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0.6-->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3283" r:id="rId3"/>
    <p:sldId id="3424" r:id="rId4"/>
    <p:sldId id="3425" r:id="rId5"/>
    <p:sldId id="3418" r:id="rId6"/>
    <p:sldId id="3419" r:id="rId7"/>
    <p:sldId id="3429" r:id="rId8"/>
    <p:sldId id="3511" r:id="rId9"/>
    <p:sldId id="3518" r:id="rId10"/>
    <p:sldId id="3519" r:id="rId11"/>
    <p:sldId id="3520" r:id="rId12"/>
    <p:sldId id="3521" r:id="rId13"/>
    <p:sldId id="3522" r:id="rId14"/>
    <p:sldId id="3523" r:id="rId15"/>
    <p:sldId id="3524" r:id="rId16"/>
    <p:sldId id="3581" r:id="rId17"/>
    <p:sldId id="3582" r:id="rId18"/>
    <p:sldId id="3585" r:id="rId19"/>
    <p:sldId id="3583" r:id="rId20"/>
    <p:sldId id="3584" r:id="rId21"/>
    <p:sldId id="3525" r:id="rId22"/>
    <p:sldId id="3526" r:id="rId23"/>
    <p:sldId id="3527" r:id="rId24"/>
    <p:sldId id="3528" r:id="rId25"/>
    <p:sldId id="3529" r:id="rId26"/>
    <p:sldId id="3530" r:id="rId27"/>
    <p:sldId id="3531" r:id="rId28"/>
    <p:sldId id="3532" r:id="rId29"/>
    <p:sldId id="3533" r:id="rId30"/>
    <p:sldId id="3586" r:id="rId31"/>
    <p:sldId id="3587" r:id="rId32"/>
    <p:sldId id="3588" r:id="rId33"/>
    <p:sldId id="3589" r:id="rId34"/>
    <p:sldId id="3590" r:id="rId35"/>
    <p:sldId id="3591" r:id="rId36"/>
    <p:sldId id="3592" r:id="rId37"/>
    <p:sldId id="3593" r:id="rId38"/>
    <p:sldId id="3594" r:id="rId39"/>
    <p:sldId id="3595" r:id="rId40"/>
    <p:sldId id="3596" r:id="rId41"/>
    <p:sldId id="3597" r:id="rId42"/>
    <p:sldId id="3598" r:id="rId43"/>
    <p:sldId id="3599" r:id="rId44"/>
    <p:sldId id="3600" r:id="rId45"/>
    <p:sldId id="3601" r:id="rId46"/>
    <p:sldId id="3602" r:id="rId47"/>
    <p:sldId id="3603" r:id="rId48"/>
    <p:sldId id="3604" r:id="rId49"/>
    <p:sldId id="3605" r:id="rId50"/>
    <p:sldId id="3606" r:id="rId51"/>
    <p:sldId id="3607" r:id="rId52"/>
    <p:sldId id="3609" r:id="rId53"/>
    <p:sldId id="3610" r:id="rId54"/>
    <p:sldId id="3611" r:id="rId55"/>
    <p:sldId id="3612" r:id="rId56"/>
    <p:sldId id="3613" r:id="rId57"/>
    <p:sldId id="3614" r:id="rId58"/>
    <p:sldId id="3615" r:id="rId59"/>
    <p:sldId id="3616" r:id="rId60"/>
    <p:sldId id="3617" r:id="rId61"/>
    <p:sldId id="3618" r:id="rId62"/>
    <p:sldId id="3619" r:id="rId63"/>
    <p:sldId id="3620" r:id="rId64"/>
    <p:sldId id="3621" r:id="rId65"/>
    <p:sldId id="3622" r:id="rId66"/>
    <p:sldId id="3623" r:id="rId67"/>
    <p:sldId id="3624" r:id="rId68"/>
    <p:sldId id="3625" r:id="rId69"/>
    <p:sldId id="3626" r:id="rId70"/>
    <p:sldId id="3627" r:id="rId71"/>
    <p:sldId id="3628" r:id="rId72"/>
    <p:sldId id="3629" r:id="rId73"/>
    <p:sldId id="3630" r:id="rId74"/>
    <p:sldId id="3631" r:id="rId75"/>
    <p:sldId id="3632" r:id="rId76"/>
    <p:sldId id="3633" r:id="rId77"/>
    <p:sldId id="3634" r:id="rId78"/>
    <p:sldId id="3635" r:id="rId79"/>
    <p:sldId id="3636" r:id="rId80"/>
    <p:sldId id="3637" r:id="rId81"/>
    <p:sldId id="3638" r:id="rId82"/>
    <p:sldId id="3639" r:id="rId83"/>
    <p:sldId id="3640" r:id="rId84"/>
    <p:sldId id="3641" r:id="rId85"/>
    <p:sldId id="3642" r:id="rId86"/>
    <p:sldId id="3643" r:id="rId87"/>
    <p:sldId id="3644" r:id="rId88"/>
    <p:sldId id="3645" r:id="rId89"/>
    <p:sldId id="3646" r:id="rId90"/>
    <p:sldId id="3647" r:id="rId91"/>
    <p:sldId id="3648" r:id="rId92"/>
    <p:sldId id="3649" r:id="rId93"/>
    <p:sldId id="3650" r:id="rId94"/>
    <p:sldId id="3651" r:id="rId95"/>
    <p:sldId id="3652" r:id="rId96"/>
    <p:sldId id="3653" r:id="rId97"/>
    <p:sldId id="3654" r:id="rId98"/>
    <p:sldId id="3655" r:id="rId99"/>
    <p:sldId id="3656" r:id="rId100"/>
    <p:sldId id="3657" r:id="rId101"/>
    <p:sldId id="3658" r:id="rId102"/>
    <p:sldId id="3659" r:id="rId103"/>
    <p:sldId id="3660" r:id="rId104"/>
    <p:sldId id="3661" r:id="rId105"/>
    <p:sldId id="3662" r:id="rId106"/>
    <p:sldId id="3663" r:id="rId107"/>
    <p:sldId id="3664" r:id="rId108"/>
    <p:sldId id="3665" r:id="rId109"/>
    <p:sldId id="3666" r:id="rId110"/>
    <p:sldId id="3667" r:id="rId111"/>
    <p:sldId id="3668" r:id="rId112"/>
    <p:sldId id="3669" r:id="rId113"/>
    <p:sldId id="3670" r:id="rId114"/>
    <p:sldId id="3671" r:id="rId115"/>
    <p:sldId id="3672" r:id="rId116"/>
    <p:sldId id="3673" r:id="rId117"/>
    <p:sldId id="3674" r:id="rId118"/>
    <p:sldId id="3675" r:id="rId119"/>
    <p:sldId id="3676" r:id="rId120"/>
    <p:sldId id="3677" r:id="rId121"/>
    <p:sldId id="3678" r:id="rId122"/>
    <p:sldId id="3679" r:id="rId123"/>
    <p:sldId id="3680" r:id="rId124"/>
    <p:sldId id="3681" r:id="rId125"/>
    <p:sldId id="3682" r:id="rId126"/>
    <p:sldId id="3683" r:id="rId127"/>
    <p:sldId id="3684" r:id="rId128"/>
    <p:sldId id="3420" r:id="rId129"/>
    <p:sldId id="3415" r:id="rId130"/>
  </p:sldIdLst>
  <p:sldSz cx="9144000" cy="6858000" type="screen4x3"/>
  <p:notesSz cx="6400800" cy="8686800"/>
  <p:custDataLst>
    <p:tags r:id="rId131"/>
  </p:custDataLst>
  <p:defaultTextStyle>
    <a:defPPr>
      <a:defRPr lang="en-US"/>
    </a:defPPr>
    <a:lvl1pPr algn="l" rtl="0" fontAlgn="base">
      <a:spcBef>
        <a:spcPct val="0"/>
      </a:spcBef>
      <a:spcAft>
        <a:spcPct val="0"/>
      </a:spcAft>
      <a:defRPr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p:defaultTextStyle>
  <p:modifyVerifier cryptProviderType="rsaFull" cryptAlgorithmClass="hash" cryptAlgorithmType="typeAny" cryptAlgorithmSid="4" spinCount="100000" saltData="BbcHRvSHdGXGUjWGJyRE4g==" hashData="MM/rQDHA1ypsQNrQNCnKos9pL8w="/>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p:cViewPr>
        <p:scale>
          <a:sx n="80" d="100"/>
          <a:sy n="80" d="100"/>
        </p:scale>
        <p:origin x="-540" y="-84"/>
      </p:cViewPr>
      <p:guideLst>
        <p:guide orient="horz" pos="2160"/>
        <p:guide pos="2928"/>
      </p:guideLst>
    </p:cSldViewPr>
  </p:slideViewPr>
  <p:notesTextViewPr>
    <p:cViewPr>
      <p:scale>
        <a:sx n="100" d="100"/>
        <a:sy n="100" d="100"/>
      </p:scale>
      <p:origin x="0" y="0"/>
    </p:cViewPr>
  </p:notesTextViewPr>
  <p:sorterViewPr>
    <p:cViewPr>
      <p:scale>
        <a:sx n="66" d="100"/>
        <a:sy n="66" d="100"/>
      </p:scale>
      <p:origin x="0" y="16776"/>
    </p:cViewPr>
  </p:sorterViewPr>
  <p:notesViewPr>
    <p:cSldViewPr>
      <p:cViewPr>
        <p:scale>
          <a:sx n="1" d="100"/>
          <a:sy n="1" d="100"/>
        </p:scale>
        <p:origin x="0" y="0"/>
      </p:cViewPr>
    </p:cSldViewPr>
  </p:notesViewPr>
  <p:gridSpacing cx="78028800" cy="780288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00" Type="http://schemas.openxmlformats.org/officeDocument/2006/relationships/slide" Target="slides/slide98.xml" /><Relationship Id="rId101" Type="http://schemas.openxmlformats.org/officeDocument/2006/relationships/slide" Target="slides/slide99.xml" /><Relationship Id="rId102" Type="http://schemas.openxmlformats.org/officeDocument/2006/relationships/slide" Target="slides/slide100.xml" /><Relationship Id="rId103" Type="http://schemas.openxmlformats.org/officeDocument/2006/relationships/slide" Target="slides/slide101.xml" /><Relationship Id="rId104" Type="http://schemas.openxmlformats.org/officeDocument/2006/relationships/slide" Target="slides/slide102.xml" /><Relationship Id="rId105" Type="http://schemas.openxmlformats.org/officeDocument/2006/relationships/slide" Target="slides/slide103.xml" /><Relationship Id="rId106" Type="http://schemas.openxmlformats.org/officeDocument/2006/relationships/slide" Target="slides/slide104.xml" /><Relationship Id="rId107" Type="http://schemas.openxmlformats.org/officeDocument/2006/relationships/slide" Target="slides/slide105.xml" /><Relationship Id="rId108" Type="http://schemas.openxmlformats.org/officeDocument/2006/relationships/slide" Target="slides/slide106.xml" /><Relationship Id="rId109" Type="http://schemas.openxmlformats.org/officeDocument/2006/relationships/slide" Target="slides/slide107.xml" /><Relationship Id="rId11" Type="http://schemas.openxmlformats.org/officeDocument/2006/relationships/slide" Target="slides/slide9.xml" /><Relationship Id="rId110" Type="http://schemas.openxmlformats.org/officeDocument/2006/relationships/slide" Target="slides/slide108.xml" /><Relationship Id="rId111" Type="http://schemas.openxmlformats.org/officeDocument/2006/relationships/slide" Target="slides/slide109.xml" /><Relationship Id="rId112" Type="http://schemas.openxmlformats.org/officeDocument/2006/relationships/slide" Target="slides/slide110.xml" /><Relationship Id="rId113" Type="http://schemas.openxmlformats.org/officeDocument/2006/relationships/slide" Target="slides/slide111.xml" /><Relationship Id="rId114" Type="http://schemas.openxmlformats.org/officeDocument/2006/relationships/slide" Target="slides/slide112.xml" /><Relationship Id="rId115" Type="http://schemas.openxmlformats.org/officeDocument/2006/relationships/slide" Target="slides/slide113.xml" /><Relationship Id="rId116" Type="http://schemas.openxmlformats.org/officeDocument/2006/relationships/slide" Target="slides/slide114.xml" /><Relationship Id="rId117" Type="http://schemas.openxmlformats.org/officeDocument/2006/relationships/slide" Target="slides/slide115.xml" /><Relationship Id="rId118" Type="http://schemas.openxmlformats.org/officeDocument/2006/relationships/slide" Target="slides/slide116.xml" /><Relationship Id="rId119" Type="http://schemas.openxmlformats.org/officeDocument/2006/relationships/slide" Target="slides/slide117.xml" /><Relationship Id="rId12" Type="http://schemas.openxmlformats.org/officeDocument/2006/relationships/slide" Target="slides/slide10.xml" /><Relationship Id="rId120" Type="http://schemas.openxmlformats.org/officeDocument/2006/relationships/slide" Target="slides/slide118.xml" /><Relationship Id="rId121" Type="http://schemas.openxmlformats.org/officeDocument/2006/relationships/slide" Target="slides/slide119.xml" /><Relationship Id="rId122" Type="http://schemas.openxmlformats.org/officeDocument/2006/relationships/slide" Target="slides/slide120.xml" /><Relationship Id="rId123" Type="http://schemas.openxmlformats.org/officeDocument/2006/relationships/slide" Target="slides/slide121.xml" /><Relationship Id="rId124" Type="http://schemas.openxmlformats.org/officeDocument/2006/relationships/slide" Target="slides/slide122.xml" /><Relationship Id="rId125" Type="http://schemas.openxmlformats.org/officeDocument/2006/relationships/slide" Target="slides/slide123.xml" /><Relationship Id="rId126" Type="http://schemas.openxmlformats.org/officeDocument/2006/relationships/slide" Target="slides/slide124.xml" /><Relationship Id="rId127" Type="http://schemas.openxmlformats.org/officeDocument/2006/relationships/slide" Target="slides/slide125.xml" /><Relationship Id="rId128" Type="http://schemas.openxmlformats.org/officeDocument/2006/relationships/slide" Target="slides/slide126.xml" /><Relationship Id="rId129" Type="http://schemas.openxmlformats.org/officeDocument/2006/relationships/slide" Target="slides/slide127.xml" /><Relationship Id="rId13" Type="http://schemas.openxmlformats.org/officeDocument/2006/relationships/slide" Target="slides/slide11.xml" /><Relationship Id="rId130" Type="http://schemas.openxmlformats.org/officeDocument/2006/relationships/slide" Target="slides/slide128.xml" /><Relationship Id="rId131" Type="http://schemas.openxmlformats.org/officeDocument/2006/relationships/tags" Target="tags/tag1.xml" /><Relationship Id="rId132" Type="http://schemas.openxmlformats.org/officeDocument/2006/relationships/presProps" Target="presProps.xml" /><Relationship Id="rId133" Type="http://schemas.openxmlformats.org/officeDocument/2006/relationships/viewProps" Target="viewProps.xml" /><Relationship Id="rId134" Type="http://schemas.openxmlformats.org/officeDocument/2006/relationships/theme" Target="theme/theme1.xml" /><Relationship Id="rId135" Type="http://schemas.openxmlformats.org/officeDocument/2006/relationships/tableStyles" Target="tableStyles.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slide" Target="slides/slide45.xml" /><Relationship Id="rId48" Type="http://schemas.openxmlformats.org/officeDocument/2006/relationships/slide" Target="slides/slide46.xml" /><Relationship Id="rId49" Type="http://schemas.openxmlformats.org/officeDocument/2006/relationships/slide" Target="slides/slide47.xml" /><Relationship Id="rId5" Type="http://schemas.openxmlformats.org/officeDocument/2006/relationships/slide" Target="slides/slide3.xml" /><Relationship Id="rId50" Type="http://schemas.openxmlformats.org/officeDocument/2006/relationships/slide" Target="slides/slide48.xml" /><Relationship Id="rId51" Type="http://schemas.openxmlformats.org/officeDocument/2006/relationships/slide" Target="slides/slide49.xml" /><Relationship Id="rId52" Type="http://schemas.openxmlformats.org/officeDocument/2006/relationships/slide" Target="slides/slide50.xml" /><Relationship Id="rId53" Type="http://schemas.openxmlformats.org/officeDocument/2006/relationships/slide" Target="slides/slide51.xml" /><Relationship Id="rId54" Type="http://schemas.openxmlformats.org/officeDocument/2006/relationships/slide" Target="slides/slide52.xml" /><Relationship Id="rId55" Type="http://schemas.openxmlformats.org/officeDocument/2006/relationships/slide" Target="slides/slide53.xml" /><Relationship Id="rId56" Type="http://schemas.openxmlformats.org/officeDocument/2006/relationships/slide" Target="slides/slide54.xml" /><Relationship Id="rId57" Type="http://schemas.openxmlformats.org/officeDocument/2006/relationships/slide" Target="slides/slide55.xml" /><Relationship Id="rId58" Type="http://schemas.openxmlformats.org/officeDocument/2006/relationships/slide" Target="slides/slide56.xml" /><Relationship Id="rId59" Type="http://schemas.openxmlformats.org/officeDocument/2006/relationships/slide" Target="slides/slide57.xml" /><Relationship Id="rId6" Type="http://schemas.openxmlformats.org/officeDocument/2006/relationships/slide" Target="slides/slide4.xml" /><Relationship Id="rId60" Type="http://schemas.openxmlformats.org/officeDocument/2006/relationships/slide" Target="slides/slide58.xml" /><Relationship Id="rId61" Type="http://schemas.openxmlformats.org/officeDocument/2006/relationships/slide" Target="slides/slide59.xml" /><Relationship Id="rId62" Type="http://schemas.openxmlformats.org/officeDocument/2006/relationships/slide" Target="slides/slide60.xml" /><Relationship Id="rId63" Type="http://schemas.openxmlformats.org/officeDocument/2006/relationships/slide" Target="slides/slide61.xml" /><Relationship Id="rId64" Type="http://schemas.openxmlformats.org/officeDocument/2006/relationships/slide" Target="slides/slide62.xml" /><Relationship Id="rId65" Type="http://schemas.openxmlformats.org/officeDocument/2006/relationships/slide" Target="slides/slide63.xml" /><Relationship Id="rId66" Type="http://schemas.openxmlformats.org/officeDocument/2006/relationships/slide" Target="slides/slide64.xml" /><Relationship Id="rId67" Type="http://schemas.openxmlformats.org/officeDocument/2006/relationships/slide" Target="slides/slide65.xml" /><Relationship Id="rId68" Type="http://schemas.openxmlformats.org/officeDocument/2006/relationships/slide" Target="slides/slide66.xml" /><Relationship Id="rId69" Type="http://schemas.openxmlformats.org/officeDocument/2006/relationships/slide" Target="slides/slide67.xml" /><Relationship Id="rId7" Type="http://schemas.openxmlformats.org/officeDocument/2006/relationships/slide" Target="slides/slide5.xml" /><Relationship Id="rId70" Type="http://schemas.openxmlformats.org/officeDocument/2006/relationships/slide" Target="slides/slide68.xml" /><Relationship Id="rId71" Type="http://schemas.openxmlformats.org/officeDocument/2006/relationships/slide" Target="slides/slide69.xml" /><Relationship Id="rId72" Type="http://schemas.openxmlformats.org/officeDocument/2006/relationships/slide" Target="slides/slide70.xml" /><Relationship Id="rId73" Type="http://schemas.openxmlformats.org/officeDocument/2006/relationships/slide" Target="slides/slide71.xml" /><Relationship Id="rId74" Type="http://schemas.openxmlformats.org/officeDocument/2006/relationships/slide" Target="slides/slide72.xml" /><Relationship Id="rId75" Type="http://schemas.openxmlformats.org/officeDocument/2006/relationships/slide" Target="slides/slide73.xml" /><Relationship Id="rId76" Type="http://schemas.openxmlformats.org/officeDocument/2006/relationships/slide" Target="slides/slide74.xml" /><Relationship Id="rId77" Type="http://schemas.openxmlformats.org/officeDocument/2006/relationships/slide" Target="slides/slide75.xml" /><Relationship Id="rId78" Type="http://schemas.openxmlformats.org/officeDocument/2006/relationships/slide" Target="slides/slide76.xml" /><Relationship Id="rId79" Type="http://schemas.openxmlformats.org/officeDocument/2006/relationships/slide" Target="slides/slide77.xml" /><Relationship Id="rId8" Type="http://schemas.openxmlformats.org/officeDocument/2006/relationships/slide" Target="slides/slide6.xml" /><Relationship Id="rId80" Type="http://schemas.openxmlformats.org/officeDocument/2006/relationships/slide" Target="slides/slide78.xml" /><Relationship Id="rId81" Type="http://schemas.openxmlformats.org/officeDocument/2006/relationships/slide" Target="slides/slide79.xml" /><Relationship Id="rId82" Type="http://schemas.openxmlformats.org/officeDocument/2006/relationships/slide" Target="slides/slide80.xml" /><Relationship Id="rId83" Type="http://schemas.openxmlformats.org/officeDocument/2006/relationships/slide" Target="slides/slide81.xml" /><Relationship Id="rId84" Type="http://schemas.openxmlformats.org/officeDocument/2006/relationships/slide" Target="slides/slide82.xml" /><Relationship Id="rId85" Type="http://schemas.openxmlformats.org/officeDocument/2006/relationships/slide" Target="slides/slide83.xml" /><Relationship Id="rId86" Type="http://schemas.openxmlformats.org/officeDocument/2006/relationships/slide" Target="slides/slide84.xml" /><Relationship Id="rId87" Type="http://schemas.openxmlformats.org/officeDocument/2006/relationships/slide" Target="slides/slide85.xml" /><Relationship Id="rId88" Type="http://schemas.openxmlformats.org/officeDocument/2006/relationships/slide" Target="slides/slide86.xml" /><Relationship Id="rId89" Type="http://schemas.openxmlformats.org/officeDocument/2006/relationships/slide" Target="slides/slide87.xml" /><Relationship Id="rId9" Type="http://schemas.openxmlformats.org/officeDocument/2006/relationships/slide" Target="slides/slide7.xml" /><Relationship Id="rId90" Type="http://schemas.openxmlformats.org/officeDocument/2006/relationships/slide" Target="slides/slide88.xml" /><Relationship Id="rId91" Type="http://schemas.openxmlformats.org/officeDocument/2006/relationships/slide" Target="slides/slide89.xml" /><Relationship Id="rId92" Type="http://schemas.openxmlformats.org/officeDocument/2006/relationships/slide" Target="slides/slide90.xml" /><Relationship Id="rId93" Type="http://schemas.openxmlformats.org/officeDocument/2006/relationships/slide" Target="slides/slide91.xml" /><Relationship Id="rId94" Type="http://schemas.openxmlformats.org/officeDocument/2006/relationships/slide" Target="slides/slide92.xml" /><Relationship Id="rId95" Type="http://schemas.openxmlformats.org/officeDocument/2006/relationships/slide" Target="slides/slide93.xml" /><Relationship Id="rId96" Type="http://schemas.openxmlformats.org/officeDocument/2006/relationships/slide" Target="slides/slide94.xml" /><Relationship Id="rId97" Type="http://schemas.openxmlformats.org/officeDocument/2006/relationships/slide" Target="slides/slide95.xml" /><Relationship Id="rId98" Type="http://schemas.openxmlformats.org/officeDocument/2006/relationships/slide" Target="slides/slide96.xml" /><Relationship Id="rId99" Type="http://schemas.openxmlformats.org/officeDocument/2006/relationships/slide" Target="slides/slide9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773680" cy="434340"/>
          </a:xfrm>
          <a:prstGeom prst="rect">
            <a:avLst/>
          </a:prstGeom>
        </p:spPr>
        <p:txBody>
          <a:bodyPr vert="horz" lIns="86210" tIns="43105" rIns="86210" bIns="43105" rtlCol="0"/>
          <a:lstStyle>
            <a:lvl1pPr algn="l">
              <a:defRPr sz="11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625639" y="0"/>
            <a:ext cx="2773680" cy="434340"/>
          </a:xfrm>
          <a:prstGeom prst="rect">
            <a:avLst/>
          </a:prstGeom>
        </p:spPr>
        <p:txBody>
          <a:bodyPr vert="horz" lIns="86210" tIns="43105" rIns="86210" bIns="43105" rtlCol="0"/>
          <a:lstStyle>
            <a:lvl1pPr algn="r">
              <a:defRPr sz="1100">
                <a:latin typeface="Arial" pitchFamily="34" charset="0"/>
                <a:cs typeface="Arial" pitchFamily="34" charset="0"/>
              </a:defRPr>
            </a:lvl1pPr>
          </a:lstStyle>
          <a:p>
            <a:pPr>
              <a:defRPr/>
            </a:pPr>
            <a:fld id="{AF13610B-B7AD-45A0-AF44-01E63D644F64}" type="datetimeFigureOut">
              <a:rPr lang="en-US"/>
              <a:pPr>
                <a:defRPr/>
              </a:pPr>
              <a:t>6/28/2014</a:t>
            </a:fld>
            <a:endParaRPr lang="en-US"/>
          </a:p>
        </p:txBody>
      </p:sp>
      <p:sp>
        <p:nvSpPr>
          <p:cNvPr id="4" name="Slide Image Placeholder 3"/>
          <p:cNvSpPr>
            <a:spLocks noGrp="1" noRot="1" noChangeAspect="1"/>
          </p:cNvSpPr>
          <p:nvPr>
            <p:ph type="sldImg" idx="2"/>
          </p:nvPr>
        </p:nvSpPr>
        <p:spPr>
          <a:xfrm>
            <a:off x="1028700" y="650875"/>
            <a:ext cx="4343400" cy="3257550"/>
          </a:xfrm>
          <a:prstGeom prst="rect">
            <a:avLst/>
          </a:prstGeom>
          <a:noFill/>
          <a:ln w="12700">
            <a:solidFill>
              <a:prstClr val="black"/>
            </a:solidFill>
          </a:ln>
        </p:spPr>
      </p:sp>
      <p:sp>
        <p:nvSpPr>
          <p:cNvPr id="5" name="Notes Placeholder 4"/>
          <p:cNvSpPr>
            <a:spLocks noGrp="1"/>
          </p:cNvSpPr>
          <p:nvPr>
            <p:ph type="body" sz="quarter" idx="3"/>
          </p:nvPr>
        </p:nvSpPr>
        <p:spPr>
          <a:xfrm>
            <a:off x="640080" y="4126230"/>
            <a:ext cx="5120640" cy="3909060"/>
          </a:xfrm>
          <a:prstGeom prst="rect">
            <a:avLst/>
          </a:prstGeom>
        </p:spPr>
        <p:txBody>
          <a:bodyPr vert="horz" lIns="86210" tIns="43105" rIns="86210" bIns="4310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250952"/>
            <a:ext cx="2773680" cy="434340"/>
          </a:xfrm>
          <a:prstGeom prst="rect">
            <a:avLst/>
          </a:prstGeom>
        </p:spPr>
        <p:txBody>
          <a:bodyPr vert="horz" lIns="86210" tIns="43105" rIns="86210" bIns="43105" rtlCol="0" anchor="b"/>
          <a:lstStyle>
            <a:lvl1pPr algn="l">
              <a:defRPr sz="11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625639" y="8250952"/>
            <a:ext cx="2773680" cy="434340"/>
          </a:xfrm>
          <a:prstGeom prst="rect">
            <a:avLst/>
          </a:prstGeom>
        </p:spPr>
        <p:txBody>
          <a:bodyPr vert="horz" lIns="86210" tIns="43105" rIns="86210" bIns="43105" rtlCol="0" anchor="b"/>
          <a:lstStyle>
            <a:lvl1pPr algn="r">
              <a:defRPr sz="1100">
                <a:latin typeface="Arial" pitchFamily="34" charset="0"/>
                <a:cs typeface="Arial" pitchFamily="34" charset="0"/>
              </a:defRPr>
            </a:lvl1pPr>
          </a:lstStyle>
          <a:p>
            <a:pPr>
              <a:defRPr/>
            </a:pPr>
            <a:fld id="{E38EAF37-9737-4AFE-891A-DB5C01BBDD8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346B392-A0B4-431A-AF21-09D04318EC63}" type="slidenum">
              <a:rPr lang="ar-SA"/>
              <a:pPr>
                <a:defRPr/>
              </a:pPr>
              <a:t>‹#›</a:t>
            </a:fld>
            <a:endParaRPr lang="en-US"/>
          </a:p>
        </p:txBody>
      </p:sp>
    </p:spTree>
  </p:cSld>
  <p:clrMapOvr>
    <a:masterClrMapping/>
  </p:clrMapOvr>
  <p:transition>
    <p:fade/>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83C409C-02EF-42BD-AFD1-0F8903B39362}" type="slidenum">
              <a:rPr lang="ar-SA"/>
              <a:pPr>
                <a:defRPr/>
              </a:pPr>
              <a:t>‹#›</a:t>
            </a:fld>
            <a:endParaRPr lang="en-US"/>
          </a:p>
        </p:txBody>
      </p:sp>
    </p:spTree>
  </p:cSld>
  <p:clrMapOvr>
    <a:masterClrMapping/>
  </p:clrMapOvr>
  <p:transition>
    <p:fade/>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01E1BF11-2ADC-48E5-862B-9B40032F9B10}" type="slidenum">
              <a:rPr lang="ar-SA"/>
              <a:pPr>
                <a:defRPr/>
              </a:pPr>
              <a:t>‹#›</a:t>
            </a:fld>
            <a:endParaRPr lang="en-US"/>
          </a:p>
        </p:txBody>
      </p:sp>
    </p:spTree>
  </p:cSld>
  <p:clrMapOvr>
    <a:masterClrMapping/>
  </p:clrMapOvr>
  <p:transition>
    <p:fade/>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0B4FAB0-D31E-4A4F-B0F3-DC12FC7F6782}" type="slidenum">
              <a:rPr lang="ar-SA"/>
              <a:pPr>
                <a:defRPr/>
              </a:pPr>
              <a:t>‹#›</a:t>
            </a:fld>
            <a:endParaRPr lang="en-US"/>
          </a:p>
        </p:txBody>
      </p:sp>
    </p:spTree>
  </p:cSld>
  <p:clrMapOvr>
    <a:masterClrMapping/>
  </p:clrMapOvr>
  <p:transition>
    <p:fade/>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87FCB16-4CD5-45A6-81D7-FA5D75585C00}" type="slidenum">
              <a:rPr lang="ar-SA"/>
              <a:pPr>
                <a:defRPr/>
              </a:pPr>
              <a:t>‹#›</a:t>
            </a:fld>
            <a:endParaRPr lang="en-US"/>
          </a:p>
        </p:txBody>
      </p:sp>
    </p:spTree>
  </p:cSld>
  <p:clrMapOvr>
    <a:masterClrMapping/>
  </p:clrMapOvr>
  <p:transition>
    <p:fade/>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1F5259B4-E79D-4534-A51C-767E72D4443E}" type="slidenum">
              <a:rPr lang="ar-SA"/>
              <a:pPr>
                <a:defRPr/>
              </a:pPr>
              <a:t>‹#›</a:t>
            </a:fld>
            <a:endParaRPr lang="en-US"/>
          </a:p>
        </p:txBody>
      </p:sp>
    </p:spTree>
  </p:cSld>
  <p:clrMapOvr>
    <a:masterClrMapping/>
  </p:clrMapOvr>
  <p:transition>
    <p:fade/>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DD5C2CE2-9A6C-4818-8BBF-240DBA422ACB}" type="slidenum">
              <a:rPr lang="ar-SA"/>
              <a:pPr>
                <a:defRPr/>
              </a:pPr>
              <a:t>‹#›</a:t>
            </a:fld>
            <a:endParaRPr lang="en-US"/>
          </a:p>
        </p:txBody>
      </p:sp>
    </p:spTree>
  </p:cSld>
  <p:clrMapOvr>
    <a:masterClrMapping/>
  </p:clrMapOvr>
  <p:transition>
    <p:fade/>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1AFF4958-2C18-4037-8310-EF197EC59FA6}" type="slidenum">
              <a:rPr lang="ar-SA"/>
              <a:pPr>
                <a:defRPr/>
              </a:pPr>
              <a:t>‹#›</a:t>
            </a:fld>
            <a:endParaRPr lang="en-US"/>
          </a:p>
        </p:txBody>
      </p:sp>
    </p:spTree>
  </p:cSld>
  <p:clrMapOvr>
    <a:masterClrMapping/>
  </p:clrMapOvr>
  <p:transition>
    <p:fade/>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2E6B2FBF-63BC-4499-9A7C-CC779C1068AD}" type="slidenum">
              <a:rPr lang="ar-SA"/>
              <a:pPr>
                <a:defRPr/>
              </a:pPr>
              <a:t>‹#›</a:t>
            </a:fld>
            <a:endParaRPr lang="en-US"/>
          </a:p>
        </p:txBody>
      </p:sp>
    </p:spTree>
  </p:cSld>
  <p:clrMapOvr>
    <a:masterClrMapping/>
  </p:clrMapOvr>
  <p:transition>
    <p:fade/>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952EDCB0-E792-498E-A2F0-99D57E6108D3}" type="slidenum">
              <a:rPr lang="ar-SA"/>
              <a:pPr>
                <a:defRPr/>
              </a:pPr>
              <a:t>‹#›</a:t>
            </a:fld>
            <a:endParaRPr lang="en-US"/>
          </a:p>
        </p:txBody>
      </p:sp>
    </p:spTree>
  </p:cSld>
  <p:clrMapOvr>
    <a:masterClrMapping/>
  </p:clrMapOvr>
  <p:transition>
    <p:fade/>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5BFEF177-5160-45F0-BCF0-8294972D6C13}" type="slidenum">
              <a:rPr lang="ar-SA"/>
              <a:pPr>
                <a:defRPr/>
              </a:pPr>
              <a:t>‹#›</a:t>
            </a:fld>
            <a:endParaRPr lang="en-US"/>
          </a:p>
        </p:txBody>
      </p:sp>
    </p:spTree>
  </p:cSld>
  <p:clrMapOvr>
    <a:masterClrMapping/>
  </p:clrMapOvr>
  <p:transition>
    <p:fade/>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jpe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0">
          <a:blip r:embed="rId12"/>
          <a:stretch>
            <a:fillRect/>
          </a:stretch>
        </a:blipFill>
        <a:effectLst/>
      </p:bgPr>
    </p:bg>
    <p:spTree>
      <p:nvGrpSpPr>
        <p:cNvPr id="1" name=""/>
        <p:cNvGrpSpPr/>
        <p:nvPr/>
      </p:nvGrpSpPr>
      <p:grpSpPr>
        <a:xfrm>
          <a:off x="0" y="0"/>
          <a: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CAC08EE4-65AD-4C83-B244-D564CE08BEC5}"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iming/>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ln>
          <a:effectLst/>
        </p:spPr>
        <p:txBody>
          <a:bodyPr anchor="ctr">
            <a:spAutoFit/>
          </a:bodyPr>
          <a:lstStyle/>
          <a:p>
            <a:endParaRPr lang="en-US"/>
          </a:p>
        </p:txBody>
      </p:sp>
      <p:sp>
        <p:nvSpPr>
          <p:cNvPr id="2051" name="Rectangle 6"/>
          <p:cNvSpPr>
            <a:spLocks noChangeArrowheads="1"/>
          </p:cNvSpPr>
          <p:nvPr/>
        </p:nvSpPr>
        <p:spPr bwMode="auto">
          <a:xfrm>
            <a:off x="0" y="-76200"/>
            <a:ext cx="247650" cy="366713"/>
          </a:xfrm>
          <a:prstGeom prst="rect">
            <a:avLst/>
          </a:prstGeom>
          <a:noFill/>
          <a:ln w="9525">
            <a:noFill/>
            <a:miter lim="800000"/>
          </a:ln>
          <a:effectLst/>
        </p:spPr>
        <p:txBody>
          <a:bodyPr wrap="none" anchor="ctr">
            <a:spAutoFit/>
          </a:bodyPr>
          <a:lstStyle/>
          <a:p>
            <a:r>
              <a:rPr lang="en-US"/>
              <a:t> </a:t>
            </a:r>
          </a:p>
        </p:txBody>
      </p:sp>
      <p:sp>
        <p:nvSpPr>
          <p:cNvPr id="2052" name="Rectangle 7"/>
          <p:cNvSpPr>
            <a:spLocks noChangeArrowheads="1"/>
          </p:cNvSpPr>
          <p:nvPr/>
        </p:nvSpPr>
        <p:spPr bwMode="auto">
          <a:xfrm>
            <a:off x="0" y="-76200"/>
            <a:ext cx="247650" cy="366713"/>
          </a:xfrm>
          <a:prstGeom prst="rect">
            <a:avLst/>
          </a:prstGeom>
          <a:noFill/>
          <a:ln w="9525">
            <a:noFill/>
            <a:miter lim="800000"/>
          </a:ln>
          <a:effectLst/>
        </p:spPr>
        <p:txBody>
          <a:bodyPr wrap="none" anchor="ctr">
            <a:spAutoFit/>
          </a:bodyPr>
          <a:lstStyle/>
          <a:p>
            <a:r>
              <a:rPr lang="en-US"/>
              <a:t> </a:t>
            </a:r>
          </a:p>
        </p:txBody>
      </p:sp>
      <p:sp>
        <p:nvSpPr>
          <p:cNvPr id="2053" name="Rectangle 9"/>
          <p:cNvSpPr>
            <a:spLocks noChangeArrowheads="1"/>
          </p:cNvSpPr>
          <p:nvPr/>
        </p:nvSpPr>
        <p:spPr bwMode="auto">
          <a:xfrm>
            <a:off x="0" y="-76200"/>
            <a:ext cx="247650" cy="366713"/>
          </a:xfrm>
          <a:prstGeom prst="rect">
            <a:avLst/>
          </a:prstGeom>
          <a:noFill/>
          <a:ln w="9525">
            <a:noFill/>
            <a:miter lim="800000"/>
          </a:ln>
          <a:effectLst/>
        </p:spPr>
        <p:txBody>
          <a:bodyPr wrap="none" anchor="ctr">
            <a:spAutoFit/>
          </a:bodyPr>
          <a:lstStyle/>
          <a:p>
            <a:r>
              <a:rPr lang="en-US"/>
              <a:t> </a:t>
            </a:r>
          </a:p>
        </p:txBody>
      </p:sp>
      <p:sp>
        <p:nvSpPr>
          <p:cNvPr id="2054" name="Rectangle 3"/>
          <p:cNvSpPr>
            <a:spLocks noChangeArrowheads="1"/>
          </p:cNvSpPr>
          <p:nvPr/>
        </p:nvSpPr>
        <p:spPr bwMode="auto">
          <a:xfrm>
            <a:off x="228600" y="838200"/>
            <a:ext cx="8686800" cy="2308225"/>
          </a:xfrm>
          <a:prstGeom prst="rect">
            <a:avLst/>
          </a:prstGeom>
          <a:noFill/>
          <a:ln w="9525">
            <a:noFill/>
            <a:miter lim="800000"/>
          </a:ln>
        </p:spPr>
        <p:txBody>
          <a:bodyPr>
            <a:spAutoFit/>
          </a:bodyPr>
          <a:lstStyle/>
          <a:p>
            <a:pPr algn="ctr"/>
            <a:r>
              <a:rPr lang="en-US" sz="7000" b="1" i="1" err="1">
                <a:solidFill>
                  <a:srgbClr val="FFFF00"/>
                </a:solidFill>
                <a:latin typeface="Trebuchet MS" pitchFamily="34" charset="0"/>
              </a:rPr>
              <a:t>A’maal for First </a:t>
            </a:r>
            <a:r>
              <a:rPr lang="en-US" sz="7000" b="1" i="1" smtClean="0">
                <a:solidFill>
                  <a:srgbClr val="FFFF00"/>
                </a:solidFill>
                <a:latin typeface="Trebuchet MS" pitchFamily="34" charset="0"/>
              </a:rPr>
              <a:t>Day of Ramadhan</a:t>
            </a:r>
            <a:endParaRPr lang="en-US" sz="7000" b="1" i="1">
              <a:solidFill>
                <a:srgbClr val="FFFF00"/>
              </a:solidFill>
              <a:latin typeface="Trebuchet MS" pitchFamily="34" charset="0"/>
            </a:endParaRPr>
          </a:p>
        </p:txBody>
      </p:sp>
      <p:sp>
        <p:nvSpPr>
          <p:cNvPr id="2055" name="Rectangle 5"/>
          <p:cNvSpPr>
            <a:spLocks noChangeArrowheads="1"/>
          </p:cNvSpPr>
          <p:nvPr/>
        </p:nvSpPr>
        <p:spPr bwMode="auto">
          <a:xfrm>
            <a:off x="136525" y="5857875"/>
            <a:ext cx="8888413" cy="1000125"/>
          </a:xfrm>
          <a:prstGeom prst="rect">
            <a:avLst/>
          </a:prstGeom>
          <a:noFill/>
          <a:ln w="9525">
            <a:noFill/>
            <a:miter lim="800000"/>
          </a:ln>
          <a:effec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rehanL@hotmail.com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a:p>
            <a:pPr algn="ctr"/>
            <a:r>
              <a:rPr lang="en-US" sz="1200" b="1">
                <a:solidFill>
                  <a:srgbClr val="000066"/>
                </a:solidFill>
                <a:latin typeface="Trebuchet MS" pitchFamily="34" charset="0"/>
              </a:rPr>
              <a:t>To display the font correctly, please use the Arabic font “Attari_Quran_Shipped” , Urdu font “Alvi Nastaleeq” &amp; Hindi font “Mangal”. Download font here : http://www.duas.org/fonts/ </a:t>
            </a:r>
          </a:p>
        </p:txBody>
      </p:sp>
      <p:sp>
        <p:nvSpPr>
          <p:cNvPr id="2056" name="Rectangle 1"/>
          <p:cNvSpPr>
            <a:spLocks noChangeArrowheads="1"/>
          </p:cNvSpPr>
          <p:nvPr/>
        </p:nvSpPr>
        <p:spPr bwMode="auto">
          <a:xfrm>
            <a:off x="762000" y="3048000"/>
            <a:ext cx="7620000" cy="3046988"/>
          </a:xfrm>
          <a:prstGeom prst="rect">
            <a:avLst/>
          </a:prstGeom>
          <a:noFill/>
          <a:ln w="9525">
            <a:noFill/>
            <a:miter lim="800000"/>
          </a:ln>
        </p:spPr>
        <p:txBody>
          <a:bodyPr wrap="square">
            <a:spAutoFit/>
          </a:bodyPr>
          <a:lstStyle/>
          <a:p>
            <a:pPr algn="ctr" rtl="1"/>
            <a:r>
              <a:rPr lang="ar-AE" sz="9600" spc="300" smtClean="0">
                <a:solidFill>
                  <a:srgbClr val="FFFF00"/>
                </a:solidFill>
                <a:latin typeface="Attari_Quran" pitchFamily="2" charset="-78"/>
                <a:cs typeface="Attari_Quran" pitchFamily="2" charset="-78"/>
              </a:rPr>
              <a:t>اعمال لأول لليوم من شهر رمضان</a:t>
            </a:r>
            <a:endParaRPr lang="ar-SA" sz="9600" spc="300">
              <a:solidFill>
                <a:srgbClr val="FFFF00"/>
              </a:solidFill>
              <a:latin typeface="Attari_Quran" pitchFamily="2" charset="-78"/>
              <a:cs typeface="Attari_Quran" pitchFamily="2" charset="-78"/>
            </a:endParaRPr>
          </a:p>
        </p:txBody>
      </p:sp>
    </p:spTree>
  </p:cSld>
  <p:clrMapOvr>
    <a:masterClrMapping/>
  </p:clrMapOvr>
  <p:transition>
    <p:fade/>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أَعِنَّا عَلَى صِيَامِهِ،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(please) help us observe fasting in it,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allahumma a`inna</a:t>
            </a:r>
            <a:r>
              <a:rPr lang="ar-SA" sz="2400" b="1" i="1" smtClean="0">
                <a:solidFill>
                  <a:srgbClr val="000066"/>
                </a:solidFill>
              </a:rPr>
              <a:t> </a:t>
            </a:r>
            <a:r>
              <a:rPr lang="en-US" sz="2400" b="1" i="1" smtClean="0">
                <a:solidFill>
                  <a:srgbClr val="000066"/>
                </a:solidFill>
              </a:rPr>
              <a:t>`ala</a:t>
            </a:r>
            <a:r>
              <a:rPr lang="ar-SA" sz="2400" b="1" i="1" smtClean="0">
                <a:solidFill>
                  <a:srgbClr val="000066"/>
                </a:solidFill>
              </a:rPr>
              <a:t> </a:t>
            </a:r>
            <a:r>
              <a:rPr lang="en-US" sz="2400" b="1" i="1" err="1" smtClean="0">
                <a:solidFill>
                  <a:srgbClr val="000066"/>
                </a:solidFill>
              </a:rPr>
              <a:t>siyamihi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فَأَكُونُ مَنْسِيّاً عِنْدَكَ،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it consigned me to oblivion,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smtClean="0">
                <a:solidFill>
                  <a:srgbClr val="000066"/>
                </a:solidFill>
              </a:rPr>
              <a:t>fa-akunu mansiyyan `indaka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مُتَعَرّضاً لِسَخَطِكَ وَنِقْمَتِكَ.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invited Your displeasure and censure.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muta`arridhan lisakhatika wa niqmatika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وَفّقْنِي لِكُلّ عَمَلٍ صَالِحٍ تَرْضَى بِهِ عَنّي،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so that it helps me to obtain Your nearness and Your pleasure.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allahumma waffiqny likulli `amalin salihin tardha</a:t>
            </a:r>
            <a:r>
              <a:rPr lang="ar-SA" sz="2400" b="1" i="1" smtClean="0">
                <a:solidFill>
                  <a:srgbClr val="000066"/>
                </a:solidFill>
              </a:rPr>
              <a:t> </a:t>
            </a:r>
            <a:r>
              <a:rPr lang="en-US" sz="2400" b="1" i="1" err="1" smtClean="0">
                <a:solidFill>
                  <a:srgbClr val="000066"/>
                </a:solidFill>
              </a:rPr>
              <a:t>bihi `anni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وَقَرّبْنِي إِلَيْكَ زُلْفَى.</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prepare me to do good under all circumstances,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qarribny ilayka zulfa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كَمَا كَفَيْتَ نَبِيّكَ مُحَمّداً صَلَّى اللّهُ عَلَيْهِ وَآلِهِ هَوْلَ عَدُوّهِ،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just as You did everything possible (nothing is impossible for Him) to help Your Prophet Muhammad (blessings of Allāh be on him and on his Household) put terror in the hearts of his enemies,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allahumma kama</a:t>
            </a:r>
            <a:r>
              <a:rPr lang="ar-SA" sz="2400" b="1" i="1" smtClean="0">
                <a:solidFill>
                  <a:srgbClr val="000066"/>
                </a:solidFill>
              </a:rPr>
              <a:t> </a:t>
            </a:r>
            <a:r>
              <a:rPr lang="en-US" sz="2400" b="1" i="1" err="1" smtClean="0">
                <a:solidFill>
                  <a:srgbClr val="000066"/>
                </a:solidFill>
              </a:rPr>
              <a:t>kafayta nabiyyika muhammadan salla</a:t>
            </a:r>
            <a:r>
              <a:rPr lang="ar-SA" sz="2400" b="1" i="1" smtClean="0">
                <a:solidFill>
                  <a:srgbClr val="000066"/>
                </a:solidFill>
              </a:rPr>
              <a:t> </a:t>
            </a:r>
            <a:r>
              <a:rPr lang="en-US" sz="2400" b="1" i="1" err="1" smtClean="0">
                <a:solidFill>
                  <a:srgbClr val="000066"/>
                </a:solidFill>
              </a:rPr>
              <a:t>allahu `alayhi wa alihi hawla `aduwwihi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وَفَرّجْتَ هَمّهُ،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removed his anxieties,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farrajta hammahu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وَكَشَفْتَ غَمّهُ،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dispersed his troubles,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kashafta ghammahu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وَصَدَقْتَهُ وَعْدَكَ،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proved true the promise You made with him,</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sadaqtahu wa `daka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وَأَنْجَزْتَ لَهُ عَهْدَكَ،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carried out to completion the undertaking You took up for him;</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anjazta lahu `ahdaka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0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فَبِذلِكَ فَاكْفِنِي هَوْلَ هذِهِ السّنَةِ</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in like manner keep me safe from fearful things and events, during this year,</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allahumma fabidhalika fakfiny hawla hadhihi alssanati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وَتَقَبّلْهُ مِنَّا،</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accept it from us,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taqabbalhu minna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وَآفَاتِهَا وَأَسْقَامَهَا</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from its logical consequences — outrage, havoc,</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afatiha</a:t>
            </a:r>
            <a:r>
              <a:rPr lang="ar-SA" sz="2400" b="1" i="1" smtClean="0">
                <a:solidFill>
                  <a:srgbClr val="000066"/>
                </a:solidFill>
              </a:rPr>
              <a:t> </a:t>
            </a:r>
            <a:r>
              <a:rPr lang="en-US" sz="2400" b="1" i="1" err="1" smtClean="0">
                <a:solidFill>
                  <a:srgbClr val="000066"/>
                </a:solidFill>
              </a:rPr>
              <a:t>wa asqamaha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وَفِتْنَتَهَا وَشُرُورَهَا</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confusion, evil,</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fitnataha</a:t>
            </a:r>
            <a:r>
              <a:rPr lang="ar-SA" sz="2400" b="1" i="1" smtClean="0">
                <a:solidFill>
                  <a:srgbClr val="000066"/>
                </a:solidFill>
              </a:rPr>
              <a:t> </a:t>
            </a:r>
            <a:r>
              <a:rPr lang="en-US" sz="2400" b="1" i="1" err="1" smtClean="0">
                <a:solidFill>
                  <a:srgbClr val="000066"/>
                </a:solidFill>
              </a:rPr>
              <a:t>wa shururaha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وَأَحْزَانَهَا وَضِيقَ المَعَاشِ فِيهَا،</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sorrow; and the economic distress it perpetuates;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ahzanaha</a:t>
            </a:r>
            <a:r>
              <a:rPr lang="ar-SA" sz="2400" b="1" i="1" smtClean="0">
                <a:solidFill>
                  <a:srgbClr val="000066"/>
                </a:solidFill>
              </a:rPr>
              <a:t> </a:t>
            </a:r>
            <a:r>
              <a:rPr lang="en-US" sz="2400" b="1" i="1" err="1" smtClean="0">
                <a:solidFill>
                  <a:srgbClr val="000066"/>
                </a:solidFill>
              </a:rPr>
              <a:t>wa dhiqa alma`ashi fiha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وَبَلّغْنِي بِرَحْمَتِكَ كَمَالَ العَافِيَةِ</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through Your mercy make available for me conclusive welfare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ballighny birahmatika kamala al-`afiyati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بِتَمَامِ دَوَامِ النّعْمَةِ عِنْدِي إِلَى مُنْتَهَى أَجَلِي،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from the everlasting bounties till to the last moment of my life.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bitamami dawami alnni`mati `indy ilamuntaha</a:t>
            </a:r>
            <a:r>
              <a:rPr lang="ar-SA" sz="2400" b="1" i="1" smtClean="0">
                <a:solidFill>
                  <a:srgbClr val="000066"/>
                </a:solidFill>
              </a:rPr>
              <a:t> </a:t>
            </a:r>
            <a:r>
              <a:rPr lang="en-US" sz="2400" b="1" i="1" err="1" smtClean="0">
                <a:solidFill>
                  <a:srgbClr val="000066"/>
                </a:solidFill>
              </a:rPr>
              <a:t>ajali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أَسْأَلُكَ سُؤَالَ مَنْ أَسَاءَ وَظَلَمَ وَاسْتَكَانَ وَاعْتَرَفَ،</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 put forward a petition to You just like a person who has transgressed and did wrong to (others), but surrenders and makes a clean confession.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as’aluka su´ala man asa‘a wa zalama wastakana wa`tarafa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وَأَسْأَلُكَ أَنْ تَغْفِرَ لِي مَا مَضَى مِنَ الذّنُوبِ</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 beseech You to forgive those earlier sins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as’aluka an taghfira li ma</a:t>
            </a:r>
            <a:r>
              <a:rPr lang="ar-SA" sz="2400" b="1" i="1" smtClean="0">
                <a:solidFill>
                  <a:srgbClr val="000066"/>
                </a:solidFill>
              </a:rPr>
              <a:t> </a:t>
            </a:r>
            <a:r>
              <a:rPr lang="en-US" sz="2400" b="1" i="1" err="1" smtClean="0">
                <a:solidFill>
                  <a:srgbClr val="000066"/>
                </a:solidFill>
              </a:rPr>
              <a:t>madha</a:t>
            </a:r>
            <a:r>
              <a:rPr lang="ar-SA" sz="2400" b="1" i="1" smtClean="0">
                <a:solidFill>
                  <a:srgbClr val="000066"/>
                </a:solidFill>
              </a:rPr>
              <a:t> </a:t>
            </a:r>
            <a:r>
              <a:rPr lang="en-US" sz="2400" b="1" i="1" smtClean="0">
                <a:solidFill>
                  <a:srgbClr val="000066"/>
                </a:solidFill>
              </a:rPr>
              <a:t>mina aldhdhunubi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الّتِي حَصَرَتْهَا حَفَظَتُكَ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which are counted by Your Preserving Angels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allaty hasaratha</a:t>
            </a:r>
            <a:r>
              <a:rPr lang="ar-SA" sz="2400" b="1" i="1" smtClean="0">
                <a:solidFill>
                  <a:srgbClr val="000066"/>
                </a:solidFill>
              </a:rPr>
              <a:t> </a:t>
            </a:r>
            <a:r>
              <a:rPr lang="en-US" sz="2400" b="1" i="1" err="1" smtClean="0">
                <a:solidFill>
                  <a:srgbClr val="000066"/>
                </a:solidFill>
              </a:rPr>
              <a:t>hafazatuka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وَأَحْصَتْهَا كِرَامُ مَلائِكَتِكَ عَلَيّ،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which have been recorded by Your appointed Angels;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ahsatha</a:t>
            </a:r>
            <a:r>
              <a:rPr lang="ar-SA" sz="2400" b="1" i="1" smtClean="0">
                <a:solidFill>
                  <a:srgbClr val="000066"/>
                </a:solidFill>
              </a:rPr>
              <a:t> </a:t>
            </a:r>
            <a:r>
              <a:rPr lang="en-US" sz="2400" b="1" i="1" err="1" smtClean="0">
                <a:solidFill>
                  <a:srgbClr val="000066"/>
                </a:solidFill>
              </a:rPr>
              <a:t>kiramu mala’ikatika `alayya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1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وَأَنْ تَعْصِمَنِي اللّهُمّ مِنَ الذّنُوبِ</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O Allāh, protect me against sinning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an ta`simany allahumma mina aldhdhunubi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وَتَسَلَّمْهُ مِنا</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receive it from us (with acceptance)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tasallamhu</a:t>
            </a:r>
            <a:r>
              <a:rPr lang="ar-SA" sz="2400" b="1" i="1" smtClean="0">
                <a:solidFill>
                  <a:srgbClr val="000066"/>
                </a:solidFill>
              </a:rPr>
              <a:t> </a:t>
            </a:r>
            <a:r>
              <a:rPr lang="en-US" sz="2400" b="1" i="1" err="1" smtClean="0">
                <a:solidFill>
                  <a:srgbClr val="000066"/>
                </a:solidFill>
              </a:rPr>
              <a:t>minna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فِيمَا بَقِيَ مِنْ عُمْرِي إِلَى مُنْتَهَى أَجَلِي،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In the rest of lifetime up to my death</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fima</a:t>
            </a:r>
            <a:r>
              <a:rPr lang="ar-SA" sz="2400" b="1" i="1" smtClean="0">
                <a:solidFill>
                  <a:srgbClr val="000066"/>
                </a:solidFill>
              </a:rPr>
              <a:t> </a:t>
            </a:r>
            <a:r>
              <a:rPr lang="en-US" sz="2400" b="1" i="1" err="1" smtClean="0">
                <a:solidFill>
                  <a:srgbClr val="000066"/>
                </a:solidFill>
              </a:rPr>
              <a:t>baqiya min `umry ila</a:t>
            </a:r>
            <a:r>
              <a:rPr lang="ar-SA" sz="2400" b="1" i="1" smtClean="0">
                <a:solidFill>
                  <a:srgbClr val="000066"/>
                </a:solidFill>
              </a:rPr>
              <a:t> </a:t>
            </a:r>
            <a:r>
              <a:rPr lang="en-US" sz="2400" b="1" i="1" err="1" smtClean="0">
                <a:solidFill>
                  <a:srgbClr val="000066"/>
                </a:solidFill>
              </a:rPr>
              <a:t>muntaha</a:t>
            </a:r>
            <a:r>
              <a:rPr lang="ar-SA" sz="2400" b="1" i="1" smtClean="0">
                <a:solidFill>
                  <a:srgbClr val="000066"/>
                </a:solidFill>
              </a:rPr>
              <a:t> </a:t>
            </a:r>
            <a:r>
              <a:rPr lang="en-US" sz="2400" b="1" i="1" err="1" smtClean="0">
                <a:solidFill>
                  <a:srgbClr val="000066"/>
                </a:solidFill>
              </a:rPr>
              <a:t>ajali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اللّهُ يَا رَحْمنُ يَا رَحِيمُ</a:t>
            </a:r>
            <a:endParaRPr lang="en-US" sz="6600" kern="1200" smtClean="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O Beneficent! O Merciful!</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allahu ya</a:t>
            </a:r>
            <a:r>
              <a:rPr lang="ar-SA" sz="2400" b="1" i="1" smtClean="0">
                <a:solidFill>
                  <a:srgbClr val="000066"/>
                </a:solidFill>
              </a:rPr>
              <a:t> </a:t>
            </a:r>
            <a:r>
              <a:rPr lang="en-US" sz="2400" b="1" i="1" err="1" smtClean="0">
                <a:solidFill>
                  <a:srgbClr val="000066"/>
                </a:solidFill>
              </a:rPr>
              <a:t>rahmanu ya</a:t>
            </a:r>
            <a:r>
              <a:rPr lang="ar-SA" sz="2400" b="1" i="1" smtClean="0">
                <a:solidFill>
                  <a:srgbClr val="000066"/>
                </a:solidFill>
              </a:rPr>
              <a:t> </a:t>
            </a:r>
            <a:r>
              <a:rPr lang="en-US" sz="2400" b="1" i="1" err="1" smtClean="0">
                <a:solidFill>
                  <a:srgbClr val="000066"/>
                </a:solidFill>
              </a:rPr>
              <a:t>rahimu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صَلّ عَلَى مُحَمّدٍ وَأَهْلِ بَيْتِ مُحَمّدٍ</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Send blessings on Muhammad and on the Household of Muhammad,</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salli `ala</a:t>
            </a:r>
            <a:r>
              <a:rPr lang="ar-SA" sz="2400" b="1" i="1" smtClean="0">
                <a:solidFill>
                  <a:srgbClr val="000066"/>
                </a:solidFill>
              </a:rPr>
              <a:t> </a:t>
            </a:r>
            <a:r>
              <a:rPr lang="en-US" sz="2400" b="1" i="1" err="1" smtClean="0">
                <a:solidFill>
                  <a:srgbClr val="000066"/>
                </a:solidFill>
              </a:rPr>
              <a:t>muhammadin wa ahli bayti muhammadin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وَآتِنِي كُلّ مَا سَأَلْتُكَ وَرَغِبْتُ إِلَيْكَ فِيهِ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give me as a gift that which I have asked for and for which I turned to You (alone) with hope and expectation,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atiny kull ma</a:t>
            </a:r>
            <a:r>
              <a:rPr lang="ar-SA" sz="2400" b="1" i="1" smtClean="0">
                <a:solidFill>
                  <a:srgbClr val="000066"/>
                </a:solidFill>
              </a:rPr>
              <a:t> </a:t>
            </a:r>
            <a:r>
              <a:rPr lang="en-US" sz="2400" b="1" i="1" err="1" smtClean="0">
                <a:solidFill>
                  <a:srgbClr val="000066"/>
                </a:solidFill>
              </a:rPr>
              <a:t>saltuka wa raghibtu ilayka fihi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فَإِنّكَ أَمَرْتَنِي بِالدّعَاءِ،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because it was You who ordered me to pray You</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fa’innaka amartany bilddu`a‘i</a:t>
            </a:r>
            <a:endParaRPr kumimoji="0" lang="en-US" sz="2400" b="1" i="1"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وَتَكَفّلْتَ لِي بِالاِجَابَةِ،</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thus You have promised of response.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takaffalta li bil-ijabati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أَرْحَمَ الرَّاحِمِينَ.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the most Merciful of all those who show mercy.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arhama alrrahimina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a:latin typeface="Attari_Quran" pitchFamily="2" charset="-78"/>
                <a:ea typeface="+mn-ea"/>
                <a:cs typeface="Attari_Quran" pitchFamily="2" charset="-78"/>
              </a:rPr>
              <a:t>اَللَّهُمَّ صَلِّ عَلَى مُحَمَّدٍ وَ آلِ مُحَمَّد</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a:ea typeface="MS Mincho" pitchFamily="49" charset="-128"/>
              </a:rPr>
              <a:t>O' Allāh send Your blessings on Muhammad</a:t>
            </a:r>
          </a:p>
          <a:p>
            <a:pPr marL="342900" indent="-342900" eaLnBrk="1" hangingPunct="1">
              <a:defRPr/>
            </a:pPr>
            <a:r>
              <a:rPr lang="en-US" sz="2800" b="1" kern="1200">
                <a:ea typeface="MS Mincho" pitchFamily="49" charset="-128"/>
              </a:rPr>
              <a:t>and the family of Muhammad.</a:t>
            </a:r>
          </a:p>
        </p:txBody>
      </p:sp>
      <p:sp>
        <p:nvSpPr>
          <p:cNvPr id="6148" name="Subtitle 4"/>
          <p:cNvSpPr txBox="1"/>
          <p:nvPr/>
        </p:nvSpPr>
        <p:spPr bwMode="auto">
          <a:xfrm>
            <a:off x="304800" y="6053138"/>
            <a:ext cx="8686800" cy="533400"/>
          </a:xfrm>
          <a:prstGeom prst="rect">
            <a:avLst/>
          </a:prstGeom>
          <a:noFill/>
          <a:ln w="9525" algn="ctr">
            <a:noFill/>
            <a:miter lim="800000"/>
          </a:ln>
          <a:effectLst/>
        </p:spPr>
        <p:txBody>
          <a:bodyPr/>
          <a:lstStyle/>
          <a:p>
            <a:pPr marL="342900" indent="-342900" algn="ctr">
              <a:spcBef>
                <a:spcPct val="20000"/>
              </a:spcBef>
            </a:pPr>
            <a:r>
              <a:rPr lang="fi-FI" sz="2400" b="1" i="1">
                <a:solidFill>
                  <a:srgbClr val="000066"/>
                </a:solidFill>
                <a:ea typeface="MS Mincho" pitchFamily="49" charset="-128"/>
              </a:rPr>
              <a:t>allahumma salli `ala muhammadin wa ali muhammadin</a:t>
            </a:r>
          </a:p>
        </p:txBody>
      </p:sp>
      <p:sp>
        <p:nvSpPr>
          <p:cNvPr id="6149" name="Rectangle 15"/>
          <p:cNvSpPr>
            <a:spLocks noChangeArrowheads="1"/>
          </p:cNvSpPr>
          <p:nvPr/>
        </p:nvSpPr>
        <p:spPr bwMode="auto">
          <a:xfrm>
            <a:off x="304800" y="4114800"/>
            <a:ext cx="8534400" cy="366713"/>
          </a:xfrm>
          <a:prstGeom prst="rect">
            <a:avLst/>
          </a:prstGeom>
          <a:noFill/>
          <a:ln w="9525" algn="ctr">
            <a:noFill/>
            <a:miter lim="800000"/>
          </a:ln>
          <a:effectLst/>
        </p:spPr>
        <p:txBody>
          <a:bodyPr anchor="ctr"/>
          <a:lstStyle/>
          <a:p>
            <a:pPr algn="ctr" rtl="1"/>
            <a:r>
              <a:rPr lang="ar-SA" sz="3200" b="1">
                <a:solidFill>
                  <a:schemeClr val="accent1">
                    <a:lumMod val="75000"/>
                  </a:schemeClr>
                </a:solidFill>
                <a:latin typeface="Alvi Nastaleeq" pitchFamily="2" charset="-78"/>
                <a:cs typeface="Alvi Nastaleeq" pitchFamily="2" charset="-78"/>
              </a:rPr>
              <a:t>اے الله! رحمت فرما محمد وآل)ع( محمد پر </a:t>
            </a:r>
          </a:p>
        </p:txBody>
      </p:sp>
      <p:sp>
        <p:nvSpPr>
          <p:cNvPr id="6150" name="Rectangle 16"/>
          <p:cNvSpPr>
            <a:spLocks noChangeArrowheads="1"/>
          </p:cNvSpPr>
          <p:nvPr/>
        </p:nvSpPr>
        <p:spPr bwMode="auto">
          <a:xfrm>
            <a:off x="152400" y="5029200"/>
            <a:ext cx="8915400" cy="990600"/>
          </a:xfrm>
          <a:prstGeom prst="rect">
            <a:avLst/>
          </a:prstGeom>
          <a:noFill/>
          <a:ln w="9525" algn="ctr">
            <a:noFill/>
            <a:miter lim="800000"/>
          </a:ln>
          <a:effectLst/>
        </p:spPr>
        <p:txBody>
          <a:bodyPr anchor="ctr"/>
          <a:lstStyle/>
          <a:p>
            <a:pPr algn="ctr"/>
            <a:r>
              <a:rPr lang="hi-IN" sz="2000" b="1">
                <a:solidFill>
                  <a:schemeClr val="accent1">
                    <a:lumMod val="75000"/>
                  </a:schemeClr>
                </a:solidFill>
                <a:ea typeface="Mangal" pitchFamily="2"/>
                <a:cs typeface="Mangal" pitchFamily="2"/>
              </a:rPr>
              <a:t>ऐ अल्लाह मुहम्मद और आले मुहम्मद पर अपनी सलामती रख़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12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170"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b="1" smtClean="0">
                <a:solidFill>
                  <a:srgbClr val="FFFF99"/>
                </a:solidFill>
                <a:latin typeface="Trebuchet MS" pitchFamily="34" charset="0"/>
              </a:rPr>
              <a:t>اعمال لأول لليوم من شهر رمضان</a:t>
            </a:r>
            <a:endParaRPr lang="ar-SA" b="1">
              <a:solidFill>
                <a:srgbClr val="FFFF99"/>
              </a:solidFill>
              <a:latin typeface="Trebuchet MS" pitchFamily="34" charset="0"/>
            </a:endParaRPr>
          </a:p>
        </p:txBody>
      </p:sp>
      <p:sp>
        <p:nvSpPr>
          <p:cNvPr id="7171"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ln>
          <a:effectLst/>
        </p:spPr>
        <p:txBody>
          <a:bodyPr anchor="ctr">
            <a:spAutoFit/>
          </a:bodyPr>
          <a:lstStyle/>
          <a:p>
            <a:endParaRPr lang="en-US"/>
          </a:p>
        </p:txBody>
      </p:sp>
      <p:sp>
        <p:nvSpPr>
          <p:cNvPr id="7172" name="Text Box 10"/>
          <p:cNvSpPr txBox="1">
            <a:spLocks noChangeArrowheads="1"/>
          </p:cNvSpPr>
          <p:nvPr/>
        </p:nvSpPr>
        <p:spPr bwMode="auto">
          <a:xfrm>
            <a:off x="304800" y="228600"/>
            <a:ext cx="4267200" cy="366713"/>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b="1" err="1" smtClean="0">
                <a:solidFill>
                  <a:srgbClr val="FFFF99"/>
                </a:solidFill>
                <a:latin typeface="Trebuchet MS" pitchFamily="34" charset="0"/>
              </a:rPr>
              <a:t>A’maal for First Day of Ramadhan</a:t>
            </a:r>
            <a:endParaRPr lang="en-GB" b="1">
              <a:solidFill>
                <a:srgbClr val="FFFF99"/>
              </a:solidFill>
              <a:latin typeface="Trebuchet MS" pitchFamily="34" charset="0"/>
            </a:endParaRPr>
          </a:p>
        </p:txBody>
      </p:sp>
      <p:sp>
        <p:nvSpPr>
          <p:cNvPr id="7173"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sp>
        <p:nvSpPr>
          <p:cNvPr id="7174" name="Rectangle 5"/>
          <p:cNvSpPr>
            <a:spLocks noChangeArrowheads="1"/>
          </p:cNvSpPr>
          <p:nvPr/>
        </p:nvSpPr>
        <p:spPr bwMode="auto">
          <a:xfrm>
            <a:off x="136525" y="5857875"/>
            <a:ext cx="8888413" cy="1000125"/>
          </a:xfrm>
          <a:prstGeom prst="rect">
            <a:avLst/>
          </a:prstGeom>
          <a:noFill/>
          <a:ln w="9525">
            <a:noFill/>
            <a:miter lim="800000"/>
          </a:ln>
          <a:effec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rehanL@hotmail.com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a:p>
            <a:pPr algn="ctr"/>
            <a:r>
              <a:rPr lang="en-US" sz="1200" b="1">
                <a:solidFill>
                  <a:srgbClr val="000066"/>
                </a:solidFill>
                <a:latin typeface="Trebuchet MS" pitchFamily="34" charset="0"/>
              </a:rPr>
              <a:t>To display the font correctly, please use the Arabic font “Attari_Quran_Shipped” , Urdu font “Alvi Nastaleeq” &amp; Hindi font “Mangal”. Download font here : http://www.duas.org/fonts/ </a:t>
            </a:r>
          </a:p>
        </p:txBody>
      </p:sp>
    </p:spTree>
  </p:cSld>
  <p:clrMapOvr>
    <a:masterClrMapping/>
  </p:clrMapOvr>
  <p:transition>
    <p:fade/>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وَسَلّمْهُ لَنَا فِي يُسْرٍ مِنْكَ وَعَافِيَةٍ،</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keep it sound for us with easiness and good health from You.</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sallimhu lana</a:t>
            </a:r>
            <a:r>
              <a:rPr lang="ar-SA" sz="2400" b="1" i="1" smtClean="0">
                <a:solidFill>
                  <a:srgbClr val="000066"/>
                </a:solidFill>
              </a:rPr>
              <a:t> </a:t>
            </a:r>
            <a:r>
              <a:rPr lang="en-US" sz="2400" b="1" i="1" err="1" smtClean="0">
                <a:solidFill>
                  <a:srgbClr val="000066"/>
                </a:solidFill>
              </a:rPr>
              <a:t>fi yusrin minka wa `afiyatin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إنّكَ عَلَى كُلّ شَيْءٍ قَدِيرٌ،</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You verily have power over all things.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innaka `ala kulli shay‘in qadirun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a:latin typeface="Attari_Quran" pitchFamily="2" charset="-78"/>
                <a:ea typeface="+mn-ea"/>
                <a:cs typeface="Attari_Quran" pitchFamily="2" charset="-78"/>
              </a:rPr>
              <a:t>اَللَّهُمَّ صَلِّ عَلَى مُحَمَّدٍ وَ آلِ مُحَمَّد</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a:ea typeface="MS Mincho" pitchFamily="49" charset="-128"/>
              </a:rPr>
              <a:t>O' Allāh send Your blessings on Muhammad</a:t>
            </a:r>
          </a:p>
          <a:p>
            <a:pPr marL="342900" indent="-342900" eaLnBrk="1" hangingPunct="1">
              <a:defRPr/>
            </a:pPr>
            <a:r>
              <a:rPr lang="en-US" sz="2800" b="1" kern="1200">
                <a:ea typeface="MS Mincho" pitchFamily="49" charset="-128"/>
              </a:rPr>
              <a:t>and the family of Muhammad.</a:t>
            </a:r>
          </a:p>
        </p:txBody>
      </p:sp>
      <p:sp>
        <p:nvSpPr>
          <p:cNvPr id="3076" name="Subtitle 4"/>
          <p:cNvSpPr txBox="1"/>
          <p:nvPr/>
        </p:nvSpPr>
        <p:spPr bwMode="auto">
          <a:xfrm>
            <a:off x="304800" y="6053138"/>
            <a:ext cx="8686800" cy="533400"/>
          </a:xfrm>
          <a:prstGeom prst="rect">
            <a:avLst/>
          </a:prstGeom>
          <a:noFill/>
          <a:ln w="9525" algn="ctr">
            <a:noFill/>
            <a:miter lim="800000"/>
          </a:ln>
          <a:effectLst/>
        </p:spPr>
        <p:txBody>
          <a:bodyPr/>
          <a:lstStyle/>
          <a:p>
            <a:pPr marL="342900" indent="-342900" algn="ctr">
              <a:spcBef>
                <a:spcPct val="20000"/>
              </a:spcBef>
            </a:pPr>
            <a:r>
              <a:rPr lang="fi-FI" sz="2400" b="1" i="1" smtClean="0">
                <a:solidFill>
                  <a:srgbClr val="000066"/>
                </a:solidFill>
                <a:ea typeface="MS Mincho" pitchFamily="49" charset="-128"/>
              </a:rPr>
              <a:t>allahumma salli `ala muhammadin wa ali muhammadin</a:t>
            </a:r>
            <a:endParaRPr lang="fi-FI" sz="2400" b="1" i="1">
              <a:solidFill>
                <a:srgbClr val="000066"/>
              </a:solidFill>
              <a:ea typeface="MS Mincho" pitchFamily="49" charset="-128"/>
            </a:endParaRPr>
          </a:p>
        </p:txBody>
      </p:sp>
      <p:sp>
        <p:nvSpPr>
          <p:cNvPr id="3077" name="Rectangle 15"/>
          <p:cNvSpPr>
            <a:spLocks noChangeArrowheads="1"/>
          </p:cNvSpPr>
          <p:nvPr/>
        </p:nvSpPr>
        <p:spPr bwMode="auto">
          <a:xfrm>
            <a:off x="304800" y="4114800"/>
            <a:ext cx="8534400" cy="366713"/>
          </a:xfrm>
          <a:prstGeom prst="rect">
            <a:avLst/>
          </a:prstGeom>
          <a:noFill/>
          <a:ln w="9525" algn="ctr">
            <a:noFill/>
            <a:miter lim="800000"/>
          </a:ln>
          <a:effectLst/>
        </p:spPr>
        <p:txBody>
          <a:bodyPr anchor="ctr"/>
          <a:lstStyle/>
          <a:p>
            <a:pPr algn="ctr" rtl="1"/>
            <a:r>
              <a:rPr lang="ar-SA" sz="3200" b="1">
                <a:solidFill>
                  <a:schemeClr val="accent1">
                    <a:lumMod val="75000"/>
                  </a:schemeClr>
                </a:solidFill>
                <a:latin typeface="Alvi Nastaleeq" pitchFamily="2" charset="-78"/>
                <a:cs typeface="Alvi Nastaleeq" pitchFamily="2" charset="-78"/>
              </a:rPr>
              <a:t>اے الله! رحمت فرما محمد </a:t>
            </a:r>
            <a:r>
              <a:rPr lang="ar-SA" sz="3200" b="1" smtClean="0">
                <a:solidFill>
                  <a:schemeClr val="accent1">
                    <a:lumMod val="75000"/>
                  </a:schemeClr>
                </a:solidFill>
                <a:latin typeface="Alvi Nastaleeq" pitchFamily="2" charset="-78"/>
                <a:cs typeface="Alvi Nastaleeq" pitchFamily="2" charset="-78"/>
              </a:rPr>
              <a:t>وآل)ع( </a:t>
            </a:r>
            <a:r>
              <a:rPr lang="ar-SA" sz="3200" b="1">
                <a:solidFill>
                  <a:schemeClr val="accent1">
                    <a:lumMod val="75000"/>
                  </a:schemeClr>
                </a:solidFill>
                <a:latin typeface="Alvi Nastaleeq" pitchFamily="2" charset="-78"/>
                <a:cs typeface="Alvi Nastaleeq" pitchFamily="2" charset="-78"/>
              </a:rPr>
              <a:t>محمد پر </a:t>
            </a:r>
          </a:p>
        </p:txBody>
      </p:sp>
      <p:sp>
        <p:nvSpPr>
          <p:cNvPr id="3078" name="Rectangle 16"/>
          <p:cNvSpPr>
            <a:spLocks noChangeArrowheads="1"/>
          </p:cNvSpPr>
          <p:nvPr/>
        </p:nvSpPr>
        <p:spPr bwMode="auto">
          <a:xfrm>
            <a:off x="152400" y="5029200"/>
            <a:ext cx="8915400" cy="990600"/>
          </a:xfrm>
          <a:prstGeom prst="rect">
            <a:avLst/>
          </a:prstGeom>
          <a:noFill/>
          <a:ln w="9525" algn="ctr">
            <a:noFill/>
            <a:miter lim="800000"/>
          </a:ln>
          <a:effectLst/>
        </p:spPr>
        <p:txBody>
          <a:bodyPr anchor="ctr"/>
          <a:lstStyle/>
          <a:p>
            <a:pPr algn="ctr"/>
            <a:r>
              <a:rPr lang="hi-IN" sz="2000" b="1">
                <a:solidFill>
                  <a:schemeClr val="accent1">
                    <a:lumMod val="75000"/>
                  </a:schemeClr>
                </a:solidFill>
                <a:ea typeface="Mangal" pitchFamily="2"/>
                <a:cs typeface="Mangal" pitchFamily="2"/>
              </a:rPr>
              <a:t>ऐ अल्लाह मुहम्मद और आले मुहम्मद पर अपनी सलामती रख़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50" name="AutoShape 2"/>
          <p:cNvSpPr>
            <a:spLocks noChangeArrowheads="1"/>
          </p:cNvSpPr>
          <p:nvPr/>
        </p:nvSpPr>
        <p:spPr bwMode="auto">
          <a:xfrm>
            <a:off x="463550" y="7620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ln>
          <a:effectLst/>
        </p:spPr>
        <p:txBody>
          <a:bodyPr anchor="ctr">
            <a:spAutoFit/>
          </a:bodyPr>
          <a:lstStyle/>
          <a:p>
            <a:endParaRPr lang="en-US"/>
          </a:p>
        </p:txBody>
      </p:sp>
      <p:sp>
        <p:nvSpPr>
          <p:cNvPr id="2051" name="Rectangle 6"/>
          <p:cNvSpPr>
            <a:spLocks noChangeArrowheads="1"/>
          </p:cNvSpPr>
          <p:nvPr/>
        </p:nvSpPr>
        <p:spPr bwMode="auto">
          <a:xfrm>
            <a:off x="0" y="457200"/>
            <a:ext cx="247650" cy="366713"/>
          </a:xfrm>
          <a:prstGeom prst="rect">
            <a:avLst/>
          </a:prstGeom>
          <a:noFill/>
          <a:ln w="9525">
            <a:noFill/>
            <a:miter lim="800000"/>
          </a:ln>
          <a:effectLst/>
        </p:spPr>
        <p:txBody>
          <a:bodyPr wrap="none" anchor="ctr">
            <a:spAutoFit/>
          </a:bodyPr>
          <a:lstStyle/>
          <a:p>
            <a:r>
              <a:rPr lang="en-US"/>
              <a:t> </a:t>
            </a:r>
          </a:p>
        </p:txBody>
      </p:sp>
      <p:sp>
        <p:nvSpPr>
          <p:cNvPr id="2052" name="Rectangle 7"/>
          <p:cNvSpPr>
            <a:spLocks noChangeArrowheads="1"/>
          </p:cNvSpPr>
          <p:nvPr/>
        </p:nvSpPr>
        <p:spPr bwMode="auto">
          <a:xfrm>
            <a:off x="0" y="457200"/>
            <a:ext cx="247650" cy="366713"/>
          </a:xfrm>
          <a:prstGeom prst="rect">
            <a:avLst/>
          </a:prstGeom>
          <a:noFill/>
          <a:ln w="9525">
            <a:noFill/>
            <a:miter lim="800000"/>
          </a:ln>
          <a:effectLst/>
        </p:spPr>
        <p:txBody>
          <a:bodyPr wrap="none" anchor="ctr">
            <a:spAutoFit/>
          </a:bodyPr>
          <a:lstStyle/>
          <a:p>
            <a:r>
              <a:rPr lang="en-US"/>
              <a:t> </a:t>
            </a:r>
          </a:p>
        </p:txBody>
      </p:sp>
      <p:sp>
        <p:nvSpPr>
          <p:cNvPr id="2053" name="Rectangle 9"/>
          <p:cNvSpPr>
            <a:spLocks noChangeArrowheads="1"/>
          </p:cNvSpPr>
          <p:nvPr/>
        </p:nvSpPr>
        <p:spPr bwMode="auto">
          <a:xfrm>
            <a:off x="0" y="457200"/>
            <a:ext cx="247650" cy="366713"/>
          </a:xfrm>
          <a:prstGeom prst="rect">
            <a:avLst/>
          </a:prstGeom>
          <a:noFill/>
          <a:ln w="9525">
            <a:noFill/>
            <a:miter lim="800000"/>
          </a:ln>
          <a:effectLst/>
        </p:spPr>
        <p:txBody>
          <a:bodyPr wrap="none" anchor="ctr">
            <a:spAutoFit/>
          </a:bodyPr>
          <a:lstStyle/>
          <a:p>
            <a:r>
              <a:rPr lang="en-US"/>
              <a:t> </a:t>
            </a:r>
          </a:p>
        </p:txBody>
      </p:sp>
      <p:sp>
        <p:nvSpPr>
          <p:cNvPr id="2054" name="Rectangle 3"/>
          <p:cNvSpPr>
            <a:spLocks noChangeArrowheads="1"/>
          </p:cNvSpPr>
          <p:nvPr/>
        </p:nvSpPr>
        <p:spPr bwMode="auto">
          <a:xfrm>
            <a:off x="228600" y="1143000"/>
            <a:ext cx="8686800" cy="2800767"/>
          </a:xfrm>
          <a:prstGeom prst="rect">
            <a:avLst/>
          </a:prstGeom>
          <a:noFill/>
          <a:ln w="9525">
            <a:noFill/>
            <a:miter lim="800000"/>
          </a:ln>
        </p:spPr>
        <p:txBody>
          <a:bodyPr>
            <a:spAutoFit/>
          </a:bodyPr>
          <a:lstStyle/>
          <a:p>
            <a:pPr algn="ctr"/>
            <a:r>
              <a:rPr lang="en-US" sz="4800" b="1" i="1" err="1" smtClean="0">
                <a:solidFill>
                  <a:srgbClr val="FFFF00"/>
                </a:solidFill>
                <a:latin typeface="Trebuchet MS" pitchFamily="34" charset="0"/>
              </a:rPr>
              <a:t>Dua to be recited on </a:t>
            </a:r>
          </a:p>
          <a:p>
            <a:pPr algn="ctr"/>
            <a:r>
              <a:rPr lang="en-US" sz="4800" b="1" i="1" smtClean="0">
                <a:solidFill>
                  <a:srgbClr val="FFFF00"/>
                </a:solidFill>
                <a:latin typeface="Trebuchet MS" pitchFamily="34" charset="0"/>
              </a:rPr>
              <a:t>1</a:t>
            </a:r>
            <a:r>
              <a:rPr lang="en-US" sz="4800" b="1" i="1" baseline="30000" smtClean="0">
                <a:solidFill>
                  <a:srgbClr val="FFFF00"/>
                </a:solidFill>
                <a:latin typeface="Trebuchet MS" pitchFamily="34" charset="0"/>
              </a:rPr>
              <a:t>st</a:t>
            </a:r>
            <a:r>
              <a:rPr lang="en-US" sz="4800" b="1" i="1" smtClean="0">
                <a:solidFill>
                  <a:srgbClr val="FFFF00"/>
                </a:solidFill>
                <a:latin typeface="Trebuchet MS" pitchFamily="34" charset="0"/>
              </a:rPr>
              <a:t> Day of Ramadhan</a:t>
            </a:r>
            <a:endParaRPr lang="en-US" sz="4800" b="1" i="1" smtClean="0">
              <a:solidFill>
                <a:srgbClr val="FFFF00"/>
              </a:solidFill>
              <a:latin typeface="Trebuchet MS" pitchFamily="34" charset="0"/>
            </a:endParaRPr>
          </a:p>
          <a:p>
            <a:pPr algn="ctr"/>
            <a:r>
              <a:rPr lang="en-US" sz="4000" b="1" i="1" err="1" smtClean="0">
                <a:solidFill>
                  <a:srgbClr val="FFFF00"/>
                </a:solidFill>
                <a:latin typeface="Trebuchet MS" pitchFamily="34" charset="0"/>
              </a:rPr>
              <a:t>Allahumma Inni As’aluka Bismika Alladhy Dana Lahu Kull Shay‘in</a:t>
            </a:r>
            <a:endParaRPr lang="en-US" sz="6600" b="1" i="1">
              <a:solidFill>
                <a:srgbClr val="FFFF00"/>
              </a:solidFill>
              <a:latin typeface="Trebuchet MS" pitchFamily="34" charset="0"/>
            </a:endParaRPr>
          </a:p>
        </p:txBody>
      </p:sp>
      <p:sp>
        <p:nvSpPr>
          <p:cNvPr id="2056" name="Rectangle 1"/>
          <p:cNvSpPr>
            <a:spLocks noChangeArrowheads="1"/>
          </p:cNvSpPr>
          <p:nvPr/>
        </p:nvSpPr>
        <p:spPr bwMode="auto">
          <a:xfrm>
            <a:off x="762000" y="4016276"/>
            <a:ext cx="7620000" cy="2308324"/>
          </a:xfrm>
          <a:prstGeom prst="rect">
            <a:avLst/>
          </a:prstGeom>
          <a:noFill/>
          <a:ln w="9525">
            <a:noFill/>
            <a:miter lim="800000"/>
          </a:ln>
        </p:spPr>
        <p:txBody>
          <a:bodyPr wrap="square">
            <a:spAutoFit/>
          </a:bodyPr>
          <a:lstStyle/>
          <a:p>
            <a:pPr algn="ctr" rtl="1"/>
            <a:r>
              <a:rPr lang="ar-AE" sz="7200" smtClean="0">
                <a:solidFill>
                  <a:srgbClr val="FFFF00"/>
                </a:solidFill>
                <a:latin typeface="Attari_Quran" pitchFamily="2" charset="-78"/>
                <a:cs typeface="Attari_Quran" pitchFamily="2" charset="-78"/>
              </a:rPr>
              <a:t>اللّهُمّ إِنّي أَسْأَلُكَ بِاسْمِكَ الّذِي دَانَ لَهُ كُلّ شَيْءٍ،</a:t>
            </a:r>
            <a:endParaRPr lang="ar-SA" sz="7200">
              <a:solidFill>
                <a:srgbClr val="FFFF00"/>
              </a:solidFill>
              <a:latin typeface="Attari_Quran" pitchFamily="2" charset="-78"/>
              <a:cs typeface="Attari_Quran" pitchFamily="2" charset="-78"/>
            </a:endParaRP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51" name="Rectangle 6"/>
          <p:cNvSpPr>
            <a:spLocks noChangeArrowheads="1"/>
          </p:cNvSpPr>
          <p:nvPr/>
        </p:nvSpPr>
        <p:spPr bwMode="auto">
          <a:xfrm>
            <a:off x="0" y="457200"/>
            <a:ext cx="247650" cy="366713"/>
          </a:xfrm>
          <a:prstGeom prst="rect">
            <a:avLst/>
          </a:prstGeom>
          <a:noFill/>
          <a:ln w="9525">
            <a:noFill/>
            <a:miter lim="800000"/>
          </a:ln>
          <a:effectLst/>
        </p:spPr>
        <p:txBody>
          <a:bodyPr wrap="none" anchor="ctr">
            <a:spAutoFit/>
          </a:bodyPr>
          <a:lstStyle/>
          <a:p>
            <a:r>
              <a:rPr lang="en-US"/>
              <a:t> </a:t>
            </a:r>
          </a:p>
        </p:txBody>
      </p:sp>
      <p:sp>
        <p:nvSpPr>
          <p:cNvPr id="2052" name="Rectangle 7"/>
          <p:cNvSpPr>
            <a:spLocks noChangeArrowheads="1"/>
          </p:cNvSpPr>
          <p:nvPr/>
        </p:nvSpPr>
        <p:spPr bwMode="auto">
          <a:xfrm>
            <a:off x="0" y="457200"/>
            <a:ext cx="247650" cy="366713"/>
          </a:xfrm>
          <a:prstGeom prst="rect">
            <a:avLst/>
          </a:prstGeom>
          <a:noFill/>
          <a:ln w="9525">
            <a:noFill/>
            <a:miter lim="800000"/>
          </a:ln>
          <a:effectLst/>
        </p:spPr>
        <p:txBody>
          <a:bodyPr wrap="none" anchor="ctr">
            <a:spAutoFit/>
          </a:bodyPr>
          <a:lstStyle/>
          <a:p>
            <a:r>
              <a:rPr lang="en-US"/>
              <a:t> </a:t>
            </a:r>
          </a:p>
        </p:txBody>
      </p:sp>
      <p:sp>
        <p:nvSpPr>
          <p:cNvPr id="2053" name="Rectangle 9"/>
          <p:cNvSpPr>
            <a:spLocks noChangeArrowheads="1"/>
          </p:cNvSpPr>
          <p:nvPr/>
        </p:nvSpPr>
        <p:spPr bwMode="auto">
          <a:xfrm>
            <a:off x="0" y="457200"/>
            <a:ext cx="247650" cy="366713"/>
          </a:xfrm>
          <a:prstGeom prst="rect">
            <a:avLst/>
          </a:prstGeom>
          <a:noFill/>
          <a:ln w="9525">
            <a:noFill/>
            <a:miter lim="800000"/>
          </a:ln>
          <a:effectLst/>
        </p:spPr>
        <p:txBody>
          <a:bodyPr wrap="none" anchor="ctr">
            <a:spAutoFit/>
          </a:bodyPr>
          <a:lstStyle/>
          <a:p>
            <a:r>
              <a:rPr lang="en-US"/>
              <a:t>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12" name="Text Box 13"/>
          <p:cNvSpPr txBox="1">
            <a:spLocks noChangeArrowheads="1"/>
          </p:cNvSpPr>
          <p:nvPr/>
        </p:nvSpPr>
        <p:spPr bwMode="auto">
          <a:xfrm>
            <a:off x="0" y="304800"/>
            <a:ext cx="9144000" cy="6786473"/>
          </a:xfrm>
          <a:prstGeom prst="rect">
            <a:avLst/>
          </a:prstGeom>
          <a:gradFill rotWithShape="1">
            <a:gsLst>
              <a:gs pos="0">
                <a:srgbClr val="003399"/>
              </a:gs>
              <a:gs pos="100000">
                <a:srgbClr val="001847"/>
              </a:gs>
            </a:gsLst>
            <a:lin ang="5400000" scaled="1"/>
          </a:gradFill>
          <a:ln w="9525" algn="ctr">
            <a:noFill/>
            <a:miter lim="800000"/>
          </a:ln>
          <a:effectLst/>
        </p:spPr>
        <p:txBody>
          <a:bodyPr wrap="square" anchor="ctr">
            <a:spAutoFit/>
          </a:bodyPr>
          <a:lstStyle/>
          <a:p>
            <a:pPr algn="ctr"/>
            <a:endParaRPr lang="en-US" sz="2900" b="1" smtClean="0">
              <a:solidFill>
                <a:srgbClr val="FFFF00"/>
              </a:solidFill>
              <a:latin typeface="+mj-lt"/>
            </a:endParaRPr>
          </a:p>
          <a:p>
            <a:pPr algn="ctr"/>
            <a:r>
              <a:rPr lang="en-US" sz="2900" b="1" smtClean="0">
                <a:solidFill>
                  <a:srgbClr val="FFFF00"/>
                </a:solidFill>
                <a:latin typeface="+mj-lt"/>
              </a:rPr>
              <a:t>In his book of ‘Zad al-Ma`ad’, `Allamah al-Majlisi has mentioned that al-Kulayniy, al-Tusi, and others, through an authentic series of narrators, have reported Imam Musa al-Kazim (a.s) as saying, “Say the following supplication on the first day of  in the month of Ramadhan for if one prays Almighty Allah with this supplication purely and without associating any false purposes or showing off, he will be saved, throughout that year, from all seditious and misleading matters as well as all afflictions that may injure his religion or his body; and Almighty Allah will save him from the evils of all the misfortunes that will occur in that year.”</a:t>
            </a:r>
          </a:p>
          <a:p>
            <a:pPr algn="ctr"/>
            <a:endParaRPr lang="en-US" sz="2900" b="1" smtClean="0">
              <a:solidFill>
                <a:srgbClr val="FFFF00"/>
              </a:solidFill>
              <a:latin typeface="+mj-lt"/>
            </a:endParaRPr>
          </a:p>
        </p:txBody>
      </p:sp>
      <p:sp>
        <p:nvSpPr>
          <p:cNvPr id="13" name="Text Box 13"/>
          <p:cNvSpPr txBox="1">
            <a:spLocks noChangeArrowheads="1"/>
          </p:cNvSpPr>
          <p:nvPr/>
        </p:nvSpPr>
        <p:spPr bwMode="auto">
          <a:xfrm>
            <a:off x="0" y="338328"/>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wrap="square" anchor="ctr">
            <a:spAutoFit/>
          </a:bodyPr>
          <a:lstStyle/>
          <a:p>
            <a:pPr algn="ctr"/>
            <a:r>
              <a:rPr lang="en-US" sz="1600" b="1" smtClean="0">
                <a:solidFill>
                  <a:srgbClr val="FFFF99"/>
                </a:solidFill>
                <a:latin typeface="Trebuchet MS" pitchFamily="34" charset="0"/>
              </a:rPr>
              <a:t>Merits of this Du’a</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rtl="1" eaLnBrk="1" hangingPunct="1">
              <a:lnSpc>
                <a:spcPts val="5500"/>
              </a:lnSpc>
              <a:defRPr/>
            </a:pPr>
            <a:r>
              <a:rPr lang="ar-SA" sz="6600" kern="1200">
                <a:latin typeface="Attari_Quran" pitchFamily="2" charset="-78"/>
                <a:ea typeface="+mn-ea"/>
                <a:cs typeface="Attari_Quran" pitchFamily="2" charset="-78"/>
              </a:rPr>
              <a:t>اَللَّهُمَّ صَلِّ عَلَى مُحَمَّدٍ وَ آلِ مُحَمَّد</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a:ea typeface="MS Mincho" pitchFamily="49" charset="-128"/>
              </a:rPr>
              <a:t>O' Allāh send Your blessings on Muhammad</a:t>
            </a:r>
          </a:p>
          <a:p>
            <a:pPr marL="342900" indent="-342900" eaLnBrk="1" hangingPunct="1">
              <a:defRPr/>
            </a:pPr>
            <a:r>
              <a:rPr lang="en-US" sz="2800" b="1" kern="1200">
                <a:ea typeface="MS Mincho" pitchFamily="49" charset="-128"/>
              </a:rPr>
              <a:t>and the family of Muhammad.</a:t>
            </a:r>
          </a:p>
        </p:txBody>
      </p:sp>
      <p:sp>
        <p:nvSpPr>
          <p:cNvPr id="3076" name="Subtitle 4"/>
          <p:cNvSpPr txBox="1"/>
          <p:nvPr/>
        </p:nvSpPr>
        <p:spPr bwMode="auto">
          <a:xfrm>
            <a:off x="304800" y="6053138"/>
            <a:ext cx="8686800" cy="533400"/>
          </a:xfrm>
          <a:prstGeom prst="rect">
            <a:avLst/>
          </a:prstGeom>
          <a:noFill/>
          <a:ln w="9525" algn="ctr">
            <a:noFill/>
            <a:miter lim="800000"/>
          </a:ln>
          <a:effectLst/>
        </p:spPr>
        <p:txBody>
          <a:bodyPr/>
          <a:lstStyle/>
          <a:p>
            <a:pPr marL="342900" indent="-342900" algn="ctr">
              <a:spcBef>
                <a:spcPct val="20000"/>
              </a:spcBef>
            </a:pPr>
            <a:r>
              <a:rPr lang="fi-FI" sz="2400" b="1" i="1" smtClean="0">
                <a:solidFill>
                  <a:srgbClr val="000066"/>
                </a:solidFill>
                <a:ea typeface="MS Mincho" pitchFamily="49" charset="-128"/>
              </a:rPr>
              <a:t>allahumma salli `ala muhammadin wa ali muhammadin</a:t>
            </a:r>
            <a:endParaRPr lang="fi-FI" sz="2400" b="1" i="1">
              <a:solidFill>
                <a:srgbClr val="000066"/>
              </a:solidFill>
              <a:ea typeface="MS Mincho" pitchFamily="49" charset="-128"/>
            </a:endParaRPr>
          </a:p>
        </p:txBody>
      </p:sp>
      <p:sp>
        <p:nvSpPr>
          <p:cNvPr id="3077" name="Rectangle 15"/>
          <p:cNvSpPr>
            <a:spLocks noChangeArrowheads="1"/>
          </p:cNvSpPr>
          <p:nvPr/>
        </p:nvSpPr>
        <p:spPr bwMode="auto">
          <a:xfrm>
            <a:off x="304800" y="4114800"/>
            <a:ext cx="8534400" cy="366713"/>
          </a:xfrm>
          <a:prstGeom prst="rect">
            <a:avLst/>
          </a:prstGeom>
          <a:noFill/>
          <a:ln w="9525" algn="ctr">
            <a:noFill/>
            <a:miter lim="800000"/>
          </a:ln>
          <a:effectLst/>
        </p:spPr>
        <p:txBody>
          <a:bodyPr anchor="ctr"/>
          <a:lstStyle/>
          <a:p>
            <a:pPr algn="ctr" rtl="1"/>
            <a:r>
              <a:rPr lang="ar-SA" sz="3200" b="1">
                <a:solidFill>
                  <a:schemeClr val="accent1">
                    <a:lumMod val="75000"/>
                  </a:schemeClr>
                </a:solidFill>
                <a:latin typeface="Alvi Nastaleeq" pitchFamily="2" charset="-78"/>
                <a:cs typeface="Alvi Nastaleeq" pitchFamily="2" charset="-78"/>
              </a:rPr>
              <a:t>اے الله! رحمت فرما محمد </a:t>
            </a:r>
            <a:r>
              <a:rPr lang="ar-SA" sz="3200" b="1" smtClean="0">
                <a:solidFill>
                  <a:schemeClr val="accent1">
                    <a:lumMod val="75000"/>
                  </a:schemeClr>
                </a:solidFill>
                <a:latin typeface="Alvi Nastaleeq" pitchFamily="2" charset="-78"/>
                <a:cs typeface="Alvi Nastaleeq" pitchFamily="2" charset="-78"/>
              </a:rPr>
              <a:t>وآل)ع( </a:t>
            </a:r>
            <a:r>
              <a:rPr lang="ar-SA" sz="3200" b="1">
                <a:solidFill>
                  <a:schemeClr val="accent1">
                    <a:lumMod val="75000"/>
                  </a:schemeClr>
                </a:solidFill>
                <a:latin typeface="Alvi Nastaleeq" pitchFamily="2" charset="-78"/>
                <a:cs typeface="Alvi Nastaleeq" pitchFamily="2" charset="-78"/>
              </a:rPr>
              <a:t>محمد پر </a:t>
            </a:r>
          </a:p>
        </p:txBody>
      </p:sp>
      <p:sp>
        <p:nvSpPr>
          <p:cNvPr id="3078" name="Rectangle 16"/>
          <p:cNvSpPr>
            <a:spLocks noChangeArrowheads="1"/>
          </p:cNvSpPr>
          <p:nvPr/>
        </p:nvSpPr>
        <p:spPr bwMode="auto">
          <a:xfrm>
            <a:off x="152400" y="5029200"/>
            <a:ext cx="8915400" cy="990600"/>
          </a:xfrm>
          <a:prstGeom prst="rect">
            <a:avLst/>
          </a:prstGeom>
          <a:noFill/>
          <a:ln w="9525" algn="ctr">
            <a:noFill/>
            <a:miter lim="800000"/>
          </a:ln>
          <a:effectLst/>
        </p:spPr>
        <p:txBody>
          <a:bodyPr anchor="ctr"/>
          <a:lstStyle/>
          <a:p>
            <a:pPr algn="ctr"/>
            <a:r>
              <a:rPr lang="hi-IN" sz="2000" b="1">
                <a:solidFill>
                  <a:schemeClr val="accent1">
                    <a:lumMod val="75000"/>
                  </a:schemeClr>
                </a:solidFill>
                <a:ea typeface="Mangal" pitchFamily="2"/>
                <a:cs typeface="Mangal" pitchFamily="2"/>
              </a:rPr>
              <a:t>ऐ अल्लाह मुहम्मद और आले मुहम्मद पर अपनी सलामती रख़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rtl="1" eaLnBrk="1" hangingPunct="1">
              <a:lnSpc>
                <a:spcPts val="5500"/>
              </a:lnSpc>
              <a:defRPr/>
            </a:pPr>
            <a:r>
              <a:rPr lang="ar-SA" sz="6600" kern="1200">
                <a:latin typeface="Attari_Quran" pitchFamily="2" charset="-78"/>
                <a:ea typeface="+mn-ea"/>
                <a:cs typeface="Attari_Quran" pitchFamily="2" charset="-78"/>
              </a:rPr>
              <a:t>بِسْمِ اللَّهِ الرَّحْمَٰنِ الرَّحِيمِ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a:ea typeface="MS Mincho" pitchFamily="49" charset="-128"/>
              </a:rPr>
              <a:t>In the Name of Allāh, </a:t>
            </a:r>
          </a:p>
          <a:p>
            <a:pPr marL="342900" indent="-342900" eaLnBrk="1" hangingPunct="1">
              <a:defRPr/>
            </a:pPr>
            <a:r>
              <a:rPr lang="en-US" sz="2800" b="1" kern="1200">
                <a:ea typeface="MS Mincho" pitchFamily="49" charset="-128"/>
              </a:rPr>
              <a:t>the All-beneficent, the All-merciful.</a:t>
            </a:r>
          </a:p>
        </p:txBody>
      </p:sp>
      <p:sp>
        <p:nvSpPr>
          <p:cNvPr id="4100" name="Subtitle 4"/>
          <p:cNvSpPr txBox="1"/>
          <p:nvPr/>
        </p:nvSpPr>
        <p:spPr bwMode="auto">
          <a:xfrm>
            <a:off x="304800" y="6053138"/>
            <a:ext cx="8686800" cy="533400"/>
          </a:xfrm>
          <a:prstGeom prst="rect">
            <a:avLst/>
          </a:prstGeom>
          <a:noFill/>
          <a:ln w="9525" algn="ctr">
            <a:noFill/>
            <a:miter lim="800000"/>
          </a:ln>
          <a:effectLst/>
        </p:spPr>
        <p:txBody>
          <a:bodyPr/>
          <a:lstStyle/>
          <a:p>
            <a:pPr algn="ctr">
              <a:spcBef>
                <a:spcPct val="0"/>
              </a:spcBef>
            </a:pPr>
            <a:r>
              <a:rPr lang="fi-FI" sz="2400" b="1" i="1">
                <a:solidFill>
                  <a:srgbClr val="000066"/>
                </a:solidFill>
                <a:ea typeface="MS Mincho" pitchFamily="49" charset="-128"/>
              </a:rPr>
              <a:t>bi-smi llahi r-rahmani r-rahimi</a:t>
            </a:r>
          </a:p>
        </p:txBody>
      </p:sp>
      <p:sp>
        <p:nvSpPr>
          <p:cNvPr id="4101" name="Rectangle 15"/>
          <p:cNvSpPr>
            <a:spLocks noChangeArrowheads="1"/>
          </p:cNvSpPr>
          <p:nvPr/>
        </p:nvSpPr>
        <p:spPr bwMode="auto">
          <a:xfrm>
            <a:off x="304800" y="4114800"/>
            <a:ext cx="8534400" cy="366713"/>
          </a:xfrm>
          <a:prstGeom prst="rect">
            <a:avLst/>
          </a:prstGeom>
          <a:noFill/>
          <a:ln w="9525" algn="ctr">
            <a:noFill/>
            <a:miter lim="800000"/>
          </a:ln>
          <a:effectLst/>
        </p:spPr>
        <p:txBody>
          <a:bodyPr anchor="ctr"/>
          <a:lstStyle/>
          <a:p>
            <a:pPr algn="ctr" rtl="1"/>
            <a:r>
              <a:rPr lang="ar-SA" sz="3200" b="1">
                <a:solidFill>
                  <a:schemeClr val="accent1">
                    <a:lumMod val="75000"/>
                  </a:schemeClr>
                </a:solidFill>
                <a:latin typeface="Alvi Nastaleeq" pitchFamily="2" charset="-78"/>
                <a:cs typeface="Alvi Nastaleeq" pitchFamily="2" charset="-78"/>
              </a:rPr>
              <a:t>عظیم اور دائمی رحمتوں والے خدا کے نام سے</a:t>
            </a:r>
          </a:p>
        </p:txBody>
      </p:sp>
      <p:sp>
        <p:nvSpPr>
          <p:cNvPr id="4102" name="Rectangle 16"/>
          <p:cNvSpPr>
            <a:spLocks noChangeArrowheads="1"/>
          </p:cNvSpPr>
          <p:nvPr/>
        </p:nvSpPr>
        <p:spPr bwMode="auto">
          <a:xfrm>
            <a:off x="152400" y="5029200"/>
            <a:ext cx="8915400" cy="990600"/>
          </a:xfrm>
          <a:prstGeom prst="rect">
            <a:avLst/>
          </a:prstGeom>
          <a:noFill/>
          <a:ln w="9525" algn="ctr">
            <a:noFill/>
            <a:miter lim="800000"/>
          </a:ln>
          <a:effectLst/>
        </p:spPr>
        <p:txBody>
          <a:bodyPr anchor="ctr"/>
          <a:lstStyle/>
          <a:p>
            <a:pPr algn="ctr"/>
            <a:r>
              <a:rPr lang="hi-IN" sz="2000" b="1">
                <a:solidFill>
                  <a:schemeClr val="accent1">
                    <a:lumMod val="75000"/>
                  </a:schemeClr>
                </a:solidFill>
                <a:ea typeface="Mangal" pitchFamily="2"/>
                <a:cs typeface="Mangal" pitchFamily="2"/>
              </a:rPr>
              <a:t>अल्लाह के नाम से जो बड़ा कृपालु और अत्यन्त दयावान हैं।</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074" name="Rectangle 5"/>
          <p:cNvSpPr>
            <a:spLocks noChangeArrowheads="1"/>
          </p:cNvSpPr>
          <p:nvPr/>
        </p:nvSpPr>
        <p:spPr bwMode="auto">
          <a:xfrm>
            <a:off x="0" y="586309"/>
            <a:ext cx="9143999" cy="6370975"/>
          </a:xfrm>
          <a:prstGeom prst="rect">
            <a:avLst/>
          </a:prstGeom>
          <a:gradFill rotWithShape="1">
            <a:gsLst>
              <a:gs pos="0">
                <a:srgbClr val="003399"/>
              </a:gs>
              <a:gs pos="50000">
                <a:srgbClr val="001847"/>
              </a:gs>
              <a:gs pos="100000">
                <a:srgbClr val="003399"/>
              </a:gs>
            </a:gsLst>
            <a:lin ang="2700000" scaled="1"/>
          </a:gradFill>
          <a:ln w="9525" algn="ctr">
            <a:noFill/>
            <a:miter lim="800000"/>
          </a:ln>
        </p:spPr>
        <p:txBody>
          <a:bodyPr wrap="square" anchor="ctr">
            <a:spAutoFit/>
          </a:bodyPr>
          <a:lstStyle/>
          <a:p>
            <a:pPr marL="342900" indent="-342900">
              <a:buFontTx/>
              <a:buChar char="•"/>
            </a:pPr>
            <a:r>
              <a:rPr lang="en-US" sz="2400" i="1" smtClean="0">
                <a:solidFill>
                  <a:srgbClr val="FFFF00"/>
                </a:solidFill>
              </a:rPr>
              <a:t>Perform Ghusl in flowing water and splash thirty palmfuls of water on the head. This is a cause for prevention of illnesses throughout the year.   Wash your face with a palm full of rose water to avoid poverty and distress and splash a palm full on the head.</a:t>
            </a:r>
          </a:p>
          <a:p>
            <a:pPr marL="342900" indent="-342900">
              <a:buFontTx/>
              <a:buChar char="•"/>
            </a:pPr>
            <a:r>
              <a:rPr lang="en-US" sz="2400" i="1" smtClean="0">
                <a:solidFill>
                  <a:srgbClr val="FFFF00"/>
                </a:solidFill>
              </a:rPr>
              <a:t>Recite two rakaats in the first of which, after the recitation of Sura Hamd, recite Sura Ikhlaas thirty times, and in the second after the recitation of Sura Hamd recite Sura Qadr thirty times and after the prayers give alms. Whoever does so , will have purchased from Allah swt his safety for the month.</a:t>
            </a:r>
          </a:p>
          <a:p>
            <a:pPr marL="342900" indent="-342900">
              <a:buFontTx/>
              <a:buChar char="•"/>
            </a:pPr>
            <a:r>
              <a:rPr lang="en-US" sz="2400" i="1" smtClean="0">
                <a:solidFill>
                  <a:srgbClr val="FFFF00"/>
                </a:solidFill>
              </a:rPr>
              <a:t>If supplication 44 in Sahifa Sajjadiya was not recited on the first night, it should be recited in the day.</a:t>
            </a:r>
          </a:p>
          <a:p>
            <a:pPr marL="342900" indent="-342900">
              <a:buFontTx/>
              <a:buChar char="•"/>
            </a:pPr>
            <a:r>
              <a:rPr lang="en-US" sz="2400" i="1" smtClean="0">
                <a:solidFill>
                  <a:srgbClr val="FFFF00"/>
                </a:solidFill>
              </a:rPr>
              <a:t>Recite two rakaats, in the first of which after Sura Hamd recite Sura Fath (Sura no 48). In the second rakat after the recitation of Sura Hamd recite any sura you wish. Allah will keep away form you all evil during the year and keep you in his protection until the following year.</a:t>
            </a:r>
            <a:endParaRPr lang="en-US" sz="2400" i="1">
              <a:solidFill>
                <a:srgbClr val="FFFF00"/>
              </a:solidFill>
            </a:endParaRPr>
          </a:p>
        </p:txBody>
      </p:sp>
      <p:sp>
        <p:nvSpPr>
          <p:cNvPr id="3075" name="Text Box 9"/>
          <p:cNvSpPr txBox="1">
            <a:spLocks noChangeArrowheads="1"/>
          </p:cNvSpPr>
          <p:nvPr/>
        </p:nvSpPr>
        <p:spPr bwMode="auto">
          <a:xfrm>
            <a:off x="0" y="304800"/>
            <a:ext cx="9144000" cy="347181"/>
          </a:xfrm>
          <a:prstGeom prst="rect">
            <a:avLst/>
          </a:prstGeom>
          <a:gradFill rotWithShape="1">
            <a:gsLst>
              <a:gs pos="0">
                <a:srgbClr val="003399"/>
              </a:gs>
              <a:gs pos="100000">
                <a:srgbClr val="001847"/>
              </a:gs>
            </a:gsLst>
            <a:lin ang="5400000" scaled="1"/>
          </a:gradFill>
          <a:ln w="9525" algn="ctr">
            <a:noFill/>
            <a:miter lim="800000"/>
          </a:ln>
          <a:effectLst/>
        </p:spPr>
        <p:txBody>
          <a:bodyPr wrap="square" anchor="ctr">
            <a:spAutoFit/>
          </a:bodyPr>
          <a:lstStyle/>
          <a:p>
            <a:pPr algn="ctr"/>
            <a:r>
              <a:rPr lang="en-US" sz="1600" b="1" err="1" smtClean="0">
                <a:solidFill>
                  <a:srgbClr val="FFFF00"/>
                </a:solidFill>
                <a:latin typeface="Trebuchet MS" pitchFamily="34" charset="0"/>
              </a:rPr>
              <a:t>Method of performing the A’maal</a:t>
            </a:r>
          </a:p>
        </p:txBody>
      </p:sp>
      <p:sp>
        <p:nvSpPr>
          <p:cNvPr id="5"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6"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إِنّي أَسْأَلُكَ بِاسْمِكَ الّذِي دَانَ لَهُ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I beseech You, in the name of Your name before which everything kneels down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allahumma inni as’aluka bismika alladhy dana lahu kull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وَبِرَحْمَتِكَ الّتِي وَسِعَتْ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in the name of Your mercy which encompasses everything;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birahmatika allaty wasi`at kulla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وَبِعَظَمَتِكَ الّتِي تَوَاضَعَ لَهَا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in the name of Your greatness which dwarfs everything;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bi`azamatika allaty tawadha`a lahakullu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وَبِعِزّتِكَ الّتِي قَهَرَتْ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in the name of Your power which subdues everything;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bi`izztika allaty qaharat kulla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وَبِقُوّتِكَ الّتِي خَضَعَ لَهَا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in the name of Your control which dominates everything;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biquwwatika allaty khadha`a laha</a:t>
            </a:r>
            <a:r>
              <a:rPr lang="ar-SA" sz="2400" b="1" i="1" smtClean="0">
                <a:solidFill>
                  <a:srgbClr val="000066"/>
                </a:solidFill>
              </a:rPr>
              <a:t> </a:t>
            </a:r>
            <a:r>
              <a:rPr lang="en-US" sz="2400" b="1" i="1" err="1" smtClean="0">
                <a:solidFill>
                  <a:srgbClr val="000066"/>
                </a:solidFill>
              </a:rPr>
              <a:t>kullu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وَبِجَبَرُوتِكَ الّتِي غَلَبَتْ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in the name of Your omnipotence which overreaches and possesses everything;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bijabarutika allaty ghalabat kulla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وَبِعِلْمِكَ الّذِي أَحَاطَ بِكُلّ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in the name of Your knowledge which knows everything;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bi`ilmika alladhy ahata bikulli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نُورُ يَا قُدّوسُ،</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Light, O Holy,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smtClean="0">
                <a:solidFill>
                  <a:srgbClr val="000066"/>
                </a:solidFill>
              </a:rPr>
              <a:t>ya</a:t>
            </a:r>
            <a:r>
              <a:rPr lang="ar-SA" sz="2400" b="1" i="1" smtClean="0">
                <a:solidFill>
                  <a:srgbClr val="000066"/>
                </a:solidFill>
              </a:rPr>
              <a:t> </a:t>
            </a:r>
            <a:r>
              <a:rPr lang="fr-FR" sz="2400" b="1" i="1" err="1" smtClean="0">
                <a:solidFill>
                  <a:srgbClr val="000066"/>
                </a:solidFill>
              </a:rPr>
              <a:t>nuru ya</a:t>
            </a:r>
            <a:r>
              <a:rPr lang="ar-SA" sz="2400" b="1" i="1" smtClean="0">
                <a:solidFill>
                  <a:srgbClr val="000066"/>
                </a:solidFill>
              </a:rPr>
              <a:t> </a:t>
            </a:r>
            <a:r>
              <a:rPr lang="fr-FR" sz="2400" b="1" i="1" err="1" smtClean="0">
                <a:solidFill>
                  <a:srgbClr val="000066"/>
                </a:solidFill>
              </a:rPr>
              <a:t>quddusu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أَوّلُ قَبْلَ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Ever Foremost, before everything;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awulu qabla kulli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وَيَا بَاقِياً بَعْدَ كُلّ شَيْءٍ،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Ever-living after all things.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ya</a:t>
            </a:r>
            <a:r>
              <a:rPr lang="ar-SA" sz="2400" b="1" i="1" smtClean="0">
                <a:solidFill>
                  <a:srgbClr val="000066"/>
                </a:solidFill>
              </a:rPr>
              <a:t> </a:t>
            </a:r>
            <a:r>
              <a:rPr lang="en-US" sz="2400" b="1" i="1" err="1" smtClean="0">
                <a:solidFill>
                  <a:srgbClr val="000066"/>
                </a:solidFill>
              </a:rPr>
              <a:t>baqiyan ba`da kulli shay‘in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50" name="AutoShape 2"/>
          <p:cNvSpPr>
            <a:spLocks noChangeArrowheads="1"/>
          </p:cNvSpPr>
          <p:nvPr/>
        </p:nvSpPr>
        <p:spPr bwMode="auto">
          <a:xfrm>
            <a:off x="463550" y="3810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ln>
          <a:effectLst/>
        </p:spPr>
        <p:txBody>
          <a:bodyPr anchor="ctr">
            <a:spAutoFit/>
          </a:bodyPr>
          <a:lstStyle/>
          <a:p>
            <a:endParaRPr lang="en-US"/>
          </a:p>
        </p:txBody>
      </p:sp>
      <p:sp>
        <p:nvSpPr>
          <p:cNvPr id="2051" name="Rectangle 6"/>
          <p:cNvSpPr>
            <a:spLocks noChangeArrowheads="1"/>
          </p:cNvSpPr>
          <p:nvPr/>
        </p:nvSpPr>
        <p:spPr bwMode="auto">
          <a:xfrm>
            <a:off x="0" y="76200"/>
            <a:ext cx="247650" cy="366713"/>
          </a:xfrm>
          <a:prstGeom prst="rect">
            <a:avLst/>
          </a:prstGeom>
          <a:noFill/>
          <a:ln w="9525">
            <a:noFill/>
            <a:miter lim="800000"/>
          </a:ln>
          <a:effectLst/>
        </p:spPr>
        <p:txBody>
          <a:bodyPr wrap="none" anchor="ctr">
            <a:spAutoFit/>
          </a:bodyPr>
          <a:lstStyle/>
          <a:p>
            <a:r>
              <a:rPr lang="en-US"/>
              <a:t> </a:t>
            </a:r>
          </a:p>
        </p:txBody>
      </p:sp>
      <p:sp>
        <p:nvSpPr>
          <p:cNvPr id="2052" name="Rectangle 7"/>
          <p:cNvSpPr>
            <a:spLocks noChangeArrowheads="1"/>
          </p:cNvSpPr>
          <p:nvPr/>
        </p:nvSpPr>
        <p:spPr bwMode="auto">
          <a:xfrm>
            <a:off x="0" y="76200"/>
            <a:ext cx="247650" cy="366713"/>
          </a:xfrm>
          <a:prstGeom prst="rect">
            <a:avLst/>
          </a:prstGeom>
          <a:noFill/>
          <a:ln w="9525">
            <a:noFill/>
            <a:miter lim="800000"/>
          </a:ln>
          <a:effectLst/>
        </p:spPr>
        <p:txBody>
          <a:bodyPr wrap="none" anchor="ctr">
            <a:spAutoFit/>
          </a:bodyPr>
          <a:lstStyle/>
          <a:p>
            <a:r>
              <a:rPr lang="en-US"/>
              <a:t> </a:t>
            </a:r>
          </a:p>
        </p:txBody>
      </p:sp>
      <p:sp>
        <p:nvSpPr>
          <p:cNvPr id="2053" name="Rectangle 9"/>
          <p:cNvSpPr>
            <a:spLocks noChangeArrowheads="1"/>
          </p:cNvSpPr>
          <p:nvPr/>
        </p:nvSpPr>
        <p:spPr bwMode="auto">
          <a:xfrm>
            <a:off x="0" y="76200"/>
            <a:ext cx="247650" cy="366713"/>
          </a:xfrm>
          <a:prstGeom prst="rect">
            <a:avLst/>
          </a:prstGeom>
          <a:noFill/>
          <a:ln w="9525">
            <a:noFill/>
            <a:miter lim="800000"/>
          </a:ln>
          <a:effectLst/>
        </p:spPr>
        <p:txBody>
          <a:bodyPr wrap="none" anchor="ctr">
            <a:spAutoFit/>
          </a:bodyPr>
          <a:lstStyle/>
          <a:p>
            <a:r>
              <a:rPr lang="en-US"/>
              <a:t> </a:t>
            </a:r>
          </a:p>
        </p:txBody>
      </p:sp>
      <p:sp>
        <p:nvSpPr>
          <p:cNvPr id="2054" name="Rectangle 3"/>
          <p:cNvSpPr>
            <a:spLocks noChangeArrowheads="1"/>
          </p:cNvSpPr>
          <p:nvPr/>
        </p:nvSpPr>
        <p:spPr bwMode="auto">
          <a:xfrm>
            <a:off x="228600" y="1155680"/>
            <a:ext cx="8686800" cy="3231654"/>
          </a:xfrm>
          <a:prstGeom prst="rect">
            <a:avLst/>
          </a:prstGeom>
          <a:noFill/>
          <a:ln w="9525">
            <a:noFill/>
            <a:miter lim="800000"/>
          </a:ln>
        </p:spPr>
        <p:txBody>
          <a:bodyPr>
            <a:spAutoFit/>
          </a:bodyPr>
          <a:lstStyle/>
          <a:p>
            <a:pPr algn="ctr"/>
            <a:r>
              <a:rPr lang="en-US" sz="5400" b="1" i="1" smtClean="0">
                <a:solidFill>
                  <a:srgbClr val="FFFF00"/>
                </a:solidFill>
                <a:latin typeface="Trebuchet MS" pitchFamily="34" charset="0"/>
              </a:rPr>
              <a:t>Short Dua to be recited on 1</a:t>
            </a:r>
            <a:r>
              <a:rPr lang="en-US" sz="5400" b="1" i="1" baseline="30000" smtClean="0">
                <a:solidFill>
                  <a:srgbClr val="FFFF00"/>
                </a:solidFill>
                <a:latin typeface="Trebuchet MS" pitchFamily="34" charset="0"/>
              </a:rPr>
              <a:t>st</a:t>
            </a:r>
            <a:r>
              <a:rPr lang="en-US" sz="5400" b="1" i="1" smtClean="0">
                <a:solidFill>
                  <a:srgbClr val="FFFF00"/>
                </a:solidFill>
                <a:latin typeface="Trebuchet MS" pitchFamily="34" charset="0"/>
              </a:rPr>
              <a:t> Day of Ramadhan</a:t>
            </a:r>
            <a:endParaRPr lang="en-US" sz="5400" b="1" i="1" smtClean="0">
              <a:solidFill>
                <a:srgbClr val="FFFF00"/>
              </a:solidFill>
              <a:latin typeface="Trebuchet MS" pitchFamily="34" charset="0"/>
            </a:endParaRPr>
          </a:p>
          <a:p>
            <a:pPr algn="ctr"/>
            <a:r>
              <a:rPr lang="en-US" sz="4800" b="1" i="1" err="1" smtClean="0">
                <a:solidFill>
                  <a:srgbClr val="FFFF00"/>
                </a:solidFill>
                <a:latin typeface="Trebuchet MS" pitchFamily="34" charset="0"/>
              </a:rPr>
              <a:t>Allahumma Qad Hadhara Shahru Ramadhan</a:t>
            </a:r>
            <a:endParaRPr lang="en-US" sz="7000" b="1" i="1">
              <a:solidFill>
                <a:srgbClr val="FFFF00"/>
              </a:solidFill>
              <a:latin typeface="Trebuchet MS" pitchFamily="34" charset="0"/>
            </a:endParaRPr>
          </a:p>
        </p:txBody>
      </p:sp>
      <p:sp>
        <p:nvSpPr>
          <p:cNvPr id="2056" name="Rectangle 1"/>
          <p:cNvSpPr>
            <a:spLocks noChangeArrowheads="1"/>
          </p:cNvSpPr>
          <p:nvPr/>
        </p:nvSpPr>
        <p:spPr bwMode="auto">
          <a:xfrm>
            <a:off x="762000" y="4343400"/>
            <a:ext cx="7620000" cy="1446550"/>
          </a:xfrm>
          <a:prstGeom prst="rect">
            <a:avLst/>
          </a:prstGeom>
          <a:noFill/>
          <a:ln w="9525">
            <a:noFill/>
            <a:miter lim="800000"/>
          </a:ln>
        </p:spPr>
        <p:txBody>
          <a:bodyPr wrap="square">
            <a:spAutoFit/>
          </a:bodyPr>
          <a:lstStyle/>
          <a:p>
            <a:pPr algn="ctr" rtl="1"/>
            <a:r>
              <a:rPr lang="ar-AE" sz="8800" smtClean="0">
                <a:solidFill>
                  <a:srgbClr val="FFFF00"/>
                </a:solidFill>
                <a:latin typeface="Attari_Quran" pitchFamily="2" charset="-78"/>
                <a:cs typeface="Attari_Quran" pitchFamily="2" charset="-78"/>
              </a:rPr>
              <a:t>اللّهُمّ قَدْ حَضَرَ شَهْرُ رَمَضَانَ</a:t>
            </a:r>
            <a:endParaRPr lang="ar-SA" sz="8800">
              <a:solidFill>
                <a:srgbClr val="FFFF00"/>
              </a:solidFill>
              <a:latin typeface="Attari_Quran" pitchFamily="2" charset="-78"/>
              <a:cs typeface="Attari_Quran" pitchFamily="2" charset="-78"/>
            </a:endParaRP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12" name="Text Box 13"/>
          <p:cNvSpPr txBox="1">
            <a:spLocks noChangeArrowheads="1"/>
          </p:cNvSpPr>
          <p:nvPr/>
        </p:nvSpPr>
        <p:spPr bwMode="auto">
          <a:xfrm>
            <a:off x="0" y="6304002"/>
            <a:ext cx="9296400" cy="400110"/>
          </a:xfrm>
          <a:prstGeom prst="rect">
            <a:avLst/>
          </a:prstGeom>
          <a:gradFill rotWithShape="1">
            <a:gsLst>
              <a:gs pos="0">
                <a:srgbClr val="003399"/>
              </a:gs>
              <a:gs pos="100000">
                <a:srgbClr val="001847"/>
              </a:gs>
            </a:gsLst>
            <a:lin ang="5400000" scaled="1"/>
          </a:gradFill>
          <a:ln w="9525" algn="ctr">
            <a:noFill/>
            <a:miter lim="800000"/>
          </a:ln>
          <a:effectLst/>
        </p:spPr>
        <p:txBody>
          <a:bodyPr wrap="square" anchor="ctr">
            <a:spAutoFit/>
          </a:bodyPr>
          <a:lstStyle/>
          <a:p>
            <a:pPr algn="ctr"/>
            <a:r>
              <a:rPr lang="en-US" sz="2000" b="1" smtClean="0">
                <a:solidFill>
                  <a:srgbClr val="FFFF00"/>
                </a:solidFill>
                <a:latin typeface="Trebuchet MS" pitchFamily="34" charset="0"/>
              </a:rPr>
              <a:t>Recite this supplication after Fajr</a:t>
            </a:r>
            <a:endParaRPr lang="en-GB" sz="2000" b="1">
              <a:solidFill>
                <a:srgbClr val="FFFF00"/>
              </a:solidFill>
              <a:latin typeface="Trebuchet MS" pitchFamily="34" charset="0"/>
            </a:endParaRPr>
          </a:p>
        </p:txBody>
      </p:sp>
    </p:spTree>
  </p:cSld>
  <p:clrMapOvr>
    <a:masterClrMapping/>
  </p:clrMapOvr>
  <p:transition>
    <p:fade/>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اللّهُ يَا رَحْمنُ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O Beneficent,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allahu ya</a:t>
            </a:r>
            <a:r>
              <a:rPr lang="ar-SA" sz="2400" b="1" i="1" smtClean="0">
                <a:solidFill>
                  <a:srgbClr val="000066"/>
                </a:solidFill>
              </a:rPr>
              <a:t> </a:t>
            </a:r>
            <a:r>
              <a:rPr lang="en-US" sz="2400" b="1" i="1" err="1" smtClean="0">
                <a:solidFill>
                  <a:srgbClr val="000066"/>
                </a:solidFill>
              </a:rPr>
              <a:t>rahmanu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صَلّ عَلَى مُحَمّدٍ وَآلِ مُحَمّدٍ</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send blessings on Muhammad and on the Household of Muhammad,</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salli `ala</a:t>
            </a:r>
            <a:r>
              <a:rPr lang="ar-SA" sz="2400" b="1" i="1" smtClean="0">
                <a:solidFill>
                  <a:srgbClr val="000066"/>
                </a:solidFill>
              </a:rPr>
              <a:t> </a:t>
            </a:r>
            <a:r>
              <a:rPr lang="en-US" sz="2400" b="1" i="1" err="1" smtClean="0">
                <a:solidFill>
                  <a:srgbClr val="000066"/>
                </a:solidFill>
              </a:rPr>
              <a:t>muhammadin wa ali muhammadin</a:t>
            </a:r>
            <a:endParaRPr kumimoji="0" lang="en-US" sz="2400" b="1" i="1"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تُغَيّرُ النّعَمَ،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forgive me for my sins which alter the course of the flowing bounties;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tughayyiru alnni`ama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تُنْزِلُ النّقَمَ،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bring in punishment;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tunzilu alnniama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تَقْطَعُ الرّجَاءَ،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cut off hope;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taqta`u alrraja‘a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تُدِيلُ الأَعْدَاءَ،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give a chance to the enemies to lay hands on me;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tudilu ala`da‘a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تَرُدّ الدّعَاءَ،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render the prayers unacceptable,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taruddualddu`a‘a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يُسْتَحَقّ بِهَا نُزُولُ البَلاءِ،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make me liable to suffer misfortunes;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waghfir liya aldhdhunuba allaty yustahaqqubiha</a:t>
            </a:r>
            <a:r>
              <a:rPr lang="ar-SA" sz="2400" b="1" i="1" smtClean="0">
                <a:solidFill>
                  <a:srgbClr val="000066"/>
                </a:solidFill>
              </a:rPr>
              <a:t> </a:t>
            </a:r>
            <a:r>
              <a:rPr lang="en-US" sz="2400" b="1" i="1" err="1" smtClean="0">
                <a:solidFill>
                  <a:srgbClr val="000066"/>
                </a:solidFill>
              </a:rPr>
              <a:t>nuzulu albala‘i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تَحْبِسُ غَيْثَ السّمَاءِ،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let the galloping venom from above takes hold of me;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tahbisu ghaytha alssama‘i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تَكْشِفُ الغِطَاءَ،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lay bare that which had been sealed and forgotten;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takshifu alghita‘a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rtl="1" eaLnBrk="1" hangingPunct="1">
              <a:lnSpc>
                <a:spcPts val="5500"/>
              </a:lnSpc>
              <a:defRPr/>
            </a:pPr>
            <a:r>
              <a:rPr lang="ar-SA" sz="6600" kern="1200">
                <a:latin typeface="Attari_Quran" pitchFamily="2" charset="-78"/>
                <a:ea typeface="+mn-ea"/>
                <a:cs typeface="Attari_Quran" pitchFamily="2" charset="-78"/>
              </a:rPr>
              <a:t>اَللَّهُمَّ صَلِّ عَلَى مُحَمَّدٍ وَ آلِ مُحَمَّد</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a:ea typeface="MS Mincho" pitchFamily="49" charset="-128"/>
              </a:rPr>
              <a:t>O' Allāh send Your blessings on Muhammad</a:t>
            </a:r>
          </a:p>
          <a:p>
            <a:pPr marL="342900" indent="-342900" eaLnBrk="1" hangingPunct="1">
              <a:defRPr/>
            </a:pPr>
            <a:r>
              <a:rPr lang="en-US" sz="2800" b="1" kern="1200">
                <a:ea typeface="MS Mincho" pitchFamily="49" charset="-128"/>
              </a:rPr>
              <a:t>and the family of Muhammad.</a:t>
            </a:r>
          </a:p>
        </p:txBody>
      </p:sp>
      <p:sp>
        <p:nvSpPr>
          <p:cNvPr id="3076" name="Subtitle 4"/>
          <p:cNvSpPr txBox="1"/>
          <p:nvPr/>
        </p:nvSpPr>
        <p:spPr bwMode="auto">
          <a:xfrm>
            <a:off x="304800" y="6053138"/>
            <a:ext cx="8686800" cy="533400"/>
          </a:xfrm>
          <a:prstGeom prst="rect">
            <a:avLst/>
          </a:prstGeom>
          <a:noFill/>
          <a:ln w="9525" algn="ctr">
            <a:noFill/>
            <a:miter lim="800000"/>
          </a:ln>
          <a:effectLst/>
        </p:spPr>
        <p:txBody>
          <a:bodyPr/>
          <a:lstStyle/>
          <a:p>
            <a:pPr marL="342900" indent="-342900" algn="ctr">
              <a:spcBef>
                <a:spcPct val="20000"/>
              </a:spcBef>
            </a:pPr>
            <a:r>
              <a:rPr lang="fi-FI" sz="2400" b="1" i="1" smtClean="0">
                <a:solidFill>
                  <a:srgbClr val="000066"/>
                </a:solidFill>
                <a:ea typeface="MS Mincho" pitchFamily="49" charset="-128"/>
              </a:rPr>
              <a:t>allahumma salli `ala muhammadin wa ali muhammadin</a:t>
            </a:r>
            <a:endParaRPr lang="fi-FI" sz="2400" b="1" i="1">
              <a:solidFill>
                <a:srgbClr val="000066"/>
              </a:solidFill>
              <a:ea typeface="MS Mincho" pitchFamily="49" charset="-128"/>
            </a:endParaRPr>
          </a:p>
        </p:txBody>
      </p:sp>
      <p:sp>
        <p:nvSpPr>
          <p:cNvPr id="3077" name="Rectangle 15"/>
          <p:cNvSpPr>
            <a:spLocks noChangeArrowheads="1"/>
          </p:cNvSpPr>
          <p:nvPr/>
        </p:nvSpPr>
        <p:spPr bwMode="auto">
          <a:xfrm>
            <a:off x="304800" y="4114800"/>
            <a:ext cx="8534400" cy="366713"/>
          </a:xfrm>
          <a:prstGeom prst="rect">
            <a:avLst/>
          </a:prstGeom>
          <a:noFill/>
          <a:ln w="9525" algn="ctr">
            <a:noFill/>
            <a:miter lim="800000"/>
          </a:ln>
          <a:effectLst/>
        </p:spPr>
        <p:txBody>
          <a:bodyPr anchor="ctr"/>
          <a:lstStyle/>
          <a:p>
            <a:pPr algn="ctr" rtl="1"/>
            <a:r>
              <a:rPr lang="ar-SA" sz="3200" b="1">
                <a:solidFill>
                  <a:schemeClr val="accent1">
                    <a:lumMod val="75000"/>
                  </a:schemeClr>
                </a:solidFill>
                <a:latin typeface="Alvi Nastaleeq" pitchFamily="2" charset="-78"/>
                <a:cs typeface="Alvi Nastaleeq" pitchFamily="2" charset="-78"/>
              </a:rPr>
              <a:t>اے الله! رحمت فرما محمد </a:t>
            </a:r>
            <a:r>
              <a:rPr lang="ar-SA" sz="3200" b="1" smtClean="0">
                <a:solidFill>
                  <a:schemeClr val="accent1">
                    <a:lumMod val="75000"/>
                  </a:schemeClr>
                </a:solidFill>
                <a:latin typeface="Alvi Nastaleeq" pitchFamily="2" charset="-78"/>
                <a:cs typeface="Alvi Nastaleeq" pitchFamily="2" charset="-78"/>
              </a:rPr>
              <a:t>وآل)ع( </a:t>
            </a:r>
            <a:r>
              <a:rPr lang="ar-SA" sz="3200" b="1">
                <a:solidFill>
                  <a:schemeClr val="accent1">
                    <a:lumMod val="75000"/>
                  </a:schemeClr>
                </a:solidFill>
                <a:latin typeface="Alvi Nastaleeq" pitchFamily="2" charset="-78"/>
                <a:cs typeface="Alvi Nastaleeq" pitchFamily="2" charset="-78"/>
              </a:rPr>
              <a:t>محمد پر </a:t>
            </a:r>
          </a:p>
        </p:txBody>
      </p:sp>
      <p:sp>
        <p:nvSpPr>
          <p:cNvPr id="3078" name="Rectangle 16"/>
          <p:cNvSpPr>
            <a:spLocks noChangeArrowheads="1"/>
          </p:cNvSpPr>
          <p:nvPr/>
        </p:nvSpPr>
        <p:spPr bwMode="auto">
          <a:xfrm>
            <a:off x="152400" y="5029200"/>
            <a:ext cx="8915400" cy="990600"/>
          </a:xfrm>
          <a:prstGeom prst="rect">
            <a:avLst/>
          </a:prstGeom>
          <a:noFill/>
          <a:ln w="9525" algn="ctr">
            <a:noFill/>
            <a:miter lim="800000"/>
          </a:ln>
          <a:effectLst/>
        </p:spPr>
        <p:txBody>
          <a:bodyPr anchor="ctr"/>
          <a:lstStyle/>
          <a:p>
            <a:pPr algn="ctr"/>
            <a:r>
              <a:rPr lang="hi-IN" sz="2000" b="1">
                <a:solidFill>
                  <a:schemeClr val="accent1">
                    <a:lumMod val="75000"/>
                  </a:schemeClr>
                </a:solidFill>
                <a:ea typeface="Mangal" pitchFamily="2"/>
                <a:cs typeface="Mangal" pitchFamily="2"/>
              </a:rPr>
              <a:t>ऐ अल्लाह मुहम्मद और आले मुहम्मद पर अपनी सलामती रख़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تُعَجّلُ الفَنَاءَ،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whip off destruction;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tu`ajjilu alfana‘a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تُورِثُ النّدَمَ،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leave behind remorse in its trail;</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err="1" smtClean="0">
                <a:solidFill>
                  <a:srgbClr val="000066"/>
                </a:solidFill>
              </a:rPr>
              <a:t>waghfir liya aldhdhunuba allaty turithu alnnadama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وَاغْفِرْ لِيَ الذّنُوبَ الّتِي تَهْتِكُ العِصَمَ،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forgive me for my sins which tear up my integrity to pieces;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waghfir liya aldhdhunuba allaty tahtiku al`isama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وَأَلْبِسْنِي دِرْعَكَ الحَصِينَةَ الّتِي لا تُرَامُ،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surround me with Your impregnable protective covering which never goes out of order,</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albisny dir`aka alhasinata allaty laturamu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وَعَافِنِي مِنْ شَرّ مَا أُحَاذِرُ بِاللّيْلِ وَالنّهَارِ فِي مُسْتَقْبَلِ سَنَتِي هذِهِ.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keep me safe from the evil which may frighten me by threats, day in and day out, throughout this year.</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 `afiny min sharri ma</a:t>
            </a:r>
            <a:r>
              <a:rPr lang="ar-SA" sz="2400" b="1" i="1" smtClean="0">
                <a:solidFill>
                  <a:srgbClr val="000066"/>
                </a:solidFill>
              </a:rPr>
              <a:t> </a:t>
            </a:r>
            <a:r>
              <a:rPr lang="en-US" sz="2400" b="1" i="1" err="1" smtClean="0">
                <a:solidFill>
                  <a:srgbClr val="000066"/>
                </a:solidFill>
              </a:rPr>
              <a:t>a’uhadhiru billayli wal-nnhari fi mustaqbali sanaty hdhihi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رَبّ السّمَاوَاتِ السّبْعِ،</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the Lord of the seven heavens</a:t>
            </a: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allahumma rabba alssamawati alssab`i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وَرَبّ الأَرَضِينَ السّبْعِ وَمَا فِيهِنّ وَمَا بَيْنَهُنّ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the seven (layers of) the earth and all that is therein and all that is between them,</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 rabba alaradhina alssab`i wa mafihinna wa ma</a:t>
            </a:r>
            <a:r>
              <a:rPr lang="ar-SA" sz="2400" b="1" i="1" smtClean="0">
                <a:solidFill>
                  <a:srgbClr val="000066"/>
                </a:solidFill>
              </a:rPr>
              <a:t> </a:t>
            </a:r>
            <a:r>
              <a:rPr lang="en-US" sz="2400" b="1" i="1" err="1" smtClean="0">
                <a:solidFill>
                  <a:srgbClr val="000066"/>
                </a:solidFill>
              </a:rPr>
              <a:t>baynahunna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وَرَبّ العَرْشِ العَظِيمِ،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the Lord of the Great Throne,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rabba al`arshi al`azimi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وَرَبّ السّبْعِ المَثَانِي وَالقُرْآنِ العَظِيمِ،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the Lord of the seven oft-repeated verses  and the matchless Quran,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rabba alssab`i almathany wal-qur’ani al`azimi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وَرَبّ إِسْرَافِيلَ وَمِيكَائِيلَ وَجَبْرَائِيلَ،</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The Lord of (Archangels) Israfil, Michael, and Gabriel,</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rabb israfila wa mika’ila wa jabra’ila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rtl="1" eaLnBrk="1" hangingPunct="1">
              <a:lnSpc>
                <a:spcPts val="5500"/>
              </a:lnSpc>
              <a:defRPr/>
            </a:pPr>
            <a:r>
              <a:rPr lang="ar-SA" sz="6600" kern="1200">
                <a:latin typeface="Attari_Quran" pitchFamily="2" charset="-78"/>
                <a:ea typeface="+mn-ea"/>
                <a:cs typeface="Attari_Quran" pitchFamily="2" charset="-78"/>
              </a:rPr>
              <a:t>بِسْمِ اللَّهِ الرَّحْمَٰنِ الرَّحِيمِ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extLst>
            <a:ext uri="{91240B29-F687-4F45-9708-019B960494DF}">
              <a14:hiddenLine xmlns=""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a:ea typeface="MS Mincho" pitchFamily="49" charset="-128"/>
              </a:rPr>
              <a:t>In the Name of Allāh, </a:t>
            </a:r>
          </a:p>
          <a:p>
            <a:pPr marL="342900" indent="-342900" eaLnBrk="1" hangingPunct="1">
              <a:defRPr/>
            </a:pPr>
            <a:r>
              <a:rPr lang="en-US" sz="2800" b="1" kern="1200">
                <a:ea typeface="MS Mincho" pitchFamily="49" charset="-128"/>
              </a:rPr>
              <a:t>the All-beneficent, the All-merciful.</a:t>
            </a:r>
          </a:p>
        </p:txBody>
      </p:sp>
      <p:sp>
        <p:nvSpPr>
          <p:cNvPr id="4100" name="Subtitle 4"/>
          <p:cNvSpPr txBox="1"/>
          <p:nvPr/>
        </p:nvSpPr>
        <p:spPr bwMode="auto">
          <a:xfrm>
            <a:off x="304800" y="6053138"/>
            <a:ext cx="8686800" cy="533400"/>
          </a:xfrm>
          <a:prstGeom prst="rect">
            <a:avLst/>
          </a:prstGeom>
          <a:noFill/>
          <a:ln w="9525" algn="ctr">
            <a:noFill/>
            <a:miter lim="800000"/>
          </a:ln>
          <a:effectLst/>
        </p:spPr>
        <p:txBody>
          <a:bodyPr/>
          <a:lstStyle/>
          <a:p>
            <a:pPr algn="ctr">
              <a:spcBef>
                <a:spcPct val="0"/>
              </a:spcBef>
            </a:pPr>
            <a:r>
              <a:rPr lang="fi-FI" sz="2400" b="1" i="1">
                <a:solidFill>
                  <a:srgbClr val="000066"/>
                </a:solidFill>
                <a:ea typeface="MS Mincho" pitchFamily="49" charset="-128"/>
              </a:rPr>
              <a:t>bi-smi llahi r-rahmani r-rahimi</a:t>
            </a:r>
          </a:p>
        </p:txBody>
      </p:sp>
      <p:sp>
        <p:nvSpPr>
          <p:cNvPr id="4101" name="Rectangle 15"/>
          <p:cNvSpPr>
            <a:spLocks noChangeArrowheads="1"/>
          </p:cNvSpPr>
          <p:nvPr/>
        </p:nvSpPr>
        <p:spPr bwMode="auto">
          <a:xfrm>
            <a:off x="304800" y="4114800"/>
            <a:ext cx="8534400" cy="366713"/>
          </a:xfrm>
          <a:prstGeom prst="rect">
            <a:avLst/>
          </a:prstGeom>
          <a:noFill/>
          <a:ln w="9525" algn="ctr">
            <a:noFill/>
            <a:miter lim="800000"/>
          </a:ln>
          <a:effectLst/>
        </p:spPr>
        <p:txBody>
          <a:bodyPr anchor="ctr"/>
          <a:lstStyle/>
          <a:p>
            <a:pPr algn="ctr" rtl="1"/>
            <a:r>
              <a:rPr lang="ar-SA" sz="3200" b="1">
                <a:solidFill>
                  <a:schemeClr val="accent1">
                    <a:lumMod val="75000"/>
                  </a:schemeClr>
                </a:solidFill>
                <a:latin typeface="Alvi Nastaleeq" pitchFamily="2" charset="-78"/>
                <a:cs typeface="Alvi Nastaleeq" pitchFamily="2" charset="-78"/>
              </a:rPr>
              <a:t>عظیم اور دائمی رحمتوں والے خدا کے نام سے</a:t>
            </a:r>
          </a:p>
        </p:txBody>
      </p:sp>
      <p:sp>
        <p:nvSpPr>
          <p:cNvPr id="4102" name="Rectangle 16"/>
          <p:cNvSpPr>
            <a:spLocks noChangeArrowheads="1"/>
          </p:cNvSpPr>
          <p:nvPr/>
        </p:nvSpPr>
        <p:spPr bwMode="auto">
          <a:xfrm>
            <a:off x="152400" y="5029200"/>
            <a:ext cx="8915400" cy="990600"/>
          </a:xfrm>
          <a:prstGeom prst="rect">
            <a:avLst/>
          </a:prstGeom>
          <a:noFill/>
          <a:ln w="9525" algn="ctr">
            <a:noFill/>
            <a:miter lim="800000"/>
          </a:ln>
          <a:effectLst/>
        </p:spPr>
        <p:txBody>
          <a:bodyPr anchor="ctr"/>
          <a:lstStyle/>
          <a:p>
            <a:pPr algn="ctr"/>
            <a:r>
              <a:rPr lang="hi-IN" sz="2000" b="1">
                <a:solidFill>
                  <a:schemeClr val="accent1">
                    <a:lumMod val="75000"/>
                  </a:schemeClr>
                </a:solidFill>
                <a:ea typeface="Mangal" pitchFamily="2"/>
                <a:cs typeface="Mangal" pitchFamily="2"/>
              </a:rPr>
              <a:t>अल्लाह के नाम से जो बड़ा कृपालु और अत्यन्त दयावान हैं।</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Tree>
  </p:cSld>
  <p:clrMapOvr>
    <a:masterClrMapping/>
  </p:clrMapOvr>
  <p:transition>
    <p:fade/>
  </p:transition>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وَرَبّ مُحَمّدٍ صَلَّى اللّهُ عَلَيْهِ وَآلِهِ سَيّدِ المُرْسَلِينَ وَخَاتَمِ النّبِيّينَ،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the Lord of Muhammad, blessings of Allāh be on him and on his Household, the Chief of the Messengers, the Last Prophet.</a:t>
            </a: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 rabb muhammadin salla</a:t>
            </a:r>
            <a:r>
              <a:rPr lang="ar-SA" sz="2400" b="1" i="1" smtClean="0">
                <a:solidFill>
                  <a:srgbClr val="000066"/>
                </a:solidFill>
              </a:rPr>
              <a:t> </a:t>
            </a:r>
            <a:r>
              <a:rPr lang="en-US" sz="2400" b="1" i="1" err="1" smtClean="0">
                <a:solidFill>
                  <a:srgbClr val="000066"/>
                </a:solidFill>
              </a:rPr>
              <a:t>allahu `alayhi wa alihi sayydi almursalina wa khatami alnnabiyyina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أَسْأَلُكَ بِكَ وَبِمَا سَمّيْتَ بِهِ نَفْسَكَ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 beseech You in Your name and in name of that which You referred to Yourself</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as’aluka bika wa bima</a:t>
            </a:r>
            <a:r>
              <a:rPr lang="ar-SA" sz="2400" b="1" i="1" smtClean="0">
                <a:solidFill>
                  <a:srgbClr val="000066"/>
                </a:solidFill>
              </a:rPr>
              <a:t> </a:t>
            </a:r>
            <a:r>
              <a:rPr lang="en-US" sz="2400" b="1" i="1" err="1" smtClean="0">
                <a:solidFill>
                  <a:srgbClr val="000066"/>
                </a:solidFill>
              </a:rPr>
              <a:t>sammayta bihi nafsaka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عَظِيمُ أَنْتَ الّذِي تَمُنّ بِالعَظِيمِ،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the Greatest, You are He who distributes bounties freely, protects the frightened, adds more and more to the free gifts,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smtClean="0">
                <a:solidFill>
                  <a:srgbClr val="000066"/>
                </a:solidFill>
              </a:rPr>
              <a:t>`azimu anta alladhy tamunnu bil`azimi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وَتَدْفَعُ كُلّ مَحْذُورٍ،</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Repels all avoided things,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err="1" smtClean="0">
                <a:solidFill>
                  <a:srgbClr val="000066"/>
                </a:solidFill>
              </a:rPr>
              <a:t>wa tadfa`u kulla mahdhurin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وَتُعْطِي كُلّ جَزِيلٍ،</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Gives all abundant things,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err="1" smtClean="0">
                <a:solidFill>
                  <a:srgbClr val="000066"/>
                </a:solidFill>
              </a:rPr>
              <a:t>wa tu`ty kulla jazilin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وَتُضَاعِفُ الحَسَنَاتِ بِالقَلِيلِ وَبِالكَثِيرِ</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doubles the recompense of good deeds done occasionally or frequently.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tudha`ifu alhasanati bilqalili wa bilkathiri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وَتَفْعَلُ مَا تَشَاءُ،</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You do what You wills.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taf`alu ma</a:t>
            </a:r>
            <a:r>
              <a:rPr lang="ar-SA" sz="2400" b="1" i="1" smtClean="0">
                <a:solidFill>
                  <a:srgbClr val="000066"/>
                </a:solidFill>
              </a:rPr>
              <a:t> </a:t>
            </a:r>
            <a:r>
              <a:rPr lang="en-US" sz="2400" b="1" i="1" err="1" smtClean="0">
                <a:solidFill>
                  <a:srgbClr val="000066"/>
                </a:solidFill>
              </a:rPr>
              <a:t>tasha‘u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قَدِيرُ يَا اللّهُ يَا رَحْمنُ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Omnipotent, O Allāh, O Beneficent,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qadiru ya</a:t>
            </a:r>
            <a:r>
              <a:rPr lang="ar-SA" sz="2400" b="1" i="1" smtClean="0">
                <a:solidFill>
                  <a:srgbClr val="000066"/>
                </a:solidFill>
              </a:rPr>
              <a:t> </a:t>
            </a:r>
            <a:r>
              <a:rPr lang="en-US" sz="2400" b="1" i="1" err="1" smtClean="0">
                <a:solidFill>
                  <a:srgbClr val="000066"/>
                </a:solidFill>
              </a:rPr>
              <a:t>allahu ya</a:t>
            </a:r>
            <a:r>
              <a:rPr lang="ar-SA" sz="2400" b="1" i="1" smtClean="0">
                <a:solidFill>
                  <a:srgbClr val="000066"/>
                </a:solidFill>
              </a:rPr>
              <a:t> </a:t>
            </a:r>
            <a:r>
              <a:rPr lang="en-US" sz="2400" b="1" i="1" err="1" smtClean="0">
                <a:solidFill>
                  <a:srgbClr val="000066"/>
                </a:solidFill>
              </a:rPr>
              <a:t>rahmanu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صَلّ عَلَى مُحَمّدٍ وَأَهْلِ بَيْتِهِ،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send blessings on Muhammad and on his Household</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salli `ala</a:t>
            </a:r>
            <a:r>
              <a:rPr lang="ar-SA" sz="2400" b="1" i="1" smtClean="0">
                <a:solidFill>
                  <a:srgbClr val="000066"/>
                </a:solidFill>
              </a:rPr>
              <a:t> </a:t>
            </a:r>
            <a:r>
              <a:rPr lang="en-US" sz="2400" b="1" i="1" err="1" smtClean="0">
                <a:solidFill>
                  <a:srgbClr val="000066"/>
                </a:solidFill>
              </a:rPr>
              <a:t>muhammadin wa ahli baytihi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وَأَلْبِسْنِي فِي مُسْتَقْبِلِ سَنَتِي هذِهِ سِتْرَكَ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surround me, during this year, with Your protection,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albisny fi mustaqbili sanaty hadhihi sitraka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قَدْ حَضَرَ شَهْرُ رَمَضَانَ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the month of Ramadhan has commenced,</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allahumma qad hadhara shahru ramadhana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وَنَضّرْ وَجْهِي بِنُورِكَ،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let Your light beautify my face,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nadhdhir wajhy binurika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وَأَحِبّنِي بِمَحَبّتِكَ،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let Your love draw me closest to You,</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ahibbany bimahabbatika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وَبَلّغْنِي رِضْوَانَكَ،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let Your pleasure to reach me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ballighny ridhwanaka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وَشَرِيفَ كَرَامَتِكَ،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As well as Your excellent generosity,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sharifa karamatika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وَجَسِيمَ عَطِيّتِكَ،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Your weighty rewards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err="1" smtClean="0">
                <a:solidFill>
                  <a:srgbClr val="000066"/>
                </a:solidFill>
              </a:rPr>
              <a:t>wa jasima `atiyyatika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وَأَعْطِنِي مِنْ خَيْرِ مَا عِنْدَكَ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Give me from the good that You have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a`tiny min khayri ma</a:t>
            </a:r>
            <a:r>
              <a:rPr lang="ar-SA" sz="2400" b="1" i="1" smtClean="0">
                <a:solidFill>
                  <a:srgbClr val="000066"/>
                </a:solidFill>
              </a:rPr>
              <a:t> </a:t>
            </a:r>
            <a:r>
              <a:rPr lang="en-US" sz="2400" b="1" i="1" smtClean="0">
                <a:solidFill>
                  <a:srgbClr val="000066"/>
                </a:solidFill>
              </a:rPr>
              <a:t>`indaka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وَمِنْ خَيْرِ مَا أَنْتَ مُعْطِيهِ أَحَداً مِنْ خَلْقِكَ،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from the good You gives to any one from among Your creation;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min khayri ma</a:t>
            </a:r>
            <a:r>
              <a:rPr lang="ar-SA" sz="2400" b="1" i="1" smtClean="0">
                <a:solidFill>
                  <a:srgbClr val="000066"/>
                </a:solidFill>
              </a:rPr>
              <a:t> </a:t>
            </a:r>
            <a:r>
              <a:rPr lang="en-US" sz="2400" b="1" i="1" smtClean="0">
                <a:solidFill>
                  <a:srgbClr val="000066"/>
                </a:solidFill>
              </a:rPr>
              <a:t>anta mu`tihi ahadan min khalqika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وَأَلْبِسْنِي مَعَ ذلِكَ عَافِيَتَكَ،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with that kind of Your protection keep me safe.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albisny ma`a dhalika `afiyataka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مَوْضِعَ كُلّ شَكْوَى،</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He who (alone) settles all complaints,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mawdhi`a kulli shakwa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6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وَيَا شَاهِدَ كُلّ نَجْوَى،</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He who (alone) sees clearly through what hearts and minds desire secretly,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ya</a:t>
            </a:r>
            <a:r>
              <a:rPr lang="ar-SA" sz="2400" b="1" i="1" smtClean="0">
                <a:solidFill>
                  <a:srgbClr val="000066"/>
                </a:solidFill>
              </a:rPr>
              <a:t> </a:t>
            </a:r>
            <a:r>
              <a:rPr lang="en-US" sz="2400" b="1" i="1" err="1" smtClean="0">
                <a:solidFill>
                  <a:srgbClr val="000066"/>
                </a:solidFill>
              </a:rPr>
              <a:t>shahida kulli najwa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وَقَدِ افْتَرضْتَ عَلَيْنَا صِيَامَهُ،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You have made obligatory upon us to observe fasting during it,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err="1" smtClean="0">
                <a:solidFill>
                  <a:srgbClr val="000066"/>
                </a:solidFill>
              </a:rPr>
              <a:t>wa qadi aftardhta `alayna</a:t>
            </a:r>
            <a:r>
              <a:rPr lang="ar-SA" sz="2400" b="1" i="1" smtClean="0">
                <a:solidFill>
                  <a:srgbClr val="000066"/>
                </a:solidFill>
              </a:rPr>
              <a:t> </a:t>
            </a:r>
            <a:r>
              <a:rPr lang="fr-FR" sz="2400" b="1" i="1" err="1" smtClean="0">
                <a:solidFill>
                  <a:srgbClr val="000066"/>
                </a:solidFill>
              </a:rPr>
              <a:t>siyamahu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وَيَا عَالِمَ كُلّ خَفِيّةٍ،</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He who (alone) knows full well that which is kept undisclosed,</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ya</a:t>
            </a:r>
            <a:r>
              <a:rPr lang="ar-SA" sz="2400" b="1" i="1" smtClean="0">
                <a:solidFill>
                  <a:srgbClr val="000066"/>
                </a:solidFill>
              </a:rPr>
              <a:t> </a:t>
            </a:r>
            <a:r>
              <a:rPr lang="en-US" sz="2400" b="1" i="1" smtClean="0">
                <a:solidFill>
                  <a:srgbClr val="000066"/>
                </a:solidFill>
              </a:rPr>
              <a:t>`alima kulli khafiyyatin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وَيَا دَافِعَ مَا تَشَاءُ مِنْ بَلِيّةٍ،</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He who (alone) protects from misfortunes (whenever He wills),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ya</a:t>
            </a:r>
            <a:r>
              <a:rPr lang="ar-SA" sz="2400" b="1" i="1" smtClean="0">
                <a:solidFill>
                  <a:srgbClr val="000066"/>
                </a:solidFill>
              </a:rPr>
              <a:t> </a:t>
            </a:r>
            <a:r>
              <a:rPr lang="en-US" sz="2400" b="1" i="1" err="1" smtClean="0">
                <a:solidFill>
                  <a:srgbClr val="000066"/>
                </a:solidFill>
              </a:rPr>
              <a:t>dafi`a ma</a:t>
            </a:r>
            <a:r>
              <a:rPr lang="ar-SA" sz="2400" b="1" i="1" smtClean="0">
                <a:solidFill>
                  <a:srgbClr val="000066"/>
                </a:solidFill>
              </a:rPr>
              <a:t> </a:t>
            </a:r>
            <a:r>
              <a:rPr lang="en-US" sz="2400" b="1" i="1" err="1" smtClean="0">
                <a:solidFill>
                  <a:srgbClr val="000066"/>
                </a:solidFill>
              </a:rPr>
              <a:t>tasha‘u min baliyyatin</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كَرِيمَ العَفْوِ،</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He who (alone) is the oft-forgiving compassionate,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karima al-`afwi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حَسَنَ التّجَاوُزِ،</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He who (alone) overlooks faults,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hasana alttajawuzi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تَوَفّنِي عَلَى مِلّةِ إِبْرَاهِيمَ وَفِطْرَتِهِ،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let me depart from this world adhering to the disposition and creed of Prophet Abraham,</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err="1" smtClean="0">
                <a:solidFill>
                  <a:srgbClr val="000066"/>
                </a:solidFill>
              </a:rPr>
              <a:t>tawaffany `ala</a:t>
            </a:r>
            <a:r>
              <a:rPr lang="ar-SA" sz="2400" b="1" i="1" smtClean="0">
                <a:solidFill>
                  <a:srgbClr val="000066"/>
                </a:solidFill>
              </a:rPr>
              <a:t> </a:t>
            </a:r>
            <a:r>
              <a:rPr lang="fr-FR" sz="2400" b="1" i="1" err="1" smtClean="0">
                <a:solidFill>
                  <a:srgbClr val="000066"/>
                </a:solidFill>
              </a:rPr>
              <a:t>millati ibrahima wa fitratihi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وَعَلَى دِينِ مُحَمّدٍ صَلَّى اللّهُ عَلَيْهِ وَآلِهِ وَسُنّتِهِ،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following the religion and way of life of Muhammad (blessings of Allāh be on him and on his Household)</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 `ala</a:t>
            </a:r>
            <a:r>
              <a:rPr lang="ar-SA" sz="2400" b="1" i="1" smtClean="0">
                <a:solidFill>
                  <a:srgbClr val="000066"/>
                </a:solidFill>
              </a:rPr>
              <a:t> </a:t>
            </a:r>
            <a:r>
              <a:rPr lang="en-US" sz="2400" b="1" i="1" err="1" smtClean="0">
                <a:solidFill>
                  <a:srgbClr val="000066"/>
                </a:solidFill>
              </a:rPr>
              <a:t>dini muhammadin salla</a:t>
            </a:r>
            <a:r>
              <a:rPr lang="ar-SA" sz="2400" b="1" i="1" smtClean="0">
                <a:solidFill>
                  <a:srgbClr val="000066"/>
                </a:solidFill>
              </a:rPr>
              <a:t> </a:t>
            </a:r>
            <a:r>
              <a:rPr lang="en-US" sz="2400" b="1" i="1" err="1" smtClean="0">
                <a:solidFill>
                  <a:srgbClr val="000066"/>
                </a:solidFill>
              </a:rPr>
              <a:t>allahu `alayhi wa alihi wa sunnatihi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وَعَلَى خَيْرِ الوَفَاةِ فَتَوَفّنِي مُوَالِياً لأَوْلِيَائِكَ،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-the best departure, in love of Your friends,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`ala</a:t>
            </a:r>
            <a:r>
              <a:rPr lang="ar-SA" sz="2400" b="1" i="1" smtClean="0">
                <a:solidFill>
                  <a:srgbClr val="000066"/>
                </a:solidFill>
              </a:rPr>
              <a:t> </a:t>
            </a:r>
            <a:r>
              <a:rPr lang="en-US" sz="2400" b="1" i="1" err="1" smtClean="0">
                <a:solidFill>
                  <a:srgbClr val="000066"/>
                </a:solidFill>
              </a:rPr>
              <a:t>khayri alwafati fatawaffny muwaliyan li-awliya’ika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وَمُعَادِياً لأَعْدَائِكَ.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cut off with Your enemies.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mu`adiyan li-a`da’ika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وَجَنّبْنِي فِي هذِهِ السّنَةِ كُلّ عَمَلٍ أَوْ قَوْلٍ أَوْ فِعْلٍ يُبَاعِدُنِي مِنْكَ،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keep me far off, during his year, from that general course of life, in words or deeds, which removes me to a distance far away from You.</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allahumma wa jannibny fi hadhihi alssanati kulla `amalin aw qawlin aw fi`lin yuba`iduny minka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7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وَاجْلِبْنِي إِلَى كُلّ عَمَلٍ أَوْ قَوْلٍ أَوْ فِعْلٍ يُقَرّبُنِي مِنْكَ فِي هذِهِ السّنَةَ،</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keep me close to that general course of life, in words and deeds, which bring me nearest to You, during this year,</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wajlibny ila</a:t>
            </a:r>
            <a:r>
              <a:rPr lang="ar-SA" sz="2400" b="1" i="1" smtClean="0">
                <a:solidFill>
                  <a:srgbClr val="000066"/>
                </a:solidFill>
              </a:rPr>
              <a:t> </a:t>
            </a:r>
            <a:r>
              <a:rPr lang="en-US" sz="2400" b="1" i="1" err="1" smtClean="0">
                <a:solidFill>
                  <a:srgbClr val="000066"/>
                </a:solidFill>
              </a:rPr>
              <a:t>kull `amalin aw qawlin aw fi`lin yuqarribuny minka fi hadhihi alssanata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وَأَنْزَلْتَ فِيهِ القُرْآنَ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You revealed the Qur'an in it,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anzalta fihi alqur’ana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أَرْحَمَ الرَّاحِمِينَ،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the Most Merciful of all those who show mercy.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arhama alrrahimina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وَامْنَعْنِي مِنْ كُلّ عَمَلٍ أَوْ قَوْلٍ أَوْ فِعْلٍ يَكُونُ مِنّي أَخَافُ ضَرَرَ عَاقِبَتِهِ،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Prevent me from a mode of action, in words and deeds, if done, it is feared, will produce evil as a result,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wamna`ny min kulli `amalin aw qawlin aw fi`lin yakunu minny akhafu dharara `aqibatihi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وَأَخَافُ مَقْتَكَ إِيَّايَ عَلَيْهِ</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on account of which I am scared of Your logical aversion;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akhafu maqtaka iyyaya `alayhi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حِذَارَ أَنْ تَصْرِفَ وَجْهَكَ الكَرِيمَ عَنّي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I am afraid lest Your kind disposition may change direction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hidhara an tasrifa wajhaka alkarima `anni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فَأَسْتَوْجِبَ بِهِ نَقْصاً مِنْ حَظّ لِي عِنْدَكَ،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I am restrained from obtaining my share of good fortune,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fa-astawjiba bihi naqsan min hazzin li `indaka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يَا رَؤُوفُ يَا رَحِيمُ.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Compassionate, O Merciful.</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ya</a:t>
            </a:r>
            <a:r>
              <a:rPr lang="ar-SA" sz="2400" b="1" i="1" smtClean="0">
                <a:solidFill>
                  <a:srgbClr val="000066"/>
                </a:solidFill>
              </a:rPr>
              <a:t> </a:t>
            </a:r>
            <a:r>
              <a:rPr lang="en-US" sz="2400" b="1" i="1" err="1" smtClean="0">
                <a:solidFill>
                  <a:srgbClr val="000066"/>
                </a:solidFill>
              </a:rPr>
              <a:t>ra’ufu ya</a:t>
            </a:r>
            <a:r>
              <a:rPr lang="ar-SA" sz="2400" b="1" i="1" smtClean="0">
                <a:solidFill>
                  <a:srgbClr val="000066"/>
                </a:solidFill>
              </a:rPr>
              <a:t> </a:t>
            </a:r>
            <a:r>
              <a:rPr lang="en-US" sz="2400" b="1" i="1" err="1" smtClean="0">
                <a:solidFill>
                  <a:srgbClr val="000066"/>
                </a:solidFill>
              </a:rPr>
              <a:t>rahimu</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اجْعَلْنِي فِي مُسْتَقْبِلِ سَنَتِي هذِهِ فِي حِفْظِكَ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keep me, throughout this year, under Your protection,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allahumma aj`alny fi mustaqbili sanaty hadhihi fi hifzika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وَفِي جِوَارِكَ وَفِي كَنَفِكَ،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nearest Your closeness, right inside Your shelter,</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fi jiwarika wa fi kanafika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وَجَلّلْنِي سِتْرَ عَافِيَتِكَ،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cover and clad me with Your protective covering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jallilny sitra `afiyatika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8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وَهَبْ لِي كَرَامَتَكَ،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give me Your love and kindness as a free gift;</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hab li karamataka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هُدَىً لِلنَّاسِ وَبَيّنَاتٍ مِنَ الهُدَى وَالفُرْقَانِ.</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As guidance for people and clear proofs of true guidance and distinction (between the right and the wrong).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hudan lilnnasi wa bayyinatin mina alhudawal-furqani</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عَزّ جَارُكَ،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verify whoso takes refuge with You is loved and looked after thoroughly;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smtClean="0">
                <a:solidFill>
                  <a:srgbClr val="000066"/>
                </a:solidFill>
              </a:rPr>
              <a:t>`azza jaruka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وَجَلّ ثَنَاؤُكَ،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glorious and sublime is Your praise;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jalla thanau´uka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وَلا إِلهَ غَيْرُكَ.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there is no god other than You.</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la</a:t>
            </a:r>
            <a:r>
              <a:rPr lang="ar-SA" sz="2400" b="1" i="1" smtClean="0">
                <a:solidFill>
                  <a:srgbClr val="000066"/>
                </a:solidFill>
              </a:rPr>
              <a:t> </a:t>
            </a:r>
            <a:r>
              <a:rPr lang="en-US" sz="2400" b="1" i="1" err="1" smtClean="0">
                <a:solidFill>
                  <a:srgbClr val="000066"/>
                </a:solidFill>
              </a:rPr>
              <a:t>ilaha ghayruka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اللّهُمّ اجْعَلْنِي تَابِعاً لِصَالِحِي مَنْ مَضَى مِنْ أَوْلِيَائِكَ،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O Allāh give me insight to follow the example of the upright (from among Your trusted friends) who penetrated more deeply in every matter and carried it out to perfection;</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allahumma aj`alny tabi`an lisalihy man madha</a:t>
            </a:r>
            <a:r>
              <a:rPr lang="ar-SA" sz="2400" b="1" i="1" smtClean="0">
                <a:solidFill>
                  <a:srgbClr val="000066"/>
                </a:solidFill>
              </a:rPr>
              <a:t> </a:t>
            </a:r>
            <a:r>
              <a:rPr lang="en-US" sz="2400" b="1" i="1" smtClean="0">
                <a:solidFill>
                  <a:srgbClr val="000066"/>
                </a:solidFill>
              </a:rPr>
              <a:t>min awliya’ika</a:t>
            </a:r>
            <a:endParaRPr kumimoji="0" lang="en-US" sz="2400" b="1" i="1"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وَأَلْحِقْنِي بِهِمْ،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let me be closely tied up with them;</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alhiqny bihim</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وَاجْعَلْنِي مُسَلّماً لِمَنْ قَالَ بِالصّدْقِ عَلَيْكَ مِنْهُمْ،</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and believe that which they said on Your behalf truthfully,</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waj`alny musallman liman qala bilsdqi `alayka minhum</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وَأَعُوذُ بِكَ اللّهُمّ أَنْ تُحِيطَ بِي خَطِيئَتِي وَظُلْمِي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I take refuge with You O my Allāh from that which may surround me in a state of siege within the enclosure of errors, ignorance,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err="1" smtClean="0">
                <a:solidFill>
                  <a:srgbClr val="000066"/>
                </a:solidFill>
              </a:rPr>
              <a:t>wa a`udhu bika allahumma an tuhita by khatyiaty wa zulmy</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وَإِسْرَافِي عَلَى نَفْسِي وَاتّبَاعِي لِهَوَايَ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disintegration, daydreaming,</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 israfi `ala</a:t>
            </a:r>
            <a:r>
              <a:rPr lang="ar-SA" sz="2400" b="1" i="1" smtClean="0">
                <a:solidFill>
                  <a:srgbClr val="000066"/>
                </a:solidFill>
              </a:rPr>
              <a:t> </a:t>
            </a:r>
            <a:r>
              <a:rPr lang="en-US" sz="2400" b="1" i="1" err="1" smtClean="0">
                <a:solidFill>
                  <a:srgbClr val="000066"/>
                </a:solidFill>
              </a:rPr>
              <a:t>nafsy wattiba`y lihawaya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وَاشْتِغَالِي بِشَهَوَاتِي</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swallowing up in carnal desires,</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washtighali bishahawaty</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slides/slide9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p:cNvSpPr>
            <a:spLocks noGrp="1"/>
          </p:cNvSpPr>
          <p:nvPr>
            <p:ph type="ctrTitle"/>
          </p:nvPr>
        </p:nvSpPr>
        <p:spPr>
          <a:xfrm>
            <a:off x="228600" y="666750"/>
            <a:ext cx="8763000" cy="1470025"/>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defRPr/>
            </a:pPr>
            <a:r>
              <a:rPr lang="ar-SA" sz="6600" kern="1200" smtClean="0">
                <a:latin typeface="Attari_Quran" pitchFamily="2" charset="-78"/>
                <a:ea typeface="+mn-ea"/>
                <a:cs typeface="Attari_Quran" pitchFamily="2" charset="-78"/>
              </a:rPr>
              <a:t>فَيَحُولُ ذلِكَ بَيْنِي وَبَيْنَ رَحْمَتِكَ وَرِضْوَانِكَ</a:t>
            </a:r>
            <a:endParaRPr lang="en-US" sz="66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286000"/>
            <a:ext cx="8686800" cy="1752600"/>
          </a:xfr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smtClean="0">
                <a:ea typeface="MS Mincho" pitchFamily="49" charset="-128"/>
              </a:rPr>
              <a:t>(because of which) there is a barrier between me and Your mercy and pleasure;</a:t>
            </a:r>
            <a:endParaRPr lang="en-US" sz="2800" b="1" kern="120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pPr algn="r" rtl="1"/>
            <a:r>
              <a:rPr lang="ar-SA" sz="1600" b="1" smtClean="0">
                <a:solidFill>
                  <a:srgbClr val="FFFF99"/>
                </a:solidFill>
                <a:latin typeface="Trebuchet MS" pitchFamily="34" charset="0"/>
              </a:rPr>
              <a:t>اعمال لأول لليوم من شهر رمضان</a:t>
            </a:r>
            <a:endParaRPr lang="ar-SA" sz="1600" b="1">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ln>
          <a:effectLst/>
        </p:spPr>
        <p:txBody>
          <a:bodyPr anchor="ctr">
            <a:spAutoFit/>
          </a:bodyPr>
          <a:lstStyle/>
          <a:p>
            <a:r>
              <a:rPr lang="en-US" sz="1600" b="1" err="1" smtClean="0">
                <a:solidFill>
                  <a:srgbClr val="FFFF99"/>
                </a:solidFill>
                <a:latin typeface="Trebuchet MS" pitchFamily="34" charset="0"/>
              </a:rPr>
              <a:t>A’maal for First Day of Ramadhan</a:t>
            </a:r>
            <a:endParaRPr lang="en-GB" sz="1600" b="1">
              <a:solidFill>
                <a:srgbClr val="FFFF99"/>
              </a:solidFill>
              <a:latin typeface="Trebuchet MS" pitchFamily="34" charset="0"/>
            </a:endParaRPr>
          </a:p>
        </p:txBody>
      </p:sp>
      <p:sp>
        <p:nvSpPr>
          <p:cNvPr id="9" name="Subtitle 4"/>
          <p:cNvSpPr txBox="1"/>
          <p:nvPr/>
        </p:nvSpPr>
        <p:spPr bwMode="auto">
          <a:xfrm>
            <a:off x="301752" y="4114800"/>
            <a:ext cx="8686800" cy="36576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ct val="0"/>
              </a:spcBef>
              <a:defRPr/>
            </a:pPr>
            <a:r>
              <a:rPr lang="ar-AE" sz="3200" b="1" smtClean="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p:nvPr/>
        </p:nvSpPr>
        <p:spPr bwMode="auto">
          <a:xfrm>
            <a:off x="155448" y="5029200"/>
            <a:ext cx="8686800" cy="838200"/>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ct val="0"/>
              </a:spcBef>
              <a:defRPr/>
            </a:pPr>
            <a:r>
              <a:rPr lang="hi-IN" sz="2000" b="1" smtClean="0">
                <a:solidFill>
                  <a:schemeClr val="accent1">
                    <a:lumMod val="75000"/>
                  </a:schemeClr>
                </a:solidFill>
                <a:ea typeface="Mangal" pitchFamily="2"/>
                <a:cs typeface="Mangal" pitchFamily="2"/>
              </a:rPr>
              <a:t>हिंदी</a:t>
            </a:r>
            <a:endParaRPr kumimoji="0" lang="en-US" sz="2000" b="1" i="0" u="none" strike="noStrike" kern="1200" cap="none" spc="0" normalizeH="0" baseline="0" noProof="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p:nvPr/>
        </p:nvSpPr>
        <p:spPr bwMode="auto">
          <a:xfrm>
            <a:off x="228600" y="6053328"/>
            <a:ext cx="8686800" cy="530352"/>
          </a:xfrm>
          <a:prstGeom prst="rect">
            <a:avLst/>
          </a:prstGeom>
          <a:noFill/>
          <a:ln w="9525">
            <a:noFill/>
            <a:miter lim="800000"/>
          </a:ln>
          <a:effectLst/>
          <a:extLst>
            <a:ext uri="{91240B29-F687-4F45-9708-019B960494DF}">
              <a14:hiddenLine xmlns=""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err="1" smtClean="0">
                <a:solidFill>
                  <a:srgbClr val="000066"/>
                </a:solidFill>
              </a:rPr>
              <a:t>fayahulu dhalika bayny wa bayna rahmatika wa ridhwanika</a:t>
            </a:r>
            <a:endParaRPr kumimoji="0" lang="en-US" sz="2400" b="1" i="1" u="none" strike="noStrike" kern="1200" cap="none" spc="0" normalizeH="0" baseline="0" noProof="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timing/>
</p:sld>
</file>

<file path=ppt/tags/tag1.xml><?xml version="1.0" encoding="utf-8"?>
<p:tagLst xmlns:p="http://schemas.openxmlformats.org/presentationml/2006/main">
  <p:tag name="AS_NET" val="4.0.30319.42000"/>
  <p:tag name="AS_OS" val="Microsoft Windows NT 6.2.9200.0"/>
  <p:tag name="AS_RELEASE_DATE" val="2020.06.14"/>
  <p:tag name="AS_TITLE" val="Aspose.Slides for .NET 2.0"/>
  <p:tag name="AS_VERSION" val="20.6"/>
</p:tagLst>
</file>

<file path=ppt/theme/theme1.xml><?xml version="1.0" encoding="utf-8"?>
<a:theme xmlns:r="http://schemas.openxmlformats.org/officeDocument/2006/relationships"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906</Paragraphs>
  <Slides>128</Slides>
  <Notes>0</Notes>
  <TotalTime>11827</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128</vt:i4>
      </vt:variant>
    </vt:vector>
  </HeadingPairs>
  <TitlesOfParts>
    <vt:vector baseType="lpstr" size="136">
      <vt:lpstr>Arial</vt:lpstr>
      <vt:lpstr>Calibri</vt:lpstr>
      <vt:lpstr>Trebuchet MS</vt:lpstr>
      <vt:lpstr>Attari_Quran</vt:lpstr>
      <vt:lpstr>MS Mincho</vt:lpstr>
      <vt:lpstr>Alvi Nastaleeq</vt:lpstr>
      <vt:lpstr>Mangal</vt:lpstr>
      <vt:lpstr>Default Design</vt:lpstr>
      <vt:lpstr>PowerPoint Presentation</vt:lpstr>
      <vt:lpstr>PowerPoint Presentation</vt:lpstr>
      <vt:lpstr>PowerPoint Presentation</vt:lpstr>
      <vt:lpstr>اَللَّهُمَّ صَلِّ عَلَى مُحَمَّدٍ وَ آلِ مُحَمَّد</vt:lpstr>
      <vt:lpstr>بِسْمِ اللَّهِ الرَّحْمَٰنِ الرَّحِيمِ</vt:lpstr>
      <vt:lpstr>اللّهُمّ قَدْ حَضَرَ شَهْرُ رَمَضَانَ</vt:lpstr>
      <vt:lpstr>وَقَدِ افْتَرضْتَ عَلَيْنَا صِيَامَهُ،</vt:lpstr>
      <vt:lpstr>وَأَنْزَلْتَ فِيهِ القُرْآنَ</vt:lpstr>
      <vt:lpstr>هُدَىً لِلنَّاسِ وَبَيّنَاتٍ مِنَ الهُدَى وَالفُرْقَانِ.</vt:lpstr>
      <vt:lpstr>اللّهُمّ أَعِنَّا عَلَى صِيَامِهِ،</vt:lpstr>
      <vt:lpstr>وَتَقَبّلْهُ مِنَّا،</vt:lpstr>
      <vt:lpstr>وَتَسَلَّمْهُ مِنا</vt:lpstr>
      <vt:lpstr>وَسَلّمْهُ لَنَا فِي يُسْرٍ مِنْكَ وَعَافِيَةٍ،</vt:lpstr>
      <vt:lpstr>إنّكَ عَلَى كُلّ شَيْءٍ قَدِيرٌ،</vt:lpstr>
      <vt:lpstr>اَللَّهُمَّ صَلِّ عَلَى مُحَمَّدٍ وَ آلِ مُحَمَّد</vt:lpstr>
      <vt:lpstr>PowerPoint Presentation</vt:lpstr>
      <vt:lpstr>PowerPoint Presentation</vt:lpstr>
      <vt:lpstr>اَللَّهُمَّ صَلِّ عَلَى مُحَمَّدٍ وَ آلِ مُحَمَّد</vt:lpstr>
      <vt:lpstr>بِسْمِ اللَّهِ الرَّحْمَٰنِ الرَّحِيمِ</vt:lpstr>
      <vt:lpstr>اللّهُمّ إِنّي أَسْأَلُكَ بِاسْمِكَ الّذِي دَانَ لَهُ كُلّ شَيْءٍ،</vt:lpstr>
      <vt:lpstr>وَبِرَحْمَتِكَ الّتِي وَسِعَتْ كُلّ شَيْءٍ،</vt:lpstr>
      <vt:lpstr>وَبِعَظَمَتِكَ الّتِي تَوَاضَعَ لَهَا كُلّ شَيْءٍ،</vt:lpstr>
      <vt:lpstr>وَبِعِزّتِكَ الّتِي قَهَرَتْ كُلّ شَيْءٍ،</vt:lpstr>
      <vt:lpstr>وَبِقُوّتِكَ الّتِي خَضَعَ لَهَا كُلّ شَيْءٍ،</vt:lpstr>
      <vt:lpstr>وَبِجَبَرُوتِكَ الّتِي غَلَبَتْ كُلّ شَيْءٍ،</vt:lpstr>
      <vt:lpstr>وَبِعِلْمِكَ الّذِي أَحَاطَ بِكُلّ شَيْءٍ،</vt:lpstr>
      <vt:lpstr>يَا نُورُ يَا قُدّوسُ،</vt:lpstr>
      <vt:lpstr>يَا أَوّلُ قَبْلَ كُلّ شَيْءٍ،</vt:lpstr>
      <vt:lpstr>وَيَا بَاقِياً بَعْدَ كُلّ شَيْءٍ،</vt:lpstr>
      <vt:lpstr>يَا اللّهُ يَا رَحْمنُ</vt:lpstr>
      <vt:lpstr>صَلّ عَلَى مُحَمّدٍ وَآلِ مُحَمّدٍ</vt:lpstr>
      <vt:lpstr>وَاغْفِرْ لِيَ الذّنُوبَ الّتِي تُغَيّرُ النّعَمَ،</vt:lpstr>
      <vt:lpstr>وَاغْفِرْ لِيَ الذّنُوبَ الّتِي تُنْزِلُ النّقَمَ،</vt:lpstr>
      <vt:lpstr>وَاغْفِرْ لِيَ الذّنُوبَ الّتِي تَقْطَعُ الرّجَاءَ،</vt:lpstr>
      <vt:lpstr>وَاغْفِرْ لِيَ الذّنُوبَ الّتِي تُدِيلُ الأَعْدَاءَ،</vt:lpstr>
      <vt:lpstr>وَاغْفِرْ لِيَ الذّنُوبَ الّتِي تَرُدّ الدّعَاءَ،</vt:lpstr>
      <vt:lpstr>وَاغْفِرْ لِيَ الذّنُوبَ الّتِي يُسْتَحَقّ بِهَا نُزُولُ البَلاءِ،</vt:lpstr>
      <vt:lpstr>وَاغْفِرْ لِيَ الذّنُوبَ الّتِي تَحْبِسُ غَيْثَ السّمَاءِ،</vt:lpstr>
      <vt:lpstr>وَاغْفِرْ لِيَ الذّنُوبَ الّتِي تَكْشِفُ الغِطَاءَ،</vt:lpstr>
      <vt:lpstr>وَاغْفِرْ لِيَ الذّنُوبَ الّتِي تُعَجّلُ الفَنَاءَ،</vt:lpstr>
      <vt:lpstr>وَاغْفِرْ لِيَ الذّنُوبَ الّتِي تُورِثُ النّدَمَ،</vt:lpstr>
      <vt:lpstr>وَاغْفِرْ لِيَ الذّنُوبَ الّتِي تَهْتِكُ العِصَمَ،</vt:lpstr>
      <vt:lpstr>وَأَلْبِسْنِي دِرْعَكَ الحَصِينَةَ الّتِي لا تُرَامُ،</vt:lpstr>
      <vt:lpstr>وَعَافِنِي مِنْ شَرّ مَا أُحَاذِرُ بِاللّيْلِ وَالنّهَارِ فِي مُسْتَقْبَلِ سَنَتِي هذِهِ.</vt:lpstr>
      <vt:lpstr>اللّهُمّ رَبّ السّمَاوَاتِ السّبْعِ،</vt:lpstr>
      <vt:lpstr>وَرَبّ الأَرَضِينَ السّبْعِ وَمَا فِيهِنّ وَمَا بَيْنَهُنّ</vt:lpstr>
      <vt:lpstr>وَرَبّ العَرْشِ العَظِيمِ،</vt:lpstr>
      <vt:lpstr>وَرَبّ السّبْعِ المَثَانِي وَالقُرْآنِ العَظِيمِ،</vt:lpstr>
      <vt:lpstr>وَرَبّ إِسْرَافِيلَ وَمِيكَائِيلَ وَجَبْرَائِيلَ،</vt:lpstr>
      <vt:lpstr>وَرَبّ مُحَمّدٍ صَلَّى اللّهُ عَلَيْهِ وَآلِهِ سَيّدِ المُرْسَلِينَ وَخَاتَمِ النّبِيّينَ،</vt:lpstr>
      <vt:lpstr>أَسْأَلُكَ بِكَ وَبِمَا سَمّيْتَ بِهِ نَفْسَكَ</vt:lpstr>
      <vt:lpstr>يَا عَظِيمُ أَنْتَ الّذِي تَمُنّ بِالعَظِيمِ،</vt:lpstr>
      <vt:lpstr>وَتَدْفَعُ كُلّ مَحْذُورٍ،</vt:lpstr>
      <vt:lpstr>وَتُعْطِي كُلّ جَزِيلٍ،</vt:lpstr>
      <vt:lpstr>وَتُضَاعِفُ الحَسَنَاتِ بِالقَلِيلِ وَبِالكَثِيرِ</vt:lpstr>
      <vt:lpstr>وَتَفْعَلُ مَا تَشَاءُ،</vt:lpstr>
      <vt:lpstr>يَا قَدِيرُ يَا اللّهُ يَا رَحْمنُ</vt:lpstr>
      <vt:lpstr>صَلّ عَلَى مُحَمّدٍ وَأَهْلِ بَيْتِهِ،</vt:lpstr>
      <vt:lpstr>وَأَلْبِسْنِي فِي مُسْتَقْبِلِ سَنَتِي هذِهِ سِتْرَكَ</vt:lpstr>
      <vt:lpstr>وَنَضّرْ وَجْهِي بِنُورِكَ،</vt:lpstr>
      <vt:lpstr>وَأَحِبّنِي بِمَحَبّتِكَ،</vt:lpstr>
      <vt:lpstr>وَبَلّغْنِي رِضْوَانَكَ،</vt:lpstr>
      <vt:lpstr>وَشَرِيفَ كَرَامَتِكَ،</vt:lpstr>
      <vt:lpstr>وَجَسِيمَ عَطِيّتِكَ،</vt:lpstr>
      <vt:lpstr>وَأَعْطِنِي مِنْ خَيْرِ مَا عِنْدَكَ</vt:lpstr>
      <vt:lpstr>وَمِنْ خَيْرِ مَا أَنْتَ مُعْطِيهِ أَحَداً مِنْ خَلْقِكَ،</vt:lpstr>
      <vt:lpstr>وَأَلْبِسْنِي مَعَ ذلِكَ عَافِيَتَكَ،</vt:lpstr>
      <vt:lpstr>يَا مَوْضِعَ كُلّ شَكْوَى،</vt:lpstr>
      <vt:lpstr>وَيَا شَاهِدَ كُلّ نَجْوَى،</vt:lpstr>
      <vt:lpstr>وَيَا عَالِمَ كُلّ خَفِيّةٍ،</vt:lpstr>
      <vt:lpstr>وَيَا دَافِعَ مَا تَشَاءُ مِنْ بَلِيّةٍ،</vt:lpstr>
      <vt:lpstr>يَا كَرِيمَ العَفْوِ،</vt:lpstr>
      <vt:lpstr>يَا حَسَنَ التّجَاوُزِ،</vt:lpstr>
      <vt:lpstr>تَوَفّنِي عَلَى مِلّةِ إِبْرَاهِيمَ وَفِطْرَتِهِ،</vt:lpstr>
      <vt:lpstr>وَعَلَى دِينِ مُحَمّدٍ صَلَّى اللّهُ عَلَيْهِ وَآلِهِ وَسُنّتِهِ،</vt:lpstr>
      <vt:lpstr>وَعَلَى خَيْرِ الوَفَاةِ فَتَوَفّنِي مُوَالِياً لأَوْلِيَائِكَ،</vt:lpstr>
      <vt:lpstr>وَمُعَادِياً لأَعْدَائِكَ.</vt:lpstr>
      <vt:lpstr>اللّهُمّ وَجَنّبْنِي فِي هذِهِ السّنَةِ كُلّ عَمَلٍ أَوْ قَوْلٍ أَوْ فِعْلٍ يُبَاعِدُنِي مِنْكَ،</vt:lpstr>
      <vt:lpstr>وَاجْلِبْنِي إِلَى كُلّ عَمَلٍ أَوْ قَوْلٍ أَوْ فِعْلٍ يُقَرّبُنِي مِنْكَ فِي هذِهِ السّنَةَ،</vt:lpstr>
      <vt:lpstr>يَا أَرْحَمَ الرَّاحِمِينَ،</vt:lpstr>
      <vt:lpstr>وَامْنَعْنِي مِنْ كُلّ عَمَلٍ أَوْ قَوْلٍ أَوْ فِعْلٍ يَكُونُ مِنّي أَخَافُ ضَرَرَ عَاقِبَتِهِ،</vt:lpstr>
      <vt:lpstr>وَأَخَافُ مَقْتَكَ إِيَّايَ عَلَيْهِ</vt:lpstr>
      <vt:lpstr>حِذَارَ أَنْ تَصْرِفَ وَجْهَكَ الكَرِيمَ عَنّي</vt:lpstr>
      <vt:lpstr>فَأَسْتَوْجِبَ بِهِ نَقْصاً مِنْ حَظّ لِي عِنْدَكَ،</vt:lpstr>
      <vt:lpstr>يَا رَؤُوفُ يَا رَحِيمُ.</vt:lpstr>
      <vt:lpstr>اللّهُمّ اجْعَلْنِي فِي مُسْتَقْبِلِ سَنَتِي هذِهِ فِي حِفْظِكَ</vt:lpstr>
      <vt:lpstr>وَفِي جِوَارِكَ وَفِي كَنَفِكَ،</vt:lpstr>
      <vt:lpstr>وَجَلّلْنِي سِتْرَ عَافِيَتِكَ،</vt:lpstr>
      <vt:lpstr>وَهَبْ لِي كَرَامَتَكَ،</vt:lpstr>
      <vt:lpstr>عَزّ جَارُكَ،</vt:lpstr>
      <vt:lpstr>وَجَلّ ثَنَاؤُكَ،</vt:lpstr>
      <vt:lpstr>وَلا إِلهَ غَيْرُكَ.</vt:lpstr>
      <vt:lpstr>اللّهُمّ اجْعَلْنِي تَابِعاً لِصَالِحِي مَنْ مَضَى مِنْ أَوْلِيَائِكَ،</vt:lpstr>
      <vt:lpstr>وَأَلْحِقْنِي بِهِمْ،</vt:lpstr>
      <vt:lpstr>وَاجْعَلْنِي مُسَلّماً لِمَنْ قَالَ بِالصّدْقِ عَلَيْكَ مِنْهُمْ،</vt:lpstr>
      <vt:lpstr>وَأَعُوذُ بِكَ اللّهُمّ أَنْ تُحِيطَ بِي خَطِيئَتِي وَظُلْمِي</vt:lpstr>
      <vt:lpstr>وَإِسْرَافِي عَلَى نَفْسِي وَاتّبَاعِي لِهَوَايَ</vt:lpstr>
      <vt:lpstr>وَاشْتِغَالِي بِشَهَوَاتِي</vt:lpstr>
      <vt:lpstr>فَيَحُولُ ذلِكَ بَيْنِي وَبَيْنَ رَحْمَتِكَ وَرِضْوَانِكَ</vt:lpstr>
      <vt:lpstr>فَأَكُونُ مَنْسِيّاً عِنْدَكَ،</vt:lpstr>
      <vt:lpstr>مُتَعَرّضاً لِسَخَطِكَ وَنِقْمَتِكَ.</vt:lpstr>
      <vt:lpstr>اللّهُمّ وَفّقْنِي لِكُلّ عَمَلٍ صَالِحٍ تَرْضَى بِهِ عَنّي،</vt:lpstr>
      <vt:lpstr>وَقَرّبْنِي إِلَيْكَ زُلْفَى.</vt:lpstr>
      <vt:lpstr>اللّهُمّ كَمَا كَفَيْتَ نَبِيّكَ مُحَمّداً صَلَّى اللّهُ عَلَيْهِ وَآلِهِ هَوْلَ عَدُوّهِ،</vt:lpstr>
      <vt:lpstr>وَفَرّجْتَ هَمّهُ،</vt:lpstr>
      <vt:lpstr>وَكَشَفْتَ غَمّهُ،</vt:lpstr>
      <vt:lpstr>وَصَدَقْتَهُ وَعْدَكَ،</vt:lpstr>
      <vt:lpstr>وَأَنْجَزْتَ لَهُ عَهْدَكَ،</vt:lpstr>
      <vt:lpstr>اللّهُمّ فَبِذلِكَ فَاكْفِنِي هَوْلَ هذِهِ السّنَةِ</vt:lpstr>
      <vt:lpstr>وَآفَاتِهَا وَأَسْقَامَهَا</vt:lpstr>
      <vt:lpstr>وَفِتْنَتَهَا وَشُرُورَهَا</vt:lpstr>
      <vt:lpstr>وَأَحْزَانَهَا وَضِيقَ المَعَاشِ فِيهَا،</vt:lpstr>
      <vt:lpstr>وَبَلّغْنِي بِرَحْمَتِكَ كَمَالَ العَافِيَةِ</vt:lpstr>
      <vt:lpstr>بِتَمَامِ دَوَامِ النّعْمَةِ عِنْدِي إِلَى مُنْتَهَى أَجَلِي،</vt:lpstr>
      <vt:lpstr>أَسْأَلُكَ سُؤَالَ مَنْ أَسَاءَ وَظَلَمَ وَاسْتَكَانَ وَاعْتَرَفَ،</vt:lpstr>
      <vt:lpstr>وَأَسْأَلُكَ أَنْ تَغْفِرَ لِي مَا مَضَى مِنَ الذّنُوبِ</vt:lpstr>
      <vt:lpstr>الّتِي حَصَرَتْهَا حَفَظَتُكَ</vt:lpstr>
      <vt:lpstr>وَأَحْصَتْهَا كِرَامُ مَلائِكَتِكَ عَلَيّ،</vt:lpstr>
      <vt:lpstr>وَأَنْ تَعْصِمَنِي اللّهُمّ مِنَ الذّنُوبِ</vt:lpstr>
      <vt:lpstr>فِيمَا بَقِيَ مِنْ عُمْرِي إِلَى مُنْتَهَى أَجَلِي،</vt:lpstr>
      <vt:lpstr>يَا اللّهُ يَا رَحْمنُ يَا رَحِيمُ</vt:lpstr>
      <vt:lpstr>صَلّ عَلَى مُحَمّدٍ وَأَهْلِ بَيْتِ مُحَمّدٍ</vt:lpstr>
      <vt:lpstr>وَآتِنِي كُلّ مَا سَأَلْتُكَ وَرَغِبْتُ إِلَيْكَ فِيهِ</vt:lpstr>
      <vt:lpstr>فَإِنّكَ أَمَرْتَنِي بِالدّعَاءِ،</vt:lpstr>
      <vt:lpstr>وَتَكَفّلْتَ لِي بِالاِجَابَةِ،</vt:lpstr>
      <vt:lpstr>يَا أَرْحَمَ الرَّاحِمِينَ.</vt:lpstr>
      <vt:lpstr>اَللَّهُمَّ صَلِّ عَلَى مُحَمَّدٍ وَ آلِ مُحَمَّد</vt:lpstr>
      <vt:lpstr>Please recite  Sūrat al-FātiḥahforALL MARHUMEEN</vt:lpstr>
    </vt:vector>
  </TitlesOfParts>
  <LinksUpToDate>0</LinksUpToDate>
  <SharedDoc>0</SharedDoc>
  <HyperlinksChanged>0</HyperlinksChanged>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Presentation</dc:title>
  <cp:revision>176</cp:revision>
  <cp:lastPrinted>1601-01-01T00:00:00.000</cp:lastPrinted>
  <dcterms:created xsi:type="dcterms:W3CDTF">1601-01-01T00:00:00Z</dcterms:created>
  <dcterms:modified xsi:type="dcterms:W3CDTF">2021-03-26T04:07:38Z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Version">
    <vt:i4>1</vt:i4>
  </property>
</Properties>
</file>