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26.xml" ContentType="application/vnd.openxmlformats-officedocument.presentationml.slide+xml"/>
  <Override PartName="/ppt/slides/slide227.xml" ContentType="application/vnd.openxmlformats-officedocument.presentationml.slide+xml"/>
  <Override PartName="/ppt/slides/slide228.xml" ContentType="application/vnd.openxmlformats-officedocument.presentationml.slide+xml"/>
  <Override PartName="/ppt/slides/slide229.xml" ContentType="application/vnd.openxmlformats-officedocument.presentationml.slide+xml"/>
  <Override PartName="/ppt/slides/slide2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2"/>
  </p:notesMasterIdLst>
  <p:sldIdLst>
    <p:sldId id="3283" r:id="rId2"/>
    <p:sldId id="3661" r:id="rId3"/>
    <p:sldId id="3662" r:id="rId4"/>
    <p:sldId id="3663" r:id="rId5"/>
    <p:sldId id="3664" r:id="rId6"/>
    <p:sldId id="3665" r:id="rId7"/>
    <p:sldId id="3666" r:id="rId8"/>
    <p:sldId id="3888" r:id="rId9"/>
    <p:sldId id="3667" r:id="rId10"/>
    <p:sldId id="3668" r:id="rId11"/>
    <p:sldId id="3669" r:id="rId12"/>
    <p:sldId id="3670" r:id="rId13"/>
    <p:sldId id="3671" r:id="rId14"/>
    <p:sldId id="3672" r:id="rId15"/>
    <p:sldId id="3673" r:id="rId16"/>
    <p:sldId id="3674" r:id="rId17"/>
    <p:sldId id="3675" r:id="rId18"/>
    <p:sldId id="3676" r:id="rId19"/>
    <p:sldId id="3677" r:id="rId20"/>
    <p:sldId id="3678" r:id="rId21"/>
    <p:sldId id="3679" r:id="rId22"/>
    <p:sldId id="3680" r:id="rId23"/>
    <p:sldId id="3681" r:id="rId24"/>
    <p:sldId id="3682" r:id="rId25"/>
    <p:sldId id="3683" r:id="rId26"/>
    <p:sldId id="3684" r:id="rId27"/>
    <p:sldId id="3685" r:id="rId28"/>
    <p:sldId id="3686" r:id="rId29"/>
    <p:sldId id="3687" r:id="rId30"/>
    <p:sldId id="3688" r:id="rId31"/>
    <p:sldId id="3689" r:id="rId32"/>
    <p:sldId id="3690" r:id="rId33"/>
    <p:sldId id="3691" r:id="rId34"/>
    <p:sldId id="3692" r:id="rId35"/>
    <p:sldId id="3693" r:id="rId36"/>
    <p:sldId id="3694" r:id="rId37"/>
    <p:sldId id="3695" r:id="rId38"/>
    <p:sldId id="3696" r:id="rId39"/>
    <p:sldId id="3697" r:id="rId40"/>
    <p:sldId id="3698" r:id="rId41"/>
    <p:sldId id="3699" r:id="rId42"/>
    <p:sldId id="3700" r:id="rId43"/>
    <p:sldId id="3701" r:id="rId44"/>
    <p:sldId id="3702" r:id="rId45"/>
    <p:sldId id="3703" r:id="rId46"/>
    <p:sldId id="3704" r:id="rId47"/>
    <p:sldId id="3705" r:id="rId48"/>
    <p:sldId id="3706" r:id="rId49"/>
    <p:sldId id="3707" r:id="rId50"/>
    <p:sldId id="3708" r:id="rId51"/>
    <p:sldId id="3709" r:id="rId52"/>
    <p:sldId id="3710" r:id="rId53"/>
    <p:sldId id="3711" r:id="rId54"/>
    <p:sldId id="3712" r:id="rId55"/>
    <p:sldId id="3713" r:id="rId56"/>
    <p:sldId id="3714" r:id="rId57"/>
    <p:sldId id="3715" r:id="rId58"/>
    <p:sldId id="3716" r:id="rId59"/>
    <p:sldId id="3717" r:id="rId60"/>
    <p:sldId id="3718" r:id="rId61"/>
    <p:sldId id="3719" r:id="rId62"/>
    <p:sldId id="3720" r:id="rId63"/>
    <p:sldId id="3721" r:id="rId64"/>
    <p:sldId id="3722" r:id="rId65"/>
    <p:sldId id="3723" r:id="rId66"/>
    <p:sldId id="3724" r:id="rId67"/>
    <p:sldId id="3725" r:id="rId68"/>
    <p:sldId id="3726" r:id="rId69"/>
    <p:sldId id="3727" r:id="rId70"/>
    <p:sldId id="3728" r:id="rId71"/>
    <p:sldId id="3729" r:id="rId72"/>
    <p:sldId id="3730" r:id="rId73"/>
    <p:sldId id="3731" r:id="rId74"/>
    <p:sldId id="3732" r:id="rId75"/>
    <p:sldId id="3733" r:id="rId76"/>
    <p:sldId id="3734" r:id="rId77"/>
    <p:sldId id="3735" r:id="rId78"/>
    <p:sldId id="3736" r:id="rId79"/>
    <p:sldId id="3737" r:id="rId80"/>
    <p:sldId id="3738" r:id="rId81"/>
    <p:sldId id="3739" r:id="rId82"/>
    <p:sldId id="3740" r:id="rId83"/>
    <p:sldId id="3741" r:id="rId84"/>
    <p:sldId id="3742" r:id="rId85"/>
    <p:sldId id="3743" r:id="rId86"/>
    <p:sldId id="3744" r:id="rId87"/>
    <p:sldId id="3745" r:id="rId88"/>
    <p:sldId id="3746" r:id="rId89"/>
    <p:sldId id="3747" r:id="rId90"/>
    <p:sldId id="3748" r:id="rId91"/>
    <p:sldId id="3749" r:id="rId92"/>
    <p:sldId id="3750" r:id="rId93"/>
    <p:sldId id="3751" r:id="rId94"/>
    <p:sldId id="3752" r:id="rId95"/>
    <p:sldId id="3753" r:id="rId96"/>
    <p:sldId id="3754" r:id="rId97"/>
    <p:sldId id="3755" r:id="rId98"/>
    <p:sldId id="3756" r:id="rId99"/>
    <p:sldId id="3757" r:id="rId100"/>
    <p:sldId id="3758" r:id="rId101"/>
    <p:sldId id="3759" r:id="rId102"/>
    <p:sldId id="3760" r:id="rId103"/>
    <p:sldId id="3761" r:id="rId104"/>
    <p:sldId id="3762" r:id="rId105"/>
    <p:sldId id="3763" r:id="rId106"/>
    <p:sldId id="3764" r:id="rId107"/>
    <p:sldId id="3765" r:id="rId108"/>
    <p:sldId id="3766" r:id="rId109"/>
    <p:sldId id="3767" r:id="rId110"/>
    <p:sldId id="3768" r:id="rId111"/>
    <p:sldId id="3769" r:id="rId112"/>
    <p:sldId id="3770" r:id="rId113"/>
    <p:sldId id="3771" r:id="rId114"/>
    <p:sldId id="3772" r:id="rId115"/>
    <p:sldId id="3773" r:id="rId116"/>
    <p:sldId id="3774" r:id="rId117"/>
    <p:sldId id="3775" r:id="rId118"/>
    <p:sldId id="3776" r:id="rId119"/>
    <p:sldId id="3777" r:id="rId120"/>
    <p:sldId id="3778" r:id="rId121"/>
    <p:sldId id="3779" r:id="rId122"/>
    <p:sldId id="3780" r:id="rId123"/>
    <p:sldId id="3781" r:id="rId124"/>
    <p:sldId id="3782" r:id="rId125"/>
    <p:sldId id="3783" r:id="rId126"/>
    <p:sldId id="3784" r:id="rId127"/>
    <p:sldId id="3785" r:id="rId128"/>
    <p:sldId id="3786" r:id="rId129"/>
    <p:sldId id="3787" r:id="rId130"/>
    <p:sldId id="3788" r:id="rId131"/>
    <p:sldId id="3789" r:id="rId132"/>
    <p:sldId id="3790" r:id="rId133"/>
    <p:sldId id="3791" r:id="rId134"/>
    <p:sldId id="3792" r:id="rId135"/>
    <p:sldId id="3793" r:id="rId136"/>
    <p:sldId id="3794" r:id="rId137"/>
    <p:sldId id="3795" r:id="rId138"/>
    <p:sldId id="3796" r:id="rId139"/>
    <p:sldId id="3797" r:id="rId140"/>
    <p:sldId id="3798" r:id="rId141"/>
    <p:sldId id="3799" r:id="rId142"/>
    <p:sldId id="3800" r:id="rId143"/>
    <p:sldId id="3801" r:id="rId144"/>
    <p:sldId id="3802" r:id="rId145"/>
    <p:sldId id="3803" r:id="rId146"/>
    <p:sldId id="3804" r:id="rId147"/>
    <p:sldId id="3805" r:id="rId148"/>
    <p:sldId id="3806" r:id="rId149"/>
    <p:sldId id="3807" r:id="rId150"/>
    <p:sldId id="3808" r:id="rId151"/>
    <p:sldId id="3809" r:id="rId152"/>
    <p:sldId id="3810" r:id="rId153"/>
    <p:sldId id="3811" r:id="rId154"/>
    <p:sldId id="3812" r:id="rId155"/>
    <p:sldId id="3813" r:id="rId156"/>
    <p:sldId id="3814" r:id="rId157"/>
    <p:sldId id="3815" r:id="rId158"/>
    <p:sldId id="3816" r:id="rId159"/>
    <p:sldId id="3817" r:id="rId160"/>
    <p:sldId id="3818" r:id="rId161"/>
    <p:sldId id="3819" r:id="rId162"/>
    <p:sldId id="3820" r:id="rId163"/>
    <p:sldId id="3821" r:id="rId164"/>
    <p:sldId id="3822" r:id="rId165"/>
    <p:sldId id="3823" r:id="rId166"/>
    <p:sldId id="3824" r:id="rId167"/>
    <p:sldId id="3825" r:id="rId168"/>
    <p:sldId id="3826" r:id="rId169"/>
    <p:sldId id="3827" r:id="rId170"/>
    <p:sldId id="3828" r:id="rId171"/>
    <p:sldId id="3829" r:id="rId172"/>
    <p:sldId id="3830" r:id="rId173"/>
    <p:sldId id="3831" r:id="rId174"/>
    <p:sldId id="3832" r:id="rId175"/>
    <p:sldId id="3833" r:id="rId176"/>
    <p:sldId id="3834" r:id="rId177"/>
    <p:sldId id="3835" r:id="rId178"/>
    <p:sldId id="3836" r:id="rId179"/>
    <p:sldId id="3837" r:id="rId180"/>
    <p:sldId id="3838" r:id="rId181"/>
    <p:sldId id="3839" r:id="rId182"/>
    <p:sldId id="3840" r:id="rId183"/>
    <p:sldId id="3841" r:id="rId184"/>
    <p:sldId id="3842" r:id="rId185"/>
    <p:sldId id="3843" r:id="rId186"/>
    <p:sldId id="3844" r:id="rId187"/>
    <p:sldId id="3845" r:id="rId188"/>
    <p:sldId id="3846" r:id="rId189"/>
    <p:sldId id="3847" r:id="rId190"/>
    <p:sldId id="3848" r:id="rId191"/>
    <p:sldId id="3849" r:id="rId192"/>
    <p:sldId id="3850" r:id="rId193"/>
    <p:sldId id="3851" r:id="rId194"/>
    <p:sldId id="3852" r:id="rId195"/>
    <p:sldId id="3853" r:id="rId196"/>
    <p:sldId id="3854" r:id="rId197"/>
    <p:sldId id="3855" r:id="rId198"/>
    <p:sldId id="3856" r:id="rId199"/>
    <p:sldId id="3857" r:id="rId200"/>
    <p:sldId id="3858" r:id="rId201"/>
    <p:sldId id="3859" r:id="rId202"/>
    <p:sldId id="3860" r:id="rId203"/>
    <p:sldId id="3861" r:id="rId204"/>
    <p:sldId id="3862" r:id="rId205"/>
    <p:sldId id="3863" r:id="rId206"/>
    <p:sldId id="3864" r:id="rId207"/>
    <p:sldId id="3865" r:id="rId208"/>
    <p:sldId id="3866" r:id="rId209"/>
    <p:sldId id="3867" r:id="rId210"/>
    <p:sldId id="3887" r:id="rId211"/>
    <p:sldId id="3868" r:id="rId212"/>
    <p:sldId id="3869" r:id="rId213"/>
    <p:sldId id="3870" r:id="rId214"/>
    <p:sldId id="3871" r:id="rId215"/>
    <p:sldId id="3872" r:id="rId216"/>
    <p:sldId id="3873" r:id="rId217"/>
    <p:sldId id="3874" r:id="rId218"/>
    <p:sldId id="3875" r:id="rId219"/>
    <p:sldId id="3876" r:id="rId220"/>
    <p:sldId id="3877" r:id="rId221"/>
    <p:sldId id="3878" r:id="rId222"/>
    <p:sldId id="3879" r:id="rId223"/>
    <p:sldId id="3880" r:id="rId224"/>
    <p:sldId id="3881" r:id="rId225"/>
    <p:sldId id="3882" r:id="rId226"/>
    <p:sldId id="3883" r:id="rId227"/>
    <p:sldId id="3884" r:id="rId228"/>
    <p:sldId id="3885" r:id="rId229"/>
    <p:sldId id="3886" r:id="rId230"/>
    <p:sldId id="3889" r:id="rId23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823B"/>
    <a:srgbClr val="000066"/>
    <a:srgbClr val="FFFF00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 varScale="1">
        <p:scale>
          <a:sx n="85" d="100"/>
          <a:sy n="85" d="100"/>
        </p:scale>
        <p:origin x="744" y="96"/>
      </p:cViewPr>
      <p:guideLst>
        <p:guide orient="horz" pos="2160"/>
        <p:guide pos="3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226" Type="http://schemas.openxmlformats.org/officeDocument/2006/relationships/slide" Target="slides/slide22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16" Type="http://schemas.openxmlformats.org/officeDocument/2006/relationships/slide" Target="slides/slide215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71" Type="http://schemas.openxmlformats.org/officeDocument/2006/relationships/slide" Target="slides/slide170.xml"/><Relationship Id="rId176" Type="http://schemas.openxmlformats.org/officeDocument/2006/relationships/slide" Target="slides/slide175.xml"/><Relationship Id="rId192" Type="http://schemas.openxmlformats.org/officeDocument/2006/relationships/slide" Target="slides/slide191.xml"/><Relationship Id="rId197" Type="http://schemas.openxmlformats.org/officeDocument/2006/relationships/slide" Target="slides/slide196.xml"/><Relationship Id="rId206" Type="http://schemas.openxmlformats.org/officeDocument/2006/relationships/slide" Target="slides/slide205.xml"/><Relationship Id="rId227" Type="http://schemas.openxmlformats.org/officeDocument/2006/relationships/slide" Target="slides/slide226.xml"/><Relationship Id="rId201" Type="http://schemas.openxmlformats.org/officeDocument/2006/relationships/slide" Target="slides/slide200.xml"/><Relationship Id="rId222" Type="http://schemas.openxmlformats.org/officeDocument/2006/relationships/slide" Target="slides/slide22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82" Type="http://schemas.openxmlformats.org/officeDocument/2006/relationships/slide" Target="slides/slide181.xml"/><Relationship Id="rId187" Type="http://schemas.openxmlformats.org/officeDocument/2006/relationships/slide" Target="slides/slide186.xml"/><Relationship Id="rId217" Type="http://schemas.openxmlformats.org/officeDocument/2006/relationships/slide" Target="slides/slide2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12" Type="http://schemas.openxmlformats.org/officeDocument/2006/relationships/slide" Target="slides/slide211.xml"/><Relationship Id="rId233" Type="http://schemas.openxmlformats.org/officeDocument/2006/relationships/presProps" Target="presProps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2" Type="http://schemas.openxmlformats.org/officeDocument/2006/relationships/slide" Target="slides/slide201.xml"/><Relationship Id="rId207" Type="http://schemas.openxmlformats.org/officeDocument/2006/relationships/slide" Target="slides/slide206.xml"/><Relationship Id="rId223" Type="http://schemas.openxmlformats.org/officeDocument/2006/relationships/slide" Target="slides/slide222.xml"/><Relationship Id="rId228" Type="http://schemas.openxmlformats.org/officeDocument/2006/relationships/slide" Target="slides/slide22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13" Type="http://schemas.openxmlformats.org/officeDocument/2006/relationships/slide" Target="slides/slide212.xml"/><Relationship Id="rId218" Type="http://schemas.openxmlformats.org/officeDocument/2006/relationships/slide" Target="slides/slide217.xml"/><Relationship Id="rId234" Type="http://schemas.openxmlformats.org/officeDocument/2006/relationships/viewProps" Target="viewProp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208" Type="http://schemas.openxmlformats.org/officeDocument/2006/relationships/slide" Target="slides/slide207.xml"/><Relationship Id="rId229" Type="http://schemas.openxmlformats.org/officeDocument/2006/relationships/slide" Target="slides/slide228.xml"/><Relationship Id="rId19" Type="http://schemas.openxmlformats.org/officeDocument/2006/relationships/slide" Target="slides/slide18.xml"/><Relationship Id="rId224" Type="http://schemas.openxmlformats.org/officeDocument/2006/relationships/slide" Target="slides/slide223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slide" Target="slides/slide188.xml"/><Relationship Id="rId219" Type="http://schemas.openxmlformats.org/officeDocument/2006/relationships/slide" Target="slides/slide218.xml"/><Relationship Id="rId3" Type="http://schemas.openxmlformats.org/officeDocument/2006/relationships/slide" Target="slides/slide2.xml"/><Relationship Id="rId214" Type="http://schemas.openxmlformats.org/officeDocument/2006/relationships/slide" Target="slides/slide213.xml"/><Relationship Id="rId230" Type="http://schemas.openxmlformats.org/officeDocument/2006/relationships/slide" Target="slides/slide229.xml"/><Relationship Id="rId235" Type="http://schemas.openxmlformats.org/officeDocument/2006/relationships/theme" Target="theme/theme1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0" Type="http://schemas.openxmlformats.org/officeDocument/2006/relationships/slide" Target="slides/slide219.xml"/><Relationship Id="rId225" Type="http://schemas.openxmlformats.org/officeDocument/2006/relationships/slide" Target="slides/slide224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10" Type="http://schemas.openxmlformats.org/officeDocument/2006/relationships/slide" Target="slides/slide209.xml"/><Relationship Id="rId215" Type="http://schemas.openxmlformats.org/officeDocument/2006/relationships/slide" Target="slides/slide214.xml"/><Relationship Id="rId236" Type="http://schemas.openxmlformats.org/officeDocument/2006/relationships/tableStyles" Target="tableStyles.xml"/><Relationship Id="rId26" Type="http://schemas.openxmlformats.org/officeDocument/2006/relationships/slide" Target="slides/slide25.xml"/><Relationship Id="rId231" Type="http://schemas.openxmlformats.org/officeDocument/2006/relationships/slide" Target="slides/slide230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221" Type="http://schemas.openxmlformats.org/officeDocument/2006/relationships/slide" Target="slides/slide220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11" Type="http://schemas.openxmlformats.org/officeDocument/2006/relationships/slide" Target="slides/slide210.xml"/><Relationship Id="rId232" Type="http://schemas.openxmlformats.org/officeDocument/2006/relationships/notesMaster" Target="notesMasters/notesMaster1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47F2078-1BDE-41D8-AE55-5847D47A18B4}" type="datetimeFigureOut">
              <a:rPr lang="en-US"/>
              <a:pPr>
                <a:defRPr/>
              </a:pPr>
              <a:t>8/16/2021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5329354-2220-4A38-AA6A-6ECBB3E38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22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3BE1D-AB3A-4FC5-B6C7-E288A3E5F6C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9871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D4EDB-172E-4E7D-87FD-263760BE74E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9337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4AAD3-02F6-4282-B0CB-1345883C6A3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68801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89AE9-28C6-4313-A4F4-003076BD29F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3919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DD05C-07FB-469F-996F-949680EA759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485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45388-EF23-4C75-96E9-F8A9E4D03DF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6167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2BA77-5932-446D-9871-E00C063B296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97298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CD1CF-8D33-4B45-AC39-06FA6138827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0063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06E80-546E-4FE7-8A3C-09BDF213C8F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30348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EB8FF-0620-434E-8F12-3704ADCAD22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6720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9C843-F77C-4EFF-B04A-2B9FADE614C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1590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EADE11B-F89A-48B1-8B67-BFC33A60230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2819399" y="5821065"/>
            <a:ext cx="655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 dirty="0">
                <a:solidFill>
                  <a:schemeClr val="accent2"/>
                </a:solidFill>
              </a:rPr>
              <a:t>(Arabic text along with English and Urdu Translation)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96812" y="2073181"/>
            <a:ext cx="1036746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ur-IN" sz="720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اَللّٰهُمَّ عَرِّفْنِىْ نَفْسَك</a:t>
            </a:r>
            <a:endParaRPr lang="en-IN" sz="7200" b="1" dirty="0">
              <a:solidFill>
                <a:srgbClr val="0070C0"/>
              </a:solidFill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916877" y="3546219"/>
            <a:ext cx="8501121" cy="784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4400" dirty="0"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521579" y="6154142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70C0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70C0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70C0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70C0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70C0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70C0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70C0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70C0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70C0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70C0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BD7B7C-5C5A-4D02-8C94-5601E5676D8B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987035-7ADF-4E84-AA39-4480FA21D686}"/>
              </a:ext>
            </a:extLst>
          </p:cNvPr>
          <p:cNvSpPr txBox="1"/>
          <p:nvPr/>
        </p:nvSpPr>
        <p:spPr>
          <a:xfrm>
            <a:off x="1885967" y="3315258"/>
            <a:ext cx="8389156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>
                <a:solidFill>
                  <a:schemeClr val="accent2"/>
                </a:solidFill>
              </a:rPr>
              <a:t>It is narrated in Kafi, through a chain of narrators, from Furaat Ibn al-Ahnaf, who</a:t>
            </a:r>
          </a:p>
          <a:p>
            <a:pPr algn="ctr"/>
            <a:endParaRPr lang="en-US">
              <a:solidFill>
                <a:schemeClr val="accent2"/>
              </a:solidFill>
            </a:endParaRPr>
          </a:p>
          <a:p>
            <a:pPr algn="ctr"/>
            <a:r>
              <a:rPr lang="en-US">
                <a:solidFill>
                  <a:srgbClr val="0070C0"/>
                </a:solidFill>
              </a:rPr>
              <a:t> narrates from Imam Sadiq (a.s.) that he (a.s.) said, You may neglect to do </a:t>
            </a:r>
          </a:p>
          <a:p>
            <a:pPr algn="ctr"/>
            <a:endParaRPr lang="en-US">
              <a:solidFill>
                <a:schemeClr val="accent2"/>
              </a:solidFill>
            </a:endParaRPr>
          </a:p>
          <a:p>
            <a:pPr algn="ctr"/>
            <a:r>
              <a:rPr lang="en-US">
                <a:solidFill>
                  <a:schemeClr val="accent2"/>
                </a:solidFill>
              </a:rPr>
              <a:t>anything, but never neglect saying the following  prayer in mornings and </a:t>
            </a:r>
          </a:p>
          <a:p>
            <a:pPr algn="ctr"/>
            <a:endParaRPr lang="en-US">
              <a:solidFill>
                <a:schemeClr val="accent2"/>
              </a:solidFill>
            </a:endParaRPr>
          </a:p>
          <a:p>
            <a:pPr algn="ctr"/>
            <a:r>
              <a:rPr lang="en-US">
                <a:solidFill>
                  <a:srgbClr val="0070C0"/>
                </a:solidFill>
              </a:rPr>
              <a:t>eveningsRef Al-Kaafi, vol. 2, p. 529, “The Book of Supplications”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6FE6EBB-DBD5-43DC-8D53-F037C2FD7089}"/>
              </a:ext>
            </a:extLst>
          </p:cNvPr>
          <p:cNvSpPr txBox="1"/>
          <p:nvPr/>
        </p:nvSpPr>
        <p:spPr>
          <a:xfrm>
            <a:off x="3122268" y="1317747"/>
            <a:ext cx="59474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2000" b="1">
                <a:solidFill>
                  <a:srgbClr val="000099"/>
                </a:solidFill>
              </a:rPr>
              <a:t>Morning  &amp; Evening Dua for Imam Mahdi (ajtfs) </a:t>
            </a:r>
          </a:p>
          <a:p>
            <a:pPr algn="ctr"/>
            <a:r>
              <a:rPr lang="en-IN" sz="2000" b="1">
                <a:solidFill>
                  <a:srgbClr val="000099"/>
                </a:solidFill>
              </a:rPr>
              <a:t>from Imam Sadiq(as) in Al Kafi</a:t>
            </a:r>
            <a:endParaRPr lang="en-US" sz="2000" b="1" dirty="0">
              <a:solidFill>
                <a:srgbClr val="0000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09654" y="1357298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ضَلَلْتُ عَنْ دِينِي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38216" y="2786058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5274" y="4043515"/>
            <a:ext cx="110014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3200">
                <a:solidFill>
                  <a:srgbClr val="0070C0"/>
                </a:solidFill>
              </a:rPr>
              <a:t>I </a:t>
            </a:r>
            <a:r>
              <a:rPr lang="en-IN" sz="3200" dirty="0">
                <a:solidFill>
                  <a:srgbClr val="0070C0"/>
                </a:solidFill>
              </a:rPr>
              <a:t>will stray off the path to my religion.</a:t>
            </a:r>
          </a:p>
        </p:txBody>
      </p:sp>
      <p:sp>
        <p:nvSpPr>
          <p:cNvPr id="8" name="Rectangle 7"/>
          <p:cNvSpPr/>
          <p:nvPr/>
        </p:nvSpPr>
        <p:spPr>
          <a:xfrm>
            <a:off x="3366382" y="5182866"/>
            <a:ext cx="503054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تو میں اپنے دین سے بھٹک جاؤں گا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851807B-2389-41E2-BE93-E24E402F1149}"/>
              </a:ext>
            </a:extLst>
          </p:cNvPr>
          <p:cNvSpPr txBox="1"/>
          <p:nvPr/>
        </p:nvSpPr>
        <p:spPr>
          <a:xfrm>
            <a:off x="4799856" y="3105835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400" i="1">
                <a:solidFill>
                  <a:srgbClr val="0070C0"/>
                </a:solidFill>
              </a:rPr>
              <a:t>dalaltu `an dini</a:t>
            </a:r>
            <a:endParaRPr lang="en-IN" sz="2400" i="1" dirty="0">
              <a:solidFill>
                <a:srgbClr val="0070C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E137FE5-5566-436D-8391-D7A447095F95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عِنْدَ وَفَاتِنَا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05092" y="3095316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la `</a:t>
            </a:r>
            <a:r>
              <a:rPr lang="en-IN" sz="2400" i="1" dirty="0" err="1">
                <a:solidFill>
                  <a:srgbClr val="0070C0"/>
                </a:solidFill>
              </a:rPr>
              <a:t>inda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wafatina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nor at the hour of our death,</a:t>
            </a:r>
          </a:p>
        </p:txBody>
      </p:sp>
      <p:sp>
        <p:nvSpPr>
          <p:cNvPr id="8" name="Rectangle 7"/>
          <p:cNvSpPr/>
          <p:nvPr/>
        </p:nvSpPr>
        <p:spPr>
          <a:xfrm>
            <a:off x="3653319" y="5154665"/>
            <a:ext cx="445666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r-IN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نہ ہی ہماری موت کے وقت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23B33C2-1995-425E-9E11-C3C5B0ABB696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حَتَّىٰ تَتَوَفَّانَا وَنَحْنُ عَلَىٰ ذٰلِكَ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81026" y="3141255"/>
            <a:ext cx="1042994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hatta </a:t>
            </a:r>
            <a:r>
              <a:rPr lang="en-IN" sz="2400" i="1" dirty="0" err="1">
                <a:solidFill>
                  <a:srgbClr val="0070C0"/>
                </a:solidFill>
              </a:rPr>
              <a:t>tatawaffana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nahnu</a:t>
            </a:r>
            <a:r>
              <a:rPr lang="en-IN" sz="2400" i="1" dirty="0">
                <a:solidFill>
                  <a:srgbClr val="0070C0"/>
                </a:solidFill>
              </a:rPr>
              <a:t> `ala </a:t>
            </a:r>
            <a:r>
              <a:rPr lang="en-IN" sz="2400" i="1" dirty="0" err="1">
                <a:solidFill>
                  <a:srgbClr val="0070C0"/>
                </a:solidFill>
              </a:rPr>
              <a:t>dhalika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but </a:t>
            </a:r>
            <a:r>
              <a:rPr lang="en-IN" sz="3200" dirty="0">
                <a:solidFill>
                  <a:srgbClr val="0070C0"/>
                </a:solidFill>
              </a:rPr>
              <a:t>(please) make us die while we carry this faith,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77195" y="5157192"/>
            <a:ext cx="655179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تاکہ ہم دنیا سے اٹھیں تو اسی عقیدے پر رہیں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3A96B6-ADF1-4139-B42F-6AE26F6B471D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لاَ شَاكِّينَ وَلاَ نَاكِثِينَ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8118" y="3235964"/>
            <a:ext cx="1042994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shakkina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la </a:t>
            </a:r>
            <a:r>
              <a:rPr lang="en-IN" sz="2400" i="1" dirty="0" err="1">
                <a:solidFill>
                  <a:srgbClr val="0070C0"/>
                </a:solidFill>
              </a:rPr>
              <a:t>nakithina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without </a:t>
            </a:r>
            <a:r>
              <a:rPr lang="en-IN" sz="3200" dirty="0">
                <a:solidFill>
                  <a:srgbClr val="0070C0"/>
                </a:solidFill>
              </a:rPr>
              <a:t>doubt, breach of our covenant to him,</a:t>
            </a:r>
          </a:p>
        </p:txBody>
      </p:sp>
      <p:sp>
        <p:nvSpPr>
          <p:cNvPr id="8" name="Rectangle 7"/>
          <p:cNvSpPr/>
          <p:nvPr/>
        </p:nvSpPr>
        <p:spPr>
          <a:xfrm>
            <a:off x="3502637" y="5301208"/>
            <a:ext cx="475803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نہ کوئی شک ہو نہ کوئی انکار ہو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54822C-953A-4594-9570-B812F2EC46B0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مُرْتَابِينَ وَلاَ مُكَذِّبِينَ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3968" y="3168587"/>
            <a:ext cx="914406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murtabina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la </a:t>
            </a:r>
            <a:r>
              <a:rPr lang="en-IN" sz="2400" i="1" dirty="0" err="1">
                <a:solidFill>
                  <a:srgbClr val="0070C0"/>
                </a:solidFill>
              </a:rPr>
              <a:t>mukadhdhibina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Suspect</a:t>
            </a:r>
            <a:r>
              <a:rPr lang="en-IN" sz="3200" dirty="0">
                <a:solidFill>
                  <a:srgbClr val="0070C0"/>
                </a:solidFill>
              </a:rPr>
              <a:t>, or belying him.</a:t>
            </a:r>
          </a:p>
        </p:txBody>
      </p:sp>
      <p:sp>
        <p:nvSpPr>
          <p:cNvPr id="8" name="Rectangle 7"/>
          <p:cNvSpPr/>
          <p:nvPr/>
        </p:nvSpPr>
        <p:spPr>
          <a:xfrm>
            <a:off x="3340734" y="5301208"/>
            <a:ext cx="50818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نہ کوئی شبہ ہو نہ کوئی تکذیب ہو 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FE1DB95-DEB7-4B60-B97C-646F8E894FBC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اَللَّهُمَّ عَجِّلْ فَرَجَهُ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33654" y="3252562"/>
            <a:ext cx="6096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allahumma </a:t>
            </a:r>
            <a:r>
              <a:rPr lang="en-IN" sz="2400" i="1" dirty="0">
                <a:solidFill>
                  <a:srgbClr val="0070C0"/>
                </a:solidFill>
              </a:rPr>
              <a:t>`</a:t>
            </a:r>
            <a:r>
              <a:rPr lang="en-IN" sz="2400" i="1" dirty="0" err="1">
                <a:solidFill>
                  <a:srgbClr val="0070C0"/>
                </a:solidFill>
              </a:rPr>
              <a:t>ajjil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farajahu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O </a:t>
            </a:r>
            <a:r>
              <a:rPr lang="en-IN" sz="3200" dirty="0">
                <a:solidFill>
                  <a:srgbClr val="0070C0"/>
                </a:solidFill>
              </a:rPr>
              <a:t>Allah, hasten his Relief,</a:t>
            </a:r>
          </a:p>
          <a:p>
            <a:pPr algn="ctr"/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55349" y="5322531"/>
            <a:ext cx="485261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خدایا ان کے ظہور میں تعجیل فرما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BD43C44-0BA5-478D-9A47-095EA179C297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وَايِّدْهُ بِٱلنَّصْرِ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99656" y="3206586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ayyid-hu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bilnnasri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aid </a:t>
            </a:r>
            <a:r>
              <a:rPr lang="en-IN" sz="3200" dirty="0">
                <a:solidFill>
                  <a:srgbClr val="0070C0"/>
                </a:solidFill>
              </a:rPr>
              <a:t>him with victory,</a:t>
            </a:r>
          </a:p>
        </p:txBody>
      </p:sp>
      <p:sp>
        <p:nvSpPr>
          <p:cNvPr id="8" name="Rectangle 7"/>
          <p:cNvSpPr/>
          <p:nvPr/>
        </p:nvSpPr>
        <p:spPr>
          <a:xfrm>
            <a:off x="4918994" y="5301208"/>
            <a:ext cx="206819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اپنی مدد فرما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636D0A9-83F7-4334-859D-9271D4D81D52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وَانْصُرْ نَاصِرِيهِ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3095333"/>
            <a:ext cx="6096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wansur </a:t>
            </a:r>
            <a:r>
              <a:rPr lang="en-IN" sz="2400" i="1" dirty="0" err="1">
                <a:solidFill>
                  <a:srgbClr val="0070C0"/>
                </a:solidFill>
              </a:rPr>
              <a:t>nasirih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grant </a:t>
            </a:r>
            <a:r>
              <a:rPr lang="en-IN" sz="3200" dirty="0">
                <a:solidFill>
                  <a:srgbClr val="0070C0"/>
                </a:solidFill>
              </a:rPr>
              <a:t>his supporters victory,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54308" y="5279541"/>
            <a:ext cx="425469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 کے مددگاروں کی مدد فرما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F11239-4993-4E28-B9B8-8BD96DB535D9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وَٱخْذِلْ خَاذِلِيهِ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52596" y="3205791"/>
            <a:ext cx="731044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ikhdhil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khadhilihi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disappoint </a:t>
            </a:r>
            <a:r>
              <a:rPr lang="en-IN" sz="3200" dirty="0">
                <a:solidFill>
                  <a:srgbClr val="0070C0"/>
                </a:solidFill>
              </a:rPr>
              <a:t>those who disappoint him,</a:t>
            </a:r>
          </a:p>
        </p:txBody>
      </p:sp>
      <p:sp>
        <p:nvSpPr>
          <p:cNvPr id="8" name="Rectangle 7"/>
          <p:cNvSpPr/>
          <p:nvPr/>
        </p:nvSpPr>
        <p:spPr>
          <a:xfrm>
            <a:off x="3497371" y="5301208"/>
            <a:ext cx="519725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4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ان سے کنارہ کش لوگوں کو چھوڑ دے </a:t>
            </a:r>
            <a:endParaRPr lang="en-IN" sz="44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A72C90-ADE0-43FC-A96F-877A36AFBF30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وَدَمْدِمْ عَلَىٰ مَنْ نَصَبَ لَهُ وَكَذَّبَ بِهِ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3836" y="2857496"/>
            <a:ext cx="108585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damdim</a:t>
            </a:r>
            <a:r>
              <a:rPr lang="en-IN" sz="2400" i="1" dirty="0">
                <a:solidFill>
                  <a:srgbClr val="0070C0"/>
                </a:solidFill>
              </a:rPr>
              <a:t> `ala man </a:t>
            </a:r>
            <a:r>
              <a:rPr lang="en-IN" sz="2400" i="1" dirty="0" err="1">
                <a:solidFill>
                  <a:srgbClr val="0070C0"/>
                </a:solidFill>
              </a:rPr>
              <a:t>nasaba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lahu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kadhdhaba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doom </a:t>
            </a:r>
            <a:r>
              <a:rPr lang="en-IN" sz="3200" dirty="0">
                <a:solidFill>
                  <a:srgbClr val="0070C0"/>
                </a:solidFill>
              </a:rPr>
              <a:t>those who conspire against him and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those </a:t>
            </a:r>
            <a:r>
              <a:rPr lang="en-IN" sz="3200" dirty="0">
                <a:solidFill>
                  <a:srgbClr val="0070C0"/>
                </a:solidFill>
              </a:rPr>
              <a:t>who contradict him,</a:t>
            </a:r>
          </a:p>
        </p:txBody>
      </p:sp>
      <p:sp>
        <p:nvSpPr>
          <p:cNvPr id="8" name="Rectangle 7"/>
          <p:cNvSpPr/>
          <p:nvPr/>
        </p:nvSpPr>
        <p:spPr>
          <a:xfrm>
            <a:off x="2798117" y="5357826"/>
            <a:ext cx="616707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4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جو ان سے عداوت کریں اور ان کی تکذیب کریں </a:t>
            </a:r>
            <a:endParaRPr lang="en-IN" sz="44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05819D2-D217-4B18-8CB2-9B5E6B75459D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وَاظْهِرْ بِهِ ٱلْحَقَّ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3836" y="3000372"/>
            <a:ext cx="1042994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azhir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alhaqqa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make </a:t>
            </a:r>
            <a:r>
              <a:rPr lang="en-IN" sz="3200" dirty="0">
                <a:solidFill>
                  <a:srgbClr val="0070C0"/>
                </a:solidFill>
              </a:rPr>
              <a:t>manifest the truth through him,</a:t>
            </a:r>
          </a:p>
        </p:txBody>
      </p:sp>
      <p:sp>
        <p:nvSpPr>
          <p:cNvPr id="8" name="Rectangle 7"/>
          <p:cNvSpPr/>
          <p:nvPr/>
        </p:nvSpPr>
        <p:spPr>
          <a:xfrm>
            <a:off x="3540932" y="5429264"/>
            <a:ext cx="43957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 کے ذریعہ حق کو ظاہر فرما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0FEA59-A77D-4D45-95A6-A5873847CD29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09654" y="1357298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اَللَّهُمَّ لاَ تُمِتْنِي مِيتَةً جَاهِلِيَّةً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38216" y="2786058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9588" y="2928934"/>
            <a:ext cx="1050138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allahumma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tumitni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mitatan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jahiliyyaatan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2800" dirty="0">
                <a:solidFill>
                  <a:srgbClr val="0070C0"/>
                </a:solidFill>
              </a:rPr>
              <a:t>O Allah, do not make me die like the death of those who  have not recognized Islam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24232" y="5429264"/>
            <a:ext cx="489749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خدایا مجھے جاہلیت کی موت نہ دینا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77DFD87-DDF7-4728-B09F-10701791323D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وَامِتْ بِهِ ٱلْجَوْرَ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67042" y="2928934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amit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aljawra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obliterate injustice through him,</a:t>
            </a:r>
          </a:p>
        </p:txBody>
      </p:sp>
      <p:sp>
        <p:nvSpPr>
          <p:cNvPr id="8" name="Rectangle 7"/>
          <p:cNvSpPr/>
          <p:nvPr/>
        </p:nvSpPr>
        <p:spPr>
          <a:xfrm>
            <a:off x="4408334" y="5229200"/>
            <a:ext cx="29466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ظلم کو مردہ بنا دے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ED5F62-7DFF-4287-9F75-D3FC2379E6E7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وَٱسْتَنْقِذْ بِهِ عِبَادَكَ ٱلْمُؤْمِنِينَ مِنَ ٱلذُّلِّ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9588" y="3071810"/>
            <a:ext cx="107157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istanqidh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ibadaka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almu'minina</a:t>
            </a:r>
            <a:r>
              <a:rPr lang="en-IN" sz="2400" i="1" dirty="0">
                <a:solidFill>
                  <a:srgbClr val="0070C0"/>
                </a:solidFill>
              </a:rPr>
              <a:t> mina </a:t>
            </a:r>
            <a:r>
              <a:rPr lang="en-IN" sz="2400" i="1" dirty="0" err="1">
                <a:solidFill>
                  <a:srgbClr val="0070C0"/>
                </a:solidFill>
              </a:rPr>
              <a:t>aldhdhulli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save Your faithful servants from humiliation through him,</a:t>
            </a:r>
          </a:p>
        </p:txBody>
      </p:sp>
      <p:sp>
        <p:nvSpPr>
          <p:cNvPr id="8" name="Rectangle 7"/>
          <p:cNvSpPr/>
          <p:nvPr/>
        </p:nvSpPr>
        <p:spPr>
          <a:xfrm>
            <a:off x="3071664" y="5301208"/>
            <a:ext cx="576472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اپنے بندگان مومنین کو ذلت سے نکال لے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67D686-862F-46CE-B524-D5683E3C3DDC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وَانْعِشْ بِهِ ٱلْبِلاَدَ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95604" y="3168587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an`ish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albilada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refresh the lands through him,</a:t>
            </a:r>
          </a:p>
        </p:txBody>
      </p:sp>
      <p:sp>
        <p:nvSpPr>
          <p:cNvPr id="8" name="Rectangle 7"/>
          <p:cNvSpPr/>
          <p:nvPr/>
        </p:nvSpPr>
        <p:spPr>
          <a:xfrm>
            <a:off x="4424364" y="5301208"/>
            <a:ext cx="291458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زمین کو آباد کر دے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96A895-AEAD-4C8D-A0B0-C43441F096EE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وَاقْتُلْ بِهِ جَبَابِرَةَ ٱلْكُفْرِ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8150" y="3205791"/>
            <a:ext cx="107157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waqtul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jababirata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alkufri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kill </a:t>
            </a:r>
            <a:r>
              <a:rPr lang="en-IN" sz="3200" dirty="0">
                <a:solidFill>
                  <a:srgbClr val="0070C0"/>
                </a:solidFill>
              </a:rPr>
              <a:t>the tyrannical chiefs of disbelief through him,</a:t>
            </a:r>
          </a:p>
        </p:txBody>
      </p:sp>
      <p:sp>
        <p:nvSpPr>
          <p:cNvPr id="8" name="Rectangle 7"/>
          <p:cNvSpPr/>
          <p:nvPr/>
        </p:nvSpPr>
        <p:spPr>
          <a:xfrm>
            <a:off x="4295800" y="5429264"/>
            <a:ext cx="42162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کفر کے ظالموں کو ختم کر دے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2389CE-0F3B-4359-9B96-4DA82905CD5A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وَٱقْصِمْ بِهِ رُؤُوسَ الضَّلاَلَةِ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38216" y="3105835"/>
            <a:ext cx="971556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waqsim bihi ru'usa alddalalati</a:t>
            </a: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crush </a:t>
            </a:r>
            <a:r>
              <a:rPr lang="en-IN" sz="3200" dirty="0">
                <a:solidFill>
                  <a:srgbClr val="0070C0"/>
                </a:solidFill>
              </a:rPr>
              <a:t>the heads of deviation through him,</a:t>
            </a:r>
          </a:p>
        </p:txBody>
      </p:sp>
      <p:sp>
        <p:nvSpPr>
          <p:cNvPr id="8" name="Rectangle 7"/>
          <p:cNvSpPr/>
          <p:nvPr/>
        </p:nvSpPr>
        <p:spPr>
          <a:xfrm>
            <a:off x="3143672" y="5423159"/>
            <a:ext cx="513313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بڑے بڑے گمراہوں کی کمر توڑ دے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5CA529-B9BE-45FB-B84D-60A634CDF0DF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وَذَلِّلْ بِهِ ٱلْجَبَّارِينَ وَٱلْكَافِرِينَ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9524" y="3252562"/>
            <a:ext cx="971556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dhallil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aljabbarina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walkafirina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debase </a:t>
            </a:r>
            <a:r>
              <a:rPr lang="en-IN" sz="3200" dirty="0">
                <a:solidFill>
                  <a:srgbClr val="0070C0"/>
                </a:solidFill>
              </a:rPr>
              <a:t>the tyrants and disbelievers through him,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59696" y="5429264"/>
            <a:ext cx="488306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جباراور کافر لوگوں کو ذلیل کردے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F21DAC-6D10-4755-86E8-95111F1A8085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وَابْرِ بِهِ ٱلْمُنَافِقِينَ وَٱلنَّاكِثِينَ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6679" y="3252562"/>
            <a:ext cx="1057282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abri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almunafiqina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walnnakithina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eradicate </a:t>
            </a:r>
            <a:r>
              <a:rPr lang="en-IN" sz="3200" dirty="0">
                <a:solidFill>
                  <a:srgbClr val="0070C0"/>
                </a:solidFill>
              </a:rPr>
              <a:t>the hypocrites, the </a:t>
            </a:r>
            <a:r>
              <a:rPr lang="en-IN" sz="3200" dirty="0" err="1">
                <a:solidFill>
                  <a:srgbClr val="0070C0"/>
                </a:solidFill>
              </a:rPr>
              <a:t>breachers</a:t>
            </a:r>
            <a:r>
              <a:rPr lang="en-IN" sz="3200" dirty="0">
                <a:solidFill>
                  <a:srgbClr val="0070C0"/>
                </a:solidFill>
              </a:rPr>
              <a:t>,</a:t>
            </a:r>
          </a:p>
        </p:txBody>
      </p:sp>
      <p:sp>
        <p:nvSpPr>
          <p:cNvPr id="8" name="Rectangle 7"/>
          <p:cNvSpPr/>
          <p:nvPr/>
        </p:nvSpPr>
        <p:spPr>
          <a:xfrm>
            <a:off x="4385996" y="5373216"/>
            <a:ext cx="313419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منافقین اور عہد شکن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83EA1B-8845-4A35-B454-E3AFD16DB10B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وَجَمِيعِ ٱلْمُخَالِفِينَ وَٱلْمُلْحِدِينَ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3771" y="3141255"/>
            <a:ext cx="1135864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jami`i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almukhalifina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walmulhidina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all the dissidents and the atheists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48885" y="5157192"/>
            <a:ext cx="406553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تمام مخالفین و ملحدین کو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0A6BD98-D0E5-4C6B-BC9E-238DAF01A713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فِي مَشَارِقِ ٱلارْضِ وَمَغَارِبِهَا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09654" y="3105835"/>
            <a:ext cx="885831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fi </a:t>
            </a:r>
            <a:r>
              <a:rPr lang="en-IN" sz="2400" i="1" dirty="0" err="1">
                <a:solidFill>
                  <a:srgbClr val="0070C0"/>
                </a:solidFill>
              </a:rPr>
              <a:t>mashariqi</a:t>
            </a:r>
            <a:r>
              <a:rPr lang="en-IN" sz="2400" i="1" dirty="0">
                <a:solidFill>
                  <a:srgbClr val="0070C0"/>
                </a:solidFill>
              </a:rPr>
              <a:t> al-</a:t>
            </a:r>
            <a:r>
              <a:rPr lang="en-IN" sz="2400" i="1" dirty="0" err="1">
                <a:solidFill>
                  <a:srgbClr val="0070C0"/>
                </a:solidFill>
              </a:rPr>
              <a:t>ardi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magharibiha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in </a:t>
            </a:r>
            <a:r>
              <a:rPr lang="en-IN" sz="3200" dirty="0">
                <a:solidFill>
                  <a:srgbClr val="0070C0"/>
                </a:solidFill>
              </a:rPr>
              <a:t>the east and west of this earth,</a:t>
            </a:r>
          </a:p>
        </p:txBody>
      </p:sp>
      <p:sp>
        <p:nvSpPr>
          <p:cNvPr id="8" name="Rectangle 7"/>
          <p:cNvSpPr/>
          <p:nvPr/>
        </p:nvSpPr>
        <p:spPr>
          <a:xfrm>
            <a:off x="4524364" y="5143512"/>
            <a:ext cx="221246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شرک و غرب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F9D122D-21EC-433A-A83C-5B548CC3B30A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وَبَرِّهَا وَبَحْرِهَا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33653" y="3174409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barriha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bahriha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on </a:t>
            </a:r>
            <a:r>
              <a:rPr lang="en-IN" sz="3200" dirty="0">
                <a:solidFill>
                  <a:srgbClr val="0070C0"/>
                </a:solidFill>
              </a:rPr>
              <a:t>lands, in oceans,</a:t>
            </a:r>
          </a:p>
        </p:txBody>
      </p:sp>
      <p:sp>
        <p:nvSpPr>
          <p:cNvPr id="8" name="Rectangle 7"/>
          <p:cNvSpPr/>
          <p:nvPr/>
        </p:nvSpPr>
        <p:spPr>
          <a:xfrm>
            <a:off x="4864388" y="5157192"/>
            <a:ext cx="20345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بحر و بر میں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B833B9-7DD2-4011-9DEF-F70DB25AC962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09654" y="1357298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تُزِغْ قَلْبِي بَعْدَ إذْ هَدَيْتَنِي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38216" y="2786058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000372"/>
            <a:ext cx="1188247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tuzigh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qalbi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ba`da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idh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hadaytani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r>
              <a:rPr lang="en-IN" sz="3200" dirty="0">
                <a:solidFill>
                  <a:srgbClr val="0070C0"/>
                </a:solidFill>
              </a:rPr>
              <a:t>                 and do not cause my heart to stray off after </a:t>
            </a:r>
          </a:p>
          <a:p>
            <a:r>
              <a:rPr lang="en-IN" sz="3200" dirty="0">
                <a:solidFill>
                  <a:srgbClr val="0070C0"/>
                </a:solidFill>
              </a:rPr>
              <a:t>                                  You have guided me.</a:t>
            </a:r>
          </a:p>
        </p:txBody>
      </p:sp>
      <p:sp>
        <p:nvSpPr>
          <p:cNvPr id="8" name="Rectangle 7"/>
          <p:cNvSpPr/>
          <p:nvPr/>
        </p:nvSpPr>
        <p:spPr>
          <a:xfrm>
            <a:off x="2452662" y="5357826"/>
            <a:ext cx="675056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ہدایت کے بعد میرے دل کو کج نہ ہونے دینا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33B2BD-4991-4B60-ABA7-7A7EAD66958B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وَسَهْلِهَا وَجَبَلِهَا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3252562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sahliha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jabaliha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 in plains, and in mountains</a:t>
            </a:r>
          </a:p>
        </p:txBody>
      </p:sp>
      <p:sp>
        <p:nvSpPr>
          <p:cNvPr id="8" name="Rectangle 7"/>
          <p:cNvSpPr/>
          <p:nvPr/>
        </p:nvSpPr>
        <p:spPr>
          <a:xfrm>
            <a:off x="4259254" y="5229200"/>
            <a:ext cx="324479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صحراؤں کو میدان میں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679A9E-3631-466E-947C-4A1BA2062C40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حَتَّىٰ لاَ تَدَعَ مِنْهُمْ دَيَّاراً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0960" y="3000372"/>
            <a:ext cx="1093001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hatta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tada`a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minhum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dayyaran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so </a:t>
            </a:r>
            <a:r>
              <a:rPr lang="en-IN" sz="3200" dirty="0">
                <a:solidFill>
                  <a:srgbClr val="0070C0"/>
                </a:solidFill>
              </a:rPr>
              <a:t>that You will not leave of them a single one on earth</a:t>
            </a:r>
          </a:p>
        </p:txBody>
      </p:sp>
      <p:sp>
        <p:nvSpPr>
          <p:cNvPr id="8" name="Rectangle 7"/>
          <p:cNvSpPr/>
          <p:nvPr/>
        </p:nvSpPr>
        <p:spPr>
          <a:xfrm>
            <a:off x="2783632" y="5301208"/>
            <a:ext cx="566533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جہاں بھی ہوں ان کے ذریعہ ہلاک کردے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0F29353-F287-48C9-81CD-FC836312E2E7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تُبْقِيَ لَهُمْ آثَاراً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80994" y="3037126"/>
            <a:ext cx="1014419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tubqiya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lahum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atharan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and You will keep not even a single trace of them.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36410" y="5283149"/>
            <a:ext cx="441499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کہ ان کی کوئی بستی نہ رہ جائے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0EFE62-D478-4662-8B91-7A10A515B5EB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طَهِّرْ مِنْهُمْ بِلاَدَكَ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24166" y="3205791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tahhir </a:t>
            </a:r>
            <a:r>
              <a:rPr lang="en-IN" sz="2400" i="1" dirty="0" err="1">
                <a:solidFill>
                  <a:srgbClr val="0070C0"/>
                </a:solidFill>
              </a:rPr>
              <a:t>minhum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biladaka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Clean </a:t>
            </a:r>
            <a:r>
              <a:rPr lang="en-IN" sz="3200" dirty="0">
                <a:solidFill>
                  <a:srgbClr val="0070C0"/>
                </a:solidFill>
              </a:rPr>
              <a:t>Your lands from them,</a:t>
            </a:r>
          </a:p>
        </p:txBody>
      </p:sp>
      <p:sp>
        <p:nvSpPr>
          <p:cNvPr id="9" name="Rectangle 8"/>
          <p:cNvSpPr/>
          <p:nvPr/>
        </p:nvSpPr>
        <p:spPr>
          <a:xfrm>
            <a:off x="3868122" y="5301208"/>
            <a:ext cx="402706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r-IN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اپنے ملک کو ان سے پاک کر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FDC501-1B1E-499C-96A4-5D5A1EB79C60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وَٱشْفِ مِنْهُمْ صُدُورَ عِبَادِكَ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23902" y="3132583"/>
            <a:ext cx="985844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washfi </a:t>
            </a:r>
            <a:r>
              <a:rPr lang="en-IN" sz="2400" i="1" dirty="0" err="1">
                <a:solidFill>
                  <a:srgbClr val="0070C0"/>
                </a:solidFill>
              </a:rPr>
              <a:t>minhum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sudura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ibadika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heal the breasts of Your servants from them,</a:t>
            </a:r>
          </a:p>
        </p:txBody>
      </p:sp>
      <p:sp>
        <p:nvSpPr>
          <p:cNvPr id="8" name="Rectangle 7"/>
          <p:cNvSpPr/>
          <p:nvPr/>
        </p:nvSpPr>
        <p:spPr>
          <a:xfrm>
            <a:off x="2927648" y="5229200"/>
            <a:ext cx="570701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r-IN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اپنے خادموں کے سینوں کو شفا بخش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5552AB5-671D-4003-A870-4CE5890FF664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وَجَدِّدْ بِهِ مَا ٱمْتَحَىٰ مِنْ دِينِكَ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23902" y="3275776"/>
            <a:ext cx="1035851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jaddid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r>
              <a:rPr lang="en-IN" sz="2400" i="1" dirty="0">
                <a:solidFill>
                  <a:srgbClr val="0070C0"/>
                </a:solidFill>
              </a:rPr>
              <a:t> ma </a:t>
            </a:r>
            <a:r>
              <a:rPr lang="en-IN" sz="2400" i="1" dirty="0" err="1">
                <a:solidFill>
                  <a:srgbClr val="0070C0"/>
                </a:solidFill>
              </a:rPr>
              <a:t>imtaha</a:t>
            </a:r>
            <a:r>
              <a:rPr lang="en-IN" sz="2400" i="1" dirty="0">
                <a:solidFill>
                  <a:srgbClr val="0070C0"/>
                </a:solidFill>
              </a:rPr>
              <a:t> min </a:t>
            </a:r>
            <a:r>
              <a:rPr lang="en-IN" sz="2400" i="1" dirty="0" err="1">
                <a:solidFill>
                  <a:srgbClr val="0070C0"/>
                </a:solidFill>
              </a:rPr>
              <a:t>dinika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revive the signs of Your religion that were obliterated,</a:t>
            </a:r>
          </a:p>
        </p:txBody>
      </p:sp>
      <p:sp>
        <p:nvSpPr>
          <p:cNvPr id="8" name="Rectangle 7"/>
          <p:cNvSpPr/>
          <p:nvPr/>
        </p:nvSpPr>
        <p:spPr>
          <a:xfrm>
            <a:off x="2194691" y="5297541"/>
            <a:ext cx="751680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r-IN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اپنے دین کی نشانات کو زندہ کردے جو ختم ہوگئے تھے ،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63C8FB-FFDD-4A00-BA48-7D8C65D28024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11424" y="1824295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وَاصْلِحْ بِهِ مَا بُدِّلَ مِنْ حُكْمِكَ وَغُيِّرَ مِنْ سُنَّتِكَ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2398" y="3500438"/>
            <a:ext cx="1107289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aslih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r>
              <a:rPr lang="en-IN" sz="2400" i="1" dirty="0">
                <a:solidFill>
                  <a:srgbClr val="0070C0"/>
                </a:solidFill>
              </a:rPr>
              <a:t> ma </a:t>
            </a:r>
            <a:r>
              <a:rPr lang="en-IN" sz="2400" i="1" dirty="0" err="1">
                <a:solidFill>
                  <a:srgbClr val="0070C0"/>
                </a:solidFill>
              </a:rPr>
              <a:t>buddila</a:t>
            </a:r>
            <a:r>
              <a:rPr lang="en-IN" sz="2400" i="1" dirty="0">
                <a:solidFill>
                  <a:srgbClr val="0070C0"/>
                </a:solidFill>
              </a:rPr>
              <a:t> min </a:t>
            </a:r>
            <a:r>
              <a:rPr lang="en-IN" sz="2400" i="1" dirty="0" err="1">
                <a:solidFill>
                  <a:srgbClr val="0070C0"/>
                </a:solidFill>
              </a:rPr>
              <a:t>hukmika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ghuyyira</a:t>
            </a:r>
            <a:r>
              <a:rPr lang="en-IN" sz="2400" i="1" dirty="0">
                <a:solidFill>
                  <a:srgbClr val="0070C0"/>
                </a:solidFill>
              </a:rPr>
              <a:t> min </a:t>
            </a:r>
            <a:r>
              <a:rPr lang="en-IN" sz="2400" i="1" dirty="0" err="1">
                <a:solidFill>
                  <a:srgbClr val="0070C0"/>
                </a:solidFill>
              </a:rPr>
              <a:t>sunnatika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2800" dirty="0">
              <a:solidFill>
                <a:srgbClr val="0070C0"/>
              </a:solidFill>
            </a:endParaRPr>
          </a:p>
          <a:p>
            <a:pPr algn="ctr"/>
            <a:r>
              <a:rPr lang="en-IN" sz="2800" dirty="0">
                <a:solidFill>
                  <a:srgbClr val="0070C0"/>
                </a:solidFill>
              </a:rPr>
              <a:t>and rectify Your laws that were altered and Your instructions</a:t>
            </a:r>
          </a:p>
          <a:p>
            <a:pPr algn="ctr"/>
            <a:r>
              <a:rPr lang="en-IN" sz="2800">
                <a:solidFill>
                  <a:srgbClr val="0070C0"/>
                </a:solidFill>
              </a:rPr>
              <a:t>that </a:t>
            </a:r>
            <a:r>
              <a:rPr lang="en-IN" sz="2800" dirty="0">
                <a:solidFill>
                  <a:srgbClr val="0070C0"/>
                </a:solidFill>
              </a:rPr>
              <a:t>were changed,</a:t>
            </a:r>
          </a:p>
        </p:txBody>
      </p:sp>
      <p:sp>
        <p:nvSpPr>
          <p:cNvPr id="8" name="Rectangle 7"/>
          <p:cNvSpPr/>
          <p:nvPr/>
        </p:nvSpPr>
        <p:spPr>
          <a:xfrm>
            <a:off x="1452530" y="5572140"/>
            <a:ext cx="883607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اورجس سنت میں تفسیر پیدا کر دیا گیا ہے اس کی اصلاح فرما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E1D742-E207-43C4-96CB-BE179AF0A009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54919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حَتَّىٰ يَعُودَ دِينُكَ بِهِ وَعَلَىٰ يَدَيْهِ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8150" y="2967335"/>
            <a:ext cx="108585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hatta </a:t>
            </a:r>
            <a:r>
              <a:rPr lang="en-IN" sz="2400" i="1" dirty="0" err="1">
                <a:solidFill>
                  <a:srgbClr val="0070C0"/>
                </a:solidFill>
              </a:rPr>
              <a:t>ya`uda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dinuka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wa`ala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yadayhi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so </a:t>
            </a:r>
            <a:r>
              <a:rPr lang="en-IN" sz="3200" dirty="0">
                <a:solidFill>
                  <a:srgbClr val="0070C0"/>
                </a:solidFill>
              </a:rPr>
              <a:t>that Your religion will be restored, through him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at his hands,</a:t>
            </a:r>
          </a:p>
        </p:txBody>
      </p:sp>
      <p:sp>
        <p:nvSpPr>
          <p:cNvPr id="8" name="Rectangle 7"/>
          <p:cNvSpPr/>
          <p:nvPr/>
        </p:nvSpPr>
        <p:spPr>
          <a:xfrm>
            <a:off x="1847528" y="5373216"/>
            <a:ext cx="115015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تاکہ ان کے ذریعہ اور ان کے ہاتھوں پر تیرا دین تروتازہ ہو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19BFC8D-F69C-4365-B82A-DE507D9EAEDE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غَضّاً جَدِيداً صَحِيحاً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24166" y="3192664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ghaddan </a:t>
            </a:r>
            <a:r>
              <a:rPr lang="en-IN" sz="2400" i="1" dirty="0" err="1">
                <a:solidFill>
                  <a:srgbClr val="0070C0"/>
                </a:solidFill>
              </a:rPr>
              <a:t>jadidan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sahihan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fresh</a:t>
            </a:r>
            <a:r>
              <a:rPr lang="en-IN" sz="3200" dirty="0">
                <a:solidFill>
                  <a:srgbClr val="0070C0"/>
                </a:solidFill>
              </a:rPr>
              <a:t>, new, and sound</a:t>
            </a:r>
          </a:p>
        </p:txBody>
      </p:sp>
      <p:sp>
        <p:nvSpPr>
          <p:cNvPr id="8" name="Rectangle 7"/>
          <p:cNvSpPr/>
          <p:nvPr/>
        </p:nvSpPr>
        <p:spPr>
          <a:xfrm>
            <a:off x="4552708" y="5214950"/>
            <a:ext cx="280076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صحیح سامنے آئے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B4CE11-5B67-40D7-A1D3-706EA4FB01B1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236567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لاَ عِوَجَ فِيهِ وَلاَ بِدْعَةَ مَعَهُ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6712" y="3138876"/>
            <a:ext cx="1114432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la </a:t>
            </a:r>
            <a:r>
              <a:rPr lang="en-IN" sz="2400" i="1" dirty="0">
                <a:solidFill>
                  <a:srgbClr val="0070C0"/>
                </a:solidFill>
              </a:rPr>
              <a:t>`</a:t>
            </a:r>
            <a:r>
              <a:rPr lang="en-IN" sz="2400" i="1" dirty="0" err="1">
                <a:solidFill>
                  <a:srgbClr val="0070C0"/>
                </a:solidFill>
              </a:rPr>
              <a:t>iwaja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la </a:t>
            </a:r>
            <a:r>
              <a:rPr lang="en-IN" sz="2400" i="1" dirty="0" err="1">
                <a:solidFill>
                  <a:srgbClr val="0070C0"/>
                </a:solidFill>
              </a:rPr>
              <a:t>bid`ata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ma`ahu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without </a:t>
            </a:r>
            <a:r>
              <a:rPr lang="en-IN" sz="3200" dirty="0">
                <a:solidFill>
                  <a:srgbClr val="0070C0"/>
                </a:solidFill>
              </a:rPr>
              <a:t>any crookedness and without any heresy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46821" y="5279541"/>
            <a:ext cx="626966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جس میں کوئی کجی نہ ہو نہ کوئی بدعت ہو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D392EC-E889-4BE9-BEFB-915C4CA87FB7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92298" y="1500174"/>
            <a:ext cx="10644262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8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اَللَّهُمَّ فَكَمَا هَدَيْتَنِي لِوِلاَيَةِ مَنْ فَرَضْتَ عَلَيَّ طَاعَتَهُ</a:t>
            </a:r>
            <a:endParaRPr lang="en-US" sz="8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38216" y="2786058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96118" y="2970199"/>
            <a:ext cx="1064426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allahumma </a:t>
            </a:r>
            <a:r>
              <a:rPr lang="en-IN" sz="2400" i="1" err="1">
                <a:solidFill>
                  <a:srgbClr val="0070C0"/>
                </a:solidFill>
              </a:rPr>
              <a:t>fakama</a:t>
            </a:r>
            <a:r>
              <a:rPr lang="en-IN" sz="2400" i="1">
                <a:solidFill>
                  <a:srgbClr val="0070C0"/>
                </a:solidFill>
              </a:rPr>
              <a:t> haday man faradta `alayya ta`atahutani </a:t>
            </a:r>
            <a:r>
              <a:rPr lang="en-IN" sz="2400" i="1" dirty="0" err="1">
                <a:solidFill>
                  <a:srgbClr val="0070C0"/>
                </a:solidFill>
              </a:rPr>
              <a:t>liwilayati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</a:p>
          <a:p>
            <a:pPr algn="ctr"/>
            <a:endParaRPr lang="en-IN" sz="2800" dirty="0">
              <a:solidFill>
                <a:srgbClr val="0070C0"/>
              </a:solidFill>
            </a:endParaRPr>
          </a:p>
          <a:p>
            <a:pPr algn="ctr"/>
            <a:r>
              <a:rPr lang="en-IN" sz="2800">
                <a:solidFill>
                  <a:srgbClr val="0070C0"/>
                </a:solidFill>
              </a:rPr>
              <a:t>O </a:t>
            </a:r>
            <a:r>
              <a:rPr lang="en-IN" sz="2800" dirty="0">
                <a:solidFill>
                  <a:srgbClr val="0070C0"/>
                </a:solidFill>
              </a:rPr>
              <a:t>Allah, just as You have guided me to the loyalty of those the </a:t>
            </a:r>
          </a:p>
          <a:p>
            <a:pPr algn="ctr"/>
            <a:r>
              <a:rPr lang="en-IN" sz="2800">
                <a:solidFill>
                  <a:srgbClr val="0070C0"/>
                </a:solidFill>
              </a:rPr>
              <a:t>obedience </a:t>
            </a:r>
            <a:r>
              <a:rPr lang="en-IN" sz="2800" dirty="0">
                <a:solidFill>
                  <a:srgbClr val="0070C0"/>
                </a:solidFill>
              </a:rPr>
              <a:t>to whom You have made incumbent upon me,</a:t>
            </a:r>
          </a:p>
        </p:txBody>
      </p:sp>
      <p:sp>
        <p:nvSpPr>
          <p:cNvPr id="8" name="Rectangle 7"/>
          <p:cNvSpPr/>
          <p:nvPr/>
        </p:nvSpPr>
        <p:spPr>
          <a:xfrm>
            <a:off x="940579" y="5105253"/>
            <a:ext cx="1031084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خدایا جس طرح تو نے مجھے ہدایت دی ان لوگوں </a:t>
            </a:r>
            <a:r>
              <a:rPr lang="ar-SA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کی ولایت </a:t>
            </a:r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کی جن کی اطاعت کو واجب قرار دیا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45035E-0601-498F-BC9E-DD470C9DED0D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89382" y="1458909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حَتَّىٰ تُطْفِئَ بِعَدْلِهِ نِيرَانَ ٱلْكَافِرِينَ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3836" y="2857496"/>
            <a:ext cx="1093001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hatta </a:t>
            </a:r>
            <a:r>
              <a:rPr lang="en-IN" sz="2400" i="1" dirty="0" err="1">
                <a:solidFill>
                  <a:srgbClr val="0070C0"/>
                </a:solidFill>
              </a:rPr>
              <a:t>tutfi'a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bi`adlihi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nirana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alkafirina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i="1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so </a:t>
            </a:r>
            <a:r>
              <a:rPr lang="en-IN" sz="3200" dirty="0">
                <a:solidFill>
                  <a:srgbClr val="0070C0"/>
                </a:solidFill>
              </a:rPr>
              <a:t>that You will extinguish the fires of the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disbelievers </a:t>
            </a:r>
            <a:r>
              <a:rPr lang="en-IN" sz="3200" dirty="0">
                <a:solidFill>
                  <a:srgbClr val="0070C0"/>
                </a:solidFill>
              </a:rPr>
              <a:t>through his justice.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88733" y="5301208"/>
            <a:ext cx="751680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یہاں تک کہ ان کی عدالت سے کفار کی آگ کو بجھا دیے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F6EB99-9621-4208-B704-3A29611FB669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فَإنَّهُ عَبْدُكَ ٱلَّذِي ٱسْتَخْلَصْتَهُ لِنَفْسِكَ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6712" y="2967335"/>
            <a:ext cx="108585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fa'innahu </a:t>
            </a:r>
            <a:r>
              <a:rPr lang="en-IN" sz="2400" i="1" dirty="0">
                <a:solidFill>
                  <a:srgbClr val="0070C0"/>
                </a:solidFill>
              </a:rPr>
              <a:t>`</a:t>
            </a:r>
            <a:r>
              <a:rPr lang="en-IN" sz="2400" i="1" dirty="0" err="1">
                <a:solidFill>
                  <a:srgbClr val="0070C0"/>
                </a:solidFill>
              </a:rPr>
              <a:t>abduka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alladhi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istakhlastahu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linafsika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He </a:t>
            </a:r>
            <a:r>
              <a:rPr lang="en-IN" sz="3200" dirty="0">
                <a:solidFill>
                  <a:srgbClr val="0070C0"/>
                </a:solidFill>
              </a:rPr>
              <a:t>is verily Your servant on whom You have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decided </a:t>
            </a:r>
            <a:r>
              <a:rPr lang="en-IN" sz="3200" dirty="0">
                <a:solidFill>
                  <a:srgbClr val="0070C0"/>
                </a:solidFill>
              </a:rPr>
              <a:t>for Yourself,</a:t>
            </a:r>
          </a:p>
        </p:txBody>
      </p:sp>
      <p:sp>
        <p:nvSpPr>
          <p:cNvPr id="8" name="Rectangle 7"/>
          <p:cNvSpPr/>
          <p:nvPr/>
        </p:nvSpPr>
        <p:spPr>
          <a:xfrm>
            <a:off x="702431" y="5067839"/>
            <a:ext cx="1093001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اس لیے کہ وہ تیرے وہ بندے ہیں جن کو </a:t>
            </a:r>
            <a:r>
              <a:rPr lang="ar-SA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تو نے</a:t>
            </a:r>
            <a:endParaRPr lang="ar-OM" sz="480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r>
              <a:rPr lang="ar-SA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اپنے نفس</a:t>
            </a:r>
            <a:r>
              <a:rPr lang="ar-OM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کے </a:t>
            </a:r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لیے خالص بنایا ہے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B8B226-62A5-4B1D-BD9A-FD54D9B5A708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وَٱرْتَضَيْتَهُ لِنُصْرَةِ دِينِكَ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81092" y="3429000"/>
            <a:ext cx="885831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wartadaytahu </a:t>
            </a:r>
            <a:r>
              <a:rPr lang="en-IN" sz="2400" i="1" dirty="0" err="1">
                <a:solidFill>
                  <a:srgbClr val="0070C0"/>
                </a:solidFill>
              </a:rPr>
              <a:t>linusrati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dinika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accepted </a:t>
            </a:r>
            <a:r>
              <a:rPr lang="en-IN" sz="3200" dirty="0">
                <a:solidFill>
                  <a:srgbClr val="0070C0"/>
                </a:solidFill>
              </a:rPr>
              <a:t>to support Your religion,</a:t>
            </a:r>
          </a:p>
        </p:txBody>
      </p:sp>
      <p:sp>
        <p:nvSpPr>
          <p:cNvPr id="8" name="Rectangle 7"/>
          <p:cNvSpPr/>
          <p:nvPr/>
        </p:nvSpPr>
        <p:spPr>
          <a:xfrm>
            <a:off x="3020133" y="5445224"/>
            <a:ext cx="572304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اپنے دین کی نصرت کے لئے پسند کیا ہے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C528B68-AD8D-4991-BE1A-C07AF6D16913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83432" y="1358811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وَٱصْطَفَيْتَهُ بِعِلْمِكَ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5340" y="3157805"/>
            <a:ext cx="1028707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wastafaytahu </a:t>
            </a:r>
            <a:r>
              <a:rPr lang="en-IN" sz="2400" i="1" dirty="0" err="1">
                <a:solidFill>
                  <a:srgbClr val="0070C0"/>
                </a:solidFill>
              </a:rPr>
              <a:t>bi`ilmika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chosen </a:t>
            </a:r>
            <a:r>
              <a:rPr lang="en-IN" sz="3200" dirty="0">
                <a:solidFill>
                  <a:srgbClr val="0070C0"/>
                </a:solidFill>
              </a:rPr>
              <a:t>on the basis of Your [eternal] knowledge,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77230" y="5279541"/>
            <a:ext cx="395172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اپنے علم سے انتخاب کیا ہے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36471A9-EF06-470C-A8B0-5F47060D2819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71538" y="1282471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وَعَصَمْتَهُ مِنَ ٱلذُّنُوبِ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38414" y="3015137"/>
            <a:ext cx="638175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asamtahu</a:t>
            </a:r>
            <a:r>
              <a:rPr lang="en-IN" sz="2400" i="1" dirty="0">
                <a:solidFill>
                  <a:srgbClr val="0070C0"/>
                </a:solidFill>
              </a:rPr>
              <a:t> mina </a:t>
            </a:r>
            <a:r>
              <a:rPr lang="en-IN" sz="2400" i="1" dirty="0" err="1">
                <a:solidFill>
                  <a:srgbClr val="0070C0"/>
                </a:solidFill>
              </a:rPr>
              <a:t>aldhdhunubi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preserved </a:t>
            </a:r>
            <a:r>
              <a:rPr lang="en-IN" sz="3200" dirty="0">
                <a:solidFill>
                  <a:srgbClr val="0070C0"/>
                </a:solidFill>
              </a:rPr>
              <a:t>against sins,</a:t>
            </a:r>
          </a:p>
        </p:txBody>
      </p:sp>
      <p:sp>
        <p:nvSpPr>
          <p:cNvPr id="8" name="Rectangle 7"/>
          <p:cNvSpPr/>
          <p:nvPr/>
        </p:nvSpPr>
        <p:spPr>
          <a:xfrm>
            <a:off x="3901004" y="5229200"/>
            <a:ext cx="413767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گناہوں سے محفوظ رکھا ہے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B5576AD-1913-4275-9C06-B299268879B5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83432" y="1296974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وَبَرَّاْتَهُ مِنَ ٱلعُيُوبِ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3129591"/>
            <a:ext cx="6096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barra'tahu</a:t>
            </a:r>
            <a:r>
              <a:rPr lang="en-IN" sz="2400" i="1" dirty="0">
                <a:solidFill>
                  <a:srgbClr val="0070C0"/>
                </a:solidFill>
              </a:rPr>
              <a:t> mina </a:t>
            </a:r>
            <a:r>
              <a:rPr lang="en-IN" sz="2400" i="1" dirty="0" err="1">
                <a:solidFill>
                  <a:srgbClr val="0070C0"/>
                </a:solidFill>
              </a:rPr>
              <a:t>al`uyubi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freed </a:t>
            </a:r>
            <a:r>
              <a:rPr lang="en-IN" sz="3200" dirty="0">
                <a:solidFill>
                  <a:srgbClr val="0070C0"/>
                </a:solidFill>
              </a:rPr>
              <a:t>from defects,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86775" y="5129817"/>
            <a:ext cx="410881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عیوب سے بری بنایا ہے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A34E15-24FD-4C24-93F9-0F1DEB7F9415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وَاطْلَعْتَهُ عَلَىٰ ٱلْغُيُوبِ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3284984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waatla</a:t>
            </a:r>
            <a:r>
              <a:rPr lang="en-IN" sz="2400" i="1" dirty="0" err="1">
                <a:solidFill>
                  <a:srgbClr val="0070C0"/>
                </a:solidFill>
              </a:rPr>
              <a:t>`tahu</a:t>
            </a:r>
            <a:r>
              <a:rPr lang="en-IN" sz="2400" i="1" dirty="0">
                <a:solidFill>
                  <a:srgbClr val="0070C0"/>
                </a:solidFill>
              </a:rPr>
              <a:t> `ala </a:t>
            </a:r>
            <a:r>
              <a:rPr lang="en-IN" sz="2400" i="1" dirty="0" err="1">
                <a:solidFill>
                  <a:srgbClr val="0070C0"/>
                </a:solidFill>
              </a:rPr>
              <a:t>alghuyubi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apprised </a:t>
            </a:r>
            <a:r>
              <a:rPr lang="en-IN" sz="3200" dirty="0">
                <a:solidFill>
                  <a:srgbClr val="0070C0"/>
                </a:solidFill>
              </a:rPr>
              <a:t>of the unseen,</a:t>
            </a:r>
          </a:p>
        </p:txBody>
      </p:sp>
      <p:sp>
        <p:nvSpPr>
          <p:cNvPr id="8" name="Rectangle 7"/>
          <p:cNvSpPr/>
          <p:nvPr/>
        </p:nvSpPr>
        <p:spPr>
          <a:xfrm>
            <a:off x="4001171" y="5301208"/>
            <a:ext cx="376096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r-IN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اسے غیب پر ظاہر کیا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B2B195-59F2-4728-BD07-4A695A674B40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وَانْعَمْتَ عَلَيْهِ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95604" y="3113075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an`amta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alayhi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bestowed </a:t>
            </a:r>
            <a:r>
              <a:rPr lang="en-IN" sz="3200" dirty="0">
                <a:solidFill>
                  <a:srgbClr val="0070C0"/>
                </a:solidFill>
              </a:rPr>
              <a:t>with Your grace,</a:t>
            </a:r>
          </a:p>
        </p:txBody>
      </p:sp>
      <p:sp>
        <p:nvSpPr>
          <p:cNvPr id="8" name="Rectangle 7"/>
          <p:cNvSpPr/>
          <p:nvPr/>
        </p:nvSpPr>
        <p:spPr>
          <a:xfrm>
            <a:off x="4439816" y="5214950"/>
            <a:ext cx="275267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r-IN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اسے نعمْت دی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7DB8AE6-10EF-4901-9350-EE0E5E76CC07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وَطَهَّرْتَهُ مِنَ ٱلرِّجْسِ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3421504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tahhartahu</a:t>
            </a:r>
            <a:r>
              <a:rPr lang="en-IN" sz="2400" i="1" dirty="0">
                <a:solidFill>
                  <a:srgbClr val="0070C0"/>
                </a:solidFill>
              </a:rPr>
              <a:t> mina </a:t>
            </a:r>
            <a:r>
              <a:rPr lang="en-IN" sz="2400" i="1" dirty="0" err="1">
                <a:solidFill>
                  <a:srgbClr val="0070C0"/>
                </a:solidFill>
              </a:rPr>
              <a:t>alrrijsi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purified </a:t>
            </a:r>
            <a:r>
              <a:rPr lang="en-IN" sz="3200" dirty="0">
                <a:solidFill>
                  <a:srgbClr val="0070C0"/>
                </a:solidFill>
              </a:rPr>
              <a:t>from filth,</a:t>
            </a:r>
          </a:p>
        </p:txBody>
      </p:sp>
      <p:sp>
        <p:nvSpPr>
          <p:cNvPr id="8" name="Rectangle 7"/>
          <p:cNvSpPr/>
          <p:nvPr/>
        </p:nvSpPr>
        <p:spPr>
          <a:xfrm>
            <a:off x="3577978" y="5301208"/>
            <a:ext cx="460735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انہیں ہر رجس سے پاک بنایا ہے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88CFB3-F92C-4906-B827-A7046DB72707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وَنَقَّيْتَهُ مِنَ ٱلدَّنَسِ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3105835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naqqaytahu</a:t>
            </a:r>
            <a:r>
              <a:rPr lang="en-IN" sz="2400" i="1" dirty="0">
                <a:solidFill>
                  <a:srgbClr val="0070C0"/>
                </a:solidFill>
              </a:rPr>
              <a:t> mina </a:t>
            </a:r>
            <a:r>
              <a:rPr lang="en-IN" sz="2400" i="1" dirty="0" err="1">
                <a:solidFill>
                  <a:srgbClr val="0070C0"/>
                </a:solidFill>
              </a:rPr>
              <a:t>alddanasi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refined from impurity.</a:t>
            </a:r>
          </a:p>
        </p:txBody>
      </p:sp>
      <p:sp>
        <p:nvSpPr>
          <p:cNvPr id="8" name="Rectangle 7"/>
          <p:cNvSpPr/>
          <p:nvPr/>
        </p:nvSpPr>
        <p:spPr>
          <a:xfrm>
            <a:off x="3647728" y="5238437"/>
            <a:ext cx="417454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کثافت سے پاک رکھا ہے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C431764-BB04-45FA-A85F-33BA39819602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09654" y="1571612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مِنْ وِلاَيَةِ وُلاَةِ امْرِكَ بَعْدَ رَسُولِكَ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38216" y="2786058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5360" y="3413111"/>
            <a:ext cx="1164439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min </a:t>
            </a:r>
            <a:r>
              <a:rPr lang="en-IN" sz="2400" i="1" dirty="0" err="1">
                <a:solidFill>
                  <a:srgbClr val="0070C0"/>
                </a:solidFill>
              </a:rPr>
              <a:t>wilayati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wulati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amrika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ba`da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rasulika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2800">
                <a:solidFill>
                  <a:srgbClr val="0070C0"/>
                </a:solidFill>
              </a:rPr>
              <a:t>that </a:t>
            </a:r>
            <a:r>
              <a:rPr lang="en-IN" sz="2800" dirty="0">
                <a:solidFill>
                  <a:srgbClr val="0070C0"/>
                </a:solidFill>
              </a:rPr>
              <a:t>is the loyalty to Your representatives after Your Messenger,</a:t>
            </a:r>
          </a:p>
        </p:txBody>
      </p:sp>
      <p:sp>
        <p:nvSpPr>
          <p:cNvPr id="8" name="Rectangle 7"/>
          <p:cNvSpPr/>
          <p:nvPr/>
        </p:nvSpPr>
        <p:spPr>
          <a:xfrm>
            <a:off x="2844500" y="5455664"/>
            <a:ext cx="593143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جو رسول کے بعد تیرے اولیاء امر ہیں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5E5AFD8-D6AA-4B76-AEEB-2C0F23223A01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اَللَّهُمَّ فَصَلِّ عَلَيْهِ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3904" y="3367444"/>
            <a:ext cx="900118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allahumma </a:t>
            </a:r>
            <a:r>
              <a:rPr lang="en-IN" sz="2400" i="1" dirty="0" err="1">
                <a:solidFill>
                  <a:srgbClr val="0070C0"/>
                </a:solidFill>
              </a:rPr>
              <a:t>fasalli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alayhi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So</a:t>
            </a:r>
            <a:r>
              <a:rPr lang="en-IN" sz="3200" dirty="0">
                <a:solidFill>
                  <a:srgbClr val="0070C0"/>
                </a:solidFill>
              </a:rPr>
              <a:t>, O Allah, confer blessings upon him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91744" y="5383381"/>
            <a:ext cx="403507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خدایا ان پر رحمت نازل فرما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68CF27-2ECE-4B4E-809F-4DF7B83A1491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95340" y="1358811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وَعَلَىٰ آبَائِهِ ٱلائِمَّةِ ٱلطَّاهِرِينَ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52464" y="3112712"/>
            <a:ext cx="1050138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`ala </a:t>
            </a:r>
            <a:r>
              <a:rPr lang="en-IN" sz="2400" i="1" dirty="0" err="1">
                <a:solidFill>
                  <a:srgbClr val="0070C0"/>
                </a:solidFill>
              </a:rPr>
              <a:t>aba'ihi</a:t>
            </a:r>
            <a:r>
              <a:rPr lang="en-IN" sz="2400" i="1" dirty="0">
                <a:solidFill>
                  <a:srgbClr val="0070C0"/>
                </a:solidFill>
              </a:rPr>
              <a:t> al-</a:t>
            </a:r>
            <a:r>
              <a:rPr lang="en-IN" sz="2400" i="1" dirty="0" err="1">
                <a:solidFill>
                  <a:srgbClr val="0070C0"/>
                </a:solidFill>
              </a:rPr>
              <a:t>a'immati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alttahirina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upon his forefathers the immaculate Imams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84927" y="5383381"/>
            <a:ext cx="424026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ان کے آباؤ طاہرین ائمہ پر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317A531-ABF3-4BB1-8D76-E5E2D90211EF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83432" y="1409637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وَعَلَىٰ شِيعَتِهِ ٱلْمُنْتَجَبِينَ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3214364"/>
            <a:ext cx="6096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`ala </a:t>
            </a:r>
            <a:r>
              <a:rPr lang="en-IN" sz="2400" i="1" dirty="0" err="1">
                <a:solidFill>
                  <a:srgbClr val="0070C0"/>
                </a:solidFill>
              </a:rPr>
              <a:t>shi`atihi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almuntajabina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upon his elite partisans,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27219" y="5279541"/>
            <a:ext cx="429797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اور ان کے منتخب شیعوں پر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CDCCB4-967F-44B3-BC1F-39203D48BE19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836984" y="1336645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وَبَلِّغْهُمْ مِنْ آمَالِهِمْ مَا يَاْمَلُونَ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3836" y="3390870"/>
            <a:ext cx="107157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ballighhum</a:t>
            </a:r>
            <a:r>
              <a:rPr lang="en-IN" sz="2400" i="1" dirty="0">
                <a:solidFill>
                  <a:srgbClr val="0070C0"/>
                </a:solidFill>
              </a:rPr>
              <a:t> min </a:t>
            </a:r>
            <a:r>
              <a:rPr lang="en-IN" sz="2400" i="1" dirty="0" err="1">
                <a:solidFill>
                  <a:srgbClr val="0070C0"/>
                </a:solidFill>
              </a:rPr>
              <a:t>amalihim</a:t>
            </a:r>
            <a:r>
              <a:rPr lang="en-IN" sz="2400" i="1" dirty="0">
                <a:solidFill>
                  <a:srgbClr val="0070C0"/>
                </a:solidFill>
              </a:rPr>
              <a:t> ma </a:t>
            </a:r>
            <a:r>
              <a:rPr lang="en-IN" sz="2400" i="1" dirty="0" err="1">
                <a:solidFill>
                  <a:srgbClr val="0070C0"/>
                </a:solidFill>
              </a:rPr>
              <a:t>ya'maluna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make </a:t>
            </a:r>
            <a:r>
              <a:rPr lang="en-IN" sz="3200" dirty="0">
                <a:solidFill>
                  <a:srgbClr val="0070C0"/>
                </a:solidFill>
              </a:rPr>
              <a:t>them attain the utmost of their hopes,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46227" y="5483479"/>
            <a:ext cx="549701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ان کو پہنچا جس کی انہیں امید ہے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D04079-C595-4A9F-BE7C-17804BDC1790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وَٱجْعَلْ ذٰلِكَ مِنَّا خَالِصاً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24034" y="3105835"/>
            <a:ext cx="800105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waj</a:t>
            </a:r>
            <a:r>
              <a:rPr lang="en-IN" sz="2400" i="1" dirty="0" err="1">
                <a:solidFill>
                  <a:srgbClr val="0070C0"/>
                </a:solidFill>
              </a:rPr>
              <a:t>`al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dhalika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minna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khalisan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accept this from us to be free</a:t>
            </a:r>
          </a:p>
        </p:txBody>
      </p:sp>
      <p:sp>
        <p:nvSpPr>
          <p:cNvPr id="8" name="Rectangle 7"/>
          <p:cNvSpPr/>
          <p:nvPr/>
        </p:nvSpPr>
        <p:spPr>
          <a:xfrm>
            <a:off x="2855640" y="5214950"/>
            <a:ext cx="584006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اس کو ہماری طرف سے خالص رکھنا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F2DE67-6C59-42EC-828D-0AB62EB87196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مِنْ كُلِّ شَكٍّ وَشُبْهَةٍ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33653" y="3513038"/>
            <a:ext cx="6096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 dirty="0">
                <a:solidFill>
                  <a:srgbClr val="0070C0"/>
                </a:solidFill>
              </a:rPr>
              <a:t>min </a:t>
            </a:r>
            <a:r>
              <a:rPr lang="en-IN" sz="2400" i="1" dirty="0" err="1">
                <a:solidFill>
                  <a:srgbClr val="0070C0"/>
                </a:solidFill>
              </a:rPr>
              <a:t>kulli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shakkin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shubhatin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from </a:t>
            </a:r>
            <a:r>
              <a:rPr lang="en-IN" sz="3200" dirty="0">
                <a:solidFill>
                  <a:srgbClr val="0070C0"/>
                </a:solidFill>
              </a:rPr>
              <a:t>any doubt, sedition,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349022" y="5360177"/>
            <a:ext cx="306526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ہر شک وشبہ سے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5B46B4-ACE4-49F2-8A86-D7C9AAD63FC3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وَرِيَاءٍ وَسُمْعَةٍ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24166" y="3205791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riya'in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sum`atin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ostentation</a:t>
            </a:r>
            <a:r>
              <a:rPr lang="en-IN" sz="3200" dirty="0">
                <a:solidFill>
                  <a:srgbClr val="0070C0"/>
                </a:solidFill>
              </a:rPr>
              <a:t>, or showing off,</a:t>
            </a:r>
          </a:p>
        </p:txBody>
      </p:sp>
      <p:sp>
        <p:nvSpPr>
          <p:cNvPr id="8" name="Rectangle 7"/>
          <p:cNvSpPr/>
          <p:nvPr/>
        </p:nvSpPr>
        <p:spPr>
          <a:xfrm>
            <a:off x="3350038" y="5222874"/>
            <a:ext cx="467307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ہر ریاکاری اور دکھاوے سے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C52D952-5994-4337-8D07-84774C0D0BBD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حَتَّىٰ لاَ نُرِيدَ بِهِ غَيْرَكَ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5274" y="3105835"/>
            <a:ext cx="985844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hatta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nurida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ghayraka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so </a:t>
            </a:r>
            <a:r>
              <a:rPr lang="en-IN" sz="3200" dirty="0">
                <a:solidFill>
                  <a:srgbClr val="0070C0"/>
                </a:solidFill>
              </a:rPr>
              <a:t>that we will not seek through it anyone save You</a:t>
            </a:r>
          </a:p>
        </p:txBody>
      </p:sp>
      <p:sp>
        <p:nvSpPr>
          <p:cNvPr id="8" name="Rectangle 7"/>
          <p:cNvSpPr/>
          <p:nvPr/>
        </p:nvSpPr>
        <p:spPr>
          <a:xfrm>
            <a:off x="2927648" y="5085184"/>
            <a:ext cx="549060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تاکہ تیرے علاوہ کسی کا ارادہ نہ کریں 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75E123-7FCB-47BD-90C7-4CAAE6594789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نَطْلُبَ بِهِ إِلاَّ وَجْهَكَ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66778" y="3105835"/>
            <a:ext cx="971556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natluba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illa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wajhaka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and we will not aim for anything save Your Face.</a:t>
            </a:r>
          </a:p>
        </p:txBody>
      </p:sp>
      <p:sp>
        <p:nvSpPr>
          <p:cNvPr id="84993" name="Rectangle 1"/>
          <p:cNvSpPr>
            <a:spLocks noChangeArrowheads="1"/>
          </p:cNvSpPr>
          <p:nvPr/>
        </p:nvSpPr>
        <p:spPr bwMode="auto">
          <a:xfrm>
            <a:off x="2349276" y="5301178"/>
            <a:ext cx="706475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abic Typesetting" panose="03020402040406030203" pitchFamily="66" charset="-78"/>
                <a:ea typeface="Times New Roman" pitchFamily="18" charset="0"/>
                <a:cs typeface="Arabic Typesetting" panose="03020402040406030203" pitchFamily="66" charset="-78"/>
              </a:rPr>
              <a:t>اور تیری مرضی کے علاوہ کسی کے طلبگار نہ ہوں</a:t>
            </a:r>
            <a:endParaRPr kumimoji="0" lang="ar-SA" sz="4800" b="0" i="0" u="none" strike="noStrike" cap="none" normalizeH="0" baseline="0" dirty="0">
              <a:ln>
                <a:noFill/>
              </a:ln>
              <a:solidFill>
                <a:srgbClr val="000066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603965-5E24-429E-9C65-0969129C568A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اَللَّهُمَّ إنَّا نَشْكُو إلَيْكَ فَقْدَ نَبِيِّنَا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81026" y="3205791"/>
            <a:ext cx="1050138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allahumma </a:t>
            </a:r>
            <a:r>
              <a:rPr lang="en-IN" sz="2400" i="1" dirty="0" err="1">
                <a:solidFill>
                  <a:srgbClr val="0070C0"/>
                </a:solidFill>
              </a:rPr>
              <a:t>inna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nashku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ilayka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faqda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nabiyyina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O Allah, we complain to You about missing our Prophet,</a:t>
            </a:r>
          </a:p>
        </p:txBody>
      </p:sp>
      <p:sp>
        <p:nvSpPr>
          <p:cNvPr id="8" name="Rectangle 7"/>
          <p:cNvSpPr/>
          <p:nvPr/>
        </p:nvSpPr>
        <p:spPr>
          <a:xfrm>
            <a:off x="1381092" y="5307283"/>
            <a:ext cx="879439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خدایا ہم اس بات کے فریاد</a:t>
            </a:r>
            <a:r>
              <a:rPr lang="ur-IN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کرتے</a:t>
            </a:r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ہے کہ تیرا نبی دنیا سے جاچکا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7293A0-38DC-465E-B6C0-6BF63E096E7E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09654" y="1357298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صَلَوَاتُكَ عَلَيْهِ وَآلِهِ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38216" y="2786058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5242" y="3105835"/>
            <a:ext cx="1057282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salawatuka </a:t>
            </a:r>
            <a:r>
              <a:rPr lang="en-IN" sz="2400" i="1" dirty="0">
                <a:solidFill>
                  <a:srgbClr val="0070C0"/>
                </a:solidFill>
              </a:rPr>
              <a:t>`</a:t>
            </a:r>
            <a:r>
              <a:rPr lang="en-IN" sz="2400" i="1" dirty="0" err="1">
                <a:solidFill>
                  <a:srgbClr val="0070C0"/>
                </a:solidFill>
              </a:rPr>
              <a:t>alayhi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Your </a:t>
            </a:r>
            <a:r>
              <a:rPr lang="en-IN" sz="3200" dirty="0">
                <a:solidFill>
                  <a:srgbClr val="0070C0"/>
                </a:solidFill>
              </a:rPr>
              <a:t>peace be upon him and his Household,</a:t>
            </a:r>
          </a:p>
        </p:txBody>
      </p:sp>
      <p:sp>
        <p:nvSpPr>
          <p:cNvPr id="8" name="Rectangle 7"/>
          <p:cNvSpPr/>
          <p:nvPr/>
        </p:nvSpPr>
        <p:spPr>
          <a:xfrm>
            <a:off x="4238612" y="5072074"/>
            <a:ext cx="374493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r-IN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سلام ہو آپ پر اور آل پر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0206ADA-54C9-4D94-B90D-1D5F1C357B65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وَغَيْبَةَ وَلِيِّنَا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33654" y="3351703"/>
            <a:ext cx="6096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ghaybata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waliyyina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occultation </a:t>
            </a:r>
            <a:r>
              <a:rPr lang="en-IN" sz="3200" dirty="0">
                <a:solidFill>
                  <a:srgbClr val="0070C0"/>
                </a:solidFill>
              </a:rPr>
              <a:t>of our Master,</a:t>
            </a:r>
          </a:p>
          <a:p>
            <a:pPr algn="ctr"/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67833" y="5205775"/>
            <a:ext cx="262764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امام غیب میں ہے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A329F7-FBB5-48C7-8832-67B553AFE9DA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وَشِدَّةَ ٱلزَّمَانِ عَلَيْنَا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38850" y="3437699"/>
            <a:ext cx="950125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shiddata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alzzamani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alayna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unbearable </a:t>
            </a:r>
            <a:r>
              <a:rPr lang="en-IN" sz="3200" dirty="0">
                <a:solidFill>
                  <a:srgbClr val="0070C0"/>
                </a:solidFill>
              </a:rPr>
              <a:t>vicissitudes of days against us,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83832" y="5279541"/>
            <a:ext cx="24128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زمانہ سخت ہے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FF49B5-4A2D-43BF-92DF-93CBA21A9258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51384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وَوُقُوعَ ٱلْفِتَنِ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67608" y="3205791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wuqu`a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alfitani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befalling of seditious matters,</a:t>
            </a:r>
          </a:p>
        </p:txBody>
      </p:sp>
      <p:sp>
        <p:nvSpPr>
          <p:cNvPr id="8" name="Rectangle 7"/>
          <p:cNvSpPr/>
          <p:nvPr/>
        </p:nvSpPr>
        <p:spPr>
          <a:xfrm>
            <a:off x="3574339" y="5214950"/>
            <a:ext cx="366959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فطرت نازل ہو رہے ہیں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EFC7E0-07A3-4D3F-B982-0F7E979DC43E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OM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بِنَا </a:t>
            </a:r>
            <a:r>
              <a:rPr lang="ur-IN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وَتَظَاهُرَ </a:t>
            </a: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ٱلاعْدَاءِ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40703" y="3125458"/>
            <a:ext cx="957269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i="1">
                <a:solidFill>
                  <a:srgbClr val="0070C0"/>
                </a:solidFill>
              </a:rPr>
              <a:t>Bina </a:t>
            </a:r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tazahura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ala`da'i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alliance </a:t>
            </a:r>
            <a:r>
              <a:rPr lang="en-IN" sz="3200" dirty="0">
                <a:solidFill>
                  <a:srgbClr val="0070C0"/>
                </a:solidFill>
              </a:rPr>
              <a:t>of our enemies [against us],</a:t>
            </a:r>
          </a:p>
        </p:txBody>
      </p:sp>
      <p:sp>
        <p:nvSpPr>
          <p:cNvPr id="8" name="Rectangle 7"/>
          <p:cNvSpPr/>
          <p:nvPr/>
        </p:nvSpPr>
        <p:spPr>
          <a:xfrm>
            <a:off x="2711624" y="5214950"/>
            <a:ext cx="582723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دشمنوں نے ہمارے خلاف اجتماع کرلیا ہے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D22986-0374-491F-80C3-49438314A9D8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OM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عَلَينَا </a:t>
            </a:r>
            <a:r>
              <a:rPr lang="ur-IN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وَكَثْرَةَ </a:t>
            </a: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عَدُوِّنَا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33654" y="3284984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i="1">
                <a:solidFill>
                  <a:srgbClr val="0070C0"/>
                </a:solidFill>
              </a:rPr>
              <a:t>Aalayna </a:t>
            </a:r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kathrata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aduwwina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the big numbers of our enemies,</a:t>
            </a:r>
          </a:p>
        </p:txBody>
      </p:sp>
      <p:sp>
        <p:nvSpPr>
          <p:cNvPr id="8" name="Rectangle 7"/>
          <p:cNvSpPr/>
          <p:nvPr/>
        </p:nvSpPr>
        <p:spPr>
          <a:xfrm>
            <a:off x="4378782" y="5368979"/>
            <a:ext cx="31486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دشمنوں کی کثرت ہے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886AA8E-CFF7-4E65-BB2C-FE744B0709A6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وَقِلَّةَ عَدَدِنَا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39616" y="3205791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 dirty="0">
                <a:solidFill>
                  <a:srgbClr val="0070C0"/>
                </a:solidFill>
              </a:rPr>
              <a:t>        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qillata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adadina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      and the fewness of us.</a:t>
            </a:r>
          </a:p>
        </p:txBody>
      </p:sp>
      <p:sp>
        <p:nvSpPr>
          <p:cNvPr id="8" name="Rectangle 7"/>
          <p:cNvSpPr/>
          <p:nvPr/>
        </p:nvSpPr>
        <p:spPr>
          <a:xfrm>
            <a:off x="4244932" y="5085184"/>
            <a:ext cx="341632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ہمارے عدد کی قلت ہے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E397611-4624-4C25-971C-58D92D22FD8A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اَللَّهُمَّ فَٱفْرُجْ ذٰلِكَ عَنَّا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05092" y="3429000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 dirty="0" err="1">
                <a:solidFill>
                  <a:srgbClr val="0070C0"/>
                </a:solidFill>
              </a:rPr>
              <a:t>allahumma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fafruj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dhalika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anna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O Allah, relieve us from all that</a:t>
            </a:r>
          </a:p>
        </p:txBody>
      </p:sp>
      <p:sp>
        <p:nvSpPr>
          <p:cNvPr id="8" name="Rectangle 7"/>
          <p:cNvSpPr/>
          <p:nvPr/>
        </p:nvSpPr>
        <p:spPr>
          <a:xfrm>
            <a:off x="3952860" y="5214950"/>
            <a:ext cx="393889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خدایا ہمیں سکون عطا فرما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3BC128-0436-47FB-99C8-96AC28C9F7AF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242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بِفَتْحٍ مِنْكَ تُعَجِّلُهُ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8150" y="3363416"/>
            <a:ext cx="107157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bifathin </a:t>
            </a:r>
            <a:r>
              <a:rPr lang="en-IN" sz="2400" i="1" dirty="0" err="1">
                <a:solidFill>
                  <a:srgbClr val="0070C0"/>
                </a:solidFill>
              </a:rPr>
              <a:t>minka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tu`ajjiluhu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by </a:t>
            </a:r>
            <a:r>
              <a:rPr lang="en-IN" sz="3200" dirty="0">
                <a:solidFill>
                  <a:srgbClr val="0070C0"/>
                </a:solidFill>
              </a:rPr>
              <a:t>means of a triumph that You may hasten,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66894" y="5229200"/>
            <a:ext cx="362952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اپنی فوری فتح کے ذریعے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CC20161-2FE1-4E83-A72D-77897985946D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وَنَصْرٍ مِنْكَ تُعِزُّهُ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3205791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nasrin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minka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tu`izzuhu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a victory that You may fortify,</a:t>
            </a:r>
          </a:p>
        </p:txBody>
      </p:sp>
      <p:sp>
        <p:nvSpPr>
          <p:cNvPr id="8" name="Rectangle 7"/>
          <p:cNvSpPr/>
          <p:nvPr/>
        </p:nvSpPr>
        <p:spPr>
          <a:xfrm>
            <a:off x="2279576" y="5214950"/>
            <a:ext cx="664797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اپنی اس مدد کے ذریعے جو باعث عزت ہو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30A183-8731-4144-9CB2-77A91F21040A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وَإمَامِ عَدْلٍ تُظْهِرُهُ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16811" y="3386134"/>
            <a:ext cx="9501254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wa-imami </a:t>
            </a:r>
            <a:r>
              <a:rPr lang="en-IN" sz="2400" i="1" dirty="0">
                <a:solidFill>
                  <a:srgbClr val="0070C0"/>
                </a:solidFill>
              </a:rPr>
              <a:t>`</a:t>
            </a:r>
            <a:r>
              <a:rPr lang="en-IN" sz="2400" i="1" dirty="0" err="1">
                <a:solidFill>
                  <a:srgbClr val="0070C0"/>
                </a:solidFill>
              </a:rPr>
              <a:t>adlin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tuzhiruhu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b="1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and a just leader that You allow to appear.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19536" y="5286388"/>
            <a:ext cx="759374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اس امام عادل کے ذریعے جس کو تو غلبہ عطا فرمائے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ED78AB-67AC-46E6-82FC-0EE5C08AFB34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09654" y="1357298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حَتَّىٰ وَالَيْتُ وُلاَةَ امْرِكَ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38216" y="2786058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52464" y="3105835"/>
            <a:ext cx="1021563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hatta </a:t>
            </a:r>
            <a:r>
              <a:rPr lang="en-IN" sz="2400" i="1" dirty="0" err="1">
                <a:solidFill>
                  <a:srgbClr val="0070C0"/>
                </a:solidFill>
              </a:rPr>
              <a:t>walaytu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wulata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amrika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thus I am loyal to Your representatives;</a:t>
            </a:r>
          </a:p>
        </p:txBody>
      </p:sp>
      <p:sp>
        <p:nvSpPr>
          <p:cNvPr id="8" name="Rectangle 7"/>
          <p:cNvSpPr/>
          <p:nvPr/>
        </p:nvSpPr>
        <p:spPr>
          <a:xfrm>
            <a:off x="3314284" y="5373216"/>
            <a:ext cx="513473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یہاں تک کہ میں نے تیرے اولیاء امر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80626F-FA64-442D-93FC-566BF5ABE57E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إِلٰهَ ٱلْحَقِّ آمِينَ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52596" y="3205791"/>
            <a:ext cx="828680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ilaha </a:t>
            </a:r>
            <a:r>
              <a:rPr lang="en-IN" sz="2400" i="1" dirty="0" err="1">
                <a:solidFill>
                  <a:srgbClr val="0070C0"/>
                </a:solidFill>
              </a:rPr>
              <a:t>alhaqqi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amina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O </a:t>
            </a:r>
            <a:r>
              <a:rPr lang="en-IN" sz="3200" dirty="0">
                <a:solidFill>
                  <a:srgbClr val="0070C0"/>
                </a:solidFill>
              </a:rPr>
              <a:t>God of the Truth, respond to us.</a:t>
            </a:r>
          </a:p>
        </p:txBody>
      </p:sp>
      <p:sp>
        <p:nvSpPr>
          <p:cNvPr id="9" name="Rectangle 8"/>
          <p:cNvSpPr/>
          <p:nvPr/>
        </p:nvSpPr>
        <p:spPr>
          <a:xfrm>
            <a:off x="2725180" y="5229250"/>
            <a:ext cx="631294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آئے خدائے برحق ہماری اس دعا کو قبول فرمائے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5CE91A9-AB9F-47C8-A502-ECFFD0890B34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اَللَّهُمَّ إنَّا نَسْالُكَ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31093" y="3159100"/>
            <a:ext cx="850112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allahumma </a:t>
            </a:r>
            <a:r>
              <a:rPr lang="en-IN" sz="2400" i="1" dirty="0" err="1">
                <a:solidFill>
                  <a:srgbClr val="0070C0"/>
                </a:solidFill>
              </a:rPr>
              <a:t>inna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nas'aluka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O </a:t>
            </a:r>
            <a:r>
              <a:rPr lang="en-IN" sz="3200" dirty="0">
                <a:solidFill>
                  <a:srgbClr val="0070C0"/>
                </a:solidFill>
              </a:rPr>
              <a:t>Allah, we earnestly beseech You</a:t>
            </a:r>
          </a:p>
        </p:txBody>
      </p:sp>
      <p:sp>
        <p:nvSpPr>
          <p:cNvPr id="8" name="Rectangle 7"/>
          <p:cNvSpPr/>
          <p:nvPr/>
        </p:nvSpPr>
        <p:spPr>
          <a:xfrm>
            <a:off x="3443326" y="5189007"/>
            <a:ext cx="487665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خدایا ہم تجھ سے سوال کرتے ہیں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55671E5-6C1E-4D9F-9D42-49873DCC22E1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8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انْ تَاْذَنَ لِوَلِيِّكَ فِي إِظْهَارِ عَدْلِكَ </a:t>
            </a:r>
            <a:r>
              <a:rPr lang="ur-IN" sz="80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فِي </a:t>
            </a:r>
            <a:r>
              <a:rPr lang="ar-OM" sz="80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ِع</a:t>
            </a:r>
            <a:r>
              <a:rPr lang="ur-IN" sz="80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</a:t>
            </a:r>
            <a:r>
              <a:rPr lang="ar-OM" sz="80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َادِك</a:t>
            </a:r>
            <a:endParaRPr lang="en-US" sz="8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3836" y="3214686"/>
            <a:ext cx="108585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an </a:t>
            </a:r>
            <a:r>
              <a:rPr lang="en-IN" sz="2400" i="1" dirty="0" err="1">
                <a:solidFill>
                  <a:srgbClr val="0070C0"/>
                </a:solidFill>
              </a:rPr>
              <a:t>ta'dhana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liwaliyyika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izhari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adlika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err="1">
                <a:solidFill>
                  <a:srgbClr val="0070C0"/>
                </a:solidFill>
              </a:rPr>
              <a:t>fi</a:t>
            </a:r>
            <a:r>
              <a:rPr lang="en-IN" sz="2400" i="1">
                <a:solidFill>
                  <a:srgbClr val="0070C0"/>
                </a:solidFill>
              </a:rPr>
              <a:t> ebadic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to </a:t>
            </a:r>
            <a:r>
              <a:rPr lang="en-IN" sz="3200" dirty="0">
                <a:solidFill>
                  <a:srgbClr val="0070C0"/>
                </a:solidFill>
              </a:rPr>
              <a:t>allow Your Representative to spread Your justice in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Your </a:t>
            </a:r>
            <a:r>
              <a:rPr lang="en-IN" sz="3200" dirty="0">
                <a:solidFill>
                  <a:srgbClr val="0070C0"/>
                </a:solidFill>
              </a:rPr>
              <a:t>lands</a:t>
            </a:r>
          </a:p>
        </p:txBody>
      </p:sp>
      <p:sp>
        <p:nvSpPr>
          <p:cNvPr id="8" name="Rectangle 7"/>
          <p:cNvSpPr/>
          <p:nvPr/>
        </p:nvSpPr>
        <p:spPr>
          <a:xfrm>
            <a:off x="494905" y="5276789"/>
            <a:ext cx="112872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کہ اپنے ولی کو اجازت دے دے کہ وہ بندوں </a:t>
            </a:r>
            <a:r>
              <a:rPr lang="ar-SA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میں تیرےعدل </a:t>
            </a:r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کا اظہار کرے شہروں میں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C9184DD-EE2C-4061-9DB9-36548AA299E6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556792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وَقَتْلِ اعْدَائِكَ فِي بِلاَدِكَ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3836" y="3183241"/>
            <a:ext cx="1114432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qatli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a`da'ika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biladika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to kill Your enemies in Your lands,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50352" y="5286554"/>
            <a:ext cx="506260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تیرے دشمنوں کو قتل کرے</a:t>
            </a:r>
            <a:r>
              <a:rPr lang="ur-IN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زمین پر</a:t>
            </a:r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BF861A3-BC54-47DF-ABCA-FE934A6FE34B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8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حَتَّىٰ لاَ تَدَعَ لِلْجَوْرِ يَا رَبِّ دَعَامَةً إِلاَّ قَصَمْتَهَا</a:t>
            </a:r>
            <a:endParaRPr lang="en-US" sz="8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27062" y="3160043"/>
            <a:ext cx="11715832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hatta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tada`a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liljawri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ya</a:t>
            </a:r>
            <a:r>
              <a:rPr lang="en-IN" sz="2400" i="1" dirty="0">
                <a:solidFill>
                  <a:srgbClr val="0070C0"/>
                </a:solidFill>
              </a:rPr>
              <a:t> rabbi </a:t>
            </a:r>
            <a:r>
              <a:rPr lang="en-IN" sz="2400" i="1" dirty="0" err="1">
                <a:solidFill>
                  <a:srgbClr val="0070C0"/>
                </a:solidFill>
              </a:rPr>
              <a:t>da`amatan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illa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qasamtaha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so </a:t>
            </a:r>
            <a:r>
              <a:rPr lang="en-IN" sz="3200" dirty="0">
                <a:solidFill>
                  <a:srgbClr val="0070C0"/>
                </a:solidFill>
              </a:rPr>
              <a:t>that You, O my Lord, will not leave any support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[</a:t>
            </a:r>
            <a:r>
              <a:rPr lang="en-IN" sz="3200" dirty="0">
                <a:solidFill>
                  <a:srgbClr val="0070C0"/>
                </a:solidFill>
              </a:rPr>
              <a:t>of injustice] but that You demolish it,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38150" y="5314897"/>
            <a:ext cx="102870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یہاں تک کہ ظلم نہ کیا جائے اے خداوند ، یہ ایک ستون ہے ، جب تک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r>
              <a:rPr lang="ar-SA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کہ </a:t>
            </a:r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اسے نہ توڑے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6872607-1428-45C1-9166-EB83D0035899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بَقِيَّةً إِلاَّ اَفْنَيْتَهَا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23902" y="3356291"/>
            <a:ext cx="1028707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baqiyyatan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illa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afnaytaha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any </a:t>
            </a:r>
            <a:r>
              <a:rPr lang="en-IN" sz="3200" dirty="0">
                <a:solidFill>
                  <a:srgbClr val="0070C0"/>
                </a:solidFill>
              </a:rPr>
              <a:t>remnant but that You terminate it,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41911" y="5214950"/>
            <a:ext cx="467948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کوئی باقی نہ رہ جائے جسے فنا نہ کر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03999C-A634-4EB9-86E3-E62B789FCFD9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قُوَّةً إِلاَّ اَوْهَنْتَهَا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5242" y="3475025"/>
            <a:ext cx="107157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quwwatan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illa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awhantaha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any </a:t>
            </a:r>
            <a:r>
              <a:rPr lang="en-IN" sz="3200" dirty="0">
                <a:solidFill>
                  <a:srgbClr val="0070C0"/>
                </a:solidFill>
              </a:rPr>
              <a:t>power but that You enfeeble it,</a:t>
            </a:r>
          </a:p>
        </p:txBody>
      </p:sp>
      <p:sp>
        <p:nvSpPr>
          <p:cNvPr id="9" name="Rectangle 8"/>
          <p:cNvSpPr/>
          <p:nvPr/>
        </p:nvSpPr>
        <p:spPr>
          <a:xfrm>
            <a:off x="2639616" y="5598399"/>
            <a:ext cx="604524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کوئی قوت نہ رہ جائے جسے کمزور نہ کر دے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A0ED85A-CFE8-40F4-9912-5A5AEC871254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رُكْناً إِلاَّ هَدَمْتَهُ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71670" y="3429000"/>
            <a:ext cx="819153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ruknan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illa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hadamtahu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any </a:t>
            </a:r>
            <a:r>
              <a:rPr lang="en-IN" sz="3200" dirty="0">
                <a:solidFill>
                  <a:srgbClr val="0070C0"/>
                </a:solidFill>
              </a:rPr>
              <a:t>probe but that You destroy it,</a:t>
            </a:r>
          </a:p>
        </p:txBody>
      </p:sp>
      <p:sp>
        <p:nvSpPr>
          <p:cNvPr id="8" name="Rectangle 7"/>
          <p:cNvSpPr/>
          <p:nvPr/>
        </p:nvSpPr>
        <p:spPr>
          <a:xfrm>
            <a:off x="3311880" y="5391851"/>
            <a:ext cx="513954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کوئی رکن نہ ہو جسے منہدم نہ کر دے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8A556A5-1A4A-4B55-8DC5-7CF09472587E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حَدّاً إِلاَّ فَلَلْتَهُ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09427" y="3475025"/>
            <a:ext cx="754859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haddan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illa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falaltahu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any </a:t>
            </a:r>
            <a:r>
              <a:rPr lang="en-IN" sz="3200" dirty="0">
                <a:solidFill>
                  <a:srgbClr val="0070C0"/>
                </a:solidFill>
              </a:rPr>
              <a:t>sharp sword but that You notch it,</a:t>
            </a:r>
          </a:p>
        </p:txBody>
      </p:sp>
      <p:sp>
        <p:nvSpPr>
          <p:cNvPr id="8" name="Rectangle 7"/>
          <p:cNvSpPr/>
          <p:nvPr/>
        </p:nvSpPr>
        <p:spPr>
          <a:xfrm>
            <a:off x="3287688" y="5445224"/>
            <a:ext cx="49920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کوئی بڑھ نہ ہو جسے کند نہ کردے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4BBC14-F2C3-4D52-956B-E996E3C3093D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سِلاَحاً إِلاَّ اَكْلَلْتَهُ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09720" y="3429000"/>
            <a:ext cx="857256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silahan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illa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aklaltahu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any </a:t>
            </a:r>
            <a:r>
              <a:rPr lang="en-IN" sz="3200" dirty="0">
                <a:solidFill>
                  <a:srgbClr val="0070C0"/>
                </a:solidFill>
              </a:rPr>
              <a:t>weapon but that You deactivate it,</a:t>
            </a:r>
          </a:p>
        </p:txBody>
      </p:sp>
      <p:sp>
        <p:nvSpPr>
          <p:cNvPr id="8" name="Rectangle 7"/>
          <p:cNvSpPr/>
          <p:nvPr/>
        </p:nvSpPr>
        <p:spPr>
          <a:xfrm>
            <a:off x="3065017" y="5373216"/>
            <a:ext cx="563327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کوئی اسلحہ نہ ہو جسے بے کار نہ کردے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A19252-D8B5-46CD-AE05-A4AB7CF12A5F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-119106" y="1526721"/>
            <a:ext cx="12311106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8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امِيرَ </a:t>
            </a:r>
            <a:r>
              <a:rPr lang="ur-IN" sz="80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ٱلْمُؤْمِنِينَ وعَلِیَّ بْنَ أَبِی طَالِبٍ</a:t>
            </a:r>
            <a:r>
              <a:rPr lang="ar-OM" sz="80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ur-IN" sz="80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ٱلْحَسَنَ </a:t>
            </a:r>
            <a:r>
              <a:rPr lang="ur-IN" sz="8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وَٱلْحُسَيْنَ</a:t>
            </a:r>
            <a:endParaRPr lang="en-US" sz="8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38216" y="2786058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2398" y="2967335"/>
            <a:ext cx="110014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amira </a:t>
            </a:r>
            <a:r>
              <a:rPr lang="en-IN" sz="2400" i="1" dirty="0" err="1">
                <a:solidFill>
                  <a:srgbClr val="0070C0"/>
                </a:solidFill>
              </a:rPr>
              <a:t>almu'minina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alhasana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alhusayna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 [</a:t>
            </a:r>
            <a:r>
              <a:rPr lang="en-IN" sz="3200" dirty="0">
                <a:solidFill>
                  <a:srgbClr val="0070C0"/>
                </a:solidFill>
              </a:rPr>
              <a:t>namely,] the Commander of the Faithful,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al-Hasan</a:t>
            </a:r>
            <a:r>
              <a:rPr lang="en-IN" sz="3200" dirty="0">
                <a:solidFill>
                  <a:srgbClr val="0070C0"/>
                </a:solidFill>
              </a:rPr>
              <a:t>, al-</a:t>
            </a:r>
            <a:r>
              <a:rPr lang="en-IN" sz="3200" dirty="0" err="1">
                <a:solidFill>
                  <a:srgbClr val="0070C0"/>
                </a:solidFill>
              </a:rPr>
              <a:t>Husayn</a:t>
            </a:r>
            <a:r>
              <a:rPr lang="en-IN" sz="3200" dirty="0">
                <a:solidFill>
                  <a:srgbClr val="0070C0"/>
                </a:solidFill>
              </a:rPr>
              <a:t>,</a:t>
            </a:r>
          </a:p>
        </p:txBody>
      </p:sp>
      <p:sp>
        <p:nvSpPr>
          <p:cNvPr id="8" name="Rectangle 7"/>
          <p:cNvSpPr/>
          <p:nvPr/>
        </p:nvSpPr>
        <p:spPr>
          <a:xfrm>
            <a:off x="2968973" y="5373216"/>
            <a:ext cx="596830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امیر المومنین علی بن ابیطالب،حسن،حسین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C872500-8D31-4CDE-A923-66BA7C35C0D3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رَايَةً إِلاَّ نَكَّسْتَهَا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09720" y="3105835"/>
            <a:ext cx="850112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rayatan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illa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nakkastaha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any </a:t>
            </a:r>
            <a:r>
              <a:rPr lang="en-IN" sz="3200" dirty="0">
                <a:solidFill>
                  <a:srgbClr val="0070C0"/>
                </a:solidFill>
              </a:rPr>
              <a:t>pennon but that You turn it over,</a:t>
            </a:r>
          </a:p>
        </p:txBody>
      </p:sp>
      <p:sp>
        <p:nvSpPr>
          <p:cNvPr id="8" name="Rectangle 7"/>
          <p:cNvSpPr/>
          <p:nvPr/>
        </p:nvSpPr>
        <p:spPr>
          <a:xfrm>
            <a:off x="3071664" y="5214950"/>
            <a:ext cx="537358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کوئی پرچم نہ ہو جس سے گرا نہ دے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558071-CA6C-4DA1-B2EE-E40EC095859C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شُجَاعاً إِلاَّ قَتَلْتَهُ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38184" y="3455975"/>
            <a:ext cx="94298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shuja`an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illa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qataltahu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any </a:t>
            </a:r>
            <a:r>
              <a:rPr lang="en-IN" sz="3200" dirty="0">
                <a:solidFill>
                  <a:srgbClr val="0070C0"/>
                </a:solidFill>
              </a:rPr>
              <a:t>dominant one but that You kill him,</a:t>
            </a:r>
          </a:p>
        </p:txBody>
      </p:sp>
      <p:sp>
        <p:nvSpPr>
          <p:cNvPr id="8" name="Rectangle 7"/>
          <p:cNvSpPr/>
          <p:nvPr/>
        </p:nvSpPr>
        <p:spPr>
          <a:xfrm>
            <a:off x="3506645" y="5272900"/>
            <a:ext cx="475001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کوئی بہادر نہ ہو جسے مار نہ دے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410415B-3A15-409F-ABBF-046167FA45CB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جَيْشاً إِلاَّ خَذَلْتَهُ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31125" y="3417875"/>
            <a:ext cx="892975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jayshan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illa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khadhaltahu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any army but that You defeat it.</a:t>
            </a:r>
          </a:p>
        </p:txBody>
      </p:sp>
      <p:sp>
        <p:nvSpPr>
          <p:cNvPr id="8" name="Rectangle 7"/>
          <p:cNvSpPr/>
          <p:nvPr/>
        </p:nvSpPr>
        <p:spPr>
          <a:xfrm>
            <a:off x="3202875" y="5214950"/>
            <a:ext cx="535755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کوئی لشکر نہ ہو جسے پسپا نہ کر دے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BBBF18-A092-421E-A353-3A67DA8F397B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0886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وَٱرْمِهِمْ يَا رَبِّ بِحَجَرِكَ ٱلدَّامِغِ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8150" y="3263604"/>
            <a:ext cx="1085857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warmihim </a:t>
            </a:r>
            <a:r>
              <a:rPr lang="en-IN" sz="2400" i="1" dirty="0" err="1">
                <a:solidFill>
                  <a:srgbClr val="0070C0"/>
                </a:solidFill>
              </a:rPr>
              <a:t>ya</a:t>
            </a:r>
            <a:r>
              <a:rPr lang="en-IN" sz="2400" i="1" dirty="0">
                <a:solidFill>
                  <a:srgbClr val="0070C0"/>
                </a:solidFill>
              </a:rPr>
              <a:t> rabbi </a:t>
            </a:r>
            <a:r>
              <a:rPr lang="en-IN" sz="2400" i="1" dirty="0" err="1">
                <a:solidFill>
                  <a:srgbClr val="0070C0"/>
                </a:solidFill>
              </a:rPr>
              <a:t>bihajarika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alddamighi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Throw </a:t>
            </a:r>
            <a:r>
              <a:rPr lang="en-IN" sz="3200" dirty="0">
                <a:solidFill>
                  <a:srgbClr val="0070C0"/>
                </a:solidFill>
              </a:rPr>
              <a:t>them, O my Lord, with Your stamping stone,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11624" y="5279541"/>
            <a:ext cx="619432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خدایا ان ظالموں کو اپنے پتھر کا نشانہ بنا دے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1F7FAB5-8120-4085-BA66-3B5A28C06F68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560399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وَٱضْرِبْهُمْ بِسَيْفِكَ ٱلْقَاطِعِ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66778" y="3294709"/>
            <a:ext cx="1007275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wadribhum </a:t>
            </a:r>
            <a:r>
              <a:rPr lang="en-IN" sz="2400" i="1" dirty="0" err="1">
                <a:solidFill>
                  <a:srgbClr val="0070C0"/>
                </a:solidFill>
              </a:rPr>
              <a:t>bisayfika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alqati`i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strike </a:t>
            </a:r>
            <a:r>
              <a:rPr lang="en-IN" sz="3200" dirty="0">
                <a:solidFill>
                  <a:srgbClr val="0070C0"/>
                </a:solidFill>
              </a:rPr>
              <a:t>them with Your cutting sword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05861" y="5139418"/>
            <a:ext cx="669446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جو انہیں پاش پاش کر کے اپنی شمشیر قاطع سے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22156A-6A0B-479B-84F9-04C704A91747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10144196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8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وَبَاْسِكَ ٱلَّذِي لاَ تَرُدُّهُ عَنِ ٱلْقَوْمِ ٱلْمُجْرِمِينَ</a:t>
            </a:r>
            <a:endParaRPr lang="en-US" sz="88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0960" y="3357562"/>
            <a:ext cx="1078713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ba'sika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alladhi</a:t>
            </a:r>
            <a:r>
              <a:rPr lang="en-IN" sz="2400" i="1" dirty="0">
                <a:solidFill>
                  <a:srgbClr val="0070C0"/>
                </a:solidFill>
              </a:rPr>
              <a:t> la </a:t>
            </a:r>
            <a:r>
              <a:rPr lang="en-IN" sz="2400" i="1" dirty="0" err="1">
                <a:solidFill>
                  <a:srgbClr val="0070C0"/>
                </a:solidFill>
              </a:rPr>
              <a:t>tarudduhu</a:t>
            </a:r>
            <a:r>
              <a:rPr lang="en-IN" sz="2400" i="1" dirty="0">
                <a:solidFill>
                  <a:srgbClr val="0070C0"/>
                </a:solidFill>
              </a:rPr>
              <a:t> `an </a:t>
            </a:r>
            <a:r>
              <a:rPr lang="en-IN" sz="2400" i="1" dirty="0" err="1">
                <a:solidFill>
                  <a:srgbClr val="0070C0"/>
                </a:solidFill>
              </a:rPr>
              <a:t>alqawmi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almujrimina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Your power that You do not ward off from the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offensive </a:t>
            </a:r>
            <a:r>
              <a:rPr lang="en-IN" sz="3200" dirty="0">
                <a:solidFill>
                  <a:srgbClr val="0070C0"/>
                </a:solidFill>
              </a:rPr>
              <a:t>people,</a:t>
            </a:r>
          </a:p>
        </p:txBody>
      </p:sp>
      <p:sp>
        <p:nvSpPr>
          <p:cNvPr id="8" name="Rectangle 7"/>
          <p:cNvSpPr/>
          <p:nvPr/>
        </p:nvSpPr>
        <p:spPr>
          <a:xfrm>
            <a:off x="1700164" y="5664152"/>
            <a:ext cx="85058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اس عذاب کے ذریعے جس کو تو مجرمین سے پلٹاتا نہیں ہے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3C3273-AE18-4F77-82E6-B07F53F3D995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وَعَذِّبْ اعْدَاءَكَ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3205791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</a:t>
            </a:r>
            <a:r>
              <a:rPr lang="en-IN" sz="2400" i="1" dirty="0" err="1">
                <a:solidFill>
                  <a:srgbClr val="0070C0"/>
                </a:solidFill>
              </a:rPr>
              <a:t>`adhdhib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a`da'aka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torture Your enemies</a:t>
            </a:r>
          </a:p>
        </p:txBody>
      </p:sp>
      <p:sp>
        <p:nvSpPr>
          <p:cNvPr id="8" name="Rectangle 7"/>
          <p:cNvSpPr/>
          <p:nvPr/>
        </p:nvSpPr>
        <p:spPr>
          <a:xfrm>
            <a:off x="4023156" y="5214950"/>
            <a:ext cx="414568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عذاب نازل فرما اپنے دشمنوں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915FF6-1D86-4B61-AEA5-B93B4AEB98F7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وَاعْدَاءَ وَلِيِّكَ وَاعْدَاءَ رَسُولِكَ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3836" y="3275958"/>
            <a:ext cx="1107289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a`da'a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waliyyika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a`da'a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rasulika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the enemies of Your representative and the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enemies </a:t>
            </a:r>
            <a:r>
              <a:rPr lang="en-IN" sz="3200" dirty="0">
                <a:solidFill>
                  <a:srgbClr val="0070C0"/>
                </a:solidFill>
              </a:rPr>
              <a:t>of Your Messenger,</a:t>
            </a:r>
          </a:p>
        </p:txBody>
      </p:sp>
      <p:sp>
        <p:nvSpPr>
          <p:cNvPr id="8" name="Rectangle 7"/>
          <p:cNvSpPr/>
          <p:nvPr/>
        </p:nvSpPr>
        <p:spPr>
          <a:xfrm>
            <a:off x="3180538" y="5511142"/>
            <a:ext cx="554510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اپنے ولی اور اپنے رسول کے دشمنوں پر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B5D3C1-A019-45B7-BDFB-FF40E4B298DE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صَلَوَاتُكَ عَلَيْهِ وَآلِهِ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3836" y="3192199"/>
            <a:ext cx="1057282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salawatuka </a:t>
            </a:r>
            <a:r>
              <a:rPr lang="en-IN" sz="2400" i="1" dirty="0">
                <a:solidFill>
                  <a:srgbClr val="0070C0"/>
                </a:solidFill>
              </a:rPr>
              <a:t>`</a:t>
            </a:r>
            <a:r>
              <a:rPr lang="en-IN" sz="2400" i="1" dirty="0" err="1">
                <a:solidFill>
                  <a:srgbClr val="0070C0"/>
                </a:solidFill>
              </a:rPr>
              <a:t>alayhi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Your </a:t>
            </a:r>
            <a:r>
              <a:rPr lang="en-IN" sz="3200" dirty="0">
                <a:solidFill>
                  <a:srgbClr val="0070C0"/>
                </a:solidFill>
              </a:rPr>
              <a:t>blessings be upon him and upon his Household,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28810" y="5230339"/>
            <a:ext cx="896319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ur-IN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رحمت نازل ہو ان پر اور انکی آل پر</a:t>
            </a:r>
            <a:br>
              <a:rPr lang="ur-IN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en-IN" sz="3600" dirty="0">
              <a:solidFill>
                <a:srgbClr val="000066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F18CA2D-6A49-46A5-AD81-D6C2F76C0749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بِيَدِ وَلِيِّكَ وَايْدِي عِبَادِكَ ٱلْمُؤْمِنِينَ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7368" y="3233092"/>
            <a:ext cx="105728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biyadi </a:t>
            </a:r>
            <a:r>
              <a:rPr lang="en-IN" sz="2400" i="1" dirty="0" err="1">
                <a:solidFill>
                  <a:srgbClr val="0070C0"/>
                </a:solidFill>
              </a:rPr>
              <a:t>waliyyika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aydi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ibadika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almu'minina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at </a:t>
            </a:r>
            <a:r>
              <a:rPr lang="en-IN" sz="3200" dirty="0">
                <a:solidFill>
                  <a:srgbClr val="0070C0"/>
                </a:solidFill>
              </a:rPr>
              <a:t>the hand of Your representative and the hands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of </a:t>
            </a:r>
            <a:r>
              <a:rPr lang="en-IN" sz="3200" dirty="0">
                <a:solidFill>
                  <a:srgbClr val="0070C0"/>
                </a:solidFill>
              </a:rPr>
              <a:t>Your faithful servants.</a:t>
            </a:r>
          </a:p>
        </p:txBody>
      </p:sp>
      <p:sp>
        <p:nvSpPr>
          <p:cNvPr id="8" name="Rectangle 7"/>
          <p:cNvSpPr/>
          <p:nvPr/>
        </p:nvSpPr>
        <p:spPr>
          <a:xfrm>
            <a:off x="3311984" y="5445224"/>
            <a:ext cx="52822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اپنے ولی اور مومن بندوں کے ہاتھ میں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DF5EFBB-C026-4234-AF8A-52B9EFA6B7FF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24518" y="1550050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وَعَلِيّاً وَمُحَمَّداً وَجَعْفَراً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38216" y="2786058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47339" y="5500702"/>
            <a:ext cx="53578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علی،محمد،جعفر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09654" y="3264562"/>
            <a:ext cx="928694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aliyyan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muhammadan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ja`faran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`Ali, Muhammad, </a:t>
            </a:r>
            <a:r>
              <a:rPr lang="en-IN" sz="3200" dirty="0" err="1">
                <a:solidFill>
                  <a:srgbClr val="0070C0"/>
                </a:solidFill>
              </a:rPr>
              <a:t>Ja`far</a:t>
            </a:r>
            <a:r>
              <a:rPr lang="en-IN" sz="3200" dirty="0">
                <a:solidFill>
                  <a:srgbClr val="0070C0"/>
                </a:solidFill>
              </a:rPr>
              <a:t>,</a:t>
            </a:r>
          </a:p>
          <a:p>
            <a:pPr algn="ctr"/>
            <a:br>
              <a:rPr lang="en-IN" sz="320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D1A960C-7E81-42A4-909C-CE86ADD17394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اَللَّهُمَّ إِكْفِ وَلِيَّكَ وَحُجَّتَكَ فِي ارْضِكَ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9588" y="3214686"/>
            <a:ext cx="108585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allahumma ikfi </a:t>
            </a:r>
            <a:r>
              <a:rPr lang="en-IN" sz="2400" i="1" dirty="0" err="1">
                <a:solidFill>
                  <a:srgbClr val="0070C0"/>
                </a:solidFill>
              </a:rPr>
              <a:t>waliyyaka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hujjataka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ardika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O Allah</a:t>
            </a:r>
            <a:r>
              <a:rPr lang="en-IN" sz="3200" dirty="0">
                <a:solidFill>
                  <a:srgbClr val="0070C0"/>
                </a:solidFill>
              </a:rPr>
              <a:t>, suffice Your representative and argument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on </a:t>
            </a:r>
            <a:r>
              <a:rPr lang="en-IN" sz="3200" dirty="0">
                <a:solidFill>
                  <a:srgbClr val="0070C0"/>
                </a:solidFill>
              </a:rPr>
              <a:t>Your lands</a:t>
            </a:r>
          </a:p>
        </p:txBody>
      </p:sp>
      <p:sp>
        <p:nvSpPr>
          <p:cNvPr id="8" name="Rectangle 7"/>
          <p:cNvSpPr/>
          <p:nvPr/>
        </p:nvSpPr>
        <p:spPr>
          <a:xfrm>
            <a:off x="3033759" y="5517232"/>
            <a:ext cx="569579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خدایااپنے ولی اور زمین میں اپنی حجت کو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3428781-3B45-49F6-9527-D8B3352B738F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هَوْلَ عَدُوِّهِ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33653" y="3573016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Hawla </a:t>
            </a:r>
            <a:r>
              <a:rPr lang="en-IN" sz="2400" i="1" dirty="0">
                <a:solidFill>
                  <a:srgbClr val="0070C0"/>
                </a:solidFill>
              </a:rPr>
              <a:t>`</a:t>
            </a:r>
            <a:r>
              <a:rPr lang="en-IN" sz="2400" i="1" dirty="0" err="1">
                <a:solidFill>
                  <a:srgbClr val="0070C0"/>
                </a:solidFill>
              </a:rPr>
              <a:t>aduwwihi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r>
              <a:rPr lang="en-IN" sz="3200" dirty="0">
                <a:solidFill>
                  <a:srgbClr val="0070C0"/>
                </a:solidFill>
              </a:rPr>
              <a:t>against the terror of his enemy,</a:t>
            </a:r>
          </a:p>
        </p:txBody>
      </p:sp>
      <p:sp>
        <p:nvSpPr>
          <p:cNvPr id="8" name="Rectangle 7"/>
          <p:cNvSpPr/>
          <p:nvPr/>
        </p:nvSpPr>
        <p:spPr>
          <a:xfrm>
            <a:off x="4379479" y="5598399"/>
            <a:ext cx="300434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دشمنوں کے حیلہ سے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905013-319C-4D01-8DC6-1A8AF698FB33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وَك</a:t>
            </a:r>
            <a:r>
              <a:rPr lang="ar-OM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َي</a:t>
            </a:r>
            <a:r>
              <a:rPr lang="ur-IN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د</a:t>
            </a:r>
            <a:r>
              <a:rPr lang="ar-OM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َ</a:t>
            </a:r>
            <a:r>
              <a:rPr lang="ur-IN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مَنْ</a:t>
            </a:r>
            <a:r>
              <a:rPr lang="ar-OM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أرَادَهُ (</a:t>
            </a:r>
            <a:r>
              <a:rPr lang="ur-IN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كَادَهُ</a:t>
            </a:r>
            <a:r>
              <a:rPr lang="ar-OM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6712" y="3467542"/>
            <a:ext cx="1093001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k</a:t>
            </a:r>
            <a:r>
              <a:rPr lang="en-US" sz="2400" i="1">
                <a:solidFill>
                  <a:srgbClr val="0070C0"/>
                </a:solidFill>
              </a:rPr>
              <a:t>a</a:t>
            </a:r>
            <a:r>
              <a:rPr lang="en-IN" sz="2400" i="1">
                <a:solidFill>
                  <a:srgbClr val="0070C0"/>
                </a:solidFill>
              </a:rPr>
              <a:t>ida man </a:t>
            </a:r>
            <a:r>
              <a:rPr lang="en-US" sz="2400" i="1">
                <a:solidFill>
                  <a:srgbClr val="0070C0"/>
                </a:solidFill>
              </a:rPr>
              <a:t>aradahu (</a:t>
            </a:r>
            <a:r>
              <a:rPr lang="en-IN" sz="2400" i="1">
                <a:solidFill>
                  <a:srgbClr val="0070C0"/>
                </a:solidFill>
              </a:rPr>
              <a:t>kadahu)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deter the conspiracies of those who plot against him,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05899" y="5389490"/>
            <a:ext cx="378020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برائی چاہنے والوں سے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592B91-A62B-4271-A2D5-D0AB1E4CB180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وَٱمْكُرْ بِمَنْ مَكَرَ بِهِ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09590" y="3205791"/>
            <a:ext cx="94298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wamkur </a:t>
            </a:r>
            <a:r>
              <a:rPr lang="en-IN" sz="2400" i="1" dirty="0" err="1">
                <a:solidFill>
                  <a:srgbClr val="0070C0"/>
                </a:solidFill>
              </a:rPr>
              <a:t>biman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makara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ward </a:t>
            </a:r>
            <a:r>
              <a:rPr lang="en-IN" sz="3200" dirty="0">
                <a:solidFill>
                  <a:srgbClr val="0070C0"/>
                </a:solidFill>
              </a:rPr>
              <a:t>off those who plan against him,</a:t>
            </a:r>
          </a:p>
        </p:txBody>
      </p:sp>
      <p:sp>
        <p:nvSpPr>
          <p:cNvPr id="8" name="Rectangle 7"/>
          <p:cNvSpPr/>
          <p:nvPr/>
        </p:nvSpPr>
        <p:spPr>
          <a:xfrm>
            <a:off x="3095604" y="5143512"/>
            <a:ext cx="569739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جو ان سے مکر کرے اس کا جواب دینا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E4DF16-A884-4EB1-96E7-AC8311E0A296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91344" y="1637504"/>
            <a:ext cx="11264786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وَٱجْعَلْ دَائِرَةَ السَّوْءِ عَلَىٰ مَنْ ارَادِ بِهِ سُوءاً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38184" y="3303999"/>
            <a:ext cx="94298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 dirty="0" err="1">
                <a:solidFill>
                  <a:srgbClr val="0070C0"/>
                </a:solidFill>
              </a:rPr>
              <a:t>waj`al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da'irata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alssaw'i</a:t>
            </a:r>
            <a:r>
              <a:rPr lang="en-IN" sz="2400" i="1" dirty="0">
                <a:solidFill>
                  <a:srgbClr val="0070C0"/>
                </a:solidFill>
              </a:rPr>
              <a:t> `ala man </a:t>
            </a:r>
            <a:r>
              <a:rPr lang="en-IN" sz="2400" i="1" dirty="0" err="1">
                <a:solidFill>
                  <a:srgbClr val="0070C0"/>
                </a:solidFill>
              </a:rPr>
              <a:t>aradi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su'an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make the disaster of evil to be upon those who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intend </a:t>
            </a:r>
            <a:r>
              <a:rPr lang="en-IN" sz="3200" dirty="0">
                <a:solidFill>
                  <a:srgbClr val="0070C0"/>
                </a:solidFill>
              </a:rPr>
              <a:t>ill to him,</a:t>
            </a:r>
          </a:p>
        </p:txBody>
      </p:sp>
      <p:sp>
        <p:nvSpPr>
          <p:cNvPr id="8" name="Rectangle 7"/>
          <p:cNvSpPr/>
          <p:nvPr/>
        </p:nvSpPr>
        <p:spPr>
          <a:xfrm>
            <a:off x="1595406" y="5643578"/>
            <a:ext cx="775244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جو ان کے لئے برائی چاھے ان پر برائی کی چکی چلا دینا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D6A94E9-1C0C-4A2D-A7DE-C3F6EB27D4F0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وَٱقْطَعْ عَنْهُ مَادَّتَهُمْ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31026" y="3426342"/>
            <a:ext cx="950125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waqta</a:t>
            </a:r>
            <a:r>
              <a:rPr lang="en-IN" sz="2400" i="1" dirty="0">
                <a:solidFill>
                  <a:srgbClr val="0070C0"/>
                </a:solidFill>
              </a:rPr>
              <a:t>` `</a:t>
            </a:r>
            <a:r>
              <a:rPr lang="en-IN" sz="2400" i="1" dirty="0" err="1">
                <a:solidFill>
                  <a:srgbClr val="0070C0"/>
                </a:solidFill>
              </a:rPr>
              <a:t>anhu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maddatahum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stop </a:t>
            </a:r>
            <a:r>
              <a:rPr lang="en-IN" sz="3200" dirty="0">
                <a:solidFill>
                  <a:srgbClr val="0070C0"/>
                </a:solidFill>
              </a:rPr>
              <a:t>their schemes against him,</a:t>
            </a:r>
          </a:p>
        </p:txBody>
      </p:sp>
      <p:sp>
        <p:nvSpPr>
          <p:cNvPr id="8" name="Rectangle 7"/>
          <p:cNvSpPr/>
          <p:nvPr/>
        </p:nvSpPr>
        <p:spPr>
          <a:xfrm>
            <a:off x="3169212" y="5227148"/>
            <a:ext cx="542488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ان کے خلاف ان کی تدبیریں روک دینا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F73176-3028-4E22-B558-E9D650BE7A74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وَارْعِبْ لَهُ قُلُوبَهُمْ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66778" y="3205791"/>
            <a:ext cx="1000132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ar`ib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lahu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qulubahum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make </a:t>
            </a:r>
            <a:r>
              <a:rPr lang="en-IN" sz="3200" dirty="0">
                <a:solidFill>
                  <a:srgbClr val="0070C0"/>
                </a:solidFill>
              </a:rPr>
              <a:t>their hearts panic about him,</a:t>
            </a:r>
          </a:p>
        </p:txBody>
      </p:sp>
      <p:sp>
        <p:nvSpPr>
          <p:cNvPr id="8" name="Rectangle 7"/>
          <p:cNvSpPr/>
          <p:nvPr/>
        </p:nvSpPr>
        <p:spPr>
          <a:xfrm>
            <a:off x="3453746" y="5253351"/>
            <a:ext cx="4855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 کے دلوں کو خوف زدہ بنا دینا 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7413A9-B4FA-404A-A95D-6A7D645DB5D9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وَزَلْزِلْ اقْدَامَهُمْ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3356992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zalzil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aqdamahum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make </a:t>
            </a:r>
            <a:r>
              <a:rPr lang="en-IN" sz="3200" dirty="0">
                <a:solidFill>
                  <a:srgbClr val="0070C0"/>
                </a:solidFill>
              </a:rPr>
              <a:t>their feet convulse,</a:t>
            </a:r>
          </a:p>
        </p:txBody>
      </p:sp>
      <p:sp>
        <p:nvSpPr>
          <p:cNvPr id="8" name="Rectangle 7"/>
          <p:cNvSpPr/>
          <p:nvPr/>
        </p:nvSpPr>
        <p:spPr>
          <a:xfrm>
            <a:off x="3659836" y="5373216"/>
            <a:ext cx="458651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ان کے قدم میں زلزلہ پیدا کر دینا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27D728-93F8-44E0-A941-FEF37A576404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وَخُذْهُمْ جَهْرَةً وَبَغْتَةً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52464" y="3105835"/>
            <a:ext cx="985844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khudhhum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jahratan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baghtatan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grasp </a:t>
            </a:r>
            <a:r>
              <a:rPr lang="en-IN" sz="3200" dirty="0">
                <a:solidFill>
                  <a:srgbClr val="0070C0"/>
                </a:solidFill>
              </a:rPr>
              <a:t>them gradually and suddenly,</a:t>
            </a:r>
          </a:p>
        </p:txBody>
      </p:sp>
      <p:sp>
        <p:nvSpPr>
          <p:cNvPr id="8" name="Rectangle 7"/>
          <p:cNvSpPr/>
          <p:nvPr/>
        </p:nvSpPr>
        <p:spPr>
          <a:xfrm>
            <a:off x="2927648" y="5225722"/>
            <a:ext cx="554190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انہیں اچانک اپنی گرفت میں لے لینا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BAD31E-DB49-429B-B512-28CE5FDF7FE1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وَشَدِّدْ عَلَيْهِمْ عَذَابَكَ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33654" y="3218438"/>
            <a:ext cx="6096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shaddid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alayhim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adhabaka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intensify Your torment on them,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64210" y="5214950"/>
            <a:ext cx="408316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 پر عذاب کو شدید کر دینا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D1435EA-6CC0-4C6A-A7E7-5FD01C5D8FE9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09654" y="1357298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وَمُوسَىٰ وَعَلِيّاً وَمُحَمَّداً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38216" y="2786058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55440" y="3232419"/>
            <a:ext cx="1042994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musa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aliyyan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muhammadan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Musa</a:t>
            </a:r>
            <a:r>
              <a:rPr lang="en-IN" sz="3200" dirty="0">
                <a:solidFill>
                  <a:srgbClr val="0070C0"/>
                </a:solidFill>
              </a:rPr>
              <a:t>, `Ali, Muhammad,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9751" y="5371466"/>
            <a:ext cx="246093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موسی،علی،محمد،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497481C-EE16-4DAA-8052-E3D3CE86BE39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وَٱخْزِهِمْ فِي عِبَادِكَ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67038" y="3388586"/>
            <a:ext cx="907262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wakhzihim </a:t>
            </a:r>
            <a:r>
              <a:rPr lang="en-IN" sz="2400" i="1" dirty="0" err="1">
                <a:solidFill>
                  <a:srgbClr val="0070C0"/>
                </a:solidFill>
              </a:rPr>
              <a:t>fi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ibadika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disgrace </a:t>
            </a:r>
            <a:r>
              <a:rPr lang="en-IN" sz="3200" dirty="0">
                <a:solidFill>
                  <a:srgbClr val="0070C0"/>
                </a:solidFill>
              </a:rPr>
              <a:t>them among Your servants,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82763" y="5279541"/>
            <a:ext cx="461216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بندوں میں انہیں رسوا کر دینا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18E5B7-FF96-4B84-A580-DF096FF6E1A4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وَٱلْعَنْهُمْ فِي بِلاَدِكَ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11624" y="3356291"/>
            <a:ext cx="6096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wal</a:t>
            </a:r>
            <a:r>
              <a:rPr lang="en-IN" sz="2400" i="1" dirty="0" err="1">
                <a:solidFill>
                  <a:srgbClr val="0070C0"/>
                </a:solidFill>
              </a:rPr>
              <a:t>`anhum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biladika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curse </a:t>
            </a:r>
            <a:r>
              <a:rPr lang="en-IN" sz="3200" dirty="0">
                <a:solidFill>
                  <a:srgbClr val="0070C0"/>
                </a:solidFill>
              </a:rPr>
              <a:t>them in Your lands,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09984" y="5214950"/>
            <a:ext cx="407194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زمینوں میں ان پر لعنت کرنا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0E33CD7-BC5A-4FF4-BE0F-AA2F87A2D8B5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وَاسْكِنْهُمْ اسْفَلَ نَارِكَ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46552" y="3429000"/>
            <a:ext cx="964413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askinhum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asfala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narika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lodge them in the lowest class of Your fire,</a:t>
            </a:r>
          </a:p>
        </p:txBody>
      </p:sp>
      <p:sp>
        <p:nvSpPr>
          <p:cNvPr id="8" name="Rectangle 7"/>
          <p:cNvSpPr/>
          <p:nvPr/>
        </p:nvSpPr>
        <p:spPr>
          <a:xfrm>
            <a:off x="2639616" y="5413912"/>
            <a:ext cx="625684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انہیں جہنم کے آخری طبقے میں جگہ دینا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D9C2268-627E-4770-96EE-88AEF3558DC2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وَاحِطْ بِهِمْ اشَدَّ عَذَابِكَ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66778" y="3084320"/>
            <a:ext cx="964413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ahit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bihim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ashadda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adhabika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encompass </a:t>
            </a:r>
            <a:r>
              <a:rPr lang="en-IN" sz="3200" dirty="0">
                <a:solidFill>
                  <a:srgbClr val="0070C0"/>
                </a:solidFill>
              </a:rPr>
              <a:t>them with the most intense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of </a:t>
            </a:r>
            <a:r>
              <a:rPr lang="en-IN" sz="3200" dirty="0">
                <a:solidFill>
                  <a:srgbClr val="0070C0"/>
                </a:solidFill>
              </a:rPr>
              <a:t>Your punishment,</a:t>
            </a:r>
          </a:p>
        </p:txBody>
      </p:sp>
      <p:sp>
        <p:nvSpPr>
          <p:cNvPr id="8" name="Rectangle 7"/>
          <p:cNvSpPr/>
          <p:nvPr/>
        </p:nvSpPr>
        <p:spPr>
          <a:xfrm>
            <a:off x="2639616" y="5445224"/>
            <a:ext cx="623119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سخت ترین عذاب کو ان پر محیط کر دینا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FB00FFD-9FE5-44C6-B67E-8A18759B9C42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وَاصْلِهِمْ نَاراً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05092" y="3415053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aslihim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naran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expose </a:t>
            </a:r>
            <a:r>
              <a:rPr lang="en-IN" sz="3200" dirty="0">
                <a:solidFill>
                  <a:srgbClr val="0070C0"/>
                </a:solidFill>
              </a:rPr>
              <a:t>them to fire,</a:t>
            </a:r>
          </a:p>
        </p:txBody>
      </p:sp>
      <p:sp>
        <p:nvSpPr>
          <p:cNvPr id="8" name="Rectangle 7"/>
          <p:cNvSpPr/>
          <p:nvPr/>
        </p:nvSpPr>
        <p:spPr>
          <a:xfrm>
            <a:off x="4168685" y="5373216"/>
            <a:ext cx="342593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آگ میں انہیں جلا دینا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C542606-3275-419F-8C35-773F51300B6C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وَٱحْشُ قُبُورَ مَوْتَاهُمْ نَاراً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5274" y="3205791"/>
            <a:ext cx="1085857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wahshu </a:t>
            </a:r>
            <a:r>
              <a:rPr lang="en-IN" sz="2400" i="1" dirty="0" err="1">
                <a:solidFill>
                  <a:srgbClr val="0070C0"/>
                </a:solidFill>
              </a:rPr>
              <a:t>qubura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mawtahum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naran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ar-OM" sz="320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stuff </a:t>
            </a:r>
            <a:r>
              <a:rPr lang="en-IN" sz="3200" dirty="0">
                <a:solidFill>
                  <a:srgbClr val="0070C0"/>
                </a:solidFill>
              </a:rPr>
              <a:t>the graves of their dead ones with </a:t>
            </a:r>
            <a:r>
              <a:rPr lang="en-IN" sz="3200">
                <a:solidFill>
                  <a:srgbClr val="0070C0"/>
                </a:solidFill>
              </a:rPr>
              <a:t>fire,</a:t>
            </a: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03712" y="5279541"/>
            <a:ext cx="462017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 کی قبروں کو آگ سے بھر دینا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BD44D6-F077-4E67-BC9B-7FE33994FF26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وَاصْلِهِمْ حَرَّ نَارِكَ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24034" y="3353786"/>
            <a:ext cx="785818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aslihim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harra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narika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and expose them to the heat of Your fire,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r>
              <a:rPr lang="en-IN" sz="3200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3799994" y="5385495"/>
            <a:ext cx="41633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انہیں آتش جہنم میں جلا دینا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C276018-5E20-4CDA-BD19-6695DAB62659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فَإِنَّهُمْ اضَاعُوٱ الصَّلاَةَ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11624" y="3429000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fa'innahum </a:t>
            </a:r>
            <a:r>
              <a:rPr lang="en-IN" sz="2400" i="1" dirty="0" err="1">
                <a:solidFill>
                  <a:srgbClr val="0070C0"/>
                </a:solidFill>
              </a:rPr>
              <a:t>ada`u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alssalata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for they have ruined the prayers,</a:t>
            </a:r>
          </a:p>
        </p:txBody>
      </p:sp>
      <p:sp>
        <p:nvSpPr>
          <p:cNvPr id="8" name="Rectangle 7"/>
          <p:cNvSpPr/>
          <p:nvPr/>
        </p:nvSpPr>
        <p:spPr>
          <a:xfrm>
            <a:off x="3404854" y="5517232"/>
            <a:ext cx="495360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کہ انہوں نے نمازوں کو برباد کیا ہے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127AC0-DEEC-4437-BC61-7AE68994DA07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وَٱتَّبَعُوٱ ٱلشَّهَوَاتِ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3328110"/>
            <a:ext cx="6096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wattaba</a:t>
            </a:r>
            <a:r>
              <a:rPr lang="en-IN" sz="2400" i="1" dirty="0" err="1">
                <a:solidFill>
                  <a:srgbClr val="0070C0"/>
                </a:solidFill>
              </a:rPr>
              <a:t>`u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alshshahawati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followed </a:t>
            </a:r>
            <a:r>
              <a:rPr lang="en-IN" sz="3200" dirty="0">
                <a:solidFill>
                  <a:srgbClr val="0070C0"/>
                </a:solidFill>
              </a:rPr>
              <a:t>their lusts,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22916" y="5218599"/>
            <a:ext cx="386035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خواہشات کا اتباع کیا ہے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CFDDB7B-266D-49DF-84AB-47016A833562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وَاضَلُّوا عِبَادَكَ</a:t>
            </a:r>
            <a:r>
              <a:rPr lang="ar-OM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وَ أَخْرَبُوا بِلادَکَ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3356291"/>
            <a:ext cx="6096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adallu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>
                <a:solidFill>
                  <a:srgbClr val="0070C0"/>
                </a:solidFill>
              </a:rPr>
              <a:t>`ibadaka</a:t>
            </a:r>
            <a:r>
              <a:rPr lang="en-US" sz="2400" i="1">
                <a:solidFill>
                  <a:srgbClr val="0070C0"/>
                </a:solidFill>
              </a:rPr>
              <a:t> wa akhrabu biladik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misled Your servants.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07634" y="5214950"/>
            <a:ext cx="45480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ہے تیرے بندوں کو گمراہ کیا ہے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5F3BF04-D2C9-4F5B-BCDF-94287C81178E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09654" y="1620613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اَللّٰهُمَّ عَرِّفْنِىْ نَفْسَك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38216" y="2786058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32708" y="3801996"/>
            <a:ext cx="8715436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IN" sz="3600" dirty="0">
              <a:solidFill>
                <a:srgbClr val="000066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        O Allah, make me recognize You,</a:t>
            </a:r>
          </a:p>
          <a:p>
            <a:br>
              <a:rPr lang="en-IN" sz="3200" dirty="0">
                <a:solidFill>
                  <a:srgbClr val="000066"/>
                </a:solidFill>
              </a:rPr>
            </a:br>
            <a:endParaRPr lang="en-IN" sz="3200" dirty="0">
              <a:solidFill>
                <a:srgbClr val="000066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70765" y="5373216"/>
            <a:ext cx="46217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خدایا مجھے اپنی معرفت عطا فرما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26B221-4F8B-4E5D-902D-63279446BB7B}"/>
              </a:ext>
            </a:extLst>
          </p:cNvPr>
          <p:cNvSpPr txBox="1"/>
          <p:nvPr/>
        </p:nvSpPr>
        <p:spPr>
          <a:xfrm>
            <a:off x="3048000" y="3410834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 allahumma `arrifni nafsaka</a:t>
            </a:r>
            <a:endParaRPr lang="en-US" sz="2400" i="1">
              <a:solidFill>
                <a:srgbClr val="0070C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566869D-5F6E-40F3-AD01-A0D37AC8525A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وَعَلِيّاً وَٱلْحَسَنَ وَٱلْحُجَّةَ ٱلْقَائِمَ ٱلْمَهْدِيَّ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0928" y="2981338"/>
            <a:ext cx="11144328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aliyyan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alhasana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alhujjata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alqa'ima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almahdiyya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`</a:t>
            </a:r>
            <a:r>
              <a:rPr lang="en-IN" sz="3200" dirty="0">
                <a:solidFill>
                  <a:srgbClr val="0070C0"/>
                </a:solidFill>
              </a:rPr>
              <a:t>Ali, al-</a:t>
            </a:r>
            <a:r>
              <a:rPr lang="en-IN" sz="3200" dirty="0" err="1">
                <a:solidFill>
                  <a:srgbClr val="0070C0"/>
                </a:solidFill>
              </a:rPr>
              <a:t>Hasan</a:t>
            </a:r>
            <a:r>
              <a:rPr lang="en-IN" sz="3200" dirty="0">
                <a:solidFill>
                  <a:srgbClr val="0070C0"/>
                </a:solidFill>
              </a:rPr>
              <a:t>, and the Argument—the Assumer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well-guided,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216066" name="Rectangle 2"/>
          <p:cNvSpPr>
            <a:spLocks noChangeArrowheads="1"/>
          </p:cNvSpPr>
          <p:nvPr/>
        </p:nvSpPr>
        <p:spPr bwMode="auto">
          <a:xfrm>
            <a:off x="2560798" y="4797152"/>
            <a:ext cx="907262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 sz="3600" dirty="0">
              <a:solidFill>
                <a:srgbClr val="000066"/>
              </a:solidFill>
            </a:endParaRPr>
          </a:p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علی،حسن اور حجت قائم مہدی کی محبت پیدا کی</a:t>
            </a:r>
            <a:endParaRPr kumimoji="0" lang="en-US" sz="4800" b="0" i="0" u="none" strike="noStrike" cap="none" normalizeH="0" baseline="0" dirty="0">
              <a:ln>
                <a:noFill/>
              </a:ln>
              <a:solidFill>
                <a:srgbClr val="000066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7EEC4F-5B2F-489C-991C-3F897F5B35CD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اَللَّهُمَّ </a:t>
            </a:r>
            <a:r>
              <a:rPr lang="ar-OM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وَأَ</a:t>
            </a:r>
            <a:r>
              <a:rPr lang="ur-IN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حْيِ </a:t>
            </a: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بِوَلِيِّكَ الْقُرْآنَ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3837" y="3167294"/>
            <a:ext cx="1021563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allahumma wa-ahyi </a:t>
            </a:r>
            <a:r>
              <a:rPr lang="en-IN" sz="2400" i="1" dirty="0" err="1">
                <a:solidFill>
                  <a:srgbClr val="0070C0"/>
                </a:solidFill>
              </a:rPr>
              <a:t>biwaliyyika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alqur'ana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Therefore</a:t>
            </a:r>
            <a:r>
              <a:rPr lang="en-IN" sz="3200" dirty="0">
                <a:solidFill>
                  <a:srgbClr val="0070C0"/>
                </a:solidFill>
              </a:rPr>
              <a:t>, O Allah, revive the Qur'an through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Your </a:t>
            </a:r>
            <a:r>
              <a:rPr lang="en-IN" sz="3200" dirty="0">
                <a:solidFill>
                  <a:srgbClr val="0070C0"/>
                </a:solidFill>
              </a:rPr>
              <a:t>representative,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86095" y="5445224"/>
            <a:ext cx="619111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خدایا اپنے ولی کے ذریعہ قرآن کو زندہ بنا دے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C65325-D2B7-4D36-85DF-3830B9077F67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</a:t>
            </a:r>
            <a:r>
              <a:rPr lang="ar-OM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</a:t>
            </a:r>
            <a:r>
              <a:rPr lang="ur-IN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رِنَا </a:t>
            </a: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نُورَهُ سَرْمَداً لاَ لَيْلَ فِيهِ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5340" y="3052045"/>
            <a:ext cx="10287072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arina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nurahu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sarmadan</a:t>
            </a:r>
            <a:r>
              <a:rPr lang="en-IN" sz="2400" i="1" dirty="0">
                <a:solidFill>
                  <a:srgbClr val="0070C0"/>
                </a:solidFill>
              </a:rPr>
              <a:t> la </a:t>
            </a:r>
            <a:r>
              <a:rPr lang="en-IN" sz="2400" i="1" dirty="0" err="1">
                <a:solidFill>
                  <a:srgbClr val="0070C0"/>
                </a:solidFill>
              </a:rPr>
              <a:t>layla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make </a:t>
            </a:r>
            <a:r>
              <a:rPr lang="en-IN" sz="3200" dirty="0">
                <a:solidFill>
                  <a:srgbClr val="0070C0"/>
                </a:solidFill>
              </a:rPr>
              <a:t>us see his light to be never-ending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without </a:t>
            </a:r>
            <a:r>
              <a:rPr lang="en-IN" sz="3200" dirty="0">
                <a:solidFill>
                  <a:srgbClr val="0070C0"/>
                </a:solidFill>
              </a:rPr>
              <a:t>any night,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4700" y="5144925"/>
            <a:ext cx="1049678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ہمیں ان کے نور کو دائمی طور پر دکھلا دے </a:t>
            </a:r>
            <a:r>
              <a:rPr lang="ar-SA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جس میں </a:t>
            </a:r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کوئی اندھیرا </a:t>
            </a:r>
            <a:r>
              <a:rPr lang="ar-SA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نہ ہو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D6AA444-84D8-4555-9E1B-3BD079CFC0C0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وَاحْيِ بِهِ ٱلْقُلُوبَ ٱلْمَيِّتَةَ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81092" y="3429000"/>
            <a:ext cx="878687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ahyi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alquluba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almayyitata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revive </a:t>
            </a:r>
            <a:r>
              <a:rPr lang="en-IN" sz="3200" dirty="0">
                <a:solidFill>
                  <a:srgbClr val="0070C0"/>
                </a:solidFill>
              </a:rPr>
              <a:t>the dead hearts through him,</a:t>
            </a:r>
          </a:p>
        </p:txBody>
      </p:sp>
      <p:sp>
        <p:nvSpPr>
          <p:cNvPr id="8" name="Rectangle 7"/>
          <p:cNvSpPr/>
          <p:nvPr/>
        </p:nvSpPr>
        <p:spPr>
          <a:xfrm>
            <a:off x="3098956" y="5373216"/>
            <a:ext cx="535114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 کے ذریعے مردہ دلوں کو زندہ کردے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3B5574-5892-478E-AF7E-EFA72722EA0B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وَٱشْفِ بِهِ ٱلصُّدُورَ ٱلْوَغِرَةَ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52530" y="3426342"/>
            <a:ext cx="864399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washfi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alssudura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alwaghirata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heal </a:t>
            </a:r>
            <a:r>
              <a:rPr lang="en-IN" sz="3200" dirty="0">
                <a:solidFill>
                  <a:srgbClr val="0070C0"/>
                </a:solidFill>
              </a:rPr>
              <a:t>the furious breasts through him,</a:t>
            </a:r>
          </a:p>
        </p:txBody>
      </p:sp>
      <p:sp>
        <p:nvSpPr>
          <p:cNvPr id="8" name="Rectangle 7"/>
          <p:cNvSpPr/>
          <p:nvPr/>
        </p:nvSpPr>
        <p:spPr>
          <a:xfrm>
            <a:off x="2789577" y="5445224"/>
            <a:ext cx="596990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ان کے ذریعہ غضبناک سینوں کو شفا بخش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BFA4BA7-5348-4B95-8279-85B42BC58589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وَٱجْمَعْ بِهِ ٱلاهْوَاءَ ٱلْمُخْتَلِفَةَ عَلَىٰ ٱلْحَقِّ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3836" y="3286124"/>
            <a:ext cx="1078713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wajma</a:t>
            </a:r>
            <a:r>
              <a:rPr lang="en-IN" sz="2400" i="1" dirty="0">
                <a:solidFill>
                  <a:srgbClr val="0070C0"/>
                </a:solidFill>
              </a:rPr>
              <a:t>`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r>
              <a:rPr lang="en-IN" sz="2400" i="1" dirty="0">
                <a:solidFill>
                  <a:srgbClr val="0070C0"/>
                </a:solidFill>
              </a:rPr>
              <a:t> al-</a:t>
            </a:r>
            <a:r>
              <a:rPr lang="en-IN" sz="2400" i="1" dirty="0" err="1">
                <a:solidFill>
                  <a:srgbClr val="0070C0"/>
                </a:solidFill>
              </a:rPr>
              <a:t>ahwa'a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almukhtalifata</a:t>
            </a:r>
            <a:r>
              <a:rPr lang="en-IN" sz="2400" i="1" dirty="0">
                <a:solidFill>
                  <a:srgbClr val="0070C0"/>
                </a:solidFill>
              </a:rPr>
              <a:t> `ala </a:t>
            </a:r>
            <a:r>
              <a:rPr lang="en-IN" sz="2400" i="1" dirty="0" err="1">
                <a:solidFill>
                  <a:srgbClr val="0070C0"/>
                </a:solidFill>
              </a:rPr>
              <a:t>alhaqqi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r>
              <a:rPr lang="en-IN" sz="3200" dirty="0">
                <a:solidFill>
                  <a:srgbClr val="0070C0"/>
                </a:solidFill>
              </a:rPr>
              <a:t>combine the divergent inclinations to the right through him,</a:t>
            </a:r>
          </a:p>
        </p:txBody>
      </p:sp>
      <p:sp>
        <p:nvSpPr>
          <p:cNvPr id="8" name="Rectangle 7"/>
          <p:cNvSpPr/>
          <p:nvPr/>
        </p:nvSpPr>
        <p:spPr>
          <a:xfrm>
            <a:off x="3016927" y="5214950"/>
            <a:ext cx="572945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مختلف خواہشات کو حق پر جمع کر دے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9E3EC6-DD7D-4C2E-9944-18AF9E749DFA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وَاقِمْ بِهِ ٱلْحُدُودَ ٱلْمُعَطَّلَةَ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81026" y="3205791"/>
            <a:ext cx="1042994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aqim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alhududa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almu`attalata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re-establish the broken-down provisions</a:t>
            </a:r>
          </a:p>
        </p:txBody>
      </p:sp>
      <p:sp>
        <p:nvSpPr>
          <p:cNvPr id="8" name="Rectangle 7"/>
          <p:cNvSpPr/>
          <p:nvPr/>
        </p:nvSpPr>
        <p:spPr>
          <a:xfrm>
            <a:off x="3913006" y="5222874"/>
            <a:ext cx="393729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معطل حدود کو قائم کردے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3DC7CDC-1CF4-4510-8647-DDFFAD8A6570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وَٱلاحْكَامَ ٱلْمُهْمَلَةَ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07291" y="3336449"/>
            <a:ext cx="854872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al-</a:t>
            </a:r>
            <a:r>
              <a:rPr lang="en-IN" sz="2400" i="1" dirty="0" err="1">
                <a:solidFill>
                  <a:srgbClr val="0070C0"/>
                </a:solidFill>
              </a:rPr>
              <a:t>ahkama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almuhmalata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the neglected laws through him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95600" y="5279541"/>
            <a:ext cx="649087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نظرانداز ہو جانے والے احکام کو رائج کر دے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BF695DD-1538-4CB1-A5BC-16064404652B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حَتَّىٰ لاَ يَبْقَىٰ حَقٌّ إِلاَّ ظَهَرَ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23902" y="3358581"/>
            <a:ext cx="971556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hatta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yabqa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haqqun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illa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zahara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so </a:t>
            </a:r>
            <a:r>
              <a:rPr lang="en-IN" sz="3200" dirty="0">
                <a:solidFill>
                  <a:srgbClr val="0070C0"/>
                </a:solidFill>
              </a:rPr>
              <a:t>that no item of truth will be undisclosed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71664" y="5279541"/>
            <a:ext cx="527900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یہاں تک کہ کوئی حق باقی نہ رہ جائے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E2DA834-A8BB-43EC-BA29-6BAED8C39807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عَدْلٌ إِلاَّ زَهَرَ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83510" y="3205791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la `</a:t>
            </a:r>
            <a:r>
              <a:rPr lang="en-IN" sz="2400" i="1" dirty="0" err="1">
                <a:solidFill>
                  <a:srgbClr val="0070C0"/>
                </a:solidFill>
              </a:rPr>
              <a:t>adlun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illa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zahara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r>
              <a:rPr lang="en-IN" sz="3200" dirty="0">
                <a:solidFill>
                  <a:srgbClr val="0070C0"/>
                </a:solidFill>
              </a:rPr>
              <a:t>and no item of justice </a:t>
            </a:r>
            <a:r>
              <a:rPr lang="en-IN" sz="3200" dirty="0" err="1">
                <a:solidFill>
                  <a:srgbClr val="0070C0"/>
                </a:solidFill>
              </a:rPr>
              <a:t>unthriven</a:t>
            </a:r>
            <a:r>
              <a:rPr lang="en-IN" sz="3200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3667108" y="5143512"/>
            <a:ext cx="452880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جو ظاہر نہ ہو کو یاد نہ رہ جائے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1BD3A7-FA2C-46BA-8C43-1D6205A6C4D6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وَٱجْعَلْنَا يَا رَبِّ مِنْ اعْوَانِهِ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6199" y="3183241"/>
            <a:ext cx="1081090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waj</a:t>
            </a:r>
            <a:r>
              <a:rPr lang="en-IN" sz="2400" i="1" dirty="0" err="1">
                <a:solidFill>
                  <a:srgbClr val="0070C0"/>
                </a:solidFill>
              </a:rPr>
              <a:t>`alna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ya</a:t>
            </a:r>
            <a:r>
              <a:rPr lang="en-IN" sz="2400" i="1" dirty="0">
                <a:solidFill>
                  <a:srgbClr val="0070C0"/>
                </a:solidFill>
              </a:rPr>
              <a:t> rabbi min </a:t>
            </a:r>
            <a:r>
              <a:rPr lang="en-IN" sz="2400" i="1" dirty="0" err="1">
                <a:solidFill>
                  <a:srgbClr val="0070C0"/>
                </a:solidFill>
              </a:rPr>
              <a:t>a`wanihi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make us, O my Lord, of his supporters,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26834" y="5322531"/>
            <a:ext cx="710963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r-IN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اے میرے پروردگار ہم کو اس کے حامی بنادے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92B862-8708-4200-B326-7651AAC452F5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صَلَوَاتُكَ عَلَيْهِمْ اجْمَعِينَ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86942" y="5229200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ان سب پر تیری رحمتیں ہوں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33654" y="3279996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 dirty="0" err="1">
                <a:solidFill>
                  <a:srgbClr val="0070C0"/>
                </a:solidFill>
              </a:rPr>
              <a:t>salawatuka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alayhim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ajma`ina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Your peace be upon them all,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2E31B4-BEB6-4F12-9641-8F37FD10D301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وَمُقَوِّيَةِ سُلْطَانِهِ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7190" y="3205791"/>
            <a:ext cx="1081090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muqawwiyati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sultanihi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of </a:t>
            </a:r>
            <a:r>
              <a:rPr lang="en-IN" sz="3200" dirty="0">
                <a:solidFill>
                  <a:srgbClr val="0070C0"/>
                </a:solidFill>
              </a:rPr>
              <a:t>the strengtheners of his authority,</a:t>
            </a:r>
          </a:p>
        </p:txBody>
      </p:sp>
      <p:sp>
        <p:nvSpPr>
          <p:cNvPr id="8" name="Rectangle 7"/>
          <p:cNvSpPr/>
          <p:nvPr/>
        </p:nvSpPr>
        <p:spPr>
          <a:xfrm>
            <a:off x="2927648" y="5226103"/>
            <a:ext cx="547938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 کی سلطنت کو قوت دینے والوں میں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39C9DE-2EB6-4CAA-B543-2A8CBD1FAC22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357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وَٱلْمُؤْتَمِرِينَ لامْرِهِ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07989" y="3168851"/>
            <a:ext cx="754859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walmu'tamirina </a:t>
            </a:r>
            <a:r>
              <a:rPr lang="en-IN" sz="2400" i="1" dirty="0" err="1">
                <a:solidFill>
                  <a:srgbClr val="0070C0"/>
                </a:solidFill>
              </a:rPr>
              <a:t>li-amrihi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of </a:t>
            </a:r>
            <a:r>
              <a:rPr lang="en-IN" sz="3200" dirty="0">
                <a:solidFill>
                  <a:srgbClr val="0070C0"/>
                </a:solidFill>
              </a:rPr>
              <a:t>those carrying out his orders,</a:t>
            </a: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47728" y="5301208"/>
            <a:ext cx="426911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 کے امر کا اتباع کرنے والے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7E47356-C3A1-44B5-828A-AE641494D618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290161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وَٱلرَّاضِينَ بِفِعْلِهِ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3119523"/>
            <a:ext cx="6096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walrradina </a:t>
            </a:r>
            <a:r>
              <a:rPr lang="en-IN" sz="2400" i="1" dirty="0" err="1">
                <a:solidFill>
                  <a:srgbClr val="0070C0"/>
                </a:solidFill>
              </a:rPr>
              <a:t>bifi`lihi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r>
              <a:rPr lang="en-IN" sz="3200" dirty="0">
                <a:solidFill>
                  <a:srgbClr val="0070C0"/>
                </a:solidFill>
              </a:rPr>
              <a:t>of those satisfied with his deeds,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02827" y="5279541"/>
            <a:ext cx="310052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 کے فعل سے راضی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E00DE36-B795-48BC-A1E6-F8CE848574DF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وَٱلْمُسَلِّمِينَ لاحْكَامِهِ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73303" y="3205791"/>
            <a:ext cx="733428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walmusallimina </a:t>
            </a:r>
            <a:r>
              <a:rPr lang="en-IN" sz="2400" i="1" dirty="0" err="1">
                <a:solidFill>
                  <a:srgbClr val="0070C0"/>
                </a:solidFill>
              </a:rPr>
              <a:t>li-ahkamihi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of </a:t>
            </a:r>
            <a:r>
              <a:rPr lang="en-IN" sz="3200" dirty="0">
                <a:solidFill>
                  <a:srgbClr val="0070C0"/>
                </a:solidFill>
              </a:rPr>
              <a:t>those submissive to his judgments,</a:t>
            </a:r>
          </a:p>
        </p:txBody>
      </p:sp>
      <p:sp>
        <p:nvSpPr>
          <p:cNvPr id="8" name="Rectangle 7"/>
          <p:cNvSpPr/>
          <p:nvPr/>
        </p:nvSpPr>
        <p:spPr>
          <a:xfrm>
            <a:off x="1809720" y="5231423"/>
            <a:ext cx="786144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ان کے احکام کے لیے سراپا تسلیم لوگوں میں قرار دینا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DD1828-7DE9-4E29-917E-BBF6E5D1A9DD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83432" y="1646439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88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وَمِمَّنْ </a:t>
            </a:r>
            <a:r>
              <a:rPr lang="ur-IN" sz="8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لاَ حَاجَةَ بِهِ إلَىٰ ٱلتَّقِيَّةِ مِنْ خَلْقِكَ</a:t>
            </a:r>
            <a:endParaRPr lang="en-US" sz="88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9588" y="3419164"/>
            <a:ext cx="1057282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mimman</a:t>
            </a:r>
            <a:r>
              <a:rPr lang="en-IN" sz="2400" i="1" dirty="0">
                <a:solidFill>
                  <a:srgbClr val="0070C0"/>
                </a:solidFill>
              </a:rPr>
              <a:t> la </a:t>
            </a:r>
            <a:r>
              <a:rPr lang="en-IN" sz="2400" i="1" dirty="0" err="1">
                <a:solidFill>
                  <a:srgbClr val="0070C0"/>
                </a:solidFill>
              </a:rPr>
              <a:t>hajata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ila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alttaqiyyati</a:t>
            </a:r>
            <a:r>
              <a:rPr lang="en-IN" sz="2400" i="1" dirty="0">
                <a:solidFill>
                  <a:srgbClr val="0070C0"/>
                </a:solidFill>
              </a:rPr>
              <a:t> min </a:t>
            </a:r>
            <a:r>
              <a:rPr lang="en-IN" sz="2400" i="1" dirty="0" err="1">
                <a:solidFill>
                  <a:srgbClr val="0070C0"/>
                </a:solidFill>
              </a:rPr>
              <a:t>khalqika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and of those who do not need to practice dissimulation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before </a:t>
            </a:r>
            <a:r>
              <a:rPr lang="en-IN" sz="3200" dirty="0">
                <a:solidFill>
                  <a:srgbClr val="0070C0"/>
                </a:solidFill>
              </a:rPr>
              <a:t>Your creatures any more.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95600" y="5716429"/>
            <a:ext cx="643477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جن کو پھر دوبارہ تقیہ کی ضرورت نہ رہ جائے 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6049D12-0F5C-46B5-AB2D-69140D14E142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83432" y="173583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OM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وَأ</a:t>
            </a:r>
            <a:r>
              <a:rPr lang="ur-IN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نْتَ </a:t>
            </a: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يَا رَبِّ ٱلَّذِي تَكْشِفُ ٱلضُّرَّ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9588" y="3435424"/>
            <a:ext cx="1085857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i="1">
                <a:solidFill>
                  <a:srgbClr val="0070C0"/>
                </a:solidFill>
              </a:rPr>
              <a:t>Wa </a:t>
            </a:r>
            <a:r>
              <a:rPr lang="en-IN" sz="2400" i="1">
                <a:solidFill>
                  <a:srgbClr val="0070C0"/>
                </a:solidFill>
              </a:rPr>
              <a:t>anta </a:t>
            </a:r>
            <a:r>
              <a:rPr lang="en-IN" sz="2400" i="1" dirty="0" err="1">
                <a:solidFill>
                  <a:srgbClr val="0070C0"/>
                </a:solidFill>
              </a:rPr>
              <a:t>ya</a:t>
            </a:r>
            <a:r>
              <a:rPr lang="en-IN" sz="2400" i="1" dirty="0">
                <a:solidFill>
                  <a:srgbClr val="0070C0"/>
                </a:solidFill>
              </a:rPr>
              <a:t> rabbi </a:t>
            </a:r>
            <a:r>
              <a:rPr lang="en-IN" sz="2400" i="1" dirty="0" err="1">
                <a:solidFill>
                  <a:srgbClr val="0070C0"/>
                </a:solidFill>
              </a:rPr>
              <a:t>alladhi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takshifu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alddurra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It </a:t>
            </a:r>
            <a:r>
              <a:rPr lang="en-IN" sz="3200" dirty="0">
                <a:solidFill>
                  <a:srgbClr val="0070C0"/>
                </a:solidFill>
              </a:rPr>
              <a:t>is You, O my Lord, Who relieve from harms,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03512" y="5373216"/>
            <a:ext cx="110014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اور تو اے پروردگار وہ ہے جو تکلیفوں کو دور کرتا ہے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5D33FAE-783A-4620-BA64-27C1141029EC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83432" y="1620441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وَتُجِيبُ ٱلْمُضْطَرَّ إذَا دَعَاكَ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45307" y="3429000"/>
            <a:ext cx="1064426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tujibu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almudtarra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idha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da`aka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r>
              <a:rPr lang="en-IN" sz="3200" dirty="0">
                <a:solidFill>
                  <a:srgbClr val="0070C0"/>
                </a:solidFill>
              </a:rPr>
              <a:t>respond to the depressed when they supplicate to You,</a:t>
            </a:r>
          </a:p>
        </p:txBody>
      </p:sp>
      <p:sp>
        <p:nvSpPr>
          <p:cNvPr id="8" name="Rectangle 7"/>
          <p:cNvSpPr/>
          <p:nvPr/>
        </p:nvSpPr>
        <p:spPr>
          <a:xfrm>
            <a:off x="3705022" y="5237559"/>
            <a:ext cx="427232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مضطر کی دعا کو قبول کرتا ہے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E75B0A9-E7BA-4307-B796-56F0386013A4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28586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وَتُنَجِّي مِنَ ٱلكَرْبِ ٱلْعَظِيمِ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3140704"/>
            <a:ext cx="6096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dirty="0" err="1">
                <a:solidFill>
                  <a:srgbClr val="0070C0"/>
                </a:solidFill>
              </a:rPr>
              <a:t>wa</a:t>
            </a:r>
            <a:r>
              <a:rPr lang="en-IN" sz="2400" dirty="0">
                <a:solidFill>
                  <a:srgbClr val="0070C0"/>
                </a:solidFill>
              </a:rPr>
              <a:t> </a:t>
            </a:r>
            <a:r>
              <a:rPr lang="en-IN" sz="2400" dirty="0" err="1">
                <a:solidFill>
                  <a:srgbClr val="0070C0"/>
                </a:solidFill>
              </a:rPr>
              <a:t>tunajji</a:t>
            </a:r>
            <a:r>
              <a:rPr lang="en-IN" sz="2400" dirty="0">
                <a:solidFill>
                  <a:srgbClr val="0070C0"/>
                </a:solidFill>
              </a:rPr>
              <a:t> mina </a:t>
            </a:r>
            <a:r>
              <a:rPr lang="en-IN" sz="2400" dirty="0" err="1">
                <a:solidFill>
                  <a:srgbClr val="0070C0"/>
                </a:solidFill>
              </a:rPr>
              <a:t>alkarbi</a:t>
            </a:r>
            <a:r>
              <a:rPr lang="en-IN" sz="2400" dirty="0">
                <a:solidFill>
                  <a:srgbClr val="0070C0"/>
                </a:solidFill>
              </a:rPr>
              <a:t> </a:t>
            </a:r>
            <a:r>
              <a:rPr lang="en-IN" sz="2400" dirty="0" err="1">
                <a:solidFill>
                  <a:srgbClr val="0070C0"/>
                </a:solidFill>
              </a:rPr>
              <a:t>al`azimi</a:t>
            </a:r>
            <a:endParaRPr lang="en-IN" sz="2400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and save from grave agonies.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27648" y="5156641"/>
            <a:ext cx="546656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اسے کرب عظیم سے نجات دیتا ہے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4173B2-B49C-4442-B150-FD1D7AD36A21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881090" y="1474619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فَٱكْشِفِ ٱلضُّرَّ عَنْ وَلِيِّكَ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38152" y="3322996"/>
            <a:ext cx="928694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>
                <a:solidFill>
                  <a:srgbClr val="0070C0"/>
                </a:solidFill>
              </a:rPr>
              <a:t>fakshif </a:t>
            </a:r>
            <a:r>
              <a:rPr lang="en-IN" sz="2400" dirty="0" err="1">
                <a:solidFill>
                  <a:srgbClr val="0070C0"/>
                </a:solidFill>
              </a:rPr>
              <a:t>alddurra</a:t>
            </a:r>
            <a:r>
              <a:rPr lang="en-IN" sz="2400" dirty="0">
                <a:solidFill>
                  <a:srgbClr val="0070C0"/>
                </a:solidFill>
              </a:rPr>
              <a:t> `an </a:t>
            </a:r>
            <a:r>
              <a:rPr lang="en-IN" sz="2400" dirty="0" err="1">
                <a:solidFill>
                  <a:srgbClr val="0070C0"/>
                </a:solidFill>
              </a:rPr>
              <a:t>waliyyika</a:t>
            </a:r>
            <a:endParaRPr lang="en-IN" sz="2400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So</a:t>
            </a:r>
            <a:r>
              <a:rPr lang="en-IN" sz="3200" dirty="0">
                <a:solidFill>
                  <a:srgbClr val="0070C0"/>
                </a:solidFill>
              </a:rPr>
              <a:t>, remove harm from Your representative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57720" y="5279541"/>
            <a:ext cx="599074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خدایا ہر رنج کو اپنے ولی سے دور کر دے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B37CAB-C9A6-4353-B1A6-6493AB612476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64305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وَٱجْعَلْهُ خَلِيفَةً فِي ارْضِكَ كَمَا ضَمِنْتَ لَهُ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5274" y="3357562"/>
            <a:ext cx="11144328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waj</a:t>
            </a:r>
            <a:r>
              <a:rPr lang="en-IN" sz="2400" i="1" dirty="0" err="1">
                <a:solidFill>
                  <a:srgbClr val="0070C0"/>
                </a:solidFill>
              </a:rPr>
              <a:t>`alhu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khalifatan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ardika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kama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daminta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lahu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and make him a vicegerent on the earth as You have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promised </a:t>
            </a:r>
            <a:r>
              <a:rPr lang="en-IN" sz="3200" dirty="0">
                <a:solidFill>
                  <a:srgbClr val="0070C0"/>
                </a:solidFill>
              </a:rPr>
              <a:t>him to do.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97760" y="5612463"/>
            <a:ext cx="851066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انہیں زمین میں اپنا خلیفہ بنا دے جیسا کہ تو نے وعدہ کیا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FEE64A-23D1-4F32-894A-A3F1918F92D8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اَللَّهُمَّ فَثَبِّتْنِي عَلَىٰ دِينِكَ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6712" y="3105835"/>
            <a:ext cx="1078713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allahumma </a:t>
            </a:r>
            <a:r>
              <a:rPr lang="en-IN" sz="2400" i="1" dirty="0" err="1">
                <a:solidFill>
                  <a:srgbClr val="0070C0"/>
                </a:solidFill>
              </a:rPr>
              <a:t>fathabbitni</a:t>
            </a:r>
            <a:r>
              <a:rPr lang="en-IN" sz="2400" i="1" dirty="0">
                <a:solidFill>
                  <a:srgbClr val="0070C0"/>
                </a:solidFill>
              </a:rPr>
              <a:t> `ala </a:t>
            </a:r>
            <a:r>
              <a:rPr lang="en-IN" sz="2400" i="1" dirty="0" err="1">
                <a:solidFill>
                  <a:srgbClr val="0070C0"/>
                </a:solidFill>
              </a:rPr>
              <a:t>dinika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so </a:t>
            </a:r>
            <a:r>
              <a:rPr lang="en-IN" sz="3200" dirty="0">
                <a:solidFill>
                  <a:srgbClr val="0070C0"/>
                </a:solidFill>
              </a:rPr>
              <a:t>also, O Allah, make me steadfast on Your religion,</a:t>
            </a:r>
          </a:p>
        </p:txBody>
      </p:sp>
      <p:sp>
        <p:nvSpPr>
          <p:cNvPr id="8" name="Rectangle 7"/>
          <p:cNvSpPr/>
          <p:nvPr/>
        </p:nvSpPr>
        <p:spPr>
          <a:xfrm>
            <a:off x="2814949" y="5229200"/>
            <a:ext cx="613341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خدایا اب مجھے اپنے دین پر ثابت قدم رکھنا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842AE0-5A9A-4625-B86B-C48AA6052250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23392" y="1357298"/>
            <a:ext cx="1011601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7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اَللَّهُمَّ وَلاَ تَجْعَلْنِي مِنْ خُصَمَاءِ آلِ مُحَمَّدٍ عَلَيْهِمُ ٱلسَّلاَمُ</a:t>
            </a:r>
            <a:endParaRPr lang="en-US" sz="72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8118" y="3028943"/>
            <a:ext cx="1042994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 dirty="0" err="1">
                <a:solidFill>
                  <a:srgbClr val="0070C0"/>
                </a:solidFill>
              </a:rPr>
              <a:t>allahumma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la </a:t>
            </a:r>
            <a:r>
              <a:rPr lang="en-IN" sz="2400" i="1" dirty="0" err="1">
                <a:solidFill>
                  <a:srgbClr val="0070C0"/>
                </a:solidFill>
              </a:rPr>
              <a:t>taj`alni</a:t>
            </a:r>
            <a:r>
              <a:rPr lang="en-IN" sz="2400" i="1" dirty="0">
                <a:solidFill>
                  <a:srgbClr val="0070C0"/>
                </a:solidFill>
              </a:rPr>
              <a:t> min </a:t>
            </a:r>
            <a:r>
              <a:rPr lang="en-IN" sz="2400" i="1" dirty="0" err="1">
                <a:solidFill>
                  <a:srgbClr val="0070C0"/>
                </a:solidFill>
              </a:rPr>
              <a:t>khusama'i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muhammadin</a:t>
            </a:r>
            <a:r>
              <a:rPr lang="en-IN" sz="2400" i="1" dirty="0">
                <a:solidFill>
                  <a:srgbClr val="0070C0"/>
                </a:solidFill>
              </a:rPr>
              <a:t> `                           </a:t>
            </a:r>
            <a:r>
              <a:rPr lang="en-IN" sz="2400" i="1" dirty="0" err="1">
                <a:solidFill>
                  <a:srgbClr val="0070C0"/>
                </a:solidFill>
              </a:rPr>
              <a:t>alayhimu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alssalamu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2800">
                <a:solidFill>
                  <a:srgbClr val="0070C0"/>
                </a:solidFill>
              </a:rPr>
              <a:t>O </a:t>
            </a:r>
            <a:r>
              <a:rPr lang="en-IN" sz="2800" dirty="0">
                <a:solidFill>
                  <a:srgbClr val="0070C0"/>
                </a:solidFill>
              </a:rPr>
              <a:t>Allah, do not include me with the rivals of  </a:t>
            </a:r>
          </a:p>
          <a:p>
            <a:pPr algn="ctr"/>
            <a:r>
              <a:rPr lang="en-IN" sz="2800">
                <a:solidFill>
                  <a:srgbClr val="0070C0"/>
                </a:solidFill>
              </a:rPr>
              <a:t>Muhammad’s </a:t>
            </a:r>
            <a:r>
              <a:rPr lang="en-IN" sz="2800" dirty="0">
                <a:solidFill>
                  <a:srgbClr val="0070C0"/>
                </a:solidFill>
              </a:rPr>
              <a:t>Household, peace be upon them,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8116" y="5499908"/>
            <a:ext cx="1121576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44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ہم کو آل محمد کے دشمنوں میں اور ان سے </a:t>
            </a:r>
            <a:r>
              <a:rPr lang="ar-SA" sz="44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اختلاف کرنےوالوں </a:t>
            </a:r>
            <a:r>
              <a:rPr lang="ar-SA" sz="44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میں نہ قرار دینا</a:t>
            </a:r>
            <a:endParaRPr lang="en-IN" sz="44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BE82E5-5D3F-49A2-9C6C-13EC9EF710A9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500174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8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تَجْعَلْنِي مِنْ اعْدَاءِ آلِ مُحَمَّدٍ عَلَيْهِمُ ٱلسَّلاَمُ</a:t>
            </a:r>
            <a:endParaRPr lang="en-US" sz="8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9588" y="3214686"/>
            <a:ext cx="1035851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la </a:t>
            </a:r>
            <a:r>
              <a:rPr lang="en-IN" sz="2400" i="1" dirty="0" err="1">
                <a:solidFill>
                  <a:srgbClr val="0070C0"/>
                </a:solidFill>
              </a:rPr>
              <a:t>taj`alni</a:t>
            </a:r>
            <a:r>
              <a:rPr lang="en-IN" sz="2400" i="1" dirty="0">
                <a:solidFill>
                  <a:srgbClr val="0070C0"/>
                </a:solidFill>
              </a:rPr>
              <a:t> min </a:t>
            </a:r>
            <a:r>
              <a:rPr lang="en-IN" sz="2400" i="1" dirty="0" err="1">
                <a:solidFill>
                  <a:srgbClr val="0070C0"/>
                </a:solidFill>
              </a:rPr>
              <a:t>a`da'i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muhammadin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alayhimu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alssalamu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2800" dirty="0">
              <a:solidFill>
                <a:srgbClr val="0070C0"/>
              </a:solidFill>
            </a:endParaRPr>
          </a:p>
          <a:p>
            <a:r>
              <a:rPr lang="en-IN" sz="2800">
                <a:solidFill>
                  <a:srgbClr val="0070C0"/>
                </a:solidFill>
              </a:rPr>
              <a:t>do not include me with the enemies of Muhammad’s Household,</a:t>
            </a:r>
          </a:p>
          <a:p>
            <a:pPr algn="ctr"/>
            <a:r>
              <a:rPr lang="en-IN" sz="2800">
                <a:solidFill>
                  <a:srgbClr val="0070C0"/>
                </a:solidFill>
              </a:rPr>
              <a:t>peace be upon them,</a:t>
            </a:r>
          </a:p>
          <a:p>
            <a:br>
              <a:rPr lang="en-IN" sz="2800" dirty="0">
                <a:solidFill>
                  <a:srgbClr val="0070C0"/>
                </a:solidFill>
              </a:rPr>
            </a:br>
            <a:endParaRPr lang="en-IN" sz="28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12053" y="5476843"/>
            <a:ext cx="916789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ہمیں ان لوگوں میں نہ قرار دینا جو آل محمد سے عداوت رکھتے ہوں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564DA29-5ACF-454A-9769-0588B5DE90C8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831835" y="1715917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80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</a:t>
            </a:r>
            <a:r>
              <a:rPr lang="ur-IN" sz="8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تَجْعَلْنِي مِنْ اهْلِ ٱلْحَنَقِ وَٱلْغَيْظِ عَلَىٰ آلِ مُحَمَّدٍ عَلَيْهِمُ ٱلسَّلاَمُ</a:t>
            </a:r>
            <a:endParaRPr lang="en-US" sz="8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3803" y="3743668"/>
            <a:ext cx="1164439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taj`alni</a:t>
            </a:r>
            <a:r>
              <a:rPr lang="en-IN" sz="2400" i="1" dirty="0">
                <a:solidFill>
                  <a:srgbClr val="0070C0"/>
                </a:solidFill>
              </a:rPr>
              <a:t> min </a:t>
            </a:r>
            <a:r>
              <a:rPr lang="en-IN" sz="2400" i="1" dirty="0" err="1">
                <a:solidFill>
                  <a:srgbClr val="0070C0"/>
                </a:solidFill>
              </a:rPr>
              <a:t>ahli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alhanaqi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walghayzi</a:t>
            </a:r>
            <a:r>
              <a:rPr lang="en-IN" sz="2400" i="1" dirty="0">
                <a:solidFill>
                  <a:srgbClr val="0070C0"/>
                </a:solidFill>
              </a:rPr>
              <a:t> `ala </a:t>
            </a:r>
            <a:r>
              <a:rPr lang="en-IN" sz="2400" i="1" dirty="0" err="1">
                <a:solidFill>
                  <a:srgbClr val="0070C0"/>
                </a:solidFill>
              </a:rPr>
              <a:t>ali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err="1">
                <a:solidFill>
                  <a:srgbClr val="0070C0"/>
                </a:solidFill>
              </a:rPr>
              <a:t>muhammadin</a:t>
            </a:r>
            <a:r>
              <a:rPr lang="en-IN" sz="2400" i="1">
                <a:solidFill>
                  <a:srgbClr val="0070C0"/>
                </a:solidFill>
              </a:rPr>
              <a:t> `alayhimu </a:t>
            </a:r>
            <a:r>
              <a:rPr lang="en-IN" sz="2400" i="1" dirty="0" err="1">
                <a:solidFill>
                  <a:srgbClr val="0070C0"/>
                </a:solidFill>
              </a:rPr>
              <a:t>alssalamu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2800" dirty="0">
              <a:solidFill>
                <a:srgbClr val="0070C0"/>
              </a:solidFill>
            </a:endParaRPr>
          </a:p>
          <a:p>
            <a:pPr algn="ctr"/>
            <a:r>
              <a:rPr lang="en-IN" sz="2400" dirty="0">
                <a:solidFill>
                  <a:srgbClr val="0070C0"/>
                </a:solidFill>
              </a:rPr>
              <a:t>and do not include me with those who bear spite and malice against Muhammad’s Household, peace be upon them.</a:t>
            </a:r>
          </a:p>
        </p:txBody>
      </p:sp>
      <p:sp>
        <p:nvSpPr>
          <p:cNvPr id="8" name="Rectangle 7"/>
          <p:cNvSpPr/>
          <p:nvPr/>
        </p:nvSpPr>
        <p:spPr>
          <a:xfrm>
            <a:off x="579976" y="5517111"/>
            <a:ext cx="116443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ہم کو آل محمد کے دشمنوں میں اور ان سے اختلاف کرنے </a:t>
            </a:r>
            <a:r>
              <a:rPr lang="ar-SA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والوں میں</a:t>
            </a:r>
            <a:r>
              <a:rPr lang="ar-OM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نہ قرار دینا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47AE52-5931-4B24-AA3B-218573E47FAA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95340" y="1386221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فَإنِّي اعُوذُ بِكَ مِنْ ذٰلِكَ فَاعِذْنِي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8084" y="3068960"/>
            <a:ext cx="11715832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fa'nni </a:t>
            </a:r>
            <a:r>
              <a:rPr lang="en-IN" sz="2400" i="1" dirty="0" err="1">
                <a:solidFill>
                  <a:srgbClr val="0070C0"/>
                </a:solidFill>
              </a:rPr>
              <a:t>a`udhu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bika</a:t>
            </a:r>
            <a:r>
              <a:rPr lang="en-IN" sz="2400" i="1" dirty="0">
                <a:solidFill>
                  <a:srgbClr val="0070C0"/>
                </a:solidFill>
              </a:rPr>
              <a:t> min </a:t>
            </a:r>
            <a:r>
              <a:rPr lang="en-IN" sz="2400" i="1" dirty="0" err="1">
                <a:solidFill>
                  <a:srgbClr val="0070C0"/>
                </a:solidFill>
              </a:rPr>
              <a:t>dhalika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fa-a`idhni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I </a:t>
            </a:r>
            <a:r>
              <a:rPr lang="en-IN" sz="3200" dirty="0">
                <a:solidFill>
                  <a:srgbClr val="0070C0"/>
                </a:solidFill>
              </a:rPr>
              <a:t>do seek Your protection against making me so; therefore,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protect </a:t>
            </a:r>
            <a:r>
              <a:rPr lang="en-IN" sz="3200" dirty="0">
                <a:solidFill>
                  <a:srgbClr val="0070C0"/>
                </a:solidFill>
              </a:rPr>
              <a:t>me against it,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86544" y="5447371"/>
            <a:ext cx="676178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میں تجھ سے ان باتوں میں تیری پناہ چاہتا ہوں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B30E3DA-1CF1-4681-9E3A-573CF3323161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66778" y="1214422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وَاسْتَجِيرُ بِكَ فَاجِرْنِي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6646" y="2967335"/>
            <a:ext cx="115729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astajiru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fa-ajirni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I take refuge in You against so; therefore, save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me </a:t>
            </a:r>
            <a:r>
              <a:rPr lang="en-IN" sz="3200" dirty="0">
                <a:solidFill>
                  <a:srgbClr val="0070C0"/>
                </a:solidFill>
              </a:rPr>
              <a:t>against it.</a:t>
            </a:r>
          </a:p>
        </p:txBody>
      </p:sp>
      <p:sp>
        <p:nvSpPr>
          <p:cNvPr id="8" name="Rectangle 7"/>
          <p:cNvSpPr/>
          <p:nvPr/>
        </p:nvSpPr>
        <p:spPr>
          <a:xfrm>
            <a:off x="1381092" y="5357826"/>
            <a:ext cx="1064426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لہذا مجھے پناہ دے دے اور میں تیرے سایہ میں آنا چاہتا ہوں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r>
              <a:rPr lang="en-IN" sz="3600" dirty="0">
                <a:solidFill>
                  <a:srgbClr val="000066"/>
                </a:solidFill>
              </a:rPr>
              <a:t>                                           </a:t>
            </a:r>
            <a:r>
              <a:rPr lang="ar-SA" sz="3600" dirty="0">
                <a:solidFill>
                  <a:srgbClr val="000066"/>
                </a:solidFill>
              </a:rPr>
              <a:t> </a:t>
            </a:r>
            <a:endParaRPr lang="en-IN" sz="3600" dirty="0">
              <a:solidFill>
                <a:srgbClr val="000066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546B41-E0BD-408D-A7E5-B52E64FAE2E1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70417" y="1573441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اَللَّهُمَّ صَلِّ عَلَىٰ مُحَمَّدٍ وَآلِ مُحَمَّدٍ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3292" y="3212976"/>
            <a:ext cx="118587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allahumma </a:t>
            </a:r>
            <a:r>
              <a:rPr lang="en-IN" sz="2400" i="1" dirty="0" err="1">
                <a:solidFill>
                  <a:srgbClr val="0070C0"/>
                </a:solidFill>
              </a:rPr>
              <a:t>salli</a:t>
            </a:r>
            <a:r>
              <a:rPr lang="en-IN" sz="2400" i="1" dirty="0">
                <a:solidFill>
                  <a:srgbClr val="0070C0"/>
                </a:solidFill>
              </a:rPr>
              <a:t> `ala </a:t>
            </a:r>
            <a:r>
              <a:rPr lang="en-IN" sz="2400" i="1" dirty="0" err="1">
                <a:solidFill>
                  <a:srgbClr val="0070C0"/>
                </a:solidFill>
              </a:rPr>
              <a:t>muhammadin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muhammadin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O Allah, send blessings to Muhammad and the Household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of </a:t>
            </a:r>
            <a:r>
              <a:rPr lang="en-IN" sz="3200" dirty="0">
                <a:solidFill>
                  <a:srgbClr val="0070C0"/>
                </a:solidFill>
              </a:rPr>
              <a:t>Muhammad,</a:t>
            </a:r>
          </a:p>
        </p:txBody>
      </p:sp>
      <p:sp>
        <p:nvSpPr>
          <p:cNvPr id="8" name="Rectangle 7"/>
          <p:cNvSpPr/>
          <p:nvPr/>
        </p:nvSpPr>
        <p:spPr>
          <a:xfrm>
            <a:off x="3095604" y="5573991"/>
            <a:ext cx="52822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خدایا محمد آل محمد پر رحمت نازل فرما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3E33DD-CFD3-4D38-AE52-0E9889AD1A60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83432" y="1549992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وَٱجْعَلْنِي بِهِمْ فَائِزاً عِنْدَكَ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3836" y="3397460"/>
            <a:ext cx="112872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waj</a:t>
            </a:r>
            <a:r>
              <a:rPr lang="en-IN" sz="2400" i="1" dirty="0" err="1">
                <a:solidFill>
                  <a:srgbClr val="0070C0"/>
                </a:solidFill>
              </a:rPr>
              <a:t>`alni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bihim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fa'izan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indaka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make </a:t>
            </a:r>
            <a:r>
              <a:rPr lang="en-IN" sz="3200" dirty="0">
                <a:solidFill>
                  <a:srgbClr val="0070C0"/>
                </a:solidFill>
              </a:rPr>
              <a:t>me of the winners with You through them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5260" y="5276255"/>
            <a:ext cx="733566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ان کے ذریعے مجھے اپنی بارگاہ میں کامیاب بنا دے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A1C7F7-4A76-4535-BA71-675766413F7E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95340" y="1458909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فِي ٱلدُّنْيَا وَٱلآخِرَةِ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2398" y="3312908"/>
            <a:ext cx="1114432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fi </a:t>
            </a:r>
            <a:r>
              <a:rPr lang="en-IN" sz="2400" i="1" dirty="0" err="1">
                <a:solidFill>
                  <a:srgbClr val="0070C0"/>
                </a:solidFill>
              </a:rPr>
              <a:t>alddunya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wal-akhirati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in </a:t>
            </a:r>
            <a:r>
              <a:rPr lang="en-IN" sz="3200" dirty="0">
                <a:solidFill>
                  <a:srgbClr val="0070C0"/>
                </a:solidFill>
              </a:rPr>
              <a:t>this worldly life and in the Hereafter,</a:t>
            </a:r>
          </a:p>
        </p:txBody>
      </p:sp>
      <p:sp>
        <p:nvSpPr>
          <p:cNvPr id="8" name="Rectangle 7"/>
          <p:cNvSpPr/>
          <p:nvPr/>
        </p:nvSpPr>
        <p:spPr>
          <a:xfrm>
            <a:off x="4740500" y="5301208"/>
            <a:ext cx="271099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دنیا و آخرت میں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31828C-A802-4BD8-A0E5-E82DA9D9A7DB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66778" y="1214422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وَمِنَ ٱلْمُقَرَّبِينَ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88249" y="3115333"/>
            <a:ext cx="921550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mina </a:t>
            </a:r>
            <a:r>
              <a:rPr lang="en-IN" sz="2400" i="1" dirty="0" err="1">
                <a:solidFill>
                  <a:srgbClr val="0070C0"/>
                </a:solidFill>
              </a:rPr>
              <a:t>almuqarrabina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make me of those brought near to You.</a:t>
            </a:r>
          </a:p>
        </p:txBody>
      </p:sp>
      <p:sp>
        <p:nvSpPr>
          <p:cNvPr id="8" name="Rectangle 7"/>
          <p:cNvSpPr/>
          <p:nvPr/>
        </p:nvSpPr>
        <p:spPr>
          <a:xfrm>
            <a:off x="3452794" y="5083227"/>
            <a:ext cx="476925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دے اور مقربین میں قرار دے دے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B0535E0-BCD3-40D2-BA2E-5E1C34853CFB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66778" y="1285860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آمِينَ رَبَّ ٱلْعَالَمِينَ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05092" y="3096304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amina </a:t>
            </a:r>
            <a:r>
              <a:rPr lang="en-IN" sz="2400" i="1" dirty="0" err="1">
                <a:solidFill>
                  <a:srgbClr val="0070C0"/>
                </a:solidFill>
              </a:rPr>
              <a:t>rabba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al`alamina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r>
              <a:rPr lang="en-IN" sz="3200">
                <a:solidFill>
                  <a:srgbClr val="0070C0"/>
                </a:solidFill>
              </a:rPr>
              <a:t> Respond</a:t>
            </a:r>
            <a:r>
              <a:rPr lang="en-IN" sz="3200" dirty="0">
                <a:solidFill>
                  <a:srgbClr val="0070C0"/>
                </a:solidFill>
              </a:rPr>
              <a:t>, O Lord of the worlds.</a:t>
            </a:r>
          </a:p>
        </p:txBody>
      </p:sp>
      <p:sp>
        <p:nvSpPr>
          <p:cNvPr id="8" name="Rectangle 7"/>
          <p:cNvSpPr/>
          <p:nvPr/>
        </p:nvSpPr>
        <p:spPr>
          <a:xfrm>
            <a:off x="4738678" y="5156641"/>
            <a:ext cx="263886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آمین یا رب العالمین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42C0E9-66EC-419B-AED1-12CA3CEC49DF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وَٱسْتَعْمِلْنِي بِطَاعَتِكَ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19438" y="3413327"/>
            <a:ext cx="6096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wasta</a:t>
            </a:r>
            <a:r>
              <a:rPr lang="en-IN" sz="2400" i="1" dirty="0" err="1">
                <a:solidFill>
                  <a:srgbClr val="0070C0"/>
                </a:solidFill>
              </a:rPr>
              <a:t>`milni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bita`atika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use me in the obedience to You,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50649" y="5429264"/>
            <a:ext cx="417454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اپنی اطاعت میں لگا دینا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85A69C8-1027-4244-BD63-44278D934D5B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>
            <a:extLst>
              <a:ext uri="{FF2B5EF4-FFF2-40B4-BE49-F238E27FC236}">
                <a16:creationId xmlns:a16="http://schemas.microsoft.com/office/drawing/2014/main" id="{4097AC00-3086-42A7-BB32-043466256B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551" y="1340768"/>
            <a:ext cx="7961881" cy="3978739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02B04A-D827-46EF-A5B3-5BADE67AC3BE}"/>
              </a:ext>
            </a:extLst>
          </p:cNvPr>
          <p:cNvSpPr txBox="1"/>
          <p:nvPr/>
        </p:nvSpPr>
        <p:spPr>
          <a:xfrm>
            <a:off x="2808312" y="1646856"/>
            <a:ext cx="6414786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Please recite  </a:t>
            </a:r>
            <a:br>
              <a:rPr lang="en-US" sz="4800" b="1">
                <a:solidFill>
                  <a:srgbClr val="FFFF00"/>
                </a:solidFill>
              </a:rPr>
            </a:br>
            <a:r>
              <a:rPr lang="en-US" sz="4800" b="1">
                <a:solidFill>
                  <a:srgbClr val="FFFF00"/>
                </a:solidFill>
              </a:rPr>
              <a:t>Sūrat al-Fātiḥah</a:t>
            </a:r>
            <a:br>
              <a:rPr lang="en-US" sz="4800" b="1">
                <a:solidFill>
                  <a:srgbClr val="FFFF00"/>
                </a:solidFill>
              </a:rPr>
            </a:br>
            <a:r>
              <a:rPr lang="en-US" sz="4800" b="1">
                <a:solidFill>
                  <a:srgbClr val="FFFF00"/>
                </a:solidFill>
              </a:rPr>
              <a:t>for</a:t>
            </a:r>
            <a:br>
              <a:rPr lang="en-US" sz="4800" b="1">
                <a:solidFill>
                  <a:srgbClr val="FFFF00"/>
                </a:solidFill>
              </a:rPr>
            </a:br>
            <a:r>
              <a:rPr lang="en-US" sz="4800" b="1">
                <a:solidFill>
                  <a:srgbClr val="FFFF00"/>
                </a:solidFill>
              </a:rPr>
              <a:t>ALL MARHUMEEN</a:t>
            </a:r>
            <a:br>
              <a:rPr lang="en-US" sz="4800" b="1">
                <a:solidFill>
                  <a:srgbClr val="FFFF00"/>
                </a:solidFill>
              </a:rPr>
            </a:br>
            <a:endParaRPr lang="en-US" sz="48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EB17B8-B2C6-414C-99FD-48C346BD0115}"/>
              </a:ext>
            </a:extLst>
          </p:cNvPr>
          <p:cNvSpPr txBox="1"/>
          <p:nvPr/>
        </p:nvSpPr>
        <p:spPr>
          <a:xfrm>
            <a:off x="1406334" y="5319507"/>
            <a:ext cx="8880648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n-US" sz="18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600" b="1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8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800" b="1">
                <a:solidFill>
                  <a:srgbClr val="000066"/>
                </a:solidFill>
                <a:latin typeface="Trebuchet MS" pitchFamily="34" charset="0"/>
              </a:rPr>
              <a:t>Kindly recite Sūrat al-Fātiḥah for Marhumeen of all those who have worked towards making this small work possible.</a:t>
            </a:r>
            <a:endParaRPr lang="en-US" sz="18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CFC410-834E-4109-864E-73A0B873DA4E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861531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وَلَيِّنْ قَلْبِي لِوَلِيِّ امْرِكَ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8118" y="3312873"/>
            <a:ext cx="1028707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layyin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qalbi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liwaliyyi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amrika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make </a:t>
            </a:r>
            <a:r>
              <a:rPr lang="en-IN" sz="3200" dirty="0">
                <a:solidFill>
                  <a:srgbClr val="0070C0"/>
                </a:solidFill>
              </a:rPr>
              <a:t>my heart lenient towards Your representative,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50882" y="5429264"/>
            <a:ext cx="56044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اپنے ولی امر لئے میرے دل کو نرم کر دینا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E86932B-B4F8-49F5-90B8-E43B2006E288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وَعَافِنِي مِمَّا ٱمْتَحَنْتَ بِهِ خَلْقَكَ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6646" y="2690336"/>
            <a:ext cx="1143008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`</a:t>
            </a:r>
            <a:r>
              <a:rPr lang="en-IN" sz="2400" i="1" dirty="0" err="1">
                <a:solidFill>
                  <a:srgbClr val="0070C0"/>
                </a:solidFill>
              </a:rPr>
              <a:t>afini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mimma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imtahanta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khalqaka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release </a:t>
            </a:r>
            <a:r>
              <a:rPr lang="en-IN" sz="3200" dirty="0">
                <a:solidFill>
                  <a:srgbClr val="0070C0"/>
                </a:solidFill>
              </a:rPr>
              <a:t>me from that which You have used as </a:t>
            </a:r>
          </a:p>
          <a:p>
            <a:r>
              <a:rPr lang="en-IN" sz="3200" dirty="0">
                <a:solidFill>
                  <a:srgbClr val="0070C0"/>
                </a:solidFill>
              </a:rPr>
              <a:t>                                tests for Your creatures,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59159" y="4982667"/>
            <a:ext cx="795469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جن چیزوں سے اپنی مخلوقات کا امتحان لیا </a:t>
            </a:r>
            <a:r>
              <a:rPr lang="ar-SA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ہے مجھے </a:t>
            </a:r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عافیت میں رکھنا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D8E097-C87F-4A2E-BCD2-CCDD0F687B30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وَثَبِّتْنِي عَلَىٰ طَاعَةِ وَلِيِّ امْرِكَ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480" y="3252562"/>
            <a:ext cx="1181104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thabbitni</a:t>
            </a:r>
            <a:r>
              <a:rPr lang="en-IN" sz="2400" i="1" dirty="0">
                <a:solidFill>
                  <a:srgbClr val="0070C0"/>
                </a:solidFill>
              </a:rPr>
              <a:t> `ala </a:t>
            </a:r>
            <a:r>
              <a:rPr lang="en-IN" sz="2400" i="1" dirty="0" err="1">
                <a:solidFill>
                  <a:srgbClr val="0070C0"/>
                </a:solidFill>
              </a:rPr>
              <a:t>ta`ati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waliyyi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amrika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ar-OM" sz="2800">
              <a:solidFill>
                <a:srgbClr val="0070C0"/>
              </a:solidFill>
            </a:endParaRPr>
          </a:p>
          <a:p>
            <a:pPr algn="ctr"/>
            <a:r>
              <a:rPr lang="en-IN" sz="2800">
                <a:solidFill>
                  <a:srgbClr val="0070C0"/>
                </a:solidFill>
              </a:rPr>
              <a:t>and </a:t>
            </a:r>
            <a:r>
              <a:rPr lang="en-IN" sz="2800" dirty="0">
                <a:solidFill>
                  <a:srgbClr val="0070C0"/>
                </a:solidFill>
              </a:rPr>
              <a:t>make me steadfast on the obedience to Your representative</a:t>
            </a:r>
            <a:r>
              <a:rPr lang="en-IN" sz="3200" dirty="0">
                <a:solidFill>
                  <a:srgbClr val="0070C0"/>
                </a:solidFill>
              </a:rPr>
              <a:t>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23592" y="5355541"/>
            <a:ext cx="648286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اپنے اس ولی امر کی اطاعت پر ثابت قدم رکھنا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D86A80-A58E-43F0-9E88-A901B2D68CA9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ٱلَّذِي سَتَرْتَهُ عَنْ خَلْقِكَ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9522" y="3301821"/>
            <a:ext cx="1107289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alladhi </a:t>
            </a:r>
            <a:r>
              <a:rPr lang="en-IN" sz="2400" i="1" dirty="0" err="1">
                <a:solidFill>
                  <a:srgbClr val="0070C0"/>
                </a:solidFill>
              </a:rPr>
              <a:t>satartahu</a:t>
            </a:r>
            <a:r>
              <a:rPr lang="en-IN" sz="2400" i="1" dirty="0">
                <a:solidFill>
                  <a:srgbClr val="0070C0"/>
                </a:solidFill>
              </a:rPr>
              <a:t> `an </a:t>
            </a:r>
            <a:r>
              <a:rPr lang="en-IN" sz="2400" i="1" dirty="0" err="1">
                <a:solidFill>
                  <a:srgbClr val="0070C0"/>
                </a:solidFill>
              </a:rPr>
              <a:t>khalqika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whom </a:t>
            </a:r>
            <a:r>
              <a:rPr lang="en-IN" sz="3200" dirty="0">
                <a:solidFill>
                  <a:srgbClr val="0070C0"/>
                </a:solidFill>
              </a:rPr>
              <a:t>You have hidden from Your creatures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23770" y="5383381"/>
            <a:ext cx="644439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جس کو تو نے مخلوقات سے چھپا کے رکھا ہے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9E355E-159A-41D8-A3D4-87E8557626DB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فَبِـإِذْنِكَ غَـابَ عَنْ بَرِيَّتِـكَ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9588" y="2967335"/>
            <a:ext cx="1064426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Fabi'idhnika </a:t>
            </a:r>
            <a:r>
              <a:rPr lang="en-IN" sz="2400" i="1" dirty="0" err="1">
                <a:solidFill>
                  <a:srgbClr val="0070C0"/>
                </a:solidFill>
              </a:rPr>
              <a:t>ghaba</a:t>
            </a:r>
            <a:r>
              <a:rPr lang="en-IN" sz="2400" i="1" dirty="0">
                <a:solidFill>
                  <a:srgbClr val="0070C0"/>
                </a:solidFill>
              </a:rPr>
              <a:t> `an </a:t>
            </a:r>
            <a:r>
              <a:rPr lang="en-IN" sz="2400" i="1" dirty="0" err="1">
                <a:solidFill>
                  <a:srgbClr val="0070C0"/>
                </a:solidFill>
              </a:rPr>
              <a:t>bariyyatika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he has thus disappeared from [the sights of]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Your </a:t>
            </a:r>
            <a:r>
              <a:rPr lang="en-IN" sz="3200" dirty="0">
                <a:solidFill>
                  <a:srgbClr val="0070C0"/>
                </a:solidFill>
              </a:rPr>
              <a:t>creatures by Your permission,</a:t>
            </a:r>
          </a:p>
        </p:txBody>
      </p:sp>
      <p:sp>
        <p:nvSpPr>
          <p:cNvPr id="8" name="Rectangle 7"/>
          <p:cNvSpPr/>
          <p:nvPr/>
        </p:nvSpPr>
        <p:spPr>
          <a:xfrm>
            <a:off x="2238348" y="5357826"/>
            <a:ext cx="697819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وہ تیری اجازت سے نگاہوں سے غائب ہو کر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C9023A7-BFDB-448A-8592-1C9E24D4AC6D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وَامْرَكَ يَنْتَظِرُ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72416" y="3096579"/>
            <a:ext cx="914406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amraka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yantaziru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waiting </a:t>
            </a:r>
            <a:r>
              <a:rPr lang="en-IN" sz="3200" dirty="0">
                <a:solidFill>
                  <a:srgbClr val="0070C0"/>
                </a:solidFill>
              </a:rPr>
              <a:t>for Your command [to reappear],</a:t>
            </a:r>
          </a:p>
        </p:txBody>
      </p:sp>
      <p:sp>
        <p:nvSpPr>
          <p:cNvPr id="8" name="Rectangle 7"/>
          <p:cNvSpPr/>
          <p:nvPr/>
        </p:nvSpPr>
        <p:spPr>
          <a:xfrm>
            <a:off x="3647728" y="5157192"/>
            <a:ext cx="412164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تیرے امر کا انتظار کر رہا ہے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8B0031-FF86-42BD-9F01-E821848CBBAE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09654" y="1357298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فَإنَّكَ إنْ لَمْ تُعَرِّفْنِي نَفْسَكَ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38216" y="2786058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3869" y="3933056"/>
            <a:ext cx="1064426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i="1">
                <a:solidFill>
                  <a:srgbClr val="0070C0"/>
                </a:solidFill>
              </a:rPr>
              <a:t>              </a:t>
            </a:r>
            <a:endParaRPr lang="en-IN" sz="3600" dirty="0">
              <a:solidFill>
                <a:srgbClr val="000066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    because if You do not make me recognize You,</a:t>
            </a:r>
          </a:p>
        </p:txBody>
      </p:sp>
      <p:sp>
        <p:nvSpPr>
          <p:cNvPr id="7" name="Rectangle 6"/>
          <p:cNvSpPr/>
          <p:nvPr/>
        </p:nvSpPr>
        <p:spPr>
          <a:xfrm>
            <a:off x="3842122" y="5545253"/>
            <a:ext cx="465063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اگر تو اپنے نفس کو نہ پہچنواےگا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8C3F887-F606-48A0-92D7-ED06377CD64A}"/>
              </a:ext>
            </a:extLst>
          </p:cNvPr>
          <p:cNvSpPr txBox="1"/>
          <p:nvPr/>
        </p:nvSpPr>
        <p:spPr>
          <a:xfrm>
            <a:off x="3048000" y="3198167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fa'innaka in lam tu`arrifni nafsaka</a:t>
            </a:r>
            <a:endParaRPr lang="en-IN" sz="2400" i="1" dirty="0">
              <a:solidFill>
                <a:srgbClr val="0070C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6304EB6-EBE7-4234-A172-A4BDAB350A70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وَانْتَ ٱلْعَالِمُ غَيْرُ ٱلْمُعَلَّمِ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solidFill>
                <a:srgbClr val="0070C0"/>
              </a:solidFill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solidFill>
                <a:srgbClr val="0070C0"/>
              </a:solidFill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solidFill>
                <a:srgbClr val="0070C0"/>
              </a:solidFill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5360" y="3205791"/>
            <a:ext cx="1085857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	wa </a:t>
            </a:r>
            <a:r>
              <a:rPr lang="en-IN" sz="2400" i="1" dirty="0">
                <a:solidFill>
                  <a:srgbClr val="0070C0"/>
                </a:solidFill>
              </a:rPr>
              <a:t>anta </a:t>
            </a:r>
            <a:r>
              <a:rPr lang="en-IN" sz="2400" i="1" dirty="0" err="1">
                <a:solidFill>
                  <a:srgbClr val="0070C0"/>
                </a:solidFill>
              </a:rPr>
              <a:t>al`alimu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ghayru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almu`allami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and You are the most Knower and none can instruct You</a:t>
            </a:r>
          </a:p>
        </p:txBody>
      </p:sp>
      <p:sp>
        <p:nvSpPr>
          <p:cNvPr id="8" name="Rectangle 7"/>
          <p:cNvSpPr/>
          <p:nvPr/>
        </p:nvSpPr>
        <p:spPr>
          <a:xfrm>
            <a:off x="2351584" y="5429264"/>
            <a:ext cx="680827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تو وہ عالم ہے جس کو تعلیم کی ضرورت نہیں ہے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5DF8F7B-B956-45DD-B6F3-255B71245FD0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بِٱلْوَقْتِ الَّذِي فِيهِ صَلاَحُ امْرِ وَلِيِّكَ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9588" y="3105835"/>
            <a:ext cx="1057282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bilwaqti </a:t>
            </a:r>
            <a:r>
              <a:rPr lang="en-IN" sz="2400" i="1" dirty="0" err="1">
                <a:solidFill>
                  <a:srgbClr val="0070C0"/>
                </a:solidFill>
              </a:rPr>
              <a:t>alladhi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salahu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amri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waliyyika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of </a:t>
            </a:r>
            <a:r>
              <a:rPr lang="en-IN" sz="3200" dirty="0">
                <a:solidFill>
                  <a:srgbClr val="0070C0"/>
                </a:solidFill>
              </a:rPr>
              <a:t>the best time for Your representative to reappear,</a:t>
            </a:r>
          </a:p>
        </p:txBody>
      </p:sp>
      <p:sp>
        <p:nvSpPr>
          <p:cNvPr id="8" name="Rectangle 7"/>
          <p:cNvSpPr/>
          <p:nvPr/>
        </p:nvSpPr>
        <p:spPr>
          <a:xfrm>
            <a:off x="1238248" y="5229200"/>
            <a:ext cx="97155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اس وقت کو جانتا ہے جس میں تیرے ولی </a:t>
            </a:r>
            <a:r>
              <a:rPr lang="ar-SA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امر کےلیے صلاح ہے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34D254-83C4-4409-81DE-82A5DC1E485A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فِي ٱلإِذْنِ لَهُ بِإِظْهَارِ امْرِهِ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9522" y="3206586"/>
            <a:ext cx="1143008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>
                <a:solidFill>
                  <a:srgbClr val="0070C0"/>
                </a:solidFill>
              </a:rPr>
              <a:t>fi </a:t>
            </a:r>
            <a:r>
              <a:rPr lang="en-IN" sz="2400" dirty="0">
                <a:solidFill>
                  <a:srgbClr val="0070C0"/>
                </a:solidFill>
              </a:rPr>
              <a:t>al-</a:t>
            </a:r>
            <a:r>
              <a:rPr lang="en-IN" sz="2400" dirty="0" err="1">
                <a:solidFill>
                  <a:srgbClr val="0070C0"/>
                </a:solidFill>
              </a:rPr>
              <a:t>idhni</a:t>
            </a:r>
            <a:r>
              <a:rPr lang="en-IN" sz="2400" dirty="0">
                <a:solidFill>
                  <a:srgbClr val="0070C0"/>
                </a:solidFill>
              </a:rPr>
              <a:t> </a:t>
            </a:r>
            <a:r>
              <a:rPr lang="en-IN" sz="2400" dirty="0" err="1">
                <a:solidFill>
                  <a:srgbClr val="0070C0"/>
                </a:solidFill>
              </a:rPr>
              <a:t>lahu</a:t>
            </a:r>
            <a:r>
              <a:rPr lang="en-IN" sz="2400" dirty="0">
                <a:solidFill>
                  <a:srgbClr val="0070C0"/>
                </a:solidFill>
              </a:rPr>
              <a:t> bi </a:t>
            </a:r>
            <a:r>
              <a:rPr lang="en-IN" sz="2400" dirty="0" err="1">
                <a:solidFill>
                  <a:srgbClr val="0070C0"/>
                </a:solidFill>
              </a:rPr>
              <a:t>izhari</a:t>
            </a:r>
            <a:r>
              <a:rPr lang="en-IN" sz="2400" dirty="0">
                <a:solidFill>
                  <a:srgbClr val="0070C0"/>
                </a:solidFill>
              </a:rPr>
              <a:t> </a:t>
            </a:r>
            <a:r>
              <a:rPr lang="en-IN" sz="2400" dirty="0" err="1">
                <a:solidFill>
                  <a:srgbClr val="0070C0"/>
                </a:solidFill>
              </a:rPr>
              <a:t>amrihi</a:t>
            </a:r>
            <a:endParaRPr lang="en-IN" sz="2400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r>
              <a:rPr lang="en-IN" sz="3200" dirty="0">
                <a:solidFill>
                  <a:srgbClr val="0070C0"/>
                </a:solidFill>
              </a:rPr>
              <a:t>	and when exactly You allow him to declare his affair</a:t>
            </a:r>
          </a:p>
        </p:txBody>
      </p:sp>
      <p:sp>
        <p:nvSpPr>
          <p:cNvPr id="8" name="Rectangle 7"/>
          <p:cNvSpPr/>
          <p:nvPr/>
        </p:nvSpPr>
        <p:spPr>
          <a:xfrm>
            <a:off x="4462034" y="5301208"/>
            <a:ext cx="283923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کہ اس کواظہار امر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137EEF-12A2-430B-91EA-D1AD46FAE314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وَكَشْفِ سِرِّهِ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24166" y="3134578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kashfi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sirrihi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to disclose his secret.</a:t>
            </a:r>
          </a:p>
        </p:txBody>
      </p:sp>
      <p:sp>
        <p:nvSpPr>
          <p:cNvPr id="8" name="Rectangle 7"/>
          <p:cNvSpPr/>
          <p:nvPr/>
        </p:nvSpPr>
        <p:spPr>
          <a:xfrm>
            <a:off x="4202904" y="5301208"/>
            <a:ext cx="373852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اس کا راز انکشاف کیا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5540E5-AE23-462E-8C9E-D0346B456AA1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فَصَبِّرْنِي عَلَىٰ ذٰلِكَ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r>
              <a:rPr lang="en-IN" sz="2400" i="1" dirty="0" err="1">
                <a:solidFill>
                  <a:srgbClr val="0070C0"/>
                </a:solidFill>
              </a:rPr>
              <a:t>fa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sabbirni</a:t>
            </a:r>
            <a:r>
              <a:rPr lang="en-IN" sz="2400" i="1" dirty="0">
                <a:solidFill>
                  <a:srgbClr val="0070C0"/>
                </a:solidFill>
              </a:rPr>
              <a:t> `ala </a:t>
            </a:r>
            <a:r>
              <a:rPr lang="en-IN" sz="2400" i="1" dirty="0" err="1">
                <a:solidFill>
                  <a:srgbClr val="0070C0"/>
                </a:solidFill>
              </a:rPr>
              <a:t>dhalika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dirty="0">
              <a:solidFill>
                <a:srgbClr val="0070C0"/>
              </a:solidFill>
            </a:endParaRPr>
          </a:p>
          <a:p>
            <a:r>
              <a:rPr lang="en-IN" dirty="0">
                <a:solidFill>
                  <a:srgbClr val="0070C0"/>
                </a:solidFill>
              </a:rPr>
              <a:t>So, grant me patience to endure that</a:t>
            </a:r>
          </a:p>
        </p:txBody>
      </p:sp>
      <p:sp>
        <p:nvSpPr>
          <p:cNvPr id="7" name="Rectangle 6"/>
          <p:cNvSpPr/>
          <p:nvPr/>
        </p:nvSpPr>
        <p:spPr>
          <a:xfrm>
            <a:off x="1801884" y="5429264"/>
            <a:ext cx="808105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r-IN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لہذا ، مجھے یہ برداشت کرنے کے لئے صبر کی توفیق عطا کر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FB49E13-E08F-4927-889D-BEE5513B7DDF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حَتَّىٰ لاَ احِبَّ تَعْجِيلَ مَا اخَّرْتَ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5274" y="2923329"/>
            <a:ext cx="1093001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hatta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uhibba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ta`jila</a:t>
            </a:r>
            <a:r>
              <a:rPr lang="en-IN" sz="2400" i="1" dirty="0">
                <a:solidFill>
                  <a:srgbClr val="0070C0"/>
                </a:solidFill>
              </a:rPr>
              <a:t> ma </a:t>
            </a:r>
            <a:r>
              <a:rPr lang="en-IN" sz="2400" i="1" dirty="0" err="1">
                <a:solidFill>
                  <a:srgbClr val="0070C0"/>
                </a:solidFill>
              </a:rPr>
              <a:t>akhkharta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so </a:t>
            </a:r>
            <a:r>
              <a:rPr lang="en-IN" sz="3200" dirty="0">
                <a:solidFill>
                  <a:srgbClr val="0070C0"/>
                </a:solidFill>
              </a:rPr>
              <a:t>that I will not long for hastening that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which </a:t>
            </a:r>
            <a:r>
              <a:rPr lang="en-IN" sz="3200" dirty="0">
                <a:solidFill>
                  <a:srgbClr val="0070C0"/>
                </a:solidFill>
              </a:rPr>
              <a:t>You have delayed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75520" y="5431708"/>
            <a:ext cx="777969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تاکہ جسے تونے دیر میں رکھا ہے اس میں جلدی نہ کروں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30D0D14-11FD-4AEB-B820-936189083925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تَاْخِيرَ مَا عَجَّلْتَ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0960" y="3137358"/>
            <a:ext cx="1107289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ta'khira</a:t>
            </a:r>
            <a:r>
              <a:rPr lang="en-IN" sz="2400" i="1" dirty="0">
                <a:solidFill>
                  <a:srgbClr val="0070C0"/>
                </a:solidFill>
              </a:rPr>
              <a:t> ma `</a:t>
            </a:r>
            <a:r>
              <a:rPr lang="en-IN" sz="2400" i="1" dirty="0" err="1">
                <a:solidFill>
                  <a:srgbClr val="0070C0"/>
                </a:solidFill>
              </a:rPr>
              <a:t>ajjalta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or </a:t>
            </a:r>
            <a:r>
              <a:rPr lang="en-IN" sz="3200" dirty="0">
                <a:solidFill>
                  <a:srgbClr val="0070C0"/>
                </a:solidFill>
              </a:rPr>
              <a:t>delaying that which You would hasten,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71018" y="5383381"/>
            <a:ext cx="862127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جس میں تو جلدی کریں میں اس میں تاخیر کا طالب نہ ہو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A632B87-6FF8-4230-B889-E55333F8D367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اكْشِفَ مَا سَتَرْتَ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23902" y="3105835"/>
            <a:ext cx="1021563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akshifa</a:t>
            </a:r>
            <a:r>
              <a:rPr lang="en-IN" sz="2400" i="1" dirty="0">
                <a:solidFill>
                  <a:srgbClr val="0070C0"/>
                </a:solidFill>
              </a:rPr>
              <a:t> ma </a:t>
            </a:r>
            <a:r>
              <a:rPr lang="en-IN" sz="2400" i="1" dirty="0" err="1">
                <a:solidFill>
                  <a:srgbClr val="0070C0"/>
                </a:solidFill>
              </a:rPr>
              <a:t>satarta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I will not disclose that which You have concealed,</a:t>
            </a:r>
          </a:p>
        </p:txBody>
      </p:sp>
      <p:sp>
        <p:nvSpPr>
          <p:cNvPr id="8" name="Rectangle 7"/>
          <p:cNvSpPr/>
          <p:nvPr/>
        </p:nvSpPr>
        <p:spPr>
          <a:xfrm>
            <a:off x="1733723" y="5229200"/>
            <a:ext cx="829586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جسے تو نے پردے میں رکھا ہے اس راز کو فاش نہ کروں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37BF6A7-147E-4072-9F66-520026529E55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ابْحَثَ عَمَّا كَتَمْتَ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10072758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9588" y="3037276"/>
            <a:ext cx="1057282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abhatha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amma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katamta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I </a:t>
            </a:r>
            <a:r>
              <a:rPr lang="en-IN" sz="3200" dirty="0">
                <a:solidFill>
                  <a:srgbClr val="0070C0"/>
                </a:solidFill>
              </a:rPr>
              <a:t>will not investigate that which You have covered,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21036" y="5279541"/>
            <a:ext cx="732123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جس کو تو نے چھپایا ہے اس سے بحث نہ کروں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24B3D5-4997-4A6F-B830-EE5869C8C5B7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انَازِعَكَ فِي تَدْبِيرِكَ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3836" y="3105835"/>
            <a:ext cx="1085857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unazi`aka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tadbirika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I </a:t>
            </a:r>
            <a:r>
              <a:rPr lang="en-IN" sz="3200" dirty="0">
                <a:solidFill>
                  <a:srgbClr val="0070C0"/>
                </a:solidFill>
              </a:rPr>
              <a:t>will not dispute with You about Your management,</a:t>
            </a:r>
          </a:p>
        </p:txBody>
      </p:sp>
      <p:sp>
        <p:nvSpPr>
          <p:cNvPr id="8" name="Rectangle 7"/>
          <p:cNvSpPr/>
          <p:nvPr/>
        </p:nvSpPr>
        <p:spPr>
          <a:xfrm>
            <a:off x="3809984" y="5373216"/>
            <a:ext cx="404309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تیری تدبیرمیں جھگڑا نہ کروں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A35217-F652-48B1-BBD5-4A1B63B68C27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09654" y="1357298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لَمْ اعْرِفْ رَسُولَكَ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38216" y="2786058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57258" y="3953812"/>
            <a:ext cx="94774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>
                <a:solidFill>
                  <a:srgbClr val="0070C0"/>
                </a:solidFill>
              </a:rPr>
              <a:t>                 </a:t>
            </a:r>
            <a:endParaRPr lang="en-IN" sz="3600" dirty="0">
              <a:solidFill>
                <a:srgbClr val="000066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I </a:t>
            </a:r>
            <a:r>
              <a:rPr lang="en-IN" sz="3200" dirty="0">
                <a:solidFill>
                  <a:srgbClr val="0070C0"/>
                </a:solidFill>
              </a:rPr>
              <a:t>will not recognize Your Messenger.</a:t>
            </a:r>
          </a:p>
        </p:txBody>
      </p:sp>
      <p:sp>
        <p:nvSpPr>
          <p:cNvPr id="8" name="Rectangle 7"/>
          <p:cNvSpPr/>
          <p:nvPr/>
        </p:nvSpPr>
        <p:spPr>
          <a:xfrm>
            <a:off x="2666976" y="5373216"/>
            <a:ext cx="653736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تو میں تیرے رسول کو بھی نہ پہچان سکوں گا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6A61F10-ADBA-4959-9703-4C7F026B5A85}"/>
              </a:ext>
            </a:extLst>
          </p:cNvPr>
          <p:cNvSpPr txBox="1"/>
          <p:nvPr/>
        </p:nvSpPr>
        <p:spPr>
          <a:xfrm>
            <a:off x="3048000" y="3146358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lam a`rif rasulaka</a:t>
            </a:r>
            <a:endParaRPr lang="en-IN" sz="2400" i="1" dirty="0">
              <a:solidFill>
                <a:srgbClr val="0070C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5F7721-266F-4F0F-83C8-CC20F244B8EE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اقُولَ لِمَ وَكَيْفَ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3252562"/>
            <a:ext cx="6096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aqula</a:t>
            </a:r>
            <a:r>
              <a:rPr lang="en-IN" sz="2400" i="1" dirty="0">
                <a:solidFill>
                  <a:srgbClr val="0070C0"/>
                </a:solidFill>
              </a:rPr>
              <a:t> lima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kayfa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and I will not ask, ‘why’, ‘how’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0112" y="5357438"/>
            <a:ext cx="550984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نہ یہ کہوں کہ یہ کیوں ہے کیسے ہے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7B187D-257F-4E33-9F00-AC092CB966C8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وَمَا بَالُ وَلِيِّ ٱلامْرِ لاَ يَظْهَرُ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8084" y="3252562"/>
            <a:ext cx="1093001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ma </a:t>
            </a:r>
            <a:r>
              <a:rPr lang="en-IN" sz="2400" i="1" dirty="0" err="1">
                <a:solidFill>
                  <a:srgbClr val="0070C0"/>
                </a:solidFill>
              </a:rPr>
              <a:t>balu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waliyyi</a:t>
            </a:r>
            <a:r>
              <a:rPr lang="en-IN" sz="2400" i="1" dirty="0">
                <a:solidFill>
                  <a:srgbClr val="0070C0"/>
                </a:solidFill>
              </a:rPr>
              <a:t> al-</a:t>
            </a:r>
            <a:r>
              <a:rPr lang="en-IN" sz="2400" i="1" dirty="0" err="1">
                <a:solidFill>
                  <a:srgbClr val="0070C0"/>
                </a:solidFill>
              </a:rPr>
              <a:t>amri</a:t>
            </a:r>
            <a:r>
              <a:rPr lang="en-IN" sz="2400" i="1" dirty="0">
                <a:solidFill>
                  <a:srgbClr val="0070C0"/>
                </a:solidFill>
              </a:rPr>
              <a:t> la </a:t>
            </a:r>
            <a:r>
              <a:rPr lang="en-IN" sz="2400" i="1" dirty="0" err="1">
                <a:solidFill>
                  <a:srgbClr val="0070C0"/>
                </a:solidFill>
              </a:rPr>
              <a:t>yazharu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‘what for the Representative is not coming,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09786" y="5279541"/>
            <a:ext cx="726192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ہیں اور کیا وجہ ہے کہ ولی امر ظاہر نہیں  ہوتا ہے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EF71BE-DF99-4E29-8BE9-8643957B0CBE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وَقَدِ ٱمْتَلَاتِ ٱلارْضُ مِنَ ٱلجَوْرِ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3836" y="3167531"/>
            <a:ext cx="1057282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qad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imtala'at</a:t>
            </a:r>
            <a:r>
              <a:rPr lang="en-IN" sz="2400" i="1" dirty="0">
                <a:solidFill>
                  <a:srgbClr val="0070C0"/>
                </a:solidFill>
              </a:rPr>
              <a:t> al-</a:t>
            </a:r>
            <a:r>
              <a:rPr lang="en-IN" sz="2400" i="1" dirty="0" err="1">
                <a:solidFill>
                  <a:srgbClr val="0070C0"/>
                </a:solidFill>
              </a:rPr>
              <a:t>ardu</a:t>
            </a:r>
            <a:r>
              <a:rPr lang="en-IN" sz="2400" i="1" dirty="0">
                <a:solidFill>
                  <a:srgbClr val="0070C0"/>
                </a:solidFill>
              </a:rPr>
              <a:t> mina </a:t>
            </a:r>
            <a:r>
              <a:rPr lang="en-IN" sz="2400" i="1" dirty="0" err="1">
                <a:solidFill>
                  <a:srgbClr val="0070C0"/>
                </a:solidFill>
              </a:rPr>
              <a:t>aljawri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after </a:t>
            </a:r>
            <a:r>
              <a:rPr lang="en-IN" sz="3200" dirty="0">
                <a:solidFill>
                  <a:srgbClr val="0070C0"/>
                </a:solidFill>
              </a:rPr>
              <a:t>the earth has been filled with injustice.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55753" y="5413554"/>
            <a:ext cx="590899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ہےجبکہ زمین ظلم وجور سے بھر گئی ہے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144C0D-BD46-4DA7-8928-7F738102541A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وَافَوِّضَ امُورِي كُلَّهَا إِلَيْكَ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0960" y="3105835"/>
            <a:ext cx="1042994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ufawwida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umuri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kullaha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ilayka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Instead</a:t>
            </a:r>
            <a:r>
              <a:rPr lang="en-IN" sz="3200" dirty="0">
                <a:solidFill>
                  <a:srgbClr val="0070C0"/>
                </a:solidFill>
              </a:rPr>
              <a:t>, I will refer all my affairs to You.</a:t>
            </a:r>
          </a:p>
        </p:txBody>
      </p:sp>
      <p:sp>
        <p:nvSpPr>
          <p:cNvPr id="8" name="Rectangle 7"/>
          <p:cNvSpPr/>
          <p:nvPr/>
        </p:nvSpPr>
        <p:spPr>
          <a:xfrm>
            <a:off x="2452662" y="5429264"/>
            <a:ext cx="650530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بلکہ میں اپنے تمام امور کو تیرے حوالے کر دوں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604EBF-08EA-4F75-8BFC-C71F01968CFB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اَللَّهُمَّ إنِّي اسْالُكَ انْ تُرِيَنِي وَلِيَّ ٱلامْرِ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9522" y="3350066"/>
            <a:ext cx="1159672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allahumma </a:t>
            </a:r>
            <a:r>
              <a:rPr lang="en-IN" sz="2400" i="1" dirty="0" err="1">
                <a:solidFill>
                  <a:srgbClr val="0070C0"/>
                </a:solidFill>
              </a:rPr>
              <a:t>inni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as'aluka</a:t>
            </a:r>
            <a:r>
              <a:rPr lang="en-IN" sz="2400" i="1" dirty="0">
                <a:solidFill>
                  <a:srgbClr val="0070C0"/>
                </a:solidFill>
              </a:rPr>
              <a:t> an </a:t>
            </a:r>
            <a:r>
              <a:rPr lang="en-IN" sz="2400" i="1" dirty="0" err="1">
                <a:solidFill>
                  <a:srgbClr val="0070C0"/>
                </a:solidFill>
              </a:rPr>
              <a:t>turiyani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waliyya</a:t>
            </a:r>
            <a:r>
              <a:rPr lang="en-IN" sz="2400" i="1" dirty="0">
                <a:solidFill>
                  <a:srgbClr val="0070C0"/>
                </a:solidFill>
              </a:rPr>
              <a:t> al-</a:t>
            </a:r>
            <a:r>
              <a:rPr lang="en-IN" sz="2400" i="1" dirty="0" err="1">
                <a:solidFill>
                  <a:srgbClr val="0070C0"/>
                </a:solidFill>
              </a:rPr>
              <a:t>amri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O Allah, I beseech You to allow me to see the Representative,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52596" y="5429264"/>
            <a:ext cx="761779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خدایا میرا سوال یہ ہے کہ مجھے اپنے ولی امر کو </a:t>
            </a:r>
            <a:r>
              <a:rPr lang="ur-IN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دیکھنے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8B4663-9C98-4DE2-A527-0947C712CB73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ظَاهِراً نَافِذَ ٱلامْرِ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38216" y="3194154"/>
            <a:ext cx="94298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zahiran </a:t>
            </a:r>
            <a:r>
              <a:rPr lang="en-IN" sz="2400" i="1" dirty="0" err="1">
                <a:solidFill>
                  <a:srgbClr val="0070C0"/>
                </a:solidFill>
              </a:rPr>
              <a:t>nafidha</a:t>
            </a:r>
            <a:r>
              <a:rPr lang="en-IN" sz="2400" i="1" dirty="0">
                <a:solidFill>
                  <a:srgbClr val="0070C0"/>
                </a:solidFill>
              </a:rPr>
              <a:t> al-</a:t>
            </a:r>
            <a:r>
              <a:rPr lang="en-IN" sz="2400" i="1" dirty="0" err="1">
                <a:solidFill>
                  <a:srgbClr val="0070C0"/>
                </a:solidFill>
              </a:rPr>
              <a:t>amri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apparent </a:t>
            </a:r>
            <a:r>
              <a:rPr lang="en-IN" sz="3200" dirty="0">
                <a:solidFill>
                  <a:srgbClr val="0070C0"/>
                </a:solidFill>
              </a:rPr>
              <a:t>and prevalent,</a:t>
            </a:r>
          </a:p>
        </p:txBody>
      </p:sp>
      <p:sp>
        <p:nvSpPr>
          <p:cNvPr id="8" name="Rectangle 7"/>
          <p:cNvSpPr/>
          <p:nvPr/>
        </p:nvSpPr>
        <p:spPr>
          <a:xfrm>
            <a:off x="3032156" y="5588019"/>
            <a:ext cx="569899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بظاہر حکم کو نافذ کرتے ہوئے دکھلا دے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C925752-18D6-4313-9CC4-9942817885E6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مَعَ عِلْمِي بِانَّ لَكَ ٱلسُّلْطَانَ وَٱلْقُدْرَةَ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6712" y="3429000"/>
            <a:ext cx="1035851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ma</a:t>
            </a:r>
            <a:r>
              <a:rPr lang="en-IN" sz="2400" i="1" dirty="0" err="1">
                <a:solidFill>
                  <a:srgbClr val="0070C0"/>
                </a:solidFill>
              </a:rPr>
              <a:t>`a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ilmi</a:t>
            </a:r>
            <a:r>
              <a:rPr lang="en-IN" sz="2400" i="1" dirty="0">
                <a:solidFill>
                  <a:srgbClr val="0070C0"/>
                </a:solidFill>
              </a:rPr>
              <a:t> bi-</a:t>
            </a:r>
            <a:r>
              <a:rPr lang="en-IN" sz="2400" i="1" dirty="0" err="1">
                <a:solidFill>
                  <a:srgbClr val="0070C0"/>
                </a:solidFill>
              </a:rPr>
              <a:t>anna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laka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alssultana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alqudrata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although </a:t>
            </a:r>
            <a:r>
              <a:rPr lang="en-IN" sz="3200" dirty="0">
                <a:solidFill>
                  <a:srgbClr val="0070C0"/>
                </a:solidFill>
              </a:rPr>
              <a:t>I know for sure that all authority, power,</a:t>
            </a:r>
          </a:p>
        </p:txBody>
      </p:sp>
      <p:sp>
        <p:nvSpPr>
          <p:cNvPr id="8" name="Rectangle 7"/>
          <p:cNvSpPr/>
          <p:nvPr/>
        </p:nvSpPr>
        <p:spPr>
          <a:xfrm>
            <a:off x="1952596" y="5588019"/>
            <a:ext cx="763702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مجھے معلوم ہے کہ تیرے پاس سلطنت ہے ،قدرت ہے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0C9C6AA-8DF4-4C63-95EE-88A880C2DCBF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وَٱلْبُرْهَانَ وَٱلْحُجَّةَ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24166" y="3252562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pl-PL" sz="2400" i="1" dirty="0">
                <a:solidFill>
                  <a:srgbClr val="0070C0"/>
                </a:solidFill>
              </a:rPr>
              <a:t>wa alburhana wa alhujjata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pl-PL" sz="3200" dirty="0">
              <a:solidFill>
                <a:srgbClr val="0070C0"/>
              </a:solidFill>
            </a:endParaRPr>
          </a:p>
          <a:p>
            <a:pPr algn="ctr"/>
            <a:r>
              <a:rPr lang="pl-PL" sz="3200">
                <a:solidFill>
                  <a:srgbClr val="0070C0"/>
                </a:solidFill>
              </a:rPr>
              <a:t>potency</a:t>
            </a:r>
            <a:r>
              <a:rPr lang="pl-PL" sz="3200" dirty="0">
                <a:solidFill>
                  <a:srgbClr val="0070C0"/>
                </a:solidFill>
              </a:rPr>
              <a:t>, argument,</a:t>
            </a:r>
          </a:p>
        </p:txBody>
      </p:sp>
      <p:sp>
        <p:nvSpPr>
          <p:cNvPr id="8" name="Rectangle 7"/>
          <p:cNvSpPr/>
          <p:nvPr/>
        </p:nvSpPr>
        <p:spPr>
          <a:xfrm>
            <a:off x="4675790" y="5429264"/>
            <a:ext cx="279275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برہان ہے،حجت ہے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65EFD5-EC04-4C1B-ACE9-86E8C39D4082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وَٱلْمَشِيَّةَ وَٱلْحَوْلَ وَٱلْقُوَّةَ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8150" y="3252562"/>
            <a:ext cx="1100145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almashi'ata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lhawla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alquwwata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volition</a:t>
            </a:r>
            <a:r>
              <a:rPr lang="en-IN" sz="3200" dirty="0">
                <a:solidFill>
                  <a:srgbClr val="0070C0"/>
                </a:solidFill>
              </a:rPr>
              <a:t>, might, and strength are Yours [alone].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67108" y="5413554"/>
            <a:ext cx="43765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مشیّت ہے، قوت و طاقت ہے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1639A84-1B86-4473-AE15-6CB28079B0F6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فَٱفْعَلْ ذٰلِكَ بِي وَبِجَمِيعِ ٱلْمُؤْمِنِينَ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1796" y="3317182"/>
            <a:ext cx="1000911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faf</a:t>
            </a:r>
            <a:r>
              <a:rPr lang="en-IN" sz="2400" i="1" dirty="0" err="1">
                <a:solidFill>
                  <a:srgbClr val="0070C0"/>
                </a:solidFill>
              </a:rPr>
              <a:t>`al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dhalika</a:t>
            </a:r>
            <a:r>
              <a:rPr lang="en-IN" sz="2400" i="1" dirty="0">
                <a:solidFill>
                  <a:srgbClr val="0070C0"/>
                </a:solidFill>
              </a:rPr>
              <a:t> bi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bijami`i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almu'minina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So</a:t>
            </a:r>
            <a:r>
              <a:rPr lang="en-IN" sz="3200" dirty="0">
                <a:solidFill>
                  <a:srgbClr val="0070C0"/>
                </a:solidFill>
              </a:rPr>
              <a:t>, do this to me and to all the believers</a:t>
            </a:r>
          </a:p>
        </p:txBody>
      </p:sp>
      <p:sp>
        <p:nvSpPr>
          <p:cNvPr id="8" name="Rectangle 7"/>
          <p:cNvSpPr/>
          <p:nvPr/>
        </p:nvSpPr>
        <p:spPr>
          <a:xfrm>
            <a:off x="3452794" y="5598399"/>
            <a:ext cx="510909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لہٰذا مومنین کے ساتھ یہ احسان فرما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241533D-310B-46F4-8183-88CDAC481C74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09654" y="1357298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اَللَّهُمَّ عَرِّفْنِي رَسُولَكَ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38216" y="2786058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81026" y="3573016"/>
            <a:ext cx="1000132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         O Allah, make me recognize Your Messenger,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42869" y="5249395"/>
            <a:ext cx="530626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خدایا مجھے رسول کی معرفت عطا فرما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88D563-AA43-44F3-B6B0-04FBB0440075}"/>
              </a:ext>
            </a:extLst>
          </p:cNvPr>
          <p:cNvSpPr txBox="1"/>
          <p:nvPr/>
        </p:nvSpPr>
        <p:spPr>
          <a:xfrm>
            <a:off x="3119438" y="3059290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allahumma `arrifni rasulaka</a:t>
            </a:r>
            <a:endParaRPr lang="en-IN" sz="2400" i="1" dirty="0">
              <a:solidFill>
                <a:srgbClr val="0070C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D9C5EF9-5CC6-4337-A62B-3424CDE34CB6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حَتَّىٰ نَنْظُرَ إلَىٰ وَلِيِّكَ صَلَوَاتُكَ عَلَيْهِ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2398" y="2967335"/>
            <a:ext cx="111443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hatta </a:t>
            </a:r>
            <a:r>
              <a:rPr lang="en-IN" sz="2400" i="1" dirty="0" err="1">
                <a:solidFill>
                  <a:srgbClr val="0070C0"/>
                </a:solidFill>
              </a:rPr>
              <a:t>nanzura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ila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waliyyika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salawatuka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alayhi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so </a:t>
            </a:r>
            <a:r>
              <a:rPr lang="en-IN" sz="3200" dirty="0">
                <a:solidFill>
                  <a:srgbClr val="0070C0"/>
                </a:solidFill>
              </a:rPr>
              <a:t>that we will be able to witness Your representative,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Your </a:t>
            </a:r>
            <a:r>
              <a:rPr lang="en-IN" sz="3200" dirty="0">
                <a:solidFill>
                  <a:srgbClr val="0070C0"/>
                </a:solidFill>
              </a:rPr>
              <a:t>peace be upon him,</a:t>
            </a:r>
          </a:p>
        </p:txBody>
      </p:sp>
      <p:sp>
        <p:nvSpPr>
          <p:cNvPr id="8" name="Rectangle 7"/>
          <p:cNvSpPr/>
          <p:nvPr/>
        </p:nvSpPr>
        <p:spPr>
          <a:xfrm>
            <a:off x="3381356" y="5598399"/>
            <a:ext cx="470032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کہ ہم تیرے ولی عمر کو دیکھ لیں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54ACCFC-0F0D-4CB5-987B-40C5CCBF0E1F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ظَاهِرَ ٱلْمَقَالَةِ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08312" y="3205791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zahira </a:t>
            </a:r>
            <a:r>
              <a:rPr lang="en-IN" sz="2400" i="1" dirty="0" err="1">
                <a:solidFill>
                  <a:srgbClr val="0070C0"/>
                </a:solidFill>
              </a:rPr>
              <a:t>almaqalati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  while he is evident in claim,</a:t>
            </a:r>
          </a:p>
        </p:txBody>
      </p:sp>
      <p:sp>
        <p:nvSpPr>
          <p:cNvPr id="8" name="Rectangle 7"/>
          <p:cNvSpPr/>
          <p:nvPr/>
        </p:nvSpPr>
        <p:spPr>
          <a:xfrm>
            <a:off x="3435415" y="5301208"/>
            <a:ext cx="503535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اس عالم میں کہ ان کی بات ظاہر ہو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157A54-0A0F-4569-B813-41ADE4E8D2FC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وَاضِحَ ٱلدِّلاَلَةِ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3105835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sz="2400" i="1">
                <a:solidFill>
                  <a:srgbClr val="0070C0"/>
                </a:solidFill>
              </a:rPr>
              <a:t>wadiha </a:t>
            </a:r>
            <a:r>
              <a:rPr lang="it-IT" sz="2400" i="1" dirty="0">
                <a:solidFill>
                  <a:srgbClr val="0070C0"/>
                </a:solidFill>
              </a:rPr>
              <a:t>alddilalati</a:t>
            </a:r>
          </a:p>
          <a:p>
            <a:endParaRPr lang="it-IT" sz="3200" dirty="0">
              <a:solidFill>
                <a:srgbClr val="0070C0"/>
              </a:solidFill>
            </a:endParaRPr>
          </a:p>
          <a:p>
            <a:pPr algn="ctr"/>
            <a:r>
              <a:rPr lang="it-IT" sz="3200">
                <a:solidFill>
                  <a:srgbClr val="0070C0"/>
                </a:solidFill>
              </a:rPr>
              <a:t>manifest </a:t>
            </a:r>
            <a:r>
              <a:rPr lang="it-IT" sz="3200" dirty="0">
                <a:solidFill>
                  <a:srgbClr val="0070C0"/>
                </a:solidFill>
              </a:rPr>
              <a:t>in proof,</a:t>
            </a:r>
          </a:p>
        </p:txBody>
      </p:sp>
      <p:sp>
        <p:nvSpPr>
          <p:cNvPr id="8" name="Rectangle 7"/>
          <p:cNvSpPr/>
          <p:nvPr/>
        </p:nvSpPr>
        <p:spPr>
          <a:xfrm>
            <a:off x="4950148" y="5399046"/>
            <a:ext cx="186301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r-IN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واضح اہمیت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BCF0951-7E75-43FE-8C8B-B753BA9B3DE9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هَادِياً مِنَ ٱلضَّلاَلَةِ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3213263"/>
            <a:ext cx="6096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hadiyan </a:t>
            </a:r>
            <a:r>
              <a:rPr lang="en-IN" sz="2400" i="1" dirty="0">
                <a:solidFill>
                  <a:srgbClr val="0070C0"/>
                </a:solidFill>
              </a:rPr>
              <a:t>mina </a:t>
            </a:r>
            <a:r>
              <a:rPr lang="en-IN" sz="2400" i="1" dirty="0" err="1">
                <a:solidFill>
                  <a:srgbClr val="0070C0"/>
                </a:solidFill>
              </a:rPr>
              <a:t>alddalalati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guiding </a:t>
            </a:r>
            <a:r>
              <a:rPr lang="en-IN" sz="3200" dirty="0">
                <a:solidFill>
                  <a:srgbClr val="0070C0"/>
                </a:solidFill>
              </a:rPr>
              <a:t>from deviation,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18378" y="5229200"/>
            <a:ext cx="332655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r-IN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گمراہی سے رہنمائی کرنا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FB88902-B16C-417C-B6D0-9F2C15348F97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شَافِياً مِنَ ٱلجَهَالَةِ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95604" y="3205791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shafi</a:t>
            </a:r>
            <a:r>
              <a:rPr lang="en-IN" sz="2400" i="1" dirty="0" err="1">
                <a:solidFill>
                  <a:srgbClr val="0070C0"/>
                </a:solidFill>
              </a:rPr>
              <a:t>`an</a:t>
            </a:r>
            <a:r>
              <a:rPr lang="en-IN" sz="2400" i="1" dirty="0">
                <a:solidFill>
                  <a:srgbClr val="0070C0"/>
                </a:solidFill>
              </a:rPr>
              <a:t> mina </a:t>
            </a:r>
            <a:r>
              <a:rPr lang="en-IN" sz="2400" i="1" dirty="0" err="1">
                <a:solidFill>
                  <a:srgbClr val="0070C0"/>
                </a:solidFill>
              </a:rPr>
              <a:t>aljahalati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healing from ignorance.</a:t>
            </a:r>
          </a:p>
        </p:txBody>
      </p:sp>
      <p:sp>
        <p:nvSpPr>
          <p:cNvPr id="8" name="Rectangle 7"/>
          <p:cNvSpPr/>
          <p:nvPr/>
        </p:nvSpPr>
        <p:spPr>
          <a:xfrm>
            <a:off x="4381488" y="5425899"/>
            <a:ext cx="308129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جہالت سے شفا دے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2A551E-5913-41F3-A6A0-FBA41FB40928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ابْرِزْ يَا رَبِّ مُشَاهَدَتَهُ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9588" y="3140968"/>
            <a:ext cx="1042994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abriz ya rabbi mushahadatahu</a:t>
            </a: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O </a:t>
            </a:r>
            <a:r>
              <a:rPr lang="en-IN" sz="3200" dirty="0">
                <a:solidFill>
                  <a:srgbClr val="0070C0"/>
                </a:solidFill>
              </a:rPr>
              <a:t>my Lord, make the looking at him eminent,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14898" y="5437188"/>
            <a:ext cx="533351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خدایا ان کے مشاہدے کو نمایاں کر دے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C034787-5F44-4AB9-93DA-5D8C92D49A2C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وَثَبِّتْ قَوَاعِدَهُ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24166" y="3067105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thabbit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qawa`idahu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make </a:t>
            </a:r>
            <a:r>
              <a:rPr lang="en-IN" sz="3200" dirty="0">
                <a:solidFill>
                  <a:srgbClr val="0070C0"/>
                </a:solidFill>
              </a:rPr>
              <a:t>firm his bases,</a:t>
            </a:r>
          </a:p>
        </p:txBody>
      </p:sp>
      <p:sp>
        <p:nvSpPr>
          <p:cNvPr id="8" name="Rectangle 7"/>
          <p:cNvSpPr/>
          <p:nvPr/>
        </p:nvSpPr>
        <p:spPr>
          <a:xfrm>
            <a:off x="3881422" y="5460970"/>
            <a:ext cx="395492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 کے غیب کو ثابت کردے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D55D80C-828F-4C73-98D9-DFF545C807A6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وَٱجْعَلْنَا مِمَّنْ تَقَرُّ عَيْنُهُ بِرُؤْيَتِهِ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9556" y="2928934"/>
            <a:ext cx="10144196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waj</a:t>
            </a:r>
            <a:r>
              <a:rPr lang="en-IN" sz="2400" i="1" dirty="0" err="1">
                <a:solidFill>
                  <a:srgbClr val="0070C0"/>
                </a:solidFill>
              </a:rPr>
              <a:t>`alna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mimman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taqarru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aynuhu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biru'yatihi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make </a:t>
            </a:r>
            <a:r>
              <a:rPr lang="en-IN" sz="3200" dirty="0">
                <a:solidFill>
                  <a:srgbClr val="0070C0"/>
                </a:solidFill>
              </a:rPr>
              <a:t>us of those whose eyes are delighted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by </a:t>
            </a:r>
            <a:r>
              <a:rPr lang="en-IN" sz="3200" dirty="0">
                <a:solidFill>
                  <a:srgbClr val="0070C0"/>
                </a:solidFill>
              </a:rPr>
              <a:t>seeing him,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2310" y="5321825"/>
            <a:ext cx="106177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ہمیں ان لوگوں میں قرار دے جن کی آنکھیں </a:t>
            </a:r>
            <a:r>
              <a:rPr lang="ar-SA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 کے</a:t>
            </a:r>
            <a:r>
              <a:rPr lang="ar-OM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دیدار </a:t>
            </a:r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سے </a:t>
            </a:r>
            <a:r>
              <a:rPr lang="ar-SA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ٹھنڈی ہو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CA881E-1094-4EA9-BE8C-45D298FD857F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وَاقِمْنَا بِخِدْمَتِهِ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33654" y="2981751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aqimna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bikhidmatihi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employ </a:t>
            </a:r>
            <a:r>
              <a:rPr lang="en-IN" sz="3200" dirty="0">
                <a:solidFill>
                  <a:srgbClr val="0070C0"/>
                </a:solidFill>
              </a:rPr>
              <a:t>us to serve him,</a:t>
            </a:r>
          </a:p>
        </p:txBody>
      </p:sp>
      <p:sp>
        <p:nvSpPr>
          <p:cNvPr id="8" name="Rectangle 7"/>
          <p:cNvSpPr/>
          <p:nvPr/>
        </p:nvSpPr>
        <p:spPr>
          <a:xfrm>
            <a:off x="3785671" y="5297541"/>
            <a:ext cx="433484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ان کی خدمت پر قائم رہیں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C82519-2C46-409F-AC45-7FECE257A2B7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وَتَوَفَّنَا عَلَىٰ مِلَّتِهِ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05092" y="3166338"/>
            <a:ext cx="6096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tawaffana</a:t>
            </a:r>
            <a:r>
              <a:rPr lang="en-IN" sz="2400" i="1" dirty="0">
                <a:solidFill>
                  <a:srgbClr val="0070C0"/>
                </a:solidFill>
              </a:rPr>
              <a:t> `ala </a:t>
            </a:r>
            <a:r>
              <a:rPr lang="en-IN" sz="2400" i="1" dirty="0" err="1">
                <a:solidFill>
                  <a:srgbClr val="0070C0"/>
                </a:solidFill>
              </a:rPr>
              <a:t>millatihi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make us die following his creed,</a:t>
            </a:r>
          </a:p>
          <a:p>
            <a:pPr algn="ctr"/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63074" y="5597773"/>
            <a:ext cx="343715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 کی ہی ملت پر اٹھانا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E21FA39-62C6-451B-811D-EBFB577EF5FD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09654" y="1357298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فَإِنَّكَ إنْ لَمْ تُعَرِّفْنِي رَسُولَكَ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38216" y="2786058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5274" y="3856294"/>
            <a:ext cx="110014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because if You do not make me recognize Your Messenger,</a:t>
            </a:r>
          </a:p>
        </p:txBody>
      </p:sp>
      <p:sp>
        <p:nvSpPr>
          <p:cNvPr id="8" name="Rectangle 7"/>
          <p:cNvSpPr/>
          <p:nvPr/>
        </p:nvSpPr>
        <p:spPr>
          <a:xfrm>
            <a:off x="3238480" y="5590428"/>
            <a:ext cx="49375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اگر تو اپنے رسول کو نہ پہچنواےگا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7E04198-FE7C-41A9-80DE-EAA10C726E28}"/>
              </a:ext>
            </a:extLst>
          </p:cNvPr>
          <p:cNvSpPr txBox="1"/>
          <p:nvPr/>
        </p:nvSpPr>
        <p:spPr>
          <a:xfrm>
            <a:off x="3048000" y="3268659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a'innaka in lam tu`arrifni rasulaka</a:t>
            </a:r>
            <a:endParaRPr lang="en-IN" sz="2400" i="1" dirty="0">
              <a:solidFill>
                <a:srgbClr val="0070C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2FE25B8-D954-468E-93BA-0993235CC761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وَٱحْشُرْنَا فِي زُمْرَتِهِ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24166" y="3071810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ihshurna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zumratihi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and include us with his group.</a:t>
            </a:r>
          </a:p>
        </p:txBody>
      </p:sp>
      <p:sp>
        <p:nvSpPr>
          <p:cNvPr id="8" name="Rectangle 7"/>
          <p:cNvSpPr/>
          <p:nvPr/>
        </p:nvSpPr>
        <p:spPr>
          <a:xfrm>
            <a:off x="3304666" y="5373216"/>
            <a:ext cx="515397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ان کے ہی گروہ میں محشور کرنا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B7737B0-757F-4EB5-9BDD-5EF3F8D95605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95400" y="1449310"/>
            <a:ext cx="1025667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8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اَللَّهُمَّ اعِذْهُ مِنْ شَرِّ جَمِيعِ مَا خَلَقْتَ وَذَرَاْتَ</a:t>
            </a:r>
            <a:endParaRPr lang="en-US" sz="88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1918" y="3220317"/>
            <a:ext cx="118110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 dirty="0" err="1">
                <a:solidFill>
                  <a:srgbClr val="0070C0"/>
                </a:solidFill>
              </a:rPr>
              <a:t>allahumma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a`idhhu</a:t>
            </a:r>
            <a:r>
              <a:rPr lang="en-IN" sz="2400" i="1" dirty="0">
                <a:solidFill>
                  <a:srgbClr val="0070C0"/>
                </a:solidFill>
              </a:rPr>
              <a:t> min </a:t>
            </a:r>
            <a:r>
              <a:rPr lang="en-IN" sz="2400" i="1" dirty="0" err="1">
                <a:solidFill>
                  <a:srgbClr val="0070C0"/>
                </a:solidFill>
              </a:rPr>
              <a:t>sharri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jami`i</a:t>
            </a:r>
            <a:r>
              <a:rPr lang="en-IN" sz="2400" i="1" dirty="0">
                <a:solidFill>
                  <a:srgbClr val="0070C0"/>
                </a:solidFill>
              </a:rPr>
              <a:t> ma </a:t>
            </a:r>
            <a:r>
              <a:rPr lang="en-IN" sz="2400" i="1" dirty="0" err="1">
                <a:solidFill>
                  <a:srgbClr val="0070C0"/>
                </a:solidFill>
              </a:rPr>
              <a:t>khalaqta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dhara'ta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r>
              <a:rPr lang="en-IN" sz="3200" dirty="0">
                <a:solidFill>
                  <a:srgbClr val="0070C0"/>
                </a:solidFill>
              </a:rPr>
              <a:t>         O Allah, protect him against the evil of all that which</a:t>
            </a:r>
          </a:p>
          <a:p>
            <a:r>
              <a:rPr lang="en-IN" sz="3200" dirty="0">
                <a:solidFill>
                  <a:srgbClr val="0070C0"/>
                </a:solidFill>
              </a:rPr>
              <a:t>                           You have created, made,</a:t>
            </a:r>
          </a:p>
        </p:txBody>
      </p:sp>
      <p:sp>
        <p:nvSpPr>
          <p:cNvPr id="8" name="Rectangle 7"/>
          <p:cNvSpPr/>
          <p:nvPr/>
        </p:nvSpPr>
        <p:spPr>
          <a:xfrm>
            <a:off x="1048785" y="5517232"/>
            <a:ext cx="1009443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OM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 </a:t>
            </a:r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یا انہیں تمام مخلوقات کے شر سے </a:t>
            </a:r>
            <a:r>
              <a:rPr lang="ar-SA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محفوظ رکھنا</a:t>
            </a:r>
            <a:r>
              <a:rPr lang="ar-OM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جن کو تو نے خلق کیا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5F672F-63B3-4770-A057-FC675C5C6F62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وَبَرَاْتَ وَانْشَاْتَ وَصَوَّرْتَ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8150" y="3216482"/>
            <a:ext cx="1035851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bara'ta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ansha'ta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sawwarta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originated</a:t>
            </a:r>
            <a:r>
              <a:rPr lang="en-IN" sz="3200" dirty="0">
                <a:solidFill>
                  <a:srgbClr val="0070C0"/>
                </a:solidFill>
              </a:rPr>
              <a:t>, fashioned, and formed.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363795" y="5462505"/>
            <a:ext cx="346441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ایجاد کیا تصویر کشی کی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D3C31E4-4F4B-4011-BE8D-32CADF9CEACB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وَٱحْفَظْهُ مِنْ بَيْنِ يَدَيْهِ وَمِنْ خَلْفِهِ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8150" y="3252562"/>
            <a:ext cx="1057282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ihfazhu</a:t>
            </a:r>
            <a:r>
              <a:rPr lang="en-IN" sz="2400" i="1" dirty="0">
                <a:solidFill>
                  <a:srgbClr val="0070C0"/>
                </a:solidFill>
              </a:rPr>
              <a:t> min </a:t>
            </a:r>
            <a:r>
              <a:rPr lang="en-IN" sz="2400" i="1" dirty="0" err="1">
                <a:solidFill>
                  <a:srgbClr val="0070C0"/>
                </a:solidFill>
              </a:rPr>
              <a:t>bayni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yadayhi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min </a:t>
            </a:r>
            <a:r>
              <a:rPr lang="en-IN" sz="2400" i="1" dirty="0" err="1">
                <a:solidFill>
                  <a:srgbClr val="0070C0"/>
                </a:solidFill>
              </a:rPr>
              <a:t>khalfihi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Safeguard </a:t>
            </a:r>
            <a:r>
              <a:rPr lang="en-IN" sz="3200" dirty="0">
                <a:solidFill>
                  <a:srgbClr val="0070C0"/>
                </a:solidFill>
              </a:rPr>
              <a:t>him from his front and back,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97080" y="5383381"/>
            <a:ext cx="411202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کی انہیں سامنے سے پیچھے سے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311CB8-5973-4FE2-B026-E06429CAB188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وَعَنْ يَمِينِهِ وَعَنْ شِمَالِهِ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24166" y="3206586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`an </a:t>
            </a:r>
            <a:r>
              <a:rPr lang="en-IN" sz="2400" i="1" dirty="0" err="1">
                <a:solidFill>
                  <a:srgbClr val="0070C0"/>
                </a:solidFill>
              </a:rPr>
              <a:t>yaminihi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`an </a:t>
            </a:r>
            <a:r>
              <a:rPr lang="en-IN" sz="2400" i="1" dirty="0" err="1">
                <a:solidFill>
                  <a:srgbClr val="0070C0"/>
                </a:solidFill>
              </a:rPr>
              <a:t>shimalihi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his </a:t>
            </a:r>
            <a:r>
              <a:rPr lang="en-IN" sz="3200" dirty="0">
                <a:solidFill>
                  <a:srgbClr val="0070C0"/>
                </a:solidFill>
              </a:rPr>
              <a:t>right and left sides,</a:t>
            </a:r>
          </a:p>
        </p:txBody>
      </p:sp>
      <p:sp>
        <p:nvSpPr>
          <p:cNvPr id="8" name="Rectangle 7"/>
          <p:cNvSpPr/>
          <p:nvPr/>
        </p:nvSpPr>
        <p:spPr>
          <a:xfrm>
            <a:off x="4858080" y="5429264"/>
            <a:ext cx="219002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داہنے بائیں سے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D77D13C-2B19-48D8-844F-A1140881C12C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وَمِنْ فَوْقِهِ وَمِنْ تَحْتِهِ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3252562"/>
            <a:ext cx="6096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min </a:t>
            </a:r>
            <a:r>
              <a:rPr lang="en-IN" sz="2400" i="1" dirty="0" err="1">
                <a:solidFill>
                  <a:srgbClr val="0070C0"/>
                </a:solidFill>
              </a:rPr>
              <a:t>fawqihi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min </a:t>
            </a:r>
            <a:r>
              <a:rPr lang="en-IN" sz="2400" i="1" dirty="0" err="1">
                <a:solidFill>
                  <a:srgbClr val="0070C0"/>
                </a:solidFill>
              </a:rPr>
              <a:t>tahtihi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above and beneath him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36354" y="5373216"/>
            <a:ext cx="403347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اوپر نیچے ہر طرف سے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CB9A37-3A96-49B8-8DDA-EF3ED7912CF2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بِحِفْظِكَ ٱلَّذِي لاَ يَضِيعُ مَنْ حَفِظْتَهُ بِهِ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2366" y="3090020"/>
            <a:ext cx="10858576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bihifzika </a:t>
            </a:r>
            <a:r>
              <a:rPr lang="en-IN" sz="2400" i="1" dirty="0" err="1">
                <a:solidFill>
                  <a:srgbClr val="0070C0"/>
                </a:solidFill>
              </a:rPr>
              <a:t>alladhi</a:t>
            </a:r>
            <a:r>
              <a:rPr lang="en-IN" sz="2400" i="1" dirty="0">
                <a:solidFill>
                  <a:srgbClr val="0070C0"/>
                </a:solidFill>
              </a:rPr>
              <a:t> la </a:t>
            </a:r>
            <a:r>
              <a:rPr lang="en-IN" sz="2400" i="1" dirty="0" err="1">
                <a:solidFill>
                  <a:srgbClr val="0070C0"/>
                </a:solidFill>
              </a:rPr>
              <a:t>yadi`u</a:t>
            </a:r>
            <a:r>
              <a:rPr lang="en-IN" sz="2400" i="1" dirty="0">
                <a:solidFill>
                  <a:srgbClr val="0070C0"/>
                </a:solidFill>
              </a:rPr>
              <a:t> man </a:t>
            </a:r>
            <a:r>
              <a:rPr lang="en-IN" sz="2400" i="1" dirty="0" err="1">
                <a:solidFill>
                  <a:srgbClr val="0070C0"/>
                </a:solidFill>
              </a:rPr>
              <a:t>hafiztahu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with </a:t>
            </a:r>
            <a:r>
              <a:rPr lang="en-IN" sz="3200" dirty="0">
                <a:solidFill>
                  <a:srgbClr val="0070C0"/>
                </a:solidFill>
              </a:rPr>
              <a:t>Your safeguarding that will never fail to save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whomever </a:t>
            </a:r>
            <a:r>
              <a:rPr lang="en-IN" sz="3200" dirty="0">
                <a:solidFill>
                  <a:srgbClr val="0070C0"/>
                </a:solidFill>
              </a:rPr>
              <a:t>is safeguarded with it,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99456" y="5598399"/>
            <a:ext cx="91021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اپنی حفاظت میں رکھنا جس میں آنے کے بعد کوئی ظاہر نہیں ہوتا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42D760-B6E1-4E8C-A2A6-7E73389D3AC3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وَٱحْفَظْ فِيهِ رَسُولَكَ وَوَصِيَّ رَسُولِكَ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6679" y="3068960"/>
            <a:ext cx="11501518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wahfaz </a:t>
            </a:r>
            <a:r>
              <a:rPr lang="en-IN" sz="2400" i="1" dirty="0" err="1">
                <a:solidFill>
                  <a:srgbClr val="0070C0"/>
                </a:solidFill>
              </a:rPr>
              <a:t>fihi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rasulaka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wasiyya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rasulika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safeguard Your Messenger and Your Messenger’s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Successor </a:t>
            </a:r>
            <a:r>
              <a:rPr lang="en-IN" sz="3200" dirty="0">
                <a:solidFill>
                  <a:srgbClr val="0070C0"/>
                </a:solidFill>
              </a:rPr>
              <a:t>through safeguarding him,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99456" y="5461300"/>
            <a:ext cx="903484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ان کے وجود میں اپنے رسول اور وصی رسول کی حفاظت فرما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C45F8E4-B02A-4C5D-B85E-9E6F79BD4C19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عَلَيْهِمُ  وَ آلِهِ</a:t>
            </a:r>
            <a:r>
              <a:rPr lang="ar-OM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ur-IN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ٱلسَّلاَمُ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05092" y="3246747"/>
            <a:ext cx="6096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`</a:t>
            </a:r>
            <a:r>
              <a:rPr lang="en-IN" sz="2400" i="1" err="1">
                <a:solidFill>
                  <a:srgbClr val="0070C0"/>
                </a:solidFill>
              </a:rPr>
              <a:t>alayhimu</a:t>
            </a:r>
            <a:r>
              <a:rPr lang="en-IN" sz="2400" i="1">
                <a:solidFill>
                  <a:srgbClr val="0070C0"/>
                </a:solidFill>
              </a:rPr>
              <a:t> </a:t>
            </a:r>
            <a:r>
              <a:rPr lang="en-US" sz="2400" i="1">
                <a:solidFill>
                  <a:srgbClr val="0070C0"/>
                </a:solidFill>
              </a:rPr>
              <a:t>wa aalehe </a:t>
            </a:r>
            <a:r>
              <a:rPr lang="en-IN" sz="2400" i="1">
                <a:solidFill>
                  <a:srgbClr val="0070C0"/>
                </a:solidFill>
              </a:rPr>
              <a:t>alssalamu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peace </a:t>
            </a:r>
            <a:r>
              <a:rPr lang="en-IN" sz="3200" dirty="0">
                <a:solidFill>
                  <a:srgbClr val="0070C0"/>
                </a:solidFill>
              </a:rPr>
              <a:t>be upon them.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343412" y="5279541"/>
            <a:ext cx="307648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 سب پر میرا سلام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7276D8-FD2C-4387-A1FC-0640CFD13BA7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اَللَّهُمَّ وَمُدَّ فِي عُمْرِهِ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33654" y="3205791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 dirty="0" err="1">
                <a:solidFill>
                  <a:srgbClr val="0070C0"/>
                </a:solidFill>
              </a:rPr>
              <a:t>allahumma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mudda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fi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umrihi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O </a:t>
            </a:r>
            <a:r>
              <a:rPr lang="en-IN" sz="3200" dirty="0">
                <a:solidFill>
                  <a:srgbClr val="0070C0"/>
                </a:solidFill>
              </a:rPr>
              <a:t>Allah, extend his lifetime,</a:t>
            </a:r>
          </a:p>
        </p:txBody>
      </p:sp>
      <p:sp>
        <p:nvSpPr>
          <p:cNvPr id="8" name="Rectangle 7"/>
          <p:cNvSpPr/>
          <p:nvPr/>
        </p:nvSpPr>
        <p:spPr>
          <a:xfrm>
            <a:off x="4059681" y="5451216"/>
            <a:ext cx="364394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خدایا ان کی عمر دراز فرما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CF1A02-0F21-457D-BAE0-185417821516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09654" y="1357298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لَمْ اعْرِفْ حُجَّتَكَ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38216" y="2786058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68556" y="3746007"/>
            <a:ext cx="69532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I </a:t>
            </a:r>
            <a:r>
              <a:rPr lang="en-IN" sz="3200" dirty="0">
                <a:solidFill>
                  <a:srgbClr val="0070C0"/>
                </a:solidFill>
              </a:rPr>
              <a:t>will not recognize Your Argument.</a:t>
            </a:r>
          </a:p>
        </p:txBody>
      </p:sp>
      <p:sp>
        <p:nvSpPr>
          <p:cNvPr id="8" name="Rectangle 7"/>
          <p:cNvSpPr/>
          <p:nvPr/>
        </p:nvSpPr>
        <p:spPr>
          <a:xfrm>
            <a:off x="2861168" y="5326410"/>
            <a:ext cx="621356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تومیں تیری حجت کو بھی نہ پہچان </a:t>
            </a:r>
            <a:r>
              <a:rPr lang="ar-SA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سکوں گ</a:t>
            </a:r>
            <a:r>
              <a:rPr lang="ar-OM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17A7E1-9888-4527-AC8C-B6575FAB666F}"/>
              </a:ext>
            </a:extLst>
          </p:cNvPr>
          <p:cNvSpPr txBox="1"/>
          <p:nvPr/>
        </p:nvSpPr>
        <p:spPr>
          <a:xfrm>
            <a:off x="2833654" y="3195631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lam a`rif hujjataka</a:t>
            </a:r>
            <a:endParaRPr lang="en-IN" sz="2400" i="1" dirty="0">
              <a:solidFill>
                <a:srgbClr val="0070C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E00EE52-4859-4494-BDD5-436E593F52C4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وَزِدْ فِي اجَلِهِ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88249" y="3252562"/>
            <a:ext cx="921550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zid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ajalihi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increase </a:t>
            </a:r>
            <a:r>
              <a:rPr lang="en-IN" sz="3200" dirty="0">
                <a:solidFill>
                  <a:srgbClr val="0070C0"/>
                </a:solidFill>
              </a:rPr>
              <a:t>the period of his life,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91744" y="5364452"/>
            <a:ext cx="392607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 کی مدت میں اضافہ فرما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A04BA-B75B-4F00-A243-C3C8D2941423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وَاعِنْهُ عَلَىٰ مَا وَلَّيْتَهُ وَٱسْتَرْعَيْتَهُ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8150" y="2780928"/>
            <a:ext cx="10858576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a`inhu</a:t>
            </a:r>
            <a:r>
              <a:rPr lang="en-IN" sz="2400" i="1" dirty="0">
                <a:solidFill>
                  <a:srgbClr val="0070C0"/>
                </a:solidFill>
              </a:rPr>
              <a:t> `ala ma </a:t>
            </a:r>
            <a:r>
              <a:rPr lang="en-IN" sz="2400" i="1" dirty="0" err="1">
                <a:solidFill>
                  <a:srgbClr val="0070C0"/>
                </a:solidFill>
              </a:rPr>
              <a:t>wallaytahu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istar`aytahu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help </a:t>
            </a:r>
            <a:r>
              <a:rPr lang="en-IN" sz="3200" dirty="0">
                <a:solidFill>
                  <a:srgbClr val="0070C0"/>
                </a:solidFill>
              </a:rPr>
              <a:t>him undertake that which You have entrusted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with </a:t>
            </a:r>
            <a:r>
              <a:rPr lang="en-IN" sz="3200" dirty="0">
                <a:solidFill>
                  <a:srgbClr val="0070C0"/>
                </a:solidFill>
              </a:rPr>
              <a:t>him and put under his supervision,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9585" y="5071793"/>
            <a:ext cx="1188247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جو کام ان کے سپرد کیا ہے اور جس کا ذمہ دار </a:t>
            </a:r>
            <a:r>
              <a:rPr lang="ar-SA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بنایا ہے</a:t>
            </a:r>
            <a:endParaRPr lang="ar-OM" sz="480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r>
              <a:rPr lang="ar-SA" sz="480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اس پر ان کی مدد فرما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CDC7241-0FA2-463D-96B8-E5A8AFA1090D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وَزِدْ فِي كَرَامَتِكَ لَهُ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3252562"/>
            <a:ext cx="6096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zid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karamatika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lahu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and increase Your </a:t>
            </a:r>
            <a:r>
              <a:rPr lang="en-IN" sz="3200" dirty="0" err="1">
                <a:solidFill>
                  <a:srgbClr val="0070C0"/>
                </a:solidFill>
              </a:rPr>
              <a:t>honor</a:t>
            </a:r>
            <a:r>
              <a:rPr lang="en-IN" sz="3200" dirty="0">
                <a:solidFill>
                  <a:srgbClr val="0070C0"/>
                </a:solidFill>
              </a:rPr>
              <a:t> to him.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50808" y="5279541"/>
            <a:ext cx="40543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 کی کرامت میں اضافہ فرما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CA5DCBE-9763-4396-910E-40BBB45F83F3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فَإِنَّهُ ٱلْهَادِيُ ٱلْمَهْدِيُّ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66778" y="3321037"/>
            <a:ext cx="964413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fa'innahu </a:t>
            </a:r>
            <a:r>
              <a:rPr lang="en-IN" sz="2400" i="1" dirty="0" err="1">
                <a:solidFill>
                  <a:srgbClr val="0070C0"/>
                </a:solidFill>
              </a:rPr>
              <a:t>alhadi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almahdiyyu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	Verily</a:t>
            </a:r>
            <a:r>
              <a:rPr lang="en-IN" sz="3200" dirty="0">
                <a:solidFill>
                  <a:srgbClr val="0070C0"/>
                </a:solidFill>
              </a:rPr>
              <a:t>, he is the guide, the well-guided,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38612" y="5371466"/>
            <a:ext cx="318388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کی وہ ہادی مہدی ہیں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61D9E7-63F1-4223-8453-18958842127E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وَٱلْقَائِمُ ٱلْمُهْتَدِي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2981751"/>
            <a:ext cx="1181104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alqa'imu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almuhtadi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the </a:t>
            </a:r>
            <a:r>
              <a:rPr lang="en-IN" sz="3200" dirty="0">
                <a:solidFill>
                  <a:srgbClr val="0070C0"/>
                </a:solidFill>
              </a:rPr>
              <a:t>assumer (of the mission entrusted with him),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the </a:t>
            </a:r>
            <a:r>
              <a:rPr lang="en-IN" sz="3200" dirty="0">
                <a:solidFill>
                  <a:srgbClr val="0070C0"/>
                </a:solidFill>
              </a:rPr>
              <a:t>rightly guided,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07768" y="5514132"/>
            <a:ext cx="353975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قائم اور ہدایت یافتہ ہیں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786342-3309-45C3-A82A-19EC749197F7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وَٱلطَّاهِرُ ٱلتَّقِيُّ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3105372"/>
            <a:ext cx="9144000" cy="1000132"/>
          </a:xfrm>
        </p:spPr>
        <p:txBody>
          <a:bodyPr/>
          <a:lstStyle/>
          <a:p>
            <a:r>
              <a:rPr lang="en-IN" sz="2400">
                <a:solidFill>
                  <a:srgbClr val="0070C0"/>
                </a:solidFill>
              </a:rPr>
              <a:t>wa </a:t>
            </a:r>
            <a:r>
              <a:rPr lang="en-IN" sz="2400" dirty="0" err="1">
                <a:solidFill>
                  <a:srgbClr val="0070C0"/>
                </a:solidFill>
              </a:rPr>
              <a:t>alttahiru</a:t>
            </a:r>
            <a:r>
              <a:rPr lang="en-IN" sz="2400" dirty="0">
                <a:solidFill>
                  <a:srgbClr val="0070C0"/>
                </a:solidFill>
              </a:rPr>
              <a:t> </a:t>
            </a:r>
            <a:r>
              <a:rPr lang="en-IN" sz="2400" dirty="0" err="1">
                <a:solidFill>
                  <a:srgbClr val="0070C0"/>
                </a:solidFill>
              </a:rPr>
              <a:t>alttaqiyyu</a:t>
            </a:r>
            <a:endParaRPr lang="en-IN" sz="2400" dirty="0">
              <a:solidFill>
                <a:srgbClr val="0070C0"/>
              </a:solidFill>
            </a:endParaRPr>
          </a:p>
          <a:p>
            <a:endParaRPr lang="en-IN" dirty="0">
              <a:solidFill>
                <a:srgbClr val="0070C0"/>
              </a:solidFill>
            </a:endParaRPr>
          </a:p>
          <a:p>
            <a:r>
              <a:rPr lang="en-IN" dirty="0">
                <a:solidFill>
                  <a:srgbClr val="0070C0"/>
                </a:solidFill>
              </a:rPr>
              <a:t>the immaculate, the pious,</a:t>
            </a:r>
          </a:p>
          <a:p>
            <a:br>
              <a:rPr lang="en-IN" dirty="0">
                <a:solidFill>
                  <a:srgbClr val="0070C0"/>
                </a:solidFill>
              </a:rPr>
            </a:b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b="1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69677" y="5429264"/>
            <a:ext cx="176683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طاہر و تقی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030AC8-03F2-4A89-8AD9-96CEACD61EF9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ٱلزَّكِيُّ ٱلنَّقِيُّ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33654" y="3429000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>
                <a:solidFill>
                  <a:srgbClr val="0070C0"/>
                </a:solidFill>
              </a:rPr>
              <a:t>alzzakiyyu </a:t>
            </a:r>
            <a:r>
              <a:rPr lang="en-IN" sz="2400" dirty="0" err="1">
                <a:solidFill>
                  <a:srgbClr val="0070C0"/>
                </a:solidFill>
              </a:rPr>
              <a:t>alnnaqiyyu</a:t>
            </a:r>
            <a:endParaRPr lang="en-IN" sz="2400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the </a:t>
            </a:r>
            <a:r>
              <a:rPr lang="en-IN" sz="3200" dirty="0">
                <a:solidFill>
                  <a:srgbClr val="0070C0"/>
                </a:solidFill>
              </a:rPr>
              <a:t>pure, the refined,</a:t>
            </a:r>
          </a:p>
        </p:txBody>
      </p:sp>
      <p:sp>
        <p:nvSpPr>
          <p:cNvPr id="8" name="Rectangle 7"/>
          <p:cNvSpPr/>
          <p:nvPr/>
        </p:nvSpPr>
        <p:spPr>
          <a:xfrm>
            <a:off x="5059153" y="5407596"/>
            <a:ext cx="164500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r-IN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ذكی وا نقی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8992CA9-7D67-45BF-A0BC-C247D3BCBD2B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ٱلرَّضِيُّ ٱلْمَرْضِيُّ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33654" y="3252562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alrradiyyu </a:t>
            </a:r>
            <a:r>
              <a:rPr lang="en-IN" sz="2400" i="1" dirty="0" err="1">
                <a:solidFill>
                  <a:srgbClr val="0070C0"/>
                </a:solidFill>
              </a:rPr>
              <a:t>almardiyyu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the </a:t>
            </a:r>
            <a:r>
              <a:rPr lang="en-IN" sz="3200" dirty="0">
                <a:solidFill>
                  <a:srgbClr val="0070C0"/>
                </a:solidFill>
              </a:rPr>
              <a:t>pleased, the satisfied,</a:t>
            </a:r>
          </a:p>
        </p:txBody>
      </p:sp>
      <p:sp>
        <p:nvSpPr>
          <p:cNvPr id="8" name="Rectangle 7"/>
          <p:cNvSpPr/>
          <p:nvPr/>
        </p:nvSpPr>
        <p:spPr>
          <a:xfrm>
            <a:off x="4667240" y="5301208"/>
            <a:ext cx="229101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رضی و مرضی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F15048B-99E5-491D-937C-BE742B9368FD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ٱلصَّابِرُ ٱلشَّكُورُ ٱلْمُجْتَهِدُ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6712" y="3183241"/>
            <a:ext cx="1085857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alssabiru </a:t>
            </a:r>
            <a:r>
              <a:rPr lang="en-IN" sz="2400" i="1" dirty="0" err="1">
                <a:solidFill>
                  <a:srgbClr val="0070C0"/>
                </a:solidFill>
              </a:rPr>
              <a:t>alshshakuru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almujtahidu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the </a:t>
            </a:r>
            <a:r>
              <a:rPr lang="en-IN" sz="3200" dirty="0">
                <a:solidFill>
                  <a:srgbClr val="0070C0"/>
                </a:solidFill>
              </a:rPr>
              <a:t>serene, the thankful, and the hard-working.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67108" y="5429264"/>
            <a:ext cx="387638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صابر و شاکر اور محنتی ہیں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38F209-1D69-487D-B793-06C46CDACFE7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اَللَّهُمَّ وَلاَ تَسْلُبْنَا ٱلْيَقِينَ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2398" y="3033518"/>
            <a:ext cx="1107289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allahumma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la </a:t>
            </a:r>
            <a:r>
              <a:rPr lang="en-IN" sz="2400" i="1" dirty="0" err="1">
                <a:solidFill>
                  <a:srgbClr val="0070C0"/>
                </a:solidFill>
              </a:rPr>
              <a:t>taslubna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alyaqina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O </a:t>
            </a:r>
            <a:r>
              <a:rPr lang="en-IN" sz="3200" dirty="0">
                <a:solidFill>
                  <a:srgbClr val="0070C0"/>
                </a:solidFill>
              </a:rPr>
              <a:t>Allah, do not deprive us of our strong faith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155649" name="Rectangle 1"/>
          <p:cNvSpPr>
            <a:spLocks noChangeArrowheads="1"/>
          </p:cNvSpPr>
          <p:nvPr/>
        </p:nvSpPr>
        <p:spPr bwMode="auto">
          <a:xfrm>
            <a:off x="2279576" y="5279541"/>
            <a:ext cx="704071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abic Typesetting" panose="03020402040406030203" pitchFamily="66" charset="-78"/>
                <a:ea typeface="Calibri" pitchFamily="34" charset="0"/>
                <a:cs typeface="Arabic Typesetting" panose="03020402040406030203" pitchFamily="66" charset="-78"/>
              </a:rPr>
              <a:t>خدایا ہمیں ہمارے مضبوط ایمان سے محروم نہ رکھنا</a:t>
            </a:r>
            <a:endParaRPr kumimoji="0" lang="en-US" sz="4800" b="0" i="0" u="none" strike="noStrike" cap="none" normalizeH="0" baseline="0" dirty="0">
              <a:ln>
                <a:noFill/>
              </a:ln>
              <a:solidFill>
                <a:srgbClr val="000066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89D770-D4FC-473C-8953-5B1891D9C52A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09654" y="1357298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اَللَّهُمَّ عَرِّفْنِي حُجَّتَكَ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38216" y="2786058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09786" y="4003226"/>
            <a:ext cx="69532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3200">
                <a:solidFill>
                  <a:srgbClr val="0070C0"/>
                </a:solidFill>
              </a:rPr>
              <a:t>O </a:t>
            </a:r>
            <a:r>
              <a:rPr lang="en-IN" sz="3200" dirty="0">
                <a:solidFill>
                  <a:srgbClr val="0070C0"/>
                </a:solidFill>
              </a:rPr>
              <a:t>Allah, make me recognize Your Argument,</a:t>
            </a:r>
          </a:p>
        </p:txBody>
      </p:sp>
      <p:sp>
        <p:nvSpPr>
          <p:cNvPr id="8" name="Rectangle 7"/>
          <p:cNvSpPr/>
          <p:nvPr/>
        </p:nvSpPr>
        <p:spPr>
          <a:xfrm>
            <a:off x="2860773" y="5316035"/>
            <a:ext cx="585128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خدایا مجھے اپنی حجت کی معرفت عطا فرما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FA27FA0-F96C-40AD-9A39-B734F0FB294A}"/>
              </a:ext>
            </a:extLst>
          </p:cNvPr>
          <p:cNvSpPr txBox="1"/>
          <p:nvPr/>
        </p:nvSpPr>
        <p:spPr>
          <a:xfrm>
            <a:off x="2887956" y="3146566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allahumma `arrifni hujjataka</a:t>
            </a:r>
            <a:endParaRPr lang="en-IN" sz="2400" i="1" dirty="0">
              <a:solidFill>
                <a:srgbClr val="0070C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B3C12C-F2AB-4F11-90CB-DF2E79863EEB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لِطُولِ ٱلامَدِ فِي غَيْبَتِهِ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3836" y="3033518"/>
            <a:ext cx="1100145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lituli al-amadi fi ghaybatihi</a:t>
            </a: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because </a:t>
            </a:r>
            <a:r>
              <a:rPr lang="en-IN" sz="3200" dirty="0">
                <a:solidFill>
                  <a:srgbClr val="0070C0"/>
                </a:solidFill>
              </a:rPr>
              <a:t>of his long-lasting occultation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301173" y="5279541"/>
            <a:ext cx="344677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غیبت کے طول کی بنا پر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056448-65C5-4745-88D8-6AFFFFFC2B98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وَٱنْقِطَاعِ خَبَرِهِ عَنَّا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78597" y="3277494"/>
            <a:ext cx="1054899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inqita`i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khabarihi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anna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disconnection between him and us.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89813" y="5381823"/>
            <a:ext cx="478368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انکی کسی خبر کے نہ آنے کی بنا پر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F79959-E690-4CF1-BEAA-FCE7FA529A1E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تُنْسِنَا ذِكْرَهُ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9522" y="3080819"/>
            <a:ext cx="1093001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tunsina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dhikrahu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r>
              <a:rPr lang="en-IN" sz="3200" dirty="0">
                <a:solidFill>
                  <a:srgbClr val="0070C0"/>
                </a:solidFill>
              </a:rPr>
              <a:t>	Do not make us forget to mention him [constantly],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152577" name="Rectangle 1"/>
          <p:cNvSpPr>
            <a:spLocks noChangeArrowheads="1"/>
          </p:cNvSpPr>
          <p:nvPr/>
        </p:nvSpPr>
        <p:spPr bwMode="auto">
          <a:xfrm>
            <a:off x="3888159" y="5279541"/>
            <a:ext cx="398698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8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abic Typesetting" panose="03020402040406030203" pitchFamily="66" charset="-78"/>
                <a:ea typeface="Calibri" pitchFamily="34" charset="0"/>
                <a:cs typeface="Arabic Typesetting" panose="03020402040406030203" pitchFamily="66" charset="-78"/>
              </a:rPr>
              <a:t>اس </a:t>
            </a:r>
            <a:r>
              <a:rPr kumimoji="0" lang="ar-SA" sz="48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abic Typesetting" panose="03020402040406030203" pitchFamily="66" charset="-78"/>
                <a:ea typeface="Calibri" pitchFamily="34" charset="0"/>
                <a:cs typeface="Arabic Typesetting" panose="03020402040406030203" pitchFamily="66" charset="-78"/>
              </a:rPr>
              <a:t>ان کا ذکر کرنا مت بھولنا</a:t>
            </a:r>
            <a:endParaRPr kumimoji="0" lang="en-US" sz="4800" b="0" i="0" u="none" strike="noStrike" cap="none" normalizeH="0" baseline="0" dirty="0">
              <a:ln>
                <a:noFill/>
              </a:ln>
              <a:solidFill>
                <a:srgbClr val="000066"/>
              </a:solidFill>
              <a:effectLst/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496105-ED07-44B8-9865-3F882894AC09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وَٱنْتِظَارَهُ وَٱلإِيـمَانَ بِهِ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05092" y="3080819"/>
            <a:ext cx="6096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 dirty="0">
                <a:solidFill>
                  <a:srgbClr val="0070C0"/>
                </a:solidFill>
              </a:rPr>
              <a:t> 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intizarahu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wal-imana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to expect him, to believe in him,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83350" y="5383381"/>
            <a:ext cx="399660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ان کے انتظار ان پر ایمان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764BFF1-8B5B-4DB1-B781-75B445E5DC13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وَقُوَّةَ ٱلْيَقِينِ فِي ظُهُورِهِ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64481" y="3159310"/>
            <a:ext cx="783434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quwwata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alyaqini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zuhurihi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to </a:t>
            </a:r>
            <a:r>
              <a:rPr lang="en-IN" sz="3200" dirty="0">
                <a:solidFill>
                  <a:srgbClr val="0070C0"/>
                </a:solidFill>
              </a:rPr>
              <a:t>enjoy strong faith in his advent,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45546" y="5405333"/>
            <a:ext cx="361509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 کے ظہور کا محکم یقین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F670002-9574-488D-9E86-8CB39DF69A8A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وَٱلدُّعَاءَ لَهُ وَٱلصَّلاَةَ عَلَيْهِ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5274" y="3205791"/>
            <a:ext cx="1028707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alddu`a'a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lahu</a:t>
            </a:r>
            <a:r>
              <a:rPr lang="en-IN" sz="2400" i="1" dirty="0">
                <a:solidFill>
                  <a:srgbClr val="0070C0"/>
                </a:solidFill>
              </a:rPr>
              <a:t> w </a:t>
            </a:r>
            <a:r>
              <a:rPr lang="en-IN" sz="2400" i="1" dirty="0" err="1">
                <a:solidFill>
                  <a:srgbClr val="0070C0"/>
                </a:solidFill>
              </a:rPr>
              <a:t>alssalata</a:t>
            </a:r>
            <a:r>
              <a:rPr lang="en-IN" sz="2400" i="1" dirty="0">
                <a:solidFill>
                  <a:srgbClr val="0070C0"/>
                </a:solidFill>
              </a:rPr>
              <a:t> `</a:t>
            </a:r>
            <a:r>
              <a:rPr lang="en-IN" sz="2400" i="1" dirty="0" err="1">
                <a:solidFill>
                  <a:srgbClr val="0070C0"/>
                </a:solidFill>
              </a:rPr>
              <a:t>alayhi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to pray You for him, and to invoke Your blessings on him</a:t>
            </a:r>
          </a:p>
        </p:txBody>
      </p:sp>
      <p:sp>
        <p:nvSpPr>
          <p:cNvPr id="8" name="Rectangle 7"/>
          <p:cNvSpPr/>
          <p:nvPr/>
        </p:nvSpPr>
        <p:spPr>
          <a:xfrm>
            <a:off x="1023902" y="5434448"/>
            <a:ext cx="929132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 کے حق میں دعا اور ان پر صلوات سے ہم کو غافل نہ ہونے دینا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363521-B83A-47EB-A105-DA0C84FC4242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حَتَّىٰ لاَ يُقَنِّطَنَا طُولُ غَيْبَتِهِ مِنْ قِيَامِهِ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3836" y="3061337"/>
            <a:ext cx="107157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hatta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yuqannitana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tulu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ghaybatihi</a:t>
            </a:r>
            <a:r>
              <a:rPr lang="en-IN" sz="2400" i="1" dirty="0">
                <a:solidFill>
                  <a:srgbClr val="0070C0"/>
                </a:solidFill>
              </a:rPr>
              <a:t> min </a:t>
            </a:r>
            <a:r>
              <a:rPr lang="en-IN" sz="2400" i="1" dirty="0" err="1">
                <a:solidFill>
                  <a:srgbClr val="0070C0"/>
                </a:solidFill>
              </a:rPr>
              <a:t>qiyamihi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so </a:t>
            </a:r>
            <a:r>
              <a:rPr lang="en-IN" sz="3200" dirty="0">
                <a:solidFill>
                  <a:srgbClr val="0070C0"/>
                </a:solidFill>
              </a:rPr>
              <a:t>that his long-lasting occultation will never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make </a:t>
            </a:r>
            <a:r>
              <a:rPr lang="en-IN" sz="3200" dirty="0">
                <a:solidFill>
                  <a:srgbClr val="0070C0"/>
                </a:solidFill>
              </a:rPr>
              <a:t>us despair of his advent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35560" y="5569716"/>
            <a:ext cx="694773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تاکہ طول غیبت ان کے قیام سے مایوس نہ کر دے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6326856-542A-4E08-AE85-FF4EF1D441BC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وَيَكُونَ يَقِينُنَا فِي ذٰلِكَ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3259008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yakuna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yaqinuna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dhalika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our faith in this will be</a:t>
            </a:r>
          </a:p>
        </p:txBody>
      </p:sp>
      <p:sp>
        <p:nvSpPr>
          <p:cNvPr id="8" name="Rectangle 7"/>
          <p:cNvSpPr/>
          <p:nvPr/>
        </p:nvSpPr>
        <p:spPr>
          <a:xfrm>
            <a:off x="2567608" y="5403321"/>
            <a:ext cx="621356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ہمارا یقین ان کی غیبت میں ویسا ہی ہو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EF18683-4111-43B2-9D06-14C08F7C203C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كَيَقِينِنَا فِي قِيَامِ رَسُولِكَ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5340" y="3166018"/>
            <a:ext cx="985844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kayaqinina </a:t>
            </a:r>
            <a:r>
              <a:rPr lang="en-IN" sz="2400" i="1" dirty="0" err="1">
                <a:solidFill>
                  <a:srgbClr val="0070C0"/>
                </a:solidFill>
              </a:rPr>
              <a:t>fi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qiyami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rasulika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 just like our faith in the advent of Your Messenger,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15680" y="5412041"/>
            <a:ext cx="496482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جیسا کہ رسول کے قیام کا یقین ہے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AA58C3A-F2F8-4147-B285-AA86E7F91B2F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صَلَوَاتُكَ عَلَيْهِ وَآلِهِ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09654" y="3033518"/>
            <a:ext cx="978700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salawatuka </a:t>
            </a:r>
            <a:r>
              <a:rPr lang="en-IN" sz="2400" i="1" dirty="0">
                <a:solidFill>
                  <a:srgbClr val="0070C0"/>
                </a:solidFill>
              </a:rPr>
              <a:t>`</a:t>
            </a:r>
            <a:r>
              <a:rPr lang="en-IN" sz="2400" i="1" dirty="0" err="1">
                <a:solidFill>
                  <a:srgbClr val="0070C0"/>
                </a:solidFill>
              </a:rPr>
              <a:t>alayhi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Your </a:t>
            </a:r>
            <a:r>
              <a:rPr lang="en-IN" sz="3200" dirty="0">
                <a:solidFill>
                  <a:srgbClr val="0070C0"/>
                </a:solidFill>
              </a:rPr>
              <a:t>peace be upon him and his Household,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81696" y="5279541"/>
            <a:ext cx="31999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 سب پر میرا سلام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F592AF-D2E0-43F5-9B8E-A3FE0774C793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09654" y="1357298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فَإنَّكَ إنْ لَمْ تُعَرِّفْنِي حُجَّتَكَ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38216" y="2786058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0850" y="4064781"/>
            <a:ext cx="116681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i="1">
                <a:solidFill>
                  <a:srgbClr val="0070C0"/>
                </a:solidFill>
              </a:rPr>
              <a:t>                 </a:t>
            </a:r>
            <a:endParaRPr lang="en-IN" sz="3200" dirty="0">
              <a:solidFill>
                <a:srgbClr val="0070C0"/>
              </a:solidFill>
            </a:endParaRPr>
          </a:p>
          <a:p>
            <a:r>
              <a:rPr lang="en-IN" sz="3200" dirty="0">
                <a:solidFill>
                  <a:srgbClr val="0070C0"/>
                </a:solidFill>
              </a:rPr>
              <a:t>because if You do not make me recognize Your Argument,</a:t>
            </a:r>
          </a:p>
        </p:txBody>
      </p:sp>
      <p:sp>
        <p:nvSpPr>
          <p:cNvPr id="8" name="Rectangle 7"/>
          <p:cNvSpPr/>
          <p:nvPr/>
        </p:nvSpPr>
        <p:spPr>
          <a:xfrm>
            <a:off x="3170359" y="5500702"/>
            <a:ext cx="585128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خدایا مجھے اپنی حجت کی معرفت عطا فرما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D0903B0-2A0E-45E1-B0D5-4E812CE08343}"/>
              </a:ext>
            </a:extLst>
          </p:cNvPr>
          <p:cNvSpPr txBox="1"/>
          <p:nvPr/>
        </p:nvSpPr>
        <p:spPr>
          <a:xfrm>
            <a:off x="3599322" y="3252744"/>
            <a:ext cx="51362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400" i="1">
                <a:solidFill>
                  <a:srgbClr val="0070C0"/>
                </a:solidFill>
              </a:rPr>
              <a:t>fa'innaka in lam tu`arrifni hujjataka</a:t>
            </a:r>
            <a:endParaRPr lang="en-IN" sz="2400" i="1" dirty="0">
              <a:solidFill>
                <a:srgbClr val="0070C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6984ED-E968-4E94-B84F-6A2C98A7A800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وَمَا جَاءَ بِهِ مِنْ وَحْيِكَ وَتَنْزِيلِكَ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8084" y="2997409"/>
            <a:ext cx="112872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ma </a:t>
            </a:r>
            <a:r>
              <a:rPr lang="en-IN" sz="2400" i="1" dirty="0" err="1">
                <a:solidFill>
                  <a:srgbClr val="0070C0"/>
                </a:solidFill>
              </a:rPr>
              <a:t>ja'a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r>
              <a:rPr lang="en-IN" sz="2400" i="1" dirty="0">
                <a:solidFill>
                  <a:srgbClr val="0070C0"/>
                </a:solidFill>
              </a:rPr>
              <a:t> min </a:t>
            </a:r>
            <a:r>
              <a:rPr lang="en-IN" sz="2400" i="1" dirty="0" err="1">
                <a:solidFill>
                  <a:srgbClr val="0070C0"/>
                </a:solidFill>
              </a:rPr>
              <a:t>wahyika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tanzilika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2800" dirty="0">
                <a:solidFill>
                  <a:srgbClr val="0070C0"/>
                </a:solidFill>
              </a:rPr>
              <a:t>and [just like our faith in] all that which has been conveyed by him to us through Your Revelation and Divine communication.</a:t>
            </a:r>
          </a:p>
        </p:txBody>
      </p:sp>
      <p:sp>
        <p:nvSpPr>
          <p:cNvPr id="8" name="Rectangle 7"/>
          <p:cNvSpPr/>
          <p:nvPr/>
        </p:nvSpPr>
        <p:spPr>
          <a:xfrm>
            <a:off x="3524232" y="5286388"/>
            <a:ext cx="442300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جو وحی و تنزیل کے ذریعے ہیں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0581BE9-4CC6-4EDF-80EE-DE1940AC7EC7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اَللَّهُمَّ وَقَوِّ قُلُوبَنَا عَلَىٰ ٱلإيـمَانِ بِهِ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0928" y="3026438"/>
            <a:ext cx="1114432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	allahumma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qawwi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qulubana</a:t>
            </a:r>
            <a:r>
              <a:rPr lang="en-IN" sz="2400" i="1" dirty="0">
                <a:solidFill>
                  <a:srgbClr val="0070C0"/>
                </a:solidFill>
              </a:rPr>
              <a:t> `ala al-</a:t>
            </a:r>
            <a:r>
              <a:rPr lang="en-IN" sz="2400" i="1" dirty="0" err="1">
                <a:solidFill>
                  <a:srgbClr val="0070C0"/>
                </a:solidFill>
              </a:rPr>
              <a:t>imani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bihi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O </a:t>
            </a:r>
            <a:r>
              <a:rPr lang="en-IN" sz="3200" dirty="0">
                <a:solidFill>
                  <a:srgbClr val="0070C0"/>
                </a:solidFill>
              </a:rPr>
              <a:t>Allah, make our hearts believe in him unshakably</a:t>
            </a:r>
          </a:p>
        </p:txBody>
      </p:sp>
      <p:sp>
        <p:nvSpPr>
          <p:cNvPr id="8" name="Rectangle 7"/>
          <p:cNvSpPr/>
          <p:nvPr/>
        </p:nvSpPr>
        <p:spPr>
          <a:xfrm>
            <a:off x="2063552" y="5297541"/>
            <a:ext cx="735810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خدایا ہمارے دلوں کو قوت دے کے ان پر ایمان رکھیں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A88716-084C-4315-8EA9-7EBE686A678D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حَتَّىٰ تَسْلُكَ بِنَا عَلَىٰ يَدِهِ مِنْهَاجَ ٱلْهُدَىٰ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9524" y="3185732"/>
            <a:ext cx="9929882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hatta </a:t>
            </a:r>
            <a:r>
              <a:rPr lang="en-IN" sz="2400" i="1" dirty="0" err="1">
                <a:solidFill>
                  <a:srgbClr val="0070C0"/>
                </a:solidFill>
              </a:rPr>
              <a:t>tasluka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bina</a:t>
            </a:r>
            <a:r>
              <a:rPr lang="en-IN" sz="2400" i="1" dirty="0">
                <a:solidFill>
                  <a:srgbClr val="0070C0"/>
                </a:solidFill>
              </a:rPr>
              <a:t> `ala </a:t>
            </a:r>
            <a:r>
              <a:rPr lang="en-IN" sz="2400" i="1" dirty="0" err="1">
                <a:solidFill>
                  <a:srgbClr val="0070C0"/>
                </a:solidFill>
              </a:rPr>
              <a:t>yadihi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minhaja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alhuda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so </a:t>
            </a:r>
            <a:r>
              <a:rPr lang="en-IN" sz="3200" dirty="0">
                <a:solidFill>
                  <a:srgbClr val="0070C0"/>
                </a:solidFill>
              </a:rPr>
              <a:t>that You will lead us, at his hands, to the path </a:t>
            </a:r>
          </a:p>
          <a:p>
            <a:pPr algn="ctr"/>
            <a:r>
              <a:rPr lang="en-IN" sz="3200">
                <a:solidFill>
                  <a:srgbClr val="0070C0"/>
                </a:solidFill>
              </a:rPr>
              <a:t>of </a:t>
            </a:r>
            <a:r>
              <a:rPr lang="en-IN" sz="3200" dirty="0">
                <a:solidFill>
                  <a:srgbClr val="0070C0"/>
                </a:solidFill>
              </a:rPr>
              <a:t>true guidance,</a:t>
            </a:r>
          </a:p>
          <a:p>
            <a:pPr algn="ctr"/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79576" y="5366274"/>
            <a:ext cx="671369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ہمیں ان کے ہاتھوں ہدایت کے راستے پر چلا دے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2CA438-A32A-4752-ACB9-0F9A13D1164D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وَٱلْمَحَجَّةَ ٱلْعُظْمَ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05091" y="3205791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almahajjata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al`uzma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the </a:t>
            </a:r>
            <a:r>
              <a:rPr lang="en-IN" sz="3200" dirty="0">
                <a:solidFill>
                  <a:srgbClr val="0070C0"/>
                </a:solidFill>
              </a:rPr>
              <a:t>greatest destination,</a:t>
            </a:r>
          </a:p>
        </p:txBody>
      </p:sp>
      <p:sp>
        <p:nvSpPr>
          <p:cNvPr id="8" name="Rectangle 7"/>
          <p:cNvSpPr/>
          <p:nvPr/>
        </p:nvSpPr>
        <p:spPr>
          <a:xfrm>
            <a:off x="4932620" y="5229200"/>
            <a:ext cx="204094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r-IN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بڑی دلیل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FCC55B-75BD-43B8-98E6-47CEA700DB88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وَٱلطَّرِيقَةَ ٱلْوُسْطَىٰ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67223" y="3205791"/>
            <a:ext cx="540043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alttariqata alwusta</a:t>
            </a: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the moderate way.</a:t>
            </a:r>
          </a:p>
        </p:txBody>
      </p:sp>
      <p:sp>
        <p:nvSpPr>
          <p:cNvPr id="8" name="Rectangle 7"/>
          <p:cNvSpPr/>
          <p:nvPr/>
        </p:nvSpPr>
        <p:spPr>
          <a:xfrm>
            <a:off x="4670529" y="5013765"/>
            <a:ext cx="256512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r-IN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درمیانی راستہ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9D76C8E-DB5A-4C71-9064-721145A5BD3D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وَقَوِّنَا عَلَىٰ طَاعَتِهِ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0" y="3080819"/>
            <a:ext cx="6096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qawwina</a:t>
            </a:r>
            <a:r>
              <a:rPr lang="en-IN" sz="2400" i="1" dirty="0">
                <a:solidFill>
                  <a:srgbClr val="0070C0"/>
                </a:solidFill>
              </a:rPr>
              <a:t> `ala </a:t>
            </a:r>
            <a:r>
              <a:rPr lang="en-IN" sz="2400" i="1" dirty="0" err="1">
                <a:solidFill>
                  <a:srgbClr val="0070C0"/>
                </a:solidFill>
              </a:rPr>
              <a:t>ta`atihi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Grant us strength to obey him,</a:t>
            </a:r>
          </a:p>
          <a:p>
            <a:pPr algn="ctr"/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35760" y="5279541"/>
            <a:ext cx="368241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اطاعت کی قوت دے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31FB943-10DF-4696-B1C1-EBA2EECFB863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وَثَبِّتْنَا عَلَىٰ مُشَايَعَتِهِ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52728" y="3166754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thabbitna</a:t>
            </a:r>
            <a:r>
              <a:rPr lang="en-IN" sz="2400" i="1" dirty="0">
                <a:solidFill>
                  <a:srgbClr val="0070C0"/>
                </a:solidFill>
              </a:rPr>
              <a:t> `ala </a:t>
            </a:r>
            <a:r>
              <a:rPr lang="en-IN" sz="2400" i="1" dirty="0" err="1">
                <a:solidFill>
                  <a:srgbClr val="0070C0"/>
                </a:solidFill>
              </a:rPr>
              <a:t>mushaya`atihi</a:t>
            </a:r>
            <a:endParaRPr lang="en-IN" sz="2400" i="1" dirty="0">
              <a:solidFill>
                <a:srgbClr val="0070C0"/>
              </a:solidFill>
            </a:endParaRPr>
          </a:p>
          <a:p>
            <a:pPr algn="ctr"/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 dirty="0">
                <a:solidFill>
                  <a:srgbClr val="0070C0"/>
                </a:solidFill>
              </a:rPr>
              <a:t>make us firm in supporting him,</a:t>
            </a:r>
          </a:p>
        </p:txBody>
      </p:sp>
      <p:sp>
        <p:nvSpPr>
          <p:cNvPr id="8" name="Rectangle 7"/>
          <p:cNvSpPr/>
          <p:nvPr/>
        </p:nvSpPr>
        <p:spPr>
          <a:xfrm>
            <a:off x="3485806" y="5297541"/>
            <a:ext cx="479169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ان کے اتباع پر ثابت قدم رکھنا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650110-062B-4DC5-BACD-DC92F64EB943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وَٱجْعَلْنَا فِي حِزْبِهِ وَاعْوَانِهِ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5274" y="3213742"/>
            <a:ext cx="1057282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ij`alna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hizbihi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a`wanihi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and </a:t>
            </a:r>
            <a:r>
              <a:rPr lang="en-IN" sz="3200" dirty="0">
                <a:solidFill>
                  <a:srgbClr val="0070C0"/>
                </a:solidFill>
              </a:rPr>
              <a:t>include us with his party, backers,</a:t>
            </a:r>
          </a:p>
          <a:p>
            <a:br>
              <a:rPr lang="en-IN" sz="3200" dirty="0">
                <a:solidFill>
                  <a:srgbClr val="0070C0"/>
                </a:solidFill>
              </a:rPr>
            </a:br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639616" y="5459765"/>
            <a:ext cx="616707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ہمیں ان کے گروہ ان کی اعوان میں قرار دے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E61E0C-3FA1-4975-B3F9-2BEC43F51BA2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وَانْصَارِهِ وَٱلرَّاضِينَ بِفِعْلِهِ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0960" y="3205791"/>
            <a:ext cx="1114432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 err="1">
                <a:solidFill>
                  <a:srgbClr val="0070C0"/>
                </a:solidFill>
              </a:rPr>
              <a:t>ansarihi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wa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alrradina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bifi`lihi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allies</a:t>
            </a:r>
            <a:r>
              <a:rPr lang="en-IN" sz="3200" dirty="0">
                <a:solidFill>
                  <a:srgbClr val="0070C0"/>
                </a:solidFill>
              </a:rPr>
              <a:t>, and those satisfied with his deed.</a:t>
            </a:r>
          </a:p>
        </p:txBody>
      </p:sp>
      <p:sp>
        <p:nvSpPr>
          <p:cNvPr id="8" name="Rectangle 7"/>
          <p:cNvSpPr/>
          <p:nvPr/>
        </p:nvSpPr>
        <p:spPr>
          <a:xfrm>
            <a:off x="1559496" y="5429264"/>
            <a:ext cx="844173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 انصار اور ان کے عمل سے راضی رہنے والوں میں قرار دے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71E72CF-8336-467A-9FE3-F5299B393A24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23902" y="1428736"/>
            <a:ext cx="9715504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IN" sz="9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تَسْلُبْنَا ذٰلِكَ فِي حَيَاتِنَا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81092" y="2928934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03753" y="3205791"/>
            <a:ext cx="964413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i="1">
                <a:solidFill>
                  <a:srgbClr val="0070C0"/>
                </a:solidFill>
              </a:rPr>
              <a:t>wa </a:t>
            </a:r>
            <a:r>
              <a:rPr lang="en-IN" sz="2400" i="1" dirty="0">
                <a:solidFill>
                  <a:srgbClr val="0070C0"/>
                </a:solidFill>
              </a:rPr>
              <a:t>la </a:t>
            </a:r>
            <a:r>
              <a:rPr lang="en-IN" sz="2400" i="1" dirty="0" err="1">
                <a:solidFill>
                  <a:srgbClr val="0070C0"/>
                </a:solidFill>
              </a:rPr>
              <a:t>taslubna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dhalika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fi</a:t>
            </a:r>
            <a:r>
              <a:rPr lang="en-IN" sz="2400" i="1" dirty="0">
                <a:solidFill>
                  <a:srgbClr val="0070C0"/>
                </a:solidFill>
              </a:rPr>
              <a:t> </a:t>
            </a:r>
            <a:r>
              <a:rPr lang="en-IN" sz="2400" i="1" dirty="0" err="1">
                <a:solidFill>
                  <a:srgbClr val="0070C0"/>
                </a:solidFill>
              </a:rPr>
              <a:t>hayatina</a:t>
            </a:r>
            <a:endParaRPr lang="en-IN" sz="2400" i="1" dirty="0">
              <a:solidFill>
                <a:srgbClr val="0070C0"/>
              </a:solidFill>
            </a:endParaRPr>
          </a:p>
          <a:p>
            <a:endParaRPr lang="en-IN" sz="3200" dirty="0">
              <a:solidFill>
                <a:srgbClr val="0070C0"/>
              </a:solidFill>
            </a:endParaRPr>
          </a:p>
          <a:p>
            <a:pPr algn="ctr"/>
            <a:r>
              <a:rPr lang="en-IN" sz="3200">
                <a:solidFill>
                  <a:srgbClr val="0070C0"/>
                </a:solidFill>
              </a:rPr>
              <a:t>Do </a:t>
            </a:r>
            <a:r>
              <a:rPr lang="en-IN" sz="3200" dirty="0">
                <a:solidFill>
                  <a:srgbClr val="0070C0"/>
                </a:solidFill>
              </a:rPr>
              <a:t>not deprive us of so during our lifetimes</a:t>
            </a:r>
          </a:p>
        </p:txBody>
      </p:sp>
      <p:sp>
        <p:nvSpPr>
          <p:cNvPr id="8" name="Rectangle 7"/>
          <p:cNvSpPr/>
          <p:nvPr/>
        </p:nvSpPr>
        <p:spPr>
          <a:xfrm>
            <a:off x="2279576" y="5429264"/>
            <a:ext cx="688682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800" dirty="0">
                <a:solidFill>
                  <a:srgbClr val="0000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اسے ہماری زندگی میں ہم سے دور نہ کر دینا </a:t>
            </a:r>
            <a:endParaRPr lang="en-IN" sz="4800" dirty="0">
              <a:solidFill>
                <a:srgbClr val="0000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0E76E8-BE6A-4738-8550-7012DB5C062F}"/>
              </a:ext>
            </a:extLst>
          </p:cNvPr>
          <p:cNvSpPr txBox="1"/>
          <p:nvPr/>
        </p:nvSpPr>
        <p:spPr>
          <a:xfrm>
            <a:off x="5858861" y="500042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>
                <a:solidFill>
                  <a:srgbClr val="00823B"/>
                </a:solidFill>
              </a:rPr>
              <a:t>Morning  &amp; Evening Dua for Imam Mahdi (ajtfs) </a:t>
            </a:r>
          </a:p>
          <a:p>
            <a:pPr algn="ctr"/>
            <a:r>
              <a:rPr lang="en-IN" sz="1400" b="1">
                <a:solidFill>
                  <a:srgbClr val="00823B"/>
                </a:solidFill>
              </a:rPr>
              <a:t>from Imam Sadiq(as) in Al Kafi</a:t>
            </a:r>
            <a:endParaRPr lang="en-US" sz="1400" b="1" dirty="0">
              <a:solidFill>
                <a:srgbClr val="00823B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18439</TotalTime>
  <Words>10957</Words>
  <Application>Microsoft Office PowerPoint</Application>
  <PresentationFormat>Widescreen</PresentationFormat>
  <Paragraphs>2199</Paragraphs>
  <Slides>230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230</vt:i4>
      </vt:variant>
    </vt:vector>
  </HeadingPairs>
  <TitlesOfParts>
    <vt:vector size="235" baseType="lpstr">
      <vt:lpstr>Arabic Typesetting</vt:lpstr>
      <vt:lpstr>Arial</vt:lpstr>
      <vt:lpstr>Calibri</vt:lpstr>
      <vt:lpstr>Trebuchet MS</vt:lpstr>
      <vt:lpstr>Default Design</vt:lpstr>
      <vt:lpstr>PowerPoint Presentation</vt:lpstr>
      <vt:lpstr>اَللّٰهُمَّ عَرِّفْنِىْ نَفْسَك</vt:lpstr>
      <vt:lpstr>فَإنَّكَ إنْ لَمْ تُعَرِّفْنِي نَفْسَكَ</vt:lpstr>
      <vt:lpstr>لَمْ اعْرِفْ رَسُولَكَ</vt:lpstr>
      <vt:lpstr>اَللَّهُمَّ عَرِّفْنِي رَسُولَكَ</vt:lpstr>
      <vt:lpstr>فَإِنَّكَ إنْ لَمْ تُعَرِّفْنِي رَسُولَكَ</vt:lpstr>
      <vt:lpstr>لَمْ اعْرِفْ حُجَّتَكَ</vt:lpstr>
      <vt:lpstr>اَللَّهُمَّ عَرِّفْنِي حُجَّتَكَ</vt:lpstr>
      <vt:lpstr>فَإنَّكَ إنْ لَمْ تُعَرِّفْنِي حُجَّتَكَ</vt:lpstr>
      <vt:lpstr>ضَلَلْتُ عَنْ دِينِي</vt:lpstr>
      <vt:lpstr>اَللَّهُمَّ لاَ تُمِتْنِي مِيتَةً جَاهِلِيَّةً</vt:lpstr>
      <vt:lpstr>وَلاَ تُزِغْ قَلْبِي بَعْدَ إذْ هَدَيْتَنِي</vt:lpstr>
      <vt:lpstr>اَللَّهُمَّ فَكَمَا هَدَيْتَنِي لِوِلاَيَةِ مَنْ فَرَضْتَ عَلَيَّ طَاعَتَهُ</vt:lpstr>
      <vt:lpstr>مِنْ وِلاَيَةِ وُلاَةِ امْرِكَ بَعْدَ رَسُولِكَ</vt:lpstr>
      <vt:lpstr>صَلَوَاتُكَ عَلَيْهِ وَآلِهِ</vt:lpstr>
      <vt:lpstr>حَتَّىٰ وَالَيْتُ وُلاَةَ امْرِكَ</vt:lpstr>
      <vt:lpstr>امِيرَ ٱلْمُؤْمِنِينَ وعَلِیَّ بْنَ أَبِی طَالِبٍ ٱلْحَسَنَ وَٱلْحُسَيْنَ</vt:lpstr>
      <vt:lpstr>وَعَلِيّاً وَمُحَمَّداً وَجَعْفَراً</vt:lpstr>
      <vt:lpstr>وَمُوسَىٰ وَعَلِيّاً وَمُحَمَّداً</vt:lpstr>
      <vt:lpstr>وَعَلِيّاً وَٱلْحَسَنَ وَٱلْحُجَّةَ ٱلْقَائِمَ ٱلْمَهْدِيَّ</vt:lpstr>
      <vt:lpstr>صَلَوَاتُكَ عَلَيْهِمْ اجْمَعِينَ</vt:lpstr>
      <vt:lpstr>اَللَّهُمَّ فَثَبِّتْنِي عَلَىٰ دِينِكَ</vt:lpstr>
      <vt:lpstr>وَٱسْتَعْمِلْنِي بِطَاعَتِكَ</vt:lpstr>
      <vt:lpstr>وَلَيِّنْ قَلْبِي لِوَلِيِّ امْرِكَ</vt:lpstr>
      <vt:lpstr>وَعَافِنِي مِمَّا ٱمْتَحَنْتَ بِهِ خَلْقَكَ</vt:lpstr>
      <vt:lpstr>وَثَبِّتْنِي عَلَىٰ طَاعَةِ وَلِيِّ امْرِكَ</vt:lpstr>
      <vt:lpstr>ٱلَّذِي سَتَرْتَهُ عَنْ خَلْقِكَ</vt:lpstr>
      <vt:lpstr>فَبِـإِذْنِكَ غَـابَ عَنْ بَرِيَّتِـكَ</vt:lpstr>
      <vt:lpstr>وَامْرَكَ يَنْتَظِرُ</vt:lpstr>
      <vt:lpstr>وَانْتَ ٱلْعَالِمُ غَيْرُ ٱلْمُعَلَّمِ</vt:lpstr>
      <vt:lpstr>بِٱلْوَقْتِ الَّذِي فِيهِ صَلاَحُ امْرِ وَلِيِّكَ</vt:lpstr>
      <vt:lpstr>فِي ٱلإِذْنِ لَهُ بِإِظْهَارِ امْرِهِ</vt:lpstr>
      <vt:lpstr>وَكَشْفِ سِرِّهِ</vt:lpstr>
      <vt:lpstr>فَصَبِّرْنِي عَلَىٰ ذٰلِكَ</vt:lpstr>
      <vt:lpstr>حَتَّىٰ لاَ احِبَّ تَعْجِيلَ مَا اخَّرْتَ</vt:lpstr>
      <vt:lpstr>وَلاَ تَاْخِيرَ مَا عَجَّلْتَ</vt:lpstr>
      <vt:lpstr>وَلاَ اكْشِفَ مَا سَتَرْتَ</vt:lpstr>
      <vt:lpstr>وَلاَ ابْحَثَ عَمَّا كَتَمْتَ</vt:lpstr>
      <vt:lpstr>وَلاَ انَازِعَكَ فِي تَدْبِيرِكَ</vt:lpstr>
      <vt:lpstr>وَلاَ اقُولَ لِمَ وَكَيْفَ</vt:lpstr>
      <vt:lpstr>وَمَا بَالُ وَلِيِّ ٱلامْرِ لاَ يَظْهَرُ</vt:lpstr>
      <vt:lpstr>وَقَدِ ٱمْتَلَاتِ ٱلارْضُ مِنَ ٱلجَوْرِ</vt:lpstr>
      <vt:lpstr>وَافَوِّضَ امُورِي كُلَّهَا إِلَيْكَ</vt:lpstr>
      <vt:lpstr>اَللَّهُمَّ إنِّي اسْالُكَ انْ تُرِيَنِي وَلِيَّ ٱلامْرِ</vt:lpstr>
      <vt:lpstr>ظَاهِراً نَافِذَ ٱلامْرِ</vt:lpstr>
      <vt:lpstr>مَعَ عِلْمِي بِانَّ لَكَ ٱلسُّلْطَانَ وَٱلْقُدْرَةَ</vt:lpstr>
      <vt:lpstr>وَٱلْبُرْهَانَ وَٱلْحُجَّةَ</vt:lpstr>
      <vt:lpstr>وَٱلْمَشِيَّةَ وَٱلْحَوْلَ وَٱلْقُوَّةَ</vt:lpstr>
      <vt:lpstr>فَٱفْعَلْ ذٰلِكَ بِي وَبِجَمِيعِ ٱلْمُؤْمِنِينَ</vt:lpstr>
      <vt:lpstr>حَتَّىٰ نَنْظُرَ إلَىٰ وَلِيِّكَ صَلَوَاتُكَ عَلَيْهِ</vt:lpstr>
      <vt:lpstr>ظَاهِرَ ٱلْمَقَالَةِ</vt:lpstr>
      <vt:lpstr>وَاضِحَ ٱلدِّلاَلَةِ</vt:lpstr>
      <vt:lpstr>هَادِياً مِنَ ٱلضَّلاَلَةِ</vt:lpstr>
      <vt:lpstr>شَافِياً مِنَ ٱلجَهَالَةِ</vt:lpstr>
      <vt:lpstr>ابْرِزْ يَا رَبِّ مُشَاهَدَتَهُ</vt:lpstr>
      <vt:lpstr>وَثَبِّتْ قَوَاعِدَهُ</vt:lpstr>
      <vt:lpstr>وَٱجْعَلْنَا مِمَّنْ تَقَرُّ عَيْنُهُ بِرُؤْيَتِهِ</vt:lpstr>
      <vt:lpstr>وَاقِمْنَا بِخِدْمَتِهِ</vt:lpstr>
      <vt:lpstr>وَتَوَفَّنَا عَلَىٰ مِلَّتِهِ</vt:lpstr>
      <vt:lpstr>وَٱحْشُرْنَا فِي زُمْرَتِهِ</vt:lpstr>
      <vt:lpstr>اَللَّهُمَّ اعِذْهُ مِنْ شَرِّ جَمِيعِ مَا خَلَقْتَ وَذَرَاْتَ</vt:lpstr>
      <vt:lpstr>وَبَرَاْتَ وَانْشَاْتَ وَصَوَّرْتَ</vt:lpstr>
      <vt:lpstr>وَٱحْفَظْهُ مِنْ بَيْنِ يَدَيْهِ وَمِنْ خَلْفِهِ</vt:lpstr>
      <vt:lpstr>وَعَنْ يَمِينِهِ وَعَنْ شِمَالِهِ</vt:lpstr>
      <vt:lpstr>وَمِنْ فَوْقِهِ وَمِنْ تَحْتِهِ</vt:lpstr>
      <vt:lpstr>بِحِفْظِكَ ٱلَّذِي لاَ يَضِيعُ مَنْ حَفِظْتَهُ بِهِ</vt:lpstr>
      <vt:lpstr>وَٱحْفَظْ فِيهِ رَسُولَكَ وَوَصِيَّ رَسُولِكَ</vt:lpstr>
      <vt:lpstr>عَلَيْهِمُ  وَ آلِهِ ٱلسَّلاَمُ</vt:lpstr>
      <vt:lpstr>اَللَّهُمَّ وَمُدَّ فِي عُمْرِهِ</vt:lpstr>
      <vt:lpstr>وَزِدْ فِي اجَلِهِ</vt:lpstr>
      <vt:lpstr>وَاعِنْهُ عَلَىٰ مَا وَلَّيْتَهُ وَٱسْتَرْعَيْتَهُ</vt:lpstr>
      <vt:lpstr>وَزِدْ فِي كَرَامَتِكَ لَهُ</vt:lpstr>
      <vt:lpstr>فَإِنَّهُ ٱلْهَادِيُ ٱلْمَهْدِيُّ</vt:lpstr>
      <vt:lpstr>وَٱلْقَائِمُ ٱلْمُهْتَدِي</vt:lpstr>
      <vt:lpstr>وَٱلطَّاهِرُ ٱلتَّقِيُّ</vt:lpstr>
      <vt:lpstr>ٱلزَّكِيُّ ٱلنَّقِيُّ</vt:lpstr>
      <vt:lpstr>ٱلرَّضِيُّ ٱلْمَرْضِيُّ</vt:lpstr>
      <vt:lpstr>ٱلصَّابِرُ ٱلشَّكُورُ ٱلْمُجْتَهِدُ</vt:lpstr>
      <vt:lpstr>اَللَّهُمَّ وَلاَ تَسْلُبْنَا ٱلْيَقِينَ</vt:lpstr>
      <vt:lpstr>لِطُولِ ٱلامَدِ فِي غَيْبَتِهِ</vt:lpstr>
      <vt:lpstr>وَٱنْقِطَاعِ خَبَرِهِ عَنَّا</vt:lpstr>
      <vt:lpstr>وَلاَ تُنْسِنَا ذِكْرَهُ</vt:lpstr>
      <vt:lpstr>وَٱنْتِظَارَهُ وَٱلإِيـمَانَ بِهِ</vt:lpstr>
      <vt:lpstr>وَقُوَّةَ ٱلْيَقِينِ فِي ظُهُورِهِ</vt:lpstr>
      <vt:lpstr>وَٱلدُّعَاءَ لَهُ وَٱلصَّلاَةَ عَلَيْهِ</vt:lpstr>
      <vt:lpstr>حَتَّىٰ لاَ يُقَنِّطَنَا طُولُ غَيْبَتِهِ مِنْ قِيَامِهِ</vt:lpstr>
      <vt:lpstr>وَيَكُونَ يَقِينُنَا فِي ذٰلِكَ</vt:lpstr>
      <vt:lpstr>كَيَقِينِنَا فِي قِيَامِ رَسُولِكَ</vt:lpstr>
      <vt:lpstr>صَلَوَاتُكَ عَلَيْهِ وَآلِهِ</vt:lpstr>
      <vt:lpstr>وَمَا جَاءَ بِهِ مِنْ وَحْيِكَ وَتَنْزِيلِكَ</vt:lpstr>
      <vt:lpstr>اَللَّهُمَّ وَقَوِّ قُلُوبَنَا عَلَىٰ ٱلإيـمَانِ بِهِ</vt:lpstr>
      <vt:lpstr>حَتَّىٰ تَسْلُكَ بِنَا عَلَىٰ يَدِهِ مِنْهَاجَ ٱلْهُدَىٰ</vt:lpstr>
      <vt:lpstr>وَٱلْمَحَجَّةَ ٱلْعُظْمَ</vt:lpstr>
      <vt:lpstr>وَٱلطَّرِيقَةَ ٱلْوُسْطَىٰ</vt:lpstr>
      <vt:lpstr>وَقَوِّنَا عَلَىٰ طَاعَتِهِ</vt:lpstr>
      <vt:lpstr>وَثَبِّتْنَا عَلَىٰ مُشَايَعَتِهِ</vt:lpstr>
      <vt:lpstr>وَٱجْعَلْنَا فِي حِزْبِهِ وَاعْوَانِهِ</vt:lpstr>
      <vt:lpstr>وَانْصَارِهِ وَٱلرَّاضِينَ بِفِعْلِهِ</vt:lpstr>
      <vt:lpstr>وَلاَ تَسْلُبْنَا ذٰلِكَ فِي حَيَاتِنَا</vt:lpstr>
      <vt:lpstr>وَلاَ عِنْدَ وَفَاتِنَا</vt:lpstr>
      <vt:lpstr>حَتَّىٰ تَتَوَفَّانَا وَنَحْنُ عَلَىٰ ذٰلِكَ</vt:lpstr>
      <vt:lpstr>لاَ شَاكِّينَ وَلاَ نَاكِثِينَ</vt:lpstr>
      <vt:lpstr>وَلاَ مُرْتَابِينَ وَلاَ مُكَذِّبِينَ</vt:lpstr>
      <vt:lpstr>اَللَّهُمَّ عَجِّلْ فَرَجَهُ</vt:lpstr>
      <vt:lpstr>وَايِّدْهُ بِٱلنَّصْرِ</vt:lpstr>
      <vt:lpstr>وَانْصُرْ نَاصِرِيهِ</vt:lpstr>
      <vt:lpstr>وَٱخْذِلْ خَاذِلِيهِ</vt:lpstr>
      <vt:lpstr>وَدَمْدِمْ عَلَىٰ مَنْ نَصَبَ لَهُ وَكَذَّبَ بِهِ</vt:lpstr>
      <vt:lpstr>وَاظْهِرْ بِهِ ٱلْحَقَّ</vt:lpstr>
      <vt:lpstr>وَامِتْ بِهِ ٱلْجَوْرَ</vt:lpstr>
      <vt:lpstr>وَٱسْتَنْقِذْ بِهِ عِبَادَكَ ٱلْمُؤْمِنِينَ مِنَ ٱلذُّلِّ</vt:lpstr>
      <vt:lpstr>وَانْعِشْ بِهِ ٱلْبِلاَدَ</vt:lpstr>
      <vt:lpstr>وَاقْتُلْ بِهِ جَبَابِرَةَ ٱلْكُفْرِ</vt:lpstr>
      <vt:lpstr>وَٱقْصِمْ بِهِ رُؤُوسَ الضَّلاَلَةِ</vt:lpstr>
      <vt:lpstr>وَذَلِّلْ بِهِ ٱلْجَبَّارِينَ وَٱلْكَافِرِينَ</vt:lpstr>
      <vt:lpstr>وَابْرِ بِهِ ٱلْمُنَافِقِينَ وَٱلنَّاكِثِينَ</vt:lpstr>
      <vt:lpstr>وَجَمِيعِ ٱلْمُخَالِفِينَ وَٱلْمُلْحِدِينَ</vt:lpstr>
      <vt:lpstr>فِي مَشَارِقِ ٱلارْضِ وَمَغَارِبِهَا</vt:lpstr>
      <vt:lpstr>وَبَرِّهَا وَبَحْرِهَا</vt:lpstr>
      <vt:lpstr>وَسَهْلِهَا وَجَبَلِهَا</vt:lpstr>
      <vt:lpstr>حَتَّىٰ لاَ تَدَعَ مِنْهُمْ دَيَّاراً</vt:lpstr>
      <vt:lpstr>وَلاَ تُبْقِيَ لَهُمْ آثَاراً</vt:lpstr>
      <vt:lpstr>طَهِّرْ مِنْهُمْ بِلاَدَكَ</vt:lpstr>
      <vt:lpstr>وَٱشْفِ مِنْهُمْ صُدُورَ عِبَادِكَ</vt:lpstr>
      <vt:lpstr>وَجَدِّدْ بِهِ مَا ٱمْتَحَىٰ مِنْ دِينِكَ</vt:lpstr>
      <vt:lpstr>وَاصْلِحْ بِهِ مَا بُدِّلَ مِنْ حُكْمِكَ وَغُيِّرَ مِنْ سُنَّتِكَ</vt:lpstr>
      <vt:lpstr>حَتَّىٰ يَعُودَ دِينُكَ بِهِ وَعَلَىٰ يَدَيْهِ</vt:lpstr>
      <vt:lpstr>غَضّاً جَدِيداً صَحِيحاً</vt:lpstr>
      <vt:lpstr>لاَ عِوَجَ فِيهِ وَلاَ بِدْعَةَ مَعَهُ</vt:lpstr>
      <vt:lpstr>حَتَّىٰ تُطْفِئَ بِعَدْلِهِ نِيرَانَ ٱلْكَافِرِينَ</vt:lpstr>
      <vt:lpstr>فَإنَّهُ عَبْدُكَ ٱلَّذِي ٱسْتَخْلَصْتَهُ لِنَفْسِكَ</vt:lpstr>
      <vt:lpstr>وَٱرْتَضَيْتَهُ لِنُصْرَةِ دِينِكَ</vt:lpstr>
      <vt:lpstr>وَٱصْطَفَيْتَهُ بِعِلْمِكَ</vt:lpstr>
      <vt:lpstr>وَعَصَمْتَهُ مِنَ ٱلذُّنُوبِ</vt:lpstr>
      <vt:lpstr>وَبَرَّاْتَهُ مِنَ ٱلعُيُوبِ</vt:lpstr>
      <vt:lpstr>وَاطْلَعْتَهُ عَلَىٰ ٱلْغُيُوبِ</vt:lpstr>
      <vt:lpstr>وَانْعَمْتَ عَلَيْهِ</vt:lpstr>
      <vt:lpstr>وَطَهَّرْتَهُ مِنَ ٱلرِّجْسِ</vt:lpstr>
      <vt:lpstr>وَنَقَّيْتَهُ مِنَ ٱلدَّنَسِ</vt:lpstr>
      <vt:lpstr>اَللَّهُمَّ فَصَلِّ عَلَيْهِ</vt:lpstr>
      <vt:lpstr>وَعَلَىٰ آبَائِهِ ٱلائِمَّةِ ٱلطَّاهِرِينَ</vt:lpstr>
      <vt:lpstr>وَعَلَىٰ شِيعَتِهِ ٱلْمُنْتَجَبِينَ</vt:lpstr>
      <vt:lpstr>وَبَلِّغْهُمْ مِنْ آمَالِهِمْ مَا يَاْمَلُونَ</vt:lpstr>
      <vt:lpstr>وَٱجْعَلْ ذٰلِكَ مِنَّا خَالِصاً</vt:lpstr>
      <vt:lpstr>مِنْ كُلِّ شَكٍّ وَشُبْهَةٍ</vt:lpstr>
      <vt:lpstr>وَرِيَاءٍ وَسُمْعَةٍ</vt:lpstr>
      <vt:lpstr>حَتَّىٰ لاَ نُرِيدَ بِهِ غَيْرَكَ</vt:lpstr>
      <vt:lpstr>وَلاَ نَطْلُبَ بِهِ إِلاَّ وَجْهَكَ</vt:lpstr>
      <vt:lpstr>اَللَّهُمَّ إنَّا نَشْكُو إلَيْكَ فَقْدَ نَبِيِّنَا</vt:lpstr>
      <vt:lpstr>وَغَيْبَةَ وَلِيِّنَا</vt:lpstr>
      <vt:lpstr>وَشِدَّةَ ٱلزَّمَانِ عَلَيْنَا</vt:lpstr>
      <vt:lpstr>وَوُقُوعَ ٱلْفِتَنِ</vt:lpstr>
      <vt:lpstr>بِنَا وَتَظَاهُرَ ٱلاعْدَاءِ</vt:lpstr>
      <vt:lpstr>عَلَينَا وَكَثْرَةَ عَدُوِّنَا</vt:lpstr>
      <vt:lpstr>وَقِلَّةَ عَدَدِنَا</vt:lpstr>
      <vt:lpstr>اَللَّهُمَّ فَٱفْرُجْ ذٰلِكَ عَنَّا</vt:lpstr>
      <vt:lpstr>بِفَتْحٍ مِنْكَ تُعَجِّلُهُ</vt:lpstr>
      <vt:lpstr>وَنَصْرٍ مِنْكَ تُعِزُّهُ</vt:lpstr>
      <vt:lpstr>وَإمَامِ عَدْلٍ تُظْهِرُهُ</vt:lpstr>
      <vt:lpstr>إِلٰهَ ٱلْحَقِّ آمِينَ</vt:lpstr>
      <vt:lpstr>اَللَّهُمَّ إنَّا نَسْالُكَ</vt:lpstr>
      <vt:lpstr>انْ تَاْذَنَ لِوَلِيِّكَ فِي إِظْهَارِ عَدْلِكَ فِي ِعبَادِك</vt:lpstr>
      <vt:lpstr>وَقَتْلِ اعْدَائِكَ فِي بِلاَدِكَ</vt:lpstr>
      <vt:lpstr>حَتَّىٰ لاَ تَدَعَ لِلْجَوْرِ يَا رَبِّ دَعَامَةً إِلاَّ قَصَمْتَهَا</vt:lpstr>
      <vt:lpstr>وَلاَ بَقِيَّةً إِلاَّ اَفْنَيْتَهَا</vt:lpstr>
      <vt:lpstr>وَلاَ قُوَّةً إِلاَّ اَوْهَنْتَهَا</vt:lpstr>
      <vt:lpstr>وَلاَ رُكْناً إِلاَّ هَدَمْتَهُ</vt:lpstr>
      <vt:lpstr>وَلاَ حَدّاً إِلاَّ فَلَلْتَهُ</vt:lpstr>
      <vt:lpstr>وَلاَ سِلاَحاً إِلاَّ اَكْلَلْتَهُ</vt:lpstr>
      <vt:lpstr>وَلاَ رَايَةً إِلاَّ نَكَّسْتَهَا</vt:lpstr>
      <vt:lpstr>وَلاَ شُجَاعاً إِلاَّ قَتَلْتَهُ</vt:lpstr>
      <vt:lpstr>وَلاَ جَيْشاً إِلاَّ خَذَلْتَهُ</vt:lpstr>
      <vt:lpstr>وَٱرْمِهِمْ يَا رَبِّ بِحَجَرِكَ ٱلدَّامِغِ</vt:lpstr>
      <vt:lpstr>وَٱضْرِبْهُمْ بِسَيْفِكَ ٱلْقَاطِعِ</vt:lpstr>
      <vt:lpstr>وَبَاْسِكَ ٱلَّذِي لاَ تَرُدُّهُ عَنِ ٱلْقَوْمِ ٱلْمُجْرِمِينَ</vt:lpstr>
      <vt:lpstr>وَعَذِّبْ اعْدَاءَكَ</vt:lpstr>
      <vt:lpstr>وَاعْدَاءَ وَلِيِّكَ وَاعْدَاءَ رَسُولِكَ</vt:lpstr>
      <vt:lpstr>صَلَوَاتُكَ عَلَيْهِ وَآلِهِ</vt:lpstr>
      <vt:lpstr>بِيَدِ وَلِيِّكَ وَايْدِي عِبَادِكَ ٱلْمُؤْمِنِينَ</vt:lpstr>
      <vt:lpstr>اَللَّهُمَّ إِكْفِ وَلِيَّكَ وَحُجَّتَكَ فِي ارْضِكَ</vt:lpstr>
      <vt:lpstr>هَوْلَ عَدُوِّهِ</vt:lpstr>
      <vt:lpstr>وَكَيدَ مَنْ أرَادَهُ ( كَادَهُ)</vt:lpstr>
      <vt:lpstr>وَٱمْكُرْ بِمَنْ مَكَرَ بِهِ</vt:lpstr>
      <vt:lpstr>وَٱجْعَلْ دَائِرَةَ السَّوْءِ عَلَىٰ مَنْ ارَادِ بِهِ سُوءاً</vt:lpstr>
      <vt:lpstr>وَٱقْطَعْ عَنْهُ مَادَّتَهُمْ</vt:lpstr>
      <vt:lpstr>وَارْعِبْ لَهُ قُلُوبَهُمْ</vt:lpstr>
      <vt:lpstr>وَزَلْزِلْ اقْدَامَهُمْ</vt:lpstr>
      <vt:lpstr>وَخُذْهُمْ جَهْرَةً وَبَغْتَةً</vt:lpstr>
      <vt:lpstr>وَشَدِّدْ عَلَيْهِمْ عَذَابَكَ</vt:lpstr>
      <vt:lpstr>وَٱخْزِهِمْ فِي عِبَادِكَ</vt:lpstr>
      <vt:lpstr>وَٱلْعَنْهُمْ فِي بِلاَدِكَ</vt:lpstr>
      <vt:lpstr>وَاسْكِنْهُمْ اسْفَلَ نَارِكَ</vt:lpstr>
      <vt:lpstr>وَاحِطْ بِهِمْ اشَدَّ عَذَابِكَ</vt:lpstr>
      <vt:lpstr>وَاصْلِهِمْ نَاراً</vt:lpstr>
      <vt:lpstr>وَٱحْشُ قُبُورَ مَوْتَاهُمْ نَاراً</vt:lpstr>
      <vt:lpstr>وَاصْلِهِمْ حَرَّ نَارِكَ</vt:lpstr>
      <vt:lpstr>فَإِنَّهُمْ اضَاعُوٱ الصَّلاَةَ</vt:lpstr>
      <vt:lpstr>وَٱتَّبَعُوٱ ٱلشَّهَوَاتِ</vt:lpstr>
      <vt:lpstr>وَاضَلُّوا عِبَادَكَ وَ أَخْرَبُوا بِلادَکَ</vt:lpstr>
      <vt:lpstr>اَللَّهُمَّ وَأَحْيِ بِوَلِيِّكَ الْقُرْآنَ</vt:lpstr>
      <vt:lpstr>وَأرِنَا نُورَهُ سَرْمَداً لاَ لَيْلَ فِيهِ</vt:lpstr>
      <vt:lpstr>وَاحْيِ بِهِ ٱلْقُلُوبَ ٱلْمَيِّتَةَ</vt:lpstr>
      <vt:lpstr>وَٱشْفِ بِهِ ٱلصُّدُورَ ٱلْوَغِرَةَ</vt:lpstr>
      <vt:lpstr>وَٱجْمَعْ بِهِ ٱلاهْوَاءَ ٱلْمُخْتَلِفَةَ عَلَىٰ ٱلْحَقِّ</vt:lpstr>
      <vt:lpstr>وَاقِمْ بِهِ ٱلْحُدُودَ ٱلْمُعَطَّلَةَ</vt:lpstr>
      <vt:lpstr>وَٱلاحْكَامَ ٱلْمُهْمَلَةَ</vt:lpstr>
      <vt:lpstr>حَتَّىٰ لاَ يَبْقَىٰ حَقٌّ إِلاَّ ظَهَرَ</vt:lpstr>
      <vt:lpstr>وَلاَ عَدْلٌ إِلاَّ زَهَرَ</vt:lpstr>
      <vt:lpstr>وَٱجْعَلْنَا يَا رَبِّ مِنْ اعْوَانِهِ</vt:lpstr>
      <vt:lpstr>وَمُقَوِّيَةِ سُلْطَانِهِ</vt:lpstr>
      <vt:lpstr>وَٱلْمُؤْتَمِرِينَ لامْرِهِ</vt:lpstr>
      <vt:lpstr>وَٱلرَّاضِينَ بِفِعْلِهِ</vt:lpstr>
      <vt:lpstr>وَٱلْمُسَلِّمِينَ لاحْكَامِهِ</vt:lpstr>
      <vt:lpstr>وَمِمَّنْ لاَ حَاجَةَ بِهِ إلَىٰ ٱلتَّقِيَّةِ مِنْ خَلْقِكَ</vt:lpstr>
      <vt:lpstr>وَأنْتَ يَا رَبِّ ٱلَّذِي تَكْشِفُ ٱلضُّرَّ</vt:lpstr>
      <vt:lpstr>وَتُجِيبُ ٱلْمُضْطَرَّ إذَا دَعَاكَ</vt:lpstr>
      <vt:lpstr>وَتُنَجِّي مِنَ ٱلكَرْبِ ٱلْعَظِيمِ</vt:lpstr>
      <vt:lpstr>فَٱكْشِفِ ٱلضُّرَّ عَنْ وَلِيِّكَ</vt:lpstr>
      <vt:lpstr>وَٱجْعَلْهُ خَلِيفَةً فِي ارْضِكَ كَمَا ضَمِنْتَ لَهُ</vt:lpstr>
      <vt:lpstr>اَللَّهُمَّ وَلاَ تَجْعَلْنِي مِنْ خُصَمَاءِ آلِ مُحَمَّدٍ عَلَيْهِمُ ٱلسَّلاَمُ</vt:lpstr>
      <vt:lpstr>وَلاَ تَجْعَلْنِي مِنْ اعْدَاءِ آلِ مُحَمَّدٍ عَلَيْهِمُ ٱلسَّلاَمُ</vt:lpstr>
      <vt:lpstr>وَلاَ تَجْعَلْنِي مِنْ اهْلِ ٱلْحَنَقِ وَٱلْغَيْظِ عَلَىٰ آلِ مُحَمَّدٍ عَلَيْهِمُ ٱلسَّلاَمُ</vt:lpstr>
      <vt:lpstr>فَإنِّي اعُوذُ بِكَ مِنْ ذٰلِكَ فَاعِذْنِي</vt:lpstr>
      <vt:lpstr>وَاسْتَجِيرُ بِكَ فَاجِرْنِي</vt:lpstr>
      <vt:lpstr>اَللَّهُمَّ صَلِّ عَلَىٰ مُحَمَّدٍ وَآلِ مُحَمَّدٍ</vt:lpstr>
      <vt:lpstr>وَٱجْعَلْنِي بِهِمْ فَائِزاً عِنْدَكَ</vt:lpstr>
      <vt:lpstr>فِي ٱلدُّنْيَا وَٱلآخِرَةِ</vt:lpstr>
      <vt:lpstr>وَمِنَ ٱلْمُقَرَّبِينَ</vt:lpstr>
      <vt:lpstr>آمِينَ رَبَّ ٱلْعَالَمِينَ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IRFANJARCHIVI</dc:creator>
  <cp:lastModifiedBy>Irfan Jarchivi</cp:lastModifiedBy>
  <cp:revision>510</cp:revision>
  <cp:lastPrinted>1601-01-01T00:00:00Z</cp:lastPrinted>
  <dcterms:created xsi:type="dcterms:W3CDTF">1601-01-01T00:00:00Z</dcterms:created>
  <dcterms:modified xsi:type="dcterms:W3CDTF">2021-08-15T20:47:24Z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