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83" r:id="rId2"/>
    <p:sldId id="4537" r:id="rId3"/>
    <p:sldId id="4620" r:id="rId4"/>
    <p:sldId id="4621" r:id="rId5"/>
    <p:sldId id="4622" r:id="rId6"/>
    <p:sldId id="3330" r:id="rId7"/>
    <p:sldId id="3331" r:id="rId8"/>
    <p:sldId id="4536" r:id="rId9"/>
    <p:sldId id="4538" r:id="rId10"/>
    <p:sldId id="4539" r:id="rId11"/>
    <p:sldId id="4540" r:id="rId12"/>
    <p:sldId id="4541" r:id="rId13"/>
    <p:sldId id="4542" r:id="rId14"/>
    <p:sldId id="4543" r:id="rId15"/>
    <p:sldId id="4544" r:id="rId16"/>
    <p:sldId id="4545" r:id="rId17"/>
    <p:sldId id="4546" r:id="rId18"/>
    <p:sldId id="4547" r:id="rId19"/>
    <p:sldId id="4548" r:id="rId20"/>
    <p:sldId id="4549" r:id="rId21"/>
    <p:sldId id="4550" r:id="rId22"/>
    <p:sldId id="4551" r:id="rId23"/>
    <p:sldId id="4552" r:id="rId24"/>
    <p:sldId id="4553" r:id="rId25"/>
    <p:sldId id="4554" r:id="rId26"/>
    <p:sldId id="4555" r:id="rId27"/>
    <p:sldId id="4556" r:id="rId28"/>
    <p:sldId id="4557" r:id="rId29"/>
    <p:sldId id="4558" r:id="rId30"/>
    <p:sldId id="4559" r:id="rId31"/>
    <p:sldId id="4560" r:id="rId32"/>
    <p:sldId id="4561" r:id="rId33"/>
    <p:sldId id="4562" r:id="rId34"/>
    <p:sldId id="4563" r:id="rId35"/>
    <p:sldId id="4564" r:id="rId36"/>
    <p:sldId id="4565" r:id="rId37"/>
    <p:sldId id="4566" r:id="rId38"/>
    <p:sldId id="4567" r:id="rId39"/>
    <p:sldId id="4568" r:id="rId40"/>
    <p:sldId id="4569" r:id="rId41"/>
    <p:sldId id="4570" r:id="rId42"/>
    <p:sldId id="4571" r:id="rId43"/>
    <p:sldId id="4572" r:id="rId44"/>
    <p:sldId id="4573" r:id="rId45"/>
    <p:sldId id="4574" r:id="rId46"/>
    <p:sldId id="4575" r:id="rId47"/>
    <p:sldId id="4576" r:id="rId48"/>
    <p:sldId id="4577" r:id="rId49"/>
    <p:sldId id="4578" r:id="rId50"/>
    <p:sldId id="4579" r:id="rId51"/>
    <p:sldId id="4580" r:id="rId52"/>
    <p:sldId id="4581" r:id="rId53"/>
    <p:sldId id="4582" r:id="rId54"/>
    <p:sldId id="4583" r:id="rId55"/>
    <p:sldId id="4584" r:id="rId56"/>
    <p:sldId id="4585" r:id="rId57"/>
    <p:sldId id="4586" r:id="rId58"/>
    <p:sldId id="4587" r:id="rId59"/>
    <p:sldId id="4588" r:id="rId60"/>
    <p:sldId id="4589" r:id="rId61"/>
    <p:sldId id="4590" r:id="rId62"/>
    <p:sldId id="4591" r:id="rId63"/>
    <p:sldId id="4592" r:id="rId64"/>
    <p:sldId id="4593" r:id="rId65"/>
    <p:sldId id="4594" r:id="rId66"/>
    <p:sldId id="4595" r:id="rId67"/>
    <p:sldId id="4596" r:id="rId68"/>
    <p:sldId id="4597" r:id="rId69"/>
    <p:sldId id="4598" r:id="rId70"/>
    <p:sldId id="4599" r:id="rId71"/>
    <p:sldId id="4600" r:id="rId72"/>
    <p:sldId id="4601" r:id="rId73"/>
    <p:sldId id="4602" r:id="rId74"/>
    <p:sldId id="4603" r:id="rId75"/>
    <p:sldId id="4604" r:id="rId76"/>
    <p:sldId id="4605" r:id="rId77"/>
    <p:sldId id="4606" r:id="rId78"/>
    <p:sldId id="4607" r:id="rId79"/>
    <p:sldId id="4608" r:id="rId80"/>
    <p:sldId id="4609" r:id="rId81"/>
    <p:sldId id="4610" r:id="rId82"/>
    <p:sldId id="4611" r:id="rId83"/>
    <p:sldId id="4612" r:id="rId84"/>
    <p:sldId id="4613" r:id="rId85"/>
    <p:sldId id="4614" r:id="rId86"/>
    <p:sldId id="4615" r:id="rId87"/>
    <p:sldId id="4616" r:id="rId88"/>
    <p:sldId id="4617" r:id="rId89"/>
    <p:sldId id="4618" r:id="rId90"/>
    <p:sldId id="4619" r:id="rId91"/>
    <p:sldId id="4623" r:id="rId92"/>
    <p:sldId id="4624" r:id="rId93"/>
    <p:sldId id="4625" r:id="rId94"/>
    <p:sldId id="4626" r:id="rId95"/>
    <p:sldId id="4627" r:id="rId96"/>
    <p:sldId id="4628" r:id="rId97"/>
    <p:sldId id="4629" r:id="rId98"/>
    <p:sldId id="4630" r:id="rId99"/>
    <p:sldId id="4631" r:id="rId100"/>
    <p:sldId id="4632" r:id="rId101"/>
    <p:sldId id="4633" r:id="rId102"/>
    <p:sldId id="4634" r:id="rId103"/>
    <p:sldId id="4635" r:id="rId104"/>
    <p:sldId id="4636" r:id="rId105"/>
    <p:sldId id="4637" r:id="rId106"/>
    <p:sldId id="4638" r:id="rId107"/>
    <p:sldId id="4639" r:id="rId108"/>
    <p:sldId id="4640" r:id="rId109"/>
    <p:sldId id="4641" r:id="rId110"/>
    <p:sldId id="4642" r:id="rId111"/>
    <p:sldId id="4643" r:id="rId112"/>
    <p:sldId id="4644" r:id="rId113"/>
    <p:sldId id="4645" r:id="rId114"/>
    <p:sldId id="4646" r:id="rId115"/>
    <p:sldId id="4647" r:id="rId116"/>
    <p:sldId id="4648" r:id="rId117"/>
    <p:sldId id="4739" r:id="rId118"/>
    <p:sldId id="4649" r:id="rId119"/>
    <p:sldId id="4650" r:id="rId120"/>
    <p:sldId id="4651" r:id="rId121"/>
    <p:sldId id="4652" r:id="rId122"/>
    <p:sldId id="4653" r:id="rId123"/>
    <p:sldId id="4654" r:id="rId124"/>
    <p:sldId id="4655" r:id="rId125"/>
    <p:sldId id="4656" r:id="rId126"/>
    <p:sldId id="4657" r:id="rId127"/>
    <p:sldId id="4658" r:id="rId128"/>
    <p:sldId id="4659" r:id="rId129"/>
    <p:sldId id="4660" r:id="rId130"/>
    <p:sldId id="4661" r:id="rId131"/>
    <p:sldId id="4662" r:id="rId132"/>
    <p:sldId id="4740" r:id="rId133"/>
    <p:sldId id="4663" r:id="rId134"/>
    <p:sldId id="4664" r:id="rId135"/>
    <p:sldId id="4665" r:id="rId136"/>
    <p:sldId id="4666" r:id="rId137"/>
    <p:sldId id="4667" r:id="rId138"/>
    <p:sldId id="4668" r:id="rId139"/>
    <p:sldId id="4669" r:id="rId140"/>
    <p:sldId id="4670" r:id="rId141"/>
    <p:sldId id="4671" r:id="rId142"/>
    <p:sldId id="4672" r:id="rId143"/>
    <p:sldId id="4673" r:id="rId144"/>
    <p:sldId id="4674" r:id="rId145"/>
    <p:sldId id="4675" r:id="rId146"/>
    <p:sldId id="4676" r:id="rId147"/>
    <p:sldId id="4677" r:id="rId148"/>
    <p:sldId id="4741" r:id="rId149"/>
    <p:sldId id="4678" r:id="rId150"/>
    <p:sldId id="4679" r:id="rId151"/>
    <p:sldId id="4680" r:id="rId152"/>
    <p:sldId id="4681" r:id="rId153"/>
    <p:sldId id="4682" r:id="rId154"/>
    <p:sldId id="4683" r:id="rId155"/>
    <p:sldId id="4684" r:id="rId156"/>
    <p:sldId id="4685" r:id="rId157"/>
    <p:sldId id="4686" r:id="rId158"/>
    <p:sldId id="4687" r:id="rId159"/>
    <p:sldId id="4688" r:id="rId160"/>
    <p:sldId id="4689" r:id="rId161"/>
    <p:sldId id="4690" r:id="rId162"/>
    <p:sldId id="4691" r:id="rId163"/>
    <p:sldId id="4692" r:id="rId164"/>
    <p:sldId id="4693" r:id="rId165"/>
    <p:sldId id="4694" r:id="rId166"/>
    <p:sldId id="4742" r:id="rId167"/>
    <p:sldId id="4695" r:id="rId168"/>
    <p:sldId id="4696" r:id="rId169"/>
    <p:sldId id="4697" r:id="rId170"/>
    <p:sldId id="4698" r:id="rId171"/>
    <p:sldId id="4699" r:id="rId172"/>
    <p:sldId id="4700" r:id="rId173"/>
    <p:sldId id="4701" r:id="rId174"/>
    <p:sldId id="4702" r:id="rId175"/>
    <p:sldId id="4703" r:id="rId176"/>
    <p:sldId id="4704" r:id="rId177"/>
    <p:sldId id="4705" r:id="rId178"/>
    <p:sldId id="4706" r:id="rId179"/>
    <p:sldId id="4707" r:id="rId180"/>
    <p:sldId id="4708" r:id="rId181"/>
    <p:sldId id="4709" r:id="rId182"/>
    <p:sldId id="4710" r:id="rId183"/>
    <p:sldId id="4711" r:id="rId184"/>
    <p:sldId id="4712" r:id="rId185"/>
    <p:sldId id="4713" r:id="rId186"/>
    <p:sldId id="4714" r:id="rId187"/>
    <p:sldId id="4743" r:id="rId188"/>
    <p:sldId id="4715" r:id="rId189"/>
    <p:sldId id="4716" r:id="rId190"/>
    <p:sldId id="4717" r:id="rId191"/>
    <p:sldId id="4718" r:id="rId192"/>
    <p:sldId id="4719" r:id="rId193"/>
    <p:sldId id="4720" r:id="rId194"/>
    <p:sldId id="4721" r:id="rId195"/>
    <p:sldId id="4722" r:id="rId196"/>
    <p:sldId id="4723" r:id="rId197"/>
    <p:sldId id="4724" r:id="rId198"/>
    <p:sldId id="4725" r:id="rId199"/>
    <p:sldId id="4726" r:id="rId200"/>
    <p:sldId id="4727" r:id="rId201"/>
    <p:sldId id="4728" r:id="rId202"/>
    <p:sldId id="4729" r:id="rId203"/>
    <p:sldId id="3827" r:id="rId204"/>
    <p:sldId id="3281" r:id="rId205"/>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0066"/>
    <a:srgbClr val="000099"/>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8" d="100"/>
          <a:sy n="88" d="100"/>
        </p:scale>
        <p:origin x="1306" y="86"/>
      </p:cViewPr>
      <p:guideLst>
        <p:guide orient="horz" pos="2160"/>
        <p:guide pos="2928"/>
      </p:guideLst>
    </p:cSldViewPr>
  </p:slideViewPr>
  <p:notesTextViewPr>
    <p:cViewPr>
      <p:scale>
        <a:sx n="100" d="100"/>
        <a:sy n="100" d="100"/>
      </p:scale>
      <p:origin x="0" y="0"/>
    </p:cViewPr>
  </p:notesTextViewPr>
  <p:sorterViewPr>
    <p:cViewPr>
      <p:scale>
        <a:sx n="66" d="100"/>
        <a:sy n="66" d="100"/>
      </p:scale>
      <p:origin x="0" y="24804"/>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presProps" Target="pres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viewProps" Target="viewProp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tableStyles" Target="tableStyles.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CC55971-7BD3-423A-86A3-85247FB84831}" type="slidenum">
              <a:rPr lang="ar-SA"/>
              <a:pPr>
                <a:defRPr/>
              </a:pPr>
              <a:t>‹#›</a:t>
            </a:fld>
            <a:endParaRPr lang="en-US"/>
          </a:p>
        </p:txBody>
      </p:sp>
    </p:spTree>
    <p:extLst>
      <p:ext uri="{BB962C8B-B14F-4D97-AF65-F5344CB8AC3E}">
        <p14:creationId xmlns:p14="http://schemas.microsoft.com/office/powerpoint/2010/main" val="276910825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FE47C8-904E-423F-92DF-C0855D747B40}" type="slidenum">
              <a:rPr lang="ar-SA"/>
              <a:pPr>
                <a:defRPr/>
              </a:pPr>
              <a:t>‹#›</a:t>
            </a:fld>
            <a:endParaRPr lang="en-US"/>
          </a:p>
        </p:txBody>
      </p:sp>
    </p:spTree>
    <p:extLst>
      <p:ext uri="{BB962C8B-B14F-4D97-AF65-F5344CB8AC3E}">
        <p14:creationId xmlns:p14="http://schemas.microsoft.com/office/powerpoint/2010/main" val="174485994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950FB5-A70A-4770-9D62-62E820211339}" type="slidenum">
              <a:rPr lang="ar-SA"/>
              <a:pPr>
                <a:defRPr/>
              </a:pPr>
              <a:t>‹#›</a:t>
            </a:fld>
            <a:endParaRPr lang="en-US"/>
          </a:p>
        </p:txBody>
      </p:sp>
    </p:spTree>
    <p:extLst>
      <p:ext uri="{BB962C8B-B14F-4D97-AF65-F5344CB8AC3E}">
        <p14:creationId xmlns:p14="http://schemas.microsoft.com/office/powerpoint/2010/main" val="251290162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D9474B-602C-4FDF-AB1A-D770D1E07A66}" type="slidenum">
              <a:rPr lang="ar-SA"/>
              <a:pPr>
                <a:defRPr/>
              </a:pPr>
              <a:t>‹#›</a:t>
            </a:fld>
            <a:endParaRPr lang="en-US"/>
          </a:p>
        </p:txBody>
      </p:sp>
    </p:spTree>
    <p:extLst>
      <p:ext uri="{BB962C8B-B14F-4D97-AF65-F5344CB8AC3E}">
        <p14:creationId xmlns:p14="http://schemas.microsoft.com/office/powerpoint/2010/main" val="338503453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AADF7F-BF2C-4550-945B-00EC305F2CE1}" type="slidenum">
              <a:rPr lang="ar-SA"/>
              <a:pPr>
                <a:defRPr/>
              </a:pPr>
              <a:t>‹#›</a:t>
            </a:fld>
            <a:endParaRPr lang="en-US"/>
          </a:p>
        </p:txBody>
      </p:sp>
    </p:spTree>
    <p:extLst>
      <p:ext uri="{BB962C8B-B14F-4D97-AF65-F5344CB8AC3E}">
        <p14:creationId xmlns:p14="http://schemas.microsoft.com/office/powerpoint/2010/main" val="23431649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B52CA9E-12CA-4AF5-BE46-CFC40BFAFB85}" type="slidenum">
              <a:rPr lang="ar-SA"/>
              <a:pPr>
                <a:defRPr/>
              </a:pPr>
              <a:t>‹#›</a:t>
            </a:fld>
            <a:endParaRPr lang="en-US"/>
          </a:p>
        </p:txBody>
      </p:sp>
    </p:spTree>
    <p:extLst>
      <p:ext uri="{BB962C8B-B14F-4D97-AF65-F5344CB8AC3E}">
        <p14:creationId xmlns:p14="http://schemas.microsoft.com/office/powerpoint/2010/main" val="233556635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9F7918F-3E02-4A9B-977F-62325F418CF3}" type="slidenum">
              <a:rPr lang="ar-SA"/>
              <a:pPr>
                <a:defRPr/>
              </a:pPr>
              <a:t>‹#›</a:t>
            </a:fld>
            <a:endParaRPr lang="en-US"/>
          </a:p>
        </p:txBody>
      </p:sp>
    </p:spTree>
    <p:extLst>
      <p:ext uri="{BB962C8B-B14F-4D97-AF65-F5344CB8AC3E}">
        <p14:creationId xmlns:p14="http://schemas.microsoft.com/office/powerpoint/2010/main" val="399462817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BE69545-E7AB-43C1-8837-AECA2EF38459}" type="slidenum">
              <a:rPr lang="ar-SA"/>
              <a:pPr>
                <a:defRPr/>
              </a:pPr>
              <a:t>‹#›</a:t>
            </a:fld>
            <a:endParaRPr lang="en-US"/>
          </a:p>
        </p:txBody>
      </p:sp>
    </p:spTree>
    <p:extLst>
      <p:ext uri="{BB962C8B-B14F-4D97-AF65-F5344CB8AC3E}">
        <p14:creationId xmlns:p14="http://schemas.microsoft.com/office/powerpoint/2010/main" val="263764809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E67962E-A55C-43B0-B28F-71CA32454B86}" type="slidenum">
              <a:rPr lang="ar-SA"/>
              <a:pPr>
                <a:defRPr/>
              </a:pPr>
              <a:t>‹#›</a:t>
            </a:fld>
            <a:endParaRPr lang="en-US"/>
          </a:p>
        </p:txBody>
      </p:sp>
    </p:spTree>
    <p:extLst>
      <p:ext uri="{BB962C8B-B14F-4D97-AF65-F5344CB8AC3E}">
        <p14:creationId xmlns:p14="http://schemas.microsoft.com/office/powerpoint/2010/main" val="323045447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D7F4EF6-5F3F-4D68-B40E-210675E39440}" type="slidenum">
              <a:rPr lang="ar-SA"/>
              <a:pPr>
                <a:defRPr/>
              </a:pPr>
              <a:t>‹#›</a:t>
            </a:fld>
            <a:endParaRPr lang="en-US"/>
          </a:p>
        </p:txBody>
      </p:sp>
    </p:spTree>
    <p:extLst>
      <p:ext uri="{BB962C8B-B14F-4D97-AF65-F5344CB8AC3E}">
        <p14:creationId xmlns:p14="http://schemas.microsoft.com/office/powerpoint/2010/main" val="365491109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722A27-1CB3-4987-AB5D-F2D1224B9BAF}" type="slidenum">
              <a:rPr lang="ar-SA"/>
              <a:pPr>
                <a:defRPr/>
              </a:pPr>
              <a:t>‹#›</a:t>
            </a:fld>
            <a:endParaRPr lang="en-US"/>
          </a:p>
        </p:txBody>
      </p:sp>
    </p:spTree>
    <p:extLst>
      <p:ext uri="{BB962C8B-B14F-4D97-AF65-F5344CB8AC3E}">
        <p14:creationId xmlns:p14="http://schemas.microsoft.com/office/powerpoint/2010/main" val="303030601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defRPr>
            </a:lvl1pPr>
          </a:lstStyle>
          <a:p>
            <a:pPr>
              <a:defRPr/>
            </a:pPr>
            <a:fld id="{069F9B95-2682-412C-9054-46599A024B45}"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charset="0"/>
          <a:cs typeface="Arial" charset="0"/>
        </a:defRPr>
      </a:lvl2pPr>
      <a:lvl3pPr algn="ctr" rtl="0" eaLnBrk="0" fontAlgn="base" hangingPunct="0">
        <a:spcBef>
          <a:spcPct val="0"/>
        </a:spcBef>
        <a:spcAft>
          <a:spcPct val="0"/>
        </a:spcAft>
        <a:defRPr sz="4400">
          <a:solidFill>
            <a:srgbClr val="000066"/>
          </a:solidFill>
          <a:latin typeface="Arial" charset="0"/>
          <a:cs typeface="Arial" charset="0"/>
        </a:defRPr>
      </a:lvl3pPr>
      <a:lvl4pPr algn="ctr" rtl="0" eaLnBrk="0" fontAlgn="base" hangingPunct="0">
        <a:spcBef>
          <a:spcPct val="0"/>
        </a:spcBef>
        <a:spcAft>
          <a:spcPct val="0"/>
        </a:spcAft>
        <a:defRPr sz="4400">
          <a:solidFill>
            <a:srgbClr val="000066"/>
          </a:solidFill>
          <a:latin typeface="Arial" charset="0"/>
          <a:cs typeface="Arial" charset="0"/>
        </a:defRPr>
      </a:lvl4pPr>
      <a:lvl5pPr algn="ctr" rtl="0" eaLnBrk="0" fontAlgn="base" hangingPunct="0">
        <a:spcBef>
          <a:spcPct val="0"/>
        </a:spcBef>
        <a:spcAft>
          <a:spcPct val="0"/>
        </a:spcAft>
        <a:defRPr sz="4400">
          <a:solidFill>
            <a:srgbClr val="000066"/>
          </a:solidFill>
          <a:latin typeface="Arial" charset="0"/>
          <a:cs typeface="Arial" charset="0"/>
        </a:defRPr>
      </a:lvl5pPr>
      <a:lvl6pPr marL="457200" algn="ctr" rtl="0" fontAlgn="base">
        <a:spcBef>
          <a:spcPct val="0"/>
        </a:spcBef>
        <a:spcAft>
          <a:spcPct val="0"/>
        </a:spcAft>
        <a:defRPr sz="4400">
          <a:solidFill>
            <a:srgbClr val="000066"/>
          </a:solidFill>
          <a:latin typeface="Arial" charset="0"/>
          <a:cs typeface="Arial" charset="0"/>
        </a:defRPr>
      </a:lvl6pPr>
      <a:lvl7pPr marL="914400" algn="ctr" rtl="0" fontAlgn="base">
        <a:spcBef>
          <a:spcPct val="0"/>
        </a:spcBef>
        <a:spcAft>
          <a:spcPct val="0"/>
        </a:spcAft>
        <a:defRPr sz="4400">
          <a:solidFill>
            <a:srgbClr val="000066"/>
          </a:solidFill>
          <a:latin typeface="Arial" charset="0"/>
          <a:cs typeface="Arial" charset="0"/>
        </a:defRPr>
      </a:lvl7pPr>
      <a:lvl8pPr marL="1371600" algn="ctr" rtl="0" fontAlgn="base">
        <a:spcBef>
          <a:spcPct val="0"/>
        </a:spcBef>
        <a:spcAft>
          <a:spcPct val="0"/>
        </a:spcAft>
        <a:defRPr sz="4400">
          <a:solidFill>
            <a:srgbClr val="000066"/>
          </a:solidFill>
          <a:latin typeface="Arial" charset="0"/>
          <a:cs typeface="Arial" charset="0"/>
        </a:defRPr>
      </a:lvl8pPr>
      <a:lvl9pPr marL="1828800" algn="ctr" rtl="0" fontAlgn="base">
        <a:spcBef>
          <a:spcPct val="0"/>
        </a:spcBef>
        <a:spcAft>
          <a:spcPct val="0"/>
        </a:spcAft>
        <a:defRPr sz="4400">
          <a:solidFill>
            <a:srgbClr val="000066"/>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762000" y="533400"/>
            <a:ext cx="7772400" cy="5181600"/>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051" name="Rectangle 6"/>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2" name="Rectangle 7"/>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3" name="Rectangle 9"/>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4" name="Rectangle 3"/>
          <p:cNvSpPr>
            <a:spLocks noChangeArrowheads="1"/>
          </p:cNvSpPr>
          <p:nvPr/>
        </p:nvSpPr>
        <p:spPr bwMode="auto">
          <a:xfrm>
            <a:off x="1066800" y="990600"/>
            <a:ext cx="71628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ar-AE" sz="6600" b="1" dirty="0">
                <a:solidFill>
                  <a:srgbClr val="FFFF00"/>
                </a:solidFill>
                <a:latin typeface="Arabic Typesetting" panose="03020402040406030203" pitchFamily="66" charset="-78"/>
                <a:cs typeface="Arabic Typesetting" panose="03020402040406030203" pitchFamily="66" charset="-78"/>
              </a:rPr>
              <a:t>زيارة الإمام الحسين (عليه السلام) يوم عرفة</a:t>
            </a:r>
            <a:endParaRPr lang="en-US" sz="6600" b="1" dirty="0">
              <a:solidFill>
                <a:srgbClr val="FFFF00"/>
              </a:solidFill>
              <a:latin typeface="Arabic Typesetting" panose="03020402040406030203" pitchFamily="66" charset="-78"/>
              <a:cs typeface="Arabic Typesetting" panose="03020402040406030203" pitchFamily="66" charset="-78"/>
            </a:endParaRPr>
          </a:p>
        </p:txBody>
      </p:sp>
      <p:sp>
        <p:nvSpPr>
          <p:cNvPr id="2055" name="Rectangle 1"/>
          <p:cNvSpPr>
            <a:spLocks noChangeArrowheads="1"/>
          </p:cNvSpPr>
          <p:nvPr/>
        </p:nvSpPr>
        <p:spPr bwMode="auto">
          <a:xfrm>
            <a:off x="762000" y="2743200"/>
            <a:ext cx="76962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4800" b="1" i="1" dirty="0" err="1">
                <a:solidFill>
                  <a:srgbClr val="FFFF00"/>
                </a:solidFill>
                <a:latin typeface="Trebuchet MS" pitchFamily="34" charset="0"/>
                <a:ea typeface="MS Mincho" pitchFamily="49" charset="-128"/>
              </a:rPr>
              <a:t>Ziyarat</a:t>
            </a:r>
            <a:r>
              <a:rPr lang="en-US" sz="4800" b="1" i="1" dirty="0">
                <a:solidFill>
                  <a:srgbClr val="FFFF00"/>
                </a:solidFill>
                <a:latin typeface="Trebuchet MS" pitchFamily="34" charset="0"/>
                <a:ea typeface="MS Mincho" pitchFamily="49" charset="-128"/>
              </a:rPr>
              <a:t> of </a:t>
            </a:r>
            <a:endParaRPr lang="en-US" sz="4800" b="1" i="1" dirty="0" smtClean="0">
              <a:solidFill>
                <a:srgbClr val="FFFF00"/>
              </a:solidFill>
              <a:latin typeface="Trebuchet MS" pitchFamily="34" charset="0"/>
              <a:ea typeface="MS Mincho" pitchFamily="49" charset="-128"/>
            </a:endParaRPr>
          </a:p>
          <a:p>
            <a:pPr algn="ctr"/>
            <a:r>
              <a:rPr lang="en-US" sz="4800" b="1" i="1" dirty="0" smtClean="0">
                <a:solidFill>
                  <a:srgbClr val="FFFF00"/>
                </a:solidFill>
                <a:latin typeface="Trebuchet MS" pitchFamily="34" charset="0"/>
                <a:ea typeface="MS Mincho" pitchFamily="49" charset="-128"/>
              </a:rPr>
              <a:t>Imam </a:t>
            </a:r>
            <a:r>
              <a:rPr lang="en-US" sz="4800" b="1" i="1" dirty="0" err="1">
                <a:solidFill>
                  <a:srgbClr val="FFFF00"/>
                </a:solidFill>
                <a:latin typeface="Trebuchet MS" pitchFamily="34" charset="0"/>
                <a:ea typeface="MS Mincho" pitchFamily="49" charset="-128"/>
              </a:rPr>
              <a:t>Hussain</a:t>
            </a:r>
            <a:r>
              <a:rPr lang="en-US" sz="4800" b="1" i="1" dirty="0">
                <a:solidFill>
                  <a:srgbClr val="FFFF00"/>
                </a:solidFill>
                <a:latin typeface="Trebuchet MS" pitchFamily="34" charset="0"/>
                <a:ea typeface="MS Mincho" pitchFamily="49" charset="-128"/>
              </a:rPr>
              <a:t> (A) </a:t>
            </a:r>
            <a:endParaRPr lang="en-US" sz="4800" b="1" i="1" dirty="0" smtClean="0">
              <a:solidFill>
                <a:srgbClr val="FFFF00"/>
              </a:solidFill>
              <a:latin typeface="Trebuchet MS" pitchFamily="34" charset="0"/>
              <a:ea typeface="MS Mincho" pitchFamily="49" charset="-128"/>
            </a:endParaRPr>
          </a:p>
          <a:p>
            <a:pPr algn="ctr"/>
            <a:r>
              <a:rPr lang="en-US" sz="4800" b="1" i="1" dirty="0" smtClean="0">
                <a:solidFill>
                  <a:srgbClr val="FFFF00"/>
                </a:solidFill>
                <a:latin typeface="Trebuchet MS" pitchFamily="34" charset="0"/>
                <a:ea typeface="MS Mincho" pitchFamily="49" charset="-128"/>
              </a:rPr>
              <a:t>for </a:t>
            </a:r>
            <a:r>
              <a:rPr lang="en-US" sz="4800" b="1" i="1" dirty="0">
                <a:solidFill>
                  <a:srgbClr val="FFFF00"/>
                </a:solidFill>
                <a:latin typeface="Trebuchet MS" pitchFamily="34" charset="0"/>
                <a:ea typeface="MS Mincho" pitchFamily="49" charset="-128"/>
              </a:rPr>
              <a:t>‘</a:t>
            </a:r>
            <a:r>
              <a:rPr lang="en-US" sz="4800" b="1" i="1" dirty="0" err="1">
                <a:solidFill>
                  <a:srgbClr val="FFFF00"/>
                </a:solidFill>
                <a:latin typeface="Trebuchet MS" pitchFamily="34" charset="0"/>
                <a:ea typeface="MS Mincho" pitchFamily="49" charset="-128"/>
              </a:rPr>
              <a:t>Arafah</a:t>
            </a:r>
            <a:r>
              <a:rPr lang="en-US" sz="4800" b="1" i="1" dirty="0">
                <a:solidFill>
                  <a:srgbClr val="FFFF00"/>
                </a:solidFill>
                <a:latin typeface="Trebuchet MS" pitchFamily="34" charset="0"/>
                <a:ea typeface="MS Mincho" pitchFamily="49" charset="-128"/>
              </a:rPr>
              <a:t> Day</a:t>
            </a:r>
            <a:endParaRPr lang="en-GB" sz="4800" b="1" i="1" dirty="0">
              <a:solidFill>
                <a:srgbClr val="FFFF00"/>
              </a:solidFill>
              <a:latin typeface="Trebuchet MS" pitchFamily="34" charset="0"/>
              <a:ea typeface="MS Mincho" pitchFamily="49" charset="-128"/>
            </a:endParaRPr>
          </a:p>
        </p:txBody>
      </p:sp>
      <p:sp>
        <p:nvSpPr>
          <p:cNvPr id="2056" name="Rectangle 8"/>
          <p:cNvSpPr>
            <a:spLocks noChangeArrowheads="1"/>
          </p:cNvSpPr>
          <p:nvPr/>
        </p:nvSpPr>
        <p:spPr bwMode="auto">
          <a:xfrm>
            <a:off x="685800" y="5040313"/>
            <a:ext cx="7848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i="1">
                <a:solidFill>
                  <a:srgbClr val="FFFF00"/>
                </a:solidFill>
              </a:rPr>
              <a:t>(Arabic text with English Translation &amp; English Transliteration)</a:t>
            </a:r>
          </a:p>
        </p:txBody>
      </p:sp>
      <p:sp>
        <p:nvSpPr>
          <p:cNvPr id="2057" name="Rectangle 5"/>
          <p:cNvSpPr>
            <a:spLocks noChangeArrowheads="1"/>
          </p:cNvSpPr>
          <p:nvPr/>
        </p:nvSpPr>
        <p:spPr bwMode="auto">
          <a:xfrm>
            <a:off x="136525" y="5715000"/>
            <a:ext cx="8888413"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sz="1200" b="1">
              <a:solidFill>
                <a:srgbClr val="000066"/>
              </a:solidFill>
              <a:latin typeface="Trebuchet MS" pitchFamily="34" charset="0"/>
            </a:endParaRPr>
          </a:p>
          <a:p>
            <a:pPr algn="ctr"/>
            <a:r>
              <a:rPr lang="en-US" sz="1100" b="1">
                <a:solidFill>
                  <a:srgbClr val="000066"/>
                </a:solidFill>
              </a:rPr>
              <a:t>For any errors / comments please write to: duas.org@gmail.com</a:t>
            </a:r>
            <a:endParaRPr lang="en-US" sz="1200" b="1">
              <a:solidFill>
                <a:srgbClr val="000066"/>
              </a:solidFill>
              <a:latin typeface="Trebuchet MS" pitchFamily="34" charset="0"/>
            </a:endParaRPr>
          </a:p>
          <a:p>
            <a:pPr algn="ctr"/>
            <a:r>
              <a:rPr lang="en-US" sz="1200" b="1">
                <a:solidFill>
                  <a:srgbClr val="000066"/>
                </a:solidFill>
                <a:latin typeface="Trebuchet MS" pitchFamily="34" charset="0"/>
              </a:rPr>
              <a:t>Kindly recite Sura E Fatiha for Marhumeen of all those who have worked towards making this small work possible.</a:t>
            </a:r>
          </a:p>
          <a:p>
            <a:pPr algn="ctr"/>
            <a:r>
              <a:rPr lang="en-US" sz="1200" b="1">
                <a:solidFill>
                  <a:srgbClr val="000066"/>
                </a:solidFill>
                <a:latin typeface="Trebuchet MS" pitchFamily="34" charset="0"/>
              </a:rPr>
              <a:t>To display the font correctly, please use the Arabic font “Attari_Quran_Shipped” .</a:t>
            </a:r>
          </a:p>
          <a:p>
            <a:pPr algn="ctr"/>
            <a:r>
              <a:rPr lang="en-US" sz="1200" b="1">
                <a:solidFill>
                  <a:srgbClr val="000066"/>
                </a:solidFill>
                <a:latin typeface="Trebuchet MS" pitchFamily="34" charset="0"/>
              </a:rPr>
              <a:t>Download font here : http://www.duas.org/fonts/ </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وَٱلْحَمْدُ</a:t>
            </a:r>
            <a:r>
              <a:rPr lang="ar-SA" sz="9600" kern="1200" dirty="0">
                <a:latin typeface="Arabic Typesetting" panose="03020402040406030203" pitchFamily="66" charset="-78"/>
                <a:ea typeface="+mn-ea"/>
                <a:cs typeface="Arabic Typesetting" panose="03020402040406030203" pitchFamily="66" charset="-78"/>
              </a:rPr>
              <a:t> لِلَّهِ كَثِيراً</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All praise be to Allah very much.</a:t>
            </a:r>
          </a:p>
        </p:txBody>
      </p:sp>
      <p:sp>
        <p:nvSpPr>
          <p:cNvPr id="112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walhamdu lillahi kathiran</a:t>
            </a:r>
          </a:p>
        </p:txBody>
      </p:sp>
      <p:sp>
        <p:nvSpPr>
          <p:cNvPr id="1126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127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ٱلْمُؤْمِنِينَ</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بِٱلْقَبُولِ</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دُعَاءِ شِيعَتِكَ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praying for the acceptance of the prayers of your adherents.</a:t>
            </a:r>
          </a:p>
        </p:txBody>
      </p:sp>
      <p:sp>
        <p:nvSpPr>
          <p:cNvPr id="1034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almu'minina bilqabuli `ala du`a'i shi`atika</a:t>
            </a:r>
          </a:p>
        </p:txBody>
      </p:sp>
      <p:sp>
        <p:nvSpPr>
          <p:cNvPr id="10342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0343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وَٱلسَّلاَمُ</a:t>
            </a:r>
            <a:r>
              <a:rPr lang="ar-SA" sz="9600" kern="1200" dirty="0">
                <a:latin typeface="Arabic Typesetting" panose="03020402040406030203" pitchFamily="66" charset="-78"/>
                <a:ea typeface="+mn-ea"/>
                <a:cs typeface="Arabic Typesetting" panose="03020402040406030203" pitchFamily="66" charset="-78"/>
              </a:rPr>
              <a:t> عَلَيْكَ وَرَحْمَةُ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وَبَرَكَاتُهُ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and Allah’s mercy and blessings be upon you.</a:t>
            </a:r>
          </a:p>
        </p:txBody>
      </p:sp>
      <p:sp>
        <p:nvSpPr>
          <p:cNvPr id="1044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walssalamu `alayka wa rahmatu allahi wa barakatuhu</a:t>
            </a:r>
          </a:p>
        </p:txBody>
      </p:sp>
      <p:sp>
        <p:nvSpPr>
          <p:cNvPr id="10445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0445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بِابِي انْتَ وَامِّي يَا بْنَ رَسُولِ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my father and mother be ransoms for you, O son of Allah’s Messenger.</a:t>
            </a:r>
          </a:p>
        </p:txBody>
      </p:sp>
      <p:sp>
        <p:nvSpPr>
          <p:cNvPr id="1054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bi'abi anta wa ummi yabna rasuli allahi</a:t>
            </a:r>
          </a:p>
        </p:txBody>
      </p:sp>
      <p:sp>
        <p:nvSpPr>
          <p:cNvPr id="10547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0547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بِابِي انْتَ وَامِّي يَا ابَا عَبْدِ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my father and mother be ransoms for you, O Abu-`Abdullah.</a:t>
            </a:r>
          </a:p>
        </p:txBody>
      </p:sp>
      <p:sp>
        <p:nvSpPr>
          <p:cNvPr id="1065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bi'abi anta wa ummi ya aba `abdi allahi</a:t>
            </a:r>
          </a:p>
        </p:txBody>
      </p:sp>
      <p:sp>
        <p:nvSpPr>
          <p:cNvPr id="10650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0650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لَقَدْ عَظُمَتِ </a:t>
            </a:r>
            <a:r>
              <a:rPr lang="ar-SA" sz="9600" kern="1200" dirty="0" err="1">
                <a:latin typeface="Arabic Typesetting" panose="03020402040406030203" pitchFamily="66" charset="-78"/>
                <a:ea typeface="+mn-ea"/>
                <a:cs typeface="Arabic Typesetting" panose="03020402040406030203" pitchFamily="66" charset="-78"/>
              </a:rPr>
              <a:t>ٱلرَّزِيَّةُ</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So unbearable is the misfortune</a:t>
            </a:r>
          </a:p>
        </p:txBody>
      </p:sp>
      <p:sp>
        <p:nvSpPr>
          <p:cNvPr id="1075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laqad `azumat alrraziyyatu</a:t>
            </a:r>
          </a:p>
        </p:txBody>
      </p:sp>
      <p:sp>
        <p:nvSpPr>
          <p:cNvPr id="1075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0752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وَجَلَّتِ </a:t>
            </a:r>
            <a:r>
              <a:rPr lang="ar-SA" sz="9600" kern="1200" dirty="0" err="1">
                <a:latin typeface="Arabic Typesetting" panose="03020402040406030203" pitchFamily="66" charset="-78"/>
                <a:ea typeface="+mn-ea"/>
                <a:cs typeface="Arabic Typesetting" panose="03020402040406030203" pitchFamily="66" charset="-78"/>
              </a:rPr>
              <a:t>ٱلْمُصِيبَةُ</a:t>
            </a:r>
            <a:r>
              <a:rPr lang="ar-SA" sz="9600" kern="1200" dirty="0">
                <a:latin typeface="Arabic Typesetting" panose="03020402040406030203" pitchFamily="66" charset="-78"/>
                <a:ea typeface="+mn-ea"/>
                <a:cs typeface="Arabic Typesetting" panose="03020402040406030203" pitchFamily="66" charset="-78"/>
              </a:rPr>
              <a:t> بِكَ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so horrendous is the calamity of you</a:t>
            </a:r>
          </a:p>
        </p:txBody>
      </p:sp>
      <p:sp>
        <p:nvSpPr>
          <p:cNvPr id="1085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jallat almusibatu bika</a:t>
            </a:r>
          </a:p>
        </p:txBody>
      </p:sp>
      <p:sp>
        <p:nvSpPr>
          <p:cNvPr id="1085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085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عَلَيْنَا </a:t>
            </a:r>
            <a:r>
              <a:rPr lang="ar-SA" sz="9600" kern="1200" dirty="0" err="1">
                <a:latin typeface="Arabic Typesetting" panose="03020402040406030203" pitchFamily="66" charset="-78"/>
                <a:ea typeface="+mn-ea"/>
                <a:cs typeface="Arabic Typesetting" panose="03020402040406030203" pitchFamily="66" charset="-78"/>
              </a:rPr>
              <a:t>وَعَلَىٰ</a:t>
            </a:r>
            <a:r>
              <a:rPr lang="ar-SA" sz="9600" kern="1200" dirty="0">
                <a:latin typeface="Arabic Typesetting" panose="03020402040406030203" pitchFamily="66" charset="-78"/>
                <a:ea typeface="+mn-ea"/>
                <a:cs typeface="Arabic Typesetting" panose="03020402040406030203" pitchFamily="66" charset="-78"/>
              </a:rPr>
              <a:t> جَمِيعِ اهْلِ </a:t>
            </a:r>
            <a:r>
              <a:rPr lang="ar-SA" sz="9600" kern="1200" dirty="0" err="1">
                <a:latin typeface="Arabic Typesetting" panose="03020402040406030203" pitchFamily="66" charset="-78"/>
                <a:ea typeface="+mn-ea"/>
                <a:cs typeface="Arabic Typesetting" panose="03020402040406030203" pitchFamily="66" charset="-78"/>
              </a:rPr>
              <a:t>ٱلسَّمَاوَاتِ</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وَٱلارْضِ</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for us and for all the inhabitants of the heavens and the earth.</a:t>
            </a:r>
          </a:p>
        </p:txBody>
      </p:sp>
      <p:sp>
        <p:nvSpPr>
          <p:cNvPr id="1095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`alayna wa `ala jami`i ahli alssamawati wal-ardi</a:t>
            </a:r>
          </a:p>
        </p:txBody>
      </p:sp>
      <p:sp>
        <p:nvSpPr>
          <p:cNvPr id="10957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0957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فَلَعَنَ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امَّةً اسْرَجَتْ وَالْجَمَتْ</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Allah </a:t>
            </a:r>
            <a:r>
              <a:rPr lang="en-US" sz="3600" b="1" kern="1200" dirty="0" smtClean="0">
                <a:ea typeface="MS Mincho" pitchFamily="49" charset="-128"/>
              </a:rPr>
              <a:t>remove the blessings from </a:t>
            </a:r>
            <a:r>
              <a:rPr lang="en-US" sz="3600" b="1" kern="1200" dirty="0">
                <a:ea typeface="MS Mincho" pitchFamily="49" charset="-128"/>
              </a:rPr>
              <a:t>the people who put saddles and reins on their animals</a:t>
            </a:r>
          </a:p>
        </p:txBody>
      </p:sp>
      <p:sp>
        <p:nvSpPr>
          <p:cNvPr id="1105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fala`ana allahu ummatan asrajat wa aljamat</a:t>
            </a:r>
          </a:p>
        </p:txBody>
      </p:sp>
      <p:sp>
        <p:nvSpPr>
          <p:cNvPr id="11059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1059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وَتَهَيَّاتْ</a:t>
            </a:r>
            <a:r>
              <a:rPr lang="ar-SA" sz="9600" kern="1200" dirty="0">
                <a:latin typeface="Arabic Typesetting" panose="03020402040406030203" pitchFamily="66" charset="-78"/>
                <a:ea typeface="+mn-ea"/>
                <a:cs typeface="Arabic Typesetting" panose="03020402040406030203" pitchFamily="66" charset="-78"/>
              </a:rPr>
              <a:t> لِقِتَالِكَ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readied themselves for fighting against you.</a:t>
            </a:r>
          </a:p>
        </p:txBody>
      </p:sp>
      <p:sp>
        <p:nvSpPr>
          <p:cNvPr id="1116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tahayya'at liqitalika</a:t>
            </a:r>
          </a:p>
        </p:txBody>
      </p:sp>
      <p:sp>
        <p:nvSpPr>
          <p:cNvPr id="11162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1162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يَا مَوْلاَيَ يَا ابَا عَبْدِ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pl-PL" sz="3600" b="1" kern="1200" dirty="0">
                <a:ea typeface="MS Mincho" pitchFamily="49" charset="-128"/>
              </a:rPr>
              <a:t>O my master! O Abu-`Abdullah!</a:t>
            </a:r>
            <a:endParaRPr lang="en-US" sz="3600" b="1" kern="1200" dirty="0">
              <a:ea typeface="MS Mincho" pitchFamily="49" charset="-128"/>
            </a:endParaRPr>
          </a:p>
        </p:txBody>
      </p:sp>
      <p:sp>
        <p:nvSpPr>
          <p:cNvPr id="1126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3200" b="1" i="1">
                <a:solidFill>
                  <a:srgbClr val="000066"/>
                </a:solidFill>
                <a:ea typeface="MS Mincho" pitchFamily="49" charset="-128"/>
              </a:rPr>
              <a:t>ya mawlaya ya aba `abdi allahi</a:t>
            </a:r>
            <a:endParaRPr lang="fi-FI" sz="3200" b="1" i="1">
              <a:solidFill>
                <a:srgbClr val="000066"/>
              </a:solidFill>
              <a:ea typeface="MS Mincho" pitchFamily="49" charset="-128"/>
            </a:endParaRPr>
          </a:p>
        </p:txBody>
      </p:sp>
      <p:sp>
        <p:nvSpPr>
          <p:cNvPr id="1126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126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وَسُبْحَانَ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بُكْرَةً وَاصِيلاً</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Glory be to Allah in mornings and evenings.</a:t>
            </a:r>
          </a:p>
        </p:txBody>
      </p:sp>
      <p:sp>
        <p:nvSpPr>
          <p:cNvPr id="122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subhana allahi bukratan wa asilan</a:t>
            </a:r>
          </a:p>
        </p:txBody>
      </p:sp>
      <p:sp>
        <p:nvSpPr>
          <p:cNvPr id="1229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229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قَصَدْتُ حَرَمَكَ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I have directed to your sanctuary</a:t>
            </a:r>
          </a:p>
        </p:txBody>
      </p:sp>
      <p:sp>
        <p:nvSpPr>
          <p:cNvPr id="1136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qasadtu haramaka</a:t>
            </a:r>
          </a:p>
        </p:txBody>
      </p:sp>
      <p:sp>
        <p:nvSpPr>
          <p:cNvPr id="11366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1367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وَاتَيْتُ مَشْهَدَكَ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I have come to your shrine</a:t>
            </a:r>
          </a:p>
        </p:txBody>
      </p:sp>
      <p:sp>
        <p:nvSpPr>
          <p:cNvPr id="1146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ataytu mashhadaka</a:t>
            </a:r>
          </a:p>
        </p:txBody>
      </p:sp>
      <p:sp>
        <p:nvSpPr>
          <p:cNvPr id="11469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1469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اسْالُ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smtClean="0">
                <a:latin typeface="Arabic Typesetting" panose="03020402040406030203" pitchFamily="66" charset="-78"/>
                <a:ea typeface="+mn-ea"/>
                <a:cs typeface="Arabic Typesetting" panose="03020402040406030203" pitchFamily="66" charset="-78"/>
              </a:rPr>
              <a:t>بِٱلشَّانِ</a:t>
            </a:r>
            <a:r>
              <a:rPr lang="ar-SA" sz="9600" kern="1200" dirty="0" smtClean="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ٱلَّذِي</a:t>
            </a:r>
            <a:r>
              <a:rPr lang="ar-SA" sz="9600" kern="1200" dirty="0">
                <a:latin typeface="Arabic Typesetting" panose="03020402040406030203" pitchFamily="66" charset="-78"/>
                <a:ea typeface="+mn-ea"/>
                <a:cs typeface="Arabic Typesetting" panose="03020402040406030203" pitchFamily="66" charset="-78"/>
              </a:rPr>
              <a:t> لَكَ عِنْدَهُ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asking Almighty Allah in the name of the standing that you enjoy with Him</a:t>
            </a:r>
          </a:p>
        </p:txBody>
      </p:sp>
      <p:sp>
        <p:nvSpPr>
          <p:cNvPr id="1157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as'alu allaha bilshsha'ni alladhi laka `indahu</a:t>
            </a:r>
          </a:p>
        </p:txBody>
      </p:sp>
      <p:sp>
        <p:nvSpPr>
          <p:cNvPr id="11571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1571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وَبِٱلْمَحَلِّ</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ٱلَّذِي</a:t>
            </a:r>
            <a:r>
              <a:rPr lang="ar-SA" sz="9600" kern="1200" dirty="0">
                <a:latin typeface="Arabic Typesetting" panose="03020402040406030203" pitchFamily="66" charset="-78"/>
                <a:ea typeface="+mn-ea"/>
                <a:cs typeface="Arabic Typesetting" panose="03020402040406030203" pitchFamily="66" charset="-78"/>
              </a:rPr>
              <a:t> لَكَ لَدَيْهِ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in the name of the position that you occupy with him</a:t>
            </a:r>
          </a:p>
        </p:txBody>
      </p:sp>
      <p:sp>
        <p:nvSpPr>
          <p:cNvPr id="1167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bilmahalli alladhi laka ladayhi</a:t>
            </a:r>
          </a:p>
        </p:txBody>
      </p:sp>
      <p:sp>
        <p:nvSpPr>
          <p:cNvPr id="11674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1674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انْ يُصَلِّيَ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مُحَمَّدٍ وَآلِ مُحَمَّدٍ</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to send blessings upon Muhammad and the Household of Muhammad</a:t>
            </a:r>
          </a:p>
        </p:txBody>
      </p:sp>
      <p:sp>
        <p:nvSpPr>
          <p:cNvPr id="1177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an yusalliya `ala muhammadin wa ali muhammadin</a:t>
            </a:r>
          </a:p>
        </p:txBody>
      </p:sp>
      <p:sp>
        <p:nvSpPr>
          <p:cNvPr id="11776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1776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وَانْ يَجْعَلَنِي مَعَكُمْ فِي </a:t>
            </a:r>
            <a:r>
              <a:rPr lang="ar-SA" sz="9600" kern="1200" dirty="0" err="1">
                <a:latin typeface="Arabic Typesetting" panose="03020402040406030203" pitchFamily="66" charset="-78"/>
                <a:ea typeface="+mn-ea"/>
                <a:cs typeface="Arabic Typesetting" panose="03020402040406030203" pitchFamily="66" charset="-78"/>
              </a:rPr>
              <a:t>ٱلدُّنْيَا</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وَٱلآخِرَةِ</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to include me with your group in this world and in the Hereafter,</a:t>
            </a:r>
          </a:p>
        </p:txBody>
      </p:sp>
      <p:sp>
        <p:nvSpPr>
          <p:cNvPr id="1187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an yaj`alani ma`akum fi alddunya wal-akhirati</a:t>
            </a:r>
          </a:p>
        </p:txBody>
      </p:sp>
      <p:sp>
        <p:nvSpPr>
          <p:cNvPr id="11878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1879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بِمَنِّهِ وَجُودِهِ وَكَرَمِهِ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out of His favor, magnanimity, and generosity.</a:t>
            </a:r>
          </a:p>
        </p:txBody>
      </p:sp>
      <p:sp>
        <p:nvSpPr>
          <p:cNvPr id="1198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bimannihi wa judihi wa karamihi</a:t>
            </a:r>
          </a:p>
        </p:txBody>
      </p:sp>
      <p:sp>
        <p:nvSpPr>
          <p:cNvPr id="11981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1981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19050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 اَللَّهُمَّ إِنِّي صَلَّيْتُ وَرَكَعْتُ وَسَجَدْتُ</a:t>
            </a:r>
          </a:p>
        </p:txBody>
      </p:sp>
      <p:sp>
        <p:nvSpPr>
          <p:cNvPr id="12" name="Subtitle 4"/>
          <p:cNvSpPr>
            <a:spLocks noGrp="1"/>
          </p:cNvSpPr>
          <p:nvPr>
            <p:ph type="subTitle" idx="1"/>
          </p:nvPr>
        </p:nvSpPr>
        <p:spPr>
          <a:xfrm>
            <a:off x="228600" y="3352800"/>
            <a:ext cx="8686800" cy="1752600"/>
          </a:xfrm>
          <a:extLst/>
        </p:spPr>
        <p:txBody>
          <a:bodyPr/>
          <a:lstStyle/>
          <a:p>
            <a:pPr marL="342900" indent="-342900" eaLnBrk="1" hangingPunct="1">
              <a:defRPr/>
            </a:pPr>
            <a:r>
              <a:rPr lang="en-US" sz="3600" b="1" kern="1200" dirty="0">
                <a:ea typeface="MS Mincho" pitchFamily="49" charset="-128"/>
              </a:rPr>
              <a:t>O Allah, I have offered a prayer, genuflected, and prostrated myself</a:t>
            </a:r>
          </a:p>
        </p:txBody>
      </p:sp>
      <p:sp>
        <p:nvSpPr>
          <p:cNvPr id="1208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pl-PL" sz="3200" b="1" i="1">
                <a:solidFill>
                  <a:srgbClr val="000066"/>
                </a:solidFill>
                <a:ea typeface="MS Mincho" pitchFamily="49" charset="-128"/>
              </a:rPr>
              <a:t>allahumma inni sallaytu wa raka`tu wa sajadtu</a:t>
            </a:r>
            <a:endParaRPr lang="fi-FI" sz="3200" b="1" i="1">
              <a:solidFill>
                <a:srgbClr val="000066"/>
              </a:solidFill>
              <a:ea typeface="MS Mincho" pitchFamily="49" charset="-128"/>
            </a:endParaRPr>
          </a:p>
        </p:txBody>
      </p:sp>
      <p:sp>
        <p:nvSpPr>
          <p:cNvPr id="12083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2083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
        <p:nvSpPr>
          <p:cNvPr id="120839" name="Rectangle 8"/>
          <p:cNvSpPr>
            <a:spLocks noChangeArrowheads="1"/>
          </p:cNvSpPr>
          <p:nvPr/>
        </p:nvSpPr>
        <p:spPr bwMode="auto">
          <a:xfrm>
            <a:off x="-76200" y="338138"/>
            <a:ext cx="9296400" cy="10160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2000" b="1">
                <a:solidFill>
                  <a:srgbClr val="FFFF00"/>
                </a:solidFill>
                <a:latin typeface="Trebuchet MS" pitchFamily="34" charset="0"/>
              </a:rPr>
              <a:t>You may then kiss the tomb and offer a two-unit prayer in which you may recite any Surah you wish. Upon accomplishment, you may say the following supplicatory words:</a:t>
            </a:r>
          </a:p>
        </p:txBody>
      </p:sp>
    </p:spTree>
  </p:cSld>
  <p:clrMapOvr>
    <a:masterClrMapping/>
  </p:clrMapOvr>
  <p:transition>
    <p:fade/>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لَكَ وَحْدَكَ </a:t>
            </a:r>
            <a:r>
              <a:rPr lang="ar-SA" sz="9600" kern="1200" dirty="0" smtClean="0">
                <a:latin typeface="Arabic Typesetting" panose="03020402040406030203" pitchFamily="66" charset="-78"/>
                <a:ea typeface="+mn-ea"/>
                <a:cs typeface="Arabic Typesetting" panose="03020402040406030203" pitchFamily="66" charset="-78"/>
              </a:rPr>
              <a:t>لاَ </a:t>
            </a:r>
            <a:r>
              <a:rPr lang="ar-SA" sz="9600" kern="1200" dirty="0">
                <a:latin typeface="Arabic Typesetting" panose="03020402040406030203" pitchFamily="66" charset="-78"/>
                <a:ea typeface="+mn-ea"/>
                <a:cs typeface="Arabic Typesetting" panose="03020402040406030203" pitchFamily="66" charset="-78"/>
              </a:rPr>
              <a:t>شَرِيكَ لَكَ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for Your sake purely without setting any partner with You,</a:t>
            </a:r>
          </a:p>
        </p:txBody>
      </p:sp>
      <p:sp>
        <p:nvSpPr>
          <p:cNvPr id="1218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laka wahdaka la sharika laka</a:t>
            </a:r>
          </a:p>
        </p:txBody>
      </p:sp>
      <p:sp>
        <p:nvSpPr>
          <p:cNvPr id="12186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2186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لاِنَّ </a:t>
            </a:r>
            <a:r>
              <a:rPr lang="ar-SA" sz="9600" kern="1200" dirty="0" err="1">
                <a:latin typeface="Arabic Typesetting" panose="03020402040406030203" pitchFamily="66" charset="-78"/>
                <a:ea typeface="+mn-ea"/>
                <a:cs typeface="Arabic Typesetting" panose="03020402040406030203" pitchFamily="66" charset="-78"/>
              </a:rPr>
              <a:t>ٱلصَّلاَةَ</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وَٱلرُّكُوعَ</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وَٱلسُّجُودَ</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since all prayers, genuflections, and prostrations</a:t>
            </a:r>
          </a:p>
        </p:txBody>
      </p:sp>
      <p:sp>
        <p:nvSpPr>
          <p:cNvPr id="1228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li'anna alssalata walrruku`a walssujuda</a:t>
            </a:r>
          </a:p>
        </p:txBody>
      </p:sp>
      <p:sp>
        <p:nvSpPr>
          <p:cNvPr id="12288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2288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وَٱلْحَمْدُ</a:t>
            </a:r>
            <a:r>
              <a:rPr lang="ar-SA" sz="9600" kern="1200" dirty="0">
                <a:latin typeface="Arabic Typesetting" panose="03020402040406030203" pitchFamily="66" charset="-78"/>
                <a:ea typeface="+mn-ea"/>
                <a:cs typeface="Arabic Typesetting" panose="03020402040406030203" pitchFamily="66" charset="-78"/>
              </a:rPr>
              <a:t> لِلَّهِ </a:t>
            </a:r>
            <a:r>
              <a:rPr lang="ar-SA" sz="9600" kern="1200" dirty="0" err="1">
                <a:latin typeface="Arabic Typesetting" panose="03020402040406030203" pitchFamily="66" charset="-78"/>
                <a:ea typeface="+mn-ea"/>
                <a:cs typeface="Arabic Typesetting" panose="03020402040406030203" pitchFamily="66" charset="-78"/>
              </a:rPr>
              <a:t>ٱلَّذِي</a:t>
            </a:r>
            <a:r>
              <a:rPr lang="ar-SA" sz="9600" kern="1200" dirty="0">
                <a:latin typeface="Arabic Typesetting" panose="03020402040406030203" pitchFamily="66" charset="-78"/>
                <a:ea typeface="+mn-ea"/>
                <a:cs typeface="Arabic Typesetting" panose="03020402040406030203" pitchFamily="66" charset="-78"/>
              </a:rPr>
              <a:t> هَدَانَا </a:t>
            </a:r>
            <a:r>
              <a:rPr lang="ar-SA" sz="9600" kern="1200" dirty="0" err="1">
                <a:latin typeface="Arabic Typesetting" panose="03020402040406030203" pitchFamily="66" charset="-78"/>
                <a:ea typeface="+mn-ea"/>
                <a:cs typeface="Arabic Typesetting" panose="03020402040406030203" pitchFamily="66" charset="-78"/>
              </a:rPr>
              <a:t>لِهٰذَا</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All praise be to Allah Who has guided us to this.</a:t>
            </a:r>
          </a:p>
        </p:txBody>
      </p:sp>
      <p:sp>
        <p:nvSpPr>
          <p:cNvPr id="133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walhamdu lillahi alladhi hadana lihadha</a:t>
            </a:r>
          </a:p>
        </p:txBody>
      </p:sp>
      <p:sp>
        <p:nvSpPr>
          <p:cNvPr id="1331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331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smtClean="0">
                <a:latin typeface="Arabic Typesetting" panose="03020402040406030203" pitchFamily="66" charset="-78"/>
                <a:ea typeface="+mn-ea"/>
                <a:cs typeface="Arabic Typesetting" panose="03020402040406030203" pitchFamily="66" charset="-78"/>
              </a:rPr>
              <a:t>لاَ </a:t>
            </a:r>
            <a:r>
              <a:rPr lang="ar-SA" sz="9600" kern="1200" dirty="0">
                <a:latin typeface="Arabic Typesetting" panose="03020402040406030203" pitchFamily="66" charset="-78"/>
                <a:ea typeface="+mn-ea"/>
                <a:cs typeface="Arabic Typesetting" panose="03020402040406030203" pitchFamily="66" charset="-78"/>
              </a:rPr>
              <a:t>تَكُونُ إِلاَّ لَكَ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suit none except You.</a:t>
            </a:r>
          </a:p>
        </p:txBody>
      </p:sp>
      <p:sp>
        <p:nvSpPr>
          <p:cNvPr id="1239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la takunu illa laka</a:t>
            </a:r>
          </a:p>
        </p:txBody>
      </p:sp>
      <p:sp>
        <p:nvSpPr>
          <p:cNvPr id="12390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2391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لاِنَّكَ</a:t>
            </a:r>
            <a:r>
              <a:rPr lang="ar-SA" sz="9600" kern="1200" dirty="0">
                <a:latin typeface="Arabic Typesetting" panose="03020402040406030203" pitchFamily="66" charset="-78"/>
                <a:ea typeface="+mn-ea"/>
                <a:cs typeface="Arabic Typesetting" panose="03020402040406030203" pitchFamily="66" charset="-78"/>
              </a:rPr>
              <a:t> انْتَ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smtClean="0">
                <a:latin typeface="Arabic Typesetting" panose="03020402040406030203" pitchFamily="66" charset="-78"/>
                <a:ea typeface="+mn-ea"/>
                <a:cs typeface="Arabic Typesetting" panose="03020402040406030203" pitchFamily="66" charset="-78"/>
              </a:rPr>
              <a:t>لاَ </a:t>
            </a:r>
            <a:r>
              <a:rPr lang="ar-SA" sz="9600" kern="1200" dirty="0" err="1">
                <a:latin typeface="Arabic Typesetting" panose="03020402040406030203" pitchFamily="66" charset="-78"/>
                <a:ea typeface="+mn-ea"/>
                <a:cs typeface="Arabic Typesetting" panose="03020402040406030203" pitchFamily="66" charset="-78"/>
              </a:rPr>
              <a:t>إِلٰهَ</a:t>
            </a:r>
            <a:r>
              <a:rPr lang="ar-SA" sz="9600" kern="1200" dirty="0">
                <a:latin typeface="Arabic Typesetting" panose="03020402040406030203" pitchFamily="66" charset="-78"/>
                <a:ea typeface="+mn-ea"/>
                <a:cs typeface="Arabic Typesetting" panose="03020402040406030203" pitchFamily="66" charset="-78"/>
              </a:rPr>
              <a:t> إِلاَّ انْتَ</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Because You are Allah; there in no god save You.</a:t>
            </a:r>
          </a:p>
        </p:txBody>
      </p:sp>
      <p:sp>
        <p:nvSpPr>
          <p:cNvPr id="1249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li'annaka anta allahu la ilaha illa anta</a:t>
            </a:r>
          </a:p>
        </p:txBody>
      </p:sp>
      <p:sp>
        <p:nvSpPr>
          <p:cNvPr id="12493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2493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اَللَّهُمَّ صَلِّ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مُحَمَّدٍ وَآلِ </a:t>
            </a:r>
            <a:r>
              <a:rPr lang="ar-SA" sz="9600" kern="1200" dirty="0" smtClean="0">
                <a:latin typeface="Arabic Typesetting" panose="03020402040406030203" pitchFamily="66" charset="-78"/>
                <a:ea typeface="+mn-ea"/>
                <a:cs typeface="Arabic Typesetting" panose="03020402040406030203" pitchFamily="66" charset="-78"/>
              </a:rPr>
              <a:t>مُحَمَّدٍ</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O Allah, (please) send blessings upon Muhammad and the Household of Muhammad,</a:t>
            </a:r>
          </a:p>
        </p:txBody>
      </p:sp>
      <p:sp>
        <p:nvSpPr>
          <p:cNvPr id="1259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allahumma salli `ala muhammadin wa ali muhammadin</a:t>
            </a:r>
          </a:p>
        </p:txBody>
      </p:sp>
      <p:sp>
        <p:nvSpPr>
          <p:cNvPr id="12595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2595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وَابْلِغْهُمْ عَنِّي افْضَلَ </a:t>
            </a:r>
            <a:r>
              <a:rPr lang="ar-SA" sz="9600" kern="1200" dirty="0" err="1">
                <a:latin typeface="Arabic Typesetting" panose="03020402040406030203" pitchFamily="66" charset="-78"/>
                <a:ea typeface="+mn-ea"/>
                <a:cs typeface="Arabic Typesetting" panose="03020402040406030203" pitchFamily="66" charset="-78"/>
              </a:rPr>
              <a:t>ٱلتَّحِيَّةِ</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وَٱلسَّلاَمِ</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convey to them my best greetings and compliments,</a:t>
            </a:r>
          </a:p>
        </p:txBody>
      </p:sp>
      <p:sp>
        <p:nvSpPr>
          <p:cNvPr id="1269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ablighhum `anni afdala alttahiyyati walssalami</a:t>
            </a:r>
          </a:p>
        </p:txBody>
      </p:sp>
      <p:sp>
        <p:nvSpPr>
          <p:cNvPr id="12698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2698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وَٱرْدُدْ</a:t>
            </a:r>
            <a:r>
              <a:rPr lang="ar-SA" sz="9600" kern="1200" dirty="0">
                <a:latin typeface="Arabic Typesetting" panose="03020402040406030203" pitchFamily="66" charset="-78"/>
                <a:ea typeface="+mn-ea"/>
                <a:cs typeface="Arabic Typesetting" panose="03020402040406030203" pitchFamily="66" charset="-78"/>
              </a:rPr>
              <a:t> عَلَيَّ مِنْهُمُ </a:t>
            </a:r>
            <a:r>
              <a:rPr lang="ar-SA" sz="9600" kern="1200" dirty="0" err="1">
                <a:latin typeface="Arabic Typesetting" panose="03020402040406030203" pitchFamily="66" charset="-78"/>
                <a:ea typeface="+mn-ea"/>
                <a:cs typeface="Arabic Typesetting" panose="03020402040406030203" pitchFamily="66" charset="-78"/>
              </a:rPr>
              <a:t>ٱلتَّحِيَّةَ</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وَٱلسَّلاَمَ</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convey to me their replies to my greetings and compliments.</a:t>
            </a:r>
          </a:p>
        </p:txBody>
      </p:sp>
      <p:sp>
        <p:nvSpPr>
          <p:cNvPr id="1280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wardud `alayya minhum alttahiyyata walssalama</a:t>
            </a:r>
          </a:p>
        </p:txBody>
      </p:sp>
      <p:sp>
        <p:nvSpPr>
          <p:cNvPr id="12800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2800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اَللَّهُمَّ وَهَاتَانِ </a:t>
            </a:r>
            <a:r>
              <a:rPr lang="ar-SA" sz="9600" kern="1200" dirty="0" err="1">
                <a:latin typeface="Arabic Typesetting" panose="03020402040406030203" pitchFamily="66" charset="-78"/>
                <a:ea typeface="+mn-ea"/>
                <a:cs typeface="Arabic Typesetting" panose="03020402040406030203" pitchFamily="66" charset="-78"/>
              </a:rPr>
              <a:t>ٱلرَّكْعَتَانِ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O Allah, these two units of prayer</a:t>
            </a:r>
          </a:p>
        </p:txBody>
      </p:sp>
      <p:sp>
        <p:nvSpPr>
          <p:cNvPr id="1290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allahumma wa hatani alrrak`atani</a:t>
            </a:r>
          </a:p>
        </p:txBody>
      </p:sp>
      <p:sp>
        <p:nvSpPr>
          <p:cNvPr id="12902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2903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هَدِيَّةٌ مِنِّي </a:t>
            </a:r>
            <a:r>
              <a:rPr lang="ar-SA" sz="9600" kern="1200" dirty="0" err="1">
                <a:latin typeface="Arabic Typesetting" panose="03020402040406030203" pitchFamily="66" charset="-78"/>
                <a:ea typeface="+mn-ea"/>
                <a:cs typeface="Arabic Typesetting" panose="03020402040406030203" pitchFamily="66" charset="-78"/>
              </a:rPr>
              <a:t>إِلَىٰ</a:t>
            </a:r>
            <a:r>
              <a:rPr lang="ar-SA" sz="9600" kern="1200" dirty="0">
                <a:latin typeface="Arabic Typesetting" panose="03020402040406030203" pitchFamily="66" charset="-78"/>
                <a:ea typeface="+mn-ea"/>
                <a:cs typeface="Arabic Typesetting" panose="03020402040406030203" pitchFamily="66" charset="-78"/>
              </a:rPr>
              <a:t> مَوْلاَيَ وَسَيِّدِي وَإِمَامِي</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are present from me to my master, chief, and leader,</a:t>
            </a:r>
          </a:p>
        </p:txBody>
      </p:sp>
      <p:sp>
        <p:nvSpPr>
          <p:cNvPr id="1300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hadiyyatun minni ila mawlay wa sayyidi w aimami</a:t>
            </a:r>
          </a:p>
        </p:txBody>
      </p:sp>
      <p:sp>
        <p:nvSpPr>
          <p:cNvPr id="13005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3005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ٱلْحُسَيْنِ</a:t>
            </a:r>
            <a:r>
              <a:rPr lang="ar-SA" sz="9600" kern="1200" dirty="0">
                <a:latin typeface="Arabic Typesetting" panose="03020402040406030203" pitchFamily="66" charset="-78"/>
                <a:ea typeface="+mn-ea"/>
                <a:cs typeface="Arabic Typesetting" panose="03020402040406030203" pitchFamily="66" charset="-78"/>
              </a:rPr>
              <a:t> بْنِ عَلِيٍّ عَلَيْهِمَا </a:t>
            </a:r>
            <a:r>
              <a:rPr lang="ar-SA" sz="9600" kern="1200" dirty="0" err="1">
                <a:latin typeface="Arabic Typesetting" panose="03020402040406030203" pitchFamily="66" charset="-78"/>
                <a:ea typeface="+mn-ea"/>
                <a:cs typeface="Arabic Typesetting" panose="03020402040406030203" pitchFamily="66" charset="-78"/>
              </a:rPr>
              <a:t>ٱلسَّلاَمُ</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al-</a:t>
            </a:r>
            <a:r>
              <a:rPr lang="en-US" sz="3600" b="1" kern="1200" dirty="0" err="1">
                <a:ea typeface="MS Mincho" pitchFamily="49" charset="-128"/>
              </a:rPr>
              <a:t>Husayn</a:t>
            </a:r>
            <a:r>
              <a:rPr lang="en-US" sz="3600" b="1" kern="1200" dirty="0">
                <a:ea typeface="MS Mincho" pitchFamily="49" charset="-128"/>
              </a:rPr>
              <a:t> the son of `Ali, peace be upon both of them.</a:t>
            </a:r>
          </a:p>
        </p:txBody>
      </p:sp>
      <p:sp>
        <p:nvSpPr>
          <p:cNvPr id="1310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alhusayni bni `aliyyin `alayhima alssalamu</a:t>
            </a:r>
          </a:p>
        </p:txBody>
      </p:sp>
      <p:sp>
        <p:nvSpPr>
          <p:cNvPr id="13107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3107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اَللَّهُمَّ صَلِّ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مُحَمَّدٍ وَآلِ مُحَمَّدٍ</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O Allah, send blessings upon Muhammad and the Household of Muhammad</a:t>
            </a:r>
          </a:p>
        </p:txBody>
      </p:sp>
      <p:sp>
        <p:nvSpPr>
          <p:cNvPr id="1321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allahumma salli `ala muhammadin wa ali muhammadin</a:t>
            </a:r>
          </a:p>
        </p:txBody>
      </p:sp>
      <p:sp>
        <p:nvSpPr>
          <p:cNvPr id="13210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3210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وَتَقَبَّلْ </a:t>
            </a:r>
            <a:r>
              <a:rPr lang="ar-SA" sz="9600" kern="1200" dirty="0" err="1">
                <a:latin typeface="Arabic Typesetting" panose="03020402040406030203" pitchFamily="66" charset="-78"/>
                <a:ea typeface="+mn-ea"/>
                <a:cs typeface="Arabic Typesetting" panose="03020402040406030203" pitchFamily="66" charset="-78"/>
              </a:rPr>
              <a:t>ذٰلِكَ</a:t>
            </a:r>
            <a:r>
              <a:rPr lang="ar-SA" sz="9600" kern="1200" dirty="0">
                <a:latin typeface="Arabic Typesetting" panose="03020402040406030203" pitchFamily="66" charset="-78"/>
                <a:ea typeface="+mn-ea"/>
                <a:cs typeface="Arabic Typesetting" panose="03020402040406030203" pitchFamily="66" charset="-78"/>
              </a:rPr>
              <a:t> مِنِّي </a:t>
            </a:r>
            <a:r>
              <a:rPr lang="ar-SA" sz="9600" kern="1200" dirty="0" err="1">
                <a:latin typeface="Arabic Typesetting" panose="03020402040406030203" pitchFamily="66" charset="-78"/>
                <a:ea typeface="+mn-ea"/>
                <a:cs typeface="Arabic Typesetting" panose="03020402040406030203" pitchFamily="66" charset="-78"/>
              </a:rPr>
              <a:t>وَٱجْزِنِي</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ذٰلِكَ</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accept that from me and reward me for it</a:t>
            </a:r>
          </a:p>
        </p:txBody>
      </p:sp>
      <p:sp>
        <p:nvSpPr>
          <p:cNvPr id="1331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taqabbal dhalika minni wa'jurni `ala dhalika</a:t>
            </a:r>
          </a:p>
        </p:txBody>
      </p:sp>
      <p:sp>
        <p:nvSpPr>
          <p:cNvPr id="133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3312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وَمَا كُنَّا لِنَهْتَدِيَ لَوْلاَ انْ هَدَانَا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We would not have been guided if Allah had not guided us.</a:t>
            </a:r>
          </a:p>
        </p:txBody>
      </p:sp>
      <p:sp>
        <p:nvSpPr>
          <p:cNvPr id="143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ma kunna linahtadiya lawla an hadana allahu</a:t>
            </a:r>
          </a:p>
        </p:txBody>
      </p:sp>
      <p:sp>
        <p:nvSpPr>
          <p:cNvPr id="1434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434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افْضَلَ امَلِي وَرَجَائِي فِيكَ وَفِي وَلِيِّكَ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in the best rewarding that I anticipate and hope from You and from Your saint.</a:t>
            </a:r>
          </a:p>
        </p:txBody>
      </p:sp>
      <p:sp>
        <p:nvSpPr>
          <p:cNvPr id="134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pl-PL" sz="3200" b="1" i="1">
                <a:solidFill>
                  <a:srgbClr val="000066"/>
                </a:solidFill>
                <a:ea typeface="MS Mincho" pitchFamily="49" charset="-128"/>
              </a:rPr>
              <a:t>afdala amali wa raja'i fika wa fi waliyyika</a:t>
            </a:r>
            <a:endParaRPr lang="fi-FI" sz="3200" b="1" i="1">
              <a:solidFill>
                <a:srgbClr val="000066"/>
              </a:solidFill>
              <a:ea typeface="MS Mincho" pitchFamily="49" charset="-128"/>
            </a:endParaRPr>
          </a:p>
        </p:txBody>
      </p:sp>
      <p:sp>
        <p:nvSpPr>
          <p:cNvPr id="134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34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يَا ارْحَمَ </a:t>
            </a:r>
            <a:r>
              <a:rPr lang="ar-SA" sz="9600" kern="1200" dirty="0" err="1">
                <a:latin typeface="Arabic Typesetting" panose="03020402040406030203" pitchFamily="66" charset="-78"/>
                <a:ea typeface="+mn-ea"/>
                <a:cs typeface="Arabic Typesetting" panose="03020402040406030203" pitchFamily="66" charset="-78"/>
              </a:rPr>
              <a:t>ٱلرَّاحِمِينَ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O most merciful of all those who show mercy!</a:t>
            </a:r>
          </a:p>
        </p:txBody>
      </p:sp>
      <p:sp>
        <p:nvSpPr>
          <p:cNvPr id="1351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ya arhama alrrahimina</a:t>
            </a:r>
          </a:p>
        </p:txBody>
      </p:sp>
      <p:sp>
        <p:nvSpPr>
          <p:cNvPr id="13517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3517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11430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بْنَ رَسُولِ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son of Allah’s Messenger.</a:t>
            </a:r>
          </a:p>
        </p:txBody>
      </p:sp>
      <p:sp>
        <p:nvSpPr>
          <p:cNvPr id="1361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yabna rasuli allahi</a:t>
            </a:r>
          </a:p>
        </p:txBody>
      </p:sp>
      <p:sp>
        <p:nvSpPr>
          <p:cNvPr id="13619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3619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
        <p:nvSpPr>
          <p:cNvPr id="136199" name="Rectangle 8"/>
          <p:cNvSpPr>
            <a:spLocks noChangeArrowheads="1"/>
          </p:cNvSpPr>
          <p:nvPr/>
        </p:nvSpPr>
        <p:spPr bwMode="auto">
          <a:xfrm>
            <a:off x="-76200" y="347663"/>
            <a:ext cx="9296400" cy="7080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2000" b="1">
                <a:solidFill>
                  <a:srgbClr val="FFFF00"/>
                </a:solidFill>
                <a:latin typeface="Trebuchet MS" pitchFamily="34" charset="0"/>
              </a:rPr>
              <a:t>You may then turn to the side of the Imam’s feet and visit `Ali ibn al-Husayn (A) whose head is at the side of Imam al-Husayn’s feet, and say these words:</a:t>
            </a:r>
          </a:p>
        </p:txBody>
      </p:sp>
    </p:spTree>
  </p:cSld>
  <p:clrMapOvr>
    <a:masterClrMapping/>
  </p:clrMapOvr>
  <p:transition>
    <p:fade/>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بْنَ نَبِيِّ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son of Allah’s Prophet.</a:t>
            </a:r>
          </a:p>
        </p:txBody>
      </p:sp>
      <p:sp>
        <p:nvSpPr>
          <p:cNvPr id="1372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yabna nabiyyi allahi</a:t>
            </a:r>
          </a:p>
        </p:txBody>
      </p:sp>
      <p:sp>
        <p:nvSpPr>
          <p:cNvPr id="13722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3722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بْنَ امِيرِ </a:t>
            </a:r>
            <a:r>
              <a:rPr lang="ar-SA" sz="9600" kern="1200" dirty="0" err="1">
                <a:latin typeface="Arabic Typesetting" panose="03020402040406030203" pitchFamily="66" charset="-78"/>
                <a:ea typeface="+mn-ea"/>
                <a:cs typeface="Arabic Typesetting" panose="03020402040406030203" pitchFamily="66" charset="-78"/>
              </a:rPr>
              <a:t>ٱلْمُؤْمِنِينَ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son of the Commander of the Faithful.</a:t>
            </a:r>
          </a:p>
        </p:txBody>
      </p:sp>
      <p:sp>
        <p:nvSpPr>
          <p:cNvPr id="138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yabna amiri almu'minina</a:t>
            </a:r>
          </a:p>
        </p:txBody>
      </p:sp>
      <p:sp>
        <p:nvSpPr>
          <p:cNvPr id="138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38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بْنَ </a:t>
            </a:r>
            <a:r>
              <a:rPr lang="ar-SA" sz="9600" kern="1200" dirty="0" err="1">
                <a:latin typeface="Arabic Typesetting" panose="03020402040406030203" pitchFamily="66" charset="-78"/>
                <a:ea typeface="+mn-ea"/>
                <a:cs typeface="Arabic Typesetting" panose="03020402040406030203" pitchFamily="66" charset="-78"/>
              </a:rPr>
              <a:t>ٱلْحُسَيْنِ</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ٱلشَّهِيدِ</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son of al-</a:t>
            </a:r>
            <a:r>
              <a:rPr lang="en-US" sz="3600" b="1" kern="1200" dirty="0" err="1">
                <a:ea typeface="MS Mincho" pitchFamily="49" charset="-128"/>
              </a:rPr>
              <a:t>Husayn</a:t>
            </a:r>
            <a:r>
              <a:rPr lang="en-US" sz="3600" b="1" kern="1200" dirty="0">
                <a:ea typeface="MS Mincho" pitchFamily="49" charset="-128"/>
              </a:rPr>
              <a:t> the martyr.</a:t>
            </a:r>
          </a:p>
        </p:txBody>
      </p:sp>
      <p:sp>
        <p:nvSpPr>
          <p:cNvPr id="1392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yabna alhusayni alshshahidi</a:t>
            </a:r>
          </a:p>
        </p:txBody>
      </p:sp>
      <p:sp>
        <p:nvSpPr>
          <p:cNvPr id="13926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3927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ايُّهَا </a:t>
            </a:r>
            <a:r>
              <a:rPr lang="ar-SA" sz="9600" kern="1200" dirty="0" err="1">
                <a:latin typeface="Arabic Typesetting" panose="03020402040406030203" pitchFamily="66" charset="-78"/>
                <a:ea typeface="+mn-ea"/>
                <a:cs typeface="Arabic Typesetting" panose="03020402040406030203" pitchFamily="66" charset="-78"/>
              </a:rPr>
              <a:t>ٱلشَّهِيدُ</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ٱبْنُ</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ٱلشَّهِيدِ</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martyr and son of the martyr.</a:t>
            </a:r>
          </a:p>
        </p:txBody>
      </p:sp>
      <p:sp>
        <p:nvSpPr>
          <p:cNvPr id="1402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ayyuha alshshahidu ibnu alshshahidi</a:t>
            </a:r>
          </a:p>
        </p:txBody>
      </p:sp>
      <p:sp>
        <p:nvSpPr>
          <p:cNvPr id="14029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4029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ايُّهَا </a:t>
            </a:r>
            <a:r>
              <a:rPr lang="ar-SA" sz="9600" kern="1200" dirty="0" err="1">
                <a:latin typeface="Arabic Typesetting" panose="03020402040406030203" pitchFamily="66" charset="-78"/>
                <a:ea typeface="+mn-ea"/>
                <a:cs typeface="Arabic Typesetting" panose="03020402040406030203" pitchFamily="66" charset="-78"/>
              </a:rPr>
              <a:t>ٱلْمَظْلُومُ</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وَٱبْنُ</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ٱلْمَظْلُومِ</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persecuted and son of the persecuted.</a:t>
            </a:r>
          </a:p>
        </p:txBody>
      </p:sp>
      <p:sp>
        <p:nvSpPr>
          <p:cNvPr id="1413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ayyuha almazlumu wabnu almazlumi</a:t>
            </a:r>
          </a:p>
        </p:txBody>
      </p:sp>
      <p:sp>
        <p:nvSpPr>
          <p:cNvPr id="14131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4131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لَعَنَ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امَّةً قَتَلَتْكَ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Allah </a:t>
            </a:r>
            <a:r>
              <a:rPr lang="en-US" sz="3600" b="1" kern="1200" dirty="0" smtClean="0">
                <a:ea typeface="MS Mincho" pitchFamily="49" charset="-128"/>
              </a:rPr>
              <a:t>remove the blessings from </a:t>
            </a:r>
            <a:r>
              <a:rPr lang="en-US" sz="3600" b="1" kern="1200" dirty="0">
                <a:ea typeface="MS Mincho" pitchFamily="49" charset="-128"/>
              </a:rPr>
              <a:t>the people who slew you.</a:t>
            </a:r>
          </a:p>
        </p:txBody>
      </p:sp>
      <p:sp>
        <p:nvSpPr>
          <p:cNvPr id="1423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la`ana allahu ummatan qatalatka</a:t>
            </a:r>
          </a:p>
        </p:txBody>
      </p:sp>
      <p:sp>
        <p:nvSpPr>
          <p:cNvPr id="14234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4234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وَلَعَنَ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امَّةً ظَلَمَتْكَ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Allah </a:t>
            </a:r>
            <a:r>
              <a:rPr lang="en-US" sz="3600" b="1" kern="1200" dirty="0" smtClean="0">
                <a:ea typeface="MS Mincho" pitchFamily="49" charset="-128"/>
              </a:rPr>
              <a:t>remove the blessings from </a:t>
            </a:r>
            <a:r>
              <a:rPr lang="en-US" sz="3600" b="1" kern="1200" dirty="0">
                <a:ea typeface="MS Mincho" pitchFamily="49" charset="-128"/>
              </a:rPr>
              <a:t>the people who wronged you.</a:t>
            </a:r>
          </a:p>
        </p:txBody>
      </p:sp>
      <p:sp>
        <p:nvSpPr>
          <p:cNvPr id="1433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la`ana allahu ummatan zalamatka</a:t>
            </a:r>
          </a:p>
        </p:txBody>
      </p:sp>
      <p:sp>
        <p:nvSpPr>
          <p:cNvPr id="14336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4336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لَقَدْ جَاءَتْ رُسُلُ رَبِّنَا </a:t>
            </a:r>
            <a:r>
              <a:rPr lang="ar-SA" sz="9600" kern="1200" dirty="0" err="1">
                <a:latin typeface="Arabic Typesetting" panose="03020402040406030203" pitchFamily="66" charset="-78"/>
                <a:ea typeface="+mn-ea"/>
                <a:cs typeface="Arabic Typesetting" panose="03020402040406030203" pitchFamily="66" charset="-78"/>
              </a:rPr>
              <a:t>بِٱلْحَقِّ</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The messengers of our Lord have indeed come with the truth.</a:t>
            </a:r>
          </a:p>
        </p:txBody>
      </p:sp>
      <p:sp>
        <p:nvSpPr>
          <p:cNvPr id="153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laqad ja'at rusulu rabbina bilhaqqi</a:t>
            </a:r>
          </a:p>
        </p:txBody>
      </p:sp>
      <p:sp>
        <p:nvSpPr>
          <p:cNvPr id="1536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536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وَلَعَنَ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امَّةً سَمِعَتْ </a:t>
            </a:r>
            <a:r>
              <a:rPr lang="ar-SA" sz="9600" kern="1200" dirty="0" err="1">
                <a:latin typeface="Arabic Typesetting" panose="03020402040406030203" pitchFamily="66" charset="-78"/>
                <a:ea typeface="+mn-ea"/>
                <a:cs typeface="Arabic Typesetting" panose="03020402040406030203" pitchFamily="66" charset="-78"/>
              </a:rPr>
              <a:t>بِذٰلِكَ</a:t>
            </a:r>
            <a:r>
              <a:rPr lang="ar-SA" sz="9600" kern="1200" dirty="0">
                <a:latin typeface="Arabic Typesetting" panose="03020402040406030203" pitchFamily="66" charset="-78"/>
                <a:ea typeface="+mn-ea"/>
                <a:cs typeface="Arabic Typesetting" panose="03020402040406030203" pitchFamily="66" charset="-78"/>
              </a:rPr>
              <a:t> فَرَضَيِتْ بِهِ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Allah </a:t>
            </a:r>
            <a:r>
              <a:rPr lang="en-US" sz="3600" b="1" kern="1200" dirty="0" smtClean="0">
                <a:ea typeface="MS Mincho" pitchFamily="49" charset="-128"/>
              </a:rPr>
              <a:t>remove the blessings from </a:t>
            </a:r>
            <a:r>
              <a:rPr lang="en-US" sz="3600" b="1" kern="1200" dirty="0">
                <a:ea typeface="MS Mincho" pitchFamily="49" charset="-128"/>
              </a:rPr>
              <a:t>the people who were informed of that and they approved it.</a:t>
            </a:r>
          </a:p>
        </p:txBody>
      </p:sp>
      <p:sp>
        <p:nvSpPr>
          <p:cNvPr id="1443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la`ana allahu ummatan sami`at bidhalika faradayit bihi</a:t>
            </a:r>
          </a:p>
        </p:txBody>
      </p:sp>
      <p:sp>
        <p:nvSpPr>
          <p:cNvPr id="14438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4439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مَوْلاَيَ</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my master.</a:t>
            </a:r>
          </a:p>
        </p:txBody>
      </p:sp>
      <p:sp>
        <p:nvSpPr>
          <p:cNvPr id="1454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 mawlaya</a:t>
            </a:r>
          </a:p>
        </p:txBody>
      </p:sp>
      <p:sp>
        <p:nvSpPr>
          <p:cNvPr id="14541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4541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وَلِيَّ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وَٱبْنَ</a:t>
            </a:r>
            <a:r>
              <a:rPr lang="ar-SA" sz="9600" kern="1200" dirty="0">
                <a:latin typeface="Arabic Typesetting" panose="03020402040406030203" pitchFamily="66" charset="-78"/>
                <a:ea typeface="+mn-ea"/>
                <a:cs typeface="Arabic Typesetting" panose="03020402040406030203" pitchFamily="66" charset="-78"/>
              </a:rPr>
              <a:t> وَلِيِّهِ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Allah’s friend and son of His friend.</a:t>
            </a:r>
          </a:p>
        </p:txBody>
      </p:sp>
      <p:sp>
        <p:nvSpPr>
          <p:cNvPr id="1464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 waliyya allahi wabna waliyyihi</a:t>
            </a:r>
          </a:p>
        </p:txBody>
      </p:sp>
      <p:sp>
        <p:nvSpPr>
          <p:cNvPr id="14643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4643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لَقَدْ عَظُمَتِ </a:t>
            </a:r>
            <a:r>
              <a:rPr lang="ar-SA" sz="9600" kern="1200" dirty="0" err="1">
                <a:latin typeface="Arabic Typesetting" panose="03020402040406030203" pitchFamily="66" charset="-78"/>
                <a:ea typeface="+mn-ea"/>
                <a:cs typeface="Arabic Typesetting" panose="03020402040406030203" pitchFamily="66" charset="-78"/>
              </a:rPr>
              <a:t>ٱلْمُصيبَةُ</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Unbearable is the misfortune</a:t>
            </a:r>
          </a:p>
        </p:txBody>
      </p:sp>
      <p:sp>
        <p:nvSpPr>
          <p:cNvPr id="1474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laqad `azumat almusibatu</a:t>
            </a:r>
          </a:p>
        </p:txBody>
      </p:sp>
      <p:sp>
        <p:nvSpPr>
          <p:cNvPr id="14746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4746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وَجَلَّتِ </a:t>
            </a:r>
            <a:r>
              <a:rPr lang="ar-SA" sz="9600" kern="1200" dirty="0" err="1">
                <a:latin typeface="Arabic Typesetting" panose="03020402040406030203" pitchFamily="66" charset="-78"/>
                <a:ea typeface="+mn-ea"/>
                <a:cs typeface="Arabic Typesetting" panose="03020402040406030203" pitchFamily="66" charset="-78"/>
              </a:rPr>
              <a:t>ٱلرَّزِيَّةُ</a:t>
            </a:r>
            <a:r>
              <a:rPr lang="ar-SA" sz="9600" kern="1200" dirty="0">
                <a:latin typeface="Arabic Typesetting" panose="03020402040406030203" pitchFamily="66" charset="-78"/>
                <a:ea typeface="+mn-ea"/>
                <a:cs typeface="Arabic Typesetting" panose="03020402040406030203" pitchFamily="66" charset="-78"/>
              </a:rPr>
              <a:t> بِكَ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so horrendous is the calamity of you</a:t>
            </a:r>
          </a:p>
        </p:txBody>
      </p:sp>
      <p:sp>
        <p:nvSpPr>
          <p:cNvPr id="1484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jallat alrraziyyatu bika</a:t>
            </a:r>
          </a:p>
        </p:txBody>
      </p:sp>
      <p:sp>
        <p:nvSpPr>
          <p:cNvPr id="14848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4848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عَلَيْنَا </a:t>
            </a:r>
            <a:r>
              <a:rPr lang="ar-SA" sz="9600" kern="1200" dirty="0" err="1">
                <a:latin typeface="Arabic Typesetting" panose="03020402040406030203" pitchFamily="66" charset="-78"/>
                <a:ea typeface="+mn-ea"/>
                <a:cs typeface="Arabic Typesetting" panose="03020402040406030203" pitchFamily="66" charset="-78"/>
              </a:rPr>
              <a:t>وَعَلَىٰ</a:t>
            </a:r>
            <a:r>
              <a:rPr lang="ar-SA" sz="9600" kern="1200" dirty="0">
                <a:latin typeface="Arabic Typesetting" panose="03020402040406030203" pitchFamily="66" charset="-78"/>
                <a:ea typeface="+mn-ea"/>
                <a:cs typeface="Arabic Typesetting" panose="03020402040406030203" pitchFamily="66" charset="-78"/>
              </a:rPr>
              <a:t> جَمِيعِ </a:t>
            </a:r>
            <a:r>
              <a:rPr lang="ar-SA" sz="9600" kern="1200" dirty="0" err="1">
                <a:latin typeface="Arabic Typesetting" panose="03020402040406030203" pitchFamily="66" charset="-78"/>
                <a:ea typeface="+mn-ea"/>
                <a:cs typeface="Arabic Typesetting" panose="03020402040406030203" pitchFamily="66" charset="-78"/>
              </a:rPr>
              <a:t>ٱلْمُؤْمِنِينَ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for us and for all faithful believers.</a:t>
            </a:r>
          </a:p>
        </p:txBody>
      </p:sp>
      <p:sp>
        <p:nvSpPr>
          <p:cNvPr id="1495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pl-PL" sz="3200" b="1" i="1">
                <a:solidFill>
                  <a:srgbClr val="000066"/>
                </a:solidFill>
                <a:ea typeface="MS Mincho" pitchFamily="49" charset="-128"/>
              </a:rPr>
              <a:t>`alayna wa `ala jami`i almu'minina</a:t>
            </a:r>
            <a:endParaRPr lang="fi-FI" sz="3200" b="1" i="1">
              <a:solidFill>
                <a:srgbClr val="000066"/>
              </a:solidFill>
              <a:ea typeface="MS Mincho" pitchFamily="49" charset="-128"/>
            </a:endParaRPr>
          </a:p>
        </p:txBody>
      </p:sp>
      <p:sp>
        <p:nvSpPr>
          <p:cNvPr id="14950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4951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فَلَعَنَ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امَّةً قَتَلَتْكَ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Allah </a:t>
            </a:r>
            <a:r>
              <a:rPr lang="en-US" sz="3600" b="1" kern="1200" dirty="0" smtClean="0">
                <a:ea typeface="MS Mincho" pitchFamily="49" charset="-128"/>
              </a:rPr>
              <a:t>remove the blessings from </a:t>
            </a:r>
            <a:r>
              <a:rPr lang="en-US" sz="3600" b="1" kern="1200" dirty="0">
                <a:ea typeface="MS Mincho" pitchFamily="49" charset="-128"/>
              </a:rPr>
              <a:t>the people who slew you.</a:t>
            </a:r>
          </a:p>
        </p:txBody>
      </p:sp>
      <p:sp>
        <p:nvSpPr>
          <p:cNvPr id="1505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fala`ana allahu ummatan qatalatka</a:t>
            </a:r>
          </a:p>
        </p:txBody>
      </p:sp>
      <p:sp>
        <p:nvSpPr>
          <p:cNvPr id="15053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5053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وَابْرَا </a:t>
            </a:r>
            <a:r>
              <a:rPr lang="ar-SA" sz="9600" kern="1200" dirty="0" err="1">
                <a:latin typeface="Arabic Typesetting" panose="03020402040406030203" pitchFamily="66" charset="-78"/>
                <a:ea typeface="+mn-ea"/>
                <a:cs typeface="Arabic Typesetting" panose="03020402040406030203" pitchFamily="66" charset="-78"/>
              </a:rPr>
              <a:t>إِلَىٰ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وَإِلَيْكَ مِنْهُمْ فِي </a:t>
            </a:r>
            <a:r>
              <a:rPr lang="ar-SA" sz="9600" kern="1200" dirty="0" err="1">
                <a:latin typeface="Arabic Typesetting" panose="03020402040406030203" pitchFamily="66" charset="-78"/>
                <a:ea typeface="+mn-ea"/>
                <a:cs typeface="Arabic Typesetting" panose="03020402040406030203" pitchFamily="66" charset="-78"/>
              </a:rPr>
              <a:t>ٱلدُّنْيَا</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وَٱلآخِرَةِ</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I release myself in the presence of Allah and you from these people in this world and in the Hereafter.</a:t>
            </a:r>
          </a:p>
        </p:txBody>
      </p:sp>
      <p:sp>
        <p:nvSpPr>
          <p:cNvPr id="1515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abra'u ila allahi wa ilayka minhum fi alddunya wal-akhirati</a:t>
            </a:r>
          </a:p>
        </p:txBody>
      </p:sp>
      <p:sp>
        <p:nvSpPr>
          <p:cNvPr id="15155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5155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16002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عَلَيْكُمْ يَا </a:t>
            </a:r>
            <a:r>
              <a:rPr lang="ar-SA" sz="9600" kern="1200" dirty="0" smtClean="0">
                <a:latin typeface="Arabic Typesetting" panose="03020402040406030203" pitchFamily="66" charset="-78"/>
                <a:ea typeface="+mn-ea"/>
                <a:cs typeface="Arabic Typesetting" panose="03020402040406030203" pitchFamily="66" charset="-78"/>
              </a:rPr>
              <a:t>اوْلِيَاءَ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smtClean="0">
                <a:latin typeface="Arabic Typesetting" panose="03020402040406030203" pitchFamily="66" charset="-78"/>
                <a:ea typeface="+mn-ea"/>
                <a:cs typeface="Arabic Typesetting" panose="03020402040406030203" pitchFamily="66" charset="-78"/>
              </a:rPr>
              <a:t>وَاحِبَّاءَهُ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3124200"/>
            <a:ext cx="8686800" cy="1752600"/>
          </a:xfrm>
          <a:extLst/>
        </p:spPr>
        <p:txBody>
          <a:bodyPr/>
          <a:lstStyle/>
          <a:p>
            <a:pPr marL="342900" indent="-342900" eaLnBrk="1" hangingPunct="1">
              <a:defRPr/>
            </a:pPr>
            <a:r>
              <a:rPr lang="en-US" sz="3600" b="1" kern="1200" dirty="0">
                <a:ea typeface="MS Mincho" pitchFamily="49" charset="-128"/>
              </a:rPr>
              <a:t>Peace be upon you, O Allah’s friends and beloved by him.</a:t>
            </a:r>
          </a:p>
        </p:txBody>
      </p:sp>
      <p:sp>
        <p:nvSpPr>
          <p:cNvPr id="1525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`alaykum ya awliya'a allahi wa ahibba'ahu</a:t>
            </a:r>
          </a:p>
        </p:txBody>
      </p:sp>
      <p:sp>
        <p:nvSpPr>
          <p:cNvPr id="15258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5258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
        <p:nvSpPr>
          <p:cNvPr id="152583" name="Rectangle 8"/>
          <p:cNvSpPr>
            <a:spLocks noChangeArrowheads="1"/>
          </p:cNvSpPr>
          <p:nvPr/>
        </p:nvSpPr>
        <p:spPr bwMode="auto">
          <a:xfrm>
            <a:off x="-76200" y="347663"/>
            <a:ext cx="9296400" cy="7080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2000" b="1">
                <a:solidFill>
                  <a:srgbClr val="FFFF00"/>
                </a:solidFill>
                <a:latin typeface="Trebuchet MS" pitchFamily="34" charset="0"/>
              </a:rPr>
              <a:t>You may then turn your face to the martyrs and visit them with the following words:</a:t>
            </a:r>
          </a:p>
        </p:txBody>
      </p:sp>
    </p:spTree>
  </p:cSld>
  <p:clrMapOvr>
    <a:masterClrMapping/>
  </p:clrMapOvr>
  <p:transition>
    <p:fade/>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عَلَيْكُمْ يَا اصْفِيَاءَ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وَاوِدَّاءَهُ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choices of Allah and His favorites.</a:t>
            </a:r>
          </a:p>
        </p:txBody>
      </p:sp>
      <p:sp>
        <p:nvSpPr>
          <p:cNvPr id="1536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`alaykum ya asfiya'a allahi wa awidda'ahu</a:t>
            </a:r>
          </a:p>
        </p:txBody>
      </p:sp>
      <p:sp>
        <p:nvSpPr>
          <p:cNvPr id="15360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5360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رَسُولِ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صَلَّىٰ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عَلَيْهِ </a:t>
            </a:r>
            <a:r>
              <a:rPr lang="ar-SA" sz="9600" kern="1200" dirty="0" err="1">
                <a:latin typeface="Arabic Typesetting" panose="03020402040406030203" pitchFamily="66" charset="-78"/>
                <a:ea typeface="+mn-ea"/>
                <a:cs typeface="Arabic Typesetting" panose="03020402040406030203" pitchFamily="66" charset="-78"/>
              </a:rPr>
              <a:t>وَآلِهِ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the Messenger of Allah, peace of Allah be upon him and his Household.</a:t>
            </a:r>
          </a:p>
        </p:txBody>
      </p:sp>
      <p:sp>
        <p:nvSpPr>
          <p:cNvPr id="163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 rasuli allahi salla allahu `alayhi wa alihi</a:t>
            </a:r>
          </a:p>
        </p:txBody>
      </p:sp>
      <p:sp>
        <p:nvSpPr>
          <p:cNvPr id="1638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639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عَلَيْكُمْ يَا انْصَارَ دِينِ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supporters of Allah’s Religion,</a:t>
            </a:r>
          </a:p>
        </p:txBody>
      </p:sp>
      <p:sp>
        <p:nvSpPr>
          <p:cNvPr id="1546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a:solidFill>
                  <a:srgbClr val="000066"/>
                </a:solidFill>
                <a:ea typeface="MS Mincho" pitchFamily="49" charset="-128"/>
              </a:rPr>
              <a:t>alssalamu `alaykum ya ansara dini allahi</a:t>
            </a:r>
            <a:endParaRPr lang="fi-FI" sz="3200" b="1" i="1">
              <a:solidFill>
                <a:srgbClr val="000066"/>
              </a:solidFill>
              <a:ea typeface="MS Mincho" pitchFamily="49" charset="-128"/>
            </a:endParaRPr>
          </a:p>
        </p:txBody>
      </p:sp>
      <p:sp>
        <p:nvSpPr>
          <p:cNvPr id="15462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5463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وَانْصَارَ نَبِيِّهِ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supporters of His Prophet,</a:t>
            </a:r>
          </a:p>
        </p:txBody>
      </p:sp>
      <p:sp>
        <p:nvSpPr>
          <p:cNvPr id="1556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ansara nabiyyihi</a:t>
            </a:r>
          </a:p>
        </p:txBody>
      </p:sp>
      <p:sp>
        <p:nvSpPr>
          <p:cNvPr id="15565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5565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وَانْصَارَ امِيرِ </a:t>
            </a:r>
            <a:r>
              <a:rPr lang="ar-SA" sz="9600" kern="1200" dirty="0" err="1">
                <a:latin typeface="Arabic Typesetting" panose="03020402040406030203" pitchFamily="66" charset="-78"/>
                <a:ea typeface="+mn-ea"/>
                <a:cs typeface="Arabic Typesetting" panose="03020402040406030203" pitchFamily="66" charset="-78"/>
              </a:rPr>
              <a:t>ٱلْمُؤْمِنِينَ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supporters of the Commander of the Faithful,</a:t>
            </a:r>
          </a:p>
        </p:txBody>
      </p:sp>
      <p:sp>
        <p:nvSpPr>
          <p:cNvPr id="1566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ansara amiri almu'minina</a:t>
            </a:r>
          </a:p>
        </p:txBody>
      </p:sp>
      <p:sp>
        <p:nvSpPr>
          <p:cNvPr id="15667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5667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وَانْصَارَ فَاطِمَةَ سَيِّدَةِ نِسَاءِ </a:t>
            </a:r>
            <a:r>
              <a:rPr lang="ar-SA" sz="9600" kern="1200" dirty="0" err="1">
                <a:latin typeface="Arabic Typesetting" panose="03020402040406030203" pitchFamily="66" charset="-78"/>
                <a:ea typeface="+mn-ea"/>
                <a:cs typeface="Arabic Typesetting" panose="03020402040406030203" pitchFamily="66" charset="-78"/>
              </a:rPr>
              <a:t>ٱلْعَالَمِينَ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supporters of Fatimah the doyenne of the women of the world.</a:t>
            </a:r>
          </a:p>
        </p:txBody>
      </p:sp>
      <p:sp>
        <p:nvSpPr>
          <p:cNvPr id="1577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a:solidFill>
                  <a:srgbClr val="000066"/>
                </a:solidFill>
                <a:ea typeface="MS Mincho" pitchFamily="49" charset="-128"/>
              </a:rPr>
              <a:t>wa ansara fatimata sayyidati nisa'i al`alamina</a:t>
            </a:r>
            <a:endParaRPr lang="fi-FI" sz="3200" b="1" i="1">
              <a:solidFill>
                <a:srgbClr val="000066"/>
              </a:solidFill>
              <a:ea typeface="MS Mincho" pitchFamily="49" charset="-128"/>
            </a:endParaRPr>
          </a:p>
        </p:txBody>
      </p:sp>
      <p:sp>
        <p:nvSpPr>
          <p:cNvPr id="15770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5770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عَلَيْكُمْ يَا انْصَارَ ابِي مُحَمَّدٍ</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supporters of Abu-Muhammad</a:t>
            </a:r>
          </a:p>
        </p:txBody>
      </p:sp>
      <p:sp>
        <p:nvSpPr>
          <p:cNvPr id="1587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`alaykum ya ansara abi muhammadin</a:t>
            </a:r>
          </a:p>
        </p:txBody>
      </p:sp>
      <p:sp>
        <p:nvSpPr>
          <p:cNvPr id="1587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5872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ٱلْحَسَنِ</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ٱلْوَلِيِّ</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ٱلنَّاصِحِ</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al-</a:t>
            </a:r>
            <a:r>
              <a:rPr lang="en-US" sz="3600" b="1" kern="1200" dirty="0" err="1">
                <a:ea typeface="MS Mincho" pitchFamily="49" charset="-128"/>
              </a:rPr>
              <a:t>Hasan</a:t>
            </a:r>
            <a:r>
              <a:rPr lang="en-US" sz="3600" b="1" kern="1200" dirty="0">
                <a:ea typeface="MS Mincho" pitchFamily="49" charset="-128"/>
              </a:rPr>
              <a:t> the sincere saint.</a:t>
            </a:r>
          </a:p>
        </p:txBody>
      </p:sp>
      <p:sp>
        <p:nvSpPr>
          <p:cNvPr id="1597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alhasani alwaliyyi alnnasihi</a:t>
            </a:r>
          </a:p>
        </p:txBody>
      </p:sp>
      <p:sp>
        <p:nvSpPr>
          <p:cNvPr id="1597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597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عَلَيْكُمْ يَا انْصَارَ ابِي عَبْدِ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supporters of Abu-`Abdullah</a:t>
            </a:r>
          </a:p>
        </p:txBody>
      </p:sp>
      <p:sp>
        <p:nvSpPr>
          <p:cNvPr id="1607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`alaykum ya ansara abi `abdi allahi</a:t>
            </a:r>
          </a:p>
        </p:txBody>
      </p:sp>
      <p:sp>
        <p:nvSpPr>
          <p:cNvPr id="16077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6077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ٱلْحُسَيْنِ</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ٱلشَّهِيدِ</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ٱلْمَظْلُومِ</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al-</a:t>
            </a:r>
            <a:r>
              <a:rPr lang="en-US" sz="3600" b="1" kern="1200" dirty="0" err="1">
                <a:ea typeface="MS Mincho" pitchFamily="49" charset="-128"/>
              </a:rPr>
              <a:t>Husayn</a:t>
            </a:r>
            <a:r>
              <a:rPr lang="en-US" sz="3600" b="1" kern="1200" dirty="0">
                <a:ea typeface="MS Mincho" pitchFamily="49" charset="-128"/>
              </a:rPr>
              <a:t> the wronged martyr.</a:t>
            </a:r>
          </a:p>
        </p:txBody>
      </p:sp>
      <p:sp>
        <p:nvSpPr>
          <p:cNvPr id="1617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alhusayni alshshahidi almazlumi</a:t>
            </a:r>
          </a:p>
        </p:txBody>
      </p:sp>
      <p:sp>
        <p:nvSpPr>
          <p:cNvPr id="16179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6179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صَلَوَاتُ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عَلَيْهِمْ اجْمَعِينَ</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Blessings of Allah be upon them all.</a:t>
            </a:r>
          </a:p>
        </p:txBody>
      </p:sp>
      <p:sp>
        <p:nvSpPr>
          <p:cNvPr id="1628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salawatu allahi `alayhim ajma`ina</a:t>
            </a:r>
          </a:p>
        </p:txBody>
      </p:sp>
      <p:sp>
        <p:nvSpPr>
          <p:cNvPr id="16282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6282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بِابِي انْتُمْ وَامِّي</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my father and mother be your ransoms.</a:t>
            </a:r>
          </a:p>
        </p:txBody>
      </p:sp>
      <p:sp>
        <p:nvSpPr>
          <p:cNvPr id="1638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bi'abi antum wa ummi</a:t>
            </a:r>
          </a:p>
        </p:txBody>
      </p:sp>
      <p:sp>
        <p:nvSpPr>
          <p:cNvPr id="1638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638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امِيرِ </a:t>
            </a:r>
            <a:r>
              <a:rPr lang="ar-SA" sz="9600" kern="1200" dirty="0" err="1">
                <a:latin typeface="Arabic Typesetting" panose="03020402040406030203" pitchFamily="66" charset="-78"/>
                <a:ea typeface="+mn-ea"/>
                <a:cs typeface="Arabic Typesetting" panose="03020402040406030203" pitchFamily="66" charset="-78"/>
              </a:rPr>
              <a:t>ٱلْمُؤْمِنِينَ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the Commander of the Faithful.</a:t>
            </a:r>
          </a:p>
        </p:txBody>
      </p:sp>
      <p:sp>
        <p:nvSpPr>
          <p:cNvPr id="174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 amiri almu'minina</a:t>
            </a:r>
          </a:p>
        </p:txBody>
      </p:sp>
      <p:sp>
        <p:nvSpPr>
          <p:cNvPr id="1741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741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طِبْتُمْ وَطَابَتِ </a:t>
            </a:r>
            <a:r>
              <a:rPr lang="ar-SA" sz="9600" kern="1200" dirty="0" err="1">
                <a:latin typeface="Arabic Typesetting" panose="03020402040406030203" pitchFamily="66" charset="-78"/>
                <a:ea typeface="+mn-ea"/>
                <a:cs typeface="Arabic Typesetting" panose="03020402040406030203" pitchFamily="66" charset="-78"/>
              </a:rPr>
              <a:t>ٱلارْضُ</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ٱلَّتِي</a:t>
            </a:r>
            <a:r>
              <a:rPr lang="ar-SA" sz="9600" kern="1200" dirty="0">
                <a:latin typeface="Arabic Typesetting" panose="03020402040406030203" pitchFamily="66" charset="-78"/>
                <a:ea typeface="+mn-ea"/>
                <a:cs typeface="Arabic Typesetting" panose="03020402040406030203" pitchFamily="66" charset="-78"/>
              </a:rPr>
              <a:t> فِيهَا دُفِنْتُمْ</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Pure are you, and pure is the soil in which you were buried.</a:t>
            </a:r>
          </a:p>
        </p:txBody>
      </p:sp>
      <p:sp>
        <p:nvSpPr>
          <p:cNvPr id="1648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tibtum wa tabat al-ardu allati fiha dufintum</a:t>
            </a:r>
          </a:p>
        </p:txBody>
      </p:sp>
      <p:sp>
        <p:nvSpPr>
          <p:cNvPr id="16486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6487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وَفُزْتُمْ </a:t>
            </a:r>
            <a:r>
              <a:rPr lang="ar-SA" sz="9600" kern="1200" dirty="0" err="1">
                <a:latin typeface="Arabic Typesetting" panose="03020402040406030203" pitchFamily="66" charset="-78"/>
                <a:ea typeface="+mn-ea"/>
                <a:cs typeface="Arabic Typesetting" panose="03020402040406030203" pitchFamily="66" charset="-78"/>
              </a:rPr>
              <a:t>وَٱللَّهِ</a:t>
            </a:r>
            <a:r>
              <a:rPr lang="ar-SA" sz="9600" kern="1200" dirty="0">
                <a:latin typeface="Arabic Typesetting" panose="03020402040406030203" pitchFamily="66" charset="-78"/>
                <a:ea typeface="+mn-ea"/>
                <a:cs typeface="Arabic Typesetting" panose="03020402040406030203" pitchFamily="66" charset="-78"/>
              </a:rPr>
              <a:t> فَوْزاً عَظِيماً</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by Allah, great is your triumph.</a:t>
            </a:r>
          </a:p>
        </p:txBody>
      </p:sp>
      <p:sp>
        <p:nvSpPr>
          <p:cNvPr id="1658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fuztum wallahi fawzan `aziman</a:t>
            </a:r>
          </a:p>
        </p:txBody>
      </p:sp>
      <p:sp>
        <p:nvSpPr>
          <p:cNvPr id="16589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6589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يَا لَيْتَنِي كُنْتُ مَعَكُمْ </a:t>
            </a:r>
            <a:r>
              <a:rPr lang="ar-SA" sz="9600" kern="1200" dirty="0" err="1">
                <a:latin typeface="Arabic Typesetting" panose="03020402040406030203" pitchFamily="66" charset="-78"/>
                <a:ea typeface="+mn-ea"/>
                <a:cs typeface="Arabic Typesetting" panose="03020402040406030203" pitchFamily="66" charset="-78"/>
              </a:rPr>
              <a:t>فَافُوزَ</a:t>
            </a:r>
            <a:r>
              <a:rPr lang="ar-SA" sz="9600" kern="1200" dirty="0">
                <a:latin typeface="Arabic Typesetting" panose="03020402040406030203" pitchFamily="66" charset="-78"/>
                <a:ea typeface="+mn-ea"/>
                <a:cs typeface="Arabic Typesetting" panose="03020402040406030203" pitchFamily="66" charset="-78"/>
              </a:rPr>
              <a:t> مَعَكُمْ</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I wish I were with you so that I would have won with you</a:t>
            </a:r>
          </a:p>
        </p:txBody>
      </p:sp>
      <p:sp>
        <p:nvSpPr>
          <p:cNvPr id="1669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pl-PL" sz="3200" b="1" i="1">
                <a:solidFill>
                  <a:srgbClr val="000066"/>
                </a:solidFill>
                <a:ea typeface="MS Mincho" pitchFamily="49" charset="-128"/>
              </a:rPr>
              <a:t>ya laytani kuntu ma`akum fa'afuza ma`akum</a:t>
            </a:r>
            <a:endParaRPr lang="fi-FI" sz="3200" b="1" i="1">
              <a:solidFill>
                <a:srgbClr val="000066"/>
              </a:solidFill>
              <a:ea typeface="MS Mincho" pitchFamily="49" charset="-128"/>
            </a:endParaRPr>
          </a:p>
        </p:txBody>
      </p:sp>
      <p:sp>
        <p:nvSpPr>
          <p:cNvPr id="16691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6691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فِي </a:t>
            </a:r>
            <a:r>
              <a:rPr lang="ar-SA" sz="9600" kern="1200" dirty="0" err="1">
                <a:latin typeface="Arabic Typesetting" panose="03020402040406030203" pitchFamily="66" charset="-78"/>
                <a:ea typeface="+mn-ea"/>
                <a:cs typeface="Arabic Typesetting" panose="03020402040406030203" pitchFamily="66" charset="-78"/>
              </a:rPr>
              <a:t>ٱلْجِنَانِ</a:t>
            </a:r>
            <a:r>
              <a:rPr lang="ar-SA" sz="9600" kern="1200" dirty="0">
                <a:latin typeface="Arabic Typesetting" panose="03020402040406030203" pitchFamily="66" charset="-78"/>
                <a:ea typeface="+mn-ea"/>
                <a:cs typeface="Arabic Typesetting" panose="03020402040406030203" pitchFamily="66" charset="-78"/>
              </a:rPr>
              <a:t> مَعَ </a:t>
            </a:r>
            <a:r>
              <a:rPr lang="ar-SA" sz="9600" kern="1200" dirty="0" err="1">
                <a:latin typeface="Arabic Typesetting" panose="03020402040406030203" pitchFamily="66" charset="-78"/>
                <a:ea typeface="+mn-ea"/>
                <a:cs typeface="Arabic Typesetting" panose="03020402040406030203" pitchFamily="66" charset="-78"/>
              </a:rPr>
              <a:t>ٱلشُّهَدَاءِ</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وَٱلصَّالِحينَ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in the gardens of Paradise with the martyrs and the righteous.</a:t>
            </a:r>
          </a:p>
        </p:txBody>
      </p:sp>
      <p:sp>
        <p:nvSpPr>
          <p:cNvPr id="1679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a:solidFill>
                  <a:srgbClr val="000066"/>
                </a:solidFill>
                <a:ea typeface="MS Mincho" pitchFamily="49" charset="-128"/>
              </a:rPr>
              <a:t>fi aljinani ma`a alshshuhada'i walssalihina</a:t>
            </a:r>
            <a:endParaRPr lang="fi-FI" sz="3200" b="1" i="1">
              <a:solidFill>
                <a:srgbClr val="000066"/>
              </a:solidFill>
              <a:ea typeface="MS Mincho" pitchFamily="49" charset="-128"/>
            </a:endParaRPr>
          </a:p>
        </p:txBody>
      </p:sp>
      <p:sp>
        <p:nvSpPr>
          <p:cNvPr id="16794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6794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وَحَسُنَ </a:t>
            </a:r>
            <a:r>
              <a:rPr lang="ar-SA" sz="9600" kern="1200" dirty="0" err="1">
                <a:latin typeface="Arabic Typesetting" panose="03020402040406030203" pitchFamily="66" charset="-78"/>
                <a:ea typeface="+mn-ea"/>
                <a:cs typeface="Arabic Typesetting" panose="03020402040406030203" pitchFamily="66" charset="-78"/>
              </a:rPr>
              <a:t>اولٰئِكَ</a:t>
            </a:r>
            <a:r>
              <a:rPr lang="ar-SA" sz="9600" kern="1200" dirty="0">
                <a:latin typeface="Arabic Typesetting" panose="03020402040406030203" pitchFamily="66" charset="-78"/>
                <a:ea typeface="+mn-ea"/>
                <a:cs typeface="Arabic Typesetting" panose="03020402040406030203" pitchFamily="66" charset="-78"/>
              </a:rPr>
              <a:t> رَفِيقاً</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Excellent is the companionship of these.</a:t>
            </a:r>
          </a:p>
        </p:txBody>
      </p:sp>
      <p:sp>
        <p:nvSpPr>
          <p:cNvPr id="1689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hasuna ula'ika rafiqan</a:t>
            </a:r>
          </a:p>
        </p:txBody>
      </p:sp>
      <p:sp>
        <p:nvSpPr>
          <p:cNvPr id="16896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6896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وَٱلسَّلاَمُ</a:t>
            </a:r>
            <a:r>
              <a:rPr lang="ar-SA" sz="9600" kern="1200" dirty="0">
                <a:latin typeface="Arabic Typesetting" panose="03020402040406030203" pitchFamily="66" charset="-78"/>
                <a:ea typeface="+mn-ea"/>
                <a:cs typeface="Arabic Typesetting" panose="03020402040406030203" pitchFamily="66" charset="-78"/>
              </a:rPr>
              <a:t> عَلَيْكُمْ وَرَحْمَةُ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وَبَرَكَاتُهُ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and Allah’s mercy and blessings be upon you all.</a:t>
            </a:r>
          </a:p>
        </p:txBody>
      </p:sp>
      <p:sp>
        <p:nvSpPr>
          <p:cNvPr id="1699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walssalamu `alaykum wa rahmatu allahi wa barakatuhu</a:t>
            </a:r>
          </a:p>
        </p:txBody>
      </p:sp>
      <p:sp>
        <p:nvSpPr>
          <p:cNvPr id="16998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6999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
        <p:nvSpPr>
          <p:cNvPr id="169991" name="Rectangle 8"/>
          <p:cNvSpPr>
            <a:spLocks noChangeArrowheads="1"/>
          </p:cNvSpPr>
          <p:nvPr/>
        </p:nvSpPr>
        <p:spPr bwMode="auto">
          <a:xfrm>
            <a:off x="-76200" y="5715000"/>
            <a:ext cx="9296400" cy="10160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2000" b="1">
                <a:solidFill>
                  <a:srgbClr val="FFFF00"/>
                </a:solidFill>
                <a:latin typeface="Trebuchet MS" pitchFamily="34" charset="0"/>
              </a:rPr>
              <a:t>You may then return to the side of Imam al-Husayn’s sacred head and pray as frequently as possible for yourself, your family members, and your brethren-in-faith.</a:t>
            </a:r>
          </a:p>
        </p:txBody>
      </p:sp>
    </p:spTree>
  </p:cSld>
  <p:clrMapOvr>
    <a:masterClrMapping/>
  </p:clrMapOvr>
  <p:transition>
    <p:fade/>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1676400"/>
            <a:ext cx="8763000" cy="1470025"/>
          </a:xfrm>
          <a:extLst/>
        </p:spPr>
        <p:txBody>
          <a:bodyPr/>
          <a:lstStyle/>
          <a:p>
            <a:pPr rtl="1" eaLnBrk="1" hangingPunct="1">
              <a:lnSpc>
                <a:spcPts val="8000"/>
              </a:lnSpc>
              <a:defRPr/>
            </a:pPr>
            <a:r>
              <a:rPr lang="ar-SA" sz="9600" kern="1200" dirty="0" smtClean="0">
                <a:latin typeface="Arabic Typesetting" panose="03020402040406030203" pitchFamily="66" charset="-78"/>
                <a:ea typeface="+mn-ea"/>
                <a:cs typeface="Arabic Typesetting" panose="03020402040406030203" pitchFamily="66" charset="-78"/>
              </a:rPr>
              <a:t>اَلسَّلاَمُ عَلَيْكَ يا ابَا </a:t>
            </a:r>
            <a:r>
              <a:rPr lang="ar-SA" sz="9600" kern="1200" dirty="0" err="1" smtClean="0">
                <a:latin typeface="Arabic Typesetting" panose="03020402040406030203" pitchFamily="66" charset="-78"/>
                <a:ea typeface="+mn-ea"/>
                <a:cs typeface="Arabic Typesetting" panose="03020402040406030203" pitchFamily="66" charset="-78"/>
              </a:rPr>
              <a:t>ٱلْفَضْلِ</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3124200"/>
            <a:ext cx="8686800" cy="1752600"/>
          </a:xfrm>
          <a:extLst/>
        </p:spPr>
        <p:txBody>
          <a:bodyPr/>
          <a:lstStyle/>
          <a:p>
            <a:pPr marL="342900" indent="-342900" eaLnBrk="1" hangingPunct="1">
              <a:defRPr/>
            </a:pPr>
            <a:r>
              <a:rPr lang="en-US" sz="3600" b="1" kern="1200" dirty="0">
                <a:ea typeface="MS Mincho" pitchFamily="49" charset="-128"/>
              </a:rPr>
              <a:t>Peace be upon you, O </a:t>
            </a:r>
            <a:r>
              <a:rPr lang="en-US" sz="3600" b="1" kern="1200" dirty="0" err="1">
                <a:ea typeface="MS Mincho" pitchFamily="49" charset="-128"/>
              </a:rPr>
              <a:t>Abu'l-Fadl</a:t>
            </a:r>
            <a:endParaRPr lang="en-US" sz="3600" b="1" kern="1200" dirty="0">
              <a:ea typeface="MS Mincho" pitchFamily="49" charset="-128"/>
            </a:endParaRPr>
          </a:p>
        </p:txBody>
      </p:sp>
      <p:sp>
        <p:nvSpPr>
          <p:cNvPr id="1710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3200" b="1" i="1">
                <a:solidFill>
                  <a:srgbClr val="000066"/>
                </a:solidFill>
                <a:ea typeface="MS Mincho" pitchFamily="49" charset="-128"/>
              </a:rPr>
              <a:t>alssalamu `alayka ya aba alfadli</a:t>
            </a:r>
            <a:endParaRPr lang="fi-FI" sz="3200" b="1" i="1">
              <a:solidFill>
                <a:srgbClr val="000066"/>
              </a:solidFill>
              <a:ea typeface="MS Mincho" pitchFamily="49" charset="-128"/>
            </a:endParaRPr>
          </a:p>
        </p:txBody>
      </p:sp>
      <p:sp>
        <p:nvSpPr>
          <p:cNvPr id="17101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7101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
        <p:nvSpPr>
          <p:cNvPr id="171015" name="Rectangle 8"/>
          <p:cNvSpPr>
            <a:spLocks noChangeArrowheads="1"/>
          </p:cNvSpPr>
          <p:nvPr/>
        </p:nvSpPr>
        <p:spPr bwMode="auto">
          <a:xfrm>
            <a:off x="-76200" y="352425"/>
            <a:ext cx="9296400" cy="13239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2000" b="1">
                <a:solidFill>
                  <a:srgbClr val="FFFF00"/>
                </a:solidFill>
                <a:latin typeface="Trebuchet MS" pitchFamily="34" charset="0"/>
              </a:rPr>
              <a:t>Sayyid Ibn Tawus and al-Shahid added the following:</a:t>
            </a:r>
          </a:p>
          <a:p>
            <a:pPr algn="ctr"/>
            <a:r>
              <a:rPr lang="en-US" sz="2000" b="1">
                <a:solidFill>
                  <a:srgbClr val="FFFF00"/>
                </a:solidFill>
                <a:latin typeface="Trebuchet MS" pitchFamily="34" charset="0"/>
              </a:rPr>
              <a:t>You may then walk to the shrine of al-`Abbas, may Allah be pleased with him. When you reach there, you may stop at the tomb and say the following words:</a:t>
            </a:r>
          </a:p>
        </p:txBody>
      </p:sp>
    </p:spTree>
  </p:cSld>
  <p:clrMapOvr>
    <a:masterClrMapping/>
  </p:clrMapOvr>
  <p:transition>
    <p:fade/>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ٱلْعَبَّاسُ</a:t>
            </a:r>
            <a:r>
              <a:rPr lang="ar-SA" sz="9600" kern="1200" dirty="0">
                <a:latin typeface="Arabic Typesetting" panose="03020402040406030203" pitchFamily="66" charset="-78"/>
                <a:ea typeface="+mn-ea"/>
                <a:cs typeface="Arabic Typesetting" panose="03020402040406030203" pitchFamily="66" charset="-78"/>
              </a:rPr>
              <a:t> بْنُ امِيرِ </a:t>
            </a:r>
            <a:r>
              <a:rPr lang="ar-SA" sz="9600" kern="1200" dirty="0" err="1">
                <a:latin typeface="Arabic Typesetting" panose="03020402040406030203" pitchFamily="66" charset="-78"/>
                <a:ea typeface="+mn-ea"/>
                <a:cs typeface="Arabic Typesetting" panose="03020402040406030203" pitchFamily="66" charset="-78"/>
              </a:rPr>
              <a:t>ٱلْمُؤْمِنِينَ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al-`Abbas son of the Commander of the Faithful.</a:t>
            </a:r>
          </a:p>
        </p:txBody>
      </p:sp>
      <p:sp>
        <p:nvSpPr>
          <p:cNvPr id="1720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al`abbasu ibnu amiri almu'minina</a:t>
            </a:r>
          </a:p>
        </p:txBody>
      </p:sp>
      <p:sp>
        <p:nvSpPr>
          <p:cNvPr id="17203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7203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بْنَ سَيِّدِ </a:t>
            </a:r>
            <a:r>
              <a:rPr lang="ar-SA" sz="9600" kern="1200" dirty="0" err="1">
                <a:latin typeface="Arabic Typesetting" panose="03020402040406030203" pitchFamily="66" charset="-78"/>
                <a:ea typeface="+mn-ea"/>
                <a:cs typeface="Arabic Typesetting" panose="03020402040406030203" pitchFamily="66" charset="-78"/>
              </a:rPr>
              <a:t>ٱلْوَصِيِّينَ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son of the chief of the Prophets’ successors.</a:t>
            </a:r>
          </a:p>
        </p:txBody>
      </p:sp>
      <p:sp>
        <p:nvSpPr>
          <p:cNvPr id="1730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yabna sayyidi alwasiyyina</a:t>
            </a:r>
          </a:p>
        </p:txBody>
      </p:sp>
      <p:sp>
        <p:nvSpPr>
          <p:cNvPr id="17306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7306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بْنَ اوَّلِ </a:t>
            </a:r>
            <a:r>
              <a:rPr lang="ar-SA" sz="9600" kern="1200" dirty="0" err="1">
                <a:latin typeface="Arabic Typesetting" panose="03020402040406030203" pitchFamily="66" charset="-78"/>
                <a:ea typeface="+mn-ea"/>
                <a:cs typeface="Arabic Typesetting" panose="03020402040406030203" pitchFamily="66" charset="-78"/>
              </a:rPr>
              <a:t>ٱلْقَوْمِ</a:t>
            </a:r>
            <a:r>
              <a:rPr lang="ar-SA" sz="9600" kern="1200" dirty="0">
                <a:latin typeface="Arabic Typesetting" panose="03020402040406030203" pitchFamily="66" charset="-78"/>
                <a:ea typeface="+mn-ea"/>
                <a:cs typeface="Arabic Typesetting" panose="03020402040406030203" pitchFamily="66" charset="-78"/>
              </a:rPr>
              <a:t> إِسْلاَماً</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son of the foremost in accepting Islam,</a:t>
            </a:r>
          </a:p>
        </p:txBody>
      </p:sp>
      <p:sp>
        <p:nvSpPr>
          <p:cNvPr id="1740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yabna awwali alqawmi islaman</a:t>
            </a:r>
          </a:p>
        </p:txBody>
      </p:sp>
      <p:sp>
        <p:nvSpPr>
          <p:cNvPr id="17408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7408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فَاطِمَةَ </a:t>
            </a:r>
            <a:r>
              <a:rPr lang="ar-SA" sz="9600" kern="1200" dirty="0" err="1">
                <a:latin typeface="Arabic Typesetting" panose="03020402040406030203" pitchFamily="66" charset="-78"/>
                <a:ea typeface="+mn-ea"/>
                <a:cs typeface="Arabic Typesetting" panose="03020402040406030203" pitchFamily="66" charset="-78"/>
              </a:rPr>
              <a:t>ٱلزَّهْرَاءِ</a:t>
            </a:r>
            <a:r>
              <a:rPr lang="ar-SA" sz="9600" kern="1200" dirty="0">
                <a:latin typeface="Arabic Typesetting" panose="03020402040406030203" pitchFamily="66" charset="-78"/>
                <a:ea typeface="+mn-ea"/>
                <a:cs typeface="Arabic Typesetting" panose="03020402040406030203" pitchFamily="66" charset="-78"/>
              </a:rPr>
              <a:t> سَيِّدَةِ نِسَاءِ </a:t>
            </a:r>
            <a:r>
              <a:rPr lang="ar-SA" sz="9600" kern="1200" dirty="0" err="1">
                <a:latin typeface="Arabic Typesetting" panose="03020402040406030203" pitchFamily="66" charset="-78"/>
                <a:ea typeface="+mn-ea"/>
                <a:cs typeface="Arabic Typesetting" panose="03020402040406030203" pitchFamily="66" charset="-78"/>
              </a:rPr>
              <a:t>ٱلْعَالَمِينَ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Fatimah the luminous and the doyenne of all women of the world.</a:t>
            </a:r>
          </a:p>
        </p:txBody>
      </p:sp>
      <p:sp>
        <p:nvSpPr>
          <p:cNvPr id="184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a:solidFill>
                  <a:srgbClr val="000066"/>
                </a:solidFill>
                <a:ea typeface="MS Mincho" pitchFamily="49" charset="-128"/>
              </a:rPr>
              <a:t>alssalamu `ala fatimata alzzahra'i sayyidati nisa'i al`alamina</a:t>
            </a:r>
            <a:endParaRPr lang="fi-FI" sz="3200" b="1" i="1">
              <a:solidFill>
                <a:srgbClr val="000066"/>
              </a:solidFill>
              <a:ea typeface="MS Mincho" pitchFamily="49" charset="-128"/>
            </a:endParaRPr>
          </a:p>
        </p:txBody>
      </p:sp>
      <p:sp>
        <p:nvSpPr>
          <p:cNvPr id="1843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843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وَاقْدَمِهِمْ إِيـمَاناً</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the leading in having faith in it,</a:t>
            </a:r>
          </a:p>
        </p:txBody>
      </p:sp>
      <p:sp>
        <p:nvSpPr>
          <p:cNvPr id="1751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aqdamihim imanan</a:t>
            </a:r>
          </a:p>
        </p:txBody>
      </p:sp>
      <p:sp>
        <p:nvSpPr>
          <p:cNvPr id="17510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7511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وَاقْوَمِهِمْ بِدِينِ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the most perfect in carrying out the laws of Allah’s religion,</a:t>
            </a:r>
          </a:p>
        </p:txBody>
      </p:sp>
      <p:sp>
        <p:nvSpPr>
          <p:cNvPr id="1761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aqwamihim bidini allahi</a:t>
            </a:r>
          </a:p>
        </p:txBody>
      </p:sp>
      <p:sp>
        <p:nvSpPr>
          <p:cNvPr id="17613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7613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وَاحْوَطِهِمْ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ٱلإِسْلاَمِ</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the most careful for Islam.</a:t>
            </a:r>
          </a:p>
        </p:txBody>
      </p:sp>
      <p:sp>
        <p:nvSpPr>
          <p:cNvPr id="1771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ahwatihim `ala al-islami</a:t>
            </a:r>
          </a:p>
        </p:txBody>
      </p:sp>
      <p:sp>
        <p:nvSpPr>
          <p:cNvPr id="17715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7715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اشْهَدُ لَقَدْ نَصَحْتَ لِلَّهِ وَلِرَسُولِهِ </a:t>
            </a:r>
            <a:r>
              <a:rPr lang="ar-SA" sz="9600" kern="1200" dirty="0" err="1">
                <a:latin typeface="Arabic Typesetting" panose="03020402040406030203" pitchFamily="66" charset="-78"/>
                <a:ea typeface="+mn-ea"/>
                <a:cs typeface="Arabic Typesetting" panose="03020402040406030203" pitchFamily="66" charset="-78"/>
              </a:rPr>
              <a:t>وَلاِخِيكَ</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I bear witness that you have acted sincerely for the sake of Allah, His Messenger, and your brother.</a:t>
            </a:r>
          </a:p>
        </p:txBody>
      </p:sp>
      <p:sp>
        <p:nvSpPr>
          <p:cNvPr id="1781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ashhadu laqad nasahta lillahi wa lirasulihi wa li'akhika</a:t>
            </a:r>
          </a:p>
        </p:txBody>
      </p:sp>
      <p:sp>
        <p:nvSpPr>
          <p:cNvPr id="17818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7818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فَنِعْمَ </a:t>
            </a:r>
            <a:r>
              <a:rPr lang="ar-SA" sz="9600" kern="1200" dirty="0" err="1">
                <a:latin typeface="Arabic Typesetting" panose="03020402040406030203" pitchFamily="66" charset="-78"/>
                <a:ea typeface="+mn-ea"/>
                <a:cs typeface="Arabic Typesetting" panose="03020402040406030203" pitchFamily="66" charset="-78"/>
              </a:rPr>
              <a:t>ٱلاخُ</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ٱلْمُوَاسِي</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So, how excellent sacrificing brother you are!</a:t>
            </a:r>
          </a:p>
        </p:txBody>
      </p:sp>
      <p:sp>
        <p:nvSpPr>
          <p:cNvPr id="1792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fani`ma al-akhu almuwasi</a:t>
            </a:r>
          </a:p>
        </p:txBody>
      </p:sp>
      <p:sp>
        <p:nvSpPr>
          <p:cNvPr id="17920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7920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فَلَعَنَ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امَّةً قَتَلَتْكَ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Allah </a:t>
            </a:r>
            <a:r>
              <a:rPr lang="en-US" sz="3600" b="1" kern="1200" dirty="0" smtClean="0">
                <a:ea typeface="MS Mincho" pitchFamily="49" charset="-128"/>
              </a:rPr>
              <a:t>remove the blessings from </a:t>
            </a:r>
            <a:r>
              <a:rPr lang="en-US" sz="3600" b="1" kern="1200" dirty="0">
                <a:ea typeface="MS Mincho" pitchFamily="49" charset="-128"/>
              </a:rPr>
              <a:t>the people who slew you.</a:t>
            </a:r>
          </a:p>
        </p:txBody>
      </p:sp>
      <p:sp>
        <p:nvSpPr>
          <p:cNvPr id="1802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fala`ana allahu ummatan qatalatka</a:t>
            </a:r>
          </a:p>
        </p:txBody>
      </p:sp>
      <p:sp>
        <p:nvSpPr>
          <p:cNvPr id="18022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8023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وَلَعَنَ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امَّةً ظَلَمَتْكَ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Allah </a:t>
            </a:r>
            <a:r>
              <a:rPr lang="en-US" sz="3600" b="1" kern="1200" dirty="0" smtClean="0">
                <a:ea typeface="MS Mincho" pitchFamily="49" charset="-128"/>
              </a:rPr>
              <a:t>remove the blessings from </a:t>
            </a:r>
            <a:r>
              <a:rPr lang="en-US" sz="3600" b="1" kern="1200" dirty="0">
                <a:ea typeface="MS Mincho" pitchFamily="49" charset="-128"/>
              </a:rPr>
              <a:t>the people who wronged you.</a:t>
            </a:r>
          </a:p>
        </p:txBody>
      </p:sp>
      <p:sp>
        <p:nvSpPr>
          <p:cNvPr id="1812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la`ana allahu ummatan zalamatka</a:t>
            </a:r>
          </a:p>
        </p:txBody>
      </p:sp>
      <p:sp>
        <p:nvSpPr>
          <p:cNvPr id="18125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8125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وَلَعَنَ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امَّةً </a:t>
            </a:r>
            <a:r>
              <a:rPr lang="ar-SA" sz="9600" kern="1200" dirty="0" err="1">
                <a:latin typeface="Arabic Typesetting" panose="03020402040406030203" pitchFamily="66" charset="-78"/>
                <a:ea typeface="+mn-ea"/>
                <a:cs typeface="Arabic Typesetting" panose="03020402040406030203" pitchFamily="66" charset="-78"/>
              </a:rPr>
              <a:t>ٱسْتَحَلَّتْ</a:t>
            </a:r>
            <a:r>
              <a:rPr lang="ar-SA" sz="9600" kern="1200" dirty="0">
                <a:latin typeface="Arabic Typesetting" panose="03020402040406030203" pitchFamily="66" charset="-78"/>
                <a:ea typeface="+mn-ea"/>
                <a:cs typeface="Arabic Typesetting" panose="03020402040406030203" pitchFamily="66" charset="-78"/>
              </a:rPr>
              <a:t> مِنْكَ </a:t>
            </a:r>
            <a:r>
              <a:rPr lang="ar-SA" sz="9600" kern="1200" dirty="0" err="1">
                <a:latin typeface="Arabic Typesetting" panose="03020402040406030203" pitchFamily="66" charset="-78"/>
                <a:ea typeface="+mn-ea"/>
                <a:cs typeface="Arabic Typesetting" panose="03020402040406030203" pitchFamily="66" charset="-78"/>
              </a:rPr>
              <a:t>ٱلْمَحَارِمَ</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Allah </a:t>
            </a:r>
            <a:r>
              <a:rPr lang="en-US" sz="3600" b="1" kern="1200" dirty="0" smtClean="0">
                <a:ea typeface="MS Mincho" pitchFamily="49" charset="-128"/>
              </a:rPr>
              <a:t>remove the blessings from </a:t>
            </a:r>
            <a:r>
              <a:rPr lang="en-US" sz="3600" b="1" kern="1200" dirty="0">
                <a:ea typeface="MS Mincho" pitchFamily="49" charset="-128"/>
              </a:rPr>
              <a:t>the people who violated your sanctities</a:t>
            </a:r>
          </a:p>
        </p:txBody>
      </p:sp>
      <p:sp>
        <p:nvSpPr>
          <p:cNvPr id="1822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la`ana allahu ummatan istahallat minka almaharima</a:t>
            </a:r>
          </a:p>
        </p:txBody>
      </p:sp>
      <p:sp>
        <p:nvSpPr>
          <p:cNvPr id="18227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8227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وَٱنْتَهَكَتْ</a:t>
            </a:r>
            <a:r>
              <a:rPr lang="ar-SA" sz="9600" kern="1200" dirty="0">
                <a:latin typeface="Arabic Typesetting" panose="03020402040406030203" pitchFamily="66" charset="-78"/>
                <a:ea typeface="+mn-ea"/>
                <a:cs typeface="Arabic Typesetting" panose="03020402040406030203" pitchFamily="66" charset="-78"/>
              </a:rPr>
              <a:t> فِي قَتْلِكَ حُرْمَةَ </a:t>
            </a:r>
            <a:r>
              <a:rPr lang="ar-SA" sz="9600" kern="1200" dirty="0" err="1">
                <a:latin typeface="Arabic Typesetting" panose="03020402040406030203" pitchFamily="66" charset="-78"/>
                <a:ea typeface="+mn-ea"/>
                <a:cs typeface="Arabic Typesetting" panose="03020402040406030203" pitchFamily="66" charset="-78"/>
              </a:rPr>
              <a:t>ٱلإِسْلاَمِ</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infringed the holiness of Islam when they killed you.</a:t>
            </a:r>
          </a:p>
        </p:txBody>
      </p:sp>
      <p:sp>
        <p:nvSpPr>
          <p:cNvPr id="1833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wantahakat fi qatlika hurmata al-islami</a:t>
            </a:r>
          </a:p>
        </p:txBody>
      </p:sp>
      <p:sp>
        <p:nvSpPr>
          <p:cNvPr id="18330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8330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فَنِعْمَ </a:t>
            </a:r>
            <a:r>
              <a:rPr lang="ar-SA" sz="9600" kern="1200" dirty="0" err="1">
                <a:latin typeface="Arabic Typesetting" panose="03020402040406030203" pitchFamily="66" charset="-78"/>
                <a:ea typeface="+mn-ea"/>
                <a:cs typeface="Arabic Typesetting" panose="03020402040406030203" pitchFamily="66" charset="-78"/>
              </a:rPr>
              <a:t>ٱلاخُ</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ٱلصَّابِرُ</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ٱلْمُجَاهِدُ</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Most excellent steadfast, striver brother,</a:t>
            </a:r>
          </a:p>
        </p:txBody>
      </p:sp>
      <p:sp>
        <p:nvSpPr>
          <p:cNvPr id="1843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fani`ma al-akhu alssabiru almujahidu</a:t>
            </a:r>
          </a:p>
        </p:txBody>
      </p:sp>
      <p:sp>
        <p:nvSpPr>
          <p:cNvPr id="1843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8432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ٱلْحَسَنِ</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وَٱلْحُسَيْنِ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al-</a:t>
            </a:r>
            <a:r>
              <a:rPr lang="en-US" sz="3600" b="1" kern="1200" dirty="0" err="1">
                <a:ea typeface="MS Mincho" pitchFamily="49" charset="-128"/>
              </a:rPr>
              <a:t>Hasan</a:t>
            </a:r>
            <a:r>
              <a:rPr lang="en-US" sz="3600" b="1" kern="1200" dirty="0">
                <a:ea typeface="MS Mincho" pitchFamily="49" charset="-128"/>
              </a:rPr>
              <a:t> and al-</a:t>
            </a:r>
            <a:r>
              <a:rPr lang="en-US" sz="3600" b="1" kern="1200" dirty="0" err="1">
                <a:ea typeface="MS Mincho" pitchFamily="49" charset="-128"/>
              </a:rPr>
              <a:t>Husayn</a:t>
            </a:r>
            <a:r>
              <a:rPr lang="en-US" sz="3600" b="1" kern="1200" dirty="0">
                <a:ea typeface="MS Mincho" pitchFamily="49" charset="-128"/>
              </a:rPr>
              <a:t>.</a:t>
            </a:r>
          </a:p>
        </p:txBody>
      </p:sp>
      <p:sp>
        <p:nvSpPr>
          <p:cNvPr id="194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 alhasani walhusayni</a:t>
            </a:r>
          </a:p>
        </p:txBody>
      </p:sp>
      <p:sp>
        <p:nvSpPr>
          <p:cNvPr id="1946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946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ٱلْمُحَامِي</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ٱلنَّاصِرُ</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defender, supporter,</a:t>
            </a:r>
          </a:p>
        </p:txBody>
      </p:sp>
      <p:sp>
        <p:nvSpPr>
          <p:cNvPr id="1853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almuhami alnnasiru</a:t>
            </a:r>
          </a:p>
        </p:txBody>
      </p:sp>
      <p:sp>
        <p:nvSpPr>
          <p:cNvPr id="1853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853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وَٱلاخُ</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ٱلدَّافِعُ</a:t>
            </a:r>
            <a:r>
              <a:rPr lang="ar-SA" sz="9600" kern="1200" dirty="0">
                <a:latin typeface="Arabic Typesetting" panose="03020402040406030203" pitchFamily="66" charset="-78"/>
                <a:ea typeface="+mn-ea"/>
                <a:cs typeface="Arabic Typesetting" panose="03020402040406030203" pitchFamily="66" charset="-78"/>
              </a:rPr>
              <a:t> عَنْ اخِيهِ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one who stood up for his brother,</a:t>
            </a:r>
          </a:p>
        </p:txBody>
      </p:sp>
      <p:sp>
        <p:nvSpPr>
          <p:cNvPr id="1863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wal-akhu alddafi`u `an akhihi</a:t>
            </a:r>
          </a:p>
        </p:txBody>
      </p:sp>
      <p:sp>
        <p:nvSpPr>
          <p:cNvPr id="18637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8637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ٱلْمُجِيبُ</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إِلَىٰ</a:t>
            </a:r>
            <a:r>
              <a:rPr lang="ar-SA" sz="9600" kern="1200" dirty="0">
                <a:latin typeface="Arabic Typesetting" panose="03020402040406030203" pitchFamily="66" charset="-78"/>
                <a:ea typeface="+mn-ea"/>
                <a:cs typeface="Arabic Typesetting" panose="03020402040406030203" pitchFamily="66" charset="-78"/>
              </a:rPr>
              <a:t> طَاعَةِ رَبِّهِ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one who responded to the obedience to his Lord,</a:t>
            </a:r>
          </a:p>
        </p:txBody>
      </p:sp>
      <p:sp>
        <p:nvSpPr>
          <p:cNvPr id="1873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almujibu ila ta`ati rabbihi</a:t>
            </a:r>
          </a:p>
        </p:txBody>
      </p:sp>
      <p:sp>
        <p:nvSpPr>
          <p:cNvPr id="18739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8739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ٱلرَّاغِبُ</a:t>
            </a:r>
            <a:r>
              <a:rPr lang="ar-SA" sz="9600" kern="1200" dirty="0">
                <a:latin typeface="Arabic Typesetting" panose="03020402040406030203" pitchFamily="66" charset="-78"/>
                <a:ea typeface="+mn-ea"/>
                <a:cs typeface="Arabic Typesetting" panose="03020402040406030203" pitchFamily="66" charset="-78"/>
              </a:rPr>
              <a:t> فِيمَا زَهِدَ فيهِ غَيْرُهُ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one who desired for what others deemed unworthy;</a:t>
            </a:r>
          </a:p>
        </p:txBody>
      </p:sp>
      <p:sp>
        <p:nvSpPr>
          <p:cNvPr id="1884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alrraghibu fima zahida fihi ghayruhu</a:t>
            </a:r>
          </a:p>
        </p:txBody>
      </p:sp>
      <p:sp>
        <p:nvSpPr>
          <p:cNvPr id="18842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8842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مِنَ </a:t>
            </a:r>
            <a:r>
              <a:rPr lang="ar-SA" sz="9600" kern="1200" dirty="0" err="1">
                <a:latin typeface="Arabic Typesetting" panose="03020402040406030203" pitchFamily="66" charset="-78"/>
                <a:ea typeface="+mn-ea"/>
                <a:cs typeface="Arabic Typesetting" panose="03020402040406030203" pitchFamily="66" charset="-78"/>
              </a:rPr>
              <a:t>ٱلثَّوَابِ</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ٱلْجَزِيلِ</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وَٱلثَّنَاءِ</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ٱلْجَمِيلِ</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namely, the abundant reward and the excellent praise you are.</a:t>
            </a:r>
          </a:p>
        </p:txBody>
      </p:sp>
      <p:sp>
        <p:nvSpPr>
          <p:cNvPr id="1894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min alththawabi aljazili walththana'i aljamili</a:t>
            </a:r>
          </a:p>
        </p:txBody>
      </p:sp>
      <p:sp>
        <p:nvSpPr>
          <p:cNvPr id="1894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894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وَالْحَقَكَ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بِدَرَجَةِ آبَائِكَ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Allah attach you to the rank of your ancestors</a:t>
            </a:r>
          </a:p>
        </p:txBody>
      </p:sp>
      <p:sp>
        <p:nvSpPr>
          <p:cNvPr id="1904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3200" b="1" i="1">
                <a:solidFill>
                  <a:srgbClr val="000066"/>
                </a:solidFill>
                <a:ea typeface="MS Mincho" pitchFamily="49" charset="-128"/>
              </a:rPr>
              <a:t>wa alhaqaka allahu bidarajati aba'ika</a:t>
            </a:r>
            <a:endParaRPr lang="fi-FI" sz="3200" b="1" i="1">
              <a:solidFill>
                <a:srgbClr val="000066"/>
              </a:solidFill>
              <a:ea typeface="MS Mincho" pitchFamily="49" charset="-128"/>
            </a:endParaRPr>
          </a:p>
        </p:txBody>
      </p:sp>
      <p:sp>
        <p:nvSpPr>
          <p:cNvPr id="19046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9047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فِي دَارِ </a:t>
            </a:r>
            <a:r>
              <a:rPr lang="ar-SA" sz="9600" kern="1200" dirty="0" err="1">
                <a:latin typeface="Arabic Typesetting" panose="03020402040406030203" pitchFamily="66" charset="-78"/>
                <a:ea typeface="+mn-ea"/>
                <a:cs typeface="Arabic Typesetting" panose="03020402040406030203" pitchFamily="66" charset="-78"/>
              </a:rPr>
              <a:t>ٱلنَّعِيمِ</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in the Abode of Bliss.</a:t>
            </a:r>
          </a:p>
        </p:txBody>
      </p:sp>
      <p:sp>
        <p:nvSpPr>
          <p:cNvPr id="1914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fi dari alnna`imi</a:t>
            </a:r>
          </a:p>
        </p:txBody>
      </p:sp>
      <p:sp>
        <p:nvSpPr>
          <p:cNvPr id="19149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9149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11430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اَللَّهُمَّ لَكَ تَعَرَّضْتُ</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O Allah, I am presenting myself before You</a:t>
            </a:r>
          </a:p>
        </p:txBody>
      </p:sp>
      <p:sp>
        <p:nvSpPr>
          <p:cNvPr id="1925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allahumma laka ta`arradtu</a:t>
            </a:r>
          </a:p>
        </p:txBody>
      </p:sp>
      <p:sp>
        <p:nvSpPr>
          <p:cNvPr id="19251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9251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
        <p:nvSpPr>
          <p:cNvPr id="192519" name="Rectangle 8"/>
          <p:cNvSpPr>
            <a:spLocks noChangeArrowheads="1"/>
          </p:cNvSpPr>
          <p:nvPr/>
        </p:nvSpPr>
        <p:spPr bwMode="auto">
          <a:xfrm>
            <a:off x="-76200" y="347663"/>
            <a:ext cx="9296400" cy="4000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2000" b="1">
                <a:solidFill>
                  <a:srgbClr val="FFFF00"/>
                </a:solidFill>
                <a:latin typeface="Trebuchet MS" pitchFamily="34" charset="0"/>
              </a:rPr>
              <a:t>You may then throw yourself on the tomb and say the following words:</a:t>
            </a:r>
          </a:p>
        </p:txBody>
      </p:sp>
    </p:spTree>
  </p:cSld>
  <p:clrMapOvr>
    <a:masterClrMapping/>
  </p:clrMapOvr>
  <p:transition>
    <p:fade/>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وَلِزِيَارَةِ اوْلِيائِكَ قَصَدْتُ</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I am intending to visit your intimate servants,</a:t>
            </a:r>
          </a:p>
        </p:txBody>
      </p:sp>
      <p:sp>
        <p:nvSpPr>
          <p:cNvPr id="1935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liziyarati awliya'ika qasadtu</a:t>
            </a:r>
          </a:p>
        </p:txBody>
      </p:sp>
      <p:sp>
        <p:nvSpPr>
          <p:cNvPr id="19354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9354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رَغْبَةً فِي ثَوَابِكَ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for I desire for gaining Your reward</a:t>
            </a:r>
          </a:p>
        </p:txBody>
      </p:sp>
      <p:sp>
        <p:nvSpPr>
          <p:cNvPr id="1945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raghbatan fi thawabika</a:t>
            </a:r>
          </a:p>
        </p:txBody>
      </p:sp>
      <p:sp>
        <p:nvSpPr>
          <p:cNvPr id="19456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9456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عَلِيِّ بْنِ </a:t>
            </a:r>
            <a:r>
              <a:rPr lang="ar-SA" sz="9600" kern="1200" dirty="0" err="1">
                <a:latin typeface="Arabic Typesetting" panose="03020402040406030203" pitchFamily="66" charset="-78"/>
                <a:ea typeface="+mn-ea"/>
                <a:cs typeface="Arabic Typesetting" panose="03020402040406030203" pitchFamily="66" charset="-78"/>
              </a:rPr>
              <a:t>ٱلْحُسَيْنِ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`Ali the son of al-</a:t>
            </a:r>
            <a:r>
              <a:rPr lang="en-US" sz="3600" b="1" kern="1200" dirty="0" err="1">
                <a:ea typeface="MS Mincho" pitchFamily="49" charset="-128"/>
              </a:rPr>
              <a:t>Husayn</a:t>
            </a:r>
            <a:r>
              <a:rPr lang="en-US" sz="3600" b="1" kern="1200" dirty="0">
                <a:ea typeface="MS Mincho" pitchFamily="49" charset="-128"/>
              </a:rPr>
              <a:t>.</a:t>
            </a:r>
          </a:p>
        </p:txBody>
      </p:sp>
      <p:sp>
        <p:nvSpPr>
          <p:cNvPr id="204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 `aliyyi ibni alhusayni</a:t>
            </a:r>
          </a:p>
        </p:txBody>
      </p:sp>
      <p:sp>
        <p:nvSpPr>
          <p:cNvPr id="2048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048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وَرَجَاءً لِمَغْفِرَتِكَ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I hope for Your forgiveness</a:t>
            </a:r>
          </a:p>
        </p:txBody>
      </p:sp>
      <p:sp>
        <p:nvSpPr>
          <p:cNvPr id="1955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raja'an limaghfiratika</a:t>
            </a:r>
          </a:p>
        </p:txBody>
      </p:sp>
      <p:sp>
        <p:nvSpPr>
          <p:cNvPr id="19558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9559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وَجَزِيلِ إِحْسَانِكَ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abundant benevolence.</a:t>
            </a:r>
          </a:p>
        </p:txBody>
      </p:sp>
      <p:sp>
        <p:nvSpPr>
          <p:cNvPr id="1966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jazili ihsanika</a:t>
            </a:r>
          </a:p>
        </p:txBody>
      </p:sp>
      <p:sp>
        <p:nvSpPr>
          <p:cNvPr id="19661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9661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فَاسْالُكَ</a:t>
            </a:r>
            <a:r>
              <a:rPr lang="ar-SA" sz="9600" kern="1200" dirty="0">
                <a:latin typeface="Arabic Typesetting" panose="03020402040406030203" pitchFamily="66" charset="-78"/>
                <a:ea typeface="+mn-ea"/>
                <a:cs typeface="Arabic Typesetting" panose="03020402040406030203" pitchFamily="66" charset="-78"/>
              </a:rPr>
              <a:t> انْ تُصَلِّيَ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مُحَمَّدٍ وَآلِ مُحَمَّدٍ</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So, I beseech You to send blessings upon Muhammad and the Household of Muhammad,</a:t>
            </a:r>
          </a:p>
        </p:txBody>
      </p:sp>
      <p:sp>
        <p:nvSpPr>
          <p:cNvPr id="1976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fa'as'aluka an tusalliya `ala muhammadin wa ali muhammadin</a:t>
            </a:r>
          </a:p>
        </p:txBody>
      </p:sp>
      <p:sp>
        <p:nvSpPr>
          <p:cNvPr id="19763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9763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وَانْ تَجْعَلَ رِزْقِي بِهِمْ دَارّاً</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(I beseech You) in their names, to make my sustenance unstoppable,</a:t>
            </a:r>
          </a:p>
        </p:txBody>
      </p:sp>
      <p:sp>
        <p:nvSpPr>
          <p:cNvPr id="1986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an taj`ala rizqi bihim darran</a:t>
            </a:r>
          </a:p>
        </p:txBody>
      </p:sp>
      <p:sp>
        <p:nvSpPr>
          <p:cNvPr id="19866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9866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وَعَيْشِي بِهِمْ قارّاً</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my life peaceful,</a:t>
            </a:r>
          </a:p>
        </p:txBody>
      </p:sp>
      <p:sp>
        <p:nvSpPr>
          <p:cNvPr id="1996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`ayshi bihim qarran</a:t>
            </a:r>
          </a:p>
        </p:txBody>
      </p:sp>
      <p:sp>
        <p:nvSpPr>
          <p:cNvPr id="19968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9968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وَزِيَارَتِي بِهِمْ مَقْبُولَةً</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my pilgrimage admissible,</a:t>
            </a:r>
          </a:p>
        </p:txBody>
      </p:sp>
      <p:sp>
        <p:nvSpPr>
          <p:cNvPr id="2007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ziyarati bihim maqbulatan</a:t>
            </a:r>
          </a:p>
        </p:txBody>
      </p:sp>
      <p:sp>
        <p:nvSpPr>
          <p:cNvPr id="20070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0071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وَحَيَاتِي بِهِمْ طَيِّبَةً</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my life serene,</a:t>
            </a:r>
          </a:p>
        </p:txBody>
      </p:sp>
      <p:sp>
        <p:nvSpPr>
          <p:cNvPr id="2017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hayati bihim tayyibatan</a:t>
            </a:r>
          </a:p>
        </p:txBody>
      </p:sp>
      <p:sp>
        <p:nvSpPr>
          <p:cNvPr id="20173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0173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وَذَنْبِي بِهِمْ مَغْفُوراً</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my sins forgiven.</a:t>
            </a:r>
          </a:p>
        </p:txBody>
      </p:sp>
      <p:sp>
        <p:nvSpPr>
          <p:cNvPr id="2027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dhanbi bihim maghfuran</a:t>
            </a:r>
          </a:p>
        </p:txBody>
      </p:sp>
      <p:sp>
        <p:nvSpPr>
          <p:cNvPr id="20275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0275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وَٱقْلِبْنِي</a:t>
            </a:r>
            <a:r>
              <a:rPr lang="ar-SA" sz="9600" kern="1200" dirty="0">
                <a:latin typeface="Arabic Typesetting" panose="03020402040406030203" pitchFamily="66" charset="-78"/>
                <a:ea typeface="+mn-ea"/>
                <a:cs typeface="Arabic Typesetting" panose="03020402040406030203" pitchFamily="66" charset="-78"/>
              </a:rPr>
              <a:t> بِهِمْ مُفْلِحاً مُنْجِحاً</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(I beseech You to) make me return from them with success and prosperity,</a:t>
            </a:r>
          </a:p>
        </p:txBody>
      </p:sp>
      <p:sp>
        <p:nvSpPr>
          <p:cNvPr id="2037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waqlibni bihim muflihan munjihan</a:t>
            </a:r>
          </a:p>
        </p:txBody>
      </p:sp>
      <p:sp>
        <p:nvSpPr>
          <p:cNvPr id="20378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0378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مُسْتَجَاباً دُعَائِي</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having my prayers granted,</a:t>
            </a:r>
          </a:p>
        </p:txBody>
      </p:sp>
      <p:sp>
        <p:nvSpPr>
          <p:cNvPr id="2048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mustajaban du`a'i</a:t>
            </a:r>
          </a:p>
        </p:txBody>
      </p:sp>
      <p:sp>
        <p:nvSpPr>
          <p:cNvPr id="20480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0480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04800" y="227013"/>
            <a:ext cx="85344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a:solidFill>
                  <a:srgbClr val="FFFF99"/>
                </a:solidFill>
                <a:latin typeface="Trebuchet MS" pitchFamily="34" charset="0"/>
              </a:rPr>
              <a:t>Merits</a:t>
            </a:r>
          </a:p>
        </p:txBody>
      </p:sp>
      <p:sp>
        <p:nvSpPr>
          <p:cNvPr id="3075" name="Text Box 2"/>
          <p:cNvSpPr txBox="1">
            <a:spLocks noChangeArrowheads="1"/>
          </p:cNvSpPr>
          <p:nvPr/>
        </p:nvSpPr>
        <p:spPr bwMode="auto">
          <a:xfrm>
            <a:off x="304800" y="674688"/>
            <a:ext cx="8534400" cy="5908675"/>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algn="ctr" eaLnBrk="1" hangingPunct="1"/>
            <a:r>
              <a:rPr lang="en-US" sz="2100" b="1" dirty="0">
                <a:solidFill>
                  <a:srgbClr val="FFFF00"/>
                </a:solidFill>
              </a:rPr>
              <a:t>Be it known to you that the traditions that are reported from the </a:t>
            </a:r>
            <a:r>
              <a:rPr lang="en-US" sz="2100" b="1" dirty="0" err="1">
                <a:solidFill>
                  <a:srgbClr val="FFFF00"/>
                </a:solidFill>
              </a:rPr>
              <a:t>Ahl</a:t>
            </a:r>
            <a:r>
              <a:rPr lang="en-US" sz="2100" b="1" dirty="0">
                <a:solidFill>
                  <a:srgbClr val="FFFF00"/>
                </a:solidFill>
              </a:rPr>
              <a:t> al-</a:t>
            </a:r>
            <a:r>
              <a:rPr lang="en-US" sz="2100" b="1" dirty="0" err="1">
                <a:solidFill>
                  <a:srgbClr val="FFFF00"/>
                </a:solidFill>
              </a:rPr>
              <a:t>Bayt</a:t>
            </a:r>
            <a:r>
              <a:rPr lang="en-US" sz="2100" b="1" dirty="0">
                <a:solidFill>
                  <a:srgbClr val="FFFF00"/>
                </a:solidFill>
              </a:rPr>
              <a:t> the Immaculate and infallible about the merits and advantages of visiting Imam al-</a:t>
            </a:r>
            <a:r>
              <a:rPr lang="en-US" sz="2100" b="1" dirty="0" err="1">
                <a:solidFill>
                  <a:srgbClr val="FFFF00"/>
                </a:solidFill>
              </a:rPr>
              <a:t>Husayn</a:t>
            </a:r>
            <a:r>
              <a:rPr lang="en-US" sz="2100" b="1" dirty="0">
                <a:solidFill>
                  <a:srgbClr val="FFFF00"/>
                </a:solidFill>
              </a:rPr>
              <a:t> (`a) on the `Arafat Day are innumerable. Heading for filling the dear believers with desire for visiting Imam al-</a:t>
            </a:r>
            <a:r>
              <a:rPr lang="en-US" sz="2100" b="1" dirty="0" err="1">
                <a:solidFill>
                  <a:srgbClr val="FFFF00"/>
                </a:solidFill>
              </a:rPr>
              <a:t>Husayn</a:t>
            </a:r>
            <a:r>
              <a:rPr lang="en-US" sz="2100" b="1" dirty="0">
                <a:solidFill>
                  <a:srgbClr val="FFFF00"/>
                </a:solidFill>
              </a:rPr>
              <a:t> (`a) on this day, we will hereinafter cite a few number of these traditions:</a:t>
            </a:r>
          </a:p>
          <a:p>
            <a:pPr lvl="1" algn="ctr" eaLnBrk="1" hangingPunct="1"/>
            <a:r>
              <a:rPr lang="en-US" sz="2100" b="1" dirty="0">
                <a:solidFill>
                  <a:srgbClr val="FFFF00"/>
                </a:solidFill>
              </a:rPr>
              <a:t>Bashir al-</a:t>
            </a:r>
            <a:r>
              <a:rPr lang="en-US" sz="2100" b="1" dirty="0" err="1">
                <a:solidFill>
                  <a:srgbClr val="FFFF00"/>
                </a:solidFill>
              </a:rPr>
              <a:t>Dahhan</a:t>
            </a:r>
            <a:r>
              <a:rPr lang="en-US" sz="2100" b="1" dirty="0">
                <a:solidFill>
                  <a:srgbClr val="FFFF00"/>
                </a:solidFill>
              </a:rPr>
              <a:t>, through a valid chain of authority, has reported that he, once, said to Imam </a:t>
            </a:r>
            <a:r>
              <a:rPr lang="en-US" sz="2100" b="1" dirty="0" smtClean="0">
                <a:solidFill>
                  <a:srgbClr val="FFFF00"/>
                </a:solidFill>
              </a:rPr>
              <a:t>al-</a:t>
            </a:r>
            <a:r>
              <a:rPr lang="en-US" sz="2100" b="1" dirty="0" err="1" smtClean="0">
                <a:solidFill>
                  <a:srgbClr val="FFFF00"/>
                </a:solidFill>
              </a:rPr>
              <a:t>Sadiq</a:t>
            </a:r>
            <a:r>
              <a:rPr lang="en-US" sz="2100" b="1" dirty="0" smtClean="0">
                <a:solidFill>
                  <a:srgbClr val="FFFF00"/>
                </a:solidFill>
              </a:rPr>
              <a:t> </a:t>
            </a:r>
            <a:r>
              <a:rPr lang="en-US" sz="2100" b="1" dirty="0">
                <a:solidFill>
                  <a:srgbClr val="FFFF00"/>
                </a:solidFill>
              </a:rPr>
              <a:t>(`a), “Some years, I miss the hajj season; therefore, I present myself at the tomb of al-</a:t>
            </a:r>
            <a:r>
              <a:rPr lang="en-US" sz="2100" b="1" dirty="0" err="1">
                <a:solidFill>
                  <a:srgbClr val="FFFF00"/>
                </a:solidFill>
              </a:rPr>
              <a:t>Husayn</a:t>
            </a:r>
            <a:r>
              <a:rPr lang="en-US" sz="2100" b="1" dirty="0">
                <a:solidFill>
                  <a:srgbClr val="FFFF00"/>
                </a:solidFill>
              </a:rPr>
              <a:t> (`a).” The Imam (`a) commented, “Well done, Bashir! Any faithful believer who comes to the tomb of al-</a:t>
            </a:r>
            <a:r>
              <a:rPr lang="en-US" sz="2100" b="1" dirty="0" err="1">
                <a:solidFill>
                  <a:srgbClr val="FFFF00"/>
                </a:solidFill>
              </a:rPr>
              <a:t>Husayn</a:t>
            </a:r>
            <a:r>
              <a:rPr lang="en-US" sz="2100" b="1" dirty="0">
                <a:solidFill>
                  <a:srgbClr val="FFFF00"/>
                </a:solidFill>
              </a:rPr>
              <a:t>, Allah’s blessings be upon him, with full recognition of his real position on a day other than the feast days, </a:t>
            </a:r>
            <a:r>
              <a:rPr lang="en-US" sz="2100" b="1" u="sng" dirty="0">
                <a:solidFill>
                  <a:srgbClr val="FFFF00"/>
                </a:solidFill>
              </a:rPr>
              <a:t>he shall be granted the reward of twenty times of admissible and acceptable hajj and twenty times of admissible and acceptable `</a:t>
            </a:r>
            <a:r>
              <a:rPr lang="en-US" sz="2100" b="1" u="sng" dirty="0" err="1">
                <a:solidFill>
                  <a:srgbClr val="FFFF00"/>
                </a:solidFill>
              </a:rPr>
              <a:t>umrah</a:t>
            </a:r>
            <a:r>
              <a:rPr lang="en-US" sz="2100" b="1" u="sng" dirty="0">
                <a:solidFill>
                  <a:srgbClr val="FFFF00"/>
                </a:solidFill>
              </a:rPr>
              <a:t> as well as the reward of participation in twenty campaigns with a commissioned prophet or a decent leader</a:t>
            </a:r>
            <a:r>
              <a:rPr lang="en-US" sz="2100" b="1" dirty="0">
                <a:solidFill>
                  <a:srgbClr val="FFFF00"/>
                </a:solidFill>
              </a:rPr>
              <a:t>. </a:t>
            </a:r>
          </a:p>
        </p:txBody>
      </p:sp>
      <p:sp>
        <p:nvSpPr>
          <p:cNvPr id="3076" name="Text Box 13"/>
          <p:cNvSpPr txBox="1">
            <a:spLocks noChangeArrowheads="1"/>
          </p:cNvSpPr>
          <p:nvPr/>
        </p:nvSpPr>
        <p:spPr bwMode="auto">
          <a:xfrm>
            <a:off x="304800" y="228600"/>
            <a:ext cx="3810000" cy="3397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Imam Hussain (A) Ziyarat- ‘Arafah Day</a:t>
            </a:r>
          </a:p>
        </p:txBody>
      </p:sp>
      <p:sp>
        <p:nvSpPr>
          <p:cNvPr id="3077" name="Text Box 13"/>
          <p:cNvSpPr txBox="1">
            <a:spLocks noChangeArrowheads="1"/>
          </p:cNvSpPr>
          <p:nvPr/>
        </p:nvSpPr>
        <p:spPr bwMode="auto">
          <a:xfrm>
            <a:off x="4953000" y="230188"/>
            <a:ext cx="3749675" cy="33813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4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مُحَمَّدِ بْنِ عَلِيٍّ</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Muhammad the son of `Ali.</a:t>
            </a:r>
          </a:p>
        </p:txBody>
      </p:sp>
      <p:sp>
        <p:nvSpPr>
          <p:cNvPr id="215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 muhammadi ibni `aliyyin</a:t>
            </a:r>
          </a:p>
        </p:txBody>
      </p:sp>
      <p:sp>
        <p:nvSpPr>
          <p:cNvPr id="2150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151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بِافْضَلِ</a:t>
            </a:r>
            <a:r>
              <a:rPr lang="ar-SA" sz="9600" kern="1200" dirty="0">
                <a:latin typeface="Arabic Typesetting" panose="03020402040406030203" pitchFamily="66" charset="-78"/>
                <a:ea typeface="+mn-ea"/>
                <a:cs typeface="Arabic Typesetting" panose="03020402040406030203" pitchFamily="66" charset="-78"/>
              </a:rPr>
              <a:t> مَا يَنْقَلِبُ بِهِ احَدٌ</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with the best things with which any one</a:t>
            </a:r>
          </a:p>
        </p:txBody>
      </p:sp>
      <p:sp>
        <p:nvSpPr>
          <p:cNvPr id="2058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bi'afdali ma yanqalibu bihi ahadun</a:t>
            </a:r>
          </a:p>
        </p:txBody>
      </p:sp>
      <p:sp>
        <p:nvSpPr>
          <p:cNvPr id="20582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0583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مِنْ زُوَّارِهِ </a:t>
            </a:r>
            <a:r>
              <a:rPr lang="ar-SA" sz="9600" kern="1200" dirty="0" err="1">
                <a:latin typeface="Arabic Typesetting" panose="03020402040406030203" pitchFamily="66" charset="-78"/>
                <a:ea typeface="+mn-ea"/>
                <a:cs typeface="Arabic Typesetting" panose="03020402040406030203" pitchFamily="66" charset="-78"/>
              </a:rPr>
              <a:t>وَٱلْقَاصِدِينَ</a:t>
            </a:r>
            <a:r>
              <a:rPr lang="ar-SA" sz="9600" kern="1200" dirty="0">
                <a:latin typeface="Arabic Typesetting" panose="03020402040406030203" pitchFamily="66" charset="-78"/>
                <a:ea typeface="+mn-ea"/>
                <a:cs typeface="Arabic Typesetting" panose="03020402040406030203" pitchFamily="66" charset="-78"/>
              </a:rPr>
              <a:t> إِلَيْهِ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of his visitors and comers may return;</a:t>
            </a:r>
          </a:p>
        </p:txBody>
      </p:sp>
      <p:sp>
        <p:nvSpPr>
          <p:cNvPr id="2068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min zuwwarihi walqasidina ilayhi</a:t>
            </a:r>
          </a:p>
        </p:txBody>
      </p:sp>
      <p:sp>
        <p:nvSpPr>
          <p:cNvPr id="20685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0685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بِرَحْمَتِـكَ يَا ارْحَمَ </a:t>
            </a:r>
            <a:r>
              <a:rPr lang="ar-SA" sz="9600" kern="1200" dirty="0" err="1">
                <a:latin typeface="Arabic Typesetting" panose="03020402040406030203" pitchFamily="66" charset="-78"/>
                <a:ea typeface="+mn-ea"/>
                <a:cs typeface="Arabic Typesetting" panose="03020402040406030203" pitchFamily="66" charset="-78"/>
              </a:rPr>
              <a:t>ٱلرَّاحِمينَ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in the name of Your mercy, O most merciful of all those who show mercy.</a:t>
            </a:r>
          </a:p>
        </p:txBody>
      </p:sp>
      <p:sp>
        <p:nvSpPr>
          <p:cNvPr id="2078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birahmatika ya arhama alrrahimina</a:t>
            </a:r>
          </a:p>
        </p:txBody>
      </p:sp>
      <p:sp>
        <p:nvSpPr>
          <p:cNvPr id="20787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0787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
        <p:nvSpPr>
          <p:cNvPr id="207879" name="Rectangle 8"/>
          <p:cNvSpPr>
            <a:spLocks noChangeArrowheads="1"/>
          </p:cNvSpPr>
          <p:nvPr/>
        </p:nvSpPr>
        <p:spPr bwMode="auto">
          <a:xfrm>
            <a:off x="-76200" y="5997575"/>
            <a:ext cx="9296400" cy="7080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2000" b="1">
                <a:solidFill>
                  <a:srgbClr val="FFFF00"/>
                </a:solidFill>
                <a:latin typeface="Trebuchet MS" pitchFamily="34" charset="0"/>
              </a:rPr>
              <a:t>You may then kiss the  holy tomb (</a:t>
            </a:r>
            <a:r>
              <a:rPr lang="en-US" sz="2000" b="1" i="1">
                <a:solidFill>
                  <a:srgbClr val="FFFF00"/>
                </a:solidFill>
                <a:latin typeface="Trebuchet MS" pitchFamily="34" charset="0"/>
              </a:rPr>
              <a:t>Zari</a:t>
            </a:r>
            <a:r>
              <a:rPr lang="en-US" sz="2000" b="1">
                <a:solidFill>
                  <a:srgbClr val="FFFF00"/>
                </a:solidFill>
                <a:latin typeface="Trebuchet MS" pitchFamily="34" charset="0"/>
              </a:rPr>
              <a:t>) and offer there the prayer of </a:t>
            </a:r>
            <a:r>
              <a:rPr lang="en-US" sz="2000" b="1" i="1">
                <a:solidFill>
                  <a:srgbClr val="FFFF00"/>
                </a:solidFill>
                <a:latin typeface="Trebuchet MS" pitchFamily="34" charset="0"/>
              </a:rPr>
              <a:t>ziyarah</a:t>
            </a:r>
            <a:r>
              <a:rPr lang="en-US" sz="2000" b="1">
                <a:solidFill>
                  <a:srgbClr val="FFFF00"/>
                </a:solidFill>
                <a:latin typeface="Trebuchet MS" pitchFamily="34" charset="0"/>
              </a:rPr>
              <a:t> as well as any other prayer you wish to offer.</a:t>
            </a:r>
          </a:p>
        </p:txBody>
      </p:sp>
    </p:spTree>
  </p:cSld>
  <p:clrMapOvr>
    <a:masterClrMapping/>
  </p:clrMapOvr>
  <p:transition>
    <p:fade/>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0438"/>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اَللَّهُمَّ صَلِّ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مُحَمَّدٍ وَآلِ مُحَمَّدٍ</a:t>
            </a:r>
          </a:p>
        </p:txBody>
      </p:sp>
      <p:sp>
        <p:nvSpPr>
          <p:cNvPr id="12" name="Subtitle 4"/>
          <p:cNvSpPr>
            <a:spLocks noGrp="1"/>
          </p:cNvSpPr>
          <p:nvPr>
            <p:ph type="subTitle" idx="1"/>
          </p:nvPr>
        </p:nvSpPr>
        <p:spPr>
          <a:xfrm>
            <a:off x="228600" y="2514600"/>
            <a:ext cx="8686800" cy="1752600"/>
          </a:xfrm>
          <a:extLst/>
        </p:spPr>
        <p:txBody>
          <a:bodyPr/>
          <a:lstStyle/>
          <a:p>
            <a:pPr marL="342900" indent="-342900" eaLnBrk="1" hangingPunct="1">
              <a:defRPr/>
            </a:pPr>
            <a:r>
              <a:rPr lang="en-US" sz="3600" b="1" kern="1200" dirty="0">
                <a:ea typeface="MS Mincho" pitchFamily="49" charset="-128"/>
              </a:rPr>
              <a:t>O' </a:t>
            </a:r>
            <a:r>
              <a:rPr lang="en-US" sz="3600" b="1" kern="1200" dirty="0" smtClean="0">
                <a:ea typeface="MS Mincho" pitchFamily="49" charset="-128"/>
              </a:rPr>
              <a:t>Allah </a:t>
            </a:r>
            <a:r>
              <a:rPr lang="en-US" sz="3600" b="1" kern="1200" dirty="0">
                <a:ea typeface="MS Mincho" pitchFamily="49" charset="-128"/>
              </a:rPr>
              <a:t>send Your blessings on Muhammad</a:t>
            </a:r>
          </a:p>
          <a:p>
            <a:pPr marL="342900" indent="-342900" eaLnBrk="1" hangingPunct="1">
              <a:defRPr/>
            </a:pPr>
            <a:r>
              <a:rPr lang="en-US" sz="3600" b="1" kern="1200" dirty="0">
                <a:ea typeface="MS Mincho" pitchFamily="49" charset="-128"/>
              </a:rPr>
              <a:t>and the family of Muhammad.</a:t>
            </a:r>
          </a:p>
        </p:txBody>
      </p:sp>
      <p:sp>
        <p:nvSpPr>
          <p:cNvPr id="2089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allahumma salli `ala muhammadin wa ali muhammadin</a:t>
            </a:r>
          </a:p>
        </p:txBody>
      </p:sp>
      <p:sp>
        <p:nvSpPr>
          <p:cNvPr id="20890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0890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Text Box 13"/>
          <p:cNvSpPr txBox="1">
            <a:spLocks noChangeArrowheads="1"/>
          </p:cNvSpPr>
          <p:nvPr/>
        </p:nvSpPr>
        <p:spPr bwMode="auto">
          <a:xfrm>
            <a:off x="3370263" y="228600"/>
            <a:ext cx="5468937" cy="3651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
        <p:nvSpPr>
          <p:cNvPr id="209923" name="AutoShape 2"/>
          <p:cNvSpPr>
            <a:spLocks noChangeArrowheads="1"/>
          </p:cNvSpPr>
          <p:nvPr/>
        </p:nvSpPr>
        <p:spPr bwMode="auto">
          <a:xfrm>
            <a:off x="611188" y="1196975"/>
            <a:ext cx="7993062" cy="4608513"/>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09924" name="Text Box 14"/>
          <p:cNvSpPr txBox="1">
            <a:spLocks noChangeArrowheads="1"/>
          </p:cNvSpPr>
          <p:nvPr/>
        </p:nvSpPr>
        <p:spPr bwMode="auto">
          <a:xfrm>
            <a:off x="304800" y="227013"/>
            <a:ext cx="46482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FFFF99"/>
                </a:solidFill>
                <a:latin typeface="Trebuchet MS" pitchFamily="34" charset="0"/>
              </a:rPr>
              <a:t>Imam Hussain (A) Ziyarat- ‘Arafah Day</a:t>
            </a:r>
          </a:p>
        </p:txBody>
      </p:sp>
      <p:sp>
        <p:nvSpPr>
          <p:cNvPr id="209925" name="Rectangle 5"/>
          <p:cNvSpPr>
            <a:spLocks noChangeArrowheads="1"/>
          </p:cNvSpPr>
          <p:nvPr/>
        </p:nvSpPr>
        <p:spPr bwMode="auto">
          <a:xfrm>
            <a:off x="136525" y="5741988"/>
            <a:ext cx="888841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sz="1200" b="1">
              <a:solidFill>
                <a:srgbClr val="000066"/>
              </a:solidFill>
              <a:latin typeface="Trebuchet MS" pitchFamily="34" charset="0"/>
            </a:endParaRPr>
          </a:p>
          <a:p>
            <a:pPr algn="ctr"/>
            <a:r>
              <a:rPr lang="en-US" sz="1100" b="1">
                <a:solidFill>
                  <a:srgbClr val="000066"/>
                </a:solidFill>
              </a:rPr>
              <a:t>For any errors / comments please write to: duas.org@gmail.com</a:t>
            </a:r>
            <a:endParaRPr lang="en-US" sz="1200" b="1">
              <a:solidFill>
                <a:srgbClr val="000066"/>
              </a:solidFill>
              <a:latin typeface="Trebuchet MS" pitchFamily="34" charset="0"/>
            </a:endParaRPr>
          </a:p>
          <a:p>
            <a:pPr algn="ctr"/>
            <a:r>
              <a:rPr lang="en-US" sz="1200" b="1">
                <a:solidFill>
                  <a:srgbClr val="000066"/>
                </a:solidFill>
                <a:latin typeface="Trebuchet MS" pitchFamily="34" charset="0"/>
              </a:rPr>
              <a:t>Kindly recite Sura E Fatiha for Marhumeen of all those who have worked towards making this small work possible.</a:t>
            </a:r>
          </a:p>
        </p:txBody>
      </p:sp>
      <p:sp>
        <p:nvSpPr>
          <p:cNvPr id="209926" name="Rectangle 13"/>
          <p:cNvSpPr>
            <a:spLocks noGrp="1" noChangeArrowheads="1"/>
          </p:cNvSpPr>
          <p:nvPr>
            <p:ph type="ctrTitle"/>
          </p:nvPr>
        </p:nvSpPr>
        <p:spPr>
          <a:xfrm>
            <a:off x="685800" y="3149600"/>
            <a:ext cx="7772400" cy="1143000"/>
          </a:xfrm>
        </p:spPr>
        <p:txBody>
          <a:bodyPr/>
          <a:lstStyle/>
          <a:p>
            <a:pPr eaLnBrk="1" hangingPunct="1"/>
            <a:r>
              <a:rPr lang="en-US" sz="6000" b="1" smtClean="0">
                <a:solidFill>
                  <a:srgbClr val="FFFF00"/>
                </a:solidFill>
              </a:rPr>
              <a:t>Please recite  </a:t>
            </a:r>
            <a:br>
              <a:rPr lang="en-US" sz="6000" b="1" smtClean="0">
                <a:solidFill>
                  <a:srgbClr val="FFFF00"/>
                </a:solidFill>
              </a:rPr>
            </a:br>
            <a:r>
              <a:rPr lang="en-US" sz="6000" b="1" smtClean="0">
                <a:solidFill>
                  <a:srgbClr val="FFFF00"/>
                </a:solidFill>
              </a:rPr>
              <a:t>Sūrat al-Fātiḥah</a:t>
            </a:r>
            <a:br>
              <a:rPr lang="en-US" sz="6000" b="1" smtClean="0">
                <a:solidFill>
                  <a:srgbClr val="FFFF00"/>
                </a:solidFill>
              </a:rPr>
            </a:br>
            <a:r>
              <a:rPr lang="en-US" sz="6000" b="1" smtClean="0">
                <a:solidFill>
                  <a:srgbClr val="FFFF00"/>
                </a:solidFill>
              </a:rPr>
              <a:t>for</a:t>
            </a:r>
            <a:br>
              <a:rPr lang="en-US" sz="6000" b="1" smtClean="0">
                <a:solidFill>
                  <a:srgbClr val="FFFF00"/>
                </a:solidFill>
              </a:rPr>
            </a:br>
            <a:r>
              <a:rPr lang="en-US" sz="6000" b="1" smtClean="0">
                <a:solidFill>
                  <a:srgbClr val="FFFF00"/>
                </a:solidFill>
              </a:rPr>
              <a:t>ALL MARHUMEEN</a:t>
            </a:r>
            <a:br>
              <a:rPr lang="en-US" sz="6000" b="1" smtClean="0">
                <a:solidFill>
                  <a:srgbClr val="FFFF00"/>
                </a:solidFill>
              </a:rPr>
            </a:br>
            <a:endParaRPr lang="en-GB" sz="6000" b="1" smtClean="0">
              <a:solidFill>
                <a:srgbClr val="FFFF00"/>
              </a:solidFill>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جَعْفَرِ بْنِ مُحَمَّدٍ</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a:t>
            </a:r>
            <a:r>
              <a:rPr lang="en-US" sz="3600" b="1" kern="1200" dirty="0" err="1">
                <a:ea typeface="MS Mincho" pitchFamily="49" charset="-128"/>
              </a:rPr>
              <a:t>Ja`far</a:t>
            </a:r>
            <a:r>
              <a:rPr lang="en-US" sz="3600" b="1" kern="1200" dirty="0">
                <a:ea typeface="MS Mincho" pitchFamily="49" charset="-128"/>
              </a:rPr>
              <a:t> the son of Muhammad.</a:t>
            </a:r>
          </a:p>
        </p:txBody>
      </p:sp>
      <p:sp>
        <p:nvSpPr>
          <p:cNvPr id="225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 ja`fari ibni muhammadin</a:t>
            </a:r>
          </a:p>
        </p:txBody>
      </p:sp>
      <p:sp>
        <p:nvSpPr>
          <p:cNvPr id="2253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253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مُوسَىٰ</a:t>
            </a:r>
            <a:r>
              <a:rPr lang="ar-SA" sz="9600" kern="1200" dirty="0">
                <a:latin typeface="Arabic Typesetting" panose="03020402040406030203" pitchFamily="66" charset="-78"/>
                <a:ea typeface="+mn-ea"/>
                <a:cs typeface="Arabic Typesetting" panose="03020402040406030203" pitchFamily="66" charset="-78"/>
              </a:rPr>
              <a:t> بْنِ جَعْفَرٍ</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Musa the son of </a:t>
            </a:r>
            <a:r>
              <a:rPr lang="en-US" sz="3600" b="1" kern="1200" dirty="0" err="1">
                <a:ea typeface="MS Mincho" pitchFamily="49" charset="-128"/>
              </a:rPr>
              <a:t>Ja`far</a:t>
            </a:r>
            <a:r>
              <a:rPr lang="en-US" sz="3600" b="1" kern="1200" dirty="0">
                <a:ea typeface="MS Mincho" pitchFamily="49" charset="-128"/>
              </a:rPr>
              <a:t>.</a:t>
            </a:r>
          </a:p>
        </p:txBody>
      </p:sp>
      <p:sp>
        <p:nvSpPr>
          <p:cNvPr id="235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 musa ibni ja`farin</a:t>
            </a:r>
          </a:p>
        </p:txBody>
      </p:sp>
      <p:sp>
        <p:nvSpPr>
          <p:cNvPr id="2355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355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عَلِيِّ بْنِ </a:t>
            </a:r>
            <a:r>
              <a:rPr lang="ar-SA" sz="9600" kern="1200" dirty="0" err="1">
                <a:latin typeface="Arabic Typesetting" panose="03020402040406030203" pitchFamily="66" charset="-78"/>
                <a:ea typeface="+mn-ea"/>
                <a:cs typeface="Arabic Typesetting" panose="03020402040406030203" pitchFamily="66" charset="-78"/>
              </a:rPr>
              <a:t>مُوسَىٰ</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`Ali the son of Musa.</a:t>
            </a:r>
          </a:p>
        </p:txBody>
      </p:sp>
      <p:sp>
        <p:nvSpPr>
          <p:cNvPr id="245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 `aliyyi ibni musa</a:t>
            </a:r>
          </a:p>
        </p:txBody>
      </p:sp>
      <p:sp>
        <p:nvSpPr>
          <p:cNvPr id="2458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458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مُحَمَّدِ بْنِ عَلِيٍّ</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Muhammad the son of `Ali.</a:t>
            </a:r>
          </a:p>
        </p:txBody>
      </p:sp>
      <p:sp>
        <p:nvSpPr>
          <p:cNvPr id="256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 muhammadi ibni `aliyyin</a:t>
            </a:r>
          </a:p>
        </p:txBody>
      </p:sp>
      <p:sp>
        <p:nvSpPr>
          <p:cNvPr id="2560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560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عَلِيِّ بْنِ مُحَمَّدٍ</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`Ali the son of Muhammad.</a:t>
            </a:r>
          </a:p>
        </p:txBody>
      </p:sp>
      <p:sp>
        <p:nvSpPr>
          <p:cNvPr id="266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 `aliyyi ibni muhammadin</a:t>
            </a:r>
          </a:p>
        </p:txBody>
      </p:sp>
      <p:sp>
        <p:nvSpPr>
          <p:cNvPr id="2662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663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ٱلْحَسَنِ</a:t>
            </a:r>
            <a:r>
              <a:rPr lang="ar-SA" sz="9600" kern="1200" dirty="0">
                <a:latin typeface="Arabic Typesetting" panose="03020402040406030203" pitchFamily="66" charset="-78"/>
                <a:ea typeface="+mn-ea"/>
                <a:cs typeface="Arabic Typesetting" panose="03020402040406030203" pitchFamily="66" charset="-78"/>
              </a:rPr>
              <a:t> بْنِ عَلِيٍّ</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al-</a:t>
            </a:r>
            <a:r>
              <a:rPr lang="en-US" sz="3600" b="1" kern="1200" dirty="0" err="1">
                <a:ea typeface="MS Mincho" pitchFamily="49" charset="-128"/>
              </a:rPr>
              <a:t>Hasan</a:t>
            </a:r>
            <a:r>
              <a:rPr lang="en-US" sz="3600" b="1" kern="1200" dirty="0">
                <a:ea typeface="MS Mincho" pitchFamily="49" charset="-128"/>
              </a:rPr>
              <a:t> the son of `Ali.</a:t>
            </a:r>
          </a:p>
        </p:txBody>
      </p:sp>
      <p:sp>
        <p:nvSpPr>
          <p:cNvPr id="276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 alhasani ibni `aliyyin</a:t>
            </a:r>
          </a:p>
        </p:txBody>
      </p:sp>
      <p:sp>
        <p:nvSpPr>
          <p:cNvPr id="2765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765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ٱلْخَلَفِ</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ٱلصَّالِحِ</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ٱلْمُنْتَظَرِ</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the virtuous Successor and Awaited.</a:t>
            </a:r>
          </a:p>
        </p:txBody>
      </p:sp>
      <p:sp>
        <p:nvSpPr>
          <p:cNvPr id="286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 alkhalafi alssalihi almuntazari</a:t>
            </a:r>
          </a:p>
        </p:txBody>
      </p:sp>
      <p:sp>
        <p:nvSpPr>
          <p:cNvPr id="2867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867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ابَا عَبْدِ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Abu-`Abdullah.</a:t>
            </a:r>
          </a:p>
        </p:txBody>
      </p:sp>
      <p:sp>
        <p:nvSpPr>
          <p:cNvPr id="297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3200" b="1" i="1">
                <a:solidFill>
                  <a:srgbClr val="000066"/>
                </a:solidFill>
                <a:ea typeface="MS Mincho" pitchFamily="49" charset="-128"/>
              </a:rPr>
              <a:t>alssalamu `alayka ya aba `abdillahi</a:t>
            </a:r>
            <a:endParaRPr lang="fi-FI" sz="3200" b="1" i="1">
              <a:solidFill>
                <a:srgbClr val="000066"/>
              </a:solidFill>
              <a:ea typeface="MS Mincho" pitchFamily="49" charset="-128"/>
            </a:endParaRPr>
          </a:p>
        </p:txBody>
      </p:sp>
      <p:sp>
        <p:nvSpPr>
          <p:cNvPr id="2970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2970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بْنَ رَسُولِ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son of Allah’s Messenger.</a:t>
            </a:r>
          </a:p>
        </p:txBody>
      </p:sp>
      <p:sp>
        <p:nvSpPr>
          <p:cNvPr id="307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yabna rasuli allahi</a:t>
            </a:r>
          </a:p>
        </p:txBody>
      </p:sp>
      <p:sp>
        <p:nvSpPr>
          <p:cNvPr id="307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3072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304800" y="227013"/>
            <a:ext cx="85344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a:solidFill>
                  <a:srgbClr val="FFFF99"/>
                </a:solidFill>
                <a:latin typeface="Trebuchet MS" pitchFamily="34" charset="0"/>
              </a:rPr>
              <a:t>Merits</a:t>
            </a:r>
          </a:p>
        </p:txBody>
      </p:sp>
      <p:sp>
        <p:nvSpPr>
          <p:cNvPr id="4099" name="Text Box 2"/>
          <p:cNvSpPr txBox="1">
            <a:spLocks noChangeArrowheads="1"/>
          </p:cNvSpPr>
          <p:nvPr/>
        </p:nvSpPr>
        <p:spPr bwMode="auto">
          <a:xfrm>
            <a:off x="304800" y="674688"/>
            <a:ext cx="8534400" cy="5908675"/>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algn="ctr" eaLnBrk="1" hangingPunct="1"/>
            <a:r>
              <a:rPr lang="en-US" sz="2100" b="1" dirty="0">
                <a:solidFill>
                  <a:srgbClr val="FFFF00"/>
                </a:solidFill>
              </a:rPr>
              <a:t>Moreover, whoever comes to his (i.e. Imam al-</a:t>
            </a:r>
            <a:r>
              <a:rPr lang="en-US" sz="2100" b="1" dirty="0" err="1">
                <a:solidFill>
                  <a:srgbClr val="FFFF00"/>
                </a:solidFill>
              </a:rPr>
              <a:t>Husayn</a:t>
            </a:r>
            <a:r>
              <a:rPr lang="en-US" sz="2100" b="1" dirty="0">
                <a:solidFill>
                  <a:srgbClr val="FFFF00"/>
                </a:solidFill>
              </a:rPr>
              <a:t>) tomb on the `Arafat Day, with full recognition of his real position, </a:t>
            </a:r>
            <a:r>
              <a:rPr lang="en-US" sz="2100" b="1" u="sng" dirty="0">
                <a:solidFill>
                  <a:srgbClr val="FFFF00"/>
                </a:solidFill>
              </a:rPr>
              <a:t>will be granted the reward of one thousand times of admissible and acceptable hajj and one thousand times of admissible and acceptable `</a:t>
            </a:r>
            <a:r>
              <a:rPr lang="en-US" sz="2100" b="1" u="sng" dirty="0" err="1">
                <a:solidFill>
                  <a:srgbClr val="FFFF00"/>
                </a:solidFill>
              </a:rPr>
              <a:t>umrah</a:t>
            </a:r>
            <a:r>
              <a:rPr lang="en-US" sz="2100" b="1" u="sng" dirty="0">
                <a:solidFill>
                  <a:srgbClr val="FFFF00"/>
                </a:solidFill>
              </a:rPr>
              <a:t> as well as the reward of participating in one thousand campaigns with a commissioned prophet or a decent leader</a:t>
            </a:r>
            <a:r>
              <a:rPr lang="en-US" sz="2100" b="1" dirty="0">
                <a:solidFill>
                  <a:srgbClr val="FFFF00"/>
                </a:solidFill>
              </a:rPr>
              <a:t>.” Bashir said, “What shall I be awarded if I present myself at Mount `Arafat on that day?” Somewhat angrily, the Imam (`a) looked at him and said, “Bashir, if a faithful believer comes to the tomb of al-</a:t>
            </a:r>
            <a:r>
              <a:rPr lang="en-US" sz="2100" b="1" dirty="0" err="1">
                <a:solidFill>
                  <a:srgbClr val="FFFF00"/>
                </a:solidFill>
              </a:rPr>
              <a:t>Husayn</a:t>
            </a:r>
            <a:r>
              <a:rPr lang="en-US" sz="2100" b="1" dirty="0">
                <a:solidFill>
                  <a:srgbClr val="FFFF00"/>
                </a:solidFill>
              </a:rPr>
              <a:t>, Allah’s blessings be upon him, on the `Arafat Day, washes himself with the water of the River Euphrates, and then turns his face for visiting him, Almighty Allah shall record for him the reward of an entire hajj along with all of its rituals for every step he makes.”</a:t>
            </a:r>
          </a:p>
          <a:p>
            <a:pPr lvl="1" algn="ctr" eaLnBrk="1" hangingPunct="1"/>
            <a:r>
              <a:rPr lang="en-US" sz="2100" b="1" dirty="0">
                <a:solidFill>
                  <a:srgbClr val="FFFF00"/>
                </a:solidFill>
              </a:rPr>
              <a:t>The reporter then added, “Most probably, the Imam (`a) added to this the reward of an entire `</a:t>
            </a:r>
            <a:r>
              <a:rPr lang="en-US" sz="2100" b="1" dirty="0" err="1">
                <a:solidFill>
                  <a:srgbClr val="FFFF00"/>
                </a:solidFill>
              </a:rPr>
              <a:t>umrah</a:t>
            </a:r>
            <a:r>
              <a:rPr lang="en-US" sz="2100" b="1" dirty="0">
                <a:solidFill>
                  <a:srgbClr val="FFFF00"/>
                </a:solidFill>
              </a:rPr>
              <a:t> (or campaign, according to another form of this report).”</a:t>
            </a:r>
          </a:p>
        </p:txBody>
      </p:sp>
      <p:sp>
        <p:nvSpPr>
          <p:cNvPr id="4100" name="Text Box 13"/>
          <p:cNvSpPr txBox="1">
            <a:spLocks noChangeArrowheads="1"/>
          </p:cNvSpPr>
          <p:nvPr/>
        </p:nvSpPr>
        <p:spPr bwMode="auto">
          <a:xfrm>
            <a:off x="304800" y="228600"/>
            <a:ext cx="3810000" cy="3397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Imam Hussain (A) Ziyarat- ‘Arafah Day</a:t>
            </a:r>
          </a:p>
        </p:txBody>
      </p:sp>
      <p:sp>
        <p:nvSpPr>
          <p:cNvPr id="4101" name="Text Box 13"/>
          <p:cNvSpPr txBox="1">
            <a:spLocks noChangeArrowheads="1"/>
          </p:cNvSpPr>
          <p:nvPr/>
        </p:nvSpPr>
        <p:spPr bwMode="auto">
          <a:xfrm>
            <a:off x="4953000" y="230188"/>
            <a:ext cx="3749675" cy="33813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4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عَبْدُكَ </a:t>
            </a:r>
            <a:r>
              <a:rPr lang="ar-SA" sz="9600" kern="1200" dirty="0" err="1">
                <a:latin typeface="Arabic Typesetting" panose="03020402040406030203" pitchFamily="66" charset="-78"/>
                <a:ea typeface="+mn-ea"/>
                <a:cs typeface="Arabic Typesetting" panose="03020402040406030203" pitchFamily="66" charset="-78"/>
              </a:rPr>
              <a:t>وَٱبْنُ</a:t>
            </a:r>
            <a:r>
              <a:rPr lang="ar-SA" sz="9600" kern="1200" dirty="0">
                <a:latin typeface="Arabic Typesetting" panose="03020402040406030203" pitchFamily="66" charset="-78"/>
                <a:ea typeface="+mn-ea"/>
                <a:cs typeface="Arabic Typesetting" panose="03020402040406030203" pitchFamily="66" charset="-78"/>
              </a:rPr>
              <a:t> عَبْدِكَ </a:t>
            </a:r>
            <a:r>
              <a:rPr lang="ar-SA" sz="9600" kern="1200" dirty="0" err="1">
                <a:latin typeface="Arabic Typesetting" panose="03020402040406030203" pitchFamily="66" charset="-78"/>
                <a:ea typeface="+mn-ea"/>
                <a:cs typeface="Arabic Typesetting" panose="03020402040406030203" pitchFamily="66" charset="-78"/>
              </a:rPr>
              <a:t>وَٱبْنُ</a:t>
            </a:r>
            <a:r>
              <a:rPr lang="ar-SA" sz="9600" kern="1200" dirty="0">
                <a:latin typeface="Arabic Typesetting" panose="03020402040406030203" pitchFamily="66" charset="-78"/>
                <a:ea typeface="+mn-ea"/>
                <a:cs typeface="Arabic Typesetting" panose="03020402040406030203" pitchFamily="66" charset="-78"/>
              </a:rPr>
              <a:t> امَتِكَ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I—the servant of you and the son of your servant and your bondwoman,</a:t>
            </a:r>
          </a:p>
        </p:txBody>
      </p:sp>
      <p:sp>
        <p:nvSpPr>
          <p:cNvPr id="317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`abduka wabnu `abdika wabnu amatika</a:t>
            </a:r>
          </a:p>
        </p:txBody>
      </p:sp>
      <p:sp>
        <p:nvSpPr>
          <p:cNvPr id="317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317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ٱلْمُوَالِي</a:t>
            </a:r>
            <a:r>
              <a:rPr lang="ar-SA" sz="9600" kern="1200" dirty="0">
                <a:latin typeface="Arabic Typesetting" panose="03020402040406030203" pitchFamily="66" charset="-78"/>
                <a:ea typeface="+mn-ea"/>
                <a:cs typeface="Arabic Typesetting" panose="03020402040406030203" pitchFamily="66" charset="-78"/>
              </a:rPr>
              <a:t> لِوَلِيِّكَ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who is loyal to those who are loyal to you</a:t>
            </a:r>
          </a:p>
        </p:txBody>
      </p:sp>
      <p:sp>
        <p:nvSpPr>
          <p:cNvPr id="327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almwali liwaliyyika</a:t>
            </a:r>
          </a:p>
        </p:txBody>
      </p:sp>
      <p:sp>
        <p:nvSpPr>
          <p:cNvPr id="3277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3277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ٱلْمُعَادِي</a:t>
            </a:r>
            <a:r>
              <a:rPr lang="ar-SA" sz="9600" kern="1200" dirty="0">
                <a:latin typeface="Arabic Typesetting" panose="03020402040406030203" pitchFamily="66" charset="-78"/>
                <a:ea typeface="+mn-ea"/>
                <a:cs typeface="Arabic Typesetting" panose="03020402040406030203" pitchFamily="66" charset="-78"/>
              </a:rPr>
              <a:t> لِعَدُوِّكَ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enemy of those who are your enemies—</a:t>
            </a:r>
          </a:p>
        </p:txBody>
      </p:sp>
      <p:sp>
        <p:nvSpPr>
          <p:cNvPr id="337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almu`adi li`aduwika</a:t>
            </a:r>
          </a:p>
        </p:txBody>
      </p:sp>
      <p:sp>
        <p:nvSpPr>
          <p:cNvPr id="3379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3379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ٱسْتَجَارَ</a:t>
            </a:r>
            <a:r>
              <a:rPr lang="ar-SA" sz="9600" kern="1200" dirty="0">
                <a:latin typeface="Arabic Typesetting" panose="03020402040406030203" pitchFamily="66" charset="-78"/>
                <a:ea typeface="+mn-ea"/>
                <a:cs typeface="Arabic Typesetting" panose="03020402040406030203" pitchFamily="66" charset="-78"/>
              </a:rPr>
              <a:t> بِمَشْهَدِكَ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am seeking the shelter of your shrine</a:t>
            </a:r>
          </a:p>
        </p:txBody>
      </p:sp>
      <p:sp>
        <p:nvSpPr>
          <p:cNvPr id="348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istajara bimashhadika</a:t>
            </a:r>
          </a:p>
        </p:txBody>
      </p:sp>
      <p:sp>
        <p:nvSpPr>
          <p:cNvPr id="3482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3482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وَتَقَرَّبَ </a:t>
            </a:r>
            <a:r>
              <a:rPr lang="ar-SA" sz="9600" kern="1200" dirty="0" err="1">
                <a:latin typeface="Arabic Typesetting" panose="03020402040406030203" pitchFamily="66" charset="-78"/>
                <a:ea typeface="+mn-ea"/>
                <a:cs typeface="Arabic Typesetting" panose="03020402040406030203" pitchFamily="66" charset="-78"/>
              </a:rPr>
              <a:t>إِلَىٰ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بِقَصْدِكَ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seeking nearness to Allah through directing to you.</a:t>
            </a:r>
          </a:p>
        </p:txBody>
      </p:sp>
      <p:sp>
        <p:nvSpPr>
          <p:cNvPr id="358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taqarrba ila allahi biqasdika</a:t>
            </a:r>
          </a:p>
        </p:txBody>
      </p:sp>
      <p:sp>
        <p:nvSpPr>
          <p:cNvPr id="358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358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الْحَمْدُ لِلَّهِ </a:t>
            </a:r>
            <a:r>
              <a:rPr lang="ar-SA" sz="9600" kern="1200" dirty="0" err="1">
                <a:latin typeface="Arabic Typesetting" panose="03020402040406030203" pitchFamily="66" charset="-78"/>
                <a:ea typeface="+mn-ea"/>
                <a:cs typeface="Arabic Typesetting" panose="03020402040406030203" pitchFamily="66" charset="-78"/>
              </a:rPr>
              <a:t>ٱلَّذِي</a:t>
            </a:r>
            <a:r>
              <a:rPr lang="ar-SA" sz="9600" kern="1200" dirty="0">
                <a:latin typeface="Arabic Typesetting" panose="03020402040406030203" pitchFamily="66" charset="-78"/>
                <a:ea typeface="+mn-ea"/>
                <a:cs typeface="Arabic Typesetting" panose="03020402040406030203" pitchFamily="66" charset="-78"/>
              </a:rPr>
              <a:t> هَدَانِي لِوِلايَتِكَ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All praise be to Allah Who guided me to be loyal to you,</a:t>
            </a:r>
          </a:p>
        </p:txBody>
      </p:sp>
      <p:sp>
        <p:nvSpPr>
          <p:cNvPr id="368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alhamdu lillahi alladhi hadani liwilayatika</a:t>
            </a:r>
          </a:p>
        </p:txBody>
      </p:sp>
      <p:sp>
        <p:nvSpPr>
          <p:cNvPr id="3686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3687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وَخَصَّنِي بِزِيَارَتِكَ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Who conferred upon me with my visiting you,</a:t>
            </a:r>
          </a:p>
        </p:txBody>
      </p:sp>
      <p:sp>
        <p:nvSpPr>
          <p:cNvPr id="378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khassani biziyaratika</a:t>
            </a:r>
          </a:p>
        </p:txBody>
      </p:sp>
      <p:sp>
        <p:nvSpPr>
          <p:cNvPr id="3789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3789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وَسَهَّلَ لِي قَصْدَكَ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Who made easy for me to direct to you.</a:t>
            </a:r>
          </a:p>
        </p:txBody>
      </p:sp>
      <p:sp>
        <p:nvSpPr>
          <p:cNvPr id="389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sahhala li qasdaka</a:t>
            </a:r>
          </a:p>
        </p:txBody>
      </p:sp>
      <p:sp>
        <p:nvSpPr>
          <p:cNvPr id="3891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3891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15240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وَارِثَ آدَمَ صَفْوَةِ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3124200"/>
            <a:ext cx="8686800" cy="1752600"/>
          </a:xfrm>
          <a:extLst/>
        </p:spPr>
        <p:txBody>
          <a:bodyPr/>
          <a:lstStyle/>
          <a:p>
            <a:pPr marL="342900" indent="-342900" eaLnBrk="1" hangingPunct="1">
              <a:defRPr/>
            </a:pPr>
            <a:r>
              <a:rPr lang="en-US" sz="3600" b="1" kern="1200" dirty="0">
                <a:ea typeface="MS Mincho" pitchFamily="49" charset="-128"/>
              </a:rPr>
              <a:t>Peace be upon you, O inheritor of Adam the chosen by Allah.</a:t>
            </a:r>
          </a:p>
        </p:txBody>
      </p:sp>
      <p:sp>
        <p:nvSpPr>
          <p:cNvPr id="399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 waritha adama safwati allahi</a:t>
            </a:r>
          </a:p>
        </p:txBody>
      </p:sp>
      <p:sp>
        <p:nvSpPr>
          <p:cNvPr id="3994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3994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
        <p:nvSpPr>
          <p:cNvPr id="39943" name="Rectangle 8"/>
          <p:cNvSpPr>
            <a:spLocks noChangeArrowheads="1"/>
          </p:cNvSpPr>
          <p:nvPr/>
        </p:nvSpPr>
        <p:spPr bwMode="auto">
          <a:xfrm>
            <a:off x="0" y="358775"/>
            <a:ext cx="9144000" cy="7080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2000" b="1">
                <a:solidFill>
                  <a:srgbClr val="FFFF00"/>
                </a:solidFill>
                <a:latin typeface="Trebuchet MS" pitchFamily="34" charset="0"/>
              </a:rPr>
              <a:t>You may then enter the shrine, stop next to the side of the Imam’s head, and say the following words</a:t>
            </a: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وَارِثَ نُوحٍ نَبِيِّ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inheritor of Noah the prophet of Allah.</a:t>
            </a:r>
          </a:p>
        </p:txBody>
      </p:sp>
      <p:sp>
        <p:nvSpPr>
          <p:cNvPr id="409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 waritha nuhin nabiyyi allahi</a:t>
            </a:r>
          </a:p>
        </p:txBody>
      </p:sp>
      <p:sp>
        <p:nvSpPr>
          <p:cNvPr id="4096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4096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04800" y="227013"/>
            <a:ext cx="85344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a:solidFill>
                  <a:srgbClr val="FFFF99"/>
                </a:solidFill>
                <a:latin typeface="Trebuchet MS" pitchFamily="34" charset="0"/>
              </a:rPr>
              <a:t>Merits</a:t>
            </a:r>
          </a:p>
        </p:txBody>
      </p:sp>
      <p:sp>
        <p:nvSpPr>
          <p:cNvPr id="5123" name="Text Box 2"/>
          <p:cNvSpPr txBox="1">
            <a:spLocks noChangeArrowheads="1"/>
          </p:cNvSpPr>
          <p:nvPr/>
        </p:nvSpPr>
        <p:spPr bwMode="auto">
          <a:xfrm>
            <a:off x="304800" y="674688"/>
            <a:ext cx="8534400" cy="5908675"/>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algn="ctr" eaLnBrk="1" hangingPunct="1"/>
            <a:endParaRPr lang="en-US" sz="2100" b="1" dirty="0">
              <a:solidFill>
                <a:srgbClr val="FFFF00"/>
              </a:solidFill>
            </a:endParaRPr>
          </a:p>
          <a:p>
            <a:pPr lvl="1" algn="ctr" eaLnBrk="1" hangingPunct="1"/>
            <a:r>
              <a:rPr lang="en-US" sz="2100" b="1" dirty="0">
                <a:solidFill>
                  <a:srgbClr val="FFFF00"/>
                </a:solidFill>
              </a:rPr>
              <a:t>According to many </a:t>
            </a:r>
            <a:r>
              <a:rPr lang="en-US" sz="2100" b="1" dirty="0" smtClean="0">
                <a:solidFill>
                  <a:srgbClr val="FFFF00"/>
                </a:solidFill>
              </a:rPr>
              <a:t>genuinely </a:t>
            </a:r>
            <a:r>
              <a:rPr lang="en-US" sz="2100" b="1" dirty="0">
                <a:solidFill>
                  <a:srgbClr val="FFFF00"/>
                </a:solidFill>
              </a:rPr>
              <a:t>reported traditions, on the `Arafat Day, Almighty Allah looks at the visitors of Imam al-</a:t>
            </a:r>
            <a:r>
              <a:rPr lang="en-US" sz="2100" b="1" dirty="0" err="1">
                <a:solidFill>
                  <a:srgbClr val="FFFF00"/>
                </a:solidFill>
              </a:rPr>
              <a:t>Husayn’s</a:t>
            </a:r>
            <a:r>
              <a:rPr lang="en-US" sz="2100" b="1" dirty="0">
                <a:solidFill>
                  <a:srgbClr val="FFFF00"/>
                </a:solidFill>
              </a:rPr>
              <a:t> tomb with mercy before He looks at those gathering on `Arafat Mountain</a:t>
            </a:r>
            <a:r>
              <a:rPr lang="en-US" sz="2100" b="1" dirty="0" smtClean="0">
                <a:solidFill>
                  <a:srgbClr val="FFFF00"/>
                </a:solidFill>
              </a:rPr>
              <a:t>.</a:t>
            </a:r>
            <a:endParaRPr lang="en-US" sz="2100" b="1" dirty="0">
              <a:solidFill>
                <a:srgbClr val="FFFF00"/>
              </a:solidFill>
            </a:endParaRPr>
          </a:p>
          <a:p>
            <a:pPr lvl="1" algn="ctr" eaLnBrk="1" hangingPunct="1"/>
            <a:r>
              <a:rPr lang="en-US" sz="2100" b="1" dirty="0">
                <a:solidFill>
                  <a:srgbClr val="FFFF00"/>
                </a:solidFill>
              </a:rPr>
              <a:t>According to another validly reported tradition, </a:t>
            </a:r>
            <a:r>
              <a:rPr lang="en-US" sz="2100" b="1" dirty="0" err="1">
                <a:solidFill>
                  <a:srgbClr val="FFFF00"/>
                </a:solidFill>
              </a:rPr>
              <a:t>Rafa`ah</a:t>
            </a:r>
            <a:r>
              <a:rPr lang="en-US" sz="2100" b="1" dirty="0">
                <a:solidFill>
                  <a:srgbClr val="FFFF00"/>
                </a:solidFill>
              </a:rPr>
              <a:t> reported that Imam al-</a:t>
            </a:r>
            <a:r>
              <a:rPr lang="en-US" sz="2100" b="1" dirty="0" err="1">
                <a:solidFill>
                  <a:srgbClr val="FFFF00"/>
                </a:solidFill>
              </a:rPr>
              <a:t>Sadiq</a:t>
            </a:r>
            <a:r>
              <a:rPr lang="en-US" sz="2100" b="1" dirty="0">
                <a:solidFill>
                  <a:srgbClr val="FFFF00"/>
                </a:solidFill>
              </a:rPr>
              <a:t> (`a) once asked him, “Did you go on hajj this year?”</a:t>
            </a:r>
          </a:p>
          <a:p>
            <a:pPr lvl="1" algn="ctr" eaLnBrk="1" hangingPunct="1"/>
            <a:r>
              <a:rPr lang="en-US" sz="2100" b="1" dirty="0" err="1">
                <a:solidFill>
                  <a:srgbClr val="FFFF00"/>
                </a:solidFill>
              </a:rPr>
              <a:t>Rafa`ah</a:t>
            </a:r>
            <a:r>
              <a:rPr lang="en-US" sz="2100" b="1" dirty="0">
                <a:solidFill>
                  <a:srgbClr val="FFFF00"/>
                </a:solidFill>
              </a:rPr>
              <a:t> answered, “May Allah accept me as ransom for you! I did not have enough resources to go to hajj. Rather, I could present myself at the tomb of al-</a:t>
            </a:r>
            <a:r>
              <a:rPr lang="en-US" sz="2100" b="1" dirty="0" err="1">
                <a:solidFill>
                  <a:srgbClr val="FFFF00"/>
                </a:solidFill>
              </a:rPr>
              <a:t>Husayn</a:t>
            </a:r>
            <a:r>
              <a:rPr lang="en-US" sz="2100" b="1" dirty="0">
                <a:solidFill>
                  <a:srgbClr val="FFFF00"/>
                </a:solidFill>
              </a:rPr>
              <a:t> (`a).”</a:t>
            </a:r>
          </a:p>
          <a:p>
            <a:pPr lvl="1" algn="ctr" eaLnBrk="1" hangingPunct="1"/>
            <a:r>
              <a:rPr lang="en-US" sz="2100" b="1" dirty="0">
                <a:solidFill>
                  <a:srgbClr val="FFFF00"/>
                </a:solidFill>
              </a:rPr>
              <a:t>The Imam (`a) commented, “</a:t>
            </a:r>
            <a:r>
              <a:rPr lang="en-US" sz="2100" b="1" dirty="0" err="1">
                <a:solidFill>
                  <a:srgbClr val="FFFF00"/>
                </a:solidFill>
              </a:rPr>
              <a:t>Rafa`ah</a:t>
            </a:r>
            <a:r>
              <a:rPr lang="en-US" sz="2100" b="1" dirty="0">
                <a:solidFill>
                  <a:srgbClr val="FFFF00"/>
                </a:solidFill>
              </a:rPr>
              <a:t>, you have thus not failed to gain what those who presented themselves at Mina have gained! Were it not for that I do not want people to desert going on hajj, I would pass on to you a discourse that if you hear it, you will never leave visiting the tomb of al-</a:t>
            </a:r>
            <a:r>
              <a:rPr lang="en-US" sz="2100" b="1" dirty="0" err="1">
                <a:solidFill>
                  <a:srgbClr val="FFFF00"/>
                </a:solidFill>
              </a:rPr>
              <a:t>Husayn</a:t>
            </a:r>
            <a:r>
              <a:rPr lang="en-US" sz="2100" b="1" dirty="0">
                <a:solidFill>
                  <a:srgbClr val="FFFF00"/>
                </a:solidFill>
              </a:rPr>
              <a:t>, Allah’s blessings be upon you.”</a:t>
            </a:r>
          </a:p>
          <a:p>
            <a:pPr lvl="1" algn="ctr" eaLnBrk="1" hangingPunct="1"/>
            <a:endParaRPr lang="en-US" sz="2100" b="1" dirty="0">
              <a:solidFill>
                <a:srgbClr val="FFFF00"/>
              </a:solidFill>
            </a:endParaRPr>
          </a:p>
        </p:txBody>
      </p:sp>
      <p:sp>
        <p:nvSpPr>
          <p:cNvPr id="5124" name="Text Box 13"/>
          <p:cNvSpPr txBox="1">
            <a:spLocks noChangeArrowheads="1"/>
          </p:cNvSpPr>
          <p:nvPr/>
        </p:nvSpPr>
        <p:spPr bwMode="auto">
          <a:xfrm>
            <a:off x="304800" y="228600"/>
            <a:ext cx="3810000" cy="3397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Imam Hussain (A) Ziyarat- ‘Arafah Day</a:t>
            </a:r>
          </a:p>
        </p:txBody>
      </p:sp>
      <p:sp>
        <p:nvSpPr>
          <p:cNvPr id="5125" name="Text Box 13"/>
          <p:cNvSpPr txBox="1">
            <a:spLocks noChangeArrowheads="1"/>
          </p:cNvSpPr>
          <p:nvPr/>
        </p:nvSpPr>
        <p:spPr bwMode="auto">
          <a:xfrm>
            <a:off x="4953000" y="230188"/>
            <a:ext cx="3749675" cy="33813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4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وَارِثَ إِبْرَاهِيمَ خَلِيلِ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inheritor of Abraham the friend of Allah.</a:t>
            </a:r>
          </a:p>
        </p:txBody>
      </p:sp>
      <p:sp>
        <p:nvSpPr>
          <p:cNvPr id="419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 waritha ibrahima khalili allahi</a:t>
            </a:r>
          </a:p>
        </p:txBody>
      </p:sp>
      <p:sp>
        <p:nvSpPr>
          <p:cNvPr id="4198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4199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وَارِثَ </a:t>
            </a:r>
            <a:r>
              <a:rPr lang="ar-SA" sz="9600" kern="1200" dirty="0" err="1">
                <a:latin typeface="Arabic Typesetting" panose="03020402040406030203" pitchFamily="66" charset="-78"/>
                <a:ea typeface="+mn-ea"/>
                <a:cs typeface="Arabic Typesetting" panose="03020402040406030203" pitchFamily="66" charset="-78"/>
              </a:rPr>
              <a:t>مُوسَىٰ</a:t>
            </a:r>
            <a:r>
              <a:rPr lang="ar-SA" sz="9600" kern="1200" dirty="0">
                <a:latin typeface="Arabic Typesetting" panose="03020402040406030203" pitchFamily="66" charset="-78"/>
                <a:ea typeface="+mn-ea"/>
                <a:cs typeface="Arabic Typesetting" panose="03020402040406030203" pitchFamily="66" charset="-78"/>
              </a:rPr>
              <a:t> كَلِيمِ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inheritor of Moses the spoken by Allah.</a:t>
            </a:r>
          </a:p>
        </p:txBody>
      </p:sp>
      <p:sp>
        <p:nvSpPr>
          <p:cNvPr id="430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 waritha musa kalimi allahi</a:t>
            </a:r>
          </a:p>
        </p:txBody>
      </p:sp>
      <p:sp>
        <p:nvSpPr>
          <p:cNvPr id="4301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4301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وَارِثَ </a:t>
            </a:r>
            <a:r>
              <a:rPr lang="ar-SA" sz="9600" kern="1200" dirty="0" err="1">
                <a:latin typeface="Arabic Typesetting" panose="03020402040406030203" pitchFamily="66" charset="-78"/>
                <a:ea typeface="+mn-ea"/>
                <a:cs typeface="Arabic Typesetting" panose="03020402040406030203" pitchFamily="66" charset="-78"/>
              </a:rPr>
              <a:t>عِيسَىٰ</a:t>
            </a:r>
            <a:r>
              <a:rPr lang="ar-SA" sz="9600" kern="1200" dirty="0">
                <a:latin typeface="Arabic Typesetting" panose="03020402040406030203" pitchFamily="66" charset="-78"/>
                <a:ea typeface="+mn-ea"/>
                <a:cs typeface="Arabic Typesetting" panose="03020402040406030203" pitchFamily="66" charset="-78"/>
              </a:rPr>
              <a:t> رُوحِ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inheritor of Jesus the spirit of Allah.</a:t>
            </a:r>
          </a:p>
        </p:txBody>
      </p:sp>
      <p:sp>
        <p:nvSpPr>
          <p:cNvPr id="440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 waritha `isa ruhi allahi</a:t>
            </a:r>
          </a:p>
        </p:txBody>
      </p:sp>
      <p:sp>
        <p:nvSpPr>
          <p:cNvPr id="4403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4403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وَارِثَ مُحَمَّدٍ حَبِيبِ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inheritor of Muhammad the most beloved by Allah.</a:t>
            </a:r>
          </a:p>
        </p:txBody>
      </p:sp>
      <p:sp>
        <p:nvSpPr>
          <p:cNvPr id="450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 waritha muhammadin habibi allahi</a:t>
            </a:r>
          </a:p>
        </p:txBody>
      </p:sp>
      <p:sp>
        <p:nvSpPr>
          <p:cNvPr id="4506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4506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وَارِثَ امِيرِ </a:t>
            </a:r>
            <a:r>
              <a:rPr lang="ar-SA" sz="9600" kern="1200" dirty="0" err="1">
                <a:latin typeface="Arabic Typesetting" panose="03020402040406030203" pitchFamily="66" charset="-78"/>
                <a:ea typeface="+mn-ea"/>
                <a:cs typeface="Arabic Typesetting" panose="03020402040406030203" pitchFamily="66" charset="-78"/>
              </a:rPr>
              <a:t>ٱلْمُؤْمِنِينَ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inheritor of the Commander of the Faithful.</a:t>
            </a:r>
          </a:p>
        </p:txBody>
      </p:sp>
      <p:sp>
        <p:nvSpPr>
          <p:cNvPr id="460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 waritha amiri almu'minina</a:t>
            </a:r>
          </a:p>
        </p:txBody>
      </p:sp>
      <p:sp>
        <p:nvSpPr>
          <p:cNvPr id="4608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4608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وَارِثَ فَاطِمَةَ </a:t>
            </a:r>
            <a:r>
              <a:rPr lang="ar-SA" sz="9600" kern="1200" dirty="0" err="1">
                <a:latin typeface="Arabic Typesetting" panose="03020402040406030203" pitchFamily="66" charset="-78"/>
                <a:ea typeface="+mn-ea"/>
                <a:cs typeface="Arabic Typesetting" panose="03020402040406030203" pitchFamily="66" charset="-78"/>
              </a:rPr>
              <a:t>ٱلزَّهْرَاءِ</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inheritor of Fatimah the luminous.</a:t>
            </a:r>
          </a:p>
        </p:txBody>
      </p:sp>
      <p:sp>
        <p:nvSpPr>
          <p:cNvPr id="471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 waritha fatimata alzzahra'i</a:t>
            </a:r>
          </a:p>
        </p:txBody>
      </p:sp>
      <p:sp>
        <p:nvSpPr>
          <p:cNvPr id="4710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4711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بْنَ محَمَّدٍ </a:t>
            </a:r>
            <a:r>
              <a:rPr lang="ar-SA" sz="9600" kern="1200" dirty="0" err="1">
                <a:latin typeface="Arabic Typesetting" panose="03020402040406030203" pitchFamily="66" charset="-78"/>
                <a:ea typeface="+mn-ea"/>
                <a:cs typeface="Arabic Typesetting" panose="03020402040406030203" pitchFamily="66" charset="-78"/>
              </a:rPr>
              <a:t>ٱلْمُصْطَفَىٰ</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son of Muhammad the well-chosen prophet.</a:t>
            </a:r>
          </a:p>
        </p:txBody>
      </p:sp>
      <p:sp>
        <p:nvSpPr>
          <p:cNvPr id="481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yabna mhammadin almustafa</a:t>
            </a:r>
          </a:p>
        </p:txBody>
      </p:sp>
      <p:sp>
        <p:nvSpPr>
          <p:cNvPr id="4813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4813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بْنَ عَلِيٍّ </a:t>
            </a:r>
            <a:r>
              <a:rPr lang="ar-SA" sz="9600" kern="1200" dirty="0" err="1">
                <a:latin typeface="Arabic Typesetting" panose="03020402040406030203" pitchFamily="66" charset="-78"/>
                <a:ea typeface="+mn-ea"/>
                <a:cs typeface="Arabic Typesetting" panose="03020402040406030203" pitchFamily="66" charset="-78"/>
              </a:rPr>
              <a:t>ٱلْمُرْتَضَىٰ</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son of `Ali the well-pleased.</a:t>
            </a:r>
          </a:p>
        </p:txBody>
      </p:sp>
      <p:sp>
        <p:nvSpPr>
          <p:cNvPr id="491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yabna `aliyyin almurta¤a</a:t>
            </a:r>
          </a:p>
        </p:txBody>
      </p:sp>
      <p:sp>
        <p:nvSpPr>
          <p:cNvPr id="4915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4915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بْنَ فَاطِمَةَ </a:t>
            </a:r>
            <a:r>
              <a:rPr lang="ar-SA" sz="9600" kern="1200" dirty="0" err="1">
                <a:latin typeface="Arabic Typesetting" panose="03020402040406030203" pitchFamily="66" charset="-78"/>
                <a:ea typeface="+mn-ea"/>
                <a:cs typeface="Arabic Typesetting" panose="03020402040406030203" pitchFamily="66" charset="-78"/>
              </a:rPr>
              <a:t>ٱلزَّهْرَاءِ</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son of Fatimah the luminous.</a:t>
            </a:r>
          </a:p>
        </p:txBody>
      </p:sp>
      <p:sp>
        <p:nvSpPr>
          <p:cNvPr id="501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yabna fatimata alzzahra'i</a:t>
            </a:r>
          </a:p>
        </p:txBody>
      </p:sp>
      <p:sp>
        <p:nvSpPr>
          <p:cNvPr id="5018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5018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بْنَ خَدِيـجَةَ </a:t>
            </a:r>
            <a:r>
              <a:rPr lang="ar-SA" sz="9600" kern="1200" dirty="0" err="1">
                <a:latin typeface="Arabic Typesetting" panose="03020402040406030203" pitchFamily="66" charset="-78"/>
                <a:ea typeface="+mn-ea"/>
                <a:cs typeface="Arabic Typesetting" panose="03020402040406030203" pitchFamily="66" charset="-78"/>
              </a:rPr>
              <a:t>ٱلْكُبْرَىٰ</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son of </a:t>
            </a:r>
            <a:r>
              <a:rPr lang="en-US" sz="3600" b="1" kern="1200" dirty="0" err="1">
                <a:ea typeface="MS Mincho" pitchFamily="49" charset="-128"/>
              </a:rPr>
              <a:t>Khadijah</a:t>
            </a:r>
            <a:r>
              <a:rPr lang="en-US" sz="3600" b="1" kern="1200" dirty="0">
                <a:ea typeface="MS Mincho" pitchFamily="49" charset="-128"/>
              </a:rPr>
              <a:t> the grand lady.</a:t>
            </a:r>
          </a:p>
        </p:txBody>
      </p:sp>
      <p:sp>
        <p:nvSpPr>
          <p:cNvPr id="512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yabna khadijata alkubra</a:t>
            </a:r>
          </a:p>
        </p:txBody>
      </p:sp>
      <p:sp>
        <p:nvSpPr>
          <p:cNvPr id="5120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5120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04800" y="227013"/>
            <a:ext cx="85344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a:solidFill>
                  <a:srgbClr val="FFFF99"/>
                </a:solidFill>
                <a:latin typeface="Trebuchet MS" pitchFamily="34" charset="0"/>
              </a:rPr>
              <a:t>Merits</a:t>
            </a:r>
          </a:p>
        </p:txBody>
      </p:sp>
      <p:sp>
        <p:nvSpPr>
          <p:cNvPr id="6147" name="Text Box 2"/>
          <p:cNvSpPr txBox="1">
            <a:spLocks noChangeArrowheads="1"/>
          </p:cNvSpPr>
          <p:nvPr/>
        </p:nvSpPr>
        <p:spPr bwMode="auto">
          <a:xfrm>
            <a:off x="304800" y="674688"/>
            <a:ext cx="8534400" cy="5908675"/>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algn="ctr" eaLnBrk="1" hangingPunct="1"/>
            <a:r>
              <a:rPr lang="en-US" sz="2100" b="1">
                <a:solidFill>
                  <a:srgbClr val="FFFF00"/>
                </a:solidFill>
              </a:rPr>
              <a:t>The Imam (`a) then paused for a while and then continued, “My father has told me that whoever travels to the tomb of al-Husayn (`a) recognizing his actual position and showing no pride, will be accompanied by one thousand angels on his right side and one thousand angels on his left. The reward of one thousand times of hajj and one thousand times of `umrah with a prophet or a prophet’s successor will also be recorded for him.”</a:t>
            </a:r>
          </a:p>
          <a:p>
            <a:pPr lvl="1" algn="ctr" eaLnBrk="1" hangingPunct="1"/>
            <a:r>
              <a:rPr lang="en-US" sz="2100" b="1">
                <a:solidFill>
                  <a:srgbClr val="FFFF00"/>
                </a:solidFill>
              </a:rPr>
              <a:t>The method of visiting Imam al-Husayn’s tomb on the `Arafat Day, according to the words of master scholars and chiefs of our sect and faith, is as follows:</a:t>
            </a:r>
          </a:p>
          <a:p>
            <a:pPr lvl="1" algn="ctr" eaLnBrk="1" hangingPunct="1"/>
            <a:r>
              <a:rPr lang="en-US" sz="2100" b="1">
                <a:solidFill>
                  <a:srgbClr val="FFFF00"/>
                </a:solidFill>
              </a:rPr>
              <a:t>If you intend to visit Imam al-Husayn (on the `Arafat Day), you may bathe yourself using water from the River Euphrates if possible and any other possibly obtained water. You may then put on the purest (and cleanest) of your clothes and walk towards the holy shrine with tranquility and solemnity. When you reach the gate of the holy shrine (i.e. Ha'ir), you may profess Almighty Allah’s most greatness:</a:t>
            </a:r>
          </a:p>
        </p:txBody>
      </p:sp>
      <p:sp>
        <p:nvSpPr>
          <p:cNvPr id="6148" name="Text Box 13"/>
          <p:cNvSpPr txBox="1">
            <a:spLocks noChangeArrowheads="1"/>
          </p:cNvSpPr>
          <p:nvPr/>
        </p:nvSpPr>
        <p:spPr bwMode="auto">
          <a:xfrm>
            <a:off x="304800" y="228600"/>
            <a:ext cx="3810000" cy="3397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Imam Hussain (A) Ziyarat- ‘Arafah Day</a:t>
            </a:r>
          </a:p>
        </p:txBody>
      </p:sp>
      <p:sp>
        <p:nvSpPr>
          <p:cNvPr id="6149" name="Text Box 13"/>
          <p:cNvSpPr txBox="1">
            <a:spLocks noChangeArrowheads="1"/>
          </p:cNvSpPr>
          <p:nvPr/>
        </p:nvSpPr>
        <p:spPr bwMode="auto">
          <a:xfrm>
            <a:off x="4953000" y="230188"/>
            <a:ext cx="3749675" cy="33813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4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ثَارَ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وَٱبْنَ</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ثَارِهِ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vengeance of Allah and son of His vengeance</a:t>
            </a:r>
          </a:p>
        </p:txBody>
      </p:sp>
      <p:sp>
        <p:nvSpPr>
          <p:cNvPr id="522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 thara allahi wabna tharihi</a:t>
            </a:r>
          </a:p>
        </p:txBody>
      </p:sp>
      <p:sp>
        <p:nvSpPr>
          <p:cNvPr id="5222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5223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وَٱلْوِتْرَ</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ٱلْمَوْتوُرَ</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the </a:t>
            </a:r>
            <a:r>
              <a:rPr lang="en-US" sz="3600" b="1" kern="1200" dirty="0" err="1">
                <a:ea typeface="MS Mincho" pitchFamily="49" charset="-128"/>
              </a:rPr>
              <a:t>unavenged</a:t>
            </a:r>
            <a:r>
              <a:rPr lang="en-US" sz="3600" b="1" kern="1200" dirty="0">
                <a:ea typeface="MS Mincho" pitchFamily="49" charset="-128"/>
              </a:rPr>
              <a:t> sanctity.</a:t>
            </a:r>
          </a:p>
        </p:txBody>
      </p:sp>
      <p:sp>
        <p:nvSpPr>
          <p:cNvPr id="532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walwitra almawtura</a:t>
            </a:r>
          </a:p>
        </p:txBody>
      </p:sp>
      <p:sp>
        <p:nvSpPr>
          <p:cNvPr id="5325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5325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اشْهَدُ انَّكَ قَدْ اقَمْتَ </a:t>
            </a:r>
            <a:r>
              <a:rPr lang="ar-SA" sz="9600" kern="1200" dirty="0" err="1">
                <a:latin typeface="Arabic Typesetting" panose="03020402040406030203" pitchFamily="66" charset="-78"/>
                <a:ea typeface="+mn-ea"/>
                <a:cs typeface="Arabic Typesetting" panose="03020402040406030203" pitchFamily="66" charset="-78"/>
              </a:rPr>
              <a:t>ٱلصَّلاَةَ</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I bear witness that you performed the prayers,</a:t>
            </a:r>
          </a:p>
        </p:txBody>
      </p:sp>
      <p:sp>
        <p:nvSpPr>
          <p:cNvPr id="542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ashhadu annaka qad aqamta alssalata</a:t>
            </a:r>
          </a:p>
        </p:txBody>
      </p:sp>
      <p:sp>
        <p:nvSpPr>
          <p:cNvPr id="5427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5427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وَآتَيْتَ </a:t>
            </a:r>
            <a:r>
              <a:rPr lang="ar-SA" sz="9600" kern="1200" dirty="0" err="1">
                <a:latin typeface="Arabic Typesetting" panose="03020402040406030203" pitchFamily="66" charset="-78"/>
                <a:ea typeface="+mn-ea"/>
                <a:cs typeface="Arabic Typesetting" panose="03020402040406030203" pitchFamily="66" charset="-78"/>
              </a:rPr>
              <a:t>ٱلزَّكَاةَ</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defrayed the poor-rates,</a:t>
            </a:r>
          </a:p>
        </p:txBody>
      </p:sp>
      <p:sp>
        <p:nvSpPr>
          <p:cNvPr id="553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atayta alzzakata</a:t>
            </a:r>
          </a:p>
        </p:txBody>
      </p:sp>
      <p:sp>
        <p:nvSpPr>
          <p:cNvPr id="5530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5530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وَامَرْتَ </a:t>
            </a:r>
            <a:r>
              <a:rPr lang="ar-SA" sz="9600" kern="1200" dirty="0" err="1">
                <a:latin typeface="Arabic Typesetting" panose="03020402040406030203" pitchFamily="66" charset="-78"/>
                <a:ea typeface="+mn-ea"/>
                <a:cs typeface="Arabic Typesetting" panose="03020402040406030203" pitchFamily="66" charset="-78"/>
              </a:rPr>
              <a:t>بِٱلْمَعْرُوفِ</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enjoined the right,</a:t>
            </a:r>
          </a:p>
        </p:txBody>
      </p:sp>
      <p:sp>
        <p:nvSpPr>
          <p:cNvPr id="563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amarta bilma`rufi</a:t>
            </a:r>
          </a:p>
        </p:txBody>
      </p:sp>
      <p:sp>
        <p:nvSpPr>
          <p:cNvPr id="563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5632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وَنَهَيْتَ عَنِ </a:t>
            </a:r>
            <a:r>
              <a:rPr lang="ar-SA" sz="9600" kern="1200" dirty="0" err="1">
                <a:latin typeface="Arabic Typesetting" panose="03020402040406030203" pitchFamily="66" charset="-78"/>
                <a:ea typeface="+mn-ea"/>
                <a:cs typeface="Arabic Typesetting" panose="03020402040406030203" pitchFamily="66" charset="-78"/>
              </a:rPr>
              <a:t>ٱلْمُنْكَرِ</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forbade the wrong,</a:t>
            </a:r>
          </a:p>
        </p:txBody>
      </p:sp>
      <p:sp>
        <p:nvSpPr>
          <p:cNvPr id="573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nahayta `an almunkari</a:t>
            </a:r>
          </a:p>
        </p:txBody>
      </p:sp>
      <p:sp>
        <p:nvSpPr>
          <p:cNvPr id="573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573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وَاطَعْتَ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حَتَّىٰ</a:t>
            </a:r>
            <a:r>
              <a:rPr lang="ar-SA" sz="9600" kern="1200" dirty="0">
                <a:latin typeface="Arabic Typesetting" panose="03020402040406030203" pitchFamily="66" charset="-78"/>
                <a:ea typeface="+mn-ea"/>
                <a:cs typeface="Arabic Typesetting" panose="03020402040406030203" pitchFamily="66" charset="-78"/>
              </a:rPr>
              <a:t> اتَاكَ </a:t>
            </a:r>
            <a:r>
              <a:rPr lang="ar-SA" sz="9600" kern="1200" dirty="0" err="1">
                <a:latin typeface="Arabic Typesetting" panose="03020402040406030203" pitchFamily="66" charset="-78"/>
                <a:ea typeface="+mn-ea"/>
                <a:cs typeface="Arabic Typesetting" panose="03020402040406030203" pitchFamily="66" charset="-78"/>
              </a:rPr>
              <a:t>ٱلْيَقِينُ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obeyed Allah until death came upon you.</a:t>
            </a:r>
          </a:p>
        </p:txBody>
      </p:sp>
      <p:sp>
        <p:nvSpPr>
          <p:cNvPr id="583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ata`ta allaha hatta ataka alyaqinu</a:t>
            </a:r>
          </a:p>
        </p:txBody>
      </p:sp>
      <p:sp>
        <p:nvSpPr>
          <p:cNvPr id="5837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5837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فَلَعَنَ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smtClean="0">
                <a:latin typeface="Arabic Typesetting" panose="03020402040406030203" pitchFamily="66" charset="-78"/>
                <a:ea typeface="+mn-ea"/>
                <a:cs typeface="Arabic Typesetting" panose="03020402040406030203" pitchFamily="66" charset="-78"/>
              </a:rPr>
              <a:t>امَّةً </a:t>
            </a:r>
            <a:r>
              <a:rPr lang="ar-SA" sz="9600" kern="1200" dirty="0">
                <a:latin typeface="Arabic Typesetting" panose="03020402040406030203" pitchFamily="66" charset="-78"/>
                <a:ea typeface="+mn-ea"/>
                <a:cs typeface="Arabic Typesetting" panose="03020402040406030203" pitchFamily="66" charset="-78"/>
              </a:rPr>
              <a:t>قَتَلَتْكَ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Allah </a:t>
            </a:r>
            <a:r>
              <a:rPr lang="en-US" sz="3600" b="1" kern="1200" dirty="0" smtClean="0">
                <a:ea typeface="MS Mincho" pitchFamily="49" charset="-128"/>
              </a:rPr>
              <a:t>remove the blessings from </a:t>
            </a:r>
            <a:r>
              <a:rPr lang="en-US" sz="3600" b="1" kern="1200" dirty="0">
                <a:ea typeface="MS Mincho" pitchFamily="49" charset="-128"/>
              </a:rPr>
              <a:t>the people who slew you.</a:t>
            </a:r>
          </a:p>
        </p:txBody>
      </p:sp>
      <p:sp>
        <p:nvSpPr>
          <p:cNvPr id="593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fala`ana allahu ummatan qatalatka</a:t>
            </a:r>
          </a:p>
        </p:txBody>
      </p:sp>
      <p:sp>
        <p:nvSpPr>
          <p:cNvPr id="5939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5939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وَلَعَنَ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امَّةً ظَلَمَتْكَ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Allah </a:t>
            </a:r>
            <a:r>
              <a:rPr lang="en-US" sz="3600" b="1" kern="1200" dirty="0" smtClean="0">
                <a:ea typeface="MS Mincho" pitchFamily="49" charset="-128"/>
              </a:rPr>
              <a:t>remove the blessings from </a:t>
            </a:r>
            <a:r>
              <a:rPr lang="en-US" sz="3600" b="1" kern="1200" dirty="0">
                <a:ea typeface="MS Mincho" pitchFamily="49" charset="-128"/>
              </a:rPr>
              <a:t>the people who wronged you.</a:t>
            </a:r>
          </a:p>
        </p:txBody>
      </p:sp>
      <p:sp>
        <p:nvSpPr>
          <p:cNvPr id="604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la`ana allahu ummatan zalamatka</a:t>
            </a:r>
          </a:p>
        </p:txBody>
      </p:sp>
      <p:sp>
        <p:nvSpPr>
          <p:cNvPr id="6042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6042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وَلَعَنَ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امَّةً سَمِعَتْ </a:t>
            </a:r>
            <a:r>
              <a:rPr lang="ar-SA" sz="9600" kern="1200" dirty="0" err="1">
                <a:latin typeface="Arabic Typesetting" panose="03020402040406030203" pitchFamily="66" charset="-78"/>
                <a:ea typeface="+mn-ea"/>
                <a:cs typeface="Arabic Typesetting" panose="03020402040406030203" pitchFamily="66" charset="-78"/>
              </a:rPr>
              <a:t>بِذٰلِكَ</a:t>
            </a:r>
            <a:r>
              <a:rPr lang="ar-SA" sz="9600" kern="1200" dirty="0">
                <a:latin typeface="Arabic Typesetting" panose="03020402040406030203" pitchFamily="66" charset="-78"/>
                <a:ea typeface="+mn-ea"/>
                <a:cs typeface="Arabic Typesetting" panose="03020402040406030203" pitchFamily="66" charset="-78"/>
              </a:rPr>
              <a:t> فَرَضِيَتْ بِهِ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Allah </a:t>
            </a:r>
            <a:r>
              <a:rPr lang="en-US" sz="3600" b="1" kern="1200" dirty="0" smtClean="0">
                <a:ea typeface="MS Mincho" pitchFamily="49" charset="-128"/>
              </a:rPr>
              <a:t>remove the blessings from </a:t>
            </a:r>
            <a:r>
              <a:rPr lang="en-US" sz="3600" b="1" kern="1200" dirty="0">
                <a:ea typeface="MS Mincho" pitchFamily="49" charset="-128"/>
              </a:rPr>
              <a:t>the people who were informed about that but they approved it.</a:t>
            </a:r>
          </a:p>
        </p:txBody>
      </p:sp>
      <p:sp>
        <p:nvSpPr>
          <p:cNvPr id="614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la`ana allahu ummatan sami`at bidhalika fara¤iyat bihi</a:t>
            </a:r>
          </a:p>
        </p:txBody>
      </p:sp>
      <p:sp>
        <p:nvSpPr>
          <p:cNvPr id="614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614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7171"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
        <p:nvSpPr>
          <p:cNvPr id="11" name="Title 3"/>
          <p:cNvSpPr>
            <a:spLocks noGrp="1"/>
          </p:cNvSpPr>
          <p:nvPr>
            <p:ph type="ctrTitle"/>
          </p:nvPr>
        </p:nvSpPr>
        <p:spPr>
          <a:xfrm>
            <a:off x="228600" y="884238"/>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اَللَّهُمَّ صَلِّ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مُحَمَّدٍ وَآلِ مُحَمَّدٍ</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O' </a:t>
            </a:r>
            <a:r>
              <a:rPr lang="en-US" sz="3600" b="1" kern="1200" dirty="0" smtClean="0">
                <a:ea typeface="MS Mincho" pitchFamily="49" charset="-128"/>
              </a:rPr>
              <a:t>Allah </a:t>
            </a:r>
            <a:r>
              <a:rPr lang="en-US" sz="3600" b="1" kern="1200" dirty="0">
                <a:ea typeface="MS Mincho" pitchFamily="49" charset="-128"/>
              </a:rPr>
              <a:t>send Your blessings on Muhammad</a:t>
            </a:r>
          </a:p>
          <a:p>
            <a:pPr marL="342900" indent="-342900" eaLnBrk="1" hangingPunct="1">
              <a:defRPr/>
            </a:pPr>
            <a:r>
              <a:rPr lang="en-US" sz="3600" b="1" kern="1200" dirty="0">
                <a:ea typeface="MS Mincho" pitchFamily="49" charset="-128"/>
              </a:rPr>
              <a:t>and the family of Muhammad.</a:t>
            </a:r>
          </a:p>
        </p:txBody>
      </p:sp>
      <p:sp>
        <p:nvSpPr>
          <p:cNvPr id="717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allahumma salli `ala muhammadin wa ali muhammadin</a:t>
            </a:r>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يَا مَوْلاَيَ يَا ابَا عَبْدِ </a:t>
            </a:r>
            <a:r>
              <a:rPr lang="ar-SA" sz="9600" kern="1200" dirty="0" err="1">
                <a:latin typeface="Arabic Typesetting" panose="03020402040406030203" pitchFamily="66" charset="-78"/>
                <a:ea typeface="+mn-ea"/>
                <a:cs typeface="Arabic Typesetting" panose="03020402040406030203" pitchFamily="66" charset="-78"/>
              </a:rPr>
              <a:t>ٱللَّهِ</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pl-PL" sz="3600" b="1" kern="1200" dirty="0">
                <a:ea typeface="MS Mincho" pitchFamily="49" charset="-128"/>
              </a:rPr>
              <a:t>O my master! O Abu-`Abdullah!</a:t>
            </a:r>
            <a:endParaRPr lang="en-US" sz="3600" b="1" kern="1200" dirty="0">
              <a:ea typeface="MS Mincho" pitchFamily="49" charset="-128"/>
            </a:endParaRPr>
          </a:p>
        </p:txBody>
      </p:sp>
      <p:sp>
        <p:nvSpPr>
          <p:cNvPr id="624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3200" b="1" i="1">
                <a:solidFill>
                  <a:srgbClr val="000066"/>
                </a:solidFill>
                <a:ea typeface="MS Mincho" pitchFamily="49" charset="-128"/>
              </a:rPr>
              <a:t>ya mawlaya ya aba `abdi allahi</a:t>
            </a:r>
            <a:endParaRPr lang="fi-FI" sz="3200" b="1" i="1">
              <a:solidFill>
                <a:srgbClr val="000066"/>
              </a:solidFill>
              <a:ea typeface="MS Mincho" pitchFamily="49" charset="-128"/>
            </a:endParaRPr>
          </a:p>
        </p:txBody>
      </p:sp>
      <p:sp>
        <p:nvSpPr>
          <p:cNvPr id="6246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6247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اشْهِدُ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وَمَلاَئِكَتَهُ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I call Allah, His angels,</a:t>
            </a:r>
          </a:p>
        </p:txBody>
      </p:sp>
      <p:sp>
        <p:nvSpPr>
          <p:cNvPr id="634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ushhidu allaha wa mala'ikatahu</a:t>
            </a:r>
          </a:p>
        </p:txBody>
      </p:sp>
      <p:sp>
        <p:nvSpPr>
          <p:cNvPr id="6349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6349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وَانْبِيَائَهُ وَرُسُلَهُ</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His Prophets, and His Messengers</a:t>
            </a:r>
          </a:p>
        </p:txBody>
      </p:sp>
      <p:sp>
        <p:nvSpPr>
          <p:cNvPr id="645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anbiya'ahu wa rusulahu</a:t>
            </a:r>
          </a:p>
        </p:txBody>
      </p:sp>
      <p:sp>
        <p:nvSpPr>
          <p:cNvPr id="6451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6451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انِّي بِكُمْ مُؤْمِنٌ وَبِإِيَابِكُمْ</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to witness that I believe in you and in your Return</a:t>
            </a:r>
          </a:p>
        </p:txBody>
      </p:sp>
      <p:sp>
        <p:nvSpPr>
          <p:cNvPr id="655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de-DE" sz="3200" b="1" i="1">
                <a:solidFill>
                  <a:srgbClr val="000066"/>
                </a:solidFill>
                <a:ea typeface="MS Mincho" pitchFamily="49" charset="-128"/>
              </a:rPr>
              <a:t>anni bikum mu'minun wa bi'iyabikum</a:t>
            </a:r>
            <a:endParaRPr lang="fi-FI" sz="3200" b="1" i="1">
              <a:solidFill>
                <a:srgbClr val="000066"/>
              </a:solidFill>
              <a:ea typeface="MS Mincho" pitchFamily="49" charset="-128"/>
            </a:endParaRPr>
          </a:p>
        </p:txBody>
      </p:sp>
      <p:sp>
        <p:nvSpPr>
          <p:cNvPr id="6554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6554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مُوقِنٌ </a:t>
            </a:r>
            <a:r>
              <a:rPr lang="ar-SA" sz="9600" kern="1200" dirty="0" err="1">
                <a:latin typeface="Arabic Typesetting" panose="03020402040406030203" pitchFamily="66" charset="-78"/>
                <a:ea typeface="+mn-ea"/>
                <a:cs typeface="Arabic Typesetting" panose="03020402040406030203" pitchFamily="66" charset="-78"/>
              </a:rPr>
              <a:t>بِشَرَايِعِ</a:t>
            </a:r>
            <a:r>
              <a:rPr lang="ar-SA" sz="9600" kern="1200" dirty="0">
                <a:latin typeface="Arabic Typesetting" panose="03020402040406030203" pitchFamily="66" charset="-78"/>
                <a:ea typeface="+mn-ea"/>
                <a:cs typeface="Arabic Typesetting" panose="03020402040406030203" pitchFamily="66" charset="-78"/>
              </a:rPr>
              <a:t> دِينِي وَخَوَاتِيمِ عَمَلِي</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I have faith in the laws of my religion and in the sealing deeds of mine,</a:t>
            </a:r>
          </a:p>
        </p:txBody>
      </p:sp>
      <p:sp>
        <p:nvSpPr>
          <p:cNvPr id="665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muqinun bisharayi`i dini wa khawatimi `amali</a:t>
            </a:r>
          </a:p>
        </p:txBody>
      </p:sp>
      <p:sp>
        <p:nvSpPr>
          <p:cNvPr id="6656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6656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وَمُنْقَلَبِي </a:t>
            </a:r>
            <a:r>
              <a:rPr lang="ar-SA" sz="9600" kern="1200" dirty="0" err="1">
                <a:latin typeface="Arabic Typesetting" panose="03020402040406030203" pitchFamily="66" charset="-78"/>
                <a:ea typeface="+mn-ea"/>
                <a:cs typeface="Arabic Typesetting" panose="03020402040406030203" pitchFamily="66" charset="-78"/>
              </a:rPr>
              <a:t>إِلَىٰ</a:t>
            </a:r>
            <a:r>
              <a:rPr lang="ar-SA" sz="9600" kern="1200" dirty="0">
                <a:latin typeface="Arabic Typesetting" panose="03020402040406030203" pitchFamily="66" charset="-78"/>
                <a:ea typeface="+mn-ea"/>
                <a:cs typeface="Arabic Typesetting" panose="03020402040406030203" pitchFamily="66" charset="-78"/>
              </a:rPr>
              <a:t> رَبِّي</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in my final return to my Lord.</a:t>
            </a:r>
          </a:p>
        </p:txBody>
      </p:sp>
      <p:sp>
        <p:nvSpPr>
          <p:cNvPr id="675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munqalabi ila rabbi</a:t>
            </a:r>
          </a:p>
        </p:txBody>
      </p:sp>
      <p:sp>
        <p:nvSpPr>
          <p:cNvPr id="6758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6759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فَصَلَوَاتُ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عَلَيْكُمْ</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Allah’s blessings be upon you all,</a:t>
            </a:r>
          </a:p>
        </p:txBody>
      </p:sp>
      <p:sp>
        <p:nvSpPr>
          <p:cNvPr id="686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fasalawatu allahi `alaykum</a:t>
            </a:r>
          </a:p>
        </p:txBody>
      </p:sp>
      <p:sp>
        <p:nvSpPr>
          <p:cNvPr id="6861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6861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وَعَلَىٰ</a:t>
            </a:r>
            <a:r>
              <a:rPr lang="ar-SA" sz="9600" kern="1200" dirty="0">
                <a:latin typeface="Arabic Typesetting" panose="03020402040406030203" pitchFamily="66" charset="-78"/>
                <a:ea typeface="+mn-ea"/>
                <a:cs typeface="Arabic Typesetting" panose="03020402040406030203" pitchFamily="66" charset="-78"/>
              </a:rPr>
              <a:t> ارْوَاحِكُمْ </a:t>
            </a:r>
            <a:r>
              <a:rPr lang="ar-SA" sz="9600" kern="1200" dirty="0" err="1">
                <a:latin typeface="Arabic Typesetting" panose="03020402040406030203" pitchFamily="66" charset="-78"/>
                <a:ea typeface="+mn-ea"/>
                <a:cs typeface="Arabic Typesetting" panose="03020402040406030203" pitchFamily="66" charset="-78"/>
              </a:rPr>
              <a:t>وَعَلَىٰ</a:t>
            </a:r>
            <a:r>
              <a:rPr lang="ar-SA" sz="9600" kern="1200" dirty="0">
                <a:latin typeface="Arabic Typesetting" panose="03020402040406030203" pitchFamily="66" charset="-78"/>
                <a:ea typeface="+mn-ea"/>
                <a:cs typeface="Arabic Typesetting" panose="03020402040406030203" pitchFamily="66" charset="-78"/>
              </a:rPr>
              <a:t> اجْسَادِكُمْ</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upon your souls, upon your bodies,</a:t>
            </a:r>
          </a:p>
        </p:txBody>
      </p:sp>
      <p:sp>
        <p:nvSpPr>
          <p:cNvPr id="696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`ala arwahikum wa `ala ajsadikum</a:t>
            </a:r>
          </a:p>
        </p:txBody>
      </p:sp>
      <p:sp>
        <p:nvSpPr>
          <p:cNvPr id="6963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6963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وَعَلَىٰ</a:t>
            </a:r>
            <a:r>
              <a:rPr lang="ar-SA" sz="9600" kern="1200" dirty="0">
                <a:latin typeface="Arabic Typesetting" panose="03020402040406030203" pitchFamily="66" charset="-78"/>
                <a:ea typeface="+mn-ea"/>
                <a:cs typeface="Arabic Typesetting" panose="03020402040406030203" pitchFamily="66" charset="-78"/>
              </a:rPr>
              <a:t> شَاهِدِكُمْ </a:t>
            </a:r>
            <a:r>
              <a:rPr lang="ar-SA" sz="9600" kern="1200" dirty="0" err="1">
                <a:latin typeface="Arabic Typesetting" panose="03020402040406030203" pitchFamily="66" charset="-78"/>
                <a:ea typeface="+mn-ea"/>
                <a:cs typeface="Arabic Typesetting" panose="03020402040406030203" pitchFamily="66" charset="-78"/>
              </a:rPr>
              <a:t>وَعَلَىٰ</a:t>
            </a:r>
            <a:r>
              <a:rPr lang="ar-SA" sz="9600" kern="1200" dirty="0">
                <a:latin typeface="Arabic Typesetting" panose="03020402040406030203" pitchFamily="66" charset="-78"/>
                <a:ea typeface="+mn-ea"/>
                <a:cs typeface="Arabic Typesetting" panose="03020402040406030203" pitchFamily="66" charset="-78"/>
              </a:rPr>
              <a:t> غَائِبِكُمْ</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upon the present and the absent (of your group),</a:t>
            </a:r>
          </a:p>
        </p:txBody>
      </p:sp>
      <p:sp>
        <p:nvSpPr>
          <p:cNvPr id="706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`ala shahidikum wa `ala gha'ibikum</a:t>
            </a:r>
          </a:p>
        </p:txBody>
      </p:sp>
      <p:sp>
        <p:nvSpPr>
          <p:cNvPr id="7066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7066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وَظَاهِرِكُمْ وَبَاطِنِكُمْ</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upon the manifest and the hidden (of your affairs).</a:t>
            </a:r>
          </a:p>
        </p:txBody>
      </p:sp>
      <p:sp>
        <p:nvSpPr>
          <p:cNvPr id="716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zahirikum wa batinikum</a:t>
            </a:r>
          </a:p>
        </p:txBody>
      </p:sp>
      <p:sp>
        <p:nvSpPr>
          <p:cNvPr id="7168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7168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731838"/>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بِسْمِ ٱللَّـهِ ٱلرَّحْمَـٰنِ ٱلرَّحِيمِ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3600" b="1" kern="1200" dirty="0">
                <a:ea typeface="MS Mincho" pitchFamily="49" charset="-128"/>
              </a:rPr>
              <a:t>In the Name of </a:t>
            </a:r>
            <a:r>
              <a:rPr lang="en-US" sz="3600" b="1" kern="1200" dirty="0" smtClean="0">
                <a:ea typeface="MS Mincho" pitchFamily="49" charset="-128"/>
              </a:rPr>
              <a:t>Allah</a:t>
            </a:r>
            <a:r>
              <a:rPr lang="en-US" sz="3600" b="1" kern="1200" dirty="0">
                <a:ea typeface="MS Mincho" pitchFamily="49" charset="-128"/>
              </a:rPr>
              <a:t>, </a:t>
            </a:r>
          </a:p>
          <a:p>
            <a:pPr marL="342900" indent="-342900" eaLnBrk="1" hangingPunct="1">
              <a:defRPr/>
            </a:pPr>
            <a:r>
              <a:rPr lang="en-US" sz="3600" b="1" kern="1200" dirty="0">
                <a:ea typeface="MS Mincho" pitchFamily="49" charset="-128"/>
              </a:rPr>
              <a:t>the All-beneficent, the All-merciful. </a:t>
            </a:r>
          </a:p>
        </p:txBody>
      </p:sp>
      <p:sp>
        <p:nvSpPr>
          <p:cNvPr id="81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bismi allahi alrrahmini alrrahimi </a:t>
            </a:r>
          </a:p>
        </p:txBody>
      </p:sp>
      <p:sp>
        <p:nvSpPr>
          <p:cNvPr id="819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819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بْنَ خَاتَمِ </a:t>
            </a:r>
            <a:r>
              <a:rPr lang="ar-SA" sz="9600" kern="1200" dirty="0" err="1">
                <a:latin typeface="Arabic Typesetting" panose="03020402040406030203" pitchFamily="66" charset="-78"/>
                <a:ea typeface="+mn-ea"/>
                <a:cs typeface="Arabic Typesetting" panose="03020402040406030203" pitchFamily="66" charset="-78"/>
              </a:rPr>
              <a:t>ٱلنَّبِيِّينَ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son of the Seal of Prophets,</a:t>
            </a:r>
          </a:p>
        </p:txBody>
      </p:sp>
      <p:sp>
        <p:nvSpPr>
          <p:cNvPr id="727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yabna khatami alnnabiyyina</a:t>
            </a:r>
          </a:p>
        </p:txBody>
      </p:sp>
      <p:sp>
        <p:nvSpPr>
          <p:cNvPr id="7270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7271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وَٱبْنَ</a:t>
            </a:r>
            <a:r>
              <a:rPr lang="ar-SA" sz="9600" kern="1200" dirty="0">
                <a:latin typeface="Arabic Typesetting" panose="03020402040406030203" pitchFamily="66" charset="-78"/>
                <a:ea typeface="+mn-ea"/>
                <a:cs typeface="Arabic Typesetting" panose="03020402040406030203" pitchFamily="66" charset="-78"/>
              </a:rPr>
              <a:t> سَيِّدِ </a:t>
            </a:r>
            <a:r>
              <a:rPr lang="ar-SA" sz="9600" kern="1200" dirty="0" err="1">
                <a:latin typeface="Arabic Typesetting" panose="03020402040406030203" pitchFamily="66" charset="-78"/>
                <a:ea typeface="+mn-ea"/>
                <a:cs typeface="Arabic Typesetting" panose="03020402040406030203" pitchFamily="66" charset="-78"/>
              </a:rPr>
              <a:t>ٱلْوَصِيِّينَ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son of the chief of the Prophets’ successors,</a:t>
            </a:r>
          </a:p>
        </p:txBody>
      </p:sp>
      <p:sp>
        <p:nvSpPr>
          <p:cNvPr id="737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wabna sayyidi alwasiyyina</a:t>
            </a:r>
          </a:p>
        </p:txBody>
      </p:sp>
      <p:sp>
        <p:nvSpPr>
          <p:cNvPr id="7373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7373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وَٱبْنَ</a:t>
            </a:r>
            <a:r>
              <a:rPr lang="ar-SA" sz="9600" kern="1200" dirty="0">
                <a:latin typeface="Arabic Typesetting" panose="03020402040406030203" pitchFamily="66" charset="-78"/>
                <a:ea typeface="+mn-ea"/>
                <a:cs typeface="Arabic Typesetting" panose="03020402040406030203" pitchFamily="66" charset="-78"/>
              </a:rPr>
              <a:t> إِمَامِ </a:t>
            </a:r>
            <a:r>
              <a:rPr lang="ar-SA" sz="9600" kern="1200" dirty="0" err="1">
                <a:latin typeface="Arabic Typesetting" panose="03020402040406030203" pitchFamily="66" charset="-78"/>
                <a:ea typeface="+mn-ea"/>
                <a:cs typeface="Arabic Typesetting" panose="03020402040406030203" pitchFamily="66" charset="-78"/>
              </a:rPr>
              <a:t>ٱلْمُتَّقِينَ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son of the leader of the pious,</a:t>
            </a:r>
          </a:p>
        </p:txBody>
      </p:sp>
      <p:sp>
        <p:nvSpPr>
          <p:cNvPr id="747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wabna imami almuttaqina</a:t>
            </a:r>
          </a:p>
        </p:txBody>
      </p:sp>
      <p:sp>
        <p:nvSpPr>
          <p:cNvPr id="7475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7475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وَٱبْنَ</a:t>
            </a:r>
            <a:r>
              <a:rPr lang="ar-SA" sz="9600" kern="1200" dirty="0">
                <a:latin typeface="Arabic Typesetting" panose="03020402040406030203" pitchFamily="66" charset="-78"/>
                <a:ea typeface="+mn-ea"/>
                <a:cs typeface="Arabic Typesetting" panose="03020402040406030203" pitchFamily="66" charset="-78"/>
              </a:rPr>
              <a:t> قَائِدِ </a:t>
            </a:r>
            <a:r>
              <a:rPr lang="ar-SA" sz="9600" kern="1200" dirty="0" err="1">
                <a:latin typeface="Arabic Typesetting" panose="03020402040406030203" pitchFamily="66" charset="-78"/>
                <a:ea typeface="+mn-ea"/>
                <a:cs typeface="Arabic Typesetting" panose="03020402040406030203" pitchFamily="66" charset="-78"/>
              </a:rPr>
              <a:t>ٱلْغُرِّ</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ٱلْمُحَجَّلِينَ</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إِلَىٰ</a:t>
            </a:r>
            <a:r>
              <a:rPr lang="ar-SA" sz="9600" kern="1200" dirty="0">
                <a:latin typeface="Arabic Typesetting" panose="03020402040406030203" pitchFamily="66" charset="-78"/>
                <a:ea typeface="+mn-ea"/>
                <a:cs typeface="Arabic Typesetting" panose="03020402040406030203" pitchFamily="66" charset="-78"/>
              </a:rPr>
              <a:t> جَنَّاتِ </a:t>
            </a:r>
            <a:r>
              <a:rPr lang="ar-SA" sz="9600" kern="1200" dirty="0" err="1">
                <a:latin typeface="Arabic Typesetting" panose="03020402040406030203" pitchFamily="66" charset="-78"/>
                <a:ea typeface="+mn-ea"/>
                <a:cs typeface="Arabic Typesetting" panose="03020402040406030203" pitchFamily="66" charset="-78"/>
              </a:rPr>
              <a:t>ٱلنَّعِيمِ</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son of the white-forehead, marked believers.</a:t>
            </a:r>
          </a:p>
        </p:txBody>
      </p:sp>
      <p:sp>
        <p:nvSpPr>
          <p:cNvPr id="757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wabna qa'idi alghurri almuhajjalina ila jannati alnna`imi</a:t>
            </a:r>
          </a:p>
        </p:txBody>
      </p:sp>
      <p:sp>
        <p:nvSpPr>
          <p:cNvPr id="7578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7578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وَكَيْفَ لاَ تَكُونُ </a:t>
            </a:r>
            <a:r>
              <a:rPr lang="ar-SA" sz="9600" kern="1200" dirty="0" err="1">
                <a:latin typeface="Arabic Typesetting" panose="03020402040406030203" pitchFamily="66" charset="-78"/>
                <a:ea typeface="+mn-ea"/>
                <a:cs typeface="Arabic Typesetting" panose="03020402040406030203" pitchFamily="66" charset="-78"/>
              </a:rPr>
              <a:t>كَذٰلِكَ</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How can that you be anything other than this</a:t>
            </a:r>
          </a:p>
        </p:txBody>
      </p:sp>
      <p:sp>
        <p:nvSpPr>
          <p:cNvPr id="768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kayfa la takunu kadhalika</a:t>
            </a:r>
          </a:p>
        </p:txBody>
      </p:sp>
      <p:sp>
        <p:nvSpPr>
          <p:cNvPr id="7680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7680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وَانْتَ بَابُ </a:t>
            </a:r>
            <a:r>
              <a:rPr lang="ar-SA" sz="9600" kern="1200" dirty="0" err="1">
                <a:latin typeface="Arabic Typesetting" panose="03020402040406030203" pitchFamily="66" charset="-78"/>
                <a:ea typeface="+mn-ea"/>
                <a:cs typeface="Arabic Typesetting" panose="03020402040406030203" pitchFamily="66" charset="-78"/>
              </a:rPr>
              <a:t>ٱلْهُدَىٰ</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while you are the door to the true guidance,</a:t>
            </a:r>
          </a:p>
        </p:txBody>
      </p:sp>
      <p:sp>
        <p:nvSpPr>
          <p:cNvPr id="778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anta babu alhuda</a:t>
            </a:r>
          </a:p>
        </p:txBody>
      </p:sp>
      <p:sp>
        <p:nvSpPr>
          <p:cNvPr id="7782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7783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وَإِمَامُ </a:t>
            </a:r>
            <a:r>
              <a:rPr lang="ar-SA" sz="9600" kern="1200" dirty="0" err="1">
                <a:latin typeface="Arabic Typesetting" panose="03020402040406030203" pitchFamily="66" charset="-78"/>
                <a:ea typeface="+mn-ea"/>
                <a:cs typeface="Arabic Typesetting" panose="03020402040406030203" pitchFamily="66" charset="-78"/>
              </a:rPr>
              <a:t>ٱلتُّقَىٰ</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the guide to piety,</a:t>
            </a:r>
          </a:p>
        </p:txBody>
      </p:sp>
      <p:sp>
        <p:nvSpPr>
          <p:cNvPr id="788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imamu alttuqa</a:t>
            </a:r>
          </a:p>
        </p:txBody>
      </p:sp>
      <p:sp>
        <p:nvSpPr>
          <p:cNvPr id="7885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7885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وَٱلْعُرْوَةُ</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ٱلْوُثْقَىٰ</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the firmest handle,</a:t>
            </a:r>
          </a:p>
        </p:txBody>
      </p:sp>
      <p:sp>
        <p:nvSpPr>
          <p:cNvPr id="798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wal`urwatu alwuthqa</a:t>
            </a:r>
          </a:p>
        </p:txBody>
      </p:sp>
      <p:sp>
        <p:nvSpPr>
          <p:cNvPr id="7987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7987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وَٱلْحُجَّةُ</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اهْلِ </a:t>
            </a:r>
            <a:r>
              <a:rPr lang="ar-SA" sz="9600" kern="1200" dirty="0" err="1">
                <a:latin typeface="Arabic Typesetting" panose="03020402040406030203" pitchFamily="66" charset="-78"/>
                <a:ea typeface="+mn-ea"/>
                <a:cs typeface="Arabic Typesetting" panose="03020402040406030203" pitchFamily="66" charset="-78"/>
              </a:rPr>
              <a:t>ٱلدُّنْيَا</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the argument against the inhabitants of this world,</a:t>
            </a:r>
          </a:p>
        </p:txBody>
      </p:sp>
      <p:sp>
        <p:nvSpPr>
          <p:cNvPr id="809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walhujjatu `ala ahli alddunya</a:t>
            </a:r>
          </a:p>
        </p:txBody>
      </p:sp>
      <p:sp>
        <p:nvSpPr>
          <p:cNvPr id="8090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8090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وَخَامِسُ اصْحَابِ </a:t>
            </a:r>
            <a:r>
              <a:rPr lang="ar-SA" sz="9600" kern="1200" dirty="0" err="1">
                <a:latin typeface="Arabic Typesetting" panose="03020402040406030203" pitchFamily="66" charset="-78"/>
                <a:ea typeface="+mn-ea"/>
                <a:cs typeface="Arabic Typesetting" panose="03020402040406030203" pitchFamily="66" charset="-78"/>
              </a:rPr>
              <a:t>ٱلْكِسَاءِ</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the fifth of the People of the Cloak.</a:t>
            </a:r>
          </a:p>
        </p:txBody>
      </p:sp>
      <p:sp>
        <p:nvSpPr>
          <p:cNvPr id="819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khamisu ashabi alkisa'i</a:t>
            </a:r>
          </a:p>
        </p:txBody>
      </p:sp>
      <p:sp>
        <p:nvSpPr>
          <p:cNvPr id="819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8192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اللَّهُ </a:t>
            </a:r>
            <a:r>
              <a:rPr lang="ar-SA" sz="9600" kern="1200" dirty="0" smtClean="0">
                <a:latin typeface="Arabic Typesetting" panose="03020402040406030203" pitchFamily="66" charset="-78"/>
                <a:ea typeface="+mn-ea"/>
                <a:cs typeface="Arabic Typesetting" panose="03020402040406030203" pitchFamily="66" charset="-78"/>
              </a:rPr>
              <a:t>اكْبَرُ</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Allah is the Most Great.</a:t>
            </a:r>
          </a:p>
        </p:txBody>
      </p:sp>
      <p:sp>
        <p:nvSpPr>
          <p:cNvPr id="92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allahu akbaru</a:t>
            </a:r>
          </a:p>
        </p:txBody>
      </p:sp>
      <p:sp>
        <p:nvSpPr>
          <p:cNvPr id="922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922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غَذَّتْكَ</a:t>
            </a:r>
            <a:r>
              <a:rPr lang="ar-SA" sz="9600" kern="1200" dirty="0">
                <a:latin typeface="Arabic Typesetting" panose="03020402040406030203" pitchFamily="66" charset="-78"/>
                <a:ea typeface="+mn-ea"/>
                <a:cs typeface="Arabic Typesetting" panose="03020402040406030203" pitchFamily="66" charset="-78"/>
              </a:rPr>
              <a:t> يَدُ </a:t>
            </a:r>
            <a:r>
              <a:rPr lang="ar-SA" sz="9600" kern="1200" dirty="0" err="1">
                <a:latin typeface="Arabic Typesetting" panose="03020402040406030203" pitchFamily="66" charset="-78"/>
                <a:ea typeface="+mn-ea"/>
                <a:cs typeface="Arabic Typesetting" panose="03020402040406030203" pitchFamily="66" charset="-78"/>
              </a:rPr>
              <a:t>ٱلرَّحْمَةِ</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You were nourished by the hand of mercy,</a:t>
            </a:r>
          </a:p>
        </p:txBody>
      </p:sp>
      <p:sp>
        <p:nvSpPr>
          <p:cNvPr id="829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ghadhdhatka yadu alrrahmati</a:t>
            </a:r>
          </a:p>
        </p:txBody>
      </p:sp>
      <p:sp>
        <p:nvSpPr>
          <p:cNvPr id="829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829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وَرَضَعْتَ مِنْ ثَدْيِ </a:t>
            </a:r>
            <a:r>
              <a:rPr lang="ar-SA" sz="9600" kern="1200" dirty="0" err="1">
                <a:latin typeface="Arabic Typesetting" panose="03020402040406030203" pitchFamily="66" charset="-78"/>
                <a:ea typeface="+mn-ea"/>
                <a:cs typeface="Arabic Typesetting" panose="03020402040406030203" pitchFamily="66" charset="-78"/>
              </a:rPr>
              <a:t>ٱلإِيـمَانِ</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breast-fed by the bosom of faith,</a:t>
            </a:r>
          </a:p>
        </p:txBody>
      </p:sp>
      <p:sp>
        <p:nvSpPr>
          <p:cNvPr id="839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a:solidFill>
                  <a:srgbClr val="000066"/>
                </a:solidFill>
                <a:ea typeface="MS Mincho" pitchFamily="49" charset="-128"/>
              </a:rPr>
              <a:t>wa ra¤a`ta min thadyi al-imani</a:t>
            </a:r>
            <a:endParaRPr lang="fi-FI" sz="3200" b="1" i="1">
              <a:solidFill>
                <a:srgbClr val="000066"/>
              </a:solidFill>
              <a:ea typeface="MS Mincho" pitchFamily="49" charset="-128"/>
            </a:endParaRPr>
          </a:p>
        </p:txBody>
      </p:sp>
      <p:sp>
        <p:nvSpPr>
          <p:cNvPr id="8397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8397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وَرُبِّيتَ فِي حِجْرِ </a:t>
            </a:r>
            <a:r>
              <a:rPr lang="ar-SA" sz="9600" kern="1200" dirty="0" err="1">
                <a:latin typeface="Arabic Typesetting" panose="03020402040406030203" pitchFamily="66" charset="-78"/>
                <a:ea typeface="+mn-ea"/>
                <a:cs typeface="Arabic Typesetting" panose="03020402040406030203" pitchFamily="66" charset="-78"/>
              </a:rPr>
              <a:t>ٱلإِسْلاَمِ</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brought up in the lap of Islam.</a:t>
            </a:r>
          </a:p>
        </p:txBody>
      </p:sp>
      <p:sp>
        <p:nvSpPr>
          <p:cNvPr id="849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a:solidFill>
                  <a:srgbClr val="000066"/>
                </a:solidFill>
                <a:ea typeface="MS Mincho" pitchFamily="49" charset="-128"/>
              </a:rPr>
              <a:t>wa rubbita fi hijri al-islami</a:t>
            </a:r>
            <a:endParaRPr lang="fi-FI" sz="3200" b="1" i="1">
              <a:solidFill>
                <a:srgbClr val="000066"/>
              </a:solidFill>
              <a:ea typeface="MS Mincho" pitchFamily="49" charset="-128"/>
            </a:endParaRPr>
          </a:p>
        </p:txBody>
      </p:sp>
      <p:sp>
        <p:nvSpPr>
          <p:cNvPr id="8499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8499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فَٱلنَّفْسُ</a:t>
            </a:r>
            <a:r>
              <a:rPr lang="ar-SA" sz="9600" kern="1200" dirty="0">
                <a:latin typeface="Arabic Typesetting" panose="03020402040406030203" pitchFamily="66" charset="-78"/>
                <a:ea typeface="+mn-ea"/>
                <a:cs typeface="Arabic Typesetting" panose="03020402040406030203" pitchFamily="66" charset="-78"/>
              </a:rPr>
              <a:t> غَيْرُ رَاضِيَةٍ بِفِرَاقِكَ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So, my soul is definitely displeased by the way you left this world</a:t>
            </a:r>
          </a:p>
        </p:txBody>
      </p:sp>
      <p:sp>
        <p:nvSpPr>
          <p:cNvPr id="860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falnnafsu ghayru radiyatin bifiraqika</a:t>
            </a:r>
          </a:p>
        </p:txBody>
      </p:sp>
      <p:sp>
        <p:nvSpPr>
          <p:cNvPr id="8602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8602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وَلاَ شَاكَّةٍ فِي حَيَاتِكَ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it has no doubt that you are alive.</a:t>
            </a:r>
          </a:p>
        </p:txBody>
      </p:sp>
      <p:sp>
        <p:nvSpPr>
          <p:cNvPr id="870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la shakkatin fi hayatika</a:t>
            </a:r>
          </a:p>
        </p:txBody>
      </p:sp>
      <p:sp>
        <p:nvSpPr>
          <p:cNvPr id="870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870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صَلَوَاتُ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عَلَيْكَ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Allah’s blessings be upon you,</a:t>
            </a:r>
          </a:p>
        </p:txBody>
      </p:sp>
      <p:sp>
        <p:nvSpPr>
          <p:cNvPr id="880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salawatu allahi `alayka</a:t>
            </a:r>
          </a:p>
        </p:txBody>
      </p:sp>
      <p:sp>
        <p:nvSpPr>
          <p:cNvPr id="8806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8807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وَعَلَىٰ</a:t>
            </a:r>
            <a:r>
              <a:rPr lang="ar-SA" sz="9600" kern="1200" dirty="0">
                <a:latin typeface="Arabic Typesetting" panose="03020402040406030203" pitchFamily="66" charset="-78"/>
                <a:ea typeface="+mn-ea"/>
                <a:cs typeface="Arabic Typesetting" panose="03020402040406030203" pitchFamily="66" charset="-78"/>
              </a:rPr>
              <a:t> آبَائِكَ وَابْنَائِكَ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your ascendants, and your descendants.</a:t>
            </a:r>
          </a:p>
        </p:txBody>
      </p:sp>
      <p:sp>
        <p:nvSpPr>
          <p:cNvPr id="890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`ala aba'ika wa abna'ika</a:t>
            </a:r>
          </a:p>
        </p:txBody>
      </p:sp>
      <p:sp>
        <p:nvSpPr>
          <p:cNvPr id="8909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8909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يَا صَرِيعَ </a:t>
            </a:r>
            <a:r>
              <a:rPr lang="ar-SA" sz="9600" kern="1200" dirty="0" err="1">
                <a:latin typeface="Arabic Typesetting" panose="03020402040406030203" pitchFamily="66" charset="-78"/>
                <a:ea typeface="+mn-ea"/>
                <a:cs typeface="Arabic Typesetting" panose="03020402040406030203" pitchFamily="66" charset="-78"/>
              </a:rPr>
              <a:t>ٱلْعَبْرَةِ</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ٱلسَّاكِبَةِ</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O object of the pouring tears</a:t>
            </a:r>
          </a:p>
        </p:txBody>
      </p:sp>
      <p:sp>
        <p:nvSpPr>
          <p:cNvPr id="901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a:solidFill>
                  <a:srgbClr val="000066"/>
                </a:solidFill>
                <a:ea typeface="MS Mincho" pitchFamily="49" charset="-128"/>
              </a:rPr>
              <a:t>alssalamu `alayka ya sari`a al`abrati alssakibati</a:t>
            </a:r>
            <a:endParaRPr lang="fi-FI" sz="3200" b="1" i="1">
              <a:solidFill>
                <a:srgbClr val="000066"/>
              </a:solidFill>
              <a:ea typeface="MS Mincho" pitchFamily="49" charset="-128"/>
            </a:endParaRPr>
          </a:p>
        </p:txBody>
      </p:sp>
      <p:sp>
        <p:nvSpPr>
          <p:cNvPr id="9011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9011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وَقَرِينَ </a:t>
            </a:r>
            <a:r>
              <a:rPr lang="ar-SA" sz="9600" kern="1200" dirty="0" err="1">
                <a:latin typeface="Arabic Typesetting" panose="03020402040406030203" pitchFamily="66" charset="-78"/>
                <a:ea typeface="+mn-ea"/>
                <a:cs typeface="Arabic Typesetting" panose="03020402040406030203" pitchFamily="66" charset="-78"/>
              </a:rPr>
              <a:t>ٱلْمُصِيبَةِ</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ٱلرَّاتِبَةِ</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match of the astounding misfortune.</a:t>
            </a:r>
          </a:p>
        </p:txBody>
      </p:sp>
      <p:sp>
        <p:nvSpPr>
          <p:cNvPr id="911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qarina almusibati alrratibati</a:t>
            </a:r>
          </a:p>
        </p:txBody>
      </p:sp>
      <p:sp>
        <p:nvSpPr>
          <p:cNvPr id="9114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9114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لَعَنَ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امَّةً </a:t>
            </a:r>
            <a:r>
              <a:rPr lang="ar-SA" sz="9600" kern="1200" dirty="0" err="1">
                <a:latin typeface="Arabic Typesetting" panose="03020402040406030203" pitchFamily="66" charset="-78"/>
                <a:ea typeface="+mn-ea"/>
                <a:cs typeface="Arabic Typesetting" panose="03020402040406030203" pitchFamily="66" charset="-78"/>
              </a:rPr>
              <a:t>ٱسْتَحَلَّتْ</a:t>
            </a:r>
            <a:r>
              <a:rPr lang="ar-SA" sz="9600" kern="1200" dirty="0">
                <a:latin typeface="Arabic Typesetting" panose="03020402040406030203" pitchFamily="66" charset="-78"/>
                <a:ea typeface="+mn-ea"/>
                <a:cs typeface="Arabic Typesetting" panose="03020402040406030203" pitchFamily="66" charset="-78"/>
              </a:rPr>
              <a:t> مِنْكَ </a:t>
            </a:r>
            <a:r>
              <a:rPr lang="ar-SA" sz="9600" kern="1200" dirty="0" err="1">
                <a:latin typeface="Arabic Typesetting" panose="03020402040406030203" pitchFamily="66" charset="-78"/>
                <a:ea typeface="+mn-ea"/>
                <a:cs typeface="Arabic Typesetting" panose="03020402040406030203" pitchFamily="66" charset="-78"/>
              </a:rPr>
              <a:t>ٱلْمَحَارِمَ</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May Allah </a:t>
            </a:r>
            <a:r>
              <a:rPr lang="en-US" sz="3600" b="1" kern="1200" dirty="0" smtClean="0">
                <a:ea typeface="MS Mincho" pitchFamily="49" charset="-128"/>
              </a:rPr>
              <a:t>remove the blessings from </a:t>
            </a:r>
            <a:r>
              <a:rPr lang="en-US" sz="3600" b="1" kern="1200" dirty="0">
                <a:ea typeface="MS Mincho" pitchFamily="49" charset="-128"/>
              </a:rPr>
              <a:t>the people who violated your sanctities</a:t>
            </a:r>
          </a:p>
        </p:txBody>
      </p:sp>
      <p:sp>
        <p:nvSpPr>
          <p:cNvPr id="921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la`ana allahu ummatan istahallat minka almaharima</a:t>
            </a:r>
          </a:p>
        </p:txBody>
      </p:sp>
      <p:sp>
        <p:nvSpPr>
          <p:cNvPr id="9216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9216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اللَّهُ اكْبَرُ كَبِيراً</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Allah is the Most Great of all.</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allahu akbaru kabiran</a:t>
            </a: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
        <p:nvSpPr>
          <p:cNvPr id="10247" name="Rectangle 1"/>
          <p:cNvSpPr>
            <a:spLocks noChangeArrowheads="1"/>
          </p:cNvSpPr>
          <p:nvPr/>
        </p:nvSpPr>
        <p:spPr bwMode="auto">
          <a:xfrm>
            <a:off x="2057400" y="381000"/>
            <a:ext cx="5116513" cy="46196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2400" b="1">
                <a:solidFill>
                  <a:srgbClr val="FFFF00"/>
                </a:solidFill>
                <a:latin typeface="Trebuchet MS" pitchFamily="34" charset="0"/>
              </a:rPr>
              <a:t>Then, say the following words:</a:t>
            </a:r>
          </a:p>
        </p:txBody>
      </p:sp>
    </p:spTree>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وَٱنْتَهَكَتْ</a:t>
            </a:r>
            <a:r>
              <a:rPr lang="ar-SA" sz="9600" kern="1200" dirty="0">
                <a:latin typeface="Arabic Typesetting" panose="03020402040406030203" pitchFamily="66" charset="-78"/>
                <a:ea typeface="+mn-ea"/>
                <a:cs typeface="Arabic Typesetting" panose="03020402040406030203" pitchFamily="66" charset="-78"/>
              </a:rPr>
              <a:t> فِيكَ حُرمَةَ </a:t>
            </a:r>
            <a:r>
              <a:rPr lang="ar-SA" sz="9600" kern="1200" dirty="0" err="1">
                <a:latin typeface="Arabic Typesetting" panose="03020402040406030203" pitchFamily="66" charset="-78"/>
                <a:ea typeface="+mn-ea"/>
                <a:cs typeface="Arabic Typesetting" panose="03020402040406030203" pitchFamily="66" charset="-78"/>
              </a:rPr>
              <a:t>ٱلإِسْلاَمِ</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infringed the holiness of Islam.</a:t>
            </a:r>
          </a:p>
        </p:txBody>
      </p:sp>
      <p:sp>
        <p:nvSpPr>
          <p:cNvPr id="931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wantahakat fika hurmata al-islami</a:t>
            </a:r>
          </a:p>
        </p:txBody>
      </p:sp>
      <p:sp>
        <p:nvSpPr>
          <p:cNvPr id="9318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9319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فَقُتِلْتَ </a:t>
            </a:r>
            <a:r>
              <a:rPr lang="ar-SA" sz="9600" kern="1200" dirty="0" err="1">
                <a:latin typeface="Arabic Typesetting" panose="03020402040406030203" pitchFamily="66" charset="-78"/>
                <a:ea typeface="+mn-ea"/>
                <a:cs typeface="Arabic Typesetting" panose="03020402040406030203" pitchFamily="66" charset="-78"/>
              </a:rPr>
              <a:t>صَلَّىٰ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عَلَيْكَ مَقْهُوراً</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So, you—may Allah’s blessings be upon you—were killed overwhelmed,</a:t>
            </a:r>
          </a:p>
        </p:txBody>
      </p:sp>
      <p:sp>
        <p:nvSpPr>
          <p:cNvPr id="942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faqutilta salla allahu `alayka maqhuran</a:t>
            </a:r>
          </a:p>
        </p:txBody>
      </p:sp>
      <p:sp>
        <p:nvSpPr>
          <p:cNvPr id="9421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9421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وَاصْبَحَ رَسُولُ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صَلَّىٰ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عَلَيْهِ </a:t>
            </a:r>
            <a:r>
              <a:rPr lang="ar-SA" sz="9600" kern="1200" dirty="0" err="1">
                <a:latin typeface="Arabic Typesetting" panose="03020402040406030203" pitchFamily="66" charset="-78"/>
                <a:ea typeface="+mn-ea"/>
                <a:cs typeface="Arabic Typesetting" panose="03020402040406030203" pitchFamily="66" charset="-78"/>
              </a:rPr>
              <a:t>وَآلِهِ</a:t>
            </a:r>
            <a:r>
              <a:rPr lang="ar-SA" sz="9600" kern="1200" dirty="0">
                <a:latin typeface="Arabic Typesetting" panose="03020402040406030203" pitchFamily="66" charset="-78"/>
                <a:ea typeface="+mn-ea"/>
                <a:cs typeface="Arabic Typesetting" panose="03020402040406030203" pitchFamily="66" charset="-78"/>
              </a:rPr>
              <a:t> بِكَ مَوْتُوراً</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the Messenger of Allah, Allah’s blessings be upon him and his Household, became cut off because of loss of you,</a:t>
            </a:r>
          </a:p>
        </p:txBody>
      </p:sp>
      <p:sp>
        <p:nvSpPr>
          <p:cNvPr id="95236" name="Subtitle 4"/>
          <p:cNvSpPr txBox="1">
            <a:spLocks/>
          </p:cNvSpPr>
          <p:nvPr/>
        </p:nvSpPr>
        <p:spPr bwMode="auto">
          <a:xfrm>
            <a:off x="304800" y="48006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asbaha rasulu allahi salla allahu `alayhi wa alihi bika mawturan</a:t>
            </a:r>
          </a:p>
        </p:txBody>
      </p:sp>
      <p:sp>
        <p:nvSpPr>
          <p:cNvPr id="9523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9523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وَاصْبَحَ كِتَابُ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بِفَقْدِكَ مَهْجُوراً</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the Book of Allah became deserted due to losing you.</a:t>
            </a:r>
          </a:p>
        </p:txBody>
      </p:sp>
      <p:sp>
        <p:nvSpPr>
          <p:cNvPr id="962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asbaha kitabu allahi bifaqdika mahjuran</a:t>
            </a:r>
          </a:p>
        </p:txBody>
      </p:sp>
      <p:sp>
        <p:nvSpPr>
          <p:cNvPr id="9626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9626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اَلسَّلاَمُ عَلَيْكَ </a:t>
            </a:r>
            <a:r>
              <a:rPr lang="ar-SA" sz="9600" kern="1200" dirty="0" err="1">
                <a:latin typeface="Arabic Typesetting" panose="03020402040406030203" pitchFamily="66" charset="-78"/>
                <a:ea typeface="+mn-ea"/>
                <a:cs typeface="Arabic Typesetting" panose="03020402040406030203" pitchFamily="66" charset="-78"/>
              </a:rPr>
              <a:t>وَعَلَىٰ</a:t>
            </a:r>
            <a:r>
              <a:rPr lang="ar-SA" sz="9600" kern="1200" dirty="0">
                <a:latin typeface="Arabic Typesetting" panose="03020402040406030203" pitchFamily="66" charset="-78"/>
                <a:ea typeface="+mn-ea"/>
                <a:cs typeface="Arabic Typesetting" panose="03020402040406030203" pitchFamily="66" charset="-78"/>
              </a:rPr>
              <a:t> جَدِّكَ وَابِيكَ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Peace be upon you, your grandfather, your father,</a:t>
            </a:r>
          </a:p>
        </p:txBody>
      </p:sp>
      <p:sp>
        <p:nvSpPr>
          <p:cNvPr id="972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alssalamu `alayka wa `ala jaddika wa abika</a:t>
            </a:r>
          </a:p>
        </p:txBody>
      </p:sp>
      <p:sp>
        <p:nvSpPr>
          <p:cNvPr id="9728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9728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a:latin typeface="Arabic Typesetting" panose="03020402040406030203" pitchFamily="66" charset="-78"/>
                <a:ea typeface="+mn-ea"/>
                <a:cs typeface="Arabic Typesetting" panose="03020402040406030203" pitchFamily="66" charset="-78"/>
              </a:rPr>
              <a:t>وَامِّكَ وَاخِيكَ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your mother, your brother,</a:t>
            </a:r>
          </a:p>
        </p:txBody>
      </p:sp>
      <p:sp>
        <p:nvSpPr>
          <p:cNvPr id="983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ummika wa akhika</a:t>
            </a:r>
          </a:p>
        </p:txBody>
      </p:sp>
      <p:sp>
        <p:nvSpPr>
          <p:cNvPr id="9830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9831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وَعَلَىٰ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ٱلائِمَّةِ</a:t>
            </a:r>
            <a:r>
              <a:rPr lang="ar-SA" sz="9600" kern="1200" dirty="0">
                <a:latin typeface="Arabic Typesetting" panose="03020402040406030203" pitchFamily="66" charset="-78"/>
                <a:ea typeface="+mn-ea"/>
                <a:cs typeface="Arabic Typesetting" panose="03020402040406030203" pitchFamily="66" charset="-78"/>
              </a:rPr>
              <a:t> مِنْ بَنِيكَ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the Imams from your descendants,</a:t>
            </a:r>
          </a:p>
        </p:txBody>
      </p:sp>
      <p:sp>
        <p:nvSpPr>
          <p:cNvPr id="993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a:solidFill>
                  <a:srgbClr val="000066"/>
                </a:solidFill>
                <a:ea typeface="MS Mincho" pitchFamily="49" charset="-128"/>
              </a:rPr>
              <a:t>wa `ala al-a'immati min banika</a:t>
            </a:r>
            <a:endParaRPr lang="fi-FI" sz="3200" b="1" i="1">
              <a:solidFill>
                <a:srgbClr val="000066"/>
              </a:solidFill>
              <a:ea typeface="MS Mincho" pitchFamily="49" charset="-128"/>
            </a:endParaRPr>
          </a:p>
        </p:txBody>
      </p:sp>
      <p:sp>
        <p:nvSpPr>
          <p:cNvPr id="9933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99334"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وَعَلَىٰ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ٱلْمُسْتَشْهَدِينَ</a:t>
            </a:r>
            <a:r>
              <a:rPr lang="ar-SA" sz="9600" kern="1200" dirty="0">
                <a:latin typeface="Arabic Typesetting" panose="03020402040406030203" pitchFamily="66" charset="-78"/>
                <a:ea typeface="+mn-ea"/>
                <a:cs typeface="Arabic Typesetting" panose="03020402040406030203" pitchFamily="66" charset="-78"/>
              </a:rPr>
              <a:t> مَعَكَ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those who were martyred with you,</a:t>
            </a:r>
          </a:p>
        </p:txBody>
      </p:sp>
      <p:sp>
        <p:nvSpPr>
          <p:cNvPr id="1003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`ala almustashhadina ma`aka</a:t>
            </a:r>
          </a:p>
        </p:txBody>
      </p:sp>
      <p:sp>
        <p:nvSpPr>
          <p:cNvPr id="10035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0035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وَعَلَىٰ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ٱلْمَلاَئِكَةِ</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ٱلْحَافِّينَ</a:t>
            </a:r>
            <a:r>
              <a:rPr lang="ar-SA" sz="9600" kern="1200" dirty="0">
                <a:latin typeface="Arabic Typesetting" panose="03020402040406030203" pitchFamily="66" charset="-78"/>
                <a:ea typeface="+mn-ea"/>
                <a:cs typeface="Arabic Typesetting" panose="03020402040406030203" pitchFamily="66" charset="-78"/>
              </a:rPr>
              <a:t> بِقَبْرِكَ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and the angels who are surrounding your tomb,</a:t>
            </a:r>
          </a:p>
        </p:txBody>
      </p:sp>
      <p:sp>
        <p:nvSpPr>
          <p:cNvPr id="1013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 `ala almala'ikati alhaffina biqabrika</a:t>
            </a:r>
          </a:p>
        </p:txBody>
      </p:sp>
      <p:sp>
        <p:nvSpPr>
          <p:cNvPr id="10138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0138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14400"/>
            <a:ext cx="8763000" cy="1470025"/>
          </a:xfrm>
          <a:extLst/>
        </p:spPr>
        <p:txBody>
          <a:bodyPr/>
          <a:lstStyle/>
          <a:p>
            <a:pPr rtl="1" eaLnBrk="1" hangingPunct="1">
              <a:lnSpc>
                <a:spcPts val="8000"/>
              </a:lnSpc>
              <a:defRPr/>
            </a:pPr>
            <a:r>
              <a:rPr lang="ar-SA" sz="9600" kern="1200" dirty="0" err="1">
                <a:latin typeface="Arabic Typesetting" panose="03020402040406030203" pitchFamily="66" charset="-78"/>
                <a:ea typeface="+mn-ea"/>
                <a:cs typeface="Arabic Typesetting" panose="03020402040406030203" pitchFamily="66" charset="-78"/>
              </a:rPr>
              <a:t>وَٱلشَّاهِدِينَ</a:t>
            </a:r>
            <a:r>
              <a:rPr lang="ar-SA" sz="9600" kern="1200" dirty="0">
                <a:latin typeface="Arabic Typesetting" panose="03020402040406030203" pitchFamily="66" charset="-78"/>
                <a:ea typeface="+mn-ea"/>
                <a:cs typeface="Arabic Typesetting" panose="03020402040406030203" pitchFamily="66" charset="-78"/>
              </a:rPr>
              <a:t> لِزُوَّارِكَ</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witnessing for your visitors,</a:t>
            </a:r>
          </a:p>
        </p:txBody>
      </p:sp>
      <p:sp>
        <p:nvSpPr>
          <p:cNvPr id="1024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walshshahidina lizuwwarika</a:t>
            </a:r>
          </a:p>
        </p:txBody>
      </p:sp>
      <p:sp>
        <p:nvSpPr>
          <p:cNvPr id="10240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FFFF99"/>
                </a:solidFill>
                <a:latin typeface="Trebuchet MS" pitchFamily="34" charset="0"/>
              </a:rPr>
              <a:t>Ziyarat of Imam Hussain (A) for ‘Arafah Day</a:t>
            </a:r>
          </a:p>
        </p:txBody>
      </p:sp>
      <p:sp>
        <p:nvSpPr>
          <p:cNvPr id="10240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a:solidFill>
                  <a:srgbClr val="FFFF99"/>
                </a:solidFill>
                <a:latin typeface="Arabic Typesetting" panose="03020402040406030203" pitchFamily="66" charset="-78"/>
                <a:cs typeface="Arabic Typesetting" panose="03020402040406030203" pitchFamily="66" charset="-78"/>
              </a:rPr>
              <a:t>زيارة الإمام الحسين (عليه السلام) يوم عرفة</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11676</TotalTime>
  <Words>9246</Words>
  <Application>Microsoft Office PowerPoint</Application>
  <PresentationFormat>On-screen Show (4:3)</PresentationFormat>
  <Paragraphs>1046</Paragraphs>
  <Slides>204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204</vt:i4>
      </vt:variant>
    </vt:vector>
  </HeadingPairs>
  <TitlesOfParts>
    <vt:vector size="209" baseType="lpstr">
      <vt:lpstr>MS Mincho</vt:lpstr>
      <vt:lpstr>Arabic Typesetting</vt:lpstr>
      <vt:lpstr>Arial</vt:lpstr>
      <vt:lpstr>Trebuchet MS</vt:lpstr>
      <vt:lpstr>Default Design</vt:lpstr>
      <vt:lpstr>PowerPoint Presentation</vt:lpstr>
      <vt:lpstr>PowerPoint Presentation</vt:lpstr>
      <vt:lpstr>PowerPoint Presentation</vt:lpstr>
      <vt:lpstr>PowerPoint Presentation</vt:lpstr>
      <vt:lpstr>PowerPoint Presentation</vt:lpstr>
      <vt:lpstr>اَللَّهُمَّ صَلِّ عَلَىٰ مُحَمَّدٍ وَآلِ مُحَمَّدٍ</vt:lpstr>
      <vt:lpstr>بِسْمِ ٱللَّـهِ ٱلرَّحْمَـٰنِ ٱلرَّحِيمِ</vt:lpstr>
      <vt:lpstr>اللَّهُ اكْبَرُ</vt:lpstr>
      <vt:lpstr>اللَّهُ اكْبَرُ كَبِيراً</vt:lpstr>
      <vt:lpstr>وَٱلْحَمْدُ لِلَّهِ كَثِيراً</vt:lpstr>
      <vt:lpstr>وَسُبْحَانَ ٱللَّهِ بُكْرَةً وَاصِيلاً</vt:lpstr>
      <vt:lpstr>وَٱلْحَمْدُ لِلَّهِ ٱلَّذِي هَدَانَا لِهٰذَا</vt:lpstr>
      <vt:lpstr>وَمَا كُنَّا لِنَهْتَدِيَ لَوْلاَ انْ هَدَانَا ٱللَّهُ</vt:lpstr>
      <vt:lpstr>لَقَدْ جَاءَتْ رُسُلُ رَبِّنَا بِٱلْحَقِّ</vt:lpstr>
      <vt:lpstr>السَّلاَمُ عَلَىٰ رَسُولِ ٱللَّهِ صَلَّىٰ ٱللَّهُ عَلَيْهِ وَآلِهِ</vt:lpstr>
      <vt:lpstr>السَّلاَمُ عَلَىٰ امِيرِ ٱلْمُؤْمِنِينَ</vt:lpstr>
      <vt:lpstr>السَّلاَمُ عَلَىٰ فَاطِمَةَ ٱلزَّهْرَاءِ سَيِّدَةِ نِسَاءِ ٱلْعَالَمِينَ</vt:lpstr>
      <vt:lpstr>السَّلاَمُ عَلَىٰ ٱلْحَسَنِ وَٱلْحُسَيْنِ</vt:lpstr>
      <vt:lpstr>السَّلاَمُ عَلَىٰ عَلِيِّ بْنِ ٱلْحُسَيْنِ</vt:lpstr>
      <vt:lpstr>السَّلاَمُ عَلَىٰ مُحَمَّدِ بْنِ عَلِيٍّ</vt:lpstr>
      <vt:lpstr>السَّلاَمُ عَلَىٰ جَعْفَرِ بْنِ مُحَمَّدٍ</vt:lpstr>
      <vt:lpstr>السَّلاَمُ عَلَىٰ مُوسَىٰ بْنِ جَعْفَرٍ</vt:lpstr>
      <vt:lpstr>السَّلاَمُ عَلَىٰ عَلِيِّ بْنِ مُوسَىٰ</vt:lpstr>
      <vt:lpstr>السَّلاَمُ عَلَىٰ مُحَمَّدِ بْنِ عَلِيٍّ</vt:lpstr>
      <vt:lpstr>السَّلاَمُ عَلَىٰ عَلِيِّ بْنِ مُحَمَّدٍ</vt:lpstr>
      <vt:lpstr>السَّلاَمُ عَلَىٰ ٱلْحَسَنِ بْنِ عَلِيٍّ</vt:lpstr>
      <vt:lpstr>السَّلاَمُ عَلَىٰ ٱلْخَلَفِ ٱلصَّالِحِ ٱلْمُنْتَظَرِ</vt:lpstr>
      <vt:lpstr>السَّلاَمُ عَلَيْكَ يَا ابَا عَبْدِ ٱللَّهِ</vt:lpstr>
      <vt:lpstr>السَّلاَمُ عَلَيْكَ يَا بْنَ رَسُولِ ٱللَّهِ</vt:lpstr>
      <vt:lpstr>عَبْدُكَ وَٱبْنُ عَبْدِكَ وَٱبْنُ امَتِكَ</vt:lpstr>
      <vt:lpstr>ٱلْمُوَالِي لِوَلِيِّكَ</vt:lpstr>
      <vt:lpstr>ٱلْمُعَادِي لِعَدُوِّكَ</vt:lpstr>
      <vt:lpstr>ٱسْتَجَارَ بِمَشْهَدِكَ</vt:lpstr>
      <vt:lpstr>وَتَقَرَّبَ إِلَىٰ ٱللَّهِ بِقَصْدِكَ</vt:lpstr>
      <vt:lpstr>الْحَمْدُ لِلَّهِ ٱلَّذِي هَدَانِي لِوِلايَتِكَ</vt:lpstr>
      <vt:lpstr>وَخَصَّنِي بِزِيَارَتِكَ</vt:lpstr>
      <vt:lpstr>وَسَهَّلَ لِي قَصْدَكَ</vt:lpstr>
      <vt:lpstr>اَلسَّلاَمُ عَلَيْكَ يَا وَارِثَ آدَمَ صَفْوَةِ ٱللَّهِ</vt:lpstr>
      <vt:lpstr>اَلسَّلاَمُ عَلَيْكَ يَا وَارِثَ نُوحٍ نَبِيِّ ٱللَّهِ</vt:lpstr>
      <vt:lpstr>اَلسَّلاَمُ عَلَيْكَ يَا وَارِثَ إِبْرَاهِيمَ خَلِيلِ ٱللَّهِ</vt:lpstr>
      <vt:lpstr>اَلسَّلاَمُ عَلَيْكَ يَا وَارِثَ مُوسَىٰ كَلِيمِ ٱللَّهِ</vt:lpstr>
      <vt:lpstr>اَلسَّلاَمُ عَلَيْكَ يَا وَارِثَ عِيسَىٰ رُوحِ ٱللَّهِ</vt:lpstr>
      <vt:lpstr>اَلسَّلاَمُ عَلَيْكَ يَا وَارِثَ مُحَمَّدٍ حَبِيبِ ٱللَّهِ</vt:lpstr>
      <vt:lpstr>اَلسَّلاَمُ عَلَيْكَ يَا وَارِثَ امِيرِ ٱلْمُؤْمِنِينَ</vt:lpstr>
      <vt:lpstr>اَلسَّلاَمُ عَلَيْكَ يَا وَارِثَ فَاطِمَةَ ٱلزَّهْرَاءِ</vt:lpstr>
      <vt:lpstr>اَلسَّلاَمُ عَلَيكَ يَا بْنَ محَمَّدٍ ٱلْمُصْطَفَىٰ</vt:lpstr>
      <vt:lpstr>اَلسَّلاَمُ عَلَيْكَ يَا بْنَ عَلِيٍّ ٱلْمُرْتَضَىٰ</vt:lpstr>
      <vt:lpstr>اَلسَّلاَمُ عَلَيكَ يَا بْنَ فَاطِمَةَ ٱلزَّهْرَاءِ</vt:lpstr>
      <vt:lpstr>اَلسَّلاَمُ عَلَيْكَ يَا بْنَ خَدِيـجَةَ ٱلْكُبْرَىٰ</vt:lpstr>
      <vt:lpstr>اَلسَّلاَمُ عَلَيْكَ يَا ثَارَ ٱللَّهِ وَٱبْنَ ثَارِهِ</vt:lpstr>
      <vt:lpstr>وَٱلْوِتْرَ ٱلْمَوْتوُرَ</vt:lpstr>
      <vt:lpstr>اشْهَدُ انَّكَ قَدْ اقَمْتَ ٱلصَّلاَةَ</vt:lpstr>
      <vt:lpstr>وَآتَيْتَ ٱلزَّكَاةَ</vt:lpstr>
      <vt:lpstr>وَامَرْتَ بِٱلْمَعْرُوفِ</vt:lpstr>
      <vt:lpstr>وَنَهَيْتَ عَنِ ٱلْمُنْكَرِ</vt:lpstr>
      <vt:lpstr>وَاطَعْتَ ٱللَّهَ حَتَّىٰ اتَاكَ ٱلْيَقِينُ</vt:lpstr>
      <vt:lpstr>فَلَعَنَ ٱللَّهُ امَّةً قَتَلَتْكَ</vt:lpstr>
      <vt:lpstr>وَلَعَنَ ٱللَّهُ امَّةً ظَلَمَتْكَ</vt:lpstr>
      <vt:lpstr>وَلَعَنَ ٱللَّهُ امَّةً سَمِعَتْ بِذٰلِكَ فَرَضِيَتْ بِهِ</vt:lpstr>
      <vt:lpstr>يَا مَوْلاَيَ يَا ابَا عَبْدِ ٱللَّهِ</vt:lpstr>
      <vt:lpstr>اشْهِدُ ٱللَّهَ وَمَلاَئِكَتَهُ</vt:lpstr>
      <vt:lpstr>وَانْبِيَائَهُ وَرُسُلَهُ</vt:lpstr>
      <vt:lpstr>انِّي بِكُمْ مُؤْمِنٌ وَبِإِيَابِكُمْ</vt:lpstr>
      <vt:lpstr>مُوقِنٌ بِشَرَايِعِ دِينِي وَخَوَاتِيمِ عَمَلِي</vt:lpstr>
      <vt:lpstr>وَمُنْقَلَبِي إِلَىٰ رَبِّي</vt:lpstr>
      <vt:lpstr>فَصَلَوَاتُ ٱللَّهِ عَلَيْكُمْ</vt:lpstr>
      <vt:lpstr>وَعَلَىٰ ارْوَاحِكُمْ وَعَلَىٰ اجْسَادِكُمْ</vt:lpstr>
      <vt:lpstr>وَعَلَىٰ شَاهِدِكُمْ وَعَلَىٰ غَائِبِكُمْ</vt:lpstr>
      <vt:lpstr>وَظَاهِرِكُمْ وَبَاطِنِكُمْ</vt:lpstr>
      <vt:lpstr>اَلسَّلاَمُ عَلَيْكَ يَا بْنَ خَاتَمِ ٱلنَّبِيِّينَ</vt:lpstr>
      <vt:lpstr>وَٱبْنَ سَيِّدِ ٱلْوَصِيِّينَ</vt:lpstr>
      <vt:lpstr>وَٱبْنَ إِمَامِ ٱلْمُتَّقِينَ</vt:lpstr>
      <vt:lpstr>وَٱبْنَ قَائِدِ ٱلْغُرِّ ٱلْمُحَجَّلِينَ إِلَىٰ جَنَّاتِ ٱلنَّعِيمِ</vt:lpstr>
      <vt:lpstr>وَكَيْفَ لاَ تَكُونُ كَذٰلِكَ</vt:lpstr>
      <vt:lpstr>وَانْتَ بَابُ ٱلْهُدَىٰ</vt:lpstr>
      <vt:lpstr>وَإِمَامُ ٱلتُّقَىٰ</vt:lpstr>
      <vt:lpstr>وَٱلْعُرْوَةُ ٱلْوُثْقَىٰ</vt:lpstr>
      <vt:lpstr>وَٱلْحُجَّةُ عَلَىٰ اهْلِ ٱلدُّنْيَا</vt:lpstr>
      <vt:lpstr>وَخَامِسُ اصْحَابِ ٱلْكِسَاءِ</vt:lpstr>
      <vt:lpstr>غَذَّتْكَ يَدُ ٱلرَّحْمَةِ</vt:lpstr>
      <vt:lpstr>وَرَضَعْتَ مِنْ ثَدْيِ ٱلإِيـمَانِ</vt:lpstr>
      <vt:lpstr>وَرُبِّيتَ فِي حِجْرِ ٱلإِسْلاَمِ</vt:lpstr>
      <vt:lpstr>فَٱلنَّفْسُ غَيْرُ رَاضِيَةٍ بِفِرَاقِكَ</vt:lpstr>
      <vt:lpstr>وَلاَ شَاكَّةٍ فِي حَيَاتِكَ</vt:lpstr>
      <vt:lpstr>صَلَوَاتُ ٱللَّهِ عَلَيْكَ</vt:lpstr>
      <vt:lpstr>وَعَلَىٰ آبَائِكَ وَابْنَائِكَ</vt:lpstr>
      <vt:lpstr>اَلسَّلاَمُ عَلَيْكَ يَا صَرِيعَ ٱلْعَبْرَةِ ٱلسَّاكِبَةِ</vt:lpstr>
      <vt:lpstr>وَقَرِينَ ٱلْمُصِيبَةِ ٱلرَّاتِبَةِ</vt:lpstr>
      <vt:lpstr>لَعَنَ ٱللَّهُ امَّةً ٱسْتَحَلَّتْ مِنْكَ ٱلْمَحَارِمَ</vt:lpstr>
      <vt:lpstr>وَٱنْتَهَكَتْ فِيكَ حُرمَةَ ٱلإِسْلاَمِ</vt:lpstr>
      <vt:lpstr>فَقُتِلْتَ صَلَّىٰ ٱللَّهُ عَلَيْكَ مَقْهُوراً</vt:lpstr>
      <vt:lpstr>وَاصْبَحَ رَسُولُ ٱللَّهِ صَلَّىٰ ٱللَّهُ عَلَيْهِ وَآلِهِ بِكَ مَوْتُوراً</vt:lpstr>
      <vt:lpstr>وَاصْبَحَ كِتَابُ ٱللَّهِ بِفَقْدِكَ مَهْجُوراً</vt:lpstr>
      <vt:lpstr>اَلسَّلاَمُ عَلَيْكَ وَعَلَىٰ جَدِّكَ وَابِيكَ</vt:lpstr>
      <vt:lpstr>وَامِّكَ وَاخِيكَ</vt:lpstr>
      <vt:lpstr>وَعَلَىٰ ٱلائِمَّةِ مِنْ بَنِيكَ</vt:lpstr>
      <vt:lpstr>وَعَلَىٰ ٱلْمُسْتَشْهَدِينَ مَعَكَ</vt:lpstr>
      <vt:lpstr>وَعَلَىٰ ٱلْمَلاَئِكَةِ ٱلْحَافِّينَ بِقَبْرِكَ</vt:lpstr>
      <vt:lpstr>وَٱلشَّاهِدِينَ لِزُوَّارِكَ</vt:lpstr>
      <vt:lpstr>ٱلْمُؤْمِنِينَ بِٱلْقَبُولِ عَلَىٰ دُعَاءِ شِيعَتِكَ</vt:lpstr>
      <vt:lpstr>وَٱلسَّلاَمُ عَلَيْكَ وَرَحْمَةُ ٱللَّهِ وَبَرَكَاتُهُ</vt:lpstr>
      <vt:lpstr>بِابِي انْتَ وَامِّي يَا بْنَ رَسُولِ ٱللَّهِ</vt:lpstr>
      <vt:lpstr>بِابِي انْتَ وَامِّي يَا ابَا عَبْدِ ٱللَّهِ</vt:lpstr>
      <vt:lpstr>لَقَدْ عَظُمَتِ ٱلرَّزِيَّةُ</vt:lpstr>
      <vt:lpstr>وَجَلَّتِ ٱلْمُصِيبَةُ بِكَ</vt:lpstr>
      <vt:lpstr>عَلَيْنَا وَعَلَىٰ جَمِيعِ اهْلِ ٱلسَّمَاوَاتِ وَٱلارْضِ</vt:lpstr>
      <vt:lpstr>فَلَعَنَ ٱللَّهُ امَّةً اسْرَجَتْ وَالْجَمَتْ</vt:lpstr>
      <vt:lpstr>وَتَهَيَّاتْ لِقِتَالِكَ</vt:lpstr>
      <vt:lpstr>يَا مَوْلاَيَ يَا ابَا عَبْدِ ٱللَّهِ</vt:lpstr>
      <vt:lpstr>قَصَدْتُ حَرَمَكَ</vt:lpstr>
      <vt:lpstr>وَاتَيْتُ مَشْهَدَكَ</vt:lpstr>
      <vt:lpstr>اسْالُ ٱللَّهَ بِٱلشَّانِ ٱلَّذِي لَكَ عِنْدَهُ</vt:lpstr>
      <vt:lpstr>وَبِٱلْمَحَلِّ ٱلَّذِي لَكَ لَدَيْهِ</vt:lpstr>
      <vt:lpstr>انْ يُصَلِّيَ عَلَىٰ مُحَمَّدٍ وَآلِ مُحَمَّدٍ</vt:lpstr>
      <vt:lpstr>وَانْ يَجْعَلَنِي مَعَكُمْ فِي ٱلدُّنْيَا وَٱلآخِرَةِ</vt:lpstr>
      <vt:lpstr>بِمَنِّهِ وَجُودِهِ وَكَرَمِهِ</vt:lpstr>
      <vt:lpstr> اَللَّهُمَّ إِنِّي صَلَّيْتُ وَرَكَعْتُ وَسَجَدْتُ</vt:lpstr>
      <vt:lpstr>لَكَ وَحْدَكَ لاَ شَرِيكَ لَكَ</vt:lpstr>
      <vt:lpstr>لاِنَّ ٱلصَّلاَةَ وَٱلرُّكُوعَ وَٱلسُّجُودَ</vt:lpstr>
      <vt:lpstr>لاَ تَكُونُ إِلاَّ لَكَ</vt:lpstr>
      <vt:lpstr>لاِنَّكَ انْتَ ٱللَّهُ لاَ إِلٰهَ إِلاَّ انْتَ</vt:lpstr>
      <vt:lpstr>اَللَّهُمَّ صَلِّ عَلَىٰ مُحَمَّدٍ وَآلِ مُحَمَّدٍ</vt:lpstr>
      <vt:lpstr>وَابْلِغْهُمْ عَنِّي افْضَلَ ٱلتَّحِيَّةِ وَٱلسَّلاَمِ</vt:lpstr>
      <vt:lpstr>وَٱرْدُدْ عَلَيَّ مِنْهُمُ ٱلتَّحِيَّةَ وَٱلسَّلاَمَ</vt:lpstr>
      <vt:lpstr>اَللَّهُمَّ وَهَاتَانِ ٱلرَّكْعَتَانِ</vt:lpstr>
      <vt:lpstr>هَدِيَّةٌ مِنِّي إِلَىٰ مَوْلاَيَ وَسَيِّدِي وَإِمَامِي</vt:lpstr>
      <vt:lpstr>ٱلْحُسَيْنِ بْنِ عَلِيٍّ عَلَيْهِمَا ٱلسَّلاَمُ</vt:lpstr>
      <vt:lpstr>اَللَّهُمَّ صَلِّ عَلَىٰ مُحَمَّدٍ وَآلِ مُحَمَّدٍ</vt:lpstr>
      <vt:lpstr>وَتَقَبَّلْ ذٰلِكَ مِنِّي وَٱجْزِنِي عَلَىٰ ذٰلِكَ</vt:lpstr>
      <vt:lpstr>افْضَلَ امَلِي وَرَجَائِي فِيكَ وَفِي وَلِيِّكَ</vt:lpstr>
      <vt:lpstr>يَا ارْحَمَ ٱلرَّاحِمِينَ</vt:lpstr>
      <vt:lpstr>اَلسَّلاَمُ عَلَيْكَ يَا بْنَ رَسُولِ ٱللَّهِ</vt:lpstr>
      <vt:lpstr>اَلسَّلاَمُ عَلَيْكَ يَا بْنَ نَبِيِّ ٱللَّهِ</vt:lpstr>
      <vt:lpstr>اَلسَّلاَمُ عَلَيْكَ يَا بْنَ امِيرِ ٱلْمُؤْمِنِينَ</vt:lpstr>
      <vt:lpstr>اَلسَّلاَمُ عَلَيْكَ يَا بْنَ ٱلْحُسَيْنِ ٱلشَّهِيدِ</vt:lpstr>
      <vt:lpstr>اَلسَّلاَمُ عَلَيْكَ ايُّهَا ٱلشَّهِيدُ ٱبْنُ ٱلشَّهِيدِ</vt:lpstr>
      <vt:lpstr>اَلسَّلاَمُ عَلَيْكَ ايُّهَا ٱلْمَظْلُومُ وَٱبْنُ ٱلْمَظْلُومِ</vt:lpstr>
      <vt:lpstr>لَعَنَ ٱللَّهُ امَّةً قَتَلَتْكَ</vt:lpstr>
      <vt:lpstr>وَلَعَنَ ٱللَّهُ امَّةً ظَلَمَتْكَ</vt:lpstr>
      <vt:lpstr>وَلَعَنَ ٱللَّهُ امَّةً سَمِعَتْ بِذٰلِكَ فَرَضَيِتْ بِهِ</vt:lpstr>
      <vt:lpstr>اَلسَّلاَمُ عَلَيْكَ يَا مَوْلاَيَ</vt:lpstr>
      <vt:lpstr>اَلسَّلاَمُ عَلَيْكَ يَا وَلِيَّ ٱللَّهِ وَٱبْنَ وَلِيِّهِ</vt:lpstr>
      <vt:lpstr>لَقَدْ عَظُمَتِ ٱلْمُصيبَةُ</vt:lpstr>
      <vt:lpstr>وَجَلَّتِ ٱلرَّزِيَّةُ بِكَ</vt:lpstr>
      <vt:lpstr>عَلَيْنَا وَعَلَىٰ جَمِيعِ ٱلْمُؤْمِنِينَ</vt:lpstr>
      <vt:lpstr>فَلَعَنَ ٱللَّهُ امَّةً قَتَلَتْكَ</vt:lpstr>
      <vt:lpstr>وَابْرَا إِلَىٰ ٱللَّهِ وَإِلَيْكَ مِنْهُمْ فِي ٱلدُّنْيَا وَٱلآخِرَةِ</vt:lpstr>
      <vt:lpstr>اَلسَّلاَمُ عَلَيْكُمْ يَا اوْلِيَاءَ ٱللَّهِ وَاحِبَّاءَهُ</vt:lpstr>
      <vt:lpstr>اَلسَّلاَمُ عَلَيْكُمْ يَا اصْفِيَاءَ ٱللَّهِ وَاوِدَّاءَهُ</vt:lpstr>
      <vt:lpstr>اَلسَّلاَمُ عَلَيْكُمْ يَا انْصَارَ دِينِ ٱللَّهِ</vt:lpstr>
      <vt:lpstr>وَانْصَارَ نَبِيِّهِ</vt:lpstr>
      <vt:lpstr>وَانْصَارَ امِيرِ ٱلْمُؤْمِنِينَ</vt:lpstr>
      <vt:lpstr>وَانْصَارَ فَاطِمَةَ سَيِّدَةِ نِسَاءِ ٱلْعَالَمِينَ</vt:lpstr>
      <vt:lpstr>اَلسَّلاَمُ عَلَيْكُمْ يَا انْصَارَ ابِي مُحَمَّدٍ</vt:lpstr>
      <vt:lpstr>ٱلْحَسَنِ ٱلْوَلِيِّ ٱلنَّاصِحِ</vt:lpstr>
      <vt:lpstr>اَلسَّلاَمُ عَلَيْكُمْ يَا انْصَارَ ابِي عَبْدِ ٱللَّهِ</vt:lpstr>
      <vt:lpstr>ٱلْحُسَيْنِ ٱلشَّهِيدِ ٱلْمَظْلُومِ</vt:lpstr>
      <vt:lpstr>صَلَوَاتُ ٱللَّهِ عَلَيْهِمْ اجْمَعِينَ</vt:lpstr>
      <vt:lpstr>بِابِي انْتُمْ وَامِّي</vt:lpstr>
      <vt:lpstr>طِبْتُمْ وَطَابَتِ ٱلارْضُ ٱلَّتِي فِيهَا دُفِنْتُمْ</vt:lpstr>
      <vt:lpstr>وَفُزْتُمْ وَٱللَّهِ فَوْزاً عَظِيماً</vt:lpstr>
      <vt:lpstr>يَا لَيْتَنِي كُنْتُ مَعَكُمْ فَافُوزَ مَعَكُمْ</vt:lpstr>
      <vt:lpstr>فِي ٱلْجِنَانِ مَعَ ٱلشُّهَدَاءِ وَٱلصَّالِحينَ</vt:lpstr>
      <vt:lpstr>وَحَسُنَ اولٰئِكَ رَفِيقاً</vt:lpstr>
      <vt:lpstr>وَٱلسَّلاَمُ عَلَيْكُمْ وَرَحْمَةُ ٱللَّهِ وَبَرَكَاتُهُ</vt:lpstr>
      <vt:lpstr>اَلسَّلاَمُ عَلَيْكَ يا ابَا ٱلْفَضْلِ</vt:lpstr>
      <vt:lpstr>ٱلْعَبَّاسُ بْنُ امِيرِ ٱلْمُؤْمِنِينَ</vt:lpstr>
      <vt:lpstr>اَلسَّلاَمُ عَلَيْكَ يَا بْنَ سَيِّدِ ٱلْوَصِيِّينَ</vt:lpstr>
      <vt:lpstr>اَلسَّلاَمُ عَلَيْكَ يَا بْنَ اوَّلِ ٱلْقَوْمِ إِسْلاَماً</vt:lpstr>
      <vt:lpstr>وَاقْدَمِهِمْ إِيـمَاناً</vt:lpstr>
      <vt:lpstr>وَاقْوَمِهِمْ بِدِينِ ٱللَّهِ</vt:lpstr>
      <vt:lpstr>وَاحْوَطِهِمْ عَلَىٰ ٱلإِسْلاَمِ</vt:lpstr>
      <vt:lpstr>اشْهَدُ لَقَدْ نَصَحْتَ لِلَّهِ وَلِرَسُولِهِ وَلاِخِيكَ</vt:lpstr>
      <vt:lpstr>فَنِعْمَ ٱلاخُ ٱلْمُوَاسِي</vt:lpstr>
      <vt:lpstr>فَلَعَنَ ٱللَّهُ امَّةً قَتَلَتْكَ</vt:lpstr>
      <vt:lpstr>وَلَعَنَ ٱللَّهُ امَّةً ظَلَمَتْكَ</vt:lpstr>
      <vt:lpstr>وَلَعَنَ ٱللَّهُ امَّةً ٱسْتَحَلَّتْ مِنْكَ ٱلْمَحَارِمَ</vt:lpstr>
      <vt:lpstr>وَٱنْتَهَكَتْ فِي قَتْلِكَ حُرْمَةَ ٱلإِسْلاَمِ</vt:lpstr>
      <vt:lpstr>فَنِعْمَ ٱلاخُ ٱلصَّابِرُ ٱلْمُجَاهِدُ</vt:lpstr>
      <vt:lpstr>ٱلْمُحَامِي ٱلنَّاصِرُ</vt:lpstr>
      <vt:lpstr>وَٱلاخُ ٱلدَّافِعُ عَنْ اخِيهِ</vt:lpstr>
      <vt:lpstr>ٱلْمُجِيبُ إِلَىٰ طَاعَةِ رَبِّهِ</vt:lpstr>
      <vt:lpstr>ٱلرَّاغِبُ فِيمَا زَهِدَ فيهِ غَيْرُهُ</vt:lpstr>
      <vt:lpstr>مِنَ ٱلثَّوَابِ ٱلْجَزِيلِ وَٱلثَّنَاءِ ٱلْجَمِيلِ</vt:lpstr>
      <vt:lpstr>وَالْحَقَكَ ٱللَّهُ بِدَرَجَةِ آبَائِكَ</vt:lpstr>
      <vt:lpstr>فِي دَارِ ٱلنَّعِيمِ</vt:lpstr>
      <vt:lpstr>اَللَّهُمَّ لَكَ تَعَرَّضْتُ</vt:lpstr>
      <vt:lpstr>وَلِزِيَارَةِ اوْلِيائِكَ قَصَدْتُ</vt:lpstr>
      <vt:lpstr>رَغْبَةً فِي ثَوَابِكَ</vt:lpstr>
      <vt:lpstr>وَرَجَاءً لِمَغْفِرَتِكَ</vt:lpstr>
      <vt:lpstr>وَجَزِيلِ إِحْسَانِكَ</vt:lpstr>
      <vt:lpstr>فَاسْالُكَ انْ تُصَلِّيَ عَلَىٰ مُحَمَّدٍ وَآلِ مُحَمَّدٍ</vt:lpstr>
      <vt:lpstr>وَانْ تَجْعَلَ رِزْقِي بِهِمْ دَارّاً</vt:lpstr>
      <vt:lpstr>وَعَيْشِي بِهِمْ قارّاً</vt:lpstr>
      <vt:lpstr>وَزِيَارَتِي بِهِمْ مَقْبُولَةً</vt:lpstr>
      <vt:lpstr>وَحَيَاتِي بِهِمْ طَيِّبَةً</vt:lpstr>
      <vt:lpstr>وَذَنْبِي بِهِمْ مَغْفُوراً</vt:lpstr>
      <vt:lpstr>وَٱقْلِبْنِي بِهِمْ مُفْلِحاً مُنْجِحاً</vt:lpstr>
      <vt:lpstr>مُسْتَجَاباً دُعَائِي</vt:lpstr>
      <vt:lpstr>بِافْضَلِ مَا يَنْقَلِبُ بِهِ احَدٌ</vt:lpstr>
      <vt:lpstr>مِنْ زُوَّارِهِ وَٱلْقَاصِدِينَ إِلَيْهِ</vt:lpstr>
      <vt:lpstr>بِرَحْمَتِـكَ يَا ارْحَمَ ٱلرَّاحِمينَ</vt:lpstr>
      <vt:lpstr>اَللَّهُمَّ صَلِّ عَلَىٰ مُحَمَّدٍ وَآلِ مُحَمَّدٍ</vt:lpstr>
      <vt:lpstr>Please recite   Sūrat al-Fātiḥah for ALL MARHUMEEN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Rehan Ali Lotlikar</cp:lastModifiedBy>
  <cp:revision>2128</cp:revision>
  <cp:lastPrinted>1601-01-01T00:00:00Z</cp:lastPrinted>
  <dcterms:created xsi:type="dcterms:W3CDTF">1601-01-01T00:00:00Z</dcterms:created>
  <dcterms:modified xsi:type="dcterms:W3CDTF">2020-07-27T04:53:09Z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