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357" r:id="rId2"/>
    <p:sldId id="1358" r:id="rId3"/>
    <p:sldId id="1227" r:id="rId4"/>
    <p:sldId id="1230" r:id="rId5"/>
    <p:sldId id="1229" r:id="rId6"/>
    <p:sldId id="1231" r:id="rId7"/>
    <p:sldId id="1254" r:id="rId8"/>
    <p:sldId id="1255" r:id="rId9"/>
    <p:sldId id="1256" r:id="rId10"/>
    <p:sldId id="1257" r:id="rId11"/>
    <p:sldId id="1258" r:id="rId12"/>
    <p:sldId id="1259" r:id="rId13"/>
    <p:sldId id="1260" r:id="rId14"/>
    <p:sldId id="1261" r:id="rId15"/>
    <p:sldId id="1262" r:id="rId16"/>
    <p:sldId id="1263" r:id="rId17"/>
    <p:sldId id="1264" r:id="rId18"/>
    <p:sldId id="1265" r:id="rId19"/>
    <p:sldId id="1266" r:id="rId20"/>
    <p:sldId id="1267" r:id="rId21"/>
    <p:sldId id="1268" r:id="rId22"/>
    <p:sldId id="1269" r:id="rId23"/>
    <p:sldId id="1270" r:id="rId24"/>
    <p:sldId id="1271" r:id="rId25"/>
    <p:sldId id="1272" r:id="rId26"/>
    <p:sldId id="1273" r:id="rId27"/>
    <p:sldId id="1274" r:id="rId28"/>
    <p:sldId id="1275" r:id="rId29"/>
    <p:sldId id="1276" r:id="rId30"/>
    <p:sldId id="1277" r:id="rId31"/>
    <p:sldId id="1278" r:id="rId32"/>
    <p:sldId id="1279" r:id="rId33"/>
    <p:sldId id="1280" r:id="rId34"/>
    <p:sldId id="1281" r:id="rId35"/>
    <p:sldId id="1282" r:id="rId36"/>
    <p:sldId id="1283" r:id="rId37"/>
    <p:sldId id="1284" r:id="rId38"/>
    <p:sldId id="1285" r:id="rId39"/>
    <p:sldId id="1286" r:id="rId40"/>
    <p:sldId id="1287" r:id="rId41"/>
    <p:sldId id="1288" r:id="rId42"/>
    <p:sldId id="1289" r:id="rId43"/>
    <p:sldId id="1290" r:id="rId44"/>
    <p:sldId id="1291" r:id="rId45"/>
    <p:sldId id="1292" r:id="rId46"/>
    <p:sldId id="1293" r:id="rId47"/>
    <p:sldId id="1294" r:id="rId48"/>
    <p:sldId id="1295" r:id="rId49"/>
    <p:sldId id="1296" r:id="rId50"/>
    <p:sldId id="1297" r:id="rId51"/>
    <p:sldId id="1298" r:id="rId52"/>
    <p:sldId id="1299" r:id="rId53"/>
    <p:sldId id="1300" r:id="rId54"/>
    <p:sldId id="1301" r:id="rId55"/>
    <p:sldId id="1302" r:id="rId56"/>
    <p:sldId id="1303" r:id="rId57"/>
    <p:sldId id="1304" r:id="rId58"/>
    <p:sldId id="1305" r:id="rId59"/>
    <p:sldId id="1306" r:id="rId60"/>
    <p:sldId id="1307" r:id="rId61"/>
    <p:sldId id="1308" r:id="rId62"/>
    <p:sldId id="1309" r:id="rId63"/>
    <p:sldId id="1310" r:id="rId64"/>
    <p:sldId id="1311" r:id="rId65"/>
    <p:sldId id="1312" r:id="rId66"/>
    <p:sldId id="1313" r:id="rId67"/>
    <p:sldId id="1314" r:id="rId68"/>
    <p:sldId id="1315" r:id="rId69"/>
    <p:sldId id="1316" r:id="rId70"/>
    <p:sldId id="1317" r:id="rId71"/>
    <p:sldId id="1318" r:id="rId72"/>
    <p:sldId id="1319" r:id="rId73"/>
    <p:sldId id="1320" r:id="rId74"/>
    <p:sldId id="1321" r:id="rId75"/>
    <p:sldId id="1322" r:id="rId76"/>
    <p:sldId id="1323" r:id="rId77"/>
    <p:sldId id="1324" r:id="rId78"/>
    <p:sldId id="1325" r:id="rId79"/>
    <p:sldId id="1326" r:id="rId80"/>
    <p:sldId id="1327" r:id="rId81"/>
    <p:sldId id="1328" r:id="rId82"/>
    <p:sldId id="1329" r:id="rId83"/>
    <p:sldId id="1330" r:id="rId84"/>
    <p:sldId id="1331" r:id="rId85"/>
    <p:sldId id="1332" r:id="rId86"/>
    <p:sldId id="1333" r:id="rId87"/>
    <p:sldId id="1334" r:id="rId88"/>
    <p:sldId id="1335" r:id="rId89"/>
    <p:sldId id="1336" r:id="rId90"/>
    <p:sldId id="1337" r:id="rId91"/>
    <p:sldId id="1338" r:id="rId92"/>
    <p:sldId id="1339" r:id="rId93"/>
    <p:sldId id="1340" r:id="rId94"/>
    <p:sldId id="1341" r:id="rId95"/>
    <p:sldId id="1342" r:id="rId96"/>
    <p:sldId id="1343" r:id="rId97"/>
    <p:sldId id="1344" r:id="rId98"/>
    <p:sldId id="1345" r:id="rId99"/>
    <p:sldId id="1346" r:id="rId100"/>
    <p:sldId id="1347" r:id="rId101"/>
    <p:sldId id="1348" r:id="rId102"/>
    <p:sldId id="1349" r:id="rId103"/>
    <p:sldId id="1350" r:id="rId104"/>
    <p:sldId id="1351" r:id="rId105"/>
    <p:sldId id="1352" r:id="rId106"/>
    <p:sldId id="1354" r:id="rId107"/>
    <p:sldId id="1355" r:id="rId108"/>
    <p:sldId id="1353" r:id="rId109"/>
    <p:sldId id="1234" r:id="rId110"/>
    <p:sldId id="1359" r:id="rId111"/>
    <p:sldId id="1360" r:id="rId112"/>
    <p:sldId id="1361" r:id="rId113"/>
    <p:sldId id="1362" r:id="rId114"/>
    <p:sldId id="1363" r:id="rId115"/>
    <p:sldId id="1364" r:id="rId116"/>
    <p:sldId id="1365" r:id="rId117"/>
    <p:sldId id="1366" r:id="rId118"/>
    <p:sldId id="1367" r:id="rId119"/>
    <p:sldId id="1368" r:id="rId120"/>
    <p:sldId id="1369" r:id="rId121"/>
    <p:sldId id="1370" r:id="rId122"/>
    <p:sldId id="1371" r:id="rId123"/>
    <p:sldId id="1372" r:id="rId124"/>
    <p:sldId id="1373" r:id="rId125"/>
    <p:sldId id="1374" r:id="rId126"/>
    <p:sldId id="1375" r:id="rId127"/>
    <p:sldId id="1376" r:id="rId128"/>
    <p:sldId id="1377" r:id="rId129"/>
    <p:sldId id="1378" r:id="rId130"/>
    <p:sldId id="1379" r:id="rId131"/>
    <p:sldId id="1380" r:id="rId132"/>
    <p:sldId id="1381" r:id="rId133"/>
    <p:sldId id="1382" r:id="rId134"/>
    <p:sldId id="1383" r:id="rId135"/>
    <p:sldId id="1384" r:id="rId136"/>
    <p:sldId id="1385" r:id="rId137"/>
    <p:sldId id="1386" r:id="rId138"/>
    <p:sldId id="1387" r:id="rId139"/>
    <p:sldId id="1388" r:id="rId140"/>
    <p:sldId id="1389" r:id="rId141"/>
    <p:sldId id="1390" r:id="rId142"/>
    <p:sldId id="1391" r:id="rId143"/>
    <p:sldId id="1392" r:id="rId144"/>
    <p:sldId id="1393" r:id="rId145"/>
    <p:sldId id="1394" r:id="rId146"/>
    <p:sldId id="1395" r:id="rId147"/>
    <p:sldId id="1396" r:id="rId148"/>
    <p:sldId id="1397" r:id="rId149"/>
    <p:sldId id="1398" r:id="rId150"/>
    <p:sldId id="1399" r:id="rId151"/>
    <p:sldId id="1400" r:id="rId152"/>
    <p:sldId id="1401" r:id="rId153"/>
    <p:sldId id="1402" r:id="rId154"/>
    <p:sldId id="1403" r:id="rId155"/>
    <p:sldId id="1404" r:id="rId156"/>
    <p:sldId id="1405" r:id="rId157"/>
    <p:sldId id="1406" r:id="rId158"/>
    <p:sldId id="1407" r:id="rId159"/>
    <p:sldId id="1408" r:id="rId160"/>
    <p:sldId id="1409" r:id="rId161"/>
    <p:sldId id="1410" r:id="rId162"/>
    <p:sldId id="1411" r:id="rId163"/>
    <p:sldId id="1412" r:id="rId164"/>
    <p:sldId id="1413" r:id="rId165"/>
    <p:sldId id="1414" r:id="rId166"/>
    <p:sldId id="1415" r:id="rId167"/>
    <p:sldId id="1416" r:id="rId168"/>
    <p:sldId id="1417" r:id="rId169"/>
    <p:sldId id="1418" r:id="rId170"/>
    <p:sldId id="1419" r:id="rId171"/>
    <p:sldId id="1420" r:id="rId172"/>
    <p:sldId id="1421" r:id="rId173"/>
    <p:sldId id="1422" r:id="rId174"/>
    <p:sldId id="1423" r:id="rId175"/>
    <p:sldId id="1424" r:id="rId176"/>
    <p:sldId id="1425" r:id="rId177"/>
    <p:sldId id="1426" r:id="rId178"/>
    <p:sldId id="1427" r:id="rId179"/>
    <p:sldId id="1428" r:id="rId180"/>
    <p:sldId id="1429" r:id="rId181"/>
    <p:sldId id="1430" r:id="rId182"/>
    <p:sldId id="1431" r:id="rId183"/>
    <p:sldId id="1432" r:id="rId184"/>
    <p:sldId id="1433" r:id="rId185"/>
    <p:sldId id="1434" r:id="rId186"/>
    <p:sldId id="1435" r:id="rId187"/>
    <p:sldId id="1436" r:id="rId188"/>
    <p:sldId id="1437" r:id="rId189"/>
    <p:sldId id="1438" r:id="rId190"/>
    <p:sldId id="1439" r:id="rId191"/>
    <p:sldId id="1440" r:id="rId192"/>
    <p:sldId id="1441" r:id="rId193"/>
    <p:sldId id="1442" r:id="rId194"/>
    <p:sldId id="1443" r:id="rId195"/>
    <p:sldId id="1444" r:id="rId196"/>
    <p:sldId id="1445" r:id="rId197"/>
    <p:sldId id="1446" r:id="rId198"/>
    <p:sldId id="1447" r:id="rId199"/>
    <p:sldId id="1448" r:id="rId200"/>
    <p:sldId id="1449" r:id="rId201"/>
    <p:sldId id="1450" r:id="rId202"/>
    <p:sldId id="1451" r:id="rId203"/>
    <p:sldId id="1452" r:id="rId204"/>
    <p:sldId id="1453" r:id="rId205"/>
    <p:sldId id="1454" r:id="rId206"/>
    <p:sldId id="1455" r:id="rId207"/>
    <p:sldId id="1456" r:id="rId208"/>
    <p:sldId id="1457" r:id="rId209"/>
    <p:sldId id="1458" r:id="rId210"/>
    <p:sldId id="1459" r:id="rId211"/>
    <p:sldId id="1460" r:id="rId212"/>
    <p:sldId id="1461" r:id="rId213"/>
    <p:sldId id="1462" r:id="rId214"/>
    <p:sldId id="1463" r:id="rId215"/>
    <p:sldId id="1464" r:id="rId216"/>
    <p:sldId id="1465" r:id="rId217"/>
    <p:sldId id="1466" r:id="rId218"/>
    <p:sldId id="1467" r:id="rId219"/>
    <p:sldId id="1468" r:id="rId220"/>
    <p:sldId id="1469" r:id="rId221"/>
    <p:sldId id="1470" r:id="rId222"/>
    <p:sldId id="1471" r:id="rId223"/>
    <p:sldId id="1472" r:id="rId224"/>
    <p:sldId id="1473" r:id="rId225"/>
    <p:sldId id="1474" r:id="rId226"/>
    <p:sldId id="1475" r:id="rId227"/>
    <p:sldId id="1476" r:id="rId228"/>
    <p:sldId id="1477" r:id="rId229"/>
    <p:sldId id="1478" r:id="rId230"/>
    <p:sldId id="1479" r:id="rId231"/>
    <p:sldId id="1480" r:id="rId232"/>
    <p:sldId id="1481" r:id="rId233"/>
    <p:sldId id="1482" r:id="rId234"/>
    <p:sldId id="1483" r:id="rId235"/>
    <p:sldId id="1484" r:id="rId236"/>
    <p:sldId id="1485" r:id="rId237"/>
    <p:sldId id="1486" r:id="rId238"/>
    <p:sldId id="1487" r:id="rId239"/>
    <p:sldId id="1488" r:id="rId240"/>
    <p:sldId id="1489" r:id="rId241"/>
    <p:sldId id="1490" r:id="rId242"/>
    <p:sldId id="1491" r:id="rId243"/>
    <p:sldId id="1492" r:id="rId244"/>
    <p:sldId id="1493" r:id="rId245"/>
    <p:sldId id="1494" r:id="rId246"/>
    <p:sldId id="1495" r:id="rId247"/>
    <p:sldId id="1496" r:id="rId248"/>
    <p:sldId id="1497" r:id="rId249"/>
    <p:sldId id="1498" r:id="rId250"/>
    <p:sldId id="1499" r:id="rId251"/>
    <p:sldId id="1500" r:id="rId252"/>
    <p:sldId id="1501" r:id="rId253"/>
    <p:sldId id="1502" r:id="rId254"/>
    <p:sldId id="1503" r:id="rId255"/>
    <p:sldId id="1504" r:id="rId256"/>
    <p:sldId id="1505" r:id="rId257"/>
    <p:sldId id="1506" r:id="rId258"/>
    <p:sldId id="1507" r:id="rId259"/>
    <p:sldId id="1508" r:id="rId260"/>
    <p:sldId id="1509" r:id="rId261"/>
    <p:sldId id="1510" r:id="rId262"/>
    <p:sldId id="1511" r:id="rId263"/>
    <p:sldId id="1512" r:id="rId264"/>
    <p:sldId id="1513" r:id="rId265"/>
    <p:sldId id="1514" r:id="rId266"/>
    <p:sldId id="1515" r:id="rId267"/>
    <p:sldId id="1516" r:id="rId268"/>
    <p:sldId id="1517" r:id="rId269"/>
    <p:sldId id="1518" r:id="rId270"/>
    <p:sldId id="1356" r:id="rId271"/>
  </p:sldIdLst>
  <p:sldSz cx="9144000" cy="6858000" type="screen4x3"/>
  <p:notesSz cx="6858000" cy="9144000"/>
  <p:defaultTextStyle>
    <a:defPPr>
      <a:defRPr lang="en-US"/>
    </a:defPPr>
    <a:lvl1pPr algn="l" rtl="0" eaLnBrk="0" fontAlgn="base" hangingPunct="0">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66CCFF"/>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94624" autoAdjust="0"/>
  </p:normalViewPr>
  <p:slideViewPr>
    <p:cSldViewPr showGuides="1">
      <p:cViewPr varScale="1">
        <p:scale>
          <a:sx n="83" d="100"/>
          <a:sy n="83" d="100"/>
        </p:scale>
        <p:origin x="14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02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presProps" Target="presProps.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tableStyles" Target="tableStyle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CB4E06-2D47-484E-BFFE-44DF15D5BB8B}" type="slidenum">
              <a:rPr lang="en-US" altLang="en-US"/>
              <a:pPr>
                <a:defRPr/>
              </a:pPr>
              <a:t>‹#›</a:t>
            </a:fld>
            <a:endParaRPr lang="en-US" altLang="en-US"/>
          </a:p>
        </p:txBody>
      </p:sp>
    </p:spTree>
    <p:extLst>
      <p:ext uri="{BB962C8B-B14F-4D97-AF65-F5344CB8AC3E}">
        <p14:creationId xmlns:p14="http://schemas.microsoft.com/office/powerpoint/2010/main" val="402425786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72E3CE-A198-4B98-A628-173FD47EB147}" type="slidenum">
              <a:rPr lang="en-US" altLang="en-US"/>
              <a:pPr>
                <a:defRPr/>
              </a:pPr>
              <a:t>‹#›</a:t>
            </a:fld>
            <a:endParaRPr lang="en-US" altLang="en-US"/>
          </a:p>
        </p:txBody>
      </p:sp>
    </p:spTree>
    <p:extLst>
      <p:ext uri="{BB962C8B-B14F-4D97-AF65-F5344CB8AC3E}">
        <p14:creationId xmlns:p14="http://schemas.microsoft.com/office/powerpoint/2010/main" val="417215955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5538"/>
            <a:ext cx="2057400" cy="50403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25538"/>
            <a:ext cx="6019800" cy="50403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3C324B-9C0E-43E5-8B4E-5331D841AE48}" type="slidenum">
              <a:rPr lang="en-US" altLang="en-US"/>
              <a:pPr>
                <a:defRPr/>
              </a:pPr>
              <a:t>‹#›</a:t>
            </a:fld>
            <a:endParaRPr lang="en-US" altLang="en-US"/>
          </a:p>
        </p:txBody>
      </p:sp>
    </p:spTree>
    <p:extLst>
      <p:ext uri="{BB962C8B-B14F-4D97-AF65-F5344CB8AC3E}">
        <p14:creationId xmlns:p14="http://schemas.microsoft.com/office/powerpoint/2010/main" val="409967407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6DCF3D-C93D-400F-B18D-039318CB18C2}" type="slidenum">
              <a:rPr lang="en-US" altLang="en-US"/>
              <a:pPr>
                <a:defRPr/>
              </a:pPr>
              <a:t>‹#›</a:t>
            </a:fld>
            <a:endParaRPr lang="en-US" altLang="en-US"/>
          </a:p>
        </p:txBody>
      </p:sp>
    </p:spTree>
    <p:extLst>
      <p:ext uri="{BB962C8B-B14F-4D97-AF65-F5344CB8AC3E}">
        <p14:creationId xmlns:p14="http://schemas.microsoft.com/office/powerpoint/2010/main" val="404909272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1C581C-3561-457D-BCAA-74F7720D9DBF}" type="slidenum">
              <a:rPr lang="en-US" altLang="en-US"/>
              <a:pPr>
                <a:defRPr/>
              </a:pPr>
              <a:t>‹#›</a:t>
            </a:fld>
            <a:endParaRPr lang="en-US" altLang="en-US"/>
          </a:p>
        </p:txBody>
      </p:sp>
    </p:spTree>
    <p:extLst>
      <p:ext uri="{BB962C8B-B14F-4D97-AF65-F5344CB8AC3E}">
        <p14:creationId xmlns:p14="http://schemas.microsoft.com/office/powerpoint/2010/main" val="68189362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4005263"/>
            <a:ext cx="403860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005263"/>
            <a:ext cx="403860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BE025E-D3E5-40EF-BAD3-36841C6A3964}" type="slidenum">
              <a:rPr lang="en-US" altLang="en-US"/>
              <a:pPr>
                <a:defRPr/>
              </a:pPr>
              <a:t>‹#›</a:t>
            </a:fld>
            <a:endParaRPr lang="en-US" altLang="en-US"/>
          </a:p>
        </p:txBody>
      </p:sp>
    </p:spTree>
    <p:extLst>
      <p:ext uri="{BB962C8B-B14F-4D97-AF65-F5344CB8AC3E}">
        <p14:creationId xmlns:p14="http://schemas.microsoft.com/office/powerpoint/2010/main" val="166563605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09878-836D-4E3F-972E-1F56D971B060}" type="slidenum">
              <a:rPr lang="en-US" altLang="en-US"/>
              <a:pPr>
                <a:defRPr/>
              </a:pPr>
              <a:t>‹#›</a:t>
            </a:fld>
            <a:endParaRPr lang="en-US" altLang="en-US"/>
          </a:p>
        </p:txBody>
      </p:sp>
    </p:spTree>
    <p:extLst>
      <p:ext uri="{BB962C8B-B14F-4D97-AF65-F5344CB8AC3E}">
        <p14:creationId xmlns:p14="http://schemas.microsoft.com/office/powerpoint/2010/main" val="338420815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D5EA1D-354D-4AA3-9EF8-9BC8B73F7D36}" type="slidenum">
              <a:rPr lang="en-US" altLang="en-US"/>
              <a:pPr>
                <a:defRPr/>
              </a:pPr>
              <a:t>‹#›</a:t>
            </a:fld>
            <a:endParaRPr lang="en-US" altLang="en-US"/>
          </a:p>
        </p:txBody>
      </p:sp>
    </p:spTree>
    <p:extLst>
      <p:ext uri="{BB962C8B-B14F-4D97-AF65-F5344CB8AC3E}">
        <p14:creationId xmlns:p14="http://schemas.microsoft.com/office/powerpoint/2010/main" val="343008577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075651B-3E7A-403B-9072-D73A6344E0A1}" type="slidenum">
              <a:rPr lang="en-US" altLang="en-US"/>
              <a:pPr>
                <a:defRPr/>
              </a:pPr>
              <a:t>‹#›</a:t>
            </a:fld>
            <a:endParaRPr lang="en-US" altLang="en-US"/>
          </a:p>
        </p:txBody>
      </p:sp>
    </p:spTree>
    <p:extLst>
      <p:ext uri="{BB962C8B-B14F-4D97-AF65-F5344CB8AC3E}">
        <p14:creationId xmlns:p14="http://schemas.microsoft.com/office/powerpoint/2010/main" val="295081832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AF5193-ED96-429B-B9A0-69008AE385C4}" type="slidenum">
              <a:rPr lang="en-US" altLang="en-US"/>
              <a:pPr>
                <a:defRPr/>
              </a:pPr>
              <a:t>‹#›</a:t>
            </a:fld>
            <a:endParaRPr lang="en-US" altLang="en-US"/>
          </a:p>
        </p:txBody>
      </p:sp>
    </p:spTree>
    <p:extLst>
      <p:ext uri="{BB962C8B-B14F-4D97-AF65-F5344CB8AC3E}">
        <p14:creationId xmlns:p14="http://schemas.microsoft.com/office/powerpoint/2010/main" val="406150129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D939417-C8E9-464D-9901-430C6A32FEE0}" type="slidenum">
              <a:rPr lang="en-US" altLang="en-US"/>
              <a:pPr>
                <a:defRPr/>
              </a:pPr>
              <a:t>‹#›</a:t>
            </a:fld>
            <a:endParaRPr lang="en-US" altLang="en-US"/>
          </a:p>
        </p:txBody>
      </p:sp>
    </p:spTree>
    <p:extLst>
      <p:ext uri="{BB962C8B-B14F-4D97-AF65-F5344CB8AC3E}">
        <p14:creationId xmlns:p14="http://schemas.microsoft.com/office/powerpoint/2010/main" val="279305117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125538"/>
            <a:ext cx="8229600"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4005263"/>
            <a:ext cx="822960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1">
                <a:solidFill>
                  <a:srgbClr val="000066"/>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rgbClr val="000066"/>
                </a:solidFill>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1" smtClean="0">
                <a:solidFill>
                  <a:srgbClr val="000066"/>
                </a:solidFill>
              </a:defRPr>
            </a:lvl1pPr>
          </a:lstStyle>
          <a:p>
            <a:pPr>
              <a:defRPr/>
            </a:pPr>
            <a:fld id="{BFB5A4A7-2253-4547-9B9C-56094F48F051}"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5000" b="1">
          <a:solidFill>
            <a:srgbClr val="000066"/>
          </a:solidFill>
          <a:latin typeface="+mj-lt"/>
          <a:ea typeface="+mj-ea"/>
          <a:cs typeface="+mj-cs"/>
        </a:defRPr>
      </a:lvl1pPr>
      <a:lvl2pPr algn="ctr" rtl="0" eaLnBrk="0" fontAlgn="base" hangingPunct="0">
        <a:spcBef>
          <a:spcPct val="0"/>
        </a:spcBef>
        <a:spcAft>
          <a:spcPct val="0"/>
        </a:spcAft>
        <a:defRPr sz="5000" b="1">
          <a:solidFill>
            <a:srgbClr val="000066"/>
          </a:solidFill>
          <a:latin typeface="Arial" charset="0"/>
          <a:cs typeface="Simplified Arabic" pitchFamily="2" charset="-78"/>
        </a:defRPr>
      </a:lvl2pPr>
      <a:lvl3pPr algn="ctr" rtl="0" eaLnBrk="0" fontAlgn="base" hangingPunct="0">
        <a:spcBef>
          <a:spcPct val="0"/>
        </a:spcBef>
        <a:spcAft>
          <a:spcPct val="0"/>
        </a:spcAft>
        <a:defRPr sz="5000" b="1">
          <a:solidFill>
            <a:srgbClr val="000066"/>
          </a:solidFill>
          <a:latin typeface="Arial" charset="0"/>
          <a:cs typeface="Simplified Arabic" pitchFamily="2" charset="-78"/>
        </a:defRPr>
      </a:lvl3pPr>
      <a:lvl4pPr algn="ctr" rtl="0" eaLnBrk="0" fontAlgn="base" hangingPunct="0">
        <a:spcBef>
          <a:spcPct val="0"/>
        </a:spcBef>
        <a:spcAft>
          <a:spcPct val="0"/>
        </a:spcAft>
        <a:defRPr sz="5000" b="1">
          <a:solidFill>
            <a:srgbClr val="000066"/>
          </a:solidFill>
          <a:latin typeface="Arial" charset="0"/>
          <a:cs typeface="Simplified Arabic" pitchFamily="2" charset="-78"/>
        </a:defRPr>
      </a:lvl4pPr>
      <a:lvl5pPr algn="ctr" rtl="0" eaLnBrk="0" fontAlgn="base" hangingPunct="0">
        <a:spcBef>
          <a:spcPct val="0"/>
        </a:spcBef>
        <a:spcAft>
          <a:spcPct val="0"/>
        </a:spcAft>
        <a:defRPr sz="5000" b="1">
          <a:solidFill>
            <a:srgbClr val="000066"/>
          </a:solidFill>
          <a:latin typeface="Arial" charset="0"/>
          <a:cs typeface="Simplified Arabic" pitchFamily="2" charset="-78"/>
        </a:defRPr>
      </a:lvl5pPr>
      <a:lvl6pPr marL="457200" algn="ctr" rtl="0" fontAlgn="base">
        <a:spcBef>
          <a:spcPct val="0"/>
        </a:spcBef>
        <a:spcAft>
          <a:spcPct val="0"/>
        </a:spcAft>
        <a:defRPr sz="5000" b="1">
          <a:solidFill>
            <a:srgbClr val="000066"/>
          </a:solidFill>
          <a:latin typeface="Arial" charset="0"/>
          <a:cs typeface="Simplified Arabic" pitchFamily="2" charset="-78"/>
        </a:defRPr>
      </a:lvl6pPr>
      <a:lvl7pPr marL="914400" algn="ctr" rtl="0" fontAlgn="base">
        <a:spcBef>
          <a:spcPct val="0"/>
        </a:spcBef>
        <a:spcAft>
          <a:spcPct val="0"/>
        </a:spcAft>
        <a:defRPr sz="5000" b="1">
          <a:solidFill>
            <a:srgbClr val="000066"/>
          </a:solidFill>
          <a:latin typeface="Arial" charset="0"/>
          <a:cs typeface="Simplified Arabic" pitchFamily="2" charset="-78"/>
        </a:defRPr>
      </a:lvl7pPr>
      <a:lvl8pPr marL="1371600" algn="ctr" rtl="0" fontAlgn="base">
        <a:spcBef>
          <a:spcPct val="0"/>
        </a:spcBef>
        <a:spcAft>
          <a:spcPct val="0"/>
        </a:spcAft>
        <a:defRPr sz="5000" b="1">
          <a:solidFill>
            <a:srgbClr val="000066"/>
          </a:solidFill>
          <a:latin typeface="Arial" charset="0"/>
          <a:cs typeface="Simplified Arabic" pitchFamily="2" charset="-78"/>
        </a:defRPr>
      </a:lvl8pPr>
      <a:lvl9pPr marL="1828800" algn="ctr" rtl="0" fontAlgn="base">
        <a:spcBef>
          <a:spcPct val="0"/>
        </a:spcBef>
        <a:spcAft>
          <a:spcPct val="0"/>
        </a:spcAft>
        <a:defRPr sz="5000" b="1">
          <a:solidFill>
            <a:srgbClr val="000066"/>
          </a:solidFill>
          <a:latin typeface="Arial" charset="0"/>
          <a:cs typeface="Simplified Arabic" pitchFamily="2" charset="-78"/>
        </a:defRPr>
      </a:lvl9pPr>
    </p:titleStyle>
    <p:bodyStyle>
      <a:lvl1pPr marL="342900" indent="-342900" algn="ctr" rtl="0" eaLnBrk="0" fontAlgn="base" hangingPunct="0">
        <a:spcBef>
          <a:spcPct val="20000"/>
        </a:spcBef>
        <a:spcAft>
          <a:spcPct val="0"/>
        </a:spcAft>
        <a:defRPr sz="3200" b="1">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accent2"/>
          </a:solidFill>
          <a:latin typeface="+mn-lt"/>
          <a:cs typeface="+mn-cs"/>
        </a:defRPr>
      </a:lvl2pPr>
      <a:lvl3pPr marL="1143000" indent="-228600" algn="l" rtl="0" eaLnBrk="0" fontAlgn="base" hangingPunct="0">
        <a:spcBef>
          <a:spcPct val="20000"/>
        </a:spcBef>
        <a:spcAft>
          <a:spcPct val="0"/>
        </a:spcAft>
        <a:buChar char="•"/>
        <a:defRPr sz="2400" b="1">
          <a:solidFill>
            <a:schemeClr val="accent2"/>
          </a:solidFill>
          <a:latin typeface="+mn-lt"/>
          <a:cs typeface="+mn-cs"/>
        </a:defRPr>
      </a:lvl3pPr>
      <a:lvl4pPr marL="1600200" indent="-228600" algn="l" rtl="0" eaLnBrk="0" fontAlgn="base" hangingPunct="0">
        <a:spcBef>
          <a:spcPct val="20000"/>
        </a:spcBef>
        <a:spcAft>
          <a:spcPct val="0"/>
        </a:spcAft>
        <a:buChar char="–"/>
        <a:defRPr sz="2000" b="1">
          <a:solidFill>
            <a:schemeClr val="accent2"/>
          </a:solidFill>
          <a:latin typeface="+mn-lt"/>
          <a:cs typeface="+mn-cs"/>
        </a:defRPr>
      </a:lvl4pPr>
      <a:lvl5pPr marL="2057400" indent="-228600" algn="l" rtl="0" eaLnBrk="0" fontAlgn="base" hangingPunct="0">
        <a:spcBef>
          <a:spcPct val="20000"/>
        </a:spcBef>
        <a:spcAft>
          <a:spcPct val="0"/>
        </a:spcAft>
        <a:buChar char="»"/>
        <a:defRPr sz="2000" b="1">
          <a:solidFill>
            <a:schemeClr val="accent2"/>
          </a:solidFill>
          <a:latin typeface="+mn-lt"/>
          <a:cs typeface="+mn-cs"/>
        </a:defRPr>
      </a:lvl5pPr>
      <a:lvl6pPr marL="2514600" indent="-228600" algn="l" rtl="0" fontAlgn="base">
        <a:spcBef>
          <a:spcPct val="20000"/>
        </a:spcBef>
        <a:spcAft>
          <a:spcPct val="0"/>
        </a:spcAft>
        <a:buChar char="»"/>
        <a:defRPr sz="2000" b="1">
          <a:solidFill>
            <a:schemeClr val="accent2"/>
          </a:solidFill>
          <a:latin typeface="+mn-lt"/>
          <a:cs typeface="+mn-cs"/>
        </a:defRPr>
      </a:lvl6pPr>
      <a:lvl7pPr marL="2971800" indent="-228600" algn="l" rtl="0" fontAlgn="base">
        <a:spcBef>
          <a:spcPct val="20000"/>
        </a:spcBef>
        <a:spcAft>
          <a:spcPct val="0"/>
        </a:spcAft>
        <a:buChar char="»"/>
        <a:defRPr sz="2000" b="1">
          <a:solidFill>
            <a:schemeClr val="accent2"/>
          </a:solidFill>
          <a:latin typeface="+mn-lt"/>
          <a:cs typeface="+mn-cs"/>
        </a:defRPr>
      </a:lvl7pPr>
      <a:lvl8pPr marL="3429000" indent="-228600" algn="l" rtl="0" fontAlgn="base">
        <a:spcBef>
          <a:spcPct val="20000"/>
        </a:spcBef>
        <a:spcAft>
          <a:spcPct val="0"/>
        </a:spcAft>
        <a:buChar char="»"/>
        <a:defRPr sz="2000" b="1">
          <a:solidFill>
            <a:schemeClr val="accent2"/>
          </a:solidFill>
          <a:latin typeface="+mn-lt"/>
          <a:cs typeface="+mn-cs"/>
        </a:defRPr>
      </a:lvl8pPr>
      <a:lvl9pPr marL="3886200" indent="-228600" algn="l" rtl="0" fontAlgn="base">
        <a:spcBef>
          <a:spcPct val="20000"/>
        </a:spcBef>
        <a:spcAft>
          <a:spcPct val="0"/>
        </a:spcAft>
        <a:buChar char="»"/>
        <a:defRPr sz="2000" b="1">
          <a:solidFill>
            <a:schemeClr val="accent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uas.org@gmail.com"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0514" name="AutoShape 2"/>
          <p:cNvSpPr>
            <a:spLocks noChangeArrowheads="1"/>
          </p:cNvSpPr>
          <p:nvPr/>
        </p:nvSpPr>
        <p:spPr bwMode="auto">
          <a:xfrm>
            <a:off x="395288" y="333375"/>
            <a:ext cx="8353425" cy="5400675"/>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endParaRPr lang="en-US" altLang="en-US" sz="1100" b="0">
              <a:solidFill>
                <a:schemeClr val="tx1"/>
              </a:solidFill>
            </a:endParaRPr>
          </a:p>
        </p:txBody>
      </p:sp>
      <p:sp>
        <p:nvSpPr>
          <p:cNvPr id="1600515" name="Rectangle 3"/>
          <p:cNvSpPr>
            <a:spLocks noChangeArrowheads="1"/>
          </p:cNvSpPr>
          <p:nvPr/>
        </p:nvSpPr>
        <p:spPr bwMode="auto">
          <a:xfrm>
            <a:off x="684213" y="1484313"/>
            <a:ext cx="7775575"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eaLnBrk="1" hangingPunct="1">
              <a:spcBef>
                <a:spcPct val="0"/>
              </a:spcBef>
            </a:pPr>
            <a:r>
              <a:rPr lang="en-US" altLang="en-US" sz="6600">
                <a:solidFill>
                  <a:srgbClr val="FFFF00"/>
                </a:solidFill>
              </a:rPr>
              <a:t>Amáal for the </a:t>
            </a:r>
          </a:p>
          <a:p>
            <a:pPr eaLnBrk="1" hangingPunct="1">
              <a:spcBef>
                <a:spcPct val="0"/>
              </a:spcBef>
            </a:pPr>
            <a:r>
              <a:rPr lang="en-GB" altLang="en-US" sz="6600">
                <a:solidFill>
                  <a:srgbClr val="FFFF00"/>
                </a:solidFill>
              </a:rPr>
              <a:t>Night of </a:t>
            </a:r>
            <a:r>
              <a:rPr lang="en-US" altLang="en-US" sz="6600">
                <a:solidFill>
                  <a:srgbClr val="FFFF00"/>
                </a:solidFill>
              </a:rPr>
              <a:t>A'ráfah (9th Dhul Hijjah) </a:t>
            </a:r>
          </a:p>
        </p:txBody>
      </p:sp>
      <p:pic>
        <p:nvPicPr>
          <p:cNvPr id="2053"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33375"/>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136525" y="5715000"/>
            <a:ext cx="8888413"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200" b="1" dirty="0">
              <a:latin typeface="Trebuchet MS" panose="020B0603020202020204" pitchFamily="34" charset="0"/>
            </a:endParaRPr>
          </a:p>
          <a:p>
            <a:pPr algn="ctr" eaLnBrk="1" hangingPunct="1">
              <a:spcBef>
                <a:spcPct val="0"/>
              </a:spcBef>
              <a:buFontTx/>
              <a:buNone/>
            </a:pPr>
            <a:r>
              <a:rPr lang="en-US" altLang="en-US" sz="1100" b="1" dirty="0"/>
              <a:t>For any errors / comments please write to: </a:t>
            </a:r>
            <a:r>
              <a:rPr lang="en-US" altLang="en-US" sz="1100" b="1" dirty="0">
                <a:hlinkClick r:id="rId3"/>
              </a:rPr>
              <a:t>duas.org@gmail.com</a:t>
            </a:r>
            <a:r>
              <a:rPr lang="en-US" altLang="en-US" sz="1100" b="1" dirty="0"/>
              <a:t> </a:t>
            </a:r>
            <a:endParaRPr lang="en-US" altLang="en-US" sz="1200" b="1" dirty="0">
              <a:latin typeface="Trebuchet MS" panose="020B0603020202020204" pitchFamily="34" charset="0"/>
            </a:endParaRPr>
          </a:p>
          <a:p>
            <a:pPr algn="ctr" eaLnBrk="1" hangingPunct="1">
              <a:spcBef>
                <a:spcPct val="0"/>
              </a:spcBef>
              <a:buFontTx/>
              <a:buNone/>
            </a:pPr>
            <a:r>
              <a:rPr lang="en-US" altLang="en-US" sz="1200" b="1" dirty="0">
                <a:latin typeface="Trebuchet MS" panose="020B0603020202020204" pitchFamily="34" charset="0"/>
              </a:rPr>
              <a:t>Kindly recite </a:t>
            </a:r>
            <a:r>
              <a:rPr lang="en-US" altLang="en-US" sz="1200" b="1" dirty="0" err="1">
                <a:latin typeface="Trebuchet MS" panose="020B0603020202020204" pitchFamily="34" charset="0"/>
              </a:rPr>
              <a:t>Sūrat</a:t>
            </a:r>
            <a:r>
              <a:rPr lang="en-US" altLang="en-US" sz="1200" b="1" dirty="0">
                <a:latin typeface="Trebuchet MS" panose="020B0603020202020204" pitchFamily="34" charset="0"/>
              </a:rPr>
              <a:t> al-</a:t>
            </a:r>
            <a:r>
              <a:rPr lang="en-US" altLang="en-US" sz="1200" b="1" dirty="0" err="1">
                <a:latin typeface="Trebuchet MS" panose="020B0603020202020204" pitchFamily="34" charset="0"/>
              </a:rPr>
              <a:t>Fātiḥah</a:t>
            </a:r>
            <a:r>
              <a:rPr lang="en-US" altLang="en-US" sz="1200" b="1" dirty="0">
                <a:latin typeface="Trebuchet MS" panose="020B0603020202020204" pitchFamily="34" charset="0"/>
              </a:rPr>
              <a:t> for </a:t>
            </a:r>
            <a:r>
              <a:rPr lang="en-US" altLang="en-US" sz="1200" b="1" dirty="0" err="1">
                <a:latin typeface="Trebuchet MS" panose="020B0603020202020204" pitchFamily="34" charset="0"/>
              </a:rPr>
              <a:t>Marhumeen</a:t>
            </a:r>
            <a:r>
              <a:rPr lang="en-US" altLang="en-US" sz="1200" b="1" dirty="0">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00514"/>
                                        </p:tgtEl>
                                        <p:attrNameLst>
                                          <p:attrName>style.visibility</p:attrName>
                                        </p:attrNameLst>
                                      </p:cBhvr>
                                      <p:to>
                                        <p:strVal val="visible"/>
                                      </p:to>
                                    </p:set>
                                    <p:anim calcmode="lin" valueType="num">
                                      <p:cBhvr>
                                        <p:cTn id="7" dur="2000" fill="hold"/>
                                        <p:tgtEl>
                                          <p:spTgt spid="1600514"/>
                                        </p:tgtEl>
                                        <p:attrNameLst>
                                          <p:attrName>ppt_w</p:attrName>
                                        </p:attrNameLst>
                                      </p:cBhvr>
                                      <p:tavLst>
                                        <p:tav tm="0">
                                          <p:val>
                                            <p:fltVal val="0"/>
                                          </p:val>
                                        </p:tav>
                                        <p:tav tm="100000">
                                          <p:val>
                                            <p:strVal val="#ppt_w"/>
                                          </p:val>
                                        </p:tav>
                                      </p:tavLst>
                                    </p:anim>
                                    <p:anim calcmode="lin" valueType="num">
                                      <p:cBhvr>
                                        <p:cTn id="8" dur="2000" fill="hold"/>
                                        <p:tgtEl>
                                          <p:spTgt spid="160051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600515"/>
                                        </p:tgtEl>
                                        <p:attrNameLst>
                                          <p:attrName>style.visibility</p:attrName>
                                        </p:attrNameLst>
                                      </p:cBhvr>
                                      <p:to>
                                        <p:strVal val="visible"/>
                                      </p:to>
                                    </p:set>
                                    <p:anim calcmode="lin" valueType="num">
                                      <p:cBhvr>
                                        <p:cTn id="11" dur="2000" fill="hold"/>
                                        <p:tgtEl>
                                          <p:spTgt spid="1600515"/>
                                        </p:tgtEl>
                                        <p:attrNameLst>
                                          <p:attrName>ppt_w</p:attrName>
                                        </p:attrNameLst>
                                      </p:cBhvr>
                                      <p:tavLst>
                                        <p:tav tm="0">
                                          <p:val>
                                            <p:fltVal val="0"/>
                                          </p:val>
                                        </p:tav>
                                        <p:tav tm="100000">
                                          <p:val>
                                            <p:strVal val="#ppt_w"/>
                                          </p:val>
                                        </p:tav>
                                      </p:tavLst>
                                    </p:anim>
                                    <p:anim calcmode="lin" valueType="num">
                                      <p:cBhvr>
                                        <p:cTn id="12" dur="2000" fill="hold"/>
                                        <p:tgtEl>
                                          <p:spTgt spid="16005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0514" grpId="0" animBg="1"/>
      <p:bldP spid="16005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لاَ سَمَاءٌ ذَاتُ أَبْرَاجٍ وَ لاَ ظُلَمٌ ذَاتُ ارْتِتَاجٍ (ارْتِيَاجٍ) يَا مَنِ الظُّلْمَةُ عِنْدَهُ ضِيَاءٌ</a:t>
            </a:r>
            <a:endParaRPr lang="en-US" altLang="en-US" sz="5400" smtClean="0"/>
          </a:p>
        </p:txBody>
      </p:sp>
      <p:sp>
        <p:nvSpPr>
          <p:cNvPr id="1126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the supporting columns (substance) of the skies, the locked, shut up hindrance of disorder! O He for whom (whatever is in) darkness is as visible as (in) light!</a:t>
            </a:r>
          </a:p>
        </p:txBody>
      </p:sp>
      <p:sp>
        <p:nvSpPr>
          <p:cNvPr id="1126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12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كَمْ مِنْ بَلاَءٍ يَا سَيِّدِي قَدْ صَرَفْتَهُ وَ كَمْ مِنْ عَيْبٍ يَا سَيِّدِي قَدْ سَتَرْتَهُ‏</a:t>
            </a:r>
            <a:endParaRPr lang="en-US" altLang="en-US" sz="5400" smtClean="0"/>
          </a:p>
        </p:txBody>
      </p:sp>
      <p:sp>
        <p:nvSpPr>
          <p:cNvPr id="10342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How many disasters, O my Master, Thou has dispersed! How many defects, O my Master, Thou has covered! </a:t>
            </a:r>
            <a:endParaRPr lang="en-US" altLang="en-US" smtClean="0">
              <a:ea typeface="MS Mincho" panose="02020609040205080304" pitchFamily="49" charset="-128"/>
            </a:endParaRPr>
          </a:p>
        </p:txBody>
      </p:sp>
      <p:sp>
        <p:nvSpPr>
          <p:cNvPr id="10342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34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فَلَكَ الْحَمْدُ عَلَى كُلِّ حَالٍ فِي كُلِّ مَثْوًى وَ زَمَانٍ وَ مُنْقَلَبٍ وَ مُقَامٍ وَ عَلَى هَذِهِ الْحَالِ وَ كُلِّ حَالٍ‏</a:t>
            </a:r>
            <a:endParaRPr lang="en-US" altLang="en-US" sz="5400" smtClean="0"/>
          </a:p>
        </p:txBody>
      </p:sp>
      <p:sp>
        <p:nvSpPr>
          <p:cNvPr id="10445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So (all) praise is for Thee (alone), under all circumstances, in every place, at all times, in chaos, and in order, in the present moment and at all occasions.</a:t>
            </a:r>
            <a:endParaRPr lang="en-US" altLang="en-US" smtClean="0">
              <a:ea typeface="MS Mincho" panose="02020609040205080304" pitchFamily="49" charset="-128"/>
            </a:endParaRPr>
          </a:p>
        </p:txBody>
      </p:sp>
      <p:sp>
        <p:nvSpPr>
          <p:cNvPr id="10445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445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اجْعَلْنِي مِنْ أَفْضَلِ عِبَادِكَ نَصِيباً فِي هَذَا الْيَوْمِ مِنْ خَيْرٍ تَقْسِمُهُ أَوْ ضُرٍّ تَكْشِفُهُ‏</a:t>
            </a:r>
            <a:endParaRPr lang="en-US" altLang="en-US" sz="5400" smtClean="0"/>
          </a:p>
        </p:txBody>
      </p:sp>
      <p:sp>
        <p:nvSpPr>
          <p:cNvPr id="10547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O Alláh give me also from the gifts Thy deserving servants win, and duly distributed today, or the loss showed openly to them,  </a:t>
            </a:r>
            <a:endParaRPr lang="en-US" altLang="en-US" smtClean="0">
              <a:ea typeface="MS Mincho" panose="02020609040205080304" pitchFamily="49" charset="-128"/>
            </a:endParaRPr>
          </a:p>
        </p:txBody>
      </p:sp>
      <p:sp>
        <p:nvSpPr>
          <p:cNvPr id="10547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54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أَوْ سُوءٍ تَصْرِفُهُ أَوْ بَلاَءٍ تَدْفَعُهُ أَوْ خَيْرٍ تَسُوقُهُ أَوْ رَحْمَةٍ تَنْشُرُهَا أَوْ عَافِيَةٍ تُلْبِسُهَا</a:t>
            </a:r>
            <a:endParaRPr lang="en-US" altLang="en-US" sz="5400" smtClean="0"/>
          </a:p>
        </p:txBody>
      </p:sp>
      <p:sp>
        <p:nvSpPr>
          <p:cNvPr id="10649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or the evil sent away from them, or the disaster warded off from them, or the good urged on to reach them, or the mercy scattered and spread out, or the welfare that mingles and gets around, </a:t>
            </a:r>
            <a:endParaRPr lang="en-US" altLang="en-US" smtClean="0">
              <a:ea typeface="MS Mincho" panose="02020609040205080304" pitchFamily="49" charset="-128"/>
            </a:endParaRPr>
          </a:p>
        </p:txBody>
      </p:sp>
      <p:sp>
        <p:nvSpPr>
          <p:cNvPr id="10650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650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فَإِنَّكَ عَلَى كُلِّ شَيْ‏ءٍ قَدِيرٌ وَ بِيَدِكَ خَزَائِنُ السَّمَاوَاتِ وَ الْأَرْضِ‏</a:t>
            </a:r>
            <a:endParaRPr lang="en-US" altLang="en-US" sz="5400" smtClean="0"/>
          </a:p>
        </p:txBody>
      </p:sp>
      <p:sp>
        <p:nvSpPr>
          <p:cNvPr id="10752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so (there is no doubt) Thou art able to do all things. In Thy hands are the treasures of the heavens and the earth. </a:t>
            </a:r>
          </a:p>
        </p:txBody>
      </p:sp>
      <p:sp>
        <p:nvSpPr>
          <p:cNvPr id="10752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75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أَنْتَ الْوَاحِدُ الْكَرِيمُ الْمُعْطِي الَّذِي لاَ يُرَدُّ سَائِلُهُ وَ لاَ يُخَيَّبُ آمِلُهُ‏</a:t>
            </a:r>
            <a:endParaRPr lang="en-US" altLang="en-US" sz="5400" smtClean="0"/>
          </a:p>
        </p:txBody>
      </p:sp>
      <p:sp>
        <p:nvSpPr>
          <p:cNvPr id="10854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Thou art One, the Kindest Giver who does not send away one who makes a request to Him, nor disappoints one who expects to get what one wants from Him,  </a:t>
            </a:r>
          </a:p>
        </p:txBody>
      </p:sp>
      <p:sp>
        <p:nvSpPr>
          <p:cNvPr id="10854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85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لاَ يَنْقُصُ نَائِلُهُ وَ لاَ يَنْفَدُ مَا عِنْدَهُ بَلْ يَزْدَادُ كَثْرَةً وَ طِيباً وَ عَطَاءً وَ جُوداً</a:t>
            </a:r>
            <a:endParaRPr lang="en-US" altLang="en-US" sz="5400" smtClean="0"/>
          </a:p>
        </p:txBody>
      </p:sp>
      <p:sp>
        <p:nvSpPr>
          <p:cNvPr id="10957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nor there is any defector shortage in what one obtains from Him, nor dries up and goes waste that which comes from Him, on the contrary grows more and more, (is) clean, freely given, (out of) generosity and favor. </a:t>
            </a:r>
          </a:p>
        </p:txBody>
      </p:sp>
      <p:sp>
        <p:nvSpPr>
          <p:cNvPr id="10957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95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ارْزُقْنِي مِنْ خَزَائِنِكَ الَّتِي لاَ تَفْنَى وَ مِنْ رَحْمَتِكَ الْوَاسِعَةِ إِنَّ عَطَاءَكَ لَمْ يَكُنْ مَحْظُوراً</a:t>
            </a:r>
            <a:endParaRPr lang="en-US" altLang="en-US" sz="5400" smtClean="0"/>
          </a:p>
        </p:txBody>
      </p:sp>
      <p:sp>
        <p:nvSpPr>
          <p:cNvPr id="11059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Give me from Thy treasures that which never get exhausted. on account of Thy merciful love and kindness; boundless and fathomless is Thy grant that neither withholds nor is inaccessible. </a:t>
            </a:r>
          </a:p>
        </p:txBody>
      </p:sp>
      <p:sp>
        <p:nvSpPr>
          <p:cNvPr id="11059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105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أَنْتَ عَلَى كُلِّ شَيْ‏ءٍ قَدِيرٌ بِرَحْمَتِكَ </a:t>
            </a:r>
            <a:r>
              <a:rPr lang="en-US" altLang="en-US" sz="5400" smtClean="0"/>
              <a:t/>
            </a:r>
            <a:br>
              <a:rPr lang="en-US" altLang="en-US" sz="5400" smtClean="0"/>
            </a:br>
            <a:r>
              <a:rPr lang="ar-SA" altLang="en-US" sz="5400" smtClean="0"/>
              <a:t>يَا أَرْحَمَ الرَّاحِمِينَ‏</a:t>
            </a:r>
            <a:endParaRPr lang="en-US" altLang="en-US" sz="5400" smtClean="0"/>
          </a:p>
        </p:txBody>
      </p:sp>
      <p:sp>
        <p:nvSpPr>
          <p:cNvPr id="11161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Thou art able to do all things, through Thy mercy, </a:t>
            </a:r>
          </a:p>
          <a:p>
            <a:pPr eaLnBrk="1" hangingPunct="1"/>
            <a:r>
              <a:rPr lang="en-US" altLang="en-US" smtClean="0"/>
              <a:t>O the Most Merciful. </a:t>
            </a:r>
          </a:p>
        </p:txBody>
      </p:sp>
      <p:sp>
        <p:nvSpPr>
          <p:cNvPr id="11162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116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صَلِّ عَلَى مُحَمَّدٍ وَ آلِ مُحَمَّد</a:t>
            </a:r>
            <a:endParaRPr lang="en-US" altLang="en-US" sz="5400" smtClean="0"/>
          </a:p>
        </p:txBody>
      </p:sp>
      <p:sp>
        <p:nvSpPr>
          <p:cNvPr id="11264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ea typeface="MS Mincho" panose="02020609040205080304" pitchFamily="49" charset="-128"/>
              </a:rPr>
              <a:t>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send Your blessings on Muhámmad</a:t>
            </a:r>
          </a:p>
          <a:p>
            <a:pPr eaLnBrk="1" hangingPunct="1"/>
            <a:r>
              <a:rPr lang="en-US" altLang="en-US" smtClean="0">
                <a:ea typeface="MS Mincho" panose="02020609040205080304" pitchFamily="49" charset="-128"/>
              </a:rPr>
              <a:t>and the family of Muhámmad.</a:t>
            </a:r>
          </a:p>
        </p:txBody>
      </p:sp>
      <p:sp>
        <p:nvSpPr>
          <p:cNvPr id="11264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126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أَسْأَلُكَ بِنُورِ وَجْهِكَ الْكَرِيمِ الَّذِي تَجَلَّيْتَ بِهِ لِلْجَبَلِ فَجَعَلْتَهُ دَكّاً وَ خَرَّ مُوسَى صَعِقاً</a:t>
            </a:r>
            <a:endParaRPr lang="en-US" altLang="en-US" sz="5400" smtClean="0"/>
          </a:p>
        </p:txBody>
      </p:sp>
      <p:sp>
        <p:nvSpPr>
          <p:cNvPr id="1229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the splendor of Thy kind and gentle style that made bright the "view" on the mountain, by leveling it to the ground, the flash of which made Moosa prostrate himself in adoration;</a:t>
            </a:r>
          </a:p>
        </p:txBody>
      </p:sp>
      <p:sp>
        <p:nvSpPr>
          <p:cNvPr id="1229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22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5"/>
          <p:cNvSpPr>
            <a:spLocks noChangeArrowheads="1"/>
          </p:cNvSpPr>
          <p:nvPr/>
        </p:nvSpPr>
        <p:spPr bwMode="auto">
          <a:xfrm>
            <a:off x="395288" y="620713"/>
            <a:ext cx="8208962" cy="5545137"/>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00515" name="Rectangle 3"/>
          <p:cNvSpPr>
            <a:spLocks noChangeArrowheads="1"/>
          </p:cNvSpPr>
          <p:nvPr/>
        </p:nvSpPr>
        <p:spPr bwMode="auto">
          <a:xfrm>
            <a:off x="684213" y="1776413"/>
            <a:ext cx="7775575" cy="368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eaLnBrk="1" hangingPunct="1">
              <a:spcBef>
                <a:spcPct val="0"/>
              </a:spcBef>
            </a:pPr>
            <a:r>
              <a:rPr lang="en-US" altLang="en-US" sz="6000">
                <a:solidFill>
                  <a:srgbClr val="FFFF00"/>
                </a:solidFill>
              </a:rPr>
              <a:t>Four Tasbihat</a:t>
            </a:r>
          </a:p>
          <a:p>
            <a:pPr eaLnBrk="1" hangingPunct="1">
              <a:spcBef>
                <a:spcPct val="0"/>
              </a:spcBef>
            </a:pPr>
            <a:endParaRPr lang="en-US" altLang="en-US" sz="6000">
              <a:solidFill>
                <a:srgbClr val="FFFF00"/>
              </a:solidFill>
            </a:endParaRPr>
          </a:p>
          <a:p>
            <a:pPr eaLnBrk="1" hangingPunct="1">
              <a:spcBef>
                <a:spcPct val="0"/>
              </a:spcBef>
            </a:pPr>
            <a:r>
              <a:rPr lang="en-US" altLang="en-US" sz="2800">
                <a:solidFill>
                  <a:srgbClr val="FFFF00"/>
                </a:solidFill>
              </a:rPr>
              <a:t>To be recited on the night of A'ráfah (9th Dhul Hijjah). as many times as possible</a:t>
            </a:r>
          </a:p>
          <a:p>
            <a:pPr eaLnBrk="1" hangingPunct="1">
              <a:spcBef>
                <a:spcPct val="0"/>
              </a:spcBef>
            </a:pPr>
            <a:endParaRPr lang="en-US" altLang="en-US" sz="6000">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600515"/>
                                        </p:tgtEl>
                                        <p:attrNameLst>
                                          <p:attrName>style.visibility</p:attrName>
                                        </p:attrNameLst>
                                      </p:cBhvr>
                                      <p:to>
                                        <p:strVal val="visible"/>
                                      </p:to>
                                    </p:set>
                                    <p:anim calcmode="lin" valueType="num">
                                      <p:cBhvr>
                                        <p:cTn id="7" dur="2000" fill="hold"/>
                                        <p:tgtEl>
                                          <p:spTgt spid="1600515"/>
                                        </p:tgtEl>
                                        <p:attrNameLst>
                                          <p:attrName>ppt_w</p:attrName>
                                        </p:attrNameLst>
                                      </p:cBhvr>
                                      <p:tavLst>
                                        <p:tav tm="0">
                                          <p:val>
                                            <p:fltVal val="0"/>
                                          </p:val>
                                        </p:tav>
                                        <p:tav tm="100000">
                                          <p:val>
                                            <p:strVal val="#ppt_w"/>
                                          </p:val>
                                        </p:tav>
                                      </p:tavLst>
                                    </p:anim>
                                    <p:anim calcmode="lin" valueType="num">
                                      <p:cBhvr>
                                        <p:cTn id="8" dur="2000" fill="hold"/>
                                        <p:tgtEl>
                                          <p:spTgt spid="16005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0515"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500063" y="866775"/>
            <a:ext cx="8280400" cy="3473450"/>
          </a:xfrm>
          <a:gradFill rotWithShape="1">
            <a:gsLst>
              <a:gs pos="0">
                <a:srgbClr val="003399"/>
              </a:gs>
              <a:gs pos="50000">
                <a:srgbClr val="001847"/>
              </a:gs>
              <a:gs pos="100000">
                <a:srgbClr val="003399"/>
              </a:gs>
            </a:gsLst>
            <a:lin ang="2700000" scaled="1"/>
          </a:gradFill>
        </p:spPr>
        <p:txBody>
          <a:bodyPr>
            <a:spAutoFit/>
          </a:bodyPr>
          <a:lstStyle/>
          <a:p>
            <a:pPr eaLnBrk="1" hangingPunct="1"/>
            <a:r>
              <a:rPr lang="en-US" altLang="en-US" sz="3700" smtClean="0">
                <a:solidFill>
                  <a:srgbClr val="FFFF00"/>
                </a:solidFill>
              </a:rPr>
              <a:t>For these Tasbihat (glorifications), it has been related that whoever recites it in the night before `Arafah its reward are beyond the scope of counting, by the will of Alláh (swt).</a:t>
            </a:r>
            <a:r>
              <a:rPr lang="en-US" altLang="en-US" sz="4000" smtClean="0"/>
              <a:t/>
            </a:r>
            <a:br>
              <a:rPr lang="en-US" altLang="en-US" sz="4000" smtClean="0"/>
            </a:br>
            <a:endParaRPr lang="en-US" altLang="en-US" sz="3700" smtClean="0">
              <a:solidFill>
                <a:srgbClr val="FFFF00"/>
              </a:solidFill>
            </a:endParaRPr>
          </a:p>
        </p:txBody>
      </p:sp>
      <p:sp>
        <p:nvSpPr>
          <p:cNvPr id="114691"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Merits of  these Tasbihat…</a:t>
            </a:r>
          </a:p>
        </p:txBody>
      </p:sp>
    </p:spTree>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4"/>
          <p:cNvSpPr>
            <a:spLocks noGrp="1" noChangeArrowheads="1"/>
          </p:cNvSpPr>
          <p:nvPr>
            <p:ph type="ctrTitle" idx="4294967295"/>
          </p:nvPr>
        </p:nvSpPr>
        <p:spPr>
          <a:xfrm>
            <a:off x="323850" y="1462088"/>
            <a:ext cx="8497888" cy="1470025"/>
          </a:xfrm>
          <a:noFill/>
        </p:spPr>
        <p:txBody>
          <a:bodyPr/>
          <a:lstStyle/>
          <a:p>
            <a:pPr rtl="1" eaLnBrk="1" hangingPunct="1"/>
            <a:r>
              <a:rPr lang="ar-SA" altLang="en-US" sz="5400" smtClean="0"/>
              <a:t>اَللَّهُمَّ صَلِّ عَلَى مُحَمَّدٍ وَ آلِ مُحَمَّد</a:t>
            </a:r>
            <a:endParaRPr lang="en-US" altLang="en-US" sz="5400" smtClean="0"/>
          </a:p>
        </p:txBody>
      </p:sp>
      <p:sp>
        <p:nvSpPr>
          <p:cNvPr id="115715" name="Rectangle 5"/>
          <p:cNvSpPr>
            <a:spLocks noGrp="1" noChangeArrowheads="1"/>
          </p:cNvSpPr>
          <p:nvPr>
            <p:ph type="subTitle" idx="4294967295"/>
          </p:nvPr>
        </p:nvSpPr>
        <p:spPr>
          <a:xfrm>
            <a:off x="323850" y="3656013"/>
            <a:ext cx="8424863" cy="1752600"/>
          </a:xfrm>
          <a:noFill/>
        </p:spPr>
        <p:txBody>
          <a:bodyPr/>
          <a:lstStyle/>
          <a:p>
            <a:pPr marL="0" indent="0" eaLnBrk="1" hangingPunct="1"/>
            <a:r>
              <a:rPr lang="en-US" altLang="en-US" smtClean="0">
                <a:ea typeface="MS Mincho" panose="02020609040205080304" pitchFamily="49" charset="-128"/>
              </a:rPr>
              <a:t>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send Your blessings on Muhammad</a:t>
            </a:r>
          </a:p>
          <a:p>
            <a:pPr marL="0" indent="0" eaLnBrk="1" hangingPunct="1"/>
            <a:r>
              <a:rPr lang="en-US" altLang="en-US" smtClean="0">
                <a:ea typeface="MS Mincho" panose="02020609040205080304" pitchFamily="49" charset="-128"/>
              </a:rPr>
              <a:t>and the family of Muhammad.</a:t>
            </a:r>
          </a:p>
        </p:txBody>
      </p:sp>
      <p:sp>
        <p:nvSpPr>
          <p:cNvPr id="11571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Four Tasbihaat…</a:t>
            </a:r>
          </a:p>
        </p:txBody>
      </p:sp>
      <p:sp>
        <p:nvSpPr>
          <p:cNvPr id="11571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ctrTitle" idx="4294967295"/>
          </p:nvPr>
        </p:nvSpPr>
        <p:spPr>
          <a:xfrm>
            <a:off x="323850" y="1462088"/>
            <a:ext cx="8497888" cy="1470025"/>
          </a:xfrm>
          <a:noFill/>
        </p:spPr>
        <p:txBody>
          <a:bodyPr/>
          <a:lstStyle/>
          <a:p>
            <a:pPr rtl="1" eaLnBrk="1" hangingPunct="1"/>
            <a:r>
              <a:rPr lang="ar-SA" altLang="en-US" sz="5400" smtClean="0"/>
              <a:t>بِسْمِ اللهِ الرَّحْمنِ الرَّحِيمِِ</a:t>
            </a:r>
            <a:endParaRPr lang="en-US" altLang="en-US" sz="5400" smtClean="0"/>
          </a:p>
        </p:txBody>
      </p:sp>
      <p:sp>
        <p:nvSpPr>
          <p:cNvPr id="116739" name="Rectangle 3"/>
          <p:cNvSpPr>
            <a:spLocks noGrp="1" noChangeArrowheads="1"/>
          </p:cNvSpPr>
          <p:nvPr>
            <p:ph type="subTitle" idx="4294967295"/>
          </p:nvPr>
        </p:nvSpPr>
        <p:spPr>
          <a:xfrm>
            <a:off x="323850" y="3656013"/>
            <a:ext cx="8424863" cy="1752600"/>
          </a:xfrm>
          <a:noFill/>
        </p:spPr>
        <p:txBody>
          <a:bodyPr/>
          <a:lstStyle/>
          <a:p>
            <a:pPr marL="0" indent="0" eaLnBrk="1" hangingPunct="1"/>
            <a:r>
              <a:rPr lang="en-US" altLang="en-US" smtClean="0">
                <a:ea typeface="MS Mincho" panose="02020609040205080304" pitchFamily="49" charset="-128"/>
              </a:rPr>
              <a:t>In the name of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the Beneficent, the Merciful.</a:t>
            </a:r>
          </a:p>
        </p:txBody>
      </p:sp>
      <p:sp>
        <p:nvSpPr>
          <p:cNvPr id="11674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Four Tasbihaat…</a:t>
            </a:r>
          </a:p>
        </p:txBody>
      </p:sp>
      <p:sp>
        <p:nvSpPr>
          <p:cNvPr id="11674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idx="4294967295"/>
          </p:nvPr>
        </p:nvSpPr>
        <p:spPr>
          <a:xfrm>
            <a:off x="457200" y="2500313"/>
            <a:ext cx="8229600" cy="1570037"/>
          </a:xfrm>
          <a:gradFill rotWithShape="1">
            <a:gsLst>
              <a:gs pos="0">
                <a:srgbClr val="003399"/>
              </a:gs>
              <a:gs pos="50000">
                <a:srgbClr val="001847"/>
              </a:gs>
              <a:gs pos="100000">
                <a:srgbClr val="003399"/>
              </a:gs>
            </a:gsLst>
            <a:lin ang="2700000" scaled="1"/>
          </a:gradFill>
        </p:spPr>
        <p:txBody>
          <a:bodyPr>
            <a:spAutoFit/>
          </a:bodyPr>
          <a:lstStyle/>
          <a:p>
            <a:pPr eaLnBrk="1" hangingPunct="1"/>
            <a:r>
              <a:rPr lang="en-GB" altLang="en-US" sz="9600" smtClean="0">
                <a:solidFill>
                  <a:srgbClr val="FFFF00"/>
                </a:solidFill>
              </a:rPr>
              <a:t>Tasbih 1</a:t>
            </a:r>
            <a:endParaRPr lang="en-US" altLang="en-US" sz="9600" smtClean="0">
              <a:solidFill>
                <a:srgbClr val="FFFF00"/>
              </a:solidFill>
            </a:endParaRPr>
          </a:p>
        </p:txBody>
      </p:sp>
      <p:sp>
        <p:nvSpPr>
          <p:cNvPr id="117763"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Four Tasbihaat…</a:t>
            </a:r>
          </a:p>
        </p:txBody>
      </p:sp>
      <p:sp>
        <p:nvSpPr>
          <p:cNvPr id="117764"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idx="4294967295"/>
          </p:nvPr>
        </p:nvSpPr>
        <p:spPr>
          <a:noFill/>
        </p:spPr>
        <p:txBody>
          <a:bodyPr/>
          <a:lstStyle/>
          <a:p>
            <a:pPr rtl="1" eaLnBrk="1" hangingPunct="1"/>
            <a:r>
              <a:rPr lang="ar-SA" altLang="en-US" sz="5400" smtClean="0"/>
              <a:t>سُبْحانَ اللهَ قَبْلَ كُلِّ اَحَد</a:t>
            </a:r>
            <a:endParaRPr lang="en-US" altLang="en-US" sz="5400" smtClean="0"/>
          </a:p>
        </p:txBody>
      </p:sp>
      <p:sp>
        <p:nvSpPr>
          <p:cNvPr id="118787" name="Rectangle 3"/>
          <p:cNvSpPr>
            <a:spLocks noGrp="1" noChangeArrowheads="1"/>
          </p:cNvSpPr>
          <p:nvPr>
            <p:ph type="body" idx="4294967295"/>
          </p:nvPr>
        </p:nvSpPr>
        <p:spPr>
          <a:noFill/>
        </p:spPr>
        <p:txBody>
          <a:bodyPr/>
          <a:lstStyle/>
          <a:p>
            <a:pPr marL="0" indent="0" eaLnBrk="1" hangingPunct="1"/>
            <a:r>
              <a:rPr lang="en-US" altLang="en-US" smtClean="0">
                <a:ea typeface="MS Mincho" panose="02020609040205080304" pitchFamily="49" charset="-128"/>
              </a:rPr>
              <a:t>Glory be to Alláh</a:t>
            </a:r>
          </a:p>
          <a:p>
            <a:pPr marL="0" indent="0" eaLnBrk="1" hangingPunct="1"/>
            <a:r>
              <a:rPr lang="en-US" altLang="en-US" smtClean="0">
                <a:ea typeface="MS Mincho" panose="02020609040205080304" pitchFamily="49" charset="-128"/>
              </a:rPr>
              <a:t>Before everyone (glorifies Him).</a:t>
            </a:r>
          </a:p>
        </p:txBody>
      </p:sp>
      <p:sp>
        <p:nvSpPr>
          <p:cNvPr id="11878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1878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a:noFill/>
        </p:spPr>
        <p:txBody>
          <a:bodyPr/>
          <a:lstStyle/>
          <a:p>
            <a:pPr rtl="1" eaLnBrk="1" hangingPunct="1"/>
            <a:r>
              <a:rPr lang="ar-SA" altLang="en-US" sz="5400" smtClean="0"/>
              <a:t>وَسُبْحانَ اللهِ بَعْدَ كُلِّ اَحَد</a:t>
            </a:r>
            <a:r>
              <a:rPr lang="en-US" altLang="en-US" sz="5400" smtClean="0"/>
              <a:t> </a:t>
            </a:r>
          </a:p>
        </p:txBody>
      </p:sp>
      <p:sp>
        <p:nvSpPr>
          <p:cNvPr id="119811" name="Rectangle 3"/>
          <p:cNvSpPr>
            <a:spLocks noGrp="1" noChangeArrowheads="1"/>
          </p:cNvSpPr>
          <p:nvPr>
            <p:ph type="body" idx="4294967295"/>
          </p:nvPr>
        </p:nvSpPr>
        <p:spPr>
          <a:noFill/>
        </p:spPr>
        <p:txBody>
          <a:bodyPr/>
          <a:lstStyle/>
          <a:p>
            <a:pPr marL="0" indent="0" eaLnBrk="1" hangingPunct="1"/>
            <a:r>
              <a:rPr lang="en-US" altLang="en-US" smtClean="0">
                <a:ea typeface="MS Mincho" panose="02020609040205080304" pitchFamily="49" charset="-128"/>
              </a:rPr>
              <a:t>Glory be to Alláh</a:t>
            </a:r>
          </a:p>
          <a:p>
            <a:pPr marL="0" indent="0" eaLnBrk="1" hangingPunct="1"/>
            <a:r>
              <a:rPr lang="en-US" altLang="en-US" smtClean="0">
                <a:ea typeface="MS Mincho" panose="02020609040205080304" pitchFamily="49" charset="-128"/>
              </a:rPr>
              <a:t>After everyone (glorifies Him).</a:t>
            </a:r>
          </a:p>
        </p:txBody>
      </p:sp>
      <p:sp>
        <p:nvSpPr>
          <p:cNvPr id="11981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1981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idx="4294967295"/>
          </p:nvPr>
        </p:nvSpPr>
        <p:spPr>
          <a:noFill/>
        </p:spPr>
        <p:txBody>
          <a:bodyPr/>
          <a:lstStyle/>
          <a:p>
            <a:pPr rtl="1" eaLnBrk="1" hangingPunct="1"/>
            <a:r>
              <a:rPr lang="ar-SA" altLang="en-US" sz="5400" smtClean="0"/>
              <a:t>وَسُبْحانَ اللهَ مَعَ كُلِّ اَحَد</a:t>
            </a:r>
            <a:endParaRPr lang="en-US" altLang="en-US" sz="5400" smtClean="0"/>
          </a:p>
        </p:txBody>
      </p:sp>
      <p:sp>
        <p:nvSpPr>
          <p:cNvPr id="120835" name="Rectangle 3"/>
          <p:cNvSpPr>
            <a:spLocks noGrp="1" noChangeArrowheads="1"/>
          </p:cNvSpPr>
          <p:nvPr>
            <p:ph type="body" idx="4294967295"/>
          </p:nvPr>
        </p:nvSpPr>
        <p:spPr>
          <a:noFill/>
        </p:spPr>
        <p:txBody>
          <a:bodyPr/>
          <a:lstStyle/>
          <a:p>
            <a:pPr marL="0" indent="0" eaLnBrk="1" hangingPunct="1"/>
            <a:r>
              <a:rPr lang="en-US" altLang="en-US" smtClean="0">
                <a:ea typeface="MS Mincho" panose="02020609040205080304" pitchFamily="49" charset="-128"/>
              </a:rPr>
              <a:t>Glory be to Alláh</a:t>
            </a:r>
          </a:p>
          <a:p>
            <a:pPr marL="0" indent="0" eaLnBrk="1" hangingPunct="1"/>
            <a:r>
              <a:rPr lang="en-US" altLang="en-US" smtClean="0">
                <a:ea typeface="MS Mincho" panose="02020609040205080304" pitchFamily="49" charset="-128"/>
              </a:rPr>
              <a:t>When everyone (glorifies Him)</a:t>
            </a:r>
          </a:p>
        </p:txBody>
      </p:sp>
      <p:sp>
        <p:nvSpPr>
          <p:cNvPr id="12083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083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a:noFill/>
        </p:spPr>
        <p:txBody>
          <a:bodyPr/>
          <a:lstStyle/>
          <a:p>
            <a:pPr rtl="1" eaLnBrk="1" hangingPunct="1"/>
            <a:r>
              <a:rPr lang="ar-SA" altLang="en-US" sz="5400" smtClean="0"/>
              <a:t>وَسُبْحانَ اللهَ يَبْقى رَبُّنا ويَفْنى كُلُّ وأحَد</a:t>
            </a:r>
            <a:endParaRPr lang="en-US" altLang="en-US" sz="5400" smtClean="0"/>
          </a:p>
        </p:txBody>
      </p:sp>
      <p:sp>
        <p:nvSpPr>
          <p:cNvPr id="121859" name="Rectangle 3"/>
          <p:cNvSpPr>
            <a:spLocks noGrp="1" noChangeArrowheads="1"/>
          </p:cNvSpPr>
          <p:nvPr>
            <p:ph type="body" idx="4294967295"/>
          </p:nvPr>
        </p:nvSpPr>
        <p:spPr>
          <a:noFill/>
        </p:spPr>
        <p:txBody>
          <a:bodyPr/>
          <a:lstStyle/>
          <a:p>
            <a:pPr marL="0" indent="0" eaLnBrk="1" hangingPunct="1"/>
            <a:r>
              <a:rPr lang="en-US" altLang="en-US" smtClean="0">
                <a:ea typeface="MS Mincho" panose="02020609040205080304" pitchFamily="49" charset="-128"/>
              </a:rPr>
              <a:t>Glory be to Alláh</a:t>
            </a:r>
          </a:p>
          <a:p>
            <a:pPr marL="0" indent="0" eaLnBrk="1" hangingPunct="1"/>
            <a:r>
              <a:rPr lang="en-US" altLang="en-US" smtClean="0">
                <a:ea typeface="MS Mincho" panose="02020609040205080304" pitchFamily="49" charset="-128"/>
              </a:rPr>
              <a:t>Everlasting Forever is our Lord and everyone passes away.</a:t>
            </a:r>
          </a:p>
        </p:txBody>
      </p:sp>
      <p:sp>
        <p:nvSpPr>
          <p:cNvPr id="12186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186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noFill/>
        </p:spPr>
        <p:txBody>
          <a:bodyPr/>
          <a:lstStyle/>
          <a:p>
            <a:pPr rtl="1" eaLnBrk="1" hangingPunct="1"/>
            <a:r>
              <a:rPr lang="ar-SA" altLang="en-US" sz="5400" smtClean="0"/>
              <a:t>وَسُبْحانَ اللهِ تَسْبيحاً يَفْضُلُ تَسْبيحَ الْمُسَبِّحينَ فَضْلاً كَثيراً قَبْلَ كُلِّ اَحَد</a:t>
            </a:r>
            <a:endParaRPr lang="en-US" altLang="en-US" sz="5400" smtClean="0"/>
          </a:p>
        </p:txBody>
      </p:sp>
      <p:sp>
        <p:nvSpPr>
          <p:cNvPr id="122883" name="Rectangle 3"/>
          <p:cNvSpPr>
            <a:spLocks noGrp="1" noChangeArrowheads="1"/>
          </p:cNvSpPr>
          <p:nvPr>
            <p:ph type="body" idx="4294967295"/>
          </p:nvPr>
        </p:nvSpPr>
        <p:spPr>
          <a:noFill/>
        </p:spPr>
        <p:txBody>
          <a:bodyPr/>
          <a:lstStyle/>
          <a:p>
            <a:pPr marL="0" indent="0" eaLnBrk="1" hangingPunct="1"/>
            <a:r>
              <a:rPr lang="en-US" altLang="en-US" smtClean="0">
                <a:ea typeface="MS Mincho" panose="02020609040205080304" pitchFamily="49" charset="-128"/>
              </a:rPr>
              <a:t>Glory be to Alláh</a:t>
            </a:r>
          </a:p>
          <a:p>
            <a:pPr marL="0" indent="0" eaLnBrk="1" hangingPunct="1"/>
            <a:r>
              <a:rPr lang="en-US" altLang="en-US" smtClean="0">
                <a:ea typeface="MS Mincho" panose="02020609040205080304" pitchFamily="49" charset="-128"/>
              </a:rPr>
              <a:t>The glorification of the glorifiers exalts His glory. Immeasurably exalted is His glory, before everyone (exalts Him).</a:t>
            </a:r>
          </a:p>
        </p:txBody>
      </p:sp>
      <p:sp>
        <p:nvSpPr>
          <p:cNvPr id="12288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288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رَفَعْتَ بِهِ السَّمَاوَاتِ بِلاَ عَمَدٍ وَ سَطَحْتَ بِهِ الْأَرْضَ عَلَى وَجْهِ مَاءٍ جَمَدٍ</a:t>
            </a:r>
            <a:endParaRPr lang="en-US" altLang="en-US" sz="5400" smtClean="0"/>
          </a:p>
        </p:txBody>
      </p:sp>
      <p:sp>
        <p:nvSpPr>
          <p:cNvPr id="1331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in the name of Thy name that has raised (suspended) the skies without (supporting) pillars, and spread the earth on the stable surface of the water; </a:t>
            </a:r>
          </a:p>
        </p:txBody>
      </p:sp>
      <p:sp>
        <p:nvSpPr>
          <p:cNvPr id="1331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33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a:noFill/>
        </p:spPr>
        <p:txBody>
          <a:bodyPr/>
          <a:lstStyle/>
          <a:p>
            <a:pPr rtl="1" eaLnBrk="1" hangingPunct="1"/>
            <a:r>
              <a:rPr lang="ar-SA" altLang="en-US" sz="5400" smtClean="0"/>
              <a:t>وَسُبْحانَ اللهِ تَسْبيحاً يَفْضُلُ تَسْبيحَ الْمُسَبِّحينَ فَضْلاً كَثيراً بَعْدَ كُلِّ اَحَد</a:t>
            </a:r>
            <a:endParaRPr lang="en-US" altLang="en-US" sz="5400" smtClean="0"/>
          </a:p>
        </p:txBody>
      </p:sp>
      <p:sp>
        <p:nvSpPr>
          <p:cNvPr id="123907" name="Rectangle 3"/>
          <p:cNvSpPr>
            <a:spLocks noGrp="1" noChangeArrowheads="1"/>
          </p:cNvSpPr>
          <p:nvPr>
            <p:ph type="body" idx="4294967295"/>
          </p:nvPr>
        </p:nvSpPr>
        <p:spPr>
          <a:noFill/>
        </p:spPr>
        <p:txBody>
          <a:bodyPr/>
          <a:lstStyle/>
          <a:p>
            <a:pPr marL="0" indent="0" eaLnBrk="1" hangingPunct="1"/>
            <a:r>
              <a:rPr lang="en-US" altLang="en-US" smtClean="0">
                <a:ea typeface="MS Mincho" panose="02020609040205080304" pitchFamily="49" charset="-128"/>
              </a:rPr>
              <a:t>Glory be to Alláh</a:t>
            </a:r>
          </a:p>
          <a:p>
            <a:pPr marL="0" indent="0" eaLnBrk="1" hangingPunct="1"/>
            <a:r>
              <a:rPr lang="en-US" altLang="en-US" smtClean="0">
                <a:ea typeface="MS Mincho" panose="02020609040205080304" pitchFamily="49" charset="-128"/>
              </a:rPr>
              <a:t>The glorification of the glorifiers exalts His glory, immeasurably exalted is His glory, after everyone (exalts Him).</a:t>
            </a:r>
          </a:p>
        </p:txBody>
      </p:sp>
      <p:sp>
        <p:nvSpPr>
          <p:cNvPr id="12390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390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a:noFill/>
        </p:spPr>
        <p:txBody>
          <a:bodyPr/>
          <a:lstStyle/>
          <a:p>
            <a:pPr rtl="1" eaLnBrk="1" hangingPunct="1"/>
            <a:r>
              <a:rPr lang="ar-SA" altLang="en-US" sz="5400" smtClean="0"/>
              <a:t>وَسُبْحانَ اللهِ تَسْبيحاً يَفْضُلُ تَسْبيحَ الْمُسَبِّحينَ فَضْلاً كَثيراً مَعَ كُلِّ اَحَد</a:t>
            </a:r>
            <a:endParaRPr lang="en-US" altLang="en-US" sz="5400" smtClean="0"/>
          </a:p>
        </p:txBody>
      </p:sp>
      <p:sp>
        <p:nvSpPr>
          <p:cNvPr id="124931" name="Rectangle 3"/>
          <p:cNvSpPr>
            <a:spLocks noGrp="1" noChangeArrowheads="1"/>
          </p:cNvSpPr>
          <p:nvPr>
            <p:ph type="body" idx="4294967295"/>
          </p:nvPr>
        </p:nvSpPr>
        <p:spPr>
          <a:noFill/>
        </p:spPr>
        <p:txBody>
          <a:bodyPr/>
          <a:lstStyle/>
          <a:p>
            <a:pPr marL="0" indent="0" eaLnBrk="1" hangingPunct="1"/>
            <a:r>
              <a:rPr lang="en-US" altLang="en-US" smtClean="0">
                <a:ea typeface="MS Mincho" panose="02020609040205080304" pitchFamily="49" charset="-128"/>
              </a:rPr>
              <a:t>Glory be to Alláh</a:t>
            </a:r>
          </a:p>
          <a:p>
            <a:pPr marL="0" indent="0" eaLnBrk="1" hangingPunct="1"/>
            <a:r>
              <a:rPr lang="en-US" altLang="en-US" smtClean="0">
                <a:ea typeface="MS Mincho" panose="02020609040205080304" pitchFamily="49" charset="-128"/>
              </a:rPr>
              <a:t>The glorification of the glorifiers exalts His glory, immeasurably exalted is His glory, when everyone (exalts Him).</a:t>
            </a:r>
          </a:p>
        </p:txBody>
      </p:sp>
      <p:sp>
        <p:nvSpPr>
          <p:cNvPr id="12493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493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idx="4294967295"/>
          </p:nvPr>
        </p:nvSpPr>
        <p:spPr>
          <a:noFill/>
        </p:spPr>
        <p:txBody>
          <a:bodyPr/>
          <a:lstStyle/>
          <a:p>
            <a:pPr rtl="1" eaLnBrk="1" hangingPunct="1"/>
            <a:r>
              <a:rPr lang="ar-SA" altLang="en-US" sz="5400" smtClean="0"/>
              <a:t>وَسُبْحانَ اللهِ تَسْبيحاً يَفْضُلُ تَسْبيحَ الْمُسَبِّحينَ فَضْلاً كَثيراً لِرَبِّنَا الْباقى وَيَفْنى كُلِّ اَحَد</a:t>
            </a:r>
            <a:endParaRPr lang="en-US" altLang="en-US" sz="5400" smtClean="0"/>
          </a:p>
        </p:txBody>
      </p:sp>
      <p:sp>
        <p:nvSpPr>
          <p:cNvPr id="125955"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the glory of our Everlasting Lord, Nourisher, and everyone passes away.</a:t>
            </a:r>
          </a:p>
        </p:txBody>
      </p:sp>
      <p:sp>
        <p:nvSpPr>
          <p:cNvPr id="12595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595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idx="4294967295"/>
          </p:nvPr>
        </p:nvSpPr>
        <p:spPr>
          <a:noFill/>
        </p:spPr>
        <p:txBody>
          <a:bodyPr/>
          <a:lstStyle/>
          <a:p>
            <a:pPr rtl="1" eaLnBrk="1" hangingPunct="1"/>
            <a:r>
              <a:rPr lang="ar-SA" altLang="en-US" sz="5400" smtClean="0"/>
              <a:t>وَسُبْحانَ اللهِ تَسْبيحاً لا يُحْصى وَلا يُدْرى وَلا يُنْسى وَلا يَبْلى وَلا يَفْنى وَلَيْسَ لَهُ مُنْتَهى</a:t>
            </a:r>
            <a:endParaRPr lang="en-US" altLang="en-US" sz="5400" smtClean="0"/>
          </a:p>
        </p:txBody>
      </p:sp>
      <p:sp>
        <p:nvSpPr>
          <p:cNvPr id="126979"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Glory which is, Immeasurable, Unperceivable, Unforgettable, Imperishable, Indestructible, and there is no end to it</a:t>
            </a:r>
          </a:p>
        </p:txBody>
      </p:sp>
      <p:sp>
        <p:nvSpPr>
          <p:cNvPr id="12698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698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idx="4294967295"/>
          </p:nvPr>
        </p:nvSpPr>
        <p:spPr>
          <a:xfrm>
            <a:off x="457200" y="1000125"/>
            <a:ext cx="8229600" cy="2808288"/>
          </a:xfrm>
          <a:noFill/>
        </p:spPr>
        <p:txBody>
          <a:bodyPr/>
          <a:lstStyle/>
          <a:p>
            <a:pPr rtl="1" eaLnBrk="1" hangingPunct="1"/>
            <a:r>
              <a:rPr lang="ar-SA" altLang="en-US" sz="5400" smtClean="0"/>
              <a:t>وَسُبْحانَ اللهِ تَسْبيحاً يَدوُمُ بِدَوامِهِ وَيَبْقى بِبَقآئِهِ فى سِنِى الْعالَمينَ وَشُهوُرِ الدُّهوُرِ وَاَيّامِ الدُّنْيا وَساعاتِ اللَّيْلِ وَالنَّهارِ</a:t>
            </a:r>
            <a:endParaRPr lang="en-US" altLang="en-US" sz="5400" smtClean="0"/>
          </a:p>
        </p:txBody>
      </p:sp>
      <p:sp>
        <p:nvSpPr>
          <p:cNvPr id="128003" name="Rectangle 3"/>
          <p:cNvSpPr>
            <a:spLocks noGrp="1" noChangeArrowheads="1"/>
          </p:cNvSpPr>
          <p:nvPr>
            <p:ph type="body" idx="4294967295"/>
          </p:nvPr>
        </p:nvSpPr>
        <p:spPr>
          <a:xfrm>
            <a:off x="214313" y="4125913"/>
            <a:ext cx="8643937" cy="2160587"/>
          </a:xfrm>
          <a:noFill/>
        </p:spPr>
        <p:txBody>
          <a:bodyPr/>
          <a:lstStyle/>
          <a:p>
            <a:pPr marL="0" indent="0" eaLnBrk="1" hangingPunct="1">
              <a:lnSpc>
                <a:spcPct val="90000"/>
              </a:lnSpc>
            </a:pPr>
            <a:r>
              <a:rPr lang="en-US" altLang="en-US" sz="2500" smtClean="0">
                <a:ea typeface="MS Mincho" panose="02020609040205080304" pitchFamily="49" charset="-128"/>
              </a:rPr>
              <a:t>Glory be to Alláh</a:t>
            </a:r>
          </a:p>
          <a:p>
            <a:pPr marL="0" indent="0" eaLnBrk="1" hangingPunct="1">
              <a:lnSpc>
                <a:spcPct val="90000"/>
              </a:lnSpc>
            </a:pPr>
            <a:r>
              <a:rPr lang="en-US" altLang="en-US" sz="2500" smtClean="0">
                <a:ea typeface="MS Mincho" panose="02020609040205080304" pitchFamily="49" charset="-128"/>
              </a:rPr>
              <a:t>Everlasting duration of His glory makes His glorification eternal, continuous existence of His glory keeps His glorification alive for ever, throughout the cosmic ages, months all through the centuries, days passing by in this world, and every moment of the nights and days.</a:t>
            </a:r>
          </a:p>
        </p:txBody>
      </p:sp>
      <p:sp>
        <p:nvSpPr>
          <p:cNvPr id="12800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800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idx="4294967295"/>
          </p:nvPr>
        </p:nvSpPr>
        <p:spPr>
          <a:noFill/>
        </p:spPr>
        <p:txBody>
          <a:bodyPr/>
          <a:lstStyle/>
          <a:p>
            <a:pPr rtl="1" eaLnBrk="1" hangingPunct="1"/>
            <a:r>
              <a:rPr lang="ar-SA" altLang="en-US" sz="5400" smtClean="0"/>
              <a:t>وَسُبْحانَ اللهِ اَبَدَ الاَْبَدِ وَمَعَ الاَْبَدِ مِمّا لا يُحْصيهِ الْعَدَدُ وَلا يُفْنيهِ الاَْمَدُ وَلا يَقْطَعُهُ الاَْبَدُ</a:t>
            </a:r>
            <a:endParaRPr lang="en-US" altLang="en-US" sz="5400" smtClean="0"/>
          </a:p>
        </p:txBody>
      </p:sp>
      <p:sp>
        <p:nvSpPr>
          <p:cNvPr id="129027" name="Rectangle 3"/>
          <p:cNvSpPr>
            <a:spLocks noGrp="1" noChangeArrowheads="1"/>
          </p:cNvSpPr>
          <p:nvPr>
            <p:ph type="body" idx="4294967295"/>
          </p:nvPr>
        </p:nvSpPr>
        <p:spPr>
          <a:xfrm>
            <a:off x="457200" y="3786188"/>
            <a:ext cx="8229600" cy="2160587"/>
          </a:xfrm>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Never-ending glorification along with ever eternal glory, which neither can be counted in addition, nor can be terminated into an end, nor can ever be discontinued</a:t>
            </a:r>
          </a:p>
        </p:txBody>
      </p:sp>
      <p:sp>
        <p:nvSpPr>
          <p:cNvPr id="12902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2902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idx="4294967295"/>
          </p:nvPr>
        </p:nvSpPr>
        <p:spPr>
          <a:noFill/>
        </p:spPr>
        <p:txBody>
          <a:bodyPr/>
          <a:lstStyle/>
          <a:p>
            <a:pPr rtl="1" eaLnBrk="1" hangingPunct="1"/>
            <a:r>
              <a:rPr lang="ar-SA" altLang="en-US" sz="5400" smtClean="0"/>
              <a:t>وَتَبارَكَ اللهُ اَحْسَنُ الْخالِقينَ</a:t>
            </a:r>
            <a:endParaRPr lang="en-US" altLang="en-US" sz="5400" smtClean="0"/>
          </a:p>
        </p:txBody>
      </p:sp>
      <p:sp>
        <p:nvSpPr>
          <p:cNvPr id="130051"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be praised and hallowed in Alláh, the Best Creator</a:t>
            </a:r>
          </a:p>
        </p:txBody>
      </p:sp>
      <p:sp>
        <p:nvSpPr>
          <p:cNvPr id="13005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1…</a:t>
            </a:r>
          </a:p>
        </p:txBody>
      </p:sp>
      <p:sp>
        <p:nvSpPr>
          <p:cNvPr id="13005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idx="4294967295"/>
          </p:nvPr>
        </p:nvSpPr>
        <p:spPr>
          <a:xfrm>
            <a:off x="457200" y="2500313"/>
            <a:ext cx="8229600" cy="1570037"/>
          </a:xfrm>
          <a:gradFill rotWithShape="1">
            <a:gsLst>
              <a:gs pos="0">
                <a:srgbClr val="003399"/>
              </a:gs>
              <a:gs pos="50000">
                <a:srgbClr val="001847"/>
              </a:gs>
              <a:gs pos="100000">
                <a:srgbClr val="003399"/>
              </a:gs>
            </a:gsLst>
            <a:lin ang="2700000" scaled="1"/>
          </a:gradFill>
        </p:spPr>
        <p:txBody>
          <a:bodyPr>
            <a:spAutoFit/>
          </a:bodyPr>
          <a:lstStyle/>
          <a:p>
            <a:pPr eaLnBrk="1" hangingPunct="1"/>
            <a:r>
              <a:rPr lang="en-GB" altLang="en-US" sz="9600" smtClean="0">
                <a:solidFill>
                  <a:srgbClr val="FFFF00"/>
                </a:solidFill>
              </a:rPr>
              <a:t>Tasbih 2</a:t>
            </a:r>
            <a:endParaRPr lang="en-US" altLang="en-US" sz="9600" smtClean="0">
              <a:solidFill>
                <a:srgbClr val="FFFF00"/>
              </a:solidFill>
            </a:endParaRPr>
          </a:p>
        </p:txBody>
      </p:sp>
      <p:sp>
        <p:nvSpPr>
          <p:cNvPr id="131075"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Four Tasbihaat…</a:t>
            </a:r>
          </a:p>
        </p:txBody>
      </p:sp>
      <p:sp>
        <p:nvSpPr>
          <p:cNvPr id="131076"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idx="4294967295"/>
          </p:nvPr>
        </p:nvSpPr>
        <p:spPr>
          <a:noFill/>
        </p:spPr>
        <p:txBody>
          <a:bodyPr/>
          <a:lstStyle/>
          <a:p>
            <a:pPr rtl="1" eaLnBrk="1" hangingPunct="1"/>
            <a:r>
              <a:rPr lang="ar-SA" altLang="en-US" sz="5400" smtClean="0"/>
              <a:t>وَالْحَمْدُ للهِ قَبْلَ كُلِّ اَحَد</a:t>
            </a:r>
            <a:endParaRPr lang="en-US" altLang="en-US" sz="5400" smtClean="0"/>
          </a:p>
        </p:txBody>
      </p:sp>
      <p:sp>
        <p:nvSpPr>
          <p:cNvPr id="132099"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Before everyone (praises Him).</a:t>
            </a:r>
          </a:p>
        </p:txBody>
      </p:sp>
      <p:sp>
        <p:nvSpPr>
          <p:cNvPr id="13210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210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a:noFill/>
        </p:spPr>
        <p:txBody>
          <a:bodyPr/>
          <a:lstStyle/>
          <a:p>
            <a:pPr rtl="1" eaLnBrk="1" hangingPunct="1"/>
            <a:r>
              <a:rPr lang="ar-SA" altLang="en-US" sz="5400" smtClean="0"/>
              <a:t>وَالْحَمْدُ للهِ بَعْدَ كُلِّ اَحَد</a:t>
            </a:r>
            <a:r>
              <a:rPr lang="en-US" altLang="en-US" sz="5400" smtClean="0"/>
              <a:t> </a:t>
            </a:r>
          </a:p>
        </p:txBody>
      </p:sp>
      <p:sp>
        <p:nvSpPr>
          <p:cNvPr id="133123"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After everyone (praises Him).</a:t>
            </a:r>
          </a:p>
        </p:txBody>
      </p:sp>
      <p:sp>
        <p:nvSpPr>
          <p:cNvPr id="13312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312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الْمَخْزُونِ الْمَكْنُونِ الْمَكْتُوبِ الطَّاهِرِ الَّذِي إِذَا دُعِيتَ بِهِ أَجَبْتَ وَ إِذَا سُئِلْتَ بِهِ أَعْطَيْتَ‏</a:t>
            </a:r>
            <a:endParaRPr lang="en-US" altLang="en-US" sz="5400" smtClean="0"/>
          </a:p>
        </p:txBody>
      </p:sp>
      <p:sp>
        <p:nvSpPr>
          <p:cNvPr id="1433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pure name written clearly, kept well guarded and treasured, which brings results whenever invoked, grants favors whenever a request is made; </a:t>
            </a:r>
          </a:p>
        </p:txBody>
      </p:sp>
      <p:sp>
        <p:nvSpPr>
          <p:cNvPr id="1434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434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idx="4294967295"/>
          </p:nvPr>
        </p:nvSpPr>
        <p:spPr>
          <a:noFill/>
        </p:spPr>
        <p:txBody>
          <a:bodyPr/>
          <a:lstStyle/>
          <a:p>
            <a:pPr rtl="1" eaLnBrk="1" hangingPunct="1"/>
            <a:r>
              <a:rPr lang="ar-SA" altLang="en-US" sz="5400" smtClean="0"/>
              <a:t>وَالْحَمْدُ للهِ مَعَ كُلِّ اَحَد</a:t>
            </a:r>
            <a:endParaRPr lang="en-US" altLang="en-US" sz="5400" smtClean="0"/>
          </a:p>
        </p:txBody>
      </p:sp>
      <p:sp>
        <p:nvSpPr>
          <p:cNvPr id="134147"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When everyone (praises Him)</a:t>
            </a:r>
          </a:p>
        </p:txBody>
      </p:sp>
      <p:sp>
        <p:nvSpPr>
          <p:cNvPr id="13414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414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idx="4294967295"/>
          </p:nvPr>
        </p:nvSpPr>
        <p:spPr>
          <a:noFill/>
        </p:spPr>
        <p:txBody>
          <a:bodyPr/>
          <a:lstStyle/>
          <a:p>
            <a:pPr rtl="1" eaLnBrk="1" hangingPunct="1"/>
            <a:r>
              <a:rPr lang="ar-SA" altLang="en-US" sz="5400" smtClean="0"/>
              <a:t>وَالْحَمْدُ للهِ يَبْقى رَبُّنا ويَفْنى كُلُّ وأحَد</a:t>
            </a:r>
            <a:endParaRPr lang="en-US" altLang="en-US" sz="5400" smtClean="0"/>
          </a:p>
        </p:txBody>
      </p:sp>
      <p:sp>
        <p:nvSpPr>
          <p:cNvPr id="135171"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Everlasting Forever is our Lord and everyone passes away.</a:t>
            </a:r>
          </a:p>
        </p:txBody>
      </p:sp>
      <p:sp>
        <p:nvSpPr>
          <p:cNvPr id="13517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517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idx="4294967295"/>
          </p:nvPr>
        </p:nvSpPr>
        <p:spPr>
          <a:noFill/>
        </p:spPr>
        <p:txBody>
          <a:bodyPr/>
          <a:lstStyle/>
          <a:p>
            <a:pPr rtl="1" eaLnBrk="1" hangingPunct="1"/>
            <a:r>
              <a:rPr lang="ar-SA" altLang="en-US" sz="5400" smtClean="0"/>
              <a:t>وَالْحَمْدُ للهِ </a:t>
            </a:r>
            <a:r>
              <a:rPr lang="ar-AE" altLang="en-US" sz="5400" smtClean="0"/>
              <a:t>حمد</a:t>
            </a:r>
            <a:r>
              <a:rPr lang="ar-SA" altLang="en-US" sz="5400" smtClean="0"/>
              <a:t> يَفْضُلُ </a:t>
            </a:r>
            <a:r>
              <a:rPr lang="ar-AE" altLang="en-US" sz="5400" smtClean="0"/>
              <a:t>حمد</a:t>
            </a:r>
            <a:r>
              <a:rPr lang="ar-SA" altLang="en-US" sz="5400" smtClean="0"/>
              <a:t> الْ</a:t>
            </a:r>
            <a:r>
              <a:rPr lang="ar-AE" altLang="en-US" sz="5400" smtClean="0"/>
              <a:t>حامدي</a:t>
            </a:r>
            <a:r>
              <a:rPr lang="ar-SA" altLang="en-US" sz="5400" smtClean="0"/>
              <a:t>نَ </a:t>
            </a:r>
            <a:r>
              <a:rPr lang="ar-AE" altLang="en-US" sz="5400" smtClean="0"/>
              <a:t>حمد</a:t>
            </a:r>
            <a:r>
              <a:rPr lang="ar-SA" altLang="en-US" sz="5400" smtClean="0"/>
              <a:t> كَثيراً قَبْلَ كُلِّ اَحَد</a:t>
            </a:r>
            <a:endParaRPr lang="en-US" altLang="en-US" sz="5400" smtClean="0"/>
          </a:p>
        </p:txBody>
      </p:sp>
      <p:sp>
        <p:nvSpPr>
          <p:cNvPr id="136195"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before everyone (exalts Him).</a:t>
            </a:r>
          </a:p>
        </p:txBody>
      </p:sp>
      <p:sp>
        <p:nvSpPr>
          <p:cNvPr id="13619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619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noFill/>
        </p:spPr>
        <p:txBody>
          <a:bodyPr/>
          <a:lstStyle/>
          <a:p>
            <a:pPr rtl="1" eaLnBrk="1" hangingPunct="1"/>
            <a:r>
              <a:rPr lang="ar-SA" altLang="en-US" sz="5400" smtClean="0"/>
              <a:t>وَالْحَمْدُ للهِ </a:t>
            </a:r>
            <a:r>
              <a:rPr lang="ar-AE" altLang="en-US" sz="5400" smtClean="0"/>
              <a:t>حمد</a:t>
            </a:r>
            <a:r>
              <a:rPr lang="ar-SA" altLang="en-US" sz="5400" smtClean="0"/>
              <a:t> يَفْضُلُ </a:t>
            </a:r>
            <a:r>
              <a:rPr lang="ar-AE" altLang="en-US" sz="5400" smtClean="0"/>
              <a:t>حمد</a:t>
            </a:r>
            <a:r>
              <a:rPr lang="ar-SA" altLang="en-US" sz="5400" smtClean="0"/>
              <a:t> الْ</a:t>
            </a:r>
            <a:r>
              <a:rPr lang="ar-AE" altLang="en-US" sz="5400" smtClean="0"/>
              <a:t>حامدي</a:t>
            </a:r>
            <a:r>
              <a:rPr lang="ar-SA" altLang="en-US" sz="5400" smtClean="0"/>
              <a:t>نَ </a:t>
            </a:r>
            <a:r>
              <a:rPr lang="ar-AE" altLang="en-US" sz="5400" smtClean="0"/>
              <a:t>حمد</a:t>
            </a:r>
            <a:r>
              <a:rPr lang="ar-SA" altLang="en-US" sz="5400" smtClean="0"/>
              <a:t> كَثيراً بَعْدَ كُلِّ اَحَد</a:t>
            </a:r>
            <a:endParaRPr lang="en-US" altLang="en-US" sz="5400" smtClean="0"/>
          </a:p>
        </p:txBody>
      </p:sp>
      <p:sp>
        <p:nvSpPr>
          <p:cNvPr id="137219"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after everyone (exalts Him).</a:t>
            </a:r>
          </a:p>
        </p:txBody>
      </p:sp>
      <p:sp>
        <p:nvSpPr>
          <p:cNvPr id="13722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722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idx="4294967295"/>
          </p:nvPr>
        </p:nvSpPr>
        <p:spPr>
          <a:noFill/>
        </p:spPr>
        <p:txBody>
          <a:bodyPr/>
          <a:lstStyle/>
          <a:p>
            <a:pPr rtl="1" eaLnBrk="1" hangingPunct="1"/>
            <a:r>
              <a:rPr lang="ar-SA" altLang="en-US" sz="5400" smtClean="0"/>
              <a:t>وَالْحَمْدُ للهِ </a:t>
            </a:r>
            <a:r>
              <a:rPr lang="ar-AE" altLang="en-US" sz="5400" smtClean="0"/>
              <a:t>حمد</a:t>
            </a:r>
            <a:r>
              <a:rPr lang="ar-SA" altLang="en-US" sz="5400" smtClean="0"/>
              <a:t> يَفْضُلُ </a:t>
            </a:r>
            <a:r>
              <a:rPr lang="ar-AE" altLang="en-US" sz="5400" smtClean="0"/>
              <a:t>حمد</a:t>
            </a:r>
            <a:r>
              <a:rPr lang="ar-SA" altLang="en-US" sz="5400" smtClean="0"/>
              <a:t> الْ</a:t>
            </a:r>
            <a:r>
              <a:rPr lang="ar-AE" altLang="en-US" sz="5400" smtClean="0"/>
              <a:t>حامدي</a:t>
            </a:r>
            <a:r>
              <a:rPr lang="ar-SA" altLang="en-US" sz="5400" smtClean="0"/>
              <a:t>نَ </a:t>
            </a:r>
            <a:r>
              <a:rPr lang="ar-AE" altLang="en-US" sz="5400" smtClean="0"/>
              <a:t>حمد</a:t>
            </a:r>
            <a:r>
              <a:rPr lang="ar-SA" altLang="en-US" sz="5400" smtClean="0"/>
              <a:t> كَثيراً مَعَ كُلِّ اَحَد</a:t>
            </a:r>
            <a:endParaRPr lang="en-US" altLang="en-US" sz="5400" smtClean="0"/>
          </a:p>
        </p:txBody>
      </p:sp>
      <p:sp>
        <p:nvSpPr>
          <p:cNvPr id="138243"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when everyone (exalts Him).</a:t>
            </a:r>
          </a:p>
        </p:txBody>
      </p:sp>
      <p:sp>
        <p:nvSpPr>
          <p:cNvPr id="13824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824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idx="4294967295"/>
          </p:nvPr>
        </p:nvSpPr>
        <p:spPr>
          <a:noFill/>
        </p:spPr>
        <p:txBody>
          <a:bodyPr/>
          <a:lstStyle/>
          <a:p>
            <a:pPr rtl="1" eaLnBrk="1" hangingPunct="1"/>
            <a:r>
              <a:rPr lang="ar-SA" altLang="en-US" sz="5400" smtClean="0"/>
              <a:t>وَالْحَمْدُ للهِ </a:t>
            </a:r>
            <a:r>
              <a:rPr lang="ar-AE" altLang="en-US" sz="5400" smtClean="0"/>
              <a:t>حمد</a:t>
            </a:r>
            <a:r>
              <a:rPr lang="ar-SA" altLang="en-US" sz="5400" smtClean="0"/>
              <a:t> يَفْضُلُ </a:t>
            </a:r>
            <a:r>
              <a:rPr lang="ar-AE" altLang="en-US" sz="5400" smtClean="0"/>
              <a:t>حمد</a:t>
            </a:r>
            <a:r>
              <a:rPr lang="ar-SA" altLang="en-US" sz="5400" smtClean="0"/>
              <a:t> الْ</a:t>
            </a:r>
            <a:r>
              <a:rPr lang="ar-AE" altLang="en-US" sz="5400" smtClean="0"/>
              <a:t>حامدي</a:t>
            </a:r>
            <a:r>
              <a:rPr lang="ar-SA" altLang="en-US" sz="5400" smtClean="0"/>
              <a:t>نَ </a:t>
            </a:r>
            <a:r>
              <a:rPr lang="ar-AE" altLang="en-US" sz="5400" smtClean="0"/>
              <a:t>حمد</a:t>
            </a:r>
            <a:r>
              <a:rPr lang="ar-SA" altLang="en-US" sz="5400" smtClean="0"/>
              <a:t> كَثيراً لِرَبِّنَا الْباقى وَيَفْنى كُلِّ اَحَد</a:t>
            </a:r>
            <a:endParaRPr lang="en-US" altLang="en-US" sz="5400" smtClean="0"/>
          </a:p>
        </p:txBody>
      </p:sp>
      <p:sp>
        <p:nvSpPr>
          <p:cNvPr id="139267"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the glory of our Everlasting Lord, Nourisher, and everyone passes away.</a:t>
            </a:r>
          </a:p>
        </p:txBody>
      </p:sp>
      <p:sp>
        <p:nvSpPr>
          <p:cNvPr id="13926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3926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idx="4294967295"/>
          </p:nvPr>
        </p:nvSpPr>
        <p:spPr>
          <a:noFill/>
        </p:spPr>
        <p:txBody>
          <a:bodyPr/>
          <a:lstStyle/>
          <a:p>
            <a:pPr rtl="1" eaLnBrk="1" hangingPunct="1"/>
            <a:r>
              <a:rPr lang="ar-SA" altLang="en-US" sz="5400" smtClean="0"/>
              <a:t>وَالْحَمْدُ للهِ </a:t>
            </a:r>
            <a:r>
              <a:rPr lang="ar-AE" altLang="en-US" sz="5400" smtClean="0"/>
              <a:t>حمد</a:t>
            </a:r>
            <a:r>
              <a:rPr lang="ar-SA" altLang="en-US" sz="5400" smtClean="0"/>
              <a:t> لا يُحْصى وَلا يُدْرى وَلا يُنْسى وَلا يَبْلى وَلا يَفْنى وَلَيْسَ لَهُ مُنْتَهى</a:t>
            </a:r>
            <a:endParaRPr lang="en-US" altLang="en-US" sz="5400" smtClean="0"/>
          </a:p>
        </p:txBody>
      </p:sp>
      <p:sp>
        <p:nvSpPr>
          <p:cNvPr id="140291"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Glory which is, Immeasurable, Unperceivable, Unforgettable, Imperishable, Indestructible, and there is no end to it</a:t>
            </a:r>
          </a:p>
        </p:txBody>
      </p:sp>
      <p:sp>
        <p:nvSpPr>
          <p:cNvPr id="14029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4029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idx="4294967295"/>
          </p:nvPr>
        </p:nvSpPr>
        <p:spPr>
          <a:noFill/>
        </p:spPr>
        <p:txBody>
          <a:bodyPr/>
          <a:lstStyle/>
          <a:p>
            <a:pPr rtl="1" eaLnBrk="1" hangingPunct="1"/>
            <a:r>
              <a:rPr lang="ar-SA" altLang="en-US" sz="4900" smtClean="0"/>
              <a:t>وَالْحَمْدُ للهِ </a:t>
            </a:r>
            <a:r>
              <a:rPr lang="ar-AE" altLang="en-US" sz="4900" smtClean="0"/>
              <a:t>حمد</a:t>
            </a:r>
            <a:r>
              <a:rPr lang="ar-SA" altLang="en-US" sz="4900" smtClean="0"/>
              <a:t> يَدوُمُ بِدَوامِهِ وَيَبْقى بِبَقآئِهِ فى سِنِى الْعالَمينَ وَشُهوُرِ الدُّهوُرِ وَاَيّامِ الدُّنْيا وَساعاتِ اللَّيْلِ وَالنَّهارِ</a:t>
            </a:r>
            <a:endParaRPr lang="en-US" altLang="en-US" sz="4900" smtClean="0"/>
          </a:p>
        </p:txBody>
      </p:sp>
      <p:sp>
        <p:nvSpPr>
          <p:cNvPr id="141315" name="Rectangle 3"/>
          <p:cNvSpPr>
            <a:spLocks noGrp="1" noChangeArrowheads="1"/>
          </p:cNvSpPr>
          <p:nvPr>
            <p:ph type="body" idx="4294967295"/>
          </p:nvPr>
        </p:nvSpPr>
        <p:spPr>
          <a:xfrm>
            <a:off x="323850" y="3644900"/>
            <a:ext cx="8496300" cy="2160588"/>
          </a:xfrm>
          <a:noFill/>
        </p:spPr>
        <p:txBody>
          <a:bodyPr/>
          <a:lstStyle/>
          <a:p>
            <a:pPr marL="0" indent="0" eaLnBrk="1" hangingPunct="1">
              <a:lnSpc>
                <a:spcPct val="90000"/>
              </a:lnSpc>
            </a:pPr>
            <a:r>
              <a:rPr lang="en-US" altLang="en-US" sz="2800" smtClean="0">
                <a:ea typeface="MS Mincho" panose="02020609040205080304" pitchFamily="49" charset="-128"/>
              </a:rPr>
              <a:t>Praise be to Alláh</a:t>
            </a:r>
          </a:p>
          <a:p>
            <a:pPr marL="0" indent="0" eaLnBrk="1" hangingPunct="1">
              <a:lnSpc>
                <a:spcPct val="90000"/>
              </a:lnSpc>
            </a:pPr>
            <a:r>
              <a:rPr lang="en-US" altLang="en-US" sz="2800" smtClean="0">
                <a:ea typeface="MS Mincho" panose="02020609040205080304" pitchFamily="49" charset="-128"/>
              </a:rPr>
              <a:t>Everlasting duration of His glory makes His glorification eternal, continuous existence of His glory keeps His glorification alive for ever, throughout the cosmic ages, months all through the centuries, days passing by in this world, and every moment of the nights and days.</a:t>
            </a:r>
          </a:p>
        </p:txBody>
      </p:sp>
      <p:sp>
        <p:nvSpPr>
          <p:cNvPr id="14131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4131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idx="4294967295"/>
          </p:nvPr>
        </p:nvSpPr>
        <p:spPr>
          <a:noFill/>
        </p:spPr>
        <p:txBody>
          <a:bodyPr/>
          <a:lstStyle/>
          <a:p>
            <a:pPr rtl="1" eaLnBrk="1" hangingPunct="1"/>
            <a:r>
              <a:rPr lang="ar-SA" altLang="en-US" sz="5400" smtClean="0"/>
              <a:t>وَالْحَمْدُ للهِ اَبَدَ الاَْبَدِ وَمَعَ الاَْبَدِ مِمّا لا يُحْصيهِ الْعَدَدُ وَلا يُفْنيهِ الاَْمَدُ وَلا يَقْطَعُهُ الاَْبَدُ</a:t>
            </a:r>
            <a:endParaRPr lang="en-US" altLang="en-US" sz="5400" smtClean="0"/>
          </a:p>
        </p:txBody>
      </p:sp>
      <p:sp>
        <p:nvSpPr>
          <p:cNvPr id="142339" name="Rectangle 3"/>
          <p:cNvSpPr>
            <a:spLocks noGrp="1" noChangeArrowheads="1"/>
          </p:cNvSpPr>
          <p:nvPr>
            <p:ph type="body" idx="4294967295"/>
          </p:nvPr>
        </p:nvSpPr>
        <p:spPr>
          <a:xfrm>
            <a:off x="457200" y="3786188"/>
            <a:ext cx="8229600" cy="2160587"/>
          </a:xfrm>
          <a:noFill/>
        </p:spPr>
        <p:txBody>
          <a:bodyPr/>
          <a:lstStyle/>
          <a:p>
            <a:pPr marL="0" indent="0" eaLnBrk="1" hangingPunct="1">
              <a:lnSpc>
                <a:spcPct val="90000"/>
              </a:lnSpc>
            </a:pPr>
            <a:r>
              <a:rPr lang="en-US" altLang="en-US" smtClean="0">
                <a:ea typeface="MS Mincho" panose="02020609040205080304" pitchFamily="49" charset="-128"/>
              </a:rPr>
              <a:t>Praise be to Alláh</a:t>
            </a:r>
          </a:p>
          <a:p>
            <a:pPr marL="0" indent="0" eaLnBrk="1" hangingPunct="1">
              <a:lnSpc>
                <a:spcPct val="90000"/>
              </a:lnSpc>
            </a:pPr>
            <a:r>
              <a:rPr lang="en-US" altLang="en-US" smtClean="0">
                <a:ea typeface="MS Mincho" panose="02020609040205080304" pitchFamily="49" charset="-128"/>
              </a:rPr>
              <a:t>Never-ending glorification along with ever eternal glory, which neither can be counted in addition, nor can be terminated into an end, nor can ever be discontinued</a:t>
            </a:r>
          </a:p>
        </p:txBody>
      </p:sp>
      <p:sp>
        <p:nvSpPr>
          <p:cNvPr id="14234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4234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idx="4294967295"/>
          </p:nvPr>
        </p:nvSpPr>
        <p:spPr>
          <a:noFill/>
        </p:spPr>
        <p:txBody>
          <a:bodyPr/>
          <a:lstStyle/>
          <a:p>
            <a:pPr rtl="1" eaLnBrk="1" hangingPunct="1"/>
            <a:r>
              <a:rPr lang="ar-SA" altLang="en-US" sz="5400" smtClean="0"/>
              <a:t>وَتَبارَكَ اللهُ اَحْسَنُ الْخالِقينَ</a:t>
            </a:r>
            <a:endParaRPr lang="en-US" altLang="en-US" sz="5400" smtClean="0"/>
          </a:p>
        </p:txBody>
      </p:sp>
      <p:sp>
        <p:nvSpPr>
          <p:cNvPr id="143363"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be praised and hallowed in Alláh, the Best Creator</a:t>
            </a:r>
          </a:p>
        </p:txBody>
      </p:sp>
      <p:sp>
        <p:nvSpPr>
          <p:cNvPr id="14336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2…</a:t>
            </a:r>
          </a:p>
        </p:txBody>
      </p:sp>
      <p:sp>
        <p:nvSpPr>
          <p:cNvPr id="14336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السُّبُّوحِ الْقُدُّوسِ الْبُرْهَانِ الَّذِي هُوَ نُورٌ عَلَى كُلِّ نُورٍ وَ نُورٌ مِنْ نُورٍ</a:t>
            </a:r>
            <a:endParaRPr lang="en-US" altLang="en-US" sz="5400" smtClean="0"/>
          </a:p>
        </p:txBody>
      </p:sp>
      <p:sp>
        <p:nvSpPr>
          <p:cNvPr id="1536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Holy, Sacred and Decisive name which is superior to all lights,</a:t>
            </a:r>
          </a:p>
        </p:txBody>
      </p:sp>
      <p:sp>
        <p:nvSpPr>
          <p:cNvPr id="1536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53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idx="4294967295"/>
          </p:nvPr>
        </p:nvSpPr>
        <p:spPr>
          <a:xfrm>
            <a:off x="457200" y="2500313"/>
            <a:ext cx="8229600" cy="1570037"/>
          </a:xfrm>
          <a:gradFill rotWithShape="1">
            <a:gsLst>
              <a:gs pos="0">
                <a:srgbClr val="003399"/>
              </a:gs>
              <a:gs pos="50000">
                <a:srgbClr val="001847"/>
              </a:gs>
              <a:gs pos="100000">
                <a:srgbClr val="003399"/>
              </a:gs>
            </a:gsLst>
            <a:lin ang="2700000" scaled="1"/>
          </a:gradFill>
        </p:spPr>
        <p:txBody>
          <a:bodyPr>
            <a:spAutoFit/>
          </a:bodyPr>
          <a:lstStyle/>
          <a:p>
            <a:pPr eaLnBrk="1" hangingPunct="1"/>
            <a:r>
              <a:rPr lang="en-GB" altLang="en-US" sz="9600" smtClean="0">
                <a:solidFill>
                  <a:srgbClr val="FFFF00"/>
                </a:solidFill>
              </a:rPr>
              <a:t>Tasbih 3</a:t>
            </a:r>
            <a:endParaRPr lang="en-US" altLang="en-US" sz="9600" smtClean="0">
              <a:solidFill>
                <a:srgbClr val="FFFF00"/>
              </a:solidFill>
            </a:endParaRPr>
          </a:p>
        </p:txBody>
      </p:sp>
      <p:sp>
        <p:nvSpPr>
          <p:cNvPr id="144387"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Four Tasbihaat…</a:t>
            </a:r>
          </a:p>
        </p:txBody>
      </p:sp>
      <p:sp>
        <p:nvSpPr>
          <p:cNvPr id="144388"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a:noFill/>
        </p:spPr>
        <p:txBody>
          <a:bodyPr/>
          <a:lstStyle/>
          <a:p>
            <a:pPr rtl="1" eaLnBrk="1" hangingPunct="1"/>
            <a:r>
              <a:rPr lang="ar-SA" altLang="en-US" sz="5400" smtClean="0"/>
              <a:t>لا اِلـهَ اِلاَّ اللهُ قَبْلَ كُلِّ اَحَد</a:t>
            </a:r>
            <a:endParaRPr lang="en-US" altLang="en-US" sz="5400" smtClean="0"/>
          </a:p>
        </p:txBody>
      </p:sp>
      <p:sp>
        <p:nvSpPr>
          <p:cNvPr id="145411"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There is no god but Alláh</a:t>
            </a:r>
          </a:p>
          <a:p>
            <a:pPr marL="0" indent="0" eaLnBrk="1" hangingPunct="1">
              <a:lnSpc>
                <a:spcPct val="90000"/>
              </a:lnSpc>
            </a:pPr>
            <a:r>
              <a:rPr lang="en-US" altLang="en-US" smtClean="0">
                <a:ea typeface="MS Mincho" panose="02020609040205080304" pitchFamily="49" charset="-128"/>
              </a:rPr>
              <a:t>Before everyone (accepts His single Divinity).</a:t>
            </a:r>
          </a:p>
        </p:txBody>
      </p:sp>
      <p:sp>
        <p:nvSpPr>
          <p:cNvPr id="14541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4541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idx="4294967295"/>
          </p:nvPr>
        </p:nvSpPr>
        <p:spPr>
          <a:noFill/>
        </p:spPr>
        <p:txBody>
          <a:bodyPr/>
          <a:lstStyle/>
          <a:p>
            <a:pPr rtl="1" eaLnBrk="1" hangingPunct="1"/>
            <a:r>
              <a:rPr lang="ar-SA" altLang="en-US" sz="5400" smtClean="0"/>
              <a:t>لا اِلـهَ اِلاَّ اللهُ بَعْدَ كُلِّ اَحَد</a:t>
            </a:r>
            <a:r>
              <a:rPr lang="en-US" altLang="en-US" sz="5400" smtClean="0"/>
              <a:t> </a:t>
            </a:r>
            <a:r>
              <a:rPr lang="ar-SA" altLang="en-US" sz="5400" smtClean="0"/>
              <a:t>وَ</a:t>
            </a:r>
            <a:endParaRPr lang="en-US" altLang="en-US" sz="5400" smtClean="0"/>
          </a:p>
        </p:txBody>
      </p:sp>
      <p:sp>
        <p:nvSpPr>
          <p:cNvPr id="146435"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After everyone (accepts His single Divinity).</a:t>
            </a:r>
          </a:p>
        </p:txBody>
      </p:sp>
      <p:sp>
        <p:nvSpPr>
          <p:cNvPr id="14643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4643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مَعَ كُلِّ اَحَد</a:t>
            </a:r>
            <a:endParaRPr lang="en-US" altLang="en-US" sz="5400" smtClean="0"/>
          </a:p>
        </p:txBody>
      </p:sp>
      <p:sp>
        <p:nvSpPr>
          <p:cNvPr id="147459"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When everyone (accepts His single Divinity)</a:t>
            </a:r>
          </a:p>
        </p:txBody>
      </p:sp>
      <p:sp>
        <p:nvSpPr>
          <p:cNvPr id="14746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4746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يَبْقى رَبُّنا ويَفْنى كُلُّ وأحَد</a:t>
            </a:r>
            <a:endParaRPr lang="en-US" altLang="en-US" sz="5400" smtClean="0"/>
          </a:p>
        </p:txBody>
      </p:sp>
      <p:sp>
        <p:nvSpPr>
          <p:cNvPr id="148483"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Everlasting Forever is our Lord and everyone passes away.</a:t>
            </a:r>
          </a:p>
        </p:txBody>
      </p:sp>
      <p:sp>
        <p:nvSpPr>
          <p:cNvPr id="14848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4848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تَ</a:t>
            </a:r>
            <a:r>
              <a:rPr lang="ar-AE" altLang="en-US" sz="5400" smtClean="0"/>
              <a:t>هليل</a:t>
            </a:r>
            <a:r>
              <a:rPr lang="ar-SA" altLang="en-US" sz="5400" smtClean="0"/>
              <a:t>اً يَفْضُلُ ت</a:t>
            </a:r>
            <a:r>
              <a:rPr lang="ar-AE" altLang="en-US" sz="5400" smtClean="0"/>
              <a:t>هليل</a:t>
            </a:r>
            <a:r>
              <a:rPr lang="ar-SA" altLang="en-US" sz="5400" smtClean="0"/>
              <a:t>َ الْمُ</a:t>
            </a:r>
            <a:r>
              <a:rPr lang="ar-AE" altLang="en-US" sz="5400" smtClean="0"/>
              <a:t>هلل</a:t>
            </a:r>
            <a:r>
              <a:rPr lang="ar-SA" altLang="en-US" sz="5400" smtClean="0"/>
              <a:t>ينَ فَضْلاً كَثيراً قَبْلَ كُلِّ اَحَد</a:t>
            </a:r>
            <a:endParaRPr lang="en-US" altLang="en-US" sz="5400" smtClean="0"/>
          </a:p>
        </p:txBody>
      </p:sp>
      <p:sp>
        <p:nvSpPr>
          <p:cNvPr id="149507"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before everyone (exalts Him).</a:t>
            </a:r>
          </a:p>
        </p:txBody>
      </p:sp>
      <p:sp>
        <p:nvSpPr>
          <p:cNvPr id="14950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4950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تَ</a:t>
            </a:r>
            <a:r>
              <a:rPr lang="ar-AE" altLang="en-US" sz="5400" smtClean="0"/>
              <a:t>هليل</a:t>
            </a:r>
            <a:r>
              <a:rPr lang="ar-SA" altLang="en-US" sz="5400" smtClean="0"/>
              <a:t>اً يَفْضُلُ ت</a:t>
            </a:r>
            <a:r>
              <a:rPr lang="ar-AE" altLang="en-US" sz="5400" smtClean="0"/>
              <a:t>هليل</a:t>
            </a:r>
            <a:r>
              <a:rPr lang="ar-SA" altLang="en-US" sz="5400" smtClean="0"/>
              <a:t>َ الْمُ</a:t>
            </a:r>
            <a:r>
              <a:rPr lang="ar-AE" altLang="en-US" sz="5400" smtClean="0"/>
              <a:t>هلل</a:t>
            </a:r>
            <a:r>
              <a:rPr lang="ar-SA" altLang="en-US" sz="5400" smtClean="0"/>
              <a:t>ينَ فَضْلاً كَثيراً بَعْدَ كُلِّ اَحَد</a:t>
            </a:r>
            <a:endParaRPr lang="en-US" altLang="en-US" sz="5400" smtClean="0"/>
          </a:p>
        </p:txBody>
      </p:sp>
      <p:sp>
        <p:nvSpPr>
          <p:cNvPr id="150531"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after everyone (exalts Him).</a:t>
            </a:r>
          </a:p>
        </p:txBody>
      </p:sp>
      <p:sp>
        <p:nvSpPr>
          <p:cNvPr id="15053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5053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تَ</a:t>
            </a:r>
            <a:r>
              <a:rPr lang="ar-AE" altLang="en-US" sz="5400" smtClean="0"/>
              <a:t>هليل</a:t>
            </a:r>
            <a:r>
              <a:rPr lang="ar-SA" altLang="en-US" sz="5400" smtClean="0"/>
              <a:t>اً يَفْضُلُ ت</a:t>
            </a:r>
            <a:r>
              <a:rPr lang="ar-AE" altLang="en-US" sz="5400" smtClean="0"/>
              <a:t>هليل</a:t>
            </a:r>
            <a:r>
              <a:rPr lang="ar-SA" altLang="en-US" sz="5400" smtClean="0"/>
              <a:t>َ الْمُ</a:t>
            </a:r>
            <a:r>
              <a:rPr lang="ar-AE" altLang="en-US" sz="5400" smtClean="0"/>
              <a:t>هلل</a:t>
            </a:r>
            <a:r>
              <a:rPr lang="ar-SA" altLang="en-US" sz="5400" smtClean="0"/>
              <a:t>ينَ فَضْلاً كَثيراً مَعَ كُلِّ اَحَد</a:t>
            </a:r>
            <a:endParaRPr lang="en-US" altLang="en-US" sz="5400" smtClean="0"/>
          </a:p>
        </p:txBody>
      </p:sp>
      <p:sp>
        <p:nvSpPr>
          <p:cNvPr id="151555"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when everyone (exalts Him).</a:t>
            </a:r>
          </a:p>
        </p:txBody>
      </p:sp>
      <p:sp>
        <p:nvSpPr>
          <p:cNvPr id="15155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5155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تَ</a:t>
            </a:r>
            <a:r>
              <a:rPr lang="ar-AE" altLang="en-US" sz="5400" smtClean="0"/>
              <a:t>هليل</a:t>
            </a:r>
            <a:r>
              <a:rPr lang="ar-SA" altLang="en-US" sz="5400" smtClean="0"/>
              <a:t>اً يَفْضُلُ ت</a:t>
            </a:r>
            <a:r>
              <a:rPr lang="ar-AE" altLang="en-US" sz="5400" smtClean="0"/>
              <a:t>هليل</a:t>
            </a:r>
            <a:r>
              <a:rPr lang="ar-SA" altLang="en-US" sz="5400" smtClean="0"/>
              <a:t>َ الْمُ</a:t>
            </a:r>
            <a:r>
              <a:rPr lang="ar-AE" altLang="en-US" sz="5400" smtClean="0"/>
              <a:t>هلل</a:t>
            </a:r>
            <a:r>
              <a:rPr lang="ar-SA" altLang="en-US" sz="5400" smtClean="0"/>
              <a:t>ينَ فَضْلاً كَثيراً لِرَبِّنَا الْباقى وَيَفْنى كُلِّ اَحَد</a:t>
            </a:r>
            <a:endParaRPr lang="en-US" altLang="en-US" sz="5400" smtClean="0"/>
          </a:p>
        </p:txBody>
      </p:sp>
      <p:sp>
        <p:nvSpPr>
          <p:cNvPr id="152579"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the glory of our Everlasting Lord, Nourisher, and everyone passes away.</a:t>
            </a:r>
          </a:p>
        </p:txBody>
      </p:sp>
      <p:sp>
        <p:nvSpPr>
          <p:cNvPr id="15258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5258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تَ</a:t>
            </a:r>
            <a:r>
              <a:rPr lang="ar-AE" altLang="en-US" sz="5400" smtClean="0"/>
              <a:t>هليل</a:t>
            </a:r>
            <a:r>
              <a:rPr lang="ar-SA" altLang="en-US" sz="5400" smtClean="0"/>
              <a:t>اً لا يُحْصى وَلا يُدْرى وَلا يُنْسى وَلا يَبْلى وَلا يَفْنى وَلَيْسَ لَهُ مُنْتَهى</a:t>
            </a:r>
            <a:endParaRPr lang="en-US" altLang="en-US" sz="5400" smtClean="0"/>
          </a:p>
        </p:txBody>
      </p:sp>
      <p:sp>
        <p:nvSpPr>
          <p:cNvPr id="153603"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Glory which is, Immeasurable, Unperceivable, Unforgettable, Imperishable, Indestructible, and there is no end to it</a:t>
            </a:r>
          </a:p>
        </p:txBody>
      </p:sp>
      <p:sp>
        <p:nvSpPr>
          <p:cNvPr id="15360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5360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يُضِي‏ءُ مِنْهُ كُلُّ نُورٍ إِذَا بَلَغَ الْأَرْضَ انْشَقَّتْ وَ إِذَا بَلَغَ السَّمَاوَاتِ فُتِحَتْ وَ إِذَا بَلَغَ الْعَرْشَ اهْتَزَّ</a:t>
            </a:r>
            <a:endParaRPr lang="en-US" altLang="en-US" sz="5400" smtClean="0"/>
          </a:p>
        </p:txBody>
      </p:sp>
      <p:sp>
        <p:nvSpPr>
          <p:cNvPr id="1638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 "light" that lights up all lights, the earth got split when came into contact with it, the heavens made an opening when it reached there, and when it came near the Arsh it went wild with joy (rapt in delight);</a:t>
            </a:r>
          </a:p>
        </p:txBody>
      </p:sp>
      <p:sp>
        <p:nvSpPr>
          <p:cNvPr id="1638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63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idx="4294967295"/>
          </p:nvPr>
        </p:nvSpPr>
        <p:spPr>
          <a:noFill/>
        </p:spPr>
        <p:txBody>
          <a:bodyPr/>
          <a:lstStyle/>
          <a:p>
            <a:pPr rtl="1" eaLnBrk="1" hangingPunct="1"/>
            <a:r>
              <a:rPr lang="ar-SA" altLang="en-US" sz="4700" smtClean="0"/>
              <a:t>وَلا اِلـهَ اِلاَّ اللهُ تَ</a:t>
            </a:r>
            <a:r>
              <a:rPr lang="ar-AE" altLang="en-US" sz="4700" smtClean="0"/>
              <a:t>هليل</a:t>
            </a:r>
            <a:r>
              <a:rPr lang="ar-SA" altLang="en-US" sz="4700" smtClean="0"/>
              <a:t>اً يَدوُمُ بِدَوامِهِ وَيَبْقى بِبَقآئِهِ فى سِنِى الْعالَمينَ وَشُهوُرِ الدُّهوُرِ وَاَيّامِ الدُّنْيا وَساعاتِ اللَّيْلِ وَالنَّهارِ</a:t>
            </a:r>
            <a:endParaRPr lang="en-US" altLang="en-US" sz="4700" smtClean="0"/>
          </a:p>
        </p:txBody>
      </p:sp>
      <p:sp>
        <p:nvSpPr>
          <p:cNvPr id="154627" name="Rectangle 3"/>
          <p:cNvSpPr>
            <a:spLocks noGrp="1" noChangeArrowheads="1"/>
          </p:cNvSpPr>
          <p:nvPr>
            <p:ph type="body" idx="4294967295"/>
          </p:nvPr>
        </p:nvSpPr>
        <p:spPr>
          <a:xfrm>
            <a:off x="323850" y="3644900"/>
            <a:ext cx="8435975" cy="2160588"/>
          </a:xfrm>
          <a:noFill/>
        </p:spPr>
        <p:txBody>
          <a:bodyPr/>
          <a:lstStyle/>
          <a:p>
            <a:pPr marL="0" indent="0" eaLnBrk="1" hangingPunct="1">
              <a:lnSpc>
                <a:spcPct val="90000"/>
              </a:lnSpc>
            </a:pPr>
            <a:r>
              <a:rPr lang="en-US" altLang="en-US" sz="2800" smtClean="0">
                <a:ea typeface="MS Mincho" panose="02020609040205080304" pitchFamily="49" charset="-128"/>
              </a:rPr>
              <a:t>Glory be to Alláh</a:t>
            </a:r>
          </a:p>
          <a:p>
            <a:pPr marL="0" indent="0" eaLnBrk="1" hangingPunct="1">
              <a:lnSpc>
                <a:spcPct val="90000"/>
              </a:lnSpc>
            </a:pPr>
            <a:r>
              <a:rPr lang="en-US" altLang="en-US" sz="2800" smtClean="0">
                <a:ea typeface="MS Mincho" panose="02020609040205080304" pitchFamily="49" charset="-128"/>
              </a:rPr>
              <a:t>Everlasting duration of His glory makes His glorification eternal, continuous existence of His glory keeps His glorification alive for ever, throughout the cosmic ages, months all through the centuries, days passing by in this world, and every moment of the nights and days.</a:t>
            </a:r>
          </a:p>
        </p:txBody>
      </p:sp>
      <p:sp>
        <p:nvSpPr>
          <p:cNvPr id="15462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5462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a:noFill/>
        </p:spPr>
        <p:txBody>
          <a:bodyPr/>
          <a:lstStyle/>
          <a:p>
            <a:pPr rtl="1" eaLnBrk="1" hangingPunct="1"/>
            <a:r>
              <a:rPr lang="ar-SA" altLang="en-US" sz="5400" smtClean="0"/>
              <a:t>وَلا اِلـهَ اِلاَّ اللهُ اَبَدَ الاَْبَدِ وَمَعَ الاَْبَدِ مِمّا لا يُحْصيهِ الْعَدَدُ وَلا يُفْنيهِ الاَْمَدُ وَلا يَقْطَعُهُ الاَْبَدُ</a:t>
            </a:r>
            <a:endParaRPr lang="en-US" altLang="en-US" sz="5400" smtClean="0"/>
          </a:p>
        </p:txBody>
      </p:sp>
      <p:sp>
        <p:nvSpPr>
          <p:cNvPr id="155651" name="Rectangle 3"/>
          <p:cNvSpPr>
            <a:spLocks noGrp="1" noChangeArrowheads="1"/>
          </p:cNvSpPr>
          <p:nvPr>
            <p:ph type="body" idx="4294967295"/>
          </p:nvPr>
        </p:nvSpPr>
        <p:spPr>
          <a:xfrm>
            <a:off x="457200" y="3786188"/>
            <a:ext cx="8229600" cy="2160587"/>
          </a:xfrm>
          <a:noFill/>
        </p:spPr>
        <p:txBody>
          <a:bodyPr/>
          <a:lstStyle/>
          <a:p>
            <a:pPr marL="0" indent="0" eaLnBrk="1" hangingPunct="1">
              <a:lnSpc>
                <a:spcPct val="90000"/>
              </a:lnSpc>
            </a:pPr>
            <a:r>
              <a:rPr lang="en-US" altLang="en-US" smtClean="0">
                <a:ea typeface="MS Mincho" panose="02020609040205080304" pitchFamily="49" charset="-128"/>
              </a:rPr>
              <a:t>Glory be to Alláh</a:t>
            </a:r>
          </a:p>
          <a:p>
            <a:pPr marL="0" indent="0" eaLnBrk="1" hangingPunct="1">
              <a:lnSpc>
                <a:spcPct val="90000"/>
              </a:lnSpc>
            </a:pPr>
            <a:r>
              <a:rPr lang="en-US" altLang="en-US" smtClean="0">
                <a:ea typeface="MS Mincho" panose="02020609040205080304" pitchFamily="49" charset="-128"/>
              </a:rPr>
              <a:t>Never-ending glorification along with ever eternal glory, which neither can be counted in addition, nor can be terminated into an end, nor can ever be discontinued</a:t>
            </a:r>
          </a:p>
        </p:txBody>
      </p:sp>
      <p:sp>
        <p:nvSpPr>
          <p:cNvPr id="15565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5565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idx="4294967295"/>
          </p:nvPr>
        </p:nvSpPr>
        <p:spPr>
          <a:noFill/>
        </p:spPr>
        <p:txBody>
          <a:bodyPr/>
          <a:lstStyle/>
          <a:p>
            <a:pPr rtl="1" eaLnBrk="1" hangingPunct="1"/>
            <a:r>
              <a:rPr lang="ar-SA" altLang="en-US" sz="5400" smtClean="0"/>
              <a:t>وَتَبارَكَ اللهُ اَحْسَنُ الْخالِقينَ</a:t>
            </a:r>
            <a:endParaRPr lang="en-US" altLang="en-US" sz="5400" smtClean="0"/>
          </a:p>
        </p:txBody>
      </p:sp>
      <p:sp>
        <p:nvSpPr>
          <p:cNvPr id="156675"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be praised and hallowed in Alláh, the Best Creator</a:t>
            </a:r>
          </a:p>
        </p:txBody>
      </p:sp>
      <p:sp>
        <p:nvSpPr>
          <p:cNvPr id="15667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3…</a:t>
            </a:r>
          </a:p>
        </p:txBody>
      </p:sp>
      <p:sp>
        <p:nvSpPr>
          <p:cNvPr id="15667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idx="4294967295"/>
          </p:nvPr>
        </p:nvSpPr>
        <p:spPr>
          <a:xfrm>
            <a:off x="457200" y="2500313"/>
            <a:ext cx="8229600" cy="1570037"/>
          </a:xfrm>
          <a:gradFill rotWithShape="1">
            <a:gsLst>
              <a:gs pos="0">
                <a:srgbClr val="003399"/>
              </a:gs>
              <a:gs pos="50000">
                <a:srgbClr val="001847"/>
              </a:gs>
              <a:gs pos="100000">
                <a:srgbClr val="003399"/>
              </a:gs>
            </a:gsLst>
            <a:lin ang="2700000" scaled="1"/>
          </a:gradFill>
        </p:spPr>
        <p:txBody>
          <a:bodyPr>
            <a:spAutoFit/>
          </a:bodyPr>
          <a:lstStyle/>
          <a:p>
            <a:pPr eaLnBrk="1" hangingPunct="1"/>
            <a:r>
              <a:rPr lang="en-GB" altLang="en-US" sz="9600" smtClean="0">
                <a:solidFill>
                  <a:srgbClr val="FFFF00"/>
                </a:solidFill>
              </a:rPr>
              <a:t>Tasbih 4</a:t>
            </a:r>
            <a:endParaRPr lang="en-US" altLang="en-US" sz="9600" smtClean="0">
              <a:solidFill>
                <a:srgbClr val="FFFF00"/>
              </a:solidFill>
            </a:endParaRPr>
          </a:p>
        </p:txBody>
      </p:sp>
      <p:sp>
        <p:nvSpPr>
          <p:cNvPr id="157699"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Four Tasbihaat…</a:t>
            </a:r>
          </a:p>
        </p:txBody>
      </p:sp>
      <p:sp>
        <p:nvSpPr>
          <p:cNvPr id="157700"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idx="4294967295"/>
          </p:nvPr>
        </p:nvSpPr>
        <p:spPr>
          <a:noFill/>
        </p:spPr>
        <p:txBody>
          <a:bodyPr/>
          <a:lstStyle/>
          <a:p>
            <a:pPr rtl="1" eaLnBrk="1" hangingPunct="1"/>
            <a:r>
              <a:rPr lang="en-US" altLang="en-US" sz="5400" smtClean="0"/>
              <a:t> </a:t>
            </a:r>
            <a:r>
              <a:rPr lang="ar-SA" altLang="en-US" sz="5400" smtClean="0"/>
              <a:t>وَاللهُ اَكْبَرُ قَبْلَ كُلِّ اَحَد</a:t>
            </a:r>
            <a:endParaRPr lang="en-US" altLang="en-US" sz="5400" smtClean="0"/>
          </a:p>
        </p:txBody>
      </p:sp>
      <p:sp>
        <p:nvSpPr>
          <p:cNvPr id="158723"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Before everyone (glorifies Him).</a:t>
            </a:r>
          </a:p>
        </p:txBody>
      </p:sp>
      <p:sp>
        <p:nvSpPr>
          <p:cNvPr id="15872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5872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idx="4294967295"/>
          </p:nvPr>
        </p:nvSpPr>
        <p:spPr>
          <a:noFill/>
        </p:spPr>
        <p:txBody>
          <a:bodyPr/>
          <a:lstStyle/>
          <a:p>
            <a:pPr rtl="1" eaLnBrk="1" hangingPunct="1"/>
            <a:r>
              <a:rPr lang="ar-SA" altLang="en-US" sz="5400" smtClean="0"/>
              <a:t>وَاللهُ اَكْبَرُ بَعْدَ كُلِّ اَحَد</a:t>
            </a:r>
            <a:r>
              <a:rPr lang="en-US" altLang="en-US" sz="5400" smtClean="0"/>
              <a:t> </a:t>
            </a:r>
          </a:p>
        </p:txBody>
      </p:sp>
      <p:sp>
        <p:nvSpPr>
          <p:cNvPr id="159747"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After everyone (glorifies Him).</a:t>
            </a:r>
          </a:p>
        </p:txBody>
      </p:sp>
      <p:sp>
        <p:nvSpPr>
          <p:cNvPr id="15974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5974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idx="4294967295"/>
          </p:nvPr>
        </p:nvSpPr>
        <p:spPr>
          <a:noFill/>
        </p:spPr>
        <p:txBody>
          <a:bodyPr/>
          <a:lstStyle/>
          <a:p>
            <a:pPr rtl="1" eaLnBrk="1" hangingPunct="1"/>
            <a:r>
              <a:rPr lang="ar-SA" altLang="en-US" sz="5400" smtClean="0"/>
              <a:t>وَاللهُ اَكْبَرُ مَعَ كُلِّ اَحَد</a:t>
            </a:r>
            <a:endParaRPr lang="en-US" altLang="en-US" sz="5400" smtClean="0"/>
          </a:p>
        </p:txBody>
      </p:sp>
      <p:sp>
        <p:nvSpPr>
          <p:cNvPr id="160771"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When everyone (glorifies Him)</a:t>
            </a:r>
          </a:p>
        </p:txBody>
      </p:sp>
      <p:sp>
        <p:nvSpPr>
          <p:cNvPr id="16077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077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idx="4294967295"/>
          </p:nvPr>
        </p:nvSpPr>
        <p:spPr>
          <a:noFill/>
        </p:spPr>
        <p:txBody>
          <a:bodyPr/>
          <a:lstStyle/>
          <a:p>
            <a:pPr rtl="1" eaLnBrk="1" hangingPunct="1"/>
            <a:r>
              <a:rPr lang="ar-SA" altLang="en-US" sz="5400" smtClean="0"/>
              <a:t>وَاللهُ اَكْبَرُ يَبْقى رَبُّنا ويَفْنى كُلُّ وأحَد</a:t>
            </a:r>
            <a:endParaRPr lang="en-US" altLang="en-US" sz="5400" smtClean="0"/>
          </a:p>
        </p:txBody>
      </p:sp>
      <p:sp>
        <p:nvSpPr>
          <p:cNvPr id="161795"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Everlasting Forever is our Lord and everyone passes away.</a:t>
            </a:r>
          </a:p>
        </p:txBody>
      </p:sp>
      <p:sp>
        <p:nvSpPr>
          <p:cNvPr id="16179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179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idx="4294967295"/>
          </p:nvPr>
        </p:nvSpPr>
        <p:spPr>
          <a:noFill/>
        </p:spPr>
        <p:txBody>
          <a:bodyPr/>
          <a:lstStyle/>
          <a:p>
            <a:pPr rtl="1" eaLnBrk="1" hangingPunct="1"/>
            <a:r>
              <a:rPr lang="ar-SA" altLang="en-US" sz="5400" smtClean="0"/>
              <a:t>وَاللهُ اَكْبَرُ تَ</a:t>
            </a:r>
            <a:r>
              <a:rPr lang="ar-AE" altLang="en-US" sz="5400" smtClean="0"/>
              <a:t>كبير</a:t>
            </a:r>
            <a:r>
              <a:rPr lang="ar-SA" altLang="en-US" sz="5400" smtClean="0"/>
              <a:t>اً يَفْضُلُ ت</a:t>
            </a:r>
            <a:r>
              <a:rPr lang="ar-AE" altLang="en-US" sz="5400" smtClean="0"/>
              <a:t>كبير </a:t>
            </a:r>
            <a:r>
              <a:rPr lang="ar-SA" altLang="en-US" sz="5400" smtClean="0"/>
              <a:t>الْم</a:t>
            </a:r>
            <a:r>
              <a:rPr lang="ar-AE" altLang="en-US" sz="5400" smtClean="0"/>
              <a:t>كبر</a:t>
            </a:r>
            <a:r>
              <a:rPr lang="ar-SA" altLang="en-US" sz="5400" smtClean="0"/>
              <a:t>ينَ فَضْلاً كَثيراً قَبْلَ كُلِّ اَحَد</a:t>
            </a:r>
            <a:endParaRPr lang="en-US" altLang="en-US" sz="5400" smtClean="0"/>
          </a:p>
        </p:txBody>
      </p:sp>
      <p:sp>
        <p:nvSpPr>
          <p:cNvPr id="162819"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before everyone (exalts Him).</a:t>
            </a:r>
          </a:p>
        </p:txBody>
      </p:sp>
      <p:sp>
        <p:nvSpPr>
          <p:cNvPr id="16282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282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noFill/>
        </p:spPr>
        <p:txBody>
          <a:bodyPr/>
          <a:lstStyle/>
          <a:p>
            <a:pPr rtl="1" eaLnBrk="1" hangingPunct="1"/>
            <a:r>
              <a:rPr lang="ar-SA" altLang="en-US" sz="5400" smtClean="0"/>
              <a:t>وَاللهُ اَكْبَرُ تَ</a:t>
            </a:r>
            <a:r>
              <a:rPr lang="ar-AE" altLang="en-US" sz="5400" smtClean="0"/>
              <a:t>كبير</a:t>
            </a:r>
            <a:r>
              <a:rPr lang="ar-SA" altLang="en-US" sz="5400" smtClean="0"/>
              <a:t>اً يَفْضُلُ ت</a:t>
            </a:r>
            <a:r>
              <a:rPr lang="ar-AE" altLang="en-US" sz="5400" smtClean="0"/>
              <a:t>كبير </a:t>
            </a:r>
            <a:r>
              <a:rPr lang="ar-SA" altLang="en-US" sz="5400" smtClean="0"/>
              <a:t>الْم</a:t>
            </a:r>
            <a:r>
              <a:rPr lang="ar-AE" altLang="en-US" sz="5400" smtClean="0"/>
              <a:t>كبر</a:t>
            </a:r>
            <a:r>
              <a:rPr lang="ar-SA" altLang="en-US" sz="5400" smtClean="0"/>
              <a:t>ينَ فَضْلاً كَثيراً بَعْدَ كُلِّ اَحَد</a:t>
            </a:r>
            <a:endParaRPr lang="en-US" altLang="en-US" sz="5400" smtClean="0"/>
          </a:p>
        </p:txBody>
      </p:sp>
      <p:sp>
        <p:nvSpPr>
          <p:cNvPr id="163843"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after everyone (exalts Him).</a:t>
            </a:r>
          </a:p>
        </p:txBody>
      </p:sp>
      <p:sp>
        <p:nvSpPr>
          <p:cNvPr id="16384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384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تَرْتَعِدُ مِنْهُ فَرَائِصُ مَلاَئِكَتِكَ وَ أَسْأَلُكَ بِحَقِّ جَبْرَئِيلَ وَ مِيكَائِيلَ وَ إِسْرَافِيلَ‏</a:t>
            </a:r>
            <a:endParaRPr lang="en-US" altLang="en-US" sz="5400" smtClean="0"/>
          </a:p>
        </p:txBody>
      </p:sp>
      <p:sp>
        <p:nvSpPr>
          <p:cNvPr id="1741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which makes Thy Angels change to and fro with ease their movement. I beseech Thee in the name of Jibra-eel, Meekaa-eel and Israafeel; </a:t>
            </a:r>
          </a:p>
        </p:txBody>
      </p:sp>
      <p:sp>
        <p:nvSpPr>
          <p:cNvPr id="1741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74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idx="4294967295"/>
          </p:nvPr>
        </p:nvSpPr>
        <p:spPr>
          <a:noFill/>
        </p:spPr>
        <p:txBody>
          <a:bodyPr/>
          <a:lstStyle/>
          <a:p>
            <a:pPr rtl="1" eaLnBrk="1" hangingPunct="1"/>
            <a:r>
              <a:rPr lang="ar-SA" altLang="en-US" sz="5400" smtClean="0"/>
              <a:t>وَاللهُ اَكْبَرُ تَ</a:t>
            </a:r>
            <a:r>
              <a:rPr lang="ar-AE" altLang="en-US" sz="5400" smtClean="0"/>
              <a:t>كبير</a:t>
            </a:r>
            <a:r>
              <a:rPr lang="ar-SA" altLang="en-US" sz="5400" smtClean="0"/>
              <a:t>اً يَفْضُلُ ت</a:t>
            </a:r>
            <a:r>
              <a:rPr lang="ar-AE" altLang="en-US" sz="5400" smtClean="0"/>
              <a:t>كبير </a:t>
            </a:r>
            <a:r>
              <a:rPr lang="ar-SA" altLang="en-US" sz="5400" smtClean="0"/>
              <a:t>الْم</a:t>
            </a:r>
            <a:r>
              <a:rPr lang="ar-AE" altLang="en-US" sz="5400" smtClean="0"/>
              <a:t>كبر</a:t>
            </a:r>
            <a:r>
              <a:rPr lang="ar-SA" altLang="en-US" sz="5400" smtClean="0"/>
              <a:t>ينَ فَضْلاً كَثيراً مَعَ كُلِّ اَحَد</a:t>
            </a:r>
            <a:endParaRPr lang="en-US" altLang="en-US" sz="5400" smtClean="0"/>
          </a:p>
        </p:txBody>
      </p:sp>
      <p:sp>
        <p:nvSpPr>
          <p:cNvPr id="164867"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His glory, when everyone (exalts Him).</a:t>
            </a:r>
          </a:p>
        </p:txBody>
      </p:sp>
      <p:sp>
        <p:nvSpPr>
          <p:cNvPr id="16486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486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idx="4294967295"/>
          </p:nvPr>
        </p:nvSpPr>
        <p:spPr>
          <a:noFill/>
        </p:spPr>
        <p:txBody>
          <a:bodyPr/>
          <a:lstStyle/>
          <a:p>
            <a:pPr rtl="1" eaLnBrk="1" hangingPunct="1"/>
            <a:r>
              <a:rPr lang="ar-SA" altLang="en-US" sz="5400" smtClean="0"/>
              <a:t>وَاللهُ اَكْبَرُ تَ</a:t>
            </a:r>
            <a:r>
              <a:rPr lang="ar-AE" altLang="en-US" sz="5400" smtClean="0"/>
              <a:t>كبير</a:t>
            </a:r>
            <a:r>
              <a:rPr lang="ar-SA" altLang="en-US" sz="5400" smtClean="0"/>
              <a:t>اً يَفْضُلُ ت</a:t>
            </a:r>
            <a:r>
              <a:rPr lang="ar-AE" altLang="en-US" sz="5400" smtClean="0"/>
              <a:t>كبير </a:t>
            </a:r>
            <a:r>
              <a:rPr lang="ar-SA" altLang="en-US" sz="5400" smtClean="0"/>
              <a:t>الْم</a:t>
            </a:r>
            <a:r>
              <a:rPr lang="ar-AE" altLang="en-US" sz="5400" smtClean="0"/>
              <a:t>كبر</a:t>
            </a:r>
            <a:r>
              <a:rPr lang="ar-SA" altLang="en-US" sz="5400" smtClean="0"/>
              <a:t>ينَ فَضْلاً كَثيراً لِرَبِّنَا الْباقى وَيَفْنى كُلِّ اَحَد</a:t>
            </a:r>
            <a:endParaRPr lang="en-US" altLang="en-US" sz="5400" smtClean="0"/>
          </a:p>
        </p:txBody>
      </p:sp>
      <p:sp>
        <p:nvSpPr>
          <p:cNvPr id="165891"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The glorification of the glorifiers exalts His glory; immeasurably exalted is the glory of our Everlasting Lord, Nourisher, and everyone passes away.</a:t>
            </a:r>
          </a:p>
        </p:txBody>
      </p:sp>
      <p:sp>
        <p:nvSpPr>
          <p:cNvPr id="16589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589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idx="4294967295"/>
          </p:nvPr>
        </p:nvSpPr>
        <p:spPr>
          <a:noFill/>
        </p:spPr>
        <p:txBody>
          <a:bodyPr/>
          <a:lstStyle/>
          <a:p>
            <a:pPr rtl="1" eaLnBrk="1" hangingPunct="1"/>
            <a:r>
              <a:rPr lang="ar-SA" altLang="en-US" sz="5400" smtClean="0"/>
              <a:t>وَاللهُ اَكْبَرُ تَ</a:t>
            </a:r>
            <a:r>
              <a:rPr lang="ar-AE" altLang="en-US" sz="5400" smtClean="0"/>
              <a:t>كبير</a:t>
            </a:r>
            <a:r>
              <a:rPr lang="ar-SA" altLang="en-US" sz="5400" smtClean="0"/>
              <a:t>اً لا يُحْصى وَلا يُدْرى وَلا يُنْسى وَلا يَبْلى وَلا يَفْنى وَلَيْسَ لَهُ مُنْتَهى</a:t>
            </a:r>
            <a:endParaRPr lang="en-US" altLang="en-US" sz="5400" smtClean="0"/>
          </a:p>
        </p:txBody>
      </p:sp>
      <p:sp>
        <p:nvSpPr>
          <p:cNvPr id="166915"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Glory which is, Immeasurable, Unperceivable, Unforgettable, Imperishable, Indestructible, and there is no end to it</a:t>
            </a:r>
          </a:p>
        </p:txBody>
      </p:sp>
      <p:sp>
        <p:nvSpPr>
          <p:cNvPr id="166916"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6917"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idx="4294967295"/>
          </p:nvPr>
        </p:nvSpPr>
        <p:spPr>
          <a:xfrm>
            <a:off x="285750" y="1000125"/>
            <a:ext cx="8572500" cy="2808288"/>
          </a:xfrm>
          <a:noFill/>
        </p:spPr>
        <p:txBody>
          <a:bodyPr/>
          <a:lstStyle/>
          <a:p>
            <a:pPr rtl="1" eaLnBrk="1" hangingPunct="1"/>
            <a:r>
              <a:rPr lang="ar-SA" altLang="en-US" sz="5100" smtClean="0"/>
              <a:t>وَاللهُ اَكْبَرُ تَ</a:t>
            </a:r>
            <a:r>
              <a:rPr lang="ar-AE" altLang="en-US" sz="5100" smtClean="0"/>
              <a:t>كبير</a:t>
            </a:r>
            <a:r>
              <a:rPr lang="ar-SA" altLang="en-US" sz="5100" smtClean="0"/>
              <a:t>اً يَدوُمُ بِدَوامِهِ وَيَبْقى بِبَقآئِهِ فى سِنِى الْعالَمينَ وَشُهوُرِ الدُّهوُرِ وَاَيّامِ الدُّنْيا وَساعاتِ اللَّيْلِ وَالنَّهارِ</a:t>
            </a:r>
            <a:endParaRPr lang="en-US" altLang="en-US" sz="5100" smtClean="0"/>
          </a:p>
        </p:txBody>
      </p:sp>
      <p:sp>
        <p:nvSpPr>
          <p:cNvPr id="167939" name="Rectangle 3"/>
          <p:cNvSpPr>
            <a:spLocks noGrp="1" noChangeArrowheads="1"/>
          </p:cNvSpPr>
          <p:nvPr>
            <p:ph type="body" idx="4294967295"/>
          </p:nvPr>
        </p:nvSpPr>
        <p:spPr>
          <a:xfrm>
            <a:off x="323850" y="3714750"/>
            <a:ext cx="8435975" cy="2160588"/>
          </a:xfrm>
          <a:noFill/>
        </p:spPr>
        <p:txBody>
          <a:bodyPr/>
          <a:lstStyle/>
          <a:p>
            <a:pPr marL="0" indent="0" eaLnBrk="1" hangingPunct="1">
              <a:lnSpc>
                <a:spcPct val="90000"/>
              </a:lnSpc>
            </a:pPr>
            <a:r>
              <a:rPr lang="en-US" altLang="en-US" sz="2800" smtClean="0">
                <a:ea typeface="MS Mincho" panose="02020609040205080304" pitchFamily="49" charset="-128"/>
              </a:rPr>
              <a:t>Alláh is the Greatest</a:t>
            </a:r>
          </a:p>
          <a:p>
            <a:pPr marL="0" indent="0" eaLnBrk="1" hangingPunct="1">
              <a:lnSpc>
                <a:spcPct val="90000"/>
              </a:lnSpc>
            </a:pPr>
            <a:r>
              <a:rPr lang="en-US" altLang="en-US" sz="2800" smtClean="0">
                <a:ea typeface="MS Mincho" panose="02020609040205080304" pitchFamily="49" charset="-128"/>
              </a:rPr>
              <a:t>Everlasting duration of His glory makes His glorification eternal, continuous existence of His glory keeps His glorification alive for ever, throughout the cosmic ages, months all through the centuries, days passing by in this world, and every moment of the nights and days.</a:t>
            </a:r>
          </a:p>
        </p:txBody>
      </p:sp>
      <p:sp>
        <p:nvSpPr>
          <p:cNvPr id="167940"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7941"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idx="4294967295"/>
          </p:nvPr>
        </p:nvSpPr>
        <p:spPr>
          <a:noFill/>
        </p:spPr>
        <p:txBody>
          <a:bodyPr/>
          <a:lstStyle/>
          <a:p>
            <a:pPr rtl="1" eaLnBrk="1" hangingPunct="1"/>
            <a:r>
              <a:rPr lang="ar-SA" altLang="en-US" sz="5400" smtClean="0"/>
              <a:t>وَاللهُ اَكْبَرُ اَبَدَ الاَْبَدِ وَمَعَ الاَْبَدِ مِمّا لا يُحْصيهِ الْعَدَدُ وَلا يُفْنيهِ الاَْمَدُ وَلا يَقْطَعُهُ الاَْبَدُ</a:t>
            </a:r>
            <a:endParaRPr lang="en-US" altLang="en-US" sz="5400" smtClean="0"/>
          </a:p>
        </p:txBody>
      </p:sp>
      <p:sp>
        <p:nvSpPr>
          <p:cNvPr id="168963" name="Rectangle 3"/>
          <p:cNvSpPr>
            <a:spLocks noGrp="1" noChangeArrowheads="1"/>
          </p:cNvSpPr>
          <p:nvPr>
            <p:ph type="body" idx="4294967295"/>
          </p:nvPr>
        </p:nvSpPr>
        <p:spPr>
          <a:xfrm>
            <a:off x="457200" y="3714750"/>
            <a:ext cx="8229600" cy="2160588"/>
          </a:xfrm>
          <a:noFill/>
        </p:spPr>
        <p:txBody>
          <a:bodyPr/>
          <a:lstStyle/>
          <a:p>
            <a:pPr marL="0" indent="0" eaLnBrk="1" hangingPunct="1">
              <a:lnSpc>
                <a:spcPct val="90000"/>
              </a:lnSpc>
            </a:pPr>
            <a:r>
              <a:rPr lang="en-US" altLang="en-US" smtClean="0">
                <a:ea typeface="MS Mincho" panose="02020609040205080304" pitchFamily="49" charset="-128"/>
              </a:rPr>
              <a:t>Alláh is the Greatest</a:t>
            </a:r>
          </a:p>
          <a:p>
            <a:pPr marL="0" indent="0" eaLnBrk="1" hangingPunct="1">
              <a:lnSpc>
                <a:spcPct val="90000"/>
              </a:lnSpc>
            </a:pPr>
            <a:r>
              <a:rPr lang="en-US" altLang="en-US" smtClean="0">
                <a:ea typeface="MS Mincho" panose="02020609040205080304" pitchFamily="49" charset="-128"/>
              </a:rPr>
              <a:t>Never-ending glorification along with ever eternal glory, which neither can be counted in addition, nor can be terminated into an end, nor can ever be discontinued</a:t>
            </a:r>
          </a:p>
        </p:txBody>
      </p:sp>
      <p:sp>
        <p:nvSpPr>
          <p:cNvPr id="168964"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8965"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idx="4294967295"/>
          </p:nvPr>
        </p:nvSpPr>
        <p:spPr>
          <a:noFill/>
        </p:spPr>
        <p:txBody>
          <a:bodyPr/>
          <a:lstStyle/>
          <a:p>
            <a:pPr rtl="1" eaLnBrk="1" hangingPunct="1"/>
            <a:r>
              <a:rPr lang="ar-SA" altLang="en-US" sz="5400" smtClean="0"/>
              <a:t>وَتَبارَكَ اللهُ اَحْسَنُ الْخالِقينَ</a:t>
            </a:r>
            <a:endParaRPr lang="en-US" altLang="en-US" sz="5400" smtClean="0"/>
          </a:p>
        </p:txBody>
      </p:sp>
      <p:sp>
        <p:nvSpPr>
          <p:cNvPr id="169987" name="Rectangle 3"/>
          <p:cNvSpPr>
            <a:spLocks noGrp="1" noChangeArrowheads="1"/>
          </p:cNvSpPr>
          <p:nvPr>
            <p:ph type="body" idx="4294967295"/>
          </p:nvPr>
        </p:nvSpPr>
        <p:spPr>
          <a:noFill/>
        </p:spPr>
        <p:txBody>
          <a:bodyPr/>
          <a:lstStyle/>
          <a:p>
            <a:pPr marL="0" indent="0" eaLnBrk="1" hangingPunct="1">
              <a:lnSpc>
                <a:spcPct val="90000"/>
              </a:lnSpc>
            </a:pPr>
            <a:r>
              <a:rPr lang="en-US" altLang="en-US" smtClean="0">
                <a:ea typeface="MS Mincho" panose="02020609040205080304" pitchFamily="49" charset="-128"/>
              </a:rPr>
              <a:t>be praised and hallowed in Alláh, the Best Creator</a:t>
            </a:r>
          </a:p>
        </p:txBody>
      </p:sp>
      <p:sp>
        <p:nvSpPr>
          <p:cNvPr id="16998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Tasbih 4…</a:t>
            </a:r>
          </a:p>
        </p:txBody>
      </p:sp>
      <p:sp>
        <p:nvSpPr>
          <p:cNvPr id="16998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4"/>
          <p:cNvSpPr>
            <a:spLocks noGrp="1" noChangeArrowheads="1"/>
          </p:cNvSpPr>
          <p:nvPr>
            <p:ph type="ctrTitle" idx="4294967295"/>
          </p:nvPr>
        </p:nvSpPr>
        <p:spPr>
          <a:xfrm>
            <a:off x="323850" y="1462088"/>
            <a:ext cx="8497888" cy="1470025"/>
          </a:xfrm>
          <a:noFill/>
        </p:spPr>
        <p:txBody>
          <a:bodyPr/>
          <a:lstStyle/>
          <a:p>
            <a:pPr rtl="1" eaLnBrk="1" hangingPunct="1"/>
            <a:r>
              <a:rPr lang="ar-SA" altLang="en-US" sz="5400" smtClean="0"/>
              <a:t>اَللَّهُمَّ صَلِّ عَلَى مُحَمَّدٍ وَ آلِ مُحَمَّد</a:t>
            </a:r>
            <a:endParaRPr lang="en-US" altLang="en-US" sz="5400" smtClean="0"/>
          </a:p>
        </p:txBody>
      </p:sp>
      <p:sp>
        <p:nvSpPr>
          <p:cNvPr id="171011" name="Rectangle 5"/>
          <p:cNvSpPr>
            <a:spLocks noGrp="1" noChangeArrowheads="1"/>
          </p:cNvSpPr>
          <p:nvPr>
            <p:ph type="subTitle" idx="4294967295"/>
          </p:nvPr>
        </p:nvSpPr>
        <p:spPr>
          <a:xfrm>
            <a:off x="323850" y="3656013"/>
            <a:ext cx="8424863" cy="1752600"/>
          </a:xfrm>
          <a:noFill/>
        </p:spPr>
        <p:txBody>
          <a:bodyPr/>
          <a:lstStyle/>
          <a:p>
            <a:pPr marL="0" indent="0" eaLnBrk="1" hangingPunct="1"/>
            <a:r>
              <a:rPr lang="en-US" altLang="en-US" smtClean="0">
                <a:ea typeface="MS Mincho" panose="02020609040205080304" pitchFamily="49" charset="-128"/>
              </a:rPr>
              <a:t>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send Your blessings on Muhammad</a:t>
            </a:r>
          </a:p>
          <a:p>
            <a:pPr marL="0" indent="0" eaLnBrk="1" hangingPunct="1"/>
            <a:r>
              <a:rPr lang="en-US" altLang="en-US" smtClean="0">
                <a:ea typeface="MS Mincho" panose="02020609040205080304" pitchFamily="49" charset="-128"/>
              </a:rPr>
              <a:t>and the family of Muhammad.</a:t>
            </a:r>
          </a:p>
        </p:txBody>
      </p:sp>
      <p:sp>
        <p:nvSpPr>
          <p:cNvPr id="171012"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Four Tasbihaat…</a:t>
            </a:r>
          </a:p>
        </p:txBody>
      </p:sp>
      <p:sp>
        <p:nvSpPr>
          <p:cNvPr id="171013"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AutoShape 2"/>
          <p:cNvSpPr>
            <a:spLocks noChangeArrowheads="1"/>
          </p:cNvSpPr>
          <p:nvPr/>
        </p:nvSpPr>
        <p:spPr bwMode="auto">
          <a:xfrm>
            <a:off x="395288" y="620713"/>
            <a:ext cx="8353425" cy="5400675"/>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5347" name="Rectangle 3"/>
          <p:cNvSpPr>
            <a:spLocks noChangeArrowheads="1"/>
          </p:cNvSpPr>
          <p:nvPr/>
        </p:nvSpPr>
        <p:spPr bwMode="auto">
          <a:xfrm>
            <a:off x="684213" y="1195388"/>
            <a:ext cx="7775575" cy="402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a:solidFill>
                  <a:srgbClr val="FFFF00"/>
                </a:solidFill>
              </a:rPr>
              <a:t>Duá for the night of A'ráfah (9th Dhul Hijjah)</a:t>
            </a:r>
            <a:r>
              <a:rPr lang="en-US" altLang="en-US" sz="5000" b="1">
                <a:solidFill>
                  <a:srgbClr val="FFFF00"/>
                </a:solidFill>
              </a:rPr>
              <a:t> </a:t>
            </a:r>
            <a:r>
              <a:rPr lang="en-GB" altLang="en-US" sz="5000" b="1">
                <a:solidFill>
                  <a:srgbClr val="FFFF00"/>
                </a:solidFill>
              </a:rPr>
              <a:t/>
            </a:r>
            <a:br>
              <a:rPr lang="en-GB" altLang="en-US" sz="5000" b="1">
                <a:solidFill>
                  <a:srgbClr val="FFFF00"/>
                </a:solidFill>
              </a:rPr>
            </a:br>
            <a:r>
              <a:rPr lang="en-GB" altLang="en-US" sz="5000" b="1">
                <a:solidFill>
                  <a:srgbClr val="FFFF00"/>
                </a:solidFill>
              </a:rPr>
              <a:t> </a:t>
            </a:r>
            <a:r>
              <a:rPr lang="en-US" altLang="en-US" sz="6000" b="1">
                <a:solidFill>
                  <a:srgbClr val="FFFF00"/>
                </a:solidFill>
              </a:rPr>
              <a:t>Allahumma Man Ta’abba Wa Tahayya’a…</a:t>
            </a:r>
            <a:endParaRPr lang="en-US" altLang="en-US" sz="4400" b="1">
              <a:solidFill>
                <a:srgbClr val="FFFF00"/>
              </a:solidFill>
            </a:endParaRPr>
          </a:p>
          <a:p>
            <a:pPr algn="ctr" eaLnBrk="1" hangingPunct="1"/>
            <a:r>
              <a:rPr lang="en-US" altLang="en-US" sz="2800" b="1">
                <a:solidFill>
                  <a:srgbClr val="FFFF00"/>
                </a:solidFill>
              </a:rPr>
              <a:t>can also be recited on any Thursday night.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85346"/>
                                        </p:tgtEl>
                                        <p:attrNameLst>
                                          <p:attrName>style.visibility</p:attrName>
                                        </p:attrNameLst>
                                      </p:cBhvr>
                                      <p:to>
                                        <p:strVal val="visible"/>
                                      </p:to>
                                    </p:set>
                                    <p:anim calcmode="lin" valueType="num">
                                      <p:cBhvr>
                                        <p:cTn id="7" dur="2000" fill="hold"/>
                                        <p:tgtEl>
                                          <p:spTgt spid="185346"/>
                                        </p:tgtEl>
                                        <p:attrNameLst>
                                          <p:attrName>ppt_w</p:attrName>
                                        </p:attrNameLst>
                                      </p:cBhvr>
                                      <p:tavLst>
                                        <p:tav tm="0">
                                          <p:val>
                                            <p:fltVal val="0"/>
                                          </p:val>
                                        </p:tav>
                                        <p:tav tm="100000">
                                          <p:val>
                                            <p:strVal val="#ppt_w"/>
                                          </p:val>
                                        </p:tav>
                                      </p:tavLst>
                                    </p:anim>
                                    <p:anim calcmode="lin" valueType="num">
                                      <p:cBhvr>
                                        <p:cTn id="8" dur="2000" fill="hold"/>
                                        <p:tgtEl>
                                          <p:spTgt spid="185346"/>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85347"/>
                                        </p:tgtEl>
                                        <p:attrNameLst>
                                          <p:attrName>style.visibility</p:attrName>
                                        </p:attrNameLst>
                                      </p:cBhvr>
                                      <p:to>
                                        <p:strVal val="visible"/>
                                      </p:to>
                                    </p:set>
                                    <p:anim calcmode="lin" valueType="num">
                                      <p:cBhvr>
                                        <p:cTn id="11" dur="2000" fill="hold"/>
                                        <p:tgtEl>
                                          <p:spTgt spid="185347"/>
                                        </p:tgtEl>
                                        <p:attrNameLst>
                                          <p:attrName>ppt_w</p:attrName>
                                        </p:attrNameLst>
                                      </p:cBhvr>
                                      <p:tavLst>
                                        <p:tav tm="0">
                                          <p:val>
                                            <p:fltVal val="0"/>
                                          </p:val>
                                        </p:tav>
                                        <p:tav tm="100000">
                                          <p:val>
                                            <p:strVal val="#ppt_w"/>
                                          </p:val>
                                        </p:tav>
                                      </p:tavLst>
                                    </p:anim>
                                    <p:anim calcmode="lin" valueType="num">
                                      <p:cBhvr>
                                        <p:cTn id="12" dur="2000" fill="hold"/>
                                        <p:tgtEl>
                                          <p:spTgt spid="18534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animBg="1"/>
      <p:bldP spid="185347" grpId="0"/>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ctrTitle"/>
          </p:nvPr>
        </p:nvSpPr>
        <p:spPr>
          <a:xfrm>
            <a:off x="468313" y="985838"/>
            <a:ext cx="8280400" cy="5164137"/>
          </a:xfrm>
          <a:gradFill rotWithShape="1">
            <a:gsLst>
              <a:gs pos="0">
                <a:srgbClr val="003399"/>
              </a:gs>
              <a:gs pos="50000">
                <a:srgbClr val="001847"/>
              </a:gs>
              <a:gs pos="100000">
                <a:srgbClr val="003399"/>
              </a:gs>
            </a:gsLst>
            <a:lin ang="2700000" scaled="1"/>
          </a:gradFill>
          <a:extLs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700" smtClean="0">
                <a:solidFill>
                  <a:srgbClr val="FFFF00"/>
                </a:solidFill>
              </a:rPr>
              <a:t>Shaykh Tusi, Sayyid ibn Tawus, Shaykh Kaf`ami and Sayyid ibn Baqi have said that it was recommended to recite this du`a on Friday eve, Friday itself, on the day of `Arafah (the 9th of Dhu'l-Hijja) and also at its preceding night. This du`a has been cited from Misbah al-Mutahajjid by Shaykh Tusi</a:t>
            </a:r>
            <a:r>
              <a:rPr lang="ar-SA" altLang="en-US" sz="3700" smtClean="0">
                <a:solidFill>
                  <a:srgbClr val="FFFF00"/>
                </a:solidFill>
              </a:rPr>
              <a:t>:</a:t>
            </a:r>
            <a:endParaRPr lang="en-US" altLang="en-US" sz="3700" smtClean="0">
              <a:solidFill>
                <a:srgbClr val="FFFF00"/>
              </a:solidFill>
            </a:endParaRPr>
          </a:p>
        </p:txBody>
      </p:sp>
      <p:sp>
        <p:nvSpPr>
          <p:cNvPr id="173059" name="Text Box 3"/>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Merits of  Dua Allahumma Man Ta’abba Wa Tahayya’a…</a:t>
            </a:r>
          </a:p>
        </p:txBody>
      </p:sp>
    </p:spTree>
  </p:cSld>
  <p:clrMapOvr>
    <a:masterClrMapping/>
  </p:clrMapOvr>
  <p:transition>
    <p:fade/>
  </p:transition>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ctrTitle"/>
          </p:nvPr>
        </p:nvSpPr>
        <p:spPr>
          <a:xfrm>
            <a:off x="323850" y="1462088"/>
            <a:ext cx="8497888" cy="1470025"/>
          </a:xfrm>
          <a:noFill/>
        </p:spPr>
        <p:txBody>
          <a:bodyPr/>
          <a:lstStyle/>
          <a:p>
            <a:pPr rtl="1"/>
            <a:r>
              <a:rPr lang="ar-SA" altLang="en-US" sz="5400" smtClean="0"/>
              <a:t>اَللَّهُمَّ صَلِّ عَلَى مُحَمَّدٍ وَ آلِ مُحَمَّد</a:t>
            </a:r>
            <a:endParaRPr lang="en-US" altLang="en-US" sz="5400" smtClean="0"/>
          </a:p>
        </p:txBody>
      </p:sp>
      <p:sp>
        <p:nvSpPr>
          <p:cNvPr id="174083"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send Your blessings on Muhammad</a:t>
            </a:r>
          </a:p>
          <a:p>
            <a:r>
              <a:rPr lang="en-US" altLang="en-US" smtClean="0">
                <a:ea typeface="MS Mincho" panose="02020609040205080304" pitchFamily="49" charset="-128"/>
              </a:rPr>
              <a:t>and the family of Muhammad.</a:t>
            </a:r>
          </a:p>
        </p:txBody>
      </p:sp>
      <p:sp>
        <p:nvSpPr>
          <p:cNvPr id="17408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740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مُحَمَّدٍ الْمُصْطَفَى صَلَّى اللَّهُ عَلَيْهِ وَ آلِهِ وَ عَلَى جَمِيعِ الْأَنْبِيَاءِ وَ جَمِيعِ الْمَلاَئِكَةِ</a:t>
            </a:r>
            <a:endParaRPr lang="en-US" altLang="en-US" sz="5400" smtClean="0"/>
          </a:p>
        </p:txBody>
      </p:sp>
      <p:sp>
        <p:nvSpPr>
          <p:cNvPr id="1843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Muhámmad AI Mustafaa, blessings of Alláh be on him and on his children, and on all the Prophets and on the Angels;</a:t>
            </a:r>
          </a:p>
        </p:txBody>
      </p:sp>
      <p:sp>
        <p:nvSpPr>
          <p:cNvPr id="1843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84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بِسْمِ اللهِ الرَّحْمنِ الرَّحِيمِِ</a:t>
            </a:r>
            <a:endParaRPr lang="en-US" altLang="en-US" sz="5400" smtClean="0"/>
          </a:p>
        </p:txBody>
      </p:sp>
      <p:sp>
        <p:nvSpPr>
          <p:cNvPr id="175107"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In the name of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the Beneficent, the Merciful.</a:t>
            </a:r>
          </a:p>
        </p:txBody>
      </p:sp>
      <p:sp>
        <p:nvSpPr>
          <p:cNvPr id="17510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751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اللَّهُمَّ مَنْ تَعَبَّأَ وَ تَهَيَّأَ وَ أَعَدَّ وَ اسْتَعَدَّ لِوِفَادَةٍ إِلَى مَخْلُوقٍ رَجَاءَ رِفْدِهِ وَ طَلَبَ نَائِلِهِ وَ جَائِزَتِهِ‏</a:t>
            </a:r>
            <a:endParaRPr lang="en-US" altLang="en-US" sz="5400" smtClean="0"/>
          </a:p>
        </p:txBody>
      </p:sp>
      <p:sp>
        <p:nvSpPr>
          <p:cNvPr id="176131"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O my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Many a man takes pain, makes compromises, uses artifices, comes to terms, to draw attention of other men in hope of profit and gain, kindness and indulgence</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7613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761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فَإِلَيْكَ يَا رَبِّ تَعْبِيَتِي وَ اسْتِعْدَادِي رَجَاءَ عَفْوِكَ وَ طَلَبَ نَائِلِكَ وَ جَائِزَتِكَ‏</a:t>
            </a:r>
            <a:endParaRPr lang="en-US" altLang="en-US" sz="5400" smtClean="0"/>
          </a:p>
        </p:txBody>
      </p:sp>
      <p:sp>
        <p:nvSpPr>
          <p:cNvPr id="177155"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but unto Thee, O Lord, I turn to for fitness and maturity, seeking Thy favours, making a request for Thy indulgence and kindness</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7715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771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فَلاَ تُخَيِّبْ دُعَائِي يَا مَنْ لاَ يَخِيبُ عَلَيْهِ سَائِلٌ (السَّائِلُ) وَ لاَ يَنْقُصُهُ نَائِلٌ‏</a:t>
            </a:r>
            <a:endParaRPr lang="en-US" altLang="en-US" sz="5400" smtClean="0"/>
          </a:p>
        </p:txBody>
      </p:sp>
      <p:sp>
        <p:nvSpPr>
          <p:cNvPr id="178179"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because Thou does not dismiss praying suppliant. O He Who does not send away any destitute disappointed; nor is ever at a disadvantage because of extravagance (giving without restraint).</a:t>
            </a:r>
          </a:p>
        </p:txBody>
      </p:sp>
      <p:sp>
        <p:nvSpPr>
          <p:cNvPr id="17818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781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فَإِنِّي لَمْ آتِكَ ثِقَةً بِعَمَلٍ صَالِحٍ عَمِلْتُهُ وَ لاَ لِوِفَادَةِ مَخْلُوقٍ رَجَوْتُهُ‏</a:t>
            </a:r>
            <a:endParaRPr lang="en-US" altLang="en-US" sz="5400" smtClean="0"/>
          </a:p>
        </p:txBody>
      </p:sp>
      <p:sp>
        <p:nvSpPr>
          <p:cNvPr id="179203"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Surely I have come to Thee with no good deeds to rely upon, but I never go to others to draw their attention</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7920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792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أَتَيْتُكَ مُقِرّاً عَلَى نَفْسِي بِالْإِسَاءَةِ وَ الظُّلْمِ مُعْتَرِفاً بِأَنْ لاَ حُجَّةَ لِي وَ لاَ عُذْرَ</a:t>
            </a:r>
            <a:endParaRPr lang="en-US" altLang="en-US" sz="5400" smtClean="0"/>
          </a:p>
        </p:txBody>
      </p:sp>
      <p:sp>
        <p:nvSpPr>
          <p:cNvPr id="180227"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I have come to Thee, bitter and sour on account of vain desires, sad and desolate, ashamed of my guilt. Without any excuse or argument</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022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02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أَتَيْتُكَ أَرْجُو عَظِيمَ عَفْوِكَ الَّذِي عَفَوْتَ (عَلَوْتَ) بِهِ (عَلَى) عَنِ الْخَاطِئِينَ (الْخَطَّائِينَ)</a:t>
            </a:r>
            <a:endParaRPr lang="en-US" altLang="en-US" sz="5400" smtClean="0"/>
          </a:p>
        </p:txBody>
      </p:sp>
      <p:sp>
        <p:nvSpPr>
          <p:cNvPr id="181251"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I have come to Thee to make a request for Thy lenient method Thou uses to deal with wrongdoers</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125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125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فَلَمْ يَمْنَعْكَ طُولُ عُكُوفِهِمْ عَلَى عَظِيمِ الْجُرْمِ أَنْ عُدْتَ عَلَيْهِمْ بِالرَّحْمَةِ</a:t>
            </a:r>
            <a:endParaRPr lang="en-US" altLang="en-US" sz="5400" smtClean="0"/>
          </a:p>
        </p:txBody>
      </p:sp>
      <p:sp>
        <p:nvSpPr>
          <p:cNvPr id="182275"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because prolonged fascination for an artificial life does not make Thee withdraw Thy mercy</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227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22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فَيَا مَنْ رَحْمَتُهُ وَاسِعَةٌ وَ عَفْوُهُ عَظِيمٌ يَا عَظِيمُ يَا عَظِيمُ يَا عَظِيمُ‏</a:t>
            </a:r>
            <a:endParaRPr lang="en-US" altLang="en-US" sz="5400" smtClean="0"/>
          </a:p>
        </p:txBody>
      </p:sp>
      <p:sp>
        <p:nvSpPr>
          <p:cNvPr id="183299"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O He Who shows mercy, again and again, and forgive, ever so beyond measure. O The Magnificent! O The Magnificent! O The Magnificent</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330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330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لاَ يَرُدُّ غَضَبَكَ إِلاَّ حِلْمُكَ وَ لاَ يُنْجِي مِنْ سَخَطِكَ إِلاَّ التَّضَرُّعُ إِلَيْكَ‏</a:t>
            </a:r>
            <a:endParaRPr lang="en-US" altLang="en-US" sz="5400" smtClean="0"/>
          </a:p>
        </p:txBody>
      </p:sp>
      <p:sp>
        <p:nvSpPr>
          <p:cNvPr id="184323"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Nothing turn off Thy anger except Thy loving attention; nothing keeps safe from Thy displeasure, except humble submissiveness, unto Thee</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432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43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بِالاِسْمِ الَّذِي مَشَى بِهِ الْخِضْرُ عَلَى قُلَلِ (طَلَلِ) الْمَاءِ كَمَا مَشَى بِهِ عَلَى جَدَدِ الْأَرْضِ‏</a:t>
            </a:r>
            <a:endParaRPr lang="en-US" altLang="en-US" sz="5400" smtClean="0"/>
          </a:p>
        </p:txBody>
      </p:sp>
      <p:sp>
        <p:nvSpPr>
          <p:cNvPr id="1945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the name which Khizr recited to walk over the tidal waves as he used to walk on the hard level ground; </a:t>
            </a:r>
          </a:p>
        </p:txBody>
      </p:sp>
      <p:sp>
        <p:nvSpPr>
          <p:cNvPr id="1946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946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فَهَبْ لِي يَا إِلَهِي فَرَجاً بِالْقُدْرَةِ الَّتِي تُحْيِي بِهَا مَيْتَ الْبِلاَدِ</a:t>
            </a:r>
            <a:endParaRPr lang="en-US" altLang="en-US" sz="5400" smtClean="0"/>
          </a:p>
        </p:txBody>
      </p:sp>
      <p:sp>
        <p:nvSpPr>
          <p:cNvPr id="185347"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So forgive me O my Lord and Master, free me of care and anxiety, as Thou has the skill and mastery (even) to make barren dead ground grow green, and be fertile</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534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53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لاَ تُهْلِكْنِي غَمّاً حَتَّى تَسْتَجِيبَ لِي وَ تُعَرِّفَنِي الْإِجَابَةَ فِي دُعَائِي‏</a:t>
            </a:r>
            <a:endParaRPr lang="en-US" altLang="en-US" sz="5400" smtClean="0"/>
          </a:p>
        </p:txBody>
      </p:sp>
      <p:sp>
        <p:nvSpPr>
          <p:cNvPr id="186371"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and do not make me rush into deadly danger, in frustration, give answer to my call, tell me that my request has received approval</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637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63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أَذِقْنِي طَعْمَ الْعَافِيَةِ إِلَى مُنْتَهَى أَجَلِي وَ لاَ تُشْمِتْ بِي عَدُوِّي وَ لاَ تُسَلِّطْهُ عَلَيَّ وَ لاَ تُمَكِّنْهُ مِنْ عُنُقِي‏</a:t>
            </a:r>
            <a:endParaRPr lang="en-US" altLang="en-US" sz="5400" smtClean="0"/>
          </a:p>
        </p:txBody>
      </p:sp>
      <p:sp>
        <p:nvSpPr>
          <p:cNvPr id="187395" name="Rectangle 3"/>
          <p:cNvSpPr>
            <a:spLocks noGrp="1" noChangeArrowheads="1"/>
          </p:cNvSpPr>
          <p:nvPr>
            <p:ph type="subTitle" idx="1"/>
          </p:nvPr>
        </p:nvSpPr>
        <p:spPr>
          <a:xfrm>
            <a:off x="323850" y="3500438"/>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let me have the full use of the welfare (I am allowed), till the end of my life. Do not give my enemy a chance to laugh at me, do not give him an upper hand over me, do not let him tread on the neck of his victim (me).</a:t>
            </a:r>
          </a:p>
        </p:txBody>
      </p:sp>
      <p:sp>
        <p:nvSpPr>
          <p:cNvPr id="18739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73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اللَّهُمَّ (إِلَهِي) إِنْ وَضَعْتَنِي فَمَنْ ذَا الَّذِي يَرْفَعُنِي وَ إِنْ رَفَعْتَنِي فَمَنْ ذَا الَّذِي يَضَعُنِي‏</a:t>
            </a:r>
            <a:endParaRPr lang="en-US" altLang="en-US" sz="5400" smtClean="0"/>
          </a:p>
        </p:txBody>
      </p:sp>
      <p:sp>
        <p:nvSpPr>
          <p:cNvPr id="188419"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If Thou hampers my progress, who (no one) can promote my cause! If Thou improves my station, who (no one) can lower my position</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842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84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إِنْ أَهْلَكْتَنِي فَمَنْ ذَا الَّذِي يَعْرِضُ لَكَ فِي عَبْدِكَ أَوْ يَسْأَلُكَ عَنْ أَمْرِهِ‏</a:t>
            </a:r>
            <a:endParaRPr lang="en-US" altLang="en-US" sz="5400" smtClean="0"/>
          </a:p>
        </p:txBody>
      </p:sp>
      <p:sp>
        <p:nvSpPr>
          <p:cNvPr id="189443"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If Thou condemns me who (no one) can speak to Thee on behalf of Thy servant and draw Thy attention to his plight</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8944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894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قَدْ عَلِمْتُ أَنَّهُ لَيْسَ فِي حُكْمِكَ ظُلْمٌ وَ لاَ فِي نَقِمَتِكَ عَجَلَةٌ</a:t>
            </a:r>
            <a:endParaRPr lang="en-US" altLang="en-US" sz="5400" smtClean="0"/>
          </a:p>
        </p:txBody>
      </p:sp>
      <p:sp>
        <p:nvSpPr>
          <p:cNvPr id="190467"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I know for sure there is no injustice in what Thou decides upon, nor Thou punishes in a hurry</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9046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04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إِنَّمَا يَعْجَلُ مَنْ يَخَافُ الْفَوْتَ وَ إِنَّمَا يَحْتَاجُ إِلَى الظُّلْمِ الضَّعِيفُ‏</a:t>
            </a:r>
            <a:endParaRPr lang="en-US" altLang="en-US" sz="5400" smtClean="0"/>
          </a:p>
        </p:txBody>
      </p:sp>
      <p:sp>
        <p:nvSpPr>
          <p:cNvPr id="191491"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for only he makes haste, who is liable to lose the chance, or only the weak and Stupid resort to highhandedness</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9149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14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قَدْ تَعَالَيْتَ يَا إِلَهِي عَنْ ذَلِكَ عُلُوّاً كَبِيراً</a:t>
            </a:r>
            <a:endParaRPr lang="en-US" altLang="en-US" sz="5400" smtClean="0"/>
          </a:p>
        </p:txBody>
      </p:sp>
      <p:sp>
        <p:nvSpPr>
          <p:cNvPr id="192515"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and Thou stands high and above, O my Lord and Master, away from this, the sublime the Greatest</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9251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25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اللَّهُمَّ إِنِّي أَعُوذُ بِكَ فَأَعِذْنِي وَ أَسْتَجِيرُ بِكَ فَأَجِرْنِي‏</a:t>
            </a:r>
            <a:endParaRPr lang="en-US" altLang="en-US" sz="5400" smtClean="0"/>
          </a:p>
        </p:txBody>
      </p:sp>
      <p:sp>
        <p:nvSpPr>
          <p:cNvPr id="193539"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I seek refuge with Thee, so give me asylum, I look for Thy protection, so watch over me</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9354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354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أَسْتَرْزِقُكَ فَارْزُقْنِي وَ أَتَوَكَّلُ عَلَيْكَ فَاكْفِنِي‏</a:t>
            </a:r>
            <a:endParaRPr lang="en-US" altLang="en-US" sz="5400" smtClean="0"/>
          </a:p>
        </p:txBody>
      </p:sp>
      <p:sp>
        <p:nvSpPr>
          <p:cNvPr id="194563"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I ask for means of livelihood, so keep up me. I rely upon Thee, so make me content</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9456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45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فَلَقْتَ بِهِ الْبَحْرَ لِمُوسَى وَ أَغْرَقْتَ فِرْعَوْنَ وَ قَوْمَهُ‏</a:t>
            </a:r>
            <a:endParaRPr lang="en-US" altLang="en-US" sz="5400" smtClean="0"/>
          </a:p>
        </p:txBody>
      </p:sp>
      <p:sp>
        <p:nvSpPr>
          <p:cNvPr id="2048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which divided the sea (laid open a track of land) for Moosaa but drowned Firawn and his followers, </a:t>
            </a:r>
          </a:p>
        </p:txBody>
      </p:sp>
      <p:sp>
        <p:nvSpPr>
          <p:cNvPr id="2048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04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أَسْتَنْصِرُكَ عَلَى عَدُوِّي (عَدُوِّكَ) فَانْصُرْنِي وَ أَسْتَعِينُ بِكَ فَأَعِنِّي‏</a:t>
            </a:r>
            <a:endParaRPr lang="en-US" altLang="en-US" sz="5400" smtClean="0"/>
          </a:p>
        </p:txBody>
      </p:sp>
      <p:sp>
        <p:nvSpPr>
          <p:cNvPr id="195587"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I turn to Thee for help against my enemy, so support me. I run after Thy help, so stand by me</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9558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55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وَ أَسْتَغْفِرُكَ يَا إِلَهِي فَاغْفِرْ لِي </a:t>
            </a:r>
            <a:r>
              <a:rPr lang="en-US" altLang="en-US" sz="5400" smtClean="0"/>
              <a:t/>
            </a:r>
            <a:br>
              <a:rPr lang="en-US" altLang="en-US" sz="5400" smtClean="0"/>
            </a:br>
            <a:r>
              <a:rPr lang="ar-SA" altLang="en-US" sz="5400" smtClean="0"/>
              <a:t>آمِينَ آمِينَ آمِينَ‏</a:t>
            </a:r>
            <a:endParaRPr lang="en-US" altLang="en-US" sz="5400" smtClean="0"/>
          </a:p>
        </p:txBody>
      </p:sp>
      <p:sp>
        <p:nvSpPr>
          <p:cNvPr id="196611"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 I strive for Thy forgiveness, O My Lord and Master! forgive me. </a:t>
            </a:r>
          </a:p>
          <a:p>
            <a:r>
              <a:rPr lang="en-US" altLang="en-US" smtClean="0">
                <a:ea typeface="MS Mincho" panose="02020609040205080304" pitchFamily="49" charset="-128"/>
              </a:rPr>
              <a:t>So be it. So be it. So be it</a:t>
            </a:r>
            <a:r>
              <a:rPr lang="ar-SA" altLang="en-US" smtClean="0">
                <a:ea typeface="MS Mincho" panose="02020609040205080304" pitchFamily="49" charset="-128"/>
              </a:rPr>
              <a:t>. </a:t>
            </a:r>
            <a:endParaRPr lang="en-US" altLang="en-US" smtClean="0">
              <a:ea typeface="MS Mincho" panose="02020609040205080304" pitchFamily="49" charset="-128"/>
            </a:endParaRPr>
          </a:p>
        </p:txBody>
      </p:sp>
      <p:sp>
        <p:nvSpPr>
          <p:cNvPr id="19661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66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ctrTitle"/>
          </p:nvPr>
        </p:nvSpPr>
        <p:spPr>
          <a:xfrm>
            <a:off x="323850" y="1462088"/>
            <a:ext cx="8497888"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5400" smtClean="0"/>
              <a:t>اَللَّهُمَّ صَلِّ عَلَى مُحَمَّدٍ وَ آلِ مُحَمَّد</a:t>
            </a:r>
            <a:endParaRPr lang="en-US" altLang="en-US" sz="5400" smtClean="0"/>
          </a:p>
        </p:txBody>
      </p:sp>
      <p:sp>
        <p:nvSpPr>
          <p:cNvPr id="197635" name="Rectangle 3"/>
          <p:cNvSpPr>
            <a:spLocks noGrp="1" noChangeArrowheads="1"/>
          </p:cNvSpPr>
          <p:nvPr>
            <p:ph type="subTitle" idx="1"/>
          </p:nvPr>
        </p:nvSpPr>
        <p:spPr>
          <a:xfrm>
            <a:off x="323850" y="3656013"/>
            <a:ext cx="842486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ea typeface="MS Mincho" panose="02020609040205080304" pitchFamily="49" charset="-128"/>
              </a:rPr>
              <a:t>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send Your blessings on Muhammad</a:t>
            </a:r>
          </a:p>
          <a:p>
            <a:r>
              <a:rPr lang="en-US" altLang="en-US" smtClean="0">
                <a:ea typeface="MS Mincho" panose="02020609040205080304" pitchFamily="49" charset="-128"/>
              </a:rPr>
              <a:t>and the family of Muhammad.</a:t>
            </a:r>
          </a:p>
        </p:txBody>
      </p:sp>
      <p:sp>
        <p:nvSpPr>
          <p:cNvPr id="19763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US" altLang="en-US" sz="1500" b="1">
                <a:solidFill>
                  <a:srgbClr val="FFFF99"/>
                </a:solidFill>
                <a:cs typeface="Simplified Arabic" panose="02020603050405020304" pitchFamily="18" charset="-78"/>
              </a:rPr>
              <a:t>Dua Allahumma Man Ta’abba Wa Tahayya’a…</a:t>
            </a:r>
          </a:p>
        </p:txBody>
      </p:sp>
      <p:sp>
        <p:nvSpPr>
          <p:cNvPr id="1976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AutoShape 2"/>
          <p:cNvSpPr>
            <a:spLocks noChangeArrowheads="1"/>
          </p:cNvSpPr>
          <p:nvPr/>
        </p:nvSpPr>
        <p:spPr bwMode="auto">
          <a:xfrm>
            <a:off x="539750" y="692150"/>
            <a:ext cx="8064500" cy="52578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1971" name="Rectangle 3"/>
          <p:cNvSpPr>
            <a:spLocks noChangeArrowheads="1"/>
          </p:cNvSpPr>
          <p:nvPr/>
        </p:nvSpPr>
        <p:spPr bwMode="auto">
          <a:xfrm>
            <a:off x="614363" y="1916113"/>
            <a:ext cx="79184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ctr" eaLnBrk="1" hangingPunct="1"/>
            <a:r>
              <a:rPr lang="en-GB" altLang="en-US" sz="7000" b="1">
                <a:solidFill>
                  <a:srgbClr val="FFFF00"/>
                </a:solidFill>
                <a:latin typeface="Times New Roman" panose="02020603050405020304" pitchFamily="18" charset="0"/>
                <a:cs typeface="Traditional Arabic" panose="02020603050405020304" pitchFamily="18" charset="-78"/>
              </a:rPr>
              <a:t>Ziyarat E Waritha</a:t>
            </a:r>
          </a:p>
        </p:txBody>
      </p:sp>
      <p:sp>
        <p:nvSpPr>
          <p:cNvPr id="211972" name="Rectangle 4"/>
          <p:cNvSpPr>
            <a:spLocks noChangeArrowheads="1"/>
          </p:cNvSpPr>
          <p:nvPr/>
        </p:nvSpPr>
        <p:spPr bwMode="auto">
          <a:xfrm>
            <a:off x="1947863" y="3384550"/>
            <a:ext cx="5216525"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justLow" rtl="1" eaLnBrk="1" hangingPunct="1"/>
            <a:r>
              <a:rPr lang="ar-SA" altLang="en-US" sz="9600" b="1">
                <a:solidFill>
                  <a:srgbClr val="FFFF00"/>
                </a:solidFill>
                <a:cs typeface="Simplified Arabic" panose="02020603050405020304" pitchFamily="18" charset="-78"/>
              </a:rPr>
              <a:t>زيارت وارث</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1970"/>
                                        </p:tgtEl>
                                        <p:attrNameLst>
                                          <p:attrName>style.visibility</p:attrName>
                                        </p:attrNameLst>
                                      </p:cBhvr>
                                      <p:to>
                                        <p:strVal val="visible"/>
                                      </p:to>
                                    </p:set>
                                    <p:anim calcmode="lin" valueType="num">
                                      <p:cBhvr>
                                        <p:cTn id="7" dur="2000" fill="hold"/>
                                        <p:tgtEl>
                                          <p:spTgt spid="211970"/>
                                        </p:tgtEl>
                                        <p:attrNameLst>
                                          <p:attrName>ppt_w</p:attrName>
                                        </p:attrNameLst>
                                      </p:cBhvr>
                                      <p:tavLst>
                                        <p:tav tm="0">
                                          <p:val>
                                            <p:fltVal val="0"/>
                                          </p:val>
                                        </p:tav>
                                        <p:tav tm="100000">
                                          <p:val>
                                            <p:strVal val="#ppt_w"/>
                                          </p:val>
                                        </p:tav>
                                      </p:tavLst>
                                    </p:anim>
                                    <p:anim calcmode="lin" valueType="num">
                                      <p:cBhvr>
                                        <p:cTn id="8" dur="2000" fill="hold"/>
                                        <p:tgtEl>
                                          <p:spTgt spid="211970"/>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11971"/>
                                        </p:tgtEl>
                                        <p:attrNameLst>
                                          <p:attrName>style.visibility</p:attrName>
                                        </p:attrNameLst>
                                      </p:cBhvr>
                                      <p:to>
                                        <p:strVal val="visible"/>
                                      </p:to>
                                    </p:set>
                                    <p:anim calcmode="lin" valueType="num">
                                      <p:cBhvr>
                                        <p:cTn id="11" dur="2000" fill="hold"/>
                                        <p:tgtEl>
                                          <p:spTgt spid="211971"/>
                                        </p:tgtEl>
                                        <p:attrNameLst>
                                          <p:attrName>ppt_w</p:attrName>
                                        </p:attrNameLst>
                                      </p:cBhvr>
                                      <p:tavLst>
                                        <p:tav tm="0">
                                          <p:val>
                                            <p:fltVal val="0"/>
                                          </p:val>
                                        </p:tav>
                                        <p:tav tm="100000">
                                          <p:val>
                                            <p:strVal val="#ppt_w"/>
                                          </p:val>
                                        </p:tav>
                                      </p:tavLst>
                                    </p:anim>
                                    <p:anim calcmode="lin" valueType="num">
                                      <p:cBhvr>
                                        <p:cTn id="12" dur="2000" fill="hold"/>
                                        <p:tgtEl>
                                          <p:spTgt spid="211971"/>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211972"/>
                                        </p:tgtEl>
                                        <p:attrNameLst>
                                          <p:attrName>style.visibility</p:attrName>
                                        </p:attrNameLst>
                                      </p:cBhvr>
                                      <p:to>
                                        <p:strVal val="visible"/>
                                      </p:to>
                                    </p:set>
                                    <p:anim calcmode="lin" valueType="num">
                                      <p:cBhvr>
                                        <p:cTn id="15" dur="2000" fill="hold"/>
                                        <p:tgtEl>
                                          <p:spTgt spid="211972"/>
                                        </p:tgtEl>
                                        <p:attrNameLst>
                                          <p:attrName>ppt_w</p:attrName>
                                        </p:attrNameLst>
                                      </p:cBhvr>
                                      <p:tavLst>
                                        <p:tav tm="0">
                                          <p:val>
                                            <p:fltVal val="0"/>
                                          </p:val>
                                        </p:tav>
                                        <p:tav tm="100000">
                                          <p:val>
                                            <p:strVal val="#ppt_w"/>
                                          </p:val>
                                        </p:tav>
                                      </p:tavLst>
                                    </p:anim>
                                    <p:anim calcmode="lin" valueType="num">
                                      <p:cBhvr>
                                        <p:cTn id="16" dur="2000" fill="hold"/>
                                        <p:tgtEl>
                                          <p:spTgt spid="21197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animBg="1"/>
      <p:bldP spid="211971" grpId="0"/>
      <p:bldP spid="211972" grpId="0"/>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اَللَّهُمَّ صَلِّ عَلَى مُحَمَّدٍ وَ آلِ مُحَمَّد</a:t>
            </a:r>
            <a:endParaRPr lang="en-US" altLang="en-US" sz="6300" smtClean="0">
              <a:latin typeface="Al-Arial" pitchFamily="34" charset="0"/>
              <a:ea typeface="MS Mincho" panose="02020609040205080304" pitchFamily="49" charset="-128"/>
            </a:endParaRPr>
          </a:p>
        </p:txBody>
      </p:sp>
      <p:sp>
        <p:nvSpPr>
          <p:cNvPr id="199683" name="Rectangle 3"/>
          <p:cNvSpPr>
            <a:spLocks noGrp="1" noChangeArrowheads="1"/>
          </p:cNvSpPr>
          <p:nvPr>
            <p:ph type="subTitle" idx="1"/>
          </p:nvPr>
        </p:nvSpPr>
        <p:spPr>
          <a:xfrm>
            <a:off x="107950" y="3886200"/>
            <a:ext cx="896461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O Alláh send Your blessings on Muhammad</a:t>
            </a:r>
          </a:p>
          <a:p>
            <a:r>
              <a:rPr lang="en-US" altLang="en-US" smtClean="0"/>
              <a:t>and the family of Muhammad.</a:t>
            </a:r>
          </a:p>
        </p:txBody>
      </p:sp>
      <p:sp>
        <p:nvSpPr>
          <p:cNvPr id="1996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1996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بِسْمِ اللهِ الرَّحْمنِ الرَّحِيمِِ </a:t>
            </a:r>
            <a:endParaRPr lang="en-US" altLang="en-US" sz="6300" smtClean="0"/>
          </a:p>
        </p:txBody>
      </p:sp>
      <p:sp>
        <p:nvSpPr>
          <p:cNvPr id="200707" name="Rectangle 3"/>
          <p:cNvSpPr>
            <a:spLocks noGrp="1" noChangeArrowheads="1"/>
          </p:cNvSpPr>
          <p:nvPr>
            <p:ph type="subTitle" idx="1"/>
          </p:nvPr>
        </p:nvSpPr>
        <p:spPr>
          <a:xfrm>
            <a:off x="107950" y="3886200"/>
            <a:ext cx="896461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In the name of Alláh the Beneficent, the Merciful.</a:t>
            </a:r>
          </a:p>
        </p:txBody>
      </p:sp>
      <p:sp>
        <p:nvSpPr>
          <p:cNvPr id="2007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07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وَارِثَ آدَمَ صَفْوَةِ اللَّهِ‏</a:t>
            </a:r>
            <a:r>
              <a:rPr lang="en-US" altLang="en-US" sz="6300" smtClean="0"/>
              <a:t> </a:t>
            </a:r>
          </a:p>
        </p:txBody>
      </p:sp>
      <p:sp>
        <p:nvSpPr>
          <p:cNvPr id="201731" name="Rectangle 3"/>
          <p:cNvSpPr>
            <a:spLocks noGrp="1" noChangeArrowheads="1"/>
          </p:cNvSpPr>
          <p:nvPr>
            <p:ph type="subTitle" idx="1"/>
          </p:nvPr>
        </p:nvSpPr>
        <p:spPr>
          <a:xfrm>
            <a:off x="107950" y="3886200"/>
            <a:ext cx="896461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on you, O' inheritor (of the qualities) of Adam (first prophet) (a.s), the one purified by Alláh! </a:t>
            </a:r>
          </a:p>
        </p:txBody>
      </p:sp>
      <p:sp>
        <p:nvSpPr>
          <p:cNvPr id="20173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17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وَارِثَ نُوحٍ نَبِيِّ اللَّهِ</a:t>
            </a:r>
            <a:r>
              <a:rPr lang="en-US" altLang="en-US" sz="6300" smtClean="0"/>
              <a:t> </a:t>
            </a:r>
          </a:p>
        </p:txBody>
      </p:sp>
      <p:sp>
        <p:nvSpPr>
          <p:cNvPr id="202755" name="Rectangle 3"/>
          <p:cNvSpPr>
            <a:spLocks noGrp="1" noChangeArrowheads="1"/>
          </p:cNvSpPr>
          <p:nvPr>
            <p:ph type="subTitle" idx="1"/>
          </p:nvPr>
        </p:nvSpPr>
        <p:spPr>
          <a:xfrm>
            <a:off x="107950" y="3886200"/>
            <a:ext cx="896461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on you, O' inheritor (of the qualities) of Nooh (a.s) the prophet of Alláh!</a:t>
            </a:r>
            <a:br>
              <a:rPr lang="en-US" altLang="en-US" smtClean="0"/>
            </a:br>
            <a:endParaRPr lang="en-US" altLang="en-US" smtClean="0"/>
          </a:p>
        </p:txBody>
      </p:sp>
      <p:sp>
        <p:nvSpPr>
          <p:cNvPr id="20275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27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وَارِثَ إِبْرَاهِيمَ خَلِيلِ اللَّهِ</a:t>
            </a:r>
            <a:r>
              <a:rPr lang="en-US" altLang="en-US" sz="6300" smtClean="0"/>
              <a:t> </a:t>
            </a:r>
          </a:p>
        </p:txBody>
      </p:sp>
      <p:sp>
        <p:nvSpPr>
          <p:cNvPr id="203779" name="Rectangle 3"/>
          <p:cNvSpPr>
            <a:spLocks noGrp="1" noChangeArrowheads="1"/>
          </p:cNvSpPr>
          <p:nvPr>
            <p:ph type="subTitle" idx="1"/>
          </p:nvPr>
        </p:nvSpPr>
        <p:spPr>
          <a:xfrm>
            <a:off x="107950" y="3886200"/>
            <a:ext cx="8964613" cy="1752600"/>
          </a:xfrm>
        </p:spPr>
        <p:txBody>
          <a:bodyPr/>
          <a:lstStyle/>
          <a:p>
            <a:r>
              <a:rPr lang="en-US" altLang="en-US" smtClean="0"/>
              <a:t>Peace be on you, O' inheritor (of the qualities) of Ibraaheem (a.s), the one devoted in love of Alláh ! </a:t>
            </a:r>
          </a:p>
        </p:txBody>
      </p:sp>
      <p:sp>
        <p:nvSpPr>
          <p:cNvPr id="20378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37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وَارِثَ مُوسَى كَلِيمِ اللَّهِ</a:t>
            </a:r>
            <a:r>
              <a:rPr lang="en-US" altLang="en-US" sz="6300" smtClean="0"/>
              <a:t> </a:t>
            </a:r>
          </a:p>
        </p:txBody>
      </p:sp>
      <p:sp>
        <p:nvSpPr>
          <p:cNvPr id="204803" name="Rectangle 3"/>
          <p:cNvSpPr>
            <a:spLocks noGrp="1" noChangeArrowheads="1"/>
          </p:cNvSpPr>
          <p:nvPr>
            <p:ph type="subTitle" idx="1"/>
          </p:nvPr>
        </p:nvSpPr>
        <p:spPr>
          <a:xfrm>
            <a:off x="107950" y="3886200"/>
            <a:ext cx="8964613" cy="1752600"/>
          </a:xfrm>
        </p:spPr>
        <p:txBody>
          <a:bodyPr/>
          <a:lstStyle/>
          <a:p>
            <a:r>
              <a:rPr lang="en-US" altLang="en-US" smtClean="0"/>
              <a:t>Peace be on you, O' inheritor (of the qualities) of Moosa (a.s), who received direct communication from Alláh! </a:t>
            </a:r>
          </a:p>
        </p:txBody>
      </p:sp>
      <p:sp>
        <p:nvSpPr>
          <p:cNvPr id="20480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48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468313" y="803275"/>
            <a:ext cx="8280400" cy="3295650"/>
          </a:xfrm>
          <a:prstGeom prst="rect">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a:lnSpc>
                <a:spcPct val="90000"/>
              </a:lnSpc>
              <a:buFontTx/>
              <a:buChar char="•"/>
            </a:pPr>
            <a:r>
              <a:rPr lang="en-US" altLang="en-US" sz="2800">
                <a:solidFill>
                  <a:srgbClr val="FFFF00"/>
                </a:solidFill>
                <a:latin typeface="Trebuchet MS" panose="020B0603020202020204" pitchFamily="34" charset="0"/>
              </a:rPr>
              <a:t>Du</a:t>
            </a:r>
            <a:r>
              <a:rPr lang="en-US" altLang="en-US" sz="2800">
                <a:solidFill>
                  <a:srgbClr val="FFFF00"/>
                </a:solidFill>
              </a:rPr>
              <a:t>á</a:t>
            </a:r>
            <a:r>
              <a:rPr lang="en-US" altLang="en-US" sz="2800">
                <a:solidFill>
                  <a:srgbClr val="FFFF00"/>
                </a:solidFill>
                <a:latin typeface="Trebuchet MS" panose="020B0603020202020204" pitchFamily="34" charset="0"/>
              </a:rPr>
              <a:t> - Allahumma Ya Shahida Kulli Najwa</a:t>
            </a:r>
            <a:r>
              <a:rPr lang="en-US" altLang="en-US" sz="2800">
                <a:solidFill>
                  <a:srgbClr val="FFFF00"/>
                </a:solidFill>
              </a:rPr>
              <a:t>…</a:t>
            </a:r>
            <a:endParaRPr lang="en-US" altLang="en-US" sz="2800">
              <a:solidFill>
                <a:srgbClr val="FFFF00"/>
              </a:solidFill>
              <a:latin typeface="Trebuchet MS" panose="020B0603020202020204" pitchFamily="34" charset="0"/>
            </a:endParaRPr>
          </a:p>
          <a:p>
            <a:pPr algn="l">
              <a:lnSpc>
                <a:spcPct val="90000"/>
              </a:lnSpc>
              <a:buFontTx/>
              <a:buChar char="•"/>
            </a:pPr>
            <a:endParaRPr lang="en-US" altLang="en-US" sz="2800">
              <a:solidFill>
                <a:srgbClr val="FFFF00"/>
              </a:solidFill>
              <a:latin typeface="Trebuchet MS" panose="020B0603020202020204" pitchFamily="34" charset="0"/>
            </a:endParaRPr>
          </a:p>
          <a:p>
            <a:pPr algn="l">
              <a:lnSpc>
                <a:spcPct val="90000"/>
              </a:lnSpc>
              <a:buFontTx/>
              <a:buChar char="•"/>
            </a:pPr>
            <a:r>
              <a:rPr lang="en-US" altLang="en-US" sz="2800">
                <a:solidFill>
                  <a:srgbClr val="FFFF00"/>
                </a:solidFill>
                <a:latin typeface="Trebuchet MS" panose="020B0603020202020204" pitchFamily="34" charset="0"/>
              </a:rPr>
              <a:t>Four Tasbihat</a:t>
            </a:r>
          </a:p>
          <a:p>
            <a:pPr algn="l">
              <a:lnSpc>
                <a:spcPct val="90000"/>
              </a:lnSpc>
              <a:buFontTx/>
              <a:buChar char="•"/>
            </a:pPr>
            <a:endParaRPr lang="en-US" altLang="en-US" sz="2800">
              <a:solidFill>
                <a:srgbClr val="FFFF00"/>
              </a:solidFill>
              <a:latin typeface="Trebuchet MS" panose="020B0603020202020204" pitchFamily="34" charset="0"/>
            </a:endParaRPr>
          </a:p>
          <a:p>
            <a:pPr algn="l">
              <a:lnSpc>
                <a:spcPct val="90000"/>
              </a:lnSpc>
              <a:buFontTx/>
              <a:buChar char="•"/>
            </a:pPr>
            <a:r>
              <a:rPr lang="en-US" altLang="en-US" sz="2800">
                <a:solidFill>
                  <a:srgbClr val="FFFF00"/>
                </a:solidFill>
                <a:latin typeface="Trebuchet MS" panose="020B0603020202020204" pitchFamily="34" charset="0"/>
              </a:rPr>
              <a:t>Du</a:t>
            </a:r>
            <a:r>
              <a:rPr lang="en-US" altLang="en-US" sz="2800">
                <a:solidFill>
                  <a:srgbClr val="FFFF00"/>
                </a:solidFill>
              </a:rPr>
              <a:t>á</a:t>
            </a:r>
            <a:r>
              <a:rPr lang="en-US" altLang="en-US" sz="2800">
                <a:solidFill>
                  <a:srgbClr val="FFFF00"/>
                </a:solidFill>
                <a:latin typeface="Trebuchet MS" panose="020B0603020202020204" pitchFamily="34" charset="0"/>
              </a:rPr>
              <a:t> - Allahumma Man Ta</a:t>
            </a:r>
            <a:r>
              <a:rPr lang="en-US" altLang="en-US" sz="2800">
                <a:solidFill>
                  <a:srgbClr val="FFFF00"/>
                </a:solidFill>
              </a:rPr>
              <a:t>’</a:t>
            </a:r>
            <a:r>
              <a:rPr lang="en-US" altLang="en-US" sz="2800">
                <a:solidFill>
                  <a:srgbClr val="FFFF00"/>
                </a:solidFill>
                <a:latin typeface="Trebuchet MS" panose="020B0603020202020204" pitchFamily="34" charset="0"/>
              </a:rPr>
              <a:t>abba Wa Tahayya</a:t>
            </a:r>
            <a:r>
              <a:rPr lang="en-US" altLang="en-US" sz="2800">
                <a:solidFill>
                  <a:srgbClr val="FFFF00"/>
                </a:solidFill>
              </a:rPr>
              <a:t>’</a:t>
            </a:r>
            <a:r>
              <a:rPr lang="en-US" altLang="en-US" sz="2800">
                <a:solidFill>
                  <a:srgbClr val="FFFF00"/>
                </a:solidFill>
                <a:latin typeface="Trebuchet MS" panose="020B0603020202020204" pitchFamily="34" charset="0"/>
              </a:rPr>
              <a:t>a</a:t>
            </a:r>
            <a:r>
              <a:rPr lang="en-US" altLang="en-US" sz="2800">
                <a:solidFill>
                  <a:srgbClr val="FFFF00"/>
                </a:solidFill>
              </a:rPr>
              <a:t>…</a:t>
            </a:r>
            <a:endParaRPr lang="en-US" altLang="en-US" sz="2800">
              <a:solidFill>
                <a:srgbClr val="FFFF00"/>
              </a:solidFill>
              <a:latin typeface="Trebuchet MS" panose="020B0603020202020204" pitchFamily="34" charset="0"/>
            </a:endParaRPr>
          </a:p>
          <a:p>
            <a:pPr algn="l">
              <a:lnSpc>
                <a:spcPct val="90000"/>
              </a:lnSpc>
              <a:buFontTx/>
              <a:buChar char="•"/>
            </a:pPr>
            <a:endParaRPr lang="en-US" altLang="en-US" sz="2800">
              <a:solidFill>
                <a:srgbClr val="FFFF00"/>
              </a:solidFill>
              <a:latin typeface="Trebuchet MS" panose="020B0603020202020204" pitchFamily="34" charset="0"/>
            </a:endParaRPr>
          </a:p>
          <a:p>
            <a:pPr algn="l">
              <a:lnSpc>
                <a:spcPct val="90000"/>
              </a:lnSpc>
              <a:buFontTx/>
              <a:buChar char="•"/>
            </a:pPr>
            <a:r>
              <a:rPr lang="en-GB" altLang="en-US" sz="2800">
                <a:solidFill>
                  <a:srgbClr val="FFFF00"/>
                </a:solidFill>
                <a:latin typeface="Trebuchet MS" panose="020B0603020202020204" pitchFamily="34" charset="0"/>
              </a:rPr>
              <a:t>Ziyarat E Waritha</a:t>
            </a:r>
            <a:endParaRPr lang="en-US" altLang="en-US" sz="2800">
              <a:solidFill>
                <a:srgbClr val="FFFF00"/>
              </a:solidFill>
              <a:latin typeface="Trebuchet MS" panose="020B0603020202020204" pitchFamily="34" charset="0"/>
            </a:endParaRPr>
          </a:p>
        </p:txBody>
      </p:sp>
      <p:sp>
        <p:nvSpPr>
          <p:cNvPr id="3075"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Amáal Sequence…</a:t>
            </a:r>
          </a:p>
        </p:txBody>
      </p:sp>
      <p:sp>
        <p:nvSpPr>
          <p:cNvPr id="3076"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Amáal for the </a:t>
            </a:r>
            <a:r>
              <a:rPr lang="en-GB" altLang="en-US" sz="1400">
                <a:solidFill>
                  <a:srgbClr val="FFFF99"/>
                </a:solidFill>
                <a:cs typeface="Simplified Arabic" panose="02020603050405020304" pitchFamily="18" charset="-78"/>
              </a:rPr>
              <a:t>Night of </a:t>
            </a:r>
            <a:r>
              <a:rPr lang="en-US" altLang="en-US" sz="1400">
                <a:solidFill>
                  <a:srgbClr val="FFFF99"/>
                </a:solidFill>
                <a:cs typeface="Simplified Arabic" panose="02020603050405020304" pitchFamily="18" charset="-78"/>
              </a:rPr>
              <a:t>A'ráfah </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أَنْجَيْتَ بِهِ مُوسَى بْنَ عِمْرَانَ وَ مَنْ مَعَهُ‏</a:t>
            </a:r>
            <a:endParaRPr lang="en-US" altLang="en-US" sz="5400" smtClean="0"/>
          </a:p>
        </p:txBody>
      </p:sp>
      <p:sp>
        <p:nvSpPr>
          <p:cNvPr id="2150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delivered safely (to the shore) Moosaa son of Imran together with those who were with him; </a:t>
            </a:r>
          </a:p>
        </p:txBody>
      </p:sp>
      <p:sp>
        <p:nvSpPr>
          <p:cNvPr id="2150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15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وَارِثَ عِيسَى رُوحِ اللَّهِ</a:t>
            </a:r>
            <a:r>
              <a:rPr lang="en-US" altLang="en-US" sz="6300" smtClean="0"/>
              <a:t> </a:t>
            </a:r>
          </a:p>
        </p:txBody>
      </p:sp>
      <p:sp>
        <p:nvSpPr>
          <p:cNvPr id="205827" name="Rectangle 3"/>
          <p:cNvSpPr>
            <a:spLocks noGrp="1" noChangeArrowheads="1"/>
          </p:cNvSpPr>
          <p:nvPr>
            <p:ph type="subTitle" idx="1"/>
          </p:nvPr>
        </p:nvSpPr>
        <p:spPr>
          <a:xfrm>
            <a:off x="107950" y="3886200"/>
            <a:ext cx="8964613" cy="1752600"/>
          </a:xfrm>
        </p:spPr>
        <p:txBody>
          <a:bodyPr/>
          <a:lstStyle/>
          <a:p>
            <a:r>
              <a:rPr lang="en-US" altLang="en-US" smtClean="0"/>
              <a:t>Peace be on you, O' inheritor (of the qualities) of E'esa, the Holy Spirit of Alláh! </a:t>
            </a:r>
          </a:p>
        </p:txBody>
      </p:sp>
      <p:sp>
        <p:nvSpPr>
          <p:cNvPr id="20582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58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وَارِثَ مُحَمَّدٍ حَبِيبِ اللَّهِ</a:t>
            </a:r>
            <a:r>
              <a:rPr lang="en-US" altLang="en-US" sz="6300" smtClean="0"/>
              <a:t> </a:t>
            </a:r>
          </a:p>
        </p:txBody>
      </p:sp>
      <p:sp>
        <p:nvSpPr>
          <p:cNvPr id="206851" name="Rectangle 3"/>
          <p:cNvSpPr>
            <a:spLocks noGrp="1" noChangeArrowheads="1"/>
          </p:cNvSpPr>
          <p:nvPr>
            <p:ph type="subTitle" idx="1"/>
          </p:nvPr>
        </p:nvSpPr>
        <p:spPr>
          <a:xfrm>
            <a:off x="107950" y="3886200"/>
            <a:ext cx="8964613" cy="1752600"/>
          </a:xfrm>
        </p:spPr>
        <p:txBody>
          <a:bodyPr/>
          <a:lstStyle/>
          <a:p>
            <a:pPr>
              <a:lnSpc>
                <a:spcPct val="90000"/>
              </a:lnSpc>
            </a:pPr>
            <a:r>
              <a:rPr lang="en-US" altLang="en-US" smtClean="0"/>
              <a:t>Peace be on you, O' inheritor (of the qualities) of Muhammad (s), the one most beloved of Alláh! </a:t>
            </a:r>
            <a:br>
              <a:rPr lang="en-US" altLang="en-US" smtClean="0"/>
            </a:br>
            <a:endParaRPr lang="en-US" altLang="en-US" smtClean="0"/>
          </a:p>
        </p:txBody>
      </p:sp>
      <p:sp>
        <p:nvSpPr>
          <p:cNvPr id="20685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685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ctrTitle"/>
          </p:nvPr>
        </p:nvSpPr>
        <p:spPr>
          <a:xfrm>
            <a:off x="395288" y="1412875"/>
            <a:ext cx="8353425"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وَارِثَ عَلِيٍّ أَمِيرِ الْمُؤْمِنِينَ عَلَيْهِ السَّلامُ</a:t>
            </a:r>
            <a:r>
              <a:rPr lang="en-US" altLang="en-US" sz="6300" smtClean="0"/>
              <a:t> </a:t>
            </a:r>
            <a:r>
              <a:rPr lang="ar-SA" altLang="en-US" sz="6300" smtClean="0"/>
              <a:t>وَلِيِّ اللَّهِ</a:t>
            </a:r>
            <a:r>
              <a:rPr lang="en-US" altLang="en-US" sz="6300" smtClean="0"/>
              <a:t> </a:t>
            </a:r>
          </a:p>
        </p:txBody>
      </p:sp>
      <p:sp>
        <p:nvSpPr>
          <p:cNvPr id="20787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on you, O' inheritor (of the qualities) of Ali (a), the commander of the faithfuls, and the vicegerent of Alláh! </a:t>
            </a:r>
          </a:p>
        </p:txBody>
      </p:sp>
      <p:sp>
        <p:nvSpPr>
          <p:cNvPr id="20787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78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يَا بْنَ مُحَمَّدٍ الْمُصْطَفى</a:t>
            </a:r>
            <a:r>
              <a:rPr lang="en-US" altLang="en-US" sz="6300" smtClean="0"/>
              <a:t> </a:t>
            </a:r>
          </a:p>
        </p:txBody>
      </p:sp>
      <p:sp>
        <p:nvSpPr>
          <p:cNvPr id="208899" name="Rectangle 3"/>
          <p:cNvSpPr>
            <a:spLocks noGrp="1" noChangeArrowheads="1"/>
          </p:cNvSpPr>
          <p:nvPr>
            <p:ph type="subTitle" idx="1"/>
          </p:nvPr>
        </p:nvSpPr>
        <p:spPr>
          <a:xfrm>
            <a:off x="107950" y="3886200"/>
            <a:ext cx="896461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O' son of Muhammad (s), Messenger of Alláh ! </a:t>
            </a:r>
            <a:br>
              <a:rPr lang="en-US" altLang="en-US" smtClean="0"/>
            </a:br>
            <a:endParaRPr lang="en-US" altLang="en-US" smtClean="0"/>
          </a:p>
        </p:txBody>
      </p:sp>
      <p:sp>
        <p:nvSpPr>
          <p:cNvPr id="20890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890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يَا بْنَ عَلِي الْمُرْتَضى</a:t>
            </a:r>
            <a:r>
              <a:rPr lang="en-US" altLang="en-US" sz="6300" smtClean="0"/>
              <a:t> </a:t>
            </a:r>
          </a:p>
        </p:txBody>
      </p:sp>
      <p:sp>
        <p:nvSpPr>
          <p:cNvPr id="209923"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O' son of Ali (a.s) whom Alláh was pleased to choose ! </a:t>
            </a:r>
          </a:p>
        </p:txBody>
      </p:sp>
      <p:sp>
        <p:nvSpPr>
          <p:cNvPr id="20992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099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يَابْنَ فاطِمَةَ الزَّهْراءِ</a:t>
            </a:r>
            <a:r>
              <a:rPr lang="en-US" altLang="en-US" sz="6300" smtClean="0"/>
              <a:t> </a:t>
            </a:r>
          </a:p>
        </p:txBody>
      </p:sp>
      <p:sp>
        <p:nvSpPr>
          <p:cNvPr id="210947" name="Rectangle 3"/>
          <p:cNvSpPr>
            <a:spLocks noGrp="1" noChangeArrowheads="1"/>
          </p:cNvSpPr>
          <p:nvPr>
            <p:ph type="subTitle" idx="1"/>
          </p:nvPr>
        </p:nvSpPr>
        <p:spPr>
          <a:xfrm>
            <a:off x="250825" y="3886200"/>
            <a:ext cx="8642350" cy="1752600"/>
          </a:xfrm>
        </p:spPr>
        <p:txBody>
          <a:bodyPr/>
          <a:lstStyle/>
          <a:p>
            <a:r>
              <a:rPr lang="en-US" altLang="en-US" smtClean="0"/>
              <a:t> Peace be upon you, O' son of Fatima (a.s), the most exalted among the women of the worlds, </a:t>
            </a:r>
          </a:p>
        </p:txBody>
      </p:sp>
      <p:sp>
        <p:nvSpPr>
          <p:cNvPr id="21094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09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يَا بْنَ خَديجَةَ الْكُبْرى</a:t>
            </a:r>
            <a:r>
              <a:rPr lang="en-US" altLang="en-US" sz="6300" smtClean="0"/>
              <a:t> </a:t>
            </a:r>
          </a:p>
        </p:txBody>
      </p:sp>
      <p:sp>
        <p:nvSpPr>
          <p:cNvPr id="211971" name="Rectangle 3"/>
          <p:cNvSpPr>
            <a:spLocks noGrp="1" noChangeArrowheads="1"/>
          </p:cNvSpPr>
          <p:nvPr>
            <p:ph type="subTitle" idx="1"/>
          </p:nvPr>
        </p:nvSpPr>
        <p:spPr>
          <a:xfrm>
            <a:off x="250825" y="3886200"/>
            <a:ext cx="8642350" cy="1752600"/>
          </a:xfrm>
        </p:spPr>
        <p:txBody>
          <a:bodyPr/>
          <a:lstStyle/>
          <a:p>
            <a:r>
              <a:rPr lang="en-US" altLang="en-US" smtClean="0"/>
              <a:t> Peace be upon you O‘ son of Khadeejah (a.s), the great, the mother of faithful ! </a:t>
            </a:r>
          </a:p>
        </p:txBody>
      </p:sp>
      <p:sp>
        <p:nvSpPr>
          <p:cNvPr id="21197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19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اَلسَّلامُ عَلَيْكَ يا ثارَ اللَّهِ وَابْنَ ثارِهِ وَالْوِتْرَ الْمَوْتُورَ</a:t>
            </a:r>
            <a:r>
              <a:rPr lang="en-US" altLang="en-US" sz="6300" smtClean="0"/>
              <a:t> </a:t>
            </a:r>
          </a:p>
        </p:txBody>
      </p:sp>
      <p:sp>
        <p:nvSpPr>
          <p:cNvPr id="212995" name="Rectangle 3"/>
          <p:cNvSpPr>
            <a:spLocks noGrp="1" noChangeArrowheads="1"/>
          </p:cNvSpPr>
          <p:nvPr>
            <p:ph type="subTitle" idx="1"/>
          </p:nvPr>
        </p:nvSpPr>
        <p:spPr>
          <a:xfrm>
            <a:off x="250825" y="3886200"/>
            <a:ext cx="8642350" cy="1752600"/>
          </a:xfrm>
        </p:spPr>
        <p:txBody>
          <a:bodyPr/>
          <a:lstStyle/>
          <a:p>
            <a:r>
              <a:rPr lang="en-US" altLang="en-US" smtClean="0"/>
              <a:t> Peace be upon you whose blood, and the blood of whose father was shed in the cause of Alláh and can only be avenged by Alláh ! </a:t>
            </a:r>
          </a:p>
        </p:txBody>
      </p:sp>
      <p:sp>
        <p:nvSpPr>
          <p:cNvPr id="21299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29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en-US" altLang="en-US" sz="6300" smtClean="0"/>
              <a:t> </a:t>
            </a:r>
            <a:r>
              <a:rPr lang="ar-SA" altLang="en-US" sz="6300" smtClean="0"/>
              <a:t>اَشْهَدُ اَنَّكَ قَدْ اَقَمْتَ الصَّلاةَ وَآتَيْتَ الزَّكاةَ </a:t>
            </a:r>
            <a:endParaRPr lang="en-US" altLang="en-US" sz="6300" smtClean="0"/>
          </a:p>
        </p:txBody>
      </p:sp>
      <p:sp>
        <p:nvSpPr>
          <p:cNvPr id="214019" name="Rectangle 3"/>
          <p:cNvSpPr>
            <a:spLocks noGrp="1" noChangeArrowheads="1"/>
          </p:cNvSpPr>
          <p:nvPr>
            <p:ph type="subTitle" idx="1"/>
          </p:nvPr>
        </p:nvSpPr>
        <p:spPr>
          <a:xfrm>
            <a:off x="250825" y="3886200"/>
            <a:ext cx="8642350" cy="1752600"/>
          </a:xfrm>
        </p:spPr>
        <p:txBody>
          <a:bodyPr/>
          <a:lstStyle/>
          <a:p>
            <a:r>
              <a:rPr lang="en-US" altLang="en-US" smtClean="0"/>
              <a:t> I bear the witness that you established prayers (Namaz) and gave Zakats the fullest extent </a:t>
            </a:r>
          </a:p>
        </p:txBody>
      </p:sp>
      <p:sp>
        <p:nvSpPr>
          <p:cNvPr id="21402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40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وَاَمَرْتَ بِالْمَعْرُوفِ وَنَهَيْتَ عَنْ الْمُنْكَرِ</a:t>
            </a:r>
            <a:r>
              <a:rPr lang="en-US" altLang="en-US" sz="6300" smtClean="0"/>
              <a:t> </a:t>
            </a:r>
          </a:p>
        </p:txBody>
      </p:sp>
      <p:sp>
        <p:nvSpPr>
          <p:cNvPr id="215043" name="Rectangle 3"/>
          <p:cNvSpPr>
            <a:spLocks noGrp="1" noChangeArrowheads="1"/>
          </p:cNvSpPr>
          <p:nvPr>
            <p:ph type="subTitle" idx="1"/>
          </p:nvPr>
        </p:nvSpPr>
        <p:spPr>
          <a:xfrm>
            <a:off x="250825" y="3886200"/>
            <a:ext cx="8642350" cy="1752600"/>
          </a:xfrm>
        </p:spPr>
        <p:txBody>
          <a:bodyPr/>
          <a:lstStyle/>
          <a:p>
            <a:r>
              <a:rPr lang="en-US" altLang="en-US" smtClean="0"/>
              <a:t>and you enjoined good, and forbade evil, </a:t>
            </a:r>
          </a:p>
        </p:txBody>
      </p:sp>
      <p:sp>
        <p:nvSpPr>
          <p:cNvPr id="21504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50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دَعَاكَ بِهِ مُوسَى بْنُ عِمْرَانَ مِنْ جَانِبِ الطُّورِ الْأَيْمَنِ فَاسْتَجَبْتَ لَهُ وَ أَلْقَيْتَ عَلَيْهِ مَحَبَّةً مِنْكَ‏</a:t>
            </a:r>
            <a:endParaRPr lang="en-US" altLang="en-US" sz="5400" smtClean="0"/>
          </a:p>
        </p:txBody>
      </p:sp>
      <p:sp>
        <p:nvSpPr>
          <p:cNvPr id="2253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which summoned Moosa son of Imran to come to the blessed Toor, and gave answer to his request, filled him with Thy love; </a:t>
            </a:r>
          </a:p>
        </p:txBody>
      </p:sp>
      <p:sp>
        <p:nvSpPr>
          <p:cNvPr id="2253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25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وَاَطَعْتَ اللَّهَ وَرَسُولَهُ حَتّى أتاكَ الْيَقينُ</a:t>
            </a:r>
            <a:r>
              <a:rPr lang="en-US" altLang="en-US" sz="6300" smtClean="0"/>
              <a:t> </a:t>
            </a:r>
          </a:p>
        </p:txBody>
      </p:sp>
      <p:sp>
        <p:nvSpPr>
          <p:cNvPr id="216067" name="Rectangle 3"/>
          <p:cNvSpPr>
            <a:spLocks noGrp="1" noChangeArrowheads="1"/>
          </p:cNvSpPr>
          <p:nvPr>
            <p:ph type="subTitle" idx="1"/>
          </p:nvPr>
        </p:nvSpPr>
        <p:spPr>
          <a:xfrm>
            <a:off x="250825" y="3886200"/>
            <a:ext cx="8642350" cy="1752600"/>
          </a:xfrm>
        </p:spPr>
        <p:txBody>
          <a:bodyPr/>
          <a:lstStyle/>
          <a:p>
            <a:r>
              <a:rPr lang="en-US" altLang="en-US" smtClean="0"/>
              <a:t>and you obeyed Alláh and His Prophet (s.a.w) till death came to you. </a:t>
            </a:r>
          </a:p>
        </p:txBody>
      </p:sp>
      <p:sp>
        <p:nvSpPr>
          <p:cNvPr id="21606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60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فَلَعَنَ اللَّهُ اُمَّةً قَتَلَتْكَ</a:t>
            </a:r>
            <a:r>
              <a:rPr lang="en-US" altLang="en-US" sz="6300" smtClean="0"/>
              <a:t> </a:t>
            </a:r>
          </a:p>
        </p:txBody>
      </p:sp>
      <p:sp>
        <p:nvSpPr>
          <p:cNvPr id="217091" name="Rectangle 3"/>
          <p:cNvSpPr>
            <a:spLocks noGrp="1" noChangeArrowheads="1"/>
          </p:cNvSpPr>
          <p:nvPr>
            <p:ph type="subTitle" idx="1"/>
          </p:nvPr>
        </p:nvSpPr>
        <p:spPr>
          <a:xfrm>
            <a:off x="250825" y="3886200"/>
            <a:ext cx="8642350" cy="1752600"/>
          </a:xfrm>
        </p:spPr>
        <p:txBody>
          <a:bodyPr/>
          <a:lstStyle/>
          <a:p>
            <a:r>
              <a:rPr lang="en-US" altLang="en-US" smtClean="0"/>
              <a:t>So, curse of Alláh be upon the group who killed you </a:t>
            </a:r>
          </a:p>
        </p:txBody>
      </p:sp>
      <p:sp>
        <p:nvSpPr>
          <p:cNvPr id="2170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70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وَلَعَنَ اللَّهُ اُمَّةً ظَلَمَتْكَ</a:t>
            </a:r>
            <a:r>
              <a:rPr lang="en-US" altLang="en-US" sz="6300" smtClean="0"/>
              <a:t> </a:t>
            </a:r>
          </a:p>
        </p:txBody>
      </p:sp>
      <p:sp>
        <p:nvSpPr>
          <p:cNvPr id="218115" name="Rectangle 3"/>
          <p:cNvSpPr>
            <a:spLocks noGrp="1" noChangeArrowheads="1"/>
          </p:cNvSpPr>
          <p:nvPr>
            <p:ph type="subTitle" idx="1"/>
          </p:nvPr>
        </p:nvSpPr>
        <p:spPr>
          <a:xfrm>
            <a:off x="250825" y="3886200"/>
            <a:ext cx="8642350" cy="1752600"/>
          </a:xfrm>
        </p:spPr>
        <p:txBody>
          <a:bodyPr/>
          <a:lstStyle/>
          <a:p>
            <a:r>
              <a:rPr lang="en-US" altLang="en-US" smtClean="0"/>
              <a:t>and curse of Alláh be upon those who oppressed you </a:t>
            </a:r>
          </a:p>
        </p:txBody>
      </p:sp>
      <p:sp>
        <p:nvSpPr>
          <p:cNvPr id="2181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81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وَلَعَنَ اللَّهُ اُمَّةً سَمِعَتْ بِذلِكَ فَرَضِيَتْ بِهِ</a:t>
            </a:r>
            <a:r>
              <a:rPr lang="en-US" altLang="en-US" sz="6300" smtClean="0"/>
              <a:t> </a:t>
            </a:r>
          </a:p>
        </p:txBody>
      </p:sp>
      <p:sp>
        <p:nvSpPr>
          <p:cNvPr id="219139" name="Rectangle 3"/>
          <p:cNvSpPr>
            <a:spLocks noGrp="1" noChangeArrowheads="1"/>
          </p:cNvSpPr>
          <p:nvPr>
            <p:ph type="subTitle" idx="1"/>
          </p:nvPr>
        </p:nvSpPr>
        <p:spPr>
          <a:xfrm>
            <a:off x="250825" y="3886200"/>
            <a:ext cx="8642350" cy="1752600"/>
          </a:xfrm>
        </p:spPr>
        <p:txBody>
          <a:bodyPr/>
          <a:lstStyle/>
          <a:p>
            <a:r>
              <a:rPr lang="en-US" altLang="en-US" smtClean="0"/>
              <a:t> and curse of Alláh be upon those who heard of your oppression and approved the same </a:t>
            </a:r>
          </a:p>
        </p:txBody>
      </p:sp>
      <p:sp>
        <p:nvSpPr>
          <p:cNvPr id="21914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1914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يا مَوْلايَ يا اَبا عَبْدِ اللَّهِ</a:t>
            </a:r>
            <a:r>
              <a:rPr lang="en-US" altLang="en-US" sz="6300" smtClean="0"/>
              <a:t> </a:t>
            </a:r>
          </a:p>
        </p:txBody>
      </p:sp>
      <p:sp>
        <p:nvSpPr>
          <p:cNvPr id="220163" name="Rectangle 3"/>
          <p:cNvSpPr>
            <a:spLocks noGrp="1" noChangeArrowheads="1"/>
          </p:cNvSpPr>
          <p:nvPr>
            <p:ph type="subTitle" idx="1"/>
          </p:nvPr>
        </p:nvSpPr>
        <p:spPr>
          <a:xfrm>
            <a:off x="250825" y="3886200"/>
            <a:ext cx="8642350" cy="1752600"/>
          </a:xfrm>
        </p:spPr>
        <p:txBody>
          <a:bodyPr/>
          <a:lstStyle/>
          <a:p>
            <a:r>
              <a:rPr lang="en-US" altLang="en-US" smtClean="0"/>
              <a:t> O' My Master, O' Aba-Abdullah! </a:t>
            </a:r>
          </a:p>
        </p:txBody>
      </p:sp>
      <p:sp>
        <p:nvSpPr>
          <p:cNvPr id="2201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01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اَشْهَدُ اَنَّكَ كُنْتَ نُوراً فِي الاَْصْلابِ الشّامِخَةِ</a:t>
            </a:r>
            <a:r>
              <a:rPr lang="en-US" altLang="en-US" sz="6300" smtClean="0"/>
              <a:t> </a:t>
            </a:r>
          </a:p>
        </p:txBody>
      </p:sp>
      <p:sp>
        <p:nvSpPr>
          <p:cNvPr id="221187" name="Rectangle 3"/>
          <p:cNvSpPr>
            <a:spLocks noGrp="1" noChangeArrowheads="1"/>
          </p:cNvSpPr>
          <p:nvPr>
            <p:ph type="subTitle" idx="1"/>
          </p:nvPr>
        </p:nvSpPr>
        <p:spPr>
          <a:xfrm>
            <a:off x="250825" y="3886200"/>
            <a:ext cx="8642350" cy="1752600"/>
          </a:xfrm>
        </p:spPr>
        <p:txBody>
          <a:bodyPr/>
          <a:lstStyle/>
          <a:p>
            <a:r>
              <a:rPr lang="en-US" altLang="en-US" smtClean="0"/>
              <a:t> I bear witness that you were the Divine light that descended from sublime loins into purified wombs; </a:t>
            </a:r>
          </a:p>
        </p:txBody>
      </p:sp>
      <p:sp>
        <p:nvSpPr>
          <p:cNvPr id="2211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11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وَالاَْرْحامِ الْمُطَهَّرَةِ</a:t>
            </a:r>
            <a:r>
              <a:rPr lang="en-US" altLang="en-US" sz="6300" smtClean="0"/>
              <a:t> </a:t>
            </a:r>
          </a:p>
        </p:txBody>
      </p:sp>
      <p:sp>
        <p:nvSpPr>
          <p:cNvPr id="222211" name="Rectangle 3"/>
          <p:cNvSpPr>
            <a:spLocks noGrp="1" noChangeArrowheads="1"/>
          </p:cNvSpPr>
          <p:nvPr>
            <p:ph type="subTitle" idx="1"/>
          </p:nvPr>
        </p:nvSpPr>
        <p:spPr>
          <a:xfrm>
            <a:off x="250825" y="3886200"/>
            <a:ext cx="8642350" cy="1752600"/>
          </a:xfrm>
        </p:spPr>
        <p:txBody>
          <a:bodyPr/>
          <a:lstStyle/>
          <a:p>
            <a:r>
              <a:rPr lang="en-US" altLang="en-US" smtClean="0"/>
              <a:t>the ignorance of paganism (wrong belief) did not pollute you with its impurities </a:t>
            </a:r>
          </a:p>
        </p:txBody>
      </p:sp>
      <p:sp>
        <p:nvSpPr>
          <p:cNvPr id="2222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22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ctrTitle"/>
          </p:nvPr>
        </p:nvSpPr>
        <p:spPr>
          <a:xfrm>
            <a:off x="469900" y="1412875"/>
            <a:ext cx="813435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لَمْ تُنَجِّسْكَ الْجاهِلِيَّةُ بِاَنْجاسِها وَلَمْ تُلْبِسْكَ مِنْ مُدْلَهِمّاتِ ثِيابِها</a:t>
            </a:r>
            <a:r>
              <a:rPr lang="en-US" altLang="en-US" sz="6300" smtClean="0"/>
              <a:t> </a:t>
            </a:r>
          </a:p>
        </p:txBody>
      </p:sp>
      <p:sp>
        <p:nvSpPr>
          <p:cNvPr id="223235" name="Rectangle 3"/>
          <p:cNvSpPr>
            <a:spLocks noGrp="1" noChangeArrowheads="1"/>
          </p:cNvSpPr>
          <p:nvPr>
            <p:ph type="subTitle" idx="1"/>
          </p:nvPr>
        </p:nvSpPr>
        <p:spPr>
          <a:xfrm>
            <a:off x="250825" y="3886200"/>
            <a:ext cx="8642350" cy="1752600"/>
          </a:xfrm>
        </p:spPr>
        <p:txBody>
          <a:bodyPr/>
          <a:lstStyle/>
          <a:p>
            <a:r>
              <a:rPr lang="en-US" altLang="en-US" smtClean="0"/>
              <a:t> and its dark clothes could not shroud (darken) the splendor of your genesis (Generation). </a:t>
            </a:r>
          </a:p>
        </p:txBody>
      </p:sp>
      <p:sp>
        <p:nvSpPr>
          <p:cNvPr id="2232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32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وَاَشْهَدُ اَنَّكَ مِنْ دَعائِمِ الدّينِ وَاَرْكانِ الْمُؤْمِنينَ</a:t>
            </a:r>
            <a:r>
              <a:rPr lang="en-US" altLang="en-US" sz="6300" smtClean="0"/>
              <a:t> </a:t>
            </a:r>
          </a:p>
        </p:txBody>
      </p:sp>
      <p:sp>
        <p:nvSpPr>
          <p:cNvPr id="224259" name="Rectangle 3"/>
          <p:cNvSpPr>
            <a:spLocks noGrp="1" noChangeArrowheads="1"/>
          </p:cNvSpPr>
          <p:nvPr>
            <p:ph type="subTitle" idx="1"/>
          </p:nvPr>
        </p:nvSpPr>
        <p:spPr>
          <a:xfrm>
            <a:off x="250825" y="3886200"/>
            <a:ext cx="8642350" cy="1752600"/>
          </a:xfrm>
        </p:spPr>
        <p:txBody>
          <a:bodyPr/>
          <a:lstStyle/>
          <a:p>
            <a:r>
              <a:rPr lang="en-US" altLang="en-US" smtClean="0"/>
              <a:t> I bear witness that you are one of the Pillars of The Faith and its support, upon which the faithful depend. </a:t>
            </a:r>
          </a:p>
        </p:txBody>
      </p:sp>
      <p:sp>
        <p:nvSpPr>
          <p:cNvPr id="2242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426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وَاَشْهَدُ اَنَّكَ الإمام الْبَرُّ التَّقِيُّ الرَّضِيُّ الزَّكِيُّ الْهادِي الْمَهْدِيُّ</a:t>
            </a:r>
            <a:r>
              <a:rPr lang="en-US" altLang="en-US" sz="6300" smtClean="0"/>
              <a:t> </a:t>
            </a:r>
          </a:p>
        </p:txBody>
      </p:sp>
      <p:sp>
        <p:nvSpPr>
          <p:cNvPr id="225283" name="Rectangle 3"/>
          <p:cNvSpPr>
            <a:spLocks noGrp="1" noChangeArrowheads="1"/>
          </p:cNvSpPr>
          <p:nvPr>
            <p:ph type="subTitle" idx="1"/>
          </p:nvPr>
        </p:nvSpPr>
        <p:spPr>
          <a:xfrm>
            <a:off x="250825" y="3886200"/>
            <a:ext cx="8642350" cy="1752600"/>
          </a:xfrm>
        </p:spPr>
        <p:txBody>
          <a:bodyPr/>
          <a:lstStyle/>
          <a:p>
            <a:r>
              <a:rPr lang="en-US" altLang="en-US" smtClean="0"/>
              <a:t> I bear witness that you are the excellent, the Pious, the devoted and the righteous Supreme Head (Imam) guided by Alláh and chosen to guide </a:t>
            </a:r>
          </a:p>
        </p:txBody>
      </p:sp>
      <p:sp>
        <p:nvSpPr>
          <p:cNvPr id="2252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52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بِهِ أَحْيَا عِيسَى بْنُ مَرْيَمَ الْمَوْتَى وَ تَكَلَّمَ فِي الْمَهْدِ صَبِيّاً وَ أَبْرَأَ الْأَكْمَهَ وَ الْأَبْرَصَ بِإِذْنِكَ‏</a:t>
            </a:r>
            <a:endParaRPr lang="en-US" altLang="en-US" sz="5400" smtClean="0"/>
          </a:p>
        </p:txBody>
      </p:sp>
      <p:sp>
        <p:nvSpPr>
          <p:cNvPr id="2355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which Eesaa son of Maryam used for bringing the dead to life, (which) made the just born (Eesaa) talk clearly (sitting) in his cradle, (and when he grew up) cure the born blind and the lepers; </a:t>
            </a:r>
          </a:p>
        </p:txBody>
      </p:sp>
      <p:sp>
        <p:nvSpPr>
          <p:cNvPr id="2355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35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وَاَشْهَدُ اَنَّ الاَْئِّمَةَ مِنْ وُلْدِكَ كَلِمَةُ التَّقْوى وَاَعْلامُ الْهُدى</a:t>
            </a:r>
            <a:r>
              <a:rPr lang="en-US" altLang="en-US" sz="6300" smtClean="0"/>
              <a:t> </a:t>
            </a:r>
          </a:p>
        </p:txBody>
      </p:sp>
      <p:sp>
        <p:nvSpPr>
          <p:cNvPr id="226307" name="Rectangle 3"/>
          <p:cNvSpPr>
            <a:spLocks noGrp="1" noChangeArrowheads="1"/>
          </p:cNvSpPr>
          <p:nvPr>
            <p:ph type="subTitle" idx="1"/>
          </p:nvPr>
        </p:nvSpPr>
        <p:spPr>
          <a:xfrm>
            <a:off x="250825" y="3886200"/>
            <a:ext cx="8642350" cy="1752600"/>
          </a:xfrm>
        </p:spPr>
        <p:txBody>
          <a:bodyPr/>
          <a:lstStyle/>
          <a:p>
            <a:r>
              <a:rPr lang="en-US" altLang="en-US" smtClean="0"/>
              <a:t>and I bear witness that other Supreme Heads (Imams) descending from your progeny, are the embodiment of piety and the banner of guidance </a:t>
            </a:r>
          </a:p>
        </p:txBody>
      </p:sp>
      <p:sp>
        <p:nvSpPr>
          <p:cNvPr id="2263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63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en-US" altLang="en-US" sz="6300" smtClean="0"/>
              <a:t> </a:t>
            </a:r>
            <a:r>
              <a:rPr lang="ar-SA" altLang="en-US" sz="6300" smtClean="0"/>
              <a:t>وَالْعُروَةُ الْوُثْقى وَالْحُجَّةُ عَلَّى اَهْلِ الدُّنْيا</a:t>
            </a:r>
            <a:r>
              <a:rPr lang="en-US" altLang="en-US" sz="6300" smtClean="0"/>
              <a:t> </a:t>
            </a:r>
          </a:p>
        </p:txBody>
      </p:sp>
      <p:sp>
        <p:nvSpPr>
          <p:cNvPr id="227331" name="Rectangle 3"/>
          <p:cNvSpPr>
            <a:spLocks noGrp="1" noChangeArrowheads="1"/>
          </p:cNvSpPr>
          <p:nvPr>
            <p:ph type="subTitle" idx="1"/>
          </p:nvPr>
        </p:nvSpPr>
        <p:spPr>
          <a:xfrm>
            <a:off x="250825" y="3886200"/>
            <a:ext cx="8642350" cy="1752600"/>
          </a:xfrm>
        </p:spPr>
        <p:txBody>
          <a:bodyPr/>
          <a:lstStyle/>
          <a:p>
            <a:r>
              <a:rPr lang="en-US" altLang="en-US" smtClean="0"/>
              <a:t>and strong (direct) link of the Creator with the creatures and are holding authoritative status from Alláh over mankind. </a:t>
            </a:r>
          </a:p>
        </p:txBody>
      </p:sp>
      <p:sp>
        <p:nvSpPr>
          <p:cNvPr id="22733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73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وَاُشْهِدُ اللَّهَ وَمَلاَّئِكَتَهُ وَاَنْبِياءَهُ وَرُسُلَهُ</a:t>
            </a:r>
            <a:r>
              <a:rPr lang="en-US" altLang="en-US" sz="6300" smtClean="0"/>
              <a:t> </a:t>
            </a:r>
          </a:p>
        </p:txBody>
      </p:sp>
      <p:sp>
        <p:nvSpPr>
          <p:cNvPr id="228355" name="Rectangle 3"/>
          <p:cNvSpPr>
            <a:spLocks noGrp="1" noChangeArrowheads="1"/>
          </p:cNvSpPr>
          <p:nvPr>
            <p:ph type="subTitle" idx="1"/>
          </p:nvPr>
        </p:nvSpPr>
        <p:spPr>
          <a:xfrm>
            <a:off x="250825" y="3886200"/>
            <a:ext cx="8642350" cy="1752600"/>
          </a:xfrm>
        </p:spPr>
        <p:txBody>
          <a:bodyPr/>
          <a:lstStyle/>
          <a:p>
            <a:r>
              <a:rPr lang="en-US" altLang="en-US" smtClean="0"/>
              <a:t> I make Alláh, His Angles, His Prophets and His Messengers witness to the fact </a:t>
            </a:r>
          </a:p>
        </p:txBody>
      </p:sp>
      <p:sp>
        <p:nvSpPr>
          <p:cNvPr id="22835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83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ctrTitle"/>
          </p:nvPr>
        </p:nvSpPr>
        <p:spPr>
          <a:xfrm>
            <a:off x="468313" y="1412875"/>
            <a:ext cx="8207375"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أَ نّي بِكُمْ مُؤْمِنٌ وَبِإِيابِكُمْ مُوقِنٌ بِشَرائِعِ ديني وَخَواتيمِ عَمَلي</a:t>
            </a:r>
            <a:r>
              <a:rPr lang="en-US" altLang="en-US" sz="6300" smtClean="0"/>
              <a:t> </a:t>
            </a:r>
          </a:p>
        </p:txBody>
      </p:sp>
      <p:sp>
        <p:nvSpPr>
          <p:cNvPr id="229379" name="Rectangle 3"/>
          <p:cNvSpPr>
            <a:spLocks noGrp="1" noChangeArrowheads="1"/>
          </p:cNvSpPr>
          <p:nvPr>
            <p:ph type="subTitle" idx="1"/>
          </p:nvPr>
        </p:nvSpPr>
        <p:spPr>
          <a:xfrm>
            <a:off x="250825" y="3886200"/>
            <a:ext cx="8642350" cy="1752600"/>
          </a:xfrm>
        </p:spPr>
        <p:txBody>
          <a:bodyPr/>
          <a:lstStyle/>
          <a:p>
            <a:r>
              <a:rPr lang="en-US" altLang="en-US" smtClean="0"/>
              <a:t>that I have full faith in you and am confident to the fullest extent of the return of your rule throughout the world </a:t>
            </a:r>
          </a:p>
        </p:txBody>
      </p:sp>
      <p:sp>
        <p:nvSpPr>
          <p:cNvPr id="22938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293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وَقَلْبي لِقَلْبِكُمْ سِلْمٌ وَاَمْري لاَِمْرِكُمْ مُتَّبِعٌ</a:t>
            </a:r>
            <a:r>
              <a:rPr lang="en-US" altLang="en-US" sz="6300" smtClean="0"/>
              <a:t> </a:t>
            </a:r>
          </a:p>
        </p:txBody>
      </p:sp>
      <p:sp>
        <p:nvSpPr>
          <p:cNvPr id="230403" name="Rectangle 3"/>
          <p:cNvSpPr>
            <a:spLocks noGrp="1" noChangeArrowheads="1"/>
          </p:cNvSpPr>
          <p:nvPr>
            <p:ph type="subTitle" idx="1"/>
          </p:nvPr>
        </p:nvSpPr>
        <p:spPr>
          <a:xfrm>
            <a:off x="250825" y="3886200"/>
            <a:ext cx="8642350" cy="1752600"/>
          </a:xfrm>
        </p:spPr>
        <p:txBody>
          <a:bodyPr/>
          <a:lstStyle/>
          <a:p>
            <a:r>
              <a:rPr lang="en-US" altLang="en-US" smtClean="0"/>
              <a:t>and my heart is submissive to your authority and my affairs follow your orders. </a:t>
            </a:r>
          </a:p>
        </p:txBody>
      </p:sp>
      <p:sp>
        <p:nvSpPr>
          <p:cNvPr id="23040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304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en-US" altLang="en-US" sz="6300" smtClean="0"/>
              <a:t> </a:t>
            </a:r>
            <a:r>
              <a:rPr lang="ar-SA" altLang="en-US" sz="6300" smtClean="0"/>
              <a:t>صَلَواتُ اللَّهِ عَلَيْكُمْ وَعَلى اَرْواحِكُمْ وَعَلى اَجْسادِكُمْ</a:t>
            </a:r>
            <a:r>
              <a:rPr lang="en-US" altLang="en-US" sz="6300" smtClean="0"/>
              <a:t> </a:t>
            </a:r>
          </a:p>
        </p:txBody>
      </p:sp>
      <p:sp>
        <p:nvSpPr>
          <p:cNvPr id="231427" name="Rectangle 3"/>
          <p:cNvSpPr>
            <a:spLocks noGrp="1" noChangeArrowheads="1"/>
          </p:cNvSpPr>
          <p:nvPr>
            <p:ph type="subTitle" idx="1"/>
          </p:nvPr>
        </p:nvSpPr>
        <p:spPr>
          <a:xfrm>
            <a:off x="250825" y="3886200"/>
            <a:ext cx="8642350" cy="1752600"/>
          </a:xfrm>
        </p:spPr>
        <p:txBody>
          <a:bodyPr/>
          <a:lstStyle/>
          <a:p>
            <a:r>
              <a:rPr lang="en-US" altLang="en-US" smtClean="0"/>
              <a:t> Blessing of Alláh be upon you and upon your souls and bodies </a:t>
            </a:r>
          </a:p>
        </p:txBody>
      </p:sp>
      <p:sp>
        <p:nvSpPr>
          <p:cNvPr id="23142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314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وَعَلى اَجْسامِكُمْ وَ عَلى شاهِدِكُمْ</a:t>
            </a:r>
            <a:r>
              <a:rPr lang="en-US" altLang="en-US" sz="6300" smtClean="0"/>
              <a:t> </a:t>
            </a:r>
          </a:p>
        </p:txBody>
      </p:sp>
      <p:sp>
        <p:nvSpPr>
          <p:cNvPr id="232451" name="Rectangle 3"/>
          <p:cNvSpPr>
            <a:spLocks noGrp="1" noChangeArrowheads="1"/>
          </p:cNvSpPr>
          <p:nvPr>
            <p:ph type="subTitle" idx="1"/>
          </p:nvPr>
        </p:nvSpPr>
        <p:spPr>
          <a:xfrm>
            <a:off x="250825" y="3886200"/>
            <a:ext cx="8642350" cy="1752600"/>
          </a:xfrm>
        </p:spPr>
        <p:txBody>
          <a:bodyPr/>
          <a:lstStyle/>
          <a:p>
            <a:r>
              <a:rPr lang="en-US" altLang="en-US" smtClean="0"/>
              <a:t> and upon those among you who are witnessing </a:t>
            </a:r>
          </a:p>
        </p:txBody>
      </p:sp>
      <p:sp>
        <p:nvSpPr>
          <p:cNvPr id="23245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3245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وَعَلى غائِبِكُمْ وَعَلى ظاهِرِكُمْ وَعَلى باطِنِكُمْ</a:t>
            </a:r>
            <a:r>
              <a:rPr lang="en-US" altLang="en-US" sz="6300" smtClean="0"/>
              <a:t> </a:t>
            </a:r>
          </a:p>
        </p:txBody>
      </p:sp>
      <p:sp>
        <p:nvSpPr>
          <p:cNvPr id="233475" name="Rectangle 3"/>
          <p:cNvSpPr>
            <a:spLocks noGrp="1" noChangeArrowheads="1"/>
          </p:cNvSpPr>
          <p:nvPr>
            <p:ph type="subTitle" idx="1"/>
          </p:nvPr>
        </p:nvSpPr>
        <p:spPr>
          <a:xfrm>
            <a:off x="250825" y="3886200"/>
            <a:ext cx="8642350" cy="1752600"/>
          </a:xfrm>
        </p:spPr>
        <p:txBody>
          <a:bodyPr/>
          <a:lstStyle/>
          <a:p>
            <a:r>
              <a:rPr lang="en-US" altLang="en-US" smtClean="0"/>
              <a:t> and those who are unseen and upon all your aspects apparent and hidden (to mankind). </a:t>
            </a:r>
          </a:p>
        </p:txBody>
      </p:sp>
      <p:sp>
        <p:nvSpPr>
          <p:cNvPr id="23347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Al W</a:t>
            </a:r>
            <a:r>
              <a:rPr lang="en-GB" altLang="en-US" sz="1800" b="1">
                <a:solidFill>
                  <a:srgbClr val="FFFF99"/>
                </a:solidFill>
              </a:rPr>
              <a:t>á</a:t>
            </a:r>
            <a:r>
              <a:rPr lang="en-GB" altLang="en-US" sz="1800" b="1">
                <a:solidFill>
                  <a:srgbClr val="FFFF99"/>
                </a:solidFill>
                <a:latin typeface="Trebuchet MS" panose="020B0603020202020204" pitchFamily="34" charset="0"/>
              </a:rPr>
              <a:t>r</a:t>
            </a:r>
            <a:r>
              <a:rPr lang="en-GB" altLang="en-US" sz="1800" b="1">
                <a:solidFill>
                  <a:srgbClr val="FFFF99"/>
                </a:solidFill>
              </a:rPr>
              <a:t>í</a:t>
            </a:r>
            <a:r>
              <a:rPr lang="en-GB" altLang="en-US" sz="1800" b="1">
                <a:solidFill>
                  <a:srgbClr val="FFFF99"/>
                </a:solidFill>
                <a:latin typeface="Trebuchet MS" panose="020B0603020202020204" pitchFamily="34" charset="0"/>
              </a:rPr>
              <a:t>th</a:t>
            </a:r>
            <a:r>
              <a:rPr lang="en-GB" altLang="en-US" sz="1800" b="1">
                <a:solidFill>
                  <a:srgbClr val="FFFF99"/>
                </a:solidFill>
              </a:rPr>
              <a:t>á</a:t>
            </a:r>
            <a:endParaRPr lang="en-US" altLang="en-US" sz="1800" b="1">
              <a:solidFill>
                <a:srgbClr val="FFFF99"/>
              </a:solidFill>
              <a:latin typeface="Trebuchet MS" panose="020B0603020202020204" pitchFamily="34" charset="0"/>
            </a:endParaRPr>
          </a:p>
        </p:txBody>
      </p:sp>
      <p:sp>
        <p:nvSpPr>
          <p:cNvPr id="2334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AutoShape 2"/>
          <p:cNvSpPr>
            <a:spLocks noChangeArrowheads="1"/>
          </p:cNvSpPr>
          <p:nvPr/>
        </p:nvSpPr>
        <p:spPr bwMode="auto">
          <a:xfrm>
            <a:off x="539750" y="763588"/>
            <a:ext cx="8064500" cy="52578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47811" name="Rectangle 3"/>
          <p:cNvSpPr>
            <a:spLocks noChangeArrowheads="1"/>
          </p:cNvSpPr>
          <p:nvPr/>
        </p:nvSpPr>
        <p:spPr bwMode="auto">
          <a:xfrm>
            <a:off x="539750" y="1628775"/>
            <a:ext cx="80645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ctr" eaLnBrk="1" hangingPunct="1"/>
            <a:r>
              <a:rPr lang="en-GB" altLang="en-US" sz="6000" b="1">
                <a:solidFill>
                  <a:srgbClr val="FFFF00"/>
                </a:solidFill>
                <a:latin typeface="Times New Roman" panose="02020603050405020304" pitchFamily="18" charset="0"/>
                <a:cs typeface="Traditional Arabic" panose="02020603050405020304" pitchFamily="18" charset="-78"/>
              </a:rPr>
              <a:t>Ziyarat Ali ibn Husein (á)</a:t>
            </a:r>
            <a:endParaRPr lang="en-US" altLang="en-US" sz="6000" b="1">
              <a:solidFill>
                <a:srgbClr val="FFFF00"/>
              </a:solidFill>
              <a:latin typeface="Times New Roman" panose="02020603050405020304" pitchFamily="18" charset="0"/>
              <a:cs typeface="Traditional Arabic" panose="02020603050405020304" pitchFamily="18" charset="-78"/>
            </a:endParaRPr>
          </a:p>
        </p:txBody>
      </p:sp>
      <p:sp>
        <p:nvSpPr>
          <p:cNvPr id="247812" name="Rectangle 4"/>
          <p:cNvSpPr>
            <a:spLocks noChangeArrowheads="1"/>
          </p:cNvSpPr>
          <p:nvPr/>
        </p:nvSpPr>
        <p:spPr bwMode="auto">
          <a:xfrm>
            <a:off x="611188" y="3716338"/>
            <a:ext cx="78867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justLow" rtl="1" eaLnBrk="1" hangingPunct="1"/>
            <a:r>
              <a:rPr lang="ar-SA" altLang="en-US" sz="8000" b="1">
                <a:solidFill>
                  <a:srgbClr val="FFFF00"/>
                </a:solidFill>
                <a:cs typeface="Simplified Arabic" panose="02020603050405020304" pitchFamily="18" charset="-78"/>
              </a:rPr>
              <a:t>زيارت عليّ بن الحسين</a:t>
            </a:r>
            <a:r>
              <a:rPr lang="en-US" altLang="en-US" sz="1400" b="1">
                <a:solidFill>
                  <a:schemeClr val="bg1"/>
                </a:solidFill>
                <a:cs typeface="Simplified Arabic" panose="02020603050405020304" pitchFamily="18" charset="-78"/>
              </a:rPr>
              <a:t> </a:t>
            </a:r>
            <a:endParaRPr lang="ar-SA" altLang="en-US" sz="1400" b="1">
              <a:solidFill>
                <a:schemeClr val="bg1"/>
              </a:solidFill>
              <a:cs typeface="Simplified Arabic" panose="02020603050405020304" pitchFamily="18" charset="-78"/>
            </a:endParaRPr>
          </a:p>
        </p:txBody>
      </p:sp>
      <p:sp>
        <p:nvSpPr>
          <p:cNvPr id="247813" name="Rectangle 5"/>
          <p:cNvSpPr>
            <a:spLocks noChangeArrowheads="1"/>
          </p:cNvSpPr>
          <p:nvPr/>
        </p:nvSpPr>
        <p:spPr bwMode="auto">
          <a:xfrm>
            <a:off x="3563938" y="5441950"/>
            <a:ext cx="19764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FF00"/>
                </a:solidFill>
                <a:cs typeface="Simplified Arabic" panose="02020603050405020304" pitchFamily="18" charset="-78"/>
              </a:rPr>
              <a:t>(</a:t>
            </a:r>
            <a:r>
              <a:rPr lang="ar-SA" altLang="en-US" sz="3200" b="1">
                <a:solidFill>
                  <a:srgbClr val="FFFF00"/>
                </a:solidFill>
                <a:cs typeface="Simplified Arabic" panose="02020603050405020304" pitchFamily="18" charset="-78"/>
              </a:rPr>
              <a:t>عليه السلام</a:t>
            </a:r>
            <a:r>
              <a:rPr lang="en-US" altLang="en-US" sz="3200" b="1">
                <a:solidFill>
                  <a:srgbClr val="FFFF00"/>
                </a:solidFill>
                <a:cs typeface="Simplified Arabic" panose="02020603050405020304" pitchFamily="18" charset="-78"/>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2000" fill="hold"/>
                                        <p:tgtEl>
                                          <p:spTgt spid="247810"/>
                                        </p:tgtEl>
                                        <p:attrNameLst>
                                          <p:attrName>ppt_w</p:attrName>
                                        </p:attrNameLst>
                                      </p:cBhvr>
                                      <p:tavLst>
                                        <p:tav tm="0">
                                          <p:val>
                                            <p:fltVal val="0"/>
                                          </p:val>
                                        </p:tav>
                                        <p:tav tm="100000">
                                          <p:val>
                                            <p:strVal val="#ppt_w"/>
                                          </p:val>
                                        </p:tav>
                                      </p:tavLst>
                                    </p:anim>
                                    <p:anim calcmode="lin" valueType="num">
                                      <p:cBhvr>
                                        <p:cTn id="8" dur="2000" fill="hold"/>
                                        <p:tgtEl>
                                          <p:spTgt spid="247810"/>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47811"/>
                                        </p:tgtEl>
                                        <p:attrNameLst>
                                          <p:attrName>style.visibility</p:attrName>
                                        </p:attrNameLst>
                                      </p:cBhvr>
                                      <p:to>
                                        <p:strVal val="visible"/>
                                      </p:to>
                                    </p:set>
                                    <p:anim calcmode="lin" valueType="num">
                                      <p:cBhvr>
                                        <p:cTn id="11" dur="2000" fill="hold"/>
                                        <p:tgtEl>
                                          <p:spTgt spid="247811"/>
                                        </p:tgtEl>
                                        <p:attrNameLst>
                                          <p:attrName>ppt_w</p:attrName>
                                        </p:attrNameLst>
                                      </p:cBhvr>
                                      <p:tavLst>
                                        <p:tav tm="0">
                                          <p:val>
                                            <p:fltVal val="0"/>
                                          </p:val>
                                        </p:tav>
                                        <p:tav tm="100000">
                                          <p:val>
                                            <p:strVal val="#ppt_w"/>
                                          </p:val>
                                        </p:tav>
                                      </p:tavLst>
                                    </p:anim>
                                    <p:anim calcmode="lin" valueType="num">
                                      <p:cBhvr>
                                        <p:cTn id="12" dur="2000" fill="hold"/>
                                        <p:tgtEl>
                                          <p:spTgt spid="247811"/>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247812"/>
                                        </p:tgtEl>
                                        <p:attrNameLst>
                                          <p:attrName>style.visibility</p:attrName>
                                        </p:attrNameLst>
                                      </p:cBhvr>
                                      <p:to>
                                        <p:strVal val="visible"/>
                                      </p:to>
                                    </p:set>
                                    <p:anim calcmode="lin" valueType="num">
                                      <p:cBhvr>
                                        <p:cTn id="15" dur="2000" fill="hold"/>
                                        <p:tgtEl>
                                          <p:spTgt spid="247812"/>
                                        </p:tgtEl>
                                        <p:attrNameLst>
                                          <p:attrName>ppt_w</p:attrName>
                                        </p:attrNameLst>
                                      </p:cBhvr>
                                      <p:tavLst>
                                        <p:tav tm="0">
                                          <p:val>
                                            <p:fltVal val="0"/>
                                          </p:val>
                                        </p:tav>
                                        <p:tav tm="100000">
                                          <p:val>
                                            <p:strVal val="#ppt_w"/>
                                          </p:val>
                                        </p:tav>
                                      </p:tavLst>
                                    </p:anim>
                                    <p:anim calcmode="lin" valueType="num">
                                      <p:cBhvr>
                                        <p:cTn id="16" dur="2000" fill="hold"/>
                                        <p:tgtEl>
                                          <p:spTgt spid="247812"/>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247813"/>
                                        </p:tgtEl>
                                        <p:attrNameLst>
                                          <p:attrName>style.visibility</p:attrName>
                                        </p:attrNameLst>
                                      </p:cBhvr>
                                      <p:to>
                                        <p:strVal val="visible"/>
                                      </p:to>
                                    </p:set>
                                    <p:anim calcmode="lin" valueType="num">
                                      <p:cBhvr>
                                        <p:cTn id="19" dur="2000" fill="hold"/>
                                        <p:tgtEl>
                                          <p:spTgt spid="247813"/>
                                        </p:tgtEl>
                                        <p:attrNameLst>
                                          <p:attrName>ppt_w</p:attrName>
                                        </p:attrNameLst>
                                      </p:cBhvr>
                                      <p:tavLst>
                                        <p:tav tm="0">
                                          <p:val>
                                            <p:fltVal val="0"/>
                                          </p:val>
                                        </p:tav>
                                        <p:tav tm="100000">
                                          <p:val>
                                            <p:strVal val="#ppt_w"/>
                                          </p:val>
                                        </p:tav>
                                      </p:tavLst>
                                    </p:anim>
                                    <p:anim calcmode="lin" valueType="num">
                                      <p:cBhvr>
                                        <p:cTn id="20" dur="2000" fill="hold"/>
                                        <p:tgtEl>
                                          <p:spTgt spid="2478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animBg="1"/>
      <p:bldP spid="247811" grpId="0"/>
      <p:bldP spid="247812" grpId="0"/>
      <p:bldP spid="247813" grpId="0"/>
    </p:bld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en-US" altLang="en-US" sz="6300" smtClean="0"/>
              <a:t> </a:t>
            </a:r>
            <a:r>
              <a:rPr lang="ar-SA" altLang="en-US" sz="6300" smtClean="0"/>
              <a:t>اَلسَّلامُ عَلَيْكَ يَا بْنَ رَسُولِ اللَّهِ</a:t>
            </a:r>
            <a:r>
              <a:rPr lang="en-US" altLang="en-US" sz="6300" smtClean="0"/>
              <a:t> </a:t>
            </a:r>
          </a:p>
        </p:txBody>
      </p:sp>
      <p:sp>
        <p:nvSpPr>
          <p:cNvPr id="235523" name="Rectangle 3"/>
          <p:cNvSpPr>
            <a:spLocks noGrp="1" noChangeArrowheads="1"/>
          </p:cNvSpPr>
          <p:nvPr>
            <p:ph type="subTitle" idx="1"/>
          </p:nvPr>
        </p:nvSpPr>
        <p:spPr>
          <a:xfrm>
            <a:off x="250825" y="3886200"/>
            <a:ext cx="8642350" cy="1752600"/>
          </a:xfrm>
        </p:spPr>
        <p:txBody>
          <a:bodyPr/>
          <a:lstStyle/>
          <a:p>
            <a:r>
              <a:rPr lang="en-US" altLang="en-US" smtClean="0"/>
              <a:t>Peace be upon you, O' son of the Messenger of Alláh!</a:t>
            </a:r>
          </a:p>
        </p:txBody>
      </p:sp>
      <p:sp>
        <p:nvSpPr>
          <p:cNvPr id="23552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355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دَعَاكَ بِهِ حَمَلَةُ عَرْشِكَ وَ جَبْرَئِيلُ وَ مِيكَائِيلُ وَ إِسْرَافِيلُ وَ حَبِيبُكَ مُحَمَّدٌ صَلَّى اللَّهُ عَلَيْهِ وَ آلِهِ‏</a:t>
            </a:r>
            <a:endParaRPr lang="en-US" altLang="en-US" sz="5400" smtClean="0"/>
          </a:p>
        </p:txBody>
      </p:sp>
      <p:sp>
        <p:nvSpPr>
          <p:cNvPr id="2457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which makes the bearers of Thy Arsh, Jibraa-eel, Meekaa-eel, Israafeel, Thy intimate friend and confidant, Muhámmad (blessings of Alláh be on him and on his children),  </a:t>
            </a:r>
          </a:p>
        </p:txBody>
      </p:sp>
      <p:sp>
        <p:nvSpPr>
          <p:cNvPr id="2458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45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يَا بْنَ نَبِيِّ اللَّهِ</a:t>
            </a:r>
            <a:r>
              <a:rPr lang="en-US" altLang="en-US" sz="6300" smtClean="0"/>
              <a:t> </a:t>
            </a:r>
          </a:p>
        </p:txBody>
      </p:sp>
      <p:sp>
        <p:nvSpPr>
          <p:cNvPr id="236547" name="Rectangle 3"/>
          <p:cNvSpPr>
            <a:spLocks noGrp="1" noChangeArrowheads="1"/>
          </p:cNvSpPr>
          <p:nvPr>
            <p:ph type="subTitle" idx="1"/>
          </p:nvPr>
        </p:nvSpPr>
        <p:spPr>
          <a:xfrm>
            <a:off x="250825" y="3886200"/>
            <a:ext cx="8642350" cy="1752600"/>
          </a:xfrm>
        </p:spPr>
        <p:txBody>
          <a:bodyPr/>
          <a:lstStyle/>
          <a:p>
            <a:r>
              <a:rPr lang="en-US" altLang="en-US" smtClean="0"/>
              <a:t>Peace be upon you, O' son of the Prophet of Alláh! </a:t>
            </a:r>
          </a:p>
        </p:txBody>
      </p:sp>
      <p:sp>
        <p:nvSpPr>
          <p:cNvPr id="23654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365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يَا بْنَ أَميرِ الْمُؤْمِنينَ</a:t>
            </a:r>
            <a:r>
              <a:rPr lang="en-US" altLang="en-US" sz="6300" smtClean="0"/>
              <a:t> </a:t>
            </a:r>
          </a:p>
        </p:txBody>
      </p:sp>
      <p:sp>
        <p:nvSpPr>
          <p:cNvPr id="237571"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O' son of Commander of the faithfuls!</a:t>
            </a:r>
          </a:p>
        </p:txBody>
      </p:sp>
      <p:sp>
        <p:nvSpPr>
          <p:cNvPr id="23757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375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en-US" altLang="en-US" sz="6300" smtClean="0"/>
              <a:t> </a:t>
            </a:r>
            <a:r>
              <a:rPr lang="ar-SA" altLang="en-US" sz="6300" smtClean="0"/>
              <a:t>اَلسَّلامُ عَلَيْكَ يَا بْنَ الْحُسَيْنِ الشَّهيدِ</a:t>
            </a:r>
            <a:r>
              <a:rPr lang="en-US" altLang="en-US" sz="6300" smtClean="0"/>
              <a:t> </a:t>
            </a:r>
          </a:p>
        </p:txBody>
      </p:sp>
      <p:sp>
        <p:nvSpPr>
          <p:cNvPr id="23859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O' son of Hussain (a.s) the Martyr! </a:t>
            </a:r>
          </a:p>
        </p:txBody>
      </p:sp>
      <p:sp>
        <p:nvSpPr>
          <p:cNvPr id="23859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385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أَيُّهَا الشَّهيدُ</a:t>
            </a:r>
            <a:r>
              <a:rPr lang="en-US" altLang="en-US" sz="6300" smtClean="0"/>
              <a:t> </a:t>
            </a:r>
          </a:p>
        </p:txBody>
      </p:sp>
      <p:sp>
        <p:nvSpPr>
          <p:cNvPr id="239619"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O' Martyr!</a:t>
            </a:r>
          </a:p>
        </p:txBody>
      </p:sp>
      <p:sp>
        <p:nvSpPr>
          <p:cNvPr id="23962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396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اَلسَّلامُ عَلَيْكَ أَيُّهَا الْمَظْلُومُ وَابْنُ الْمَظْلُومِ</a:t>
            </a:r>
            <a:r>
              <a:rPr lang="en-US" altLang="en-US" sz="6300" smtClean="0"/>
              <a:t> </a:t>
            </a:r>
          </a:p>
        </p:txBody>
      </p:sp>
      <p:sp>
        <p:nvSpPr>
          <p:cNvPr id="240643"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O' Oppressed and the son of Oppressed!</a:t>
            </a:r>
          </a:p>
        </p:txBody>
      </p:sp>
      <p:sp>
        <p:nvSpPr>
          <p:cNvPr id="24064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406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en-US" altLang="en-US" sz="6300" smtClean="0"/>
              <a:t> </a:t>
            </a:r>
            <a:r>
              <a:rPr lang="ar-SA" altLang="en-US" sz="6300" smtClean="0"/>
              <a:t>لَعَنَ أللَّهُ اُمَّةً قَتَلَتْكَ</a:t>
            </a:r>
            <a:r>
              <a:rPr lang="en-US" altLang="en-US" sz="6300" smtClean="0"/>
              <a:t> </a:t>
            </a:r>
          </a:p>
        </p:txBody>
      </p:sp>
      <p:sp>
        <p:nvSpPr>
          <p:cNvPr id="241667"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Curse of Allah be upon the group who killed you</a:t>
            </a:r>
          </a:p>
        </p:txBody>
      </p:sp>
      <p:sp>
        <p:nvSpPr>
          <p:cNvPr id="24166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416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وَلَعَنَ أللَّهُ اُمَّةً ظَلَمَتْكَ</a:t>
            </a:r>
            <a:r>
              <a:rPr lang="en-US" altLang="en-US" sz="6300" smtClean="0"/>
              <a:t> </a:t>
            </a:r>
          </a:p>
        </p:txBody>
      </p:sp>
      <p:sp>
        <p:nvSpPr>
          <p:cNvPr id="242691"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the curse of Allah be upon the group who oppressed you</a:t>
            </a:r>
          </a:p>
        </p:txBody>
      </p:sp>
      <p:sp>
        <p:nvSpPr>
          <p:cNvPr id="2426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426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 وَلَعَنَ أللَّهُ اُمَّةً سَمِعَتْ بِذلِكَ فَرَضِيَتْ بِهِ</a:t>
            </a:r>
            <a:r>
              <a:rPr lang="en-US" altLang="en-US" sz="6300" smtClean="0"/>
              <a:t> </a:t>
            </a:r>
          </a:p>
        </p:txBody>
      </p:sp>
      <p:sp>
        <p:nvSpPr>
          <p:cNvPr id="24371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curse of Allah be upon those who heard of your oppression and approved the same.</a:t>
            </a:r>
          </a:p>
        </p:txBody>
      </p:sp>
      <p:sp>
        <p:nvSpPr>
          <p:cNvPr id="2437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Ali ibn Husein (</a:t>
            </a:r>
            <a:r>
              <a:rPr lang="en-US" altLang="en-US" sz="1800" b="1">
                <a:solidFill>
                  <a:srgbClr val="FFFF99"/>
                </a:solidFill>
              </a:rPr>
              <a:t>á</a:t>
            </a:r>
            <a:r>
              <a:rPr lang="en-US" altLang="en-US" sz="1800" b="1">
                <a:solidFill>
                  <a:srgbClr val="FFFF99"/>
                </a:solidFill>
                <a:latin typeface="Trebuchet MS" panose="020B0603020202020204" pitchFamily="34" charset="0"/>
              </a:rPr>
              <a:t>)</a:t>
            </a:r>
          </a:p>
        </p:txBody>
      </p:sp>
      <p:sp>
        <p:nvSpPr>
          <p:cNvPr id="2437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AutoShape 2"/>
          <p:cNvSpPr>
            <a:spLocks noChangeArrowheads="1"/>
          </p:cNvSpPr>
          <p:nvPr/>
        </p:nvSpPr>
        <p:spPr bwMode="auto">
          <a:xfrm>
            <a:off x="539750" y="763588"/>
            <a:ext cx="8064500" cy="52578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58051" name="Rectangle 3"/>
          <p:cNvSpPr>
            <a:spLocks noChangeArrowheads="1"/>
          </p:cNvSpPr>
          <p:nvPr/>
        </p:nvSpPr>
        <p:spPr bwMode="auto">
          <a:xfrm>
            <a:off x="611188" y="908050"/>
            <a:ext cx="78486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ctr" eaLnBrk="1" hangingPunct="1"/>
            <a:r>
              <a:rPr lang="en-GB" altLang="en-US" sz="6000" b="1">
                <a:solidFill>
                  <a:srgbClr val="FFFF00"/>
                </a:solidFill>
                <a:latin typeface="Times New Roman" panose="02020603050405020304" pitchFamily="18" charset="0"/>
                <a:cs typeface="Traditional Arabic" panose="02020603050405020304" pitchFamily="18" charset="-78"/>
              </a:rPr>
              <a:t>Ziyarat</a:t>
            </a:r>
          </a:p>
          <a:p>
            <a:pPr algn="ctr" eaLnBrk="1" hangingPunct="1"/>
            <a:r>
              <a:rPr lang="en-GB" altLang="en-US" sz="6000" b="1">
                <a:solidFill>
                  <a:srgbClr val="FFFF00"/>
                </a:solidFill>
                <a:latin typeface="Times New Roman" panose="02020603050405020304" pitchFamily="18" charset="0"/>
                <a:cs typeface="Traditional Arabic" panose="02020603050405020304" pitchFamily="18" charset="-78"/>
              </a:rPr>
              <a:t>of all the </a:t>
            </a:r>
          </a:p>
          <a:p>
            <a:pPr algn="ctr" eaLnBrk="1" hangingPunct="1"/>
            <a:r>
              <a:rPr lang="en-GB" altLang="en-US" sz="6000" b="1">
                <a:solidFill>
                  <a:srgbClr val="FFFF00"/>
                </a:solidFill>
                <a:latin typeface="Times New Roman" panose="02020603050405020304" pitchFamily="18" charset="0"/>
                <a:cs typeface="Traditional Arabic" panose="02020603050405020304" pitchFamily="18" charset="-78"/>
              </a:rPr>
              <a:t>Martyrs of Karbala </a:t>
            </a:r>
            <a:r>
              <a:rPr lang="en-GB" altLang="en-US" sz="4800" b="1">
                <a:solidFill>
                  <a:srgbClr val="FFFF00"/>
                </a:solidFill>
                <a:latin typeface="Times New Roman" panose="02020603050405020304" pitchFamily="18" charset="0"/>
                <a:cs typeface="Traditional Arabic" panose="02020603050405020304" pitchFamily="18" charset="-78"/>
              </a:rPr>
              <a:t>(</a:t>
            </a:r>
            <a:r>
              <a:rPr lang="en-GB" altLang="en-US" sz="6000" b="1">
                <a:solidFill>
                  <a:srgbClr val="FFFF00"/>
                </a:solidFill>
                <a:latin typeface="Times New Roman" panose="02020603050405020304" pitchFamily="18" charset="0"/>
                <a:cs typeface="Traditional Arabic" panose="02020603050405020304" pitchFamily="18" charset="-78"/>
              </a:rPr>
              <a:t>á</a:t>
            </a:r>
            <a:r>
              <a:rPr lang="en-GB" altLang="en-US" sz="4800" b="1">
                <a:solidFill>
                  <a:srgbClr val="FFFF00"/>
                </a:solidFill>
                <a:latin typeface="Times New Roman" panose="02020603050405020304" pitchFamily="18" charset="0"/>
                <a:cs typeface="Traditional Arabic" panose="02020603050405020304" pitchFamily="18" charset="-78"/>
              </a:rPr>
              <a:t>)</a:t>
            </a:r>
          </a:p>
        </p:txBody>
      </p:sp>
      <p:sp>
        <p:nvSpPr>
          <p:cNvPr id="258052" name="Rectangle 4"/>
          <p:cNvSpPr>
            <a:spLocks noChangeArrowheads="1"/>
          </p:cNvSpPr>
          <p:nvPr/>
        </p:nvSpPr>
        <p:spPr bwMode="auto">
          <a:xfrm>
            <a:off x="803275" y="3951288"/>
            <a:ext cx="7513638" cy="138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justLow" rtl="1" eaLnBrk="1" hangingPunct="1"/>
            <a:r>
              <a:rPr lang="ar-AE" altLang="en-US" sz="8500" b="1">
                <a:solidFill>
                  <a:srgbClr val="FFFF00"/>
                </a:solidFill>
                <a:cs typeface="Simplified Arabic" panose="02020603050405020304" pitchFamily="18" charset="-78"/>
              </a:rPr>
              <a:t>زِيَارَة ُشُهَدَاءِ كَرْبَلاَءِ</a:t>
            </a:r>
            <a:r>
              <a:rPr lang="en-US" altLang="en-US" sz="8500" b="1">
                <a:solidFill>
                  <a:srgbClr val="FFFF00"/>
                </a:solidFill>
                <a:cs typeface="Simplified Arabic" panose="02020603050405020304" pitchFamily="18" charset="-78"/>
              </a:rPr>
              <a:t> </a:t>
            </a:r>
            <a:endParaRPr lang="ar-SA" altLang="en-US" sz="8500" b="1">
              <a:solidFill>
                <a:srgbClr val="FFFF00"/>
              </a:solidFill>
              <a:cs typeface="Simplified Arabic" panose="02020603050405020304" pitchFamily="18" charset="-78"/>
            </a:endParaRPr>
          </a:p>
        </p:txBody>
      </p:sp>
      <p:sp>
        <p:nvSpPr>
          <p:cNvPr id="258053" name="Rectangle 5"/>
          <p:cNvSpPr>
            <a:spLocks noChangeArrowheads="1"/>
          </p:cNvSpPr>
          <p:nvPr/>
        </p:nvSpPr>
        <p:spPr bwMode="auto">
          <a:xfrm>
            <a:off x="3563938" y="5441950"/>
            <a:ext cx="19764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FF00"/>
                </a:solidFill>
                <a:cs typeface="Simplified Arabic" panose="02020603050405020304" pitchFamily="18" charset="-78"/>
              </a:rPr>
              <a:t>(</a:t>
            </a:r>
            <a:r>
              <a:rPr lang="ar-SA" altLang="en-US" sz="3200" b="1">
                <a:solidFill>
                  <a:srgbClr val="FFFF00"/>
                </a:solidFill>
                <a:cs typeface="Simplified Arabic" panose="02020603050405020304" pitchFamily="18" charset="-78"/>
              </a:rPr>
              <a:t>عليه السلام</a:t>
            </a:r>
            <a:r>
              <a:rPr lang="en-US" altLang="en-US" sz="3200" b="1">
                <a:solidFill>
                  <a:srgbClr val="FFFF00"/>
                </a:solidFill>
                <a:cs typeface="Simplified Arabic" panose="02020603050405020304" pitchFamily="18" charset="-78"/>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58050"/>
                                        </p:tgtEl>
                                        <p:attrNameLst>
                                          <p:attrName>style.visibility</p:attrName>
                                        </p:attrNameLst>
                                      </p:cBhvr>
                                      <p:to>
                                        <p:strVal val="visible"/>
                                      </p:to>
                                    </p:set>
                                    <p:anim calcmode="lin" valueType="num">
                                      <p:cBhvr>
                                        <p:cTn id="7" dur="2000" fill="hold"/>
                                        <p:tgtEl>
                                          <p:spTgt spid="258050"/>
                                        </p:tgtEl>
                                        <p:attrNameLst>
                                          <p:attrName>ppt_w</p:attrName>
                                        </p:attrNameLst>
                                      </p:cBhvr>
                                      <p:tavLst>
                                        <p:tav tm="0">
                                          <p:val>
                                            <p:fltVal val="0"/>
                                          </p:val>
                                        </p:tav>
                                        <p:tav tm="100000">
                                          <p:val>
                                            <p:strVal val="#ppt_w"/>
                                          </p:val>
                                        </p:tav>
                                      </p:tavLst>
                                    </p:anim>
                                    <p:anim calcmode="lin" valueType="num">
                                      <p:cBhvr>
                                        <p:cTn id="8" dur="2000" fill="hold"/>
                                        <p:tgtEl>
                                          <p:spTgt spid="258050"/>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58051"/>
                                        </p:tgtEl>
                                        <p:attrNameLst>
                                          <p:attrName>style.visibility</p:attrName>
                                        </p:attrNameLst>
                                      </p:cBhvr>
                                      <p:to>
                                        <p:strVal val="visible"/>
                                      </p:to>
                                    </p:set>
                                    <p:anim calcmode="lin" valueType="num">
                                      <p:cBhvr>
                                        <p:cTn id="11" dur="2000" fill="hold"/>
                                        <p:tgtEl>
                                          <p:spTgt spid="258051"/>
                                        </p:tgtEl>
                                        <p:attrNameLst>
                                          <p:attrName>ppt_w</p:attrName>
                                        </p:attrNameLst>
                                      </p:cBhvr>
                                      <p:tavLst>
                                        <p:tav tm="0">
                                          <p:val>
                                            <p:fltVal val="0"/>
                                          </p:val>
                                        </p:tav>
                                        <p:tav tm="100000">
                                          <p:val>
                                            <p:strVal val="#ppt_w"/>
                                          </p:val>
                                        </p:tav>
                                      </p:tavLst>
                                    </p:anim>
                                    <p:anim calcmode="lin" valueType="num">
                                      <p:cBhvr>
                                        <p:cTn id="12" dur="2000" fill="hold"/>
                                        <p:tgtEl>
                                          <p:spTgt spid="258051"/>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258052"/>
                                        </p:tgtEl>
                                        <p:attrNameLst>
                                          <p:attrName>style.visibility</p:attrName>
                                        </p:attrNameLst>
                                      </p:cBhvr>
                                      <p:to>
                                        <p:strVal val="visible"/>
                                      </p:to>
                                    </p:set>
                                    <p:anim calcmode="lin" valueType="num">
                                      <p:cBhvr>
                                        <p:cTn id="15" dur="2000" fill="hold"/>
                                        <p:tgtEl>
                                          <p:spTgt spid="258052"/>
                                        </p:tgtEl>
                                        <p:attrNameLst>
                                          <p:attrName>ppt_w</p:attrName>
                                        </p:attrNameLst>
                                      </p:cBhvr>
                                      <p:tavLst>
                                        <p:tav tm="0">
                                          <p:val>
                                            <p:fltVal val="0"/>
                                          </p:val>
                                        </p:tav>
                                        <p:tav tm="100000">
                                          <p:val>
                                            <p:strVal val="#ppt_w"/>
                                          </p:val>
                                        </p:tav>
                                      </p:tavLst>
                                    </p:anim>
                                    <p:anim calcmode="lin" valueType="num">
                                      <p:cBhvr>
                                        <p:cTn id="16" dur="2000" fill="hold"/>
                                        <p:tgtEl>
                                          <p:spTgt spid="258052"/>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258053"/>
                                        </p:tgtEl>
                                        <p:attrNameLst>
                                          <p:attrName>style.visibility</p:attrName>
                                        </p:attrNameLst>
                                      </p:cBhvr>
                                      <p:to>
                                        <p:strVal val="visible"/>
                                      </p:to>
                                    </p:set>
                                    <p:anim calcmode="lin" valueType="num">
                                      <p:cBhvr>
                                        <p:cTn id="19" dur="2000" fill="hold"/>
                                        <p:tgtEl>
                                          <p:spTgt spid="258053"/>
                                        </p:tgtEl>
                                        <p:attrNameLst>
                                          <p:attrName>ppt_w</p:attrName>
                                        </p:attrNameLst>
                                      </p:cBhvr>
                                      <p:tavLst>
                                        <p:tav tm="0">
                                          <p:val>
                                            <p:fltVal val="0"/>
                                          </p:val>
                                        </p:tav>
                                        <p:tav tm="100000">
                                          <p:val>
                                            <p:strVal val="#ppt_w"/>
                                          </p:val>
                                        </p:tav>
                                      </p:tavLst>
                                    </p:anim>
                                    <p:anim calcmode="lin" valueType="num">
                                      <p:cBhvr>
                                        <p:cTn id="20" dur="2000" fill="hold"/>
                                        <p:tgtEl>
                                          <p:spTgt spid="25805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0" grpId="0" animBg="1"/>
      <p:bldP spid="258051" grpId="0"/>
      <p:bldP spid="258052" grpId="0"/>
      <p:bldP spid="258053" grpId="0"/>
    </p:bld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اَوْلِيَآءَ اللهِ وَ اَحِبَّاءَهُ</a:t>
            </a:r>
            <a:endParaRPr lang="en-US" altLang="en-US" sz="6300" smtClean="0"/>
          </a:p>
        </p:txBody>
      </p:sp>
      <p:sp>
        <p:nvSpPr>
          <p:cNvPr id="245763" name="Rectangle 3"/>
          <p:cNvSpPr>
            <a:spLocks noGrp="1" noChangeArrowheads="1"/>
          </p:cNvSpPr>
          <p:nvPr>
            <p:ph type="subTitle" idx="1"/>
          </p:nvPr>
        </p:nvSpPr>
        <p:spPr>
          <a:xfrm>
            <a:off x="250825" y="3886200"/>
            <a:ext cx="8642350" cy="1752600"/>
          </a:xfrm>
        </p:spPr>
        <p:txBody>
          <a:bodyPr/>
          <a:lstStyle/>
          <a:p>
            <a:r>
              <a:rPr lang="en-US" altLang="en-US" smtClean="0"/>
              <a:t>Peace be upon you all, O' devotees of Alláh and his lovers!</a:t>
            </a:r>
          </a:p>
        </p:txBody>
      </p:sp>
      <p:sp>
        <p:nvSpPr>
          <p:cNvPr id="2457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457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مَلاَئِكَتُكَ الْمُقَرَّبُونَ وَ أَنْبِيَاؤُكَ الْمُرْسَلُونَ وَ عِبَادُكَ الصَّالِحُونَ مِنْ أَهْلِ السَّمَاوَاتِ وَ الْأَرَضِينَ‏</a:t>
            </a:r>
            <a:endParaRPr lang="en-US" altLang="en-US" sz="5400" smtClean="0"/>
          </a:p>
        </p:txBody>
      </p:sp>
      <p:sp>
        <p:nvSpPr>
          <p:cNvPr id="2560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Thy confidential Angels, the Prophets appointed by Thee, and Thy chosen upright servants among the inhabitants of the heavens and the earths, pray for Thy blessings; </a:t>
            </a:r>
          </a:p>
        </p:txBody>
      </p:sp>
      <p:sp>
        <p:nvSpPr>
          <p:cNvPr id="2560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56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اَصْفِيَآءَ اللهِ وَ اَوِدَّاءَهُ</a:t>
            </a:r>
            <a:endParaRPr lang="en-US" altLang="en-US" sz="6300" smtClean="0"/>
          </a:p>
        </p:txBody>
      </p:sp>
      <p:sp>
        <p:nvSpPr>
          <p:cNvPr id="246787"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all, O' selected ones of Alláh and his dear ones!</a:t>
            </a:r>
          </a:p>
        </p:txBody>
      </p:sp>
      <p:sp>
        <p:nvSpPr>
          <p:cNvPr id="2467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467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اَنْصَارَ دِيْنِ اللهِ</a:t>
            </a:r>
            <a:endParaRPr lang="en-US" altLang="en-US" sz="6300" smtClean="0"/>
          </a:p>
        </p:txBody>
      </p:sp>
      <p:sp>
        <p:nvSpPr>
          <p:cNvPr id="247811"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all, O' supporters of the religion of Alláh!</a:t>
            </a:r>
          </a:p>
        </p:txBody>
      </p:sp>
      <p:sp>
        <p:nvSpPr>
          <p:cNvPr id="2478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478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اَنْصَارَ رَسُوْلِ اللهِ</a:t>
            </a:r>
            <a:endParaRPr lang="en-US" altLang="en-US" sz="6300" smtClean="0"/>
          </a:p>
        </p:txBody>
      </p:sp>
      <p:sp>
        <p:nvSpPr>
          <p:cNvPr id="24883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all, O' supporters of the Prophet of Alláh!</a:t>
            </a:r>
          </a:p>
        </p:txBody>
      </p:sp>
      <p:sp>
        <p:nvSpPr>
          <p:cNvPr id="2488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488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اَنْصَارَ اَمِيْرِ الـْمُؤْمِنِيْنَ</a:t>
            </a:r>
            <a:endParaRPr lang="en-US" altLang="en-US" sz="6300" smtClean="0"/>
          </a:p>
        </p:txBody>
      </p:sp>
      <p:sp>
        <p:nvSpPr>
          <p:cNvPr id="249859"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all, O' supporters of the Commander of the faithfuls!</a:t>
            </a:r>
          </a:p>
        </p:txBody>
      </p:sp>
      <p:sp>
        <p:nvSpPr>
          <p:cNvPr id="2498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4986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اَنْصَارَ فَاطِمَة َسَيِّدَةِ نِسَآءِ الْعَالَمِيْنَ</a:t>
            </a:r>
            <a:endParaRPr lang="en-US" altLang="en-US" sz="6300" smtClean="0"/>
          </a:p>
        </p:txBody>
      </p:sp>
      <p:sp>
        <p:nvSpPr>
          <p:cNvPr id="250883"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all, O' supporters of Fatemah the most exalted amongst the woman of the worlds!</a:t>
            </a:r>
          </a:p>
        </p:txBody>
      </p:sp>
      <p:sp>
        <p:nvSpPr>
          <p:cNvPr id="2508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508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ctrTitle"/>
          </p:nvPr>
        </p:nvSpPr>
        <p:spPr>
          <a:xfrm>
            <a:off x="685800" y="1814513"/>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اَنْصَارَ اَبِي مُحَمَّدٍالْحَسَنِ بْنِ عَلِيٍّ الْوَلِيِّ النـَّاصِحِ</a:t>
            </a:r>
            <a:endParaRPr lang="en-US" altLang="en-US" sz="6300" smtClean="0"/>
          </a:p>
        </p:txBody>
      </p:sp>
      <p:sp>
        <p:nvSpPr>
          <p:cNvPr id="251907"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all, O' supporters of Aba-Mohammad Al-Hassan (a.s) son of Ali (a.s) the pure, the guide and the trusted one!</a:t>
            </a:r>
          </a:p>
        </p:txBody>
      </p:sp>
      <p:sp>
        <p:nvSpPr>
          <p:cNvPr id="2519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519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اَلسَّـلامُ عَلَيْكُمْ يَا اَنْصَارَ اَبِي عَبْدِ اللهِ</a:t>
            </a:r>
            <a:endParaRPr lang="en-US" altLang="en-US" sz="6300" smtClean="0"/>
          </a:p>
        </p:txBody>
      </p:sp>
      <p:sp>
        <p:nvSpPr>
          <p:cNvPr id="252931"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upon you all, O' supporters of Aba Abdullah Al Hussain!</a:t>
            </a:r>
          </a:p>
        </p:txBody>
      </p:sp>
      <p:sp>
        <p:nvSpPr>
          <p:cNvPr id="25293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529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بـِاَبِي اَنْتُمْ وَاُمِّي</a:t>
            </a:r>
            <a:endParaRPr lang="en-US" altLang="en-US" sz="6300" smtClean="0"/>
          </a:p>
        </p:txBody>
      </p:sp>
      <p:sp>
        <p:nvSpPr>
          <p:cNvPr id="25395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May my father lay his life for you all and may my mother too sacrifice her life for you all!</a:t>
            </a:r>
          </a:p>
        </p:txBody>
      </p:sp>
      <p:sp>
        <p:nvSpPr>
          <p:cNvPr id="25395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539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طِبْتُمْ وَ طـَابَتِ الْاَرْضُ الَّتِي فِيْهَا دُفِنْتُمْ</a:t>
            </a:r>
            <a:endParaRPr lang="en-US" altLang="en-US" sz="6300" smtClean="0"/>
          </a:p>
        </p:txBody>
      </p:sp>
      <p:sp>
        <p:nvSpPr>
          <p:cNvPr id="254979"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You have become blessed and blessed is the land in which you are buried;</a:t>
            </a:r>
          </a:p>
        </p:txBody>
      </p:sp>
      <p:sp>
        <p:nvSpPr>
          <p:cNvPr id="25498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549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 فُزْتُمْ فَوْزاً عَظِيْماً</a:t>
            </a:r>
            <a:endParaRPr lang="en-US" altLang="en-US" sz="6300" smtClean="0"/>
          </a:p>
        </p:txBody>
      </p:sp>
      <p:sp>
        <p:nvSpPr>
          <p:cNvPr id="256003"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You all have attained greatest success</a:t>
            </a:r>
          </a:p>
        </p:txBody>
      </p:sp>
      <p:sp>
        <p:nvSpPr>
          <p:cNvPr id="25600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560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دَعَاكَ بِهِ ذُو النُّونِ إِذْ ذَهَبَ مُغَاضِباً فَظَنَّ أَنْ لَنْ نَقْدِرَعَلَيْهِ‏</a:t>
            </a:r>
            <a:endParaRPr lang="en-US" altLang="en-US" sz="5400" smtClean="0"/>
          </a:p>
        </p:txBody>
      </p:sp>
      <p:sp>
        <p:nvSpPr>
          <p:cNvPr id="2662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Zunnoon (Yoonus) recited to invoke Thee; when he went off in anger and deemed that WE had no power over him</a:t>
            </a:r>
          </a:p>
        </p:txBody>
      </p:sp>
      <p:sp>
        <p:nvSpPr>
          <p:cNvPr id="2662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66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فَيَالَيْتَنِي كُنْتُ مَعَكُمْ فَاَفُوْزَ مَعَكُمْ</a:t>
            </a:r>
            <a:endParaRPr lang="en-US" altLang="en-US" sz="6300" smtClean="0"/>
          </a:p>
        </p:txBody>
      </p:sp>
      <p:sp>
        <p:nvSpPr>
          <p:cNvPr id="257027"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how I wish I was along with you all to achieve the same glory that you all attained.</a:t>
            </a:r>
          </a:p>
        </p:txBody>
      </p:sp>
      <p:sp>
        <p:nvSpPr>
          <p:cNvPr id="25702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ll M</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rtyrs</a:t>
            </a:r>
          </a:p>
        </p:txBody>
      </p:sp>
      <p:sp>
        <p:nvSpPr>
          <p:cNvPr id="2570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AutoShape 2"/>
          <p:cNvSpPr>
            <a:spLocks noChangeArrowheads="1"/>
          </p:cNvSpPr>
          <p:nvPr/>
        </p:nvSpPr>
        <p:spPr bwMode="auto">
          <a:xfrm>
            <a:off x="539750" y="763588"/>
            <a:ext cx="8064500" cy="52578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58051" name="Rectangle 3"/>
          <p:cNvSpPr>
            <a:spLocks noChangeArrowheads="1"/>
          </p:cNvSpPr>
          <p:nvPr/>
        </p:nvSpPr>
        <p:spPr bwMode="auto">
          <a:xfrm>
            <a:off x="3563938" y="5229225"/>
            <a:ext cx="19764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FF00"/>
                </a:solidFill>
                <a:cs typeface="Simplified Arabic" panose="02020603050405020304" pitchFamily="18" charset="-78"/>
              </a:rPr>
              <a:t>(</a:t>
            </a:r>
            <a:r>
              <a:rPr lang="ar-SA" altLang="en-US" sz="3200" b="1">
                <a:solidFill>
                  <a:srgbClr val="FFFF00"/>
                </a:solidFill>
                <a:cs typeface="Simplified Arabic" panose="02020603050405020304" pitchFamily="18" charset="-78"/>
              </a:rPr>
              <a:t>عليه السلام</a:t>
            </a:r>
            <a:r>
              <a:rPr lang="en-US" altLang="en-US" sz="3200" b="1">
                <a:solidFill>
                  <a:srgbClr val="FFFF00"/>
                </a:solidFill>
                <a:cs typeface="Simplified Arabic" panose="02020603050405020304" pitchFamily="18" charset="-78"/>
              </a:rPr>
              <a:t>)</a:t>
            </a:r>
          </a:p>
        </p:txBody>
      </p:sp>
      <p:sp>
        <p:nvSpPr>
          <p:cNvPr id="258052" name="Rectangle 4"/>
          <p:cNvSpPr>
            <a:spLocks noChangeArrowheads="1"/>
          </p:cNvSpPr>
          <p:nvPr/>
        </p:nvSpPr>
        <p:spPr bwMode="auto">
          <a:xfrm>
            <a:off x="684213" y="1844675"/>
            <a:ext cx="78486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ctr" eaLnBrk="1" hangingPunct="1"/>
            <a:r>
              <a:rPr lang="en-GB" altLang="en-US" sz="6000" b="1">
                <a:solidFill>
                  <a:srgbClr val="FFFF00"/>
                </a:solidFill>
                <a:latin typeface="Times New Roman" panose="02020603050405020304" pitchFamily="18" charset="0"/>
                <a:cs typeface="Traditional Arabic" panose="02020603050405020304" pitchFamily="18" charset="-78"/>
              </a:rPr>
              <a:t>Ziyarat Abbas ibn Ali (á)</a:t>
            </a:r>
          </a:p>
        </p:txBody>
      </p:sp>
      <p:sp>
        <p:nvSpPr>
          <p:cNvPr id="258053" name="Rectangle 5"/>
          <p:cNvSpPr>
            <a:spLocks noChangeArrowheads="1"/>
          </p:cNvSpPr>
          <p:nvPr/>
        </p:nvSpPr>
        <p:spPr bwMode="auto">
          <a:xfrm>
            <a:off x="898525" y="3794125"/>
            <a:ext cx="73453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justLow" rtl="1" eaLnBrk="1" hangingPunct="1"/>
            <a:r>
              <a:rPr lang="ar-AE" altLang="en-US" sz="8000" b="1">
                <a:solidFill>
                  <a:srgbClr val="FFFF00"/>
                </a:solidFill>
                <a:cs typeface="Simplified Arabic" panose="02020603050405020304" pitchFamily="18" charset="-78"/>
              </a:rPr>
              <a:t>زِيَارَة ُالعَبَّاسِ بْنِ عَلِيٍّ</a:t>
            </a:r>
            <a:endParaRPr lang="ar-SA" altLang="en-US" sz="8000" b="1">
              <a:solidFill>
                <a:srgbClr val="FFFF00"/>
              </a:solidFill>
              <a:cs typeface="Simplified Arabic" panose="02020603050405020304" pitchFamily="18" charset="-78"/>
            </a:endParaRPr>
          </a:p>
        </p:txBody>
      </p:sp>
    </p:spTree>
  </p:cSld>
  <p:clrMapOvr>
    <a:masterClrMapping/>
  </p:clrMapOvr>
  <p:transition>
    <p:fade/>
  </p:transition>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اَلسَّلامُ عَلَيْكَ يَا اَبَا الْفَضْلِ العَبَّاسِ بْنِ أَمِيْرِ الْمُؤْمِنِيْنَ</a:t>
            </a:r>
            <a:endParaRPr lang="en-US" altLang="en-US" sz="6300" smtClean="0"/>
          </a:p>
        </p:txBody>
      </p:sp>
      <p:sp>
        <p:nvSpPr>
          <p:cNvPr id="25907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on you, O' Abul Fadhl, al Abbas, son of Ameerul Mumineen (a.s)</a:t>
            </a:r>
          </a:p>
        </p:txBody>
      </p:sp>
      <p:sp>
        <p:nvSpPr>
          <p:cNvPr id="25907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590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اَلسَّلامُ عََلَيْكَ يَا بْنَ سَيِّدِ الْوَصِيَّيْنَ</a:t>
            </a:r>
            <a:endParaRPr lang="en-US" altLang="en-US" sz="6300" smtClean="0"/>
          </a:p>
        </p:txBody>
      </p:sp>
      <p:sp>
        <p:nvSpPr>
          <p:cNvPr id="260099"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on you, O'  son of the chief of the successors.</a:t>
            </a:r>
          </a:p>
        </p:txBody>
      </p:sp>
      <p:sp>
        <p:nvSpPr>
          <p:cNvPr id="26010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010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اَلسَّلامُ عَلَيْكَ يَا بْنَ أَوَلِ الْقَوْمِ اِسْلاَمَاً </a:t>
            </a:r>
            <a:endParaRPr lang="en-US" altLang="en-US" sz="6300" smtClean="0"/>
          </a:p>
        </p:txBody>
      </p:sp>
      <p:sp>
        <p:nvSpPr>
          <p:cNvPr id="261123"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Peace be on you, O' son of the (one who was) the first to accept Islam, in the community.</a:t>
            </a:r>
          </a:p>
          <a:p>
            <a:endParaRPr lang="en-US" altLang="en-US" smtClean="0"/>
          </a:p>
        </p:txBody>
      </p:sp>
      <p:sp>
        <p:nvSpPr>
          <p:cNvPr id="26112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11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وَاَقْدَمِهِمْ اِيْمَانَاً</a:t>
            </a:r>
            <a:endParaRPr lang="en-US" altLang="en-US" sz="6300" smtClean="0"/>
          </a:p>
        </p:txBody>
      </p:sp>
      <p:sp>
        <p:nvSpPr>
          <p:cNvPr id="262147"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The foremost in faith</a:t>
            </a:r>
          </a:p>
        </p:txBody>
      </p:sp>
      <p:sp>
        <p:nvSpPr>
          <p:cNvPr id="26214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21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 أقْوَمِهِمْ بـِدِينِ اللهِ</a:t>
            </a:r>
            <a:endParaRPr lang="en-US" altLang="en-US" sz="6300" smtClean="0"/>
          </a:p>
        </p:txBody>
      </p:sp>
      <p:sp>
        <p:nvSpPr>
          <p:cNvPr id="263171"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The most firm on the religion of Allah,</a:t>
            </a:r>
          </a:p>
        </p:txBody>
      </p:sp>
      <p:sp>
        <p:nvSpPr>
          <p:cNvPr id="26317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31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وَاَحْوَطِهِمْ عَلَى الإِسْلامِ</a:t>
            </a:r>
            <a:endParaRPr lang="en-US" altLang="en-US" sz="6300" smtClean="0"/>
          </a:p>
        </p:txBody>
      </p:sp>
      <p:sp>
        <p:nvSpPr>
          <p:cNvPr id="26419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the most dedicated to guard over Islam</a:t>
            </a:r>
          </a:p>
        </p:txBody>
      </p:sp>
      <p:sp>
        <p:nvSpPr>
          <p:cNvPr id="26419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41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أَشْهَدُ لَقـَدْ نَصَحْتَ لِلـَّهِ وَ لِرَسُولِهِ</a:t>
            </a:r>
            <a:endParaRPr lang="en-US" altLang="en-US" sz="6300" smtClean="0"/>
          </a:p>
        </p:txBody>
      </p:sp>
      <p:sp>
        <p:nvSpPr>
          <p:cNvPr id="265219"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I bear witness that you advised in the way of Allah, and his messenger,</a:t>
            </a:r>
          </a:p>
        </p:txBody>
      </p:sp>
      <p:sp>
        <p:nvSpPr>
          <p:cNvPr id="26522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52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وَلِأَخِيكَ فَنِعْمَ الأَخُ الْمُوَاسِي</a:t>
            </a:r>
            <a:endParaRPr lang="en-US" altLang="en-US" sz="6300" smtClean="0"/>
          </a:p>
        </p:txBody>
      </p:sp>
      <p:sp>
        <p:nvSpPr>
          <p:cNvPr id="266243"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your brother, How great a consoler you were as a brother!</a:t>
            </a:r>
          </a:p>
        </p:txBody>
      </p:sp>
      <p:sp>
        <p:nvSpPr>
          <p:cNvPr id="26624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62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فَنَادَى فِي الظُّلُمَاتِ أَنْ لاَ إِلَهَ إِلاَّ أَنْتَ‏</a:t>
            </a:r>
            <a:endParaRPr lang="en-US" altLang="en-US" sz="5400" smtClean="0"/>
          </a:p>
        </p:txBody>
      </p:sp>
      <p:sp>
        <p:nvSpPr>
          <p:cNvPr id="2765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but he cried out in the darkness, saying: "There is no god save Thee. </a:t>
            </a:r>
          </a:p>
        </p:txBody>
      </p:sp>
      <p:sp>
        <p:nvSpPr>
          <p:cNvPr id="2765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765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فَلَعَنَ اللهُ اُمَّة ًقـَتَلَتْكَ</a:t>
            </a:r>
            <a:endParaRPr lang="en-US" altLang="en-US" sz="6300" smtClean="0"/>
          </a:p>
        </p:txBody>
      </p:sp>
      <p:sp>
        <p:nvSpPr>
          <p:cNvPr id="267267"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May Allah curse the people who killed you,</a:t>
            </a:r>
          </a:p>
        </p:txBody>
      </p:sp>
      <p:sp>
        <p:nvSpPr>
          <p:cNvPr id="26726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72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 لَعَنَ اللهُ اُمَّة ًظَلَمَتْكَ</a:t>
            </a:r>
            <a:endParaRPr lang="en-US" altLang="en-US" sz="6300" smtClean="0"/>
          </a:p>
        </p:txBody>
      </p:sp>
      <p:sp>
        <p:nvSpPr>
          <p:cNvPr id="268291"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May Allah curse the people who oppressed you,</a:t>
            </a:r>
          </a:p>
        </p:txBody>
      </p:sp>
      <p:sp>
        <p:nvSpPr>
          <p:cNvPr id="2682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82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 لَعَنَ اللهُ اُمَّة ً اْسْتَحَلـَّتْ مِنْكَ الْمَحَارِمَ</a:t>
            </a:r>
            <a:endParaRPr lang="en-US" altLang="en-US" sz="6300" smtClean="0"/>
          </a:p>
        </p:txBody>
      </p:sp>
      <p:sp>
        <p:nvSpPr>
          <p:cNvPr id="26931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may Allah curse the people who regard lawful from you what was forbidden</a:t>
            </a:r>
          </a:p>
        </p:txBody>
      </p:sp>
      <p:sp>
        <p:nvSpPr>
          <p:cNvPr id="2693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693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وَانْتَهَكَتْ حُرْمَةَ الإِسْلامِ</a:t>
            </a:r>
            <a:endParaRPr lang="en-US" altLang="en-US" sz="6300" smtClean="0"/>
          </a:p>
        </p:txBody>
      </p:sp>
      <p:sp>
        <p:nvSpPr>
          <p:cNvPr id="270339"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violated the sanctity of Islam. </a:t>
            </a:r>
          </a:p>
        </p:txBody>
      </p:sp>
      <p:sp>
        <p:nvSpPr>
          <p:cNvPr id="27034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7034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فَنِعْمَ الأَخُ الصَّابِرُالْمُجَاهِدُ الْمُحَامِي النَّاصِرُ</a:t>
            </a:r>
            <a:endParaRPr lang="en-US" altLang="en-US" sz="6300" smtClean="0"/>
          </a:p>
        </p:txBody>
      </p:sp>
      <p:sp>
        <p:nvSpPr>
          <p:cNvPr id="271363"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How wonderful is the patient one, the fighter, the protector, the helper,</a:t>
            </a:r>
          </a:p>
        </p:txBody>
      </p:sp>
      <p:sp>
        <p:nvSpPr>
          <p:cNvPr id="2713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713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وَالأَخُ الدَّافِعُ عَنْ أَخِيهِ الْمُجِيبُ إِلَى طَاعَةِ رَبِّهِ</a:t>
            </a:r>
            <a:endParaRPr lang="en-US" altLang="en-US" sz="6300" smtClean="0"/>
          </a:p>
        </p:txBody>
      </p:sp>
      <p:sp>
        <p:nvSpPr>
          <p:cNvPr id="272387"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the brother who defends his brother, who responds to the obedience of His Lord,</a:t>
            </a:r>
          </a:p>
        </p:txBody>
      </p:sp>
      <p:sp>
        <p:nvSpPr>
          <p:cNvPr id="2723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723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الرَّاغِبُ فِيما زَهِدَ فِيهِ غَيْرُهُ مِنَ الثـَّوَابِ الْجَزِيلِ</a:t>
            </a:r>
            <a:endParaRPr lang="en-US" altLang="en-US" sz="6300" smtClean="0"/>
          </a:p>
        </p:txBody>
      </p:sp>
      <p:sp>
        <p:nvSpPr>
          <p:cNvPr id="273411"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who hopes for that which others have renounced of abundant reward.</a:t>
            </a:r>
          </a:p>
        </p:txBody>
      </p:sp>
      <p:sp>
        <p:nvSpPr>
          <p:cNvPr id="2734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734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وَالثـَّنَاءِ الْجَمِيلِ </a:t>
            </a:r>
            <a:endParaRPr lang="en-US" altLang="en-US" sz="6300" smtClean="0"/>
          </a:p>
        </p:txBody>
      </p:sp>
      <p:sp>
        <p:nvSpPr>
          <p:cNvPr id="274435"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and beautiful praise</a:t>
            </a:r>
          </a:p>
        </p:txBody>
      </p:sp>
      <p:sp>
        <p:nvSpPr>
          <p:cNvPr id="2744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744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AE" altLang="en-US" sz="6300" smtClean="0"/>
              <a:t>وَألْحَقَكَ اللهُ بِدَرَجَةِ آبَائِكَ فِي جَنَّاتِ النَّعِيمِ</a:t>
            </a:r>
            <a:endParaRPr lang="en-US" altLang="en-US" sz="6300" smtClean="0"/>
          </a:p>
        </p:txBody>
      </p:sp>
      <p:sp>
        <p:nvSpPr>
          <p:cNvPr id="275459" name="Rectangle 3"/>
          <p:cNvSpPr>
            <a:spLocks noGrp="1" noChangeArrowheads="1"/>
          </p:cNvSpPr>
          <p:nvPr>
            <p:ph type="subTitle" idx="1"/>
          </p:nvPr>
        </p:nvSpPr>
        <p:spPr>
          <a:xfrm>
            <a:off x="250825" y="3886200"/>
            <a:ext cx="8642350"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May Allah join you with the ranks of your fathers in the heaven.</a:t>
            </a:r>
          </a:p>
        </p:txBody>
      </p:sp>
      <p:sp>
        <p:nvSpPr>
          <p:cNvPr id="2754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7546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ctrTitle"/>
          </p:nvPr>
        </p:nvSpPr>
        <p:spPr>
          <a:xfrm>
            <a:off x="685800" y="1412875"/>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1"/>
            <a:r>
              <a:rPr lang="ar-SA" altLang="en-US" sz="6300" smtClean="0"/>
              <a:t>اَللَّهُمَّ صَلِّ عَلَى مُحَمَّدٍ وَ آلِ مُحَمَّد</a:t>
            </a:r>
            <a:endParaRPr lang="en-US" altLang="en-US" sz="6300" smtClean="0">
              <a:ea typeface="MS Mincho" panose="02020609040205080304" pitchFamily="49" charset="-128"/>
            </a:endParaRPr>
          </a:p>
        </p:txBody>
      </p:sp>
      <p:sp>
        <p:nvSpPr>
          <p:cNvPr id="276483" name="Rectangle 3"/>
          <p:cNvSpPr>
            <a:spLocks noGrp="1" noChangeArrowheads="1"/>
          </p:cNvSpPr>
          <p:nvPr>
            <p:ph type="subTitle" idx="1"/>
          </p:nvPr>
        </p:nvSpPr>
        <p:spPr>
          <a:xfrm>
            <a:off x="107950" y="3886200"/>
            <a:ext cx="8964613" cy="1752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t>O Alláh send Your blessings on Muhammad</a:t>
            </a:r>
          </a:p>
          <a:p>
            <a:r>
              <a:rPr lang="en-US" altLang="en-US" smtClean="0"/>
              <a:t>and the family of Muhammad.</a:t>
            </a:r>
          </a:p>
        </p:txBody>
      </p:sp>
      <p:sp>
        <p:nvSpPr>
          <p:cNvPr id="2764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r" eaLnBrk="1" hangingPunct="1"/>
            <a:r>
              <a:rPr lang="en-GB" altLang="en-US" sz="1800" b="1">
                <a:solidFill>
                  <a:srgbClr val="FFFF99"/>
                </a:solidFill>
                <a:latin typeface="Trebuchet MS" panose="020B0603020202020204" pitchFamily="34" charset="0"/>
              </a:rPr>
              <a:t>Ziy</a:t>
            </a:r>
            <a:r>
              <a:rPr lang="en-GB" altLang="en-US" sz="1800" b="1">
                <a:solidFill>
                  <a:srgbClr val="FFFF99"/>
                </a:solidFill>
              </a:rPr>
              <a:t>á</a:t>
            </a:r>
            <a:r>
              <a:rPr lang="en-GB" altLang="en-US" sz="1800" b="1">
                <a:solidFill>
                  <a:srgbClr val="FFFF99"/>
                </a:solidFill>
                <a:latin typeface="Trebuchet MS" panose="020B0603020202020204" pitchFamily="34" charset="0"/>
              </a:rPr>
              <a:t>rat </a:t>
            </a:r>
            <a:r>
              <a:rPr lang="en-US" altLang="en-US" sz="1800" b="1">
                <a:solidFill>
                  <a:srgbClr val="FFFF99"/>
                </a:solidFill>
                <a:latin typeface="Trebuchet MS" panose="020B0603020202020204" pitchFamily="34" charset="0"/>
              </a:rPr>
              <a:t>of H</a:t>
            </a:r>
            <a:r>
              <a:rPr lang="en-US" altLang="en-US" sz="1800" b="1">
                <a:solidFill>
                  <a:srgbClr val="FFFF99"/>
                </a:solidFill>
                <a:cs typeface="Simplified Arabic" panose="02020603050405020304" pitchFamily="18" charset="-78"/>
              </a:rPr>
              <a:t>ázrá</a:t>
            </a:r>
            <a:r>
              <a:rPr lang="en-US" altLang="en-US" sz="1800" b="1">
                <a:solidFill>
                  <a:srgbClr val="FFFF99"/>
                </a:solidFill>
                <a:latin typeface="Trebuchet MS" panose="020B0603020202020204" pitchFamily="34" charset="0"/>
              </a:rPr>
              <a:t>t Abb</a:t>
            </a:r>
            <a:r>
              <a:rPr lang="en-US" altLang="en-US" sz="1800" b="1">
                <a:solidFill>
                  <a:srgbClr val="FFFF99"/>
                </a:solidFill>
                <a:cs typeface="Simplified Arabic" panose="02020603050405020304" pitchFamily="18" charset="-78"/>
              </a:rPr>
              <a:t>á</a:t>
            </a:r>
            <a:r>
              <a:rPr lang="en-US" altLang="en-US" sz="1800" b="1">
                <a:solidFill>
                  <a:srgbClr val="FFFF99"/>
                </a:solidFill>
                <a:latin typeface="Trebuchet MS" panose="020B0603020202020204" pitchFamily="34" charset="0"/>
              </a:rPr>
              <a:t>s ibne Ali (</a:t>
            </a:r>
            <a:r>
              <a:rPr lang="en-US" altLang="en-US" sz="1800" b="1">
                <a:solidFill>
                  <a:srgbClr val="FFFF99"/>
                </a:solidFill>
                <a:cs typeface="Simplified Arabic" panose="02020603050405020304" pitchFamily="18" charset="-78"/>
              </a:rPr>
              <a:t>á)</a:t>
            </a:r>
          </a:p>
        </p:txBody>
      </p:sp>
      <p:sp>
        <p:nvSpPr>
          <p:cNvPr id="2764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سُبْحَانَكَ إِنِّي كُنْتُ مِنَ الظَّالِمِينَ فَاسْتَجَبْتَ لَهُ وَ نَجَّيْتَهُ مِنَ الْغَمِّ وَ كَذَلِكَ تُنْجِي الْمُؤْمِنِينَ‏</a:t>
            </a:r>
            <a:endParaRPr lang="en-US" altLang="en-US" sz="5400" smtClean="0"/>
          </a:p>
        </p:txBody>
      </p:sp>
      <p:sp>
        <p:nvSpPr>
          <p:cNvPr id="2867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Be Thou glorified! Verily, I have been a wrongdoer. " Then Thou heard his prayer and saved him from the anguish. Thus Thou save the believers. </a:t>
            </a:r>
          </a:p>
        </p:txBody>
      </p:sp>
      <p:sp>
        <p:nvSpPr>
          <p:cNvPr id="2867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86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endParaRPr lang="en-US" altLang="en-US" sz="1100" b="0">
              <a:solidFill>
                <a:schemeClr val="tx1"/>
              </a:solidFill>
            </a:endParaRPr>
          </a:p>
        </p:txBody>
      </p:sp>
      <p:sp>
        <p:nvSpPr>
          <p:cNvPr id="277507" name="Rectangle 3"/>
          <p:cNvSpPr>
            <a:spLocks noGrp="1" noChangeArrowheads="1"/>
          </p:cNvSpPr>
          <p:nvPr>
            <p:ph type="ctrTitle"/>
          </p:nvPr>
        </p:nvSpPr>
        <p:spPr>
          <a:xfrm>
            <a:off x="685800" y="3149600"/>
            <a:ext cx="7772400" cy="1143000"/>
          </a:xfrm>
          <a:noFill/>
        </p:spPr>
        <p:txBody>
          <a:bodyPr/>
          <a:lstStyle/>
          <a:p>
            <a:r>
              <a:rPr lang="en-US" altLang="en-US" sz="6000" smtClean="0">
                <a:solidFill>
                  <a:srgbClr val="FFFF00"/>
                </a:solidFill>
              </a:rPr>
              <a:t>Please recite a </a:t>
            </a:r>
            <a:br>
              <a:rPr lang="en-US" altLang="en-US" sz="6000" smtClean="0">
                <a:solidFill>
                  <a:srgbClr val="FFFF00"/>
                </a:solidFill>
              </a:rPr>
            </a:br>
            <a:r>
              <a:rPr lang="en-US" altLang="en-US" sz="6000" smtClean="0">
                <a:solidFill>
                  <a:srgbClr val="FFFF00"/>
                </a:solidFill>
              </a:rPr>
              <a:t>Sura E Fatiha</a:t>
            </a:r>
            <a:br>
              <a:rPr lang="en-US" altLang="en-US" sz="6000" smtClean="0">
                <a:solidFill>
                  <a:srgbClr val="FFFF00"/>
                </a:solidFill>
              </a:rPr>
            </a:br>
            <a:r>
              <a:rPr lang="en-US" altLang="en-US" sz="6000" smtClean="0">
                <a:solidFill>
                  <a:srgbClr val="FFFF00"/>
                </a:solidFill>
              </a:rPr>
              <a:t>for</a:t>
            </a:r>
            <a:br>
              <a:rPr lang="en-US" altLang="en-US" sz="6000" smtClean="0">
                <a:solidFill>
                  <a:srgbClr val="FFFF00"/>
                </a:solidFill>
              </a:rPr>
            </a:br>
            <a:r>
              <a:rPr lang="en-US" altLang="en-US" sz="6000" smtClean="0">
                <a:solidFill>
                  <a:srgbClr val="FFFF00"/>
                </a:solidFill>
              </a:rPr>
              <a:t>ALL MARHUMEEN</a:t>
            </a:r>
            <a:br>
              <a:rPr lang="en-US" altLang="en-US" sz="6000" smtClean="0">
                <a:solidFill>
                  <a:srgbClr val="FFFF00"/>
                </a:solidFill>
              </a:rPr>
            </a:br>
            <a:endParaRPr lang="en-GB" altLang="en-US" sz="6000" smtClean="0">
              <a:solidFill>
                <a:srgbClr val="FFFF00"/>
              </a:solidFill>
            </a:endParaRPr>
          </a:p>
        </p:txBody>
      </p:sp>
      <p:sp>
        <p:nvSpPr>
          <p:cNvPr id="277509" name="Text Box 4"/>
          <p:cNvSpPr txBox="1">
            <a:spLocks noChangeArrowheads="1"/>
          </p:cNvSpPr>
          <p:nvPr/>
        </p:nvSpPr>
        <p:spPr bwMode="auto">
          <a:xfrm>
            <a:off x="468313" y="246063"/>
            <a:ext cx="8280400" cy="4286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algn="ctr" eaLnBrk="1" hangingPunct="1"/>
            <a:r>
              <a:rPr lang="en-US" altLang="en-US" sz="1800" b="1">
                <a:solidFill>
                  <a:srgbClr val="FFFF99"/>
                </a:solidFill>
                <a:latin typeface="Trebuchet MS" panose="020B0603020202020204" pitchFamily="34" charset="0"/>
              </a:rPr>
              <a:t>Am</a:t>
            </a:r>
            <a:r>
              <a:rPr lang="en-US" altLang="en-US" sz="1800" b="1">
                <a:solidFill>
                  <a:srgbClr val="FFFF99"/>
                </a:solidFill>
              </a:rPr>
              <a:t>á</a:t>
            </a:r>
            <a:r>
              <a:rPr lang="en-US" altLang="en-US" sz="1800" b="1">
                <a:solidFill>
                  <a:srgbClr val="FFFF99"/>
                </a:solidFill>
                <a:latin typeface="Trebuchet MS" panose="020B0603020202020204" pitchFamily="34" charset="0"/>
              </a:rPr>
              <a:t>al for the </a:t>
            </a:r>
            <a:r>
              <a:rPr lang="en-GB" altLang="en-US" sz="1800" b="1">
                <a:solidFill>
                  <a:srgbClr val="FFFF99"/>
                </a:solidFill>
                <a:latin typeface="Trebuchet MS" panose="020B0603020202020204" pitchFamily="34" charset="0"/>
              </a:rPr>
              <a:t>Night of </a:t>
            </a:r>
            <a:r>
              <a:rPr lang="en-US" altLang="en-US" sz="1800" b="1">
                <a:solidFill>
                  <a:srgbClr val="FFFF99"/>
                </a:solidFill>
                <a:latin typeface="Trebuchet MS" panose="020B0603020202020204" pitchFamily="34" charset="0"/>
              </a:rPr>
              <a:t>A'r</a:t>
            </a:r>
            <a:r>
              <a:rPr lang="en-US" altLang="en-US" sz="1800" b="1">
                <a:solidFill>
                  <a:srgbClr val="FFFF99"/>
                </a:solidFill>
              </a:rPr>
              <a:t>á</a:t>
            </a:r>
            <a:r>
              <a:rPr lang="en-US" altLang="en-US" sz="1800" b="1">
                <a:solidFill>
                  <a:srgbClr val="FFFF99"/>
                </a:solidFill>
                <a:latin typeface="Trebuchet MS" panose="020B0603020202020204" pitchFamily="34" charset="0"/>
              </a:rPr>
              <a:t>fah (9th Dhul Hijjah)</a:t>
            </a:r>
          </a:p>
        </p:txBody>
      </p:sp>
      <p:pic>
        <p:nvPicPr>
          <p:cNvPr id="2775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5526088"/>
            <a:ext cx="117475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p:cNvSpPr>
            <a:spLocks noChangeArrowheads="1"/>
          </p:cNvSpPr>
          <p:nvPr/>
        </p:nvSpPr>
        <p:spPr bwMode="auto">
          <a:xfrm>
            <a:off x="136525" y="5741988"/>
            <a:ext cx="888841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200" b="1" dirty="0">
              <a:latin typeface="Trebuchet MS" panose="020B0603020202020204" pitchFamily="34" charset="0"/>
            </a:endParaRPr>
          </a:p>
          <a:p>
            <a:pPr algn="ctr" eaLnBrk="1" hangingPunct="1">
              <a:spcBef>
                <a:spcPct val="0"/>
              </a:spcBef>
              <a:buFontTx/>
              <a:buNone/>
            </a:pPr>
            <a:r>
              <a:rPr lang="en-US" altLang="en-US" sz="1100" b="1" dirty="0"/>
              <a:t>For any errors / comments please write to: duas.org@gmail.com</a:t>
            </a:r>
            <a:endParaRPr lang="en-US" altLang="en-US" sz="1200" b="1" dirty="0">
              <a:latin typeface="Trebuchet MS" panose="020B0603020202020204" pitchFamily="34" charset="0"/>
            </a:endParaRPr>
          </a:p>
          <a:p>
            <a:pPr algn="ctr" eaLnBrk="1" hangingPunct="1">
              <a:spcBef>
                <a:spcPct val="0"/>
              </a:spcBef>
              <a:buFontTx/>
              <a:buNone/>
            </a:pPr>
            <a:r>
              <a:rPr lang="en-US" altLang="en-US" sz="1200" b="1" dirty="0">
                <a:latin typeface="Trebuchet MS" panose="020B0603020202020204" pitchFamily="34" charset="0"/>
              </a:rPr>
              <a:t>Kindly recite </a:t>
            </a:r>
            <a:r>
              <a:rPr lang="en-US" altLang="en-US" sz="1200" b="1" dirty="0" err="1">
                <a:latin typeface="Trebuchet MS" panose="020B0603020202020204" pitchFamily="34" charset="0"/>
              </a:rPr>
              <a:t>Sura</a:t>
            </a:r>
            <a:r>
              <a:rPr lang="en-US" altLang="en-US" sz="1200" b="1" dirty="0">
                <a:latin typeface="Trebuchet MS" panose="020B0603020202020204" pitchFamily="34" charset="0"/>
              </a:rPr>
              <a:t> E </a:t>
            </a:r>
            <a:r>
              <a:rPr lang="en-US" altLang="en-US" sz="1200" b="1" dirty="0" err="1">
                <a:latin typeface="Trebuchet MS" panose="020B0603020202020204" pitchFamily="34" charset="0"/>
              </a:rPr>
              <a:t>Fatiha</a:t>
            </a:r>
            <a:r>
              <a:rPr lang="en-US" altLang="en-US" sz="1200" b="1" dirty="0">
                <a:latin typeface="Trebuchet MS" panose="020B0603020202020204" pitchFamily="34" charset="0"/>
              </a:rPr>
              <a:t> for </a:t>
            </a:r>
            <a:r>
              <a:rPr lang="en-US" altLang="en-US" sz="1200" b="1" dirty="0" err="1">
                <a:latin typeface="Trebuchet MS" panose="020B0603020202020204" pitchFamily="34" charset="0"/>
              </a:rPr>
              <a:t>Marhumeen</a:t>
            </a:r>
            <a:r>
              <a:rPr lang="en-US" altLang="en-US" sz="1200" b="1" dirty="0">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الْعَظِيمِ الَّذِي دَعَاكَ بِهِ دَاوُدُ وَ خَرَّ لَكَ سَاجِداً فَغَفَرْتَ لَهُ ذَنْبَهُ‏</a:t>
            </a:r>
            <a:endParaRPr lang="en-US" altLang="en-US" sz="5400" smtClean="0"/>
          </a:p>
        </p:txBody>
      </p:sp>
      <p:sp>
        <p:nvSpPr>
          <p:cNvPr id="2969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great name Dawood recited and prostrated himself in adoration, so Thou forgave him; </a:t>
            </a:r>
          </a:p>
        </p:txBody>
      </p:sp>
      <p:sp>
        <p:nvSpPr>
          <p:cNvPr id="2970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2970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دَعَتْكَ بِهِ آسِيَةُ امْرَأَةُ فِرْعَوْنَ إِذْ قَالَتْ رَبِّ ابْنِ لِي عِنْدَكَ بَيْتاً فِي الْجَنَّةِ</a:t>
            </a:r>
            <a:endParaRPr lang="en-US" altLang="en-US" sz="5400" smtClean="0"/>
          </a:p>
        </p:txBody>
      </p:sp>
      <p:sp>
        <p:nvSpPr>
          <p:cNvPr id="3072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Aasiya wife of Firawn recited when she said: "My Lord! Build for me a home with Thee in the Paradise,  </a:t>
            </a:r>
          </a:p>
        </p:txBody>
      </p:sp>
      <p:sp>
        <p:nvSpPr>
          <p:cNvPr id="3072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07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9"/>
          <p:cNvSpPr>
            <a:spLocks noChangeArrowheads="1"/>
          </p:cNvSpPr>
          <p:nvPr/>
        </p:nvSpPr>
        <p:spPr bwMode="auto">
          <a:xfrm>
            <a:off x="466725" y="404813"/>
            <a:ext cx="8208963" cy="5832475"/>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a:defRPr sz="1100">
                <a:solidFill>
                  <a:schemeClr val="tx1"/>
                </a:solidFill>
                <a:latin typeface="Arial" panose="020B0604020202020204" pitchFamily="34" charset="0"/>
                <a:cs typeface="Arial" panose="020B0604020202020204" pitchFamily="34" charset="0"/>
              </a:defRPr>
            </a:lvl1pPr>
            <a:lvl2pPr marL="742950" indent="-285750">
              <a:defRPr sz="1100">
                <a:solidFill>
                  <a:schemeClr val="tx1"/>
                </a:solidFill>
                <a:latin typeface="Arial" panose="020B0604020202020204" pitchFamily="34" charset="0"/>
                <a:cs typeface="Arial" panose="020B0604020202020204" pitchFamily="34" charset="0"/>
              </a:defRPr>
            </a:lvl2pPr>
            <a:lvl3pPr marL="1143000" indent="-228600">
              <a:defRPr sz="1100">
                <a:solidFill>
                  <a:schemeClr val="tx1"/>
                </a:solidFill>
                <a:latin typeface="Arial" panose="020B0604020202020204" pitchFamily="34" charset="0"/>
                <a:cs typeface="Arial" panose="020B0604020202020204" pitchFamily="34" charset="0"/>
              </a:defRPr>
            </a:lvl3pPr>
            <a:lvl4pPr marL="1600200" indent="-228600">
              <a:defRPr sz="1100">
                <a:solidFill>
                  <a:schemeClr val="tx1"/>
                </a:solidFill>
                <a:latin typeface="Arial" panose="020B0604020202020204" pitchFamily="34" charset="0"/>
                <a:cs typeface="Arial" panose="020B0604020202020204" pitchFamily="34" charset="0"/>
              </a:defRPr>
            </a:lvl4pPr>
            <a:lvl5pPr marL="2057400" indent="-228600">
              <a:defRPr sz="1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00515" name="Rectangle 3"/>
          <p:cNvSpPr>
            <a:spLocks noChangeArrowheads="1"/>
          </p:cNvSpPr>
          <p:nvPr/>
        </p:nvSpPr>
        <p:spPr bwMode="auto">
          <a:xfrm>
            <a:off x="684213" y="1052513"/>
            <a:ext cx="7775575" cy="441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eaLnBrk="1" hangingPunct="1">
              <a:spcBef>
                <a:spcPct val="0"/>
              </a:spcBef>
            </a:pPr>
            <a:r>
              <a:rPr lang="en-US" altLang="en-US" sz="2800">
                <a:solidFill>
                  <a:srgbClr val="FFFF00"/>
                </a:solidFill>
              </a:rPr>
              <a:t>Duá for the night of A'ráfah (9th Dhul Hijjah)</a:t>
            </a:r>
            <a:r>
              <a:rPr lang="en-US" altLang="en-US" sz="5000">
                <a:solidFill>
                  <a:srgbClr val="FFFF00"/>
                </a:solidFill>
              </a:rPr>
              <a:t> </a:t>
            </a:r>
            <a:r>
              <a:rPr lang="en-GB" altLang="en-US" sz="5000">
                <a:solidFill>
                  <a:srgbClr val="FFFF00"/>
                </a:solidFill>
              </a:rPr>
              <a:t/>
            </a:r>
            <a:br>
              <a:rPr lang="en-GB" altLang="en-US" sz="5000">
                <a:solidFill>
                  <a:srgbClr val="FFFF00"/>
                </a:solidFill>
              </a:rPr>
            </a:br>
            <a:endParaRPr lang="en-GB" altLang="en-US" sz="5000">
              <a:solidFill>
                <a:srgbClr val="FFFF00"/>
              </a:solidFill>
            </a:endParaRPr>
          </a:p>
          <a:p>
            <a:pPr eaLnBrk="1" hangingPunct="1">
              <a:lnSpc>
                <a:spcPct val="70000"/>
              </a:lnSpc>
              <a:spcBef>
                <a:spcPct val="0"/>
              </a:spcBef>
            </a:pPr>
            <a:r>
              <a:rPr lang="en-GB" altLang="en-US" sz="5000">
                <a:solidFill>
                  <a:srgbClr val="FFFF00"/>
                </a:solidFill>
              </a:rPr>
              <a:t> </a:t>
            </a:r>
            <a:r>
              <a:rPr lang="en-US" altLang="en-US" sz="4800">
                <a:solidFill>
                  <a:srgbClr val="FFFF00"/>
                </a:solidFill>
              </a:rPr>
              <a:t>Ya Shahida Kulle Najwa</a:t>
            </a:r>
          </a:p>
          <a:p>
            <a:pPr eaLnBrk="1" hangingPunct="1">
              <a:lnSpc>
                <a:spcPct val="70000"/>
              </a:lnSpc>
              <a:spcBef>
                <a:spcPct val="0"/>
              </a:spcBef>
            </a:pPr>
            <a:endParaRPr lang="en-US" altLang="en-US" sz="6600">
              <a:solidFill>
                <a:srgbClr val="FFFF00"/>
              </a:solidFill>
            </a:endParaRPr>
          </a:p>
          <a:p>
            <a:pPr eaLnBrk="1" hangingPunct="1">
              <a:lnSpc>
                <a:spcPct val="70000"/>
              </a:lnSpc>
              <a:spcBef>
                <a:spcPct val="0"/>
              </a:spcBef>
            </a:pPr>
            <a:r>
              <a:rPr lang="ar-SA" altLang="en-US" sz="6600">
                <a:solidFill>
                  <a:srgbClr val="FFFF00"/>
                </a:solidFill>
              </a:rPr>
              <a:t>يَا شَاهِدَ كُلِّ نَجْوَى</a:t>
            </a:r>
            <a:endParaRPr lang="en-US" altLang="en-US" sz="6600">
              <a:solidFill>
                <a:srgbClr val="FFFF00"/>
              </a:solidFill>
            </a:endParaRPr>
          </a:p>
          <a:p>
            <a:pPr eaLnBrk="1" hangingPunct="1">
              <a:spcBef>
                <a:spcPct val="0"/>
              </a:spcBef>
            </a:pPr>
            <a:endParaRPr lang="en-US" altLang="en-US" sz="2800">
              <a:solidFill>
                <a:srgbClr val="FFFF00"/>
              </a:solidFill>
            </a:endParaRPr>
          </a:p>
          <a:p>
            <a:pPr eaLnBrk="1" hangingPunct="1">
              <a:spcBef>
                <a:spcPct val="0"/>
              </a:spcBef>
            </a:pPr>
            <a:r>
              <a:rPr lang="en-US" altLang="en-US" sz="2800">
                <a:solidFill>
                  <a:srgbClr val="FFFF00"/>
                </a:solidFill>
              </a:rPr>
              <a:t>can also be recited on any Thursday night.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600515"/>
                                        </p:tgtEl>
                                        <p:attrNameLst>
                                          <p:attrName>style.visibility</p:attrName>
                                        </p:attrNameLst>
                                      </p:cBhvr>
                                      <p:to>
                                        <p:strVal val="visible"/>
                                      </p:to>
                                    </p:set>
                                    <p:anim calcmode="lin" valueType="num">
                                      <p:cBhvr>
                                        <p:cTn id="7" dur="2000" fill="hold"/>
                                        <p:tgtEl>
                                          <p:spTgt spid="1600515"/>
                                        </p:tgtEl>
                                        <p:attrNameLst>
                                          <p:attrName>ppt_w</p:attrName>
                                        </p:attrNameLst>
                                      </p:cBhvr>
                                      <p:tavLst>
                                        <p:tav tm="0">
                                          <p:val>
                                            <p:fltVal val="0"/>
                                          </p:val>
                                        </p:tav>
                                        <p:tav tm="100000">
                                          <p:val>
                                            <p:strVal val="#ppt_w"/>
                                          </p:val>
                                        </p:tav>
                                      </p:tavLst>
                                    </p:anim>
                                    <p:anim calcmode="lin" valueType="num">
                                      <p:cBhvr>
                                        <p:cTn id="8" dur="2000" fill="hold"/>
                                        <p:tgtEl>
                                          <p:spTgt spid="16005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051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نَجِّنِي مِنْ فِرْعَوْنَ وَ عَمَلِهِ وَ نَجِّنِي مِنَ الْقَوْمِ الظَّالِمِينَ فَاسْتَجَبْتَ لَهَا دُعَاءَهَا</a:t>
            </a:r>
            <a:endParaRPr lang="en-US" altLang="en-US" sz="5400" smtClean="0"/>
          </a:p>
        </p:txBody>
      </p:sp>
      <p:sp>
        <p:nvSpPr>
          <p:cNvPr id="3174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deliver me from Firawn and his work, and deliver me from evildoing folk;" then Thou heard her prayer; </a:t>
            </a:r>
          </a:p>
        </p:txBody>
      </p:sp>
      <p:sp>
        <p:nvSpPr>
          <p:cNvPr id="3174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17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دَعَاكَ بِهِ أَيُّوبُ إِذْ حَلَّ بِهِ الْبَلاَءُ فَعَافَيْتَهُ‏</a:t>
            </a:r>
            <a:endParaRPr lang="en-US" altLang="en-US" sz="5400" smtClean="0"/>
          </a:p>
        </p:txBody>
      </p:sp>
      <p:sp>
        <p:nvSpPr>
          <p:cNvPr id="3277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Ayyoob recited when he was surrounded by calamities and Thou removed that adversity (from which he suffered), </a:t>
            </a:r>
          </a:p>
        </p:txBody>
      </p:sp>
      <p:sp>
        <p:nvSpPr>
          <p:cNvPr id="3277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27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آتَيْتَهُ أَهْلَهُ وَ مِثْلَهُمْ مَعَهُمْ رَحْمَةً مِنْ عِنْدِكَ وَ ذِكْرَى لِلْعَابِدِينَ‏</a:t>
            </a:r>
            <a:endParaRPr lang="en-US" altLang="en-US" sz="5400" smtClean="0"/>
          </a:p>
        </p:txBody>
      </p:sp>
      <p:sp>
        <p:nvSpPr>
          <p:cNvPr id="3379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Thou gave him his household (that he had lost) and like thereof along with them, a mercy from Thy (store), and a remembrance for the worshippers; </a:t>
            </a:r>
          </a:p>
        </p:txBody>
      </p:sp>
      <p:sp>
        <p:nvSpPr>
          <p:cNvPr id="3379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37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دَعَاكَ بِهِ يَعْقُوبُ فَرَدَدْتَ عَلَيْهِ بَصَرَهُ وَ قُرَّةَ عَيْنِهِ يُوسُفَ وَ جَمَعْتَ شَمْلَهُ‏</a:t>
            </a:r>
            <a:endParaRPr lang="en-US" altLang="en-US" sz="5400" smtClean="0"/>
          </a:p>
        </p:txBody>
      </p:sp>
      <p:sp>
        <p:nvSpPr>
          <p:cNvPr id="3481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that gave back sight to Yaqoob and also brought together him and the (apple of his eyes), Yoosuf; </a:t>
            </a:r>
          </a:p>
        </p:txBody>
      </p:sp>
      <p:sp>
        <p:nvSpPr>
          <p:cNvPr id="3482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48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دَعَاكَ بِهِ سُلَيْمَانُ فَوَهَبْتَ لَهُ مُلْكاً لاَ يَنْبَغِي لِأَحَدٍ مِنْ بَعْدِهِ إِنَّكَ أَنْتَ الْوَهَّابُ‏</a:t>
            </a:r>
            <a:endParaRPr lang="en-US" altLang="en-US" sz="5400" smtClean="0"/>
          </a:p>
        </p:txBody>
      </p:sp>
      <p:sp>
        <p:nvSpPr>
          <p:cNvPr id="3584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that bestowed on Sulayman a Kingdom, such as did not belong to any after him, </a:t>
            </a:r>
          </a:p>
          <a:p>
            <a:pPr eaLnBrk="1" hangingPunct="1"/>
            <a:r>
              <a:rPr lang="en-US" altLang="en-US" smtClean="0"/>
              <a:t>verily Thou art the Bestower;  </a:t>
            </a:r>
          </a:p>
        </p:txBody>
      </p:sp>
      <p:sp>
        <p:nvSpPr>
          <p:cNvPr id="3584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58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سَخَّرْتَ بِهِ الْبُرَاقَ لِمُحَمَّدٍ صَلَّى اللَّهُ عَلَيْهِ وَ آلِهِ وَ سَلَّمَ‏</a:t>
            </a:r>
            <a:endParaRPr lang="en-US" altLang="en-US" sz="5400" smtClean="0"/>
          </a:p>
        </p:txBody>
      </p:sp>
      <p:sp>
        <p:nvSpPr>
          <p:cNvPr id="3686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which requisitioned "Buraaq" (on which the Holy Prophet ascended to heaven) for Muhámmad (blessings of Alláh and peace be for him and his children),  </a:t>
            </a:r>
          </a:p>
        </p:txBody>
      </p:sp>
      <p:sp>
        <p:nvSpPr>
          <p:cNvPr id="3686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68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إِذْ قَالَ تَعَالَى سُبْحَانَ الَّذِي أَسْرَى بِعَبْدِهِ لَيْلاً مِنَ الْمَسْجِدِ الْحَرَامِ إِلَى الْمَسْجِدِ الْأَقْصَى‏</a:t>
            </a:r>
            <a:endParaRPr lang="en-US" altLang="en-US" sz="5400" smtClean="0"/>
          </a:p>
        </p:txBody>
      </p:sp>
      <p:sp>
        <p:nvSpPr>
          <p:cNvPr id="3789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when the Praiseworthy said: Glorified be He who carried His servant by night from the "inviolable place of worship" to the "Far distant place of worship",  </a:t>
            </a:r>
          </a:p>
        </p:txBody>
      </p:sp>
      <p:sp>
        <p:nvSpPr>
          <p:cNvPr id="3789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78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قَوْلُهُ سُبْحَانَ الَّذِي سَخَّرَ لَنَا هَذَا وَ مَا كُنَّا لَهُ مُقْرِنِينَ وَ إِنَّا إِلَى رَبِّنَا لَمُنْقَلِبُونَ‏</a:t>
            </a:r>
            <a:endParaRPr lang="en-US" altLang="en-US" sz="5400" smtClean="0"/>
          </a:p>
        </p:txBody>
      </p:sp>
      <p:sp>
        <p:nvSpPr>
          <p:cNvPr id="3891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said he (the Holy Prophet): "Glorified be He Who has subdued these unto us, and we were not capable (of subduing them), and verily, unto our Lord we return"; </a:t>
            </a:r>
          </a:p>
        </p:txBody>
      </p:sp>
      <p:sp>
        <p:nvSpPr>
          <p:cNvPr id="3891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89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تَنَزَّلَ بِهِ جَبْرَئِيلُ عَلَى مُحَمَّدٍ صَلَّى اللَّهُ عَلَيْهِ وَ آلِهِ‏</a:t>
            </a:r>
            <a:endParaRPr lang="en-US" altLang="en-US" sz="5400" smtClean="0"/>
          </a:p>
        </p:txBody>
      </p:sp>
      <p:sp>
        <p:nvSpPr>
          <p:cNvPr id="3993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with which Jibra-eel was commissioned to call upon Muhámmad, blessings of Alláh be on him and on his children;  </a:t>
            </a:r>
          </a:p>
        </p:txBody>
      </p:sp>
      <p:sp>
        <p:nvSpPr>
          <p:cNvPr id="3994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3994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الَّذِي دَعَاكَ بِهِ آدَمُ فَغَفَرْتَ لَهُ ذَنْبَهُ وَ أَسْكَنْتَهُ جَنَّتَكَ‏</a:t>
            </a:r>
            <a:endParaRPr lang="en-US" altLang="en-US" sz="5400" smtClean="0"/>
          </a:p>
        </p:txBody>
      </p:sp>
      <p:sp>
        <p:nvSpPr>
          <p:cNvPr id="4096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name Adam recited to seek Thy forgiveness, so Thou overlooked his oversight, and allowed him to stay in Thy Paradise. </a:t>
            </a:r>
          </a:p>
        </p:txBody>
      </p:sp>
      <p:sp>
        <p:nvSpPr>
          <p:cNvPr id="4096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09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00063" y="776288"/>
            <a:ext cx="8280400" cy="2955925"/>
          </a:xfrm>
          <a:gradFill rotWithShape="1">
            <a:gsLst>
              <a:gs pos="0">
                <a:srgbClr val="003399"/>
              </a:gs>
              <a:gs pos="50000">
                <a:srgbClr val="001847"/>
              </a:gs>
              <a:gs pos="100000">
                <a:srgbClr val="003399"/>
              </a:gs>
            </a:gsLst>
            <a:lin ang="2700000" scaled="1"/>
          </a:gradFill>
        </p:spPr>
        <p:txBody>
          <a:bodyPr>
            <a:spAutoFit/>
          </a:bodyPr>
          <a:lstStyle/>
          <a:p>
            <a:pPr eaLnBrk="1" hangingPunct="1"/>
            <a:r>
              <a:rPr lang="en-US" altLang="en-US" sz="3700" smtClean="0">
                <a:solidFill>
                  <a:srgbClr val="FFFF00"/>
                </a:solidFill>
              </a:rPr>
              <a:t>For this Duá, it has been said that whoever recites it at the night before `Aráfah or on any Thursday night, Alláh (swt) will forgive him:</a:t>
            </a:r>
            <a:r>
              <a:rPr lang="en-US" altLang="en-US" sz="4000" smtClean="0"/>
              <a:t/>
            </a:r>
            <a:br>
              <a:rPr lang="en-US" altLang="en-US" sz="4000" smtClean="0"/>
            </a:br>
            <a:endParaRPr lang="en-US" altLang="en-US" sz="4000" smtClean="0"/>
          </a:p>
        </p:txBody>
      </p:sp>
      <p:sp>
        <p:nvSpPr>
          <p:cNvPr id="5123"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Merits of  Dua: Ya Shahida Kulle Najwa…</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أَسْأَلُكَ بِحَقِّ الْقُرْآنِ الْعَظِيمِ وَ بِحَقِّ مُحَمَّدٍ خَاتَمِ النَّبِيِّينَ وَ بِحَقِّ إِبْرَاهِيمَ‏</a:t>
            </a:r>
            <a:endParaRPr lang="en-US" altLang="en-US" sz="5400" smtClean="0"/>
          </a:p>
        </p:txBody>
      </p:sp>
      <p:sp>
        <p:nvSpPr>
          <p:cNvPr id="4198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the evident proof of the glorious, decisive Holy Quran, in the name of the preserving reason and good Muhámmad, the last Prophet, has, in the name of the sincerity of Ibraheem,  </a:t>
            </a:r>
          </a:p>
        </p:txBody>
      </p:sp>
      <p:sp>
        <p:nvSpPr>
          <p:cNvPr id="4198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19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فَصْلِكَ يَوْمَ الْقَضَاءِ وَ بِحَقِّ الْمَوَازِينِ إِذَا نُصِبَتْ وَ الصُّحُفِ إِذَا نُشِرَتْ‏</a:t>
            </a:r>
            <a:endParaRPr lang="en-US" altLang="en-US" sz="5400" smtClean="0"/>
          </a:p>
        </p:txBody>
      </p:sp>
      <p:sp>
        <p:nvSpPr>
          <p:cNvPr id="43011" name="Rectangle 3"/>
          <p:cNvSpPr>
            <a:spLocks noGrp="1" noChangeArrowheads="1"/>
          </p:cNvSpPr>
          <p:nvPr>
            <p:ph type="subTitle" idx="1"/>
          </p:nvPr>
        </p:nvSpPr>
        <p:spPr>
          <a:xfrm>
            <a:off x="323850" y="3284538"/>
            <a:ext cx="8424863" cy="1752600"/>
          </a:xfrm>
          <a:noFill/>
        </p:spPr>
        <p:txBody>
          <a:bodyPr/>
          <a:lstStyle/>
          <a:p>
            <a:pPr eaLnBrk="1" hangingPunct="1"/>
            <a:r>
              <a:rPr lang="en-US" altLang="en-US" sz="3100" smtClean="0"/>
              <a:t> in the name of the just and lawful decisions Thou will make on the Day of Judgment, in the name of the "what is as it ought to be" comparison and compensation system that will be set up; and the "books of accounts" which shall be laid open,</a:t>
            </a:r>
          </a:p>
        </p:txBody>
      </p:sp>
      <p:sp>
        <p:nvSpPr>
          <p:cNvPr id="4301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30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الْقَلَمِ وَ مَا جَرَى وَ اللَّوْحِ وَ مَا أَحْصَى‏</a:t>
            </a:r>
            <a:endParaRPr lang="en-US" altLang="en-US" sz="5400" smtClean="0"/>
          </a:p>
        </p:txBody>
      </p:sp>
      <p:sp>
        <p:nvSpPr>
          <p:cNvPr id="4403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the real and true writing (Qalam); and the slate (Lawh) contains,  </a:t>
            </a:r>
          </a:p>
        </p:txBody>
      </p:sp>
      <p:sp>
        <p:nvSpPr>
          <p:cNvPr id="4403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40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الاِسْمِ الَّذِي كَتَبْتَهُ عَلَى سُرَادِقِ الْعَرْشِ قَبْلَ خَلْقِكَ الْخَلْقَ وَ الدُّنْيَا وَ الشَّمْسَ وَ الْقَمَرَ بِأَلْفَيْ عَامٍ‏</a:t>
            </a:r>
            <a:endParaRPr lang="en-US" altLang="en-US" sz="5400" smtClean="0"/>
          </a:p>
        </p:txBody>
      </p:sp>
      <p:sp>
        <p:nvSpPr>
          <p:cNvPr id="4505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the Glory of the name Thou had written on the borders of the "Arsh", two thousand years before Thou created the sun, the moon, the earth and all that has been created.  </a:t>
            </a:r>
          </a:p>
        </p:txBody>
      </p:sp>
      <p:sp>
        <p:nvSpPr>
          <p:cNvPr id="4506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506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أَشْهَدُ أَنْ لاَ إِلَهَ إِلاَّ اللَّهُ وَحْدَهُ لاَ شَرِيكَ لَهُ وَ أَنَّ مُحَمَّداً عَبْدُهُ وَ رَسُولُهُ‏</a:t>
            </a:r>
            <a:endParaRPr lang="en-US" altLang="en-US" sz="5400" smtClean="0"/>
          </a:p>
        </p:txBody>
      </p:sp>
      <p:sp>
        <p:nvSpPr>
          <p:cNvPr id="4608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testify that there is no god save Alláh, He is One, has no associate; and that Muhámmad is His Servant and Messenger. </a:t>
            </a:r>
          </a:p>
        </p:txBody>
      </p:sp>
      <p:sp>
        <p:nvSpPr>
          <p:cNvPr id="4608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60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أَسْأَلُكَ بِاسْمِكَ الْمَخْزُونِ فِي خَزَائِنِكَ الَّذِي اسْتَأْثَرْتَ بِهِ فِي عِلْمِ الْغَيْبِ عِنْدَكَ‏</a:t>
            </a:r>
            <a:endParaRPr lang="en-US" altLang="en-US" sz="5400" smtClean="0"/>
          </a:p>
        </p:txBody>
      </p:sp>
      <p:sp>
        <p:nvSpPr>
          <p:cNvPr id="4710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Thy name Thou keeps an eye on, safely treasured in Thy unknowable depository, known to Thee alone, </a:t>
            </a:r>
          </a:p>
        </p:txBody>
      </p:sp>
      <p:sp>
        <p:nvSpPr>
          <p:cNvPr id="4710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71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لَمْ يَظْهَرْ عَلَيْهِ أَحَدٌ مِنْ خَلْقِكَ لاَ مَلَكٌ مُقَرَّبٌ وَ لاَ نَبِيٌّ مُرْسَلٌ وَ لاَ عَبْدٌ مُصْطَفًى‏</a:t>
            </a:r>
            <a:endParaRPr lang="en-US" altLang="en-US" sz="5400" smtClean="0"/>
          </a:p>
        </p:txBody>
      </p:sp>
      <p:sp>
        <p:nvSpPr>
          <p:cNvPr id="4813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no one from among Thy creation can (even) snatch a momentary view, nor the nearby Angels, nor the appointed Prophets, nor any chosen servant.  </a:t>
            </a:r>
          </a:p>
        </p:txBody>
      </p:sp>
      <p:sp>
        <p:nvSpPr>
          <p:cNvPr id="4813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81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أَسْأَلُكَ بِاسْمِكَ الَّذِي شَقَقْتَ بِهِ الْبِحَارَ وَ قَامَتْ بِهِ الْجِبَالُ وَ اخْتَلَفَ بِهِ اللَّيْلُ وَ النَّهَارُ</a:t>
            </a:r>
            <a:endParaRPr lang="en-US" altLang="en-US" sz="5400" smtClean="0"/>
          </a:p>
        </p:txBody>
      </p:sp>
      <p:sp>
        <p:nvSpPr>
          <p:cNvPr id="4915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Thy name that separated the oceans, hoisted the mountains, made day and night follow each other, </a:t>
            </a:r>
          </a:p>
        </p:txBody>
      </p:sp>
      <p:sp>
        <p:nvSpPr>
          <p:cNvPr id="4915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491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السَّبْعِ الْمَثَانِي وَ الْقُرْآنِ الْعَظِيمِ وَ بِحَقِّ الْكِرَامِ الْكَاتِبِينَ‏</a:t>
            </a:r>
            <a:endParaRPr lang="en-US" altLang="en-US" sz="5400" smtClean="0"/>
          </a:p>
        </p:txBody>
      </p:sp>
      <p:sp>
        <p:nvSpPr>
          <p:cNvPr id="5017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 the sake of "the twice revealed seven verses" (Al-Fatih'ah) and the Great Quran, for the sake of the "noble scribes" “(Kiramul Kaatibeen-the Angels who write down our deeds),  </a:t>
            </a:r>
          </a:p>
        </p:txBody>
      </p:sp>
      <p:sp>
        <p:nvSpPr>
          <p:cNvPr id="5018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01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طه وَ يس وَ كهيعص وَ حمعسق وَ بِحَقِّ تَوْرَاةِ مُوسَى‏</a:t>
            </a:r>
            <a:endParaRPr lang="en-US" altLang="en-US" sz="5400" smtClean="0"/>
          </a:p>
        </p:txBody>
      </p:sp>
      <p:sp>
        <p:nvSpPr>
          <p:cNvPr id="5120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 the sake of "Taha", "Yaa Seen", "Kaaf-Haa-Yaa-Ayyn-Saad", "Ha-Meem-Ayyn-Seen-Qaaf", for the sake of Tawrat, given to Moosaa;  </a:t>
            </a:r>
          </a:p>
        </p:txBody>
      </p:sp>
      <p:sp>
        <p:nvSpPr>
          <p:cNvPr id="5120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12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صَلِّ عَلَى مُحَمَّدٍ وَ آلِ مُحَمَّد</a:t>
            </a:r>
            <a:endParaRPr lang="en-US" altLang="en-US" sz="5400" smtClean="0"/>
          </a:p>
        </p:txBody>
      </p:sp>
      <p:sp>
        <p:nvSpPr>
          <p:cNvPr id="6147" name="Rectangle 5"/>
          <p:cNvSpPr>
            <a:spLocks noGrp="1" noChangeArrowheads="1"/>
          </p:cNvSpPr>
          <p:nvPr>
            <p:ph type="subTitle" idx="1"/>
          </p:nvPr>
        </p:nvSpPr>
        <p:spPr>
          <a:xfrm>
            <a:off x="323850" y="3656013"/>
            <a:ext cx="8424863" cy="1752600"/>
          </a:xfrm>
          <a:noFill/>
        </p:spPr>
        <p:txBody>
          <a:bodyPr/>
          <a:lstStyle/>
          <a:p>
            <a:pPr eaLnBrk="1" hangingPunct="1"/>
            <a:r>
              <a:rPr lang="en-US" altLang="en-US" smtClean="0">
                <a:ea typeface="MS Mincho" panose="02020609040205080304" pitchFamily="49" charset="-128"/>
              </a:rPr>
              <a:t>O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send Your blessings on Muhámmad</a:t>
            </a:r>
          </a:p>
          <a:p>
            <a:pPr eaLnBrk="1" hangingPunct="1"/>
            <a:r>
              <a:rPr lang="en-US" altLang="en-US" smtClean="0">
                <a:ea typeface="MS Mincho" panose="02020609040205080304" pitchFamily="49" charset="-128"/>
              </a:rPr>
              <a:t>and the family of Muhámmad.</a:t>
            </a:r>
          </a:p>
        </p:txBody>
      </p:sp>
      <p:sp>
        <p:nvSpPr>
          <p:cNvPr id="6148" name="Text Box 6"/>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149" name="Text Box 7"/>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إِنْجِيلِ عِيسَى وَ زَبُورِ دَاوُدَ وَ فُرْقَانِ مُحَمَّدٍ صَلَّى اللَّهُ عَلَيْهِ وَ آلِهِ‏</a:t>
            </a:r>
            <a:endParaRPr lang="en-US" altLang="en-US" sz="5400" smtClean="0"/>
          </a:p>
        </p:txBody>
      </p:sp>
      <p:sp>
        <p:nvSpPr>
          <p:cNvPr id="5222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Injeel, given to E'esaa and Zuboor, given to Dawood; and the Holy Quran, given to Muhámmad (Alláh's blessings be on him and on his children).</a:t>
            </a:r>
          </a:p>
        </p:txBody>
      </p:sp>
      <p:sp>
        <p:nvSpPr>
          <p:cNvPr id="5222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22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عَلَى جَمِيعِ الرُّسُلِ وَ بِآهِيّاً شَرَاهِيّاً</a:t>
            </a:r>
            <a:endParaRPr lang="en-US" altLang="en-US" sz="5400" smtClean="0"/>
          </a:p>
        </p:txBody>
      </p:sp>
      <p:sp>
        <p:nvSpPr>
          <p:cNvPr id="5325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on all the Messengers (and for the sake of) "I am I" (Alláh had said to Moosaa).  </a:t>
            </a:r>
          </a:p>
        </p:txBody>
      </p:sp>
      <p:sp>
        <p:nvSpPr>
          <p:cNvPr id="5325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325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إِنِّي أَسْأَلُكَ بِحَقِّ تِلْكَ الْمُنَاجَاةِ الَّتِي كَانَتْ بَيْنَكَ وَ بَيْنَ مُوسَى بْنِ عِمْرَانَ فَوْقَ جَبَلِ طُورِ سَيْنَاءَ</a:t>
            </a:r>
            <a:endParaRPr lang="en-US" altLang="en-US" sz="5400" smtClean="0"/>
          </a:p>
        </p:txBody>
      </p:sp>
      <p:sp>
        <p:nvSpPr>
          <p:cNvPr id="5427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my Alláh! I beseech Thee, in the name of the meeting that took place between Thee and Moosaa son of Imran on the mountain of "Toor Seenaa". </a:t>
            </a:r>
          </a:p>
        </p:txBody>
      </p:sp>
      <p:sp>
        <p:nvSpPr>
          <p:cNvPr id="5427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42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أَسْأَلُكَ بِاسْمِكَ الَّذِي عَلَّمْتَهُ مَلَكَ الْمَوْتِ لِقَبْضِ الْأَرْوَاحِ‏</a:t>
            </a:r>
            <a:endParaRPr lang="en-US" altLang="en-US" sz="5400" smtClean="0"/>
          </a:p>
        </p:txBody>
      </p:sp>
      <p:sp>
        <p:nvSpPr>
          <p:cNvPr id="5529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Thy name that gives a sign to the "Angel of Death" at the time of taking away souls from the bodies. </a:t>
            </a:r>
          </a:p>
        </p:txBody>
      </p:sp>
      <p:sp>
        <p:nvSpPr>
          <p:cNvPr id="5530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530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أَسْأَلُكَ بِاسْمِكَ الَّذِي كُتِبَ عَلَى وَرَقِ الزَّيْتُونِ فَخَضَعَتِ النِّيرَانُ لِتِلْكَ الْوَرَقَةِ فَقُلْتَ يَا نَارُ كُونِي بَرْداً وَ سَلاَماً</a:t>
            </a:r>
            <a:endParaRPr lang="en-US" altLang="en-US" sz="5400" smtClean="0"/>
          </a:p>
        </p:txBody>
      </p:sp>
      <p:sp>
        <p:nvSpPr>
          <p:cNvPr id="5632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Thy name, written on the leaf of (an) olive tree, the leaf (which) calmed down the flames of the fire, (when) Thou said: "Be coolness and peace (for lbraheem). " </a:t>
            </a:r>
          </a:p>
        </p:txBody>
      </p:sp>
      <p:sp>
        <p:nvSpPr>
          <p:cNvPr id="5632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63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أَسْأَلُكَ بِاسْمِكَ الَّذِي كَتَبْتَهُ عَلَى سُرَادِقِ الْمَجْدِ وَ الْكَرَامَةِ</a:t>
            </a:r>
            <a:endParaRPr lang="en-US" altLang="en-US" sz="5400" smtClean="0"/>
          </a:p>
        </p:txBody>
      </p:sp>
      <p:sp>
        <p:nvSpPr>
          <p:cNvPr id="5734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Thy name Thou wrote on the canopy, covering the "Surpassing glory and generosity". </a:t>
            </a:r>
          </a:p>
        </p:txBody>
      </p:sp>
      <p:sp>
        <p:nvSpPr>
          <p:cNvPr id="5734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73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مَنْ لاَ يُحْفِيهِ سَائِلٌ وَ لاَ يَنْقُصُهُ نَائِلٌ يَا مَنْ بِهِ يُسْتَغَاثُ وَ إِلَيْهِ يُلْجَأُ</a:t>
            </a:r>
            <a:endParaRPr lang="en-US" altLang="en-US" sz="5400" smtClean="0"/>
          </a:p>
        </p:txBody>
      </p:sp>
      <p:sp>
        <p:nvSpPr>
          <p:cNvPr id="5837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He! Those (who) make repeated requests, and those who get what they want, do not make Him suffer loss. O He Who is besought; and unto Him turn (all) to take refuge.  </a:t>
            </a:r>
          </a:p>
        </p:txBody>
      </p:sp>
      <p:sp>
        <p:nvSpPr>
          <p:cNvPr id="5837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83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أَسْأَلُكَ بِمَعَاقِدِ الْعِزِّ مِنْ عَرْشِكَ وَ مُنْتَهَى الرَّحْمَةِ مِنْ كِتَابِكَ‏</a:t>
            </a:r>
            <a:endParaRPr lang="en-US" altLang="en-US" sz="5400" smtClean="0"/>
          </a:p>
        </p:txBody>
      </p:sp>
      <p:sp>
        <p:nvSpPr>
          <p:cNvPr id="5939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"hard to understand" rare but highly satisfying and loving kindness, out flowing from Thy "seat of authority" (Arsh), and the endless mercy, outpouring from Thy Book; </a:t>
            </a:r>
          </a:p>
        </p:txBody>
      </p:sp>
      <p:sp>
        <p:nvSpPr>
          <p:cNvPr id="5939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593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بِاسْمِكَ الْأَعْظَمِ وَ جَدِّكَ الْأَعْلَى وَ كَلِمَاتِكَ التَّامَّاتِ الْعُلَى‏</a:t>
            </a:r>
            <a:endParaRPr lang="en-US" altLang="en-US" sz="5400" smtClean="0"/>
          </a:p>
        </p:txBody>
      </p:sp>
      <p:sp>
        <p:nvSpPr>
          <p:cNvPr id="6041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name of Thy "Ismi Azam" (The Great Name of Alláh), Thy boundless resources, and Thy complete, perfect "words" of highest excellence. </a:t>
            </a:r>
          </a:p>
        </p:txBody>
      </p:sp>
      <p:sp>
        <p:nvSpPr>
          <p:cNvPr id="6042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04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رَبَّ الرِّيَاحِ وَ مَا ذَرَتْ وَ السَّمَاءِ وَ مَا أَظَلَّتْ وَ الْأَرْضِ وَ مَا أَقَلَّتْ‏</a:t>
            </a:r>
            <a:endParaRPr lang="en-US" altLang="en-US" sz="5400" smtClean="0"/>
          </a:p>
        </p:txBody>
      </p:sp>
      <p:sp>
        <p:nvSpPr>
          <p:cNvPr id="6144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my Alláh! Lord of the winds, (and of that which they carry off, sprinkle and scatter), and the skies, (and of that which they cover, shade and support), and the earth, (and of that which it bears and carry), </a:t>
            </a:r>
          </a:p>
        </p:txBody>
      </p:sp>
      <p:sp>
        <p:nvSpPr>
          <p:cNvPr id="6144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14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بِسْمِ اللهِ الرَّحْمنِ الرَّحِيمِِ</a:t>
            </a:r>
            <a:endParaRPr lang="en-US" altLang="en-US" sz="5400" smtClean="0"/>
          </a:p>
        </p:txBody>
      </p:sp>
      <p:sp>
        <p:nvSpPr>
          <p:cNvPr id="717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ea typeface="MS Mincho" panose="02020609040205080304" pitchFamily="49" charset="-128"/>
              </a:rPr>
              <a:t>In the name of All</a:t>
            </a:r>
            <a:r>
              <a:rPr lang="en-US" altLang="en-US" smtClean="0">
                <a:latin typeface="Al-Arial" pitchFamily="34" charset="0"/>
                <a:ea typeface="MS Mincho" panose="02020609040205080304" pitchFamily="49" charset="-128"/>
              </a:rPr>
              <a:t>á</a:t>
            </a:r>
            <a:r>
              <a:rPr lang="en-US" altLang="en-US" smtClean="0">
                <a:ea typeface="MS Mincho" panose="02020609040205080304" pitchFamily="49" charset="-128"/>
              </a:rPr>
              <a:t>h the Beneficent, the Merciful.</a:t>
            </a:r>
          </a:p>
        </p:txBody>
      </p:sp>
      <p:sp>
        <p:nvSpPr>
          <p:cNvPr id="717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1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الشَّيَاطِينِ وَ مَا أَضَلَّتْ وَ الْبِحَارِ وَ مَا جَرَتْ وَ بِحَقِّ كُلِّ حَقٍّ هُوَ عَلَيْكَ حَقٌ‏</a:t>
            </a:r>
            <a:endParaRPr lang="en-US" altLang="en-US" sz="5400" smtClean="0"/>
          </a:p>
        </p:txBody>
      </p:sp>
      <p:sp>
        <p:nvSpPr>
          <p:cNvPr id="6246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and of the devils, (and of that which they cause to go astray and lose), and of the oceans and rivers, (and of that which they urge to run, flow and cause to circulate); for the sake of all truths, (everything) concerning Thee is truth; </a:t>
            </a:r>
          </a:p>
        </p:txBody>
      </p:sp>
      <p:sp>
        <p:nvSpPr>
          <p:cNvPr id="6246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24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الْمَلاَئِكَةِ الْمُقَرَّبِينَ وَ الرَّوْحَانِيِّينَ وَ الْكَرُوبِيِّينَ وَ الْمُسَبِّحِينَ لَكَ بِاللَّيْلِ وَ النَّهَارِ لاَ يَفْتُرُونَ‏</a:t>
            </a:r>
            <a:endParaRPr lang="en-US" altLang="en-US" sz="5400" smtClean="0"/>
          </a:p>
        </p:txBody>
      </p:sp>
      <p:sp>
        <p:nvSpPr>
          <p:cNvPr id="6349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 the sake of Thy confidential Angels, souls resting in peace, celestial spirits, and those, singing Thy praise and glory day and night, (who) never grow tired, slack or relax; </a:t>
            </a:r>
          </a:p>
        </p:txBody>
      </p:sp>
      <p:sp>
        <p:nvSpPr>
          <p:cNvPr id="6349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34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بِحَقِّ إِبْرَاهِيمَ خَلِيلِكَ وَ بِحَقِّ كُلِّ وَلِيٍّ يُنَادِيكَ بَيْنَ الصَّفَا وَ الْمَرْوَةِ وَ تَسْتَجِيبُ لَهُ دُعَاءَهُ يَا مُجِيبُ‏</a:t>
            </a:r>
            <a:endParaRPr lang="en-US" altLang="en-US" sz="5400" smtClean="0"/>
          </a:p>
        </p:txBody>
      </p:sp>
      <p:sp>
        <p:nvSpPr>
          <p:cNvPr id="6451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 the sake of Ibraheem, Thy close friend, and all Thy loving devotees (who) call upon and pray to Thee between Safa and Marwa, and Thou gives answer to their prayers. O the fulfiller of prayers! </a:t>
            </a:r>
          </a:p>
        </p:txBody>
      </p:sp>
      <p:sp>
        <p:nvSpPr>
          <p:cNvPr id="6451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45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أَسْأَلُكَ بِحَقِّ هَذِهِ الْأَسْمَاءِ وَ بِهَذِهِ الدَّعَوَاتِ أَنْ تَغْفِرَ لَنَا مَا قَدَّمْنَا وَ مَا أَخَّرْنَا</a:t>
            </a:r>
            <a:endParaRPr lang="en-US" altLang="en-US" sz="5400" smtClean="0"/>
          </a:p>
        </p:txBody>
      </p:sp>
      <p:sp>
        <p:nvSpPr>
          <p:cNvPr id="6553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 beseech Thee in the name of all these names, and all these prayers, to show mercy to us (forgive us) for that which we have done, (that which) we shall do, </a:t>
            </a:r>
          </a:p>
        </p:txBody>
      </p:sp>
      <p:sp>
        <p:nvSpPr>
          <p:cNvPr id="6554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554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مَا أَسْرَرْنَا وَ مَا أَعْلَنَّا وَ مَا أَبْدَيْنَا وَ مَا أَخْفَيْنَا وَ مَا أَنْتَ أَعْلَمُ بِهِ مِنَّا</a:t>
            </a:r>
            <a:endParaRPr lang="en-US" altLang="en-US" sz="5400" smtClean="0"/>
          </a:p>
        </p:txBody>
      </p:sp>
      <p:sp>
        <p:nvSpPr>
          <p:cNvPr id="6656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(that which) we did and covered up, (that which) we did and made public, (that which) we did seriously, (that which) we did frivolously (light-mindedly). Art Thou aware of (them) more than us. </a:t>
            </a:r>
          </a:p>
        </p:txBody>
      </p:sp>
      <p:sp>
        <p:nvSpPr>
          <p:cNvPr id="6656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65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إِنَّكَ عَلَى كُلِّ شَيْ‏ءٍ قَدِيرٌ بِرَحْمَتِكَ </a:t>
            </a:r>
            <a:r>
              <a:rPr lang="en-US" altLang="en-US" sz="5400" smtClean="0"/>
              <a:t/>
            </a:r>
            <a:br>
              <a:rPr lang="en-US" altLang="en-US" sz="5400" smtClean="0"/>
            </a:br>
            <a:r>
              <a:rPr lang="ar-SA" altLang="en-US" sz="5400" smtClean="0"/>
              <a:t>يَا أَرْحَمَ الرَّاحِمِينَ‏</a:t>
            </a:r>
            <a:endParaRPr lang="en-US" altLang="en-US" sz="5400" smtClean="0"/>
          </a:p>
        </p:txBody>
      </p:sp>
      <p:sp>
        <p:nvSpPr>
          <p:cNvPr id="6758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Verily (no doubt there is) Thou art able to do all things; on account of Thy mercy, </a:t>
            </a:r>
          </a:p>
          <a:p>
            <a:pPr eaLnBrk="1" hangingPunct="1"/>
            <a:r>
              <a:rPr lang="en-US" altLang="en-US" smtClean="0"/>
              <a:t>O the most Merciful. </a:t>
            </a:r>
          </a:p>
        </p:txBody>
      </p:sp>
      <p:sp>
        <p:nvSpPr>
          <p:cNvPr id="6758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75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حَافِظَ كُلِّ غَرِيبٍ يَا مُونِسَ كُلِّ وَحِيدٍ يَا قُوَّةَ كُلِّ ضَعِيفٍ‏</a:t>
            </a:r>
            <a:endParaRPr lang="en-US" altLang="en-US" sz="5400" smtClean="0"/>
          </a:p>
        </p:txBody>
      </p:sp>
      <p:sp>
        <p:nvSpPr>
          <p:cNvPr id="6861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He Who watches over every wayfarer! O He Who gives company to every forsaken lonesome! O He Who defends every sick and weak (makes grow strong)!</a:t>
            </a:r>
          </a:p>
        </p:txBody>
      </p:sp>
      <p:sp>
        <p:nvSpPr>
          <p:cNvPr id="6861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86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نَاصِرَ كُلِّ مَظْلُومٍ يَا رَازِقَ كُلِّ مَحْرُومٍ يَا مُونِسَ كُلِّ مُسْتَوْحِشٍ‏</a:t>
            </a:r>
            <a:endParaRPr lang="en-US" altLang="en-US" sz="5400" smtClean="0"/>
          </a:p>
        </p:txBody>
      </p:sp>
      <p:sp>
        <p:nvSpPr>
          <p:cNvPr id="6963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He Who comes to the help of every oppressed! O He Who gives livelihood to every excluded outcast! O He Who cheers up every lonely solitaire! </a:t>
            </a:r>
          </a:p>
        </p:txBody>
      </p:sp>
      <p:sp>
        <p:nvSpPr>
          <p:cNvPr id="6963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696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صَاحِبَ كُلِّ مُسَافِرٍ يَا عِمَادَ كُلِّ حَاضِرٍ يَا غَافِرَ كُلِّ ذَنْبٍ وَ خَطِيئَةٍ</a:t>
            </a:r>
            <a:endParaRPr lang="en-US" altLang="en-US" sz="5400" smtClean="0"/>
          </a:p>
        </p:txBody>
      </p:sp>
      <p:sp>
        <p:nvSpPr>
          <p:cNvPr id="7065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He Who goes with every travelling stranger! O He Who supports every settled inhabitant! O He Who overlooks faults and mistakes! </a:t>
            </a:r>
          </a:p>
        </p:txBody>
      </p:sp>
      <p:sp>
        <p:nvSpPr>
          <p:cNvPr id="7066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066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غِيَاثَ الْمُسْتَغِيثِينَ يَا صَرِيخَ الْمُسْتَصْرِخِينَ يَا كَاشِفَ كَرْبِ الْمَكْرُوبِينَ يَا فَارِجَ هَمِّ الْمَهْمُومِينَ‏</a:t>
            </a:r>
            <a:endParaRPr lang="en-US" altLang="en-US" sz="5400" smtClean="0"/>
          </a:p>
        </p:txBody>
      </p:sp>
      <p:sp>
        <p:nvSpPr>
          <p:cNvPr id="7168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z="3000" smtClean="0"/>
              <a:t> O He Who lends a helping hand to whoso seeks help! O He Who brings assistance to whoso cries out for help! O He Who makes less the agony and anguish of the grieved! O He Who gives comfort to whoso is an object of sorrow and solicitude!</a:t>
            </a:r>
          </a:p>
        </p:txBody>
      </p:sp>
      <p:sp>
        <p:nvSpPr>
          <p:cNvPr id="7168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16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يَا شَاهِدَ كُلِّ نَجْوَى وَ مَوْضِعَ كُلِّ شَكْوَى وَ عَالِمَ كُلِّ خَفِيَّةٍ</a:t>
            </a:r>
            <a:endParaRPr lang="en-US" altLang="en-US" sz="5400" smtClean="0"/>
          </a:p>
        </p:txBody>
      </p:sp>
      <p:sp>
        <p:nvSpPr>
          <p:cNvPr id="819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my Alláh! O He who sees clearly through what hearts and minds desire secretly, makes good and settles all complaints, knows full well the ins and outs of whatever is kept undisclosed,</a:t>
            </a:r>
          </a:p>
        </p:txBody>
      </p:sp>
      <p:sp>
        <p:nvSpPr>
          <p:cNvPr id="819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1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بَدِيعَ السَّمَاوَاتِ وَ الْأَرَضِينَ يَا مُنْتَهَى غَايَةِ الطَّالِبِينَ يَا مُجِيبَ دَعْوَةِ الْمُضْطَرِّينَ‏</a:t>
            </a:r>
            <a:endParaRPr lang="en-US" altLang="en-US" sz="5400" smtClean="0"/>
          </a:p>
        </p:txBody>
      </p:sp>
      <p:sp>
        <p:nvSpPr>
          <p:cNvPr id="7270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He Who created the heavens and the earths! O He Who is the ultimate last resource of whatever is desired and asked for! O He Who gives answer to whoso cries out in desperation! </a:t>
            </a:r>
          </a:p>
        </p:txBody>
      </p:sp>
      <p:sp>
        <p:nvSpPr>
          <p:cNvPr id="7270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27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أَرْحَمَ الرَّاحِمِينَ يَا رَبَّ الْعَالَمِينَ </a:t>
            </a:r>
            <a:r>
              <a:rPr lang="en-US" altLang="en-US" sz="5400" smtClean="0"/>
              <a:t/>
            </a:r>
            <a:br>
              <a:rPr lang="en-US" altLang="en-US" sz="5400" smtClean="0"/>
            </a:br>
            <a:r>
              <a:rPr lang="ar-SA" altLang="en-US" sz="5400" smtClean="0"/>
              <a:t>يَا دَيَّانَ يَوْمِ الدِّينِ‏</a:t>
            </a:r>
            <a:endParaRPr lang="en-US" altLang="en-US" sz="5400" smtClean="0"/>
          </a:p>
        </p:txBody>
      </p:sp>
      <p:sp>
        <p:nvSpPr>
          <p:cNvPr id="7373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the Most Merciful! O the Lord of the worlds! </a:t>
            </a:r>
          </a:p>
          <a:p>
            <a:pPr eaLnBrk="1" hangingPunct="1"/>
            <a:r>
              <a:rPr lang="en-US" altLang="en-US" smtClean="0"/>
              <a:t>O the Requiter of the Day of Judgment! </a:t>
            </a:r>
          </a:p>
        </p:txBody>
      </p:sp>
      <p:sp>
        <p:nvSpPr>
          <p:cNvPr id="7373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37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أَجْوَدَ الْأَجْوَدِينَ يَا أَكْرَمَ الْأَكْرَمِينَ يَا أَسْمَعَ السَّامِعِينَ يَا أَبْصَرَ النَّاظِرِينَ يَا أَقْدَرَ الْقَادِرِينَ‏</a:t>
            </a:r>
            <a:endParaRPr lang="en-US" altLang="en-US" sz="5400" smtClean="0"/>
          </a:p>
        </p:txBody>
      </p:sp>
      <p:sp>
        <p:nvSpPr>
          <p:cNvPr id="7475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the Most Generous! O the Most Kind! O the Best Hearer! O the Best Seer! O the Most Powerful! </a:t>
            </a:r>
          </a:p>
        </p:txBody>
      </p:sp>
      <p:sp>
        <p:nvSpPr>
          <p:cNvPr id="7475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47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اغْفِرْ لِيَ الذُّنُوبَ الَّتِي تُغَيِّرُ النِّعَمَ وَ اغْفِرْ لِيَ الذُّنُوبَ الَّتِي تُورِثُ النَّدَمَ‏</a:t>
            </a:r>
            <a:endParaRPr lang="en-US" altLang="en-US" sz="5400" smtClean="0"/>
          </a:p>
        </p:txBody>
      </p:sp>
      <p:sp>
        <p:nvSpPr>
          <p:cNvPr id="7577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Forgive me my sins that severe the flow of bounties. Forgive me my sins that give birth to remorse. </a:t>
            </a:r>
          </a:p>
        </p:txBody>
      </p:sp>
      <p:sp>
        <p:nvSpPr>
          <p:cNvPr id="7578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57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اغْفِرْ لِيَ الذُّنُوبَ الَّتِي تُورِثُ السَّقَمَ وَ اغْفِرْ لِيَ الذُّنُوبَ الَّتِي تَهْتِكُ الْعِصَمَ‏</a:t>
            </a:r>
            <a:endParaRPr lang="en-US" altLang="en-US" sz="5400" smtClean="0"/>
          </a:p>
        </p:txBody>
      </p:sp>
      <p:sp>
        <p:nvSpPr>
          <p:cNvPr id="7680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Forgive me my sins that bring upon depression. Forgive me my sins that put asunder integrity. </a:t>
            </a:r>
          </a:p>
        </p:txBody>
      </p:sp>
      <p:sp>
        <p:nvSpPr>
          <p:cNvPr id="7680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68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اغْفِرْ لِيَ الذُّنُوبَ الَّتِي تَرُدُّ الدُّعَاءَ وَ اغْفِرْ لِيَ الذُّنُوبَ الَّتِي تَحْبِسُ قَطْرَ السَّمَاءِ</a:t>
            </a:r>
            <a:endParaRPr lang="en-US" altLang="en-US" sz="5400" smtClean="0"/>
          </a:p>
        </p:txBody>
      </p:sp>
      <p:sp>
        <p:nvSpPr>
          <p:cNvPr id="7782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Forgive me my sins that nullify prayers. Forgive me my sins that hold back that which drops (mercy) from the heaven. </a:t>
            </a:r>
          </a:p>
        </p:txBody>
      </p:sp>
      <p:sp>
        <p:nvSpPr>
          <p:cNvPr id="7782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782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اغْفِرْ لِيَ الذُّنُوبَ الَّتِي تُعَجِّلُ الْفَنَاءَ وَ اغْفِرْ لِيَ الذُّنُوبَ الَّتِي تَجْلِبُ الشَّقَاءَ</a:t>
            </a:r>
            <a:endParaRPr lang="en-US" altLang="en-US" sz="5400" smtClean="0"/>
          </a:p>
        </p:txBody>
      </p:sp>
      <p:sp>
        <p:nvSpPr>
          <p:cNvPr id="7885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Forgive me my sins that urge to bring quickly nothingness and non-existence. Forgive me my sins that draw near misery and distress. </a:t>
            </a:r>
          </a:p>
        </p:txBody>
      </p:sp>
      <p:sp>
        <p:nvSpPr>
          <p:cNvPr id="7885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885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اغْفِرْ لِيَ الذُّنُوبَ الَّتِي تُظْلِمُ الْهَوَاءَ وَ اغْفِرْ لِيَ الذُّنُوبَ الَّتِي تَكْشِفُ الْغِطَاءَ</a:t>
            </a:r>
            <a:endParaRPr lang="en-US" altLang="en-US" sz="5400" smtClean="0"/>
          </a:p>
        </p:txBody>
      </p:sp>
      <p:sp>
        <p:nvSpPr>
          <p:cNvPr id="7987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Forgive me my sins that bring disorder and chaos in thought and purpose. Forgive me my sins that expose and lay bare shelter and security. </a:t>
            </a:r>
          </a:p>
        </p:txBody>
      </p:sp>
      <p:sp>
        <p:nvSpPr>
          <p:cNvPr id="7987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7987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اغْفِرْ لِيَ الذُّنُوبَ الَّتِي لاَ يَغْفِرُهَا غَيْرُكَ يَا اللَّهُ‏</a:t>
            </a:r>
            <a:endParaRPr lang="en-US" altLang="en-US" sz="5400" smtClean="0"/>
          </a:p>
        </p:txBody>
      </p:sp>
      <p:sp>
        <p:nvSpPr>
          <p:cNvPr id="8089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Forgive me my sins that no one can forgive other than Thee. O Alláh! </a:t>
            </a:r>
          </a:p>
        </p:txBody>
      </p:sp>
      <p:sp>
        <p:nvSpPr>
          <p:cNvPr id="8090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090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احْمِلْ عَنِّي كُلَّ تَبِعَةٍ لِأَحَدٍ مِنْ خَلْقِكَ وَ اجْعَلْ لِي مِنْ أَمْرِي فَرَجاً وَ مَخْرَجاً وَ يُسْراً</a:t>
            </a:r>
            <a:endParaRPr lang="en-US" altLang="en-US" sz="5400" smtClean="0"/>
          </a:p>
        </p:txBody>
      </p:sp>
      <p:sp>
        <p:nvSpPr>
          <p:cNvPr id="8192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Take off the load (burden of sins) from my back belonging to any one from among Thy creation; make haste in my affairs, freed of care, brought into focus, and made easy; </a:t>
            </a:r>
          </a:p>
        </p:txBody>
      </p:sp>
      <p:sp>
        <p:nvSpPr>
          <p:cNvPr id="8192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192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مُنْتَهَى كُلِّ حَاجَةٍ يَا مُبْتَدِئاً بِالنِّعَمِ عَلَى الْعِبَادِ يَا كَرِيمَ الْعَفْوِ يَا حَسَنَ التَّجَاوُزِ يَا جَوَادُ</a:t>
            </a:r>
            <a:endParaRPr lang="en-US" altLang="en-US" sz="5400" smtClean="0"/>
          </a:p>
        </p:txBody>
      </p:sp>
      <p:sp>
        <p:nvSpPr>
          <p:cNvPr id="921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the ultimate fulfillment of all desires! O He who is the prime source of happiness for the (faithful) servants! O He who deals with gently and grants favors! O He who overlooks with subtle finesse! O He who gives without strings attached!</a:t>
            </a:r>
          </a:p>
        </p:txBody>
      </p:sp>
      <p:sp>
        <p:nvSpPr>
          <p:cNvPr id="922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2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أَنْزِلْ يَقِينَكَ فِي صَدْرِي وَ رَجَاءَكَ فِي قَلْبِي حَتَّى لاَ أَرْجُوَ غَيْرَكَ‏</a:t>
            </a:r>
            <a:endParaRPr lang="en-US" altLang="en-US" sz="5400" smtClean="0"/>
          </a:p>
        </p:txBody>
      </p:sp>
      <p:sp>
        <p:nvSpPr>
          <p:cNvPr id="8294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put into my heart sure and certain belief in Thee, and impress into my mina hope in and quest for Thee, till I turn to no one other than Thee. </a:t>
            </a:r>
          </a:p>
        </p:txBody>
      </p:sp>
      <p:sp>
        <p:nvSpPr>
          <p:cNvPr id="8294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294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احْفَظْنِي وَ عَافِنِي فِي مَقَامِي وَ اصْحَبْنِي فِي لَيْلِي وَ نَهَارِي‏</a:t>
            </a:r>
            <a:endParaRPr lang="en-US" altLang="en-US" sz="5400" smtClean="0"/>
          </a:p>
        </p:txBody>
      </p:sp>
      <p:sp>
        <p:nvSpPr>
          <p:cNvPr id="8397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My Alláh protect me, keep me safe in my position, be my constant companion in darkness and light, </a:t>
            </a:r>
          </a:p>
        </p:txBody>
      </p:sp>
      <p:sp>
        <p:nvSpPr>
          <p:cNvPr id="8397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397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مِنْ بَيْنِ يَدَيَّ وَ مِنْ خَلْفِي وَ عَنْ يَمِينِي وَ عَنْ شِمَالِي وَ مِنْ فَوْقِي وَ مِنْ تَحْتِي‏</a:t>
            </a:r>
            <a:endParaRPr lang="en-US" altLang="en-US" sz="5400" smtClean="0"/>
          </a:p>
        </p:txBody>
      </p:sp>
      <p:sp>
        <p:nvSpPr>
          <p:cNvPr id="8499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in (the hour of) comfort, in hardships, in success, in misfortune, in gain, in loss, </a:t>
            </a:r>
          </a:p>
        </p:txBody>
      </p:sp>
      <p:sp>
        <p:nvSpPr>
          <p:cNvPr id="8499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499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يَسِّرْ لِيَ السَّبِيلَ وَ أَحْسِنْ لِيَ التَّيْسِيرَ وَ لاَ تَخْذُلْنِي فِي الْعَسِيرِ</a:t>
            </a:r>
            <a:endParaRPr lang="en-US" altLang="en-US" sz="5400" smtClean="0"/>
          </a:p>
        </p:txBody>
      </p:sp>
      <p:sp>
        <p:nvSpPr>
          <p:cNvPr id="8601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make easy my course, let conduct of life be good, do not leave me in the lurch, forsaken in distress or difficulty, </a:t>
            </a:r>
          </a:p>
        </p:txBody>
      </p:sp>
      <p:sp>
        <p:nvSpPr>
          <p:cNvPr id="8602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602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اهْدِنِي يَا خَيْرَ دَلِيلٍ وَ لاَ تَكِلْنِي إِلَى نَفْسِي فِي الْأُمُورِ وَ لَقِّنِي كُلَّ سُرُورٍ</a:t>
            </a:r>
            <a:endParaRPr lang="en-US" altLang="en-US" sz="5400" smtClean="0"/>
          </a:p>
        </p:txBody>
      </p:sp>
      <p:sp>
        <p:nvSpPr>
          <p:cNvPr id="8704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guide me O the Best Guide, do not let me look repeatedly at my vain desires while carrying out day to day work, let me find happiness every where, </a:t>
            </a:r>
          </a:p>
        </p:txBody>
      </p:sp>
      <p:sp>
        <p:nvSpPr>
          <p:cNvPr id="8704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70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اقْلِبْنِي إِلَى أَهْلِي بِالْفَلاَحِ وَ النَّجَاحِ مَحْبُوراً فِي الْعَاجِلِ وَ الْآجِلِ إِنَّكَ عَلَى كُلِّ شَيْ‏ءٍ قَدِيرٌ</a:t>
            </a:r>
            <a:endParaRPr lang="en-US" altLang="en-US" sz="5400" smtClean="0"/>
          </a:p>
        </p:txBody>
      </p:sp>
      <p:sp>
        <p:nvSpPr>
          <p:cNvPr id="8806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make me team up with my family, happy and successful, in this quickly passing life and at the appointed time; (there is no doubt) certainly Thou art able to do all things. </a:t>
            </a:r>
          </a:p>
        </p:txBody>
      </p:sp>
      <p:sp>
        <p:nvSpPr>
          <p:cNvPr id="8806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806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ارْزُقْنِي مِنْ فَضْلِكَ وَ أَوْسِعْ عَلَيَّ مِنْ طَيِّبَاتِ رِزْقِكَ‏</a:t>
            </a:r>
            <a:endParaRPr lang="en-US" altLang="en-US" sz="5400" smtClean="0"/>
          </a:p>
        </p:txBody>
      </p:sp>
      <p:sp>
        <p:nvSpPr>
          <p:cNvPr id="8909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Give me the provisions of life as much as Thy generosity approves, open up for me the doors of Thy plenteous, good and clean store of possessions, </a:t>
            </a:r>
          </a:p>
        </p:txBody>
      </p:sp>
      <p:sp>
        <p:nvSpPr>
          <p:cNvPr id="8909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8909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اسْتَعْمِلْنِي فِي طَاعَتِكَ وَ أَجِرْنِي مِنْ عَذَابِكَ وَ نَارِكَ وَ اقْلِبْنِي إِذَا تَوَفَّيْتَنِي إِلَى جَنَّتِكَ بِرَحْمَتِكَ‏</a:t>
            </a:r>
            <a:endParaRPr lang="en-US" altLang="en-US" sz="5400" smtClean="0"/>
          </a:p>
        </p:txBody>
      </p:sp>
      <p:sp>
        <p:nvSpPr>
          <p:cNvPr id="9011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put me to work in Thy obedience, keep me safe from fire and fury, when I die be merciful and direct my journey to Thy Paradise. </a:t>
            </a:r>
            <a:endParaRPr lang="en-US" altLang="en-US" smtClean="0">
              <a:ea typeface="MS Mincho" panose="02020609040205080304" pitchFamily="49" charset="-128"/>
            </a:endParaRPr>
          </a:p>
        </p:txBody>
      </p:sp>
      <p:sp>
        <p:nvSpPr>
          <p:cNvPr id="9011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011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إِنِّي أَعُوذُ بِكَ مِنْ زَوَالِ نِعْمَتِكَ وَ مِنْ تَحْوِيلِ عَافِيَتِكَ وَ مِنْ حُلُولِ نَقِمَتِكَ‏</a:t>
            </a:r>
            <a:endParaRPr lang="en-US" altLang="en-US" sz="5400" smtClean="0"/>
          </a:p>
        </p:txBody>
      </p:sp>
      <p:sp>
        <p:nvSpPr>
          <p:cNvPr id="9113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O my Alláh, in Thee do I seek refuge from the disappearance of Thy bounties, from discontinuation of welfare Thou made available for me, from the torment that may come upon me,</a:t>
            </a:r>
            <a:endParaRPr lang="en-US" altLang="en-US" smtClean="0">
              <a:ea typeface="MS Mincho" panose="02020609040205080304" pitchFamily="49" charset="-128"/>
            </a:endParaRPr>
          </a:p>
        </p:txBody>
      </p:sp>
      <p:sp>
        <p:nvSpPr>
          <p:cNvPr id="9114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114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مِنْ نُزُولِ عَذَابِكَ وَ أَعُوذُ بِكَ مِنْ جَهْدِ الْبَلاَءِ وَ دَرَكِ الشَّقَاءِ وَ مِنْ سُوءِ الْقَضَاءِ وَ شَمَاتَةِ الْأَعْدَاءِ</a:t>
            </a:r>
            <a:endParaRPr lang="en-US" altLang="en-US" sz="5400" smtClean="0"/>
          </a:p>
        </p:txBody>
      </p:sp>
      <p:sp>
        <p:nvSpPr>
          <p:cNvPr id="9216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from the penalty that comes down upon (us), from the disasters that vex and molest, from the misery (and distress) that takes hold of and lingers on, from violent and painful death, from the pride and joy of the enemies,</a:t>
            </a:r>
            <a:endParaRPr lang="en-US" altLang="en-US" smtClean="0">
              <a:ea typeface="MS Mincho" panose="02020609040205080304" pitchFamily="49" charset="-128"/>
            </a:endParaRPr>
          </a:p>
        </p:txBody>
      </p:sp>
      <p:sp>
        <p:nvSpPr>
          <p:cNvPr id="9216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216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مَنْ لاَ يُوَارِي مِنْهُ لَيْلٌ دَاجٍ وَ لاَ بَحْرٌ عَجَّاجٌ‏</a:t>
            </a:r>
            <a:endParaRPr lang="en-US" altLang="en-US" sz="5400" smtClean="0"/>
          </a:p>
        </p:txBody>
      </p:sp>
      <p:sp>
        <p:nvSpPr>
          <p:cNvPr id="1024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 O He who is not unaware of the covering darkness of nights, the roaring clamor of the seas, </a:t>
            </a:r>
          </a:p>
        </p:txBody>
      </p:sp>
      <p:sp>
        <p:nvSpPr>
          <p:cNvPr id="1024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24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مِنْ شَرِّ مَا يَنْزِلُ مِنَ السَّمَاءِ وَ مِنْ شَرِّ مَا فِي الْكِتَابِ الْمُنْزَلِ‏</a:t>
            </a:r>
            <a:endParaRPr lang="en-US" altLang="en-US" sz="5400" smtClean="0"/>
          </a:p>
        </p:txBody>
      </p:sp>
      <p:sp>
        <p:nvSpPr>
          <p:cNvPr id="9318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from the evil that falls down from the skies, from the evil which has been pointed out in the revealed Book.</a:t>
            </a:r>
            <a:endParaRPr lang="en-US" altLang="en-US" smtClean="0">
              <a:ea typeface="MS Mincho" panose="02020609040205080304" pitchFamily="49" charset="-128"/>
            </a:endParaRPr>
          </a:p>
        </p:txBody>
      </p:sp>
      <p:sp>
        <p:nvSpPr>
          <p:cNvPr id="9318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318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لاَ تَجْعَلْنِي مِنَ الْأَشْرَارِ وَ لاَ مِنْ أَصْحَابِ النَّارِ وَ لاَ تَحْرِمْنِي صُحْبَةَ الْأَخْيَارِ</a:t>
            </a:r>
            <a:endParaRPr lang="en-US" altLang="en-US" sz="5400" smtClean="0"/>
          </a:p>
        </p:txBody>
      </p:sp>
      <p:sp>
        <p:nvSpPr>
          <p:cNvPr id="9421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O my Alláh! Do not make me be among the evildoers, nor be among the dwellers of Hell, do not keep me out of enjoyment found in the company of the good;</a:t>
            </a:r>
            <a:endParaRPr lang="en-US" altLang="en-US" smtClean="0">
              <a:ea typeface="MS Mincho" panose="02020609040205080304" pitchFamily="49" charset="-128"/>
            </a:endParaRPr>
          </a:p>
        </p:txBody>
      </p:sp>
      <p:sp>
        <p:nvSpPr>
          <p:cNvPr id="9421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421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أَحْيِنِي حَيَاةً طَيِّبَةً وَ تَوَفَّنِي وَفَاةً طَيِّبَةً تُلْحِقُنِي بِالْأَبْرَارِ</a:t>
            </a:r>
            <a:endParaRPr lang="en-US" altLang="en-US" sz="5400" smtClean="0"/>
          </a:p>
        </p:txBody>
      </p:sp>
      <p:sp>
        <p:nvSpPr>
          <p:cNvPr id="9523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make me live a clear and honest life, and die a tranquil death, unite me (after death) with the select pious,</a:t>
            </a:r>
            <a:endParaRPr lang="en-US" altLang="en-US" smtClean="0">
              <a:ea typeface="MS Mincho" panose="02020609040205080304" pitchFamily="49" charset="-128"/>
            </a:endParaRPr>
          </a:p>
        </p:txBody>
      </p:sp>
      <p:sp>
        <p:nvSpPr>
          <p:cNvPr id="9523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523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ارْزُقْنِي مُرَافَقَةَ الْأَنْبِيَاءِ فِي مَقْعَدِ صِدْقٍ عِنْدَ مَلِيكٍ مُقْتَدِرٍ</a:t>
            </a:r>
            <a:endParaRPr lang="en-US" altLang="en-US" sz="5400" smtClean="0"/>
          </a:p>
        </p:txBody>
      </p:sp>
      <p:sp>
        <p:nvSpPr>
          <p:cNvPr id="9625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let me keep company with the Prophets, in the abode of good repute, near the omnipotent seat of authority.</a:t>
            </a:r>
            <a:endParaRPr lang="en-US" altLang="en-US" smtClean="0">
              <a:ea typeface="MS Mincho" panose="02020609040205080304" pitchFamily="49" charset="-128"/>
            </a:endParaRPr>
          </a:p>
        </p:txBody>
      </p:sp>
      <p:sp>
        <p:nvSpPr>
          <p:cNvPr id="9626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626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اللَّهُمَّ لَكَ الْحَمْدُ عَلَى حُسْنِ بَلاَئِكَ وَ صُنْعِكَ وَ لَكَ الْحَمْدُ عَلَى الْإِسْلاَمِ وَ اتِّبَاعِ السُّنَّةِ</a:t>
            </a:r>
            <a:endParaRPr lang="en-US" altLang="en-US" sz="5400" smtClean="0"/>
          </a:p>
        </p:txBody>
      </p:sp>
      <p:sp>
        <p:nvSpPr>
          <p:cNvPr id="9728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O my Alláh! (All) praise is for Thee (alone), (for) Thy smooth and fair system of test and trial (so) clever and skilful. (All) praise is for Thee (alone), (for) Islam, and (making all) follow the "way of life" (of Muhámmad (saw),</a:t>
            </a:r>
            <a:endParaRPr lang="en-US" altLang="en-US" smtClean="0">
              <a:ea typeface="MS Mincho" panose="02020609040205080304" pitchFamily="49" charset="-128"/>
            </a:endParaRPr>
          </a:p>
        </p:txBody>
      </p:sp>
      <p:sp>
        <p:nvSpPr>
          <p:cNvPr id="9728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728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يَا رَبِّ كَمَا هَدَيْتَهُمْ لِدِينِكَ وَ عَلَّمْتَهُمْ كِتَابَكَ فَاهْدِنَا وَ عَلِّمْنَا</a:t>
            </a:r>
            <a:endParaRPr lang="en-US" altLang="en-US" sz="5400" smtClean="0"/>
          </a:p>
        </p:txBody>
      </p:sp>
      <p:sp>
        <p:nvSpPr>
          <p:cNvPr id="98307"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O Lord, just as Thou had guided them to Thy religion, and taught (revealed) them Thy Book, so guide us and teach us as well.</a:t>
            </a:r>
            <a:endParaRPr lang="en-US" altLang="en-US" smtClean="0">
              <a:ea typeface="MS Mincho" panose="02020609040205080304" pitchFamily="49" charset="-128"/>
            </a:endParaRPr>
          </a:p>
        </p:txBody>
      </p:sp>
      <p:sp>
        <p:nvSpPr>
          <p:cNvPr id="98308"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8309"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لَكَ الْحَمْدُ عَلَى حُسْنِ بَلاَئِكَ وَ صُنْعِكَ عِنْدِي خَاصَّةً كَمَا خَلَقْتَنِي فَأَحْسَنْتَ خَلْقِي‏</a:t>
            </a:r>
            <a:endParaRPr lang="en-US" altLang="en-US" sz="5400" smtClean="0"/>
          </a:p>
        </p:txBody>
      </p:sp>
      <p:sp>
        <p:nvSpPr>
          <p:cNvPr id="99331"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(All) praise is for Thee (alone), (for) Thy smooth and fair system of test and trial (so) clever and skilful, particularly for me; just as Thou created me, (how wonderful is my creation)!</a:t>
            </a:r>
            <a:endParaRPr lang="en-US" altLang="en-US" smtClean="0">
              <a:ea typeface="MS Mincho" panose="02020609040205080304" pitchFamily="49" charset="-128"/>
            </a:endParaRPr>
          </a:p>
        </p:txBody>
      </p:sp>
      <p:sp>
        <p:nvSpPr>
          <p:cNvPr id="99332"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99333"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عَلَّمْتَنِي فَأَحْسَنْتَ تَعْلِيمِي وَ هَدَيْتَنِي فَأَحْسَنْتَ هِدَايَتِي‏</a:t>
            </a:r>
            <a:endParaRPr lang="en-US" altLang="en-US" sz="5400" smtClean="0"/>
          </a:p>
        </p:txBody>
      </p:sp>
      <p:sp>
        <p:nvSpPr>
          <p:cNvPr id="100355"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and taught me, (how thorough is my learning!) and showed me the right path, (how complete is the guidance I received!).</a:t>
            </a:r>
            <a:endParaRPr lang="en-US" altLang="en-US" smtClean="0">
              <a:ea typeface="MS Mincho" panose="02020609040205080304" pitchFamily="49" charset="-128"/>
            </a:endParaRPr>
          </a:p>
        </p:txBody>
      </p:sp>
      <p:sp>
        <p:nvSpPr>
          <p:cNvPr id="100356"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0357"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فَلَكَ الْحَمْدُ عَلَى إِنْعَامِكَ عَلَيَّ قَدِيماً وَ حَدِيثاً فَكَمْ مِنْ كَرْبٍ يَا سَيِّدِي قَدْ فَرَّجْتَهُ‏</a:t>
            </a:r>
            <a:endParaRPr lang="en-US" altLang="en-US" sz="5400" smtClean="0"/>
          </a:p>
        </p:txBody>
      </p:sp>
      <p:sp>
        <p:nvSpPr>
          <p:cNvPr id="101379"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(All) praise is for Thee (alone), (for) Thy bounties bestowed upon me, earlier and present. How many agonies, O my Master, Thou has dispelled!</a:t>
            </a:r>
            <a:endParaRPr lang="en-US" altLang="en-US" smtClean="0">
              <a:ea typeface="MS Mincho" panose="02020609040205080304" pitchFamily="49" charset="-128"/>
            </a:endParaRPr>
          </a:p>
        </p:txBody>
      </p:sp>
      <p:sp>
        <p:nvSpPr>
          <p:cNvPr id="101380"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1381"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ctrTitle"/>
          </p:nvPr>
        </p:nvSpPr>
        <p:spPr>
          <a:xfrm>
            <a:off x="323850" y="1462088"/>
            <a:ext cx="8497888" cy="1470025"/>
          </a:xfrm>
          <a:noFill/>
        </p:spPr>
        <p:txBody>
          <a:bodyPr/>
          <a:lstStyle/>
          <a:p>
            <a:pPr rtl="1" eaLnBrk="1" hangingPunct="1"/>
            <a:r>
              <a:rPr lang="ar-SA" altLang="en-US" sz="5400" smtClean="0"/>
              <a:t>وَ كَمْ مِنْ غَمٍّ يَا سَيِّدِي قَدْ نَفَّسْتَهُ وَ كَمْ مِنْ هَمٍّ يَا سَيِّدِي قَدْ كَشَفْتَهُ‏</a:t>
            </a:r>
            <a:endParaRPr lang="en-US" altLang="en-US" sz="5400" smtClean="0"/>
          </a:p>
        </p:txBody>
      </p:sp>
      <p:sp>
        <p:nvSpPr>
          <p:cNvPr id="102403" name="Rectangle 3"/>
          <p:cNvSpPr>
            <a:spLocks noGrp="1" noChangeArrowheads="1"/>
          </p:cNvSpPr>
          <p:nvPr>
            <p:ph type="subTitle" idx="1"/>
          </p:nvPr>
        </p:nvSpPr>
        <p:spPr>
          <a:xfrm>
            <a:off x="323850" y="3656013"/>
            <a:ext cx="8424863" cy="1752600"/>
          </a:xfrm>
          <a:noFill/>
        </p:spPr>
        <p:txBody>
          <a:bodyPr/>
          <a:lstStyle/>
          <a:p>
            <a:pPr eaLnBrk="1" hangingPunct="1"/>
            <a:r>
              <a:rPr lang="en-US" altLang="en-US" smtClean="0"/>
              <a:t>How many sorrows, O my Master, Thou has hushed! How many hardships, O my Master, Thou has put to flight!</a:t>
            </a:r>
            <a:endParaRPr lang="en-US" altLang="en-US" smtClean="0">
              <a:ea typeface="MS Mincho" panose="02020609040205080304" pitchFamily="49" charset="-128"/>
            </a:endParaRPr>
          </a:p>
        </p:txBody>
      </p:sp>
      <p:sp>
        <p:nvSpPr>
          <p:cNvPr id="102404" name="Text Box 4"/>
          <p:cNvSpPr txBox="1">
            <a:spLocks noChangeArrowheads="1"/>
          </p:cNvSpPr>
          <p:nvPr/>
        </p:nvSpPr>
        <p:spPr bwMode="auto">
          <a:xfrm>
            <a:off x="468313" y="300038"/>
            <a:ext cx="8280400" cy="320675"/>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r" eaLnBrk="1" hangingPunct="1">
              <a:spcBef>
                <a:spcPct val="0"/>
              </a:spcBef>
            </a:pPr>
            <a:r>
              <a:rPr lang="en-US" altLang="en-US" sz="1500">
                <a:solidFill>
                  <a:srgbClr val="FFFF99"/>
                </a:solidFill>
                <a:cs typeface="Simplified Arabic" panose="02020603050405020304" pitchFamily="18" charset="-78"/>
              </a:rPr>
              <a:t>Duá Ya Shahida Kulle Najwa…</a:t>
            </a:r>
          </a:p>
        </p:txBody>
      </p:sp>
      <p:sp>
        <p:nvSpPr>
          <p:cNvPr id="102405" name="Text Box 5"/>
          <p:cNvSpPr txBox="1">
            <a:spLocks noChangeArrowheads="1"/>
          </p:cNvSpPr>
          <p:nvPr/>
        </p:nvSpPr>
        <p:spPr bwMode="auto">
          <a:xfrm>
            <a:off x="468313" y="315913"/>
            <a:ext cx="3527425" cy="30480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spcBef>
                <a:spcPct val="20000"/>
              </a:spcBef>
              <a:defRPr sz="3200" b="1">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accent2"/>
                </a:solidFill>
                <a:latin typeface="Arial" panose="020B0604020202020204" pitchFamily="34" charset="0"/>
                <a:cs typeface="Arial" panose="020B0604020202020204" pitchFamily="34" charset="0"/>
              </a:defRPr>
            </a:lvl9pPr>
          </a:lstStyle>
          <a:p>
            <a:pPr algn="l" eaLnBrk="1" hangingPunct="1">
              <a:spcBef>
                <a:spcPct val="0"/>
              </a:spcBef>
            </a:pPr>
            <a:r>
              <a:rPr lang="en-US" altLang="en-US" sz="1400">
                <a:solidFill>
                  <a:srgbClr val="FFFF99"/>
                </a:solidFill>
                <a:cs typeface="Simplified Arabic" panose="02020603050405020304" pitchFamily="18" charset="-78"/>
              </a:rPr>
              <a:t>To be recited on the night of A'ráfah</a:t>
            </a:r>
          </a:p>
        </p:txBody>
      </p:sp>
    </p:spTree>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808080"/>
      </a:dk1>
      <a:lt1>
        <a:srgbClr val="FFFFFF"/>
      </a:lt1>
      <a:dk2>
        <a:srgbClr val="000000"/>
      </a:dk2>
      <a:lt2>
        <a:srgbClr val="FFFFFF"/>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Simplified Arabic"/>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000000"/>
        </a:dk2>
        <a:lt2>
          <a:srgbClr val="FFFFFF"/>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4702</TotalTime>
  <Words>13177</Words>
  <Application>Microsoft Office PowerPoint</Application>
  <PresentationFormat>On-screen Show (4:3)</PresentationFormat>
  <Paragraphs>1130</Paragraphs>
  <Slides>270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270</vt:i4>
      </vt:variant>
    </vt:vector>
  </HeadingPairs>
  <TitlesOfParts>
    <vt:vector size="279" baseType="lpstr">
      <vt:lpstr>Arial</vt:lpstr>
      <vt:lpstr>Simplified Arabic</vt:lpstr>
      <vt:lpstr>Calibri</vt:lpstr>
      <vt:lpstr>Trebuchet MS</vt:lpstr>
      <vt:lpstr>MS Mincho</vt:lpstr>
      <vt:lpstr>Al-Arial</vt:lpstr>
      <vt:lpstr>Times New Roman</vt:lpstr>
      <vt:lpstr>Traditional Arabic</vt:lpstr>
      <vt:lpstr>Default Design</vt:lpstr>
      <vt:lpstr>PowerPoint Presentation</vt:lpstr>
      <vt:lpstr>PowerPoint Presentation</vt:lpstr>
      <vt:lpstr>PowerPoint Presentation</vt:lpstr>
      <vt:lpstr>For this Duá, it has been said that whoever recites it at the night before `Aráfah or on any Thursday night, Alláh (swt) will forgive him: </vt:lpstr>
      <vt:lpstr>اَللَّهُمَّ صَلِّ عَلَى مُحَمَّدٍ وَ آلِ مُحَمَّد</vt:lpstr>
      <vt:lpstr>بِسْمِ اللهِ الرَّحْمنِ الرَّحِيمِِ</vt:lpstr>
      <vt:lpstr>اللَّهُمَّ يَا شَاهِدَ كُلِّ نَجْوَى وَ مَوْضِعَ كُلِّ شَكْوَى وَ عَالِمَ كُلِّ خَفِيَّةٍ</vt:lpstr>
      <vt:lpstr>وَ مُنْتَهَى كُلِّ حَاجَةٍ يَا مُبْتَدِئاً بِالنِّعَمِ عَلَى الْعِبَادِ يَا كَرِيمَ الْعَفْوِ يَا حَسَنَ التَّجَاوُزِ يَا جَوَادُ</vt:lpstr>
      <vt:lpstr>يَا مَنْ لاَ يُوَارِي مِنْهُ لَيْلٌ دَاجٍ وَ لاَ بَحْرٌ عَجَّاجٌ‏</vt:lpstr>
      <vt:lpstr>وَ لاَ سَمَاءٌ ذَاتُ أَبْرَاجٍ وَ لاَ ظُلَمٌ ذَاتُ ارْتِتَاجٍ (ارْتِيَاجٍ) يَا مَنِ الظُّلْمَةُ عِنْدَهُ ضِيَاءٌ</vt:lpstr>
      <vt:lpstr>أَسْأَلُكَ بِنُورِ وَجْهِكَ الْكَرِيمِ الَّذِي تَجَلَّيْتَ بِهِ لِلْجَبَلِ فَجَعَلْتَهُ دَكّاً وَ خَرَّ مُوسَى صَعِقاً</vt:lpstr>
      <vt:lpstr>وَ بِاسْمِكَ الَّذِي رَفَعْتَ بِهِ السَّمَاوَاتِ بِلاَ عَمَدٍ وَ سَطَحْتَ بِهِ الْأَرْضَ عَلَى وَجْهِ مَاءٍ جَمَدٍ</vt:lpstr>
      <vt:lpstr>وَ بِاسْمِكَ الْمَخْزُونِ الْمَكْنُونِ الْمَكْتُوبِ الطَّاهِرِ الَّذِي إِذَا دُعِيتَ بِهِ أَجَبْتَ وَ إِذَا سُئِلْتَ بِهِ أَعْطَيْتَ‏</vt:lpstr>
      <vt:lpstr>وَ بِاسْمِكَ السُّبُّوحِ الْقُدُّوسِ الْبُرْهَانِ الَّذِي هُوَ نُورٌ عَلَى كُلِّ نُورٍ وَ نُورٌ مِنْ نُورٍ</vt:lpstr>
      <vt:lpstr>يُضِي‏ءُ مِنْهُ كُلُّ نُورٍ إِذَا بَلَغَ الْأَرْضَ انْشَقَّتْ وَ إِذَا بَلَغَ السَّمَاوَاتِ فُتِحَتْ وَ إِذَا بَلَغَ الْعَرْشَ اهْتَزَّ</vt:lpstr>
      <vt:lpstr>وَ بِاسْمِكَ الَّذِي تَرْتَعِدُ مِنْهُ فَرَائِصُ مَلاَئِكَتِكَ وَ أَسْأَلُكَ بِحَقِّ جَبْرَئِيلَ وَ مِيكَائِيلَ وَ إِسْرَافِيلَ‏</vt:lpstr>
      <vt:lpstr>وَ بِحَقِّ مُحَمَّدٍ الْمُصْطَفَى صَلَّى اللَّهُ عَلَيْهِ وَ آلِهِ وَ عَلَى جَمِيعِ الْأَنْبِيَاءِ وَ جَمِيعِ الْمَلاَئِكَةِ</vt:lpstr>
      <vt:lpstr>وَ بِالاِسْمِ الَّذِي مَشَى بِهِ الْخِضْرُ عَلَى قُلَلِ (طَلَلِ) الْمَاءِ كَمَا مَشَى بِهِ عَلَى جَدَدِ الْأَرْضِ‏</vt:lpstr>
      <vt:lpstr>وَ بِاسْمِكَ الَّذِي فَلَقْتَ بِهِ الْبَحْرَ لِمُوسَى وَ أَغْرَقْتَ فِرْعَوْنَ وَ قَوْمَهُ‏</vt:lpstr>
      <vt:lpstr>وَ أَنْجَيْتَ بِهِ مُوسَى بْنَ عِمْرَانَ وَ مَنْ مَعَهُ‏</vt:lpstr>
      <vt:lpstr>وَ بِاسْمِكَ الَّذِي دَعَاكَ بِهِ مُوسَى بْنُ عِمْرَانَ مِنْ جَانِبِ الطُّورِ الْأَيْمَنِ فَاسْتَجَبْتَ لَهُ وَ أَلْقَيْتَ عَلَيْهِ مَحَبَّةً مِنْكَ‏</vt:lpstr>
      <vt:lpstr>وَ بِاسْمِكَ الَّذِي بِهِ أَحْيَا عِيسَى بْنُ مَرْيَمَ الْمَوْتَى وَ تَكَلَّمَ فِي الْمَهْدِ صَبِيّاً وَ أَبْرَأَ الْأَكْمَهَ وَ الْأَبْرَصَ بِإِذْنِكَ‏</vt:lpstr>
      <vt:lpstr>وَ بِاسْمِكَ الَّذِي دَعَاكَ بِهِ حَمَلَةُ عَرْشِكَ وَ جَبْرَئِيلُ وَ مِيكَائِيلُ وَ إِسْرَافِيلُ وَ حَبِيبُكَ مُحَمَّدٌ صَلَّى اللَّهُ عَلَيْهِ وَ آلِهِ‏</vt:lpstr>
      <vt:lpstr>وَ مَلاَئِكَتُكَ الْمُقَرَّبُونَ وَ أَنْبِيَاؤُكَ الْمُرْسَلُونَ وَ عِبَادُكَ الصَّالِحُونَ مِنْ أَهْلِ السَّمَاوَاتِ وَ الْأَرَضِينَ‏</vt:lpstr>
      <vt:lpstr>وَ بِاسْمِكَ الَّذِي دَعَاكَ بِهِ ذُو النُّونِ إِذْ ذَهَبَ مُغَاضِباً فَظَنَّ أَنْ لَنْ نَقْدِرَعَلَيْهِ‏</vt:lpstr>
      <vt:lpstr>فَنَادَى فِي الظُّلُمَاتِ أَنْ لاَ إِلَهَ إِلاَّ أَنْتَ‏</vt:lpstr>
      <vt:lpstr>سُبْحَانَكَ إِنِّي كُنْتُ مِنَ الظَّالِمِينَ فَاسْتَجَبْتَ لَهُ وَ نَجَّيْتَهُ مِنَ الْغَمِّ وَ كَذَلِكَ تُنْجِي الْمُؤْمِنِينَ‏</vt:lpstr>
      <vt:lpstr>وَ بِاسْمِكَ الْعَظِيمِ الَّذِي دَعَاكَ بِهِ دَاوُدُ وَ خَرَّ لَكَ سَاجِداً فَغَفَرْتَ لَهُ ذَنْبَهُ‏</vt:lpstr>
      <vt:lpstr>وَ بِاسْمِكَ الَّذِي دَعَتْكَ بِهِ آسِيَةُ امْرَأَةُ فِرْعَوْنَ إِذْ قَالَتْ رَبِّ ابْنِ لِي عِنْدَكَ بَيْتاً فِي الْجَنَّةِ</vt:lpstr>
      <vt:lpstr>وَ نَجِّنِي مِنْ فِرْعَوْنَ وَ عَمَلِهِ وَ نَجِّنِي مِنَ الْقَوْمِ الظَّالِمِينَ فَاسْتَجَبْتَ لَهَا دُعَاءَهَا</vt:lpstr>
      <vt:lpstr>وَ بِاسْمِكَ الَّذِي دَعَاكَ بِهِ أَيُّوبُ إِذْ حَلَّ بِهِ الْبَلاَءُ فَعَافَيْتَهُ‏</vt:lpstr>
      <vt:lpstr>وَ آتَيْتَهُ أَهْلَهُ وَ مِثْلَهُمْ مَعَهُمْ رَحْمَةً مِنْ عِنْدِكَ وَ ذِكْرَى لِلْعَابِدِينَ‏</vt:lpstr>
      <vt:lpstr>وَ بِاسْمِكَ الَّذِي دَعَاكَ بِهِ يَعْقُوبُ فَرَدَدْتَ عَلَيْهِ بَصَرَهُ وَ قُرَّةَ عَيْنِهِ يُوسُفَ وَ جَمَعْتَ شَمْلَهُ‏</vt:lpstr>
      <vt:lpstr>وَ بِاسْمِكَ الَّذِي دَعَاكَ بِهِ سُلَيْمَانُ فَوَهَبْتَ لَهُ مُلْكاً لاَ يَنْبَغِي لِأَحَدٍ مِنْ بَعْدِهِ إِنَّكَ أَنْتَ الْوَهَّابُ‏</vt:lpstr>
      <vt:lpstr>وَ بِاسْمِكَ الَّذِي سَخَّرْتَ بِهِ الْبُرَاقَ لِمُحَمَّدٍ صَلَّى اللَّهُ عَلَيْهِ وَ آلِهِ وَ سَلَّمَ‏</vt:lpstr>
      <vt:lpstr>إِذْ قَالَ تَعَالَى سُبْحَانَ الَّذِي أَسْرَى بِعَبْدِهِ لَيْلاً مِنَ الْمَسْجِدِ الْحَرَامِ إِلَى الْمَسْجِدِ الْأَقْصَى‏</vt:lpstr>
      <vt:lpstr>وَ قَوْلُهُ سُبْحَانَ الَّذِي سَخَّرَ لَنَا هَذَا وَ مَا كُنَّا لَهُ مُقْرِنِينَ وَ إِنَّا إِلَى رَبِّنَا لَمُنْقَلِبُونَ‏</vt:lpstr>
      <vt:lpstr>وَ بِاسْمِكَ الَّذِي تَنَزَّلَ بِهِ جَبْرَئِيلُ عَلَى مُحَمَّدٍ صَلَّى اللَّهُ عَلَيْهِ وَ آلِهِ‏</vt:lpstr>
      <vt:lpstr>وَ بِاسْمِكَ الَّذِي دَعَاكَ بِهِ آدَمُ فَغَفَرْتَ لَهُ ذَنْبَهُ وَ أَسْكَنْتَهُ جَنَّتَكَ‏</vt:lpstr>
      <vt:lpstr>وَ أَسْأَلُكَ بِحَقِّ الْقُرْآنِ الْعَظِيمِ وَ بِحَقِّ مُحَمَّدٍ خَاتَمِ النَّبِيِّينَ وَ بِحَقِّ إِبْرَاهِيمَ‏</vt:lpstr>
      <vt:lpstr>وَ بِحَقِّ فَصْلِكَ يَوْمَ الْقَضَاءِ وَ بِحَقِّ الْمَوَازِينِ إِذَا نُصِبَتْ وَ الصُّحُفِ إِذَا نُشِرَتْ‏</vt:lpstr>
      <vt:lpstr>وَ بِحَقِّ الْقَلَمِ وَ مَا جَرَى وَ اللَّوْحِ وَ مَا أَحْصَى‏</vt:lpstr>
      <vt:lpstr>وَ بِحَقِّ الاِسْمِ الَّذِي كَتَبْتَهُ عَلَى سُرَادِقِ الْعَرْشِ قَبْلَ خَلْقِكَ الْخَلْقَ وَ الدُّنْيَا وَ الشَّمْسَ وَ الْقَمَرَ بِأَلْفَيْ عَامٍ‏</vt:lpstr>
      <vt:lpstr>وَ أَشْهَدُ أَنْ لاَ إِلَهَ إِلاَّ اللَّهُ وَحْدَهُ لاَ شَرِيكَ لَهُ وَ أَنَّ مُحَمَّداً عَبْدُهُ وَ رَسُولُهُ‏</vt:lpstr>
      <vt:lpstr>وَ أَسْأَلُكَ بِاسْمِكَ الْمَخْزُونِ فِي خَزَائِنِكَ الَّذِي اسْتَأْثَرْتَ بِهِ فِي عِلْمِ الْغَيْبِ عِنْدَكَ‏</vt:lpstr>
      <vt:lpstr>لَمْ يَظْهَرْ عَلَيْهِ أَحَدٌ مِنْ خَلْقِكَ لاَ مَلَكٌ مُقَرَّبٌ وَ لاَ نَبِيٌّ مُرْسَلٌ وَ لاَ عَبْدٌ مُصْطَفًى‏</vt:lpstr>
      <vt:lpstr>وَ أَسْأَلُكَ بِاسْمِكَ الَّذِي شَقَقْتَ بِهِ الْبِحَارَ وَ قَامَتْ بِهِ الْجِبَالُ وَ اخْتَلَفَ بِهِ اللَّيْلُ وَ النَّهَارُ</vt:lpstr>
      <vt:lpstr>وَ بِحَقِّ السَّبْعِ الْمَثَانِي وَ الْقُرْآنِ الْعَظِيمِ وَ بِحَقِّ الْكِرَامِ الْكَاتِبِينَ‏</vt:lpstr>
      <vt:lpstr>وَ بِحَقِّ طه وَ يس وَ كهيعص وَ حمعسق وَ بِحَقِّ تَوْرَاةِ مُوسَى‏</vt:lpstr>
      <vt:lpstr>وَ إِنْجِيلِ عِيسَى وَ زَبُورِ دَاوُدَ وَ فُرْقَانِ مُحَمَّدٍ صَلَّى اللَّهُ عَلَيْهِ وَ آلِهِ‏</vt:lpstr>
      <vt:lpstr>وَ عَلَى جَمِيعِ الرُّسُلِ وَ بِآهِيّاً شَرَاهِيّاً</vt:lpstr>
      <vt:lpstr>اللَّهُمَّ إِنِّي أَسْأَلُكَ بِحَقِّ تِلْكَ الْمُنَاجَاةِ الَّتِي كَانَتْ بَيْنَكَ وَ بَيْنَ مُوسَى بْنِ عِمْرَانَ فَوْقَ جَبَلِ طُورِ سَيْنَاءَ</vt:lpstr>
      <vt:lpstr>وَ أَسْأَلُكَ بِاسْمِكَ الَّذِي عَلَّمْتَهُ مَلَكَ الْمَوْتِ لِقَبْضِ الْأَرْوَاحِ‏</vt:lpstr>
      <vt:lpstr>وَ أَسْأَلُكَ بِاسْمِكَ الَّذِي كُتِبَ عَلَى وَرَقِ الزَّيْتُونِ فَخَضَعَتِ النِّيرَانُ لِتِلْكَ الْوَرَقَةِ فَقُلْتَ يَا نَارُ كُونِي بَرْداً وَ سَلاَماً</vt:lpstr>
      <vt:lpstr>وَ أَسْأَلُكَ بِاسْمِكَ الَّذِي كَتَبْتَهُ عَلَى سُرَادِقِ الْمَجْدِ وَ الْكَرَامَةِ</vt:lpstr>
      <vt:lpstr>يَا مَنْ لاَ يُحْفِيهِ سَائِلٌ وَ لاَ يَنْقُصُهُ نَائِلٌ يَا مَنْ بِهِ يُسْتَغَاثُ وَ إِلَيْهِ يُلْجَأُ</vt:lpstr>
      <vt:lpstr>أَسْأَلُكَ بِمَعَاقِدِ الْعِزِّ مِنْ عَرْشِكَ وَ مُنْتَهَى الرَّحْمَةِ مِنْ كِتَابِكَ‏</vt:lpstr>
      <vt:lpstr>وَ بِاسْمِكَ الْأَعْظَمِ وَ جَدِّكَ الْأَعْلَى وَ كَلِمَاتِكَ التَّامَّاتِ الْعُلَى‏</vt:lpstr>
      <vt:lpstr>اللَّهُمَّ رَبَّ الرِّيَاحِ وَ مَا ذَرَتْ وَ السَّمَاءِ وَ مَا أَظَلَّتْ وَ الْأَرْضِ وَ مَا أَقَلَّتْ‏</vt:lpstr>
      <vt:lpstr>وَ الشَّيَاطِينِ وَ مَا أَضَلَّتْ وَ الْبِحَارِ وَ مَا جَرَتْ وَ بِحَقِّ كُلِّ حَقٍّ هُوَ عَلَيْكَ حَقٌ‏</vt:lpstr>
      <vt:lpstr>وَ بِحَقِّ الْمَلاَئِكَةِ الْمُقَرَّبِينَ وَ الرَّوْحَانِيِّينَ وَ الْكَرُوبِيِّينَ وَ الْمُسَبِّحِينَ لَكَ بِاللَّيْلِ وَ النَّهَارِ لاَ يَفْتُرُونَ‏</vt:lpstr>
      <vt:lpstr>وَ بِحَقِّ إِبْرَاهِيمَ خَلِيلِكَ وَ بِحَقِّ كُلِّ وَلِيٍّ يُنَادِيكَ بَيْنَ الصَّفَا وَ الْمَرْوَةِ وَ تَسْتَجِيبُ لَهُ دُعَاءَهُ يَا مُجِيبُ‏</vt:lpstr>
      <vt:lpstr>أَسْأَلُكَ بِحَقِّ هَذِهِ الْأَسْمَاءِ وَ بِهَذِهِ الدَّعَوَاتِ أَنْ تَغْفِرَ لَنَا مَا قَدَّمْنَا وَ مَا أَخَّرْنَا</vt:lpstr>
      <vt:lpstr>وَ مَا أَسْرَرْنَا وَ مَا أَعْلَنَّا وَ مَا أَبْدَيْنَا وَ مَا أَخْفَيْنَا وَ مَا أَنْتَ أَعْلَمُ بِهِ مِنَّا</vt:lpstr>
      <vt:lpstr>إِنَّكَ عَلَى كُلِّ شَيْ‏ءٍ قَدِيرٌ بِرَحْمَتِكَ  يَا أَرْحَمَ الرَّاحِمِينَ‏</vt:lpstr>
      <vt:lpstr>يَا حَافِظَ كُلِّ غَرِيبٍ يَا مُونِسَ كُلِّ وَحِيدٍ يَا قُوَّةَ كُلِّ ضَعِيفٍ‏</vt:lpstr>
      <vt:lpstr>يَا نَاصِرَ كُلِّ مَظْلُومٍ يَا رَازِقَ كُلِّ مَحْرُومٍ يَا مُونِسَ كُلِّ مُسْتَوْحِشٍ‏</vt:lpstr>
      <vt:lpstr>يَا صَاحِبَ كُلِّ مُسَافِرٍ يَا عِمَادَ كُلِّ حَاضِرٍ يَا غَافِرَ كُلِّ ذَنْبٍ وَ خَطِيئَةٍ</vt:lpstr>
      <vt:lpstr>يَا غِيَاثَ الْمُسْتَغِيثِينَ يَا صَرِيخَ الْمُسْتَصْرِخِينَ يَا كَاشِفَ كَرْبِ الْمَكْرُوبِينَ يَا فَارِجَ هَمِّ الْمَهْمُومِينَ‏</vt:lpstr>
      <vt:lpstr>يَا بَدِيعَ السَّمَاوَاتِ وَ الْأَرَضِينَ يَا مُنْتَهَى غَايَةِ الطَّالِبِينَ يَا مُجِيبَ دَعْوَةِ الْمُضْطَرِّينَ‏</vt:lpstr>
      <vt:lpstr>يَا أَرْحَمَ الرَّاحِمِينَ يَا رَبَّ الْعَالَمِينَ  يَا دَيَّانَ يَوْمِ الدِّينِ‏</vt:lpstr>
      <vt:lpstr>يَا أَجْوَدَ الْأَجْوَدِينَ يَا أَكْرَمَ الْأَكْرَمِينَ يَا أَسْمَعَ السَّامِعِينَ يَا أَبْصَرَ النَّاظِرِينَ يَا أَقْدَرَ الْقَادِرِينَ‏</vt:lpstr>
      <vt:lpstr>اغْفِرْ لِيَ الذُّنُوبَ الَّتِي تُغَيِّرُ النِّعَمَ وَ اغْفِرْ لِيَ الذُّنُوبَ الَّتِي تُورِثُ النَّدَمَ‏</vt:lpstr>
      <vt:lpstr>وَ اغْفِرْ لِيَ الذُّنُوبَ الَّتِي تُورِثُ السَّقَمَ وَ اغْفِرْ لِيَ الذُّنُوبَ الَّتِي تَهْتِكُ الْعِصَمَ‏</vt:lpstr>
      <vt:lpstr>وَ اغْفِرْ لِيَ الذُّنُوبَ الَّتِي تَرُدُّ الدُّعَاءَ وَ اغْفِرْ لِيَ الذُّنُوبَ الَّتِي تَحْبِسُ قَطْرَ السَّمَاءِ</vt:lpstr>
      <vt:lpstr>وَ اغْفِرْ لِيَ الذُّنُوبَ الَّتِي تُعَجِّلُ الْفَنَاءَ وَ اغْفِرْ لِيَ الذُّنُوبَ الَّتِي تَجْلِبُ الشَّقَاءَ</vt:lpstr>
      <vt:lpstr>وَ اغْفِرْ لِيَ الذُّنُوبَ الَّتِي تُظْلِمُ الْهَوَاءَ وَ اغْفِرْ لِيَ الذُّنُوبَ الَّتِي تَكْشِفُ الْغِطَاءَ</vt:lpstr>
      <vt:lpstr>وَ اغْفِرْ لِيَ الذُّنُوبَ الَّتِي لاَ يَغْفِرُهَا غَيْرُكَ يَا اللَّهُ‏</vt:lpstr>
      <vt:lpstr>وَ احْمِلْ عَنِّي كُلَّ تَبِعَةٍ لِأَحَدٍ مِنْ خَلْقِكَ وَ اجْعَلْ لِي مِنْ أَمْرِي فَرَجاً وَ مَخْرَجاً وَ يُسْراً</vt:lpstr>
      <vt:lpstr>وَ أَنْزِلْ يَقِينَكَ فِي صَدْرِي وَ رَجَاءَكَ فِي قَلْبِي حَتَّى لاَ أَرْجُوَ غَيْرَكَ‏</vt:lpstr>
      <vt:lpstr>اللَّهُمَّ احْفَظْنِي وَ عَافِنِي فِي مَقَامِي وَ اصْحَبْنِي فِي لَيْلِي وَ نَهَارِي‏</vt:lpstr>
      <vt:lpstr>وَ مِنْ بَيْنِ يَدَيَّ وَ مِنْ خَلْفِي وَ عَنْ يَمِينِي وَ عَنْ شِمَالِي وَ مِنْ فَوْقِي وَ مِنْ تَحْتِي‏</vt:lpstr>
      <vt:lpstr>وَ يَسِّرْ لِيَ السَّبِيلَ وَ أَحْسِنْ لِيَ التَّيْسِيرَ وَ لاَ تَخْذُلْنِي فِي الْعَسِيرِ</vt:lpstr>
      <vt:lpstr>وَ اهْدِنِي يَا خَيْرَ دَلِيلٍ وَ لاَ تَكِلْنِي إِلَى نَفْسِي فِي الْأُمُورِ وَ لَقِّنِي كُلَّ سُرُورٍ</vt:lpstr>
      <vt:lpstr>وَ اقْلِبْنِي إِلَى أَهْلِي بِالْفَلاَحِ وَ النَّجَاحِ مَحْبُوراً فِي الْعَاجِلِ وَ الْآجِلِ إِنَّكَ عَلَى كُلِّ شَيْ‏ءٍ قَدِيرٌ</vt:lpstr>
      <vt:lpstr>وَ ارْزُقْنِي مِنْ فَضْلِكَ وَ أَوْسِعْ عَلَيَّ مِنْ طَيِّبَاتِ رِزْقِكَ‏</vt:lpstr>
      <vt:lpstr>وَ اسْتَعْمِلْنِي فِي طَاعَتِكَ وَ أَجِرْنِي مِنْ عَذَابِكَ وَ نَارِكَ وَ اقْلِبْنِي إِذَا تَوَفَّيْتَنِي إِلَى جَنَّتِكَ بِرَحْمَتِكَ‏</vt:lpstr>
      <vt:lpstr>اللَّهُمَّ إِنِّي أَعُوذُ بِكَ مِنْ زَوَالِ نِعْمَتِكَ وَ مِنْ تَحْوِيلِ عَافِيَتِكَ وَ مِنْ حُلُولِ نَقِمَتِكَ‏</vt:lpstr>
      <vt:lpstr>وَ مِنْ نُزُولِ عَذَابِكَ وَ أَعُوذُ بِكَ مِنْ جَهْدِ الْبَلاَءِ وَ دَرَكِ الشَّقَاءِ وَ مِنْ سُوءِ الْقَضَاءِ وَ شَمَاتَةِ الْأَعْدَاءِ</vt:lpstr>
      <vt:lpstr>وَ مِنْ شَرِّ مَا يَنْزِلُ مِنَ السَّمَاءِ وَ مِنْ شَرِّ مَا فِي الْكِتَابِ الْمُنْزَلِ‏</vt:lpstr>
      <vt:lpstr>اللَّهُمَّ لاَ تَجْعَلْنِي مِنَ الْأَشْرَارِ وَ لاَ مِنْ أَصْحَابِ النَّارِ وَ لاَ تَحْرِمْنِي صُحْبَةَ الْأَخْيَارِ</vt:lpstr>
      <vt:lpstr>وَ أَحْيِنِي حَيَاةً طَيِّبَةً وَ تَوَفَّنِي وَفَاةً طَيِّبَةً تُلْحِقُنِي بِالْأَبْرَارِ</vt:lpstr>
      <vt:lpstr>وَ ارْزُقْنِي مُرَافَقَةَ الْأَنْبِيَاءِ فِي مَقْعَدِ صِدْقٍ عِنْدَ مَلِيكٍ مُقْتَدِرٍ</vt:lpstr>
      <vt:lpstr>اللَّهُمَّ لَكَ الْحَمْدُ عَلَى حُسْنِ بَلاَئِكَ وَ صُنْعِكَ وَ لَكَ الْحَمْدُ عَلَى الْإِسْلاَمِ وَ اتِّبَاعِ السُّنَّةِ</vt:lpstr>
      <vt:lpstr>يَا رَبِّ كَمَا هَدَيْتَهُمْ لِدِينِكَ وَ عَلَّمْتَهُمْ كِتَابَكَ فَاهْدِنَا وَ عَلِّمْنَا</vt:lpstr>
      <vt:lpstr>وَ لَكَ الْحَمْدُ عَلَى حُسْنِ بَلاَئِكَ وَ صُنْعِكَ عِنْدِي خَاصَّةً كَمَا خَلَقْتَنِي فَأَحْسَنْتَ خَلْقِي‏</vt:lpstr>
      <vt:lpstr>وَ عَلَّمْتَنِي فَأَحْسَنْتَ تَعْلِيمِي وَ هَدَيْتَنِي فَأَحْسَنْتَ هِدَايَتِي‏</vt:lpstr>
      <vt:lpstr>فَلَكَ الْحَمْدُ عَلَى إِنْعَامِكَ عَلَيَّ قَدِيماً وَ حَدِيثاً فَكَمْ مِنْ كَرْبٍ يَا سَيِّدِي قَدْ فَرَّجْتَهُ‏</vt:lpstr>
      <vt:lpstr>وَ كَمْ مِنْ غَمٍّ يَا سَيِّدِي قَدْ نَفَّسْتَهُ وَ كَمْ مِنْ هَمٍّ يَا سَيِّدِي قَدْ كَشَفْتَهُ‏</vt:lpstr>
      <vt:lpstr>وَ كَمْ مِنْ بَلاَءٍ يَا سَيِّدِي قَدْ صَرَفْتَهُ وَ كَمْ مِنْ عَيْبٍ يَا سَيِّدِي قَدْ سَتَرْتَهُ‏</vt:lpstr>
      <vt:lpstr>فَلَكَ الْحَمْدُ عَلَى كُلِّ حَالٍ فِي كُلِّ مَثْوًى وَ زَمَانٍ وَ مُنْقَلَبٍ وَ مُقَامٍ وَ عَلَى هَذِهِ الْحَالِ وَ كُلِّ حَالٍ‏</vt:lpstr>
      <vt:lpstr>اللَّهُمَّ اجْعَلْنِي مِنْ أَفْضَلِ عِبَادِكَ نَصِيباً فِي هَذَا الْيَوْمِ مِنْ خَيْرٍ تَقْسِمُهُ أَوْ ضُرٍّ تَكْشِفُهُ‏</vt:lpstr>
      <vt:lpstr>أَوْ سُوءٍ تَصْرِفُهُ أَوْ بَلاَءٍ تَدْفَعُهُ أَوْ خَيْرٍ تَسُوقُهُ أَوْ رَحْمَةٍ تَنْشُرُهَا أَوْ عَافِيَةٍ تُلْبِسُهَا</vt:lpstr>
      <vt:lpstr>فَإِنَّكَ عَلَى كُلِّ شَيْ‏ءٍ قَدِيرٌ وَ بِيَدِكَ خَزَائِنُ السَّمَاوَاتِ وَ الْأَرْضِ‏</vt:lpstr>
      <vt:lpstr>وَ أَنْتَ الْوَاحِدُ الْكَرِيمُ الْمُعْطِي الَّذِي لاَ يُرَدُّ سَائِلُهُ وَ لاَ يُخَيَّبُ آمِلُهُ‏</vt:lpstr>
      <vt:lpstr>وَ لاَ يَنْقُصُ نَائِلُهُ وَ لاَ يَنْفَدُ مَا عِنْدَهُ بَلْ يَزْدَادُ كَثْرَةً وَ طِيباً وَ عَطَاءً وَ جُوداً</vt:lpstr>
      <vt:lpstr>وَ ارْزُقْنِي مِنْ خَزَائِنِكَ الَّتِي لاَ تَفْنَى وَ مِنْ رَحْمَتِكَ الْوَاسِعَةِ إِنَّ عَطَاءَكَ لَمْ يَكُنْ مَحْظُوراً</vt:lpstr>
      <vt:lpstr>وَ أَنْتَ عَلَى كُلِّ شَيْ‏ءٍ قَدِيرٌ بِرَحْمَتِكَ  يَا أَرْحَمَ الرَّاحِمِينَ‏</vt:lpstr>
      <vt:lpstr>اَللَّهُمَّ صَلِّ عَلَى مُحَمَّدٍ وَ آلِ مُحَمَّد</vt:lpstr>
      <vt:lpstr>PowerPoint Presentation</vt:lpstr>
      <vt:lpstr>For these Tasbihat (glorifications), it has been related that whoever recites it in the night before `Arafah its reward are beyond the scope of counting, by the will of Alláh (swt). </vt:lpstr>
      <vt:lpstr>اَللَّهُمَّ صَلِّ عَلَى مُحَمَّدٍ وَ آلِ مُحَمَّد</vt:lpstr>
      <vt:lpstr>بِسْمِ اللهِ الرَّحْمنِ الرَّحِيمِِ</vt:lpstr>
      <vt:lpstr>Tasbih 1</vt:lpstr>
      <vt:lpstr>سُبْحانَ اللهَ قَبْلَ كُلِّ اَحَد</vt:lpstr>
      <vt:lpstr>وَسُبْحانَ اللهِ بَعْدَ كُلِّ اَحَد </vt:lpstr>
      <vt:lpstr>وَسُبْحانَ اللهَ مَعَ كُلِّ اَحَد</vt:lpstr>
      <vt:lpstr>وَسُبْحانَ اللهَ يَبْقى رَبُّنا ويَفْنى كُلُّ وأحَد</vt:lpstr>
      <vt:lpstr>وَسُبْحانَ اللهِ تَسْبيحاً يَفْضُلُ تَسْبيحَ الْمُسَبِّحينَ فَضْلاً كَثيراً قَبْلَ كُلِّ اَحَد</vt:lpstr>
      <vt:lpstr>وَسُبْحانَ اللهِ تَسْبيحاً يَفْضُلُ تَسْبيحَ الْمُسَبِّحينَ فَضْلاً كَثيراً بَعْدَ كُلِّ اَحَد</vt:lpstr>
      <vt:lpstr>وَسُبْحانَ اللهِ تَسْبيحاً يَفْضُلُ تَسْبيحَ الْمُسَبِّحينَ فَضْلاً كَثيراً مَعَ كُلِّ اَحَد</vt:lpstr>
      <vt:lpstr>وَسُبْحانَ اللهِ تَسْبيحاً يَفْضُلُ تَسْبيحَ الْمُسَبِّحينَ فَضْلاً كَثيراً لِرَبِّنَا الْباقى وَيَفْنى كُلِّ اَحَد</vt:lpstr>
      <vt:lpstr>وَسُبْحانَ اللهِ تَسْبيحاً لا يُحْصى وَلا يُدْرى وَلا يُنْسى وَلا يَبْلى وَلا يَفْنى وَلَيْسَ لَهُ مُنْتَهى</vt:lpstr>
      <vt:lpstr>وَسُبْحانَ اللهِ تَسْبيحاً يَدوُمُ بِدَوامِهِ وَيَبْقى بِبَقآئِهِ فى سِنِى الْعالَمينَ وَشُهوُرِ الدُّهوُرِ وَاَيّامِ الدُّنْيا وَساعاتِ اللَّيْلِ وَالنَّهارِ</vt:lpstr>
      <vt:lpstr>وَسُبْحانَ اللهِ اَبَدَ الاَْبَدِ وَمَعَ الاَْبَدِ مِمّا لا يُحْصيهِ الْعَدَدُ وَلا يُفْنيهِ الاَْمَدُ وَلا يَقْطَعُهُ الاَْبَدُ</vt:lpstr>
      <vt:lpstr>وَتَبارَكَ اللهُ اَحْسَنُ الْخالِقينَ</vt:lpstr>
      <vt:lpstr>Tasbih 2</vt:lpstr>
      <vt:lpstr>وَالْحَمْدُ للهِ قَبْلَ كُلِّ اَحَد</vt:lpstr>
      <vt:lpstr>وَالْحَمْدُ للهِ بَعْدَ كُلِّ اَحَد </vt:lpstr>
      <vt:lpstr>وَالْحَمْدُ للهِ مَعَ كُلِّ اَحَد</vt:lpstr>
      <vt:lpstr>وَالْحَمْدُ للهِ يَبْقى رَبُّنا ويَفْنى كُلُّ وأحَد</vt:lpstr>
      <vt:lpstr>وَالْحَمْدُ للهِ حمد يَفْضُلُ حمد الْحامدينَ حمد كَثيراً قَبْلَ كُلِّ اَحَد</vt:lpstr>
      <vt:lpstr>وَالْحَمْدُ للهِ حمد يَفْضُلُ حمد الْحامدينَ حمد كَثيراً بَعْدَ كُلِّ اَحَد</vt:lpstr>
      <vt:lpstr>وَالْحَمْدُ للهِ حمد يَفْضُلُ حمد الْحامدينَ حمد كَثيراً مَعَ كُلِّ اَحَد</vt:lpstr>
      <vt:lpstr>وَالْحَمْدُ للهِ حمد يَفْضُلُ حمد الْحامدينَ حمد كَثيراً لِرَبِّنَا الْباقى وَيَفْنى كُلِّ اَحَد</vt:lpstr>
      <vt:lpstr>وَالْحَمْدُ للهِ حمد لا يُحْصى وَلا يُدْرى وَلا يُنْسى وَلا يَبْلى وَلا يَفْنى وَلَيْسَ لَهُ مُنْتَهى</vt:lpstr>
      <vt:lpstr>وَالْحَمْدُ للهِ حمد يَدوُمُ بِدَوامِهِ وَيَبْقى بِبَقآئِهِ فى سِنِى الْعالَمينَ وَشُهوُرِ الدُّهوُرِ وَاَيّامِ الدُّنْيا وَساعاتِ اللَّيْلِ وَالنَّهارِ</vt:lpstr>
      <vt:lpstr>وَالْحَمْدُ للهِ اَبَدَ الاَْبَدِ وَمَعَ الاَْبَدِ مِمّا لا يُحْصيهِ الْعَدَدُ وَلا يُفْنيهِ الاَْمَدُ وَلا يَقْطَعُهُ الاَْبَدُ</vt:lpstr>
      <vt:lpstr>وَتَبارَكَ اللهُ اَحْسَنُ الْخالِقينَ</vt:lpstr>
      <vt:lpstr>Tasbih 3</vt:lpstr>
      <vt:lpstr>لا اِلـهَ اِلاَّ اللهُ قَبْلَ كُلِّ اَحَد</vt:lpstr>
      <vt:lpstr>لا اِلـهَ اِلاَّ اللهُ بَعْدَ كُلِّ اَحَد وَ</vt:lpstr>
      <vt:lpstr>وَلا اِلـهَ اِلاَّ اللهُ مَعَ كُلِّ اَحَد</vt:lpstr>
      <vt:lpstr>وَلا اِلـهَ اِلاَّ اللهُ يَبْقى رَبُّنا ويَفْنى كُلُّ وأحَد</vt:lpstr>
      <vt:lpstr>وَلا اِلـهَ اِلاَّ اللهُ تَهليلاً يَفْضُلُ تهليلَ الْمُهللينَ فَضْلاً كَثيراً قَبْلَ كُلِّ اَحَد</vt:lpstr>
      <vt:lpstr>وَلا اِلـهَ اِلاَّ اللهُ تَهليلاً يَفْضُلُ تهليلَ الْمُهللينَ فَضْلاً كَثيراً بَعْدَ كُلِّ اَحَد</vt:lpstr>
      <vt:lpstr>وَلا اِلـهَ اِلاَّ اللهُ تَهليلاً يَفْضُلُ تهليلَ الْمُهللينَ فَضْلاً كَثيراً مَعَ كُلِّ اَحَد</vt:lpstr>
      <vt:lpstr>وَلا اِلـهَ اِلاَّ اللهُ تَهليلاً يَفْضُلُ تهليلَ الْمُهللينَ فَضْلاً كَثيراً لِرَبِّنَا الْباقى وَيَفْنى كُلِّ اَحَد</vt:lpstr>
      <vt:lpstr>وَلا اِلـهَ اِلاَّ اللهُ تَهليلاً لا يُحْصى وَلا يُدْرى وَلا يُنْسى وَلا يَبْلى وَلا يَفْنى وَلَيْسَ لَهُ مُنْتَهى</vt:lpstr>
      <vt:lpstr>وَلا اِلـهَ اِلاَّ اللهُ تَهليلاً يَدوُمُ بِدَوامِهِ وَيَبْقى بِبَقآئِهِ فى سِنِى الْعالَمينَ وَشُهوُرِ الدُّهوُرِ وَاَيّامِ الدُّنْيا وَساعاتِ اللَّيْلِ وَالنَّهارِ</vt:lpstr>
      <vt:lpstr>وَلا اِلـهَ اِلاَّ اللهُ اَبَدَ الاَْبَدِ وَمَعَ الاَْبَدِ مِمّا لا يُحْصيهِ الْعَدَدُ وَلا يُفْنيهِ الاَْمَدُ وَلا يَقْطَعُهُ الاَْبَدُ</vt:lpstr>
      <vt:lpstr>وَتَبارَكَ اللهُ اَحْسَنُ الْخالِقينَ</vt:lpstr>
      <vt:lpstr>Tasbih 4</vt:lpstr>
      <vt:lpstr> وَاللهُ اَكْبَرُ قَبْلَ كُلِّ اَحَد</vt:lpstr>
      <vt:lpstr>وَاللهُ اَكْبَرُ بَعْدَ كُلِّ اَحَد </vt:lpstr>
      <vt:lpstr>وَاللهُ اَكْبَرُ مَعَ كُلِّ اَحَد</vt:lpstr>
      <vt:lpstr>وَاللهُ اَكْبَرُ يَبْقى رَبُّنا ويَفْنى كُلُّ وأحَد</vt:lpstr>
      <vt:lpstr>وَاللهُ اَكْبَرُ تَكبيراً يَفْضُلُ تكبير الْمكبرينَ فَضْلاً كَثيراً قَبْلَ كُلِّ اَحَد</vt:lpstr>
      <vt:lpstr>وَاللهُ اَكْبَرُ تَكبيراً يَفْضُلُ تكبير الْمكبرينَ فَضْلاً كَثيراً بَعْدَ كُلِّ اَحَد</vt:lpstr>
      <vt:lpstr>وَاللهُ اَكْبَرُ تَكبيراً يَفْضُلُ تكبير الْمكبرينَ فَضْلاً كَثيراً مَعَ كُلِّ اَحَد</vt:lpstr>
      <vt:lpstr>وَاللهُ اَكْبَرُ تَكبيراً يَفْضُلُ تكبير الْمكبرينَ فَضْلاً كَثيراً لِرَبِّنَا الْباقى وَيَفْنى كُلِّ اَحَد</vt:lpstr>
      <vt:lpstr>وَاللهُ اَكْبَرُ تَكبيراً لا يُحْصى وَلا يُدْرى وَلا يُنْسى وَلا يَبْلى وَلا يَفْنى وَلَيْسَ لَهُ مُنْتَهى</vt:lpstr>
      <vt:lpstr>وَاللهُ اَكْبَرُ تَكبيراً يَدوُمُ بِدَوامِهِ وَيَبْقى بِبَقآئِهِ فى سِنِى الْعالَمينَ وَشُهوُرِ الدُّهوُرِ وَاَيّامِ الدُّنْيا وَساعاتِ اللَّيْلِ وَالنَّهارِ</vt:lpstr>
      <vt:lpstr>وَاللهُ اَكْبَرُ اَبَدَ الاَْبَدِ وَمَعَ الاَْبَدِ مِمّا لا يُحْصيهِ الْعَدَدُ وَلا يُفْنيهِ الاَْمَدُ وَلا يَقْطَعُهُ الاَْبَدُ</vt:lpstr>
      <vt:lpstr>وَتَبارَكَ اللهُ اَحْسَنُ الْخالِقينَ</vt:lpstr>
      <vt:lpstr>اَللَّهُمَّ صَلِّ عَلَى مُحَمَّدٍ وَ آلِ مُحَمَّد</vt:lpstr>
      <vt:lpstr>PowerPoint Presentation</vt:lpstr>
      <vt:lpstr>Shaykh Tusi, Sayyid ibn Tawus, Shaykh Kaf`ami and Sayyid ibn Baqi have said that it was recommended to recite this du`a on Friday eve, Friday itself, on the day of `Arafah (the 9th of Dhu'l-Hijja) and also at its preceding night. This du`a has been cited from Misbah al-Mutahajjid by Shaykh Tusi:</vt:lpstr>
      <vt:lpstr>اَللَّهُمَّ صَلِّ عَلَى مُحَمَّدٍ وَ آلِ مُحَمَّد</vt:lpstr>
      <vt:lpstr>بِسْمِ اللهِ الرَّحْمنِ الرَّحِيمِِ</vt:lpstr>
      <vt:lpstr>اللَّهُمَّ مَنْ تَعَبَّأَ وَ تَهَيَّأَ وَ أَعَدَّ وَ اسْتَعَدَّ لِوِفَادَةٍ إِلَى مَخْلُوقٍ رَجَاءَ رِفْدِهِ وَ طَلَبَ نَائِلِهِ وَ جَائِزَتِهِ‏</vt:lpstr>
      <vt:lpstr>فَإِلَيْكَ يَا رَبِّ تَعْبِيَتِي وَ اسْتِعْدَادِي رَجَاءَ عَفْوِكَ وَ طَلَبَ نَائِلِكَ وَ جَائِزَتِكَ‏</vt:lpstr>
      <vt:lpstr>فَلاَ تُخَيِّبْ دُعَائِي يَا مَنْ لاَ يَخِيبُ عَلَيْهِ سَائِلٌ (السَّائِلُ) وَ لاَ يَنْقُصُهُ نَائِلٌ‏</vt:lpstr>
      <vt:lpstr>فَإِنِّي لَمْ آتِكَ ثِقَةً بِعَمَلٍ صَالِحٍ عَمِلْتُهُ وَ لاَ لِوِفَادَةِ مَخْلُوقٍ رَجَوْتُهُ‏</vt:lpstr>
      <vt:lpstr>أَتَيْتُكَ مُقِرّاً عَلَى نَفْسِي بِالْإِسَاءَةِ وَ الظُّلْمِ مُعْتَرِفاً بِأَنْ لاَ حُجَّةَ لِي وَ لاَ عُذْرَ</vt:lpstr>
      <vt:lpstr>أَتَيْتُكَ أَرْجُو عَظِيمَ عَفْوِكَ الَّذِي عَفَوْتَ (عَلَوْتَ) بِهِ (عَلَى) عَنِ الْخَاطِئِينَ (الْخَطَّائِينَ)</vt:lpstr>
      <vt:lpstr>فَلَمْ يَمْنَعْكَ طُولُ عُكُوفِهِمْ عَلَى عَظِيمِ الْجُرْمِ أَنْ عُدْتَ عَلَيْهِمْ بِالرَّحْمَةِ</vt:lpstr>
      <vt:lpstr>فَيَا مَنْ رَحْمَتُهُ وَاسِعَةٌ وَ عَفْوُهُ عَظِيمٌ يَا عَظِيمُ يَا عَظِيمُ يَا عَظِيمُ‏</vt:lpstr>
      <vt:lpstr>لاَ يَرُدُّ غَضَبَكَ إِلاَّ حِلْمُكَ وَ لاَ يُنْجِي مِنْ سَخَطِكَ إِلاَّ التَّضَرُّعُ إِلَيْكَ‏</vt:lpstr>
      <vt:lpstr>فَهَبْ لِي يَا إِلَهِي فَرَجاً بِالْقُدْرَةِ الَّتِي تُحْيِي بِهَا مَيْتَ الْبِلاَدِ</vt:lpstr>
      <vt:lpstr>وَ لاَ تُهْلِكْنِي غَمّاً حَتَّى تَسْتَجِيبَ لِي وَ تُعَرِّفَنِي الْإِجَابَةَ فِي دُعَائِي‏</vt:lpstr>
      <vt:lpstr>وَ أَذِقْنِي طَعْمَ الْعَافِيَةِ إِلَى مُنْتَهَى أَجَلِي وَ لاَ تُشْمِتْ بِي عَدُوِّي وَ لاَ تُسَلِّطْهُ عَلَيَّ وَ لاَ تُمَكِّنْهُ مِنْ عُنُقِي‏</vt:lpstr>
      <vt:lpstr>اللَّهُمَّ (إِلَهِي) إِنْ وَضَعْتَنِي فَمَنْ ذَا الَّذِي يَرْفَعُنِي وَ إِنْ رَفَعْتَنِي فَمَنْ ذَا الَّذِي يَضَعُنِي‏</vt:lpstr>
      <vt:lpstr>وَ إِنْ أَهْلَكْتَنِي فَمَنْ ذَا الَّذِي يَعْرِضُ لَكَ فِي عَبْدِكَ أَوْ يَسْأَلُكَ عَنْ أَمْرِهِ‏</vt:lpstr>
      <vt:lpstr>وَ قَدْ عَلِمْتُ أَنَّهُ لَيْسَ فِي حُكْمِكَ ظُلْمٌ وَ لاَ فِي نَقِمَتِكَ عَجَلَةٌ</vt:lpstr>
      <vt:lpstr>وَ إِنَّمَا يَعْجَلُ مَنْ يَخَافُ الْفَوْتَ وَ إِنَّمَا يَحْتَاجُ إِلَى الظُّلْمِ الضَّعِيفُ‏</vt:lpstr>
      <vt:lpstr>وَ قَدْ تَعَالَيْتَ يَا إِلَهِي عَنْ ذَلِكَ عُلُوّاً كَبِيراً</vt:lpstr>
      <vt:lpstr>اللَّهُمَّ إِنِّي أَعُوذُ بِكَ فَأَعِذْنِي وَ أَسْتَجِيرُ بِكَ فَأَجِرْنِي‏</vt:lpstr>
      <vt:lpstr>وَ أَسْتَرْزِقُكَ فَارْزُقْنِي وَ أَتَوَكَّلُ عَلَيْكَ فَاكْفِنِي‏</vt:lpstr>
      <vt:lpstr>وَ أَسْتَنْصِرُكَ عَلَى عَدُوِّي (عَدُوِّكَ) فَانْصُرْنِي وَ أَسْتَعِينُ بِكَ فَأَعِنِّي‏</vt:lpstr>
      <vt:lpstr>وَ أَسْتَغْفِرُكَ يَا إِلَهِي فَاغْفِرْ لِي  آمِينَ آمِينَ آمِينَ‏</vt:lpstr>
      <vt:lpstr>اَللَّهُمَّ صَلِّ عَلَى مُحَمَّدٍ وَ آلِ مُحَمَّد</vt:lpstr>
      <vt:lpstr>PowerPoint Presentation</vt:lpstr>
      <vt:lpstr>اَللَّهُمَّ صَلِّ عَلَى مُحَمَّدٍ وَ آلِ مُحَمَّد</vt:lpstr>
      <vt:lpstr>بِسْمِ اللهِ الرَّحْمنِ الرَّحِيمِِ </vt:lpstr>
      <vt:lpstr>اَلسَّلاَمُ عَلَيْكَ يَا وَارِثَ آدَمَ صَفْوَةِ اللَّهِ‏ </vt:lpstr>
      <vt:lpstr>السَّلاَمُ عَلَيْكَ يَا وَارِثَ نُوحٍ نَبِيِّ اللَّهِ </vt:lpstr>
      <vt:lpstr>السَّلاَمُ عَلَيْكَ يَا وَارِثَ إِبْرَاهِيمَ خَلِيلِ اللَّهِ </vt:lpstr>
      <vt:lpstr>السَّلاَمُ عَلَيْكَ يَا وَارِثَ مُوسَى كَلِيمِ اللَّهِ </vt:lpstr>
      <vt:lpstr>السَّلاَمُ عَلَيْكَ يَا وَارِثَ عِيسَى رُوحِ اللَّهِ </vt:lpstr>
      <vt:lpstr>السَّلاَمُ عَلَيْكَ يَا وَارِثَ مُحَمَّدٍ حَبِيبِ اللَّهِ </vt:lpstr>
      <vt:lpstr>السَّلاَمُ عَلَيْكَ يَا وَارِثَ عَلِيٍّ أَمِيرِ الْمُؤْمِنِينَ عَلَيْهِ السَّلامُ وَلِيِّ اللَّهِ </vt:lpstr>
      <vt:lpstr> اَلسَّلامُ عَلَيْكَ يَا بْنَ مُحَمَّدٍ الْمُصْطَفى </vt:lpstr>
      <vt:lpstr> اَلسَّلامُ عَلَيْكَ يَا بْنَ عَلِي الْمُرْتَضى </vt:lpstr>
      <vt:lpstr> اَلسَّلامُ عَلَيْكَ يَابْنَ فاطِمَةَ الزَّهْراءِ </vt:lpstr>
      <vt:lpstr> اَلسَّلامُ عَلَيْكَ يَا بْنَ خَديجَةَ الْكُبْرى </vt:lpstr>
      <vt:lpstr>اَلسَّلامُ عَلَيْكَ يا ثارَ اللَّهِ وَابْنَ ثارِهِ وَالْوِتْرَ الْمَوْتُورَ </vt:lpstr>
      <vt:lpstr> اَشْهَدُ اَنَّكَ قَدْ اَقَمْتَ الصَّلاةَ وَآتَيْتَ الزَّكاةَ </vt:lpstr>
      <vt:lpstr>وَاَمَرْتَ بِالْمَعْرُوفِ وَنَهَيْتَ عَنْ الْمُنْكَرِ </vt:lpstr>
      <vt:lpstr> وَاَطَعْتَ اللَّهَ وَرَسُولَهُ حَتّى أتاكَ الْيَقينُ </vt:lpstr>
      <vt:lpstr> فَلَعَنَ اللَّهُ اُمَّةً قَتَلَتْكَ </vt:lpstr>
      <vt:lpstr> وَلَعَنَ اللَّهُ اُمَّةً ظَلَمَتْكَ </vt:lpstr>
      <vt:lpstr> وَلَعَنَ اللَّهُ اُمَّةً سَمِعَتْ بِذلِكَ فَرَضِيَتْ بِهِ </vt:lpstr>
      <vt:lpstr> يا مَوْلايَ يا اَبا عَبْدِ اللَّهِ </vt:lpstr>
      <vt:lpstr> اَشْهَدُ اَنَّكَ كُنْتَ نُوراً فِي الاَْصْلابِ الشّامِخَةِ </vt:lpstr>
      <vt:lpstr> وَالاَْرْحامِ الْمُطَهَّرَةِ </vt:lpstr>
      <vt:lpstr> لَمْ تُنَجِّسْكَ الْجاهِلِيَّةُ بِاَنْجاسِها وَلَمْ تُلْبِسْكَ مِنْ مُدْلَهِمّاتِ ثِيابِها </vt:lpstr>
      <vt:lpstr> وَاَشْهَدُ اَنَّكَ مِنْ دَعائِمِ الدّينِ وَاَرْكانِ الْمُؤْمِنينَ </vt:lpstr>
      <vt:lpstr> وَاَشْهَدُ اَنَّكَ الإمام الْبَرُّ التَّقِيُّ الرَّضِيُّ الزَّكِيُّ الْهادِي الْمَهْدِيُّ </vt:lpstr>
      <vt:lpstr> وَاَشْهَدُ اَنَّ الاَْئِّمَةَ مِنْ وُلْدِكَ كَلِمَةُ التَّقْوى وَاَعْلامُ الْهُدى </vt:lpstr>
      <vt:lpstr> وَالْعُروَةُ الْوُثْقى وَالْحُجَّةُ عَلَّى اَهْلِ الدُّنْيا </vt:lpstr>
      <vt:lpstr> وَاُشْهِدُ اللَّهَ وَمَلاَّئِكَتَهُ وَاَنْبِياءَهُ وَرُسُلَهُ </vt:lpstr>
      <vt:lpstr> أَ نّي بِكُمْ مُؤْمِنٌ وَبِإِيابِكُمْ مُوقِنٌ بِشَرائِعِ ديني وَخَواتيمِ عَمَلي </vt:lpstr>
      <vt:lpstr> وَقَلْبي لِقَلْبِكُمْ سِلْمٌ وَاَمْري لاَِمْرِكُمْ مُتَّبِعٌ </vt:lpstr>
      <vt:lpstr> صَلَواتُ اللَّهِ عَلَيْكُمْ وَعَلى اَرْواحِكُمْ وَعَلى اَجْسادِكُمْ </vt:lpstr>
      <vt:lpstr>وَعَلى اَجْسامِكُمْ وَ عَلى شاهِدِكُمْ </vt:lpstr>
      <vt:lpstr> وَعَلى غائِبِكُمْ وَعَلى ظاهِرِكُمْ وَعَلى باطِنِكُمْ </vt:lpstr>
      <vt:lpstr>PowerPoint Presentation</vt:lpstr>
      <vt:lpstr> اَلسَّلامُ عَلَيْكَ يَا بْنَ رَسُولِ اللَّهِ </vt:lpstr>
      <vt:lpstr> اَلسَّلامُ عَلَيْكَ يَا بْنَ نَبِيِّ اللَّهِ </vt:lpstr>
      <vt:lpstr> اَلسَّلامُ عَلَيْكَ يَا بْنَ أَميرِ الْمُؤْمِنينَ </vt:lpstr>
      <vt:lpstr> اَلسَّلامُ عَلَيْكَ يَا بْنَ الْحُسَيْنِ الشَّهيدِ </vt:lpstr>
      <vt:lpstr> اَلسَّلامُ عَلَيْكَ أَيُّهَا الشَّهيدُ </vt:lpstr>
      <vt:lpstr> اَلسَّلامُ عَلَيْكَ أَيُّهَا الْمَظْلُومُ وَابْنُ الْمَظْلُومِ </vt:lpstr>
      <vt:lpstr> لَعَنَ أللَّهُ اُمَّةً قَتَلَتْكَ </vt:lpstr>
      <vt:lpstr> وَلَعَنَ أللَّهُ اُمَّةً ظَلَمَتْكَ </vt:lpstr>
      <vt:lpstr> وَلَعَنَ أللَّهُ اُمَّةً سَمِعَتْ بِذلِكَ فَرَضِيَتْ بِهِ </vt:lpstr>
      <vt:lpstr>PowerPoint Presentation</vt:lpstr>
      <vt:lpstr>اَلسَّـلامُ عَلَيْكُمْ يَا اَوْلِيَآءَ اللهِ وَ اَحِبَّاءَهُ</vt:lpstr>
      <vt:lpstr>اَلسَّـلامُ عَلَيْكُمْ يَا اَصْفِيَآءَ اللهِ وَ اَوِدَّاءَهُ</vt:lpstr>
      <vt:lpstr>اَلسَّـلامُ عَلَيْكُمْ يَا اَنْصَارَ دِيْنِ اللهِ</vt:lpstr>
      <vt:lpstr>اَلسَّـلامُ عَلَيْكُمْ يَا اَنْصَارَ رَسُوْلِ اللهِ</vt:lpstr>
      <vt:lpstr>اَلسَّـلامُ عَلَيْكُمْ يَا اَنْصَارَ اَمِيْرِ الـْمُؤْمِنِيْنَ</vt:lpstr>
      <vt:lpstr>اَلسَّـلامُ عَلَيْكُمْ يَا اَنْصَارَ فَاطِمَة َسَيِّدَةِ نِسَآءِ الْعَالَمِيْنَ</vt:lpstr>
      <vt:lpstr>اَلسَّـلامُ عَلَيْكُمْ يَا اَنْصَارَ اَبِي مُحَمَّدٍالْحَسَنِ بْنِ عَلِيٍّ الْوَلِيِّ النـَّاصِحِ</vt:lpstr>
      <vt:lpstr>اَلسَّـلامُ عَلَيْكُمْ يَا اَنْصَارَ اَبِي عَبْدِ اللهِ</vt:lpstr>
      <vt:lpstr>بـِاَبِي اَنْتُمْ وَاُمِّي</vt:lpstr>
      <vt:lpstr>طِبْتُمْ وَ طـَابَتِ الْاَرْضُ الَّتِي فِيْهَا دُفِنْتُمْ</vt:lpstr>
      <vt:lpstr>وَ فُزْتُمْ فَوْزاً عَظِيْماً</vt:lpstr>
      <vt:lpstr>فَيَالَيْتَنِي كُنْتُ مَعَكُمْ فَاَفُوْزَ مَعَكُمْ</vt:lpstr>
      <vt:lpstr>PowerPoint Presentation</vt:lpstr>
      <vt:lpstr>اَلسَّلامُ عَلَيْكَ يَا اَبَا الْفَضْلِ العَبَّاسِ بْنِ أَمِيْرِ الْمُؤْمِنِيْنَ</vt:lpstr>
      <vt:lpstr>اَلسَّلامُ عََلَيْكَ يَا بْنَ سَيِّدِ الْوَصِيَّيْنَ</vt:lpstr>
      <vt:lpstr>اَلسَّلامُ عَلَيْكَ يَا بْنَ أَوَلِ الْقَوْمِ اِسْلاَمَاً </vt:lpstr>
      <vt:lpstr>وَاَقْدَمِهِمْ اِيْمَانَاً</vt:lpstr>
      <vt:lpstr>وَ أقْوَمِهِمْ بـِدِينِ اللهِ</vt:lpstr>
      <vt:lpstr>وَاَحْوَطِهِمْ عَلَى الإِسْلامِ</vt:lpstr>
      <vt:lpstr>أَشْهَدُ لَقـَدْ نَصَحْتَ لِلـَّهِ وَ لِرَسُولِهِ</vt:lpstr>
      <vt:lpstr>وَلِأَخِيكَ فَنِعْمَ الأَخُ الْمُوَاسِي</vt:lpstr>
      <vt:lpstr>فَلَعَنَ اللهُ اُمَّة ًقـَتَلَتْكَ</vt:lpstr>
      <vt:lpstr>وَ لَعَنَ اللهُ اُمَّة ًظَلَمَتْكَ</vt:lpstr>
      <vt:lpstr>وَ لَعَنَ اللهُ اُمَّة ً اْسْتَحَلـَّتْ مِنْكَ الْمَحَارِمَ</vt:lpstr>
      <vt:lpstr>وَانْتَهَكَتْ حُرْمَةَ الإِسْلامِ</vt:lpstr>
      <vt:lpstr>فَنِعْمَ الأَخُ الصَّابِرُالْمُجَاهِدُ الْمُحَامِي النَّاصِرُ</vt:lpstr>
      <vt:lpstr>وَالأَخُ الدَّافِعُ عَنْ أَخِيهِ الْمُجِيبُ إِلَى طَاعَةِ رَبِّهِ</vt:lpstr>
      <vt:lpstr>الرَّاغِبُ فِيما زَهِدَ فِيهِ غَيْرُهُ مِنَ الثـَّوَابِ الْجَزِيلِ</vt:lpstr>
      <vt:lpstr>وَالثـَّنَاءِ الْجَمِيلِ </vt:lpstr>
      <vt:lpstr>وَألْحَقَكَ اللهُ بِدَرَجَةِ آبَائِكَ فِي جَنَّاتِ النَّعِيمِ</vt:lpstr>
      <vt:lpstr>اَللَّهُمَّ صَلِّ عَلَى مُحَمَّدٍ وَ آلِ مُحَمَّد</vt:lpstr>
      <vt:lpstr>Please recite a  Sura E Fatiha for ALL MARHUMEEN </vt:lpstr>
    </vt:vector>
  </TitlesOfParts>
  <Company>DOHMS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A’maal for the 19th night of Ramadan.</dc:title>
  <dc:creator>Rehan Ali Lotlikar</dc:creator>
  <cp:lastModifiedBy>Rehan Ali Lotlikar</cp:lastModifiedBy>
  <cp:revision>753</cp:revision>
  <dcterms:created xsi:type="dcterms:W3CDTF">2005-06-21T06:47:31Z</dcterms:created>
  <dcterms:modified xsi:type="dcterms:W3CDTF">2020-07-28T08:22:57Z</dcterms:modified>
</cp:coreProperties>
</file>