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375" r:id="rId2"/>
    <p:sldId id="376" r:id="rId3"/>
    <p:sldId id="1715" r:id="rId4"/>
    <p:sldId id="1714" r:id="rId5"/>
    <p:sldId id="1716" r:id="rId6"/>
    <p:sldId id="1717" r:id="rId7"/>
    <p:sldId id="1718" r:id="rId8"/>
    <p:sldId id="1719" r:id="rId9"/>
    <p:sldId id="1720" r:id="rId10"/>
    <p:sldId id="1721" r:id="rId11"/>
    <p:sldId id="1722" r:id="rId12"/>
    <p:sldId id="1723" r:id="rId13"/>
    <p:sldId id="1724" r:id="rId14"/>
    <p:sldId id="1725" r:id="rId15"/>
    <p:sldId id="1726" r:id="rId16"/>
    <p:sldId id="1727" r:id="rId17"/>
    <p:sldId id="1728" r:id="rId18"/>
    <p:sldId id="1729" r:id="rId19"/>
    <p:sldId id="1730" r:id="rId20"/>
    <p:sldId id="1731" r:id="rId21"/>
    <p:sldId id="1732" r:id="rId22"/>
    <p:sldId id="1733" r:id="rId23"/>
    <p:sldId id="1734" r:id="rId24"/>
    <p:sldId id="1735" r:id="rId25"/>
    <p:sldId id="1736" r:id="rId26"/>
    <p:sldId id="1737" r:id="rId27"/>
    <p:sldId id="1738" r:id="rId28"/>
    <p:sldId id="1042" r:id="rId29"/>
    <p:sldId id="377" r:id="rId30"/>
    <p:sldId id="1350" r:id="rId31"/>
  </p:sldIdLst>
  <p:sldSz cx="109728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FF00"/>
    <a:srgbClr val="000066"/>
    <a:srgbClr val="000099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1410" y="-114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06EED3-F84B-42AC-914A-0C29CB1303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22363"/>
            <a:ext cx="8229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2038"/>
            <a:ext cx="8229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69D10-8AC4-44CB-AA39-9480575B7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69285819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FCDBE-FE9C-4055-B02B-C587682129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1692337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2440" y="228600"/>
            <a:ext cx="260604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" y="228600"/>
            <a:ext cx="7635240" cy="5867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4990-3465-4DE9-AE3C-714EFAAE9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886291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D1BFA-6069-43AF-A77F-F8750A1E7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307450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5" y="1709740"/>
            <a:ext cx="946404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5" y="4589465"/>
            <a:ext cx="946404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6EEE3-3CB1-4979-B1B5-7AE836A1A2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7907368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" y="1524000"/>
            <a:ext cx="512064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524000"/>
            <a:ext cx="512064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44136-B163-4399-B366-DF6D578C6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5404472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285" y="365127"/>
            <a:ext cx="946404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286" y="1681163"/>
            <a:ext cx="46424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286" y="2505075"/>
            <a:ext cx="464248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1681163"/>
            <a:ext cx="46653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2505075"/>
            <a:ext cx="466534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4D88B-D7AE-4FFF-B983-3A59BDD4D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2381062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B6BB-4599-4D99-89B3-7971878D9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74993528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7245-B71D-4548-A19A-D0FB344FD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8243600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287" y="457200"/>
            <a:ext cx="35394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5345" y="987427"/>
            <a:ext cx="555498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287" y="2057400"/>
            <a:ext cx="35394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8CCC1-E4B2-44BC-88AF-F3F47538D0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418473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287" y="457200"/>
            <a:ext cx="35394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5345" y="987427"/>
            <a:ext cx="555498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287" y="2057400"/>
            <a:ext cx="35394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9AD70-0005-44AC-8B76-375911AFE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7748280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" y="228600"/>
            <a:ext cx="1042416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" y="1524000"/>
            <a:ext cx="1042416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960" y="6248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66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49040" y="6248400"/>
            <a:ext cx="347472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66"/>
                </a:solidFill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3840" y="6248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FC76A76E-FB8B-44CD-B366-DF1A26EB49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AutoShape 2"/>
          <p:cNvSpPr>
            <a:spLocks noChangeArrowheads="1"/>
          </p:cNvSpPr>
          <p:nvPr/>
        </p:nvSpPr>
        <p:spPr bwMode="auto">
          <a:xfrm>
            <a:off x="821055" y="692149"/>
            <a:ext cx="9418320" cy="50292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733427" y="1255243"/>
            <a:ext cx="950595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Short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Ziyarah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of </a:t>
            </a:r>
          </a:p>
          <a:p>
            <a:pPr eaLnBrk="1" hangingPunct="1"/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Imam Ali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ibne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Abi T</a:t>
            </a:r>
            <a:r>
              <a:rPr lang="en-GB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ál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ib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66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(A)on 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the Eid al-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Ghadir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day</a:t>
            </a:r>
            <a:endParaRPr lang="en-GB" altLang="en-US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870" y="692152"/>
            <a:ext cx="314706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3831" y="5715000"/>
            <a:ext cx="1066609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For any errors / comments please write to: duas.org@gmail.com </a:t>
            </a: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وَٱلْمَاضِي عَلَىٰ سُنَّتِهِ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وَخَلِيفَتِهِ عَلَىٰ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اُمَّتِهِ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6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200402"/>
            <a:ext cx="10109835" cy="2062103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follower of his instructions,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his representative on his people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16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16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انکی سنّت کے واضح پر عمل کرنے والے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انکی امت میں  انکے جانشین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6356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6357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walmadi `ala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sunnatihi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khalifatihi `ala ummatihi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سَيِّدِ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ٱلْمُسْلِمِينَ وَامِيرِ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ٱلْمُؤْمِنِينَ</a:t>
            </a:r>
          </a:p>
        </p:txBody>
      </p:sp>
      <p:sp>
        <p:nvSpPr>
          <p:cNvPr id="2277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971800"/>
            <a:ext cx="10109835" cy="235756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master of Muslims,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commander of the faithful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مسلمانوں کے سردار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مومنوں کے امیرہیں</a:t>
            </a:r>
          </a:p>
        </p:txBody>
      </p:sp>
      <p:sp>
        <p:nvSpPr>
          <p:cNvPr id="2277380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7381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sayyidi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almuslimina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amiri almu'minina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914400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وَقَائِدِ ٱلْغُرِّ ٱلْمُحَجَّلِينَ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افْضَلَ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مَا صَلَّيْتَ عَلَىٰ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احَدٍ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مِنْ خَلْقِكَ</a:t>
            </a:r>
          </a:p>
        </p:txBody>
      </p:sp>
      <p:sp>
        <p:nvSpPr>
          <p:cNvPr id="2278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667002"/>
            <a:ext cx="10109835" cy="2480679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and the leader of the white-forehead group;</a:t>
            </a:r>
          </a:p>
          <a:p>
            <a:r>
              <a:rPr lang="en-US" altLang="en-US" sz="2800" b="1" dirty="0">
                <a:latin typeface="Arial" panose="020B0604020202020204" pitchFamily="34" charset="0"/>
                <a:ea typeface="MS Mincho" panose="02020609040205080304" pitchFamily="49" charset="-128"/>
              </a:rPr>
              <a:t>(please, bless him) with the best blessings that You have ever bestowed upon any of Your </a:t>
            </a:r>
            <a:r>
              <a:rPr lang="en-US" altLang="en-US" sz="28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creatures</a:t>
            </a:r>
            <a:endParaRPr lang="ar-OM" altLang="en-US" sz="28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28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وہ چمکتے چہروں والوں کے پیشرو ہیں</a:t>
            </a:r>
            <a:r>
              <a:rPr lang="ar-OM" altLang="en-US" sz="28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ان پر وہ بہترین رحمت فرما کہ جو تونے اپنی مخلوق میں سے کسی پر </a:t>
            </a:r>
            <a:endParaRPr lang="en-US" altLang="en-US" sz="28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8404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8405" name="Text Box 5"/>
          <p:cNvSpPr txBox="1">
            <a:spLocks noChangeArrowheads="1"/>
          </p:cNvSpPr>
          <p:nvPr/>
        </p:nvSpPr>
        <p:spPr bwMode="auto">
          <a:xfrm>
            <a:off x="300991" y="5984876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qa'idi alghurri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almuhajjalina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afdala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ma sallayta `ala ahadin min khalqika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9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وَاصْفِيَائِكَ وَاوْصِيَاءِ انْبِيَائِكَ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إِنِّي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اشْهَدُ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9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048000"/>
            <a:ext cx="10109835" cy="2751522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and upon Your select ones and Your Prophets</a:t>
            </a:r>
            <a:r>
              <a:rPr lang="en-US" altLang="en-US" sz="3200" b="1" dirty="0">
                <a:latin typeface="Al-Arial"/>
                <a:ea typeface="MS Mincho" panose="02020609040205080304" pitchFamily="49" charset="-128"/>
              </a:rPr>
              <a:t>’</a:t>
            </a:r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 successors.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O Allah, I bear 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witness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اور اپنے برگزیدوں میں سے اور اپنے نبیوں کے اوصیاء میں کسی پر کی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اے معبود! میں گواہی دیتا ہوں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9428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9429" name="Text Box 5"/>
          <p:cNvSpPr txBox="1">
            <a:spLocks noChangeArrowheads="1"/>
          </p:cNvSpPr>
          <p:nvPr/>
        </p:nvSpPr>
        <p:spPr bwMode="auto">
          <a:xfrm>
            <a:off x="300991" y="5984877"/>
            <a:ext cx="1028319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wa asfiya'ika wa awsiya'i anbiya'ik</a:t>
            </a:r>
          </a:p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allahumma inni ashhadu</a:t>
            </a:r>
            <a:endParaRPr lang="en-US" altLang="en-US" sz="2000" b="1" i="1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انَّهُ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قَدْ بَلَّغَ عَنْ نَبِيِّكَ صَلَّىٰ ٱللَّهُ عَلَيْهِ وَآلِهِ مَا حُمِّلَ</a:t>
            </a:r>
            <a:endParaRPr lang="en-US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0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895602"/>
            <a:ext cx="10109835" cy="2086725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that he conveyed all that which has been entrusted with him on behalf of Your Prophet, peace be upon him and his Household, 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28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کہ انھوں نے وہ احکام لوگوں تک پہنچائے جو تیرے نبی ؐ سے حاصل  کئے</a:t>
            </a:r>
            <a:endParaRPr lang="en-US" altLang="en-US" sz="28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0452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0453" name="Text Box 5"/>
          <p:cNvSpPr txBox="1">
            <a:spLocks noChangeArrowheads="1"/>
          </p:cNvSpPr>
          <p:nvPr/>
        </p:nvSpPr>
        <p:spPr bwMode="auto">
          <a:xfrm>
            <a:off x="300991" y="5984876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annahu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qad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ballagha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`an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nabiyyika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salla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allahu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`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alayhi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alihi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ma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hummila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1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وَرَعَىٰ مَا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ٱسْتُحْفِظَ وَحَفِظَ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مَا ٱسْتُودِعَ</a:t>
            </a:r>
          </a:p>
        </p:txBody>
      </p:sp>
      <p:sp>
        <p:nvSpPr>
          <p:cNvPr id="2281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743201"/>
            <a:ext cx="10109835" cy="225908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conformed to that which has been kept with him,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held that which has been commended to him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وہ یاد رکھا جو یاد رکھنا چاہئے تھا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جو کچھ انکے سپرد ہوا اس کی نگہداری کی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1476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1477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ra`a ma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istuhfiza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hafiza ma istudi`a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2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وَحَلَّلَ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حَلالَكَ وَحَرَّمَ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حَرَامَكَ</a:t>
            </a:r>
          </a:p>
        </p:txBody>
      </p:sp>
      <p:sp>
        <p:nvSpPr>
          <p:cNvPr id="2282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743201"/>
            <a:ext cx="10109835" cy="2062103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observed that which You have deemed lawful,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forbade that which You have deemed unlawful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16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16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تیرے حلال کو حلال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تیرے حرام کو حرام قرار دیا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2500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2501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hallala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halalaka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harrama haramaka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وَاقَامَ احْكَامَكَ وَدَعَا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إِلَىٰ سَبِيلِكَ</a:t>
            </a:r>
          </a:p>
        </p:txBody>
      </p:sp>
      <p:sp>
        <p:nvSpPr>
          <p:cNvPr id="2283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048000"/>
            <a:ext cx="10109835" cy="235756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carried out Your laws,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called unto Your course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تیرے احکام کو نافظ کیا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تیری راہ کی طرف بلاتے رہے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3524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3525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aqama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ahkamaka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da`a ila sabilika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4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وَوَالَىٰ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اوْلِيَاءَكَ وَعَادَىٰ اعْدَاءَكَ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4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819401"/>
            <a:ext cx="10109835" cy="235756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he assisted Your saints,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incurred the hostility of Your enemies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تیرے دوستوں سے محبت رکھی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تیرے دشمنوں کے دشمن رہے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4548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4549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wala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awliya'aka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`ada a`da'aka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5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990600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وَجَاهَدَ ٱلنَّاكِثِينَ عَنْ سَبِيلِكَ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وَٱلْقَاسِطِينَ وَٱلْمَارِقِينَ عَنْ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امْرِكَ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5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667001"/>
            <a:ext cx="10109835" cy="2751522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and strove against those who preached Your path,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those who acted wrongly, and those who apostatized Your affair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انھوں نے تیری راہ چھوڑ جانے والوں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تفرقہ ڈالنے والوں اور تیرے حکم کو نہ سمجھنے والوں کے ساتھ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5572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5573" name="Text Box 5"/>
          <p:cNvSpPr txBox="1">
            <a:spLocks noChangeArrowheads="1"/>
          </p:cNvSpPr>
          <p:nvPr/>
        </p:nvSpPr>
        <p:spPr bwMode="auto">
          <a:xfrm>
            <a:off x="300991" y="5984876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jahada alnnakithina `an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sabilika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walqasitina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walmariqina `an amrika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561975" y="692152"/>
            <a:ext cx="9936480" cy="4939814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3500" b="1">
                <a:solidFill>
                  <a:srgbClr val="FFFF00"/>
                </a:solidFill>
                <a:cs typeface="Traditional Arabic" panose="02020603050405020304" pitchFamily="18" charset="-78"/>
              </a:rPr>
              <a:t>This is another form of ziyarah mentioned in Iqbal al-A`amal by Sayyid Ibn Tawus (r.a) who says that Imam al-Sadiq (a.s) is reported to have said:</a:t>
            </a:r>
          </a:p>
          <a:p>
            <a:r>
              <a:rPr lang="en-US" altLang="en-US" sz="3500" b="1">
                <a:solidFill>
                  <a:srgbClr val="FFFF00"/>
                </a:solidFill>
                <a:cs typeface="Traditional Arabic" panose="02020603050405020304" pitchFamily="18" charset="-78"/>
              </a:rPr>
              <a:t>“If you are present at the holy tomb of Imam `Ali (a.s) on the al-Ghadir Day, you may come near the tomb and say the following supplicatory prayer. If you are in a remote place, you may point to him after the prayer and say the supplicatory prayer involved”:</a:t>
            </a:r>
          </a:p>
        </p:txBody>
      </p: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صَابِراً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مُحْتَسِباً مُقْبِلاً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غَيْرَ مُدْبِرٍ</a:t>
            </a:r>
          </a:p>
        </p:txBody>
      </p:sp>
      <p:sp>
        <p:nvSpPr>
          <p:cNvPr id="2286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819401"/>
            <a:ext cx="10109835" cy="225908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In all these, he was steadfast, seeking Your pleasure,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advancing, and never neglectful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صبر اور خیر خواہی سے جہاد کیا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کہ بڑھتے تو پیچھے نہ ہٹتے تھے 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6596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6597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sabiran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muhtasiban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muqbilan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ghayra mudbirin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لاَ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تَاخُذُهُ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فِي ٱللَّهِ لَوْمَةُ لاَئِمٍ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حَتَّىٰ بَلَغَ فِي ذٰلِكَ ٱلرِّضَا</a:t>
            </a:r>
          </a:p>
        </p:txBody>
      </p:sp>
      <p:sp>
        <p:nvSpPr>
          <p:cNvPr id="2287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048002"/>
            <a:ext cx="10109835" cy="2850011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No censure has ever precluded him from what he would do for Your sake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until he attained Your satisfaction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خدا کے معاملے میں وہ کسی کی ملامت کی پرواہ نہیں کرتی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حتیٰ کہ اسی عمل میں تیری رضا تک پہنچے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7620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7621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la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ta'khudhuhu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fi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allahi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lawmatu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la'imin</a:t>
            </a:r>
            <a:r>
              <a:rPr lang="ar-SA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hatta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balagha fi dhalika alrrida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وَسَلَّمَ إِلَيْكَ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ٱلْقَضَاءَ وَعَبَدَكَ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مُخْلِصاً</a:t>
            </a:r>
          </a:p>
        </p:txBody>
      </p:sp>
      <p:sp>
        <p:nvSpPr>
          <p:cNvPr id="228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971801"/>
            <a:ext cx="10109835" cy="235756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relegated all matters to You,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worshipped You sincerely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اور تیرے فیصلوں کو قبول کرلیا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انھوں نے تیری خالص عبادت کی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8644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8645" name="Text Box 5"/>
          <p:cNvSpPr txBox="1">
            <a:spLocks noChangeArrowheads="1"/>
          </p:cNvSpPr>
          <p:nvPr/>
        </p:nvSpPr>
        <p:spPr bwMode="auto">
          <a:xfrm>
            <a:off x="300991" y="5984877"/>
            <a:ext cx="1028319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 sz="2000" b="1" i="1">
                <a:solidFill>
                  <a:srgbClr val="000066"/>
                </a:solidFill>
                <a:latin typeface="Transliteration Verdana" pitchFamily="34" charset="0"/>
              </a:rPr>
              <a:t>wa sallama ilayka alqada'a</a:t>
            </a:r>
          </a:p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wa `abadaka mukhlisan</a:t>
            </a:r>
            <a:endParaRPr lang="en-US" altLang="en-US" sz="2000" b="1" i="1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1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وَنَصَحَ لَكَ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مُجْتَهِداً حَتَّىٰ اتَاهُ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ٱلْيَقِينُ</a:t>
            </a:r>
          </a:p>
        </p:txBody>
      </p:sp>
      <p:sp>
        <p:nvSpPr>
          <p:cNvPr id="228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048001"/>
            <a:ext cx="10109835" cy="225908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and acted sincerely and painstakingly for Your sake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until death came upon him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اور تیری خاطر نصیحت کرتے رہے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حتیٰ کہ ان کی شہادت واقع ہوئی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89668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9669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nasaha laka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mujtahidan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hatta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atahu alyaqinu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فَقَبَضْتَهُ إِلَيْكَ شَهِيداً سَعِيداً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وَلِيّاً تَقِيّاً رَضِيّاً</a:t>
            </a:r>
          </a:p>
        </p:txBody>
      </p:sp>
      <p:sp>
        <p:nvSpPr>
          <p:cNvPr id="2290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124201"/>
            <a:ext cx="10109835" cy="2850011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So, You grasped his soul to You while he was happy martyr,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saint, pious, pleased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تو نے انکی جان قبض کرلی  جب وہ شہید نیک بخت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ولی پرہیزگار پسندیدہ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90692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0693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faqabadtahu ilayka shahidan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sa`idan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waliyyan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taqiyyan radiyyan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زَكِيّاً هَادِياً مَهْدِيّاً 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عَلَىٰ مُحَمَّدٍ وَعَلَيْهِ</a:t>
            </a:r>
          </a:p>
        </p:txBody>
      </p:sp>
      <p:sp>
        <p:nvSpPr>
          <p:cNvPr id="2291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971801"/>
            <a:ext cx="10109835" cy="2850011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pure, guide, and well-guided.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O Allah, (please do) bless Muhammad and bless 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him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پاکباز، رہبر و رہنما اور ہدایت یافتہ تھے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درود بھیج محمدؐ اور ان پر (حضرت امیر پر) 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91716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1717" name="Text Box 5"/>
          <p:cNvSpPr txBox="1">
            <a:spLocks noChangeArrowheads="1"/>
          </p:cNvSpPr>
          <p:nvPr/>
        </p:nvSpPr>
        <p:spPr bwMode="auto">
          <a:xfrm>
            <a:off x="300991" y="5984877"/>
            <a:ext cx="1028319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zakiyyan hadiyan mahdiyyan</a:t>
            </a:r>
          </a:p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allahumma salli `ala muhammadin wa `alayhi</a:t>
            </a:r>
            <a:endParaRPr lang="en-US" altLang="en-US" sz="2000" b="1" i="1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2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افْضَلَ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مَا صَلَّيْتَ عَلَىٰ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احَدٍ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مِنْ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انْبِيَائِكَ وَاصْفِيَائِكَ</a:t>
            </a:r>
            <a:endParaRPr lang="en-US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92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124201"/>
            <a:ext cx="10109835" cy="1668149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with the best blessings You have ever bestowed upon any of Your Prophets and select ones, 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بہترین رحمت جو تو نے اپنے نبیوں کے وصیوں میں سے کسی پر کی ہو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92740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2741" name="Text Box 5"/>
          <p:cNvSpPr txBox="1">
            <a:spLocks noChangeArrowheads="1"/>
          </p:cNvSpPr>
          <p:nvPr/>
        </p:nvSpPr>
        <p:spPr bwMode="auto">
          <a:xfrm>
            <a:off x="300991" y="5984877"/>
            <a:ext cx="1028319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afdala ma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sallayta `ala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ahadin min anbiya'ika wa asfiya'ika 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7825"/>
            <a:ext cx="10283190" cy="91440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>
                <a:latin typeface="Arial" panose="020B0604020202020204" pitchFamily="34" charset="0"/>
                <a:cs typeface="Simplified Arabic" panose="02020603050405020304" pitchFamily="18" charset="-78"/>
              </a:rPr>
              <a:t> يَا رَبَّ ٱلْعَالَمِينَ</a:t>
            </a:r>
            <a:r>
              <a:rPr lang="en-US" altLang="en-US" sz="5400">
                <a:latin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381377"/>
            <a:ext cx="10109835" cy="1766637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O Lord of the worlds. 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اے جہانوں کے پروردگار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93764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3765" name="Text Box 5"/>
          <p:cNvSpPr txBox="1">
            <a:spLocks noChangeArrowheads="1"/>
          </p:cNvSpPr>
          <p:nvPr/>
        </p:nvSpPr>
        <p:spPr bwMode="auto">
          <a:xfrm>
            <a:off x="300991" y="5984877"/>
            <a:ext cx="1028319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ya rabba al`alamina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0991" y="1647825"/>
            <a:ext cx="10283190" cy="91440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943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381376"/>
            <a:ext cx="10109835" cy="107721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sz="3200" b="1"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Muhammad.</a:t>
            </a:r>
          </a:p>
        </p:txBody>
      </p:sp>
      <p:sp>
        <p:nvSpPr>
          <p:cNvPr id="943110" name="Text Box 6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43111" name="Text Box 7"/>
          <p:cNvSpPr txBox="1">
            <a:spLocks noChangeArrowheads="1"/>
          </p:cNvSpPr>
          <p:nvPr/>
        </p:nvSpPr>
        <p:spPr bwMode="auto">
          <a:xfrm>
            <a:off x="300991" y="5984877"/>
            <a:ext cx="1028319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allahumma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salli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'ala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muhammadin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aali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733426" y="1196976"/>
            <a:ext cx="9591675" cy="4572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3831" y="5741990"/>
            <a:ext cx="1066609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For any errors / comments please write to: duas.org@gmail.com</a:t>
            </a: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rebuchet MS" panose="020B0603020202020204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822960" y="4878288"/>
            <a:ext cx="9326880" cy="1143000"/>
          </a:xfrm>
        </p:spPr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r>
              <a:rPr lang="en-US" altLang="en-US" sz="6000" b="1" dirty="0" err="1" smtClean="0">
                <a:solidFill>
                  <a:srgbClr val="FFFF00"/>
                </a:solidFill>
              </a:rPr>
              <a:t>Sūrat</a:t>
            </a:r>
            <a:r>
              <a:rPr lang="en-US" altLang="en-US" sz="6000" b="1" dirty="0" smtClean="0">
                <a:solidFill>
                  <a:srgbClr val="FFFF00"/>
                </a:solidFill>
              </a:rPr>
              <a:t> al-</a:t>
            </a:r>
            <a:r>
              <a:rPr lang="en-US" altLang="en-US" sz="6000" b="1" dirty="0" err="1" smtClean="0">
                <a:solidFill>
                  <a:srgbClr val="FFFF00"/>
                </a:solidFill>
              </a:rPr>
              <a:t>Fātiḥah</a:t>
            </a:r>
            <a:r>
              <a:rPr lang="en-US" altLang="en-US" sz="6000" b="1" dirty="0" smtClean="0">
                <a:solidFill>
                  <a:srgbClr val="FFFF00"/>
                </a:solidFill>
              </a:rPr>
              <a:t/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r>
              <a:rPr lang="en-US" altLang="en-US" sz="6000" b="1" dirty="0" smtClean="0">
                <a:solidFill>
                  <a:srgbClr val="FFFF00"/>
                </a:solidFill>
              </a:rPr>
              <a:t>for</a:t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r>
              <a:rPr lang="en-US" altLang="en-US" sz="6000" b="1" dirty="0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endParaRPr lang="en-GB" altLang="en-US" sz="6000" b="1" dirty="0" smtClean="0">
              <a:solidFill>
                <a:srgbClr val="FFFF00"/>
              </a:solidFill>
            </a:endParaRPr>
          </a:p>
        </p:txBody>
      </p:sp>
      <p:pic>
        <p:nvPicPr>
          <p:cNvPr id="10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60" y="5370515"/>
            <a:ext cx="219456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7825"/>
            <a:ext cx="10283190" cy="91440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 dirty="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200400"/>
            <a:ext cx="10109835" cy="225908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O </a:t>
            </a:r>
            <a:r>
              <a:rPr lang="en-US" altLang="en-US" sz="3200" b="1" dirty="0" err="1">
                <a:latin typeface="Arial" panose="020B0604020202020204" pitchFamily="34" charset="0"/>
                <a:ea typeface="MS Mincho" panose="02020609040205080304" pitchFamily="49" charset="-128"/>
              </a:rPr>
              <a:t>All</a:t>
            </a:r>
            <a:r>
              <a:rPr lang="en-US" altLang="en-US" sz="3200" b="1" dirty="0" err="1"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3200" b="1" dirty="0" err="1">
                <a:latin typeface="Arial" panose="020B0604020202020204" pitchFamily="34" charset="0"/>
                <a:ea typeface="MS Mincho" panose="02020609040205080304" pitchFamily="49" charset="-128"/>
              </a:rPr>
              <a:t>h</a:t>
            </a:r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 bless Muhammad and the family of Muhammad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اے معبود! درود بھیج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r>
              <a:rPr lang="ar-SA" altLang="en-US" sz="3200" b="1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مُحَمَّدٍ وَ آلِ مُحَمَّد </a:t>
            </a:r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پر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2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300991" y="5984877"/>
            <a:ext cx="1028319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allahumma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salli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'ala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muhammadin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aali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70" name="AutoShape 2"/>
          <p:cNvSpPr>
            <a:spLocks noChangeArrowheads="1"/>
          </p:cNvSpPr>
          <p:nvPr/>
        </p:nvSpPr>
        <p:spPr bwMode="auto">
          <a:xfrm>
            <a:off x="821055" y="981076"/>
            <a:ext cx="9418320" cy="4572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61571" name="Rectangle 3"/>
          <p:cNvSpPr>
            <a:spLocks noChangeArrowheads="1"/>
          </p:cNvSpPr>
          <p:nvPr/>
        </p:nvSpPr>
        <p:spPr bwMode="auto">
          <a:xfrm>
            <a:off x="733427" y="1679576"/>
            <a:ext cx="950595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6500" b="1">
                <a:solidFill>
                  <a:srgbClr val="FFFF00"/>
                </a:solidFill>
                <a:cs typeface="Traditional Arabic" panose="02020603050405020304" pitchFamily="18" charset="-78"/>
              </a:rPr>
              <a:t>Two Rakaat Namaaz E Hadiya E Ziyarat is recommended to recite.</a:t>
            </a:r>
            <a:endParaRPr lang="en-GB" altLang="en-US" sz="6500" b="1">
              <a:solidFill>
                <a:srgbClr val="FFFF00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1261572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597196"/>
            <a:ext cx="10283190" cy="1015663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dirty="0"/>
              <a:t>اَللَّهُمَّ صَلِّ عَلَىٰ </a:t>
            </a:r>
            <a:r>
              <a:rPr lang="ar-SA" dirty="0" smtClean="0"/>
              <a:t>وَلِيِّكَ</a:t>
            </a:r>
            <a:r>
              <a:rPr lang="en-US" dirty="0" smtClean="0"/>
              <a:t> </a:t>
            </a:r>
            <a:r>
              <a:rPr lang="ar-SA" dirty="0" smtClean="0"/>
              <a:t>وَاخِي </a:t>
            </a:r>
            <a:r>
              <a:rPr lang="ar-SA" dirty="0"/>
              <a:t>نَبِيِّكَ</a:t>
            </a:r>
            <a:endParaRPr lang="en-US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124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2819401"/>
            <a:ext cx="10109835" cy="2591479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O Allah, (please do) send blessings upon Your friend,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brother of Your Prophet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en-US" altLang="en-US" sz="18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altLang="en-US" sz="18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اے معبود! درود بھیج اپنے ولی پرجو تیرے نبیؐ کے برادر ہیں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124804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4805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allahumma salli `ala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waliyyika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akhi nabiyyika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1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0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وَوَزِيرِهِ وَحَبِيبِهِ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وَخَلِيلِهِ</a:t>
            </a:r>
            <a:r>
              <a:rPr lang="en-US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وَمَوْضِعِ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سِرِّهِ</a:t>
            </a:r>
          </a:p>
        </p:txBody>
      </p:sp>
      <p:sp>
        <p:nvSpPr>
          <p:cNvPr id="2271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1" y="2895600"/>
            <a:ext cx="10109835" cy="220983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his vizier, dear one, intimate friend,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his trustee on his secrets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جو انکے وزیر ان کے دوست ان کے خلیل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ان کے راز دار ہیں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1236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1237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wazirihi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habibihi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khalilihi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mawdi`i sirrihi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2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وَخِيَرَتِهِ مِنْ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اسْرَتِهِ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وَوَصِيِّهِ وَصَفْوَتِهِ وَخَالِصَتِهِ</a:t>
            </a:r>
          </a:p>
        </p:txBody>
      </p:sp>
      <p:sp>
        <p:nvSpPr>
          <p:cNvPr id="2272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1" y="3124201"/>
            <a:ext cx="10109835" cy="235756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favorite one among his family members,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his successor, his choice, his dignitary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وہ ان کے خاندان میں سے ان کے پسندیدہ</a:t>
            </a:r>
            <a:endParaRPr lang="en-US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ان کے وصی ان کے چنے ہوئے ان کے خاص و خالص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2260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2261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khiyaratihi min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usratihi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wasiyyihi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safwatihi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khalisatihi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وَامِينِهِ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وَوَلِيِّهِ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وَاشْرَفِ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عِتْرَتِهِ ٱلَّذِينَ آمَنُوٱ بِهِ</a:t>
            </a:r>
          </a:p>
        </p:txBody>
      </p:sp>
      <p:sp>
        <p:nvSpPr>
          <p:cNvPr id="227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048000"/>
            <a:ext cx="10109835" cy="2702278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his courier, his best friend,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most honorable of the members of his household who believed in him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en-US" altLang="en-US" sz="28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28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انکے امانتدار انکے دوست دار</a:t>
            </a:r>
            <a:endParaRPr lang="en-US" altLang="en-US" sz="28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28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اور ان کی عزت میں بلند تر ہیں کہ وہ نبی اکرمؐ پر ایمان لائے</a:t>
            </a:r>
            <a:endParaRPr lang="en-US" altLang="en-US" sz="28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3284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3285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aminihi wa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waliyyihi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ashrafi `itratihi alladhina amanu bihi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643360"/>
            <a:ext cx="10283190" cy="923330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وَابِي ذُرِّيَّتِهِ</a:t>
            </a:r>
            <a:r>
              <a:rPr lang="en-US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وَبَابِ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حِكْمَتِهِ</a:t>
            </a:r>
          </a:p>
        </p:txBody>
      </p:sp>
      <p:sp>
        <p:nvSpPr>
          <p:cNvPr id="2274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200400"/>
            <a:ext cx="10109835" cy="220983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father of his progeny,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door to his wisdom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altLang="en-US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اور انکی اولاد کے باپ ہیں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وہ انکے حکمت کہ دروازہ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4308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4309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abi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dhurriyyatihi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babi hikmatihi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1" y="1227863"/>
            <a:ext cx="10283190" cy="1754326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وَٱلنَّاطِقِ بِحُجَّتِهِ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وَٱلدَّاعِي إِلَىٰ شَرِيعَتِهِ</a:t>
            </a:r>
          </a:p>
        </p:txBody>
      </p:sp>
      <p:sp>
        <p:nvSpPr>
          <p:cNvPr id="227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1" y="3048001"/>
            <a:ext cx="10109835" cy="1766637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his spokesman who speaks with his argument,</a:t>
            </a:r>
          </a:p>
          <a:p>
            <a:r>
              <a:rPr lang="en-US" altLang="en-US" sz="3200" b="1" dirty="0">
                <a:latin typeface="Arial" panose="020B0604020202020204" pitchFamily="34" charset="0"/>
                <a:ea typeface="MS Mincho" panose="02020609040205080304" pitchFamily="49" charset="-128"/>
              </a:rPr>
              <a:t>the inviter to his code of law</a:t>
            </a:r>
            <a:r>
              <a:rPr lang="en-US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  <a:endParaRPr lang="ar-OM" altLang="en-US" sz="3200" b="1" dirty="0" smtClean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انکی حجت کے بیان کرنے والے</a:t>
            </a:r>
            <a:r>
              <a:rPr lang="ar-OM" altLang="en-US" sz="3200" b="1" dirty="0" smtClean="0">
                <a:latin typeface="Arial" panose="020B0604020202020204" pitchFamily="34" charset="0"/>
                <a:ea typeface="MS Mincho" panose="02020609040205080304" pitchFamily="49" charset="-128"/>
              </a:rPr>
              <a:t> انکی شریعت کی طرف بلانے والے ہیں</a:t>
            </a:r>
            <a:endParaRPr lang="en-US" altLang="en-US" sz="3200" b="1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5332" name="Text Box 4"/>
          <p:cNvSpPr txBox="1">
            <a:spLocks noChangeArrowheads="1"/>
          </p:cNvSpPr>
          <p:nvPr/>
        </p:nvSpPr>
        <p:spPr bwMode="auto">
          <a:xfrm>
            <a:off x="561975" y="254001"/>
            <a:ext cx="993648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5333" name="Text Box 5"/>
          <p:cNvSpPr txBox="1">
            <a:spLocks noChangeArrowheads="1"/>
          </p:cNvSpPr>
          <p:nvPr/>
        </p:nvSpPr>
        <p:spPr bwMode="auto">
          <a:xfrm>
            <a:off x="300991" y="5984875"/>
            <a:ext cx="10283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walnnatiqi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bihujjatihi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waldda`i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ila shari`atihi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l-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1692</Words>
  <Application>Microsoft Office PowerPoint</Application>
  <PresentationFormat>Custom</PresentationFormat>
  <Paragraphs>184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Slide 1</vt:lpstr>
      <vt:lpstr>Slide 2</vt:lpstr>
      <vt:lpstr>اَللَّهُمَّ صَلِّ عَلَى مُحَمَّدٍ وَ آلِ مُحَمَّد</vt:lpstr>
      <vt:lpstr>اَللَّهُمَّ صَلِّ عَلَىٰ وَلِيِّكَ وَاخِي نَبِيِّكَ</vt:lpstr>
      <vt:lpstr>وَوَزِيرِهِ وَحَبِيبِهِ وَخَلِيلِهِ وَمَوْضِعِ سِرِّهِ</vt:lpstr>
      <vt:lpstr>وَخِيَرَتِهِ مِنْ اسْرَتِهِ وَوَصِيِّهِ وَصَفْوَتِهِ وَخَالِصَتِهِ</vt:lpstr>
      <vt:lpstr>وَامِينِهِ وَوَلِيِّهِ وَاشْرَفِ عِتْرَتِهِ ٱلَّذِينَ آمَنُوٱ بِهِ</vt:lpstr>
      <vt:lpstr>وَابِي ذُرِّيَّتِهِ وَبَابِ حِكْمَتِهِ</vt:lpstr>
      <vt:lpstr>وَٱلنَّاطِقِ بِحُجَّتِهِ وَٱلدَّاعِي إِلَىٰ شَرِيعَتِهِ</vt:lpstr>
      <vt:lpstr>وَٱلْمَاضِي عَلَىٰ سُنَّتِهِ وَخَلِيفَتِهِ عَلَىٰ اُمَّتِهِ</vt:lpstr>
      <vt:lpstr>سَيِّدِ ٱلْمُسْلِمِينَ وَامِيرِ ٱلْمُؤْمِنِينَ</vt:lpstr>
      <vt:lpstr>وَقَائِدِ ٱلْغُرِّ ٱلْمُحَجَّلِينَ افْضَلَ مَا صَلَّيْتَ عَلَىٰ احَدٍ مِنْ خَلْقِكَ</vt:lpstr>
      <vt:lpstr>وَاصْفِيَائِكَ وَاوْصِيَاءِ انْبِيَائِكَ  اَللَّهُمَّ إِنِّي اشْهَدُ</vt:lpstr>
      <vt:lpstr>انَّهُ قَدْ بَلَّغَ عَنْ نَبِيِّكَ صَلَّىٰ ٱللَّهُ عَلَيْهِ وَآلِهِ مَا حُمِّلَ</vt:lpstr>
      <vt:lpstr>وَرَعَىٰ مَا ٱسْتُحْفِظَ وَحَفِظَ مَا ٱسْتُودِعَ</vt:lpstr>
      <vt:lpstr>وَحَلَّلَ حَلالَكَ وَحَرَّمَ حَرَامَكَ</vt:lpstr>
      <vt:lpstr>وَاقَامَ احْكَامَكَ وَدَعَا إِلَىٰ سَبِيلِكَ</vt:lpstr>
      <vt:lpstr>وَوَالَىٰ اوْلِيَاءَكَ وَعَادَىٰ اعْدَاءَكَ</vt:lpstr>
      <vt:lpstr>وَجَاهَدَ ٱلنَّاكِثِينَ عَنْ سَبِيلِكَ وَٱلْقَاسِطِينَ وَٱلْمَارِقِينَ عَنْ امْرِكَ</vt:lpstr>
      <vt:lpstr>صَابِراً مُحْتَسِباً مُقْبِلاً غَيْرَ مُدْبِرٍ</vt:lpstr>
      <vt:lpstr>لاَ تَاخُذُهُ فِي ٱللَّهِ لَوْمَةُ لاَئِمٍ حَتَّىٰ بَلَغَ فِي ذٰلِكَ ٱلرِّضَا</vt:lpstr>
      <vt:lpstr>وَسَلَّمَ إِلَيْكَ ٱلْقَضَاءَ وَعَبَدَكَ مُخْلِصاً</vt:lpstr>
      <vt:lpstr>وَنَصَحَ لَكَ مُجْتَهِداً حَتَّىٰ اتَاهُ ٱلْيَقِينُ</vt:lpstr>
      <vt:lpstr>فَقَبَضْتَهُ إِلَيْكَ شَهِيداً سَعِيداً وَلِيّاً تَقِيّاً رَضِيّاً</vt:lpstr>
      <vt:lpstr>زَكِيّاً هَادِياً مَهْدِيّاً  اَللَّهُمَّ صَلِّ عَلَىٰ مُحَمَّدٍ وَعَلَيْهِ</vt:lpstr>
      <vt:lpstr>افْضَلَ مَا صَلَّيْتَ عَلَىٰ احَدٍ مِنْ انْبِيَائِكَ وَاصْفِيَائِكَ</vt:lpstr>
      <vt:lpstr> يَا رَبَّ ٱلْعَالَمِينَ </vt:lpstr>
      <vt:lpstr>اَللَّهُمَّ صَلِّ عَلَى مُحَمَّدٍ وَ آلِ مُحَمَّد</vt:lpstr>
      <vt:lpstr>Please recite   Sūrat al-Fātiḥah for ALL MARHUMEEN 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Ziyarat_3rd_Imam_1st_15th_Rajab_15th_Shabaan</dc:title>
  <dc:creator>Rehan Ali Lotlikar for duas.org</dc:creator>
  <cp:lastModifiedBy>Windows User</cp:lastModifiedBy>
  <cp:revision>397</cp:revision>
  <dcterms:created xsi:type="dcterms:W3CDTF">2000-04-10T17:49:06Z</dcterms:created>
  <dcterms:modified xsi:type="dcterms:W3CDTF">2020-08-06T21:00:53Z</dcterms:modified>
</cp:coreProperties>
</file>