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375" r:id="rId2"/>
    <p:sldId id="376" r:id="rId3"/>
    <p:sldId id="1715" r:id="rId4"/>
    <p:sldId id="1714" r:id="rId5"/>
    <p:sldId id="1716" r:id="rId6"/>
    <p:sldId id="1717" r:id="rId7"/>
    <p:sldId id="1718" r:id="rId8"/>
    <p:sldId id="1719" r:id="rId9"/>
    <p:sldId id="1720" r:id="rId10"/>
    <p:sldId id="1721" r:id="rId11"/>
    <p:sldId id="1722" r:id="rId12"/>
    <p:sldId id="1723" r:id="rId13"/>
    <p:sldId id="1724" r:id="rId14"/>
    <p:sldId id="1725" r:id="rId15"/>
    <p:sldId id="1726" r:id="rId16"/>
    <p:sldId id="1727" r:id="rId17"/>
    <p:sldId id="1728" r:id="rId18"/>
    <p:sldId id="1729" r:id="rId19"/>
    <p:sldId id="1730" r:id="rId20"/>
    <p:sldId id="1731" r:id="rId21"/>
    <p:sldId id="1732" r:id="rId22"/>
    <p:sldId id="1733" r:id="rId23"/>
    <p:sldId id="1734" r:id="rId24"/>
    <p:sldId id="1735" r:id="rId25"/>
    <p:sldId id="1736" r:id="rId26"/>
    <p:sldId id="1737" r:id="rId27"/>
    <p:sldId id="1738" r:id="rId28"/>
    <p:sldId id="1042" r:id="rId29"/>
    <p:sldId id="377" r:id="rId30"/>
    <p:sldId id="1350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000066"/>
    <a:srgbClr val="00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179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06EED3-F84B-42AC-914A-0C29CB1303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69D10-8AC4-44CB-AA39-9480575B7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285819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FCDBE-FE9C-4055-B02B-C587682129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92337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F4990-3465-4DE9-AE3C-714EFAAE9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6291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D1BFA-6069-43AF-A77F-F8750A1E7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7450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6EEE3-3CB1-4979-B1B5-7AE836A1A2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7368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44136-B163-4399-B366-DF6D578C6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04472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4D88B-D7AE-4FFF-B983-3A59BDD4DC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1062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B6BB-4599-4D99-89B3-7971878D9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9352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7245-B71D-4548-A19A-D0FB344FD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43600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8CCC1-E4B2-44BC-88AF-F3F47538D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847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9AD70-0005-44AC-8B76-375911AFE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482803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686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66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66"/>
                </a:solidFill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FC76A76E-FB8B-44CD-B366-DF1A26EB49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66"/>
          </a:solidFill>
          <a:latin typeface="Al-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AutoShape 2"/>
          <p:cNvSpPr>
            <a:spLocks noChangeArrowheads="1"/>
          </p:cNvSpPr>
          <p:nvPr/>
        </p:nvSpPr>
        <p:spPr bwMode="auto">
          <a:xfrm>
            <a:off x="684213" y="692150"/>
            <a:ext cx="7848600" cy="496887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611188" y="1255241"/>
            <a:ext cx="7921625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Short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Ziyarah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of </a:t>
            </a:r>
          </a:p>
          <a:p>
            <a:pPr eaLnBrk="1" hangingPunct="1"/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Imam Ali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ibne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Abi T</a:t>
            </a:r>
            <a:r>
              <a:rPr lang="en-GB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ál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ib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</a:t>
            </a:r>
            <a:r>
              <a:rPr lang="en-US" altLang="en-US" sz="6600" b="1" dirty="0" smtClean="0">
                <a:solidFill>
                  <a:srgbClr val="FFFF00"/>
                </a:solidFill>
                <a:cs typeface="Traditional Arabic" panose="02020603050405020304" pitchFamily="18" charset="-78"/>
              </a:rPr>
              <a:t>(A)on 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the Eid al- </a:t>
            </a:r>
            <a:r>
              <a:rPr lang="en-US" altLang="en-US" sz="6600" b="1" dirty="0" err="1">
                <a:solidFill>
                  <a:srgbClr val="FFFF00"/>
                </a:solidFill>
                <a:cs typeface="Traditional Arabic" panose="02020603050405020304" pitchFamily="18" charset="-78"/>
              </a:rPr>
              <a:t>Ghadir</a:t>
            </a:r>
            <a:r>
              <a:rPr lang="en-US" altLang="en-US" sz="6600" b="1" dirty="0">
                <a:solidFill>
                  <a:srgbClr val="FFFF00"/>
                </a:solidFill>
                <a:cs typeface="Traditional Arabic" panose="02020603050405020304" pitchFamily="18" charset="-78"/>
              </a:rPr>
              <a:t> day</a:t>
            </a:r>
            <a:endParaRPr lang="en-GB" alt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25" y="692150"/>
            <a:ext cx="26225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For any errors / comments please write to: duas.org@gmail.com </a:t>
            </a:r>
            <a:endParaRPr lang="en-US" altLang="en-US" sz="1200" b="1" dirty="0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rebuchet MS" panose="020B0603020202020204" pitchFamily="34" charset="0"/>
              </a:rPr>
              <a:t>Kindly recite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Sūrat</a:t>
            </a:r>
            <a:r>
              <a:rPr lang="en-US" altLang="en-US" sz="1200" b="1" dirty="0">
                <a:latin typeface="Trebuchet MS" panose="020B0603020202020204" pitchFamily="34" charset="0"/>
              </a:rPr>
              <a:t> al-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Fātiḥah</a:t>
            </a:r>
            <a:r>
              <a:rPr lang="en-US" altLang="en-US" sz="1200" b="1" dirty="0">
                <a:latin typeface="Trebuchet MS" panose="020B0603020202020204" pitchFamily="34" charset="0"/>
              </a:rPr>
              <a:t> for </a:t>
            </a:r>
            <a:r>
              <a:rPr lang="en-US" altLang="en-US" sz="1200" b="1" dirty="0" err="1">
                <a:latin typeface="Trebuchet MS" panose="020B0603020202020204" pitchFamily="34" charset="0"/>
              </a:rPr>
              <a:t>Marhumeen</a:t>
            </a:r>
            <a:r>
              <a:rPr lang="en-US" altLang="en-US" sz="1200" b="1" dirty="0">
                <a:latin typeface="Trebuchet MS" panose="020B0603020202020204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وَٱلْمَاضِي عَلَىٰ سُنَّتِهِ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وَخَلِيفَتِهِ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اُمَّتِهِ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follower of his instructions,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representative on his people,</a:t>
            </a:r>
          </a:p>
        </p:txBody>
      </p:sp>
      <p:sp>
        <p:nvSpPr>
          <p:cNvPr id="227635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635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walmadi `ala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sunnatihi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khalifatihi `ala ummatihi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سَيِّدِ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ٱلْمُسْلِمِينَ وَامِيرِ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ٱلْمُؤْمِنِينَ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7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master of Muslims,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commander of the faithful,</a:t>
            </a:r>
          </a:p>
        </p:txBody>
      </p:sp>
      <p:sp>
        <p:nvSpPr>
          <p:cNvPr id="227738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7381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sayyidi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almuslimina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amiri almu'minina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وَقَائِدِ ٱلْغُرِّ ٱلْمُحَجَّلِينَ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افْضَلَ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صَلَّيْتَ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احَدٍ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مِنْ خَلْقِكَ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8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26257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and the leader of the white-forehead group;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(please, bless him) with the best blessings that You have ever bestowed upon any of Your creatures</a:t>
            </a:r>
          </a:p>
        </p:txBody>
      </p:sp>
      <p:sp>
        <p:nvSpPr>
          <p:cNvPr id="227840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840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qa'idi alghurri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almuhajjalina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afdala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ma sallayta `ala ahadin min khalqika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9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وَاصْفِيَائِكَ وَاوْصِيَاءِ انْبِيَائِكَ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إِنِّي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اشْهَدُ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9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and upon Your select ones and Your Prophets</a:t>
            </a:r>
            <a:r>
              <a:rPr lang="en-US" altLang="en-US" sz="3200" b="1">
                <a:latin typeface="Al-Arial"/>
                <a:ea typeface="MS Mincho" panose="02020609040205080304" pitchFamily="49" charset="-128"/>
              </a:rPr>
              <a:t>’</a:t>
            </a:r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 successors.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Allah, I bear witness </a:t>
            </a:r>
          </a:p>
        </p:txBody>
      </p:sp>
      <p:sp>
        <p:nvSpPr>
          <p:cNvPr id="227942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942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asfiya'ika wa awsiya'i anbiya'ik</a:t>
            </a:r>
          </a:p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allahumma inni ashhadu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انَّهُ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قَدْ بَلَّغَ عَنْ نَبِيِّكَ صَلَّىٰ ٱللَّهُ عَلَيْهِ وَآلِهِ مَا حُمِّلَ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0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2041525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that he conveyed all that which has been entrusted with him on behalf of Your Prophet, peace be upon him and his Household, </a:t>
            </a:r>
          </a:p>
        </p:txBody>
      </p:sp>
      <p:sp>
        <p:nvSpPr>
          <p:cNvPr id="228045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045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annahu qad ballagha `an nabiyyika salla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allahu `alayhi wa alihi ma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hummila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وَرَعَىٰ مَا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ٱسْتُحْفِظَ وَحَفِظَ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ٱسْتُودِعَ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1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21383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conformed to that which has been kept with him,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held that which has been commended to him,</a:t>
            </a:r>
          </a:p>
        </p:txBody>
      </p:sp>
      <p:sp>
        <p:nvSpPr>
          <p:cNvPr id="228147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147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ra`a ma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istuhfiza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hafiza ma istudi`a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وَحَلَّلَ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حَلالَكَ وَحَرَّمَ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حَرَامَكَ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2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21383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observed that which You have deemed lawful,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forbade that which You have deemed unlawful,</a:t>
            </a:r>
          </a:p>
        </p:txBody>
      </p:sp>
      <p:sp>
        <p:nvSpPr>
          <p:cNvPr id="228250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2501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hallala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halalaka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harrama haramaka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وَاقَامَ احْكَامَكَ وَدَعَا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إِلَىٰ سَبِيلِكَ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3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carried out Your laws,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called unto Your course,</a:t>
            </a:r>
          </a:p>
        </p:txBody>
      </p:sp>
      <p:sp>
        <p:nvSpPr>
          <p:cNvPr id="228352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352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aqama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ahkamaka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da`a ila sabilika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4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وَوَالَىٰ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اوْلِيَاءَكَ وَعَادَىٰ اعْدَاءَكَ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4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he assisted Your saints,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incurred the hostility of Your enemies,</a:t>
            </a:r>
          </a:p>
        </p:txBody>
      </p:sp>
      <p:sp>
        <p:nvSpPr>
          <p:cNvPr id="228454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454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wala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awliya'aka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`ada a`da'aka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5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وَجَاهَدَ ٱلنَّاكِثِينَ عَنْ سَبِيلِكَ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وَٱلْقَاسِطِينَ وَٱلْمَارِقِينَ عَنْ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امْرِكَ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5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21383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and strove against those who preached Your path,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those who acted wrongly, and those who apostatized Your affair.</a:t>
            </a:r>
          </a:p>
        </p:txBody>
      </p:sp>
      <p:sp>
        <p:nvSpPr>
          <p:cNvPr id="228557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557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jahada alnnakithina `an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sabilika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walqasitina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walmariqina `an amrika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468313" y="692150"/>
            <a:ext cx="8280400" cy="5959475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3500" b="1">
                <a:solidFill>
                  <a:srgbClr val="FFFF00"/>
                </a:solidFill>
                <a:cs typeface="Traditional Arabic" panose="02020603050405020304" pitchFamily="18" charset="-78"/>
              </a:rPr>
              <a:t>This is another form of ziyarah mentioned in Iqbal al-A`amal by Sayyid Ibn Tawus (r.a) who says that Imam al-Sadiq (a.s) is reported to have said:</a:t>
            </a:r>
          </a:p>
          <a:p>
            <a:r>
              <a:rPr lang="en-US" altLang="en-US" sz="3500" b="1">
                <a:solidFill>
                  <a:srgbClr val="FFFF00"/>
                </a:solidFill>
                <a:cs typeface="Traditional Arabic" panose="02020603050405020304" pitchFamily="18" charset="-78"/>
              </a:rPr>
              <a:t>“If you are present at the holy tomb of Imam `Ali (a.s) on the al-Ghadir Day, you may come near the tomb and say the following supplicatory prayer. If you are in a remote place, you may point to him after the prayer and say the supplicatory prayer involved”:</a:t>
            </a:r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صَابِراً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مُحْتَسِباً مُقْبِلاً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غَيْرَ مُدْبِرٍ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6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In all these, he was steadfast, seeking Your pleasure,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advancing, and never neglectful.</a:t>
            </a:r>
          </a:p>
        </p:txBody>
      </p:sp>
      <p:sp>
        <p:nvSpPr>
          <p:cNvPr id="228659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659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sabiran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muhtasiban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muqbilan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ghayra mudbirin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لاَ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تَاخُذُهُ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فِي ٱللَّهِ لَوْمَةُ لاَئِمٍ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حَتَّىٰ بَلَغَ فِي ذٰلِكَ ٱلرِّضَا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7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No censure has ever precluded him from what he would do for Your sake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until he attained Your satisfaction,</a:t>
            </a:r>
          </a:p>
        </p:txBody>
      </p:sp>
      <p:sp>
        <p:nvSpPr>
          <p:cNvPr id="228762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7621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la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ta'khudhuhu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fi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allahi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lawmatu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la'imin</a:t>
            </a:r>
            <a:r>
              <a:rPr lang="ar-SA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hatta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balagha fi dhalika alrrida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وَسَلَّمَ إِلَيْكَ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ٱلْقَضَاءَ وَعَبَدَكَ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مُخْلِصاً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relegated all matters to You,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worshipped You sincerely,</a:t>
            </a:r>
          </a:p>
        </p:txBody>
      </p:sp>
      <p:sp>
        <p:nvSpPr>
          <p:cNvPr id="228864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864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sallama ilayka alqada'a</a:t>
            </a:r>
          </a:p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wa `abadaka mukhlisan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1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وَنَصَحَ لَكَ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مُجْتَهِداً حَتَّىٰ اتَاهُ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ٱلْيَقِينُ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8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and acted sincerely and painstakingly for Your sake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until death came upon him.</a:t>
            </a:r>
          </a:p>
        </p:txBody>
      </p:sp>
      <p:sp>
        <p:nvSpPr>
          <p:cNvPr id="228966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966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nasaha laka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mujtahidan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hatta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atahu alyaqinu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فَقَبَضْتَهُ إِلَيْكَ شَهِيداً سَعِيداً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وَلِيّاً تَقِيّاً رَضِيّاً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90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So, You grasped his soul to You while he was happy martyr,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saint, pious, pleased,</a:t>
            </a:r>
          </a:p>
        </p:txBody>
      </p:sp>
      <p:sp>
        <p:nvSpPr>
          <p:cNvPr id="229069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069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faqabadtahu ilayka shahidan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sa`idan</a:t>
            </a:r>
            <a:r>
              <a:rPr lang="ar-SA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waliyyan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taqiyyan radiyyan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زَكِيّاً هَادِياً مَهْدِيّاً 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عَلَىٰ مُحَمَّدٍ وَعَلَيْهِ</a:t>
            </a:r>
          </a:p>
        </p:txBody>
      </p:sp>
      <p:sp>
        <p:nvSpPr>
          <p:cNvPr id="229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pure, guide, and well-guided.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Allah, (please do) bless Muhammad and bless him</a:t>
            </a:r>
          </a:p>
        </p:txBody>
      </p:sp>
      <p:sp>
        <p:nvSpPr>
          <p:cNvPr id="229171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171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zakiyyan hadiyan mahdiyyan</a:t>
            </a:r>
          </a:p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allahumma salli `ala muhammadin wa `alayhi</a:t>
            </a:r>
            <a:endParaRPr lang="en-US" altLang="en-US" sz="2000" b="1" i="1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2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افْضَلَ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مَا صَلَّيْتَ عَلَىٰ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احَدٍ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مِنْ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انْبِيَائِكَ وَاصْفِيَائِكَ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92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5541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with the best blessings You have ever bestowed upon any of Your Prophets and select ones, </a:t>
            </a:r>
          </a:p>
        </p:txBody>
      </p:sp>
      <p:sp>
        <p:nvSpPr>
          <p:cNvPr id="229274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2741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afdala ma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sallayta `ala</a:t>
            </a:r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ahadin min anbiya'ika wa asfiya'ika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7825"/>
            <a:ext cx="8569325" cy="9144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>
                <a:latin typeface="Arial" panose="020B0604020202020204" pitchFamily="34" charset="0"/>
                <a:cs typeface="Simplified Arabic" panose="02020603050405020304" pitchFamily="18" charset="-78"/>
              </a:rPr>
              <a:t> يَا رَبَّ ٱلْعَالَمِينَ</a:t>
            </a:r>
            <a:r>
              <a:rPr lang="en-US" altLang="en-US" sz="540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</a:p>
        </p:txBody>
      </p:sp>
      <p:sp>
        <p:nvSpPr>
          <p:cNvPr id="2293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5794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Lord of the worlds. </a:t>
            </a:r>
          </a:p>
        </p:txBody>
      </p:sp>
      <p:sp>
        <p:nvSpPr>
          <p:cNvPr id="229376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376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>
                <a:solidFill>
                  <a:srgbClr val="000066"/>
                </a:solidFill>
                <a:latin typeface="Transliteration Verdana" pitchFamily="34" charset="0"/>
              </a:rPr>
              <a:t>ya rabba al`alamina</a:t>
            </a:r>
            <a:r>
              <a:rPr lang="en-US" altLang="en-US" sz="2000" b="1" i="1">
                <a:solidFill>
                  <a:srgbClr val="000066"/>
                </a:solidFill>
                <a:latin typeface="Transliteration Verdana" pitchFamily="34" charset="0"/>
              </a:rPr>
              <a:t> 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647825"/>
            <a:ext cx="8569325" cy="9144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943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0668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sz="3200" b="1"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Muhammad.</a:t>
            </a:r>
          </a:p>
        </p:txBody>
      </p:sp>
      <p:sp>
        <p:nvSpPr>
          <p:cNvPr id="943110" name="Text Box 6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43111" name="Text Box 7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allahumma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salli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'ala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muhammadin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aali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741988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For any errors / comments please write to: duas.org@gmail.com</a:t>
            </a:r>
            <a:endParaRPr lang="en-US" altLang="en-US" sz="1200" b="1"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Trebuchet MS" panose="020B0603020202020204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487828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 smtClean="0">
                <a:solidFill>
                  <a:srgbClr val="FFFF00"/>
                </a:solidFill>
              </a:rPr>
              <a:t>Please recite  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err="1" smtClean="0">
                <a:solidFill>
                  <a:srgbClr val="FFFF00"/>
                </a:solidFill>
              </a:rPr>
              <a:t>Sūrat</a:t>
            </a:r>
            <a:r>
              <a:rPr lang="en-US" altLang="en-US" sz="6000" b="1" dirty="0" smtClean="0">
                <a:solidFill>
                  <a:srgbClr val="FFFF00"/>
                </a:solidFill>
              </a:rPr>
              <a:t> al-</a:t>
            </a:r>
            <a:r>
              <a:rPr lang="en-US" altLang="en-US" sz="6000" b="1" dirty="0" err="1" smtClean="0">
                <a:solidFill>
                  <a:srgbClr val="FFFF00"/>
                </a:solidFill>
              </a:rPr>
              <a:t>Fātiḥah</a:t>
            </a:r>
            <a:r>
              <a:rPr lang="en-US" altLang="en-US" sz="6000" b="1" dirty="0" smtClean="0">
                <a:solidFill>
                  <a:srgbClr val="FFFF00"/>
                </a:solidFill>
              </a:rPr>
              <a:t/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smtClean="0">
                <a:solidFill>
                  <a:srgbClr val="FFFF00"/>
                </a:solidFill>
              </a:rPr>
              <a:t>for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r>
              <a:rPr lang="en-US" altLang="en-US" sz="6000" b="1" dirty="0" smtClean="0">
                <a:solidFill>
                  <a:srgbClr val="FFFF00"/>
                </a:solidFill>
              </a:rPr>
              <a:t>ALL MARHUMEEN</a:t>
            </a:r>
            <a:br>
              <a:rPr lang="en-US" altLang="en-US" sz="6000" b="1" dirty="0" smtClean="0">
                <a:solidFill>
                  <a:srgbClr val="FFFF00"/>
                </a:solidFill>
              </a:rPr>
            </a:br>
            <a:endParaRPr lang="en-GB" altLang="en-US" sz="6000" b="1" dirty="0" smtClean="0">
              <a:solidFill>
                <a:srgbClr val="FFFF00"/>
              </a:solidFill>
            </a:endParaRPr>
          </a:p>
        </p:txBody>
      </p:sp>
      <p:pic>
        <p:nvPicPr>
          <p:cNvPr id="10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513"/>
            <a:ext cx="1828800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7825"/>
            <a:ext cx="8569325" cy="9144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>
                <a:latin typeface="Times New Roman" panose="02020603050405020304" pitchFamily="18" charset="0"/>
                <a:cs typeface="Simplified Arabic" panose="02020603050405020304" pitchFamily="18" charset="-78"/>
              </a:rPr>
              <a:t>اَللَّهُمَّ صَلِّ عَلَى مُحَمَّدٍ وَ آلِ مُحَمَّد</a:t>
            </a:r>
            <a:endParaRPr lang="en-US" altLang="en-US" sz="5400">
              <a:latin typeface="Times New Roman" panose="02020603050405020304" pitchFamily="18" charset="0"/>
              <a:ea typeface="MS Mincho" panose="02020609040205080304" pitchFamily="49" charset="-128"/>
              <a:cs typeface="Simplified Arabic" panose="02020603050405020304" pitchFamily="18" charset="-78"/>
            </a:endParaRPr>
          </a:p>
        </p:txBody>
      </p:sp>
      <p:sp>
        <p:nvSpPr>
          <p:cNvPr id="227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0668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</a:t>
            </a:r>
            <a:r>
              <a:rPr lang="en-US" altLang="en-US" sz="3200" b="1">
                <a:latin typeface="Al-Arial"/>
                <a:ea typeface="MS Mincho" panose="02020609040205080304" pitchFamily="49" charset="-128"/>
              </a:rPr>
              <a:t>á</a:t>
            </a:r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 bless Muhammad and the family of Muhammad.</a:t>
            </a:r>
          </a:p>
        </p:txBody>
      </p:sp>
      <p:sp>
        <p:nvSpPr>
          <p:cNvPr id="227021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021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allahumma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salli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'ala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muhammadin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'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aali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muhammad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70" name="AutoShape 2"/>
          <p:cNvSpPr>
            <a:spLocks noChangeArrowheads="1"/>
          </p:cNvSpPr>
          <p:nvPr/>
        </p:nvSpPr>
        <p:spPr bwMode="auto">
          <a:xfrm>
            <a:off x="684213" y="981075"/>
            <a:ext cx="7848600" cy="4968875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3399">
                  <a:gamma/>
                  <a:shade val="46275"/>
                  <a:invGamma/>
                </a:srgbClr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61571" name="Rectangle 3"/>
          <p:cNvSpPr>
            <a:spLocks noChangeArrowheads="1"/>
          </p:cNvSpPr>
          <p:nvPr/>
        </p:nvSpPr>
        <p:spPr bwMode="auto">
          <a:xfrm>
            <a:off x="611188" y="1679575"/>
            <a:ext cx="79216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6500" b="1">
                <a:solidFill>
                  <a:srgbClr val="FFFF00"/>
                </a:solidFill>
                <a:cs typeface="Traditional Arabic" panose="02020603050405020304" pitchFamily="18" charset="-78"/>
              </a:rPr>
              <a:t>Two Rakaat Namaaz E Hadiya E Ziyarat is recommended to recite.</a:t>
            </a:r>
            <a:endParaRPr lang="en-GB" altLang="en-US" sz="6500" b="1">
              <a:solidFill>
                <a:srgbClr val="FFFF00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126157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97194"/>
            <a:ext cx="8569325" cy="1015663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dirty="0"/>
              <a:t>اَللَّهُمَّ صَلِّ عَلَىٰ </a:t>
            </a:r>
            <a:r>
              <a:rPr lang="ar-SA" dirty="0" smtClean="0"/>
              <a:t>وَلِيِّكَ</a:t>
            </a:r>
            <a:r>
              <a:rPr lang="en-US" dirty="0" smtClean="0"/>
              <a:t> </a:t>
            </a:r>
            <a:r>
              <a:rPr lang="ar-SA" dirty="0" smtClean="0"/>
              <a:t>وَاخِي </a:t>
            </a:r>
            <a:r>
              <a:rPr lang="ar-SA" dirty="0"/>
              <a:t>نَبِيِّكَ</a:t>
            </a:r>
            <a:endParaRPr lang="en-US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12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O Allah, (please do) send blessings upon Your friend,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brother of Your Prophet,</a:t>
            </a:r>
          </a:p>
        </p:txBody>
      </p:sp>
      <p:sp>
        <p:nvSpPr>
          <p:cNvPr id="212480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480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allahumma salli `ala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waliyyika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akhi nabiyyika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1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0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وَوَزِيرِهِ وَحَبِيبِهِ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وَخَلِيلِهِ</a:t>
            </a:r>
            <a:r>
              <a:rPr lang="en-US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وَمَوْضِعِ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سِرِّهِ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1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vizier, dear one, intimate friend,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trustee on his secrets,</a:t>
            </a:r>
          </a:p>
        </p:txBody>
      </p:sp>
      <p:sp>
        <p:nvSpPr>
          <p:cNvPr id="227123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1237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wazirihi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habibihi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khalilihi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mawdi`i sirrihi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2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وَخِيَرَتِهِ مِنْ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اسْرَتِهِ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/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وَوَصِيِّهِ وَصَفْوَتِهِ وَخَالِصَتِهِ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2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favorite one among his family members,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successor, his choice, his dignitary,</a:t>
            </a:r>
          </a:p>
        </p:txBody>
      </p:sp>
      <p:sp>
        <p:nvSpPr>
          <p:cNvPr id="227226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2261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khiyaratihi min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usratihi </a:t>
            </a:r>
            <a:r>
              <a:rPr lang="en-US" altLang="en-US" sz="2000" b="1" i="1" dirty="0" err="1" smtClean="0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wasiyyihi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safwatihi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wa</a:t>
            </a:r>
            <a:r>
              <a:rPr lang="en-US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 </a:t>
            </a:r>
            <a:r>
              <a:rPr lang="en-US" altLang="en-US" sz="2000" b="1" i="1" dirty="0" err="1">
                <a:solidFill>
                  <a:srgbClr val="000066"/>
                </a:solidFill>
                <a:latin typeface="Transliteration Verdana" pitchFamily="34" charset="0"/>
              </a:rPr>
              <a:t>khalisatihi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وَامِينِهِ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وَوَلِيِّهِ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وَاشْرَفِ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عِتْرَتِهِ ٱلَّذِينَ آمَنُوٱ بِهِ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3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courier, his best friend,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most honorable of the members of his household who believed in him,</a:t>
            </a:r>
          </a:p>
        </p:txBody>
      </p:sp>
      <p:sp>
        <p:nvSpPr>
          <p:cNvPr id="227328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3285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aminihi wa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waliyyihi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ashrafi `itratihi alladhina amanu bihi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643360"/>
            <a:ext cx="8569325" cy="92333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وَابِي ذُرِّيَّتِهِ</a:t>
            </a:r>
            <a:r>
              <a:rPr lang="en-US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altLang="en-US" sz="5400" dirty="0" smtClean="0">
                <a:latin typeface="Times New Roman" panose="02020603050405020304" pitchFamily="18" charset="0"/>
                <a:cs typeface="Simplified Arabic" panose="02020603050405020304" pitchFamily="18" charset="-78"/>
              </a:rPr>
              <a:t>وَبَابِ </a:t>
            </a: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حِكْمَتِهِ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4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163638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father of his progeny,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door to his wisdom,</a:t>
            </a:r>
          </a:p>
        </p:txBody>
      </p:sp>
      <p:sp>
        <p:nvSpPr>
          <p:cNvPr id="227430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4309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 abi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dhurriyyatihi wa </a:t>
            </a:r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babi hikmatihi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27863"/>
            <a:ext cx="8569325" cy="1754326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1"/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وَٱلنَّاطِقِ بِحُجَّتِهِ</a:t>
            </a:r>
            <a:b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</a:br>
            <a:r>
              <a:rPr lang="ar-SA" altLang="en-US" sz="5400" dirty="0">
                <a:latin typeface="Times New Roman" panose="02020603050405020304" pitchFamily="18" charset="0"/>
                <a:cs typeface="Simplified Arabic" panose="02020603050405020304" pitchFamily="18" charset="-78"/>
              </a:rPr>
              <a:t>وَٱلدَّاعِي إِلَىٰ شَرِيعَتِهِ</a:t>
            </a:r>
            <a:endParaRPr lang="ar-SA" altLang="en-US" sz="5400" dirty="0">
              <a:latin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sp>
        <p:nvSpPr>
          <p:cNvPr id="227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81375"/>
            <a:ext cx="8424863" cy="165100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his spokesman who speaks with his argument,</a:t>
            </a:r>
          </a:p>
          <a:p>
            <a:r>
              <a:rPr lang="en-US" altLang="en-US" sz="3200" b="1">
                <a:latin typeface="Arial" panose="020B0604020202020204" pitchFamily="34" charset="0"/>
                <a:ea typeface="MS Mincho" panose="02020609040205080304" pitchFamily="49" charset="-128"/>
              </a:rPr>
              <a:t>the inviter to his code of law,</a:t>
            </a:r>
          </a:p>
        </p:txBody>
      </p:sp>
      <p:sp>
        <p:nvSpPr>
          <p:cNvPr id="227533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80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3399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eaLnBrk="1" hangingPunct="1"/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Ziy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rah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of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Im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m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Ali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ibne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Abi 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lib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(A) 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on Eid 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l-Gh</a:t>
            </a:r>
            <a:r>
              <a:rPr lang="en-GB" altLang="en-US" sz="1800" b="1" dirty="0" err="1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GB" altLang="en-US" sz="1800" b="1" dirty="0" err="1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dir</a:t>
            </a:r>
            <a:r>
              <a:rPr lang="en-GB" altLang="en-US" sz="1800" b="1" dirty="0">
                <a:solidFill>
                  <a:srgbClr val="FFFF99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day</a:t>
            </a:r>
            <a:endParaRPr lang="en-US" altLang="en-US" sz="1800" b="1" dirty="0">
              <a:solidFill>
                <a:srgbClr val="FFFF99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5333" name="Text Box 5"/>
          <p:cNvSpPr txBox="1">
            <a:spLocks noChangeArrowheads="1"/>
          </p:cNvSpPr>
          <p:nvPr/>
        </p:nvSpPr>
        <p:spPr bwMode="auto">
          <a:xfrm>
            <a:off x="250825" y="5984875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v-SE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walnnatiqi </a:t>
            </a:r>
            <a:r>
              <a:rPr lang="sv-SE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bihujjatihi </a:t>
            </a:r>
            <a:r>
              <a:rPr lang="it-IT" altLang="en-US" sz="2000" b="1" i="1" dirty="0" smtClean="0">
                <a:solidFill>
                  <a:srgbClr val="000066"/>
                </a:solidFill>
                <a:latin typeface="Transliteration Verdana" pitchFamily="34" charset="0"/>
              </a:rPr>
              <a:t>waldda`i </a:t>
            </a:r>
            <a:r>
              <a:rPr lang="it-IT" altLang="en-US" sz="2000" b="1" i="1" dirty="0">
                <a:solidFill>
                  <a:srgbClr val="000066"/>
                </a:solidFill>
                <a:latin typeface="Transliteration Verdana" pitchFamily="34" charset="0"/>
              </a:rPr>
              <a:t>ila shari`atihi</a:t>
            </a:r>
            <a:endParaRPr lang="en-US" altLang="en-US" sz="2000" b="1" i="1" dirty="0">
              <a:solidFill>
                <a:srgbClr val="000066"/>
              </a:solidFill>
              <a:latin typeface="Transliteration Verdana" pitchFamily="34" charset="0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l-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1396</Words>
  <Application>Microsoft Office PowerPoint</Application>
  <PresentationFormat>On-screen Show (4:3)</PresentationFormat>
  <Paragraphs>143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MS Mincho</vt:lpstr>
      <vt:lpstr>Al-Arial</vt:lpstr>
      <vt:lpstr>Arial</vt:lpstr>
      <vt:lpstr>Simplified Arabic</vt:lpstr>
      <vt:lpstr>Times New Roman</vt:lpstr>
      <vt:lpstr>Traditional Arabic</vt:lpstr>
      <vt:lpstr>Transliteration Verdana</vt:lpstr>
      <vt:lpstr>Trebuchet MS</vt:lpstr>
      <vt:lpstr>Default Design</vt:lpstr>
      <vt:lpstr>PowerPoint Presentation</vt:lpstr>
      <vt:lpstr>PowerPoint Presentation</vt:lpstr>
      <vt:lpstr>اَللَّهُمَّ صَلِّ عَلَى مُحَمَّدٍ وَ آلِ مُحَمَّد</vt:lpstr>
      <vt:lpstr>اَللَّهُمَّ صَلِّ عَلَىٰ وَلِيِّكَ وَاخِي نَبِيِّكَ</vt:lpstr>
      <vt:lpstr>وَوَزِيرِهِ وَحَبِيبِهِ وَخَلِيلِهِ وَمَوْضِعِ سِرِّهِ</vt:lpstr>
      <vt:lpstr>وَخِيَرَتِهِ مِنْ اسْرَتِهِ وَوَصِيِّهِ وَصَفْوَتِهِ وَخَالِصَتِهِ</vt:lpstr>
      <vt:lpstr>وَامِينِهِ وَوَلِيِّهِ وَاشْرَفِ عِتْرَتِهِ ٱلَّذِينَ آمَنُوٱ بِهِ</vt:lpstr>
      <vt:lpstr>وَابِي ذُرِّيَّتِهِ وَبَابِ حِكْمَتِهِ</vt:lpstr>
      <vt:lpstr>وَٱلنَّاطِقِ بِحُجَّتِهِ وَٱلدَّاعِي إِلَىٰ شَرِيعَتِهِ</vt:lpstr>
      <vt:lpstr>وَٱلْمَاضِي عَلَىٰ سُنَّتِهِ وَخَلِيفَتِهِ عَلَىٰ اُمَّتِهِ</vt:lpstr>
      <vt:lpstr>سَيِّدِ ٱلْمُسْلِمِينَ وَامِيرِ ٱلْمُؤْمِنِينَ</vt:lpstr>
      <vt:lpstr>وَقَائِدِ ٱلْغُرِّ ٱلْمُحَجَّلِينَ افْضَلَ مَا صَلَّيْتَ عَلَىٰ احَدٍ مِنْ خَلْقِكَ</vt:lpstr>
      <vt:lpstr>وَاصْفِيَائِكَ وَاوْصِيَاءِ انْبِيَائِكَ  اَللَّهُمَّ إِنِّي اشْهَدُ</vt:lpstr>
      <vt:lpstr>انَّهُ قَدْ بَلَّغَ عَنْ نَبِيِّكَ صَلَّىٰ ٱللَّهُ عَلَيْهِ وَآلِهِ مَا حُمِّلَ</vt:lpstr>
      <vt:lpstr>وَرَعَىٰ مَا ٱسْتُحْفِظَ وَحَفِظَ مَا ٱسْتُودِعَ</vt:lpstr>
      <vt:lpstr>وَحَلَّلَ حَلالَكَ وَحَرَّمَ حَرَامَكَ</vt:lpstr>
      <vt:lpstr>وَاقَامَ احْكَامَكَ وَدَعَا إِلَىٰ سَبِيلِكَ</vt:lpstr>
      <vt:lpstr>وَوَالَىٰ اوْلِيَاءَكَ وَعَادَىٰ اعْدَاءَكَ</vt:lpstr>
      <vt:lpstr>وَجَاهَدَ ٱلنَّاكِثِينَ عَنْ سَبِيلِكَ وَٱلْقَاسِطِينَ وَٱلْمَارِقِينَ عَنْ امْرِكَ</vt:lpstr>
      <vt:lpstr>صَابِراً مُحْتَسِباً مُقْبِلاً غَيْرَ مُدْبِرٍ</vt:lpstr>
      <vt:lpstr>لاَ تَاخُذُهُ فِي ٱللَّهِ لَوْمَةُ لاَئِمٍ حَتَّىٰ بَلَغَ فِي ذٰلِكَ ٱلرِّضَا</vt:lpstr>
      <vt:lpstr>وَسَلَّمَ إِلَيْكَ ٱلْقَضَاءَ وَعَبَدَكَ مُخْلِصاً</vt:lpstr>
      <vt:lpstr>وَنَصَحَ لَكَ مُجْتَهِداً حَتَّىٰ اتَاهُ ٱلْيَقِينُ</vt:lpstr>
      <vt:lpstr>فَقَبَضْتَهُ إِلَيْكَ شَهِيداً سَعِيداً وَلِيّاً تَقِيّاً رَضِيّاً</vt:lpstr>
      <vt:lpstr>زَكِيّاً هَادِياً مَهْدِيّاً  اَللَّهُمَّ صَلِّ عَلَىٰ مُحَمَّدٍ وَعَلَيْهِ</vt:lpstr>
      <vt:lpstr>افْضَلَ مَا صَلَّيْتَ عَلَىٰ احَدٍ مِنْ انْبِيَائِكَ وَاصْفِيَائِكَ</vt:lpstr>
      <vt:lpstr> يَا رَبَّ ٱلْعَالَمِينَ </vt:lpstr>
      <vt:lpstr>اَللَّهُمَّ صَلِّ عَلَى مُحَمَّدٍ وَ آلِ مُحَمَّد</vt:lpstr>
      <vt:lpstr>Please recite   Sūrat al-Fātiḥah for ALL MARHUMEEN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Ziyarat_3rd_Imam_1st_15th_Rajab_15th_Shabaan</dc:title>
  <dc:creator>Rehan Ali Lotlikar for duas.org</dc:creator>
  <cp:lastModifiedBy>Rehan Ali Lotlikar</cp:lastModifiedBy>
  <cp:revision>390</cp:revision>
  <dcterms:created xsi:type="dcterms:W3CDTF">2000-04-10T17:49:06Z</dcterms:created>
  <dcterms:modified xsi:type="dcterms:W3CDTF">2020-08-06T08:00:35Z</dcterms:modified>
</cp:coreProperties>
</file>