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9"/>
  </p:notesMasterIdLst>
  <p:sldIdLst>
    <p:sldId id="375" r:id="rId2"/>
    <p:sldId id="376" r:id="rId3"/>
    <p:sldId id="1715" r:id="rId4"/>
    <p:sldId id="1716" r:id="rId5"/>
    <p:sldId id="1718" r:id="rId6"/>
    <p:sldId id="1719" r:id="rId7"/>
    <p:sldId id="1720" r:id="rId8"/>
    <p:sldId id="1721" r:id="rId9"/>
    <p:sldId id="1722" r:id="rId10"/>
    <p:sldId id="1723" r:id="rId11"/>
    <p:sldId id="1724" r:id="rId12"/>
    <p:sldId id="1725" r:id="rId13"/>
    <p:sldId id="1726" r:id="rId14"/>
    <p:sldId id="1727" r:id="rId15"/>
    <p:sldId id="1728" r:id="rId16"/>
    <p:sldId id="1729" r:id="rId17"/>
    <p:sldId id="1730" r:id="rId18"/>
    <p:sldId id="1731" r:id="rId19"/>
    <p:sldId id="1732" r:id="rId20"/>
    <p:sldId id="1733" r:id="rId21"/>
    <p:sldId id="1734" r:id="rId22"/>
    <p:sldId id="1735" r:id="rId23"/>
    <p:sldId id="1736" r:id="rId24"/>
    <p:sldId id="1737" r:id="rId25"/>
    <p:sldId id="1738" r:id="rId26"/>
    <p:sldId id="1739" r:id="rId27"/>
    <p:sldId id="1740" r:id="rId28"/>
    <p:sldId id="1741" r:id="rId29"/>
    <p:sldId id="1742" r:id="rId30"/>
    <p:sldId id="1743" r:id="rId31"/>
    <p:sldId id="1744" r:id="rId32"/>
    <p:sldId id="1745" r:id="rId33"/>
    <p:sldId id="1746" r:id="rId34"/>
    <p:sldId id="1747" r:id="rId35"/>
    <p:sldId id="1748" r:id="rId36"/>
    <p:sldId id="1749" r:id="rId37"/>
    <p:sldId id="1750" r:id="rId38"/>
    <p:sldId id="1751" r:id="rId39"/>
    <p:sldId id="1752" r:id="rId40"/>
    <p:sldId id="1753" r:id="rId41"/>
    <p:sldId id="1754" r:id="rId42"/>
    <p:sldId id="1755" r:id="rId43"/>
    <p:sldId id="1756" r:id="rId44"/>
    <p:sldId id="1757" r:id="rId45"/>
    <p:sldId id="1758" r:id="rId46"/>
    <p:sldId id="1759" r:id="rId47"/>
    <p:sldId id="1760" r:id="rId48"/>
    <p:sldId id="1761" r:id="rId49"/>
    <p:sldId id="1762" r:id="rId50"/>
    <p:sldId id="1763" r:id="rId51"/>
    <p:sldId id="1764" r:id="rId52"/>
    <p:sldId id="1765" r:id="rId53"/>
    <p:sldId id="1766" r:id="rId54"/>
    <p:sldId id="1767" r:id="rId55"/>
    <p:sldId id="1768" r:id="rId56"/>
    <p:sldId id="1769" r:id="rId57"/>
    <p:sldId id="1770" r:id="rId58"/>
    <p:sldId id="1771" r:id="rId59"/>
    <p:sldId id="1772" r:id="rId60"/>
    <p:sldId id="1773" r:id="rId61"/>
    <p:sldId id="1774" r:id="rId62"/>
    <p:sldId id="1775" r:id="rId63"/>
    <p:sldId id="1776" r:id="rId64"/>
    <p:sldId id="1777" r:id="rId65"/>
    <p:sldId id="1778" r:id="rId66"/>
    <p:sldId id="1779" r:id="rId67"/>
    <p:sldId id="1780" r:id="rId68"/>
    <p:sldId id="1781" r:id="rId69"/>
    <p:sldId id="1782" r:id="rId70"/>
    <p:sldId id="1783" r:id="rId71"/>
    <p:sldId id="1784" r:id="rId72"/>
    <p:sldId id="1785" r:id="rId73"/>
    <p:sldId id="1786" r:id="rId74"/>
    <p:sldId id="1787" r:id="rId75"/>
    <p:sldId id="1717" r:id="rId76"/>
    <p:sldId id="377" r:id="rId77"/>
    <p:sldId id="1350" r:id="rId78"/>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50021"/>
    <a:srgbClr val="CC6600"/>
    <a:srgbClr val="FF5050"/>
    <a:srgbClr val="CC0000"/>
    <a:srgbClr val="FFFF00"/>
    <a:srgbClr val="0000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showGuides="1">
      <p:cViewPr varScale="1">
        <p:scale>
          <a:sx n="92" d="100"/>
          <a:sy n="92" d="100"/>
        </p:scale>
        <p:origin x="96" y="4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47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921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806EED3-F84B-42AC-914A-0C29CB1303B7}" type="slidenum">
              <a:rPr lang="en-US" altLang="en-US"/>
              <a:pPr/>
              <a:t>‹#›</a:t>
            </a:fld>
            <a:endParaRPr lang="en-US" altLang="en-US"/>
          </a:p>
        </p:txBody>
      </p:sp>
    </p:spTree>
    <p:extLst>
      <p:ext uri="{BB962C8B-B14F-4D97-AF65-F5344CB8AC3E}">
        <p14:creationId xmlns:p14="http://schemas.microsoft.com/office/powerpoint/2010/main" val="30249425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D9469D10-8AC4-44CB-AA39-9480575B7052}" type="slidenum">
              <a:rPr lang="en-US" altLang="en-US"/>
              <a:pPr/>
              <a:t>‹#›</a:t>
            </a:fld>
            <a:endParaRPr lang="en-US" altLang="en-US"/>
          </a:p>
        </p:txBody>
      </p:sp>
    </p:spTree>
    <p:extLst>
      <p:ext uri="{BB962C8B-B14F-4D97-AF65-F5344CB8AC3E}">
        <p14:creationId xmlns:p14="http://schemas.microsoft.com/office/powerpoint/2010/main" val="2269285819"/>
      </p:ext>
    </p:extLst>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FBFCDBE-FE9C-4055-B02B-C587682129A8}" type="slidenum">
              <a:rPr lang="en-US" altLang="en-US"/>
              <a:pPr/>
              <a:t>‹#›</a:t>
            </a:fld>
            <a:endParaRPr lang="en-US" altLang="en-US"/>
          </a:p>
        </p:txBody>
      </p:sp>
    </p:spTree>
    <p:extLst>
      <p:ext uri="{BB962C8B-B14F-4D97-AF65-F5344CB8AC3E}">
        <p14:creationId xmlns:p14="http://schemas.microsoft.com/office/powerpoint/2010/main" val="1616923374"/>
      </p:ext>
    </p:extLst>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28600"/>
            <a:ext cx="21717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28600"/>
            <a:ext cx="63627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E5F4990-3465-4DE9-AE3C-714EFAAE980E}" type="slidenum">
              <a:rPr lang="en-US" altLang="en-US"/>
              <a:pPr/>
              <a:t>‹#›</a:t>
            </a:fld>
            <a:endParaRPr lang="en-US" altLang="en-US"/>
          </a:p>
        </p:txBody>
      </p:sp>
    </p:spTree>
    <p:extLst>
      <p:ext uri="{BB962C8B-B14F-4D97-AF65-F5344CB8AC3E}">
        <p14:creationId xmlns:p14="http://schemas.microsoft.com/office/powerpoint/2010/main" val="298862911"/>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DED1BFA-6069-43AF-A77F-F8750A1E7E50}" type="slidenum">
              <a:rPr lang="en-US" altLang="en-US"/>
              <a:pPr/>
              <a:t>‹#›</a:t>
            </a:fld>
            <a:endParaRPr lang="en-US" altLang="en-US"/>
          </a:p>
        </p:txBody>
      </p:sp>
    </p:spTree>
    <p:extLst>
      <p:ext uri="{BB962C8B-B14F-4D97-AF65-F5344CB8AC3E}">
        <p14:creationId xmlns:p14="http://schemas.microsoft.com/office/powerpoint/2010/main" val="43074508"/>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236EEE3-3CB1-4979-B1B5-7AE836A1A208}" type="slidenum">
              <a:rPr lang="en-US" altLang="en-US"/>
              <a:pPr/>
              <a:t>‹#›</a:t>
            </a:fld>
            <a:endParaRPr lang="en-US" altLang="en-US"/>
          </a:p>
        </p:txBody>
      </p:sp>
    </p:spTree>
    <p:extLst>
      <p:ext uri="{BB962C8B-B14F-4D97-AF65-F5344CB8AC3E}">
        <p14:creationId xmlns:p14="http://schemas.microsoft.com/office/powerpoint/2010/main" val="279073686"/>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524000"/>
            <a:ext cx="426720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426720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513080" y="624840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9344136-B163-4399-B366-DF6D578C6879}" type="slidenum">
              <a:rPr lang="en-US" altLang="en-US"/>
              <a:pPr/>
              <a:t>‹#›</a:t>
            </a:fld>
            <a:endParaRPr lang="en-US" altLang="en-US"/>
          </a:p>
        </p:txBody>
      </p:sp>
    </p:spTree>
    <p:extLst>
      <p:ext uri="{BB962C8B-B14F-4D97-AF65-F5344CB8AC3E}">
        <p14:creationId xmlns:p14="http://schemas.microsoft.com/office/powerpoint/2010/main" val="3954044724"/>
      </p:ext>
    </p:extLst>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0F84D88B-D7AE-4FFF-B983-3A59BDD4DCBC}" type="slidenum">
              <a:rPr lang="en-US" altLang="en-US"/>
              <a:pPr/>
              <a:t>‹#›</a:t>
            </a:fld>
            <a:endParaRPr lang="en-US" altLang="en-US"/>
          </a:p>
        </p:txBody>
      </p:sp>
    </p:spTree>
    <p:extLst>
      <p:ext uri="{BB962C8B-B14F-4D97-AF65-F5344CB8AC3E}">
        <p14:creationId xmlns:p14="http://schemas.microsoft.com/office/powerpoint/2010/main" val="1023810624"/>
      </p:ext>
    </p:extLst>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B36B6BB-4599-4D99-89B3-7971878D96D4}" type="slidenum">
              <a:rPr lang="en-US" altLang="en-US"/>
              <a:pPr/>
              <a:t>‹#›</a:t>
            </a:fld>
            <a:endParaRPr lang="en-US" altLang="en-US"/>
          </a:p>
        </p:txBody>
      </p:sp>
    </p:spTree>
    <p:extLst>
      <p:ext uri="{BB962C8B-B14F-4D97-AF65-F5344CB8AC3E}">
        <p14:creationId xmlns:p14="http://schemas.microsoft.com/office/powerpoint/2010/main" val="2174993528"/>
      </p:ext>
    </p:extLst>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11477245-B71D-4548-A19A-D0FB344FDDB4}" type="slidenum">
              <a:rPr lang="en-US" altLang="en-US"/>
              <a:pPr/>
              <a:t>‹#›</a:t>
            </a:fld>
            <a:endParaRPr lang="en-US" altLang="en-US"/>
          </a:p>
        </p:txBody>
      </p:sp>
    </p:spTree>
    <p:extLst>
      <p:ext uri="{BB962C8B-B14F-4D97-AF65-F5344CB8AC3E}">
        <p14:creationId xmlns:p14="http://schemas.microsoft.com/office/powerpoint/2010/main" val="1182436004"/>
      </p:ext>
    </p:extLst>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9A8CCC1-E4B2-44BC-88AF-F3F47538D086}" type="slidenum">
              <a:rPr lang="en-US" altLang="en-US"/>
              <a:pPr/>
              <a:t>‹#›</a:t>
            </a:fld>
            <a:endParaRPr lang="en-US" altLang="en-US"/>
          </a:p>
        </p:txBody>
      </p:sp>
    </p:spTree>
    <p:extLst>
      <p:ext uri="{BB962C8B-B14F-4D97-AF65-F5344CB8AC3E}">
        <p14:creationId xmlns:p14="http://schemas.microsoft.com/office/powerpoint/2010/main" val="39418473"/>
      </p:ext>
    </p:extLst>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86B9AD70-0005-44AC-8B76-375911AFE1BD}" type="slidenum">
              <a:rPr lang="en-US" altLang="en-US"/>
              <a:pPr/>
              <a:t>‹#›</a:t>
            </a:fld>
            <a:endParaRPr lang="en-US" altLang="en-US"/>
          </a:p>
        </p:txBody>
      </p:sp>
    </p:spTree>
    <p:extLst>
      <p:ext uri="{BB962C8B-B14F-4D97-AF65-F5344CB8AC3E}">
        <p14:creationId xmlns:p14="http://schemas.microsoft.com/office/powerpoint/2010/main" val="2177482803"/>
      </p:ext>
    </p:extLst>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b="-11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286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228600" y="1524000"/>
            <a:ext cx="86868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solidFill>
                  <a:srgbClr val="000066"/>
                </a:solidFill>
              </a:defRPr>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1">
                <a:solidFill>
                  <a:srgbClr val="000066"/>
                </a:solidFill>
                <a:latin typeface="+mj-lt"/>
              </a:defRPr>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66"/>
                </a:solidFill>
              </a:defRPr>
            </a:lvl1pPr>
          </a:lstStyle>
          <a:p>
            <a:fld id="{FC76A76E-FB8B-44CD-B366-DF1A26EB495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p:txStyles>
    <p:titleStyle>
      <a:lvl1pPr algn="ctr" rtl="0" eaLnBrk="0" fontAlgn="base" hangingPunct="0">
        <a:spcBef>
          <a:spcPct val="0"/>
        </a:spcBef>
        <a:spcAft>
          <a:spcPct val="0"/>
        </a:spcAft>
        <a:defRPr sz="3000" b="1" kern="1200">
          <a:solidFill>
            <a:srgbClr val="000066"/>
          </a:solidFill>
          <a:latin typeface="+mj-lt"/>
          <a:ea typeface="+mj-ea"/>
          <a:cs typeface="+mj-cs"/>
        </a:defRPr>
      </a:lvl1pPr>
      <a:lvl2pPr algn="ctr" rtl="0" eaLnBrk="0" fontAlgn="base" hangingPunct="0">
        <a:spcBef>
          <a:spcPct val="0"/>
        </a:spcBef>
        <a:spcAft>
          <a:spcPct val="0"/>
        </a:spcAft>
        <a:defRPr sz="3000" b="1">
          <a:solidFill>
            <a:srgbClr val="000066"/>
          </a:solidFill>
          <a:latin typeface="Al-Arial" pitchFamily="34" charset="0"/>
        </a:defRPr>
      </a:lvl2pPr>
      <a:lvl3pPr algn="ctr" rtl="0" eaLnBrk="0" fontAlgn="base" hangingPunct="0">
        <a:spcBef>
          <a:spcPct val="0"/>
        </a:spcBef>
        <a:spcAft>
          <a:spcPct val="0"/>
        </a:spcAft>
        <a:defRPr sz="3000" b="1">
          <a:solidFill>
            <a:srgbClr val="000066"/>
          </a:solidFill>
          <a:latin typeface="Al-Arial" pitchFamily="34" charset="0"/>
        </a:defRPr>
      </a:lvl3pPr>
      <a:lvl4pPr algn="ctr" rtl="0" eaLnBrk="0" fontAlgn="base" hangingPunct="0">
        <a:spcBef>
          <a:spcPct val="0"/>
        </a:spcBef>
        <a:spcAft>
          <a:spcPct val="0"/>
        </a:spcAft>
        <a:defRPr sz="3000" b="1">
          <a:solidFill>
            <a:srgbClr val="000066"/>
          </a:solidFill>
          <a:latin typeface="Al-Arial" pitchFamily="34" charset="0"/>
        </a:defRPr>
      </a:lvl4pPr>
      <a:lvl5pPr algn="ctr" rtl="0" eaLnBrk="0" fontAlgn="base" hangingPunct="0">
        <a:spcBef>
          <a:spcPct val="0"/>
        </a:spcBef>
        <a:spcAft>
          <a:spcPct val="0"/>
        </a:spcAft>
        <a:defRPr sz="3000" b="1">
          <a:solidFill>
            <a:srgbClr val="000066"/>
          </a:solidFill>
          <a:latin typeface="Al-Arial" pitchFamily="34" charset="0"/>
        </a:defRPr>
      </a:lvl5pPr>
      <a:lvl6pPr marL="457200" algn="ctr" rtl="0" eaLnBrk="0" fontAlgn="base" hangingPunct="0">
        <a:spcBef>
          <a:spcPct val="0"/>
        </a:spcBef>
        <a:spcAft>
          <a:spcPct val="0"/>
        </a:spcAft>
        <a:defRPr sz="3000" b="1">
          <a:solidFill>
            <a:srgbClr val="000066"/>
          </a:solidFill>
          <a:latin typeface="Al-Arial" pitchFamily="34" charset="0"/>
        </a:defRPr>
      </a:lvl6pPr>
      <a:lvl7pPr marL="914400" algn="ctr" rtl="0" eaLnBrk="0" fontAlgn="base" hangingPunct="0">
        <a:spcBef>
          <a:spcPct val="0"/>
        </a:spcBef>
        <a:spcAft>
          <a:spcPct val="0"/>
        </a:spcAft>
        <a:defRPr sz="3000" b="1">
          <a:solidFill>
            <a:srgbClr val="000066"/>
          </a:solidFill>
          <a:latin typeface="Al-Arial" pitchFamily="34" charset="0"/>
        </a:defRPr>
      </a:lvl7pPr>
      <a:lvl8pPr marL="1371600" algn="ctr" rtl="0" eaLnBrk="0" fontAlgn="base" hangingPunct="0">
        <a:spcBef>
          <a:spcPct val="0"/>
        </a:spcBef>
        <a:spcAft>
          <a:spcPct val="0"/>
        </a:spcAft>
        <a:defRPr sz="3000" b="1">
          <a:solidFill>
            <a:srgbClr val="000066"/>
          </a:solidFill>
          <a:latin typeface="Al-Arial" pitchFamily="34" charset="0"/>
        </a:defRPr>
      </a:lvl8pPr>
      <a:lvl9pPr marL="1828800" algn="ctr" rtl="0" eaLnBrk="0" fontAlgn="base" hangingPunct="0">
        <a:spcBef>
          <a:spcPct val="0"/>
        </a:spcBef>
        <a:spcAft>
          <a:spcPct val="0"/>
        </a:spcAft>
        <a:defRPr sz="3000" b="1">
          <a:solidFill>
            <a:srgbClr val="000066"/>
          </a:solidFill>
          <a:latin typeface="Al-Arial" pitchFamily="34" charset="0"/>
        </a:defRPr>
      </a:lvl9pPr>
    </p:titleStyle>
    <p:bodyStyle>
      <a:lvl1pPr marL="342900" indent="-342900" algn="l" rtl="0" eaLnBrk="0" fontAlgn="base" hangingPunct="0">
        <a:spcBef>
          <a:spcPct val="20000"/>
        </a:spcBef>
        <a:spcAft>
          <a:spcPct val="0"/>
        </a:spcAft>
        <a:defRPr sz="3200" kern="1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kern="1200">
          <a:solidFill>
            <a:srgbClr val="000066"/>
          </a:solidFill>
          <a:latin typeface="+mn-lt"/>
          <a:ea typeface="+mn-ea"/>
          <a:cs typeface="+mn-cs"/>
        </a:defRPr>
      </a:lvl2pPr>
      <a:lvl3pPr marL="1143000" indent="-228600" algn="l" rtl="0" eaLnBrk="0" fontAlgn="base" hangingPunct="0">
        <a:spcBef>
          <a:spcPct val="20000"/>
        </a:spcBef>
        <a:spcAft>
          <a:spcPct val="0"/>
        </a:spcAft>
        <a:buChar char="•"/>
        <a:defRPr sz="2400" kern="1200">
          <a:solidFill>
            <a:srgbClr val="000066"/>
          </a:solidFill>
          <a:latin typeface="+mn-lt"/>
          <a:ea typeface="+mn-ea"/>
          <a:cs typeface="+mn-cs"/>
        </a:defRPr>
      </a:lvl3pPr>
      <a:lvl4pPr marL="1600200" indent="-228600" algn="l" rtl="0" eaLnBrk="0" fontAlgn="base" hangingPunct="0">
        <a:spcBef>
          <a:spcPct val="20000"/>
        </a:spcBef>
        <a:spcAft>
          <a:spcPct val="0"/>
        </a:spcAft>
        <a:buChar char="–"/>
        <a:defRPr sz="2000" kern="1200">
          <a:solidFill>
            <a:srgbClr val="000066"/>
          </a:solidFill>
          <a:latin typeface="+mn-lt"/>
          <a:ea typeface="+mn-ea"/>
          <a:cs typeface="+mn-cs"/>
        </a:defRPr>
      </a:lvl4pPr>
      <a:lvl5pPr marL="2057400" indent="-228600" algn="l" rtl="0" eaLnBrk="0" fontAlgn="base" hangingPunct="0">
        <a:spcBef>
          <a:spcPct val="20000"/>
        </a:spcBef>
        <a:spcAft>
          <a:spcPct val="0"/>
        </a:spcAft>
        <a:buChar char="»"/>
        <a:defRPr sz="2000" kern="1200">
          <a:solidFill>
            <a:srgbClr val="0000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duas.org/" TargetMode="Externa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AutoShape 2"/>
          <p:cNvSpPr>
            <a:spLocks noChangeArrowheads="1"/>
          </p:cNvSpPr>
          <p:nvPr/>
        </p:nvSpPr>
        <p:spPr bwMode="auto">
          <a:xfrm>
            <a:off x="251520" y="1268760"/>
            <a:ext cx="8424936" cy="4248472"/>
          </a:xfrm>
          <a:prstGeom prst="plaque">
            <a:avLst>
              <a:gd name="adj" fmla="val 16667"/>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a:endParaRPr lang="en-US" sz="1600" b="1">
              <a:solidFill>
                <a:schemeClr val="bg1"/>
              </a:solidFill>
              <a:latin typeface="Trebuchet MS" panose="020B0603020202020204" pitchFamily="34" charset="0"/>
            </a:endParaRPr>
          </a:p>
        </p:txBody>
      </p:sp>
      <p:sp>
        <p:nvSpPr>
          <p:cNvPr id="178179" name="Rectangle 3"/>
          <p:cNvSpPr>
            <a:spLocks noChangeArrowheads="1"/>
          </p:cNvSpPr>
          <p:nvPr/>
        </p:nvSpPr>
        <p:spPr bwMode="auto">
          <a:xfrm>
            <a:off x="610815" y="1844824"/>
            <a:ext cx="7921625"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6600" b="1" dirty="0" err="1">
                <a:solidFill>
                  <a:srgbClr val="FFFF00"/>
                </a:solidFill>
                <a:cs typeface="Traditional Arabic" panose="02020603050405020304" pitchFamily="18" charset="-78"/>
              </a:rPr>
              <a:t>Ziyárat</a:t>
            </a:r>
            <a:r>
              <a:rPr lang="en-US" altLang="en-US" sz="6600" b="1" dirty="0">
                <a:solidFill>
                  <a:srgbClr val="FFFF00"/>
                </a:solidFill>
                <a:cs typeface="Traditional Arabic" panose="02020603050405020304" pitchFamily="18" charset="-78"/>
              </a:rPr>
              <a:t> of </a:t>
            </a:r>
            <a:r>
              <a:rPr lang="en-US" altLang="en-US" sz="6600" b="1" dirty="0" err="1">
                <a:solidFill>
                  <a:srgbClr val="FFFF00"/>
                </a:solidFill>
                <a:cs typeface="Traditional Arabic" panose="02020603050405020304" pitchFamily="18" charset="-78"/>
              </a:rPr>
              <a:t>Ta`ziyah</a:t>
            </a:r>
            <a:r>
              <a:rPr lang="en-US" altLang="en-US" sz="6600" b="1" dirty="0">
                <a:solidFill>
                  <a:srgbClr val="FFFF00"/>
                </a:solidFill>
                <a:cs typeface="Traditional Arabic" panose="02020603050405020304" pitchFamily="18" charset="-78"/>
              </a:rPr>
              <a:t> (Condolences)</a:t>
            </a:r>
          </a:p>
          <a:p>
            <a:pPr eaLnBrk="1" hangingPunct="1"/>
            <a:r>
              <a:rPr lang="en-US" altLang="en-US" sz="6600" b="1" dirty="0">
                <a:solidFill>
                  <a:srgbClr val="FFFF00"/>
                </a:solidFill>
                <a:cs typeface="Traditional Arabic" panose="02020603050405020304" pitchFamily="18" charset="-78"/>
              </a:rPr>
              <a:t>on Ashura Day</a:t>
            </a:r>
            <a:endParaRPr lang="en-GB" altLang="en-US" sz="6600" b="1" dirty="0">
              <a:solidFill>
                <a:srgbClr val="FFFF00"/>
              </a:solidFill>
              <a:cs typeface="Traditional Arabic" panose="02020603050405020304" pitchFamily="18" charset="-78"/>
            </a:endParaRPr>
          </a:p>
        </p:txBody>
      </p:sp>
      <p:pic>
        <p:nvPicPr>
          <p:cNvPr id="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60725" y="1340768"/>
            <a:ext cx="2622550"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136525" y="5445224"/>
            <a:ext cx="8888413" cy="63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1200" b="1" dirty="0">
              <a:solidFill>
                <a:schemeClr val="bg1"/>
              </a:solidFill>
              <a:latin typeface="Trebuchet MS" panose="020B0603020202020204" pitchFamily="34" charset="0"/>
            </a:endParaRPr>
          </a:p>
          <a:p>
            <a:pPr algn="ctr" eaLnBrk="1" hangingPunct="1">
              <a:spcBef>
                <a:spcPct val="0"/>
              </a:spcBef>
              <a:buFontTx/>
              <a:buNone/>
            </a:pPr>
            <a:r>
              <a:rPr lang="en-US" altLang="en-US" sz="1100" b="1" dirty="0">
                <a:solidFill>
                  <a:schemeClr val="bg1"/>
                </a:solidFill>
              </a:rPr>
              <a:t>For any errors / comments please write to: duas.org@gmail.com </a:t>
            </a:r>
            <a:endParaRPr lang="en-US" altLang="en-US" sz="1200" b="1" dirty="0">
              <a:solidFill>
                <a:schemeClr val="bg1"/>
              </a:solidFill>
              <a:latin typeface="Trebuchet MS" panose="020B0603020202020204" pitchFamily="34" charset="0"/>
            </a:endParaRPr>
          </a:p>
          <a:p>
            <a:pPr algn="ctr" eaLnBrk="1" hangingPunct="1">
              <a:spcBef>
                <a:spcPct val="0"/>
              </a:spcBef>
              <a:buFontTx/>
              <a:buNone/>
            </a:pPr>
            <a:r>
              <a:rPr lang="en-US" altLang="en-US" sz="1200" b="1" dirty="0">
                <a:solidFill>
                  <a:schemeClr val="bg1"/>
                </a:solidFill>
                <a:latin typeface="Trebuchet MS" panose="020B0603020202020204" pitchFamily="34" charset="0"/>
              </a:rPr>
              <a:t>Kindly recite </a:t>
            </a:r>
            <a:r>
              <a:rPr lang="en-US" altLang="en-US" sz="1200" b="1" dirty="0" err="1">
                <a:solidFill>
                  <a:schemeClr val="bg1"/>
                </a:solidFill>
                <a:latin typeface="Trebuchet MS" panose="020B0603020202020204" pitchFamily="34" charset="0"/>
              </a:rPr>
              <a:t>Sūrat</a:t>
            </a:r>
            <a:r>
              <a:rPr lang="en-US" altLang="en-US" sz="1200" b="1" dirty="0">
                <a:solidFill>
                  <a:schemeClr val="bg1"/>
                </a:solidFill>
                <a:latin typeface="Trebuchet MS" panose="020B0603020202020204" pitchFamily="34" charset="0"/>
              </a:rPr>
              <a:t> al-</a:t>
            </a:r>
            <a:r>
              <a:rPr lang="en-US" altLang="en-US" sz="1200" b="1" dirty="0" err="1">
                <a:solidFill>
                  <a:schemeClr val="bg1"/>
                </a:solidFill>
                <a:latin typeface="Trebuchet MS" panose="020B0603020202020204" pitchFamily="34" charset="0"/>
              </a:rPr>
              <a:t>Fātiḥah</a:t>
            </a:r>
            <a:r>
              <a:rPr lang="en-US" altLang="en-US" sz="1200" b="1" dirty="0">
                <a:solidFill>
                  <a:schemeClr val="bg1"/>
                </a:solidFill>
                <a:latin typeface="Trebuchet MS" panose="020B0603020202020204" pitchFamily="34" charset="0"/>
              </a:rPr>
              <a:t> for </a:t>
            </a:r>
            <a:r>
              <a:rPr lang="en-US" altLang="en-US" sz="1200" b="1" dirty="0" err="1">
                <a:solidFill>
                  <a:schemeClr val="bg1"/>
                </a:solidFill>
                <a:latin typeface="Trebuchet MS" panose="020B0603020202020204" pitchFamily="34" charset="0"/>
              </a:rPr>
              <a:t>Marhumeen</a:t>
            </a:r>
            <a:r>
              <a:rPr lang="en-US" altLang="en-US" sz="1200" b="1" dirty="0">
                <a:solidFill>
                  <a:schemeClr val="bg1"/>
                </a:solidFill>
                <a:latin typeface="Trebuchet MS" panose="020B0603020202020204" pitchFamily="34" charset="0"/>
              </a:rPr>
              <a:t> of all those who have worked towards making this small work possible.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178178"/>
                                        </p:tgtEl>
                                        <p:attrNameLst>
                                          <p:attrName>style.visibility</p:attrName>
                                        </p:attrNameLst>
                                      </p:cBhvr>
                                      <p:to>
                                        <p:strVal val="visible"/>
                                      </p:to>
                                    </p:set>
                                    <p:anim calcmode="lin" valueType="num">
                                      <p:cBhvr>
                                        <p:cTn id="7" dur="2000" fill="hold"/>
                                        <p:tgtEl>
                                          <p:spTgt spid="178178"/>
                                        </p:tgtEl>
                                        <p:attrNameLst>
                                          <p:attrName>ppt_w</p:attrName>
                                        </p:attrNameLst>
                                      </p:cBhvr>
                                      <p:tavLst>
                                        <p:tav tm="0">
                                          <p:val>
                                            <p:fltVal val="0"/>
                                          </p:val>
                                        </p:tav>
                                        <p:tav tm="100000">
                                          <p:val>
                                            <p:strVal val="#ppt_w"/>
                                          </p:val>
                                        </p:tav>
                                      </p:tavLst>
                                    </p:anim>
                                    <p:anim calcmode="lin" valueType="num">
                                      <p:cBhvr>
                                        <p:cTn id="8" dur="2000" fill="hold"/>
                                        <p:tgtEl>
                                          <p:spTgt spid="178178"/>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78179"/>
                                        </p:tgtEl>
                                        <p:attrNameLst>
                                          <p:attrName>style.visibility</p:attrName>
                                        </p:attrNameLst>
                                      </p:cBhvr>
                                      <p:to>
                                        <p:strVal val="visible"/>
                                      </p:to>
                                    </p:set>
                                    <p:anim calcmode="lin" valueType="num">
                                      <p:cBhvr>
                                        <p:cTn id="11" dur="2000" fill="hold"/>
                                        <p:tgtEl>
                                          <p:spTgt spid="178179"/>
                                        </p:tgtEl>
                                        <p:attrNameLst>
                                          <p:attrName>ppt_w</p:attrName>
                                        </p:attrNameLst>
                                      </p:cBhvr>
                                      <p:tavLst>
                                        <p:tav tm="0">
                                          <p:val>
                                            <p:fltVal val="0"/>
                                          </p:val>
                                        </p:tav>
                                        <p:tav tm="100000">
                                          <p:val>
                                            <p:strVal val="#ppt_w"/>
                                          </p:val>
                                        </p:tav>
                                      </p:tavLst>
                                    </p:anim>
                                    <p:anim calcmode="lin" valueType="num">
                                      <p:cBhvr>
                                        <p:cTn id="12" dur="2000" fill="hold"/>
                                        <p:tgtEl>
                                          <p:spTgt spid="17817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458650"/>
            <a:ext cx="8569325" cy="175432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عَلَيْكَ يَا وَارِثَ عَلِيٍّ امِيرِ ٱلْمُؤْمِنينَ وَلِيِّ اللّهِ</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653034"/>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on you, O inheritor of `</a:t>
            </a:r>
            <a:r>
              <a:rPr lang="en-US" altLang="en-US" sz="3200" b="1" dirty="0" err="1">
                <a:solidFill>
                  <a:schemeClr val="bg1"/>
                </a:solidFill>
                <a:latin typeface="Arial" panose="020B0604020202020204" pitchFamily="34" charset="0"/>
                <a:ea typeface="MS Mincho" panose="02020609040205080304" pitchFamily="49" charset="-128"/>
              </a:rPr>
              <a:t>Alī</a:t>
            </a:r>
            <a:r>
              <a:rPr lang="en-US" altLang="en-US" sz="3200" b="1" dirty="0">
                <a:solidFill>
                  <a:schemeClr val="bg1"/>
                </a:solidFill>
                <a:latin typeface="Arial" panose="020B0604020202020204" pitchFamily="34" charset="0"/>
                <a:ea typeface="MS Mincho" panose="02020609040205080304" pitchFamily="49" charset="-128"/>
              </a:rPr>
              <a:t>, the Commander of the Believers and the intimate servant of Allah!</a:t>
            </a:r>
          </a:p>
          <a:p>
            <a:r>
              <a:rPr lang="ur-PK" sz="3200" dirty="0">
                <a:solidFill>
                  <a:schemeClr val="bg1"/>
                </a:solidFill>
              </a:rPr>
              <a:t>آپ پر سلام ہو اے علی(ع) کے وارث جو مؤمنوں کے امیر اور ولی خدا ہیں</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wāritha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aliyyin</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amīri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almu'minīna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waliyyi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allāhi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3720330050"/>
      </p:ext>
    </p:extLst>
  </p:cSld>
  <p:clrMapOvr>
    <a:masterClrMapping/>
  </p:clrMapOvr>
  <p:transition advClick="0">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458650"/>
            <a:ext cx="8569325" cy="175432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عَلَيْكَ يَا وَارِثَ ٱلْحَسَنِ ٱلشَّهيدِ سِبْطِ رَسُولِ ٱللَّهِ</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3342453"/>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on you, O inheritor of al-Hasan, the martyr and grandson of Allah’s Messenger!</a:t>
            </a:r>
          </a:p>
          <a:p>
            <a:pPr rtl="1"/>
            <a:r>
              <a:rPr lang="ur-PK" sz="3200" dirty="0">
                <a:solidFill>
                  <a:schemeClr val="bg1"/>
                </a:solidFill>
              </a:rPr>
              <a:t>آپ پر سلام ہو اے حسن(ع)کے وارث جو شہید ہیں</a:t>
            </a:r>
          </a:p>
          <a:p>
            <a:pPr rtl="1"/>
            <a:r>
              <a:rPr lang="ur-PK" sz="3200" dirty="0">
                <a:solidFill>
                  <a:schemeClr val="bg1"/>
                </a:solidFill>
              </a:rPr>
              <a:t> اللہ کے رسول کے نواسے ہیں</a:t>
            </a:r>
          </a:p>
          <a:p>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wāritha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alḥasani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alshshahīdi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sibṭi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rasūli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allāhi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1564166644"/>
      </p:ext>
    </p:extLst>
  </p:cSld>
  <p:clrMapOvr>
    <a:masterClrMapping/>
  </p:clrMapOvr>
  <p:transition advClick="0">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عَلَيْكَ يَا بْنَ رَسُولِ ٱللَّهِ</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66814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on you, O son of Allah’s Messenger!</a:t>
            </a:r>
          </a:p>
          <a:p>
            <a:r>
              <a:rPr lang="ur-PK" sz="3200" dirty="0">
                <a:solidFill>
                  <a:schemeClr val="bg1"/>
                </a:solidFill>
              </a:rPr>
              <a:t> آپ پر سلام ہو اے خدا کے رسول کے فرزند</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yabna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rasūli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allāhi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3595545377"/>
      </p:ext>
    </p:extLst>
  </p:cSld>
  <p:clrMapOvr>
    <a:masterClrMapping/>
  </p:clrMapOvr>
  <p:transition advClick="0">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عَلَيْكَ يَا بْنَ ٱلْبَشِيرِ ٱلنَّذِيرِ</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160591"/>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on you, O son of the bringer of glad tidings and the warner</a:t>
            </a:r>
          </a:p>
          <a:p>
            <a:r>
              <a:rPr lang="ur-PK" sz="3200" dirty="0">
                <a:solidFill>
                  <a:schemeClr val="bg1"/>
                </a:solidFill>
              </a:rPr>
              <a:t>آپ پر سلام ہو اے بشیر و نذیر اور وصیوں کے سردار کے فرزند آپ پر سلام</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yabna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albashīri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alnnadhīri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1694813234"/>
      </p:ext>
    </p:extLst>
  </p:cSld>
  <p:clrMapOvr>
    <a:masterClrMapping/>
  </p:clrMapOvr>
  <p:transition advClick="0">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وَٱبْنَ سَيِّدِ ٱلْوَصِيِّينَ</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850011"/>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and son of the chief of the prophets’ successors!</a:t>
            </a:r>
          </a:p>
          <a:p>
            <a:pPr rtl="1"/>
            <a:r>
              <a:rPr lang="ur-PK" sz="3200" dirty="0">
                <a:solidFill>
                  <a:schemeClr val="bg1"/>
                </a:solidFill>
              </a:rPr>
              <a:t> فرزند آپ پر سلام</a:t>
            </a:r>
          </a:p>
          <a:p>
            <a:pPr rtl="1"/>
            <a:r>
              <a:rPr lang="ur-PK" sz="3200" dirty="0">
                <a:solidFill>
                  <a:schemeClr val="bg1"/>
                </a:solidFill>
              </a:rPr>
              <a:t> ہو</a:t>
            </a:r>
          </a:p>
          <a:p>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wabna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sayyidi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alwaṣiyyīna</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4016328001"/>
      </p:ext>
    </p:extLst>
  </p:cSld>
  <p:clrMapOvr>
    <a:masterClrMapping/>
  </p:clrMapOvr>
  <p:transition advClick="0">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458650"/>
            <a:ext cx="8569325" cy="175432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عَلَيْكَ يَا بْنَ فَاطِمَةَ سَيِّدَةِ نِسَاءِ ٱلْعَالَمِينَ</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66814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on you, O son of </a:t>
            </a:r>
            <a:r>
              <a:rPr lang="en-US" altLang="en-US" sz="3200" b="1" dirty="0" err="1">
                <a:solidFill>
                  <a:schemeClr val="bg1"/>
                </a:solidFill>
                <a:latin typeface="Arial" panose="020B0604020202020204" pitchFamily="34" charset="0"/>
                <a:ea typeface="MS Mincho" panose="02020609040205080304" pitchFamily="49" charset="-128"/>
              </a:rPr>
              <a:t>Fāṭimah</a:t>
            </a:r>
            <a:r>
              <a:rPr lang="en-US" altLang="en-US" sz="3200" b="1" dirty="0">
                <a:solidFill>
                  <a:schemeClr val="bg1"/>
                </a:solidFill>
                <a:latin typeface="Arial" panose="020B0604020202020204" pitchFamily="34" charset="0"/>
                <a:ea typeface="MS Mincho" panose="02020609040205080304" pitchFamily="49" charset="-128"/>
              </a:rPr>
              <a:t>, the doyenne of the women of the world!</a:t>
            </a:r>
          </a:p>
          <a:p>
            <a:r>
              <a:rPr lang="ur-PK" sz="3200" dirty="0">
                <a:solidFill>
                  <a:schemeClr val="bg1"/>
                </a:solidFill>
              </a:rPr>
              <a:t>اے فرزند فاطمہ(ع) جو جہانوں کی عورتوں کی سردار ہیں</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yabna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fāṭimata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sayyidati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nisā‘i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al`ālamīna</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2644408835"/>
      </p:ext>
    </p:extLst>
  </p:cSld>
  <p:clrMapOvr>
    <a:masterClrMapping/>
  </p:clrMapOvr>
  <p:transition advClick="0">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عَلَيْكَ يَا ابَا عَبْدِ ٱللَّهِ</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17570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on you, O </a:t>
            </a:r>
            <a:r>
              <a:rPr lang="en-US" altLang="en-US" sz="3200" b="1" dirty="0" err="1">
                <a:solidFill>
                  <a:schemeClr val="bg1"/>
                </a:solidFill>
                <a:latin typeface="Arial" panose="020B0604020202020204" pitchFamily="34" charset="0"/>
                <a:ea typeface="MS Mincho" panose="02020609040205080304" pitchFamily="49" charset="-128"/>
              </a:rPr>
              <a:t>Abū</a:t>
            </a:r>
            <a:r>
              <a:rPr lang="en-US" altLang="en-US" sz="3200" b="1" dirty="0">
                <a:solidFill>
                  <a:schemeClr val="bg1"/>
                </a:solidFill>
                <a:latin typeface="Arial" panose="020B0604020202020204" pitchFamily="34" charset="0"/>
                <a:ea typeface="MS Mincho" panose="02020609040205080304" pitchFamily="49" charset="-128"/>
              </a:rPr>
              <a:t>-`</a:t>
            </a:r>
            <a:r>
              <a:rPr lang="en-US" altLang="en-US" sz="3200" b="1" dirty="0" err="1">
                <a:solidFill>
                  <a:schemeClr val="bg1"/>
                </a:solidFill>
                <a:latin typeface="Arial" panose="020B0604020202020204" pitchFamily="34" charset="0"/>
                <a:ea typeface="MS Mincho" panose="02020609040205080304" pitchFamily="49" charset="-128"/>
              </a:rPr>
              <a:t>Abdullāh</a:t>
            </a:r>
            <a:r>
              <a:rPr lang="en-US" altLang="en-US" sz="3200" b="1" dirty="0">
                <a:solidFill>
                  <a:schemeClr val="bg1"/>
                </a:solidFill>
                <a:latin typeface="Arial" panose="020B0604020202020204" pitchFamily="34" charset="0"/>
                <a:ea typeface="MS Mincho" panose="02020609040205080304" pitchFamily="49" charset="-128"/>
              </a:rPr>
              <a:t>!</a:t>
            </a:r>
          </a:p>
          <a:p>
            <a:r>
              <a:rPr lang="ur-PK" sz="3200" dirty="0">
                <a:solidFill>
                  <a:schemeClr val="bg1"/>
                </a:solidFill>
              </a:rPr>
              <a:t>آپ پر سلام ہو اے ابو عبدا(ع)للہ</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abā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abdillāhi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1463710017"/>
      </p:ext>
    </p:extLst>
  </p:cSld>
  <p:clrMapOvr>
    <a:masterClrMapping/>
  </p:clrMapOvr>
  <p:transition advClick="0">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عَلَيْكَ يا خِيَرَةَ ٱللَّهِ وَٱبْنَ خِيَرَتِهِ</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850011"/>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on you, O select of Allah and the son of His select ones!</a:t>
            </a:r>
          </a:p>
          <a:p>
            <a:pPr rtl="1"/>
            <a:r>
              <a:rPr lang="ur-PK" sz="3200" dirty="0">
                <a:solidFill>
                  <a:schemeClr val="bg1"/>
                </a:solidFill>
              </a:rPr>
              <a:t>پ پر سلام ہو اے خدا کے</a:t>
            </a:r>
          </a:p>
          <a:p>
            <a:pPr rtl="1"/>
            <a:r>
              <a:rPr lang="ur-PK" sz="3200" dirty="0">
                <a:solidFill>
                  <a:schemeClr val="bg1"/>
                </a:solidFill>
              </a:rPr>
              <a:t> پسند کیے ہوئے اور پسندیدہ کے فرزند</a:t>
            </a:r>
          </a:p>
          <a:p>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khiyarata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allāhi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wabna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khiyaratihī</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3254340235"/>
      </p:ext>
    </p:extLst>
  </p:cSld>
  <p:clrMapOvr>
    <a:masterClrMapping/>
  </p:clrMapOvr>
  <p:transition advClick="0">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عَلَيْكَ يا ثَارَ ٱللَّهِ وَٱبْنَ ثَارِهِ</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66814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on you, O revenge of Allah and the son of His revenge!</a:t>
            </a:r>
          </a:p>
          <a:p>
            <a:r>
              <a:rPr lang="ur-PK" sz="3200" dirty="0">
                <a:solidFill>
                  <a:schemeClr val="bg1"/>
                </a:solidFill>
              </a:rPr>
              <a:t> آپ پر سلام ہو اے شہید راہ خدا اور شہید کے فرزند </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thāra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allāhi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wabna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thārihī</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2048217523"/>
      </p:ext>
    </p:extLst>
  </p:cSld>
  <p:clrMapOvr>
    <a:masterClrMapping/>
  </p:clrMapOvr>
  <p:transition advClick="0">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عَلَيْكَ ايُّهَا ٱلْوِتْرُ ٱلْمَوْتُورُ</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66814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on you, O unique (in suffering tribulations) and the oppressed!</a:t>
            </a:r>
          </a:p>
          <a:p>
            <a:r>
              <a:rPr lang="ur-PK" sz="3200" dirty="0">
                <a:solidFill>
                  <a:schemeClr val="bg1"/>
                </a:solidFill>
              </a:rPr>
              <a:t>آپ پر سلام ہو اے وہ مقتول جس کے قاتل ہلاک ہوگئے</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ayyuhā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alwitru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almawtūru</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2961181289"/>
      </p:ext>
    </p:extLst>
  </p:cSld>
  <p:clrMapOvr>
    <a:masterClrMapping/>
  </p:clrMapOvr>
  <p:transition advClick="0">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4" name="Rectangle 4"/>
          <p:cNvSpPr>
            <a:spLocks noChangeArrowheads="1"/>
          </p:cNvSpPr>
          <p:nvPr/>
        </p:nvSpPr>
        <p:spPr bwMode="auto">
          <a:xfrm>
            <a:off x="0" y="2535862"/>
            <a:ext cx="9144000" cy="3293209"/>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altLang="en-US" sz="2600" b="1" dirty="0">
                <a:solidFill>
                  <a:schemeClr val="bg1"/>
                </a:solidFill>
                <a:latin typeface="Trebuchet MS" panose="020B0603020202020204" pitchFamily="34" charset="0"/>
              </a:rPr>
              <a:t>Ashura day is an extremely sorrowful day due to the atrocities that were done on the Prophet’s household.  As part of commemoration, we should refrain from ALL enjoyment (TV, Sports, vain talk, etc.) and spend the whole day in remembering each and every incident of that day and doing the recommended </a:t>
            </a:r>
            <a:r>
              <a:rPr lang="en-US" altLang="en-US" sz="2600" b="1" dirty="0" err="1">
                <a:solidFill>
                  <a:schemeClr val="bg1"/>
                </a:solidFill>
                <a:latin typeface="Trebuchet MS" panose="020B0603020202020204" pitchFamily="34" charset="0"/>
              </a:rPr>
              <a:t>A’amaal</a:t>
            </a:r>
            <a:r>
              <a:rPr lang="en-US" altLang="en-US" sz="2600" b="1" dirty="0">
                <a:solidFill>
                  <a:schemeClr val="bg1"/>
                </a:solidFill>
                <a:latin typeface="Trebuchet MS" panose="020B0603020202020204" pitchFamily="34" charset="0"/>
              </a:rPr>
              <a:t>.</a:t>
            </a:r>
          </a:p>
          <a:p>
            <a:r>
              <a:rPr lang="en-US" altLang="en-US" sz="2600" b="1">
                <a:solidFill>
                  <a:schemeClr val="bg1"/>
                </a:solidFill>
                <a:latin typeface="Trebuchet MS" panose="020B0603020202020204" pitchFamily="34" charset="0"/>
              </a:rPr>
              <a:t>.</a:t>
            </a:r>
            <a:endParaRPr lang="en-US" altLang="en-US" sz="2600" b="1" dirty="0">
              <a:solidFill>
                <a:schemeClr val="bg1"/>
              </a:solidFill>
              <a:latin typeface="Trebuchet MS" panose="020B0603020202020204" pitchFamily="34" charset="0"/>
            </a:endParaRPr>
          </a:p>
          <a:p>
            <a:r>
              <a:rPr lang="en-US" altLang="en-US" sz="2600" b="1" dirty="0">
                <a:solidFill>
                  <a:schemeClr val="bg1"/>
                </a:solidFill>
                <a:latin typeface="Trebuchet MS" panose="020B0603020202020204" pitchFamily="34" charset="0"/>
              </a:rPr>
              <a:t> </a:t>
            </a:r>
          </a:p>
        </p:txBody>
      </p:sp>
      <p:sp>
        <p:nvSpPr>
          <p:cNvPr id="4" name="Text Box 3"/>
          <p:cNvSpPr txBox="1">
            <a:spLocks noChangeArrowheads="1"/>
          </p:cNvSpPr>
          <p:nvPr/>
        </p:nvSpPr>
        <p:spPr bwMode="auto">
          <a:xfrm>
            <a:off x="0" y="1004218"/>
            <a:ext cx="9144000" cy="336550"/>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a:r>
              <a:rPr lang="en-US" altLang="en-US" sz="1600" b="1" dirty="0" err="1">
                <a:solidFill>
                  <a:schemeClr val="bg1"/>
                </a:solidFill>
                <a:latin typeface="Trebuchet MS" panose="020B0603020202020204" pitchFamily="34" charset="0"/>
              </a:rPr>
              <a:t>Ziyárat</a:t>
            </a:r>
            <a:r>
              <a:rPr lang="en-US" altLang="en-US" sz="1600" b="1" dirty="0">
                <a:solidFill>
                  <a:schemeClr val="bg1"/>
                </a:solidFill>
                <a:latin typeface="Trebuchet MS" panose="020B0603020202020204" pitchFamily="34" charset="0"/>
              </a:rPr>
              <a:t> of </a:t>
            </a:r>
            <a:r>
              <a:rPr lang="en-US" altLang="en-US" sz="1600" b="1" dirty="0" err="1">
                <a:solidFill>
                  <a:schemeClr val="bg1"/>
                </a:solidFill>
                <a:latin typeface="Trebuchet MS" panose="020B0603020202020204" pitchFamily="34" charset="0"/>
              </a:rPr>
              <a:t>Ta`ziyah</a:t>
            </a:r>
            <a:r>
              <a:rPr lang="en-US" altLang="en-US" sz="1600" b="1" dirty="0">
                <a:solidFill>
                  <a:schemeClr val="bg1"/>
                </a:solidFill>
                <a:latin typeface="Trebuchet MS" panose="020B0603020202020204" pitchFamily="34" charset="0"/>
              </a:rPr>
              <a:t> (condolences) on Ashura Day</a:t>
            </a: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عَلَيْكَ ايُّهَا ٱلإِمَامُ ٱلْهَادِي ٱلزَّكِيُّ</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17570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on you, O guide, pure leader!</a:t>
            </a:r>
          </a:p>
          <a:p>
            <a:r>
              <a:rPr lang="ar-SA" sz="3200" dirty="0">
                <a:solidFill>
                  <a:schemeClr val="bg1"/>
                </a:solidFill>
              </a:rPr>
              <a:t> </a:t>
            </a:r>
            <a:r>
              <a:rPr lang="ur-PK" sz="3200" dirty="0">
                <a:solidFill>
                  <a:schemeClr val="bg1"/>
                </a:solidFill>
              </a:rPr>
              <a:t>آپ پرسلام ہو اے ہدایت و پاکیزگی والے</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ayyuhā</a:t>
            </a:r>
            <a:r>
              <a:rPr lang="en-US" altLang="en-US" sz="2000" b="1" i="1" dirty="0">
                <a:solidFill>
                  <a:schemeClr val="bg1"/>
                </a:solidFill>
                <a:latin typeface="Transliteration Verdana" pitchFamily="34" charset="0"/>
              </a:rPr>
              <a:t> al-</a:t>
            </a:r>
            <a:r>
              <a:rPr lang="en-US" altLang="en-US" sz="2000" b="1" i="1" dirty="0" err="1">
                <a:solidFill>
                  <a:schemeClr val="bg1"/>
                </a:solidFill>
                <a:latin typeface="Transliteration Verdana" pitchFamily="34" charset="0"/>
              </a:rPr>
              <a:t>imāmu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alhādī</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alzzakiyyu</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783587839"/>
      </p:ext>
    </p:extLst>
  </p:cSld>
  <p:clrMapOvr>
    <a:masterClrMapping/>
  </p:clrMapOvr>
  <p:transition advClick="0">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412776"/>
            <a:ext cx="8569325" cy="175432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وَعَلىٰ ارْوَاحٍ حَلَّتْ بِفِنَائِكَ وَاقَامَتْ فِي جِوَارِكَ</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653034"/>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and on the souls of those who presented themselves in your camp, resided in your vicinity,</a:t>
            </a:r>
          </a:p>
          <a:p>
            <a:r>
              <a:rPr lang="ur-PK" sz="3200" dirty="0">
                <a:solidFill>
                  <a:schemeClr val="bg1"/>
                </a:solidFill>
              </a:rPr>
              <a:t>ور سلام ان روحوں پر جوآپ کے آستاں پر سوگئیں اور آپ کی قربت میں رہ رہی ہیں</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arwāḥin</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ḥallat</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bifinā'ika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aqāmat</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fī</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jiwārika</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2944459930"/>
      </p:ext>
    </p:extLst>
  </p:cSld>
  <p:clrMapOvr>
    <a:masterClrMapping/>
  </p:clrMapOvr>
  <p:transition advClick="0">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وَوَفَدَتْ مَعَ زُوَّارِكَ</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17570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and came with the visitors of you.</a:t>
            </a:r>
          </a:p>
          <a:p>
            <a:r>
              <a:rPr lang="ur-PK" sz="3200" dirty="0">
                <a:solidFill>
                  <a:schemeClr val="bg1"/>
                </a:solidFill>
              </a:rPr>
              <a:t>اور سلام ہو ان پر جو آپکے زائروں کیساتھ آئیں</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a:solidFill>
                  <a:schemeClr val="bg1"/>
                </a:solidFill>
                <a:latin typeface="Transliteration Verdana" pitchFamily="34" charset="0"/>
              </a:rPr>
              <a:t>T</a:t>
            </a: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3589352478"/>
      </p:ext>
    </p:extLst>
  </p:cSld>
  <p:clrMapOvr>
    <a:masterClrMapping/>
  </p:clrMapOvr>
  <p:transition advClick="0">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458650"/>
            <a:ext cx="8569325" cy="175432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عَلَيْكَ مِنِّي مَا بَقيتُ وَبَقِيَ ٱللَّيْلُ وَٱلنَّهَارُ</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653034"/>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(Incessant) peace be upon you, from me, as long as I am alive and as long as there are day and night.</a:t>
            </a:r>
          </a:p>
          <a:p>
            <a:r>
              <a:rPr lang="ur-PK" sz="3200" dirty="0">
                <a:solidFill>
                  <a:schemeClr val="bg1"/>
                </a:solidFill>
              </a:rPr>
              <a:t>میرا آپ پر سلام ہو جب تک میں زندہ ہوں اور جب تک رات دن کا سلسلہ قائم ہے</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minnī</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mā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baqītu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baqiya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allaylu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walnnahāru</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3539791690"/>
      </p:ext>
    </p:extLst>
  </p:cSld>
  <p:clrMapOvr>
    <a:masterClrMapping/>
  </p:clrMapOvr>
  <p:transition advClick="0">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فَلَقَدْ عَظُمَتْ بِكَ ٱلرَّزِيَّةُ</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66814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Verily, astounding has been the calamity for us</a:t>
            </a:r>
          </a:p>
          <a:p>
            <a:r>
              <a:rPr lang="ur-PK" sz="3200" dirty="0">
                <a:solidFill>
                  <a:schemeClr val="bg1"/>
                </a:solidFill>
              </a:rPr>
              <a:t>یقینا آپ پر بہت بڑی مصیبت گزری ہے</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falaqad</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aẓumat</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bika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alrraziyyatu</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3683591274"/>
      </p:ext>
    </p:extLst>
  </p:cSld>
  <p:clrMapOvr>
    <a:masterClrMapping/>
  </p:clrMapOvr>
  <p:transition advClick="0">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وَجَلَّ ٱلْمُصَابُ فِي ٱلْمُؤْمِنِينَ وَٱلْمُسْلِمِينَ</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66814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and unbearable has been the adversity for the believers, Muslims,</a:t>
            </a:r>
          </a:p>
          <a:p>
            <a:r>
              <a:rPr lang="ur-PK" sz="3200" dirty="0">
                <a:solidFill>
                  <a:schemeClr val="bg1"/>
                </a:solidFill>
              </a:rPr>
              <a:t>اور اس سے بہت زیادہ سوگواری ہے</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jalla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almuṣābu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fī</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almu'minīna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walmuslimīna</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854791638"/>
      </p:ext>
    </p:extLst>
  </p:cSld>
  <p:clrMapOvr>
    <a:masterClrMapping/>
  </p:clrMapOvr>
  <p:transition advClick="0">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وَفِي اهْلِ ٱلسَّمَاوَاتِ اجْمَعِينَ</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766637"/>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for all the inhabitants of the heavens,</a:t>
            </a:r>
          </a:p>
          <a:p>
            <a:pPr rtl="1"/>
            <a:r>
              <a:rPr lang="ur-PK" sz="3200" dirty="0">
                <a:solidFill>
                  <a:schemeClr val="bg1"/>
                </a:solidFill>
              </a:rPr>
              <a:t>مومنوں اور مسلمانوں میں آسمانوں میں رہنے والی</a:t>
            </a:r>
          </a:p>
          <a:p>
            <a:pPr rtl="1"/>
            <a:r>
              <a:rPr lang="ur-PK" sz="3200" dirty="0">
                <a:solidFill>
                  <a:schemeClr val="bg1"/>
                </a:solidFill>
              </a:rPr>
              <a:t>ساری مخلوق میں</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fī</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ahli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alssamāwāti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ajma`īna</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2484358314"/>
      </p:ext>
    </p:extLst>
  </p:cSld>
  <p:clrMapOvr>
    <a:masterClrMapping/>
  </p:clrMapOvr>
  <p:transition advClick="0">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وَفِي سُكَّانِ ٱلارَضِينَ</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850011"/>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and for the inhabitants of the layers of the earth.</a:t>
            </a:r>
          </a:p>
          <a:p>
            <a:r>
              <a:rPr lang="ur-PK" sz="3200" dirty="0">
                <a:solidFill>
                  <a:schemeClr val="bg1"/>
                </a:solidFill>
              </a:rPr>
              <a:t>اور زمین میں رہنے والی خلقت میں</a:t>
            </a:r>
          </a:p>
          <a:p>
            <a:endParaRPr lang="en-US" altLang="en-US" sz="3200" b="1" dirty="0">
              <a:solidFill>
                <a:schemeClr val="bg1"/>
              </a:solidFill>
              <a:latin typeface="Arial" panose="020B0604020202020204" pitchFamily="34" charset="0"/>
              <a:ea typeface="MS Mincho" panose="02020609040205080304" pitchFamily="49" charset="-128"/>
            </a:endParaRPr>
          </a:p>
          <a:p>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fī</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sukkāni</a:t>
            </a:r>
            <a:r>
              <a:rPr lang="en-US" altLang="en-US" sz="2000" b="1" i="1" dirty="0">
                <a:solidFill>
                  <a:schemeClr val="bg1"/>
                </a:solidFill>
                <a:latin typeface="Transliteration Verdana" pitchFamily="34" charset="0"/>
              </a:rPr>
              <a:t> al-</a:t>
            </a:r>
            <a:r>
              <a:rPr lang="en-US" altLang="en-US" sz="2000" b="1" i="1" dirty="0" err="1">
                <a:solidFill>
                  <a:schemeClr val="bg1"/>
                </a:solidFill>
                <a:latin typeface="Transliteration Verdana" pitchFamily="34" charset="0"/>
              </a:rPr>
              <a:t>araḍīna</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1494572808"/>
      </p:ext>
    </p:extLst>
  </p:cSld>
  <p:clrMapOvr>
    <a:masterClrMapping/>
  </p:clrMapOvr>
  <p:transition advClick="0">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فَإِنَّا لِلَّهِ وَإِنَّا إِلَيْهِ رَاجِعُونَ</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160591"/>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So, we are Allah’s and verily unto Him we return.</a:t>
            </a:r>
          </a:p>
          <a:p>
            <a:r>
              <a:rPr lang="ur-PK" sz="3200" dirty="0">
                <a:solidFill>
                  <a:schemeClr val="bg1"/>
                </a:solidFill>
              </a:rPr>
              <a:t>پس اللہ ہم ہی کیلئے ہیں اور ہم اس کی طرف لوٹ کر جائیں گے</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fa'innā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lillāhi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innā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ilayhi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rāji`ūna</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2118644893"/>
      </p:ext>
    </p:extLst>
  </p:cSld>
  <p:clrMapOvr>
    <a:masterClrMapping/>
  </p:clrMapOvr>
  <p:transition advClick="0">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وَصَلَوَاتُ ٱللَّهِ وَبَرَكَاتُهُ وَتَحِيَّاتُهُ عَلَيْكَ</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850011"/>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And Allah’s peace, blessings, and benedictions be upon you,</a:t>
            </a:r>
          </a:p>
          <a:p>
            <a:pPr rtl="1"/>
            <a:r>
              <a:rPr lang="ur-PK" sz="3200" dirty="0">
                <a:solidFill>
                  <a:schemeClr val="bg1"/>
                </a:solidFill>
              </a:rPr>
              <a:t>خدا کی رحمتیں</a:t>
            </a:r>
          </a:p>
          <a:p>
            <a:pPr rtl="1"/>
            <a:r>
              <a:rPr lang="ur-PK" sz="3200" dirty="0">
                <a:solidFill>
                  <a:schemeClr val="bg1"/>
                </a:solidFill>
              </a:rPr>
              <a:t>ہوں اس کی برکتیں آپ پر</a:t>
            </a:r>
          </a:p>
          <a:p>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ṣalawātu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allāhi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barakātuhū</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taḥiyyātuhū</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alayka</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1454792998"/>
      </p:ext>
    </p:extLst>
  </p:cSld>
  <p:clrMapOvr>
    <a:masterClrMapping/>
  </p:clrMapOvr>
  <p:transition advClick="0">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اَللَّهُمَّ صَلِّ عَلَى مُحَمَّدٍ وَ آلِ مُحَمَّد</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25908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O All</a:t>
            </a:r>
            <a:r>
              <a:rPr lang="en-US" altLang="en-US" sz="3200" b="1" dirty="0">
                <a:solidFill>
                  <a:schemeClr val="bg1"/>
                </a:solidFill>
                <a:latin typeface="Al-Arial"/>
                <a:ea typeface="MS Mincho" panose="02020609040205080304" pitchFamily="49" charset="-128"/>
              </a:rPr>
              <a:t>á</a:t>
            </a:r>
            <a:r>
              <a:rPr lang="en-US" altLang="en-US" sz="3200" b="1" dirty="0">
                <a:solidFill>
                  <a:schemeClr val="bg1"/>
                </a:solidFill>
                <a:latin typeface="Arial" panose="020B0604020202020204" pitchFamily="34" charset="0"/>
                <a:ea typeface="MS Mincho" panose="02020609040205080304" pitchFamily="49" charset="-128"/>
              </a:rPr>
              <a:t>h bless Muhammad and the family of Muhammad.</a:t>
            </a:r>
          </a:p>
          <a:p>
            <a:r>
              <a:rPr lang="ar-SA" altLang="en-US" sz="3200" b="1" dirty="0">
                <a:solidFill>
                  <a:schemeClr val="bg1"/>
                </a:solidFill>
                <a:latin typeface="Alvi Nastaleeq" pitchFamily="2" charset="0"/>
              </a:rPr>
              <a:t>اے الله! رحمت فرما محمد وآل)ع( محمد پر </a:t>
            </a:r>
          </a:p>
          <a:p>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2"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allahumma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salli</a:t>
            </a:r>
            <a:r>
              <a:rPr lang="en-US" altLang="en-US" sz="2000" b="1" i="1" dirty="0">
                <a:solidFill>
                  <a:schemeClr val="bg1"/>
                </a:solidFill>
                <a:latin typeface="Transliteration Verdana" pitchFamily="34" charset="0"/>
              </a:rPr>
              <a:t> 'ala </a:t>
            </a:r>
            <a:r>
              <a:rPr lang="en-US" altLang="en-US" sz="2000" b="1" i="1" dirty="0" err="1">
                <a:solidFill>
                  <a:schemeClr val="bg1"/>
                </a:solidFill>
                <a:latin typeface="Transliteration Verdana" pitchFamily="34" charset="0"/>
              </a:rPr>
              <a:t>muhammadin</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aali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muhammad</a:t>
            </a:r>
            <a:endParaRPr lang="en-US" altLang="en-US" sz="2000" b="1" i="1" dirty="0">
              <a:solidFill>
                <a:schemeClr val="bg1"/>
              </a:solidFill>
              <a:latin typeface="Transliteration Verdana" pitchFamily="34" charset="0"/>
            </a:endParaRPr>
          </a:p>
        </p:txBody>
      </p:sp>
    </p:spTree>
  </p:cSld>
  <p:clrMapOvr>
    <a:masterClrMapping/>
  </p:clrMapOvr>
  <p:transition advClick="0">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412776"/>
            <a:ext cx="8569325" cy="175432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وَعَلَىٰ آبَائِكَ ٱلطَّاهِرِينَ ٱلطَّيِّبِينَ ٱلْمُنْتَجَبِينَ</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160591"/>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upon your forefathers; the pure, the pious, and the elite,</a:t>
            </a:r>
          </a:p>
          <a:p>
            <a:r>
              <a:rPr lang="ur-PK" sz="3200" dirty="0">
                <a:solidFill>
                  <a:schemeClr val="bg1"/>
                </a:solidFill>
              </a:rPr>
              <a:t> سلام ہو اور آپ کے آباء واجداد پر جو پاک نہاد نیک سیرت اور برگزیدہ ہیں </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ābā'ika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alṭṭāhirīna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alṭṭayyibīna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almuntajabīna</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1558162850"/>
      </p:ext>
    </p:extLst>
  </p:cSld>
  <p:clrMapOvr>
    <a:masterClrMapping/>
  </p:clrMapOvr>
  <p:transition advClick="0">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وَعَلىٰ ذَرَارِيهِمُ ٱلْهُدَاةِ ٱلْمَهْدِيِّينَ</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66814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and upon their offspring; the guides and well-guided.</a:t>
            </a:r>
          </a:p>
          <a:p>
            <a:r>
              <a:rPr lang="ur-PK" sz="3200" dirty="0">
                <a:solidFill>
                  <a:schemeClr val="bg1"/>
                </a:solidFill>
              </a:rPr>
              <a:t>اور ان کی اولاد پر کہ جو ہدایت یافتہ پیشوا ہیں</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dharārīhimu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alhudati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almahdiyyīna</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3236019771"/>
      </p:ext>
    </p:extLst>
  </p:cSld>
  <p:clrMapOvr>
    <a:masterClrMapping/>
  </p:clrMapOvr>
  <p:transition advClick="0">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عَلَيْكَ يَا مَوْلايَ وَعَلَيْهِمْ</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66814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upon you O my master, upon them,</a:t>
            </a:r>
          </a:p>
          <a:p>
            <a:r>
              <a:rPr lang="ur-PK" sz="3200" dirty="0">
                <a:solidFill>
                  <a:schemeClr val="bg1"/>
                </a:solidFill>
              </a:rPr>
              <a:t>آپ پر سلام ہو اے میرے آقا اور ان سب پرسلام ہو</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mawlāya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alayhim</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309451108"/>
      </p:ext>
    </p:extLst>
  </p:cSld>
  <p:clrMapOvr>
    <a:masterClrMapping/>
  </p:clrMapOvr>
  <p:transition advClick="0">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وَعَلَىٰ رُوحِكَ وَعَلَىٰ ارْوَاحِهِمْ</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17570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upon your soul, upon their souls,</a:t>
            </a:r>
          </a:p>
          <a:p>
            <a:r>
              <a:rPr lang="ur-PK" sz="3200" dirty="0">
                <a:solidFill>
                  <a:schemeClr val="bg1"/>
                </a:solidFill>
              </a:rPr>
              <a:t>آپ کی روح پر اور ان کی روحوں پر</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rūḥika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arwāḥihim</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1726056063"/>
      </p:ext>
    </p:extLst>
  </p:cSld>
  <p:clrMapOvr>
    <a:masterClrMapping/>
  </p:clrMapOvr>
  <p:transition advClick="0">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وَعَلَىٰ تُرْبَتِكَ وَعَلَىٰ تُرْبَتِهِمْ</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66814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upon the soil in which you are buried, and upon the soil in which they are buried.</a:t>
            </a:r>
          </a:p>
          <a:p>
            <a:r>
              <a:rPr lang="ur-PK" sz="3200" dirty="0">
                <a:solidFill>
                  <a:schemeClr val="bg1"/>
                </a:solidFill>
              </a:rPr>
              <a:t>اور سلام ہو آپکے مزار پر اور ان کے مزاروں پر</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turbatika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turbatihim</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23173960"/>
      </p:ext>
    </p:extLst>
  </p:cSld>
  <p:clrMapOvr>
    <a:masterClrMapping/>
  </p:clrMapOvr>
  <p:transition advClick="0">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اَللَّهُمَّ لَقِّهِمْ رَحْمَةً وَرِضْوَاناً</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25908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O Allah, (please do) shed over them mercy, pleasure (of You),</a:t>
            </a:r>
          </a:p>
          <a:p>
            <a:pPr rtl="1"/>
            <a:r>
              <a:rPr lang="ur-PK" sz="3200" dirty="0">
                <a:solidFill>
                  <a:schemeClr val="bg1"/>
                </a:solidFill>
              </a:rPr>
              <a:t>اے اللہ !ان سے</a:t>
            </a:r>
          </a:p>
          <a:p>
            <a:pPr rtl="1"/>
            <a:r>
              <a:rPr lang="ur-PK" sz="3200" dirty="0">
                <a:solidFill>
                  <a:schemeClr val="bg1"/>
                </a:solidFill>
              </a:rPr>
              <a:t> مہربانی خوشنودی</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allāhumma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laqqihim</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raḥmatan</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riḍwānan</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1262611546"/>
      </p:ext>
    </p:extLst>
  </p:cSld>
  <p:clrMapOvr>
    <a:masterClrMapping/>
  </p:clrMapOvr>
  <p:transition advClick="0">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وَرَوْحاً وَرَيْحَاناً</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766637"/>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happiness, and bounty.</a:t>
            </a:r>
          </a:p>
          <a:p>
            <a:r>
              <a:rPr lang="ur-PK" sz="3200" dirty="0">
                <a:solidFill>
                  <a:schemeClr val="bg1"/>
                </a:solidFill>
              </a:rPr>
              <a:t>مسرت اور خوش روئی کے ساتھ پیش آ</a:t>
            </a:r>
          </a:p>
          <a:p>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rawḥan</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rayḥānan</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336574786"/>
      </p:ext>
    </p:extLst>
  </p:cSld>
  <p:clrMapOvr>
    <a:masterClrMapping/>
  </p:clrMapOvr>
  <p:transition advClick="0">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عَلَيْكَ يَا مَوْلاَيَ يَا ابَا عَبْدِ ٱللَّهِ</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66814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upon you, my master </a:t>
            </a:r>
            <a:r>
              <a:rPr lang="en-US" altLang="en-US" sz="3200" b="1" dirty="0" err="1">
                <a:solidFill>
                  <a:schemeClr val="bg1"/>
                </a:solidFill>
                <a:latin typeface="Arial" panose="020B0604020202020204" pitchFamily="34" charset="0"/>
                <a:ea typeface="MS Mincho" panose="02020609040205080304" pitchFamily="49" charset="-128"/>
              </a:rPr>
              <a:t>Abū</a:t>
            </a:r>
            <a:r>
              <a:rPr lang="en-US" altLang="en-US" sz="3200" b="1" dirty="0">
                <a:solidFill>
                  <a:schemeClr val="bg1"/>
                </a:solidFill>
                <a:latin typeface="Arial" panose="020B0604020202020204" pitchFamily="34" charset="0"/>
                <a:ea typeface="MS Mincho" panose="02020609040205080304" pitchFamily="49" charset="-128"/>
              </a:rPr>
              <a:t>-`</a:t>
            </a:r>
            <a:r>
              <a:rPr lang="en-US" altLang="en-US" sz="3200" b="1" dirty="0" err="1">
                <a:solidFill>
                  <a:schemeClr val="bg1"/>
                </a:solidFill>
                <a:latin typeface="Arial" panose="020B0604020202020204" pitchFamily="34" charset="0"/>
                <a:ea typeface="MS Mincho" panose="02020609040205080304" pitchFamily="49" charset="-128"/>
              </a:rPr>
              <a:t>Abdullāh</a:t>
            </a:r>
            <a:r>
              <a:rPr lang="en-US" altLang="en-US" sz="3200" b="1" dirty="0">
                <a:solidFill>
                  <a:schemeClr val="bg1"/>
                </a:solidFill>
                <a:latin typeface="Arial" panose="020B0604020202020204" pitchFamily="34" charset="0"/>
                <a:ea typeface="MS Mincho" panose="02020609040205080304" pitchFamily="49" charset="-128"/>
              </a:rPr>
              <a:t>;</a:t>
            </a:r>
          </a:p>
          <a:p>
            <a:r>
              <a:rPr lang="ur-PK" sz="3200" dirty="0">
                <a:solidFill>
                  <a:schemeClr val="bg1"/>
                </a:solidFill>
              </a:rPr>
              <a:t>آپ پر سلام ہو اے میرے سردار اے ابوعبد(ع)اللہ</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mawlāya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abā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abdillāhi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814914381"/>
      </p:ext>
    </p:extLst>
  </p:cSld>
  <p:clrMapOvr>
    <a:masterClrMapping/>
  </p:clrMapOvr>
  <p:transition advClick="0">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386642"/>
            <a:ext cx="8569325" cy="175432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يَا بْنَ خَاتَمِ ٱلنَّبِيِّينَ</a:t>
            </a:r>
            <a:r>
              <a:rPr lang="en-US" altLang="en-US" sz="5400" dirty="0">
                <a:solidFill>
                  <a:schemeClr val="bg1"/>
                </a:solidFill>
                <a:latin typeface="Times New Roman" panose="02020603050405020304" pitchFamily="18" charset="0"/>
                <a:cs typeface="Simplified Arabic" panose="02020603050405020304" pitchFamily="18" charset="-78"/>
              </a:rPr>
              <a:t> </a:t>
            </a:r>
            <a:r>
              <a:rPr lang="ar-SA" altLang="en-US" sz="5400" dirty="0">
                <a:solidFill>
                  <a:schemeClr val="bg1"/>
                </a:solidFill>
                <a:latin typeface="Times New Roman" panose="02020603050405020304" pitchFamily="18" charset="0"/>
                <a:cs typeface="Simplified Arabic" panose="02020603050405020304" pitchFamily="18" charset="-78"/>
              </a:rPr>
              <a:t>وَ</a:t>
            </a:r>
            <a:r>
              <a:rPr lang="en-US" altLang="en-US" sz="5400" dirty="0">
                <a:solidFill>
                  <a:schemeClr val="bg1"/>
                </a:solidFill>
                <a:latin typeface="Times New Roman" panose="02020603050405020304" pitchFamily="18" charset="0"/>
                <a:cs typeface="Simplified Arabic" panose="02020603050405020304" pitchFamily="18" charset="-78"/>
              </a:rPr>
              <a:t> </a:t>
            </a:r>
            <a:r>
              <a:rPr lang="ar-SA" altLang="en-US" sz="5400" dirty="0">
                <a:solidFill>
                  <a:schemeClr val="bg1"/>
                </a:solidFill>
                <a:latin typeface="Times New Roman" panose="02020603050405020304" pitchFamily="18" charset="0"/>
                <a:cs typeface="Simplified Arabic" panose="02020603050405020304" pitchFamily="18" charset="-78"/>
              </a:rPr>
              <a:t>يَابْنَ سَيِّدِ ٱلْوَصِيِّينَ</a:t>
            </a:r>
            <a:r>
              <a:rPr lang="en-US" altLang="en-US" sz="5400" dirty="0">
                <a:solidFill>
                  <a:schemeClr val="bg1"/>
                </a:solidFill>
                <a:latin typeface="Times New Roman" panose="02020603050405020304" pitchFamily="18" charset="0"/>
                <a:cs typeface="Simplified Arabic" panose="02020603050405020304" pitchFamily="18" charset="-78"/>
              </a:rPr>
              <a:t> </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850011"/>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O Son of the Seal of the Prophets, son of the Chief of the Prophets’ successors,</a:t>
            </a:r>
          </a:p>
          <a:p>
            <a:pPr rtl="1"/>
            <a:r>
              <a:rPr lang="ur-PK" sz="3200" dirty="0">
                <a:solidFill>
                  <a:schemeClr val="bg1"/>
                </a:solidFill>
              </a:rPr>
              <a:t>اے نبیوں کے خاتم کے فرزند</a:t>
            </a:r>
          </a:p>
          <a:p>
            <a:pPr rtl="1"/>
            <a:r>
              <a:rPr lang="ur-PK" sz="3200" dirty="0">
                <a:solidFill>
                  <a:schemeClr val="bg1"/>
                </a:solidFill>
              </a:rPr>
              <a:t>اے اوصیاء کے سردار کے فرزند</a:t>
            </a:r>
          </a:p>
          <a:p>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yabna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khātami</a:t>
            </a:r>
            <a:r>
              <a:rPr lang="en-US" altLang="en-US" sz="2000" b="1" i="1" dirty="0">
                <a:solidFill>
                  <a:schemeClr val="bg1"/>
                </a:solidFill>
                <a:latin typeface="Transliteration Verdana" pitchFamily="34" charset="0"/>
              </a:rPr>
              <a:t> alnnabiyyīna </a:t>
            </a:r>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yabna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sayyidi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alwaṣiyyīna</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1203045623"/>
      </p:ext>
    </p:extLst>
  </p:cSld>
  <p:clrMapOvr>
    <a:masterClrMapping/>
  </p:clrMapOvr>
  <p:transition advClick="0">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وَيَا بْنَ سَيِّدَةِ نِسَاءِ ٱلْعَالَمينَ</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66814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and son of the doyenne of the women of the world.</a:t>
            </a:r>
          </a:p>
          <a:p>
            <a:r>
              <a:rPr lang="ur-PK" sz="3200" dirty="0">
                <a:solidFill>
                  <a:schemeClr val="bg1"/>
                </a:solidFill>
              </a:rPr>
              <a:t>اے جہانوں کی عورتوں کی سردار کے فرزند</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yabna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sayyidati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nisā'i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al`ālamīna</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2838139335"/>
      </p:ext>
    </p:extLst>
  </p:cSld>
  <p:clrMapOvr>
    <a:masterClrMapping/>
  </p:clrMapOvr>
  <p:transition advClick="0">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عَلَيْكَ يَا وَارِثَ آدَمَ صِفْوَةِ ٱللَّهِ</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66814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on you, O inheritor of Adam, the select of Allah!</a:t>
            </a:r>
          </a:p>
          <a:p>
            <a:r>
              <a:rPr lang="ur-PK" sz="3200" dirty="0">
                <a:solidFill>
                  <a:schemeClr val="bg1"/>
                </a:solidFill>
              </a:rPr>
              <a:t>آپ پر سلام ہو اے آدم(ع) کے وارث جو برگزیدئہ خدا ہیں</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wāritha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ādama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ṣifwati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allāhi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1130651799"/>
      </p:ext>
    </p:extLst>
  </p:cSld>
  <p:clrMapOvr>
    <a:masterClrMapping/>
  </p:clrMapOvr>
  <p:transition advClick="0">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عَلَيْكَ يَا شَهِيدُ يَا بْنَ ٱلشَّهِيدِ</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850011"/>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upon you, O martyr, son of the martyr,</a:t>
            </a:r>
          </a:p>
          <a:p>
            <a:pPr rtl="1"/>
            <a:r>
              <a:rPr lang="ur-PK" sz="3200" dirty="0">
                <a:solidFill>
                  <a:schemeClr val="bg1"/>
                </a:solidFill>
              </a:rPr>
              <a:t>آپ پر سلام ہو اے شہید اے فرزند</a:t>
            </a:r>
          </a:p>
          <a:p>
            <a:pPr rtl="1"/>
            <a:r>
              <a:rPr lang="ur-PK" sz="3200" dirty="0">
                <a:solidFill>
                  <a:schemeClr val="bg1"/>
                </a:solidFill>
              </a:rPr>
              <a:t> شہید</a:t>
            </a:r>
          </a:p>
          <a:p>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shahīdu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yabna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alshshahīdi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2170669298"/>
      </p:ext>
    </p:extLst>
  </p:cSld>
  <p:clrMapOvr>
    <a:masterClrMapping/>
  </p:clrMapOvr>
  <p:transition advClick="0">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يَا اخَا ٱلشَّهيدِ يَا ابَا ٱلشُّهَدَاءِ</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66814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brother of the martyr, and father of the martyrs.</a:t>
            </a:r>
          </a:p>
          <a:p>
            <a:r>
              <a:rPr lang="ur-PK" sz="3200" dirty="0">
                <a:solidFill>
                  <a:schemeClr val="bg1"/>
                </a:solidFill>
              </a:rPr>
              <a:t>اے برادر شہید اے پدر شہیداں</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yā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akha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alshshahīdi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abā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alshshuhadā'i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859554789"/>
      </p:ext>
    </p:extLst>
  </p:cSld>
  <p:clrMapOvr>
    <a:masterClrMapping/>
  </p:clrMapOvr>
  <p:transition advClick="0">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اَللَّهُمَّ بَلِّغْهُ عَنِّي فِي هٰذِهِ ٱلسَّاعَةِ</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66814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O Allah, (please do) convey to him on behalf of me at this hour,</a:t>
            </a:r>
          </a:p>
          <a:p>
            <a:r>
              <a:rPr lang="ur-PK" sz="3200" dirty="0">
                <a:solidFill>
                  <a:schemeClr val="bg1"/>
                </a:solidFill>
              </a:rPr>
              <a:t>اے اللہ! پہنچا ان کو میری طرف سے اس گھڑی میں</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allāhumma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ballighhu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annī</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fī</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hādhihī</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alssā`ati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340051134"/>
      </p:ext>
    </p:extLst>
  </p:cSld>
  <p:clrMapOvr>
    <a:masterClrMapping/>
  </p:clrMapOvr>
  <p:transition advClick="0">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412776"/>
            <a:ext cx="8569325" cy="175432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وَفِي هٰذَا ٱلْيَوْمِ</a:t>
            </a:r>
            <a:r>
              <a:rPr lang="en-US" altLang="en-US" sz="5400" dirty="0">
                <a:solidFill>
                  <a:schemeClr val="bg1"/>
                </a:solidFill>
                <a:latin typeface="Times New Roman" panose="02020603050405020304" pitchFamily="18" charset="0"/>
                <a:cs typeface="Simplified Arabic" panose="02020603050405020304" pitchFamily="18" charset="-78"/>
              </a:rPr>
              <a:t> </a:t>
            </a:r>
            <a:r>
              <a:rPr lang="ar-SA" altLang="en-US" sz="5400" dirty="0">
                <a:solidFill>
                  <a:schemeClr val="bg1"/>
                </a:solidFill>
                <a:latin typeface="Times New Roman" panose="02020603050405020304" pitchFamily="18" charset="0"/>
                <a:cs typeface="Simplified Arabic" panose="02020603050405020304" pitchFamily="18" charset="-78"/>
              </a:rPr>
              <a:t>وَفِي هٰذَا ٱلْوَقْتِ</a:t>
            </a:r>
            <a:r>
              <a:rPr lang="en-US" altLang="en-US" sz="5400" dirty="0">
                <a:solidFill>
                  <a:schemeClr val="bg1"/>
                </a:solidFill>
                <a:latin typeface="Times New Roman" panose="02020603050405020304" pitchFamily="18" charset="0"/>
                <a:cs typeface="Simplified Arabic" panose="02020603050405020304" pitchFamily="18" charset="-78"/>
              </a:rPr>
              <a:t> </a:t>
            </a:r>
            <a:r>
              <a:rPr lang="ar-SA" altLang="en-US" sz="5400" dirty="0">
                <a:solidFill>
                  <a:schemeClr val="bg1"/>
                </a:solidFill>
                <a:latin typeface="Times New Roman" panose="02020603050405020304" pitchFamily="18" charset="0"/>
                <a:cs typeface="Simplified Arabic" panose="02020603050405020304" pitchFamily="18" charset="-78"/>
              </a:rPr>
              <a:t>وَفِي كُلِّ وَقْتٍ</a:t>
            </a:r>
          </a:p>
        </p:txBody>
      </p:sp>
      <p:sp>
        <p:nvSpPr>
          <p:cNvPr id="2270211" name="Rectangle 3"/>
          <p:cNvSpPr>
            <a:spLocks noGrp="1" noChangeArrowheads="1"/>
          </p:cNvSpPr>
          <p:nvPr>
            <p:ph type="subTitle" idx="1"/>
          </p:nvPr>
        </p:nvSpPr>
        <p:spPr>
          <a:xfrm>
            <a:off x="323850" y="3068960"/>
            <a:ext cx="8424863" cy="2357568"/>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on this day, at this moment, and at all time</a:t>
            </a:r>
          </a:p>
          <a:p>
            <a:pPr rtl="1"/>
            <a:r>
              <a:rPr lang="ur-PK" sz="3200" dirty="0">
                <a:solidFill>
                  <a:schemeClr val="bg1"/>
                </a:solidFill>
              </a:rPr>
              <a:t>آج کے دن میں اور موجودہ وقت میں</a:t>
            </a:r>
          </a:p>
          <a:p>
            <a:pPr rtl="1"/>
            <a:r>
              <a:rPr lang="ur-PK" sz="3200" dirty="0">
                <a:solidFill>
                  <a:schemeClr val="bg1"/>
                </a:solidFill>
              </a:rPr>
              <a:t>اور ہرہر وقت میں</a:t>
            </a:r>
          </a:p>
          <a:p>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fī</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hādhā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alyawmi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fī</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hādhā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alwaqti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fī</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kulli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waqtin</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1097284169"/>
      </p:ext>
    </p:extLst>
  </p:cSld>
  <p:clrMapOvr>
    <a:masterClrMapping/>
  </p:clrMapOvr>
  <p:transition advClick="0">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تَحِيَّةً كَثيرَةً وَسَلاماً</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17570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abundant greetings and salutations.</a:t>
            </a:r>
          </a:p>
          <a:p>
            <a:r>
              <a:rPr lang="ur-PK" sz="3200" dirty="0">
                <a:solidFill>
                  <a:schemeClr val="bg1"/>
                </a:solidFill>
              </a:rPr>
              <a:t> بہت بہت درود اور سلام،</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taḥiyyatan</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kathīratan</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salāman</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2855564176"/>
      </p:ext>
    </p:extLst>
  </p:cSld>
  <p:clrMapOvr>
    <a:masterClrMapping/>
  </p:clrMapOvr>
  <p:transition advClick="0">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سَلاَمُ ٱللَّهِ عَلَيْكِ وَرَحْمَةُ ٱللَّهِ وَبَرَكَاتُهُ</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66814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mercy, and blessings of Allah be upon you,</a:t>
            </a:r>
          </a:p>
          <a:p>
            <a:r>
              <a:rPr lang="ur-PK" sz="3200" dirty="0">
                <a:solidFill>
                  <a:schemeClr val="bg1"/>
                </a:solidFill>
              </a:rPr>
              <a:t>آپ پر اللہ کا سلام ہواللہ کی رحمت اور اس کی برکات ہوں</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allāhi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raḥmatu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allāhi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barakātuhū</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2908350028"/>
      </p:ext>
    </p:extLst>
  </p:cSld>
  <p:clrMapOvr>
    <a:masterClrMapping/>
  </p:clrMapOvr>
  <p:transition advClick="0">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يَا بْنَ سَيِّدِ ٱلْعَالَمِينَ</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357568"/>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O son of the master of the nations,</a:t>
            </a:r>
          </a:p>
          <a:p>
            <a:pPr rtl="1"/>
            <a:r>
              <a:rPr lang="ur-PK" sz="3200" dirty="0">
                <a:solidFill>
                  <a:schemeClr val="bg1"/>
                </a:solidFill>
              </a:rPr>
              <a:t>اے جہانوں</a:t>
            </a:r>
          </a:p>
          <a:p>
            <a:pPr rtl="1"/>
            <a:r>
              <a:rPr lang="ur-PK" sz="3200" dirty="0">
                <a:solidFill>
                  <a:schemeClr val="bg1"/>
                </a:solidFill>
              </a:rPr>
              <a:t>کے سردار کے فرزند</a:t>
            </a:r>
          </a:p>
          <a:p>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yabna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sayyidi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al`ālamīna</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596331491"/>
      </p:ext>
    </p:extLst>
  </p:cSld>
  <p:clrMapOvr>
    <a:masterClrMapping/>
  </p:clrMapOvr>
  <p:transition advClick="0">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وَعَلَىٰ ٱلْمُسْتَشْهَدِينَ مَعَكَ سَلاَماً مُتَّصِلاً</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66814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and upon those whom were martyred with you by such incessant greetings</a:t>
            </a:r>
          </a:p>
          <a:p>
            <a:r>
              <a:rPr lang="ur-PK" sz="3200" dirty="0">
                <a:solidFill>
                  <a:schemeClr val="bg1"/>
                </a:solidFill>
              </a:rPr>
              <a:t>اور ان پرجو آپ کے ساتھ شہید ہوئے سلام ہو لگاتار</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almustash-hadīna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ma`aka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salāman</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muttaṣilan</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1521966259"/>
      </p:ext>
    </p:extLst>
  </p:cSld>
  <p:clrMapOvr>
    <a:masterClrMapping/>
  </p:clrMapOvr>
  <p:transition advClick="0">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مَا ٱتَّصَلَ ٱللَّيْلُ وَٱلنَّهارُ</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66814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that endure as long as there are day and night.</a:t>
            </a:r>
          </a:p>
          <a:p>
            <a:r>
              <a:rPr lang="ur-PK" sz="3200" dirty="0">
                <a:solidFill>
                  <a:schemeClr val="bg1"/>
                </a:solidFill>
              </a:rPr>
              <a:t>سلام جب تک رات دن باہم ملتے ہیں</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mā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ittaṣala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allaylu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walnnahāru</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3356725026"/>
      </p:ext>
    </p:extLst>
  </p:cSld>
  <p:clrMapOvr>
    <a:masterClrMapping/>
  </p:clrMapOvr>
  <p:transition advClick="0">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عَلَىٰ ٱلْحُسَيْنِ بْنِ عَلِيٍّ ٱلشَّهِيدِ</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66814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upon al-Husayn, the son of `</a:t>
            </a:r>
            <a:r>
              <a:rPr lang="en-US" altLang="en-US" sz="3200" b="1" dirty="0" err="1">
                <a:solidFill>
                  <a:schemeClr val="bg1"/>
                </a:solidFill>
                <a:latin typeface="Arial" panose="020B0604020202020204" pitchFamily="34" charset="0"/>
                <a:ea typeface="MS Mincho" panose="02020609040205080304" pitchFamily="49" charset="-128"/>
              </a:rPr>
              <a:t>Alī</a:t>
            </a:r>
            <a:r>
              <a:rPr lang="en-US" altLang="en-US" sz="3200" b="1" dirty="0">
                <a:solidFill>
                  <a:schemeClr val="bg1"/>
                </a:solidFill>
                <a:latin typeface="Arial" panose="020B0604020202020204" pitchFamily="34" charset="0"/>
                <a:ea typeface="MS Mincho" panose="02020609040205080304" pitchFamily="49" charset="-128"/>
              </a:rPr>
              <a:t>, the martyr.</a:t>
            </a:r>
          </a:p>
          <a:p>
            <a:r>
              <a:rPr lang="ur-PK" sz="3200" dirty="0">
                <a:solidFill>
                  <a:schemeClr val="bg1"/>
                </a:solidFill>
              </a:rPr>
              <a:t>حسین(ع) ابن علی(ع) شہید پر سلام ہو</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alḥusayni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bni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aliyyin</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alshshahīdi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1328920054"/>
      </p:ext>
    </p:extLst>
  </p:cSld>
  <p:clrMapOvr>
    <a:masterClrMapping/>
  </p:clrMapOvr>
  <p:transition advClick="0">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عَلَيْكَ يَا وَارِثَ نُوحٍ نَبِيِّ ٱللَّهِ</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66814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on you, O inheritor of Noah, the prophet of Allah!</a:t>
            </a:r>
          </a:p>
          <a:p>
            <a:r>
              <a:rPr lang="ur-PK" sz="3200" dirty="0">
                <a:solidFill>
                  <a:schemeClr val="bg1"/>
                </a:solidFill>
              </a:rPr>
              <a:t>آپ پر سلام ہو اے نوح (ع)کے وارث جو اللہ کے نبی ہیں</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wāritha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nūḥin</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nabiyyi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allāhi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856982988"/>
      </p:ext>
    </p:extLst>
  </p:cSld>
  <p:clrMapOvr>
    <a:masterClrMapping/>
  </p:clrMapOvr>
  <p:transition advClick="0">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عَلَىٰ عَلِيِّ بْنِ ٱلْحُسَيْنِ ٱلشَّهِيدِ</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66814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upon `</a:t>
            </a:r>
            <a:r>
              <a:rPr lang="en-US" altLang="en-US" sz="3200" b="1" dirty="0" err="1">
                <a:solidFill>
                  <a:schemeClr val="bg1"/>
                </a:solidFill>
                <a:latin typeface="Arial" panose="020B0604020202020204" pitchFamily="34" charset="0"/>
                <a:ea typeface="MS Mincho" panose="02020609040205080304" pitchFamily="49" charset="-128"/>
              </a:rPr>
              <a:t>Alī</a:t>
            </a:r>
            <a:r>
              <a:rPr lang="en-US" altLang="en-US" sz="3200" b="1" dirty="0">
                <a:solidFill>
                  <a:schemeClr val="bg1"/>
                </a:solidFill>
                <a:latin typeface="Arial" panose="020B0604020202020204" pitchFamily="34" charset="0"/>
                <a:ea typeface="MS Mincho" panose="02020609040205080304" pitchFamily="49" charset="-128"/>
              </a:rPr>
              <a:t>, the son of al-Husayn, the martyr.</a:t>
            </a:r>
          </a:p>
          <a:p>
            <a:r>
              <a:rPr lang="ur-PK" sz="3200" dirty="0">
                <a:solidFill>
                  <a:schemeClr val="bg1"/>
                </a:solidFill>
              </a:rPr>
              <a:t>علی(ع) ابن حسین(ع) شہید پر سلام ہو</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aliyyi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bni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alḥusayni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alshshahīdi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1149432045"/>
      </p:ext>
    </p:extLst>
  </p:cSld>
  <p:clrMapOvr>
    <a:masterClrMapping/>
  </p:clrMapOvr>
  <p:transition advClick="0">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412776"/>
            <a:ext cx="8569325" cy="175432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عَلَىٰ ٱلْعَبَّاسِ بْنِ امِيرِ ٱلْمُؤْمِنِينَ ٱلشَّهِيدِ</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66814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upon al-`</a:t>
            </a:r>
            <a:r>
              <a:rPr lang="en-US" altLang="en-US" sz="3200" b="1" dirty="0" err="1">
                <a:solidFill>
                  <a:schemeClr val="bg1"/>
                </a:solidFill>
                <a:latin typeface="Arial" panose="020B0604020202020204" pitchFamily="34" charset="0"/>
                <a:ea typeface="MS Mincho" panose="02020609040205080304" pitchFamily="49" charset="-128"/>
              </a:rPr>
              <a:t>Abbās</a:t>
            </a:r>
            <a:r>
              <a:rPr lang="en-US" altLang="en-US" sz="3200" b="1" dirty="0">
                <a:solidFill>
                  <a:schemeClr val="bg1"/>
                </a:solidFill>
                <a:latin typeface="Arial" panose="020B0604020202020204" pitchFamily="34" charset="0"/>
                <a:ea typeface="MS Mincho" panose="02020609040205080304" pitchFamily="49" charset="-128"/>
              </a:rPr>
              <a:t>, the son of the Commander of the Believers, the martyr.</a:t>
            </a:r>
          </a:p>
          <a:p>
            <a:r>
              <a:rPr lang="ur-PK" sz="3200" dirty="0">
                <a:solidFill>
                  <a:schemeClr val="bg1"/>
                </a:solidFill>
              </a:rPr>
              <a:t>عباس(ع) ابن امیر المؤمنین(ع) شہید پر سلام ہو</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al`abbāsi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bni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amīri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almu'minīna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alshshahīdi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2236818001"/>
      </p:ext>
    </p:extLst>
  </p:cSld>
  <p:clrMapOvr>
    <a:masterClrMapping/>
  </p:clrMapOvr>
  <p:transition advClick="0">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386642"/>
            <a:ext cx="8569325" cy="175432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عَلَىٰ ٱلشُّهَداءِ مِنْ وُلْدِ امِيرِ ٱلْمُؤْمِنِينَ</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653034"/>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upon the martyrs from among the descendants of the Commander of the Believers.</a:t>
            </a:r>
          </a:p>
          <a:p>
            <a:r>
              <a:rPr lang="ur-PK" sz="3200" dirty="0">
                <a:solidFill>
                  <a:schemeClr val="bg1"/>
                </a:solidFill>
              </a:rPr>
              <a:t>ان شہیدوں پر سلام ہو جو امیرالمؤمنین(ع) کی اولاد میں سے ہیں</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alshshuhadā'i</a:t>
            </a:r>
            <a:r>
              <a:rPr lang="en-US" altLang="en-US" sz="2000" b="1" i="1" dirty="0">
                <a:solidFill>
                  <a:schemeClr val="bg1"/>
                </a:solidFill>
                <a:latin typeface="Transliteration Verdana" pitchFamily="34" charset="0"/>
              </a:rPr>
              <a:t> min </a:t>
            </a:r>
            <a:r>
              <a:rPr lang="en-US" altLang="en-US" sz="2000" b="1" i="1" dirty="0" err="1">
                <a:solidFill>
                  <a:schemeClr val="bg1"/>
                </a:solidFill>
                <a:latin typeface="Transliteration Verdana" pitchFamily="34" charset="0"/>
              </a:rPr>
              <a:t>wuldi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amīri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almu'minīna</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1595552301"/>
      </p:ext>
    </p:extLst>
  </p:cSld>
  <p:clrMapOvr>
    <a:masterClrMapping/>
  </p:clrMapOvr>
  <p:transition advClick="0">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عَلَىٰ ٱلشُّهَداءِ مِنْ وُلْدِ ٱلْحَسَنِ</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25908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upon the martyrs from among the descendants of al-</a:t>
            </a:r>
            <a:r>
              <a:rPr lang="en-US" altLang="en-US" sz="3200" b="1" dirty="0" err="1">
                <a:solidFill>
                  <a:schemeClr val="bg1"/>
                </a:solidFill>
                <a:latin typeface="Arial" panose="020B0604020202020204" pitchFamily="34" charset="0"/>
                <a:ea typeface="MS Mincho" panose="02020609040205080304" pitchFamily="49" charset="-128"/>
              </a:rPr>
              <a:t>Hasan</a:t>
            </a:r>
            <a:r>
              <a:rPr lang="en-US" altLang="en-US" sz="3200" b="1" dirty="0">
                <a:solidFill>
                  <a:schemeClr val="bg1"/>
                </a:solidFill>
                <a:latin typeface="Arial" panose="020B0604020202020204" pitchFamily="34" charset="0"/>
                <a:ea typeface="MS Mincho" panose="02020609040205080304" pitchFamily="49" charset="-128"/>
              </a:rPr>
              <a:t>.</a:t>
            </a:r>
          </a:p>
          <a:p>
            <a:r>
              <a:rPr lang="ur-PK" sz="3200" dirty="0">
                <a:solidFill>
                  <a:schemeClr val="bg1"/>
                </a:solidFill>
              </a:rPr>
              <a:t>ن شہیدوں پر سلام ہو جواولاد حسن(ع) سے ہیں</a:t>
            </a:r>
            <a:endParaRPr lang="en-US" altLang="en-US" sz="3200" b="1" dirty="0">
              <a:solidFill>
                <a:schemeClr val="bg1"/>
              </a:solidFill>
              <a:latin typeface="Arial" panose="020B0604020202020204" pitchFamily="34" charset="0"/>
              <a:ea typeface="MS Mincho" panose="02020609040205080304" pitchFamily="49" charset="-128"/>
            </a:endParaRPr>
          </a:p>
          <a:p>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alshshuhadā'i</a:t>
            </a:r>
            <a:r>
              <a:rPr lang="en-US" altLang="en-US" sz="2000" b="1" i="1" dirty="0">
                <a:solidFill>
                  <a:schemeClr val="bg1"/>
                </a:solidFill>
                <a:latin typeface="Transliteration Verdana" pitchFamily="34" charset="0"/>
              </a:rPr>
              <a:t> min </a:t>
            </a:r>
            <a:r>
              <a:rPr lang="en-US" altLang="en-US" sz="2000" b="1" i="1" dirty="0" err="1">
                <a:solidFill>
                  <a:schemeClr val="bg1"/>
                </a:solidFill>
                <a:latin typeface="Transliteration Verdana" pitchFamily="34" charset="0"/>
              </a:rPr>
              <a:t>wuldi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alḥasani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1924655373"/>
      </p:ext>
    </p:extLst>
  </p:cSld>
  <p:clrMapOvr>
    <a:masterClrMapping/>
  </p:clrMapOvr>
  <p:transition advClick="0">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عَلَىٰ ٱلشُّهَداءِ مِنْ وُلْدِ ٱلْحُسَيْنِ</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66814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upon the martyrs from among the descendants of al-</a:t>
            </a:r>
            <a:r>
              <a:rPr lang="en-US" altLang="en-US" sz="3200" b="1" dirty="0" err="1">
                <a:solidFill>
                  <a:schemeClr val="bg1"/>
                </a:solidFill>
                <a:latin typeface="Arial" panose="020B0604020202020204" pitchFamily="34" charset="0"/>
                <a:ea typeface="MS Mincho" panose="02020609040205080304" pitchFamily="49" charset="-128"/>
              </a:rPr>
              <a:t>Husayn</a:t>
            </a:r>
            <a:r>
              <a:rPr lang="en-US" altLang="en-US" sz="3200" b="1" dirty="0">
                <a:solidFill>
                  <a:schemeClr val="bg1"/>
                </a:solidFill>
                <a:latin typeface="Arial" panose="020B0604020202020204" pitchFamily="34" charset="0"/>
                <a:ea typeface="MS Mincho" panose="02020609040205080304" pitchFamily="49" charset="-128"/>
              </a:rPr>
              <a:t>.</a:t>
            </a:r>
          </a:p>
          <a:p>
            <a:r>
              <a:rPr lang="ur-PK" sz="3200" dirty="0">
                <a:solidFill>
                  <a:schemeClr val="bg1"/>
                </a:solidFill>
              </a:rPr>
              <a:t>ان شہیدوں پر سلام ہو جو اولاد حسین(ع) سے ہیں </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alshshuhadā'i</a:t>
            </a:r>
            <a:r>
              <a:rPr lang="en-US" altLang="en-US" sz="2000" b="1" i="1" dirty="0">
                <a:solidFill>
                  <a:schemeClr val="bg1"/>
                </a:solidFill>
                <a:latin typeface="Transliteration Verdana" pitchFamily="34" charset="0"/>
              </a:rPr>
              <a:t> min </a:t>
            </a:r>
            <a:r>
              <a:rPr lang="en-US" altLang="en-US" sz="2000" b="1" i="1" dirty="0" err="1">
                <a:solidFill>
                  <a:schemeClr val="bg1"/>
                </a:solidFill>
                <a:latin typeface="Transliteration Verdana" pitchFamily="34" charset="0"/>
              </a:rPr>
              <a:t>wuldi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alḥusayni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1541647560"/>
      </p:ext>
    </p:extLst>
  </p:cSld>
  <p:clrMapOvr>
    <a:masterClrMapping/>
  </p:clrMapOvr>
  <p:transition advClick="0">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386642"/>
            <a:ext cx="8569325" cy="175432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عَلَىٰ ٱلشُّهَداءِ مِنْ وُلْدِ جَعْفَرٍ وَعَقِيلٍ</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850011"/>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upon the martyrs from among the descendants of </a:t>
            </a:r>
            <a:r>
              <a:rPr lang="en-US" altLang="en-US" sz="3200" b="1" dirty="0" err="1">
                <a:solidFill>
                  <a:schemeClr val="bg1"/>
                </a:solidFill>
                <a:latin typeface="Arial" panose="020B0604020202020204" pitchFamily="34" charset="0"/>
                <a:ea typeface="MS Mincho" panose="02020609040205080304" pitchFamily="49" charset="-128"/>
              </a:rPr>
              <a:t>Ja`far</a:t>
            </a:r>
            <a:r>
              <a:rPr lang="en-US" altLang="en-US" sz="3200" b="1" dirty="0">
                <a:solidFill>
                  <a:schemeClr val="bg1"/>
                </a:solidFill>
                <a:latin typeface="Arial" panose="020B0604020202020204" pitchFamily="34" charset="0"/>
                <a:ea typeface="MS Mincho" panose="02020609040205080304" pitchFamily="49" charset="-128"/>
              </a:rPr>
              <a:t> and `</a:t>
            </a:r>
            <a:r>
              <a:rPr lang="en-US" altLang="en-US" sz="3200" b="1" dirty="0" err="1">
                <a:solidFill>
                  <a:schemeClr val="bg1"/>
                </a:solidFill>
                <a:latin typeface="Arial" panose="020B0604020202020204" pitchFamily="34" charset="0"/>
                <a:ea typeface="MS Mincho" panose="02020609040205080304" pitchFamily="49" charset="-128"/>
              </a:rPr>
              <a:t>Aqīl</a:t>
            </a:r>
            <a:r>
              <a:rPr lang="en-US" altLang="en-US" sz="3200" b="1" dirty="0">
                <a:solidFill>
                  <a:schemeClr val="bg1"/>
                </a:solidFill>
                <a:latin typeface="Arial" panose="020B0604020202020204" pitchFamily="34" charset="0"/>
                <a:ea typeface="MS Mincho" panose="02020609040205080304" pitchFamily="49" charset="-128"/>
              </a:rPr>
              <a:t>.</a:t>
            </a:r>
          </a:p>
          <a:p>
            <a:pPr rtl="1"/>
            <a:r>
              <a:rPr lang="ur-PK" sz="3200" dirty="0">
                <a:solidFill>
                  <a:schemeClr val="bg1"/>
                </a:solidFill>
              </a:rPr>
              <a:t>ان شہیدوں پر سلام ہو جو جعفر</a:t>
            </a:r>
          </a:p>
          <a:p>
            <a:pPr rtl="1"/>
            <a:r>
              <a:rPr lang="ur-PK" sz="3200" dirty="0">
                <a:solidFill>
                  <a:schemeClr val="bg1"/>
                </a:solidFill>
              </a:rPr>
              <a:t>(ع)اور عقیل (ع)کی اولاد سے ہیں</a:t>
            </a:r>
          </a:p>
          <a:p>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alshshuhadā'i</a:t>
            </a:r>
            <a:r>
              <a:rPr lang="en-US" altLang="en-US" sz="2000" b="1" i="1" dirty="0">
                <a:solidFill>
                  <a:schemeClr val="bg1"/>
                </a:solidFill>
                <a:latin typeface="Transliteration Verdana" pitchFamily="34" charset="0"/>
              </a:rPr>
              <a:t> min </a:t>
            </a:r>
            <a:r>
              <a:rPr lang="en-US" altLang="en-US" sz="2000" b="1" i="1" dirty="0" err="1">
                <a:solidFill>
                  <a:schemeClr val="bg1"/>
                </a:solidFill>
                <a:latin typeface="Transliteration Verdana" pitchFamily="34" charset="0"/>
              </a:rPr>
              <a:t>wuldi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ja`farin</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aqīlin</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738659029"/>
      </p:ext>
    </p:extLst>
  </p:cSld>
  <p:clrMapOvr>
    <a:masterClrMapping/>
  </p:clrMapOvr>
  <p:transition advClick="0">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458650"/>
            <a:ext cx="8569325" cy="175432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عَلَىٰ كُلِّ مُسْتَشْهَدٍ مَعَهُمْ مِنَ ٱلْمُؤْمِنِينَ</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160591"/>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upon all the believers whom were martyred with them.</a:t>
            </a:r>
          </a:p>
          <a:p>
            <a:r>
              <a:rPr lang="ur-PK" sz="3200" dirty="0">
                <a:solidFill>
                  <a:schemeClr val="bg1"/>
                </a:solidFill>
              </a:rPr>
              <a:t>مومنوں میں سے ان سب شہیدوں پر سلام ہو جو ان کے ساتھشہید ہوئے</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kulli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mustash-hadin</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ma`ahum</a:t>
            </a:r>
            <a:r>
              <a:rPr lang="en-US" altLang="en-US" sz="2000" b="1" i="1" dirty="0">
                <a:solidFill>
                  <a:schemeClr val="bg1"/>
                </a:solidFill>
                <a:latin typeface="Transliteration Verdana" pitchFamily="34" charset="0"/>
              </a:rPr>
              <a:t> min </a:t>
            </a:r>
            <a:r>
              <a:rPr lang="en-US" altLang="en-US" sz="2000" b="1" i="1" dirty="0" err="1">
                <a:solidFill>
                  <a:schemeClr val="bg1"/>
                </a:solidFill>
                <a:latin typeface="Transliteration Verdana" pitchFamily="34" charset="0"/>
              </a:rPr>
              <a:t>almu'minīna</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2774009349"/>
      </p:ext>
    </p:extLst>
  </p:cSld>
  <p:clrMapOvr>
    <a:masterClrMapping/>
  </p:clrMapOvr>
  <p:transition advClick="0">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اَللَّهُمَّ صَلِّ عَلَىٰ مُحَمَّدٍ وَآلِ مُحَمَّدٍ</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160591"/>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O Allah, (please do) send blessings to </a:t>
            </a:r>
            <a:r>
              <a:rPr lang="en-US" altLang="en-US" sz="3200" b="1" dirty="0" err="1">
                <a:solidFill>
                  <a:schemeClr val="bg1"/>
                </a:solidFill>
                <a:latin typeface="Arial" panose="020B0604020202020204" pitchFamily="34" charset="0"/>
                <a:ea typeface="MS Mincho" panose="02020609040205080304" pitchFamily="49" charset="-128"/>
              </a:rPr>
              <a:t>Muḥammad</a:t>
            </a:r>
            <a:r>
              <a:rPr lang="en-US" altLang="en-US" sz="3200" b="1" dirty="0">
                <a:solidFill>
                  <a:schemeClr val="bg1"/>
                </a:solidFill>
                <a:latin typeface="Arial" panose="020B0604020202020204" pitchFamily="34" charset="0"/>
                <a:ea typeface="MS Mincho" panose="02020609040205080304" pitchFamily="49" charset="-128"/>
              </a:rPr>
              <a:t> and the Household of </a:t>
            </a:r>
            <a:r>
              <a:rPr lang="en-US" altLang="en-US" sz="3200" b="1" dirty="0" err="1">
                <a:solidFill>
                  <a:schemeClr val="bg1"/>
                </a:solidFill>
                <a:latin typeface="Arial" panose="020B0604020202020204" pitchFamily="34" charset="0"/>
                <a:ea typeface="MS Mincho" panose="02020609040205080304" pitchFamily="49" charset="-128"/>
              </a:rPr>
              <a:t>Muḥammad</a:t>
            </a:r>
            <a:endParaRPr lang="en-US" altLang="en-US" sz="3200" b="1" dirty="0">
              <a:solidFill>
                <a:schemeClr val="bg1"/>
              </a:solidFill>
              <a:latin typeface="Arial" panose="020B0604020202020204" pitchFamily="34" charset="0"/>
              <a:ea typeface="MS Mincho" panose="02020609040205080304" pitchFamily="49" charset="-128"/>
            </a:endParaRPr>
          </a:p>
          <a:p>
            <a:r>
              <a:rPr lang="ur-PK" sz="3200" dirty="0">
                <a:solidFill>
                  <a:schemeClr val="bg1"/>
                </a:solidFill>
              </a:rPr>
              <a:t>اے اللہ! محمد و آل(ع) محمد پر رحمت نازل کر</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allāhumma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ṣalli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muḥammadin</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āli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muḥammadin</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2908826315"/>
      </p:ext>
    </p:extLst>
  </p:cSld>
  <p:clrMapOvr>
    <a:masterClrMapping/>
  </p:clrMapOvr>
  <p:transition advClick="0">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وَبَلِّغْهُمْ عَنِّي تَحِيَّةً كَثِيرَةً وَسَلاَماً</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850011"/>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and convey to them abundant greetings and salutations on behalf of me.</a:t>
            </a:r>
          </a:p>
          <a:p>
            <a:pPr rtl="1"/>
            <a:r>
              <a:rPr lang="ur-PK" sz="3200" dirty="0">
                <a:solidFill>
                  <a:schemeClr val="bg1"/>
                </a:solidFill>
              </a:rPr>
              <a:t>اور پہنچا ان</a:t>
            </a:r>
          </a:p>
          <a:p>
            <a:pPr rtl="1"/>
            <a:r>
              <a:rPr lang="ur-PK" sz="3200" dirty="0">
                <a:solidFill>
                  <a:schemeClr val="bg1"/>
                </a:solidFill>
              </a:rPr>
              <a:t> کو میری طرف سے بہت بہت درود اور سلام</a:t>
            </a:r>
          </a:p>
          <a:p>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ballighhum</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annī</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taḥiyyatan</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kathīratan</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salāman</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1470305126"/>
      </p:ext>
    </p:extLst>
  </p:cSld>
  <p:clrMapOvr>
    <a:masterClrMapping/>
  </p:clrMapOvr>
  <p:transition advClick="0">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عَلَيْكَ يا رَسُولَ ٱللَّهِ</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17570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upon you, O Allah’s Messenger!</a:t>
            </a:r>
          </a:p>
          <a:p>
            <a:r>
              <a:rPr lang="ur-PK" sz="3200" dirty="0">
                <a:solidFill>
                  <a:schemeClr val="bg1"/>
                </a:solidFill>
              </a:rPr>
              <a:t>آپ پر سلام ہو اے خدا کے رسول</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rasūla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allāhi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2445793268"/>
      </p:ext>
    </p:extLst>
  </p:cSld>
  <p:clrMapOvr>
    <a:masterClrMapping/>
  </p:clrMapOvr>
  <p:transition advClick="0">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عَلَيْكَ يَا وَارِثَ إِبْرَاهيمَ خَليلِ ٱللَّهِ</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160591"/>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on you, O inheritor of Abraham, the intimate friend of Allah!</a:t>
            </a:r>
          </a:p>
          <a:p>
            <a:r>
              <a:rPr lang="ur-PK" sz="3200" dirty="0">
                <a:solidFill>
                  <a:schemeClr val="bg1"/>
                </a:solidFill>
              </a:rPr>
              <a:t>آپ پر سلام ہو اے ابراہیم (ع)کے وارث جو اللہ کے دوست ہیں</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wāritha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ibrāhīma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khalīli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allāhi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3451107845"/>
      </p:ext>
    </p:extLst>
  </p:cSld>
  <p:clrMapOvr>
    <a:masterClrMapping/>
  </p:clrMapOvr>
  <p:transition advClick="0">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احْسَنَ ٱللَّهُ لَكَ ٱلْعَزَاءَ فِي وَلَدِكَ ٱلْحُسَيْنِ</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336707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2800" b="1" dirty="0">
                <a:solidFill>
                  <a:schemeClr val="bg1"/>
                </a:solidFill>
                <a:latin typeface="Arial" panose="020B0604020202020204" pitchFamily="34" charset="0"/>
                <a:ea typeface="MS Mincho" panose="02020609040205080304" pitchFamily="49" charset="-128"/>
              </a:rPr>
              <a:t>May Allah confer upon you excellent consolation concerning the (tragedy) of al-Husayn, your son.</a:t>
            </a:r>
          </a:p>
          <a:p>
            <a:pPr rtl="1"/>
            <a:r>
              <a:rPr lang="ur-PK" sz="2800" dirty="0">
                <a:solidFill>
                  <a:schemeClr val="bg1"/>
                </a:solidFill>
              </a:rPr>
              <a:t>خدائے تعالیٰ آپ کے فرزند حسین (ع) کے بارے میں آپ کے ساتھ بہترین</a:t>
            </a:r>
          </a:p>
          <a:p>
            <a:pPr rtl="1"/>
            <a:r>
              <a:rPr lang="ur-PK" sz="2800" dirty="0">
                <a:solidFill>
                  <a:schemeClr val="bg1"/>
                </a:solidFill>
              </a:rPr>
              <a:t>تعزیت کرے</a:t>
            </a:r>
          </a:p>
          <a:p>
            <a:endParaRPr lang="en-US" altLang="en-US" sz="28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aḥsana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allāhu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laka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al`azā'a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fī</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waladika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alḥusayni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1812229268"/>
      </p:ext>
    </p:extLst>
  </p:cSld>
  <p:clrMapOvr>
    <a:masterClrMapping/>
  </p:clrMapOvr>
  <p:transition advClick="0">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عَلَيْكِ يَا فَاطِمَةُ</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17570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upon you, O </a:t>
            </a:r>
            <a:r>
              <a:rPr lang="en-US" altLang="en-US" sz="3200" b="1" dirty="0" err="1">
                <a:solidFill>
                  <a:schemeClr val="bg1"/>
                </a:solidFill>
                <a:latin typeface="Arial" panose="020B0604020202020204" pitchFamily="34" charset="0"/>
                <a:ea typeface="MS Mincho" panose="02020609040205080304" pitchFamily="49" charset="-128"/>
              </a:rPr>
              <a:t>Fāṭimah</a:t>
            </a:r>
            <a:r>
              <a:rPr lang="en-US" altLang="en-US" sz="3200" b="1" dirty="0">
                <a:solidFill>
                  <a:schemeClr val="bg1"/>
                </a:solidFill>
                <a:latin typeface="Arial" panose="020B0604020202020204" pitchFamily="34" charset="0"/>
                <a:ea typeface="MS Mincho" panose="02020609040205080304" pitchFamily="49" charset="-128"/>
              </a:rPr>
              <a:t>!</a:t>
            </a:r>
          </a:p>
          <a:p>
            <a:r>
              <a:rPr lang="ur-PK" sz="3200" dirty="0">
                <a:solidFill>
                  <a:schemeClr val="bg1"/>
                </a:solidFill>
              </a:rPr>
              <a:t>آپ پر سلام ہو اے فاطمہ (ع)</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alayki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fāṭimatu</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2205715703"/>
      </p:ext>
    </p:extLst>
  </p:cSld>
  <p:clrMapOvr>
    <a:masterClrMapping/>
  </p:clrMapOvr>
  <p:transition advClick="0">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احْسَنَ ٱللَّهُ لَكِ ٱلْعَزَاءَ فِي وَلَدِكَ ٱلْحُسَيْنِ</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751522"/>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May Allah confer upon you excellent consolation concerning the (tragedy) of </a:t>
            </a:r>
          </a:p>
          <a:p>
            <a:r>
              <a:rPr lang="en-US" altLang="en-US" sz="3200" b="1" dirty="0">
                <a:solidFill>
                  <a:schemeClr val="bg1"/>
                </a:solidFill>
                <a:latin typeface="Arial" panose="020B0604020202020204" pitchFamily="34" charset="0"/>
                <a:ea typeface="MS Mincho" panose="02020609040205080304" pitchFamily="49" charset="-128"/>
              </a:rPr>
              <a:t>al-Husayn, your son.</a:t>
            </a:r>
          </a:p>
          <a:p>
            <a:r>
              <a:rPr lang="ur-PK" sz="3200" dirty="0">
                <a:solidFill>
                  <a:schemeClr val="bg1"/>
                </a:solidFill>
              </a:rPr>
              <a:t>خدائے تعالیٰ آپ کے فرزند حسین (ع) کے بارے میں آپ کے ساتھ بہترین تعزیت کرے</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aḥsana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allāhu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laki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al`azā'a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fī</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waladiki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alḥusayni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1177089423"/>
      </p:ext>
    </p:extLst>
  </p:cSld>
  <p:clrMapOvr>
    <a:masterClrMapping/>
  </p:clrMapOvr>
  <p:transition advClick="0">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عَلَيْكَ يَا امِيرَ ٱلْمُؤْمِنِينَ</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850011"/>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upon you, O Commander of the Believers!</a:t>
            </a:r>
          </a:p>
          <a:p>
            <a:pPr rtl="1"/>
            <a:r>
              <a:rPr lang="ur-PK" sz="3200" dirty="0">
                <a:solidFill>
                  <a:schemeClr val="bg1"/>
                </a:solidFill>
              </a:rPr>
              <a:t>آپ پر سلام ہو اے</a:t>
            </a:r>
          </a:p>
          <a:p>
            <a:pPr rtl="1"/>
            <a:r>
              <a:rPr lang="ur-PK" sz="3200" dirty="0">
                <a:solidFill>
                  <a:schemeClr val="bg1"/>
                </a:solidFill>
              </a:rPr>
              <a:t>امیرالمؤمنین (ع)</a:t>
            </a:r>
          </a:p>
          <a:p>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amīra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almu'minīna</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3824481121"/>
      </p:ext>
    </p:extLst>
  </p:cSld>
  <p:clrMapOvr>
    <a:masterClrMapping/>
  </p:clrMapOvr>
  <p:transition advClick="0">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احْسَنَ ٱللَّهُ لَكَ ٱلْعَزَاءَ فِي وَلَدِكَ ٱلْحُسَيْنِ</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751522"/>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May Allah confer upon you excellent consolation concerning the (tragedy) of </a:t>
            </a:r>
          </a:p>
          <a:p>
            <a:r>
              <a:rPr lang="en-US" altLang="en-US" sz="3200" b="1" dirty="0">
                <a:solidFill>
                  <a:schemeClr val="bg1"/>
                </a:solidFill>
                <a:latin typeface="Arial" panose="020B0604020202020204" pitchFamily="34" charset="0"/>
                <a:ea typeface="MS Mincho" panose="02020609040205080304" pitchFamily="49" charset="-128"/>
              </a:rPr>
              <a:t>al-Husayn, your son.</a:t>
            </a:r>
          </a:p>
          <a:p>
            <a:r>
              <a:rPr lang="ur-PK" sz="3200" dirty="0">
                <a:solidFill>
                  <a:schemeClr val="bg1"/>
                </a:solidFill>
              </a:rPr>
              <a:t>خدائے تعالیٰ آپ کے فرزند حسین (ع)کے بارے میں آپ کے ساتھ بہترین تعزیت کرے</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aḥsana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allāhu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laka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al`azā'a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fī</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waladika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alḥusayni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938750682"/>
      </p:ext>
    </p:extLst>
  </p:cSld>
  <p:clrMapOvr>
    <a:masterClrMapping/>
  </p:clrMapOvr>
  <p:transition advClick="0">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عَلَيْكَ يَا ابَا مُحَمَّدٍ ٱلْحَسَنُ</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66814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upon you, </a:t>
            </a:r>
            <a:r>
              <a:rPr lang="en-US" altLang="en-US" sz="3200" b="1" dirty="0" err="1">
                <a:solidFill>
                  <a:schemeClr val="bg1"/>
                </a:solidFill>
                <a:latin typeface="Arial" panose="020B0604020202020204" pitchFamily="34" charset="0"/>
                <a:ea typeface="MS Mincho" panose="02020609040205080304" pitchFamily="49" charset="-128"/>
              </a:rPr>
              <a:t>Abū-Muḥammad</a:t>
            </a:r>
            <a:r>
              <a:rPr lang="en-US" altLang="en-US" sz="3200" b="1" dirty="0">
                <a:solidFill>
                  <a:schemeClr val="bg1"/>
                </a:solidFill>
                <a:latin typeface="Arial" panose="020B0604020202020204" pitchFamily="34" charset="0"/>
                <a:ea typeface="MS Mincho" panose="02020609040205080304" pitchFamily="49" charset="-128"/>
              </a:rPr>
              <a:t> al-</a:t>
            </a:r>
            <a:r>
              <a:rPr lang="en-US" altLang="en-US" sz="3200" b="1" dirty="0" err="1">
                <a:solidFill>
                  <a:schemeClr val="bg1"/>
                </a:solidFill>
                <a:latin typeface="Arial" panose="020B0604020202020204" pitchFamily="34" charset="0"/>
                <a:ea typeface="MS Mincho" panose="02020609040205080304" pitchFamily="49" charset="-128"/>
              </a:rPr>
              <a:t>Hasan</a:t>
            </a:r>
            <a:r>
              <a:rPr lang="en-US" altLang="en-US" sz="3200" b="1" dirty="0">
                <a:solidFill>
                  <a:schemeClr val="bg1"/>
                </a:solidFill>
                <a:latin typeface="Arial" panose="020B0604020202020204" pitchFamily="34" charset="0"/>
                <a:ea typeface="MS Mincho" panose="02020609040205080304" pitchFamily="49" charset="-128"/>
              </a:rPr>
              <a:t>!</a:t>
            </a:r>
          </a:p>
          <a:p>
            <a:r>
              <a:rPr lang="ur-PK" sz="3200" dirty="0">
                <a:solidFill>
                  <a:schemeClr val="bg1"/>
                </a:solidFill>
              </a:rPr>
              <a:t>آپ پر سلام ہو اے ابومحمد(ع) حسن(ع)</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abā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muḥammadin</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alḥasanu</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1307144233"/>
      </p:ext>
    </p:extLst>
  </p:cSld>
  <p:clrMapOvr>
    <a:masterClrMapping/>
  </p:clrMapOvr>
  <p:transition advClick="0">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احْسَنَ ٱللَّهُ لَكَ ٱلْعَزَاءَ فِي اخِيكَ ٱلْحُسَيْنِ</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936188"/>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2800" b="1" dirty="0">
                <a:solidFill>
                  <a:schemeClr val="bg1"/>
                </a:solidFill>
                <a:latin typeface="Arial" panose="020B0604020202020204" pitchFamily="34" charset="0"/>
                <a:ea typeface="MS Mincho" panose="02020609040205080304" pitchFamily="49" charset="-128"/>
              </a:rPr>
              <a:t>May Allah confer upon you excellent consolation concerning the (tragedy) of al-Husayn, your brother</a:t>
            </a:r>
          </a:p>
          <a:p>
            <a:pPr rtl="1"/>
            <a:r>
              <a:rPr lang="ur-PK" sz="2800" dirty="0">
                <a:solidFill>
                  <a:schemeClr val="bg1"/>
                </a:solidFill>
              </a:rPr>
              <a:t>خدائے تعالیٰ</a:t>
            </a:r>
          </a:p>
          <a:p>
            <a:pPr rtl="1"/>
            <a:r>
              <a:rPr lang="ur-PK" sz="2800" dirty="0">
                <a:solidFill>
                  <a:schemeClr val="bg1"/>
                </a:solidFill>
              </a:rPr>
              <a:t>آپکے بھائی حسین (ع)کے بارے میں آپکے ساتھ بہترین تعزیت کرے</a:t>
            </a:r>
          </a:p>
          <a:p>
            <a:endParaRPr lang="en-US" altLang="en-US" sz="28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aḥsana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allāhu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laka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al`azā'a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fī</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akhīka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alḥusayni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3751752941"/>
      </p:ext>
    </p:extLst>
  </p:cSld>
  <p:clrMapOvr>
    <a:masterClrMapping/>
  </p:clrMapOvr>
  <p:transition advClick="0">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يَا مَوْلاَيَ يَا ابَا عَبْدِ ٱللَّهِ</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17570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O my master, </a:t>
            </a:r>
            <a:r>
              <a:rPr lang="en-US" altLang="en-US" sz="3200" b="1" dirty="0" err="1">
                <a:solidFill>
                  <a:schemeClr val="bg1"/>
                </a:solidFill>
                <a:latin typeface="Arial" panose="020B0604020202020204" pitchFamily="34" charset="0"/>
                <a:ea typeface="MS Mincho" panose="02020609040205080304" pitchFamily="49" charset="-128"/>
              </a:rPr>
              <a:t>Abū</a:t>
            </a:r>
            <a:r>
              <a:rPr lang="en-US" altLang="en-US" sz="3200" b="1" dirty="0">
                <a:solidFill>
                  <a:schemeClr val="bg1"/>
                </a:solidFill>
                <a:latin typeface="Arial" panose="020B0604020202020204" pitchFamily="34" charset="0"/>
                <a:ea typeface="MS Mincho" panose="02020609040205080304" pitchFamily="49" charset="-128"/>
              </a:rPr>
              <a:t>-`</a:t>
            </a:r>
            <a:r>
              <a:rPr lang="en-US" altLang="en-US" sz="3200" b="1" dirty="0" err="1">
                <a:solidFill>
                  <a:schemeClr val="bg1"/>
                </a:solidFill>
                <a:latin typeface="Arial" panose="020B0604020202020204" pitchFamily="34" charset="0"/>
                <a:ea typeface="MS Mincho" panose="02020609040205080304" pitchFamily="49" charset="-128"/>
              </a:rPr>
              <a:t>Abdullāh</a:t>
            </a:r>
            <a:r>
              <a:rPr lang="en-US" altLang="en-US" sz="3200" b="1" dirty="0">
                <a:solidFill>
                  <a:schemeClr val="bg1"/>
                </a:solidFill>
                <a:latin typeface="Arial" panose="020B0604020202020204" pitchFamily="34" charset="0"/>
                <a:ea typeface="MS Mincho" panose="02020609040205080304" pitchFamily="49" charset="-128"/>
              </a:rPr>
              <a:t>!</a:t>
            </a:r>
          </a:p>
          <a:p>
            <a:r>
              <a:rPr lang="ur-PK" sz="3200" dirty="0">
                <a:solidFill>
                  <a:schemeClr val="bg1"/>
                </a:solidFill>
              </a:rPr>
              <a:t>اے میرے سردار اے ابوعبد(ع)اللہ</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yā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mawlāya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abā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abdillāhi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844143347"/>
      </p:ext>
    </p:extLst>
  </p:cSld>
  <p:clrMapOvr>
    <a:masterClrMapping/>
  </p:clrMapOvr>
  <p:transition advClick="0">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انَا َضَيْفُ ٱللَّهِ َوضَيْفُكَ</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17570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I am now Allah’s and your guest</a:t>
            </a:r>
          </a:p>
          <a:p>
            <a:r>
              <a:rPr lang="ur-PK" sz="3200" dirty="0">
                <a:solidFill>
                  <a:schemeClr val="bg1"/>
                </a:solidFill>
              </a:rPr>
              <a:t>میں اللہ کا مہمان اور آپ کا مہمان ہوں</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ana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ḍayfu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allāhi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ḍayfuka</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1542411726"/>
      </p:ext>
    </p:extLst>
  </p:cSld>
  <p:clrMapOvr>
    <a:masterClrMapping/>
  </p:clrMapOvr>
  <p:transition advClick="0">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وَجَارُ ٱللَّهِ وَجَارُكَ</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357568"/>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and Allah’s and your neighbor!</a:t>
            </a:r>
          </a:p>
          <a:p>
            <a:pPr rtl="1"/>
            <a:r>
              <a:rPr lang="ur-PK" sz="3200" dirty="0">
                <a:solidFill>
                  <a:schemeClr val="bg1"/>
                </a:solidFill>
              </a:rPr>
              <a:t>اور خدا کی</a:t>
            </a:r>
          </a:p>
          <a:p>
            <a:pPr rtl="1"/>
            <a:r>
              <a:rPr lang="ur-PK" sz="3200" dirty="0">
                <a:solidFill>
                  <a:schemeClr val="bg1"/>
                </a:solidFill>
              </a:rPr>
              <a:t> پناہ اور آپکی پناہ میں ہوں</a:t>
            </a:r>
          </a:p>
          <a:p>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jāru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allāhi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jāruka</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2153654450"/>
      </p:ext>
    </p:extLst>
  </p:cSld>
  <p:clrMapOvr>
    <a:masterClrMapping/>
  </p:clrMapOvr>
  <p:transition advClick="0">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عَلَيْكَ يَا وَارِثَ مُوسَىٰ كَلِيمِ ٱللَّهِ</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653034"/>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on you, O inheritor of Moses, who received direct communication from Allah!</a:t>
            </a:r>
          </a:p>
          <a:p>
            <a:r>
              <a:rPr lang="ur-PK" sz="3200" dirty="0">
                <a:solidFill>
                  <a:schemeClr val="bg1"/>
                </a:solidFill>
              </a:rPr>
              <a:t>آپ پر سلام ہو اے موسیٰ (ع)کے وارث جو خدا کے کلیم (ع)ہیں</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wāritha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mūsā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kalīmi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allāhi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1747410745"/>
      </p:ext>
    </p:extLst>
  </p:cSld>
  <p:clrMapOvr>
    <a:masterClrMapping/>
  </p:clrMapOvr>
  <p:transition advClick="0">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وَلِكُلِّ ضَيْفٍ وَجَارٍ قِرَىً</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66814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Each guest and neighbor must receive hospitality!</a:t>
            </a:r>
          </a:p>
          <a:p>
            <a:r>
              <a:rPr lang="ur-PK" sz="3200" dirty="0">
                <a:solidFill>
                  <a:schemeClr val="bg1"/>
                </a:solidFill>
              </a:rPr>
              <a:t>یہاں ہر مہمان اور پناہ گیر کی پذیرائی ہوتی ہے</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likulli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ḍayfin</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jārin</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qiran</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350769781"/>
      </p:ext>
    </p:extLst>
  </p:cSld>
  <p:clrMapOvr>
    <a:masterClrMapping/>
  </p:clrMapOvr>
  <p:transition advClick="0">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وَقِرَايَ فِي هٰذَا ٱلْوَقْتِ</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17570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My hospitality at this time</a:t>
            </a:r>
          </a:p>
          <a:p>
            <a:r>
              <a:rPr lang="ur-PK" sz="3200" dirty="0">
                <a:solidFill>
                  <a:schemeClr val="bg1"/>
                </a:solidFill>
              </a:rPr>
              <a:t>اور اس وقت میری پذیرائی یہی ہے</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qirāya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fī</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hādhā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alwaqti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406709252"/>
      </p:ext>
    </p:extLst>
  </p:cSld>
  <p:clrMapOvr>
    <a:masterClrMapping/>
  </p:clrMapOvr>
  <p:transition advClick="0">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انْ تَسْالَ ٱللَّهَ سُبْحَانَهُ وَتَعَالَىٰ</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17570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is that you may beseech Almighty Allah</a:t>
            </a:r>
          </a:p>
          <a:p>
            <a:r>
              <a:rPr lang="ur-PK" sz="3200" dirty="0">
                <a:solidFill>
                  <a:schemeClr val="bg1"/>
                </a:solidFill>
              </a:rPr>
              <a:t>کہ آپ سوال کریں اللہ سے</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a:solidFill>
                  <a:schemeClr val="bg1"/>
                </a:solidFill>
                <a:latin typeface="Transliteration Verdana" pitchFamily="34" charset="0"/>
              </a:rPr>
              <a:t>an </a:t>
            </a:r>
            <a:r>
              <a:rPr lang="en-US" altLang="en-US" sz="2000" b="1" i="1" dirty="0" err="1">
                <a:solidFill>
                  <a:schemeClr val="bg1"/>
                </a:solidFill>
                <a:latin typeface="Transliteration Verdana" pitchFamily="34" charset="0"/>
              </a:rPr>
              <a:t>tas'ala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allāha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subḥānahu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ta`ālā</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1727164038"/>
      </p:ext>
    </p:extLst>
  </p:cSld>
  <p:clrMapOvr>
    <a:masterClrMapping/>
  </p:clrMapOvr>
  <p:transition advClick="0">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انْ يَرْزُقَنِي فَكَاكَ رَقَبَتِي مِنَ ٱلنَّارِ</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17570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to release me from Hellfire.</a:t>
            </a:r>
          </a:p>
          <a:p>
            <a:r>
              <a:rPr lang="ur-PK" sz="3200" dirty="0">
                <a:solidFill>
                  <a:schemeClr val="bg1"/>
                </a:solidFill>
              </a:rPr>
              <a:t>کہ میری گردن کو عذاب جہنم سے آزاد کردے</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a:solidFill>
                  <a:schemeClr val="bg1"/>
                </a:solidFill>
                <a:latin typeface="Transliteration Verdana" pitchFamily="34" charset="0"/>
              </a:rPr>
              <a:t>an </a:t>
            </a:r>
            <a:r>
              <a:rPr lang="en-US" altLang="en-US" sz="2000" b="1" i="1" dirty="0" err="1">
                <a:solidFill>
                  <a:schemeClr val="bg1"/>
                </a:solidFill>
                <a:latin typeface="Transliteration Verdana" pitchFamily="34" charset="0"/>
              </a:rPr>
              <a:t>yarzuqanī</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fakāka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raqabatī</a:t>
            </a:r>
            <a:r>
              <a:rPr lang="en-US" altLang="en-US" sz="2000" b="1" i="1" dirty="0">
                <a:solidFill>
                  <a:schemeClr val="bg1"/>
                </a:solidFill>
                <a:latin typeface="Transliteration Verdana" pitchFamily="34" charset="0"/>
              </a:rPr>
              <a:t> min </a:t>
            </a:r>
            <a:r>
              <a:rPr lang="en-US" altLang="en-US" sz="2000" b="1" i="1" dirty="0" err="1">
                <a:solidFill>
                  <a:schemeClr val="bg1"/>
                </a:solidFill>
                <a:latin typeface="Transliteration Verdana" pitchFamily="34" charset="0"/>
              </a:rPr>
              <a:t>alnnāri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2493266091"/>
      </p:ext>
    </p:extLst>
  </p:cSld>
  <p:clrMapOvr>
    <a:masterClrMapping/>
  </p:clrMapOvr>
  <p:transition advClick="0">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إِنَّهُ سَمِيعُ ٱلدُّعَاءِ قَرِيبٌ مُجِيبٌ</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302236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2800" b="1" dirty="0">
                <a:solidFill>
                  <a:schemeClr val="bg1"/>
                </a:solidFill>
                <a:latin typeface="Arial" panose="020B0604020202020204" pitchFamily="34" charset="0"/>
                <a:ea typeface="MS Mincho" panose="02020609040205080304" pitchFamily="49" charset="-128"/>
              </a:rPr>
              <a:t>Verily, He is Hearer of prayers, Nigh, and Responsive.</a:t>
            </a:r>
          </a:p>
          <a:p>
            <a:pPr rtl="1"/>
            <a:r>
              <a:rPr lang="ur-PK" sz="2800" dirty="0">
                <a:solidFill>
                  <a:schemeClr val="bg1"/>
                </a:solidFill>
              </a:rPr>
              <a:t>جو پاک تر اور</a:t>
            </a:r>
          </a:p>
          <a:p>
            <a:pPr rtl="1"/>
            <a:r>
              <a:rPr lang="ur-PK" sz="2800" dirty="0">
                <a:solidFill>
                  <a:schemeClr val="bg1"/>
                </a:solidFill>
              </a:rPr>
              <a:t> عالی قدر ہے</a:t>
            </a:r>
            <a:endParaRPr lang="en-US" sz="2800" dirty="0">
              <a:solidFill>
                <a:schemeClr val="bg1"/>
              </a:solidFill>
            </a:endParaRPr>
          </a:p>
          <a:p>
            <a:pPr rtl="1"/>
            <a:r>
              <a:rPr lang="ur-PK" sz="2800" dirty="0">
                <a:solidFill>
                  <a:schemeClr val="bg1"/>
                </a:solidFill>
              </a:rPr>
              <a:t>بے شک وہ دعا کا سننے والا ہے نزدیک تر قبول کرنے والا </a:t>
            </a:r>
          </a:p>
          <a:p>
            <a:endParaRPr lang="en-US" altLang="en-US" sz="28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innahū</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samī`u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alddu`ā'i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qarībun</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mujībun</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222038281"/>
      </p:ext>
    </p:extLst>
  </p:cSld>
  <p:clrMapOvr>
    <a:masterClrMapping/>
  </p:clrMapOvr>
  <p:transition advClick="0">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اَللَّهُمَّ صَلِّ عَلَى مُحَمَّدٍ وَ آلِ مُحَمَّد</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2850011"/>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O All</a:t>
            </a:r>
            <a:r>
              <a:rPr lang="en-US" altLang="en-US" sz="3200" b="1" dirty="0">
                <a:solidFill>
                  <a:schemeClr val="bg1"/>
                </a:solidFill>
                <a:latin typeface="Al-Arial"/>
                <a:ea typeface="MS Mincho" panose="02020609040205080304" pitchFamily="49" charset="-128"/>
              </a:rPr>
              <a:t>á</a:t>
            </a:r>
            <a:r>
              <a:rPr lang="en-US" altLang="en-US" sz="3200" b="1" dirty="0">
                <a:solidFill>
                  <a:schemeClr val="bg1"/>
                </a:solidFill>
                <a:latin typeface="Arial" panose="020B0604020202020204" pitchFamily="34" charset="0"/>
                <a:ea typeface="MS Mincho" panose="02020609040205080304" pitchFamily="49" charset="-128"/>
              </a:rPr>
              <a:t>h bless Muhammad and the family of Muhammad.</a:t>
            </a:r>
          </a:p>
          <a:p>
            <a:r>
              <a:rPr lang="ar-SA" altLang="en-US" sz="3200" b="1" dirty="0">
                <a:solidFill>
                  <a:schemeClr val="bg1"/>
                </a:solidFill>
                <a:latin typeface="Alvi Nastaleeq" pitchFamily="2" charset="0"/>
              </a:rPr>
              <a:t>اے الله! رحمت فرما محمد وآل)ع( محمد پر </a:t>
            </a:r>
          </a:p>
          <a:p>
            <a:endParaRPr lang="en-US" altLang="en-US" sz="3200" b="1" dirty="0">
              <a:solidFill>
                <a:schemeClr val="bg1"/>
              </a:solidFill>
              <a:latin typeface="Arial" panose="020B0604020202020204" pitchFamily="34" charset="0"/>
              <a:ea typeface="MS Mincho" panose="02020609040205080304" pitchFamily="49" charset="-128"/>
            </a:endParaRPr>
          </a:p>
          <a:p>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allahumma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salli</a:t>
            </a:r>
            <a:r>
              <a:rPr lang="en-US" altLang="en-US" sz="2000" b="1" i="1" dirty="0">
                <a:solidFill>
                  <a:schemeClr val="bg1"/>
                </a:solidFill>
                <a:latin typeface="Transliteration Verdana" pitchFamily="34" charset="0"/>
              </a:rPr>
              <a:t> 'ala </a:t>
            </a:r>
            <a:r>
              <a:rPr lang="en-US" altLang="en-US" sz="2000" b="1" i="1" dirty="0" err="1">
                <a:solidFill>
                  <a:schemeClr val="bg1"/>
                </a:solidFill>
                <a:latin typeface="Transliteration Verdana" pitchFamily="34" charset="0"/>
              </a:rPr>
              <a:t>muhammadin</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aali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muhammad</a:t>
            </a:r>
            <a:endParaRPr lang="en-US" altLang="en-US" sz="2000" b="1" i="1" dirty="0">
              <a:solidFill>
                <a:schemeClr val="bg1"/>
              </a:solidFill>
              <a:latin typeface="Transliteration Verdana" pitchFamily="34" charset="0"/>
            </a:endParaRPr>
          </a:p>
        </p:txBody>
      </p:sp>
      <p:sp>
        <p:nvSpPr>
          <p:cNvPr id="6"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2133402235"/>
      </p:ext>
    </p:extLst>
  </p:cSld>
  <p:clrMapOvr>
    <a:masterClrMapping/>
  </p:clrMapOvr>
  <p:transition advClick="0">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p:cNvSpPr>
            <a:spLocks noChangeArrowheads="1"/>
          </p:cNvSpPr>
          <p:nvPr/>
        </p:nvSpPr>
        <p:spPr bwMode="auto">
          <a:xfrm>
            <a:off x="685800" y="1556792"/>
            <a:ext cx="7702624" cy="4176463"/>
          </a:xfrm>
          <a:prstGeom prst="plaque">
            <a:avLst>
              <a:gd name="adj" fmla="val 16667"/>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a:endParaRPr lang="en-US" altLang="en-US" sz="1600" b="1">
              <a:solidFill>
                <a:schemeClr val="bg1"/>
              </a:solidFill>
              <a:latin typeface="Trebuchet MS" panose="020B0603020202020204" pitchFamily="34" charset="0"/>
            </a:endParaRPr>
          </a:p>
        </p:txBody>
      </p:sp>
      <p:sp>
        <p:nvSpPr>
          <p:cNvPr id="8" name="Rectangle 5"/>
          <p:cNvSpPr>
            <a:spLocks noChangeArrowheads="1"/>
          </p:cNvSpPr>
          <p:nvPr/>
        </p:nvSpPr>
        <p:spPr bwMode="auto">
          <a:xfrm>
            <a:off x="136525" y="5517232"/>
            <a:ext cx="8888413"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1200" b="1" dirty="0">
              <a:solidFill>
                <a:schemeClr val="bg1"/>
              </a:solidFill>
              <a:latin typeface="Trebuchet MS" panose="020B0603020202020204" pitchFamily="34" charset="0"/>
            </a:endParaRPr>
          </a:p>
          <a:p>
            <a:pPr algn="ctr" eaLnBrk="1" hangingPunct="1">
              <a:spcBef>
                <a:spcPct val="0"/>
              </a:spcBef>
              <a:buFontTx/>
              <a:buNone/>
            </a:pPr>
            <a:r>
              <a:rPr lang="en-US" altLang="en-US" sz="1100" b="1" dirty="0">
                <a:solidFill>
                  <a:schemeClr val="bg1"/>
                </a:solidFill>
              </a:rPr>
              <a:t>For any errors / comments please write to: duas.org@gmail.com</a:t>
            </a:r>
            <a:endParaRPr lang="en-US" altLang="en-US" sz="1200" b="1" dirty="0">
              <a:solidFill>
                <a:schemeClr val="bg1"/>
              </a:solidFill>
              <a:latin typeface="Trebuchet MS" panose="020B0603020202020204" pitchFamily="34" charset="0"/>
            </a:endParaRPr>
          </a:p>
          <a:p>
            <a:pPr algn="ctr" eaLnBrk="1" hangingPunct="1">
              <a:spcBef>
                <a:spcPct val="0"/>
              </a:spcBef>
              <a:buFontTx/>
              <a:buNone/>
            </a:pPr>
            <a:r>
              <a:rPr lang="en-US" altLang="en-US" sz="1200" b="1" dirty="0">
                <a:solidFill>
                  <a:schemeClr val="bg1"/>
                </a:solidFill>
                <a:latin typeface="Trebuchet MS" panose="020B0603020202020204" pitchFamily="34" charset="0"/>
              </a:rPr>
              <a:t>Kindly recite </a:t>
            </a:r>
            <a:r>
              <a:rPr lang="en-US" altLang="en-US" sz="1200" b="1" dirty="0" err="1">
                <a:solidFill>
                  <a:schemeClr val="bg1"/>
                </a:solidFill>
                <a:latin typeface="Trebuchet MS" panose="020B0603020202020204" pitchFamily="34" charset="0"/>
              </a:rPr>
              <a:t>Sura</a:t>
            </a:r>
            <a:r>
              <a:rPr lang="en-US" altLang="en-US" sz="1200" b="1" dirty="0">
                <a:solidFill>
                  <a:schemeClr val="bg1"/>
                </a:solidFill>
                <a:latin typeface="Trebuchet MS" panose="020B0603020202020204" pitchFamily="34" charset="0"/>
              </a:rPr>
              <a:t> E </a:t>
            </a:r>
            <a:r>
              <a:rPr lang="en-US" altLang="en-US" sz="1200" b="1" dirty="0" err="1">
                <a:solidFill>
                  <a:schemeClr val="bg1"/>
                </a:solidFill>
                <a:latin typeface="Trebuchet MS" panose="020B0603020202020204" pitchFamily="34" charset="0"/>
              </a:rPr>
              <a:t>Fatiha</a:t>
            </a:r>
            <a:r>
              <a:rPr lang="en-US" altLang="en-US" sz="1200" b="1" dirty="0">
                <a:solidFill>
                  <a:schemeClr val="bg1"/>
                </a:solidFill>
                <a:latin typeface="Trebuchet MS" panose="020B0603020202020204" pitchFamily="34" charset="0"/>
              </a:rPr>
              <a:t> for </a:t>
            </a:r>
            <a:r>
              <a:rPr lang="en-US" altLang="en-US" sz="1200" b="1" dirty="0" err="1">
                <a:solidFill>
                  <a:schemeClr val="bg1"/>
                </a:solidFill>
                <a:latin typeface="Trebuchet MS" panose="020B0603020202020204" pitchFamily="34" charset="0"/>
              </a:rPr>
              <a:t>Marhumeen</a:t>
            </a:r>
            <a:r>
              <a:rPr lang="en-US" altLang="en-US" sz="1200" b="1" dirty="0">
                <a:solidFill>
                  <a:schemeClr val="bg1"/>
                </a:solidFill>
                <a:latin typeface="Trebuchet MS" panose="020B0603020202020204" pitchFamily="34" charset="0"/>
              </a:rPr>
              <a:t> of all those who have worked towards making this small work possible.</a:t>
            </a:r>
          </a:p>
        </p:txBody>
      </p:sp>
      <p:sp>
        <p:nvSpPr>
          <p:cNvPr id="9" name="Rectangle 13"/>
          <p:cNvSpPr>
            <a:spLocks noGrp="1" noChangeArrowheads="1"/>
          </p:cNvSpPr>
          <p:nvPr>
            <p:ph type="ctrTitle"/>
          </p:nvPr>
        </p:nvSpPr>
        <p:spPr>
          <a:xfrm>
            <a:off x="685800" y="4950296"/>
            <a:ext cx="7772400" cy="1143000"/>
          </a:xfrm>
        </p:spPr>
        <p:txBody>
          <a:bodyPr/>
          <a:lstStyle/>
          <a:p>
            <a:pPr eaLnBrk="1" hangingPunct="1"/>
            <a:r>
              <a:rPr lang="en-US" altLang="en-US" sz="6000" b="1" dirty="0">
                <a:solidFill>
                  <a:srgbClr val="FFFF00"/>
                </a:solidFill>
              </a:rPr>
              <a:t>Please recite  </a:t>
            </a:r>
            <a:br>
              <a:rPr lang="en-US" altLang="en-US" sz="6000" b="1" dirty="0">
                <a:solidFill>
                  <a:srgbClr val="FFFF00"/>
                </a:solidFill>
              </a:rPr>
            </a:br>
            <a:r>
              <a:rPr lang="en-US" altLang="en-US" sz="6000" b="1" dirty="0" err="1">
                <a:solidFill>
                  <a:srgbClr val="FFFF00"/>
                </a:solidFill>
              </a:rPr>
              <a:t>Sūrat</a:t>
            </a:r>
            <a:r>
              <a:rPr lang="en-US" altLang="en-US" sz="6000" b="1" dirty="0">
                <a:solidFill>
                  <a:srgbClr val="FFFF00"/>
                </a:solidFill>
              </a:rPr>
              <a:t> al-</a:t>
            </a:r>
            <a:r>
              <a:rPr lang="en-US" altLang="en-US" sz="6000" b="1" dirty="0" err="1">
                <a:solidFill>
                  <a:srgbClr val="FFFF00"/>
                </a:solidFill>
              </a:rPr>
              <a:t>Fātiḥah</a:t>
            </a:r>
            <a:br>
              <a:rPr lang="en-US" altLang="en-US" sz="6000" b="1" dirty="0">
                <a:solidFill>
                  <a:srgbClr val="FFFF00"/>
                </a:solidFill>
              </a:rPr>
            </a:br>
            <a:r>
              <a:rPr lang="en-US" altLang="en-US" sz="6000" b="1" dirty="0">
                <a:solidFill>
                  <a:srgbClr val="FFFF00"/>
                </a:solidFill>
              </a:rPr>
              <a:t>for</a:t>
            </a:r>
            <a:br>
              <a:rPr lang="en-US" altLang="en-US" sz="6000" b="1" dirty="0">
                <a:solidFill>
                  <a:srgbClr val="FFFF00"/>
                </a:solidFill>
              </a:rPr>
            </a:br>
            <a:r>
              <a:rPr lang="en-US" altLang="en-US" sz="6000" b="1" dirty="0">
                <a:solidFill>
                  <a:srgbClr val="FFFF00"/>
                </a:solidFill>
              </a:rPr>
              <a:t>ALL MARHUMEEN</a:t>
            </a:r>
            <a:br>
              <a:rPr lang="en-US" altLang="en-US" sz="6000" b="1" dirty="0">
                <a:solidFill>
                  <a:srgbClr val="FFFF00"/>
                </a:solidFill>
              </a:rPr>
            </a:br>
            <a:endParaRPr lang="en-GB" altLang="en-US" sz="6000" b="1" dirty="0">
              <a:solidFill>
                <a:srgbClr val="FFFF00"/>
              </a:solidFill>
            </a:endParaRPr>
          </a:p>
        </p:txBody>
      </p:sp>
      <p:pic>
        <p:nvPicPr>
          <p:cNvPr id="10" name="Picture 1">
            <a:hlinkClick r:id="rId2"/>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5298281"/>
            <a:ext cx="18288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1570" name="AutoShape 2"/>
          <p:cNvSpPr>
            <a:spLocks noChangeArrowheads="1"/>
          </p:cNvSpPr>
          <p:nvPr/>
        </p:nvSpPr>
        <p:spPr bwMode="auto">
          <a:xfrm>
            <a:off x="611188" y="1484784"/>
            <a:ext cx="7705228" cy="4464495"/>
          </a:xfrm>
          <a:prstGeom prst="plaque">
            <a:avLst>
              <a:gd name="adj" fmla="val 16667"/>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a:endParaRPr lang="en-US" sz="1600" b="1">
              <a:solidFill>
                <a:schemeClr val="bg1"/>
              </a:solidFill>
              <a:latin typeface="Trebuchet MS" panose="020B0603020202020204" pitchFamily="34" charset="0"/>
            </a:endParaRPr>
          </a:p>
        </p:txBody>
      </p:sp>
      <p:sp>
        <p:nvSpPr>
          <p:cNvPr id="1261571" name="Rectangle 3"/>
          <p:cNvSpPr>
            <a:spLocks noChangeArrowheads="1"/>
          </p:cNvSpPr>
          <p:nvPr/>
        </p:nvSpPr>
        <p:spPr bwMode="auto">
          <a:xfrm>
            <a:off x="611188" y="2222862"/>
            <a:ext cx="7921625"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6000" b="1" dirty="0">
                <a:solidFill>
                  <a:srgbClr val="FFFF00"/>
                </a:solidFill>
                <a:cs typeface="Traditional Arabic" panose="02020603050405020304" pitchFamily="18" charset="-78"/>
              </a:rPr>
              <a:t>Two </a:t>
            </a:r>
            <a:r>
              <a:rPr lang="en-US" altLang="en-US" sz="6000" b="1" dirty="0" err="1">
                <a:solidFill>
                  <a:srgbClr val="FFFF00"/>
                </a:solidFill>
                <a:cs typeface="Traditional Arabic" panose="02020603050405020304" pitchFamily="18" charset="-78"/>
              </a:rPr>
              <a:t>Rakaat</a:t>
            </a:r>
            <a:r>
              <a:rPr lang="en-US" altLang="en-US" sz="6000" b="1" dirty="0">
                <a:solidFill>
                  <a:srgbClr val="FFFF00"/>
                </a:solidFill>
                <a:cs typeface="Traditional Arabic" panose="02020603050405020304" pitchFamily="18" charset="-78"/>
              </a:rPr>
              <a:t> </a:t>
            </a:r>
            <a:r>
              <a:rPr lang="en-US" altLang="en-US" sz="6000" b="1" dirty="0" err="1">
                <a:solidFill>
                  <a:srgbClr val="FFFF00"/>
                </a:solidFill>
                <a:cs typeface="Traditional Arabic" panose="02020603050405020304" pitchFamily="18" charset="-78"/>
              </a:rPr>
              <a:t>Salaatul</a:t>
            </a:r>
            <a:r>
              <a:rPr lang="en-US" altLang="en-US" sz="6000" b="1" dirty="0">
                <a:solidFill>
                  <a:srgbClr val="FFFF00"/>
                </a:solidFill>
                <a:cs typeface="Traditional Arabic" panose="02020603050405020304" pitchFamily="18" charset="-78"/>
              </a:rPr>
              <a:t> Hadiya </a:t>
            </a:r>
            <a:r>
              <a:rPr lang="en-US" altLang="en-US" sz="6000" b="1" dirty="0" err="1">
                <a:solidFill>
                  <a:srgbClr val="FFFF00"/>
                </a:solidFill>
                <a:cs typeface="Traditional Arabic" panose="02020603050405020304" pitchFamily="18" charset="-78"/>
              </a:rPr>
              <a:t>Ziyarat</a:t>
            </a:r>
            <a:r>
              <a:rPr lang="en-US" altLang="en-US" sz="6000" b="1" dirty="0">
                <a:solidFill>
                  <a:srgbClr val="FFFF00"/>
                </a:solidFill>
                <a:cs typeface="Traditional Arabic" panose="02020603050405020304" pitchFamily="18" charset="-78"/>
              </a:rPr>
              <a:t> is recommended to recite</a:t>
            </a:r>
            <a:endParaRPr lang="en-GB" altLang="en-US" sz="6000" b="1" dirty="0">
              <a:solidFill>
                <a:srgbClr val="FFFF00"/>
              </a:solidFill>
              <a:cs typeface="Traditional Arabic" panose="02020603050405020304" pitchFamily="18" charset="-78"/>
            </a:endParaRPr>
          </a:p>
        </p:txBody>
      </p:sp>
      <p:sp>
        <p:nvSpPr>
          <p:cNvPr id="5"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عَلَيْكَ يَا وَارِثَ عِيسَىٰ رُوحِ ٱللَّهِ</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66814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on you, O inheritor of Jesus, the Spirit of Allah!</a:t>
            </a:r>
          </a:p>
          <a:p>
            <a:r>
              <a:rPr lang="ur-PK" sz="3200" dirty="0">
                <a:solidFill>
                  <a:schemeClr val="bg1"/>
                </a:solidFill>
              </a:rPr>
              <a:t>آپ پر سلام ہو اے عیسٰی (ع)کے وارث جو خدا کی روح ہیں </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wāritha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īsā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rūḥi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allāhi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2761039868"/>
      </p:ext>
    </p:extLst>
  </p:cSld>
  <p:clrMapOvr>
    <a:masterClrMapping/>
  </p:clrMapOvr>
  <p:transition advClick="0">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0210" name="Rectangle 2"/>
          <p:cNvSpPr>
            <a:spLocks noGrp="1" noChangeArrowheads="1"/>
          </p:cNvSpPr>
          <p:nvPr>
            <p:ph type="ctrTitle"/>
          </p:nvPr>
        </p:nvSpPr>
        <p:spPr>
          <a:xfrm>
            <a:off x="250825" y="1647825"/>
            <a:ext cx="8569325" cy="9144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spAutoFit/>
          </a:bodyPr>
          <a:lstStyle/>
          <a:p>
            <a:pPr rtl="1"/>
            <a:r>
              <a:rPr lang="ar-SA" altLang="en-US" sz="5400" dirty="0">
                <a:solidFill>
                  <a:schemeClr val="bg1"/>
                </a:solidFill>
                <a:latin typeface="Times New Roman" panose="02020603050405020304" pitchFamily="18" charset="0"/>
                <a:cs typeface="Simplified Arabic" panose="02020603050405020304" pitchFamily="18" charset="-78"/>
              </a:rPr>
              <a:t>اَلسَّلاَمُ عَلَيْكَ يَا وَارِثَ مُحَمَّدٍ حَبِيبِ ٱللَّهِ</a:t>
            </a:r>
            <a:endParaRPr lang="en-US" altLang="en-US" sz="5400" dirty="0">
              <a:solidFill>
                <a:schemeClr val="bg1"/>
              </a:solidFill>
              <a:latin typeface="Times New Roman" panose="02020603050405020304" pitchFamily="18" charset="0"/>
              <a:ea typeface="MS Mincho" panose="02020609040205080304" pitchFamily="49" charset="-128"/>
              <a:cs typeface="Simplified Arabic" panose="02020603050405020304" pitchFamily="18" charset="-78"/>
            </a:endParaRPr>
          </a:p>
        </p:txBody>
      </p:sp>
      <p:sp>
        <p:nvSpPr>
          <p:cNvPr id="2270211" name="Rectangle 3"/>
          <p:cNvSpPr>
            <a:spLocks noGrp="1" noChangeArrowheads="1"/>
          </p:cNvSpPr>
          <p:nvPr>
            <p:ph type="subTitle" idx="1"/>
          </p:nvPr>
        </p:nvSpPr>
        <p:spPr>
          <a:xfrm>
            <a:off x="323850" y="3068960"/>
            <a:ext cx="8424863" cy="1668149"/>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spAutoFit/>
          </a:bodyPr>
          <a:lstStyle/>
          <a:p>
            <a:r>
              <a:rPr lang="en-US" altLang="en-US" sz="3200" b="1" dirty="0">
                <a:solidFill>
                  <a:schemeClr val="bg1"/>
                </a:solidFill>
                <a:latin typeface="Arial" panose="020B0604020202020204" pitchFamily="34" charset="0"/>
                <a:ea typeface="MS Mincho" panose="02020609040205080304" pitchFamily="49" charset="-128"/>
              </a:rPr>
              <a:t>Peace be on you, O inheritor of </a:t>
            </a:r>
            <a:r>
              <a:rPr lang="en-US" altLang="en-US" sz="3200" b="1" dirty="0" err="1">
                <a:solidFill>
                  <a:schemeClr val="bg1"/>
                </a:solidFill>
                <a:latin typeface="Arial" panose="020B0604020202020204" pitchFamily="34" charset="0"/>
                <a:ea typeface="MS Mincho" panose="02020609040205080304" pitchFamily="49" charset="-128"/>
              </a:rPr>
              <a:t>Muḥammad</a:t>
            </a:r>
            <a:r>
              <a:rPr lang="en-US" altLang="en-US" sz="3200" b="1" dirty="0">
                <a:solidFill>
                  <a:schemeClr val="bg1"/>
                </a:solidFill>
                <a:latin typeface="Arial" panose="020B0604020202020204" pitchFamily="34" charset="0"/>
                <a:ea typeface="MS Mincho" panose="02020609040205080304" pitchFamily="49" charset="-128"/>
              </a:rPr>
              <a:t>, the most beloved by Allah!</a:t>
            </a:r>
          </a:p>
          <a:p>
            <a:r>
              <a:rPr lang="ur-PK" sz="3200" dirty="0">
                <a:solidFill>
                  <a:schemeClr val="bg1"/>
                </a:solidFill>
              </a:rPr>
              <a:t>آپ پر سلام ہو اے محمد کے وارث جو خدا کے حبیب ہیں</a:t>
            </a:r>
            <a:endParaRPr lang="en-US" altLang="en-US" sz="3200" b="1" dirty="0">
              <a:solidFill>
                <a:schemeClr val="bg1"/>
              </a:solidFill>
              <a:latin typeface="Arial" panose="020B0604020202020204" pitchFamily="34" charset="0"/>
              <a:ea typeface="MS Mincho" panose="02020609040205080304" pitchFamily="49" charset="-128"/>
            </a:endParaRPr>
          </a:p>
        </p:txBody>
      </p:sp>
      <p:sp>
        <p:nvSpPr>
          <p:cNvPr id="2270213" name="Text Box 5"/>
          <p:cNvSpPr txBox="1">
            <a:spLocks noChangeArrowheads="1"/>
          </p:cNvSpPr>
          <p:nvPr/>
        </p:nvSpPr>
        <p:spPr bwMode="auto">
          <a:xfrm>
            <a:off x="250825" y="5696421"/>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i="1" dirty="0" err="1">
                <a:solidFill>
                  <a:schemeClr val="bg1"/>
                </a:solidFill>
                <a:latin typeface="Transliteration Verdana" pitchFamily="34" charset="0"/>
              </a:rPr>
              <a:t>alssalāmu</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alayka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yā</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wāritha</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muḥammadin</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ḥabībi</a:t>
            </a:r>
            <a:r>
              <a:rPr lang="en-US" altLang="en-US" sz="2000" b="1" i="1" dirty="0">
                <a:solidFill>
                  <a:schemeClr val="bg1"/>
                </a:solidFill>
                <a:latin typeface="Transliteration Verdana" pitchFamily="34" charset="0"/>
              </a:rPr>
              <a:t> </a:t>
            </a:r>
            <a:r>
              <a:rPr lang="en-US" altLang="en-US" sz="2000" b="1" i="1" dirty="0" err="1">
                <a:solidFill>
                  <a:schemeClr val="bg1"/>
                </a:solidFill>
                <a:latin typeface="Transliteration Verdana" pitchFamily="34" charset="0"/>
              </a:rPr>
              <a:t>allāhi</a:t>
            </a:r>
            <a:endParaRPr lang="en-US" altLang="en-US" sz="2000" b="1" i="1" dirty="0">
              <a:solidFill>
                <a:schemeClr val="bg1"/>
              </a:solidFill>
              <a:latin typeface="Transliteration Verdana" pitchFamily="34" charset="0"/>
            </a:endParaRPr>
          </a:p>
        </p:txBody>
      </p:sp>
      <p:sp>
        <p:nvSpPr>
          <p:cNvPr id="7" name="Text Box 4"/>
          <p:cNvSpPr txBox="1">
            <a:spLocks noChangeArrowheads="1"/>
          </p:cNvSpPr>
          <p:nvPr/>
        </p:nvSpPr>
        <p:spPr bwMode="auto">
          <a:xfrm>
            <a:off x="22498" y="1052736"/>
            <a:ext cx="9144000" cy="338554"/>
          </a:xfrm>
          <a:prstGeom prst="rect">
            <a:avLst/>
          </a:prstGeom>
          <a:gradFill rotWithShape="1">
            <a:gsLst>
              <a:gs pos="0">
                <a:srgbClr val="DA2E00">
                  <a:gamma/>
                  <a:shade val="46275"/>
                  <a:invGamma/>
                </a:srgbClr>
              </a:gs>
              <a:gs pos="50000">
                <a:srgbClr val="DA2E00"/>
              </a:gs>
              <a:gs pos="100000">
                <a:srgbClr val="DA2E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r">
              <a:defRPr sz="1600" b="1">
                <a:solidFill>
                  <a:schemeClr val="bg1"/>
                </a:solidFill>
                <a:latin typeface="Trebuchet MS" panose="020B0603020202020204" pitchFamily="34" charset="0"/>
              </a:defRPr>
            </a:lvl1pPr>
          </a:lstStyle>
          <a:p>
            <a:r>
              <a:rPr lang="en-US" altLang="en-US" dirty="0" err="1"/>
              <a:t>Ziyárat</a:t>
            </a:r>
            <a:r>
              <a:rPr lang="en-US" altLang="en-US" dirty="0"/>
              <a:t> of </a:t>
            </a:r>
            <a:r>
              <a:rPr lang="en-US" altLang="en-US" dirty="0" err="1"/>
              <a:t>Ta`ziyah</a:t>
            </a:r>
            <a:r>
              <a:rPr lang="en-US" altLang="en-US" dirty="0"/>
              <a:t> (condolences) on Ashura Day</a:t>
            </a:r>
          </a:p>
        </p:txBody>
      </p:sp>
    </p:spTree>
    <p:extLst>
      <p:ext uri="{BB962C8B-B14F-4D97-AF65-F5344CB8AC3E}">
        <p14:creationId xmlns:p14="http://schemas.microsoft.com/office/powerpoint/2010/main" val="344426566"/>
      </p:ext>
    </p:extLst>
  </p:cSld>
  <p:clrMapOvr>
    <a:masterClrMapping/>
  </p:clrMapOvr>
  <p:transition advClick="0">
    <p:fade/>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l-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3780</Words>
  <Application>Microsoft Office PowerPoint</Application>
  <PresentationFormat>On-screen Show (4:3)</PresentationFormat>
  <Paragraphs>400</Paragraphs>
  <Slides>77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77</vt:i4>
      </vt:variant>
    </vt:vector>
  </HeadingPairs>
  <TitlesOfParts>
    <vt:vector size="84" baseType="lpstr">
      <vt:lpstr>Al-Arial</vt:lpstr>
      <vt:lpstr>Alvi Nastaleeq</vt:lpstr>
      <vt:lpstr>Arial</vt:lpstr>
      <vt:lpstr>Times New Roman</vt:lpstr>
      <vt:lpstr>Transliteration Verdana</vt:lpstr>
      <vt:lpstr>Trebuchet MS</vt:lpstr>
      <vt:lpstr>Default Design</vt:lpstr>
      <vt:lpstr>PowerPoint Presentation</vt:lpstr>
      <vt:lpstr>PowerPoint Presentation</vt:lpstr>
      <vt:lpstr>اَللَّهُمَّ صَلِّ عَلَى مُحَمَّدٍ وَ آلِ مُحَمَّد</vt:lpstr>
      <vt:lpstr>اَلسَّلاَمُ عَلَيْكَ يَا وَارِثَ آدَمَ صِفْوَةِ ٱللَّهِ</vt:lpstr>
      <vt:lpstr>اَلسَّلاَمُ عَلَيْكَ يَا وَارِثَ نُوحٍ نَبِيِّ ٱللَّهِ</vt:lpstr>
      <vt:lpstr>اَلسَّلاَمُ عَلَيْكَ يَا وَارِثَ إِبْرَاهيمَ خَليلِ ٱللَّهِ</vt:lpstr>
      <vt:lpstr>اَلسَّلاَمُ عَلَيْكَ يَا وَارِثَ مُوسَىٰ كَلِيمِ ٱللَّهِ</vt:lpstr>
      <vt:lpstr>اَلسَّلاَمُ عَلَيْكَ يَا وَارِثَ عِيسَىٰ رُوحِ ٱللَّهِ</vt:lpstr>
      <vt:lpstr>اَلسَّلاَمُ عَلَيْكَ يَا وَارِثَ مُحَمَّدٍ حَبِيبِ ٱللَّهِ</vt:lpstr>
      <vt:lpstr>اَلسَّلاَمُ عَلَيْكَ يَا وَارِثَ عَلِيٍّ امِيرِ ٱلْمُؤْمِنينَ وَلِيِّ اللّهِ</vt:lpstr>
      <vt:lpstr>اَلسَّلاَمُ عَلَيْكَ يَا وَارِثَ ٱلْحَسَنِ ٱلشَّهيدِ سِبْطِ رَسُولِ ٱللَّهِ</vt:lpstr>
      <vt:lpstr>اَلسَّلاَمُ عَلَيْكَ يَا بْنَ رَسُولِ ٱللَّهِ</vt:lpstr>
      <vt:lpstr>اَلسَّلاَمُ عَلَيْكَ يَا بْنَ ٱلْبَشِيرِ ٱلنَّذِيرِ</vt:lpstr>
      <vt:lpstr>وَٱبْنَ سَيِّدِ ٱلْوَصِيِّينَ</vt:lpstr>
      <vt:lpstr>اَلسَّلاَمُ عَلَيْكَ يَا بْنَ فَاطِمَةَ سَيِّدَةِ نِسَاءِ ٱلْعَالَمِينَ</vt:lpstr>
      <vt:lpstr>اَلسَّلاَمُ عَلَيْكَ يَا ابَا عَبْدِ ٱللَّهِ</vt:lpstr>
      <vt:lpstr>اَلسَّلاَمُ عَلَيْكَ يا خِيَرَةَ ٱللَّهِ وَٱبْنَ خِيَرَتِهِ</vt:lpstr>
      <vt:lpstr>اَلسَّلاَمُ عَلَيْكَ يا ثَارَ ٱللَّهِ وَٱبْنَ ثَارِهِ</vt:lpstr>
      <vt:lpstr>اَلسَّلاَمُ عَلَيْكَ ايُّهَا ٱلْوِتْرُ ٱلْمَوْتُورُ</vt:lpstr>
      <vt:lpstr>اَلسَّلاَمُ عَلَيْكَ ايُّهَا ٱلإِمَامُ ٱلْهَادِي ٱلزَّكِيُّ</vt:lpstr>
      <vt:lpstr>وَعَلىٰ ارْوَاحٍ حَلَّتْ بِفِنَائِكَ وَاقَامَتْ فِي جِوَارِكَ</vt:lpstr>
      <vt:lpstr>وَوَفَدَتْ مَعَ زُوَّارِكَ</vt:lpstr>
      <vt:lpstr>اَلسَّلاَمُ عَلَيْكَ مِنِّي مَا بَقيتُ وَبَقِيَ ٱللَّيْلُ وَٱلنَّهَارُ</vt:lpstr>
      <vt:lpstr>فَلَقَدْ عَظُمَتْ بِكَ ٱلرَّزِيَّةُ</vt:lpstr>
      <vt:lpstr>وَجَلَّ ٱلْمُصَابُ فِي ٱلْمُؤْمِنِينَ وَٱلْمُسْلِمِينَ</vt:lpstr>
      <vt:lpstr>وَفِي اهْلِ ٱلسَّمَاوَاتِ اجْمَعِينَ</vt:lpstr>
      <vt:lpstr>وَفِي سُكَّانِ ٱلارَضِينَ</vt:lpstr>
      <vt:lpstr>فَإِنَّا لِلَّهِ وَإِنَّا إِلَيْهِ رَاجِعُونَ</vt:lpstr>
      <vt:lpstr>وَصَلَوَاتُ ٱللَّهِ وَبَرَكَاتُهُ وَتَحِيَّاتُهُ عَلَيْكَ</vt:lpstr>
      <vt:lpstr>وَعَلَىٰ آبَائِكَ ٱلطَّاهِرِينَ ٱلطَّيِّبِينَ ٱلْمُنْتَجَبِينَ</vt:lpstr>
      <vt:lpstr>وَعَلىٰ ذَرَارِيهِمُ ٱلْهُدَاةِ ٱلْمَهْدِيِّينَ</vt:lpstr>
      <vt:lpstr>اَلسَّلاَمُ عَلَيْكَ يَا مَوْلايَ وَعَلَيْهِمْ</vt:lpstr>
      <vt:lpstr>وَعَلَىٰ رُوحِكَ وَعَلَىٰ ارْوَاحِهِمْ</vt:lpstr>
      <vt:lpstr>وَعَلَىٰ تُرْبَتِكَ وَعَلَىٰ تُرْبَتِهِمْ</vt:lpstr>
      <vt:lpstr>اَللَّهُمَّ لَقِّهِمْ رَحْمَةً وَرِضْوَاناً</vt:lpstr>
      <vt:lpstr>وَرَوْحاً وَرَيْحَاناً</vt:lpstr>
      <vt:lpstr>اَلسَّلاَمُ عَلَيْكَ يَا مَوْلاَيَ يَا ابَا عَبْدِ ٱللَّهِ</vt:lpstr>
      <vt:lpstr>يَا بْنَ خَاتَمِ ٱلنَّبِيِّينَ وَ يَابْنَ سَيِّدِ ٱلْوَصِيِّينَ </vt:lpstr>
      <vt:lpstr>وَيَا بْنَ سَيِّدَةِ نِسَاءِ ٱلْعَالَمينَ</vt:lpstr>
      <vt:lpstr>اَلسَّلاَمُ عَلَيْكَ يَا شَهِيدُ يَا بْنَ ٱلشَّهِيدِ</vt:lpstr>
      <vt:lpstr>يَا اخَا ٱلشَّهيدِ يَا ابَا ٱلشُّهَدَاءِ</vt:lpstr>
      <vt:lpstr>اَللَّهُمَّ بَلِّغْهُ عَنِّي فِي هٰذِهِ ٱلسَّاعَةِ</vt:lpstr>
      <vt:lpstr>وَفِي هٰذَا ٱلْيَوْمِ وَفِي هٰذَا ٱلْوَقْتِ وَفِي كُلِّ وَقْتٍ</vt:lpstr>
      <vt:lpstr>تَحِيَّةً كَثيرَةً وَسَلاماً</vt:lpstr>
      <vt:lpstr>سَلاَمُ ٱللَّهِ عَلَيْكِ وَرَحْمَةُ ٱللَّهِ وَبَرَكَاتُهُ</vt:lpstr>
      <vt:lpstr>يَا بْنَ سَيِّدِ ٱلْعَالَمِينَ</vt:lpstr>
      <vt:lpstr>وَعَلَىٰ ٱلْمُسْتَشْهَدِينَ مَعَكَ سَلاَماً مُتَّصِلاً</vt:lpstr>
      <vt:lpstr>مَا ٱتَّصَلَ ٱللَّيْلُ وَٱلنَّهارُ</vt:lpstr>
      <vt:lpstr>اَلسَّلاَمُ عَلَىٰ ٱلْحُسَيْنِ بْنِ عَلِيٍّ ٱلشَّهِيدِ</vt:lpstr>
      <vt:lpstr>السَّلامُ عَلَىٰ عَلِيِّ بْنِ ٱلْحُسَيْنِ ٱلشَّهِيدِ</vt:lpstr>
      <vt:lpstr>اَلسَّلاَمُ عَلَىٰ ٱلْعَبَّاسِ بْنِ امِيرِ ٱلْمُؤْمِنِينَ ٱلشَّهِيدِ</vt:lpstr>
      <vt:lpstr>السَّلاَمُ عَلَىٰ ٱلشُّهَداءِ مِنْ وُلْدِ امِيرِ ٱلْمُؤْمِنِينَ</vt:lpstr>
      <vt:lpstr>اَلسَّلاَمُ عَلَىٰ ٱلشُّهَداءِ مِنْ وُلْدِ ٱلْحَسَنِ</vt:lpstr>
      <vt:lpstr>اَلسَّلاَمُ عَلَىٰ ٱلشُّهَداءِ مِنْ وُلْدِ ٱلْحُسَيْنِ</vt:lpstr>
      <vt:lpstr>السَّلامُ عَلَىٰ ٱلشُّهَداءِ مِنْ وُلْدِ جَعْفَرٍ وَعَقِيلٍ</vt:lpstr>
      <vt:lpstr>اَلسَّلاَمُ عَلَىٰ كُلِّ مُسْتَشْهَدٍ مَعَهُمْ مِنَ ٱلْمُؤْمِنِينَ</vt:lpstr>
      <vt:lpstr>اَللَّهُمَّ صَلِّ عَلَىٰ مُحَمَّدٍ وَآلِ مُحَمَّدٍ</vt:lpstr>
      <vt:lpstr>وَبَلِّغْهُمْ عَنِّي تَحِيَّةً كَثِيرَةً وَسَلاَماً</vt:lpstr>
      <vt:lpstr>اَلسَّلاَمُ عَلَيْكَ يا رَسُولَ ٱللَّهِ</vt:lpstr>
      <vt:lpstr>احْسَنَ ٱللَّهُ لَكَ ٱلْعَزَاءَ فِي وَلَدِكَ ٱلْحُسَيْنِ</vt:lpstr>
      <vt:lpstr>اَلسَّلاَمُ عَلَيْكِ يَا فَاطِمَةُ</vt:lpstr>
      <vt:lpstr>احْسَنَ ٱللَّهُ لَكِ ٱلْعَزَاءَ فِي وَلَدِكَ ٱلْحُسَيْنِ</vt:lpstr>
      <vt:lpstr>اَلسَّلاَمُ عَلَيْكَ يَا امِيرَ ٱلْمُؤْمِنِينَ</vt:lpstr>
      <vt:lpstr>احْسَنَ ٱللَّهُ لَكَ ٱلْعَزَاءَ فِي وَلَدِكَ ٱلْحُسَيْنِ</vt:lpstr>
      <vt:lpstr>اَلسَّلاَمُ عَلَيْكَ يَا ابَا مُحَمَّدٍ ٱلْحَسَنُ</vt:lpstr>
      <vt:lpstr>احْسَنَ ٱللَّهُ لَكَ ٱلْعَزَاءَ فِي اخِيكَ ٱلْحُسَيْنِ</vt:lpstr>
      <vt:lpstr>يَا مَوْلاَيَ يَا ابَا عَبْدِ ٱللَّهِ</vt:lpstr>
      <vt:lpstr>انَا َضَيْفُ ٱللَّهِ َوضَيْفُكَ</vt:lpstr>
      <vt:lpstr>وَجَارُ ٱللَّهِ وَجَارُكَ</vt:lpstr>
      <vt:lpstr>وَلِكُلِّ ضَيْفٍ وَجَارٍ قِرَىً</vt:lpstr>
      <vt:lpstr>وَقِرَايَ فِي هٰذَا ٱلْوَقْتِ</vt:lpstr>
      <vt:lpstr>انْ تَسْالَ ٱللَّهَ سُبْحَانَهُ وَتَعَالَىٰ</vt:lpstr>
      <vt:lpstr>انْ يَرْزُقَنِي فَكَاكَ رَقَبَتِي مِنَ ٱلنَّارِ</vt:lpstr>
      <vt:lpstr>إِنَّهُ سَمِيعُ ٱلدُّعَاءِ قَرِيبٌ مُجِيبٌ</vt:lpstr>
      <vt:lpstr>اَللَّهُمَّ صَلِّ عَلَى مُحَمَّدٍ وَ آلِ مُحَمَّد</vt:lpstr>
      <vt:lpstr>Please recite   Sūrat al-Fātiḥah for ALL MARHUMEEN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Ziyarat_3rd_Imam_1st_15th_Rajab_15th_Shabaan</dc:title>
  <dc:creator>Rehan Ali Lotlikar for duas.org</dc:creator>
  <cp:lastModifiedBy>Hasan Rizvi</cp:lastModifiedBy>
  <cp:revision>454</cp:revision>
  <dcterms:created xsi:type="dcterms:W3CDTF">2000-04-10T17:49:06Z</dcterms:created>
  <dcterms:modified xsi:type="dcterms:W3CDTF">2020-08-19T18:30:42Z</dcterms:modified>
</cp:coreProperties>
</file>