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375" r:id="rId2"/>
    <p:sldId id="376" r:id="rId3"/>
    <p:sldId id="1715" r:id="rId4"/>
    <p:sldId id="1716" r:id="rId5"/>
    <p:sldId id="1717" r:id="rId6"/>
    <p:sldId id="1718" r:id="rId7"/>
    <p:sldId id="1719" r:id="rId8"/>
    <p:sldId id="1720" r:id="rId9"/>
    <p:sldId id="1721" r:id="rId10"/>
    <p:sldId id="1722" r:id="rId11"/>
    <p:sldId id="1723" r:id="rId12"/>
    <p:sldId id="1724" r:id="rId13"/>
    <p:sldId id="1725" r:id="rId14"/>
    <p:sldId id="1726" r:id="rId15"/>
    <p:sldId id="1727" r:id="rId16"/>
    <p:sldId id="1728" r:id="rId17"/>
    <p:sldId id="1729" r:id="rId18"/>
    <p:sldId id="1730" r:id="rId19"/>
    <p:sldId id="1042" r:id="rId20"/>
    <p:sldId id="377" r:id="rId21"/>
    <p:sldId id="1350" r:id="rId2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0066"/>
    <a:srgbClr val="00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F9B3B3-F1E7-41D5-963F-77661AEAF6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6610A-9A43-4A27-AF5A-18EB7CCFE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31943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6CF67-9B05-4BB3-9FB6-16CFAFAEB1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250549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58DFE9-5E64-49AC-8ADC-8E1D76D7B3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017073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36741-8101-459E-8F88-A44217A84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864908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69240-BE62-4323-A16E-235E4BCDA5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787376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267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267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CF5FC-804F-481E-AA7A-D80D0ECB64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156989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34094B-DBCD-48E0-9A04-A6D93C63B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946320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659AF2-701C-418D-AE59-CF04CF5185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565840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B59D89-FC50-406B-830B-7A426FB7C1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04942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C7726-67F1-45AB-B49E-BE4B71E1E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23414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3A5CF-96CA-4E01-9B2B-A4F68C2295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95273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86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24000"/>
            <a:ext cx="8686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smtClean="0">
                <a:solidFill>
                  <a:srgbClr val="000066"/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</a:defRPr>
            </a:lvl1pPr>
          </a:lstStyle>
          <a:p>
            <a:fld id="{A0F0763E-C08C-4EB0-AFA2-A9883988A7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66"/>
          </a:solidFill>
          <a:latin typeface="Al-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AutoShape 2"/>
          <p:cNvSpPr>
            <a:spLocks noChangeArrowheads="1"/>
          </p:cNvSpPr>
          <p:nvPr/>
        </p:nvSpPr>
        <p:spPr bwMode="auto">
          <a:xfrm>
            <a:off x="684213" y="692150"/>
            <a:ext cx="7848600" cy="4968875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611188" y="1196975"/>
            <a:ext cx="7921625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6600" b="1">
                <a:solidFill>
                  <a:srgbClr val="FFFF00"/>
                </a:solidFill>
                <a:cs typeface="Traditional Arabic" pitchFamily="2" charset="0"/>
              </a:rPr>
              <a:t>Ziyarah of </a:t>
            </a:r>
          </a:p>
          <a:p>
            <a:pPr eaLnBrk="1" hangingPunct="1"/>
            <a:r>
              <a:rPr lang="en-US" altLang="en-US" sz="6600" b="1">
                <a:solidFill>
                  <a:srgbClr val="FFFF00"/>
                </a:solidFill>
                <a:cs typeface="Traditional Arabic" pitchFamily="2" charset="0"/>
              </a:rPr>
              <a:t>Imam al-Husayn (A) on the Fifteenth of Sha`ban</a:t>
            </a:r>
            <a:endParaRPr lang="en-GB" altLang="en-US" sz="6600" b="1">
              <a:solidFill>
                <a:srgbClr val="FFFF00"/>
              </a:solidFill>
              <a:cs typeface="Traditional Arabic" pitchFamily="2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79388" y="5949950"/>
            <a:ext cx="8785225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Press SPACEBAR or ENTER key on the Keyboard or use mouse click to move along the slides.</a:t>
            </a:r>
          </a:p>
          <a:p>
            <a:pPr eaLnBrk="1" hangingPunct="1"/>
            <a:r>
              <a:rPr lang="en-US" altLang="en-US" sz="11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any errors/comments please write to: </a:t>
            </a:r>
            <a:r>
              <a:rPr lang="en-US" altLang="en-US" sz="11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duas.org@gmail.com</a:t>
            </a:r>
            <a:endParaRPr lang="en-US" altLang="en-US" sz="1200" b="1" dirty="0">
              <a:solidFill>
                <a:srgbClr val="000066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Kindly recite </a:t>
            </a:r>
            <a:r>
              <a:rPr lang="en-US" altLang="en-US" sz="1200" b="1" dirty="0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Surah Al-</a:t>
            </a:r>
            <a:r>
              <a:rPr lang="en-US" altLang="en-US" sz="1200" b="1" dirty="0" err="1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Fātiḥa</a:t>
            </a:r>
            <a:r>
              <a:rPr lang="en-US" altLang="en-US" sz="1200" b="1" dirty="0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for </a:t>
            </a:r>
            <a:r>
              <a:rPr lang="en-US" altLang="en-US" sz="1200" b="1" dirty="0" err="1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Marhumeen</a:t>
            </a:r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animBg="1"/>
      <p:bldP spid="17817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227138"/>
            <a:ext cx="8569325" cy="17557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وَأشْهَدُ أنَّكَ نُورُ اللهِ الَّذي لَمْ يُطْفَأْ وَلا يُطْفَأُ أبَداً،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I bear witness that you are verily the Light of Allah that has not and shall never be extinguished.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ash-hadu annaka nuru allahi alladhy lam yutfa wa la yutfa’u abadan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227138"/>
            <a:ext cx="8569325" cy="17557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وَأنَّكَ وَجْهُ اللهِ الَّذي لَمْ يَهْلِكْ وَلا يُهْلَكُ أبَداً،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you are verily the Face of Allah that has not and shall never be perishing.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annaka wajhu allahi alladhy lam yahlik wa la yuhlaku abadan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وَأشْهَدُ أنَّ هذِهِ التُّرْبَةَ تُرْبَتُكَ،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5842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I bear witness that this soil is yours,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ash-hadu ann hadhihi alttrbata turbatuka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وَهذا الْحَرَمَ حَرَمُكَ،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5842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this holy precinct is yours.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hadha alharama haramuka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وَهذا الْمَصْرَعَ مَصْرَعُ بَدَنِكَ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this death is the death of your body only,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hadha almaSra`a maSra`u badanika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لا ذَليلَ واللهِ مُعِزُّكَ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While you have never been humiliated since Allah is the One Who is pouring honor upon you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la dhalila wallahu mu`izzuka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وَلا مَغْلُوبَ واللهِ ناصِرُكَ،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you have never been defeated since Allah is the One Who is supporting you.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la maghluba wallahu naSiruka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227138"/>
            <a:ext cx="8569325" cy="17557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هذِهِ شَهادَةٌ لي عِنْدَكَ إلى يَوْمَ قَبْضِ روُحي بِحَضْرَتِكَ،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I would like you to keep this testimony of mine with you up to the day when my soul will be grasped in the presence of you.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hadhihi shahadatun li `indaka ila yawmi qabzi ruhy bihazratika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والسَّلامُ عَلَيْكُمْ وَرَحْمَةُ اللهِ وَبَرَكاتُهُ.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Peace and Allah’s mercy and blessings be upon you.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alssalamu `alayka wa rahmatu allahi wa barakatuhu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اَللَّهُمَّ صَلِّ عَلَى مُحَمَّدٍ وَ آلِ مُحَمَّد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668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O All</a:t>
            </a:r>
            <a:r>
              <a:rPr lang="en-US" altLang="en-US" b="1" smtClean="0">
                <a:latin typeface="Al-Arial" pitchFamily="34" charset="0"/>
                <a:ea typeface="MS Mincho" charset="-128"/>
              </a:rPr>
              <a:t>á</a:t>
            </a:r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h bless Muhammad and the family of Muhammad.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Allahumma salli 'ala Muhammadin wa 'aali Muhammad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468313" y="836613"/>
            <a:ext cx="8280400" cy="5494337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900" b="1">
                <a:solidFill>
                  <a:srgbClr val="FFFF00"/>
                </a:solidFill>
                <a:cs typeface="Traditional Arabic" pitchFamily="2" charset="0"/>
              </a:rPr>
              <a:t>There are two forms of  Ziarat for the fifteenth of Sha`ban. The first form is the same as Ziyarah on the first of Rajab, and the second  as in the book of ‘al-Balad al-Amin’, Shaykh al-Kaf`amiy has reported Imam al-Sadiq (A) as saying that one may stop at the holy tomb of Imam al-Husayn (A) and say the following:</a:t>
            </a: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Merits of Ziyarah of Imam al-Husayn (A) on the Fifteenth of Sha`ban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11188" y="836613"/>
            <a:ext cx="7921625" cy="4968875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000375"/>
            <a:ext cx="7702550" cy="1292225"/>
          </a:xfrm>
          <a:noFill/>
        </p:spPr>
        <p:txBody>
          <a:bodyPr/>
          <a:lstStyle/>
          <a:p>
            <a:r>
              <a:rPr lang="en-US" altLang="en-US" sz="6000" dirty="0" smtClean="0">
                <a:solidFill>
                  <a:srgbClr val="FFFF00"/>
                </a:solidFill>
              </a:rPr>
              <a:t>Please recite a </a:t>
            </a:r>
            <a:br>
              <a:rPr lang="en-US" altLang="en-US" sz="6000" dirty="0" smtClean="0">
                <a:solidFill>
                  <a:srgbClr val="FFFF00"/>
                </a:solidFill>
              </a:rPr>
            </a:br>
            <a:r>
              <a:rPr lang="en-US" altLang="en-US" sz="6000" dirty="0" smtClean="0">
                <a:solidFill>
                  <a:srgbClr val="FFFF00"/>
                </a:solidFill>
              </a:rPr>
              <a:t>Surah Al-</a:t>
            </a:r>
            <a:r>
              <a:rPr lang="en-US" altLang="en-US" sz="6000" dirty="0" err="1" smtClean="0">
                <a:solidFill>
                  <a:srgbClr val="FFFF00"/>
                </a:solidFill>
              </a:rPr>
              <a:t>Fātiḥa</a:t>
            </a:r>
            <a:r>
              <a:rPr lang="en-US" altLang="en-US" sz="6000" dirty="0" smtClean="0">
                <a:solidFill>
                  <a:srgbClr val="FFFF00"/>
                </a:solidFill>
              </a:rPr>
              <a:t/>
            </a:r>
            <a:br>
              <a:rPr lang="en-US" altLang="en-US" sz="6000" dirty="0" smtClean="0">
                <a:solidFill>
                  <a:srgbClr val="FFFF00"/>
                </a:solidFill>
              </a:rPr>
            </a:br>
            <a:r>
              <a:rPr lang="en-US" altLang="en-US" sz="6000" dirty="0" smtClean="0">
                <a:solidFill>
                  <a:srgbClr val="FFFF00"/>
                </a:solidFill>
              </a:rPr>
              <a:t>for</a:t>
            </a:r>
            <a:br>
              <a:rPr lang="en-US" altLang="en-US" sz="6000" dirty="0" smtClean="0">
                <a:solidFill>
                  <a:srgbClr val="FFFF00"/>
                </a:solidFill>
              </a:rPr>
            </a:br>
            <a:r>
              <a:rPr lang="en-US" altLang="en-US" sz="6000" dirty="0" smtClean="0">
                <a:solidFill>
                  <a:srgbClr val="FFFF00"/>
                </a:solidFill>
              </a:rPr>
              <a:t>ALL MARHUMEEN</a:t>
            </a:r>
            <a:br>
              <a:rPr lang="en-US" altLang="en-US" sz="6000" dirty="0" smtClean="0">
                <a:solidFill>
                  <a:srgbClr val="FFFF00"/>
                </a:solidFill>
              </a:rPr>
            </a:br>
            <a:endParaRPr lang="en-GB" altLang="en-US" sz="6000" dirty="0" smtClean="0">
              <a:solidFill>
                <a:srgbClr val="FFFF0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79388" y="6024563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For any errors/comments please write to: </a:t>
            </a:r>
            <a:r>
              <a:rPr lang="en-US" altLang="en-US" sz="1200" b="1" dirty="0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duas.org@gmail.com</a:t>
            </a:r>
            <a:endParaRPr lang="en-US" altLang="en-US" sz="1200" b="1" dirty="0">
              <a:solidFill>
                <a:srgbClr val="000066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Kindly recite </a:t>
            </a:r>
            <a:r>
              <a:rPr lang="en-US" altLang="en-US" sz="1200" b="1" dirty="0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Surah Al-</a:t>
            </a:r>
            <a:r>
              <a:rPr lang="en-US" altLang="en-US" sz="1200" b="1" dirty="0" err="1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Fātiḥa</a:t>
            </a:r>
            <a:r>
              <a:rPr lang="en-US" altLang="en-US" sz="1200" b="1" dirty="0" smtClean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for </a:t>
            </a:r>
            <a:r>
              <a:rPr lang="en-US" altLang="en-US" sz="1200" b="1" dirty="0" err="1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Marhumeen</a:t>
            </a:r>
            <a:r>
              <a:rPr lang="en-US" altLang="en-US" sz="1200" b="1" dirty="0">
                <a:solidFill>
                  <a:srgbClr val="000066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of all those who have worked towards making this small work possible.</a:t>
            </a: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84213" y="981075"/>
            <a:ext cx="7848600" cy="4968875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11188" y="1679575"/>
            <a:ext cx="7921625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6500" b="1">
                <a:solidFill>
                  <a:srgbClr val="FFFF00"/>
                </a:solidFill>
                <a:cs typeface="Traditional Arabic" pitchFamily="2" charset="0"/>
              </a:rPr>
              <a:t>Two Rakaat Salaat  Hadiya E Ziyarat is recommended to recite.</a:t>
            </a:r>
            <a:endParaRPr lang="en-GB" altLang="en-US" sz="6500" b="1">
              <a:solidFill>
                <a:srgbClr val="FFFF00"/>
              </a:solidFill>
              <a:cs typeface="Traditional Arabic" pitchFamily="2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اَللَّهُمَّ صَلِّ عَلَى مُحَمَّدٍ وَ آلِ مُحَمَّد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668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O All</a:t>
            </a:r>
            <a:r>
              <a:rPr lang="en-US" altLang="en-US" b="1" smtClean="0">
                <a:latin typeface="Al-Arial" pitchFamily="34" charset="0"/>
                <a:ea typeface="MS Mincho" charset="-128"/>
              </a:rPr>
              <a:t>á</a:t>
            </a:r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h bless Muhammad and the family of Muhammad.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Allahumma salli 'ala Muhammadin wa 'aali Muhammad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ألْحَمْدُ للهِ الْعَلِيِّ الْعَظيمِ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All praise be to Allah; the Most High, the All-great.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alhamdu lillahi al`aliyy al`azimi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والسَّلامُ عَلَيْكَ أيُّها الْعَبْدُ الصَّالِحُ الزَّكيُّ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Peace be upon you; O the righteous, pure servant (of Allah).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alssalamu `alayka ayyuha al`abdu alSSalihu alzzakiyy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227138"/>
            <a:ext cx="8569325" cy="17557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اُودِعُكَ شَهادَةً مِنِّي لَكَ تُقَرِّبُني إلَيْكَ فِي يَوْمِ شَفاعَتِكَ،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I entrust with you a testimony of mine that takes me near you on the day of your intercession (for some people).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udi`uka shahadatan minny laka tuqarribuny ilayka fi yawmi shafa`atika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أشْهَدُ أنَّكَ قُتِلْتَ وَلَمْ تَمُتْ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0779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I bear witness that although you were slain, you have not died;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ash-hadu annaka qutilta wa lam tamut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بَلْ بِرَجاءِ حَياتِكَ حَيِيَتْ قُلُوبُ شيعَتِكَ،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Rather the hearts of your adherents (Shi`ah) are living on the hope of your being alive;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n-NO" altLang="en-US" sz="2000" b="1" i="1">
                <a:solidFill>
                  <a:srgbClr val="000066"/>
                </a:solidFill>
                <a:latin typeface="Transliteration Verdana" pitchFamily="34" charset="0"/>
              </a:rPr>
              <a:t>bal biraja‘i hayatika hayiyat qulubu shi`atika</a:t>
            </a:r>
            <a:endParaRPr lang="en-US" altLang="en-US" sz="2000" b="1" i="1">
              <a:solidFill>
                <a:srgbClr val="000066"/>
              </a:solidFill>
              <a:latin typeface="Transliteration Verdana" pitchFamily="34" charset="0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1647825"/>
            <a:ext cx="8569325" cy="9144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1"/>
            <a:r>
              <a:rPr lang="ar-SA" altLang="en-US" sz="5400" smtClean="0">
                <a:latin typeface="Times New Roman" panose="02020603050405020304" pitchFamily="18" charset="0"/>
                <a:cs typeface="Simplified Arabic" panose="02020603050405020304" pitchFamily="18" charset="-78"/>
              </a:rPr>
              <a:t>وَبِضِياءِ نُورِكَ اهْتَدَى الطَّالِبُونَ إلَيْكَ،</a:t>
            </a:r>
            <a:endParaRPr lang="en-US" altLang="en-US" sz="5400" smtClean="0">
              <a:latin typeface="Times New Roman" panose="02020603050405020304" pitchFamily="18" charset="0"/>
              <a:ea typeface="MS Mincho" charset="-128"/>
              <a:cs typeface="Simplified Arabic" panose="02020603050405020304" pitchFamily="18" charset="-78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381375"/>
            <a:ext cx="8424863" cy="15700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b="1" smtClean="0">
                <a:latin typeface="Arial" panose="020B0604020202020204" pitchFamily="34" charset="0"/>
                <a:ea typeface="MS Mincho" charset="-128"/>
              </a:rPr>
              <a:t>And by the light of your illumination have those seeking you been guided (to the right path).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468313" y="254000"/>
            <a:ext cx="8280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en-US" sz="1800" b="1">
                <a:solidFill>
                  <a:srgbClr val="FFFF9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Ziyarah of Imam al-Husayn (A) on the Fifteenth of Sha`ban</a:t>
            </a: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250825" y="5984875"/>
            <a:ext cx="856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i="1">
                <a:solidFill>
                  <a:srgbClr val="000066"/>
                </a:solidFill>
                <a:latin typeface="Transliteration Verdana" pitchFamily="34" charset="0"/>
              </a:rPr>
              <a:t>wa biziya‘i nurika ahtada alttalibuna ilayka</a:t>
            </a: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l-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909</Words>
  <Application>Microsoft Office PowerPoint</Application>
  <PresentationFormat>On-screen Show (4:3)</PresentationFormat>
  <Paragraphs>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Times New Roman</vt:lpstr>
      <vt:lpstr>Arial</vt:lpstr>
      <vt:lpstr>Al-Arial</vt:lpstr>
      <vt:lpstr>Traditional Arabic</vt:lpstr>
      <vt:lpstr>Trebuchet MS</vt:lpstr>
      <vt:lpstr>Simplified Arabic</vt:lpstr>
      <vt:lpstr>MS Mincho</vt:lpstr>
      <vt:lpstr>Transliteration Verdana</vt:lpstr>
      <vt:lpstr>Default Design</vt:lpstr>
      <vt:lpstr>PowerPoint Presentation</vt:lpstr>
      <vt:lpstr>PowerPoint Presentation</vt:lpstr>
      <vt:lpstr>اَللَّهُمَّ صَلِّ عَلَى مُحَمَّدٍ وَ آلِ مُحَمَّد</vt:lpstr>
      <vt:lpstr>ألْحَمْدُ للهِ الْعَلِيِّ الْعَظيمِ</vt:lpstr>
      <vt:lpstr>والسَّلامُ عَلَيْكَ أيُّها الْعَبْدُ الصَّالِحُ الزَّكيُّ</vt:lpstr>
      <vt:lpstr>اُودِعُكَ شَهادَةً مِنِّي لَكَ تُقَرِّبُني إلَيْكَ فِي يَوْمِ شَفاعَتِكَ،</vt:lpstr>
      <vt:lpstr>أشْهَدُ أنَّكَ قُتِلْتَ وَلَمْ تَمُتْ</vt:lpstr>
      <vt:lpstr>بَلْ بِرَجاءِ حَياتِكَ حَيِيَتْ قُلُوبُ شيعَتِكَ،</vt:lpstr>
      <vt:lpstr>وَبِضِياءِ نُورِكَ اهْتَدَى الطَّالِبُونَ إلَيْكَ،</vt:lpstr>
      <vt:lpstr>وَأشْهَدُ أنَّكَ نُورُ اللهِ الَّذي لَمْ يُطْفَأْ وَلا يُطْفَأُ أبَداً،</vt:lpstr>
      <vt:lpstr>وَأنَّكَ وَجْهُ اللهِ الَّذي لَمْ يَهْلِكْ وَلا يُهْلَكُ أبَداً،</vt:lpstr>
      <vt:lpstr>وَأشْهَدُ أنَّ هذِهِ التُّرْبَةَ تُرْبَتُكَ،</vt:lpstr>
      <vt:lpstr>وَهذا الْحَرَمَ حَرَمُكَ،</vt:lpstr>
      <vt:lpstr>وَهذا الْمَصْرَعَ مَصْرَعُ بَدَنِكَ</vt:lpstr>
      <vt:lpstr>لا ذَليلَ واللهِ مُعِزُّكَ</vt:lpstr>
      <vt:lpstr>وَلا مَغْلُوبَ واللهِ ناصِرُكَ،</vt:lpstr>
      <vt:lpstr>هذِهِ شَهادَةٌ لي عِنْدَكَ إلى يَوْمَ قَبْضِ روُحي بِحَضْرَتِكَ،</vt:lpstr>
      <vt:lpstr>والسَّلامُ عَلَيْكُمْ وَرَحْمَةُ اللهِ وَبَرَكاتُهُ.</vt:lpstr>
      <vt:lpstr>اَللَّهُمَّ صَلِّ عَلَى مُحَمَّدٍ وَ آلِ مُحَمَّد</vt:lpstr>
      <vt:lpstr>Please recite a  Surah Al-Fātiḥa for ALL MARHUMEEN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Ziyarat_3rd_Imam_1st_15th_Rajab_15th_Shabaan</dc:title>
  <dc:creator>Rehan Ali Lotlikar for duas.org</dc:creator>
  <cp:lastModifiedBy>Rehan Ali Lotlikar</cp:lastModifiedBy>
  <cp:revision>394</cp:revision>
  <dcterms:created xsi:type="dcterms:W3CDTF">2000-04-10T17:49:06Z</dcterms:created>
  <dcterms:modified xsi:type="dcterms:W3CDTF">2022-03-17T09:50:43Z</dcterms:modified>
</cp:coreProperties>
</file>