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194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0"/>
  </p:notesMasterIdLst>
  <p:sldIdLst>
    <p:sldId id="375" r:id="rId2"/>
    <p:sldId id="376" r:id="rId3"/>
    <p:sldId id="913" r:id="rId4"/>
    <p:sldId id="1043" r:id="rId5"/>
    <p:sldId id="914" r:id="rId6"/>
    <p:sldId id="876" r:id="rId7"/>
    <p:sldId id="1045" r:id="rId8"/>
    <p:sldId id="1046" r:id="rId9"/>
    <p:sldId id="1047" r:id="rId10"/>
    <p:sldId id="1048" r:id="rId11"/>
    <p:sldId id="1049" r:id="rId12"/>
    <p:sldId id="1050" r:id="rId13"/>
    <p:sldId id="1051" r:id="rId14"/>
    <p:sldId id="1052" r:id="rId15"/>
    <p:sldId id="1053" r:id="rId16"/>
    <p:sldId id="1054" r:id="rId17"/>
    <p:sldId id="1055" r:id="rId18"/>
    <p:sldId id="1056" r:id="rId19"/>
    <p:sldId id="1057" r:id="rId20"/>
    <p:sldId id="1058" r:id="rId21"/>
    <p:sldId id="1059" r:id="rId22"/>
    <p:sldId id="1060" r:id="rId23"/>
    <p:sldId id="1061" r:id="rId24"/>
    <p:sldId id="1062" r:id="rId25"/>
    <p:sldId id="1063" r:id="rId26"/>
    <p:sldId id="1064" r:id="rId27"/>
    <p:sldId id="1065" r:id="rId28"/>
    <p:sldId id="1066" r:id="rId29"/>
    <p:sldId id="1067" r:id="rId30"/>
    <p:sldId id="1068" r:id="rId31"/>
    <p:sldId id="1069" r:id="rId32"/>
    <p:sldId id="1070" r:id="rId33"/>
    <p:sldId id="1071" r:id="rId34"/>
    <p:sldId id="1072" r:id="rId35"/>
    <p:sldId id="1073" r:id="rId36"/>
    <p:sldId id="1074" r:id="rId37"/>
    <p:sldId id="1075" r:id="rId38"/>
    <p:sldId id="1076" r:id="rId39"/>
    <p:sldId id="1077" r:id="rId40"/>
    <p:sldId id="1078" r:id="rId41"/>
    <p:sldId id="1079" r:id="rId42"/>
    <p:sldId id="1080" r:id="rId43"/>
    <p:sldId id="1081" r:id="rId44"/>
    <p:sldId id="1082" r:id="rId45"/>
    <p:sldId id="1083" r:id="rId46"/>
    <p:sldId id="1084" r:id="rId47"/>
    <p:sldId id="1085" r:id="rId48"/>
    <p:sldId id="1086" r:id="rId49"/>
    <p:sldId id="1183" r:id="rId50"/>
    <p:sldId id="1087" r:id="rId51"/>
    <p:sldId id="1088" r:id="rId52"/>
    <p:sldId id="1184" r:id="rId53"/>
    <p:sldId id="1185" r:id="rId54"/>
    <p:sldId id="1186" r:id="rId55"/>
    <p:sldId id="1187" r:id="rId56"/>
    <p:sldId id="1208" r:id="rId57"/>
    <p:sldId id="1188" r:id="rId58"/>
    <p:sldId id="1209" r:id="rId59"/>
    <p:sldId id="1210" r:id="rId60"/>
    <p:sldId id="1211" r:id="rId61"/>
    <p:sldId id="1212" r:id="rId62"/>
    <p:sldId id="1213" r:id="rId63"/>
    <p:sldId id="1214" r:id="rId64"/>
    <p:sldId id="1215" r:id="rId65"/>
    <p:sldId id="1216" r:id="rId66"/>
    <p:sldId id="1090" r:id="rId67"/>
    <p:sldId id="1218" r:id="rId68"/>
    <p:sldId id="1219" r:id="rId69"/>
    <p:sldId id="1220" r:id="rId70"/>
    <p:sldId id="1221" r:id="rId71"/>
    <p:sldId id="1222" r:id="rId72"/>
    <p:sldId id="1223" r:id="rId73"/>
    <p:sldId id="1224" r:id="rId74"/>
    <p:sldId id="1225" r:id="rId75"/>
    <p:sldId id="1226" r:id="rId76"/>
    <p:sldId id="1227" r:id="rId77"/>
    <p:sldId id="1228" r:id="rId78"/>
    <p:sldId id="1229" r:id="rId79"/>
    <p:sldId id="1230" r:id="rId80"/>
    <p:sldId id="1231" r:id="rId81"/>
    <p:sldId id="1232" r:id="rId82"/>
    <p:sldId id="1233" r:id="rId83"/>
    <p:sldId id="1234" r:id="rId84"/>
    <p:sldId id="1235" r:id="rId85"/>
    <p:sldId id="1236" r:id="rId86"/>
    <p:sldId id="1237" r:id="rId87"/>
    <p:sldId id="1238" r:id="rId88"/>
    <p:sldId id="1239" r:id="rId89"/>
    <p:sldId id="1240" r:id="rId90"/>
    <p:sldId id="1241" r:id="rId91"/>
    <p:sldId id="1242" r:id="rId92"/>
    <p:sldId id="1243" r:id="rId93"/>
    <p:sldId id="1244" r:id="rId94"/>
    <p:sldId id="1245" r:id="rId95"/>
    <p:sldId id="1246" r:id="rId96"/>
    <p:sldId id="1247" r:id="rId97"/>
    <p:sldId id="1248" r:id="rId98"/>
    <p:sldId id="1249" r:id="rId99"/>
    <p:sldId id="1250" r:id="rId100"/>
    <p:sldId id="1251" r:id="rId101"/>
    <p:sldId id="1252" r:id="rId102"/>
    <p:sldId id="1253" r:id="rId103"/>
    <p:sldId id="1254" r:id="rId104"/>
    <p:sldId id="1255" r:id="rId105"/>
    <p:sldId id="1256" r:id="rId106"/>
    <p:sldId id="1257" r:id="rId107"/>
    <p:sldId id="1258" r:id="rId108"/>
    <p:sldId id="1259" r:id="rId109"/>
    <p:sldId id="1260" r:id="rId110"/>
    <p:sldId id="1261" r:id="rId111"/>
    <p:sldId id="1262" r:id="rId112"/>
    <p:sldId id="1263" r:id="rId113"/>
    <p:sldId id="1264" r:id="rId114"/>
    <p:sldId id="1265" r:id="rId115"/>
    <p:sldId id="1266" r:id="rId116"/>
    <p:sldId id="1267" r:id="rId117"/>
    <p:sldId id="1268" r:id="rId118"/>
    <p:sldId id="1269" r:id="rId119"/>
    <p:sldId id="1270" r:id="rId120"/>
    <p:sldId id="1271" r:id="rId121"/>
    <p:sldId id="1272" r:id="rId122"/>
    <p:sldId id="1273" r:id="rId123"/>
    <p:sldId id="1274" r:id="rId124"/>
    <p:sldId id="1275" r:id="rId125"/>
    <p:sldId id="1276" r:id="rId126"/>
    <p:sldId id="1277" r:id="rId127"/>
    <p:sldId id="1278" r:id="rId128"/>
    <p:sldId id="1279" r:id="rId129"/>
    <p:sldId id="1280" r:id="rId130"/>
    <p:sldId id="1281" r:id="rId131"/>
    <p:sldId id="1282" r:id="rId132"/>
    <p:sldId id="1321" r:id="rId133"/>
    <p:sldId id="1283" r:id="rId134"/>
    <p:sldId id="1284" r:id="rId135"/>
    <p:sldId id="1285" r:id="rId136"/>
    <p:sldId id="1286" r:id="rId137"/>
    <p:sldId id="1287" r:id="rId138"/>
    <p:sldId id="1288" r:id="rId139"/>
    <p:sldId id="1289" r:id="rId140"/>
    <p:sldId id="1290" r:id="rId141"/>
    <p:sldId id="1291" r:id="rId142"/>
    <p:sldId id="1292" r:id="rId143"/>
    <p:sldId id="1293" r:id="rId144"/>
    <p:sldId id="1294" r:id="rId145"/>
    <p:sldId id="1295" r:id="rId146"/>
    <p:sldId id="1296" r:id="rId147"/>
    <p:sldId id="1297" r:id="rId148"/>
    <p:sldId id="1298" r:id="rId149"/>
    <p:sldId id="1299" r:id="rId150"/>
    <p:sldId id="1300" r:id="rId151"/>
    <p:sldId id="1301" r:id="rId152"/>
    <p:sldId id="1302" r:id="rId153"/>
    <p:sldId id="1303" r:id="rId154"/>
    <p:sldId id="1304" r:id="rId155"/>
    <p:sldId id="1305" r:id="rId156"/>
    <p:sldId id="1306" r:id="rId157"/>
    <p:sldId id="1307" r:id="rId158"/>
    <p:sldId id="1308" r:id="rId159"/>
    <p:sldId id="1309" r:id="rId160"/>
    <p:sldId id="1310" r:id="rId161"/>
    <p:sldId id="1311" r:id="rId162"/>
    <p:sldId id="1312" r:id="rId163"/>
    <p:sldId id="1313" r:id="rId164"/>
    <p:sldId id="1314" r:id="rId165"/>
    <p:sldId id="1315" r:id="rId166"/>
    <p:sldId id="1316" r:id="rId167"/>
    <p:sldId id="1317" r:id="rId168"/>
    <p:sldId id="1318" r:id="rId169"/>
    <p:sldId id="1322" r:id="rId170"/>
    <p:sldId id="1323" r:id="rId171"/>
    <p:sldId id="1324" r:id="rId172"/>
    <p:sldId id="1325" r:id="rId173"/>
    <p:sldId id="1326" r:id="rId174"/>
    <p:sldId id="1327" r:id="rId175"/>
    <p:sldId id="1328" r:id="rId176"/>
    <p:sldId id="1329" r:id="rId177"/>
    <p:sldId id="1330" r:id="rId178"/>
    <p:sldId id="1341" r:id="rId179"/>
    <p:sldId id="1331" r:id="rId180"/>
    <p:sldId id="1332" r:id="rId181"/>
    <p:sldId id="1333" r:id="rId182"/>
    <p:sldId id="1334" r:id="rId183"/>
    <p:sldId id="1335" r:id="rId184"/>
    <p:sldId id="1336" r:id="rId185"/>
    <p:sldId id="1337" r:id="rId186"/>
    <p:sldId id="1338" r:id="rId187"/>
    <p:sldId id="1339" r:id="rId188"/>
    <p:sldId id="1340" r:id="rId189"/>
    <p:sldId id="1319" r:id="rId190"/>
    <p:sldId id="1342" r:id="rId191"/>
    <p:sldId id="1343" r:id="rId192"/>
    <p:sldId id="1344" r:id="rId193"/>
    <p:sldId id="1345" r:id="rId194"/>
    <p:sldId id="1346" r:id="rId195"/>
    <p:sldId id="1320" r:id="rId196"/>
    <p:sldId id="1042" r:id="rId197"/>
    <p:sldId id="1347" r:id="rId198"/>
    <p:sldId id="377" r:id="rId19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000066"/>
    <a:srgbClr val="0000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55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681598-4F68-4286-9B3B-C187E7A70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94B55-A7D1-4281-B95A-8288D7B5E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50D6-395D-4B24-9A19-4FE1E091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01D0C-AEB5-4B63-8247-BC19DF3D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4D23C-B0E8-49EC-ACF1-CCE9422D9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240A-AA1D-4B21-B297-D40CDCECC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C224-9C30-460C-A366-671773513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B8107-A667-44AB-A220-0FA5F6D06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6BC7-06D3-4678-9A3B-9CF121093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0D01-5879-4491-A15E-F0FCB4C29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19EF-F7E9-498A-98E0-854A54CE1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A1228-E999-4E73-8F63-4722152DB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66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238ED63E-FD16-473A-A648-C4731BAEA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l-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l-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l-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l-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l-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l-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l-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Al-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/>
          <p:cNvSpPr>
            <a:spLocks noChangeArrowheads="1"/>
          </p:cNvSpPr>
          <p:nvPr/>
        </p:nvSpPr>
        <p:spPr bwMode="auto">
          <a:xfrm>
            <a:off x="684213" y="692150"/>
            <a:ext cx="7848600" cy="496887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611188" y="1111250"/>
            <a:ext cx="79216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6600" b="1">
                <a:solidFill>
                  <a:srgbClr val="FFFF00"/>
                </a:solidFill>
                <a:cs typeface="Traditional Arabic" pitchFamily="18" charset="-78"/>
              </a:rPr>
              <a:t>Ziyarah of </a:t>
            </a:r>
          </a:p>
          <a:p>
            <a:pPr eaLnBrk="1" hangingPunct="1"/>
            <a:r>
              <a:rPr lang="en-US" sz="6600" b="1">
                <a:solidFill>
                  <a:srgbClr val="FFFF00"/>
                </a:solidFill>
                <a:cs typeface="Traditional Arabic" pitchFamily="18" charset="-78"/>
              </a:rPr>
              <a:t>Imam al-Hus</a:t>
            </a:r>
            <a:r>
              <a:rPr lang="en-GB" sz="6600" b="1">
                <a:solidFill>
                  <a:srgbClr val="FFFF00"/>
                </a:solidFill>
                <a:cs typeface="Traditional Arabic" pitchFamily="18" charset="-78"/>
              </a:rPr>
              <a:t>á</a:t>
            </a:r>
            <a:r>
              <a:rPr lang="en-US" sz="6600" b="1">
                <a:solidFill>
                  <a:srgbClr val="FFFF00"/>
                </a:solidFill>
                <a:cs typeface="Traditional Arabic" pitchFamily="18" charset="-78"/>
              </a:rPr>
              <a:t>in (</a:t>
            </a:r>
            <a:r>
              <a:rPr lang="en-GB" sz="6600" b="1">
                <a:solidFill>
                  <a:srgbClr val="FFFF00"/>
                </a:solidFill>
                <a:cs typeface="Traditional Arabic" pitchFamily="18" charset="-78"/>
              </a:rPr>
              <a:t>a.s</a:t>
            </a:r>
            <a:r>
              <a:rPr lang="en-US" sz="6600" b="1">
                <a:solidFill>
                  <a:srgbClr val="FFFF00"/>
                </a:solidFill>
                <a:cs typeface="Traditional Arabic" pitchFamily="18" charset="-78"/>
              </a:rPr>
              <a:t>) on the night</a:t>
            </a:r>
          </a:p>
          <a:p>
            <a:pPr eaLnBrk="1" hangingPunct="1"/>
            <a:r>
              <a:rPr lang="en-US" sz="6600" b="1">
                <a:solidFill>
                  <a:srgbClr val="FFFF00"/>
                </a:solidFill>
                <a:cs typeface="Traditional Arabic" pitchFamily="18" charset="-78"/>
              </a:rPr>
              <a:t>15th Rajab</a:t>
            </a:r>
            <a:endParaRPr lang="en-GB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79388" y="5949950"/>
            <a:ext cx="87852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200" b="1">
                <a:solidFill>
                  <a:srgbClr val="000066"/>
                </a:solidFill>
                <a:latin typeface="Trebuchet MS" pitchFamily="34" charset="0"/>
                <a:cs typeface="Arial" charset="0"/>
              </a:rPr>
              <a:t>Press SPACEBAR or ENTER key on the Keyboard or use mouse click to move along the slides.</a:t>
            </a:r>
          </a:p>
          <a:p>
            <a:pPr eaLnBrk="1" hangingPunct="1"/>
            <a:r>
              <a:rPr lang="en-US" sz="1100" b="1">
                <a:solidFill>
                  <a:srgbClr val="000066"/>
                </a:solidFill>
                <a:latin typeface="Arial" charset="0"/>
                <a:cs typeface="Arial" charset="0"/>
              </a:rPr>
              <a:t>For any errors/comments please write to: rehanL@hotmail.com</a:t>
            </a:r>
            <a:endParaRPr lang="en-US" sz="1200" b="1">
              <a:solidFill>
                <a:srgbClr val="000066"/>
              </a:solidFill>
              <a:latin typeface="Trebuchet MS" pitchFamily="34" charset="0"/>
              <a:cs typeface="Arial" charset="0"/>
            </a:endParaRPr>
          </a:p>
          <a:p>
            <a:pPr eaLnBrk="1" hangingPunct="1"/>
            <a:r>
              <a:rPr lang="en-US" sz="1200" b="1">
                <a:solidFill>
                  <a:srgbClr val="000066"/>
                </a:solidFill>
                <a:latin typeface="Trebuchet MS" pitchFamily="34" charset="0"/>
                <a:cs typeface="Arial" charset="0"/>
              </a:rPr>
              <a:t>Kindly recite Sura E Fatiha for Marhumeen of all those who have worked towards making this small work possible.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  <p:bldP spid="178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عَلَيْكُمْ يَا لُيُوثَ الغَابَاتِ،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 (all); O the lions of jungles.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`alaykum ya luyutha alghabati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وَالحَسَنِ وَالحُسَيْنِ صَلَّى اللّهُ عَلَيْهِمْ وَسَلَّمَ،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al-</a:t>
            </a:r>
            <a:r>
              <a:rPr lang="en-US" b="1" smtClean="0">
                <a:latin typeface="Arial" charset="0"/>
              </a:rPr>
              <a:t>H</a:t>
            </a:r>
            <a:r>
              <a:rPr lang="en-US" b="1" smtClean="0">
                <a:latin typeface="Arial" charset="0"/>
                <a:ea typeface="MS Mincho" pitchFamily="49" charset="-128"/>
              </a:rPr>
              <a:t>asan, and al-</a:t>
            </a:r>
            <a:r>
              <a:rPr lang="en-US" b="1" smtClean="0">
                <a:latin typeface="Arial" charset="0"/>
              </a:rPr>
              <a:t>H</a:t>
            </a:r>
            <a:r>
              <a:rPr lang="en-US" b="1" smtClean="0">
                <a:latin typeface="Arial" charset="0"/>
                <a:ea typeface="MS Mincho" pitchFamily="49" charset="-128"/>
              </a:rPr>
              <a:t>usayn, peace and greetings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be upon them.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wal-hasani wal-husayni salla allahu `alayhim wa sallama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وَرَحْمَةُ اللّهِ وَبَرَكَاتُهُ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Peace,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mercy, blessings, 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wa rahmatu allahi wa barakatuhu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وَمَغْفِرَتُهُ وَرِضْوَانُهُ وَعَلَى رُوحِكَ وَبَدَنِكَ،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forgiveness, and gratifications be upon you, your soul, and your body. 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maghfiratuhu wa ri¤wanuhu wa `ala ruhika wa badanika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أَشْهَدُ وَأُشْهِدُ اللّهَ أَنَّكَ مَضَيْتَ عَلَى مَا مَضَى بِهِ البَدْرِيُّونَ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testify, and call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to witness, that you abided by the same course that was taken by the warriors of (the battle of) Badr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ash-hadu wa a’ushhidu allaha annaka ma¤ayta `ala mama¤a bihi albadriyyuna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وَالمُجَاهِدُونَ فِي سَبِيلِ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the strivers for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sake 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wal-mujahiduna fi sabili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المُنَاصِحُونَ لَهُ فِي جِهَادِ أَعْدَائِهِ،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who faithfully served Him in the battlefields against His enemies, 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almunasihuna lahu fi jihadi a`da’ihi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المُبَالِغُونَ فِي نُصْرَةِ أَوْلِيَائِهِ،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did their bests for supporting His disciples, 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almubalighuna fi nusrati awliya’ihi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الذَّابُّونَ عَنْ أَحِبَّائِهِ،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defended His intimate ones. 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aldhdhabbuna `an ahibba’ihi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فَجَزَاكَ اللّهُ أَفْضَلَ الجَزَاءِ،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So,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may reward you the best, 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fajazaka allahu af¤ala aljaza‘i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وَأَكْثَرَ الجَزَاءِ،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the maximum, 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akthara aljaza‘i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عَلَيْكُمْ يَا سُفُنَ النَّجَاةِ،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 (all); O the arks of redemption.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`alaykum ya sufuna alnnajati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وَأَوْفَرَ الجَزَاءِ،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the most abundant, 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awfara aljaza‘i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وَأَوْفَى جَزَاءِ أَحَدٍ مِمَّنْ وَفَى بِبَيْعَتِهِ،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the most conclusive reward that He may give to anyone who fulfills his homage, 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awfa jaza‘i ahadin mimmn wa fa bibay`atihi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وَاسْتَجَابَ لَهُ دَعْوَتَهُ،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answers the call (of the religion),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wastajaba lahu da`watahu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وَأَطَاعَ وُلاةَ أَمْرِهِ.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obeys his (divinely elected) leaders. 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ata`a wulata amrihi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أَشْهَدُ أَنَّكَ قَدْ بَالَغْتَ فِي النَّصِيحَةِ،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testify that you served (the Lord) extremely sincerely 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ash-hadu annaka qad balaghta fi alnnasihati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وَأَعْطَيْتَ غَايَةَ المَجْهُودِ،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exerted all your efforts (in this regard). 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1" i="1">
                <a:solidFill>
                  <a:srgbClr val="000066"/>
                </a:solidFill>
                <a:latin typeface="Transliteration Verdana" pitchFamily="34" charset="0"/>
              </a:rPr>
              <a:t>wa a`tayta ghaiyata almajhudi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فَبَعَثَكَ اللّهُ فِي الشُّهَدَاءِ،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may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attach you to the martyrs, 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faba`athaka allahu fi alshshuhada‘i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وَجَعَلَ رُوحَكَ مَعَ أَرْوَاحِ السُّعَدَاءِ،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add your soul to the souls of the happy ones, 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b="1" i="1">
                <a:solidFill>
                  <a:srgbClr val="000066"/>
                </a:solidFill>
                <a:latin typeface="Transliteration Verdana" pitchFamily="34" charset="0"/>
              </a:rPr>
              <a:t>wa ja`ala ruhaka ma`a arwahi alssu`ada‘i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وَأَعْطَاكَ مِنْ جِنَانِهِ أَفْسَحَهَا مَنْزِلاً،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give you the largest abode in His Paradise 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a`taka min jinanihi afsahaha manzilan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وَأَفْضَلَهَا غُرَفاً،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the most handsome room,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af¤alaha ghurafan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أَبَا عَبْدِاللّهِ الحُسَيْنِ،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Aba-`Abdillah al-</a:t>
            </a:r>
            <a:r>
              <a:rPr lang="en-US" b="1" smtClean="0">
                <a:latin typeface="Arial" charset="0"/>
              </a:rPr>
              <a:t>H</a:t>
            </a:r>
            <a:r>
              <a:rPr lang="en-US" b="1" smtClean="0">
                <a:latin typeface="Arial" charset="0"/>
                <a:ea typeface="MS Mincho" pitchFamily="49" charset="-128"/>
              </a:rPr>
              <a:t>usayn.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aba `abdillahi alhusayni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وَرَفَعَ ذِكْرَكَ فِي عِلِّيِّينَ،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exalt your mention in `Illiyyin (the most elevated position), 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b="1" i="1">
                <a:solidFill>
                  <a:srgbClr val="000066"/>
                </a:solidFill>
                <a:latin typeface="Transliteration Verdana" pitchFamily="34" charset="0"/>
              </a:rPr>
              <a:t>wa rafa`a dhikraka fi `illiyyina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وَحَشَرَكَ مَعَ النَّبِيِّينَ وَالصِّدِّيقِينَ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join you to the Prophets, the veracious (ones) 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b="1" i="1">
                <a:solidFill>
                  <a:srgbClr val="000066"/>
                </a:solidFill>
                <a:latin typeface="Transliteration Verdana" pitchFamily="34" charset="0"/>
              </a:rPr>
              <a:t>wa hasharaka ma`a alnnabiyyina wal-ssiddiqina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وَالشُّهَدَاءِ وَالصَّالِحِينَ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The martyrs, and the righteous (ones). 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b="1" i="1">
                <a:solidFill>
                  <a:srgbClr val="000066"/>
                </a:solidFill>
                <a:latin typeface="Transliteration Verdana" pitchFamily="34" charset="0"/>
              </a:rPr>
              <a:t>wal-shshuhada‘i wal-ssalihina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وَحَسُنَ أُولئِكَ رَفِيقاً.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Very excellent is the companionship of such ones. 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 i="1">
                <a:solidFill>
                  <a:srgbClr val="000066"/>
                </a:solidFill>
                <a:latin typeface="Transliteration Verdana" pitchFamily="34" charset="0"/>
              </a:rPr>
              <a:t>wa hasuna ‘ula’ika rafiqan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أَشْهَدُ أَنَّكَ لَمْ تَهِنْ وَلَمْ تَنْكُلْ،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testify that you did not lag behind and did not turn away the face, 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ash-hadu annaka lam tahin wa lam tankul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وَأَنَّكَ مَضَيْتَ عَلَى بَصِيرَةٍ مِنْ أَمْرِكَ،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that you left this life with full awareness of the truth, 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annaka ma¤ayta `ala basiratin min amrika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مُقْتَدِياً بِالصَّالِحِينَ،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following the examples of the righteous ones 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muqtadiyan bilssalihina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وَمُتَّبِعاً لِلنَّبِيِّينَ،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sticking to the Prophets. 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muttbi`an lilnnbiyyina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فَجَمَعَ اللّهُ بَيْنَنَا وَبَيْنَكَ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So,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may gather us with you, 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fajama`a allahu baynana wa baynaka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وَبَيْنَ رَسُولِهِ وَأَوْلِيَائِهِ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His Messenger, and His disciples 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bayna rasulihi wa awliya’ihi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وَارِثَ عِلْمِ الأَنْبِيَاءِ وَرَحْمَةُ اللّهِ وَبَرَكَاتُهُ،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and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mercy and blessings be upon you; O the inheritor of the knowledge of the Prophets.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waritha `ilmi alanbya‘i wa rahmatu allahi wa barakatuhu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فِي مَنَازِلِ المُخْبِتِينَ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in the abodes of those who practiced humbly (with their Lord).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fi manazili almukhbitina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فَإِنَّهُ أَرْحَمُ الرَّاحِمِينَ.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He is certainly the most Merciful of all the merciful ones. 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fa’innahu arhamu alrrahimina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ChangeArrowheads="1"/>
          </p:cNvSpPr>
          <p:nvPr/>
        </p:nvSpPr>
        <p:spPr bwMode="auto">
          <a:xfrm>
            <a:off x="539750" y="692150"/>
            <a:ext cx="7993063" cy="518477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611188" y="1312863"/>
            <a:ext cx="79216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800" b="1">
                <a:solidFill>
                  <a:srgbClr val="FFFF00"/>
                </a:solidFill>
                <a:cs typeface="Traditional Arabic" pitchFamily="18" charset="-78"/>
              </a:rPr>
              <a:t>Sayyid Ibn Tawus and Shaykh al-Mufid, as well as other scholars, have added the following to the Ziyarah:</a:t>
            </a:r>
          </a:p>
          <a:p>
            <a:r>
              <a:rPr lang="en-US" sz="3800" b="1">
                <a:solidFill>
                  <a:srgbClr val="FFFF00"/>
                </a:solidFill>
                <a:cs typeface="Traditional Arabic" pitchFamily="18" charset="-78"/>
              </a:rPr>
              <a:t>You may then turn to the side of the holy head and offer a two-Rak`ah prayer. After the prayers, you may say the following:</a:t>
            </a:r>
            <a:endParaRPr lang="en-GB" sz="3800" b="1">
              <a:solidFill>
                <a:srgbClr val="FFFF00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اللّهُمَّ صَلِّ عَلَى مُحَمَّدٍ وَآلِ مُحَمَّدٍ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O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h: (please) send blessings upon Muhammad and the Household of Muhammad. 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allahumma salli `ala muhammadin wa ali muhammadin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وَلا تَدَعْ لِي فِي هذَا المَكَانِ المُكَرَّمِ وَالمَشْهَدِ المُعَظَّمِ ذَنْباً إِلاَّ غَفَرْتَهُ،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do not leave for me, in this honored place and glorified shrine, any sin (that I did) without forgiveness,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 tada` li fi hadha almakani almukarrami wal-mash-hadi almu`azzami dhanban illa ghafartahu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وَلا هَمّاً إِلاَّ فَرَّجْتَهُ،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any care without relief, 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 hamman illa farrjtahu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وَلا مَرَضاً إِلاَّ شَفَيْتَهُ،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any illness without cure, 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 mara¤an illa shafaytahu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وَلا عَيْباً إِلاَّ سَتَرْتَهُ،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any defect with covering up, 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 `ayban illa satartahu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وَلا رِزْقاً إِلاَّ بَسَطْتَهُ،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any (source of) sustenance without expansion, 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 rizqan illa basattahu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وَلا خَوْفاً إِلاَّ آمَنْتَهُ،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any item of terror without pacification, 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 khawfan illa amantahu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وَارِثَ آدَمَ صَفْوَةِ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inheritor of Adam, the elite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h.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waritha adama safwati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وَلا شَمْلاً إِلاَّ جَمَعْتَهُ،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any disunity without reunification, 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 shamlan illa jama`tahu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وَلا غَائِباً إِلاَّ حَفِظْتَهُ وَأَدْنَيْتَهُ،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any absent one without guarding and approaching (him to me), 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 gha’iban illa hafiztahu wa adnaytahu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وَلا حَاجَةً مِنْ حَوَائِجِ الدُّنْيَا وَالآخِرَةِ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any single need, among the many needs of this life as well as the life to come, 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 hajatan min hawa’iji alddunya wal-akhirati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لَكَ فِيهَا رِضَىً وَلِيَ فِيهَا صَلاحٌ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whose settlement achieves your gratification and my good, 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laka fiha ri¤an wa liya fiha salahun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إِلاَّ قَضَيْتَهَا يَا أَرْحَمَ الرَّاحِمِينَ.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without settlement. O He Who is the most Merciful of all the merciful ones. 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 b="1" i="1">
                <a:solidFill>
                  <a:srgbClr val="000066"/>
                </a:solidFill>
                <a:latin typeface="Transliteration Verdana" pitchFamily="34" charset="0"/>
              </a:rPr>
              <a:t>illa qa¤aytaha ya arhama alrrahimina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671638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أَبَاَالفَضْلِ العَبَّاسَ ابْنَ أَمِيرِ المُؤْمِنِينَ،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69252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Abu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l-Fadl al-`Abbas, son of Amir al-Mu'minin. 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68313" y="692150"/>
            <a:ext cx="8135937" cy="6413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  <a:latin typeface="Trebuchet MS" pitchFamily="34" charset="0"/>
                <a:cs typeface="Arial" charset="0"/>
              </a:rPr>
              <a:t>You may then return to the tomb, stop at the side of the holy feet, and say the following:</a:t>
            </a:r>
          </a:p>
        </p:txBody>
      </p:sp>
      <p:sp>
        <p:nvSpPr>
          <p:cNvPr id="149510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aba alfa¤li al`abbasa ibna amiri almu´minina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يَابْنَ سَيِّدِ الوَصِيِّينَ،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you, son of the chief of the Successors (of the Prophets.) 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yabna sayyidi alwasiyyina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يَابْنَ أَوَّل القَوْمِ إِسْلاماً،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you, son of the foremost to (the embracement of) Islam, 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yabna awwali alqawmi islaman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وَأَقْدَمِهِمْ إِيمَاناً،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the first one who believed (in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h), 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aqdamihim ‘imanan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وَأَقْوَمِهِمْ بِدِينِ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the best one who served the religion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h, 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aqwamihim bidini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وَارِثَ نُوحٍ نَبِيِّ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inheritor of Noah, the Prophet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waritha nuhin nabiyy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وَأَحْوَطِهِمْ عَلَى الإِسْلامِ.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the most careful for Islam. 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ahwatihim `ala al-islami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أَشْهَدُ لَقَدْ نَصَحْتَ لِلّهِ وَلِرَسُولِهِ وَلأَخِيكَ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testify that you served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h, His Messenger, and your brother sincerely. 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ash-hadu laqad nasahta lillahi wa lirasulihi wa li-akhika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فَنِعْمَ الأَخُ المُوَاسِي،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You were the most excellent consoling brother. 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fani`ma alakhu almuwasi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فَلَعَنَ اللّهُ أُمَّةً قَتَلَتْكَ،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So,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curse be on the group who killed you. 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fala`ana allahu ‘ummatan qatalatka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وَلَعَنَ اللّهُ أُمَّةً ظَلَمَتْكَ،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curse be on the group who wronged you. 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 i="1">
                <a:solidFill>
                  <a:srgbClr val="000066"/>
                </a:solidFill>
                <a:latin typeface="Transliteration Verdana" pitchFamily="34" charset="0"/>
              </a:rPr>
              <a:t>wa la`ana allahu ‘ummatan zalamatka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وَلَعَنَ اللّهُ أُمَّةً اسْتَحَلَّتْ مِنْكَ المَحَارِمَ،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curse be on the group who violated your sanctities 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 i="1">
                <a:solidFill>
                  <a:srgbClr val="000066"/>
                </a:solidFill>
                <a:latin typeface="Transliteration Verdana" pitchFamily="34" charset="0"/>
              </a:rPr>
              <a:t>wa la`ana allahu ‘ummatan astahallat minka almaharima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وَانْتَهَكَتْ حُرْمَةَ الإِسْلامِ،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infringed the sanctity of Islam. 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wantahakat hurmata al-islami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فَنِعْمَ الصَّابِرُ المُجَاهِدُ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You were the most excellent steadfast fighter, 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fani`ma alssabiru almujahidu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المُحَامِي النَّاصِرُ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protector, supporter, 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almuhamy alnnasiru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وَالأَخُ الدَّافِعُ عَنْ أَخِيهِ،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brother who defended his brother, 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wal-akhu alddafi`u `an akhihi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وَارِثَ إِبْرَاهِيمَ خَلِيلِ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Abraham, the intimate friend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h.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waritha ibrahima khalili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المُجِيبُ إِلَى طَاعَةِ رَبِّهِ،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responded to the obedience to his Lord, 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almujibu ila ta`ati rabbhi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الرَّاغِبُ فِيمَا زَهِدَ فِيهِ غَيْرُهُ مِنَ الثَّوَابِ الجَزِيلِ،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worked desirably for gaining the abundant reward, which others refused, 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alrraghibu fima zahida fihi ghayruhu mina alththwabi aljazili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وَالثَّنَاءِ الجَمِيلِ،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the nice tribute. 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wal-ththna‘i aljamili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وَأَلْحَقَكَ اللّهُ بِدَرَجَةِ آبَائِكَ فِي جَنَّاتِ النَّعِيمِ.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So,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may attach you to the rank of your fathers in the gardens of bliss. 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alhaqaka allahu bidarajati aba’ika fi jannati alnna`imi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اللّهُمَّ إِنِّي تَعَرَّضْتُ لِزِيَارَةِ أَوْلِيَائِكَ رَغْبَةً فِي ثَوَابِكَ،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O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h, I have done the pilgrimage to Your disciples out of my desire for (winning) your reward 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allahumma inni ta`arr¤tu liziyarati awliya’ika raghbatan fi thawabika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وَرَجَاءً لِمَغْفِرَتِكَ وَجَزِيلِ إِحْسَانِكَ،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my wish to recognize You and Your abundant benevolence. 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raja‘an limaghfiratika wa jazili ihsanika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فَأَسْأَلُكَ أَنْ تُصَلِّيَ عَلَى مُحَمَّدٍ وَآلِهِ الطَّاهِرِينَ،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So, I implore to You to send Your blessings to Muhammad and his immaculate Household 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fas’aluka an tusalliya `ala muhammadin wa alihi alttahirina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وَأَنْ تَجْعَلَ رِزْقِي بِهِمْ دَارّاً،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make my sustenance, by their intercession, flow copiously, 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an taj`ala rizqy bihim darran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وَعَيْشِي بِهِمْ قَارّاً،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my living delightful, 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`ayshy bihim qarran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وَزِيَارَتِي بِهِمْ مَقْبُولَةً،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my pilgrimage rewardable, 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ziyaraty bihim maqbulatan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وَارِثَ إِسْمَاعِيلَ ذَبِيحِ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inheritor of Ishmael, the slaughtered by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order.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waritha isma`ila dhabihi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وَحَيَاتِي بِهِمْ طَيِّبَةً،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my life pleasant. 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hayaty bihim tayyibatan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وَأَدْرِجْنِي إِدْرَاجَ المُكْرَمِينَ،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make me take to the conduct of the honored ones 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adrijny idraja almukramina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وَاجْعَلْنِي مِمَّنْ يَنْقَلِبُ مِنْ زِيَارَةِ مَشَاهِدِ أَحِبَّائِكَ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make me one of those who, as returning from the pilgrimage to the tombs of Your beloved ones, 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waj`alny mimman yanqalibu min ziyarati mashahidi ahibba’ika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مُفْلِحاً مُنْجِحاً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win success and prosperity 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muflihan munjihan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قَدِ اسْتَوْجَبَ غُفْرَانَ الذُّنُوبِ،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deserve forgiveness of sins, 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qad istawjaba ghufrana aldhdhunubi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وَسَتْرَ العُيُوبِ،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covering up of defects, 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satra al`uyubi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وَكَشْفَ الكُرُوبِ،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relief of disasters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kashfa alkurubi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إِنَّكَ أَهْلُ التَّقْوَى وَأَهْلُ المَغْفِرَةِ.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You are surely worthy of being feared and worthy of forgiving. 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innaka ahlu alttaqwa wa ahlu almaghfirati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AutoShape 2"/>
          <p:cNvSpPr>
            <a:spLocks noChangeArrowheads="1"/>
          </p:cNvSpPr>
          <p:nvPr/>
        </p:nvSpPr>
        <p:spPr bwMode="auto">
          <a:xfrm>
            <a:off x="539750" y="692150"/>
            <a:ext cx="7993063" cy="518477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611188" y="1550988"/>
            <a:ext cx="7921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cs typeface="Traditional Arabic" pitchFamily="18" charset="-78"/>
              </a:rPr>
              <a:t>If you intend to take leave, you may approach the holy tomb and recite the following, which has been reported from Abu-Hamzah al-Thamaliy (r.a), and other scholars have referred to it:</a:t>
            </a:r>
            <a:endParaRPr lang="en-GB" sz="4000" b="1">
              <a:solidFill>
                <a:srgbClr val="FFFF00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أَسْتَوْدِعُكَ اللّهَ وَأَسْتَرْعِيكَ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seek, through you, the guard and custody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astawdi`uka allaha wa astar`ika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وَارِثَ مُوسَى كَلِيمِ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inheritor of Moses, the spoken by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h.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waritha musa kalimi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وَأَقْرَأُ عَلَيْكَ السَّلامَ،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I say: Peace be to you. 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aqra’u `alayka alssalama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آمَنَّا بِاللّهِ وَبِرَسُولِهِ وَبِكِتَابِهِ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We have believed in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and in His Messenger and in His Book 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amanna billahi wa birasulihi wa bikitabihi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وَبِمَا جَاءَ بِهِ مِنْ عِنْدِ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in that which he conveyed from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h. 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1" i="1">
                <a:solidFill>
                  <a:srgbClr val="000066"/>
                </a:solidFill>
                <a:latin typeface="Transliteration Verdana" pitchFamily="34" charset="0"/>
              </a:rPr>
              <a:t>wa bima ja‘a bihi min `indi allahi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اللّهُمَّ فَاكْتُبْنَا مَعَ الشَّاهِدِينَ،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O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h, record our names with the witnesses. 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allahumma faktubna ma`a alshshahidina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اللّهُمَّ لا تَجْعَلْهُ آخِرَ العَهْدِ مِنْ زِيَارَتِي قَبْرَ ابْنِ أَخِي رَسُولِكَ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O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h, do not decide this pilgrimage to the tomb of the son of Your Messenger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brother the last one. 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allahumma la taj`alhu akhira al`ahdi min ziyaraty qabra abni akhy rasulika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صَلَّى اللّهُ عَلَيْهِ وَآلِهِ،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him (i.e. the Messenger) and upon his Household. 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salla allahu `alayhi wa alihi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وَارْزُقْنِي زِيَارَتَهُ أَبَداً مَا أَبْقَيْتَنِي،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Grant me opportunities to visit him so long as You keep me alive, 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warzuqny ziyaratahu abadan ma abqaytani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وَاحْشُرْنِي مَعَهُ وَمَعَ آبَائِهِ فِي الجِنَانِ،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join me to him and his fathers in the gardens of Paradise, 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wahshurny ma`ahu wa ma`a aba’ihi fi aljinani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وَعَرِّفْ بَيْنِي وَبَيْنَهُ وَبَيْنَ رَسُولِكَ وَأَوْلِيَائِكَ.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introduce me to him, to Your Messenger, and to Your disciples. 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`arrif bayny wa baynahu wa bayna rasulika wa awliya’ika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اللّهُمَّ صَلِّ عَلَى مُحَمَّدٍ وَآلِ مُحَمَّدٍ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O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h, send Your blessings to Muhammad and the Household of Muhammad 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allahumma salli `ala muhammadin wa ali muhammadin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وَارِثَ عِيسَى رُوحِ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inheritor of Jesus, the spirit from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h.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waritha `isa ruhi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وَتَوَفَّنِي عَلَى الإِيمَانِ بِكَ،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take me to you abiding by the believing in You, 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tawaffany `ala al’imani bika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وَالتَّصْدِيقِ بِرَسُولِكَ،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giving credence to Your Messenger, 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wal-ttasdiqi birasulika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وَالوِلايَةِ لِعَلِيِّ بْنِ أَبِي طَالِبٍ وَالأَئِمَّةِ مِنْ وُلْدِهِ،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being faithful to `Ali ibn Abi-</a:t>
            </a:r>
            <a:r>
              <a:rPr lang="en-US" b="1" smtClean="0">
                <a:latin typeface="Arial" charset="0"/>
              </a:rPr>
              <a:t>Ta</a:t>
            </a:r>
            <a:r>
              <a:rPr lang="en-US" b="1" smtClean="0">
                <a:latin typeface="Arial" charset="0"/>
                <a:ea typeface="MS Mincho" pitchFamily="49" charset="-128"/>
              </a:rPr>
              <a:t>lib and the Imams from his progeny; 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wal-wilayati li`aliyyi bni aby talibin wal-a’immati min wuldihi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وَالبَرَاءَةِ مِنْ عَدُوِّهِمْ،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disavowing their enemy. 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wal-bara‘ati min `aduwwihim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فَإِنِّي قَدْ رَضِيتُ يَا رَبِّي بِذلِكَ،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My Lord, I have accepted such. 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fa’inni qad ra¤itu ya rabby bidhlika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وَصَلَّى اللّهُ عَلَى مُحَمَّدٍ وَآلِ مُحَمَّدٍ.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May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send blessings to Muhammad and the Household of Muhammad. 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salla allahu `ala muhammadin wa ali muhammadin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اَللَّهُمَّ صَلِّ عَلَى مُحَمَّدٍ وَ آلِ مُحَمَّد</a:t>
            </a:r>
            <a:endParaRPr lang="en-US" sz="5400" smtClean="0">
              <a:latin typeface="Times New Roman" pitchFamily="18" charset="0"/>
              <a:ea typeface="MS Mincho" pitchFamily="49" charset="-128"/>
              <a:cs typeface="Simplified Arabic" pitchFamily="18" charset="-78"/>
            </a:endParaRPr>
          </a:p>
        </p:txBody>
      </p:sp>
      <p:sp>
        <p:nvSpPr>
          <p:cNvPr id="20173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O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bless Muhammad and the family of Muhammad.</a:t>
            </a:r>
          </a:p>
        </p:txBody>
      </p:sp>
      <p:sp>
        <p:nvSpPr>
          <p:cNvPr id="201732" name="Text Box 5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</a:t>
            </a:r>
            <a:r>
              <a:rPr lang="en-US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US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US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15th Sha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US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baan 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 i="1">
                <a:solidFill>
                  <a:srgbClr val="000066"/>
                </a:solidFill>
                <a:latin typeface="Transliteration Verdana" pitchFamily="34" charset="0"/>
              </a:rPr>
              <a:t>Allahumma salli 'ala Muhammadin wa 'aali Muhammad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7" descr="hajaat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26988"/>
            <a:ext cx="9342438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AutoShape 2"/>
          <p:cNvSpPr>
            <a:spLocks noChangeArrowheads="1"/>
          </p:cNvSpPr>
          <p:nvPr/>
        </p:nvSpPr>
        <p:spPr bwMode="auto">
          <a:xfrm>
            <a:off x="611188" y="836613"/>
            <a:ext cx="7921625" cy="496887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000375"/>
            <a:ext cx="7702550" cy="1292225"/>
          </a:xfrm>
          <a:noFill/>
        </p:spPr>
        <p:txBody>
          <a:bodyPr/>
          <a:lstStyle/>
          <a:p>
            <a:r>
              <a:rPr lang="en-US" sz="6000" smtClean="0">
                <a:solidFill>
                  <a:srgbClr val="FFFF00"/>
                </a:solidFill>
              </a:rPr>
              <a:t>Please recite a </a:t>
            </a:r>
            <a:br>
              <a:rPr lang="en-US" sz="6000" smtClean="0">
                <a:solidFill>
                  <a:srgbClr val="FFFF00"/>
                </a:solidFill>
              </a:rPr>
            </a:br>
            <a:r>
              <a:rPr lang="en-US" sz="6000" smtClean="0">
                <a:solidFill>
                  <a:srgbClr val="FFFF00"/>
                </a:solidFill>
              </a:rPr>
              <a:t>Sura E Fatiha</a:t>
            </a:r>
            <a:br>
              <a:rPr lang="en-US" sz="6000" smtClean="0">
                <a:solidFill>
                  <a:srgbClr val="FFFF00"/>
                </a:solidFill>
              </a:rPr>
            </a:br>
            <a:r>
              <a:rPr lang="en-US" sz="6000" smtClean="0">
                <a:solidFill>
                  <a:srgbClr val="FFFF00"/>
                </a:solidFill>
              </a:rPr>
              <a:t>for</a:t>
            </a:r>
            <a:br>
              <a:rPr lang="en-US" sz="6000" smtClean="0">
                <a:solidFill>
                  <a:srgbClr val="FFFF00"/>
                </a:solidFill>
              </a:rPr>
            </a:br>
            <a:r>
              <a:rPr lang="en-US" sz="6000" smtClean="0">
                <a:solidFill>
                  <a:srgbClr val="FFFF00"/>
                </a:solidFill>
              </a:rPr>
              <a:t>ALL MARHUMEEN</a:t>
            </a:r>
            <a:br>
              <a:rPr lang="en-US" sz="6000" smtClean="0">
                <a:solidFill>
                  <a:srgbClr val="FFFF00"/>
                </a:solidFill>
              </a:rPr>
            </a:br>
            <a:endParaRPr lang="en-GB" sz="6000" smtClean="0">
              <a:solidFill>
                <a:srgbClr val="FFFF00"/>
              </a:solidFill>
            </a:endParaRP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179388" y="6024563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200" b="1">
                <a:solidFill>
                  <a:srgbClr val="000066"/>
                </a:solidFill>
                <a:latin typeface="Trebuchet MS" pitchFamily="34" charset="0"/>
                <a:cs typeface="Arial" charset="0"/>
              </a:rPr>
              <a:t>For any errors/comments please write to: rehanL@hotmail.com</a:t>
            </a:r>
          </a:p>
          <a:p>
            <a:pPr eaLnBrk="1" hangingPunct="1"/>
            <a:r>
              <a:rPr lang="en-US" sz="1200" b="1">
                <a:solidFill>
                  <a:srgbClr val="000066"/>
                </a:solidFill>
                <a:latin typeface="Trebuchet MS" pitchFamily="34" charset="0"/>
                <a:cs typeface="Arial" charset="0"/>
              </a:rPr>
              <a:t>Kindly recite Sura E Fatiha for Marhumeen of all those who have worked towards making this small work possible.</a:t>
            </a:r>
          </a:p>
        </p:txBody>
      </p:sp>
      <p:sp>
        <p:nvSpPr>
          <p:cNvPr id="203781" name="Text Box 7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95288" y="846138"/>
            <a:ext cx="8280400" cy="5453062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cs typeface="Traditional Arabic" pitchFamily="18" charset="-78"/>
              </a:rPr>
              <a:t>Shaykh al-Mufid has mentioned in his book of ‘al-Mazar’ a special form of ziyarah that is recited at visiting the holy tomb of Imam al-Husayn on the night of 15</a:t>
            </a:r>
            <a:r>
              <a:rPr lang="en-US" sz="3200" b="1" baseline="30000">
                <a:solidFill>
                  <a:srgbClr val="FFFF00"/>
                </a:solidFill>
                <a:cs typeface="Traditional Arabic" pitchFamily="18" charset="-78"/>
              </a:rPr>
              <a:t>th</a:t>
            </a:r>
            <a:r>
              <a:rPr lang="en-US" sz="3200" b="1">
                <a:solidFill>
                  <a:srgbClr val="FFFF00"/>
                </a:solidFill>
                <a:cs typeface="Traditional Arabic" pitchFamily="18" charset="-78"/>
              </a:rPr>
              <a:t> of Rajab, which is called ‘al-Ghufaylah (the neglected night)” because majority of people are unmindful of the merit of this night.</a:t>
            </a:r>
          </a:p>
          <a:p>
            <a:r>
              <a:rPr lang="en-US" sz="3200" b="1">
                <a:solidFill>
                  <a:srgbClr val="FFFF00"/>
                </a:solidFill>
                <a:cs typeface="Traditional Arabic" pitchFamily="18" charset="-78"/>
              </a:rPr>
              <a:t>When you want to visit Imam al-Husayn’s (a) tomb at this night, you may enter the holy mausoleum and repeat the following statement three times: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وَارِثَ مُحَمَّدٍ حَبِيبِ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inheritor of Muhammad, the dearly beloved by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h.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waritha muhammadin habibi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يَابْنَ مُحَمَّدٍ المُصْطَفَى،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son of Muhammad, the Chosen Prophet.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yabna muhammadin almustafa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يَابْنَ عَلِيٍّ المُرْتَضَى،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son of `Ali, the Pleased.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yabna `aliyy almurta¤a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يَابْنَ فَاطِمَةَ الزَّهْرَاءِ،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son of Fatimah, the Luminous.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yabna fatimata alzzra‘i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يَابْنَ خَدِيجَةَ الكُبْرَى،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son of Khadijah, the grand lady.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yabna khadijata alkubra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شَهِيدُ ابْنَ الشَّهِيدِ،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martyr and the son of the martyr.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shahidu abna alshshahidi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قَتِيلُ ابْنَ القَتِيلِ،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slain and the son of the slain.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qatilu abna alqatili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وَلِيَّ اللّهِ وَابْنَ وَلِيِّهِ،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saint and the son of the saint.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waliyy allahi wabna waliyyhi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حُجَّةَ اللّهِ وَابْنَ حُجَّتِهِ عَلَى خَلْقِهِ،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the argument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and the son of His argument against His creatures.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hujjata allahi wabna hujjatihi `alakhalqihi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أَشْهَدُ أَنَّكَ قَدْ أَقَمْتَ الصَّلاةَ،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bear witness that you established the prayers,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ash-hadu annaka qad aqamta alssalata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اللّهُ أَكْبَرُ</a:t>
            </a:r>
            <a:endParaRPr lang="en-US" sz="5400" smtClean="0">
              <a:latin typeface="Times New Roman" pitchFamily="18" charset="0"/>
              <a:cs typeface="Simplified Arabic" pitchFamily="18" charset="-7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is the Greatest.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8313" y="260350"/>
            <a:ext cx="1677987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recite 3 times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42988" y="5084763"/>
            <a:ext cx="7019925" cy="366712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Then, you may stop at the holy tomb and recite the following: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allahu akbar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وَآتَيْتَ الزَّكَاةَ،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you gave the zakat,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atayta alzzkata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وَأَمَرْتَ بِالمَعْرُوفِ،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you enjoined the right,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amarta bilma`rufi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وَنَهَيْتَ عَنِ المُنْكَرِ،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you forbade the wrong,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nahayta `ani almunkari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وَرُزِئْتَ بِوَالِدَيْكَ،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you were deprived of your parents,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ruziita biwal-idayka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وَجَاهَدْتَ عَدُوَّكَ،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you strove against your enemies.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jahadta `aduwka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وَأَشْهَدُ أَنَّكَ تَسْمَعُ الكَلامَ،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I bear witness that you can now hear the speech,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ash-hadu annaka tasma`u alkalama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وَتَرُدُّ الجَوَابَ،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you can answer back,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taruddu aljawaba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وَأَنَّكَ حَبِيبُ اللّهِ وَخَلِيلُهُ وَنَجِيبُهُ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you are verily the beloved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and His intimate friend and selected servant 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annaka habibu allahi wa khaliluhu wa najibuhu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وَصَفِيُّهُ وَابْنُ صَفِيِّهِ،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His elite and the son of His elite.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safiyyuhu wabnu safiyyihi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يَا مَوْلايَ وَابْنَ مَوْلايَ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O my master and the son of my master: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ya mawlaiya wabna mawlaiya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اَللَّهُمَّ صَلِّ عَلَى مُحَمَّدٍ وَ آلِ مُحَمَّد</a:t>
            </a:r>
            <a:endParaRPr lang="en-US" sz="5400" smtClean="0">
              <a:latin typeface="Times New Roman" pitchFamily="18" charset="0"/>
              <a:ea typeface="MS Mincho" pitchFamily="49" charset="-128"/>
              <a:cs typeface="Simplified Arabic" pitchFamily="18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O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bless Muhammad and the family of Muhammad.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Allahumma salli 'ala Muhammadin wa 'aali Muhammad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زُرْتُكَ مُشْتَاقاً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am visiting you, because of my eagerness to you,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zurtuka mushtaqan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فَكُنْ لِي شَفِيعاً إِلَى اللّهِ يَا سَيِّدِي،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So, (please) my master: be my interceder before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h,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fakun li shafi`an ila allahi ya sayyidi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وَأَسْتَشْفِعُ إِلَى اللّهِ بِجَدِّكَ سَيِّدِ النَّبِيِّينَ،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I also seek the intercession of your grandfather, the Master of the Prophets, before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h,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astashfi`u ila allahi bijaddka sayyidi alnnabiyyina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وَبِأَبِيكَ سَيِّدِ الوَصِيِّينَ،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I seek the intercession of your father, the Master of the Prophets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 Successors,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bi-abika sayyidi alwasiyyina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وَبِأُمِّكَ فَاطِمَةَ سَيِّدَةِ نِسَاءِ العَالَمِينَ،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I seek the intercession of your mother, the Doyenne of the women of the worlds.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bi’ummka fatimata sayyidati nisa‘i al`alamina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أَلا لَعَنَ اللّهُ قَاتِلِيكَ،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Verily, may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curse those who slew you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ala la`ana allahu qatilika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وَلَعَنَ اللّهُ ظَالِمِيكَ،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may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curse those who wronged you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la`ana allahu zalimika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وَلَعَنَ اللّهُ سَالِبِيكَ وَمُبْغِضِيكَ مِنَ الأَوَّلِينَ وَالآخِرِينَ،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may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curse those who deprived you (of your right) and those who hated you from the past and the coming generations.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la`ana allahu salibika wa mubghi¤ika mina al-awwalina wal-akhirina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وَصَلَّى اللّهُ عَلَى سَيِّدِنَا مُحَمَّدٍ وَآلِهِ الطَّيِّبِينَ الطَّاهِرِينَ.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May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send blessings upon our master, Muhammad, and upon his Household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—</a:t>
            </a:r>
            <a:r>
              <a:rPr lang="en-US" b="1" smtClean="0">
                <a:latin typeface="Arial" charset="0"/>
                <a:ea typeface="MS Mincho" pitchFamily="49" charset="-128"/>
              </a:rPr>
              <a:t>the immaculate and pure.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salla allahu `ala sayyidina muhammadin wa alihi alttayyibina alttahirina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684213" y="692150"/>
            <a:ext cx="7848600" cy="496887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11188" y="1268413"/>
            <a:ext cx="7921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4600" b="1">
                <a:solidFill>
                  <a:srgbClr val="FFFF00"/>
                </a:solidFill>
                <a:cs typeface="Traditional Arabic" pitchFamily="18" charset="-78"/>
              </a:rPr>
              <a:t>You may then kiss the holy tomb and direct towards the tomb of `Ali ibn al-Husayn (a.s) in order to visit him. You may recite the following there:</a:t>
            </a:r>
            <a:endParaRPr lang="en-GB" sz="4600" b="1">
              <a:solidFill>
                <a:srgbClr val="FFFF00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بِسْمِ اللّهِ الرَّحْمنِ الرَّحِيمِ</a:t>
            </a:r>
            <a:endParaRPr lang="en-US" sz="5400" smtClean="0">
              <a:latin typeface="Times New Roman" pitchFamily="18" charset="0"/>
              <a:ea typeface="MS Mincho" pitchFamily="49" charset="-128"/>
              <a:cs typeface="Simplified Arabic" pitchFamily="18" charset="-78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In the name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the Beneficent, the Merciful.</a:t>
            </a:r>
            <a:endParaRPr lang="en-US" b="1" smtClean="0">
              <a:latin typeface="Arial" charset="0"/>
              <a:cs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1" i="1">
                <a:solidFill>
                  <a:srgbClr val="000066"/>
                </a:solidFill>
                <a:latin typeface="Transliteration Verdana" pitchFamily="34" charset="0"/>
              </a:rPr>
              <a:t>bismi allahi alrrahman alrrahimi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Ali Ibn Al-Hus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يَا مَوْلايَ وَابْنَ مَوْلايَ،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O my master and the son of my master.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ya mawlaiya wabna mawlaiya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لَعَنَ اللّهُ قَاتِلِيكَ،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May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curse those who slew you. 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Ali Ibn Al-Hus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la`ana allahu qatilika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وَلَعَنَ اللّهُ ظَالِمِيكَ،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may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curse those who wronged you.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Ali Ibn Al-Hus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la`ana allahu zalimika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إِنِّي أَتَقَرَّبُ إِلَى اللّهِ بِزِيَارَتِكُمْ وَبِمَحَبَّتِكُمْ،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Verily, I seek nearness to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through my visiting you and showing my love for you (all).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Ali Ibn Al-Hus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inni ataqarrabu ila allahi biziyaratikum wa bimahabbatikum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وَأَبْرَأُ إِلَى اللّهِ مِنْ أَعْدَائِكُمْ،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I release myself before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from your enemies.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Ali Ibn Al-Hus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abra’u ila allahi min a`da’ikum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وَالسَّلامُ عَلَيْكَ يَا مَوْلايَ وَرَحْمَةُ اللّهِ وَبَرَكَاتُهُ.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and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mercy and blessings be upon you, O my master.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Ali Ibn Al-Hus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alssalamu `alayka ya mawlaiya wa rahmatu allahi wa barakatuhu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684213" y="692150"/>
            <a:ext cx="7848600" cy="496887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11188" y="1071563"/>
            <a:ext cx="7921625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4600" b="1">
                <a:solidFill>
                  <a:srgbClr val="FFFF00"/>
                </a:solidFill>
                <a:cs typeface="Traditional Arabic" pitchFamily="18" charset="-78"/>
              </a:rPr>
              <a:t>You may then walk to the tombs of the martyrs (</a:t>
            </a:r>
            <a:r>
              <a:rPr lang="en-US" sz="4000" b="1" i="1">
                <a:solidFill>
                  <a:srgbClr val="FFFF00"/>
                </a:solidFill>
                <a:cs typeface="Traditional Arabic" pitchFamily="18" charset="-78"/>
              </a:rPr>
              <a:t>Ganj-e-Shahidan</a:t>
            </a:r>
            <a:r>
              <a:rPr lang="en-US" sz="4600" b="1">
                <a:solidFill>
                  <a:srgbClr val="FFFF00"/>
                </a:solidFill>
                <a:cs typeface="Traditional Arabic" pitchFamily="18" charset="-78"/>
              </a:rPr>
              <a:t>) — pleasure of Alláh be upon them —</a:t>
            </a:r>
          </a:p>
          <a:p>
            <a:pPr eaLnBrk="1" hangingPunct="1"/>
            <a:r>
              <a:rPr lang="en-US" sz="4600" b="1">
                <a:solidFill>
                  <a:srgbClr val="FFFF00"/>
                </a:solidFill>
                <a:cs typeface="Traditional Arabic" pitchFamily="18" charset="-78"/>
              </a:rPr>
              <a:t>and stop there and recite the following:</a:t>
            </a:r>
            <a:endParaRPr lang="en-GB" sz="4600" b="1">
              <a:solidFill>
                <a:srgbClr val="FFFF00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عَلَى الأَرْوَاحِ المُنِيخَةِ بِقَبْرِ أَبِي عَبْدِاللّهِ الحُسَيْنِ،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the souls that are residing near the tomb of Aba-`Abdillah al-</a:t>
            </a:r>
            <a:r>
              <a:rPr lang="en-US" b="1" smtClean="0">
                <a:latin typeface="Arial" charset="0"/>
              </a:rPr>
              <a:t>H</a:t>
            </a:r>
            <a:r>
              <a:rPr lang="en-US" b="1" smtClean="0">
                <a:latin typeface="Arial" charset="0"/>
                <a:ea typeface="MS Mincho" pitchFamily="49" charset="-128"/>
              </a:rPr>
              <a:t>usayn.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all martyrs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 al-arwahi almunikhati biqabri aby `abdillahi alhusayni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عَلَيْكُمْ يَا طَاهِرِينَ مِنَ الدَّنَسِ،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 (all); O the purified.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all martyrs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`alaykum ya tahirina mina alddanasi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عَلَيْكُمْ يَا مَهْدِيُّونَ،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 (all); O the well-guided ones.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all martyrs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`alaykum ya mahdiyyuna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عَلَيْكُمْ يَا آلَ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 (all); O the Household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h.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`alaykum ya ala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عَلَيْكُمْ يَا أَبْرَارَ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 (all); O the pious ones to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h.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all martyrs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`alaykum ya abrara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عَلَيْكُمْ وَعَلَى المَلائِكَةِ الحَافِّينَ بِقُبُورِكُمْ أَجْمَعِينَ،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 and upon the angels surrounding all your graves.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all martyrs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`alaykum wa `ala almala’ikati alhaffina biquburikum ajma`ina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جَمَعَنَا اللّهُ وَإِيَّاكُمْ فِي مُسْتَقَرِّ رَحْمَتِهِ </a:t>
            </a:r>
            <a:endParaRPr lang="en-US" sz="5400" smtClean="0">
              <a:latin typeface="Times New Roman" pitchFamily="18" charset="0"/>
              <a:cs typeface="Simplified Arabic" pitchFamily="18" charset="-7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May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gather us with you in the center of His mercy, 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all martyrs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jama`ana allahu wa ‘iyyakum fi mustaqarri rahmatihi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وَتَحْتَ عَرْشِهِ إِنَّهُ أَرْحَمُ الرَّاحِمِينَ،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under His Throne. Verily, He is the most Merciful of all those who show mercy. 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all martyrs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b="1" i="1">
                <a:solidFill>
                  <a:srgbClr val="000066"/>
                </a:solidFill>
                <a:latin typeface="Transliteration Verdana" pitchFamily="34" charset="0"/>
              </a:rPr>
              <a:t>wa tahta `arshihi innahu arhamu alrrahimina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وَالسَّلامُ عَلَيْكُمْ وَرَحْمَةُ اللّهِ وَبَرَكَاتُهُ.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and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mercy and blessings be upon you. 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all martyrs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alssalamu `alaykum wa rahmatu allahi wa barakatuhu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539750" y="692150"/>
            <a:ext cx="7993063" cy="518477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11188" y="1312863"/>
            <a:ext cx="79216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4100" b="1">
                <a:solidFill>
                  <a:srgbClr val="FFFF00"/>
                </a:solidFill>
                <a:cs typeface="Traditional Arabic" pitchFamily="18" charset="-78"/>
              </a:rPr>
              <a:t>You may then walk to the holy mausoleum of al-`Abbas, son of Amir al-Mu'minin, (peace be upon both of them). When you reach there, you may stop at the gate of the dome and recite the following:</a:t>
            </a:r>
            <a:endParaRPr lang="en-GB" sz="4100" b="1">
              <a:solidFill>
                <a:srgbClr val="FFFF00"/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سَلامُ اللّهِ وَسَلامُ مَلائِكَتِهِ المُقَرَّبِينَ،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and Peace of His favorite angels, 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salamu allahi wa salamu mala’ikatihi almuqarrabina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وَأَنْبِيَائِهِ المُرْسَلِينَ،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His commissioned prophets,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anbiya’ihi almursalina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وَعِبَادِهِ الصَّالِحِينَ،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His righteous servants, 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`ibadihi alssalihina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وَجَمِيعِ الشُّهَدَاءِ وَالصِّدِّيقِينَ،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all the martyrs, and all the veracious (ones), 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jami`i alshshuhada‘i wal-ssiddiqina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عَلَيْكُمْ يَا صَفْوَةَ اللّهِ،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 (all); O the elite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h.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`alaykum ya safwata allahi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وَالزَّاكِيَاتُ الطَّيِّبَاتُ فِيمَا تَغْتَدِي وَتَرُوحُ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also pure, true blessings that come and go,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wal-zzakiyatu alttayyibatu fima taghtady wa taruhu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عَلَيْكَ يَابْنَ أَمِيرِ المُؤْمِنِينَ،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be upon you; son of Amir al-Mu'minin (chief of the faithful ones).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`alayka yabna amiri almu´minina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أَشْهَدُ لَكَ بِالتَّسْلِيمِ وَالتَّصْدِيقِ وَالوَفَاءِ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testify to you of submission (to the will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h), honest acceptance as true, loyalty,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ash-hadu laka bilttaslimi wal-ttasdiqi wal-wafa‘i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وَالنَّصِيحَةِ لِخَلَفِ النَّبِيِّ صَلَّى اللّهُ عَلَيْهِ وَآلِهِ المُرْسَلِ،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sincerity with regard to the descendant of the commissioned Prophet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—</a:t>
            </a:r>
            <a:r>
              <a:rPr lang="en-US" b="1" smtClean="0">
                <a:latin typeface="Arial" charset="0"/>
                <a:ea typeface="MS Mincho" pitchFamily="49" charset="-128"/>
              </a:rPr>
              <a:t>peace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be upon him and his Household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—</a:t>
            </a:r>
            <a:r>
              <a:rPr lang="en-US" b="1" smtClean="0">
                <a:latin typeface="Arial" charset="0"/>
                <a:ea typeface="MS Mincho" pitchFamily="49" charset="-128"/>
              </a:rPr>
              <a:t> 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wal-nnasihati likhalafi alnnabiyyi salla allahu `alayhi wa alihi almursali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وَالسِّبْطِ المُنْتَجَبِ،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the chosen grandson (of the Prophet), 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wal-ssibti almuntajabi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وَالدَّلِيلِ العَالِمِ،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the well knowledgeable guide (to the true religion), 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wal-ddalili al`alimi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وَالوَصِيِّ المُبَلِّغِ،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the conveying successor, 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wal-wasiyyi almuballighi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وَالمَظْلُومِ المُهْتَضَمِ،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the wrongfully oppressed one. </a:t>
            </a:r>
            <a:r>
              <a:rPr lang="nl-NL" b="1" smtClean="0">
                <a:latin typeface="Arial" charset="0"/>
                <a:ea typeface="MS Mincho" pitchFamily="49" charset="-128"/>
              </a:rPr>
              <a:t>(Namely, Imam al-</a:t>
            </a:r>
            <a:r>
              <a:rPr lang="nl-NL" b="1" smtClean="0">
                <a:latin typeface="Arial" charset="0"/>
              </a:rPr>
              <a:t>H</a:t>
            </a:r>
            <a:r>
              <a:rPr lang="nl-NL" b="1" smtClean="0">
                <a:latin typeface="Arial" charset="0"/>
                <a:ea typeface="MS Mincho" pitchFamily="49" charset="-128"/>
              </a:rPr>
              <a:t>usayn ibn `Ali).</a:t>
            </a:r>
            <a:r>
              <a:rPr lang="en-US" b="1" smtClean="0">
                <a:latin typeface="Arial" charset="0"/>
                <a:ea typeface="MS Mincho" pitchFamily="49" charset="-128"/>
              </a:rPr>
              <a:t> 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wal-mazlumi almuhta¤ami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فَجَزَاكَ اللّهُ عَنْ رَسُولِهِ وَعَنْ أَمِيرِ المُؤْمِنِينَ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So,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may reward you on behalf of His Messenger, Amir al-Mu'minin, 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fajazaka allahu `an rasulihi wa `an amiri almu´minina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وَعَنِ الحَسَنِ وَالحُسَيْنِ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Al-</a:t>
            </a:r>
            <a:r>
              <a:rPr lang="en-US" b="1" smtClean="0">
                <a:latin typeface="Arial" charset="0"/>
              </a:rPr>
              <a:t>H</a:t>
            </a:r>
            <a:r>
              <a:rPr lang="en-US" b="1" smtClean="0">
                <a:latin typeface="Arial" charset="0"/>
                <a:ea typeface="MS Mincho" pitchFamily="49" charset="-128"/>
              </a:rPr>
              <a:t>asan and al-</a:t>
            </a:r>
            <a:r>
              <a:rPr lang="en-US" b="1" smtClean="0">
                <a:latin typeface="Arial" charset="0"/>
              </a:rPr>
              <a:t>H</a:t>
            </a:r>
            <a:r>
              <a:rPr lang="en-US" b="1" smtClean="0">
                <a:latin typeface="Arial" charset="0"/>
                <a:ea typeface="MS Mincho" pitchFamily="49" charset="-128"/>
              </a:rPr>
              <a:t>usayn 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b="1" i="1">
                <a:solidFill>
                  <a:srgbClr val="000066"/>
                </a:solidFill>
                <a:latin typeface="Transliteration Verdana" pitchFamily="34" charset="0"/>
              </a:rPr>
              <a:t>wa `ani alhasani wal-husayni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عَلَيْكُمْ يَا خِيَرَةَ اللّهِ مِنْ خَلْقِهِ،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 (all); O the best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creatures.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`alaykum ya khiyarata allahi min khalqihi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صَلَوَاتُ اللّهِ عَلَيْهِمْ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be upon them, 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salawatu allahi `alayhim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أَفْضَلَ الجَزَاءِ بِمَا صَبَرْتَ وَاحْتَسَبْتَ وَأَعَنْتَ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With the best reward for your steadfastness, dedication (to the sake 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h), and support (for the right party). 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af¤ala aljaza‘i bima sabarta wahtasabta wa a`anta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فَنِعْمَ عُقْبَى الدَّارِ،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Very excellent be the reward of the eternal life. 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fani`ma `uqba alddari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لَعَنَ اللّهُ مَنْ قَتَلَكَ،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curse be on him who killed you. 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la`ana allahu man qatalaka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وَلَعَنَ اللّهُ مَنْ جَهِلَ حَقَّكَ،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curse be on him who omitted your right, 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la`ana allahu man jahila haqqaka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وَاسْتَخَفَّ بِحُرْمَتِكَ،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belittled your sanctity. 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wastakhaffa bihurmatika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وَلَعَنَ اللّهُ مَنْ حَالَ بَيْنَكَ وَبَيْنَ مَاءِ الفُرَاتِ،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’</a:t>
            </a:r>
            <a:r>
              <a:rPr lang="en-US" b="1" smtClean="0">
                <a:latin typeface="Arial" charset="0"/>
                <a:ea typeface="MS Mincho" pitchFamily="49" charset="-128"/>
              </a:rPr>
              <a:t>s curse be on him who precluded you from having from the water of the River Euphrates. 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la`ana allahu man hala baynaka wa bayna ma‘i alfurati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أَشْهَدُ أَنَّكَ قُتِلْتَ مَظْلُوماً،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testify that you were killed wrongfully,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ash-hadu annaka qutilta mazluman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وَأَنَّ اللّهَ مُنْجِزٌ لَكُمْ مَا وَعَدَكُمْ،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that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will verily fulfill His promise that He made with you. 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ann allaha munjizun lakum ma wa`adakum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جِئْتُكَ يَابْنَ أَمِيرِ المُؤْمِنِينَ وَافِداً إِلَيْكُمْ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Son of Amir al-Mu'minin: I have come to you to present myself before you.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i-FI" sz="2000" b="1" i="1">
                <a:solidFill>
                  <a:srgbClr val="000066"/>
                </a:solidFill>
                <a:latin typeface="Transliteration Verdana" pitchFamily="34" charset="0"/>
              </a:rPr>
              <a:t>jiituka yabna amiri almu´minina wafidan ilaykum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Im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m Hus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in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عَلَيْكُمْ يَا سَادَةَ السَّادَاتِ،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 (all); O the masters of all masters.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`alaykum ya sadata alssadati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وَقَلْبِي مُسَلِّمٌ لَكُمْ وَتَابِعٌ،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My heart is submissive to you and is following you. 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qalby musallimun lakum wa tabi`un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وَأَنَا لَكُمْ تَابِعٌ،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And I am your follower. 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ana lakum tabi`un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وَنُصْرَتِي لَكُمْ مُعَدَّةٌ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am ready to support you 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nusraty lakum mu`addatun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حَتَّى يَحْكُمَ اللّهُ وَهُوَ خَيْرُ الحَاكِمِينَ،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until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decides for me. He is surely the Best of all who decide. 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hatta yahkuma allahu wa huwa khayru alhakimina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فَمَعَكُمْ مَعَكُمْ لا مَعَ عَدُوِّكُمْ،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am verily with you, not with your enemy. 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b="1" i="1">
                <a:solidFill>
                  <a:srgbClr val="000066"/>
                </a:solidFill>
                <a:latin typeface="Transliteration Verdana" pitchFamily="34" charset="0"/>
              </a:rPr>
              <a:t>fama`akum ma`akum la ma`a `aduwwikum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إِنِّي بِكُمْ وَبِإِيَابِكُمْ مِنَ المُؤْمِنِينَ،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am one of those who believe in you and believe in your Return. 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inni bikum wa bi’yabikum mina almu´minina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وَبِمَنْ خَالَفَكُمْ وَقَتَلَكُمْ مِنَ الكَافِرِينَ،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I also one of those who deny your enemies and killers. 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wa biman khalafakum wa qatalakum mina alkafirina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قَتَلَ اللّهُ أُمَّةً قَتَلَتْكُمْ بِالأَيْدِي وَالأَلْسُنِ.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 may kill the group who killed you with hands and tongues (by giving orders of killing you.) 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2000" b="1" i="1">
                <a:solidFill>
                  <a:srgbClr val="000066"/>
                </a:solidFill>
                <a:latin typeface="Transliteration Verdana" pitchFamily="34" charset="0"/>
              </a:rPr>
              <a:t>qatala allahu ‘ummatan qatalatkum bil-aydy wal-alsuni</a:t>
            </a:r>
            <a:endParaRPr lang="en-US" sz="2000" b="1" i="1">
              <a:solidFill>
                <a:srgbClr val="000066"/>
              </a:solidFill>
              <a:latin typeface="Transliteration Verdana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السَّلامُ عَلَيْكَ أَيُّهَا العَبْدُ الصَّالِحُ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Peace be upon you; the righteous servant (of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h), 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962025" y="830263"/>
            <a:ext cx="7221538" cy="366712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1800" b="1">
                <a:solidFill>
                  <a:srgbClr val="FFFF00"/>
                </a:solidFill>
                <a:latin typeface="Trebuchet MS" pitchFamily="34" charset="0"/>
                <a:cs typeface="Arial" charset="0"/>
              </a:rPr>
              <a:t>You may then enter, embrace the holy Zarih, and then say:</a:t>
            </a:r>
          </a:p>
        </p:txBody>
      </p:sp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alssalamu `alayka ayyuha al`abdu alssalihu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68313" y="254000"/>
            <a:ext cx="8280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Ziy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rah of H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zrat Abb</a:t>
            </a:r>
            <a:r>
              <a:rPr lang="en-GB" sz="1800" b="1">
                <a:solidFill>
                  <a:srgbClr val="FFFF99"/>
                </a:solidFill>
                <a:latin typeface="Arial" charset="0"/>
                <a:cs typeface="Arial" charset="0"/>
              </a:rPr>
              <a:t>á</a:t>
            </a:r>
            <a:r>
              <a:rPr lang="en-GB" sz="1800" b="1">
                <a:solidFill>
                  <a:srgbClr val="FFFF99"/>
                </a:solidFill>
                <a:latin typeface="Trebuchet MS" pitchFamily="34" charset="0"/>
                <a:cs typeface="Arial" charset="0"/>
              </a:rPr>
              <a:t>s (a.s.) on the night of 15th Rajab</a:t>
            </a:r>
            <a:endParaRPr lang="en-US" sz="1800" b="1">
              <a:solidFill>
                <a:srgbClr val="FFFF9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8569325" cy="1470025"/>
          </a:xfrm>
          <a:noFill/>
        </p:spPr>
        <p:txBody>
          <a:bodyPr/>
          <a:lstStyle/>
          <a:p>
            <a:pPr rtl="1"/>
            <a:r>
              <a:rPr lang="ar-SA" sz="5400" smtClean="0">
                <a:latin typeface="Times New Roman" pitchFamily="18" charset="0"/>
                <a:cs typeface="Simplified Arabic" pitchFamily="18" charset="-78"/>
              </a:rPr>
              <a:t>المُطِيعُ لِلّهِ وَلِرَسُولِهِ وَلأَمِيرِ المُؤْمِنِينَ</a:t>
            </a:r>
            <a:r>
              <a:rPr lang="en-US" sz="5400" smtClean="0">
                <a:latin typeface="Times New Roman" pitchFamily="18" charset="0"/>
                <a:cs typeface="Simplified Arabic" pitchFamily="18" charset="-78"/>
              </a:rPr>
              <a:t> 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81375"/>
            <a:ext cx="8424863" cy="1752600"/>
          </a:xfrm>
          <a:noFill/>
        </p:spPr>
        <p:txBody>
          <a:bodyPr/>
          <a:lstStyle/>
          <a:p>
            <a:r>
              <a:rPr lang="en-US" b="1" smtClean="0">
                <a:latin typeface="Arial" charset="0"/>
                <a:ea typeface="MS Mincho" pitchFamily="49" charset="-128"/>
              </a:rPr>
              <a:t>the obedient to All</a:t>
            </a:r>
            <a:r>
              <a:rPr lang="en-US" b="1" smtClean="0">
                <a:latin typeface="Al-Arial" pitchFamily="34" charset="0"/>
                <a:ea typeface="MS Mincho" pitchFamily="49" charset="-128"/>
              </a:rPr>
              <a:t>á</a:t>
            </a:r>
            <a:r>
              <a:rPr lang="en-US" b="1" smtClean="0">
                <a:latin typeface="Arial" charset="0"/>
                <a:ea typeface="MS Mincho" pitchFamily="49" charset="-128"/>
              </a:rPr>
              <a:t>h, His Messenger, Amir al-Mu'minin,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50825" y="5984875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latin typeface="Transliteration Verdana" pitchFamily="34" charset="0"/>
              </a:rPr>
              <a:t>almuti`u lillahi wa lirasulihi wa liamiri almu´minina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l-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7245</Words>
  <Application>Microsoft PowerPoint</Application>
  <PresentationFormat>On-screen Show (4:3)</PresentationFormat>
  <Paragraphs>780</Paragraphs>
  <Slides>198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198</vt:i4>
      </vt:variant>
    </vt:vector>
  </HeadingPairs>
  <TitlesOfParts>
    <vt:vector size="207" baseType="lpstr">
      <vt:lpstr>Times New Roman</vt:lpstr>
      <vt:lpstr>Arial</vt:lpstr>
      <vt:lpstr>Al-Arial</vt:lpstr>
      <vt:lpstr>Traditional Arabic</vt:lpstr>
      <vt:lpstr>Trebuchet MS</vt:lpstr>
      <vt:lpstr>Simplified Arabic</vt:lpstr>
      <vt:lpstr>MS Mincho</vt:lpstr>
      <vt:lpstr>Transliteration Verdana</vt:lpstr>
      <vt:lpstr>Default Design</vt:lpstr>
      <vt:lpstr>Slide 1</vt:lpstr>
      <vt:lpstr>Slide 2</vt:lpstr>
      <vt:lpstr>اللّهُ أَكْبَرُ</vt:lpstr>
      <vt:lpstr>اَللَّهُمَّ صَلِّ عَلَى مُحَمَّدٍ وَ آلِ مُحَمَّد</vt:lpstr>
      <vt:lpstr>بِسْمِ اللّهِ الرَّحْمنِ الرَّحِيمِ</vt:lpstr>
      <vt:lpstr>السَّلامُ عَلَيْكُمْ يَا آلَ اللّهِ، </vt:lpstr>
      <vt:lpstr>السَّلامُ عَلَيْكُمْ يَا صَفْوَةَ اللّهِ، </vt:lpstr>
      <vt:lpstr>السَّلامُ عَلَيْكُمْ يَا خِيَرَةَ اللّهِ مِنْ خَلْقِهِ، </vt:lpstr>
      <vt:lpstr>السَّلامُ عَلَيْكُمْ يَا سَادَةَ السَّادَاتِ، </vt:lpstr>
      <vt:lpstr>السَّلامُ عَلَيْكُمْ يَا لُيُوثَ الغَابَاتِ، </vt:lpstr>
      <vt:lpstr>السَّلامُ عَلَيْكُمْ يَا سُفُنَ النَّجَاةِ، </vt:lpstr>
      <vt:lpstr>السَّلامُ عَلَيْكَ يَا أَبَا عَبْدِاللّهِ الحُسَيْنِ، </vt:lpstr>
      <vt:lpstr>السَّلامُ عَلَيْكَ يَا وَارِثَ عِلْمِ الأَنْبِيَاءِ وَرَحْمَةُ اللّهِ وَبَرَكَاتُهُ، </vt:lpstr>
      <vt:lpstr>السَّلامُ عَلَيْكَ يَا وَارِثَ آدَمَ صَفْوَةِ اللّهِ، </vt:lpstr>
      <vt:lpstr>السَّلامُ عَلَيْكَ يَا وَارِثَ نُوحٍ نَبِيِّ اللّهِ، </vt:lpstr>
      <vt:lpstr>السَّلامُ عَلَيْكَ يَا وَارِثَ إِبْرَاهِيمَ خَلِيلِ اللّهِ، </vt:lpstr>
      <vt:lpstr>السَّلامُ عَلَيْكَ يَا وَارِثَ إِسْمَاعِيلَ ذَبِيحِ اللّهِ، </vt:lpstr>
      <vt:lpstr>السَّلامُ عَلَيْكَ يَا وَارِثَ مُوسَى كَلِيمِ اللّهِ، </vt:lpstr>
      <vt:lpstr>السَّلامُ عَلَيْكَ يَا وَارِثَ عِيسَى رُوحِ اللّهِ، </vt:lpstr>
      <vt:lpstr>السَّلامُ عَلَيْكَ يَا وَارِثَ مُحَمَّدٍ حَبِيبِ اللّهِ، </vt:lpstr>
      <vt:lpstr>السَّلامُ عَلَيْكَ يَابْنَ مُحَمَّدٍ المُصْطَفَى، </vt:lpstr>
      <vt:lpstr>السَّلامُ عَلَيْكَ يَابْنَ عَلِيٍّ المُرْتَضَى، </vt:lpstr>
      <vt:lpstr>السَّلامُ عَلَيْكَ يَابْنَ فَاطِمَةَ الزَّهْرَاءِ، </vt:lpstr>
      <vt:lpstr>السَّلامُ عَلَيْكَ يَابْنَ خَدِيجَةَ الكُبْرَى، </vt:lpstr>
      <vt:lpstr>السَّلامُ عَلَيْكَ يَا شَهِيدُ ابْنَ الشَّهِيدِ، </vt:lpstr>
      <vt:lpstr>السَّلامُ عَلَيْكَ يَا قَتِيلُ ابْنَ القَتِيلِ، </vt:lpstr>
      <vt:lpstr>السَّلامُ عَلَيْكَ يَا وَلِيَّ اللّهِ وَابْنَ وَلِيِّهِ، </vt:lpstr>
      <vt:lpstr>السَّلامُ عَلَيْكَ يَا حُجَّةَ اللّهِ وَابْنَ حُجَّتِهِ عَلَى خَلْقِهِ، </vt:lpstr>
      <vt:lpstr>أَشْهَدُ أَنَّكَ قَدْ أَقَمْتَ الصَّلاةَ، </vt:lpstr>
      <vt:lpstr>وَآتَيْتَ الزَّكَاةَ، </vt:lpstr>
      <vt:lpstr>وَأَمَرْتَ بِالمَعْرُوفِ، </vt:lpstr>
      <vt:lpstr>وَنَهَيْتَ عَنِ المُنْكَرِ، </vt:lpstr>
      <vt:lpstr>وَرُزِئْتَ بِوَالِدَيْكَ، </vt:lpstr>
      <vt:lpstr>وَجَاهَدْتَ عَدُوَّكَ، </vt:lpstr>
      <vt:lpstr>وَأَشْهَدُ أَنَّكَ تَسْمَعُ الكَلامَ، </vt:lpstr>
      <vt:lpstr>وَتَرُدُّ الجَوَابَ، </vt:lpstr>
      <vt:lpstr>وَأَنَّكَ حَبِيبُ اللّهِ وَخَلِيلُهُ وَنَجِيبُهُ </vt:lpstr>
      <vt:lpstr>وَصَفِيُّهُ وَابْنُ صَفِيِّهِ، </vt:lpstr>
      <vt:lpstr>يَا مَوْلايَ وَابْنَ مَوْلايَ </vt:lpstr>
      <vt:lpstr>زُرْتُكَ مُشْتَاقاً </vt:lpstr>
      <vt:lpstr>فَكُنْ لِي شَفِيعاً إِلَى اللّهِ يَا سَيِّدِي، </vt:lpstr>
      <vt:lpstr>وَأَسْتَشْفِعُ إِلَى اللّهِ بِجَدِّكَ سَيِّدِ النَّبِيِّينَ، </vt:lpstr>
      <vt:lpstr>وَبِأَبِيكَ سَيِّدِ الوَصِيِّينَ، </vt:lpstr>
      <vt:lpstr>وَبِأُمِّكَ فَاطِمَةَ سَيِّدَةِ نِسَاءِ العَالَمِينَ، </vt:lpstr>
      <vt:lpstr>أَلا لَعَنَ اللّهُ قَاتِلِيكَ، </vt:lpstr>
      <vt:lpstr>وَلَعَنَ اللّهُ ظَالِمِيكَ، </vt:lpstr>
      <vt:lpstr>وَلَعَنَ اللّهُ سَالِبِيكَ وَمُبْغِضِيكَ مِنَ الأَوَّلِينَ وَالآخِرِينَ، </vt:lpstr>
      <vt:lpstr>وَصَلَّى اللّهُ عَلَى سَيِّدِنَا مُحَمَّدٍ وَآلِهِ الطَّيِّبِينَ الطَّاهِرِينَ. </vt:lpstr>
      <vt:lpstr>Slide 49</vt:lpstr>
      <vt:lpstr>السَّلامُ عَلَيْكَ يَا مَوْلايَ وَابْنَ مَوْلايَ، </vt:lpstr>
      <vt:lpstr>لَعَنَ اللّهُ قَاتِلِيكَ، </vt:lpstr>
      <vt:lpstr>وَلَعَنَ اللّهُ ظَالِمِيكَ، </vt:lpstr>
      <vt:lpstr>إِنِّي أَتَقَرَّبُ إِلَى اللّهِ بِزِيَارَتِكُمْ وَبِمَحَبَّتِكُمْ، </vt:lpstr>
      <vt:lpstr>وَأَبْرَأُ إِلَى اللّهِ مِنْ أَعْدَائِكُمْ، </vt:lpstr>
      <vt:lpstr>وَالسَّلامُ عَلَيْكَ يَا مَوْلايَ وَرَحْمَةُ اللّهِ وَبَرَكَاتُهُ. </vt:lpstr>
      <vt:lpstr>Slide 56</vt:lpstr>
      <vt:lpstr>السَّلامُ عَلَى الأَرْوَاحِ المُنِيخَةِ بِقَبْرِ أَبِي عَبْدِاللّهِ الحُسَيْنِ، </vt:lpstr>
      <vt:lpstr>السَّلامُ عَلَيْكُمْ يَا طَاهِرِينَ مِنَ الدَّنَسِ، </vt:lpstr>
      <vt:lpstr>السَّلامُ عَلَيْكُمْ يَا مَهْدِيُّونَ، </vt:lpstr>
      <vt:lpstr>السَّلامُ عَلَيْكُمْ يَا أَبْرَارَ اللّهِ، </vt:lpstr>
      <vt:lpstr>السَّلامُ عَلَيْكُمْ وَعَلَى المَلائِكَةِ الحَافِّينَ بِقُبُورِكُمْ أَجْمَعِينَ، </vt:lpstr>
      <vt:lpstr>جَمَعَنَا اللّهُ وَإِيَّاكُمْ فِي مُسْتَقَرِّ رَحْمَتِهِ </vt:lpstr>
      <vt:lpstr>وَتَحْتَ عَرْشِهِ إِنَّهُ أَرْحَمُ الرَّاحِمِينَ، </vt:lpstr>
      <vt:lpstr>وَالسَّلامُ عَلَيْكُمْ وَرَحْمَةُ اللّهِ وَبَرَكَاتُهُ. </vt:lpstr>
      <vt:lpstr>Slide 65</vt:lpstr>
      <vt:lpstr>سَلامُ اللّهِ وَسَلامُ مَلائِكَتِهِ المُقَرَّبِينَ، </vt:lpstr>
      <vt:lpstr>وَأَنْبِيَائِهِ المُرْسَلِينَ، </vt:lpstr>
      <vt:lpstr>وَعِبَادِهِ الصَّالِحِينَ، </vt:lpstr>
      <vt:lpstr>وَجَمِيعِ الشُّهَدَاءِ وَالصِّدِّيقِينَ، </vt:lpstr>
      <vt:lpstr>وَالزَّاكِيَاتُ الطَّيِّبَاتُ فِيمَا تَغْتَدِي وَتَرُوحُ </vt:lpstr>
      <vt:lpstr>عَلَيْكَ يَابْنَ أَمِيرِ المُؤْمِنِينَ، </vt:lpstr>
      <vt:lpstr>أَشْهَدُ لَكَ بِالتَّسْلِيمِ وَالتَّصْدِيقِ وَالوَفَاءِ </vt:lpstr>
      <vt:lpstr>وَالنَّصِيحَةِ لِخَلَفِ النَّبِيِّ صَلَّى اللّهُ عَلَيْهِ وَآلِهِ المُرْسَلِ، </vt:lpstr>
      <vt:lpstr>وَالسِّبْطِ المُنْتَجَبِ، </vt:lpstr>
      <vt:lpstr>وَالدَّلِيلِ العَالِمِ، </vt:lpstr>
      <vt:lpstr>وَالوَصِيِّ المُبَلِّغِ، </vt:lpstr>
      <vt:lpstr>وَالمَظْلُومِ المُهْتَضَمِ، </vt:lpstr>
      <vt:lpstr>فَجَزَاكَ اللّهُ عَنْ رَسُولِهِ وَعَنْ أَمِيرِ المُؤْمِنِينَ </vt:lpstr>
      <vt:lpstr>وَعَنِ الحَسَنِ وَالحُسَيْنِ </vt:lpstr>
      <vt:lpstr>صَلَوَاتُ اللّهِ عَلَيْهِمْ </vt:lpstr>
      <vt:lpstr>أَفْضَلَ الجَزَاءِ بِمَا صَبَرْتَ وَاحْتَسَبْتَ وَأَعَنْتَ </vt:lpstr>
      <vt:lpstr>فَنِعْمَ عُقْبَى الدَّارِ، </vt:lpstr>
      <vt:lpstr>لَعَنَ اللّهُ مَنْ قَتَلَكَ، </vt:lpstr>
      <vt:lpstr>وَلَعَنَ اللّهُ مَنْ جَهِلَ حَقَّكَ، </vt:lpstr>
      <vt:lpstr>وَاسْتَخَفَّ بِحُرْمَتِكَ، </vt:lpstr>
      <vt:lpstr>وَلَعَنَ اللّهُ مَنْ حَالَ بَيْنَكَ وَبَيْنَ مَاءِ الفُرَاتِ، </vt:lpstr>
      <vt:lpstr>أَشْهَدُ أَنَّكَ قُتِلْتَ مَظْلُوماً، </vt:lpstr>
      <vt:lpstr>وَأَنَّ اللّهَ مُنْجِزٌ لَكُمْ مَا وَعَدَكُمْ، </vt:lpstr>
      <vt:lpstr>جِئْتُكَ يَابْنَ أَمِيرِ المُؤْمِنِينَ وَافِداً إِلَيْكُمْ </vt:lpstr>
      <vt:lpstr>وَقَلْبِي مُسَلِّمٌ لَكُمْ وَتَابِعٌ، </vt:lpstr>
      <vt:lpstr>وَأَنَا لَكُمْ تَابِعٌ، </vt:lpstr>
      <vt:lpstr>وَنُصْرَتِي لَكُمْ مُعَدَّةٌ </vt:lpstr>
      <vt:lpstr>حَتَّى يَحْكُمَ اللّهُ وَهُوَ خَيْرُ الحَاكِمِينَ، </vt:lpstr>
      <vt:lpstr>فَمَعَكُمْ مَعَكُمْ لا مَعَ عَدُوِّكُمْ، </vt:lpstr>
      <vt:lpstr>إِنِّي بِكُمْ وَبِإِيَابِكُمْ مِنَ المُؤْمِنِينَ، </vt:lpstr>
      <vt:lpstr>وَبِمَنْ خَالَفَكُمْ وَقَتَلَكُمْ مِنَ الكَافِرِينَ، </vt:lpstr>
      <vt:lpstr>قَتَلَ اللّهُ أُمَّةً قَتَلَتْكُمْ بِالأَيْدِي وَالأَلْسُنِ. </vt:lpstr>
      <vt:lpstr>السَّلامُ عَلَيْكَ أَيُّهَا العَبْدُ الصَّالِحُ </vt:lpstr>
      <vt:lpstr>المُطِيعُ لِلّهِ وَلِرَسُولِهِ وَلأَمِيرِ المُؤْمِنِينَ </vt:lpstr>
      <vt:lpstr>وَالحَسَنِ وَالحُسَيْنِ صَلَّى اللّهُ عَلَيْهِمْ وَسَلَّمَ، </vt:lpstr>
      <vt:lpstr>السَّلامُ عَلَيْكَ وَرَحْمَةُ اللّهِ وَبَرَكَاتُهُ </vt:lpstr>
      <vt:lpstr>وَمَغْفِرَتُهُ وَرِضْوَانُهُ وَعَلَى رُوحِكَ وَبَدَنِكَ، </vt:lpstr>
      <vt:lpstr>أَشْهَدُ وَأُشْهِدُ اللّهَ أَنَّكَ مَضَيْتَ عَلَى مَا مَضَى بِهِ البَدْرِيُّونَ </vt:lpstr>
      <vt:lpstr>وَالمُجَاهِدُونَ فِي سَبِيلِ اللّهِ، </vt:lpstr>
      <vt:lpstr>المُنَاصِحُونَ لَهُ فِي جِهَادِ أَعْدَائِهِ، </vt:lpstr>
      <vt:lpstr>المُبَالِغُونَ فِي نُصْرَةِ أَوْلِيَائِهِ، </vt:lpstr>
      <vt:lpstr>الذَّابُّونَ عَنْ أَحِبَّائِهِ، </vt:lpstr>
      <vt:lpstr>فَجَزَاكَ اللّهُ أَفْضَلَ الجَزَاءِ، </vt:lpstr>
      <vt:lpstr>وَأَكْثَرَ الجَزَاءِ، </vt:lpstr>
      <vt:lpstr>وَأَوْفَرَ الجَزَاءِ، </vt:lpstr>
      <vt:lpstr>وَأَوْفَى جَزَاءِ أَحَدٍ مِمَّنْ وَفَى بِبَيْعَتِهِ، </vt:lpstr>
      <vt:lpstr>وَاسْتَجَابَ لَهُ دَعْوَتَهُ، </vt:lpstr>
      <vt:lpstr>وَأَطَاعَ وُلاةَ أَمْرِهِ. </vt:lpstr>
      <vt:lpstr>أَشْهَدُ أَنَّكَ قَدْ بَالَغْتَ فِي النَّصِيحَةِ، </vt:lpstr>
      <vt:lpstr>وَأَعْطَيْتَ غَايَةَ المَجْهُودِ، </vt:lpstr>
      <vt:lpstr>فَبَعَثَكَ اللّهُ فِي الشُّهَدَاءِ، </vt:lpstr>
      <vt:lpstr>وَجَعَلَ رُوحَكَ مَعَ أَرْوَاحِ السُّعَدَاءِ، </vt:lpstr>
      <vt:lpstr>وَأَعْطَاكَ مِنْ جِنَانِهِ أَفْسَحَهَا مَنْزِلاً، </vt:lpstr>
      <vt:lpstr>وَأَفْضَلَهَا غُرَفاً، </vt:lpstr>
      <vt:lpstr>وَرَفَعَ ذِكْرَكَ فِي عِلِّيِّينَ، </vt:lpstr>
      <vt:lpstr>وَحَشَرَكَ مَعَ النَّبِيِّينَ وَالصِّدِّيقِينَ </vt:lpstr>
      <vt:lpstr>وَالشُّهَدَاءِ وَالصَّالِحِينَ </vt:lpstr>
      <vt:lpstr>وَحَسُنَ أُولئِكَ رَفِيقاً. </vt:lpstr>
      <vt:lpstr>أَشْهَدُ أَنَّكَ لَمْ تَهِنْ وَلَمْ تَنْكُلْ، </vt:lpstr>
      <vt:lpstr>وَأَنَّكَ مَضَيْتَ عَلَى بَصِيرَةٍ مِنْ أَمْرِكَ، </vt:lpstr>
      <vt:lpstr>مُقْتَدِياً بِالصَّالِحِينَ، </vt:lpstr>
      <vt:lpstr>وَمُتَّبِعاً لِلنَّبِيِّينَ، </vt:lpstr>
      <vt:lpstr>فَجَمَعَ اللّهُ بَيْنَنَا وَبَيْنَكَ </vt:lpstr>
      <vt:lpstr>وَبَيْنَ رَسُولِهِ وَأَوْلِيَائِهِ </vt:lpstr>
      <vt:lpstr>فِي مَنَازِلِ المُخْبِتِينَ </vt:lpstr>
      <vt:lpstr>فَإِنَّهُ أَرْحَمُ الرَّاحِمِينَ. </vt:lpstr>
      <vt:lpstr>Slide 132</vt:lpstr>
      <vt:lpstr>اللّهُمَّ صَلِّ عَلَى مُحَمَّدٍ وَآلِ مُحَمَّدٍ </vt:lpstr>
      <vt:lpstr>وَلا تَدَعْ لِي فِي هذَا المَكَانِ المُكَرَّمِ وَالمَشْهَدِ المُعَظَّمِ ذَنْباً إِلاَّ غَفَرْتَهُ، </vt:lpstr>
      <vt:lpstr>وَلا هَمّاً إِلاَّ فَرَّجْتَهُ، </vt:lpstr>
      <vt:lpstr>وَلا مَرَضاً إِلاَّ شَفَيْتَهُ، </vt:lpstr>
      <vt:lpstr>وَلا عَيْباً إِلاَّ سَتَرْتَهُ، </vt:lpstr>
      <vt:lpstr>وَلا رِزْقاً إِلاَّ بَسَطْتَهُ، </vt:lpstr>
      <vt:lpstr>وَلا خَوْفاً إِلاَّ آمَنْتَهُ، </vt:lpstr>
      <vt:lpstr>وَلا شَمْلاً إِلاَّ جَمَعْتَهُ، </vt:lpstr>
      <vt:lpstr>وَلا غَائِباً إِلاَّ حَفِظْتَهُ وَأَدْنَيْتَهُ، </vt:lpstr>
      <vt:lpstr>وَلا حَاجَةً مِنْ حَوَائِجِ الدُّنْيَا وَالآخِرَةِ </vt:lpstr>
      <vt:lpstr>لَكَ فِيهَا رِضَىً وَلِيَ فِيهَا صَلاحٌ </vt:lpstr>
      <vt:lpstr>إِلاَّ قَضَيْتَهَا يَا أَرْحَمَ الرَّاحِمِينَ. </vt:lpstr>
      <vt:lpstr>السَّلامُ عَلَيْكَ يَا أَبَاَالفَضْلِ العَبَّاسَ ابْنَ أَمِيرِ المُؤْمِنِينَ، </vt:lpstr>
      <vt:lpstr>السَّلامُ عَلَيْكَ يَابْنَ سَيِّدِ الوَصِيِّينَ، </vt:lpstr>
      <vt:lpstr>السَّلامُ عَلَيْكَ يَابْنَ أَوَّل القَوْمِ إِسْلاماً، </vt:lpstr>
      <vt:lpstr>وَأَقْدَمِهِمْ إِيمَاناً، </vt:lpstr>
      <vt:lpstr>وَأَقْوَمِهِمْ بِدِينِ اللّهِ، </vt:lpstr>
      <vt:lpstr>وَأَحْوَطِهِمْ عَلَى الإِسْلامِ. </vt:lpstr>
      <vt:lpstr>أَشْهَدُ لَقَدْ نَصَحْتَ لِلّهِ وَلِرَسُولِهِ وَلأَخِيكَ </vt:lpstr>
      <vt:lpstr>فَنِعْمَ الأَخُ المُوَاسِي، </vt:lpstr>
      <vt:lpstr>فَلَعَنَ اللّهُ أُمَّةً قَتَلَتْكَ، </vt:lpstr>
      <vt:lpstr>وَلَعَنَ اللّهُ أُمَّةً ظَلَمَتْكَ، </vt:lpstr>
      <vt:lpstr>وَلَعَنَ اللّهُ أُمَّةً اسْتَحَلَّتْ مِنْكَ المَحَارِمَ، </vt:lpstr>
      <vt:lpstr>وَانْتَهَكَتْ حُرْمَةَ الإِسْلامِ، </vt:lpstr>
      <vt:lpstr>فَنِعْمَ الصَّابِرُ المُجَاهِدُ </vt:lpstr>
      <vt:lpstr>المُحَامِي النَّاصِرُ </vt:lpstr>
      <vt:lpstr>وَالأَخُ الدَّافِعُ عَنْ أَخِيهِ، </vt:lpstr>
      <vt:lpstr>المُجِيبُ إِلَى طَاعَةِ رَبِّهِ، </vt:lpstr>
      <vt:lpstr>الرَّاغِبُ فِيمَا زَهِدَ فِيهِ غَيْرُهُ مِنَ الثَّوَابِ الجَزِيلِ، </vt:lpstr>
      <vt:lpstr>وَالثَّنَاءِ الجَمِيلِ، </vt:lpstr>
      <vt:lpstr>وَأَلْحَقَكَ اللّهُ بِدَرَجَةِ آبَائِكَ فِي جَنَّاتِ النَّعِيمِ. </vt:lpstr>
      <vt:lpstr>اللّهُمَّ إِنِّي تَعَرَّضْتُ لِزِيَارَةِ أَوْلِيَائِكَ رَغْبَةً فِي ثَوَابِكَ، </vt:lpstr>
      <vt:lpstr>وَرَجَاءً لِمَغْفِرَتِكَ وَجَزِيلِ إِحْسَانِكَ، </vt:lpstr>
      <vt:lpstr>فَأَسْأَلُكَ أَنْ تُصَلِّيَ عَلَى مُحَمَّدٍ وَآلِهِ الطَّاهِرِينَ، </vt:lpstr>
      <vt:lpstr>وَأَنْ تَجْعَلَ رِزْقِي بِهِمْ دَارّاً، </vt:lpstr>
      <vt:lpstr>وَعَيْشِي بِهِمْ قَارّاً، </vt:lpstr>
      <vt:lpstr>وَزِيَارَتِي بِهِمْ مَقْبُولَةً، </vt:lpstr>
      <vt:lpstr>وَحَيَاتِي بِهِمْ طَيِّبَةً، </vt:lpstr>
      <vt:lpstr>وَأَدْرِجْنِي إِدْرَاجَ المُكْرَمِينَ، </vt:lpstr>
      <vt:lpstr>وَاجْعَلْنِي مِمَّنْ يَنْقَلِبُ مِنْ زِيَارَةِ مَشَاهِدِ أَحِبَّائِكَ </vt:lpstr>
      <vt:lpstr>مُفْلِحاً مُنْجِحاً </vt:lpstr>
      <vt:lpstr>قَدِ اسْتَوْجَبَ غُفْرَانَ الذُّنُوبِ، </vt:lpstr>
      <vt:lpstr>وَسَتْرَ العُيُوبِ، </vt:lpstr>
      <vt:lpstr>وَكَشْفَ الكُرُوبِ، </vt:lpstr>
      <vt:lpstr>إِنَّكَ أَهْلُ التَّقْوَى وَأَهْلُ المَغْفِرَةِ. </vt:lpstr>
      <vt:lpstr>Slide 178</vt:lpstr>
      <vt:lpstr>أَسْتَوْدِعُكَ اللّهَ وَأَسْتَرْعِيكَ </vt:lpstr>
      <vt:lpstr>وَأَقْرَأُ عَلَيْكَ السَّلامَ، </vt:lpstr>
      <vt:lpstr>آمَنَّا بِاللّهِ وَبِرَسُولِهِ وَبِكِتَابِهِ </vt:lpstr>
      <vt:lpstr>وَبِمَا جَاءَ بِهِ مِنْ عِنْدِ اللّهِ، </vt:lpstr>
      <vt:lpstr>اللّهُمَّ فَاكْتُبْنَا مَعَ الشَّاهِدِينَ، </vt:lpstr>
      <vt:lpstr>اللّهُمَّ لا تَجْعَلْهُ آخِرَ العَهْدِ مِنْ زِيَارَتِي قَبْرَ ابْنِ أَخِي رَسُولِكَ </vt:lpstr>
      <vt:lpstr>صَلَّى اللّهُ عَلَيْهِ وَآلِهِ، </vt:lpstr>
      <vt:lpstr>وَارْزُقْنِي زِيَارَتَهُ أَبَداً مَا أَبْقَيْتَنِي، </vt:lpstr>
      <vt:lpstr>وَاحْشُرْنِي مَعَهُ وَمَعَ آبَائِهِ فِي الجِنَانِ، </vt:lpstr>
      <vt:lpstr>وَعَرِّفْ بَيْنِي وَبَيْنَهُ وَبَيْنَ رَسُولِكَ وَأَوْلِيَائِكَ. </vt:lpstr>
      <vt:lpstr>اللّهُمَّ صَلِّ عَلَى مُحَمَّدٍ وَآلِ مُحَمَّدٍ </vt:lpstr>
      <vt:lpstr>وَتَوَفَّنِي عَلَى الإِيمَانِ بِكَ، </vt:lpstr>
      <vt:lpstr>وَالتَّصْدِيقِ بِرَسُولِكَ، </vt:lpstr>
      <vt:lpstr>وَالوِلايَةِ لِعَلِيِّ بْنِ أَبِي طَالِبٍ وَالأَئِمَّةِ مِنْ وُلْدِهِ، </vt:lpstr>
      <vt:lpstr>وَالبَرَاءَةِ مِنْ عَدُوِّهِمْ، </vt:lpstr>
      <vt:lpstr>فَإِنِّي قَدْ رَضِيتُ يَا رَبِّي بِذلِكَ، </vt:lpstr>
      <vt:lpstr>وَصَلَّى اللّهُ عَلَى مُحَمَّدٍ وَآلِ مُحَمَّدٍ. </vt:lpstr>
      <vt:lpstr>اَللَّهُمَّ صَلِّ عَلَى مُحَمَّدٍ وَ آلِ مُحَمَّد</vt:lpstr>
      <vt:lpstr>Slide 197</vt:lpstr>
      <vt:lpstr>Please recite a  Sura E Fatiha for ALL MARHUMEEN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Ziyarat_3rd_Imam_1st_15th_Rajab_15th_Shabaan</dc:title>
  <dc:creator>Rehan Ali Lotlikar for duas.org</dc:creator>
  <cp:lastModifiedBy>pc14</cp:lastModifiedBy>
  <cp:revision>272</cp:revision>
  <dcterms:created xsi:type="dcterms:W3CDTF">2000-04-10T17:49:06Z</dcterms:created>
  <dcterms:modified xsi:type="dcterms:W3CDTF">2023-02-05T12:55:09Z</dcterms:modified>
</cp:coreProperties>
</file>