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283" r:id="rId2"/>
    <p:sldId id="3845" r:id="rId3"/>
    <p:sldId id="3827" r:id="rId4"/>
    <p:sldId id="3839" r:id="rId5"/>
    <p:sldId id="3835" r:id="rId6"/>
    <p:sldId id="3836" r:id="rId7"/>
    <p:sldId id="3837" r:id="rId8"/>
    <p:sldId id="3838" r:id="rId9"/>
    <p:sldId id="3846" r:id="rId10"/>
    <p:sldId id="3840" r:id="rId11"/>
    <p:sldId id="3849" r:id="rId12"/>
    <p:sldId id="3841" r:id="rId13"/>
    <p:sldId id="3842" r:id="rId14"/>
    <p:sldId id="3843" r:id="rId15"/>
    <p:sldId id="3844" r:id="rId16"/>
    <p:sldId id="3847" r:id="rId17"/>
    <p:sldId id="3848" r:id="rId18"/>
  </p:sldIdLst>
  <p:sldSz cx="12192000" cy="6858000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00000"/>
    <a:srgbClr val="000066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19CAF-E921-41E2-9C7C-9CFECEB643DB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95313" y="1085850"/>
            <a:ext cx="521017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07486-E740-4565-8F80-BA5182A2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77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95313" y="1085850"/>
            <a:ext cx="5210175" cy="2932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07486-E740-4565-8F80-BA5182A2DA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95313" y="1085850"/>
            <a:ext cx="5210175" cy="2932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07486-E740-4565-8F80-BA5182A2DA5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08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0B1-3615-4B91-A942-3D9809C0E65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5482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26A59-405B-4A8B-99C3-67F588C3BD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15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2036-51B8-449A-926F-1CA6522718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161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4E8F-628C-4A92-AAAE-2FDFC981B6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40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DDEDF-1621-4266-AAB9-2427899001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958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153E2-A866-4931-8BF4-FB55FCF2081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561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36079-36A2-413D-8910-B9034DA84C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57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910F7-3B5D-48DF-B83B-3C141BAD5A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67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C628-4E2D-4EB3-BA9F-EB708EEC57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03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176B-CA30-4600-BF5F-783BD701C0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784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72B05-3BAA-4646-9430-FB42BBB87C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617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D1C10D94-1C08-4E54-AAB4-7A66A2C28A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707416" y="327893"/>
            <a:ext cx="101891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4800" b="1" i="1" dirty="0" err="1">
                <a:solidFill>
                  <a:srgbClr val="002060"/>
                </a:solidFill>
              </a:rPr>
              <a:t>Tawassul</a:t>
            </a:r>
            <a:r>
              <a:rPr lang="en-GB" sz="4800" b="1" i="1" dirty="0">
                <a:solidFill>
                  <a:srgbClr val="002060"/>
                </a:solidFill>
              </a:rPr>
              <a:t> – Short </a:t>
            </a:r>
            <a:r>
              <a:rPr lang="en-GB" sz="4800" b="1" i="1" dirty="0" err="1">
                <a:solidFill>
                  <a:srgbClr val="002060"/>
                </a:solidFill>
              </a:rPr>
              <a:t>Ziyarah</a:t>
            </a:r>
            <a:r>
              <a:rPr lang="en-GB" sz="4800" b="1" i="1" dirty="0">
                <a:solidFill>
                  <a:srgbClr val="002060"/>
                </a:solidFill>
              </a:rPr>
              <a:t> </a:t>
            </a:r>
            <a:r>
              <a:rPr lang="en-GB" sz="4800" b="1" i="1" dirty="0">
                <a:solidFill>
                  <a:srgbClr val="002060"/>
                </a:solidFill>
              </a:rPr>
              <a:t>of </a:t>
            </a:r>
            <a:r>
              <a:rPr lang="en-GB" sz="4800" b="1" i="1" dirty="0">
                <a:solidFill>
                  <a:srgbClr val="002060"/>
                </a:solidFill>
              </a:rPr>
              <a:t>Imam </a:t>
            </a:r>
            <a:r>
              <a:rPr lang="en-GB" sz="4800" b="1" i="1" dirty="0" smtClean="0">
                <a:solidFill>
                  <a:srgbClr val="002060"/>
                </a:solidFill>
              </a:rPr>
              <a:t>Mohammed </a:t>
            </a:r>
            <a:r>
              <a:rPr lang="en-GB" sz="4800" b="1" i="1" dirty="0" err="1" smtClean="0">
                <a:solidFill>
                  <a:srgbClr val="002060"/>
                </a:solidFill>
              </a:rPr>
              <a:t>Taqi</a:t>
            </a:r>
            <a:r>
              <a:rPr lang="en-GB" sz="4800" b="1" i="1" dirty="0" smtClean="0">
                <a:solidFill>
                  <a:srgbClr val="002060"/>
                </a:solidFill>
              </a:rPr>
              <a:t> </a:t>
            </a:r>
            <a:r>
              <a:rPr lang="en-GB" sz="4800" b="1" i="1" dirty="0">
                <a:solidFill>
                  <a:srgbClr val="002060"/>
                </a:solidFill>
              </a:rPr>
              <a:t>Jawad (as)</a:t>
            </a:r>
            <a:endParaRPr lang="en-US" sz="4800" b="1" i="1" dirty="0">
              <a:solidFill>
                <a:srgbClr val="002060"/>
              </a:solidFill>
            </a:endParaRP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660526" y="5715001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157" y="5334000"/>
            <a:ext cx="2565149" cy="609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095601"/>
            <a:ext cx="7654084" cy="304035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1001"/>
            <a:ext cx="10972800" cy="6095999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>
                <a:cs typeface="Najaf" panose="00000700000000000000" pitchFamily="2" charset="-78"/>
              </a:rPr>
              <a:t>اَلسَّلاَمُ </a:t>
            </a:r>
            <a:r>
              <a:rPr lang="ar-SA" sz="4800" dirty="0">
                <a:cs typeface="Najaf" panose="00000700000000000000" pitchFamily="2" charset="-78"/>
              </a:rPr>
              <a:t>عَلَيْكَ يَا وَلِيَّ </a:t>
            </a:r>
            <a:r>
              <a:rPr lang="ar-SA" sz="4800" dirty="0">
                <a:cs typeface="Najaf" panose="00000700000000000000" pitchFamily="2" charset="-78"/>
              </a:rPr>
              <a:t>ٱللَّهِ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endParaRPr lang="en-GB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GB" sz="4800" dirty="0" smtClean="0">
                <a:cs typeface="Najaf" panose="00000700000000000000" pitchFamily="2" charset="-78"/>
              </a:rPr>
              <a:t> </a:t>
            </a:r>
            <a:r>
              <a:rPr lang="ar-SA" sz="4800" dirty="0">
                <a:cs typeface="Najaf" panose="00000700000000000000" pitchFamily="2" charset="-78"/>
              </a:rPr>
              <a:t>اَلسَّلاَمُ </a:t>
            </a:r>
            <a:r>
              <a:rPr lang="ar-SA" sz="4800" dirty="0">
                <a:cs typeface="Najaf" panose="00000700000000000000" pitchFamily="2" charset="-78"/>
              </a:rPr>
              <a:t>عَلَيْكَ يَا حُجَّةَ </a:t>
            </a:r>
            <a:r>
              <a:rPr lang="ar-SA" sz="4800" dirty="0">
                <a:cs typeface="Najaf" panose="00000700000000000000" pitchFamily="2" charset="-78"/>
              </a:rPr>
              <a:t>ٱللَّهِ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endParaRPr lang="en-GB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en-GB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sz="3600" b="1" dirty="0" smtClean="0"/>
              <a:t>Peace </a:t>
            </a:r>
            <a:r>
              <a:rPr lang="en-US" sz="3600" b="1" dirty="0"/>
              <a:t>be upon you, O intimate servant of Allah</a:t>
            </a:r>
            <a:r>
              <a:rPr lang="en-US" sz="3600" b="1" dirty="0" smtClean="0"/>
              <a:t>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 algn="ctr" rtl="1">
              <a:buNone/>
            </a:pPr>
            <a:r>
              <a:rPr lang="en-US" sz="3600" b="1" dirty="0" smtClean="0"/>
              <a:t>Peace </a:t>
            </a:r>
            <a:r>
              <a:rPr lang="en-US" sz="3600" b="1" dirty="0"/>
              <a:t>be upon you, </a:t>
            </a:r>
            <a:r>
              <a:rPr lang="en-US" sz="3600" b="1" dirty="0" smtClean="0"/>
              <a:t>O </a:t>
            </a:r>
            <a:r>
              <a:rPr lang="en-US" sz="3600" b="1" dirty="0"/>
              <a:t>Allah’s argument</a:t>
            </a:r>
            <a:r>
              <a:rPr lang="en-US" sz="3600" b="1" dirty="0" smtClean="0"/>
              <a:t>.</a:t>
            </a:r>
          </a:p>
          <a:p>
            <a:pPr marL="0" indent="0" algn="ctr" rtl="1">
              <a:buNone/>
            </a:pPr>
            <a:r>
              <a:rPr lang="en-US" sz="3600" b="1" dirty="0" smtClean="0"/>
              <a:t> </a:t>
            </a:r>
            <a:endParaRPr lang="en-US" sz="4000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139983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1001"/>
            <a:ext cx="10972800" cy="6095999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5400" dirty="0" smtClean="0">
                <a:cs typeface="Najaf" panose="00000700000000000000" pitchFamily="2" charset="-78"/>
              </a:rPr>
              <a:t>اَلسَّلاَمُ </a:t>
            </a:r>
            <a:r>
              <a:rPr lang="ar-SA" sz="5400" dirty="0">
                <a:cs typeface="Najaf" panose="00000700000000000000" pitchFamily="2" charset="-78"/>
              </a:rPr>
              <a:t>عَلَيْكَ يَا نُورَ ٱللَّهِ فِي ظُلُمَاتِ </a:t>
            </a:r>
            <a:r>
              <a:rPr lang="ar-SA" sz="5400" dirty="0">
                <a:cs typeface="Najaf" panose="00000700000000000000" pitchFamily="2" charset="-78"/>
              </a:rPr>
              <a:t>ٱلارْضِ</a:t>
            </a:r>
            <a:r>
              <a:rPr lang="en-GB" sz="5400" dirty="0">
                <a:cs typeface="Najaf" panose="00000700000000000000" pitchFamily="2" charset="-78"/>
              </a:rPr>
              <a:t> </a:t>
            </a:r>
            <a:br>
              <a:rPr lang="en-GB" sz="5400" dirty="0">
                <a:cs typeface="Najaf" panose="00000700000000000000" pitchFamily="2" charset="-78"/>
              </a:rPr>
            </a:br>
            <a:r>
              <a:rPr lang="ar-SA" sz="5400" dirty="0">
                <a:cs typeface="Najaf" panose="00000700000000000000" pitchFamily="2" charset="-78"/>
              </a:rPr>
              <a:t>اَلسَّلاَمُ </a:t>
            </a:r>
            <a:r>
              <a:rPr lang="ar-SA" sz="5400" dirty="0">
                <a:cs typeface="Najaf" panose="00000700000000000000" pitchFamily="2" charset="-78"/>
              </a:rPr>
              <a:t>عَلَيْكَ يَا بْنَ رَسُولِ </a:t>
            </a:r>
            <a:r>
              <a:rPr lang="ar-SA" sz="5400" dirty="0" smtClean="0">
                <a:cs typeface="Najaf" panose="00000700000000000000" pitchFamily="2" charset="-78"/>
              </a:rPr>
              <a:t>ٱللَّهِ</a:t>
            </a:r>
            <a:endParaRPr lang="en-US" sz="54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en-GB" sz="4800" dirty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you, O Allah’s light in the darkness of the earth</a:t>
            </a:r>
            <a:r>
              <a:rPr lang="en-US" b="1" dirty="0" smtClean="0"/>
              <a:t>.</a:t>
            </a:r>
            <a:endParaRPr lang="en-US" sz="3600" b="1" dirty="0" smtClean="0"/>
          </a:p>
          <a:p>
            <a:pPr marL="0" indent="0" algn="ctr" rtl="1">
              <a:buNone/>
            </a:pPr>
            <a:r>
              <a:rPr lang="en-US" b="1" dirty="0" smtClean="0"/>
              <a:t> </a:t>
            </a:r>
            <a:r>
              <a:rPr lang="en-US" b="1" dirty="0"/>
              <a:t>Peace be upon you, O son of Allah’s Messenger</a:t>
            </a:r>
            <a:r>
              <a:rPr lang="en-US" sz="2800" dirty="0"/>
              <a:t>.</a:t>
            </a:r>
            <a:endParaRPr lang="en-GB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en-US" sz="3600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463650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1"/>
            <a:ext cx="10668000" cy="6248399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 smtClean="0">
                <a:cs typeface="Najaf" panose="00000700000000000000" pitchFamily="2" charset="-78"/>
              </a:rPr>
              <a:t>اَلسَّلاَمُ </a:t>
            </a:r>
            <a:r>
              <a:rPr lang="ar-SA" sz="4800" dirty="0">
                <a:cs typeface="Najaf" panose="00000700000000000000" pitchFamily="2" charset="-78"/>
              </a:rPr>
              <a:t>عَلَيْكَ وَعَلَىٰ </a:t>
            </a:r>
            <a:r>
              <a:rPr lang="ar-SA" sz="4800" dirty="0">
                <a:cs typeface="Najaf" panose="00000700000000000000" pitchFamily="2" charset="-78"/>
              </a:rPr>
              <a:t>آبَائِكَ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endParaRPr lang="en-GB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 smtClean="0">
                <a:cs typeface="Najaf" panose="00000700000000000000" pitchFamily="2" charset="-78"/>
              </a:rPr>
              <a:t>اَلسَّلاَمُ </a:t>
            </a:r>
            <a:r>
              <a:rPr lang="ar-SA" sz="4800" dirty="0">
                <a:cs typeface="Najaf" panose="00000700000000000000" pitchFamily="2" charset="-78"/>
              </a:rPr>
              <a:t>عَلَيْكَ وَعَلَىٰ </a:t>
            </a:r>
            <a:r>
              <a:rPr lang="ar-SA" sz="4800" dirty="0">
                <a:cs typeface="Najaf" panose="00000700000000000000" pitchFamily="2" charset="-78"/>
              </a:rPr>
              <a:t>ابْنَائِكَ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endParaRPr lang="en-GB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 smtClean="0">
                <a:cs typeface="Najaf" panose="00000700000000000000" pitchFamily="2" charset="-78"/>
              </a:rPr>
              <a:t>اَلسَّلاَمُ </a:t>
            </a:r>
            <a:r>
              <a:rPr lang="ar-SA" sz="4800" dirty="0">
                <a:cs typeface="Najaf" panose="00000700000000000000" pitchFamily="2" charset="-78"/>
              </a:rPr>
              <a:t>عَلَيْكَ وَعَلَىٰ </a:t>
            </a:r>
            <a:r>
              <a:rPr lang="ar-SA" sz="4800" dirty="0">
                <a:cs typeface="Najaf" panose="00000700000000000000" pitchFamily="2" charset="-78"/>
              </a:rPr>
              <a:t>اوْلِيَائِكَ</a:t>
            </a:r>
            <a:endParaRPr lang="en-GB" sz="4800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b="1" dirty="0"/>
              <a:t>Peace </a:t>
            </a:r>
            <a:r>
              <a:rPr lang="en-US" b="1" dirty="0"/>
              <a:t>be upon you and upon your fathers</a:t>
            </a:r>
            <a:r>
              <a:rPr lang="en-US" b="1" dirty="0"/>
              <a:t>.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 and upon your descendants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 and upon your loyalists</a:t>
            </a:r>
            <a:r>
              <a:rPr lang="en-US" sz="3600" b="1" dirty="0"/>
              <a:t>.</a:t>
            </a:r>
            <a:endParaRPr lang="en-US" sz="44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278749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81001"/>
            <a:ext cx="99822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>
                <a:cs typeface="Najaf" panose="00000700000000000000" pitchFamily="2" charset="-78"/>
              </a:rPr>
              <a:t>اشْهَدُ انَّكَ </a:t>
            </a:r>
            <a:r>
              <a:rPr lang="ar-SA" sz="4800" dirty="0">
                <a:cs typeface="Najaf" panose="00000700000000000000" pitchFamily="2" charset="-78"/>
              </a:rPr>
              <a:t>قَدْ </a:t>
            </a:r>
            <a:r>
              <a:rPr lang="ar-SA" sz="4800" dirty="0">
                <a:cs typeface="Najaf" panose="00000700000000000000" pitchFamily="2" charset="-78"/>
              </a:rPr>
              <a:t>اقَمْتَ ٱلصَّلاَةَ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r>
              <a:rPr lang="ar-SA" sz="4800" dirty="0">
                <a:cs typeface="Najaf" panose="00000700000000000000" pitchFamily="2" charset="-78"/>
              </a:rPr>
              <a:t>وَآتَيْتَ ٱلزَّكَاةَ</a:t>
            </a:r>
            <a:r>
              <a:rPr lang="en-GB" sz="4800" dirty="0">
                <a:cs typeface="Najaf" panose="00000700000000000000" pitchFamily="2" charset="-78"/>
              </a:rPr>
              <a:t/>
            </a:r>
            <a:br>
              <a:rPr lang="en-GB" sz="4800" dirty="0">
                <a:cs typeface="Najaf" panose="00000700000000000000" pitchFamily="2" charset="-78"/>
              </a:rPr>
            </a:br>
            <a:r>
              <a:rPr lang="en-GB" sz="4800" dirty="0">
                <a:cs typeface="Najaf" panose="00000700000000000000" pitchFamily="2" charset="-78"/>
              </a:rPr>
              <a:t> </a:t>
            </a:r>
            <a:r>
              <a:rPr lang="ar-SA" sz="4800" dirty="0">
                <a:cs typeface="Najaf" panose="00000700000000000000" pitchFamily="2" charset="-78"/>
              </a:rPr>
              <a:t>وَامَرْتَ بِٱلْمَعْرُوفِ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r>
              <a:rPr lang="ar-SA" sz="4800" dirty="0">
                <a:cs typeface="Najaf" panose="00000700000000000000" pitchFamily="2" charset="-78"/>
              </a:rPr>
              <a:t>وَنَهَيْتَ عَنِ </a:t>
            </a:r>
            <a:r>
              <a:rPr lang="ar-SA" sz="4800" dirty="0">
                <a:cs typeface="Najaf" panose="00000700000000000000" pitchFamily="2" charset="-78"/>
              </a:rPr>
              <a:t>ٱلْمُنْكَرِ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br>
              <a:rPr lang="en-GB" sz="4800" dirty="0">
                <a:cs typeface="Najaf" panose="00000700000000000000" pitchFamily="2" charset="-78"/>
              </a:rPr>
            </a:br>
            <a:r>
              <a:rPr lang="ar-SA" sz="4800" dirty="0">
                <a:cs typeface="Najaf" panose="00000700000000000000" pitchFamily="2" charset="-78"/>
              </a:rPr>
              <a:t>وَتَلَوْتَ </a:t>
            </a:r>
            <a:r>
              <a:rPr lang="ar-SA" sz="4800" dirty="0">
                <a:cs typeface="Najaf" panose="00000700000000000000" pitchFamily="2" charset="-78"/>
              </a:rPr>
              <a:t>ٱلْكِتَابَ حَقَّ </a:t>
            </a:r>
            <a:r>
              <a:rPr lang="ar-SA" sz="4800" dirty="0">
                <a:cs typeface="Najaf" panose="00000700000000000000" pitchFamily="2" charset="-78"/>
              </a:rPr>
              <a:t>تِلاَوَتِهِ</a:t>
            </a:r>
            <a:endParaRPr lang="en-GB" sz="4800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r>
              <a:rPr lang="en-US" sz="3600" b="1" dirty="0"/>
              <a:t>I bear witness that you performed the prayers</a:t>
            </a:r>
            <a:r>
              <a:rPr lang="en-US" sz="3600" b="1" dirty="0"/>
              <a:t>,</a:t>
            </a:r>
            <a:r>
              <a:rPr lang="en-US" sz="3600" b="1" dirty="0"/>
              <a:t> defrayed the poor-rate</a:t>
            </a:r>
            <a:r>
              <a:rPr lang="en-US" sz="3600" b="1" dirty="0"/>
              <a:t>,</a:t>
            </a:r>
            <a:r>
              <a:rPr lang="en-US" sz="3600" b="1" dirty="0"/>
              <a:t> enjoined the right</a:t>
            </a:r>
            <a:r>
              <a:rPr lang="en-US" sz="3600" b="1" dirty="0"/>
              <a:t>,</a:t>
            </a:r>
            <a:r>
              <a:rPr lang="en-US" sz="3600" b="1" dirty="0"/>
              <a:t> forbade the wrong</a:t>
            </a:r>
            <a:r>
              <a:rPr lang="en-US" sz="3600" b="1" dirty="0"/>
              <a:t>,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recited </a:t>
            </a:r>
            <a:r>
              <a:rPr lang="en-US" sz="3600" b="1" dirty="0"/>
              <a:t>the Book as it should be </a:t>
            </a:r>
            <a:r>
              <a:rPr lang="en-US" sz="3600" b="1" dirty="0"/>
              <a:t>recited</a:t>
            </a:r>
            <a:endParaRPr lang="en-US" sz="44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178392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81001"/>
            <a:ext cx="109728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>
                <a:cs typeface="Najaf" panose="00000700000000000000" pitchFamily="2" charset="-78"/>
              </a:rPr>
              <a:t>وَجَاهَدْتَ </a:t>
            </a:r>
            <a:r>
              <a:rPr lang="ar-SA" sz="4800" dirty="0">
                <a:cs typeface="Najaf" panose="00000700000000000000" pitchFamily="2" charset="-78"/>
              </a:rPr>
              <a:t>فِي ٱللَّهِ حَقَّ </a:t>
            </a:r>
            <a:r>
              <a:rPr lang="ar-SA" sz="4800" dirty="0">
                <a:cs typeface="Najaf" panose="00000700000000000000" pitchFamily="2" charset="-78"/>
              </a:rPr>
              <a:t>جِهَادِهِ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endParaRPr lang="en-GB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 smtClean="0">
                <a:cs typeface="Najaf" panose="00000700000000000000" pitchFamily="2" charset="-78"/>
              </a:rPr>
              <a:t>وَصَبَرْتَ </a:t>
            </a:r>
            <a:r>
              <a:rPr lang="ar-SA" sz="4800" dirty="0">
                <a:cs typeface="Najaf" panose="00000700000000000000" pitchFamily="2" charset="-78"/>
              </a:rPr>
              <a:t>عَلَىٰ </a:t>
            </a:r>
            <a:r>
              <a:rPr lang="ar-SA" sz="4800" dirty="0">
                <a:cs typeface="Najaf" panose="00000700000000000000" pitchFamily="2" charset="-78"/>
              </a:rPr>
              <a:t>ٱلاذَىٰ </a:t>
            </a:r>
            <a:r>
              <a:rPr lang="ar-SA" sz="4800" dirty="0">
                <a:cs typeface="Najaf" panose="00000700000000000000" pitchFamily="2" charset="-78"/>
              </a:rPr>
              <a:t>فِي </a:t>
            </a:r>
            <a:r>
              <a:rPr lang="ar-SA" sz="4800" dirty="0">
                <a:cs typeface="Najaf" panose="00000700000000000000" pitchFamily="2" charset="-78"/>
              </a:rPr>
              <a:t>جَنْبِهِ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endParaRPr lang="en-GB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 smtClean="0">
                <a:cs typeface="Najaf" panose="00000700000000000000" pitchFamily="2" charset="-78"/>
              </a:rPr>
              <a:t>حَتَّىٰ </a:t>
            </a:r>
            <a:r>
              <a:rPr lang="ar-SA" sz="4800" dirty="0">
                <a:cs typeface="Najaf" panose="00000700000000000000" pitchFamily="2" charset="-78"/>
              </a:rPr>
              <a:t>اتَاكَ ٱلْيَقِينُ</a:t>
            </a:r>
            <a:endParaRPr lang="en-GB" sz="4800" dirty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en-US" sz="3600" b="1" dirty="0" smtClean="0"/>
              <a:t>strove </a:t>
            </a:r>
            <a:r>
              <a:rPr lang="en-US" sz="3600" b="1" dirty="0"/>
              <a:t>for Allah as exactly as striving should be</a:t>
            </a:r>
            <a:r>
              <a:rPr lang="en-US" sz="3600" b="1" dirty="0"/>
              <a:t>,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 algn="ctr" rtl="1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endured harm for His </a:t>
            </a:r>
            <a:r>
              <a:rPr lang="en-US" sz="3600" b="1" dirty="0" smtClean="0"/>
              <a:t>sake</a:t>
            </a:r>
          </a:p>
          <a:p>
            <a:pPr marL="0" indent="0" algn="ctr" rtl="1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until </a:t>
            </a:r>
            <a:r>
              <a:rPr lang="en-US" sz="3600" b="1" dirty="0"/>
              <a:t>death came upon you.</a:t>
            </a:r>
            <a:endParaRPr lang="en-US" sz="48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975100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0"/>
            <a:ext cx="96774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4800" dirty="0">
                <a:cs typeface="Najaf" panose="00000700000000000000" pitchFamily="2" charset="-78"/>
              </a:rPr>
              <a:t>اتَيْتُكَ زَائِراً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r>
              <a:rPr lang="ar-SA" sz="4800" dirty="0">
                <a:cs typeface="Najaf" panose="00000700000000000000" pitchFamily="2" charset="-78"/>
              </a:rPr>
              <a:t>عَارِفاً </a:t>
            </a:r>
            <a:r>
              <a:rPr lang="ar-SA" sz="4800" dirty="0" smtClean="0">
                <a:cs typeface="Najaf" panose="00000700000000000000" pitchFamily="2" charset="-78"/>
              </a:rPr>
              <a:t>بِحَقِّكَ</a:t>
            </a:r>
            <a:endParaRPr lang="en-US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GB" sz="4800" dirty="0" smtClean="0">
                <a:cs typeface="Najaf" panose="00000700000000000000" pitchFamily="2" charset="-78"/>
              </a:rPr>
              <a:t> </a:t>
            </a:r>
            <a:r>
              <a:rPr lang="ar-SA" sz="4800" dirty="0" smtClean="0">
                <a:cs typeface="Najaf" panose="00000700000000000000" pitchFamily="2" charset="-78"/>
              </a:rPr>
              <a:t>مُوَالِياً </a:t>
            </a:r>
            <a:r>
              <a:rPr lang="en-GB" sz="4800" dirty="0" smtClean="0">
                <a:cs typeface="Najaf" panose="00000700000000000000" pitchFamily="2" charset="-78"/>
              </a:rPr>
              <a:t> </a:t>
            </a:r>
            <a:r>
              <a:rPr lang="ar-SA" sz="4800" dirty="0">
                <a:cs typeface="Najaf" panose="00000700000000000000" pitchFamily="2" charset="-78"/>
              </a:rPr>
              <a:t>لِاَوْلِيَائِكَ</a:t>
            </a:r>
            <a:r>
              <a:rPr lang="en-GB" sz="4800" dirty="0">
                <a:cs typeface="Najaf" panose="00000700000000000000" pitchFamily="2" charset="-78"/>
              </a:rPr>
              <a:t>  </a:t>
            </a:r>
            <a:r>
              <a:rPr lang="ar-SA" sz="4800" dirty="0">
                <a:cs typeface="Najaf" panose="00000700000000000000" pitchFamily="2" charset="-78"/>
              </a:rPr>
              <a:t>مُعَادِياً</a:t>
            </a:r>
            <a:r>
              <a:rPr lang="en-GB" sz="4800" dirty="0">
                <a:cs typeface="Najaf" panose="00000700000000000000" pitchFamily="2" charset="-78"/>
              </a:rPr>
              <a:t> </a:t>
            </a:r>
            <a:r>
              <a:rPr lang="ar-SA" sz="4800" dirty="0" smtClean="0">
                <a:cs typeface="Najaf" panose="00000700000000000000" pitchFamily="2" charset="-78"/>
              </a:rPr>
              <a:t>لِاَعْدَائِكَ</a:t>
            </a:r>
            <a:endParaRPr lang="en-US" sz="4800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GB" sz="4800" dirty="0" smtClean="0">
                <a:cs typeface="Najaf" panose="00000700000000000000" pitchFamily="2" charset="-78"/>
              </a:rPr>
              <a:t> </a:t>
            </a:r>
            <a:r>
              <a:rPr lang="ar-SA" sz="4800" dirty="0">
                <a:cs typeface="Najaf" panose="00000700000000000000" pitchFamily="2" charset="-78"/>
              </a:rPr>
              <a:t>فَٱشْفَعْ لِي عِنْدَ </a:t>
            </a:r>
            <a:r>
              <a:rPr lang="ar-SA" sz="4800" dirty="0">
                <a:cs typeface="Najaf" panose="00000700000000000000" pitchFamily="2" charset="-78"/>
              </a:rPr>
              <a:t>رَبِّكَ</a:t>
            </a:r>
            <a:endParaRPr lang="en-GB" sz="4800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r>
              <a:rPr lang="en-US" b="1" dirty="0"/>
              <a:t>I have come to you, visiting </a:t>
            </a:r>
            <a:r>
              <a:rPr lang="en-US" b="1" dirty="0"/>
              <a:t>you, recognizing </a:t>
            </a:r>
            <a:r>
              <a:rPr lang="en-US" b="1" dirty="0"/>
              <a:t>your </a:t>
            </a:r>
            <a:r>
              <a:rPr lang="en-US" b="1" dirty="0"/>
              <a:t>right,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declaring </a:t>
            </a:r>
            <a:r>
              <a:rPr lang="en-US" b="1" dirty="0"/>
              <a:t>loyalty to your </a:t>
            </a:r>
            <a:r>
              <a:rPr lang="en-US" b="1" dirty="0"/>
              <a:t>loyalists, and </a:t>
            </a:r>
            <a:r>
              <a:rPr lang="en-US" b="1" dirty="0"/>
              <a:t>incurring the animosity of your </a:t>
            </a:r>
            <a:r>
              <a:rPr lang="en-US" b="1" dirty="0"/>
              <a:t>enemies;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so</a:t>
            </a:r>
            <a:r>
              <a:rPr lang="en-US" b="1" dirty="0"/>
              <a:t>, (please) intercede for me with Your Lord.</a:t>
            </a:r>
            <a:endParaRPr lang="en-GB" sz="2400" b="1" dirty="0" smtClean="0"/>
          </a:p>
          <a:p>
            <a:pPr marL="0" indent="0" algn="ctr" rtl="1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609546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960439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اَللَّهُمَّ صَلِّ </a:t>
            </a:r>
            <a:r>
              <a:rPr lang="ar-SA" sz="5400" kern="1200" dirty="0" err="1">
                <a:latin typeface="Attari_Quran" pitchFamily="2" charset="-78"/>
                <a:ea typeface="+mn-ea"/>
                <a:cs typeface="Najaf" panose="00000700000000000000" pitchFamily="2" charset="-78"/>
              </a:rPr>
              <a:t>عَلَىٰ</a:t>
            </a: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1828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7210426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277" y="5562600"/>
            <a:ext cx="2565149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579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8" name="Subtitle 4"/>
          <p:cNvSpPr txBox="1">
            <a:spLocks/>
          </p:cNvSpPr>
          <p:nvPr/>
        </p:nvSpPr>
        <p:spPr bwMode="auto">
          <a:xfrm>
            <a:off x="1828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7210426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446" y="5691552"/>
            <a:ext cx="2565149" cy="609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628" y="609262"/>
            <a:ext cx="4575894" cy="48009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45476"/>
            <a:ext cx="4575572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357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TAWASSUL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1519478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960439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60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اَللَّهُمَّ صَلِّ </a:t>
            </a:r>
            <a:r>
              <a:rPr lang="ar-SA" sz="6000" kern="1200" dirty="0" err="1">
                <a:latin typeface="Attari_Quran" pitchFamily="2" charset="-78"/>
                <a:ea typeface="+mn-ea"/>
                <a:cs typeface="Najaf" panose="00000700000000000000" pitchFamily="2" charset="-78"/>
              </a:rPr>
              <a:t>عَلَىٰ</a:t>
            </a:r>
            <a:r>
              <a:rPr lang="ar-SA" sz="60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</a:t>
            </a:r>
            <a:r>
              <a:rPr lang="en-US" sz="3600" b="1" kern="1200" dirty="0">
                <a:ea typeface="MS Mincho" pitchFamily="49" charset="-128"/>
              </a:rPr>
              <a:t>' </a:t>
            </a:r>
            <a:r>
              <a:rPr lang="en-US" sz="3600" b="1" kern="1200" dirty="0">
                <a:ea typeface="MS Mincho" pitchFamily="49" charset="-128"/>
              </a:rPr>
              <a:t>Allah </a:t>
            </a:r>
            <a:r>
              <a:rPr lang="en-US" sz="3600" b="1" kern="1200" dirty="0">
                <a:ea typeface="MS Mincho" pitchFamily="49" charset="-128"/>
              </a:rPr>
              <a:t>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1828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</a:t>
            </a:r>
            <a:endParaRPr lang="en-US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7210426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1"/>
            <a:ext cx="10896600" cy="55927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b="1" dirty="0">
                <a:cs typeface="Najaf" panose="00000700000000000000" pitchFamily="2" charset="-78"/>
              </a:rPr>
              <a:t>يَا </a:t>
            </a:r>
            <a:r>
              <a:rPr lang="ar-SA" sz="6000" b="1" dirty="0">
                <a:cs typeface="Najaf" panose="00000700000000000000" pitchFamily="2" charset="-78"/>
              </a:rPr>
              <a:t>ابَا </a:t>
            </a:r>
            <a:r>
              <a:rPr lang="ar-SA" sz="6000" b="1" dirty="0">
                <a:cs typeface="Najaf" panose="00000700000000000000" pitchFamily="2" charset="-78"/>
              </a:rPr>
              <a:t>جَعْفَرٍ</a:t>
            </a:r>
            <a:r>
              <a:rPr lang="en-GB" sz="6000" b="1" dirty="0">
                <a:cs typeface="Najaf" panose="00000700000000000000" pitchFamily="2" charset="-78"/>
              </a:rPr>
              <a:t> </a:t>
            </a:r>
            <a:r>
              <a:rPr lang="ar-SA" sz="6000" b="1" dirty="0">
                <a:cs typeface="Najaf" panose="00000700000000000000" pitchFamily="2" charset="-78"/>
              </a:rPr>
              <a:t>يَا </a:t>
            </a:r>
            <a:r>
              <a:rPr lang="ar-SA" sz="6000" b="1" dirty="0">
                <a:cs typeface="Najaf" panose="00000700000000000000" pitchFamily="2" charset="-78"/>
              </a:rPr>
              <a:t>مُحَمَّدُ بْنَ </a:t>
            </a:r>
            <a:r>
              <a:rPr lang="ar-SA" sz="6000" b="1" dirty="0">
                <a:cs typeface="Najaf" panose="00000700000000000000" pitchFamily="2" charset="-78"/>
              </a:rPr>
              <a:t>عَلِيٍّ</a:t>
            </a:r>
            <a:endParaRPr lang="en-GB" sz="6000" b="1" dirty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ar-SA" sz="6000" b="1" dirty="0">
                <a:cs typeface="Najaf" panose="00000700000000000000" pitchFamily="2" charset="-78"/>
              </a:rPr>
              <a:t>ايُّهَا ٱلتَّقِيُّ </a:t>
            </a:r>
            <a:r>
              <a:rPr lang="ar-SA" sz="6000" b="1" dirty="0">
                <a:cs typeface="Najaf" panose="00000700000000000000" pitchFamily="2" charset="-78"/>
              </a:rPr>
              <a:t>ٱلْجَوَادُ</a:t>
            </a:r>
            <a:r>
              <a:rPr lang="en-GB" sz="6000" b="1" dirty="0">
                <a:cs typeface="Najaf" panose="00000700000000000000" pitchFamily="2" charset="-78"/>
              </a:rPr>
              <a:t> </a:t>
            </a:r>
            <a:r>
              <a:rPr lang="ar-SA" sz="6000" b="1" dirty="0">
                <a:cs typeface="Najaf" panose="00000700000000000000" pitchFamily="2" charset="-78"/>
              </a:rPr>
              <a:t>يَا بْنَ رَسُولِ </a:t>
            </a:r>
            <a:r>
              <a:rPr lang="ar-SA" sz="6000" b="1" dirty="0">
                <a:cs typeface="Najaf" panose="00000700000000000000" pitchFamily="2" charset="-78"/>
              </a:rPr>
              <a:t>ٱللَّهِ</a:t>
            </a:r>
            <a:endParaRPr lang="en-GB" sz="6000" b="1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3600" b="1" dirty="0"/>
              <a:t>O </a:t>
            </a:r>
            <a:r>
              <a:rPr lang="en-US" sz="3600" b="1" dirty="0"/>
              <a:t>Abu </a:t>
            </a:r>
            <a:r>
              <a:rPr lang="en-US" sz="3600" b="1" dirty="0" err="1"/>
              <a:t>Ja’far</a:t>
            </a:r>
            <a:r>
              <a:rPr lang="en-US" sz="3600" b="1" dirty="0"/>
              <a:t>, O Muhammad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son of ‘Ali, O generous, </a:t>
            </a:r>
            <a:r>
              <a:rPr lang="en-US" sz="3600" b="1" dirty="0" err="1"/>
              <a:t>Taqi</a:t>
            </a:r>
            <a:r>
              <a:rPr lang="en-US" sz="3600" b="1" dirty="0"/>
              <a:t>’ and pious one</a:t>
            </a:r>
            <a:r>
              <a:rPr lang="en-US" sz="3600" b="1" dirty="0"/>
              <a:t>,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O </a:t>
            </a:r>
            <a:r>
              <a:rPr lang="en-US" sz="3600" b="1" dirty="0"/>
              <a:t>descendant of the Messenger of Allah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195499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1"/>
            <a:ext cx="8229600" cy="55927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b="1" dirty="0"/>
              <a:t>يَا حُجَّةَ ٱللَّهِ عَلَىٰ خَلْقِهِ</a:t>
            </a:r>
            <a:endParaRPr lang="ar-SA" sz="6000" dirty="0"/>
          </a:p>
          <a:p>
            <a:pPr marL="0" indent="0" algn="ctr" rtl="1">
              <a:buNone/>
            </a:pPr>
            <a:r>
              <a:rPr lang="ar-SA" sz="6000" b="1" dirty="0"/>
              <a:t>يَا سَيِّدَنَا وَمَوْلاَنَا</a:t>
            </a:r>
            <a:endParaRPr lang="ar-SA" sz="6000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b="1" dirty="0"/>
              <a:t>O </a:t>
            </a:r>
            <a:r>
              <a:rPr lang="en-US" sz="4000" b="1" dirty="0"/>
              <a:t>decisive argument of Allah over mankind, 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O </a:t>
            </a:r>
            <a:r>
              <a:rPr lang="en-US" sz="4000" b="1" dirty="0"/>
              <a:t>our chief, O our </a:t>
            </a:r>
            <a:r>
              <a:rPr lang="en-US" sz="4000" b="1" dirty="0"/>
              <a:t>master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9047006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762000"/>
            <a:ext cx="9525000" cy="4906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b="1" dirty="0"/>
              <a:t>إِنَّا تَوَجَّهْنَا وَٱسْتَشْفَعْنَا</a:t>
            </a:r>
            <a:endParaRPr lang="ar-SA" sz="6000" dirty="0"/>
          </a:p>
          <a:p>
            <a:pPr marL="0" indent="0" algn="ctr" rtl="1">
              <a:buNone/>
            </a:pPr>
            <a:r>
              <a:rPr lang="ar-SA" sz="6000" b="1" dirty="0"/>
              <a:t>وَتَوَسَّلْنَا بِكَ إِلَىٰ </a:t>
            </a:r>
            <a:r>
              <a:rPr lang="ar-SA" sz="6000" b="1" dirty="0"/>
              <a:t>ٱللَّهِ</a:t>
            </a:r>
            <a:endParaRPr lang="ar-SA" sz="6000" dirty="0"/>
          </a:p>
          <a:p>
            <a:pPr marL="0" indent="0" algn="ctr">
              <a:buNone/>
            </a:pPr>
            <a:r>
              <a:rPr lang="en-US" sz="4400" b="1" dirty="0"/>
              <a:t> </a:t>
            </a:r>
          </a:p>
          <a:p>
            <a:pPr marL="0" indent="0" algn="ctr">
              <a:buNone/>
            </a:pPr>
            <a:r>
              <a:rPr lang="en-US" sz="4000" b="1" dirty="0"/>
              <a:t>We turn towards Allah with your help, 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seek </a:t>
            </a:r>
            <a:r>
              <a:rPr lang="en-US" sz="4000" b="1" dirty="0"/>
              <a:t>thy intercession and advocacy before Allah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4963689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SA" sz="6000" b="1" dirty="0"/>
              <a:t>وَقَدَّمْنَاكَ بَيْنَ يَدَيْ </a:t>
            </a:r>
            <a:r>
              <a:rPr lang="ar-SA" sz="6000" b="1" dirty="0"/>
              <a:t>حَاجَاتِنَا</a:t>
            </a:r>
            <a:endParaRPr lang="en-GB" sz="6000" b="1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We </a:t>
            </a:r>
            <a:r>
              <a:rPr lang="en-US" sz="4000" b="1" dirty="0"/>
              <a:t>call upon you before [mentioning] our requests [to Allah]</a:t>
            </a:r>
          </a:p>
        </p:txBody>
      </p:sp>
    </p:spTree>
    <p:extLst>
      <p:ext uri="{BB962C8B-B14F-4D97-AF65-F5344CB8AC3E}">
        <p14:creationId xmlns:p14="http://schemas.microsoft.com/office/powerpoint/2010/main" val="385799973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109728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5800" b="1" dirty="0"/>
              <a:t>يَا وَجِيهاً عِنْدَ ٱللَّهِ</a:t>
            </a:r>
            <a:endParaRPr lang="ar-SA" sz="5800" dirty="0"/>
          </a:p>
          <a:p>
            <a:pPr marL="0" indent="0" algn="ctr" rtl="1">
              <a:buNone/>
            </a:pPr>
            <a:r>
              <a:rPr lang="ar-SA" sz="5800" b="1" dirty="0"/>
              <a:t>إِشْفَعْ لَنَا </a:t>
            </a:r>
            <a:r>
              <a:rPr lang="ar-SA" sz="5800" b="1" dirty="0"/>
              <a:t>عِنْدَ</a:t>
            </a:r>
            <a:r>
              <a:rPr lang="en-GB" sz="5800" b="1" dirty="0"/>
              <a:t> </a:t>
            </a:r>
            <a:r>
              <a:rPr lang="ar-SA" sz="5800" b="1" dirty="0"/>
              <a:t>ٱللَّهِ</a:t>
            </a:r>
            <a:endParaRPr lang="ar-SA" sz="5800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O </a:t>
            </a:r>
            <a:r>
              <a:rPr lang="en-US" sz="4000" b="1" dirty="0"/>
              <a:t>intimate of Allah, 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Stand </a:t>
            </a:r>
            <a:r>
              <a:rPr lang="en-US" sz="4000" b="1" dirty="0"/>
              <a:t>by us when Allah sits in judgement over us.</a:t>
            </a:r>
          </a:p>
        </p:txBody>
      </p:sp>
    </p:spTree>
    <p:extLst>
      <p:ext uri="{BB962C8B-B14F-4D97-AF65-F5344CB8AC3E}">
        <p14:creationId xmlns:p14="http://schemas.microsoft.com/office/powerpoint/2010/main" val="1419399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SHORT – ZIYARAT </a:t>
            </a:r>
          </a:p>
        </p:txBody>
      </p:sp>
    </p:spTree>
    <p:extLst>
      <p:ext uri="{BB962C8B-B14F-4D97-AF65-F5344CB8AC3E}">
        <p14:creationId xmlns:p14="http://schemas.microsoft.com/office/powerpoint/2010/main" val="10235703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13901</TotalTime>
  <Words>498</Words>
  <Application>Microsoft Office PowerPoint</Application>
  <PresentationFormat>Widescreen</PresentationFormat>
  <Paragraphs>80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MS Mincho</vt:lpstr>
      <vt:lpstr>Arial</vt:lpstr>
      <vt:lpstr>Attari_Quran</vt:lpstr>
      <vt:lpstr>Calibri</vt:lpstr>
      <vt:lpstr>Najaf</vt:lpstr>
      <vt:lpstr>Trebuchet MS</vt:lpstr>
      <vt:lpstr>Default Design</vt:lpstr>
      <vt:lpstr>PowerPoint Presentation</vt:lpstr>
      <vt:lpstr>PowerPoint Presentation</vt:lpstr>
      <vt:lpstr>اَللَّهُمَّ صَلِّ عَلَىٰ مُحَمَّدٍ وَآلِ مُحَمَّدٍ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اَللَّهُمَّ صَلِّ عَلَىٰ مُحَمَّدٍ وَآلِ مُحَمَّدٍ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A Muljiani</cp:lastModifiedBy>
  <cp:revision>2064</cp:revision>
  <cp:lastPrinted>1601-01-01T00:00:00Z</cp:lastPrinted>
  <dcterms:created xsi:type="dcterms:W3CDTF">1601-01-01T00:00:00Z</dcterms:created>
  <dcterms:modified xsi:type="dcterms:W3CDTF">2023-01-24T05:31:17Z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