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3" r:id="rId2"/>
    <p:sldId id="3848" r:id="rId3"/>
    <p:sldId id="3827" r:id="rId4"/>
    <p:sldId id="3834" r:id="rId5"/>
    <p:sldId id="3835" r:id="rId6"/>
    <p:sldId id="3836" r:id="rId7"/>
    <p:sldId id="3837" r:id="rId8"/>
    <p:sldId id="3838" r:id="rId9"/>
    <p:sldId id="3845" r:id="rId10"/>
    <p:sldId id="3839" r:id="rId11"/>
    <p:sldId id="3840" r:id="rId12"/>
    <p:sldId id="3849" r:id="rId13"/>
    <p:sldId id="3841" r:id="rId14"/>
    <p:sldId id="3842" r:id="rId15"/>
    <p:sldId id="3850" r:id="rId16"/>
    <p:sldId id="3843" r:id="rId17"/>
    <p:sldId id="3851" r:id="rId18"/>
    <p:sldId id="3844" r:id="rId19"/>
    <p:sldId id="3847" r:id="rId20"/>
    <p:sldId id="3852" r:id="rId21"/>
  </p:sldIdLst>
  <p:sldSz cx="12192000" cy="6858000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800000"/>
    <a:srgbClr val="000066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636" y="102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1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570B1-3615-4B91-A942-3D9809C0E65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15482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26A59-405B-4A8B-99C3-67F588C3BD5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153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F2036-51B8-449A-926F-1CA65227189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1610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44E8F-628C-4A92-AAAE-2FDFC981B6E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9409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DDEDF-1621-4266-AAB9-24278990013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9583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153E2-A866-4931-8BF4-FB55FCF2081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5618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36079-36A2-413D-8910-B9034DA84C3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2578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910F7-3B5D-48DF-B83B-3C141BAD5A9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11679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DC628-4E2D-4EB3-BA9F-EB708EEC57B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77037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7176B-CA30-4600-BF5F-783BD701C0D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07840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72B05-3BAA-4646-9430-FB42BBB87C9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6174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D1C10D94-1C08-4E54-AAB4-7A66A2C28AA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524000" y="1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1524000" y="1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1524000" y="1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5" name="Rectangle 1"/>
          <p:cNvSpPr>
            <a:spLocks noChangeArrowheads="1"/>
          </p:cNvSpPr>
          <p:nvPr/>
        </p:nvSpPr>
        <p:spPr bwMode="auto">
          <a:xfrm>
            <a:off x="533400" y="624301"/>
            <a:ext cx="10744200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sz="4000" b="1" i="1" dirty="0" err="1" smtClean="0">
                <a:solidFill>
                  <a:srgbClr val="002060"/>
                </a:solidFill>
              </a:rPr>
              <a:t>Tawassul</a:t>
            </a:r>
            <a:r>
              <a:rPr lang="en-GB" sz="4000" b="1" i="1" dirty="0" smtClean="0">
                <a:solidFill>
                  <a:srgbClr val="002060"/>
                </a:solidFill>
              </a:rPr>
              <a:t> -Short </a:t>
            </a:r>
            <a:r>
              <a:rPr lang="en-GB" sz="4000" b="1" i="1" dirty="0" err="1" smtClean="0">
                <a:solidFill>
                  <a:srgbClr val="002060"/>
                </a:solidFill>
              </a:rPr>
              <a:t>Ziyarah</a:t>
            </a:r>
            <a:r>
              <a:rPr lang="en-GB" sz="4000" b="1" i="1" dirty="0" smtClean="0">
                <a:solidFill>
                  <a:srgbClr val="002060"/>
                </a:solidFill>
              </a:rPr>
              <a:t> 10</a:t>
            </a:r>
            <a:r>
              <a:rPr lang="en-GB" sz="4000" b="1" i="1" baseline="30000" dirty="0" smtClean="0">
                <a:solidFill>
                  <a:srgbClr val="002060"/>
                </a:solidFill>
              </a:rPr>
              <a:t>th </a:t>
            </a:r>
            <a:r>
              <a:rPr lang="en-GB" sz="4400" b="1" i="1" dirty="0" smtClean="0">
                <a:solidFill>
                  <a:srgbClr val="002060"/>
                </a:solidFill>
              </a:rPr>
              <a:t>Imam </a:t>
            </a:r>
          </a:p>
          <a:p>
            <a:pPr algn="ctr"/>
            <a:r>
              <a:rPr lang="en-GB" sz="4400" b="1" i="1" dirty="0" smtClean="0">
                <a:solidFill>
                  <a:srgbClr val="002060"/>
                </a:solidFill>
              </a:rPr>
              <a:t> </a:t>
            </a:r>
            <a:r>
              <a:rPr lang="en-GB" sz="4800" b="1" i="1" dirty="0">
                <a:solidFill>
                  <a:srgbClr val="002060"/>
                </a:solidFill>
              </a:rPr>
              <a:t>Imam Ali </a:t>
            </a:r>
            <a:r>
              <a:rPr lang="en-GB" sz="4800" b="1" i="1" dirty="0" err="1">
                <a:solidFill>
                  <a:srgbClr val="002060"/>
                </a:solidFill>
              </a:rPr>
              <a:t>Naqi</a:t>
            </a:r>
            <a:r>
              <a:rPr lang="en-GB" sz="4800" b="1" i="1" dirty="0">
                <a:solidFill>
                  <a:srgbClr val="002060"/>
                </a:solidFill>
              </a:rPr>
              <a:t> (as)</a:t>
            </a:r>
            <a:endParaRPr lang="en-US" sz="4800" b="1" i="1" dirty="0">
              <a:solidFill>
                <a:srgbClr val="002060"/>
              </a:solidFill>
            </a:endParaRPr>
          </a:p>
        </p:txBody>
      </p:sp>
      <p:sp>
        <p:nvSpPr>
          <p:cNvPr id="2057" name="Rectangle 5"/>
          <p:cNvSpPr>
            <a:spLocks noChangeArrowheads="1"/>
          </p:cNvSpPr>
          <p:nvPr/>
        </p:nvSpPr>
        <p:spPr bwMode="auto">
          <a:xfrm>
            <a:off x="1660526" y="5715001"/>
            <a:ext cx="8888413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To display the font correctly, please use the Arabic font “Attari_Quran_Shipped” .</a:t>
            </a: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Download font here : http://www.duas.org/fonts/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3390901"/>
            <a:ext cx="2565149" cy="609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2286000"/>
            <a:ext cx="4724400" cy="35433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62000"/>
            <a:ext cx="10210800" cy="4678363"/>
          </a:xfrm>
        </p:spPr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 rtl="1">
              <a:buNone/>
            </a:pPr>
            <a:r>
              <a:rPr lang="ar-SA" sz="4400" b="1" dirty="0">
                <a:cs typeface="Najaf" panose="00000700000000000000" pitchFamily="2" charset="-78"/>
              </a:rPr>
              <a:t>اَلسَّلاَمُ عَلَيْكَ يَا ابَا ٱلْحَسَنِ</a:t>
            </a:r>
            <a:r>
              <a:rPr lang="en-GB" sz="4400" b="1" dirty="0">
                <a:cs typeface="Najaf" panose="00000700000000000000" pitchFamily="2" charset="-78"/>
              </a:rPr>
              <a:t> </a:t>
            </a:r>
            <a:r>
              <a:rPr lang="ar-SA" sz="4400" b="1" dirty="0">
                <a:cs typeface="Najaf" panose="00000700000000000000" pitchFamily="2" charset="-78"/>
              </a:rPr>
              <a:t>عَلِيُّ بْنَ مُحَمَّدٍ</a:t>
            </a:r>
            <a:endParaRPr lang="en-GB" sz="4400" b="1" dirty="0">
              <a:cs typeface="Najaf" panose="00000700000000000000" pitchFamily="2" charset="-78"/>
            </a:endParaRP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b="1" dirty="0"/>
              <a:t>Peace be upon you</a:t>
            </a:r>
            <a:r>
              <a:rPr lang="en-US" sz="4000" b="1" dirty="0" smtClean="0"/>
              <a:t>,</a:t>
            </a:r>
          </a:p>
          <a:p>
            <a:pPr marL="0" indent="0" algn="ctr">
              <a:buNone/>
            </a:pPr>
            <a:r>
              <a:rPr lang="en-US" sz="4000" b="1" dirty="0" smtClean="0"/>
              <a:t> </a:t>
            </a:r>
            <a:r>
              <a:rPr lang="en-US" sz="4000" b="1" dirty="0"/>
              <a:t>O </a:t>
            </a:r>
            <a:r>
              <a:rPr lang="en-US" sz="4000" b="1" dirty="0" err="1"/>
              <a:t>Abul</a:t>
            </a:r>
            <a:r>
              <a:rPr lang="en-US" sz="4000" b="1" dirty="0"/>
              <a:t>-</a:t>
            </a:r>
            <a:r>
              <a:rPr lang="en-US" sz="4000" b="1" dirty="0" err="1"/>
              <a:t>Hasan,`Ali</a:t>
            </a:r>
            <a:r>
              <a:rPr lang="en-US" sz="4000" b="1" dirty="0"/>
              <a:t> the son of Muhammad</a:t>
            </a:r>
            <a:endParaRPr lang="en-US" sz="5400" b="1" dirty="0">
              <a:cs typeface="Najaf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4026661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85800"/>
            <a:ext cx="10134600" cy="5364163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sz="4400" b="1" dirty="0">
                <a:cs typeface="Najaf" panose="00000700000000000000" pitchFamily="2" charset="-78"/>
              </a:rPr>
              <a:t>ٱلزَّكِيُّ ٱلرَّاشِدُ</a:t>
            </a:r>
            <a:r>
              <a:rPr lang="en-GB" sz="4400" b="1" dirty="0">
                <a:cs typeface="Najaf" panose="00000700000000000000" pitchFamily="2" charset="-78"/>
              </a:rPr>
              <a:t> </a:t>
            </a:r>
            <a:r>
              <a:rPr lang="ar-SA" sz="4400" b="1" dirty="0">
                <a:cs typeface="Najaf" panose="00000700000000000000" pitchFamily="2" charset="-78"/>
              </a:rPr>
              <a:t>ٱلنُّورُ ٱلثَّاقِبُ</a:t>
            </a:r>
            <a:r>
              <a:rPr lang="en-GB" sz="4400" b="1" dirty="0">
                <a:cs typeface="Najaf" panose="00000700000000000000" pitchFamily="2" charset="-78"/>
              </a:rPr>
              <a:t> </a:t>
            </a:r>
            <a:endParaRPr lang="en-GB" sz="4400" b="1" dirty="0" smtClean="0">
              <a:cs typeface="Najaf" panose="00000700000000000000" pitchFamily="2" charset="-78"/>
            </a:endParaRPr>
          </a:p>
          <a:p>
            <a:pPr marL="0" indent="0" algn="ctr" rtl="1">
              <a:buNone/>
            </a:pPr>
            <a:r>
              <a:rPr lang="ar-SA" sz="4400" b="1" dirty="0" smtClean="0">
                <a:cs typeface="Najaf" panose="00000700000000000000" pitchFamily="2" charset="-78"/>
              </a:rPr>
              <a:t>وَرَحْمَةُ </a:t>
            </a:r>
            <a:r>
              <a:rPr lang="ar-SA" sz="4400" b="1" dirty="0">
                <a:cs typeface="Najaf" panose="00000700000000000000" pitchFamily="2" charset="-78"/>
              </a:rPr>
              <a:t>ٱللَّهِ وَبَرَكَاتُهُ</a:t>
            </a:r>
            <a:endParaRPr lang="en-GB" sz="4400" b="1" dirty="0">
              <a:cs typeface="Najaf" panose="00000700000000000000" pitchFamily="2" charset="-78"/>
            </a:endParaRPr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3600" b="1" dirty="0"/>
              <a:t>the pious, right-directing, and brightly shining light.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Allah’s </a:t>
            </a:r>
            <a:r>
              <a:rPr lang="en-US" sz="3600" b="1" dirty="0"/>
              <a:t>mercy and blessings be upon you.</a:t>
            </a:r>
            <a:endParaRPr lang="en-US" sz="4800" b="1" dirty="0">
              <a:cs typeface="Najaf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37581294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6200"/>
            <a:ext cx="10515600" cy="5745163"/>
          </a:xfrm>
        </p:spPr>
        <p:txBody>
          <a:bodyPr/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ar-SA" sz="6000" b="1" dirty="0">
                <a:cs typeface="Najaf" panose="00000700000000000000" pitchFamily="2" charset="-78"/>
              </a:rPr>
              <a:t>اَلسَّلاَمُ عَلَيْكَ يَا صَفِيَّ </a:t>
            </a:r>
            <a:r>
              <a:rPr lang="ar-SA" sz="6000" b="1" dirty="0" smtClean="0">
                <a:cs typeface="Najaf" panose="00000700000000000000" pitchFamily="2" charset="-78"/>
              </a:rPr>
              <a:t>ٱللَّهِ</a:t>
            </a:r>
            <a:endParaRPr lang="en-US" sz="6000" b="1" dirty="0" smtClean="0">
              <a:cs typeface="Najaf" panose="000007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en-GB" sz="6000" b="1" dirty="0" smtClean="0">
                <a:cs typeface="Najaf" panose="00000700000000000000" pitchFamily="2" charset="-78"/>
              </a:rPr>
              <a:t> </a:t>
            </a:r>
            <a:r>
              <a:rPr lang="ar-SA" sz="6000" b="1" dirty="0">
                <a:cs typeface="Najaf" panose="00000700000000000000" pitchFamily="2" charset="-78"/>
              </a:rPr>
              <a:t>اَلسَّلاَمُ عَلَيْكَ يَا سِرَّ </a:t>
            </a:r>
            <a:r>
              <a:rPr lang="ar-SA" sz="6000" b="1" dirty="0" smtClean="0">
                <a:cs typeface="Najaf" panose="00000700000000000000" pitchFamily="2" charset="-78"/>
              </a:rPr>
              <a:t>ٱللَّهِ</a:t>
            </a:r>
            <a:endParaRPr lang="en-US" sz="6000" b="1" dirty="0" smtClean="0">
              <a:cs typeface="Najaf" panose="00000700000000000000" pitchFamily="2" charset="-78"/>
            </a:endParaRPr>
          </a:p>
          <a:p>
            <a:pPr marL="0" indent="0" algn="ctr" rtl="1">
              <a:buNone/>
            </a:pPr>
            <a:r>
              <a:rPr lang="en-US" b="1" dirty="0" smtClean="0"/>
              <a:t>Peace </a:t>
            </a:r>
            <a:r>
              <a:rPr lang="en-US" b="1" dirty="0"/>
              <a:t>be upon you, O sincerely attached friend of Allah</a:t>
            </a:r>
            <a:r>
              <a:rPr lang="en-US" b="1" dirty="0" smtClean="0"/>
              <a:t>.</a:t>
            </a:r>
            <a:r>
              <a:rPr lang="en-US" b="1" dirty="0"/>
              <a:t> </a:t>
            </a:r>
            <a:endParaRPr lang="en-US" b="1" dirty="0" smtClean="0"/>
          </a:p>
          <a:p>
            <a:pPr marL="0" indent="0" algn="ctr" rtl="1">
              <a:buNone/>
            </a:pPr>
            <a:r>
              <a:rPr lang="en-US" b="1" dirty="0" smtClean="0"/>
              <a:t>Peace </a:t>
            </a:r>
            <a:r>
              <a:rPr lang="en-US" b="1" dirty="0"/>
              <a:t>be upon you, O confidant of Allah</a:t>
            </a:r>
            <a:r>
              <a:rPr lang="en-US" b="1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8585533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6200"/>
            <a:ext cx="10515600" cy="5745163"/>
          </a:xfrm>
        </p:spPr>
        <p:txBody>
          <a:bodyPr/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ar-SA" sz="6600" b="1" dirty="0" smtClean="0">
                <a:cs typeface="Najaf" panose="00000700000000000000" pitchFamily="2" charset="-78"/>
              </a:rPr>
              <a:t>اَلسَّلاَمُ </a:t>
            </a:r>
            <a:r>
              <a:rPr lang="ar-SA" sz="6600" b="1" dirty="0">
                <a:cs typeface="Najaf" panose="00000700000000000000" pitchFamily="2" charset="-78"/>
              </a:rPr>
              <a:t>عَلَيْكَ يَا حَبْلَ ٱللَّهِ</a:t>
            </a:r>
            <a:r>
              <a:rPr lang="en-GB" sz="6600" b="1" dirty="0">
                <a:cs typeface="Najaf" panose="00000700000000000000" pitchFamily="2" charset="-78"/>
              </a:rPr>
              <a:t> </a:t>
            </a:r>
            <a:endParaRPr lang="en-GB" sz="6600" b="1" dirty="0" smtClean="0">
              <a:cs typeface="Najaf" panose="000007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ar-SA" sz="6600" b="1" dirty="0" smtClean="0">
                <a:cs typeface="Najaf" panose="00000700000000000000" pitchFamily="2" charset="-78"/>
              </a:rPr>
              <a:t>اَلسَّلاَمُ </a:t>
            </a:r>
            <a:r>
              <a:rPr lang="ar-SA" sz="6600" b="1" dirty="0">
                <a:cs typeface="Najaf" panose="00000700000000000000" pitchFamily="2" charset="-78"/>
              </a:rPr>
              <a:t>عَلَيْكَ يَا آلَ ٱللَّهِ</a:t>
            </a:r>
            <a:endParaRPr lang="en-US" sz="6000" b="1" dirty="0" smtClean="0"/>
          </a:p>
          <a:p>
            <a:pPr marL="0" indent="0" algn="ctr" rtl="1">
              <a:buNone/>
            </a:pPr>
            <a:endParaRPr lang="en-US" sz="2800" b="1" dirty="0" smtClean="0"/>
          </a:p>
          <a:p>
            <a:pPr marL="0" indent="0" algn="ctr" rtl="1">
              <a:buNone/>
            </a:pPr>
            <a:r>
              <a:rPr lang="en-US" sz="2800" b="1" dirty="0" smtClean="0"/>
              <a:t>Peace </a:t>
            </a:r>
            <a:r>
              <a:rPr lang="en-US" sz="2800" b="1" dirty="0"/>
              <a:t>be upon you, O rope of Allah</a:t>
            </a:r>
            <a:r>
              <a:rPr lang="en-US" sz="2800" b="1" dirty="0" smtClean="0"/>
              <a:t>.</a:t>
            </a:r>
            <a:r>
              <a:rPr lang="en-US" sz="2800" b="1" dirty="0"/>
              <a:t> </a:t>
            </a:r>
            <a:endParaRPr lang="en-US" sz="2800" b="1" dirty="0" smtClean="0"/>
          </a:p>
          <a:p>
            <a:pPr marL="0" indent="0" algn="ctr" rtl="1">
              <a:buNone/>
            </a:pPr>
            <a:endParaRPr lang="en-US" sz="2800" b="1" dirty="0" smtClean="0"/>
          </a:p>
          <a:p>
            <a:pPr marL="0" indent="0" algn="ctr" rtl="1">
              <a:buNone/>
            </a:pPr>
            <a:r>
              <a:rPr lang="en-US" sz="2800" b="1" dirty="0" smtClean="0"/>
              <a:t>Peace </a:t>
            </a:r>
            <a:r>
              <a:rPr lang="en-US" sz="2800" b="1" dirty="0"/>
              <a:t>be upon you, O household of Allah.</a:t>
            </a:r>
            <a:endParaRPr lang="en-US" sz="3600" b="1" dirty="0">
              <a:cs typeface="Najaf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89016544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52401"/>
            <a:ext cx="9144000" cy="5745163"/>
          </a:xfrm>
        </p:spPr>
        <p:txBody>
          <a:bodyPr/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ar-SA" sz="6000" b="1" dirty="0">
                <a:cs typeface="Najaf" panose="00000700000000000000" pitchFamily="2" charset="-78"/>
              </a:rPr>
              <a:t>اَلسَّلاَمُ عَلَيْكَ يَا خِيَرةَ ٱللَّهِ</a:t>
            </a:r>
            <a:endParaRPr lang="en-US" sz="6000" b="1" dirty="0">
              <a:cs typeface="Najaf" panose="000007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en-GB" sz="6000" b="1" dirty="0">
                <a:cs typeface="Najaf" panose="00000700000000000000" pitchFamily="2" charset="-78"/>
              </a:rPr>
              <a:t> </a:t>
            </a:r>
            <a:r>
              <a:rPr lang="ar-SA" sz="6000" b="1" dirty="0">
                <a:cs typeface="Najaf" panose="00000700000000000000" pitchFamily="2" charset="-78"/>
              </a:rPr>
              <a:t>اَلسَّلاَمُ عَلَيْكَ يَا صَفْوَةَ ٱللَّهِ</a:t>
            </a:r>
            <a:r>
              <a:rPr lang="en-GB" sz="6000" b="1" dirty="0">
                <a:cs typeface="Najaf" panose="00000700000000000000" pitchFamily="2" charset="-78"/>
              </a:rPr>
              <a:t>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en-US" b="1" dirty="0" smtClean="0"/>
              <a:t>Peace </a:t>
            </a:r>
            <a:r>
              <a:rPr lang="en-US" b="1" dirty="0"/>
              <a:t>be upon you, O select of Allah</a:t>
            </a:r>
            <a:r>
              <a:rPr lang="en-US" b="1" dirty="0" smtClean="0"/>
              <a:t>.</a:t>
            </a:r>
            <a:r>
              <a:rPr lang="en-US" b="1" dirty="0"/>
              <a:t> </a:t>
            </a:r>
            <a:endParaRPr lang="en-US" b="1" dirty="0" smtClean="0"/>
          </a:p>
          <a:p>
            <a:pPr marL="0" indent="0" algn="ctr" rtl="1">
              <a:lnSpc>
                <a:spcPct val="150000"/>
              </a:lnSpc>
              <a:buNone/>
            </a:pPr>
            <a:r>
              <a:rPr lang="en-US" b="1" dirty="0" smtClean="0"/>
              <a:t>Peace </a:t>
            </a:r>
            <a:r>
              <a:rPr lang="en-US" b="1" dirty="0"/>
              <a:t>be upon you, O choice of Allah</a:t>
            </a:r>
            <a:r>
              <a:rPr lang="en-US" b="1" dirty="0" smtClean="0"/>
              <a:t>.</a:t>
            </a:r>
            <a:r>
              <a:rPr lang="en-US" b="1" dirty="0"/>
              <a:t> </a:t>
            </a:r>
            <a:endParaRPr lang="en-US" sz="4000" b="1" dirty="0">
              <a:cs typeface="Najaf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1210497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52401"/>
            <a:ext cx="9220200" cy="5745163"/>
          </a:xfrm>
        </p:spPr>
        <p:txBody>
          <a:bodyPr/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en-GB" sz="4000" b="1" dirty="0" smtClean="0">
                <a:cs typeface="Najaf" panose="00000700000000000000" pitchFamily="2" charset="-78"/>
              </a:rPr>
              <a:t> </a:t>
            </a:r>
            <a:r>
              <a:rPr lang="ar-SA" sz="6600" b="1" dirty="0" smtClean="0">
                <a:cs typeface="Najaf" panose="00000700000000000000" pitchFamily="2" charset="-78"/>
              </a:rPr>
              <a:t>اَلسَّلاَمُ </a:t>
            </a:r>
            <a:r>
              <a:rPr lang="ar-SA" sz="6600" b="1" dirty="0">
                <a:cs typeface="Najaf" panose="00000700000000000000" pitchFamily="2" charset="-78"/>
              </a:rPr>
              <a:t>عَلَيْكَ يَا امِينَ ٱللَّهِ</a:t>
            </a:r>
            <a:r>
              <a:rPr lang="en-GB" sz="6600" b="1" dirty="0">
                <a:cs typeface="Najaf" panose="00000700000000000000" pitchFamily="2" charset="-78"/>
              </a:rPr>
              <a:t>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ar-SA" sz="6600" b="1" dirty="0">
                <a:cs typeface="Najaf" panose="00000700000000000000" pitchFamily="2" charset="-78"/>
              </a:rPr>
              <a:t>اَلسَّلاَمُ عَلَيْكَ يَا حَقَّ ٱللَّهِ</a:t>
            </a:r>
            <a:endParaRPr lang="en-GB" sz="6600" b="1" dirty="0">
              <a:cs typeface="Najaf" panose="000007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en-US" b="1" dirty="0" smtClean="0"/>
              <a:t>Peace </a:t>
            </a:r>
            <a:r>
              <a:rPr lang="en-US" b="1" dirty="0"/>
              <a:t>be upon you, O trustee of Allah</a:t>
            </a:r>
            <a:r>
              <a:rPr lang="en-US" b="1" dirty="0" smtClean="0"/>
              <a:t>.</a:t>
            </a:r>
            <a:r>
              <a:rPr lang="en-US" b="1" dirty="0"/>
              <a:t> </a:t>
            </a:r>
            <a:endParaRPr lang="en-US" b="1" dirty="0" smtClean="0"/>
          </a:p>
          <a:p>
            <a:pPr marL="0" indent="0" algn="ctr" rtl="1">
              <a:lnSpc>
                <a:spcPct val="150000"/>
              </a:lnSpc>
              <a:buNone/>
            </a:pPr>
            <a:r>
              <a:rPr lang="en-US" b="1" dirty="0" smtClean="0"/>
              <a:t>Peace </a:t>
            </a:r>
            <a:r>
              <a:rPr lang="en-US" b="1" dirty="0"/>
              <a:t>be upon you, O proof of Allah.</a:t>
            </a:r>
            <a:endParaRPr lang="en-US" sz="4000" b="1" dirty="0">
              <a:cs typeface="Najaf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34253272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28600"/>
            <a:ext cx="9271000" cy="5745163"/>
          </a:xfrm>
        </p:spPr>
        <p:txBody>
          <a:bodyPr/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ar-SA" sz="6600" b="1" dirty="0">
                <a:cs typeface="Najaf" panose="00000700000000000000" pitchFamily="2" charset="-78"/>
              </a:rPr>
              <a:t>انِّي وَلِيٌّ لِمَنْ </a:t>
            </a:r>
            <a:r>
              <a:rPr lang="ar-SA" sz="6600" b="1" dirty="0" smtClean="0">
                <a:cs typeface="Najaf" panose="00000700000000000000" pitchFamily="2" charset="-78"/>
              </a:rPr>
              <a:t>وَالاَكُمْ</a:t>
            </a:r>
            <a:endParaRPr lang="en-US" sz="6600" b="1" dirty="0" smtClean="0">
              <a:cs typeface="Najaf" panose="000007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en-GB" sz="6600" b="1" dirty="0" smtClean="0">
                <a:cs typeface="Najaf" panose="00000700000000000000" pitchFamily="2" charset="-78"/>
              </a:rPr>
              <a:t> </a:t>
            </a:r>
            <a:r>
              <a:rPr lang="ar-SA" sz="6600" b="1" dirty="0">
                <a:cs typeface="Najaf" panose="00000700000000000000" pitchFamily="2" charset="-78"/>
              </a:rPr>
              <a:t>وَعَدُوٌّ لِمَنْ </a:t>
            </a:r>
            <a:r>
              <a:rPr lang="ar-SA" sz="6600" b="1" dirty="0" smtClean="0">
                <a:cs typeface="Najaf" panose="00000700000000000000" pitchFamily="2" charset="-78"/>
              </a:rPr>
              <a:t>عَادَاكُمْ</a:t>
            </a:r>
            <a:endParaRPr lang="en-US" sz="6600" b="1" dirty="0" smtClean="0">
              <a:cs typeface="Najaf" panose="000007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en-GB" sz="4400" b="1" dirty="0" smtClean="0">
                <a:cs typeface="Najaf" panose="00000700000000000000" pitchFamily="2" charset="-78"/>
              </a:rPr>
              <a:t> </a:t>
            </a:r>
            <a:r>
              <a:rPr lang="en-US" b="1" dirty="0" smtClean="0"/>
              <a:t>I </a:t>
            </a:r>
            <a:r>
              <a:rPr lang="en-US" b="1" dirty="0"/>
              <a:t>do show loyalty to your loyalists</a:t>
            </a:r>
            <a:r>
              <a:rPr lang="en-US" b="1" dirty="0" smtClean="0"/>
              <a:t>,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en-US" b="1" dirty="0" smtClean="0"/>
              <a:t> </a:t>
            </a:r>
            <a:r>
              <a:rPr lang="en-US" b="1" dirty="0"/>
              <a:t>I show enmity towards your enemies</a:t>
            </a:r>
            <a:r>
              <a:rPr lang="en-US" b="1" dirty="0" smtClean="0"/>
              <a:t>,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en-US" b="1" dirty="0" smtClean="0"/>
              <a:t>,</a:t>
            </a:r>
            <a:endParaRPr lang="en-US" sz="4400" b="1" dirty="0">
              <a:cs typeface="Najaf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9579712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600"/>
            <a:ext cx="10363200" cy="5745163"/>
          </a:xfrm>
        </p:spPr>
        <p:txBody>
          <a:bodyPr/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ar-SA" sz="6600" b="1" dirty="0" smtClean="0">
                <a:cs typeface="Najaf" panose="00000700000000000000" pitchFamily="2" charset="-78"/>
              </a:rPr>
              <a:t>و</a:t>
            </a:r>
            <a:r>
              <a:rPr lang="en-GB" sz="6600" b="1" dirty="0" smtClean="0">
                <a:cs typeface="Najaf" panose="00000700000000000000" pitchFamily="2" charset="-78"/>
              </a:rPr>
              <a:t> </a:t>
            </a:r>
            <a:r>
              <a:rPr lang="ar-SA" sz="6600" b="1" dirty="0">
                <a:cs typeface="Najaf" panose="00000700000000000000" pitchFamily="2" charset="-78"/>
              </a:rPr>
              <a:t>مُؤْمِنٌ بِسِرِّكُمْ وَعَلاَنِيَتِكُمْ</a:t>
            </a:r>
            <a:r>
              <a:rPr lang="en-GB" sz="6600" b="1" dirty="0">
                <a:cs typeface="Najaf" panose="00000700000000000000" pitchFamily="2" charset="-78"/>
              </a:rPr>
              <a:t>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ar-SA" sz="6600" b="1" dirty="0">
                <a:cs typeface="Najaf" panose="00000700000000000000" pitchFamily="2" charset="-78"/>
              </a:rPr>
              <a:t>واوَّلِكُمْ وَآخِرِكُمْ</a:t>
            </a:r>
            <a:r>
              <a:rPr lang="en-GB" sz="6600" b="1" dirty="0">
                <a:cs typeface="Najaf" panose="00000700000000000000" pitchFamily="2" charset="-78"/>
              </a:rPr>
              <a:t>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en-US" sz="3600" b="1" dirty="0" smtClean="0"/>
              <a:t>I </a:t>
            </a:r>
            <a:r>
              <a:rPr lang="en-US" sz="3600" b="1" dirty="0"/>
              <a:t>believe in all of the invisible and the visible</a:t>
            </a:r>
            <a:r>
              <a:rPr lang="en-US" sz="3600" b="1" dirty="0" smtClean="0"/>
              <a:t>,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en-US" sz="3600" b="1" dirty="0"/>
              <a:t>and the first and the last of you.</a:t>
            </a:r>
          </a:p>
          <a:p>
            <a:pPr marL="0" indent="0" algn="ctr" rtl="1">
              <a:lnSpc>
                <a:spcPct val="150000"/>
              </a:lnSpc>
              <a:buNone/>
            </a:pPr>
            <a:endParaRPr lang="en-US" sz="4400" b="1" dirty="0">
              <a:cs typeface="Najaf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67165629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28601"/>
            <a:ext cx="9296400" cy="6049964"/>
          </a:xfrm>
        </p:spPr>
        <p:txBody>
          <a:bodyPr/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ar-SA" sz="6000" b="1" dirty="0" smtClean="0">
                <a:cs typeface="Najaf" panose="00000700000000000000" pitchFamily="2" charset="-78"/>
              </a:rPr>
              <a:t>بِا</a:t>
            </a:r>
            <a:r>
              <a:rPr lang="ar-SA" sz="6000" b="1" dirty="0">
                <a:cs typeface="Najaf" panose="00000700000000000000" pitchFamily="2" charset="-78"/>
              </a:rPr>
              <a:t>بِي انْتَ وَامِّي</a:t>
            </a:r>
            <a:r>
              <a:rPr lang="en-GB" sz="6000" b="1" dirty="0">
                <a:cs typeface="Najaf" panose="00000700000000000000" pitchFamily="2" charset="-78"/>
              </a:rPr>
              <a:t> </a:t>
            </a:r>
            <a:endParaRPr lang="en-GB" sz="6000" b="1" dirty="0" smtClean="0">
              <a:cs typeface="Najaf" panose="000007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ar-SA" sz="6000" b="1" dirty="0" smtClean="0">
                <a:cs typeface="Najaf" panose="00000700000000000000" pitchFamily="2" charset="-78"/>
              </a:rPr>
              <a:t>وَٱلسَّلاَمُ </a:t>
            </a:r>
            <a:r>
              <a:rPr lang="ar-SA" sz="6000" b="1" dirty="0">
                <a:cs typeface="Najaf" panose="00000700000000000000" pitchFamily="2" charset="-78"/>
              </a:rPr>
              <a:t>عَلَيْكَ وَرَحْمَةُ ٱللَّهِ وَبَرَكَاتُهُ</a:t>
            </a:r>
            <a:endParaRPr lang="en-GB" sz="6000" b="1" dirty="0">
              <a:cs typeface="Najaf" panose="00000700000000000000" pitchFamily="2" charset="-78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800" b="1" dirty="0" smtClean="0"/>
              <a:t>May </a:t>
            </a:r>
            <a:r>
              <a:rPr lang="en-US" sz="2800" b="1" dirty="0"/>
              <a:t>Allah accept my father and mother as ransoms for you</a:t>
            </a:r>
            <a:r>
              <a:rPr lang="en-US" sz="2800" b="1" dirty="0" smtClean="0"/>
              <a:t>.</a:t>
            </a:r>
            <a:r>
              <a:rPr lang="en-US" sz="2800" b="1" dirty="0"/>
              <a:t> </a:t>
            </a:r>
            <a:endParaRPr lang="en-US" sz="2800" b="1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800" b="1" dirty="0" smtClean="0"/>
              <a:t>Peace </a:t>
            </a:r>
            <a:r>
              <a:rPr lang="en-US" sz="2800" b="1" dirty="0"/>
              <a:t>and </a:t>
            </a:r>
            <a:r>
              <a:rPr lang="en-US" sz="2800" b="1" dirty="0" smtClean="0"/>
              <a:t>Allah’s mercy </a:t>
            </a:r>
            <a:r>
              <a:rPr lang="en-US" sz="2800" b="1" dirty="0"/>
              <a:t>and blessings be upon you.</a:t>
            </a:r>
            <a:endParaRPr lang="en-US" sz="4000" b="1" dirty="0">
              <a:cs typeface="Najaf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30690434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960439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5400" kern="1200" dirty="0">
                <a:latin typeface="Attari_Quran" pitchFamily="2" charset="-78"/>
                <a:ea typeface="+mn-ea"/>
                <a:cs typeface="Najaf" panose="00000700000000000000" pitchFamily="2" charset="-78"/>
              </a:rPr>
              <a:t>اَللَّهُمَّ صَلِّ </a:t>
            </a:r>
            <a:r>
              <a:rPr lang="ar-SA" sz="5400" kern="1200" dirty="0" err="1">
                <a:latin typeface="Attari_Quran" pitchFamily="2" charset="-78"/>
                <a:ea typeface="+mn-ea"/>
                <a:cs typeface="Najaf" panose="00000700000000000000" pitchFamily="2" charset="-78"/>
              </a:rPr>
              <a:t>عَلَىٰ</a:t>
            </a:r>
            <a:r>
              <a:rPr lang="ar-SA" sz="5400" kern="1200" dirty="0">
                <a:latin typeface="Attari_Quran" pitchFamily="2" charset="-78"/>
                <a:ea typeface="+mn-ea"/>
                <a:cs typeface="Najaf" panose="00000700000000000000" pitchFamily="2" charset="-78"/>
              </a:rPr>
              <a:t> 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5146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Allah 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845828" name="Subtitle 4"/>
          <p:cNvSpPr txBox="1">
            <a:spLocks/>
          </p:cNvSpPr>
          <p:nvPr/>
        </p:nvSpPr>
        <p:spPr bwMode="auto">
          <a:xfrm>
            <a:off x="1828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45829" name="Text Box 13"/>
          <p:cNvSpPr txBox="1">
            <a:spLocks noChangeArrowheads="1"/>
          </p:cNvSpPr>
          <p:nvPr/>
        </p:nvSpPr>
        <p:spPr bwMode="auto">
          <a:xfrm>
            <a:off x="1524000" y="0"/>
            <a:ext cx="9144000" cy="336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</a:t>
            </a:r>
          </a:p>
        </p:txBody>
      </p:sp>
      <p:sp>
        <p:nvSpPr>
          <p:cNvPr id="845830" name="Text Box 13"/>
          <p:cNvSpPr txBox="1">
            <a:spLocks noChangeAspect="1" noChangeArrowheads="1"/>
          </p:cNvSpPr>
          <p:nvPr/>
        </p:nvSpPr>
        <p:spPr bwMode="auto">
          <a:xfrm>
            <a:off x="7210426" y="0"/>
            <a:ext cx="3457575" cy="338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endParaRPr lang="ar-SA" sz="2800" b="1" dirty="0">
              <a:solidFill>
                <a:srgbClr val="FFFF99"/>
              </a:solidFill>
              <a:latin typeface="Attari_Quran" pitchFamily="2" charset="-78"/>
              <a:cs typeface="Attari_Quran" pitchFamily="2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277" y="5562600"/>
            <a:ext cx="2565149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3925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dirty="0" smtClean="0"/>
              <a:t>TAWASSUL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6326823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828" name="Subtitle 4"/>
          <p:cNvSpPr txBox="1">
            <a:spLocks/>
          </p:cNvSpPr>
          <p:nvPr/>
        </p:nvSpPr>
        <p:spPr bwMode="auto">
          <a:xfrm>
            <a:off x="1828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45829" name="Text Box 13"/>
          <p:cNvSpPr txBox="1">
            <a:spLocks noChangeArrowheads="1"/>
          </p:cNvSpPr>
          <p:nvPr/>
        </p:nvSpPr>
        <p:spPr bwMode="auto">
          <a:xfrm>
            <a:off x="1524000" y="0"/>
            <a:ext cx="9144000" cy="336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</a:t>
            </a:r>
          </a:p>
        </p:txBody>
      </p:sp>
      <p:sp>
        <p:nvSpPr>
          <p:cNvPr id="845830" name="Text Box 13"/>
          <p:cNvSpPr txBox="1">
            <a:spLocks noChangeAspect="1" noChangeArrowheads="1"/>
          </p:cNvSpPr>
          <p:nvPr/>
        </p:nvSpPr>
        <p:spPr bwMode="auto">
          <a:xfrm>
            <a:off x="7210426" y="0"/>
            <a:ext cx="3457575" cy="338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endParaRPr lang="ar-SA" sz="2800" b="1" dirty="0">
              <a:solidFill>
                <a:srgbClr val="FFFF99"/>
              </a:solidFill>
              <a:latin typeface="Attari_Quran" pitchFamily="2" charset="-78"/>
              <a:cs typeface="Attari_Quran" pitchFamily="2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446" y="5691552"/>
            <a:ext cx="2565149" cy="6096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782514"/>
            <a:ext cx="4483390" cy="470388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68788"/>
            <a:ext cx="4938712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427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960439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5400" kern="1200" dirty="0">
                <a:latin typeface="Attari_Quran" pitchFamily="2" charset="-78"/>
                <a:ea typeface="+mn-ea"/>
                <a:cs typeface="Najaf" panose="00000700000000000000" pitchFamily="2" charset="-78"/>
              </a:rPr>
              <a:t>اَللَّهُمَّ صَلِّ </a:t>
            </a:r>
            <a:r>
              <a:rPr lang="ar-SA" sz="5400" kern="1200" dirty="0" err="1">
                <a:latin typeface="Attari_Quran" pitchFamily="2" charset="-78"/>
                <a:ea typeface="+mn-ea"/>
                <a:cs typeface="Najaf" panose="00000700000000000000" pitchFamily="2" charset="-78"/>
              </a:rPr>
              <a:t>عَلَىٰ</a:t>
            </a:r>
            <a:r>
              <a:rPr lang="ar-SA" sz="5400" kern="1200" dirty="0">
                <a:latin typeface="Attari_Quran" pitchFamily="2" charset="-78"/>
                <a:ea typeface="+mn-ea"/>
                <a:cs typeface="Najaf" panose="00000700000000000000" pitchFamily="2" charset="-78"/>
              </a:rPr>
              <a:t> 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5146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Allah 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845828" name="Subtitle 4"/>
          <p:cNvSpPr txBox="1">
            <a:spLocks/>
          </p:cNvSpPr>
          <p:nvPr/>
        </p:nvSpPr>
        <p:spPr bwMode="auto">
          <a:xfrm>
            <a:off x="1828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45829" name="Text Box 13"/>
          <p:cNvSpPr txBox="1">
            <a:spLocks noChangeArrowheads="1"/>
          </p:cNvSpPr>
          <p:nvPr/>
        </p:nvSpPr>
        <p:spPr bwMode="auto">
          <a:xfrm>
            <a:off x="1524000" y="0"/>
            <a:ext cx="9144000" cy="336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</a:t>
            </a:r>
          </a:p>
        </p:txBody>
      </p:sp>
      <p:sp>
        <p:nvSpPr>
          <p:cNvPr id="845830" name="Text Box 13"/>
          <p:cNvSpPr txBox="1">
            <a:spLocks noChangeAspect="1" noChangeArrowheads="1"/>
          </p:cNvSpPr>
          <p:nvPr/>
        </p:nvSpPr>
        <p:spPr bwMode="auto">
          <a:xfrm>
            <a:off x="7210426" y="0"/>
            <a:ext cx="3457575" cy="338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endParaRPr lang="ar-SA" sz="2800" b="1" dirty="0">
              <a:solidFill>
                <a:srgbClr val="FFFF99"/>
              </a:solidFill>
              <a:latin typeface="Attari_Quran" pitchFamily="2" charset="-78"/>
              <a:cs typeface="Attari_Quran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381000"/>
            <a:ext cx="9067800" cy="6172200"/>
          </a:xfrm>
        </p:spPr>
        <p:txBody>
          <a:bodyPr>
            <a:norm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ar-SA" sz="4400" dirty="0">
                <a:cs typeface="Najaf" panose="00000700000000000000" pitchFamily="2" charset="-78"/>
              </a:rPr>
              <a:t>يَا ابَا ٱلْحَسَنِ</a:t>
            </a:r>
            <a:r>
              <a:rPr lang="en-GB" sz="4400" dirty="0">
                <a:cs typeface="Najaf" panose="00000700000000000000" pitchFamily="2" charset="-78"/>
              </a:rPr>
              <a:t> </a:t>
            </a:r>
            <a:r>
              <a:rPr lang="ar-SA" sz="4400" b="1" dirty="0">
                <a:cs typeface="Najaf" panose="00000700000000000000" pitchFamily="2" charset="-78"/>
              </a:rPr>
              <a:t>يَا عَلِيُّ بْنَ </a:t>
            </a:r>
            <a:r>
              <a:rPr lang="ar-SA" sz="4400" b="1" dirty="0" smtClean="0">
                <a:cs typeface="Najaf" panose="00000700000000000000" pitchFamily="2" charset="-78"/>
              </a:rPr>
              <a:t>مُحَمَّدٍ</a:t>
            </a:r>
            <a:endParaRPr lang="en-US" sz="4400" b="1" dirty="0" smtClean="0">
              <a:cs typeface="Najaf" panose="000007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en-GB" sz="4400" b="1" dirty="0" smtClean="0">
                <a:cs typeface="Najaf" panose="00000700000000000000" pitchFamily="2" charset="-78"/>
              </a:rPr>
              <a:t> </a:t>
            </a:r>
            <a:r>
              <a:rPr lang="ar-SA" sz="4400" b="1" dirty="0">
                <a:cs typeface="Najaf" panose="00000700000000000000" pitchFamily="2" charset="-78"/>
              </a:rPr>
              <a:t>ايُّهَا ٱلْهَادِي ٱلنَّقِيُّ</a:t>
            </a:r>
            <a:r>
              <a:rPr lang="en-GB" sz="4400" b="1" dirty="0">
                <a:cs typeface="Najaf" panose="00000700000000000000" pitchFamily="2" charset="-78"/>
              </a:rPr>
              <a:t> </a:t>
            </a:r>
            <a:endParaRPr lang="en-GB" sz="4400" b="1" dirty="0" smtClean="0">
              <a:cs typeface="Najaf" panose="000007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ar-SA" sz="4400" b="1" dirty="0" smtClean="0">
                <a:cs typeface="Najaf" panose="00000700000000000000" pitchFamily="2" charset="-78"/>
              </a:rPr>
              <a:t>يَا </a:t>
            </a:r>
            <a:r>
              <a:rPr lang="ar-SA" sz="4400" b="1" dirty="0">
                <a:cs typeface="Najaf" panose="00000700000000000000" pitchFamily="2" charset="-78"/>
              </a:rPr>
              <a:t>بْنَ رَسُولِ ٱللَّهِ</a:t>
            </a:r>
            <a:endParaRPr lang="en-US" sz="4800" b="1" dirty="0">
              <a:cs typeface="Najaf" panose="00000700000000000000" pitchFamily="2" charset="-78"/>
            </a:endParaRPr>
          </a:p>
          <a:p>
            <a:pPr marL="0" indent="0" algn="ctr" rtl="1">
              <a:buNone/>
            </a:pPr>
            <a:r>
              <a:rPr lang="en-US" b="1" dirty="0" smtClean="0"/>
              <a:t>O </a:t>
            </a:r>
            <a:r>
              <a:rPr lang="en-US" b="1" dirty="0" err="1"/>
              <a:t>Abal</a:t>
            </a:r>
            <a:r>
              <a:rPr lang="en-US" b="1" dirty="0"/>
              <a:t> Hasan, O ‘Ali, son of ‘Muhammad</a:t>
            </a:r>
            <a:r>
              <a:rPr lang="en-US" b="1" dirty="0" smtClean="0"/>
              <a:t>,</a:t>
            </a:r>
          </a:p>
          <a:p>
            <a:pPr marL="0" indent="0" algn="ctr" rtl="1">
              <a:buNone/>
            </a:pPr>
            <a:r>
              <a:rPr lang="en-US" b="1" dirty="0" smtClean="0"/>
              <a:t> </a:t>
            </a:r>
            <a:r>
              <a:rPr lang="en-US" b="1" dirty="0"/>
              <a:t>O guide (</a:t>
            </a:r>
            <a:r>
              <a:rPr lang="en-US" b="1" dirty="0" err="1"/>
              <a:t>Hadi</a:t>
            </a:r>
            <a:r>
              <a:rPr lang="en-US" b="1" dirty="0"/>
              <a:t>) and pure one (</a:t>
            </a:r>
            <a:r>
              <a:rPr lang="en-US" b="1" dirty="0" err="1"/>
              <a:t>Naqi</a:t>
            </a:r>
            <a:r>
              <a:rPr lang="en-US" b="1" dirty="0" smtClean="0"/>
              <a:t>),</a:t>
            </a:r>
          </a:p>
          <a:p>
            <a:pPr marL="0" indent="0" algn="ctr" rtl="1">
              <a:buNone/>
            </a:pPr>
            <a:r>
              <a:rPr lang="en-US" b="1" dirty="0" smtClean="0"/>
              <a:t> </a:t>
            </a:r>
            <a:r>
              <a:rPr lang="en-US" b="1" dirty="0"/>
              <a:t>O descendant of the Messenger of Allah</a:t>
            </a:r>
            <a:endParaRPr lang="ar-SA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03043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8127" y="1143001"/>
            <a:ext cx="8229600" cy="5592763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sz="6000" b="1" dirty="0">
                <a:cs typeface="Najaf" panose="00000700000000000000" pitchFamily="2" charset="-78"/>
              </a:rPr>
              <a:t>يَا حُجَّةَ ٱللَّهِ عَلَىٰ خَلْقِهِ</a:t>
            </a:r>
            <a:endParaRPr lang="ar-SA" sz="6000" dirty="0">
              <a:cs typeface="Najaf" panose="00000700000000000000" pitchFamily="2" charset="-78"/>
            </a:endParaRPr>
          </a:p>
          <a:p>
            <a:pPr marL="0" indent="0" algn="ctr" rtl="1">
              <a:buNone/>
            </a:pPr>
            <a:r>
              <a:rPr lang="ar-SA" sz="6000" b="1" dirty="0">
                <a:cs typeface="Najaf" panose="00000700000000000000" pitchFamily="2" charset="-78"/>
              </a:rPr>
              <a:t>يَا سَيِّدَنَا وَمَوْلاَنَا</a:t>
            </a:r>
            <a:endParaRPr lang="ar-SA" sz="6000" dirty="0">
              <a:cs typeface="Najaf" panose="00000700000000000000" pitchFamily="2" charset="-78"/>
            </a:endParaRP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400" b="1" dirty="0"/>
              <a:t>O decisive argument of Allah over mankind</a:t>
            </a:r>
            <a:r>
              <a:rPr lang="en-US" sz="4400" b="1" dirty="0" smtClean="0"/>
              <a:t>,</a:t>
            </a:r>
          </a:p>
          <a:p>
            <a:pPr marL="0" indent="0" algn="ctr">
              <a:buNone/>
            </a:pPr>
            <a:r>
              <a:rPr lang="en-US" sz="4400" b="1" dirty="0" smtClean="0"/>
              <a:t> </a:t>
            </a:r>
            <a:r>
              <a:rPr lang="en-US" sz="4400" b="1" dirty="0"/>
              <a:t>O our chief, O our master</a:t>
            </a:r>
          </a:p>
        </p:txBody>
      </p:sp>
    </p:spTree>
    <p:extLst>
      <p:ext uri="{BB962C8B-B14F-4D97-AF65-F5344CB8AC3E}">
        <p14:creationId xmlns:p14="http://schemas.microsoft.com/office/powerpoint/2010/main" val="339047006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914401"/>
            <a:ext cx="10058400" cy="5745164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sz="5400" b="1" dirty="0">
                <a:cs typeface="Najaf" panose="00000700000000000000" pitchFamily="2" charset="-78"/>
              </a:rPr>
              <a:t>إِنَّا تَوَجَّهْنَا وَٱسْتَشْفَعْنَا</a:t>
            </a:r>
            <a:endParaRPr lang="ar-SA" sz="5400" dirty="0">
              <a:cs typeface="Najaf" panose="00000700000000000000" pitchFamily="2" charset="-78"/>
            </a:endParaRPr>
          </a:p>
          <a:p>
            <a:pPr marL="0" indent="0" algn="ctr" rtl="1">
              <a:buNone/>
            </a:pPr>
            <a:r>
              <a:rPr lang="ar-SA" sz="5400" b="1" dirty="0">
                <a:cs typeface="Najaf" panose="00000700000000000000" pitchFamily="2" charset="-78"/>
              </a:rPr>
              <a:t>وَتَوَسَّلْنَا بِكَ إِلَىٰ ٱللَّهِ</a:t>
            </a:r>
            <a:endParaRPr lang="ar-SA" sz="5400" dirty="0">
              <a:cs typeface="Najaf" panose="00000700000000000000" pitchFamily="2" charset="-78"/>
            </a:endParaRPr>
          </a:p>
          <a:p>
            <a:pPr marL="0" indent="0" algn="ctr">
              <a:buNone/>
            </a:pPr>
            <a:r>
              <a:rPr lang="en-US" sz="4400" b="1" dirty="0"/>
              <a:t> </a:t>
            </a:r>
            <a:r>
              <a:rPr lang="en-US" sz="4000" b="1" dirty="0"/>
              <a:t>We turn towards Allah with your help</a:t>
            </a:r>
            <a:r>
              <a:rPr lang="en-US" sz="4000" b="1" dirty="0" smtClean="0"/>
              <a:t>,</a:t>
            </a:r>
          </a:p>
          <a:p>
            <a:pPr marL="0" indent="0" algn="ctr">
              <a:buNone/>
            </a:pPr>
            <a:r>
              <a:rPr lang="en-US" sz="4000" b="1" dirty="0" smtClean="0"/>
              <a:t> </a:t>
            </a:r>
            <a:r>
              <a:rPr lang="en-US" sz="4000" b="1" dirty="0"/>
              <a:t>seek thy intercession and advocacy before Allah</a:t>
            </a:r>
          </a:p>
        </p:txBody>
      </p:sp>
    </p:spTree>
    <p:extLst>
      <p:ext uri="{BB962C8B-B14F-4D97-AF65-F5344CB8AC3E}">
        <p14:creationId xmlns:p14="http://schemas.microsoft.com/office/powerpoint/2010/main" val="74963689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17639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ar-SA" sz="5400" b="1" dirty="0">
                <a:cs typeface="Najaf" panose="00000700000000000000" pitchFamily="2" charset="-78"/>
              </a:rPr>
              <a:t>وَقَدَّمْنَاكَ بَيْنَ يَدَيْ حَاجَاتِنَا</a:t>
            </a:r>
            <a:endParaRPr lang="en-GB" sz="5400" b="1" dirty="0">
              <a:cs typeface="Najaf" panose="00000700000000000000" pitchFamily="2" charset="-78"/>
            </a:endParaRPr>
          </a:p>
          <a:p>
            <a:pPr marL="0" indent="0" algn="ctr">
              <a:buNone/>
            </a:pPr>
            <a:endParaRPr lang="en-GB" sz="5400" b="1" dirty="0">
              <a:cs typeface="Najaf" panose="00000700000000000000" pitchFamily="2" charset="-78"/>
            </a:endParaRPr>
          </a:p>
          <a:p>
            <a:pPr marL="0" indent="0" algn="ctr">
              <a:buNone/>
            </a:pPr>
            <a:r>
              <a:rPr lang="en-US" sz="4400" b="1" dirty="0"/>
              <a:t>We call upon you before [mentioning] our requests [to Allah</a:t>
            </a:r>
            <a:r>
              <a:rPr lang="en-US" sz="4800" b="1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85799973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10515600" cy="5181599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sz="5400" b="1" dirty="0">
                <a:cs typeface="Najaf" panose="00000700000000000000" pitchFamily="2" charset="-78"/>
              </a:rPr>
              <a:t>يَا وَجِيهاً عِنْدَ ٱللَّهِ</a:t>
            </a:r>
            <a:endParaRPr lang="ar-SA" sz="5400" dirty="0">
              <a:cs typeface="Najaf" panose="00000700000000000000" pitchFamily="2" charset="-78"/>
            </a:endParaRPr>
          </a:p>
          <a:p>
            <a:pPr marL="0" indent="0" algn="ctr" rtl="1">
              <a:buNone/>
            </a:pPr>
            <a:r>
              <a:rPr lang="ar-SA" sz="5400" b="1" dirty="0">
                <a:cs typeface="Najaf" panose="00000700000000000000" pitchFamily="2" charset="-78"/>
              </a:rPr>
              <a:t>إِشْفَعْ لَنَا عِنْدَ</a:t>
            </a:r>
            <a:r>
              <a:rPr lang="en-GB" sz="5400" b="1" dirty="0">
                <a:cs typeface="Najaf" panose="00000700000000000000" pitchFamily="2" charset="-78"/>
              </a:rPr>
              <a:t> </a:t>
            </a:r>
            <a:r>
              <a:rPr lang="ar-SA" sz="5400" b="1" dirty="0">
                <a:cs typeface="Najaf" panose="00000700000000000000" pitchFamily="2" charset="-78"/>
              </a:rPr>
              <a:t>ٱللَّهِ</a:t>
            </a:r>
            <a:endParaRPr lang="ar-SA" sz="5400" dirty="0">
              <a:cs typeface="Najaf" panose="00000700000000000000" pitchFamily="2" charset="-78"/>
            </a:endParaRPr>
          </a:p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r>
              <a:rPr lang="en-US" sz="4400" b="1" dirty="0"/>
              <a:t>O intimate of Allah</a:t>
            </a:r>
            <a:r>
              <a:rPr lang="en-US" sz="4400" b="1" dirty="0" smtClean="0"/>
              <a:t>,</a:t>
            </a:r>
          </a:p>
          <a:p>
            <a:pPr marL="0" indent="0" algn="ctr">
              <a:buNone/>
            </a:pPr>
            <a:r>
              <a:rPr lang="en-US" sz="4400" b="1" dirty="0" smtClean="0"/>
              <a:t> </a:t>
            </a:r>
            <a:r>
              <a:rPr lang="en-US" sz="4400" b="1" dirty="0"/>
              <a:t>Stand by us when Allah sits in judgement over us.</a:t>
            </a:r>
          </a:p>
        </p:txBody>
      </p:sp>
    </p:spTree>
    <p:extLst>
      <p:ext uri="{BB962C8B-B14F-4D97-AF65-F5344CB8AC3E}">
        <p14:creationId xmlns:p14="http://schemas.microsoft.com/office/powerpoint/2010/main" val="1419399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dirty="0"/>
              <a:t>SHORT – ZIYARAT </a:t>
            </a:r>
          </a:p>
        </p:txBody>
      </p:sp>
    </p:spTree>
    <p:extLst>
      <p:ext uri="{BB962C8B-B14F-4D97-AF65-F5344CB8AC3E}">
        <p14:creationId xmlns:p14="http://schemas.microsoft.com/office/powerpoint/2010/main" val="17860366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13911</TotalTime>
  <Words>523</Words>
  <Application>Microsoft Office PowerPoint</Application>
  <PresentationFormat>Widescreen</PresentationFormat>
  <Paragraphs>87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MS Mincho</vt:lpstr>
      <vt:lpstr>Arial</vt:lpstr>
      <vt:lpstr>Attari_Quran</vt:lpstr>
      <vt:lpstr>Najaf</vt:lpstr>
      <vt:lpstr>Trebuchet MS</vt:lpstr>
      <vt:lpstr>Default Design</vt:lpstr>
      <vt:lpstr>PowerPoint Presentation</vt:lpstr>
      <vt:lpstr>PowerPoint Presentation</vt:lpstr>
      <vt:lpstr>اَللَّهُمَّ صَلِّ عَلَىٰ مُحَمَّدٍ وَآلِ مُحَمَّدٍ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اَللَّهُمَّ صَلِّ عَلَىٰ مُحَمَّدٍ وَآلِ مُحَمَّدٍ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A Muljiani</cp:lastModifiedBy>
  <cp:revision>2070</cp:revision>
  <cp:lastPrinted>1601-01-01T00:00:00Z</cp:lastPrinted>
  <dcterms:created xsi:type="dcterms:W3CDTF">1601-01-01T00:00:00Z</dcterms:created>
  <dcterms:modified xsi:type="dcterms:W3CDTF">2023-01-24T04:04:22Z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