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1"/>
  </p:notesMasterIdLst>
  <p:sldIdLst>
    <p:sldId id="375" r:id="rId2"/>
    <p:sldId id="376" r:id="rId3"/>
    <p:sldId id="913" r:id="rId4"/>
    <p:sldId id="914" r:id="rId5"/>
    <p:sldId id="876" r:id="rId6"/>
    <p:sldId id="916" r:id="rId7"/>
    <p:sldId id="917" r:id="rId8"/>
    <p:sldId id="918" r:id="rId9"/>
    <p:sldId id="919" r:id="rId10"/>
    <p:sldId id="920" r:id="rId11"/>
    <p:sldId id="921" r:id="rId12"/>
    <p:sldId id="922" r:id="rId13"/>
    <p:sldId id="923" r:id="rId14"/>
    <p:sldId id="924" r:id="rId15"/>
    <p:sldId id="925" r:id="rId16"/>
    <p:sldId id="926" r:id="rId17"/>
    <p:sldId id="927" r:id="rId18"/>
    <p:sldId id="928" r:id="rId19"/>
    <p:sldId id="929" r:id="rId20"/>
    <p:sldId id="930" r:id="rId21"/>
    <p:sldId id="931" r:id="rId22"/>
    <p:sldId id="932" r:id="rId23"/>
    <p:sldId id="933" r:id="rId24"/>
    <p:sldId id="934" r:id="rId25"/>
    <p:sldId id="935" r:id="rId26"/>
    <p:sldId id="936" r:id="rId27"/>
    <p:sldId id="937" r:id="rId28"/>
    <p:sldId id="915" r:id="rId29"/>
    <p:sldId id="377" r:id="rId3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clrMru>
    <a:srgbClr val="FFFF00"/>
    <a:srgbClr val="000066"/>
    <a:srgbClr val="000099"/>
    <a:srgbClr val="CC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48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E2A14C7D-6CE2-481B-A90B-1630DF8EF4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215887-8B56-47C9-98A5-8FCC6C343E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431142855"/>
      </p:ext>
    </p:extLst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BA95B1-CCA8-461E-A827-4D7C35BCA8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647722412"/>
      </p:ext>
    </p:extLst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28600"/>
            <a:ext cx="21717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228600"/>
            <a:ext cx="63627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C6AD99-732E-422B-A577-28C8E752A89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4026788835"/>
      </p:ext>
    </p:extLst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8B858C-CCD8-4AD1-A8A5-B22BD6C015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148827427"/>
      </p:ext>
    </p:extLst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974C55-8FCC-4987-B4D3-9BBEEC8C6F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417549045"/>
      </p:ext>
    </p:extLst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524000"/>
            <a:ext cx="42672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2672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0AAE1-6FDA-4D61-AD81-BBD1E63F15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602919047"/>
      </p:ext>
    </p:extLst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974C5C-EBE8-4C79-BABA-F78000B3216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271884535"/>
      </p:ext>
    </p:extLst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B76ADB-F1E7-4EB8-9553-D7E42DD590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112539862"/>
      </p:ext>
    </p:extLst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E2DD2E-B01B-472E-9FBA-FC1E5332E7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71346563"/>
      </p:ext>
    </p:extLst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825FB-5DBE-4721-96C5-E1E4B78922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390487851"/>
      </p:ext>
    </p:extLst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063135-4FA7-41D5-8069-E2C07397B6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557059374"/>
      </p:ext>
    </p:extLst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228600"/>
            <a:ext cx="8686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524000"/>
            <a:ext cx="86868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1">
                <a:solidFill>
                  <a:srgbClr val="000066"/>
                </a:solidFill>
                <a:latin typeface="+mj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fld id="{41EEF697-6B12-4475-9094-9F80E2F1FF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66"/>
          </a:solidFill>
          <a:latin typeface="Al-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66"/>
          </a:solidFill>
          <a:latin typeface="Al-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66"/>
          </a:solidFill>
          <a:latin typeface="Al-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66"/>
          </a:solidFill>
          <a:latin typeface="Al-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66"/>
          </a:solidFill>
          <a:latin typeface="Al-Arial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66"/>
          </a:solidFill>
          <a:latin typeface="Al-Arial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66"/>
          </a:solidFill>
          <a:latin typeface="Al-Arial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66"/>
          </a:solidFill>
          <a:latin typeface="Al-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463550" y="228600"/>
            <a:ext cx="8147050" cy="571500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defRPr sz="3200">
                <a:solidFill>
                  <a:srgbClr val="000066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18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8179" name="Rectangle 3"/>
          <p:cNvSpPr>
            <a:spLocks noChangeArrowheads="1"/>
          </p:cNvSpPr>
          <p:nvPr/>
        </p:nvSpPr>
        <p:spPr bwMode="auto">
          <a:xfrm>
            <a:off x="900113" y="1953414"/>
            <a:ext cx="7127875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3200">
                <a:solidFill>
                  <a:srgbClr val="000066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6600" b="1" dirty="0" err="1">
                <a:solidFill>
                  <a:srgbClr val="FFFF00"/>
                </a:solidFill>
                <a:cs typeface="Traditional Arabic" panose="02020603050405020304" pitchFamily="18" charset="-78"/>
              </a:rPr>
              <a:t>Ziyarah</a:t>
            </a:r>
            <a:r>
              <a:rPr lang="en-US" altLang="en-US" sz="6600" b="1" dirty="0">
                <a:solidFill>
                  <a:srgbClr val="FFFF00"/>
                </a:solidFill>
                <a:cs typeface="Traditional Arabic" panose="02020603050405020304" pitchFamily="18" charset="-78"/>
              </a:rPr>
              <a:t> of </a:t>
            </a:r>
          </a:p>
          <a:p>
            <a:pPr algn="ctr" eaLnBrk="1" hangingPunct="1">
              <a:spcBef>
                <a:spcPct val="0"/>
              </a:spcBef>
            </a:pPr>
            <a:r>
              <a:rPr lang="en-US" altLang="en-US" sz="6600" b="1" dirty="0" err="1" smtClean="0">
                <a:solidFill>
                  <a:srgbClr val="FFFF00"/>
                </a:solidFill>
                <a:cs typeface="Traditional Arabic" panose="02020603050405020304" pitchFamily="18" charset="-78"/>
              </a:rPr>
              <a:t>Hazrat</a:t>
            </a:r>
            <a:r>
              <a:rPr lang="en-US" altLang="en-US" sz="6600" b="1" smtClean="0">
                <a:solidFill>
                  <a:srgbClr val="FFFF00"/>
                </a:solidFill>
                <a:cs typeface="Traditional Arabic" panose="02020603050405020304" pitchFamily="18" charset="-78"/>
              </a:rPr>
              <a:t> Abu-</a:t>
            </a:r>
            <a:r>
              <a:rPr lang="en-US" altLang="en-US" sz="6600" b="1" dirty="0" err="1" smtClean="0">
                <a:solidFill>
                  <a:srgbClr val="FFFF00"/>
                </a:solidFill>
                <a:cs typeface="Traditional Arabic" panose="02020603050405020304" pitchFamily="18" charset="-78"/>
              </a:rPr>
              <a:t>Talib</a:t>
            </a:r>
            <a:r>
              <a:rPr lang="en-US" altLang="en-US" sz="6600" b="1" dirty="0" smtClean="0">
                <a:solidFill>
                  <a:srgbClr val="FFFF00"/>
                </a:solidFill>
                <a:cs typeface="Traditional Arabic" panose="02020603050405020304" pitchFamily="18" charset="-78"/>
              </a:rPr>
              <a:t> </a:t>
            </a:r>
            <a:r>
              <a:rPr lang="en-US" altLang="en-US" sz="6600" b="1" dirty="0" smtClean="0">
                <a:solidFill>
                  <a:srgbClr val="FFFF00"/>
                </a:solidFill>
                <a:cs typeface="Traditional Arabic" panose="02020603050405020304" pitchFamily="18" charset="-78"/>
              </a:rPr>
              <a:t>(A)</a:t>
            </a:r>
            <a:endParaRPr lang="en-GB" altLang="en-US" sz="2400" dirty="0">
              <a:solidFill>
                <a:schemeClr val="tx1"/>
              </a:solidFill>
            </a:endParaRPr>
          </a:p>
        </p:txBody>
      </p:sp>
      <p:pic>
        <p:nvPicPr>
          <p:cNvPr id="3076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60725" y="212824"/>
            <a:ext cx="2622550" cy="62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136525" y="5949950"/>
            <a:ext cx="8888413" cy="63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3200">
                <a:solidFill>
                  <a:srgbClr val="000066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1200" b="1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</a:pPr>
            <a:r>
              <a:rPr lang="en-US" alt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For any errors / comments please write to: duas.org@gmail.com</a:t>
            </a:r>
            <a:endParaRPr lang="en-US" altLang="en-US" sz="1200" b="1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</a:pPr>
            <a:r>
              <a:rPr lang="en-US" altLang="en-US" sz="1200" b="1" dirty="0">
                <a:latin typeface="Trebuchet MS" panose="020B0603020202020204" pitchFamily="34" charset="0"/>
                <a:cs typeface="Arial" panose="020B0604020202020204" pitchFamily="34" charset="0"/>
              </a:rPr>
              <a:t>Kindly recite </a:t>
            </a:r>
            <a:r>
              <a:rPr lang="en-US" altLang="en-US" sz="1200" b="1" dirty="0" err="1">
                <a:latin typeface="Trebuchet MS" panose="020B0603020202020204" pitchFamily="34" charset="0"/>
                <a:cs typeface="Arial" panose="020B0604020202020204" pitchFamily="34" charset="0"/>
              </a:rPr>
              <a:t>Sura</a:t>
            </a:r>
            <a:r>
              <a:rPr lang="en-US" altLang="en-US" sz="1200" b="1" dirty="0">
                <a:latin typeface="Trebuchet MS" panose="020B0603020202020204" pitchFamily="34" charset="0"/>
                <a:cs typeface="Arial" panose="020B0604020202020204" pitchFamily="34" charset="0"/>
              </a:rPr>
              <a:t> E </a:t>
            </a:r>
            <a:r>
              <a:rPr lang="en-US" altLang="en-US" sz="1200" b="1" dirty="0" err="1">
                <a:latin typeface="Trebuchet MS" panose="020B0603020202020204" pitchFamily="34" charset="0"/>
                <a:cs typeface="Arial" panose="020B0604020202020204" pitchFamily="34" charset="0"/>
              </a:rPr>
              <a:t>Fatiha</a:t>
            </a:r>
            <a:r>
              <a:rPr lang="en-US" altLang="en-US" sz="1200" b="1" dirty="0">
                <a:latin typeface="Trebuchet MS" panose="020B0603020202020204" pitchFamily="34" charset="0"/>
                <a:cs typeface="Arial" panose="020B0604020202020204" pitchFamily="34" charset="0"/>
              </a:rPr>
              <a:t> for </a:t>
            </a:r>
            <a:r>
              <a:rPr lang="en-US" altLang="en-US" sz="1200" b="1" dirty="0" err="1">
                <a:latin typeface="Trebuchet MS" panose="020B0603020202020204" pitchFamily="34" charset="0"/>
                <a:cs typeface="Arial" panose="020B0604020202020204" pitchFamily="34" charset="0"/>
              </a:rPr>
              <a:t>Marhumeen</a:t>
            </a:r>
            <a:r>
              <a:rPr lang="en-US" altLang="en-US" sz="1200" b="1" dirty="0">
                <a:latin typeface="Trebuchet MS" panose="020B0603020202020204" pitchFamily="34" charset="0"/>
                <a:cs typeface="Arial" panose="020B0604020202020204" pitchFamily="34" charset="0"/>
              </a:rPr>
              <a:t> of all those who have worked towards making this small work possible.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78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78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17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3"/>
          <p:cNvSpPr txBox="1">
            <a:spLocks noChangeArrowheads="1"/>
          </p:cNvSpPr>
          <p:nvPr/>
        </p:nvSpPr>
        <p:spPr bwMode="auto">
          <a:xfrm>
            <a:off x="468313" y="254000"/>
            <a:ext cx="8280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defRPr sz="3200">
                <a:solidFill>
                  <a:srgbClr val="000066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Ziyarah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of Abu-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Talib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(A)</a:t>
            </a:r>
          </a:p>
        </p:txBody>
      </p:sp>
      <p:sp>
        <p:nvSpPr>
          <p:cNvPr id="819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250825" y="1370013"/>
            <a:ext cx="8569325" cy="1470025"/>
          </a:xfrm>
          <a:noFill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/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 اَلسَّلاَمُ عَلَيْكَ يَا اَبَا الْمُرْتَضٰى</a:t>
            </a:r>
            <a:endParaRPr lang="en-US" altLang="en-US" sz="5400" dirty="0" smtClean="0">
              <a:latin typeface="Times New Roman" panose="02020603050405020304" pitchFamily="18" charset="0"/>
              <a:cs typeface="Simplified Arabic" panose="02020603050405020304" pitchFamily="18" charset="-78"/>
            </a:endParaRPr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381375"/>
            <a:ext cx="8424863" cy="1752600"/>
          </a:xfrm>
          <a:noFill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b="1" dirty="0">
                <a:latin typeface="Arial" panose="020B0604020202020204" pitchFamily="34" charset="0"/>
                <a:ea typeface="MS Mincho" panose="02020609040205080304" pitchFamily="49" charset="-128"/>
              </a:rPr>
              <a:t>Peace be on you, O the father of </a:t>
            </a:r>
            <a:r>
              <a:rPr lang="en-US" altLang="en-US" b="1" dirty="0" smtClean="0">
                <a:latin typeface="Arial" panose="020B0604020202020204" pitchFamily="34" charset="0"/>
                <a:ea typeface="MS Mincho" panose="02020609040205080304" pitchFamily="49" charset="-128"/>
              </a:rPr>
              <a:t>Al–</a:t>
            </a:r>
            <a:r>
              <a:rPr lang="en-US" altLang="en-US" b="1" dirty="0" err="1" smtClean="0">
                <a:latin typeface="Arial" panose="020B0604020202020204" pitchFamily="34" charset="0"/>
                <a:ea typeface="MS Mincho" panose="02020609040205080304" pitchFamily="49" charset="-128"/>
              </a:rPr>
              <a:t>Murtaza</a:t>
            </a:r>
            <a:r>
              <a:rPr lang="en-US" altLang="en-US" b="1" dirty="0" smtClean="0">
                <a:latin typeface="Arial" panose="020B0604020202020204" pitchFamily="34" charset="0"/>
                <a:ea typeface="MS Mincho" panose="02020609040205080304" pitchFamily="49" charset="-128"/>
              </a:rPr>
              <a:t> (A)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250825" y="5984875"/>
            <a:ext cx="8569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3200">
                <a:solidFill>
                  <a:srgbClr val="000066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s-ES" altLang="en-US" sz="2000" b="1" i="1" dirty="0" err="1">
                <a:latin typeface="Transliteration Verdana" pitchFamily="34" charset="0"/>
              </a:rPr>
              <a:t>Assalaamu</a:t>
            </a:r>
            <a:r>
              <a:rPr lang="es-ES" altLang="en-US" sz="2000" b="1" i="1" dirty="0">
                <a:latin typeface="Transliteration Verdana" pitchFamily="34" charset="0"/>
              </a:rPr>
              <a:t> </a:t>
            </a:r>
            <a:r>
              <a:rPr lang="es-ES" altLang="en-US" sz="2000" b="1" i="1" dirty="0" err="1">
                <a:latin typeface="Transliteration Verdana" pitchFamily="34" charset="0"/>
              </a:rPr>
              <a:t>Alyaka</a:t>
            </a:r>
            <a:r>
              <a:rPr lang="es-ES" altLang="en-US" sz="2000" b="1" i="1" dirty="0">
                <a:latin typeface="Transliteration Verdana" pitchFamily="34" charset="0"/>
              </a:rPr>
              <a:t> Ya </a:t>
            </a:r>
            <a:r>
              <a:rPr lang="es-ES" altLang="en-US" sz="2000" b="1" i="1" dirty="0" err="1">
                <a:latin typeface="Transliteration Verdana" pitchFamily="34" charset="0"/>
              </a:rPr>
              <a:t>Abal</a:t>
            </a:r>
            <a:r>
              <a:rPr lang="es-ES" altLang="en-US" sz="2000" b="1" i="1" dirty="0">
                <a:latin typeface="Transliteration Verdana" pitchFamily="34" charset="0"/>
              </a:rPr>
              <a:t> </a:t>
            </a:r>
            <a:r>
              <a:rPr lang="es-ES" altLang="en-US" sz="2000" b="1" i="1" dirty="0" err="1" smtClean="0">
                <a:latin typeface="Transliteration Verdana" pitchFamily="34" charset="0"/>
              </a:rPr>
              <a:t>Murtaza</a:t>
            </a:r>
            <a:endParaRPr lang="en-US" altLang="en-US" sz="2000" b="1" i="1" dirty="0">
              <a:latin typeface="Transliteration 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8987980"/>
      </p:ext>
    </p:extLst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3"/>
          <p:cNvSpPr txBox="1">
            <a:spLocks noChangeArrowheads="1"/>
          </p:cNvSpPr>
          <p:nvPr/>
        </p:nvSpPr>
        <p:spPr bwMode="auto">
          <a:xfrm>
            <a:off x="468313" y="254000"/>
            <a:ext cx="8280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defRPr sz="3200">
                <a:solidFill>
                  <a:srgbClr val="000066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Ziyarah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of Abu-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Talib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(A)</a:t>
            </a:r>
          </a:p>
        </p:txBody>
      </p:sp>
      <p:sp>
        <p:nvSpPr>
          <p:cNvPr id="819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250825" y="1370013"/>
            <a:ext cx="8569325" cy="1470025"/>
          </a:xfrm>
          <a:noFill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/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اَلسَّلاَمُ عَلَيْكَ يَا وَالِدَ الْاَئِمَّةِ الْهُدٰى</a:t>
            </a:r>
            <a:endParaRPr lang="en-US" altLang="en-US" sz="5400" dirty="0" smtClean="0">
              <a:latin typeface="Times New Roman" panose="02020603050405020304" pitchFamily="18" charset="0"/>
              <a:cs typeface="Simplified Arabic" panose="02020603050405020304" pitchFamily="18" charset="-78"/>
            </a:endParaRPr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381375"/>
            <a:ext cx="8424863" cy="1752600"/>
          </a:xfrm>
          <a:noFill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b="1" dirty="0">
                <a:latin typeface="Arial" panose="020B0604020202020204" pitchFamily="34" charset="0"/>
                <a:ea typeface="MS Mincho" panose="02020609040205080304" pitchFamily="49" charset="-128"/>
              </a:rPr>
              <a:t>Peace be on you , O the father of the guiding leaders </a:t>
            </a:r>
            <a:endParaRPr lang="en-US" altLang="en-US" b="1" dirty="0" smtClean="0">
              <a:latin typeface="Arial" panose="020B0604020202020204" pitchFamily="34" charset="0"/>
              <a:ea typeface="MS Mincho" panose="02020609040205080304" pitchFamily="49" charset="-128"/>
            </a:endParaRP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250825" y="5984875"/>
            <a:ext cx="85693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3200">
                <a:solidFill>
                  <a:srgbClr val="000066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altLang="en-US" sz="2000" b="1" i="1" dirty="0" err="1">
                <a:latin typeface="Transliteration Verdana" pitchFamily="34" charset="0"/>
              </a:rPr>
              <a:t>Assalaamu</a:t>
            </a:r>
            <a:r>
              <a:rPr lang="en-US" altLang="en-US" sz="2000" b="1" i="1" dirty="0"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latin typeface="Transliteration Verdana" pitchFamily="34" charset="0"/>
              </a:rPr>
              <a:t>Alayka</a:t>
            </a:r>
            <a:r>
              <a:rPr lang="en-US" altLang="en-US" sz="2000" b="1" i="1" dirty="0">
                <a:latin typeface="Transliteration Verdana" pitchFamily="34" charset="0"/>
              </a:rPr>
              <a:t> </a:t>
            </a:r>
            <a:r>
              <a:rPr lang="en-US" altLang="en-US" sz="2000" b="1" i="1" dirty="0" err="1" smtClean="0">
                <a:latin typeface="Transliteration Verdana" pitchFamily="34" charset="0"/>
              </a:rPr>
              <a:t>Ya</a:t>
            </a:r>
            <a:r>
              <a:rPr lang="en-US" altLang="en-US" sz="2000" b="1" i="1" dirty="0" smtClean="0">
                <a:latin typeface="Transliteration Verdana" pitchFamily="34" charset="0"/>
              </a:rPr>
              <a:t> </a:t>
            </a:r>
            <a:r>
              <a:rPr lang="en-US" altLang="en-US" sz="2000" b="1" i="1" dirty="0" err="1" smtClean="0">
                <a:latin typeface="Transliteration Verdana" pitchFamily="34" charset="0"/>
              </a:rPr>
              <a:t>Walidal</a:t>
            </a:r>
            <a:r>
              <a:rPr lang="en-US" altLang="en-US" sz="2000" b="1" i="1" dirty="0" smtClean="0"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latin typeface="Transliteration Verdana" pitchFamily="34" charset="0"/>
              </a:rPr>
              <a:t>Aimaatil</a:t>
            </a:r>
            <a:r>
              <a:rPr lang="en-US" altLang="en-US" sz="2000" b="1" i="1" dirty="0">
                <a:latin typeface="Transliteration Verdana" pitchFamily="34" charset="0"/>
              </a:rPr>
              <a:t> Huda</a:t>
            </a:r>
          </a:p>
        </p:txBody>
      </p:sp>
    </p:spTree>
    <p:extLst>
      <p:ext uri="{BB962C8B-B14F-4D97-AF65-F5344CB8AC3E}">
        <p14:creationId xmlns:p14="http://schemas.microsoft.com/office/powerpoint/2010/main" xmlns="" val="3079500797"/>
      </p:ext>
    </p:extLst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3"/>
          <p:cNvSpPr txBox="1">
            <a:spLocks noChangeArrowheads="1"/>
          </p:cNvSpPr>
          <p:nvPr/>
        </p:nvSpPr>
        <p:spPr bwMode="auto">
          <a:xfrm>
            <a:off x="468313" y="254000"/>
            <a:ext cx="8280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defRPr sz="3200">
                <a:solidFill>
                  <a:srgbClr val="000066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Ziyarah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of Abu-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Talib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(A)</a:t>
            </a:r>
          </a:p>
        </p:txBody>
      </p:sp>
      <p:sp>
        <p:nvSpPr>
          <p:cNvPr id="819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250825" y="1370013"/>
            <a:ext cx="8569325" cy="1470025"/>
          </a:xfrm>
          <a:noFill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/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كَفَاكَ بِمَا اَوْلاَكَ اللهُ شَرَفًا وَّ نَسَبًا </a:t>
            </a:r>
            <a:endParaRPr lang="en-US" altLang="en-US" sz="5400" dirty="0" smtClean="0">
              <a:latin typeface="Times New Roman" panose="02020603050405020304" pitchFamily="18" charset="0"/>
              <a:cs typeface="Simplified Arabic" panose="02020603050405020304" pitchFamily="18" charset="-78"/>
            </a:endParaRPr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381375"/>
            <a:ext cx="8424863" cy="1752600"/>
          </a:xfrm>
          <a:noFill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b="1" dirty="0">
                <a:latin typeface="Arial" panose="020B0604020202020204" pitchFamily="34" charset="0"/>
                <a:ea typeface="MS Mincho" panose="02020609040205080304" pitchFamily="49" charset="-128"/>
              </a:rPr>
              <a:t>Sufficient for you is the nobility and lineage which Allah has rendered you</a:t>
            </a:r>
            <a:endParaRPr lang="en-US" altLang="en-US" b="1" dirty="0" smtClean="0">
              <a:latin typeface="Arial" panose="020B0604020202020204" pitchFamily="34" charset="0"/>
              <a:ea typeface="MS Mincho" panose="02020609040205080304" pitchFamily="49" charset="-128"/>
            </a:endParaRP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250825" y="5984875"/>
            <a:ext cx="85693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3200">
                <a:solidFill>
                  <a:srgbClr val="000066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altLang="en-US" sz="2000" b="1" i="1" dirty="0" err="1">
                <a:latin typeface="Transliteration Verdana" pitchFamily="34" charset="0"/>
              </a:rPr>
              <a:t>Kafaaka</a:t>
            </a:r>
            <a:r>
              <a:rPr lang="en-US" altLang="en-US" sz="2000" b="1" i="1" dirty="0"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latin typeface="Transliteration Verdana" pitchFamily="34" charset="0"/>
              </a:rPr>
              <a:t>Bimaa</a:t>
            </a:r>
            <a:r>
              <a:rPr lang="en-US" altLang="en-US" sz="2000" b="1" i="1" dirty="0">
                <a:latin typeface="Transliteration Verdana" pitchFamily="34" charset="0"/>
              </a:rPr>
              <a:t> </a:t>
            </a:r>
            <a:r>
              <a:rPr lang="en-US" altLang="en-US" sz="2000" b="1" i="1" dirty="0" err="1" smtClean="0">
                <a:latin typeface="Transliteration Verdana" pitchFamily="34" charset="0"/>
              </a:rPr>
              <a:t>Awlaakallahu</a:t>
            </a:r>
            <a:r>
              <a:rPr lang="en-US" altLang="en-US" sz="2000" b="1" i="1" dirty="0" smtClean="0">
                <a:latin typeface="Transliteration Verdana" pitchFamily="34" charset="0"/>
              </a:rPr>
              <a:t> </a:t>
            </a:r>
            <a:r>
              <a:rPr lang="en-US" altLang="en-US" sz="2000" b="1" i="1" dirty="0" err="1" smtClean="0">
                <a:latin typeface="Transliteration Verdana" pitchFamily="34" charset="0"/>
              </a:rPr>
              <a:t>Sharafan</a:t>
            </a:r>
            <a:r>
              <a:rPr lang="en-US" altLang="en-US" sz="2000" b="1" i="1" dirty="0" smtClean="0"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latin typeface="Transliteration Verdana" pitchFamily="34" charset="0"/>
              </a:rPr>
              <a:t>Wa</a:t>
            </a:r>
            <a:r>
              <a:rPr lang="en-US" altLang="en-US" sz="2000" b="1" i="1" dirty="0"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latin typeface="Transliteration Verdana" pitchFamily="34" charset="0"/>
              </a:rPr>
              <a:t>Nasaban</a:t>
            </a:r>
            <a:endParaRPr lang="en-US" altLang="en-US" sz="2000" b="1" i="1" dirty="0">
              <a:latin typeface="Transliteration 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16123834"/>
      </p:ext>
    </p:extLst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3"/>
          <p:cNvSpPr txBox="1">
            <a:spLocks noChangeArrowheads="1"/>
          </p:cNvSpPr>
          <p:nvPr/>
        </p:nvSpPr>
        <p:spPr bwMode="auto">
          <a:xfrm>
            <a:off x="468313" y="254000"/>
            <a:ext cx="8280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defRPr sz="3200">
                <a:solidFill>
                  <a:srgbClr val="000066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Ziyarah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of Abu-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Talib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(A)</a:t>
            </a:r>
          </a:p>
        </p:txBody>
      </p:sp>
      <p:sp>
        <p:nvSpPr>
          <p:cNvPr id="819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250825" y="1370013"/>
            <a:ext cx="8569325" cy="1470025"/>
          </a:xfrm>
          <a:noFill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/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 وَّ حَسْبُكَ بِمَا اَعْطَاكَ اللهُ عِزًّا وَّ حَسَبًا</a:t>
            </a:r>
            <a:endParaRPr lang="en-US" altLang="en-US" sz="5400" dirty="0" smtClean="0">
              <a:latin typeface="Times New Roman" panose="02020603050405020304" pitchFamily="18" charset="0"/>
              <a:cs typeface="Simplified Arabic" panose="02020603050405020304" pitchFamily="18" charset="-78"/>
            </a:endParaRPr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381375"/>
            <a:ext cx="8424863" cy="1752600"/>
          </a:xfrm>
          <a:noFill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b="1" dirty="0">
                <a:latin typeface="Arial" panose="020B0604020202020204" pitchFamily="34" charset="0"/>
                <a:ea typeface="MS Mincho" panose="02020609040205080304" pitchFamily="49" charset="-128"/>
              </a:rPr>
              <a:t>and enough for you is the </a:t>
            </a:r>
            <a:r>
              <a:rPr lang="en-US" altLang="en-US" b="1" dirty="0" smtClean="0">
                <a:latin typeface="Arial" panose="020B0604020202020204" pitchFamily="34" charset="0"/>
                <a:ea typeface="MS Mincho" panose="02020609040205080304" pitchFamily="49" charset="-128"/>
              </a:rPr>
              <a:t>honor </a:t>
            </a:r>
            <a:r>
              <a:rPr lang="en-US" altLang="en-US" b="1" dirty="0">
                <a:latin typeface="Arial" panose="020B0604020202020204" pitchFamily="34" charset="0"/>
                <a:ea typeface="MS Mincho" panose="02020609040205080304" pitchFamily="49" charset="-128"/>
              </a:rPr>
              <a:t>and esteem that He has granted you </a:t>
            </a:r>
            <a:endParaRPr lang="en-US" altLang="en-US" b="1" dirty="0" smtClean="0">
              <a:latin typeface="Arial" panose="020B0604020202020204" pitchFamily="34" charset="0"/>
              <a:ea typeface="MS Mincho" panose="02020609040205080304" pitchFamily="49" charset="-128"/>
            </a:endParaRP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250825" y="5984875"/>
            <a:ext cx="85693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3200">
                <a:solidFill>
                  <a:srgbClr val="000066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altLang="en-US" sz="2000" b="1" i="1" dirty="0" err="1">
                <a:latin typeface="Transliteration Verdana" pitchFamily="34" charset="0"/>
              </a:rPr>
              <a:t>Wa</a:t>
            </a:r>
            <a:r>
              <a:rPr lang="en-US" altLang="en-US" sz="2000" b="1" i="1" dirty="0"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latin typeface="Transliteration Verdana" pitchFamily="34" charset="0"/>
              </a:rPr>
              <a:t>Hasbuka</a:t>
            </a:r>
            <a:r>
              <a:rPr lang="en-US" altLang="en-US" sz="2000" b="1" i="1" dirty="0"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latin typeface="Transliteration Verdana" pitchFamily="34" charset="0"/>
              </a:rPr>
              <a:t>Bimaa</a:t>
            </a:r>
            <a:r>
              <a:rPr lang="en-US" altLang="en-US" sz="2000" b="1" i="1" dirty="0"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latin typeface="Transliteration Verdana" pitchFamily="34" charset="0"/>
              </a:rPr>
              <a:t>Aataakallahu</a:t>
            </a:r>
            <a:r>
              <a:rPr lang="en-US" altLang="en-US" sz="2000" b="1" i="1" dirty="0">
                <a:latin typeface="Transliteration Verdana" pitchFamily="34" charset="0"/>
              </a:rPr>
              <a:t> </a:t>
            </a:r>
            <a:r>
              <a:rPr lang="en-US" altLang="en-US" sz="2000" b="1" i="1" dirty="0" err="1" smtClean="0">
                <a:latin typeface="Transliteration Verdana" pitchFamily="34" charset="0"/>
              </a:rPr>
              <a:t>Izzan</a:t>
            </a:r>
            <a:r>
              <a:rPr lang="en-US" altLang="en-US" sz="2000" b="1" i="1" dirty="0" smtClean="0">
                <a:latin typeface="Transliteration Verdana" pitchFamily="34" charset="0"/>
              </a:rPr>
              <a:t> </a:t>
            </a:r>
            <a:r>
              <a:rPr lang="en-US" altLang="en-US" sz="2000" b="1" i="1" dirty="0" err="1" smtClean="0">
                <a:latin typeface="Transliteration Verdana" pitchFamily="34" charset="0"/>
              </a:rPr>
              <a:t>Wa</a:t>
            </a:r>
            <a:r>
              <a:rPr lang="en-US" altLang="en-US" sz="2000" b="1" i="1" dirty="0" smtClean="0"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latin typeface="Transliteration Verdana" pitchFamily="34" charset="0"/>
              </a:rPr>
              <a:t>Hasaba</a:t>
            </a:r>
            <a:endParaRPr lang="en-US" altLang="en-US" sz="2000" b="1" i="1" dirty="0">
              <a:latin typeface="Transliteration 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09919706"/>
      </p:ext>
    </p:extLst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3"/>
          <p:cNvSpPr txBox="1">
            <a:spLocks noChangeArrowheads="1"/>
          </p:cNvSpPr>
          <p:nvPr/>
        </p:nvSpPr>
        <p:spPr bwMode="auto">
          <a:xfrm>
            <a:off x="468313" y="254000"/>
            <a:ext cx="8280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defRPr sz="3200">
                <a:solidFill>
                  <a:srgbClr val="000066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Ziyarah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of Abu-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Talib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(A)</a:t>
            </a:r>
          </a:p>
        </p:txBody>
      </p:sp>
      <p:sp>
        <p:nvSpPr>
          <p:cNvPr id="819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250825" y="1370013"/>
            <a:ext cx="8569325" cy="1470025"/>
          </a:xfrm>
          <a:noFill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/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 اَلسَّلاَمُ عَلَيْكَ يَا شَرَفَ الْوُجُوْدِ</a:t>
            </a:r>
            <a:endParaRPr lang="en-US" altLang="en-US" sz="5400" dirty="0" smtClean="0">
              <a:latin typeface="Times New Roman" panose="02020603050405020304" pitchFamily="18" charset="0"/>
              <a:cs typeface="Simplified Arabic" panose="02020603050405020304" pitchFamily="18" charset="-78"/>
            </a:endParaRPr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381375"/>
            <a:ext cx="8424863" cy="1752600"/>
          </a:xfrm>
          <a:noFill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b="1" dirty="0">
                <a:latin typeface="Arial" panose="020B0604020202020204" pitchFamily="34" charset="0"/>
                <a:ea typeface="MS Mincho" panose="02020609040205080304" pitchFamily="49" charset="-128"/>
              </a:rPr>
              <a:t>Peace be on you, O the one noble of existence</a:t>
            </a:r>
            <a:endParaRPr lang="en-US" altLang="en-US" b="1" dirty="0" smtClean="0">
              <a:latin typeface="Arial" panose="020B0604020202020204" pitchFamily="34" charset="0"/>
              <a:ea typeface="MS Mincho" panose="02020609040205080304" pitchFamily="49" charset="-128"/>
            </a:endParaRP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250825" y="5984875"/>
            <a:ext cx="8569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3200">
                <a:solidFill>
                  <a:srgbClr val="000066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altLang="en-US" sz="2000" b="1" i="1" dirty="0" err="1">
                <a:latin typeface="Transliteration Verdana" pitchFamily="34" charset="0"/>
              </a:rPr>
              <a:t>Assalamu</a:t>
            </a:r>
            <a:r>
              <a:rPr lang="en-US" altLang="en-US" sz="2000" b="1" i="1" dirty="0"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latin typeface="Transliteration Verdana" pitchFamily="34" charset="0"/>
              </a:rPr>
              <a:t>Alayka</a:t>
            </a:r>
            <a:r>
              <a:rPr lang="en-US" altLang="en-US" sz="2000" b="1" i="1" dirty="0"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latin typeface="Transliteration Verdana" pitchFamily="34" charset="0"/>
              </a:rPr>
              <a:t>Ya</a:t>
            </a:r>
            <a:r>
              <a:rPr lang="en-US" altLang="en-US" sz="2000" b="1" i="1" dirty="0"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latin typeface="Transliteration Verdana" pitchFamily="34" charset="0"/>
              </a:rPr>
              <a:t>Sharafal</a:t>
            </a:r>
            <a:r>
              <a:rPr lang="en-US" altLang="en-US" sz="2000" b="1" i="1" dirty="0"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latin typeface="Transliteration Verdana" pitchFamily="34" charset="0"/>
              </a:rPr>
              <a:t>Wujud</a:t>
            </a:r>
            <a:endParaRPr lang="en-US" altLang="en-US" sz="2000" b="1" i="1" dirty="0">
              <a:latin typeface="Transliteration 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91792700"/>
      </p:ext>
    </p:extLst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3"/>
          <p:cNvSpPr txBox="1">
            <a:spLocks noChangeArrowheads="1"/>
          </p:cNvSpPr>
          <p:nvPr/>
        </p:nvSpPr>
        <p:spPr bwMode="auto">
          <a:xfrm>
            <a:off x="468313" y="254000"/>
            <a:ext cx="8280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defRPr sz="3200">
                <a:solidFill>
                  <a:srgbClr val="000066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Ziyarah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of Abu-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Talib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(A)</a:t>
            </a:r>
          </a:p>
        </p:txBody>
      </p:sp>
      <p:sp>
        <p:nvSpPr>
          <p:cNvPr id="819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250825" y="1370013"/>
            <a:ext cx="8569325" cy="1470025"/>
          </a:xfrm>
          <a:noFill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/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 اَلسَّلاَمُ عَلَيْكَ يَا وَ لِىَّ الْمَعْبُوْدِ</a:t>
            </a:r>
            <a:endParaRPr lang="en-US" altLang="en-US" sz="5400" dirty="0" smtClean="0">
              <a:latin typeface="Times New Roman" panose="02020603050405020304" pitchFamily="18" charset="0"/>
              <a:cs typeface="Simplified Arabic" panose="02020603050405020304" pitchFamily="18" charset="-78"/>
            </a:endParaRPr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381375"/>
            <a:ext cx="8424863" cy="1752600"/>
          </a:xfrm>
          <a:noFill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b="1" dirty="0">
                <a:latin typeface="Arial" panose="020B0604020202020204" pitchFamily="34" charset="0"/>
                <a:ea typeface="MS Mincho" panose="02020609040205080304" pitchFamily="49" charset="-128"/>
              </a:rPr>
              <a:t>Peace be on you, O the friend of worshipped one </a:t>
            </a:r>
            <a:endParaRPr lang="en-US" altLang="en-US" b="1" dirty="0" smtClean="0">
              <a:latin typeface="Arial" panose="020B0604020202020204" pitchFamily="34" charset="0"/>
              <a:ea typeface="MS Mincho" panose="02020609040205080304" pitchFamily="49" charset="-128"/>
            </a:endParaRP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250825" y="5984875"/>
            <a:ext cx="85693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3200">
                <a:solidFill>
                  <a:srgbClr val="000066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altLang="en-US" sz="2000" b="1" i="1" dirty="0" err="1" smtClean="0">
                <a:latin typeface="Transliteration Verdana" pitchFamily="34" charset="0"/>
              </a:rPr>
              <a:t>Assalamu</a:t>
            </a:r>
            <a:r>
              <a:rPr lang="en-US" altLang="en-US" sz="2000" b="1" i="1" dirty="0" smtClean="0">
                <a:latin typeface="Transliteration Verdana" pitchFamily="34" charset="0"/>
              </a:rPr>
              <a:t> </a:t>
            </a:r>
            <a:r>
              <a:rPr lang="en-US" altLang="en-US" sz="2000" b="1" i="1" dirty="0" err="1" smtClean="0">
                <a:latin typeface="Transliteration Verdana" pitchFamily="34" charset="0"/>
              </a:rPr>
              <a:t>Alayka</a:t>
            </a:r>
            <a:r>
              <a:rPr lang="en-US" altLang="en-US" sz="2000" b="1" i="1" dirty="0" smtClean="0"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latin typeface="Transliteration Verdana" pitchFamily="34" charset="0"/>
              </a:rPr>
              <a:t>Ya</a:t>
            </a:r>
            <a:r>
              <a:rPr lang="en-US" altLang="en-US" sz="2000" b="1" i="1" dirty="0"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latin typeface="Transliteration Verdana" pitchFamily="34" charset="0"/>
              </a:rPr>
              <a:t>Waliyyal</a:t>
            </a:r>
            <a:r>
              <a:rPr lang="en-US" altLang="en-US" sz="2000" b="1" i="1" dirty="0"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latin typeface="Transliteration Verdana" pitchFamily="34" charset="0"/>
              </a:rPr>
              <a:t>Maabud</a:t>
            </a:r>
            <a:endParaRPr lang="en-US" altLang="en-US" sz="2000" b="1" i="1" dirty="0">
              <a:latin typeface="Transliteration 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8130170"/>
      </p:ext>
    </p:extLst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3"/>
          <p:cNvSpPr txBox="1">
            <a:spLocks noChangeArrowheads="1"/>
          </p:cNvSpPr>
          <p:nvPr/>
        </p:nvSpPr>
        <p:spPr bwMode="auto">
          <a:xfrm>
            <a:off x="468313" y="254000"/>
            <a:ext cx="8280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defRPr sz="3200">
                <a:solidFill>
                  <a:srgbClr val="000066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Ziyarah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of Abu-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Talib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(A)</a:t>
            </a:r>
          </a:p>
        </p:txBody>
      </p:sp>
      <p:sp>
        <p:nvSpPr>
          <p:cNvPr id="819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250825" y="1370013"/>
            <a:ext cx="8569325" cy="1470025"/>
          </a:xfrm>
          <a:noFill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/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اَلسَّلاَمُ عَلَيْكَ يَا حَارِسَ النَّبِىِّ الْمَوْعُوْدِ</a:t>
            </a:r>
            <a:endParaRPr lang="en-US" altLang="en-US" sz="5400" dirty="0" smtClean="0">
              <a:latin typeface="Times New Roman" panose="02020603050405020304" pitchFamily="18" charset="0"/>
              <a:cs typeface="Simplified Arabic" panose="02020603050405020304" pitchFamily="18" charset="-78"/>
            </a:endParaRPr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381375"/>
            <a:ext cx="8424863" cy="1752600"/>
          </a:xfrm>
          <a:noFill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b="1" dirty="0">
                <a:latin typeface="Arial" panose="020B0604020202020204" pitchFamily="34" charset="0"/>
                <a:ea typeface="MS Mincho" panose="02020609040205080304" pitchFamily="49" charset="-128"/>
              </a:rPr>
              <a:t>Peace be on you, O the protector of the Promised Prophet</a:t>
            </a:r>
            <a:endParaRPr lang="en-US" altLang="en-US" b="1" dirty="0" smtClean="0">
              <a:latin typeface="Arial" panose="020B0604020202020204" pitchFamily="34" charset="0"/>
              <a:ea typeface="MS Mincho" panose="02020609040205080304" pitchFamily="49" charset="-128"/>
            </a:endParaRP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250825" y="5984875"/>
            <a:ext cx="85693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3200">
                <a:solidFill>
                  <a:srgbClr val="000066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altLang="en-US" sz="2000" b="1" i="1" dirty="0" err="1">
                <a:latin typeface="Transliteration Verdana" pitchFamily="34" charset="0"/>
              </a:rPr>
              <a:t>Assalamu</a:t>
            </a:r>
            <a:r>
              <a:rPr lang="en-US" altLang="en-US" sz="2000" b="1" i="1" dirty="0"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latin typeface="Transliteration Verdana" pitchFamily="34" charset="0"/>
              </a:rPr>
              <a:t>Alayka</a:t>
            </a:r>
            <a:r>
              <a:rPr lang="en-US" altLang="en-US" sz="2000" b="1" i="1" dirty="0">
                <a:latin typeface="Transliteration Verdana" pitchFamily="34" charset="0"/>
              </a:rPr>
              <a:t> </a:t>
            </a:r>
            <a:r>
              <a:rPr lang="en-US" altLang="en-US" sz="2000" b="1" i="1" dirty="0" err="1" smtClean="0">
                <a:latin typeface="Transliteration Verdana" pitchFamily="34" charset="0"/>
              </a:rPr>
              <a:t>Ya</a:t>
            </a:r>
            <a:r>
              <a:rPr lang="en-US" altLang="en-US" sz="2000" b="1" i="1" dirty="0" smtClean="0">
                <a:latin typeface="Transliteration Verdana" pitchFamily="34" charset="0"/>
              </a:rPr>
              <a:t> </a:t>
            </a:r>
            <a:r>
              <a:rPr lang="en-US" altLang="en-US" sz="2000" b="1" i="1" dirty="0" err="1" smtClean="0">
                <a:latin typeface="Transliteration Verdana" pitchFamily="34" charset="0"/>
              </a:rPr>
              <a:t>Harisannabiyyil</a:t>
            </a:r>
            <a:r>
              <a:rPr lang="en-US" altLang="en-US" sz="2000" b="1" i="1" dirty="0" smtClean="0">
                <a:latin typeface="Transliteration Verdana" pitchFamily="34" charset="0"/>
              </a:rPr>
              <a:t> </a:t>
            </a:r>
            <a:r>
              <a:rPr lang="en-US" altLang="en-US" sz="2000" b="1" i="1" dirty="0">
                <a:latin typeface="Transliteration Verdana" pitchFamily="34" charset="0"/>
              </a:rPr>
              <a:t>Maw-</a:t>
            </a:r>
            <a:r>
              <a:rPr lang="en-US" altLang="en-US" sz="2000" b="1" i="1" dirty="0" err="1">
                <a:latin typeface="Transliteration Verdana" pitchFamily="34" charset="0"/>
              </a:rPr>
              <a:t>Ud</a:t>
            </a:r>
            <a:r>
              <a:rPr lang="en-US" altLang="en-US" sz="2000" b="1" i="1" dirty="0">
                <a:latin typeface="Transliteration Verdana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696889958"/>
      </p:ext>
    </p:extLst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3"/>
          <p:cNvSpPr txBox="1">
            <a:spLocks noChangeArrowheads="1"/>
          </p:cNvSpPr>
          <p:nvPr/>
        </p:nvSpPr>
        <p:spPr bwMode="auto">
          <a:xfrm>
            <a:off x="468313" y="254000"/>
            <a:ext cx="8280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defRPr sz="3200">
                <a:solidFill>
                  <a:srgbClr val="000066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Ziyarah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of Abu-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Talib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(A)</a:t>
            </a:r>
          </a:p>
        </p:txBody>
      </p:sp>
      <p:sp>
        <p:nvSpPr>
          <p:cNvPr id="819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250825" y="1370013"/>
            <a:ext cx="8569325" cy="1470025"/>
          </a:xfrm>
          <a:noFill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/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 اَلسَّلاَمُ عَلَيْكَ يَا مَنْ رُزِقَ وَلَدٌ هُوَ خَيْرُ مَوْلُوْدٍ</a:t>
            </a:r>
            <a:endParaRPr lang="en-US" altLang="en-US" sz="5400" dirty="0" smtClean="0">
              <a:latin typeface="Times New Roman" panose="02020603050405020304" pitchFamily="18" charset="0"/>
              <a:cs typeface="Simplified Arabic" panose="02020603050405020304" pitchFamily="18" charset="-78"/>
            </a:endParaRPr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381375"/>
            <a:ext cx="8424863" cy="1752600"/>
          </a:xfrm>
          <a:noFill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b="1" dirty="0">
                <a:latin typeface="Arial" panose="020B0604020202020204" pitchFamily="34" charset="0"/>
                <a:ea typeface="MS Mincho" panose="02020609040205080304" pitchFamily="49" charset="-128"/>
              </a:rPr>
              <a:t>Peace be on you, O the one who was granted a son, who is the best of the new-born ones </a:t>
            </a:r>
            <a:endParaRPr lang="en-US" altLang="en-US" b="1" dirty="0" smtClean="0">
              <a:latin typeface="Arial" panose="020B0604020202020204" pitchFamily="34" charset="0"/>
              <a:ea typeface="MS Mincho" panose="02020609040205080304" pitchFamily="49" charset="-128"/>
            </a:endParaRP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250825" y="5984875"/>
            <a:ext cx="85693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3200">
                <a:solidFill>
                  <a:srgbClr val="000066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altLang="en-US" sz="2000" b="1" i="1" dirty="0" err="1">
                <a:latin typeface="Transliteration Verdana" pitchFamily="34" charset="0"/>
              </a:rPr>
              <a:t>Assalamu</a:t>
            </a:r>
            <a:r>
              <a:rPr lang="en-US" altLang="en-US" sz="2000" b="1" i="1" dirty="0"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latin typeface="Transliteration Verdana" pitchFamily="34" charset="0"/>
              </a:rPr>
              <a:t>Alayka</a:t>
            </a:r>
            <a:r>
              <a:rPr lang="en-US" altLang="en-US" sz="2000" b="1" i="1" dirty="0">
                <a:latin typeface="Transliteration Verdana" pitchFamily="34" charset="0"/>
              </a:rPr>
              <a:t> </a:t>
            </a:r>
            <a:r>
              <a:rPr lang="en-US" altLang="en-US" sz="2000" b="1" i="1" dirty="0" err="1" smtClean="0">
                <a:latin typeface="Transliteration Verdana" pitchFamily="34" charset="0"/>
              </a:rPr>
              <a:t>Ya</a:t>
            </a:r>
            <a:r>
              <a:rPr lang="en-US" altLang="en-US" sz="2000" b="1" i="1" dirty="0" smtClean="0">
                <a:latin typeface="Transliteration Verdana" pitchFamily="34" charset="0"/>
              </a:rPr>
              <a:t> man </a:t>
            </a:r>
            <a:r>
              <a:rPr lang="en-US" altLang="en-US" sz="2000" b="1" i="1" dirty="0" err="1" smtClean="0">
                <a:latin typeface="Transliteration Verdana" pitchFamily="34" charset="0"/>
              </a:rPr>
              <a:t>Ruziqa</a:t>
            </a:r>
            <a:r>
              <a:rPr lang="en-US" altLang="en-US" sz="2000" b="1" i="1" dirty="0" smtClean="0">
                <a:latin typeface="Transliteration Verdana" pitchFamily="34" charset="0"/>
              </a:rPr>
              <a:t> </a:t>
            </a:r>
            <a:r>
              <a:rPr lang="en-US" altLang="en-US" sz="2000" b="1" i="1" dirty="0" err="1" smtClean="0">
                <a:latin typeface="Transliteration Verdana" pitchFamily="34" charset="0"/>
              </a:rPr>
              <a:t>Waladan</a:t>
            </a:r>
            <a:r>
              <a:rPr lang="en-US" altLang="en-US" sz="2000" b="1" i="1" dirty="0" smtClean="0"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latin typeface="Transliteration Verdana" pitchFamily="34" charset="0"/>
              </a:rPr>
              <a:t>Huwa</a:t>
            </a:r>
            <a:r>
              <a:rPr lang="en-US" altLang="en-US" sz="2000" b="1" i="1" dirty="0"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latin typeface="Transliteration Verdana" pitchFamily="34" charset="0"/>
              </a:rPr>
              <a:t>Khairu</a:t>
            </a:r>
            <a:r>
              <a:rPr lang="en-US" altLang="en-US" sz="2000" b="1" i="1" dirty="0"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latin typeface="Transliteration Verdana" pitchFamily="34" charset="0"/>
              </a:rPr>
              <a:t>Mawluud</a:t>
            </a:r>
            <a:endParaRPr lang="en-US" altLang="en-US" sz="2000" b="1" i="1" dirty="0">
              <a:latin typeface="Transliteration 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99371394"/>
      </p:ext>
    </p:extLst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3"/>
          <p:cNvSpPr txBox="1">
            <a:spLocks noChangeArrowheads="1"/>
          </p:cNvSpPr>
          <p:nvPr/>
        </p:nvSpPr>
        <p:spPr bwMode="auto">
          <a:xfrm>
            <a:off x="468313" y="254000"/>
            <a:ext cx="8280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defRPr sz="3200">
                <a:solidFill>
                  <a:srgbClr val="000066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Ziyarah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of Abu-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Talib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(A)</a:t>
            </a:r>
          </a:p>
        </p:txBody>
      </p:sp>
      <p:sp>
        <p:nvSpPr>
          <p:cNvPr id="819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250825" y="1370013"/>
            <a:ext cx="8569325" cy="1470025"/>
          </a:xfrm>
          <a:noFill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/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 اَلسَّلاَمُ عَلَيْكَ يَا مَنْ خُصِّصَ بِالْوَلَدِ الزَّكِىِّ </a:t>
            </a:r>
            <a:r>
              <a:rPr lang="ar-SA" altLang="en-US" sz="5400" dirty="0" smtClean="0">
                <a:latin typeface="Times New Roman" panose="02020603050405020304" pitchFamily="18" charset="0"/>
                <a:cs typeface="Simplified Arabic" panose="02020603050405020304" pitchFamily="18" charset="-78"/>
              </a:rPr>
              <a:t>الطَّاهِرِ</a:t>
            </a:r>
            <a:endParaRPr lang="en-US" altLang="en-US" sz="5400" dirty="0" smtClean="0">
              <a:latin typeface="Times New Roman" panose="02020603050405020304" pitchFamily="18" charset="0"/>
              <a:cs typeface="Simplified Arabic" panose="02020603050405020304" pitchFamily="18" charset="-78"/>
            </a:endParaRPr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381375"/>
            <a:ext cx="8424863" cy="1752600"/>
          </a:xfrm>
          <a:noFill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b="1" dirty="0">
                <a:latin typeface="Arial" panose="020B0604020202020204" pitchFamily="34" charset="0"/>
                <a:ea typeface="MS Mincho" panose="02020609040205080304" pitchFamily="49" charset="-128"/>
              </a:rPr>
              <a:t>Peace be on you, O the one who was designated for a chaste</a:t>
            </a:r>
            <a:endParaRPr lang="en-US" altLang="en-US" b="1" dirty="0" smtClean="0">
              <a:latin typeface="Arial" panose="020B0604020202020204" pitchFamily="34" charset="0"/>
              <a:ea typeface="MS Mincho" panose="02020609040205080304" pitchFamily="49" charset="-128"/>
            </a:endParaRP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250825" y="5984875"/>
            <a:ext cx="85693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3200">
                <a:solidFill>
                  <a:srgbClr val="000066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altLang="en-US" sz="2000" b="1" i="1" dirty="0" err="1">
                <a:latin typeface="Transliteration Verdana" pitchFamily="34" charset="0"/>
              </a:rPr>
              <a:t>Assalaamu</a:t>
            </a:r>
            <a:r>
              <a:rPr lang="en-US" altLang="en-US" sz="2000" b="1" i="1" dirty="0"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latin typeface="Transliteration Verdana" pitchFamily="34" charset="0"/>
              </a:rPr>
              <a:t>Alyka</a:t>
            </a:r>
            <a:r>
              <a:rPr lang="en-US" altLang="en-US" sz="2000" b="1" i="1" dirty="0">
                <a:latin typeface="Transliteration Verdana" pitchFamily="34" charset="0"/>
              </a:rPr>
              <a:t> </a:t>
            </a:r>
            <a:r>
              <a:rPr lang="en-US" altLang="en-US" sz="2000" b="1" i="1" dirty="0" err="1" smtClean="0">
                <a:latin typeface="Transliteration Verdana" pitchFamily="34" charset="0"/>
              </a:rPr>
              <a:t>Yaman</a:t>
            </a:r>
            <a:r>
              <a:rPr lang="en-US" altLang="en-US" sz="2000" b="1" i="1" dirty="0" smtClean="0">
                <a:latin typeface="Transliteration Verdana" pitchFamily="34" charset="0"/>
              </a:rPr>
              <a:t> </a:t>
            </a:r>
            <a:r>
              <a:rPr lang="en-US" altLang="en-US" sz="2000" b="1" i="1" dirty="0" err="1" smtClean="0">
                <a:latin typeface="Transliteration Verdana" pitchFamily="34" charset="0"/>
              </a:rPr>
              <a:t>Khussisa</a:t>
            </a:r>
            <a:r>
              <a:rPr lang="en-US" altLang="en-US" sz="2000" b="1" i="1" dirty="0" smtClean="0"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latin typeface="Transliteration Verdana" pitchFamily="34" charset="0"/>
              </a:rPr>
              <a:t>Bil</a:t>
            </a:r>
            <a:r>
              <a:rPr lang="en-US" altLang="en-US" sz="2000" b="1" i="1" dirty="0">
                <a:latin typeface="Transliteration Verdana" pitchFamily="34" charset="0"/>
              </a:rPr>
              <a:t> </a:t>
            </a:r>
            <a:r>
              <a:rPr lang="en-US" altLang="en-US" sz="2000" b="1" i="1" dirty="0" err="1" smtClean="0">
                <a:latin typeface="Transliteration Verdana" pitchFamily="34" charset="0"/>
              </a:rPr>
              <a:t>Walidiz-Zakiyattahiril</a:t>
            </a:r>
            <a:endParaRPr lang="en-US" altLang="en-US" sz="2000" b="1" i="1" dirty="0">
              <a:latin typeface="Transliteration 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86073682"/>
      </p:ext>
    </p:extLst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3"/>
          <p:cNvSpPr txBox="1">
            <a:spLocks noChangeArrowheads="1"/>
          </p:cNvSpPr>
          <p:nvPr/>
        </p:nvSpPr>
        <p:spPr bwMode="auto">
          <a:xfrm>
            <a:off x="468313" y="254000"/>
            <a:ext cx="8280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defRPr sz="3200">
                <a:solidFill>
                  <a:srgbClr val="000066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Ziyarah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of Abu-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Talib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(A)</a:t>
            </a:r>
          </a:p>
        </p:txBody>
      </p:sp>
      <p:sp>
        <p:nvSpPr>
          <p:cNvPr id="819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250825" y="1370013"/>
            <a:ext cx="8569325" cy="1470025"/>
          </a:xfrm>
          <a:noFill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/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الْمُطَهَّرِ الْعَلِىٍّ اشْتُقَّ اسْمُهُ مِنَ الْعَلِىِّ</a:t>
            </a:r>
            <a:endParaRPr lang="en-US" altLang="en-US" sz="5400" dirty="0" smtClean="0">
              <a:latin typeface="Times New Roman" panose="02020603050405020304" pitchFamily="18" charset="0"/>
              <a:cs typeface="Simplified Arabic" panose="02020603050405020304" pitchFamily="18" charset="-78"/>
            </a:endParaRPr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381375"/>
            <a:ext cx="8424863" cy="1752600"/>
          </a:xfrm>
          <a:noFill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b="1" dirty="0">
                <a:latin typeface="Arial" panose="020B0604020202020204" pitchFamily="34" charset="0"/>
                <a:ea typeface="MS Mincho" panose="02020609040205080304" pitchFamily="49" charset="-128"/>
              </a:rPr>
              <a:t>pure, purified and lofty son (Ali) whose name is derived from that of Allah’s (Ali) </a:t>
            </a:r>
            <a:endParaRPr lang="en-US" altLang="en-US" b="1" dirty="0" smtClean="0">
              <a:latin typeface="Arial" panose="020B0604020202020204" pitchFamily="34" charset="0"/>
              <a:ea typeface="MS Mincho" panose="02020609040205080304" pitchFamily="49" charset="-128"/>
            </a:endParaRP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250825" y="5984875"/>
            <a:ext cx="8569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3200">
                <a:solidFill>
                  <a:srgbClr val="000066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altLang="en-US" sz="2000" b="1" i="1" dirty="0" err="1">
                <a:latin typeface="Transliteration Verdana" pitchFamily="34" charset="0"/>
              </a:rPr>
              <a:t>Mutahharil</a:t>
            </a:r>
            <a:r>
              <a:rPr lang="en-US" altLang="en-US" sz="2000" b="1" i="1" dirty="0">
                <a:latin typeface="Transliteration Verdana" pitchFamily="34" charset="0"/>
              </a:rPr>
              <a:t> Aliye </a:t>
            </a:r>
            <a:r>
              <a:rPr lang="en-US" altLang="en-US" sz="2000" b="1" i="1" dirty="0" err="1">
                <a:latin typeface="Transliteration Verdana" pitchFamily="34" charset="0"/>
              </a:rPr>
              <a:t>Aliyun</a:t>
            </a:r>
            <a:r>
              <a:rPr lang="en-US" altLang="en-US" sz="2000" b="1" i="1" dirty="0"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latin typeface="Transliteration Verdana" pitchFamily="34" charset="0"/>
              </a:rPr>
              <a:t>Ushtuka</a:t>
            </a:r>
            <a:r>
              <a:rPr lang="en-US" altLang="en-US" sz="2000" b="1" i="1" dirty="0"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latin typeface="Transliteration Verdana" pitchFamily="34" charset="0"/>
              </a:rPr>
              <a:t>Ismuhu</a:t>
            </a:r>
            <a:r>
              <a:rPr lang="en-US" altLang="en-US" sz="2000" b="1" i="1" dirty="0"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latin typeface="Transliteration Verdana" pitchFamily="34" charset="0"/>
              </a:rPr>
              <a:t>Minal</a:t>
            </a:r>
            <a:r>
              <a:rPr lang="en-US" altLang="en-US" sz="2000" b="1" i="1" dirty="0">
                <a:latin typeface="Transliteration Verdana" pitchFamily="34" charset="0"/>
              </a:rPr>
              <a:t> Aliye </a:t>
            </a:r>
          </a:p>
        </p:txBody>
      </p:sp>
    </p:spTree>
    <p:extLst>
      <p:ext uri="{BB962C8B-B14F-4D97-AF65-F5344CB8AC3E}">
        <p14:creationId xmlns:p14="http://schemas.microsoft.com/office/powerpoint/2010/main" xmlns="" val="1020861619"/>
      </p:ext>
    </p:extLst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ChangeArrowheads="1"/>
          </p:cNvSpPr>
          <p:nvPr/>
        </p:nvSpPr>
        <p:spPr bwMode="auto">
          <a:xfrm>
            <a:off x="395288" y="624915"/>
            <a:ext cx="8280400" cy="5893921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defRPr sz="3200">
                <a:solidFill>
                  <a:srgbClr val="000066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altLang="en-US" sz="2900" b="1" dirty="0">
                <a:solidFill>
                  <a:srgbClr val="FFFF00"/>
                </a:solidFill>
                <a:cs typeface="Traditional Arabic" panose="02020603050405020304" pitchFamily="18" charset="-78"/>
              </a:rPr>
              <a:t>Abu </a:t>
            </a:r>
            <a:r>
              <a:rPr lang="en-US" altLang="en-US" sz="2900" b="1" dirty="0" err="1">
                <a:solidFill>
                  <a:srgbClr val="FFFF00"/>
                </a:solidFill>
                <a:cs typeface="Traditional Arabic" panose="02020603050405020304" pitchFamily="18" charset="-78"/>
              </a:rPr>
              <a:t>Talib</a:t>
            </a:r>
            <a:r>
              <a:rPr lang="en-US" altLang="en-US" sz="2900" b="1" dirty="0">
                <a:solidFill>
                  <a:srgbClr val="FFFF00"/>
                </a:solidFill>
                <a:cs typeface="Traditional Arabic" panose="02020603050405020304" pitchFamily="18" charset="-78"/>
              </a:rPr>
              <a:t> </a:t>
            </a:r>
            <a:r>
              <a:rPr lang="en-US" altLang="en-US" sz="2900" b="1" dirty="0" smtClean="0">
                <a:solidFill>
                  <a:srgbClr val="FFFF00"/>
                </a:solidFill>
                <a:cs typeface="Traditional Arabic" panose="02020603050405020304" pitchFamily="18" charset="-78"/>
              </a:rPr>
              <a:t>(</a:t>
            </a:r>
            <a:r>
              <a:rPr lang="en-US" altLang="en-US" sz="2900" b="1" dirty="0">
                <a:solidFill>
                  <a:srgbClr val="FFFF00"/>
                </a:solidFill>
                <a:cs typeface="Traditional Arabic" panose="02020603050405020304" pitchFamily="18" charset="-78"/>
              </a:rPr>
              <a:t>A</a:t>
            </a:r>
            <a:r>
              <a:rPr lang="en-US" altLang="en-US" sz="2900" b="1" dirty="0" smtClean="0">
                <a:solidFill>
                  <a:srgbClr val="FFFF00"/>
                </a:solidFill>
                <a:cs typeface="Traditional Arabic" panose="02020603050405020304" pitchFamily="18" charset="-78"/>
              </a:rPr>
              <a:t>), </a:t>
            </a:r>
            <a:r>
              <a:rPr lang="en-US" altLang="en-US" sz="2900" b="1" dirty="0">
                <a:solidFill>
                  <a:srgbClr val="FFFF00"/>
                </a:solidFill>
                <a:cs typeface="Traditional Arabic" panose="02020603050405020304" pitchFamily="18" charset="-78"/>
              </a:rPr>
              <a:t>who supported the Holy Prophet of Islam </a:t>
            </a:r>
            <a:r>
              <a:rPr lang="en-US" altLang="en-US" sz="2900" b="1" dirty="0" smtClean="0">
                <a:solidFill>
                  <a:srgbClr val="FFFF00"/>
                </a:solidFill>
                <a:cs typeface="Traditional Arabic" panose="02020603050405020304" pitchFamily="18" charset="-78"/>
              </a:rPr>
              <a:t>(</a:t>
            </a:r>
            <a:r>
              <a:rPr lang="en-US" altLang="en-US" sz="2900" b="1" dirty="0">
                <a:solidFill>
                  <a:srgbClr val="FFFF00"/>
                </a:solidFill>
                <a:cs typeface="Traditional Arabic" panose="02020603050405020304" pitchFamily="18" charset="-78"/>
              </a:rPr>
              <a:t>S</a:t>
            </a:r>
            <a:r>
              <a:rPr lang="en-US" altLang="en-US" sz="2900" b="1" dirty="0" smtClean="0">
                <a:solidFill>
                  <a:srgbClr val="FFFF00"/>
                </a:solidFill>
                <a:cs typeface="Traditional Arabic" panose="02020603050405020304" pitchFamily="18" charset="-78"/>
              </a:rPr>
              <a:t>) </a:t>
            </a:r>
            <a:r>
              <a:rPr lang="en-US" altLang="en-US" sz="2900" b="1" dirty="0">
                <a:solidFill>
                  <a:srgbClr val="FFFF00"/>
                </a:solidFill>
                <a:cs typeface="Traditional Arabic" panose="02020603050405020304" pitchFamily="18" charset="-78"/>
              </a:rPr>
              <a:t>in all the difficult situations, passed away on 26th Rajab, three years before the </a:t>
            </a:r>
            <a:r>
              <a:rPr lang="en-US" altLang="en-US" sz="2900" b="1" dirty="0" err="1">
                <a:solidFill>
                  <a:srgbClr val="FFFF00"/>
                </a:solidFill>
                <a:cs typeface="Traditional Arabic" panose="02020603050405020304" pitchFamily="18" charset="-78"/>
              </a:rPr>
              <a:t>Hijrah</a:t>
            </a:r>
            <a:r>
              <a:rPr lang="en-US" altLang="en-US" sz="2900" b="1" dirty="0">
                <a:solidFill>
                  <a:srgbClr val="FFFF00"/>
                </a:solidFill>
                <a:cs typeface="Traditional Arabic" panose="02020603050405020304" pitchFamily="18" charset="-78"/>
              </a:rPr>
              <a:t> </a:t>
            </a:r>
            <a:r>
              <a:rPr lang="en-US" altLang="en-US" sz="2900" b="1" dirty="0" smtClean="0">
                <a:solidFill>
                  <a:srgbClr val="FFFF00"/>
                </a:solidFill>
                <a:cs typeface="Traditional Arabic" panose="02020603050405020304" pitchFamily="18" charset="-78"/>
              </a:rPr>
              <a:t>.</a:t>
            </a:r>
            <a:endParaRPr lang="en-US" altLang="en-US" sz="2900" b="1" dirty="0">
              <a:solidFill>
                <a:srgbClr val="FFFF00"/>
              </a:solidFill>
              <a:cs typeface="Traditional Arabic" panose="02020603050405020304" pitchFamily="18" charset="-78"/>
            </a:endParaRPr>
          </a:p>
          <a:p>
            <a:pPr algn="ctr">
              <a:spcBef>
                <a:spcPct val="0"/>
              </a:spcBef>
            </a:pPr>
            <a:r>
              <a:rPr lang="en-US" altLang="en-US" sz="2900" b="1" dirty="0">
                <a:solidFill>
                  <a:srgbClr val="FFFF00"/>
                </a:solidFill>
                <a:cs typeface="Traditional Arabic" panose="02020603050405020304" pitchFamily="18" charset="-78"/>
              </a:rPr>
              <a:t>The Prophet </a:t>
            </a:r>
            <a:r>
              <a:rPr lang="en-US" altLang="en-US" sz="2900" b="1" dirty="0" smtClean="0">
                <a:solidFill>
                  <a:srgbClr val="FFFF00"/>
                </a:solidFill>
                <a:cs typeface="Traditional Arabic" panose="02020603050405020304" pitchFamily="18" charset="-78"/>
              </a:rPr>
              <a:t>(</a:t>
            </a:r>
            <a:r>
              <a:rPr lang="en-US" altLang="en-US" sz="2900" b="1" dirty="0">
                <a:solidFill>
                  <a:srgbClr val="FFFF00"/>
                </a:solidFill>
                <a:cs typeface="Traditional Arabic" panose="02020603050405020304" pitchFamily="18" charset="-78"/>
              </a:rPr>
              <a:t>S</a:t>
            </a:r>
            <a:r>
              <a:rPr lang="en-US" altLang="en-US" sz="2900" b="1" dirty="0" smtClean="0">
                <a:solidFill>
                  <a:srgbClr val="FFFF00"/>
                </a:solidFill>
                <a:cs typeface="Traditional Arabic" panose="02020603050405020304" pitchFamily="18" charset="-78"/>
              </a:rPr>
              <a:t>) </a:t>
            </a:r>
            <a:r>
              <a:rPr lang="en-US" altLang="en-US" sz="2900" b="1" dirty="0">
                <a:solidFill>
                  <a:srgbClr val="FFFF00"/>
                </a:solidFill>
                <a:cs typeface="Traditional Arabic" panose="02020603050405020304" pitchFamily="18" charset="-78"/>
              </a:rPr>
              <a:t>was deeply grieved and named this year as "The Year of Sadness</a:t>
            </a:r>
            <a:r>
              <a:rPr lang="en-US" altLang="en-US" sz="2900" b="1" dirty="0" smtClean="0">
                <a:solidFill>
                  <a:srgbClr val="FFFF00"/>
                </a:solidFill>
                <a:cs typeface="Traditional Arabic" panose="02020603050405020304" pitchFamily="18" charset="-78"/>
              </a:rPr>
              <a:t>".</a:t>
            </a:r>
            <a:endParaRPr lang="en-US" altLang="en-US" sz="2900" b="1" dirty="0">
              <a:solidFill>
                <a:srgbClr val="FFFF00"/>
              </a:solidFill>
              <a:cs typeface="Traditional Arabic" panose="02020603050405020304" pitchFamily="18" charset="-78"/>
            </a:endParaRPr>
          </a:p>
          <a:p>
            <a:pPr algn="ctr">
              <a:spcBef>
                <a:spcPct val="0"/>
              </a:spcBef>
            </a:pPr>
            <a:r>
              <a:rPr lang="en-US" altLang="en-US" sz="2900" b="1" dirty="0">
                <a:solidFill>
                  <a:srgbClr val="FFFF00"/>
                </a:solidFill>
                <a:cs typeface="Traditional Arabic" panose="02020603050405020304" pitchFamily="18" charset="-78"/>
              </a:rPr>
              <a:t>Prophet Muhammad </a:t>
            </a:r>
            <a:r>
              <a:rPr lang="en-US" altLang="en-US" sz="2900" b="1" dirty="0" smtClean="0">
                <a:solidFill>
                  <a:srgbClr val="FFFF00"/>
                </a:solidFill>
                <a:cs typeface="Traditional Arabic" panose="02020603050405020304" pitchFamily="18" charset="-78"/>
              </a:rPr>
              <a:t>(S) </a:t>
            </a:r>
            <a:r>
              <a:rPr lang="en-US" altLang="en-US" sz="2900" b="1" dirty="0">
                <a:solidFill>
                  <a:srgbClr val="FFFF00"/>
                </a:solidFill>
                <a:cs typeface="Traditional Arabic" panose="02020603050405020304" pitchFamily="18" charset="-78"/>
              </a:rPr>
              <a:t>was 8 years of age when his grandfather Abdul-</a:t>
            </a:r>
            <a:r>
              <a:rPr lang="en-US" altLang="en-US" sz="2900" b="1" dirty="0" err="1">
                <a:solidFill>
                  <a:srgbClr val="FFFF00"/>
                </a:solidFill>
                <a:cs typeface="Traditional Arabic" panose="02020603050405020304" pitchFamily="18" charset="-78"/>
              </a:rPr>
              <a:t>MutTalib</a:t>
            </a:r>
            <a:r>
              <a:rPr lang="en-US" altLang="en-US" sz="2900" b="1" dirty="0">
                <a:solidFill>
                  <a:srgbClr val="FFFF00"/>
                </a:solidFill>
                <a:cs typeface="Traditional Arabic" panose="02020603050405020304" pitchFamily="18" charset="-78"/>
              </a:rPr>
              <a:t> </a:t>
            </a:r>
            <a:r>
              <a:rPr lang="en-US" altLang="en-US" sz="2900" b="1" dirty="0" smtClean="0">
                <a:solidFill>
                  <a:srgbClr val="FFFF00"/>
                </a:solidFill>
                <a:cs typeface="Traditional Arabic" panose="02020603050405020304" pitchFamily="18" charset="-78"/>
              </a:rPr>
              <a:t>(A) passed away. </a:t>
            </a:r>
            <a:r>
              <a:rPr lang="en-US" altLang="en-US" sz="2900" b="1" dirty="0">
                <a:solidFill>
                  <a:srgbClr val="FFFF00"/>
                </a:solidFill>
                <a:cs typeface="Traditional Arabic" panose="02020603050405020304" pitchFamily="18" charset="-78"/>
              </a:rPr>
              <a:t>So, his uncle, Abu-</a:t>
            </a:r>
            <a:r>
              <a:rPr lang="en-US" altLang="en-US" sz="2900" b="1" dirty="0" err="1">
                <a:solidFill>
                  <a:srgbClr val="FFFF00"/>
                </a:solidFill>
                <a:cs typeface="Traditional Arabic" panose="02020603050405020304" pitchFamily="18" charset="-78"/>
              </a:rPr>
              <a:t>Talib</a:t>
            </a:r>
            <a:r>
              <a:rPr lang="en-US" altLang="en-US" sz="2900" b="1" dirty="0">
                <a:solidFill>
                  <a:srgbClr val="FFFF00"/>
                </a:solidFill>
                <a:cs typeface="Traditional Arabic" panose="02020603050405020304" pitchFamily="18" charset="-78"/>
              </a:rPr>
              <a:t> </a:t>
            </a:r>
            <a:r>
              <a:rPr lang="en-US" altLang="en-US" sz="2900" b="1" dirty="0" smtClean="0">
                <a:solidFill>
                  <a:srgbClr val="FFFF00"/>
                </a:solidFill>
                <a:cs typeface="Traditional Arabic" panose="02020603050405020304" pitchFamily="18" charset="-78"/>
              </a:rPr>
              <a:t>(A) </a:t>
            </a:r>
            <a:r>
              <a:rPr lang="en-US" altLang="en-US" sz="2900" b="1" dirty="0">
                <a:solidFill>
                  <a:srgbClr val="FFFF00"/>
                </a:solidFill>
                <a:cs typeface="Traditional Arabic" panose="02020603050405020304" pitchFamily="18" charset="-78"/>
              </a:rPr>
              <a:t>took care of him</a:t>
            </a:r>
            <a:r>
              <a:rPr lang="en-US" altLang="en-US" sz="2900" b="1" dirty="0" smtClean="0">
                <a:solidFill>
                  <a:srgbClr val="FFFF00"/>
                </a:solidFill>
                <a:cs typeface="Traditional Arabic" panose="02020603050405020304" pitchFamily="18" charset="-78"/>
              </a:rPr>
              <a:t>.</a:t>
            </a:r>
            <a:endParaRPr lang="en-US" altLang="en-US" sz="2900" b="1" dirty="0">
              <a:solidFill>
                <a:srgbClr val="FFFF00"/>
              </a:solidFill>
              <a:cs typeface="Traditional Arabic" panose="02020603050405020304" pitchFamily="18" charset="-78"/>
            </a:endParaRPr>
          </a:p>
          <a:p>
            <a:pPr algn="ctr">
              <a:spcBef>
                <a:spcPct val="0"/>
              </a:spcBef>
            </a:pPr>
            <a:r>
              <a:rPr lang="en-US" altLang="en-US" sz="2900" b="1" dirty="0">
                <a:solidFill>
                  <a:srgbClr val="FFFF00"/>
                </a:solidFill>
                <a:cs typeface="Traditional Arabic" panose="02020603050405020304" pitchFamily="18" charset="-78"/>
              </a:rPr>
              <a:t>Abu-</a:t>
            </a:r>
            <a:r>
              <a:rPr lang="en-US" altLang="en-US" sz="2900" b="1" dirty="0" err="1">
                <a:solidFill>
                  <a:srgbClr val="FFFF00"/>
                </a:solidFill>
                <a:cs typeface="Traditional Arabic" panose="02020603050405020304" pitchFamily="18" charset="-78"/>
              </a:rPr>
              <a:t>Talib's</a:t>
            </a:r>
            <a:r>
              <a:rPr lang="en-US" altLang="en-US" sz="2900" b="1" dirty="0">
                <a:solidFill>
                  <a:srgbClr val="FFFF00"/>
                </a:solidFill>
                <a:cs typeface="Traditional Arabic" panose="02020603050405020304" pitchFamily="18" charset="-78"/>
              </a:rPr>
              <a:t> </a:t>
            </a:r>
            <a:r>
              <a:rPr lang="en-US" altLang="en-US" sz="2900" b="1" dirty="0" smtClean="0">
                <a:solidFill>
                  <a:srgbClr val="FFFF00"/>
                </a:solidFill>
                <a:cs typeface="Traditional Arabic" panose="02020603050405020304" pitchFamily="18" charset="-78"/>
              </a:rPr>
              <a:t>(A) </a:t>
            </a:r>
            <a:r>
              <a:rPr lang="en-US" altLang="en-US" sz="2900" b="1" dirty="0">
                <a:solidFill>
                  <a:srgbClr val="FFFF00"/>
                </a:solidFill>
                <a:cs typeface="Traditional Arabic" panose="02020603050405020304" pitchFamily="18" charset="-78"/>
              </a:rPr>
              <a:t>name was Abdu-</a:t>
            </a:r>
            <a:r>
              <a:rPr lang="en-US" altLang="en-US" sz="2900" b="1" dirty="0" err="1">
                <a:solidFill>
                  <a:srgbClr val="FFFF00"/>
                </a:solidFill>
                <a:cs typeface="Traditional Arabic" panose="02020603050405020304" pitchFamily="18" charset="-78"/>
              </a:rPr>
              <a:t>Munaf</a:t>
            </a:r>
            <a:r>
              <a:rPr lang="en-US" altLang="en-US" sz="2900" b="1" dirty="0">
                <a:solidFill>
                  <a:srgbClr val="FFFF00"/>
                </a:solidFill>
                <a:cs typeface="Traditional Arabic" panose="02020603050405020304" pitchFamily="18" charset="-78"/>
              </a:rPr>
              <a:t>. His mother's name was Fatima </a:t>
            </a:r>
            <a:r>
              <a:rPr lang="en-US" altLang="en-US" sz="2900" b="1" dirty="0" err="1">
                <a:solidFill>
                  <a:srgbClr val="FFFF00"/>
                </a:solidFill>
                <a:cs typeface="Traditional Arabic" panose="02020603050405020304" pitchFamily="18" charset="-78"/>
              </a:rPr>
              <a:t>bint</a:t>
            </a:r>
            <a:r>
              <a:rPr lang="en-US" altLang="en-US" sz="2900" b="1" dirty="0">
                <a:solidFill>
                  <a:srgbClr val="FFFF00"/>
                </a:solidFill>
                <a:cs typeface="Traditional Arabic" panose="02020603050405020304" pitchFamily="18" charset="-78"/>
              </a:rPr>
              <a:t> Amr. </a:t>
            </a:r>
            <a:r>
              <a:rPr lang="en-US" altLang="en-US" sz="2900" b="1" dirty="0" smtClean="0">
                <a:solidFill>
                  <a:srgbClr val="FFFF00"/>
                </a:solidFill>
                <a:cs typeface="Traditional Arabic" panose="02020603050405020304" pitchFamily="18" charset="-78"/>
              </a:rPr>
              <a:t>She </a:t>
            </a:r>
            <a:r>
              <a:rPr lang="en-US" altLang="en-US" sz="2900" b="1" dirty="0">
                <a:solidFill>
                  <a:srgbClr val="FFFF00"/>
                </a:solidFill>
                <a:cs typeface="Traditional Arabic" panose="02020603050405020304" pitchFamily="18" charset="-78"/>
              </a:rPr>
              <a:t>belonged to </a:t>
            </a:r>
            <a:r>
              <a:rPr lang="en-US" altLang="en-US" sz="2900" b="1" dirty="0" err="1">
                <a:solidFill>
                  <a:srgbClr val="FFFF00"/>
                </a:solidFill>
                <a:cs typeface="Traditional Arabic" panose="02020603050405020304" pitchFamily="18" charset="-78"/>
              </a:rPr>
              <a:t>Bani-Makhzum</a:t>
            </a:r>
            <a:r>
              <a:rPr lang="en-US" altLang="en-US" sz="2900" b="1" dirty="0">
                <a:solidFill>
                  <a:srgbClr val="FFFF00"/>
                </a:solidFill>
                <a:cs typeface="Traditional Arabic" panose="02020603050405020304" pitchFamily="18" charset="-78"/>
              </a:rPr>
              <a:t>. Abu-</a:t>
            </a:r>
            <a:r>
              <a:rPr lang="en-US" altLang="en-US" sz="2900" b="1" dirty="0" err="1">
                <a:solidFill>
                  <a:srgbClr val="FFFF00"/>
                </a:solidFill>
                <a:cs typeface="Traditional Arabic" panose="02020603050405020304" pitchFamily="18" charset="-78"/>
              </a:rPr>
              <a:t>Talib</a:t>
            </a:r>
            <a:r>
              <a:rPr lang="en-US" altLang="en-US" sz="2900" b="1" dirty="0">
                <a:solidFill>
                  <a:srgbClr val="FFFF00"/>
                </a:solidFill>
                <a:cs typeface="Traditional Arabic" panose="02020603050405020304" pitchFamily="18" charset="-78"/>
              </a:rPr>
              <a:t> </a:t>
            </a:r>
            <a:r>
              <a:rPr lang="en-US" altLang="en-US" sz="2900" b="1" dirty="0" smtClean="0">
                <a:solidFill>
                  <a:srgbClr val="FFFF00"/>
                </a:solidFill>
                <a:cs typeface="Traditional Arabic" panose="02020603050405020304" pitchFamily="18" charset="-78"/>
              </a:rPr>
              <a:t>(A) </a:t>
            </a:r>
            <a:r>
              <a:rPr lang="en-US" altLang="en-US" sz="2900" b="1" dirty="0">
                <a:solidFill>
                  <a:srgbClr val="FFFF00"/>
                </a:solidFill>
                <a:cs typeface="Traditional Arabic" panose="02020603050405020304" pitchFamily="18" charset="-78"/>
              </a:rPr>
              <a:t>was named Shaikh al-Bat-ha. Prophet Muhammad </a:t>
            </a:r>
            <a:r>
              <a:rPr lang="en-US" altLang="en-US" sz="2900" b="1" dirty="0" smtClean="0">
                <a:solidFill>
                  <a:srgbClr val="FFFF00"/>
                </a:solidFill>
                <a:cs typeface="Traditional Arabic" panose="02020603050405020304" pitchFamily="18" charset="-78"/>
              </a:rPr>
              <a:t>(S) </a:t>
            </a:r>
            <a:r>
              <a:rPr lang="en-US" altLang="en-US" sz="2900" b="1" dirty="0">
                <a:solidFill>
                  <a:srgbClr val="FFFF00"/>
                </a:solidFill>
                <a:cs typeface="Traditional Arabic" panose="02020603050405020304" pitchFamily="18" charset="-78"/>
              </a:rPr>
              <a:t>grew up in the household of his uncle. </a:t>
            </a:r>
          </a:p>
        </p:txBody>
      </p:sp>
      <p:sp>
        <p:nvSpPr>
          <p:cNvPr id="4099" name="Text Box 6"/>
          <p:cNvSpPr txBox="1">
            <a:spLocks noChangeArrowheads="1"/>
          </p:cNvSpPr>
          <p:nvPr/>
        </p:nvSpPr>
        <p:spPr bwMode="auto">
          <a:xfrm>
            <a:off x="468313" y="252690"/>
            <a:ext cx="8280400" cy="369332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defRPr sz="3200">
                <a:solidFill>
                  <a:srgbClr val="000066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Ziyarah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of </a:t>
            </a:r>
            <a:r>
              <a:rPr lang="en-GB" altLang="en-US" sz="1800" b="1" dirty="0" smtClean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Abu-</a:t>
            </a:r>
            <a:r>
              <a:rPr lang="en-GB" altLang="en-US" sz="1800" b="1" dirty="0" err="1" smtClean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Talib</a:t>
            </a:r>
            <a:r>
              <a:rPr lang="en-GB" altLang="en-US" sz="1800" b="1" dirty="0" smtClean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(A)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3"/>
          <p:cNvSpPr txBox="1">
            <a:spLocks noChangeArrowheads="1"/>
          </p:cNvSpPr>
          <p:nvPr/>
        </p:nvSpPr>
        <p:spPr bwMode="auto">
          <a:xfrm>
            <a:off x="468313" y="254000"/>
            <a:ext cx="8280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defRPr sz="3200">
                <a:solidFill>
                  <a:srgbClr val="000066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Ziyarah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of Abu-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Talib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(A)</a:t>
            </a:r>
          </a:p>
        </p:txBody>
      </p:sp>
      <p:sp>
        <p:nvSpPr>
          <p:cNvPr id="819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250825" y="1370013"/>
            <a:ext cx="8569325" cy="1470025"/>
          </a:xfrm>
          <a:noFill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/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 هَنِيْئًا لَّكَ ثُمَّ هَنِيْئًا لَّكَ مِنْ وَّلَدٍ هُوَ الْمُرْتَضٰى مِنْ </a:t>
            </a:r>
            <a:r>
              <a:rPr lang="ar-SA" altLang="en-US" sz="5400" dirty="0" smtClean="0">
                <a:latin typeface="Times New Roman" panose="02020603050405020304" pitchFamily="18" charset="0"/>
                <a:cs typeface="Simplified Arabic" panose="02020603050405020304" pitchFamily="18" charset="-78"/>
              </a:rPr>
              <a:t>رَسُوْلٍ</a:t>
            </a:r>
            <a:endParaRPr lang="en-US" altLang="en-US" sz="5400" dirty="0" smtClean="0">
              <a:latin typeface="Times New Roman" panose="02020603050405020304" pitchFamily="18" charset="0"/>
              <a:cs typeface="Simplified Arabic" panose="02020603050405020304" pitchFamily="18" charset="-78"/>
            </a:endParaRPr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381375"/>
            <a:ext cx="8424863" cy="1752600"/>
          </a:xfrm>
          <a:noFill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b="1" dirty="0">
                <a:latin typeface="Arial" panose="020B0604020202020204" pitchFamily="34" charset="0"/>
                <a:ea typeface="MS Mincho" panose="02020609040205080304" pitchFamily="49" charset="-128"/>
              </a:rPr>
              <a:t>Congratulations be to you for your son who is the satisfied one of the Apostles, </a:t>
            </a:r>
            <a:endParaRPr lang="en-US" altLang="en-US" b="1" dirty="0" smtClean="0">
              <a:latin typeface="Arial" panose="020B0604020202020204" pitchFamily="34" charset="0"/>
              <a:ea typeface="MS Mincho" panose="02020609040205080304" pitchFamily="49" charset="-128"/>
            </a:endParaRP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250825" y="5984875"/>
            <a:ext cx="856932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3200">
                <a:solidFill>
                  <a:srgbClr val="000066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altLang="en-US" sz="2000" b="1" i="1" dirty="0" err="1">
                <a:latin typeface="Transliteration Verdana" pitchFamily="34" charset="0"/>
              </a:rPr>
              <a:t>Hanian</a:t>
            </a:r>
            <a:r>
              <a:rPr lang="en-US" altLang="en-US" sz="2000" b="1" i="1" dirty="0"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latin typeface="Transliteration Verdana" pitchFamily="34" charset="0"/>
              </a:rPr>
              <a:t>Laka</a:t>
            </a:r>
            <a:r>
              <a:rPr lang="en-US" altLang="en-US" sz="2000" b="1" i="1" dirty="0">
                <a:latin typeface="Transliteration Verdana" pitchFamily="34" charset="0"/>
              </a:rPr>
              <a:t> </a:t>
            </a:r>
            <a:r>
              <a:rPr lang="en-US" altLang="en-US" sz="2000" b="1" i="1" dirty="0" smtClean="0">
                <a:latin typeface="Transliteration Verdana" pitchFamily="34" charset="0"/>
              </a:rPr>
              <a:t>Summa </a:t>
            </a:r>
            <a:r>
              <a:rPr lang="en-US" altLang="en-US" sz="2000" b="1" i="1" dirty="0" err="1" smtClean="0">
                <a:latin typeface="Transliteration Verdana" pitchFamily="34" charset="0"/>
              </a:rPr>
              <a:t>Hanian</a:t>
            </a:r>
            <a:r>
              <a:rPr lang="en-US" altLang="en-US" sz="2000" b="1" i="1" dirty="0" smtClean="0"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latin typeface="Transliteration Verdana" pitchFamily="34" charset="0"/>
              </a:rPr>
              <a:t>Laka</a:t>
            </a:r>
            <a:r>
              <a:rPr lang="en-US" altLang="en-US" sz="2000" b="1" i="1" dirty="0">
                <a:latin typeface="Transliteration Verdana" pitchFamily="34" charset="0"/>
              </a:rPr>
              <a:t> Min </a:t>
            </a:r>
            <a:r>
              <a:rPr lang="en-US" altLang="en-US" sz="2000" b="1" i="1" dirty="0" err="1">
                <a:latin typeface="Transliteration Verdana" pitchFamily="34" charset="0"/>
              </a:rPr>
              <a:t>Waladin</a:t>
            </a:r>
            <a:r>
              <a:rPr lang="en-US" altLang="en-US" sz="2000" b="1" i="1" dirty="0"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latin typeface="Transliteration Verdana" pitchFamily="34" charset="0"/>
              </a:rPr>
              <a:t>Huwal</a:t>
            </a:r>
            <a:r>
              <a:rPr lang="en-US" altLang="en-US" sz="2000" b="1" i="1" dirty="0"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latin typeface="Transliteration Verdana" pitchFamily="34" charset="0"/>
              </a:rPr>
              <a:t>Murtaza</a:t>
            </a:r>
            <a:r>
              <a:rPr lang="en-US" altLang="en-US" sz="2000" b="1" i="1" dirty="0">
                <a:latin typeface="Transliteration Verdana" pitchFamily="34" charset="0"/>
              </a:rPr>
              <a:t> Min </a:t>
            </a:r>
            <a:r>
              <a:rPr lang="en-US" altLang="en-US" sz="2000" b="1" i="1" dirty="0" err="1">
                <a:latin typeface="Transliteration Verdana" pitchFamily="34" charset="0"/>
              </a:rPr>
              <a:t>Rusulin</a:t>
            </a:r>
            <a:r>
              <a:rPr lang="en-US" altLang="en-US" sz="2000" b="1" i="1" dirty="0">
                <a:latin typeface="Transliteration Verdana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3789528152"/>
      </p:ext>
    </p:extLst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3"/>
          <p:cNvSpPr txBox="1">
            <a:spLocks noChangeArrowheads="1"/>
          </p:cNvSpPr>
          <p:nvPr/>
        </p:nvSpPr>
        <p:spPr bwMode="auto">
          <a:xfrm>
            <a:off x="468313" y="254000"/>
            <a:ext cx="8280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defRPr sz="3200">
                <a:solidFill>
                  <a:srgbClr val="000066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Ziyarah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of Abu-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Talib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(A)</a:t>
            </a:r>
          </a:p>
        </p:txBody>
      </p:sp>
      <p:sp>
        <p:nvSpPr>
          <p:cNvPr id="819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250825" y="1370013"/>
            <a:ext cx="8569325" cy="1470025"/>
          </a:xfrm>
          <a:noFill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/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وَّ اَخُ الرَّسُوْلِ وَ زَوْجُ الْبَتُوْلِ وَ سَيْفُ اللهِ الْمَسْلُوْلُ</a:t>
            </a:r>
            <a:endParaRPr lang="en-US" altLang="en-US" sz="5400" dirty="0" smtClean="0">
              <a:latin typeface="Times New Roman" panose="02020603050405020304" pitchFamily="18" charset="0"/>
              <a:cs typeface="Simplified Arabic" panose="02020603050405020304" pitchFamily="18" charset="-78"/>
            </a:endParaRPr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381375"/>
            <a:ext cx="8424863" cy="1752600"/>
          </a:xfrm>
          <a:noFill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b="1" dirty="0">
                <a:latin typeface="Arial" panose="020B0604020202020204" pitchFamily="34" charset="0"/>
                <a:ea typeface="MS Mincho" panose="02020609040205080304" pitchFamily="49" charset="-128"/>
              </a:rPr>
              <a:t>the brother of the Apostle, the husband of </a:t>
            </a:r>
            <a:r>
              <a:rPr lang="en-US" altLang="en-US" b="1" dirty="0" err="1">
                <a:latin typeface="Arial" panose="020B0604020202020204" pitchFamily="34" charset="0"/>
                <a:ea typeface="MS Mincho" panose="02020609040205080304" pitchFamily="49" charset="-128"/>
              </a:rPr>
              <a:t>Batool</a:t>
            </a:r>
            <a:r>
              <a:rPr lang="en-US" altLang="en-US" b="1" dirty="0">
                <a:latin typeface="Arial" panose="020B0604020202020204" pitchFamily="34" charset="0"/>
                <a:ea typeface="MS Mincho" panose="02020609040205080304" pitchFamily="49" charset="-128"/>
              </a:rPr>
              <a:t> (</a:t>
            </a:r>
            <a:r>
              <a:rPr lang="en-US" altLang="en-US" b="1" dirty="0" smtClean="0">
                <a:latin typeface="Arial" panose="020B0604020202020204" pitchFamily="34" charset="0"/>
                <a:ea typeface="MS Mincho" panose="02020609040205080304" pitchFamily="49" charset="-128"/>
              </a:rPr>
              <a:t>Lady-</a:t>
            </a:r>
            <a:r>
              <a:rPr lang="en-US" altLang="en-US" b="1" dirty="0" err="1" smtClean="0">
                <a:latin typeface="Arial" panose="020B0604020202020204" pitchFamily="34" charset="0"/>
                <a:ea typeface="MS Mincho" panose="02020609040205080304" pitchFamily="49" charset="-128"/>
              </a:rPr>
              <a:t>Fatemah</a:t>
            </a:r>
            <a:r>
              <a:rPr lang="en-US" altLang="en-US" b="1" dirty="0" smtClean="0">
                <a:latin typeface="Arial" panose="020B0604020202020204" pitchFamily="34" charset="0"/>
                <a:ea typeface="MS Mincho" panose="02020609040205080304" pitchFamily="49" charset="-128"/>
              </a:rPr>
              <a:t> (A)) </a:t>
            </a:r>
            <a:r>
              <a:rPr lang="en-US" altLang="en-US" b="1" dirty="0">
                <a:latin typeface="Arial" panose="020B0604020202020204" pitchFamily="34" charset="0"/>
                <a:ea typeface="MS Mincho" panose="02020609040205080304" pitchFamily="49" charset="-128"/>
              </a:rPr>
              <a:t>and the ever drawn sword of Allah. </a:t>
            </a:r>
            <a:endParaRPr lang="en-US" altLang="en-US" b="1" dirty="0" smtClean="0">
              <a:latin typeface="Arial" panose="020B0604020202020204" pitchFamily="34" charset="0"/>
              <a:ea typeface="MS Mincho" panose="02020609040205080304" pitchFamily="49" charset="-128"/>
            </a:endParaRP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250825" y="5984875"/>
            <a:ext cx="85693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3200">
                <a:solidFill>
                  <a:srgbClr val="000066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altLang="en-US" sz="2000" b="1" i="1" dirty="0" err="1" smtClean="0">
                <a:latin typeface="Transliteration Verdana" pitchFamily="34" charset="0"/>
              </a:rPr>
              <a:t>Wa</a:t>
            </a:r>
            <a:r>
              <a:rPr lang="en-US" altLang="en-US" sz="2000" b="1" i="1" dirty="0" smtClean="0">
                <a:latin typeface="Transliteration Verdana" pitchFamily="34" charset="0"/>
              </a:rPr>
              <a:t> </a:t>
            </a:r>
            <a:r>
              <a:rPr lang="en-US" altLang="en-US" sz="2000" b="1" i="1" dirty="0" err="1" smtClean="0">
                <a:latin typeface="Transliteration Verdana" pitchFamily="34" charset="0"/>
              </a:rPr>
              <a:t>Akhsaruli</a:t>
            </a:r>
            <a:r>
              <a:rPr lang="en-US" altLang="en-US" sz="2000" b="1" i="1" dirty="0" smtClean="0"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latin typeface="Transliteration Verdana" pitchFamily="34" charset="0"/>
              </a:rPr>
              <a:t>Wa</a:t>
            </a:r>
            <a:r>
              <a:rPr lang="en-US" altLang="en-US" sz="2000" b="1" i="1" dirty="0"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latin typeface="Transliteration Verdana" pitchFamily="34" charset="0"/>
              </a:rPr>
              <a:t>Zawjul</a:t>
            </a:r>
            <a:r>
              <a:rPr lang="en-US" altLang="en-US" sz="2000" b="1" i="1" dirty="0"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latin typeface="Transliteration Verdana" pitchFamily="34" charset="0"/>
              </a:rPr>
              <a:t>Batul</a:t>
            </a:r>
            <a:r>
              <a:rPr lang="en-US" altLang="en-US" sz="2000" b="1" i="1" dirty="0"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latin typeface="Transliteration Verdana" pitchFamily="34" charset="0"/>
              </a:rPr>
              <a:t>Wasaifullahi</a:t>
            </a:r>
            <a:r>
              <a:rPr lang="en-US" altLang="en-US" sz="2000" b="1" i="1" dirty="0">
                <a:latin typeface="Transliteration Verdana" pitchFamily="34" charset="0"/>
              </a:rPr>
              <a:t> </a:t>
            </a:r>
            <a:r>
              <a:rPr lang="en-US" altLang="en-US" sz="2000" b="1" i="1" dirty="0" smtClean="0">
                <a:latin typeface="Transliteration Verdana" pitchFamily="34" charset="0"/>
              </a:rPr>
              <a:t>Maslul</a:t>
            </a:r>
            <a:endParaRPr lang="en-US" altLang="en-US" sz="2000" b="1" i="1" dirty="0">
              <a:latin typeface="Transliteration 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16629586"/>
      </p:ext>
    </p:extLst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3"/>
          <p:cNvSpPr txBox="1">
            <a:spLocks noChangeArrowheads="1"/>
          </p:cNvSpPr>
          <p:nvPr/>
        </p:nvSpPr>
        <p:spPr bwMode="auto">
          <a:xfrm>
            <a:off x="468313" y="254000"/>
            <a:ext cx="8280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defRPr sz="3200">
                <a:solidFill>
                  <a:srgbClr val="000066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Ziyarah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of Abu-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Talib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(A)</a:t>
            </a:r>
          </a:p>
        </p:txBody>
      </p:sp>
      <p:sp>
        <p:nvSpPr>
          <p:cNvPr id="819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250825" y="1370013"/>
            <a:ext cx="8569325" cy="1470025"/>
          </a:xfrm>
          <a:noFill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/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هَنِيْئًا لَّكَ ثُمَّ هَنِيْئًا لَّكَ مِنْ وَّلَدٍ هُوَ مِنْ مُّحَمَّدٍ </a:t>
            </a:r>
            <a:r>
              <a:rPr lang="ar-SA" altLang="en-US" sz="5400" dirty="0" smtClean="0">
                <a:latin typeface="Times New Roman" panose="02020603050405020304" pitchFamily="18" charset="0"/>
                <a:cs typeface="Simplified Arabic" panose="02020603050405020304" pitchFamily="18" charset="-78"/>
              </a:rPr>
              <a:t>الْمُصْطَفٰى</a:t>
            </a:r>
            <a:endParaRPr lang="en-US" altLang="en-US" sz="5400" dirty="0" smtClean="0">
              <a:latin typeface="Times New Roman" panose="02020603050405020304" pitchFamily="18" charset="0"/>
              <a:cs typeface="Simplified Arabic" panose="02020603050405020304" pitchFamily="18" charset="-78"/>
            </a:endParaRPr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381375"/>
            <a:ext cx="8424863" cy="1752600"/>
          </a:xfrm>
          <a:noFill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b="1" dirty="0">
                <a:latin typeface="Arial" panose="020B0604020202020204" pitchFamily="34" charset="0"/>
                <a:ea typeface="MS Mincho" panose="02020609040205080304" pitchFamily="49" charset="-128"/>
              </a:rPr>
              <a:t>Again congratulations be to you for your son whose position with Mohammad al-Mustafa </a:t>
            </a:r>
            <a:endParaRPr lang="en-US" altLang="en-US" b="1" dirty="0" smtClean="0">
              <a:latin typeface="Arial" panose="020B0604020202020204" pitchFamily="34" charset="0"/>
              <a:ea typeface="MS Mincho" panose="02020609040205080304" pitchFamily="49" charset="-128"/>
            </a:endParaRP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250825" y="5984875"/>
            <a:ext cx="856932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3200">
                <a:solidFill>
                  <a:srgbClr val="000066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altLang="en-US" sz="2000" b="1" i="1" dirty="0" err="1" smtClean="0">
                <a:latin typeface="Transliteration Verdana" pitchFamily="34" charset="0"/>
              </a:rPr>
              <a:t>Hanian</a:t>
            </a:r>
            <a:r>
              <a:rPr lang="en-US" altLang="en-US" sz="2000" b="1" i="1" dirty="0" smtClean="0">
                <a:latin typeface="Transliteration Verdana" pitchFamily="34" charset="0"/>
              </a:rPr>
              <a:t> </a:t>
            </a:r>
            <a:r>
              <a:rPr lang="en-US" altLang="en-US" sz="2000" b="1" i="1" dirty="0" err="1" smtClean="0">
                <a:latin typeface="Transliteration Verdana" pitchFamily="34" charset="0"/>
              </a:rPr>
              <a:t>Laka</a:t>
            </a:r>
            <a:r>
              <a:rPr lang="en-US" altLang="en-US" sz="2000" b="1" i="1" dirty="0" smtClean="0">
                <a:latin typeface="Transliteration Verdana" pitchFamily="34" charset="0"/>
              </a:rPr>
              <a:t> </a:t>
            </a:r>
            <a:r>
              <a:rPr lang="en-US" altLang="en-US" sz="2000" b="1" i="1" dirty="0">
                <a:latin typeface="Transliteration Verdana" pitchFamily="34" charset="0"/>
              </a:rPr>
              <a:t>Summa </a:t>
            </a:r>
            <a:r>
              <a:rPr lang="en-US" altLang="en-US" sz="2000" b="1" i="1" dirty="0" err="1">
                <a:latin typeface="Transliteration Verdana" pitchFamily="34" charset="0"/>
              </a:rPr>
              <a:t>Hanian</a:t>
            </a:r>
            <a:r>
              <a:rPr lang="en-US" altLang="en-US" sz="2000" b="1" i="1" dirty="0">
                <a:latin typeface="Transliteration Verdana" pitchFamily="34" charset="0"/>
              </a:rPr>
              <a:t> Min </a:t>
            </a:r>
            <a:r>
              <a:rPr lang="en-US" altLang="en-US" sz="2000" b="1" i="1" dirty="0" err="1">
                <a:latin typeface="Transliteration Verdana" pitchFamily="34" charset="0"/>
              </a:rPr>
              <a:t>Waladin</a:t>
            </a:r>
            <a:r>
              <a:rPr lang="en-US" altLang="en-US" sz="2000" b="1" i="1" dirty="0"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latin typeface="Transliteration Verdana" pitchFamily="34" charset="0"/>
              </a:rPr>
              <a:t>Huwa</a:t>
            </a:r>
            <a:r>
              <a:rPr lang="en-US" altLang="en-US" sz="2000" b="1" i="1" dirty="0">
                <a:latin typeface="Transliteration Verdana" pitchFamily="34" charset="0"/>
              </a:rPr>
              <a:t> Min </a:t>
            </a:r>
            <a:r>
              <a:rPr lang="en-US" altLang="en-US" sz="2000" b="1" i="1" dirty="0" err="1" smtClean="0">
                <a:latin typeface="Transliteration Verdana" pitchFamily="34" charset="0"/>
              </a:rPr>
              <a:t>Muhammadinil</a:t>
            </a:r>
            <a:r>
              <a:rPr lang="en-US" altLang="en-US" sz="2000" b="1" i="1" dirty="0" smtClean="0">
                <a:latin typeface="Transliteration Verdana" pitchFamily="34" charset="0"/>
              </a:rPr>
              <a:t> Mustafa </a:t>
            </a:r>
            <a:endParaRPr lang="en-US" altLang="en-US" sz="2000" b="1" i="1" dirty="0">
              <a:latin typeface="Transliteration 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1881561"/>
      </p:ext>
    </p:extLst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3"/>
          <p:cNvSpPr txBox="1">
            <a:spLocks noChangeArrowheads="1"/>
          </p:cNvSpPr>
          <p:nvPr/>
        </p:nvSpPr>
        <p:spPr bwMode="auto">
          <a:xfrm>
            <a:off x="468313" y="254000"/>
            <a:ext cx="8280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defRPr sz="3200">
                <a:solidFill>
                  <a:srgbClr val="000066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Ziyarah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of Abu-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Talib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(A)</a:t>
            </a:r>
          </a:p>
        </p:txBody>
      </p:sp>
      <p:sp>
        <p:nvSpPr>
          <p:cNvPr id="819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250825" y="1370013"/>
            <a:ext cx="8569325" cy="1470025"/>
          </a:xfrm>
          <a:noFill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/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بِمَنْزِلَةِ هَارُوْنَ مِنْ مُوْسٰى هَنِيْئًا لَّكَ مِنْ وَّلَدٍ هُوَ شَرِيْكُ النُّبُوَّةِ</a:t>
            </a:r>
            <a:endParaRPr lang="en-US" altLang="en-US" sz="5400" dirty="0" smtClean="0">
              <a:latin typeface="Times New Roman" panose="02020603050405020304" pitchFamily="18" charset="0"/>
              <a:cs typeface="Simplified Arabic" panose="02020603050405020304" pitchFamily="18" charset="-78"/>
            </a:endParaRPr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381375"/>
            <a:ext cx="8424863" cy="1752600"/>
          </a:xfrm>
          <a:noFill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b="1" dirty="0">
                <a:latin typeface="Arial" panose="020B0604020202020204" pitchFamily="34" charset="0"/>
                <a:ea typeface="MS Mincho" panose="02020609040205080304" pitchFamily="49" charset="-128"/>
              </a:rPr>
              <a:t>is like the one with </a:t>
            </a:r>
            <a:r>
              <a:rPr lang="en-US" altLang="en-US" b="1" dirty="0" err="1">
                <a:latin typeface="Arial" panose="020B0604020202020204" pitchFamily="34" charset="0"/>
                <a:ea typeface="MS Mincho" panose="02020609040205080304" pitchFamily="49" charset="-128"/>
              </a:rPr>
              <a:t>Hazrat</a:t>
            </a:r>
            <a:r>
              <a:rPr lang="en-US" altLang="en-US" b="1" dirty="0">
                <a:latin typeface="Arial" panose="020B0604020202020204" pitchFamily="34" charset="0"/>
                <a:ea typeface="MS Mincho" panose="02020609040205080304" pitchFamily="49" charset="-128"/>
              </a:rPr>
              <a:t> </a:t>
            </a:r>
            <a:r>
              <a:rPr lang="en-US" altLang="en-US" b="1" dirty="0" smtClean="0">
                <a:latin typeface="Arial" panose="020B0604020202020204" pitchFamily="34" charset="0"/>
                <a:ea typeface="MS Mincho" panose="02020609040205080304" pitchFamily="49" charset="-128"/>
              </a:rPr>
              <a:t>Haroon </a:t>
            </a:r>
            <a:r>
              <a:rPr lang="en-US" altLang="en-US" b="1" dirty="0">
                <a:latin typeface="Arial" panose="020B0604020202020204" pitchFamily="34" charset="0"/>
                <a:ea typeface="MS Mincho" panose="02020609040205080304" pitchFamily="49" charset="-128"/>
              </a:rPr>
              <a:t>had with </a:t>
            </a:r>
            <a:r>
              <a:rPr lang="en-US" altLang="en-US" b="1" dirty="0" err="1">
                <a:latin typeface="Arial" panose="020B0604020202020204" pitchFamily="34" charset="0"/>
                <a:ea typeface="MS Mincho" panose="02020609040205080304" pitchFamily="49" charset="-128"/>
              </a:rPr>
              <a:t>Hazrat</a:t>
            </a:r>
            <a:r>
              <a:rPr lang="en-US" altLang="en-US" b="1" dirty="0">
                <a:latin typeface="Arial" panose="020B0604020202020204" pitchFamily="34" charset="0"/>
                <a:ea typeface="MS Mincho" panose="02020609040205080304" pitchFamily="49" charset="-128"/>
              </a:rPr>
              <a:t> </a:t>
            </a:r>
            <a:r>
              <a:rPr lang="en-US" altLang="en-US" b="1" dirty="0" err="1" smtClean="0">
                <a:latin typeface="Arial" panose="020B0604020202020204" pitchFamily="34" charset="0"/>
                <a:ea typeface="MS Mincho" panose="02020609040205080304" pitchFamily="49" charset="-128"/>
              </a:rPr>
              <a:t>Moosa</a:t>
            </a:r>
            <a:r>
              <a:rPr lang="en-US" altLang="en-US" b="1" dirty="0" smtClean="0">
                <a:latin typeface="Arial" panose="020B0604020202020204" pitchFamily="34" charset="0"/>
                <a:ea typeface="MS Mincho" panose="02020609040205080304" pitchFamily="49" charset="-128"/>
              </a:rPr>
              <a:t>, Congratulations </a:t>
            </a:r>
            <a:r>
              <a:rPr lang="en-US" altLang="en-US" b="1" dirty="0">
                <a:latin typeface="Arial" panose="020B0604020202020204" pitchFamily="34" charset="0"/>
                <a:ea typeface="MS Mincho" panose="02020609040205080304" pitchFamily="49" charset="-128"/>
              </a:rPr>
              <a:t>be to you for your son who is a partner in </a:t>
            </a:r>
            <a:r>
              <a:rPr lang="en-US" altLang="en-US" b="1" dirty="0" err="1">
                <a:latin typeface="Arial" panose="020B0604020202020204" pitchFamily="34" charset="0"/>
                <a:ea typeface="MS Mincho" panose="02020609040205080304" pitchFamily="49" charset="-128"/>
              </a:rPr>
              <a:t>prophethood</a:t>
            </a:r>
            <a:endParaRPr lang="en-US" altLang="en-US" b="1" dirty="0">
              <a:latin typeface="Arial" panose="020B0604020202020204" pitchFamily="34" charset="0"/>
              <a:ea typeface="MS Mincho" panose="02020609040205080304" pitchFamily="49" charset="-128"/>
            </a:endParaRP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250825" y="5984875"/>
            <a:ext cx="856932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3200">
                <a:solidFill>
                  <a:srgbClr val="000066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altLang="en-US" sz="2000" b="1" i="1" dirty="0">
                <a:latin typeface="Transliteration Verdana" pitchFamily="34" charset="0"/>
              </a:rPr>
              <a:t>Bi </a:t>
            </a:r>
            <a:r>
              <a:rPr lang="en-US" altLang="en-US" sz="2000" b="1" i="1" dirty="0" err="1">
                <a:latin typeface="Transliteration Verdana" pitchFamily="34" charset="0"/>
              </a:rPr>
              <a:t>Mazilayi</a:t>
            </a:r>
            <a:r>
              <a:rPr lang="en-US" altLang="en-US" sz="2000" b="1" i="1" dirty="0">
                <a:latin typeface="Transliteration Verdana" pitchFamily="34" charset="0"/>
              </a:rPr>
              <a:t> Harun Bin Musa, </a:t>
            </a:r>
            <a:r>
              <a:rPr lang="en-US" altLang="en-US" sz="2000" b="1" i="1" dirty="0" err="1">
                <a:latin typeface="Transliteration Verdana" pitchFamily="34" charset="0"/>
              </a:rPr>
              <a:t>Hanian</a:t>
            </a:r>
            <a:r>
              <a:rPr lang="en-US" altLang="en-US" sz="2000" b="1" i="1" dirty="0"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latin typeface="Transliteration Verdana" pitchFamily="34" charset="0"/>
              </a:rPr>
              <a:t>Laka</a:t>
            </a:r>
            <a:r>
              <a:rPr lang="en-US" altLang="en-US" sz="2000" b="1" i="1" dirty="0">
                <a:latin typeface="Transliteration Verdana" pitchFamily="34" charset="0"/>
              </a:rPr>
              <a:t> </a:t>
            </a:r>
            <a:r>
              <a:rPr lang="en-US" altLang="en-US" sz="2000" b="1" i="1" dirty="0" smtClean="0">
                <a:latin typeface="Transliteration Verdana" pitchFamily="34" charset="0"/>
              </a:rPr>
              <a:t>Min </a:t>
            </a:r>
            <a:r>
              <a:rPr lang="en-US" altLang="en-US" sz="2000" b="1" i="1" dirty="0" err="1" smtClean="0">
                <a:latin typeface="Transliteration Verdana" pitchFamily="34" charset="0"/>
              </a:rPr>
              <a:t>Waladin</a:t>
            </a:r>
            <a:r>
              <a:rPr lang="en-US" altLang="en-US" sz="2000" b="1" i="1" dirty="0" smtClean="0"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latin typeface="Transliteration Verdana" pitchFamily="34" charset="0"/>
              </a:rPr>
              <a:t>Huwa</a:t>
            </a:r>
            <a:r>
              <a:rPr lang="en-US" altLang="en-US" sz="2000" b="1" i="1" dirty="0"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latin typeface="Transliteration Verdana" pitchFamily="34" charset="0"/>
              </a:rPr>
              <a:t>Sharikun</a:t>
            </a:r>
            <a:r>
              <a:rPr lang="en-US" altLang="en-US" sz="2000" b="1" i="1" dirty="0"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latin typeface="Transliteration Verdana" pitchFamily="34" charset="0"/>
              </a:rPr>
              <a:t>Nabuwwati</a:t>
            </a:r>
            <a:r>
              <a:rPr lang="en-US" altLang="en-US" sz="2000" b="1" i="1" dirty="0">
                <a:latin typeface="Transliteration Verdana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752302633"/>
      </p:ext>
    </p:extLst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3"/>
          <p:cNvSpPr txBox="1">
            <a:spLocks noChangeArrowheads="1"/>
          </p:cNvSpPr>
          <p:nvPr/>
        </p:nvSpPr>
        <p:spPr bwMode="auto">
          <a:xfrm>
            <a:off x="468313" y="254000"/>
            <a:ext cx="8280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defRPr sz="3200">
                <a:solidFill>
                  <a:srgbClr val="000066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Ziyarah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of Abu-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Talib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(A)</a:t>
            </a:r>
          </a:p>
        </p:txBody>
      </p:sp>
      <p:sp>
        <p:nvSpPr>
          <p:cNvPr id="819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250825" y="1370013"/>
            <a:ext cx="8569325" cy="1470025"/>
          </a:xfrm>
          <a:noFill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/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وَ الْمَخْصُوْصُ بِا لْاُخُوَّةِ وَ كَاشِفُ الْغُمَّةِ وَ اِمَامُ الْاُمَّةِ وَ اَبُوْ الْاَئِمَّةِ</a:t>
            </a:r>
            <a:endParaRPr lang="en-US" altLang="en-US" sz="5400" dirty="0" smtClean="0">
              <a:latin typeface="Times New Roman" panose="02020603050405020304" pitchFamily="18" charset="0"/>
              <a:cs typeface="Simplified Arabic" panose="02020603050405020304" pitchFamily="18" charset="-78"/>
            </a:endParaRPr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381375"/>
            <a:ext cx="8424863" cy="1752600"/>
          </a:xfrm>
          <a:noFill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b="1" dirty="0">
                <a:latin typeface="Arial" panose="020B0604020202020204" pitchFamily="34" charset="0"/>
                <a:ea typeface="MS Mincho" panose="02020609040205080304" pitchFamily="49" charset="-128"/>
              </a:rPr>
              <a:t>The chosen one for brotherhood (with the Holy Prophet). The removal of sorrow, the leader of the nation and the father of the Imams. </a:t>
            </a:r>
            <a:endParaRPr lang="en-US" altLang="en-US" b="1" dirty="0" smtClean="0">
              <a:latin typeface="Arial" panose="020B0604020202020204" pitchFamily="34" charset="0"/>
              <a:ea typeface="MS Mincho" panose="02020609040205080304" pitchFamily="49" charset="-128"/>
            </a:endParaRP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250825" y="5984875"/>
            <a:ext cx="856932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3200">
                <a:solidFill>
                  <a:srgbClr val="000066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altLang="en-US" sz="2000" b="1" i="1" dirty="0">
                <a:latin typeface="Transliteration Verdana" pitchFamily="34" charset="0"/>
              </a:rPr>
              <a:t>Was </a:t>
            </a:r>
            <a:r>
              <a:rPr lang="en-US" altLang="en-US" sz="2000" b="1" i="1" dirty="0" err="1">
                <a:latin typeface="Transliteration Verdana" pitchFamily="34" charset="0"/>
              </a:rPr>
              <a:t>Makhsusu</a:t>
            </a:r>
            <a:r>
              <a:rPr lang="en-US" altLang="en-US" sz="2000" b="1" i="1" dirty="0">
                <a:latin typeface="Transliteration Verdana" pitchFamily="34" charset="0"/>
              </a:rPr>
              <a:t> </a:t>
            </a:r>
            <a:r>
              <a:rPr lang="en-US" altLang="en-US" sz="2000" b="1" i="1" dirty="0" err="1" smtClean="0">
                <a:latin typeface="Transliteration Verdana" pitchFamily="34" charset="0"/>
              </a:rPr>
              <a:t>Bil</a:t>
            </a:r>
            <a:r>
              <a:rPr lang="en-US" altLang="en-US" sz="2000" b="1" i="1" dirty="0" smtClean="0">
                <a:latin typeface="Transliteration Verdana" pitchFamily="34" charset="0"/>
              </a:rPr>
              <a:t> </a:t>
            </a:r>
            <a:r>
              <a:rPr lang="en-US" altLang="en-US" sz="2000" b="1" i="1" dirty="0" err="1" smtClean="0">
                <a:latin typeface="Transliteration Verdana" pitchFamily="34" charset="0"/>
              </a:rPr>
              <a:t>Ukhuwwah</a:t>
            </a:r>
            <a:r>
              <a:rPr lang="en-US" altLang="en-US" sz="2000" b="1" i="1" dirty="0">
                <a:latin typeface="Transliteration Verdana" pitchFamily="34" charset="0"/>
              </a:rPr>
              <a:t>, </a:t>
            </a:r>
            <a:r>
              <a:rPr lang="en-US" altLang="en-US" sz="2000" b="1" i="1" dirty="0" err="1">
                <a:latin typeface="Transliteration Verdana" pitchFamily="34" charset="0"/>
              </a:rPr>
              <a:t>Wa</a:t>
            </a:r>
            <a:r>
              <a:rPr lang="en-US" altLang="en-US" sz="2000" b="1" i="1" dirty="0"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latin typeface="Transliteration Verdana" pitchFamily="34" charset="0"/>
              </a:rPr>
              <a:t>Kaashiful</a:t>
            </a:r>
            <a:r>
              <a:rPr lang="en-US" altLang="en-US" sz="2000" b="1" i="1" dirty="0"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latin typeface="Transliteration Verdana" pitchFamily="34" charset="0"/>
              </a:rPr>
              <a:t>Ghummaha</a:t>
            </a:r>
            <a:r>
              <a:rPr lang="en-US" altLang="en-US" sz="2000" b="1" i="1" dirty="0"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latin typeface="Transliteration Verdana" pitchFamily="34" charset="0"/>
              </a:rPr>
              <a:t>Wa</a:t>
            </a:r>
            <a:r>
              <a:rPr lang="en-US" altLang="en-US" sz="2000" b="1" i="1" dirty="0"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latin typeface="Transliteration Verdana" pitchFamily="34" charset="0"/>
              </a:rPr>
              <a:t>Imamul</a:t>
            </a:r>
            <a:r>
              <a:rPr lang="en-US" altLang="en-US" sz="2000" b="1" i="1" dirty="0"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latin typeface="Transliteration Verdana" pitchFamily="34" charset="0"/>
              </a:rPr>
              <a:t>Ummah</a:t>
            </a:r>
            <a:r>
              <a:rPr lang="en-US" altLang="en-US" sz="2000" b="1" i="1" dirty="0">
                <a:latin typeface="Transliteration Verdana" pitchFamily="34" charset="0"/>
              </a:rPr>
              <a:t>, </a:t>
            </a:r>
            <a:r>
              <a:rPr lang="en-US" altLang="en-US" sz="2000" b="1" i="1" dirty="0" err="1" smtClean="0">
                <a:latin typeface="Transliteration Verdana" pitchFamily="34" charset="0"/>
              </a:rPr>
              <a:t>Wa</a:t>
            </a:r>
            <a:r>
              <a:rPr lang="en-US" altLang="en-US" sz="2000" b="1" i="1" dirty="0" smtClean="0">
                <a:latin typeface="Transliteration Verdana" pitchFamily="34" charset="0"/>
              </a:rPr>
              <a:t> </a:t>
            </a:r>
            <a:r>
              <a:rPr lang="en-US" altLang="en-US" sz="2000" b="1" i="1" dirty="0" err="1" smtClean="0">
                <a:latin typeface="Transliteration Verdana" pitchFamily="34" charset="0"/>
              </a:rPr>
              <a:t>Abul</a:t>
            </a:r>
            <a:r>
              <a:rPr lang="en-US" altLang="en-US" sz="2000" b="1" i="1" dirty="0" smtClean="0"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latin typeface="Transliteration Verdana" pitchFamily="34" charset="0"/>
              </a:rPr>
              <a:t>Aimmah</a:t>
            </a:r>
            <a:r>
              <a:rPr lang="en-US" altLang="en-US" sz="2000" b="1" i="1" dirty="0">
                <a:latin typeface="Transliteration Verdana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1766235844"/>
      </p:ext>
    </p:extLst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3"/>
          <p:cNvSpPr txBox="1">
            <a:spLocks noChangeArrowheads="1"/>
          </p:cNvSpPr>
          <p:nvPr/>
        </p:nvSpPr>
        <p:spPr bwMode="auto">
          <a:xfrm>
            <a:off x="468313" y="254000"/>
            <a:ext cx="8280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defRPr sz="3200">
                <a:solidFill>
                  <a:srgbClr val="000066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Ziyarah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of Abu-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Talib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(A)</a:t>
            </a:r>
          </a:p>
        </p:txBody>
      </p:sp>
      <p:sp>
        <p:nvSpPr>
          <p:cNvPr id="819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250825" y="1370013"/>
            <a:ext cx="8569325" cy="1470025"/>
          </a:xfrm>
          <a:noFill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/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 هَنِيْئًا لَّكَ مِنْ وَّ لَدٍ هُوَ قَسِيْمُ الْجَنَّةِ وَ النَّارِ</a:t>
            </a:r>
            <a:endParaRPr lang="en-US" altLang="en-US" sz="5400" dirty="0" smtClean="0">
              <a:latin typeface="Times New Roman" panose="02020603050405020304" pitchFamily="18" charset="0"/>
              <a:cs typeface="Simplified Arabic" panose="02020603050405020304" pitchFamily="18" charset="-78"/>
            </a:endParaRPr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381375"/>
            <a:ext cx="8424863" cy="1752600"/>
          </a:xfrm>
          <a:noFill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b="1" dirty="0">
                <a:latin typeface="Arial" panose="020B0604020202020204" pitchFamily="34" charset="0"/>
                <a:ea typeface="MS Mincho" panose="02020609040205080304" pitchFamily="49" charset="-128"/>
              </a:rPr>
              <a:t>Congratulations be to you, for your son who is the distributor of Paradise and Hell, </a:t>
            </a:r>
            <a:endParaRPr lang="en-US" altLang="en-US" b="1" dirty="0" smtClean="0">
              <a:latin typeface="Arial" panose="020B0604020202020204" pitchFamily="34" charset="0"/>
              <a:ea typeface="MS Mincho" panose="02020609040205080304" pitchFamily="49" charset="-128"/>
            </a:endParaRP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250825" y="5984875"/>
            <a:ext cx="85693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3200">
                <a:solidFill>
                  <a:srgbClr val="000066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altLang="en-US" sz="2000" b="1" i="1" dirty="0" err="1">
                <a:latin typeface="Transliteration Verdana" pitchFamily="34" charset="0"/>
              </a:rPr>
              <a:t>Hanian</a:t>
            </a:r>
            <a:r>
              <a:rPr lang="en-US" altLang="en-US" sz="2000" b="1" i="1" dirty="0"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latin typeface="Transliteration Verdana" pitchFamily="34" charset="0"/>
              </a:rPr>
              <a:t>Laka</a:t>
            </a:r>
            <a:r>
              <a:rPr lang="en-US" altLang="en-US" sz="2000" b="1" i="1" dirty="0">
                <a:latin typeface="Transliteration Verdana" pitchFamily="34" charset="0"/>
              </a:rPr>
              <a:t> Min </a:t>
            </a:r>
            <a:r>
              <a:rPr lang="en-US" altLang="en-US" sz="2000" b="1" i="1" dirty="0" err="1">
                <a:latin typeface="Transliteration Verdana" pitchFamily="34" charset="0"/>
              </a:rPr>
              <a:t>Waladin</a:t>
            </a:r>
            <a:r>
              <a:rPr lang="en-US" altLang="en-US" sz="2000" b="1" i="1" dirty="0"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latin typeface="Transliteration Verdana" pitchFamily="34" charset="0"/>
              </a:rPr>
              <a:t>Huwa</a:t>
            </a:r>
            <a:r>
              <a:rPr lang="en-US" altLang="en-US" sz="2000" b="1" i="1" dirty="0"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latin typeface="Transliteration Verdana" pitchFamily="34" charset="0"/>
              </a:rPr>
              <a:t>Qasimul</a:t>
            </a:r>
            <a:r>
              <a:rPr lang="en-US" altLang="en-US" sz="2000" b="1" i="1" dirty="0">
                <a:latin typeface="Transliteration Verdana" pitchFamily="34" charset="0"/>
              </a:rPr>
              <a:t> </a:t>
            </a:r>
            <a:r>
              <a:rPr lang="en-US" altLang="en-US" sz="2000" b="1" i="1" dirty="0" err="1" smtClean="0">
                <a:latin typeface="Transliteration Verdana" pitchFamily="34" charset="0"/>
              </a:rPr>
              <a:t>Jannati</a:t>
            </a:r>
            <a:r>
              <a:rPr lang="en-US" altLang="en-US" sz="2000" b="1" i="1" dirty="0" smtClean="0">
                <a:latin typeface="Transliteration Verdana" pitchFamily="34" charset="0"/>
              </a:rPr>
              <a:t> </a:t>
            </a:r>
            <a:r>
              <a:rPr lang="en-US" altLang="en-US" sz="2000" b="1" i="1" dirty="0" err="1" smtClean="0">
                <a:latin typeface="Transliteration Verdana" pitchFamily="34" charset="0"/>
              </a:rPr>
              <a:t>Wannar</a:t>
            </a:r>
            <a:endParaRPr lang="en-US" altLang="en-US" sz="2000" b="1" i="1" dirty="0">
              <a:latin typeface="Transliteration 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49174751"/>
      </p:ext>
    </p:extLst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3"/>
          <p:cNvSpPr txBox="1">
            <a:spLocks noChangeArrowheads="1"/>
          </p:cNvSpPr>
          <p:nvPr/>
        </p:nvSpPr>
        <p:spPr bwMode="auto">
          <a:xfrm>
            <a:off x="468313" y="254000"/>
            <a:ext cx="8280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defRPr sz="3200">
                <a:solidFill>
                  <a:srgbClr val="000066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Ziyarah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of Abu-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Talib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(A)</a:t>
            </a:r>
          </a:p>
        </p:txBody>
      </p:sp>
      <p:sp>
        <p:nvSpPr>
          <p:cNvPr id="819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250825" y="1370013"/>
            <a:ext cx="8569325" cy="1470025"/>
          </a:xfrm>
          <a:noFill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/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وَ نِعْمَةُ اللهِ عَلَى الْاَبْرَارِ وَ نَقِمَةُ اللهِ عَلَى الْفُجَّارِ</a:t>
            </a:r>
            <a:endParaRPr lang="en-US" altLang="en-US" sz="5400" dirty="0" smtClean="0">
              <a:latin typeface="Times New Roman" panose="02020603050405020304" pitchFamily="18" charset="0"/>
              <a:cs typeface="Simplified Arabic" panose="02020603050405020304" pitchFamily="18" charset="-78"/>
            </a:endParaRPr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381375"/>
            <a:ext cx="8424863" cy="1752600"/>
          </a:xfrm>
          <a:noFill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b="1" dirty="0">
                <a:latin typeface="Arial" panose="020B0604020202020204" pitchFamily="34" charset="0"/>
                <a:ea typeface="MS Mincho" panose="02020609040205080304" pitchFamily="49" charset="-128"/>
              </a:rPr>
              <a:t>the Bounty of Allah upon the righteous and His Wrath upon the debauchers </a:t>
            </a:r>
            <a:endParaRPr lang="en-US" altLang="en-US" b="1" dirty="0" smtClean="0">
              <a:latin typeface="Arial" panose="020B0604020202020204" pitchFamily="34" charset="0"/>
              <a:ea typeface="MS Mincho" panose="02020609040205080304" pitchFamily="49" charset="-128"/>
            </a:endParaRP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250825" y="5984875"/>
            <a:ext cx="85693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3200">
                <a:solidFill>
                  <a:srgbClr val="000066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altLang="en-US" sz="2000" b="1" i="1" dirty="0" err="1">
                <a:latin typeface="Transliteration Verdana" pitchFamily="34" charset="0"/>
              </a:rPr>
              <a:t>Wa</a:t>
            </a:r>
            <a:r>
              <a:rPr lang="en-US" altLang="en-US" sz="2000" b="1" i="1" dirty="0"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latin typeface="Transliteration Verdana" pitchFamily="34" charset="0"/>
              </a:rPr>
              <a:t>Niamatullahi</a:t>
            </a:r>
            <a:r>
              <a:rPr lang="en-US" altLang="en-US" sz="2000" b="1" i="1" dirty="0"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latin typeface="Transliteration Verdana" pitchFamily="34" charset="0"/>
              </a:rPr>
              <a:t>Alal</a:t>
            </a:r>
            <a:r>
              <a:rPr lang="en-US" altLang="en-US" sz="2000" b="1" i="1" dirty="0"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latin typeface="Transliteration Verdana" pitchFamily="34" charset="0"/>
              </a:rPr>
              <a:t>Abrar</a:t>
            </a:r>
            <a:r>
              <a:rPr lang="en-US" altLang="en-US" sz="2000" b="1" i="1" dirty="0">
                <a:latin typeface="Transliteration Verdana" pitchFamily="34" charset="0"/>
              </a:rPr>
              <a:t>, </a:t>
            </a:r>
            <a:r>
              <a:rPr lang="en-US" altLang="en-US" sz="2000" b="1" i="1" dirty="0" err="1">
                <a:latin typeface="Transliteration Verdana" pitchFamily="34" charset="0"/>
              </a:rPr>
              <a:t>Wa</a:t>
            </a:r>
            <a:r>
              <a:rPr lang="en-US" altLang="en-US" sz="2000" b="1" i="1" dirty="0"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latin typeface="Transliteration Verdana" pitchFamily="34" charset="0"/>
              </a:rPr>
              <a:t>Nikmatullahi</a:t>
            </a:r>
            <a:r>
              <a:rPr lang="en-US" altLang="en-US" sz="2000" b="1" i="1" dirty="0">
                <a:latin typeface="Transliteration Verdana" pitchFamily="34" charset="0"/>
              </a:rPr>
              <a:t> </a:t>
            </a:r>
            <a:r>
              <a:rPr lang="en-US" altLang="en-US" sz="2000" b="1" i="1" dirty="0" err="1" smtClean="0">
                <a:latin typeface="Transliteration Verdana" pitchFamily="34" charset="0"/>
              </a:rPr>
              <a:t>Alal</a:t>
            </a:r>
            <a:r>
              <a:rPr lang="en-US" altLang="en-US" sz="2000" b="1" i="1" dirty="0" smtClean="0">
                <a:latin typeface="Transliteration Verdana" pitchFamily="34" charset="0"/>
              </a:rPr>
              <a:t> </a:t>
            </a:r>
            <a:r>
              <a:rPr lang="en-US" altLang="en-US" sz="2000" b="1" i="1" dirty="0" err="1" smtClean="0">
                <a:latin typeface="Transliteration Verdana" pitchFamily="34" charset="0"/>
              </a:rPr>
              <a:t>Fujjar</a:t>
            </a:r>
            <a:endParaRPr lang="en-US" altLang="en-US" sz="2000" b="1" i="1" dirty="0">
              <a:latin typeface="Transliteration 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41039554"/>
      </p:ext>
    </p:extLst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3"/>
          <p:cNvSpPr txBox="1">
            <a:spLocks noChangeArrowheads="1"/>
          </p:cNvSpPr>
          <p:nvPr/>
        </p:nvSpPr>
        <p:spPr bwMode="auto">
          <a:xfrm>
            <a:off x="468313" y="254000"/>
            <a:ext cx="8280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defRPr sz="3200">
                <a:solidFill>
                  <a:srgbClr val="000066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Ziyarah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of Abu-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Talib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(A)</a:t>
            </a:r>
          </a:p>
        </p:txBody>
      </p:sp>
      <p:sp>
        <p:nvSpPr>
          <p:cNvPr id="819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250825" y="1370013"/>
            <a:ext cx="8569325" cy="1470025"/>
          </a:xfrm>
          <a:noFill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/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اَلسَّلاَمُ عَلَيْكَ وَ عَلَيْهِ وَ عَلَيْهِمْ اَجْمَعِيْنَ وَ رَحْمَةُ اللهِ وَ بَرَكَاتُهُ</a:t>
            </a:r>
            <a:endParaRPr lang="en-US" altLang="en-US" sz="5400" dirty="0" smtClean="0">
              <a:latin typeface="Times New Roman" panose="02020603050405020304" pitchFamily="18" charset="0"/>
              <a:cs typeface="Simplified Arabic" panose="02020603050405020304" pitchFamily="18" charset="-78"/>
            </a:endParaRPr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381375"/>
            <a:ext cx="8424863" cy="1752600"/>
          </a:xfrm>
          <a:noFill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b="1" dirty="0">
                <a:latin typeface="Arial" panose="020B0604020202020204" pitchFamily="34" charset="0"/>
                <a:ea typeface="MS Mincho" panose="02020609040205080304" pitchFamily="49" charset="-128"/>
              </a:rPr>
              <a:t>Peace be on you and on him and on them all (Imams) and the Mercy of Allah and His Blessings</a:t>
            </a:r>
            <a:endParaRPr lang="en-US" altLang="en-US" b="1" dirty="0" smtClean="0">
              <a:latin typeface="Arial" panose="020B0604020202020204" pitchFamily="34" charset="0"/>
              <a:ea typeface="MS Mincho" panose="02020609040205080304" pitchFamily="49" charset="-128"/>
            </a:endParaRP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250825" y="5984875"/>
            <a:ext cx="85693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3200">
                <a:solidFill>
                  <a:srgbClr val="000066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altLang="en-US" sz="2000" b="1" i="1" dirty="0" err="1">
                <a:latin typeface="Transliteration Verdana" pitchFamily="34" charset="0"/>
              </a:rPr>
              <a:t>Assalaamu</a:t>
            </a:r>
            <a:r>
              <a:rPr lang="en-US" altLang="en-US" sz="2000" b="1" i="1" dirty="0"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latin typeface="Transliteration Verdana" pitchFamily="34" charset="0"/>
              </a:rPr>
              <a:t>Alyk</a:t>
            </a:r>
            <a:r>
              <a:rPr lang="en-US" altLang="en-US" sz="2000" b="1" i="1" dirty="0"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latin typeface="Transliteration Verdana" pitchFamily="34" charset="0"/>
              </a:rPr>
              <a:t>Wa</a:t>
            </a:r>
            <a:r>
              <a:rPr lang="en-US" altLang="en-US" sz="2000" b="1" i="1" dirty="0"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latin typeface="Transliteration Verdana" pitchFamily="34" charset="0"/>
              </a:rPr>
              <a:t>Alaihi</a:t>
            </a:r>
            <a:r>
              <a:rPr lang="en-US" altLang="en-US" sz="2000" b="1" i="1" dirty="0"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latin typeface="Transliteration Verdana" pitchFamily="34" charset="0"/>
              </a:rPr>
              <a:t>Wa</a:t>
            </a:r>
            <a:r>
              <a:rPr lang="en-US" altLang="en-US" sz="2000" b="1" i="1" dirty="0">
                <a:latin typeface="Transliteration Verdana" pitchFamily="34" charset="0"/>
              </a:rPr>
              <a:t> </a:t>
            </a:r>
            <a:r>
              <a:rPr lang="en-US" altLang="en-US" sz="2000" b="1" i="1" dirty="0" err="1" smtClean="0">
                <a:latin typeface="Transliteration Verdana" pitchFamily="34" charset="0"/>
              </a:rPr>
              <a:t>Alaihim</a:t>
            </a:r>
            <a:r>
              <a:rPr lang="en-US" altLang="en-US" sz="2000" b="1" i="1" dirty="0" smtClean="0">
                <a:latin typeface="Transliteration Verdana" pitchFamily="34" charset="0"/>
              </a:rPr>
              <a:t> </a:t>
            </a:r>
            <a:r>
              <a:rPr lang="en-US" altLang="en-US" sz="2000" b="1" i="1" dirty="0" err="1" smtClean="0">
                <a:latin typeface="Transliteration Verdana" pitchFamily="34" charset="0"/>
              </a:rPr>
              <a:t>Warahmatullahi</a:t>
            </a:r>
            <a:r>
              <a:rPr lang="en-US" altLang="en-US" sz="2000" b="1" i="1" dirty="0" smtClean="0"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latin typeface="Transliteration Verdana" pitchFamily="34" charset="0"/>
              </a:rPr>
              <a:t>Wa</a:t>
            </a:r>
            <a:r>
              <a:rPr lang="en-US" altLang="en-US" sz="2000" b="1" i="1" dirty="0"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latin typeface="Transliteration Verdana" pitchFamily="34" charset="0"/>
              </a:rPr>
              <a:t>Barakatuh</a:t>
            </a:r>
            <a:endParaRPr lang="en-US" altLang="en-US" sz="2000" b="1" i="1" dirty="0">
              <a:latin typeface="Transliteration 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44089647"/>
      </p:ext>
    </p:extLst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468313" y="254000"/>
            <a:ext cx="8280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defRPr sz="3200">
                <a:solidFill>
                  <a:srgbClr val="000066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Ziyarah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of Abu-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Talib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(A)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50825" y="1370013"/>
            <a:ext cx="8569325" cy="1470025"/>
          </a:xfrm>
          <a:noFill/>
        </p:spPr>
        <p:txBody>
          <a:bodyPr/>
          <a:lstStyle/>
          <a:p>
            <a:pPr rtl="1"/>
            <a:r>
              <a:rPr lang="ar-SA" altLang="en-US" sz="5400" smtClean="0">
                <a:latin typeface="Times New Roman" panose="02020603050405020304" pitchFamily="18" charset="0"/>
                <a:cs typeface="Simplified Arabic" panose="02020603050405020304" pitchFamily="18" charset="-78"/>
              </a:rPr>
              <a:t>اَللَّهُمَّ صَلِّ عَلَى مُحَمَّدٍ وَ آلِ مُحَمَّد</a:t>
            </a:r>
            <a:endParaRPr lang="en-US" altLang="en-US" sz="5400" smtClean="0">
              <a:latin typeface="Times New Roman" panose="02020603050405020304" pitchFamily="18" charset="0"/>
              <a:ea typeface="MS Mincho" panose="02020609040205080304" pitchFamily="49" charset="-128"/>
              <a:cs typeface="Simplified Arabic" panose="02020603050405020304" pitchFamily="18" charset="-78"/>
            </a:endParaRP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381375"/>
            <a:ext cx="8424863" cy="1752600"/>
          </a:xfrm>
          <a:noFill/>
        </p:spPr>
        <p:txBody>
          <a:bodyPr/>
          <a:lstStyle/>
          <a:p>
            <a:r>
              <a:rPr lang="en-US" altLang="en-US" b="1" smtClean="0">
                <a:latin typeface="Arial" panose="020B0604020202020204" pitchFamily="34" charset="0"/>
                <a:ea typeface="MS Mincho" panose="02020609040205080304" pitchFamily="49" charset="-128"/>
              </a:rPr>
              <a:t>O All</a:t>
            </a:r>
            <a:r>
              <a:rPr lang="en-US" altLang="en-US" b="1" smtClean="0">
                <a:latin typeface="Al-Arial" pitchFamily="34" charset="0"/>
                <a:ea typeface="MS Mincho" panose="02020609040205080304" pitchFamily="49" charset="-128"/>
              </a:rPr>
              <a:t>á</a:t>
            </a:r>
            <a:r>
              <a:rPr lang="en-US" altLang="en-US" b="1" smtClean="0">
                <a:latin typeface="Arial" panose="020B0604020202020204" pitchFamily="34" charset="0"/>
                <a:ea typeface="MS Mincho" panose="02020609040205080304" pitchFamily="49" charset="-128"/>
              </a:rPr>
              <a:t>h bless Muhammad and the family of Muhammad.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250825" y="5984875"/>
            <a:ext cx="8569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3200">
                <a:solidFill>
                  <a:srgbClr val="000066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altLang="en-US" sz="2000" b="1" i="1">
                <a:latin typeface="Transliteration Verdana" pitchFamily="34" charset="0"/>
              </a:rPr>
              <a:t>Allahumma salli 'ala Muhammadin wa 'aali Muhammad</a:t>
            </a:r>
          </a:p>
        </p:txBody>
      </p:sp>
    </p:spTree>
    <p:extLst>
      <p:ext uri="{BB962C8B-B14F-4D97-AF65-F5344CB8AC3E}">
        <p14:creationId xmlns:p14="http://schemas.microsoft.com/office/powerpoint/2010/main" xmlns="" val="3414351798"/>
      </p:ext>
    </p:extLst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4"/>
          <p:cNvSpPr>
            <a:spLocks noChangeArrowheads="1"/>
          </p:cNvSpPr>
          <p:nvPr/>
        </p:nvSpPr>
        <p:spPr bwMode="auto">
          <a:xfrm>
            <a:off x="179388" y="6024563"/>
            <a:ext cx="87852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3200">
                <a:solidFill>
                  <a:srgbClr val="000066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1200" b="1" dirty="0">
                <a:latin typeface="Trebuchet MS" panose="020B0603020202020204" pitchFamily="34" charset="0"/>
                <a:cs typeface="Arial" panose="020B0604020202020204" pitchFamily="34" charset="0"/>
              </a:rPr>
              <a:t>For any errors/comments please write to: </a:t>
            </a:r>
            <a:r>
              <a:rPr lang="en-US" alt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duas.org@gmail.com</a:t>
            </a:r>
            <a:endParaRPr lang="en-US" altLang="en-US" sz="1200" b="1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</a:pPr>
            <a:r>
              <a:rPr lang="en-US" altLang="en-US" sz="1200" b="1" dirty="0">
                <a:latin typeface="Trebuchet MS" panose="020B0603020202020204" pitchFamily="34" charset="0"/>
                <a:cs typeface="Arial" panose="020B0604020202020204" pitchFamily="34" charset="0"/>
              </a:rPr>
              <a:t>Kindly recite </a:t>
            </a:r>
            <a:r>
              <a:rPr lang="en-US" altLang="en-US" sz="1200" b="1" dirty="0" err="1">
                <a:latin typeface="Trebuchet MS" panose="020B0603020202020204" pitchFamily="34" charset="0"/>
                <a:cs typeface="Arial" panose="020B0604020202020204" pitchFamily="34" charset="0"/>
              </a:rPr>
              <a:t>Sura</a:t>
            </a:r>
            <a:r>
              <a:rPr lang="en-US" altLang="en-US" sz="1200" b="1" dirty="0">
                <a:latin typeface="Trebuchet MS" panose="020B0603020202020204" pitchFamily="34" charset="0"/>
                <a:cs typeface="Arial" panose="020B0604020202020204" pitchFamily="34" charset="0"/>
              </a:rPr>
              <a:t> E </a:t>
            </a:r>
            <a:r>
              <a:rPr lang="en-US" altLang="en-US" sz="1200" b="1" dirty="0" err="1">
                <a:latin typeface="Trebuchet MS" panose="020B0603020202020204" pitchFamily="34" charset="0"/>
                <a:cs typeface="Arial" panose="020B0604020202020204" pitchFamily="34" charset="0"/>
              </a:rPr>
              <a:t>Fatiha</a:t>
            </a:r>
            <a:r>
              <a:rPr lang="en-US" altLang="en-US" sz="1200" b="1" dirty="0">
                <a:latin typeface="Trebuchet MS" panose="020B0603020202020204" pitchFamily="34" charset="0"/>
                <a:cs typeface="Arial" panose="020B0604020202020204" pitchFamily="34" charset="0"/>
              </a:rPr>
              <a:t> for </a:t>
            </a:r>
            <a:r>
              <a:rPr lang="en-US" altLang="en-US" sz="1200" b="1" dirty="0" err="1">
                <a:latin typeface="Trebuchet MS" panose="020B0603020202020204" pitchFamily="34" charset="0"/>
                <a:cs typeface="Arial" panose="020B0604020202020204" pitchFamily="34" charset="0"/>
              </a:rPr>
              <a:t>Marhumeen</a:t>
            </a:r>
            <a:r>
              <a:rPr lang="en-US" altLang="en-US" sz="1200" b="1" dirty="0">
                <a:latin typeface="Trebuchet MS" panose="020B0603020202020204" pitchFamily="34" charset="0"/>
                <a:cs typeface="Arial" panose="020B0604020202020204" pitchFamily="34" charset="0"/>
              </a:rPr>
              <a:t> of all those who have worked towards making this small work possible.</a:t>
            </a:r>
          </a:p>
        </p:txBody>
      </p:sp>
      <p:sp>
        <p:nvSpPr>
          <p:cNvPr id="111619" name="Text Box 7"/>
          <p:cNvSpPr txBox="1">
            <a:spLocks noChangeArrowheads="1"/>
          </p:cNvSpPr>
          <p:nvPr/>
        </p:nvSpPr>
        <p:spPr bwMode="auto">
          <a:xfrm>
            <a:off x="468313" y="254000"/>
            <a:ext cx="8280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defRPr sz="3200">
                <a:solidFill>
                  <a:srgbClr val="000066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Ziyarah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of Abu-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Talib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(A)</a:t>
            </a:r>
          </a:p>
        </p:txBody>
      </p:sp>
      <p:sp>
        <p:nvSpPr>
          <p:cNvPr id="111620" name="AutoShape 2"/>
          <p:cNvSpPr>
            <a:spLocks noChangeArrowheads="1"/>
          </p:cNvSpPr>
          <p:nvPr/>
        </p:nvSpPr>
        <p:spPr bwMode="auto">
          <a:xfrm>
            <a:off x="611188" y="954088"/>
            <a:ext cx="7993062" cy="4608512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defRPr sz="3200">
                <a:solidFill>
                  <a:srgbClr val="000066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18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621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685800" y="2906713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6000" smtClean="0">
                <a:solidFill>
                  <a:srgbClr val="FFFF00"/>
                </a:solidFill>
              </a:rPr>
              <a:t>Please recite  </a:t>
            </a:r>
            <a:br>
              <a:rPr lang="en-US" altLang="en-US" sz="6000" smtClean="0">
                <a:solidFill>
                  <a:srgbClr val="FFFF00"/>
                </a:solidFill>
              </a:rPr>
            </a:br>
            <a:r>
              <a:rPr lang="en-US" altLang="en-US" sz="6000" smtClean="0">
                <a:solidFill>
                  <a:srgbClr val="FFFF00"/>
                </a:solidFill>
              </a:rPr>
              <a:t>Sūrat al-Fātiḥah</a:t>
            </a:r>
            <a:br>
              <a:rPr lang="en-US" altLang="en-US" sz="6000" smtClean="0">
                <a:solidFill>
                  <a:srgbClr val="FFFF00"/>
                </a:solidFill>
              </a:rPr>
            </a:br>
            <a:r>
              <a:rPr lang="en-US" altLang="en-US" sz="6000" smtClean="0">
                <a:solidFill>
                  <a:srgbClr val="FFFF00"/>
                </a:solidFill>
              </a:rPr>
              <a:t>for</a:t>
            </a:r>
            <a:br>
              <a:rPr lang="en-US" altLang="en-US" sz="6000" smtClean="0">
                <a:solidFill>
                  <a:srgbClr val="FFFF00"/>
                </a:solidFill>
              </a:rPr>
            </a:br>
            <a:r>
              <a:rPr lang="en-US" altLang="en-US" sz="6000" smtClean="0">
                <a:solidFill>
                  <a:srgbClr val="FFFF00"/>
                </a:solidFill>
              </a:rPr>
              <a:t>ALL MARHUMEEN</a:t>
            </a:r>
            <a:br>
              <a:rPr lang="en-US" altLang="en-US" sz="6000" smtClean="0">
                <a:solidFill>
                  <a:srgbClr val="FFFF00"/>
                </a:solidFill>
              </a:rPr>
            </a:br>
            <a:endParaRPr lang="en-GB" altLang="en-US" sz="6000" smtClean="0">
              <a:solidFill>
                <a:srgbClr val="FFFF00"/>
              </a:solidFill>
            </a:endParaRPr>
          </a:p>
        </p:txBody>
      </p:sp>
      <p:pic>
        <p:nvPicPr>
          <p:cNvPr id="11162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38600" y="5268913"/>
            <a:ext cx="117475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468313" y="254000"/>
            <a:ext cx="8280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defRPr sz="3200">
                <a:solidFill>
                  <a:srgbClr val="000066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Ziyarah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of Abu-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Talib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(A)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50825" y="1370013"/>
            <a:ext cx="8569325" cy="1470025"/>
          </a:xfrm>
          <a:noFill/>
        </p:spPr>
        <p:txBody>
          <a:bodyPr/>
          <a:lstStyle/>
          <a:p>
            <a:pPr rtl="1"/>
            <a:r>
              <a:rPr lang="ar-SA" altLang="en-US" sz="5400" smtClean="0">
                <a:latin typeface="Times New Roman" panose="02020603050405020304" pitchFamily="18" charset="0"/>
                <a:cs typeface="Simplified Arabic" panose="02020603050405020304" pitchFamily="18" charset="-78"/>
              </a:rPr>
              <a:t>اَللَّهُمَّ صَلِّ عَلَى مُحَمَّدٍ وَ آلِ مُحَمَّد</a:t>
            </a:r>
            <a:endParaRPr lang="en-US" altLang="en-US" sz="5400" smtClean="0">
              <a:latin typeface="Times New Roman" panose="02020603050405020304" pitchFamily="18" charset="0"/>
              <a:ea typeface="MS Mincho" panose="02020609040205080304" pitchFamily="49" charset="-128"/>
              <a:cs typeface="Simplified Arabic" panose="02020603050405020304" pitchFamily="18" charset="-78"/>
            </a:endParaRP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381375"/>
            <a:ext cx="8424863" cy="1752600"/>
          </a:xfrm>
          <a:noFill/>
        </p:spPr>
        <p:txBody>
          <a:bodyPr/>
          <a:lstStyle/>
          <a:p>
            <a:r>
              <a:rPr lang="en-US" altLang="en-US" b="1" smtClean="0">
                <a:latin typeface="Arial" panose="020B0604020202020204" pitchFamily="34" charset="0"/>
                <a:ea typeface="MS Mincho" panose="02020609040205080304" pitchFamily="49" charset="-128"/>
              </a:rPr>
              <a:t>O All</a:t>
            </a:r>
            <a:r>
              <a:rPr lang="en-US" altLang="en-US" b="1" smtClean="0">
                <a:latin typeface="Al-Arial" pitchFamily="34" charset="0"/>
                <a:ea typeface="MS Mincho" panose="02020609040205080304" pitchFamily="49" charset="-128"/>
              </a:rPr>
              <a:t>á</a:t>
            </a:r>
            <a:r>
              <a:rPr lang="en-US" altLang="en-US" b="1" smtClean="0">
                <a:latin typeface="Arial" panose="020B0604020202020204" pitchFamily="34" charset="0"/>
                <a:ea typeface="MS Mincho" panose="02020609040205080304" pitchFamily="49" charset="-128"/>
              </a:rPr>
              <a:t>h bless Muhammad and the family of Muhammad.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250825" y="5984875"/>
            <a:ext cx="8569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3200">
                <a:solidFill>
                  <a:srgbClr val="000066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altLang="en-US" sz="2000" b="1" i="1">
                <a:latin typeface="Transliteration Verdana" pitchFamily="34" charset="0"/>
              </a:rPr>
              <a:t>Allahumma salli 'ala Muhammadin wa 'aali Muhammad</a:t>
            </a:r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468313" y="254000"/>
            <a:ext cx="8280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defRPr sz="3200">
                <a:solidFill>
                  <a:srgbClr val="000066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Ziyarah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of Abu-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Talib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(A)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50825" y="1370013"/>
            <a:ext cx="8569325" cy="1470025"/>
          </a:xfrm>
          <a:noFill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/>
            <a:r>
              <a:rPr lang="ar-SA" altLang="en-US" sz="5400" smtClean="0">
                <a:latin typeface="Times New Roman" panose="02020603050405020304" pitchFamily="18" charset="0"/>
                <a:cs typeface="Simplified Arabic" panose="02020603050405020304" pitchFamily="18" charset="-78"/>
              </a:rPr>
              <a:t>بِسْمِ اللّهِ الرَّحْمنِ الرَّحِيمِ</a:t>
            </a:r>
            <a:endParaRPr lang="en-US" altLang="en-US" sz="5400" smtClean="0">
              <a:latin typeface="Times New Roman" panose="02020603050405020304" pitchFamily="18" charset="0"/>
              <a:ea typeface="MS Mincho" panose="02020609040205080304" pitchFamily="49" charset="-128"/>
              <a:cs typeface="Simplified Arabic" panose="02020603050405020304" pitchFamily="18" charset="-78"/>
            </a:endParaRP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381375"/>
            <a:ext cx="8424863" cy="1752600"/>
          </a:xfrm>
          <a:noFill/>
        </p:spPr>
        <p:txBody>
          <a:bodyPr/>
          <a:lstStyle/>
          <a:p>
            <a:r>
              <a:rPr lang="en-US" altLang="en-US" b="1" smtClean="0">
                <a:latin typeface="Arial" panose="020B0604020202020204" pitchFamily="34" charset="0"/>
                <a:ea typeface="MS Mincho" panose="02020609040205080304" pitchFamily="49" charset="-128"/>
              </a:rPr>
              <a:t>In the name of All</a:t>
            </a:r>
            <a:r>
              <a:rPr lang="en-US" altLang="en-US" b="1" smtClean="0">
                <a:latin typeface="Al-Arial" pitchFamily="34" charset="0"/>
                <a:ea typeface="MS Mincho" panose="02020609040205080304" pitchFamily="49" charset="-128"/>
              </a:rPr>
              <a:t>á</a:t>
            </a:r>
            <a:r>
              <a:rPr lang="en-US" altLang="en-US" b="1" smtClean="0">
                <a:latin typeface="Arial" panose="020B0604020202020204" pitchFamily="34" charset="0"/>
                <a:ea typeface="MS Mincho" panose="02020609040205080304" pitchFamily="49" charset="-128"/>
              </a:rPr>
              <a:t>h the Beneficent, the Merciful.</a:t>
            </a:r>
            <a:endParaRPr lang="en-US" altLang="en-US" b="1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250825" y="5984875"/>
            <a:ext cx="8569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3200">
                <a:solidFill>
                  <a:srgbClr val="000066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it-IT" altLang="en-US" sz="2000" b="1" i="1">
                <a:latin typeface="Transliteration Verdana" pitchFamily="34" charset="0"/>
              </a:rPr>
              <a:t>bismi allahi alrrahman alrrahimi</a:t>
            </a:r>
            <a:endParaRPr lang="en-US" altLang="en-US" sz="2000" b="1" i="1">
              <a:latin typeface="Transliteration Verdana" pitchFamily="34" charset="0"/>
            </a:endParaRPr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3"/>
          <p:cNvSpPr txBox="1">
            <a:spLocks noChangeArrowheads="1"/>
          </p:cNvSpPr>
          <p:nvPr/>
        </p:nvSpPr>
        <p:spPr bwMode="auto">
          <a:xfrm>
            <a:off x="468313" y="254000"/>
            <a:ext cx="8280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defRPr sz="3200">
                <a:solidFill>
                  <a:srgbClr val="000066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Ziyarah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of Abu-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Talib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(A)</a:t>
            </a:r>
          </a:p>
        </p:txBody>
      </p:sp>
      <p:sp>
        <p:nvSpPr>
          <p:cNvPr id="819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250825" y="1370013"/>
            <a:ext cx="8569325" cy="1470025"/>
          </a:xfrm>
          <a:noFill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/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اَلسَّلاَمُ عَلَيْكَ يَا سَيِّدَ الْبَطْحَآءِ وَابْنَ رَئِيْسِهَا</a:t>
            </a:r>
            <a:endParaRPr lang="en-US" altLang="en-US" sz="5400" dirty="0" smtClean="0">
              <a:latin typeface="Times New Roman" panose="02020603050405020304" pitchFamily="18" charset="0"/>
              <a:cs typeface="Simplified Arabic" panose="02020603050405020304" pitchFamily="18" charset="-78"/>
            </a:endParaRPr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381375"/>
            <a:ext cx="8424863" cy="1752600"/>
          </a:xfrm>
          <a:noFill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b="1" dirty="0">
                <a:latin typeface="Arial" panose="020B0604020202020204" pitchFamily="34" charset="0"/>
                <a:ea typeface="MS Mincho" panose="02020609040205080304" pitchFamily="49" charset="-128"/>
              </a:rPr>
              <a:t>Peace be on you , O the leader of Mecca and the son of its chief </a:t>
            </a:r>
            <a:endParaRPr lang="en-US" altLang="en-US" b="1" dirty="0" smtClean="0">
              <a:latin typeface="Arial" panose="020B0604020202020204" pitchFamily="34" charset="0"/>
              <a:ea typeface="MS Mincho" panose="02020609040205080304" pitchFamily="49" charset="-128"/>
            </a:endParaRP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250825" y="5984875"/>
            <a:ext cx="8569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3200">
                <a:solidFill>
                  <a:srgbClr val="000066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altLang="en-US" sz="2000" b="1" i="1" dirty="0" err="1">
                <a:latin typeface="Transliteration Verdana" pitchFamily="34" charset="0"/>
              </a:rPr>
              <a:t>Assalaamu</a:t>
            </a:r>
            <a:r>
              <a:rPr lang="en-US" altLang="en-US" sz="2000" b="1" i="1" dirty="0"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latin typeface="Transliteration Verdana" pitchFamily="34" charset="0"/>
              </a:rPr>
              <a:t>Alayka</a:t>
            </a:r>
            <a:r>
              <a:rPr lang="en-US" altLang="en-US" sz="2000" b="1" i="1" dirty="0"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latin typeface="Transliteration Verdana" pitchFamily="34" charset="0"/>
              </a:rPr>
              <a:t>Ya</a:t>
            </a:r>
            <a:r>
              <a:rPr lang="en-US" altLang="en-US" sz="2000" b="1" i="1" dirty="0"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latin typeface="Transliteration Verdana" pitchFamily="34" charset="0"/>
              </a:rPr>
              <a:t>Sayeedul</a:t>
            </a:r>
            <a:r>
              <a:rPr lang="en-US" altLang="en-US" sz="2000" b="1" i="1" dirty="0"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latin typeface="Transliteration Verdana" pitchFamily="34" charset="0"/>
              </a:rPr>
              <a:t>Bathaae</a:t>
            </a:r>
            <a:r>
              <a:rPr lang="en-US" altLang="en-US" sz="2000" b="1" i="1" dirty="0"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latin typeface="Transliteration Verdana" pitchFamily="34" charset="0"/>
              </a:rPr>
              <a:t>Wabna</a:t>
            </a:r>
            <a:r>
              <a:rPr lang="en-US" altLang="en-US" sz="2000" b="1" i="1" dirty="0">
                <a:latin typeface="Transliteration Verdana" pitchFamily="34" charset="0"/>
              </a:rPr>
              <a:t> </a:t>
            </a:r>
            <a:r>
              <a:rPr lang="en-US" altLang="en-US" sz="2000" b="1" i="1" dirty="0" err="1" smtClean="0">
                <a:latin typeface="Transliteration Verdana" pitchFamily="34" charset="0"/>
              </a:rPr>
              <a:t>Raisiha</a:t>
            </a:r>
            <a:endParaRPr lang="en-US" altLang="en-US" sz="2000" b="1" i="1" dirty="0">
              <a:latin typeface="Transliteration Verdana" pitchFamily="34" charset="0"/>
            </a:endParaRPr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3"/>
          <p:cNvSpPr txBox="1">
            <a:spLocks noChangeArrowheads="1"/>
          </p:cNvSpPr>
          <p:nvPr/>
        </p:nvSpPr>
        <p:spPr bwMode="auto">
          <a:xfrm>
            <a:off x="468313" y="254000"/>
            <a:ext cx="8280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defRPr sz="3200">
                <a:solidFill>
                  <a:srgbClr val="000066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Ziyarah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of Abu-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Talib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(A)</a:t>
            </a:r>
          </a:p>
        </p:txBody>
      </p:sp>
      <p:sp>
        <p:nvSpPr>
          <p:cNvPr id="819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250825" y="1370013"/>
            <a:ext cx="8569325" cy="1470025"/>
          </a:xfrm>
          <a:noFill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/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 اَلسَّلاَمُ عَلَيْكَ يَا وَارِثَ الْكَعْبَةِ بَعْدَ تَاْسِيْسِهَا</a:t>
            </a:r>
            <a:endParaRPr lang="en-US" altLang="en-US" sz="5400" dirty="0" smtClean="0">
              <a:latin typeface="Times New Roman" panose="02020603050405020304" pitchFamily="18" charset="0"/>
              <a:cs typeface="Simplified Arabic" panose="02020603050405020304" pitchFamily="18" charset="-78"/>
            </a:endParaRPr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381375"/>
            <a:ext cx="8424863" cy="1752600"/>
          </a:xfrm>
          <a:noFill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b="1" dirty="0">
                <a:latin typeface="Arial" panose="020B0604020202020204" pitchFamily="34" charset="0"/>
                <a:ea typeface="MS Mincho" panose="02020609040205080304" pitchFamily="49" charset="-128"/>
              </a:rPr>
              <a:t>Peace be on you, O the inheritor of the Holy </a:t>
            </a:r>
            <a:r>
              <a:rPr lang="en-US" altLang="en-US" b="1" dirty="0" err="1">
                <a:latin typeface="Arial" panose="020B0604020202020204" pitchFamily="34" charset="0"/>
                <a:ea typeface="MS Mincho" panose="02020609040205080304" pitchFamily="49" charset="-128"/>
              </a:rPr>
              <a:t>Ka’bah</a:t>
            </a:r>
            <a:r>
              <a:rPr lang="en-US" altLang="en-US" b="1" dirty="0">
                <a:latin typeface="Arial" panose="020B0604020202020204" pitchFamily="34" charset="0"/>
                <a:ea typeface="MS Mincho" panose="02020609040205080304" pitchFamily="49" charset="-128"/>
              </a:rPr>
              <a:t> after its foundation</a:t>
            </a:r>
            <a:endParaRPr lang="en-US" altLang="en-US" b="1" dirty="0" smtClean="0">
              <a:latin typeface="Arial" panose="020B0604020202020204" pitchFamily="34" charset="0"/>
              <a:ea typeface="MS Mincho" panose="02020609040205080304" pitchFamily="49" charset="-128"/>
            </a:endParaRP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250825" y="5984875"/>
            <a:ext cx="8569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3200">
                <a:solidFill>
                  <a:srgbClr val="000066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altLang="en-US" sz="2000" b="1" i="1" dirty="0" err="1">
                <a:latin typeface="Transliteration Verdana" pitchFamily="34" charset="0"/>
              </a:rPr>
              <a:t>Assalaamu</a:t>
            </a:r>
            <a:r>
              <a:rPr lang="en-US" altLang="en-US" sz="2000" b="1" i="1" dirty="0"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latin typeface="Transliteration Verdana" pitchFamily="34" charset="0"/>
              </a:rPr>
              <a:t>Alayka</a:t>
            </a:r>
            <a:r>
              <a:rPr lang="en-US" altLang="en-US" sz="2000" b="1" i="1" dirty="0"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latin typeface="Transliteration Verdana" pitchFamily="34" charset="0"/>
              </a:rPr>
              <a:t>Ya</a:t>
            </a:r>
            <a:r>
              <a:rPr lang="en-US" altLang="en-US" sz="2000" b="1" i="1" dirty="0"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latin typeface="Transliteration Verdana" pitchFamily="34" charset="0"/>
              </a:rPr>
              <a:t>Waresal</a:t>
            </a:r>
            <a:r>
              <a:rPr lang="en-US" altLang="en-US" sz="2000" b="1" i="1" dirty="0"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latin typeface="Transliteration Verdana" pitchFamily="34" charset="0"/>
              </a:rPr>
              <a:t>Kaabate</a:t>
            </a:r>
            <a:r>
              <a:rPr lang="en-US" altLang="en-US" sz="2000" b="1" i="1" dirty="0"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latin typeface="Transliteration Verdana" pitchFamily="34" charset="0"/>
              </a:rPr>
              <a:t>Baada</a:t>
            </a:r>
            <a:r>
              <a:rPr lang="en-US" altLang="en-US" sz="2000" b="1" i="1" dirty="0">
                <a:latin typeface="Transliteration Verdana" pitchFamily="34" charset="0"/>
              </a:rPr>
              <a:t> </a:t>
            </a:r>
            <a:r>
              <a:rPr lang="en-US" altLang="en-US" sz="2000" b="1" i="1" dirty="0" err="1" smtClean="0">
                <a:latin typeface="Transliteration Verdana" pitchFamily="34" charset="0"/>
              </a:rPr>
              <a:t>Taasisiha</a:t>
            </a:r>
            <a:endParaRPr lang="en-US" altLang="en-US" sz="2000" b="1" i="1" dirty="0">
              <a:latin typeface="Transliteration 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1702879"/>
      </p:ext>
    </p:extLst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3"/>
          <p:cNvSpPr txBox="1">
            <a:spLocks noChangeArrowheads="1"/>
          </p:cNvSpPr>
          <p:nvPr/>
        </p:nvSpPr>
        <p:spPr bwMode="auto">
          <a:xfrm>
            <a:off x="468313" y="254000"/>
            <a:ext cx="8280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defRPr sz="3200">
                <a:solidFill>
                  <a:srgbClr val="000066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Ziyarah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of Abu-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Talib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(A)</a:t>
            </a:r>
          </a:p>
        </p:txBody>
      </p:sp>
      <p:sp>
        <p:nvSpPr>
          <p:cNvPr id="819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250825" y="1370013"/>
            <a:ext cx="8569325" cy="1470025"/>
          </a:xfrm>
          <a:noFill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/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 اَلسَّلاَمُ عَلَيْكَ يَا كَافِلَ رَسُوْلِ اللهِ</a:t>
            </a:r>
            <a:endParaRPr lang="en-US" altLang="en-US" sz="5400" dirty="0" smtClean="0">
              <a:latin typeface="Times New Roman" panose="02020603050405020304" pitchFamily="18" charset="0"/>
              <a:cs typeface="Simplified Arabic" panose="02020603050405020304" pitchFamily="18" charset="-78"/>
            </a:endParaRPr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381375"/>
            <a:ext cx="8424863" cy="1752600"/>
          </a:xfrm>
          <a:noFill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b="1" dirty="0">
                <a:latin typeface="Arial" panose="020B0604020202020204" pitchFamily="34" charset="0"/>
                <a:ea typeface="MS Mincho" panose="02020609040205080304" pitchFamily="49" charset="-128"/>
              </a:rPr>
              <a:t>Peace be on you, O the guardian of the Apostle of Allah </a:t>
            </a:r>
            <a:endParaRPr lang="en-US" altLang="en-US" b="1" dirty="0" smtClean="0">
              <a:latin typeface="Arial" panose="020B0604020202020204" pitchFamily="34" charset="0"/>
              <a:ea typeface="MS Mincho" panose="02020609040205080304" pitchFamily="49" charset="-128"/>
            </a:endParaRP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250825" y="5984875"/>
            <a:ext cx="8569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3200">
                <a:solidFill>
                  <a:srgbClr val="000066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altLang="en-US" sz="2000" b="1" i="1" dirty="0" err="1">
                <a:latin typeface="Transliteration Verdana" pitchFamily="34" charset="0"/>
              </a:rPr>
              <a:t>Assalamu</a:t>
            </a:r>
            <a:r>
              <a:rPr lang="en-US" altLang="en-US" sz="2000" b="1" i="1" dirty="0"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latin typeface="Transliteration Verdana" pitchFamily="34" charset="0"/>
              </a:rPr>
              <a:t>Alayka</a:t>
            </a:r>
            <a:r>
              <a:rPr lang="en-US" altLang="en-US" sz="2000" b="1" i="1" dirty="0"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latin typeface="Transliteration Verdana" pitchFamily="34" charset="0"/>
              </a:rPr>
              <a:t>Yakafila</a:t>
            </a:r>
            <a:r>
              <a:rPr lang="en-US" altLang="en-US" sz="2000" b="1" i="1" dirty="0"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latin typeface="Transliteration Verdana" pitchFamily="34" charset="0"/>
              </a:rPr>
              <a:t>Rasulillah</a:t>
            </a:r>
            <a:r>
              <a:rPr lang="en-US" altLang="en-US" sz="2000" b="1" i="1" dirty="0">
                <a:latin typeface="Transliteration Verdana" pitchFamily="34" charset="0"/>
              </a:rPr>
              <a:t>, </a:t>
            </a:r>
          </a:p>
        </p:txBody>
      </p:sp>
    </p:spTree>
    <p:extLst>
      <p:ext uri="{BB962C8B-B14F-4D97-AF65-F5344CB8AC3E}">
        <p14:creationId xmlns:p14="http://schemas.microsoft.com/office/powerpoint/2010/main" xmlns="" val="1569403542"/>
      </p:ext>
    </p:extLst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3"/>
          <p:cNvSpPr txBox="1">
            <a:spLocks noChangeArrowheads="1"/>
          </p:cNvSpPr>
          <p:nvPr/>
        </p:nvSpPr>
        <p:spPr bwMode="auto">
          <a:xfrm>
            <a:off x="468313" y="254000"/>
            <a:ext cx="8280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defRPr sz="3200">
                <a:solidFill>
                  <a:srgbClr val="000066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Ziyarah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of Abu-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Talib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(A)</a:t>
            </a:r>
          </a:p>
        </p:txBody>
      </p:sp>
      <p:sp>
        <p:nvSpPr>
          <p:cNvPr id="819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250825" y="1370013"/>
            <a:ext cx="8569325" cy="1470025"/>
          </a:xfrm>
          <a:noFill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/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اَلسَّلاَمُ عَلَيْكَ يَا حَافِظَ دِيْنِ اللهِ</a:t>
            </a:r>
            <a:endParaRPr lang="en-US" altLang="en-US" sz="5400" dirty="0" smtClean="0">
              <a:latin typeface="Times New Roman" panose="02020603050405020304" pitchFamily="18" charset="0"/>
              <a:cs typeface="Simplified Arabic" panose="02020603050405020304" pitchFamily="18" charset="-78"/>
            </a:endParaRPr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381375"/>
            <a:ext cx="8424863" cy="1752600"/>
          </a:xfrm>
          <a:noFill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b="1" dirty="0">
                <a:latin typeface="Arial" panose="020B0604020202020204" pitchFamily="34" charset="0"/>
                <a:ea typeface="MS Mincho" panose="02020609040205080304" pitchFamily="49" charset="-128"/>
              </a:rPr>
              <a:t>Peace be on you, O the protector of the religion of Allah</a:t>
            </a:r>
            <a:endParaRPr lang="en-US" altLang="en-US" b="1" dirty="0" smtClean="0">
              <a:latin typeface="Arial" panose="020B0604020202020204" pitchFamily="34" charset="0"/>
              <a:ea typeface="MS Mincho" panose="02020609040205080304" pitchFamily="49" charset="-128"/>
            </a:endParaRP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250825" y="5984875"/>
            <a:ext cx="85693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3200">
                <a:solidFill>
                  <a:srgbClr val="000066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altLang="en-US" sz="2000" b="1" i="1" dirty="0" err="1">
                <a:latin typeface="Transliteration Verdana" pitchFamily="34" charset="0"/>
              </a:rPr>
              <a:t>Assalamu</a:t>
            </a:r>
            <a:r>
              <a:rPr lang="en-US" altLang="en-US" sz="2000" b="1" i="1" dirty="0"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latin typeface="Transliteration Verdana" pitchFamily="34" charset="0"/>
              </a:rPr>
              <a:t>Alayka</a:t>
            </a:r>
            <a:r>
              <a:rPr lang="en-US" altLang="en-US" sz="2000" b="1" i="1" dirty="0">
                <a:latin typeface="Transliteration Verdana" pitchFamily="34" charset="0"/>
              </a:rPr>
              <a:t> </a:t>
            </a:r>
            <a:r>
              <a:rPr lang="en-US" altLang="en-US" sz="2000" b="1" i="1" dirty="0" err="1" smtClean="0">
                <a:latin typeface="Transliteration Verdana" pitchFamily="34" charset="0"/>
              </a:rPr>
              <a:t>Ya</a:t>
            </a:r>
            <a:r>
              <a:rPr lang="en-US" altLang="en-US" sz="2000" b="1" i="1" dirty="0" smtClean="0">
                <a:latin typeface="Transliteration Verdana" pitchFamily="34" charset="0"/>
              </a:rPr>
              <a:t> </a:t>
            </a:r>
            <a:r>
              <a:rPr lang="en-US" altLang="en-US" sz="2000" b="1" i="1" dirty="0" err="1" smtClean="0">
                <a:latin typeface="Transliteration Verdana" pitchFamily="34" charset="0"/>
              </a:rPr>
              <a:t>Hafiza</a:t>
            </a:r>
            <a:r>
              <a:rPr lang="en-US" altLang="en-US" sz="2000" b="1" i="1" dirty="0" smtClean="0"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latin typeface="Transliteration Verdana" pitchFamily="34" charset="0"/>
              </a:rPr>
              <a:t>Dinillah</a:t>
            </a:r>
            <a:endParaRPr lang="en-US" altLang="en-US" sz="2000" b="1" i="1" dirty="0">
              <a:latin typeface="Transliteration 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58084477"/>
      </p:ext>
    </p:extLst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3"/>
          <p:cNvSpPr txBox="1">
            <a:spLocks noChangeArrowheads="1"/>
          </p:cNvSpPr>
          <p:nvPr/>
        </p:nvSpPr>
        <p:spPr bwMode="auto">
          <a:xfrm>
            <a:off x="468313" y="254000"/>
            <a:ext cx="8280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defRPr sz="3200">
                <a:solidFill>
                  <a:srgbClr val="000066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Ziyarah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of Abu-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Talib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(A)</a:t>
            </a:r>
          </a:p>
        </p:txBody>
      </p:sp>
      <p:sp>
        <p:nvSpPr>
          <p:cNvPr id="819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250825" y="1370013"/>
            <a:ext cx="8569325" cy="1470025"/>
          </a:xfrm>
          <a:noFill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/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اَلسَّلاَمُ عَلَيْكَ يَا عَمَّ الْمُصْطَفٰى</a:t>
            </a:r>
            <a:endParaRPr lang="en-US" altLang="en-US" sz="5400" dirty="0" smtClean="0">
              <a:latin typeface="Times New Roman" panose="02020603050405020304" pitchFamily="18" charset="0"/>
              <a:cs typeface="Simplified Arabic" panose="02020603050405020304" pitchFamily="18" charset="-78"/>
            </a:endParaRPr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381375"/>
            <a:ext cx="8424863" cy="1752600"/>
          </a:xfrm>
          <a:noFill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b="1" dirty="0">
                <a:latin typeface="Arial" panose="020B0604020202020204" pitchFamily="34" charset="0"/>
                <a:ea typeface="MS Mincho" panose="02020609040205080304" pitchFamily="49" charset="-128"/>
              </a:rPr>
              <a:t>Peace be on you, O the uncle of </a:t>
            </a:r>
            <a:r>
              <a:rPr lang="en-US" altLang="en-US" b="1" dirty="0" smtClean="0">
                <a:latin typeface="Arial" panose="020B0604020202020204" pitchFamily="34" charset="0"/>
                <a:ea typeface="MS Mincho" panose="02020609040205080304" pitchFamily="49" charset="-128"/>
              </a:rPr>
              <a:t>Mustafa (S)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250825" y="5984875"/>
            <a:ext cx="8569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3200">
                <a:solidFill>
                  <a:srgbClr val="000066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fi-FI" altLang="en-US" sz="2000" b="1" i="1" dirty="0">
                <a:latin typeface="Transliteration Verdana" pitchFamily="34" charset="0"/>
              </a:rPr>
              <a:t>Assalaamu Alayka Ya Ammal Mustafa</a:t>
            </a:r>
            <a:endParaRPr lang="en-US" altLang="en-US" sz="2000" b="1" i="1" dirty="0">
              <a:latin typeface="Transliteration 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76639440"/>
      </p:ext>
    </p:extLst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l-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1591</TotalTime>
  <Words>1169</Words>
  <Application>Microsoft Office PowerPoint</Application>
  <PresentationFormat>On-screen Show (4:3)</PresentationFormat>
  <Paragraphs>118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Default Design</vt:lpstr>
      <vt:lpstr>Slide 1</vt:lpstr>
      <vt:lpstr>Slide 2</vt:lpstr>
      <vt:lpstr>اَللَّهُمَّ صَلِّ عَلَى مُحَمَّدٍ وَ آلِ مُحَمَّد</vt:lpstr>
      <vt:lpstr>بِسْمِ اللّهِ الرَّحْمنِ الرَّحِيمِ</vt:lpstr>
      <vt:lpstr>اَلسَّلاَمُ عَلَيْكَ يَا سَيِّدَ الْبَطْحَآءِ وَابْنَ رَئِيْسِهَا</vt:lpstr>
      <vt:lpstr> اَلسَّلاَمُ عَلَيْكَ يَا وَارِثَ الْكَعْبَةِ بَعْدَ تَاْسِيْسِهَا</vt:lpstr>
      <vt:lpstr> اَلسَّلاَمُ عَلَيْكَ يَا كَافِلَ رَسُوْلِ اللهِ</vt:lpstr>
      <vt:lpstr>اَلسَّلاَمُ عَلَيْكَ يَا حَافِظَ دِيْنِ اللهِ</vt:lpstr>
      <vt:lpstr>اَلسَّلاَمُ عَلَيْكَ يَا عَمَّ الْمُصْطَفٰى</vt:lpstr>
      <vt:lpstr> اَلسَّلاَمُ عَلَيْكَ يَا اَبَا الْمُرْتَضٰى</vt:lpstr>
      <vt:lpstr>اَلسَّلاَمُ عَلَيْكَ يَا وَالِدَ الْاَئِمَّةِ الْهُدٰى</vt:lpstr>
      <vt:lpstr>كَفَاكَ بِمَا اَوْلاَكَ اللهُ شَرَفًا وَّ نَسَبًا </vt:lpstr>
      <vt:lpstr> وَّ حَسْبُكَ بِمَا اَعْطَاكَ اللهُ عِزًّا وَّ حَسَبًا</vt:lpstr>
      <vt:lpstr> اَلسَّلاَمُ عَلَيْكَ يَا شَرَفَ الْوُجُوْدِ</vt:lpstr>
      <vt:lpstr> اَلسَّلاَمُ عَلَيْكَ يَا وَ لِىَّ الْمَعْبُوْدِ</vt:lpstr>
      <vt:lpstr>اَلسَّلاَمُ عَلَيْكَ يَا حَارِسَ النَّبِىِّ الْمَوْعُوْدِ</vt:lpstr>
      <vt:lpstr> اَلسَّلاَمُ عَلَيْكَ يَا مَنْ رُزِقَ وَلَدٌ هُوَ خَيْرُ مَوْلُوْدٍ</vt:lpstr>
      <vt:lpstr> اَلسَّلاَمُ عَلَيْكَ يَا مَنْ خُصِّصَ بِالْوَلَدِ الزَّكِىِّ الطَّاهِرِ</vt:lpstr>
      <vt:lpstr>الْمُطَهَّرِ الْعَلِىٍّ اشْتُقَّ اسْمُهُ مِنَ الْعَلِىِّ</vt:lpstr>
      <vt:lpstr> هَنِيْئًا لَّكَ ثُمَّ هَنِيْئًا لَّكَ مِنْ وَّلَدٍ هُوَ الْمُرْتَضٰى مِنْ رَسُوْلٍ</vt:lpstr>
      <vt:lpstr>وَّ اَخُ الرَّسُوْلِ وَ زَوْجُ الْبَتُوْلِ وَ سَيْفُ اللهِ الْمَسْلُوْلُ</vt:lpstr>
      <vt:lpstr>هَنِيْئًا لَّكَ ثُمَّ هَنِيْئًا لَّكَ مِنْ وَّلَدٍ هُوَ مِنْ مُّحَمَّدٍ الْمُصْطَفٰى</vt:lpstr>
      <vt:lpstr>بِمَنْزِلَةِ هَارُوْنَ مِنْ مُوْسٰى هَنِيْئًا لَّكَ مِنْ وَّلَدٍ هُوَ شَرِيْكُ النُّبُوَّةِ</vt:lpstr>
      <vt:lpstr>وَ الْمَخْصُوْصُ بِا لْاُخُوَّةِ وَ كَاشِفُ الْغُمَّةِ وَ اِمَامُ الْاُمَّةِ وَ اَبُوْ الْاَئِمَّةِ</vt:lpstr>
      <vt:lpstr> هَنِيْئًا لَّكَ مِنْ وَّ لَدٍ هُوَ قَسِيْمُ الْجَنَّةِ وَ النَّارِ</vt:lpstr>
      <vt:lpstr>وَ نِعْمَةُ اللهِ عَلَى الْاَبْرَارِ وَ نَقِمَةُ اللهِ عَلَى الْفُجَّارِ</vt:lpstr>
      <vt:lpstr>اَلسَّلاَمُ عَلَيْكَ وَ عَلَيْهِ وَ عَلَيْهِمْ اَجْمَعِيْنَ وَ رَحْمَةُ اللهِ وَ بَرَكَاتُهُ</vt:lpstr>
      <vt:lpstr>اَللَّهُمَّ صَلِّ عَلَى مُحَمَّدٍ وَ آلِ مُحَمَّد</vt:lpstr>
      <vt:lpstr>Please recite   Sūrat al-Fātiḥah for ALL MARHUMEEN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Ziyarat_3rd_Imam_1st_15th_Rajab_15th_Shabaan</dc:title>
  <dc:creator>Rehan Ali Lotlikar for duas.org</dc:creator>
  <cp:lastModifiedBy>pc14</cp:lastModifiedBy>
  <cp:revision>253</cp:revision>
  <dcterms:created xsi:type="dcterms:W3CDTF">2000-04-10T17:49:06Z</dcterms:created>
  <dcterms:modified xsi:type="dcterms:W3CDTF">2023-02-07T12:11:54Z</dcterms:modified>
</cp:coreProperties>
</file>