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836" r:id="rId2"/>
    <p:sldId id="931" r:id="rId3"/>
    <p:sldId id="504" r:id="rId4"/>
    <p:sldId id="929" r:id="rId5"/>
    <p:sldId id="935" r:id="rId6"/>
    <p:sldId id="936" r:id="rId7"/>
    <p:sldId id="937" r:id="rId8"/>
    <p:sldId id="938" r:id="rId9"/>
    <p:sldId id="939" r:id="rId10"/>
    <p:sldId id="940" r:id="rId11"/>
    <p:sldId id="941" r:id="rId12"/>
    <p:sldId id="942" r:id="rId13"/>
    <p:sldId id="943" r:id="rId14"/>
    <p:sldId id="944" r:id="rId15"/>
    <p:sldId id="945" r:id="rId16"/>
    <p:sldId id="946" r:id="rId17"/>
    <p:sldId id="947" r:id="rId18"/>
    <p:sldId id="948" r:id="rId19"/>
    <p:sldId id="949" r:id="rId20"/>
    <p:sldId id="950" r:id="rId21"/>
    <p:sldId id="951" r:id="rId22"/>
    <p:sldId id="952" r:id="rId23"/>
    <p:sldId id="953" r:id="rId24"/>
    <p:sldId id="954" r:id="rId25"/>
    <p:sldId id="955" r:id="rId26"/>
    <p:sldId id="956" r:id="rId27"/>
    <p:sldId id="957" r:id="rId28"/>
    <p:sldId id="958" r:id="rId29"/>
    <p:sldId id="959" r:id="rId30"/>
    <p:sldId id="960" r:id="rId31"/>
    <p:sldId id="961" r:id="rId32"/>
    <p:sldId id="962" r:id="rId33"/>
    <p:sldId id="963" r:id="rId34"/>
    <p:sldId id="964" r:id="rId35"/>
    <p:sldId id="965" r:id="rId36"/>
    <p:sldId id="966" r:id="rId37"/>
    <p:sldId id="967" r:id="rId38"/>
    <p:sldId id="968" r:id="rId39"/>
    <p:sldId id="969" r:id="rId40"/>
    <p:sldId id="970" r:id="rId41"/>
    <p:sldId id="971" r:id="rId42"/>
    <p:sldId id="972" r:id="rId43"/>
    <p:sldId id="973" r:id="rId44"/>
    <p:sldId id="974" r:id="rId45"/>
    <p:sldId id="975" r:id="rId46"/>
    <p:sldId id="976" r:id="rId47"/>
    <p:sldId id="977" r:id="rId48"/>
    <p:sldId id="978" r:id="rId49"/>
    <p:sldId id="979" r:id="rId50"/>
    <p:sldId id="980" r:id="rId51"/>
    <p:sldId id="981" r:id="rId52"/>
    <p:sldId id="982" r:id="rId53"/>
    <p:sldId id="983" r:id="rId54"/>
    <p:sldId id="984" r:id="rId55"/>
    <p:sldId id="985" r:id="rId56"/>
    <p:sldId id="986" r:id="rId57"/>
    <p:sldId id="987" r:id="rId58"/>
    <p:sldId id="988" r:id="rId59"/>
    <p:sldId id="989" r:id="rId60"/>
    <p:sldId id="990" r:id="rId61"/>
    <p:sldId id="991" r:id="rId62"/>
    <p:sldId id="992" r:id="rId63"/>
    <p:sldId id="993" r:id="rId64"/>
    <p:sldId id="994" r:id="rId65"/>
    <p:sldId id="995" r:id="rId66"/>
    <p:sldId id="996" r:id="rId67"/>
    <p:sldId id="997" r:id="rId68"/>
    <p:sldId id="998" r:id="rId69"/>
    <p:sldId id="999" r:id="rId70"/>
    <p:sldId id="1000" r:id="rId71"/>
    <p:sldId id="1001" r:id="rId72"/>
    <p:sldId id="1002" r:id="rId73"/>
    <p:sldId id="1003" r:id="rId74"/>
    <p:sldId id="1004" r:id="rId75"/>
    <p:sldId id="1005" r:id="rId76"/>
    <p:sldId id="1006" r:id="rId77"/>
    <p:sldId id="1007" r:id="rId78"/>
    <p:sldId id="1008" r:id="rId79"/>
    <p:sldId id="1009" r:id="rId80"/>
    <p:sldId id="1010" r:id="rId81"/>
    <p:sldId id="1011" r:id="rId82"/>
    <p:sldId id="1012" r:id="rId83"/>
    <p:sldId id="1013" r:id="rId84"/>
    <p:sldId id="1014" r:id="rId85"/>
    <p:sldId id="1015" r:id="rId86"/>
    <p:sldId id="1016" r:id="rId87"/>
    <p:sldId id="1017" r:id="rId88"/>
    <p:sldId id="1018" r:id="rId89"/>
    <p:sldId id="1019" r:id="rId90"/>
    <p:sldId id="1020" r:id="rId91"/>
    <p:sldId id="1021" r:id="rId92"/>
    <p:sldId id="1022" r:id="rId93"/>
    <p:sldId id="1023" r:id="rId94"/>
    <p:sldId id="1024" r:id="rId95"/>
    <p:sldId id="1025" r:id="rId96"/>
    <p:sldId id="1026" r:id="rId97"/>
    <p:sldId id="1027" r:id="rId98"/>
    <p:sldId id="1028" r:id="rId99"/>
    <p:sldId id="1029" r:id="rId100"/>
    <p:sldId id="1030" r:id="rId101"/>
    <p:sldId id="1031" r:id="rId102"/>
    <p:sldId id="1032" r:id="rId103"/>
    <p:sldId id="1033" r:id="rId104"/>
    <p:sldId id="1034" r:id="rId105"/>
    <p:sldId id="1035" r:id="rId106"/>
    <p:sldId id="1036" r:id="rId107"/>
    <p:sldId id="1037" r:id="rId108"/>
    <p:sldId id="1038" r:id="rId109"/>
    <p:sldId id="1039" r:id="rId110"/>
    <p:sldId id="1040" r:id="rId111"/>
    <p:sldId id="1041" r:id="rId112"/>
    <p:sldId id="1042" r:id="rId113"/>
    <p:sldId id="1043" r:id="rId114"/>
    <p:sldId id="930" r:id="rId115"/>
    <p:sldId id="933" r:id="rId116"/>
  </p:sldIdLst>
  <p:sldSz cx="9144000" cy="6858000" type="screen4x3"/>
  <p:notesSz cx="6858000" cy="9144000"/>
  <p:defaultTextStyle>
    <a:defPPr>
      <a:defRPr lang="en-US"/>
    </a:defPPr>
    <a:lvl1pPr algn="l" rtl="0" fontAlgn="base">
      <a:spcBef>
        <a:spcPct val="0"/>
      </a:spcBef>
      <a:spcAft>
        <a:spcPct val="0"/>
      </a:spcAft>
      <a:defRPr sz="11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11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11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11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11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1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1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1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1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66"/>
    <a:srgbClr val="3333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83" autoAdjust="0"/>
    <p:restoredTop sz="94660"/>
  </p:normalViewPr>
  <p:slideViewPr>
    <p:cSldViewPr showGuides="1">
      <p:cViewPr varScale="1">
        <p:scale>
          <a:sx n="115" d="100"/>
          <a:sy n="115" d="100"/>
        </p:scale>
        <p:origin x="1380" y="10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16572"/>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1E76006-E433-430E-B8BC-BAD0A04336F1}" type="slidenum">
              <a:rPr lang="en-US" altLang="en-US"/>
              <a:pPr/>
              <a:t>‹#›</a:t>
            </a:fld>
            <a:endParaRPr lang="en-US" altLang="en-US"/>
          </a:p>
        </p:txBody>
      </p:sp>
    </p:spTree>
    <p:extLst>
      <p:ext uri="{BB962C8B-B14F-4D97-AF65-F5344CB8AC3E}">
        <p14:creationId xmlns:p14="http://schemas.microsoft.com/office/powerpoint/2010/main" val="138842648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4F672CF-919F-48CB-B4F5-ADE39A118BDB}" type="slidenum">
              <a:rPr lang="en-US" altLang="en-US"/>
              <a:pPr/>
              <a:t>‹#›</a:t>
            </a:fld>
            <a:endParaRPr lang="en-US" altLang="en-US"/>
          </a:p>
        </p:txBody>
      </p:sp>
    </p:spTree>
    <p:extLst>
      <p:ext uri="{BB962C8B-B14F-4D97-AF65-F5344CB8AC3E}">
        <p14:creationId xmlns:p14="http://schemas.microsoft.com/office/powerpoint/2010/main" val="3283838051"/>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BD6A08B-2859-4D6A-9583-0FC171FA86D7}" type="slidenum">
              <a:rPr lang="en-US" altLang="en-US"/>
              <a:pPr/>
              <a:t>‹#›</a:t>
            </a:fld>
            <a:endParaRPr lang="en-US" altLang="en-US"/>
          </a:p>
        </p:txBody>
      </p:sp>
    </p:spTree>
    <p:extLst>
      <p:ext uri="{BB962C8B-B14F-4D97-AF65-F5344CB8AC3E}">
        <p14:creationId xmlns:p14="http://schemas.microsoft.com/office/powerpoint/2010/main" val="214302934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64B0CCE-A216-423F-B96F-ABC94AF46838}" type="slidenum">
              <a:rPr lang="en-US" altLang="en-US"/>
              <a:pPr/>
              <a:t>‹#›</a:t>
            </a:fld>
            <a:endParaRPr lang="en-US" altLang="en-US"/>
          </a:p>
        </p:txBody>
      </p:sp>
    </p:spTree>
    <p:extLst>
      <p:ext uri="{BB962C8B-B14F-4D97-AF65-F5344CB8AC3E}">
        <p14:creationId xmlns:p14="http://schemas.microsoft.com/office/powerpoint/2010/main" val="26795129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7AAFCB9-D173-405B-9566-13EF7FAF41AB}" type="slidenum">
              <a:rPr lang="en-US" altLang="en-US"/>
              <a:pPr/>
              <a:t>‹#›</a:t>
            </a:fld>
            <a:endParaRPr lang="en-US" altLang="en-US"/>
          </a:p>
        </p:txBody>
      </p:sp>
    </p:spTree>
    <p:extLst>
      <p:ext uri="{BB962C8B-B14F-4D97-AF65-F5344CB8AC3E}">
        <p14:creationId xmlns:p14="http://schemas.microsoft.com/office/powerpoint/2010/main" val="2918183725"/>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06C4841-A1A6-404F-9F17-02654E1928EA}" type="slidenum">
              <a:rPr lang="en-US" altLang="en-US"/>
              <a:pPr/>
              <a:t>‹#›</a:t>
            </a:fld>
            <a:endParaRPr lang="en-US" altLang="en-US"/>
          </a:p>
        </p:txBody>
      </p:sp>
    </p:spTree>
    <p:extLst>
      <p:ext uri="{BB962C8B-B14F-4D97-AF65-F5344CB8AC3E}">
        <p14:creationId xmlns:p14="http://schemas.microsoft.com/office/powerpoint/2010/main" val="2617848001"/>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1C58FE28-4EE0-4547-ABE5-D019B84ACB73}" type="slidenum">
              <a:rPr lang="en-US" altLang="en-US"/>
              <a:pPr/>
              <a:t>‹#›</a:t>
            </a:fld>
            <a:endParaRPr lang="en-US" altLang="en-US"/>
          </a:p>
        </p:txBody>
      </p:sp>
    </p:spTree>
    <p:extLst>
      <p:ext uri="{BB962C8B-B14F-4D97-AF65-F5344CB8AC3E}">
        <p14:creationId xmlns:p14="http://schemas.microsoft.com/office/powerpoint/2010/main" val="369242709"/>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8F53FCB9-7526-477D-9EA2-1AE646DF4225}" type="slidenum">
              <a:rPr lang="en-US" altLang="en-US"/>
              <a:pPr/>
              <a:t>‹#›</a:t>
            </a:fld>
            <a:endParaRPr lang="en-US" altLang="en-US"/>
          </a:p>
        </p:txBody>
      </p:sp>
    </p:spTree>
    <p:extLst>
      <p:ext uri="{BB962C8B-B14F-4D97-AF65-F5344CB8AC3E}">
        <p14:creationId xmlns:p14="http://schemas.microsoft.com/office/powerpoint/2010/main" val="3198354486"/>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0DE0EFA9-AA33-4E98-AC64-ABF17C2420FB}" type="slidenum">
              <a:rPr lang="en-US" altLang="en-US"/>
              <a:pPr/>
              <a:t>‹#›</a:t>
            </a:fld>
            <a:endParaRPr lang="en-US" altLang="en-US"/>
          </a:p>
        </p:txBody>
      </p:sp>
    </p:spTree>
    <p:extLst>
      <p:ext uri="{BB962C8B-B14F-4D97-AF65-F5344CB8AC3E}">
        <p14:creationId xmlns:p14="http://schemas.microsoft.com/office/powerpoint/2010/main" val="2120846345"/>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9B9B8D98-C643-424F-91F4-9751ED2A327D}" type="slidenum">
              <a:rPr lang="en-US" altLang="en-US"/>
              <a:pPr/>
              <a:t>‹#›</a:t>
            </a:fld>
            <a:endParaRPr lang="en-US" altLang="en-US"/>
          </a:p>
        </p:txBody>
      </p:sp>
    </p:spTree>
    <p:extLst>
      <p:ext uri="{BB962C8B-B14F-4D97-AF65-F5344CB8AC3E}">
        <p14:creationId xmlns:p14="http://schemas.microsoft.com/office/powerpoint/2010/main" val="384465296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AA469A5-9C0B-4BDF-9AFF-002551505489}" type="slidenum">
              <a:rPr lang="en-US" altLang="en-US"/>
              <a:pPr/>
              <a:t>‹#›</a:t>
            </a:fld>
            <a:endParaRPr lang="en-US" altLang="en-US"/>
          </a:p>
        </p:txBody>
      </p:sp>
    </p:spTree>
    <p:extLst>
      <p:ext uri="{BB962C8B-B14F-4D97-AF65-F5344CB8AC3E}">
        <p14:creationId xmlns:p14="http://schemas.microsoft.com/office/powerpoint/2010/main" val="2145089436"/>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1">
                <a:solidFill>
                  <a:srgbClr val="000066"/>
                </a:solidFill>
              </a:defRPr>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1">
                <a:solidFill>
                  <a:srgbClr val="000066"/>
                </a:solidFill>
              </a:defRPr>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1">
                <a:solidFill>
                  <a:srgbClr val="000066"/>
                </a:solidFill>
              </a:defRPr>
            </a:lvl1pPr>
          </a:lstStyle>
          <a:p>
            <a:fld id="{DC1142A4-C153-41A0-BA7F-A3A26D85B8DA}"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fontAlgn="base">
        <a:spcBef>
          <a:spcPct val="0"/>
        </a:spcBef>
        <a:spcAft>
          <a:spcPct val="0"/>
        </a:spcAft>
        <a:defRPr sz="4400" b="1" kern="1200">
          <a:solidFill>
            <a:srgbClr val="000066"/>
          </a:solidFill>
          <a:latin typeface="+mj-lt"/>
          <a:ea typeface="+mj-ea"/>
          <a:cs typeface="+mj-cs"/>
        </a:defRPr>
      </a:lvl1pPr>
      <a:lvl2pPr algn="ctr" rtl="0" fontAlgn="base">
        <a:spcBef>
          <a:spcPct val="0"/>
        </a:spcBef>
        <a:spcAft>
          <a:spcPct val="0"/>
        </a:spcAft>
        <a:defRPr sz="4400" b="1">
          <a:solidFill>
            <a:srgbClr val="000066"/>
          </a:solidFill>
          <a:latin typeface="Arial" panose="020B0604020202020204" pitchFamily="34" charset="0"/>
          <a:cs typeface="Arial" panose="020B0604020202020204" pitchFamily="34" charset="0"/>
        </a:defRPr>
      </a:lvl2pPr>
      <a:lvl3pPr algn="ctr" rtl="0" fontAlgn="base">
        <a:spcBef>
          <a:spcPct val="0"/>
        </a:spcBef>
        <a:spcAft>
          <a:spcPct val="0"/>
        </a:spcAft>
        <a:defRPr sz="4400" b="1">
          <a:solidFill>
            <a:srgbClr val="000066"/>
          </a:solidFill>
          <a:latin typeface="Arial" panose="020B0604020202020204" pitchFamily="34" charset="0"/>
          <a:cs typeface="Arial" panose="020B0604020202020204" pitchFamily="34" charset="0"/>
        </a:defRPr>
      </a:lvl3pPr>
      <a:lvl4pPr algn="ctr" rtl="0" fontAlgn="base">
        <a:spcBef>
          <a:spcPct val="0"/>
        </a:spcBef>
        <a:spcAft>
          <a:spcPct val="0"/>
        </a:spcAft>
        <a:defRPr sz="4400" b="1">
          <a:solidFill>
            <a:srgbClr val="000066"/>
          </a:solidFill>
          <a:latin typeface="Arial" panose="020B0604020202020204" pitchFamily="34" charset="0"/>
          <a:cs typeface="Arial" panose="020B0604020202020204" pitchFamily="34" charset="0"/>
        </a:defRPr>
      </a:lvl4pPr>
      <a:lvl5pPr algn="ctr" rtl="0" fontAlgn="base">
        <a:spcBef>
          <a:spcPct val="0"/>
        </a:spcBef>
        <a:spcAft>
          <a:spcPct val="0"/>
        </a:spcAft>
        <a:defRPr sz="4400" b="1">
          <a:solidFill>
            <a:srgbClr val="000066"/>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b="1">
          <a:solidFill>
            <a:srgbClr val="000066"/>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b="1">
          <a:solidFill>
            <a:srgbClr val="000066"/>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b="1">
          <a:solidFill>
            <a:srgbClr val="000066"/>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b="1">
          <a:solidFill>
            <a:srgbClr val="000066"/>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b="1" kern="1200">
          <a:solidFill>
            <a:srgbClr val="000066"/>
          </a:solidFill>
          <a:latin typeface="+mn-lt"/>
          <a:ea typeface="+mn-ea"/>
          <a:cs typeface="+mn-cs"/>
        </a:defRPr>
      </a:lvl1pPr>
      <a:lvl2pPr marL="742950" indent="-285750" algn="l" rtl="0" fontAlgn="base">
        <a:spcBef>
          <a:spcPct val="20000"/>
        </a:spcBef>
        <a:spcAft>
          <a:spcPct val="0"/>
        </a:spcAft>
        <a:buChar char="–"/>
        <a:defRPr sz="2800" b="1" kern="1200">
          <a:solidFill>
            <a:srgbClr val="000066"/>
          </a:solidFill>
          <a:latin typeface="+mn-lt"/>
          <a:ea typeface="+mn-ea"/>
          <a:cs typeface="+mn-cs"/>
        </a:defRPr>
      </a:lvl2pPr>
      <a:lvl3pPr marL="1143000" indent="-228600" algn="l" rtl="0" fontAlgn="base">
        <a:spcBef>
          <a:spcPct val="20000"/>
        </a:spcBef>
        <a:spcAft>
          <a:spcPct val="0"/>
        </a:spcAft>
        <a:buChar char="•"/>
        <a:defRPr sz="2400" b="1" kern="1200">
          <a:solidFill>
            <a:srgbClr val="000066"/>
          </a:solidFill>
          <a:latin typeface="+mn-lt"/>
          <a:ea typeface="+mn-ea"/>
          <a:cs typeface="+mn-cs"/>
        </a:defRPr>
      </a:lvl3pPr>
      <a:lvl4pPr marL="1600200" indent="-228600" algn="l" rtl="0" fontAlgn="base">
        <a:spcBef>
          <a:spcPct val="20000"/>
        </a:spcBef>
        <a:spcAft>
          <a:spcPct val="0"/>
        </a:spcAft>
        <a:buChar char="–"/>
        <a:defRPr sz="2000" b="1" kern="1200">
          <a:solidFill>
            <a:srgbClr val="000066"/>
          </a:solidFill>
          <a:latin typeface="+mn-lt"/>
          <a:ea typeface="+mn-ea"/>
          <a:cs typeface="+mn-cs"/>
        </a:defRPr>
      </a:lvl4pPr>
      <a:lvl5pPr marL="2057400" indent="-228600" algn="l" rtl="0" fontAlgn="base">
        <a:spcBef>
          <a:spcPct val="20000"/>
        </a:spcBef>
        <a:spcAft>
          <a:spcPct val="0"/>
        </a:spcAft>
        <a:buChar char="»"/>
        <a:defRPr sz="2000" b="1" kern="1200">
          <a:solidFill>
            <a:srgbClr val="0000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1975" name="AutoShape 7"/>
          <p:cNvSpPr>
            <a:spLocks noChangeArrowheads="1"/>
          </p:cNvSpPr>
          <p:nvPr/>
        </p:nvSpPr>
        <p:spPr bwMode="auto">
          <a:xfrm>
            <a:off x="466725" y="620713"/>
            <a:ext cx="8208963" cy="5184775"/>
          </a:xfrm>
          <a:prstGeom prst="plaque">
            <a:avLst>
              <a:gd name="adj" fmla="val 16667"/>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851971" name="Rectangle 3"/>
          <p:cNvSpPr>
            <a:spLocks noChangeArrowheads="1"/>
          </p:cNvSpPr>
          <p:nvPr/>
        </p:nvSpPr>
        <p:spPr bwMode="auto">
          <a:xfrm>
            <a:off x="855663" y="3309938"/>
            <a:ext cx="7383462"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6000" b="1">
                <a:solidFill>
                  <a:srgbClr val="FFFF00"/>
                </a:solidFill>
                <a:cs typeface="Traditional Arabic" pitchFamily="2" charset="0"/>
              </a:rPr>
              <a:t>Du`a - E-Yastasheer</a:t>
            </a:r>
          </a:p>
        </p:txBody>
      </p:sp>
      <p:sp>
        <p:nvSpPr>
          <p:cNvPr id="851979" name="Rectangle 11"/>
          <p:cNvSpPr>
            <a:spLocks noChangeArrowheads="1"/>
          </p:cNvSpPr>
          <p:nvPr/>
        </p:nvSpPr>
        <p:spPr bwMode="auto">
          <a:xfrm>
            <a:off x="755650" y="1628775"/>
            <a:ext cx="7056438"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a:defRPr>
                <a:solidFill>
                  <a:schemeClr val="tx1"/>
                </a:solidFill>
                <a:latin typeface="Arial" panose="020B0604020202020204" pitchFamily="34" charset="0"/>
                <a:cs typeface="Arial" panose="020B0604020202020204" pitchFamily="34" charset="0"/>
              </a:defRPr>
            </a:lvl3pPr>
            <a:lvl4pPr>
              <a:defRPr>
                <a:solidFill>
                  <a:schemeClr val="tx1"/>
                </a:solidFill>
                <a:latin typeface="Arial" panose="020B0604020202020204" pitchFamily="34" charset="0"/>
                <a:cs typeface="Arial" panose="020B0604020202020204" pitchFamily="34" charset="0"/>
              </a:defRPr>
            </a:lvl4pPr>
            <a:lvl5pPr>
              <a:defRPr>
                <a:solidFill>
                  <a:schemeClr val="tx1"/>
                </a:solidFill>
                <a:latin typeface="Arial" panose="020B0604020202020204" pitchFamily="34" charset="0"/>
                <a:cs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ar-SA" altLang="en-US" sz="11000" b="1">
                <a:solidFill>
                  <a:srgbClr val="FFFF00"/>
                </a:solidFill>
              </a:rPr>
              <a:t>دعاء يستشير</a:t>
            </a:r>
          </a:p>
        </p:txBody>
      </p:sp>
      <p:sp>
        <p:nvSpPr>
          <p:cNvPr id="851982" name="Rectangle 14"/>
          <p:cNvSpPr>
            <a:spLocks noChangeArrowheads="1"/>
          </p:cNvSpPr>
          <p:nvPr/>
        </p:nvSpPr>
        <p:spPr bwMode="auto">
          <a:xfrm>
            <a:off x="179388" y="5949950"/>
            <a:ext cx="8785225" cy="62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200" b="1">
                <a:solidFill>
                  <a:srgbClr val="000066"/>
                </a:solidFill>
                <a:latin typeface="Trebuchet MS" panose="020B0603020202020204" pitchFamily="34" charset="0"/>
              </a:rPr>
              <a:t>Press SPACEBAR or ENTER key on the Keyboard or use mouse click to move along the slides.</a:t>
            </a:r>
          </a:p>
          <a:p>
            <a:pPr algn="ctr"/>
            <a:r>
              <a:rPr lang="en-US" altLang="en-US" b="1">
                <a:solidFill>
                  <a:srgbClr val="000066"/>
                </a:solidFill>
              </a:rPr>
              <a:t>For any errors/comments please write to: rehanl@hotmail.com.</a:t>
            </a:r>
            <a:endParaRPr lang="en-US" altLang="en-US" sz="1200" b="1">
              <a:solidFill>
                <a:srgbClr val="000066"/>
              </a:solidFill>
              <a:latin typeface="Trebuchet MS" panose="020B0603020202020204" pitchFamily="34" charset="0"/>
            </a:endParaRPr>
          </a:p>
          <a:p>
            <a:pPr algn="ctr"/>
            <a:r>
              <a:rPr lang="en-US" altLang="en-US" sz="1200" b="1">
                <a:solidFill>
                  <a:srgbClr val="000066"/>
                </a:solidFill>
                <a:latin typeface="Trebuchet MS" panose="020B0603020202020204" pitchFamily="34" charset="0"/>
              </a:rPr>
              <a:t>Kindly recite Sura E Fatiha for Marhumeen of all those who have worked towards making this small work possible.</a:t>
            </a:r>
          </a:p>
        </p:txBody>
      </p:sp>
    </p:spTree>
    <p:custDataLst>
      <p:tags r:id="rId1"/>
    </p:custDataLst>
  </p:cSld>
  <p:clrMapOvr>
    <a:masterClrMapping/>
  </p:clrMapOvr>
  <p:transition>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nodeType="clickEffect">
                                  <p:stCondLst>
                                    <p:cond delay="0"/>
                                  </p:stCondLst>
                                  <p:childTnLst>
                                    <p:set>
                                      <p:cBhvr>
                                        <p:cTn id="6" dur="1" fill="hold">
                                          <p:stCondLst>
                                            <p:cond delay="0"/>
                                          </p:stCondLst>
                                        </p:cTn>
                                        <p:tgtEl>
                                          <p:spTgt spid="851975"/>
                                        </p:tgtEl>
                                        <p:attrNameLst>
                                          <p:attrName>style.visibility</p:attrName>
                                        </p:attrNameLst>
                                      </p:cBhvr>
                                      <p:to>
                                        <p:strVal val="visible"/>
                                      </p:to>
                                    </p:set>
                                    <p:animEffect transition="in" filter="fade">
                                      <p:cBhvr>
                                        <p:cTn id="7" dur="1000"/>
                                        <p:tgtEl>
                                          <p:spTgt spid="851975"/>
                                        </p:tgtEl>
                                      </p:cBhvr>
                                    </p:animEffect>
                                    <p:anim calcmode="lin" valueType="num">
                                      <p:cBhvr>
                                        <p:cTn id="8" dur="1000" fill="hold"/>
                                        <p:tgtEl>
                                          <p:spTgt spid="851975"/>
                                        </p:tgtEl>
                                        <p:attrNameLst>
                                          <p:attrName>ppt_x</p:attrName>
                                        </p:attrNameLst>
                                      </p:cBhvr>
                                      <p:tavLst>
                                        <p:tav tm="0">
                                          <p:val>
                                            <p:strVal val="#ppt_x"/>
                                          </p:val>
                                        </p:tav>
                                        <p:tav tm="100000">
                                          <p:val>
                                            <p:strVal val="#ppt_x"/>
                                          </p:val>
                                        </p:tav>
                                      </p:tavLst>
                                    </p:anim>
                                    <p:anim calcmode="lin" valueType="num">
                                      <p:cBhvr>
                                        <p:cTn id="9" dur="1000" fill="hold"/>
                                        <p:tgtEl>
                                          <p:spTgt spid="851975"/>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851971"/>
                                        </p:tgtEl>
                                        <p:attrNameLst>
                                          <p:attrName>style.visibility</p:attrName>
                                        </p:attrNameLst>
                                      </p:cBhvr>
                                      <p:to>
                                        <p:strVal val="visible"/>
                                      </p:to>
                                    </p:set>
                                    <p:animEffect transition="in" filter="fade">
                                      <p:cBhvr>
                                        <p:cTn id="12" dur="1000"/>
                                        <p:tgtEl>
                                          <p:spTgt spid="851971"/>
                                        </p:tgtEl>
                                      </p:cBhvr>
                                    </p:animEffect>
                                    <p:anim calcmode="lin" valueType="num">
                                      <p:cBhvr>
                                        <p:cTn id="13" dur="1000" fill="hold"/>
                                        <p:tgtEl>
                                          <p:spTgt spid="851971"/>
                                        </p:tgtEl>
                                        <p:attrNameLst>
                                          <p:attrName>ppt_x</p:attrName>
                                        </p:attrNameLst>
                                      </p:cBhvr>
                                      <p:tavLst>
                                        <p:tav tm="0">
                                          <p:val>
                                            <p:strVal val="#ppt_x"/>
                                          </p:val>
                                        </p:tav>
                                        <p:tav tm="100000">
                                          <p:val>
                                            <p:strVal val="#ppt_x"/>
                                          </p:val>
                                        </p:tav>
                                      </p:tavLst>
                                    </p:anim>
                                    <p:anim calcmode="lin" valueType="num">
                                      <p:cBhvr>
                                        <p:cTn id="14" dur="1000" fill="hold"/>
                                        <p:tgtEl>
                                          <p:spTgt spid="851971"/>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851979"/>
                                        </p:tgtEl>
                                        <p:attrNameLst>
                                          <p:attrName>style.visibility</p:attrName>
                                        </p:attrNameLst>
                                      </p:cBhvr>
                                      <p:to>
                                        <p:strVal val="visible"/>
                                      </p:to>
                                    </p:set>
                                    <p:animEffect transition="in" filter="fade">
                                      <p:cBhvr>
                                        <p:cTn id="17" dur="1000"/>
                                        <p:tgtEl>
                                          <p:spTgt spid="851979"/>
                                        </p:tgtEl>
                                      </p:cBhvr>
                                    </p:animEffect>
                                    <p:anim calcmode="lin" valueType="num">
                                      <p:cBhvr>
                                        <p:cTn id="18" dur="1000" fill="hold"/>
                                        <p:tgtEl>
                                          <p:spTgt spid="851979"/>
                                        </p:tgtEl>
                                        <p:attrNameLst>
                                          <p:attrName>ppt_x</p:attrName>
                                        </p:attrNameLst>
                                      </p:cBhvr>
                                      <p:tavLst>
                                        <p:tav tm="0">
                                          <p:val>
                                            <p:strVal val="#ppt_x"/>
                                          </p:val>
                                        </p:tav>
                                        <p:tav tm="100000">
                                          <p:val>
                                            <p:strVal val="#ppt_x"/>
                                          </p:val>
                                        </p:tav>
                                      </p:tavLst>
                                    </p:anim>
                                    <p:anim calcmode="lin" valueType="num">
                                      <p:cBhvr>
                                        <p:cTn id="19" dur="1000" fill="hold"/>
                                        <p:tgtEl>
                                          <p:spTgt spid="8519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1971" grpId="0"/>
      <p:bldP spid="85197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363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الْعَظيمُ الرُّبُوبِيَّةِ، </a:t>
            </a:r>
            <a:endParaRPr lang="en-US" altLang="en-US" sz="5400">
              <a:cs typeface="Simplified Arabic" panose="02020603050405020304" pitchFamily="18" charset="-78"/>
            </a:endParaRPr>
          </a:p>
        </p:txBody>
      </p:sp>
      <p:sp>
        <p:nvSpPr>
          <p:cNvPr id="1093635" name="Rectangle 3"/>
          <p:cNvSpPr>
            <a:spLocks noGrp="1" noChangeArrowheads="1"/>
          </p:cNvSpPr>
          <p:nvPr>
            <p:ph type="subTitle" idx="1"/>
          </p:nvPr>
        </p:nvSpPr>
        <p:spPr>
          <a:xfrm>
            <a:off x="107950" y="3886200"/>
            <a:ext cx="8964613" cy="1752600"/>
          </a:xfrm>
        </p:spPr>
        <p:txBody>
          <a:bodyPr/>
          <a:lstStyle/>
          <a:p>
            <a:r>
              <a:rPr lang="en-GB" altLang="en-US" sz="3200"/>
              <a:t>He is the greatest Cherisher and Sustainer </a:t>
            </a:r>
            <a:endParaRPr lang="en-US" altLang="en-US" sz="3200"/>
          </a:p>
        </p:txBody>
      </p:sp>
      <p:sp>
        <p:nvSpPr>
          <p:cNvPr id="109363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579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وَأَنْتَ الُْمجيبُ وَأَنَا الْمُضْطَرُّ، </a:t>
            </a:r>
            <a:endParaRPr lang="en-US" altLang="en-US" sz="5400">
              <a:cs typeface="Simplified Arabic" panose="02020603050405020304" pitchFamily="18" charset="-78"/>
            </a:endParaRPr>
          </a:p>
        </p:txBody>
      </p:sp>
      <p:sp>
        <p:nvSpPr>
          <p:cNvPr id="1185795" name="Rectangle 3"/>
          <p:cNvSpPr>
            <a:spLocks noGrp="1" noChangeArrowheads="1"/>
          </p:cNvSpPr>
          <p:nvPr>
            <p:ph type="subTitle" idx="1"/>
          </p:nvPr>
        </p:nvSpPr>
        <p:spPr>
          <a:xfrm>
            <a:off x="107950" y="3886200"/>
            <a:ext cx="8964613" cy="1752600"/>
          </a:xfrm>
        </p:spPr>
        <p:txBody>
          <a:bodyPr/>
          <a:lstStyle/>
          <a:p>
            <a:r>
              <a:rPr lang="en-GB" altLang="en-US" sz="3200"/>
              <a:t>You are the Responder and I am the distressed. </a:t>
            </a:r>
            <a:endParaRPr lang="en-US" altLang="en-US" sz="3200"/>
          </a:p>
        </p:txBody>
      </p:sp>
      <p:sp>
        <p:nvSpPr>
          <p:cNvPr id="118579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6818"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وَأَنَا أَشْهَدُ بِأنَّكَ أَنْتَ اللهُ لا إِلـهَ إِلاّ أَنْتَ </a:t>
            </a:r>
            <a:endParaRPr lang="en-US" altLang="en-US" sz="5400">
              <a:cs typeface="Simplified Arabic" panose="02020603050405020304" pitchFamily="18" charset="-78"/>
            </a:endParaRPr>
          </a:p>
        </p:txBody>
      </p:sp>
      <p:sp>
        <p:nvSpPr>
          <p:cNvPr id="1186819" name="Rectangle 3"/>
          <p:cNvSpPr>
            <a:spLocks noGrp="1" noChangeArrowheads="1"/>
          </p:cNvSpPr>
          <p:nvPr>
            <p:ph type="subTitle" idx="1"/>
          </p:nvPr>
        </p:nvSpPr>
        <p:spPr>
          <a:xfrm>
            <a:off x="107950" y="3886200"/>
            <a:ext cx="8964613" cy="1752600"/>
          </a:xfrm>
        </p:spPr>
        <p:txBody>
          <a:bodyPr/>
          <a:lstStyle/>
          <a:p>
            <a:r>
              <a:rPr lang="en-GB" altLang="en-US" sz="3200"/>
              <a:t>And I bear witness that verily You are Allah, there is no god but You </a:t>
            </a:r>
            <a:endParaRPr lang="en-US" altLang="en-US" sz="3200"/>
          </a:p>
        </p:txBody>
      </p:sp>
      <p:sp>
        <p:nvSpPr>
          <p:cNvPr id="118682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42"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الْمُعْطى عِبادَكَ بِلا سُؤال،</a:t>
            </a:r>
            <a:r>
              <a:rPr lang="en-US" altLang="en-US" sz="5400">
                <a:cs typeface="Simplified Arabic" panose="02020603050405020304" pitchFamily="18" charset="-78"/>
              </a:rPr>
              <a:t> </a:t>
            </a:r>
          </a:p>
        </p:txBody>
      </p:sp>
      <p:sp>
        <p:nvSpPr>
          <p:cNvPr id="1187843" name="Rectangle 3"/>
          <p:cNvSpPr>
            <a:spLocks noGrp="1" noChangeArrowheads="1"/>
          </p:cNvSpPr>
          <p:nvPr>
            <p:ph type="subTitle" idx="1"/>
          </p:nvPr>
        </p:nvSpPr>
        <p:spPr>
          <a:xfrm>
            <a:off x="107950" y="3886200"/>
            <a:ext cx="8964613" cy="1752600"/>
          </a:xfrm>
        </p:spPr>
        <p:txBody>
          <a:bodyPr/>
          <a:lstStyle/>
          <a:p>
            <a:r>
              <a:rPr lang="en-GB" altLang="en-US" sz="3200"/>
              <a:t>You bestow favours upon Your slaves even without their asking. </a:t>
            </a:r>
            <a:endParaRPr lang="en-US" altLang="en-US" sz="3200"/>
          </a:p>
        </p:txBody>
      </p:sp>
      <p:sp>
        <p:nvSpPr>
          <p:cNvPr id="118784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886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وَأَشْهَدُ بِأَنَّكَ أَنْتَ اللهُ الْواحِدُ الأَحَدُ</a:t>
            </a:r>
            <a:r>
              <a:rPr lang="en-US" altLang="en-US" sz="5400">
                <a:cs typeface="Simplified Arabic" panose="02020603050405020304" pitchFamily="18" charset="-78"/>
              </a:rPr>
              <a:t> </a:t>
            </a:r>
          </a:p>
        </p:txBody>
      </p:sp>
      <p:sp>
        <p:nvSpPr>
          <p:cNvPr id="1188867" name="Rectangle 3"/>
          <p:cNvSpPr>
            <a:spLocks noGrp="1" noChangeArrowheads="1"/>
          </p:cNvSpPr>
          <p:nvPr>
            <p:ph type="subTitle" idx="1"/>
          </p:nvPr>
        </p:nvSpPr>
        <p:spPr>
          <a:xfrm>
            <a:off x="107950" y="3886200"/>
            <a:ext cx="8964613" cy="1752600"/>
          </a:xfrm>
        </p:spPr>
        <p:txBody>
          <a:bodyPr/>
          <a:lstStyle/>
          <a:p>
            <a:r>
              <a:rPr lang="en-GB" altLang="en-US" sz="3200"/>
              <a:t>And I bear witness that verily You are Allah, the One, the Peerless, </a:t>
            </a:r>
            <a:endParaRPr lang="en-US" altLang="en-US" sz="3200"/>
          </a:p>
        </p:txBody>
      </p:sp>
      <p:sp>
        <p:nvSpPr>
          <p:cNvPr id="118886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9890"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الْمُتَفَرِّدُ الصَّمَدُ الْفَرْدُ </a:t>
            </a:r>
            <a:endParaRPr lang="en-US" altLang="en-US" sz="5400">
              <a:cs typeface="Simplified Arabic" panose="02020603050405020304" pitchFamily="18" charset="-78"/>
            </a:endParaRPr>
          </a:p>
        </p:txBody>
      </p:sp>
      <p:sp>
        <p:nvSpPr>
          <p:cNvPr id="1189891" name="Rectangle 3"/>
          <p:cNvSpPr>
            <a:spLocks noGrp="1" noChangeArrowheads="1"/>
          </p:cNvSpPr>
          <p:nvPr>
            <p:ph type="subTitle" idx="1"/>
          </p:nvPr>
        </p:nvSpPr>
        <p:spPr>
          <a:xfrm>
            <a:off x="107950" y="3886200"/>
            <a:ext cx="8964613" cy="1752600"/>
          </a:xfrm>
        </p:spPr>
        <p:txBody>
          <a:bodyPr/>
          <a:lstStyle/>
          <a:p>
            <a:r>
              <a:rPr lang="en-GB" altLang="en-US" sz="3200"/>
              <a:t>the Unique, the Independent, the Single, </a:t>
            </a:r>
            <a:endParaRPr lang="en-US" altLang="en-US" sz="3200"/>
          </a:p>
        </p:txBody>
      </p:sp>
      <p:sp>
        <p:nvSpPr>
          <p:cNvPr id="118989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091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وَإِلَيْكَ الْمَصيرُ،</a:t>
            </a:r>
            <a:r>
              <a:rPr lang="en-US" altLang="en-US" sz="5400">
                <a:cs typeface="Simplified Arabic" panose="02020603050405020304" pitchFamily="18" charset="-78"/>
              </a:rPr>
              <a:t> </a:t>
            </a:r>
          </a:p>
        </p:txBody>
      </p:sp>
      <p:sp>
        <p:nvSpPr>
          <p:cNvPr id="1190915" name="Rectangle 3"/>
          <p:cNvSpPr>
            <a:spLocks noGrp="1" noChangeArrowheads="1"/>
          </p:cNvSpPr>
          <p:nvPr>
            <p:ph type="subTitle" idx="1"/>
          </p:nvPr>
        </p:nvSpPr>
        <p:spPr>
          <a:xfrm>
            <a:off x="107950" y="3886200"/>
            <a:ext cx="8964613" cy="1752600"/>
          </a:xfrm>
        </p:spPr>
        <p:txBody>
          <a:bodyPr/>
          <a:lstStyle/>
          <a:p>
            <a:r>
              <a:rPr lang="en-GB" altLang="en-US" sz="3200"/>
              <a:t>and verily to You we must return. </a:t>
            </a:r>
            <a:endParaRPr lang="en-US" altLang="en-US" sz="3200"/>
          </a:p>
        </p:txBody>
      </p:sp>
      <p:sp>
        <p:nvSpPr>
          <p:cNvPr id="119091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1938"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وَصَلَّى اللهُ عَلى مُحَمَّد وَأَهْلِ بَيْتِهِ الطَّيِّبينَ الطّاهِرينَ</a:t>
            </a:r>
            <a:r>
              <a:rPr lang="en-US" altLang="en-US" sz="5400">
                <a:cs typeface="Simplified Arabic" panose="02020603050405020304" pitchFamily="18" charset="-78"/>
              </a:rPr>
              <a:t> </a:t>
            </a:r>
          </a:p>
        </p:txBody>
      </p:sp>
      <p:sp>
        <p:nvSpPr>
          <p:cNvPr id="1191939" name="Rectangle 3"/>
          <p:cNvSpPr>
            <a:spLocks noGrp="1" noChangeArrowheads="1"/>
          </p:cNvSpPr>
          <p:nvPr>
            <p:ph type="subTitle" idx="1"/>
          </p:nvPr>
        </p:nvSpPr>
        <p:spPr>
          <a:xfrm>
            <a:off x="107950" y="3886200"/>
            <a:ext cx="8964613" cy="1752600"/>
          </a:xfrm>
        </p:spPr>
        <p:txBody>
          <a:bodyPr/>
          <a:lstStyle/>
          <a:p>
            <a:r>
              <a:rPr lang="en-GB" altLang="en-US" sz="3200"/>
              <a:t>May the blessings of Allah be upon Muhammad and his family the holy and pure. </a:t>
            </a:r>
            <a:endParaRPr lang="en-US" altLang="en-US" sz="3200"/>
          </a:p>
        </p:txBody>
      </p:sp>
      <p:sp>
        <p:nvSpPr>
          <p:cNvPr id="119194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2962"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وَاغْفِرْ </a:t>
            </a:r>
            <a:r>
              <a:rPr lang="ar-BH" altLang="en-US" sz="5400">
                <a:cs typeface="Simplified Arabic" panose="02020603050405020304" pitchFamily="18" charset="-78"/>
              </a:rPr>
              <a:t>لي </a:t>
            </a:r>
            <a:r>
              <a:rPr lang="ar-SA" altLang="en-US" sz="5400">
                <a:cs typeface="Simplified Arabic" panose="02020603050405020304" pitchFamily="18" charset="-78"/>
              </a:rPr>
              <a:t>ذُنُوبي</a:t>
            </a:r>
            <a:r>
              <a:rPr lang="en-US" altLang="en-US" sz="5400">
                <a:cs typeface="Simplified Arabic" panose="02020603050405020304" pitchFamily="18" charset="-78"/>
              </a:rPr>
              <a:t> </a:t>
            </a:r>
          </a:p>
        </p:txBody>
      </p:sp>
      <p:sp>
        <p:nvSpPr>
          <p:cNvPr id="1192963" name="Rectangle 3"/>
          <p:cNvSpPr>
            <a:spLocks noGrp="1" noChangeArrowheads="1"/>
          </p:cNvSpPr>
          <p:nvPr>
            <p:ph type="subTitle" idx="1"/>
          </p:nvPr>
        </p:nvSpPr>
        <p:spPr>
          <a:xfrm>
            <a:off x="107950" y="3886200"/>
            <a:ext cx="8964613" cy="1752600"/>
          </a:xfrm>
        </p:spPr>
        <p:txBody>
          <a:bodyPr/>
          <a:lstStyle/>
          <a:p>
            <a:r>
              <a:rPr lang="en-GB" altLang="en-US" sz="3200"/>
              <a:t>O Lord, forgive my sins </a:t>
            </a:r>
            <a:endParaRPr lang="en-US" altLang="en-US" sz="3200"/>
          </a:p>
        </p:txBody>
      </p:sp>
      <p:sp>
        <p:nvSpPr>
          <p:cNvPr id="119296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398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وَاسْتُرْ عَلَىَّ عيُوُبي</a:t>
            </a:r>
            <a:r>
              <a:rPr lang="en-US" altLang="en-US" sz="5400">
                <a:cs typeface="Simplified Arabic" panose="02020603050405020304" pitchFamily="18" charset="-78"/>
              </a:rPr>
              <a:t> </a:t>
            </a:r>
          </a:p>
        </p:txBody>
      </p:sp>
      <p:sp>
        <p:nvSpPr>
          <p:cNvPr id="1193987" name="Rectangle 3"/>
          <p:cNvSpPr>
            <a:spLocks noGrp="1" noChangeArrowheads="1"/>
          </p:cNvSpPr>
          <p:nvPr>
            <p:ph type="subTitle" idx="1"/>
          </p:nvPr>
        </p:nvSpPr>
        <p:spPr>
          <a:xfrm>
            <a:off x="107950" y="3886200"/>
            <a:ext cx="8964613" cy="1752600"/>
          </a:xfrm>
        </p:spPr>
        <p:txBody>
          <a:bodyPr/>
          <a:lstStyle/>
          <a:p>
            <a:r>
              <a:rPr lang="en-GB" altLang="en-US" sz="3200"/>
              <a:t>and keep my faults concealed </a:t>
            </a:r>
            <a:endParaRPr lang="en-US" altLang="en-US" sz="3200"/>
          </a:p>
        </p:txBody>
      </p:sp>
      <p:sp>
        <p:nvSpPr>
          <p:cNvPr id="119398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5010"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وَافْتَحْ لي مِنْ لَدُنْكَ رَحْمَةً وَرِزْقاً واسِعاً</a:t>
            </a:r>
            <a:r>
              <a:rPr lang="en-US" altLang="en-US" sz="5400">
                <a:cs typeface="Simplified Arabic" panose="02020603050405020304" pitchFamily="18" charset="-78"/>
              </a:rPr>
              <a:t> </a:t>
            </a:r>
          </a:p>
        </p:txBody>
      </p:sp>
      <p:sp>
        <p:nvSpPr>
          <p:cNvPr id="1195011" name="Rectangle 3"/>
          <p:cNvSpPr>
            <a:spLocks noGrp="1" noChangeArrowheads="1"/>
          </p:cNvSpPr>
          <p:nvPr>
            <p:ph type="subTitle" idx="1"/>
          </p:nvPr>
        </p:nvSpPr>
        <p:spPr>
          <a:xfrm>
            <a:off x="107950" y="3886200"/>
            <a:ext cx="8964613" cy="1752600"/>
          </a:xfrm>
        </p:spPr>
        <p:txBody>
          <a:bodyPr/>
          <a:lstStyle/>
          <a:p>
            <a:r>
              <a:rPr lang="en-GB" altLang="en-US" sz="3200"/>
              <a:t>and extend to me Your special mercy and bounteous sustenance</a:t>
            </a:r>
            <a:r>
              <a:rPr lang="en-US" altLang="en-US" sz="3200"/>
              <a:t> </a:t>
            </a:r>
          </a:p>
        </p:txBody>
      </p:sp>
      <p:sp>
        <p:nvSpPr>
          <p:cNvPr id="119501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4658"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نُورُ السَّماواتِ وَالأَرَضينَ وَفاطِرُهُما وَمُبْتَدِعُهُما</a:t>
            </a:r>
            <a:r>
              <a:rPr lang="en-US" altLang="en-US" sz="5400">
                <a:cs typeface="Simplified Arabic" panose="02020603050405020304" pitchFamily="18" charset="-78"/>
              </a:rPr>
              <a:t> </a:t>
            </a:r>
          </a:p>
        </p:txBody>
      </p:sp>
      <p:sp>
        <p:nvSpPr>
          <p:cNvPr id="1094659" name="Rectangle 3"/>
          <p:cNvSpPr>
            <a:spLocks noGrp="1" noChangeArrowheads="1"/>
          </p:cNvSpPr>
          <p:nvPr>
            <p:ph type="subTitle" idx="1"/>
          </p:nvPr>
        </p:nvSpPr>
        <p:spPr>
          <a:xfrm>
            <a:off x="107950" y="3886200"/>
            <a:ext cx="8964613" cy="1752600"/>
          </a:xfrm>
        </p:spPr>
        <p:txBody>
          <a:bodyPr/>
          <a:lstStyle/>
          <a:p>
            <a:r>
              <a:rPr lang="en-US" altLang="en-US" sz="3200"/>
              <a:t>t</a:t>
            </a:r>
            <a:r>
              <a:rPr lang="en-GB" altLang="en-US" sz="3200"/>
              <a:t>he Light of the earths and heavens and their Creator and Maker out of nothing. </a:t>
            </a:r>
            <a:endParaRPr lang="en-US" altLang="en-US" sz="3200"/>
          </a:p>
        </p:txBody>
      </p:sp>
      <p:sp>
        <p:nvSpPr>
          <p:cNvPr id="109466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603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يا أَرْحَمَ الرّاحِمينَ</a:t>
            </a:r>
            <a:r>
              <a:rPr lang="en-US" altLang="en-US" sz="5400">
                <a:cs typeface="Simplified Arabic" panose="02020603050405020304" pitchFamily="18" charset="-78"/>
              </a:rPr>
              <a:t> </a:t>
            </a:r>
          </a:p>
        </p:txBody>
      </p:sp>
      <p:sp>
        <p:nvSpPr>
          <p:cNvPr id="1196035" name="Rectangle 3"/>
          <p:cNvSpPr>
            <a:spLocks noGrp="1" noChangeArrowheads="1"/>
          </p:cNvSpPr>
          <p:nvPr>
            <p:ph type="subTitle" idx="1"/>
          </p:nvPr>
        </p:nvSpPr>
        <p:spPr>
          <a:xfrm>
            <a:off x="107950" y="3886200"/>
            <a:ext cx="8964613" cy="1752600"/>
          </a:xfrm>
        </p:spPr>
        <p:txBody>
          <a:bodyPr/>
          <a:lstStyle/>
          <a:p>
            <a:r>
              <a:rPr lang="en-US" altLang="en-US" sz="3200"/>
              <a:t>O the All-merciful! </a:t>
            </a:r>
          </a:p>
        </p:txBody>
      </p:sp>
      <p:sp>
        <p:nvSpPr>
          <p:cNvPr id="119603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7058"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وَالْحَمْدُ للهِ رَبِّ الْعالَمينَ</a:t>
            </a:r>
            <a:r>
              <a:rPr lang="en-US" altLang="en-US" sz="5400">
                <a:cs typeface="Simplified Arabic" panose="02020603050405020304" pitchFamily="18" charset="-78"/>
              </a:rPr>
              <a:t> </a:t>
            </a:r>
          </a:p>
        </p:txBody>
      </p:sp>
      <p:sp>
        <p:nvSpPr>
          <p:cNvPr id="1197059" name="Rectangle 3"/>
          <p:cNvSpPr>
            <a:spLocks noGrp="1" noChangeArrowheads="1"/>
          </p:cNvSpPr>
          <p:nvPr>
            <p:ph type="subTitle" idx="1"/>
          </p:nvPr>
        </p:nvSpPr>
        <p:spPr>
          <a:xfrm>
            <a:off x="107950" y="3886200"/>
            <a:ext cx="8964613" cy="1752600"/>
          </a:xfrm>
        </p:spPr>
        <p:txBody>
          <a:bodyPr/>
          <a:lstStyle/>
          <a:p>
            <a:r>
              <a:rPr lang="en-US" altLang="en-US" sz="3200"/>
              <a:t>All praise is due to Allah the Cherisher and sustainer of all the worlds </a:t>
            </a:r>
          </a:p>
        </p:txBody>
      </p:sp>
      <p:sp>
        <p:nvSpPr>
          <p:cNvPr id="119706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82"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وَحَسْبُنَا اللهُ وَنْعِمَ الْوَكيلُ</a:t>
            </a:r>
            <a:r>
              <a:rPr lang="en-US" altLang="en-US" sz="5400">
                <a:cs typeface="Simplified Arabic" panose="02020603050405020304" pitchFamily="18" charset="-78"/>
              </a:rPr>
              <a:t> </a:t>
            </a:r>
          </a:p>
        </p:txBody>
      </p:sp>
      <p:sp>
        <p:nvSpPr>
          <p:cNvPr id="1198083" name="Rectangle 3"/>
          <p:cNvSpPr>
            <a:spLocks noGrp="1" noChangeArrowheads="1"/>
          </p:cNvSpPr>
          <p:nvPr>
            <p:ph type="subTitle" idx="1"/>
          </p:nvPr>
        </p:nvSpPr>
        <p:spPr>
          <a:xfrm>
            <a:off x="107950" y="3886200"/>
            <a:ext cx="8964613" cy="1752600"/>
          </a:xfrm>
        </p:spPr>
        <p:txBody>
          <a:bodyPr/>
          <a:lstStyle/>
          <a:p>
            <a:r>
              <a:rPr lang="en-GB" altLang="en-US" sz="3200"/>
              <a:t>And Allah is sufficient for us and most excellent is the Protector.</a:t>
            </a:r>
            <a:r>
              <a:rPr lang="en-US" altLang="en-US" sz="3200"/>
              <a:t> </a:t>
            </a:r>
          </a:p>
        </p:txBody>
      </p:sp>
      <p:sp>
        <p:nvSpPr>
          <p:cNvPr id="119808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910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وَلا حَوْلَ وَلا قُوَّةَ إِلاّ بِاللهِ الْعَلِىِّ الْعَظيمِ .</a:t>
            </a:r>
            <a:r>
              <a:rPr lang="en-US" altLang="en-US" sz="5400">
                <a:cs typeface="Simplified Arabic" panose="02020603050405020304" pitchFamily="18" charset="-78"/>
              </a:rPr>
              <a:t> </a:t>
            </a:r>
          </a:p>
        </p:txBody>
      </p:sp>
      <p:sp>
        <p:nvSpPr>
          <p:cNvPr id="1199107" name="Rectangle 3"/>
          <p:cNvSpPr>
            <a:spLocks noGrp="1" noChangeArrowheads="1"/>
          </p:cNvSpPr>
          <p:nvPr>
            <p:ph type="subTitle" idx="1"/>
          </p:nvPr>
        </p:nvSpPr>
        <p:spPr>
          <a:xfrm>
            <a:off x="107950" y="3886200"/>
            <a:ext cx="8964613" cy="1752600"/>
          </a:xfrm>
        </p:spPr>
        <p:txBody>
          <a:bodyPr/>
          <a:lstStyle/>
          <a:p>
            <a:r>
              <a:rPr lang="en-US" altLang="en-US" sz="3200"/>
              <a:t>There is neither might nor power but with Allah the Great, the Exalted. </a:t>
            </a:r>
          </a:p>
        </p:txBody>
      </p:sp>
      <p:sp>
        <p:nvSpPr>
          <p:cNvPr id="119910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846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اَللَّهُمَّ صَلِّ عَلَى مُحَمَّدٍ وَ آلِ مُحَمَّد</a:t>
            </a:r>
            <a:endParaRPr lang="en-US" altLang="en-US" sz="5400">
              <a:cs typeface="Simplified Arabic" panose="02020603050405020304" pitchFamily="18" charset="-78"/>
            </a:endParaRPr>
          </a:p>
        </p:txBody>
      </p:sp>
      <p:sp>
        <p:nvSpPr>
          <p:cNvPr id="958467" name="Rectangle 3"/>
          <p:cNvSpPr>
            <a:spLocks noGrp="1" noChangeArrowheads="1"/>
          </p:cNvSpPr>
          <p:nvPr>
            <p:ph type="subTitle" idx="1"/>
          </p:nvPr>
        </p:nvSpPr>
        <p:spPr>
          <a:xfrm>
            <a:off x="107950" y="3886200"/>
            <a:ext cx="8964613" cy="1752600"/>
          </a:xfrm>
        </p:spPr>
        <p:txBody>
          <a:bodyPr/>
          <a:lstStyle/>
          <a:p>
            <a:r>
              <a:rPr lang="en-US" altLang="en-US" sz="3200"/>
              <a:t>O Alláh send Your blessings on Muhammad and the family of Muhammad.</a:t>
            </a:r>
          </a:p>
        </p:txBody>
      </p:sp>
      <p:sp>
        <p:nvSpPr>
          <p:cNvPr id="958471" name="Text Box 7"/>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6658" name="AutoShape 2"/>
          <p:cNvSpPr>
            <a:spLocks noChangeArrowheads="1"/>
          </p:cNvSpPr>
          <p:nvPr/>
        </p:nvSpPr>
        <p:spPr bwMode="auto">
          <a:xfrm>
            <a:off x="611188" y="1196975"/>
            <a:ext cx="7993062" cy="4608513"/>
          </a:xfrm>
          <a:prstGeom prst="plaque">
            <a:avLst>
              <a:gd name="adj" fmla="val 16667"/>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966659" name="Rectangle 3"/>
          <p:cNvSpPr>
            <a:spLocks noGrp="1" noChangeArrowheads="1"/>
          </p:cNvSpPr>
          <p:nvPr>
            <p:ph type="ctrTitle"/>
          </p:nvPr>
        </p:nvSpPr>
        <p:spPr>
          <a:xfrm>
            <a:off x="685800" y="3149600"/>
            <a:ext cx="7772400" cy="1143000"/>
          </a:xfrm>
          <a:noFill/>
          <a:ln/>
        </p:spPr>
        <p:txBody>
          <a:bodyPr anchor="ctr"/>
          <a:lstStyle/>
          <a:p>
            <a:r>
              <a:rPr lang="en-US" altLang="en-US">
                <a:solidFill>
                  <a:srgbClr val="FFFF00"/>
                </a:solidFill>
              </a:rPr>
              <a:t>Please recite a </a:t>
            </a:r>
            <a:br>
              <a:rPr lang="en-US" altLang="en-US">
                <a:solidFill>
                  <a:srgbClr val="FFFF00"/>
                </a:solidFill>
              </a:rPr>
            </a:br>
            <a:r>
              <a:rPr lang="en-US" altLang="en-US">
                <a:solidFill>
                  <a:srgbClr val="FFFF00"/>
                </a:solidFill>
              </a:rPr>
              <a:t>Sura E Fatiha</a:t>
            </a:r>
            <a:br>
              <a:rPr lang="en-US" altLang="en-US">
                <a:solidFill>
                  <a:srgbClr val="FFFF00"/>
                </a:solidFill>
              </a:rPr>
            </a:br>
            <a:r>
              <a:rPr lang="en-US" altLang="en-US">
                <a:solidFill>
                  <a:srgbClr val="FFFF00"/>
                </a:solidFill>
              </a:rPr>
              <a:t>for</a:t>
            </a:r>
            <a:br>
              <a:rPr lang="en-US" altLang="en-US">
                <a:solidFill>
                  <a:srgbClr val="FFFF00"/>
                </a:solidFill>
              </a:rPr>
            </a:br>
            <a:r>
              <a:rPr lang="en-US" altLang="en-US">
                <a:solidFill>
                  <a:srgbClr val="FFFF00"/>
                </a:solidFill>
              </a:rPr>
              <a:t>ALL MARHUMEEN</a:t>
            </a:r>
            <a:br>
              <a:rPr lang="en-US" altLang="en-US">
                <a:solidFill>
                  <a:srgbClr val="FFFF00"/>
                </a:solidFill>
              </a:rPr>
            </a:br>
            <a:endParaRPr lang="en-GB" altLang="en-US">
              <a:solidFill>
                <a:srgbClr val="FFFF00"/>
              </a:solidFill>
            </a:endParaRPr>
          </a:p>
        </p:txBody>
      </p:sp>
      <p:sp>
        <p:nvSpPr>
          <p:cNvPr id="966660" name="Rectangle 4"/>
          <p:cNvSpPr>
            <a:spLocks noChangeArrowheads="1"/>
          </p:cNvSpPr>
          <p:nvPr/>
        </p:nvSpPr>
        <p:spPr bwMode="auto">
          <a:xfrm>
            <a:off x="179388" y="6024563"/>
            <a:ext cx="8785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200" b="1">
                <a:solidFill>
                  <a:srgbClr val="000066"/>
                </a:solidFill>
                <a:latin typeface="Trebuchet MS" panose="020B0603020202020204" pitchFamily="34" charset="0"/>
              </a:rPr>
              <a:t>For any errors/comments please write to: rehanL@hotmail.com.  </a:t>
            </a:r>
          </a:p>
          <a:p>
            <a:pPr algn="ctr"/>
            <a:r>
              <a:rPr lang="en-US" altLang="en-US" sz="1200" b="1">
                <a:solidFill>
                  <a:srgbClr val="000066"/>
                </a:solidFill>
                <a:latin typeface="Trebuchet MS" panose="020B0603020202020204" pitchFamily="34" charset="0"/>
              </a:rPr>
              <a:t>Kindly recite Sura E Fatiha for Marhumeen of all those who have worked towards making this small work possible.</a:t>
            </a:r>
          </a:p>
        </p:txBody>
      </p:sp>
      <p:sp>
        <p:nvSpPr>
          <p:cNvPr id="966663" name="Text Box 7"/>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82"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بِغَيْرِ عَمَد خَلَقَهُما وَفَتَقَهُما فَتْقاً </a:t>
            </a:r>
            <a:endParaRPr lang="en-US" altLang="en-US" sz="5400">
              <a:cs typeface="Simplified Arabic" panose="02020603050405020304" pitchFamily="18" charset="-78"/>
            </a:endParaRPr>
          </a:p>
        </p:txBody>
      </p:sp>
      <p:sp>
        <p:nvSpPr>
          <p:cNvPr id="1095683" name="Rectangle 3"/>
          <p:cNvSpPr>
            <a:spLocks noGrp="1" noChangeArrowheads="1"/>
          </p:cNvSpPr>
          <p:nvPr>
            <p:ph type="subTitle" idx="1"/>
          </p:nvPr>
        </p:nvSpPr>
        <p:spPr>
          <a:xfrm>
            <a:off x="107950" y="3886200"/>
            <a:ext cx="8964613" cy="1752600"/>
          </a:xfrm>
        </p:spPr>
        <p:txBody>
          <a:bodyPr/>
          <a:lstStyle/>
          <a:p>
            <a:r>
              <a:rPr lang="en-GB" altLang="en-US" sz="3200"/>
              <a:t>He created both of them without any pillars and separated them – a proper separation. </a:t>
            </a:r>
            <a:endParaRPr lang="en-US" altLang="en-US" sz="3200"/>
          </a:p>
        </p:txBody>
      </p:sp>
      <p:sp>
        <p:nvSpPr>
          <p:cNvPr id="109568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670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فَقامَتِ السَّماواتُ طائِعات بِأَمْرِهِ </a:t>
            </a:r>
            <a:endParaRPr lang="en-US" altLang="en-US" sz="5400">
              <a:cs typeface="Simplified Arabic" panose="02020603050405020304" pitchFamily="18" charset="-78"/>
            </a:endParaRPr>
          </a:p>
        </p:txBody>
      </p:sp>
      <p:sp>
        <p:nvSpPr>
          <p:cNvPr id="1096707" name="Rectangle 3"/>
          <p:cNvSpPr>
            <a:spLocks noGrp="1" noChangeArrowheads="1"/>
          </p:cNvSpPr>
          <p:nvPr>
            <p:ph type="subTitle" idx="1"/>
          </p:nvPr>
        </p:nvSpPr>
        <p:spPr>
          <a:xfrm>
            <a:off x="107950" y="3886200"/>
            <a:ext cx="8964613" cy="1752600"/>
          </a:xfrm>
        </p:spPr>
        <p:txBody>
          <a:bodyPr/>
          <a:lstStyle/>
          <a:p>
            <a:r>
              <a:rPr lang="en-GB" altLang="en-US" sz="3200"/>
              <a:t>Thus the heavens became stable in obedience to His commandment </a:t>
            </a:r>
            <a:endParaRPr lang="en-US" altLang="en-US" sz="3200"/>
          </a:p>
        </p:txBody>
      </p:sp>
      <p:sp>
        <p:nvSpPr>
          <p:cNvPr id="109670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7730"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وَاسْتَقَرَّتِ الأَرضَوُنَ (الأَرْضِ) بِأَوْتادِها فَوْقَ الْماءِ،</a:t>
            </a:r>
            <a:r>
              <a:rPr lang="en-US" altLang="en-US" sz="5400">
                <a:cs typeface="Simplified Arabic" panose="02020603050405020304" pitchFamily="18" charset="-78"/>
              </a:rPr>
              <a:t> </a:t>
            </a:r>
          </a:p>
        </p:txBody>
      </p:sp>
      <p:sp>
        <p:nvSpPr>
          <p:cNvPr id="1097731" name="Rectangle 3"/>
          <p:cNvSpPr>
            <a:spLocks noGrp="1" noChangeArrowheads="1"/>
          </p:cNvSpPr>
          <p:nvPr>
            <p:ph type="subTitle" idx="1"/>
          </p:nvPr>
        </p:nvSpPr>
        <p:spPr>
          <a:xfrm>
            <a:off x="107950" y="3886200"/>
            <a:ext cx="8964613" cy="1752600"/>
          </a:xfrm>
        </p:spPr>
        <p:txBody>
          <a:bodyPr/>
          <a:lstStyle/>
          <a:p>
            <a:r>
              <a:rPr lang="en-GB" altLang="en-US" sz="3200"/>
              <a:t>and the earths became fixed on the surface of the water with their pegs.</a:t>
            </a:r>
            <a:r>
              <a:rPr lang="en-US" altLang="en-US" sz="3200"/>
              <a:t> </a:t>
            </a:r>
          </a:p>
        </p:txBody>
      </p:sp>
      <p:sp>
        <p:nvSpPr>
          <p:cNvPr id="109773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875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ثُمَّ عَلا رَبُّنا فِي السَماواتِ الْعُلى</a:t>
            </a:r>
            <a:r>
              <a:rPr lang="en-US" altLang="en-US" sz="5400">
                <a:cs typeface="Simplified Arabic" panose="02020603050405020304" pitchFamily="18" charset="-78"/>
              </a:rPr>
              <a:t> </a:t>
            </a:r>
          </a:p>
        </p:txBody>
      </p:sp>
      <p:sp>
        <p:nvSpPr>
          <p:cNvPr id="1098755" name="Rectangle 3"/>
          <p:cNvSpPr>
            <a:spLocks noGrp="1" noChangeArrowheads="1"/>
          </p:cNvSpPr>
          <p:nvPr>
            <p:ph type="subTitle" idx="1"/>
          </p:nvPr>
        </p:nvSpPr>
        <p:spPr>
          <a:xfrm>
            <a:off x="107950" y="3886200"/>
            <a:ext cx="8964613" cy="1752600"/>
          </a:xfrm>
        </p:spPr>
        <p:txBody>
          <a:bodyPr/>
          <a:lstStyle/>
          <a:p>
            <a:r>
              <a:rPr lang="en-GB" altLang="en-US" sz="3200"/>
              <a:t>Then our Lord subdued the high heavens </a:t>
            </a:r>
            <a:endParaRPr lang="en-US" altLang="en-US" sz="3200"/>
          </a:p>
        </p:txBody>
      </p:sp>
      <p:sp>
        <p:nvSpPr>
          <p:cNvPr id="109875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9778"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اَلَّرحْمنُ عَلَى الْعَرْشِ اسْتَوى،</a:t>
            </a:r>
            <a:r>
              <a:rPr lang="en-US" altLang="en-US" sz="5400">
                <a:cs typeface="Simplified Arabic" panose="02020603050405020304" pitchFamily="18" charset="-78"/>
              </a:rPr>
              <a:t> </a:t>
            </a:r>
          </a:p>
        </p:txBody>
      </p:sp>
      <p:sp>
        <p:nvSpPr>
          <p:cNvPr id="1099779" name="Rectangle 3"/>
          <p:cNvSpPr>
            <a:spLocks noGrp="1" noChangeArrowheads="1"/>
          </p:cNvSpPr>
          <p:nvPr>
            <p:ph type="subTitle" idx="1"/>
          </p:nvPr>
        </p:nvSpPr>
        <p:spPr>
          <a:xfrm>
            <a:off x="107950" y="3886200"/>
            <a:ext cx="8964613" cy="1752600"/>
          </a:xfrm>
        </p:spPr>
        <p:txBody>
          <a:bodyPr/>
          <a:lstStyle/>
          <a:p>
            <a:r>
              <a:rPr lang="en-GB" altLang="en-US" sz="3200"/>
              <a:t>The Most Gracious is firmly established on the throne (of authority)</a:t>
            </a:r>
            <a:r>
              <a:rPr lang="en-US" altLang="en-US" sz="3200"/>
              <a:t> </a:t>
            </a:r>
          </a:p>
        </p:txBody>
      </p:sp>
      <p:sp>
        <p:nvSpPr>
          <p:cNvPr id="109978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0802"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لَهُ ما فِي السَّماواتِ وَما فِي الأَرْضِ وَما بَيْنَهُما وَما تَحْتَ الثَّرى،</a:t>
            </a:r>
            <a:r>
              <a:rPr lang="en-US" altLang="en-US" sz="5400">
                <a:cs typeface="Simplified Arabic" panose="02020603050405020304" pitchFamily="18" charset="-78"/>
              </a:rPr>
              <a:t> </a:t>
            </a:r>
          </a:p>
        </p:txBody>
      </p:sp>
      <p:sp>
        <p:nvSpPr>
          <p:cNvPr id="1100803" name="Rectangle 3"/>
          <p:cNvSpPr>
            <a:spLocks noGrp="1" noChangeArrowheads="1"/>
          </p:cNvSpPr>
          <p:nvPr>
            <p:ph type="subTitle" idx="1"/>
          </p:nvPr>
        </p:nvSpPr>
        <p:spPr>
          <a:xfrm>
            <a:off x="107950" y="3886200"/>
            <a:ext cx="8964613" cy="1752600"/>
          </a:xfrm>
        </p:spPr>
        <p:txBody>
          <a:bodyPr/>
          <a:lstStyle/>
          <a:p>
            <a:r>
              <a:rPr lang="en-GB" altLang="en-US" sz="3200"/>
              <a:t>Everything that is in heaven and in the earth and in between them and what is below the earth belongs to Him. </a:t>
            </a:r>
            <a:endParaRPr lang="en-US" altLang="en-US" sz="3200"/>
          </a:p>
        </p:txBody>
      </p:sp>
      <p:sp>
        <p:nvSpPr>
          <p:cNvPr id="110080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182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فَأَنَا أَشْهَدُ بِأَنَّكَ أَنْتَ اللهُ لا رافِعَ لِما وَضَعْتَ،</a:t>
            </a:r>
            <a:r>
              <a:rPr lang="en-US" altLang="en-US" sz="5400">
                <a:cs typeface="Simplified Arabic" panose="02020603050405020304" pitchFamily="18" charset="-78"/>
              </a:rPr>
              <a:t> </a:t>
            </a:r>
          </a:p>
        </p:txBody>
      </p:sp>
      <p:sp>
        <p:nvSpPr>
          <p:cNvPr id="1101827" name="Rectangle 3"/>
          <p:cNvSpPr>
            <a:spLocks noGrp="1" noChangeArrowheads="1"/>
          </p:cNvSpPr>
          <p:nvPr>
            <p:ph type="subTitle" idx="1"/>
          </p:nvPr>
        </p:nvSpPr>
        <p:spPr>
          <a:xfrm>
            <a:off x="107950" y="3886200"/>
            <a:ext cx="8964613" cy="1752600"/>
          </a:xfrm>
        </p:spPr>
        <p:txBody>
          <a:bodyPr/>
          <a:lstStyle/>
          <a:p>
            <a:r>
              <a:rPr lang="en-GB" altLang="en-US" sz="3200"/>
              <a:t>So, I bear witness that verily You are Allah. There is none to elevate what You have lowered</a:t>
            </a:r>
            <a:r>
              <a:rPr lang="en-US" altLang="en-US" sz="3200"/>
              <a:t> </a:t>
            </a:r>
          </a:p>
        </p:txBody>
      </p:sp>
      <p:sp>
        <p:nvSpPr>
          <p:cNvPr id="110182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2850"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وَلا واضِعَ لِما رَفَعْتَ، </a:t>
            </a:r>
            <a:endParaRPr lang="en-US" altLang="en-US" sz="5400">
              <a:cs typeface="Simplified Arabic" panose="02020603050405020304" pitchFamily="18" charset="-78"/>
            </a:endParaRPr>
          </a:p>
        </p:txBody>
      </p:sp>
      <p:sp>
        <p:nvSpPr>
          <p:cNvPr id="1102851" name="Rectangle 3"/>
          <p:cNvSpPr>
            <a:spLocks noGrp="1" noChangeArrowheads="1"/>
          </p:cNvSpPr>
          <p:nvPr>
            <p:ph type="subTitle" idx="1"/>
          </p:nvPr>
        </p:nvSpPr>
        <p:spPr>
          <a:xfrm>
            <a:off x="107950" y="3886200"/>
            <a:ext cx="8964613" cy="1752600"/>
          </a:xfrm>
        </p:spPr>
        <p:txBody>
          <a:bodyPr/>
          <a:lstStyle/>
          <a:p>
            <a:r>
              <a:rPr lang="en-US" altLang="en-US" sz="3200"/>
              <a:t>And no one to lower what You have elevated </a:t>
            </a:r>
          </a:p>
        </p:txBody>
      </p:sp>
      <p:sp>
        <p:nvSpPr>
          <p:cNvPr id="110285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9490" name="Rectangle 2"/>
          <p:cNvSpPr>
            <a:spLocks noChangeArrowheads="1"/>
          </p:cNvSpPr>
          <p:nvPr/>
        </p:nvSpPr>
        <p:spPr bwMode="auto">
          <a:xfrm>
            <a:off x="323850" y="912813"/>
            <a:ext cx="8496300" cy="5578475"/>
          </a:xfrm>
          <a:prstGeom prst="rect">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altLang="en-US" sz="3000" b="1">
                <a:solidFill>
                  <a:srgbClr val="FFFF00"/>
                </a:solidFill>
                <a:latin typeface="Trebuchet MS" panose="020B0603020202020204" pitchFamily="34" charset="0"/>
              </a:rPr>
              <a:t>Ibna Tawus in Muhaj al Dawat and Kafami in Misbah narrate this supplication on the authority of Imam Ali (as) who learnt it from the Holy Prophet (PBUH&amp;HP). The Holy Prophet (PBUH&amp;HP) advised him to recite this supplication regularly, whether in prosperity or poverty, till death, because it unveils the secrets of creation and divine strategy.  This supplication is recommended for the removal of all troubles and worries, and it is recommended that it be performed with</a:t>
            </a:r>
            <a:r>
              <a:rPr lang="en-US" altLang="en-US" sz="3000" b="1" i="1"/>
              <a:t> </a:t>
            </a:r>
            <a:r>
              <a:rPr lang="en-US" altLang="en-US" sz="3000" b="1">
                <a:solidFill>
                  <a:srgbClr val="FFFF00"/>
                </a:solidFill>
                <a:latin typeface="Trebuchet MS" panose="020B0603020202020204" pitchFamily="34" charset="0"/>
              </a:rPr>
              <a:t>ablution.</a:t>
            </a:r>
          </a:p>
        </p:txBody>
      </p:sp>
      <p:sp>
        <p:nvSpPr>
          <p:cNvPr id="95949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Merits of 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387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وَلا مُعِزَّ لِمَنْ أَذْلَلْتَ، </a:t>
            </a:r>
            <a:endParaRPr lang="en-US" altLang="en-US" sz="5400">
              <a:cs typeface="Simplified Arabic" panose="02020603050405020304" pitchFamily="18" charset="-78"/>
            </a:endParaRPr>
          </a:p>
        </p:txBody>
      </p:sp>
      <p:sp>
        <p:nvSpPr>
          <p:cNvPr id="1103875" name="Rectangle 3"/>
          <p:cNvSpPr>
            <a:spLocks noGrp="1" noChangeArrowheads="1"/>
          </p:cNvSpPr>
          <p:nvPr>
            <p:ph type="subTitle" idx="1"/>
          </p:nvPr>
        </p:nvSpPr>
        <p:spPr>
          <a:xfrm>
            <a:off x="107950" y="3886200"/>
            <a:ext cx="8964613" cy="1752600"/>
          </a:xfrm>
        </p:spPr>
        <p:txBody>
          <a:bodyPr/>
          <a:lstStyle/>
          <a:p>
            <a:r>
              <a:rPr lang="en-GB" altLang="en-US" sz="3200"/>
              <a:t>and no one to exalt him whom You leave in disgrace </a:t>
            </a:r>
            <a:endParaRPr lang="en-US" altLang="en-US" sz="3200"/>
          </a:p>
        </p:txBody>
      </p:sp>
      <p:sp>
        <p:nvSpPr>
          <p:cNvPr id="110387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4898"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وَلا مُذِلَّ لِمَنْ أَعْزَزْتَ،</a:t>
            </a:r>
            <a:r>
              <a:rPr lang="en-US" altLang="en-US" sz="5400">
                <a:cs typeface="Simplified Arabic" panose="02020603050405020304" pitchFamily="18" charset="-78"/>
              </a:rPr>
              <a:t> </a:t>
            </a:r>
          </a:p>
        </p:txBody>
      </p:sp>
      <p:sp>
        <p:nvSpPr>
          <p:cNvPr id="1104899" name="Rectangle 3"/>
          <p:cNvSpPr>
            <a:spLocks noGrp="1" noChangeArrowheads="1"/>
          </p:cNvSpPr>
          <p:nvPr>
            <p:ph type="subTitle" idx="1"/>
          </p:nvPr>
        </p:nvSpPr>
        <p:spPr>
          <a:xfrm>
            <a:off x="107950" y="3886200"/>
            <a:ext cx="8964613" cy="1752600"/>
          </a:xfrm>
        </p:spPr>
        <p:txBody>
          <a:bodyPr/>
          <a:lstStyle/>
          <a:p>
            <a:r>
              <a:rPr lang="en-GB" altLang="en-US" sz="3200"/>
              <a:t>and no one to bring into disgrace him whom You exalt</a:t>
            </a:r>
            <a:r>
              <a:rPr lang="en-US" altLang="en-US" sz="3200"/>
              <a:t> </a:t>
            </a:r>
          </a:p>
        </p:txBody>
      </p:sp>
      <p:sp>
        <p:nvSpPr>
          <p:cNvPr id="110490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22"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وَلا مانِعَ لِما أَعْطَيْتَ،</a:t>
            </a:r>
            <a:r>
              <a:rPr lang="en-US" altLang="en-US" sz="5400">
                <a:cs typeface="Simplified Arabic" panose="02020603050405020304" pitchFamily="18" charset="-78"/>
              </a:rPr>
              <a:t> </a:t>
            </a:r>
          </a:p>
        </p:txBody>
      </p:sp>
      <p:sp>
        <p:nvSpPr>
          <p:cNvPr id="1105923" name="Rectangle 3"/>
          <p:cNvSpPr>
            <a:spLocks noGrp="1" noChangeArrowheads="1"/>
          </p:cNvSpPr>
          <p:nvPr>
            <p:ph type="subTitle" idx="1"/>
          </p:nvPr>
        </p:nvSpPr>
        <p:spPr>
          <a:xfrm>
            <a:off x="107950" y="3886200"/>
            <a:ext cx="8964613" cy="1752600"/>
          </a:xfrm>
        </p:spPr>
        <p:txBody>
          <a:bodyPr/>
          <a:lstStyle/>
          <a:p>
            <a:r>
              <a:rPr lang="en-GB" altLang="en-US" sz="3200"/>
              <a:t>and no one to prevent him upon whom You bestow Your favour </a:t>
            </a:r>
            <a:endParaRPr lang="en-US" altLang="en-US" sz="3200"/>
          </a:p>
        </p:txBody>
      </p:sp>
      <p:sp>
        <p:nvSpPr>
          <p:cNvPr id="110592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694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وَلا مُعْطِىَ لِما مَنَعْتَ</a:t>
            </a:r>
            <a:r>
              <a:rPr lang="en-US" altLang="en-US" sz="5400">
                <a:cs typeface="Simplified Arabic" panose="02020603050405020304" pitchFamily="18" charset="-78"/>
              </a:rPr>
              <a:t> </a:t>
            </a:r>
          </a:p>
        </p:txBody>
      </p:sp>
      <p:sp>
        <p:nvSpPr>
          <p:cNvPr id="1106947" name="Rectangle 3"/>
          <p:cNvSpPr>
            <a:spLocks noGrp="1" noChangeArrowheads="1"/>
          </p:cNvSpPr>
          <p:nvPr>
            <p:ph type="subTitle" idx="1"/>
          </p:nvPr>
        </p:nvSpPr>
        <p:spPr>
          <a:xfrm>
            <a:off x="107950" y="3886200"/>
            <a:ext cx="8964613" cy="1752600"/>
          </a:xfrm>
        </p:spPr>
        <p:txBody>
          <a:bodyPr/>
          <a:lstStyle/>
          <a:p>
            <a:r>
              <a:rPr lang="en-GB" altLang="en-US" sz="3200"/>
              <a:t>and no one to bestow anything, which You have withheld.</a:t>
            </a:r>
            <a:r>
              <a:rPr lang="en-US" altLang="en-US" sz="3200"/>
              <a:t> </a:t>
            </a:r>
          </a:p>
        </p:txBody>
      </p:sp>
      <p:sp>
        <p:nvSpPr>
          <p:cNvPr id="110694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970"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وَأَنْتَ اللهُ لا إِلـهَ إِلاّ أَنْتَ</a:t>
            </a:r>
            <a:r>
              <a:rPr lang="en-US" altLang="en-US" sz="5400">
                <a:cs typeface="Simplified Arabic" panose="02020603050405020304" pitchFamily="18" charset="-78"/>
              </a:rPr>
              <a:t> </a:t>
            </a:r>
          </a:p>
        </p:txBody>
      </p:sp>
      <p:sp>
        <p:nvSpPr>
          <p:cNvPr id="1107971" name="Rectangle 3"/>
          <p:cNvSpPr>
            <a:spLocks noGrp="1" noChangeArrowheads="1"/>
          </p:cNvSpPr>
          <p:nvPr>
            <p:ph type="subTitle" idx="1"/>
          </p:nvPr>
        </p:nvSpPr>
        <p:spPr>
          <a:xfrm>
            <a:off x="107950" y="3886200"/>
            <a:ext cx="8964613" cy="1752600"/>
          </a:xfrm>
        </p:spPr>
        <p:txBody>
          <a:bodyPr/>
          <a:lstStyle/>
          <a:p>
            <a:r>
              <a:rPr lang="en-GB" altLang="en-US" sz="3200"/>
              <a:t>You are Allah, there is no god but You</a:t>
            </a:r>
            <a:r>
              <a:rPr lang="en-US" altLang="en-US" sz="3200"/>
              <a:t> </a:t>
            </a:r>
          </a:p>
        </p:txBody>
      </p:sp>
      <p:sp>
        <p:nvSpPr>
          <p:cNvPr id="110797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99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كُنْتَ إِذْ لَمْ تَكُنْ سَماءٌ مَبْنِيَّةٌ وَلا أَرْضٌ مَدْحِيَّةٌ </a:t>
            </a:r>
            <a:endParaRPr lang="en-US" altLang="en-US" sz="5400">
              <a:cs typeface="Simplified Arabic" panose="02020603050405020304" pitchFamily="18" charset="-78"/>
            </a:endParaRPr>
          </a:p>
        </p:txBody>
      </p:sp>
      <p:sp>
        <p:nvSpPr>
          <p:cNvPr id="1108995" name="Rectangle 3"/>
          <p:cNvSpPr>
            <a:spLocks noGrp="1" noChangeArrowheads="1"/>
          </p:cNvSpPr>
          <p:nvPr>
            <p:ph type="subTitle" idx="1"/>
          </p:nvPr>
        </p:nvSpPr>
        <p:spPr>
          <a:xfrm>
            <a:off x="107950" y="3886200"/>
            <a:ext cx="8964613" cy="1752600"/>
          </a:xfrm>
        </p:spPr>
        <p:txBody>
          <a:bodyPr/>
          <a:lstStyle/>
          <a:p>
            <a:r>
              <a:rPr lang="en-GB" altLang="en-US" sz="3200"/>
              <a:t>Who existed when there was neither the stable sky nor the broad earth</a:t>
            </a:r>
            <a:r>
              <a:rPr lang="en-US" altLang="en-US" sz="3200"/>
              <a:t> </a:t>
            </a:r>
          </a:p>
        </p:txBody>
      </p:sp>
      <p:sp>
        <p:nvSpPr>
          <p:cNvPr id="110899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0018"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وَلا شَمْسٌ مُضيـئَةٌ وَلا لَيْلٌ مُظْلِمٌ وَلا نَهارٌ مُضيـىءٌ،</a:t>
            </a:r>
            <a:r>
              <a:rPr lang="en-US" altLang="en-US" sz="5400">
                <a:cs typeface="Simplified Arabic" panose="02020603050405020304" pitchFamily="18" charset="-78"/>
              </a:rPr>
              <a:t> </a:t>
            </a:r>
          </a:p>
        </p:txBody>
      </p:sp>
      <p:sp>
        <p:nvSpPr>
          <p:cNvPr id="1110019" name="Rectangle 3"/>
          <p:cNvSpPr>
            <a:spLocks noGrp="1" noChangeArrowheads="1"/>
          </p:cNvSpPr>
          <p:nvPr>
            <p:ph type="subTitle" idx="1"/>
          </p:nvPr>
        </p:nvSpPr>
        <p:spPr>
          <a:xfrm>
            <a:off x="107950" y="3886200"/>
            <a:ext cx="8964613" cy="1752600"/>
          </a:xfrm>
        </p:spPr>
        <p:txBody>
          <a:bodyPr/>
          <a:lstStyle/>
          <a:p>
            <a:r>
              <a:rPr lang="en-GB" altLang="en-US" sz="3200"/>
              <a:t>nor the brilliant sun nor the dark night, nor the bright day, </a:t>
            </a:r>
            <a:endParaRPr lang="en-US" altLang="en-US" sz="3200"/>
          </a:p>
        </p:txBody>
      </p:sp>
      <p:sp>
        <p:nvSpPr>
          <p:cNvPr id="111002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1042"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وَلا بَحْرٌ لُجِّيٌ وَلا جَبَلٌ راس،</a:t>
            </a:r>
            <a:r>
              <a:rPr lang="en-US" altLang="en-US" sz="5400">
                <a:cs typeface="Simplified Arabic" panose="02020603050405020304" pitchFamily="18" charset="-78"/>
              </a:rPr>
              <a:t> </a:t>
            </a:r>
          </a:p>
        </p:txBody>
      </p:sp>
      <p:sp>
        <p:nvSpPr>
          <p:cNvPr id="1111043" name="Rectangle 3"/>
          <p:cNvSpPr>
            <a:spLocks noGrp="1" noChangeArrowheads="1"/>
          </p:cNvSpPr>
          <p:nvPr>
            <p:ph type="subTitle" idx="1"/>
          </p:nvPr>
        </p:nvSpPr>
        <p:spPr>
          <a:xfrm>
            <a:off x="107950" y="3886200"/>
            <a:ext cx="8964613" cy="1752600"/>
          </a:xfrm>
        </p:spPr>
        <p:txBody>
          <a:bodyPr/>
          <a:lstStyle/>
          <a:p>
            <a:r>
              <a:rPr lang="en-GB" altLang="en-US" sz="3200"/>
              <a:t>nor the vast and stormy sea, nor any sublime and stable mountain, </a:t>
            </a:r>
            <a:endParaRPr lang="en-US" altLang="en-US" sz="3200"/>
          </a:p>
        </p:txBody>
      </p:sp>
      <p:sp>
        <p:nvSpPr>
          <p:cNvPr id="111104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206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وَلا نَجْمٌ سار، وَلا قَمَرٌ مُنيرٌ،</a:t>
            </a:r>
            <a:r>
              <a:rPr lang="en-US" altLang="en-US" sz="5400">
                <a:cs typeface="Simplified Arabic" panose="02020603050405020304" pitchFamily="18" charset="-78"/>
              </a:rPr>
              <a:t> </a:t>
            </a:r>
          </a:p>
        </p:txBody>
      </p:sp>
      <p:sp>
        <p:nvSpPr>
          <p:cNvPr id="1112067" name="Rectangle 3"/>
          <p:cNvSpPr>
            <a:spLocks noGrp="1" noChangeArrowheads="1"/>
          </p:cNvSpPr>
          <p:nvPr>
            <p:ph type="subTitle" idx="1"/>
          </p:nvPr>
        </p:nvSpPr>
        <p:spPr>
          <a:xfrm>
            <a:off x="107950" y="3886200"/>
            <a:ext cx="8964613" cy="1752600"/>
          </a:xfrm>
        </p:spPr>
        <p:txBody>
          <a:bodyPr/>
          <a:lstStyle/>
          <a:p>
            <a:r>
              <a:rPr lang="en-GB" altLang="en-US" sz="3200"/>
              <a:t>nor any revolving planet, nor the luminous moon, </a:t>
            </a:r>
            <a:endParaRPr lang="en-US" altLang="en-US" sz="3200"/>
          </a:p>
        </p:txBody>
      </p:sp>
      <p:sp>
        <p:nvSpPr>
          <p:cNvPr id="111206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3090"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وَلا ريحٌ تَهُبُّ، وَلا سَحابٌ يَسْكُبُ،</a:t>
            </a:r>
            <a:r>
              <a:rPr lang="en-US" altLang="en-US" sz="5400">
                <a:cs typeface="Simplified Arabic" panose="02020603050405020304" pitchFamily="18" charset="-78"/>
              </a:rPr>
              <a:t> </a:t>
            </a:r>
          </a:p>
        </p:txBody>
      </p:sp>
      <p:sp>
        <p:nvSpPr>
          <p:cNvPr id="1113091" name="Rectangle 3"/>
          <p:cNvSpPr>
            <a:spLocks noGrp="1" noChangeArrowheads="1"/>
          </p:cNvSpPr>
          <p:nvPr>
            <p:ph type="subTitle" idx="1"/>
          </p:nvPr>
        </p:nvSpPr>
        <p:spPr>
          <a:xfrm>
            <a:off x="107950" y="3886200"/>
            <a:ext cx="8964613" cy="1752600"/>
          </a:xfrm>
        </p:spPr>
        <p:txBody>
          <a:bodyPr/>
          <a:lstStyle/>
          <a:p>
            <a:r>
              <a:rPr lang="en-GB" altLang="en-US" sz="3200"/>
              <a:t>nor any blowing wind, nor any raining cloud, </a:t>
            </a:r>
            <a:endParaRPr lang="en-US" altLang="en-US" sz="3200"/>
          </a:p>
        </p:txBody>
      </p:sp>
      <p:sp>
        <p:nvSpPr>
          <p:cNvPr id="111309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بِسْمِ اللهِ الرَّحْمنِ الرَّحِيمِِ</a:t>
            </a:r>
            <a:endParaRPr lang="en-US" altLang="en-US" sz="5400">
              <a:cs typeface="Simplified Arabic" panose="02020603050405020304" pitchFamily="18" charset="-78"/>
            </a:endParaRPr>
          </a:p>
        </p:txBody>
      </p:sp>
      <p:sp>
        <p:nvSpPr>
          <p:cNvPr id="402435" name="Rectangle 3"/>
          <p:cNvSpPr>
            <a:spLocks noGrp="1" noChangeArrowheads="1"/>
          </p:cNvSpPr>
          <p:nvPr>
            <p:ph type="subTitle" idx="1"/>
          </p:nvPr>
        </p:nvSpPr>
        <p:spPr>
          <a:xfrm>
            <a:off x="107950" y="3886200"/>
            <a:ext cx="8964613" cy="1752600"/>
          </a:xfrm>
        </p:spPr>
        <p:txBody>
          <a:bodyPr/>
          <a:lstStyle/>
          <a:p>
            <a:r>
              <a:rPr lang="en-US" altLang="en-US" sz="3200">
                <a:ea typeface="MS Mincho" charset="-128"/>
              </a:rPr>
              <a:t>In the name of All</a:t>
            </a:r>
            <a:r>
              <a:rPr lang="en-US" altLang="en-US" sz="3200">
                <a:latin typeface="Al-Arial"/>
                <a:ea typeface="MS Mincho" charset="-128"/>
              </a:rPr>
              <a:t>á</a:t>
            </a:r>
            <a:r>
              <a:rPr lang="en-US" altLang="en-US" sz="3200">
                <a:ea typeface="MS Mincho" charset="-128"/>
              </a:rPr>
              <a:t>h the Beneficent, the Merciful.</a:t>
            </a:r>
            <a:endParaRPr lang="en-US" altLang="en-US" sz="3200"/>
          </a:p>
        </p:txBody>
      </p:sp>
      <p:sp>
        <p:nvSpPr>
          <p:cNvPr id="875528" name="Text Box 1032"/>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411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وَلا بَرْقٌ يَلْمَعُ، وَلا رَعْدٌ يُسَبِّحُ، </a:t>
            </a:r>
            <a:endParaRPr lang="en-US" altLang="en-US" sz="5400">
              <a:cs typeface="Simplified Arabic" panose="02020603050405020304" pitchFamily="18" charset="-78"/>
            </a:endParaRPr>
          </a:p>
        </p:txBody>
      </p:sp>
      <p:sp>
        <p:nvSpPr>
          <p:cNvPr id="1114115" name="Rectangle 3"/>
          <p:cNvSpPr>
            <a:spLocks noGrp="1" noChangeArrowheads="1"/>
          </p:cNvSpPr>
          <p:nvPr>
            <p:ph type="subTitle" idx="1"/>
          </p:nvPr>
        </p:nvSpPr>
        <p:spPr>
          <a:xfrm>
            <a:off x="107950" y="3886200"/>
            <a:ext cx="8964613" cy="1752600"/>
          </a:xfrm>
        </p:spPr>
        <p:txBody>
          <a:bodyPr/>
          <a:lstStyle/>
          <a:p>
            <a:r>
              <a:rPr lang="en-GB" altLang="en-US" sz="3200"/>
              <a:t>nor flashing lightning, nor any praising thunder, </a:t>
            </a:r>
            <a:endParaRPr lang="en-US" altLang="en-US" sz="3200"/>
          </a:p>
        </p:txBody>
      </p:sp>
      <p:sp>
        <p:nvSpPr>
          <p:cNvPr id="111411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5138"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وَلا رُوحٌ تَنَفَّسُ، وَلا طائِرٌ يَطيرُ،</a:t>
            </a:r>
            <a:r>
              <a:rPr lang="en-US" altLang="en-US" sz="5400">
                <a:cs typeface="Simplified Arabic" panose="02020603050405020304" pitchFamily="18" charset="-78"/>
              </a:rPr>
              <a:t> </a:t>
            </a:r>
          </a:p>
        </p:txBody>
      </p:sp>
      <p:sp>
        <p:nvSpPr>
          <p:cNvPr id="1115139" name="Rectangle 3"/>
          <p:cNvSpPr>
            <a:spLocks noGrp="1" noChangeArrowheads="1"/>
          </p:cNvSpPr>
          <p:nvPr>
            <p:ph type="subTitle" idx="1"/>
          </p:nvPr>
        </p:nvSpPr>
        <p:spPr>
          <a:xfrm>
            <a:off x="107950" y="3886200"/>
            <a:ext cx="8964613" cy="1752600"/>
          </a:xfrm>
        </p:spPr>
        <p:txBody>
          <a:bodyPr/>
          <a:lstStyle/>
          <a:p>
            <a:r>
              <a:rPr lang="en-GB" altLang="en-US" sz="3200"/>
              <a:t>nor any breathing soul, nor any flying bird, </a:t>
            </a:r>
            <a:endParaRPr lang="en-US" altLang="en-US" sz="3200"/>
          </a:p>
        </p:txBody>
      </p:sp>
      <p:sp>
        <p:nvSpPr>
          <p:cNvPr id="111514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62"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وَلا نارٌ تَتَوَقَّدُ، وَلا ماءٌ يَطَّرِدُ </a:t>
            </a:r>
            <a:endParaRPr lang="en-US" altLang="en-US" sz="5400">
              <a:cs typeface="Simplified Arabic" panose="02020603050405020304" pitchFamily="18" charset="-78"/>
            </a:endParaRPr>
          </a:p>
        </p:txBody>
      </p:sp>
      <p:sp>
        <p:nvSpPr>
          <p:cNvPr id="1116163" name="Rectangle 3"/>
          <p:cNvSpPr>
            <a:spLocks noGrp="1" noChangeArrowheads="1"/>
          </p:cNvSpPr>
          <p:nvPr>
            <p:ph type="subTitle" idx="1"/>
          </p:nvPr>
        </p:nvSpPr>
        <p:spPr>
          <a:xfrm>
            <a:off x="107950" y="3886200"/>
            <a:ext cx="8964613" cy="1752600"/>
          </a:xfrm>
        </p:spPr>
        <p:txBody>
          <a:bodyPr/>
          <a:lstStyle/>
          <a:p>
            <a:r>
              <a:rPr lang="en-GB" altLang="en-US" sz="3200"/>
              <a:t>nor any blazing fire, nor any flowing water. </a:t>
            </a:r>
            <a:endParaRPr lang="en-US" altLang="en-US" sz="3200"/>
          </a:p>
        </p:txBody>
      </p:sp>
      <p:sp>
        <p:nvSpPr>
          <p:cNvPr id="111616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718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كُنْتَ قَبْلَ كُلِّ شَْيء </a:t>
            </a:r>
            <a:endParaRPr lang="en-US" altLang="en-US" sz="5400">
              <a:cs typeface="Simplified Arabic" panose="02020603050405020304" pitchFamily="18" charset="-78"/>
            </a:endParaRPr>
          </a:p>
        </p:txBody>
      </p:sp>
      <p:sp>
        <p:nvSpPr>
          <p:cNvPr id="1117187" name="Rectangle 3"/>
          <p:cNvSpPr>
            <a:spLocks noGrp="1" noChangeArrowheads="1"/>
          </p:cNvSpPr>
          <p:nvPr>
            <p:ph type="subTitle" idx="1"/>
          </p:nvPr>
        </p:nvSpPr>
        <p:spPr>
          <a:xfrm>
            <a:off x="107950" y="3886200"/>
            <a:ext cx="8964613" cy="1752600"/>
          </a:xfrm>
        </p:spPr>
        <p:txBody>
          <a:bodyPr/>
          <a:lstStyle/>
          <a:p>
            <a:r>
              <a:rPr lang="en-GB" altLang="en-US" sz="3200"/>
              <a:t>You existed before the existence of everything </a:t>
            </a:r>
            <a:endParaRPr lang="en-US" altLang="en-US" sz="3200"/>
          </a:p>
        </p:txBody>
      </p:sp>
      <p:sp>
        <p:nvSpPr>
          <p:cNvPr id="111718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8210"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وَكَوَّنْتَ كُلَّ شَْيء</a:t>
            </a:r>
            <a:r>
              <a:rPr lang="en-US" altLang="en-US" sz="5400">
                <a:cs typeface="Simplified Arabic" panose="02020603050405020304" pitchFamily="18" charset="-78"/>
              </a:rPr>
              <a:t> </a:t>
            </a:r>
          </a:p>
        </p:txBody>
      </p:sp>
      <p:sp>
        <p:nvSpPr>
          <p:cNvPr id="1118211" name="Rectangle 3"/>
          <p:cNvSpPr>
            <a:spLocks noGrp="1" noChangeArrowheads="1"/>
          </p:cNvSpPr>
          <p:nvPr>
            <p:ph type="subTitle" idx="1"/>
          </p:nvPr>
        </p:nvSpPr>
        <p:spPr>
          <a:xfrm>
            <a:off x="107950" y="3886200"/>
            <a:ext cx="8964613" cy="1752600"/>
          </a:xfrm>
        </p:spPr>
        <p:txBody>
          <a:bodyPr/>
          <a:lstStyle/>
          <a:p>
            <a:r>
              <a:rPr lang="en-GB" altLang="en-US" sz="3200"/>
              <a:t>and You created everything</a:t>
            </a:r>
            <a:r>
              <a:rPr lang="en-US" altLang="en-US" sz="3200"/>
              <a:t> </a:t>
            </a:r>
          </a:p>
        </p:txBody>
      </p:sp>
      <p:sp>
        <p:nvSpPr>
          <p:cNvPr id="111821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923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وَقَدَرْتَ عَلى كُلِّ شَْيء</a:t>
            </a:r>
            <a:r>
              <a:rPr lang="en-US" altLang="en-US" sz="5400">
                <a:cs typeface="Simplified Arabic" panose="02020603050405020304" pitchFamily="18" charset="-78"/>
              </a:rPr>
              <a:t> </a:t>
            </a:r>
          </a:p>
        </p:txBody>
      </p:sp>
      <p:sp>
        <p:nvSpPr>
          <p:cNvPr id="1119235" name="Rectangle 3"/>
          <p:cNvSpPr>
            <a:spLocks noGrp="1" noChangeArrowheads="1"/>
          </p:cNvSpPr>
          <p:nvPr>
            <p:ph type="subTitle" idx="1"/>
          </p:nvPr>
        </p:nvSpPr>
        <p:spPr>
          <a:xfrm>
            <a:off x="107950" y="3886200"/>
            <a:ext cx="8964613" cy="1752600"/>
          </a:xfrm>
        </p:spPr>
        <p:txBody>
          <a:bodyPr/>
          <a:lstStyle/>
          <a:p>
            <a:r>
              <a:rPr lang="en-GB" altLang="en-US" sz="3200"/>
              <a:t>and controlled everything</a:t>
            </a:r>
            <a:r>
              <a:rPr lang="en-US" altLang="en-US" sz="3200"/>
              <a:t> </a:t>
            </a:r>
          </a:p>
        </p:txBody>
      </p:sp>
      <p:sp>
        <p:nvSpPr>
          <p:cNvPr id="111923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0258"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وَابْتَدَعْتَ كُلَّ شَْيء</a:t>
            </a:r>
            <a:r>
              <a:rPr lang="en-US" altLang="en-US" sz="5400">
                <a:cs typeface="Simplified Arabic" panose="02020603050405020304" pitchFamily="18" charset="-78"/>
              </a:rPr>
              <a:t> </a:t>
            </a:r>
          </a:p>
        </p:txBody>
      </p:sp>
      <p:sp>
        <p:nvSpPr>
          <p:cNvPr id="1120259" name="Rectangle 3"/>
          <p:cNvSpPr>
            <a:spLocks noGrp="1" noChangeArrowheads="1"/>
          </p:cNvSpPr>
          <p:nvPr>
            <p:ph type="subTitle" idx="1"/>
          </p:nvPr>
        </p:nvSpPr>
        <p:spPr>
          <a:xfrm>
            <a:off x="107950" y="3886200"/>
            <a:ext cx="8964613" cy="1752600"/>
          </a:xfrm>
        </p:spPr>
        <p:txBody>
          <a:bodyPr/>
          <a:lstStyle/>
          <a:p>
            <a:r>
              <a:rPr lang="en-GB" altLang="en-US" sz="3200"/>
              <a:t>and originated everything. </a:t>
            </a:r>
            <a:endParaRPr lang="en-US" altLang="en-US" sz="3200"/>
          </a:p>
        </p:txBody>
      </p:sp>
      <p:sp>
        <p:nvSpPr>
          <p:cNvPr id="112026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1282"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وَأَغْنَيْتَ وَأَفْقَرْتَ </a:t>
            </a:r>
            <a:endParaRPr lang="en-US" altLang="en-US" sz="5400">
              <a:cs typeface="Simplified Arabic" panose="02020603050405020304" pitchFamily="18" charset="-78"/>
            </a:endParaRPr>
          </a:p>
        </p:txBody>
      </p:sp>
      <p:sp>
        <p:nvSpPr>
          <p:cNvPr id="1121283" name="Rectangle 3"/>
          <p:cNvSpPr>
            <a:spLocks noGrp="1" noChangeArrowheads="1"/>
          </p:cNvSpPr>
          <p:nvPr>
            <p:ph type="subTitle" idx="1"/>
          </p:nvPr>
        </p:nvSpPr>
        <p:spPr>
          <a:xfrm>
            <a:off x="107950" y="3886200"/>
            <a:ext cx="8964613" cy="1752600"/>
          </a:xfrm>
        </p:spPr>
        <p:txBody>
          <a:bodyPr/>
          <a:lstStyle/>
          <a:p>
            <a:r>
              <a:rPr lang="en-GB" altLang="en-US" sz="3200"/>
              <a:t>You enriched some and reduced others to poverty, </a:t>
            </a:r>
            <a:endParaRPr lang="en-US" altLang="en-US" sz="3200"/>
          </a:p>
        </p:txBody>
      </p:sp>
      <p:sp>
        <p:nvSpPr>
          <p:cNvPr id="112128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230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وَأَمَتَّ وَأَحْيَيْتَ</a:t>
            </a:r>
            <a:r>
              <a:rPr lang="en-US" altLang="en-US" sz="5400">
                <a:cs typeface="Simplified Arabic" panose="02020603050405020304" pitchFamily="18" charset="-78"/>
              </a:rPr>
              <a:t> </a:t>
            </a:r>
          </a:p>
        </p:txBody>
      </p:sp>
      <p:sp>
        <p:nvSpPr>
          <p:cNvPr id="1122307" name="Rectangle 3"/>
          <p:cNvSpPr>
            <a:spLocks noGrp="1" noChangeArrowheads="1"/>
          </p:cNvSpPr>
          <p:nvPr>
            <p:ph type="subTitle" idx="1"/>
          </p:nvPr>
        </p:nvSpPr>
        <p:spPr>
          <a:xfrm>
            <a:off x="107950" y="3886200"/>
            <a:ext cx="8964613" cy="1752600"/>
          </a:xfrm>
        </p:spPr>
        <p:txBody>
          <a:bodyPr/>
          <a:lstStyle/>
          <a:p>
            <a:r>
              <a:rPr lang="en-GB" altLang="en-US" sz="3200"/>
              <a:t>caused some to die and brought others to life, </a:t>
            </a:r>
            <a:endParaRPr lang="en-US" altLang="en-US" sz="3200"/>
          </a:p>
        </p:txBody>
      </p:sp>
      <p:sp>
        <p:nvSpPr>
          <p:cNvPr id="112230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3330"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وَأَضْحَكْتَ وَأَبْكَيْتَ</a:t>
            </a:r>
            <a:r>
              <a:rPr lang="en-US" altLang="en-US" sz="5400">
                <a:cs typeface="Simplified Arabic" panose="02020603050405020304" pitchFamily="18" charset="-78"/>
              </a:rPr>
              <a:t> </a:t>
            </a:r>
          </a:p>
        </p:txBody>
      </p:sp>
      <p:sp>
        <p:nvSpPr>
          <p:cNvPr id="1123331" name="Rectangle 3"/>
          <p:cNvSpPr>
            <a:spLocks noGrp="1" noChangeArrowheads="1"/>
          </p:cNvSpPr>
          <p:nvPr>
            <p:ph type="subTitle" idx="1"/>
          </p:nvPr>
        </p:nvSpPr>
        <p:spPr>
          <a:xfrm>
            <a:off x="107950" y="3886200"/>
            <a:ext cx="8964613" cy="1752600"/>
          </a:xfrm>
        </p:spPr>
        <p:txBody>
          <a:bodyPr/>
          <a:lstStyle/>
          <a:p>
            <a:r>
              <a:rPr lang="en-GB" altLang="en-US" sz="3200"/>
              <a:t>and made some people glad and others weep. </a:t>
            </a:r>
            <a:endParaRPr lang="en-US" altLang="en-US" sz="3200"/>
          </a:p>
        </p:txBody>
      </p:sp>
      <p:sp>
        <p:nvSpPr>
          <p:cNvPr id="112333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7442" name="Rectangle 1026"/>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اَللَّهُمَّ صَلِّ عَلَى مُحَمَّدٍ وَ آلِ مُحَمَّد</a:t>
            </a:r>
            <a:endParaRPr lang="en-US" altLang="en-US" sz="5400">
              <a:cs typeface="Simplified Arabic" panose="02020603050405020304" pitchFamily="18" charset="-78"/>
            </a:endParaRPr>
          </a:p>
        </p:txBody>
      </p:sp>
      <p:sp>
        <p:nvSpPr>
          <p:cNvPr id="957443" name="Rectangle 1027"/>
          <p:cNvSpPr>
            <a:spLocks noGrp="1" noChangeArrowheads="1"/>
          </p:cNvSpPr>
          <p:nvPr>
            <p:ph type="subTitle" idx="1"/>
          </p:nvPr>
        </p:nvSpPr>
        <p:spPr>
          <a:xfrm>
            <a:off x="107950" y="3886200"/>
            <a:ext cx="8964613" cy="1752600"/>
          </a:xfrm>
        </p:spPr>
        <p:txBody>
          <a:bodyPr/>
          <a:lstStyle/>
          <a:p>
            <a:r>
              <a:rPr lang="en-US" altLang="en-US" sz="3200"/>
              <a:t>O Alláh send Your blessings on Muhammad and the family of Muhammad.</a:t>
            </a:r>
          </a:p>
          <a:p>
            <a:endParaRPr lang="en-US" altLang="en-US" sz="3200"/>
          </a:p>
        </p:txBody>
      </p:sp>
      <p:sp>
        <p:nvSpPr>
          <p:cNvPr id="957447" name="Text Box 1031"/>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435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وَعَلَى الْعَرشِ اسْتَوَيْتَ</a:t>
            </a:r>
            <a:r>
              <a:rPr lang="en-US" altLang="en-US" sz="5400">
                <a:cs typeface="Simplified Arabic" panose="02020603050405020304" pitchFamily="18" charset="-78"/>
              </a:rPr>
              <a:t> </a:t>
            </a:r>
          </a:p>
        </p:txBody>
      </p:sp>
      <p:sp>
        <p:nvSpPr>
          <p:cNvPr id="1124355" name="Rectangle 3"/>
          <p:cNvSpPr>
            <a:spLocks noGrp="1" noChangeArrowheads="1"/>
          </p:cNvSpPr>
          <p:nvPr>
            <p:ph type="subTitle" idx="1"/>
          </p:nvPr>
        </p:nvSpPr>
        <p:spPr>
          <a:xfrm>
            <a:off x="107950" y="3886200"/>
            <a:ext cx="8964613" cy="1752600"/>
          </a:xfrm>
        </p:spPr>
        <p:txBody>
          <a:bodyPr/>
          <a:lstStyle/>
          <a:p>
            <a:r>
              <a:rPr lang="en-GB" altLang="en-US" sz="3200"/>
              <a:t>Verily You rule from the Throne. </a:t>
            </a:r>
            <a:endParaRPr lang="en-US" altLang="en-US" sz="3200"/>
          </a:p>
        </p:txBody>
      </p:sp>
      <p:sp>
        <p:nvSpPr>
          <p:cNvPr id="112435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5378"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فَتَبارَكْتَ يا اَللهُ وَتَعالَيْتَ،</a:t>
            </a:r>
            <a:r>
              <a:rPr lang="en-US" altLang="en-US" sz="5400">
                <a:cs typeface="Simplified Arabic" panose="02020603050405020304" pitchFamily="18" charset="-78"/>
              </a:rPr>
              <a:t> </a:t>
            </a:r>
          </a:p>
        </p:txBody>
      </p:sp>
      <p:sp>
        <p:nvSpPr>
          <p:cNvPr id="1125379" name="Rectangle 3"/>
          <p:cNvSpPr>
            <a:spLocks noGrp="1" noChangeArrowheads="1"/>
          </p:cNvSpPr>
          <p:nvPr>
            <p:ph type="subTitle" idx="1"/>
          </p:nvPr>
        </p:nvSpPr>
        <p:spPr>
          <a:xfrm>
            <a:off x="107950" y="3886200"/>
            <a:ext cx="8964613" cy="1752600"/>
          </a:xfrm>
        </p:spPr>
        <p:txBody>
          <a:bodyPr/>
          <a:lstStyle/>
          <a:p>
            <a:r>
              <a:rPr lang="en-GB" altLang="en-US" sz="3200"/>
              <a:t>You are of vast blessing, O Allah You are Great and Supreme.</a:t>
            </a:r>
            <a:r>
              <a:rPr lang="en-US" altLang="en-US" sz="3200"/>
              <a:t> </a:t>
            </a:r>
          </a:p>
        </p:txBody>
      </p:sp>
      <p:sp>
        <p:nvSpPr>
          <p:cNvPr id="112538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02"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أَنْتَ اللهُ الَّذي لا إِلـهَ إِلاّ أَنْتَ</a:t>
            </a:r>
            <a:r>
              <a:rPr lang="en-US" altLang="en-US" sz="5400">
                <a:cs typeface="Simplified Arabic" panose="02020603050405020304" pitchFamily="18" charset="-78"/>
              </a:rPr>
              <a:t> </a:t>
            </a:r>
          </a:p>
        </p:txBody>
      </p:sp>
      <p:sp>
        <p:nvSpPr>
          <p:cNvPr id="1126403" name="Rectangle 3"/>
          <p:cNvSpPr>
            <a:spLocks noGrp="1" noChangeArrowheads="1"/>
          </p:cNvSpPr>
          <p:nvPr>
            <p:ph type="subTitle" idx="1"/>
          </p:nvPr>
        </p:nvSpPr>
        <p:spPr>
          <a:xfrm>
            <a:off x="107950" y="3886200"/>
            <a:ext cx="8964613" cy="1752600"/>
          </a:xfrm>
        </p:spPr>
        <p:txBody>
          <a:bodyPr/>
          <a:lstStyle/>
          <a:p>
            <a:r>
              <a:rPr lang="en-GB" altLang="en-US" sz="3200"/>
              <a:t>You are Allah and there is no god other than You. </a:t>
            </a:r>
            <a:endParaRPr lang="en-US" altLang="en-US" sz="3200"/>
          </a:p>
        </p:txBody>
      </p:sp>
      <p:sp>
        <p:nvSpPr>
          <p:cNvPr id="112640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42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الْخَلاّقُ الْمُعينُ</a:t>
            </a:r>
            <a:r>
              <a:rPr lang="en-US" altLang="en-US" sz="5400">
                <a:cs typeface="Simplified Arabic" panose="02020603050405020304" pitchFamily="18" charset="-78"/>
              </a:rPr>
              <a:t> </a:t>
            </a:r>
          </a:p>
        </p:txBody>
      </p:sp>
      <p:sp>
        <p:nvSpPr>
          <p:cNvPr id="1127427" name="Rectangle 3"/>
          <p:cNvSpPr>
            <a:spLocks noGrp="1" noChangeArrowheads="1"/>
          </p:cNvSpPr>
          <p:nvPr>
            <p:ph type="subTitle" idx="1"/>
          </p:nvPr>
        </p:nvSpPr>
        <p:spPr>
          <a:xfrm>
            <a:off x="107950" y="3886200"/>
            <a:ext cx="8964613" cy="1752600"/>
          </a:xfrm>
        </p:spPr>
        <p:txBody>
          <a:bodyPr/>
          <a:lstStyle/>
          <a:p>
            <a:r>
              <a:rPr lang="en-GB" altLang="en-US" sz="3200"/>
              <a:t>You are the Creator and Supporter. </a:t>
            </a:r>
            <a:endParaRPr lang="en-US" altLang="en-US" sz="3200"/>
          </a:p>
        </p:txBody>
      </p:sp>
      <p:sp>
        <p:nvSpPr>
          <p:cNvPr id="112742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450"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أَمْرُكَ غالِبٌ وَعِلْمُكَ نافِذٌ،</a:t>
            </a:r>
            <a:r>
              <a:rPr lang="en-US" altLang="en-US" sz="5400">
                <a:cs typeface="Simplified Arabic" panose="02020603050405020304" pitchFamily="18" charset="-78"/>
              </a:rPr>
              <a:t> </a:t>
            </a:r>
          </a:p>
        </p:txBody>
      </p:sp>
      <p:sp>
        <p:nvSpPr>
          <p:cNvPr id="1128451" name="Rectangle 3"/>
          <p:cNvSpPr>
            <a:spLocks noGrp="1" noChangeArrowheads="1"/>
          </p:cNvSpPr>
          <p:nvPr>
            <p:ph type="subTitle" idx="1"/>
          </p:nvPr>
        </p:nvSpPr>
        <p:spPr>
          <a:xfrm>
            <a:off x="107950" y="3886200"/>
            <a:ext cx="8964613" cy="1752600"/>
          </a:xfrm>
        </p:spPr>
        <p:txBody>
          <a:bodyPr/>
          <a:lstStyle/>
          <a:p>
            <a:r>
              <a:rPr lang="en-GB" altLang="en-US" sz="3200"/>
              <a:t>Your Decree is overpowering and Your Knowledge is operative. </a:t>
            </a:r>
            <a:endParaRPr lang="en-US" altLang="en-US" sz="3200"/>
          </a:p>
        </p:txBody>
      </p:sp>
      <p:sp>
        <p:nvSpPr>
          <p:cNvPr id="112845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947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وَكَيْدُكَ غَريبٌ، وَوَعْدُكَ صادِقٌ،</a:t>
            </a:r>
            <a:r>
              <a:rPr lang="en-US" altLang="en-US" sz="5400">
                <a:cs typeface="Simplified Arabic" panose="02020603050405020304" pitchFamily="18" charset="-78"/>
              </a:rPr>
              <a:t> </a:t>
            </a:r>
          </a:p>
        </p:txBody>
      </p:sp>
      <p:sp>
        <p:nvSpPr>
          <p:cNvPr id="1129475" name="Rectangle 3"/>
          <p:cNvSpPr>
            <a:spLocks noGrp="1" noChangeArrowheads="1"/>
          </p:cNvSpPr>
          <p:nvPr>
            <p:ph type="subTitle" idx="1"/>
          </p:nvPr>
        </p:nvSpPr>
        <p:spPr>
          <a:xfrm>
            <a:off x="107950" y="3886200"/>
            <a:ext cx="8964613" cy="1752600"/>
          </a:xfrm>
        </p:spPr>
        <p:txBody>
          <a:bodyPr/>
          <a:lstStyle/>
          <a:p>
            <a:r>
              <a:rPr lang="en-GB" altLang="en-US" sz="3200"/>
              <a:t>Your strategy is wonderful; Your promise is true; </a:t>
            </a:r>
            <a:endParaRPr lang="en-US" altLang="en-US" sz="3200"/>
          </a:p>
        </p:txBody>
      </p:sp>
      <p:sp>
        <p:nvSpPr>
          <p:cNvPr id="112947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0498"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وَقَوْلُكَ حَقٌّ وَحُكْمُكَ عَدْلٌ، </a:t>
            </a:r>
            <a:endParaRPr lang="en-US" altLang="en-US" sz="5400">
              <a:cs typeface="Simplified Arabic" panose="02020603050405020304" pitchFamily="18" charset="-78"/>
            </a:endParaRPr>
          </a:p>
        </p:txBody>
      </p:sp>
      <p:sp>
        <p:nvSpPr>
          <p:cNvPr id="1130499" name="Rectangle 3"/>
          <p:cNvSpPr>
            <a:spLocks noGrp="1" noChangeArrowheads="1"/>
          </p:cNvSpPr>
          <p:nvPr>
            <p:ph type="subTitle" idx="1"/>
          </p:nvPr>
        </p:nvSpPr>
        <p:spPr>
          <a:xfrm>
            <a:off x="107950" y="3886200"/>
            <a:ext cx="8964613" cy="1752600"/>
          </a:xfrm>
        </p:spPr>
        <p:txBody>
          <a:bodyPr/>
          <a:lstStyle/>
          <a:p>
            <a:r>
              <a:rPr lang="en-GB" altLang="en-US" sz="3200"/>
              <a:t>Your word is right; Your command is just; </a:t>
            </a:r>
            <a:endParaRPr lang="en-US" altLang="en-US" sz="3200"/>
          </a:p>
        </p:txBody>
      </p:sp>
      <p:sp>
        <p:nvSpPr>
          <p:cNvPr id="113050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1522"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وَكَلامُكَ هُدىً، وَوَحْيُكَ نوُرٌ، </a:t>
            </a:r>
            <a:endParaRPr lang="en-US" altLang="en-US" sz="5400">
              <a:cs typeface="Simplified Arabic" panose="02020603050405020304" pitchFamily="18" charset="-78"/>
            </a:endParaRPr>
          </a:p>
        </p:txBody>
      </p:sp>
      <p:sp>
        <p:nvSpPr>
          <p:cNvPr id="1131523" name="Rectangle 3"/>
          <p:cNvSpPr>
            <a:spLocks noGrp="1" noChangeArrowheads="1"/>
          </p:cNvSpPr>
          <p:nvPr>
            <p:ph type="subTitle" idx="1"/>
          </p:nvPr>
        </p:nvSpPr>
        <p:spPr>
          <a:xfrm>
            <a:off x="107950" y="3886200"/>
            <a:ext cx="8964613" cy="1752600"/>
          </a:xfrm>
        </p:spPr>
        <p:txBody>
          <a:bodyPr/>
          <a:lstStyle/>
          <a:p>
            <a:r>
              <a:rPr lang="en-GB" altLang="en-US" sz="3200"/>
              <a:t>Your utterance is right guidance; Your Revelation is light; </a:t>
            </a:r>
            <a:endParaRPr lang="en-US" altLang="en-US" sz="3200"/>
          </a:p>
        </p:txBody>
      </p:sp>
      <p:sp>
        <p:nvSpPr>
          <p:cNvPr id="113152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54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وَرَحْمَتُكَ واسِعَةٌ، وَعَفْوُكَ عَظيمٌ، </a:t>
            </a:r>
            <a:endParaRPr lang="en-US" altLang="en-US" sz="5400">
              <a:cs typeface="Simplified Arabic" panose="02020603050405020304" pitchFamily="18" charset="-78"/>
            </a:endParaRPr>
          </a:p>
        </p:txBody>
      </p:sp>
      <p:sp>
        <p:nvSpPr>
          <p:cNvPr id="1132547" name="Rectangle 3"/>
          <p:cNvSpPr>
            <a:spLocks noGrp="1" noChangeArrowheads="1"/>
          </p:cNvSpPr>
          <p:nvPr>
            <p:ph type="subTitle" idx="1"/>
          </p:nvPr>
        </p:nvSpPr>
        <p:spPr>
          <a:xfrm>
            <a:off x="107950" y="3886200"/>
            <a:ext cx="8964613" cy="1752600"/>
          </a:xfrm>
        </p:spPr>
        <p:txBody>
          <a:bodyPr/>
          <a:lstStyle/>
          <a:p>
            <a:r>
              <a:rPr lang="en-GB" altLang="en-US" sz="3200"/>
              <a:t>Your mercy is vast and abundant; Your forgiveness is superb; </a:t>
            </a:r>
            <a:endParaRPr lang="en-US" altLang="en-US" sz="3200"/>
          </a:p>
        </p:txBody>
      </p:sp>
      <p:sp>
        <p:nvSpPr>
          <p:cNvPr id="113254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570"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وَفَضْلُكَ كَثيرٌ، وَعَطاؤُكَ جَزيلٌ، </a:t>
            </a:r>
            <a:endParaRPr lang="en-US" altLang="en-US" sz="5400">
              <a:cs typeface="Simplified Arabic" panose="02020603050405020304" pitchFamily="18" charset="-78"/>
            </a:endParaRPr>
          </a:p>
        </p:txBody>
      </p:sp>
      <p:sp>
        <p:nvSpPr>
          <p:cNvPr id="1133571" name="Rectangle 3"/>
          <p:cNvSpPr>
            <a:spLocks noGrp="1" noChangeArrowheads="1"/>
          </p:cNvSpPr>
          <p:nvPr>
            <p:ph type="subTitle" idx="1"/>
          </p:nvPr>
        </p:nvSpPr>
        <p:spPr>
          <a:xfrm>
            <a:off x="107950" y="3886200"/>
            <a:ext cx="8964613" cy="1752600"/>
          </a:xfrm>
        </p:spPr>
        <p:txBody>
          <a:bodyPr/>
          <a:lstStyle/>
          <a:p>
            <a:r>
              <a:rPr lang="en-GB" altLang="en-US" sz="3200"/>
              <a:t>Your grace is excessive; Your gift is most respectable </a:t>
            </a:r>
            <a:endParaRPr lang="en-US" altLang="en-US" sz="3200"/>
          </a:p>
        </p:txBody>
      </p:sp>
      <p:sp>
        <p:nvSpPr>
          <p:cNvPr id="113357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851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اَلْحَمْدُ للهِ الَذى لا إِلـهَ إِلاّ هُوَ </a:t>
            </a:r>
            <a:endParaRPr lang="en-US" altLang="en-US" sz="5400">
              <a:cs typeface="Simplified Arabic" panose="02020603050405020304" pitchFamily="18" charset="-78"/>
            </a:endParaRPr>
          </a:p>
        </p:txBody>
      </p:sp>
      <p:sp>
        <p:nvSpPr>
          <p:cNvPr id="1088515" name="Rectangle 3"/>
          <p:cNvSpPr>
            <a:spLocks noGrp="1" noChangeArrowheads="1"/>
          </p:cNvSpPr>
          <p:nvPr>
            <p:ph type="subTitle" idx="1"/>
          </p:nvPr>
        </p:nvSpPr>
        <p:spPr>
          <a:xfrm>
            <a:off x="107950" y="3886200"/>
            <a:ext cx="8964613" cy="1752600"/>
          </a:xfrm>
        </p:spPr>
        <p:txBody>
          <a:bodyPr/>
          <a:lstStyle/>
          <a:p>
            <a:r>
              <a:rPr lang="en-GB" altLang="en-US" sz="3200"/>
              <a:t>All praise is due to Allah. There is no god but He, </a:t>
            </a:r>
            <a:endParaRPr lang="en-US" altLang="en-US" sz="3200"/>
          </a:p>
        </p:txBody>
      </p:sp>
      <p:sp>
        <p:nvSpPr>
          <p:cNvPr id="108851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459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وَحَبْلُكَ مَتينٌ، وَإِمْكانُكَ عَتيدٌ،</a:t>
            </a:r>
            <a:r>
              <a:rPr lang="en-US" altLang="en-US" sz="5400">
                <a:cs typeface="Simplified Arabic" panose="02020603050405020304" pitchFamily="18" charset="-78"/>
              </a:rPr>
              <a:t> </a:t>
            </a:r>
          </a:p>
        </p:txBody>
      </p:sp>
      <p:sp>
        <p:nvSpPr>
          <p:cNvPr id="1134595" name="Rectangle 3"/>
          <p:cNvSpPr>
            <a:spLocks noGrp="1" noChangeArrowheads="1"/>
          </p:cNvSpPr>
          <p:nvPr>
            <p:ph type="subTitle" idx="1"/>
          </p:nvPr>
        </p:nvSpPr>
        <p:spPr>
          <a:xfrm>
            <a:off x="107950" y="3886200"/>
            <a:ext cx="8964613" cy="1752600"/>
          </a:xfrm>
        </p:spPr>
        <p:txBody>
          <a:bodyPr/>
          <a:lstStyle/>
          <a:p>
            <a:r>
              <a:rPr lang="en-GB" altLang="en-US" sz="3200"/>
              <a:t>Your cord is strong; Your might is ever ready </a:t>
            </a:r>
            <a:endParaRPr lang="en-US" altLang="en-US" sz="3200"/>
          </a:p>
        </p:txBody>
      </p:sp>
      <p:sp>
        <p:nvSpPr>
          <p:cNvPr id="113459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5618"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وَجارُكَ عَزيزٌ، وَبَاْسُكَ شَديدٌ، وَمَكْرُكَ مَكيدٌ</a:t>
            </a:r>
            <a:r>
              <a:rPr lang="en-US" altLang="en-US" sz="5400">
                <a:cs typeface="Simplified Arabic" panose="02020603050405020304" pitchFamily="18" charset="-78"/>
              </a:rPr>
              <a:t> </a:t>
            </a:r>
          </a:p>
        </p:txBody>
      </p:sp>
      <p:sp>
        <p:nvSpPr>
          <p:cNvPr id="1135619" name="Rectangle 3"/>
          <p:cNvSpPr>
            <a:spLocks noGrp="1" noChangeArrowheads="1"/>
          </p:cNvSpPr>
          <p:nvPr>
            <p:ph type="subTitle" idx="1"/>
          </p:nvPr>
        </p:nvSpPr>
        <p:spPr>
          <a:xfrm>
            <a:off x="107950" y="3886200"/>
            <a:ext cx="8964613" cy="1752600"/>
          </a:xfrm>
        </p:spPr>
        <p:txBody>
          <a:bodyPr/>
          <a:lstStyle/>
          <a:p>
            <a:r>
              <a:rPr lang="en-GB" altLang="en-US" sz="3200"/>
              <a:t>Your protégé is powerful; Your wrath is severe; and Your stratagem is entrapping</a:t>
            </a:r>
            <a:r>
              <a:rPr lang="en-US" altLang="en-US" sz="3200"/>
              <a:t> </a:t>
            </a:r>
          </a:p>
        </p:txBody>
      </p:sp>
      <p:sp>
        <p:nvSpPr>
          <p:cNvPr id="113562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42"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أَنْتَ يا رَبِ مَوْضِعُ كُلِّ شَكْوى </a:t>
            </a:r>
            <a:endParaRPr lang="en-US" altLang="en-US" sz="5400">
              <a:cs typeface="Simplified Arabic" panose="02020603050405020304" pitchFamily="18" charset="-78"/>
            </a:endParaRPr>
          </a:p>
        </p:txBody>
      </p:sp>
      <p:sp>
        <p:nvSpPr>
          <p:cNvPr id="1136643" name="Rectangle 3"/>
          <p:cNvSpPr>
            <a:spLocks noGrp="1" noChangeArrowheads="1"/>
          </p:cNvSpPr>
          <p:nvPr>
            <p:ph type="subTitle" idx="1"/>
          </p:nvPr>
        </p:nvSpPr>
        <p:spPr>
          <a:xfrm>
            <a:off x="107950" y="3886200"/>
            <a:ext cx="8964613" cy="1752600"/>
          </a:xfrm>
        </p:spPr>
        <p:txBody>
          <a:bodyPr/>
          <a:lstStyle/>
          <a:p>
            <a:r>
              <a:rPr lang="en-GB" altLang="en-US" sz="3200"/>
              <a:t>O Lord! With You are lodged all complaints. </a:t>
            </a:r>
            <a:endParaRPr lang="en-US" altLang="en-US" sz="3200"/>
          </a:p>
        </p:txBody>
      </p:sp>
      <p:sp>
        <p:nvSpPr>
          <p:cNvPr id="113664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766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حاضِرُ كُلِّ مَلاَء </a:t>
            </a:r>
            <a:endParaRPr lang="en-US" altLang="en-US" sz="5400">
              <a:cs typeface="Simplified Arabic" panose="02020603050405020304" pitchFamily="18" charset="-78"/>
            </a:endParaRPr>
          </a:p>
        </p:txBody>
      </p:sp>
      <p:sp>
        <p:nvSpPr>
          <p:cNvPr id="1137667" name="Rectangle 3"/>
          <p:cNvSpPr>
            <a:spLocks noGrp="1" noChangeArrowheads="1"/>
          </p:cNvSpPr>
          <p:nvPr>
            <p:ph type="subTitle" idx="1"/>
          </p:nvPr>
        </p:nvSpPr>
        <p:spPr>
          <a:xfrm>
            <a:off x="107950" y="3886200"/>
            <a:ext cx="8964613" cy="1752600"/>
          </a:xfrm>
        </p:spPr>
        <p:txBody>
          <a:bodyPr/>
          <a:lstStyle/>
          <a:p>
            <a:r>
              <a:rPr lang="en-GB" altLang="en-US" sz="3200"/>
              <a:t>You are present in all gatherings,</a:t>
            </a:r>
            <a:r>
              <a:rPr lang="en-US" altLang="en-US" sz="3200"/>
              <a:t> </a:t>
            </a:r>
          </a:p>
        </p:txBody>
      </p:sp>
      <p:sp>
        <p:nvSpPr>
          <p:cNvPr id="113766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8690"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وَشاهِدُ كُلِّ نَجْوى،</a:t>
            </a:r>
            <a:r>
              <a:rPr lang="en-US" altLang="en-US" sz="5400">
                <a:cs typeface="Simplified Arabic" panose="02020603050405020304" pitchFamily="18" charset="-78"/>
              </a:rPr>
              <a:t> </a:t>
            </a:r>
          </a:p>
        </p:txBody>
      </p:sp>
      <p:sp>
        <p:nvSpPr>
          <p:cNvPr id="1138691" name="Rectangle 3"/>
          <p:cNvSpPr>
            <a:spLocks noGrp="1" noChangeArrowheads="1"/>
          </p:cNvSpPr>
          <p:nvPr>
            <p:ph type="subTitle" idx="1"/>
          </p:nvPr>
        </p:nvSpPr>
        <p:spPr>
          <a:xfrm>
            <a:off x="107950" y="3886200"/>
            <a:ext cx="8964613" cy="1752600"/>
          </a:xfrm>
        </p:spPr>
        <p:txBody>
          <a:bodyPr/>
          <a:lstStyle/>
          <a:p>
            <a:r>
              <a:rPr lang="en-GB" altLang="en-US" sz="3200"/>
              <a:t>and are the witness of all secrets, </a:t>
            </a:r>
            <a:endParaRPr lang="en-US" altLang="en-US" sz="3200"/>
          </a:p>
        </p:txBody>
      </p:sp>
      <p:sp>
        <p:nvSpPr>
          <p:cNvPr id="113869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971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مُنْتَهى كُلِّ حاجَة </a:t>
            </a:r>
            <a:endParaRPr lang="en-US" altLang="en-US" sz="5400">
              <a:cs typeface="Simplified Arabic" panose="02020603050405020304" pitchFamily="18" charset="-78"/>
            </a:endParaRPr>
          </a:p>
        </p:txBody>
      </p:sp>
      <p:sp>
        <p:nvSpPr>
          <p:cNvPr id="1139715" name="Rectangle 3"/>
          <p:cNvSpPr>
            <a:spLocks noGrp="1" noChangeArrowheads="1"/>
          </p:cNvSpPr>
          <p:nvPr>
            <p:ph type="subTitle" idx="1"/>
          </p:nvPr>
        </p:nvSpPr>
        <p:spPr>
          <a:xfrm>
            <a:off x="107950" y="3886200"/>
            <a:ext cx="8964613" cy="1752600"/>
          </a:xfrm>
        </p:spPr>
        <p:txBody>
          <a:bodyPr/>
          <a:lstStyle/>
          <a:p>
            <a:r>
              <a:rPr lang="en-GB" altLang="en-US" sz="3200"/>
              <a:t>and the ultimate goal of all supplications,</a:t>
            </a:r>
            <a:r>
              <a:rPr lang="en-US" altLang="en-US" sz="3200"/>
              <a:t> </a:t>
            </a:r>
          </a:p>
        </p:txBody>
      </p:sp>
      <p:sp>
        <p:nvSpPr>
          <p:cNvPr id="113971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0738"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مُفَرِّجُ كُلِّ حُزْن</a:t>
            </a:r>
            <a:r>
              <a:rPr lang="en-US" altLang="en-US" sz="5400">
                <a:cs typeface="Simplified Arabic" panose="02020603050405020304" pitchFamily="18" charset="-78"/>
              </a:rPr>
              <a:t> </a:t>
            </a:r>
          </a:p>
        </p:txBody>
      </p:sp>
      <p:sp>
        <p:nvSpPr>
          <p:cNvPr id="1140739" name="Rectangle 3"/>
          <p:cNvSpPr>
            <a:spLocks noGrp="1" noChangeArrowheads="1"/>
          </p:cNvSpPr>
          <p:nvPr>
            <p:ph type="subTitle" idx="1"/>
          </p:nvPr>
        </p:nvSpPr>
        <p:spPr>
          <a:xfrm>
            <a:off x="107950" y="3886200"/>
            <a:ext cx="8964613" cy="1752600"/>
          </a:xfrm>
        </p:spPr>
        <p:txBody>
          <a:bodyPr/>
          <a:lstStyle/>
          <a:p>
            <a:r>
              <a:rPr lang="en-US" altLang="en-US" sz="3200"/>
              <a:t>t</a:t>
            </a:r>
            <a:r>
              <a:rPr lang="en-GB" altLang="en-US" sz="3200"/>
              <a:t>he expeller of all sorrows, </a:t>
            </a:r>
            <a:endParaRPr lang="en-US" altLang="en-US" sz="3200"/>
          </a:p>
        </p:txBody>
      </p:sp>
      <p:sp>
        <p:nvSpPr>
          <p:cNvPr id="114074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1762"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غِنى كُلِّ مِسْكين </a:t>
            </a:r>
            <a:endParaRPr lang="en-US" altLang="en-US" sz="5400">
              <a:cs typeface="Simplified Arabic" panose="02020603050405020304" pitchFamily="18" charset="-78"/>
            </a:endParaRPr>
          </a:p>
        </p:txBody>
      </p:sp>
      <p:sp>
        <p:nvSpPr>
          <p:cNvPr id="1141763" name="Rectangle 3"/>
          <p:cNvSpPr>
            <a:spLocks noGrp="1" noChangeArrowheads="1"/>
          </p:cNvSpPr>
          <p:nvPr>
            <p:ph type="subTitle" idx="1"/>
          </p:nvPr>
        </p:nvSpPr>
        <p:spPr>
          <a:xfrm>
            <a:off x="107950" y="3886200"/>
            <a:ext cx="8964613" cy="1752600"/>
          </a:xfrm>
        </p:spPr>
        <p:txBody>
          <a:bodyPr/>
          <a:lstStyle/>
          <a:p>
            <a:r>
              <a:rPr lang="en-GB" altLang="en-US" sz="3200"/>
              <a:t>the affluence of every needy person, </a:t>
            </a:r>
            <a:endParaRPr lang="en-US" altLang="en-US" sz="3200"/>
          </a:p>
        </p:txBody>
      </p:sp>
      <p:sp>
        <p:nvSpPr>
          <p:cNvPr id="114176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278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حِصْنُ كُلِّ هارِب</a:t>
            </a:r>
            <a:r>
              <a:rPr lang="en-US" altLang="en-US" sz="5400">
                <a:cs typeface="Simplified Arabic" panose="02020603050405020304" pitchFamily="18" charset="-78"/>
              </a:rPr>
              <a:t> </a:t>
            </a:r>
          </a:p>
        </p:txBody>
      </p:sp>
      <p:sp>
        <p:nvSpPr>
          <p:cNvPr id="1142787" name="Rectangle 3"/>
          <p:cNvSpPr>
            <a:spLocks noGrp="1" noChangeArrowheads="1"/>
          </p:cNvSpPr>
          <p:nvPr>
            <p:ph type="subTitle" idx="1"/>
          </p:nvPr>
        </p:nvSpPr>
        <p:spPr>
          <a:xfrm>
            <a:off x="107950" y="3886200"/>
            <a:ext cx="8964613" cy="1752600"/>
          </a:xfrm>
        </p:spPr>
        <p:txBody>
          <a:bodyPr/>
          <a:lstStyle/>
          <a:p>
            <a:r>
              <a:rPr lang="en-GB" altLang="en-US" sz="3200"/>
              <a:t>the stronghold for every refugee, </a:t>
            </a:r>
            <a:endParaRPr lang="en-US" altLang="en-US" sz="3200"/>
          </a:p>
        </p:txBody>
      </p:sp>
      <p:sp>
        <p:nvSpPr>
          <p:cNvPr id="114278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3810"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أَمانُ كُلِّ خائِف،</a:t>
            </a:r>
            <a:r>
              <a:rPr lang="en-US" altLang="en-US" sz="5400">
                <a:cs typeface="Simplified Arabic" panose="02020603050405020304" pitchFamily="18" charset="-78"/>
              </a:rPr>
              <a:t> </a:t>
            </a:r>
          </a:p>
        </p:txBody>
      </p:sp>
      <p:sp>
        <p:nvSpPr>
          <p:cNvPr id="1143811" name="Rectangle 3"/>
          <p:cNvSpPr>
            <a:spLocks noGrp="1" noChangeArrowheads="1"/>
          </p:cNvSpPr>
          <p:nvPr>
            <p:ph type="subTitle" idx="1"/>
          </p:nvPr>
        </p:nvSpPr>
        <p:spPr>
          <a:xfrm>
            <a:off x="107950" y="3886200"/>
            <a:ext cx="8964613" cy="1752600"/>
          </a:xfrm>
        </p:spPr>
        <p:txBody>
          <a:bodyPr/>
          <a:lstStyle/>
          <a:p>
            <a:r>
              <a:rPr lang="en-GB" altLang="en-US" sz="3200"/>
              <a:t>security for everyone who is terror-stricken,</a:t>
            </a:r>
            <a:r>
              <a:rPr lang="en-US" altLang="en-US" sz="3200"/>
              <a:t> </a:t>
            </a:r>
          </a:p>
        </p:txBody>
      </p:sp>
      <p:sp>
        <p:nvSpPr>
          <p:cNvPr id="114381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9538"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الْمَلِكُ الْحَقُّ الْمُبينُ </a:t>
            </a:r>
            <a:endParaRPr lang="en-US" altLang="en-US" sz="5400">
              <a:cs typeface="Simplified Arabic" panose="02020603050405020304" pitchFamily="18" charset="-78"/>
            </a:endParaRPr>
          </a:p>
        </p:txBody>
      </p:sp>
      <p:sp>
        <p:nvSpPr>
          <p:cNvPr id="1089539" name="Rectangle 3"/>
          <p:cNvSpPr>
            <a:spLocks noGrp="1" noChangeArrowheads="1"/>
          </p:cNvSpPr>
          <p:nvPr>
            <p:ph type="subTitle" idx="1"/>
          </p:nvPr>
        </p:nvSpPr>
        <p:spPr>
          <a:xfrm>
            <a:off x="107950" y="3886200"/>
            <a:ext cx="8964613" cy="1752600"/>
          </a:xfrm>
        </p:spPr>
        <p:txBody>
          <a:bodyPr/>
          <a:lstStyle/>
          <a:p>
            <a:r>
              <a:rPr lang="en-GB" altLang="en-US" sz="3200"/>
              <a:t>the Living, the Just, the Manifest.</a:t>
            </a:r>
            <a:r>
              <a:rPr lang="en-US" altLang="en-US" sz="3200"/>
              <a:t> </a:t>
            </a:r>
          </a:p>
        </p:txBody>
      </p:sp>
      <p:sp>
        <p:nvSpPr>
          <p:cNvPr id="108954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483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حْرِزُ الضُّعَفاءِ كَنْزُ الْفُقَراءِ،</a:t>
            </a:r>
            <a:r>
              <a:rPr lang="en-US" altLang="en-US" sz="5400">
                <a:cs typeface="Simplified Arabic" panose="02020603050405020304" pitchFamily="18" charset="-78"/>
              </a:rPr>
              <a:t> </a:t>
            </a:r>
          </a:p>
        </p:txBody>
      </p:sp>
      <p:sp>
        <p:nvSpPr>
          <p:cNvPr id="1144835" name="Rectangle 3"/>
          <p:cNvSpPr>
            <a:spLocks noGrp="1" noChangeArrowheads="1"/>
          </p:cNvSpPr>
          <p:nvPr>
            <p:ph type="subTitle" idx="1"/>
          </p:nvPr>
        </p:nvSpPr>
        <p:spPr>
          <a:xfrm>
            <a:off x="107950" y="3886200"/>
            <a:ext cx="8964613" cy="1752600"/>
          </a:xfrm>
        </p:spPr>
        <p:txBody>
          <a:bodyPr/>
          <a:lstStyle/>
          <a:p>
            <a:r>
              <a:rPr lang="en-GB" altLang="en-US" sz="3200"/>
              <a:t>a shield for the weak, a treasure for the indigent, </a:t>
            </a:r>
            <a:endParaRPr lang="en-US" altLang="en-US" sz="3200"/>
          </a:p>
        </p:txBody>
      </p:sp>
      <p:sp>
        <p:nvSpPr>
          <p:cNvPr id="114483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5858"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مُفَرِّجُ الْغَمّاءِ مُعينُ الصّالِحينَ، </a:t>
            </a:r>
            <a:endParaRPr lang="en-US" altLang="en-US" sz="5400">
              <a:cs typeface="Simplified Arabic" panose="02020603050405020304" pitchFamily="18" charset="-78"/>
            </a:endParaRPr>
          </a:p>
        </p:txBody>
      </p:sp>
      <p:sp>
        <p:nvSpPr>
          <p:cNvPr id="1145859" name="Rectangle 3"/>
          <p:cNvSpPr>
            <a:spLocks noGrp="1" noChangeArrowheads="1"/>
          </p:cNvSpPr>
          <p:nvPr>
            <p:ph type="subTitle" idx="1"/>
          </p:nvPr>
        </p:nvSpPr>
        <p:spPr>
          <a:xfrm>
            <a:off x="107950" y="3886200"/>
            <a:ext cx="8964613" cy="1752600"/>
          </a:xfrm>
        </p:spPr>
        <p:txBody>
          <a:bodyPr/>
          <a:lstStyle/>
          <a:p>
            <a:r>
              <a:rPr lang="en-GB" altLang="en-US" sz="3200"/>
              <a:t>the destroyer of grief, the helper of the virtuous. </a:t>
            </a:r>
            <a:endParaRPr lang="en-US" altLang="en-US" sz="3200"/>
          </a:p>
        </p:txBody>
      </p:sp>
      <p:sp>
        <p:nvSpPr>
          <p:cNvPr id="114586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82"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ذلِكَ اللهُ رَبُّنا لا إِلـهَ إِلاّ هُوَ،</a:t>
            </a:r>
            <a:r>
              <a:rPr lang="en-US" altLang="en-US" sz="5400">
                <a:cs typeface="Simplified Arabic" panose="02020603050405020304" pitchFamily="18" charset="-78"/>
              </a:rPr>
              <a:t> </a:t>
            </a:r>
          </a:p>
        </p:txBody>
      </p:sp>
      <p:sp>
        <p:nvSpPr>
          <p:cNvPr id="1146883" name="Rectangle 3"/>
          <p:cNvSpPr>
            <a:spLocks noGrp="1" noChangeArrowheads="1"/>
          </p:cNvSpPr>
          <p:nvPr>
            <p:ph type="subTitle" idx="1"/>
          </p:nvPr>
        </p:nvSpPr>
        <p:spPr>
          <a:xfrm>
            <a:off x="107950" y="3886200"/>
            <a:ext cx="8964613" cy="1752600"/>
          </a:xfrm>
        </p:spPr>
        <p:txBody>
          <a:bodyPr/>
          <a:lstStyle/>
          <a:p>
            <a:r>
              <a:rPr lang="en-GB" altLang="en-US" sz="3200"/>
              <a:t>Such is Allah, our Lord. There is no god but He. </a:t>
            </a:r>
            <a:endParaRPr lang="en-US" altLang="en-US" sz="3200"/>
          </a:p>
        </p:txBody>
      </p:sp>
      <p:sp>
        <p:nvSpPr>
          <p:cNvPr id="114688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790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تَكْفى مِنْ عِبادِكَ مَنْ تَوَكَّلَ عَلَيْكَ </a:t>
            </a:r>
            <a:endParaRPr lang="en-US" altLang="en-US" sz="5400">
              <a:cs typeface="Simplified Arabic" panose="02020603050405020304" pitchFamily="18" charset="-78"/>
            </a:endParaRPr>
          </a:p>
        </p:txBody>
      </p:sp>
      <p:sp>
        <p:nvSpPr>
          <p:cNvPr id="1147907" name="Rectangle 3"/>
          <p:cNvSpPr>
            <a:spLocks noGrp="1" noChangeArrowheads="1"/>
          </p:cNvSpPr>
          <p:nvPr>
            <p:ph type="subTitle" idx="1"/>
          </p:nvPr>
        </p:nvSpPr>
        <p:spPr>
          <a:xfrm>
            <a:off x="107950" y="3886200"/>
            <a:ext cx="8964613" cy="1752600"/>
          </a:xfrm>
        </p:spPr>
        <p:txBody>
          <a:bodyPr/>
          <a:lstStyle/>
          <a:p>
            <a:r>
              <a:rPr lang="en-GB" altLang="en-US" sz="3200"/>
              <a:t>You satisfy such of Your servants as trust unto You. </a:t>
            </a:r>
            <a:endParaRPr lang="en-US" altLang="en-US" sz="3200"/>
          </a:p>
        </p:txBody>
      </p:sp>
      <p:sp>
        <p:nvSpPr>
          <p:cNvPr id="114790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8930"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وَأَنْتَ جارُ مَنْ لاذَ بِكَ وَتَضَرَّعَ إِلَيْكَ </a:t>
            </a:r>
            <a:endParaRPr lang="en-US" altLang="en-US" sz="5400">
              <a:cs typeface="Simplified Arabic" panose="02020603050405020304" pitchFamily="18" charset="-78"/>
            </a:endParaRPr>
          </a:p>
        </p:txBody>
      </p:sp>
      <p:sp>
        <p:nvSpPr>
          <p:cNvPr id="1148931" name="Rectangle 3"/>
          <p:cNvSpPr>
            <a:spLocks noGrp="1" noChangeArrowheads="1"/>
          </p:cNvSpPr>
          <p:nvPr>
            <p:ph type="subTitle" idx="1"/>
          </p:nvPr>
        </p:nvSpPr>
        <p:spPr>
          <a:xfrm>
            <a:off x="107950" y="3886200"/>
            <a:ext cx="8964613" cy="1752600"/>
          </a:xfrm>
        </p:spPr>
        <p:txBody>
          <a:bodyPr/>
          <a:lstStyle/>
          <a:p>
            <a:r>
              <a:rPr lang="en-GB" altLang="en-US" sz="3200"/>
              <a:t>You are the protector of him who is firmly attached to You and humiliates himself before You,</a:t>
            </a:r>
            <a:r>
              <a:rPr lang="en-US" altLang="en-US" sz="3200"/>
              <a:t> </a:t>
            </a:r>
          </a:p>
        </p:txBody>
      </p:sp>
      <p:sp>
        <p:nvSpPr>
          <p:cNvPr id="114893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995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عِصْمَةُ مَنِ اعْتَصَمَ بِكَ</a:t>
            </a:r>
            <a:r>
              <a:rPr lang="en-US" altLang="en-US" sz="5400">
                <a:cs typeface="Simplified Arabic" panose="02020603050405020304" pitchFamily="18" charset="-78"/>
              </a:rPr>
              <a:t> </a:t>
            </a:r>
          </a:p>
        </p:txBody>
      </p:sp>
      <p:sp>
        <p:nvSpPr>
          <p:cNvPr id="1149955" name="Rectangle 3"/>
          <p:cNvSpPr>
            <a:spLocks noGrp="1" noChangeArrowheads="1"/>
          </p:cNvSpPr>
          <p:nvPr>
            <p:ph type="subTitle" idx="1"/>
          </p:nvPr>
        </p:nvSpPr>
        <p:spPr>
          <a:xfrm>
            <a:off x="107950" y="3886200"/>
            <a:ext cx="8964613" cy="1752600"/>
          </a:xfrm>
        </p:spPr>
        <p:txBody>
          <a:bodyPr/>
          <a:lstStyle/>
          <a:p>
            <a:r>
              <a:rPr lang="en-GB" altLang="en-US" sz="3200"/>
              <a:t>a shield for him who seeks refuge with You, </a:t>
            </a:r>
            <a:endParaRPr lang="en-US" altLang="en-US" sz="3200"/>
          </a:p>
        </p:txBody>
      </p:sp>
      <p:sp>
        <p:nvSpPr>
          <p:cNvPr id="114995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0978"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ناصِرُ مَنِ انْتَصَرَ بِكَ </a:t>
            </a:r>
            <a:endParaRPr lang="en-US" altLang="en-US" sz="5400">
              <a:cs typeface="Simplified Arabic" panose="02020603050405020304" pitchFamily="18" charset="-78"/>
            </a:endParaRPr>
          </a:p>
        </p:txBody>
      </p:sp>
      <p:sp>
        <p:nvSpPr>
          <p:cNvPr id="1150979" name="Rectangle 3"/>
          <p:cNvSpPr>
            <a:spLocks noGrp="1" noChangeArrowheads="1"/>
          </p:cNvSpPr>
          <p:nvPr>
            <p:ph type="subTitle" idx="1"/>
          </p:nvPr>
        </p:nvSpPr>
        <p:spPr>
          <a:xfrm>
            <a:off x="107950" y="3886200"/>
            <a:ext cx="8964613" cy="1752600"/>
          </a:xfrm>
        </p:spPr>
        <p:txBody>
          <a:bodyPr/>
          <a:lstStyle/>
          <a:p>
            <a:r>
              <a:rPr lang="en-GB" altLang="en-US" sz="3200"/>
              <a:t>the help of him who looks up to You for help, </a:t>
            </a:r>
            <a:endParaRPr lang="en-US" altLang="en-US" sz="3200"/>
          </a:p>
        </p:txBody>
      </p:sp>
      <p:sp>
        <p:nvSpPr>
          <p:cNvPr id="115098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2002"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تَغْفِرُ الذُّنُوبَ لِمَنِ اسْتَغْفَرَكَ، </a:t>
            </a:r>
            <a:endParaRPr lang="en-US" altLang="en-US" sz="5400">
              <a:cs typeface="Simplified Arabic" panose="02020603050405020304" pitchFamily="18" charset="-78"/>
            </a:endParaRPr>
          </a:p>
        </p:txBody>
      </p:sp>
      <p:sp>
        <p:nvSpPr>
          <p:cNvPr id="1152003" name="Rectangle 3"/>
          <p:cNvSpPr>
            <a:spLocks noGrp="1" noChangeArrowheads="1"/>
          </p:cNvSpPr>
          <p:nvPr>
            <p:ph type="subTitle" idx="1"/>
          </p:nvPr>
        </p:nvSpPr>
        <p:spPr>
          <a:xfrm>
            <a:off x="107950" y="3886200"/>
            <a:ext cx="8964613" cy="1752600"/>
          </a:xfrm>
        </p:spPr>
        <p:txBody>
          <a:bodyPr/>
          <a:lstStyle/>
          <a:p>
            <a:r>
              <a:rPr lang="en-GB" altLang="en-US" sz="3200"/>
              <a:t>the forgiver of sins for him who begs for Your pardon, </a:t>
            </a:r>
            <a:endParaRPr lang="en-US" altLang="en-US" sz="3200"/>
          </a:p>
        </p:txBody>
      </p:sp>
      <p:sp>
        <p:nvSpPr>
          <p:cNvPr id="115200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302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جَبّارُ الْجَبابِرَةِ، </a:t>
            </a:r>
            <a:endParaRPr lang="en-US" altLang="en-US" sz="5400">
              <a:cs typeface="Simplified Arabic" panose="02020603050405020304" pitchFamily="18" charset="-78"/>
            </a:endParaRPr>
          </a:p>
        </p:txBody>
      </p:sp>
      <p:sp>
        <p:nvSpPr>
          <p:cNvPr id="1153027" name="Rectangle 3"/>
          <p:cNvSpPr>
            <a:spLocks noGrp="1" noChangeArrowheads="1"/>
          </p:cNvSpPr>
          <p:nvPr>
            <p:ph type="subTitle" idx="1"/>
          </p:nvPr>
        </p:nvSpPr>
        <p:spPr>
          <a:xfrm>
            <a:off x="107950" y="3886200"/>
            <a:ext cx="8964613" cy="1752600"/>
          </a:xfrm>
        </p:spPr>
        <p:txBody>
          <a:bodyPr/>
          <a:lstStyle/>
          <a:p>
            <a:r>
              <a:rPr lang="en-GB" altLang="en-US" sz="3200"/>
              <a:t>the compiler of the tyrants,</a:t>
            </a:r>
            <a:r>
              <a:rPr lang="en-US" altLang="en-US" sz="3200"/>
              <a:t> </a:t>
            </a:r>
          </a:p>
        </p:txBody>
      </p:sp>
      <p:sp>
        <p:nvSpPr>
          <p:cNvPr id="115302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4050"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عَظيمُ الْعُظَم</a:t>
            </a:r>
            <a:r>
              <a:rPr lang="ar-BH" altLang="en-US" sz="5400">
                <a:cs typeface="Simplified Arabic" panose="02020603050405020304" pitchFamily="18" charset="-78"/>
              </a:rPr>
              <a:t>ا</a:t>
            </a:r>
            <a:r>
              <a:rPr lang="ar-SA" altLang="en-US" sz="5400">
                <a:cs typeface="Simplified Arabic" panose="02020603050405020304" pitchFamily="18" charset="-78"/>
              </a:rPr>
              <a:t>ءِ </a:t>
            </a:r>
            <a:endParaRPr lang="en-US" altLang="en-US" sz="5400">
              <a:cs typeface="Simplified Arabic" panose="02020603050405020304" pitchFamily="18" charset="-78"/>
            </a:endParaRPr>
          </a:p>
        </p:txBody>
      </p:sp>
      <p:sp>
        <p:nvSpPr>
          <p:cNvPr id="1154051" name="Rectangle 3"/>
          <p:cNvSpPr>
            <a:spLocks noGrp="1" noChangeArrowheads="1"/>
          </p:cNvSpPr>
          <p:nvPr>
            <p:ph type="subTitle" idx="1"/>
          </p:nvPr>
        </p:nvSpPr>
        <p:spPr>
          <a:xfrm>
            <a:off x="107950" y="3886200"/>
            <a:ext cx="8964613" cy="1752600"/>
          </a:xfrm>
        </p:spPr>
        <p:txBody>
          <a:bodyPr/>
          <a:lstStyle/>
          <a:p>
            <a:r>
              <a:rPr lang="en-GB" altLang="en-US" sz="3200"/>
              <a:t>the most grand of the grand,</a:t>
            </a:r>
            <a:r>
              <a:rPr lang="en-US" altLang="en-US" sz="3200"/>
              <a:t> </a:t>
            </a:r>
          </a:p>
        </p:txBody>
      </p:sp>
      <p:sp>
        <p:nvSpPr>
          <p:cNvPr id="115405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0562"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الْمُدَبِرُّ  بِلا وَزير وَلا خَلْق مِنْ عِبادِهِ يَسْتَشيرُ،</a:t>
            </a:r>
            <a:r>
              <a:rPr lang="en-US" altLang="en-US" sz="5400">
                <a:cs typeface="Simplified Arabic" panose="02020603050405020304" pitchFamily="18" charset="-78"/>
              </a:rPr>
              <a:t> </a:t>
            </a:r>
          </a:p>
        </p:txBody>
      </p:sp>
      <p:sp>
        <p:nvSpPr>
          <p:cNvPr id="1090563" name="Rectangle 3"/>
          <p:cNvSpPr>
            <a:spLocks noGrp="1" noChangeArrowheads="1"/>
          </p:cNvSpPr>
          <p:nvPr>
            <p:ph type="subTitle" idx="1"/>
          </p:nvPr>
        </p:nvSpPr>
        <p:spPr>
          <a:xfrm>
            <a:off x="107950" y="3886200"/>
            <a:ext cx="8964613" cy="1752600"/>
          </a:xfrm>
        </p:spPr>
        <p:txBody>
          <a:bodyPr/>
          <a:lstStyle/>
          <a:p>
            <a:r>
              <a:rPr lang="en-GB" altLang="en-US" sz="3200"/>
              <a:t>He is the Administrator without any minister and without consultation with any of his servants. </a:t>
            </a:r>
            <a:endParaRPr lang="en-US" altLang="en-US" sz="3200"/>
          </a:p>
        </p:txBody>
      </p:sp>
      <p:sp>
        <p:nvSpPr>
          <p:cNvPr id="109056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507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كَبيرُ الْكُبَراءِ،</a:t>
            </a:r>
            <a:r>
              <a:rPr lang="en-US" altLang="en-US" sz="5400">
                <a:cs typeface="Simplified Arabic" panose="02020603050405020304" pitchFamily="18" charset="-78"/>
              </a:rPr>
              <a:t> </a:t>
            </a:r>
          </a:p>
        </p:txBody>
      </p:sp>
      <p:sp>
        <p:nvSpPr>
          <p:cNvPr id="1155075" name="Rectangle 3"/>
          <p:cNvSpPr>
            <a:spLocks noGrp="1" noChangeArrowheads="1"/>
          </p:cNvSpPr>
          <p:nvPr>
            <p:ph type="subTitle" idx="1"/>
          </p:nvPr>
        </p:nvSpPr>
        <p:spPr>
          <a:xfrm>
            <a:off x="107950" y="3886200"/>
            <a:ext cx="8964613" cy="1752600"/>
          </a:xfrm>
        </p:spPr>
        <p:txBody>
          <a:bodyPr/>
          <a:lstStyle/>
          <a:p>
            <a:r>
              <a:rPr lang="en-GB" altLang="en-US" sz="3200"/>
              <a:t>the most great of the great, </a:t>
            </a:r>
            <a:endParaRPr lang="en-US" altLang="en-US" sz="3200"/>
          </a:p>
        </p:txBody>
      </p:sp>
      <p:sp>
        <p:nvSpPr>
          <p:cNvPr id="115507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6098"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سَيِّدُ السّاداتِ</a:t>
            </a:r>
            <a:r>
              <a:rPr lang="en-US" altLang="en-US" sz="5400">
                <a:cs typeface="Simplified Arabic" panose="02020603050405020304" pitchFamily="18" charset="-78"/>
              </a:rPr>
              <a:t> </a:t>
            </a:r>
          </a:p>
        </p:txBody>
      </p:sp>
      <p:sp>
        <p:nvSpPr>
          <p:cNvPr id="1156099" name="Rectangle 3"/>
          <p:cNvSpPr>
            <a:spLocks noGrp="1" noChangeArrowheads="1"/>
          </p:cNvSpPr>
          <p:nvPr>
            <p:ph type="subTitle" idx="1"/>
          </p:nvPr>
        </p:nvSpPr>
        <p:spPr>
          <a:xfrm>
            <a:off x="107950" y="3886200"/>
            <a:ext cx="8964613" cy="1752600"/>
          </a:xfrm>
        </p:spPr>
        <p:txBody>
          <a:bodyPr/>
          <a:lstStyle/>
          <a:p>
            <a:r>
              <a:rPr lang="en-GB" altLang="en-US" sz="3200"/>
              <a:t>the master of masters,</a:t>
            </a:r>
            <a:r>
              <a:rPr lang="en-US" altLang="en-US" sz="3200"/>
              <a:t> </a:t>
            </a:r>
          </a:p>
        </p:txBody>
      </p:sp>
      <p:sp>
        <p:nvSpPr>
          <p:cNvPr id="115610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22"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مُوْلَى الْمَوالى</a:t>
            </a:r>
            <a:r>
              <a:rPr lang="en-US" altLang="en-US" sz="5400">
                <a:cs typeface="Simplified Arabic" panose="02020603050405020304" pitchFamily="18" charset="-78"/>
              </a:rPr>
              <a:t> </a:t>
            </a:r>
          </a:p>
        </p:txBody>
      </p:sp>
      <p:sp>
        <p:nvSpPr>
          <p:cNvPr id="1157123" name="Rectangle 3"/>
          <p:cNvSpPr>
            <a:spLocks noGrp="1" noChangeArrowheads="1"/>
          </p:cNvSpPr>
          <p:nvPr>
            <p:ph type="subTitle" idx="1"/>
          </p:nvPr>
        </p:nvSpPr>
        <p:spPr>
          <a:xfrm>
            <a:off x="107950" y="3886200"/>
            <a:ext cx="8964613" cy="1752600"/>
          </a:xfrm>
        </p:spPr>
        <p:txBody>
          <a:bodyPr/>
          <a:lstStyle/>
          <a:p>
            <a:r>
              <a:rPr lang="en-GB" altLang="en-US" sz="3200"/>
              <a:t>the Lord of lords, </a:t>
            </a:r>
            <a:endParaRPr lang="en-US" altLang="en-US" sz="3200"/>
          </a:p>
        </p:txBody>
      </p:sp>
      <p:sp>
        <p:nvSpPr>
          <p:cNvPr id="115712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814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صَريخُ الْمُسْتَصْرِخينَ</a:t>
            </a:r>
            <a:r>
              <a:rPr lang="en-US" altLang="en-US" sz="5400">
                <a:cs typeface="Simplified Arabic" panose="02020603050405020304" pitchFamily="18" charset="-78"/>
              </a:rPr>
              <a:t> </a:t>
            </a:r>
          </a:p>
        </p:txBody>
      </p:sp>
      <p:sp>
        <p:nvSpPr>
          <p:cNvPr id="1158147" name="Rectangle 3"/>
          <p:cNvSpPr>
            <a:spLocks noGrp="1" noChangeArrowheads="1"/>
          </p:cNvSpPr>
          <p:nvPr>
            <p:ph type="subTitle" idx="1"/>
          </p:nvPr>
        </p:nvSpPr>
        <p:spPr>
          <a:xfrm>
            <a:off x="107950" y="3886200"/>
            <a:ext cx="8964613" cy="1752600"/>
          </a:xfrm>
        </p:spPr>
        <p:txBody>
          <a:bodyPr/>
          <a:lstStyle/>
          <a:p>
            <a:r>
              <a:rPr lang="en-GB" altLang="en-US" sz="3200"/>
              <a:t>the Succour of the grieved, </a:t>
            </a:r>
            <a:endParaRPr lang="en-US" altLang="en-US" sz="3200"/>
          </a:p>
        </p:txBody>
      </p:sp>
      <p:sp>
        <p:nvSpPr>
          <p:cNvPr id="115814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9170"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مُنَفِّسٌ عَنِ الْمَكْروُبينَ</a:t>
            </a:r>
            <a:r>
              <a:rPr lang="en-US" altLang="en-US" sz="5400">
                <a:cs typeface="Simplified Arabic" panose="02020603050405020304" pitchFamily="18" charset="-78"/>
              </a:rPr>
              <a:t> </a:t>
            </a:r>
          </a:p>
        </p:txBody>
      </p:sp>
      <p:sp>
        <p:nvSpPr>
          <p:cNvPr id="1159171" name="Rectangle 3"/>
          <p:cNvSpPr>
            <a:spLocks noGrp="1" noChangeArrowheads="1"/>
          </p:cNvSpPr>
          <p:nvPr>
            <p:ph type="subTitle" idx="1"/>
          </p:nvPr>
        </p:nvSpPr>
        <p:spPr>
          <a:xfrm>
            <a:off x="107950" y="3886200"/>
            <a:ext cx="8964613" cy="1752600"/>
          </a:xfrm>
        </p:spPr>
        <p:txBody>
          <a:bodyPr/>
          <a:lstStyle/>
          <a:p>
            <a:r>
              <a:rPr lang="en-GB" altLang="en-US" sz="3200"/>
              <a:t>the Helper of those crying for help, </a:t>
            </a:r>
            <a:endParaRPr lang="en-US" altLang="en-US" sz="3200"/>
          </a:p>
        </p:txBody>
      </p:sp>
      <p:sp>
        <p:nvSpPr>
          <p:cNvPr id="115917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019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مُجيبُ دَعْوَةِ الْمُضْطَرِّينَ </a:t>
            </a:r>
            <a:endParaRPr lang="en-US" altLang="en-US" sz="5400">
              <a:cs typeface="Simplified Arabic" panose="02020603050405020304" pitchFamily="18" charset="-78"/>
            </a:endParaRPr>
          </a:p>
        </p:txBody>
      </p:sp>
      <p:sp>
        <p:nvSpPr>
          <p:cNvPr id="1160195" name="Rectangle 3"/>
          <p:cNvSpPr>
            <a:spLocks noGrp="1" noChangeArrowheads="1"/>
          </p:cNvSpPr>
          <p:nvPr>
            <p:ph type="subTitle" idx="1"/>
          </p:nvPr>
        </p:nvSpPr>
        <p:spPr>
          <a:xfrm>
            <a:off x="107950" y="3886200"/>
            <a:ext cx="8964613" cy="1752600"/>
          </a:xfrm>
        </p:spPr>
        <p:txBody>
          <a:bodyPr/>
          <a:lstStyle/>
          <a:p>
            <a:r>
              <a:rPr lang="en-GB" altLang="en-US" sz="3200"/>
              <a:t>the Responder to the call of the distressed, </a:t>
            </a:r>
            <a:endParaRPr lang="en-US" altLang="en-US" sz="3200"/>
          </a:p>
        </p:txBody>
      </p:sp>
      <p:sp>
        <p:nvSpPr>
          <p:cNvPr id="116019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1218"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أَسْمَعُ السّامِعينَ</a:t>
            </a:r>
            <a:r>
              <a:rPr lang="en-US" altLang="en-US" sz="5400">
                <a:cs typeface="Simplified Arabic" panose="02020603050405020304" pitchFamily="18" charset="-78"/>
              </a:rPr>
              <a:t> </a:t>
            </a:r>
          </a:p>
        </p:txBody>
      </p:sp>
      <p:sp>
        <p:nvSpPr>
          <p:cNvPr id="1161219" name="Rectangle 3"/>
          <p:cNvSpPr>
            <a:spLocks noGrp="1" noChangeArrowheads="1"/>
          </p:cNvSpPr>
          <p:nvPr>
            <p:ph type="subTitle" idx="1"/>
          </p:nvPr>
        </p:nvSpPr>
        <p:spPr>
          <a:xfrm>
            <a:off x="107950" y="3886200"/>
            <a:ext cx="8964613" cy="1752600"/>
          </a:xfrm>
        </p:spPr>
        <p:txBody>
          <a:bodyPr/>
          <a:lstStyle/>
          <a:p>
            <a:r>
              <a:rPr lang="en-GB" altLang="en-US" sz="3200"/>
              <a:t>the best of all listeners,</a:t>
            </a:r>
            <a:r>
              <a:rPr lang="en-US" altLang="en-US" sz="3200"/>
              <a:t> </a:t>
            </a:r>
          </a:p>
        </p:txBody>
      </p:sp>
      <p:sp>
        <p:nvSpPr>
          <p:cNvPr id="116122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2242"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أَبْصَرُ النّاظِرينَ</a:t>
            </a:r>
            <a:r>
              <a:rPr lang="en-US" altLang="en-US" sz="5400">
                <a:cs typeface="Simplified Arabic" panose="02020603050405020304" pitchFamily="18" charset="-78"/>
              </a:rPr>
              <a:t> </a:t>
            </a:r>
          </a:p>
        </p:txBody>
      </p:sp>
      <p:sp>
        <p:nvSpPr>
          <p:cNvPr id="1162243" name="Rectangle 3"/>
          <p:cNvSpPr>
            <a:spLocks noGrp="1" noChangeArrowheads="1"/>
          </p:cNvSpPr>
          <p:nvPr>
            <p:ph type="subTitle" idx="1"/>
          </p:nvPr>
        </p:nvSpPr>
        <p:spPr>
          <a:xfrm>
            <a:off x="107950" y="3886200"/>
            <a:ext cx="8964613" cy="1752600"/>
          </a:xfrm>
        </p:spPr>
        <p:txBody>
          <a:bodyPr/>
          <a:lstStyle/>
          <a:p>
            <a:r>
              <a:rPr lang="en-GB" altLang="en-US" sz="3200"/>
              <a:t>the best of all observers, </a:t>
            </a:r>
            <a:endParaRPr lang="en-US" altLang="en-US" sz="3200"/>
          </a:p>
        </p:txBody>
      </p:sp>
      <p:sp>
        <p:nvSpPr>
          <p:cNvPr id="116224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326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أَحْكَمُ الْحاكِمينَ</a:t>
            </a:r>
            <a:r>
              <a:rPr lang="en-US" altLang="en-US" sz="5400">
                <a:cs typeface="Simplified Arabic" panose="02020603050405020304" pitchFamily="18" charset="-78"/>
              </a:rPr>
              <a:t> </a:t>
            </a:r>
          </a:p>
        </p:txBody>
      </p:sp>
      <p:sp>
        <p:nvSpPr>
          <p:cNvPr id="1163267" name="Rectangle 3"/>
          <p:cNvSpPr>
            <a:spLocks noGrp="1" noChangeArrowheads="1"/>
          </p:cNvSpPr>
          <p:nvPr>
            <p:ph type="subTitle" idx="1"/>
          </p:nvPr>
        </p:nvSpPr>
        <p:spPr>
          <a:xfrm>
            <a:off x="107950" y="3886200"/>
            <a:ext cx="8964613" cy="1752600"/>
          </a:xfrm>
        </p:spPr>
        <p:txBody>
          <a:bodyPr/>
          <a:lstStyle/>
          <a:p>
            <a:r>
              <a:rPr lang="en-GB" altLang="en-US" sz="3200"/>
              <a:t>the best of all judges, </a:t>
            </a:r>
            <a:endParaRPr lang="en-US" altLang="en-US" sz="3200"/>
          </a:p>
        </p:txBody>
      </p:sp>
      <p:sp>
        <p:nvSpPr>
          <p:cNvPr id="116326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4290"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أَسْرَعُ الْحاسِبينَ</a:t>
            </a:r>
            <a:r>
              <a:rPr lang="en-US" altLang="en-US" sz="5400">
                <a:cs typeface="Simplified Arabic" panose="02020603050405020304" pitchFamily="18" charset="-78"/>
              </a:rPr>
              <a:t> </a:t>
            </a:r>
          </a:p>
        </p:txBody>
      </p:sp>
      <p:sp>
        <p:nvSpPr>
          <p:cNvPr id="1164291" name="Rectangle 3"/>
          <p:cNvSpPr>
            <a:spLocks noGrp="1" noChangeArrowheads="1"/>
          </p:cNvSpPr>
          <p:nvPr>
            <p:ph type="subTitle" idx="1"/>
          </p:nvPr>
        </p:nvSpPr>
        <p:spPr>
          <a:xfrm>
            <a:off x="107950" y="3886200"/>
            <a:ext cx="8964613" cy="1752600"/>
          </a:xfrm>
        </p:spPr>
        <p:txBody>
          <a:bodyPr/>
          <a:lstStyle/>
          <a:p>
            <a:r>
              <a:rPr lang="en-GB" altLang="en-US" sz="3200"/>
              <a:t>the most swift of reckoners,</a:t>
            </a:r>
            <a:r>
              <a:rPr lang="en-US" altLang="en-US" sz="3200"/>
              <a:t> </a:t>
            </a:r>
          </a:p>
        </p:txBody>
      </p:sp>
      <p:sp>
        <p:nvSpPr>
          <p:cNvPr id="116429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158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الأَوَّلُ غَيْرُ مَوْصُوف،</a:t>
            </a:r>
            <a:r>
              <a:rPr lang="en-US" altLang="en-US" sz="5400">
                <a:cs typeface="Simplified Arabic" panose="02020603050405020304" pitchFamily="18" charset="-78"/>
              </a:rPr>
              <a:t> </a:t>
            </a:r>
          </a:p>
        </p:txBody>
      </p:sp>
      <p:sp>
        <p:nvSpPr>
          <p:cNvPr id="1091587" name="Rectangle 3"/>
          <p:cNvSpPr>
            <a:spLocks noGrp="1" noChangeArrowheads="1"/>
          </p:cNvSpPr>
          <p:nvPr>
            <p:ph type="subTitle" idx="1"/>
          </p:nvPr>
        </p:nvSpPr>
        <p:spPr>
          <a:xfrm>
            <a:off x="107950" y="3886200"/>
            <a:ext cx="8964613" cy="1752600"/>
          </a:xfrm>
        </p:spPr>
        <p:txBody>
          <a:bodyPr/>
          <a:lstStyle/>
          <a:p>
            <a:r>
              <a:rPr lang="en-GB" altLang="en-US" sz="3200"/>
              <a:t>He is the First, who cannot be described. </a:t>
            </a:r>
            <a:endParaRPr lang="en-US" altLang="en-US" sz="3200"/>
          </a:p>
        </p:txBody>
      </p:sp>
      <p:sp>
        <p:nvSpPr>
          <p:cNvPr id="109158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531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أَرْحَمُ الرّاحِمينَ</a:t>
            </a:r>
            <a:r>
              <a:rPr lang="en-US" altLang="en-US" sz="5400">
                <a:cs typeface="Simplified Arabic" panose="02020603050405020304" pitchFamily="18" charset="-78"/>
              </a:rPr>
              <a:t> </a:t>
            </a:r>
          </a:p>
        </p:txBody>
      </p:sp>
      <p:sp>
        <p:nvSpPr>
          <p:cNvPr id="1165315" name="Rectangle 3"/>
          <p:cNvSpPr>
            <a:spLocks noGrp="1" noChangeArrowheads="1"/>
          </p:cNvSpPr>
          <p:nvPr>
            <p:ph type="subTitle" idx="1"/>
          </p:nvPr>
        </p:nvSpPr>
        <p:spPr>
          <a:xfrm>
            <a:off x="107950" y="3886200"/>
            <a:ext cx="8964613" cy="1752600"/>
          </a:xfrm>
        </p:spPr>
        <p:txBody>
          <a:bodyPr/>
          <a:lstStyle/>
          <a:p>
            <a:r>
              <a:rPr lang="en-GB" altLang="en-US" sz="3200"/>
              <a:t>the most merciful of all the merciful </a:t>
            </a:r>
            <a:endParaRPr lang="en-US" altLang="en-US" sz="3200"/>
          </a:p>
        </p:txBody>
      </p:sp>
      <p:sp>
        <p:nvSpPr>
          <p:cNvPr id="116531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6338"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خَيْرُ الغافِرينَ،</a:t>
            </a:r>
            <a:r>
              <a:rPr lang="en-US" altLang="en-US" sz="5400">
                <a:cs typeface="Simplified Arabic" panose="02020603050405020304" pitchFamily="18" charset="-78"/>
              </a:rPr>
              <a:t> </a:t>
            </a:r>
          </a:p>
        </p:txBody>
      </p:sp>
      <p:sp>
        <p:nvSpPr>
          <p:cNvPr id="1166339" name="Rectangle 3"/>
          <p:cNvSpPr>
            <a:spLocks noGrp="1" noChangeArrowheads="1"/>
          </p:cNvSpPr>
          <p:nvPr>
            <p:ph type="subTitle" idx="1"/>
          </p:nvPr>
        </p:nvSpPr>
        <p:spPr>
          <a:xfrm>
            <a:off x="107950" y="3886200"/>
            <a:ext cx="8964613" cy="1752600"/>
          </a:xfrm>
        </p:spPr>
        <p:txBody>
          <a:bodyPr/>
          <a:lstStyle/>
          <a:p>
            <a:r>
              <a:rPr lang="en-GB" altLang="en-US" sz="3200"/>
              <a:t>the best of all forgivers,</a:t>
            </a:r>
            <a:r>
              <a:rPr lang="en-US" altLang="en-US" sz="3200"/>
              <a:t> </a:t>
            </a:r>
          </a:p>
        </p:txBody>
      </p:sp>
      <p:sp>
        <p:nvSpPr>
          <p:cNvPr id="116634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62"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قاضى حَوائِج الْمُؤْمِنينَ</a:t>
            </a:r>
            <a:r>
              <a:rPr lang="en-US" altLang="en-US" sz="5400">
                <a:cs typeface="Simplified Arabic" panose="02020603050405020304" pitchFamily="18" charset="-78"/>
              </a:rPr>
              <a:t> </a:t>
            </a:r>
          </a:p>
        </p:txBody>
      </p:sp>
      <p:sp>
        <p:nvSpPr>
          <p:cNvPr id="1167363" name="Rectangle 3"/>
          <p:cNvSpPr>
            <a:spLocks noGrp="1" noChangeArrowheads="1"/>
          </p:cNvSpPr>
          <p:nvPr>
            <p:ph type="subTitle" idx="1"/>
          </p:nvPr>
        </p:nvSpPr>
        <p:spPr>
          <a:xfrm>
            <a:off x="107950" y="3886200"/>
            <a:ext cx="8964613" cy="1752600"/>
          </a:xfrm>
        </p:spPr>
        <p:txBody>
          <a:bodyPr/>
          <a:lstStyle/>
          <a:p>
            <a:r>
              <a:rPr lang="en-GB" altLang="en-US" sz="3200"/>
              <a:t>the satisfier of the needs of the faithful, </a:t>
            </a:r>
            <a:endParaRPr lang="en-US" altLang="en-US" sz="3200"/>
          </a:p>
        </p:txBody>
      </p:sp>
      <p:sp>
        <p:nvSpPr>
          <p:cNvPr id="116736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838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مُغيثُ الصّالِحينَ</a:t>
            </a:r>
            <a:r>
              <a:rPr lang="en-US" altLang="en-US" sz="5400">
                <a:cs typeface="Simplified Arabic" panose="02020603050405020304" pitchFamily="18" charset="-78"/>
              </a:rPr>
              <a:t> </a:t>
            </a:r>
          </a:p>
        </p:txBody>
      </p:sp>
      <p:sp>
        <p:nvSpPr>
          <p:cNvPr id="1168387" name="Rectangle 3"/>
          <p:cNvSpPr>
            <a:spLocks noGrp="1" noChangeArrowheads="1"/>
          </p:cNvSpPr>
          <p:nvPr>
            <p:ph type="subTitle" idx="1"/>
          </p:nvPr>
        </p:nvSpPr>
        <p:spPr>
          <a:xfrm>
            <a:off x="107950" y="3886200"/>
            <a:ext cx="8964613" cy="1752600"/>
          </a:xfrm>
        </p:spPr>
        <p:txBody>
          <a:bodyPr/>
          <a:lstStyle/>
          <a:p>
            <a:r>
              <a:rPr lang="en-GB" altLang="en-US" sz="3200"/>
              <a:t>and the hearer of the appeals of the virtuous. </a:t>
            </a:r>
            <a:endParaRPr lang="en-US" altLang="en-US" sz="3200"/>
          </a:p>
        </p:txBody>
      </p:sp>
      <p:sp>
        <p:nvSpPr>
          <p:cNvPr id="116838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9410"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أَنْتَ اللهُ لا إِلـهَ إِلاّ أَنْتَ رَبُّ الْعالَمينَ، </a:t>
            </a:r>
            <a:endParaRPr lang="en-US" altLang="en-US" sz="5400">
              <a:cs typeface="Simplified Arabic" panose="02020603050405020304" pitchFamily="18" charset="-78"/>
            </a:endParaRPr>
          </a:p>
        </p:txBody>
      </p:sp>
      <p:sp>
        <p:nvSpPr>
          <p:cNvPr id="1169411" name="Rectangle 3"/>
          <p:cNvSpPr>
            <a:spLocks noGrp="1" noChangeArrowheads="1"/>
          </p:cNvSpPr>
          <p:nvPr>
            <p:ph type="subTitle" idx="1"/>
          </p:nvPr>
        </p:nvSpPr>
        <p:spPr>
          <a:xfrm>
            <a:off x="107950" y="3886200"/>
            <a:ext cx="8964613" cy="1752600"/>
          </a:xfrm>
        </p:spPr>
        <p:txBody>
          <a:bodyPr/>
          <a:lstStyle/>
          <a:p>
            <a:r>
              <a:rPr lang="en-GB" altLang="en-US" sz="3200"/>
              <a:t>You are Allah, there is no god but You. You are the Cherisher and Sustainer of all the worlds </a:t>
            </a:r>
            <a:endParaRPr lang="en-US" altLang="en-US" sz="3200"/>
          </a:p>
        </p:txBody>
      </p:sp>
      <p:sp>
        <p:nvSpPr>
          <p:cNvPr id="116941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043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أَنْتَ الْخالِقُ وَأَنَا الَْمخْلوُقُ </a:t>
            </a:r>
            <a:endParaRPr lang="en-US" altLang="en-US" sz="5400">
              <a:cs typeface="Simplified Arabic" panose="02020603050405020304" pitchFamily="18" charset="-78"/>
            </a:endParaRPr>
          </a:p>
        </p:txBody>
      </p:sp>
      <p:sp>
        <p:nvSpPr>
          <p:cNvPr id="1170435" name="Rectangle 3"/>
          <p:cNvSpPr>
            <a:spLocks noGrp="1" noChangeArrowheads="1"/>
          </p:cNvSpPr>
          <p:nvPr>
            <p:ph type="subTitle" idx="1"/>
          </p:nvPr>
        </p:nvSpPr>
        <p:spPr>
          <a:xfrm>
            <a:off x="107950" y="3886200"/>
            <a:ext cx="8964613" cy="1752600"/>
          </a:xfrm>
        </p:spPr>
        <p:txBody>
          <a:bodyPr/>
          <a:lstStyle/>
          <a:p>
            <a:r>
              <a:rPr lang="en-GB" altLang="en-US" sz="3200"/>
              <a:t>You are the Creator and I am a creature. </a:t>
            </a:r>
            <a:endParaRPr lang="en-US" altLang="en-US" sz="3200"/>
          </a:p>
        </p:txBody>
      </p:sp>
      <p:sp>
        <p:nvSpPr>
          <p:cNvPr id="117043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1458"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وَأَنْتَ الْمالِكُ وَأَنَا الْمَمْلوُكُ </a:t>
            </a:r>
            <a:endParaRPr lang="en-US" altLang="en-US" sz="5400">
              <a:cs typeface="Simplified Arabic" panose="02020603050405020304" pitchFamily="18" charset="-78"/>
            </a:endParaRPr>
          </a:p>
        </p:txBody>
      </p:sp>
      <p:sp>
        <p:nvSpPr>
          <p:cNvPr id="1171459" name="Rectangle 3"/>
          <p:cNvSpPr>
            <a:spLocks noGrp="1" noChangeArrowheads="1"/>
          </p:cNvSpPr>
          <p:nvPr>
            <p:ph type="subTitle" idx="1"/>
          </p:nvPr>
        </p:nvSpPr>
        <p:spPr>
          <a:xfrm>
            <a:off x="107950" y="3886200"/>
            <a:ext cx="8964613" cy="1752600"/>
          </a:xfrm>
        </p:spPr>
        <p:txBody>
          <a:bodyPr/>
          <a:lstStyle/>
          <a:p>
            <a:r>
              <a:rPr lang="en-GB" altLang="en-US" sz="3200"/>
              <a:t>You are the Master and I am a servant, </a:t>
            </a:r>
            <a:endParaRPr lang="en-US" altLang="en-US" sz="3200"/>
          </a:p>
        </p:txBody>
      </p:sp>
      <p:sp>
        <p:nvSpPr>
          <p:cNvPr id="117146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2482"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وَأَنْتَ الرَّبُّ وَأَنَا الْعَبْدُ </a:t>
            </a:r>
            <a:endParaRPr lang="en-US" altLang="en-US" sz="5400">
              <a:cs typeface="Simplified Arabic" panose="02020603050405020304" pitchFamily="18" charset="-78"/>
            </a:endParaRPr>
          </a:p>
        </p:txBody>
      </p:sp>
      <p:sp>
        <p:nvSpPr>
          <p:cNvPr id="1172483" name="Rectangle 3"/>
          <p:cNvSpPr>
            <a:spLocks noGrp="1" noChangeArrowheads="1"/>
          </p:cNvSpPr>
          <p:nvPr>
            <p:ph type="subTitle" idx="1"/>
          </p:nvPr>
        </p:nvSpPr>
        <p:spPr>
          <a:xfrm>
            <a:off x="107950" y="3886200"/>
            <a:ext cx="8964613" cy="1752600"/>
          </a:xfrm>
        </p:spPr>
        <p:txBody>
          <a:bodyPr/>
          <a:lstStyle/>
          <a:p>
            <a:r>
              <a:rPr lang="en-GB" altLang="en-US" sz="3200"/>
              <a:t>You are the Lord and I am a slave. </a:t>
            </a:r>
            <a:endParaRPr lang="en-US" altLang="en-US" sz="3200"/>
          </a:p>
        </p:txBody>
      </p:sp>
      <p:sp>
        <p:nvSpPr>
          <p:cNvPr id="117248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350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وَأَنْتَ الرّازِقُ وَأَنَا الْمَرْزُوقُ </a:t>
            </a:r>
            <a:endParaRPr lang="en-US" altLang="en-US" sz="5400">
              <a:cs typeface="Simplified Arabic" panose="02020603050405020304" pitchFamily="18" charset="-78"/>
            </a:endParaRPr>
          </a:p>
        </p:txBody>
      </p:sp>
      <p:sp>
        <p:nvSpPr>
          <p:cNvPr id="1173507" name="Rectangle 3"/>
          <p:cNvSpPr>
            <a:spLocks noGrp="1" noChangeArrowheads="1"/>
          </p:cNvSpPr>
          <p:nvPr>
            <p:ph type="subTitle" idx="1"/>
          </p:nvPr>
        </p:nvSpPr>
        <p:spPr>
          <a:xfrm>
            <a:off x="107950" y="3886200"/>
            <a:ext cx="8964613" cy="1752600"/>
          </a:xfrm>
        </p:spPr>
        <p:txBody>
          <a:bodyPr/>
          <a:lstStyle/>
          <a:p>
            <a:r>
              <a:rPr lang="en-GB" altLang="en-US" sz="3200"/>
              <a:t>You are the Provider while I am provided with sustenance, </a:t>
            </a:r>
            <a:endParaRPr lang="en-US" altLang="en-US" sz="3200"/>
          </a:p>
        </p:txBody>
      </p:sp>
      <p:sp>
        <p:nvSpPr>
          <p:cNvPr id="117350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4530"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وَأَنْتَ الْمُعْطى وَأَنَا السّائِلُ </a:t>
            </a:r>
            <a:endParaRPr lang="en-US" altLang="en-US" sz="5400">
              <a:cs typeface="Simplified Arabic" panose="02020603050405020304" pitchFamily="18" charset="-78"/>
            </a:endParaRPr>
          </a:p>
        </p:txBody>
      </p:sp>
      <p:sp>
        <p:nvSpPr>
          <p:cNvPr id="1174531" name="Rectangle 3"/>
          <p:cNvSpPr>
            <a:spLocks noGrp="1" noChangeArrowheads="1"/>
          </p:cNvSpPr>
          <p:nvPr>
            <p:ph type="subTitle" idx="1"/>
          </p:nvPr>
        </p:nvSpPr>
        <p:spPr>
          <a:xfrm>
            <a:off x="107950" y="3886200"/>
            <a:ext cx="8964613" cy="1752600"/>
          </a:xfrm>
        </p:spPr>
        <p:txBody>
          <a:bodyPr/>
          <a:lstStyle/>
          <a:p>
            <a:r>
              <a:rPr lang="en-GB" altLang="en-US" sz="3200"/>
              <a:t>You are the Giver while I am a beggar,</a:t>
            </a:r>
            <a:r>
              <a:rPr lang="en-US" altLang="en-US" sz="3200"/>
              <a:t> </a:t>
            </a:r>
          </a:p>
        </p:txBody>
      </p:sp>
      <p:sp>
        <p:nvSpPr>
          <p:cNvPr id="117453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2610"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وَالْباق</a:t>
            </a:r>
            <a:r>
              <a:rPr lang="ar-BH" altLang="en-US" sz="5400">
                <a:cs typeface="Simplified Arabic" panose="02020603050405020304" pitchFamily="18" charset="-78"/>
              </a:rPr>
              <a:t>ي</a:t>
            </a:r>
            <a:r>
              <a:rPr lang="ar-SA" altLang="en-US" sz="5400">
                <a:cs typeface="Simplified Arabic" panose="02020603050405020304" pitchFamily="18" charset="-78"/>
              </a:rPr>
              <a:t> بَعْدَ فَناءِ الْخَلْقِ،</a:t>
            </a:r>
            <a:r>
              <a:rPr lang="en-US" altLang="en-US" sz="5400">
                <a:cs typeface="Simplified Arabic" panose="02020603050405020304" pitchFamily="18" charset="-78"/>
              </a:rPr>
              <a:t> </a:t>
            </a:r>
          </a:p>
        </p:txBody>
      </p:sp>
      <p:sp>
        <p:nvSpPr>
          <p:cNvPr id="1092611" name="Rectangle 3"/>
          <p:cNvSpPr>
            <a:spLocks noGrp="1" noChangeArrowheads="1"/>
          </p:cNvSpPr>
          <p:nvPr>
            <p:ph type="subTitle" idx="1"/>
          </p:nvPr>
        </p:nvSpPr>
        <p:spPr>
          <a:xfrm>
            <a:off x="107950" y="3886200"/>
            <a:ext cx="8964613" cy="1752600"/>
          </a:xfrm>
        </p:spPr>
        <p:txBody>
          <a:bodyPr/>
          <a:lstStyle/>
          <a:p>
            <a:r>
              <a:rPr lang="en-GB" altLang="en-US" sz="3200"/>
              <a:t>He is Eternal and will live forever, (even) after the annihilation of all creatures. </a:t>
            </a:r>
            <a:endParaRPr lang="en-US" altLang="en-US" sz="3200"/>
          </a:p>
        </p:txBody>
      </p:sp>
      <p:sp>
        <p:nvSpPr>
          <p:cNvPr id="109261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555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وَأَنْتَ الْجَوادُ وَأَنَا الْبَخيلُ،</a:t>
            </a:r>
            <a:r>
              <a:rPr lang="en-US" altLang="en-US" sz="5400">
                <a:cs typeface="Simplified Arabic" panose="02020603050405020304" pitchFamily="18" charset="-78"/>
              </a:rPr>
              <a:t> </a:t>
            </a:r>
          </a:p>
        </p:txBody>
      </p:sp>
      <p:sp>
        <p:nvSpPr>
          <p:cNvPr id="1175555" name="Rectangle 3"/>
          <p:cNvSpPr>
            <a:spLocks noGrp="1" noChangeArrowheads="1"/>
          </p:cNvSpPr>
          <p:nvPr>
            <p:ph type="subTitle" idx="1"/>
          </p:nvPr>
        </p:nvSpPr>
        <p:spPr>
          <a:xfrm>
            <a:off x="107950" y="3886200"/>
            <a:ext cx="8964613" cy="1752600"/>
          </a:xfrm>
        </p:spPr>
        <p:txBody>
          <a:bodyPr/>
          <a:lstStyle/>
          <a:p>
            <a:r>
              <a:rPr lang="en-US" altLang="en-US" sz="3200"/>
              <a:t>Y</a:t>
            </a:r>
            <a:r>
              <a:rPr lang="en-GB" altLang="en-US" sz="3200"/>
              <a:t>ou are the Generous while I am a miser. </a:t>
            </a:r>
            <a:endParaRPr lang="en-US" altLang="en-US" sz="3200"/>
          </a:p>
        </p:txBody>
      </p:sp>
      <p:sp>
        <p:nvSpPr>
          <p:cNvPr id="117555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6578"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وَأَنْتَ الْقَوِىُّ وَأَنَا الضَّعيفُ</a:t>
            </a:r>
            <a:r>
              <a:rPr lang="en-US" altLang="en-US" sz="5400">
                <a:cs typeface="Simplified Arabic" panose="02020603050405020304" pitchFamily="18" charset="-78"/>
              </a:rPr>
              <a:t> </a:t>
            </a:r>
          </a:p>
        </p:txBody>
      </p:sp>
      <p:sp>
        <p:nvSpPr>
          <p:cNvPr id="1176579" name="Rectangle 3"/>
          <p:cNvSpPr>
            <a:spLocks noGrp="1" noChangeArrowheads="1"/>
          </p:cNvSpPr>
          <p:nvPr>
            <p:ph type="subTitle" idx="1"/>
          </p:nvPr>
        </p:nvSpPr>
        <p:spPr>
          <a:xfrm>
            <a:off x="107950" y="3886200"/>
            <a:ext cx="8964613" cy="1752600"/>
          </a:xfrm>
        </p:spPr>
        <p:txBody>
          <a:bodyPr/>
          <a:lstStyle/>
          <a:p>
            <a:r>
              <a:rPr lang="en-GB" altLang="en-US" sz="3200"/>
              <a:t>You are the Mighty while I am weak, </a:t>
            </a:r>
            <a:endParaRPr lang="en-US" altLang="en-US" sz="3200"/>
          </a:p>
        </p:txBody>
      </p:sp>
      <p:sp>
        <p:nvSpPr>
          <p:cNvPr id="117658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02"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وَأَنْتَ الْعَزيزُ وَأَنَا الذَّليلُ،</a:t>
            </a:r>
            <a:r>
              <a:rPr lang="en-US" altLang="en-US" sz="5400">
                <a:cs typeface="Simplified Arabic" panose="02020603050405020304" pitchFamily="18" charset="-78"/>
              </a:rPr>
              <a:t> </a:t>
            </a:r>
          </a:p>
        </p:txBody>
      </p:sp>
      <p:sp>
        <p:nvSpPr>
          <p:cNvPr id="1177603" name="Rectangle 3"/>
          <p:cNvSpPr>
            <a:spLocks noGrp="1" noChangeArrowheads="1"/>
          </p:cNvSpPr>
          <p:nvPr>
            <p:ph type="subTitle" idx="1"/>
          </p:nvPr>
        </p:nvSpPr>
        <p:spPr>
          <a:xfrm>
            <a:off x="107950" y="3886200"/>
            <a:ext cx="8964613" cy="1752600"/>
          </a:xfrm>
        </p:spPr>
        <p:txBody>
          <a:bodyPr/>
          <a:lstStyle/>
          <a:p>
            <a:r>
              <a:rPr lang="en-GB" altLang="en-US" sz="3200"/>
              <a:t>You are the Noble while I am humble. </a:t>
            </a:r>
            <a:endParaRPr lang="en-US" altLang="en-US" sz="3200"/>
          </a:p>
        </p:txBody>
      </p:sp>
      <p:sp>
        <p:nvSpPr>
          <p:cNvPr id="117760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862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وَأَنْتَ الْغَنِىُّ وَأَنَا الْفَقيرُ، </a:t>
            </a:r>
            <a:endParaRPr lang="en-US" altLang="en-US" sz="5400">
              <a:cs typeface="Simplified Arabic" panose="02020603050405020304" pitchFamily="18" charset="-78"/>
            </a:endParaRPr>
          </a:p>
        </p:txBody>
      </p:sp>
      <p:sp>
        <p:nvSpPr>
          <p:cNvPr id="1178627" name="Rectangle 3"/>
          <p:cNvSpPr>
            <a:spLocks noGrp="1" noChangeArrowheads="1"/>
          </p:cNvSpPr>
          <p:nvPr>
            <p:ph type="subTitle" idx="1"/>
          </p:nvPr>
        </p:nvSpPr>
        <p:spPr>
          <a:xfrm>
            <a:off x="107950" y="3886200"/>
            <a:ext cx="8964613" cy="1752600"/>
          </a:xfrm>
        </p:spPr>
        <p:txBody>
          <a:bodyPr/>
          <a:lstStyle/>
          <a:p>
            <a:r>
              <a:rPr lang="en-GB" altLang="en-US" sz="3200"/>
              <a:t>You are the independent while I am needy.</a:t>
            </a:r>
            <a:r>
              <a:rPr lang="en-US" altLang="en-US" sz="3200"/>
              <a:t> </a:t>
            </a:r>
          </a:p>
        </p:txBody>
      </p:sp>
      <p:sp>
        <p:nvSpPr>
          <p:cNvPr id="117862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9650"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وَأَنْتَ السَّيِّدُ وَأَنَا الْعَبْدُ،</a:t>
            </a:r>
            <a:r>
              <a:rPr lang="en-US" altLang="en-US" sz="5400">
                <a:cs typeface="Simplified Arabic" panose="02020603050405020304" pitchFamily="18" charset="-78"/>
              </a:rPr>
              <a:t> </a:t>
            </a:r>
          </a:p>
        </p:txBody>
      </p:sp>
      <p:sp>
        <p:nvSpPr>
          <p:cNvPr id="1179651" name="Rectangle 3"/>
          <p:cNvSpPr>
            <a:spLocks noGrp="1" noChangeArrowheads="1"/>
          </p:cNvSpPr>
          <p:nvPr>
            <p:ph type="subTitle" idx="1"/>
          </p:nvPr>
        </p:nvSpPr>
        <p:spPr>
          <a:xfrm>
            <a:off x="107950" y="3886200"/>
            <a:ext cx="8964613" cy="1752600"/>
          </a:xfrm>
        </p:spPr>
        <p:txBody>
          <a:bodyPr/>
          <a:lstStyle/>
          <a:p>
            <a:r>
              <a:rPr lang="en-GB" altLang="en-US" sz="3200"/>
              <a:t>You are the Master while I am a slave. </a:t>
            </a:r>
            <a:endParaRPr lang="en-US" altLang="en-US" sz="3200"/>
          </a:p>
        </p:txBody>
      </p:sp>
      <p:sp>
        <p:nvSpPr>
          <p:cNvPr id="117965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0674"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وَأَنْتَ الْغافِرُ وَأَنَا الْمُسـيئُ</a:t>
            </a:r>
            <a:r>
              <a:rPr lang="en-US" altLang="en-US" sz="5400">
                <a:cs typeface="Simplified Arabic" panose="02020603050405020304" pitchFamily="18" charset="-78"/>
              </a:rPr>
              <a:t> </a:t>
            </a:r>
          </a:p>
        </p:txBody>
      </p:sp>
      <p:sp>
        <p:nvSpPr>
          <p:cNvPr id="1180675" name="Rectangle 3"/>
          <p:cNvSpPr>
            <a:spLocks noGrp="1" noChangeArrowheads="1"/>
          </p:cNvSpPr>
          <p:nvPr>
            <p:ph type="subTitle" idx="1"/>
          </p:nvPr>
        </p:nvSpPr>
        <p:spPr>
          <a:xfrm>
            <a:off x="107950" y="3886200"/>
            <a:ext cx="8964613" cy="1752600"/>
          </a:xfrm>
        </p:spPr>
        <p:txBody>
          <a:bodyPr/>
          <a:lstStyle/>
          <a:p>
            <a:r>
              <a:rPr lang="en-GB" altLang="en-US" sz="3200"/>
              <a:t>You are the Forgiver of sins while I am sinful. </a:t>
            </a:r>
            <a:endParaRPr lang="en-US" altLang="en-US" sz="3200"/>
          </a:p>
        </p:txBody>
      </p:sp>
      <p:sp>
        <p:nvSpPr>
          <p:cNvPr id="1180676"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1698"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وَأَنْتَ الْعالِمُ وَأَنَا الْجاهِلُ،</a:t>
            </a:r>
            <a:r>
              <a:rPr lang="en-US" altLang="en-US" sz="5400">
                <a:cs typeface="Simplified Arabic" panose="02020603050405020304" pitchFamily="18" charset="-78"/>
              </a:rPr>
              <a:t> </a:t>
            </a:r>
          </a:p>
        </p:txBody>
      </p:sp>
      <p:sp>
        <p:nvSpPr>
          <p:cNvPr id="1181699" name="Rectangle 3"/>
          <p:cNvSpPr>
            <a:spLocks noGrp="1" noChangeArrowheads="1"/>
          </p:cNvSpPr>
          <p:nvPr>
            <p:ph type="subTitle" idx="1"/>
          </p:nvPr>
        </p:nvSpPr>
        <p:spPr>
          <a:xfrm>
            <a:off x="107950" y="3886200"/>
            <a:ext cx="8964613" cy="1752600"/>
          </a:xfrm>
        </p:spPr>
        <p:txBody>
          <a:bodyPr/>
          <a:lstStyle/>
          <a:p>
            <a:r>
              <a:rPr lang="en-GB" altLang="en-US" sz="3200"/>
              <a:t>You are the Omniscient while I am ignorant.</a:t>
            </a:r>
            <a:r>
              <a:rPr lang="en-US" altLang="en-US" sz="3200"/>
              <a:t> </a:t>
            </a:r>
          </a:p>
        </p:txBody>
      </p:sp>
      <p:sp>
        <p:nvSpPr>
          <p:cNvPr id="1181700"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2722"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وَأَنْتَ الْحَليمُ وَأَنَا الْعَجُولُ، </a:t>
            </a:r>
            <a:endParaRPr lang="en-US" altLang="en-US" sz="5400">
              <a:cs typeface="Simplified Arabic" panose="02020603050405020304" pitchFamily="18" charset="-78"/>
            </a:endParaRPr>
          </a:p>
        </p:txBody>
      </p:sp>
      <p:sp>
        <p:nvSpPr>
          <p:cNvPr id="1182723" name="Rectangle 3"/>
          <p:cNvSpPr>
            <a:spLocks noGrp="1" noChangeArrowheads="1"/>
          </p:cNvSpPr>
          <p:nvPr>
            <p:ph type="subTitle" idx="1"/>
          </p:nvPr>
        </p:nvSpPr>
        <p:spPr>
          <a:xfrm>
            <a:off x="107950" y="3886200"/>
            <a:ext cx="8964613" cy="1752600"/>
          </a:xfrm>
        </p:spPr>
        <p:txBody>
          <a:bodyPr/>
          <a:lstStyle/>
          <a:p>
            <a:r>
              <a:rPr lang="en-GB" altLang="en-US" sz="3200"/>
              <a:t>You are the forbearing while I am hasty. </a:t>
            </a:r>
            <a:endParaRPr lang="en-US" altLang="en-US" sz="3200"/>
          </a:p>
        </p:txBody>
      </p:sp>
      <p:sp>
        <p:nvSpPr>
          <p:cNvPr id="1182724"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3746"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وَأَنْتَ الرَّحْمنُ وَأَنَا الْمَرْحُومُ،</a:t>
            </a:r>
            <a:r>
              <a:rPr lang="en-US" altLang="en-US" sz="5400">
                <a:cs typeface="Simplified Arabic" panose="02020603050405020304" pitchFamily="18" charset="-78"/>
              </a:rPr>
              <a:t> </a:t>
            </a:r>
          </a:p>
        </p:txBody>
      </p:sp>
      <p:sp>
        <p:nvSpPr>
          <p:cNvPr id="1183747" name="Rectangle 3"/>
          <p:cNvSpPr>
            <a:spLocks noGrp="1" noChangeArrowheads="1"/>
          </p:cNvSpPr>
          <p:nvPr>
            <p:ph type="subTitle" idx="1"/>
          </p:nvPr>
        </p:nvSpPr>
        <p:spPr>
          <a:xfrm>
            <a:off x="107950" y="3886200"/>
            <a:ext cx="8964613" cy="1752600"/>
          </a:xfrm>
        </p:spPr>
        <p:txBody>
          <a:bodyPr/>
          <a:lstStyle/>
          <a:p>
            <a:r>
              <a:rPr lang="en-GB" altLang="en-US" sz="3200"/>
              <a:t>You are the All-Merciful and I have been treated with mercy. </a:t>
            </a:r>
            <a:endParaRPr lang="en-US" altLang="en-US" sz="3200"/>
          </a:p>
        </p:txBody>
      </p:sp>
      <p:sp>
        <p:nvSpPr>
          <p:cNvPr id="1183748"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4770" name="Rectangle 2"/>
          <p:cNvSpPr>
            <a:spLocks noGrp="1" noChangeArrowheads="1"/>
          </p:cNvSpPr>
          <p:nvPr>
            <p:ph type="ctrTitle"/>
          </p:nvPr>
        </p:nvSpPr>
        <p:spPr>
          <a:xfrm>
            <a:off x="685800" y="1412875"/>
            <a:ext cx="7772400"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cs typeface="Simplified Arabic" panose="02020603050405020304" pitchFamily="18" charset="-78"/>
              </a:rPr>
              <a:t>وَأَنْتَ الْمُعافى وَأَنَا الْمُبْتَلى،</a:t>
            </a:r>
            <a:r>
              <a:rPr lang="en-US" altLang="en-US" sz="5400">
                <a:cs typeface="Simplified Arabic" panose="02020603050405020304" pitchFamily="18" charset="-78"/>
              </a:rPr>
              <a:t> </a:t>
            </a:r>
          </a:p>
        </p:txBody>
      </p:sp>
      <p:sp>
        <p:nvSpPr>
          <p:cNvPr id="1184771" name="Rectangle 3"/>
          <p:cNvSpPr>
            <a:spLocks noGrp="1" noChangeArrowheads="1"/>
          </p:cNvSpPr>
          <p:nvPr>
            <p:ph type="subTitle" idx="1"/>
          </p:nvPr>
        </p:nvSpPr>
        <p:spPr>
          <a:xfrm>
            <a:off x="107950" y="3886200"/>
            <a:ext cx="8964613" cy="1752600"/>
          </a:xfrm>
        </p:spPr>
        <p:txBody>
          <a:bodyPr/>
          <a:lstStyle/>
          <a:p>
            <a:r>
              <a:rPr lang="en-GB" altLang="en-US" sz="3200"/>
              <a:t>You are the Provider of safety but I am involved in suffering.</a:t>
            </a:r>
            <a:r>
              <a:rPr lang="en-US" altLang="en-US" sz="3200"/>
              <a:t> </a:t>
            </a:r>
          </a:p>
        </p:txBody>
      </p:sp>
      <p:sp>
        <p:nvSpPr>
          <p:cNvPr id="1184772" name="Text Box 4"/>
          <p:cNvSpPr txBox="1">
            <a:spLocks noChangeArrowheads="1"/>
          </p:cNvSpPr>
          <p:nvPr/>
        </p:nvSpPr>
        <p:spPr bwMode="auto">
          <a:xfrm>
            <a:off x="179388" y="254000"/>
            <a:ext cx="8785225"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GB" altLang="en-US" sz="1800" b="1">
                <a:solidFill>
                  <a:srgbClr val="FFFF99"/>
                </a:solidFill>
                <a:latin typeface="Trebuchet MS" panose="020B0603020202020204" pitchFamily="34" charset="0"/>
              </a:rPr>
              <a:t>Du</a:t>
            </a:r>
            <a:r>
              <a:rPr lang="en-GB" altLang="en-US" sz="1800" b="1">
                <a:solidFill>
                  <a:srgbClr val="FFFF99"/>
                </a:solidFill>
              </a:rPr>
              <a:t>á</a:t>
            </a:r>
            <a:r>
              <a:rPr lang="en-GB" altLang="en-US" sz="1800" b="1">
                <a:solidFill>
                  <a:srgbClr val="FFFF99"/>
                </a:solidFill>
                <a:latin typeface="Trebuchet MS" panose="020B0603020202020204" pitchFamily="34" charset="0"/>
              </a:rPr>
              <a:t> - E-Y</a:t>
            </a:r>
            <a:r>
              <a:rPr lang="en-GB" altLang="en-US" sz="1800" b="1">
                <a:solidFill>
                  <a:srgbClr val="FFFF99"/>
                </a:solidFill>
              </a:rPr>
              <a:t>á</a:t>
            </a:r>
            <a:r>
              <a:rPr lang="en-GB" altLang="en-US" sz="1800" b="1">
                <a:solidFill>
                  <a:srgbClr val="FFFF99"/>
                </a:solidFill>
                <a:latin typeface="Trebuchet MS" panose="020B0603020202020204" pitchFamily="34" charset="0"/>
              </a:rPr>
              <a:t>st</a:t>
            </a:r>
            <a:r>
              <a:rPr lang="en-GB" altLang="en-US" sz="1800" b="1">
                <a:solidFill>
                  <a:srgbClr val="FFFF99"/>
                </a:solidFill>
              </a:rPr>
              <a:t>á</a:t>
            </a:r>
            <a:r>
              <a:rPr lang="en-GB" altLang="en-US" sz="1800" b="1">
                <a:solidFill>
                  <a:srgbClr val="FFFF99"/>
                </a:solidFill>
                <a:latin typeface="Trebuchet MS" panose="020B0603020202020204" pitchFamily="34" charset="0"/>
              </a:rPr>
              <a:t>sheer</a:t>
            </a:r>
            <a:endParaRPr lang="en-US" altLang="en-US" sz="1800" b="1">
              <a:solidFill>
                <a:srgbClr val="FFFF99"/>
              </a:solidFill>
              <a:latin typeface="Trebuchet MS" panose="020B0603020202020204" pitchFamily="34" charset="0"/>
            </a:endParaRPr>
          </a:p>
        </p:txBody>
      </p:sp>
    </p:spTree>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4"/>
</p:tagLst>
</file>

<file path=ppt/theme/theme1.xml><?xml version="1.0" encoding="utf-8"?>
<a:theme xmlns:a="http://schemas.openxmlformats.org/drawingml/2006/main" name="Default Design">
  <a:themeElements>
    <a:clrScheme name="Default Design 14">
      <a:dk1>
        <a:srgbClr val="808080"/>
      </a:dk1>
      <a:lt1>
        <a:srgbClr val="FFFFFF"/>
      </a:lt1>
      <a:dk2>
        <a:srgbClr val="000000"/>
      </a:dk2>
      <a:lt2>
        <a:srgbClr val="FFFFFF"/>
      </a:lt2>
      <a:accent1>
        <a:srgbClr val="BBE0E3"/>
      </a:accent1>
      <a:accent2>
        <a:srgbClr val="333399"/>
      </a:accent2>
      <a:accent3>
        <a:srgbClr val="AAAAAA"/>
      </a:accent3>
      <a:accent4>
        <a:srgbClr val="DADADA"/>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808080"/>
        </a:dk1>
        <a:lt1>
          <a:srgbClr val="FFFFFF"/>
        </a:lt1>
        <a:dk2>
          <a:srgbClr val="000000"/>
        </a:dk2>
        <a:lt2>
          <a:srgbClr val="FFFFFF"/>
        </a:lt2>
        <a:accent1>
          <a:srgbClr val="BBE0E3"/>
        </a:accent1>
        <a:accent2>
          <a:srgbClr val="333399"/>
        </a:accent2>
        <a:accent3>
          <a:srgbClr val="AAAAAA"/>
        </a:accent3>
        <a:accent4>
          <a:srgbClr val="DADADA"/>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3592</TotalTime>
  <Words>2234</Words>
  <Application>Microsoft Office PowerPoint</Application>
  <PresentationFormat>On-screen Show (4:3)</PresentationFormat>
  <Paragraphs>347</Paragraphs>
  <Slides>115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115</vt:i4>
      </vt:variant>
    </vt:vector>
  </HeadingPairs>
  <TitlesOfParts>
    <vt:vector size="123" baseType="lpstr">
      <vt:lpstr>Arial</vt:lpstr>
      <vt:lpstr>Traditional Arabic</vt:lpstr>
      <vt:lpstr>Times New Roman</vt:lpstr>
      <vt:lpstr>Trebuchet MS</vt:lpstr>
      <vt:lpstr>Simplified Arabic</vt:lpstr>
      <vt:lpstr>MS Mincho</vt:lpstr>
      <vt:lpstr>Al-Arial</vt:lpstr>
      <vt:lpstr>Default Design</vt:lpstr>
      <vt:lpstr>PowerPoint Presentation</vt:lpstr>
      <vt:lpstr>PowerPoint Presentation</vt:lpstr>
      <vt:lpstr>بِسْمِ اللهِ الرَّحْمنِ الرَّحِيمِِ</vt:lpstr>
      <vt:lpstr>اَللَّهُمَّ صَلِّ عَلَى مُحَمَّدٍ وَ آلِ مُحَمَّد</vt:lpstr>
      <vt:lpstr>اَلْحَمْدُ للهِ الَذى لا إِلـهَ إِلاّ هُوَ </vt:lpstr>
      <vt:lpstr>الْمَلِكُ الْحَقُّ الْمُبينُ </vt:lpstr>
      <vt:lpstr>الْمُدَبِرُّ  بِلا وَزير وَلا خَلْق مِنْ عِبادِهِ يَسْتَشيرُ، </vt:lpstr>
      <vt:lpstr>الأَوَّلُ غَيْرُ مَوْصُوف، </vt:lpstr>
      <vt:lpstr>وَالْباقي بَعْدَ فَناءِ الْخَلْقِ، </vt:lpstr>
      <vt:lpstr>الْعَظيمُ الرُّبُوبِيَّةِ، </vt:lpstr>
      <vt:lpstr>نُورُ السَّماواتِ وَالأَرَضينَ وَفاطِرُهُما وَمُبْتَدِعُهُما </vt:lpstr>
      <vt:lpstr>بِغَيْرِ عَمَد خَلَقَهُما وَفَتَقَهُما فَتْقاً </vt:lpstr>
      <vt:lpstr>فَقامَتِ السَّماواتُ طائِعات بِأَمْرِهِ </vt:lpstr>
      <vt:lpstr>وَاسْتَقَرَّتِ الأَرضَوُنَ (الأَرْضِ) بِأَوْتادِها فَوْقَ الْماءِ، </vt:lpstr>
      <vt:lpstr>ثُمَّ عَلا رَبُّنا فِي السَماواتِ الْعُلى </vt:lpstr>
      <vt:lpstr>اَلَّرحْمنُ عَلَى الْعَرْشِ اسْتَوى، </vt:lpstr>
      <vt:lpstr>لَهُ ما فِي السَّماواتِ وَما فِي الأَرْضِ وَما بَيْنَهُما وَما تَحْتَ الثَّرى، </vt:lpstr>
      <vt:lpstr>فَأَنَا أَشْهَدُ بِأَنَّكَ أَنْتَ اللهُ لا رافِعَ لِما وَضَعْتَ، </vt:lpstr>
      <vt:lpstr>وَلا واضِعَ لِما رَفَعْتَ، </vt:lpstr>
      <vt:lpstr>وَلا مُعِزَّ لِمَنْ أَذْلَلْتَ، </vt:lpstr>
      <vt:lpstr>وَلا مُذِلَّ لِمَنْ أَعْزَزْتَ، </vt:lpstr>
      <vt:lpstr>وَلا مانِعَ لِما أَعْطَيْتَ، </vt:lpstr>
      <vt:lpstr>وَلا مُعْطِىَ لِما مَنَعْتَ </vt:lpstr>
      <vt:lpstr>وَأَنْتَ اللهُ لا إِلـهَ إِلاّ أَنْتَ </vt:lpstr>
      <vt:lpstr>كُنْتَ إِذْ لَمْ تَكُنْ سَماءٌ مَبْنِيَّةٌ وَلا أَرْضٌ مَدْحِيَّةٌ </vt:lpstr>
      <vt:lpstr>وَلا شَمْسٌ مُضيـئَةٌ وَلا لَيْلٌ مُظْلِمٌ وَلا نَهارٌ مُضيـىءٌ، </vt:lpstr>
      <vt:lpstr>وَلا بَحْرٌ لُجِّيٌ وَلا جَبَلٌ راس، </vt:lpstr>
      <vt:lpstr>وَلا نَجْمٌ سار، وَلا قَمَرٌ مُنيرٌ، </vt:lpstr>
      <vt:lpstr>وَلا ريحٌ تَهُبُّ، وَلا سَحابٌ يَسْكُبُ، </vt:lpstr>
      <vt:lpstr>وَلا بَرْقٌ يَلْمَعُ، وَلا رَعْدٌ يُسَبِّحُ، </vt:lpstr>
      <vt:lpstr>وَلا رُوحٌ تَنَفَّسُ، وَلا طائِرٌ يَطيرُ، </vt:lpstr>
      <vt:lpstr>وَلا نارٌ تَتَوَقَّدُ، وَلا ماءٌ يَطَّرِدُ </vt:lpstr>
      <vt:lpstr>كُنْتَ قَبْلَ كُلِّ شَْيء </vt:lpstr>
      <vt:lpstr>وَكَوَّنْتَ كُلَّ شَْيء </vt:lpstr>
      <vt:lpstr>وَقَدَرْتَ عَلى كُلِّ شَْيء </vt:lpstr>
      <vt:lpstr>وَابْتَدَعْتَ كُلَّ شَْيء </vt:lpstr>
      <vt:lpstr>وَأَغْنَيْتَ وَأَفْقَرْتَ </vt:lpstr>
      <vt:lpstr>وَأَمَتَّ وَأَحْيَيْتَ </vt:lpstr>
      <vt:lpstr>وَأَضْحَكْتَ وَأَبْكَيْتَ </vt:lpstr>
      <vt:lpstr>وَعَلَى الْعَرشِ اسْتَوَيْتَ </vt:lpstr>
      <vt:lpstr>فَتَبارَكْتَ يا اَللهُ وَتَعالَيْتَ، </vt:lpstr>
      <vt:lpstr>أَنْتَ اللهُ الَّذي لا إِلـهَ إِلاّ أَنْتَ </vt:lpstr>
      <vt:lpstr>الْخَلاّقُ الْمُعينُ </vt:lpstr>
      <vt:lpstr>أَمْرُكَ غالِبٌ وَعِلْمُكَ نافِذٌ، </vt:lpstr>
      <vt:lpstr>وَكَيْدُكَ غَريبٌ، وَوَعْدُكَ صادِقٌ، </vt:lpstr>
      <vt:lpstr>وَقَوْلُكَ حَقٌّ وَحُكْمُكَ عَدْلٌ، </vt:lpstr>
      <vt:lpstr>وَكَلامُكَ هُدىً، وَوَحْيُكَ نوُرٌ، </vt:lpstr>
      <vt:lpstr>وَرَحْمَتُكَ واسِعَةٌ، وَعَفْوُكَ عَظيمٌ، </vt:lpstr>
      <vt:lpstr>وَفَضْلُكَ كَثيرٌ، وَعَطاؤُكَ جَزيلٌ، </vt:lpstr>
      <vt:lpstr>وَحَبْلُكَ مَتينٌ، وَإِمْكانُكَ عَتيدٌ، </vt:lpstr>
      <vt:lpstr>وَجارُكَ عَزيزٌ، وَبَاْسُكَ شَديدٌ، وَمَكْرُكَ مَكيدٌ </vt:lpstr>
      <vt:lpstr>أَنْتَ يا رَبِ مَوْضِعُ كُلِّ شَكْوى </vt:lpstr>
      <vt:lpstr>حاضِرُ كُلِّ مَلاَء </vt:lpstr>
      <vt:lpstr>وَشاهِدُ كُلِّ نَجْوى، </vt:lpstr>
      <vt:lpstr>مُنْتَهى كُلِّ حاجَة </vt:lpstr>
      <vt:lpstr>مُفَرِّجُ كُلِّ حُزْن </vt:lpstr>
      <vt:lpstr>غِنى كُلِّ مِسْكين </vt:lpstr>
      <vt:lpstr>حِصْنُ كُلِّ هارِب </vt:lpstr>
      <vt:lpstr>أَمانُ كُلِّ خائِف، </vt:lpstr>
      <vt:lpstr>حْرِزُ الضُّعَفاءِ كَنْزُ الْفُقَراءِ، </vt:lpstr>
      <vt:lpstr>مُفَرِّجُ الْغَمّاءِ مُعينُ الصّالِحينَ، </vt:lpstr>
      <vt:lpstr>ذلِكَ اللهُ رَبُّنا لا إِلـهَ إِلاّ هُوَ، </vt:lpstr>
      <vt:lpstr>تَكْفى مِنْ عِبادِكَ مَنْ تَوَكَّلَ عَلَيْكَ </vt:lpstr>
      <vt:lpstr>وَأَنْتَ جارُ مَنْ لاذَ بِكَ وَتَضَرَّعَ إِلَيْكَ </vt:lpstr>
      <vt:lpstr>عِصْمَةُ مَنِ اعْتَصَمَ بِكَ </vt:lpstr>
      <vt:lpstr>ناصِرُ مَنِ انْتَصَرَ بِكَ </vt:lpstr>
      <vt:lpstr>تَغْفِرُ الذُّنُوبَ لِمَنِ اسْتَغْفَرَكَ، </vt:lpstr>
      <vt:lpstr>جَبّارُ الْجَبابِرَةِ، </vt:lpstr>
      <vt:lpstr>عَظيمُ الْعُظَماءِ </vt:lpstr>
      <vt:lpstr>كَبيرُ الْكُبَراءِ، </vt:lpstr>
      <vt:lpstr>سَيِّدُ السّاداتِ </vt:lpstr>
      <vt:lpstr>مُوْلَى الْمَوالى </vt:lpstr>
      <vt:lpstr>صَريخُ الْمُسْتَصْرِخينَ </vt:lpstr>
      <vt:lpstr>مُنَفِّسٌ عَنِ الْمَكْروُبينَ </vt:lpstr>
      <vt:lpstr>مُجيبُ دَعْوَةِ الْمُضْطَرِّينَ </vt:lpstr>
      <vt:lpstr>أَسْمَعُ السّامِعينَ </vt:lpstr>
      <vt:lpstr>أَبْصَرُ النّاظِرينَ </vt:lpstr>
      <vt:lpstr>أَحْكَمُ الْحاكِمينَ </vt:lpstr>
      <vt:lpstr>أَسْرَعُ الْحاسِبينَ </vt:lpstr>
      <vt:lpstr>أَرْحَمُ الرّاحِمينَ </vt:lpstr>
      <vt:lpstr>خَيْرُ الغافِرينَ، </vt:lpstr>
      <vt:lpstr>قاضى حَوائِج الْمُؤْمِنينَ </vt:lpstr>
      <vt:lpstr>مُغيثُ الصّالِحينَ </vt:lpstr>
      <vt:lpstr>أَنْتَ اللهُ لا إِلـهَ إِلاّ أَنْتَ رَبُّ الْعالَمينَ، </vt:lpstr>
      <vt:lpstr>أَنْتَ الْخالِقُ وَأَنَا الَْمخْلوُقُ </vt:lpstr>
      <vt:lpstr>وَأَنْتَ الْمالِكُ وَأَنَا الْمَمْلوُكُ </vt:lpstr>
      <vt:lpstr>وَأَنْتَ الرَّبُّ وَأَنَا الْعَبْدُ </vt:lpstr>
      <vt:lpstr>وَأَنْتَ الرّازِقُ وَأَنَا الْمَرْزُوقُ </vt:lpstr>
      <vt:lpstr>وَأَنْتَ الْمُعْطى وَأَنَا السّائِلُ </vt:lpstr>
      <vt:lpstr>وَأَنْتَ الْجَوادُ وَأَنَا الْبَخيلُ، </vt:lpstr>
      <vt:lpstr>وَأَنْتَ الْقَوِىُّ وَأَنَا الضَّعيفُ </vt:lpstr>
      <vt:lpstr>وَأَنْتَ الْعَزيزُ وَأَنَا الذَّليلُ، </vt:lpstr>
      <vt:lpstr>وَأَنْتَ الْغَنِىُّ وَأَنَا الْفَقيرُ، </vt:lpstr>
      <vt:lpstr>وَأَنْتَ السَّيِّدُ وَأَنَا الْعَبْدُ، </vt:lpstr>
      <vt:lpstr>وَأَنْتَ الْغافِرُ وَأَنَا الْمُسـيئُ </vt:lpstr>
      <vt:lpstr>وَأَنْتَ الْعالِمُ وَأَنَا الْجاهِلُ، </vt:lpstr>
      <vt:lpstr>وَأَنْتَ الْحَليمُ وَأَنَا الْعَجُولُ، </vt:lpstr>
      <vt:lpstr>وَأَنْتَ الرَّحْمنُ وَأَنَا الْمَرْحُومُ، </vt:lpstr>
      <vt:lpstr>وَأَنْتَ الْمُعافى وَأَنَا الْمُبْتَلى، </vt:lpstr>
      <vt:lpstr>وَأَنْتَ الُْمجيبُ وَأَنَا الْمُضْطَرُّ، </vt:lpstr>
      <vt:lpstr>وَأَنَا أَشْهَدُ بِأنَّكَ أَنْتَ اللهُ لا إِلـهَ إِلاّ أَنْتَ </vt:lpstr>
      <vt:lpstr>الْمُعْطى عِبادَكَ بِلا سُؤال، </vt:lpstr>
      <vt:lpstr>وَأَشْهَدُ بِأَنَّكَ أَنْتَ اللهُ الْواحِدُ الأَحَدُ </vt:lpstr>
      <vt:lpstr>الْمُتَفَرِّدُ الصَّمَدُ الْفَرْدُ </vt:lpstr>
      <vt:lpstr>وَإِلَيْكَ الْمَصيرُ، </vt:lpstr>
      <vt:lpstr>وَصَلَّى اللهُ عَلى مُحَمَّد وَأَهْلِ بَيْتِهِ الطَّيِّبينَ الطّاهِرينَ </vt:lpstr>
      <vt:lpstr>وَاغْفِرْ لي ذُنُوبي </vt:lpstr>
      <vt:lpstr>وَاسْتُرْ عَلَىَّ عيُوُبي </vt:lpstr>
      <vt:lpstr>وَافْتَحْ لي مِنْ لَدُنْكَ رَحْمَةً وَرِزْقاً واسِعاً </vt:lpstr>
      <vt:lpstr>يا أَرْحَمَ الرّاحِمينَ </vt:lpstr>
      <vt:lpstr>وَالْحَمْدُ للهِ رَبِّ الْعالَمينَ </vt:lpstr>
      <vt:lpstr>وَحَسْبُنَا اللهُ وَنْعِمَ الْوَكيلُ </vt:lpstr>
      <vt:lpstr>وَلا حَوْلَ وَلا قُوَّةَ إِلاّ بِاللهِ الْعَلِىِّ الْعَظيمِ . </vt:lpstr>
      <vt:lpstr>اَللَّهُمَّ صَلِّ عَلَى مُحَمَّدٍ وَ آلِ مُحَمَّد</vt:lpstr>
      <vt:lpstr>Please recite a  Sura E Fatiha for ALL MARHUMEEN </vt:lpstr>
    </vt:vector>
  </TitlesOfParts>
  <Company>DOHMS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Rehan Ali Lotlikar</dc:creator>
  <cp:lastModifiedBy>Rehan Ali Lotlikar</cp:lastModifiedBy>
  <cp:revision>607</cp:revision>
  <dcterms:created xsi:type="dcterms:W3CDTF">2005-06-21T06:47:31Z</dcterms:created>
  <dcterms:modified xsi:type="dcterms:W3CDTF">2021-10-14T05:21:51Z</dcterms:modified>
</cp:coreProperties>
</file>