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3" r:id="rId4"/>
    <p:sldId id="276" r:id="rId5"/>
    <p:sldId id="277" r:id="rId6"/>
    <p:sldId id="278" r:id="rId7"/>
    <p:sldId id="279" r:id="rId8"/>
    <p:sldId id="280" r:id="rId9"/>
    <p:sldId id="281" r:id="rId10"/>
    <p:sldId id="282" r:id="rId11"/>
    <p:sldId id="283" r:id="rId12"/>
    <p:sldId id="263" r:id="rId13"/>
    <p:sldId id="284" r:id="rId14"/>
    <p:sldId id="285" r:id="rId15"/>
    <p:sldId id="286" r:id="rId16"/>
    <p:sldId id="287" r:id="rId17"/>
    <p:sldId id="288" r:id="rId18"/>
    <p:sldId id="289" r:id="rId19"/>
    <p:sldId id="267" r:id="rId20"/>
    <p:sldId id="268"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E6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20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977CE3B-DB4C-48C9-BC2B-2D87A6D3AA2E}"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7CE3B-DB4C-48C9-BC2B-2D87A6D3AA2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7CE3B-DB4C-48C9-BC2B-2D87A6D3AA2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77CE3B-DB4C-48C9-BC2B-2D87A6D3AA2E}"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977CE3B-DB4C-48C9-BC2B-2D87A6D3AA2E}"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77CE3B-DB4C-48C9-BC2B-2D87A6D3AA2E}"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77CE3B-DB4C-48C9-BC2B-2D87A6D3AA2E}"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77CE3B-DB4C-48C9-BC2B-2D87A6D3AA2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77CE3B-DB4C-48C9-BC2B-2D87A6D3AA2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77CE3B-DB4C-48C9-BC2B-2D87A6D3AA2E}"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09B2FC-65FF-4AD4-87F1-5D9A8BCF85A1}" type="datetimeFigureOut">
              <a:rPr lang="en-GB" smtClean="0"/>
              <a:pPr/>
              <a:t>19/06/2012</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3977CE3B-DB4C-48C9-BC2B-2D87A6D3AA2E}"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709B2FC-65FF-4AD4-87F1-5D9A8BCF85A1}" type="datetimeFigureOut">
              <a:rPr lang="en-GB" smtClean="0"/>
              <a:pPr/>
              <a:t>19/06/2012</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977CE3B-DB4C-48C9-BC2B-2D87A6D3AA2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endParaRPr lang="en-GB" sz="6000" dirty="0" smtClean="0">
              <a:solidFill>
                <a:schemeClr val="tx1"/>
              </a:solidFill>
              <a:latin typeface="Algerian" pitchFamily="82" charset="0"/>
            </a:endParaRPr>
          </a:p>
          <a:p>
            <a:endParaRPr lang="en-GB" sz="6000" dirty="0" smtClean="0">
              <a:solidFill>
                <a:schemeClr val="tx1"/>
              </a:solidFill>
              <a:latin typeface="Algerian" pitchFamily="82" charset="0"/>
            </a:endParaRPr>
          </a:p>
          <a:p>
            <a:r>
              <a:rPr lang="en-GB" sz="6000" dirty="0" smtClean="0">
                <a:solidFill>
                  <a:schemeClr val="tx1"/>
                </a:solidFill>
                <a:latin typeface="Algerian" pitchFamily="82" charset="0"/>
              </a:rPr>
              <a:t>SUNDAY </a:t>
            </a:r>
            <a:r>
              <a:rPr lang="en-GB" sz="6000" dirty="0" smtClean="0">
                <a:solidFill>
                  <a:schemeClr val="tx1"/>
                </a:solidFill>
                <a:latin typeface="Algerian" pitchFamily="82" charset="0"/>
              </a:rPr>
              <a:t>DUA</a:t>
            </a:r>
            <a:endParaRPr lang="en-GB" sz="6000" dirty="0" smtClean="0">
              <a:solidFill>
                <a:schemeClr val="tx1"/>
              </a:solidFill>
              <a:latin typeface="Algerian" pitchFamily="82" charset="0"/>
            </a:endParaRPr>
          </a:p>
          <a:p>
            <a:endParaRPr lang="en-GB" sz="6000" dirty="0" smtClean="0">
              <a:solidFill>
                <a:schemeClr val="tx1"/>
              </a:solidFill>
              <a:latin typeface="Algerian" pitchFamily="82" charset="0"/>
            </a:endParaRPr>
          </a:p>
          <a:p>
            <a:r>
              <a:rPr lang="en-GB" sz="6000" dirty="0" smtClean="0">
                <a:solidFill>
                  <a:schemeClr val="tx1"/>
                </a:solidFill>
                <a:latin typeface="Algerian" pitchFamily="82" charset="0"/>
              </a:rPr>
              <a:t>LESSON 1</a:t>
            </a:r>
          </a:p>
          <a:p>
            <a:endParaRPr lang="en-GB" sz="6000" dirty="0">
              <a:solidFill>
                <a:schemeClr val="tx1"/>
              </a:solidFill>
              <a:latin typeface="Algerian" pitchFamily="82" charset="0"/>
            </a:endParaRPr>
          </a:p>
        </p:txBody>
      </p:sp>
      <p:pic>
        <p:nvPicPr>
          <p:cNvPr id="1026" name="Picture 2" descr="C:\Users\user\Desktop\bismillah.bmp"/>
          <p:cNvPicPr>
            <a:picLocks noChangeAspect="1" noChangeArrowheads="1"/>
          </p:cNvPicPr>
          <p:nvPr/>
        </p:nvPicPr>
        <p:blipFill>
          <a:blip r:embed="rId2" cstate="print"/>
          <a:srcRect/>
          <a:stretch>
            <a:fillRect/>
          </a:stretch>
        </p:blipFill>
        <p:spPr bwMode="auto">
          <a:xfrm>
            <a:off x="-36512" y="44624"/>
            <a:ext cx="9199008" cy="17300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400" dirty="0" smtClean="0">
              <a:latin typeface="Times New Roman" pitchFamily="18" charset="0"/>
              <a:cs typeface="Times New Roman" pitchFamily="18" charset="0"/>
            </a:endParaRPr>
          </a:p>
          <a:p>
            <a:pPr>
              <a:buNone/>
            </a:pPr>
            <a:r>
              <a:rPr lang="en-GB" sz="3400" dirty="0" smtClean="0">
                <a:latin typeface="Times New Roman" pitchFamily="18" charset="0"/>
                <a:cs typeface="Times New Roman" pitchFamily="18" charset="0"/>
              </a:rPr>
              <a:t>  WA MININ QIDHAA –IL- MUDDAH – And the passing of my time (in this world)..</a:t>
            </a:r>
          </a:p>
          <a:p>
            <a:pPr>
              <a:buNone/>
            </a:pPr>
            <a:r>
              <a:rPr lang="en-GB" sz="3400" dirty="0" smtClean="0">
                <a:latin typeface="Times New Roman" pitchFamily="18" charset="0"/>
                <a:cs typeface="Times New Roman" pitchFamily="18" charset="0"/>
              </a:rPr>
              <a:t> </a:t>
            </a:r>
            <a:endParaRPr lang="en-GB" sz="3400" dirty="0" smtClean="0">
              <a:latin typeface="Times New Roman" pitchFamily="18" charset="0"/>
              <a:cs typeface="Times New Roman" pitchFamily="18" charset="0"/>
            </a:endParaRPr>
          </a:p>
          <a:p>
            <a:pPr>
              <a:buNone/>
            </a:pPr>
            <a:r>
              <a:rPr lang="en-GB" sz="3400" dirty="0" smtClean="0">
                <a:latin typeface="Times New Roman" pitchFamily="18" charset="0"/>
                <a:cs typeface="Times New Roman" pitchFamily="18" charset="0"/>
              </a:rPr>
              <a:t> </a:t>
            </a:r>
            <a:r>
              <a:rPr lang="en-GB" sz="3400" dirty="0" smtClean="0">
                <a:latin typeface="Times New Roman" pitchFamily="18" charset="0"/>
                <a:cs typeface="Times New Roman" pitchFamily="18" charset="0"/>
              </a:rPr>
              <a:t> QABLA AN TA-AHHUBI  WAL U’DDAH – Before I am prepared, and before I am equipped with enough resources….</a:t>
            </a:r>
          </a:p>
          <a:p>
            <a:endParaRPr lang="en-GB" sz="3400" dirty="0" smtClean="0">
              <a:latin typeface="Times New Roman" pitchFamily="18" charset="0"/>
              <a:cs typeface="Times New Roman" pitchFamily="18" charset="0"/>
            </a:endParaRPr>
          </a:p>
          <a:p>
            <a:endParaRPr lang="en-GB" sz="3400" dirty="0" smtClean="0">
              <a:latin typeface="Times New Roman" pitchFamily="18" charset="0"/>
              <a:cs typeface="Times New Roman" pitchFamily="18" charset="0"/>
            </a:endParaRPr>
          </a:p>
          <a:p>
            <a:endParaRPr lang="en-GB" sz="3400" dirty="0" smtClean="0">
              <a:latin typeface="Times New Roman" pitchFamily="18" charset="0"/>
              <a:cs typeface="Times New Roman" pitchFamily="18" charset="0"/>
            </a:endParaRPr>
          </a:p>
          <a:p>
            <a:endParaRPr lang="en-GB" sz="3400" dirty="0" smtClean="0">
              <a:latin typeface="Times New Roman" pitchFamily="18" charset="0"/>
              <a:cs typeface="Times New Roman" pitchFamily="18" charset="0"/>
            </a:endParaRPr>
          </a:p>
          <a:p>
            <a:endParaRPr lang="en-GB" sz="3400" dirty="0" smtClean="0">
              <a:latin typeface="Times New Roman" pitchFamily="18" charset="0"/>
              <a:cs typeface="Times New Roman" pitchFamily="18" charset="0"/>
            </a:endParaRPr>
          </a:p>
          <a:p>
            <a:endParaRPr lang="en-GB" sz="3400" dirty="0" smtClean="0">
              <a:latin typeface="Times New Roman" pitchFamily="18" charset="0"/>
              <a:cs typeface="Times New Roman" pitchFamily="18" charset="0"/>
            </a:endParaRPr>
          </a:p>
          <a:p>
            <a:endParaRPr lang="en-GB" sz="3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lgn="ctr">
              <a:buNone/>
            </a:pPr>
            <a:r>
              <a:rPr lang="en-GB" sz="3400" u="sng" dirty="0" smtClean="0"/>
              <a:t>DUA OF SUJOOD</a:t>
            </a:r>
          </a:p>
          <a:p>
            <a:pPr>
              <a:buNone/>
            </a:pPr>
            <a:r>
              <a:rPr lang="en-GB" sz="3400" u="sng" dirty="0" smtClean="0"/>
              <a:t> </a:t>
            </a:r>
            <a:endParaRPr lang="en-GB" sz="3400" dirty="0" smtClean="0"/>
          </a:p>
          <a:p>
            <a:pPr>
              <a:buNone/>
            </a:pPr>
            <a:r>
              <a:rPr lang="en-GB" sz="3400" dirty="0" smtClean="0"/>
              <a:t>  ALLAHUMMAR ZUQNAA ATTAJAAFEÁ  A’N DAARIL GHUROOR….WAL INAABATAA ILAA DAARIL KHULOOD…WAL ISTI’DAADA LIL MAWT, QABLA HULOOLIL FAWT</a:t>
            </a:r>
            <a:endParaRPr lang="en-GB" sz="3400" u="sng" dirty="0" smtClean="0"/>
          </a:p>
          <a:p>
            <a:pPr algn="ctr">
              <a:buNone/>
            </a:pPr>
            <a:endParaRPr lang="en-GB" sz="3400" u="sng" dirty="0" smtClean="0"/>
          </a:p>
          <a:p>
            <a:r>
              <a:rPr lang="en-GB" sz="3600" dirty="0" smtClean="0"/>
              <a:t>O Allah, </a:t>
            </a:r>
            <a:r>
              <a:rPr lang="en-GB" sz="3600" dirty="0" smtClean="0"/>
              <a:t>give us avoidance from the </a:t>
            </a:r>
            <a:r>
              <a:rPr lang="en-GB" sz="3600" dirty="0" smtClean="0"/>
              <a:t>place </a:t>
            </a:r>
            <a:r>
              <a:rPr lang="en-GB" sz="3600" dirty="0" smtClean="0"/>
              <a:t>which is </a:t>
            </a:r>
            <a:r>
              <a:rPr lang="en-GB" sz="3600" dirty="0" smtClean="0"/>
              <a:t>filled </a:t>
            </a:r>
            <a:r>
              <a:rPr lang="en-GB" sz="3600" dirty="0" smtClean="0"/>
              <a:t>with </a:t>
            </a:r>
            <a:r>
              <a:rPr lang="en-GB" sz="3600" dirty="0" smtClean="0"/>
              <a:t>deception; </a:t>
            </a:r>
            <a:r>
              <a:rPr lang="en-GB" sz="3600" dirty="0" smtClean="0"/>
              <a:t>and closeness to the place of eternity, and preparation for death before the time </a:t>
            </a:r>
            <a:r>
              <a:rPr lang="en-GB" sz="3600" dirty="0" smtClean="0"/>
              <a:t>passes….</a:t>
            </a:r>
            <a:endParaRPr lang="en-GB" sz="3600" dirty="0" smtClean="0"/>
          </a:p>
          <a:p>
            <a:pPr algn="ctr">
              <a:buNone/>
            </a:pPr>
            <a:endParaRPr lang="en-GB" sz="3400" u="sng" dirty="0" smtClean="0"/>
          </a:p>
          <a:p>
            <a:pPr algn="ctr">
              <a:buNone/>
            </a:pPr>
            <a:endParaRPr lang="en-GB" sz="3400"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lgn="ctr">
              <a:buNone/>
            </a:pPr>
            <a:r>
              <a:rPr lang="en-GB" sz="15000" dirty="0" smtClean="0">
                <a:latin typeface="Algerian" pitchFamily="82" charset="0"/>
              </a:rPr>
              <a:t> </a:t>
            </a:r>
            <a:r>
              <a:rPr lang="en-GB" sz="15000" dirty="0" smtClean="0">
                <a:latin typeface="Algerian" pitchFamily="82" charset="0"/>
              </a:rPr>
              <a:t>  PART</a:t>
            </a:r>
          </a:p>
          <a:p>
            <a:pPr algn="ctr">
              <a:buNone/>
            </a:pPr>
            <a:r>
              <a:rPr lang="en-GB" sz="15000" dirty="0" smtClean="0">
                <a:latin typeface="Algerian" pitchFamily="82" charset="0"/>
              </a:rPr>
              <a:t>2</a:t>
            </a:r>
            <a:endParaRPr lang="en-GB" sz="15000" dirty="0">
              <a:latin typeface="Algerian" pitchFamily="8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IYYAAKA ASTARSHIDU – I Seek guidance/wisdom from you…</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LIMAA FEEHIS SWALAAH WAL ISLAAH – In whatever is good, and brings improvement/whatever improves…</a:t>
            </a:r>
          </a:p>
          <a:p>
            <a:pPr>
              <a:buNone/>
            </a:pP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Counselling is a good habit, but people have some imperfections in them….So Imam is saying, that O Allah, I only want to seek the direction from you, and you alone….</a:t>
            </a:r>
          </a:p>
          <a:p>
            <a:r>
              <a:rPr lang="en-GB" dirty="0" smtClean="0">
                <a:latin typeface="Times New Roman" pitchFamily="18" charset="0"/>
                <a:cs typeface="Times New Roman" pitchFamily="18" charset="0"/>
              </a:rPr>
              <a:t>Allah's direction comes through several ways, one is direct (e.g. revelation, inspiration, true dreams, etc), and the other is indirect (e.g. from the mouth of a true believer, who is an expert in that field).</a:t>
            </a:r>
          </a:p>
          <a:p>
            <a:pPr>
              <a:buNone/>
            </a:pPr>
            <a:endParaRPr lang="en-GB" dirty="0" smtClean="0">
              <a:latin typeface="Times New Roman" pitchFamily="18" charset="0"/>
              <a:cs typeface="Times New Roman" pitchFamily="18" charset="0"/>
            </a:endParaRPr>
          </a:p>
          <a:p>
            <a:endParaRPr lang="en-GB" dirty="0" smtClean="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buNone/>
            </a:pPr>
            <a:endParaRPr lang="en-GB" sz="3500" dirty="0" smtClean="0">
              <a:latin typeface="Times New Roman" pitchFamily="18" charset="0"/>
              <a:cs typeface="Times New Roman" pitchFamily="18" charset="0"/>
            </a:endParaRPr>
          </a:p>
          <a:p>
            <a:pPr>
              <a:buNone/>
            </a:pPr>
            <a:r>
              <a:rPr lang="en-GB" sz="3500" dirty="0" smtClean="0">
                <a:latin typeface="Times New Roman" pitchFamily="18" charset="0"/>
                <a:cs typeface="Times New Roman" pitchFamily="18" charset="0"/>
              </a:rPr>
              <a:t>  WA BIKA ASTAÉEN – And to You I seek help,</a:t>
            </a:r>
          </a:p>
          <a:p>
            <a:pPr>
              <a:buNone/>
            </a:pPr>
            <a:endParaRPr lang="en-GB" sz="3500" dirty="0" smtClean="0">
              <a:latin typeface="Times New Roman" pitchFamily="18" charset="0"/>
              <a:cs typeface="Times New Roman" pitchFamily="18" charset="0"/>
            </a:endParaRPr>
          </a:p>
          <a:p>
            <a:pPr>
              <a:buNone/>
            </a:pPr>
            <a:r>
              <a:rPr lang="en-GB" sz="3500" dirty="0" smtClean="0">
                <a:latin typeface="Times New Roman" pitchFamily="18" charset="0"/>
                <a:cs typeface="Times New Roman" pitchFamily="18" charset="0"/>
              </a:rPr>
              <a:t> </a:t>
            </a:r>
            <a:endParaRPr lang="en-GB" sz="3500" dirty="0" smtClean="0">
              <a:latin typeface="Times New Roman" pitchFamily="18" charset="0"/>
              <a:cs typeface="Times New Roman" pitchFamily="18" charset="0"/>
            </a:endParaRPr>
          </a:p>
          <a:p>
            <a:pPr>
              <a:buNone/>
            </a:pPr>
            <a:r>
              <a:rPr lang="en-GB" sz="3500" dirty="0" smtClean="0">
                <a:latin typeface="Times New Roman" pitchFamily="18" charset="0"/>
                <a:cs typeface="Times New Roman" pitchFamily="18" charset="0"/>
              </a:rPr>
              <a:t> </a:t>
            </a:r>
            <a:r>
              <a:rPr lang="en-GB" sz="3500" dirty="0" smtClean="0">
                <a:latin typeface="Times New Roman" pitchFamily="18" charset="0"/>
                <a:cs typeface="Times New Roman" pitchFamily="18" charset="0"/>
              </a:rPr>
              <a:t> FEEMAA YAQTARINU BIHIN NAJAAH WAL INJAAH – And whatever associates the success, and bringing/causing the success</a:t>
            </a:r>
          </a:p>
          <a:p>
            <a:pPr>
              <a:buNone/>
            </a:pPr>
            <a:endParaRPr lang="en-GB" sz="3500" dirty="0" smtClean="0">
              <a:latin typeface="Times New Roman" pitchFamily="18" charset="0"/>
              <a:cs typeface="Times New Roman" pitchFamily="18" charset="0"/>
            </a:endParaRPr>
          </a:p>
          <a:p>
            <a:pPr>
              <a:buNone/>
            </a:pPr>
            <a:endParaRPr lang="en-GB" sz="3500" dirty="0" smtClean="0">
              <a:latin typeface="Times New Roman" pitchFamily="18" charset="0"/>
              <a:cs typeface="Times New Roman" pitchFamily="18" charset="0"/>
            </a:endParaRPr>
          </a:p>
          <a:p>
            <a:pPr>
              <a:buNone/>
            </a:pPr>
            <a:endParaRPr lang="en-GB" sz="3500" dirty="0" smtClean="0">
              <a:latin typeface="Times New Roman" pitchFamily="18" charset="0"/>
              <a:cs typeface="Times New Roman" pitchFamily="18" charset="0"/>
            </a:endParaRPr>
          </a:p>
          <a:p>
            <a:endParaRPr lang="en-GB" sz="35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lnSpcReduction="10000"/>
          </a:bodyPr>
          <a:lstStyle/>
          <a:p>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WA IYYAAKA ARGHAB FEE LIBAASIL AÁFIYAH WA TAMAAMIHAA – You only I desire from, the garment of pardon/amnesty, and complete well being…</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WASHUMOOLIS SALAAMA WADAWAAMIHAA – And complete peace/security continuously…</a:t>
            </a:r>
          </a:p>
          <a:p>
            <a:pPr>
              <a:buNone/>
            </a:pPr>
            <a:endParaRPr lang="en-GB" dirty="0" smtClean="0">
              <a:latin typeface="Times New Roman" pitchFamily="18" charset="0"/>
              <a:cs typeface="Times New Roman" pitchFamily="18" charset="0"/>
            </a:endParaRPr>
          </a:p>
          <a:p>
            <a:r>
              <a:rPr lang="en-GB" dirty="0" smtClean="0">
                <a:latin typeface="Times New Roman" pitchFamily="18" charset="0"/>
                <a:cs typeface="Times New Roman" pitchFamily="18" charset="0"/>
              </a:rPr>
              <a:t>And then he asks for protection :-</a:t>
            </a:r>
          </a:p>
          <a:p>
            <a:pPr>
              <a:buNone/>
            </a:pP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  WA AUÓODHUBIKA YA RABBEE, MIN HAMAZAATISH SHAYATWEEN – And I seek refuge to you O my Lord, from the whispers of the </a:t>
            </a:r>
            <a:r>
              <a:rPr lang="en-GB" dirty="0" err="1" smtClean="0">
                <a:latin typeface="Times New Roman" pitchFamily="18" charset="0"/>
                <a:cs typeface="Times New Roman" pitchFamily="18" charset="0"/>
              </a:rPr>
              <a:t>Shaitaan</a:t>
            </a:r>
            <a:r>
              <a:rPr lang="en-GB" dirty="0" smtClean="0">
                <a:latin typeface="Times New Roman" pitchFamily="18" charset="0"/>
                <a:cs typeface="Times New Roman" pitchFamily="18" charset="0"/>
              </a:rPr>
              <a:t>/ whispering of the </a:t>
            </a:r>
            <a:r>
              <a:rPr lang="en-GB" dirty="0" err="1" smtClean="0">
                <a:latin typeface="Times New Roman" pitchFamily="18" charset="0"/>
                <a:cs typeface="Times New Roman" pitchFamily="18" charset="0"/>
              </a:rPr>
              <a:t>shaitan</a:t>
            </a:r>
            <a:r>
              <a:rPr lang="en-GB" dirty="0" smtClean="0">
                <a:latin typeface="Times New Roman" pitchFamily="18" charset="0"/>
                <a:cs typeface="Times New Roman" pitchFamily="18" charset="0"/>
              </a:rPr>
              <a:t>.</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WA AHTARIZU BISULTWAANIKA MIN JAWRIS SALATEEN – And I seek protection (</a:t>
            </a:r>
            <a:r>
              <a:rPr lang="en-GB" dirty="0" err="1" smtClean="0">
                <a:latin typeface="Times New Roman" pitchFamily="18" charset="0"/>
                <a:cs typeface="Times New Roman" pitchFamily="18" charset="0"/>
              </a:rPr>
              <a:t>hirz</a:t>
            </a:r>
            <a:r>
              <a:rPr lang="en-GB" dirty="0" smtClean="0">
                <a:latin typeface="Times New Roman" pitchFamily="18" charset="0"/>
                <a:cs typeface="Times New Roman" pitchFamily="18" charset="0"/>
              </a:rPr>
              <a:t>) of/with your kingdom, from the evil/tyranny of the Kings (of the world)</a:t>
            </a:r>
          </a:p>
          <a:p>
            <a:pPr>
              <a:buNone/>
            </a:pPr>
            <a:endParaRPr lang="en-GB" dirty="0" smtClean="0">
              <a:latin typeface="Times New Roman" pitchFamily="18" charset="0"/>
              <a:cs typeface="Times New Roman" pitchFamily="18" charset="0"/>
            </a:endParaRPr>
          </a:p>
          <a:p>
            <a:pPr>
              <a:buNone/>
            </a:pPr>
            <a:endParaRPr lang="en-GB" dirty="0" smtClean="0">
              <a:latin typeface="Times New Roman" pitchFamily="18" charset="0"/>
              <a:cs typeface="Times New Roman" pitchFamily="18" charset="0"/>
            </a:endParaRPr>
          </a:p>
          <a:p>
            <a:pPr>
              <a:buNone/>
            </a:pPr>
            <a:endParaRPr lang="en-GB" dirty="0" smtClean="0">
              <a:latin typeface="Times New Roman" pitchFamily="18" charset="0"/>
              <a:cs typeface="Times New Roman" pitchFamily="18" charset="0"/>
            </a:endParaRPr>
          </a:p>
          <a:p>
            <a:endParaRPr lang="en-GB" dirty="0" smtClean="0">
              <a:latin typeface="Times New Roman" pitchFamily="18" charset="0"/>
              <a:cs typeface="Times New Roman" pitchFamily="18" charset="0"/>
            </a:endParaRPr>
          </a:p>
          <a:p>
            <a:endParaRPr lang="en-GB" dirty="0" smtClean="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800" dirty="0" smtClean="0"/>
          </a:p>
          <a:p>
            <a:pPr>
              <a:buNone/>
            </a:pPr>
            <a:r>
              <a:rPr lang="en-GB" sz="2800" dirty="0" smtClean="0"/>
              <a:t>  FATAQABBAL MAA KAANA MIN SWALAATI WA SAWMI – Accept whatever was offered by me, from my prayers and fasts,</a:t>
            </a:r>
          </a:p>
          <a:p>
            <a:pPr>
              <a:buNone/>
            </a:pPr>
            <a:endParaRPr lang="en-GB" sz="2800" dirty="0" smtClean="0"/>
          </a:p>
          <a:p>
            <a:pPr>
              <a:buNone/>
            </a:pPr>
            <a:r>
              <a:rPr lang="en-GB" sz="2800" dirty="0" smtClean="0"/>
              <a:t>  WAJ’AL GHADEE WA MAA BA’DAHOO AFDHALA MIN SAA’ATEE WA YAWMEE – And make my tomorrow, and whatever comes after it, better than my hour (this hour) and day…</a:t>
            </a:r>
          </a:p>
          <a:p>
            <a:pPr>
              <a:buNone/>
            </a:pPr>
            <a:endParaRPr lang="en-GB" sz="2800" dirty="0" smtClean="0"/>
          </a:p>
          <a:p>
            <a:r>
              <a:rPr lang="en-GB" sz="2800" dirty="0" smtClean="0"/>
              <a:t>There is a </a:t>
            </a:r>
            <a:r>
              <a:rPr lang="en-GB" sz="2800" dirty="0" err="1" smtClean="0"/>
              <a:t>hadith</a:t>
            </a:r>
            <a:r>
              <a:rPr lang="en-GB" sz="2800" dirty="0" smtClean="0"/>
              <a:t> from one of the Infallibles (as), which states, that ‘Whomsoever’s two days are the same…then he is ignorant’….</a:t>
            </a:r>
          </a:p>
          <a:p>
            <a:r>
              <a:rPr lang="en-GB" sz="2800" dirty="0" smtClean="0"/>
              <a:t>This shows us that if we have done some good deeds today, then our good deeds of tomorrow should be better…and our bad deeds should decrease day by day…and this is how we will gain closeness to Allah (</a:t>
            </a:r>
            <a:r>
              <a:rPr lang="en-GB" sz="2800" dirty="0" err="1" smtClean="0"/>
              <a:t>swt</a:t>
            </a:r>
            <a:r>
              <a:rPr lang="en-GB" sz="2800" dirty="0" smtClean="0"/>
              <a:t>)</a:t>
            </a:r>
            <a:endParaRPr lang="en-GB" sz="2800" dirty="0" smtClean="0"/>
          </a:p>
          <a:p>
            <a:endParaRPr lang="en-GB" sz="2800" dirty="0" smtClean="0"/>
          </a:p>
          <a:p>
            <a:endParaRPr lang="en-GB"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WA A’IZZANEE FEE A’SHEERATEE WA QAWMEE – And make me respected in my tribe and my people</a:t>
            </a:r>
          </a:p>
          <a:p>
            <a:pPr>
              <a:buNone/>
            </a:pPr>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WAHFADHNEE FEE YAQADHATEE WA NAWMEE – And keep me secured in my state of being awake and my sleep…</a:t>
            </a:r>
          </a:p>
          <a:p>
            <a:pPr>
              <a:buNone/>
            </a:pPr>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FA ANTA ALLAHU KHAYRAN HAAFIZAN – For you are Allah, the best of protectors..</a:t>
            </a:r>
          </a:p>
          <a:p>
            <a:pPr>
              <a:buNone/>
            </a:pPr>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WA ANTA ARHAMUR RAHIMEEN – And you are the most merciful of those who show mercy….</a:t>
            </a: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700" dirty="0" smtClean="0">
              <a:latin typeface="Times New Roman" pitchFamily="18" charset="0"/>
              <a:cs typeface="Times New Roman" pitchFamily="18" charset="0"/>
            </a:endParaRPr>
          </a:p>
          <a:p>
            <a:pPr>
              <a:buNone/>
            </a:pPr>
            <a:r>
              <a:rPr lang="en-GB" sz="2700" dirty="0" smtClean="0">
                <a:latin typeface="Times New Roman" pitchFamily="18" charset="0"/>
                <a:cs typeface="Times New Roman" pitchFamily="18" charset="0"/>
              </a:rPr>
              <a:t>  ALLAHUMMA INNEE ABRA-U- ILAYKA FEE YAWMEE HADHAA WA MAA BA’DAHOO – O Allah, I am seeking freedom/</a:t>
            </a:r>
            <a:r>
              <a:rPr lang="en-GB" sz="2700" dirty="0" err="1" smtClean="0">
                <a:latin typeface="Times New Roman" pitchFamily="18" charset="0"/>
                <a:cs typeface="Times New Roman" pitchFamily="18" charset="0"/>
              </a:rPr>
              <a:t>innocency</a:t>
            </a:r>
            <a:r>
              <a:rPr lang="en-GB" sz="2700" dirty="0" smtClean="0">
                <a:latin typeface="Times New Roman" pitchFamily="18" charset="0"/>
                <a:cs typeface="Times New Roman" pitchFamily="18" charset="0"/>
              </a:rPr>
              <a:t> to you, from the circles of this day and the coming days,</a:t>
            </a:r>
          </a:p>
          <a:p>
            <a:pPr>
              <a:buNone/>
            </a:pPr>
            <a:endParaRPr lang="en-GB" sz="2700" dirty="0" smtClean="0">
              <a:latin typeface="Times New Roman" pitchFamily="18" charset="0"/>
              <a:cs typeface="Times New Roman" pitchFamily="18" charset="0"/>
            </a:endParaRPr>
          </a:p>
          <a:p>
            <a:pPr>
              <a:buNone/>
            </a:pPr>
            <a:r>
              <a:rPr lang="en-GB" sz="2700" dirty="0" smtClean="0">
                <a:latin typeface="Times New Roman" pitchFamily="18" charset="0"/>
                <a:cs typeface="Times New Roman" pitchFamily="18" charset="0"/>
              </a:rPr>
              <a:t>   MINAL AA’HAAD MINASHIRKI WAL ILHAAD – From shirk (polytheism) and atheism,</a:t>
            </a:r>
          </a:p>
          <a:p>
            <a:pPr>
              <a:buNone/>
            </a:pPr>
            <a:endParaRPr lang="en-GB" sz="2700" dirty="0" smtClean="0">
              <a:latin typeface="Times New Roman" pitchFamily="18" charset="0"/>
              <a:cs typeface="Times New Roman" pitchFamily="18" charset="0"/>
            </a:endParaRPr>
          </a:p>
          <a:p>
            <a:pPr>
              <a:buNone/>
            </a:pPr>
            <a:r>
              <a:rPr lang="en-GB" sz="2700" dirty="0" smtClean="0">
                <a:latin typeface="Times New Roman" pitchFamily="18" charset="0"/>
                <a:cs typeface="Times New Roman" pitchFamily="18" charset="0"/>
              </a:rPr>
              <a:t>   WA UKHLISU LAKA DUA’EE – And I offer my </a:t>
            </a:r>
            <a:r>
              <a:rPr lang="en-GB" sz="2700" dirty="0" err="1" smtClean="0">
                <a:latin typeface="Times New Roman" pitchFamily="18" charset="0"/>
                <a:cs typeface="Times New Roman" pitchFamily="18" charset="0"/>
              </a:rPr>
              <a:t>dua</a:t>
            </a:r>
            <a:r>
              <a:rPr lang="en-GB" sz="2700" dirty="0" smtClean="0">
                <a:latin typeface="Times New Roman" pitchFamily="18" charset="0"/>
                <a:cs typeface="Times New Roman" pitchFamily="18" charset="0"/>
              </a:rPr>
              <a:t> in sincerity to you,</a:t>
            </a:r>
          </a:p>
          <a:p>
            <a:pPr>
              <a:buNone/>
            </a:pPr>
            <a:endParaRPr lang="en-GB" sz="2700" dirty="0" smtClean="0">
              <a:latin typeface="Times New Roman" pitchFamily="18" charset="0"/>
              <a:cs typeface="Times New Roman" pitchFamily="18" charset="0"/>
            </a:endParaRPr>
          </a:p>
          <a:p>
            <a:pPr>
              <a:buNone/>
            </a:pPr>
            <a:r>
              <a:rPr lang="en-GB" sz="2700" dirty="0" smtClean="0">
                <a:latin typeface="Times New Roman" pitchFamily="18" charset="0"/>
                <a:cs typeface="Times New Roman" pitchFamily="18" charset="0"/>
              </a:rPr>
              <a:t>   TA’ARRUDHAN LIL IJAABAH – To be acceptable / responded</a:t>
            </a:r>
            <a:endParaRPr lang="en-GB" sz="2700" dirty="0" smtClean="0">
              <a:latin typeface="Times New Roman" pitchFamily="18" charset="0"/>
              <a:cs typeface="Times New Roman" pitchFamily="18" charset="0"/>
            </a:endParaRPr>
          </a:p>
          <a:p>
            <a:endParaRPr lang="en-GB" sz="2700" dirty="0" smtClean="0">
              <a:latin typeface="Times New Roman" pitchFamily="18" charset="0"/>
              <a:cs typeface="Times New Roman" pitchFamily="18" charset="0"/>
            </a:endParaRPr>
          </a:p>
          <a:p>
            <a:endParaRPr lang="en-GB" sz="27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900" dirty="0" smtClean="0">
              <a:latin typeface="Times New Roman" pitchFamily="18" charset="0"/>
              <a:cs typeface="Times New Roman" pitchFamily="18" charset="0"/>
            </a:endParaRPr>
          </a:p>
          <a:p>
            <a:pPr>
              <a:buNone/>
            </a:pPr>
            <a:r>
              <a:rPr lang="en-GB" sz="2900" dirty="0" smtClean="0">
                <a:latin typeface="Times New Roman" pitchFamily="18" charset="0"/>
                <a:cs typeface="Times New Roman" pitchFamily="18" charset="0"/>
              </a:rPr>
              <a:t>  WA UQEEMU A’LAA TWAA’ATIKA – And I continuously serve/obey you</a:t>
            </a:r>
          </a:p>
          <a:p>
            <a:pPr>
              <a:buNone/>
            </a:pPr>
            <a:endParaRPr lang="en-GB" sz="2900" dirty="0" smtClean="0">
              <a:latin typeface="Times New Roman" pitchFamily="18" charset="0"/>
              <a:cs typeface="Times New Roman" pitchFamily="18" charset="0"/>
            </a:endParaRPr>
          </a:p>
          <a:p>
            <a:pPr>
              <a:buNone/>
            </a:pPr>
            <a:r>
              <a:rPr lang="en-GB" sz="2900" dirty="0" smtClean="0">
                <a:latin typeface="Times New Roman" pitchFamily="18" charset="0"/>
                <a:cs typeface="Times New Roman" pitchFamily="18" charset="0"/>
              </a:rPr>
              <a:t>   RAJAA –AN LIL ITHAABAH – Seeking the </a:t>
            </a:r>
            <a:r>
              <a:rPr lang="en-GB" sz="2900" dirty="0" err="1" smtClean="0">
                <a:latin typeface="Times New Roman" pitchFamily="18" charset="0"/>
                <a:cs typeface="Times New Roman" pitchFamily="18" charset="0"/>
              </a:rPr>
              <a:t>thawaab</a:t>
            </a:r>
            <a:endParaRPr lang="en-GB" sz="2900" dirty="0" smtClean="0">
              <a:latin typeface="Times New Roman" pitchFamily="18" charset="0"/>
              <a:cs typeface="Times New Roman" pitchFamily="18" charset="0"/>
            </a:endParaRPr>
          </a:p>
          <a:p>
            <a:endParaRPr lang="en-GB" sz="2900" dirty="0" smtClean="0">
              <a:latin typeface="Times New Roman" pitchFamily="18" charset="0"/>
              <a:cs typeface="Times New Roman" pitchFamily="18" charset="0"/>
            </a:endParaRPr>
          </a:p>
          <a:p>
            <a:r>
              <a:rPr lang="en-GB" sz="2900" dirty="0" smtClean="0">
                <a:latin typeface="Times New Roman" pitchFamily="18" charset="0"/>
                <a:cs typeface="Times New Roman" pitchFamily="18" charset="0"/>
              </a:rPr>
              <a:t>Now, </a:t>
            </a:r>
            <a:r>
              <a:rPr lang="en-GB" sz="2900" dirty="0" err="1" smtClean="0">
                <a:latin typeface="Times New Roman" pitchFamily="18" charset="0"/>
                <a:cs typeface="Times New Roman" pitchFamily="18" charset="0"/>
              </a:rPr>
              <a:t>thawaab</a:t>
            </a:r>
            <a:r>
              <a:rPr lang="en-GB" sz="2900" dirty="0" smtClean="0">
                <a:latin typeface="Times New Roman" pitchFamily="18" charset="0"/>
                <a:cs typeface="Times New Roman" pitchFamily="18" charset="0"/>
              </a:rPr>
              <a:t> here is not necessarily reward…because the </a:t>
            </a:r>
            <a:r>
              <a:rPr lang="en-GB" sz="2900" dirty="0" err="1" smtClean="0">
                <a:latin typeface="Times New Roman" pitchFamily="18" charset="0"/>
                <a:cs typeface="Times New Roman" pitchFamily="18" charset="0"/>
              </a:rPr>
              <a:t>Aimmah</a:t>
            </a:r>
            <a:r>
              <a:rPr lang="en-GB" sz="2900" dirty="0" smtClean="0">
                <a:latin typeface="Times New Roman" pitchFamily="18" charset="0"/>
                <a:cs typeface="Times New Roman" pitchFamily="18" charset="0"/>
              </a:rPr>
              <a:t> (as) do not want the reward that we want….The </a:t>
            </a:r>
            <a:r>
              <a:rPr lang="en-GB" sz="2900" dirty="0" err="1" smtClean="0">
                <a:latin typeface="Times New Roman" pitchFamily="18" charset="0"/>
                <a:cs typeface="Times New Roman" pitchFamily="18" charset="0"/>
              </a:rPr>
              <a:t>thawaab</a:t>
            </a:r>
            <a:r>
              <a:rPr lang="en-GB" sz="2900" dirty="0" smtClean="0">
                <a:latin typeface="Times New Roman" pitchFamily="18" charset="0"/>
                <a:cs typeface="Times New Roman" pitchFamily="18" charset="0"/>
              </a:rPr>
              <a:t> that Imam (as) is talking about here, </a:t>
            </a:r>
            <a:r>
              <a:rPr lang="en-GB" sz="2900" dirty="0" smtClean="0">
                <a:latin typeface="Times New Roman" pitchFamily="18" charset="0"/>
                <a:cs typeface="Times New Roman" pitchFamily="18" charset="0"/>
              </a:rPr>
              <a:t>i</a:t>
            </a:r>
            <a:r>
              <a:rPr lang="en-GB" sz="2900" dirty="0" smtClean="0">
                <a:latin typeface="Times New Roman" pitchFamily="18" charset="0"/>
                <a:cs typeface="Times New Roman" pitchFamily="18" charset="0"/>
              </a:rPr>
              <a:t>s the pleasure of Allah (</a:t>
            </a:r>
            <a:r>
              <a:rPr lang="en-GB" sz="2900" dirty="0" err="1" smtClean="0">
                <a:latin typeface="Times New Roman" pitchFamily="18" charset="0"/>
                <a:cs typeface="Times New Roman" pitchFamily="18" charset="0"/>
              </a:rPr>
              <a:t>swt</a:t>
            </a:r>
            <a:r>
              <a:rPr lang="en-GB" sz="2900" dirty="0" smtClean="0">
                <a:latin typeface="Times New Roman" pitchFamily="18" charset="0"/>
                <a:cs typeface="Times New Roman" pitchFamily="18" charset="0"/>
              </a:rPr>
              <a:t>)</a:t>
            </a:r>
          </a:p>
          <a:p>
            <a:pPr>
              <a:buNone/>
            </a:pPr>
            <a:endParaRPr lang="en-GB" sz="2900" dirty="0" smtClean="0">
              <a:latin typeface="Times New Roman" pitchFamily="18" charset="0"/>
              <a:cs typeface="Times New Roman" pitchFamily="18" charset="0"/>
            </a:endParaRPr>
          </a:p>
          <a:p>
            <a:pPr>
              <a:buNone/>
            </a:pPr>
            <a:endParaRPr lang="en-GB" sz="2900" dirty="0" smtClean="0">
              <a:latin typeface="Times New Roman" pitchFamily="18" charset="0"/>
              <a:cs typeface="Times New Roman" pitchFamily="18" charset="0"/>
            </a:endParaRPr>
          </a:p>
          <a:p>
            <a:pPr>
              <a:buNone/>
            </a:pPr>
            <a:endParaRPr lang="en-GB" sz="2900" dirty="0" smtClean="0">
              <a:latin typeface="Times New Roman" pitchFamily="18" charset="0"/>
              <a:cs typeface="Times New Roman" pitchFamily="18" charset="0"/>
            </a:endParaRPr>
          </a:p>
          <a:p>
            <a:endParaRPr lang="en-GB" sz="2900" dirty="0" smtClean="0">
              <a:latin typeface="Times New Roman" pitchFamily="18" charset="0"/>
              <a:cs typeface="Times New Roman" pitchFamily="18" charset="0"/>
            </a:endParaRPr>
          </a:p>
          <a:p>
            <a:endParaRPr lang="en-GB" sz="2900" dirty="0" smtClean="0">
              <a:latin typeface="Times New Roman" pitchFamily="18" charset="0"/>
              <a:cs typeface="Times New Roman" pitchFamily="18" charset="0"/>
            </a:endParaRPr>
          </a:p>
          <a:p>
            <a:endParaRPr lang="en-GB" sz="2900" dirty="0" smtClean="0">
              <a:latin typeface="Times New Roman" pitchFamily="18" charset="0"/>
              <a:cs typeface="Times New Roman" pitchFamily="18" charset="0"/>
            </a:endParaRPr>
          </a:p>
          <a:p>
            <a:endParaRPr lang="en-GB" sz="29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lnSpcReduction="10000"/>
          </a:bodyPr>
          <a:lstStyle/>
          <a:p>
            <a:r>
              <a:rPr lang="en-GB" sz="2800" dirty="0" smtClean="0">
                <a:latin typeface="Times New Roman" pitchFamily="18" charset="0"/>
                <a:cs typeface="Times New Roman" pitchFamily="18" charset="0"/>
              </a:rPr>
              <a:t>Sunday is the first day in the </a:t>
            </a:r>
            <a:r>
              <a:rPr lang="en-GB" sz="2800" dirty="0" err="1" smtClean="0">
                <a:latin typeface="Times New Roman" pitchFamily="18" charset="0"/>
                <a:cs typeface="Times New Roman" pitchFamily="18" charset="0"/>
              </a:rPr>
              <a:t>arabic</a:t>
            </a:r>
            <a:r>
              <a:rPr lang="en-GB" sz="2800" dirty="0" smtClean="0">
                <a:latin typeface="Times New Roman" pitchFamily="18" charset="0"/>
                <a:cs typeface="Times New Roman" pitchFamily="18" charset="0"/>
              </a:rPr>
              <a:t> system (</a:t>
            </a:r>
            <a:r>
              <a:rPr lang="en-GB" sz="2800" dirty="0" err="1" smtClean="0">
                <a:latin typeface="Times New Roman" pitchFamily="18" charset="0"/>
                <a:cs typeface="Times New Roman" pitchFamily="18" charset="0"/>
              </a:rPr>
              <a:t>Yawmul</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Ahad</a:t>
            </a:r>
            <a:r>
              <a:rPr lang="en-GB" sz="2800" dirty="0" smtClean="0">
                <a:latin typeface="Times New Roman" pitchFamily="18" charset="0"/>
                <a:cs typeface="Times New Roman" pitchFamily="18" charset="0"/>
              </a:rPr>
              <a:t>).</a:t>
            </a:r>
          </a:p>
          <a:p>
            <a:r>
              <a:rPr lang="en-GB" sz="2800" dirty="0" smtClean="0">
                <a:latin typeface="Times New Roman" pitchFamily="18" charset="0"/>
                <a:cs typeface="Times New Roman" pitchFamily="18" charset="0"/>
              </a:rPr>
              <a:t>Again, Imam (as) starts with the </a:t>
            </a:r>
            <a:r>
              <a:rPr lang="en-GB" sz="2800" dirty="0" err="1" smtClean="0">
                <a:latin typeface="Times New Roman" pitchFamily="18" charset="0"/>
                <a:cs typeface="Times New Roman" pitchFamily="18" charset="0"/>
              </a:rPr>
              <a:t>Hamd</a:t>
            </a:r>
            <a:r>
              <a:rPr lang="en-GB" sz="2800" dirty="0" smtClean="0">
                <a:latin typeface="Times New Roman" pitchFamily="18" charset="0"/>
                <a:cs typeface="Times New Roman" pitchFamily="18" charset="0"/>
              </a:rPr>
              <a:t> (praise) of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a:t>
            </a:r>
          </a:p>
          <a:p>
            <a:pPr>
              <a:buNone/>
            </a:pPr>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BISMILLAHI LLADHEE LAA ARJOO ILLAA FADHLAH</a:t>
            </a:r>
          </a:p>
          <a:p>
            <a:r>
              <a:rPr lang="en-GB" sz="2800" dirty="0" smtClean="0">
                <a:latin typeface="Times New Roman" pitchFamily="18" charset="0"/>
                <a:cs typeface="Times New Roman" pitchFamily="18" charset="0"/>
              </a:rPr>
              <a:t>In the name of Allah, I do not hope except his </a:t>
            </a:r>
            <a:r>
              <a:rPr lang="en-GB" sz="2800" dirty="0" err="1" smtClean="0">
                <a:latin typeface="Times New Roman" pitchFamily="18" charset="0"/>
                <a:cs typeface="Times New Roman" pitchFamily="18" charset="0"/>
              </a:rPr>
              <a:t>fadhl</a:t>
            </a:r>
            <a:r>
              <a:rPr lang="en-GB" sz="2800" dirty="0" smtClean="0">
                <a:latin typeface="Times New Roman" pitchFamily="18" charset="0"/>
                <a:cs typeface="Times New Roman" pitchFamily="18" charset="0"/>
              </a:rPr>
              <a:t>/excess (grace)</a:t>
            </a:r>
          </a:p>
          <a:p>
            <a:r>
              <a:rPr lang="en-GB" sz="2800" dirty="0" err="1" smtClean="0">
                <a:latin typeface="Times New Roman" pitchFamily="18" charset="0"/>
                <a:cs typeface="Times New Roman" pitchFamily="18" charset="0"/>
              </a:rPr>
              <a:t>Fadhl</a:t>
            </a:r>
            <a:r>
              <a:rPr lang="en-GB" sz="2800" dirty="0" smtClean="0">
                <a:latin typeface="Times New Roman" pitchFamily="18" charset="0"/>
                <a:cs typeface="Times New Roman" pitchFamily="18" charset="0"/>
              </a:rPr>
              <a:t> is derived from </a:t>
            </a:r>
            <a:r>
              <a:rPr lang="en-GB" sz="2800" dirty="0" err="1" smtClean="0">
                <a:latin typeface="Times New Roman" pitchFamily="18" charset="0"/>
                <a:cs typeface="Times New Roman" pitchFamily="18" charset="0"/>
              </a:rPr>
              <a:t>Faadhil</a:t>
            </a:r>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WALAA AKHSHAA ILLAA A’DLAH</a:t>
            </a:r>
          </a:p>
          <a:p>
            <a:r>
              <a:rPr lang="en-GB" sz="2800" dirty="0" smtClean="0">
                <a:latin typeface="Times New Roman" pitchFamily="18" charset="0"/>
                <a:cs typeface="Times New Roman" pitchFamily="18" charset="0"/>
              </a:rPr>
              <a:t>And I do not fear, except his justice</a:t>
            </a:r>
          </a:p>
          <a:p>
            <a:r>
              <a:rPr lang="en-GB" sz="2800" dirty="0" smtClean="0">
                <a:latin typeface="Times New Roman" pitchFamily="18" charset="0"/>
                <a:cs typeface="Times New Roman" pitchFamily="18" charset="0"/>
              </a:rPr>
              <a:t>Because his justice is the one which will hold me accountable for every breath of mine in this world, that he has given.</a:t>
            </a:r>
          </a:p>
          <a:p>
            <a:endParaRPr lang="en-GB" dirty="0" smtClean="0"/>
          </a:p>
          <a:p>
            <a:endParaRPr lang="en-GB" dirty="0" smtClean="0"/>
          </a:p>
          <a:p>
            <a:endParaRPr lang="en-GB" dirty="0" smtClean="0"/>
          </a:p>
          <a:p>
            <a:endParaRPr lang="en-GB" dirty="0" smtClean="0"/>
          </a:p>
          <a:p>
            <a:endParaRPr lang="en-GB"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FASWALLI A’LAA MUHAMMADIN KHAYRI KHALQIK – And send your blessings on Mohammed, the best of your creation</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AD – DAA’EE ILAA HAQQIK – The one who calls towards your rights,</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WA AI’ZZANEE BI –I’ZZIKALLADHEE LAA YUDHWAAM – And give me honour, through your might which never goes away,</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WAHFADHNEE BIA’YNIKALLATEE LAA TANAAM – And secure me by your eyes (i.e. sight) which never sleeps (i.e. which never becomes heedless)</a:t>
            </a:r>
            <a:endParaRPr lang="en-GB" dirty="0" smtClean="0">
              <a:latin typeface="Times New Roman" pitchFamily="18" charset="0"/>
              <a:cs typeface="Times New Roman" pitchFamily="18" charset="0"/>
            </a:endParaRPr>
          </a:p>
          <a:p>
            <a:endParaRPr lang="en-GB" dirty="0" smtClean="0">
              <a:latin typeface="Times New Roman" pitchFamily="18" charset="0"/>
              <a:cs typeface="Times New Roman" pitchFamily="18" charset="0"/>
            </a:endParaRPr>
          </a:p>
          <a:p>
            <a:endParaRPr lang="en-GB" dirty="0" smtClean="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000" dirty="0" smtClean="0">
              <a:latin typeface="Times New Roman" pitchFamily="18" charset="0"/>
              <a:cs typeface="Times New Roman" pitchFamily="18" charset="0"/>
            </a:endParaRPr>
          </a:p>
          <a:p>
            <a:pPr>
              <a:buNone/>
            </a:pPr>
            <a:r>
              <a:rPr lang="en-GB" sz="3000" dirty="0" smtClean="0">
                <a:latin typeface="Times New Roman" pitchFamily="18" charset="0"/>
                <a:cs typeface="Times New Roman" pitchFamily="18" charset="0"/>
              </a:rPr>
              <a:t>  WAKHTIM BIL INQITWAAI ILAYKA AMREE – And let my end be towards your command, totally…</a:t>
            </a:r>
          </a:p>
          <a:p>
            <a:pPr>
              <a:buNone/>
            </a:pPr>
            <a:endParaRPr lang="en-GB" sz="3000" dirty="0" smtClean="0">
              <a:latin typeface="Times New Roman" pitchFamily="18" charset="0"/>
              <a:cs typeface="Times New Roman" pitchFamily="18" charset="0"/>
            </a:endParaRPr>
          </a:p>
          <a:p>
            <a:pPr>
              <a:buNone/>
            </a:pPr>
            <a:r>
              <a:rPr lang="en-GB" sz="3000" dirty="0" smtClean="0">
                <a:latin typeface="Times New Roman" pitchFamily="18" charset="0"/>
                <a:cs typeface="Times New Roman" pitchFamily="18" charset="0"/>
              </a:rPr>
              <a:t>  WABIL MAGHFIRATEE U’MREE – And my life with your forgiveness,</a:t>
            </a:r>
          </a:p>
          <a:p>
            <a:pPr>
              <a:buNone/>
            </a:pPr>
            <a:endParaRPr lang="en-GB" sz="3000" dirty="0" smtClean="0">
              <a:latin typeface="Times New Roman" pitchFamily="18" charset="0"/>
              <a:cs typeface="Times New Roman" pitchFamily="18" charset="0"/>
            </a:endParaRPr>
          </a:p>
          <a:p>
            <a:pPr>
              <a:buNone/>
            </a:pPr>
            <a:r>
              <a:rPr lang="en-GB" sz="3000" dirty="0" smtClean="0">
                <a:latin typeface="Times New Roman" pitchFamily="18" charset="0"/>
                <a:cs typeface="Times New Roman" pitchFamily="18" charset="0"/>
              </a:rPr>
              <a:t>  INNAKA ANTAL GHAFOORUR RAHEEM – For verily, you are the most forgiving, the most merciful.</a:t>
            </a:r>
            <a:endParaRPr lang="en-GB" sz="3000" dirty="0" smtClean="0">
              <a:latin typeface="Times New Roman" pitchFamily="18" charset="0"/>
              <a:cs typeface="Times New Roman" pitchFamily="18" charset="0"/>
            </a:endParaRPr>
          </a:p>
          <a:p>
            <a:endParaRPr lang="en-GB" sz="3000" dirty="0" smtClean="0">
              <a:latin typeface="Times New Roman" pitchFamily="18" charset="0"/>
              <a:cs typeface="Times New Roman" pitchFamily="18" charset="0"/>
            </a:endParaRPr>
          </a:p>
          <a:p>
            <a:endParaRPr lang="en-GB" sz="30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2800" dirty="0" smtClean="0">
                <a:latin typeface="Times New Roman" pitchFamily="18" charset="0"/>
                <a:cs typeface="Times New Roman" pitchFamily="18" charset="0"/>
              </a:rPr>
              <a:t>There was this scholar who was very pious, and always used to say “</a:t>
            </a:r>
            <a:r>
              <a:rPr lang="en-GB" sz="2800" dirty="0" smtClean="0">
                <a:latin typeface="Times New Roman" pitchFamily="18" charset="0"/>
                <a:cs typeface="Times New Roman" pitchFamily="18" charset="0"/>
              </a:rPr>
              <a:t>ILAAHEE, AÁMILNEE BI A’DLIK”., meaning O Allah, deal with me with your justice…One day, he was doing some </a:t>
            </a:r>
            <a:r>
              <a:rPr lang="en-GB" sz="2800" dirty="0" err="1" smtClean="0">
                <a:latin typeface="Times New Roman" pitchFamily="18" charset="0"/>
                <a:cs typeface="Times New Roman" pitchFamily="18" charset="0"/>
              </a:rPr>
              <a:t>reasearch</a:t>
            </a:r>
            <a:r>
              <a:rPr lang="en-GB" sz="2800" dirty="0" smtClean="0">
                <a:latin typeface="Times New Roman" pitchFamily="18" charset="0"/>
                <a:cs typeface="Times New Roman" pitchFamily="18" charset="0"/>
              </a:rPr>
              <a:t>, and a mosquito passed by near the light from which he was working…unintentionally, he poked the mosquito, and started playing with it, and eventually killed it…that night when he went to sleep, he dreamt that it was the day of Judgement, and that he was being dragged towards the fire of hell…seeing this he said again, “O Allah, deal with me with your justice…”. At this point, Allah replied, yes, I am dealing with u with my justice, </a:t>
            </a:r>
            <a:r>
              <a:rPr lang="en-GB" sz="2800" dirty="0" err="1" smtClean="0">
                <a:latin typeface="Times New Roman" pitchFamily="18" charset="0"/>
                <a:cs typeface="Times New Roman" pitchFamily="18" charset="0"/>
              </a:rPr>
              <a:t>bcz</a:t>
            </a:r>
            <a:r>
              <a:rPr lang="en-GB" sz="2800" dirty="0" smtClean="0">
                <a:latin typeface="Times New Roman" pitchFamily="18" charset="0"/>
                <a:cs typeface="Times New Roman" pitchFamily="18" charset="0"/>
              </a:rPr>
              <a:t> of that mosquito which u had killed….hearing this, the man then said “ILAAHEE, AÁMILNEE BI A’FWIKA, WALAA TUA’MILNEE BI A’DLIK”., meaning O Allah, deal with me with your generosity, and not your justice….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5000" dirty="0" smtClean="0">
              <a:latin typeface="Times New Roman" pitchFamily="18" charset="0"/>
              <a:cs typeface="Times New Roman" pitchFamily="18" charset="0"/>
            </a:endParaRPr>
          </a:p>
          <a:p>
            <a:endParaRPr lang="en-GB" sz="5000" dirty="0" smtClean="0">
              <a:latin typeface="Times New Roman" pitchFamily="18" charset="0"/>
              <a:cs typeface="Times New Roman" pitchFamily="18" charset="0"/>
            </a:endParaRPr>
          </a:p>
          <a:p>
            <a:r>
              <a:rPr lang="en-GB" sz="5000" dirty="0" smtClean="0">
                <a:latin typeface="Times New Roman" pitchFamily="18" charset="0"/>
                <a:cs typeface="Times New Roman" pitchFamily="18" charset="0"/>
              </a:rPr>
              <a:t>Just </a:t>
            </a:r>
            <a:r>
              <a:rPr lang="en-GB" sz="5000" dirty="0" smtClean="0">
                <a:latin typeface="Times New Roman" pitchFamily="18" charset="0"/>
                <a:cs typeface="Times New Roman" pitchFamily="18" charset="0"/>
              </a:rPr>
              <a:t>imagine…he was a scholar and a pious and god-fearing person, and yet </a:t>
            </a:r>
            <a:r>
              <a:rPr lang="en-GB" sz="5000" dirty="0" smtClean="0">
                <a:latin typeface="Times New Roman" pitchFamily="18" charset="0"/>
                <a:cs typeface="Times New Roman" pitchFamily="18" charset="0"/>
              </a:rPr>
              <a:t>he couldn’t face the justice of Allah..</a:t>
            </a:r>
            <a:r>
              <a:rPr lang="en-GB" sz="5000" dirty="0" smtClean="0">
                <a:latin typeface="Times New Roman" pitchFamily="18" charset="0"/>
                <a:cs typeface="Times New Roman" pitchFamily="18" charset="0"/>
              </a:rPr>
              <a:t>what about us????</a:t>
            </a:r>
          </a:p>
          <a:p>
            <a:endParaRPr lang="en-GB" sz="5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Many people are kept in trials, for </a:t>
            </a:r>
            <a:r>
              <a:rPr lang="en-GB" sz="2800" dirty="0" err="1" smtClean="0">
                <a:latin typeface="Times New Roman" pitchFamily="18" charset="0"/>
                <a:cs typeface="Times New Roman" pitchFamily="18" charset="0"/>
              </a:rPr>
              <a:t>eg</a:t>
            </a:r>
            <a:r>
              <a:rPr lang="en-GB" sz="2800" dirty="0" smtClean="0">
                <a:latin typeface="Times New Roman" pitchFamily="18" charset="0"/>
                <a:cs typeface="Times New Roman" pitchFamily="18" charset="0"/>
              </a:rPr>
              <a:t> Imam Hussein (as), but yet he still keeps patient and gives sacrifices for the pleasure of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a:t>
            </a:r>
          </a:p>
          <a:p>
            <a:r>
              <a:rPr lang="en-GB" sz="2800" dirty="0" smtClean="0">
                <a:latin typeface="Times New Roman" pitchFamily="18" charset="0"/>
                <a:cs typeface="Times New Roman" pitchFamily="18" charset="0"/>
              </a:rPr>
              <a:t>If a person says that he is a </a:t>
            </a:r>
            <a:r>
              <a:rPr lang="en-GB" sz="2800" dirty="0" err="1" smtClean="0">
                <a:latin typeface="Times New Roman" pitchFamily="18" charset="0"/>
                <a:cs typeface="Times New Roman" pitchFamily="18" charset="0"/>
              </a:rPr>
              <a:t>mo’min</a:t>
            </a:r>
            <a:r>
              <a:rPr lang="en-GB" sz="2800" dirty="0" smtClean="0">
                <a:latin typeface="Times New Roman" pitchFamily="18" charset="0"/>
                <a:cs typeface="Times New Roman" pitchFamily="18" charset="0"/>
              </a:rPr>
              <a:t>, then he should get ready to be tested</a:t>
            </a:r>
          </a:p>
          <a:p>
            <a:r>
              <a:rPr lang="en-GB" sz="2800" dirty="0" smtClean="0">
                <a:latin typeface="Times New Roman" pitchFamily="18" charset="0"/>
                <a:cs typeface="Times New Roman" pitchFamily="18" charset="0"/>
              </a:rPr>
              <a:t>Just take an example, that all of us are goats, and our shepherd is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 and we are on a cliff…there will be goats who would want to jump off the cliff, but the shepherd pulls it with the rope…similarly,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 loves us and doesn’t want us to jump off the cliff, and that is why he holds on to us by giving us tests, etc </a:t>
            </a:r>
          </a:p>
          <a:p>
            <a:r>
              <a:rPr lang="en-GB" sz="2800" dirty="0" smtClean="0">
                <a:latin typeface="Times New Roman" pitchFamily="18" charset="0"/>
                <a:cs typeface="Times New Roman" pitchFamily="18" charset="0"/>
              </a:rPr>
              <a:t>And that is why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 has said, “Remember me in easiness….I will mention you in hardships”.</a:t>
            </a: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WALAA A’TAMIDU ILLAA QAWLAH- And I do not rely on anyone else’s words except His/ Whatever he says, I rely on Him.</a:t>
            </a:r>
          </a:p>
          <a:p>
            <a:pPr>
              <a:buNone/>
            </a:pPr>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WALAA AMSIKU ILLAA BIHABLIH – And the one to whom I hold onto (his rope)…..(and the rope of Allah are the Quran and </a:t>
            </a:r>
            <a:r>
              <a:rPr lang="en-GB" sz="2800" dirty="0" err="1" smtClean="0">
                <a:latin typeface="Times New Roman" pitchFamily="18" charset="0"/>
                <a:cs typeface="Times New Roman" pitchFamily="18" charset="0"/>
              </a:rPr>
              <a:t>Ahlul</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bayt</a:t>
            </a:r>
            <a:r>
              <a:rPr lang="en-GB" sz="2800" dirty="0" smtClean="0">
                <a:latin typeface="Times New Roman" pitchFamily="18" charset="0"/>
                <a:cs typeface="Times New Roman" pitchFamily="18" charset="0"/>
              </a:rPr>
              <a:t> – </a:t>
            </a:r>
            <a:r>
              <a:rPr lang="en-GB" sz="2800" dirty="0" err="1" smtClean="0">
                <a:latin typeface="Times New Roman" pitchFamily="18" charset="0"/>
                <a:cs typeface="Times New Roman" pitchFamily="18" charset="0"/>
              </a:rPr>
              <a:t>hadeethe</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thaqalayn</a:t>
            </a:r>
            <a:r>
              <a:rPr lang="en-GB" sz="2800" dirty="0" smtClean="0">
                <a:latin typeface="Times New Roman" pitchFamily="18" charset="0"/>
                <a:cs typeface="Times New Roman" pitchFamily="18" charset="0"/>
              </a:rPr>
              <a:t>)</a:t>
            </a:r>
          </a:p>
          <a:p>
            <a:pPr>
              <a:buNone/>
            </a:pP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a:t>
            </a:r>
          </a:p>
          <a:p>
            <a:pPr>
              <a:buNone/>
            </a:pP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BIKA ASTAJEEROO – O Allah, I seek closeness to you…</a:t>
            </a:r>
          </a:p>
          <a:p>
            <a:pPr>
              <a:buNone/>
            </a:pPr>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YAA DHAL A’FWI WAR RIDHWAAN – O the one who is of Pardon and Pleasure…</a:t>
            </a:r>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buNone/>
            </a:pPr>
            <a:endParaRPr lang="en-GB" sz="2900" dirty="0" smtClean="0">
              <a:latin typeface="Times New Roman" pitchFamily="18" charset="0"/>
              <a:cs typeface="Times New Roman" pitchFamily="18" charset="0"/>
            </a:endParaRPr>
          </a:p>
          <a:p>
            <a:pPr>
              <a:buNone/>
            </a:pPr>
            <a:r>
              <a:rPr lang="en-GB" sz="2900" dirty="0" smtClean="0">
                <a:latin typeface="Times New Roman" pitchFamily="18" charset="0"/>
                <a:cs typeface="Times New Roman" pitchFamily="18" charset="0"/>
              </a:rPr>
              <a:t> </a:t>
            </a:r>
            <a:r>
              <a:rPr lang="en-GB" sz="2900" dirty="0" smtClean="0">
                <a:latin typeface="Times New Roman" pitchFamily="18" charset="0"/>
                <a:cs typeface="Times New Roman" pitchFamily="18" charset="0"/>
              </a:rPr>
              <a:t> MINADH DHULMI WAL U’DWAAN – From the oppression and animosity/hostility…</a:t>
            </a:r>
          </a:p>
          <a:p>
            <a:pPr>
              <a:buNone/>
            </a:pPr>
            <a:endParaRPr lang="en-GB" sz="2900" dirty="0" smtClean="0">
              <a:latin typeface="Times New Roman" pitchFamily="18" charset="0"/>
              <a:cs typeface="Times New Roman" pitchFamily="18" charset="0"/>
            </a:endParaRPr>
          </a:p>
          <a:p>
            <a:r>
              <a:rPr lang="en-GB" sz="2900" dirty="0" smtClean="0">
                <a:latin typeface="Times New Roman" pitchFamily="18" charset="0"/>
                <a:cs typeface="Times New Roman" pitchFamily="18" charset="0"/>
              </a:rPr>
              <a:t> So, whose </a:t>
            </a:r>
            <a:r>
              <a:rPr lang="en-GB" sz="2900" dirty="0" err="1" smtClean="0">
                <a:latin typeface="Times New Roman" pitchFamily="18" charset="0"/>
                <a:cs typeface="Times New Roman" pitchFamily="18" charset="0"/>
              </a:rPr>
              <a:t>dhulm</a:t>
            </a:r>
            <a:r>
              <a:rPr lang="en-GB" sz="2900" dirty="0" smtClean="0">
                <a:latin typeface="Times New Roman" pitchFamily="18" charset="0"/>
                <a:cs typeface="Times New Roman" pitchFamily="18" charset="0"/>
              </a:rPr>
              <a:t> and </a:t>
            </a:r>
            <a:r>
              <a:rPr lang="en-GB" sz="2900" dirty="0" err="1" smtClean="0">
                <a:latin typeface="Times New Roman" pitchFamily="18" charset="0"/>
                <a:cs typeface="Times New Roman" pitchFamily="18" charset="0"/>
              </a:rPr>
              <a:t>u’dwaan</a:t>
            </a:r>
            <a:r>
              <a:rPr lang="en-GB" sz="2900" dirty="0" smtClean="0">
                <a:latin typeface="Times New Roman" pitchFamily="18" charset="0"/>
                <a:cs typeface="Times New Roman" pitchFamily="18" charset="0"/>
              </a:rPr>
              <a:t> is being mentioned? There are two probabilities:-</a:t>
            </a:r>
          </a:p>
          <a:p>
            <a:pPr>
              <a:buNone/>
            </a:pPr>
            <a:r>
              <a:rPr lang="en-GB" sz="2900" dirty="0" smtClean="0">
                <a:latin typeface="Times New Roman" pitchFamily="18" charset="0"/>
                <a:cs typeface="Times New Roman" pitchFamily="18" charset="0"/>
              </a:rPr>
              <a:t> </a:t>
            </a:r>
            <a:r>
              <a:rPr lang="en-GB" sz="2900" dirty="0" smtClean="0">
                <a:latin typeface="Times New Roman" pitchFamily="18" charset="0"/>
                <a:cs typeface="Times New Roman" pitchFamily="18" charset="0"/>
              </a:rPr>
              <a:t> 1. It could be the </a:t>
            </a:r>
            <a:r>
              <a:rPr lang="en-GB" sz="2900" dirty="0" err="1" smtClean="0">
                <a:latin typeface="Times New Roman" pitchFamily="18" charset="0"/>
                <a:cs typeface="Times New Roman" pitchFamily="18" charset="0"/>
              </a:rPr>
              <a:t>dhulm</a:t>
            </a:r>
            <a:r>
              <a:rPr lang="en-GB" sz="2900" dirty="0" smtClean="0">
                <a:latin typeface="Times New Roman" pitchFamily="18" charset="0"/>
                <a:cs typeface="Times New Roman" pitchFamily="18" charset="0"/>
              </a:rPr>
              <a:t> of the </a:t>
            </a:r>
            <a:r>
              <a:rPr lang="en-GB" sz="2900" dirty="0" err="1" smtClean="0">
                <a:latin typeface="Times New Roman" pitchFamily="18" charset="0"/>
                <a:cs typeface="Times New Roman" pitchFamily="18" charset="0"/>
              </a:rPr>
              <a:t>Nafs</a:t>
            </a:r>
            <a:r>
              <a:rPr lang="en-GB" sz="2900" dirty="0" smtClean="0">
                <a:latin typeface="Times New Roman" pitchFamily="18" charset="0"/>
                <a:cs typeface="Times New Roman" pitchFamily="18" charset="0"/>
              </a:rPr>
              <a:t>, and having animosity with the believers. Or</a:t>
            </a:r>
          </a:p>
          <a:p>
            <a:pPr>
              <a:buNone/>
            </a:pPr>
            <a:r>
              <a:rPr lang="en-GB" sz="2900" dirty="0" smtClean="0">
                <a:latin typeface="Times New Roman" pitchFamily="18" charset="0"/>
                <a:cs typeface="Times New Roman" pitchFamily="18" charset="0"/>
              </a:rPr>
              <a:t> </a:t>
            </a:r>
            <a:r>
              <a:rPr lang="en-GB" sz="2900" dirty="0" smtClean="0">
                <a:latin typeface="Times New Roman" pitchFamily="18" charset="0"/>
                <a:cs typeface="Times New Roman" pitchFamily="18" charset="0"/>
              </a:rPr>
              <a:t> 2. It could be the </a:t>
            </a:r>
            <a:r>
              <a:rPr lang="en-GB" sz="2900" dirty="0" err="1" smtClean="0">
                <a:latin typeface="Times New Roman" pitchFamily="18" charset="0"/>
                <a:cs typeface="Times New Roman" pitchFamily="18" charset="0"/>
              </a:rPr>
              <a:t>dhulm</a:t>
            </a:r>
            <a:r>
              <a:rPr lang="en-GB" sz="2900" dirty="0" smtClean="0">
                <a:latin typeface="Times New Roman" pitchFamily="18" charset="0"/>
                <a:cs typeface="Times New Roman" pitchFamily="18" charset="0"/>
              </a:rPr>
              <a:t> of the Oppressors/tyrants..</a:t>
            </a:r>
          </a:p>
          <a:p>
            <a:pPr>
              <a:buNone/>
            </a:pPr>
            <a:endParaRPr lang="en-GB" sz="2900" dirty="0" smtClean="0">
              <a:latin typeface="Times New Roman" pitchFamily="18" charset="0"/>
              <a:cs typeface="Times New Roman" pitchFamily="18" charset="0"/>
            </a:endParaRPr>
          </a:p>
          <a:p>
            <a:r>
              <a:rPr lang="en-GB" sz="2900" dirty="0" smtClean="0">
                <a:latin typeface="Times New Roman" pitchFamily="18" charset="0"/>
                <a:cs typeface="Times New Roman" pitchFamily="18" charset="0"/>
              </a:rPr>
              <a:t>So the Imam (as) is saying that O Allah, only you are my protector, and my allegiance is only with you O my lord</a:t>
            </a:r>
          </a:p>
          <a:p>
            <a:endParaRPr lang="en-GB" sz="2900" dirty="0" smtClean="0">
              <a:latin typeface="Times New Roman" pitchFamily="18" charset="0"/>
              <a:cs typeface="Times New Roman" pitchFamily="18" charset="0"/>
            </a:endParaRPr>
          </a:p>
          <a:p>
            <a:endParaRPr lang="en-GB" sz="2900" dirty="0" smtClean="0">
              <a:latin typeface="Times New Roman" pitchFamily="18" charset="0"/>
              <a:cs typeface="Times New Roman" pitchFamily="18" charset="0"/>
            </a:endParaRPr>
          </a:p>
          <a:p>
            <a:endParaRPr lang="en-GB" sz="29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900" dirty="0" smtClean="0">
              <a:latin typeface="Times New Roman" pitchFamily="18" charset="0"/>
              <a:cs typeface="Times New Roman" pitchFamily="18" charset="0"/>
            </a:endParaRPr>
          </a:p>
          <a:p>
            <a:pPr>
              <a:buNone/>
            </a:pPr>
            <a:r>
              <a:rPr lang="en-GB" sz="2900" dirty="0" smtClean="0">
                <a:latin typeface="Times New Roman" pitchFamily="18" charset="0"/>
                <a:cs typeface="Times New Roman" pitchFamily="18" charset="0"/>
              </a:rPr>
              <a:t>  WA MIN GHIYARI ZAMAAN – And from the changes of the time</a:t>
            </a:r>
          </a:p>
          <a:p>
            <a:r>
              <a:rPr lang="en-GB" sz="2900" dirty="0" smtClean="0">
                <a:latin typeface="Times New Roman" pitchFamily="18" charset="0"/>
                <a:cs typeface="Times New Roman" pitchFamily="18" charset="0"/>
              </a:rPr>
              <a:t>Now, </a:t>
            </a:r>
            <a:r>
              <a:rPr lang="en-GB" sz="2900" dirty="0" err="1" smtClean="0">
                <a:latin typeface="Times New Roman" pitchFamily="18" charset="0"/>
                <a:cs typeface="Times New Roman" pitchFamily="18" charset="0"/>
              </a:rPr>
              <a:t>Ghiyar</a:t>
            </a:r>
            <a:r>
              <a:rPr lang="en-GB" sz="2900" dirty="0" smtClean="0">
                <a:latin typeface="Times New Roman" pitchFamily="18" charset="0"/>
                <a:cs typeface="Times New Roman" pitchFamily="18" charset="0"/>
              </a:rPr>
              <a:t> is from change….good to bad, or bad to good, etc…But now, for e.g. if someone goes from good time to bad time, and then asks or recited this </a:t>
            </a:r>
            <a:r>
              <a:rPr lang="en-GB" sz="2900" dirty="0" err="1" smtClean="0">
                <a:latin typeface="Times New Roman" pitchFamily="18" charset="0"/>
                <a:cs typeface="Times New Roman" pitchFamily="18" charset="0"/>
              </a:rPr>
              <a:t>dua</a:t>
            </a:r>
            <a:r>
              <a:rPr lang="en-GB" sz="2900" dirty="0" smtClean="0">
                <a:latin typeface="Times New Roman" pitchFamily="18" charset="0"/>
                <a:cs typeface="Times New Roman" pitchFamily="18" charset="0"/>
              </a:rPr>
              <a:t>, it is understandable…but the Imam also says that he seeks Allah's protection, even if the time changes from bad to good…why is this so?</a:t>
            </a:r>
          </a:p>
          <a:p>
            <a:r>
              <a:rPr lang="en-GB" sz="2900" dirty="0" smtClean="0">
                <a:latin typeface="Times New Roman" pitchFamily="18" charset="0"/>
                <a:cs typeface="Times New Roman" pitchFamily="18" charset="0"/>
              </a:rPr>
              <a:t>This is because after a person has got Allah's bounties, he might forget the remembrance of Allah (</a:t>
            </a:r>
            <a:r>
              <a:rPr lang="en-GB" sz="2900" dirty="0" err="1" smtClean="0">
                <a:latin typeface="Times New Roman" pitchFamily="18" charset="0"/>
                <a:cs typeface="Times New Roman" pitchFamily="18" charset="0"/>
              </a:rPr>
              <a:t>swt</a:t>
            </a:r>
            <a:r>
              <a:rPr lang="en-GB" sz="2900" dirty="0" smtClean="0">
                <a:latin typeface="Times New Roman" pitchFamily="18" charset="0"/>
                <a:cs typeface="Times New Roman" pitchFamily="18" charset="0"/>
              </a:rPr>
              <a:t>), and go astray. So, Imam (as) is asking for Allah’s protection in both times….good and bad….</a:t>
            </a:r>
            <a:endParaRPr lang="en-GB" sz="2900" dirty="0" smtClean="0">
              <a:latin typeface="Times New Roman" pitchFamily="18" charset="0"/>
              <a:cs typeface="Times New Roman" pitchFamily="18" charset="0"/>
            </a:endParaRPr>
          </a:p>
          <a:p>
            <a:endParaRPr lang="en-GB" sz="29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WA TAWAATURIL AHZAAN – And the consistency of the sorrows…</a:t>
            </a:r>
          </a:p>
          <a:p>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Because if the bad times continue, then people might fall off the edge/slip, and stop their belief in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a:t>
            </a:r>
          </a:p>
          <a:p>
            <a:endParaRPr lang="en-GB" sz="2800" dirty="0" smtClean="0">
              <a:latin typeface="Times New Roman" pitchFamily="18" charset="0"/>
              <a:cs typeface="Times New Roman" pitchFamily="18" charset="0"/>
            </a:endParaRPr>
          </a:p>
          <a:p>
            <a:pPr>
              <a:buNone/>
            </a:pPr>
            <a:r>
              <a:rPr lang="en-GB" sz="2800"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 WA TAWAARUQIL HADATHAAN – And the course of Events</a:t>
            </a:r>
          </a:p>
          <a:p>
            <a:r>
              <a:rPr lang="en-GB" sz="2800" dirty="0" err="1" smtClean="0">
                <a:latin typeface="Times New Roman" pitchFamily="18" charset="0"/>
                <a:cs typeface="Times New Roman" pitchFamily="18" charset="0"/>
              </a:rPr>
              <a:t>Hadath</a:t>
            </a:r>
            <a:r>
              <a:rPr lang="en-GB" sz="2800" dirty="0" smtClean="0">
                <a:latin typeface="Times New Roman" pitchFamily="18" charset="0"/>
                <a:cs typeface="Times New Roman" pitchFamily="18" charset="0"/>
              </a:rPr>
              <a:t> – event;  </a:t>
            </a:r>
            <a:r>
              <a:rPr lang="en-GB" sz="2800" dirty="0" err="1" smtClean="0">
                <a:latin typeface="Times New Roman" pitchFamily="18" charset="0"/>
                <a:cs typeface="Times New Roman" pitchFamily="18" charset="0"/>
              </a:rPr>
              <a:t>Hadathaan</a:t>
            </a:r>
            <a:r>
              <a:rPr lang="en-GB" sz="2800" dirty="0" smtClean="0">
                <a:latin typeface="Times New Roman" pitchFamily="18" charset="0"/>
                <a:cs typeface="Times New Roman" pitchFamily="18" charset="0"/>
              </a:rPr>
              <a:t> – events</a:t>
            </a:r>
          </a:p>
          <a:p>
            <a:r>
              <a:rPr lang="en-GB" sz="2800" dirty="0" smtClean="0">
                <a:latin typeface="Times New Roman" pitchFamily="18" charset="0"/>
                <a:cs typeface="Times New Roman" pitchFamily="18" charset="0"/>
              </a:rPr>
              <a:t>So why is Imam (as) asking for Allah's protection from such events after events? This is because if one event follows another simultaneously, it causes confusion, trouble, and distraction, and makes you less connected to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 and distracts you from worship</a:t>
            </a:r>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smtClean="0">
              <a:latin typeface="Times New Roman" pitchFamily="18" charset="0"/>
              <a:cs typeface="Times New Roman" pitchFamily="18" charset="0"/>
            </a:endParaRPr>
          </a:p>
          <a:p>
            <a:endParaRPr lang="en-GB"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243</TotalTime>
  <Words>1674</Words>
  <Application>Microsoft Office PowerPoint</Application>
  <PresentationFormat>On-screen Show (4:3)</PresentationFormat>
  <Paragraphs>157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IMRAN</dc:creator>
  <cp:lastModifiedBy>IMRAN</cp:lastModifiedBy>
  <cp:revision>27</cp:revision>
  <dcterms:created xsi:type="dcterms:W3CDTF">2012-06-18T04:17:43Z</dcterms:created>
  <dcterms:modified xsi:type="dcterms:W3CDTF">2012-06-19T19:44:57Z</dcterms:modified>
</cp:coreProperties>
</file>