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283" r:id="rId2"/>
    <p:sldId id="3827" r:id="rId3"/>
    <p:sldId id="3828" r:id="rId4"/>
    <p:sldId id="3829" r:id="rId5"/>
    <p:sldId id="3830" r:id="rId6"/>
    <p:sldId id="3831" r:id="rId7"/>
    <p:sldId id="3832" r:id="rId8"/>
    <p:sldId id="3833" r:id="rId9"/>
    <p:sldId id="3834" r:id="rId10"/>
    <p:sldId id="3837" r:id="rId11"/>
    <p:sldId id="3836" r:id="rId12"/>
    <p:sldId id="3838" r:id="rId13"/>
    <p:sldId id="3839" r:id="rId14"/>
    <p:sldId id="3840" r:id="rId15"/>
    <p:sldId id="3841" r:id="rId16"/>
    <p:sldId id="3842" r:id="rId17"/>
    <p:sldId id="3843" r:id="rId18"/>
    <p:sldId id="3844" r:id="rId19"/>
    <p:sldId id="3845" r:id="rId20"/>
    <p:sldId id="3846" r:id="rId21"/>
    <p:sldId id="3848" r:id="rId22"/>
  </p:sldIdLst>
  <p:sldSz cx="9144000" cy="6858000" type="screen4x3"/>
  <p:notesSz cx="6400800" cy="8686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800000"/>
    <a:srgbClr val="000066"/>
    <a:srgbClr val="000099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92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81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625850" y="0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319CAF-E921-41E2-9C7C-9CFECEB643DB}" type="datetimeFigureOut">
              <a:rPr lang="en-US" smtClean="0"/>
              <a:t>3/18/2020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085850"/>
            <a:ext cx="3908425" cy="2932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39763" y="4179888"/>
            <a:ext cx="5121275" cy="34210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251825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25850" y="8251825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07486-E740-4565-8F80-BA5182A2DA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377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5570B1-3615-4B91-A942-3D9809C0E65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154823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F26A59-405B-4A8B-99C3-67F588C3BD5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61535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F2036-51B8-449A-926F-1CA65227189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016102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844E8F-628C-4A92-AAAE-2FDFC981B6E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89409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DDEDF-1621-4266-AAB9-24278990013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395830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A153E2-A866-4931-8BF4-FB55FCF2081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356187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36079-36A2-413D-8910-B9034DA84C3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425788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910F7-3B5D-48DF-B83B-3C141BAD5A96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116795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DDC628-4E2D-4EB3-BA9F-EB708EEC57B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7037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7176B-CA30-4600-BF5F-783BD701C0D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07840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72B05-3BAA-4646-9430-FB42BBB87C9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86174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66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66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66"/>
                </a:solidFill>
              </a:defRPr>
            </a:lvl1pPr>
          </a:lstStyle>
          <a:p>
            <a:pPr>
              <a:defRPr/>
            </a:pPr>
            <a:fld id="{D1C10D94-1C08-4E54-AAB4-7A66A2C28AA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66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66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762000" y="533400"/>
            <a:ext cx="7772400" cy="518160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003399"/>
              </a:gs>
              <a:gs pos="50000">
                <a:srgbClr val="001847"/>
              </a:gs>
              <a:gs pos="100000">
                <a:srgbClr val="003399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51" name="Rectangle 6"/>
          <p:cNvSpPr>
            <a:spLocks noChangeArrowheads="1"/>
          </p:cNvSpPr>
          <p:nvPr/>
        </p:nvSpPr>
        <p:spPr bwMode="auto">
          <a:xfrm>
            <a:off x="0" y="0"/>
            <a:ext cx="247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 </a:t>
            </a:r>
          </a:p>
        </p:txBody>
      </p:sp>
      <p:sp>
        <p:nvSpPr>
          <p:cNvPr id="2052" name="Rectangle 7"/>
          <p:cNvSpPr>
            <a:spLocks noChangeArrowheads="1"/>
          </p:cNvSpPr>
          <p:nvPr/>
        </p:nvSpPr>
        <p:spPr bwMode="auto">
          <a:xfrm>
            <a:off x="0" y="0"/>
            <a:ext cx="247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 </a:t>
            </a:r>
          </a:p>
        </p:txBody>
      </p:sp>
      <p:sp>
        <p:nvSpPr>
          <p:cNvPr id="2053" name="Rectangle 9"/>
          <p:cNvSpPr>
            <a:spLocks noChangeArrowheads="1"/>
          </p:cNvSpPr>
          <p:nvPr/>
        </p:nvSpPr>
        <p:spPr bwMode="auto">
          <a:xfrm>
            <a:off x="0" y="0"/>
            <a:ext cx="247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/>
              <a:t> </a:t>
            </a:r>
          </a:p>
        </p:txBody>
      </p:sp>
      <p:sp>
        <p:nvSpPr>
          <p:cNvPr id="2055" name="Rectangle 1"/>
          <p:cNvSpPr>
            <a:spLocks noChangeArrowheads="1"/>
          </p:cNvSpPr>
          <p:nvPr/>
        </p:nvSpPr>
        <p:spPr bwMode="auto">
          <a:xfrm>
            <a:off x="762000" y="1586250"/>
            <a:ext cx="76962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4000" b="1" i="1" dirty="0" err="1" smtClean="0">
                <a:solidFill>
                  <a:srgbClr val="FFFF00"/>
                </a:solidFill>
              </a:rPr>
              <a:t>Sahifa</a:t>
            </a:r>
            <a:r>
              <a:rPr lang="en-GB" sz="4000" b="1" i="1" dirty="0" smtClean="0">
                <a:solidFill>
                  <a:srgbClr val="FFFF00"/>
                </a:solidFill>
              </a:rPr>
              <a:t> </a:t>
            </a:r>
            <a:r>
              <a:rPr lang="en-GB" sz="4000" b="1" i="1" dirty="0" err="1" smtClean="0">
                <a:solidFill>
                  <a:srgbClr val="FFFF00"/>
                </a:solidFill>
              </a:rPr>
              <a:t>Sajjadiya</a:t>
            </a:r>
            <a:r>
              <a:rPr lang="en-GB" sz="4000" b="1" i="1" dirty="0" smtClean="0">
                <a:solidFill>
                  <a:srgbClr val="FFFF00"/>
                </a:solidFill>
              </a:rPr>
              <a:t> – </a:t>
            </a:r>
            <a:r>
              <a:rPr lang="en-GB" sz="4000" b="1" i="1" dirty="0" err="1" smtClean="0">
                <a:solidFill>
                  <a:srgbClr val="FFFF00"/>
                </a:solidFill>
              </a:rPr>
              <a:t>Dua</a:t>
            </a:r>
            <a:r>
              <a:rPr lang="en-GB" sz="4000" b="1" i="1" dirty="0" smtClean="0">
                <a:solidFill>
                  <a:srgbClr val="FFFF00"/>
                </a:solidFill>
              </a:rPr>
              <a:t> 7</a:t>
            </a:r>
          </a:p>
          <a:p>
            <a:pPr algn="ctr"/>
            <a:r>
              <a:rPr lang="en-US" sz="2800" b="1" dirty="0" smtClean="0"/>
              <a:t>Imam </a:t>
            </a:r>
            <a:r>
              <a:rPr lang="en-US" sz="2800" b="1" dirty="0" err="1" smtClean="0"/>
              <a:t>Zainul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Abideen</a:t>
            </a:r>
            <a:r>
              <a:rPr lang="en-US" sz="2800" b="1" dirty="0" smtClean="0"/>
              <a:t> (as) ‘s</a:t>
            </a:r>
            <a:r>
              <a:rPr lang="en-US" sz="2800" b="1" dirty="0" smtClean="0"/>
              <a:t> </a:t>
            </a:r>
            <a:r>
              <a:rPr lang="en-US" sz="2800" b="1" dirty="0"/>
              <a:t>Supplication </a:t>
            </a:r>
            <a:r>
              <a:rPr lang="en-US" sz="2800" b="1" dirty="0" smtClean="0"/>
              <a:t> </a:t>
            </a:r>
            <a:r>
              <a:rPr lang="en-US" sz="2800" b="1" dirty="0"/>
              <a:t>when Faced with a Worrisome Task or when Misfortune Descended and at the Time of Distress</a:t>
            </a:r>
          </a:p>
          <a:p>
            <a:pPr algn="ctr"/>
            <a:endParaRPr lang="en-US" sz="2800" b="1" i="1" dirty="0">
              <a:solidFill>
                <a:srgbClr val="FFFF00"/>
              </a:solidFill>
            </a:endParaRPr>
          </a:p>
        </p:txBody>
      </p:sp>
      <p:sp>
        <p:nvSpPr>
          <p:cNvPr id="2057" name="Rectangle 5"/>
          <p:cNvSpPr>
            <a:spLocks noChangeArrowheads="1"/>
          </p:cNvSpPr>
          <p:nvPr/>
        </p:nvSpPr>
        <p:spPr bwMode="auto">
          <a:xfrm>
            <a:off x="136525" y="5715000"/>
            <a:ext cx="8888413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100" b="1" dirty="0">
                <a:solidFill>
                  <a:srgbClr val="000066"/>
                </a:solidFill>
              </a:rPr>
              <a:t>For any errors / comments please write to: duas.org@gmail.com</a:t>
            </a:r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Kindly recite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Sura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E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Fatiha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for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Marhumeen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of all those who have worked towards making this small work </a:t>
            </a:r>
            <a:r>
              <a:rPr lang="en-US" sz="1200" b="1" dirty="0" smtClean="0">
                <a:solidFill>
                  <a:srgbClr val="000066"/>
                </a:solidFill>
                <a:latin typeface="Trebuchet MS" pitchFamily="34" charset="0"/>
              </a:rPr>
              <a:t>possible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4495800"/>
            <a:ext cx="2565149" cy="60960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229600" cy="4525963"/>
          </a:xfrm>
        </p:spPr>
        <p:txBody>
          <a:bodyPr/>
          <a:lstStyle/>
          <a:p>
            <a:pPr marL="0" indent="0" algn="ctr" rtl="1">
              <a:buNone/>
            </a:pP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وَبِقُدْرَتِكَ أَوْرَدْتَهُ </a:t>
            </a:r>
            <a:r>
              <a:rPr lang="ar-SA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عَلَيَّ</a:t>
            </a:r>
            <a:endParaRPr lang="en-GB" sz="60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 rtl="1">
              <a:buNone/>
            </a:pP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وَبِسُلْطَانِكَ وَجَّهْتَهُ 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إليَّ</a:t>
            </a:r>
            <a:endParaRPr lang="en-GB" sz="6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>
              <a:buNone/>
            </a:pPr>
            <a:endParaRPr lang="en-US" sz="1200" dirty="0" smtClean="0"/>
          </a:p>
          <a:p>
            <a:pPr marL="0" indent="0" algn="ctr">
              <a:buNone/>
            </a:pPr>
            <a:r>
              <a:rPr lang="en-US" sz="2400" dirty="0" smtClean="0"/>
              <a:t>Through </a:t>
            </a:r>
            <a:r>
              <a:rPr lang="en-US" sz="2400" dirty="0"/>
              <a:t>Thy </a:t>
            </a:r>
            <a:r>
              <a:rPr lang="en-US" sz="2400" dirty="0" smtClean="0"/>
              <a:t>power Thou </a:t>
            </a:r>
            <a:r>
              <a:rPr lang="en-US" sz="2400" dirty="0"/>
              <a:t>hast brought it down </a:t>
            </a:r>
            <a:r>
              <a:rPr lang="en-US" sz="2400" dirty="0" smtClean="0"/>
              <a:t>upon </a:t>
            </a:r>
            <a:r>
              <a:rPr lang="en-US" sz="2400" dirty="0"/>
              <a:t>me and through Thy </a:t>
            </a:r>
            <a:r>
              <a:rPr lang="en-US" sz="2400" dirty="0" smtClean="0"/>
              <a:t>authority Thou </a:t>
            </a:r>
            <a:r>
              <a:rPr lang="en-US" sz="2400" dirty="0"/>
              <a:t>hast turned it toward me</a:t>
            </a:r>
            <a:r>
              <a:rPr lang="en-US" sz="2400" dirty="0" smtClean="0"/>
              <a:t>.</a:t>
            </a:r>
          </a:p>
          <a:p>
            <a:pPr marL="0" indent="0" algn="ctr" rtl="1">
              <a:buNone/>
            </a:pPr>
            <a:endParaRPr lang="en-GB" dirty="0" smtClean="0"/>
          </a:p>
          <a:p>
            <a:pPr marL="0" indent="0" algn="ctr" rtl="1">
              <a:buNone/>
            </a:pPr>
            <a:r>
              <a:rPr lang="ar-SA" dirty="0" smtClean="0"/>
              <a:t>تو </a:t>
            </a:r>
            <a:r>
              <a:rPr lang="ar-SA" dirty="0"/>
              <a:t>نے اپنی قدرت سے اس مصیبت کو مجھ پر وارد کیا ہے اور اپنے اقتدار سے میری طرف متوجہ کیا </a:t>
            </a:r>
            <a:r>
              <a:rPr lang="ar-SA" dirty="0" smtClean="0"/>
              <a:t>ہے</a:t>
            </a:r>
            <a:endParaRPr lang="en-GB" dirty="0" smtClean="0"/>
          </a:p>
          <a:p>
            <a:pPr marL="0" indent="0" algn="ctr" rtl="1">
              <a:buNone/>
            </a:pPr>
            <a:endParaRPr lang="en-GB" dirty="0"/>
          </a:p>
          <a:p>
            <a:pPr marL="0" indent="0" algn="ctr" rtl="1">
              <a:buNone/>
            </a:pPr>
            <a:r>
              <a:rPr lang="hi-IN" sz="2600" dirty="0"/>
              <a:t>तूने अपनी क़ुदरत से इस मुसीबत को मुझ पर वारिद किया है और अपने इक़्तेदार से मेरी तरफ़ मुतवज्जेह किया है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3118224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686800" cy="4525963"/>
          </a:xfrm>
        </p:spPr>
        <p:txBody>
          <a:bodyPr/>
          <a:lstStyle/>
          <a:p>
            <a:pPr marL="0" indent="0" algn="ctr" rtl="1">
              <a:buNone/>
            </a:pP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فَلاَ مُصْدِرَ لِمَا أوْرَدْتَ، وَلاَ صَارِفَ لِمَا وَجَّهْتَ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،</a:t>
            </a:r>
            <a:endParaRPr lang="en-GB" sz="6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 rtl="1">
              <a:buNone/>
            </a:pPr>
            <a:r>
              <a:rPr lang="ar-SA" sz="3400" b="1" dirty="0" smtClean="0"/>
              <a:t> </a:t>
            </a:r>
            <a:r>
              <a:rPr lang="ar-SA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وَلاَ فَاتِحَ لِمَا أغْلَقْتَ</a:t>
            </a:r>
            <a:endParaRPr lang="en-GB" sz="6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 rtl="1">
              <a:buNone/>
            </a:pPr>
            <a:endParaRPr lang="en-US" sz="1200" dirty="0" smtClean="0"/>
          </a:p>
          <a:p>
            <a:pPr marL="0" indent="0" algn="ctr" rtl="1">
              <a:buNone/>
            </a:pPr>
            <a:r>
              <a:rPr lang="en-US" sz="2400" dirty="0" smtClean="0"/>
              <a:t>None </a:t>
            </a:r>
            <a:r>
              <a:rPr lang="en-US" sz="2400" dirty="0"/>
              <a:t>can send away what Thou hast brought, none can deflect what Thou hast turned, none can open what Thou hast </a:t>
            </a:r>
            <a:r>
              <a:rPr lang="en-US" sz="2400" dirty="0" smtClean="0"/>
              <a:t>closed</a:t>
            </a:r>
          </a:p>
          <a:p>
            <a:pPr marL="0" indent="0" algn="ctr" rtl="1">
              <a:buNone/>
            </a:pPr>
            <a:endParaRPr lang="en-GB" sz="2400" dirty="0"/>
          </a:p>
          <a:p>
            <a:pPr marL="0" indent="0" algn="ctr" rtl="1">
              <a:buNone/>
            </a:pPr>
            <a:r>
              <a:rPr lang="ar-SA" sz="2800" dirty="0"/>
              <a:t>تو جسے وارد کرے اسے کوئی ہٹانے والا ، اورجسے تومتوجہ کرے اسے کوئی پلٹانے والا ، اورجسے تو بند کرے اسے کوئی کھولنے </a:t>
            </a:r>
            <a:r>
              <a:rPr lang="ar-SA" sz="2800" dirty="0" smtClean="0"/>
              <a:t>والا</a:t>
            </a:r>
            <a:endParaRPr lang="en-GB" sz="2800" dirty="0"/>
          </a:p>
          <a:p>
            <a:pPr marL="0" indent="0" algn="ctr" rtl="1">
              <a:buNone/>
            </a:pPr>
            <a:r>
              <a:rPr lang="hi-IN" sz="2600" dirty="0"/>
              <a:t>तू जिसे वारिद करे</a:t>
            </a:r>
            <a:r>
              <a:rPr lang="en-US" sz="2600" dirty="0"/>
              <a:t>, </a:t>
            </a:r>
            <a:r>
              <a:rPr lang="hi-IN" sz="2600" dirty="0"/>
              <a:t>उसे कोई हटाने वाला</a:t>
            </a:r>
            <a:r>
              <a:rPr lang="en-US" sz="2600" dirty="0"/>
              <a:t>, </a:t>
            </a:r>
            <a:r>
              <a:rPr lang="hi-IN" sz="2600" dirty="0"/>
              <a:t>और जिसे तू मुतवज्जेह करे उसे कोई पलटाने वाला और जिसे तू बन्द करे उसे कोई खोलने वाला</a:t>
            </a:r>
            <a:endParaRPr lang="en-US" sz="2600" dirty="0" smtClean="0"/>
          </a:p>
          <a:p>
            <a:pPr marL="0" indent="0" algn="ctr" rtl="1">
              <a:buNone/>
            </a:pPr>
            <a:endParaRPr lang="en-GB" sz="2800" dirty="0"/>
          </a:p>
          <a:p>
            <a:pPr marL="0" indent="0" algn="ctr" rtl="1">
              <a:buNone/>
            </a:pPr>
            <a:endParaRPr lang="en-GB" sz="2800" dirty="0" smtClean="0"/>
          </a:p>
          <a:p>
            <a:pPr marL="0" indent="0" algn="ct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07240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"/>
            <a:ext cx="8229600" cy="4525963"/>
          </a:xfrm>
        </p:spPr>
        <p:txBody>
          <a:bodyPr/>
          <a:lstStyle/>
          <a:p>
            <a:pPr marL="0" indent="0" algn="ctr" rtl="1">
              <a:buNone/>
            </a:pP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وَلاَ مُغْلِقَ لِمَا فَتَحْتَ، وَلاَ مُيَسِّرَ لِمَا عَسَّرْتَ</a:t>
            </a:r>
            <a:r>
              <a:rPr lang="ar-SA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،</a:t>
            </a:r>
            <a:endParaRPr lang="en-GB" sz="60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 rtl="1">
              <a:buNone/>
            </a:pPr>
            <a:r>
              <a:rPr lang="ar-SA" sz="3400" b="1" dirty="0" smtClean="0"/>
              <a:t> 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وَلاَ نَاصِرَ لِمَنْ خَذَلْتَ </a:t>
            </a:r>
            <a:endParaRPr lang="en-GB" sz="6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>
              <a:buNone/>
            </a:pPr>
            <a:endParaRPr lang="en-US" sz="1200" dirty="0" smtClean="0"/>
          </a:p>
          <a:p>
            <a:pPr marL="0" indent="0" algn="ctr">
              <a:buNone/>
            </a:pPr>
            <a:r>
              <a:rPr lang="en-US" sz="2500" dirty="0" smtClean="0"/>
              <a:t>none </a:t>
            </a:r>
            <a:r>
              <a:rPr lang="en-US" sz="2500" dirty="0"/>
              <a:t>can close what Thou hast opened, none can make easy what Thou hast made difficult, none can help him whom Thou hast abandoned</a:t>
            </a:r>
            <a:r>
              <a:rPr lang="en-US" sz="2500" dirty="0" smtClean="0"/>
              <a:t>.</a:t>
            </a:r>
          </a:p>
          <a:p>
            <a:pPr marL="0" indent="0" algn="ctr">
              <a:buNone/>
            </a:pPr>
            <a:endParaRPr lang="en-GB" sz="2600" dirty="0"/>
          </a:p>
          <a:p>
            <a:pPr marL="0" indent="0" algn="ctr" rtl="1">
              <a:buNone/>
            </a:pPr>
            <a:r>
              <a:rPr lang="ar-SA" sz="2700" dirty="0"/>
              <a:t>اورجسے تو کھولے اسے کوئی بند کرنے والا اورجسے تو دشوار بنائے اسے کوئی آسان کرنے والا اورجسے تو نظر انداز کرے اسے کوئی مدد دینے والا نہیں </a:t>
            </a:r>
            <a:r>
              <a:rPr lang="ar-SA" sz="2700" dirty="0" smtClean="0"/>
              <a:t>ہے</a:t>
            </a:r>
            <a:endParaRPr lang="en-GB" sz="3000" dirty="0"/>
          </a:p>
          <a:p>
            <a:pPr marL="0" indent="0" algn="ctr" rtl="1">
              <a:buNone/>
            </a:pPr>
            <a:r>
              <a:rPr lang="hi-IN" sz="2500" dirty="0"/>
              <a:t>और जिसे तू खोले उसे कोई बन्द करने वाला और जिसे तू दुश्वार बनाए उसे कोई आसान करने वाला और जिसे तू नज़रअन्दाज़ करे उसे कोई मदद देने वाला नहीं है</a:t>
            </a:r>
            <a:endParaRPr lang="en-US" sz="2500" dirty="0"/>
          </a:p>
        </p:txBody>
      </p:sp>
    </p:spTree>
    <p:extLst>
      <p:ext uri="{BB962C8B-B14F-4D97-AF65-F5344CB8AC3E}">
        <p14:creationId xmlns:p14="http://schemas.microsoft.com/office/powerpoint/2010/main" val="37805226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229600" cy="6172200"/>
          </a:xfrm>
        </p:spPr>
        <p:txBody>
          <a:bodyPr/>
          <a:lstStyle/>
          <a:p>
            <a:pPr marL="0" indent="0" algn="ctr" rtl="1">
              <a:buNone/>
            </a:pP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فَصَلَّ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 عَلَى مُحَمَّد </a:t>
            </a:r>
            <a:r>
              <a:rPr lang="ar-SA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وَآلِهِ</a:t>
            </a:r>
            <a:r>
              <a:rPr lang="en-GB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/>
            </a:r>
            <a:br>
              <a:rPr lang="en-GB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وَافْتَحْ لِي يَا رَبِّ بَابَ الْفَرَجِ 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بِطَوْلِكَ</a:t>
            </a:r>
            <a:endParaRPr lang="en-GB" sz="6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>
              <a:buNone/>
            </a:pPr>
            <a:endParaRPr lang="en-US" sz="1200" dirty="0" smtClean="0"/>
          </a:p>
          <a:p>
            <a:pPr marL="0" indent="0" algn="ctr">
              <a:buNone/>
            </a:pPr>
            <a:r>
              <a:rPr lang="en-US" sz="2600" dirty="0" smtClean="0"/>
              <a:t>So </a:t>
            </a:r>
            <a:r>
              <a:rPr lang="en-US" sz="2600" dirty="0"/>
              <a:t>bless Muhammad and his Household, open for me, </a:t>
            </a:r>
            <a:r>
              <a:rPr lang="en-US" sz="2600" dirty="0" smtClean="0"/>
              <a:t>my </a:t>
            </a:r>
            <a:r>
              <a:rPr lang="en-US" sz="2600" dirty="0"/>
              <a:t>Lord, </a:t>
            </a:r>
            <a:r>
              <a:rPr lang="en-US" sz="2600" dirty="0" smtClean="0"/>
              <a:t>the </a:t>
            </a:r>
            <a:r>
              <a:rPr lang="en-US" sz="2600" dirty="0"/>
              <a:t>door of relief through Thy </a:t>
            </a:r>
            <a:r>
              <a:rPr lang="en-US" sz="2600" dirty="0" smtClean="0"/>
              <a:t>graciousness</a:t>
            </a:r>
          </a:p>
          <a:p>
            <a:pPr marL="0" indent="0" algn="ctr">
              <a:buNone/>
            </a:pPr>
            <a:r>
              <a:rPr lang="ar-SA" sz="2800" dirty="0" smtClean="0"/>
              <a:t>رحمت </a:t>
            </a:r>
            <a:r>
              <a:rPr lang="ar-SA" sz="2800" dirty="0"/>
              <a:t>نازل فرما محمد اوران کی آل پر ، اور اپنی کرم فرمائی سے اے میرے پالنے والے میرے لیے آسائش کا دروازہ کھول دے </a:t>
            </a:r>
            <a:endParaRPr lang="en-GB" sz="2800" dirty="0" smtClean="0"/>
          </a:p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r>
              <a:rPr lang="hi-IN" sz="2400" dirty="0" smtClean="0"/>
              <a:t>रहमत </a:t>
            </a:r>
            <a:r>
              <a:rPr lang="hi-IN" sz="2400" dirty="0"/>
              <a:t>नाज़िल फ़रमा मोहम्मद (स</a:t>
            </a:r>
            <a:r>
              <a:rPr lang="en-US" sz="2400" dirty="0"/>
              <a:t>0) </a:t>
            </a:r>
            <a:r>
              <a:rPr lang="hi-IN" sz="2400" dirty="0"/>
              <a:t>और उनकी आल (अ</a:t>
            </a:r>
            <a:r>
              <a:rPr lang="en-US" sz="2400" dirty="0"/>
              <a:t>0) </a:t>
            </a:r>
            <a:r>
              <a:rPr lang="hi-IN" sz="2400" dirty="0"/>
              <a:t>पर और अपनी करम फ़रमाई से ऐ मेरे पालने वाले मेरे लिये आसाइश का दरवाज़ा खोल दे </a:t>
            </a:r>
            <a:endParaRPr lang="en-GB" sz="2400" dirty="0" smtClean="0"/>
          </a:p>
          <a:p>
            <a:pPr marL="0" indent="0" algn="ctr">
              <a:buNone/>
            </a:pPr>
            <a:endParaRPr lang="en-GB" sz="2600" b="1" dirty="0"/>
          </a:p>
          <a:p>
            <a:pPr marL="0" indent="0" algn="ctr">
              <a:buNone/>
            </a:pPr>
            <a:endParaRPr lang="en-GB" sz="2600" b="1" dirty="0" smtClean="0"/>
          </a:p>
        </p:txBody>
      </p:sp>
    </p:spTree>
    <p:extLst>
      <p:ext uri="{BB962C8B-B14F-4D97-AF65-F5344CB8AC3E}">
        <p14:creationId xmlns:p14="http://schemas.microsoft.com/office/powerpoint/2010/main" val="8345280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04800"/>
            <a:ext cx="8229600" cy="6553200"/>
          </a:xfrm>
        </p:spPr>
        <p:txBody>
          <a:bodyPr/>
          <a:lstStyle/>
          <a:p>
            <a:pPr marL="0" indent="0" algn="ctr" rtl="1">
              <a:buNone/>
            </a:pP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وَاكْسِرْ عَنِّيْ سُلْطَانَ الْهَمِّ </a:t>
            </a:r>
            <a:r>
              <a:rPr lang="ar-SA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بِحَوْلِكَ</a:t>
            </a:r>
            <a:endParaRPr lang="en-GB" sz="60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 rtl="1">
              <a:buNone/>
            </a:pPr>
            <a:r>
              <a:rPr lang="ar-SA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وَأَنِلْيني 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حُسْنَ ألنَّظَرِ فِيمَا </a:t>
            </a:r>
            <a:r>
              <a:rPr lang="ar-SA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شَكَوْتُ</a:t>
            </a:r>
            <a:endParaRPr lang="en-GB" sz="60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>
              <a:buNone/>
            </a:pPr>
            <a:endParaRPr lang="en-US" sz="1200" dirty="0" smtClean="0"/>
          </a:p>
          <a:p>
            <a:pPr marL="0" indent="0" algn="ctr">
              <a:buNone/>
            </a:pPr>
            <a:r>
              <a:rPr lang="en-US" sz="2800" dirty="0" smtClean="0"/>
              <a:t>break </a:t>
            </a:r>
            <a:r>
              <a:rPr lang="en-US" sz="2800" dirty="0"/>
              <a:t>from me the authority of worry by Thy strength, confer the beauty of Thy gaze upon my </a:t>
            </a:r>
            <a:r>
              <a:rPr lang="en-US" sz="2800" dirty="0" smtClean="0"/>
              <a:t>complaint</a:t>
            </a:r>
            <a:endParaRPr lang="en-GB" sz="2800" dirty="0" smtClean="0"/>
          </a:p>
          <a:p>
            <a:pPr marL="0" indent="0" algn="ctr">
              <a:buNone/>
            </a:pPr>
            <a:r>
              <a:rPr lang="ar-SA" sz="2800" dirty="0" smtClean="0"/>
              <a:t>اوراپنی </a:t>
            </a:r>
            <a:r>
              <a:rPr lang="ar-SA" sz="2800" dirty="0"/>
              <a:t>قوت وتوانائی سے غم واندوہ کا زور توڑ </a:t>
            </a:r>
            <a:r>
              <a:rPr lang="ar-SA" sz="2800" dirty="0" smtClean="0"/>
              <a:t>دے</a:t>
            </a:r>
            <a:r>
              <a:rPr lang="en-GB" sz="2800" dirty="0" smtClean="0"/>
              <a:t> </a:t>
            </a:r>
            <a:r>
              <a:rPr lang="ar-SA" sz="2800" dirty="0"/>
              <a:t>اورمیرے اس شکوہ کے پیش نظر اپنی نگاہ کرم کا رخ میری طرف موڑ </a:t>
            </a:r>
            <a:r>
              <a:rPr lang="ar-SA" sz="2800" dirty="0" smtClean="0"/>
              <a:t>دے</a:t>
            </a:r>
            <a:endParaRPr lang="en-US" sz="2800" dirty="0" smtClean="0"/>
          </a:p>
          <a:p>
            <a:pPr marL="0" indent="0" algn="ctr">
              <a:buNone/>
            </a:pPr>
            <a:endParaRPr lang="en-GB" sz="2800" b="1" dirty="0"/>
          </a:p>
          <a:p>
            <a:pPr marL="0" indent="0" algn="ctr">
              <a:buNone/>
            </a:pPr>
            <a:r>
              <a:rPr lang="hi-IN" sz="2400" dirty="0"/>
              <a:t>और अपनी क़ूवत व तवानाई से ग़म व अन्दोह का ज़ोर तोड़ </a:t>
            </a:r>
            <a:r>
              <a:rPr lang="hi-IN" sz="2400" dirty="0" smtClean="0"/>
              <a:t>दे</a:t>
            </a:r>
            <a:r>
              <a:rPr lang="en-GB" sz="2400" dirty="0" smtClean="0"/>
              <a:t> </a:t>
            </a:r>
            <a:r>
              <a:rPr lang="hi-IN" sz="2400" dirty="0"/>
              <a:t>और मेरे इस शिकवे के पेशे नज़र अपनी निगाहे करम का रूख़ मेरी तरफ़ मोड़ दे 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9209612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4525963"/>
          </a:xfrm>
        </p:spPr>
        <p:txBody>
          <a:bodyPr/>
          <a:lstStyle/>
          <a:p>
            <a:pPr marL="0" indent="0" algn="ctr" rtl="1">
              <a:buNone/>
            </a:pP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وَأذِقْنِي حَلاَوَةَ الصُّنْعِ فِيمَا </a:t>
            </a:r>
            <a:r>
              <a:rPr lang="ar-SA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سَاَلْتُ</a:t>
            </a:r>
            <a:endParaRPr lang="en-GB" sz="60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 rtl="1">
              <a:buNone/>
            </a:pPr>
            <a:endParaRPr lang="en-GB" sz="1200" b="1" dirty="0"/>
          </a:p>
          <a:p>
            <a:pPr marL="0" indent="0" algn="ctr">
              <a:buNone/>
            </a:pPr>
            <a:r>
              <a:rPr lang="en-US" sz="2800" dirty="0"/>
              <a:t>let me taste the sweetness of benefaction in what I </a:t>
            </a:r>
            <a:r>
              <a:rPr lang="en-US" sz="2800" dirty="0" smtClean="0"/>
              <a:t>ask</a:t>
            </a:r>
          </a:p>
          <a:p>
            <a:pPr marL="0" indent="0" algn="ctr">
              <a:buNone/>
            </a:pPr>
            <a:endParaRPr lang="en-GB" sz="2800" b="1" dirty="0"/>
          </a:p>
          <a:p>
            <a:pPr marL="0" indent="0" algn="ctr">
              <a:buNone/>
            </a:pPr>
            <a:r>
              <a:rPr lang="ar-SA" dirty="0"/>
              <a:t>اورمیری حاجت کو پورا کرکے شیرینی احسان سے مجھے لذت اندوز </a:t>
            </a:r>
            <a:r>
              <a:rPr lang="ar-SA" dirty="0" smtClean="0"/>
              <a:t>کر</a:t>
            </a:r>
            <a:endParaRPr lang="en-GB" dirty="0" smtClean="0"/>
          </a:p>
          <a:p>
            <a:pPr marL="0" indent="0" algn="ctr">
              <a:buNone/>
            </a:pPr>
            <a:endParaRPr lang="en-GB" sz="2800" b="1" dirty="0"/>
          </a:p>
          <a:p>
            <a:pPr marL="0" indent="0" algn="ctr">
              <a:buNone/>
            </a:pPr>
            <a:r>
              <a:rPr lang="hi-IN" sz="3000" dirty="0"/>
              <a:t>और मेरी हाजत को पूरा करके शीरीनी एहसान से मुझे लज़्ज़त अन्दोज़ कर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38020070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553200"/>
          </a:xfrm>
        </p:spPr>
        <p:txBody>
          <a:bodyPr/>
          <a:lstStyle/>
          <a:p>
            <a:pPr marL="0" indent="0" algn="ctr" rtl="1">
              <a:buNone/>
            </a:pP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وَهَ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بْ لي مِنْ لَدُنْكَ رَحْمَةً وَفَرَجاً </a:t>
            </a:r>
            <a:r>
              <a:rPr lang="ar-SA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هَنِيئاً</a:t>
            </a:r>
            <a:endParaRPr lang="en-GB" sz="60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 rtl="1">
              <a:buNone/>
            </a:pP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وَاجْعَلْ لِي مِنْ عِنْدِكَ مَخْرَجاً 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وَحِيّاً</a:t>
            </a:r>
            <a:endParaRPr lang="en-GB" sz="6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 rtl="1">
              <a:buNone/>
            </a:pPr>
            <a:endParaRPr lang="en-GB" sz="1200" b="1" dirty="0"/>
          </a:p>
          <a:p>
            <a:pPr marL="0" indent="0" algn="ctr">
              <a:buNone/>
            </a:pPr>
            <a:r>
              <a:rPr lang="en-US" sz="2800" dirty="0"/>
              <a:t>give me from Thyself mercy and wholesome relief,</a:t>
            </a:r>
            <a:br>
              <a:rPr lang="en-US" sz="2800" dirty="0"/>
            </a:br>
            <a:r>
              <a:rPr lang="en-US" sz="2800" dirty="0"/>
              <a:t>and appoint for me from Thyself a quick way out</a:t>
            </a:r>
            <a:r>
              <a:rPr lang="en-US" sz="2800" dirty="0" smtClean="0"/>
              <a:t>!</a:t>
            </a:r>
          </a:p>
          <a:p>
            <a:pPr marL="0" indent="0" algn="ctr">
              <a:buNone/>
            </a:pPr>
            <a:endParaRPr lang="en-GB" sz="2800" b="1" dirty="0"/>
          </a:p>
          <a:p>
            <a:pPr marL="0" indent="0" algn="ctr" rtl="1">
              <a:buNone/>
            </a:pPr>
            <a:r>
              <a:rPr lang="ar-SA" sz="2800" dirty="0"/>
              <a:t>اور اپنی طرف سے رحمت اورخوشگوار آسودگی مرحمت فرما اورمیرے لیے اپنے لطف خاص سے جلد چھٹکارے کی راہ پیدا </a:t>
            </a:r>
            <a:r>
              <a:rPr lang="ar-SA" sz="2800" dirty="0" smtClean="0"/>
              <a:t>کر</a:t>
            </a:r>
            <a:endParaRPr lang="en-GB" sz="2800" dirty="0" smtClean="0"/>
          </a:p>
          <a:p>
            <a:pPr marL="0" indent="0" algn="ctr" rtl="1">
              <a:buNone/>
            </a:pPr>
            <a:endParaRPr lang="en-GB" sz="2800" dirty="0"/>
          </a:p>
          <a:p>
            <a:pPr marL="0" indent="0" algn="ctr">
              <a:buNone/>
            </a:pPr>
            <a:r>
              <a:rPr lang="hi-IN" sz="2400" dirty="0"/>
              <a:t>और अपनी तरफ़ से रहमत और ख़ुशगवार आसूदगी मरहमत फ़रमा और मेरे लिये अपने लुत्फ़े ख़ास से जल्द छुटकारे की राह पैदा कर </a:t>
            </a:r>
            <a:r>
              <a:rPr lang="ar-SA" sz="2400" dirty="0" smtClean="0"/>
              <a:t>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206707749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04800"/>
            <a:ext cx="8229600" cy="6553200"/>
          </a:xfrm>
        </p:spPr>
        <p:txBody>
          <a:bodyPr/>
          <a:lstStyle/>
          <a:p>
            <a:pPr marL="0" indent="0" algn="ctr" rtl="1">
              <a:buNone/>
            </a:pP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وَلا 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تَشْغَلْنِي بالاهْتِمَامِ عَنْ تَعَاهُدِ فُرُوضِكَ وَاسْتِعْمَالِ </a:t>
            </a:r>
            <a:r>
              <a:rPr lang="ar-SA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سُنَّتِكَ</a:t>
            </a:r>
            <a:endParaRPr lang="en-GB" sz="3600" b="1" dirty="0"/>
          </a:p>
          <a:p>
            <a:pPr marL="0" indent="0" algn="ctr">
              <a:buNone/>
            </a:pPr>
            <a:r>
              <a:rPr lang="en-US" sz="2600" dirty="0"/>
              <a:t>Distract me not through worry from observing Thy obligations and acting in accordance with Thy </a:t>
            </a:r>
            <a:r>
              <a:rPr lang="en-US" sz="2600" dirty="0" smtClean="0"/>
              <a:t>prescriptions</a:t>
            </a:r>
          </a:p>
          <a:p>
            <a:pPr marL="0" indent="0" algn="ctr">
              <a:buNone/>
            </a:pPr>
            <a:endParaRPr lang="en-GB" sz="2800" b="1" dirty="0"/>
          </a:p>
          <a:p>
            <a:pPr marL="0" indent="0" algn="ctr">
              <a:buNone/>
            </a:pPr>
            <a:r>
              <a:rPr lang="ar-SA" sz="2800" dirty="0"/>
              <a:t>اور اس غم واندوہ کی وجہ سے اپنے فرائض کی پابندی اورمستحبات کی بجا آوری سے غفلت میں نہ ڈال دے</a:t>
            </a:r>
            <a:r>
              <a:rPr lang="ar-SA" dirty="0"/>
              <a:t> </a:t>
            </a:r>
            <a:endParaRPr lang="en-GB" dirty="0" smtClean="0"/>
          </a:p>
          <a:p>
            <a:pPr marL="0" indent="0" algn="ctr">
              <a:buNone/>
            </a:pPr>
            <a:endParaRPr lang="en-GB" sz="2800" b="1" dirty="0"/>
          </a:p>
          <a:p>
            <a:pPr marL="0" indent="0" algn="ctr">
              <a:buNone/>
            </a:pPr>
            <a:r>
              <a:rPr lang="hi-IN" sz="2600" dirty="0"/>
              <a:t>और इस ग़म व अन्दोह की वजह से अपने फ़राएज़ की पाबन्दी और मुस्तहेबात की बजाआवरी से ग़फ़लत में न डाल दे</a:t>
            </a:r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57225694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4525963"/>
          </a:xfrm>
        </p:spPr>
        <p:txBody>
          <a:bodyPr/>
          <a:lstStyle/>
          <a:p>
            <a:pPr marL="0" indent="0" algn="ctr" rtl="1">
              <a:buNone/>
            </a:pP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فَقَدْ ضِقْتُ لِمَا نَزَلَ بِي يَا رَبِّ </a:t>
            </a:r>
            <a:r>
              <a:rPr lang="ar-SA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ذَرْعاً</a:t>
            </a:r>
            <a:endParaRPr lang="en-GB" sz="60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 rtl="1">
              <a:buNone/>
            </a:pPr>
            <a:r>
              <a:rPr lang="ar-SA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وَامْتَلاتُ 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بِحَمْلِ مَا حَـدَثَ عَلَيَّ </a:t>
            </a:r>
            <a:r>
              <a:rPr lang="ar-SA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هَمّاً</a:t>
            </a:r>
            <a:endParaRPr lang="en-GB" sz="6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 rtl="1">
              <a:buNone/>
            </a:pPr>
            <a:endParaRPr lang="en-GB" sz="1200" b="1" dirty="0"/>
          </a:p>
          <a:p>
            <a:pPr marL="0" indent="0" algn="ctr">
              <a:buNone/>
            </a:pPr>
            <a:r>
              <a:rPr lang="en-US" sz="2600" dirty="0"/>
              <a:t>My capacity has been straitened, my Lord, by what has come down on me, and I am filled with worry by carrying what has happened to </a:t>
            </a:r>
            <a:r>
              <a:rPr lang="en-US" sz="2600" dirty="0" smtClean="0"/>
              <a:t>me</a:t>
            </a:r>
          </a:p>
          <a:p>
            <a:pPr marL="0" indent="0" algn="ctr">
              <a:buNone/>
            </a:pPr>
            <a:endParaRPr lang="en-GB" sz="2600" b="1" dirty="0"/>
          </a:p>
          <a:p>
            <a:pPr marL="0" indent="0" algn="ctr">
              <a:buNone/>
            </a:pPr>
            <a:r>
              <a:rPr lang="ar-SA" sz="2800" dirty="0"/>
              <a:t>کیونکہ میں مصیبت کے ہاتھوں تنگ آچکا ہوں اوراس حادثہ کے ٹوٹ پڑنے سے دل رنج واندوہ سے بھر گیا ہے </a:t>
            </a:r>
            <a:endParaRPr lang="en-US" sz="2800" dirty="0" smtClean="0"/>
          </a:p>
          <a:p>
            <a:pPr marL="0" indent="0" algn="ctr">
              <a:buNone/>
            </a:pPr>
            <a:endParaRPr lang="en-GB" sz="2800" dirty="0" smtClean="0"/>
          </a:p>
          <a:p>
            <a:pPr marL="0" indent="0" algn="ctr">
              <a:buNone/>
            </a:pPr>
            <a:r>
              <a:rPr lang="hi-IN" sz="2800" dirty="0" smtClean="0"/>
              <a:t>क्योंके </a:t>
            </a:r>
            <a:r>
              <a:rPr lang="hi-IN" sz="2800" dirty="0"/>
              <a:t>मैं इस मुसीबत के हाथों तंग आ चुका हूँ और इस हादसे के टूट पड़ने से दिल रन्ज व अन्दोह से भर गया है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691552141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4525963"/>
          </a:xfrm>
        </p:spPr>
        <p:txBody>
          <a:bodyPr/>
          <a:lstStyle/>
          <a:p>
            <a:pPr marL="0" indent="0" algn="ctr" rtl="1">
              <a:buNone/>
            </a:pP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وَأنْتَ الْقَادِرُ عَلَى كَشْفِ مَامُنِيتُ </a:t>
            </a:r>
            <a:r>
              <a:rPr lang="ar-SA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بِهِ</a:t>
            </a:r>
            <a:endParaRPr lang="en-GB" sz="60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 rtl="1">
              <a:buNone/>
            </a:pPr>
            <a:r>
              <a:rPr lang="ar-SA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وَدَفْعِ مَاوَقَعْتُ </a:t>
            </a:r>
            <a:r>
              <a:rPr lang="ar-SA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فِيهِ</a:t>
            </a:r>
            <a:endParaRPr lang="en-GB" sz="60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>
              <a:buNone/>
            </a:pPr>
            <a:endParaRPr lang="en-US" sz="1200" dirty="0" smtClean="0"/>
          </a:p>
          <a:p>
            <a:pPr marL="0" indent="0" algn="ctr">
              <a:buNone/>
            </a:pPr>
            <a:r>
              <a:rPr lang="en-US" sz="2800" dirty="0" smtClean="0"/>
              <a:t>while </a:t>
            </a:r>
            <a:r>
              <a:rPr lang="en-US" sz="2800" dirty="0"/>
              <a:t>Thou hast power to remove what has afflicted me and to repel that into which I have </a:t>
            </a:r>
            <a:r>
              <a:rPr lang="en-US" sz="2800" dirty="0" smtClean="0"/>
              <a:t>fallen</a:t>
            </a:r>
          </a:p>
          <a:p>
            <a:pPr marL="0" indent="0" algn="ctr">
              <a:buNone/>
            </a:pPr>
            <a:endParaRPr lang="en-US" sz="1200" dirty="0" smtClean="0"/>
          </a:p>
          <a:p>
            <a:pPr marL="0" indent="0" algn="ctr" rtl="1">
              <a:buNone/>
            </a:pPr>
            <a:r>
              <a:rPr lang="ar-SA" dirty="0"/>
              <a:t>جس مصیبت میں مبتلا ہوں اس کے دور کرنے اورحسن بلا میں پھنسا ہوا ہوں اس سے نکالنے پر تو ہی قادر </a:t>
            </a:r>
            <a:r>
              <a:rPr lang="ar-SA" dirty="0" smtClean="0"/>
              <a:t>ہے</a:t>
            </a:r>
            <a:endParaRPr lang="en-GB" dirty="0" smtClean="0"/>
          </a:p>
          <a:p>
            <a:pPr marL="0" indent="0" algn="ctr" rtl="1">
              <a:buNone/>
            </a:pPr>
            <a:endParaRPr lang="en-GB" sz="2400" dirty="0"/>
          </a:p>
          <a:p>
            <a:pPr marL="0" indent="0" algn="ctr" rtl="1">
              <a:buNone/>
            </a:pPr>
            <a:r>
              <a:rPr lang="hi-IN" sz="2800" dirty="0"/>
              <a:t>जिस मुसीबत में मुब्तिला हों उसके दूर करने और जिस बला में फंसा हुआ हूं उससे निकालने पर तू ही क़ादिर है</a:t>
            </a:r>
            <a:endParaRPr lang="en-US" sz="2800" dirty="0" smtClean="0"/>
          </a:p>
          <a:p>
            <a:pPr marL="0" indent="0" algn="ctr">
              <a:buNone/>
            </a:pPr>
            <a:endParaRPr lang="en-GB" sz="2800" b="1" dirty="0"/>
          </a:p>
          <a:p>
            <a:pPr marL="0" indent="0" algn="ctr">
              <a:buNone/>
            </a:pP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02991690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228600" y="960438"/>
            <a:ext cx="8763000" cy="1470025"/>
          </a:xfrm>
          <a:extLst/>
        </p:spPr>
        <p:txBody>
          <a:bodyPr/>
          <a:lstStyle/>
          <a:p>
            <a:pPr rtl="1" eaLnBrk="1" hangingPunct="1">
              <a:lnSpc>
                <a:spcPts val="8000"/>
              </a:lnSpc>
              <a:defRPr/>
            </a:pPr>
            <a:r>
              <a:rPr lang="ar-SA" sz="66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اَللَّهُمَّ صَلِّ </a:t>
            </a:r>
            <a:r>
              <a:rPr lang="ar-SA" sz="6600" kern="1200" dirty="0" err="1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عَلَىٰ</a:t>
            </a:r>
            <a:r>
              <a:rPr lang="ar-SA" sz="66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 مُحَمَّدٍ وَآلِ مُحَمَّدٍ</a:t>
            </a: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228600" y="25146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endParaRPr lang="en-US" sz="3600" b="1" kern="1200" dirty="0" smtClean="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r>
              <a:rPr lang="en-US" sz="3600" kern="1200" dirty="0" smtClean="0">
                <a:ea typeface="MS Mincho" pitchFamily="49" charset="-128"/>
              </a:rPr>
              <a:t>O</a:t>
            </a:r>
            <a:r>
              <a:rPr lang="en-US" sz="3600" kern="1200" dirty="0">
                <a:ea typeface="MS Mincho" pitchFamily="49" charset="-128"/>
              </a:rPr>
              <a:t>' </a:t>
            </a:r>
            <a:r>
              <a:rPr lang="en-US" sz="3600" kern="1200" dirty="0" smtClean="0">
                <a:ea typeface="MS Mincho" pitchFamily="49" charset="-128"/>
              </a:rPr>
              <a:t>Allah </a:t>
            </a:r>
            <a:r>
              <a:rPr lang="en-US" sz="3600" kern="1200" dirty="0">
                <a:ea typeface="MS Mincho" pitchFamily="49" charset="-128"/>
              </a:rPr>
              <a:t>send Your blessings on Muhammad</a:t>
            </a:r>
          </a:p>
          <a:p>
            <a:pPr marL="342900" indent="-342900" eaLnBrk="1" hangingPunct="1">
              <a:defRPr/>
            </a:pPr>
            <a:r>
              <a:rPr lang="en-US" sz="3600" kern="1200" dirty="0">
                <a:ea typeface="MS Mincho" pitchFamily="49" charset="-128"/>
              </a:rPr>
              <a:t>and the family of Muhammad.</a:t>
            </a:r>
          </a:p>
        </p:txBody>
      </p:sp>
      <p:sp>
        <p:nvSpPr>
          <p:cNvPr id="845828" name="Subtitle 4"/>
          <p:cNvSpPr txBox="1">
            <a:spLocks/>
          </p:cNvSpPr>
          <p:nvPr/>
        </p:nvSpPr>
        <p:spPr bwMode="auto">
          <a:xfrm>
            <a:off x="304800" y="45720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fi-FI" sz="3200" b="1" i="1" dirty="0" smtClean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endParaRPr lang="fi-FI" sz="3200" b="1" i="1" dirty="0">
              <a:solidFill>
                <a:srgbClr val="000066"/>
              </a:solidFill>
              <a:ea typeface="MS Mincho" pitchFamily="49" charset="-128"/>
            </a:endParaRPr>
          </a:p>
        </p:txBody>
      </p:sp>
      <p:sp>
        <p:nvSpPr>
          <p:cNvPr id="845829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600" b="1" dirty="0" smtClean="0">
                <a:solidFill>
                  <a:srgbClr val="FFFF99"/>
                </a:solidFill>
                <a:latin typeface="Trebuchet MS" pitchFamily="34" charset="0"/>
              </a:rPr>
              <a:t> </a:t>
            </a:r>
            <a:endParaRPr lang="en-US" sz="1600" b="1" dirty="0">
              <a:solidFill>
                <a:srgbClr val="FFFF99"/>
              </a:solidFill>
              <a:latin typeface="Trebuchet MS" pitchFamily="34" charset="0"/>
            </a:endParaRPr>
          </a:p>
        </p:txBody>
      </p:sp>
      <p:sp>
        <p:nvSpPr>
          <p:cNvPr id="845830" name="Text Box 13"/>
          <p:cNvSpPr txBox="1">
            <a:spLocks noChangeAspect="1" noChangeArrowheads="1"/>
          </p:cNvSpPr>
          <p:nvPr/>
        </p:nvSpPr>
        <p:spPr bwMode="auto">
          <a:xfrm>
            <a:off x="5686425" y="0"/>
            <a:ext cx="3457575" cy="338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 eaLnBrk="1" hangingPunct="1"/>
            <a:endParaRPr lang="ar-SA" sz="2800" b="1" dirty="0">
              <a:solidFill>
                <a:srgbClr val="FFFF99"/>
              </a:solidFill>
              <a:latin typeface="Attari_Quran" pitchFamily="2" charset="-78"/>
              <a:cs typeface="Attari_Quran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1276" y="5766899"/>
            <a:ext cx="2565149" cy="60960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"/>
            <a:ext cx="8229600" cy="6553200"/>
          </a:xfrm>
        </p:spPr>
        <p:txBody>
          <a:bodyPr/>
          <a:lstStyle/>
          <a:p>
            <a:pPr marL="0" indent="0" algn="ctr" rtl="1">
              <a:buNone/>
            </a:pPr>
            <a:r>
              <a:rPr lang="ar-SA" sz="5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فَافْعَلْ بِي ذلِـكَ وَإنْ لَمْ أَسْتَوْجِبْهُ مِنْكَ</a:t>
            </a:r>
            <a:r>
              <a:rPr lang="ar-SA" sz="5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،</a:t>
            </a:r>
            <a:endParaRPr lang="en-GB" sz="54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 rtl="1">
              <a:buNone/>
            </a:pPr>
            <a:r>
              <a:rPr lang="ar-SA" sz="5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sz="54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يَا ذَا العَرْشِ </a:t>
            </a:r>
            <a:r>
              <a:rPr lang="ar-SA" sz="5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ألْعَظِيمَ</a:t>
            </a:r>
            <a:endParaRPr lang="en-GB" sz="54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 rtl="1">
              <a:buNone/>
            </a:pPr>
            <a:endParaRPr lang="en-GB" sz="1200" b="1" dirty="0"/>
          </a:p>
          <a:p>
            <a:pPr marL="0" indent="0" algn="ctr">
              <a:buNone/>
            </a:pPr>
            <a:r>
              <a:rPr lang="en-US" sz="2800" dirty="0"/>
              <a:t>So do that for me</a:t>
            </a:r>
            <a:br>
              <a:rPr lang="en-US" sz="2800" dirty="0"/>
            </a:br>
            <a:r>
              <a:rPr lang="en-US" sz="2800" dirty="0"/>
              <a:t>though I merit it not from Thee,</a:t>
            </a:r>
            <a:br>
              <a:rPr lang="en-US" sz="2800" dirty="0"/>
            </a:br>
            <a:r>
              <a:rPr lang="en-US" sz="2800" dirty="0"/>
              <a:t>O Possessor of the Mighty Throne</a:t>
            </a:r>
            <a:r>
              <a:rPr lang="en-US" sz="2800" dirty="0" smtClean="0"/>
              <a:t>!</a:t>
            </a:r>
          </a:p>
          <a:p>
            <a:pPr marL="0" indent="0" algn="ctr">
              <a:buNone/>
            </a:pPr>
            <a:endParaRPr lang="en-GB" sz="1200" b="1" dirty="0"/>
          </a:p>
          <a:p>
            <a:pPr marL="0" indent="0" algn="ctr" rtl="1">
              <a:buNone/>
            </a:pPr>
            <a:r>
              <a:rPr lang="ar-SA" sz="2800" dirty="0" smtClean="0"/>
              <a:t>لہذا </a:t>
            </a:r>
            <a:r>
              <a:rPr lang="ar-SA" sz="2800" dirty="0"/>
              <a:t>اپنی قدرت کو میرے حق میں کار فرما کر ۔ اگرچہ تیری طرف سے میں اس کا سزا وار نہ قرار پا سکوں ۔ اے عرش عظیم کے </a:t>
            </a:r>
            <a:r>
              <a:rPr lang="ar-SA" sz="2800" dirty="0" smtClean="0"/>
              <a:t>مالک</a:t>
            </a:r>
            <a:endParaRPr lang="en-GB" sz="2800" dirty="0" smtClean="0"/>
          </a:p>
          <a:p>
            <a:pPr marL="0" indent="0" algn="ctr" rtl="1">
              <a:buNone/>
            </a:pPr>
            <a:endParaRPr lang="en-GB" sz="1200" b="1" dirty="0"/>
          </a:p>
          <a:p>
            <a:pPr marL="0" indent="0" algn="ctr" rtl="1">
              <a:buNone/>
            </a:pPr>
            <a:r>
              <a:rPr lang="hi-IN" sz="2800" dirty="0"/>
              <a:t>लेहाज़ा अपनी क़ुदरत को मेरे हक़ में कार-फ़रमा-कर। अगरचे तेरी तरफ़ से मैं इसका सज़ावार न क़रार पा सकूँ। ऐ अर्शे अज़ीम के मालिक।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478756375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3"/>
          <p:cNvSpPr>
            <a:spLocks noGrp="1"/>
          </p:cNvSpPr>
          <p:nvPr>
            <p:ph type="ctrTitle"/>
          </p:nvPr>
        </p:nvSpPr>
        <p:spPr>
          <a:xfrm>
            <a:off x="228600" y="960438"/>
            <a:ext cx="8763000" cy="1470025"/>
          </a:xfrm>
          <a:extLst/>
        </p:spPr>
        <p:txBody>
          <a:bodyPr/>
          <a:lstStyle/>
          <a:p>
            <a:pPr rtl="1" eaLnBrk="1" hangingPunct="1">
              <a:lnSpc>
                <a:spcPts val="8000"/>
              </a:lnSpc>
              <a:defRPr/>
            </a:pPr>
            <a:r>
              <a:rPr lang="ar-SA" sz="6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اَللَّهُمَّ صَلِّ </a:t>
            </a:r>
            <a:r>
              <a:rPr lang="ar-SA" sz="6000" kern="1200" dirty="0" err="1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عَلَىٰ</a:t>
            </a:r>
            <a:r>
              <a:rPr lang="ar-SA" sz="6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 مُحَمَّدٍ وَآلِ مُحَمَّدٍ</a:t>
            </a:r>
          </a:p>
        </p:txBody>
      </p:sp>
      <p:sp>
        <p:nvSpPr>
          <p:cNvPr id="12" name="Subtitle 4"/>
          <p:cNvSpPr>
            <a:spLocks noGrp="1"/>
          </p:cNvSpPr>
          <p:nvPr>
            <p:ph type="subTitle" idx="1"/>
          </p:nvPr>
        </p:nvSpPr>
        <p:spPr>
          <a:xfrm>
            <a:off x="228600" y="2514600"/>
            <a:ext cx="8686800" cy="1752600"/>
          </a:xfrm>
          <a:extLst/>
        </p:spPr>
        <p:txBody>
          <a:bodyPr/>
          <a:lstStyle/>
          <a:p>
            <a:pPr marL="342900" indent="-342900" eaLnBrk="1" hangingPunct="1">
              <a:defRPr/>
            </a:pPr>
            <a:endParaRPr lang="en-US" sz="3600" b="1" kern="1200" dirty="0" smtClean="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r>
              <a:rPr lang="en-US" sz="3600" b="1" kern="1200" dirty="0" smtClean="0">
                <a:ea typeface="MS Mincho" pitchFamily="49" charset="-128"/>
              </a:rPr>
              <a:t>O</a:t>
            </a:r>
            <a:r>
              <a:rPr lang="en-US" sz="3600" b="1" kern="1200" dirty="0">
                <a:ea typeface="MS Mincho" pitchFamily="49" charset="-128"/>
              </a:rPr>
              <a:t>' </a:t>
            </a:r>
            <a:r>
              <a:rPr lang="en-US" sz="3600" b="1" kern="1200" dirty="0" smtClean="0">
                <a:ea typeface="MS Mincho" pitchFamily="49" charset="-128"/>
              </a:rPr>
              <a:t>Allah </a:t>
            </a:r>
            <a:r>
              <a:rPr lang="en-US" sz="3600" b="1" kern="1200" dirty="0">
                <a:ea typeface="MS Mincho" pitchFamily="49" charset="-128"/>
              </a:rPr>
              <a:t>send Your blessings on Muhammad</a:t>
            </a:r>
          </a:p>
          <a:p>
            <a:pPr marL="342900" indent="-342900" eaLnBrk="1" hangingPunct="1">
              <a:defRPr/>
            </a:pPr>
            <a:r>
              <a:rPr lang="en-US" sz="3600" b="1" kern="1200" dirty="0">
                <a:ea typeface="MS Mincho" pitchFamily="49" charset="-128"/>
              </a:rPr>
              <a:t>and the family of Muhammad.</a:t>
            </a:r>
          </a:p>
        </p:txBody>
      </p:sp>
      <p:sp>
        <p:nvSpPr>
          <p:cNvPr id="845828" name="Subtitle 4"/>
          <p:cNvSpPr txBox="1">
            <a:spLocks/>
          </p:cNvSpPr>
          <p:nvPr/>
        </p:nvSpPr>
        <p:spPr bwMode="auto">
          <a:xfrm>
            <a:off x="304800" y="4572000"/>
            <a:ext cx="8686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fi-FI" sz="3200" b="1" i="1" dirty="0" smtClean="0">
              <a:solidFill>
                <a:srgbClr val="000066"/>
              </a:solidFill>
              <a:ea typeface="MS Mincho" pitchFamily="49" charset="-128"/>
            </a:endParaRPr>
          </a:p>
          <a:p>
            <a:pPr algn="ctr" eaLnBrk="1" hangingPunct="1">
              <a:spcBef>
                <a:spcPct val="20000"/>
              </a:spcBef>
            </a:pPr>
            <a:endParaRPr lang="fi-FI" sz="3200" b="1" i="1" dirty="0">
              <a:solidFill>
                <a:srgbClr val="000066"/>
              </a:solidFill>
              <a:ea typeface="MS Mincho" pitchFamily="49" charset="-128"/>
            </a:endParaRPr>
          </a:p>
        </p:txBody>
      </p:sp>
      <p:sp>
        <p:nvSpPr>
          <p:cNvPr id="845829" name="Text Box 13"/>
          <p:cNvSpPr txBox="1">
            <a:spLocks noChangeArrowheads="1"/>
          </p:cNvSpPr>
          <p:nvPr/>
        </p:nvSpPr>
        <p:spPr bwMode="auto">
          <a:xfrm>
            <a:off x="0" y="0"/>
            <a:ext cx="9144000" cy="3365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600" b="1" dirty="0" smtClean="0">
                <a:solidFill>
                  <a:srgbClr val="FFFF99"/>
                </a:solidFill>
                <a:latin typeface="Trebuchet MS" pitchFamily="34" charset="0"/>
              </a:rPr>
              <a:t> </a:t>
            </a:r>
            <a:endParaRPr lang="en-US" sz="1600" b="1" dirty="0">
              <a:solidFill>
                <a:srgbClr val="FFFF99"/>
              </a:solidFill>
              <a:latin typeface="Trebuchet MS" pitchFamily="34" charset="0"/>
            </a:endParaRPr>
          </a:p>
        </p:txBody>
      </p:sp>
      <p:sp>
        <p:nvSpPr>
          <p:cNvPr id="845830" name="Text Box 13"/>
          <p:cNvSpPr txBox="1">
            <a:spLocks noChangeAspect="1" noChangeArrowheads="1"/>
          </p:cNvSpPr>
          <p:nvPr/>
        </p:nvSpPr>
        <p:spPr bwMode="auto">
          <a:xfrm>
            <a:off x="5686425" y="0"/>
            <a:ext cx="3457575" cy="338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rtl="1" eaLnBrk="1" hangingPunct="1"/>
            <a:endParaRPr lang="ar-SA" sz="2800" b="1" dirty="0">
              <a:solidFill>
                <a:srgbClr val="FFFF99"/>
              </a:solidFill>
              <a:latin typeface="Attari_Quran" pitchFamily="2" charset="-78"/>
              <a:cs typeface="Attari_Quran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1276" y="5468815"/>
            <a:ext cx="2565149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2899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272" y="381000"/>
            <a:ext cx="8388927" cy="4525963"/>
          </a:xfrm>
        </p:spPr>
        <p:txBody>
          <a:bodyPr/>
          <a:lstStyle/>
          <a:p>
            <a:pPr marL="0" indent="0" algn="ctr">
              <a:buNone/>
            </a:pP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يَا مَنْ تُحَلُّ بِهِ عُقَدُ </a:t>
            </a:r>
            <a:r>
              <a:rPr lang="ar-SA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الْمَكَارِهِ</a:t>
            </a:r>
            <a:endParaRPr lang="en-GB" sz="60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>
              <a:buNone/>
            </a:pP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وَيَا 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مَنْ يُفْثَأُ بِهِ حَدُّ 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الشَّدَائِدِ</a:t>
            </a:r>
            <a:endParaRPr lang="en-GB" sz="6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>
              <a:buNone/>
            </a:pPr>
            <a:endParaRPr lang="en-US" sz="1200" b="1" dirty="0" smtClean="0"/>
          </a:p>
          <a:p>
            <a:pPr marL="0" indent="0" algn="ctr">
              <a:buNone/>
            </a:pPr>
            <a:r>
              <a:rPr lang="en-US" sz="2400" dirty="0" smtClean="0"/>
              <a:t>O </a:t>
            </a:r>
            <a:r>
              <a:rPr lang="en-US" sz="2400" dirty="0"/>
              <a:t>He through whom the knots of detested things are untied</a:t>
            </a:r>
            <a:r>
              <a:rPr lang="en-US" sz="2400" dirty="0" smtClean="0"/>
              <a:t>!</a:t>
            </a:r>
          </a:p>
          <a:p>
            <a:pPr marL="0" indent="0" algn="ctr">
              <a:buNone/>
            </a:pPr>
            <a:r>
              <a:rPr lang="en-US" sz="2400" dirty="0"/>
              <a:t>O He through whom the cutting edge of hardships is </a:t>
            </a:r>
            <a:r>
              <a:rPr lang="en-US" sz="2400" dirty="0" smtClean="0"/>
              <a:t>blunted!</a:t>
            </a:r>
          </a:p>
          <a:p>
            <a:pPr marL="0" indent="0" algn="ctr">
              <a:buNone/>
            </a:pPr>
            <a:endParaRPr lang="en-US" sz="2400" b="1" dirty="0" smtClean="0"/>
          </a:p>
          <a:p>
            <a:pPr marL="0" indent="0" algn="ctr">
              <a:buNone/>
            </a:pPr>
            <a:r>
              <a:rPr lang="ar-SA" dirty="0" smtClean="0">
                <a:latin typeface="Arial" panose="020B0604020202020204" pitchFamily="34" charset="0"/>
                <a:cs typeface="Arial" panose="020B0604020202020204" pitchFamily="34" charset="0"/>
              </a:rPr>
              <a:t>اے وہ جس کے ذریعہ مصیبتوں کے بندھن کھل جاتے ہیں ۔ اے وہ جس کے باعث سختیوں کی باڑھ کند ہو جاتی ہے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hi-IN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ऐ </a:t>
            </a:r>
            <a:r>
              <a:rPr lang="hi-IN" sz="2400" dirty="0">
                <a:latin typeface="Arial" panose="020B0604020202020204" pitchFamily="34" charset="0"/>
                <a:cs typeface="Arial" panose="020B0604020202020204" pitchFamily="34" charset="0"/>
              </a:rPr>
              <a:t>वह जिसके ज़रिये मुसीबतों के बन्धन खुल जाते हैं, ऐ वह जिसके बाएस सख़्तियों की बाढ़ कुन्द हो जाती है।</a:t>
            </a:r>
            <a:endParaRPr lang="en-GB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5471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381000" y="152400"/>
            <a:ext cx="8534400" cy="6477000"/>
          </a:xfrm>
        </p:spPr>
        <p:txBody>
          <a:bodyPr/>
          <a:lstStyle/>
          <a:p>
            <a:pPr marL="0" indent="0" algn="ctr">
              <a:buNone/>
            </a:pP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وَيَا مَنْ يُلْتَمَسُ مِنْهُ الْمَخْرَجُ إلَى رَوْحِ 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الْفَرَجِ</a:t>
            </a:r>
            <a:r>
              <a:rPr lang="en-GB" sz="5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/>
            </a:r>
            <a:br>
              <a:rPr lang="en-GB" sz="5400" b="1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</a:b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ذَلَّتْ 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لِقُدْرَتِـكَ 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الصِّعَابُ</a:t>
            </a:r>
            <a:endParaRPr lang="en-US" sz="6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>
              <a:buNone/>
            </a:pPr>
            <a:endParaRPr lang="en-US" sz="1200" dirty="0" smtClean="0"/>
          </a:p>
          <a:p>
            <a:pPr marL="0" indent="0" algn="ctr">
              <a:buNone/>
            </a:pPr>
            <a:r>
              <a:rPr lang="en-US" sz="2400" dirty="0" smtClean="0"/>
              <a:t>O </a:t>
            </a:r>
            <a:r>
              <a:rPr lang="en-US" sz="2400" dirty="0"/>
              <a:t>He from whom is begged the outlet to the freshness of relief</a:t>
            </a:r>
            <a:r>
              <a:rPr lang="en-US" sz="2400" dirty="0" smtClean="0"/>
              <a:t>!</a:t>
            </a:r>
          </a:p>
          <a:p>
            <a:pPr marL="0" indent="0" algn="ctr">
              <a:buNone/>
            </a:pPr>
            <a:r>
              <a:rPr lang="en-US" sz="2400" dirty="0" smtClean="0"/>
              <a:t>Intractable </a:t>
            </a:r>
            <a:r>
              <a:rPr lang="en-US" sz="2400" dirty="0"/>
              <a:t>affairs yield to Thy </a:t>
            </a:r>
            <a:r>
              <a:rPr lang="en-US" sz="2400" dirty="0" smtClean="0"/>
              <a:t>power</a:t>
            </a:r>
          </a:p>
          <a:p>
            <a:pPr marL="0" indent="0" algn="ctr">
              <a:buNone/>
            </a:pPr>
            <a:endParaRPr lang="en-US" sz="2400" b="1" dirty="0" smtClean="0"/>
          </a:p>
          <a:p>
            <a:pPr marL="0" indent="0" algn="ctr">
              <a:buNone/>
            </a:pPr>
            <a:r>
              <a:rPr lang="ar-SA" sz="2800" dirty="0"/>
              <a:t>اے وہ جس سے (تنگی ودشواری سے ) وسعت وفراخی کی آسائش کی طرف نکال لے جانے کی التجا کی جاتی ہے۔ تو وہ ہے کہ تیری قدرت کے آگے دشواریاں آسان ہو </a:t>
            </a:r>
            <a:r>
              <a:rPr lang="ar-SA" sz="2800" dirty="0" smtClean="0"/>
              <a:t>گئیں</a:t>
            </a:r>
            <a:endParaRPr lang="en-GB" sz="2800" dirty="0" smtClean="0"/>
          </a:p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hi-IN" sz="2000" dirty="0"/>
              <a:t>ऐ वह जिससे (तंगी व दुश्वारी से) वुसअत व फ़राख़ी की आसाइश की तरफ़ निकाल ले जाने की इल्तिजा की जाती है। तू वह है के तेरी क़ुदरत के आगे दुश्वारियां आसान हो गईं</a:t>
            </a:r>
            <a:r>
              <a:rPr lang="ar-SA" sz="2000" dirty="0" smtClean="0"/>
              <a:t> </a:t>
            </a:r>
            <a:endParaRPr lang="en-US" sz="2000" dirty="0" smtClean="0"/>
          </a:p>
          <a:p>
            <a:pPr marL="0" indent="0" algn="ctr">
              <a:buNone/>
            </a:pP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41765695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9327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GB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وَتَسَبَّبَتْ بِلُطْفِكَ 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الاسْبَابُ</a:t>
            </a:r>
            <a:r>
              <a:rPr lang="en-GB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وَجَرى 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بِقُدْرَتِكَ الْقَضَاءُ وَمَضَتْ عَلَى إرَادَتِكَ الاشْياءُ</a:t>
            </a:r>
            <a:endParaRPr lang="en-GB" sz="6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>
              <a:buNone/>
            </a:pPr>
            <a:endParaRPr lang="en-US" sz="1200" b="1" dirty="0" smtClean="0"/>
          </a:p>
          <a:p>
            <a:pPr marL="0" indent="0" algn="ctr">
              <a:buNone/>
            </a:pPr>
            <a:r>
              <a:rPr lang="en-US" sz="2400" dirty="0" smtClean="0"/>
              <a:t>means </a:t>
            </a:r>
            <a:r>
              <a:rPr lang="en-US" sz="2400" dirty="0"/>
              <a:t>are made ready by Thy gentleness, the decree goes into effect through Thy power, and all things proceed according to Thy </a:t>
            </a:r>
            <a:r>
              <a:rPr lang="en-US" sz="2400" dirty="0" smtClean="0"/>
              <a:t>desire</a:t>
            </a:r>
          </a:p>
          <a:p>
            <a:pPr marL="0" indent="0" algn="ctr">
              <a:buNone/>
            </a:pPr>
            <a:endParaRPr lang="en-GB" sz="2400" b="1" dirty="0"/>
          </a:p>
          <a:p>
            <a:pPr marL="0" indent="0" algn="ctr">
              <a:buNone/>
            </a:pPr>
            <a:r>
              <a:rPr lang="ar-SA" dirty="0"/>
              <a:t>تیرے لطف سے سلسلہ اسباب برقرار رہا اورتیری قدرت سے قضا کا نفاذ ہوا اورتمام چیزیں تیرے ارادہ کے رخ پر گامزن </a:t>
            </a:r>
            <a:r>
              <a:rPr lang="ar-SA" dirty="0" smtClean="0"/>
              <a:t>ہیں</a:t>
            </a:r>
            <a:endParaRPr lang="en-GB" dirty="0" smtClean="0"/>
          </a:p>
          <a:p>
            <a:pPr marL="0" indent="0" algn="ctr">
              <a:buNone/>
            </a:pPr>
            <a:endParaRPr lang="en-GB" sz="2400" b="1" dirty="0"/>
          </a:p>
          <a:p>
            <a:pPr marL="0" indent="0" algn="ctr">
              <a:buNone/>
            </a:pPr>
            <a:r>
              <a:rPr lang="hi-IN" sz="2400" dirty="0" smtClean="0"/>
              <a:t>तेरे </a:t>
            </a:r>
            <a:r>
              <a:rPr lang="hi-IN" sz="2400" dirty="0"/>
              <a:t>लुत्फ़ से सिलसिलए असबाब बरक़रार रहा और तेरी क़ुदरत से क़ज़ा का निफ़ाज़ हुआ और तमाम चीज़ें तेरे इरादे के रूख़ पर गामज़न हैं। </a:t>
            </a:r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22582428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229600" cy="4525963"/>
          </a:xfrm>
        </p:spPr>
        <p:txBody>
          <a:bodyPr/>
          <a:lstStyle/>
          <a:p>
            <a:pPr marL="0" indent="0" algn="ctr" rtl="1">
              <a:buNone/>
            </a:pP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فَهْيَ بِمَشِيَّتِكَ دُونَ قَوْلِكَ مُؤْتَمِرَةٌ، وَبِإرَادَتِكَ دُونَ نَهْيِكَ </a:t>
            </a:r>
            <a:r>
              <a:rPr lang="ar-SA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مُنْزَجِرَةٌ</a:t>
            </a:r>
            <a:endParaRPr lang="en-GB" sz="60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 rtl="1">
              <a:buNone/>
            </a:pPr>
            <a:endParaRPr lang="en-US" sz="1200" b="1" dirty="0" smtClean="0"/>
          </a:p>
          <a:p>
            <a:pPr marL="0" indent="0" algn="ctr">
              <a:buNone/>
            </a:pPr>
            <a:r>
              <a:rPr lang="en-US" sz="2400" dirty="0" smtClean="0"/>
              <a:t>By </a:t>
            </a:r>
            <a:r>
              <a:rPr lang="en-US" sz="2400" dirty="0"/>
              <a:t>Thy desire they follow Thy command without Thy word and by Thy will they obey Thy bans without Thy prohibition</a:t>
            </a:r>
            <a:r>
              <a:rPr lang="en-US" sz="2400" dirty="0" smtClean="0"/>
              <a:t>.</a:t>
            </a:r>
          </a:p>
          <a:p>
            <a:pPr marL="0" indent="0" algn="ctr">
              <a:buNone/>
            </a:pPr>
            <a:endParaRPr lang="en-GB" sz="2400" b="1" dirty="0"/>
          </a:p>
          <a:p>
            <a:pPr marL="0" indent="0" algn="ctr">
              <a:buNone/>
            </a:pPr>
            <a:r>
              <a:rPr lang="ar-SA" dirty="0"/>
              <a:t>وہ بن کہے تیری مشیت کی پابند اور بن روکے خود ہی تیرے ارادہ سے رکی ہوئی ہیں </a:t>
            </a:r>
            <a:endParaRPr lang="en-GB" dirty="0" smtClean="0"/>
          </a:p>
          <a:p>
            <a:pPr marL="0" indent="0" algn="ctr">
              <a:buNone/>
            </a:pPr>
            <a:endParaRPr lang="en-GB" sz="2400" b="1" dirty="0"/>
          </a:p>
          <a:p>
            <a:pPr marL="0" indent="0" algn="ctr">
              <a:buNone/>
            </a:pPr>
            <a:r>
              <a:rPr lang="hi-IN" sz="2800" dirty="0"/>
              <a:t>वह बिन कहे तेरी मशीयत की पाबन्द और बिन रोके ख़ुद ही तेरे इरादे से रूकी हुई हैं</a:t>
            </a:r>
            <a:endParaRPr lang="en-GB" sz="2000" b="1" dirty="0" smtClean="0"/>
          </a:p>
          <a:p>
            <a:pPr marL="0" indent="0" algn="ctr" rtl="1">
              <a:buNone/>
            </a:pPr>
            <a:endParaRPr lang="en-GB" b="1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7496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229600" cy="4525963"/>
          </a:xfrm>
        </p:spPr>
        <p:txBody>
          <a:bodyPr/>
          <a:lstStyle/>
          <a:p>
            <a:pPr marL="0" indent="0" algn="ctr" rtl="1">
              <a:buNone/>
            </a:pP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أَنْتَ الْمَدْعُوُّ لِلْمُهِمَّاتِ، وَأَنْتَ الْمَفزَعُ فِي الْمُلِمَّاتِ، </a:t>
            </a:r>
            <a:endParaRPr lang="en-US" sz="60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>
              <a:buNone/>
            </a:pPr>
            <a:endParaRPr lang="en-US" sz="2400" b="1" dirty="0" smtClean="0"/>
          </a:p>
          <a:p>
            <a:pPr marL="0" indent="0" algn="ctr">
              <a:buNone/>
            </a:pPr>
            <a:r>
              <a:rPr lang="en-US" sz="2400" dirty="0" smtClean="0"/>
              <a:t>Thou </a:t>
            </a:r>
            <a:r>
              <a:rPr lang="en-US" sz="2400" dirty="0"/>
              <a:t>art the supplicated in worries and the place of flight in </a:t>
            </a:r>
            <a:r>
              <a:rPr lang="en-US" sz="2400" dirty="0" smtClean="0"/>
              <a:t>misfortunes</a:t>
            </a:r>
            <a:endParaRPr lang="en-US" sz="2400" dirty="0"/>
          </a:p>
          <a:p>
            <a:pPr marL="0" indent="0" algn="ctr">
              <a:buNone/>
            </a:pPr>
            <a:endParaRPr lang="en-GB" sz="2400" b="1" dirty="0"/>
          </a:p>
          <a:p>
            <a:pPr marL="0" indent="0" algn="ctr" rtl="1">
              <a:buNone/>
            </a:pPr>
            <a:r>
              <a:rPr lang="ar-SA" dirty="0"/>
              <a:t>مشکلات میں تجھے ہی پکارا جاتا ہے اور اسی بلیات میں تو ہی جائے پناہ ہے </a:t>
            </a:r>
            <a:endParaRPr lang="en-GB" dirty="0"/>
          </a:p>
          <a:p>
            <a:pPr marL="0" indent="0" algn="ctr" rtl="1">
              <a:buNone/>
            </a:pPr>
            <a:endParaRPr lang="en-GB" sz="2400" b="1" dirty="0" smtClean="0"/>
          </a:p>
          <a:p>
            <a:pPr marL="0" indent="0" algn="ctr" rtl="1">
              <a:buNone/>
            </a:pPr>
            <a:r>
              <a:rPr lang="hi-IN" sz="2800" dirty="0"/>
              <a:t>मुश्किलात में तुझे ही पुकारा जाता है और बल्लियात में तू ही जा-ए-पनाह है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681205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2582" y="457200"/>
            <a:ext cx="8462818" cy="6172200"/>
          </a:xfrm>
        </p:spPr>
        <p:txBody>
          <a:bodyPr/>
          <a:lstStyle/>
          <a:p>
            <a:pPr marL="0" indent="0" algn="ctr" rtl="1">
              <a:buNone/>
            </a:pP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لاَيَن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ْدَفِعُ مِنْهَا إلاّ مَا </a:t>
            </a:r>
            <a:r>
              <a:rPr lang="ar-SA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دَفَعْتَ</a:t>
            </a:r>
            <a:endParaRPr lang="en-GB" sz="60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 rtl="1">
              <a:buNone/>
            </a:pPr>
            <a:r>
              <a:rPr lang="ar-SA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 </a:t>
            </a: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وَلا يَنْكَشِفُ مِنْهَا إلاّ مَا </a:t>
            </a:r>
            <a:r>
              <a:rPr lang="ar-SA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كَشَفْتَ</a:t>
            </a:r>
            <a:endParaRPr lang="en-GB" sz="60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 rtl="1">
              <a:buNone/>
            </a:pPr>
            <a:endParaRPr lang="en-GB" sz="1200" b="1" dirty="0"/>
          </a:p>
          <a:p>
            <a:pPr marL="0" indent="0" algn="ctr" rtl="1">
              <a:buNone/>
            </a:pPr>
            <a:r>
              <a:rPr lang="en-US" sz="2400" dirty="0"/>
              <a:t>none of them is repelled unless Thou </a:t>
            </a:r>
            <a:r>
              <a:rPr lang="en-US" sz="2400" dirty="0" err="1"/>
              <a:t>repellest</a:t>
            </a:r>
            <a:r>
              <a:rPr lang="en-US" sz="2400" dirty="0"/>
              <a:t>, none is removed unless Thou </a:t>
            </a:r>
            <a:r>
              <a:rPr lang="en-US" sz="2400" dirty="0" err="1"/>
              <a:t>removest</a:t>
            </a:r>
            <a:r>
              <a:rPr lang="en-US" sz="2400" dirty="0"/>
              <a:t>.</a:t>
            </a:r>
          </a:p>
          <a:p>
            <a:pPr marL="0" indent="0" algn="ctr" rtl="1">
              <a:buNone/>
            </a:pPr>
            <a:endParaRPr lang="en-GB" dirty="0" smtClean="0"/>
          </a:p>
          <a:p>
            <a:pPr marL="0" indent="0" algn="ctr" rtl="1">
              <a:buNone/>
            </a:pPr>
            <a:r>
              <a:rPr lang="ar-SA" dirty="0"/>
              <a:t>ان میں سے کوئی مصیبت ٹل نہیں سکتی مگر جسے تو ٹال دے اور کوئی مشکل حل نہیں سکتی مگر جسے توحل کر </a:t>
            </a:r>
            <a:r>
              <a:rPr lang="ar-SA" dirty="0" smtClean="0"/>
              <a:t>دے</a:t>
            </a:r>
            <a:endParaRPr lang="en-GB" dirty="0" smtClean="0"/>
          </a:p>
          <a:p>
            <a:pPr marL="0" indent="0" algn="ctr" rtl="1">
              <a:buNone/>
            </a:pPr>
            <a:endParaRPr lang="en-GB" sz="2400" b="1" dirty="0"/>
          </a:p>
          <a:p>
            <a:pPr marL="0" indent="0" algn="ctr" rtl="1">
              <a:buNone/>
            </a:pPr>
            <a:r>
              <a:rPr lang="hi-IN" sz="2600" dirty="0"/>
              <a:t>इनमें से कोई मुसीबत टल नहीं सकती मगर जिसे तू टाल दे और कोई मुश्किल हल नहीं हो सकती मगर जिसे तू हल कर दे</a:t>
            </a:r>
            <a:endParaRPr lang="en-US" sz="2600" b="1" dirty="0"/>
          </a:p>
          <a:p>
            <a:pPr marL="0" indent="0" algn="ctr" rtl="1">
              <a:buNone/>
            </a:pPr>
            <a:endParaRPr lang="en-GB" b="1" dirty="0" smtClean="0"/>
          </a:p>
          <a:p>
            <a:pPr marL="0" indent="0" algn="ctr" rtl="1">
              <a:buNone/>
            </a:pPr>
            <a:endParaRPr lang="en-GB" b="1" dirty="0" smtClean="0"/>
          </a:p>
          <a:p>
            <a:pPr marL="0" indent="0" algn="ctr" rtl="1">
              <a:buNone/>
            </a:pPr>
            <a:endParaRPr lang="en-GB" b="1" dirty="0"/>
          </a:p>
          <a:p>
            <a:pPr marL="0" indent="0" algn="ctr" rtl="1"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57540160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"/>
            <a:ext cx="8229600" cy="4525963"/>
          </a:xfrm>
        </p:spPr>
        <p:txBody>
          <a:bodyPr/>
          <a:lstStyle/>
          <a:p>
            <a:pPr marL="0" indent="0" algn="ctr" rtl="1">
              <a:buNone/>
            </a:pPr>
            <a:r>
              <a:rPr lang="ar-SA" sz="6000" dirty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وَقَدْ نَزَلَ بِي يا رَبِّ مَا قَدْ تَكَأدَنيَّ ثِقْلُهُ، وَأَلَمَّ بِي مَا قَدْ بَهَظَنِي </a:t>
            </a:r>
            <a:r>
              <a:rPr lang="ar-SA" sz="6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حَمْلُهُ</a:t>
            </a:r>
            <a:endParaRPr lang="en-GB" sz="6000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marL="0" indent="0" algn="ctr">
              <a:buNone/>
            </a:pPr>
            <a:endParaRPr lang="en-US" sz="1200" dirty="0" smtClean="0"/>
          </a:p>
          <a:p>
            <a:pPr marL="0" indent="0" algn="ctr">
              <a:buNone/>
            </a:pPr>
            <a:r>
              <a:rPr lang="en-US" sz="2400" dirty="0" smtClean="0"/>
              <a:t>Upon </a:t>
            </a:r>
            <a:r>
              <a:rPr lang="en-US" sz="2400" dirty="0"/>
              <a:t>me has come down, My Lord, something whose weight burdens me and upon me has fallen something whose carrying oppresses me</a:t>
            </a:r>
            <a:r>
              <a:rPr lang="en-US" sz="2400" dirty="0" smtClean="0"/>
              <a:t>.</a:t>
            </a:r>
          </a:p>
          <a:p>
            <a:pPr marL="0" indent="0" algn="ctr">
              <a:buNone/>
            </a:pPr>
            <a:endParaRPr lang="en-GB" sz="2400" dirty="0"/>
          </a:p>
          <a:p>
            <a:pPr marL="0" indent="0" algn="ctr" rtl="1">
              <a:buNone/>
            </a:pPr>
            <a:r>
              <a:rPr lang="ar-SA" sz="2800" dirty="0"/>
              <a:t>۔ پروردگارا ! مجھ پر ایک ایسی مصیبت نازل ہوئی ہے جس کی سنگینی نے مجھے گراں بار کر دیا ہے اور ایسی آفت آ پڑی ہے جس سے میری قوت برداشت عاجز ہو چکی ہے </a:t>
            </a:r>
            <a:endParaRPr lang="en-GB" sz="2400" dirty="0"/>
          </a:p>
          <a:p>
            <a:pPr marL="0" indent="0" algn="ctr" rtl="1">
              <a:buNone/>
            </a:pPr>
            <a:r>
              <a:rPr lang="hi-IN" sz="2400" dirty="0"/>
              <a:t>परवरदिगार मुझ पर एक ऐसी मुसीबत नाज़िल हुई है जिसकी संगीनी ने मुझे गरांबार कर दिया है और एक ऐसी आफ़त आ पड़ी है जिससे मेरी क़ूवते बरदाश्त आजिज़ हो चुकी है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26118274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4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FFFFFF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FFFFFF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14016</TotalTime>
  <Words>1586</Words>
  <Application>Microsoft Office PowerPoint</Application>
  <PresentationFormat>On-screen Show (4:3)</PresentationFormat>
  <Paragraphs>153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MS Mincho</vt:lpstr>
      <vt:lpstr>Arabic Typesetting</vt:lpstr>
      <vt:lpstr>Arial</vt:lpstr>
      <vt:lpstr>Attari_Quran</vt:lpstr>
      <vt:lpstr>Calibri</vt:lpstr>
      <vt:lpstr>Trebuchet MS</vt:lpstr>
      <vt:lpstr>Default Design</vt:lpstr>
      <vt:lpstr>PowerPoint Presentation</vt:lpstr>
      <vt:lpstr>اَللَّهُمَّ صَلِّ عَلَىٰ مُحَمَّدٍ وَآلِ مُحَمَّدٍ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اَللَّهُمَّ صَلِّ عَلَىٰ مُحَمَّدٍ وَآلِ مُحَمَّدٍ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Rehan Ali Lotlikar</dc:creator>
  <cp:lastModifiedBy>user</cp:lastModifiedBy>
  <cp:revision>2074</cp:revision>
  <cp:lastPrinted>1601-01-01T00:00:00Z</cp:lastPrinted>
  <dcterms:created xsi:type="dcterms:W3CDTF">1601-01-01T00:00:00Z</dcterms:created>
  <dcterms:modified xsi:type="dcterms:W3CDTF">2020-03-18T07:02:24Z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