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8"/>
  </p:notesMasterIdLst>
  <p:sldIdLst>
    <p:sldId id="3283" r:id="rId2"/>
    <p:sldId id="3913" r:id="rId3"/>
    <p:sldId id="3914" r:id="rId4"/>
    <p:sldId id="3915" r:id="rId5"/>
    <p:sldId id="3916" r:id="rId6"/>
    <p:sldId id="4527" r:id="rId7"/>
    <p:sldId id="4528" r:id="rId8"/>
    <p:sldId id="3919" r:id="rId9"/>
    <p:sldId id="3924" r:id="rId10"/>
    <p:sldId id="3923" r:id="rId11"/>
    <p:sldId id="4525" r:id="rId12"/>
    <p:sldId id="4199" r:id="rId13"/>
    <p:sldId id="3912" r:id="rId14"/>
    <p:sldId id="3419" r:id="rId15"/>
    <p:sldId id="3417" r:id="rId16"/>
    <p:sldId id="4201" r:id="rId17"/>
    <p:sldId id="4202" r:id="rId18"/>
    <p:sldId id="4203" r:id="rId19"/>
    <p:sldId id="4204" r:id="rId20"/>
    <p:sldId id="4226" r:id="rId21"/>
    <p:sldId id="4224" r:id="rId22"/>
    <p:sldId id="4225" r:id="rId23"/>
    <p:sldId id="4205" r:id="rId24"/>
    <p:sldId id="4206" r:id="rId25"/>
    <p:sldId id="4207" r:id="rId26"/>
    <p:sldId id="4208" r:id="rId27"/>
    <p:sldId id="4209" r:id="rId28"/>
    <p:sldId id="4210" r:id="rId29"/>
    <p:sldId id="4211" r:id="rId30"/>
    <p:sldId id="4212" r:id="rId31"/>
    <p:sldId id="4213" r:id="rId32"/>
    <p:sldId id="4214" r:id="rId33"/>
    <p:sldId id="4215" r:id="rId34"/>
    <p:sldId id="4216" r:id="rId35"/>
    <p:sldId id="4217" r:id="rId36"/>
    <p:sldId id="4218" r:id="rId37"/>
    <p:sldId id="4219" r:id="rId38"/>
    <p:sldId id="4220" r:id="rId39"/>
    <p:sldId id="4221" r:id="rId40"/>
    <p:sldId id="4222" r:id="rId41"/>
    <p:sldId id="4227" r:id="rId42"/>
    <p:sldId id="4228" r:id="rId43"/>
    <p:sldId id="4229" r:id="rId44"/>
    <p:sldId id="4529" r:id="rId45"/>
    <p:sldId id="4530" r:id="rId46"/>
    <p:sldId id="4531" r:id="rId47"/>
    <p:sldId id="4532" r:id="rId48"/>
    <p:sldId id="4533" r:id="rId49"/>
    <p:sldId id="4534" r:id="rId50"/>
    <p:sldId id="4535" r:id="rId51"/>
    <p:sldId id="4536" r:id="rId52"/>
    <p:sldId id="4537" r:id="rId53"/>
    <p:sldId id="4538" r:id="rId54"/>
    <p:sldId id="4539" r:id="rId55"/>
    <p:sldId id="4540" r:id="rId56"/>
    <p:sldId id="4541" r:id="rId57"/>
    <p:sldId id="4542" r:id="rId58"/>
    <p:sldId id="4543" r:id="rId59"/>
    <p:sldId id="4544" r:id="rId60"/>
    <p:sldId id="4545" r:id="rId61"/>
    <p:sldId id="4546" r:id="rId62"/>
    <p:sldId id="4547" r:id="rId63"/>
    <p:sldId id="4524" r:id="rId64"/>
    <p:sldId id="4293" r:id="rId65"/>
    <p:sldId id="4294" r:id="rId66"/>
    <p:sldId id="4230" r:id="rId67"/>
    <p:sldId id="4231" r:id="rId68"/>
    <p:sldId id="4232" r:id="rId69"/>
    <p:sldId id="4233" r:id="rId70"/>
    <p:sldId id="4234" r:id="rId71"/>
    <p:sldId id="4235" r:id="rId72"/>
    <p:sldId id="4236" r:id="rId73"/>
    <p:sldId id="4237" r:id="rId74"/>
    <p:sldId id="4238" r:id="rId75"/>
    <p:sldId id="4296" r:id="rId76"/>
    <p:sldId id="4297" r:id="rId77"/>
    <p:sldId id="4298" r:id="rId78"/>
    <p:sldId id="4299" r:id="rId79"/>
    <p:sldId id="4300" r:id="rId80"/>
    <p:sldId id="4301" r:id="rId81"/>
    <p:sldId id="4302" r:id="rId82"/>
    <p:sldId id="4303" r:id="rId83"/>
    <p:sldId id="4304" r:id="rId84"/>
    <p:sldId id="4305" r:id="rId85"/>
    <p:sldId id="4306" r:id="rId86"/>
    <p:sldId id="4307" r:id="rId87"/>
    <p:sldId id="4310" r:id="rId88"/>
    <p:sldId id="4523" r:id="rId89"/>
    <p:sldId id="4312" r:id="rId90"/>
    <p:sldId id="4313" r:id="rId91"/>
    <p:sldId id="4308" r:id="rId92"/>
    <p:sldId id="4309" r:id="rId93"/>
    <p:sldId id="4239" r:id="rId94"/>
    <p:sldId id="4240" r:id="rId95"/>
    <p:sldId id="4241" r:id="rId96"/>
    <p:sldId id="4242" r:id="rId97"/>
    <p:sldId id="4243" r:id="rId98"/>
    <p:sldId id="4244" r:id="rId99"/>
    <p:sldId id="4245" r:id="rId100"/>
    <p:sldId id="4246" r:id="rId101"/>
    <p:sldId id="4247" r:id="rId102"/>
    <p:sldId id="4248" r:id="rId103"/>
    <p:sldId id="4561" r:id="rId104"/>
    <p:sldId id="4562" r:id="rId105"/>
    <p:sldId id="4563" r:id="rId106"/>
    <p:sldId id="4564" r:id="rId107"/>
    <p:sldId id="4565" r:id="rId108"/>
    <p:sldId id="4566" r:id="rId109"/>
    <p:sldId id="4568" r:id="rId110"/>
    <p:sldId id="4569" r:id="rId111"/>
    <p:sldId id="4570" r:id="rId112"/>
    <p:sldId id="4571" r:id="rId113"/>
    <p:sldId id="4572" r:id="rId114"/>
    <p:sldId id="4573" r:id="rId115"/>
    <p:sldId id="4574" r:id="rId116"/>
    <p:sldId id="4575" r:id="rId117"/>
    <p:sldId id="4576" r:id="rId118"/>
    <p:sldId id="4577" r:id="rId119"/>
    <p:sldId id="4578" r:id="rId120"/>
    <p:sldId id="4579" r:id="rId121"/>
    <p:sldId id="4580" r:id="rId122"/>
    <p:sldId id="4582" r:id="rId123"/>
    <p:sldId id="4583" r:id="rId124"/>
    <p:sldId id="4584" r:id="rId125"/>
    <p:sldId id="4567" r:id="rId126"/>
    <p:sldId id="4623" r:id="rId127"/>
    <p:sldId id="4587" r:id="rId128"/>
    <p:sldId id="4588" r:id="rId129"/>
    <p:sldId id="4590" r:id="rId130"/>
    <p:sldId id="4591" r:id="rId131"/>
    <p:sldId id="4592" r:id="rId132"/>
    <p:sldId id="4593" r:id="rId133"/>
    <p:sldId id="4594" r:id="rId134"/>
    <p:sldId id="4595" r:id="rId135"/>
    <p:sldId id="4596" r:id="rId136"/>
    <p:sldId id="4597" r:id="rId137"/>
    <p:sldId id="4598" r:id="rId138"/>
    <p:sldId id="4599" r:id="rId139"/>
    <p:sldId id="4600" r:id="rId140"/>
    <p:sldId id="4601" r:id="rId141"/>
    <p:sldId id="4602" r:id="rId142"/>
    <p:sldId id="4603" r:id="rId143"/>
    <p:sldId id="4604" r:id="rId144"/>
    <p:sldId id="4605" r:id="rId145"/>
    <p:sldId id="4606" r:id="rId146"/>
    <p:sldId id="4607" r:id="rId147"/>
    <p:sldId id="4608" r:id="rId148"/>
    <p:sldId id="4609" r:id="rId149"/>
    <p:sldId id="4610" r:id="rId150"/>
    <p:sldId id="4611" r:id="rId151"/>
    <p:sldId id="4612" r:id="rId152"/>
    <p:sldId id="4613" r:id="rId153"/>
    <p:sldId id="4614" r:id="rId154"/>
    <p:sldId id="4615" r:id="rId155"/>
    <p:sldId id="4616" r:id="rId156"/>
    <p:sldId id="4617" r:id="rId157"/>
    <p:sldId id="4618" r:id="rId158"/>
    <p:sldId id="4589" r:id="rId159"/>
    <p:sldId id="4522" r:id="rId160"/>
    <p:sldId id="4332" r:id="rId161"/>
    <p:sldId id="4333" r:id="rId162"/>
    <p:sldId id="4335" r:id="rId163"/>
    <p:sldId id="4336" r:id="rId164"/>
    <p:sldId id="4337" r:id="rId165"/>
    <p:sldId id="4338" r:id="rId166"/>
    <p:sldId id="4339" r:id="rId167"/>
    <p:sldId id="4340" r:id="rId168"/>
    <p:sldId id="4341" r:id="rId169"/>
    <p:sldId id="4342" r:id="rId170"/>
    <p:sldId id="4343" r:id="rId171"/>
    <p:sldId id="4344" r:id="rId172"/>
    <p:sldId id="4345" r:id="rId173"/>
    <p:sldId id="4346" r:id="rId174"/>
    <p:sldId id="4347" r:id="rId175"/>
    <p:sldId id="4348" r:id="rId176"/>
    <p:sldId id="4349" r:id="rId177"/>
    <p:sldId id="4350" r:id="rId178"/>
    <p:sldId id="4351" r:id="rId179"/>
    <p:sldId id="4352" r:id="rId180"/>
    <p:sldId id="4353" r:id="rId181"/>
    <p:sldId id="4354" r:id="rId182"/>
    <p:sldId id="4355" r:id="rId183"/>
    <p:sldId id="4356" r:id="rId184"/>
    <p:sldId id="4357" r:id="rId185"/>
    <p:sldId id="4358" r:id="rId186"/>
    <p:sldId id="4359" r:id="rId187"/>
    <p:sldId id="4360" r:id="rId188"/>
    <p:sldId id="4361" r:id="rId189"/>
    <p:sldId id="4362" r:id="rId190"/>
    <p:sldId id="4406" r:id="rId191"/>
    <p:sldId id="4521" r:id="rId192"/>
    <p:sldId id="4315" r:id="rId193"/>
    <p:sldId id="4316" r:id="rId194"/>
    <p:sldId id="4318" r:id="rId195"/>
    <p:sldId id="4319" r:id="rId196"/>
    <p:sldId id="4320" r:id="rId197"/>
    <p:sldId id="4321" r:id="rId198"/>
    <p:sldId id="4322" r:id="rId199"/>
    <p:sldId id="4323" r:id="rId200"/>
    <p:sldId id="4324" r:id="rId201"/>
    <p:sldId id="4325" r:id="rId202"/>
    <p:sldId id="4326" r:id="rId203"/>
    <p:sldId id="4327" r:id="rId204"/>
    <p:sldId id="4317" r:id="rId205"/>
    <p:sldId id="4548" r:id="rId206"/>
    <p:sldId id="4549" r:id="rId207"/>
    <p:sldId id="4550" r:id="rId208"/>
    <p:sldId id="4551" r:id="rId209"/>
    <p:sldId id="4553" r:id="rId210"/>
    <p:sldId id="4554" r:id="rId211"/>
    <p:sldId id="4555" r:id="rId212"/>
    <p:sldId id="4556" r:id="rId213"/>
    <p:sldId id="4557" r:id="rId214"/>
    <p:sldId id="4558" r:id="rId215"/>
    <p:sldId id="4559" r:id="rId216"/>
    <p:sldId id="4560" r:id="rId217"/>
    <p:sldId id="4552" r:id="rId218"/>
    <p:sldId id="4382" r:id="rId219"/>
    <p:sldId id="4383" r:id="rId220"/>
    <p:sldId id="4384" r:id="rId221"/>
    <p:sldId id="4385" r:id="rId222"/>
    <p:sldId id="4386" r:id="rId223"/>
    <p:sldId id="4387" r:id="rId224"/>
    <p:sldId id="4388" r:id="rId225"/>
    <p:sldId id="4389" r:id="rId226"/>
    <p:sldId id="4390" r:id="rId227"/>
    <p:sldId id="4391" r:id="rId228"/>
    <p:sldId id="4392" r:id="rId229"/>
    <p:sldId id="4393" r:id="rId230"/>
    <p:sldId id="4405" r:id="rId231"/>
    <p:sldId id="4394" r:id="rId232"/>
    <p:sldId id="4395" r:id="rId233"/>
    <p:sldId id="4396" r:id="rId234"/>
    <p:sldId id="4397" r:id="rId235"/>
    <p:sldId id="4398" r:id="rId236"/>
    <p:sldId id="4399" r:id="rId237"/>
    <p:sldId id="4400" r:id="rId238"/>
    <p:sldId id="4401" r:id="rId239"/>
    <p:sldId id="4403" r:id="rId240"/>
    <p:sldId id="4404" r:id="rId241"/>
    <p:sldId id="4402" r:id="rId242"/>
    <p:sldId id="4249" r:id="rId243"/>
    <p:sldId id="4250" r:id="rId244"/>
    <p:sldId id="4251" r:id="rId245"/>
    <p:sldId id="4585" r:id="rId246"/>
    <p:sldId id="3415" r:id="rId2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000066"/>
    <a:srgbClr val="8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4" autoAdjust="0"/>
  </p:normalViewPr>
  <p:slideViewPr>
    <p:cSldViewPr showGuides="1">
      <p:cViewPr varScale="1">
        <p:scale>
          <a:sx n="84" d="100"/>
          <a:sy n="84" d="100"/>
        </p:scale>
        <p:origin x="1426" y="82"/>
      </p:cViewPr>
      <p:guideLst>
        <p:guide orient="horz" pos="2160"/>
        <p:guide pos="29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58D423F7-1BE7-49CB-81F3-A66BBE77BE2B}" type="datetimeFigureOut">
              <a:rPr lang="en-US"/>
              <a:pPr>
                <a:defRPr/>
              </a:pPr>
              <a:t>29/04/2020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8756CBE-98C3-4467-8CE1-75BE1DA5C4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FE3760-E239-4E00-B057-0282DDDFCECC}" type="slidenum">
              <a:rPr lang="ar-SA"/>
              <a:pPr>
                <a:defRPr/>
              </a:pPr>
              <a:t>‹#›</a:t>
            </a:fld>
            <a:endParaRPr lang="en-US"/>
          </a:p>
        </p:txBody>
      </p:sp>
    </p:spTree>
    <p:extLst>
      <p:ext uri="{BB962C8B-B14F-4D97-AF65-F5344CB8AC3E}">
        <p14:creationId xmlns:p14="http://schemas.microsoft.com/office/powerpoint/2010/main" val="14057679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506E06-A1EA-4109-9B15-DC3A97824717}" type="slidenum">
              <a:rPr lang="ar-SA"/>
              <a:pPr>
                <a:defRPr/>
              </a:pPr>
              <a:t>‹#›</a:t>
            </a:fld>
            <a:endParaRPr lang="en-US"/>
          </a:p>
        </p:txBody>
      </p:sp>
    </p:spTree>
    <p:extLst>
      <p:ext uri="{BB962C8B-B14F-4D97-AF65-F5344CB8AC3E}">
        <p14:creationId xmlns:p14="http://schemas.microsoft.com/office/powerpoint/2010/main" val="23021147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38F91-B251-43B0-B25C-DF7EBA3E1AD6}" type="slidenum">
              <a:rPr lang="ar-SA"/>
              <a:pPr>
                <a:defRPr/>
              </a:pPr>
              <a:t>‹#›</a:t>
            </a:fld>
            <a:endParaRPr lang="en-US"/>
          </a:p>
        </p:txBody>
      </p:sp>
    </p:spTree>
    <p:extLst>
      <p:ext uri="{BB962C8B-B14F-4D97-AF65-F5344CB8AC3E}">
        <p14:creationId xmlns:p14="http://schemas.microsoft.com/office/powerpoint/2010/main" val="21439639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9D3C59-7FCD-46D9-A31F-B29D813B0202}" type="slidenum">
              <a:rPr lang="ar-SA"/>
              <a:pPr>
                <a:defRPr/>
              </a:pPr>
              <a:t>‹#›</a:t>
            </a:fld>
            <a:endParaRPr lang="en-US"/>
          </a:p>
        </p:txBody>
      </p:sp>
    </p:spTree>
    <p:extLst>
      <p:ext uri="{BB962C8B-B14F-4D97-AF65-F5344CB8AC3E}">
        <p14:creationId xmlns:p14="http://schemas.microsoft.com/office/powerpoint/2010/main" val="21157177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033EAA-265F-45B1-B68C-13D8ABCA209B}" type="slidenum">
              <a:rPr lang="ar-SA"/>
              <a:pPr>
                <a:defRPr/>
              </a:pPr>
              <a:t>‹#›</a:t>
            </a:fld>
            <a:endParaRPr lang="en-US"/>
          </a:p>
        </p:txBody>
      </p:sp>
    </p:spTree>
    <p:extLst>
      <p:ext uri="{BB962C8B-B14F-4D97-AF65-F5344CB8AC3E}">
        <p14:creationId xmlns:p14="http://schemas.microsoft.com/office/powerpoint/2010/main" val="26991534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45A103-D79D-4BCC-AEEC-66FBBF93012C}" type="slidenum">
              <a:rPr lang="ar-SA"/>
              <a:pPr>
                <a:defRPr/>
              </a:pPr>
              <a:t>‹#›</a:t>
            </a:fld>
            <a:endParaRPr lang="en-US"/>
          </a:p>
        </p:txBody>
      </p:sp>
    </p:spTree>
    <p:extLst>
      <p:ext uri="{BB962C8B-B14F-4D97-AF65-F5344CB8AC3E}">
        <p14:creationId xmlns:p14="http://schemas.microsoft.com/office/powerpoint/2010/main" val="39026261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0157ED-4A47-4D30-AD40-5E25EAA61B97}" type="slidenum">
              <a:rPr lang="ar-SA"/>
              <a:pPr>
                <a:defRPr/>
              </a:pPr>
              <a:t>‹#›</a:t>
            </a:fld>
            <a:endParaRPr lang="en-US"/>
          </a:p>
        </p:txBody>
      </p:sp>
    </p:spTree>
    <p:extLst>
      <p:ext uri="{BB962C8B-B14F-4D97-AF65-F5344CB8AC3E}">
        <p14:creationId xmlns:p14="http://schemas.microsoft.com/office/powerpoint/2010/main" val="22021825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D77CBC-BC89-478F-AFA3-FA97DAFA8AC5}" type="slidenum">
              <a:rPr lang="ar-SA"/>
              <a:pPr>
                <a:defRPr/>
              </a:pPr>
              <a:t>‹#›</a:t>
            </a:fld>
            <a:endParaRPr lang="en-US"/>
          </a:p>
        </p:txBody>
      </p:sp>
    </p:spTree>
    <p:extLst>
      <p:ext uri="{BB962C8B-B14F-4D97-AF65-F5344CB8AC3E}">
        <p14:creationId xmlns:p14="http://schemas.microsoft.com/office/powerpoint/2010/main" val="30487901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5C3CE8-46D5-44AB-B7FE-C009F6C4852D}" type="slidenum">
              <a:rPr lang="ar-SA"/>
              <a:pPr>
                <a:defRPr/>
              </a:pPr>
              <a:t>‹#›</a:t>
            </a:fld>
            <a:endParaRPr lang="en-US"/>
          </a:p>
        </p:txBody>
      </p:sp>
    </p:spTree>
    <p:extLst>
      <p:ext uri="{BB962C8B-B14F-4D97-AF65-F5344CB8AC3E}">
        <p14:creationId xmlns:p14="http://schemas.microsoft.com/office/powerpoint/2010/main" val="2661964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F6AC1B-9512-455D-9551-6E10E2B47DF0}" type="slidenum">
              <a:rPr lang="ar-SA"/>
              <a:pPr>
                <a:defRPr/>
              </a:pPr>
              <a:t>‹#›</a:t>
            </a:fld>
            <a:endParaRPr lang="en-US"/>
          </a:p>
        </p:txBody>
      </p:sp>
    </p:spTree>
    <p:extLst>
      <p:ext uri="{BB962C8B-B14F-4D97-AF65-F5344CB8AC3E}">
        <p14:creationId xmlns:p14="http://schemas.microsoft.com/office/powerpoint/2010/main" val="5033079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F0B1B4-1E68-46F0-889C-2CC81DF86578}" type="slidenum">
              <a:rPr lang="ar-SA"/>
              <a:pPr>
                <a:defRPr/>
              </a:pPr>
              <a:t>‹#›</a:t>
            </a:fld>
            <a:endParaRPr lang="en-US"/>
          </a:p>
        </p:txBody>
      </p:sp>
    </p:spTree>
    <p:extLst>
      <p:ext uri="{BB962C8B-B14F-4D97-AF65-F5344CB8AC3E}">
        <p14:creationId xmlns:p14="http://schemas.microsoft.com/office/powerpoint/2010/main" val="36660490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66"/>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66"/>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66"/>
                </a:solidFill>
              </a:defRPr>
            </a:lvl1pPr>
          </a:lstStyle>
          <a:p>
            <a:pPr>
              <a:defRPr/>
            </a:pPr>
            <a:fld id="{FA282058-4F5A-47C7-B291-B57515DEDD2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pitchFamily="34" charset="0"/>
          <a:cs typeface="Arial" pitchFamily="34" charset="0"/>
        </a:defRPr>
      </a:lvl2pPr>
      <a:lvl3pPr algn="ctr" rtl="0" eaLnBrk="0" fontAlgn="base" hangingPunct="0">
        <a:spcBef>
          <a:spcPct val="0"/>
        </a:spcBef>
        <a:spcAft>
          <a:spcPct val="0"/>
        </a:spcAft>
        <a:defRPr sz="4400">
          <a:solidFill>
            <a:srgbClr val="000066"/>
          </a:solidFill>
          <a:latin typeface="Arial" pitchFamily="34" charset="0"/>
          <a:cs typeface="Arial" pitchFamily="34" charset="0"/>
        </a:defRPr>
      </a:lvl3pPr>
      <a:lvl4pPr algn="ctr" rtl="0" eaLnBrk="0" fontAlgn="base" hangingPunct="0">
        <a:spcBef>
          <a:spcPct val="0"/>
        </a:spcBef>
        <a:spcAft>
          <a:spcPct val="0"/>
        </a:spcAft>
        <a:defRPr sz="4400">
          <a:solidFill>
            <a:srgbClr val="000066"/>
          </a:solidFill>
          <a:latin typeface="Arial" pitchFamily="34" charset="0"/>
          <a:cs typeface="Arial" pitchFamily="34" charset="0"/>
        </a:defRPr>
      </a:lvl4pPr>
      <a:lvl5pPr algn="ctr" rtl="0" eaLnBrk="0" fontAlgn="base" hangingPunct="0">
        <a:spcBef>
          <a:spcPct val="0"/>
        </a:spcBef>
        <a:spcAft>
          <a:spcPct val="0"/>
        </a:spcAft>
        <a:defRPr sz="4400">
          <a:solidFill>
            <a:srgbClr val="000066"/>
          </a:solidFill>
          <a:latin typeface="Arial" pitchFamily="34" charset="0"/>
          <a:cs typeface="Arial" pitchFamily="34" charset="0"/>
        </a:defRPr>
      </a:lvl5pPr>
      <a:lvl6pPr marL="457200" algn="ctr" rtl="0" fontAlgn="base">
        <a:spcBef>
          <a:spcPct val="0"/>
        </a:spcBef>
        <a:spcAft>
          <a:spcPct val="0"/>
        </a:spcAft>
        <a:defRPr sz="4400">
          <a:solidFill>
            <a:srgbClr val="000066"/>
          </a:solidFill>
          <a:latin typeface="Arial" pitchFamily="34" charset="0"/>
          <a:cs typeface="Arial" pitchFamily="34" charset="0"/>
        </a:defRPr>
      </a:lvl6pPr>
      <a:lvl7pPr marL="914400" algn="ctr" rtl="0" fontAlgn="base">
        <a:spcBef>
          <a:spcPct val="0"/>
        </a:spcBef>
        <a:spcAft>
          <a:spcPct val="0"/>
        </a:spcAft>
        <a:defRPr sz="4400">
          <a:solidFill>
            <a:srgbClr val="000066"/>
          </a:solidFill>
          <a:latin typeface="Arial" pitchFamily="34" charset="0"/>
          <a:cs typeface="Arial" pitchFamily="34" charset="0"/>
        </a:defRPr>
      </a:lvl7pPr>
      <a:lvl8pPr marL="1371600" algn="ctr" rtl="0" fontAlgn="base">
        <a:spcBef>
          <a:spcPct val="0"/>
        </a:spcBef>
        <a:spcAft>
          <a:spcPct val="0"/>
        </a:spcAft>
        <a:defRPr sz="4400">
          <a:solidFill>
            <a:srgbClr val="000066"/>
          </a:solidFill>
          <a:latin typeface="Arial" pitchFamily="34" charset="0"/>
          <a:cs typeface="Arial" pitchFamily="34" charset="0"/>
        </a:defRPr>
      </a:lvl8pPr>
      <a:lvl9pPr marL="1828800" algn="ctr" rtl="0" fontAlgn="base">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3" Type="http://schemas.openxmlformats.org/officeDocument/2006/relationships/hyperlink" Target="http://www.duas.org/23Ramadhanaamal.htm" TargetMode="External"/><Relationship Id="rId2" Type="http://schemas.openxmlformats.org/officeDocument/2006/relationships/hyperlink" Target="http://www.duas.org/SahifaMahdi/SMc5_13.htm" TargetMode="Externa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6"/>
          <p:cNvSpPr>
            <a:spLocks noChangeArrowheads="1"/>
          </p:cNvSpPr>
          <p:nvPr/>
        </p:nvSpPr>
        <p:spPr bwMode="auto">
          <a:xfrm>
            <a:off x="212726" y="138113"/>
            <a:ext cx="8626474" cy="5957887"/>
          </a:xfrm>
          <a:prstGeom prst="plaque">
            <a:avLst>
              <a:gd name="adj" fmla="val 16667"/>
            </a:avLst>
          </a:prstGeom>
          <a:gradFill rotWithShape="1">
            <a:gsLst>
              <a:gs pos="0">
                <a:srgbClr val="003399">
                  <a:alpha val="50000"/>
                </a:srgbClr>
              </a:gs>
              <a:gs pos="50000">
                <a:srgbClr val="003399">
                  <a:gamma/>
                  <a:shade val="46275"/>
                  <a:invGamma/>
                </a:srgbClr>
              </a:gs>
              <a:gs pos="100000">
                <a:srgbClr val="003399">
                  <a:alpha val="50000"/>
                </a:srgbClr>
              </a:gs>
            </a:gsLst>
            <a:lin ang="2700000" scaled="1"/>
          </a:gradFill>
          <a:ln w="9525" algn="ctr">
            <a:noFill/>
            <a:miter lim="800000"/>
            <a:headEnd/>
            <a:tailEnd/>
          </a:ln>
          <a:effectLst/>
        </p:spPr>
        <p:txBody>
          <a:bodyPr anchor="ctr">
            <a:spAutoFit/>
          </a:bodyPr>
          <a:lstStyle/>
          <a:p>
            <a:pPr eaLnBrk="1" hangingPunct="1">
              <a:defRPr/>
            </a:pPr>
            <a:endParaRPr lang="en-US">
              <a:latin typeface="Arial" charset="0"/>
              <a:cs typeface="Arial" charset="0"/>
            </a:endParaRPr>
          </a:p>
        </p:txBody>
      </p:sp>
      <p:sp>
        <p:nvSpPr>
          <p:cNvPr id="3077" name="Rectangle 6"/>
          <p:cNvSpPr>
            <a:spLocks noChangeArrowheads="1"/>
          </p:cNvSpPr>
          <p:nvPr/>
        </p:nvSpPr>
        <p:spPr bwMode="auto">
          <a:xfrm>
            <a:off x="0" y="-2286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 </a:t>
            </a:r>
          </a:p>
        </p:txBody>
      </p:sp>
      <p:sp>
        <p:nvSpPr>
          <p:cNvPr id="3078" name="Rectangle 7"/>
          <p:cNvSpPr>
            <a:spLocks noChangeArrowheads="1"/>
          </p:cNvSpPr>
          <p:nvPr/>
        </p:nvSpPr>
        <p:spPr bwMode="auto">
          <a:xfrm>
            <a:off x="0" y="-2286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 </a:t>
            </a:r>
          </a:p>
        </p:txBody>
      </p:sp>
      <p:sp>
        <p:nvSpPr>
          <p:cNvPr id="3079" name="Rectangle 9"/>
          <p:cNvSpPr>
            <a:spLocks noChangeArrowheads="1"/>
          </p:cNvSpPr>
          <p:nvPr/>
        </p:nvSpPr>
        <p:spPr bwMode="auto">
          <a:xfrm>
            <a:off x="0" y="-2286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 </a:t>
            </a:r>
          </a:p>
        </p:txBody>
      </p:sp>
      <p:sp>
        <p:nvSpPr>
          <p:cNvPr id="3080" name="Rectangle 3"/>
          <p:cNvSpPr>
            <a:spLocks noChangeArrowheads="1"/>
          </p:cNvSpPr>
          <p:nvPr/>
        </p:nvSpPr>
        <p:spPr bwMode="auto">
          <a:xfrm>
            <a:off x="533400" y="2895600"/>
            <a:ext cx="814705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000" b="1" i="1">
                <a:solidFill>
                  <a:srgbClr val="FFFF00"/>
                </a:solidFill>
                <a:latin typeface="Trebuchet MS" panose="020B0603020202020204" pitchFamily="34" charset="0"/>
              </a:rPr>
              <a:t>A'amaal for</a:t>
            </a:r>
          </a:p>
          <a:p>
            <a:pPr algn="ctr" eaLnBrk="1" hangingPunct="1">
              <a:spcBef>
                <a:spcPct val="0"/>
              </a:spcBef>
              <a:buFontTx/>
              <a:buNone/>
            </a:pPr>
            <a:r>
              <a:rPr lang="en-US" altLang="en-US" sz="6000" b="1" i="1">
                <a:solidFill>
                  <a:srgbClr val="FFFF00"/>
                </a:solidFill>
                <a:latin typeface="Trebuchet MS" panose="020B0603020202020204" pitchFamily="34" charset="0"/>
              </a:rPr>
              <a:t>Laylatul Qadr</a:t>
            </a:r>
          </a:p>
          <a:p>
            <a:pPr algn="ctr" eaLnBrk="1" hangingPunct="1">
              <a:spcBef>
                <a:spcPct val="0"/>
              </a:spcBef>
              <a:buFontTx/>
              <a:buNone/>
            </a:pPr>
            <a:r>
              <a:rPr lang="en-US" altLang="en-US" sz="5400" b="1">
                <a:solidFill>
                  <a:srgbClr val="FFFF00"/>
                </a:solidFill>
                <a:latin typeface="Trebuchet MS" panose="020B0603020202020204" pitchFamily="34" charset="0"/>
              </a:rPr>
              <a:t>(23</a:t>
            </a:r>
            <a:r>
              <a:rPr lang="en-US" altLang="en-US" sz="5400" b="1" baseline="30000">
                <a:solidFill>
                  <a:srgbClr val="FFFF00"/>
                </a:solidFill>
                <a:latin typeface="Trebuchet MS" panose="020B0603020202020204" pitchFamily="34" charset="0"/>
              </a:rPr>
              <a:t>rd</a:t>
            </a:r>
            <a:r>
              <a:rPr lang="en-US" altLang="en-US" sz="5400" b="1">
                <a:solidFill>
                  <a:srgbClr val="FFFF00"/>
                </a:solidFill>
                <a:latin typeface="Trebuchet MS" panose="020B0603020202020204" pitchFamily="34" charset="0"/>
              </a:rPr>
              <a:t> night of Ramadan)</a:t>
            </a:r>
            <a:endParaRPr lang="en-US" altLang="en-US" sz="6000" b="1">
              <a:solidFill>
                <a:srgbClr val="FFFF00"/>
              </a:solidFill>
              <a:latin typeface="Trebuchet MS" panose="020B0603020202020204" pitchFamily="34" charset="0"/>
            </a:endParaRPr>
          </a:p>
        </p:txBody>
      </p:sp>
      <p:sp>
        <p:nvSpPr>
          <p:cNvPr id="3081" name="Rectangle 1"/>
          <p:cNvSpPr>
            <a:spLocks noChangeArrowheads="1"/>
          </p:cNvSpPr>
          <p:nvPr/>
        </p:nvSpPr>
        <p:spPr bwMode="auto">
          <a:xfrm>
            <a:off x="76200" y="1030288"/>
            <a:ext cx="9296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14000" dirty="0">
                <a:solidFill>
                  <a:srgbClr val="FFFF00"/>
                </a:solidFill>
                <a:latin typeface="Arabic Typesetting" panose="03020402040406030203" pitchFamily="66" charset="-78"/>
                <a:cs typeface="Arabic Typesetting" panose="03020402040406030203" pitchFamily="66" charset="-78"/>
              </a:rPr>
              <a:t> اعمال</a:t>
            </a:r>
            <a:r>
              <a:rPr lang="en-US" altLang="en-US" sz="14000" dirty="0">
                <a:solidFill>
                  <a:srgbClr val="FFFF00"/>
                </a:solidFill>
                <a:latin typeface="Arabic Typesetting" panose="03020402040406030203" pitchFamily="66" charset="-78"/>
                <a:cs typeface="Arabic Typesetting" panose="03020402040406030203" pitchFamily="66" charset="-78"/>
              </a:rPr>
              <a:t> </a:t>
            </a:r>
            <a:r>
              <a:rPr lang="ar-SA" altLang="en-US" sz="14000" dirty="0">
                <a:solidFill>
                  <a:srgbClr val="FFFF00"/>
                </a:solidFill>
                <a:latin typeface="Arabic Typesetting" panose="03020402040406030203" pitchFamily="66" charset="-78"/>
                <a:cs typeface="Arabic Typesetting" panose="03020402040406030203" pitchFamily="66" charset="-78"/>
              </a:rPr>
              <a:t>للَيْلَةُ الْقَدْرِ</a:t>
            </a:r>
          </a:p>
        </p:txBody>
      </p:sp>
      <p:sp>
        <p:nvSpPr>
          <p:cNvPr id="3082" name="Rectangle 8"/>
          <p:cNvSpPr>
            <a:spLocks noChangeArrowheads="1"/>
          </p:cNvSpPr>
          <p:nvPr/>
        </p:nvSpPr>
        <p:spPr bwMode="auto">
          <a:xfrm>
            <a:off x="1447800" y="5726113"/>
            <a:ext cx="655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i="1">
                <a:solidFill>
                  <a:srgbClr val="FFFF00"/>
                </a:solidFill>
              </a:rPr>
              <a:t>(Arabic text with English Translation and Transliteration)</a:t>
            </a:r>
          </a:p>
        </p:txBody>
      </p:sp>
      <p:sp>
        <p:nvSpPr>
          <p:cNvPr id="3083" name="Rectangle 5"/>
          <p:cNvSpPr>
            <a:spLocks noChangeArrowheads="1"/>
          </p:cNvSpPr>
          <p:nvPr/>
        </p:nvSpPr>
        <p:spPr bwMode="auto">
          <a:xfrm>
            <a:off x="136525" y="5857875"/>
            <a:ext cx="88884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200" b="1" dirty="0">
              <a:latin typeface="Trebuchet MS" panose="020B0603020202020204" pitchFamily="34" charset="0"/>
            </a:endParaRPr>
          </a:p>
          <a:p>
            <a:pPr algn="ctr" eaLnBrk="1" hangingPunct="1">
              <a:spcBef>
                <a:spcPct val="0"/>
              </a:spcBef>
              <a:buFontTx/>
              <a:buNone/>
            </a:pPr>
            <a:r>
              <a:rPr lang="en-US" altLang="en-US" sz="1100" b="1" dirty="0"/>
              <a:t>For any errors / comments please write to: duas.org@gmail.com</a:t>
            </a:r>
            <a:endParaRPr lang="en-US" altLang="en-US" sz="1200" b="1" dirty="0">
              <a:latin typeface="Trebuchet MS" panose="020B0603020202020204" pitchFamily="34" charset="0"/>
            </a:endParaRPr>
          </a:p>
          <a:p>
            <a:pPr algn="ctr" eaLnBrk="1" hangingPunct="1">
              <a:spcBef>
                <a:spcPct val="0"/>
              </a:spcBef>
              <a:buFontTx/>
              <a:buNone/>
            </a:pPr>
            <a:r>
              <a:rPr lang="en-US" altLang="en-US" sz="1200" b="1" dirty="0">
                <a:latin typeface="Trebuchet MS" panose="020B0603020202020204" pitchFamily="34" charset="0"/>
              </a:rPr>
              <a:t>Kindly recite </a:t>
            </a:r>
            <a:r>
              <a:rPr lang="en-US" altLang="en-US" sz="1200" b="1" dirty="0" err="1" smtClean="0">
                <a:latin typeface="Trebuchet MS" panose="020B0603020202020204" pitchFamily="34" charset="0"/>
              </a:rPr>
              <a:t>Sūrat</a:t>
            </a:r>
            <a:r>
              <a:rPr lang="en-US" altLang="en-US" sz="1200" b="1" dirty="0" smtClean="0">
                <a:latin typeface="Trebuchet MS" panose="020B0603020202020204" pitchFamily="34" charset="0"/>
              </a:rPr>
              <a:t> al-</a:t>
            </a:r>
            <a:r>
              <a:rPr lang="en-US" altLang="en-US" sz="1200" b="1" dirty="0" err="1" smtClean="0">
                <a:latin typeface="Trebuchet MS" panose="020B0603020202020204" pitchFamily="34" charset="0"/>
              </a:rPr>
              <a:t>Fātiḥah</a:t>
            </a:r>
            <a:r>
              <a:rPr lang="en-US" altLang="en-US" sz="1200" b="1" dirty="0" smtClean="0">
                <a:latin typeface="Trebuchet MS" panose="020B0603020202020204" pitchFamily="34" charset="0"/>
              </a:rPr>
              <a:t> </a:t>
            </a:r>
            <a:r>
              <a:rPr lang="en-US" altLang="en-US" sz="1200" b="1" dirty="0">
                <a:latin typeface="Trebuchet MS" panose="020B0603020202020204" pitchFamily="34" charset="0"/>
              </a:rPr>
              <a:t>for </a:t>
            </a:r>
            <a:r>
              <a:rPr lang="en-US" altLang="en-US" sz="1200" b="1" dirty="0" err="1">
                <a:latin typeface="Trebuchet MS" panose="020B0603020202020204" pitchFamily="34" charset="0"/>
              </a:rPr>
              <a:t>Marhumeen</a:t>
            </a:r>
            <a:r>
              <a:rPr lang="en-US" altLang="en-US" sz="1200" b="1" dirty="0">
                <a:latin typeface="Trebuchet MS" panose="020B0603020202020204" pitchFamily="34" charset="0"/>
              </a:rPr>
              <a:t> of all those who have worked towards making this small work possible</a:t>
            </a:r>
            <a:r>
              <a:rPr lang="en-US" altLang="en-US" sz="1200" b="1" dirty="0" smtClean="0">
                <a:latin typeface="Trebuchet MS" panose="020B0603020202020204" pitchFamily="34" charset="0"/>
              </a:rPr>
              <a:t>.</a:t>
            </a:r>
            <a:endParaRPr lang="en-US" altLang="en-US" sz="1200" b="1" dirty="0">
              <a:latin typeface="Trebuchet MS" panose="020B0603020202020204" pitchFamily="34" charset="0"/>
            </a:endParaRPr>
          </a:p>
        </p:txBody>
      </p:sp>
      <p:pic>
        <p:nvPicPr>
          <p:cNvPr id="308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7250" y="138113"/>
            <a:ext cx="26225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463550" y="609600"/>
            <a:ext cx="8147050" cy="5715000"/>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12293" name="Rectangle 3"/>
          <p:cNvSpPr>
            <a:spLocks noChangeArrowheads="1"/>
          </p:cNvSpPr>
          <p:nvPr/>
        </p:nvSpPr>
        <p:spPr bwMode="auto">
          <a:xfrm>
            <a:off x="533400" y="4602163"/>
            <a:ext cx="8147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i="1">
                <a:solidFill>
                  <a:srgbClr val="FFFF00"/>
                </a:solidFill>
                <a:latin typeface="Trebuchet MS" panose="020B0603020202020204" pitchFamily="34" charset="0"/>
              </a:rPr>
              <a:t>astaghfiru allaha wa atubu ilayhi</a:t>
            </a:r>
          </a:p>
        </p:txBody>
      </p:sp>
      <p:sp>
        <p:nvSpPr>
          <p:cNvPr id="12294" name="Rectangle 1"/>
          <p:cNvSpPr>
            <a:spLocks noChangeArrowheads="1"/>
          </p:cNvSpPr>
          <p:nvPr/>
        </p:nvSpPr>
        <p:spPr bwMode="auto">
          <a:xfrm>
            <a:off x="0" y="1371600"/>
            <a:ext cx="929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9800" dirty="0">
                <a:solidFill>
                  <a:srgbClr val="FFFF00"/>
                </a:solidFill>
                <a:latin typeface="Arabic Typesetting" panose="03020402040406030203" pitchFamily="66" charset="-78"/>
                <a:cs typeface="Arabic Typesetting" panose="03020402040406030203" pitchFamily="66" charset="-78"/>
              </a:rPr>
              <a:t>أَسْتَغْفِرُ اللّهَ وَأَتُوبُ إلَيْهِ.</a:t>
            </a:r>
          </a:p>
        </p:txBody>
      </p:sp>
      <p:sp>
        <p:nvSpPr>
          <p:cNvPr id="12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29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2297" name="Subtitle 4"/>
          <p:cNvSpPr txBox="1">
            <a:spLocks/>
          </p:cNvSpPr>
          <p:nvPr/>
        </p:nvSpPr>
        <p:spPr bwMode="auto">
          <a:xfrm>
            <a:off x="463550" y="2819400"/>
            <a:ext cx="81470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n-US" altLang="en-US" sz="4000" b="1">
                <a:solidFill>
                  <a:srgbClr val="FFFF00"/>
                </a:solidFill>
                <a:ea typeface="MS Mincho" panose="02020609040205080304" pitchFamily="49" charset="-128"/>
              </a:rPr>
              <a:t>I seek the forgiveness of Allāh, my Lord, and I repent before Him.</a:t>
            </a:r>
          </a:p>
        </p:txBody>
      </p:sp>
      <p:sp>
        <p:nvSpPr>
          <p:cNvPr id="12298" name="Rectangle 9"/>
          <p:cNvSpPr>
            <a:spLocks noChangeArrowheads="1"/>
          </p:cNvSpPr>
          <p:nvPr/>
        </p:nvSpPr>
        <p:spPr bwMode="auto">
          <a:xfrm>
            <a:off x="3348038" y="742950"/>
            <a:ext cx="2595562" cy="46196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FF00"/>
                </a:solidFill>
                <a:latin typeface="Trebuchet MS" panose="020B0603020202020204" pitchFamily="34" charset="0"/>
              </a:rPr>
              <a:t>Recite 70 times</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المَغْفُورِ ذُنُوبُهُمُ،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Whose sins are forgiven,</a:t>
            </a:r>
          </a:p>
        </p:txBody>
      </p:sp>
      <p:sp>
        <p:nvSpPr>
          <p:cNvPr id="1044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almaghfuri dhunubuhumu</a:t>
            </a:r>
            <a:endParaRPr lang="fi-FI" altLang="en-US" b="1" i="1">
              <a:ea typeface="MS Mincho" panose="02020609040205080304" pitchFamily="49" charset="-128"/>
            </a:endParaRPr>
          </a:p>
        </p:txBody>
      </p:sp>
      <p:sp>
        <p:nvSpPr>
          <p:cNvPr id="104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44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المُكَفّرِ</a:t>
            </a:r>
            <a:r>
              <a:rPr lang="ar-SA" sz="9000" kern="1200" dirty="0">
                <a:latin typeface="Arabic Typesetting" panose="03020402040406030203" pitchFamily="66" charset="-78"/>
                <a:ea typeface="+mn-ea"/>
                <a:cs typeface="Arabic Typesetting" panose="03020402040406030203" pitchFamily="66" charset="-78"/>
              </a:rPr>
              <a:t> عَنْهُمْ سَيّئَاتُهُمْ،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whose offenses and pardoned.</a:t>
            </a:r>
          </a:p>
        </p:txBody>
      </p:sp>
      <p:sp>
        <p:nvSpPr>
          <p:cNvPr id="1054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almukaffari `anhum sayyi’atuhum</a:t>
            </a:r>
            <a:endParaRPr lang="fi-FI" altLang="en-US" b="1" i="1">
              <a:ea typeface="MS Mincho" panose="02020609040205080304" pitchFamily="49" charset="-128"/>
            </a:endParaRPr>
          </a:p>
        </p:txBody>
      </p:sp>
      <p:sp>
        <p:nvSpPr>
          <p:cNvPr id="105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54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وَاجْعَلْ فِيمَا تِقْضِي وَتُقَدّرُ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(please), among the matters that You decide and make, </a:t>
            </a:r>
          </a:p>
        </p:txBody>
      </p:sp>
      <p:sp>
        <p:nvSpPr>
          <p:cNvPr id="1065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waj`al fima tiqdy wa tuqaddru</a:t>
            </a:r>
            <a:endParaRPr lang="fi-FI" altLang="en-US" b="1" i="1">
              <a:ea typeface="MS Mincho" panose="02020609040205080304" pitchFamily="49" charset="-128"/>
            </a:endParaRPr>
          </a:p>
        </p:txBody>
      </p:sp>
      <p:sp>
        <p:nvSpPr>
          <p:cNvPr id="106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65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أَنْ تُطِيلَ عُمْرِي،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Decide to prolong my lifetime,</a:t>
            </a:r>
          </a:p>
        </p:txBody>
      </p:sp>
      <p:sp>
        <p:nvSpPr>
          <p:cNvPr id="1075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an tutila `umri</a:t>
            </a:r>
            <a:endParaRPr lang="fi-FI" altLang="en-US" b="1" i="1">
              <a:ea typeface="MS Mincho" panose="02020609040205080304" pitchFamily="49" charset="-128"/>
            </a:endParaRPr>
          </a:p>
        </p:txBody>
      </p:sp>
      <p:sp>
        <p:nvSpPr>
          <p:cNvPr id="107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75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وَتُوَسّعَ لِي فِي رِزْقِي.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expand my sustenance.</a:t>
            </a:r>
          </a:p>
        </p:txBody>
      </p:sp>
      <p:sp>
        <p:nvSpPr>
          <p:cNvPr id="1085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wa tuwassi`a li fi rizqi</a:t>
            </a:r>
            <a:endParaRPr lang="fi-FI" altLang="en-US" b="1" i="1">
              <a:ea typeface="MS Mincho" panose="02020609040205080304" pitchFamily="49" charset="-128"/>
            </a:endParaRPr>
          </a:p>
        </p:txBody>
      </p:sp>
      <p:sp>
        <p:nvSpPr>
          <p:cNvPr id="108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85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095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09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95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304800" y="533400"/>
            <a:ext cx="8604250" cy="5983288"/>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110597" name="Rectangle 3"/>
          <p:cNvSpPr>
            <a:spLocks noChangeArrowheads="1"/>
          </p:cNvSpPr>
          <p:nvPr/>
        </p:nvSpPr>
        <p:spPr bwMode="auto">
          <a:xfrm>
            <a:off x="1066800" y="457200"/>
            <a:ext cx="7010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dirty="0">
                <a:solidFill>
                  <a:srgbClr val="FFFF00"/>
                </a:solidFill>
                <a:latin typeface="Trebuchet MS" panose="020B0603020202020204" pitchFamily="34" charset="0"/>
              </a:rPr>
              <a:t>Short recommended </a:t>
            </a:r>
            <a:r>
              <a:rPr lang="en-US" altLang="en-US" sz="5400" b="1" dirty="0" err="1">
                <a:solidFill>
                  <a:srgbClr val="FFFF00"/>
                </a:solidFill>
                <a:latin typeface="Trebuchet MS" panose="020B0603020202020204" pitchFamily="34" charset="0"/>
              </a:rPr>
              <a:t>Du’a</a:t>
            </a:r>
            <a:r>
              <a:rPr lang="en-US" altLang="en-US" sz="5400" b="1" dirty="0">
                <a:solidFill>
                  <a:srgbClr val="FFFF00"/>
                </a:solidFill>
                <a:latin typeface="Trebuchet MS" panose="020B0603020202020204" pitchFamily="34" charset="0"/>
              </a:rPr>
              <a:t> for the night of </a:t>
            </a:r>
            <a:r>
              <a:rPr lang="en-US" altLang="en-US" sz="5400" b="1" dirty="0" err="1">
                <a:solidFill>
                  <a:srgbClr val="FFFF00"/>
                </a:solidFill>
                <a:latin typeface="Trebuchet MS" panose="020B0603020202020204" pitchFamily="34" charset="0"/>
              </a:rPr>
              <a:t>Qadr</a:t>
            </a:r>
            <a:endParaRPr lang="en-US" altLang="en-US" sz="5400" b="1" dirty="0">
              <a:solidFill>
                <a:srgbClr val="FFFF00"/>
              </a:solidFill>
              <a:latin typeface="Trebuchet MS" panose="020B0603020202020204" pitchFamily="34" charset="0"/>
            </a:endParaRPr>
          </a:p>
        </p:txBody>
      </p:sp>
      <p:sp>
        <p:nvSpPr>
          <p:cNvPr id="11059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059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10600" name="Rectangle 1"/>
          <p:cNvSpPr>
            <a:spLocks noChangeArrowheads="1"/>
          </p:cNvSpPr>
          <p:nvPr/>
        </p:nvSpPr>
        <p:spPr bwMode="auto">
          <a:xfrm>
            <a:off x="2667000" y="2943225"/>
            <a:ext cx="40943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8000" b="1">
                <a:solidFill>
                  <a:srgbClr val="FFFF00"/>
                </a:solidFill>
                <a:latin typeface="Arabic Typesetting" panose="03020402040406030203" pitchFamily="66" charset="-78"/>
                <a:cs typeface="Arabic Typesetting" panose="03020402040406030203" pitchFamily="66" charset="-78"/>
              </a:rPr>
              <a:t>يَا بَاطِناً فِي ظُهُورِهِ</a:t>
            </a:r>
            <a:endParaRPr lang="en-US" altLang="en-US" sz="8000" b="1" dirty="0">
              <a:solidFill>
                <a:srgbClr val="FFFF00"/>
              </a:solidFill>
              <a:latin typeface="Arabic Typesetting" panose="03020402040406030203" pitchFamily="66" charset="-78"/>
              <a:cs typeface="Arabic Typesetting" panose="03020402040406030203" pitchFamily="66" charset="-78"/>
            </a:endParaRPr>
          </a:p>
        </p:txBody>
      </p:sp>
      <p:sp>
        <p:nvSpPr>
          <p:cNvPr id="110601" name="Rectangle 2"/>
          <p:cNvSpPr>
            <a:spLocks noChangeArrowheads="1"/>
          </p:cNvSpPr>
          <p:nvPr/>
        </p:nvSpPr>
        <p:spPr bwMode="auto">
          <a:xfrm>
            <a:off x="304800" y="4335463"/>
            <a:ext cx="853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ya batinan fi zuhurihi</a:t>
            </a:r>
          </a:p>
        </p:txBody>
      </p:sp>
      <p:sp>
        <p:nvSpPr>
          <p:cNvPr id="110602" name="Rectangle 1"/>
          <p:cNvSpPr>
            <a:spLocks noChangeArrowheads="1"/>
          </p:cNvSpPr>
          <p:nvPr/>
        </p:nvSpPr>
        <p:spPr bwMode="auto">
          <a:xfrm>
            <a:off x="914400" y="5181600"/>
            <a:ext cx="7315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a:solidFill>
                  <a:srgbClr val="FFFF00"/>
                </a:solidFill>
              </a:rPr>
              <a:t>It is recommended to recite the following supplication  mentioned in the book of ‘Iqbal al-A`mal’:</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116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11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16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1126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112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26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بَاطِناً فِي ظُهُورِهِ،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is intrinsic though He is evident,</a:t>
            </a:r>
          </a:p>
        </p:txBody>
      </p:sp>
      <p:sp>
        <p:nvSpPr>
          <p:cNvPr id="1136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batinan fi zuhurihi</a:t>
            </a:r>
          </a:p>
        </p:txBody>
      </p:sp>
      <p:sp>
        <p:nvSpPr>
          <p:cNvPr id="113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36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463550" y="609600"/>
            <a:ext cx="8147050" cy="5715000"/>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13317" name="Rectangle 3"/>
          <p:cNvSpPr>
            <a:spLocks noChangeArrowheads="1"/>
          </p:cNvSpPr>
          <p:nvPr/>
        </p:nvSpPr>
        <p:spPr bwMode="auto">
          <a:xfrm>
            <a:off x="533400" y="4449763"/>
            <a:ext cx="8147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i="1">
                <a:solidFill>
                  <a:srgbClr val="FFFF00"/>
                </a:solidFill>
                <a:latin typeface="Trebuchet MS" panose="020B0603020202020204" pitchFamily="34" charset="0"/>
              </a:rPr>
              <a:t>astaghfiru allaha rabbi wa atubu ilayhi</a:t>
            </a:r>
          </a:p>
        </p:txBody>
      </p:sp>
      <p:sp>
        <p:nvSpPr>
          <p:cNvPr id="13318" name="Rectangle 1"/>
          <p:cNvSpPr>
            <a:spLocks noChangeArrowheads="1"/>
          </p:cNvSpPr>
          <p:nvPr/>
        </p:nvSpPr>
        <p:spPr bwMode="auto">
          <a:xfrm>
            <a:off x="0" y="1295400"/>
            <a:ext cx="929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9800" dirty="0">
                <a:solidFill>
                  <a:srgbClr val="FFFF00"/>
                </a:solidFill>
                <a:latin typeface="Arabic Typesetting" panose="03020402040406030203" pitchFamily="66" charset="-78"/>
                <a:cs typeface="Arabic Typesetting" panose="03020402040406030203" pitchFamily="66" charset="-78"/>
              </a:rPr>
              <a:t>أَسْتَغْفِرُ اللّهَ رَبِّي وَأَتُوبُ إلَيْهِ</a:t>
            </a:r>
          </a:p>
        </p:txBody>
      </p:sp>
      <p:sp>
        <p:nvSpPr>
          <p:cNvPr id="13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32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3321" name="Subtitle 4"/>
          <p:cNvSpPr txBox="1">
            <a:spLocks/>
          </p:cNvSpPr>
          <p:nvPr/>
        </p:nvSpPr>
        <p:spPr bwMode="auto">
          <a:xfrm>
            <a:off x="533400" y="2973388"/>
            <a:ext cx="8305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n-US" altLang="en-US" sz="4000" b="1">
                <a:solidFill>
                  <a:srgbClr val="FFFF00"/>
                </a:solidFill>
                <a:ea typeface="MS Mincho" panose="02020609040205080304" pitchFamily="49" charset="-128"/>
              </a:rPr>
              <a:t>I seek the forgiveness of Allāh, my Lord, and I repent before Him.</a:t>
            </a:r>
          </a:p>
        </p:txBody>
      </p:sp>
      <p:sp>
        <p:nvSpPr>
          <p:cNvPr id="13322" name="Rectangle 1"/>
          <p:cNvSpPr>
            <a:spLocks noChangeArrowheads="1"/>
          </p:cNvSpPr>
          <p:nvPr/>
        </p:nvSpPr>
        <p:spPr bwMode="auto">
          <a:xfrm>
            <a:off x="3276600" y="742950"/>
            <a:ext cx="2595563" cy="46196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FF00"/>
                </a:solidFill>
                <a:latin typeface="Trebuchet MS" panose="020B0603020202020204" pitchFamily="34" charset="0"/>
              </a:rPr>
              <a:t>Recite 100 times</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ويَا</a:t>
            </a:r>
            <a:r>
              <a:rPr lang="ar-SA" sz="9000" kern="1200" dirty="0">
                <a:latin typeface="Arabic Typesetting" panose="03020402040406030203" pitchFamily="66" charset="-78"/>
                <a:ea typeface="+mn-ea"/>
                <a:cs typeface="Arabic Typesetting" panose="03020402040406030203" pitchFamily="66" charset="-78"/>
              </a:rPr>
              <a:t> ظَاهِراً فِي بُطُونِهِ،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 Who is evident though He is intrinsic;</a:t>
            </a:r>
          </a:p>
        </p:txBody>
      </p:sp>
      <p:sp>
        <p:nvSpPr>
          <p:cNvPr id="1146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wia zahiran fi butunihi</a:t>
            </a:r>
          </a:p>
        </p:txBody>
      </p:sp>
      <p:sp>
        <p:nvSpPr>
          <p:cNvPr id="114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46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وَيَا</a:t>
            </a:r>
            <a:r>
              <a:rPr lang="ar-SA" sz="9000" kern="1200" dirty="0">
                <a:latin typeface="Arabic Typesetting" panose="03020402040406030203" pitchFamily="66" charset="-78"/>
                <a:ea typeface="+mn-ea"/>
                <a:cs typeface="Arabic Typesetting" panose="03020402040406030203" pitchFamily="66" charset="-78"/>
              </a:rPr>
              <a:t> بَاطِناً لَيْسَ يَخْفَى،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is intrinsic that is not missed</a:t>
            </a:r>
          </a:p>
        </p:txBody>
      </p:sp>
      <p:sp>
        <p:nvSpPr>
          <p:cNvPr id="1157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ya batinan laysa yakhfa</a:t>
            </a:r>
            <a:endParaRPr lang="fi-FI" altLang="en-US" b="1" i="1">
              <a:ea typeface="MS Mincho" panose="02020609040205080304" pitchFamily="49" charset="-128"/>
            </a:endParaRPr>
          </a:p>
        </p:txBody>
      </p:sp>
      <p:sp>
        <p:nvSpPr>
          <p:cNvPr id="115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57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وَيَا</a:t>
            </a:r>
            <a:r>
              <a:rPr lang="ar-SA" sz="9000" kern="1200" dirty="0">
                <a:latin typeface="Arabic Typesetting" panose="03020402040406030203" pitchFamily="66" charset="-78"/>
                <a:ea typeface="+mn-ea"/>
                <a:cs typeface="Arabic Typesetting" panose="03020402040406030203" pitchFamily="66" charset="-78"/>
              </a:rPr>
              <a:t> ظَاهِراً لَيْسَ يُرَى،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 Who is evident but He cannot be seen;</a:t>
            </a:r>
          </a:p>
        </p:txBody>
      </p:sp>
      <p:sp>
        <p:nvSpPr>
          <p:cNvPr id="1167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ya zahiran laysa yura</a:t>
            </a:r>
            <a:endParaRPr lang="fi-FI" altLang="en-US" b="1" i="1">
              <a:ea typeface="MS Mincho" panose="02020609040205080304" pitchFamily="49" charset="-128"/>
            </a:endParaRPr>
          </a:p>
        </p:txBody>
      </p:sp>
      <p:sp>
        <p:nvSpPr>
          <p:cNvPr id="116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67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مَوْصُوفاً لا يَبْلُغُ بِكَيْنُونَتِهِ مَوْصُوفٌ وَلا حَدّ مَحْدُودٌ،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is described, but neither any other described thing nor can any boundary attain His Being;</a:t>
            </a:r>
          </a:p>
        </p:txBody>
      </p:sp>
      <p:sp>
        <p:nvSpPr>
          <p:cNvPr id="1177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mawsufan la yablughu bikaynunatihi mawsufun wa la hadd mahdudun</a:t>
            </a:r>
          </a:p>
        </p:txBody>
      </p:sp>
      <p:sp>
        <p:nvSpPr>
          <p:cNvPr id="117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77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وَيَا</a:t>
            </a:r>
            <a:r>
              <a:rPr lang="ar-SA" sz="9000" kern="1200" dirty="0">
                <a:latin typeface="Arabic Typesetting" panose="03020402040406030203" pitchFamily="66" charset="-78"/>
                <a:ea typeface="+mn-ea"/>
                <a:cs typeface="Arabic Typesetting" panose="03020402040406030203" pitchFamily="66" charset="-78"/>
              </a:rPr>
              <a:t> غَائِباً غَيْرَ مَفْقُودٍ،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is absent but not lost,</a:t>
            </a:r>
          </a:p>
        </p:txBody>
      </p:sp>
      <p:sp>
        <p:nvSpPr>
          <p:cNvPr id="1187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ya gha’iban ghayra mafqudin</a:t>
            </a:r>
          </a:p>
        </p:txBody>
      </p:sp>
      <p:sp>
        <p:nvSpPr>
          <p:cNvPr id="118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87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وَيَا</a:t>
            </a:r>
            <a:r>
              <a:rPr lang="ar-SA" sz="9000" kern="1200" dirty="0">
                <a:latin typeface="Arabic Typesetting" panose="03020402040406030203" pitchFamily="66" charset="-78"/>
                <a:ea typeface="+mn-ea"/>
                <a:cs typeface="Arabic Typesetting" panose="03020402040406030203" pitchFamily="66" charset="-78"/>
              </a:rPr>
              <a:t> شَاهِداً غَيْرَ مَشْهُودٍ،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 Who is present but not witnessed.</a:t>
            </a:r>
          </a:p>
        </p:txBody>
      </p:sp>
      <p:sp>
        <p:nvSpPr>
          <p:cNvPr id="1198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ya shahidan ghayra mashhudin</a:t>
            </a:r>
          </a:p>
        </p:txBody>
      </p:sp>
      <p:sp>
        <p:nvSpPr>
          <p:cNvPr id="119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98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يُطْلَبُ فَيُصَابُ،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When He is sought, He shall be obtained,</a:t>
            </a:r>
          </a:p>
        </p:txBody>
      </p:sp>
      <p:sp>
        <p:nvSpPr>
          <p:cNvPr id="1208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yutlabu fayusabu</a:t>
            </a:r>
          </a:p>
        </p:txBody>
      </p:sp>
      <p:sp>
        <p:nvSpPr>
          <p:cNvPr id="120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08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وَلَمْ يَخْلُ مِنْهُ السّمَاوَاتُ وَالأَرْضُ وَمَا بَيْنَهُمَا طَرْفَةَ عَيْنٍ،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neither the heavens, nor the earth nor can anything that is between them be empty of Him.</a:t>
            </a:r>
          </a:p>
        </p:txBody>
      </p:sp>
      <p:sp>
        <p:nvSpPr>
          <p:cNvPr id="1218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lam yakhlu minhu alssamawatu wal-ardu wa ma baynahuma tarfata `aynin</a:t>
            </a:r>
          </a:p>
        </p:txBody>
      </p:sp>
      <p:sp>
        <p:nvSpPr>
          <p:cNvPr id="121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18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لا يُدْرَكُ بِكَيْفٍ،</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He cannot be realized by asking ‘How is He?’</a:t>
            </a:r>
          </a:p>
        </p:txBody>
      </p:sp>
      <p:sp>
        <p:nvSpPr>
          <p:cNvPr id="1228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layudraku bikayfin</a:t>
            </a:r>
          </a:p>
        </p:txBody>
      </p:sp>
      <p:sp>
        <p:nvSpPr>
          <p:cNvPr id="122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28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وَلا يُؤَيّنُ </a:t>
            </a:r>
            <a:r>
              <a:rPr lang="ar-SA" sz="9000" kern="1200" dirty="0" err="1">
                <a:latin typeface="Arabic Typesetting" panose="03020402040406030203" pitchFamily="66" charset="-78"/>
                <a:ea typeface="+mn-ea"/>
                <a:cs typeface="Arabic Typesetting" panose="03020402040406030203" pitchFamily="66" charset="-78"/>
              </a:rPr>
              <a:t>بِأَيْنٍ</a:t>
            </a:r>
            <a:r>
              <a:rPr lang="ar-SA" sz="9000" kern="1200" dirty="0">
                <a:latin typeface="Arabic Typesetting" panose="03020402040406030203" pitchFamily="66" charset="-78"/>
                <a:ea typeface="+mn-ea"/>
                <a:cs typeface="Arabic Typesetting" panose="03020402040406030203" pitchFamily="66" charset="-78"/>
              </a:rPr>
              <a:t> وَلا بِحَيْثٍ،</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His place cannot be identified by asking, ‘Where is He?’ or ‘What is His place?’</a:t>
            </a:r>
          </a:p>
        </p:txBody>
      </p:sp>
      <p:sp>
        <p:nvSpPr>
          <p:cNvPr id="1239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r-FR" altLang="en-US" b="1" i="1">
                <a:ea typeface="MS Mincho" panose="02020609040205080304" pitchFamily="49" charset="-128"/>
              </a:rPr>
              <a:t>wa la yu´ayyanu bi-ainin wa la bihaythin</a:t>
            </a:r>
            <a:endParaRPr lang="fi-FI" altLang="en-US" b="1" i="1">
              <a:ea typeface="MS Mincho" panose="02020609040205080304" pitchFamily="49" charset="-128"/>
            </a:endParaRPr>
          </a:p>
        </p:txBody>
      </p:sp>
      <p:sp>
        <p:nvSpPr>
          <p:cNvPr id="123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39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463550" y="609600"/>
            <a:ext cx="8147050" cy="5715000"/>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14341" name="Rectangle 3"/>
          <p:cNvSpPr>
            <a:spLocks noChangeArrowheads="1"/>
          </p:cNvSpPr>
          <p:nvPr/>
        </p:nvSpPr>
        <p:spPr bwMode="auto">
          <a:xfrm>
            <a:off x="381000" y="481013"/>
            <a:ext cx="8382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000" b="1">
                <a:solidFill>
                  <a:srgbClr val="FFFF00"/>
                </a:solidFill>
                <a:latin typeface="Trebuchet MS" panose="020B0603020202020204" pitchFamily="34" charset="0"/>
              </a:rPr>
              <a:t>Please open the </a:t>
            </a:r>
          </a:p>
          <a:p>
            <a:pPr algn="ctr" eaLnBrk="1" hangingPunct="1">
              <a:spcBef>
                <a:spcPct val="0"/>
              </a:spcBef>
              <a:buFontTx/>
              <a:buNone/>
            </a:pPr>
            <a:r>
              <a:rPr lang="en-US" altLang="en-US" sz="6000" b="1">
                <a:solidFill>
                  <a:srgbClr val="FFFF00"/>
                </a:solidFill>
                <a:latin typeface="Trebuchet MS" panose="020B0603020202020204" pitchFamily="34" charset="0"/>
              </a:rPr>
              <a:t>Holy Qur'an </a:t>
            </a:r>
          </a:p>
          <a:p>
            <a:pPr algn="ctr" eaLnBrk="1" hangingPunct="1">
              <a:spcBef>
                <a:spcPct val="0"/>
              </a:spcBef>
              <a:buFontTx/>
              <a:buNone/>
            </a:pPr>
            <a:r>
              <a:rPr lang="en-US" altLang="en-US" sz="6000" b="1">
                <a:solidFill>
                  <a:srgbClr val="FFFF00"/>
                </a:solidFill>
                <a:latin typeface="Trebuchet MS" panose="020B0603020202020204" pitchFamily="34" charset="0"/>
              </a:rPr>
              <a:t>and recite the following:</a:t>
            </a:r>
          </a:p>
        </p:txBody>
      </p:sp>
      <p:sp>
        <p:nvSpPr>
          <p:cNvPr id="1434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343"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4344" name="Rectangle 1"/>
          <p:cNvSpPr>
            <a:spLocks noChangeArrowheads="1"/>
          </p:cNvSpPr>
          <p:nvPr/>
        </p:nvSpPr>
        <p:spPr bwMode="auto">
          <a:xfrm>
            <a:off x="990600" y="4114800"/>
            <a:ext cx="7162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i="1">
                <a:solidFill>
                  <a:srgbClr val="FFFF00"/>
                </a:solidFill>
              </a:rPr>
              <a:t>When opening the Qur’an and praying for your needs with the intercession of the Qur’an, realize that while the Qur’an is a cure for spiritual illness, it only benefits the pious ones and the evil doers are deprived of its illumination. Thus increase the chances for Qur’an intercession to work on your behalf by earnestly following the rulings of the Qur’an. </a:t>
            </a:r>
            <a:endParaRPr lang="en-US" altLang="en-US" sz="2000" b="1">
              <a:solidFill>
                <a:srgbClr val="FFFF00"/>
              </a:solidFill>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أَنْتَ نُورُ النّورِ وَرَبّ الأَرْبَابِ،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You are verily the light of all lights and the Lord of all lords.</a:t>
            </a:r>
          </a:p>
        </p:txBody>
      </p:sp>
      <p:sp>
        <p:nvSpPr>
          <p:cNvPr id="1249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anta nuru alnnuri wa rabb alarbabi</a:t>
            </a:r>
          </a:p>
        </p:txBody>
      </p:sp>
      <p:sp>
        <p:nvSpPr>
          <p:cNvPr id="124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49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أَحَطْتَ بِجَمِيعِ الأُمورِ،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You have comprehended all things.</a:t>
            </a:r>
          </a:p>
        </p:txBody>
      </p:sp>
      <p:sp>
        <p:nvSpPr>
          <p:cNvPr id="1259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ahatta bijami`i ala’umuri</a:t>
            </a:r>
          </a:p>
        </p:txBody>
      </p:sp>
      <p:sp>
        <p:nvSpPr>
          <p:cNvPr id="125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59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سُبحَانَ مَنْ لَيْسَ كَمِثِلهِ شَيْءٌ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Glory be to Him Whose like is nonexistent,</a:t>
            </a:r>
          </a:p>
        </p:txBody>
      </p:sp>
      <p:sp>
        <p:nvSpPr>
          <p:cNvPr id="1269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subhana man laysa kamithilhi shay‘un</a:t>
            </a:r>
          </a:p>
        </p:txBody>
      </p:sp>
      <p:sp>
        <p:nvSpPr>
          <p:cNvPr id="126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69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وَهُوَ السّميعُ البَصيرُ!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 is the All-hearing, the All-seeing.</a:t>
            </a:r>
          </a:p>
        </p:txBody>
      </p:sp>
      <p:sp>
        <p:nvSpPr>
          <p:cNvPr id="1280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huwa alssami`u albasiru!</a:t>
            </a:r>
          </a:p>
        </p:txBody>
      </p:sp>
      <p:sp>
        <p:nvSpPr>
          <p:cNvPr id="128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80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سبحَانَ مَنْ هُوَ هكَذَا وَلا هَكَذَا غَيْرُه!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Glory be to Him Who is in this state and nothing else can be ever in his state.</a:t>
            </a:r>
          </a:p>
        </p:txBody>
      </p:sp>
      <p:sp>
        <p:nvSpPr>
          <p:cNvPr id="1290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subhana man huwa hkadha wa la hakadha ghayruh!</a:t>
            </a:r>
          </a:p>
        </p:txBody>
      </p:sp>
      <p:sp>
        <p:nvSpPr>
          <p:cNvPr id="129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90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300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30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00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304800" y="533400"/>
            <a:ext cx="8604250" cy="5983288"/>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131077" name="Rectangle 3"/>
          <p:cNvSpPr>
            <a:spLocks noChangeArrowheads="1"/>
          </p:cNvSpPr>
          <p:nvPr/>
        </p:nvSpPr>
        <p:spPr bwMode="auto">
          <a:xfrm>
            <a:off x="1143000" y="914400"/>
            <a:ext cx="701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FFFF00"/>
                </a:solidFill>
                <a:latin typeface="Trebuchet MS" panose="020B0603020202020204" pitchFamily="34" charset="0"/>
              </a:rPr>
              <a:t>Du’a for the 23</a:t>
            </a:r>
            <a:r>
              <a:rPr lang="en-US" altLang="en-US" sz="5400" b="1" baseline="30000">
                <a:solidFill>
                  <a:srgbClr val="FFFF00"/>
                </a:solidFill>
                <a:latin typeface="Trebuchet MS" panose="020B0603020202020204" pitchFamily="34" charset="0"/>
              </a:rPr>
              <a:t>rd</a:t>
            </a:r>
            <a:r>
              <a:rPr lang="en-US" altLang="en-US" sz="5400" b="1">
                <a:solidFill>
                  <a:srgbClr val="FFFF00"/>
                </a:solidFill>
                <a:latin typeface="Trebuchet MS" panose="020B0603020202020204" pitchFamily="34" charset="0"/>
              </a:rPr>
              <a:t> night of Ramadan</a:t>
            </a:r>
          </a:p>
        </p:txBody>
      </p:sp>
      <p:sp>
        <p:nvSpPr>
          <p:cNvPr id="13107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107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31080" name="Rectangle 1"/>
          <p:cNvSpPr>
            <a:spLocks noChangeArrowheads="1"/>
          </p:cNvSpPr>
          <p:nvPr/>
        </p:nvSpPr>
        <p:spPr bwMode="auto">
          <a:xfrm>
            <a:off x="990600" y="5341938"/>
            <a:ext cx="731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i="1">
                <a:solidFill>
                  <a:srgbClr val="FFFF00"/>
                </a:solidFill>
              </a:rPr>
              <a:t>It is recommended to recite the following supplication’:</a:t>
            </a:r>
          </a:p>
        </p:txBody>
      </p:sp>
      <p:sp>
        <p:nvSpPr>
          <p:cNvPr id="131081" name="Rectangle 1"/>
          <p:cNvSpPr>
            <a:spLocks noChangeArrowheads="1"/>
          </p:cNvSpPr>
          <p:nvPr/>
        </p:nvSpPr>
        <p:spPr bwMode="auto">
          <a:xfrm>
            <a:off x="2286000" y="2514600"/>
            <a:ext cx="46386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1" dirty="0">
                <a:solidFill>
                  <a:srgbClr val="FFFF00"/>
                </a:solidFill>
                <a:latin typeface="Arabic Typesetting" panose="03020402040406030203" pitchFamily="66" charset="-78"/>
                <a:cs typeface="Arabic Typesetting" panose="03020402040406030203" pitchFamily="66" charset="-78"/>
              </a:rPr>
              <a:t>يَا رَبّ لَيْلَةِ القَدْرِ</a:t>
            </a:r>
          </a:p>
        </p:txBody>
      </p:sp>
      <p:sp>
        <p:nvSpPr>
          <p:cNvPr id="131082" name="Rectangle 2"/>
          <p:cNvSpPr>
            <a:spLocks noChangeArrowheads="1"/>
          </p:cNvSpPr>
          <p:nvPr/>
        </p:nvSpPr>
        <p:spPr bwMode="auto">
          <a:xfrm>
            <a:off x="747713" y="3952875"/>
            <a:ext cx="7648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5400" b="1" i="1">
                <a:solidFill>
                  <a:srgbClr val="FFFF00"/>
                </a:solidFill>
                <a:ea typeface="MS Mincho" panose="02020609040205080304" pitchFamily="49" charset="-128"/>
              </a:rPr>
              <a:t>ya rabba laylati alqadri</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321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32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21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1331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133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31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رَبّ لَيْلَةِ القَدْرِ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the Lord of the Grand Night</a:t>
            </a:r>
          </a:p>
        </p:txBody>
      </p:sp>
      <p:sp>
        <p:nvSpPr>
          <p:cNvPr id="1341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rabba laylati alqadri</a:t>
            </a:r>
          </a:p>
        </p:txBody>
      </p:sp>
      <p:sp>
        <p:nvSpPr>
          <p:cNvPr id="134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41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5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5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3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وَجَاعِلَهَا خَيْراً مِنْ أَلْفِ شَهْرٍ،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 Who decided it to be better than one thousand months;</a:t>
            </a:r>
          </a:p>
        </p:txBody>
      </p:sp>
      <p:sp>
        <p:nvSpPr>
          <p:cNvPr id="1351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ja`ilaha khayran min alfi shahrin</a:t>
            </a:r>
          </a:p>
        </p:txBody>
      </p:sp>
      <p:sp>
        <p:nvSpPr>
          <p:cNvPr id="135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51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وَرَبّ اللّيْلِ وَالنّهَارِ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the Lord of night and day</a:t>
            </a:r>
          </a:p>
        </p:txBody>
      </p:sp>
      <p:sp>
        <p:nvSpPr>
          <p:cNvPr id="1361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rabba allayli wal-nnahari</a:t>
            </a:r>
          </a:p>
        </p:txBody>
      </p:sp>
      <p:sp>
        <p:nvSpPr>
          <p:cNvPr id="136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61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وَالجِبَالِ وَالبِحَارِ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the Lord of mountains and oceans,</a:t>
            </a:r>
          </a:p>
        </p:txBody>
      </p:sp>
      <p:sp>
        <p:nvSpPr>
          <p:cNvPr id="1372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wal-jibali wal-bihari</a:t>
            </a:r>
          </a:p>
        </p:txBody>
      </p:sp>
      <p:sp>
        <p:nvSpPr>
          <p:cNvPr id="137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72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وَالظّلَمِ وَالأَنْوَارِ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the Lord of darkness and light,</a:t>
            </a:r>
          </a:p>
        </p:txBody>
      </p:sp>
      <p:sp>
        <p:nvSpPr>
          <p:cNvPr id="1382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wal-zzulami wal-anwari</a:t>
            </a:r>
          </a:p>
        </p:txBody>
      </p:sp>
      <p:sp>
        <p:nvSpPr>
          <p:cNvPr id="138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82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وَالأَرْضِ وَالسّمَاءِ،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the earth and the heavens.</a:t>
            </a:r>
          </a:p>
        </p:txBody>
      </p:sp>
      <p:sp>
        <p:nvSpPr>
          <p:cNvPr id="1392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wal-ardi wal-ssama‘i</a:t>
            </a:r>
          </a:p>
        </p:txBody>
      </p:sp>
      <p:sp>
        <p:nvSpPr>
          <p:cNvPr id="139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92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بَارِئُ يَا مُصَوّرُ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the Maker, O the Fashioner,</a:t>
            </a:r>
          </a:p>
        </p:txBody>
      </p:sp>
      <p:sp>
        <p:nvSpPr>
          <p:cNvPr id="1402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bari’u ya musawwiru</a:t>
            </a:r>
          </a:p>
        </p:txBody>
      </p:sp>
      <p:sp>
        <p:nvSpPr>
          <p:cNvPr id="140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02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حَنَّانُ يَا مَنَّانُ،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the All-tender, O the All-favorer</a:t>
            </a:r>
          </a:p>
        </p:txBody>
      </p:sp>
      <p:sp>
        <p:nvSpPr>
          <p:cNvPr id="1413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hannanu ya mannanu</a:t>
            </a:r>
          </a:p>
        </p:txBody>
      </p:sp>
      <p:sp>
        <p:nvSpPr>
          <p:cNvPr id="141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13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اللّهُ يَا رَحْمَانُ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O the All-beneficent,</a:t>
            </a:r>
          </a:p>
        </p:txBody>
      </p:sp>
      <p:sp>
        <p:nvSpPr>
          <p:cNvPr id="142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allahu ya rahmanu</a:t>
            </a:r>
          </a:p>
        </p:txBody>
      </p:sp>
      <p:sp>
        <p:nvSpPr>
          <p:cNvPr id="142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23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اللّهُ يَا قَيّومُ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O the Self-Subsisting,</a:t>
            </a:r>
          </a:p>
        </p:txBody>
      </p:sp>
      <p:sp>
        <p:nvSpPr>
          <p:cNvPr id="143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allahu ya qayyumu</a:t>
            </a:r>
          </a:p>
        </p:txBody>
      </p:sp>
      <p:sp>
        <p:nvSpPr>
          <p:cNvPr id="143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33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اللّهُ يَا بَدِيعُ،</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O the wonderful Originator,</a:t>
            </a:r>
          </a:p>
        </p:txBody>
      </p:sp>
      <p:sp>
        <p:nvSpPr>
          <p:cNvPr id="144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allahu ya badi`u</a:t>
            </a:r>
            <a:endParaRPr lang="fi-FI" altLang="en-US" b="1" i="1">
              <a:ea typeface="MS Mincho" panose="02020609040205080304" pitchFamily="49" charset="-128"/>
            </a:endParaRPr>
          </a:p>
        </p:txBody>
      </p:sp>
      <p:sp>
        <p:nvSpPr>
          <p:cNvPr id="144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43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16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16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3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اللّهُ يَا اللّهُ يَا اللّهُ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it-IT" sz="3600" b="1" kern="1200" dirty="0">
                <a:ea typeface="MS Mincho" pitchFamily="49" charset="-128"/>
              </a:rPr>
              <a:t>O </a:t>
            </a:r>
            <a:r>
              <a:rPr lang="it-IT" sz="3600" b="1" kern="1200" dirty="0" smtClean="0">
                <a:ea typeface="MS Mincho" pitchFamily="49" charset="-128"/>
              </a:rPr>
              <a:t>Allāh; </a:t>
            </a:r>
            <a:r>
              <a:rPr lang="it-IT" sz="3600" b="1" kern="1200" dirty="0">
                <a:ea typeface="MS Mincho" pitchFamily="49" charset="-128"/>
              </a:rPr>
              <a:t>O </a:t>
            </a:r>
            <a:r>
              <a:rPr lang="it-IT" sz="3600" b="1" kern="1200" dirty="0" smtClean="0">
                <a:ea typeface="MS Mincho" pitchFamily="49" charset="-128"/>
              </a:rPr>
              <a:t>Allāh; </a:t>
            </a:r>
            <a:r>
              <a:rPr lang="it-IT" sz="3600" b="1" kern="1200" dirty="0">
                <a:ea typeface="MS Mincho" pitchFamily="49" charset="-128"/>
              </a:rPr>
              <a:t>O </a:t>
            </a:r>
            <a:r>
              <a:rPr lang="it-IT" sz="3600" b="1" kern="1200" dirty="0" smtClean="0">
                <a:ea typeface="MS Mincho" pitchFamily="49" charset="-128"/>
              </a:rPr>
              <a:t>Allāh;</a:t>
            </a:r>
            <a:endParaRPr lang="en-US" sz="3600" b="1" kern="1200" dirty="0">
              <a:ea typeface="MS Mincho" pitchFamily="49" charset="-128"/>
            </a:endParaRPr>
          </a:p>
        </p:txBody>
      </p:sp>
      <p:sp>
        <p:nvSpPr>
          <p:cNvPr id="145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allahu ya allahu ya allahu</a:t>
            </a:r>
            <a:endParaRPr lang="fi-FI" altLang="en-US" b="1" i="1">
              <a:ea typeface="MS Mincho" panose="02020609040205080304" pitchFamily="49" charset="-128"/>
            </a:endParaRPr>
          </a:p>
        </p:txBody>
      </p:sp>
      <p:sp>
        <p:nvSpPr>
          <p:cNvPr id="145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54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لَكَ الأَسْمَاءُ الحُسْنَى،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To You are the Most Excellent Names,</a:t>
            </a:r>
          </a:p>
        </p:txBody>
      </p:sp>
      <p:sp>
        <p:nvSpPr>
          <p:cNvPr id="146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laka alasma‘u alhusna</a:t>
            </a:r>
          </a:p>
        </p:txBody>
      </p:sp>
      <p:sp>
        <p:nvSpPr>
          <p:cNvPr id="146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64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وَالأَمْثَالُ العُلْيَا،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the most elevated examples,</a:t>
            </a:r>
          </a:p>
        </p:txBody>
      </p:sp>
      <p:sp>
        <p:nvSpPr>
          <p:cNvPr id="147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wal-amthalu al`ulia</a:t>
            </a:r>
          </a:p>
        </p:txBody>
      </p:sp>
      <p:sp>
        <p:nvSpPr>
          <p:cNvPr id="147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74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وَالكِبْرِيَاءُ وَالآلاءُ،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greatness and bounties.</a:t>
            </a:r>
          </a:p>
        </p:txBody>
      </p:sp>
      <p:sp>
        <p:nvSpPr>
          <p:cNvPr id="148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wal-kibrya‘u wal-ala‘u</a:t>
            </a:r>
          </a:p>
        </p:txBody>
      </p:sp>
      <p:sp>
        <p:nvSpPr>
          <p:cNvPr id="148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84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أَسْأَلُكَ أَنْ تُصَلّيَ عَلَى مُحَمّدٍ وَآلِ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895600"/>
            <a:ext cx="8686800" cy="1752600"/>
          </a:xfrm>
          <a:extLst/>
        </p:spPr>
        <p:txBody>
          <a:bodyPr/>
          <a:lstStyle/>
          <a:p>
            <a:pPr marL="342900" indent="-342900" eaLnBrk="1" hangingPunct="1">
              <a:defRPr/>
            </a:pPr>
            <a:r>
              <a:rPr lang="en-US" sz="3600" b="1" kern="1200" dirty="0">
                <a:ea typeface="MS Mincho" pitchFamily="49" charset="-128"/>
              </a:rPr>
              <a:t>I beseech You to bless Muhammad and the Household of Muhammad,</a:t>
            </a:r>
          </a:p>
        </p:txBody>
      </p:sp>
      <p:sp>
        <p:nvSpPr>
          <p:cNvPr id="149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as’aluka an tusalliya `ala muhammadin wa ali muhammadin</a:t>
            </a:r>
          </a:p>
        </p:txBody>
      </p:sp>
      <p:sp>
        <p:nvSpPr>
          <p:cNvPr id="149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95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وَأَنْ تَجْعَلَ اسْمِي فِي هذِهِ اللّيْلَةِ فِي السّعَدَاءِ،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include my name with the list of the happiest ones,</a:t>
            </a:r>
          </a:p>
        </p:txBody>
      </p:sp>
      <p:sp>
        <p:nvSpPr>
          <p:cNvPr id="150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an taj`ala asmy fi hadhihi allaylati fi alssu`ada‘i</a:t>
            </a:r>
          </a:p>
        </p:txBody>
      </p:sp>
      <p:sp>
        <p:nvSpPr>
          <p:cNvPr id="150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05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وَرُوحِي مَعَ الشّهَدَاءِ،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add my soul to the martyrs,</a:t>
            </a:r>
          </a:p>
        </p:txBody>
      </p:sp>
      <p:sp>
        <p:nvSpPr>
          <p:cNvPr id="151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ruhy ma`a alshshuhada‘i</a:t>
            </a:r>
          </a:p>
        </p:txBody>
      </p:sp>
      <p:sp>
        <p:nvSpPr>
          <p:cNvPr id="151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15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وَإِحْسَانِي فِي عِلّيّينَ،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record my good deeds in the most exalted rank</a:t>
            </a:r>
          </a:p>
        </p:txBody>
      </p:sp>
      <p:sp>
        <p:nvSpPr>
          <p:cNvPr id="152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ihsany fi `illiyyina</a:t>
            </a:r>
          </a:p>
        </p:txBody>
      </p:sp>
      <p:sp>
        <p:nvSpPr>
          <p:cNvPr id="152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25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وَإِسَاءَتِي مَغْفُورَةً،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decide my offense to be forgiven,</a:t>
            </a:r>
          </a:p>
        </p:txBody>
      </p:sp>
      <p:sp>
        <p:nvSpPr>
          <p:cNvPr id="153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isa‘aty maghfuratan</a:t>
            </a:r>
          </a:p>
        </p:txBody>
      </p:sp>
      <p:sp>
        <p:nvSpPr>
          <p:cNvPr id="153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36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وَأَنْ تَهَبَ لِي يَقِيناً تُبَاشِرُ بِهِ قَلْبِي،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grant me certitude that fills in my heart</a:t>
            </a:r>
          </a:p>
        </p:txBody>
      </p:sp>
      <p:sp>
        <p:nvSpPr>
          <p:cNvPr id="154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an tahaba li yaqinan tubashiru bihi qalbi</a:t>
            </a:r>
          </a:p>
        </p:txBody>
      </p:sp>
      <p:sp>
        <p:nvSpPr>
          <p:cNvPr id="154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46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إِنّي أَسْأَلُكَ بِكِتَابِكَ المُنْزَلِ وَمَا فِيهِ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I beseech You in the name of Your revealed Book and that which is in it,</a:t>
            </a:r>
          </a:p>
        </p:txBody>
      </p:sp>
      <p:sp>
        <p:nvSpPr>
          <p:cNvPr id="17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inni as’aluka bikitabika almunzali wa ma fihi</a:t>
            </a:r>
            <a:endParaRPr lang="fi-FI" altLang="en-US" b="1" i="1">
              <a:ea typeface="MS Mincho" panose="02020609040205080304" pitchFamily="49" charset="-128"/>
            </a:endParaRPr>
          </a:p>
        </p:txBody>
      </p:sp>
      <p:sp>
        <p:nvSpPr>
          <p:cNvPr id="17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4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وَإِيمَاناً يُذْهِبُ الشّكّ عَنّي،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a faith which drives doubt away from me</a:t>
            </a:r>
          </a:p>
        </p:txBody>
      </p:sp>
      <p:sp>
        <p:nvSpPr>
          <p:cNvPr id="155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‘imanan yudhhibu alshshkk `anni</a:t>
            </a:r>
          </a:p>
        </p:txBody>
      </p:sp>
      <p:sp>
        <p:nvSpPr>
          <p:cNvPr id="155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56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وَتُرْضِيَنِي بِمَا قَسَمْتَ 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make me feel satisfied with that which You decide for me</a:t>
            </a:r>
          </a:p>
        </p:txBody>
      </p:sp>
      <p:sp>
        <p:nvSpPr>
          <p:cNvPr id="1566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turdiyany bima qasamta li</a:t>
            </a:r>
          </a:p>
        </p:txBody>
      </p:sp>
      <p:sp>
        <p:nvSpPr>
          <p:cNvPr id="156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66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وَآتِنَا فِي الدّنْيَا حَسَنَةً،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(please) grant us reward in this world</a:t>
            </a:r>
          </a:p>
        </p:txBody>
      </p:sp>
      <p:sp>
        <p:nvSpPr>
          <p:cNvPr id="1577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sv-SE" altLang="en-US" b="1" i="1">
                <a:ea typeface="MS Mincho" panose="02020609040205080304" pitchFamily="49" charset="-128"/>
              </a:rPr>
              <a:t>wa atina fi alddunya hasanatan</a:t>
            </a:r>
            <a:endParaRPr lang="fi-FI" altLang="en-US" b="1" i="1">
              <a:ea typeface="MS Mincho" panose="02020609040205080304" pitchFamily="49" charset="-128"/>
            </a:endParaRPr>
          </a:p>
        </p:txBody>
      </p:sp>
      <p:sp>
        <p:nvSpPr>
          <p:cNvPr id="157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77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وَفِي الآخِرَةِ حَسَنَةً،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reward in the Hereafter,</a:t>
            </a:r>
          </a:p>
        </p:txBody>
      </p:sp>
      <p:sp>
        <p:nvSpPr>
          <p:cNvPr id="1587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fi alakhirati hasanatan</a:t>
            </a:r>
          </a:p>
        </p:txBody>
      </p:sp>
      <p:sp>
        <p:nvSpPr>
          <p:cNvPr id="158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87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وَقِنَا عَذَابَ النَّارِ الحَرِيقِ،</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save us from the torment of the burning Fire,</a:t>
            </a:r>
          </a:p>
        </p:txBody>
      </p:sp>
      <p:sp>
        <p:nvSpPr>
          <p:cNvPr id="1597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qina `adhaba alnnari alhariqi</a:t>
            </a:r>
          </a:p>
        </p:txBody>
      </p:sp>
      <p:sp>
        <p:nvSpPr>
          <p:cNvPr id="159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97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وَارْزُقْنِي فِيهَا ذِكْرَكَ وَشُكْرَكَ وَالرّغْبَةَ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(also) confer upon us at this night Your mentioning, thanking You, and desiring for You,</a:t>
            </a:r>
          </a:p>
        </p:txBody>
      </p:sp>
      <p:sp>
        <p:nvSpPr>
          <p:cNvPr id="1607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warzuqny fiha dhikraka wa shukraka wal-rraghbata ilayka</a:t>
            </a:r>
          </a:p>
        </p:txBody>
      </p:sp>
      <p:sp>
        <p:nvSpPr>
          <p:cNvPr id="160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07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وَالإِنَابَةَ وَالتّوْفِيقَ لِمَا وَفّقْتَ لَهُ مُحَمّداً وَآلَ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turning to You, and success to that to which You led Muhammad and the Household of Muhammad, </a:t>
            </a:r>
          </a:p>
        </p:txBody>
      </p:sp>
      <p:sp>
        <p:nvSpPr>
          <p:cNvPr id="1617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wal-inabata wal-ttawfiqa lima waffaqta lahu muhammadan wa ala muhammadin </a:t>
            </a:r>
          </a:p>
        </p:txBody>
      </p:sp>
      <p:sp>
        <p:nvSpPr>
          <p:cNvPr id="161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17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 عَلَيْهِ وَعَلَيْهِمُ السّلامُ.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peace be upon him and them.</a:t>
            </a:r>
          </a:p>
        </p:txBody>
      </p:sp>
      <p:sp>
        <p:nvSpPr>
          <p:cNvPr id="1628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`alayhi wa `alayhimu alssalamu</a:t>
            </a:r>
          </a:p>
        </p:txBody>
      </p:sp>
      <p:sp>
        <p:nvSpPr>
          <p:cNvPr id="162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28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638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63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38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304800" y="533400"/>
            <a:ext cx="8604250" cy="5983288"/>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164869" name="Rectangle 3"/>
          <p:cNvSpPr>
            <a:spLocks noChangeArrowheads="1"/>
          </p:cNvSpPr>
          <p:nvPr/>
        </p:nvSpPr>
        <p:spPr bwMode="auto">
          <a:xfrm>
            <a:off x="1066800" y="457200"/>
            <a:ext cx="7010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dirty="0">
                <a:solidFill>
                  <a:srgbClr val="FFFF00"/>
                </a:solidFill>
                <a:latin typeface="Trebuchet MS" panose="020B0603020202020204" pitchFamily="34" charset="0"/>
              </a:rPr>
              <a:t>Short recommended </a:t>
            </a:r>
            <a:r>
              <a:rPr lang="en-US" altLang="en-US" sz="5400" b="1" dirty="0" err="1">
                <a:solidFill>
                  <a:srgbClr val="FFFF00"/>
                </a:solidFill>
                <a:latin typeface="Trebuchet MS" panose="020B0603020202020204" pitchFamily="34" charset="0"/>
              </a:rPr>
              <a:t>Du’a</a:t>
            </a:r>
            <a:r>
              <a:rPr lang="en-US" altLang="en-US" sz="5400" b="1" dirty="0">
                <a:solidFill>
                  <a:srgbClr val="FFFF00"/>
                </a:solidFill>
                <a:latin typeface="Trebuchet MS" panose="020B0603020202020204" pitchFamily="34" charset="0"/>
              </a:rPr>
              <a:t> for the night of </a:t>
            </a:r>
            <a:r>
              <a:rPr lang="en-US" altLang="en-US" sz="5400" b="1" dirty="0" err="1">
                <a:solidFill>
                  <a:srgbClr val="FFFF00"/>
                </a:solidFill>
                <a:latin typeface="Trebuchet MS" panose="020B0603020202020204" pitchFamily="34" charset="0"/>
              </a:rPr>
              <a:t>Qadr</a:t>
            </a:r>
            <a:endParaRPr lang="en-US" altLang="en-US" sz="5400" b="1" dirty="0">
              <a:solidFill>
                <a:srgbClr val="FFFF00"/>
              </a:solidFill>
              <a:latin typeface="Trebuchet MS" panose="020B0603020202020204" pitchFamily="34" charset="0"/>
            </a:endParaRPr>
          </a:p>
        </p:txBody>
      </p:sp>
      <p:sp>
        <p:nvSpPr>
          <p:cNvPr id="16487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4871"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64872" name="Rectangle 1"/>
          <p:cNvSpPr>
            <a:spLocks noChangeArrowheads="1"/>
          </p:cNvSpPr>
          <p:nvPr/>
        </p:nvSpPr>
        <p:spPr bwMode="auto">
          <a:xfrm>
            <a:off x="1876749" y="2895600"/>
            <a:ext cx="55146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8000" b="1">
                <a:solidFill>
                  <a:srgbClr val="FFFF00"/>
                </a:solidFill>
                <a:latin typeface="Arabic Typesetting" panose="03020402040406030203" pitchFamily="66" charset="-78"/>
                <a:cs typeface="Arabic Typesetting" panose="03020402040406030203" pitchFamily="66" charset="-78"/>
              </a:rPr>
              <a:t>اَللَّهُمَّ ٱرْزُقْنَا تَوْفِيقَ ٱلطَّاعَةِ</a:t>
            </a:r>
            <a:endParaRPr lang="en-US" altLang="en-US" sz="8000" b="1" dirty="0">
              <a:solidFill>
                <a:srgbClr val="FFFF00"/>
              </a:solidFill>
              <a:latin typeface="Arabic Typesetting" panose="03020402040406030203" pitchFamily="66" charset="-78"/>
              <a:cs typeface="Arabic Typesetting" panose="03020402040406030203" pitchFamily="66" charset="-78"/>
            </a:endParaRPr>
          </a:p>
        </p:txBody>
      </p:sp>
      <p:sp>
        <p:nvSpPr>
          <p:cNvPr id="164873" name="Rectangle 2"/>
          <p:cNvSpPr>
            <a:spLocks noChangeArrowheads="1"/>
          </p:cNvSpPr>
          <p:nvPr/>
        </p:nvSpPr>
        <p:spPr bwMode="auto">
          <a:xfrm>
            <a:off x="304800" y="4038600"/>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allahumma irzuqna tawfiqa altta`ati</a:t>
            </a:r>
          </a:p>
        </p:txBody>
      </p:sp>
      <p:sp>
        <p:nvSpPr>
          <p:cNvPr id="164874" name="Rectangle 1"/>
          <p:cNvSpPr>
            <a:spLocks noChangeArrowheads="1"/>
          </p:cNvSpPr>
          <p:nvPr/>
        </p:nvSpPr>
        <p:spPr bwMode="auto">
          <a:xfrm>
            <a:off x="914400" y="55626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a:solidFill>
                  <a:srgbClr val="FFFF00"/>
                </a:solidFill>
              </a:rPr>
              <a:t>Shaykh Kaf`ami in al-Misbah has written that it was the du`a of Imam Mahdi (A).</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وَفِيهِ اسْمُكَ الأَكْبَرُ وَأَسْمَاؤُكَ الحُسْنَى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Your Great Name and Your (Other) beautiful names are in it,</a:t>
            </a:r>
          </a:p>
        </p:txBody>
      </p:sp>
      <p:sp>
        <p:nvSpPr>
          <p:cNvPr id="18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fihi asmuka al-akbaru wa-asmau ‘uka alhusna </a:t>
            </a:r>
            <a:endParaRPr lang="fi-FI" altLang="en-US" b="1" i="1">
              <a:ea typeface="MS Mincho" panose="02020609040205080304" pitchFamily="49" charset="-128"/>
            </a:endParaRPr>
          </a:p>
        </p:txBody>
      </p:sp>
      <p:sp>
        <p:nvSpPr>
          <p:cNvPr id="18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4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658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65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58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1669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166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69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a:t>
            </a:r>
            <a:r>
              <a:rPr lang="ar-SA" sz="9000" kern="1200" dirty="0" err="1">
                <a:latin typeface="Arabic Typesetting" panose="03020402040406030203" pitchFamily="66" charset="-78"/>
                <a:ea typeface="+mn-ea"/>
                <a:cs typeface="Arabic Typesetting" panose="03020402040406030203" pitchFamily="66" charset="-78"/>
              </a:rPr>
              <a:t>ٱرْزُقْنَا</a:t>
            </a:r>
            <a:r>
              <a:rPr lang="ar-SA" sz="9000" kern="1200" dirty="0">
                <a:latin typeface="Arabic Typesetting" panose="03020402040406030203" pitchFamily="66" charset="-78"/>
                <a:ea typeface="+mn-ea"/>
                <a:cs typeface="Arabic Typesetting" panose="03020402040406030203" pitchFamily="66" charset="-78"/>
              </a:rPr>
              <a:t> تَوْفِيقَ </a:t>
            </a:r>
            <a:r>
              <a:rPr lang="ar-SA" sz="9000" kern="1200" dirty="0" err="1">
                <a:latin typeface="Arabic Typesetting" panose="03020402040406030203" pitchFamily="66" charset="-78"/>
                <a:ea typeface="+mn-ea"/>
                <a:cs typeface="Arabic Typesetting" panose="03020402040406030203" pitchFamily="66" charset="-78"/>
              </a:rPr>
              <a:t>ٱلطَّاعَةِ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(please do) grant us success to obey (You),</a:t>
            </a:r>
          </a:p>
        </p:txBody>
      </p:sp>
      <p:sp>
        <p:nvSpPr>
          <p:cNvPr id="1679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irzuqna tawfiqa altta`ati</a:t>
            </a:r>
          </a:p>
        </p:txBody>
      </p:sp>
      <p:sp>
        <p:nvSpPr>
          <p:cNvPr id="167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79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 وَبُعْدَ </a:t>
            </a:r>
            <a:r>
              <a:rPr lang="ar-SA" sz="9000" kern="1200" dirty="0" err="1">
                <a:latin typeface="Arabic Typesetting" panose="03020402040406030203" pitchFamily="66" charset="-78"/>
                <a:ea typeface="+mn-ea"/>
                <a:cs typeface="Arabic Typesetting" panose="03020402040406030203" pitchFamily="66" charset="-78"/>
              </a:rPr>
              <a:t>ٱلْمَعْصِيَةِ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remoteness from disobedience (to You),</a:t>
            </a:r>
          </a:p>
        </p:txBody>
      </p:sp>
      <p:sp>
        <p:nvSpPr>
          <p:cNvPr id="1689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bu`da alma`siyati</a:t>
            </a:r>
          </a:p>
        </p:txBody>
      </p:sp>
      <p:sp>
        <p:nvSpPr>
          <p:cNvPr id="168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89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وَصِدْقَ </a:t>
            </a:r>
            <a:r>
              <a:rPr lang="ar-SA" sz="9000" kern="1200" dirty="0" err="1">
                <a:latin typeface="Arabic Typesetting" panose="03020402040406030203" pitchFamily="66" charset="-78"/>
                <a:ea typeface="+mn-ea"/>
                <a:cs typeface="Arabic Typesetting" panose="03020402040406030203" pitchFamily="66" charset="-78"/>
              </a:rPr>
              <a:t>ٱلنِّيّةِ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true intention,</a:t>
            </a:r>
          </a:p>
        </p:txBody>
      </p:sp>
      <p:sp>
        <p:nvSpPr>
          <p:cNvPr id="1699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sidqa alnniyyati</a:t>
            </a:r>
          </a:p>
        </p:txBody>
      </p:sp>
      <p:sp>
        <p:nvSpPr>
          <p:cNvPr id="169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99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وَعِرْفَانَ </a:t>
            </a:r>
            <a:r>
              <a:rPr lang="ar-SA" sz="9000" kern="1200" dirty="0" err="1">
                <a:latin typeface="Arabic Typesetting" panose="03020402040406030203" pitchFamily="66" charset="-78"/>
                <a:ea typeface="+mn-ea"/>
                <a:cs typeface="Arabic Typesetting" panose="03020402040406030203" pitchFamily="66" charset="-78"/>
              </a:rPr>
              <a:t>ٱلْحُرْمَةِ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identification of sanctity.</a:t>
            </a:r>
          </a:p>
        </p:txBody>
      </p:sp>
      <p:sp>
        <p:nvSpPr>
          <p:cNvPr id="1710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`irfana alhurmati</a:t>
            </a:r>
          </a:p>
        </p:txBody>
      </p:sp>
      <p:sp>
        <p:nvSpPr>
          <p:cNvPr id="171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10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وَاكْرِمْنَا </a:t>
            </a:r>
            <a:r>
              <a:rPr lang="ar-SA" sz="9000" kern="1200" dirty="0" err="1">
                <a:latin typeface="Arabic Typesetting" panose="03020402040406030203" pitchFamily="66" charset="-78"/>
                <a:ea typeface="+mn-ea"/>
                <a:cs typeface="Arabic Typesetting" panose="03020402040406030203" pitchFamily="66" charset="-78"/>
              </a:rPr>
              <a:t>بِٱلْهُدَىٰ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وَٱلاِسْتِقَامَةِ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do) honor us with true guidance and straightforwardness,</a:t>
            </a:r>
          </a:p>
        </p:txBody>
      </p:sp>
      <p:sp>
        <p:nvSpPr>
          <p:cNvPr id="1720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akrimna bilhuda wal-istiqamati</a:t>
            </a:r>
          </a:p>
        </p:txBody>
      </p:sp>
      <p:sp>
        <p:nvSpPr>
          <p:cNvPr id="172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20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وَسَدِّدْ الْسِنَتَنَا </a:t>
            </a:r>
            <a:r>
              <a:rPr lang="ar-SA" sz="9000" kern="1200" dirty="0" err="1">
                <a:latin typeface="Arabic Typesetting" panose="03020402040406030203" pitchFamily="66" charset="-78"/>
                <a:ea typeface="+mn-ea"/>
                <a:cs typeface="Arabic Typesetting" panose="03020402040406030203" pitchFamily="66" charset="-78"/>
              </a:rPr>
              <a:t>بِٱلصَّوَابِ</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وَٱلْحِكْمَةِ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dedicate our tongues to truth and wisdom,</a:t>
            </a:r>
          </a:p>
        </p:txBody>
      </p:sp>
      <p:sp>
        <p:nvSpPr>
          <p:cNvPr id="1730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saddid alsinatana bilssawabi walhikmati</a:t>
            </a:r>
          </a:p>
        </p:txBody>
      </p:sp>
      <p:sp>
        <p:nvSpPr>
          <p:cNvPr id="173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30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وَٱمْلَا</a:t>
            </a:r>
            <a:r>
              <a:rPr lang="ar-SA" sz="9000" kern="1200" dirty="0">
                <a:latin typeface="Arabic Typesetting" panose="03020402040406030203" pitchFamily="66" charset="-78"/>
                <a:ea typeface="+mn-ea"/>
                <a:cs typeface="Arabic Typesetting" panose="03020402040406030203" pitchFamily="66" charset="-78"/>
              </a:rPr>
              <a:t> قُلُوبَنَا </a:t>
            </a:r>
            <a:r>
              <a:rPr lang="ar-SA" sz="9000" kern="1200" dirty="0" err="1">
                <a:latin typeface="Arabic Typesetting" panose="03020402040406030203" pitchFamily="66" charset="-78"/>
                <a:ea typeface="+mn-ea"/>
                <a:cs typeface="Arabic Typesetting" panose="03020402040406030203" pitchFamily="66" charset="-78"/>
              </a:rPr>
              <a:t>بِٱلْعِلْمِ</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وَٱلْمَعْرِفَةِ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fill our hearts with knowledge and learning,</a:t>
            </a:r>
          </a:p>
        </p:txBody>
      </p:sp>
      <p:sp>
        <p:nvSpPr>
          <p:cNvPr id="1740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wamla' qulubana bil`ilmi walma`rifati</a:t>
            </a:r>
          </a:p>
        </p:txBody>
      </p:sp>
      <p:sp>
        <p:nvSpPr>
          <p:cNvPr id="174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40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وَطَهِّرْ بُطُونَنَا مِنَ </a:t>
            </a:r>
            <a:r>
              <a:rPr lang="ar-SA" sz="9000" kern="1200" dirty="0" err="1">
                <a:latin typeface="Arabic Typesetting" panose="03020402040406030203" pitchFamily="66" charset="-78"/>
                <a:ea typeface="+mn-ea"/>
                <a:cs typeface="Arabic Typesetting" panose="03020402040406030203" pitchFamily="66" charset="-78"/>
              </a:rPr>
              <a:t>ٱلْحَرَامِ</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وَٱلشُّبْهَةِ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purify our stomachs from illegally and suspiciously gotten food,</a:t>
            </a:r>
          </a:p>
        </p:txBody>
      </p:sp>
      <p:sp>
        <p:nvSpPr>
          <p:cNvPr id="1751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tahhir butunana mina alharami walshshubhati</a:t>
            </a:r>
          </a:p>
        </p:txBody>
      </p:sp>
      <p:sp>
        <p:nvSpPr>
          <p:cNvPr id="175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51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وَمَا يُخَافُ وَيُرْجَى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in it there is that which warns and gives hope.</a:t>
            </a:r>
          </a:p>
        </p:txBody>
      </p:sp>
      <p:sp>
        <p:nvSpPr>
          <p:cNvPr id="19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ma yukhafu wa yurja</a:t>
            </a:r>
            <a:endParaRPr lang="fi-FI" altLang="en-US" b="1" i="1">
              <a:ea typeface="MS Mincho" panose="02020609040205080304" pitchFamily="49" charset="-128"/>
            </a:endParaRPr>
          </a:p>
        </p:txBody>
      </p:sp>
      <p:sp>
        <p:nvSpPr>
          <p:cNvPr id="19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4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وَٱكْفُفْ</a:t>
            </a:r>
            <a:r>
              <a:rPr lang="ar-SA" sz="9000" kern="1200" dirty="0">
                <a:latin typeface="Arabic Typesetting" panose="03020402040406030203" pitchFamily="66" charset="-78"/>
                <a:ea typeface="+mn-ea"/>
                <a:cs typeface="Arabic Typesetting" panose="03020402040406030203" pitchFamily="66" charset="-78"/>
              </a:rPr>
              <a:t> ايْدِيَنَا عَنِ </a:t>
            </a:r>
            <a:r>
              <a:rPr lang="ar-SA" sz="9000" kern="1200" dirty="0" err="1">
                <a:latin typeface="Arabic Typesetting" panose="03020402040406030203" pitchFamily="66" charset="-78"/>
                <a:ea typeface="+mn-ea"/>
                <a:cs typeface="Arabic Typesetting" panose="03020402040406030203" pitchFamily="66" charset="-78"/>
              </a:rPr>
              <a:t>ٱلظُّلْمِ</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وَٱلسَّرِقَةِ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withhold our hands from oppression and larceny,</a:t>
            </a:r>
          </a:p>
        </p:txBody>
      </p:sp>
      <p:sp>
        <p:nvSpPr>
          <p:cNvPr id="1761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wakfuf aydiyana `an alzzulmi walssariqati</a:t>
            </a:r>
          </a:p>
        </p:txBody>
      </p:sp>
      <p:sp>
        <p:nvSpPr>
          <p:cNvPr id="176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61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وَٱغْضُضْ</a:t>
            </a:r>
            <a:r>
              <a:rPr lang="ar-SA" sz="9000" kern="1200" dirty="0">
                <a:latin typeface="Arabic Typesetting" panose="03020402040406030203" pitchFamily="66" charset="-78"/>
                <a:ea typeface="+mn-ea"/>
                <a:cs typeface="Arabic Typesetting" panose="03020402040406030203" pitchFamily="66" charset="-78"/>
              </a:rPr>
              <a:t> ابْصَارَنَا عَنِ </a:t>
            </a:r>
            <a:r>
              <a:rPr lang="ar-SA" sz="9000" kern="1200" dirty="0" err="1">
                <a:latin typeface="Arabic Typesetting" panose="03020402040406030203" pitchFamily="66" charset="-78"/>
                <a:ea typeface="+mn-ea"/>
                <a:cs typeface="Arabic Typesetting" panose="03020402040406030203" pitchFamily="66" charset="-78"/>
              </a:rPr>
              <a:t>ٱلْفُجُورِ</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وَٱلْخِيَانَةِ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turn our sights away from licentiousness and treachery,</a:t>
            </a:r>
          </a:p>
        </p:txBody>
      </p:sp>
      <p:sp>
        <p:nvSpPr>
          <p:cNvPr id="1771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waghdud absarana `an alfujuri walkhiyanati</a:t>
            </a:r>
          </a:p>
        </p:txBody>
      </p:sp>
      <p:sp>
        <p:nvSpPr>
          <p:cNvPr id="177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71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وَٱسْدُدْ</a:t>
            </a:r>
            <a:r>
              <a:rPr lang="ar-SA" sz="9000" kern="1200" dirty="0">
                <a:latin typeface="Arabic Typesetting" panose="03020402040406030203" pitchFamily="66" charset="-78"/>
                <a:ea typeface="+mn-ea"/>
                <a:cs typeface="Arabic Typesetting" panose="03020402040406030203" pitchFamily="66" charset="-78"/>
              </a:rPr>
              <a:t> اسْمَاعَنَا عَنِ </a:t>
            </a:r>
            <a:r>
              <a:rPr lang="ar-SA" sz="9000" kern="1200" dirty="0" err="1">
                <a:latin typeface="Arabic Typesetting" panose="03020402040406030203" pitchFamily="66" charset="-78"/>
                <a:ea typeface="+mn-ea"/>
                <a:cs typeface="Arabic Typesetting" panose="03020402040406030203" pitchFamily="66" charset="-78"/>
              </a:rPr>
              <a:t>ٱللَّغْوِ</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وَٱلْغِيبَةِ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block our hearings against vainness and backbiting,</a:t>
            </a:r>
          </a:p>
        </p:txBody>
      </p:sp>
      <p:sp>
        <p:nvSpPr>
          <p:cNvPr id="1781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wasdud asma`ana `an allaghwi walghibati</a:t>
            </a:r>
          </a:p>
        </p:txBody>
      </p:sp>
      <p:sp>
        <p:nvSpPr>
          <p:cNvPr id="178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81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وَتَفَضَّلْ </a:t>
            </a:r>
            <a:r>
              <a:rPr lang="ar-SA" sz="9000" kern="1200" dirty="0" err="1">
                <a:latin typeface="Arabic Typesetting" panose="03020402040406030203" pitchFamily="66" charset="-78"/>
                <a:ea typeface="+mn-ea"/>
                <a:cs typeface="Arabic Typesetting" panose="03020402040406030203" pitchFamily="66" charset="-78"/>
              </a:rPr>
              <a:t>عَلَىٰ</a:t>
            </a:r>
            <a:r>
              <a:rPr lang="ar-SA" sz="9000" kern="1200" dirty="0">
                <a:latin typeface="Arabic Typesetting" panose="03020402040406030203" pitchFamily="66" charset="-78"/>
                <a:ea typeface="+mn-ea"/>
                <a:cs typeface="Arabic Typesetting" panose="03020402040406030203" pitchFamily="66" charset="-78"/>
              </a:rPr>
              <a:t> عُلَمَائِنَا </a:t>
            </a:r>
            <a:r>
              <a:rPr lang="ar-SA" sz="9000" kern="1200" dirty="0" err="1">
                <a:latin typeface="Arabic Typesetting" panose="03020402040406030203" pitchFamily="66" charset="-78"/>
                <a:ea typeface="+mn-ea"/>
                <a:cs typeface="Arabic Typesetting" panose="03020402040406030203" pitchFamily="66" charset="-78"/>
              </a:rPr>
              <a:t>بِٱلزُّهْدِ</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وَٱلنَّصِيحَةِ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confer upon our scholars with asceticism and advice,</a:t>
            </a:r>
          </a:p>
        </p:txBody>
      </p:sp>
      <p:sp>
        <p:nvSpPr>
          <p:cNvPr id="1792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tafaddal `ala `ulama'ina bilzzuhdi walnnasihati</a:t>
            </a:r>
          </a:p>
        </p:txBody>
      </p:sp>
      <p:sp>
        <p:nvSpPr>
          <p:cNvPr id="179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92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ٱلْمُتَعَلِّمِينَ</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بِٱلْجُهْدِ</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وَٱلرَّغْبَةِ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learners with hard work and desire (to learning),</a:t>
            </a:r>
          </a:p>
        </p:txBody>
      </p:sp>
      <p:sp>
        <p:nvSpPr>
          <p:cNvPr id="1802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almuta`allimina biljuhdi walrraghbati</a:t>
            </a:r>
          </a:p>
        </p:txBody>
      </p:sp>
      <p:sp>
        <p:nvSpPr>
          <p:cNvPr id="180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02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ٱلْمُسْتَمِعِينَ</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بِٱلاِتِّبَاعِ</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وَٱلْمَوْعِظَةِ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listeners with following and learning (lessons),</a:t>
            </a:r>
          </a:p>
        </p:txBody>
      </p:sp>
      <p:sp>
        <p:nvSpPr>
          <p:cNvPr id="1812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almustami`ina bil-ittiba`i walmaw`izati</a:t>
            </a:r>
          </a:p>
        </p:txBody>
      </p:sp>
      <p:sp>
        <p:nvSpPr>
          <p:cNvPr id="181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12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مَرْضَىٰ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ٱلْمُسْلِمِينَ</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بِٱلشِّفَاءِ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وَٱلرَّاحَةِ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Muslim patients with cure and comfort,</a:t>
            </a:r>
          </a:p>
        </p:txBody>
      </p:sp>
      <p:sp>
        <p:nvSpPr>
          <p:cNvPr id="1822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marda almuslimina bilshshafa'i walrrahati</a:t>
            </a:r>
          </a:p>
        </p:txBody>
      </p:sp>
      <p:sp>
        <p:nvSpPr>
          <p:cNvPr id="182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22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مَوْتَاهُمْ </a:t>
            </a:r>
            <a:r>
              <a:rPr lang="ar-SA" sz="9000" kern="1200" dirty="0" err="1">
                <a:latin typeface="Arabic Typesetting" panose="03020402040406030203" pitchFamily="66" charset="-78"/>
                <a:ea typeface="+mn-ea"/>
                <a:cs typeface="Arabic Typesetting" panose="03020402040406030203" pitchFamily="66" charset="-78"/>
              </a:rPr>
              <a:t>بِٱلرَّافَةِ</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وَٱلرَّحْمَةِ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dead Muslims with kindness and mercy,</a:t>
            </a:r>
          </a:p>
        </p:txBody>
      </p:sp>
      <p:sp>
        <p:nvSpPr>
          <p:cNvPr id="1833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mawtahum bilrra'fati walrrahmati</a:t>
            </a:r>
          </a:p>
        </p:txBody>
      </p:sp>
      <p:sp>
        <p:nvSpPr>
          <p:cNvPr id="183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33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مَشَايِخِنَا </a:t>
            </a:r>
            <a:r>
              <a:rPr lang="ar-SA" sz="9000" kern="1200" dirty="0" err="1">
                <a:latin typeface="Arabic Typesetting" panose="03020402040406030203" pitchFamily="66" charset="-78"/>
                <a:ea typeface="+mn-ea"/>
                <a:cs typeface="Arabic Typesetting" panose="03020402040406030203" pitchFamily="66" charset="-78"/>
              </a:rPr>
              <a:t>بِٱلْوَقَارِ</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وَٱلسَّكِينَةِ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our aged people with somberness and gentleness,</a:t>
            </a:r>
          </a:p>
        </p:txBody>
      </p:sp>
      <p:sp>
        <p:nvSpPr>
          <p:cNvPr id="1843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mashayikhina bilwaqari walssakinati</a:t>
            </a:r>
          </a:p>
        </p:txBody>
      </p:sp>
      <p:sp>
        <p:nvSpPr>
          <p:cNvPr id="184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43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ٱلشَّبَابِ</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بِٱلإِنَابَةِ</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وَٱلتَّوْبَةِ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youths with turning (to You) and repentance,</a:t>
            </a:r>
          </a:p>
        </p:txBody>
      </p:sp>
      <p:sp>
        <p:nvSpPr>
          <p:cNvPr id="1853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alshshababi bil-inabati walttawbati</a:t>
            </a:r>
          </a:p>
        </p:txBody>
      </p:sp>
      <p:sp>
        <p:nvSpPr>
          <p:cNvPr id="185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53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أَنْ تَجْعَلَنِي مِنْ عُتَقَائِكَ مِنَ النَّارِ.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That You may include me among those who have been set free from the Hellfire.</a:t>
            </a:r>
          </a:p>
        </p:txBody>
      </p:sp>
      <p:sp>
        <p:nvSpPr>
          <p:cNvPr id="20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sv-SE" altLang="en-US" b="1" i="1">
                <a:ea typeface="MS Mincho" panose="02020609040205080304" pitchFamily="49" charset="-128"/>
              </a:rPr>
              <a:t>an taj`alany min `utaqa’ika mina alnnari</a:t>
            </a:r>
            <a:endParaRPr lang="fi-FI" altLang="en-US" b="1" i="1">
              <a:ea typeface="MS Mincho" panose="02020609040205080304" pitchFamily="49" charset="-128"/>
            </a:endParaRPr>
          </a:p>
        </p:txBody>
      </p:sp>
      <p:sp>
        <p:nvSpPr>
          <p:cNvPr id="20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4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ٱلنِّسَاءِ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بِٱلْحَيَاءِ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وَٱلْعِفَّةِ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women with shyness and chastity,</a:t>
            </a:r>
          </a:p>
        </p:txBody>
      </p:sp>
      <p:sp>
        <p:nvSpPr>
          <p:cNvPr id="1863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alnnisa'i bilhaya'i wal`iffati</a:t>
            </a:r>
          </a:p>
        </p:txBody>
      </p:sp>
      <p:sp>
        <p:nvSpPr>
          <p:cNvPr id="186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63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ٱلاغْنِيَاءِ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بِٱلتَّوَاضُعِ</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وَٱلسَّعَةِ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rich with modesty and ample giving,</a:t>
            </a:r>
          </a:p>
        </p:txBody>
      </p:sp>
      <p:sp>
        <p:nvSpPr>
          <p:cNvPr id="1873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al-aghniya'i bilttawadu`i walssa`ati</a:t>
            </a:r>
          </a:p>
        </p:txBody>
      </p:sp>
      <p:sp>
        <p:nvSpPr>
          <p:cNvPr id="187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73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ٱلْفُقَرَاءِ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بِٱلصَّبْرِ</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وَٱلْقَنَاعَةِ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poor with patience and satisfaction,</a:t>
            </a:r>
          </a:p>
        </p:txBody>
      </p:sp>
      <p:sp>
        <p:nvSpPr>
          <p:cNvPr id="1884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alfuqara'i bilssabri walqana`ati</a:t>
            </a:r>
          </a:p>
        </p:txBody>
      </p:sp>
      <p:sp>
        <p:nvSpPr>
          <p:cNvPr id="188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84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ٱلْغُزَاةِ</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بِٱلنَّصْرِ</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وَٱلْغَلَبَةِ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warriors with triumph and supremacy,</a:t>
            </a:r>
          </a:p>
        </p:txBody>
      </p:sp>
      <p:sp>
        <p:nvSpPr>
          <p:cNvPr id="1894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alghuzati bilnnasri walghalabati</a:t>
            </a:r>
          </a:p>
        </p:txBody>
      </p:sp>
      <p:sp>
        <p:nvSpPr>
          <p:cNvPr id="189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94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ٱلاسَرَاءِ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بِٱلْخَلاَصِ</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وَٱلرَّاحَةِ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prisoners with release and comfort,</a:t>
            </a:r>
          </a:p>
        </p:txBody>
      </p:sp>
      <p:sp>
        <p:nvSpPr>
          <p:cNvPr id="1904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al-usara'i bilkhalasi walrrahati</a:t>
            </a:r>
          </a:p>
        </p:txBody>
      </p:sp>
      <p:sp>
        <p:nvSpPr>
          <p:cNvPr id="190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04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ٱلامَرَاءِ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بِٱلْعَدْلِ</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وَٱلشَّفَقَةِ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rulers with justice and sympathy,</a:t>
            </a:r>
          </a:p>
        </p:txBody>
      </p:sp>
      <p:sp>
        <p:nvSpPr>
          <p:cNvPr id="1914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al-umara'i bil`adli walshshafaqati</a:t>
            </a:r>
          </a:p>
        </p:txBody>
      </p:sp>
      <p:sp>
        <p:nvSpPr>
          <p:cNvPr id="191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14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ٱلرَّعِيَّةِ</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بِٱلإِنْصَافِ</a:t>
            </a:r>
            <a:r>
              <a:rPr lang="ar-SA" sz="9000" kern="1200" dirty="0">
                <a:latin typeface="Arabic Typesetting" panose="03020402040406030203" pitchFamily="66" charset="-78"/>
                <a:ea typeface="+mn-ea"/>
                <a:cs typeface="Arabic Typesetting" panose="03020402040406030203" pitchFamily="66" charset="-78"/>
              </a:rPr>
              <a:t> وَحُسْنِ </a:t>
            </a:r>
            <a:r>
              <a:rPr lang="ar-SA" sz="9000" kern="1200" dirty="0" err="1">
                <a:latin typeface="Arabic Typesetting" panose="03020402040406030203" pitchFamily="66" charset="-78"/>
                <a:ea typeface="+mn-ea"/>
                <a:cs typeface="Arabic Typesetting" panose="03020402040406030203" pitchFamily="66" charset="-78"/>
              </a:rPr>
              <a:t>ٱلسِّيرَةِ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upon the subjects with impartiality and good behavior.</a:t>
            </a:r>
          </a:p>
        </p:txBody>
      </p:sp>
      <p:sp>
        <p:nvSpPr>
          <p:cNvPr id="1925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alrra`iyyati bil-insafi wa husni alssirati</a:t>
            </a:r>
          </a:p>
        </p:txBody>
      </p:sp>
      <p:sp>
        <p:nvSpPr>
          <p:cNvPr id="192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25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وَبَارِكْ لِلْحُجَّاجِ وَالزُّوَّارِ فِي </a:t>
            </a:r>
            <a:r>
              <a:rPr lang="ar-SA" sz="9000" kern="1200" dirty="0" err="1">
                <a:latin typeface="Arabic Typesetting" panose="03020402040406030203" pitchFamily="66" charset="-78"/>
                <a:ea typeface="+mn-ea"/>
                <a:cs typeface="Arabic Typesetting" panose="03020402040406030203" pitchFamily="66" charset="-78"/>
              </a:rPr>
              <a:t>ٱلزَّادِ</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وَٱلنَّفَقَةِ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(Please do) bless the pilgrims to Mecca and the visitors (of the tombs of the saints) with provision and expenditure,</a:t>
            </a:r>
          </a:p>
        </p:txBody>
      </p:sp>
      <p:sp>
        <p:nvSpPr>
          <p:cNvPr id="193540" name="Subtitle 4"/>
          <p:cNvSpPr txBox="1">
            <a:spLocks/>
          </p:cNvSpPr>
          <p:nvPr/>
        </p:nvSpPr>
        <p:spPr bwMode="auto">
          <a:xfrm>
            <a:off x="304800" y="4876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barik lilhujjaji walzzuwwari fi alzzadi walnnafaqati</a:t>
            </a:r>
          </a:p>
        </p:txBody>
      </p:sp>
      <p:sp>
        <p:nvSpPr>
          <p:cNvPr id="193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35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وَٱقْضِ</a:t>
            </a:r>
            <a:r>
              <a:rPr lang="ar-SA" sz="9000" kern="1200" dirty="0">
                <a:latin typeface="Arabic Typesetting" panose="03020402040406030203" pitchFamily="66" charset="-78"/>
                <a:ea typeface="+mn-ea"/>
                <a:cs typeface="Arabic Typesetting" panose="03020402040406030203" pitchFamily="66" charset="-78"/>
              </a:rPr>
              <a:t> مَا اوْجَبْتَ عَلَيْهِمْ مِنَ </a:t>
            </a:r>
            <a:r>
              <a:rPr lang="ar-SA" sz="9000" kern="1200" dirty="0" err="1">
                <a:latin typeface="Arabic Typesetting" panose="03020402040406030203" pitchFamily="66" charset="-78"/>
                <a:ea typeface="+mn-ea"/>
                <a:cs typeface="Arabic Typesetting" panose="03020402040406030203" pitchFamily="66" charset="-78"/>
              </a:rPr>
              <a:t>ٱلْحَجِّ</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وَٱلْعُمْرَةِ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help them settle the </a:t>
            </a:r>
            <a:r>
              <a:rPr lang="en-US" sz="3600" b="1" i="1" kern="1200" dirty="0">
                <a:ea typeface="MS Mincho" pitchFamily="49" charset="-128"/>
              </a:rPr>
              <a:t>Hajj</a:t>
            </a:r>
            <a:r>
              <a:rPr lang="en-US" sz="3600" b="1" kern="1200" dirty="0">
                <a:ea typeface="MS Mincho" pitchFamily="49" charset="-128"/>
              </a:rPr>
              <a:t> and </a:t>
            </a:r>
            <a:r>
              <a:rPr lang="en-US" sz="3600" b="1" i="1" kern="1200" dirty="0">
                <a:ea typeface="MS Mincho" pitchFamily="49" charset="-128"/>
              </a:rPr>
              <a:t>`</a:t>
            </a:r>
            <a:r>
              <a:rPr lang="en-US" sz="3600" b="1" i="1" kern="1200" dirty="0" err="1">
                <a:ea typeface="MS Mincho" pitchFamily="49" charset="-128"/>
              </a:rPr>
              <a:t>Umrah</a:t>
            </a:r>
            <a:r>
              <a:rPr lang="en-US" sz="3600" b="1" kern="1200" dirty="0">
                <a:ea typeface="MS Mincho" pitchFamily="49" charset="-128"/>
              </a:rPr>
              <a:t> that You have made incumbent upon them,</a:t>
            </a:r>
          </a:p>
        </p:txBody>
      </p:sp>
      <p:sp>
        <p:nvSpPr>
          <p:cNvPr id="1945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waqdi ma awjabta `alayhim min alhajj wal`umrati</a:t>
            </a:r>
          </a:p>
        </p:txBody>
      </p:sp>
      <p:sp>
        <p:nvSpPr>
          <p:cNvPr id="194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45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بِفَضْلِكَ وَرَحْمَتِكَ يَا ارْحَمَ </a:t>
            </a:r>
            <a:r>
              <a:rPr lang="ar-SA" sz="9000" kern="1200" dirty="0" err="1">
                <a:latin typeface="Arabic Typesetting" panose="03020402040406030203" pitchFamily="66" charset="-78"/>
                <a:ea typeface="+mn-ea"/>
                <a:cs typeface="Arabic Typesetting" panose="03020402040406030203" pitchFamily="66" charset="-78"/>
              </a:rPr>
              <a:t>ٱلرَّاحِمِينَ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Your grace and mercy, O most merciful of all those who show mercy!</a:t>
            </a:r>
          </a:p>
        </p:txBody>
      </p:sp>
      <p:sp>
        <p:nvSpPr>
          <p:cNvPr id="1955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bifadlika wa rahmatika ya arhama alrrahimina</a:t>
            </a:r>
          </a:p>
        </p:txBody>
      </p:sp>
      <p:sp>
        <p:nvSpPr>
          <p:cNvPr id="195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55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ajaat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9259888"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966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96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66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304800" y="533400"/>
            <a:ext cx="8604250" cy="5983288"/>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197637" name="Rectangle 3"/>
          <p:cNvSpPr>
            <a:spLocks noChangeArrowheads="1"/>
          </p:cNvSpPr>
          <p:nvPr/>
        </p:nvSpPr>
        <p:spPr bwMode="auto">
          <a:xfrm>
            <a:off x="1143000" y="914400"/>
            <a:ext cx="7010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FFFF00"/>
                </a:solidFill>
                <a:latin typeface="Trebuchet MS" panose="020B0603020202020204" pitchFamily="34" charset="0"/>
              </a:rPr>
              <a:t>Short recommended Du’a for the night of Qadr</a:t>
            </a:r>
          </a:p>
        </p:txBody>
      </p:sp>
      <p:sp>
        <p:nvSpPr>
          <p:cNvPr id="19763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763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97640" name="Rectangle 1"/>
          <p:cNvSpPr>
            <a:spLocks noChangeArrowheads="1"/>
          </p:cNvSpPr>
          <p:nvPr/>
        </p:nvSpPr>
        <p:spPr bwMode="auto">
          <a:xfrm>
            <a:off x="1128713" y="3400425"/>
            <a:ext cx="69484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8000" b="1">
                <a:solidFill>
                  <a:srgbClr val="FFFF00"/>
                </a:solidFill>
                <a:latin typeface="Attari_Quran" panose="02010000000000000000" pitchFamily="2" charset="-78"/>
                <a:cs typeface="Attari_Quran" panose="02010000000000000000" pitchFamily="2" charset="-78"/>
              </a:rPr>
              <a:t>يَا ذَا الّذِي كَانَ قَبْلَ كُلّ شَيْءٍ</a:t>
            </a:r>
            <a:endParaRPr lang="en-US" altLang="en-US" sz="8000" b="1">
              <a:solidFill>
                <a:srgbClr val="FFFF00"/>
              </a:solidFill>
            </a:endParaRPr>
          </a:p>
        </p:txBody>
      </p:sp>
      <p:sp>
        <p:nvSpPr>
          <p:cNvPr id="197641" name="Rectangle 2"/>
          <p:cNvSpPr>
            <a:spLocks noChangeArrowheads="1"/>
          </p:cNvSpPr>
          <p:nvPr/>
        </p:nvSpPr>
        <p:spPr bwMode="auto">
          <a:xfrm>
            <a:off x="304800" y="4725988"/>
            <a:ext cx="8534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ya dhalladhy kana qabla kulli shay‘in</a:t>
            </a: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986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98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86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1996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199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96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ذَا الّذِي كَانَ قَبْلَ كُلّ شَيْءٍ،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has been always there before all things,</a:t>
            </a:r>
          </a:p>
        </p:txBody>
      </p:sp>
      <p:sp>
        <p:nvSpPr>
          <p:cNvPr id="2007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dhalladhy kana qabla kulli shay‘in</a:t>
            </a:r>
          </a:p>
        </p:txBody>
      </p:sp>
      <p:sp>
        <p:nvSpPr>
          <p:cNvPr id="200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07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ثُمّ خَلَقَ كُلّ شَيْءٍ،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 then created all things,</a:t>
            </a:r>
          </a:p>
        </p:txBody>
      </p:sp>
      <p:sp>
        <p:nvSpPr>
          <p:cNvPr id="2017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thumma khalaqa kulla shay‘in</a:t>
            </a:r>
            <a:endParaRPr lang="fi-FI" altLang="en-US" b="1" i="1">
              <a:ea typeface="MS Mincho" panose="02020609040205080304" pitchFamily="49" charset="-128"/>
            </a:endParaRPr>
          </a:p>
        </p:txBody>
      </p:sp>
      <p:sp>
        <p:nvSpPr>
          <p:cNvPr id="201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17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ثُمّ يَبْقَى وَيَفْنَى كُلّ شَيْءٍ،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 then stays while all things vanish.</a:t>
            </a:r>
          </a:p>
        </p:txBody>
      </p:sp>
      <p:sp>
        <p:nvSpPr>
          <p:cNvPr id="2027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thumm yabqa wa yafna kullu shay‘in</a:t>
            </a:r>
            <a:endParaRPr lang="fi-FI" altLang="en-US" b="1" i="1">
              <a:ea typeface="MS Mincho" panose="02020609040205080304" pitchFamily="49" charset="-128"/>
            </a:endParaRPr>
          </a:p>
        </p:txBody>
      </p:sp>
      <p:sp>
        <p:nvSpPr>
          <p:cNvPr id="202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27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ذَا الّذِي لَيْسَ كَمِثْلِهِ شَيْءٌ،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Whose like in not found at all</a:t>
            </a:r>
          </a:p>
        </p:txBody>
      </p:sp>
      <p:sp>
        <p:nvSpPr>
          <p:cNvPr id="2037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dhalladhy laysa kamithlihi shay‘un</a:t>
            </a:r>
            <a:endParaRPr lang="fi-FI" altLang="en-US" b="1" i="1">
              <a:ea typeface="MS Mincho" panose="02020609040205080304" pitchFamily="49" charset="-128"/>
            </a:endParaRPr>
          </a:p>
        </p:txBody>
      </p:sp>
      <p:sp>
        <p:nvSpPr>
          <p:cNvPr id="203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37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683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وَيَا</a:t>
            </a:r>
            <a:r>
              <a:rPr lang="ar-SA" sz="9000" kern="1200" dirty="0">
                <a:latin typeface="Arabic Typesetting" panose="03020402040406030203" pitchFamily="66" charset="-78"/>
                <a:ea typeface="+mn-ea"/>
                <a:cs typeface="Arabic Typesetting" panose="03020402040406030203" pitchFamily="66" charset="-78"/>
              </a:rPr>
              <a:t> ذَا الّذِي لَيْسَ فِي السّمَاوَاتِ العُلَى،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neither in the highest heavens,</a:t>
            </a:r>
          </a:p>
        </p:txBody>
      </p:sp>
      <p:sp>
        <p:nvSpPr>
          <p:cNvPr id="2048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ya dhalladhy laysa fi alssamawati al`ula</a:t>
            </a:r>
            <a:endParaRPr lang="fi-FI" altLang="en-US" b="1" i="1">
              <a:ea typeface="MS Mincho" panose="02020609040205080304" pitchFamily="49" charset="-128"/>
            </a:endParaRPr>
          </a:p>
        </p:txBody>
      </p:sp>
      <p:sp>
        <p:nvSpPr>
          <p:cNvPr id="204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48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وَلا فِي الأَرَضِينَ السّفْلَى،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Nor in the lowest layers of the earth</a:t>
            </a:r>
          </a:p>
        </p:txBody>
      </p:sp>
      <p:sp>
        <p:nvSpPr>
          <p:cNvPr id="2058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wa la fi alaradina alssufla</a:t>
            </a:r>
            <a:endParaRPr lang="fi-FI" altLang="en-US" b="1" i="1">
              <a:ea typeface="MS Mincho" panose="02020609040205080304" pitchFamily="49" charset="-128"/>
            </a:endParaRPr>
          </a:p>
        </p:txBody>
      </p:sp>
      <p:sp>
        <p:nvSpPr>
          <p:cNvPr id="205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58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395288" y="765175"/>
            <a:ext cx="8353425" cy="5472113"/>
          </a:xfrm>
          <a:prstGeom prst="plaque">
            <a:avLst>
              <a:gd name="adj" fmla="val 16667"/>
            </a:avLst>
          </a:prstGeom>
          <a:gradFill rotWithShape="1">
            <a:gsLst>
              <a:gs pos="0">
                <a:srgbClr val="003399">
                  <a:alpha val="50000"/>
                </a:srgbClr>
              </a:gs>
              <a:gs pos="50000">
                <a:srgbClr val="003399">
                  <a:gamma/>
                  <a:shade val="46275"/>
                  <a:invGamma/>
                </a:srgbClr>
              </a:gs>
              <a:gs pos="100000">
                <a:srgbClr val="003399">
                  <a:alpha val="50000"/>
                </a:srgbClr>
              </a:gs>
            </a:gsLst>
            <a:lin ang="2700000" scaled="1"/>
          </a:gradFill>
          <a:ln w="9525" algn="ctr">
            <a:noFill/>
            <a:miter lim="800000"/>
            <a:headEnd/>
            <a:tailEnd/>
          </a:ln>
          <a:effectLst/>
        </p:spPr>
        <p:txBody>
          <a:bodyPr anchor="ctr">
            <a:spAutoFit/>
          </a:bodyPr>
          <a:lstStyle/>
          <a:p>
            <a:pPr eaLnBrk="1" hangingPunct="1">
              <a:defRPr/>
            </a:pPr>
            <a:endParaRPr lang="en-US">
              <a:latin typeface="Arial" charset="0"/>
              <a:cs typeface="Arial" charset="0"/>
            </a:endParaRPr>
          </a:p>
        </p:txBody>
      </p:sp>
      <p:sp>
        <p:nvSpPr>
          <p:cNvPr id="4101" name="Rectangle 4"/>
          <p:cNvSpPr>
            <a:spLocks noChangeArrowheads="1"/>
          </p:cNvSpPr>
          <p:nvPr/>
        </p:nvSpPr>
        <p:spPr bwMode="auto">
          <a:xfrm>
            <a:off x="754063" y="1446213"/>
            <a:ext cx="77057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b="1">
                <a:solidFill>
                  <a:srgbClr val="FFFF00"/>
                </a:solidFill>
              </a:rPr>
              <a:t>Some Ahadith indicate that </a:t>
            </a:r>
            <a:r>
              <a:rPr lang="en-US" altLang="en-US" sz="4000" b="1" u="sng">
                <a:solidFill>
                  <a:srgbClr val="FFFF00"/>
                </a:solidFill>
              </a:rPr>
              <a:t>the fate of every believer for the coming year is decreed on this night</a:t>
            </a:r>
            <a:r>
              <a:rPr lang="en-US" altLang="en-US" sz="4000" b="1">
                <a:solidFill>
                  <a:srgbClr val="FFFF00"/>
                </a:solidFill>
              </a:rPr>
              <a:t>. </a:t>
            </a:r>
            <a:br>
              <a:rPr lang="en-US" altLang="en-US" sz="4000" b="1">
                <a:solidFill>
                  <a:srgbClr val="FFFF00"/>
                </a:solidFill>
              </a:rPr>
            </a:br>
            <a:r>
              <a:rPr lang="en-US" altLang="en-US" sz="4000" b="1">
                <a:solidFill>
                  <a:srgbClr val="FFFF00"/>
                </a:solidFill>
              </a:rPr>
              <a:t>That is why the Du`as for this night ask for special favors in the decree for the year</a:t>
            </a:r>
          </a:p>
        </p:txBody>
      </p:sp>
      <p:sp>
        <p:nvSpPr>
          <p:cNvPr id="410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103"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104"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Merits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304800" y="533400"/>
            <a:ext cx="8604250" cy="5983288"/>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22533" name="Rectangle 3"/>
          <p:cNvSpPr>
            <a:spLocks noChangeArrowheads="1"/>
          </p:cNvSpPr>
          <p:nvPr/>
        </p:nvSpPr>
        <p:spPr bwMode="auto">
          <a:xfrm>
            <a:off x="381000" y="381000"/>
            <a:ext cx="838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000" b="1">
                <a:solidFill>
                  <a:srgbClr val="FFFF00"/>
                </a:solidFill>
                <a:latin typeface="Trebuchet MS" panose="020B0603020202020204" pitchFamily="34" charset="0"/>
              </a:rPr>
              <a:t>Please place the </a:t>
            </a:r>
          </a:p>
          <a:p>
            <a:pPr algn="ctr" eaLnBrk="1" hangingPunct="1">
              <a:spcBef>
                <a:spcPct val="0"/>
              </a:spcBef>
              <a:buFontTx/>
              <a:buNone/>
            </a:pPr>
            <a:r>
              <a:rPr lang="en-US" altLang="en-US" sz="6000" b="1">
                <a:solidFill>
                  <a:srgbClr val="FFFF00"/>
                </a:solidFill>
                <a:latin typeface="Trebuchet MS" panose="020B0603020202020204" pitchFamily="34" charset="0"/>
              </a:rPr>
              <a:t>Holy Qur'an </a:t>
            </a:r>
          </a:p>
          <a:p>
            <a:pPr algn="ctr" eaLnBrk="1" hangingPunct="1">
              <a:spcBef>
                <a:spcPct val="0"/>
              </a:spcBef>
              <a:buFontTx/>
              <a:buNone/>
            </a:pPr>
            <a:r>
              <a:rPr lang="en-US" altLang="en-US" sz="6000" b="1">
                <a:solidFill>
                  <a:srgbClr val="FFFF00"/>
                </a:solidFill>
                <a:latin typeface="Trebuchet MS" panose="020B0603020202020204" pitchFamily="34" charset="0"/>
              </a:rPr>
              <a:t>on the head and recite the following:</a:t>
            </a:r>
          </a:p>
        </p:txBody>
      </p:sp>
      <p:sp>
        <p:nvSpPr>
          <p:cNvPr id="2253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53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2536" name="Rectangle 1"/>
          <p:cNvSpPr>
            <a:spLocks noChangeArrowheads="1"/>
          </p:cNvSpPr>
          <p:nvPr/>
        </p:nvSpPr>
        <p:spPr bwMode="auto">
          <a:xfrm>
            <a:off x="914400" y="3962400"/>
            <a:ext cx="7315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i="1">
                <a:solidFill>
                  <a:srgbClr val="FFFF00"/>
                </a:solidFill>
              </a:rPr>
              <a:t>While placing the Qur’an on the head, remind yourself that true salvation can only be achieved by always keeping the rules of Qur’an ahead of us to follow. The fact that we put the Qur’an on our head is a sign of respect and reverence. We beseech Allāh (SWT) by the thaqalayn - the speaking and the silent Qur'an. - Holy Qur'an (39:56) Pray for Aql/Intelligence to be Kamil ( complete) ,it is Kashe (submits) to Qur’an &amp; acquires Noor ( light) from it.</a:t>
            </a:r>
            <a:endParaRPr lang="en-US" altLang="en-US" sz="2000" b="1">
              <a:solidFill>
                <a:srgbClr val="FFFF00"/>
              </a:solidFill>
            </a:endParaRP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وَلا فَوْقَهُنّ وَلا تَحْتَهُنّ وَلا بَيْنَهُنّ إلهٌ يُعْبَدُ غَيْرُهُ،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Nor above them, nor beneath them, nor there is between them any god that is worshipped save Him. </a:t>
            </a:r>
          </a:p>
        </p:txBody>
      </p:sp>
      <p:sp>
        <p:nvSpPr>
          <p:cNvPr id="2068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la fawqahunna wa la tahtahunna wa la baynahunna ilhun yu`badu ghayruhu</a:t>
            </a:r>
            <a:endParaRPr lang="fi-FI" altLang="en-US" b="1" i="1">
              <a:ea typeface="MS Mincho" panose="02020609040205080304" pitchFamily="49" charset="-128"/>
            </a:endParaRPr>
          </a:p>
        </p:txBody>
      </p:sp>
      <p:sp>
        <p:nvSpPr>
          <p:cNvPr id="206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68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لَكَ الحَمْدُ حَمْداً لا يَقْوَى عَلَى إحْصَائِهِ إلاَّ أَنْتَ،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To You be the praise that none can count save You,</a:t>
            </a:r>
          </a:p>
        </p:txBody>
      </p:sp>
      <p:sp>
        <p:nvSpPr>
          <p:cNvPr id="2078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laka alhamdu hamdan la yaqwa `ala ihsa’ihi illa anta</a:t>
            </a:r>
            <a:endParaRPr lang="fi-FI" altLang="en-US" b="1" i="1">
              <a:ea typeface="MS Mincho" panose="02020609040205080304" pitchFamily="49" charset="-128"/>
            </a:endParaRPr>
          </a:p>
        </p:txBody>
      </p:sp>
      <p:sp>
        <p:nvSpPr>
          <p:cNvPr id="207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78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فَصَلّ عَلَى مُحَمّدٍ وَآلِ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So, please bless Muhammad and the Household of </a:t>
            </a:r>
            <a:r>
              <a:rPr lang="en-US" sz="3600" b="1" kern="1200" dirty="0" smtClean="0">
                <a:ea typeface="MS Mincho" pitchFamily="49" charset="-128"/>
              </a:rPr>
              <a:t>Muhammad</a:t>
            </a:r>
            <a:endParaRPr lang="en-US" sz="3600" b="1" kern="1200" dirty="0">
              <a:ea typeface="MS Mincho" pitchFamily="49" charset="-128"/>
            </a:endParaRPr>
          </a:p>
        </p:txBody>
      </p:sp>
      <p:sp>
        <p:nvSpPr>
          <p:cNvPr id="2089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fasalli `ala muhammadin wa ali muhammadin</a:t>
            </a:r>
            <a:endParaRPr lang="fi-FI" altLang="en-US" b="1" i="1">
              <a:ea typeface="MS Mincho" panose="02020609040205080304" pitchFamily="49" charset="-128"/>
            </a:endParaRPr>
          </a:p>
        </p:txBody>
      </p:sp>
      <p:sp>
        <p:nvSpPr>
          <p:cNvPr id="208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89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صَلاةً لا يَقْوَى عَلَى إحْصَائِهَا إلاَّ أَنْتَ.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with the blessings that none can count save You.</a:t>
            </a:r>
          </a:p>
        </p:txBody>
      </p:sp>
      <p:sp>
        <p:nvSpPr>
          <p:cNvPr id="2099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salatan la yaqwa `ala ihsa’iha illa anta</a:t>
            </a:r>
          </a:p>
        </p:txBody>
      </p:sp>
      <p:sp>
        <p:nvSpPr>
          <p:cNvPr id="209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99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109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10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09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304800" y="533400"/>
            <a:ext cx="8604250" cy="5983288"/>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211973" name="Rectangle 3"/>
          <p:cNvSpPr>
            <a:spLocks noChangeArrowheads="1"/>
          </p:cNvSpPr>
          <p:nvPr/>
        </p:nvSpPr>
        <p:spPr bwMode="auto">
          <a:xfrm>
            <a:off x="1066800" y="457200"/>
            <a:ext cx="7010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FFFF00"/>
                </a:solidFill>
                <a:latin typeface="Trebuchet MS" panose="020B0603020202020204" pitchFamily="34" charset="0"/>
              </a:rPr>
              <a:t>Short recommended Du’a for the night of Qadr</a:t>
            </a:r>
          </a:p>
        </p:txBody>
      </p:sp>
      <p:sp>
        <p:nvSpPr>
          <p:cNvPr id="21197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197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11976" name="Rectangle 1"/>
          <p:cNvSpPr>
            <a:spLocks noChangeArrowheads="1"/>
          </p:cNvSpPr>
          <p:nvPr/>
        </p:nvSpPr>
        <p:spPr bwMode="auto">
          <a:xfrm>
            <a:off x="2085772" y="2895600"/>
            <a:ext cx="50978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8000" b="1" dirty="0">
                <a:solidFill>
                  <a:srgbClr val="FFFF00"/>
                </a:solidFill>
                <a:latin typeface="Arabic Typesetting" panose="03020402040406030203" pitchFamily="66" charset="-78"/>
                <a:cs typeface="Arabic Typesetting" panose="03020402040406030203" pitchFamily="66" charset="-78"/>
              </a:rPr>
              <a:t>اللّهُمّ امْدُدْ لِي فِي عُمْرِي</a:t>
            </a:r>
            <a:endParaRPr lang="en-US" altLang="en-US" sz="8000" b="1" dirty="0">
              <a:solidFill>
                <a:srgbClr val="FFFF00"/>
              </a:solidFill>
              <a:latin typeface="Arabic Typesetting" panose="03020402040406030203" pitchFamily="66" charset="-78"/>
              <a:cs typeface="Arabic Typesetting" panose="03020402040406030203" pitchFamily="66" charset="-78"/>
            </a:endParaRPr>
          </a:p>
        </p:txBody>
      </p:sp>
      <p:sp>
        <p:nvSpPr>
          <p:cNvPr id="211977" name="Rectangle 2"/>
          <p:cNvSpPr>
            <a:spLocks noChangeArrowheads="1"/>
          </p:cNvSpPr>
          <p:nvPr/>
        </p:nvSpPr>
        <p:spPr bwMode="auto">
          <a:xfrm>
            <a:off x="304800" y="4114800"/>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allaahummama-dud lee fee u’mree </a:t>
            </a:r>
          </a:p>
        </p:txBody>
      </p:sp>
      <p:sp>
        <p:nvSpPr>
          <p:cNvPr id="211978" name="Rectangle 1"/>
          <p:cNvSpPr>
            <a:spLocks noChangeArrowheads="1"/>
          </p:cNvSpPr>
          <p:nvPr/>
        </p:nvSpPr>
        <p:spPr bwMode="auto">
          <a:xfrm>
            <a:off x="914400" y="55626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a:solidFill>
                  <a:srgbClr val="FFFF00"/>
                </a:solidFill>
              </a:rPr>
              <a:t>It is recommended to recite the following supplication:</a:t>
            </a: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129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12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29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بِسْمِ ٱللَّـهِ ٱلرَّحْمَـٰنِ ٱلرَّحِيمِ</a:t>
            </a: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2140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214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40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امْدُدْ لِي فِي عُمْرِي،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(please do) prolong my lifetime,</a:t>
            </a:r>
          </a:p>
        </p:txBody>
      </p:sp>
      <p:sp>
        <p:nvSpPr>
          <p:cNvPr id="2150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allahumma imdud li fi `umri</a:t>
            </a:r>
            <a:endParaRPr lang="es-ES" altLang="en-US" b="1" i="1">
              <a:ea typeface="MS Mincho" panose="02020609040205080304" pitchFamily="49" charset="-128"/>
            </a:endParaRPr>
          </a:p>
        </p:txBody>
      </p:sp>
      <p:sp>
        <p:nvSpPr>
          <p:cNvPr id="215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50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وَأَوْسِعْ لِي فِي رِزْقِي،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expand my sustenance,</a:t>
            </a:r>
          </a:p>
        </p:txBody>
      </p:sp>
      <p:sp>
        <p:nvSpPr>
          <p:cNvPr id="2160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wa awsi` li fi rizqi</a:t>
            </a:r>
            <a:endParaRPr lang="es-ES" altLang="en-US" b="1" i="1">
              <a:ea typeface="MS Mincho" panose="02020609040205080304" pitchFamily="49" charset="-128"/>
            </a:endParaRPr>
          </a:p>
        </p:txBody>
      </p:sp>
      <p:sp>
        <p:nvSpPr>
          <p:cNvPr id="216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60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3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3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5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وَأَصِحّ لِي جِسْمِي،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make my  body healthy,</a:t>
            </a:r>
          </a:p>
        </p:txBody>
      </p:sp>
      <p:sp>
        <p:nvSpPr>
          <p:cNvPr id="2170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asihha li jismi</a:t>
            </a:r>
          </a:p>
        </p:txBody>
      </p:sp>
      <p:sp>
        <p:nvSpPr>
          <p:cNvPr id="217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70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وَبَلّغْنِي أَمَلِي،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make me attain my hopes,</a:t>
            </a:r>
          </a:p>
        </p:txBody>
      </p:sp>
      <p:sp>
        <p:nvSpPr>
          <p:cNvPr id="2181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ballighny amali</a:t>
            </a:r>
          </a:p>
        </p:txBody>
      </p:sp>
      <p:sp>
        <p:nvSpPr>
          <p:cNvPr id="218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81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وَإِنْ كُنْتُ مِنَ الأَشْقِيَاءِ فَامْحُنِي مِنَ الأَشْقِيَاءِ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if I am written with the unhappy ones, (please) erase my name from this list,</a:t>
            </a:r>
          </a:p>
        </p:txBody>
      </p:sp>
      <p:sp>
        <p:nvSpPr>
          <p:cNvPr id="2191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sv-SE" altLang="en-US" b="1" i="1">
                <a:ea typeface="MS Mincho" panose="02020609040205080304" pitchFamily="49" charset="-128"/>
              </a:rPr>
              <a:t>wa in kuntu mina alashqya‘i famhuny mina alashqya‘i</a:t>
            </a:r>
            <a:endParaRPr lang="es-ES" altLang="en-US" b="1" i="1">
              <a:ea typeface="MS Mincho" panose="02020609040205080304" pitchFamily="49" charset="-128"/>
            </a:endParaRPr>
          </a:p>
        </p:txBody>
      </p:sp>
      <p:sp>
        <p:nvSpPr>
          <p:cNvPr id="219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91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وَاكْتُبْنِي مِنَ السّعَدَاءِ،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write it with the happy ones,</a:t>
            </a:r>
          </a:p>
        </p:txBody>
      </p:sp>
      <p:sp>
        <p:nvSpPr>
          <p:cNvPr id="2201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waktubny mina alssu`ada‘i</a:t>
            </a:r>
          </a:p>
        </p:txBody>
      </p:sp>
      <p:sp>
        <p:nvSpPr>
          <p:cNvPr id="220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01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فَإِنّكَ قُلْتَ فِي كِتَابِكَ المُنْزَلِ عَلَى نَبِيّكَ المُرْسَلِ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For You have said in Your Book that You revealed to Your missioned Prophet, </a:t>
            </a:r>
          </a:p>
        </p:txBody>
      </p:sp>
      <p:sp>
        <p:nvSpPr>
          <p:cNvPr id="2211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fa’innaka qulta fi kitabika almunzali `ala nabiyyka almursali</a:t>
            </a:r>
          </a:p>
        </p:txBody>
      </p:sp>
      <p:sp>
        <p:nvSpPr>
          <p:cNvPr id="221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11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 صَلَوَاتُكَ عَلَيْهِ </a:t>
            </a:r>
            <a:r>
              <a:rPr lang="ar-SA" sz="9000" kern="1200" dirty="0" err="1">
                <a:latin typeface="Arabic Typesetting" panose="03020402040406030203" pitchFamily="66" charset="-78"/>
                <a:ea typeface="+mn-ea"/>
                <a:cs typeface="Arabic Typesetting" panose="03020402040406030203" pitchFamily="66" charset="-78"/>
              </a:rPr>
              <a:t>وَآلِهِ</a:t>
            </a:r>
            <a:r>
              <a:rPr lang="ar-SA" sz="9000" kern="1200" dirty="0">
                <a:latin typeface="Arabic Typesetting" panose="03020402040406030203" pitchFamily="66" charset="-78"/>
                <a:ea typeface="+mn-ea"/>
                <a:cs typeface="Arabic Typesetting" panose="03020402040406030203" pitchFamily="66" charset="-78"/>
              </a:rPr>
              <a:t>:</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Your peace be upon him and his Household:</a:t>
            </a:r>
          </a:p>
        </p:txBody>
      </p:sp>
      <p:sp>
        <p:nvSpPr>
          <p:cNvPr id="2222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salawatuka `alayhi wa alihi:</a:t>
            </a:r>
          </a:p>
        </p:txBody>
      </p:sp>
      <p:sp>
        <p:nvSpPr>
          <p:cNvPr id="222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22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683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(يَمْحُو اللّهُ </a:t>
            </a:r>
            <a:r>
              <a:rPr lang="ar-SA" sz="9000" kern="1200" dirty="0" err="1">
                <a:latin typeface="Arabic Typesetting" panose="03020402040406030203" pitchFamily="66" charset="-78"/>
                <a:ea typeface="+mn-ea"/>
                <a:cs typeface="Arabic Typesetting" panose="03020402040406030203" pitchFamily="66" charset="-78"/>
              </a:rPr>
              <a:t>مَايَشَاءُ</a:t>
            </a:r>
            <a:r>
              <a:rPr lang="ar-SA" sz="9000" kern="1200" dirty="0">
                <a:latin typeface="Arabic Typesetting" panose="03020402040406030203" pitchFamily="66" charset="-78"/>
                <a:ea typeface="+mn-ea"/>
                <a:cs typeface="Arabic Typesetting" panose="03020402040406030203" pitchFamily="66" charset="-78"/>
              </a:rPr>
              <a:t> وَيُثْبِتُ وَعِنْدَهُ أُمّ الكِتَابِ)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smtClean="0">
                <a:ea typeface="MS Mincho" pitchFamily="49" charset="-128"/>
              </a:rPr>
              <a:t>“</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makes to pass away and establishes what He pleases, and with Him is the basis of the Book.”</a:t>
            </a:r>
          </a:p>
        </p:txBody>
      </p:sp>
      <p:sp>
        <p:nvSpPr>
          <p:cNvPr id="2232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yamhu allahu maiyasha‘u wa yuthbitu wa `indahu ‘ummu alkitabi</a:t>
            </a:r>
          </a:p>
        </p:txBody>
      </p:sp>
      <p:sp>
        <p:nvSpPr>
          <p:cNvPr id="223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32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242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24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42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304800" y="304800"/>
            <a:ext cx="8604250" cy="5983288"/>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225285" name="Rectangle 3"/>
          <p:cNvSpPr>
            <a:spLocks noChangeArrowheads="1"/>
          </p:cNvSpPr>
          <p:nvPr/>
        </p:nvSpPr>
        <p:spPr bwMode="auto">
          <a:xfrm>
            <a:off x="457200" y="2209800"/>
            <a:ext cx="8147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000" b="1" i="1">
                <a:solidFill>
                  <a:srgbClr val="FFFF00"/>
                </a:solidFill>
                <a:latin typeface="Trebuchet MS" panose="020B0603020202020204" pitchFamily="34" charset="0"/>
              </a:rPr>
              <a:t>Dua’a Faraj</a:t>
            </a:r>
          </a:p>
        </p:txBody>
      </p:sp>
      <p:sp>
        <p:nvSpPr>
          <p:cNvPr id="225286" name="Rectangle 1"/>
          <p:cNvSpPr>
            <a:spLocks noChangeArrowheads="1"/>
          </p:cNvSpPr>
          <p:nvPr/>
        </p:nvSpPr>
        <p:spPr bwMode="auto">
          <a:xfrm>
            <a:off x="-304800" y="228600"/>
            <a:ext cx="9296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14000" dirty="0">
                <a:solidFill>
                  <a:srgbClr val="FFFF00"/>
                </a:solidFill>
                <a:latin typeface="Arabic Typesetting" panose="03020402040406030203" pitchFamily="66" charset="-78"/>
                <a:cs typeface="Arabic Typesetting" panose="03020402040406030203" pitchFamily="66" charset="-78"/>
              </a:rPr>
              <a:t>دعاء فرج</a:t>
            </a:r>
          </a:p>
        </p:txBody>
      </p:sp>
      <p:sp>
        <p:nvSpPr>
          <p:cNvPr id="225287" name="Rectangle 8"/>
          <p:cNvSpPr>
            <a:spLocks noChangeArrowheads="1"/>
          </p:cNvSpPr>
          <p:nvPr/>
        </p:nvSpPr>
        <p:spPr bwMode="auto">
          <a:xfrm>
            <a:off x="990600" y="3233738"/>
            <a:ext cx="7086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i="1">
                <a:solidFill>
                  <a:srgbClr val="FFFF00"/>
                </a:solidFill>
              </a:rPr>
              <a:t>This supplicatory prayer has been reported from Imam al-Mahdi (A) himself. This dua'a is attributed to the living Imam (A). It brings immediate help from our living imam. It is recommended to be recited often by Ulama . Kafami says in his book Baladul Amin that if a wrongfully confined prisoner recites this dua'a he will soon be set free. If a person find himself surrounded by misfortunes or intrigues he must recite this dua'a to come through tight situations, deadlock and crises.</a:t>
            </a: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263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26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63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24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24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5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2273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227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73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إِلٰهِي</a:t>
            </a:r>
            <a:r>
              <a:rPr lang="ar-SA" sz="9000" kern="1200" dirty="0">
                <a:latin typeface="Arabic Typesetting" panose="03020402040406030203" pitchFamily="66" charset="-78"/>
                <a:ea typeface="+mn-ea"/>
                <a:cs typeface="Arabic Typesetting" panose="03020402040406030203" pitchFamily="66" charset="-78"/>
              </a:rPr>
              <a:t> عَظُمَ </a:t>
            </a:r>
            <a:r>
              <a:rPr lang="ar-SA" sz="9000" kern="1200" dirty="0" err="1">
                <a:latin typeface="Arabic Typesetting" panose="03020402040406030203" pitchFamily="66" charset="-78"/>
                <a:ea typeface="+mn-ea"/>
                <a:cs typeface="Arabic Typesetting" panose="03020402040406030203" pitchFamily="66" charset="-78"/>
              </a:rPr>
              <a:t>ٱلْبَلاَءُ</a:t>
            </a:r>
            <a:r>
              <a:rPr lang="en-US" sz="9000" kern="1200" dirty="0">
                <a:latin typeface="Arabic Typesetting" panose="03020402040406030203" pitchFamily="66" charset="-78"/>
                <a:ea typeface="+mn-ea"/>
                <a:cs typeface="Arabic Typesetting" panose="03020402040406030203" pitchFamily="66" charset="-78"/>
              </a:rPr>
              <a:t> </a:t>
            </a:r>
            <a:r>
              <a:rPr lang="ar-SA" sz="9000" kern="1200" dirty="0">
                <a:latin typeface="Arabic Typesetting" panose="03020402040406030203" pitchFamily="66" charset="-78"/>
                <a:ea typeface="+mn-ea"/>
                <a:cs typeface="Arabic Typesetting" panose="03020402040406030203" pitchFamily="66" charset="-78"/>
              </a:rPr>
              <a:t>وَبَرِحَ </a:t>
            </a:r>
            <a:r>
              <a:rPr lang="ar-SA" sz="9000" kern="1200" dirty="0" err="1">
                <a:latin typeface="Arabic Typesetting" panose="03020402040406030203" pitchFamily="66" charset="-78"/>
                <a:ea typeface="+mn-ea"/>
                <a:cs typeface="Arabic Typesetting" panose="03020402040406030203" pitchFamily="66" charset="-78"/>
              </a:rPr>
              <a:t>ٱلْخَفَاءُ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my God, terrible was the calamity, and its evil consequences are visible</a:t>
            </a:r>
            <a:r>
              <a:rPr lang="en-US" sz="3600" b="1" kern="1200" dirty="0" smtClean="0">
                <a:ea typeface="MS Mincho" pitchFamily="49" charset="-128"/>
              </a:rPr>
              <a:t>,</a:t>
            </a:r>
            <a:endParaRPr lang="en-US" sz="3600" b="1" kern="1200" dirty="0">
              <a:ea typeface="MS Mincho" pitchFamily="49" charset="-128"/>
            </a:endParaRPr>
          </a:p>
        </p:txBody>
      </p:sp>
      <p:sp>
        <p:nvSpPr>
          <p:cNvPr id="2283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illahi a’dhumal balaa, wa barihal khafaa’</a:t>
            </a:r>
            <a:endParaRPr lang="fi-FI" altLang="en-US" b="1" i="1">
              <a:ea typeface="MS Mincho" panose="02020609040205080304" pitchFamily="49" charset="-128"/>
            </a:endParaRPr>
          </a:p>
        </p:txBody>
      </p:sp>
      <p:sp>
        <p:nvSpPr>
          <p:cNvPr id="228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83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 انْكَشَفَ الْغِطَاءُ وَ انْقَطَعَ الرَّجَاءُ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sz="3600" b="1" kern="1200" dirty="0">
                <a:ea typeface="MS Mincho" pitchFamily="49" charset="-128"/>
              </a:rPr>
              <a:t>the covering has been removed, (all) hopes have been cut off, </a:t>
            </a:r>
          </a:p>
        </p:txBody>
      </p:sp>
      <p:sp>
        <p:nvSpPr>
          <p:cNvPr id="2293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wa’n kashafal ghitaa’ wa’n qat’ar-rajaa’</a:t>
            </a:r>
            <a:endParaRPr lang="fi-FI" altLang="en-US" b="1" i="1">
              <a:ea typeface="MS Mincho" panose="02020609040205080304" pitchFamily="49" charset="-128"/>
            </a:endParaRPr>
          </a:p>
        </p:txBody>
      </p:sp>
      <p:sp>
        <p:nvSpPr>
          <p:cNvPr id="229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93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 ضَاقَتِ الْأَرْضُ وَ مُنِعَتِ السَّمَاءُ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sz="3600" b="1" kern="1200" dirty="0">
                <a:ea typeface="MS Mincho" pitchFamily="49" charset="-128"/>
              </a:rPr>
              <a:t>the (plentiful) earth has shrunk (with very little to spare) for us, the heavenly blessings have been withheld,</a:t>
            </a:r>
          </a:p>
        </p:txBody>
      </p:sp>
      <p:sp>
        <p:nvSpPr>
          <p:cNvPr id="2304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dhaqatil ardhu wa muni’atis samaa’</a:t>
            </a:r>
            <a:endParaRPr lang="fi-FI" altLang="en-US" b="1" i="1">
              <a:ea typeface="MS Mincho" panose="02020609040205080304" pitchFamily="49" charset="-128"/>
            </a:endParaRPr>
          </a:p>
        </p:txBody>
      </p:sp>
      <p:sp>
        <p:nvSpPr>
          <p:cNvPr id="230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04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 أَنْتَ الْمُسْتَعَانُ وَ إِلَيْكَ الْمُشْتَكَى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You alone can help, we refer our grief and sorrow to You, </a:t>
            </a:r>
          </a:p>
        </p:txBody>
      </p:sp>
      <p:sp>
        <p:nvSpPr>
          <p:cNvPr id="2314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wa-antal musta’anu wa-ilaykal mushtaka</a:t>
            </a:r>
            <a:endParaRPr lang="fi-FI" altLang="en-US" b="1" i="1">
              <a:ea typeface="MS Mincho" panose="02020609040205080304" pitchFamily="49" charset="-128"/>
            </a:endParaRPr>
          </a:p>
        </p:txBody>
      </p:sp>
      <p:sp>
        <p:nvSpPr>
          <p:cNvPr id="231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14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 عَلَيْكَ الْمُعَوَّلُ فِي الشِّدَّةِ وَ الرَّخَاءِ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we have full faith in You, in the time of distress, as well as in good fortune.</a:t>
            </a:r>
          </a:p>
        </p:txBody>
      </p:sp>
      <p:sp>
        <p:nvSpPr>
          <p:cNvPr id="2324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wa-alaykal mu’awalu fee shid’dati war’rakhaa’</a:t>
            </a:r>
          </a:p>
        </p:txBody>
      </p:sp>
      <p:sp>
        <p:nvSpPr>
          <p:cNvPr id="232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24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334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33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34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1207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أُولِي الْأَمْرِ الَّذِينَ فَرَضْتَ عَلَيْنَا طَاعَتَهُمْ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 </a:t>
            </a:r>
            <a:r>
              <a:rPr lang="en-US" sz="3600" b="1" i="1" kern="1200" dirty="0">
                <a:ea typeface="MS Mincho" pitchFamily="49" charset="-128"/>
              </a:rPr>
              <a:t>"</a:t>
            </a:r>
            <a:r>
              <a:rPr lang="en-US" sz="3600" b="1" i="1" kern="1200" dirty="0" err="1">
                <a:ea typeface="MS Mincho" pitchFamily="49" charset="-128"/>
              </a:rPr>
              <a:t>Ulil</a:t>
            </a:r>
            <a:r>
              <a:rPr lang="en-US" sz="3600" b="1" i="1" kern="1200" dirty="0">
                <a:ea typeface="MS Mincho" pitchFamily="49" charset="-128"/>
              </a:rPr>
              <a:t> </a:t>
            </a:r>
            <a:r>
              <a:rPr lang="en-US" sz="3600" b="1" i="1" kern="1200" dirty="0" err="1">
                <a:ea typeface="MS Mincho" pitchFamily="49" charset="-128"/>
              </a:rPr>
              <a:t>Amr</a:t>
            </a:r>
            <a:r>
              <a:rPr lang="en-US" sz="3600" b="1" i="1" kern="1200" dirty="0">
                <a:ea typeface="MS Mincho" pitchFamily="49" charset="-128"/>
              </a:rPr>
              <a:t>"</a:t>
            </a:r>
            <a:r>
              <a:rPr lang="en-US" sz="3600" b="1" kern="1200" dirty="0">
                <a:ea typeface="MS Mincho" pitchFamily="49" charset="-128"/>
              </a:rPr>
              <a:t> (authority), obedience to whom has been made obligatory,</a:t>
            </a:r>
          </a:p>
        </p:txBody>
      </p:sp>
      <p:sp>
        <p:nvSpPr>
          <p:cNvPr id="2345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oolil amril ladhina faradhta alayna ta ‘atahum</a:t>
            </a:r>
            <a:endParaRPr lang="fi-FI" altLang="en-US" b="1" i="1">
              <a:ea typeface="MS Mincho" panose="02020609040205080304" pitchFamily="49" charset="-128"/>
            </a:endParaRPr>
          </a:p>
        </p:txBody>
      </p:sp>
      <p:sp>
        <p:nvSpPr>
          <p:cNvPr id="234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45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 عَرَّفْتَنَا بِذَلِكَ مَنْزِلَتَهُمْ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through which their high status has been made known.</a:t>
            </a:r>
          </a:p>
        </p:txBody>
      </p:sp>
      <p:sp>
        <p:nvSpPr>
          <p:cNvPr id="2355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wa’ar’raftana bidhalika manzilatahum</a:t>
            </a:r>
            <a:endParaRPr lang="fi-FI" altLang="en-US" b="1" i="1">
              <a:ea typeface="MS Mincho" panose="02020609040205080304" pitchFamily="49" charset="-128"/>
            </a:endParaRPr>
          </a:p>
        </p:txBody>
      </p:sp>
      <p:sp>
        <p:nvSpPr>
          <p:cNvPr id="235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55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فَفَرِّجْ عَنَّا بِحَقِّهِمْ فَرَجاً عَاجِلاً قَرِيباً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Therefore let there be joy after sorrow for us for their sake, right away,</a:t>
            </a:r>
          </a:p>
        </p:txBody>
      </p:sp>
      <p:sp>
        <p:nvSpPr>
          <p:cNvPr id="2365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fa far’rij ‘an’na bihak’kihim farajan ‘aajilan qareeban</a:t>
            </a:r>
            <a:endParaRPr lang="fi-FI" altLang="en-US" b="1" i="1">
              <a:ea typeface="MS Mincho" panose="02020609040205080304" pitchFamily="49" charset="-128"/>
            </a:endParaRPr>
          </a:p>
        </p:txBody>
      </p:sp>
      <p:sp>
        <p:nvSpPr>
          <p:cNvPr id="236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65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بِحَقّ هذَا القُرْآنِ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for the sake of this (Holy) Qur'an,</a:t>
            </a:r>
          </a:p>
        </p:txBody>
      </p:sp>
      <p:sp>
        <p:nvSpPr>
          <p:cNvPr id="25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bihaqqi hadha alqur’ani</a:t>
            </a:r>
            <a:endParaRPr lang="fi-FI" altLang="en-US" b="1" i="1">
              <a:ea typeface="MS Mincho" panose="02020609040205080304" pitchFamily="49" charset="-128"/>
            </a:endParaRPr>
          </a:p>
        </p:txBody>
      </p:sp>
      <p:sp>
        <p:nvSpPr>
          <p:cNvPr id="25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6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كَلَمْحِ الْبَصَرِ أَوْ هُوَ أَقْرَبُ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twinkle of an eye, more rapidly.</a:t>
            </a:r>
          </a:p>
        </p:txBody>
      </p:sp>
      <p:sp>
        <p:nvSpPr>
          <p:cNvPr id="2375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kalamihil basari au huwa aqrab</a:t>
            </a:r>
            <a:endParaRPr lang="fi-FI" altLang="en-US" b="1" i="1">
              <a:ea typeface="MS Mincho" panose="02020609040205080304" pitchFamily="49" charset="-128"/>
            </a:endParaRPr>
          </a:p>
        </p:txBody>
      </p:sp>
      <p:sp>
        <p:nvSpPr>
          <p:cNvPr id="237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75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مُحَمَّدُ يَا عَلِيُّ</a:t>
            </a:r>
            <a:r>
              <a:rPr lang="en-US" sz="9000" kern="1200" dirty="0">
                <a:latin typeface="Arabic Typesetting" panose="03020402040406030203" pitchFamily="66" charset="-78"/>
                <a:ea typeface="+mn-ea"/>
                <a:cs typeface="Arabic Typesetting" panose="03020402040406030203" pitchFamily="66" charset="-78"/>
              </a:rPr>
              <a:t> </a:t>
            </a:r>
            <a:r>
              <a:rPr lang="ar-SA" sz="9000" kern="1200" dirty="0">
                <a:latin typeface="Arabic Typesetting" panose="03020402040406030203" pitchFamily="66" charset="-78"/>
                <a:ea typeface="+mn-ea"/>
                <a:cs typeface="Arabic Typesetting" panose="03020402040406030203" pitchFamily="66" charset="-78"/>
              </a:rPr>
              <a:t>يَا عَلِيُّ يَا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Muhammad! O `Ali! </a:t>
            </a:r>
            <a:endParaRPr lang="en-US" sz="3600" b="1" kern="1200" dirty="0" smtClean="0">
              <a:ea typeface="MS Mincho" pitchFamily="49" charset="-128"/>
            </a:endParaRPr>
          </a:p>
          <a:p>
            <a:pPr marL="342900" indent="-342900" eaLnBrk="1" hangingPunct="1">
              <a:defRPr/>
            </a:pPr>
            <a:r>
              <a:rPr lang="en-US" sz="3600" b="1" kern="1200" dirty="0" smtClean="0">
                <a:ea typeface="MS Mincho" pitchFamily="49" charset="-128"/>
              </a:rPr>
              <a:t>O </a:t>
            </a:r>
            <a:r>
              <a:rPr lang="en-US" sz="3600" b="1" kern="1200" dirty="0">
                <a:ea typeface="MS Mincho" pitchFamily="49" charset="-128"/>
              </a:rPr>
              <a:t>`Ali! O Muhammad!</a:t>
            </a:r>
          </a:p>
        </p:txBody>
      </p:sp>
      <p:sp>
        <p:nvSpPr>
          <p:cNvPr id="2385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muhammadu ya `aliyyu ya `aliyyu ya muhammadu</a:t>
            </a:r>
            <a:endParaRPr lang="fi-FI" altLang="en-US" b="1" i="1">
              <a:ea typeface="MS Mincho" panose="02020609040205080304" pitchFamily="49" charset="-128"/>
            </a:endParaRPr>
          </a:p>
        </p:txBody>
      </p:sp>
      <p:sp>
        <p:nvSpPr>
          <p:cNvPr id="238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85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اكْفِيَانِي</a:t>
            </a:r>
            <a:r>
              <a:rPr lang="ar-SA" sz="9000" kern="1200" dirty="0">
                <a:latin typeface="Arabic Typesetting" panose="03020402040406030203" pitchFamily="66" charset="-78"/>
                <a:ea typeface="+mn-ea"/>
                <a:cs typeface="Arabic Typesetting" panose="03020402040406030203" pitchFamily="66" charset="-78"/>
              </a:rPr>
              <a:t> فَإِنَّكُمَا كَافِيَانِ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smtClean="0">
                <a:ea typeface="MS Mincho" pitchFamily="49" charset="-128"/>
              </a:rPr>
              <a:t>(Please) Give </a:t>
            </a:r>
            <a:r>
              <a:rPr lang="en-US" sz="3600" b="1" kern="1200" dirty="0">
                <a:ea typeface="MS Mincho" pitchFamily="49" charset="-128"/>
              </a:rPr>
              <a:t>me enough, because both of you provide sufficiently,</a:t>
            </a:r>
          </a:p>
        </p:txBody>
      </p:sp>
      <p:sp>
        <p:nvSpPr>
          <p:cNvPr id="2396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ik fiyaani fa inakuma kaafiyaani</a:t>
            </a:r>
          </a:p>
        </p:txBody>
      </p:sp>
      <p:sp>
        <p:nvSpPr>
          <p:cNvPr id="239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96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 انْصُرَانِي فَإِنَّكُمَا نَاصِرَانِ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a:t>
            </a:r>
            <a:r>
              <a:rPr lang="en-US" sz="3600" b="1" kern="1200" dirty="0" smtClean="0">
                <a:ea typeface="MS Mincho" pitchFamily="49" charset="-128"/>
              </a:rPr>
              <a:t>(please) help </a:t>
            </a:r>
            <a:r>
              <a:rPr lang="en-US" sz="3600" b="1" kern="1200" dirty="0">
                <a:ea typeface="MS Mincho" pitchFamily="49" charset="-128"/>
              </a:rPr>
              <a:t>me, because both of you help and protect.</a:t>
            </a:r>
          </a:p>
        </p:txBody>
      </p:sp>
      <p:sp>
        <p:nvSpPr>
          <p:cNvPr id="2406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wansuraanee fa inakuma naasiraani</a:t>
            </a:r>
            <a:endParaRPr lang="fi-FI" altLang="en-US" b="1" i="1">
              <a:ea typeface="MS Mincho" panose="02020609040205080304" pitchFamily="49" charset="-128"/>
            </a:endParaRPr>
          </a:p>
        </p:txBody>
      </p:sp>
      <p:sp>
        <p:nvSpPr>
          <p:cNvPr id="240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06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مَوْلاَنَا يَا صَاحِبَ الزَّمَانِ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my master! O the Authority of our times </a:t>
            </a:r>
            <a:r>
              <a:rPr lang="en-US" sz="3600" b="1" i="1" kern="1200" dirty="0">
                <a:ea typeface="MS Mincho" pitchFamily="49" charset="-128"/>
              </a:rPr>
              <a:t>(</a:t>
            </a:r>
            <a:r>
              <a:rPr lang="en-US" sz="3600" b="1" i="1" kern="1200" dirty="0" err="1">
                <a:ea typeface="MS Mincho" pitchFamily="49" charset="-128"/>
              </a:rPr>
              <a:t>Saahibaz</a:t>
            </a:r>
            <a:r>
              <a:rPr lang="en-US" sz="3600" b="1" i="1" kern="1200" dirty="0">
                <a:ea typeface="MS Mincho" pitchFamily="49" charset="-128"/>
              </a:rPr>
              <a:t> </a:t>
            </a:r>
            <a:r>
              <a:rPr lang="en-US" sz="3600" b="1" i="1" kern="1200" dirty="0" err="1">
                <a:ea typeface="MS Mincho" pitchFamily="49" charset="-128"/>
              </a:rPr>
              <a:t>Zamaan</a:t>
            </a:r>
            <a:r>
              <a:rPr lang="en-US" sz="3600" b="1" i="1" kern="1200" dirty="0" smtClean="0">
                <a:ea typeface="MS Mincho" pitchFamily="49" charset="-128"/>
              </a:rPr>
              <a:t>)</a:t>
            </a:r>
            <a:r>
              <a:rPr lang="en-US" sz="3600" b="1" kern="1200" dirty="0" smtClean="0">
                <a:ea typeface="MS Mincho" pitchFamily="49" charset="-128"/>
              </a:rPr>
              <a:t>!</a:t>
            </a:r>
            <a:endParaRPr lang="en-US" sz="3600" b="1" kern="1200" dirty="0">
              <a:ea typeface="MS Mincho" pitchFamily="49" charset="-128"/>
            </a:endParaRPr>
          </a:p>
        </p:txBody>
      </p:sp>
      <p:sp>
        <p:nvSpPr>
          <p:cNvPr id="2416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maulana ya sahibaz zamaan</a:t>
            </a:r>
            <a:endParaRPr lang="fi-FI" altLang="en-US" b="1" i="1">
              <a:ea typeface="MS Mincho" panose="02020609040205080304" pitchFamily="49" charset="-128"/>
            </a:endParaRPr>
          </a:p>
        </p:txBody>
      </p:sp>
      <p:sp>
        <p:nvSpPr>
          <p:cNvPr id="241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16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err="1">
                <a:latin typeface="Arabic Typesetting" panose="03020402040406030203" pitchFamily="66" charset="-78"/>
                <a:ea typeface="+mn-ea"/>
                <a:cs typeface="Arabic Typesetting" panose="03020402040406030203" pitchFamily="66" charset="-78"/>
              </a:rPr>
              <a:t>ٱلْغَوْثَ</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ٱلْغَوْثَ</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ٱلْغَوْثَ</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 beseech you for) relief! (I beseech you for) relief! (I beseech you for) relief!</a:t>
            </a:r>
          </a:p>
        </p:txBody>
      </p:sp>
      <p:sp>
        <p:nvSpPr>
          <p:cNvPr id="2426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alghawtha alghawtha alghawtha</a:t>
            </a:r>
            <a:endParaRPr lang="fi-FI" altLang="en-US" b="1" i="1">
              <a:ea typeface="MS Mincho" panose="02020609040205080304" pitchFamily="49" charset="-128"/>
            </a:endParaRPr>
          </a:p>
        </p:txBody>
      </p:sp>
      <p:sp>
        <p:nvSpPr>
          <p:cNvPr id="242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26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ادْرِكْنِي </a:t>
            </a:r>
            <a:r>
              <a:rPr lang="ar-SA" sz="9000" kern="1200" dirty="0" err="1">
                <a:latin typeface="Arabic Typesetting" panose="03020402040406030203" pitchFamily="66" charset="-78"/>
                <a:ea typeface="+mn-ea"/>
                <a:cs typeface="Arabic Typesetting" panose="03020402040406030203" pitchFamily="66" charset="-78"/>
              </a:rPr>
              <a:t>ادْرِكْنِي</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ادْرِكْنِي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do) come to my aid! (Please do) come to my aid! (Please do) come to my aid!</a:t>
            </a:r>
          </a:p>
        </p:txBody>
      </p:sp>
      <p:sp>
        <p:nvSpPr>
          <p:cNvPr id="2437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adrikni adrikni adrikni</a:t>
            </a:r>
            <a:endParaRPr lang="fi-FI" altLang="en-US" b="1" i="1">
              <a:ea typeface="MS Mincho" panose="02020609040205080304" pitchFamily="49" charset="-128"/>
            </a:endParaRPr>
          </a:p>
        </p:txBody>
      </p:sp>
      <p:sp>
        <p:nvSpPr>
          <p:cNvPr id="243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37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السَّاعَةَ </a:t>
            </a:r>
            <a:r>
              <a:rPr lang="ar-SA" sz="9000" kern="1200" dirty="0" err="1">
                <a:latin typeface="Arabic Typesetting" panose="03020402040406030203" pitchFamily="66" charset="-78"/>
                <a:ea typeface="+mn-ea"/>
                <a:cs typeface="Arabic Typesetting" panose="03020402040406030203" pitchFamily="66" charset="-78"/>
              </a:rPr>
              <a:t>السَّاعَةَ</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السَّاعَةَ</a:t>
            </a:r>
            <a:r>
              <a:rPr lang="ar-SA" sz="9000" kern="1200" dirty="0">
                <a:latin typeface="Arabic Typesetting" panose="03020402040406030203" pitchFamily="66" charset="-78"/>
                <a:ea typeface="+mn-ea"/>
                <a:cs typeface="Arabic Typesetting" panose="03020402040406030203" pitchFamily="66" charset="-78"/>
              </a:rPr>
              <a:t>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Reach me! Reach me! Reach me!</a:t>
            </a:r>
          </a:p>
          <a:p>
            <a:pPr marL="342900" indent="-342900" eaLnBrk="1" hangingPunct="1">
              <a:defRPr/>
            </a:pPr>
            <a:r>
              <a:rPr lang="en-US" sz="3600" b="1" kern="1200" dirty="0">
                <a:ea typeface="MS Mincho" pitchFamily="49" charset="-128"/>
              </a:rPr>
              <a:t>At Once, in this Hour,</a:t>
            </a:r>
            <a:endParaRPr lang="en-US" sz="3600" b="1" kern="1200" dirty="0" smtClean="0">
              <a:ea typeface="MS Mincho" pitchFamily="49" charset="-128"/>
            </a:endParaRPr>
          </a:p>
        </p:txBody>
      </p:sp>
      <p:sp>
        <p:nvSpPr>
          <p:cNvPr id="2447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asa ‘ata, asa ‘ata, asa ‘ata, (asa’aa)</a:t>
            </a:r>
            <a:endParaRPr lang="fi-FI" altLang="en-US" b="1" i="1">
              <a:ea typeface="MS Mincho" panose="02020609040205080304" pitchFamily="49" charset="-128"/>
            </a:endParaRPr>
          </a:p>
        </p:txBody>
      </p:sp>
      <p:sp>
        <p:nvSpPr>
          <p:cNvPr id="244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47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الْعَجَلَ </a:t>
            </a:r>
            <a:r>
              <a:rPr lang="ar-SA" sz="9000" kern="1200" dirty="0" err="1">
                <a:latin typeface="Arabic Typesetting" panose="03020402040406030203" pitchFamily="66" charset="-78"/>
                <a:ea typeface="+mn-ea"/>
                <a:cs typeface="Arabic Typesetting" panose="03020402040406030203" pitchFamily="66" charset="-78"/>
              </a:rPr>
              <a:t>الْعَجَلَ</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الْعَجَلَ</a:t>
            </a:r>
            <a:r>
              <a:rPr lang="ar-SA" sz="9000" kern="1200" dirty="0">
                <a:latin typeface="Arabic Typesetting" panose="03020402040406030203" pitchFamily="66" charset="-78"/>
                <a:ea typeface="+mn-ea"/>
                <a:cs typeface="Arabic Typesetting" panose="03020402040406030203" pitchFamily="66" charset="-78"/>
              </a:rPr>
              <a:t>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Be Quick, Be Quick, Be Quick</a:t>
            </a:r>
            <a:endParaRPr lang="en-US" sz="3600" b="1" kern="1200" dirty="0" smtClean="0">
              <a:ea typeface="MS Mincho" pitchFamily="49" charset="-128"/>
            </a:endParaRPr>
          </a:p>
        </p:txBody>
      </p:sp>
      <p:sp>
        <p:nvSpPr>
          <p:cNvPr id="2457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al’ajal, al’ajal, al’ajal,</a:t>
            </a:r>
            <a:endParaRPr lang="fi-FI" altLang="en-US" b="1" i="1">
              <a:ea typeface="MS Mincho" panose="02020609040205080304" pitchFamily="49" charset="-128"/>
            </a:endParaRPr>
          </a:p>
        </p:txBody>
      </p:sp>
      <p:sp>
        <p:nvSpPr>
          <p:cNvPr id="245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57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أَرْحَمَ الرَّاحِمِينَ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the Most Merciful</a:t>
            </a:r>
            <a:endParaRPr lang="en-US" sz="3600" b="1" kern="1200" dirty="0" smtClean="0">
              <a:ea typeface="MS Mincho" pitchFamily="49" charset="-128"/>
            </a:endParaRPr>
          </a:p>
        </p:txBody>
      </p:sp>
      <p:sp>
        <p:nvSpPr>
          <p:cNvPr id="2467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arhamar raahimeen</a:t>
            </a:r>
            <a:endParaRPr lang="fi-FI" altLang="en-US" b="1" i="1">
              <a:ea typeface="MS Mincho" panose="02020609040205080304" pitchFamily="49" charset="-128"/>
            </a:endParaRPr>
          </a:p>
        </p:txBody>
      </p:sp>
      <p:sp>
        <p:nvSpPr>
          <p:cNvPr id="246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67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وَبِحَقّ مَنْ أَرْسَلْتَهُ بِهِ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for the sake of that person through whom You sent it,</a:t>
            </a:r>
          </a:p>
        </p:txBody>
      </p:sp>
      <p:sp>
        <p:nvSpPr>
          <p:cNvPr id="26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bihaqqi man arsaltahu bihi</a:t>
            </a:r>
            <a:endParaRPr lang="fi-FI" altLang="en-US" b="1" i="1">
              <a:ea typeface="MS Mincho" panose="02020609040205080304" pitchFamily="49" charset="-128"/>
            </a:endParaRPr>
          </a:p>
        </p:txBody>
      </p:sp>
      <p:sp>
        <p:nvSpPr>
          <p:cNvPr id="26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66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 بِحَقِّ مُحَمَّدٍ وَ </a:t>
            </a:r>
            <a:r>
              <a:rPr lang="ar-SA" sz="9000" kern="1200" dirty="0" err="1">
                <a:latin typeface="Arabic Typesetting" panose="03020402040406030203" pitchFamily="66" charset="-78"/>
                <a:ea typeface="+mn-ea"/>
                <a:cs typeface="Arabic Typesetting" panose="03020402040406030203" pitchFamily="66" charset="-78"/>
              </a:rPr>
              <a:t>آلِهِ</a:t>
            </a:r>
            <a:r>
              <a:rPr lang="ar-SA" sz="9000" kern="1200" dirty="0">
                <a:latin typeface="Arabic Typesetting" panose="03020402040406030203" pitchFamily="66" charset="-78"/>
                <a:ea typeface="+mn-ea"/>
                <a:cs typeface="Arabic Typesetting" panose="03020402040406030203" pitchFamily="66" charset="-78"/>
              </a:rPr>
              <a:t> الطَّاهِرِين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smtClean="0">
                <a:ea typeface="MS Mincho" pitchFamily="49" charset="-128"/>
              </a:rPr>
              <a:t>For </a:t>
            </a:r>
            <a:r>
              <a:rPr lang="en-US" sz="3600" b="1" kern="1200" dirty="0">
                <a:ea typeface="MS Mincho" pitchFamily="49" charset="-128"/>
              </a:rPr>
              <a:t>the sake of Muhammad and his Pure </a:t>
            </a:r>
            <a:r>
              <a:rPr lang="en-US" sz="3600" b="1" kern="1200" dirty="0" smtClean="0">
                <a:ea typeface="MS Mincho" pitchFamily="49" charset="-128"/>
              </a:rPr>
              <a:t>Progeny</a:t>
            </a:r>
          </a:p>
        </p:txBody>
      </p:sp>
      <p:sp>
        <p:nvSpPr>
          <p:cNvPr id="2478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bihaqqi muham’madiwn wa’alihi tahireen.</a:t>
            </a:r>
            <a:endParaRPr lang="fi-FI" altLang="en-US" b="1" i="1">
              <a:ea typeface="MS Mincho" panose="02020609040205080304" pitchFamily="49" charset="-128"/>
            </a:endParaRPr>
          </a:p>
        </p:txBody>
      </p:sp>
      <p:sp>
        <p:nvSpPr>
          <p:cNvPr id="247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78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488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48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88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985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49860" name="Rectangle 3"/>
          <p:cNvSpPr>
            <a:spLocks noChangeArrowheads="1"/>
          </p:cNvSpPr>
          <p:nvPr/>
        </p:nvSpPr>
        <p:spPr bwMode="auto">
          <a:xfrm>
            <a:off x="2625725" y="3284538"/>
            <a:ext cx="4184650" cy="3421062"/>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200" b="1">
                <a:solidFill>
                  <a:srgbClr val="FFFF00"/>
                </a:solidFill>
              </a:rPr>
              <a:t>Please DO NOT </a:t>
            </a:r>
            <a:br>
              <a:rPr lang="en-US" altLang="en-US" sz="4200" b="1">
                <a:solidFill>
                  <a:srgbClr val="FFFF00"/>
                </a:solidFill>
              </a:rPr>
            </a:br>
            <a:r>
              <a:rPr lang="en-US" altLang="en-US" sz="4200" b="1">
                <a:solidFill>
                  <a:srgbClr val="FFFF00"/>
                </a:solidFill>
              </a:rPr>
              <a:t>place the </a:t>
            </a:r>
            <a:br>
              <a:rPr lang="en-US" altLang="en-US" sz="4200" b="1">
                <a:solidFill>
                  <a:srgbClr val="FFFF00"/>
                </a:solidFill>
              </a:rPr>
            </a:br>
            <a:r>
              <a:rPr lang="en-US" altLang="en-US" sz="4200" b="1">
                <a:solidFill>
                  <a:srgbClr val="FFFF00"/>
                </a:solidFill>
              </a:rPr>
              <a:t>Holy Quran</a:t>
            </a:r>
            <a:br>
              <a:rPr lang="en-US" altLang="en-US" sz="4200" b="1">
                <a:solidFill>
                  <a:srgbClr val="FFFF00"/>
                </a:solidFill>
              </a:rPr>
            </a:br>
            <a:r>
              <a:rPr lang="en-US" altLang="en-US" sz="4200" b="1">
                <a:solidFill>
                  <a:srgbClr val="FFFF00"/>
                </a:solidFill>
              </a:rPr>
              <a:t>on the floor.</a:t>
            </a:r>
          </a:p>
        </p:txBody>
      </p:sp>
      <p:pic>
        <p:nvPicPr>
          <p:cNvPr id="249861"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388938"/>
            <a:ext cx="42259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0883"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93892" name="AutoShape 2"/>
          <p:cNvSpPr>
            <a:spLocks noChangeArrowheads="1"/>
          </p:cNvSpPr>
          <p:nvPr/>
        </p:nvSpPr>
        <p:spPr bwMode="auto">
          <a:xfrm>
            <a:off x="539750" y="908050"/>
            <a:ext cx="8064500" cy="5257800"/>
          </a:xfrm>
          <a:prstGeom prst="plaque">
            <a:avLst>
              <a:gd name="adj" fmla="val 16667"/>
            </a:avLst>
          </a:prstGeom>
          <a:gradFill flip="none" rotWithShape="1">
            <a:gsLst>
              <a:gs pos="0">
                <a:srgbClr val="003399">
                  <a:alpha val="50000"/>
                </a:srgbClr>
              </a:gs>
              <a:gs pos="50000">
                <a:srgbClr val="001847"/>
              </a:gs>
              <a:gs pos="100000">
                <a:srgbClr val="003399"/>
              </a:gs>
            </a:gsLst>
            <a:lin ang="2700000" scaled="1"/>
            <a:tileRect/>
          </a:gradFill>
          <a:ln>
            <a:noFill/>
          </a:ln>
        </p:spPr>
        <p:txBody>
          <a:bodyPr anchor="ctr">
            <a:spAutoFit/>
          </a:bodyPr>
          <a:lstStyle/>
          <a:p>
            <a:pPr eaLnBrk="1" hangingPunct="1">
              <a:defRPr/>
            </a:pPr>
            <a:endParaRPr lang="en-US">
              <a:latin typeface="Arial" charset="0"/>
              <a:cs typeface="Arial" charset="0"/>
            </a:endParaRPr>
          </a:p>
        </p:txBody>
      </p:sp>
      <p:sp>
        <p:nvSpPr>
          <p:cNvPr id="250887" name="Text Box 4"/>
          <p:cNvSpPr txBox="1">
            <a:spLocks noChangeArrowheads="1"/>
          </p:cNvSpPr>
          <p:nvPr/>
        </p:nvSpPr>
        <p:spPr bwMode="auto">
          <a:xfrm>
            <a:off x="684213" y="1528763"/>
            <a:ext cx="7704137"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300" b="1">
                <a:solidFill>
                  <a:srgbClr val="FFFF00"/>
                </a:solidFill>
              </a:rPr>
              <a:t>As there are no further Salaat, Brothers are requested to move as far forward as possible.</a:t>
            </a: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أَمَّنْ يُجيبُ الْمُضْطَرَّ إِذا دَعاهُ وَ يَكْشِفُ السُّوءَ {27:62}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Who listens to the distressed when he calls on Him, and Who relieves his suffering (27:62</a:t>
            </a:r>
            <a:r>
              <a:rPr lang="en-US" sz="3600" b="1" kern="1200" dirty="0" smtClean="0">
                <a:ea typeface="MS Mincho" pitchFamily="49" charset="-128"/>
              </a:rPr>
              <a:t>)</a:t>
            </a:r>
            <a:endParaRPr lang="en-US" sz="3600" b="1" kern="1200" dirty="0">
              <a:ea typeface="MS Mincho" pitchFamily="49" charset="-128"/>
            </a:endParaRPr>
          </a:p>
        </p:txBody>
      </p:sp>
      <p:sp>
        <p:nvSpPr>
          <p:cNvPr id="2519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Amman yujeebu almudtarra itha daAAahu wayakshifu alssooa </a:t>
            </a:r>
            <a:endParaRPr lang="fi-FI" altLang="en-US" b="1" i="1">
              <a:ea typeface="MS Mincho" panose="02020609040205080304" pitchFamily="49" charset="-128"/>
            </a:endParaRPr>
          </a:p>
        </p:txBody>
      </p:sp>
      <p:sp>
        <p:nvSpPr>
          <p:cNvPr id="251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19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51911" name="Text Box 11"/>
          <p:cNvSpPr txBox="1">
            <a:spLocks noChangeArrowheads="1"/>
          </p:cNvSpPr>
          <p:nvPr/>
        </p:nvSpPr>
        <p:spPr bwMode="auto">
          <a:xfrm>
            <a:off x="3419475"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Du`á E Shifa Mareez</a:t>
            </a: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0" y="304800"/>
            <a:ext cx="91440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solidFill>
                  <a:srgbClr val="FFFF99"/>
                </a:solidFill>
                <a:latin typeface="Trebuchet MS" panose="020B0603020202020204" pitchFamily="34" charset="0"/>
              </a:rPr>
              <a:t>Recommended general acts for “</a:t>
            </a:r>
            <a:r>
              <a:rPr lang="en-GB" altLang="en-US" sz="1800" b="1" i="1">
                <a:solidFill>
                  <a:srgbClr val="FFFF99"/>
                </a:solidFill>
                <a:latin typeface="Trebuchet MS" panose="020B0603020202020204" pitchFamily="34" charset="0"/>
              </a:rPr>
              <a:t>laylat al-qadr”</a:t>
            </a:r>
          </a:p>
        </p:txBody>
      </p:sp>
      <p:sp>
        <p:nvSpPr>
          <p:cNvPr id="11" name="Text Box 2"/>
          <p:cNvSpPr txBox="1">
            <a:spLocks noChangeArrowheads="1"/>
          </p:cNvSpPr>
          <p:nvPr/>
        </p:nvSpPr>
        <p:spPr bwMode="auto">
          <a:xfrm>
            <a:off x="0" y="685891"/>
            <a:ext cx="9144000" cy="6186309"/>
          </a:xfrm>
          <a:prstGeom prst="rect">
            <a:avLst/>
          </a:prstGeom>
          <a:gradFill rotWithShape="1">
            <a:gsLst>
              <a:gs pos="0">
                <a:srgbClr val="003399">
                  <a:alpha val="50000"/>
                </a:srgbClr>
              </a:gs>
              <a:gs pos="50000">
                <a:srgbClr val="001847"/>
              </a:gs>
              <a:gs pos="100000">
                <a:srgbClr val="003399"/>
              </a:gs>
            </a:gsLst>
            <a:lin ang="2700000" scaled="1"/>
          </a:gradFill>
          <a:ln>
            <a:noFill/>
          </a:ln>
          <a:extLst/>
        </p:spPr>
        <p:txBody>
          <a:bodyPr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914400" lvl="1" indent="-457200" algn="ctr" eaLnBrk="1" hangingPunct="1">
              <a:buFontTx/>
              <a:buAutoNum type="arabicPeriod"/>
              <a:defRPr/>
            </a:pPr>
            <a:r>
              <a:rPr lang="en-US" sz="2200" b="1" dirty="0" smtClean="0">
                <a:solidFill>
                  <a:srgbClr val="FFFF00"/>
                </a:solidFill>
              </a:rPr>
              <a:t>Take a new </a:t>
            </a:r>
            <a:r>
              <a:rPr lang="en-US" sz="2200" b="1" i="1" dirty="0" err="1" smtClean="0">
                <a:solidFill>
                  <a:srgbClr val="FFFF00"/>
                </a:solidFill>
              </a:rPr>
              <a:t>Ghusl</a:t>
            </a:r>
            <a:r>
              <a:rPr lang="en-US" sz="2200" b="1" dirty="0" smtClean="0">
                <a:solidFill>
                  <a:srgbClr val="FFFF00"/>
                </a:solidFill>
              </a:rPr>
              <a:t> </a:t>
            </a:r>
            <a:r>
              <a:rPr lang="en-US" sz="2200" b="1" dirty="0">
                <a:solidFill>
                  <a:srgbClr val="FFFF00"/>
                </a:solidFill>
              </a:rPr>
              <a:t>other than the first one, </a:t>
            </a:r>
            <a:r>
              <a:rPr lang="en-US" sz="2200" b="1" dirty="0" smtClean="0">
                <a:solidFill>
                  <a:srgbClr val="FFFF00"/>
                </a:solidFill>
              </a:rPr>
              <a:t>during </a:t>
            </a:r>
            <a:r>
              <a:rPr lang="en-US" sz="2200" b="1" dirty="0">
                <a:solidFill>
                  <a:srgbClr val="FFFF00"/>
                </a:solidFill>
              </a:rPr>
              <a:t>the last hours of </a:t>
            </a:r>
            <a:r>
              <a:rPr lang="en-US" sz="2200" b="1" dirty="0" smtClean="0">
                <a:solidFill>
                  <a:srgbClr val="FFFF00"/>
                </a:solidFill>
              </a:rPr>
              <a:t>the night</a:t>
            </a:r>
            <a:r>
              <a:rPr lang="en-US" sz="2200" b="1" dirty="0">
                <a:solidFill>
                  <a:srgbClr val="FFFF00"/>
                </a:solidFill>
              </a:rPr>
              <a:t>.</a:t>
            </a:r>
            <a:endParaRPr lang="en-US" sz="2200" b="1" dirty="0" smtClean="0">
              <a:solidFill>
                <a:srgbClr val="FFFF00"/>
              </a:solidFill>
            </a:endParaRPr>
          </a:p>
          <a:p>
            <a:pPr marL="914400" lvl="1" indent="-457200" algn="ctr" eaLnBrk="1" hangingPunct="1">
              <a:buFontTx/>
              <a:buAutoNum type="arabicPeriod"/>
              <a:defRPr/>
            </a:pPr>
            <a:r>
              <a:rPr lang="en-US" sz="2200" b="1" dirty="0" smtClean="0">
                <a:solidFill>
                  <a:srgbClr val="FFFF00"/>
                </a:solidFill>
              </a:rPr>
              <a:t> </a:t>
            </a:r>
            <a:r>
              <a:rPr lang="en-US" sz="2200" b="1" dirty="0">
                <a:solidFill>
                  <a:srgbClr val="FFFF00"/>
                </a:solidFill>
              </a:rPr>
              <a:t>Recite </a:t>
            </a:r>
            <a:r>
              <a:rPr lang="en-US" sz="2200" b="1" dirty="0" err="1">
                <a:solidFill>
                  <a:srgbClr val="FFFF00"/>
                </a:solidFill>
              </a:rPr>
              <a:t>Surahs</a:t>
            </a:r>
            <a:r>
              <a:rPr lang="en-US" sz="2200" b="1" dirty="0">
                <a:solidFill>
                  <a:srgbClr val="FFFF00"/>
                </a:solidFill>
              </a:rPr>
              <a:t> of </a:t>
            </a:r>
            <a:r>
              <a:rPr lang="en-US" sz="2200" b="1" dirty="0" smtClean="0">
                <a:solidFill>
                  <a:srgbClr val="FFFF00"/>
                </a:solidFill>
              </a:rPr>
              <a:t>‘</a:t>
            </a:r>
            <a:r>
              <a:rPr lang="en-US" sz="2200" b="1" dirty="0" err="1">
                <a:solidFill>
                  <a:srgbClr val="FFFF00"/>
                </a:solidFill>
              </a:rPr>
              <a:t>Ankabūt</a:t>
            </a:r>
            <a:r>
              <a:rPr lang="en-US" sz="2200" b="1" dirty="0">
                <a:solidFill>
                  <a:srgbClr val="FFFF00"/>
                </a:solidFill>
              </a:rPr>
              <a:t> (No. 29), al-</a:t>
            </a:r>
            <a:r>
              <a:rPr lang="en-US" sz="2200" b="1" dirty="0" err="1">
                <a:solidFill>
                  <a:srgbClr val="FFFF00"/>
                </a:solidFill>
              </a:rPr>
              <a:t>Rūm</a:t>
            </a:r>
            <a:r>
              <a:rPr lang="en-US" sz="2200" b="1" dirty="0">
                <a:solidFill>
                  <a:srgbClr val="FFFF00"/>
                </a:solidFill>
              </a:rPr>
              <a:t> (No. 30) (Imam al-</a:t>
            </a:r>
            <a:r>
              <a:rPr lang="en-US" sz="2200" b="1" dirty="0" err="1">
                <a:solidFill>
                  <a:srgbClr val="FFFF00"/>
                </a:solidFill>
              </a:rPr>
              <a:t>Sadiq</a:t>
            </a:r>
            <a:r>
              <a:rPr lang="en-US" sz="2200" b="1" dirty="0">
                <a:solidFill>
                  <a:srgbClr val="FFFF00"/>
                </a:solidFill>
              </a:rPr>
              <a:t> (</a:t>
            </a:r>
            <a:r>
              <a:rPr lang="en-US" sz="2200" b="1" dirty="0" err="1">
                <a:solidFill>
                  <a:srgbClr val="FFFF00"/>
                </a:solidFill>
              </a:rPr>
              <a:t>a.s</a:t>
            </a:r>
            <a:r>
              <a:rPr lang="en-US" sz="2200" b="1" dirty="0">
                <a:solidFill>
                  <a:srgbClr val="FFFF00"/>
                </a:solidFill>
              </a:rPr>
              <a:t>) is reported to have said, </a:t>
            </a:r>
            <a:r>
              <a:rPr lang="en-US" sz="2200" b="1" i="1" dirty="0">
                <a:solidFill>
                  <a:srgbClr val="FFFF00"/>
                </a:solidFill>
              </a:rPr>
              <a:t>“Anyone who recites these two </a:t>
            </a:r>
            <a:r>
              <a:rPr lang="en-US" sz="2200" b="1" i="1" dirty="0" err="1">
                <a:solidFill>
                  <a:srgbClr val="FFFF00"/>
                </a:solidFill>
              </a:rPr>
              <a:t>Surahs</a:t>
            </a:r>
            <a:r>
              <a:rPr lang="en-US" sz="2200" b="1" i="1" dirty="0">
                <a:solidFill>
                  <a:srgbClr val="FFFF00"/>
                </a:solidFill>
              </a:rPr>
              <a:t> at this night will be included with the people of Paradise.”</a:t>
            </a:r>
            <a:r>
              <a:rPr lang="en-US" sz="2200" b="1" dirty="0">
                <a:solidFill>
                  <a:srgbClr val="FFFF00"/>
                </a:solidFill>
              </a:rPr>
              <a:t>) and Surah of al-</a:t>
            </a:r>
            <a:r>
              <a:rPr lang="en-US" sz="2200" b="1" dirty="0" err="1">
                <a:solidFill>
                  <a:srgbClr val="FFFF00"/>
                </a:solidFill>
              </a:rPr>
              <a:t>Dukhān</a:t>
            </a:r>
            <a:r>
              <a:rPr lang="en-US" sz="2200" b="1" dirty="0">
                <a:solidFill>
                  <a:srgbClr val="FFFF00"/>
                </a:solidFill>
              </a:rPr>
              <a:t> (No. 44</a:t>
            </a:r>
            <a:r>
              <a:rPr lang="en-US" sz="2200" b="1" dirty="0" smtClean="0">
                <a:solidFill>
                  <a:srgbClr val="FFFF00"/>
                </a:solidFill>
              </a:rPr>
              <a:t>).</a:t>
            </a:r>
          </a:p>
          <a:p>
            <a:pPr marL="914400" lvl="1" indent="-457200" algn="ctr" eaLnBrk="1" hangingPunct="1">
              <a:buFontTx/>
              <a:buAutoNum type="arabicPeriod"/>
              <a:defRPr/>
            </a:pPr>
            <a:r>
              <a:rPr lang="en-US" sz="2200" b="1" dirty="0">
                <a:solidFill>
                  <a:srgbClr val="FFFF00"/>
                </a:solidFill>
              </a:rPr>
              <a:t>It is recommended to repeat Surah of al-</a:t>
            </a:r>
            <a:r>
              <a:rPr lang="en-US" sz="2200" b="1" dirty="0" err="1">
                <a:solidFill>
                  <a:srgbClr val="FFFF00"/>
                </a:solidFill>
              </a:rPr>
              <a:t>Qadr</a:t>
            </a:r>
            <a:r>
              <a:rPr lang="en-US" sz="2200" b="1" dirty="0">
                <a:solidFill>
                  <a:srgbClr val="FFFF00"/>
                </a:solidFill>
              </a:rPr>
              <a:t>  (</a:t>
            </a:r>
            <a:r>
              <a:rPr lang="en-US" sz="2200" b="1" dirty="0" smtClean="0">
                <a:solidFill>
                  <a:srgbClr val="FFFF00"/>
                </a:solidFill>
              </a:rPr>
              <a:t>No. </a:t>
            </a:r>
            <a:r>
              <a:rPr lang="en-US" sz="2200" b="1" dirty="0">
                <a:solidFill>
                  <a:srgbClr val="FFFF00"/>
                </a:solidFill>
              </a:rPr>
              <a:t>97) </a:t>
            </a:r>
            <a:r>
              <a:rPr lang="en-US" sz="2200" b="1" dirty="0" smtClean="0">
                <a:solidFill>
                  <a:srgbClr val="FFFF00"/>
                </a:solidFill>
              </a:rPr>
              <a:t>One thousand </a:t>
            </a:r>
            <a:r>
              <a:rPr lang="en-US" sz="2200" b="1" dirty="0">
                <a:solidFill>
                  <a:srgbClr val="FFFF00"/>
                </a:solidFill>
              </a:rPr>
              <a:t>times</a:t>
            </a:r>
            <a:r>
              <a:rPr lang="en-US" sz="2200" b="1" dirty="0" smtClean="0">
                <a:solidFill>
                  <a:srgbClr val="FFFF00"/>
                </a:solidFill>
              </a:rPr>
              <a:t>.</a:t>
            </a:r>
          </a:p>
          <a:p>
            <a:pPr marL="914400" lvl="1" indent="-457200" algn="ctr" eaLnBrk="1" hangingPunct="1">
              <a:buFontTx/>
              <a:buAutoNum type="arabicPeriod"/>
              <a:defRPr/>
            </a:pPr>
            <a:r>
              <a:rPr lang="en-US" sz="2200" b="1" dirty="0" smtClean="0">
                <a:solidFill>
                  <a:srgbClr val="FFFF00"/>
                </a:solidFill>
              </a:rPr>
              <a:t>This </a:t>
            </a:r>
            <a:r>
              <a:rPr lang="en-US" sz="2200" b="1" dirty="0">
                <a:solidFill>
                  <a:srgbClr val="FFFF00"/>
                </a:solidFill>
              </a:rPr>
              <a:t>night is inextricably linked to the Imam of our </a:t>
            </a:r>
            <a:r>
              <a:rPr lang="en-US" sz="2200" b="1" dirty="0" smtClean="0">
                <a:solidFill>
                  <a:srgbClr val="FFFF00"/>
                </a:solidFill>
              </a:rPr>
              <a:t>time (A) </a:t>
            </a:r>
            <a:r>
              <a:rPr lang="en-US" sz="2200" b="1" dirty="0">
                <a:solidFill>
                  <a:srgbClr val="FFFF00"/>
                </a:solidFill>
              </a:rPr>
              <a:t>Recite this Special </a:t>
            </a:r>
            <a:r>
              <a:rPr lang="en-US" sz="2200" b="1" i="1" dirty="0" err="1">
                <a:solidFill>
                  <a:srgbClr val="FFFF00"/>
                </a:solidFill>
              </a:rPr>
              <a:t>Salaat</a:t>
            </a:r>
            <a:r>
              <a:rPr lang="en-US" sz="2200" b="1" dirty="0">
                <a:solidFill>
                  <a:srgbClr val="FFFF00"/>
                </a:solidFill>
              </a:rPr>
              <a:t> of Imam (It is composed of 2 </a:t>
            </a:r>
            <a:r>
              <a:rPr lang="en-US" sz="2200" b="1" i="1" dirty="0" err="1">
                <a:solidFill>
                  <a:srgbClr val="FFFF00"/>
                </a:solidFill>
              </a:rPr>
              <a:t>Rak'ats</a:t>
            </a:r>
            <a:r>
              <a:rPr lang="en-US" sz="2200" b="1" dirty="0">
                <a:solidFill>
                  <a:srgbClr val="FFFF00"/>
                </a:solidFill>
              </a:rPr>
              <a:t>, each with </a:t>
            </a:r>
            <a:r>
              <a:rPr lang="en-US" sz="2200" b="1" i="1" dirty="0" err="1">
                <a:solidFill>
                  <a:srgbClr val="FFFF00"/>
                </a:solidFill>
              </a:rPr>
              <a:t>Sūrat</a:t>
            </a:r>
            <a:r>
              <a:rPr lang="en-US" sz="2200" b="1" i="1" dirty="0">
                <a:solidFill>
                  <a:srgbClr val="FFFF00"/>
                </a:solidFill>
              </a:rPr>
              <a:t> al-</a:t>
            </a:r>
            <a:r>
              <a:rPr lang="en-US" sz="2200" b="1" i="1" dirty="0" err="1">
                <a:solidFill>
                  <a:srgbClr val="FFFF00"/>
                </a:solidFill>
              </a:rPr>
              <a:t>Fātiḥah</a:t>
            </a:r>
            <a:r>
              <a:rPr lang="en-US" sz="2200" b="1" dirty="0" smtClean="0">
                <a:solidFill>
                  <a:srgbClr val="FFFF00"/>
                </a:solidFill>
              </a:rPr>
              <a:t>,  </a:t>
            </a:r>
            <a:r>
              <a:rPr lang="en-US" sz="2200" b="1" dirty="0">
                <a:solidFill>
                  <a:srgbClr val="FFFF00"/>
                </a:solidFill>
              </a:rPr>
              <a:t>until one reaches verse: 5: "</a:t>
            </a:r>
            <a:r>
              <a:rPr lang="en-US" sz="2200" b="1" i="1" dirty="0" err="1">
                <a:solidFill>
                  <a:srgbClr val="FFFF00"/>
                </a:solidFill>
              </a:rPr>
              <a:t>Iyyaka</a:t>
            </a:r>
            <a:r>
              <a:rPr lang="en-US" sz="2200" b="1" i="1" dirty="0">
                <a:solidFill>
                  <a:srgbClr val="FFFF00"/>
                </a:solidFill>
              </a:rPr>
              <a:t> </a:t>
            </a:r>
            <a:r>
              <a:rPr lang="en-US" sz="2200" b="1" i="1" dirty="0" err="1">
                <a:solidFill>
                  <a:srgbClr val="FFFF00"/>
                </a:solidFill>
              </a:rPr>
              <a:t>naA'budu</a:t>
            </a:r>
            <a:r>
              <a:rPr lang="en-US" sz="2200" b="1" i="1" dirty="0">
                <a:solidFill>
                  <a:srgbClr val="FFFF00"/>
                </a:solidFill>
              </a:rPr>
              <a:t> </a:t>
            </a:r>
            <a:r>
              <a:rPr lang="en-US" sz="2200" b="1" i="1" dirty="0" err="1">
                <a:solidFill>
                  <a:srgbClr val="FFFF00"/>
                </a:solidFill>
              </a:rPr>
              <a:t>wa</a:t>
            </a:r>
            <a:r>
              <a:rPr lang="en-US" sz="2200" b="1" i="1" dirty="0">
                <a:solidFill>
                  <a:srgbClr val="FFFF00"/>
                </a:solidFill>
              </a:rPr>
              <a:t> </a:t>
            </a:r>
            <a:r>
              <a:rPr lang="en-US" sz="2200" b="1" i="1" dirty="0" err="1">
                <a:solidFill>
                  <a:srgbClr val="FFFF00"/>
                </a:solidFill>
              </a:rPr>
              <a:t>iyyaka</a:t>
            </a:r>
            <a:r>
              <a:rPr lang="en-US" sz="2200" b="1" i="1" dirty="0">
                <a:solidFill>
                  <a:srgbClr val="FFFF00"/>
                </a:solidFill>
              </a:rPr>
              <a:t> </a:t>
            </a:r>
            <a:r>
              <a:rPr lang="en-US" sz="2200" b="1" i="1" dirty="0" err="1">
                <a:solidFill>
                  <a:srgbClr val="FFFF00"/>
                </a:solidFill>
              </a:rPr>
              <a:t>nastaA'een</a:t>
            </a:r>
            <a:r>
              <a:rPr lang="en-US" sz="2200" b="1" dirty="0">
                <a:solidFill>
                  <a:srgbClr val="FFFF00"/>
                </a:solidFill>
              </a:rPr>
              <a:t>", then one repeats this verse 100 times, then completes the Surah</a:t>
            </a:r>
            <a:r>
              <a:rPr lang="en-US" sz="2200" b="1" dirty="0" smtClean="0">
                <a:solidFill>
                  <a:srgbClr val="FFFF00"/>
                </a:solidFill>
              </a:rPr>
              <a:t>. After </a:t>
            </a:r>
            <a:r>
              <a:rPr lang="en-US" sz="2200" b="1" i="1" dirty="0" err="1">
                <a:solidFill>
                  <a:srgbClr val="FFFF00"/>
                </a:solidFill>
              </a:rPr>
              <a:t>Sūrat</a:t>
            </a:r>
            <a:r>
              <a:rPr lang="en-US" sz="2200" b="1" i="1" dirty="0">
                <a:solidFill>
                  <a:srgbClr val="FFFF00"/>
                </a:solidFill>
              </a:rPr>
              <a:t> al-</a:t>
            </a:r>
            <a:r>
              <a:rPr lang="en-US" sz="2200" b="1" i="1" dirty="0" err="1">
                <a:solidFill>
                  <a:srgbClr val="FFFF00"/>
                </a:solidFill>
              </a:rPr>
              <a:t>Fātiḥah</a:t>
            </a:r>
            <a:r>
              <a:rPr lang="en-US" sz="2200" b="1" dirty="0" smtClean="0">
                <a:solidFill>
                  <a:srgbClr val="FFFF00"/>
                </a:solidFill>
              </a:rPr>
              <a:t>, </a:t>
            </a:r>
            <a:r>
              <a:rPr lang="en-US" sz="2200" b="1" i="1" dirty="0" err="1">
                <a:solidFill>
                  <a:srgbClr val="FFFF00"/>
                </a:solidFill>
              </a:rPr>
              <a:t>Sūrat</a:t>
            </a:r>
            <a:r>
              <a:rPr lang="en-US" sz="2200" b="1" i="1" dirty="0">
                <a:solidFill>
                  <a:srgbClr val="FFFF00"/>
                </a:solidFill>
              </a:rPr>
              <a:t> al-</a:t>
            </a:r>
            <a:r>
              <a:rPr lang="en-US" sz="2200" b="1" i="1" dirty="0" err="1">
                <a:solidFill>
                  <a:srgbClr val="FFFF00"/>
                </a:solidFill>
              </a:rPr>
              <a:t>Ikhlāṣ</a:t>
            </a:r>
            <a:r>
              <a:rPr lang="en-US" sz="2200" b="1" dirty="0" smtClean="0">
                <a:solidFill>
                  <a:srgbClr val="FFFF00"/>
                </a:solidFill>
              </a:rPr>
              <a:t> </a:t>
            </a:r>
            <a:r>
              <a:rPr lang="en-US" sz="2200" b="1" dirty="0">
                <a:solidFill>
                  <a:srgbClr val="FFFF00"/>
                </a:solidFill>
              </a:rPr>
              <a:t>is recited once. The second </a:t>
            </a:r>
            <a:r>
              <a:rPr lang="en-US" sz="2200" b="1" i="1" dirty="0" err="1">
                <a:solidFill>
                  <a:srgbClr val="FFFF00"/>
                </a:solidFill>
              </a:rPr>
              <a:t>Rak'ah</a:t>
            </a:r>
            <a:r>
              <a:rPr lang="en-US" sz="2200" b="1" dirty="0">
                <a:solidFill>
                  <a:srgbClr val="FFFF00"/>
                </a:solidFill>
              </a:rPr>
              <a:t> is done in the same manner. After </a:t>
            </a:r>
            <a:r>
              <a:rPr lang="en-US" sz="2200" b="1" dirty="0" err="1">
                <a:solidFill>
                  <a:srgbClr val="FFFF00"/>
                </a:solidFill>
              </a:rPr>
              <a:t>salaat</a:t>
            </a:r>
            <a:r>
              <a:rPr lang="en-US" sz="2200" b="1" dirty="0">
                <a:solidFill>
                  <a:srgbClr val="FFFF00"/>
                </a:solidFill>
              </a:rPr>
              <a:t>, recited Dua </a:t>
            </a:r>
            <a:r>
              <a:rPr lang="en-US" sz="2200" b="1" dirty="0" err="1">
                <a:solidFill>
                  <a:srgbClr val="FFFF00"/>
                </a:solidFill>
              </a:rPr>
              <a:t>Faraj</a:t>
            </a:r>
            <a:r>
              <a:rPr lang="en-US" sz="2200" b="1" dirty="0">
                <a:solidFill>
                  <a:srgbClr val="FFFF00"/>
                </a:solidFill>
              </a:rPr>
              <a:t>.) &amp; </a:t>
            </a:r>
            <a:r>
              <a:rPr lang="en-US" sz="2200" b="1" dirty="0">
                <a:solidFill>
                  <a:srgbClr val="FFFF00"/>
                </a:solidFill>
                <a:hlinkClick r:id="rId2"/>
              </a:rPr>
              <a:t>Dua from </a:t>
            </a:r>
            <a:r>
              <a:rPr lang="en-US" sz="2200" b="1" dirty="0" err="1">
                <a:solidFill>
                  <a:srgbClr val="FFFF00"/>
                </a:solidFill>
                <a:hlinkClick r:id="rId2"/>
              </a:rPr>
              <a:t>Sahifa</a:t>
            </a:r>
            <a:r>
              <a:rPr lang="en-US" sz="2200" b="1" dirty="0">
                <a:solidFill>
                  <a:srgbClr val="FFFF00"/>
                </a:solidFill>
                <a:hlinkClick r:id="rId2"/>
              </a:rPr>
              <a:t> </a:t>
            </a:r>
            <a:r>
              <a:rPr lang="en-US" sz="2200" b="1" dirty="0" smtClean="0">
                <a:solidFill>
                  <a:srgbClr val="FFFF00"/>
                </a:solidFill>
                <a:hlinkClick r:id="rId2"/>
              </a:rPr>
              <a:t>Mahdi</a:t>
            </a:r>
            <a:r>
              <a:rPr lang="en-US" sz="2200" b="1" dirty="0" smtClean="0">
                <a:solidFill>
                  <a:srgbClr val="FFFF00"/>
                </a:solidFill>
              </a:rPr>
              <a:t>.</a:t>
            </a:r>
          </a:p>
          <a:p>
            <a:pPr marL="914400" lvl="1" indent="-457200" algn="ctr" eaLnBrk="1" hangingPunct="1">
              <a:buFontTx/>
              <a:buAutoNum type="arabicPeriod"/>
              <a:defRPr/>
            </a:pPr>
            <a:r>
              <a:rPr lang="en-US" sz="2200" b="1" dirty="0" smtClean="0">
                <a:solidFill>
                  <a:srgbClr val="FFFF00"/>
                </a:solidFill>
              </a:rPr>
              <a:t>Please </a:t>
            </a:r>
            <a:r>
              <a:rPr lang="en-US" sz="2200" b="1" dirty="0">
                <a:solidFill>
                  <a:srgbClr val="FFFF00"/>
                </a:solidFill>
              </a:rPr>
              <a:t>visit : </a:t>
            </a:r>
            <a:r>
              <a:rPr lang="en-US" sz="2200" b="1" dirty="0">
                <a:solidFill>
                  <a:srgbClr val="FFFF00"/>
                </a:solidFill>
                <a:hlinkClick r:id="rId3"/>
              </a:rPr>
              <a:t>http://</a:t>
            </a:r>
            <a:r>
              <a:rPr lang="en-US" sz="2200" b="1" dirty="0" smtClean="0">
                <a:solidFill>
                  <a:srgbClr val="FFFF00"/>
                </a:solidFill>
                <a:hlinkClick r:id="rId3"/>
              </a:rPr>
              <a:t>www.duas.org/23Ramadhanaamal.htm</a:t>
            </a:r>
            <a:r>
              <a:rPr lang="en-US" sz="2200" b="1" dirty="0" smtClean="0">
                <a:solidFill>
                  <a:srgbClr val="FFFF00"/>
                </a:solidFill>
              </a:rPr>
              <a:t> for more information.</a:t>
            </a:r>
          </a:p>
        </p:txBody>
      </p:sp>
      <p:sp>
        <p:nvSpPr>
          <p:cNvPr id="25293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293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10"/>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ar-SA" altLang="en-US" sz="1800" b="1">
                <a:solidFill>
                  <a:srgbClr val="FFFF99"/>
                </a:solidFill>
                <a:latin typeface="Trebuchet MS" panose="020B0603020202020204" pitchFamily="34" charset="0"/>
              </a:rPr>
              <a:t> اعمال للَيْلَةُ الْقَدْرِ</a:t>
            </a:r>
          </a:p>
        </p:txBody>
      </p:sp>
      <p:sp>
        <p:nvSpPr>
          <p:cNvPr id="253955"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53956" name="Text Box 10"/>
          <p:cNvSpPr txBox="1">
            <a:spLocks noChangeArrowheads="1"/>
          </p:cNvSpPr>
          <p:nvPr/>
        </p:nvSpPr>
        <p:spPr bwMode="auto">
          <a:xfrm>
            <a:off x="304800" y="228600"/>
            <a:ext cx="42672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b="1">
                <a:solidFill>
                  <a:srgbClr val="FFFF99"/>
                </a:solidFill>
                <a:latin typeface="Trebuchet MS" panose="020B0603020202020204" pitchFamily="34" charset="0"/>
              </a:rPr>
              <a:t>A'amaal for </a:t>
            </a:r>
            <a:r>
              <a:rPr lang="en-GB" altLang="en-US" sz="1800" b="1" i="1">
                <a:solidFill>
                  <a:srgbClr val="FFFF99"/>
                </a:solidFill>
                <a:latin typeface="Trebuchet MS" panose="020B0603020202020204" pitchFamily="34" charset="0"/>
              </a:rPr>
              <a:t>Laylatul Qadr</a:t>
            </a:r>
          </a:p>
        </p:txBody>
      </p:sp>
      <p:sp>
        <p:nvSpPr>
          <p:cNvPr id="253957" name="Rectangle 13"/>
          <p:cNvSpPr>
            <a:spLocks noGrp="1" noChangeArrowheads="1"/>
          </p:cNvSpPr>
          <p:nvPr>
            <p:ph type="ctrTitle"/>
          </p:nvPr>
        </p:nvSpPr>
        <p:spPr>
          <a:xfrm>
            <a:off x="685800" y="3149600"/>
            <a:ext cx="7772400" cy="1143000"/>
          </a:xfrm>
        </p:spPr>
        <p:txBody>
          <a:bodyPr/>
          <a:lstStyle/>
          <a:p>
            <a:pPr eaLnBrk="1" hangingPunct="1"/>
            <a:r>
              <a:rPr lang="en-US" altLang="en-US" sz="6000" b="1" smtClean="0">
                <a:solidFill>
                  <a:srgbClr val="FFFF00"/>
                </a:solidFill>
              </a:rPr>
              <a:t>Please recite  </a:t>
            </a:r>
            <a:br>
              <a:rPr lang="en-US" altLang="en-US" sz="6000" b="1" smtClean="0">
                <a:solidFill>
                  <a:srgbClr val="FFFF00"/>
                </a:solidFill>
              </a:rPr>
            </a:br>
            <a:r>
              <a:rPr lang="en-US" altLang="en-US" sz="6000" b="1" smtClean="0">
                <a:solidFill>
                  <a:srgbClr val="FFFF00"/>
                </a:solidFill>
              </a:rPr>
              <a:t>Sūrat al-Fātiḥah</a:t>
            </a:r>
            <a:br>
              <a:rPr lang="en-US" altLang="en-US" sz="6000" b="1" smtClean="0">
                <a:solidFill>
                  <a:srgbClr val="FFFF00"/>
                </a:solidFill>
              </a:rPr>
            </a:br>
            <a:r>
              <a:rPr lang="en-US" altLang="en-US" sz="6000" b="1" smtClean="0">
                <a:solidFill>
                  <a:srgbClr val="FFFF00"/>
                </a:solidFill>
              </a:rPr>
              <a:t>for</a:t>
            </a:r>
            <a:br>
              <a:rPr lang="en-US" altLang="en-US" sz="6000" b="1" smtClean="0">
                <a:solidFill>
                  <a:srgbClr val="FFFF00"/>
                </a:solidFill>
              </a:rPr>
            </a:br>
            <a:r>
              <a:rPr lang="en-US" altLang="en-US" sz="6000" b="1" smtClean="0">
                <a:solidFill>
                  <a:srgbClr val="FFFF00"/>
                </a:solidFill>
              </a:rPr>
              <a:t>ALL MARHUMEEN</a:t>
            </a:r>
            <a:br>
              <a:rPr lang="en-US" altLang="en-US" sz="6000" b="1" smtClean="0">
                <a:solidFill>
                  <a:srgbClr val="FFFF00"/>
                </a:solidFill>
              </a:rPr>
            </a:br>
            <a:endParaRPr lang="en-GB" altLang="en-US" sz="6000" b="1" smtClean="0">
              <a:solidFill>
                <a:srgbClr val="FFFF00"/>
              </a:solidFill>
            </a:endParaRPr>
          </a:p>
        </p:txBody>
      </p:sp>
      <p:sp>
        <p:nvSpPr>
          <p:cNvPr id="253958" name="Rectangle 5"/>
          <p:cNvSpPr>
            <a:spLocks noChangeArrowheads="1"/>
          </p:cNvSpPr>
          <p:nvPr/>
        </p:nvSpPr>
        <p:spPr bwMode="auto">
          <a:xfrm>
            <a:off x="136525" y="5715000"/>
            <a:ext cx="88884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200" b="1" dirty="0">
              <a:latin typeface="Trebuchet MS" panose="020B0603020202020204" pitchFamily="34" charset="0"/>
            </a:endParaRPr>
          </a:p>
          <a:p>
            <a:pPr algn="ctr" eaLnBrk="1" hangingPunct="1">
              <a:spcBef>
                <a:spcPct val="0"/>
              </a:spcBef>
              <a:buFontTx/>
              <a:buNone/>
            </a:pPr>
            <a:r>
              <a:rPr lang="en-US" altLang="en-US" sz="1100" b="1" dirty="0"/>
              <a:t>For any errors / comments please write to: duas.org@gmail.com</a:t>
            </a:r>
            <a:endParaRPr lang="en-US" altLang="en-US" sz="1200" b="1" dirty="0">
              <a:latin typeface="Trebuchet MS" panose="020B0603020202020204" pitchFamily="34" charset="0"/>
            </a:endParaRPr>
          </a:p>
          <a:p>
            <a:pPr algn="ctr" eaLnBrk="1" hangingPunct="1">
              <a:spcBef>
                <a:spcPct val="0"/>
              </a:spcBef>
              <a:buFontTx/>
              <a:buNone/>
            </a:pPr>
            <a:r>
              <a:rPr lang="en-US" altLang="en-US" sz="1200" b="1" dirty="0">
                <a:latin typeface="Trebuchet MS" panose="020B0603020202020204" pitchFamily="34" charset="0"/>
              </a:rPr>
              <a:t>Kindly recite </a:t>
            </a:r>
            <a:r>
              <a:rPr lang="en-US" altLang="en-US" sz="1200" b="1" dirty="0" err="1" smtClean="0">
                <a:latin typeface="Trebuchet MS" panose="020B0603020202020204" pitchFamily="34" charset="0"/>
              </a:rPr>
              <a:t>Sūrat</a:t>
            </a:r>
            <a:r>
              <a:rPr lang="en-US" altLang="en-US" sz="1200" b="1" dirty="0" smtClean="0">
                <a:latin typeface="Trebuchet MS" panose="020B0603020202020204" pitchFamily="34" charset="0"/>
              </a:rPr>
              <a:t> al-</a:t>
            </a:r>
            <a:r>
              <a:rPr lang="en-US" altLang="en-US" sz="1200" b="1" dirty="0" err="1" smtClean="0">
                <a:latin typeface="Trebuchet MS" panose="020B0603020202020204" pitchFamily="34" charset="0"/>
              </a:rPr>
              <a:t>Fātiḥah</a:t>
            </a:r>
            <a:r>
              <a:rPr lang="en-US" altLang="en-US" sz="1200" b="1" dirty="0" smtClean="0">
                <a:latin typeface="Trebuchet MS" panose="020B0603020202020204" pitchFamily="34" charset="0"/>
              </a:rPr>
              <a:t> </a:t>
            </a:r>
            <a:r>
              <a:rPr lang="en-US" altLang="en-US" sz="1200" b="1" dirty="0">
                <a:latin typeface="Trebuchet MS" panose="020B0603020202020204" pitchFamily="34" charset="0"/>
              </a:rPr>
              <a:t>for </a:t>
            </a:r>
            <a:r>
              <a:rPr lang="en-US" altLang="en-US" sz="1200" b="1" dirty="0" err="1">
                <a:latin typeface="Trebuchet MS" panose="020B0603020202020204" pitchFamily="34" charset="0"/>
              </a:rPr>
              <a:t>Marhumeen</a:t>
            </a:r>
            <a:r>
              <a:rPr lang="en-US" altLang="en-US" sz="1200" b="1" dirty="0">
                <a:latin typeface="Trebuchet MS" panose="020B0603020202020204" pitchFamily="34" charset="0"/>
              </a:rPr>
              <a:t> of all those who have worked towards making this small work possible</a:t>
            </a:r>
            <a:r>
              <a:rPr lang="en-US" altLang="en-US" sz="1200" b="1" dirty="0" smtClean="0">
                <a:latin typeface="Trebuchet MS" panose="020B0603020202020204" pitchFamily="34" charset="0"/>
              </a:rPr>
              <a:t>.</a:t>
            </a:r>
            <a:endParaRPr lang="en-US" altLang="en-US" sz="1200" b="1" dirty="0">
              <a:latin typeface="Trebuchet MS" panose="020B0603020202020204" pitchFamily="34" charset="0"/>
            </a:endParaRPr>
          </a:p>
        </p:txBody>
      </p:sp>
      <p:pic>
        <p:nvPicPr>
          <p:cNvPr id="25395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6850" y="5511800"/>
            <a:ext cx="1174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وَبِحَقّ كُلّ مُؤْمِنٍ مَدَحْتَهُ فِيهِ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for the sake of those believers who have been praised therein,</a:t>
            </a:r>
          </a:p>
        </p:txBody>
      </p:sp>
      <p:sp>
        <p:nvSpPr>
          <p:cNvPr id="27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bihaqqi kulli mu’minin madahtahu fihi</a:t>
            </a:r>
          </a:p>
        </p:txBody>
      </p:sp>
      <p:sp>
        <p:nvSpPr>
          <p:cNvPr id="27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6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وَبِحَقّكَ عَلَيْهِمْ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in the name of Your obligation to them,</a:t>
            </a:r>
          </a:p>
        </p:txBody>
      </p:sp>
      <p:sp>
        <p:nvSpPr>
          <p:cNvPr id="286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bihaqqka `alayhim</a:t>
            </a:r>
            <a:endParaRPr lang="fi-FI" altLang="en-US" b="1" i="1">
              <a:ea typeface="MS Mincho" panose="02020609040205080304" pitchFamily="49" charset="-128"/>
            </a:endParaRPr>
          </a:p>
        </p:txBody>
      </p:sp>
      <p:sp>
        <p:nvSpPr>
          <p:cNvPr id="28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6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فَلا أَحَدَ أَعْرَفُ بِحَقّكَ مِنْكَ.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no one is aware of Your obligation more than You.</a:t>
            </a:r>
          </a:p>
        </p:txBody>
      </p:sp>
      <p:sp>
        <p:nvSpPr>
          <p:cNvPr id="297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pt-BR" altLang="en-US" b="1" i="1">
                <a:ea typeface="MS Mincho" panose="02020609040205080304" pitchFamily="49" charset="-128"/>
              </a:rPr>
              <a:t>fala ahada a`rafu bihaqqka minka</a:t>
            </a:r>
            <a:endParaRPr lang="fi-FI" altLang="en-US" b="1" i="1">
              <a:ea typeface="MS Mincho" panose="02020609040205080304" pitchFamily="49" charset="-128"/>
            </a:endParaRPr>
          </a:p>
        </p:txBody>
      </p:sp>
      <p:sp>
        <p:nvSpPr>
          <p:cNvPr id="29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97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ambikayaalla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04800"/>
            <a:ext cx="1002506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072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0725"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pmuhammed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174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1749"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sp>
        <p:nvSpPr>
          <p:cNvPr id="11" name="Rectangle 6"/>
          <p:cNvSpPr>
            <a:spLocks noChangeArrowheads="1"/>
          </p:cNvSpPr>
          <p:nvPr/>
        </p:nvSpPr>
        <p:spPr bwMode="auto">
          <a:xfrm>
            <a:off x="7162800" y="1981200"/>
            <a:ext cx="1905000" cy="4572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Muhammed (S)</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a:t>
            </a:r>
            <a:r>
              <a:rPr lang="es-ES" altLang="en-US" sz="1200" b="1">
                <a:solidFill>
                  <a:schemeClr val="tx1"/>
                </a:solidFill>
                <a:latin typeface="Trebuchet MS" panose="020B0603020202020204" pitchFamily="34" charset="0"/>
              </a:rPr>
              <a:t>Al Mustafa, As Saadiq (The Truthful), Al Ameen (The Trusted)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Qassim</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Abdallah bin Abdul Muttalib</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Amina Bint Wahab</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a:t>
            </a:r>
            <a:r>
              <a:rPr lang="en-US" altLang="en-US" sz="1200" b="1">
                <a:solidFill>
                  <a:schemeClr val="tx1"/>
                </a:solidFill>
                <a:latin typeface="Trebuchet MS" panose="020B0603020202020204" pitchFamily="34" charset="0"/>
              </a:rPr>
              <a:t>17 Rabee’ Al Awaal, 570 AC (Year of the Elephant) in Makkah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28 Safar, 11 AH in Medina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395288" y="765175"/>
            <a:ext cx="8353425" cy="5472113"/>
          </a:xfrm>
          <a:prstGeom prst="plaque">
            <a:avLst>
              <a:gd name="adj" fmla="val 16667"/>
            </a:avLst>
          </a:prstGeom>
          <a:gradFill rotWithShape="1">
            <a:gsLst>
              <a:gs pos="0">
                <a:srgbClr val="003399">
                  <a:alpha val="50000"/>
                </a:srgbClr>
              </a:gs>
              <a:gs pos="50000">
                <a:srgbClr val="003399">
                  <a:gamma/>
                  <a:shade val="46275"/>
                  <a:invGamma/>
                </a:srgbClr>
              </a:gs>
              <a:gs pos="100000">
                <a:srgbClr val="003399">
                  <a:alpha val="50000"/>
                </a:srgbClr>
              </a:gs>
            </a:gsLst>
            <a:lin ang="2700000" scaled="1"/>
          </a:gradFill>
          <a:ln w="9525" algn="ctr">
            <a:noFill/>
            <a:miter lim="800000"/>
            <a:headEnd/>
            <a:tailEnd/>
          </a:ln>
          <a:effectLst/>
        </p:spPr>
        <p:txBody>
          <a:bodyPr anchor="ctr">
            <a:spAutoFit/>
          </a:bodyPr>
          <a:lstStyle/>
          <a:p>
            <a:pPr eaLnBrk="1" hangingPunct="1">
              <a:defRPr/>
            </a:pPr>
            <a:endParaRPr lang="en-US">
              <a:latin typeface="Arial" charset="0"/>
              <a:cs typeface="Arial" charset="0"/>
            </a:endParaRPr>
          </a:p>
        </p:txBody>
      </p:sp>
      <p:sp>
        <p:nvSpPr>
          <p:cNvPr id="5125" name="Rectangle 4"/>
          <p:cNvSpPr>
            <a:spLocks noChangeArrowheads="1"/>
          </p:cNvSpPr>
          <p:nvPr/>
        </p:nvSpPr>
        <p:spPr bwMode="auto">
          <a:xfrm>
            <a:off x="684213" y="1557338"/>
            <a:ext cx="770413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b="1">
                <a:solidFill>
                  <a:srgbClr val="FFFF00"/>
                </a:solidFill>
              </a:rPr>
              <a:t>It is reported that whoever </a:t>
            </a:r>
            <a:r>
              <a:rPr lang="en-US" altLang="en-US" sz="4000" b="1" u="sng">
                <a:solidFill>
                  <a:srgbClr val="FFFF00"/>
                </a:solidFill>
              </a:rPr>
              <a:t>keeps awake</a:t>
            </a:r>
            <a:r>
              <a:rPr lang="en-US" altLang="en-US" sz="4000" b="1">
                <a:solidFill>
                  <a:srgbClr val="FFFF00"/>
                </a:solidFill>
              </a:rPr>
              <a:t> on the nights of Qadr shall have </a:t>
            </a:r>
            <a:r>
              <a:rPr lang="en-US" altLang="en-US" sz="4000" b="1" u="sng">
                <a:solidFill>
                  <a:srgbClr val="FFFF00"/>
                </a:solidFill>
              </a:rPr>
              <a:t>his/her sins forgiven</a:t>
            </a:r>
            <a:r>
              <a:rPr lang="en-US" altLang="en-US" sz="4000" b="1">
                <a:solidFill>
                  <a:srgbClr val="FFFF00"/>
                </a:solidFill>
              </a:rPr>
              <a:t> even if they equal </a:t>
            </a:r>
            <a:r>
              <a:rPr lang="en-US" altLang="en-US" sz="4000" b="1" i="1">
                <a:solidFill>
                  <a:srgbClr val="FFFF00"/>
                </a:solidFill>
              </a:rPr>
              <a:t>the number of the stars in the heavens.</a:t>
            </a:r>
          </a:p>
        </p:txBody>
      </p:sp>
      <p:sp>
        <p:nvSpPr>
          <p:cNvPr id="512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127"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5128"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Merits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en-US" sz="9000" kern="1200" dirty="0" smtClean="0">
                <a:latin typeface="Attari_Quran" pitchFamily="2" charset="-78"/>
                <a:ea typeface="+mn-ea"/>
                <a:cs typeface="Attari_Quran" pitchFamily="2" charset="-78"/>
              </a:rPr>
              <a:t>A</a:t>
            </a:r>
            <a:endParaRPr lang="en-US" sz="90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smtClean="0">
                <a:ea typeface="MS Mincho" pitchFamily="49" charset="-128"/>
              </a:rPr>
              <a:t>E</a:t>
            </a:r>
            <a:endParaRPr lang="en-US" sz="3600" b="1" kern="1200" dirty="0">
              <a:ea typeface="MS Mincho" pitchFamily="49" charset="-128"/>
            </a:endParaRPr>
          </a:p>
        </p:txBody>
      </p:sp>
      <p:sp>
        <p:nvSpPr>
          <p:cNvPr id="327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T</a:t>
            </a:r>
            <a:endParaRPr lang="fi-FI" altLang="en-US" b="1" i="1">
              <a:ea typeface="MS Mincho" panose="02020609040205080304" pitchFamily="49" charset="-128"/>
            </a:endParaRPr>
          </a:p>
        </p:txBody>
      </p:sp>
      <p:sp>
        <p:nvSpPr>
          <p:cNvPr id="32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27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pic>
        <p:nvPicPr>
          <p:cNvPr id="32775" name="Picture 3" descr="ambiallyin"/>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138"/>
            <a:ext cx="9296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7164388" y="2362200"/>
            <a:ext cx="1905000" cy="42799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r>
              <a:rPr lang="en-GB" altLang="en-US" sz="1200" b="1">
                <a:solidFill>
                  <a:schemeClr val="tx1"/>
                </a:solidFill>
                <a:latin typeface="Trebuchet MS" panose="020B0603020202020204" pitchFamily="34" charset="0"/>
              </a:rPr>
              <a:t>Name: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Murtadha, Ameer ul Mu’mineen (King of the Believers), Abu Turaab, Asad Ullah (The lion of Allah)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Hassan</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Abu Talib</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Fatemah Bint Asad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13 Rajab – 23 Years before Hijra, inside the Holy Ka’baa in Makkah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21 Ramadhan, 40 AH in Kufa</a:t>
            </a:r>
            <a:endParaRPr lang="en-US" altLang="en-US" sz="1200" b="1">
              <a:solidFill>
                <a:schemeClr val="tx1"/>
              </a:solidFill>
              <a:latin typeface="Trebuchet MS" panose="020B0603020202020204" pitchFamily="34" charset="0"/>
            </a:endParaRPr>
          </a:p>
        </p:txBody>
      </p:sp>
      <p:sp>
        <p:nvSpPr>
          <p:cNvPr id="32777"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379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3796"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3797" name="Picture 3" descr="ambifatimata"/>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336550"/>
            <a:ext cx="9409113"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6948488" y="2057400"/>
            <a:ext cx="2133600" cy="4537075"/>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Fatemah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Zahra (Radiant), Zakiyyah (Pure), Radhiyyah (Satisfied), Tahera (Chaste), Ummul Aimmah (Mother of Imams) &amp; Umme Abiha (Mother of her Father)</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Prophet Muhammed (S)</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Bibi Khadijah Bint Khuwailid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20 Jamaadil Aakhar in Makkah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14 Jamaadil Awwal, 11 AH in Medina</a:t>
            </a:r>
            <a:endParaRPr lang="en-US" altLang="en-US" sz="1200" b="1">
              <a:solidFill>
                <a:schemeClr val="tx1"/>
              </a:solidFill>
              <a:latin typeface="Trebuchet MS" panose="020B0603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481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4820"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4821" name="Picture 3" descr="ambilhassani"/>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304800"/>
            <a:ext cx="9713913"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6934200" y="1600200"/>
            <a:ext cx="2133600" cy="3810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Hassan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 Al Mujtaba (The Chosen One)</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 Muhammed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Bibi Fatemah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15 Ramadhan, 3 AH,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7 Safar, 50 AH, Medina</a:t>
            </a:r>
          </a:p>
          <a:p>
            <a:pPr algn="ctr" eaLnBrk="1" hangingPunct="1">
              <a:spcBef>
                <a:spcPct val="0"/>
              </a:spcBef>
              <a:buFontTx/>
              <a:buNone/>
            </a:pPr>
            <a:endParaRPr lang="en-US" altLang="en-US" sz="1200" b="1">
              <a:solidFill>
                <a:schemeClr val="tx1"/>
              </a:solidFill>
              <a:latin typeface="Trebuchet MS" panose="020B0603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5843"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5844"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5845" name="Picture 3" descr="ambilhussa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10152063"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6934200" y="3148013"/>
            <a:ext cx="2133600" cy="3810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Hussain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 Sayyid ash Shuhada (Leader of Martyrs)</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Aba Abdillah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Bibi Fatemah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3 Sha’baan, 4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Ashura, 10 Muharram, 61 AH in Kerbala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imamzainulabid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686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6869"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sp>
        <p:nvSpPr>
          <p:cNvPr id="11" name="Rectangle 7"/>
          <p:cNvSpPr>
            <a:spLocks noChangeArrowheads="1"/>
          </p:cNvSpPr>
          <p:nvPr/>
        </p:nvSpPr>
        <p:spPr bwMode="auto">
          <a:xfrm>
            <a:off x="0" y="2667000"/>
            <a:ext cx="2133600" cy="43434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Zain ul Abideen (Beauty of the Worshippers), Sajjad (The Prostrating), Syed us Saajideen (Leader of those who Prostrate)</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 Muhammed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Hussain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Bibi Shahr Banu</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5 Sha’baan, 38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25 Muharram, 95 AH in Medina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imammuhdbin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789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7893"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sp>
        <p:nvSpPr>
          <p:cNvPr id="12" name="Rectangle 7"/>
          <p:cNvSpPr>
            <a:spLocks noChangeArrowheads="1"/>
          </p:cNvSpPr>
          <p:nvPr/>
        </p:nvSpPr>
        <p:spPr bwMode="auto">
          <a:xfrm>
            <a:off x="6934200" y="2514600"/>
            <a:ext cx="21336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Muhammed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Baqir, Hadi (Guide)</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 Ja’far</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Ali Bin Hussain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Fatemah Bint Hassan (Daughter of Imam Hassan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 Rajab – 57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7 Dhul Hijjah, 114 AH in Medina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imamjafarsad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891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8917"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sp>
        <p:nvSpPr>
          <p:cNvPr id="11" name="Rectangle 7"/>
          <p:cNvSpPr>
            <a:spLocks noChangeArrowheads="1"/>
          </p:cNvSpPr>
          <p:nvPr/>
        </p:nvSpPr>
        <p:spPr bwMode="auto">
          <a:xfrm>
            <a:off x="0" y="304800"/>
            <a:ext cx="21336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Ja’far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Fadhil (Excellent), Khashiful Haqaiq (Revealer of Mysteries), Sadiq (Truthful)</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Aba Abdillah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Muhammed Al Baqir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Fatemah </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17 Rabee’ al Awwal, 82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25 Shawwal, 148 AH in Medina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993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9940"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9941" name="Picture 3" descr="ammusaibnjaf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304800"/>
            <a:ext cx="9771063"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858000" y="2590800"/>
            <a:ext cx="22098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Musa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Al Kaadhim, Bab Al Hawaaij (Door of Wishes), Faquih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 Ibrahim</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Ja’far bin Muhammed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Hamida Al Barbaria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7 Safar, 128 AH in Abwa (Between Makkah &amp;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25 Rajab, 183 AH in Baghdad</a:t>
            </a:r>
          </a:p>
          <a:p>
            <a:pPr algn="ctr" eaLnBrk="1" hangingPunct="1">
              <a:spcBef>
                <a:spcPct val="0"/>
              </a:spcBef>
              <a:buFontTx/>
              <a:buNone/>
            </a:pPr>
            <a:endParaRPr lang="en-GB" altLang="en-US" sz="1200" b="1">
              <a:solidFill>
                <a:schemeClr val="tx1"/>
              </a:solidFill>
              <a:latin typeface="Trebuchet MS" panose="020B0603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0963"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0964"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40965" name="Picture 3" descr="ambialiibnm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0245725"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934200" y="246063"/>
            <a:ext cx="21336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Ar Redha, Ghareeb Al Ghuraba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Hassan</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Musa bin Ja’far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Najma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11 Dhul Qa’dah, 148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29 Safar, 203 AH in Mashad</a:t>
            </a:r>
          </a:p>
          <a:p>
            <a:pPr algn="ctr" eaLnBrk="1" hangingPunct="1">
              <a:spcBef>
                <a:spcPct val="0"/>
              </a:spcBef>
              <a:buFontTx/>
              <a:buNone/>
            </a:pPr>
            <a:endParaRPr lang="en-GB" altLang="en-US" sz="1200" b="1">
              <a:solidFill>
                <a:schemeClr val="tx1"/>
              </a:solidFill>
              <a:latin typeface="Trebuchet MS" panose="020B0603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imammuhdtaq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198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1989"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sp>
        <p:nvSpPr>
          <p:cNvPr id="11" name="Rectangle 7"/>
          <p:cNvSpPr>
            <a:spLocks noChangeArrowheads="1"/>
          </p:cNvSpPr>
          <p:nvPr/>
        </p:nvSpPr>
        <p:spPr bwMode="auto">
          <a:xfrm>
            <a:off x="6705600" y="3213100"/>
            <a:ext cx="2362200" cy="3671888"/>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Muhammed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At Taqi, Al Jawaad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Ja’far</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Ali bin Musa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Sabika (Also known as Khaizaroon)</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10 Rajab, 195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29 Dhul Qa’dah, 220 AH in Baghdad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395288" y="765175"/>
            <a:ext cx="8353425" cy="5472113"/>
          </a:xfrm>
          <a:prstGeom prst="plaque">
            <a:avLst>
              <a:gd name="adj" fmla="val 16667"/>
            </a:avLst>
          </a:prstGeom>
          <a:gradFill rotWithShape="1">
            <a:gsLst>
              <a:gs pos="0">
                <a:srgbClr val="003399">
                  <a:alpha val="50000"/>
                </a:srgbClr>
              </a:gs>
              <a:gs pos="50000">
                <a:srgbClr val="003399">
                  <a:gamma/>
                  <a:shade val="46275"/>
                  <a:invGamma/>
                </a:srgbClr>
              </a:gs>
              <a:gs pos="100000">
                <a:srgbClr val="003399">
                  <a:alpha val="50000"/>
                </a:srgbClr>
              </a:gs>
            </a:gsLst>
            <a:lin ang="2700000" scaled="1"/>
          </a:gradFill>
          <a:ln w="9525" algn="ctr">
            <a:noFill/>
            <a:miter lim="800000"/>
            <a:headEnd/>
            <a:tailEnd/>
          </a:ln>
          <a:effectLst/>
        </p:spPr>
        <p:txBody>
          <a:bodyPr anchor="ctr">
            <a:spAutoFit/>
          </a:bodyPr>
          <a:lstStyle/>
          <a:p>
            <a:pPr eaLnBrk="1" hangingPunct="1">
              <a:defRPr/>
            </a:pPr>
            <a:endParaRPr lang="en-US">
              <a:latin typeface="Arial" charset="0"/>
              <a:cs typeface="Arial" charset="0"/>
            </a:endParaRPr>
          </a:p>
        </p:txBody>
      </p:sp>
      <p:sp>
        <p:nvSpPr>
          <p:cNvPr id="6149" name="Rectangle 4"/>
          <p:cNvSpPr>
            <a:spLocks noChangeArrowheads="1"/>
          </p:cNvSpPr>
          <p:nvPr/>
        </p:nvSpPr>
        <p:spPr bwMode="auto">
          <a:xfrm>
            <a:off x="684213" y="1357313"/>
            <a:ext cx="770413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0" b="1">
                <a:solidFill>
                  <a:srgbClr val="FFFF00"/>
                </a:solidFill>
              </a:rPr>
              <a:t>Among the nights of Ramadhan is one special night, which is </a:t>
            </a:r>
            <a:r>
              <a:rPr lang="en-US" altLang="en-US" sz="3000" b="1" i="1">
                <a:solidFill>
                  <a:srgbClr val="FFFF00"/>
                </a:solidFill>
              </a:rPr>
              <a:t>better than a thousand months (HQ, 97:3).</a:t>
            </a:r>
            <a:r>
              <a:rPr lang="en-US" altLang="en-US" sz="3000" b="1">
                <a:solidFill>
                  <a:srgbClr val="FFFF00"/>
                </a:solidFill>
              </a:rPr>
              <a:t> </a:t>
            </a:r>
            <a:br>
              <a:rPr lang="en-US" altLang="en-US" sz="3000" b="1">
                <a:solidFill>
                  <a:srgbClr val="FFFF00"/>
                </a:solidFill>
              </a:rPr>
            </a:br>
            <a:r>
              <a:rPr lang="en-US" altLang="en-US" sz="3000" b="1">
                <a:solidFill>
                  <a:srgbClr val="FFFF00"/>
                </a:solidFill>
              </a:rPr>
              <a:t/>
            </a:r>
            <a:br>
              <a:rPr lang="en-US" altLang="en-US" sz="3000" b="1">
                <a:solidFill>
                  <a:srgbClr val="FFFF00"/>
                </a:solidFill>
              </a:rPr>
            </a:br>
            <a:r>
              <a:rPr lang="en-US" altLang="en-US" sz="3000" b="1">
                <a:solidFill>
                  <a:srgbClr val="FFFF00"/>
                </a:solidFill>
              </a:rPr>
              <a:t>Good deeds performed on that single night are more to those performed over a thousand months. </a:t>
            </a:r>
            <a:br>
              <a:rPr lang="en-US" altLang="en-US" sz="3000" b="1">
                <a:solidFill>
                  <a:srgbClr val="FFFF00"/>
                </a:solidFill>
              </a:rPr>
            </a:br>
            <a:r>
              <a:rPr lang="en-US" altLang="en-US" sz="3000" b="1">
                <a:solidFill>
                  <a:srgbClr val="FFFF00"/>
                </a:solidFill>
              </a:rPr>
              <a:t/>
            </a:r>
            <a:br>
              <a:rPr lang="en-US" altLang="en-US" sz="3000" b="1">
                <a:solidFill>
                  <a:srgbClr val="FFFF00"/>
                </a:solidFill>
              </a:rPr>
            </a:br>
            <a:r>
              <a:rPr lang="en-US" altLang="en-US" sz="3000" b="1">
                <a:solidFill>
                  <a:srgbClr val="FFFF00"/>
                </a:solidFill>
              </a:rPr>
              <a:t>It is the </a:t>
            </a:r>
            <a:r>
              <a:rPr lang="en-US" altLang="en-US" sz="3000" b="1" i="1">
                <a:solidFill>
                  <a:srgbClr val="FFFF00"/>
                </a:solidFill>
              </a:rPr>
              <a:t>Night of Power (Laylatul Qadr),</a:t>
            </a:r>
            <a:r>
              <a:rPr lang="en-US" altLang="en-US" sz="3000" b="1">
                <a:solidFill>
                  <a:srgbClr val="FFFF00"/>
                </a:solidFill>
              </a:rPr>
              <a:t> when the Qur'an was revealed.</a:t>
            </a:r>
          </a:p>
        </p:txBody>
      </p:sp>
      <p:sp>
        <p:nvSpPr>
          <p:cNvPr id="615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151"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6152"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Merits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3011"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3012"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43013" name="Picture 3" descr="amaliibnmu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01044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6934200" y="317500"/>
            <a:ext cx="21336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An Naqi, Al Hadi (The Guide)</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Hassan</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Muhammed bin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Sumana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15 Dhul Hijjah, 212 AH in Surba (Suburb of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3 Rajab, 254 AH in Samarra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imamhasanask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403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4037"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sp>
        <p:nvSpPr>
          <p:cNvPr id="11" name="Rectangle 7"/>
          <p:cNvSpPr>
            <a:spLocks noChangeArrowheads="1"/>
          </p:cNvSpPr>
          <p:nvPr/>
        </p:nvSpPr>
        <p:spPr bwMode="auto">
          <a:xfrm>
            <a:off x="6934200" y="260350"/>
            <a:ext cx="21336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Hassan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 Al Askary</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 Muhammed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Ali bin Muhammed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Saleel (Also known as Hudaitha)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10 Rabee’ Al Aakhar, 232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8 Rabee’ Al Awwal, 260 AH in Samarra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505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5060"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45061" name="Picture 3" descr="ambilhujja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0152063"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934200" y="2205038"/>
            <a:ext cx="2133600" cy="4576762"/>
          </a:xfrm>
          <a:prstGeom prst="rect">
            <a:avLst/>
          </a:prstGeom>
          <a:gradFill rotWithShape="1">
            <a:gsLst>
              <a:gs pos="0">
                <a:schemeClr val="accent2">
                  <a:alpha val="0"/>
                </a:schemeClr>
              </a:gs>
              <a:gs pos="100000">
                <a:srgbClr val="723A6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Muhammed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Mahdi (The Guided One), Hujjah (The proof of Allah), Al Muntazar (One who awaits the order of Allah), Al Muntazir (The one who is awaited), Saahib Az Zamaan (Master of the Age), Al Qaaim (The steadfast)</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Qassim</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Hassan bin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Malika (Also known as Narjis)</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15 Sha’baan, 255 AH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hajaat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9259888"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463550" y="609600"/>
            <a:ext cx="8147050" cy="5715000"/>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47109" name="Rectangle 3"/>
          <p:cNvSpPr>
            <a:spLocks noChangeArrowheads="1"/>
          </p:cNvSpPr>
          <p:nvPr/>
        </p:nvSpPr>
        <p:spPr bwMode="auto">
          <a:xfrm>
            <a:off x="457200" y="2438400"/>
            <a:ext cx="8147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000" b="1" i="1">
                <a:solidFill>
                  <a:srgbClr val="FFFF00"/>
                </a:solidFill>
                <a:latin typeface="Trebuchet MS" panose="020B0603020202020204" pitchFamily="34" charset="0"/>
              </a:rPr>
              <a:t>Dua’a Hujjat</a:t>
            </a:r>
          </a:p>
        </p:txBody>
      </p:sp>
      <p:sp>
        <p:nvSpPr>
          <p:cNvPr id="47110" name="Rectangle 1"/>
          <p:cNvSpPr>
            <a:spLocks noChangeArrowheads="1"/>
          </p:cNvSpPr>
          <p:nvPr/>
        </p:nvSpPr>
        <p:spPr bwMode="auto">
          <a:xfrm>
            <a:off x="-304800" y="533400"/>
            <a:ext cx="9296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14000" dirty="0">
                <a:solidFill>
                  <a:srgbClr val="FFFF00"/>
                </a:solidFill>
                <a:latin typeface="Arabic Typesetting" panose="03020402040406030203" pitchFamily="66" charset="-78"/>
                <a:cs typeface="Arabic Typesetting" panose="03020402040406030203" pitchFamily="66" charset="-78"/>
              </a:rPr>
              <a:t>دعاء حجة</a:t>
            </a:r>
          </a:p>
        </p:txBody>
      </p:sp>
      <p:sp>
        <p:nvSpPr>
          <p:cNvPr id="47111" name="Rectangle 8"/>
          <p:cNvSpPr>
            <a:spLocks noChangeArrowheads="1"/>
          </p:cNvSpPr>
          <p:nvPr/>
        </p:nvSpPr>
        <p:spPr bwMode="auto">
          <a:xfrm>
            <a:off x="1295400" y="3657600"/>
            <a:ext cx="6553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i="1">
                <a:solidFill>
                  <a:srgbClr val="FFFF00"/>
                </a:solidFill>
              </a:rPr>
              <a:t>Muhammad ibn `Isa, through his series of narrators, has reported the Holy Infallibles (a.s) as saying, “You may repeat the following supplication at the twenty-third night of Ramadan in all states—standing, sitting, prostrating... etc. It is furthermore preferable if you repeat it all over the month of Ramadan whenever you have an opportunity and also all over your lifetime. You may begin with statements of glorifying Almighty Allāh and praying for sending blessings upon the Holy Prophet and then say:</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481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48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81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491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49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91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كُنْ لِوَلِيّكَ الحُجّةِ ابْنِ الحَسَنِ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(please) be for Your representative, al-</a:t>
            </a:r>
            <a:r>
              <a:rPr lang="en-US" sz="3600" b="1" kern="1200" dirty="0" err="1">
                <a:ea typeface="MS Mincho" pitchFamily="49" charset="-128"/>
              </a:rPr>
              <a:t>Hujjah</a:t>
            </a:r>
            <a:r>
              <a:rPr lang="en-US" sz="3600" b="1" kern="1200" dirty="0">
                <a:ea typeface="MS Mincho" pitchFamily="49" charset="-128"/>
              </a:rPr>
              <a:t>, son of al-</a:t>
            </a:r>
            <a:r>
              <a:rPr lang="en-US" sz="3600" b="1" kern="1200" dirty="0" err="1">
                <a:ea typeface="MS Mincho" pitchFamily="49" charset="-128"/>
              </a:rPr>
              <a:t>Hasan</a:t>
            </a:r>
            <a:r>
              <a:rPr lang="en-US" sz="3600" b="1" kern="1200" dirty="0">
                <a:ea typeface="MS Mincho" pitchFamily="49" charset="-128"/>
              </a:rPr>
              <a:t>—</a:t>
            </a:r>
          </a:p>
        </p:txBody>
      </p:sp>
      <p:sp>
        <p:nvSpPr>
          <p:cNvPr id="501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kun liwaliyyka alhujjati abni alhasani</a:t>
            </a:r>
          </a:p>
        </p:txBody>
      </p:sp>
      <p:sp>
        <p:nvSpPr>
          <p:cNvPr id="50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01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صَلَوَاتُكَ عَلَيْهِ وَعَلَى آبَائِهِ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Your blessings be on him and on his forefathers</a:t>
            </a:r>
          </a:p>
        </p:txBody>
      </p:sp>
      <p:sp>
        <p:nvSpPr>
          <p:cNvPr id="512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salawatuka `alayhi wa `ala aba’ihi</a:t>
            </a:r>
          </a:p>
        </p:txBody>
      </p:sp>
      <p:sp>
        <p:nvSpPr>
          <p:cNvPr id="51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12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فِي هذِهِ السَّاعَةِ وَفي كُلّ سَاعَةٍ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now and at all times</a:t>
            </a:r>
          </a:p>
        </p:txBody>
      </p:sp>
      <p:sp>
        <p:nvSpPr>
          <p:cNvPr id="522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sv-SE" altLang="en-US" b="1" i="1">
                <a:ea typeface="MS Mincho" panose="02020609040205080304" pitchFamily="49" charset="-128"/>
              </a:rPr>
              <a:t>fi hadhihi alssa`ati wa fi kull sa`atin</a:t>
            </a:r>
            <a:endParaRPr lang="fi-FI" altLang="en-US" b="1" i="1">
              <a:ea typeface="MS Mincho" panose="02020609040205080304" pitchFamily="49" charset="-128"/>
            </a:endParaRPr>
          </a:p>
        </p:txBody>
      </p:sp>
      <p:sp>
        <p:nvSpPr>
          <p:cNvPr id="52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22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409575" y="700087"/>
            <a:ext cx="8353425" cy="5472113"/>
          </a:xfrm>
          <a:prstGeom prst="plaque">
            <a:avLst>
              <a:gd name="adj" fmla="val 16667"/>
            </a:avLst>
          </a:prstGeom>
          <a:gradFill rotWithShape="1">
            <a:gsLst>
              <a:gs pos="0">
                <a:srgbClr val="003399">
                  <a:alpha val="50000"/>
                </a:srgbClr>
              </a:gs>
              <a:gs pos="50000">
                <a:srgbClr val="003399">
                  <a:gamma/>
                  <a:shade val="46275"/>
                  <a:invGamma/>
                </a:srgbClr>
              </a:gs>
              <a:gs pos="100000">
                <a:srgbClr val="003399">
                  <a:alpha val="50000"/>
                </a:srgbClr>
              </a:gs>
            </a:gsLst>
            <a:lin ang="2700000" scaled="1"/>
          </a:gradFill>
          <a:ln w="9525" algn="ctr">
            <a:noFill/>
            <a:miter lim="800000"/>
            <a:headEnd/>
            <a:tailEnd/>
          </a:ln>
          <a:effectLst/>
        </p:spPr>
        <p:txBody>
          <a:bodyPr anchor="ctr">
            <a:spAutoFit/>
          </a:bodyPr>
          <a:lstStyle/>
          <a:p>
            <a:pPr eaLnBrk="1" hangingPunct="1">
              <a:defRPr/>
            </a:pPr>
            <a:endParaRPr lang="en-US">
              <a:latin typeface="Arial" charset="0"/>
              <a:cs typeface="Arial" charset="0"/>
            </a:endParaRPr>
          </a:p>
        </p:txBody>
      </p:sp>
      <p:sp>
        <p:nvSpPr>
          <p:cNvPr id="7173" name="Rectangle 3"/>
          <p:cNvSpPr>
            <a:spLocks noChangeArrowheads="1"/>
          </p:cNvSpPr>
          <p:nvPr/>
        </p:nvSpPr>
        <p:spPr bwMode="auto">
          <a:xfrm>
            <a:off x="754063" y="914400"/>
            <a:ext cx="7704137"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600" b="1">
                <a:solidFill>
                  <a:srgbClr val="FFFF00"/>
                </a:solidFill>
              </a:rPr>
              <a:t> </a:t>
            </a:r>
            <a:r>
              <a:rPr lang="en-US" altLang="en-US" sz="2600" b="1" i="1">
                <a:solidFill>
                  <a:srgbClr val="FFFF00"/>
                </a:solidFill>
              </a:rPr>
              <a:t>Laylatul Qadr</a:t>
            </a:r>
            <a:r>
              <a:rPr lang="en-US" altLang="en-US" sz="2600" b="1">
                <a:solidFill>
                  <a:srgbClr val="FFFF00"/>
                </a:solidFill>
              </a:rPr>
              <a:t> is the night, which is the best night among the nights of the whole year. The </a:t>
            </a:r>
            <a:r>
              <a:rPr lang="en-US" altLang="en-US" sz="2600" b="1" i="1">
                <a:solidFill>
                  <a:srgbClr val="FFFF00"/>
                </a:solidFill>
              </a:rPr>
              <a:t>“A'amaal”</a:t>
            </a:r>
            <a:r>
              <a:rPr lang="en-US" altLang="en-US" sz="2600" b="1">
                <a:solidFill>
                  <a:srgbClr val="FFFF00"/>
                </a:solidFill>
              </a:rPr>
              <a:t> (religious performances) of this night are better than the </a:t>
            </a:r>
            <a:r>
              <a:rPr lang="en-US" altLang="en-US" sz="2600" b="1" i="1">
                <a:solidFill>
                  <a:srgbClr val="FFFF00"/>
                </a:solidFill>
              </a:rPr>
              <a:t>A'amaal</a:t>
            </a:r>
            <a:r>
              <a:rPr lang="en-US" altLang="en-US" sz="2600" b="1">
                <a:solidFill>
                  <a:srgbClr val="FFFF00"/>
                </a:solidFill>
              </a:rPr>
              <a:t> of 1000 months. In this night the divine Annual Decree is passed. The Angels and </a:t>
            </a:r>
            <a:r>
              <a:rPr lang="en-US" altLang="en-US" sz="2600" b="1" i="1">
                <a:solidFill>
                  <a:srgbClr val="FFFF00"/>
                </a:solidFill>
              </a:rPr>
              <a:t>Roohul Ameen </a:t>
            </a:r>
            <a:r>
              <a:rPr lang="en-US" altLang="en-US" sz="2600" b="1">
                <a:solidFill>
                  <a:srgbClr val="FFFF00"/>
                </a:solidFill>
              </a:rPr>
              <a:t>(A highly dignified Angel) descend on this earth, in that night. These call on the Imam of the time (A), and what is ordained (by Allāh (SWT)) for everybody is presented before the Imam (A). </a:t>
            </a:r>
          </a:p>
          <a:p>
            <a:pPr algn="ctr" eaLnBrk="1" hangingPunct="1">
              <a:spcBef>
                <a:spcPct val="0"/>
              </a:spcBef>
              <a:buFontTx/>
              <a:buNone/>
            </a:pPr>
            <a:r>
              <a:rPr lang="en-US" altLang="en-US" sz="2600" b="1">
                <a:solidFill>
                  <a:srgbClr val="FFFF00"/>
                </a:solidFill>
              </a:rPr>
              <a:t>Allama Majlisi (r.a) says, “It is better to take a bath before sunset so that the night prayers may be performed after bath”. .</a:t>
            </a:r>
          </a:p>
        </p:txBody>
      </p:sp>
      <p:sp>
        <p:nvSpPr>
          <p:cNvPr id="717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17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7176"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Merits</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وَلِيّاً وَحَافِظاً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be his) friend and guardian</a:t>
            </a:r>
          </a:p>
        </p:txBody>
      </p:sp>
      <p:sp>
        <p:nvSpPr>
          <p:cNvPr id="532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waliyyan wa hafizan</a:t>
            </a:r>
            <a:endParaRPr lang="fi-FI" altLang="en-US" b="1" i="1">
              <a:ea typeface="MS Mincho" panose="02020609040205080304" pitchFamily="49" charset="-128"/>
            </a:endParaRPr>
          </a:p>
        </p:txBody>
      </p:sp>
      <p:sp>
        <p:nvSpPr>
          <p:cNvPr id="53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32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وَقَائِداً وَنَاصِراً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leader and helper</a:t>
            </a:r>
          </a:p>
        </p:txBody>
      </p:sp>
      <p:sp>
        <p:nvSpPr>
          <p:cNvPr id="542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qa’idan wa nasiran</a:t>
            </a:r>
            <a:endParaRPr lang="fi-FI" altLang="en-US" b="1" i="1">
              <a:ea typeface="MS Mincho" panose="02020609040205080304" pitchFamily="49" charset="-128"/>
            </a:endParaRPr>
          </a:p>
        </p:txBody>
      </p:sp>
      <p:sp>
        <p:nvSpPr>
          <p:cNvPr id="54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42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وَدَلِيلاً وَعَيْناً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guide and watcher</a:t>
            </a:r>
          </a:p>
        </p:txBody>
      </p:sp>
      <p:sp>
        <p:nvSpPr>
          <p:cNvPr id="553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dalilan wa `aynan</a:t>
            </a:r>
            <a:endParaRPr lang="fi-FI" altLang="en-US" b="1" i="1">
              <a:ea typeface="MS Mincho" panose="02020609040205080304" pitchFamily="49" charset="-128"/>
            </a:endParaRPr>
          </a:p>
        </p:txBody>
      </p:sp>
      <p:sp>
        <p:nvSpPr>
          <p:cNvPr id="55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53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حَتَّى تُسْكِنَهُ أَرْضَكَ طَوْعاً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So that You shall allow him to prevail on Your lands willingly</a:t>
            </a:r>
          </a:p>
        </p:txBody>
      </p:sp>
      <p:sp>
        <p:nvSpPr>
          <p:cNvPr id="563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hatta tuskinahu ardaka taw`an</a:t>
            </a:r>
            <a:endParaRPr lang="fi-FI" altLang="en-US" b="1" i="1">
              <a:ea typeface="MS Mincho" panose="02020609040205080304" pitchFamily="49" charset="-128"/>
            </a:endParaRPr>
          </a:p>
        </p:txBody>
      </p:sp>
      <p:sp>
        <p:nvSpPr>
          <p:cNvPr id="56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63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وَتُمَتّعَهُ فِيهَا طَوِيلاً.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You shall make him enjoy it for a long time.</a:t>
            </a:r>
          </a:p>
        </p:txBody>
      </p:sp>
      <p:sp>
        <p:nvSpPr>
          <p:cNvPr id="573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tumatt`ahu fiha tawilan</a:t>
            </a:r>
            <a:endParaRPr lang="fi-FI" altLang="en-US" b="1" i="1">
              <a:ea typeface="MS Mincho" panose="02020609040205080304" pitchFamily="49" charset="-128"/>
            </a:endParaRPr>
          </a:p>
        </p:txBody>
      </p:sp>
      <p:sp>
        <p:nvSpPr>
          <p:cNvPr id="57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73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683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مُدَبّرَ الأُمُورِ،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the Director of all affairs;</a:t>
            </a:r>
          </a:p>
        </p:txBody>
      </p:sp>
      <p:sp>
        <p:nvSpPr>
          <p:cNvPr id="583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mudabbira ala’umuri</a:t>
            </a:r>
            <a:endParaRPr lang="fi-FI" altLang="en-US" b="1" i="1">
              <a:ea typeface="MS Mincho" panose="02020609040205080304" pitchFamily="49" charset="-128"/>
            </a:endParaRPr>
          </a:p>
        </p:txBody>
      </p:sp>
      <p:sp>
        <p:nvSpPr>
          <p:cNvPr id="58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83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58375" name="Rectangle 1"/>
          <p:cNvSpPr>
            <a:spLocks noChangeArrowheads="1"/>
          </p:cNvSpPr>
          <p:nvPr/>
        </p:nvSpPr>
        <p:spPr bwMode="auto">
          <a:xfrm>
            <a:off x="1676400" y="381000"/>
            <a:ext cx="6019800"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00"/>
                </a:solidFill>
                <a:latin typeface="Trebuchet MS" panose="020B0603020202020204" pitchFamily="34" charset="0"/>
              </a:rPr>
              <a:t>It is also recommended to say the following supplication:</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بَاعِثَ مَنْ فِي القُبُورِ،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the </a:t>
            </a:r>
            <a:r>
              <a:rPr lang="en-US" sz="3600" b="1" kern="1200" dirty="0" err="1">
                <a:ea typeface="MS Mincho" pitchFamily="49" charset="-128"/>
              </a:rPr>
              <a:t>Resurrector</a:t>
            </a:r>
            <a:r>
              <a:rPr lang="en-US" sz="3600" b="1" kern="1200" dirty="0">
                <a:ea typeface="MS Mincho" pitchFamily="49" charset="-128"/>
              </a:rPr>
              <a:t> of all those in graves;</a:t>
            </a:r>
          </a:p>
        </p:txBody>
      </p:sp>
      <p:sp>
        <p:nvSpPr>
          <p:cNvPr id="593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sv-SE" altLang="en-US" b="1" i="1">
                <a:ea typeface="MS Mincho" panose="02020609040205080304" pitchFamily="49" charset="-128"/>
              </a:rPr>
              <a:t>ya ba`itha man fi alquburi</a:t>
            </a:r>
            <a:endParaRPr lang="fi-FI" altLang="en-US" b="1" i="1">
              <a:ea typeface="MS Mincho" panose="02020609040205080304" pitchFamily="49" charset="-128"/>
            </a:endParaRPr>
          </a:p>
        </p:txBody>
      </p:sp>
      <p:sp>
        <p:nvSpPr>
          <p:cNvPr id="59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93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مُجْرِيَ البُحُورِ،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causes oceans to flow;</a:t>
            </a:r>
          </a:p>
        </p:txBody>
      </p:sp>
      <p:sp>
        <p:nvSpPr>
          <p:cNvPr id="604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mujriya albuhuri</a:t>
            </a:r>
            <a:endParaRPr lang="fi-FI" altLang="en-US" b="1" i="1">
              <a:ea typeface="MS Mincho" panose="02020609040205080304" pitchFamily="49" charset="-128"/>
            </a:endParaRPr>
          </a:p>
        </p:txBody>
      </p:sp>
      <p:sp>
        <p:nvSpPr>
          <p:cNvPr id="60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04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يَا مُلَيّنَ الحَدِيدِ لِدَاوُدَ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made the iron pliant for (Prophet) David; </a:t>
            </a:r>
          </a:p>
        </p:txBody>
      </p:sp>
      <p:sp>
        <p:nvSpPr>
          <p:cNvPr id="614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mulayyina alhadidi lidawuda</a:t>
            </a:r>
            <a:endParaRPr lang="fi-FI" altLang="en-US" b="1" i="1">
              <a:ea typeface="MS Mincho" panose="02020609040205080304" pitchFamily="49" charset="-128"/>
            </a:endParaRPr>
          </a:p>
        </p:txBody>
      </p:sp>
      <p:sp>
        <p:nvSpPr>
          <p:cNvPr id="61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14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صَلّ عَلَى مُحَمّدٍ وَآلِ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send blessings upon Muhammad and the Household of Muhammad…</a:t>
            </a:r>
          </a:p>
        </p:txBody>
      </p:sp>
      <p:sp>
        <p:nvSpPr>
          <p:cNvPr id="624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salli `ala muhammadin wa ali muhammadin…</a:t>
            </a:r>
          </a:p>
        </p:txBody>
      </p:sp>
      <p:sp>
        <p:nvSpPr>
          <p:cNvPr id="62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24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19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8196"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Merits</a:t>
            </a:r>
          </a:p>
        </p:txBody>
      </p:sp>
      <p:sp>
        <p:nvSpPr>
          <p:cNvPr id="7" name="AutoShape 6"/>
          <p:cNvSpPr>
            <a:spLocks noChangeArrowheads="1"/>
          </p:cNvSpPr>
          <p:nvPr/>
        </p:nvSpPr>
        <p:spPr bwMode="auto">
          <a:xfrm>
            <a:off x="395288" y="765175"/>
            <a:ext cx="8353425" cy="5472113"/>
          </a:xfrm>
          <a:prstGeom prst="plaque">
            <a:avLst>
              <a:gd name="adj" fmla="val 16667"/>
            </a:avLst>
          </a:prstGeom>
          <a:gradFill rotWithShape="1">
            <a:gsLst>
              <a:gs pos="0">
                <a:srgbClr val="003399">
                  <a:alpha val="50000"/>
                </a:srgbClr>
              </a:gs>
              <a:gs pos="50000">
                <a:srgbClr val="003399">
                  <a:gamma/>
                  <a:shade val="46275"/>
                  <a:invGamma/>
                </a:srgbClr>
              </a:gs>
              <a:gs pos="100000">
                <a:srgbClr val="003399">
                  <a:alpha val="50000"/>
                </a:srgbClr>
              </a:gs>
            </a:gsLst>
            <a:lin ang="2700000" scaled="1"/>
          </a:gradFill>
          <a:ln w="9525" algn="ctr">
            <a:noFill/>
            <a:miter lim="800000"/>
            <a:headEnd/>
            <a:tailEnd/>
          </a:ln>
          <a:effectLst/>
        </p:spPr>
        <p:txBody>
          <a:bodyPr anchor="ctr">
            <a:spAutoFit/>
          </a:bodyPr>
          <a:lstStyle/>
          <a:p>
            <a:pPr eaLnBrk="1" hangingPunct="1">
              <a:defRPr/>
            </a:pPr>
            <a:endParaRPr lang="en-US">
              <a:latin typeface="Arial" charset="0"/>
              <a:cs typeface="Arial" charset="0"/>
            </a:endParaRPr>
          </a:p>
        </p:txBody>
      </p:sp>
      <p:sp>
        <p:nvSpPr>
          <p:cNvPr id="8200" name="Rectangle 4"/>
          <p:cNvSpPr>
            <a:spLocks noChangeArrowheads="1"/>
          </p:cNvSpPr>
          <p:nvPr/>
        </p:nvSpPr>
        <p:spPr bwMode="auto">
          <a:xfrm>
            <a:off x="754063" y="1700213"/>
            <a:ext cx="77057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i="1">
                <a:solidFill>
                  <a:srgbClr val="FFFF00"/>
                </a:solidFill>
              </a:rPr>
              <a:t>“One, who performs the ghusl on the Night of Qadr and remains awake in it (engaged in worship), shall have all his sins forgiven.”</a:t>
            </a:r>
            <a:endParaRPr lang="en-US" altLang="en-US" sz="3600" b="1">
              <a:solidFill>
                <a:srgbClr val="FFFF00"/>
              </a:solidFill>
            </a:endParaRPr>
          </a:p>
          <a:p>
            <a:pPr algn="ctr" eaLnBrk="1" hangingPunct="1">
              <a:spcBef>
                <a:spcPct val="0"/>
              </a:spcBef>
              <a:buFontTx/>
              <a:buNone/>
            </a:pPr>
            <a:r>
              <a:rPr lang="en-US" altLang="en-US" sz="3600" b="1">
                <a:solidFill>
                  <a:srgbClr val="FFFF00"/>
                </a:solidFill>
              </a:rPr>
              <a:t> </a:t>
            </a:r>
            <a:r>
              <a:rPr lang="en-US" altLang="en-US" sz="2800" b="1">
                <a:solidFill>
                  <a:srgbClr val="FFFF00"/>
                </a:solidFill>
              </a:rPr>
              <a:t>Imām Mūsá ibn Ja‘far al-Kāżim (A.S) - [Reference: Wasaail al-Shia'h, vol. 10, pg. 358]</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hajaat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9259888"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اللّيْلَة </a:t>
            </a:r>
            <a:r>
              <a:rPr lang="ar-SA" sz="9000" kern="1200" dirty="0" err="1">
                <a:latin typeface="Arabic Typesetting" panose="03020402040406030203" pitchFamily="66" charset="-78"/>
                <a:ea typeface="+mn-ea"/>
                <a:cs typeface="Arabic Typesetting" panose="03020402040406030203" pitchFamily="66" charset="-78"/>
              </a:rPr>
              <a:t>اللّيْلَةَ</a:t>
            </a:r>
            <a:r>
              <a:rPr lang="ar-SA" sz="9000" kern="1200" dirty="0">
                <a:latin typeface="Arabic Typesetting" panose="03020402040406030203" pitchFamily="66" charset="-78"/>
                <a:ea typeface="+mn-ea"/>
                <a:cs typeface="Arabic Typesetting" panose="03020402040406030203" pitchFamily="66" charset="-78"/>
              </a:rPr>
              <a:t>.</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This very night; this very night.</a:t>
            </a:r>
          </a:p>
        </p:txBody>
      </p:sp>
      <p:sp>
        <p:nvSpPr>
          <p:cNvPr id="645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al-laylata al-laylata</a:t>
            </a:r>
            <a:endParaRPr lang="fi-FI" altLang="en-US" b="1" i="1">
              <a:ea typeface="MS Mincho" panose="02020609040205080304" pitchFamily="49" charset="-128"/>
            </a:endParaRPr>
          </a:p>
        </p:txBody>
      </p:sp>
      <p:sp>
        <p:nvSpPr>
          <p:cNvPr id="64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45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64519" name="Rectangle 1"/>
          <p:cNvSpPr>
            <a:spLocks noChangeArrowheads="1"/>
          </p:cNvSpPr>
          <p:nvPr/>
        </p:nvSpPr>
        <p:spPr bwMode="auto">
          <a:xfrm>
            <a:off x="304800" y="5302250"/>
            <a:ext cx="8534400" cy="1323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solidFill>
                  <a:srgbClr val="FFFF00"/>
                </a:solidFill>
                <a:latin typeface="Trebuchet MS" panose="020B0603020202020204" pitchFamily="34" charset="0"/>
              </a:rPr>
              <a:t>You may raise both your hands while saying this supplication.</a:t>
            </a:r>
          </a:p>
          <a:p>
            <a:pPr algn="ctr" eaLnBrk="1" hangingPunct="1">
              <a:spcBef>
                <a:spcPct val="0"/>
              </a:spcBef>
              <a:buFontTx/>
              <a:buNone/>
            </a:pPr>
            <a:r>
              <a:rPr lang="en-US" altLang="en-US" sz="2000" b="1">
                <a:solidFill>
                  <a:srgbClr val="FFFF00"/>
                </a:solidFill>
                <a:latin typeface="Trebuchet MS" panose="020B0603020202020204" pitchFamily="34" charset="0"/>
              </a:rPr>
              <a:t>It is also recommended to repeat this supplication in all states—sitting, standing, prostrating... etc. at this night as well during the last nights of Ramadan.</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655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65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55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304800" y="569912"/>
            <a:ext cx="8604250" cy="5983288"/>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66565" name="Rectangle 3"/>
          <p:cNvSpPr>
            <a:spLocks noChangeArrowheads="1"/>
          </p:cNvSpPr>
          <p:nvPr/>
        </p:nvSpPr>
        <p:spPr bwMode="auto">
          <a:xfrm>
            <a:off x="1066800" y="457200"/>
            <a:ext cx="701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dirty="0">
                <a:solidFill>
                  <a:srgbClr val="FFFF00"/>
                </a:solidFill>
                <a:latin typeface="Trebuchet MS" panose="020B0603020202020204" pitchFamily="34" charset="0"/>
              </a:rPr>
              <a:t>Short </a:t>
            </a:r>
            <a:r>
              <a:rPr lang="en-US" altLang="en-US" sz="5400" b="1" dirty="0" err="1">
                <a:solidFill>
                  <a:srgbClr val="FFFF00"/>
                </a:solidFill>
                <a:latin typeface="Trebuchet MS" panose="020B0603020202020204" pitchFamily="34" charset="0"/>
              </a:rPr>
              <a:t>Du’a</a:t>
            </a:r>
            <a:r>
              <a:rPr lang="en-US" altLang="en-US" sz="5400" b="1" dirty="0">
                <a:solidFill>
                  <a:srgbClr val="FFFF00"/>
                </a:solidFill>
                <a:latin typeface="Trebuchet MS" panose="020B0603020202020204" pitchFamily="34" charset="0"/>
              </a:rPr>
              <a:t> for the night of </a:t>
            </a:r>
            <a:r>
              <a:rPr lang="en-US" altLang="en-US" sz="5400" b="1" dirty="0" err="1">
                <a:solidFill>
                  <a:srgbClr val="FFFF00"/>
                </a:solidFill>
                <a:latin typeface="Trebuchet MS" panose="020B0603020202020204" pitchFamily="34" charset="0"/>
              </a:rPr>
              <a:t>Qadr</a:t>
            </a:r>
            <a:endParaRPr lang="en-US" altLang="en-US" sz="5400" b="1" dirty="0">
              <a:solidFill>
                <a:srgbClr val="FFFF00"/>
              </a:solidFill>
              <a:latin typeface="Trebuchet MS" panose="020B0603020202020204" pitchFamily="34" charset="0"/>
            </a:endParaRPr>
          </a:p>
        </p:txBody>
      </p:sp>
      <p:sp>
        <p:nvSpPr>
          <p:cNvPr id="6656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6567"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66568" name="Rectangle 1"/>
          <p:cNvSpPr>
            <a:spLocks noChangeArrowheads="1"/>
          </p:cNvSpPr>
          <p:nvPr/>
        </p:nvSpPr>
        <p:spPr bwMode="auto">
          <a:xfrm>
            <a:off x="1045479" y="2029361"/>
            <a:ext cx="72603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8000" b="1">
                <a:solidFill>
                  <a:srgbClr val="FFFF00"/>
                </a:solidFill>
                <a:latin typeface="Arabic Typesetting" panose="03020402040406030203" pitchFamily="66" charset="-78"/>
                <a:cs typeface="Arabic Typesetting" panose="03020402040406030203" pitchFamily="66" charset="-78"/>
              </a:rPr>
              <a:t>اللّهُمّ إِنّي أَمْسَيْتُ لَكَ عَبْداً دَاخِراً</a:t>
            </a:r>
            <a:endParaRPr lang="en-US" altLang="en-US" sz="8000" b="1" dirty="0">
              <a:solidFill>
                <a:srgbClr val="FFFF00"/>
              </a:solidFill>
              <a:latin typeface="Arabic Typesetting" panose="03020402040406030203" pitchFamily="66" charset="-78"/>
              <a:cs typeface="Arabic Typesetting" panose="03020402040406030203" pitchFamily="66" charset="-78"/>
            </a:endParaRPr>
          </a:p>
        </p:txBody>
      </p:sp>
      <p:sp>
        <p:nvSpPr>
          <p:cNvPr id="66569" name="Rectangle 2"/>
          <p:cNvSpPr>
            <a:spLocks noChangeArrowheads="1"/>
          </p:cNvSpPr>
          <p:nvPr/>
        </p:nvSpPr>
        <p:spPr bwMode="auto">
          <a:xfrm>
            <a:off x="304800" y="3048000"/>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allahumma inni amsaytu laka `abdan dakhiran</a:t>
            </a:r>
          </a:p>
        </p:txBody>
      </p:sp>
      <p:sp>
        <p:nvSpPr>
          <p:cNvPr id="66570" name="Rectangle 1"/>
          <p:cNvSpPr>
            <a:spLocks noChangeArrowheads="1"/>
          </p:cNvSpPr>
          <p:nvPr/>
        </p:nvSpPr>
        <p:spPr bwMode="auto">
          <a:xfrm>
            <a:off x="914400" y="4383088"/>
            <a:ext cx="7315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a:solidFill>
                  <a:srgbClr val="FFFF00"/>
                </a:solidFill>
              </a:rPr>
              <a:t>Mentioning this du`a, Shaykh Kaf`ami has related that Imam Ali ibn al-Husayn  (A) recited this du`a during these nights while standing (qiyam), bowing (rukou`) and performing prostration (sajdah).</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675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67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75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686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68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86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إِنّي أَمْسَيْتُ لَكَ عَبْداً دَاخِراً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surely, I am at this evening Your passive slave;</a:t>
            </a:r>
          </a:p>
        </p:txBody>
      </p:sp>
      <p:sp>
        <p:nvSpPr>
          <p:cNvPr id="696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inni amsaytu laka `abdan dakhiran</a:t>
            </a:r>
            <a:endParaRPr lang="fi-FI" altLang="en-US" b="1" i="1">
              <a:ea typeface="MS Mincho" panose="02020609040205080304" pitchFamily="49" charset="-128"/>
            </a:endParaRPr>
          </a:p>
        </p:txBody>
      </p:sp>
      <p:sp>
        <p:nvSpPr>
          <p:cNvPr id="69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96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لا أَمْلِكُ لِنَفْسِي نَفْعاً وَلا ضَرّاً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 have no control of hurt or good to myself,</a:t>
            </a:r>
          </a:p>
        </p:txBody>
      </p:sp>
      <p:sp>
        <p:nvSpPr>
          <p:cNvPr id="706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la amliku linafsy naf`an wa la darran</a:t>
            </a:r>
            <a:endParaRPr lang="fi-FI" altLang="en-US" b="1" i="1">
              <a:ea typeface="MS Mincho" panose="02020609040205080304" pitchFamily="49" charset="-128"/>
            </a:endParaRPr>
          </a:p>
        </p:txBody>
      </p:sp>
      <p:sp>
        <p:nvSpPr>
          <p:cNvPr id="70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06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وَلا أَصْرِفُ عَنْهَا سُوءً،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 cannot drive back any evil from myself,</a:t>
            </a:r>
          </a:p>
        </p:txBody>
      </p:sp>
      <p:sp>
        <p:nvSpPr>
          <p:cNvPr id="716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la asrifu `anha su‘an</a:t>
            </a:r>
            <a:endParaRPr lang="fi-FI" altLang="en-US" b="1" i="1">
              <a:ea typeface="MS Mincho" panose="02020609040205080304" pitchFamily="49" charset="-128"/>
            </a:endParaRPr>
          </a:p>
        </p:txBody>
      </p:sp>
      <p:sp>
        <p:nvSpPr>
          <p:cNvPr id="71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16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أَشْهَدُ بِذلِكَ عَلَى نَفْسِي،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 testify to so against myself,</a:t>
            </a:r>
          </a:p>
        </p:txBody>
      </p:sp>
      <p:sp>
        <p:nvSpPr>
          <p:cNvPr id="727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ash-hadu bidhalika `ala nafsi</a:t>
            </a:r>
            <a:endParaRPr lang="fi-FI" altLang="en-US" b="1" i="1">
              <a:ea typeface="MS Mincho" panose="02020609040205080304" pitchFamily="49" charset="-128"/>
            </a:endParaRPr>
          </a:p>
        </p:txBody>
      </p:sp>
      <p:sp>
        <p:nvSpPr>
          <p:cNvPr id="72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27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21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9220"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Merits</a:t>
            </a:r>
          </a:p>
        </p:txBody>
      </p:sp>
      <p:sp>
        <p:nvSpPr>
          <p:cNvPr id="9" name="Rectangle 8"/>
          <p:cNvSpPr/>
          <p:nvPr/>
        </p:nvSpPr>
        <p:spPr>
          <a:xfrm>
            <a:off x="0" y="338138"/>
            <a:ext cx="9144000" cy="6519861"/>
          </a:xfrm>
          <a:prstGeom prst="rect">
            <a:avLst/>
          </a:prstGeom>
          <a:gradFill>
            <a:gsLst>
              <a:gs pos="0">
                <a:srgbClr val="003399">
                  <a:alpha val="50000"/>
                </a:srgbClr>
              </a:gs>
              <a:gs pos="50000">
                <a:srgbClr val="003399">
                  <a:gamma/>
                  <a:shade val="46275"/>
                  <a:invGamma/>
                </a:srgbClr>
              </a:gs>
              <a:gs pos="100000">
                <a:srgbClr val="003399">
                  <a:alpha val="50000"/>
                </a:srgb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24" name="Rectangle 4"/>
          <p:cNvSpPr>
            <a:spLocks noChangeArrowheads="1"/>
          </p:cNvSpPr>
          <p:nvPr/>
        </p:nvSpPr>
        <p:spPr bwMode="auto">
          <a:xfrm>
            <a:off x="0" y="38100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100" b="1" i="1">
                <a:solidFill>
                  <a:srgbClr val="FFFF00"/>
                </a:solidFill>
              </a:rPr>
              <a:t>“On the Night of Power the gates of Heaven are opened. There for every is no servant who offers prayer in this night, but Allāh for every prostration stores a tree in the Paradise - the tree whose branches and shade is so vast that if a rider travels for one hundred years through its shade he would not be able to cross it; for every ra'kat would build a home for him in Paradise - the home decorated and built by pearls, topaz, and rubies; for every verse recited a crown from the crowns of Paradise; for every praise (tasbeeh) a bird from the birds of Paradise; for every sitting a rank from the ranks of Paradise; for every witnessing (tashahud) - a chamber from the chambers of Paradise, and for every salutation - a robe from the robes of Paradise would be bestowed upon him by  Allāh. And at the breaking of the dawn, companions - youthful and sympathetic, houris of Paradise - pure and decorated, servant obedient and well uniformed, horses - most obedient and swift, flowers, greenery, and good smells, running elegant fountain streams, and many other bounties which make the soul pleased and eyes to shine, would also be bestowed upon him by Allāh.”</a:t>
            </a:r>
            <a:r>
              <a:rPr lang="en-US" altLang="en-US" sz="2100" b="1">
                <a:solidFill>
                  <a:srgbClr val="FFFF00"/>
                </a:solidFill>
              </a:rPr>
              <a:t> </a:t>
            </a:r>
          </a:p>
          <a:p>
            <a:pPr algn="ctr" eaLnBrk="1" hangingPunct="1">
              <a:spcBef>
                <a:spcPct val="0"/>
              </a:spcBef>
              <a:buFontTx/>
              <a:buNone/>
            </a:pPr>
            <a:r>
              <a:rPr lang="en-US" altLang="en-US" sz="2100" b="1">
                <a:solidFill>
                  <a:srgbClr val="FFFF00"/>
                </a:solidFill>
              </a:rPr>
              <a:t>Holy Prophet (S) - [Reference: Spiritual Journey of the Mystics,  Chapter 9. Night of Power (Lailatul-Qadr)]</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وَأَعْتَرِفُ لَكَ بِضَعْفِ قُوّتِي،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You do I confess of my powerlessness</a:t>
            </a:r>
          </a:p>
        </p:txBody>
      </p:sp>
      <p:sp>
        <p:nvSpPr>
          <p:cNvPr id="737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a`tarifu laka bida`fi quwwati</a:t>
            </a:r>
            <a:endParaRPr lang="fi-FI" altLang="en-US" b="1" i="1">
              <a:ea typeface="MS Mincho" panose="02020609040205080304" pitchFamily="49" charset="-128"/>
            </a:endParaRPr>
          </a:p>
        </p:txBody>
      </p:sp>
      <p:sp>
        <p:nvSpPr>
          <p:cNvPr id="73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37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وَقِلّةِ حِيلَتِي،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my feebleness</a:t>
            </a:r>
          </a:p>
        </p:txBody>
      </p:sp>
      <p:sp>
        <p:nvSpPr>
          <p:cNvPr id="747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qillati hilati</a:t>
            </a:r>
            <a:endParaRPr lang="fi-FI" altLang="en-US" b="1" i="1">
              <a:ea typeface="MS Mincho" panose="02020609040205080304" pitchFamily="49" charset="-128"/>
            </a:endParaRPr>
          </a:p>
        </p:txBody>
      </p:sp>
      <p:sp>
        <p:nvSpPr>
          <p:cNvPr id="74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47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فَصَلّ عَلَى مُحَمّدٍ وَآلِ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So, (please do) send blessings upon Muhammad and the Household of Muhammad,</a:t>
            </a:r>
          </a:p>
        </p:txBody>
      </p:sp>
      <p:sp>
        <p:nvSpPr>
          <p:cNvPr id="757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fasall `ala muhammadin wa ali muhammadin</a:t>
            </a:r>
            <a:endParaRPr lang="fi-FI" altLang="en-US" b="1" i="1">
              <a:ea typeface="MS Mincho" panose="02020609040205080304" pitchFamily="49" charset="-128"/>
            </a:endParaRPr>
          </a:p>
        </p:txBody>
      </p:sp>
      <p:sp>
        <p:nvSpPr>
          <p:cNvPr id="75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57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وَأَنْجِزْ لِي مَا وَعَدْتَنِي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fulfill that of which You have promised me,</a:t>
            </a:r>
          </a:p>
        </p:txBody>
      </p:sp>
      <p:sp>
        <p:nvSpPr>
          <p:cNvPr id="768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pl-PL" altLang="en-US" b="1" i="1">
                <a:ea typeface="MS Mincho" panose="02020609040205080304" pitchFamily="49" charset="-128"/>
              </a:rPr>
              <a:t>wa anjiz li ma wa`adtany</a:t>
            </a:r>
            <a:endParaRPr lang="fi-FI" altLang="en-US" b="1" i="1">
              <a:ea typeface="MS Mincho" panose="02020609040205080304" pitchFamily="49" charset="-128"/>
            </a:endParaRPr>
          </a:p>
        </p:txBody>
      </p:sp>
      <p:sp>
        <p:nvSpPr>
          <p:cNvPr id="76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68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وَجَمِيعَ المُؤْمِنِينَ وَالمُؤْمِنَاتِ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As well as all the believing men and women,</a:t>
            </a:r>
          </a:p>
        </p:txBody>
      </p:sp>
      <p:sp>
        <p:nvSpPr>
          <p:cNvPr id="778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jami`a almu'minina wal-mu'minati</a:t>
            </a:r>
            <a:endParaRPr lang="fi-FI" altLang="en-US" b="1" i="1">
              <a:ea typeface="MS Mincho" panose="02020609040205080304" pitchFamily="49" charset="-128"/>
            </a:endParaRPr>
          </a:p>
        </p:txBody>
      </p:sp>
      <p:sp>
        <p:nvSpPr>
          <p:cNvPr id="77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78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مِنَ المَغْفِرَةِ فِي هذِهِ اللّيْلَةِ،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That is Your forgiveness at this night.</a:t>
            </a:r>
          </a:p>
        </p:txBody>
      </p:sp>
      <p:sp>
        <p:nvSpPr>
          <p:cNvPr id="788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mina almaghfirati fi hadhihi allaylati</a:t>
            </a:r>
            <a:endParaRPr lang="fi-FI" altLang="en-US" b="1" i="1">
              <a:ea typeface="MS Mincho" panose="02020609040205080304" pitchFamily="49" charset="-128"/>
            </a:endParaRPr>
          </a:p>
        </p:txBody>
      </p:sp>
      <p:sp>
        <p:nvSpPr>
          <p:cNvPr id="78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88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وَأَتْمِمْ عَلَيّ مَا آتَيْتَنِي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accomplish that which You have conferred upon me,</a:t>
            </a:r>
          </a:p>
        </p:txBody>
      </p:sp>
      <p:sp>
        <p:nvSpPr>
          <p:cNvPr id="798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pl-PL" altLang="en-US" b="1" i="1">
                <a:ea typeface="MS Mincho" panose="02020609040205080304" pitchFamily="49" charset="-128"/>
              </a:rPr>
              <a:t>wa atmim `alayya ma ataytany</a:t>
            </a:r>
            <a:endParaRPr lang="fi-FI" altLang="en-US" b="1" i="1">
              <a:ea typeface="MS Mincho" panose="02020609040205080304" pitchFamily="49" charset="-128"/>
            </a:endParaRPr>
          </a:p>
        </p:txBody>
      </p:sp>
      <p:sp>
        <p:nvSpPr>
          <p:cNvPr id="79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98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فَإِنّي عَبْدُكَ المِسكِينُ المُسْتَكِينُ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For I am Your slave—the poor, the humble,</a:t>
            </a:r>
          </a:p>
        </p:txBody>
      </p:sp>
      <p:sp>
        <p:nvSpPr>
          <p:cNvPr id="809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fa’inni `abduka almiskinu almustakinu</a:t>
            </a:r>
            <a:endParaRPr lang="fi-FI" altLang="en-US" b="1" i="1">
              <a:ea typeface="MS Mincho" panose="02020609040205080304" pitchFamily="49" charset="-128"/>
            </a:endParaRPr>
          </a:p>
        </p:txBody>
      </p:sp>
      <p:sp>
        <p:nvSpPr>
          <p:cNvPr id="80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09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الضّعِيفُ الفَقِيرُ المَهِينُ.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 weak, the needy, the humiliated.</a:t>
            </a:r>
          </a:p>
        </p:txBody>
      </p:sp>
      <p:sp>
        <p:nvSpPr>
          <p:cNvPr id="819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aldda`ifu alfaqiru almahinu</a:t>
            </a:r>
            <a:endParaRPr lang="fi-FI" altLang="en-US" b="1" i="1">
              <a:ea typeface="MS Mincho" panose="02020609040205080304" pitchFamily="49" charset="-128"/>
            </a:endParaRPr>
          </a:p>
        </p:txBody>
      </p:sp>
      <p:sp>
        <p:nvSpPr>
          <p:cNvPr id="81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19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683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لا تَجْعَلْنِي نَاسِياً لِذِكْرِكَ فِيمَا أَوْلَيْتَنِي،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(please) do not make me negligent of the mention of You as regards that which You have bestowed upon me,</a:t>
            </a:r>
          </a:p>
        </p:txBody>
      </p:sp>
      <p:sp>
        <p:nvSpPr>
          <p:cNvPr id="82948" name="Subtitle 4"/>
          <p:cNvSpPr txBox="1">
            <a:spLocks/>
          </p:cNvSpPr>
          <p:nvPr/>
        </p:nvSpPr>
        <p:spPr bwMode="auto">
          <a:xfrm>
            <a:off x="304800" y="4876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la taj`alny nasiyan lidhikrika fima awlaytani</a:t>
            </a:r>
            <a:endParaRPr lang="fi-FI" altLang="en-US" b="1" i="1">
              <a:ea typeface="MS Mincho" panose="02020609040205080304" pitchFamily="49" charset="-128"/>
            </a:endParaRPr>
          </a:p>
        </p:txBody>
      </p:sp>
      <p:sp>
        <p:nvSpPr>
          <p:cNvPr id="82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29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304800"/>
            <a:ext cx="91440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solidFill>
                  <a:srgbClr val="FFFF99"/>
                </a:solidFill>
                <a:latin typeface="Trebuchet MS" panose="020B0603020202020204" pitchFamily="34" charset="0"/>
              </a:rPr>
              <a:t>Recommended general acts for “</a:t>
            </a:r>
            <a:r>
              <a:rPr lang="en-GB" altLang="en-US" sz="1800" b="1" i="1">
                <a:solidFill>
                  <a:srgbClr val="FFFF99"/>
                </a:solidFill>
                <a:latin typeface="Trebuchet MS" panose="020B0603020202020204" pitchFamily="34" charset="0"/>
              </a:rPr>
              <a:t>laylat al-qadr”</a:t>
            </a:r>
          </a:p>
        </p:txBody>
      </p:sp>
      <p:sp>
        <p:nvSpPr>
          <p:cNvPr id="11" name="Text Box 2"/>
          <p:cNvSpPr txBox="1">
            <a:spLocks noChangeArrowheads="1"/>
          </p:cNvSpPr>
          <p:nvPr/>
        </p:nvSpPr>
        <p:spPr bwMode="auto">
          <a:xfrm>
            <a:off x="0" y="685800"/>
            <a:ext cx="9144000" cy="6186488"/>
          </a:xfrm>
          <a:prstGeom prst="rect">
            <a:avLst/>
          </a:prstGeom>
          <a:gradFill rotWithShape="1">
            <a:gsLst>
              <a:gs pos="0">
                <a:srgbClr val="003399">
                  <a:alpha val="50000"/>
                </a:srgbClr>
              </a:gs>
              <a:gs pos="50000">
                <a:srgbClr val="001847"/>
              </a:gs>
              <a:gs pos="100000">
                <a:srgbClr val="003399"/>
              </a:gs>
            </a:gsLst>
            <a:lin ang="2700000" scaled="1"/>
          </a:gradFill>
          <a:ln>
            <a:noFill/>
          </a:ln>
          <a:extLst/>
        </p:spPr>
        <p:txBody>
          <a:bodyPr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914400" lvl="1" indent="-457200" algn="ctr" eaLnBrk="1" hangingPunct="1">
              <a:buFontTx/>
              <a:buAutoNum type="arabicPeriod"/>
              <a:defRPr/>
            </a:pPr>
            <a:r>
              <a:rPr lang="en-US" sz="2200" b="1" dirty="0" smtClean="0">
                <a:solidFill>
                  <a:srgbClr val="FFFF00"/>
                </a:solidFill>
              </a:rPr>
              <a:t>Take a </a:t>
            </a:r>
            <a:r>
              <a:rPr lang="en-US" sz="2200" b="1" i="1" dirty="0" err="1" smtClean="0">
                <a:solidFill>
                  <a:srgbClr val="FFFF00"/>
                </a:solidFill>
              </a:rPr>
              <a:t>Ghusl</a:t>
            </a:r>
            <a:r>
              <a:rPr lang="en-US" sz="2200" b="1" dirty="0" smtClean="0">
                <a:solidFill>
                  <a:srgbClr val="FFFF00"/>
                </a:solidFill>
              </a:rPr>
              <a:t> preferably near sunset time (</a:t>
            </a:r>
            <a:r>
              <a:rPr lang="en-US" sz="2200" b="1" i="1" dirty="0" err="1" smtClean="0">
                <a:solidFill>
                  <a:srgbClr val="FFFF00"/>
                </a:solidFill>
              </a:rPr>
              <a:t>wudhu</a:t>
            </a:r>
            <a:r>
              <a:rPr lang="en-US" sz="2200" b="1" dirty="0" smtClean="0">
                <a:solidFill>
                  <a:srgbClr val="FFFF00"/>
                </a:solidFill>
              </a:rPr>
              <a:t> also required) and Give/pre arrange for </a:t>
            </a:r>
            <a:r>
              <a:rPr lang="en-US" sz="2200" b="1" i="1" dirty="0" err="1" smtClean="0">
                <a:solidFill>
                  <a:srgbClr val="FFFF00"/>
                </a:solidFill>
              </a:rPr>
              <a:t>Sadqah</a:t>
            </a:r>
            <a:r>
              <a:rPr lang="en-US" sz="2200" b="1" dirty="0" smtClean="0">
                <a:solidFill>
                  <a:srgbClr val="FFFF00"/>
                </a:solidFill>
              </a:rPr>
              <a:t>/Charity tonight.</a:t>
            </a:r>
          </a:p>
          <a:p>
            <a:pPr marL="914400" lvl="1" indent="-457200" algn="ctr" eaLnBrk="1" hangingPunct="1">
              <a:buFontTx/>
              <a:buAutoNum type="arabicPeriod"/>
              <a:defRPr/>
            </a:pPr>
            <a:r>
              <a:rPr lang="en-US" sz="2200" b="1" dirty="0" smtClean="0">
                <a:solidFill>
                  <a:srgbClr val="FFFF00"/>
                </a:solidFill>
              </a:rPr>
              <a:t> Recite two </a:t>
            </a:r>
            <a:r>
              <a:rPr lang="en-US" sz="2200" b="1" i="1" dirty="0" err="1" smtClean="0">
                <a:solidFill>
                  <a:srgbClr val="FFFF00"/>
                </a:solidFill>
              </a:rPr>
              <a:t>Rak`ah</a:t>
            </a:r>
            <a:r>
              <a:rPr lang="en-US" sz="2200" b="1" i="1" dirty="0" smtClean="0">
                <a:solidFill>
                  <a:srgbClr val="FFFF00"/>
                </a:solidFill>
              </a:rPr>
              <a:t> </a:t>
            </a:r>
            <a:r>
              <a:rPr lang="en-US" sz="2200" b="1" i="1" dirty="0" err="1" smtClean="0">
                <a:solidFill>
                  <a:srgbClr val="FFFF00"/>
                </a:solidFill>
              </a:rPr>
              <a:t>Salaat</a:t>
            </a:r>
            <a:r>
              <a:rPr lang="en-US" sz="2200" b="1" dirty="0" smtClean="0">
                <a:solidFill>
                  <a:srgbClr val="FFFF00"/>
                </a:solidFill>
              </a:rPr>
              <a:t>, in every </a:t>
            </a:r>
            <a:r>
              <a:rPr lang="en-US" sz="2200" b="1" i="1" dirty="0" err="1" smtClean="0">
                <a:solidFill>
                  <a:srgbClr val="FFFF00"/>
                </a:solidFill>
              </a:rPr>
              <a:t>Rak`ah</a:t>
            </a:r>
            <a:r>
              <a:rPr lang="en-US" sz="2200" b="1" i="1" dirty="0" smtClean="0">
                <a:solidFill>
                  <a:srgbClr val="FFFF00"/>
                </a:solidFill>
              </a:rPr>
              <a:t> </a:t>
            </a:r>
            <a:r>
              <a:rPr lang="en-US" sz="2200" b="1" dirty="0" smtClean="0">
                <a:solidFill>
                  <a:srgbClr val="FFFF00"/>
                </a:solidFill>
              </a:rPr>
              <a:t>recite </a:t>
            </a:r>
            <a:r>
              <a:rPr lang="en-US" sz="2200" b="1" dirty="0" err="1" smtClean="0">
                <a:solidFill>
                  <a:srgbClr val="FFFF00"/>
                </a:solidFill>
              </a:rPr>
              <a:t>Sura</a:t>
            </a:r>
            <a:r>
              <a:rPr lang="en-US" sz="2200" b="1" dirty="0" smtClean="0">
                <a:solidFill>
                  <a:srgbClr val="FFFF00"/>
                </a:solidFill>
              </a:rPr>
              <a:t>-al-</a:t>
            </a:r>
            <a:r>
              <a:rPr lang="en-US" sz="2200" b="1" dirty="0" err="1" smtClean="0">
                <a:solidFill>
                  <a:srgbClr val="FFFF00"/>
                </a:solidFill>
              </a:rPr>
              <a:t>Hamd</a:t>
            </a:r>
            <a:r>
              <a:rPr lang="en-US" sz="2200" b="1" dirty="0" smtClean="0">
                <a:solidFill>
                  <a:srgbClr val="FFFF00"/>
                </a:solidFill>
              </a:rPr>
              <a:t>, and </a:t>
            </a:r>
            <a:r>
              <a:rPr lang="en-US" sz="2200" b="1" dirty="0" err="1" smtClean="0">
                <a:solidFill>
                  <a:srgbClr val="FFFF00"/>
                </a:solidFill>
              </a:rPr>
              <a:t>Sura</a:t>
            </a:r>
            <a:r>
              <a:rPr lang="en-US" sz="2200" b="1" dirty="0" smtClean="0">
                <a:solidFill>
                  <a:srgbClr val="FFFF00"/>
                </a:solidFill>
              </a:rPr>
              <a:t> </a:t>
            </a:r>
            <a:r>
              <a:rPr lang="en-US" sz="2200" b="1" dirty="0" err="1" smtClean="0">
                <a:solidFill>
                  <a:srgbClr val="FFFF00"/>
                </a:solidFill>
              </a:rPr>
              <a:t>Ikhlaas</a:t>
            </a:r>
            <a:r>
              <a:rPr lang="en-US" sz="2200" b="1" dirty="0" smtClean="0">
                <a:solidFill>
                  <a:srgbClr val="FFFF00"/>
                </a:solidFill>
              </a:rPr>
              <a:t> seven times.(for seeking protection against sinning for the seven organs ) After finishing </a:t>
            </a:r>
            <a:r>
              <a:rPr lang="en-US" sz="2200" b="1" dirty="0" err="1" smtClean="0">
                <a:solidFill>
                  <a:srgbClr val="FFFF00"/>
                </a:solidFill>
              </a:rPr>
              <a:t>Salat</a:t>
            </a:r>
            <a:r>
              <a:rPr lang="en-US" sz="2200" b="1" dirty="0" smtClean="0">
                <a:solidFill>
                  <a:srgbClr val="FFFF00"/>
                </a:solidFill>
              </a:rPr>
              <a:t> recite 70 times: </a:t>
            </a:r>
            <a:r>
              <a:rPr lang="ar-SA" sz="2200" b="1" dirty="0" smtClean="0">
                <a:solidFill>
                  <a:srgbClr val="FFFF00"/>
                </a:solidFill>
              </a:rPr>
              <a:t>أَسْتَغْفِرُ اللّهَ وَأَتُوبُ إلَيْهِ</a:t>
            </a:r>
            <a:endParaRPr lang="en-US" sz="2200" b="1" dirty="0" smtClean="0">
              <a:solidFill>
                <a:srgbClr val="FFFF00"/>
              </a:solidFill>
            </a:endParaRPr>
          </a:p>
          <a:p>
            <a:pPr lvl="1" algn="ctr" eaLnBrk="1" hangingPunct="1">
              <a:defRPr/>
            </a:pPr>
            <a:r>
              <a:rPr lang="en-US" sz="2200" b="1" dirty="0" smtClean="0">
                <a:solidFill>
                  <a:srgbClr val="FFFF00"/>
                </a:solidFill>
              </a:rPr>
              <a:t>It is reported from the Prophet (s) that by the time the reciter will rise from his place </a:t>
            </a:r>
            <a:r>
              <a:rPr lang="en-US" sz="2200" b="1" dirty="0" err="1" smtClean="0">
                <a:solidFill>
                  <a:srgbClr val="FFFF00"/>
                </a:solidFill>
              </a:rPr>
              <a:t>Allāh</a:t>
            </a:r>
            <a:r>
              <a:rPr lang="en-US" sz="2200" b="1" dirty="0" smtClean="0">
                <a:solidFill>
                  <a:srgbClr val="FFFF00"/>
                </a:solidFill>
              </a:rPr>
              <a:t> (</a:t>
            </a:r>
            <a:r>
              <a:rPr lang="en-US" sz="2200" b="1" dirty="0" err="1" smtClean="0">
                <a:solidFill>
                  <a:srgbClr val="FFFF00"/>
                </a:solidFill>
              </a:rPr>
              <a:t>swt</a:t>
            </a:r>
            <a:r>
              <a:rPr lang="en-US" sz="2200" b="1" dirty="0" smtClean="0">
                <a:solidFill>
                  <a:srgbClr val="FFFF00"/>
                </a:solidFill>
              </a:rPr>
              <a:t>) will have forgiven him and his parents. Try to first be really repentant for serious mistakes done, sincerely ask for forgiveness either by: (a) recalling 70 different sins OR (b) feeling remorseful for 10 sins of the 7 main organs: eyes, ears, tongue, hands, mouth, stomach + private parts OR (c) some particular sins that you may have committed repeatedly OR (d) recalling the variety of punishments of different sins and finally resolve NOT TO Repeat them in the future. The Holy Prophet has promised </a:t>
            </a:r>
            <a:r>
              <a:rPr lang="en-US" sz="2200" b="1" i="1" dirty="0" smtClean="0">
                <a:solidFill>
                  <a:srgbClr val="FFFF00"/>
                </a:solidFill>
              </a:rPr>
              <a:t>“Whoever performs this act will surely be forgiven by the Almighty even before here rises from his place"</a:t>
            </a:r>
            <a:r>
              <a:rPr lang="en-US" sz="2200" b="1" dirty="0" smtClean="0">
                <a:solidFill>
                  <a:srgbClr val="FFFF00"/>
                </a:solidFill>
              </a:rPr>
              <a:t>.</a:t>
            </a:r>
          </a:p>
        </p:txBody>
      </p:sp>
      <p:sp>
        <p:nvSpPr>
          <p:cNvPr id="1024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247"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وَلا غَافِلاً لإحْسَانِكَ فِيمَا أَعْطَيْتَنِي،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do not make me inadvertent to Your favors to me as regards that which You have given me,</a:t>
            </a:r>
          </a:p>
        </p:txBody>
      </p:sp>
      <p:sp>
        <p:nvSpPr>
          <p:cNvPr id="839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la ghafilan liihsanika fima a`taytani</a:t>
            </a:r>
            <a:endParaRPr lang="fi-FI" altLang="en-US" b="1" i="1">
              <a:ea typeface="MS Mincho" panose="02020609040205080304" pitchFamily="49" charset="-128"/>
            </a:endParaRPr>
          </a:p>
        </p:txBody>
      </p:sp>
      <p:sp>
        <p:nvSpPr>
          <p:cNvPr id="83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39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وَلا آيِساً مِنْ إِجَابَتِكَ وَإِنْ أَبْطَأَتْ عَنّي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do not make me despair of Your responding to me, even if such response is postponed,</a:t>
            </a:r>
          </a:p>
        </p:txBody>
      </p:sp>
      <p:sp>
        <p:nvSpPr>
          <p:cNvPr id="849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la ayisan min ijabatika wa in abtat `anni</a:t>
            </a:r>
            <a:endParaRPr lang="fi-FI" altLang="en-US" b="1" i="1">
              <a:ea typeface="MS Mincho" panose="02020609040205080304" pitchFamily="49" charset="-128"/>
            </a:endParaRPr>
          </a:p>
        </p:txBody>
      </p:sp>
      <p:sp>
        <p:nvSpPr>
          <p:cNvPr id="84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49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فِي سَرَّاءَ أَوْ ضَرَّاءَ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Whether I be in prosperity or adversity</a:t>
            </a:r>
          </a:p>
        </p:txBody>
      </p:sp>
      <p:sp>
        <p:nvSpPr>
          <p:cNvPr id="860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fi sarra‘a aw darra‘a</a:t>
            </a:r>
            <a:endParaRPr lang="fi-FI" altLang="en-US" b="1" i="1">
              <a:ea typeface="MS Mincho" panose="02020609040205080304" pitchFamily="49" charset="-128"/>
            </a:endParaRPr>
          </a:p>
        </p:txBody>
      </p:sp>
      <p:sp>
        <p:nvSpPr>
          <p:cNvPr id="86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60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أَوْ شِدّةٍ أَوْ رَخَاءٍ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Or hardship or comfort</a:t>
            </a:r>
          </a:p>
        </p:txBody>
      </p:sp>
      <p:sp>
        <p:nvSpPr>
          <p:cNvPr id="870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aw shiddatin aw rakha‘in</a:t>
            </a:r>
            <a:endParaRPr lang="fi-FI" altLang="en-US" b="1" i="1">
              <a:ea typeface="MS Mincho" panose="02020609040205080304" pitchFamily="49" charset="-128"/>
            </a:endParaRPr>
          </a:p>
        </p:txBody>
      </p:sp>
      <p:sp>
        <p:nvSpPr>
          <p:cNvPr id="87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70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أَوْ عَافِيَةٍ أَوْ بَلاءٍ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Or well-being or ordeal,</a:t>
            </a:r>
          </a:p>
        </p:txBody>
      </p:sp>
      <p:sp>
        <p:nvSpPr>
          <p:cNvPr id="880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aw `afiyatin aw bala‘in</a:t>
            </a:r>
            <a:endParaRPr lang="fi-FI" altLang="en-US" b="1" i="1">
              <a:ea typeface="MS Mincho" panose="02020609040205080304" pitchFamily="49" charset="-128"/>
            </a:endParaRPr>
          </a:p>
        </p:txBody>
      </p:sp>
      <p:sp>
        <p:nvSpPr>
          <p:cNvPr id="88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80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أَوْ بُؤْسٍ أَوْ نَعْمَاءَ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Or misery or bliss.</a:t>
            </a:r>
          </a:p>
        </p:txBody>
      </p:sp>
      <p:sp>
        <p:nvSpPr>
          <p:cNvPr id="890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aw bu'sin aw na`ma‘a</a:t>
            </a:r>
            <a:endParaRPr lang="fi-FI" altLang="en-US" b="1" i="1">
              <a:ea typeface="MS Mincho" panose="02020609040205080304" pitchFamily="49" charset="-128"/>
            </a:endParaRPr>
          </a:p>
        </p:txBody>
      </p:sp>
      <p:sp>
        <p:nvSpPr>
          <p:cNvPr id="89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90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إِنّكَ سَمِيعُ الدّعَاءِ.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Verily, You are the Hearer of prayers.</a:t>
            </a:r>
          </a:p>
        </p:txBody>
      </p:sp>
      <p:sp>
        <p:nvSpPr>
          <p:cNvPr id="901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innaka sami`u alddu`a‘i</a:t>
            </a:r>
            <a:endParaRPr lang="fi-FI" altLang="en-US" b="1" i="1">
              <a:ea typeface="MS Mincho" panose="02020609040205080304" pitchFamily="49" charset="-128"/>
            </a:endParaRPr>
          </a:p>
        </p:txBody>
      </p:sp>
      <p:sp>
        <p:nvSpPr>
          <p:cNvPr id="90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01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فَلا أَحَدَ أَعْرَفُ بِحَقّكَ مِنْكَ.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no one is aware of Your obligation more than You.</a:t>
            </a:r>
          </a:p>
        </p:txBody>
      </p:sp>
      <p:sp>
        <p:nvSpPr>
          <p:cNvPr id="911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pt-BR" altLang="en-US" b="1" i="1">
                <a:ea typeface="MS Mincho" panose="02020609040205080304" pitchFamily="49" charset="-128"/>
              </a:rPr>
              <a:t>fala ahada a`rafu bihaqqka minka</a:t>
            </a:r>
            <a:endParaRPr lang="fi-FI" altLang="en-US" b="1" i="1">
              <a:ea typeface="MS Mincho" panose="02020609040205080304" pitchFamily="49" charset="-128"/>
            </a:endParaRPr>
          </a:p>
        </p:txBody>
      </p:sp>
      <p:sp>
        <p:nvSpPr>
          <p:cNvPr id="91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11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304800" y="533400"/>
            <a:ext cx="8604250" cy="5983288"/>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92165" name="Rectangle 3"/>
          <p:cNvSpPr>
            <a:spLocks noChangeArrowheads="1"/>
          </p:cNvSpPr>
          <p:nvPr/>
        </p:nvSpPr>
        <p:spPr bwMode="auto">
          <a:xfrm>
            <a:off x="1066800" y="457200"/>
            <a:ext cx="7010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dirty="0">
                <a:solidFill>
                  <a:srgbClr val="FFFF00"/>
                </a:solidFill>
                <a:latin typeface="Trebuchet MS" panose="020B0603020202020204" pitchFamily="34" charset="0"/>
              </a:rPr>
              <a:t>Short recommended </a:t>
            </a:r>
            <a:r>
              <a:rPr lang="en-US" altLang="en-US" sz="5400" b="1" dirty="0" err="1">
                <a:solidFill>
                  <a:srgbClr val="FFFF00"/>
                </a:solidFill>
                <a:latin typeface="Trebuchet MS" panose="020B0603020202020204" pitchFamily="34" charset="0"/>
              </a:rPr>
              <a:t>Du’a</a:t>
            </a:r>
            <a:r>
              <a:rPr lang="en-US" altLang="en-US" sz="5400" b="1" dirty="0">
                <a:solidFill>
                  <a:srgbClr val="FFFF00"/>
                </a:solidFill>
                <a:latin typeface="Trebuchet MS" panose="020B0603020202020204" pitchFamily="34" charset="0"/>
              </a:rPr>
              <a:t> for the night of </a:t>
            </a:r>
            <a:r>
              <a:rPr lang="en-US" altLang="en-US" sz="5400" b="1" dirty="0" err="1">
                <a:solidFill>
                  <a:srgbClr val="FFFF00"/>
                </a:solidFill>
                <a:latin typeface="Trebuchet MS" panose="020B0603020202020204" pitchFamily="34" charset="0"/>
              </a:rPr>
              <a:t>Qadr</a:t>
            </a:r>
            <a:endParaRPr lang="en-US" altLang="en-US" sz="5400" b="1" dirty="0">
              <a:solidFill>
                <a:srgbClr val="FFFF00"/>
              </a:solidFill>
              <a:latin typeface="Trebuchet MS" panose="020B0603020202020204" pitchFamily="34" charset="0"/>
            </a:endParaRPr>
          </a:p>
        </p:txBody>
      </p:sp>
      <p:sp>
        <p:nvSpPr>
          <p:cNvPr id="9216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2167"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92168" name="Rectangle 1"/>
          <p:cNvSpPr>
            <a:spLocks noChangeArrowheads="1"/>
          </p:cNvSpPr>
          <p:nvPr/>
        </p:nvSpPr>
        <p:spPr bwMode="auto">
          <a:xfrm>
            <a:off x="1434665" y="2895600"/>
            <a:ext cx="64139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8000" b="1" dirty="0">
                <a:solidFill>
                  <a:srgbClr val="FFFF00"/>
                </a:solidFill>
                <a:latin typeface="Arabic Typesetting" panose="03020402040406030203" pitchFamily="66" charset="-78"/>
                <a:cs typeface="Arabic Typesetting" panose="03020402040406030203" pitchFamily="66" charset="-78"/>
              </a:rPr>
              <a:t>اللّهُمّ اجْعَلْ فِيمَا تَقْضِي وَتُقَدّرُ </a:t>
            </a:r>
            <a:endParaRPr lang="en-US" altLang="en-US" sz="8000" b="1" dirty="0">
              <a:solidFill>
                <a:srgbClr val="FFFF00"/>
              </a:solidFill>
              <a:latin typeface="Arabic Typesetting" panose="03020402040406030203" pitchFamily="66" charset="-78"/>
              <a:cs typeface="Arabic Typesetting" panose="03020402040406030203" pitchFamily="66" charset="-78"/>
            </a:endParaRPr>
          </a:p>
        </p:txBody>
      </p:sp>
      <p:sp>
        <p:nvSpPr>
          <p:cNvPr id="92169" name="Rectangle 2"/>
          <p:cNvSpPr>
            <a:spLocks noChangeArrowheads="1"/>
          </p:cNvSpPr>
          <p:nvPr/>
        </p:nvSpPr>
        <p:spPr bwMode="auto">
          <a:xfrm>
            <a:off x="304800" y="4038600"/>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allahumma aj`al fima taqdy wa tuqaddiru</a:t>
            </a:r>
          </a:p>
        </p:txBody>
      </p:sp>
      <p:sp>
        <p:nvSpPr>
          <p:cNvPr id="92170" name="Rectangle 1"/>
          <p:cNvSpPr>
            <a:spLocks noChangeArrowheads="1"/>
          </p:cNvSpPr>
          <p:nvPr/>
        </p:nvSpPr>
        <p:spPr bwMode="auto">
          <a:xfrm>
            <a:off x="914400" y="55626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a:solidFill>
                  <a:srgbClr val="FFFF00"/>
                </a:solidFill>
              </a:rPr>
              <a:t>It is recommended to recite the following supplication</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931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93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31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463550" y="609600"/>
            <a:ext cx="8147050" cy="5715000"/>
          </a:xfrm>
          <a:prstGeom prst="plaque">
            <a:avLst>
              <a:gd name="adj" fmla="val 16667"/>
            </a:avLst>
          </a:prstGeom>
          <a:gradFill rotWithShape="1">
            <a:gsLst>
              <a:gs pos="1000">
                <a:srgbClr val="003399">
                  <a:alpha val="49000"/>
                </a:srgbClr>
              </a:gs>
              <a:gs pos="50000">
                <a:srgbClr val="001847"/>
              </a:gs>
              <a:gs pos="100000">
                <a:srgbClr val="003399">
                  <a:alpha val="50000"/>
                </a:srgbClr>
              </a:gs>
            </a:gsLst>
            <a:lin ang="2700000" scaled="1"/>
          </a:gradFill>
          <a:ln>
            <a:noFill/>
          </a:ln>
        </p:spPr>
        <p:txBody>
          <a:bodyPr anchor="ctr">
            <a:spAutoFit/>
          </a:bodyPr>
          <a:lstStyle/>
          <a:p>
            <a:pPr eaLnBrk="1" hangingPunct="1">
              <a:defRPr/>
            </a:pPr>
            <a:endParaRPr lang="en-US">
              <a:latin typeface="Arial" charset="0"/>
              <a:cs typeface="Arial" charset="0"/>
            </a:endParaRPr>
          </a:p>
        </p:txBody>
      </p:sp>
      <p:sp>
        <p:nvSpPr>
          <p:cNvPr id="11269" name="Rectangle 3"/>
          <p:cNvSpPr>
            <a:spLocks noChangeArrowheads="1"/>
          </p:cNvSpPr>
          <p:nvPr/>
        </p:nvSpPr>
        <p:spPr bwMode="auto">
          <a:xfrm>
            <a:off x="533400" y="1419225"/>
            <a:ext cx="81470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b="1">
                <a:solidFill>
                  <a:srgbClr val="FFFF00"/>
                </a:solidFill>
                <a:latin typeface="Trebuchet MS" panose="020B0603020202020204" pitchFamily="34" charset="0"/>
              </a:rPr>
              <a:t>Recite Two </a:t>
            </a:r>
            <a:r>
              <a:rPr lang="en-US" altLang="en-US" sz="4800" b="1" i="1">
                <a:solidFill>
                  <a:srgbClr val="FFFF00"/>
                </a:solidFill>
                <a:latin typeface="Trebuchet MS" panose="020B0603020202020204" pitchFamily="34" charset="0"/>
              </a:rPr>
              <a:t>Rak`ah</a:t>
            </a:r>
            <a:r>
              <a:rPr lang="en-US" altLang="en-US" sz="4800" b="1">
                <a:solidFill>
                  <a:srgbClr val="FFFF00"/>
                </a:solidFill>
                <a:latin typeface="Trebuchet MS" panose="020B0603020202020204" pitchFamily="34" charset="0"/>
              </a:rPr>
              <a:t> </a:t>
            </a:r>
            <a:r>
              <a:rPr lang="en-US" altLang="en-US" sz="4800" b="1" i="1">
                <a:solidFill>
                  <a:srgbClr val="FFFF00"/>
                </a:solidFill>
                <a:latin typeface="Trebuchet MS" panose="020B0603020202020204" pitchFamily="34" charset="0"/>
              </a:rPr>
              <a:t>Salaat</a:t>
            </a:r>
            <a:r>
              <a:rPr lang="en-US" altLang="en-US" sz="4800" b="1">
                <a:solidFill>
                  <a:srgbClr val="FFFF00"/>
                </a:solidFill>
                <a:latin typeface="Trebuchet MS" panose="020B0603020202020204" pitchFamily="34" charset="0"/>
              </a:rPr>
              <a:t>: in every </a:t>
            </a:r>
            <a:r>
              <a:rPr lang="en-US" altLang="en-US" sz="4800" b="1" i="1">
                <a:solidFill>
                  <a:srgbClr val="FFFF00"/>
                </a:solidFill>
                <a:latin typeface="Trebuchet MS" panose="020B0603020202020204" pitchFamily="34" charset="0"/>
              </a:rPr>
              <a:t>Rak`ah</a:t>
            </a:r>
            <a:r>
              <a:rPr lang="en-US" altLang="en-US" sz="4800" b="1">
                <a:solidFill>
                  <a:srgbClr val="FFFF00"/>
                </a:solidFill>
                <a:latin typeface="Trebuchet MS" panose="020B0603020202020204" pitchFamily="34" charset="0"/>
              </a:rPr>
              <a:t> recite Surah al-Fatihah and and Surah </a:t>
            </a:r>
            <a:r>
              <a:rPr lang="en-US" altLang="en-US" sz="4800" b="1" i="1">
                <a:solidFill>
                  <a:srgbClr val="FFFF00"/>
                </a:solidFill>
                <a:latin typeface="Trebuchet MS" panose="020B0603020202020204" pitchFamily="34" charset="0"/>
              </a:rPr>
              <a:t>al-Tawhid / Ikhlaas</a:t>
            </a:r>
            <a:r>
              <a:rPr lang="en-US" altLang="en-US" sz="4800" b="1">
                <a:solidFill>
                  <a:srgbClr val="FFFF00"/>
                </a:solidFill>
                <a:latin typeface="Trebuchet MS" panose="020B0603020202020204" pitchFamily="34" charset="0"/>
              </a:rPr>
              <a:t> seven times, after </a:t>
            </a:r>
            <a:r>
              <a:rPr lang="en-US" altLang="en-US" sz="4800" b="1" i="1">
                <a:solidFill>
                  <a:srgbClr val="FFFF00"/>
                </a:solidFill>
                <a:latin typeface="Trebuchet MS" panose="020B0603020202020204" pitchFamily="34" charset="0"/>
              </a:rPr>
              <a:t>Salaat </a:t>
            </a:r>
            <a:r>
              <a:rPr lang="en-US" altLang="en-US" sz="4800" b="1">
                <a:solidFill>
                  <a:srgbClr val="FFFF00"/>
                </a:solidFill>
                <a:latin typeface="Trebuchet MS" panose="020B0603020202020204" pitchFamily="34" charset="0"/>
              </a:rPr>
              <a:t>recite the following:</a:t>
            </a:r>
          </a:p>
        </p:txBody>
      </p:sp>
      <p:sp>
        <p:nvSpPr>
          <p:cNvPr id="1127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271"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942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94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42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اللّهُمّ اجْعَلْ فِيمَا تَقْضِي وَفِيمَا تُقَدّرُ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(please), among the matters that You decide and make,</a:t>
            </a:r>
          </a:p>
        </p:txBody>
      </p:sp>
      <p:sp>
        <p:nvSpPr>
          <p:cNvPr id="952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ij`al fima taqdy wa fima tuqaddiru</a:t>
            </a:r>
            <a:endParaRPr lang="fi-FI" altLang="en-US" b="1" i="1">
              <a:ea typeface="MS Mincho" panose="02020609040205080304" pitchFamily="49" charset="-128"/>
            </a:endParaRPr>
          </a:p>
        </p:txBody>
      </p:sp>
      <p:sp>
        <p:nvSpPr>
          <p:cNvPr id="95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52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مِنَ الأَمْرِ المَحْتُومِ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From among the inevitable affairs,</a:t>
            </a:r>
          </a:p>
        </p:txBody>
      </p:sp>
      <p:sp>
        <p:nvSpPr>
          <p:cNvPr id="962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mina alamri almahtumi</a:t>
            </a:r>
            <a:endParaRPr lang="fi-FI" altLang="en-US" b="1" i="1">
              <a:ea typeface="MS Mincho" panose="02020609040205080304" pitchFamily="49" charset="-128"/>
            </a:endParaRPr>
          </a:p>
        </p:txBody>
      </p:sp>
      <p:sp>
        <p:nvSpPr>
          <p:cNvPr id="96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62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وَفِيمَا تَفْرُقُ مِنَ الأَمْرِ الحَكِيمِ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from among the wise matters that You make distinct,</a:t>
            </a:r>
          </a:p>
        </p:txBody>
      </p:sp>
      <p:sp>
        <p:nvSpPr>
          <p:cNvPr id="972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fima tafruqu mina alamri alhakimi</a:t>
            </a:r>
            <a:endParaRPr lang="fi-FI" altLang="en-US" b="1" i="1">
              <a:ea typeface="MS Mincho" panose="02020609040205080304" pitchFamily="49" charset="-128"/>
            </a:endParaRPr>
          </a:p>
        </p:txBody>
      </p:sp>
      <p:sp>
        <p:nvSpPr>
          <p:cNvPr id="97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72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فِي لَيْلَةِ القَدْرِ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At the Grand Night</a:t>
            </a:r>
          </a:p>
        </p:txBody>
      </p:sp>
      <p:sp>
        <p:nvSpPr>
          <p:cNvPr id="983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fi laylati alqadri</a:t>
            </a:r>
            <a:endParaRPr lang="fi-FI" altLang="en-US" b="1" i="1">
              <a:ea typeface="MS Mincho" panose="02020609040205080304" pitchFamily="49" charset="-128"/>
            </a:endParaRPr>
          </a:p>
        </p:txBody>
      </p:sp>
      <p:sp>
        <p:nvSpPr>
          <p:cNvPr id="98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83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مِنَ القَضَاءِ الّذِي لا يُرَدّ وَلا يُبَدّلُ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From among the act that is neither rejected nor altered,</a:t>
            </a:r>
          </a:p>
        </p:txBody>
      </p:sp>
      <p:sp>
        <p:nvSpPr>
          <p:cNvPr id="993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mina alqada‘i alladhy la yuraddu wa la yubaddalu</a:t>
            </a:r>
            <a:endParaRPr lang="fi-FI" altLang="en-US" b="1" i="1">
              <a:ea typeface="MS Mincho" panose="02020609040205080304" pitchFamily="49" charset="-128"/>
            </a:endParaRPr>
          </a:p>
        </p:txBody>
      </p:sp>
      <p:sp>
        <p:nvSpPr>
          <p:cNvPr id="99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93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أَنْ تَكْتُبَنِي مِنْ حُجَّاجِ بَيْتِكَ الحَرَامِ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That You decide me to be with the pilgrims to Your Holy House,</a:t>
            </a:r>
          </a:p>
        </p:txBody>
      </p:sp>
      <p:sp>
        <p:nvSpPr>
          <p:cNvPr id="1003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an taktubany min hujjaji baytika alharami</a:t>
            </a:r>
            <a:endParaRPr lang="fi-FI" altLang="en-US" b="1" i="1">
              <a:ea typeface="MS Mincho" panose="02020609040205080304" pitchFamily="49" charset="-128"/>
            </a:endParaRPr>
          </a:p>
        </p:txBody>
      </p:sp>
      <p:sp>
        <p:nvSpPr>
          <p:cNvPr id="100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03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فِي عَامِي هذَا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At this year,</a:t>
            </a:r>
          </a:p>
        </p:txBody>
      </p:sp>
      <p:sp>
        <p:nvSpPr>
          <p:cNvPr id="1013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fi `amy hadha</a:t>
            </a:r>
            <a:endParaRPr lang="fi-FI" altLang="en-US" b="1" i="1">
              <a:ea typeface="MS Mincho" panose="02020609040205080304" pitchFamily="49" charset="-128"/>
            </a:endParaRPr>
          </a:p>
        </p:txBody>
      </p:sp>
      <p:sp>
        <p:nvSpPr>
          <p:cNvPr id="101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13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المَبْرُورِ حَجّهُمُ،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Those whose pilgrimage is admitted,</a:t>
            </a:r>
          </a:p>
        </p:txBody>
      </p:sp>
      <p:sp>
        <p:nvSpPr>
          <p:cNvPr id="1024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almabruri hajjuhumu</a:t>
            </a:r>
            <a:endParaRPr lang="fi-FI" altLang="en-US" b="1" i="1">
              <a:ea typeface="MS Mincho" panose="02020609040205080304" pitchFamily="49" charset="-128"/>
            </a:endParaRPr>
          </a:p>
        </p:txBody>
      </p:sp>
      <p:sp>
        <p:nvSpPr>
          <p:cNvPr id="102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24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8500"/>
              </a:lnSpc>
            </a:pPr>
            <a:r>
              <a:rPr lang="ar-SA" sz="9000" kern="1200" dirty="0">
                <a:latin typeface="Arabic Typesetting" panose="03020402040406030203" pitchFamily="66" charset="-78"/>
                <a:ea typeface="+mn-ea"/>
                <a:cs typeface="Arabic Typesetting" panose="03020402040406030203" pitchFamily="66" charset="-78"/>
              </a:rPr>
              <a:t>المَشْكُورِ سَعْيُهُمُ،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Whose efforts are praised,</a:t>
            </a:r>
          </a:p>
        </p:txBody>
      </p:sp>
      <p:sp>
        <p:nvSpPr>
          <p:cNvPr id="1034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almashkuri sa`yuhumu</a:t>
            </a:r>
            <a:endParaRPr lang="fi-FI" altLang="en-US" b="1" i="1">
              <a:ea typeface="MS Mincho" panose="02020609040205080304" pitchFamily="49" charset="-128"/>
            </a:endParaRPr>
          </a:p>
        </p:txBody>
      </p:sp>
      <p:sp>
        <p:nvSpPr>
          <p:cNvPr id="103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34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16002</TotalTime>
  <Words>9172</Words>
  <Application>Microsoft Office PowerPoint</Application>
  <PresentationFormat>On-screen Show (4:3)</PresentationFormat>
  <Paragraphs>1438</Paragraphs>
  <Slides>246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246</vt:i4>
      </vt:variant>
    </vt:vector>
  </HeadingPairs>
  <TitlesOfParts>
    <vt:vector size="253" baseType="lpstr">
      <vt:lpstr>MS Mincho</vt:lpstr>
      <vt:lpstr>Arabic Typesetting</vt:lpstr>
      <vt:lpstr>Arial</vt:lpstr>
      <vt:lpstr>Attari_Quran</vt:lpstr>
      <vt:lpstr>Calibri</vt:lpstr>
      <vt:lpstr>Trebuchet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اَللَّهُمَّ صَلِّ عَلَى مُحَمَّدٍ وَ آلِ مُحَمَّد</vt:lpstr>
      <vt:lpstr>بِسْمِ ٱللَّـهِ ٱلرَّحْمَـٰنِ ٱلرَّحِيمِ</vt:lpstr>
      <vt:lpstr>اللّهُمّ إِنّي أَسْأَلُكَ بِكِتَابِكَ المُنْزَلِ وَمَا فِيهِ</vt:lpstr>
      <vt:lpstr>وَفِيهِ اسْمُكَ الأَكْبَرُ وَأَسْمَاؤُكَ الحُسْنَى</vt:lpstr>
      <vt:lpstr>وَمَا يُخَافُ وَيُرْجَى</vt:lpstr>
      <vt:lpstr>أَنْ تَجْعَلَنِي مِنْ عُتَقَائِكَ مِنَ النَّارِ.</vt:lpstr>
      <vt:lpstr>PowerPoint Presentation</vt:lpstr>
      <vt:lpstr>PowerPoint Presentation</vt:lpstr>
      <vt:lpstr>اَللَّهُمَّ صَلِّ عَلَى مُحَمَّدٍ وَ آلِ مُحَمَّد</vt:lpstr>
      <vt:lpstr>بِسْمِ ٱللَّـهِ ٱلرَّحْمَـٰنِ ٱلرَّحِيمِ</vt:lpstr>
      <vt:lpstr>اللّهُمّ بِحَقّ هذَا القُرْآنِ</vt:lpstr>
      <vt:lpstr>وَبِحَقّ مَنْ أَرْسَلْتَهُ بِهِ</vt:lpstr>
      <vt:lpstr>وَبِحَقّ كُلّ مُؤْمِنٍ مَدَحْتَهُ فِيهِ</vt:lpstr>
      <vt:lpstr>وَبِحَقّكَ عَلَيْهِمْ</vt:lpstr>
      <vt:lpstr>فَلا أَحَدَ أَعْرَفُ بِحَقّكَ مِنْكَ.</vt:lpstr>
      <vt:lpstr>PowerPoint Presentation</vt:lpstr>
      <vt:lpstr>PowerPoint Presentation</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اَللَّهُمَّ صَلِّ عَلَى مُحَمَّدٍ وَ آلِ مُحَمَّد</vt:lpstr>
      <vt:lpstr>بِسْمِ ٱللَّـهِ ٱلرَّحْمَـٰنِ ٱلرَّحِيمِ</vt:lpstr>
      <vt:lpstr>اللّهُمّ كُنْ لِوَلِيّكَ الحُجّةِ ابْنِ الحَسَنِ</vt:lpstr>
      <vt:lpstr>صَلَوَاتُكَ عَلَيْهِ وَعَلَى آبَائِهِ</vt:lpstr>
      <vt:lpstr>فِي هذِهِ السَّاعَةِ وَفي كُلّ سَاعَةٍ</vt:lpstr>
      <vt:lpstr>وَلِيّاً وَحَافِظاً</vt:lpstr>
      <vt:lpstr>وَقَائِداً وَنَاصِراً</vt:lpstr>
      <vt:lpstr>وَدَلِيلاً وَعَيْناً</vt:lpstr>
      <vt:lpstr>حَتَّى تُسْكِنَهُ أَرْضَكَ طَوْعاً</vt:lpstr>
      <vt:lpstr>وَتُمَتّعَهُ فِيهَا طَوِيلاً.</vt:lpstr>
      <vt:lpstr>يَا مُدَبّرَ الأُمُورِ،</vt:lpstr>
      <vt:lpstr>يَا بَاعِثَ مَنْ فِي القُبُورِ،</vt:lpstr>
      <vt:lpstr>يَا مُجْرِيَ البُحُورِ،</vt:lpstr>
      <vt:lpstr>يَا مُلَيّنَ الحَدِيدِ لِدَاوُدَ</vt:lpstr>
      <vt:lpstr>صَلّ عَلَى مُحَمّدٍ وَآلِ مُحَمّدٍ…</vt:lpstr>
      <vt:lpstr>PowerPoint Presentation</vt:lpstr>
      <vt:lpstr>اللّيْلَة اللّيْلَةَ.</vt:lpstr>
      <vt:lpstr>اَللَّهُمَّ صَلِّ عَلَى مُحَمَّدٍ وَ آلِ مُحَمَّد</vt:lpstr>
      <vt:lpstr>PowerPoint Presentation</vt:lpstr>
      <vt:lpstr>اَللَّهُمَّ صَلِّ عَلَى مُحَمَّدٍ وَ آلِ مُحَمَّد</vt:lpstr>
      <vt:lpstr>بِسْمِ ٱللَّـهِ ٱلرَّحْمَـٰنِ ٱلرَّحِيمِ</vt:lpstr>
      <vt:lpstr>اللّهُمّ إِنّي أَمْسَيْتُ لَكَ عَبْداً دَاخِراً</vt:lpstr>
      <vt:lpstr>لا أَمْلِكُ لِنَفْسِي نَفْعاً وَلا ضَرّاً</vt:lpstr>
      <vt:lpstr>وَلا أَصْرِفُ عَنْهَا سُوءً،</vt:lpstr>
      <vt:lpstr>أَشْهَدُ بِذلِكَ عَلَى نَفْسِي،</vt:lpstr>
      <vt:lpstr>وَأَعْتَرِفُ لَكَ بِضَعْفِ قُوّتِي،</vt:lpstr>
      <vt:lpstr>وَقِلّةِ حِيلَتِي،</vt:lpstr>
      <vt:lpstr>فَصَلّ عَلَى مُحَمّدٍ وَآلِ مُحَمّدٍ</vt:lpstr>
      <vt:lpstr>وَأَنْجِزْ لِي مَا وَعَدْتَنِي</vt:lpstr>
      <vt:lpstr>وَجَمِيعَ المُؤْمِنِينَ وَالمُؤْمِنَاتِ</vt:lpstr>
      <vt:lpstr>مِنَ المَغْفِرَةِ فِي هذِهِ اللّيْلَةِ،</vt:lpstr>
      <vt:lpstr>وَأَتْمِمْ عَلَيّ مَا آتَيْتَنِي</vt:lpstr>
      <vt:lpstr>فَإِنّي عَبْدُكَ المِسكِينُ المُسْتَكِينُ</vt:lpstr>
      <vt:lpstr>الضّعِيفُ الفَقِيرُ المَهِينُ.</vt:lpstr>
      <vt:lpstr>اللّهُمّ لا تَجْعَلْنِي نَاسِياً لِذِكْرِكَ فِيمَا أَوْلَيْتَنِي،</vt:lpstr>
      <vt:lpstr>وَلا غَافِلاً لإحْسَانِكَ فِيمَا أَعْطَيْتَنِي،</vt:lpstr>
      <vt:lpstr>وَلا آيِساً مِنْ إِجَابَتِكَ وَإِنْ أَبْطَأَتْ عَنّي</vt:lpstr>
      <vt:lpstr>فِي سَرَّاءَ أَوْ ضَرَّاءَ</vt:lpstr>
      <vt:lpstr>أَوْ شِدّةٍ أَوْ رَخَاءٍ</vt:lpstr>
      <vt:lpstr>أَوْ عَافِيَةٍ أَوْ بَلاءٍ</vt:lpstr>
      <vt:lpstr>أَوْ بُؤْسٍ أَوْ نَعْمَاءَ</vt:lpstr>
      <vt:lpstr>إِنّكَ سَمِيعُ الدّعَاءِ.</vt:lpstr>
      <vt:lpstr>فَلا أَحَدَ أَعْرَفُ بِحَقّكَ مِنْكَ.</vt:lpstr>
      <vt:lpstr>PowerPoint Presentation</vt:lpstr>
      <vt:lpstr>اَللَّهُمَّ صَلِّ عَلَى مُحَمَّدٍ وَ آلِ مُحَمَّد</vt:lpstr>
      <vt:lpstr>بِسْمِ ٱللَّـهِ ٱلرَّحْمَـٰنِ ٱلرَّحِيمِ</vt:lpstr>
      <vt:lpstr>اللّهُمّ اجْعَلْ فِيمَا تَقْضِي وَفِيمَا تُقَدّرُ</vt:lpstr>
      <vt:lpstr>مِنَ الأَمْرِ المَحْتُومِ</vt:lpstr>
      <vt:lpstr>وَفِيمَا تَفْرُقُ مِنَ الأَمْرِ الحَكِيمِ</vt:lpstr>
      <vt:lpstr>فِي لَيْلَةِ القَدْرِ</vt:lpstr>
      <vt:lpstr>مِنَ القَضَاءِ الّذِي لا يُرَدّ وَلا يُبَدّلُ</vt:lpstr>
      <vt:lpstr>أَنْ تَكْتُبَنِي مِنْ حُجَّاجِ بَيْتِكَ الحَرَامِ</vt:lpstr>
      <vt:lpstr>فِي عَامِي هذَا</vt:lpstr>
      <vt:lpstr>المَبْرُورِ حَجّهُمُ،</vt:lpstr>
      <vt:lpstr>المَشْكُورِ سَعْيُهُمُ،</vt:lpstr>
      <vt:lpstr>المَغْفُورِ ذُنُوبُهُمُ،</vt:lpstr>
      <vt:lpstr>المُكَفّرِ عَنْهُمْ سَيّئَاتُهُمْ،</vt:lpstr>
      <vt:lpstr>وَاجْعَلْ فِيمَا تِقْضِي وَتُقَدّرُ</vt:lpstr>
      <vt:lpstr>أَنْ تُطِيلَ عُمْرِي،</vt:lpstr>
      <vt:lpstr>وَتُوَسّعَ لِي فِي رِزْقِي.</vt:lpstr>
      <vt:lpstr>اَللَّهُمَّ صَلِّ عَلَى مُحَمَّدٍ وَ آلِ مُحَمَّد</vt:lpstr>
      <vt:lpstr>PowerPoint Presentation</vt:lpstr>
      <vt:lpstr>اَللَّهُمَّ صَلِّ عَلَى مُحَمَّدٍ وَ آلِ مُحَمَّد</vt:lpstr>
      <vt:lpstr>بِسْمِ ٱللَّـهِ ٱلرَّحْمَـٰنِ ٱلرَّحِيمِ</vt:lpstr>
      <vt:lpstr>يَا بَاطِناً فِي ظُهُورِهِ،</vt:lpstr>
      <vt:lpstr>ويَا ظَاهِراً فِي بُطُونِهِ،</vt:lpstr>
      <vt:lpstr>وَيَا بَاطِناً لَيْسَ يَخْفَى،</vt:lpstr>
      <vt:lpstr>وَيَا ظَاهِراً لَيْسَ يُرَى،</vt:lpstr>
      <vt:lpstr>يَا مَوْصُوفاً لا يَبْلُغُ بِكَيْنُونَتِهِ مَوْصُوفٌ وَلا حَدّ مَحْدُودٌ،</vt:lpstr>
      <vt:lpstr>وَيَا غَائِباً غَيْرَ مَفْقُودٍ،</vt:lpstr>
      <vt:lpstr>وَيَا شَاهِداً غَيْرَ مَشْهُودٍ،</vt:lpstr>
      <vt:lpstr>يُطْلَبُ فَيُصَابُ،</vt:lpstr>
      <vt:lpstr>وَلَمْ يَخْلُ مِنْهُ السّمَاوَاتُ وَالأَرْضُ وَمَا بَيْنَهُمَا طَرْفَةَ عَيْنٍ،</vt:lpstr>
      <vt:lpstr>لا يُدْرَكُ بِكَيْفٍ،</vt:lpstr>
      <vt:lpstr>وَلا يُؤَيّنُ بِأَيْنٍ وَلا بِحَيْثٍ،</vt:lpstr>
      <vt:lpstr>أَنْتَ نُورُ النّورِ وَرَبّ الأَرْبَابِ،</vt:lpstr>
      <vt:lpstr>أَحَطْتَ بِجَمِيعِ الأُمورِ،</vt:lpstr>
      <vt:lpstr>سُبحَانَ مَنْ لَيْسَ كَمِثِلهِ شَيْءٌ</vt:lpstr>
      <vt:lpstr>وَهُوَ السّميعُ البَصيرُ!</vt:lpstr>
      <vt:lpstr>سبحَانَ مَنْ هُوَ هكَذَا وَلا هَكَذَا غَيْرُه!</vt:lpstr>
      <vt:lpstr>اَللَّهُمَّ صَلِّ عَلَى مُحَمَّدٍ وَ آلِ مُحَمَّد</vt:lpstr>
      <vt:lpstr>PowerPoint Presentation</vt:lpstr>
      <vt:lpstr>اَللَّهُمَّ صَلِّ عَلَى مُحَمَّدٍ وَ آلِ مُحَمَّد</vt:lpstr>
      <vt:lpstr>بِسْمِ ٱللَّـهِ ٱلرَّحْمَـٰنِ ٱلرَّحِيمِ</vt:lpstr>
      <vt:lpstr>يَا رَبّ لَيْلَةِ القَدْرِ</vt:lpstr>
      <vt:lpstr>وَجَاعِلَهَا خَيْراً مِنْ أَلْفِ شَهْرٍ،</vt:lpstr>
      <vt:lpstr>وَرَبّ اللّيْلِ وَالنّهَارِ</vt:lpstr>
      <vt:lpstr>وَالجِبَالِ وَالبِحَارِ</vt:lpstr>
      <vt:lpstr>وَالظّلَمِ وَالأَنْوَارِ</vt:lpstr>
      <vt:lpstr>وَالأَرْضِ وَالسّمَاءِ،</vt:lpstr>
      <vt:lpstr>يَا بَارِئُ يَا مُصَوّرُ</vt:lpstr>
      <vt:lpstr>يَا حَنَّانُ يَا مَنَّانُ،</vt:lpstr>
      <vt:lpstr>يَا اللّهُ يَا رَحْمَانُ</vt:lpstr>
      <vt:lpstr>يَا اللّهُ يَا قَيّومُ</vt:lpstr>
      <vt:lpstr>يَا اللّهُ يَا بَدِيعُ،</vt:lpstr>
      <vt:lpstr>يَا اللّهُ يَا اللّهُ يَا اللّهُ</vt:lpstr>
      <vt:lpstr>لَكَ الأَسْمَاءُ الحُسْنَى،</vt:lpstr>
      <vt:lpstr>وَالأَمْثَالُ العُلْيَا،</vt:lpstr>
      <vt:lpstr>وَالكِبْرِيَاءُ وَالآلاءُ،</vt:lpstr>
      <vt:lpstr>أَسْأَلُكَ أَنْ تُصَلّيَ عَلَى مُحَمّدٍ وَآلِ مُحَمّدٍ،</vt:lpstr>
      <vt:lpstr>وَأَنْ تَجْعَلَ اسْمِي فِي هذِهِ اللّيْلَةِ فِي السّعَدَاءِ،</vt:lpstr>
      <vt:lpstr>وَرُوحِي مَعَ الشّهَدَاءِ،</vt:lpstr>
      <vt:lpstr>وَإِحْسَانِي فِي عِلّيّينَ،</vt:lpstr>
      <vt:lpstr>وَإِسَاءَتِي مَغْفُورَةً،</vt:lpstr>
      <vt:lpstr>وَأَنْ تَهَبَ لِي يَقِيناً تُبَاشِرُ بِهِ قَلْبِي،</vt:lpstr>
      <vt:lpstr>وَإِيمَاناً يُذْهِبُ الشّكّ عَنّي،</vt:lpstr>
      <vt:lpstr>وَتُرْضِيَنِي بِمَا قَسَمْتَ لِي،</vt:lpstr>
      <vt:lpstr>وَآتِنَا فِي الدّنْيَا حَسَنَةً،</vt:lpstr>
      <vt:lpstr>وَفِي الآخِرَةِ حَسَنَةً،</vt:lpstr>
      <vt:lpstr>وَقِنَا عَذَابَ النَّارِ الحَرِيقِ،</vt:lpstr>
      <vt:lpstr>وَارْزُقْنِي فِيهَا ذِكْرَكَ وَشُكْرَكَ وَالرّغْبَةَ إِلَيْكَ،</vt:lpstr>
      <vt:lpstr>وَالإِنَابَةَ وَالتّوْفِيقَ لِمَا وَفّقْتَ لَهُ مُحَمّداً وَآلَ مُحَمّدٍ</vt:lpstr>
      <vt:lpstr> عَلَيْهِ وَعَلَيْهِمُ السّلامُ.</vt:lpstr>
      <vt:lpstr>اَللَّهُمَّ صَلِّ عَلَى مُحَمَّدٍ وَ آلِ مُحَمَّد</vt:lpstr>
      <vt:lpstr>PowerPoint Presentation</vt:lpstr>
      <vt:lpstr>اَللَّهُمَّ صَلِّ عَلَى مُحَمَّدٍ وَ آلِ مُحَمَّد</vt:lpstr>
      <vt:lpstr>بِسْمِ ٱللَّـهِ ٱلرَّحْمَـٰنِ ٱلرَّحِيمِ</vt:lpstr>
      <vt:lpstr>اَللَّهُمَّ ٱرْزُقْنَا تَوْفِيقَ ٱلطَّاعَةِ</vt:lpstr>
      <vt:lpstr> وَبُعْدَ ٱلْمَعْصِيَةِ</vt:lpstr>
      <vt:lpstr>وَصِدْقَ ٱلنِّيّةِ</vt:lpstr>
      <vt:lpstr>وَعِرْفَانَ ٱلْحُرْمَةِ</vt:lpstr>
      <vt:lpstr>وَاكْرِمْنَا بِٱلْهُدَىٰ وَٱلاِسْتِقَامَةِ</vt:lpstr>
      <vt:lpstr>وَسَدِّدْ الْسِنَتَنَا بِٱلصَّوَابِ وَٱلْحِكْمَةِ</vt:lpstr>
      <vt:lpstr>وَٱمْلَا قُلُوبَنَا بِٱلْعِلْمِ وَٱلْمَعْرِفَةِ</vt:lpstr>
      <vt:lpstr>وَطَهِّرْ بُطُونَنَا مِنَ ٱلْحَرَامِ وَٱلشُّبْهَةِ</vt:lpstr>
      <vt:lpstr>وَٱكْفُفْ ايْدِيَنَا عَنِ ٱلظُّلْمِ وَٱلسَّرِقَةِ</vt:lpstr>
      <vt:lpstr>وَٱغْضُضْ ابْصَارَنَا عَنِ ٱلْفُجُورِ وَٱلْخِيَانَةِ</vt:lpstr>
      <vt:lpstr>وَٱسْدُدْ اسْمَاعَنَا عَنِ ٱللَّغْوِ وَٱلْغِيبَةِ</vt:lpstr>
      <vt:lpstr>وَتَفَضَّلْ عَلَىٰ عُلَمَائِنَا بِٱلزُّهْدِ وَٱلنَّصِيحَةِ</vt:lpstr>
      <vt:lpstr>وَعَلَىٰ ٱلْمُتَعَلِّمِينَ بِٱلْجُهْدِ وَٱلرَّغْبَةِ</vt:lpstr>
      <vt:lpstr>وَعَلَىٰ ٱلْمُسْتَمِعِينَ بِٱلاِتِّبَاعِ وَٱلْمَوْعِظَةِ</vt:lpstr>
      <vt:lpstr>وَعَلَىٰ مَرْضَىٰ ٱلْمُسْلِمِينَ بِٱلشِّفَاءِ وَٱلرَّاحَةِ</vt:lpstr>
      <vt:lpstr>وَعَلَىٰ مَوْتَاهُمْ بِٱلرَّافَةِ وَٱلرَّحْمَةِ</vt:lpstr>
      <vt:lpstr>وَعَلَىٰ مَشَايِخِنَا بِٱلْوَقَارِ وَٱلسَّكِينَةِ</vt:lpstr>
      <vt:lpstr>وَعَلَىٰ ٱلشَّبَابِ بِٱلإِنَابَةِ وَٱلتَّوْبَةِ</vt:lpstr>
      <vt:lpstr>وَعَلَىٰ ٱلنِّسَاءِ بِٱلْحَيَاءِ وَٱلْعِفَّةِ</vt:lpstr>
      <vt:lpstr>وَعَلَىٰ ٱلاغْنِيَاءِ بِٱلتَّوَاضُعِ وَٱلسَّعَةِ</vt:lpstr>
      <vt:lpstr>وَعَلَىٰ ٱلْفُقَرَاءِ بِٱلصَّبْرِ وَٱلْقَنَاعَةِ</vt:lpstr>
      <vt:lpstr>وَعَلَىٰ ٱلْغُزَاةِ بِٱلنَّصْرِ وَٱلْغَلَبَةِ</vt:lpstr>
      <vt:lpstr>وَعَلَىٰ ٱلاسَرَاءِ بِٱلْخَلاَصِ وَٱلرَّاحَةِ</vt:lpstr>
      <vt:lpstr>وَعَلَىٰ ٱلامَرَاءِ بِٱلْعَدْلِ وَٱلشَّفَقَةِ</vt:lpstr>
      <vt:lpstr>وَعَلَىٰ ٱلرَّعِيَّةِ بِٱلإِنْصَافِ وَحُسْنِ ٱلسِّيرَةِ</vt:lpstr>
      <vt:lpstr>وَبَارِكْ لِلْحُجَّاجِ وَالزُّوَّارِ فِي ٱلزَّادِ وَٱلنَّفَقَةِ</vt:lpstr>
      <vt:lpstr>وَٱقْضِ مَا اوْجَبْتَ عَلَيْهِمْ مِنَ ٱلْحَجِّ وَٱلْعُمْرَةِ</vt:lpstr>
      <vt:lpstr>بِفَضْلِكَ وَرَحْمَتِكَ يَا ارْحَمَ ٱلرَّاحِمِينَ</vt:lpstr>
      <vt:lpstr>اَللَّهُمَّ صَلِّ عَلَى مُحَمَّدٍ وَ آلِ مُحَمَّد</vt:lpstr>
      <vt:lpstr>PowerPoint Presentation</vt:lpstr>
      <vt:lpstr>اَللَّهُمَّ صَلِّ عَلَى مُحَمَّدٍ وَ آلِ مُحَمَّد</vt:lpstr>
      <vt:lpstr>بِسْمِ ٱللَّـهِ ٱلرَّحْمَـٰنِ ٱلرَّحِيمِ</vt:lpstr>
      <vt:lpstr>يَا ذَا الّذِي كَانَ قَبْلَ كُلّ شَيْءٍ،</vt:lpstr>
      <vt:lpstr>ثُمّ خَلَقَ كُلّ شَيْءٍ،</vt:lpstr>
      <vt:lpstr>ثُمّ يَبْقَى وَيَفْنَى كُلّ شَيْءٍ،</vt:lpstr>
      <vt:lpstr>يَا ذَا الّذِي لَيْسَ كَمِثْلِهِ شَيْءٌ،</vt:lpstr>
      <vt:lpstr>وَيَا ذَا الّذِي لَيْسَ فِي السّمَاوَاتِ العُلَى،</vt:lpstr>
      <vt:lpstr>وَلا فِي الأَرَضِينَ السّفْلَى،</vt:lpstr>
      <vt:lpstr>وَلا فَوْقَهُنّ وَلا تَحْتَهُنّ وَلا بَيْنَهُنّ إلهٌ يُعْبَدُ غَيْرُهُ،</vt:lpstr>
      <vt:lpstr>لَكَ الحَمْدُ حَمْداً لا يَقْوَى عَلَى إحْصَائِهِ إلاَّ أَنْتَ،</vt:lpstr>
      <vt:lpstr>فَصَلّ عَلَى مُحَمّدٍ وَآلِ مُحَمّدٍ</vt:lpstr>
      <vt:lpstr>صَلاةً لا يَقْوَى عَلَى إحْصَائِهَا إلاَّ أَنْتَ.</vt:lpstr>
      <vt:lpstr>اَللَّهُمَّ صَلِّ عَلَى مُحَمَّدٍ وَ آلِ مُحَمَّد</vt:lpstr>
      <vt:lpstr>PowerPoint Presentation</vt:lpstr>
      <vt:lpstr>اَللَّهُمَّ صَلِّ عَلَى مُحَمَّدٍ وَ آلِ مُحَمَّد</vt:lpstr>
      <vt:lpstr>بِسْمِ ٱللَّـهِ ٱلرَّحْمَـٰنِ ٱلرَّحِيمِ</vt:lpstr>
      <vt:lpstr>اللّهُمّ امْدُدْ لِي فِي عُمْرِي،</vt:lpstr>
      <vt:lpstr>وَأَوْسِعْ لِي فِي رِزْقِي،</vt:lpstr>
      <vt:lpstr>وَأَصِحّ لِي جِسْمِي،</vt:lpstr>
      <vt:lpstr>وَبَلّغْنِي أَمَلِي،</vt:lpstr>
      <vt:lpstr>وَإِنْ كُنْتُ مِنَ الأَشْقِيَاءِ فَامْحُنِي مِنَ الأَشْقِيَاءِ</vt:lpstr>
      <vt:lpstr>وَاكْتُبْنِي مِنَ السّعَدَاءِ،</vt:lpstr>
      <vt:lpstr>فَإِنّكَ قُلْتَ فِي كِتَابِكَ المُنْزَلِ عَلَى نَبِيّكَ المُرْسَلِ</vt:lpstr>
      <vt:lpstr> صَلَوَاتُكَ عَلَيْهِ وَآلِهِ:</vt:lpstr>
      <vt:lpstr>(يَمْحُو اللّهُ مَايَشَاءُ وَيُثْبِتُ وَعِنْدَهُ أُمّ الكِتَابِ)</vt:lpstr>
      <vt:lpstr>اَللَّهُمَّ صَلِّ عَلَى مُحَمَّدٍ وَ آلِ مُحَمَّد</vt:lpstr>
      <vt:lpstr>PowerPoint Presentation</vt:lpstr>
      <vt:lpstr>اَللَّهُمَّ صَلِّ عَلَى مُحَمَّدٍ وَ آلِ مُحَمَّد</vt:lpstr>
      <vt:lpstr>بِسْمِ ٱللَّـهِ ٱلرَّحْمَـٰنِ ٱلرَّحِيمِ</vt:lpstr>
      <vt:lpstr>إِلٰهِي عَظُمَ ٱلْبَلاَءُ وَبَرِحَ ٱلْخَفَاءُ</vt:lpstr>
      <vt:lpstr>وَ انْكَشَفَ الْغِطَاءُ وَ انْقَطَعَ الرَّجَاءُ </vt:lpstr>
      <vt:lpstr>وَ ضَاقَتِ الْأَرْضُ وَ مُنِعَتِ السَّمَاءُ </vt:lpstr>
      <vt:lpstr>وَ أَنْتَ الْمُسْتَعَانُ وَ إِلَيْكَ الْمُشْتَكَى </vt:lpstr>
      <vt:lpstr>وَ عَلَيْكَ الْمُعَوَّلُ فِي الشِّدَّةِ وَ الرَّخَاءِ </vt:lpstr>
      <vt:lpstr>اللَّهُمَّ صَلِّ عَلَى مُحَمَّدٍ وَ آلِ مُحَمَّدٍ </vt:lpstr>
      <vt:lpstr>أُولِي الْأَمْرِ الَّذِينَ فَرَضْتَ عَلَيْنَا طَاعَتَهُمْ </vt:lpstr>
      <vt:lpstr>وَ عَرَّفْتَنَا بِذَلِكَ مَنْزِلَتَهُمْ </vt:lpstr>
      <vt:lpstr>فَفَرِّجْ عَنَّا بِحَقِّهِمْ فَرَجاً عَاجِلاً قَرِيباً </vt:lpstr>
      <vt:lpstr>كَلَمْحِ الْبَصَرِ أَوْ هُوَ أَقْرَبُ </vt:lpstr>
      <vt:lpstr>يَا مُحَمَّدُ يَا عَلِيُّ يَا عَلِيُّ يَا مُحَمَّدُ</vt:lpstr>
      <vt:lpstr>اكْفِيَانِي فَإِنَّكُمَا كَافِيَانِ </vt:lpstr>
      <vt:lpstr>وَ انْصُرَانِي فَإِنَّكُمَا نَاصِرَانِ </vt:lpstr>
      <vt:lpstr>يَا مَوْلاَنَا يَا صَاحِبَ الزَّمَانِ </vt:lpstr>
      <vt:lpstr>ٱلْغَوْثَ ٱلْغَوْثَ ٱلْغَوْثَ</vt:lpstr>
      <vt:lpstr>ادْرِكْنِي ادْرِكْنِي ادْرِكْنِي</vt:lpstr>
      <vt:lpstr>السَّاعَةَ السَّاعَةَ السَّاعَةَ </vt:lpstr>
      <vt:lpstr>الْعَجَلَ الْعَجَلَ الْعَجَلَ </vt:lpstr>
      <vt:lpstr>يَا أَرْحَمَ الرَّاحِمِينَ</vt:lpstr>
      <vt:lpstr> بِحَقِّ مُحَمَّدٍ وَ آلِهِ الطَّاهِرِين </vt:lpstr>
      <vt:lpstr>اَللَّهُمَّ صَلِّ عَلَى مُحَمَّدٍ وَ آلِ مُحَمَّد</vt:lpstr>
      <vt:lpstr>PowerPoint Presentation</vt:lpstr>
      <vt:lpstr>PowerPoint Presentation</vt:lpstr>
      <vt:lpstr>أَمَّنْ يُجيبُ الْمُضْطَرَّ إِذا دَعاهُ وَ يَكْشِفُ السُّوءَ {27:62} </vt:lpstr>
      <vt:lpstr>PowerPoint Presentation</vt:lpstr>
      <vt:lpstr>Please recite   Sūrat al-Fātiḥah for ALL MARHUMEEN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Rehan Ali Lotlikar</cp:lastModifiedBy>
  <cp:revision>465</cp:revision>
  <cp:lastPrinted>1601-01-01T00:00:00Z</cp:lastPrinted>
  <dcterms:created xsi:type="dcterms:W3CDTF">1601-01-01T00:00:00Z</dcterms:created>
  <dcterms:modified xsi:type="dcterms:W3CDTF">2020-04-29T10:39:44Z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