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0"/>
  </p:notesMasterIdLst>
  <p:sldIdLst>
    <p:sldId id="3283" r:id="rId2"/>
    <p:sldId id="3913" r:id="rId3"/>
    <p:sldId id="3914" r:id="rId4"/>
    <p:sldId id="3915" r:id="rId5"/>
    <p:sldId id="3916" r:id="rId6"/>
    <p:sldId id="3919" r:id="rId7"/>
    <p:sldId id="3924" r:id="rId8"/>
    <p:sldId id="3923" r:id="rId9"/>
    <p:sldId id="4525" r:id="rId10"/>
    <p:sldId id="4526" r:id="rId11"/>
    <p:sldId id="4199" r:id="rId12"/>
    <p:sldId id="3912" r:id="rId13"/>
    <p:sldId id="3419" r:id="rId14"/>
    <p:sldId id="3417" r:id="rId15"/>
    <p:sldId id="4201" r:id="rId16"/>
    <p:sldId id="4202" r:id="rId17"/>
    <p:sldId id="4203" r:id="rId18"/>
    <p:sldId id="4204" r:id="rId19"/>
    <p:sldId id="4226" r:id="rId20"/>
    <p:sldId id="4224" r:id="rId21"/>
    <p:sldId id="4225" r:id="rId22"/>
    <p:sldId id="4205" r:id="rId23"/>
    <p:sldId id="4206" r:id="rId24"/>
    <p:sldId id="4207" r:id="rId25"/>
    <p:sldId id="4208" r:id="rId26"/>
    <p:sldId id="4209" r:id="rId27"/>
    <p:sldId id="4210" r:id="rId28"/>
    <p:sldId id="4211" r:id="rId29"/>
    <p:sldId id="4212" r:id="rId30"/>
    <p:sldId id="4213" r:id="rId31"/>
    <p:sldId id="4214" r:id="rId32"/>
    <p:sldId id="4215" r:id="rId33"/>
    <p:sldId id="4216" r:id="rId34"/>
    <p:sldId id="4217" r:id="rId35"/>
    <p:sldId id="4218" r:id="rId36"/>
    <p:sldId id="4219" r:id="rId37"/>
    <p:sldId id="4220" r:id="rId38"/>
    <p:sldId id="4221" r:id="rId39"/>
    <p:sldId id="4222" r:id="rId40"/>
    <p:sldId id="4227" r:id="rId41"/>
    <p:sldId id="4228" r:id="rId42"/>
    <p:sldId id="4229" r:id="rId43"/>
    <p:sldId id="4524" r:id="rId44"/>
    <p:sldId id="4293" r:id="rId45"/>
    <p:sldId id="4294" r:id="rId46"/>
    <p:sldId id="4230" r:id="rId47"/>
    <p:sldId id="4231" r:id="rId48"/>
    <p:sldId id="4232" r:id="rId49"/>
    <p:sldId id="4233" r:id="rId50"/>
    <p:sldId id="4234" r:id="rId51"/>
    <p:sldId id="4235" r:id="rId52"/>
    <p:sldId id="4236" r:id="rId53"/>
    <p:sldId id="4237" r:id="rId54"/>
    <p:sldId id="4238" r:id="rId55"/>
    <p:sldId id="4296" r:id="rId56"/>
    <p:sldId id="4297" r:id="rId57"/>
    <p:sldId id="4298" r:id="rId58"/>
    <p:sldId id="4299" r:id="rId59"/>
    <p:sldId id="4300" r:id="rId60"/>
    <p:sldId id="4301" r:id="rId61"/>
    <p:sldId id="4302" r:id="rId62"/>
    <p:sldId id="4303" r:id="rId63"/>
    <p:sldId id="4304" r:id="rId64"/>
    <p:sldId id="4305" r:id="rId65"/>
    <p:sldId id="4306" r:id="rId66"/>
    <p:sldId id="4307" r:id="rId67"/>
    <p:sldId id="4310" r:id="rId68"/>
    <p:sldId id="4523" r:id="rId69"/>
    <p:sldId id="4312" r:id="rId70"/>
    <p:sldId id="4313" r:id="rId71"/>
    <p:sldId id="4308" r:id="rId72"/>
    <p:sldId id="4309" r:id="rId73"/>
    <p:sldId id="4239" r:id="rId74"/>
    <p:sldId id="4240" r:id="rId75"/>
    <p:sldId id="4241" r:id="rId76"/>
    <p:sldId id="4242" r:id="rId77"/>
    <p:sldId id="4243" r:id="rId78"/>
    <p:sldId id="4244" r:id="rId79"/>
    <p:sldId id="4245" r:id="rId80"/>
    <p:sldId id="4246" r:id="rId81"/>
    <p:sldId id="4247" r:id="rId82"/>
    <p:sldId id="4248" r:id="rId83"/>
    <p:sldId id="4522" r:id="rId84"/>
    <p:sldId id="4332" r:id="rId85"/>
    <p:sldId id="4333" r:id="rId86"/>
    <p:sldId id="4335" r:id="rId87"/>
    <p:sldId id="4336" r:id="rId88"/>
    <p:sldId id="4337" r:id="rId89"/>
    <p:sldId id="4338" r:id="rId90"/>
    <p:sldId id="4339" r:id="rId91"/>
    <p:sldId id="4340" r:id="rId92"/>
    <p:sldId id="4341" r:id="rId93"/>
    <p:sldId id="4342" r:id="rId94"/>
    <p:sldId id="4343" r:id="rId95"/>
    <p:sldId id="4344" r:id="rId96"/>
    <p:sldId id="4345" r:id="rId97"/>
    <p:sldId id="4346" r:id="rId98"/>
    <p:sldId id="4347" r:id="rId99"/>
    <p:sldId id="4348" r:id="rId100"/>
    <p:sldId id="4349" r:id="rId101"/>
    <p:sldId id="4350" r:id="rId102"/>
    <p:sldId id="4351" r:id="rId103"/>
    <p:sldId id="4352" r:id="rId104"/>
    <p:sldId id="4353" r:id="rId105"/>
    <p:sldId id="4354" r:id="rId106"/>
    <p:sldId id="4355" r:id="rId107"/>
    <p:sldId id="4356" r:id="rId108"/>
    <p:sldId id="4357" r:id="rId109"/>
    <p:sldId id="4358" r:id="rId110"/>
    <p:sldId id="4359" r:id="rId111"/>
    <p:sldId id="4360" r:id="rId112"/>
    <p:sldId id="4361" r:id="rId113"/>
    <p:sldId id="4362" r:id="rId114"/>
    <p:sldId id="4406" r:id="rId115"/>
    <p:sldId id="4521" r:id="rId116"/>
    <p:sldId id="4315" r:id="rId117"/>
    <p:sldId id="4316" r:id="rId118"/>
    <p:sldId id="4318" r:id="rId119"/>
    <p:sldId id="4319" r:id="rId120"/>
    <p:sldId id="4320" r:id="rId121"/>
    <p:sldId id="4321" r:id="rId122"/>
    <p:sldId id="4322" r:id="rId123"/>
    <p:sldId id="4323" r:id="rId124"/>
    <p:sldId id="4324" r:id="rId125"/>
    <p:sldId id="4325" r:id="rId126"/>
    <p:sldId id="4326" r:id="rId127"/>
    <p:sldId id="4327" r:id="rId128"/>
    <p:sldId id="4317" r:id="rId129"/>
    <p:sldId id="4407" r:id="rId130"/>
    <p:sldId id="4408" r:id="rId131"/>
    <p:sldId id="4409" r:id="rId132"/>
    <p:sldId id="4411" r:id="rId133"/>
    <p:sldId id="4412" r:id="rId134"/>
    <p:sldId id="4413" r:id="rId135"/>
    <p:sldId id="4414" r:id="rId136"/>
    <p:sldId id="4415" r:id="rId137"/>
    <p:sldId id="4416" r:id="rId138"/>
    <p:sldId id="4417" r:id="rId139"/>
    <p:sldId id="4418" r:id="rId140"/>
    <p:sldId id="4419" r:id="rId141"/>
    <p:sldId id="4420" r:id="rId142"/>
    <p:sldId id="4421" r:id="rId143"/>
    <p:sldId id="4422" r:id="rId144"/>
    <p:sldId id="4423" r:id="rId145"/>
    <p:sldId id="4424" r:id="rId146"/>
    <p:sldId id="4425" r:id="rId147"/>
    <p:sldId id="4426" r:id="rId148"/>
    <p:sldId id="4427" r:id="rId149"/>
    <p:sldId id="4428" r:id="rId150"/>
    <p:sldId id="4429" r:id="rId151"/>
    <p:sldId id="4430" r:id="rId152"/>
    <p:sldId id="4431" r:id="rId153"/>
    <p:sldId id="4432" r:id="rId154"/>
    <p:sldId id="4433" r:id="rId155"/>
    <p:sldId id="4434" r:id="rId156"/>
    <p:sldId id="4435" r:id="rId157"/>
    <p:sldId id="4468" r:id="rId158"/>
    <p:sldId id="4469" r:id="rId159"/>
    <p:sldId id="4470" r:id="rId160"/>
    <p:sldId id="4471" r:id="rId161"/>
    <p:sldId id="4436" r:id="rId162"/>
    <p:sldId id="4437" r:id="rId163"/>
    <p:sldId id="4438" r:id="rId164"/>
    <p:sldId id="4439" r:id="rId165"/>
    <p:sldId id="4440" r:id="rId166"/>
    <p:sldId id="4441" r:id="rId167"/>
    <p:sldId id="4442" r:id="rId168"/>
    <p:sldId id="4443" r:id="rId169"/>
    <p:sldId id="4444" r:id="rId170"/>
    <p:sldId id="4445" r:id="rId171"/>
    <p:sldId id="4446" r:id="rId172"/>
    <p:sldId id="4447" r:id="rId173"/>
    <p:sldId id="4448" r:id="rId174"/>
    <p:sldId id="4449" r:id="rId175"/>
    <p:sldId id="4450" r:id="rId176"/>
    <p:sldId id="4451" r:id="rId177"/>
    <p:sldId id="4472" r:id="rId178"/>
    <p:sldId id="4473" r:id="rId179"/>
    <p:sldId id="4474" r:id="rId180"/>
    <p:sldId id="4475" r:id="rId181"/>
    <p:sldId id="4452" r:id="rId182"/>
    <p:sldId id="4453" r:id="rId183"/>
    <p:sldId id="4454" r:id="rId184"/>
    <p:sldId id="4455" r:id="rId185"/>
    <p:sldId id="4456" r:id="rId186"/>
    <p:sldId id="4457" r:id="rId187"/>
    <p:sldId id="4458" r:id="rId188"/>
    <p:sldId id="4459" r:id="rId189"/>
    <p:sldId id="4460" r:id="rId190"/>
    <p:sldId id="4461" r:id="rId191"/>
    <p:sldId id="4462" r:id="rId192"/>
    <p:sldId id="4463" r:id="rId193"/>
    <p:sldId id="4464" r:id="rId194"/>
    <p:sldId id="4465" r:id="rId195"/>
    <p:sldId id="4466" r:id="rId196"/>
    <p:sldId id="4467" r:id="rId197"/>
    <p:sldId id="4476" r:id="rId198"/>
    <p:sldId id="4477" r:id="rId199"/>
    <p:sldId id="4478" r:id="rId200"/>
    <p:sldId id="4479" r:id="rId201"/>
    <p:sldId id="4480" r:id="rId202"/>
    <p:sldId id="4481" r:id="rId203"/>
    <p:sldId id="4482" r:id="rId204"/>
    <p:sldId id="4483" r:id="rId205"/>
    <p:sldId id="4484" r:id="rId206"/>
    <p:sldId id="4485" r:id="rId207"/>
    <p:sldId id="4486" r:id="rId208"/>
    <p:sldId id="4487" r:id="rId209"/>
    <p:sldId id="4488" r:id="rId210"/>
    <p:sldId id="4489" r:id="rId211"/>
    <p:sldId id="4490" r:id="rId212"/>
    <p:sldId id="4491" r:id="rId213"/>
    <p:sldId id="4492" r:id="rId214"/>
    <p:sldId id="4493" r:id="rId215"/>
    <p:sldId id="4494" r:id="rId216"/>
    <p:sldId id="4495" r:id="rId217"/>
    <p:sldId id="4496" r:id="rId218"/>
    <p:sldId id="4497" r:id="rId219"/>
    <p:sldId id="4498" r:id="rId220"/>
    <p:sldId id="4499" r:id="rId221"/>
    <p:sldId id="4500" r:id="rId222"/>
    <p:sldId id="4501" r:id="rId223"/>
    <p:sldId id="4502" r:id="rId224"/>
    <p:sldId id="4504" r:id="rId225"/>
    <p:sldId id="4505" r:id="rId226"/>
    <p:sldId id="4506" r:id="rId227"/>
    <p:sldId id="4507" r:id="rId228"/>
    <p:sldId id="4508" r:id="rId229"/>
    <p:sldId id="4509" r:id="rId230"/>
    <p:sldId id="4510" r:id="rId231"/>
    <p:sldId id="4511" r:id="rId232"/>
    <p:sldId id="4512" r:id="rId233"/>
    <p:sldId id="4513" r:id="rId234"/>
    <p:sldId id="4514" r:id="rId235"/>
    <p:sldId id="4515" r:id="rId236"/>
    <p:sldId id="4516" r:id="rId237"/>
    <p:sldId id="4517" r:id="rId238"/>
    <p:sldId id="4518" r:id="rId239"/>
    <p:sldId id="4519" r:id="rId240"/>
    <p:sldId id="4520" r:id="rId241"/>
    <p:sldId id="4410" r:id="rId242"/>
    <p:sldId id="4363" r:id="rId243"/>
    <p:sldId id="4364" r:id="rId244"/>
    <p:sldId id="4365" r:id="rId245"/>
    <p:sldId id="4367" r:id="rId246"/>
    <p:sldId id="4368" r:id="rId247"/>
    <p:sldId id="4369" r:id="rId248"/>
    <p:sldId id="4370" r:id="rId249"/>
    <p:sldId id="4371" r:id="rId250"/>
    <p:sldId id="4372" r:id="rId251"/>
    <p:sldId id="4373" r:id="rId252"/>
    <p:sldId id="4374" r:id="rId253"/>
    <p:sldId id="4375" r:id="rId254"/>
    <p:sldId id="4376" r:id="rId255"/>
    <p:sldId id="4377" r:id="rId256"/>
    <p:sldId id="4378" r:id="rId257"/>
    <p:sldId id="4379" r:id="rId258"/>
    <p:sldId id="4380" r:id="rId259"/>
    <p:sldId id="4381" r:id="rId260"/>
    <p:sldId id="4366" r:id="rId261"/>
    <p:sldId id="4382" r:id="rId262"/>
    <p:sldId id="4383" r:id="rId263"/>
    <p:sldId id="4384" r:id="rId264"/>
    <p:sldId id="4385" r:id="rId265"/>
    <p:sldId id="4386" r:id="rId266"/>
    <p:sldId id="4387" r:id="rId267"/>
    <p:sldId id="4388" r:id="rId268"/>
    <p:sldId id="4389" r:id="rId269"/>
    <p:sldId id="4390" r:id="rId270"/>
    <p:sldId id="4391" r:id="rId271"/>
    <p:sldId id="4392" r:id="rId272"/>
    <p:sldId id="4393" r:id="rId273"/>
    <p:sldId id="4405" r:id="rId274"/>
    <p:sldId id="4394" r:id="rId275"/>
    <p:sldId id="4395" r:id="rId276"/>
    <p:sldId id="4396" r:id="rId277"/>
    <p:sldId id="4397" r:id="rId278"/>
    <p:sldId id="4398" r:id="rId279"/>
    <p:sldId id="4399" r:id="rId280"/>
    <p:sldId id="4400" r:id="rId281"/>
    <p:sldId id="4401" r:id="rId282"/>
    <p:sldId id="4403" r:id="rId283"/>
    <p:sldId id="4404" r:id="rId284"/>
    <p:sldId id="4402" r:id="rId285"/>
    <p:sldId id="4249" r:id="rId286"/>
    <p:sldId id="4250" r:id="rId287"/>
    <p:sldId id="4251" r:id="rId288"/>
    <p:sldId id="3415" r:id="rId2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000066"/>
    <a:srgbClr val="8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4" autoAdjust="0"/>
  </p:normalViewPr>
  <p:slideViewPr>
    <p:cSldViewPr showGuides="1">
      <p:cViewPr varScale="1">
        <p:scale>
          <a:sx n="84" d="100"/>
          <a:sy n="84" d="100"/>
        </p:scale>
        <p:origin x="1426" y="82"/>
      </p:cViewPr>
      <p:guideLst>
        <p:guide orient="horz" pos="2160"/>
        <p:guide pos="2928"/>
      </p:guideLst>
    </p:cSldViewPr>
  </p:slideViewPr>
  <p:notesTextViewPr>
    <p:cViewPr>
      <p:scale>
        <a:sx n="100" d="100"/>
        <a:sy n="100" d="100"/>
      </p:scale>
      <p:origin x="0" y="0"/>
    </p:cViewPr>
  </p:notesTextViewPr>
  <p:sorterViewPr>
    <p:cViewPr>
      <p:scale>
        <a:sx n="66" d="100"/>
        <a:sy n="66" d="100"/>
      </p:scale>
      <p:origin x="0" y="88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notesMaster" Target="notesMasters/notesMaster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presProps" Target="pres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F62CA684-05E1-4EC4-A656-4974043E9EA5}" type="datetimeFigureOut">
              <a:rPr lang="en-US"/>
              <a:pPr>
                <a:defRPr/>
              </a:pPr>
              <a:t>29/04/2020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3BFFB77-5E1B-48E2-AABA-7D1610C953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2478C7-CB42-4509-BDE3-97C6F2F868BC}" type="slidenum">
              <a:rPr lang="ar-SA" altLang="en-US"/>
              <a:pPr>
                <a:defRPr/>
              </a:pPr>
              <a:t>‹#›</a:t>
            </a:fld>
            <a:endParaRPr lang="en-US" altLang="en-US"/>
          </a:p>
        </p:txBody>
      </p:sp>
    </p:spTree>
    <p:extLst>
      <p:ext uri="{BB962C8B-B14F-4D97-AF65-F5344CB8AC3E}">
        <p14:creationId xmlns:p14="http://schemas.microsoft.com/office/powerpoint/2010/main" val="418456702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B3526E-6F05-47C2-AFDB-A36D53738831}" type="slidenum">
              <a:rPr lang="ar-SA" altLang="en-US"/>
              <a:pPr>
                <a:defRPr/>
              </a:pPr>
              <a:t>‹#›</a:t>
            </a:fld>
            <a:endParaRPr lang="en-US" altLang="en-US"/>
          </a:p>
        </p:txBody>
      </p:sp>
    </p:spTree>
    <p:extLst>
      <p:ext uri="{BB962C8B-B14F-4D97-AF65-F5344CB8AC3E}">
        <p14:creationId xmlns:p14="http://schemas.microsoft.com/office/powerpoint/2010/main" val="36187293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80B7A3-1C28-458F-B991-A1C92C9C339B}" type="slidenum">
              <a:rPr lang="ar-SA" altLang="en-US"/>
              <a:pPr>
                <a:defRPr/>
              </a:pPr>
              <a:t>‹#›</a:t>
            </a:fld>
            <a:endParaRPr lang="en-US" altLang="en-US"/>
          </a:p>
        </p:txBody>
      </p:sp>
    </p:spTree>
    <p:extLst>
      <p:ext uri="{BB962C8B-B14F-4D97-AF65-F5344CB8AC3E}">
        <p14:creationId xmlns:p14="http://schemas.microsoft.com/office/powerpoint/2010/main" val="71378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04F53A-9F58-4EA9-83FD-B447B34FBF32}" type="slidenum">
              <a:rPr lang="ar-SA" altLang="en-US"/>
              <a:pPr>
                <a:defRPr/>
              </a:pPr>
              <a:t>‹#›</a:t>
            </a:fld>
            <a:endParaRPr lang="en-US" altLang="en-US"/>
          </a:p>
        </p:txBody>
      </p:sp>
    </p:spTree>
    <p:extLst>
      <p:ext uri="{BB962C8B-B14F-4D97-AF65-F5344CB8AC3E}">
        <p14:creationId xmlns:p14="http://schemas.microsoft.com/office/powerpoint/2010/main" val="14739309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EA548-E21F-4201-87C2-EF08BE370D1E}" type="slidenum">
              <a:rPr lang="ar-SA" altLang="en-US"/>
              <a:pPr>
                <a:defRPr/>
              </a:pPr>
              <a:t>‹#›</a:t>
            </a:fld>
            <a:endParaRPr lang="en-US" altLang="en-US"/>
          </a:p>
        </p:txBody>
      </p:sp>
    </p:spTree>
    <p:extLst>
      <p:ext uri="{BB962C8B-B14F-4D97-AF65-F5344CB8AC3E}">
        <p14:creationId xmlns:p14="http://schemas.microsoft.com/office/powerpoint/2010/main" val="40453396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5A02DC-D70C-4BD5-84DA-5332136E37C8}" type="slidenum">
              <a:rPr lang="ar-SA" altLang="en-US"/>
              <a:pPr>
                <a:defRPr/>
              </a:pPr>
              <a:t>‹#›</a:t>
            </a:fld>
            <a:endParaRPr lang="en-US" altLang="en-US"/>
          </a:p>
        </p:txBody>
      </p:sp>
    </p:spTree>
    <p:extLst>
      <p:ext uri="{BB962C8B-B14F-4D97-AF65-F5344CB8AC3E}">
        <p14:creationId xmlns:p14="http://schemas.microsoft.com/office/powerpoint/2010/main" val="96654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611F34-BBBF-47B8-A77D-8B3FEFAC79FF}" type="slidenum">
              <a:rPr lang="ar-SA" altLang="en-US"/>
              <a:pPr>
                <a:defRPr/>
              </a:pPr>
              <a:t>‹#›</a:t>
            </a:fld>
            <a:endParaRPr lang="en-US" altLang="en-US"/>
          </a:p>
        </p:txBody>
      </p:sp>
    </p:spTree>
    <p:extLst>
      <p:ext uri="{BB962C8B-B14F-4D97-AF65-F5344CB8AC3E}">
        <p14:creationId xmlns:p14="http://schemas.microsoft.com/office/powerpoint/2010/main" val="20201806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A0C5EE-F82C-4CD5-B9DD-5FE0A70ADBEF}" type="slidenum">
              <a:rPr lang="ar-SA" altLang="en-US"/>
              <a:pPr>
                <a:defRPr/>
              </a:pPr>
              <a:t>‹#›</a:t>
            </a:fld>
            <a:endParaRPr lang="en-US" altLang="en-US"/>
          </a:p>
        </p:txBody>
      </p:sp>
    </p:spTree>
    <p:extLst>
      <p:ext uri="{BB962C8B-B14F-4D97-AF65-F5344CB8AC3E}">
        <p14:creationId xmlns:p14="http://schemas.microsoft.com/office/powerpoint/2010/main" val="8592892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CE09AB-649A-4CE0-A9F3-805BF16C4EE8}" type="slidenum">
              <a:rPr lang="ar-SA" altLang="en-US"/>
              <a:pPr>
                <a:defRPr/>
              </a:pPr>
              <a:t>‹#›</a:t>
            </a:fld>
            <a:endParaRPr lang="en-US" altLang="en-US"/>
          </a:p>
        </p:txBody>
      </p:sp>
    </p:spTree>
    <p:extLst>
      <p:ext uri="{BB962C8B-B14F-4D97-AF65-F5344CB8AC3E}">
        <p14:creationId xmlns:p14="http://schemas.microsoft.com/office/powerpoint/2010/main" val="194808755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E43CC3-05F3-4BC1-A330-E9233FFFA242}" type="slidenum">
              <a:rPr lang="ar-SA" altLang="en-US"/>
              <a:pPr>
                <a:defRPr/>
              </a:pPr>
              <a:t>‹#›</a:t>
            </a:fld>
            <a:endParaRPr lang="en-US" altLang="en-US"/>
          </a:p>
        </p:txBody>
      </p:sp>
    </p:spTree>
    <p:extLst>
      <p:ext uri="{BB962C8B-B14F-4D97-AF65-F5344CB8AC3E}">
        <p14:creationId xmlns:p14="http://schemas.microsoft.com/office/powerpoint/2010/main" val="113024382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3ACEB4-46B6-4F1F-90B1-5A3820D70715}" type="slidenum">
              <a:rPr lang="ar-SA" altLang="en-US"/>
              <a:pPr>
                <a:defRPr/>
              </a:pPr>
              <a:t>‹#›</a:t>
            </a:fld>
            <a:endParaRPr lang="en-US" altLang="en-US"/>
          </a:p>
        </p:txBody>
      </p:sp>
    </p:spTree>
    <p:extLst>
      <p:ext uri="{BB962C8B-B14F-4D97-AF65-F5344CB8AC3E}">
        <p14:creationId xmlns:p14="http://schemas.microsoft.com/office/powerpoint/2010/main" val="38304031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66"/>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66"/>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66"/>
                </a:solidFill>
              </a:defRPr>
            </a:lvl1pPr>
          </a:lstStyle>
          <a:p>
            <a:pPr>
              <a:defRPr/>
            </a:pPr>
            <a:fld id="{868B57B3-0B6E-4A30-B043-8C077CEC6461}"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pitchFamily="34" charset="0"/>
          <a:cs typeface="Arial" pitchFamily="34" charset="0"/>
        </a:defRPr>
      </a:lvl2pPr>
      <a:lvl3pPr algn="ctr" rtl="0" eaLnBrk="0" fontAlgn="base" hangingPunct="0">
        <a:spcBef>
          <a:spcPct val="0"/>
        </a:spcBef>
        <a:spcAft>
          <a:spcPct val="0"/>
        </a:spcAft>
        <a:defRPr sz="4400">
          <a:solidFill>
            <a:srgbClr val="000066"/>
          </a:solidFill>
          <a:latin typeface="Arial" pitchFamily="34" charset="0"/>
          <a:cs typeface="Arial" pitchFamily="34" charset="0"/>
        </a:defRPr>
      </a:lvl3pPr>
      <a:lvl4pPr algn="ctr" rtl="0" eaLnBrk="0" fontAlgn="base" hangingPunct="0">
        <a:spcBef>
          <a:spcPct val="0"/>
        </a:spcBef>
        <a:spcAft>
          <a:spcPct val="0"/>
        </a:spcAft>
        <a:defRPr sz="4400">
          <a:solidFill>
            <a:srgbClr val="000066"/>
          </a:solidFill>
          <a:latin typeface="Arial" pitchFamily="34" charset="0"/>
          <a:cs typeface="Arial" pitchFamily="34" charset="0"/>
        </a:defRPr>
      </a:lvl4pPr>
      <a:lvl5pPr algn="ctr" rtl="0" eaLnBrk="0" fontAlgn="base" hangingPunct="0">
        <a:spcBef>
          <a:spcPct val="0"/>
        </a:spcBef>
        <a:spcAft>
          <a:spcPct val="0"/>
        </a:spcAft>
        <a:defRPr sz="4400">
          <a:solidFill>
            <a:srgbClr val="000066"/>
          </a:solidFill>
          <a:latin typeface="Arial" pitchFamily="34" charset="0"/>
          <a:cs typeface="Arial" pitchFamily="34" charset="0"/>
        </a:defRPr>
      </a:lvl5pPr>
      <a:lvl6pPr marL="457200" algn="ctr" rtl="0" fontAlgn="base">
        <a:spcBef>
          <a:spcPct val="0"/>
        </a:spcBef>
        <a:spcAft>
          <a:spcPct val="0"/>
        </a:spcAft>
        <a:defRPr sz="4400">
          <a:solidFill>
            <a:srgbClr val="000066"/>
          </a:solidFill>
          <a:latin typeface="Arial" pitchFamily="34" charset="0"/>
          <a:cs typeface="Arial" pitchFamily="34" charset="0"/>
        </a:defRPr>
      </a:lvl6pPr>
      <a:lvl7pPr marL="914400" algn="ctr" rtl="0" fontAlgn="base">
        <a:spcBef>
          <a:spcPct val="0"/>
        </a:spcBef>
        <a:spcAft>
          <a:spcPct val="0"/>
        </a:spcAft>
        <a:defRPr sz="4400">
          <a:solidFill>
            <a:srgbClr val="000066"/>
          </a:solidFill>
          <a:latin typeface="Arial" pitchFamily="34" charset="0"/>
          <a:cs typeface="Arial" pitchFamily="34" charset="0"/>
        </a:defRPr>
      </a:lvl7pPr>
      <a:lvl8pPr marL="1371600" algn="ctr" rtl="0" fontAlgn="base">
        <a:spcBef>
          <a:spcPct val="0"/>
        </a:spcBef>
        <a:spcAft>
          <a:spcPct val="0"/>
        </a:spcAft>
        <a:defRPr sz="4400">
          <a:solidFill>
            <a:srgbClr val="000066"/>
          </a:solidFill>
          <a:latin typeface="Arial" pitchFamily="34" charset="0"/>
          <a:cs typeface="Arial" pitchFamily="34" charset="0"/>
        </a:defRPr>
      </a:lvl8pPr>
      <a:lvl9pPr marL="1828800" algn="ctr" rtl="0" fontAlgn="base">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as.org/"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463550" y="228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3075" name="Rectangle 6"/>
          <p:cNvSpPr>
            <a:spLocks noChangeArrowheads="1"/>
          </p:cNvSpPr>
          <p:nvPr/>
        </p:nvSpPr>
        <p:spPr bwMode="auto">
          <a:xfrm>
            <a:off x="0" y="-762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 </a:t>
            </a:r>
          </a:p>
        </p:txBody>
      </p:sp>
      <p:sp>
        <p:nvSpPr>
          <p:cNvPr id="3076" name="Rectangle 7"/>
          <p:cNvSpPr>
            <a:spLocks noChangeArrowheads="1"/>
          </p:cNvSpPr>
          <p:nvPr/>
        </p:nvSpPr>
        <p:spPr bwMode="auto">
          <a:xfrm>
            <a:off x="0" y="-762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 </a:t>
            </a:r>
          </a:p>
        </p:txBody>
      </p:sp>
      <p:sp>
        <p:nvSpPr>
          <p:cNvPr id="3077" name="Rectangle 9"/>
          <p:cNvSpPr>
            <a:spLocks noChangeArrowheads="1"/>
          </p:cNvSpPr>
          <p:nvPr/>
        </p:nvSpPr>
        <p:spPr bwMode="auto">
          <a:xfrm>
            <a:off x="0" y="-762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 </a:t>
            </a:r>
          </a:p>
        </p:txBody>
      </p:sp>
      <p:sp>
        <p:nvSpPr>
          <p:cNvPr id="3078" name="Rectangle 3"/>
          <p:cNvSpPr>
            <a:spLocks noChangeArrowheads="1"/>
          </p:cNvSpPr>
          <p:nvPr/>
        </p:nvSpPr>
        <p:spPr bwMode="auto">
          <a:xfrm>
            <a:off x="457200" y="2862263"/>
            <a:ext cx="81470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000" b="1" i="1">
                <a:solidFill>
                  <a:srgbClr val="FFFF00"/>
                </a:solidFill>
                <a:latin typeface="Trebuchet MS" panose="020B0603020202020204" pitchFamily="34" charset="0"/>
              </a:rPr>
              <a:t>A'amaal for  </a:t>
            </a:r>
          </a:p>
          <a:p>
            <a:pPr algn="ctr" eaLnBrk="1" hangingPunct="1">
              <a:spcBef>
                <a:spcPct val="0"/>
              </a:spcBef>
              <a:buFontTx/>
              <a:buNone/>
            </a:pPr>
            <a:r>
              <a:rPr lang="en-US" altLang="en-US" sz="6000" b="1" i="1">
                <a:solidFill>
                  <a:srgbClr val="FFFF00"/>
                </a:solidFill>
                <a:latin typeface="Trebuchet MS" panose="020B0603020202020204" pitchFamily="34" charset="0"/>
              </a:rPr>
              <a:t>Laylatul Qadr</a:t>
            </a:r>
          </a:p>
        </p:txBody>
      </p:sp>
      <p:sp>
        <p:nvSpPr>
          <p:cNvPr id="3079" name="Rectangle 1"/>
          <p:cNvSpPr>
            <a:spLocks noChangeArrowheads="1"/>
          </p:cNvSpPr>
          <p:nvPr/>
        </p:nvSpPr>
        <p:spPr bwMode="auto">
          <a:xfrm>
            <a:off x="0" y="877888"/>
            <a:ext cx="9296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14000">
                <a:solidFill>
                  <a:srgbClr val="FFFF00"/>
                </a:solidFill>
                <a:latin typeface="Arabic Typesetting" panose="03020402040406030203" pitchFamily="66" charset="-78"/>
                <a:cs typeface="Arabic Typesetting" panose="03020402040406030203" pitchFamily="66" charset="-78"/>
              </a:rPr>
              <a:t> اعمال</a:t>
            </a:r>
            <a:r>
              <a:rPr lang="en-US" altLang="en-US" sz="14000">
                <a:solidFill>
                  <a:srgbClr val="FFFF00"/>
                </a:solidFill>
                <a:latin typeface="Arabic Typesetting" panose="03020402040406030203" pitchFamily="66" charset="-78"/>
                <a:cs typeface="Arabic Typesetting" panose="03020402040406030203" pitchFamily="66" charset="-78"/>
              </a:rPr>
              <a:t> </a:t>
            </a:r>
            <a:r>
              <a:rPr lang="ar-SA" altLang="en-US" sz="14000">
                <a:solidFill>
                  <a:srgbClr val="FFFF00"/>
                </a:solidFill>
                <a:latin typeface="Arabic Typesetting" panose="03020402040406030203" pitchFamily="66" charset="-78"/>
                <a:cs typeface="Arabic Typesetting" panose="03020402040406030203" pitchFamily="66" charset="-78"/>
              </a:rPr>
              <a:t>للَيْلَةُ الْقَدْرِ</a:t>
            </a:r>
          </a:p>
        </p:txBody>
      </p:sp>
      <p:sp>
        <p:nvSpPr>
          <p:cNvPr id="3080" name="Rectangle 8"/>
          <p:cNvSpPr>
            <a:spLocks noChangeArrowheads="1"/>
          </p:cNvSpPr>
          <p:nvPr/>
        </p:nvSpPr>
        <p:spPr bwMode="auto">
          <a:xfrm>
            <a:off x="1371600" y="5573713"/>
            <a:ext cx="655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i="1">
                <a:solidFill>
                  <a:srgbClr val="FFFF00"/>
                </a:solidFill>
              </a:rPr>
              <a:t>(Arabic text with English Translation and Transliteration)</a:t>
            </a:r>
          </a:p>
        </p:txBody>
      </p:sp>
      <p:sp>
        <p:nvSpPr>
          <p:cNvPr id="3081" name="Rectangle 5"/>
          <p:cNvSpPr>
            <a:spLocks noChangeArrowheads="1"/>
          </p:cNvSpPr>
          <p:nvPr/>
        </p:nvSpPr>
        <p:spPr bwMode="auto">
          <a:xfrm>
            <a:off x="136525" y="5715000"/>
            <a:ext cx="88884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200" b="1">
              <a:latin typeface="Trebuchet MS" panose="020B0603020202020204" pitchFamily="34" charset="0"/>
            </a:endParaRPr>
          </a:p>
          <a:p>
            <a:pPr algn="ctr" eaLnBrk="1" hangingPunct="1">
              <a:spcBef>
                <a:spcPct val="0"/>
              </a:spcBef>
              <a:buFontTx/>
              <a:buNone/>
            </a:pPr>
            <a:r>
              <a:rPr lang="en-US" altLang="en-US" sz="1100" b="1"/>
              <a:t>For any errors / comments please write to: duas.org@gmail.com</a:t>
            </a:r>
            <a:endParaRPr lang="en-US" altLang="en-US" sz="1200" b="1">
              <a:latin typeface="Trebuchet MS" panose="020B0603020202020204" pitchFamily="34" charset="0"/>
            </a:endParaRPr>
          </a:p>
          <a:p>
            <a:pPr algn="ctr" eaLnBrk="1" hangingPunct="1">
              <a:spcBef>
                <a:spcPct val="0"/>
              </a:spcBef>
              <a:buFontTx/>
              <a:buNone/>
            </a:pPr>
            <a:r>
              <a:rPr lang="en-US" altLang="en-US" sz="1200" b="1">
                <a:latin typeface="Trebuchet MS" panose="020B0603020202020204" pitchFamily="34" charset="0"/>
              </a:rPr>
              <a:t>Kindly recite Sūrat al-Fātiḥah for Marhumeen of all those who have worked towards making this small work possible.</a:t>
            </a:r>
          </a:p>
        </p:txBody>
      </p:sp>
      <p:pic>
        <p:nvPicPr>
          <p:cNvPr id="30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1050" y="228600"/>
            <a:ext cx="26225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463550" y="609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291" name="Rectangle 3"/>
          <p:cNvSpPr>
            <a:spLocks noChangeArrowheads="1"/>
          </p:cNvSpPr>
          <p:nvPr/>
        </p:nvSpPr>
        <p:spPr bwMode="auto">
          <a:xfrm>
            <a:off x="533400" y="5124450"/>
            <a:ext cx="8147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i="1">
                <a:solidFill>
                  <a:srgbClr val="FFFF00"/>
                </a:solidFill>
                <a:latin typeface="Trebuchet MS" panose="020B0603020202020204" pitchFamily="34" charset="0"/>
              </a:rPr>
              <a:t>allahumma al`an qatalata amiri almu´minina (alayhi as-salām)</a:t>
            </a:r>
          </a:p>
        </p:txBody>
      </p:sp>
      <p:sp>
        <p:nvSpPr>
          <p:cNvPr id="12292" name="Rectangle 1"/>
          <p:cNvSpPr>
            <a:spLocks noChangeArrowheads="1"/>
          </p:cNvSpPr>
          <p:nvPr/>
        </p:nvSpPr>
        <p:spPr bwMode="auto">
          <a:xfrm>
            <a:off x="463550" y="1352550"/>
            <a:ext cx="79184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lnSpc>
                <a:spcPts val="7500"/>
              </a:lnSpc>
            </a:pPr>
            <a:r>
              <a:rPr lang="ar-SA" altLang="en-US" sz="9600">
                <a:solidFill>
                  <a:srgbClr val="FFFF00"/>
                </a:solidFill>
                <a:latin typeface="Arabic Typesetting" panose="03020402040406030203" pitchFamily="66" charset="-78"/>
                <a:cs typeface="Arabic Typesetting" panose="03020402040406030203" pitchFamily="66" charset="-78"/>
              </a:rPr>
              <a:t>اللّهُمّ الْعَنْ قَتَلَةَ أَمِيرِ الْمُؤْمِنِينَ</a:t>
            </a:r>
          </a:p>
          <a:p>
            <a:pPr algn="ctr" rtl="1" eaLnBrk="1" hangingPunct="1">
              <a:lnSpc>
                <a:spcPts val="7500"/>
              </a:lnSpc>
            </a:pPr>
            <a:r>
              <a:rPr lang="ar-SA" altLang="en-US" sz="9600">
                <a:solidFill>
                  <a:srgbClr val="FFFF00"/>
                </a:solidFill>
                <a:latin typeface="Arabic Typesetting" panose="03020402040406030203" pitchFamily="66" charset="-78"/>
                <a:cs typeface="Arabic Typesetting" panose="03020402040406030203" pitchFamily="66" charset="-78"/>
              </a:rPr>
              <a:t> </a:t>
            </a:r>
            <a:r>
              <a:rPr lang="ar-SA" altLang="en-US" sz="7200">
                <a:solidFill>
                  <a:srgbClr val="FFFF00"/>
                </a:solidFill>
                <a:latin typeface="Arabic Typesetting" panose="03020402040406030203" pitchFamily="66" charset="-78"/>
                <a:cs typeface="Arabic Typesetting" panose="03020402040406030203" pitchFamily="66" charset="-78"/>
              </a:rPr>
              <a:t>(عليه السلام)</a:t>
            </a:r>
          </a:p>
        </p:txBody>
      </p:sp>
      <p:sp>
        <p:nvSpPr>
          <p:cNvPr id="12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2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2295" name="Subtitle 4"/>
          <p:cNvSpPr txBox="1">
            <a:spLocks/>
          </p:cNvSpPr>
          <p:nvPr/>
        </p:nvSpPr>
        <p:spPr bwMode="auto">
          <a:xfrm>
            <a:off x="463550" y="2973388"/>
            <a:ext cx="82169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n-US" altLang="en-US" sz="3600" b="1">
                <a:solidFill>
                  <a:srgbClr val="FFFF00"/>
                </a:solidFill>
                <a:ea typeface="MS Mincho" panose="02020609040205080304" pitchFamily="49" charset="-128"/>
              </a:rPr>
              <a:t>O Allāh : (please do) remove your blessings from the killers of the Commander of the Believers - </a:t>
            </a:r>
            <a:r>
              <a:rPr lang="en-US" altLang="en-US" sz="3600" b="1" i="1">
                <a:solidFill>
                  <a:srgbClr val="FFFF00"/>
                </a:solidFill>
                <a:ea typeface="MS Mincho" panose="02020609040205080304" pitchFamily="49" charset="-128"/>
              </a:rPr>
              <a:t>Amir al-Mu'minin</a:t>
            </a:r>
            <a:r>
              <a:rPr lang="en-US" altLang="en-US" sz="3600" b="1">
                <a:solidFill>
                  <a:srgbClr val="FFFF00"/>
                </a:solidFill>
                <a:ea typeface="MS Mincho" panose="02020609040205080304" pitchFamily="49" charset="-128"/>
              </a:rPr>
              <a:t> (Peace be upon him).</a:t>
            </a:r>
          </a:p>
        </p:txBody>
      </p:sp>
      <p:sp>
        <p:nvSpPr>
          <p:cNvPr id="12296" name="Rectangle 9"/>
          <p:cNvSpPr>
            <a:spLocks noChangeArrowheads="1"/>
          </p:cNvSpPr>
          <p:nvPr/>
        </p:nvSpPr>
        <p:spPr bwMode="auto">
          <a:xfrm>
            <a:off x="3348038" y="609600"/>
            <a:ext cx="2595562" cy="46196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FF00"/>
                </a:solidFill>
                <a:latin typeface="Trebuchet MS" panose="020B0603020202020204" pitchFamily="34" charset="0"/>
              </a:rPr>
              <a:t>Recite 100 times</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مَرْضَىٰ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ٱلْمُسْلِمِينَ</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بِٱلشِّفَاءِ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وَٱلرَّاحَةِ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Muslim patients with cure and comfort,</a:t>
            </a:r>
          </a:p>
        </p:txBody>
      </p:sp>
      <p:sp>
        <p:nvSpPr>
          <p:cNvPr id="1044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marda almuslimina bilshshafa'i walrrahati</a:t>
            </a:r>
          </a:p>
        </p:txBody>
      </p:sp>
      <p:sp>
        <p:nvSpPr>
          <p:cNvPr id="104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44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مَوْتَاهُمْ </a:t>
            </a:r>
            <a:r>
              <a:rPr lang="ar-SA" sz="9000" kern="1200" dirty="0" err="1">
                <a:latin typeface="Arabic Typesetting" panose="03020402040406030203" pitchFamily="66" charset="-78"/>
                <a:ea typeface="+mn-ea"/>
                <a:cs typeface="Arabic Typesetting" panose="03020402040406030203" pitchFamily="66" charset="-78"/>
              </a:rPr>
              <a:t>بِٱلرَّافَةِ</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وَٱلرَّحْمَةِ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dead Muslims with kindness and mercy,</a:t>
            </a:r>
          </a:p>
        </p:txBody>
      </p:sp>
      <p:sp>
        <p:nvSpPr>
          <p:cNvPr id="1054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mawtahum bilrra'fati walrrahmati</a:t>
            </a:r>
          </a:p>
        </p:txBody>
      </p:sp>
      <p:sp>
        <p:nvSpPr>
          <p:cNvPr id="105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54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مَشَايِخِنَا </a:t>
            </a:r>
            <a:r>
              <a:rPr lang="ar-SA" sz="9000" kern="1200" dirty="0" err="1">
                <a:latin typeface="Arabic Typesetting" panose="03020402040406030203" pitchFamily="66" charset="-78"/>
                <a:ea typeface="+mn-ea"/>
                <a:cs typeface="Arabic Typesetting" panose="03020402040406030203" pitchFamily="66" charset="-78"/>
              </a:rPr>
              <a:t>بِٱلْوَقَارِ</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وَٱلسَّكِينَةِ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our aged people with somberness and gentleness,</a:t>
            </a:r>
          </a:p>
        </p:txBody>
      </p:sp>
      <p:sp>
        <p:nvSpPr>
          <p:cNvPr id="1065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mashayikhina bilwaqari walssakinati</a:t>
            </a:r>
          </a:p>
        </p:txBody>
      </p:sp>
      <p:sp>
        <p:nvSpPr>
          <p:cNvPr id="106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65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ٱلشَّبَابِ</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بِٱلإِنَابَةِ</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وَٱلتَّوْبَةِ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youths with turning (to You) and repentance,</a:t>
            </a:r>
          </a:p>
        </p:txBody>
      </p:sp>
      <p:sp>
        <p:nvSpPr>
          <p:cNvPr id="1075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alshshababi bil-inabati walttawbati</a:t>
            </a:r>
          </a:p>
        </p:txBody>
      </p:sp>
      <p:sp>
        <p:nvSpPr>
          <p:cNvPr id="107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75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ٱلنِّسَاءِ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بِٱلْحَيَاءِ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وَٱلْعِفَّةِ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women with shyness and chastity,</a:t>
            </a:r>
          </a:p>
        </p:txBody>
      </p:sp>
      <p:sp>
        <p:nvSpPr>
          <p:cNvPr id="1085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alnnisa'i bilhaya'i wal`iffati</a:t>
            </a:r>
          </a:p>
        </p:txBody>
      </p:sp>
      <p:sp>
        <p:nvSpPr>
          <p:cNvPr id="108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85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ٱلاغْنِيَاءِ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بِٱلتَّوَاضُعِ</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وَٱلسَّعَةِ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rich with modesty and ample giving,</a:t>
            </a:r>
          </a:p>
        </p:txBody>
      </p:sp>
      <p:sp>
        <p:nvSpPr>
          <p:cNvPr id="1095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al-aghniya'i bilttawadu`i walssa`ati</a:t>
            </a:r>
          </a:p>
        </p:txBody>
      </p:sp>
      <p:sp>
        <p:nvSpPr>
          <p:cNvPr id="109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95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ٱلْفُقَرَاءِ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بِٱلصَّبْرِ</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وَٱلْقَنَاعَةِ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poor with patience and satisfaction,</a:t>
            </a:r>
          </a:p>
        </p:txBody>
      </p:sp>
      <p:sp>
        <p:nvSpPr>
          <p:cNvPr id="1105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alfuqara'i bilssabri walqana`ati</a:t>
            </a:r>
          </a:p>
        </p:txBody>
      </p:sp>
      <p:sp>
        <p:nvSpPr>
          <p:cNvPr id="110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05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ٱلْغُزَاةِ</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بِٱلنَّصْرِ</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وَٱلْغَلَبَةِ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warriors with triumph and supremacy,</a:t>
            </a:r>
          </a:p>
        </p:txBody>
      </p:sp>
      <p:sp>
        <p:nvSpPr>
          <p:cNvPr id="1116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alghuzati bilnnasri walghalabati</a:t>
            </a:r>
          </a:p>
        </p:txBody>
      </p:sp>
      <p:sp>
        <p:nvSpPr>
          <p:cNvPr id="111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16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ٱلاسَرَاءِ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بِٱلْخَلاَصِ</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وَٱلرَّاحَةِ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prisoners with release and comfort,</a:t>
            </a:r>
          </a:p>
        </p:txBody>
      </p:sp>
      <p:sp>
        <p:nvSpPr>
          <p:cNvPr id="1126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al-usara'i bilkhalasi walrrahati</a:t>
            </a:r>
          </a:p>
        </p:txBody>
      </p:sp>
      <p:sp>
        <p:nvSpPr>
          <p:cNvPr id="112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26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ٱلامَرَاءِ</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بِٱلْعَدْلِ</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وَٱلشَّفَقَةِ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rulers with justice and sympathy,</a:t>
            </a:r>
          </a:p>
        </p:txBody>
      </p:sp>
      <p:sp>
        <p:nvSpPr>
          <p:cNvPr id="1136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al-umara'i bil`adli walshshafaqati</a:t>
            </a:r>
          </a:p>
        </p:txBody>
      </p:sp>
      <p:sp>
        <p:nvSpPr>
          <p:cNvPr id="113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36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463550" y="609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3315" name="Rectangle 3"/>
          <p:cNvSpPr>
            <a:spLocks noChangeArrowheads="1"/>
          </p:cNvSpPr>
          <p:nvPr/>
        </p:nvSpPr>
        <p:spPr bwMode="auto">
          <a:xfrm>
            <a:off x="381000" y="481013"/>
            <a:ext cx="8382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000" b="1">
                <a:solidFill>
                  <a:srgbClr val="FFFF00"/>
                </a:solidFill>
                <a:latin typeface="Trebuchet MS" panose="020B0603020202020204" pitchFamily="34" charset="0"/>
              </a:rPr>
              <a:t>Please open the </a:t>
            </a:r>
          </a:p>
          <a:p>
            <a:pPr algn="ctr" eaLnBrk="1" hangingPunct="1">
              <a:spcBef>
                <a:spcPct val="0"/>
              </a:spcBef>
              <a:buFontTx/>
              <a:buNone/>
            </a:pPr>
            <a:r>
              <a:rPr lang="en-US" altLang="en-US" sz="6000" b="1">
                <a:solidFill>
                  <a:srgbClr val="FFFF00"/>
                </a:solidFill>
                <a:latin typeface="Trebuchet MS" panose="020B0603020202020204" pitchFamily="34" charset="0"/>
              </a:rPr>
              <a:t>Holy Qur'an </a:t>
            </a:r>
          </a:p>
          <a:p>
            <a:pPr algn="ctr" eaLnBrk="1" hangingPunct="1">
              <a:spcBef>
                <a:spcPct val="0"/>
              </a:spcBef>
              <a:buFontTx/>
              <a:buNone/>
            </a:pPr>
            <a:r>
              <a:rPr lang="en-US" altLang="en-US" sz="6000" b="1">
                <a:solidFill>
                  <a:srgbClr val="FFFF00"/>
                </a:solidFill>
                <a:latin typeface="Trebuchet MS" panose="020B0603020202020204" pitchFamily="34" charset="0"/>
              </a:rPr>
              <a:t>and recite the following:</a:t>
            </a:r>
          </a:p>
        </p:txBody>
      </p:sp>
      <p:sp>
        <p:nvSpPr>
          <p:cNvPr id="1331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317"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3318" name="Rectangle 1"/>
          <p:cNvSpPr>
            <a:spLocks noChangeArrowheads="1"/>
          </p:cNvSpPr>
          <p:nvPr/>
        </p:nvSpPr>
        <p:spPr bwMode="auto">
          <a:xfrm>
            <a:off x="990600" y="4114800"/>
            <a:ext cx="7162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i="1">
                <a:solidFill>
                  <a:srgbClr val="FFFF00"/>
                </a:solidFill>
              </a:rPr>
              <a:t>When opening the Qur’an and praying for your needs with the intercession of the Qur’an, realize that while the Qur’an is a cure for spiritual illness, it only benefits the pious ones and the evil doers are deprived of its illumination. Thus increase the chances for Qur’an intercession to work on your behalf by earnestly following the rulings of the Qur’an. </a:t>
            </a:r>
            <a:endParaRPr lang="en-US" altLang="en-US" sz="2000" b="1">
              <a:solidFill>
                <a:srgbClr val="FFFF00"/>
              </a:solidFill>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ٱلرَّعِيَّةِ</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بِٱلإِنْصَافِ</a:t>
            </a:r>
            <a:r>
              <a:rPr lang="ar-SA" sz="9000" kern="1200" dirty="0">
                <a:latin typeface="Arabic Typesetting" panose="03020402040406030203" pitchFamily="66" charset="-78"/>
                <a:ea typeface="+mn-ea"/>
                <a:cs typeface="Arabic Typesetting" panose="03020402040406030203" pitchFamily="66" charset="-78"/>
              </a:rPr>
              <a:t> وَحُسْنِ </a:t>
            </a:r>
            <a:r>
              <a:rPr lang="ar-SA" sz="9000" kern="1200" dirty="0" err="1">
                <a:latin typeface="Arabic Typesetting" panose="03020402040406030203" pitchFamily="66" charset="-78"/>
                <a:ea typeface="+mn-ea"/>
                <a:cs typeface="Arabic Typesetting" panose="03020402040406030203" pitchFamily="66" charset="-78"/>
              </a:rPr>
              <a:t>ٱلسِّيرَةِ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upon the subjects with impartiality and good behavior.</a:t>
            </a:r>
          </a:p>
        </p:txBody>
      </p:sp>
      <p:sp>
        <p:nvSpPr>
          <p:cNvPr id="1146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alrra`iyyati bil-insafi wa husni alssirati</a:t>
            </a:r>
          </a:p>
        </p:txBody>
      </p:sp>
      <p:sp>
        <p:nvSpPr>
          <p:cNvPr id="114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46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وَبَارِكْ لِلْحُجَّاجِ وَالزُّوَّارِ فِي </a:t>
            </a:r>
            <a:r>
              <a:rPr lang="ar-SA" sz="9000" kern="1200" dirty="0" err="1">
                <a:latin typeface="Arabic Typesetting" panose="03020402040406030203" pitchFamily="66" charset="-78"/>
                <a:ea typeface="+mn-ea"/>
                <a:cs typeface="Arabic Typesetting" panose="03020402040406030203" pitchFamily="66" charset="-78"/>
              </a:rPr>
              <a:t>ٱلزَّادِ</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وَٱلنَّفَقَةِ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(Please do) bless the pilgrims to Mecca and the visitors (of the tombs of the saints) with provision and expenditure,</a:t>
            </a:r>
          </a:p>
        </p:txBody>
      </p:sp>
      <p:sp>
        <p:nvSpPr>
          <p:cNvPr id="115716" name="Subtitle 4"/>
          <p:cNvSpPr txBox="1">
            <a:spLocks/>
          </p:cNvSpPr>
          <p:nvPr/>
        </p:nvSpPr>
        <p:spPr bwMode="auto">
          <a:xfrm>
            <a:off x="304800" y="4876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barik lilhujjaji walzzuwwari fi alzzadi walnnafaqati</a:t>
            </a:r>
          </a:p>
        </p:txBody>
      </p:sp>
      <p:sp>
        <p:nvSpPr>
          <p:cNvPr id="115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57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وَٱقْضِ</a:t>
            </a:r>
            <a:r>
              <a:rPr lang="ar-SA" sz="9000" kern="1200" dirty="0">
                <a:latin typeface="Arabic Typesetting" panose="03020402040406030203" pitchFamily="66" charset="-78"/>
                <a:ea typeface="+mn-ea"/>
                <a:cs typeface="Arabic Typesetting" panose="03020402040406030203" pitchFamily="66" charset="-78"/>
              </a:rPr>
              <a:t> مَا اوْجَبْتَ عَلَيْهِمْ مِنَ </a:t>
            </a:r>
            <a:r>
              <a:rPr lang="ar-SA" sz="9000" kern="1200" dirty="0" err="1">
                <a:latin typeface="Arabic Typesetting" panose="03020402040406030203" pitchFamily="66" charset="-78"/>
                <a:ea typeface="+mn-ea"/>
                <a:cs typeface="Arabic Typesetting" panose="03020402040406030203" pitchFamily="66" charset="-78"/>
              </a:rPr>
              <a:t>ٱلْحَجِّ</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وَٱلْعُمْرَةِ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help them settle the </a:t>
            </a:r>
            <a:r>
              <a:rPr lang="en-US" sz="3600" b="1" i="1" kern="1200" dirty="0">
                <a:ea typeface="MS Mincho" pitchFamily="49" charset="-128"/>
              </a:rPr>
              <a:t>Hajj</a:t>
            </a:r>
            <a:r>
              <a:rPr lang="en-US" sz="3600" b="1" kern="1200" dirty="0">
                <a:ea typeface="MS Mincho" pitchFamily="49" charset="-128"/>
              </a:rPr>
              <a:t> and </a:t>
            </a:r>
            <a:r>
              <a:rPr lang="en-US" sz="3600" b="1" i="1" kern="1200" dirty="0">
                <a:ea typeface="MS Mincho" pitchFamily="49" charset="-128"/>
              </a:rPr>
              <a:t>`</a:t>
            </a:r>
            <a:r>
              <a:rPr lang="en-US" sz="3600" b="1" i="1" kern="1200" dirty="0" err="1">
                <a:ea typeface="MS Mincho" pitchFamily="49" charset="-128"/>
              </a:rPr>
              <a:t>Umrah</a:t>
            </a:r>
            <a:r>
              <a:rPr lang="en-US" sz="3600" b="1" kern="1200" dirty="0">
                <a:ea typeface="MS Mincho" pitchFamily="49" charset="-128"/>
              </a:rPr>
              <a:t> that You have made incumbent upon them,</a:t>
            </a:r>
          </a:p>
        </p:txBody>
      </p:sp>
      <p:sp>
        <p:nvSpPr>
          <p:cNvPr id="1167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waqdi ma awjabta `alayhim min alhajj wal`umrati</a:t>
            </a:r>
          </a:p>
        </p:txBody>
      </p:sp>
      <p:sp>
        <p:nvSpPr>
          <p:cNvPr id="116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67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بِفَضْلِكَ وَرَحْمَتِكَ يَا ارْحَمَ </a:t>
            </a:r>
            <a:r>
              <a:rPr lang="ar-SA" sz="9000" kern="1200" dirty="0" err="1">
                <a:latin typeface="Arabic Typesetting" panose="03020402040406030203" pitchFamily="66" charset="-78"/>
                <a:ea typeface="+mn-ea"/>
                <a:cs typeface="Arabic Typesetting" panose="03020402040406030203" pitchFamily="66" charset="-78"/>
              </a:rPr>
              <a:t>ٱلرَّاحِمِينَ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Your grace and mercy, O most merciful of all those who show mercy!</a:t>
            </a:r>
          </a:p>
        </p:txBody>
      </p:sp>
      <p:sp>
        <p:nvSpPr>
          <p:cNvPr id="1177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bifadlika wa rahmatika ya arhama alrrahimina</a:t>
            </a:r>
          </a:p>
        </p:txBody>
      </p:sp>
      <p:sp>
        <p:nvSpPr>
          <p:cNvPr id="117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77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187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18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87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p:cNvSpPr>
            <a:spLocks noChangeArrowheads="1"/>
          </p:cNvSpPr>
          <p:nvPr/>
        </p:nvSpPr>
        <p:spPr bwMode="auto">
          <a:xfrm>
            <a:off x="304800" y="533400"/>
            <a:ext cx="8534400" cy="6059488"/>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9811" name="Rectangle 3"/>
          <p:cNvSpPr>
            <a:spLocks noChangeArrowheads="1"/>
          </p:cNvSpPr>
          <p:nvPr/>
        </p:nvSpPr>
        <p:spPr bwMode="auto">
          <a:xfrm>
            <a:off x="1143000" y="914400"/>
            <a:ext cx="7010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FFFF00"/>
                </a:solidFill>
                <a:latin typeface="Trebuchet MS" panose="020B0603020202020204" pitchFamily="34" charset="0"/>
              </a:rPr>
              <a:t>Short recommended Du’a for the night of Qadr</a:t>
            </a:r>
          </a:p>
        </p:txBody>
      </p:sp>
      <p:sp>
        <p:nvSpPr>
          <p:cNvPr id="11981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9813"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19814" name="Rectangle 1"/>
          <p:cNvSpPr>
            <a:spLocks noChangeArrowheads="1"/>
          </p:cNvSpPr>
          <p:nvPr/>
        </p:nvSpPr>
        <p:spPr bwMode="auto">
          <a:xfrm>
            <a:off x="1422400" y="3400425"/>
            <a:ext cx="642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sz="8000" b="1">
                <a:solidFill>
                  <a:srgbClr val="FFFF00"/>
                </a:solidFill>
                <a:latin typeface="Arabic Typesetting" panose="03020402040406030203" pitchFamily="66" charset="-78"/>
                <a:cs typeface="Arabic Typesetting" panose="03020402040406030203" pitchFamily="66" charset="-78"/>
              </a:rPr>
              <a:t>يَا ذَا الّذِي كَانَ قَبْلَ كُلّ شَيْءٍ</a:t>
            </a:r>
            <a:endParaRPr lang="en-US" altLang="en-US" sz="8000" b="1">
              <a:solidFill>
                <a:srgbClr val="FFFF00"/>
              </a:solidFill>
              <a:latin typeface="Arabic Typesetting" panose="03020402040406030203" pitchFamily="66" charset="-78"/>
              <a:cs typeface="Arabic Typesetting" panose="03020402040406030203" pitchFamily="66" charset="-78"/>
            </a:endParaRPr>
          </a:p>
        </p:txBody>
      </p:sp>
      <p:sp>
        <p:nvSpPr>
          <p:cNvPr id="119815" name="Rectangle 2"/>
          <p:cNvSpPr>
            <a:spLocks noChangeArrowheads="1"/>
          </p:cNvSpPr>
          <p:nvPr/>
        </p:nvSpPr>
        <p:spPr bwMode="auto">
          <a:xfrm>
            <a:off x="304800" y="4725988"/>
            <a:ext cx="8534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ya dhalladhy kana qabla kulli shay‘in</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208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20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08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1218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121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18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ذَا الّذِي كَانَ قَبْلَ كُلّ شَيْءٍ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has been always there before all things,</a:t>
            </a:r>
          </a:p>
        </p:txBody>
      </p:sp>
      <p:sp>
        <p:nvSpPr>
          <p:cNvPr id="1228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dhalladhy kana qabla kulli shay‘in</a:t>
            </a:r>
          </a:p>
        </p:txBody>
      </p:sp>
      <p:sp>
        <p:nvSpPr>
          <p:cNvPr id="122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28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ثُمّ خَلَقَ كُلّ شَيْءٍ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 then created all things,</a:t>
            </a:r>
          </a:p>
        </p:txBody>
      </p:sp>
      <p:sp>
        <p:nvSpPr>
          <p:cNvPr id="1239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thumma khalaqa kulla shay‘in</a:t>
            </a:r>
            <a:endParaRPr lang="fi-FI" altLang="en-US" b="1" i="1">
              <a:ea typeface="MS Mincho" panose="02020609040205080304" pitchFamily="49" charset="-128"/>
            </a:endParaRPr>
          </a:p>
        </p:txBody>
      </p:sp>
      <p:sp>
        <p:nvSpPr>
          <p:cNvPr id="123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39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smtClean="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4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4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3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ثُمّ يَبْقَى وَيَفْنَى كُلّ شَيْءٍ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 then stays while all things vanish.</a:t>
            </a:r>
          </a:p>
        </p:txBody>
      </p:sp>
      <p:sp>
        <p:nvSpPr>
          <p:cNvPr id="1249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thumm yabqa wa yafna kullu shay‘in</a:t>
            </a:r>
            <a:endParaRPr lang="fi-FI" altLang="en-US" b="1" i="1">
              <a:ea typeface="MS Mincho" panose="02020609040205080304" pitchFamily="49" charset="-128"/>
            </a:endParaRPr>
          </a:p>
        </p:txBody>
      </p:sp>
      <p:sp>
        <p:nvSpPr>
          <p:cNvPr id="124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49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ذَا الّذِي لَيْسَ كَمِثْلِهِ شَيْءٌ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Whose like in not found at all</a:t>
            </a:r>
          </a:p>
        </p:txBody>
      </p:sp>
      <p:sp>
        <p:nvSpPr>
          <p:cNvPr id="1259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dhalladhy laysa kamithlihi shay‘un</a:t>
            </a:r>
            <a:endParaRPr lang="fi-FI" altLang="en-US" b="1" i="1">
              <a:ea typeface="MS Mincho" panose="02020609040205080304" pitchFamily="49" charset="-128"/>
            </a:endParaRPr>
          </a:p>
        </p:txBody>
      </p:sp>
      <p:sp>
        <p:nvSpPr>
          <p:cNvPr id="125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59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وَيَا ذَا الّذِي لَيْسَ فِي السّمَاوَاتِ العُلَى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neither in the highest heavens,</a:t>
            </a:r>
          </a:p>
        </p:txBody>
      </p:sp>
      <p:sp>
        <p:nvSpPr>
          <p:cNvPr id="1269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ya dhalladhy laysa fi alssamawati al`ula</a:t>
            </a:r>
            <a:endParaRPr lang="fi-FI" altLang="en-US" b="1" i="1">
              <a:ea typeface="MS Mincho" panose="02020609040205080304" pitchFamily="49" charset="-128"/>
            </a:endParaRPr>
          </a:p>
        </p:txBody>
      </p:sp>
      <p:sp>
        <p:nvSpPr>
          <p:cNvPr id="126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69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وَلا فِي الأَرَضِينَ السّفْلَى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Nor in the lowest layers of the earth</a:t>
            </a:r>
          </a:p>
        </p:txBody>
      </p:sp>
      <p:sp>
        <p:nvSpPr>
          <p:cNvPr id="1280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wa la fi alaradina alssufla</a:t>
            </a:r>
            <a:endParaRPr lang="fi-FI" altLang="en-US" b="1" i="1">
              <a:ea typeface="MS Mincho" panose="02020609040205080304" pitchFamily="49" charset="-128"/>
            </a:endParaRPr>
          </a:p>
        </p:txBody>
      </p:sp>
      <p:sp>
        <p:nvSpPr>
          <p:cNvPr id="128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80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وَلا فَوْقَهُنّ وَلا تَحْتَهُنّ وَلا بَيْنَهُنّ إلهٌ يُعْبَدُ غَيْرُهُ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Nor above them, nor beneath them, nor there is between them any god that is worshipped save Him. </a:t>
            </a:r>
          </a:p>
        </p:txBody>
      </p:sp>
      <p:sp>
        <p:nvSpPr>
          <p:cNvPr id="1290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la fawqahunna wa la tahtahunna wa la baynahunna ilhun yu`badu ghayruhu</a:t>
            </a:r>
            <a:endParaRPr lang="fi-FI" altLang="en-US" b="1" i="1">
              <a:ea typeface="MS Mincho" panose="02020609040205080304" pitchFamily="49" charset="-128"/>
            </a:endParaRPr>
          </a:p>
        </p:txBody>
      </p:sp>
      <p:sp>
        <p:nvSpPr>
          <p:cNvPr id="129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290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لَكَ الحَمْدُ حَمْداً لا يَقْوَى عَلَى إحْصَائِهِ إلاَّ أَنْتَ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To You be the praise that none can count save You,</a:t>
            </a:r>
          </a:p>
        </p:txBody>
      </p:sp>
      <p:sp>
        <p:nvSpPr>
          <p:cNvPr id="1300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laka alhamdu hamdan la yaqwa `ala ihsa’ihi illa anta</a:t>
            </a:r>
            <a:endParaRPr lang="fi-FI" altLang="en-US" b="1" i="1">
              <a:ea typeface="MS Mincho" panose="02020609040205080304" pitchFamily="49" charset="-128"/>
            </a:endParaRPr>
          </a:p>
        </p:txBody>
      </p:sp>
      <p:sp>
        <p:nvSpPr>
          <p:cNvPr id="130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00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فَصَلّ عَلَى مُحَمّدٍ وَآلِ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So, please bless Muhammad and the Household of </a:t>
            </a:r>
            <a:r>
              <a:rPr lang="en-US" sz="3600" b="1" kern="1200" dirty="0" smtClean="0">
                <a:ea typeface="MS Mincho" pitchFamily="49" charset="-128"/>
              </a:rPr>
              <a:t>Muhammad</a:t>
            </a:r>
            <a:endParaRPr lang="en-US" sz="3600" b="1" kern="1200" dirty="0">
              <a:ea typeface="MS Mincho" pitchFamily="49" charset="-128"/>
            </a:endParaRPr>
          </a:p>
        </p:txBody>
      </p:sp>
      <p:sp>
        <p:nvSpPr>
          <p:cNvPr id="1310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fasalli `ala muhammadin wa ali muhammadin</a:t>
            </a:r>
            <a:endParaRPr lang="fi-FI" altLang="en-US" b="1" i="1">
              <a:ea typeface="MS Mincho" panose="02020609040205080304" pitchFamily="49" charset="-128"/>
            </a:endParaRPr>
          </a:p>
        </p:txBody>
      </p:sp>
      <p:sp>
        <p:nvSpPr>
          <p:cNvPr id="131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10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صَلاةً لا يَقْوَى عَلَى إحْصَائِهَا إلاَّ أَنْتَ.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with the blessings that none can count save You.</a:t>
            </a:r>
          </a:p>
        </p:txBody>
      </p:sp>
      <p:sp>
        <p:nvSpPr>
          <p:cNvPr id="1321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salatan la yaqwa `ala ihsa’iha illa anta</a:t>
            </a:r>
          </a:p>
        </p:txBody>
      </p:sp>
      <p:sp>
        <p:nvSpPr>
          <p:cNvPr id="132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21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331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33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31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AutoShape 2"/>
          <p:cNvSpPr>
            <a:spLocks noChangeArrowheads="1"/>
          </p:cNvSpPr>
          <p:nvPr/>
        </p:nvSpPr>
        <p:spPr bwMode="auto">
          <a:xfrm>
            <a:off x="304800" y="533400"/>
            <a:ext cx="8534400" cy="6059488"/>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34147" name="Rectangle 3"/>
          <p:cNvSpPr>
            <a:spLocks noChangeArrowheads="1"/>
          </p:cNvSpPr>
          <p:nvPr/>
        </p:nvSpPr>
        <p:spPr bwMode="auto">
          <a:xfrm>
            <a:off x="1143000" y="914400"/>
            <a:ext cx="701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FFFF00"/>
                </a:solidFill>
                <a:latin typeface="Trebuchet MS" panose="020B0603020202020204" pitchFamily="34" charset="0"/>
              </a:rPr>
              <a:t>Du’a for the 21</a:t>
            </a:r>
            <a:r>
              <a:rPr lang="en-US" altLang="en-US" sz="5400" b="1" baseline="30000">
                <a:solidFill>
                  <a:srgbClr val="FFFF00"/>
                </a:solidFill>
                <a:latin typeface="Trebuchet MS" panose="020B0603020202020204" pitchFamily="34" charset="0"/>
              </a:rPr>
              <a:t>st</a:t>
            </a:r>
            <a:r>
              <a:rPr lang="en-US" altLang="en-US" sz="5400" b="1">
                <a:solidFill>
                  <a:srgbClr val="FFFF00"/>
                </a:solidFill>
                <a:latin typeface="Trebuchet MS" panose="020B0603020202020204" pitchFamily="34" charset="0"/>
              </a:rPr>
              <a:t> night of Ramadan</a:t>
            </a:r>
          </a:p>
        </p:txBody>
      </p:sp>
      <p:sp>
        <p:nvSpPr>
          <p:cNvPr id="13414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414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34150" name="Rectangle 1"/>
          <p:cNvSpPr>
            <a:spLocks noChangeArrowheads="1"/>
          </p:cNvSpPr>
          <p:nvPr/>
        </p:nvSpPr>
        <p:spPr bwMode="auto">
          <a:xfrm>
            <a:off x="990600" y="4830763"/>
            <a:ext cx="7315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i="1">
                <a:solidFill>
                  <a:srgbClr val="FFFF00"/>
                </a:solidFill>
              </a:rPr>
              <a:t>Shaykh al-Kulayni, in ‘al-Kafi’, has narrated,  that the following supplication, which is also narrated in ‘al-Muqni`ah’ and ‘al-Misbah’,should be recited at the twenty-first night of Ramadan: </a:t>
            </a:r>
          </a:p>
        </p:txBody>
      </p:sp>
      <p:sp>
        <p:nvSpPr>
          <p:cNvPr id="134151" name="Rectangle 1"/>
          <p:cNvSpPr>
            <a:spLocks noChangeArrowheads="1"/>
          </p:cNvSpPr>
          <p:nvPr/>
        </p:nvSpPr>
        <p:spPr bwMode="auto">
          <a:xfrm>
            <a:off x="2119313" y="2514600"/>
            <a:ext cx="49672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8000" b="1">
                <a:solidFill>
                  <a:srgbClr val="FFFF00"/>
                </a:solidFill>
                <a:latin typeface="Arabic Typesetting" panose="03020402040406030203" pitchFamily="66" charset="-78"/>
                <a:cs typeface="Arabic Typesetting" panose="03020402040406030203" pitchFamily="66" charset="-78"/>
              </a:rPr>
              <a:t>يَا مُولِجَ اللّيْلِ فِي النّهَارِ</a:t>
            </a:r>
            <a:endParaRPr lang="en-US" altLang="en-US" sz="8000" b="1">
              <a:solidFill>
                <a:srgbClr val="FFFF00"/>
              </a:solidFill>
              <a:latin typeface="Arabic Typesetting" panose="03020402040406030203" pitchFamily="66" charset="-78"/>
              <a:cs typeface="Arabic Typesetting" panose="03020402040406030203" pitchFamily="66" charset="-78"/>
            </a:endParaRPr>
          </a:p>
        </p:txBody>
      </p:sp>
      <p:sp>
        <p:nvSpPr>
          <p:cNvPr id="134152" name="Rectangle 2"/>
          <p:cNvSpPr>
            <a:spLocks noChangeArrowheads="1"/>
          </p:cNvSpPr>
          <p:nvPr/>
        </p:nvSpPr>
        <p:spPr bwMode="auto">
          <a:xfrm>
            <a:off x="822325" y="3802063"/>
            <a:ext cx="74993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ya mulija allayli fi alnnahari</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15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15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3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351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35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51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1361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136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61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مُولِجَ اللّيْلِ فِي النّهَارِ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causes the night to enter into the day</a:t>
            </a:r>
          </a:p>
        </p:txBody>
      </p:sp>
      <p:sp>
        <p:nvSpPr>
          <p:cNvPr id="1372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mulija allayli fi alnnahari</a:t>
            </a:r>
          </a:p>
        </p:txBody>
      </p:sp>
      <p:sp>
        <p:nvSpPr>
          <p:cNvPr id="137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72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وَمُولِجَ النّهَارِ فِي اللّيْلِ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causes the day to enter into the night,</a:t>
            </a:r>
          </a:p>
        </p:txBody>
      </p:sp>
      <p:sp>
        <p:nvSpPr>
          <p:cNvPr id="1382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mulija alnnahari fi allayli</a:t>
            </a:r>
          </a:p>
        </p:txBody>
      </p:sp>
      <p:sp>
        <p:nvSpPr>
          <p:cNvPr id="138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82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 مُخْرِجَ الحَيّ مِنَ المَيّتِ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brings forth the living from the dead</a:t>
            </a:r>
          </a:p>
        </p:txBody>
      </p:sp>
      <p:sp>
        <p:nvSpPr>
          <p:cNvPr id="1392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mukhrija alhayy mina almayyti</a:t>
            </a:r>
          </a:p>
        </p:txBody>
      </p:sp>
      <p:sp>
        <p:nvSpPr>
          <p:cNvPr id="139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392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وَمُخْرِجَ المَيّتِ مِنَ الحَيّ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brings forth the dead from the living,</a:t>
            </a:r>
          </a:p>
        </p:txBody>
      </p:sp>
      <p:sp>
        <p:nvSpPr>
          <p:cNvPr id="1402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mukhrija almayyti mina alhayy</a:t>
            </a:r>
          </a:p>
        </p:txBody>
      </p:sp>
      <p:sp>
        <p:nvSpPr>
          <p:cNvPr id="140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02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رَازِقَ مَنْ يَشَاءُ بِغَيْرِ حِسَابٍ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 Who gives sustenance to whomever He please without measure:</a:t>
            </a:r>
          </a:p>
        </p:txBody>
      </p:sp>
      <p:sp>
        <p:nvSpPr>
          <p:cNvPr id="1413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raziqa man yasha‘u bighayri hisabin</a:t>
            </a:r>
            <a:endParaRPr lang="fi-FI" altLang="en-US" b="1" i="1">
              <a:ea typeface="MS Mincho" panose="02020609040205080304" pitchFamily="49" charset="-128"/>
            </a:endParaRPr>
          </a:p>
        </p:txBody>
      </p:sp>
      <p:sp>
        <p:nvSpPr>
          <p:cNvPr id="141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13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اللّهُ يَا رَحْمَانُ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O the All-beneficent;</a:t>
            </a:r>
          </a:p>
        </p:txBody>
      </p:sp>
      <p:sp>
        <p:nvSpPr>
          <p:cNvPr id="142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allahu ya rahmanu</a:t>
            </a:r>
          </a:p>
        </p:txBody>
      </p:sp>
      <p:sp>
        <p:nvSpPr>
          <p:cNvPr id="142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23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اللّهُ يَا رَحِيمُ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O the All-merciful;</a:t>
            </a:r>
          </a:p>
        </p:txBody>
      </p:sp>
      <p:sp>
        <p:nvSpPr>
          <p:cNvPr id="143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allahu ya rahimu</a:t>
            </a:r>
          </a:p>
        </p:txBody>
      </p:sp>
      <p:sp>
        <p:nvSpPr>
          <p:cNvPr id="143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33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اللّهُ يَا اللّهُ يَا اللّهُ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it-IT" sz="3600" b="1" kern="1200" dirty="0">
                <a:ea typeface="MS Mincho" pitchFamily="49" charset="-128"/>
              </a:rPr>
              <a:t>O </a:t>
            </a:r>
            <a:r>
              <a:rPr lang="it-IT" sz="3600" b="1" kern="1200" dirty="0" smtClean="0">
                <a:ea typeface="MS Mincho" pitchFamily="49" charset="-128"/>
              </a:rPr>
              <a:t>Allāh; </a:t>
            </a:r>
            <a:r>
              <a:rPr lang="it-IT" sz="3600" b="1" kern="1200" dirty="0">
                <a:ea typeface="MS Mincho" pitchFamily="49" charset="-128"/>
              </a:rPr>
              <a:t>O </a:t>
            </a:r>
            <a:r>
              <a:rPr lang="it-IT" sz="3600" b="1" kern="1200" dirty="0" smtClean="0">
                <a:ea typeface="MS Mincho" pitchFamily="49" charset="-128"/>
              </a:rPr>
              <a:t>Allāh; </a:t>
            </a:r>
            <a:r>
              <a:rPr lang="it-IT" sz="3600" b="1" kern="1200" dirty="0">
                <a:ea typeface="MS Mincho" pitchFamily="49" charset="-128"/>
              </a:rPr>
              <a:t>O </a:t>
            </a:r>
            <a:r>
              <a:rPr lang="it-IT" sz="3600" b="1" kern="1200" dirty="0" smtClean="0">
                <a:ea typeface="MS Mincho" pitchFamily="49" charset="-128"/>
              </a:rPr>
              <a:t>Allāh;</a:t>
            </a:r>
            <a:endParaRPr lang="en-US" sz="3600" b="1" kern="1200" dirty="0">
              <a:ea typeface="MS Mincho" pitchFamily="49" charset="-128"/>
            </a:endParaRPr>
          </a:p>
        </p:txBody>
      </p:sp>
      <p:sp>
        <p:nvSpPr>
          <p:cNvPr id="144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allahu ya allahu ya allahu</a:t>
            </a:r>
            <a:endParaRPr lang="fi-FI" altLang="en-US" b="1" i="1">
              <a:ea typeface="MS Mincho" panose="02020609040205080304" pitchFamily="49" charset="-128"/>
            </a:endParaRPr>
          </a:p>
        </p:txBody>
      </p:sp>
      <p:sp>
        <p:nvSpPr>
          <p:cNvPr id="144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43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68375"/>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إِنّي أَسْأَلُكَ بِكِتَابِكَ المُنْزَلِ وَمَا فِيهِ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I beseech You in the name of Your revealed Book and that which is in it,</a:t>
            </a:r>
          </a:p>
        </p:txBody>
      </p:sp>
      <p:sp>
        <p:nvSpPr>
          <p:cNvPr id="16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allahumma inni as’aluka bikitabika almunzali wa ma fihi</a:t>
            </a:r>
            <a:endParaRPr lang="fi-FI" altLang="en-US" b="1" i="1">
              <a:ea typeface="MS Mincho" panose="02020609040205080304" pitchFamily="49" charset="-128"/>
            </a:endParaRPr>
          </a:p>
        </p:txBody>
      </p:sp>
      <p:sp>
        <p:nvSpPr>
          <p:cNvPr id="16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3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لَكَ الأَسْمَاءُ الحُسْنَى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To You are the Most Excellent Names,</a:t>
            </a:r>
          </a:p>
        </p:txBody>
      </p:sp>
      <p:sp>
        <p:nvSpPr>
          <p:cNvPr id="145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laka alasma‘u alhusna</a:t>
            </a:r>
          </a:p>
        </p:txBody>
      </p:sp>
      <p:sp>
        <p:nvSpPr>
          <p:cNvPr id="145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54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وَالأَمْثَالُ العُلْيَا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the most elevated examples,</a:t>
            </a:r>
          </a:p>
        </p:txBody>
      </p:sp>
      <p:sp>
        <p:nvSpPr>
          <p:cNvPr id="146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wal-amthalu al`ulia</a:t>
            </a:r>
          </a:p>
        </p:txBody>
      </p:sp>
      <p:sp>
        <p:nvSpPr>
          <p:cNvPr id="146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64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وَالكِبْرِيَاءُ وَالآلاءُ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greatness and bounties.</a:t>
            </a:r>
          </a:p>
        </p:txBody>
      </p:sp>
      <p:sp>
        <p:nvSpPr>
          <p:cNvPr id="147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wal-kibrya‘u wal-ala‘u</a:t>
            </a:r>
          </a:p>
        </p:txBody>
      </p:sp>
      <p:sp>
        <p:nvSpPr>
          <p:cNvPr id="147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74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أَسْأَلُكَ أَنْ تُصَلّيَ عَلَى مُحَمّدٍ وَآلِ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 beseech You to bless Muhammad and the Household of Muhammad,</a:t>
            </a:r>
          </a:p>
        </p:txBody>
      </p:sp>
      <p:sp>
        <p:nvSpPr>
          <p:cNvPr id="148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as’aluka an tu¥alliya `ala muhammadin wa ali muhammadin</a:t>
            </a:r>
          </a:p>
        </p:txBody>
      </p:sp>
      <p:sp>
        <p:nvSpPr>
          <p:cNvPr id="148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84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وَأَنْ تَجْعَلَ اسْمِي فِي هذِهِ اللّيْلَةِ فِي السّعَدَاءِ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include my name with the list of the happiest ones,</a:t>
            </a:r>
          </a:p>
        </p:txBody>
      </p:sp>
      <p:sp>
        <p:nvSpPr>
          <p:cNvPr id="149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an taj`ala asmy fi hadhihi allaylati fi alssu`ada‘i</a:t>
            </a:r>
          </a:p>
        </p:txBody>
      </p:sp>
      <p:sp>
        <p:nvSpPr>
          <p:cNvPr id="149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495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وَرُوحِي مَعَ الشّهَدَاءِ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add my soul to the martyrs,</a:t>
            </a:r>
          </a:p>
        </p:txBody>
      </p:sp>
      <p:sp>
        <p:nvSpPr>
          <p:cNvPr id="150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ruhy ma`a alshshuhada‘i</a:t>
            </a:r>
          </a:p>
        </p:txBody>
      </p:sp>
      <p:sp>
        <p:nvSpPr>
          <p:cNvPr id="150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05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وَإِحْسَانِي فِي عِلّيّينَ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record my good deeds in the most exalted rank</a:t>
            </a:r>
          </a:p>
        </p:txBody>
      </p:sp>
      <p:sp>
        <p:nvSpPr>
          <p:cNvPr id="151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ihsany fi `illiyyina</a:t>
            </a:r>
          </a:p>
        </p:txBody>
      </p:sp>
      <p:sp>
        <p:nvSpPr>
          <p:cNvPr id="151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15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وَإِسَاءَتِي مَغْفُورَةً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decide my offense to be forgiven,</a:t>
            </a:r>
          </a:p>
        </p:txBody>
      </p:sp>
      <p:sp>
        <p:nvSpPr>
          <p:cNvPr id="152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isa‘aty maghfuratan</a:t>
            </a:r>
          </a:p>
        </p:txBody>
      </p:sp>
      <p:sp>
        <p:nvSpPr>
          <p:cNvPr id="152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25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وَأَنْ تَهَبَ لِي يَقِيناً تُبَاشِرُ بِهِ قَلْبِي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grant me certitude that fills in my heart</a:t>
            </a:r>
          </a:p>
        </p:txBody>
      </p:sp>
      <p:sp>
        <p:nvSpPr>
          <p:cNvPr id="153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an tahaba li yaqinan tubashiru bihi qalbi</a:t>
            </a:r>
          </a:p>
        </p:txBody>
      </p:sp>
      <p:sp>
        <p:nvSpPr>
          <p:cNvPr id="153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36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وَإِيمَاناً يُذْهِبُ الشّكّ عَنّي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faith that removes </a:t>
            </a:r>
            <a:r>
              <a:rPr lang="en-US" sz="3600" b="1" kern="1200" dirty="0" err="1">
                <a:ea typeface="MS Mincho" pitchFamily="49" charset="-128"/>
              </a:rPr>
              <a:t>dubiosity</a:t>
            </a:r>
            <a:r>
              <a:rPr lang="en-US" sz="3600" b="1" kern="1200" dirty="0">
                <a:ea typeface="MS Mincho" pitchFamily="49" charset="-128"/>
              </a:rPr>
              <a:t> from me</a:t>
            </a:r>
          </a:p>
        </p:txBody>
      </p:sp>
      <p:sp>
        <p:nvSpPr>
          <p:cNvPr id="154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‘imanan yudhhibu alshshkk `anni</a:t>
            </a:r>
          </a:p>
        </p:txBody>
      </p:sp>
      <p:sp>
        <p:nvSpPr>
          <p:cNvPr id="154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46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وَفِيهِ اسْمُكَ الأَكْبَرُ وَأَسْمَاؤُكَ الحُسْنَى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Your Great Name and Your (Other) beautiful names are in it,</a:t>
            </a:r>
          </a:p>
        </p:txBody>
      </p:sp>
      <p:sp>
        <p:nvSpPr>
          <p:cNvPr id="17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fihi asmuka al-akbaru wa-asmau ‘uka alhusna </a:t>
            </a:r>
            <a:endParaRPr lang="fi-FI" altLang="en-US" b="1" i="1">
              <a:ea typeface="MS Mincho" panose="02020609040205080304" pitchFamily="49" charset="-128"/>
            </a:endParaRPr>
          </a:p>
        </p:txBody>
      </p:sp>
      <p:sp>
        <p:nvSpPr>
          <p:cNvPr id="17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4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وَتُرْضِيَنِي بِمَا قَسَمْتَ 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make me feel satisfied with that which You decide for me</a:t>
            </a:r>
          </a:p>
        </p:txBody>
      </p:sp>
      <p:sp>
        <p:nvSpPr>
          <p:cNvPr id="155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tur¤iyany bima qasamta li</a:t>
            </a:r>
          </a:p>
        </p:txBody>
      </p:sp>
      <p:sp>
        <p:nvSpPr>
          <p:cNvPr id="155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56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وَآتِنَا فِي الدّنْيَا حَسَنَةً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(please) grant us reward in this world</a:t>
            </a:r>
          </a:p>
        </p:txBody>
      </p:sp>
      <p:sp>
        <p:nvSpPr>
          <p:cNvPr id="1566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sv-SE" altLang="en-US" b="1" i="1">
                <a:ea typeface="MS Mincho" panose="02020609040205080304" pitchFamily="49" charset="-128"/>
              </a:rPr>
              <a:t>wa atina fi alddunya hasanatan</a:t>
            </a:r>
            <a:endParaRPr lang="fi-FI" altLang="en-US" b="1" i="1">
              <a:ea typeface="MS Mincho" panose="02020609040205080304" pitchFamily="49" charset="-128"/>
            </a:endParaRPr>
          </a:p>
        </p:txBody>
      </p:sp>
      <p:sp>
        <p:nvSpPr>
          <p:cNvPr id="156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66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وَفِي الآخِرَةِ حَسَنَةً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reward in the Hereafter,</a:t>
            </a:r>
          </a:p>
        </p:txBody>
      </p:sp>
      <p:sp>
        <p:nvSpPr>
          <p:cNvPr id="1577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fi alakhirati hasanatan</a:t>
            </a:r>
          </a:p>
        </p:txBody>
      </p:sp>
      <p:sp>
        <p:nvSpPr>
          <p:cNvPr id="157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77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وَقِنَا عَذَابَ النَّارِ الحَرِيقِ</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save us from the torment of the </a:t>
            </a:r>
            <a:r>
              <a:rPr lang="en-US" sz="3600" b="1" kern="1200" dirty="0" err="1">
                <a:ea typeface="MS Mincho" pitchFamily="49" charset="-128"/>
              </a:rPr>
              <a:t>buring</a:t>
            </a:r>
            <a:r>
              <a:rPr lang="en-US" sz="3600" b="1" kern="1200" dirty="0">
                <a:ea typeface="MS Mincho" pitchFamily="49" charset="-128"/>
              </a:rPr>
              <a:t> Fire,</a:t>
            </a:r>
          </a:p>
        </p:txBody>
      </p:sp>
      <p:sp>
        <p:nvSpPr>
          <p:cNvPr id="1587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qina `adhaba alnnari alhariqi</a:t>
            </a:r>
          </a:p>
        </p:txBody>
      </p:sp>
      <p:sp>
        <p:nvSpPr>
          <p:cNvPr id="158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87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وَارْزُقْنِي فِيهَا ذِكْرَكَ وَشُكْرَكَ وَالرّغْبَةَ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(also) confer upon us at this night Your mentioning, thanking You, and desiring for You,</a:t>
            </a:r>
          </a:p>
        </p:txBody>
      </p:sp>
      <p:sp>
        <p:nvSpPr>
          <p:cNvPr id="1597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warzuqny fiha dhikraka wa shukraka wal-rraghbata ilayka</a:t>
            </a:r>
          </a:p>
        </p:txBody>
      </p:sp>
      <p:sp>
        <p:nvSpPr>
          <p:cNvPr id="159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597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وَالإِنَابَةَ وَالتّوْفِيقَ لِمَا وَفّقْتَ لَهُ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turning to You, and success to that to which You led </a:t>
            </a:r>
          </a:p>
        </p:txBody>
      </p:sp>
      <p:sp>
        <p:nvSpPr>
          <p:cNvPr id="1607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wal-inabata wal-ttawfiqa lima waffaqta lahu</a:t>
            </a:r>
          </a:p>
        </p:txBody>
      </p:sp>
      <p:sp>
        <p:nvSpPr>
          <p:cNvPr id="160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07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مُحَمّداً وَآلَ مُحَمّدٍ عَلَيْهِ وَعَلَيْهِمُ السّلامُ.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Muhammad and the Household of Muhammad, peace be upon him and them.</a:t>
            </a:r>
          </a:p>
        </p:txBody>
      </p:sp>
      <p:sp>
        <p:nvSpPr>
          <p:cNvPr id="1617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muhammadan wa ala muhammadin `alayhi wa `alayhimu alssalamu</a:t>
            </a:r>
          </a:p>
        </p:txBody>
      </p:sp>
      <p:sp>
        <p:nvSpPr>
          <p:cNvPr id="161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17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628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62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28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AutoShape 2"/>
          <p:cNvSpPr>
            <a:spLocks noChangeArrowheads="1"/>
          </p:cNvSpPr>
          <p:nvPr/>
        </p:nvSpPr>
        <p:spPr bwMode="auto">
          <a:xfrm>
            <a:off x="304800" y="533400"/>
            <a:ext cx="8534400" cy="6059488"/>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63843" name="Rectangle 3"/>
          <p:cNvSpPr>
            <a:spLocks noChangeArrowheads="1"/>
          </p:cNvSpPr>
          <p:nvPr/>
        </p:nvSpPr>
        <p:spPr bwMode="auto">
          <a:xfrm>
            <a:off x="1143000" y="914400"/>
            <a:ext cx="701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FFFF00"/>
                </a:solidFill>
                <a:latin typeface="Trebuchet MS" panose="020B0603020202020204" pitchFamily="34" charset="0"/>
              </a:rPr>
              <a:t>Du’a for the 21</a:t>
            </a:r>
            <a:r>
              <a:rPr lang="en-US" altLang="en-US" sz="5400" b="1" baseline="30000">
                <a:solidFill>
                  <a:srgbClr val="FFFF00"/>
                </a:solidFill>
                <a:latin typeface="Trebuchet MS" panose="020B0603020202020204" pitchFamily="34" charset="0"/>
              </a:rPr>
              <a:t>st</a:t>
            </a:r>
            <a:r>
              <a:rPr lang="en-US" altLang="en-US" sz="5400" b="1">
                <a:solidFill>
                  <a:srgbClr val="FFFF00"/>
                </a:solidFill>
                <a:latin typeface="Trebuchet MS" panose="020B0603020202020204" pitchFamily="34" charset="0"/>
              </a:rPr>
              <a:t> night of Ramadan</a:t>
            </a:r>
          </a:p>
        </p:txBody>
      </p:sp>
      <p:sp>
        <p:nvSpPr>
          <p:cNvPr id="16384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384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63846" name="Rectangle 1"/>
          <p:cNvSpPr>
            <a:spLocks noChangeArrowheads="1"/>
          </p:cNvSpPr>
          <p:nvPr/>
        </p:nvSpPr>
        <p:spPr bwMode="auto">
          <a:xfrm>
            <a:off x="1066800" y="4983163"/>
            <a:ext cx="7162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i="1">
                <a:solidFill>
                  <a:srgbClr val="FFFF00"/>
                </a:solidFill>
              </a:rPr>
              <a:t>Al-Kaf`amiy has quoted Sayyid Ibn Baqi as saying that it is recommended to recite the following supplication at the twenty-first night of Ramadan</a:t>
            </a:r>
          </a:p>
        </p:txBody>
      </p:sp>
      <p:sp>
        <p:nvSpPr>
          <p:cNvPr id="163847" name="Rectangle 1"/>
          <p:cNvSpPr>
            <a:spLocks noChangeArrowheads="1"/>
          </p:cNvSpPr>
          <p:nvPr/>
        </p:nvSpPr>
        <p:spPr bwMode="auto">
          <a:xfrm>
            <a:off x="614363" y="2514600"/>
            <a:ext cx="79962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8000" b="1">
                <a:solidFill>
                  <a:srgbClr val="FFFF00"/>
                </a:solidFill>
                <a:latin typeface="Arabic Typesetting" panose="03020402040406030203" pitchFamily="66" charset="-78"/>
                <a:cs typeface="Arabic Typesetting" panose="03020402040406030203" pitchFamily="66" charset="-78"/>
              </a:rPr>
              <a:t>وَاقْسِمْ لِي حِلْماً يَسُدّ عَنّي بَابَ الجَهْلِ</a:t>
            </a:r>
            <a:endParaRPr lang="en-US" altLang="en-US" sz="8000" b="1">
              <a:solidFill>
                <a:srgbClr val="FFFF00"/>
              </a:solidFill>
              <a:latin typeface="Arabic Typesetting" panose="03020402040406030203" pitchFamily="66" charset="-78"/>
              <a:cs typeface="Arabic Typesetting" panose="03020402040406030203" pitchFamily="66" charset="-78"/>
            </a:endParaRPr>
          </a:p>
        </p:txBody>
      </p:sp>
      <p:sp>
        <p:nvSpPr>
          <p:cNvPr id="163848" name="Rectangle 2"/>
          <p:cNvSpPr>
            <a:spLocks noChangeArrowheads="1"/>
          </p:cNvSpPr>
          <p:nvPr/>
        </p:nvSpPr>
        <p:spPr bwMode="auto">
          <a:xfrm>
            <a:off x="304800" y="3659188"/>
            <a:ext cx="8534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waqsim li hilman yasuddu `anni baba aljahli</a:t>
            </a: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648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64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48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وَمَا يُخَافُ وَيُرْجَى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in it there is that which warns and gives hope.</a:t>
            </a:r>
          </a:p>
        </p:txBody>
      </p:sp>
      <p:sp>
        <p:nvSpPr>
          <p:cNvPr id="18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ma yukhafu wa yurja</a:t>
            </a:r>
            <a:endParaRPr lang="fi-FI" altLang="en-US" b="1" i="1">
              <a:ea typeface="MS Mincho" panose="02020609040205080304" pitchFamily="49" charset="-128"/>
            </a:endParaRPr>
          </a:p>
        </p:txBody>
      </p:sp>
      <p:sp>
        <p:nvSpPr>
          <p:cNvPr id="18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4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1658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165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58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وَاقْسِمْ لِي حِلْماً يَسُدّ عَنّي بَابَ الجَهْلِ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decide for me forbearance that blocks the door to ignorance against me,</a:t>
            </a:r>
          </a:p>
        </p:txBody>
      </p:sp>
      <p:sp>
        <p:nvSpPr>
          <p:cNvPr id="1669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waqsim li hilman yasuddu `anni baba aljahli</a:t>
            </a:r>
          </a:p>
        </p:txBody>
      </p:sp>
      <p:sp>
        <p:nvSpPr>
          <p:cNvPr id="166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69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وَهُدَىً تَمُنّ بِهِ عَلَيّ مِنْ كُلّ ضَلالَةٍ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guidance that You confer upon me against any item of straying off,</a:t>
            </a:r>
          </a:p>
        </p:txBody>
      </p:sp>
      <p:sp>
        <p:nvSpPr>
          <p:cNvPr id="1679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hudan tamunn bihi `alayya min kulli dalalatin</a:t>
            </a:r>
          </a:p>
        </p:txBody>
      </p:sp>
      <p:sp>
        <p:nvSpPr>
          <p:cNvPr id="167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79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وَغِنَىً تَسُدّ بِهِ عَنّي بَابَ كُلّ فَقْرٍ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affluence that blocks the door to all poverty against me,</a:t>
            </a:r>
          </a:p>
        </p:txBody>
      </p:sp>
      <p:sp>
        <p:nvSpPr>
          <p:cNvPr id="1689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ghinan tasudd bihi `anni baba kull faqrin</a:t>
            </a:r>
          </a:p>
        </p:txBody>
      </p:sp>
      <p:sp>
        <p:nvSpPr>
          <p:cNvPr id="168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89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وَقُوّةً تَرُدّ بِهَا عَنّي كُلّ ضَعْفٍ</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power due to which You repel any weakness from me,</a:t>
            </a:r>
          </a:p>
        </p:txBody>
      </p:sp>
      <p:sp>
        <p:nvSpPr>
          <p:cNvPr id="1699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wa quwwatan tarudd biha `anni kulla da`fin</a:t>
            </a:r>
            <a:endParaRPr lang="fi-FI" altLang="en-US" b="1" i="1">
              <a:ea typeface="MS Mincho" panose="02020609040205080304" pitchFamily="49" charset="-128"/>
            </a:endParaRPr>
          </a:p>
        </p:txBody>
      </p:sp>
      <p:sp>
        <p:nvSpPr>
          <p:cNvPr id="169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699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وَعِزّاً تُكْرِمُنِي بِهِ عَنْ كُلّ ذُلّ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might with which You honor me against all humiliation,</a:t>
            </a:r>
          </a:p>
        </p:txBody>
      </p:sp>
      <p:sp>
        <p:nvSpPr>
          <p:cNvPr id="1710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`izzan tukrimuny bihi `an kulla dhullin</a:t>
            </a:r>
          </a:p>
        </p:txBody>
      </p:sp>
      <p:sp>
        <p:nvSpPr>
          <p:cNvPr id="171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10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وَرِفْعَةً تَرْفَعُنِي بِهَا عَنْ كُلّ ضَعَةٍ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sublimity through which You exalt me against all humbleness,</a:t>
            </a:r>
          </a:p>
        </p:txBody>
      </p:sp>
      <p:sp>
        <p:nvSpPr>
          <p:cNvPr id="1720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sv-SE" altLang="en-US" b="1" i="1">
                <a:ea typeface="MS Mincho" panose="02020609040205080304" pitchFamily="49" charset="-128"/>
              </a:rPr>
              <a:t>wa rif`atan tarfa`uny biha `an kulli da`atin</a:t>
            </a:r>
            <a:endParaRPr lang="fi-FI" altLang="en-US" b="1" i="1">
              <a:ea typeface="MS Mincho" panose="02020609040205080304" pitchFamily="49" charset="-128"/>
            </a:endParaRPr>
          </a:p>
        </p:txBody>
      </p:sp>
      <p:sp>
        <p:nvSpPr>
          <p:cNvPr id="172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20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وَأَمْناً تَرُدّ بِهِ عَنّي كُلّ خَوْفٍ</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security through which You protect me against any fear,</a:t>
            </a:r>
          </a:p>
        </p:txBody>
      </p:sp>
      <p:sp>
        <p:nvSpPr>
          <p:cNvPr id="1730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amnan tarudd bihi `anni kulla khawfin</a:t>
            </a:r>
          </a:p>
        </p:txBody>
      </p:sp>
      <p:sp>
        <p:nvSpPr>
          <p:cNvPr id="173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30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وَعَافِيَةً تَسْتُرُنِي بِهَا عَنْ كُلّ بَلاءٍ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well-being by which You cover me against any ailment,</a:t>
            </a:r>
          </a:p>
        </p:txBody>
      </p:sp>
      <p:sp>
        <p:nvSpPr>
          <p:cNvPr id="1740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`afiyatan tasturuny biha `an kulli bala‘in</a:t>
            </a:r>
          </a:p>
        </p:txBody>
      </p:sp>
      <p:sp>
        <p:nvSpPr>
          <p:cNvPr id="174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40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وَعِلْماً تَفْتَحُ لِي بِهِ كُلّ يَقِينٍ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knowledge due to which You open before me all certitude,</a:t>
            </a:r>
          </a:p>
        </p:txBody>
      </p:sp>
      <p:sp>
        <p:nvSpPr>
          <p:cNvPr id="1751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`ilman taftahu li bihi kulla yaqinin</a:t>
            </a:r>
          </a:p>
        </p:txBody>
      </p:sp>
      <p:sp>
        <p:nvSpPr>
          <p:cNvPr id="175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51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أَنْ تَجْعَلَنِي مِنْ عُتَقَائِكَ مِنَ النَّارِ.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That You may include me among those who have been set free from the Hellfire.</a:t>
            </a:r>
          </a:p>
        </p:txBody>
      </p:sp>
      <p:sp>
        <p:nvSpPr>
          <p:cNvPr id="19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sv-SE" altLang="en-US" b="1" i="1">
                <a:ea typeface="MS Mincho" panose="02020609040205080304" pitchFamily="49" charset="-128"/>
              </a:rPr>
              <a:t>an taj`alany min `utaqa’ika mina alnnari</a:t>
            </a:r>
            <a:endParaRPr lang="fi-FI" altLang="en-US" b="1" i="1">
              <a:ea typeface="MS Mincho" panose="02020609040205080304" pitchFamily="49" charset="-128"/>
            </a:endParaRPr>
          </a:p>
        </p:txBody>
      </p:sp>
      <p:sp>
        <p:nvSpPr>
          <p:cNvPr id="19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4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وَيَقِيناً تُذْهِبُ بِهِ عَنّي كُلّ شَكّ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certitude due to which You remove from me any </a:t>
            </a:r>
            <a:r>
              <a:rPr lang="en-US" sz="3600" b="1" kern="1200" dirty="0" err="1">
                <a:ea typeface="MS Mincho" pitchFamily="49" charset="-128"/>
              </a:rPr>
              <a:t>dubiosity</a:t>
            </a:r>
            <a:r>
              <a:rPr lang="en-US" sz="3600" b="1" kern="1200" dirty="0">
                <a:ea typeface="MS Mincho" pitchFamily="49" charset="-128"/>
              </a:rPr>
              <a:t>,</a:t>
            </a:r>
          </a:p>
        </p:txBody>
      </p:sp>
      <p:sp>
        <p:nvSpPr>
          <p:cNvPr id="1761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yaqinan tudhhibu bihi `anni kulla shakkin</a:t>
            </a:r>
          </a:p>
        </p:txBody>
      </p:sp>
      <p:sp>
        <p:nvSpPr>
          <p:cNvPr id="176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61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وَدُعَاءً تَبْسُطُ لِي بِهِ الإِجَابَةَ فِي هذِهِ اللَيْلَةِ وَفِي هذِهِ السَّاعَةِ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prayer through which You expand Your response to me at this very night and at this very hour,</a:t>
            </a:r>
          </a:p>
        </p:txBody>
      </p:sp>
      <p:sp>
        <p:nvSpPr>
          <p:cNvPr id="1771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du`a‘an tabsutu li bihi al-ijabata fi hadhihi allaylati wa fi hadhihi alssa`ati</a:t>
            </a:r>
          </a:p>
        </p:txBody>
      </p:sp>
      <p:sp>
        <p:nvSpPr>
          <p:cNvPr id="177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71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السَّاعَةَ السَّاعّةَ السَّاعَةَ يَا كَرِيمُ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This very hour, this very hour, this very hour, O the All-generous,</a:t>
            </a:r>
          </a:p>
        </p:txBody>
      </p:sp>
      <p:sp>
        <p:nvSpPr>
          <p:cNvPr id="1781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alssa`ata alssa`ata alssa`ata ya karimu</a:t>
            </a:r>
          </a:p>
        </p:txBody>
      </p:sp>
      <p:sp>
        <p:nvSpPr>
          <p:cNvPr id="178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81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وَخَوْفاً تَنْشُرُ لِي بِهِ كُلّ رَحْمَةٍ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apprehension due to which You spread over me all items of mercy,</a:t>
            </a:r>
          </a:p>
        </p:txBody>
      </p:sp>
      <p:sp>
        <p:nvSpPr>
          <p:cNvPr id="1792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khawfan tanshuru li bihi kull rahmatin</a:t>
            </a:r>
          </a:p>
        </p:txBody>
      </p:sp>
      <p:sp>
        <p:nvSpPr>
          <p:cNvPr id="179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792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وَعِصْمَةً تَحُولُ بِهَا بَيْنِي وَبيْنَ الذّنُوبِ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shelter due to which You intervene between my sins and me,</a:t>
            </a:r>
          </a:p>
        </p:txBody>
      </p:sp>
      <p:sp>
        <p:nvSpPr>
          <p:cNvPr id="1802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`ismatan tahulu biha bayny wa bina aldhdhunubi</a:t>
            </a:r>
          </a:p>
        </p:txBody>
      </p:sp>
      <p:sp>
        <p:nvSpPr>
          <p:cNvPr id="180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02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حَتَّى أُفْلِحَ بِهَا عِنْدَ المَعْصومِينَ عِنْدَكَ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So that I shall succeed in the view of the Infallible ones with You,</a:t>
            </a:r>
          </a:p>
        </p:txBody>
      </p:sp>
      <p:sp>
        <p:nvSpPr>
          <p:cNvPr id="1812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hatta a’ufliha biha `inda alma`sumina `indaka</a:t>
            </a:r>
          </a:p>
        </p:txBody>
      </p:sp>
      <p:sp>
        <p:nvSpPr>
          <p:cNvPr id="181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12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بِرَحْمَتِكَ </a:t>
            </a:r>
            <a:r>
              <a:rPr lang="ar-SA" sz="9000" kern="1200" dirty="0" err="1">
                <a:latin typeface="Arabic Typesetting" panose="03020402040406030203" pitchFamily="66" charset="-78"/>
                <a:ea typeface="+mn-ea"/>
                <a:cs typeface="Arabic Typesetting" panose="03020402040406030203" pitchFamily="66" charset="-78"/>
              </a:rPr>
              <a:t>يَاأَرْحَمَ</a:t>
            </a:r>
            <a:r>
              <a:rPr lang="ar-SA" sz="9000" kern="1200" dirty="0">
                <a:latin typeface="Arabic Typesetting" panose="03020402040406030203" pitchFamily="66" charset="-78"/>
                <a:ea typeface="+mn-ea"/>
                <a:cs typeface="Arabic Typesetting" panose="03020402040406030203" pitchFamily="66" charset="-78"/>
              </a:rPr>
              <a:t> الرَّاحِمِينَ.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Out of Your mercy, O the most Merciful of all those who show mercy.</a:t>
            </a:r>
          </a:p>
        </p:txBody>
      </p:sp>
      <p:sp>
        <p:nvSpPr>
          <p:cNvPr id="1822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birahmatika yarhama alrrahimina</a:t>
            </a:r>
          </a:p>
        </p:txBody>
      </p:sp>
      <p:sp>
        <p:nvSpPr>
          <p:cNvPr id="182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22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833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83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33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
          <p:cNvSpPr>
            <a:spLocks noChangeArrowheads="1"/>
          </p:cNvSpPr>
          <p:nvPr/>
        </p:nvSpPr>
        <p:spPr bwMode="auto">
          <a:xfrm>
            <a:off x="304800" y="533400"/>
            <a:ext cx="8534400" cy="6059488"/>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84323" name="Rectangle 3"/>
          <p:cNvSpPr>
            <a:spLocks noChangeArrowheads="1"/>
          </p:cNvSpPr>
          <p:nvPr/>
        </p:nvSpPr>
        <p:spPr bwMode="auto">
          <a:xfrm>
            <a:off x="1143000" y="914400"/>
            <a:ext cx="701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FFFF00"/>
                </a:solidFill>
                <a:latin typeface="Trebuchet MS" panose="020B0603020202020204" pitchFamily="34" charset="0"/>
              </a:rPr>
              <a:t>Du’a for the 21</a:t>
            </a:r>
            <a:r>
              <a:rPr lang="en-US" altLang="en-US" sz="5400" b="1" baseline="30000">
                <a:solidFill>
                  <a:srgbClr val="FFFF00"/>
                </a:solidFill>
                <a:latin typeface="Trebuchet MS" panose="020B0603020202020204" pitchFamily="34" charset="0"/>
              </a:rPr>
              <a:t>st</a:t>
            </a:r>
            <a:r>
              <a:rPr lang="en-US" altLang="en-US" sz="5400" b="1">
                <a:solidFill>
                  <a:srgbClr val="FFFF00"/>
                </a:solidFill>
                <a:latin typeface="Trebuchet MS" panose="020B0603020202020204" pitchFamily="34" charset="0"/>
              </a:rPr>
              <a:t> night of Ramadan</a:t>
            </a:r>
          </a:p>
        </p:txBody>
      </p:sp>
      <p:sp>
        <p:nvSpPr>
          <p:cNvPr id="18432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432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84326" name="Rectangle 1"/>
          <p:cNvSpPr>
            <a:spLocks noChangeArrowheads="1"/>
          </p:cNvSpPr>
          <p:nvPr/>
        </p:nvSpPr>
        <p:spPr bwMode="auto">
          <a:xfrm>
            <a:off x="1066800" y="4983163"/>
            <a:ext cx="7162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i="1">
                <a:solidFill>
                  <a:srgbClr val="FFFF00"/>
                </a:solidFill>
              </a:rPr>
              <a:t>reported by `Ali ibn Hammad (06</a:t>
            </a:r>
            <a:r>
              <a:rPr lang="en-US" altLang="en-US" sz="2400" b="1" i="1" baseline="30000">
                <a:solidFill>
                  <a:srgbClr val="FFFF00"/>
                </a:solidFill>
              </a:rPr>
              <a:t>th</a:t>
            </a:r>
            <a:r>
              <a:rPr lang="en-US" altLang="en-US" sz="2400" b="1" i="1">
                <a:solidFill>
                  <a:srgbClr val="FFFF00"/>
                </a:solidFill>
              </a:rPr>
              <a:t> Imam’s companion), who heard Imam (A), reciting this Du’a on the 21</a:t>
            </a:r>
            <a:r>
              <a:rPr lang="en-US" altLang="en-US" sz="2400" b="1" i="1" baseline="30000">
                <a:solidFill>
                  <a:srgbClr val="FFFF00"/>
                </a:solidFill>
              </a:rPr>
              <a:t>st</a:t>
            </a:r>
            <a:r>
              <a:rPr lang="en-US" altLang="en-US" sz="2400" b="1" i="1">
                <a:solidFill>
                  <a:srgbClr val="FFFF00"/>
                </a:solidFill>
              </a:rPr>
              <a:t> of Ramadan after Fajr prayers. (as quoted from Iqbal al-A`mal 1:336)</a:t>
            </a:r>
          </a:p>
        </p:txBody>
      </p:sp>
      <p:sp>
        <p:nvSpPr>
          <p:cNvPr id="184327" name="Rectangle 1"/>
          <p:cNvSpPr>
            <a:spLocks noChangeArrowheads="1"/>
          </p:cNvSpPr>
          <p:nvPr/>
        </p:nvSpPr>
        <p:spPr bwMode="auto">
          <a:xfrm>
            <a:off x="482600" y="2514600"/>
            <a:ext cx="820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8000" b="1">
                <a:solidFill>
                  <a:srgbClr val="FFFF00"/>
                </a:solidFill>
                <a:latin typeface="Arabic Typesetting" panose="03020402040406030203" pitchFamily="66" charset="-78"/>
                <a:cs typeface="Arabic Typesetting" panose="03020402040406030203" pitchFamily="66" charset="-78"/>
              </a:rPr>
              <a:t>لا إلهَ إلاّ أنتَ مُقَلِّبَ القُلوبِ وَالأبْصارِ</a:t>
            </a:r>
            <a:endParaRPr lang="en-US" altLang="en-US" sz="8000" b="1">
              <a:solidFill>
                <a:srgbClr val="FFFF00"/>
              </a:solidFill>
              <a:latin typeface="Arabic Typesetting" panose="03020402040406030203" pitchFamily="66" charset="-78"/>
              <a:cs typeface="Arabic Typesetting" panose="03020402040406030203" pitchFamily="66" charset="-78"/>
            </a:endParaRPr>
          </a:p>
        </p:txBody>
      </p:sp>
      <p:sp>
        <p:nvSpPr>
          <p:cNvPr id="184328" name="Rectangle 2"/>
          <p:cNvSpPr>
            <a:spLocks noChangeArrowheads="1"/>
          </p:cNvSpPr>
          <p:nvPr/>
        </p:nvSpPr>
        <p:spPr bwMode="auto">
          <a:xfrm>
            <a:off x="304800" y="3659188"/>
            <a:ext cx="8534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la ilaha illa anta muqalliba alqulubi wa alabsari,</a:t>
            </a: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1853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185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53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ajaat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0"/>
            <a:ext cx="9259888"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1863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186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63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مُقَلِّبَ القُلوبِ وَالأبْصارِ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 is no god save You, the Transformer of hearts and sights</a:t>
            </a:r>
          </a:p>
        </p:txBody>
      </p:sp>
      <p:sp>
        <p:nvSpPr>
          <p:cNvPr id="1873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 ilaha illa anta muqalliba alqulubi wa alabsari,</a:t>
            </a:r>
          </a:p>
        </p:txBody>
      </p:sp>
      <p:sp>
        <p:nvSpPr>
          <p:cNvPr id="187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73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خالِقَ الخَلقِ</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 is no god save You, the Creator of the creatures,</a:t>
            </a:r>
          </a:p>
        </p:txBody>
      </p:sp>
      <p:sp>
        <p:nvSpPr>
          <p:cNvPr id="1884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 ilaha illa anta khaliqa alkhalqi</a:t>
            </a:r>
          </a:p>
        </p:txBody>
      </p:sp>
      <p:sp>
        <p:nvSpPr>
          <p:cNvPr id="188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84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بِلا حاجَةٍ فيكَ إلَيهِمْ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While You do not need them.</a:t>
            </a:r>
          </a:p>
        </p:txBody>
      </p:sp>
      <p:sp>
        <p:nvSpPr>
          <p:cNvPr id="1894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bila hajatin fika ilayhim,</a:t>
            </a:r>
          </a:p>
        </p:txBody>
      </p:sp>
      <p:sp>
        <p:nvSpPr>
          <p:cNvPr id="189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894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مُبدِئَ الخَلقِ</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 is no god save You, the Originator of the creation.</a:t>
            </a:r>
          </a:p>
        </p:txBody>
      </p:sp>
      <p:sp>
        <p:nvSpPr>
          <p:cNvPr id="1904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 ilaha illa anta mubdiia alkhalqi</a:t>
            </a:r>
          </a:p>
        </p:txBody>
      </p:sp>
      <p:sp>
        <p:nvSpPr>
          <p:cNvPr id="190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04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وَلا يَنقُصُ مِنْ مُلكِكَ شَيْءٌ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nothing of creation decreases any of Your Kingdom.</a:t>
            </a:r>
          </a:p>
        </p:txBody>
      </p:sp>
      <p:sp>
        <p:nvSpPr>
          <p:cNvPr id="1914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la yanqusu min mulkika shay‘un,</a:t>
            </a:r>
            <a:endParaRPr lang="fi-FI" altLang="en-US" b="1" i="1">
              <a:ea typeface="MS Mincho" panose="02020609040205080304" pitchFamily="49" charset="-128"/>
            </a:endParaRPr>
          </a:p>
        </p:txBody>
      </p:sp>
      <p:sp>
        <p:nvSpPr>
          <p:cNvPr id="191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14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باعِثَ مَنْ في القُبورِ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 is no god save You, the </a:t>
            </a:r>
            <a:r>
              <a:rPr lang="en-US" sz="3600" b="1" kern="1200" dirty="0" err="1">
                <a:ea typeface="MS Mincho" pitchFamily="49" charset="-128"/>
              </a:rPr>
              <a:t>Resurrector</a:t>
            </a:r>
            <a:r>
              <a:rPr lang="en-US" sz="3600" b="1" kern="1200" dirty="0">
                <a:ea typeface="MS Mincho" pitchFamily="49" charset="-128"/>
              </a:rPr>
              <a:t> of those who are in graves.</a:t>
            </a:r>
          </a:p>
        </p:txBody>
      </p:sp>
      <p:sp>
        <p:nvSpPr>
          <p:cNvPr id="1925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 ilaha illa anta ba`itha man fy alquburi,</a:t>
            </a:r>
          </a:p>
        </p:txBody>
      </p:sp>
      <p:sp>
        <p:nvSpPr>
          <p:cNvPr id="192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25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مُدَبِّرَ الأُمورِ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 is no god save You, the Manager of all affairs.</a:t>
            </a:r>
          </a:p>
        </p:txBody>
      </p:sp>
      <p:sp>
        <p:nvSpPr>
          <p:cNvPr id="1935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 ilaha illa anta mudabbira alaumuri,</a:t>
            </a:r>
          </a:p>
        </p:txBody>
      </p:sp>
      <p:sp>
        <p:nvSpPr>
          <p:cNvPr id="193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35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دَيّانَ وَجَبّارَ الجَبابِرَةِ.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 is no god save You, the Master and the most Omnipotent of all those who claim omnipotence.</a:t>
            </a:r>
          </a:p>
        </p:txBody>
      </p:sp>
      <p:sp>
        <p:nvSpPr>
          <p:cNvPr id="1945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la ilaha illa anta dayyana wa jabbara aljababirati.</a:t>
            </a:r>
            <a:endParaRPr lang="fi-FI" altLang="en-US" b="1" i="1">
              <a:ea typeface="MS Mincho" panose="02020609040205080304" pitchFamily="49" charset="-128"/>
            </a:endParaRPr>
          </a:p>
        </p:txBody>
      </p:sp>
      <p:sp>
        <p:nvSpPr>
          <p:cNvPr id="194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45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مُجرِيَ المْاءِ في الصَّخْرَةِ الصَّمّاءِ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 is no god save You. It is You Who causes water to flow in hard rocks.</a:t>
            </a:r>
          </a:p>
        </p:txBody>
      </p:sp>
      <p:sp>
        <p:nvSpPr>
          <p:cNvPr id="1955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 ilaha illa anta mujriya alma‘i fy alssakhrati alssamma‘i,</a:t>
            </a:r>
          </a:p>
        </p:txBody>
      </p:sp>
      <p:sp>
        <p:nvSpPr>
          <p:cNvPr id="195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55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304800" y="533400"/>
            <a:ext cx="8534400" cy="6059488"/>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1507" name="Rectangle 3"/>
          <p:cNvSpPr>
            <a:spLocks noChangeArrowheads="1"/>
          </p:cNvSpPr>
          <p:nvPr/>
        </p:nvSpPr>
        <p:spPr bwMode="auto">
          <a:xfrm>
            <a:off x="381000" y="381000"/>
            <a:ext cx="838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000" b="1">
                <a:solidFill>
                  <a:srgbClr val="FFFF00"/>
                </a:solidFill>
                <a:latin typeface="Trebuchet MS" panose="020B0603020202020204" pitchFamily="34" charset="0"/>
              </a:rPr>
              <a:t>Please place the </a:t>
            </a:r>
          </a:p>
          <a:p>
            <a:pPr algn="ctr" eaLnBrk="1" hangingPunct="1">
              <a:spcBef>
                <a:spcPct val="0"/>
              </a:spcBef>
              <a:buFontTx/>
              <a:buNone/>
            </a:pPr>
            <a:r>
              <a:rPr lang="en-US" altLang="en-US" sz="6000" b="1">
                <a:solidFill>
                  <a:srgbClr val="FFFF00"/>
                </a:solidFill>
                <a:latin typeface="Trebuchet MS" panose="020B0603020202020204" pitchFamily="34" charset="0"/>
              </a:rPr>
              <a:t>Holy Qur'an </a:t>
            </a:r>
          </a:p>
          <a:p>
            <a:pPr algn="ctr" eaLnBrk="1" hangingPunct="1">
              <a:spcBef>
                <a:spcPct val="0"/>
              </a:spcBef>
              <a:buFontTx/>
              <a:buNone/>
            </a:pPr>
            <a:r>
              <a:rPr lang="en-US" altLang="en-US" sz="6000" b="1">
                <a:solidFill>
                  <a:srgbClr val="FFFF00"/>
                </a:solidFill>
                <a:latin typeface="Trebuchet MS" panose="020B0603020202020204" pitchFamily="34" charset="0"/>
              </a:rPr>
              <a:t>on the head and recite the following:</a:t>
            </a:r>
          </a:p>
        </p:txBody>
      </p:sp>
      <p:sp>
        <p:nvSpPr>
          <p:cNvPr id="2150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50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21510" name="Rectangle 1"/>
          <p:cNvSpPr>
            <a:spLocks noChangeArrowheads="1"/>
          </p:cNvSpPr>
          <p:nvPr/>
        </p:nvSpPr>
        <p:spPr bwMode="auto">
          <a:xfrm>
            <a:off x="914400" y="3962400"/>
            <a:ext cx="7315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i="1">
                <a:solidFill>
                  <a:srgbClr val="FFFF00"/>
                </a:solidFill>
              </a:rPr>
              <a:t>While placing the Qur’an on the head, remind yourself that true salvation can only be achieved by always keeping the rules of Qur’an ahead of us to follow. The fact that we put the Qur’an on our head is a sign of respect and reverence. We beseech Allāh (SWT) by the thaqalayn - the speaking and the silent Qur'an. - Holy Qur'an (39:56) Pray for Aql/Intelligence to be Kamil ( complete) ,it is Kashe (submits) to Qur’an &amp; acquires Noor ( light) from it.</a:t>
            </a:r>
            <a:endParaRPr lang="en-US" altLang="en-US" sz="2000" b="1">
              <a:solidFill>
                <a:srgbClr val="FFFF00"/>
              </a:solidFill>
            </a:endParaRP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مُجرِيَ الماءِ في النَّباتِ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 is no god save You. It is You Who causes water to flow in plants.</a:t>
            </a:r>
          </a:p>
        </p:txBody>
      </p:sp>
      <p:sp>
        <p:nvSpPr>
          <p:cNvPr id="1966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la ilaha illa anta mujriya alma‘i fy alnnabati,</a:t>
            </a:r>
            <a:endParaRPr lang="fi-FI" altLang="en-US" b="1" i="1">
              <a:ea typeface="MS Mincho" panose="02020609040205080304" pitchFamily="49" charset="-128"/>
            </a:endParaRPr>
          </a:p>
        </p:txBody>
      </p:sp>
      <p:sp>
        <p:nvSpPr>
          <p:cNvPr id="196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66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مُكوِّنَ طَعْمِ الثِّمارِ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 is no god save You, the Maker of the flavors of fruits.</a:t>
            </a:r>
          </a:p>
        </p:txBody>
      </p:sp>
      <p:sp>
        <p:nvSpPr>
          <p:cNvPr id="1976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 ilaha illa anta mukuuina ta`mi alththimari,</a:t>
            </a:r>
          </a:p>
        </p:txBody>
      </p:sp>
      <p:sp>
        <p:nvSpPr>
          <p:cNvPr id="197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76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382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مُحْصِيَ عَدَدِ القَطْرِ وَما تَحْمِلُهُ السَّحابُ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514600"/>
            <a:ext cx="8686800" cy="1752600"/>
          </a:xfrm>
          <a:extLst/>
        </p:spPr>
        <p:txBody>
          <a:bodyPr/>
          <a:lstStyle/>
          <a:p>
            <a:pPr marL="342900" indent="-342900" eaLnBrk="1" hangingPunct="1">
              <a:defRPr/>
            </a:pPr>
            <a:r>
              <a:rPr lang="en-US" sz="3600" b="1" kern="1200" dirty="0">
                <a:ea typeface="MS Mincho" pitchFamily="49" charset="-128"/>
              </a:rPr>
              <a:t>There is no god save You. It is You Who keeps count of the number of the drops of rain and what is loaded by the clouds.</a:t>
            </a:r>
          </a:p>
        </p:txBody>
      </p:sp>
      <p:sp>
        <p:nvSpPr>
          <p:cNvPr id="198660" name="Subtitle 4"/>
          <p:cNvSpPr txBox="1">
            <a:spLocks/>
          </p:cNvSpPr>
          <p:nvPr/>
        </p:nvSpPr>
        <p:spPr bwMode="auto">
          <a:xfrm>
            <a:off x="304800" y="4724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 ilaha illa anta muhsiya `adadi alqatri wa ma tahmiluhu alssahabu,</a:t>
            </a:r>
          </a:p>
        </p:txBody>
      </p:sp>
      <p:sp>
        <p:nvSpPr>
          <p:cNvPr id="198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86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مُحْصِيَ عَدَدِ ما تَجْري بِهِ الرِّياحُ في الْهَواءِ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 is no god save You. It is You Who keeps count of the number of what the wind carry in the air.</a:t>
            </a:r>
          </a:p>
        </p:txBody>
      </p:sp>
      <p:sp>
        <p:nvSpPr>
          <p:cNvPr id="1996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 ilaha illa anta muhsiya `adadi ma tajry bihi alrriiahu fy alhawa‘i,</a:t>
            </a:r>
          </a:p>
        </p:txBody>
      </p:sp>
      <p:sp>
        <p:nvSpPr>
          <p:cNvPr id="199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996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مُحْصِيَ ما فِي البِحارِ مِن رَطْبٍ وَيابِسٍ</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 is no god save You. It is You Who keeps count of what is there in oceans—the wet and the dry.</a:t>
            </a:r>
          </a:p>
        </p:txBody>
      </p:sp>
      <p:sp>
        <p:nvSpPr>
          <p:cNvPr id="2007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 ilaha illa anta muhsiya ma fiy albihari min ratbin wa yabisin,</a:t>
            </a:r>
          </a:p>
        </p:txBody>
      </p:sp>
      <p:sp>
        <p:nvSpPr>
          <p:cNvPr id="200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07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68375"/>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إلهَ إلاّ أنتَ مُحْصِيَ ما يَدُبُّ في ظُلُماتِ البِحارِ وَفي أطْباقِ الثَّرى.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 is no god save You. It is You Who keeps count of whatever creeps in the </a:t>
            </a:r>
            <a:r>
              <a:rPr lang="en-US" sz="3600" b="1" kern="1200" dirty="0" err="1">
                <a:ea typeface="MS Mincho" pitchFamily="49" charset="-128"/>
              </a:rPr>
              <a:t>darknesses</a:t>
            </a:r>
            <a:r>
              <a:rPr lang="en-US" sz="3600" b="1" kern="1200" dirty="0">
                <a:ea typeface="MS Mincho" pitchFamily="49" charset="-128"/>
              </a:rPr>
              <a:t> of oceans and in the layers of the earth.</a:t>
            </a:r>
          </a:p>
        </p:txBody>
      </p:sp>
      <p:sp>
        <p:nvSpPr>
          <p:cNvPr id="201732" name="Subtitle 4"/>
          <p:cNvSpPr txBox="1">
            <a:spLocks/>
          </p:cNvSpPr>
          <p:nvPr/>
        </p:nvSpPr>
        <p:spPr bwMode="auto">
          <a:xfrm>
            <a:off x="304800" y="4953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la ilaha illa anta muhsiya ma yadubbu fy zulumati albihari wa fy atbaqi alththari.</a:t>
            </a:r>
          </a:p>
        </p:txBody>
      </p:sp>
      <p:sp>
        <p:nvSpPr>
          <p:cNvPr id="201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17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120775"/>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أسْأَلُكَ بِاسْمِكَ الَّذي سَمَّيْتَ بِهِ نَفْسَكَ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 beseech You by Your Name that You have used for Yourself</a:t>
            </a:r>
          </a:p>
        </p:txBody>
      </p:sp>
      <p:sp>
        <p:nvSpPr>
          <p:cNvPr id="2027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as-aluka biasmika alladhy sammayta bihi nafsaka,</a:t>
            </a:r>
          </a:p>
        </p:txBody>
      </p:sp>
      <p:sp>
        <p:nvSpPr>
          <p:cNvPr id="202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27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120775"/>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أوِ اسْتَأثَرْتَ بِهِ عَلى عِلْمِ الْغَيْبِ عِنْدَكَ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Or You have stored for Yourself in the hidden knowledge of You.</a:t>
            </a:r>
          </a:p>
        </p:txBody>
      </p:sp>
      <p:sp>
        <p:nvSpPr>
          <p:cNvPr id="2037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aw ista-tharta bihi `ala `ilmi alghaybi `indaka,</a:t>
            </a:r>
          </a:p>
        </p:txBody>
      </p:sp>
      <p:sp>
        <p:nvSpPr>
          <p:cNvPr id="203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37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120775"/>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وَأَسْأَلُكَ بِكُلِّ اسْمٍ سَمّاكَ بِهِ أحَدٌ مِنْ خَلْقِكَ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 beseech You by every name that is ascribed to You by any of Your created beings:</a:t>
            </a:r>
          </a:p>
        </p:txBody>
      </p:sp>
      <p:sp>
        <p:nvSpPr>
          <p:cNvPr id="2048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as-aluka bikulli asmin sammaka bihi ahadun min khalqika,</a:t>
            </a:r>
          </a:p>
        </p:txBody>
      </p:sp>
      <p:sp>
        <p:nvSpPr>
          <p:cNvPr id="204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48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مِنْ نَبِيٍّ أوْ صِدّيقٍ أوْ شَهيدٍ أوْ أحَدٍ مِنْ مَلائِكَتِكَ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Such as the Prophets, the veracious ones, the martyrs, or any of Your angels.</a:t>
            </a:r>
          </a:p>
        </p:txBody>
      </p:sp>
      <p:sp>
        <p:nvSpPr>
          <p:cNvPr id="2058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min nabiiiin aw siddiqin aw shahidin aw ahadin min malaiikatika,</a:t>
            </a:r>
          </a:p>
        </p:txBody>
      </p:sp>
      <p:sp>
        <p:nvSpPr>
          <p:cNvPr id="205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58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6"/>
          <p:cNvSpPr>
            <a:spLocks noChangeArrowheads="1"/>
          </p:cNvSpPr>
          <p:nvPr/>
        </p:nvSpPr>
        <p:spPr bwMode="auto">
          <a:xfrm>
            <a:off x="395288" y="765175"/>
            <a:ext cx="8353425" cy="5472113"/>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099" name="Rectangle 4"/>
          <p:cNvSpPr>
            <a:spLocks noChangeArrowheads="1"/>
          </p:cNvSpPr>
          <p:nvPr/>
        </p:nvSpPr>
        <p:spPr bwMode="auto">
          <a:xfrm>
            <a:off x="754063" y="1446213"/>
            <a:ext cx="77057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b="1">
                <a:solidFill>
                  <a:srgbClr val="FFFF00"/>
                </a:solidFill>
              </a:rPr>
              <a:t>Some Ahadith indicate that </a:t>
            </a:r>
            <a:r>
              <a:rPr lang="en-US" altLang="en-US" sz="4000" b="1" u="sng">
                <a:solidFill>
                  <a:srgbClr val="FFFF00"/>
                </a:solidFill>
              </a:rPr>
              <a:t>the fate of every believer for the coming year is decreed on this night</a:t>
            </a:r>
            <a:r>
              <a:rPr lang="en-US" altLang="en-US" sz="4000" b="1">
                <a:solidFill>
                  <a:srgbClr val="FFFF00"/>
                </a:solidFill>
              </a:rPr>
              <a:t>. </a:t>
            </a:r>
            <a:br>
              <a:rPr lang="en-US" altLang="en-US" sz="4000" b="1">
                <a:solidFill>
                  <a:srgbClr val="FFFF00"/>
                </a:solidFill>
              </a:rPr>
            </a:br>
            <a:r>
              <a:rPr lang="en-US" altLang="en-US" sz="4000" b="1">
                <a:solidFill>
                  <a:srgbClr val="FFFF00"/>
                </a:solidFill>
              </a:rPr>
              <a:t>That is why the Du`as for this night ask for special favors in the decree for the year</a:t>
            </a:r>
          </a:p>
        </p:txBody>
      </p:sp>
      <p:sp>
        <p:nvSpPr>
          <p:cNvPr id="410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101"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4102"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Merits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2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2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5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120775"/>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وَأَسْأَلُكَ بِاسْمِكَ الَّذي إذا دُعيتَ بِهِ أَجَبْتَ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 beseech You by Your Name that You answer anyone who beseeches You by it,</a:t>
            </a:r>
          </a:p>
        </p:txBody>
      </p:sp>
      <p:sp>
        <p:nvSpPr>
          <p:cNvPr id="2068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as-aluka biasmika alladhy idha du`ita bihi ajabta,</a:t>
            </a:r>
          </a:p>
        </p:txBody>
      </p:sp>
      <p:sp>
        <p:nvSpPr>
          <p:cNvPr id="206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68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وَإذا سُئِلْتَ بِهِ أَعْطَيْتَ.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You respond to anyone who asks You by it.</a:t>
            </a:r>
          </a:p>
        </p:txBody>
      </p:sp>
      <p:sp>
        <p:nvSpPr>
          <p:cNvPr id="2078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idha suiilta bihi a`tayta.</a:t>
            </a:r>
          </a:p>
        </p:txBody>
      </p:sp>
      <p:sp>
        <p:nvSpPr>
          <p:cNvPr id="207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78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120775"/>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وَأَسْأَلُكَ بِحَقِّكَ عَلى مُحَمَّدٍ وَأَهْلِ بَيْتِهِ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 beseech You in the name of the duty that is incumbent upon Muhammad and his Household</a:t>
            </a:r>
            <a:r>
              <a:rPr lang="en-US" sz="3600" b="1" kern="1200" dirty="0" smtClean="0">
                <a:ea typeface="MS Mincho" pitchFamily="49" charset="-128"/>
              </a:rPr>
              <a:t>—</a:t>
            </a:r>
            <a:endParaRPr lang="en-US" sz="3600" b="1" kern="1200" dirty="0">
              <a:ea typeface="MS Mincho" pitchFamily="49" charset="-128"/>
            </a:endParaRPr>
          </a:p>
        </p:txBody>
      </p:sp>
      <p:sp>
        <p:nvSpPr>
          <p:cNvPr id="2089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as-aluka bihaqqika `ala muhammadin wa ahli baytihi </a:t>
            </a:r>
          </a:p>
        </p:txBody>
      </p:sp>
      <p:sp>
        <p:nvSpPr>
          <p:cNvPr id="208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89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صَلَواتُكَ عَلَيْهِمْ وَبَرَكاتُكَ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Your blessings and benedictions be upon them—toward You,</a:t>
            </a:r>
          </a:p>
        </p:txBody>
      </p:sp>
      <p:sp>
        <p:nvSpPr>
          <p:cNvPr id="2099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salawatuka `alayhim wa barakatuka,</a:t>
            </a:r>
          </a:p>
        </p:txBody>
      </p:sp>
      <p:sp>
        <p:nvSpPr>
          <p:cNvPr id="209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099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وَبِحَقِّهِمُ الَّذي أَوْجَبْتَهُ عَلى نَفْسِكَ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by the duty that You have made incumbent upon Yourself toward them,</a:t>
            </a:r>
          </a:p>
        </p:txBody>
      </p:sp>
      <p:sp>
        <p:nvSpPr>
          <p:cNvPr id="2109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bihaqqihimu alladhy awjabtahu `ala nafsika,</a:t>
            </a:r>
          </a:p>
        </p:txBody>
      </p:sp>
      <p:sp>
        <p:nvSpPr>
          <p:cNvPr id="210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09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وَأَنَلْتَهُمْ بِهِ فَضْلَكَ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through which You granted them Your favors,</a:t>
            </a:r>
          </a:p>
        </p:txBody>
      </p:sp>
      <p:sp>
        <p:nvSpPr>
          <p:cNvPr id="2119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analtahum bihi fadlaka,</a:t>
            </a:r>
          </a:p>
        </p:txBody>
      </p:sp>
      <p:sp>
        <p:nvSpPr>
          <p:cNvPr id="211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19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أنْ تُصَلّيَ عَلى مُحَمَّدٍ عَبْدِكَ وَرَسولِكَ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(please) bless Muhammad, Your servant and Your Messenger:</a:t>
            </a:r>
          </a:p>
        </p:txBody>
      </p:sp>
      <p:sp>
        <p:nvSpPr>
          <p:cNvPr id="2129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an tusallia `ala muhammadin `abdika wa rasulika</a:t>
            </a:r>
          </a:p>
        </p:txBody>
      </p:sp>
      <p:sp>
        <p:nvSpPr>
          <p:cNvPr id="212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29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الدّاعِي إلَيْكَ بِإذْنِكَ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 caller to You by Your permission,</a:t>
            </a:r>
          </a:p>
        </p:txBody>
      </p:sp>
      <p:sp>
        <p:nvSpPr>
          <p:cNvPr id="2140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aldda`iy ilayka biidhnika</a:t>
            </a:r>
          </a:p>
        </p:txBody>
      </p:sp>
      <p:sp>
        <p:nvSpPr>
          <p:cNvPr id="214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40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وَسِراجِكَ السّاطِعِ بَيْنَ عِبادِكَ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Your incandescent lantern from among Your servants</a:t>
            </a:r>
          </a:p>
        </p:txBody>
      </p:sp>
      <p:sp>
        <p:nvSpPr>
          <p:cNvPr id="2150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sirajika alssati`i bayna `ibadika,</a:t>
            </a:r>
          </a:p>
        </p:txBody>
      </p:sp>
      <p:sp>
        <p:nvSpPr>
          <p:cNvPr id="215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50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في أرْضِكَ وَسَمائِكَ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Your lands and Your heavens,</a:t>
            </a:r>
          </a:p>
        </p:txBody>
      </p:sp>
      <p:sp>
        <p:nvSpPr>
          <p:cNvPr id="2160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fy ardika wa samaiika,</a:t>
            </a:r>
          </a:p>
        </p:txBody>
      </p:sp>
      <p:sp>
        <p:nvSpPr>
          <p:cNvPr id="216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60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23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23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5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وَجَعَلْتَهُ رَحْمَةً لِلْعالَمينَ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he whom You made mercy for the peoples,</a:t>
            </a:r>
          </a:p>
        </p:txBody>
      </p:sp>
      <p:sp>
        <p:nvSpPr>
          <p:cNvPr id="2170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ja`altahu rahmatan lil`alamina,</a:t>
            </a:r>
          </a:p>
        </p:txBody>
      </p:sp>
      <p:sp>
        <p:nvSpPr>
          <p:cNvPr id="217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70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نوراً إسْتَضاءَ بِهِ المُؤْمِنُونَ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light through whom the believers have obtained their light;</a:t>
            </a:r>
          </a:p>
        </p:txBody>
      </p:sp>
      <p:sp>
        <p:nvSpPr>
          <p:cNvPr id="2181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nuran istada‘a bihi almu´minuna,</a:t>
            </a:r>
          </a:p>
        </p:txBody>
      </p:sp>
      <p:sp>
        <p:nvSpPr>
          <p:cNvPr id="218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81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فَبَشَّرَنا بِجَزيلِ ثَوابِكَ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He this conveyed to us the good tidings about Your abundant reward</a:t>
            </a:r>
          </a:p>
        </p:txBody>
      </p:sp>
      <p:sp>
        <p:nvSpPr>
          <p:cNvPr id="2191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fabashsharana bijazili thawabika</a:t>
            </a:r>
          </a:p>
        </p:txBody>
      </p:sp>
      <p:sp>
        <p:nvSpPr>
          <p:cNvPr id="219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191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وَأنْذَرَنا الأليمَ مِنْ عَذابِكَ.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also warned us against Your painful chastisement.</a:t>
            </a:r>
          </a:p>
        </p:txBody>
      </p:sp>
      <p:sp>
        <p:nvSpPr>
          <p:cNvPr id="2201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andharana alalima min `adhabika.</a:t>
            </a:r>
          </a:p>
        </p:txBody>
      </p:sp>
      <p:sp>
        <p:nvSpPr>
          <p:cNvPr id="220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01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أشْهَدُ أنَّهُ قَد جاءَ بِالْحَقِّ مِنْ عِنْدِ الْحَقِّ وَصَدَّقَ الْمُرْسَلينَ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 bear witness that he carried to us the truth from the True God, and he verified the Messengers.</a:t>
            </a:r>
          </a:p>
        </p:txBody>
      </p:sp>
      <p:sp>
        <p:nvSpPr>
          <p:cNvPr id="2211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ashhadu annahu qad ja‘a bialhaqqi min `indi alhaqqi wa saddaqa almursalina,</a:t>
            </a:r>
          </a:p>
        </p:txBody>
      </p:sp>
      <p:sp>
        <p:nvSpPr>
          <p:cNvPr id="221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11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044575"/>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وَأشْهَدُ أنَّ الَّذينَ كَذَّبوهُ ذائِقو العَذابِ الأليمِ.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 bear witness that those who belied him shall certainly taste the painful chastisement.</a:t>
            </a:r>
          </a:p>
        </p:txBody>
      </p:sp>
      <p:sp>
        <p:nvSpPr>
          <p:cNvPr id="2222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ashhadu anna alladhina kadhdhabuhu dhaiiqw al`adhabi alalimi.</a:t>
            </a:r>
          </a:p>
        </p:txBody>
      </p:sp>
      <p:sp>
        <p:nvSpPr>
          <p:cNvPr id="222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22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أسْألُكَ يا اللهُ يا اَللهُ يا اَللهُ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 beseech You, 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a:t>
            </a:r>
            <a:endParaRPr lang="en-US" sz="3600" b="1" kern="1200" dirty="0">
              <a:ea typeface="MS Mincho" pitchFamily="49" charset="-128"/>
            </a:endParaRPr>
          </a:p>
        </p:txBody>
      </p:sp>
      <p:sp>
        <p:nvSpPr>
          <p:cNvPr id="2232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as-aluka ya allahu ya allahu ya allahu,</a:t>
            </a:r>
            <a:endParaRPr lang="fi-FI" altLang="en-US" b="1" i="1">
              <a:ea typeface="MS Mincho" panose="02020609040205080304" pitchFamily="49" charset="-128"/>
            </a:endParaRPr>
          </a:p>
        </p:txBody>
      </p:sp>
      <p:sp>
        <p:nvSpPr>
          <p:cNvPr id="223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32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رَبّاهُ يا رَبّاهُ يا رَبّاهُ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our God; O our God; O our God;</a:t>
            </a:r>
          </a:p>
        </p:txBody>
      </p:sp>
      <p:sp>
        <p:nvSpPr>
          <p:cNvPr id="2242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rabbahu ya rabbahu ya rabbahu,</a:t>
            </a:r>
            <a:endParaRPr lang="fi-FI" altLang="en-US" b="1" i="1">
              <a:ea typeface="MS Mincho" panose="02020609040205080304" pitchFamily="49" charset="-128"/>
            </a:endParaRPr>
          </a:p>
        </p:txBody>
      </p:sp>
      <p:sp>
        <p:nvSpPr>
          <p:cNvPr id="224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42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سَيِّدي يا سَيِّدي يا سَيِّدي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pl-PL" sz="3600" b="1" kern="1200" dirty="0">
                <a:ea typeface="MS Mincho" pitchFamily="49" charset="-128"/>
              </a:rPr>
              <a:t>O my Master; O my Master; O my Master;</a:t>
            </a:r>
            <a:endParaRPr lang="en-US" sz="3600" b="1" kern="1200" dirty="0">
              <a:ea typeface="MS Mincho" pitchFamily="49" charset="-128"/>
            </a:endParaRPr>
          </a:p>
        </p:txBody>
      </p:sp>
      <p:sp>
        <p:nvSpPr>
          <p:cNvPr id="2252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sayyidy ya sayyidy ya sayyidi,</a:t>
            </a:r>
            <a:endParaRPr lang="fi-FI" altLang="en-US" b="1" i="1">
              <a:ea typeface="MS Mincho" panose="02020609040205080304" pitchFamily="49" charset="-128"/>
            </a:endParaRPr>
          </a:p>
        </p:txBody>
      </p:sp>
      <p:sp>
        <p:nvSpPr>
          <p:cNvPr id="225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52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مَوْلايَ يا مَوْلايَ يا مَوْلايَ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pl-PL" sz="3600" b="1" kern="1200" dirty="0">
                <a:ea typeface="MS Mincho" pitchFamily="49" charset="-128"/>
              </a:rPr>
              <a:t>O my Lord; O my Lord; O my Lord.</a:t>
            </a:r>
            <a:endParaRPr lang="en-US" sz="3600" b="1" kern="1200" dirty="0">
              <a:ea typeface="MS Mincho" pitchFamily="49" charset="-128"/>
            </a:endParaRPr>
          </a:p>
        </p:txBody>
      </p:sp>
      <p:sp>
        <p:nvSpPr>
          <p:cNvPr id="2263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mawlaia ya mawlaia ya mawlaia,</a:t>
            </a:r>
            <a:endParaRPr lang="fi-FI" altLang="en-US" b="1" i="1">
              <a:ea typeface="MS Mincho" panose="02020609040205080304" pitchFamily="49" charset="-128"/>
            </a:endParaRPr>
          </a:p>
        </p:txBody>
      </p:sp>
      <p:sp>
        <p:nvSpPr>
          <p:cNvPr id="226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63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بِحَقّ هذَا القُرْآنِ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for the sake of this (Holy) Qur'an,</a:t>
            </a:r>
          </a:p>
        </p:txBody>
      </p:sp>
      <p:sp>
        <p:nvSpPr>
          <p:cNvPr id="24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allahumma bihaqqi hadha alqur’ani</a:t>
            </a:r>
            <a:endParaRPr lang="fi-FI" altLang="en-US" b="1" i="1">
              <a:ea typeface="MS Mincho" panose="02020609040205080304" pitchFamily="49" charset="-128"/>
            </a:endParaRPr>
          </a:p>
        </p:txBody>
      </p:sp>
      <p:sp>
        <p:nvSpPr>
          <p:cNvPr id="24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5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أسْألُكَ في هَذِهِ الغَداةِ أنْ تُصَلّيَ عَلى مُحَمَّدٍ وَآلِ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 beseech You in this early morning to bless Muhammad and the Household of Muhammad,</a:t>
            </a:r>
          </a:p>
        </p:txBody>
      </p:sp>
      <p:sp>
        <p:nvSpPr>
          <p:cNvPr id="2273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as-aluka fy hadhihi alghadaati an tusallia `ala muhammadin wa ali muhammadin</a:t>
            </a:r>
          </a:p>
        </p:txBody>
      </p:sp>
      <p:sp>
        <p:nvSpPr>
          <p:cNvPr id="227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73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382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وَأنْ تَجْعَلَني مِنْ أوْفَرِ عِبادِكَ وَسائِليكَ نِصيباً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to include me with Your servants and beseechers upon whom You confer the most abundant of Your rewards,</a:t>
            </a:r>
          </a:p>
        </p:txBody>
      </p:sp>
      <p:sp>
        <p:nvSpPr>
          <p:cNvPr id="228356" name="Subtitle 4"/>
          <p:cNvSpPr txBox="1">
            <a:spLocks/>
          </p:cNvSpPr>
          <p:nvPr/>
        </p:nvSpPr>
        <p:spPr bwMode="auto">
          <a:xfrm>
            <a:off x="304800" y="4724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an taj`alany min awfari `ibadika wa saiilika nisibaan,</a:t>
            </a:r>
          </a:p>
        </p:txBody>
      </p:sp>
      <p:sp>
        <p:nvSpPr>
          <p:cNvPr id="228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83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وَأنْ تَمُنَّ عَلَيَّ بِفِكاكِ رَقَبَتي مِنَ النّارِ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confer upon me with releasing me from Hellfire,</a:t>
            </a:r>
          </a:p>
        </p:txBody>
      </p:sp>
      <p:sp>
        <p:nvSpPr>
          <p:cNvPr id="2293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an tamunna `alayya bifikaki raqabaty mina alnnari,</a:t>
            </a:r>
          </a:p>
        </p:txBody>
      </p:sp>
      <p:sp>
        <p:nvSpPr>
          <p:cNvPr id="229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293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أرْحَمَ الرّاحِمينَ.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the most Merciful of all those who show mercy.</a:t>
            </a:r>
          </a:p>
        </p:txBody>
      </p:sp>
      <p:sp>
        <p:nvSpPr>
          <p:cNvPr id="2304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arhama alrrahimina.</a:t>
            </a:r>
          </a:p>
        </p:txBody>
      </p:sp>
      <p:sp>
        <p:nvSpPr>
          <p:cNvPr id="230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04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وَأسْألُكَ بِجَميعِ ما سَأَلْتُكَ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 beseech You to settle for me all that which I asked from You </a:t>
            </a:r>
          </a:p>
        </p:txBody>
      </p:sp>
      <p:sp>
        <p:nvSpPr>
          <p:cNvPr id="2314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pl-PL" altLang="en-US" b="1" i="1">
                <a:ea typeface="MS Mincho" panose="02020609040205080304" pitchFamily="49" charset="-128"/>
              </a:rPr>
              <a:t>wa as-aluka bijami`i ma saaltuka </a:t>
            </a:r>
            <a:endParaRPr lang="fi-FI" altLang="en-US" b="1" i="1">
              <a:ea typeface="MS Mincho" panose="02020609040205080304" pitchFamily="49" charset="-128"/>
            </a:endParaRPr>
          </a:p>
        </p:txBody>
      </p:sp>
      <p:sp>
        <p:nvSpPr>
          <p:cNvPr id="231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14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وَما لَمْ أسْألْكَ مِنْ عَظيمِ جَلالِكَ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also all that which I did not ask from You; that which belongs to Your splendid majesty,</a:t>
            </a:r>
          </a:p>
        </p:txBody>
      </p:sp>
      <p:sp>
        <p:nvSpPr>
          <p:cNvPr id="2324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ma lam asalka min `azimi jalalika,</a:t>
            </a:r>
          </a:p>
        </p:txBody>
      </p:sp>
      <p:sp>
        <p:nvSpPr>
          <p:cNvPr id="232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24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مَا لَو عَلِمْتُهُ لَسَألْتُكَ بِهِ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That which I would ask from You if I knew it,</a:t>
            </a:r>
          </a:p>
        </p:txBody>
      </p:sp>
      <p:sp>
        <p:nvSpPr>
          <p:cNvPr id="2334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pl-PL" altLang="en-US" b="1" i="1">
                <a:ea typeface="MS Mincho" panose="02020609040205080304" pitchFamily="49" charset="-128"/>
              </a:rPr>
              <a:t>ma law `alimtuhu lasaltuka bihi,</a:t>
            </a:r>
            <a:endParaRPr lang="fi-FI" altLang="en-US" b="1" i="1">
              <a:ea typeface="MS Mincho" panose="02020609040205080304" pitchFamily="49" charset="-128"/>
            </a:endParaRPr>
          </a:p>
        </p:txBody>
      </p:sp>
      <p:sp>
        <p:nvSpPr>
          <p:cNvPr id="233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34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أنْ تُصَلّيَ عَلى مُحَمَّدٍ وَأهْلِ بَيْتِهِ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 beseech You to) send blessings upon Muhammad and his Household,</a:t>
            </a:r>
          </a:p>
        </p:txBody>
      </p:sp>
      <p:sp>
        <p:nvSpPr>
          <p:cNvPr id="2345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an tusalliya `ala muhammadin wa ahli baytihi,</a:t>
            </a:r>
          </a:p>
        </p:txBody>
      </p:sp>
      <p:sp>
        <p:nvSpPr>
          <p:cNvPr id="234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45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وَأنْ تَأذَنَ لِفَرَجِ مَنْ بِفَرَجِهِ فَرَجُ</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permit the Relief of him whose relief achieves the relief of </a:t>
            </a:r>
            <a:r>
              <a:rPr lang="en-US" sz="3600" b="1" kern="1200" dirty="0" smtClean="0">
                <a:ea typeface="MS Mincho" pitchFamily="49" charset="-128"/>
              </a:rPr>
              <a:t>Your</a:t>
            </a:r>
            <a:endParaRPr lang="en-US" sz="3600" b="1" kern="1200" dirty="0">
              <a:ea typeface="MS Mincho" pitchFamily="49" charset="-128"/>
            </a:endParaRPr>
          </a:p>
        </p:txBody>
      </p:sp>
      <p:sp>
        <p:nvSpPr>
          <p:cNvPr id="2355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an tadhana lifaraji man bifarajihi faraju</a:t>
            </a:r>
          </a:p>
        </p:txBody>
      </p:sp>
      <p:sp>
        <p:nvSpPr>
          <p:cNvPr id="235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55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أوْلِيائِكَ وَأصْفِيائِكَ مِنْ خَلْقِكَ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intimate servants and Your select ones from among Your created beings,</a:t>
            </a:r>
          </a:p>
        </p:txBody>
      </p:sp>
      <p:sp>
        <p:nvSpPr>
          <p:cNvPr id="2365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awliya’ika wasfiiaiika min khalqika,</a:t>
            </a:r>
          </a:p>
        </p:txBody>
      </p:sp>
      <p:sp>
        <p:nvSpPr>
          <p:cNvPr id="236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65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وَبِحَقّ مَنْ أَرْسَلْتَهُ بِهِ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for the sake of that person through whom You sent it,</a:t>
            </a:r>
          </a:p>
        </p:txBody>
      </p:sp>
      <p:sp>
        <p:nvSpPr>
          <p:cNvPr id="25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bihaqqi man arsaltahu bihi</a:t>
            </a:r>
            <a:endParaRPr lang="fi-FI" altLang="en-US" b="1" i="1">
              <a:ea typeface="MS Mincho" panose="02020609040205080304" pitchFamily="49" charset="-128"/>
            </a:endParaRPr>
          </a:p>
        </p:txBody>
      </p:sp>
      <p:sp>
        <p:nvSpPr>
          <p:cNvPr id="25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6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وَبِهِ تُبيدُ الظّالِمينَ وَتُهْلِكُهُمْ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through whom You will terminate and eradicate the oppressors.</a:t>
            </a:r>
          </a:p>
        </p:txBody>
      </p:sp>
      <p:sp>
        <p:nvSpPr>
          <p:cNvPr id="2375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bihi tubidu alzzalimina wa tuhlikuhum,</a:t>
            </a:r>
          </a:p>
        </p:txBody>
      </p:sp>
      <p:sp>
        <p:nvSpPr>
          <p:cNvPr id="237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75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عَجِّلْ ذَلِكَ يا رَبَّ العالَمينَ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(Please) hasten that, O the Lord of the worlds.</a:t>
            </a:r>
          </a:p>
        </p:txBody>
      </p:sp>
      <p:sp>
        <p:nvSpPr>
          <p:cNvPr id="2385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`ajjil dhalika ya rabba al`alamina,</a:t>
            </a:r>
          </a:p>
        </p:txBody>
      </p:sp>
      <p:sp>
        <p:nvSpPr>
          <p:cNvPr id="238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85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وَأعْطِني سُؤْلي يا ذا الجَلالِ وَالإكْرامِ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(please) grant me my requests, O the Lord of majesty and honor,</a:t>
            </a:r>
          </a:p>
        </p:txBody>
      </p:sp>
      <p:sp>
        <p:nvSpPr>
          <p:cNvPr id="2396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a`tiny su´ly ya dhaljalali walikrami</a:t>
            </a:r>
          </a:p>
        </p:txBody>
      </p:sp>
      <p:sp>
        <p:nvSpPr>
          <p:cNvPr id="239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396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في جَميعِ ما سَألْتُكَ لِعاجِلِ الدُّنْيا وَآجِلِ الآخِرَةِ.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As regarding all that which I have asked You from my needs for this worldly life and the Hereafter.</a:t>
            </a:r>
          </a:p>
        </p:txBody>
      </p:sp>
      <p:sp>
        <p:nvSpPr>
          <p:cNvPr id="2406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fy jami`i ma saltuka li`ajili alddunia wa ajili alakhirati.</a:t>
            </a:r>
          </a:p>
        </p:txBody>
      </p:sp>
      <p:sp>
        <p:nvSpPr>
          <p:cNvPr id="240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06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مَنْ هُوَ أقْرَبُ إلَيَّ مِنْ حَبْلِ الوَرِيدِ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is nearer to me than my life-vein:</a:t>
            </a:r>
          </a:p>
        </p:txBody>
      </p:sp>
      <p:sp>
        <p:nvSpPr>
          <p:cNvPr id="2416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ya man huwa aqrabu ilayya min habli aluariidi,</a:t>
            </a:r>
          </a:p>
        </p:txBody>
      </p:sp>
      <p:sp>
        <p:nvSpPr>
          <p:cNvPr id="241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16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أقِلْني عَثْرَتي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(Please) overlook my slips,</a:t>
            </a:r>
          </a:p>
        </p:txBody>
      </p:sp>
      <p:sp>
        <p:nvSpPr>
          <p:cNvPr id="2426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aqilny `athrati</a:t>
            </a:r>
          </a:p>
        </p:txBody>
      </p:sp>
      <p:sp>
        <p:nvSpPr>
          <p:cNvPr id="242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26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وَأقِلْني بِقَضاءِ حَوائِجي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revive me through settling my needs.</a:t>
            </a:r>
          </a:p>
        </p:txBody>
      </p:sp>
      <p:sp>
        <p:nvSpPr>
          <p:cNvPr id="2437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aqilny biqada‘i hawaiiji,</a:t>
            </a:r>
          </a:p>
        </p:txBody>
      </p:sp>
      <p:sp>
        <p:nvSpPr>
          <p:cNvPr id="243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37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خَالِقي وَيا رازِقي وَيا باعِثي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my Creator; O the Source of my sustenance; O my </a:t>
            </a:r>
            <a:r>
              <a:rPr lang="en-US" sz="3600" b="1" kern="1200" dirty="0" err="1">
                <a:ea typeface="MS Mincho" pitchFamily="49" charset="-128"/>
              </a:rPr>
              <a:t>Resurrector</a:t>
            </a:r>
            <a:r>
              <a:rPr lang="en-US" sz="3600" b="1" kern="1200" dirty="0">
                <a:ea typeface="MS Mincho" pitchFamily="49" charset="-128"/>
              </a:rPr>
              <a:t>;</a:t>
            </a:r>
          </a:p>
        </p:txBody>
      </p:sp>
      <p:sp>
        <p:nvSpPr>
          <p:cNvPr id="2447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khaliqy wa ya raziqy wa ya ba`ithi,</a:t>
            </a:r>
            <a:endParaRPr lang="fi-FI" altLang="en-US" b="1" i="1">
              <a:ea typeface="MS Mincho" panose="02020609040205080304" pitchFamily="49" charset="-128"/>
            </a:endParaRPr>
          </a:p>
        </p:txBody>
      </p:sp>
      <p:sp>
        <p:nvSpPr>
          <p:cNvPr id="244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47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وَيا مُحْيي عِظامي وَهِيَ رَميمٌ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shall give life to my bones when they are rotten:</a:t>
            </a:r>
          </a:p>
        </p:txBody>
      </p:sp>
      <p:sp>
        <p:nvSpPr>
          <p:cNvPr id="2457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ya muhiy `izamy wa hiya ramimun,</a:t>
            </a:r>
          </a:p>
        </p:txBody>
      </p:sp>
      <p:sp>
        <p:nvSpPr>
          <p:cNvPr id="245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57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(Please do) bless Muhammad and the Household of Muhammad,</a:t>
            </a:r>
          </a:p>
        </p:txBody>
      </p:sp>
      <p:sp>
        <p:nvSpPr>
          <p:cNvPr id="2467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salli `ala muhammadin wa ali muhammadin</a:t>
            </a:r>
          </a:p>
        </p:txBody>
      </p:sp>
      <p:sp>
        <p:nvSpPr>
          <p:cNvPr id="246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67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وَبِحَقّ كُلّ مُؤْمِنٍ مَدَحْتَهُ فِيهِ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for the sake of those believers who have been praised therein,</a:t>
            </a:r>
          </a:p>
        </p:txBody>
      </p:sp>
      <p:sp>
        <p:nvSpPr>
          <p:cNvPr id="26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bihaqqi kulli mu’minin madahtahu fihi</a:t>
            </a:r>
          </a:p>
        </p:txBody>
      </p:sp>
      <p:sp>
        <p:nvSpPr>
          <p:cNvPr id="26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66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وَإسْتَجِبْ</a:t>
            </a:r>
            <a:r>
              <a:rPr lang="ar-SA" sz="9000" kern="1200" dirty="0">
                <a:latin typeface="Arabic Typesetting" panose="03020402040406030203" pitchFamily="66" charset="-78"/>
                <a:ea typeface="+mn-ea"/>
                <a:cs typeface="Arabic Typesetting" panose="03020402040406030203" pitchFamily="66" charset="-78"/>
              </a:rPr>
              <a:t> لي دُعائي يا أرْحَمَ الرّاحِمينَ.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respond to my prayer; O the most Merciful of all those who show mercy.</a:t>
            </a:r>
          </a:p>
        </p:txBody>
      </p:sp>
      <p:sp>
        <p:nvSpPr>
          <p:cNvPr id="2478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 istajib ly du`aiy ya arhama alrrahimina.</a:t>
            </a:r>
          </a:p>
        </p:txBody>
      </p:sp>
      <p:sp>
        <p:nvSpPr>
          <p:cNvPr id="247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78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488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48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488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AutoShape 2"/>
          <p:cNvSpPr>
            <a:spLocks noChangeArrowheads="1"/>
          </p:cNvSpPr>
          <p:nvPr/>
        </p:nvSpPr>
        <p:spPr bwMode="auto">
          <a:xfrm>
            <a:off x="463550" y="609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49859" name="Rectangle 3"/>
          <p:cNvSpPr>
            <a:spLocks noChangeArrowheads="1"/>
          </p:cNvSpPr>
          <p:nvPr/>
        </p:nvSpPr>
        <p:spPr bwMode="auto">
          <a:xfrm>
            <a:off x="457200" y="2438400"/>
            <a:ext cx="8147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000" b="1" i="1">
                <a:solidFill>
                  <a:srgbClr val="FFFF00"/>
                </a:solidFill>
                <a:latin typeface="Trebuchet MS" panose="020B0603020202020204" pitchFamily="34" charset="0"/>
              </a:rPr>
              <a:t>Dua’a Hujjat</a:t>
            </a:r>
          </a:p>
        </p:txBody>
      </p:sp>
      <p:sp>
        <p:nvSpPr>
          <p:cNvPr id="249860" name="Rectangle 1"/>
          <p:cNvSpPr>
            <a:spLocks noChangeArrowheads="1"/>
          </p:cNvSpPr>
          <p:nvPr/>
        </p:nvSpPr>
        <p:spPr bwMode="auto">
          <a:xfrm>
            <a:off x="-304800" y="533400"/>
            <a:ext cx="9296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14000">
                <a:solidFill>
                  <a:srgbClr val="FFFF00"/>
                </a:solidFill>
                <a:latin typeface="Attari_Quran" panose="02010000000000000000" pitchFamily="2" charset="-78"/>
                <a:cs typeface="Attari_Quran" panose="02010000000000000000" pitchFamily="2" charset="-78"/>
              </a:rPr>
              <a:t>دعاء حجة</a:t>
            </a:r>
          </a:p>
        </p:txBody>
      </p:sp>
      <p:sp>
        <p:nvSpPr>
          <p:cNvPr id="249861" name="Rectangle 8"/>
          <p:cNvSpPr>
            <a:spLocks noChangeArrowheads="1"/>
          </p:cNvSpPr>
          <p:nvPr/>
        </p:nvSpPr>
        <p:spPr bwMode="auto">
          <a:xfrm>
            <a:off x="1295400" y="3657600"/>
            <a:ext cx="6553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i="1">
                <a:solidFill>
                  <a:srgbClr val="FFFF00"/>
                </a:solidFill>
              </a:rPr>
              <a:t>Muhammad ibn `Isa, through his series of narrators, has reported the Holy Infallibles (a.s) as saying, “You may repeat the following supplication at the twenty-third night of Ramadan in all states—standing, sitting, prostrating... etc. It is furthermore preferable if you repeat it all over the month of Ramadan whenever you have an opportunity and also all over your lifetime. You may begin with statements of glorifying Almighty Allāh and praying for sending blessings upon the Holy Prophet and then say:</a:t>
            </a: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508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50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08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2519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251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19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كُنْ لِوَلِيّكَ الحُجّةِ ابْنِ الحَسَنِ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(please) be for Your representative, al-</a:t>
            </a:r>
            <a:r>
              <a:rPr lang="en-US" sz="3600" b="1" kern="1200" dirty="0" err="1">
                <a:ea typeface="MS Mincho" pitchFamily="49" charset="-128"/>
              </a:rPr>
              <a:t>Hujjah</a:t>
            </a:r>
            <a:r>
              <a:rPr lang="en-US" sz="3600" b="1" kern="1200" dirty="0">
                <a:ea typeface="MS Mincho" pitchFamily="49" charset="-128"/>
              </a:rPr>
              <a:t>, son of al-</a:t>
            </a:r>
            <a:r>
              <a:rPr lang="en-US" sz="3600" b="1" kern="1200" dirty="0" err="1">
                <a:ea typeface="MS Mincho" pitchFamily="49" charset="-128"/>
              </a:rPr>
              <a:t>Hasan</a:t>
            </a:r>
            <a:r>
              <a:rPr lang="en-US" sz="3600" b="1" kern="1200" dirty="0">
                <a:ea typeface="MS Mincho" pitchFamily="49" charset="-128"/>
              </a:rPr>
              <a:t>—</a:t>
            </a:r>
          </a:p>
        </p:txBody>
      </p:sp>
      <p:sp>
        <p:nvSpPr>
          <p:cNvPr id="2529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kun liwaliyyka alhujjati abni alhasani</a:t>
            </a:r>
          </a:p>
        </p:txBody>
      </p:sp>
      <p:sp>
        <p:nvSpPr>
          <p:cNvPr id="252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29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صَلَوَاتُكَ عَلَيْهِ وَعَلَى آبَائِهِ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Your blessings be on him and on his forefathers</a:t>
            </a:r>
          </a:p>
        </p:txBody>
      </p:sp>
      <p:sp>
        <p:nvSpPr>
          <p:cNvPr id="2539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salawatuka `alayhi wa `ala aba’ihi</a:t>
            </a:r>
          </a:p>
        </p:txBody>
      </p:sp>
      <p:sp>
        <p:nvSpPr>
          <p:cNvPr id="253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39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فِي هذِهِ السَّاعَةِ وَفي كُلّ سَاعَةٍ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now and at all times</a:t>
            </a:r>
          </a:p>
        </p:txBody>
      </p:sp>
      <p:sp>
        <p:nvSpPr>
          <p:cNvPr id="2549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sv-SE" altLang="en-US" b="1" i="1">
                <a:ea typeface="MS Mincho" panose="02020609040205080304" pitchFamily="49" charset="-128"/>
              </a:rPr>
              <a:t>fi hadhihi alssa`ati wa fi kull sa`atin</a:t>
            </a:r>
            <a:endParaRPr lang="fi-FI" altLang="en-US" b="1" i="1">
              <a:ea typeface="MS Mincho" panose="02020609040205080304" pitchFamily="49" charset="-128"/>
            </a:endParaRPr>
          </a:p>
        </p:txBody>
      </p:sp>
      <p:sp>
        <p:nvSpPr>
          <p:cNvPr id="254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49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وَلِيّاً وَحَافِظاً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(please, be his) friend and guardian</a:t>
            </a:r>
          </a:p>
        </p:txBody>
      </p:sp>
      <p:sp>
        <p:nvSpPr>
          <p:cNvPr id="2560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waliyyan wa hafizan</a:t>
            </a:r>
            <a:endParaRPr lang="fi-FI" altLang="en-US" b="1" i="1">
              <a:ea typeface="MS Mincho" panose="02020609040205080304" pitchFamily="49" charset="-128"/>
            </a:endParaRPr>
          </a:p>
        </p:txBody>
      </p:sp>
      <p:sp>
        <p:nvSpPr>
          <p:cNvPr id="256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60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وَقَائِداً وَنَاصِراً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leader and helper</a:t>
            </a:r>
          </a:p>
        </p:txBody>
      </p:sp>
      <p:sp>
        <p:nvSpPr>
          <p:cNvPr id="2570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qa’idan wa nasiran</a:t>
            </a:r>
            <a:endParaRPr lang="fi-FI" altLang="en-US" b="1" i="1">
              <a:ea typeface="MS Mincho" panose="02020609040205080304" pitchFamily="49" charset="-128"/>
            </a:endParaRPr>
          </a:p>
        </p:txBody>
      </p:sp>
      <p:sp>
        <p:nvSpPr>
          <p:cNvPr id="257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70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وَبِحَقّكَ عَلَيْهِمْ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in the name of Your obligation to them,</a:t>
            </a:r>
          </a:p>
        </p:txBody>
      </p:sp>
      <p:sp>
        <p:nvSpPr>
          <p:cNvPr id="27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bihaqqka `alayhim</a:t>
            </a:r>
            <a:endParaRPr lang="fi-FI" altLang="en-US" b="1" i="1">
              <a:ea typeface="MS Mincho" panose="02020609040205080304" pitchFamily="49" charset="-128"/>
            </a:endParaRPr>
          </a:p>
        </p:txBody>
      </p:sp>
      <p:sp>
        <p:nvSpPr>
          <p:cNvPr id="27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76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وَدَلِيلاً وَعَيْناً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guide and watcher</a:t>
            </a:r>
          </a:p>
        </p:txBody>
      </p:sp>
      <p:sp>
        <p:nvSpPr>
          <p:cNvPr id="2580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dalilan wa `aynan</a:t>
            </a:r>
            <a:endParaRPr lang="fi-FI" altLang="en-US" b="1" i="1">
              <a:ea typeface="MS Mincho" panose="02020609040205080304" pitchFamily="49" charset="-128"/>
            </a:endParaRPr>
          </a:p>
        </p:txBody>
      </p:sp>
      <p:sp>
        <p:nvSpPr>
          <p:cNvPr id="258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80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حَتَّى تُسْكِنَهُ أَرْضَكَ طَوْعاً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So that You shall allow him to prevail on Your lands willingly</a:t>
            </a:r>
          </a:p>
        </p:txBody>
      </p:sp>
      <p:sp>
        <p:nvSpPr>
          <p:cNvPr id="2590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hatta tuskinahu ardaka taw`an</a:t>
            </a:r>
            <a:endParaRPr lang="fi-FI" altLang="en-US" b="1" i="1">
              <a:ea typeface="MS Mincho" panose="02020609040205080304" pitchFamily="49" charset="-128"/>
            </a:endParaRPr>
          </a:p>
        </p:txBody>
      </p:sp>
      <p:sp>
        <p:nvSpPr>
          <p:cNvPr id="259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590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وَتُمَتّعَهُ فِيهَا طَوِيلاً.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You shall make him enjoy it for a long time.</a:t>
            </a:r>
          </a:p>
        </p:txBody>
      </p:sp>
      <p:sp>
        <p:nvSpPr>
          <p:cNvPr id="2601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tumatt`ahu fiha tawilan</a:t>
            </a:r>
            <a:endParaRPr lang="fi-FI" altLang="en-US" b="1" i="1">
              <a:ea typeface="MS Mincho" panose="02020609040205080304" pitchFamily="49" charset="-128"/>
            </a:endParaRPr>
          </a:p>
        </p:txBody>
      </p:sp>
      <p:sp>
        <p:nvSpPr>
          <p:cNvPr id="260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601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مُدَبّرَ الأُمُورِ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the Director of all affairs;</a:t>
            </a:r>
          </a:p>
        </p:txBody>
      </p:sp>
      <p:sp>
        <p:nvSpPr>
          <p:cNvPr id="2611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mudabbira ala’umuri</a:t>
            </a:r>
            <a:endParaRPr lang="fi-FI" altLang="en-US" b="1" i="1">
              <a:ea typeface="MS Mincho" panose="02020609040205080304" pitchFamily="49" charset="-128"/>
            </a:endParaRPr>
          </a:p>
        </p:txBody>
      </p:sp>
      <p:sp>
        <p:nvSpPr>
          <p:cNvPr id="261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611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261127" name="Rectangle 1"/>
          <p:cNvSpPr>
            <a:spLocks noChangeArrowheads="1"/>
          </p:cNvSpPr>
          <p:nvPr/>
        </p:nvSpPr>
        <p:spPr bwMode="auto">
          <a:xfrm>
            <a:off x="1676400" y="381000"/>
            <a:ext cx="6019800"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00"/>
                </a:solidFill>
                <a:latin typeface="Trebuchet MS" panose="020B0603020202020204" pitchFamily="34" charset="0"/>
              </a:rPr>
              <a:t>It is also recommended to say the following supplication:</a:t>
            </a: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بَاعِثَ مَنْ فِي القُبُورِ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the </a:t>
            </a:r>
            <a:r>
              <a:rPr lang="en-US" sz="3600" b="1" kern="1200" dirty="0" err="1">
                <a:ea typeface="MS Mincho" pitchFamily="49" charset="-128"/>
              </a:rPr>
              <a:t>Resurrector</a:t>
            </a:r>
            <a:r>
              <a:rPr lang="en-US" sz="3600" b="1" kern="1200" dirty="0">
                <a:ea typeface="MS Mincho" pitchFamily="49" charset="-128"/>
              </a:rPr>
              <a:t> of all those in graves;</a:t>
            </a:r>
          </a:p>
        </p:txBody>
      </p:sp>
      <p:sp>
        <p:nvSpPr>
          <p:cNvPr id="2621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sv-SE" altLang="en-US" b="1" i="1">
                <a:ea typeface="MS Mincho" panose="02020609040205080304" pitchFamily="49" charset="-128"/>
              </a:rPr>
              <a:t>ya ba`itha man fi alquburi</a:t>
            </a:r>
            <a:endParaRPr lang="fi-FI" altLang="en-US" b="1" i="1">
              <a:ea typeface="MS Mincho" panose="02020609040205080304" pitchFamily="49" charset="-128"/>
            </a:endParaRPr>
          </a:p>
        </p:txBody>
      </p:sp>
      <p:sp>
        <p:nvSpPr>
          <p:cNvPr id="262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621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مُجْرِيَ البُحُورِ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causes oceans to flow;</a:t>
            </a:r>
          </a:p>
        </p:txBody>
      </p:sp>
      <p:sp>
        <p:nvSpPr>
          <p:cNvPr id="2631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mujriya albuhuri</a:t>
            </a:r>
            <a:endParaRPr lang="fi-FI" altLang="en-US" b="1" i="1">
              <a:ea typeface="MS Mincho" panose="02020609040205080304" pitchFamily="49" charset="-128"/>
            </a:endParaRPr>
          </a:p>
        </p:txBody>
      </p:sp>
      <p:sp>
        <p:nvSpPr>
          <p:cNvPr id="263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631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مُلَيّنَ الحَدِيدِ لِدَاوُدَ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He Who made the iron pliant for (Prophet) David; </a:t>
            </a:r>
          </a:p>
        </p:txBody>
      </p:sp>
      <p:sp>
        <p:nvSpPr>
          <p:cNvPr id="2641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mulayyina alhadidi lidawuda</a:t>
            </a:r>
            <a:endParaRPr lang="fi-FI" altLang="en-US" b="1" i="1">
              <a:ea typeface="MS Mincho" panose="02020609040205080304" pitchFamily="49" charset="-128"/>
            </a:endParaRPr>
          </a:p>
        </p:txBody>
      </p:sp>
      <p:sp>
        <p:nvSpPr>
          <p:cNvPr id="264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641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صَلّ عَلَى مُحَمّدٍ وَآلِ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(Please) send blessings upon Muhammad and the Household of Muhammad…</a:t>
            </a:r>
          </a:p>
        </p:txBody>
      </p:sp>
      <p:sp>
        <p:nvSpPr>
          <p:cNvPr id="2652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salli `ala muhammadin wa ali muhammadin…</a:t>
            </a:r>
          </a:p>
        </p:txBody>
      </p:sp>
      <p:sp>
        <p:nvSpPr>
          <p:cNvPr id="265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652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5" descr="hajaat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0"/>
            <a:ext cx="9259888"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اللّيْلَة </a:t>
            </a:r>
            <a:r>
              <a:rPr lang="ar-SA" sz="9000" kern="1200" dirty="0" err="1">
                <a:latin typeface="Arabic Typesetting" panose="03020402040406030203" pitchFamily="66" charset="-78"/>
                <a:ea typeface="+mn-ea"/>
                <a:cs typeface="Arabic Typesetting" panose="03020402040406030203" pitchFamily="66" charset="-78"/>
              </a:rPr>
              <a:t>اللّيْلَةَ</a:t>
            </a:r>
            <a:r>
              <a:rPr lang="ar-SA" sz="9000" kern="1200" dirty="0">
                <a:latin typeface="Arabic Typesetting" panose="03020402040406030203" pitchFamily="66" charset="-78"/>
                <a:ea typeface="+mn-ea"/>
                <a:cs typeface="Arabic Typesetting" panose="03020402040406030203" pitchFamily="66" charset="-78"/>
              </a:rPr>
              <a:t>.</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This very night; this very night.</a:t>
            </a:r>
          </a:p>
        </p:txBody>
      </p:sp>
      <p:sp>
        <p:nvSpPr>
          <p:cNvPr id="2672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al-laylata al-laylata</a:t>
            </a:r>
            <a:endParaRPr lang="fi-FI" altLang="en-US" b="1" i="1">
              <a:ea typeface="MS Mincho" panose="02020609040205080304" pitchFamily="49" charset="-128"/>
            </a:endParaRPr>
          </a:p>
        </p:txBody>
      </p:sp>
      <p:sp>
        <p:nvSpPr>
          <p:cNvPr id="267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672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267271" name="Rectangle 1"/>
          <p:cNvSpPr>
            <a:spLocks noChangeArrowheads="1"/>
          </p:cNvSpPr>
          <p:nvPr/>
        </p:nvSpPr>
        <p:spPr bwMode="auto">
          <a:xfrm>
            <a:off x="304800" y="5302250"/>
            <a:ext cx="8534400" cy="1323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solidFill>
                  <a:srgbClr val="FFFF00"/>
                </a:solidFill>
                <a:latin typeface="Trebuchet MS" panose="020B0603020202020204" pitchFamily="34" charset="0"/>
              </a:rPr>
              <a:t>You may raise both your hands while saying this supplication.</a:t>
            </a:r>
          </a:p>
          <a:p>
            <a:pPr algn="ctr" eaLnBrk="1" hangingPunct="1">
              <a:spcBef>
                <a:spcPct val="0"/>
              </a:spcBef>
              <a:buFontTx/>
              <a:buNone/>
            </a:pPr>
            <a:r>
              <a:rPr lang="en-US" altLang="en-US" sz="2000" b="1">
                <a:solidFill>
                  <a:srgbClr val="FFFF00"/>
                </a:solidFill>
                <a:latin typeface="Trebuchet MS" panose="020B0603020202020204" pitchFamily="34" charset="0"/>
              </a:rPr>
              <a:t>It is also recommended to repeat this supplication in all states—sitting, standing, prostrating... etc. at this night as well during the last nights of Ramadan.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فَلا أَحَدَ أَعْرَفُ بِحَقّكَ مِنْكَ.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no one is aware of Your obligation more than You.</a:t>
            </a:r>
          </a:p>
        </p:txBody>
      </p:sp>
      <p:sp>
        <p:nvSpPr>
          <p:cNvPr id="286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pt-BR" altLang="en-US" b="1" i="1">
                <a:ea typeface="MS Mincho" panose="02020609040205080304" pitchFamily="49" charset="-128"/>
              </a:rPr>
              <a:t>fala ahada a`rafu bihaqqka minka</a:t>
            </a:r>
            <a:endParaRPr lang="fi-FI" altLang="en-US" b="1" i="1">
              <a:ea typeface="MS Mincho" panose="02020609040205080304" pitchFamily="49" charset="-128"/>
            </a:endParaRPr>
          </a:p>
        </p:txBody>
      </p:sp>
      <p:sp>
        <p:nvSpPr>
          <p:cNvPr id="28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86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682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68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682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AutoShape 2"/>
          <p:cNvSpPr>
            <a:spLocks noChangeArrowheads="1"/>
          </p:cNvSpPr>
          <p:nvPr/>
        </p:nvSpPr>
        <p:spPr bwMode="auto">
          <a:xfrm>
            <a:off x="463550" y="609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69315" name="Rectangle 3"/>
          <p:cNvSpPr>
            <a:spLocks noChangeArrowheads="1"/>
          </p:cNvSpPr>
          <p:nvPr/>
        </p:nvSpPr>
        <p:spPr bwMode="auto">
          <a:xfrm>
            <a:off x="457200" y="2438400"/>
            <a:ext cx="8147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000" b="1" i="1">
                <a:solidFill>
                  <a:srgbClr val="FFFF00"/>
                </a:solidFill>
                <a:latin typeface="Trebuchet MS" panose="020B0603020202020204" pitchFamily="34" charset="0"/>
              </a:rPr>
              <a:t>Dua’a Faraj</a:t>
            </a:r>
          </a:p>
        </p:txBody>
      </p:sp>
      <p:sp>
        <p:nvSpPr>
          <p:cNvPr id="269316" name="Rectangle 1"/>
          <p:cNvSpPr>
            <a:spLocks noChangeArrowheads="1"/>
          </p:cNvSpPr>
          <p:nvPr/>
        </p:nvSpPr>
        <p:spPr bwMode="auto">
          <a:xfrm>
            <a:off x="-304800" y="533400"/>
            <a:ext cx="9296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14000">
                <a:solidFill>
                  <a:srgbClr val="FFFF00"/>
                </a:solidFill>
                <a:latin typeface="Attari_Quran" panose="02010000000000000000" pitchFamily="2" charset="-78"/>
                <a:cs typeface="Attari_Quran" panose="02010000000000000000" pitchFamily="2" charset="-78"/>
              </a:rPr>
              <a:t>دعاء فرج</a:t>
            </a:r>
          </a:p>
        </p:txBody>
      </p:sp>
      <p:sp>
        <p:nvSpPr>
          <p:cNvPr id="269317" name="Rectangle 8"/>
          <p:cNvSpPr>
            <a:spLocks noChangeArrowheads="1"/>
          </p:cNvSpPr>
          <p:nvPr/>
        </p:nvSpPr>
        <p:spPr bwMode="auto">
          <a:xfrm>
            <a:off x="990600" y="3462338"/>
            <a:ext cx="7086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i="1">
                <a:solidFill>
                  <a:srgbClr val="FFFF00"/>
                </a:solidFill>
              </a:rPr>
              <a:t>This supplicatory prayer has been reported from Imam al-Mahdi (A) himself. This dua'a is attributed to the living Imam (A). It brings immediate help from our living imam. It is recommended to be recited often by Ulama . Kafami says in his book Baladul Amin that if a wrongfully confined prisoner recites this dua'a he will soon be set free. If a person find himself surrounded by misfortunes or intrigues he must recite this dua'a to come through tight situations, deadlock and crises.</a:t>
            </a: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70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70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703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271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271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713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إِلٰهِي</a:t>
            </a:r>
            <a:r>
              <a:rPr lang="ar-SA" sz="9000" kern="1200" dirty="0">
                <a:latin typeface="Arabic Typesetting" panose="03020402040406030203" pitchFamily="66" charset="-78"/>
                <a:ea typeface="+mn-ea"/>
                <a:cs typeface="Arabic Typesetting" panose="03020402040406030203" pitchFamily="66" charset="-78"/>
              </a:rPr>
              <a:t> عَظُمَ </a:t>
            </a:r>
            <a:r>
              <a:rPr lang="ar-SA" sz="9000" kern="1200" dirty="0" err="1">
                <a:latin typeface="Arabic Typesetting" panose="03020402040406030203" pitchFamily="66" charset="-78"/>
                <a:ea typeface="+mn-ea"/>
                <a:cs typeface="Arabic Typesetting" panose="03020402040406030203" pitchFamily="66" charset="-78"/>
              </a:rPr>
              <a:t>ٱلْبَلاَءُ</a:t>
            </a:r>
            <a:r>
              <a:rPr lang="en-US" sz="9000" kern="1200" dirty="0">
                <a:latin typeface="Arabic Typesetting" panose="03020402040406030203" pitchFamily="66" charset="-78"/>
                <a:ea typeface="+mn-ea"/>
                <a:cs typeface="Arabic Typesetting" panose="03020402040406030203" pitchFamily="66" charset="-78"/>
              </a:rPr>
              <a:t> </a:t>
            </a:r>
            <a:r>
              <a:rPr lang="ar-SA" sz="9000" kern="1200" dirty="0">
                <a:latin typeface="Arabic Typesetting" panose="03020402040406030203" pitchFamily="66" charset="-78"/>
                <a:ea typeface="+mn-ea"/>
                <a:cs typeface="Arabic Typesetting" panose="03020402040406030203" pitchFamily="66" charset="-78"/>
              </a:rPr>
              <a:t>وَبَرِحَ </a:t>
            </a:r>
            <a:r>
              <a:rPr lang="ar-SA" sz="9000" kern="1200" dirty="0" err="1">
                <a:latin typeface="Arabic Typesetting" panose="03020402040406030203" pitchFamily="66" charset="-78"/>
                <a:ea typeface="+mn-ea"/>
                <a:cs typeface="Arabic Typesetting" panose="03020402040406030203" pitchFamily="66" charset="-78"/>
              </a:rPr>
              <a:t>ٱلْخَفَاءُ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my God, terrible was the calamity, and its evil consequences are visible</a:t>
            </a:r>
            <a:r>
              <a:rPr lang="en-US" sz="3600" b="1" kern="1200" dirty="0" smtClean="0">
                <a:ea typeface="MS Mincho" pitchFamily="49" charset="-128"/>
              </a:rPr>
              <a:t>,</a:t>
            </a:r>
            <a:endParaRPr lang="en-US" sz="3600" b="1" kern="1200" dirty="0">
              <a:ea typeface="MS Mincho" pitchFamily="49" charset="-128"/>
            </a:endParaRPr>
          </a:p>
        </p:txBody>
      </p:sp>
      <p:sp>
        <p:nvSpPr>
          <p:cNvPr id="272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illahi a’dhumal balaa, wa barihal khafaa’</a:t>
            </a:r>
            <a:endParaRPr lang="fi-FI" altLang="en-US" b="1" i="1">
              <a:ea typeface="MS Mincho" panose="02020609040205080304" pitchFamily="49" charset="-128"/>
            </a:endParaRPr>
          </a:p>
        </p:txBody>
      </p:sp>
      <p:sp>
        <p:nvSpPr>
          <p:cNvPr id="272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723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 انْكَشَفَ الْغِطَاءُ وَ انْقَطَعَ الرَّجَاءُ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362200"/>
            <a:ext cx="8686800" cy="1752600"/>
          </a:xfrm>
          <a:extLst/>
        </p:spPr>
        <p:txBody>
          <a:bodyPr/>
          <a:lstStyle/>
          <a:p>
            <a:pPr marL="342900" indent="-342900" eaLnBrk="1" hangingPunct="1">
              <a:defRPr/>
            </a:pPr>
            <a:r>
              <a:rPr lang="en-US" sz="3600" b="1" kern="1200" dirty="0">
                <a:ea typeface="MS Mincho" pitchFamily="49" charset="-128"/>
              </a:rPr>
              <a:t>the covering has been removed, (all) hopes have been cut off, </a:t>
            </a:r>
          </a:p>
        </p:txBody>
      </p:sp>
      <p:sp>
        <p:nvSpPr>
          <p:cNvPr id="273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wa’n kashafal ghitaa’ wa’n qat’ar-rajaa’</a:t>
            </a:r>
            <a:endParaRPr lang="fi-FI" altLang="en-US" b="1" i="1">
              <a:ea typeface="MS Mincho" panose="02020609040205080304" pitchFamily="49" charset="-128"/>
            </a:endParaRPr>
          </a:p>
        </p:txBody>
      </p:sp>
      <p:sp>
        <p:nvSpPr>
          <p:cNvPr id="273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734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 ضَاقَتِ الْأَرْضُ وَ مُنِعَتِ السَّمَاءُ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362200"/>
            <a:ext cx="8686800" cy="1752600"/>
          </a:xfrm>
          <a:extLst/>
        </p:spPr>
        <p:txBody>
          <a:bodyPr/>
          <a:lstStyle/>
          <a:p>
            <a:pPr marL="342900" indent="-342900" eaLnBrk="1" hangingPunct="1">
              <a:defRPr/>
            </a:pPr>
            <a:r>
              <a:rPr lang="en-US" sz="3600" b="1" kern="1200" dirty="0">
                <a:ea typeface="MS Mincho" pitchFamily="49" charset="-128"/>
              </a:rPr>
              <a:t>the (plentiful) earth has shrunk (with very little to spare) for us, the heavenly blessings have been withheld,</a:t>
            </a:r>
          </a:p>
        </p:txBody>
      </p:sp>
      <p:sp>
        <p:nvSpPr>
          <p:cNvPr id="274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dhaqatil ardhu wa muni’atis samaa’</a:t>
            </a:r>
            <a:endParaRPr lang="fi-FI" altLang="en-US" b="1" i="1">
              <a:ea typeface="MS Mincho" panose="02020609040205080304" pitchFamily="49" charset="-128"/>
            </a:endParaRPr>
          </a:p>
        </p:txBody>
      </p:sp>
      <p:sp>
        <p:nvSpPr>
          <p:cNvPr id="274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744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 أَنْتَ الْمُسْتَعَانُ وَ إِلَيْكَ الْمُشْتَكَى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You alone can help, we refer our grief and sorrow to You, </a:t>
            </a:r>
          </a:p>
        </p:txBody>
      </p:sp>
      <p:sp>
        <p:nvSpPr>
          <p:cNvPr id="275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wa-antal musta’anu wa-ilaykal mushtaka</a:t>
            </a:r>
            <a:endParaRPr lang="fi-FI" altLang="en-US" b="1" i="1">
              <a:ea typeface="MS Mincho" panose="02020609040205080304" pitchFamily="49" charset="-128"/>
            </a:endParaRPr>
          </a:p>
        </p:txBody>
      </p:sp>
      <p:sp>
        <p:nvSpPr>
          <p:cNvPr id="275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754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 عَلَيْكَ الْمُعَوَّلُ فِي الشِّدَّةِ وَ الرَّخَاءِ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we have full faith in You, in the time of distress, as well as in good fortune.</a:t>
            </a:r>
          </a:p>
        </p:txBody>
      </p:sp>
      <p:sp>
        <p:nvSpPr>
          <p:cNvPr id="276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wa-alaykal mu’awalu fee shid’dati war’rakhaa’</a:t>
            </a:r>
          </a:p>
        </p:txBody>
      </p:sp>
      <p:sp>
        <p:nvSpPr>
          <p:cNvPr id="276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764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77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77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775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ambikayaalla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04800"/>
            <a:ext cx="1002506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970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29701"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120775"/>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أُولِي الْأَمْرِ الَّذِينَ فَرَضْتَ عَلَيْنَا طَاعَتَهُمْ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 </a:t>
            </a:r>
            <a:r>
              <a:rPr lang="en-US" sz="3600" b="1" i="1" kern="1200" dirty="0">
                <a:ea typeface="MS Mincho" pitchFamily="49" charset="-128"/>
              </a:rPr>
              <a:t>"</a:t>
            </a:r>
            <a:r>
              <a:rPr lang="en-US" sz="3600" b="1" i="1" kern="1200" dirty="0" err="1">
                <a:ea typeface="MS Mincho" pitchFamily="49" charset="-128"/>
              </a:rPr>
              <a:t>Ulil</a:t>
            </a:r>
            <a:r>
              <a:rPr lang="en-US" sz="3600" b="1" i="1" kern="1200" dirty="0">
                <a:ea typeface="MS Mincho" pitchFamily="49" charset="-128"/>
              </a:rPr>
              <a:t> </a:t>
            </a:r>
            <a:r>
              <a:rPr lang="en-US" sz="3600" b="1" i="1" kern="1200" dirty="0" err="1">
                <a:ea typeface="MS Mincho" pitchFamily="49" charset="-128"/>
              </a:rPr>
              <a:t>Amr</a:t>
            </a:r>
            <a:r>
              <a:rPr lang="en-US" sz="3600" b="1" i="1" kern="1200" dirty="0">
                <a:ea typeface="MS Mincho" pitchFamily="49" charset="-128"/>
              </a:rPr>
              <a:t>"</a:t>
            </a:r>
            <a:r>
              <a:rPr lang="en-US" sz="3600" b="1" kern="1200" dirty="0">
                <a:ea typeface="MS Mincho" pitchFamily="49" charset="-128"/>
              </a:rPr>
              <a:t> (authority), obedience to whom has been made obligatory,</a:t>
            </a:r>
          </a:p>
        </p:txBody>
      </p:sp>
      <p:sp>
        <p:nvSpPr>
          <p:cNvPr id="278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oolil amril ladhina faradhta alayna ta ‘atahum</a:t>
            </a:r>
            <a:endParaRPr lang="fi-FI" altLang="en-US" b="1" i="1">
              <a:ea typeface="MS Mincho" panose="02020609040205080304" pitchFamily="49" charset="-128"/>
            </a:endParaRPr>
          </a:p>
        </p:txBody>
      </p:sp>
      <p:sp>
        <p:nvSpPr>
          <p:cNvPr id="278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785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 عَرَّفْتَنَا بِذَلِكَ مَنْزِلَتَهُمْ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through which their high status has been made known.</a:t>
            </a:r>
          </a:p>
        </p:txBody>
      </p:sp>
      <p:sp>
        <p:nvSpPr>
          <p:cNvPr id="279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wa’ar’raftana bidhalika manzilatahum</a:t>
            </a:r>
            <a:endParaRPr lang="fi-FI" altLang="en-US" b="1" i="1">
              <a:ea typeface="MS Mincho" panose="02020609040205080304" pitchFamily="49" charset="-128"/>
            </a:endParaRPr>
          </a:p>
        </p:txBody>
      </p:sp>
      <p:sp>
        <p:nvSpPr>
          <p:cNvPr id="279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795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فَفَرِّجْ عَنَّا بِحَقِّهِمْ فَرَجاً عَاجِلاً قَرِيباً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Therefore let there be joy after sorrow for us for their sake, right away,</a:t>
            </a:r>
          </a:p>
        </p:txBody>
      </p:sp>
      <p:sp>
        <p:nvSpPr>
          <p:cNvPr id="280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fa far’rij ‘an’na bihak’kihim farajan ‘aajilan qareeban</a:t>
            </a:r>
            <a:endParaRPr lang="fi-FI" altLang="en-US" b="1" i="1">
              <a:ea typeface="MS Mincho" panose="02020609040205080304" pitchFamily="49" charset="-128"/>
            </a:endParaRPr>
          </a:p>
        </p:txBody>
      </p:sp>
      <p:sp>
        <p:nvSpPr>
          <p:cNvPr id="280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805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كَلَمْحِ الْبَصَرِ أَوْ هُوَ أَقْرَبُ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twinkle of an eye, more rapidly.</a:t>
            </a:r>
          </a:p>
        </p:txBody>
      </p:sp>
      <p:sp>
        <p:nvSpPr>
          <p:cNvPr id="281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kalamihil basari au huwa aqrab</a:t>
            </a:r>
            <a:endParaRPr lang="fi-FI" altLang="en-US" b="1" i="1">
              <a:ea typeface="MS Mincho" panose="02020609040205080304" pitchFamily="49" charset="-128"/>
            </a:endParaRPr>
          </a:p>
        </p:txBody>
      </p:sp>
      <p:sp>
        <p:nvSpPr>
          <p:cNvPr id="281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816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مُحَمَّدُ يَا عَلِيُّ</a:t>
            </a:r>
            <a:r>
              <a:rPr lang="en-US" sz="9000" kern="1200" dirty="0">
                <a:latin typeface="Arabic Typesetting" panose="03020402040406030203" pitchFamily="66" charset="-78"/>
                <a:ea typeface="+mn-ea"/>
                <a:cs typeface="Arabic Typesetting" panose="03020402040406030203" pitchFamily="66" charset="-78"/>
              </a:rPr>
              <a:t> </a:t>
            </a:r>
            <a:r>
              <a:rPr lang="ar-SA" sz="9000" kern="1200" dirty="0">
                <a:latin typeface="Arabic Typesetting" panose="03020402040406030203" pitchFamily="66" charset="-78"/>
                <a:ea typeface="+mn-ea"/>
                <a:cs typeface="Arabic Typesetting" panose="03020402040406030203" pitchFamily="66" charset="-78"/>
              </a:rPr>
              <a:t>يَا عَلِيُّ يَا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Muhammad! O `Ali! </a:t>
            </a:r>
            <a:endParaRPr lang="en-US" sz="3600" b="1" kern="1200" dirty="0" smtClean="0">
              <a:ea typeface="MS Mincho" pitchFamily="49" charset="-128"/>
            </a:endParaRPr>
          </a:p>
          <a:p>
            <a:pPr marL="342900" indent="-342900" eaLnBrk="1" hangingPunct="1">
              <a:defRPr/>
            </a:pPr>
            <a:r>
              <a:rPr lang="en-US" sz="3600" b="1" kern="1200" dirty="0" smtClean="0">
                <a:ea typeface="MS Mincho" pitchFamily="49" charset="-128"/>
              </a:rPr>
              <a:t>O </a:t>
            </a:r>
            <a:r>
              <a:rPr lang="en-US" sz="3600" b="1" kern="1200" dirty="0">
                <a:ea typeface="MS Mincho" pitchFamily="49" charset="-128"/>
              </a:rPr>
              <a:t>`Ali! O Muhammad!</a:t>
            </a:r>
          </a:p>
        </p:txBody>
      </p:sp>
      <p:sp>
        <p:nvSpPr>
          <p:cNvPr id="282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muhammadu ya `aliyyu ya `aliyyu ya muhammadu</a:t>
            </a:r>
            <a:endParaRPr lang="fi-FI" altLang="en-US" b="1" i="1">
              <a:ea typeface="MS Mincho" panose="02020609040205080304" pitchFamily="49" charset="-128"/>
            </a:endParaRPr>
          </a:p>
        </p:txBody>
      </p:sp>
      <p:sp>
        <p:nvSpPr>
          <p:cNvPr id="282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826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اكْفِيَانِي</a:t>
            </a:r>
            <a:r>
              <a:rPr lang="ar-SA" sz="9000" kern="1200" dirty="0">
                <a:latin typeface="Arabic Typesetting" panose="03020402040406030203" pitchFamily="66" charset="-78"/>
                <a:ea typeface="+mn-ea"/>
                <a:cs typeface="Arabic Typesetting" panose="03020402040406030203" pitchFamily="66" charset="-78"/>
              </a:rPr>
              <a:t> فَإِنَّكُمَا كَافِيَانِ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smtClean="0">
                <a:ea typeface="MS Mincho" pitchFamily="49" charset="-128"/>
              </a:rPr>
              <a:t>(Please) Give </a:t>
            </a:r>
            <a:r>
              <a:rPr lang="en-US" sz="3600" b="1" kern="1200" dirty="0">
                <a:ea typeface="MS Mincho" pitchFamily="49" charset="-128"/>
              </a:rPr>
              <a:t>me enough, because both of you provide sufficiently,</a:t>
            </a:r>
          </a:p>
        </p:txBody>
      </p:sp>
      <p:sp>
        <p:nvSpPr>
          <p:cNvPr id="283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ik fiyaani fa inakuma kaafiyaani</a:t>
            </a:r>
          </a:p>
        </p:txBody>
      </p:sp>
      <p:sp>
        <p:nvSpPr>
          <p:cNvPr id="283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836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 انْصُرَانِي فَإِنَّكُمَا نَاصِرَانِ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a:t>
            </a:r>
            <a:r>
              <a:rPr lang="en-US" sz="3600" b="1" kern="1200" dirty="0" smtClean="0">
                <a:ea typeface="MS Mincho" pitchFamily="49" charset="-128"/>
              </a:rPr>
              <a:t>(please) help </a:t>
            </a:r>
            <a:r>
              <a:rPr lang="en-US" sz="3600" b="1" kern="1200" dirty="0">
                <a:ea typeface="MS Mincho" pitchFamily="49" charset="-128"/>
              </a:rPr>
              <a:t>me, because both of you help and protect.</a:t>
            </a:r>
          </a:p>
        </p:txBody>
      </p:sp>
      <p:sp>
        <p:nvSpPr>
          <p:cNvPr id="2846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wansuraanee fa inakuma naasiraani</a:t>
            </a:r>
            <a:endParaRPr lang="fi-FI" altLang="en-US" b="1" i="1">
              <a:ea typeface="MS Mincho" panose="02020609040205080304" pitchFamily="49" charset="-128"/>
            </a:endParaRPr>
          </a:p>
        </p:txBody>
      </p:sp>
      <p:sp>
        <p:nvSpPr>
          <p:cNvPr id="284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846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مَوْلاَنَا يَا صَاحِبَ الزَّمَانِ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my master! O the Authority of our times </a:t>
            </a:r>
            <a:r>
              <a:rPr lang="en-US" sz="3600" b="1" i="1" kern="1200" dirty="0">
                <a:ea typeface="MS Mincho" pitchFamily="49" charset="-128"/>
              </a:rPr>
              <a:t>(</a:t>
            </a:r>
            <a:r>
              <a:rPr lang="en-US" sz="3600" b="1" i="1" kern="1200" dirty="0" err="1">
                <a:ea typeface="MS Mincho" pitchFamily="49" charset="-128"/>
              </a:rPr>
              <a:t>Saahibaz</a:t>
            </a:r>
            <a:r>
              <a:rPr lang="en-US" sz="3600" b="1" i="1" kern="1200" dirty="0">
                <a:ea typeface="MS Mincho" pitchFamily="49" charset="-128"/>
              </a:rPr>
              <a:t> </a:t>
            </a:r>
            <a:r>
              <a:rPr lang="en-US" sz="3600" b="1" i="1" kern="1200" dirty="0" err="1">
                <a:ea typeface="MS Mincho" pitchFamily="49" charset="-128"/>
              </a:rPr>
              <a:t>Zamaan</a:t>
            </a:r>
            <a:r>
              <a:rPr lang="en-US" sz="3600" b="1" i="1" kern="1200" dirty="0" smtClean="0">
                <a:ea typeface="MS Mincho" pitchFamily="49" charset="-128"/>
              </a:rPr>
              <a:t>)</a:t>
            </a:r>
            <a:r>
              <a:rPr lang="en-US" sz="3600" b="1" kern="1200" dirty="0" smtClean="0">
                <a:ea typeface="MS Mincho" pitchFamily="49" charset="-128"/>
              </a:rPr>
              <a:t>!</a:t>
            </a:r>
            <a:endParaRPr lang="en-US" sz="3600" b="1" kern="1200" dirty="0">
              <a:ea typeface="MS Mincho" pitchFamily="49" charset="-128"/>
            </a:endParaRPr>
          </a:p>
        </p:txBody>
      </p:sp>
      <p:sp>
        <p:nvSpPr>
          <p:cNvPr id="2857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maulana ya sahibaz zamaan</a:t>
            </a:r>
            <a:endParaRPr lang="fi-FI" altLang="en-US" b="1" i="1">
              <a:ea typeface="MS Mincho" panose="02020609040205080304" pitchFamily="49" charset="-128"/>
            </a:endParaRPr>
          </a:p>
        </p:txBody>
      </p:sp>
      <p:sp>
        <p:nvSpPr>
          <p:cNvPr id="285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857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ٱلْغَوْثَ</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ٱلْغَوْثَ</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ٱلْغَوْثَ</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 beseech you for) relief! (I beseech you for) relief! (I beseech you for) relief!</a:t>
            </a:r>
          </a:p>
        </p:txBody>
      </p:sp>
      <p:sp>
        <p:nvSpPr>
          <p:cNvPr id="2867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alghawtha alghawtha alghawtha</a:t>
            </a:r>
            <a:endParaRPr lang="fi-FI" altLang="en-US" b="1" i="1">
              <a:ea typeface="MS Mincho" panose="02020609040205080304" pitchFamily="49" charset="-128"/>
            </a:endParaRPr>
          </a:p>
        </p:txBody>
      </p:sp>
      <p:sp>
        <p:nvSpPr>
          <p:cNvPr id="286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867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ادْرِكْنِي </a:t>
            </a:r>
            <a:r>
              <a:rPr lang="ar-SA" sz="9000" kern="1200" dirty="0" err="1">
                <a:latin typeface="Arabic Typesetting" panose="03020402040406030203" pitchFamily="66" charset="-78"/>
                <a:ea typeface="+mn-ea"/>
                <a:cs typeface="Arabic Typesetting" panose="03020402040406030203" pitchFamily="66" charset="-78"/>
              </a:rPr>
              <a:t>ادْرِكْنِي</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ادْرِكْنِي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(Please do) come to my aid! (Please do) come to my aid! (Please do) come to my aid!</a:t>
            </a:r>
          </a:p>
        </p:txBody>
      </p:sp>
      <p:sp>
        <p:nvSpPr>
          <p:cNvPr id="2877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adrikni adrikni adrikni</a:t>
            </a:r>
            <a:endParaRPr lang="fi-FI" altLang="en-US" b="1" i="1">
              <a:ea typeface="MS Mincho" panose="02020609040205080304" pitchFamily="49" charset="-128"/>
            </a:endParaRPr>
          </a:p>
        </p:txBody>
      </p:sp>
      <p:sp>
        <p:nvSpPr>
          <p:cNvPr id="287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877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en-US" sz="9000" kern="1200" dirty="0" smtClean="0">
                <a:latin typeface="Attari_Quran" pitchFamily="2" charset="-78"/>
                <a:ea typeface="+mn-ea"/>
                <a:cs typeface="Attari_Quran" pitchFamily="2" charset="-78"/>
              </a:rPr>
              <a:t>A</a:t>
            </a:r>
            <a:endParaRPr lang="en-US" sz="90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smtClean="0">
                <a:ea typeface="MS Mincho" pitchFamily="49" charset="-128"/>
              </a:rPr>
              <a:t>E</a:t>
            </a:r>
            <a:endParaRPr lang="en-US" sz="3600" b="1" kern="1200" dirty="0">
              <a:ea typeface="MS Mincho" pitchFamily="49" charset="-128"/>
            </a:endParaRPr>
          </a:p>
        </p:txBody>
      </p:sp>
      <p:sp>
        <p:nvSpPr>
          <p:cNvPr id="307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T</a:t>
            </a:r>
            <a:endParaRPr lang="fi-FI" altLang="en-US" b="1" i="1">
              <a:ea typeface="MS Mincho" panose="02020609040205080304" pitchFamily="49" charset="-128"/>
            </a:endParaRPr>
          </a:p>
        </p:txBody>
      </p:sp>
      <p:sp>
        <p:nvSpPr>
          <p:cNvPr id="30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07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0727"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0728" name="Picture 3" descr="ambimuhamma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00711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7162800" y="1981200"/>
            <a:ext cx="1905000" cy="4572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Muhammed (S)</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a:t>
            </a:r>
            <a:r>
              <a:rPr lang="es-ES" altLang="en-US" sz="1200" b="1">
                <a:solidFill>
                  <a:schemeClr val="tx1"/>
                </a:solidFill>
                <a:latin typeface="Trebuchet MS" panose="020B0603020202020204" pitchFamily="34" charset="0"/>
              </a:rPr>
              <a:t>Al Mustafa, As Saadiq (The Truthful), Al Ameen (The Trusted)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Abul Qassim</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Abdallah bin Abdul Muttalib</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Amina Bint Wahab</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a:t>
            </a:r>
            <a:r>
              <a:rPr lang="en-US" altLang="en-US" sz="1200" b="1">
                <a:solidFill>
                  <a:schemeClr val="tx1"/>
                </a:solidFill>
                <a:latin typeface="Trebuchet MS" panose="020B0603020202020204" pitchFamily="34" charset="0"/>
              </a:rPr>
              <a:t>17 Rabee’ Al Awaal, 570 AC (Year of the Elephant) in Makkah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28 Safar, 11 AH in Medina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السَّاعَةَ </a:t>
            </a:r>
            <a:r>
              <a:rPr lang="ar-SA" sz="9000" kern="1200" dirty="0" err="1">
                <a:latin typeface="Arabic Typesetting" panose="03020402040406030203" pitchFamily="66" charset="-78"/>
                <a:ea typeface="+mn-ea"/>
                <a:cs typeface="Arabic Typesetting" panose="03020402040406030203" pitchFamily="66" charset="-78"/>
              </a:rPr>
              <a:t>السَّاعَةَ</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السَّاعَةَ</a:t>
            </a:r>
            <a:r>
              <a:rPr lang="ar-SA" sz="9000" kern="1200" dirty="0">
                <a:latin typeface="Arabic Typesetting" panose="03020402040406030203" pitchFamily="66" charset="-78"/>
                <a:ea typeface="+mn-ea"/>
                <a:cs typeface="Arabic Typesetting" panose="03020402040406030203" pitchFamily="66" charset="-78"/>
              </a:rPr>
              <a:t>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Reach me! Reach me! Reach me!</a:t>
            </a:r>
          </a:p>
          <a:p>
            <a:pPr marL="342900" indent="-342900" eaLnBrk="1" hangingPunct="1">
              <a:defRPr/>
            </a:pPr>
            <a:r>
              <a:rPr lang="en-US" sz="3600" b="1" kern="1200" dirty="0">
                <a:ea typeface="MS Mincho" pitchFamily="49" charset="-128"/>
              </a:rPr>
              <a:t>At Once, in this Hour,</a:t>
            </a:r>
            <a:endParaRPr lang="en-US" sz="3600" b="1" kern="1200" dirty="0" smtClean="0">
              <a:ea typeface="MS Mincho" pitchFamily="49" charset="-128"/>
            </a:endParaRPr>
          </a:p>
        </p:txBody>
      </p:sp>
      <p:sp>
        <p:nvSpPr>
          <p:cNvPr id="2887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asa ‘ata, asa ‘ata, asa ‘ata, (asa’aa)</a:t>
            </a:r>
            <a:endParaRPr lang="fi-FI" altLang="en-US" b="1" i="1">
              <a:ea typeface="MS Mincho" panose="02020609040205080304" pitchFamily="49" charset="-128"/>
            </a:endParaRPr>
          </a:p>
        </p:txBody>
      </p:sp>
      <p:sp>
        <p:nvSpPr>
          <p:cNvPr id="288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887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الْعَجَلَ </a:t>
            </a:r>
            <a:r>
              <a:rPr lang="ar-SA" sz="9000" kern="1200" dirty="0" err="1">
                <a:latin typeface="Arabic Typesetting" panose="03020402040406030203" pitchFamily="66" charset="-78"/>
                <a:ea typeface="+mn-ea"/>
                <a:cs typeface="Arabic Typesetting" panose="03020402040406030203" pitchFamily="66" charset="-78"/>
              </a:rPr>
              <a:t>الْعَجَلَ</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الْعَجَلَ</a:t>
            </a:r>
            <a:r>
              <a:rPr lang="ar-SA" sz="9000" kern="1200" dirty="0">
                <a:latin typeface="Arabic Typesetting" panose="03020402040406030203" pitchFamily="66" charset="-78"/>
                <a:ea typeface="+mn-ea"/>
                <a:cs typeface="Arabic Typesetting" panose="03020402040406030203" pitchFamily="66" charset="-78"/>
              </a:rPr>
              <a:t>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Be Quick, Be Quick, Be Quick</a:t>
            </a:r>
            <a:endParaRPr lang="en-US" sz="3600" b="1" kern="1200" dirty="0" smtClean="0">
              <a:ea typeface="MS Mincho" pitchFamily="49" charset="-128"/>
            </a:endParaRPr>
          </a:p>
        </p:txBody>
      </p:sp>
      <p:sp>
        <p:nvSpPr>
          <p:cNvPr id="2897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al’ajal, al’ajal, al’ajal,</a:t>
            </a:r>
            <a:endParaRPr lang="fi-FI" altLang="en-US" b="1" i="1">
              <a:ea typeface="MS Mincho" panose="02020609040205080304" pitchFamily="49" charset="-128"/>
            </a:endParaRPr>
          </a:p>
        </p:txBody>
      </p:sp>
      <p:sp>
        <p:nvSpPr>
          <p:cNvPr id="289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897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يَا أَرْحَمَ الرَّاحِمِينَ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the Most Merciful</a:t>
            </a:r>
            <a:endParaRPr lang="en-US" sz="3600" b="1" kern="1200" dirty="0" smtClean="0">
              <a:ea typeface="MS Mincho" pitchFamily="49" charset="-128"/>
            </a:endParaRPr>
          </a:p>
        </p:txBody>
      </p:sp>
      <p:sp>
        <p:nvSpPr>
          <p:cNvPr id="2908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ya arhamar raahimeen</a:t>
            </a:r>
            <a:endParaRPr lang="fi-FI" altLang="en-US" b="1" i="1">
              <a:ea typeface="MS Mincho" panose="02020609040205080304" pitchFamily="49" charset="-128"/>
            </a:endParaRPr>
          </a:p>
        </p:txBody>
      </p:sp>
      <p:sp>
        <p:nvSpPr>
          <p:cNvPr id="290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908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 بِحَقِّ مُحَمَّدٍ وَ </a:t>
            </a:r>
            <a:r>
              <a:rPr lang="ar-SA" sz="9000" kern="1200" dirty="0" err="1">
                <a:latin typeface="Arabic Typesetting" panose="03020402040406030203" pitchFamily="66" charset="-78"/>
                <a:ea typeface="+mn-ea"/>
                <a:cs typeface="Arabic Typesetting" panose="03020402040406030203" pitchFamily="66" charset="-78"/>
              </a:rPr>
              <a:t>آلِهِ</a:t>
            </a:r>
            <a:r>
              <a:rPr lang="ar-SA" sz="9000" kern="1200" dirty="0">
                <a:latin typeface="Arabic Typesetting" panose="03020402040406030203" pitchFamily="66" charset="-78"/>
                <a:ea typeface="+mn-ea"/>
                <a:cs typeface="Arabic Typesetting" panose="03020402040406030203" pitchFamily="66" charset="-78"/>
              </a:rPr>
              <a:t> الطَّاهِرِين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smtClean="0">
                <a:ea typeface="MS Mincho" pitchFamily="49" charset="-128"/>
              </a:rPr>
              <a:t>For </a:t>
            </a:r>
            <a:r>
              <a:rPr lang="en-US" sz="3600" b="1" kern="1200" dirty="0">
                <a:ea typeface="MS Mincho" pitchFamily="49" charset="-128"/>
              </a:rPr>
              <a:t>the sake of Muhammad and his Pure </a:t>
            </a:r>
            <a:r>
              <a:rPr lang="en-US" sz="3600" b="1" kern="1200" dirty="0" smtClean="0">
                <a:ea typeface="MS Mincho" pitchFamily="49" charset="-128"/>
              </a:rPr>
              <a:t>Progeny</a:t>
            </a:r>
          </a:p>
        </p:txBody>
      </p:sp>
      <p:sp>
        <p:nvSpPr>
          <p:cNvPr id="2918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bihaqqi muham’madiwn wa’alihi tahireen.</a:t>
            </a:r>
            <a:endParaRPr lang="fi-FI" altLang="en-US" b="1" i="1">
              <a:ea typeface="MS Mincho" panose="02020609040205080304" pitchFamily="49" charset="-128"/>
            </a:endParaRPr>
          </a:p>
        </p:txBody>
      </p:sp>
      <p:sp>
        <p:nvSpPr>
          <p:cNvPr id="291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918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2928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292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928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93891"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293892" name="Rectangle 3"/>
          <p:cNvSpPr>
            <a:spLocks noChangeArrowheads="1"/>
          </p:cNvSpPr>
          <p:nvPr/>
        </p:nvSpPr>
        <p:spPr bwMode="auto">
          <a:xfrm>
            <a:off x="2625725" y="3284538"/>
            <a:ext cx="4184650" cy="3421062"/>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200" b="1">
                <a:solidFill>
                  <a:srgbClr val="FFFF00"/>
                </a:solidFill>
              </a:rPr>
              <a:t>Please DO NOT </a:t>
            </a:r>
            <a:br>
              <a:rPr lang="en-US" altLang="en-US" sz="4200" b="1">
                <a:solidFill>
                  <a:srgbClr val="FFFF00"/>
                </a:solidFill>
              </a:rPr>
            </a:br>
            <a:r>
              <a:rPr lang="en-US" altLang="en-US" sz="4200" b="1">
                <a:solidFill>
                  <a:srgbClr val="FFFF00"/>
                </a:solidFill>
              </a:rPr>
              <a:t>place the </a:t>
            </a:r>
            <a:br>
              <a:rPr lang="en-US" altLang="en-US" sz="4200" b="1">
                <a:solidFill>
                  <a:srgbClr val="FFFF00"/>
                </a:solidFill>
              </a:rPr>
            </a:br>
            <a:r>
              <a:rPr lang="en-US" altLang="en-US" sz="4200" b="1">
                <a:solidFill>
                  <a:srgbClr val="FFFF00"/>
                </a:solidFill>
              </a:rPr>
              <a:t>Holy Quran</a:t>
            </a:r>
            <a:br>
              <a:rPr lang="en-US" altLang="en-US" sz="4200" b="1">
                <a:solidFill>
                  <a:srgbClr val="FFFF00"/>
                </a:solidFill>
              </a:rPr>
            </a:br>
            <a:r>
              <a:rPr lang="en-US" altLang="en-US" sz="4200" b="1">
                <a:solidFill>
                  <a:srgbClr val="FFFF00"/>
                </a:solidFill>
              </a:rPr>
              <a:t>on the floor.</a:t>
            </a:r>
          </a:p>
        </p:txBody>
      </p:sp>
      <p:pic>
        <p:nvPicPr>
          <p:cNvPr id="293893"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50" y="388938"/>
            <a:ext cx="42259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9491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294916" name="AutoShape 2"/>
          <p:cNvSpPr>
            <a:spLocks noChangeArrowheads="1"/>
          </p:cNvSpPr>
          <p:nvPr/>
        </p:nvSpPr>
        <p:spPr bwMode="auto">
          <a:xfrm>
            <a:off x="539750" y="908050"/>
            <a:ext cx="8064500" cy="52578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94917" name="Text Box 4"/>
          <p:cNvSpPr txBox="1">
            <a:spLocks noChangeArrowheads="1"/>
          </p:cNvSpPr>
          <p:nvPr/>
        </p:nvSpPr>
        <p:spPr bwMode="auto">
          <a:xfrm>
            <a:off x="684213" y="1528763"/>
            <a:ext cx="7704137"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300" b="1">
                <a:solidFill>
                  <a:srgbClr val="FFFF00"/>
                </a:solidFill>
              </a:rPr>
              <a:t>As there are no further Salaat, Brothers are requested to move as far forward as possible.</a:t>
            </a: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أَمَّنْ يُجيبُ الْمُضْطَرَّ إِذا دَعاهُ وَ يَكْشِفُ السُّوءَ {27:62}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Who listens to the distressed when he calls on Him, and Who relieves his suffering (27:62</a:t>
            </a:r>
            <a:r>
              <a:rPr lang="en-US" sz="3600" b="1" kern="1200" dirty="0" smtClean="0">
                <a:ea typeface="MS Mincho" pitchFamily="49" charset="-128"/>
              </a:rPr>
              <a:t>)</a:t>
            </a:r>
            <a:endParaRPr lang="en-US" sz="3600" b="1" kern="1200" dirty="0">
              <a:ea typeface="MS Mincho" pitchFamily="49" charset="-128"/>
            </a:endParaRPr>
          </a:p>
        </p:txBody>
      </p:sp>
      <p:sp>
        <p:nvSpPr>
          <p:cNvPr id="2959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Amman yujeebu almudtarra itha daAAahu wayakshifu alssooa </a:t>
            </a:r>
            <a:endParaRPr lang="fi-FI" altLang="en-US" b="1" i="1">
              <a:ea typeface="MS Mincho" panose="02020609040205080304" pitchFamily="49" charset="-128"/>
            </a:endParaRPr>
          </a:p>
        </p:txBody>
      </p:sp>
      <p:sp>
        <p:nvSpPr>
          <p:cNvPr id="295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2959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295943" name="Text Box 11"/>
          <p:cNvSpPr txBox="1">
            <a:spLocks noChangeArrowheads="1"/>
          </p:cNvSpPr>
          <p:nvPr/>
        </p:nvSpPr>
        <p:spPr bwMode="auto">
          <a:xfrm>
            <a:off x="3419475"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Du`á E Shifa Mareez</a:t>
            </a: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10"/>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ar-SA" altLang="en-US" sz="1800" b="1">
                <a:solidFill>
                  <a:srgbClr val="FFFF99"/>
                </a:solidFill>
                <a:latin typeface="Trebuchet MS" panose="020B0603020202020204" pitchFamily="34" charset="0"/>
              </a:rPr>
              <a:t> اعمال للَيْلَةُ الْقَدْرِ</a:t>
            </a:r>
          </a:p>
        </p:txBody>
      </p:sp>
      <p:sp>
        <p:nvSpPr>
          <p:cNvPr id="296963"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96964" name="Text Box 10"/>
          <p:cNvSpPr txBox="1">
            <a:spLocks noChangeArrowheads="1"/>
          </p:cNvSpPr>
          <p:nvPr/>
        </p:nvSpPr>
        <p:spPr bwMode="auto">
          <a:xfrm>
            <a:off x="304800" y="228600"/>
            <a:ext cx="42672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b="1">
                <a:solidFill>
                  <a:srgbClr val="FFFF99"/>
                </a:solidFill>
                <a:latin typeface="Trebuchet MS" panose="020B0603020202020204" pitchFamily="34" charset="0"/>
              </a:rPr>
              <a:t>A'amaal for </a:t>
            </a:r>
            <a:r>
              <a:rPr lang="en-GB" altLang="en-US" sz="1800" b="1" i="1">
                <a:solidFill>
                  <a:srgbClr val="FFFF99"/>
                </a:solidFill>
                <a:latin typeface="Trebuchet MS" panose="020B0603020202020204" pitchFamily="34" charset="0"/>
              </a:rPr>
              <a:t>Laylatul Qadr</a:t>
            </a:r>
          </a:p>
        </p:txBody>
      </p:sp>
      <p:sp>
        <p:nvSpPr>
          <p:cNvPr id="296965" name="Rectangle 13"/>
          <p:cNvSpPr>
            <a:spLocks noGrp="1" noChangeArrowheads="1"/>
          </p:cNvSpPr>
          <p:nvPr>
            <p:ph type="ctrTitle"/>
          </p:nvPr>
        </p:nvSpPr>
        <p:spPr>
          <a:xfrm>
            <a:off x="685800" y="3149600"/>
            <a:ext cx="7772400" cy="1143000"/>
          </a:xfrm>
        </p:spPr>
        <p:txBody>
          <a:bodyPr/>
          <a:lstStyle/>
          <a:p>
            <a:pPr eaLnBrk="1" hangingPunct="1"/>
            <a:r>
              <a:rPr lang="en-US" altLang="en-US" sz="6000" b="1" smtClean="0">
                <a:solidFill>
                  <a:srgbClr val="FFFF00"/>
                </a:solidFill>
              </a:rPr>
              <a:t>Please recite  </a:t>
            </a:r>
            <a:br>
              <a:rPr lang="en-US" altLang="en-US" sz="6000" b="1" smtClean="0">
                <a:solidFill>
                  <a:srgbClr val="FFFF00"/>
                </a:solidFill>
              </a:rPr>
            </a:br>
            <a:r>
              <a:rPr lang="en-US" altLang="en-US" sz="6000" b="1" smtClean="0">
                <a:solidFill>
                  <a:srgbClr val="FFFF00"/>
                </a:solidFill>
              </a:rPr>
              <a:t>Sūrat al-Fātiḥah</a:t>
            </a:r>
            <a:br>
              <a:rPr lang="en-US" altLang="en-US" sz="6000" b="1" smtClean="0">
                <a:solidFill>
                  <a:srgbClr val="FFFF00"/>
                </a:solidFill>
              </a:rPr>
            </a:br>
            <a:r>
              <a:rPr lang="en-US" altLang="en-US" sz="6000" b="1" smtClean="0">
                <a:solidFill>
                  <a:srgbClr val="FFFF00"/>
                </a:solidFill>
              </a:rPr>
              <a:t>for</a:t>
            </a:r>
            <a:br>
              <a:rPr lang="en-US" altLang="en-US" sz="6000" b="1" smtClean="0">
                <a:solidFill>
                  <a:srgbClr val="FFFF00"/>
                </a:solidFill>
              </a:rPr>
            </a:br>
            <a:r>
              <a:rPr lang="en-US" altLang="en-US" sz="6000" b="1" smtClean="0">
                <a:solidFill>
                  <a:srgbClr val="FFFF00"/>
                </a:solidFill>
              </a:rPr>
              <a:t>ALL MARHUMEEN</a:t>
            </a:r>
            <a:br>
              <a:rPr lang="en-US" altLang="en-US" sz="6000" b="1" smtClean="0">
                <a:solidFill>
                  <a:srgbClr val="FFFF00"/>
                </a:solidFill>
              </a:rPr>
            </a:br>
            <a:endParaRPr lang="en-GB" altLang="en-US" sz="6000" b="1" smtClean="0">
              <a:solidFill>
                <a:srgbClr val="FFFF00"/>
              </a:solidFill>
            </a:endParaRPr>
          </a:p>
        </p:txBody>
      </p:sp>
      <p:sp>
        <p:nvSpPr>
          <p:cNvPr id="296966" name="Rectangle 5"/>
          <p:cNvSpPr>
            <a:spLocks noChangeArrowheads="1"/>
          </p:cNvSpPr>
          <p:nvPr/>
        </p:nvSpPr>
        <p:spPr bwMode="auto">
          <a:xfrm>
            <a:off x="136525" y="5715000"/>
            <a:ext cx="88884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200" b="1">
              <a:latin typeface="Trebuchet MS" panose="020B0603020202020204" pitchFamily="34" charset="0"/>
            </a:endParaRPr>
          </a:p>
          <a:p>
            <a:pPr algn="ctr" eaLnBrk="1" hangingPunct="1">
              <a:spcBef>
                <a:spcPct val="0"/>
              </a:spcBef>
              <a:buFontTx/>
              <a:buNone/>
            </a:pPr>
            <a:r>
              <a:rPr lang="en-US" altLang="en-US" sz="1100" b="1"/>
              <a:t>For any errors / comments please write to: duas.org@gmail.com</a:t>
            </a:r>
            <a:endParaRPr lang="en-US" altLang="en-US" sz="1200" b="1">
              <a:latin typeface="Trebuchet MS" panose="020B0603020202020204" pitchFamily="34" charset="0"/>
            </a:endParaRPr>
          </a:p>
          <a:p>
            <a:pPr algn="ctr" eaLnBrk="1" hangingPunct="1">
              <a:spcBef>
                <a:spcPct val="0"/>
              </a:spcBef>
              <a:buFontTx/>
              <a:buNone/>
            </a:pPr>
            <a:r>
              <a:rPr lang="en-US" altLang="en-US" sz="1200" b="1">
                <a:latin typeface="Trebuchet MS" panose="020B0603020202020204" pitchFamily="34" charset="0"/>
              </a:rPr>
              <a:t>Kindly recite Sūrat al-Fātiḥah for Marhumeen of all those who have worked towards making this small work possible.</a:t>
            </a:r>
          </a:p>
        </p:txBody>
      </p:sp>
      <p:pic>
        <p:nvPicPr>
          <p:cNvPr id="296967"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76863"/>
            <a:ext cx="1828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en-US" sz="9000" kern="1200" dirty="0" smtClean="0">
                <a:latin typeface="Attari_Quran" pitchFamily="2" charset="-78"/>
                <a:ea typeface="+mn-ea"/>
                <a:cs typeface="Attari_Quran" pitchFamily="2" charset="-78"/>
              </a:rPr>
              <a:t>A</a:t>
            </a:r>
            <a:endParaRPr lang="en-US" sz="90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smtClean="0">
                <a:ea typeface="MS Mincho" pitchFamily="49" charset="-128"/>
              </a:rPr>
              <a:t>E</a:t>
            </a:r>
            <a:endParaRPr lang="en-US" sz="3600" b="1" kern="1200" dirty="0">
              <a:ea typeface="MS Mincho" pitchFamily="49" charset="-128"/>
            </a:endParaRPr>
          </a:p>
        </p:txBody>
      </p:sp>
      <p:sp>
        <p:nvSpPr>
          <p:cNvPr id="317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T</a:t>
            </a:r>
            <a:endParaRPr lang="fi-FI" altLang="en-US" b="1" i="1">
              <a:ea typeface="MS Mincho" panose="02020609040205080304" pitchFamily="49" charset="-128"/>
            </a:endParaRPr>
          </a:p>
        </p:txBody>
      </p:sp>
      <p:sp>
        <p:nvSpPr>
          <p:cNvPr id="31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17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pic>
        <p:nvPicPr>
          <p:cNvPr id="31751" name="Picture 3" descr="ambiallyin"/>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138"/>
            <a:ext cx="9296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7164388" y="2362200"/>
            <a:ext cx="1905000" cy="42799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r>
              <a:rPr lang="en-GB" altLang="en-US" sz="1200" b="1">
                <a:solidFill>
                  <a:schemeClr val="tx1"/>
                </a:solidFill>
                <a:latin typeface="Trebuchet MS" panose="020B0603020202020204" pitchFamily="34" charset="0"/>
              </a:rPr>
              <a:t>Name: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Murtadha, Ameer ul Mu’mineen (King of the Believers), Abu Turaab, Asad Ullah (The lion of Allah)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Abul Hassan</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Abu Talib</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Fatemah Bint Asad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13 Rajab – 23 Years before Hijra, inside the Holy Ka’baa in Makkah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21 Ramadhan, 40 AH in Kufa</a:t>
            </a:r>
            <a:endParaRPr lang="en-US" altLang="en-US" sz="1200" b="1">
              <a:solidFill>
                <a:schemeClr val="tx1"/>
              </a:solidFill>
              <a:latin typeface="Trebuchet MS" panose="020B0603020202020204" pitchFamily="34" charset="0"/>
            </a:endParaRPr>
          </a:p>
        </p:txBody>
      </p:sp>
      <p:sp>
        <p:nvSpPr>
          <p:cNvPr id="31753"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7"/>
          <p:cNvSpPr>
            <a:spLocks noChangeArrowheads="1"/>
          </p:cNvSpPr>
          <p:nvPr/>
        </p:nvSpPr>
        <p:spPr bwMode="auto">
          <a:xfrm>
            <a:off x="395288" y="765175"/>
            <a:ext cx="8353425" cy="5472113"/>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123" name="Rectangle 4"/>
          <p:cNvSpPr>
            <a:spLocks noChangeArrowheads="1"/>
          </p:cNvSpPr>
          <p:nvPr/>
        </p:nvSpPr>
        <p:spPr bwMode="auto">
          <a:xfrm>
            <a:off x="684213" y="1557338"/>
            <a:ext cx="770413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b="1">
                <a:solidFill>
                  <a:srgbClr val="FFFF00"/>
                </a:solidFill>
              </a:rPr>
              <a:t>It is reported that whoever </a:t>
            </a:r>
            <a:r>
              <a:rPr lang="en-US" altLang="en-US" sz="4000" b="1" u="sng">
                <a:solidFill>
                  <a:srgbClr val="FFFF00"/>
                </a:solidFill>
              </a:rPr>
              <a:t>keeps awake</a:t>
            </a:r>
            <a:r>
              <a:rPr lang="en-US" altLang="en-US" sz="4000" b="1">
                <a:solidFill>
                  <a:srgbClr val="FFFF00"/>
                </a:solidFill>
              </a:rPr>
              <a:t> on the nights of Qadr shall have </a:t>
            </a:r>
            <a:r>
              <a:rPr lang="en-US" altLang="en-US" sz="4000" b="1" u="sng">
                <a:solidFill>
                  <a:srgbClr val="FFFF00"/>
                </a:solidFill>
              </a:rPr>
              <a:t>his/her sins forgiven</a:t>
            </a:r>
            <a:r>
              <a:rPr lang="en-US" altLang="en-US" sz="4000" b="1">
                <a:solidFill>
                  <a:srgbClr val="FFFF00"/>
                </a:solidFill>
              </a:rPr>
              <a:t> even if they equal </a:t>
            </a:r>
            <a:r>
              <a:rPr lang="en-US" altLang="en-US" sz="4000" b="1" i="1">
                <a:solidFill>
                  <a:srgbClr val="FFFF00"/>
                </a:solidFill>
              </a:rPr>
              <a:t>the number of the stars in the heavens.</a:t>
            </a:r>
          </a:p>
        </p:txBody>
      </p:sp>
      <p:sp>
        <p:nvSpPr>
          <p:cNvPr id="512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12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5126"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Merits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2771"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2772"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2773" name="Picture 3" descr="ambifatimata"/>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336550"/>
            <a:ext cx="9409113"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6948488" y="2057400"/>
            <a:ext cx="2133600" cy="4537075"/>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Fatemah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Zahra (Radiant), Zakiyyah (Pure), Radhiyyah (Satisfied), Tahera (Chaste), Ummul Aimmah (Mother of Imams) &amp; Umme Abiha (Mother of her Father)</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Prophet Muhammed (S)</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Bibi Khadijah Bint Khuwailid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20 Jamaadil Aakhar in Makkah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14 Jamaadil Awwal, 11 AH in Medina</a:t>
            </a:r>
            <a:endParaRPr lang="en-US" altLang="en-US" sz="1200" b="1">
              <a:solidFill>
                <a:schemeClr val="tx1"/>
              </a:solidFill>
              <a:latin typeface="Trebuchet MS" panose="020B0603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379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3796"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3797" name="Picture 3" descr="ambilhassani"/>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304800"/>
            <a:ext cx="9713913"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6934200" y="1600200"/>
            <a:ext cx="2133600" cy="3810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Hassan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 Al Mujtaba (The Chosen One)</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 Muhammed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Bibi Fatemah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15 Ramadhan, 3 AH,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7 Safar, 50 AH, Medina</a:t>
            </a:r>
          </a:p>
          <a:p>
            <a:pPr algn="ctr" eaLnBrk="1" hangingPunct="1">
              <a:spcBef>
                <a:spcPct val="0"/>
              </a:spcBef>
              <a:buFontTx/>
              <a:buNone/>
            </a:pPr>
            <a:endParaRPr lang="en-US" altLang="en-US" sz="1200" b="1">
              <a:solidFill>
                <a:schemeClr val="tx1"/>
              </a:solidFill>
              <a:latin typeface="Trebuchet MS" panose="020B0603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481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4820"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4821" name="Picture 3" descr="ambilhussa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10152063"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6934200" y="3148013"/>
            <a:ext cx="2133600" cy="3810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Hussain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 Sayyid ash Shuhada (Leader of Martyrs)</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Aba Abdillah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Bibi Fatemah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3 Sha’baan, 4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Ashura, 10 Muharram, 61 AH in Kerbala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5843"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5844"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5845" name="Picture 3" descr="ambialiibnilhussa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10293350" cy="667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6934200" y="309563"/>
            <a:ext cx="2133600" cy="43434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Zain ul Abideen (Beauty of the Worshippers), Sajjad (The Prostrating), Syed us Saajideen (Leader of those who Prostrate)</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 Muhammed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Hussain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Bibi Shahr Banu</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5 Sha’baan, 38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25 Muharram, 95 AH in Medina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6867"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6868"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6869" name="Picture 3" descr="ambimuhdibn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0152063"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p:nvSpPr>
        <p:spPr bwMode="auto">
          <a:xfrm>
            <a:off x="6934200" y="260350"/>
            <a:ext cx="2133600" cy="4191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Muhammed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Baqir, Hadi (Guide)</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 Ja’far</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Ali Bin Hussain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Fatemah Bint Hassan (Daughter of Imam Hassan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 Rajab – 57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7 Dhul Hijjah, 114 AH in Medina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7891"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7892"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7893" name="Picture 3" descr="ambijafaribnmo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0152063"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6934200" y="260350"/>
            <a:ext cx="2133600" cy="4191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Ja’far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Fadhil (Excellent), Khashiful Haqaiq (Revealer of Mysteries), Sadiq (Truthful)</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Aba Abdillah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Muhammed Al Baqir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Fatemah </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17 Rabee’ al Awwal, 82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25 Shawwal, 148 AH in Medina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891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8916"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8917" name="Picture 3" descr="ammusaibnjaf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304800"/>
            <a:ext cx="9771063"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6858000" y="2590800"/>
            <a:ext cx="2209800" cy="4191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Musa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Al Kaadhim, Bab Al Hawaaij (Door of Wishes), Faquih</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 Ibrahim</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Ja’far bin Muhammed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Hamida Al Barbaria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7 Safar, 128 AH in Abwa (Between Makkah &amp;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25 Rajab, 183 AH in Baghdad</a:t>
            </a:r>
          </a:p>
          <a:p>
            <a:pPr algn="ctr" eaLnBrk="1" hangingPunct="1">
              <a:spcBef>
                <a:spcPct val="0"/>
              </a:spcBef>
              <a:buFontTx/>
              <a:buNone/>
            </a:pPr>
            <a:endParaRPr lang="en-GB" altLang="en-US" sz="1200" b="1">
              <a:solidFill>
                <a:schemeClr val="tx1"/>
              </a:solidFill>
              <a:latin typeface="Trebuchet MS" panose="020B0603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3993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39940"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39941" name="Picture 3" descr="ambialiibnm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0245725"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6934200" y="246063"/>
            <a:ext cx="2133600" cy="4191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Ar Redha, Ghareeb Al Ghuraba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Abul Hassan</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Musa bin Ja’far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Najma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11 Dhul Qa’dah, 148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29 Safar, 203 AH in Mashad</a:t>
            </a:r>
          </a:p>
          <a:p>
            <a:pPr algn="ctr" eaLnBrk="1" hangingPunct="1">
              <a:spcBef>
                <a:spcPct val="0"/>
              </a:spcBef>
              <a:buFontTx/>
              <a:buNone/>
            </a:pPr>
            <a:endParaRPr lang="en-GB" altLang="en-US" sz="1200" b="1">
              <a:solidFill>
                <a:schemeClr val="tx1"/>
              </a:solidFill>
              <a:latin typeface="Trebuchet MS" panose="020B0603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0963"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40964"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40965" name="Picture 3" descr="ambimohdibnalik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0152063"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6705600" y="3213100"/>
            <a:ext cx="2362200" cy="3671888"/>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Muhammed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At Taqi, Al Jawaad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Abul Ja’far</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Ali bin Musa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Sabika (Also known as Khaizaroon)</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10 Rajab, 195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29 Dhul Qa’dah, 220 AH in Baghdad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1987"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41988"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41989" name="Picture 3" descr="amaliibnmu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01044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6934200" y="317500"/>
            <a:ext cx="2133600" cy="4191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An Naqi, Al Hadi (The Guide)</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Abul Hassan</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Muhammed bin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Sumana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15 Dhul Hijjah, 212 AH in Surba (Suburb of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3 Rajab, 254 AH in Samarra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6"/>
          <p:cNvSpPr>
            <a:spLocks noChangeArrowheads="1"/>
          </p:cNvSpPr>
          <p:nvPr/>
        </p:nvSpPr>
        <p:spPr bwMode="auto">
          <a:xfrm>
            <a:off x="395288" y="765175"/>
            <a:ext cx="8353425" cy="5472113"/>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6147" name="Rectangle 4"/>
          <p:cNvSpPr>
            <a:spLocks noChangeArrowheads="1"/>
          </p:cNvSpPr>
          <p:nvPr/>
        </p:nvSpPr>
        <p:spPr bwMode="auto">
          <a:xfrm>
            <a:off x="684213" y="1357313"/>
            <a:ext cx="770413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0" b="1">
                <a:solidFill>
                  <a:srgbClr val="FFFF00"/>
                </a:solidFill>
              </a:rPr>
              <a:t>Among the nights of Ramadhan is one special night, which is </a:t>
            </a:r>
            <a:r>
              <a:rPr lang="en-US" altLang="en-US" sz="3000" b="1" i="1">
                <a:solidFill>
                  <a:srgbClr val="FFFF00"/>
                </a:solidFill>
              </a:rPr>
              <a:t>better than a thousand months (HQ, 97:3).</a:t>
            </a:r>
            <a:r>
              <a:rPr lang="en-US" altLang="en-US" sz="3000" b="1">
                <a:solidFill>
                  <a:srgbClr val="FFFF00"/>
                </a:solidFill>
              </a:rPr>
              <a:t> </a:t>
            </a:r>
            <a:br>
              <a:rPr lang="en-US" altLang="en-US" sz="3000" b="1">
                <a:solidFill>
                  <a:srgbClr val="FFFF00"/>
                </a:solidFill>
              </a:rPr>
            </a:br>
            <a:r>
              <a:rPr lang="en-US" altLang="en-US" sz="3000" b="1">
                <a:solidFill>
                  <a:srgbClr val="FFFF00"/>
                </a:solidFill>
              </a:rPr>
              <a:t/>
            </a:r>
            <a:br>
              <a:rPr lang="en-US" altLang="en-US" sz="3000" b="1">
                <a:solidFill>
                  <a:srgbClr val="FFFF00"/>
                </a:solidFill>
              </a:rPr>
            </a:br>
            <a:r>
              <a:rPr lang="en-US" altLang="en-US" sz="3000" b="1">
                <a:solidFill>
                  <a:srgbClr val="FFFF00"/>
                </a:solidFill>
              </a:rPr>
              <a:t>Good deeds performed on that single night are more to those performed over a thousand months. </a:t>
            </a:r>
            <a:br>
              <a:rPr lang="en-US" altLang="en-US" sz="3000" b="1">
                <a:solidFill>
                  <a:srgbClr val="FFFF00"/>
                </a:solidFill>
              </a:rPr>
            </a:br>
            <a:r>
              <a:rPr lang="en-US" altLang="en-US" sz="3000" b="1">
                <a:solidFill>
                  <a:srgbClr val="FFFF00"/>
                </a:solidFill>
              </a:rPr>
              <a:t/>
            </a:r>
            <a:br>
              <a:rPr lang="en-US" altLang="en-US" sz="3000" b="1">
                <a:solidFill>
                  <a:srgbClr val="FFFF00"/>
                </a:solidFill>
              </a:rPr>
            </a:br>
            <a:r>
              <a:rPr lang="en-US" altLang="en-US" sz="3000" b="1">
                <a:solidFill>
                  <a:srgbClr val="FFFF00"/>
                </a:solidFill>
              </a:rPr>
              <a:t>It is the </a:t>
            </a:r>
            <a:r>
              <a:rPr lang="en-US" altLang="en-US" sz="3000" b="1" i="1">
                <a:solidFill>
                  <a:srgbClr val="FFFF00"/>
                </a:solidFill>
              </a:rPr>
              <a:t>Night of Power (Laylatul Qadr),</a:t>
            </a:r>
            <a:r>
              <a:rPr lang="en-US" altLang="en-US" sz="3000" b="1">
                <a:solidFill>
                  <a:srgbClr val="FFFF00"/>
                </a:solidFill>
              </a:rPr>
              <a:t> when the Qur'an was revealed.</a:t>
            </a:r>
          </a:p>
        </p:txBody>
      </p:sp>
      <p:sp>
        <p:nvSpPr>
          <p:cNvPr id="614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149"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6150"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Merits</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3011"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43012"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43013" name="Picture 3" descr="amhassanibn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0152063"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6934200" y="260350"/>
            <a:ext cx="2133600" cy="4191000"/>
          </a:xfrm>
          <a:prstGeom prst="rect">
            <a:avLst/>
          </a:prstGeom>
          <a:gradFill rotWithShape="1">
            <a:gsLst>
              <a:gs pos="0">
                <a:srgbClr val="723A63"/>
              </a:gs>
              <a:gs pos="100000">
                <a:schemeClr val="accent2">
                  <a:alpha val="7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Hassan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 Al Askary</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 Muhammed</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Ali bin Muhammed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Saleel (Also known as Hudaitha)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10 Rabee’ Al Aakhar, 232 AH in Medina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Death: 8 Rabee’ Al Awwal, 260 AH in Samarra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403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44036"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Recite 10  Times</a:t>
            </a:r>
          </a:p>
        </p:txBody>
      </p:sp>
      <p:pic>
        <p:nvPicPr>
          <p:cNvPr id="44037" name="Picture 3" descr="ambilhujja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0152063"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6934200" y="2205038"/>
            <a:ext cx="2133600" cy="4576762"/>
          </a:xfrm>
          <a:prstGeom prst="rect">
            <a:avLst/>
          </a:prstGeom>
          <a:gradFill rotWithShape="1">
            <a:gsLst>
              <a:gs pos="0">
                <a:schemeClr val="accent2">
                  <a:alpha val="0"/>
                </a:schemeClr>
              </a:gs>
              <a:gs pos="100000">
                <a:srgbClr val="723A6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i="1">
                <a:solidFill>
                  <a:schemeClr val="tx1"/>
                </a:solidFill>
                <a:latin typeface="Trebuchet MS" panose="020B0603020202020204" pitchFamily="34" charset="0"/>
              </a:rPr>
              <a:t>Quick Facts:</a:t>
            </a:r>
          </a:p>
          <a:p>
            <a:pPr algn="ctr" eaLnBrk="1" hangingPunct="1">
              <a:spcBef>
                <a:spcPct val="0"/>
              </a:spcBef>
              <a:buFontTx/>
              <a:buNone/>
            </a:pPr>
            <a:endParaRPr lang="en-GB" altLang="en-US" sz="1600" b="1" i="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Name: Muhammed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Titles: Mahdi (The Guided One), Hujjah (The proof of Allah), Al Muntazar (One who awaits the order of Allah), Al Muntazir (The one who is awaited), Saahib Az Zamaan (Master of the Age), Al Qaaim (The steadfast)</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Kuniyah: Abul Qassim</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Father: Imam Hassan bin Ali (A)</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Mother: Malika (Also known as Narjis)</a:t>
            </a:r>
          </a:p>
          <a:p>
            <a:pPr algn="ctr" eaLnBrk="1" hangingPunct="1">
              <a:spcBef>
                <a:spcPct val="0"/>
              </a:spcBef>
              <a:buFontTx/>
              <a:buNone/>
            </a:pPr>
            <a:endParaRPr lang="en-GB" altLang="en-US" sz="1200" b="1">
              <a:solidFill>
                <a:schemeClr val="tx1"/>
              </a:solidFill>
              <a:latin typeface="Trebuchet MS" panose="020B0603020202020204" pitchFamily="34" charset="0"/>
            </a:endParaRPr>
          </a:p>
          <a:p>
            <a:pPr algn="ctr" eaLnBrk="1" hangingPunct="1">
              <a:spcBef>
                <a:spcPct val="0"/>
              </a:spcBef>
              <a:buFontTx/>
              <a:buNone/>
            </a:pPr>
            <a:r>
              <a:rPr lang="en-GB" altLang="en-US" sz="1200" b="1">
                <a:solidFill>
                  <a:schemeClr val="tx1"/>
                </a:solidFill>
                <a:latin typeface="Trebuchet MS" panose="020B0603020202020204" pitchFamily="34" charset="0"/>
              </a:rPr>
              <a:t>Birthday: 15 Sha’baan, 255 AH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hajaat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0"/>
            <a:ext cx="9259888"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304800" y="533400"/>
            <a:ext cx="8534400" cy="6059488"/>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6083" name="Rectangle 3"/>
          <p:cNvSpPr>
            <a:spLocks noChangeArrowheads="1"/>
          </p:cNvSpPr>
          <p:nvPr/>
        </p:nvSpPr>
        <p:spPr bwMode="auto">
          <a:xfrm>
            <a:off x="1066800" y="457200"/>
            <a:ext cx="701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FFFF00"/>
                </a:solidFill>
                <a:latin typeface="Trebuchet MS" panose="020B0603020202020204" pitchFamily="34" charset="0"/>
              </a:rPr>
              <a:t>Short Du’a for the night of Qadr</a:t>
            </a:r>
          </a:p>
        </p:txBody>
      </p:sp>
      <p:sp>
        <p:nvSpPr>
          <p:cNvPr id="4608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608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46086" name="Rectangle 1"/>
          <p:cNvSpPr>
            <a:spLocks noChangeArrowheads="1"/>
          </p:cNvSpPr>
          <p:nvPr/>
        </p:nvSpPr>
        <p:spPr bwMode="auto">
          <a:xfrm>
            <a:off x="762000" y="1981200"/>
            <a:ext cx="72596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sz="8000" b="1">
                <a:solidFill>
                  <a:srgbClr val="FFFF00"/>
                </a:solidFill>
                <a:latin typeface="Arabic Typesetting" panose="03020402040406030203" pitchFamily="66" charset="-78"/>
                <a:cs typeface="Arabic Typesetting" panose="03020402040406030203" pitchFamily="66" charset="-78"/>
              </a:rPr>
              <a:t>اللّهُمّ إِنّي أَمْسَيْتُ لَكَ عَبْداً دَاخِراً</a:t>
            </a:r>
            <a:endParaRPr lang="en-US" altLang="en-US" sz="8000" b="1">
              <a:solidFill>
                <a:srgbClr val="FFFF00"/>
              </a:solidFill>
              <a:latin typeface="Arabic Typesetting" panose="03020402040406030203" pitchFamily="66" charset="-78"/>
              <a:cs typeface="Arabic Typesetting" panose="03020402040406030203" pitchFamily="66" charset="-78"/>
            </a:endParaRPr>
          </a:p>
        </p:txBody>
      </p:sp>
      <p:sp>
        <p:nvSpPr>
          <p:cNvPr id="46087" name="Rectangle 2"/>
          <p:cNvSpPr>
            <a:spLocks noChangeArrowheads="1"/>
          </p:cNvSpPr>
          <p:nvPr/>
        </p:nvSpPr>
        <p:spPr bwMode="auto">
          <a:xfrm>
            <a:off x="304800" y="3048000"/>
            <a:ext cx="853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allahumma inni amsaytu laka `abdan dakhiran</a:t>
            </a:r>
          </a:p>
        </p:txBody>
      </p:sp>
      <p:sp>
        <p:nvSpPr>
          <p:cNvPr id="46088" name="Rectangle 1"/>
          <p:cNvSpPr>
            <a:spLocks noChangeArrowheads="1"/>
          </p:cNvSpPr>
          <p:nvPr/>
        </p:nvSpPr>
        <p:spPr bwMode="auto">
          <a:xfrm>
            <a:off x="914400" y="4383088"/>
            <a:ext cx="7315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a:solidFill>
                  <a:srgbClr val="FFFF00"/>
                </a:solidFill>
              </a:rPr>
              <a:t>Mentioning this du`a, Shaykh Kaf`ami has related that Imam Ali ibn al-Husayn  (A) recited this du`a during these nights while standing (qiyam), bowing (rukou`) and performing prostration (sajdah).</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471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47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71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بِسْمِ ٱللَّـهِ ٱلرَّحْمَـٰنِ ٱلرَّحِيمِ</a:t>
            </a: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481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48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81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إِنّي أَمْسَيْتُ لَكَ عَبْداً دَاخِراً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surely, I am at this evening Your passive slave;</a:t>
            </a:r>
          </a:p>
        </p:txBody>
      </p:sp>
      <p:sp>
        <p:nvSpPr>
          <p:cNvPr id="491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allahumma inni amsaytu laka `abdan dakhiran</a:t>
            </a:r>
            <a:endParaRPr lang="fi-FI" altLang="en-US" b="1" i="1">
              <a:ea typeface="MS Mincho" panose="02020609040205080304" pitchFamily="49" charset="-128"/>
            </a:endParaRPr>
          </a:p>
        </p:txBody>
      </p:sp>
      <p:sp>
        <p:nvSpPr>
          <p:cNvPr id="49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491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لا أَمْلِكُ لِنَفْسِي نَفْعاً وَلا ضَرّاً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 have no control of hurt or good to myself,</a:t>
            </a:r>
          </a:p>
        </p:txBody>
      </p:sp>
      <p:sp>
        <p:nvSpPr>
          <p:cNvPr id="501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la amliku linafsy naf`an wa la darran</a:t>
            </a:r>
            <a:endParaRPr lang="fi-FI" altLang="en-US" b="1" i="1">
              <a:ea typeface="MS Mincho" panose="02020609040205080304" pitchFamily="49" charset="-128"/>
            </a:endParaRPr>
          </a:p>
        </p:txBody>
      </p:sp>
      <p:sp>
        <p:nvSpPr>
          <p:cNvPr id="50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01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وَلا أَصْرِفُ عَنْهَا </a:t>
            </a:r>
            <a:r>
              <a:rPr lang="ar-SA" sz="9000" kern="1200" dirty="0" smtClean="0">
                <a:latin typeface="Arabic Typesetting" panose="03020402040406030203" pitchFamily="66" charset="-78"/>
                <a:ea typeface="+mn-ea"/>
                <a:cs typeface="Arabic Typesetting" panose="03020402040406030203" pitchFamily="66" charset="-78"/>
              </a:rPr>
              <a:t>سُوءً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 cannot drive back any evil from myself,</a:t>
            </a:r>
          </a:p>
        </p:txBody>
      </p:sp>
      <p:sp>
        <p:nvSpPr>
          <p:cNvPr id="512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la asrifu `anha su‘an</a:t>
            </a:r>
            <a:endParaRPr lang="fi-FI" altLang="en-US" b="1" i="1">
              <a:ea typeface="MS Mincho" panose="02020609040205080304" pitchFamily="49" charset="-128"/>
            </a:endParaRPr>
          </a:p>
        </p:txBody>
      </p:sp>
      <p:sp>
        <p:nvSpPr>
          <p:cNvPr id="51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12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أَشْهَدُ بِذلِكَ عَلَى نَفْسِي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 testify to so against myself,</a:t>
            </a:r>
          </a:p>
        </p:txBody>
      </p:sp>
      <p:sp>
        <p:nvSpPr>
          <p:cNvPr id="522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ash-hadu bidhalika `ala nafsi</a:t>
            </a:r>
            <a:endParaRPr lang="fi-FI" altLang="en-US" b="1" i="1">
              <a:ea typeface="MS Mincho" panose="02020609040205080304" pitchFamily="49" charset="-128"/>
            </a:endParaRPr>
          </a:p>
        </p:txBody>
      </p:sp>
      <p:sp>
        <p:nvSpPr>
          <p:cNvPr id="52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22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250825" y="712788"/>
            <a:ext cx="8569325" cy="5688012"/>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7171" name="Rectangle 3"/>
          <p:cNvSpPr>
            <a:spLocks noChangeArrowheads="1"/>
          </p:cNvSpPr>
          <p:nvPr/>
        </p:nvSpPr>
        <p:spPr bwMode="auto">
          <a:xfrm>
            <a:off x="684213" y="933450"/>
            <a:ext cx="7704137"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600" b="1">
                <a:solidFill>
                  <a:srgbClr val="FFFF00"/>
                </a:solidFill>
              </a:rPr>
              <a:t> </a:t>
            </a:r>
            <a:r>
              <a:rPr lang="en-US" altLang="en-US" sz="2600" b="1" i="1">
                <a:solidFill>
                  <a:srgbClr val="FFFF00"/>
                </a:solidFill>
              </a:rPr>
              <a:t>Laylatul Qadr</a:t>
            </a:r>
            <a:r>
              <a:rPr lang="en-US" altLang="en-US" sz="2600" b="1">
                <a:solidFill>
                  <a:srgbClr val="FFFF00"/>
                </a:solidFill>
              </a:rPr>
              <a:t> is the night, which is the best night among the nights of the whole year. The </a:t>
            </a:r>
            <a:r>
              <a:rPr lang="en-US" altLang="en-US" sz="2600" b="1" i="1">
                <a:solidFill>
                  <a:srgbClr val="FFFF00"/>
                </a:solidFill>
              </a:rPr>
              <a:t>“A'amaal”</a:t>
            </a:r>
            <a:r>
              <a:rPr lang="en-US" altLang="en-US" sz="2600" b="1">
                <a:solidFill>
                  <a:srgbClr val="FFFF00"/>
                </a:solidFill>
              </a:rPr>
              <a:t> (religious performances) of this night are better than the </a:t>
            </a:r>
            <a:r>
              <a:rPr lang="en-US" altLang="en-US" sz="2600" b="1" i="1">
                <a:solidFill>
                  <a:srgbClr val="FFFF00"/>
                </a:solidFill>
              </a:rPr>
              <a:t>A'amaal</a:t>
            </a:r>
            <a:r>
              <a:rPr lang="en-US" altLang="en-US" sz="2600" b="1">
                <a:solidFill>
                  <a:srgbClr val="FFFF00"/>
                </a:solidFill>
              </a:rPr>
              <a:t> of 1000 months. In this night the divine Annual Decree is passed. The Angels and </a:t>
            </a:r>
            <a:r>
              <a:rPr lang="en-US" altLang="en-US" sz="2600" b="1" i="1">
                <a:solidFill>
                  <a:srgbClr val="FFFF00"/>
                </a:solidFill>
              </a:rPr>
              <a:t>Roohul Ameen </a:t>
            </a:r>
            <a:r>
              <a:rPr lang="en-US" altLang="en-US" sz="2600" b="1">
                <a:solidFill>
                  <a:srgbClr val="FFFF00"/>
                </a:solidFill>
              </a:rPr>
              <a:t>(A highly dignified Angel) descend on this earth, in that night. These call on the Imam of the time (A), and what is ordained (by Allāh (SWT)) for everybody is presented before the Imam (A). </a:t>
            </a:r>
          </a:p>
          <a:p>
            <a:pPr algn="ctr" eaLnBrk="1" hangingPunct="1">
              <a:spcBef>
                <a:spcPct val="0"/>
              </a:spcBef>
              <a:buFontTx/>
              <a:buNone/>
            </a:pPr>
            <a:r>
              <a:rPr lang="en-US" altLang="en-US" sz="2600" b="1">
                <a:solidFill>
                  <a:srgbClr val="FFFF00"/>
                </a:solidFill>
              </a:rPr>
              <a:t>Allama Majlisi (r.a) says, “It is better to take a bath before sunset so that the night prayers may be performed after bath”. .</a:t>
            </a:r>
          </a:p>
        </p:txBody>
      </p:sp>
      <p:sp>
        <p:nvSpPr>
          <p:cNvPr id="717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173"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7174" name="Text Box 11"/>
          <p:cNvSpPr txBox="1">
            <a:spLocks noChangeArrowheads="1"/>
          </p:cNvSpPr>
          <p:nvPr/>
        </p:nvSpPr>
        <p:spPr bwMode="auto">
          <a:xfrm>
            <a:off x="3348038" y="0"/>
            <a:ext cx="2447925"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solidFill>
                  <a:srgbClr val="FFFF99"/>
                </a:solidFill>
                <a:latin typeface="Trebuchet MS" panose="020B0603020202020204" pitchFamily="34" charset="0"/>
              </a:rPr>
              <a:t>Merits</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وَأَعْتَرِفُ لَكَ بِضَعْفِ قُوّتِي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to You do I confess of my powerlessness</a:t>
            </a:r>
          </a:p>
        </p:txBody>
      </p:sp>
      <p:sp>
        <p:nvSpPr>
          <p:cNvPr id="532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a`tarifu laka bida`fi quwwati</a:t>
            </a:r>
            <a:endParaRPr lang="fi-FI" altLang="en-US" b="1" i="1">
              <a:ea typeface="MS Mincho" panose="02020609040205080304" pitchFamily="49" charset="-128"/>
            </a:endParaRPr>
          </a:p>
        </p:txBody>
      </p:sp>
      <p:sp>
        <p:nvSpPr>
          <p:cNvPr id="53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32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وَقِلّةِ حِيلَتِي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my feebleness</a:t>
            </a:r>
          </a:p>
        </p:txBody>
      </p:sp>
      <p:sp>
        <p:nvSpPr>
          <p:cNvPr id="542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qillati hilati</a:t>
            </a:r>
            <a:endParaRPr lang="fi-FI" altLang="en-US" b="1" i="1">
              <a:ea typeface="MS Mincho" panose="02020609040205080304" pitchFamily="49" charset="-128"/>
            </a:endParaRPr>
          </a:p>
        </p:txBody>
      </p:sp>
      <p:sp>
        <p:nvSpPr>
          <p:cNvPr id="54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42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فَصَلّ عَلَى مُحَمّدٍ وَآلِ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So, (please do) send blessings upon Muhammad and the Household of Muhammad,</a:t>
            </a:r>
          </a:p>
        </p:txBody>
      </p:sp>
      <p:sp>
        <p:nvSpPr>
          <p:cNvPr id="553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fasall `ala muhammadin wa ali muhammadin</a:t>
            </a:r>
            <a:endParaRPr lang="fi-FI" altLang="en-US" b="1" i="1">
              <a:ea typeface="MS Mincho" panose="02020609040205080304" pitchFamily="49" charset="-128"/>
            </a:endParaRPr>
          </a:p>
        </p:txBody>
      </p:sp>
      <p:sp>
        <p:nvSpPr>
          <p:cNvPr id="55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53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وَأَنْجِزْ لِي مَا وَعَدْتَنِي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fulfill that of which You have promised me,</a:t>
            </a:r>
          </a:p>
        </p:txBody>
      </p:sp>
      <p:sp>
        <p:nvSpPr>
          <p:cNvPr id="563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pl-PL" altLang="en-US" b="1" i="1">
                <a:ea typeface="MS Mincho" panose="02020609040205080304" pitchFamily="49" charset="-128"/>
              </a:rPr>
              <a:t>wa anjiz li ma wa`adtany</a:t>
            </a:r>
            <a:endParaRPr lang="fi-FI" altLang="en-US" b="1" i="1">
              <a:ea typeface="MS Mincho" panose="02020609040205080304" pitchFamily="49" charset="-128"/>
            </a:endParaRPr>
          </a:p>
        </p:txBody>
      </p:sp>
      <p:sp>
        <p:nvSpPr>
          <p:cNvPr id="56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63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وَجَمِيعَ المُؤْمِنِينَ وَالمُؤْمِنَاتِ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As well as all the believing men and women,</a:t>
            </a:r>
          </a:p>
        </p:txBody>
      </p:sp>
      <p:sp>
        <p:nvSpPr>
          <p:cNvPr id="573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jami`a almu'minina wal-mu'minati</a:t>
            </a:r>
            <a:endParaRPr lang="fi-FI" altLang="en-US" b="1" i="1">
              <a:ea typeface="MS Mincho" panose="02020609040205080304" pitchFamily="49" charset="-128"/>
            </a:endParaRPr>
          </a:p>
        </p:txBody>
      </p:sp>
      <p:sp>
        <p:nvSpPr>
          <p:cNvPr id="57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73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مِنَ المَغْفِرَةِ فِي هذِهِ اللّيْلَةِ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That is Your forgiveness at this night.</a:t>
            </a:r>
          </a:p>
        </p:txBody>
      </p:sp>
      <p:sp>
        <p:nvSpPr>
          <p:cNvPr id="583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mina almaghfirati fi hadhihi allaylati</a:t>
            </a:r>
            <a:endParaRPr lang="fi-FI" altLang="en-US" b="1" i="1">
              <a:ea typeface="MS Mincho" panose="02020609040205080304" pitchFamily="49" charset="-128"/>
            </a:endParaRPr>
          </a:p>
        </p:txBody>
      </p:sp>
      <p:sp>
        <p:nvSpPr>
          <p:cNvPr id="58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83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وَأَتْمِمْ عَلَيّ مَا آتَيْتَنِي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accomplish that which You have conferred upon me,</a:t>
            </a:r>
          </a:p>
        </p:txBody>
      </p:sp>
      <p:sp>
        <p:nvSpPr>
          <p:cNvPr id="593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pl-PL" altLang="en-US" b="1" i="1">
                <a:ea typeface="MS Mincho" panose="02020609040205080304" pitchFamily="49" charset="-128"/>
              </a:rPr>
              <a:t>wa atmim `alayya ma ataytany</a:t>
            </a:r>
            <a:endParaRPr lang="fi-FI" altLang="en-US" b="1" i="1">
              <a:ea typeface="MS Mincho" panose="02020609040205080304" pitchFamily="49" charset="-128"/>
            </a:endParaRPr>
          </a:p>
        </p:txBody>
      </p:sp>
      <p:sp>
        <p:nvSpPr>
          <p:cNvPr id="59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593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فَإِنّي عَبْدُكَ المِسكِينُ المُسْتَكِينُ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For I am Your slave—the poor, the humble,</a:t>
            </a:r>
          </a:p>
        </p:txBody>
      </p:sp>
      <p:sp>
        <p:nvSpPr>
          <p:cNvPr id="604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fa’inni `abduka almiskinu almustakinu</a:t>
            </a:r>
            <a:endParaRPr lang="fi-FI" altLang="en-US" b="1" i="1">
              <a:ea typeface="MS Mincho" panose="02020609040205080304" pitchFamily="49" charset="-128"/>
            </a:endParaRPr>
          </a:p>
        </p:txBody>
      </p:sp>
      <p:sp>
        <p:nvSpPr>
          <p:cNvPr id="60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04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الضّعِيفُ الفَقِيرُ المَهِينُ.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The weak, the needy, the humiliated.</a:t>
            </a:r>
          </a:p>
        </p:txBody>
      </p:sp>
      <p:sp>
        <p:nvSpPr>
          <p:cNvPr id="614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aldda`ifu alfaqiru almahinu</a:t>
            </a:r>
            <a:endParaRPr lang="fi-FI" altLang="en-US" b="1" i="1">
              <a:ea typeface="MS Mincho" panose="02020609040205080304" pitchFamily="49" charset="-128"/>
            </a:endParaRPr>
          </a:p>
        </p:txBody>
      </p:sp>
      <p:sp>
        <p:nvSpPr>
          <p:cNvPr id="61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14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68375"/>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لا تَجْعَلْنِي نَاسِياً لِذِكْرِكَ فِيمَا أَوْلَيْتَنِي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(please) do not make me negligent of the mention of You as regards that which You have bestowed upon me,</a:t>
            </a:r>
          </a:p>
        </p:txBody>
      </p:sp>
      <p:sp>
        <p:nvSpPr>
          <p:cNvPr id="62468" name="Subtitle 4"/>
          <p:cNvSpPr txBox="1">
            <a:spLocks/>
          </p:cNvSpPr>
          <p:nvPr/>
        </p:nvSpPr>
        <p:spPr bwMode="auto">
          <a:xfrm>
            <a:off x="304800" y="4876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allahumma la taj`alny nasiyan lidhikrika fima awlaytani</a:t>
            </a:r>
            <a:endParaRPr lang="fi-FI" altLang="en-US" b="1" i="1">
              <a:ea typeface="MS Mincho" panose="02020609040205080304" pitchFamily="49" charset="-128"/>
            </a:endParaRPr>
          </a:p>
        </p:txBody>
      </p:sp>
      <p:sp>
        <p:nvSpPr>
          <p:cNvPr id="62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24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304800"/>
            <a:ext cx="91440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solidFill>
                  <a:srgbClr val="FFFF99"/>
                </a:solidFill>
                <a:latin typeface="Trebuchet MS" panose="020B0603020202020204" pitchFamily="34" charset="0"/>
              </a:rPr>
              <a:t>Recommended general acts for “</a:t>
            </a:r>
            <a:r>
              <a:rPr lang="en-GB" altLang="en-US" sz="1800" b="1" i="1">
                <a:solidFill>
                  <a:srgbClr val="FFFF99"/>
                </a:solidFill>
                <a:latin typeface="Trebuchet MS" panose="020B0603020202020204" pitchFamily="34" charset="0"/>
              </a:rPr>
              <a:t>laylat al-qadr”</a:t>
            </a:r>
          </a:p>
        </p:txBody>
      </p:sp>
      <p:sp>
        <p:nvSpPr>
          <p:cNvPr id="11" name="Text Box 2"/>
          <p:cNvSpPr txBox="1">
            <a:spLocks noChangeArrowheads="1"/>
          </p:cNvSpPr>
          <p:nvPr/>
        </p:nvSpPr>
        <p:spPr bwMode="auto">
          <a:xfrm>
            <a:off x="0" y="685800"/>
            <a:ext cx="9144000" cy="6186488"/>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914400" lvl="1" indent="-457200" algn="ctr" eaLnBrk="1" hangingPunct="1">
              <a:buFontTx/>
              <a:buAutoNum type="arabicPeriod"/>
              <a:defRPr/>
            </a:pPr>
            <a:r>
              <a:rPr lang="en-US" sz="2200" b="1" dirty="0" smtClean="0">
                <a:solidFill>
                  <a:srgbClr val="FFFF00"/>
                </a:solidFill>
              </a:rPr>
              <a:t>Take a </a:t>
            </a:r>
            <a:r>
              <a:rPr lang="en-US" sz="2200" b="1" i="1" dirty="0" err="1" smtClean="0">
                <a:solidFill>
                  <a:srgbClr val="FFFF00"/>
                </a:solidFill>
              </a:rPr>
              <a:t>Ghusl</a:t>
            </a:r>
            <a:r>
              <a:rPr lang="en-US" sz="2200" b="1" dirty="0" smtClean="0">
                <a:solidFill>
                  <a:srgbClr val="FFFF00"/>
                </a:solidFill>
              </a:rPr>
              <a:t> preferably near sunset time (</a:t>
            </a:r>
            <a:r>
              <a:rPr lang="en-US" sz="2200" b="1" i="1" dirty="0" err="1" smtClean="0">
                <a:solidFill>
                  <a:srgbClr val="FFFF00"/>
                </a:solidFill>
              </a:rPr>
              <a:t>wudhu</a:t>
            </a:r>
            <a:r>
              <a:rPr lang="en-US" sz="2200" b="1" dirty="0" smtClean="0">
                <a:solidFill>
                  <a:srgbClr val="FFFF00"/>
                </a:solidFill>
              </a:rPr>
              <a:t> also required) and Give/pre arrange for </a:t>
            </a:r>
            <a:r>
              <a:rPr lang="en-US" sz="2200" b="1" i="1" dirty="0" err="1" smtClean="0">
                <a:solidFill>
                  <a:srgbClr val="FFFF00"/>
                </a:solidFill>
              </a:rPr>
              <a:t>Sadqah</a:t>
            </a:r>
            <a:r>
              <a:rPr lang="en-US" sz="2200" b="1" dirty="0" smtClean="0">
                <a:solidFill>
                  <a:srgbClr val="FFFF00"/>
                </a:solidFill>
              </a:rPr>
              <a:t>/Charity tonight.</a:t>
            </a:r>
          </a:p>
          <a:p>
            <a:pPr marL="914400" lvl="1" indent="-457200" algn="ctr" eaLnBrk="1" hangingPunct="1">
              <a:buFontTx/>
              <a:buAutoNum type="arabicPeriod"/>
              <a:defRPr/>
            </a:pPr>
            <a:r>
              <a:rPr lang="en-US" sz="2200" b="1" dirty="0" smtClean="0">
                <a:solidFill>
                  <a:srgbClr val="FFFF00"/>
                </a:solidFill>
              </a:rPr>
              <a:t> Recite two </a:t>
            </a:r>
            <a:r>
              <a:rPr lang="en-US" sz="2200" b="1" i="1" dirty="0" err="1" smtClean="0">
                <a:solidFill>
                  <a:srgbClr val="FFFF00"/>
                </a:solidFill>
              </a:rPr>
              <a:t>Rak`ah</a:t>
            </a:r>
            <a:r>
              <a:rPr lang="en-US" sz="2200" b="1" i="1" dirty="0" smtClean="0">
                <a:solidFill>
                  <a:srgbClr val="FFFF00"/>
                </a:solidFill>
              </a:rPr>
              <a:t> </a:t>
            </a:r>
            <a:r>
              <a:rPr lang="en-US" sz="2200" b="1" i="1" dirty="0" err="1" smtClean="0">
                <a:solidFill>
                  <a:srgbClr val="FFFF00"/>
                </a:solidFill>
              </a:rPr>
              <a:t>Salaat</a:t>
            </a:r>
            <a:r>
              <a:rPr lang="en-US" sz="2200" b="1" dirty="0" smtClean="0">
                <a:solidFill>
                  <a:srgbClr val="FFFF00"/>
                </a:solidFill>
              </a:rPr>
              <a:t>, in every </a:t>
            </a:r>
            <a:r>
              <a:rPr lang="en-US" sz="2200" b="1" i="1" dirty="0" err="1" smtClean="0">
                <a:solidFill>
                  <a:srgbClr val="FFFF00"/>
                </a:solidFill>
              </a:rPr>
              <a:t>Rak`ah</a:t>
            </a:r>
            <a:r>
              <a:rPr lang="en-US" sz="2200" b="1" i="1" dirty="0" smtClean="0">
                <a:solidFill>
                  <a:srgbClr val="FFFF00"/>
                </a:solidFill>
              </a:rPr>
              <a:t> </a:t>
            </a:r>
            <a:r>
              <a:rPr lang="en-US" sz="2200" b="1" dirty="0" smtClean="0">
                <a:solidFill>
                  <a:srgbClr val="FFFF00"/>
                </a:solidFill>
              </a:rPr>
              <a:t>recite </a:t>
            </a:r>
            <a:r>
              <a:rPr lang="en-US" sz="2200" b="1" dirty="0" err="1" smtClean="0">
                <a:solidFill>
                  <a:srgbClr val="FFFF00"/>
                </a:solidFill>
              </a:rPr>
              <a:t>Sura</a:t>
            </a:r>
            <a:r>
              <a:rPr lang="en-US" sz="2200" b="1" dirty="0" smtClean="0">
                <a:solidFill>
                  <a:srgbClr val="FFFF00"/>
                </a:solidFill>
              </a:rPr>
              <a:t>-al-</a:t>
            </a:r>
            <a:r>
              <a:rPr lang="en-US" sz="2200" b="1" dirty="0" err="1" smtClean="0">
                <a:solidFill>
                  <a:srgbClr val="FFFF00"/>
                </a:solidFill>
              </a:rPr>
              <a:t>Hamd</a:t>
            </a:r>
            <a:r>
              <a:rPr lang="en-US" sz="2200" b="1" dirty="0" smtClean="0">
                <a:solidFill>
                  <a:srgbClr val="FFFF00"/>
                </a:solidFill>
              </a:rPr>
              <a:t>, and </a:t>
            </a:r>
            <a:r>
              <a:rPr lang="en-US" sz="2200" b="1" dirty="0" err="1" smtClean="0">
                <a:solidFill>
                  <a:srgbClr val="FFFF00"/>
                </a:solidFill>
              </a:rPr>
              <a:t>Sura</a:t>
            </a:r>
            <a:r>
              <a:rPr lang="en-US" sz="2200" b="1" dirty="0" smtClean="0">
                <a:solidFill>
                  <a:srgbClr val="FFFF00"/>
                </a:solidFill>
              </a:rPr>
              <a:t> </a:t>
            </a:r>
            <a:r>
              <a:rPr lang="en-US" sz="2200" b="1" dirty="0" err="1" smtClean="0">
                <a:solidFill>
                  <a:srgbClr val="FFFF00"/>
                </a:solidFill>
              </a:rPr>
              <a:t>Ikhlaas</a:t>
            </a:r>
            <a:r>
              <a:rPr lang="en-US" sz="2200" b="1" dirty="0" smtClean="0">
                <a:solidFill>
                  <a:srgbClr val="FFFF00"/>
                </a:solidFill>
              </a:rPr>
              <a:t> seven times.(for seeking protection against sinning for the seven organs ) After finishing </a:t>
            </a:r>
            <a:r>
              <a:rPr lang="en-US" sz="2200" b="1" dirty="0" err="1" smtClean="0">
                <a:solidFill>
                  <a:srgbClr val="FFFF00"/>
                </a:solidFill>
              </a:rPr>
              <a:t>Salat</a:t>
            </a:r>
            <a:r>
              <a:rPr lang="en-US" sz="2200" b="1" dirty="0" smtClean="0">
                <a:solidFill>
                  <a:srgbClr val="FFFF00"/>
                </a:solidFill>
              </a:rPr>
              <a:t> recite 70 times: </a:t>
            </a:r>
            <a:r>
              <a:rPr lang="ar-SA" sz="2200" b="1" dirty="0" smtClean="0">
                <a:solidFill>
                  <a:srgbClr val="FFFF00"/>
                </a:solidFill>
              </a:rPr>
              <a:t>أَسْتَغْفِرُ اللّهَ وَأَتُوبُ إلَيْهِ</a:t>
            </a:r>
            <a:endParaRPr lang="en-US" sz="2200" b="1" dirty="0" smtClean="0">
              <a:solidFill>
                <a:srgbClr val="FFFF00"/>
              </a:solidFill>
            </a:endParaRPr>
          </a:p>
          <a:p>
            <a:pPr lvl="1" algn="ctr" eaLnBrk="1" hangingPunct="1">
              <a:defRPr/>
            </a:pPr>
            <a:r>
              <a:rPr lang="en-US" sz="2200" b="1" dirty="0" smtClean="0">
                <a:solidFill>
                  <a:srgbClr val="FFFF00"/>
                </a:solidFill>
              </a:rPr>
              <a:t>It is reported from the Prophet (s) that by the time the reciter will rise from his place </a:t>
            </a:r>
            <a:r>
              <a:rPr lang="en-US" sz="2200" b="1" dirty="0" err="1" smtClean="0">
                <a:solidFill>
                  <a:srgbClr val="FFFF00"/>
                </a:solidFill>
              </a:rPr>
              <a:t>Allāh</a:t>
            </a:r>
            <a:r>
              <a:rPr lang="en-US" sz="2200" b="1" dirty="0" smtClean="0">
                <a:solidFill>
                  <a:srgbClr val="FFFF00"/>
                </a:solidFill>
              </a:rPr>
              <a:t> (</a:t>
            </a:r>
            <a:r>
              <a:rPr lang="en-US" sz="2200" b="1" dirty="0" err="1" smtClean="0">
                <a:solidFill>
                  <a:srgbClr val="FFFF00"/>
                </a:solidFill>
              </a:rPr>
              <a:t>swt</a:t>
            </a:r>
            <a:r>
              <a:rPr lang="en-US" sz="2200" b="1" dirty="0" smtClean="0">
                <a:solidFill>
                  <a:srgbClr val="FFFF00"/>
                </a:solidFill>
              </a:rPr>
              <a:t>) will have forgiven him and his parents. Try to first be really repentant for serious mistakes done, sincerely ask for forgiveness either by: (a) recalling 70 different sins OR (b) feeling remorseful for 10 sins of the 7 main organs: eyes, ears, tongue, hands, mouth, stomach + private parts OR (c) some particular sins that you may have committed repeatedly OR (d) recalling the variety of punishments of different sins and finally resolve NOT TO Repeat them in the future. The Holy Prophet has promised </a:t>
            </a:r>
            <a:r>
              <a:rPr lang="en-US" sz="2200" b="1" i="1" dirty="0" smtClean="0">
                <a:solidFill>
                  <a:srgbClr val="FFFF00"/>
                </a:solidFill>
              </a:rPr>
              <a:t>“Whoever performs this act will surely be forgiven by the Almighty even before here rises from his place"</a:t>
            </a:r>
            <a:r>
              <a:rPr lang="en-US" sz="2200" b="1" dirty="0" smtClean="0">
                <a:solidFill>
                  <a:srgbClr val="FFFF00"/>
                </a:solidFill>
              </a:rPr>
              <a:t>.</a:t>
            </a:r>
          </a:p>
        </p:txBody>
      </p:sp>
      <p:sp>
        <p:nvSpPr>
          <p:cNvPr id="819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197"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وَلا غَافِلاً لإحْسَانِكَ فِيمَا أَعْطَيْتَنِي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do not make me inadvertent to Your favors to me as regards that which You have given me,</a:t>
            </a:r>
          </a:p>
        </p:txBody>
      </p:sp>
      <p:sp>
        <p:nvSpPr>
          <p:cNvPr id="634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la ghafilan liihsanika fima a`taytani</a:t>
            </a:r>
            <a:endParaRPr lang="fi-FI" altLang="en-US" b="1" i="1">
              <a:ea typeface="MS Mincho" panose="02020609040205080304" pitchFamily="49" charset="-128"/>
            </a:endParaRPr>
          </a:p>
        </p:txBody>
      </p:sp>
      <p:sp>
        <p:nvSpPr>
          <p:cNvPr id="63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34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وَلا آيِساً مِنْ إِجَابَتِكَ وَإِنْ أَبْطَأَتْ عَنّي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do not make me despair of Your responding to me, even if such response is postponed,</a:t>
            </a:r>
          </a:p>
        </p:txBody>
      </p:sp>
      <p:sp>
        <p:nvSpPr>
          <p:cNvPr id="645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la ayisan min ijabatika wa in abtat `anni</a:t>
            </a:r>
            <a:endParaRPr lang="fi-FI" altLang="en-US" b="1" i="1">
              <a:ea typeface="MS Mincho" panose="02020609040205080304" pitchFamily="49" charset="-128"/>
            </a:endParaRPr>
          </a:p>
        </p:txBody>
      </p:sp>
      <p:sp>
        <p:nvSpPr>
          <p:cNvPr id="64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45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فِي سَرَّاءَ أَوْ ضَرَّاءَ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Whether I be in prosperity or adversity</a:t>
            </a:r>
          </a:p>
        </p:txBody>
      </p:sp>
      <p:sp>
        <p:nvSpPr>
          <p:cNvPr id="655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fi sarra‘a aw darra‘a</a:t>
            </a:r>
            <a:endParaRPr lang="fi-FI" altLang="en-US" b="1" i="1">
              <a:ea typeface="MS Mincho" panose="02020609040205080304" pitchFamily="49" charset="-128"/>
            </a:endParaRPr>
          </a:p>
        </p:txBody>
      </p:sp>
      <p:sp>
        <p:nvSpPr>
          <p:cNvPr id="65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55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أَوْ شِدّةٍ أَوْ رَخَاءٍ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Or hardship or comfort</a:t>
            </a:r>
          </a:p>
        </p:txBody>
      </p:sp>
      <p:sp>
        <p:nvSpPr>
          <p:cNvPr id="665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aw shiddatin aw rakha‘in</a:t>
            </a:r>
            <a:endParaRPr lang="fi-FI" altLang="en-US" b="1" i="1">
              <a:ea typeface="MS Mincho" panose="02020609040205080304" pitchFamily="49" charset="-128"/>
            </a:endParaRPr>
          </a:p>
        </p:txBody>
      </p:sp>
      <p:sp>
        <p:nvSpPr>
          <p:cNvPr id="66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65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أَوْ عَافِيَةٍ أَوْ بَلاءٍ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Or well-being or ordeal,</a:t>
            </a:r>
          </a:p>
        </p:txBody>
      </p:sp>
      <p:sp>
        <p:nvSpPr>
          <p:cNvPr id="675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aw `afiyatin aw bala‘in</a:t>
            </a:r>
            <a:endParaRPr lang="fi-FI" altLang="en-US" b="1" i="1">
              <a:ea typeface="MS Mincho" panose="02020609040205080304" pitchFamily="49" charset="-128"/>
            </a:endParaRPr>
          </a:p>
        </p:txBody>
      </p:sp>
      <p:sp>
        <p:nvSpPr>
          <p:cNvPr id="67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75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أَوْ بُؤْسٍ أَوْ نَعْمَاءَ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Or misery or bliss.</a:t>
            </a:r>
          </a:p>
        </p:txBody>
      </p:sp>
      <p:sp>
        <p:nvSpPr>
          <p:cNvPr id="686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aw bu'sin aw na`ma‘a</a:t>
            </a:r>
            <a:endParaRPr lang="fi-FI" altLang="en-US" b="1" i="1">
              <a:ea typeface="MS Mincho" panose="02020609040205080304" pitchFamily="49" charset="-128"/>
            </a:endParaRPr>
          </a:p>
        </p:txBody>
      </p:sp>
      <p:sp>
        <p:nvSpPr>
          <p:cNvPr id="68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86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إِنّكَ سَمِيعُ الدّعَاءِ.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Verily, You are the Hearer of prayers.</a:t>
            </a:r>
          </a:p>
        </p:txBody>
      </p:sp>
      <p:sp>
        <p:nvSpPr>
          <p:cNvPr id="696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innaka sami`u alddu`a‘i</a:t>
            </a:r>
            <a:endParaRPr lang="fi-FI" altLang="en-US" b="1" i="1">
              <a:ea typeface="MS Mincho" panose="02020609040205080304" pitchFamily="49" charset="-128"/>
            </a:endParaRPr>
          </a:p>
        </p:txBody>
      </p:sp>
      <p:sp>
        <p:nvSpPr>
          <p:cNvPr id="69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696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فَلا أَحَدَ أَعْرَفُ بِحَقّكَ مِنْكَ.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no one is aware of Your obligation more than You.</a:t>
            </a:r>
          </a:p>
        </p:txBody>
      </p:sp>
      <p:sp>
        <p:nvSpPr>
          <p:cNvPr id="706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pt-BR" altLang="en-US" b="1" i="1">
                <a:ea typeface="MS Mincho" panose="02020609040205080304" pitchFamily="49" charset="-128"/>
              </a:rPr>
              <a:t>fala ahada a`rafu bihaqqka minka</a:t>
            </a:r>
            <a:endParaRPr lang="fi-FI" altLang="en-US" b="1" i="1">
              <a:ea typeface="MS Mincho" panose="02020609040205080304" pitchFamily="49" charset="-128"/>
            </a:endParaRPr>
          </a:p>
        </p:txBody>
      </p:sp>
      <p:sp>
        <p:nvSpPr>
          <p:cNvPr id="70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06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ChangeArrowheads="1"/>
          </p:cNvSpPr>
          <p:nvPr/>
        </p:nvSpPr>
        <p:spPr bwMode="auto">
          <a:xfrm>
            <a:off x="304800" y="533400"/>
            <a:ext cx="8534400" cy="6059488"/>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71683" name="Rectangle 3"/>
          <p:cNvSpPr>
            <a:spLocks noChangeArrowheads="1"/>
          </p:cNvSpPr>
          <p:nvPr/>
        </p:nvSpPr>
        <p:spPr bwMode="auto">
          <a:xfrm>
            <a:off x="1066800" y="457200"/>
            <a:ext cx="7010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FFFF00"/>
                </a:solidFill>
                <a:latin typeface="Trebuchet MS" panose="020B0603020202020204" pitchFamily="34" charset="0"/>
              </a:rPr>
              <a:t>Short recommended Du’a for the night of Qadr</a:t>
            </a:r>
          </a:p>
        </p:txBody>
      </p:sp>
      <p:sp>
        <p:nvSpPr>
          <p:cNvPr id="7168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168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71686" name="Rectangle 1"/>
          <p:cNvSpPr>
            <a:spLocks noChangeArrowheads="1"/>
          </p:cNvSpPr>
          <p:nvPr/>
        </p:nvSpPr>
        <p:spPr bwMode="auto">
          <a:xfrm>
            <a:off x="1435100" y="2895600"/>
            <a:ext cx="6413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sz="8000" b="1">
                <a:solidFill>
                  <a:srgbClr val="FFFF00"/>
                </a:solidFill>
                <a:latin typeface="Arabic Typesetting" panose="03020402040406030203" pitchFamily="66" charset="-78"/>
                <a:cs typeface="Arabic Typesetting" panose="03020402040406030203" pitchFamily="66" charset="-78"/>
              </a:rPr>
              <a:t>اللّهُمّ اجْعَلْ فِيمَا تَقْضِي وَتُقَدّرُ </a:t>
            </a:r>
            <a:endParaRPr lang="en-US" altLang="en-US" sz="8000" b="1">
              <a:solidFill>
                <a:srgbClr val="FFFF00"/>
              </a:solidFill>
              <a:latin typeface="Arabic Typesetting" panose="03020402040406030203" pitchFamily="66" charset="-78"/>
              <a:cs typeface="Arabic Typesetting" panose="03020402040406030203" pitchFamily="66" charset="-78"/>
            </a:endParaRPr>
          </a:p>
        </p:txBody>
      </p:sp>
      <p:sp>
        <p:nvSpPr>
          <p:cNvPr id="71687" name="Rectangle 2"/>
          <p:cNvSpPr>
            <a:spLocks noChangeArrowheads="1"/>
          </p:cNvSpPr>
          <p:nvPr/>
        </p:nvSpPr>
        <p:spPr bwMode="auto">
          <a:xfrm>
            <a:off x="304800" y="4038600"/>
            <a:ext cx="853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allahumma aj`al fima taqdy wa tuqaddiru</a:t>
            </a:r>
          </a:p>
        </p:txBody>
      </p:sp>
      <p:sp>
        <p:nvSpPr>
          <p:cNvPr id="71688" name="Rectangle 1"/>
          <p:cNvSpPr>
            <a:spLocks noChangeArrowheads="1"/>
          </p:cNvSpPr>
          <p:nvPr/>
        </p:nvSpPr>
        <p:spPr bwMode="auto">
          <a:xfrm>
            <a:off x="914400" y="55626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a:solidFill>
                  <a:srgbClr val="FFFF00"/>
                </a:solidFill>
              </a:rPr>
              <a:t>Shaykh Kaf`ami in al-Misbah has written that it was the du`a of Imam Mahdi (A).</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727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72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27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463550" y="609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9219" name="Rectangle 3"/>
          <p:cNvSpPr>
            <a:spLocks noChangeArrowheads="1"/>
          </p:cNvSpPr>
          <p:nvPr/>
        </p:nvSpPr>
        <p:spPr bwMode="auto">
          <a:xfrm>
            <a:off x="533400" y="1419225"/>
            <a:ext cx="81470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b="1">
                <a:solidFill>
                  <a:srgbClr val="FFFF00"/>
                </a:solidFill>
                <a:latin typeface="Trebuchet MS" panose="020B0603020202020204" pitchFamily="34" charset="0"/>
              </a:rPr>
              <a:t>Recite Two </a:t>
            </a:r>
            <a:r>
              <a:rPr lang="en-US" altLang="en-US" sz="4800" b="1" i="1">
                <a:solidFill>
                  <a:srgbClr val="FFFF00"/>
                </a:solidFill>
                <a:latin typeface="Trebuchet MS" panose="020B0603020202020204" pitchFamily="34" charset="0"/>
              </a:rPr>
              <a:t>Rak`ah</a:t>
            </a:r>
            <a:r>
              <a:rPr lang="en-US" altLang="en-US" sz="4800" b="1">
                <a:solidFill>
                  <a:srgbClr val="FFFF00"/>
                </a:solidFill>
                <a:latin typeface="Trebuchet MS" panose="020B0603020202020204" pitchFamily="34" charset="0"/>
              </a:rPr>
              <a:t> </a:t>
            </a:r>
            <a:r>
              <a:rPr lang="en-US" altLang="en-US" sz="4800" b="1" i="1">
                <a:solidFill>
                  <a:srgbClr val="FFFF00"/>
                </a:solidFill>
                <a:latin typeface="Trebuchet MS" panose="020B0603020202020204" pitchFamily="34" charset="0"/>
              </a:rPr>
              <a:t>Salaat</a:t>
            </a:r>
            <a:r>
              <a:rPr lang="en-US" altLang="en-US" sz="4800" b="1">
                <a:solidFill>
                  <a:srgbClr val="FFFF00"/>
                </a:solidFill>
                <a:latin typeface="Trebuchet MS" panose="020B0603020202020204" pitchFamily="34" charset="0"/>
              </a:rPr>
              <a:t>: in every </a:t>
            </a:r>
            <a:r>
              <a:rPr lang="en-US" altLang="en-US" sz="4800" b="1" i="1">
                <a:solidFill>
                  <a:srgbClr val="FFFF00"/>
                </a:solidFill>
                <a:latin typeface="Trebuchet MS" panose="020B0603020202020204" pitchFamily="34" charset="0"/>
              </a:rPr>
              <a:t>Rak`ah</a:t>
            </a:r>
            <a:r>
              <a:rPr lang="en-US" altLang="en-US" sz="4800" b="1">
                <a:solidFill>
                  <a:srgbClr val="FFFF00"/>
                </a:solidFill>
                <a:latin typeface="Trebuchet MS" panose="020B0603020202020204" pitchFamily="34" charset="0"/>
              </a:rPr>
              <a:t> recite Surah al-Fatihah and and Surah </a:t>
            </a:r>
            <a:r>
              <a:rPr lang="en-US" altLang="en-US" sz="4800" b="1" i="1">
                <a:solidFill>
                  <a:srgbClr val="FFFF00"/>
                </a:solidFill>
                <a:latin typeface="Trebuchet MS" panose="020B0603020202020204" pitchFamily="34" charset="0"/>
              </a:rPr>
              <a:t>al-Tawhid / Ikhlaas</a:t>
            </a:r>
            <a:r>
              <a:rPr lang="en-US" altLang="en-US" sz="4800" b="1">
                <a:solidFill>
                  <a:srgbClr val="FFFF00"/>
                </a:solidFill>
                <a:latin typeface="Trebuchet MS" panose="020B0603020202020204" pitchFamily="34" charset="0"/>
              </a:rPr>
              <a:t> seven times, after </a:t>
            </a:r>
            <a:r>
              <a:rPr lang="en-US" altLang="en-US" sz="4800" b="1" i="1">
                <a:solidFill>
                  <a:srgbClr val="FFFF00"/>
                </a:solidFill>
                <a:latin typeface="Trebuchet MS" panose="020B0603020202020204" pitchFamily="34" charset="0"/>
              </a:rPr>
              <a:t>Salaat </a:t>
            </a:r>
            <a:r>
              <a:rPr lang="en-US" altLang="en-US" sz="4800" b="1">
                <a:solidFill>
                  <a:srgbClr val="FFFF00"/>
                </a:solidFill>
                <a:latin typeface="Trebuchet MS" panose="020B0603020202020204" pitchFamily="34" charset="0"/>
              </a:rPr>
              <a:t>recite the following:</a:t>
            </a:r>
          </a:p>
        </p:txBody>
      </p:sp>
      <p:sp>
        <p:nvSpPr>
          <p:cNvPr id="922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221"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737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73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37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اجْعَلْ فِيمَا تَقْضِي وَتُقَدّرُ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at the time of taking decisions </a:t>
            </a:r>
          </a:p>
        </p:txBody>
      </p:sp>
      <p:sp>
        <p:nvSpPr>
          <p:cNvPr id="747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allahumma aj`al fima taqdy wa tuqaddiru</a:t>
            </a:r>
            <a:endParaRPr lang="fi-FI" altLang="en-US" b="1" i="1">
              <a:ea typeface="MS Mincho" panose="02020609040205080304" pitchFamily="49" charset="-128"/>
            </a:endParaRPr>
          </a:p>
        </p:txBody>
      </p:sp>
      <p:sp>
        <p:nvSpPr>
          <p:cNvPr id="74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47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مِنَ الأَمْرِ الْمَحْتُومِ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That are inevitable</a:t>
            </a:r>
          </a:p>
        </p:txBody>
      </p:sp>
      <p:sp>
        <p:nvSpPr>
          <p:cNvPr id="757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mina al-amri almahtumi</a:t>
            </a:r>
            <a:endParaRPr lang="fi-FI" altLang="en-US" b="1" i="1">
              <a:ea typeface="MS Mincho" panose="02020609040205080304" pitchFamily="49" charset="-128"/>
            </a:endParaRPr>
          </a:p>
        </p:txBody>
      </p:sp>
      <p:sp>
        <p:nvSpPr>
          <p:cNvPr id="75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57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وَفِيمَا تَفْرُقُ مِنَ الأَمْرِ الْحَكِيمِ فِي لَيْلَةِ الْقَدْرِ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rendering possible things and events decisively, in the night of </a:t>
            </a:r>
            <a:r>
              <a:rPr lang="en-US" sz="3600" b="1" kern="1200" dirty="0" err="1">
                <a:ea typeface="MS Mincho" pitchFamily="49" charset="-128"/>
              </a:rPr>
              <a:t>Qadr</a:t>
            </a:r>
            <a:r>
              <a:rPr lang="en-US" sz="3600" b="1" kern="1200" dirty="0">
                <a:ea typeface="MS Mincho" pitchFamily="49" charset="-128"/>
              </a:rPr>
              <a:t>,</a:t>
            </a:r>
          </a:p>
        </p:txBody>
      </p:sp>
      <p:sp>
        <p:nvSpPr>
          <p:cNvPr id="768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fima tafruqu mina al-amri alhakimi fi laylati alqadri</a:t>
            </a:r>
            <a:endParaRPr lang="fi-FI" altLang="en-US" b="1" i="1">
              <a:ea typeface="MS Mincho" panose="02020609040205080304" pitchFamily="49" charset="-128"/>
            </a:endParaRPr>
          </a:p>
        </p:txBody>
      </p:sp>
      <p:sp>
        <p:nvSpPr>
          <p:cNvPr id="76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68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في الْقَضَاءِ الّذِي لا يُرَدّ وَلا يُبَدّلُ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decisions that are neither retreated nor altered—</a:t>
            </a:r>
          </a:p>
        </p:txBody>
      </p:sp>
      <p:sp>
        <p:nvSpPr>
          <p:cNvPr id="778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fi al-qadha`il-ladhi la yuraddu wala yubaddal</a:t>
            </a:r>
            <a:endParaRPr lang="fi-FI" altLang="en-US" b="1" i="1">
              <a:ea typeface="MS Mincho" panose="02020609040205080304" pitchFamily="49" charset="-128"/>
            </a:endParaRPr>
          </a:p>
        </p:txBody>
      </p:sp>
      <p:sp>
        <p:nvSpPr>
          <p:cNvPr id="77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78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أَنْ تَجْعَلَنِي مِنْ حُجَّاجِ بَيْتِكَ الْحَرَامِ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write my name in the list of those pilgrims of Your  ‘Sacred House’</a:t>
            </a:r>
          </a:p>
        </p:txBody>
      </p:sp>
      <p:sp>
        <p:nvSpPr>
          <p:cNvPr id="788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an taj`alany min hujjaji baytika alharami</a:t>
            </a:r>
            <a:endParaRPr lang="fi-FI" altLang="en-US" b="1" i="1">
              <a:ea typeface="MS Mincho" panose="02020609040205080304" pitchFamily="49" charset="-128"/>
            </a:endParaRPr>
          </a:p>
        </p:txBody>
      </p:sp>
      <p:sp>
        <p:nvSpPr>
          <p:cNvPr id="78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885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الْمَبْرُورِ حَجّهُمُ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whose pilgrimage receive Your approval,</a:t>
            </a:r>
          </a:p>
        </p:txBody>
      </p:sp>
      <p:sp>
        <p:nvSpPr>
          <p:cNvPr id="798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almabruri hajjhumu</a:t>
            </a:r>
            <a:endParaRPr lang="fi-FI" altLang="en-US" b="1" i="1">
              <a:ea typeface="MS Mincho" panose="02020609040205080304" pitchFamily="49" charset="-128"/>
            </a:endParaRPr>
          </a:p>
        </p:txBody>
      </p:sp>
      <p:sp>
        <p:nvSpPr>
          <p:cNvPr id="79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7987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الْمَشْكُورِ سَعْيُهُمُ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whose efforts are appreciated,</a:t>
            </a:r>
          </a:p>
        </p:txBody>
      </p:sp>
      <p:sp>
        <p:nvSpPr>
          <p:cNvPr id="809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almashkuri sa`yuhumu</a:t>
            </a:r>
            <a:endParaRPr lang="fi-FI" altLang="en-US" b="1" i="1">
              <a:ea typeface="MS Mincho" panose="02020609040205080304" pitchFamily="49" charset="-128"/>
            </a:endParaRPr>
          </a:p>
        </p:txBody>
      </p:sp>
      <p:sp>
        <p:nvSpPr>
          <p:cNvPr id="80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090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الْمَغْفُورِ ذُنُوبُهُمُ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whose sins are forgiven,</a:t>
            </a:r>
          </a:p>
        </p:txBody>
      </p:sp>
      <p:sp>
        <p:nvSpPr>
          <p:cNvPr id="819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almaghfuri dhunubuhum</a:t>
            </a:r>
            <a:endParaRPr lang="fi-FI" altLang="en-US" b="1" i="1">
              <a:ea typeface="MS Mincho" panose="02020609040205080304" pitchFamily="49" charset="-128"/>
            </a:endParaRPr>
          </a:p>
        </p:txBody>
      </p:sp>
      <p:sp>
        <p:nvSpPr>
          <p:cNvPr id="81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192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الْمُكَفّرِ عَنْهُمْ سَيّئَاتُهُمْ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whose offenses are pardoned by You,</a:t>
            </a:r>
          </a:p>
        </p:txBody>
      </p:sp>
      <p:sp>
        <p:nvSpPr>
          <p:cNvPr id="829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al-mukaffari `anhum sayyi`atuhum</a:t>
            </a:r>
            <a:endParaRPr lang="fi-FI" altLang="en-US" b="1" i="1">
              <a:ea typeface="MS Mincho" panose="02020609040205080304" pitchFamily="49" charset="-128"/>
            </a:endParaRPr>
          </a:p>
        </p:txBody>
      </p:sp>
      <p:sp>
        <p:nvSpPr>
          <p:cNvPr id="82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295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463550" y="609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0243" name="Rectangle 3"/>
          <p:cNvSpPr>
            <a:spLocks noChangeArrowheads="1"/>
          </p:cNvSpPr>
          <p:nvPr/>
        </p:nvSpPr>
        <p:spPr bwMode="auto">
          <a:xfrm>
            <a:off x="533400" y="4602163"/>
            <a:ext cx="8147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i="1">
                <a:solidFill>
                  <a:srgbClr val="FFFF00"/>
                </a:solidFill>
                <a:latin typeface="Trebuchet MS" panose="020B0603020202020204" pitchFamily="34" charset="0"/>
              </a:rPr>
              <a:t>astaghfiru allaha wa atubu ilayhi</a:t>
            </a:r>
          </a:p>
        </p:txBody>
      </p:sp>
      <p:sp>
        <p:nvSpPr>
          <p:cNvPr id="10244" name="Rectangle 1"/>
          <p:cNvSpPr>
            <a:spLocks noChangeArrowheads="1"/>
          </p:cNvSpPr>
          <p:nvPr/>
        </p:nvSpPr>
        <p:spPr bwMode="auto">
          <a:xfrm>
            <a:off x="0" y="1371600"/>
            <a:ext cx="929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9800">
                <a:solidFill>
                  <a:srgbClr val="FFFF00"/>
                </a:solidFill>
                <a:latin typeface="Arabic Typesetting" panose="03020402040406030203" pitchFamily="66" charset="-78"/>
                <a:cs typeface="Arabic Typesetting" panose="03020402040406030203" pitchFamily="66" charset="-78"/>
              </a:rPr>
              <a:t>أَسْتَغْفِرُ اللّهَ وَأَتُوبُ إلَيْهِ.</a:t>
            </a:r>
          </a:p>
        </p:txBody>
      </p:sp>
      <p:sp>
        <p:nvSpPr>
          <p:cNvPr id="10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24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0247" name="Subtitle 4"/>
          <p:cNvSpPr txBox="1">
            <a:spLocks/>
          </p:cNvSpPr>
          <p:nvPr/>
        </p:nvSpPr>
        <p:spPr bwMode="auto">
          <a:xfrm>
            <a:off x="463550" y="2819400"/>
            <a:ext cx="81470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n-US" altLang="en-US" sz="4000" b="1">
                <a:solidFill>
                  <a:srgbClr val="FFFF00"/>
                </a:solidFill>
                <a:ea typeface="MS Mincho" panose="02020609040205080304" pitchFamily="49" charset="-128"/>
              </a:rPr>
              <a:t>I seek the forgiveness of Allāh, my Lord, and I repent before Him.</a:t>
            </a:r>
          </a:p>
        </p:txBody>
      </p:sp>
      <p:sp>
        <p:nvSpPr>
          <p:cNvPr id="10248" name="Rectangle 9"/>
          <p:cNvSpPr>
            <a:spLocks noChangeArrowheads="1"/>
          </p:cNvSpPr>
          <p:nvPr/>
        </p:nvSpPr>
        <p:spPr bwMode="auto">
          <a:xfrm>
            <a:off x="3348038" y="742950"/>
            <a:ext cx="2595562" cy="46196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FF00"/>
                </a:solidFill>
                <a:latin typeface="Trebuchet MS" panose="020B0603020202020204" pitchFamily="34" charset="0"/>
              </a:rPr>
              <a:t>Recite 70 times</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وَاجْعَلْ فِيما تَقْضي وَتُقَدّرُ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decide from among the decisions that You make, </a:t>
            </a:r>
          </a:p>
        </p:txBody>
      </p:sp>
      <p:sp>
        <p:nvSpPr>
          <p:cNvPr id="839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waj`al fama taqdi wa tuqaddiru </a:t>
            </a:r>
            <a:endParaRPr lang="fi-FI" altLang="en-US" b="1" i="1">
              <a:ea typeface="MS Mincho" panose="02020609040205080304" pitchFamily="49" charset="-128"/>
            </a:endParaRPr>
          </a:p>
        </p:txBody>
      </p:sp>
      <p:sp>
        <p:nvSpPr>
          <p:cNvPr id="83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397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أَنْ تُطِيلَ عُمْرِي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that You make possible for me long life</a:t>
            </a:r>
          </a:p>
        </p:txBody>
      </p:sp>
      <p:sp>
        <p:nvSpPr>
          <p:cNvPr id="849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an tutila `umri</a:t>
            </a:r>
            <a:endParaRPr lang="fi-FI" altLang="en-US" b="1" i="1">
              <a:ea typeface="MS Mincho" panose="02020609040205080304" pitchFamily="49" charset="-128"/>
            </a:endParaRPr>
          </a:p>
        </p:txBody>
      </p:sp>
      <p:sp>
        <p:nvSpPr>
          <p:cNvPr id="84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499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وَتُوَسّعَ عَلَيّ فِي رِزْقِي…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smtClean="0">
                <a:ea typeface="MS Mincho" pitchFamily="49" charset="-128"/>
              </a:rPr>
              <a:t>And to grant me enough means of livelihood</a:t>
            </a:r>
            <a:r>
              <a:rPr lang="en-US" sz="3600" b="1" kern="1200" dirty="0">
                <a:ea typeface="MS Mincho" pitchFamily="49" charset="-128"/>
              </a:rPr>
              <a:t>… . (ask for your </a:t>
            </a:r>
            <a:r>
              <a:rPr lang="en-US" sz="3600" b="1" i="1" kern="1200" dirty="0" err="1">
                <a:ea typeface="MS Mincho" pitchFamily="49" charset="-128"/>
              </a:rPr>
              <a:t>Hajaat</a:t>
            </a:r>
            <a:r>
              <a:rPr lang="en-US" sz="3600" b="1" kern="1200" dirty="0">
                <a:ea typeface="MS Mincho" pitchFamily="49" charset="-128"/>
              </a:rPr>
              <a:t> here</a:t>
            </a:r>
            <a:r>
              <a:rPr lang="en-US" sz="3600" b="1" kern="1200" dirty="0" smtClean="0">
                <a:ea typeface="MS Mincho" pitchFamily="49" charset="-128"/>
              </a:rPr>
              <a:t>)</a:t>
            </a:r>
            <a:endParaRPr lang="en-US" sz="3600" b="1" kern="1200" dirty="0">
              <a:ea typeface="MS Mincho" pitchFamily="49" charset="-128"/>
            </a:endParaRPr>
          </a:p>
        </p:txBody>
      </p:sp>
      <p:sp>
        <p:nvSpPr>
          <p:cNvPr id="860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it-IT" altLang="en-US" b="1" i="1">
                <a:ea typeface="MS Mincho" panose="02020609040205080304" pitchFamily="49" charset="-128"/>
              </a:rPr>
              <a:t>wa tuwassi`a `alayya fi rizqi…</a:t>
            </a:r>
            <a:endParaRPr lang="fi-FI" altLang="en-US" b="1" i="1">
              <a:ea typeface="MS Mincho" panose="02020609040205080304" pitchFamily="49" charset="-128"/>
            </a:endParaRPr>
          </a:p>
        </p:txBody>
      </p:sp>
      <p:sp>
        <p:nvSpPr>
          <p:cNvPr id="86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602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ChangeArrowheads="1"/>
          </p:cNvSpPr>
          <p:nvPr/>
        </p:nvSpPr>
        <p:spPr bwMode="auto">
          <a:xfrm>
            <a:off x="304800" y="533400"/>
            <a:ext cx="8534400" cy="6059488"/>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87043" name="Rectangle 3"/>
          <p:cNvSpPr>
            <a:spLocks noChangeArrowheads="1"/>
          </p:cNvSpPr>
          <p:nvPr/>
        </p:nvSpPr>
        <p:spPr bwMode="auto">
          <a:xfrm>
            <a:off x="1066800" y="457200"/>
            <a:ext cx="7010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FFFF00"/>
                </a:solidFill>
                <a:latin typeface="Trebuchet MS" panose="020B0603020202020204" pitchFamily="34" charset="0"/>
              </a:rPr>
              <a:t>Short recommended Du’a for the night of Qadr</a:t>
            </a:r>
          </a:p>
        </p:txBody>
      </p:sp>
      <p:sp>
        <p:nvSpPr>
          <p:cNvPr id="8704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7045"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87046" name="Rectangle 1"/>
          <p:cNvSpPr>
            <a:spLocks noChangeArrowheads="1"/>
          </p:cNvSpPr>
          <p:nvPr/>
        </p:nvSpPr>
        <p:spPr bwMode="auto">
          <a:xfrm>
            <a:off x="1876425" y="2895600"/>
            <a:ext cx="5514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sz="8000" b="1">
                <a:solidFill>
                  <a:srgbClr val="FFFF00"/>
                </a:solidFill>
                <a:latin typeface="Arabic Typesetting" panose="03020402040406030203" pitchFamily="66" charset="-78"/>
                <a:cs typeface="Arabic Typesetting" panose="03020402040406030203" pitchFamily="66" charset="-78"/>
              </a:rPr>
              <a:t>اَللَّهُمَّ ٱرْزُقْنَا تَوْفِيقَ ٱلطَّاعَةِ</a:t>
            </a:r>
            <a:endParaRPr lang="en-US" altLang="en-US" sz="8000" b="1">
              <a:solidFill>
                <a:srgbClr val="FFFF00"/>
              </a:solidFill>
              <a:latin typeface="Arabic Typesetting" panose="03020402040406030203" pitchFamily="66" charset="-78"/>
              <a:cs typeface="Arabic Typesetting" panose="03020402040406030203" pitchFamily="66" charset="-78"/>
            </a:endParaRPr>
          </a:p>
        </p:txBody>
      </p:sp>
      <p:sp>
        <p:nvSpPr>
          <p:cNvPr id="87047" name="Rectangle 2"/>
          <p:cNvSpPr>
            <a:spLocks noChangeArrowheads="1"/>
          </p:cNvSpPr>
          <p:nvPr/>
        </p:nvSpPr>
        <p:spPr bwMode="auto">
          <a:xfrm>
            <a:off x="304800" y="4038600"/>
            <a:ext cx="853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sz="4400" b="1" i="1">
                <a:solidFill>
                  <a:srgbClr val="FFFF00"/>
                </a:solidFill>
                <a:ea typeface="MS Mincho" panose="02020609040205080304" pitchFamily="49" charset="-128"/>
              </a:rPr>
              <a:t>allahumma irzuqna tawfiqa altta`ati</a:t>
            </a:r>
          </a:p>
        </p:txBody>
      </p:sp>
      <p:sp>
        <p:nvSpPr>
          <p:cNvPr id="87048" name="Rectangle 1"/>
          <p:cNvSpPr>
            <a:spLocks noChangeArrowheads="1"/>
          </p:cNvSpPr>
          <p:nvPr/>
        </p:nvSpPr>
        <p:spPr bwMode="auto">
          <a:xfrm>
            <a:off x="914400" y="55626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a:solidFill>
                  <a:srgbClr val="FFFF00"/>
                </a:solidFill>
              </a:rPr>
              <a:t>Shaykh Kaf`ami in al-Misbah has written that it was the du`a of Imam Mahdi (A).</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914400"/>
            <a:ext cx="92964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880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allahumma salli `ala muhammadin wa ali muhammadin</a:t>
            </a:r>
          </a:p>
        </p:txBody>
      </p:sp>
      <p:sp>
        <p:nvSpPr>
          <p:cNvPr id="88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80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smtClean="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890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fi-FI" altLang="en-US" b="1" i="1">
                <a:ea typeface="MS Mincho" panose="02020609040205080304" pitchFamily="49" charset="-128"/>
              </a:rPr>
              <a:t>bi-smi llahi r-rahmani r-rahimi</a:t>
            </a:r>
          </a:p>
        </p:txBody>
      </p:sp>
      <p:sp>
        <p:nvSpPr>
          <p:cNvPr id="89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8909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اَللَّهُمَّ </a:t>
            </a:r>
            <a:r>
              <a:rPr lang="ar-SA" sz="9000" kern="1200" dirty="0" err="1">
                <a:latin typeface="Arabic Typesetting" panose="03020402040406030203" pitchFamily="66" charset="-78"/>
                <a:ea typeface="+mn-ea"/>
                <a:cs typeface="Arabic Typesetting" panose="03020402040406030203" pitchFamily="66" charset="-78"/>
              </a:rPr>
              <a:t>ٱرْزُقْنَا</a:t>
            </a:r>
            <a:r>
              <a:rPr lang="ar-SA" sz="9000" kern="1200" dirty="0">
                <a:latin typeface="Arabic Typesetting" panose="03020402040406030203" pitchFamily="66" charset="-78"/>
                <a:ea typeface="+mn-ea"/>
                <a:cs typeface="Arabic Typesetting" panose="03020402040406030203" pitchFamily="66" charset="-78"/>
              </a:rPr>
              <a:t> تَوْفِيقَ </a:t>
            </a:r>
            <a:r>
              <a:rPr lang="ar-SA" sz="9000" kern="1200" dirty="0" err="1">
                <a:latin typeface="Arabic Typesetting" panose="03020402040406030203" pitchFamily="66" charset="-78"/>
                <a:ea typeface="+mn-ea"/>
                <a:cs typeface="Arabic Typesetting" panose="03020402040406030203" pitchFamily="66" charset="-78"/>
              </a:rPr>
              <a:t>ٱلطَّاعَةِ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smtClean="0">
                <a:ea typeface="MS Mincho" pitchFamily="49" charset="-128"/>
              </a:rPr>
              <a:t>Allāh</a:t>
            </a:r>
            <a:r>
              <a:rPr lang="en-US" sz="3600" b="1" kern="1200" dirty="0" smtClean="0">
                <a:ea typeface="MS Mincho" pitchFamily="49" charset="-128"/>
              </a:rPr>
              <a:t>, </a:t>
            </a:r>
            <a:r>
              <a:rPr lang="en-US" sz="3600" b="1" kern="1200" dirty="0">
                <a:ea typeface="MS Mincho" pitchFamily="49" charset="-128"/>
              </a:rPr>
              <a:t>(please do) grant us success to obey (You),</a:t>
            </a:r>
          </a:p>
        </p:txBody>
      </p:sp>
      <p:sp>
        <p:nvSpPr>
          <p:cNvPr id="901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allahumma irzuqna tawfiqa altta`ati</a:t>
            </a:r>
          </a:p>
        </p:txBody>
      </p:sp>
      <p:sp>
        <p:nvSpPr>
          <p:cNvPr id="90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011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 وَبُعْدَ </a:t>
            </a:r>
            <a:r>
              <a:rPr lang="ar-SA" sz="9000" kern="1200" dirty="0" err="1">
                <a:latin typeface="Arabic Typesetting" panose="03020402040406030203" pitchFamily="66" charset="-78"/>
                <a:ea typeface="+mn-ea"/>
                <a:cs typeface="Arabic Typesetting" panose="03020402040406030203" pitchFamily="66" charset="-78"/>
              </a:rPr>
              <a:t>ٱلْمَعْصِيَةِ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remoteness from disobedience (to You),</a:t>
            </a:r>
          </a:p>
        </p:txBody>
      </p:sp>
      <p:sp>
        <p:nvSpPr>
          <p:cNvPr id="911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bu`da alma`siyati</a:t>
            </a:r>
          </a:p>
        </p:txBody>
      </p:sp>
      <p:sp>
        <p:nvSpPr>
          <p:cNvPr id="91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114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وَصِدْقَ </a:t>
            </a:r>
            <a:r>
              <a:rPr lang="ar-SA" sz="9000" kern="1200" dirty="0" err="1">
                <a:latin typeface="Arabic Typesetting" panose="03020402040406030203" pitchFamily="66" charset="-78"/>
                <a:ea typeface="+mn-ea"/>
                <a:cs typeface="Arabic Typesetting" panose="03020402040406030203" pitchFamily="66" charset="-78"/>
              </a:rPr>
              <a:t>ٱلنِّيّةِ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true intention,</a:t>
            </a:r>
          </a:p>
        </p:txBody>
      </p:sp>
      <p:sp>
        <p:nvSpPr>
          <p:cNvPr id="921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sidqa alnniyyati</a:t>
            </a:r>
          </a:p>
        </p:txBody>
      </p:sp>
      <p:sp>
        <p:nvSpPr>
          <p:cNvPr id="92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216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وَعِرْفَانَ </a:t>
            </a:r>
            <a:r>
              <a:rPr lang="ar-SA" sz="9000" kern="1200" dirty="0" err="1">
                <a:latin typeface="Arabic Typesetting" panose="03020402040406030203" pitchFamily="66" charset="-78"/>
                <a:ea typeface="+mn-ea"/>
                <a:cs typeface="Arabic Typesetting" panose="03020402040406030203" pitchFamily="66" charset="-78"/>
              </a:rPr>
              <a:t>ٱلْحُرْمَةِ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identification of sanctity.</a:t>
            </a:r>
          </a:p>
        </p:txBody>
      </p:sp>
      <p:sp>
        <p:nvSpPr>
          <p:cNvPr id="931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`irfana alhurmati</a:t>
            </a:r>
          </a:p>
        </p:txBody>
      </p:sp>
      <p:sp>
        <p:nvSpPr>
          <p:cNvPr id="93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319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463550" y="609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67" name="Rectangle 3"/>
          <p:cNvSpPr>
            <a:spLocks noChangeArrowheads="1"/>
          </p:cNvSpPr>
          <p:nvPr/>
        </p:nvSpPr>
        <p:spPr bwMode="auto">
          <a:xfrm>
            <a:off x="533400" y="4449763"/>
            <a:ext cx="8147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i="1">
                <a:solidFill>
                  <a:srgbClr val="FFFF00"/>
                </a:solidFill>
                <a:latin typeface="Trebuchet MS" panose="020B0603020202020204" pitchFamily="34" charset="0"/>
              </a:rPr>
              <a:t>astaghfiru allaha rabbi wa atubu ilayhi</a:t>
            </a:r>
          </a:p>
        </p:txBody>
      </p:sp>
      <p:sp>
        <p:nvSpPr>
          <p:cNvPr id="11268" name="Rectangle 1"/>
          <p:cNvSpPr>
            <a:spLocks noChangeArrowheads="1"/>
          </p:cNvSpPr>
          <p:nvPr/>
        </p:nvSpPr>
        <p:spPr bwMode="auto">
          <a:xfrm>
            <a:off x="0" y="1295400"/>
            <a:ext cx="929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9800">
                <a:solidFill>
                  <a:srgbClr val="FFFF00"/>
                </a:solidFill>
                <a:latin typeface="Arabic Typesetting" panose="03020402040406030203" pitchFamily="66" charset="-78"/>
                <a:cs typeface="Arabic Typesetting" panose="03020402040406030203" pitchFamily="66" charset="-78"/>
              </a:rPr>
              <a:t>أَسْتَغْفِرُ اللّهَ رَبِّي وَأَتُوبُ إلَيْهِ</a:t>
            </a:r>
          </a:p>
        </p:txBody>
      </p:sp>
      <p:sp>
        <p:nvSpPr>
          <p:cNvPr id="11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127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
        <p:nvSpPr>
          <p:cNvPr id="11271" name="Subtitle 4"/>
          <p:cNvSpPr txBox="1">
            <a:spLocks/>
          </p:cNvSpPr>
          <p:nvPr/>
        </p:nvSpPr>
        <p:spPr bwMode="auto">
          <a:xfrm>
            <a:off x="533400" y="2973388"/>
            <a:ext cx="8305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n-US" altLang="en-US" sz="4000" b="1">
                <a:solidFill>
                  <a:srgbClr val="FFFF00"/>
                </a:solidFill>
                <a:ea typeface="MS Mincho" panose="02020609040205080304" pitchFamily="49" charset="-128"/>
              </a:rPr>
              <a:t>I seek the forgiveness of Allāh, my Lord, and I repent before Him.</a:t>
            </a:r>
          </a:p>
        </p:txBody>
      </p:sp>
      <p:sp>
        <p:nvSpPr>
          <p:cNvPr id="11272" name="Rectangle 1"/>
          <p:cNvSpPr>
            <a:spLocks noChangeArrowheads="1"/>
          </p:cNvSpPr>
          <p:nvPr/>
        </p:nvSpPr>
        <p:spPr bwMode="auto">
          <a:xfrm>
            <a:off x="3276600" y="742950"/>
            <a:ext cx="2595563" cy="46196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FF00"/>
                </a:solidFill>
                <a:latin typeface="Trebuchet MS" panose="020B0603020202020204" pitchFamily="34" charset="0"/>
              </a:rPr>
              <a:t>Recite 100 times</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وَاكْرِمْنَا </a:t>
            </a:r>
            <a:r>
              <a:rPr lang="ar-SA" sz="9000" kern="1200" dirty="0" err="1">
                <a:latin typeface="Arabic Typesetting" panose="03020402040406030203" pitchFamily="66" charset="-78"/>
                <a:ea typeface="+mn-ea"/>
                <a:cs typeface="Arabic Typesetting" panose="03020402040406030203" pitchFamily="66" charset="-78"/>
              </a:rPr>
              <a:t>بِٱلْهُدَىٰ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وَٱلاِسْتِقَامَةِ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(Please do) honor us with true guidance and straightforwardness,</a:t>
            </a:r>
          </a:p>
        </p:txBody>
      </p:sp>
      <p:sp>
        <p:nvSpPr>
          <p:cNvPr id="942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akrimna bilhuda wal-istiqamati</a:t>
            </a:r>
          </a:p>
        </p:txBody>
      </p:sp>
      <p:sp>
        <p:nvSpPr>
          <p:cNvPr id="94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421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وَسَدِّدْ الْسِنَتَنَا </a:t>
            </a:r>
            <a:r>
              <a:rPr lang="ar-SA" sz="9000" kern="1200" dirty="0" err="1">
                <a:latin typeface="Arabic Typesetting" panose="03020402040406030203" pitchFamily="66" charset="-78"/>
                <a:ea typeface="+mn-ea"/>
                <a:cs typeface="Arabic Typesetting" panose="03020402040406030203" pitchFamily="66" charset="-78"/>
              </a:rPr>
              <a:t>بِٱلصَّوَابِ</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وَٱلْحِكْمَةِ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dedicate our tongues to truth and wisdom,</a:t>
            </a:r>
          </a:p>
        </p:txBody>
      </p:sp>
      <p:sp>
        <p:nvSpPr>
          <p:cNvPr id="952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saddid alsinatana bilssawabi walhikmati</a:t>
            </a:r>
          </a:p>
        </p:txBody>
      </p:sp>
      <p:sp>
        <p:nvSpPr>
          <p:cNvPr id="95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523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وَٱمْلَا</a:t>
            </a:r>
            <a:r>
              <a:rPr lang="ar-SA" sz="9000" kern="1200" dirty="0">
                <a:latin typeface="Arabic Typesetting" panose="03020402040406030203" pitchFamily="66" charset="-78"/>
                <a:ea typeface="+mn-ea"/>
                <a:cs typeface="Arabic Typesetting" panose="03020402040406030203" pitchFamily="66" charset="-78"/>
              </a:rPr>
              <a:t> قُلُوبَنَا </a:t>
            </a:r>
            <a:r>
              <a:rPr lang="ar-SA" sz="9000" kern="1200" dirty="0" err="1">
                <a:latin typeface="Arabic Typesetting" panose="03020402040406030203" pitchFamily="66" charset="-78"/>
                <a:ea typeface="+mn-ea"/>
                <a:cs typeface="Arabic Typesetting" panose="03020402040406030203" pitchFamily="66" charset="-78"/>
              </a:rPr>
              <a:t>بِٱلْعِلْمِ</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وَٱلْمَعْرِفَةِ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fill our hearts with knowledge and learning,</a:t>
            </a:r>
          </a:p>
        </p:txBody>
      </p:sp>
      <p:sp>
        <p:nvSpPr>
          <p:cNvPr id="962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wamla' qulubana bil`ilmi walma`rifati</a:t>
            </a:r>
          </a:p>
        </p:txBody>
      </p:sp>
      <p:sp>
        <p:nvSpPr>
          <p:cNvPr id="96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626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وَطَهِّرْ بُطُونَنَا مِنَ </a:t>
            </a:r>
            <a:r>
              <a:rPr lang="ar-SA" sz="9000" kern="1200" dirty="0" err="1">
                <a:latin typeface="Arabic Typesetting" panose="03020402040406030203" pitchFamily="66" charset="-78"/>
                <a:ea typeface="+mn-ea"/>
                <a:cs typeface="Arabic Typesetting" panose="03020402040406030203" pitchFamily="66" charset="-78"/>
              </a:rPr>
              <a:t>ٱلْحَرَامِ</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وَٱلشُّبْهَةِ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purify our stomachs from illegally and suspiciously gotten food,</a:t>
            </a:r>
          </a:p>
        </p:txBody>
      </p:sp>
      <p:sp>
        <p:nvSpPr>
          <p:cNvPr id="972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tahhir butunana mina alharami walshshubhati</a:t>
            </a:r>
          </a:p>
        </p:txBody>
      </p:sp>
      <p:sp>
        <p:nvSpPr>
          <p:cNvPr id="97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728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وَٱكْفُفْ</a:t>
            </a:r>
            <a:r>
              <a:rPr lang="ar-SA" sz="9000" kern="1200" dirty="0">
                <a:latin typeface="Arabic Typesetting" panose="03020402040406030203" pitchFamily="66" charset="-78"/>
                <a:ea typeface="+mn-ea"/>
                <a:cs typeface="Arabic Typesetting" panose="03020402040406030203" pitchFamily="66" charset="-78"/>
              </a:rPr>
              <a:t> ايْدِيَنَا عَنِ </a:t>
            </a:r>
            <a:r>
              <a:rPr lang="ar-SA" sz="9000" kern="1200" dirty="0" err="1">
                <a:latin typeface="Arabic Typesetting" panose="03020402040406030203" pitchFamily="66" charset="-78"/>
                <a:ea typeface="+mn-ea"/>
                <a:cs typeface="Arabic Typesetting" panose="03020402040406030203" pitchFamily="66" charset="-78"/>
              </a:rPr>
              <a:t>ٱلظُّلْمِ</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وَٱلسَّرِقَةِ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withhold our hands from oppression and larceny,</a:t>
            </a:r>
          </a:p>
        </p:txBody>
      </p:sp>
      <p:sp>
        <p:nvSpPr>
          <p:cNvPr id="983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wakfuf aydiyana `an alzzulmi walssariqati</a:t>
            </a:r>
          </a:p>
        </p:txBody>
      </p:sp>
      <p:sp>
        <p:nvSpPr>
          <p:cNvPr id="98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831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وَٱغْضُضْ</a:t>
            </a:r>
            <a:r>
              <a:rPr lang="ar-SA" sz="9000" kern="1200" dirty="0">
                <a:latin typeface="Arabic Typesetting" panose="03020402040406030203" pitchFamily="66" charset="-78"/>
                <a:ea typeface="+mn-ea"/>
                <a:cs typeface="Arabic Typesetting" panose="03020402040406030203" pitchFamily="66" charset="-78"/>
              </a:rPr>
              <a:t> ابْصَارَنَا عَنِ </a:t>
            </a:r>
            <a:r>
              <a:rPr lang="ar-SA" sz="9000" kern="1200" dirty="0" err="1">
                <a:latin typeface="Arabic Typesetting" panose="03020402040406030203" pitchFamily="66" charset="-78"/>
                <a:ea typeface="+mn-ea"/>
                <a:cs typeface="Arabic Typesetting" panose="03020402040406030203" pitchFamily="66" charset="-78"/>
              </a:rPr>
              <a:t>ٱلْفُجُورِ</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وَٱلْخِيَانَةِ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turn our sights away from licentiousness and treachery,</a:t>
            </a:r>
          </a:p>
        </p:txBody>
      </p:sp>
      <p:sp>
        <p:nvSpPr>
          <p:cNvPr id="993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waghdud absarana `an alfujuri walkhiyanati</a:t>
            </a:r>
          </a:p>
        </p:txBody>
      </p:sp>
      <p:sp>
        <p:nvSpPr>
          <p:cNvPr id="99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99334"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وَٱسْدُدْ</a:t>
            </a:r>
            <a:r>
              <a:rPr lang="ar-SA" sz="9000" kern="1200" dirty="0">
                <a:latin typeface="Arabic Typesetting" panose="03020402040406030203" pitchFamily="66" charset="-78"/>
                <a:ea typeface="+mn-ea"/>
                <a:cs typeface="Arabic Typesetting" panose="03020402040406030203" pitchFamily="66" charset="-78"/>
              </a:rPr>
              <a:t> اسْمَاعَنَا عَنِ </a:t>
            </a:r>
            <a:r>
              <a:rPr lang="ar-SA" sz="9000" kern="1200" dirty="0" err="1">
                <a:latin typeface="Arabic Typesetting" panose="03020402040406030203" pitchFamily="66" charset="-78"/>
                <a:ea typeface="+mn-ea"/>
                <a:cs typeface="Arabic Typesetting" panose="03020402040406030203" pitchFamily="66" charset="-78"/>
              </a:rPr>
              <a:t>ٱللَّغْوِ</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وَٱلْغِيبَةِ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and block our hearings against vainness and backbiting,</a:t>
            </a:r>
          </a:p>
        </p:txBody>
      </p:sp>
      <p:sp>
        <p:nvSpPr>
          <p:cNvPr id="1003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wasdud asma`ana `an allaghwi walghibati</a:t>
            </a:r>
          </a:p>
        </p:txBody>
      </p:sp>
      <p:sp>
        <p:nvSpPr>
          <p:cNvPr id="100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0358"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a:latin typeface="Arabic Typesetting" panose="03020402040406030203" pitchFamily="66" charset="-78"/>
                <a:ea typeface="+mn-ea"/>
                <a:cs typeface="Arabic Typesetting" panose="03020402040406030203" pitchFamily="66" charset="-78"/>
              </a:rPr>
              <a:t>وَتَفَضَّلْ </a:t>
            </a:r>
            <a:r>
              <a:rPr lang="ar-SA" sz="9000" kern="1200" dirty="0" err="1">
                <a:latin typeface="Arabic Typesetting" panose="03020402040406030203" pitchFamily="66" charset="-78"/>
                <a:ea typeface="+mn-ea"/>
                <a:cs typeface="Arabic Typesetting" panose="03020402040406030203" pitchFamily="66" charset="-78"/>
              </a:rPr>
              <a:t>عَلَىٰ</a:t>
            </a:r>
            <a:r>
              <a:rPr lang="ar-SA" sz="9000" kern="1200" dirty="0">
                <a:latin typeface="Arabic Typesetting" panose="03020402040406030203" pitchFamily="66" charset="-78"/>
                <a:ea typeface="+mn-ea"/>
                <a:cs typeface="Arabic Typesetting" panose="03020402040406030203" pitchFamily="66" charset="-78"/>
              </a:rPr>
              <a:t> عُلَمَائِنَا </a:t>
            </a:r>
            <a:r>
              <a:rPr lang="ar-SA" sz="9000" kern="1200" dirty="0" err="1">
                <a:latin typeface="Arabic Typesetting" panose="03020402040406030203" pitchFamily="66" charset="-78"/>
                <a:ea typeface="+mn-ea"/>
                <a:cs typeface="Arabic Typesetting" panose="03020402040406030203" pitchFamily="66" charset="-78"/>
              </a:rPr>
              <a:t>بِٱلزُّهْدِ</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وَٱلنَّصِيحَةِ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confer upon our scholars with asceticism and advice,</a:t>
            </a:r>
          </a:p>
        </p:txBody>
      </p:sp>
      <p:sp>
        <p:nvSpPr>
          <p:cNvPr id="1013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tafaddal `ala `ulama'ina bilzzuhdi walnnasihati</a:t>
            </a:r>
          </a:p>
        </p:txBody>
      </p:sp>
      <p:sp>
        <p:nvSpPr>
          <p:cNvPr id="101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1382"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ٱلْمُتَعَلِّمِينَ</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بِٱلْجُهْدِ</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وَٱلرَّغْبَةِ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learners with hard work and desire (to learning),</a:t>
            </a:r>
          </a:p>
        </p:txBody>
      </p:sp>
      <p:sp>
        <p:nvSpPr>
          <p:cNvPr id="1024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almuta`allimina biljuhdi walrraghbati</a:t>
            </a:r>
          </a:p>
        </p:txBody>
      </p:sp>
      <p:sp>
        <p:nvSpPr>
          <p:cNvPr id="102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2406"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p:spPr>
        <p:txBody>
          <a:bodyPr/>
          <a:lstStyle/>
          <a:p>
            <a:pPr rtl="1" eaLnBrk="1" hangingPunct="1">
              <a:lnSpc>
                <a:spcPts val="8500"/>
              </a:lnSpc>
              <a:defRPr/>
            </a:pPr>
            <a:r>
              <a:rPr lang="ar-SA" sz="9000" kern="1200" dirty="0" err="1">
                <a:latin typeface="Arabic Typesetting" panose="03020402040406030203" pitchFamily="66" charset="-78"/>
                <a:ea typeface="+mn-ea"/>
                <a:cs typeface="Arabic Typesetting" panose="03020402040406030203" pitchFamily="66" charset="-78"/>
              </a:rPr>
              <a:t>وَعَلَىٰ</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ٱلْمُسْتَمِعِينَ</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بِٱلاِتِّبَاعِ</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وَٱلْمَوْعِظَةِ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upon the listeners with following and learning (lessons),</a:t>
            </a:r>
          </a:p>
        </p:txBody>
      </p:sp>
      <p:sp>
        <p:nvSpPr>
          <p:cNvPr id="1034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buFontTx/>
              <a:buNone/>
            </a:pPr>
            <a:r>
              <a:rPr lang="es-ES" altLang="en-US" b="1" i="1">
                <a:ea typeface="MS Mincho" panose="02020609040205080304" pitchFamily="49" charset="-128"/>
              </a:rPr>
              <a:t>wa `ala almustami`ina bil-ittiba`i walmaw`izati</a:t>
            </a:r>
          </a:p>
        </p:txBody>
      </p:sp>
      <p:sp>
        <p:nvSpPr>
          <p:cNvPr id="103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r" eaLnBrk="1" hangingPunct="1">
              <a:spcBef>
                <a:spcPct val="0"/>
              </a:spcBef>
              <a:buFontTx/>
              <a:buNone/>
            </a:pPr>
            <a:r>
              <a:rPr lang="ar-SA" altLang="en-US" sz="1600" b="1">
                <a:solidFill>
                  <a:srgbClr val="FFFF99"/>
                </a:solidFill>
                <a:latin typeface="Trebuchet MS" panose="020B0603020202020204" pitchFamily="34" charset="0"/>
              </a:rPr>
              <a:t> اعمال للَيْلَةُ الْقَدْرِ</a:t>
            </a:r>
          </a:p>
        </p:txBody>
      </p:sp>
      <p:sp>
        <p:nvSpPr>
          <p:cNvPr id="103430" name="Text Box 13"/>
          <p:cNvSpPr txBox="1">
            <a:spLocks noChangeArrowheads="1"/>
          </p:cNvSpPr>
          <p:nvPr/>
        </p:nvSpPr>
        <p:spPr bwMode="auto">
          <a:xfrm>
            <a:off x="0" y="-1588"/>
            <a:ext cx="4610100" cy="339726"/>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a:solidFill>
                  <a:srgbClr val="FFFF99"/>
                </a:solidFill>
                <a:latin typeface="Trebuchet MS" panose="020B0603020202020204" pitchFamily="34" charset="0"/>
              </a:rPr>
              <a:t>A'amaal for </a:t>
            </a:r>
            <a:r>
              <a:rPr lang="en-GB" altLang="en-US" sz="1600" b="1" i="1">
                <a:solidFill>
                  <a:srgbClr val="FFFF99"/>
                </a:solidFill>
                <a:latin typeface="Trebuchet MS" panose="020B0603020202020204" pitchFamily="34" charset="0"/>
              </a:rPr>
              <a:t>Laylatul Qadr</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15877</TotalTime>
  <Words>10569</Words>
  <Application>Microsoft Office PowerPoint</Application>
  <PresentationFormat>On-screen Show (4:3)</PresentationFormat>
  <Paragraphs>1648</Paragraphs>
  <Slides>288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288</vt:i4>
      </vt:variant>
    </vt:vector>
  </HeadingPairs>
  <TitlesOfParts>
    <vt:vector size="295" baseType="lpstr">
      <vt:lpstr>Arial</vt:lpstr>
      <vt:lpstr>Calibri</vt:lpstr>
      <vt:lpstr>Trebuchet MS</vt:lpstr>
      <vt:lpstr>Arabic Typesetting</vt:lpstr>
      <vt:lpstr>MS Mincho</vt:lpstr>
      <vt:lpstr>Attari_Quran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اَللَّهُمَّ صَلِّ عَلَى مُحَمَّدٍ وَ آلِ مُحَمَّد</vt:lpstr>
      <vt:lpstr>بِسْمِ ٱللَّـهِ ٱلرَّحْمَـٰنِ ٱلرَّحِيمِ</vt:lpstr>
      <vt:lpstr>اللّهُمّ إِنّي أَسْأَلُكَ بِكِتَابِكَ المُنْزَلِ وَمَا فِيهِ</vt:lpstr>
      <vt:lpstr>وَفِيهِ اسْمُكَ الأَكْبَرُ وَأَسْمَاؤُكَ الحُسْنَى</vt:lpstr>
      <vt:lpstr>وَمَا يُخَافُ وَيُرْجَى</vt:lpstr>
      <vt:lpstr>أَنْ تَجْعَلَنِي مِنْ عُتَقَائِكَ مِنَ النَّارِ.</vt:lpstr>
      <vt:lpstr>PowerPoint Presentation</vt:lpstr>
      <vt:lpstr>PowerPoint Presentation</vt:lpstr>
      <vt:lpstr>اَللَّهُمَّ صَلِّ عَلَى مُحَمَّدٍ وَ آلِ مُحَمَّد</vt:lpstr>
      <vt:lpstr>بِسْمِ ٱللَّـهِ ٱلرَّحْمَـٰنِ ٱلرَّحِيمِ</vt:lpstr>
      <vt:lpstr>اللّهُمّ بِحَقّ هذَا القُرْآنِ</vt:lpstr>
      <vt:lpstr>وَبِحَقّ مَنْ أَرْسَلْتَهُ بِهِ</vt:lpstr>
      <vt:lpstr>وَبِحَقّ كُلّ مُؤْمِنٍ مَدَحْتَهُ فِيهِ</vt:lpstr>
      <vt:lpstr>وَبِحَقّكَ عَلَيْهِمْ</vt:lpstr>
      <vt:lpstr>فَلا أَحَدَ أَعْرَفُ بِحَقّكَ مِنْكَ.</vt:lpstr>
      <vt:lpstr>PowerPoint Presentation</vt:lpstr>
      <vt:lpstr>A</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اَللَّهُمَّ صَلِّ عَلَى مُحَمَّدٍ وَ آلِ مُحَمَّد</vt:lpstr>
      <vt:lpstr>بِسْمِ ٱللَّـهِ ٱلرَّحْمَـٰنِ ٱلرَّحِيمِ</vt:lpstr>
      <vt:lpstr>اللّهُمّ إِنّي أَمْسَيْتُ لَكَ عَبْداً دَاخِراً</vt:lpstr>
      <vt:lpstr>لا أَمْلِكُ لِنَفْسِي نَفْعاً وَلا ضَرّاً</vt:lpstr>
      <vt:lpstr>وَلا أَصْرِفُ عَنْهَا سُوءً</vt:lpstr>
      <vt:lpstr>أَشْهَدُ بِذلِكَ عَلَى نَفْسِي</vt:lpstr>
      <vt:lpstr>وَأَعْتَرِفُ لَكَ بِضَعْفِ قُوّتِي</vt:lpstr>
      <vt:lpstr>وَقِلّةِ حِيلَتِي</vt:lpstr>
      <vt:lpstr>فَصَلّ عَلَى مُحَمّدٍ وَآلِ مُحَمّدٍ</vt:lpstr>
      <vt:lpstr>وَأَنْجِزْ لِي مَا وَعَدْتَنِي</vt:lpstr>
      <vt:lpstr>وَجَمِيعَ المُؤْمِنِينَ وَالمُؤْمِنَاتِ</vt:lpstr>
      <vt:lpstr>مِنَ المَغْفِرَةِ فِي هذِهِ اللّيْلَةِ</vt:lpstr>
      <vt:lpstr>وَأَتْمِمْ عَلَيّ مَا آتَيْتَنِي</vt:lpstr>
      <vt:lpstr>فَإِنّي عَبْدُكَ المِسكِينُ المُسْتَكِينُ</vt:lpstr>
      <vt:lpstr>الضّعِيفُ الفَقِيرُ المَهِينُ.</vt:lpstr>
      <vt:lpstr>اللّهُمّ لا تَجْعَلْنِي نَاسِياً لِذِكْرِكَ فِيمَا أَوْلَيْتَنِي</vt:lpstr>
      <vt:lpstr>وَلا غَافِلاً لإحْسَانِكَ فِيمَا أَعْطَيْتَنِي</vt:lpstr>
      <vt:lpstr>وَلا آيِساً مِنْ إِجَابَتِكَ وَإِنْ أَبْطَأَتْ عَنّي</vt:lpstr>
      <vt:lpstr>فِي سَرَّاءَ أَوْ ضَرَّاءَ</vt:lpstr>
      <vt:lpstr>أَوْ شِدّةٍ أَوْ رَخَاءٍ</vt:lpstr>
      <vt:lpstr>أَوْ عَافِيَةٍ أَوْ بَلاءٍ</vt:lpstr>
      <vt:lpstr>أَوْ بُؤْسٍ أَوْ نَعْمَاءَ</vt:lpstr>
      <vt:lpstr>إِنّكَ سَمِيعُ الدّعَاءِ.</vt:lpstr>
      <vt:lpstr>فَلا أَحَدَ أَعْرَفُ بِحَقّكَ مِنْكَ.</vt:lpstr>
      <vt:lpstr>PowerPoint Presentation</vt:lpstr>
      <vt:lpstr>اَللَّهُمَّ صَلِّ عَلَى مُحَمَّدٍ وَ آلِ مُحَمَّد</vt:lpstr>
      <vt:lpstr>بِسْمِ ٱللَّـهِ ٱلرَّحْمَـٰنِ ٱلرَّحِيمِ</vt:lpstr>
      <vt:lpstr>اللّهُمّ اجْعَلْ فِيمَا تَقْضِي وَتُقَدّرُ </vt:lpstr>
      <vt:lpstr>مِنَ الأَمْرِ الْمَحْتُومِ </vt:lpstr>
      <vt:lpstr>وَفِيمَا تَفْرُقُ مِنَ الأَمْرِ الْحَكِيمِ فِي لَيْلَةِ الْقَدْرِ</vt:lpstr>
      <vt:lpstr>في الْقَضَاءِ الّذِي لا يُرَدّ وَلا يُبَدّلُ</vt:lpstr>
      <vt:lpstr>أَنْ تَجْعَلَنِي مِنْ حُجَّاجِ بَيْتِكَ الْحَرَامِ</vt:lpstr>
      <vt:lpstr>الْمَبْرُورِ حَجّهُمُ</vt:lpstr>
      <vt:lpstr>الْمَشْكُورِ سَعْيُهُمُ</vt:lpstr>
      <vt:lpstr>الْمَغْفُورِ ذُنُوبُهُمُ</vt:lpstr>
      <vt:lpstr>الْمُكَفّرِ عَنْهُمْ سَيّئَاتُهُمْ</vt:lpstr>
      <vt:lpstr>وَاجْعَلْ فِيما تَقْضي وَتُقَدّرُ </vt:lpstr>
      <vt:lpstr>أَنْ تُطِيلَ عُمْرِي</vt:lpstr>
      <vt:lpstr>وَتُوَسّعَ عَلَيّ فِي رِزْقِي…</vt:lpstr>
      <vt:lpstr>PowerPoint Presentation</vt:lpstr>
      <vt:lpstr>اَللَّهُمَّ صَلِّ عَلَى مُحَمَّدٍ وَ آلِ مُحَمَّد</vt:lpstr>
      <vt:lpstr>بِسْمِ ٱللَّـهِ ٱلرَّحْمَـٰنِ ٱلرَّحِيمِ</vt:lpstr>
      <vt:lpstr>اَللَّهُمَّ ٱرْزُقْنَا تَوْفِيقَ ٱلطَّاعَةِ</vt:lpstr>
      <vt:lpstr> وَبُعْدَ ٱلْمَعْصِيَةِ</vt:lpstr>
      <vt:lpstr>وَصِدْقَ ٱلنِّيّةِ</vt:lpstr>
      <vt:lpstr>وَعِرْفَانَ ٱلْحُرْمَةِ</vt:lpstr>
      <vt:lpstr>وَاكْرِمْنَا بِٱلْهُدَىٰ وَٱلاِسْتِقَامَةِ</vt:lpstr>
      <vt:lpstr>وَسَدِّدْ الْسِنَتَنَا بِٱلصَّوَابِ وَٱلْحِكْمَةِ</vt:lpstr>
      <vt:lpstr>وَٱمْلَا قُلُوبَنَا بِٱلْعِلْمِ وَٱلْمَعْرِفَةِ</vt:lpstr>
      <vt:lpstr>وَطَهِّرْ بُطُونَنَا مِنَ ٱلْحَرَامِ وَٱلشُّبْهَةِ</vt:lpstr>
      <vt:lpstr>وَٱكْفُفْ ايْدِيَنَا عَنِ ٱلظُّلْمِ وَٱلسَّرِقَةِ</vt:lpstr>
      <vt:lpstr>وَٱغْضُضْ ابْصَارَنَا عَنِ ٱلْفُجُورِ وَٱلْخِيَانَةِ</vt:lpstr>
      <vt:lpstr>وَٱسْدُدْ اسْمَاعَنَا عَنِ ٱللَّغْوِ وَٱلْغِيبَةِ</vt:lpstr>
      <vt:lpstr>وَتَفَضَّلْ عَلَىٰ عُلَمَائِنَا بِٱلزُّهْدِ وَٱلنَّصِيحَةِ</vt:lpstr>
      <vt:lpstr>وَعَلَىٰ ٱلْمُتَعَلِّمِينَ بِٱلْجُهْدِ وَٱلرَّغْبَةِ</vt:lpstr>
      <vt:lpstr>وَعَلَىٰ ٱلْمُسْتَمِعِينَ بِٱلاِتِّبَاعِ وَٱلْمَوْعِظَةِ</vt:lpstr>
      <vt:lpstr>وَعَلَىٰ مَرْضَىٰ ٱلْمُسْلِمِينَ بِٱلشِّفَاءِ وَٱلرَّاحَةِ</vt:lpstr>
      <vt:lpstr>وَعَلَىٰ مَوْتَاهُمْ بِٱلرَّافَةِ وَٱلرَّحْمَةِ</vt:lpstr>
      <vt:lpstr>وَعَلَىٰ مَشَايِخِنَا بِٱلْوَقَارِ وَٱلسَّكِينَةِ</vt:lpstr>
      <vt:lpstr>وَعَلَىٰ ٱلشَّبَابِ بِٱلإِنَابَةِ وَٱلتَّوْبَةِ</vt:lpstr>
      <vt:lpstr>وَعَلَىٰ ٱلنِّسَاءِ بِٱلْحَيَاءِ وَٱلْعِفَّةِ</vt:lpstr>
      <vt:lpstr>وَعَلَىٰ ٱلاغْنِيَاءِ بِٱلتَّوَاضُعِ وَٱلسَّعَةِ</vt:lpstr>
      <vt:lpstr>وَعَلَىٰ ٱلْفُقَرَاءِ بِٱلصَّبْرِ وَٱلْقَنَاعَةِ</vt:lpstr>
      <vt:lpstr>وَعَلَىٰ ٱلْغُزَاةِ بِٱلنَّصْرِ وَٱلْغَلَبَةِ</vt:lpstr>
      <vt:lpstr>وَعَلَىٰ ٱلاسَرَاءِ بِٱلْخَلاَصِ وَٱلرَّاحَةِ</vt:lpstr>
      <vt:lpstr>وَعَلَىٰ ٱلامَرَاءِ بِٱلْعَدْلِ وَٱلشَّفَقَةِ</vt:lpstr>
      <vt:lpstr>وَعَلَىٰ ٱلرَّعِيَّةِ بِٱلإِنْصَافِ وَحُسْنِ ٱلسِّيرَةِ</vt:lpstr>
      <vt:lpstr>وَبَارِكْ لِلْحُجَّاجِ وَالزُّوَّارِ فِي ٱلزَّادِ وَٱلنَّفَقَةِ</vt:lpstr>
      <vt:lpstr>وَٱقْضِ مَا اوْجَبْتَ عَلَيْهِمْ مِنَ ٱلْحَجِّ وَٱلْعُمْرَةِ</vt:lpstr>
      <vt:lpstr>بِفَضْلِكَ وَرَحْمَتِكَ يَا ارْحَمَ ٱلرَّاحِمِينَ</vt:lpstr>
      <vt:lpstr>اَللَّهُمَّ صَلِّ عَلَى مُحَمَّدٍ وَ آلِ مُحَمَّد</vt:lpstr>
      <vt:lpstr>PowerPoint Presentation</vt:lpstr>
      <vt:lpstr>اَللَّهُمَّ صَلِّ عَلَى مُحَمَّدٍ وَ آلِ مُحَمَّد</vt:lpstr>
      <vt:lpstr>بِسْمِ ٱللَّـهِ ٱلرَّحْمَـٰنِ ٱلرَّحِيمِ</vt:lpstr>
      <vt:lpstr>يَا ذَا الّذِي كَانَ قَبْلَ كُلّ شَيْءٍ</vt:lpstr>
      <vt:lpstr>ثُمّ خَلَقَ كُلّ شَيْءٍ</vt:lpstr>
      <vt:lpstr>ثُمّ يَبْقَى وَيَفْنَى كُلّ شَيْءٍ</vt:lpstr>
      <vt:lpstr>يَا ذَا الّذِي لَيْسَ كَمِثْلِهِ شَيْءٌ</vt:lpstr>
      <vt:lpstr>وَيَا ذَا الّذِي لَيْسَ فِي السّمَاوَاتِ العُلَى</vt:lpstr>
      <vt:lpstr>وَلا فِي الأَرَضِينَ السّفْلَى</vt:lpstr>
      <vt:lpstr>وَلا فَوْقَهُنّ وَلا تَحْتَهُنّ وَلا بَيْنَهُنّ إلهٌ يُعْبَدُ غَيْرُهُ</vt:lpstr>
      <vt:lpstr>لَكَ الحَمْدُ حَمْداً لا يَقْوَى عَلَى إحْصَائِهِ إلاَّ أَنْتَ</vt:lpstr>
      <vt:lpstr>فَصَلّ عَلَى مُحَمّدٍ وَآلِ مُحَمّدٍ</vt:lpstr>
      <vt:lpstr>صَلاةً لا يَقْوَى عَلَى إحْصَائِهَا إلاَّ أَنْتَ.</vt:lpstr>
      <vt:lpstr>اَللَّهُمَّ صَلِّ عَلَى مُحَمَّدٍ وَ آلِ مُحَمَّد</vt:lpstr>
      <vt:lpstr>PowerPoint Presentation</vt:lpstr>
      <vt:lpstr>اَللَّهُمَّ صَلِّ عَلَى مُحَمَّدٍ وَ آلِ مُحَمَّد</vt:lpstr>
      <vt:lpstr>بِسْمِ ٱللَّـهِ ٱلرَّحْمَـٰنِ ٱلرَّحِيمِ</vt:lpstr>
      <vt:lpstr>يَا مُولِجَ اللّيْلِ فِي النّهَارِ</vt:lpstr>
      <vt:lpstr>وَمُولِجَ النّهَارِ فِي اللّيْلِ</vt:lpstr>
      <vt:lpstr>وَ مُخْرِجَ الحَيّ مِنَ المَيّتِ</vt:lpstr>
      <vt:lpstr>وَمُخْرِجَ المَيّتِ مِنَ الحَيّ</vt:lpstr>
      <vt:lpstr>يَا رَازِقَ مَنْ يَشَاءُ بِغَيْرِ حِسَابٍ</vt:lpstr>
      <vt:lpstr>يَا اللّهُ يَا رَحْمَانُ</vt:lpstr>
      <vt:lpstr>يَا اللّهُ يَا رَحِيمُ</vt:lpstr>
      <vt:lpstr>يَا اللّهُ يَا اللّهُ يَا اللّهُ</vt:lpstr>
      <vt:lpstr>لَكَ الأَسْمَاءُ الحُسْنَى</vt:lpstr>
      <vt:lpstr>وَالأَمْثَالُ العُلْيَا</vt:lpstr>
      <vt:lpstr>وَالكِبْرِيَاءُ وَالآلاءُ</vt:lpstr>
      <vt:lpstr>أَسْأَلُكَ أَنْ تُصَلّيَ عَلَى مُحَمّدٍ وَآلِ مُحَمّدٍ</vt:lpstr>
      <vt:lpstr>وَأَنْ تَجْعَلَ اسْمِي فِي هذِهِ اللّيْلَةِ فِي السّعَدَاءِ</vt:lpstr>
      <vt:lpstr>وَرُوحِي مَعَ الشّهَدَاءِ</vt:lpstr>
      <vt:lpstr>وَإِحْسَانِي فِي عِلّيّينَ</vt:lpstr>
      <vt:lpstr>وَإِسَاءَتِي مَغْفُورَةً</vt:lpstr>
      <vt:lpstr>وَأَنْ تَهَبَ لِي يَقِيناً تُبَاشِرُ بِهِ قَلْبِي</vt:lpstr>
      <vt:lpstr>وَإِيمَاناً يُذْهِبُ الشّكّ عَنّي</vt:lpstr>
      <vt:lpstr>وَتُرْضِيَنِي بِمَا قَسَمْتَ لِي</vt:lpstr>
      <vt:lpstr>وَآتِنَا فِي الدّنْيَا حَسَنَةً</vt:lpstr>
      <vt:lpstr>وَفِي الآخِرَةِ حَسَنَةً</vt:lpstr>
      <vt:lpstr>وَقِنَا عَذَابَ النَّارِ الحَرِيقِ</vt:lpstr>
      <vt:lpstr>وَارْزُقْنِي فِيهَا ذِكْرَكَ وَشُكْرَكَ وَالرّغْبَةَ إِلَيْكَ</vt:lpstr>
      <vt:lpstr>وَالإِنَابَةَ وَالتّوْفِيقَ لِمَا وَفّقْتَ لَهُ</vt:lpstr>
      <vt:lpstr>مُحَمّداً وَآلَ مُحَمّدٍ عَلَيْهِ وَعَلَيْهِمُ السّلامُ.</vt:lpstr>
      <vt:lpstr>اَللَّهُمَّ صَلِّ عَلَى مُحَمَّدٍ وَ آلِ مُحَمَّد</vt:lpstr>
      <vt:lpstr>PowerPoint Presentation</vt:lpstr>
      <vt:lpstr>اَللَّهُمَّ صَلِّ عَلَى مُحَمَّدٍ وَ آلِ مُحَمَّد</vt:lpstr>
      <vt:lpstr>بِسْمِ ٱللَّـهِ ٱلرَّحْمَـٰنِ ٱلرَّحِيمِ</vt:lpstr>
      <vt:lpstr>وَاقْسِمْ لِي حِلْماً يَسُدّ عَنّي بَابَ الجَهْلِ</vt:lpstr>
      <vt:lpstr>وَهُدَىً تَمُنّ بِهِ عَلَيّ مِنْ كُلّ ضَلالَةٍ</vt:lpstr>
      <vt:lpstr>وَغِنَىً تَسُدّ بِهِ عَنّي بَابَ كُلّ فَقْرٍ</vt:lpstr>
      <vt:lpstr>وَقُوّةً تَرُدّ بِهَا عَنّي كُلّ ضَعْفٍ</vt:lpstr>
      <vt:lpstr>وَعِزّاً تُكْرِمُنِي بِهِ عَنْ كُلّ ذُلّ</vt:lpstr>
      <vt:lpstr>وَرِفْعَةً تَرْفَعُنِي بِهَا عَنْ كُلّ ضَعَةٍ</vt:lpstr>
      <vt:lpstr>وَأَمْناً تَرُدّ بِهِ عَنّي كُلّ خَوْفٍ</vt:lpstr>
      <vt:lpstr>وَعَافِيَةً تَسْتُرُنِي بِهَا عَنْ كُلّ بَلاءٍ</vt:lpstr>
      <vt:lpstr>وَعِلْماً تَفْتَحُ لِي بِهِ كُلّ يَقِينٍ</vt:lpstr>
      <vt:lpstr>وَيَقِيناً تُذْهِبُ بِهِ عَنّي كُلّ شَكّ</vt:lpstr>
      <vt:lpstr>وَدُعَاءً تَبْسُطُ لِي بِهِ الإِجَابَةَ فِي هذِهِ اللَيْلَةِ وَفِي هذِهِ السَّاعَةِ</vt:lpstr>
      <vt:lpstr>السَّاعَةَ السَّاعّةَ السَّاعَةَ يَا كَرِيمُ</vt:lpstr>
      <vt:lpstr>وَخَوْفاً تَنْشُرُ لِي بِهِ كُلّ رَحْمَةٍ</vt:lpstr>
      <vt:lpstr>وَعِصْمَةً تَحُولُ بِهَا بَيْنِي وَبيْنَ الذّنُوبِ</vt:lpstr>
      <vt:lpstr>حَتَّى أُفْلِحَ بِهَا عِنْدَ المَعْصومِينَ عِنْدَكَ</vt:lpstr>
      <vt:lpstr>بِرَحْمَتِكَ يَاأَرْحَمَ الرَّاحِمِينَ.</vt:lpstr>
      <vt:lpstr>اَللَّهُمَّ صَلِّ عَلَى مُحَمَّدٍ وَ آلِ مُحَمَّد</vt:lpstr>
      <vt:lpstr>PowerPoint Presentation</vt:lpstr>
      <vt:lpstr>اَللَّهُمَّ صَلِّ عَلَى مُحَمَّدٍ وَ آلِ مُحَمَّد</vt:lpstr>
      <vt:lpstr>بِسْمِ ٱللَّـهِ ٱلرَّحْمَـٰنِ ٱلرَّحِيمِ</vt:lpstr>
      <vt:lpstr>لا إلهَ إلاّ أنتَ مُقَلِّبَ القُلوبِ وَالأبْصارِ</vt:lpstr>
      <vt:lpstr>لا إلهَ إلاّ أنتَ خالِقَ الخَلقِ</vt:lpstr>
      <vt:lpstr>بِلا حاجَةٍ فيكَ إلَيهِمْ</vt:lpstr>
      <vt:lpstr>لا إلهَ إلاّ أنتَ مُبدِئَ الخَلقِ</vt:lpstr>
      <vt:lpstr>وَلا يَنقُصُ مِنْ مُلكِكَ شَيْءٌ</vt:lpstr>
      <vt:lpstr>لا إلهَ إلاّ أنتَ باعِثَ مَنْ في القُبورِ</vt:lpstr>
      <vt:lpstr>لا إلهَ إلاّ أنتَ مُدَبِّرَ الأُمورِ</vt:lpstr>
      <vt:lpstr>لا إلهَ إلاّ أنتَ دَيّانَ وَجَبّارَ الجَبابِرَةِ.</vt:lpstr>
      <vt:lpstr>لا إلهَ إلاّ أنتَ مُجرِيَ المْاءِ في الصَّخْرَةِ الصَّمّاءِ</vt:lpstr>
      <vt:lpstr>لا إلهَ إلاّ أنتَ مُجرِيَ الماءِ في النَّباتِ</vt:lpstr>
      <vt:lpstr>لا إلهَ إلاّ أنتَ مُكوِّنَ طَعْمِ الثِّمارِ</vt:lpstr>
      <vt:lpstr>لا إلهَ إلاّ أنتَ مُحْصِيَ عَدَدِ القَطْرِ وَما تَحْمِلُهُ السَّحابُ</vt:lpstr>
      <vt:lpstr>لا إلهَ إلاّ أنتَ مُحْصِيَ عَدَدِ ما تَجْري بِهِ الرِّياحُ في الْهَواءِ</vt:lpstr>
      <vt:lpstr>لا إلهَ إلاّ أنتَ مُحْصِيَ ما فِي البِحارِ مِن رَطْبٍ وَيابِسٍ</vt:lpstr>
      <vt:lpstr>لا إلهَ إلاّ أنتَ مُحْصِيَ ما يَدُبُّ في ظُلُماتِ البِحارِ وَفي أطْباقِ الثَّرى.</vt:lpstr>
      <vt:lpstr>أسْأَلُكَ بِاسْمِكَ الَّذي سَمَّيْتَ بِهِ نَفْسَكَ</vt:lpstr>
      <vt:lpstr>أوِ اسْتَأثَرْتَ بِهِ عَلى عِلْمِ الْغَيْبِ عِنْدَكَ</vt:lpstr>
      <vt:lpstr>وَأَسْأَلُكَ بِكُلِّ اسْمٍ سَمّاكَ بِهِ أحَدٌ مِنْ خَلْقِكَ</vt:lpstr>
      <vt:lpstr>مِنْ نَبِيٍّ أوْ صِدّيقٍ أوْ شَهيدٍ أوْ أحَدٍ مِنْ مَلائِكَتِكَ</vt:lpstr>
      <vt:lpstr>وَأَسْأَلُكَ بِاسْمِكَ الَّذي إذا دُعيتَ بِهِ أَجَبْتَ</vt:lpstr>
      <vt:lpstr>وَإذا سُئِلْتَ بِهِ أَعْطَيْتَ.</vt:lpstr>
      <vt:lpstr>وَأَسْأَلُكَ بِحَقِّكَ عَلى مُحَمَّدٍ وَأَهْلِ بَيْتِهِ</vt:lpstr>
      <vt:lpstr>صَلَواتُكَ عَلَيْهِمْ وَبَرَكاتُكَ</vt:lpstr>
      <vt:lpstr>وَبِحَقِّهِمُ الَّذي أَوْجَبْتَهُ عَلى نَفْسِكَ</vt:lpstr>
      <vt:lpstr>وَأَنَلْتَهُمْ بِهِ فَضْلَكَ</vt:lpstr>
      <vt:lpstr>أنْ تُصَلّيَ عَلى مُحَمَّدٍ عَبْدِكَ وَرَسولِكَ</vt:lpstr>
      <vt:lpstr>الدّاعِي إلَيْكَ بِإذْنِكَ</vt:lpstr>
      <vt:lpstr>وَسِراجِكَ السّاطِعِ بَيْنَ عِبادِكَ</vt:lpstr>
      <vt:lpstr>في أرْضِكَ وَسَمائِكَ</vt:lpstr>
      <vt:lpstr>وَجَعَلْتَهُ رَحْمَةً لِلْعالَمينَ</vt:lpstr>
      <vt:lpstr>نوراً إسْتَضاءَ بِهِ المُؤْمِنُونَ</vt:lpstr>
      <vt:lpstr>فَبَشَّرَنا بِجَزيلِ ثَوابِكَ</vt:lpstr>
      <vt:lpstr>وَأنْذَرَنا الأليمَ مِنْ عَذابِكَ.</vt:lpstr>
      <vt:lpstr>أشْهَدُ أنَّهُ قَد جاءَ بِالْحَقِّ مِنْ عِنْدِ الْحَقِّ وَصَدَّقَ الْمُرْسَلينَ</vt:lpstr>
      <vt:lpstr>وَأشْهَدُ أنَّ الَّذينَ كَذَّبوهُ ذائِقو العَذابِ الأليمِ.</vt:lpstr>
      <vt:lpstr>أسْألُكَ يا اللهُ يا اَللهُ يا اَللهُ</vt:lpstr>
      <vt:lpstr>يا رَبّاهُ يا رَبّاهُ يا رَبّاهُ</vt:lpstr>
      <vt:lpstr>يا سَيِّدي يا سَيِّدي يا سَيِّدي</vt:lpstr>
      <vt:lpstr>يا مَوْلايَ يا مَوْلايَ يا مَوْلايَ</vt:lpstr>
      <vt:lpstr>أسْألُكَ في هَذِهِ الغَداةِ أنْ تُصَلّيَ عَلى مُحَمَّدٍ وَآلِ مُحَمَّدٍ</vt:lpstr>
      <vt:lpstr>وَأنْ تَجْعَلَني مِنْ أوْفَرِ عِبادِكَ وَسائِليكَ نِصيباً</vt:lpstr>
      <vt:lpstr>وَأنْ تَمُنَّ عَلَيَّ بِفِكاكِ رَقَبَتي مِنَ النّارِ</vt:lpstr>
      <vt:lpstr>يا أرْحَمَ الرّاحِمينَ.</vt:lpstr>
      <vt:lpstr>وَأسْألُكَ بِجَميعِ ما سَأَلْتُكَ</vt:lpstr>
      <vt:lpstr>وَما لَمْ أسْألْكَ مِنْ عَظيمِ جَلالِكَ</vt:lpstr>
      <vt:lpstr>مَا لَو عَلِمْتُهُ لَسَألْتُكَ بِهِ</vt:lpstr>
      <vt:lpstr>أنْ تُصَلّيَ عَلى مُحَمَّدٍ وَأهْلِ بَيْتِهِ</vt:lpstr>
      <vt:lpstr>وَأنْ تَأذَنَ لِفَرَجِ مَنْ بِفَرَجِهِ فَرَجُ</vt:lpstr>
      <vt:lpstr>أوْلِيائِكَ وَأصْفِيائِكَ مِنْ خَلْقِكَ</vt:lpstr>
      <vt:lpstr>وَبِهِ تُبيدُ الظّالِمينَ وَتُهْلِكُهُمْ</vt:lpstr>
      <vt:lpstr>عَجِّلْ ذَلِكَ يا رَبَّ العالَمينَ</vt:lpstr>
      <vt:lpstr>وَأعْطِني سُؤْلي يا ذا الجَلالِ وَالإكْرامِ</vt:lpstr>
      <vt:lpstr>في جَميعِ ما سَألْتُكَ لِعاجِلِ الدُّنْيا وَآجِلِ الآخِرَةِ.</vt:lpstr>
      <vt:lpstr>يا مَنْ هُوَ أقْرَبُ إلَيَّ مِنْ حَبْلِ الوَرِيدِ</vt:lpstr>
      <vt:lpstr>أقِلْني عَثْرَتي</vt:lpstr>
      <vt:lpstr>وَأقِلْني بِقَضاءِ حَوائِجي</vt:lpstr>
      <vt:lpstr>يا خَالِقي وَيا رازِقي وَيا باعِثي</vt:lpstr>
      <vt:lpstr>وَيا مُحْيي عِظامي وَهِيَ رَميمٌ</vt:lpstr>
      <vt:lpstr>صَلِّ عَلى مُحَمَّدٍ وَ آلِ مُحَمَّدٍ</vt:lpstr>
      <vt:lpstr>وَإسْتَجِبْ لي دُعائي يا أرْحَمَ الرّاحِمينَ.</vt:lpstr>
      <vt:lpstr>اَللَّهُمَّ صَلِّ عَلَى مُحَمَّدٍ وَ آلِ مُحَمَّد</vt:lpstr>
      <vt:lpstr>PowerPoint Presentation</vt:lpstr>
      <vt:lpstr>اَللَّهُمَّ صَلِّ عَلَى مُحَمَّدٍ وَ آلِ مُحَمَّد</vt:lpstr>
      <vt:lpstr>بِسْمِ ٱللَّـهِ ٱلرَّحْمَـٰنِ ٱلرَّحِيمِ</vt:lpstr>
      <vt:lpstr>اللّهُمّ كُنْ لِوَلِيّكَ الحُجّةِ ابْنِ الحَسَنِ</vt:lpstr>
      <vt:lpstr>صَلَوَاتُكَ عَلَيْهِ وَعَلَى آبَائِهِ</vt:lpstr>
      <vt:lpstr>فِي هذِهِ السَّاعَةِ وَفي كُلّ سَاعَةٍ</vt:lpstr>
      <vt:lpstr>وَلِيّاً وَحَافِظاً</vt:lpstr>
      <vt:lpstr>وَقَائِداً وَنَاصِراً</vt:lpstr>
      <vt:lpstr>وَدَلِيلاً وَعَيْناً</vt:lpstr>
      <vt:lpstr>حَتَّى تُسْكِنَهُ أَرْضَكَ طَوْعاً</vt:lpstr>
      <vt:lpstr>وَتُمَتّعَهُ فِيهَا طَوِيلاً.</vt:lpstr>
      <vt:lpstr>يَا مُدَبّرَ الأُمُورِ</vt:lpstr>
      <vt:lpstr>يَا بَاعِثَ مَنْ فِي القُبُورِ</vt:lpstr>
      <vt:lpstr>يَا مُجْرِيَ البُحُورِ</vt:lpstr>
      <vt:lpstr>يَا مُلَيّنَ الحَدِيدِ لِدَاوُدَ</vt:lpstr>
      <vt:lpstr>صَلّ عَلَى مُحَمّدٍ وَآلِ مُحَمّدٍ…</vt:lpstr>
      <vt:lpstr>PowerPoint Presentation</vt:lpstr>
      <vt:lpstr>اللّيْلَة اللّيْلَةَ.</vt:lpstr>
      <vt:lpstr>اَللَّهُمَّ صَلِّ عَلَى مُحَمَّدٍ وَ آلِ مُحَمَّد</vt:lpstr>
      <vt:lpstr>PowerPoint Presentation</vt:lpstr>
      <vt:lpstr>اَللَّهُمَّ صَلِّ عَلَى مُحَمَّدٍ وَ آلِ مُحَمَّد</vt:lpstr>
      <vt:lpstr>بِسْمِ ٱللَّـهِ ٱلرَّحْمَـٰنِ ٱلرَّحِيمِ</vt:lpstr>
      <vt:lpstr>إِلٰهِي عَظُمَ ٱلْبَلاَءُ وَبَرِحَ ٱلْخَفَاءُ</vt:lpstr>
      <vt:lpstr>وَ انْكَشَفَ الْغِطَاءُ وَ انْقَطَعَ الرَّجَاءُ </vt:lpstr>
      <vt:lpstr>وَ ضَاقَتِ الْأَرْضُ وَ مُنِعَتِ السَّمَاءُ </vt:lpstr>
      <vt:lpstr>وَ أَنْتَ الْمُسْتَعَانُ وَ إِلَيْكَ الْمُشْتَكَى </vt:lpstr>
      <vt:lpstr>وَ عَلَيْكَ الْمُعَوَّلُ فِي الشِّدَّةِ وَ الرَّخَاءِ </vt:lpstr>
      <vt:lpstr>اللَّهُمَّ صَلِّ عَلَى مُحَمَّدٍ وَ آلِ مُحَمَّدٍ </vt:lpstr>
      <vt:lpstr>أُولِي الْأَمْرِ الَّذِينَ فَرَضْتَ عَلَيْنَا طَاعَتَهُمْ </vt:lpstr>
      <vt:lpstr>وَ عَرَّفْتَنَا بِذَلِكَ مَنْزِلَتَهُمْ </vt:lpstr>
      <vt:lpstr>فَفَرِّجْ عَنَّا بِحَقِّهِمْ فَرَجاً عَاجِلاً قَرِيباً </vt:lpstr>
      <vt:lpstr>كَلَمْحِ الْبَصَرِ أَوْ هُوَ أَقْرَبُ </vt:lpstr>
      <vt:lpstr>يَا مُحَمَّدُ يَا عَلِيُّ يَا عَلِيُّ يَا مُحَمَّدُ</vt:lpstr>
      <vt:lpstr>اكْفِيَانِي فَإِنَّكُمَا كَافِيَانِ </vt:lpstr>
      <vt:lpstr>وَ انْصُرَانِي فَإِنَّكُمَا نَاصِرَانِ </vt:lpstr>
      <vt:lpstr>يَا مَوْلاَنَا يَا صَاحِبَ الزَّمَانِ </vt:lpstr>
      <vt:lpstr>ٱلْغَوْثَ ٱلْغَوْثَ ٱلْغَوْثَ</vt:lpstr>
      <vt:lpstr>ادْرِكْنِي ادْرِكْنِي ادْرِكْنِي</vt:lpstr>
      <vt:lpstr>السَّاعَةَ السَّاعَةَ السَّاعَةَ </vt:lpstr>
      <vt:lpstr>الْعَجَلَ الْعَجَلَ الْعَجَلَ </vt:lpstr>
      <vt:lpstr>يَا أَرْحَمَ الرَّاحِمِينَ</vt:lpstr>
      <vt:lpstr> بِحَقِّ مُحَمَّدٍ وَ آلِهِ الطَّاهِرِين </vt:lpstr>
      <vt:lpstr>اَللَّهُمَّ صَلِّ عَلَى مُحَمَّدٍ وَ آلِ مُحَمَّد</vt:lpstr>
      <vt:lpstr>PowerPoint Presentation</vt:lpstr>
      <vt:lpstr>PowerPoint Presentation</vt:lpstr>
      <vt:lpstr>أَمَّنْ يُجيبُ الْمُضْطَرَّ إِذا دَعاهُ وَ يَكْشِفُ السُّوءَ {27:62} </vt:lpstr>
      <vt:lpstr>Please recite   Sūrat al-Fātiḥah for ALL MARHUMEEN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Rehan Ali Lotlikar</cp:lastModifiedBy>
  <cp:revision>434</cp:revision>
  <cp:lastPrinted>1601-01-01T00:00:00Z</cp:lastPrinted>
  <dcterms:created xsi:type="dcterms:W3CDTF">1601-01-01T00:00:00Z</dcterms:created>
  <dcterms:modified xsi:type="dcterms:W3CDTF">2020-04-29T10:40:31Z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