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1966" r:id="rId3"/>
    <p:sldId id="1967" r:id="rId4"/>
    <p:sldId id="1970" r:id="rId5"/>
    <p:sldId id="1968" r:id="rId6"/>
    <p:sldId id="1971" r:id="rId7"/>
    <p:sldId id="1972" r:id="rId8"/>
    <p:sldId id="1973" r:id="rId9"/>
    <p:sldId id="1974" r:id="rId10"/>
    <p:sldId id="1975" r:id="rId11"/>
    <p:sldId id="1976" r:id="rId12"/>
    <p:sldId id="1977" r:id="rId13"/>
    <p:sldId id="1978" r:id="rId14"/>
    <p:sldId id="1979" r:id="rId15"/>
    <p:sldId id="1980" r:id="rId16"/>
    <p:sldId id="1981" r:id="rId17"/>
    <p:sldId id="1982" r:id="rId18"/>
    <p:sldId id="1983" r:id="rId19"/>
    <p:sldId id="1984" r:id="rId20"/>
    <p:sldId id="1985" r:id="rId21"/>
    <p:sldId id="1986" r:id="rId22"/>
    <p:sldId id="1987" r:id="rId23"/>
    <p:sldId id="1988" r:id="rId24"/>
    <p:sldId id="1989" r:id="rId25"/>
    <p:sldId id="1990" r:id="rId26"/>
    <p:sldId id="1991" r:id="rId27"/>
    <p:sldId id="1992" r:id="rId28"/>
    <p:sldId id="1993" r:id="rId29"/>
    <p:sldId id="1994" r:id="rId30"/>
    <p:sldId id="1995" r:id="rId31"/>
    <p:sldId id="1996" r:id="rId32"/>
    <p:sldId id="1997" r:id="rId33"/>
    <p:sldId id="1998" r:id="rId34"/>
    <p:sldId id="1999" r:id="rId35"/>
    <p:sldId id="2000" r:id="rId36"/>
    <p:sldId id="2001" r:id="rId37"/>
    <p:sldId id="2002" r:id="rId38"/>
    <p:sldId id="2003" r:id="rId39"/>
    <p:sldId id="2004" r:id="rId40"/>
    <p:sldId id="2005" r:id="rId41"/>
    <p:sldId id="2006" r:id="rId42"/>
    <p:sldId id="2007" r:id="rId43"/>
    <p:sldId id="2008" r:id="rId44"/>
    <p:sldId id="2009" r:id="rId45"/>
    <p:sldId id="2010" r:id="rId46"/>
    <p:sldId id="2011" r:id="rId47"/>
    <p:sldId id="2012" r:id="rId48"/>
    <p:sldId id="2013" r:id="rId49"/>
    <p:sldId id="2014" r:id="rId50"/>
    <p:sldId id="2015" r:id="rId51"/>
    <p:sldId id="2016" r:id="rId52"/>
    <p:sldId id="2017" r:id="rId53"/>
    <p:sldId id="2018" r:id="rId54"/>
    <p:sldId id="2019" r:id="rId55"/>
    <p:sldId id="2020" r:id="rId56"/>
    <p:sldId id="2021" r:id="rId57"/>
    <p:sldId id="2022" r:id="rId58"/>
    <p:sldId id="2023" r:id="rId59"/>
    <p:sldId id="2024" r:id="rId60"/>
    <p:sldId id="2025" r:id="rId61"/>
    <p:sldId id="2026" r:id="rId62"/>
    <p:sldId id="2027" r:id="rId63"/>
    <p:sldId id="2028" r:id="rId64"/>
    <p:sldId id="2029" r:id="rId65"/>
    <p:sldId id="1969" r:id="rId6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rgbClr val="FFFF99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601"/>
    <a:srgbClr val="4C7730"/>
    <a:srgbClr val="FFFF00"/>
    <a:srgbClr val="000066"/>
    <a:srgbClr val="FFFF99"/>
    <a:srgbClr val="3366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5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8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5D070-548E-4D27-9812-7EE27BBD4F68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69CFD-33A5-438A-A1DE-188E923C7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C8627-95C6-4B06-98D2-A7B99D1A45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23414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D800D-6A2B-4A2A-84DE-2ADA3CD3E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4016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3A5FA-591D-46DA-B8C8-BE2B7B2F1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26596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634C0C-1ECB-48DD-A480-89444E700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6896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D4363-D3E7-4764-85F8-623588D13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46677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9528D-F842-409F-B326-ACF44D1D1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38166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CB74A-B44F-41EE-B5C9-2887D4486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56294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26202-14E3-4248-BEEE-2893E6D91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58482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E77A1-3937-4A90-A6C7-D06427279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8574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7F9E5-32FC-43BB-AE7F-6D7E3136C1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21314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F6CDD-3CEE-4625-81F9-855632F1C6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4763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D694B-0674-4E73-96C3-428790614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261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93509B83-A5B6-4BC7-8B1A-B0C7A33BB2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uas.org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8913"/>
            <a:ext cx="8785225" cy="431800"/>
          </a:xfr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rebuchet MS" panose="020B0603020202020204" pitchFamily="34" charset="0"/>
              </a:rPr>
              <a:t>27 Rajab -A'amaal for the </a:t>
            </a:r>
            <a:r>
              <a:rPr lang="en-US" altLang="en-US" sz="2000" b="1" u="sng">
                <a:solidFill>
                  <a:srgbClr val="000066"/>
                </a:solidFill>
                <a:latin typeface="Trebuchet MS" panose="020B0603020202020204" pitchFamily="34" charset="0"/>
              </a:rPr>
              <a:t>Day</a:t>
            </a:r>
            <a:r>
              <a:rPr lang="en-US" altLang="en-US" sz="2000" b="1">
                <a:solidFill>
                  <a:srgbClr val="000066"/>
                </a:solidFill>
                <a:latin typeface="Trebuchet MS" panose="020B0603020202020204" pitchFamily="34" charset="0"/>
              </a:rPr>
              <a:t> of Mabáth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79388" y="5949950"/>
            <a:ext cx="83530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200" dirty="0">
                <a:solidFill>
                  <a:srgbClr val="000066"/>
                </a:solidFill>
              </a:rPr>
              <a:t>Press SPACEBAR or ENTER key on the Keyboard or use mouse click to move along the slides.</a:t>
            </a:r>
          </a:p>
          <a:p>
            <a:r>
              <a:rPr lang="en-US" altLang="en-US" sz="1100" dirty="0">
                <a:solidFill>
                  <a:srgbClr val="000066"/>
                </a:solidFill>
                <a:latin typeface="Arial" panose="020B0604020202020204" pitchFamily="34" charset="0"/>
              </a:rPr>
              <a:t>For any errors/comments please write to: </a:t>
            </a:r>
            <a:r>
              <a:rPr lang="en-US" altLang="en-US" sz="1100" dirty="0" smtClean="0">
                <a:solidFill>
                  <a:srgbClr val="000066"/>
                </a:solidFill>
                <a:latin typeface="Arial" panose="020B0604020202020204" pitchFamily="34" charset="0"/>
                <a:hlinkClick r:id="rId2"/>
              </a:rPr>
              <a:t>duas.org@gmail.com</a:t>
            </a:r>
            <a:r>
              <a:rPr lang="en-US" altLang="en-US" sz="1100" dirty="0" smtClean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smtClean="0">
                <a:solidFill>
                  <a:srgbClr val="000066"/>
                </a:solidFill>
              </a:rPr>
              <a:t>Kindly </a:t>
            </a:r>
            <a:r>
              <a:rPr lang="en-US" altLang="en-US" sz="1200" dirty="0">
                <a:solidFill>
                  <a:srgbClr val="000066"/>
                </a:solidFill>
              </a:rPr>
              <a:t>recite </a:t>
            </a:r>
            <a:r>
              <a:rPr lang="en-US" altLang="en-US" sz="1200" dirty="0" err="1">
                <a:solidFill>
                  <a:srgbClr val="000066"/>
                </a:solidFill>
              </a:rPr>
              <a:t>Sura</a:t>
            </a:r>
            <a:r>
              <a:rPr lang="en-US" altLang="en-US" sz="1200" dirty="0">
                <a:solidFill>
                  <a:srgbClr val="000066"/>
                </a:solidFill>
              </a:rPr>
              <a:t> E </a:t>
            </a:r>
            <a:r>
              <a:rPr lang="en-US" altLang="en-US" sz="1200" dirty="0" err="1">
                <a:solidFill>
                  <a:srgbClr val="000066"/>
                </a:solidFill>
              </a:rPr>
              <a:t>Fatiha</a:t>
            </a:r>
            <a:r>
              <a:rPr lang="en-US" altLang="en-US" sz="1200" dirty="0">
                <a:solidFill>
                  <a:srgbClr val="000066"/>
                </a:solidFill>
              </a:rPr>
              <a:t> for </a:t>
            </a:r>
            <a:r>
              <a:rPr lang="en-US" altLang="en-US" sz="1200" dirty="0" err="1">
                <a:solidFill>
                  <a:srgbClr val="000066"/>
                </a:solidFill>
              </a:rPr>
              <a:t>Marhumeen</a:t>
            </a:r>
            <a:r>
              <a:rPr lang="en-US" altLang="en-US" sz="1200" dirty="0">
                <a:solidFill>
                  <a:srgbClr val="000066"/>
                </a:solidFill>
              </a:rPr>
              <a:t> of all those who have worked towards making this small work possible.</a:t>
            </a:r>
          </a:p>
        </p:txBody>
      </p:sp>
      <p:pic>
        <p:nvPicPr>
          <p:cNvPr id="2064" name="Picture 16" descr="madinah0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17"/>
          <a:stretch>
            <a:fillRect/>
          </a:stretch>
        </p:blipFill>
        <p:spPr bwMode="auto">
          <a:xfrm>
            <a:off x="930276" y="1196975"/>
            <a:ext cx="6815360" cy="396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uas.or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33875"/>
            <a:ext cx="3338728" cy="5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وَأَعْيَتِ الْحِيلَةُ وَالْمَذْهَبُ،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all means and ways have been inaccessible, </a:t>
            </a:r>
          </a:p>
        </p:txBody>
      </p:sp>
      <p:sp>
        <p:nvSpPr>
          <p:cNvPr id="196506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506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وَدَرَسَتِ الآمَالُ،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all hopes have been eradicated, </a:t>
            </a:r>
          </a:p>
        </p:txBody>
      </p:sp>
      <p:sp>
        <p:nvSpPr>
          <p:cNvPr id="196608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608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وَانْقَطَعَ الرَّجَاءُ إلاَّ مِنْكَ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all expectations have been cut off from everybody save You </a:t>
            </a:r>
          </a:p>
        </p:txBody>
      </p:sp>
      <p:sp>
        <p:nvSpPr>
          <p:cNvPr id="196710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710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وَحْدَكَ لا شَرِيكَ لَكَ.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alone, there is no partner with You. </a:t>
            </a:r>
          </a:p>
        </p:txBody>
      </p:sp>
      <p:sp>
        <p:nvSpPr>
          <p:cNvPr id="196813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813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اللّهُمَّ إنِّي أَجِدُ سُبُلَ الْمَطَالِبِ إلَيْكَ مُشْرَعَةً،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 Allah: I find the ways to requesting from You wide open, </a:t>
            </a:r>
          </a:p>
        </p:txBody>
      </p:sp>
      <p:sp>
        <p:nvSpPr>
          <p:cNvPr id="196915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915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وَمَنَاهِلَ الرَّجَاءِ لَدَيْكَ مُتْرَعَةً،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springs of hoping for You quenching, </a:t>
            </a:r>
          </a:p>
        </p:txBody>
      </p:sp>
      <p:sp>
        <p:nvSpPr>
          <p:cNvPr id="197018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018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وَأَبْوَابَ الدُّعَاءِ لِمَنْ دَعَاكَ مُفَتَّحَةً،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doors of supplication unlocked for him who implores You, </a:t>
            </a:r>
          </a:p>
        </p:txBody>
      </p:sp>
      <p:sp>
        <p:nvSpPr>
          <p:cNvPr id="197120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120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وَالاسْتِعَانَةَ لِمَنِ اسْتَعَانَ بِكَ مُبَاحَةً،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Your aid available for those who seek it. </a:t>
            </a:r>
          </a:p>
        </p:txBody>
      </p:sp>
      <p:sp>
        <p:nvSpPr>
          <p:cNvPr id="197222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222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وَأَعْلَمُ أَنَّكَ لِدَاعِيكَ بِمَوْضِعِ إجَابَةٍ،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I also know that You are in the position of response for him who beseeches You, </a:t>
            </a:r>
          </a:p>
        </p:txBody>
      </p:sp>
      <p:sp>
        <p:nvSpPr>
          <p:cNvPr id="197325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325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وَلِلصَّارِخِ إلَيْكَ بِمَرْصَدِ إغَاثَةٍ،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in the position of relief for him who resorts to You, </a:t>
            </a:r>
          </a:p>
        </p:txBody>
      </p:sp>
      <p:sp>
        <p:nvSpPr>
          <p:cNvPr id="197427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427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42" name="Rectangle 2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55843" name="AutoShape 3"/>
          <p:cNvSpPr>
            <a:spLocks noChangeArrowheads="1"/>
          </p:cNvSpPr>
          <p:nvPr/>
        </p:nvSpPr>
        <p:spPr bwMode="auto">
          <a:xfrm>
            <a:off x="539750" y="1052513"/>
            <a:ext cx="8064500" cy="432117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55844" name="Text Box 4"/>
          <p:cNvSpPr txBox="1">
            <a:spLocks noChangeArrowheads="1"/>
          </p:cNvSpPr>
          <p:nvPr/>
        </p:nvSpPr>
        <p:spPr bwMode="auto">
          <a:xfrm>
            <a:off x="684213" y="1268413"/>
            <a:ext cx="770413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i="1">
                <a:solidFill>
                  <a:srgbClr val="FFFF00"/>
                </a:solidFill>
              </a:rPr>
              <a:t>Supplication On the Divine Mission Day</a:t>
            </a:r>
            <a:endParaRPr lang="en-GB" altLang="en-US" sz="4800" i="1">
              <a:solidFill>
                <a:srgbClr val="FFFF00"/>
              </a:solidFill>
            </a:endParaRPr>
          </a:p>
        </p:txBody>
      </p:sp>
      <p:sp>
        <p:nvSpPr>
          <p:cNvPr id="195584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  <p:sp>
        <p:nvSpPr>
          <p:cNvPr id="1955846" name="Rectangle 6"/>
          <p:cNvSpPr>
            <a:spLocks noChangeArrowheads="1"/>
          </p:cNvSpPr>
          <p:nvPr/>
        </p:nvSpPr>
        <p:spPr bwMode="auto">
          <a:xfrm>
            <a:off x="539750" y="2997200"/>
            <a:ext cx="79200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b="0">
                <a:solidFill>
                  <a:srgbClr val="FFFF00"/>
                </a:solidFill>
              </a:rPr>
              <a:t>As is mentioned in </a:t>
            </a:r>
            <a:r>
              <a:rPr lang="en-US" altLang="en-US" b="0" i="1">
                <a:solidFill>
                  <a:srgbClr val="FFFF00"/>
                </a:solidFill>
              </a:rPr>
              <a:t>‘Iqb¡l al-A`mal</a:t>
            </a:r>
            <a:r>
              <a:rPr lang="en-US" altLang="en-US" b="0">
                <a:solidFill>
                  <a:srgbClr val="FFFF00"/>
                </a:solidFill>
              </a:rPr>
              <a:t>’ and some manuscripts of </a:t>
            </a:r>
            <a:r>
              <a:rPr lang="en-US" altLang="en-US" b="0" i="1">
                <a:solidFill>
                  <a:srgbClr val="FFFF00"/>
                </a:solidFill>
              </a:rPr>
              <a:t>‘Misbah al-Mutahajjid’</a:t>
            </a:r>
            <a:r>
              <a:rPr lang="en-US" altLang="en-US" b="0">
                <a:solidFill>
                  <a:srgbClr val="FFFF00"/>
                </a:solidFill>
              </a:rPr>
              <a:t>, it is recommended to recite the following supplication on this day:</a:t>
            </a:r>
          </a:p>
        </p:txBody>
      </p:sp>
      <p:sp>
        <p:nvSpPr>
          <p:cNvPr id="1955847" name="Rectangle 7"/>
          <p:cNvSpPr>
            <a:spLocks noChangeArrowheads="1"/>
          </p:cNvSpPr>
          <p:nvPr/>
        </p:nvSpPr>
        <p:spPr bwMode="auto">
          <a:xfrm>
            <a:off x="611188" y="4792663"/>
            <a:ext cx="79216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3399"/>
                    </a:gs>
                    <a:gs pos="100000">
                      <a:srgbClr val="0033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>
                <a:solidFill>
                  <a:srgbClr val="FFFF00"/>
                </a:solidFill>
              </a:rPr>
              <a:t>Translation Reference: </a:t>
            </a:r>
          </a:p>
          <a:p>
            <a:r>
              <a:rPr lang="en-US" altLang="en-US" sz="1600">
                <a:solidFill>
                  <a:srgbClr val="FFFF00"/>
                </a:solidFill>
              </a:rPr>
              <a:t>THE RITES OF RAJAB, SHAABAN, RAMADAN –[Ansariyan Publication]</a:t>
            </a:r>
          </a:p>
        </p:txBody>
      </p:sp>
      <p:sp>
        <p:nvSpPr>
          <p:cNvPr id="1955848" name="Rectangle 8"/>
          <p:cNvSpPr>
            <a:spLocks noChangeArrowheads="1"/>
          </p:cNvSpPr>
          <p:nvPr/>
        </p:nvSpPr>
        <p:spPr bwMode="auto">
          <a:xfrm>
            <a:off x="323850" y="5445125"/>
            <a:ext cx="8569325" cy="11906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1800">
                <a:solidFill>
                  <a:srgbClr val="FFFF00"/>
                </a:solidFill>
              </a:rPr>
              <a:t>It is worth mentioning that this supplication, which is one of the excellent supplications of Rajab, was recited by Imam Musa ibn Ja`far al-Kadhim (a.s) on the day when the ruling authorities took him to Baghdad. </a:t>
            </a:r>
          </a:p>
          <a:p>
            <a:r>
              <a:rPr lang="en-US" altLang="en-US" sz="1800">
                <a:solidFill>
                  <a:srgbClr val="FFFF00"/>
                </a:solidFill>
              </a:rPr>
              <a:t>That day was the twenty-seventh of Rajab.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وَأَنَّ فِي اللَّهْفِ إلَى جُودِكَ وَالضَّمَانِ بِعِدَتِكَ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that hastening to Your magnanimity and the reliance upon Your promise </a:t>
            </a:r>
          </a:p>
        </p:txBody>
      </p:sp>
      <p:sp>
        <p:nvSpPr>
          <p:cNvPr id="197530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530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عِوَضاً مِنْ مَنْعِ الْبَاخِلِينَ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compensate from the stinginess of the misery ones </a:t>
            </a:r>
          </a:p>
        </p:txBody>
      </p:sp>
      <p:sp>
        <p:nvSpPr>
          <p:cNvPr id="197632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632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وَمَنْدُوحَةً عَمَّا فِي أَيْدِي الْمُسْتَأْثِرِينَ،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suffice from that which is grasped by the mean ones. </a:t>
            </a:r>
          </a:p>
        </p:txBody>
      </p:sp>
      <p:sp>
        <p:nvSpPr>
          <p:cNvPr id="197734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734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وَأَنَّكَ لا تَحْتَجِبُ عَنْ خَلْقِكَ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[I know for sure] that You never screen Yourself against Your beings </a:t>
            </a:r>
          </a:p>
        </p:txBody>
      </p:sp>
      <p:sp>
        <p:nvSpPr>
          <p:cNvPr id="197837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837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إلاَّ أَنْ تَحْجُبَهُمُ الأَعْمَالُ دُونَكَ،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but it is their evildoings that prevent them from journeying toward You. </a:t>
            </a:r>
          </a:p>
        </p:txBody>
      </p:sp>
      <p:sp>
        <p:nvSpPr>
          <p:cNvPr id="197939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7939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وَقَدْ عَلِمْتُ أَنَّ أَفْضَلَ زَادِ الرَّاحِلِ إلَيْكَ عَزْمُ إرَادَةٍ يَخْتَارُكَ بِهَا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I have also known for sure that the best provisions of his who intends to travel to You is a true willpower by which He chooses You among others. </a:t>
            </a:r>
          </a:p>
        </p:txBody>
      </p:sp>
      <p:sp>
        <p:nvSpPr>
          <p:cNvPr id="198042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وَقَدْ نَاجَاكَ بِعَزْمِ الإرَادَةِ قَلْبِي،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Hence, my heart has called at You with full willpower; </a:t>
            </a:r>
          </a:p>
        </p:txBody>
      </p:sp>
      <p:sp>
        <p:nvSpPr>
          <p:cNvPr id="198144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144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وَأَسْأَلُك بِكُلِّ دَعْوَةٍ دَعَاكَ بِهَا رَاجٍ بَلَّغْتَهُ أَمَلَهُ،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I pray You in the name of all supplications said by a hopeful and thus You have achieved his hope, </a:t>
            </a:r>
          </a:p>
        </p:txBody>
      </p:sp>
      <p:sp>
        <p:nvSpPr>
          <p:cNvPr id="198246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246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أَوْ صَارِخٌ إلَيْكَ أَغَثْتَ صَرْخَتَهُ،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or said by a seeker of aid and thus You have admitted his request, </a:t>
            </a: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349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أَوْ مَلْهُوفٌ مَكْرُوبٌ فَرَّجْتَ كَرْبَهُ،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or said by an aggrieved, depressed one and thus You have relieved him, </a:t>
            </a:r>
          </a:p>
        </p:txBody>
      </p:sp>
      <p:sp>
        <p:nvSpPr>
          <p:cNvPr id="198451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451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ChangeArrowheads="1"/>
          </p:cNvSpPr>
          <p:nvPr/>
        </p:nvSpPr>
        <p:spPr bwMode="auto">
          <a:xfrm>
            <a:off x="468313" y="209550"/>
            <a:ext cx="8280400" cy="36036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56867" name="Rectangle 3"/>
          <p:cNvSpPr>
            <a:spLocks noChangeArrowheads="1"/>
          </p:cNvSpPr>
          <p:nvPr/>
        </p:nvSpPr>
        <p:spPr bwMode="auto">
          <a:xfrm>
            <a:off x="685800" y="16287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ar-SA" altLang="en-US" sz="5400">
                <a:solidFill>
                  <a:srgbClr val="000066"/>
                </a:solidFill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956868" name="Rectangle 4"/>
          <p:cNvSpPr>
            <a:spLocks noChangeArrowheads="1"/>
          </p:cNvSpPr>
          <p:nvPr/>
        </p:nvSpPr>
        <p:spPr bwMode="auto">
          <a:xfrm>
            <a:off x="250825" y="3198813"/>
            <a:ext cx="85693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66"/>
                </a:solidFill>
                <a:ea typeface="MS Mincho" panose="02020609040205080304" pitchFamily="49" charset="-128"/>
              </a:rPr>
              <a:t>O' All</a:t>
            </a:r>
            <a:r>
              <a:rPr lang="en-US" altLang="en-US">
                <a:solidFill>
                  <a:srgbClr val="000066"/>
                </a:solidFill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>
                <a:solidFill>
                  <a:srgbClr val="000066"/>
                </a:solidFill>
                <a:ea typeface="MS Mincho" panose="02020609040205080304" pitchFamily="49" charset="-128"/>
              </a:rPr>
              <a:t>h send Your blessings on Muhammad</a:t>
            </a:r>
          </a:p>
          <a:p>
            <a:r>
              <a:rPr lang="en-US" altLang="en-US">
                <a:solidFill>
                  <a:srgbClr val="000066"/>
                </a:solidFill>
                <a:ea typeface="MS Mincho" panose="02020609040205080304" pitchFamily="49" charset="-128"/>
              </a:rPr>
              <a:t>and the family of Muhammad.</a:t>
            </a:r>
          </a:p>
        </p:txBody>
      </p:sp>
      <p:sp>
        <p:nvSpPr>
          <p:cNvPr id="1956870" name="Text Box 6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أَوْ مُذْنِبٌ خَاطِئٌ غَفَرْتَ لَهُ،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or said by a guilty sinner and thus You have forgiven him, </a:t>
            </a:r>
          </a:p>
        </p:txBody>
      </p:sp>
      <p:sp>
        <p:nvSpPr>
          <p:cNvPr id="198554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أَوْ مُعَافَىً أَتْمَمْتَ نِعْمَتَكَ عَلَيْهِ،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or said by a healthy one and thus You have perfected Your favors on him, </a:t>
            </a:r>
          </a:p>
        </p:txBody>
      </p:sp>
      <p:sp>
        <p:nvSpPr>
          <p:cNvPr id="198656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656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أَوْ فَقِيرٌ أَهْدَيْتَ غِنَاكَ إلَيْهِ،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or said by a poor one and thus You have conferred upon him with Your wealth, 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758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وَلِتِلْكَ الدَّعْوَةِ عَلَيْكَ حَقٌّ وَعِنْدَكَ مَنْزِلَةٌ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that these supplications occupy a considerable position with You and enjoy a standing with You</a:t>
            </a:r>
            <a:r>
              <a:rPr lang="en-US" altLang="en-US" sz="3200" b="1">
                <a:solidFill>
                  <a:srgbClr val="000066"/>
                </a:solidFill>
                <a:latin typeface="Al-Arial"/>
                <a:ea typeface="MS Mincho" panose="02020609040205080304" pitchFamily="49" charset="-128"/>
              </a:rPr>
              <a:t>—</a:t>
            </a:r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 </a:t>
            </a:r>
          </a:p>
        </p:txBody>
      </p:sp>
      <p:sp>
        <p:nvSpPr>
          <p:cNvPr id="198861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861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إلاَّ صَلَّيْتَ عَلَى مُحَمَّدٍ وَآلِ مُحَمَّدٍ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8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I pray You to send blessings upon Muhammad and the Household of Muhammad </a:t>
            </a:r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8963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وَقَضَيْتَ حَوَائِجِي حَوَائِجَ الدُّنْيَا وَالآخِرَةِ،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to settle all my needs for this world and the Next World. </a:t>
            </a:r>
          </a:p>
        </p:txBody>
      </p:sp>
      <p:sp>
        <p:nvSpPr>
          <p:cNvPr id="199066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وَهذَا رَجَبٌ الْمُرَجَّبُ الْمُكَرَّمُ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This is Rajab, the honored and dignified month, </a:t>
            </a:r>
          </a:p>
        </p:txBody>
      </p:sp>
      <p:sp>
        <p:nvSpPr>
          <p:cNvPr id="199168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168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الَّذِي أَكْرَمْتَنَا بِهِ أَوَّلُ أَشْهُرِ الْحُرُمِ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which You have honored us through it, being the first of the Sacred Months, </a:t>
            </a:r>
          </a:p>
        </p:txBody>
      </p:sp>
      <p:sp>
        <p:nvSpPr>
          <p:cNvPr id="199270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270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أَكْرَمْتَنَا بِهِ مِنْ بَيْنِ الأُمَمِ،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You have selected us for this honor among the other nations. </a:t>
            </a:r>
          </a:p>
        </p:txBody>
      </p:sp>
      <p:sp>
        <p:nvSpPr>
          <p:cNvPr id="199373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373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يَا ذَا الْجُودِ وَالْكَرَمِ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 the Lord of Magnanimity and Generosity. </a:t>
            </a:r>
          </a:p>
        </p:txBody>
      </p:sp>
      <p:sp>
        <p:nvSpPr>
          <p:cNvPr id="199475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475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Text Box 2"/>
          <p:cNvSpPr txBox="1">
            <a:spLocks noChangeArrowheads="1"/>
          </p:cNvSpPr>
          <p:nvPr/>
        </p:nvSpPr>
        <p:spPr bwMode="auto">
          <a:xfrm>
            <a:off x="1763713" y="1827213"/>
            <a:ext cx="56340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ar-SA" altLang="en-US" sz="5400">
                <a:solidFill>
                  <a:srgbClr val="000066"/>
                </a:solidFill>
                <a:cs typeface="Simplified Arabic" panose="02020603050405020304" pitchFamily="18" charset="-78"/>
              </a:rPr>
              <a:t>بِسْمِ اللهِ الرَّحْمنِ الرَّحِيمِ</a:t>
            </a:r>
            <a:endParaRPr lang="en-US" altLang="en-US" sz="540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959939" name="Text Box 3"/>
          <p:cNvSpPr txBox="1">
            <a:spLocks noChangeArrowheads="1"/>
          </p:cNvSpPr>
          <p:nvPr/>
        </p:nvSpPr>
        <p:spPr bwMode="auto">
          <a:xfrm>
            <a:off x="1717675" y="3198813"/>
            <a:ext cx="5734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200">
                <a:solidFill>
                  <a:srgbClr val="000066"/>
                </a:solidFill>
                <a:ea typeface="MS Mincho" panose="02020609040205080304" pitchFamily="49" charset="-128"/>
              </a:rPr>
              <a:t>In the name of Allah,</a:t>
            </a:r>
          </a:p>
          <a:p>
            <a:pPr algn="ctr">
              <a:spcBef>
                <a:spcPct val="20000"/>
              </a:spcBef>
            </a:pPr>
            <a:r>
              <a:rPr lang="en-US" altLang="en-US" sz="3200">
                <a:solidFill>
                  <a:srgbClr val="000066"/>
                </a:solidFill>
                <a:ea typeface="MS Mincho" panose="02020609040205080304" pitchFamily="49" charset="-128"/>
              </a:rPr>
              <a:t>the Beneficent, the Merciful.</a:t>
            </a:r>
          </a:p>
        </p:txBody>
      </p:sp>
      <p:sp>
        <p:nvSpPr>
          <p:cNvPr id="1959940" name="Rectangle 4"/>
          <p:cNvSpPr>
            <a:spLocks noChangeArrowheads="1"/>
          </p:cNvSpPr>
          <p:nvPr/>
        </p:nvSpPr>
        <p:spPr bwMode="auto">
          <a:xfrm>
            <a:off x="468313" y="209550"/>
            <a:ext cx="8280400" cy="36036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59942" name="Text Box 6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فَنَسْأَلُكَ بِهِ وَبِاسْمِكَ الأَعْظَمِ الأَعْظَمِ الأَعْظَمِ،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I thus beseech You by Your Name, the grandest, the grandest, the grandest, </a:t>
            </a:r>
          </a:p>
        </p:txBody>
      </p:sp>
      <p:sp>
        <p:nvSpPr>
          <p:cNvPr id="199578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578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الأَجَلِّ الأَكْرَمِ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the most majestic, the most honorable, 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الَّذِي خَلَقْتَهُ فَاسْتَقَرَّ فِي ظِلِّكَ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that You have created so that it has settled under Your Shadow </a:t>
            </a:r>
          </a:p>
        </p:txBody>
      </p:sp>
      <p:sp>
        <p:nvSpPr>
          <p:cNvPr id="199782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782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فَلا يَخْرُجُ مِنْكَ إلَى غَيْرِكَ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it thus shall never transfer to anyone other than You</a:t>
            </a:r>
            <a:r>
              <a:rPr lang="en-US" altLang="en-US" sz="3200" b="1">
                <a:solidFill>
                  <a:srgbClr val="000066"/>
                </a:solidFill>
                <a:latin typeface="Al-Arial"/>
                <a:ea typeface="MS Mincho" panose="02020609040205080304" pitchFamily="49" charset="-128"/>
              </a:rPr>
              <a:t>—</a:t>
            </a:r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 </a:t>
            </a:r>
          </a:p>
        </p:txBody>
      </p:sp>
      <p:sp>
        <p:nvSpPr>
          <p:cNvPr id="199885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885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أَنْ تُصَلِّيَ عَلَى مُحَمَّدٍ وَأَهْلِ بَيْتِهِ الطَّاهِرِينَ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9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I beseech You to send blessings upon Muhammad and his Household, the immaculate, </a:t>
            </a:r>
          </a:p>
        </p:txBody>
      </p:sp>
      <p:sp>
        <p:nvSpPr>
          <p:cNvPr id="199987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9987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وَتَجْعَلَنَا مِنَ الْعَامِلِينَ فِيهِ بِطَاعَتِكَ،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to include us, during this month, with those who practice acts of obedience to You </a:t>
            </a:r>
          </a:p>
        </p:txBody>
      </p:sp>
      <p:sp>
        <p:nvSpPr>
          <p:cNvPr id="200090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090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وَالآمِلِينَ فِيهِ بِشَفَاعَتِكَ،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those who hope for Your admission. </a:t>
            </a:r>
          </a:p>
        </p:txBody>
      </p:sp>
      <p:sp>
        <p:nvSpPr>
          <p:cNvPr id="200192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192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اللّهُمَّ وَاهْدِنَا إلَى سَوَاءِ السَّبِيلِ،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 Allah: (please do) lead us to the Right Path, </a:t>
            </a:r>
          </a:p>
        </p:txBody>
      </p:sp>
      <p:sp>
        <p:nvSpPr>
          <p:cNvPr id="200294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294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وَاجْعَلْ مَقِيلَنَا عِنْدَكَ خَيْرَ مَقِيلٍ فِي ظِلٍّ ظَلِيلٍ،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choose for us the best resting-place with You, under a dense shade </a:t>
            </a:r>
          </a:p>
        </p:txBody>
      </p:sp>
      <p:sp>
        <p:nvSpPr>
          <p:cNvPr id="200397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397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فَإنَّكَ حَسْبُنَا وَنِعْمَ الْوَكِيلُ،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abundant possession. Surely, You are Sufficient for us! Most Excellent are You, and in You do we trust! </a:t>
            </a:r>
          </a:p>
        </p:txBody>
      </p:sp>
      <p:sp>
        <p:nvSpPr>
          <p:cNvPr id="200499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499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يَا مَنْ أَمَرَ بِالْعَفْوِ وَالتَّجَاوُزِ،</a:t>
            </a:r>
            <a:endParaRPr lang="en-US" altLang="en-US" sz="5400" b="1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 He Who has ordered us to forgive and overlook </a:t>
            </a:r>
          </a:p>
        </p:txBody>
      </p:sp>
      <p:sp>
        <p:nvSpPr>
          <p:cNvPr id="195789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57894" name="Text Box 6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وَالسَّلامُ عَلَى عِبَادِهِ الْمُصْطَفَيْنَ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Peace be upon His servants, the chosen, </a:t>
            </a:r>
          </a:p>
        </p:txBody>
      </p:sp>
      <p:sp>
        <p:nvSpPr>
          <p:cNvPr id="200602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602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وَصَلَوَاتُهُ عَلَيْهِمْ أَجْمَعِينَ.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His blessings be upon them all. </a:t>
            </a:r>
          </a:p>
        </p:txBody>
      </p:sp>
      <p:sp>
        <p:nvSpPr>
          <p:cNvPr id="200704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704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اللّهُمَّ وَبَارِكْ لَنَا فِي يَوْمِنَا هذَا الَّذِي فَضَّلْتَهُ،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 Allah: (please do) bless us on this day that You have honored, </a:t>
            </a:r>
          </a:p>
        </p:txBody>
      </p:sp>
      <p:sp>
        <p:nvSpPr>
          <p:cNvPr id="200806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806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وَبِكَرَامَتِكَ جَلَّلْتَهُ،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0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covered with Your nobility, </a:t>
            </a:r>
          </a:p>
        </p:txBody>
      </p:sp>
      <p:sp>
        <p:nvSpPr>
          <p:cNvPr id="200909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0909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وَبِالْمَنْزِلِ الْعَظِيمِ الأَعْلَى أَنْزَلْتَهُ،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implanted in the great and highest Dwelling. </a:t>
            </a:r>
          </a:p>
        </p:txBody>
      </p:sp>
      <p:sp>
        <p:nvSpPr>
          <p:cNvPr id="201011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011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صَلِّ عَلَى مَنْ فِيهِ إلَى عِبَادِكَ أَرْسَلْتَهُ،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(Please do) send blessings upon him whom You sent (as Your Messenger) to Your servants </a:t>
            </a:r>
          </a:p>
        </p:txBody>
      </p:sp>
      <p:sp>
        <p:nvSpPr>
          <p:cNvPr id="201114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114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وَبِالْمَحَلِّ الْكَرِيمِ أَحْلَلْتَهُ.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whom You accommodated in the Noble Place. </a:t>
            </a:r>
          </a:p>
        </p:txBody>
      </p:sp>
      <p:sp>
        <p:nvSpPr>
          <p:cNvPr id="201216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216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اللّهُمَّ صَلِّ عَلَيْهِ صَلاةً دَائِمَةً تَكُونُ لَكَ شُكْراً،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 Allah: send upon him blessing that is never-ending being in the form of thanks to You </a:t>
            </a:r>
          </a:p>
        </p:txBody>
      </p:sp>
      <p:sp>
        <p:nvSpPr>
          <p:cNvPr id="201318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318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وَلَنَا ذُخْراً،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reward to us. </a:t>
            </a:r>
          </a:p>
        </p:txBody>
      </p:sp>
      <p:sp>
        <p:nvSpPr>
          <p:cNvPr id="201421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421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وَاجْعَلْ لَنَا مِنْ أَمْرِنَا يُسْراً،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make easy for us all our affairs; </a:t>
            </a:r>
          </a:p>
        </p:txBody>
      </p:sp>
      <p:sp>
        <p:nvSpPr>
          <p:cNvPr id="201523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523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وَضَمَّنَ نَفْسَهُ الْعَفْوَ وَالتَّجَاوُزَ،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has taken upon Himself to forgive and overlook! </a:t>
            </a:r>
          </a:p>
        </p:txBody>
      </p:sp>
      <p:sp>
        <p:nvSpPr>
          <p:cNvPr id="196096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096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وَاخْتِمْ لَنَا بِالسَّعَادَةِ إلَى مُنْتَهَى آجَالِنَا،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make our end result up to the last of our lives pleasant </a:t>
            </a:r>
          </a:p>
        </p:txBody>
      </p:sp>
      <p:sp>
        <p:nvSpPr>
          <p:cNvPr id="2016260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6261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وَقَدْ قَبِلْتَ الْيَسِيرَ مِنْ أَعْمَالِنَا،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after You accept our little deed </a:t>
            </a:r>
          </a:p>
        </p:txBody>
      </p:sp>
      <p:sp>
        <p:nvSpPr>
          <p:cNvPr id="2017284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7285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وَبَلَّغْتَنَا بِرَحْمَتِكَ أَفْضَلَ آمَالِنَا،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and achieve for us all our hopes out of Your mercy. </a:t>
            </a:r>
          </a:p>
        </p:txBody>
      </p:sp>
      <p:sp>
        <p:nvSpPr>
          <p:cNvPr id="201830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830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إنَّكَ عَلَى كُلِّ شَيْءٍ قَدِيرٌ،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19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Verily, You have power over all things. </a:t>
            </a:r>
          </a:p>
        </p:txBody>
      </p:sp>
      <p:sp>
        <p:nvSpPr>
          <p:cNvPr id="201933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1933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وَصَلَّى اللّهُ عَلَى مُحَمَّدٍ وَآلِهِ وَسَلَّمَ.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02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May Allah bless and exalt Muhammad and his Household. </a:t>
            </a:r>
          </a:p>
        </p:txBody>
      </p:sp>
      <p:sp>
        <p:nvSpPr>
          <p:cNvPr id="202035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202035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ChangeArrowheads="1"/>
          </p:cNvSpPr>
          <p:nvPr/>
        </p:nvSpPr>
        <p:spPr bwMode="auto">
          <a:xfrm>
            <a:off x="468313" y="209550"/>
            <a:ext cx="8280400" cy="36036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685800" y="1370013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/>
            <a:r>
              <a:rPr lang="ar-SA" altLang="en-US" sz="5400">
                <a:solidFill>
                  <a:srgbClr val="000066"/>
                </a:solidFill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>
              <a:solidFill>
                <a:srgbClr val="000066"/>
              </a:solidFill>
              <a:cs typeface="Simplified Arabic" panose="02020603050405020304" pitchFamily="18" charset="-78"/>
            </a:endParaRPr>
          </a:p>
        </p:txBody>
      </p:sp>
      <p:sp>
        <p:nvSpPr>
          <p:cNvPr id="1958916" name="Rectangle 4"/>
          <p:cNvSpPr>
            <a:spLocks noChangeArrowheads="1"/>
          </p:cNvSpPr>
          <p:nvPr/>
        </p:nvSpPr>
        <p:spPr bwMode="auto">
          <a:xfrm>
            <a:off x="250825" y="3198813"/>
            <a:ext cx="85693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0066"/>
                </a:solidFill>
                <a:ea typeface="MS Mincho" panose="02020609040205080304" pitchFamily="49" charset="-128"/>
              </a:rPr>
              <a:t>O' </a:t>
            </a:r>
            <a:r>
              <a:rPr lang="en-US" altLang="en-US" dirty="0" err="1">
                <a:solidFill>
                  <a:srgbClr val="000066"/>
                </a:solidFill>
                <a:ea typeface="MS Mincho" panose="02020609040205080304" pitchFamily="49" charset="-128"/>
              </a:rPr>
              <a:t>All</a:t>
            </a:r>
            <a:r>
              <a:rPr lang="en-US" altLang="en-US" dirty="0" err="1">
                <a:solidFill>
                  <a:srgbClr val="000066"/>
                </a:solidFill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dirty="0" err="1">
                <a:solidFill>
                  <a:srgbClr val="000066"/>
                </a:solidFill>
                <a:ea typeface="MS Mincho" panose="02020609040205080304" pitchFamily="49" charset="-128"/>
              </a:rPr>
              <a:t>h</a:t>
            </a:r>
            <a:r>
              <a:rPr lang="en-US" altLang="en-US" dirty="0">
                <a:solidFill>
                  <a:srgbClr val="000066"/>
                </a:solidFill>
                <a:ea typeface="MS Mincho" panose="02020609040205080304" pitchFamily="49" charset="-128"/>
              </a:rPr>
              <a:t> send Your blessings on Muhammad</a:t>
            </a:r>
          </a:p>
          <a:p>
            <a:r>
              <a:rPr lang="en-US" altLang="en-US" dirty="0">
                <a:solidFill>
                  <a:srgbClr val="000066"/>
                </a:solidFill>
                <a:ea typeface="MS Mincho" panose="02020609040205080304" pitchFamily="49" charset="-128"/>
              </a:rPr>
              <a:t>and the family of Muhammad</a:t>
            </a:r>
            <a:r>
              <a:rPr lang="en-US" altLang="en-US" dirty="0" smtClean="0">
                <a:solidFill>
                  <a:srgbClr val="000066"/>
                </a:solidFill>
                <a:ea typeface="MS Mincho" panose="02020609040205080304" pitchFamily="49" charset="-128"/>
              </a:rPr>
              <a:t>.</a:t>
            </a:r>
          </a:p>
          <a:p>
            <a:endParaRPr lang="en-US" altLang="en-US" dirty="0">
              <a:solidFill>
                <a:srgbClr val="000066"/>
              </a:solidFill>
              <a:ea typeface="MS Mincho" panose="02020609040205080304" pitchFamily="49" charset="-128"/>
            </a:endParaRPr>
          </a:p>
        </p:txBody>
      </p:sp>
      <p:sp>
        <p:nvSpPr>
          <p:cNvPr id="195891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  <p:pic>
        <p:nvPicPr>
          <p:cNvPr id="6" name="Picture 2" descr="duas.or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33875"/>
            <a:ext cx="3338728" cy="51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يَا مَنْ عَفَا وَتَجَاوَزَ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 He Who did forgive and overlook: </a:t>
            </a:r>
          </a:p>
        </p:txBody>
      </p:sp>
      <p:sp>
        <p:nvSpPr>
          <p:cNvPr id="1961988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اعْفُ عَنِّي وَتَجَاوَزْ يَا كَرِيمُ.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(please do) forgive me and overlook (my evildoings) O the All-generous. </a:t>
            </a:r>
          </a:p>
        </p:txBody>
      </p:sp>
      <p:sp>
        <p:nvSpPr>
          <p:cNvPr id="1963012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3013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341438"/>
            <a:ext cx="8496300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rtl="1"/>
            <a:r>
              <a:rPr lang="ar-SA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اللّهُمَّ وَقَدْ أَكْدَى الطَّلَبُ،</a:t>
            </a:r>
            <a:r>
              <a:rPr lang="en-US" altLang="en-US" sz="5400" b="1">
                <a:solidFill>
                  <a:srgbClr val="000066"/>
                </a:solidFill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98813"/>
            <a:ext cx="8569325" cy="17526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en-US" sz="3200" b="1">
                <a:solidFill>
                  <a:srgbClr val="000066"/>
                </a:solidFill>
                <a:ea typeface="MS Mincho" panose="02020609040205080304" pitchFamily="49" charset="-128"/>
              </a:rPr>
              <a:t>O Allah: surely, all requests have been rejected, </a:t>
            </a:r>
          </a:p>
        </p:txBody>
      </p:sp>
      <p:sp>
        <p:nvSpPr>
          <p:cNvPr id="1964036" name="Rectangle 4"/>
          <p:cNvSpPr>
            <a:spLocks noChangeArrowheads="1"/>
          </p:cNvSpPr>
          <p:nvPr/>
        </p:nvSpPr>
        <p:spPr bwMode="auto">
          <a:xfrm>
            <a:off x="468313" y="188913"/>
            <a:ext cx="8280400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000">
                <a:solidFill>
                  <a:srgbClr val="003399"/>
                </a:solidFill>
                <a:latin typeface="Trebuchet MS" panose="020B0603020202020204" pitchFamily="34" charset="0"/>
              </a:rPr>
              <a:t>A’maal for the day of Mab'ath  </a:t>
            </a:r>
            <a:endParaRPr lang="en-US" altLang="en-US" sz="2000">
              <a:solidFill>
                <a:srgbClr val="003399"/>
              </a:solidFill>
              <a:latin typeface="Trebuchet MS" panose="020B0603020202020204" pitchFamily="34" charset="0"/>
            </a:endParaRPr>
          </a:p>
        </p:txBody>
      </p:sp>
      <p:sp>
        <p:nvSpPr>
          <p:cNvPr id="1964037" name="Text Box 5"/>
          <p:cNvSpPr txBox="1">
            <a:spLocks noChangeArrowheads="1"/>
          </p:cNvSpPr>
          <p:nvPr/>
        </p:nvSpPr>
        <p:spPr bwMode="auto">
          <a:xfrm>
            <a:off x="468313" y="519113"/>
            <a:ext cx="8280400" cy="366712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1800"/>
              <a:t>Supplication On the Divine Mission Day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99"/>
            </a:gs>
            <a:gs pos="100000">
              <a:srgbClr val="003399">
                <a:gamma/>
                <a:shade val="46275"/>
                <a:invGamma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rebuchet MS" panose="020B0603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99"/>
            </a:gs>
            <a:gs pos="100000">
              <a:srgbClr val="003399">
                <a:gamma/>
                <a:shade val="46275"/>
                <a:invGamma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Trebuchet MS" panose="020B0603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2077</Words>
  <Application>Microsoft Office PowerPoint</Application>
  <PresentationFormat>On-screen Show (4:3)</PresentationFormat>
  <Paragraphs>266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MS Mincho</vt:lpstr>
      <vt:lpstr>Al-Arial</vt:lpstr>
      <vt:lpstr>Arial</vt:lpstr>
      <vt:lpstr>Calibri</vt:lpstr>
      <vt:lpstr>Simplified Arabic</vt:lpstr>
      <vt:lpstr>Trebuchet MS</vt:lpstr>
      <vt:lpstr>Default Design</vt:lpstr>
      <vt:lpstr>PowerPoint Presentation</vt:lpstr>
      <vt:lpstr>PowerPoint Presentation</vt:lpstr>
      <vt:lpstr>PowerPoint Presentation</vt:lpstr>
      <vt:lpstr>PowerPoint Presentation</vt:lpstr>
      <vt:lpstr>يَا مَنْ أَمَرَ بِالْعَفْوِ وَالتَّجَاوُزِ،</vt:lpstr>
      <vt:lpstr>وَضَمَّنَ نَفْسَهُ الْعَفْوَ وَالتَّجَاوُزَ، </vt:lpstr>
      <vt:lpstr>يَا مَنْ عَفَا وَتَجَاوَزَ </vt:lpstr>
      <vt:lpstr>اعْفُ عَنِّي وَتَجَاوَزْ يَا كَرِيمُ. </vt:lpstr>
      <vt:lpstr>اللّهُمَّ وَقَدْ أَكْدَى الطَّلَبُ، </vt:lpstr>
      <vt:lpstr>وَأَعْيَتِ الْحِيلَةُ وَالْمَذْهَبُ، </vt:lpstr>
      <vt:lpstr>وَدَرَسَتِ الآمَالُ، </vt:lpstr>
      <vt:lpstr>وَانْقَطَعَ الرَّجَاءُ إلاَّ مِنْكَ </vt:lpstr>
      <vt:lpstr>وَحْدَكَ لا شَرِيكَ لَكَ. </vt:lpstr>
      <vt:lpstr>اللّهُمَّ إنِّي أَجِدُ سُبُلَ الْمَطَالِبِ إلَيْكَ مُشْرَعَةً، </vt:lpstr>
      <vt:lpstr>وَمَنَاهِلَ الرَّجَاءِ لَدَيْكَ مُتْرَعَةً، </vt:lpstr>
      <vt:lpstr>وَأَبْوَابَ الدُّعَاءِ لِمَنْ دَعَاكَ مُفَتَّحَةً، </vt:lpstr>
      <vt:lpstr>وَالاسْتِعَانَةَ لِمَنِ اسْتَعَانَ بِكَ مُبَاحَةً، </vt:lpstr>
      <vt:lpstr>وَأَعْلَمُ أَنَّكَ لِدَاعِيكَ بِمَوْضِعِ إجَابَةٍ، </vt:lpstr>
      <vt:lpstr>وَلِلصَّارِخِ إلَيْكَ بِمَرْصَدِ إغَاثَةٍ، </vt:lpstr>
      <vt:lpstr>وَأَنَّ فِي اللَّهْفِ إلَى جُودِكَ وَالضَّمَانِ بِعِدَتِكَ </vt:lpstr>
      <vt:lpstr>عِوَضاً مِنْ مَنْعِ الْبَاخِلِينَ </vt:lpstr>
      <vt:lpstr>وَمَنْدُوحَةً عَمَّا فِي أَيْدِي الْمُسْتَأْثِرِينَ، </vt:lpstr>
      <vt:lpstr>وَأَنَّكَ لا تَحْتَجِبُ عَنْ خَلْقِكَ </vt:lpstr>
      <vt:lpstr>إلاَّ أَنْ تَحْجُبَهُمُ الأَعْمَالُ دُونَكَ، </vt:lpstr>
      <vt:lpstr>وَقَدْ عَلِمْتُ أَنَّ أَفْضَلَ زَادِ الرَّاحِلِ إلَيْكَ عَزْمُ إرَادَةٍ يَخْتَارُكَ بِهَا </vt:lpstr>
      <vt:lpstr>وَقَدْ نَاجَاكَ بِعَزْمِ الإرَادَةِ قَلْبِي، </vt:lpstr>
      <vt:lpstr>وَأَسْأَلُك بِكُلِّ دَعْوَةٍ دَعَاكَ بِهَا رَاجٍ بَلَّغْتَهُ أَمَلَهُ، </vt:lpstr>
      <vt:lpstr>أَوْ صَارِخٌ إلَيْكَ أَغَثْتَ صَرْخَتَهُ، </vt:lpstr>
      <vt:lpstr>أَوْ مَلْهُوفٌ مَكْرُوبٌ فَرَّجْتَ كَرْبَهُ، </vt:lpstr>
      <vt:lpstr>أَوْ مُذْنِبٌ خَاطِئٌ غَفَرْتَ لَهُ، </vt:lpstr>
      <vt:lpstr>أَوْ مُعَافَىً أَتْمَمْتَ نِعْمَتَكَ عَلَيْهِ، </vt:lpstr>
      <vt:lpstr>أَوْ فَقِيرٌ أَهْدَيْتَ غِنَاكَ إلَيْهِ، </vt:lpstr>
      <vt:lpstr>وَلِتِلْكَ الدَّعْوَةِ عَلَيْكَ حَقٌّ وَعِنْدَكَ مَنْزِلَةٌ </vt:lpstr>
      <vt:lpstr>إلاَّ صَلَّيْتَ عَلَى مُحَمَّدٍ وَآلِ مُحَمَّدٍ </vt:lpstr>
      <vt:lpstr>وَقَضَيْتَ حَوَائِجِي حَوَائِجَ الدُّنْيَا وَالآخِرَةِ، </vt:lpstr>
      <vt:lpstr>وَهذَا رَجَبٌ الْمُرَجَّبُ الْمُكَرَّمُ </vt:lpstr>
      <vt:lpstr>الَّذِي أَكْرَمْتَنَا بِهِ أَوَّلُ أَشْهُرِ الْحُرُمِ </vt:lpstr>
      <vt:lpstr>أَكْرَمْتَنَا بِهِ مِنْ بَيْنِ الأُمَمِ، </vt:lpstr>
      <vt:lpstr>يَا ذَا الْجُودِ وَالْكَرَمِ </vt:lpstr>
      <vt:lpstr>فَنَسْأَلُكَ بِهِ وَبِاسْمِكَ الأَعْظَمِ الأَعْظَمِ الأَعْظَمِ، </vt:lpstr>
      <vt:lpstr>الأَجَلِّ الأَكْرَمِ </vt:lpstr>
      <vt:lpstr>الَّذِي خَلَقْتَهُ فَاسْتَقَرَّ فِي ظِلِّكَ </vt:lpstr>
      <vt:lpstr>فَلا يَخْرُجُ مِنْكَ إلَى غَيْرِكَ </vt:lpstr>
      <vt:lpstr>أَنْ تُصَلِّيَ عَلَى مُحَمَّدٍ وَأَهْلِ بَيْتِهِ الطَّاهِرِينَ </vt:lpstr>
      <vt:lpstr>وَتَجْعَلَنَا مِنَ الْعَامِلِينَ فِيهِ بِطَاعَتِكَ، </vt:lpstr>
      <vt:lpstr>وَالآمِلِينَ فِيهِ بِشَفَاعَتِكَ، </vt:lpstr>
      <vt:lpstr>اللّهُمَّ وَاهْدِنَا إلَى سَوَاءِ السَّبِيلِ، </vt:lpstr>
      <vt:lpstr>وَاجْعَلْ مَقِيلَنَا عِنْدَكَ خَيْرَ مَقِيلٍ فِي ظِلٍّ ظَلِيلٍ، </vt:lpstr>
      <vt:lpstr>فَإنَّكَ حَسْبُنَا وَنِعْمَ الْوَكِيلُ، </vt:lpstr>
      <vt:lpstr>وَالسَّلامُ عَلَى عِبَادِهِ الْمُصْطَفَيْنَ </vt:lpstr>
      <vt:lpstr>وَصَلَوَاتُهُ عَلَيْهِمْ أَجْمَعِينَ. </vt:lpstr>
      <vt:lpstr>اللّهُمَّ وَبَارِكْ لَنَا فِي يَوْمِنَا هذَا الَّذِي فَضَّلْتَهُ، </vt:lpstr>
      <vt:lpstr>وَبِكَرَامَتِكَ جَلَّلْتَهُ، </vt:lpstr>
      <vt:lpstr>وَبِالْمَنْزِلِ الْعَظِيمِ الأَعْلَى أَنْزَلْتَهُ، </vt:lpstr>
      <vt:lpstr>صَلِّ عَلَى مَنْ فِيهِ إلَى عِبَادِكَ أَرْسَلْتَهُ، </vt:lpstr>
      <vt:lpstr>وَبِالْمَحَلِّ الْكَرِيمِ أَحْلَلْتَهُ. </vt:lpstr>
      <vt:lpstr>اللّهُمَّ صَلِّ عَلَيْهِ صَلاةً دَائِمَةً تَكُونُ لَكَ شُكْراً، </vt:lpstr>
      <vt:lpstr>وَلَنَا ذُخْراً، </vt:lpstr>
      <vt:lpstr>وَاجْعَلْ لَنَا مِنْ أَمْرِنَا يُسْراً، </vt:lpstr>
      <vt:lpstr>وَاخْتِمْ لَنَا بِالسَّعَادَةِ إلَى مُنْتَهَى آجَالِنَا، </vt:lpstr>
      <vt:lpstr>وَقَدْ قَبِلْتَ الْيَسِيرَ مِنْ أَعْمَالِنَا، </vt:lpstr>
      <vt:lpstr>وَبَلَّغْتَنَا بِرَحْمَتِكَ أَفْضَلَ آمَالِنَا، </vt:lpstr>
      <vt:lpstr>إنَّكَ عَلَى كُلِّ شَيْءٍ قَدِيرٌ، </vt:lpstr>
      <vt:lpstr>وَصَلَّى اللّهُ عَلَى مُحَمَّدٍ وَآلِهِ وَسَلَّمَ.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Rehan Ali Lotlikar for Duas.org</dc:creator>
  <cp:lastModifiedBy>user</cp:lastModifiedBy>
  <cp:revision>254</cp:revision>
  <dcterms:created xsi:type="dcterms:W3CDTF">2005-08-31T20:32:19Z</dcterms:created>
  <dcterms:modified xsi:type="dcterms:W3CDTF">2020-03-22T08:25:10Z</dcterms:modified>
</cp:coreProperties>
</file>