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672" r:id="rId2"/>
    <p:sldId id="4809" r:id="rId3"/>
    <p:sldId id="3330" r:id="rId4"/>
    <p:sldId id="3331" r:id="rId5"/>
    <p:sldId id="7073" r:id="rId6"/>
    <p:sldId id="7074" r:id="rId7"/>
    <p:sldId id="7075" r:id="rId8"/>
    <p:sldId id="7076" r:id="rId9"/>
    <p:sldId id="7077" r:id="rId10"/>
    <p:sldId id="7078" r:id="rId11"/>
    <p:sldId id="7079" r:id="rId12"/>
    <p:sldId id="7080" r:id="rId13"/>
    <p:sldId id="7081" r:id="rId14"/>
    <p:sldId id="7082" r:id="rId15"/>
    <p:sldId id="7083" r:id="rId16"/>
    <p:sldId id="7084" r:id="rId17"/>
    <p:sldId id="7085" r:id="rId18"/>
    <p:sldId id="7086" r:id="rId19"/>
    <p:sldId id="7087" r:id="rId20"/>
    <p:sldId id="7088" r:id="rId21"/>
    <p:sldId id="7089" r:id="rId22"/>
    <p:sldId id="7090" r:id="rId23"/>
    <p:sldId id="7091" r:id="rId24"/>
    <p:sldId id="7092" r:id="rId25"/>
    <p:sldId id="7093" r:id="rId26"/>
    <p:sldId id="7094" r:id="rId27"/>
    <p:sldId id="7095" r:id="rId28"/>
    <p:sldId id="7096" r:id="rId29"/>
    <p:sldId id="7097" r:id="rId30"/>
    <p:sldId id="7098" r:id="rId31"/>
    <p:sldId id="7099" r:id="rId32"/>
    <p:sldId id="7100" r:id="rId33"/>
    <p:sldId id="7101" r:id="rId34"/>
    <p:sldId id="7102" r:id="rId35"/>
    <p:sldId id="7103" r:id="rId36"/>
    <p:sldId id="7104" r:id="rId37"/>
    <p:sldId id="7105" r:id="rId38"/>
    <p:sldId id="7106" r:id="rId39"/>
    <p:sldId id="7107" r:id="rId40"/>
    <p:sldId id="7108" r:id="rId41"/>
    <p:sldId id="7109" r:id="rId42"/>
    <p:sldId id="7110" r:id="rId43"/>
    <p:sldId id="7111" r:id="rId44"/>
    <p:sldId id="7112" r:id="rId45"/>
    <p:sldId id="7113" r:id="rId46"/>
    <p:sldId id="7114" r:id="rId47"/>
    <p:sldId id="7115" r:id="rId48"/>
    <p:sldId id="7116" r:id="rId49"/>
    <p:sldId id="7117" r:id="rId50"/>
    <p:sldId id="7118" r:id="rId51"/>
    <p:sldId id="7119" r:id="rId52"/>
    <p:sldId id="7120" r:id="rId53"/>
    <p:sldId id="5180" r:id="rId54"/>
    <p:sldId id="3281" r:id="rId55"/>
  </p:sldIdLst>
  <p:sldSz cx="9144000" cy="6858000" type="screen4x3"/>
  <p:notesSz cx="6400800" cy="8686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800000"/>
    <a:srgbClr val="000099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1450" y="72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C7F9-5594-491E-B976-AFBCD14EF17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96887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64D0A-5AED-4E6B-8AF2-6DB02F262A1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17970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ED044-23FF-4DB4-B099-FBAB5DE9AA76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783429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ACE0E-3A77-4017-99D0-6AC7F30514D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34743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EF326-F00B-4111-B8D6-6A805DDCAB1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27350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7BE96-27A2-4A6C-B782-87BB379EA4F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34481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2D04C-52A1-40C6-B29B-F151B64B6A99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860567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8B46B-57A3-48BA-8D3F-21F7F3C186F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743692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5B9A0-1C2B-4436-8716-012E75B5BB1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77161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D57E5-EC80-47D3-9CA0-E63386CA5D0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93747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C14DC-B056-43F4-8E5B-B8A83BCEB7F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839013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FAD10DDF-064C-4895-A39C-9E9988EFC431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136525" y="5715000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/>
              <a:t>For any errors / comments please write to: duas.org@gmail.com</a:t>
            </a:r>
            <a:endParaRPr lang="en-US" altLang="en-US" sz="1200" b="1"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Trebuchet MS" panose="020B0603020202020204" pitchFamily="34" charset="0"/>
              </a:rPr>
              <a:t>Kindly recite Sura E Fatiha for Marhumeen of all those who have worked towards making this small work possible.</a:t>
            </a:r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463550" y="1143000"/>
            <a:ext cx="8147050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ts val="8000"/>
              </a:lnSpc>
              <a:spcBef>
                <a:spcPct val="0"/>
              </a:spcBef>
              <a:buFontTx/>
              <a:buNone/>
            </a:pPr>
            <a:r>
              <a:rPr lang="ar-SA" altLang="en-US" sz="9600" b="1" dirty="0" smtClean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زِيارت رَجَبِيَّة</a:t>
            </a:r>
            <a:endParaRPr lang="ar-SA" altLang="en-US" sz="9600" b="1" dirty="0">
              <a:solidFill>
                <a:srgbClr val="FFFF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205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1447800" y="5334000"/>
            <a:ext cx="6324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FFFF00"/>
                </a:solidFill>
              </a:rPr>
              <a:t>(Arabic text with English &amp; Urdu Translation &amp; English Transliteration)</a:t>
            </a:r>
          </a:p>
        </p:txBody>
      </p:sp>
      <p:sp>
        <p:nvSpPr>
          <p:cNvPr id="2055" name="Rectangle 2"/>
          <p:cNvSpPr>
            <a:spLocks noChangeArrowheads="1"/>
          </p:cNvSpPr>
          <p:nvPr/>
        </p:nvSpPr>
        <p:spPr bwMode="auto">
          <a:xfrm>
            <a:off x="539750" y="2895600"/>
            <a:ext cx="814705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4800" b="1" i="1" dirty="0" smtClean="0">
                <a:solidFill>
                  <a:srgbClr val="FFFF00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4800" b="1" i="1" dirty="0" err="1" smtClean="0">
                <a:solidFill>
                  <a:srgbClr val="FFFF00"/>
                </a:solidFill>
                <a:latin typeface="Trebuchet MS" panose="020B0603020202020204" pitchFamily="34" charset="0"/>
              </a:rPr>
              <a:t>Rajabiyah</a:t>
            </a:r>
            <a:r>
              <a:rPr lang="en-US" altLang="en-US" sz="4000" b="1" i="1" dirty="0" smtClean="0">
                <a:solidFill>
                  <a:srgbClr val="FFFF00"/>
                </a:solidFill>
                <a:latin typeface="Trebuchet MS" panose="020B0603020202020204" pitchFamily="34" charset="0"/>
              </a:rPr>
              <a:t>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i="1" dirty="0" err="1" smtClean="0">
                <a:solidFill>
                  <a:srgbClr val="FFFF00"/>
                </a:solidFill>
                <a:latin typeface="Trebuchet MS" panose="020B0603020202020204" pitchFamily="34" charset="0"/>
              </a:rPr>
              <a:t>Sahifa</a:t>
            </a:r>
            <a:r>
              <a:rPr lang="en-US" altLang="en-US" b="1" i="1" dirty="0" smtClean="0">
                <a:solidFill>
                  <a:srgbClr val="FFFF00"/>
                </a:solidFill>
                <a:latin typeface="Trebuchet MS" panose="020B0603020202020204" pitchFamily="34" charset="0"/>
              </a:rPr>
              <a:t> Mahdi (A) Supplication No. 7</a:t>
            </a:r>
            <a:endParaRPr lang="fi-FI" altLang="en-US" sz="4000" b="1" i="1" dirty="0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فَانْجِزْ لَنَا مَوْعِدَهُمْ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please do fulfill for us the promises You have made with them,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fa-anjiz lana maw`idahum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017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وَاوْرِدْنَا مَوْرِدَهُمْ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include us with them,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awridna mawridahum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3542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غَيْرَ مُحَلَّئِينَ عَنْ وِرْدٍ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include us with those whom shall not be prevented from drinking from the (Divine) Pool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ghayra muhalla'ina `an wirdin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2241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فِي دَارِ ٱلْمُقَامَةِ وَٱلْخُلْدِ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abode of eternity and perpetuity.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fi dari almuqamati walkhuldi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7561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وَٱلسَّلاَمُ عَلَيْكُمْ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 all.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walssalamu `alaykum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6797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إِنِّي قَدْ قَصَدْتُكُمْ وَٱعْتَمَدْتُكُمْ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 have turned my face towards you and directed to you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inni qad qasadtukum wa`tamadtukum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9339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بِمَسْالَتِي وَحَاجَتِي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carrying my request and need with me,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bimas'alati wa hajati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478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وَهِيَ فَكَاكُ رَقَبَتِي مِنَ ٱلنَّارِ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which is the release of my neck from Hellfire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hiya fakaku raqabati mina alnnari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2778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وَٱلْمَقَرُّ مَعَكُمْ فِي دَارِ ٱلْقَرَارِ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settlement with you in the Abode of Final Settlement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 dirty="0" smtClean="0">
                <a:ea typeface="MS Mincho" panose="02020609040205080304" pitchFamily="49" charset="-128"/>
              </a:rPr>
              <a:t>walmaqarru ma`akum fi dari alqarari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1895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مَعَ شِيعَتِكُمُ ٱلابْرَارِ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with your pious adherents </a:t>
            </a:r>
            <a:r>
              <a:rPr lang="en-US" sz="3600" b="1" i="1" kern="1200" dirty="0">
                <a:ea typeface="MS Mincho" pitchFamily="49" charset="-128"/>
              </a:rPr>
              <a:t>(</a:t>
            </a:r>
            <a:r>
              <a:rPr lang="en-US" sz="3600" b="1" i="1" kern="1200" dirty="0" err="1">
                <a:ea typeface="MS Mincho" pitchFamily="49" charset="-128"/>
              </a:rPr>
              <a:t>Shi`ah</a:t>
            </a:r>
            <a:r>
              <a:rPr lang="en-US" sz="3600" b="1" i="1" kern="1200" dirty="0">
                <a:ea typeface="MS Mincho" pitchFamily="49" charset="-128"/>
              </a:rPr>
              <a:t>)</a:t>
            </a:r>
            <a:r>
              <a:rPr lang="en-US" sz="3600" b="1" kern="1200" dirty="0">
                <a:ea typeface="MS Mincho" pitchFamily="49" charset="-128"/>
              </a:rPr>
              <a:t>.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ma`a shi`atikumu al-abrari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02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-7808"/>
            <a:ext cx="9144000" cy="729430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0"/>
              </a:spcBef>
              <a:buFontTx/>
              <a:buNone/>
            </a:pPr>
            <a:endParaRPr lang="en-US" altLang="en-US" b="1" dirty="0">
              <a:solidFill>
                <a:srgbClr val="FFFF00"/>
              </a:solidFill>
            </a:endParaRPr>
          </a:p>
          <a:p>
            <a:pPr lvl="1"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FFFF00"/>
                </a:solidFill>
              </a:rPr>
              <a:t>This Ziarat is to be recited when visiting sacred places in the month of Rajab .</a:t>
            </a:r>
          </a:p>
          <a:p>
            <a:pPr lvl="1"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FFFF00"/>
                </a:solidFill>
              </a:rPr>
              <a:t>Abu Qasim Ibn </a:t>
            </a:r>
            <a:r>
              <a:rPr lang="en-US" altLang="en-US" b="1" dirty="0" err="1" smtClean="0">
                <a:solidFill>
                  <a:srgbClr val="FFFF00"/>
                </a:solidFill>
              </a:rPr>
              <a:t>Ruh</a:t>
            </a:r>
            <a:r>
              <a:rPr lang="en-US" altLang="en-US" b="1" dirty="0" smtClean="0">
                <a:solidFill>
                  <a:srgbClr val="FFFF00"/>
                </a:solidFill>
              </a:rPr>
              <a:t> said "Anyone who recites this </a:t>
            </a:r>
            <a:r>
              <a:rPr lang="en-US" altLang="en-US" b="1" dirty="0" err="1" smtClean="0">
                <a:solidFill>
                  <a:srgbClr val="FFFF00"/>
                </a:solidFill>
              </a:rPr>
              <a:t>Ziarah</a:t>
            </a:r>
            <a:r>
              <a:rPr lang="en-US" altLang="en-US" b="1" dirty="0" smtClean="0">
                <a:solidFill>
                  <a:srgbClr val="FFFF00"/>
                </a:solidFill>
              </a:rPr>
              <a:t> in any of the Ziarat places of </a:t>
            </a:r>
            <a:r>
              <a:rPr lang="en-US" altLang="en-US" b="1" dirty="0" err="1" smtClean="0">
                <a:solidFill>
                  <a:srgbClr val="FFFF00"/>
                </a:solidFill>
              </a:rPr>
              <a:t>Ahlulbayt</a:t>
            </a:r>
            <a:r>
              <a:rPr lang="en-US" altLang="en-US" b="1" dirty="0" smtClean="0">
                <a:solidFill>
                  <a:srgbClr val="FFFF00"/>
                </a:solidFill>
              </a:rPr>
              <a:t> (as) , his/her requests will be granted &amp; all his/her supplications for Religion &amp; this world, would be accepted"   </a:t>
            </a:r>
          </a:p>
          <a:p>
            <a:pPr lvl="1"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References: </a:t>
            </a:r>
            <a:r>
              <a:rPr lang="en-US" altLang="en-US" sz="2400" b="1" i="1" dirty="0" err="1" smtClean="0">
                <a:solidFill>
                  <a:srgbClr val="FFFF00"/>
                </a:solidFill>
              </a:rPr>
              <a:t>Misbaahul</a:t>
            </a:r>
            <a:r>
              <a:rPr lang="en-US" altLang="en-US" sz="2400" b="1" i="1" dirty="0" smtClean="0">
                <a:solidFill>
                  <a:srgbClr val="FFFF00"/>
                </a:solidFill>
              </a:rPr>
              <a:t> </a:t>
            </a:r>
            <a:r>
              <a:rPr lang="en-US" altLang="en-US" sz="2400" b="1" i="1" dirty="0" err="1" smtClean="0">
                <a:solidFill>
                  <a:srgbClr val="FFFF00"/>
                </a:solidFill>
              </a:rPr>
              <a:t>Mutahajjid</a:t>
            </a:r>
            <a:r>
              <a:rPr lang="en-US" altLang="en-US" sz="2400" b="1" i="1" dirty="0" smtClean="0">
                <a:solidFill>
                  <a:srgbClr val="FFFF00"/>
                </a:solidFill>
              </a:rPr>
              <a:t> 821 </a:t>
            </a:r>
            <a:r>
              <a:rPr lang="en-US" altLang="en-US" sz="2400" b="1" i="1" dirty="0" err="1" smtClean="0">
                <a:solidFill>
                  <a:srgbClr val="FFFF00"/>
                </a:solidFill>
              </a:rPr>
              <a:t>Misbahu</a:t>
            </a:r>
            <a:r>
              <a:rPr lang="en-US" altLang="en-US" sz="2400" b="1" i="1" dirty="0" smtClean="0">
                <a:solidFill>
                  <a:srgbClr val="FFFF00"/>
                </a:solidFill>
              </a:rPr>
              <a:t> </a:t>
            </a:r>
            <a:r>
              <a:rPr lang="en-US" altLang="en-US" sz="2400" b="1" i="1" dirty="0" err="1" smtClean="0">
                <a:solidFill>
                  <a:srgbClr val="FFFF00"/>
                </a:solidFill>
              </a:rPr>
              <a:t>Zair</a:t>
            </a:r>
            <a:r>
              <a:rPr lang="en-US" altLang="en-US" sz="2400" b="1" i="1" dirty="0" smtClean="0">
                <a:solidFill>
                  <a:srgbClr val="FFFF00"/>
                </a:solidFill>
              </a:rPr>
              <a:t> 493 Al </a:t>
            </a:r>
            <a:r>
              <a:rPr lang="en-US" altLang="en-US" sz="2400" b="1" i="1" dirty="0" err="1" smtClean="0">
                <a:solidFill>
                  <a:srgbClr val="FFFF00"/>
                </a:solidFill>
              </a:rPr>
              <a:t>Mizaarul</a:t>
            </a:r>
            <a:r>
              <a:rPr lang="en-US" altLang="en-US" sz="2400" b="1" i="1" dirty="0" smtClean="0">
                <a:solidFill>
                  <a:srgbClr val="FFFF00"/>
                </a:solidFill>
              </a:rPr>
              <a:t> </a:t>
            </a:r>
            <a:r>
              <a:rPr lang="en-US" altLang="en-US" sz="2400" b="1" i="1" dirty="0" err="1" smtClean="0">
                <a:solidFill>
                  <a:srgbClr val="FFFF00"/>
                </a:solidFill>
              </a:rPr>
              <a:t>Kabeer</a:t>
            </a:r>
            <a:r>
              <a:rPr lang="en-US" altLang="en-US" sz="2400" b="1" i="1" dirty="0" smtClean="0">
                <a:solidFill>
                  <a:srgbClr val="FFFF00"/>
                </a:solidFill>
              </a:rPr>
              <a:t> 203</a:t>
            </a:r>
          </a:p>
          <a:p>
            <a:pPr lvl="1"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 smtClean="0">
                <a:solidFill>
                  <a:srgbClr val="FFFF00"/>
                </a:solidFill>
              </a:rPr>
              <a:t>Shaykh</a:t>
            </a:r>
            <a:r>
              <a:rPr lang="en-US" altLang="en-US" b="1" dirty="0" smtClean="0">
                <a:solidFill>
                  <a:srgbClr val="FFFF00"/>
                </a:solidFill>
              </a:rPr>
              <a:t> al-</a:t>
            </a:r>
            <a:r>
              <a:rPr lang="en-US" altLang="en-US" b="1" dirty="0" err="1" smtClean="0">
                <a:solidFill>
                  <a:srgbClr val="FFFF00"/>
                </a:solidFill>
              </a:rPr>
              <a:t>Tusiy</a:t>
            </a:r>
            <a:r>
              <a:rPr lang="en-US" altLang="en-US" b="1" dirty="0" smtClean="0">
                <a:solidFill>
                  <a:srgbClr val="FFFF00"/>
                </a:solidFill>
              </a:rPr>
              <a:t> has also narrated the following from </a:t>
            </a:r>
            <a:r>
              <a:rPr lang="en-US" altLang="en-US" b="1" dirty="0" err="1" smtClean="0">
                <a:solidFill>
                  <a:srgbClr val="FFFF00"/>
                </a:solidFill>
              </a:rPr>
              <a:t>Abu’l</a:t>
            </a:r>
            <a:r>
              <a:rPr lang="en-US" altLang="en-US" b="1" dirty="0" smtClean="0">
                <a:solidFill>
                  <a:srgbClr val="FFFF00"/>
                </a:solidFill>
              </a:rPr>
              <a:t>-Qasim ibn </a:t>
            </a:r>
            <a:r>
              <a:rPr lang="en-US" altLang="en-US" b="1" dirty="0" err="1" smtClean="0">
                <a:solidFill>
                  <a:srgbClr val="FFFF00"/>
                </a:solidFill>
              </a:rPr>
              <a:t>Ruh</a:t>
            </a:r>
            <a:r>
              <a:rPr lang="en-US" altLang="en-US" b="1" dirty="0" smtClean="0">
                <a:solidFill>
                  <a:srgbClr val="FFFF00"/>
                </a:solidFill>
              </a:rPr>
              <a:t>, the Private Representative of Imam al-Mahdi (A): In Rajab, you may visit any of the holy mausoleums (of the Holy Infallibles) that are possible for you to visit, and recite the following therein:</a:t>
            </a:r>
            <a:endParaRPr lang="en-US" altLang="en-US" b="1" dirty="0">
              <a:solidFill>
                <a:srgbClr val="FFFF00"/>
              </a:solidFill>
            </a:endParaRPr>
          </a:p>
          <a:p>
            <a:pPr lvl="1" algn="ctr" eaLnBrk="1" hangingPunct="1">
              <a:spcBef>
                <a:spcPct val="0"/>
              </a:spcBef>
              <a:buFontTx/>
              <a:buNone/>
            </a:pPr>
            <a:endParaRPr lang="en-US" altLang="en-US" b="1" i="1" dirty="0">
              <a:solidFill>
                <a:srgbClr val="FFFF00"/>
              </a:solidFill>
            </a:endParaRPr>
          </a:p>
        </p:txBody>
      </p:sp>
      <p:sp>
        <p:nvSpPr>
          <p:cNvPr id="307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3077" name="Rectangle 1"/>
          <p:cNvSpPr>
            <a:spLocks noChangeArrowheads="1"/>
          </p:cNvSpPr>
          <p:nvPr/>
        </p:nvSpPr>
        <p:spPr bwMode="auto">
          <a:xfrm>
            <a:off x="4211638" y="0"/>
            <a:ext cx="8937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Merits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وَٱلسَّلامُ عَلَيْكُمْ بِمَا صَبَرْتُمْ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 all for that you persevered in patience.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walssalamu `alaykum bima sabartum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742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فَنِعْمَ عُقْبَىٰ ٱلدَّارِ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Now how excellent is the final home!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fani`ma `uqba alddari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1748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1207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انَا سَائِلُكُمْ وَآمِلُكُمْ فِيمَا إِلَيْكُمُ ٱلتَّفْوِيضُ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667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 hereby beg you and put my hope in you as regards the matters in which you have the right to act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ana sa'ilukum wa amilukum fima ilaykumu alttafwidu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7521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وَعَلَيْكُمُ ٱلتَّعْوِيضُ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recompense.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`alaykumu altta`widu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3833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فَبِكُمْ يُجْبَرُ ٱلْمَهِيضُ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Truly, through you only are the hopeless restored to good condition,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fabikum yujbaru almahidu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1220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وَيُشْفَىٰ ٱلْمَرِيضُ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ailed healed,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yushfa almaridu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0513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وَمَا تَزْدَادُ ٱلارْحَامُ وَمَا تَغِيضُ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that which the wombs absorb and that which they grow.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ma tazdadu al-arhamu wa ma taghidu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8525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إنِّي بِسِرِّكُمْ مُؤْمِنٌ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Verily, I have full faith in your Secret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inni bisirrikum mu'minun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6049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وَلِقَوْلِكُمْ مُسَلِّمٌ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I am fully submissive to your words;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liqawlikum musallimun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7308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وَعَلَىٰ ٱللَّهِ بِكُمْ مُقْسِمٌ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 thus beg you in the name of Allah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`ala allahi bikum muqsimun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7504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884238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عَلَىٰ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Alláh</a:t>
            </a:r>
            <a:r>
              <a:rPr lang="en-US" sz="36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panose="02020609040205080304" pitchFamily="49" charset="-128"/>
              </a:rPr>
              <a:t>allahumma salli `ala muhammadin wa ali muhammadin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فِي رَجْعِي بِحَوَائِجِي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to make me return having my requests responded,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fi raj`i bihawa'iji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7771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وَقَضَائِهَا وَإِمْضَائِهَا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met, accepted,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qada'iha wa imda'iha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1064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وَإِنْجَاحِهَا وَإِبْرَاحِهَا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given success, and settled,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injahiha wa ibrahiha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2914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وَبِشُؤُونِي لَدَيْكُمْ وَصَلاحِهَا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set aright all my needs and all my affairs towards you.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bishu'uni ladaykum wa salahiha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3215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وَٱلسَّلامُ عَلَيْكُمْ سَلامَ مُوَدِّعٍ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 from one who bids you farewell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walssalamu `alaykum salama muwaddi`in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4009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وَلَكُمْ حَوَائِجَهُ مُودِعٌ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puts all his needs with you,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lakum hawa'ijahu mudi`un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159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يَسْالُ ٱللَّهَ إِلَيْكُمُ ٱلْمَرْجِعَ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praying to Allah for another visit to you,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yas'alu allaha ilaykumu almarji`a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4552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وَسَعْيُهُ إِلَيْكُمْ غَيْرَ مُنْقَطِعٍ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since his hope is never cut off from you.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sa`yuhu ilaykum ghayra munqa§i`in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5039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وَانْ يَرْجِعَنِي مِنْ حَضْرَتِكُمْ خَيْرَ مَرْجِعٍ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 also pray Him to make my departure successful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sv-SE" altLang="en-US" b="1" i="1" dirty="0" smtClean="0">
                <a:ea typeface="MS Mincho" panose="02020609040205080304" pitchFamily="49" charset="-128"/>
              </a:rPr>
              <a:t>wa an yarji`ani min hadratikum khayra marji`in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4937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إِلَىٰ جَنَابٍ مُمْرِعٍ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to a productive place,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ila janabin mumri`in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5450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731838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>
                <a:ea typeface="MS Mincho" pitchFamily="49" charset="-128"/>
              </a:rPr>
              <a:t>Alláh</a:t>
            </a:r>
            <a:r>
              <a:rPr lang="en-US" sz="36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All-beneficent, the All-merciful. 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panose="02020609040205080304" pitchFamily="49" charset="-128"/>
              </a:rPr>
              <a:t>bismi allahi alrrahmini alrrahimi 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وَخَفْضٍ مُوَسَّعٍ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 fruitful area,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khafdin muwassa`in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3404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وَدَعَةٍ وَمَهَلٍ إِلَىٰ حِينِ ٱلاجَلِ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comfort, and luxurious up to the befalling of death.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da`atin wa mahalin ila hini al-ajali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963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وَخَيْرِ مَصِيرٍ وَمَحَلٍّ فِي ٱلنَّعِيمِ ٱلازَلِ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 also pray Him for the best destiny and abode in the Eternal Bliss,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khayri masirin wa mahallin fi alnna`imi al-azali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703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وَٱلْعَيْشِ ٱلْمُقْتَبَلِ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affluent living,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wal`ayshi almuqtabali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0970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وَدَوَامِ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ٱلاكُلِ</a:t>
            </a:r>
            <a:endParaRPr lang="ar-SA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perpetual fruit,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dawami al-ukuli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3372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وَشُرْبِ ٱلرَّحِيقِ وَٱلسَّلْسَلِ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drinking from the pure drink,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shurbi alrrahiqi walssalsali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2908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وَعَلٍّ وَنَهَلٍ لا سَامَ مِنْهُ وَلاَ مَلَلَ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divine spring whose drink is refreshing and thirst-quenching that is never bored or fed up.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`allin wa nahalin la sa'ama minhu wa la malala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56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وَرَحْمَةُ ٱللَّهِ وَبَرَكَاتُهُ وَتَحِيَّاتُهُ عَلَيْكُمْ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Allah’s mercy, blessings, and salutations be upon you incessantly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rahmatu allahi wa barakatuhu wa tahiyyatuhu `alaykum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5868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حَتَّىٰ ٱلْعَوْدِ إِلَىٰ حَضْرَتِكُمْ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until I return to your presence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hatta al`awdi ila hadratikum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5759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وَٱلْفَوْزِ فِي كَرَّتِكُمْ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win the honor of visiting you again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walfawzi fi karratikum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5791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الْحَمْدُ لِلَّهِ ٱلَّذِي اشْهَدَنَا مَشْهَدَ اوْلِيَائِهِ فِي رَجَبٍ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All praise be to Allah Who has allowed us to visit the shrine of His Saints in Rajab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alhamdu lillahi alladhi ashhadana mashhada awliya'ihi fi rajabin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وَٱلْحَشْرِ فِي زُمْرَتِكُمْ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honor of being resurrected with your group.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walhashri fi zumratikum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5120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وَرَحْمَةُ ٱللَّهِ وَبَرَكَاتُهُ عَلَيْكُمْ وَصَلَوَاتُهُ وَتَحِيَّاتُهُ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Allah’s mercy, blessings, benedictions, and salutations be upon you,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rahmatu allahi wa barakatuhu `alaykum wa salawatuhu wa tahiyyatuhu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0266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وَهُوَ حَسْبُنَا وَنِعْمَ ٱلْوَكِيلُ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for Allah alone is Sufficient for us! Most Excellent is He in Whom we trust!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pl-PL" altLang="en-US" b="1" i="1" dirty="0" smtClean="0">
                <a:ea typeface="MS Mincho" panose="02020609040205080304" pitchFamily="49" charset="-128"/>
              </a:rPr>
              <a:t>wa huwa hasbuna wa ni`ma alwakilu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1540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884238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عَلَىٰ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Alláh</a:t>
            </a:r>
            <a:r>
              <a:rPr lang="en-US" sz="36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6451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panose="02020609040205080304" pitchFamily="49" charset="-128"/>
              </a:rPr>
              <a:t>allahumma salli `ala muhammadin wa ali muhammadin</a:t>
            </a:r>
          </a:p>
        </p:txBody>
      </p:sp>
      <p:sp>
        <p:nvSpPr>
          <p:cNvPr id="645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64518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auto">
          <a:xfrm>
            <a:off x="611188" y="954088"/>
            <a:ext cx="7993062" cy="4608512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553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290671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r>
              <a:rPr lang="en-US" alt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r>
              <a:rPr lang="en-US" altLang="en-US" sz="6000" b="1" smtClean="0">
                <a:solidFill>
                  <a:srgbClr val="FFFF00"/>
                </a:solidFill>
              </a:rPr>
              <a:t>for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r>
              <a:rPr lang="en-US" alt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endParaRPr lang="en-GB" altLang="en-US" sz="6000" b="1" smtClean="0">
              <a:solidFill>
                <a:srgbClr val="FFFF00"/>
              </a:solidFill>
            </a:endParaRPr>
          </a:p>
        </p:txBody>
      </p:sp>
      <p:sp>
        <p:nvSpPr>
          <p:cNvPr id="65540" name="Rectangle 5"/>
          <p:cNvSpPr>
            <a:spLocks noChangeArrowheads="1"/>
          </p:cNvSpPr>
          <p:nvPr/>
        </p:nvSpPr>
        <p:spPr bwMode="auto">
          <a:xfrm>
            <a:off x="136525" y="5741988"/>
            <a:ext cx="8888413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/>
              <a:t>For any errors / comments please write to: duas.org@gmail.com</a:t>
            </a:r>
            <a:endParaRPr lang="en-US" altLang="en-US" sz="1200" b="1"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Trebuchet MS" panose="020B0603020202020204" pitchFamily="34" charset="0"/>
              </a:rPr>
              <a:t>Kindly recite Sura E Fatiha for Marhumeen of all those who have worked towards making this small work possible.</a:t>
            </a:r>
          </a:p>
        </p:txBody>
      </p:sp>
      <p:pic>
        <p:nvPicPr>
          <p:cNvPr id="6554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268913"/>
            <a:ext cx="117475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2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65543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وَاوْجَبَ عَلَيْنَا مِنْ حَقِّهِمْ مَا قَدْ وَجَبَ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made obligatory upon us fulfilling our duties towards them.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awjaba `alayna min haqqihim ma qad wajaba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9303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وَصَلَّىٰ ٱللَّهُ عَلَىٰ مُحَمَّدٍ ٱلْمُنْتَجَبِ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May Allah send blessings to Muhammad, the divinely selected,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salla allahu `ala muhammadin almuntajabi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051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وَعَلَىٰ اوْصِيَائِهِ ٱلْحُجُبِ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upon his Successors—the doors to Him.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wa `ala awsiya'ihi alhujubi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4743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044575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فَكَمَا اشْهَدْتَنَا مَشْهَدَهُمْ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Allah, just as You have allowed us to visit their shrines,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panose="02020609040205080304" pitchFamily="49" charset="-128"/>
              </a:rPr>
              <a:t>allahumma fakama ashhadtana mashhadahum</a:t>
            </a:r>
            <a:endParaRPr lang="fi-FI" altLang="en-US" b="1" i="1" dirty="0">
              <a:ea typeface="MS Mincho" panose="02020609040205080304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 dirty="0" smtClean="0">
                <a:solidFill>
                  <a:srgbClr val="FFFF99"/>
                </a:solidFill>
                <a:latin typeface="Simplified Arabic" panose="02020603050405020304" pitchFamily="18" charset="-78"/>
                <a:ea typeface="Attari_Quran" panose="02010000000000000000" pitchFamily="2" charset="-78"/>
                <a:cs typeface="Simplified Arabic" panose="02020603050405020304" pitchFamily="18" charset="-78"/>
              </a:rPr>
              <a:t>زِيارت رَجَبِيَّة</a:t>
            </a:r>
            <a:endParaRPr lang="ar-SA" altLang="en-US" sz="1600" b="1" dirty="0">
              <a:solidFill>
                <a:srgbClr val="FFFF99"/>
              </a:solidFill>
              <a:latin typeface="Simplified Arabic" panose="02020603050405020304" pitchFamily="18" charset="-78"/>
              <a:ea typeface="Attari_Quran" panose="02010000000000000000" pitchFamily="2" charset="-78"/>
              <a:cs typeface="Simplified Arabic" panose="02020603050405020304" pitchFamily="18" charset="-78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99"/>
                </a:solidFill>
                <a:latin typeface="Trebuchet MS" panose="020B0603020202020204" pitchFamily="34" charset="0"/>
              </a:rPr>
              <a:t>Ziarat </a:t>
            </a:r>
            <a:r>
              <a:rPr lang="en-US" altLang="en-US" sz="1600" b="1" dirty="0" err="1" smtClean="0">
                <a:solidFill>
                  <a:srgbClr val="FFFF99"/>
                </a:solidFill>
                <a:latin typeface="Trebuchet MS" panose="020B0603020202020204" pitchFamily="34" charset="0"/>
              </a:rPr>
              <a:t>Rajabiyah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1228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14197</TotalTime>
  <Words>1393</Words>
  <Application>Microsoft Office PowerPoint</Application>
  <PresentationFormat>On-screen Show (4:3)</PresentationFormat>
  <Paragraphs>279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1" baseType="lpstr">
      <vt:lpstr>MS Mincho</vt:lpstr>
      <vt:lpstr>Arabic Typesetting</vt:lpstr>
      <vt:lpstr>Arial</vt:lpstr>
      <vt:lpstr>Attari_Quran</vt:lpstr>
      <vt:lpstr>Simplified Arabic</vt:lpstr>
      <vt:lpstr>Trebuchet MS</vt:lpstr>
      <vt:lpstr>Default Design</vt:lpstr>
      <vt:lpstr>PowerPoint Presentation</vt:lpstr>
      <vt:lpstr>PowerPoint Presentation</vt:lpstr>
      <vt:lpstr>اَللَّهُمَّ صَلِّ عَلَىٰ مُحَمَّدٍ وَآلِ مُحَمَّدٍ</vt:lpstr>
      <vt:lpstr>بِسْمِ اللَّهِ الرَّحْمَٰنِ الرَّحِيمِ</vt:lpstr>
      <vt:lpstr>الْحَمْدُ لِلَّهِ ٱلَّذِي اشْهَدَنَا مَشْهَدَ اوْلِيَائِهِ فِي رَجَبٍ</vt:lpstr>
      <vt:lpstr>وَاوْجَبَ عَلَيْنَا مِنْ حَقِّهِمْ مَا قَدْ وَجَبَ</vt:lpstr>
      <vt:lpstr>وَصَلَّىٰ ٱللَّهُ عَلَىٰ مُحَمَّدٍ ٱلْمُنْتَجَبِ</vt:lpstr>
      <vt:lpstr>وَعَلَىٰ اوْصِيَائِهِ ٱلْحُجُبِ</vt:lpstr>
      <vt:lpstr>اَللَّهُمَّ فَكَمَا اشْهَدْتَنَا مَشْهَدَهُمْ</vt:lpstr>
      <vt:lpstr>فَانْجِزْ لَنَا مَوْعِدَهُمْ</vt:lpstr>
      <vt:lpstr>وَاوْرِدْنَا مَوْرِدَهُمْ</vt:lpstr>
      <vt:lpstr>غَيْرَ مُحَلَّئِينَ عَنْ وِرْدٍ</vt:lpstr>
      <vt:lpstr>فِي دَارِ ٱلْمُقَامَةِ وَٱلْخُلْدِ</vt:lpstr>
      <vt:lpstr>وَٱلسَّلاَمُ عَلَيْكُمْ</vt:lpstr>
      <vt:lpstr>إِنِّي قَدْ قَصَدْتُكُمْ وَٱعْتَمَدْتُكُمْ</vt:lpstr>
      <vt:lpstr>بِمَسْالَتِي وَحَاجَتِي</vt:lpstr>
      <vt:lpstr>وَهِيَ فَكَاكُ رَقَبَتِي مِنَ ٱلنَّارِ</vt:lpstr>
      <vt:lpstr>وَٱلْمَقَرُّ مَعَكُمْ فِي دَارِ ٱلْقَرَارِ</vt:lpstr>
      <vt:lpstr>مَعَ شِيعَتِكُمُ ٱلابْرَارِ</vt:lpstr>
      <vt:lpstr>وَٱلسَّلامُ عَلَيْكُمْ بِمَا صَبَرْتُمْ</vt:lpstr>
      <vt:lpstr>فَنِعْمَ عُقْبَىٰ ٱلدَّارِ</vt:lpstr>
      <vt:lpstr>انَا سَائِلُكُمْ وَآمِلُكُمْ فِيمَا إِلَيْكُمُ ٱلتَّفْوِيضُ</vt:lpstr>
      <vt:lpstr>وَعَلَيْكُمُ ٱلتَّعْوِيضُ</vt:lpstr>
      <vt:lpstr>فَبِكُمْ يُجْبَرُ ٱلْمَهِيضُ</vt:lpstr>
      <vt:lpstr>وَيُشْفَىٰ ٱلْمَرِيضُ</vt:lpstr>
      <vt:lpstr>وَمَا تَزْدَادُ ٱلارْحَامُ وَمَا تَغِيضُ</vt:lpstr>
      <vt:lpstr>إنِّي بِسِرِّكُمْ مُؤْمِنٌ</vt:lpstr>
      <vt:lpstr>وَلِقَوْلِكُمْ مُسَلِّمٌ</vt:lpstr>
      <vt:lpstr>وَعَلَىٰ ٱللَّهِ بِكُمْ مُقْسِمٌ</vt:lpstr>
      <vt:lpstr>فِي رَجْعِي بِحَوَائِجِي</vt:lpstr>
      <vt:lpstr>وَقَضَائِهَا وَإِمْضَائِهَا</vt:lpstr>
      <vt:lpstr>وَإِنْجَاحِهَا وَإِبْرَاحِهَا</vt:lpstr>
      <vt:lpstr>وَبِشُؤُونِي لَدَيْكُمْ وَصَلاحِهَا</vt:lpstr>
      <vt:lpstr>وَٱلسَّلامُ عَلَيْكُمْ سَلامَ مُوَدِّعٍ</vt:lpstr>
      <vt:lpstr>وَلَكُمْ حَوَائِجَهُ مُودِعٌ</vt:lpstr>
      <vt:lpstr>يَسْالُ ٱللَّهَ إِلَيْكُمُ ٱلْمَرْجِعَ</vt:lpstr>
      <vt:lpstr>وَسَعْيُهُ إِلَيْكُمْ غَيْرَ مُنْقَطِعٍ</vt:lpstr>
      <vt:lpstr>وَانْ يَرْجِعَنِي مِنْ حَضْرَتِكُمْ خَيْرَ مَرْجِعٍ</vt:lpstr>
      <vt:lpstr>إِلَىٰ جَنَابٍ مُمْرِعٍ</vt:lpstr>
      <vt:lpstr>وَخَفْضٍ مُوَسَّعٍ</vt:lpstr>
      <vt:lpstr>وَدَعَةٍ وَمَهَلٍ إِلَىٰ حِينِ ٱلاجَلِ</vt:lpstr>
      <vt:lpstr>وَخَيْرِ مَصِيرٍ وَمَحَلٍّ فِي ٱلنَّعِيمِ ٱلازَلِ</vt:lpstr>
      <vt:lpstr>وَٱلْعَيْشِ ٱلْمُقْتَبَلِ</vt:lpstr>
      <vt:lpstr>وَدَوَامِ ٱلاكُلِ</vt:lpstr>
      <vt:lpstr>وَشُرْبِ ٱلرَّحِيقِ وَٱلسَّلْسَلِ</vt:lpstr>
      <vt:lpstr>وَعَلٍّ وَنَهَلٍ لا سَامَ مِنْهُ وَلاَ مَلَلَ</vt:lpstr>
      <vt:lpstr>وَرَحْمَةُ ٱللَّهِ وَبَرَكَاتُهُ وَتَحِيَّاتُهُ عَلَيْكُمْ</vt:lpstr>
      <vt:lpstr>حَتَّىٰ ٱلْعَوْدِ إِلَىٰ حَضْرَتِكُمْ</vt:lpstr>
      <vt:lpstr>وَٱلْفَوْزِ فِي كَرَّتِكُمْ</vt:lpstr>
      <vt:lpstr>وَٱلْحَشْرِ فِي زُمْرَتِكُمْ</vt:lpstr>
      <vt:lpstr>وَرَحْمَةُ ٱللَّهِ وَبَرَكَاتُهُ عَلَيْكُمْ وَصَلَوَاتُهُ وَتَحِيَّاتُهُ</vt:lpstr>
      <vt:lpstr>وَهُوَ حَسْبُنَا وَنِعْمَ ٱلْوَكِيلُ</vt:lpstr>
      <vt:lpstr>اَللَّهُمَّ صَلِّ عَلَىٰ مُحَمَّدٍ وَآلِ مُحَمَّدٍ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2388</cp:revision>
  <cp:lastPrinted>1601-01-01T00:00:00Z</cp:lastPrinted>
  <dcterms:created xsi:type="dcterms:W3CDTF">1601-01-01T00:00:00Z</dcterms:created>
  <dcterms:modified xsi:type="dcterms:W3CDTF">2021-02-10T08:05:50Z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