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72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4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3386AE1-FBD9-4FAD-9A61-79ACA5201F46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E4F8601-C026-4929-AF3B-CB7774EDA8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32689-A2A0-4A5E-B446-E8167BB5C6F9}" type="datetime1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3BD59-7D59-4B8A-8C64-179E3B9ECF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063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CFFE8-4EA5-4DBB-8448-F563E7AC93E3}" type="datetime1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1C11E-1E94-4412-A8E2-A09C0D2D72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39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B3331-6289-4B61-B270-134756D02B23}" type="datetime1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4189A-81DC-45D3-B042-84C281EBCC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35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F76CF-CA07-4EB8-8697-FECE2ED44D3F}" type="datetime1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870AD-1941-4E4C-BC40-808A2E0E9C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309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B25FF-5341-49E5-867C-5C8242BC6221}" type="datetime1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B8088-B1A6-47D8-91E8-3E265C5FB0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39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EEA32-02D7-4939-BA59-B1D85F7A85EE}" type="datetime1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BC0E8-6A31-4EF4-A27D-2E1CAED71C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93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CFD40-5021-4D94-8D42-C8F0DE927E7F}" type="datetime1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826AC-7D47-4E25-9C24-8B73D694CB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56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F43B0-2458-40CB-B8FE-A3E637237749}" type="datetime1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61D05-2152-40D9-BFBC-B8FAD47A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94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2A95F-134C-44DE-9B2C-3D862A644EA7}" type="datetime1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C012D-4C7A-4460-8AAA-B387BC0496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20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8E673-15F6-40DF-A3D4-7855450A343F}" type="datetime1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C84C7-FB38-44D2-AD31-4FFB53CCC0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57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3BD2C-6F53-4EFD-AD8E-0D5A03330D7B}" type="datetime1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3FCF8-D512-42E9-AA72-7F87C53B52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9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E170DB-1ABE-4AED-846F-6EDB3BF5A7C1}" type="datetime1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F277703-EFC6-41F2-B27B-961B797A75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9C734-9F58-4BA8-808A-1508A9F6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71600"/>
            <a:ext cx="10972800" cy="1143000"/>
          </a:xfrm>
        </p:spPr>
        <p:txBody>
          <a:bodyPr/>
          <a:lstStyle/>
          <a:p>
            <a:r>
              <a:rPr lang="en-US" sz="6000">
                <a:solidFill>
                  <a:srgbClr val="0070C0"/>
                </a:solidFill>
              </a:rPr>
              <a:t>Rajab Dua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24CB5-1EC2-419D-B1A7-2ACDAA857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433936"/>
            <a:ext cx="10972800" cy="381893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i="0">
                <a:solidFill>
                  <a:srgbClr val="002060"/>
                </a:solidFill>
                <a:effectLst/>
                <a:latin typeface="Lato"/>
              </a:rPr>
              <a:t>Shaykh al-Tusi has narrated that the following </a:t>
            </a:r>
          </a:p>
          <a:p>
            <a:pPr marL="0" indent="0" algn="ctr">
              <a:buNone/>
            </a:pPr>
            <a:r>
              <a:rPr lang="en-US" sz="3600" i="0">
                <a:solidFill>
                  <a:srgbClr val="0070C0"/>
                </a:solidFill>
                <a:effectLst/>
                <a:latin typeface="Lato"/>
              </a:rPr>
              <a:t>holy Signature (Tawqee) – Signed Letter of </a:t>
            </a:r>
          </a:p>
          <a:p>
            <a:pPr marL="0" indent="0" algn="ctr">
              <a:buNone/>
            </a:pPr>
            <a:r>
              <a:rPr lang="en-US" sz="3600" i="0">
                <a:solidFill>
                  <a:srgbClr val="002060"/>
                </a:solidFill>
                <a:effectLst/>
                <a:latin typeface="Lato"/>
              </a:rPr>
              <a:t>Imam Mahdi (atfs) was conveyed to his </a:t>
            </a:r>
            <a:r>
              <a:rPr lang="en-US" sz="3600" i="0">
                <a:solidFill>
                  <a:srgbClr val="0070C0"/>
                </a:solidFill>
                <a:effectLst/>
                <a:latin typeface="Lato"/>
              </a:rPr>
              <a:t>representative Shaykh Abu-Ja`far Muhammad</a:t>
            </a:r>
          </a:p>
          <a:p>
            <a:pPr marL="0" indent="0" algn="ctr">
              <a:buNone/>
            </a:pPr>
            <a:r>
              <a:rPr lang="en-US" sz="3600" i="0">
                <a:solidFill>
                  <a:srgbClr val="0070C0"/>
                </a:solidFill>
                <a:effectLst/>
                <a:latin typeface="Lato"/>
              </a:rPr>
              <a:t> </a:t>
            </a:r>
            <a:r>
              <a:rPr lang="en-US" sz="3600" i="0">
                <a:solidFill>
                  <a:srgbClr val="002060"/>
                </a:solidFill>
                <a:effectLst/>
                <a:latin typeface="Lato"/>
              </a:rPr>
              <a:t>ibn `Uthman ibn Sa`eed:</a:t>
            </a:r>
            <a:br>
              <a:rPr lang="en-US" sz="3600" i="0">
                <a:solidFill>
                  <a:srgbClr val="002060"/>
                </a:solidFill>
                <a:effectLst/>
                <a:latin typeface="Lato"/>
              </a:rPr>
            </a:br>
            <a:r>
              <a:rPr lang="en-US" sz="3600" i="0">
                <a:solidFill>
                  <a:srgbClr val="0070C0"/>
                </a:solidFill>
                <a:effectLst/>
                <a:latin typeface="Lato"/>
              </a:rPr>
              <a:t>On each day in Rajab, you may say the following </a:t>
            </a:r>
            <a:r>
              <a:rPr lang="en-US" sz="3600" i="0">
                <a:solidFill>
                  <a:srgbClr val="002060"/>
                </a:solidFill>
                <a:effectLst/>
                <a:latin typeface="Lato"/>
              </a:rPr>
              <a:t>prayer: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EB2B08-FF42-4F08-8824-6B940FEBDBA9}"/>
              </a:ext>
            </a:extLst>
          </p:cNvPr>
          <p:cNvSpPr txBox="1"/>
          <p:nvPr/>
        </p:nvSpPr>
        <p:spPr>
          <a:xfrm>
            <a:off x="5943600" y="372070"/>
            <a:ext cx="3968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endParaRPr lang="en-US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0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109728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ur-PK" sz="80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وَآيَاتِكَ وَمَقَامَاتِكَ الَّتِي لا تَعْطِيلَ لَهَا فِي كُلِّ مَكَانٍ</a:t>
            </a:r>
            <a:br>
              <a:rPr lang="ur-PK" sz="4800">
                <a:solidFill>
                  <a:srgbClr val="002060"/>
                </a:solidFill>
              </a:rPr>
            </a:br>
            <a:endParaRPr lang="en-US" sz="4800">
              <a:solidFill>
                <a:srgbClr val="002060"/>
              </a:solidFill>
            </a:endParaRPr>
          </a:p>
          <a:p>
            <a:pPr marL="0" indent="0" algn="ctr" rtl="1">
              <a:buNone/>
            </a:pPr>
            <a:endParaRPr lang="en-US" altLang="en-US" sz="80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Your Signs and Stations, which are never inoperative in any place.</a:t>
            </a:r>
          </a:p>
          <a:p>
            <a:endParaRPr lang="en-US" altLang="en-US" sz="1800">
              <a:latin typeface="Alvi Nastaleeq" pitchFamily="2" charset="0"/>
            </a:endParaRPr>
          </a:p>
          <a:p>
            <a:endParaRPr lang="en-US" altLang="en-US">
              <a:latin typeface="Alvi Nastaleeq" pitchFamily="2" charset="0"/>
            </a:endParaRPr>
          </a:p>
          <a:p>
            <a:pPr marL="0" indent="0" algn="ctr" rtl="1">
              <a:buNone/>
            </a:pPr>
            <a:r>
              <a:rPr lang="fi-FI" sz="2800" b="0" i="1">
                <a:solidFill>
                  <a:srgbClr val="002060"/>
                </a:solidFill>
                <a:effectLst/>
                <a:latin typeface="Lato"/>
              </a:rPr>
              <a:t>wa ayatika wa maqamatika allati la ta`tila laha</a:t>
            </a:r>
            <a:br>
              <a:rPr lang="fi-FI" sz="2800">
                <a:solidFill>
                  <a:srgbClr val="002060"/>
                </a:solidFill>
              </a:rPr>
            </a:br>
            <a:endParaRPr lang="en-US" altLang="en-US" sz="440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779FB4-775E-4148-B183-D9570CB550DD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يَعْرِفُكَ بِهَا مَنْ عَرَفَكَ</a:t>
            </a:r>
            <a:br>
              <a:rPr lang="ur-PK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altLang="en-US" sz="54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Through them, You are known to those who know You.</a:t>
            </a:r>
          </a:p>
          <a:p>
            <a:pPr marL="0" indent="0">
              <a:buNone/>
            </a:pPr>
            <a:br>
              <a:rPr lang="en-US" sz="1400"/>
            </a:br>
            <a:endParaRPr lang="en-US" sz="1400"/>
          </a:p>
          <a:p>
            <a:pPr marL="0" indent="0">
              <a:buNone/>
            </a:pPr>
            <a:endParaRPr lang="en-US" altLang="en-US">
              <a:latin typeface="Alvi Nastaleeq" pitchFamily="2" charset="0"/>
              <a:cs typeface="Alvi Nastaleeq" pitchFamily="2" charset="0"/>
            </a:endParaRPr>
          </a:p>
          <a:p>
            <a:pPr marL="0" indent="0" algn="ctr" rtl="1">
              <a:buNone/>
            </a:pPr>
            <a:r>
              <a:rPr lang="fi-FI" sz="2800" b="0" i="1">
                <a:solidFill>
                  <a:srgbClr val="002060"/>
                </a:solidFill>
                <a:effectLst/>
                <a:latin typeface="Lato"/>
              </a:rPr>
              <a:t>fi kulli makanin ya`rifuka biha man `arafaka</a:t>
            </a:r>
            <a:br>
              <a:rPr lang="fi-FI" sz="2800">
                <a:solidFill>
                  <a:srgbClr val="002060"/>
                </a:solidFill>
              </a:rPr>
            </a:br>
            <a:endParaRPr lang="en-US" altLang="en-US" sz="440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DB431B-E123-49D9-B223-9986EECBDEC3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109728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 فَرْقَ بَيْنَكَ وَبَيْنَهَا إِلاَّ أَنَّهُمْ عِبَادُكَ وَخَلْقُكَ</a:t>
            </a:r>
            <a:br>
              <a:rPr lang="ur-PK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altLang="en-US" sz="48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-there being no difference between You and them except that they are Your servants and creation.</a:t>
            </a:r>
          </a:p>
          <a:p>
            <a:br>
              <a:rPr lang="en-US" sz="1400"/>
            </a:br>
            <a:endParaRPr lang="en-US" altLang="en-US"/>
          </a:p>
          <a:p>
            <a:pPr marL="0" indent="0" algn="ctr" rtl="1">
              <a:buNone/>
            </a:pPr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la farqa baynaka wa baynaha illa annahum `ibaduka wa khalquka</a:t>
            </a:r>
            <a:br>
              <a:rPr lang="en-US" sz="2800">
                <a:solidFill>
                  <a:srgbClr val="002060"/>
                </a:solidFill>
              </a:rPr>
            </a:br>
            <a:endParaRPr lang="en-US" altLang="en-US" sz="440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464E8D-A203-4CC9-8EFE-B210AD6ECA06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381000" y="1428929"/>
            <a:ext cx="10972800" cy="5200471"/>
          </a:xfrm>
        </p:spPr>
        <p:txBody>
          <a:bodyPr/>
          <a:lstStyle/>
          <a:p>
            <a:pPr marL="0" indent="0" algn="ctr">
              <a:buNone/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فَتْقُهَا وَرَتْقُهَا بِيَدِكَ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br>
              <a:rPr lang="ur-PK" sz="40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their unstitching and mending is in Your hand</a:t>
            </a:r>
          </a:p>
          <a:p>
            <a:pPr marL="0" indent="0" algn="ctr">
              <a:buNone/>
            </a:pPr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br>
              <a:rPr lang="en-US" sz="1200"/>
            </a:br>
            <a:endParaRPr lang="en-US" altLang="en-US" sz="1200"/>
          </a:p>
          <a:p>
            <a:pPr algn="ctr" rtl="1"/>
            <a:endParaRPr lang="en-US" altLang="en-US" sz="1800">
              <a:solidFill>
                <a:srgbClr val="002060"/>
              </a:solidFill>
              <a:latin typeface="Alvi Nastaleeq" pitchFamily="2" charset="0"/>
            </a:endParaRPr>
          </a:p>
          <a:p>
            <a:pPr marL="0" indent="0" algn="ctr" rtl="1">
              <a:buNone/>
            </a:pPr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fatquha wa ratquha biyadika</a:t>
            </a:r>
            <a:br>
              <a:rPr lang="en-US" sz="2800">
                <a:solidFill>
                  <a:srgbClr val="002060"/>
                </a:solidFill>
              </a:rPr>
            </a:br>
            <a:endParaRPr lang="en-US" altLang="en-US" sz="440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A01A92-91CD-4F9E-B0C3-B763133D696C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بَدْؤُهَا مِنْكَ وَعَوْدُهَا إلَيْكَ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endParaRPr lang="en-US" sz="40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endParaRPr lang="en-US" altLang="en-US" sz="18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they enamate from You and return to You.</a:t>
            </a:r>
          </a:p>
          <a:p>
            <a:br>
              <a:rPr lang="en-US" sz="1600"/>
            </a:br>
            <a:endParaRPr lang="en-US" altLang="en-US" sz="1600"/>
          </a:p>
          <a:p>
            <a:pPr algn="ctr" rtl="1"/>
            <a:endParaRPr lang="en-US" altLang="en-US" sz="2400">
              <a:latin typeface="Alvi Nastaleeq" pitchFamily="2" charset="0"/>
            </a:endParaRPr>
          </a:p>
          <a:p>
            <a:pPr marL="0" indent="0" algn="ctr" rtl="1">
              <a:buNone/>
            </a:pPr>
            <a:r>
              <a:rPr lang="en-US" sz="2400" b="0" i="1">
                <a:solidFill>
                  <a:srgbClr val="002060"/>
                </a:solidFill>
                <a:effectLst/>
                <a:latin typeface="Lato"/>
              </a:rPr>
              <a:t>bad'uha minka wa `awduha ilayka</a:t>
            </a:r>
            <a:br>
              <a:rPr lang="en-US" sz="4000">
                <a:solidFill>
                  <a:srgbClr val="002060"/>
                </a:solidFill>
              </a:rPr>
            </a:br>
            <a:endParaRPr lang="en-US" altLang="en-US" sz="400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6EE90-97B8-42E3-BDE3-BFCD8F2D83CD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ur-PK" sz="80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أَعْضَادٌ وَأَشْهَادٌ</a:t>
            </a:r>
            <a:r>
              <a:rPr lang="ar-OM" sz="80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ur-PK" sz="80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وَمُنَاةٌ وَأَذْوَادٌ</a:t>
            </a:r>
            <a:r>
              <a:rPr lang="en-US" sz="80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ur-PK" sz="80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وَحَفَظَةٌ وَرُوَّادٌ</a:t>
            </a:r>
            <a:br>
              <a:rPr lang="ur-PK" sz="4400">
                <a:solidFill>
                  <a:srgbClr val="002060"/>
                </a:solidFill>
              </a:rPr>
            </a:br>
            <a:endParaRPr lang="en-US" altLang="en-US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They are the instruments, witnesses,</a:t>
            </a:r>
            <a:r>
              <a:rPr lang="en-US" sz="4400" b="0" i="0">
                <a:solidFill>
                  <a:srgbClr val="0070C0"/>
                </a:solidFill>
                <a:effectLst/>
                <a:latin typeface="Lato"/>
              </a:rPr>
              <a:t> </a:t>
            </a:r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planners, defenders guards and scouts</a:t>
            </a:r>
            <a:endParaRPr lang="en-US" sz="2000" b="0" i="0">
              <a:solidFill>
                <a:srgbClr val="0070C0"/>
              </a:solidFill>
              <a:effectLst/>
              <a:latin typeface="Lato"/>
            </a:endParaRPr>
          </a:p>
          <a:p>
            <a:pPr marL="0" indent="0">
              <a:buNone/>
            </a:pPr>
            <a:endParaRPr lang="en-US" sz="1050" b="0" i="0">
              <a:solidFill>
                <a:srgbClr val="111111"/>
              </a:solidFill>
              <a:effectLst/>
              <a:latin typeface="Lato"/>
            </a:endParaRPr>
          </a:p>
          <a:p>
            <a:pPr algn="ctr" rtl="1"/>
            <a:endParaRPr lang="ar-SA" altLang="en-US"/>
          </a:p>
          <a:p>
            <a:pPr marL="0" indent="0" algn="ctr">
              <a:buNone/>
            </a:pPr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a`dadun wa ashhadun</a:t>
            </a:r>
            <a:r>
              <a:rPr lang="ar-OM" sz="2800" b="0" i="1">
                <a:solidFill>
                  <a:srgbClr val="002060"/>
                </a:solidFill>
                <a:effectLst/>
                <a:latin typeface="Lato"/>
              </a:rPr>
              <a:t> </a:t>
            </a:r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 wa munatun wa adhwadun wa hafazatun wa ruwwadun</a:t>
            </a:r>
            <a:br>
              <a:rPr lang="en-US" sz="2800">
                <a:solidFill>
                  <a:srgbClr val="002060"/>
                </a:solidFill>
              </a:rPr>
            </a:br>
            <a:endParaRPr lang="en-US" altLang="en-US" sz="440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E1524C-B650-49D4-9645-81FD8EB169E4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28C544-F271-4C93-AEE8-35146E45C94A}"/>
              </a:ext>
            </a:extLst>
          </p:cNvPr>
          <p:cNvSpPr txBox="1"/>
          <p:nvPr/>
        </p:nvSpPr>
        <p:spPr>
          <a:xfrm>
            <a:off x="1295400" y="1981200"/>
            <a:ext cx="9103326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فَبِهِمْ مَلَأْتَ سَمَاءَكَ وَأَرْضَكَ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sz="480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by whose means You have filled Your heavens and earth</a:t>
            </a: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br>
              <a:rPr lang="en-US" sz="2800"/>
            </a:br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fabihim mala'ta sama'aka wa ardaka</a:t>
            </a:r>
            <a:br>
              <a:rPr lang="en-US" sz="2800"/>
            </a:br>
            <a:endParaRPr lang="en-US" sz="2800"/>
          </a:p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B9614A-F5D0-4DA9-8F62-71F237EAD88F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688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77F241-E87F-476B-87C9-3ABFF550512D}"/>
              </a:ext>
            </a:extLst>
          </p:cNvPr>
          <p:cNvSpPr txBox="1"/>
          <p:nvPr/>
        </p:nvSpPr>
        <p:spPr>
          <a:xfrm>
            <a:off x="1435694" y="2133600"/>
            <a:ext cx="876079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ظَهَرَ أَنْ لاَ إِلٰهَ إِلاَّ أَنْتَ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until it became manifest that there is no god save You.</a:t>
            </a:r>
          </a:p>
          <a:p>
            <a:pPr algn="ctr"/>
            <a:endParaRPr lang="en-US" sz="2800">
              <a:solidFill>
                <a:srgbClr val="0070C0"/>
              </a:solidFill>
              <a:latin typeface="Lato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hatta zahara an la ilaha illa anta</a:t>
            </a:r>
          </a:p>
          <a:p>
            <a:pPr algn="ctr"/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9CB8BB-31CE-4C6E-A045-D02EE262734E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852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EBEA89-1B59-4FB2-8800-DC8620435D6C}"/>
              </a:ext>
            </a:extLst>
          </p:cNvPr>
          <p:cNvSpPr txBox="1"/>
          <p:nvPr/>
        </p:nvSpPr>
        <p:spPr>
          <a:xfrm>
            <a:off x="2778168" y="2133600"/>
            <a:ext cx="6635663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فَبِذٰلِكَ أَسْأَلُكَ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I thus implore You in the name of all this,</a:t>
            </a: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fabidhalika as'aluka</a:t>
            </a:r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B6513B-7D83-4FD3-90C7-67A059445373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97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1CE4AC-EC16-4D9C-AA2C-F235C2DEFDDE}"/>
              </a:ext>
            </a:extLst>
          </p:cNvPr>
          <p:cNvSpPr txBox="1"/>
          <p:nvPr/>
        </p:nvSpPr>
        <p:spPr>
          <a:xfrm>
            <a:off x="1398285" y="1219200"/>
            <a:ext cx="9090630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800" b="0" i="0">
              <a:solidFill>
                <a:srgbClr val="111111"/>
              </a:solidFill>
              <a:effectLst/>
              <a:latin typeface="Lato"/>
            </a:endParaRPr>
          </a:p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وَبِمَوَاقِعِ ٱلْعِزِّ مِنْ رَحْمَتِكَ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and by the recipients of honor and might by your mercy,</a:t>
            </a: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bimawaqi`i al`izzi min rahmatika</a:t>
            </a:r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E84487-21B9-49C7-BF99-E2714F97CBEB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96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57867"/>
            <a:ext cx="10134600" cy="5105400"/>
          </a:xfrm>
        </p:spPr>
        <p:txBody>
          <a:bodyPr rtlCol="0">
            <a:normAutofit fontScale="92500" lnSpcReduction="10000"/>
          </a:bodyPr>
          <a:lstStyle/>
          <a:p>
            <a:pPr marL="0" indent="0" algn="ctr">
              <a:buNone/>
            </a:pPr>
            <a:r>
              <a:rPr lang="ur-PK" sz="104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إنِّي أَسْأَلُكَ بِمَعَانِي جَمِيعِ مَا يَدْعُوكَ بِهِ وُلاةُ أَمْرِكَ</a:t>
            </a:r>
            <a:endParaRPr lang="en-US" sz="104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n-US" sz="3000" b="0" i="0">
                <a:solidFill>
                  <a:srgbClr val="0070C0"/>
                </a:solidFill>
                <a:effectLst/>
                <a:latin typeface="Lato"/>
              </a:rPr>
              <a:t>O Allah, I beseech You by the meanings of all the supplications of those whom You have invested with Your authority,</a:t>
            </a:r>
          </a:p>
          <a:p>
            <a:pPr marL="0" indent="0" algn="ctr">
              <a:buNone/>
            </a:pPr>
            <a:br>
              <a:rPr lang="en-US"/>
            </a:br>
            <a:r>
              <a:rPr lang="en-US" sz="3000" b="0" i="1">
                <a:solidFill>
                  <a:srgbClr val="002060"/>
                </a:solidFill>
                <a:effectLst/>
                <a:latin typeface="Lato"/>
              </a:rPr>
              <a:t>allahumma inni as'aluka bima`ani jami`i ma yad`uka bihi wulatu amrika</a:t>
            </a:r>
            <a:endParaRPr lang="en-US" sz="3000" dirty="0">
              <a:solidFill>
                <a:srgbClr val="002060"/>
              </a:solidFill>
              <a:latin typeface="Alvi Nastaleeq" pitchFamily="2" charset="-78"/>
              <a:cs typeface="Alvi Nastaleeq" pitchFamily="2" charset="-78"/>
            </a:endParaRPr>
          </a:p>
          <a:p>
            <a:pPr algn="ctr" rtl="1"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F4153C-2423-40B2-B750-F245C6D332E5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00E0F0-C538-47A1-84E4-9BB0DEFD7653}"/>
              </a:ext>
            </a:extLst>
          </p:cNvPr>
          <p:cNvSpPr txBox="1"/>
          <p:nvPr/>
        </p:nvSpPr>
        <p:spPr>
          <a:xfrm>
            <a:off x="3124200" y="1905000"/>
            <a:ext cx="5509842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وَبِمَقَامَاتِكَ وَعَلامَاتِكَ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and by Your stations and Signs,</a:t>
            </a:r>
          </a:p>
          <a:p>
            <a:pPr algn="ctr"/>
            <a:endParaRPr lang="en-US" sz="2800">
              <a:solidFill>
                <a:srgbClr val="0070C0"/>
              </a:solidFill>
              <a:latin typeface="Lato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bimaqamatika wa `alamatika</a:t>
            </a:r>
            <a:endParaRPr lang="en-US" sz="28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0AF902-C96E-4EDE-B31D-864E44657A4D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895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29B75B-73B4-4EDA-9AB5-6BA27511FF02}"/>
              </a:ext>
            </a:extLst>
          </p:cNvPr>
          <p:cNvSpPr txBox="1"/>
          <p:nvPr/>
        </p:nvSpPr>
        <p:spPr>
          <a:xfrm>
            <a:off x="1676400" y="2213282"/>
            <a:ext cx="8412046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أَنْ تُصَلِّيَ عَلَىٰ مُحَمَّدٍ وَآلِهِ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48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to send blessings to Muhammad and his Household</a:t>
            </a:r>
          </a:p>
          <a:p>
            <a:pPr algn="ctr"/>
            <a:endParaRPr lang="en-US" sz="2800">
              <a:solidFill>
                <a:srgbClr val="0070C0"/>
              </a:solidFill>
              <a:latin typeface="Lato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an tusalliya `ala muhammadin wa alihi</a:t>
            </a:r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778C38-4521-48C4-A9FD-6C93506A88F7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173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5685F7-183F-4FD5-8F8D-21AA3E6337B5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4025C5-4198-423C-A5B3-49A5ECADD41E}"/>
              </a:ext>
            </a:extLst>
          </p:cNvPr>
          <p:cNvSpPr txBox="1"/>
          <p:nvPr/>
        </p:nvSpPr>
        <p:spPr>
          <a:xfrm>
            <a:off x="2590800" y="2133600"/>
            <a:ext cx="6415538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وَأَنْ تَزِيدَنِي إِيـمَاناً وَتَثْبِيتاً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and increase me in faith and fortitude.</a:t>
            </a: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an tazidani imanan wa tathbitan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838559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C9E81F-C44B-42F9-BE73-EBC4113D8770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4797F9-6187-4690-9D1B-B31FFAA7BACD}"/>
              </a:ext>
            </a:extLst>
          </p:cNvPr>
          <p:cNvSpPr txBox="1"/>
          <p:nvPr/>
        </p:nvSpPr>
        <p:spPr>
          <a:xfrm>
            <a:off x="2710984" y="2133600"/>
            <a:ext cx="6465231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بَاطِناً فِي ظُهُورِهِ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O He Who is Immanent in His Evidence!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ya batinan fi zuhurihi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164390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C098A8-D51A-4BF3-9D02-5D5046CC97F1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1EED4A-1B21-4F02-A573-72FA994757F8}"/>
              </a:ext>
            </a:extLst>
          </p:cNvPr>
          <p:cNvSpPr txBox="1"/>
          <p:nvPr/>
        </p:nvSpPr>
        <p:spPr>
          <a:xfrm>
            <a:off x="838200" y="1905000"/>
            <a:ext cx="10038325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وَظَاهِراً فِي بُطُونِهِ وَمَكْنُونِهِ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O He Who is Evident in His Immanence and in His hiddenness!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zahiran fi butunihi wa maknunihi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4322340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E07DDF-B964-466E-98A4-6100B3CECC78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11EB51-A58F-41CC-87B1-425DE487FE40}"/>
              </a:ext>
            </a:extLst>
          </p:cNvPr>
          <p:cNvSpPr txBox="1"/>
          <p:nvPr/>
        </p:nvSpPr>
        <p:spPr>
          <a:xfrm>
            <a:off x="2204018" y="1905000"/>
            <a:ext cx="705430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مُفَرِّقاً بَيْنَ ٱلنُّورِ وَٱلدَّيجُورِ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O He Who sets apart light from murk!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ya mufarriqan bayna alnnuri walddayjuri</a:t>
            </a:r>
          </a:p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8358328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CB8470-3ED0-428B-BE9E-5CCC4402C8DC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1055FA-C383-47BC-B688-23E61FA60DB7}"/>
              </a:ext>
            </a:extLst>
          </p:cNvPr>
          <p:cNvSpPr txBox="1"/>
          <p:nvPr/>
        </p:nvSpPr>
        <p:spPr>
          <a:xfrm>
            <a:off x="744068" y="2209800"/>
            <a:ext cx="10399064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مَوْصُوفاً بِغَيْرِ كُنْهٍ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O He Whom is described without recognition of his real essence!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ya mawsufan bighayri kunhin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889757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3CD743-CFFE-438A-A217-5FB752FF021C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E99429-87E6-488D-9836-BACA006EDC8D}"/>
              </a:ext>
            </a:extLst>
          </p:cNvPr>
          <p:cNvSpPr txBox="1"/>
          <p:nvPr/>
        </p:nvSpPr>
        <p:spPr>
          <a:xfrm>
            <a:off x="763998" y="2057400"/>
            <a:ext cx="10086736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وَمَعْرُوفاً بِغَيْرِ شِبْهٍ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and He Whom is recognized without having anything like Him!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ma`rufan bighayri shibhin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7391105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6F6631-299D-4C0E-AEA1-FE24C32FA8B4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5B22DF-65BD-4D35-8AC4-2D8A3E51D1F1}"/>
              </a:ext>
            </a:extLst>
          </p:cNvPr>
          <p:cNvSpPr txBox="1"/>
          <p:nvPr/>
        </p:nvSpPr>
        <p:spPr>
          <a:xfrm>
            <a:off x="3783540" y="2057400"/>
            <a:ext cx="4624920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حَادَّ كُلِّ مَحْدُودٍ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O Edger of all edged things!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hadda kulli mahdudin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777140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76A7F7-7314-42F6-A120-590550627A38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3D04C9-1314-45BE-A817-5C9173CFC278}"/>
              </a:ext>
            </a:extLst>
          </p:cNvPr>
          <p:cNvSpPr txBox="1"/>
          <p:nvPr/>
        </p:nvSpPr>
        <p:spPr>
          <a:xfrm>
            <a:off x="3575117" y="2286000"/>
            <a:ext cx="5041765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وَشَاهِدَ كُلِّ مَشْهُودٍ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O Witness of all done things!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shahida kulli mashhudin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044836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ٱلْمَأْمُونُونَ عَلَىٰ سِرِّكَ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br>
              <a:rPr lang="ur-PK" sz="40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altLang="en-US" sz="16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the trustees of Your secret,</a:t>
            </a: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br>
              <a:rPr lang="en-US" sz="1400"/>
            </a:br>
            <a:endParaRPr lang="en-US" altLang="en-US" sz="1800"/>
          </a:p>
          <a:p>
            <a:pPr marL="0" indent="0" algn="ctr" rtl="1">
              <a:buNone/>
            </a:pPr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alma'mununa `ala sirrika</a:t>
            </a:r>
            <a:br>
              <a:rPr lang="en-US" sz="2800">
                <a:solidFill>
                  <a:srgbClr val="002060"/>
                </a:solidFill>
              </a:rPr>
            </a:br>
            <a:endParaRPr lang="en-US" altLang="en-US" sz="4400">
              <a:solidFill>
                <a:srgbClr val="002060"/>
              </a:solidFill>
              <a:latin typeface="Arabic Typesetting" panose="03020402040406030203" pitchFamily="66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0242D5-7C62-4068-ACD9-CEAE2B10D326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754DD9-2977-429B-9E6D-FC9460C33DB8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249141-4FCC-43C8-B989-26C70B11A5F7}"/>
              </a:ext>
            </a:extLst>
          </p:cNvPr>
          <p:cNvSpPr txBox="1"/>
          <p:nvPr/>
        </p:nvSpPr>
        <p:spPr>
          <a:xfrm>
            <a:off x="2759491" y="2133600"/>
            <a:ext cx="6368217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وَمُوجِدَ كُلِّ مَوْجُودٍ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O Bringer into being all existent things!</a:t>
            </a:r>
            <a:endParaRPr lang="en-US" sz="2800" b="0" i="0">
              <a:solidFill>
                <a:srgbClr val="002060"/>
              </a:solidFill>
              <a:effectLst/>
              <a:latin typeface="PDMS_Saleem_QuranFont-signed"/>
            </a:endParaRP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mujida kulli mawjudin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90620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B4B7BD-CF40-4A2F-ACDD-686542C14D6F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ECC381-E28F-46FE-A580-780B0F73EA16}"/>
              </a:ext>
            </a:extLst>
          </p:cNvPr>
          <p:cNvSpPr txBox="1"/>
          <p:nvPr/>
        </p:nvSpPr>
        <p:spPr>
          <a:xfrm>
            <a:off x="1524000" y="1981200"/>
            <a:ext cx="8535364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وَمُحْصِيَ كُلِّ مَعْدُودٍ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O Knower of the number of all countable things!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muhsiya kulli ma`dudin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501658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B609FF-E808-4E74-9A7D-8FCC983688B0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81B69E-FDE8-4915-8B50-283860F5AFB0}"/>
              </a:ext>
            </a:extLst>
          </p:cNvPr>
          <p:cNvSpPr txBox="1"/>
          <p:nvPr/>
        </p:nvSpPr>
        <p:spPr>
          <a:xfrm>
            <a:off x="2735157" y="2213282"/>
            <a:ext cx="6416885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وَفَاقِدَ كُلِّ مَفْقُودٍ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O Knower of the place of all lost things!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faqida kulli mafqudin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2105662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889FD-E781-49EA-AEA4-BD5B84ADDAC5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D8EAEC-0B31-48AA-8DEF-EDC417E1E385}"/>
              </a:ext>
            </a:extLst>
          </p:cNvPr>
          <p:cNvSpPr txBox="1"/>
          <p:nvPr/>
        </p:nvSpPr>
        <p:spPr>
          <a:xfrm>
            <a:off x="2819400" y="2133600"/>
            <a:ext cx="609407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لَيْسَ دُونَكَ مِنْ مَعْبُودٍ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None is worshipped except You.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laysa dunaka min ma`budin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7254555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98D05A-DE48-4313-8E74-EDE8C85662EC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F94F30-FD0A-4993-8DB2-CA03D34FEEAA}"/>
              </a:ext>
            </a:extLst>
          </p:cNvPr>
          <p:cNvSpPr txBox="1"/>
          <p:nvPr/>
        </p:nvSpPr>
        <p:spPr>
          <a:xfrm>
            <a:off x="1104900" y="2133600"/>
            <a:ext cx="96774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أَهْلَ ٱلْكِبْرِيَاءِ وَٱلْجُودِ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You are the worthiest of all pride and magnanimity.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ahla alkibriya‘i waljudi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7358846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DD8F1A3-8ABC-4627-8085-3D38523DA357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E5F931-6268-4D2C-B265-C9DE26EFF039}"/>
              </a:ext>
            </a:extLst>
          </p:cNvPr>
          <p:cNvSpPr txBox="1"/>
          <p:nvPr/>
        </p:nvSpPr>
        <p:spPr>
          <a:xfrm>
            <a:off x="1791182" y="2209800"/>
            <a:ext cx="8304835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مَنْ لا يُكَيَّفُ بِكَيْفٍ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O He about Whom, it is infeasible to as ‘how’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ya man la yukayyafu bikayfin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6226400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FDDFFC-8B3B-485D-9487-581C403598E3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3226EE-E76D-4421-9780-99AA989C4434}"/>
              </a:ext>
            </a:extLst>
          </p:cNvPr>
          <p:cNvSpPr txBox="1"/>
          <p:nvPr/>
        </p:nvSpPr>
        <p:spPr>
          <a:xfrm>
            <a:off x="2819400" y="2057400"/>
            <a:ext cx="609407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يُؤَيَّنُ بِأَيْنٍ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and it is infeasible to ask ‘where’!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la yu'ayyanu bi-aynin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5882756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7CACAC-28B9-4B98-A219-8C2E335E88FF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5D035-44FE-435E-9EFA-F7E14F933CDF}"/>
              </a:ext>
            </a:extLst>
          </p:cNvPr>
          <p:cNvSpPr txBox="1"/>
          <p:nvPr/>
        </p:nvSpPr>
        <p:spPr>
          <a:xfrm>
            <a:off x="2399818" y="2133600"/>
            <a:ext cx="7392364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مُحْتَجِباً عَنْ كُلِّ عَيْنٍ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O He Who is concealed from all sights!</a:t>
            </a:r>
            <a:endParaRPr lang="en-US" sz="2800" b="0" i="0">
              <a:solidFill>
                <a:srgbClr val="002060"/>
              </a:solidFill>
              <a:effectLst/>
              <a:latin typeface="PDMS_Saleem_QuranFont-signed"/>
            </a:endParaRP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ya muhtajiban `an kulli `aynin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1887220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4C34A9-6777-4800-BAB4-197875E5D19E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EEF6BB-62EC-46C6-90CA-68DBF257FB63}"/>
              </a:ext>
            </a:extLst>
          </p:cNvPr>
          <p:cNvSpPr txBox="1"/>
          <p:nvPr/>
        </p:nvSpPr>
        <p:spPr>
          <a:xfrm>
            <a:off x="1371600" y="1600200"/>
            <a:ext cx="944880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2800" b="0" i="0">
              <a:solidFill>
                <a:srgbClr val="111111"/>
              </a:solidFill>
              <a:effectLst/>
              <a:latin typeface="Lato"/>
            </a:endParaRPr>
          </a:p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دَيْمُومُ يَا قَيُّومُ وَعَالِمَ كُلِّ مَعْلُومٍ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O Everlasting, O Self-Subsistent, O Knower of all known things!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ya daymumu ya qayyumu wa `alima kulli ma`lumin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9329187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93821D-A9DD-40C2-AFAF-4ED85FFBDCF7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48CBBA-01B0-4519-9155-F499C236E8EB}"/>
              </a:ext>
            </a:extLst>
          </p:cNvPr>
          <p:cNvSpPr txBox="1"/>
          <p:nvPr/>
        </p:nvSpPr>
        <p:spPr>
          <a:xfrm>
            <a:off x="381000" y="1371600"/>
            <a:ext cx="11125200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صَلِّ عَلَىٰ مُحَمَّدٍ وَآلِهِ وَعَلَىٰ عِبَادِكَ ٱلْمُنْتَجَبِينَ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(Please do) send blessings to Muhammad, his Household, Your selected servants,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salli `ala muhammadin wa alihi wa `ala `ibadika almuntajabina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83873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ٱلْمُسْتَبْشِرُونَ بأَمْرِكَ</a:t>
            </a:r>
            <a:br>
              <a:rPr lang="ur-PK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ur-PK" altLang="en-US" sz="54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theose who rejoice in Your command,</a:t>
            </a:r>
          </a:p>
          <a:p>
            <a:br>
              <a:rPr lang="en-US" sz="1400"/>
            </a:br>
            <a:endParaRPr lang="en-US" altLang="en-US" sz="2400">
              <a:solidFill>
                <a:srgbClr val="0070C0"/>
              </a:solidFill>
            </a:endParaRPr>
          </a:p>
          <a:p>
            <a:pPr algn="ctr" rtl="1"/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marL="0" indent="0" algn="ctr" rtl="1">
              <a:buNone/>
            </a:pPr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almustabshiruna bi'amrika</a:t>
            </a:r>
            <a:br>
              <a:rPr lang="en-US" sz="2800">
                <a:solidFill>
                  <a:srgbClr val="002060"/>
                </a:solidFill>
              </a:rPr>
            </a:br>
            <a:endParaRPr lang="en-US" altLang="en-US" sz="440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B4B4C0-2594-4466-AA3D-0A79A3147A4F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C72424-2277-4C21-8484-005DC027699D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230E8A-2F13-4DB2-B445-87F0F819C64D}"/>
              </a:ext>
            </a:extLst>
          </p:cNvPr>
          <p:cNvSpPr txBox="1"/>
          <p:nvPr/>
        </p:nvSpPr>
        <p:spPr>
          <a:xfrm>
            <a:off x="3048965" y="2057400"/>
            <a:ext cx="609407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وَبَشَرِكَ ٱلْمُحْتَجِبِينَ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Your concealed human beings,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basharika almuhtajibina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1976147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45CDBF-522E-4B49-8E40-627C7D3A1A0A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8275A7-7660-4473-A65C-47B5F517008C}"/>
              </a:ext>
            </a:extLst>
          </p:cNvPr>
          <p:cNvSpPr txBox="1"/>
          <p:nvPr/>
        </p:nvSpPr>
        <p:spPr>
          <a:xfrm>
            <a:off x="3048965" y="2133600"/>
            <a:ext cx="609407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وَمَلائِكَتِكَ ٱلْمُقَرَّبِينَ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Your favorite angels,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mala'ikatika almuqarrabina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3278378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93855C-4C2B-4E4C-AE6C-55A8D346F755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710D96-A4DE-4E3B-BFF0-8505E001A09A}"/>
              </a:ext>
            </a:extLst>
          </p:cNvPr>
          <p:cNvSpPr txBox="1"/>
          <p:nvPr/>
        </p:nvSpPr>
        <p:spPr>
          <a:xfrm>
            <a:off x="0" y="1905000"/>
            <a:ext cx="114300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وَٱلْبُهْمِ ٱلصَّافِّينَ ٱلْحَافِّينَ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and the Angels who draw themselves out in ranks and who throng (round the Divine Throne),</a:t>
            </a:r>
          </a:p>
          <a:p>
            <a:pPr algn="ctr"/>
            <a:endParaRPr lang="en-US" sz="2800">
              <a:solidFill>
                <a:srgbClr val="0070C0"/>
              </a:solidFill>
              <a:latin typeface="Lato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walbuhmi alssaffina alhaffina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8890160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EB9B40-4FDB-4B39-91C4-E683EB368848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EC5037-CDD3-4BCF-9456-45F145E708AA}"/>
              </a:ext>
            </a:extLst>
          </p:cNvPr>
          <p:cNvSpPr txBox="1"/>
          <p:nvPr/>
        </p:nvSpPr>
        <p:spPr>
          <a:xfrm>
            <a:off x="647700" y="2213282"/>
            <a:ext cx="105918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وَبَارِكْ لَنَا فِي شَهْرِنَا هٰذَا ٱلْمُرَجَّبِ ٱلْمُكَرَّمِ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and bless us in this month—the honored and dignified—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barik lana fi shahrina hadha almurajjabi almukarrami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5497143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FB8D21-24AF-4783-8825-0FB21693950A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AFFBF8-6938-45F3-AF2F-BF709AFE7330}"/>
              </a:ext>
            </a:extLst>
          </p:cNvPr>
          <p:cNvSpPr txBox="1"/>
          <p:nvPr/>
        </p:nvSpPr>
        <p:spPr>
          <a:xfrm>
            <a:off x="1943100" y="2209800"/>
            <a:ext cx="83058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وَمَا بَعْدَهُ مِنَ ٱلأَشْهُرِ ٱلْحُرُمِ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as well as the next sacred months,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ma ba`dahu min al-ashhuri alhurumi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407391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162AAA-C3C9-4B91-9A09-8F72A379F7D8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8649C8-30B1-47F4-A987-474CCD6F379B}"/>
              </a:ext>
            </a:extLst>
          </p:cNvPr>
          <p:cNvSpPr txBox="1"/>
          <p:nvPr/>
        </p:nvSpPr>
        <p:spPr>
          <a:xfrm>
            <a:off x="2663746" y="2209800"/>
            <a:ext cx="6864507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وَأَسْبِغْ عَلَيْنَا فِيهِ ٱلنِّعَمَ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pour upon us Your graces in this month,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asbigh `alayna fihi alnni`ama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8137399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ED7E0A-F8E1-44D2-B742-D70E07663531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1666BF-C9A8-4E2A-A735-D8695CB4E73B}"/>
              </a:ext>
            </a:extLst>
          </p:cNvPr>
          <p:cNvSpPr txBox="1"/>
          <p:nvPr/>
        </p:nvSpPr>
        <p:spPr>
          <a:xfrm>
            <a:off x="2400300" y="2133600"/>
            <a:ext cx="70866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وَأَجْزِلْ لَنَا فِيهِ ٱلْقِسَمَ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grant us abundant shares of blessings,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ajzil lana fihi alqisama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8571978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25E052-5FBA-45A8-B326-36FA66C8FD02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94FC3F-CECB-49A5-AB05-0400F9DAFE05}"/>
              </a:ext>
            </a:extLst>
          </p:cNvPr>
          <p:cNvSpPr txBox="1"/>
          <p:nvPr/>
        </p:nvSpPr>
        <p:spPr>
          <a:xfrm>
            <a:off x="3048000" y="2133600"/>
            <a:ext cx="60960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وَأَبْرِرْ لَنَا فِيهِ ٱلْقَسَمَ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admit our requests,</a:t>
            </a:r>
          </a:p>
          <a:p>
            <a:pPr algn="ctr"/>
            <a:endParaRPr lang="en-US" sz="2800">
              <a:solidFill>
                <a:srgbClr val="0070C0"/>
              </a:solidFill>
              <a:latin typeface="Lato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abrir lana fihi alqasama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6058337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315B88-AC5B-40DE-BBDA-D0D51A3CC98E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617342-EFA1-4DF6-AA07-5007AE5D96E9}"/>
              </a:ext>
            </a:extLst>
          </p:cNvPr>
          <p:cNvSpPr txBox="1"/>
          <p:nvPr/>
        </p:nvSpPr>
        <p:spPr>
          <a:xfrm>
            <a:off x="838200" y="1981200"/>
            <a:ext cx="99060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بِٱسْمِكَ ٱلأَعْظَمِ ٱلأَعْظَمِ ٱلأَجَلِّ ٱلأَكْرَمِ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br>
              <a:rPr lang="en-US" sz="2800" b="0" i="0">
                <a:solidFill>
                  <a:srgbClr val="0070C0"/>
                </a:solidFill>
                <a:effectLst/>
                <a:latin typeface="Lato"/>
              </a:rPr>
            </a:b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in the name of Your Name, the Greatest, the Greatest, the Loftiest, the Most Honored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bismika al-a`zami al-a`zami al-ajalli al-akrami</a:t>
            </a:r>
            <a:endParaRPr lang="en-US" sz="2800" b="0" i="0">
              <a:solidFill>
                <a:srgbClr val="111111"/>
              </a:solidFill>
              <a:effectLst/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8080210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9FB0F6-FABF-48C7-B545-73D8A804F436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4CC9F4-C120-4FCE-A53D-D29CC48EE32D}"/>
              </a:ext>
            </a:extLst>
          </p:cNvPr>
          <p:cNvSpPr txBox="1"/>
          <p:nvPr/>
        </p:nvSpPr>
        <p:spPr>
          <a:xfrm>
            <a:off x="1866900" y="2294257"/>
            <a:ext cx="81534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ٱلَّذِي وَضَعْتَهُ عَلَىٰ ٱلنَّهَارِ فَأَضَاءَ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that You put on daylight and it thus lit up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alladhi wada`tahu `ala alnnahari fa-ada’a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028037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ٱلْوَاصِفُونَ لِقُدْرَتِكَ</a:t>
            </a:r>
            <a:br>
              <a:rPr lang="ur-PK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ur-PK" altLang="en-US" sz="36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the describers of Your power,</a:t>
            </a:r>
          </a:p>
          <a:p>
            <a:endParaRPr lang="en-US" sz="1400"/>
          </a:p>
          <a:p>
            <a:br>
              <a:rPr lang="en-US" sz="1400"/>
            </a:br>
            <a:endParaRPr lang="ur-PK" altLang="en-US">
              <a:latin typeface="Alvi Nastaleeq" pitchFamily="2" charset="0"/>
              <a:cs typeface="Alvi Nastaleeq" pitchFamily="2" charset="0"/>
            </a:endParaRPr>
          </a:p>
          <a:p>
            <a:pPr marL="0" indent="0" algn="ctr" rtl="1">
              <a:buNone/>
            </a:pPr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alwasifuna liqudratika</a:t>
            </a:r>
            <a:endParaRPr lang="en-US" altLang="en-US" sz="540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27E945-3DD1-405C-9755-C6E4F66E1BCC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561D3E-BC5E-4841-A321-CC84C7349B41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5BDAED-F155-41FE-85AD-0FDFEDC925AF}"/>
              </a:ext>
            </a:extLst>
          </p:cNvPr>
          <p:cNvSpPr txBox="1"/>
          <p:nvPr/>
        </p:nvSpPr>
        <p:spPr>
          <a:xfrm>
            <a:off x="2202196" y="2057400"/>
            <a:ext cx="76962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وَعَلَىٰ ٱللَّيْلِ فَأَظْلَمَ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and You put on night and it thus darkened,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`ala allayli fa-azlama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7193492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1062B3-BBAC-492E-A0D1-415D8EBF4FF0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BB95A-C8C3-4665-8B69-686F7152153A}"/>
              </a:ext>
            </a:extLst>
          </p:cNvPr>
          <p:cNvSpPr txBox="1"/>
          <p:nvPr/>
        </p:nvSpPr>
        <p:spPr>
          <a:xfrm>
            <a:off x="762000" y="2057400"/>
            <a:ext cx="100584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وَٱغْفِرْ لَنَا مَا تَعْلَمُ مِنَّا وَمَا لا نَعْلَمُ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forgive us all that which You know about us and all that which we do not know,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waghfir lana ma ta`lamu minna wa ma la na`lamu</a:t>
            </a:r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0095475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E3C716-8AA8-45D0-B0B8-EABBCE29AEC3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CF8F17-D958-4EB3-A210-5EA806B8EFAD}"/>
              </a:ext>
            </a:extLst>
          </p:cNvPr>
          <p:cNvSpPr txBox="1"/>
          <p:nvPr/>
        </p:nvSpPr>
        <p:spPr>
          <a:xfrm>
            <a:off x="1066800" y="2000661"/>
            <a:ext cx="92964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وَٱعْصِمْنَا مِنَ ٱلذُّنُوبِ خَيْرَ ٱلْعِصَمِ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protect us against sins with the best of protection,</a:t>
            </a:r>
            <a:endParaRPr lang="en-US" sz="2800" b="0" i="0">
              <a:solidFill>
                <a:srgbClr val="0070C0"/>
              </a:solidFill>
              <a:effectLst/>
              <a:latin typeface="PDMS_Saleem_QuranFont-signed"/>
            </a:endParaRP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wa`simna mina aldhdhnubi khayra al`isami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2894967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F5D435-AD1D-4703-AECC-B98FDD387725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E516AF-2151-4CE7-B7E8-3136E8BA0061}"/>
              </a:ext>
            </a:extLst>
          </p:cNvPr>
          <p:cNvSpPr txBox="1"/>
          <p:nvPr/>
        </p:nvSpPr>
        <p:spPr>
          <a:xfrm>
            <a:off x="1682907" y="2133600"/>
            <a:ext cx="82296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وَٱكْفِنَا كَوَافِيَ قَدَرِكَ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save us against the acts that You predetermine,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wakfina kawafiya qadarika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0253668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E781B8-DDB2-45F1-9D96-D4E6A83B78FF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4D03AE-A9F4-437B-86F0-F1F3DCD2717B}"/>
              </a:ext>
            </a:extLst>
          </p:cNvPr>
          <p:cNvSpPr txBox="1"/>
          <p:nvPr/>
        </p:nvSpPr>
        <p:spPr>
          <a:xfrm>
            <a:off x="1371600" y="2209800"/>
            <a:ext cx="83820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وَٱمْنُنْ عَلَيْنَا بِحُسْنِ نَظَرِكَ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>
              <a:solidFill>
                <a:srgbClr val="0070C0"/>
              </a:solidFill>
              <a:latin typeface="Lato"/>
            </a:endParaRPr>
          </a:p>
          <a:p>
            <a:pPr algn="ctr"/>
            <a:r>
              <a:rPr lang="en-US" sz="2800">
                <a:solidFill>
                  <a:srgbClr val="0070C0"/>
                </a:solidFill>
                <a:latin typeface="Lato"/>
              </a:rPr>
              <a:t>bestow upon us with Your superb looking,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wamnun `alayna bihusni nazarika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857305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69B5AA-BDCB-4359-A21F-B6A2A8E47FC3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D0F75B-7979-48E5-81E6-3E40337A74A3}"/>
              </a:ext>
            </a:extLst>
          </p:cNvPr>
          <p:cNvSpPr txBox="1"/>
          <p:nvPr/>
        </p:nvSpPr>
        <p:spPr>
          <a:xfrm>
            <a:off x="1219200" y="2133600"/>
            <a:ext cx="91440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تَكِلْنَا إلَىٰ غَيْرِكَ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do not leave us in the hands of anyone other than You,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la takilna ila ghayrika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1299616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6C9A65-73C6-408B-B2C6-17B6CA535BF2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3605E4-3EE1-462A-B91C-781A685BB6D1}"/>
              </a:ext>
            </a:extLst>
          </p:cNvPr>
          <p:cNvSpPr txBox="1"/>
          <p:nvPr/>
        </p:nvSpPr>
        <p:spPr>
          <a:xfrm>
            <a:off x="1905000" y="2209800"/>
            <a:ext cx="73914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تَمْنَعْنَا مِنْ خَيْرِكَ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do not prevent us from Your goodness,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la tamna`na min khayrika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2627124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A04F64-30B4-4CF5-97D7-E634500ED0C5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006E92-D378-41E3-B742-CE585BEEF929}"/>
              </a:ext>
            </a:extLst>
          </p:cNvPr>
          <p:cNvSpPr txBox="1"/>
          <p:nvPr/>
        </p:nvSpPr>
        <p:spPr>
          <a:xfrm>
            <a:off x="914400" y="2209800"/>
            <a:ext cx="98298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وَبَارِكْ لَنَا فِيمَا كَتَبْتَهُ لَنَا مِنْ أَعْمَارِنَا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bless us during the age that You have decided for us,</a:t>
            </a:r>
            <a:endParaRPr lang="en-US" sz="2800" b="0" i="0">
              <a:solidFill>
                <a:srgbClr val="0070C0"/>
              </a:solidFill>
              <a:effectLst/>
              <a:latin typeface="PDMS_Saleem_QuranFont-signed"/>
            </a:endParaRP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barik lana fima katabtahu lana min a`marina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7105740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1804C6-4F68-43E1-BE05-A75021257E83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0BAFF1-422A-474B-A33C-37644FE38E8D}"/>
              </a:ext>
            </a:extLst>
          </p:cNvPr>
          <p:cNvSpPr txBox="1"/>
          <p:nvPr/>
        </p:nvSpPr>
        <p:spPr>
          <a:xfrm>
            <a:off x="1522040" y="2209800"/>
            <a:ext cx="84582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وَأَصْلِحْ لَنَا خَبِيئَةَ أَسْرَارِنَا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make righteous for us our inner selves,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aslih lana khabi'ata asrarina</a:t>
            </a:r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1899624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5E64B75-822D-47F5-A7F2-56B7B0468E36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725893-A40B-4E07-8EFB-8CB3CD65546A}"/>
              </a:ext>
            </a:extLst>
          </p:cNvPr>
          <p:cNvSpPr txBox="1"/>
          <p:nvPr/>
        </p:nvSpPr>
        <p:spPr>
          <a:xfrm>
            <a:off x="2743200" y="2057400"/>
            <a:ext cx="60960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وَأَعْطِنَا مِنْكَ ٱلأَمَانَ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grant us Your security,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a`tina minka al-amana</a:t>
            </a:r>
          </a:p>
        </p:txBody>
      </p:sp>
    </p:spTree>
    <p:extLst>
      <p:ext uri="{BB962C8B-B14F-4D97-AF65-F5344CB8AC3E}">
        <p14:creationId xmlns:p14="http://schemas.microsoft.com/office/powerpoint/2010/main" val="286512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ٱلْمُعْلِنُونَ لِعَظَمَتِكَ</a:t>
            </a:r>
            <a:br>
              <a:rPr lang="ur-PK" sz="80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altLang="en-US" sz="44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the proclaimers of Your supremacy.</a:t>
            </a:r>
          </a:p>
          <a:p>
            <a:br>
              <a:rPr lang="en-US" sz="1600"/>
            </a:br>
            <a:endParaRPr lang="en-US" altLang="en-US" sz="2800">
              <a:solidFill>
                <a:srgbClr val="0070C0"/>
              </a:solidFill>
            </a:endParaRPr>
          </a:p>
          <a:p>
            <a:pPr algn="ctr" rtl="1"/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marL="0" indent="0" algn="ctr" rtl="1">
              <a:buNone/>
            </a:pPr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almu`linuna li`azamatika</a:t>
            </a:r>
            <a:br>
              <a:rPr lang="en-US" sz="2800">
                <a:solidFill>
                  <a:srgbClr val="002060"/>
                </a:solidFill>
              </a:rPr>
            </a:br>
            <a:endParaRPr lang="en-US" altLang="en-US" sz="440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898E0C-8773-4161-A970-5C49DD31AB84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05F0413-25E8-4C1A-8C41-36EAAA7E8710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25D59-18DB-44F5-871C-AC4FDD62033B}"/>
              </a:ext>
            </a:extLst>
          </p:cNvPr>
          <p:cNvSpPr txBox="1"/>
          <p:nvPr/>
        </p:nvSpPr>
        <p:spPr>
          <a:xfrm>
            <a:off x="2057400" y="2286000"/>
            <a:ext cx="71628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وَٱسْتَعْمِلْنَا بِحُسْنِ ٱلإِيـمَانِ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make us enjoy perfect faith,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wasta`milna bihusni al-Imani</a:t>
            </a:r>
          </a:p>
        </p:txBody>
      </p:sp>
    </p:spTree>
    <p:extLst>
      <p:ext uri="{BB962C8B-B14F-4D97-AF65-F5344CB8AC3E}">
        <p14:creationId xmlns:p14="http://schemas.microsoft.com/office/powerpoint/2010/main" val="320430343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92E8E5-0341-4BDE-9638-165E35330B15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934AC-14AA-47CC-89F7-D82D15D7F9EC}"/>
              </a:ext>
            </a:extLst>
          </p:cNvPr>
          <p:cNvSpPr txBox="1"/>
          <p:nvPr/>
        </p:nvSpPr>
        <p:spPr>
          <a:xfrm>
            <a:off x="1905000" y="2133600"/>
            <a:ext cx="78486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وَبَلِّغْنَا شَهْرَ ٱلصِّيَامِ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>
              <a:solidFill>
                <a:srgbClr val="0070C0"/>
              </a:solidFill>
              <a:latin typeface="Lato"/>
            </a:endParaRPr>
          </a:p>
          <a:p>
            <a:pPr algn="ctr"/>
            <a:r>
              <a:rPr lang="en-US" sz="2800">
                <a:solidFill>
                  <a:srgbClr val="0070C0"/>
                </a:solidFill>
                <a:latin typeface="Lato"/>
              </a:rPr>
              <a:t>and make us catch the month of fasting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ballighna shahra alssiyami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6370917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EBF2FE-07AD-4517-B824-A1294237D155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722049-46AD-4243-B47D-96B95F98BF0E}"/>
              </a:ext>
            </a:extLst>
          </p:cNvPr>
          <p:cNvSpPr txBox="1"/>
          <p:nvPr/>
        </p:nvSpPr>
        <p:spPr>
          <a:xfrm>
            <a:off x="1524000" y="2209800"/>
            <a:ext cx="85344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وَمَا بَعْدَهُ مِنَ ٱلأَيَّامِ وَٱلأَعْوَامِ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>
              <a:solidFill>
                <a:srgbClr val="0070C0"/>
              </a:solidFill>
              <a:latin typeface="Lato"/>
            </a:endParaRPr>
          </a:p>
          <a:p>
            <a:pPr algn="ctr"/>
            <a:r>
              <a:rPr lang="en-US" sz="2800">
                <a:solidFill>
                  <a:srgbClr val="0070C0"/>
                </a:solidFill>
                <a:latin typeface="Lato"/>
              </a:rPr>
              <a:t>and the days and years coming after,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ma ba`dahu mina al-ayyami wal-a`wami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84044645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D506A2-7D01-4005-80EB-5EEB0A5016E8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32E945-383A-43E2-986B-5B6720FC54B6}"/>
              </a:ext>
            </a:extLst>
          </p:cNvPr>
          <p:cNvSpPr txBox="1"/>
          <p:nvPr/>
        </p:nvSpPr>
        <p:spPr>
          <a:xfrm>
            <a:off x="2514600" y="2209800"/>
            <a:ext cx="60960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ذَا َٱلْجَلالِ وَٱلإِكْرَامِ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>
              <a:solidFill>
                <a:srgbClr val="0070C0"/>
              </a:solidFill>
              <a:latin typeface="Lato"/>
            </a:endParaRPr>
          </a:p>
          <a:p>
            <a:pPr algn="ctr"/>
            <a:r>
              <a:rPr lang="en-US" sz="2800">
                <a:solidFill>
                  <a:srgbClr val="0070C0"/>
                </a:solidFill>
                <a:latin typeface="Lato"/>
              </a:rPr>
              <a:t>O Lord of Majesty and Honor!</a:t>
            </a:r>
          </a:p>
          <a:p>
            <a:pPr algn="ctr"/>
            <a:endParaRPr lang="en-US" sz="2800" b="0" i="1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i="1">
              <a:solidFill>
                <a:srgbClr val="002060"/>
              </a:solidFill>
              <a:latin typeface="Lato"/>
            </a:endParaRPr>
          </a:p>
          <a:p>
            <a:pPr algn="ctr"/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ya dha aljalali wal-ikrami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734973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أَسْأَلُكَ بِمَا نَطَقَ فِيهِمْ مِنْ مَشِيئَتِكَ</a:t>
            </a:r>
            <a:endParaRPr lang="en-US" sz="9600" b="0" i="0">
              <a:solidFill>
                <a:srgbClr val="00206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br>
              <a:rPr lang="ur-PK" sz="3600">
                <a:solidFill>
                  <a:srgbClr val="002060"/>
                </a:solidFill>
              </a:rPr>
            </a:br>
            <a:endParaRPr lang="ur-PK" altLang="en-US" sz="160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I implore You by Your will that has manifested itself through them</a:t>
            </a:r>
          </a:p>
          <a:p>
            <a:br>
              <a:rPr lang="en-US" sz="1400"/>
            </a:br>
            <a:endParaRPr lang="en-US" altLang="en-US" sz="2000"/>
          </a:p>
          <a:p>
            <a:pPr algn="ctr" rtl="1"/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marL="0" indent="0" algn="ctr" rtl="1">
              <a:buNone/>
            </a:pPr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as'aluka bima nataqa fihim min mashi'atika</a:t>
            </a:r>
            <a:br>
              <a:rPr lang="en-US" sz="2800">
                <a:solidFill>
                  <a:srgbClr val="002060"/>
                </a:solidFill>
              </a:rPr>
            </a:br>
            <a:endParaRPr lang="en-US" altLang="en-US" sz="540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17AAD0-2C8C-44B1-9672-261E09E74AB3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فَجَعَلْتَهُمْ مَعَادِنَ لِكَلِمَاتِكَ</a:t>
            </a:r>
            <a:br>
              <a:rPr lang="ur-PK" sz="6600">
                <a:solidFill>
                  <a:srgbClr val="002060"/>
                </a:solidFill>
              </a:rPr>
            </a:br>
            <a:endParaRPr lang="en-US" sz="3600">
              <a:solidFill>
                <a:srgbClr val="002060"/>
              </a:solidFill>
            </a:endParaRPr>
          </a:p>
          <a:p>
            <a:pPr marL="0" indent="0" algn="ctr" rtl="1">
              <a:buNone/>
            </a:pPr>
            <a:endParaRPr lang="en-US" altLang="en-US" sz="28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and thus You have made them the essences of Your Words,</a:t>
            </a:r>
          </a:p>
          <a:p>
            <a:endParaRPr lang="en-US" sz="1400"/>
          </a:p>
          <a:p>
            <a:br>
              <a:rPr lang="en-US" sz="1400"/>
            </a:br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marL="0" indent="0" algn="ctr" rtl="1">
              <a:buNone/>
            </a:pPr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faja`altahum ma`adina likalimatika</a:t>
            </a:r>
            <a:br>
              <a:rPr lang="en-US" sz="2800">
                <a:solidFill>
                  <a:srgbClr val="002060"/>
                </a:solidFill>
              </a:rPr>
            </a:br>
            <a:endParaRPr lang="en-US" altLang="en-US" sz="5400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C1BE62-EE0B-4060-9FCD-3B36247F2C6C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114300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وَأَرْكَاناً لِتَوْحِيدِكَ</a:t>
            </a:r>
            <a:br>
              <a:rPr lang="ur-PK" sz="5400">
                <a:solidFill>
                  <a:srgbClr val="002060"/>
                </a:solidFill>
              </a:rPr>
            </a:br>
            <a:endParaRPr lang="en-US" sz="2800">
              <a:solidFill>
                <a:srgbClr val="002060"/>
              </a:solidFill>
            </a:endParaRPr>
          </a:p>
          <a:p>
            <a:pPr marL="0" indent="0" algn="ctr" rtl="1">
              <a:buNone/>
            </a:pPr>
            <a:endParaRPr lang="en-US" altLang="en-US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the pillars of Your Oneness,</a:t>
            </a:r>
          </a:p>
          <a:p>
            <a:endParaRPr lang="en-US" altLang="en-US"/>
          </a:p>
          <a:p>
            <a:endParaRPr lang="en-US" altLang="en-US"/>
          </a:p>
          <a:p>
            <a:pPr marL="0" indent="0" algn="ctr" rtl="1">
              <a:buNone/>
            </a:pPr>
            <a:r>
              <a:rPr lang="en-US" sz="2800" b="0" i="1">
                <a:solidFill>
                  <a:srgbClr val="002060"/>
                </a:solidFill>
                <a:effectLst/>
                <a:latin typeface="Lato"/>
              </a:rPr>
              <a:t>wa arkanan litawhidika</a:t>
            </a:r>
            <a:br>
              <a:rPr lang="en-US" sz="2800">
                <a:solidFill>
                  <a:srgbClr val="002060"/>
                </a:solidFill>
              </a:rPr>
            </a:br>
            <a:endParaRPr lang="en-US" altLang="en-US" sz="440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6864D4-306C-4D78-BC08-D1AE3D2B0E97}"/>
              </a:ext>
            </a:extLst>
          </p:cNvPr>
          <p:cNvSpPr txBox="1"/>
          <p:nvPr/>
        </p:nvSpPr>
        <p:spPr>
          <a:xfrm>
            <a:off x="5943600" y="372070"/>
            <a:ext cx="396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pl-PL" b="1" i="1">
                <a:solidFill>
                  <a:srgbClr val="002060"/>
                </a:solidFill>
                <a:effectLst/>
                <a:latin typeface="Lato"/>
              </a:rPr>
              <a:t>allahumma inni as'aluka bima`ani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1612</TotalTime>
  <Words>1928</Words>
  <Application>Microsoft Office PowerPoint</Application>
  <PresentationFormat>Widescreen</PresentationFormat>
  <Paragraphs>492</Paragraphs>
  <Slides>63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70" baseType="lpstr">
      <vt:lpstr>Alvi Nastaleeq</vt:lpstr>
      <vt:lpstr>Arabic Typesetting</vt:lpstr>
      <vt:lpstr>Arial</vt:lpstr>
      <vt:lpstr>Calibri</vt:lpstr>
      <vt:lpstr>Lato</vt:lpstr>
      <vt:lpstr>PDMS_Saleem_QuranFont-signed</vt:lpstr>
      <vt:lpstr>Office Theme</vt:lpstr>
      <vt:lpstr>Rajab Dua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 Zahra</dc:creator>
  <cp:lastModifiedBy>Irfan Jarchivi</cp:lastModifiedBy>
  <cp:revision>86</cp:revision>
  <dcterms:created xsi:type="dcterms:W3CDTF">2011-06-05T14:26:02Z</dcterms:created>
  <dcterms:modified xsi:type="dcterms:W3CDTF">2021-02-16T21:08:46Z</dcterms:modified>
</cp:coreProperties>
</file>