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3386AE1-FBD9-4FAD-9A61-79ACA5201F46}" type="datetimeFigureOut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E4F8601-C026-4929-AF3B-CB7774EDA8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32689-A2A0-4A5E-B446-E8167BB5C6F9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3BD59-7D59-4B8A-8C64-179E3B9ECF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06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FFE8-4EA5-4DBB-8448-F563E7AC93E3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1C11E-1E94-4412-A8E2-A09C0D2D72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39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B3331-6289-4B61-B270-134756D02B23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4189A-81DC-45D3-B042-84C281EBCC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35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F76CF-CA07-4EB8-8697-FECE2ED44D3F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870AD-1941-4E4C-BC40-808A2E0E9C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309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25FF-5341-49E5-867C-5C8242BC6221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B8088-B1A6-47D8-91E8-3E265C5FB0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39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EEA32-02D7-4939-BA59-B1D85F7A85EE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BC0E8-6A31-4EF4-A27D-2E1CAED71C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993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CFD40-5021-4D94-8D42-C8F0DE927E7F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826AC-7D47-4E25-9C24-8B73D694CB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56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F43B0-2458-40CB-B8FE-A3E637237749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61D05-2152-40D9-BFBC-B8FAD47A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94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2A95F-134C-44DE-9B2C-3D862A644EA7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C012D-4C7A-4460-8AAA-B387BC0496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20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8E673-15F6-40DF-A3D4-7855450A343F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C84C7-FB38-44D2-AD31-4FFB53CCC0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57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3BD2C-6F53-4EFD-AD8E-0D5A03330D7B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3FCF8-D512-42E9-AA72-7F87C53B52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9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E170DB-1ABE-4AED-846F-6EDB3BF5A7C1}" type="datetime1">
              <a:rPr lang="en-US"/>
              <a:pPr>
                <a:defRPr/>
              </a:pPr>
              <a:t>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/>
              <a:t>By: Sadiq Abbas (Fazil-e-Qum) , www.duas.org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F277703-EFC6-41F2-B27B-961B797A75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9C734-9F58-4BA8-808A-1508A9F6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71600"/>
            <a:ext cx="10972800" cy="1143000"/>
          </a:xfrm>
        </p:spPr>
        <p:txBody>
          <a:bodyPr/>
          <a:lstStyle/>
          <a:p>
            <a:r>
              <a:rPr lang="en-US" sz="6000">
                <a:solidFill>
                  <a:srgbClr val="0070C0"/>
                </a:solidFill>
              </a:rPr>
              <a:t>Rajab Dua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24CB5-1EC2-419D-B1A7-2ACDAA857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667000"/>
            <a:ext cx="10972800" cy="4525963"/>
          </a:xfrm>
        </p:spPr>
        <p:txBody>
          <a:bodyPr/>
          <a:lstStyle/>
          <a:p>
            <a:pPr algn="ctr"/>
            <a:r>
              <a:rPr lang="en-US" sz="2400" b="1" i="0">
                <a:solidFill>
                  <a:srgbClr val="111111"/>
                </a:solidFill>
                <a:effectLst/>
                <a:latin typeface="Lato"/>
              </a:rPr>
              <a:t>Shaykh al-Tusi (a.r.)has also narrated that a document signed by Imam </a:t>
            </a:r>
            <a:r>
              <a:rPr lang="en-US" sz="2400" b="1" i="0">
                <a:solidFill>
                  <a:srgbClr val="0070C0"/>
                </a:solidFill>
                <a:effectLst/>
                <a:latin typeface="Lato"/>
              </a:rPr>
              <a:t>al-Mahdi (peace be upon him) was received by by Shaikh Abu al-Qasim </a:t>
            </a:r>
            <a:r>
              <a:rPr lang="en-US" sz="2400" b="1" i="0">
                <a:solidFill>
                  <a:srgbClr val="111111"/>
                </a:solidFill>
                <a:effectLst/>
                <a:latin typeface="Lato"/>
              </a:rPr>
              <a:t>Husain Ibn Rawh al-Nawbakhti (r.a.), Imam al-Mahdi’(peace be upon </a:t>
            </a:r>
            <a:r>
              <a:rPr lang="en-US" sz="2400" b="1" i="0">
                <a:solidFill>
                  <a:srgbClr val="0070C0"/>
                </a:solidFill>
                <a:effectLst/>
                <a:latin typeface="Lato"/>
              </a:rPr>
              <a:t>him)s representative, comprising that the following prayer is </a:t>
            </a:r>
            <a:r>
              <a:rPr lang="en-US" sz="2400" b="1" i="0">
                <a:solidFill>
                  <a:srgbClr val="111111"/>
                </a:solidFill>
                <a:effectLst/>
                <a:latin typeface="Lato"/>
              </a:rPr>
              <a:t>recommended to be said in the month of Rajab:</a:t>
            </a:r>
            <a:endParaRPr lang="en-US" sz="2400" b="0" i="0">
              <a:solidFill>
                <a:srgbClr val="111111"/>
              </a:solidFill>
              <a:effectLst/>
              <a:latin typeface="Lato"/>
            </a:endParaRPr>
          </a:p>
          <a:p>
            <a:pPr algn="ctr"/>
            <a:r>
              <a:rPr lang="en-US" sz="2400" b="0" i="0">
                <a:solidFill>
                  <a:srgbClr val="0070C0"/>
                </a:solidFill>
                <a:effectLst/>
                <a:latin typeface="Lato"/>
              </a:rPr>
              <a:t>In this supplication, we swear upon Allah, Mighty and Glorified be He, for the </a:t>
            </a:r>
            <a:r>
              <a:rPr lang="en-US" sz="2400" b="0" i="0">
                <a:solidFill>
                  <a:srgbClr val="111111"/>
                </a:solidFill>
                <a:effectLst/>
                <a:latin typeface="Lato"/>
              </a:rPr>
              <a:t>sake of the two blessed births that took place in this month, Imam al-Jawaad </a:t>
            </a:r>
            <a:r>
              <a:rPr lang="en-US" sz="2400" b="0" i="0">
                <a:solidFill>
                  <a:srgbClr val="0070C0"/>
                </a:solidFill>
                <a:effectLst/>
                <a:latin typeface="Lato"/>
              </a:rPr>
              <a:t>(peace be upon him) and Imam al-Haadi (peace be upon him). We also seek </a:t>
            </a:r>
            <a:r>
              <a:rPr lang="en-US" sz="2400" b="0" i="0">
                <a:solidFill>
                  <a:srgbClr val="111111"/>
                </a:solidFill>
                <a:effectLst/>
                <a:latin typeface="Lato"/>
              </a:rPr>
              <a:t>forgiveness and pardon from Him and that He metes out unto us a </a:t>
            </a:r>
            <a:r>
              <a:rPr lang="en-US" sz="2400" b="0" i="0">
                <a:solidFill>
                  <a:srgbClr val="0070C0"/>
                </a:solidFill>
                <a:effectLst/>
                <a:latin typeface="Lato"/>
              </a:rPr>
              <a:t>favourable end.</a:t>
            </a:r>
          </a:p>
          <a:p>
            <a:endParaRPr lang="en-US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EB2B08-FF42-4F08-8824-6B940FEBDBA9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altLang="en-US" sz="88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وَمِنَ النَّارِ فَکاکَ رَقَبَتِہِ وَالْعَفْوَ عَمَّا فِی رِبْقَتِہِ، </a:t>
            </a:r>
            <a:endParaRPr lang="en-US" altLang="en-US" sz="88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endParaRPr lang="en-US" altLang="en-US" sz="2400"/>
          </a:p>
          <a:p>
            <a:pPr algn="ctr"/>
            <a:r>
              <a:rPr lang="en-US" b="0" i="0">
                <a:solidFill>
                  <a:srgbClr val="0070C0"/>
                </a:solidFill>
                <a:effectLst/>
                <a:latin typeface="Lato"/>
              </a:rPr>
              <a:t>releasing from Hellfire, and overlooking the sins that are hanged to him.</a:t>
            </a:r>
          </a:p>
          <a:p>
            <a:pPr marL="0" indent="0">
              <a:buNone/>
            </a:pPr>
            <a:endParaRPr lang="en-US" altLang="en-US" sz="2000"/>
          </a:p>
          <a:p>
            <a:pPr algn="ctr" rtl="1"/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اور بہترین بازگشت کا گناہوں سے کنارہ کشی اور آتش جہنم سے چھٹکارے کا خواہش مند ہے</a:t>
            </a:r>
            <a:r>
              <a:rPr lang="en-US" altLang="en-US">
                <a:solidFill>
                  <a:srgbClr val="002060"/>
                </a:solidFill>
                <a:latin typeface="Alvi Nastaleeq" pitchFamily="2" charset="0"/>
              </a:rPr>
              <a:t> </a:t>
            </a:r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وہ اپنے سبھی گناہوں کی معافی چاہتا ہے </a:t>
            </a:r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>
              <a:latin typeface="Alvi Nastaleeq" pitchFamily="2" charset="0"/>
            </a:endParaRPr>
          </a:p>
          <a:p>
            <a:pPr algn="ctr" rtl="1"/>
            <a:r>
              <a:rPr lang="sv-SE" sz="2400" b="0" i="1">
                <a:solidFill>
                  <a:srgbClr val="0070C0"/>
                </a:solidFill>
                <a:effectLst/>
                <a:latin typeface="Lato"/>
              </a:rPr>
              <a:t>wa min alnnari fakaka raqabatihi </a:t>
            </a:r>
            <a:r>
              <a:rPr lang="it-IT" sz="2400" b="0" i="1">
                <a:solidFill>
                  <a:srgbClr val="0070C0"/>
                </a:solidFill>
                <a:effectLst/>
                <a:latin typeface="Lato"/>
              </a:rPr>
              <a:t>wal`afwa `amma fi ribqatihi</a:t>
            </a:r>
            <a:br>
              <a:rPr lang="it-IT" sz="2400">
                <a:solidFill>
                  <a:srgbClr val="0070C0"/>
                </a:solidFill>
              </a:rPr>
            </a:br>
            <a:endParaRPr lang="en-US" altLang="en-US" sz="240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928C1F-4DA1-4B75-AB5E-7D72C05E56DE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SA" altLang="en-US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فَأَنْتَ مَوْلاَیَ أَعْظَمُ أَمَلِہِ وَثِقَتِہِ ۔</a:t>
            </a:r>
            <a:endParaRPr lang="en-US" altLang="en-US" sz="96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endParaRPr lang="en-US" altLang="en-US"/>
          </a:p>
          <a:p>
            <a:pPr algn="ctr"/>
            <a:r>
              <a:rPr lang="en-US" sz="2400" b="0" i="0">
                <a:solidFill>
                  <a:srgbClr val="0070C0"/>
                </a:solidFill>
                <a:effectLst/>
                <a:latin typeface="Lato"/>
              </a:rPr>
              <a:t>Certainly, You, O my Master, the greatest of all hopes and desires he has.</a:t>
            </a:r>
          </a:p>
          <a:p>
            <a:endParaRPr lang="en-US" altLang="en-US">
              <a:latin typeface="Alvi Nastaleeq" pitchFamily="2" charset="0"/>
              <a:cs typeface="Alvi Nastaleeq" pitchFamily="2" charset="0"/>
            </a:endParaRPr>
          </a:p>
          <a:p>
            <a:pPr algn="ctr" rtl="1"/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پس تو میرا وہ مولا ہے جس پر امید و اعتماد ہے</a:t>
            </a:r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>
              <a:latin typeface="Alvi Nastaleeq" pitchFamily="2" charset="0"/>
            </a:endParaRPr>
          </a:p>
          <a:p>
            <a:pPr algn="ctr" rtl="1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fa-anta mawlaya a`zamu amalihi wa thiqatihi</a:t>
            </a:r>
            <a:br>
              <a:rPr lang="en-US" sz="2400">
                <a:solidFill>
                  <a:srgbClr val="0070C0"/>
                </a:solidFill>
              </a:rPr>
            </a:br>
            <a:endParaRPr lang="en-US" altLang="en-US" sz="240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4D06B2-9B0F-463F-B047-678F456A4F1F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609600" y="1428929"/>
            <a:ext cx="109728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altLang="en-US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اَللّٰھُمَّ وَأَسْأَ لُکَ بِمَسَائِلِکَ الشَّرِیفَةِ</a:t>
            </a:r>
            <a:endParaRPr lang="en-US" altLang="en-US" sz="96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endParaRPr lang="en-US" altLang="en-US"/>
          </a:p>
          <a:p>
            <a:pPr algn="ctr"/>
            <a:r>
              <a:rPr lang="en-US" sz="2400" b="0" i="0">
                <a:solidFill>
                  <a:srgbClr val="0070C0"/>
                </a:solidFill>
                <a:effectLst/>
                <a:latin typeface="Lato"/>
              </a:rPr>
              <a:t>O Allah, I beg You in the name of the holy means that You admit</a:t>
            </a:r>
          </a:p>
          <a:p>
            <a:endParaRPr lang="en-US" altLang="en-US"/>
          </a:p>
          <a:p>
            <a:pPr algn="ctr" rtl="1"/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اے معبود میں تجھ سے سوال کرتا ہوں تیرے پاک معاملوں</a:t>
            </a:r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>
              <a:latin typeface="Alvi Nastaleeq" pitchFamily="2" charset="0"/>
            </a:endParaRPr>
          </a:p>
          <a:p>
            <a:pPr algn="ctr" rtl="1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allahumma wa as'aluka bimasa'ilika alshsharifati</a:t>
            </a:r>
            <a:br>
              <a:rPr lang="en-US" sz="2400">
                <a:solidFill>
                  <a:srgbClr val="0070C0"/>
                </a:solidFill>
              </a:rPr>
            </a:br>
            <a:endParaRPr lang="en-US" altLang="en-US" sz="240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A1061A-B1AC-444F-B649-90973E593D82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81000" y="1428929"/>
            <a:ext cx="10972800" cy="5200471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altLang="en-US" sz="72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وَوَسَائِلِکَ الْمُنِیفَةِ أَنْ تَتَغَمَّدَنِی فِی ہذَا الشَّھْرِ بِرَحْمَةٍ مِنْکَ وَاسِعَةٍ وَنِعْمَةٍ وَازِعَةٍ</a:t>
            </a:r>
            <a:endParaRPr lang="en-US" altLang="en-US" sz="72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US" sz="2000" b="0" i="0">
                <a:solidFill>
                  <a:srgbClr val="0070C0"/>
                </a:solidFill>
                <a:effectLst/>
                <a:latin typeface="Lato"/>
              </a:rPr>
              <a:t>and all of the elevated courses that take </a:t>
            </a:r>
            <a:r>
              <a:rPr lang="en-US" sz="1800" b="0" i="0">
                <a:solidFill>
                  <a:srgbClr val="0070C0"/>
                </a:solidFill>
                <a:effectLst/>
                <a:latin typeface="Lato"/>
              </a:rPr>
              <a:t> </a:t>
            </a:r>
            <a:r>
              <a:rPr lang="en-US" sz="2000" b="0" i="0">
                <a:solidFill>
                  <a:srgbClr val="0070C0"/>
                </a:solidFill>
                <a:effectLst/>
                <a:latin typeface="Lato"/>
              </a:rPr>
              <a:t>to encompass me, in this month, with vast mercy of Yo</a:t>
            </a:r>
            <a:r>
              <a:rPr lang="en-US" sz="2400" b="0" i="0">
                <a:solidFill>
                  <a:srgbClr val="0070C0"/>
                </a:solidFill>
                <a:effectLst/>
                <a:latin typeface="Lato"/>
              </a:rPr>
              <a:t>u</a:t>
            </a: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, </a:t>
            </a:r>
            <a:r>
              <a:rPr lang="en-US" sz="2000" b="0" i="0">
                <a:solidFill>
                  <a:srgbClr val="0070C0"/>
                </a:solidFill>
                <a:effectLst/>
                <a:latin typeface="Lato"/>
              </a:rPr>
              <a:t>abundant favors,</a:t>
            </a:r>
          </a:p>
          <a:p>
            <a:pPr marL="0" indent="0">
              <a:buNone/>
            </a:pPr>
            <a:endParaRPr lang="en-US" altLang="en-US" sz="1200"/>
          </a:p>
          <a:p>
            <a:pPr algn="ctr" rtl="1"/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تیرے</a:t>
            </a:r>
            <a:r>
              <a:rPr lang="en-US" altLang="en-US">
                <a:solidFill>
                  <a:srgbClr val="002060"/>
                </a:solidFill>
                <a:latin typeface="Alvi Nastaleeq" pitchFamily="2" charset="0"/>
              </a:rPr>
              <a:t> </a:t>
            </a:r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بلند وسیلوں کے واسطے سے</a:t>
            </a:r>
            <a:r>
              <a:rPr lang="en-US" altLang="en-US">
                <a:solidFill>
                  <a:srgbClr val="002060"/>
                </a:solidFill>
                <a:latin typeface="Alvi Nastaleeq" pitchFamily="2" charset="0"/>
              </a:rPr>
              <a:t> </a:t>
            </a:r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کہ اس مہینے میں اپنی وسیع رحمت اور بخشی جانے والی نعمتوں کو عطا فرما۔</a:t>
            </a:r>
            <a:endParaRPr lang="ar-OM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 sz="1800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r>
              <a:rPr lang="en-US" sz="2000" b="0" i="1">
                <a:solidFill>
                  <a:srgbClr val="0070C0"/>
                </a:solidFill>
                <a:effectLst/>
                <a:latin typeface="Lato"/>
              </a:rPr>
              <a:t>wa wasa'ilika almunifati an tataghammadani fi hadha alshshahri birahmatin minka wasi`atin </a:t>
            </a:r>
            <a:r>
              <a:rPr lang="sv-SE" sz="2000" b="0" i="1">
                <a:solidFill>
                  <a:srgbClr val="0070C0"/>
                </a:solidFill>
                <a:effectLst/>
                <a:latin typeface="Lato"/>
              </a:rPr>
              <a:t>wa ni`matin wazi`atin</a:t>
            </a:r>
            <a:endParaRPr lang="en-US" altLang="en-US" sz="200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009B21-6561-4691-92A6-D8E556345CCB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SA" altLang="en-US" sz="88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وَنَفْسٍ بِمَا رَزَقْتَہا قَانِعَةٍ، إِلَی نُزُولِ الْحَافِرَةِ</a:t>
            </a:r>
            <a:endParaRPr lang="en-US" altLang="en-US" sz="88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US" altLang="en-US" sz="18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and satisfaction with what You have decided for me</a:t>
            </a:r>
            <a:br>
              <a:rPr lang="en-US" sz="2800">
                <a:solidFill>
                  <a:srgbClr val="0070C0"/>
                </a:solidFill>
              </a:rPr>
            </a:br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until I am put in my final hole,</a:t>
            </a:r>
          </a:p>
          <a:p>
            <a:endParaRPr lang="en-US" altLang="en-US" sz="1600"/>
          </a:p>
          <a:p>
            <a:pPr algn="ctr" rtl="1"/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اور جو روزی تو نے دی اس پر میرے نفس کو قانع فرما تا</a:t>
            </a:r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وقتیکہ وہ قبر میں جائے</a:t>
            </a:r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 sz="2400">
              <a:latin typeface="Alvi Nastaleeq" pitchFamily="2" charset="0"/>
            </a:endParaRPr>
          </a:p>
          <a:p>
            <a:pPr algn="ctr" rtl="1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nafsin bima razaqtaha qani`atin</a:t>
            </a:r>
            <a:r>
              <a:rPr lang="en-US" sz="2400" i="1">
                <a:solidFill>
                  <a:srgbClr val="0070C0"/>
                </a:solidFill>
                <a:latin typeface="Lato"/>
              </a:rPr>
              <a:t>, </a:t>
            </a:r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ila nuzuli alhafirati</a:t>
            </a:r>
          </a:p>
          <a:p>
            <a:pPr marL="0" indent="0" algn="ctr" rtl="1">
              <a:buNone/>
            </a:pPr>
            <a:br>
              <a:rPr lang="en-US" sz="2400">
                <a:solidFill>
                  <a:srgbClr val="0070C0"/>
                </a:solidFill>
              </a:rPr>
            </a:br>
            <a:endParaRPr lang="en-US" altLang="en-US" sz="240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E63F2E-49F3-47DB-9056-22BC2AA86229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SA" altLang="en-US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وَمَحَلِّ الاْخِرَةِ،وَمَا ھِیَ إِلَیْہِ صَائِرَةٌ </a:t>
            </a:r>
            <a:endParaRPr lang="en-US" altLang="en-US" sz="96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endParaRPr lang="en-US" altLang="en-US"/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which is my abode to the Hereafter and the Final Fate.</a:t>
            </a:r>
          </a:p>
          <a:p>
            <a:endParaRPr lang="en-US" altLang="en-US"/>
          </a:p>
          <a:p>
            <a:pPr algn="ctr" rtl="1"/>
            <a:r>
              <a:rPr lang="ur-PK" altLang="en-US" sz="2800">
                <a:solidFill>
                  <a:srgbClr val="002060"/>
                </a:solidFill>
                <a:latin typeface="Alvi Nastaleeq" pitchFamily="2" charset="0"/>
              </a:rPr>
              <a:t> اور منزل آخر پر پہنچے اور جس کی طرف اس کی بازگشت اس تک پہنچے۔</a:t>
            </a:r>
            <a:endParaRPr lang="en-US" altLang="en-US" sz="2800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ar-SA" altLang="en-US"/>
          </a:p>
          <a:p>
            <a:pPr algn="ctr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mahalli al-akhirati</a:t>
            </a:r>
            <a:r>
              <a:rPr lang="en-US" sz="2400" i="1">
                <a:solidFill>
                  <a:srgbClr val="0070C0"/>
                </a:solidFill>
                <a:latin typeface="Lato"/>
              </a:rPr>
              <a:t>, </a:t>
            </a:r>
            <a:r>
              <a:rPr lang="it-IT" sz="2400" b="0" i="1">
                <a:solidFill>
                  <a:srgbClr val="0070C0"/>
                </a:solidFill>
                <a:effectLst/>
                <a:latin typeface="Lato"/>
              </a:rPr>
              <a:t>wa ma hiya ilayhi sa'iratun</a:t>
            </a:r>
            <a:br>
              <a:rPr lang="it-IT" sz="2400">
                <a:solidFill>
                  <a:srgbClr val="0070C0"/>
                </a:solidFill>
              </a:rPr>
            </a:br>
            <a:endParaRPr lang="en-US" altLang="en-US" sz="240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C40ED7-BEFB-422F-B1E3-F17A97C54E12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134600" cy="5105400"/>
          </a:xfrm>
        </p:spPr>
        <p:txBody>
          <a:bodyPr rtlCol="0">
            <a:normAutofit fontScale="70000" lnSpcReduction="20000"/>
          </a:bodyPr>
          <a:lstStyle/>
          <a:p>
            <a:pPr marL="0" indent="0" algn="ctr" rtl="1" fontAlgn="auto">
              <a:spcAft>
                <a:spcPts val="0"/>
              </a:spcAft>
              <a:buNone/>
              <a:defRPr/>
            </a:pPr>
            <a:r>
              <a:rPr lang="ar-SA" sz="10300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اَللّٰھُمَّ إِنِّی أَسْأَ لُکَ بِالْمَوْلُودَیْنِ فِی رَجَبٍ مُحَمَّدِ بْنِ عَلِیٍّ الثَّانِی وَابْنِہِ عَلِیِّ بْنِ مُحَمَّدٍ الْمُنْتَجَبِ،</a:t>
            </a:r>
            <a:endParaRPr lang="en-US" sz="10300" dirty="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O` Allah I ask You in the name of two grand personalities born in month of Rajab-Mohammad the second of Ali and his son Ali </a:t>
            </a:r>
            <a:r>
              <a:rPr lang="en-US" dirty="0" err="1">
                <a:solidFill>
                  <a:srgbClr val="0070C0"/>
                </a:solidFill>
              </a:rPr>
              <a:t>ibne</a:t>
            </a:r>
            <a:r>
              <a:rPr lang="en-US" dirty="0">
                <a:solidFill>
                  <a:srgbClr val="0070C0"/>
                </a:solidFill>
              </a:rPr>
              <a:t> Mohammad.</a:t>
            </a:r>
          </a:p>
          <a:p>
            <a:pPr algn="ctr" rtl="1" fontAlgn="auto">
              <a:spcAft>
                <a:spcPts val="0"/>
              </a:spcAft>
              <a:defRPr/>
            </a:pPr>
            <a:endParaRPr lang="en-US" dirty="0"/>
          </a:p>
          <a:p>
            <a:pPr algn="ctr" rtl="1" fontAlgn="auto">
              <a:spcAft>
                <a:spcPts val="0"/>
              </a:spcAft>
              <a:defRPr/>
            </a:pPr>
            <a:r>
              <a:rPr lang="ur-PK" sz="3400">
                <a:solidFill>
                  <a:srgbClr val="002060"/>
                </a:solidFill>
                <a:latin typeface="Alvi Nastaleeq" pitchFamily="2" charset="-78"/>
              </a:rPr>
              <a:t>اے مع</a:t>
            </a:r>
            <a:r>
              <a:rPr lang="ar-OM" sz="3400">
                <a:solidFill>
                  <a:srgbClr val="002060"/>
                </a:solidFill>
                <a:latin typeface="Alvi Nastaleeq" pitchFamily="2" charset="-78"/>
              </a:rPr>
              <a:t>ب</a:t>
            </a:r>
            <a:r>
              <a:rPr lang="ur-PK" sz="3400">
                <a:solidFill>
                  <a:srgbClr val="002060"/>
                </a:solidFill>
                <a:latin typeface="Alvi Nastaleeq" pitchFamily="2" charset="-78"/>
              </a:rPr>
              <a:t>ود</a:t>
            </a:r>
            <a:r>
              <a:rPr lang="ur-PK" sz="3400" dirty="0">
                <a:solidFill>
                  <a:srgbClr val="002060"/>
                </a:solidFill>
                <a:latin typeface="Alvi Nastaleeq" pitchFamily="2" charset="-78"/>
              </a:rPr>
              <a:t>! ماہ رجب میں متولد ہونے والے دو مولودوں کے واسطے سے سوال کرتا ہوں جو محمد (ع)بن علی </a:t>
            </a:r>
            <a:r>
              <a:rPr lang="ur-PK" sz="3400">
                <a:solidFill>
                  <a:srgbClr val="002060"/>
                </a:solidFill>
                <a:latin typeface="Alvi Nastaleeq" pitchFamily="2" charset="-78"/>
              </a:rPr>
              <a:t>ثانی </a:t>
            </a:r>
            <a:r>
              <a:rPr lang="ar-OM" sz="3400">
                <a:solidFill>
                  <a:srgbClr val="002060"/>
                </a:solidFill>
                <a:latin typeface="Alvi Nastaleeq" pitchFamily="2" charset="-78"/>
              </a:rPr>
              <a:t>ا</a:t>
            </a:r>
            <a:r>
              <a:rPr lang="ur-PK" sz="3400">
                <a:solidFill>
                  <a:srgbClr val="002060"/>
                </a:solidFill>
                <a:latin typeface="Alvi Nastaleeq" pitchFamily="2" charset="-78"/>
              </a:rPr>
              <a:t>ور </a:t>
            </a:r>
            <a:r>
              <a:rPr lang="ur-PK" sz="3400" dirty="0">
                <a:solidFill>
                  <a:srgbClr val="002060"/>
                </a:solidFill>
                <a:latin typeface="Alvi Nastaleeq" pitchFamily="2" charset="-78"/>
              </a:rPr>
              <a:t>ان کے فرزند علی (ع) بن محمد (ع) بلند نسب </a:t>
            </a:r>
            <a:r>
              <a:rPr lang="ur-PK" sz="3400">
                <a:solidFill>
                  <a:srgbClr val="002060"/>
                </a:solidFill>
                <a:latin typeface="Alvi Nastaleeq" pitchFamily="2" charset="-78"/>
              </a:rPr>
              <a:t>والے ہیں</a:t>
            </a:r>
            <a:endParaRPr lang="en-US" sz="3400">
              <a:solidFill>
                <a:srgbClr val="002060"/>
              </a:solidFill>
              <a:latin typeface="Alvi Nastaleeq" pitchFamily="2" charset="-78"/>
            </a:endParaRPr>
          </a:p>
          <a:p>
            <a:pPr algn="ctr" rtl="1" fontAlgn="auto">
              <a:spcAft>
                <a:spcPts val="0"/>
              </a:spcAft>
              <a:defRPr/>
            </a:pPr>
            <a:endParaRPr lang="en-US">
              <a:solidFill>
                <a:srgbClr val="002060"/>
              </a:solidFill>
              <a:latin typeface="Alvi Nastaleeq" pitchFamily="2" charset="-78"/>
              <a:cs typeface="Alvi Nastaleeq" pitchFamily="2" charset="-78"/>
            </a:endParaRPr>
          </a:p>
          <a:p>
            <a:pPr algn="ctr" rtl="1" fontAlgn="auto">
              <a:spcAft>
                <a:spcPts val="0"/>
              </a:spcAft>
              <a:defRPr/>
            </a:pPr>
            <a:r>
              <a:rPr lang="en-US" b="0" i="1">
                <a:solidFill>
                  <a:srgbClr val="0070C0"/>
                </a:solidFill>
                <a:effectLst/>
                <a:latin typeface="Lato"/>
              </a:rPr>
              <a:t>allahumma inni as'aluka bilmawludayni fi rajabin</a:t>
            </a:r>
            <a:br>
              <a:rPr lang="en-US">
                <a:solidFill>
                  <a:srgbClr val="0070C0"/>
                </a:solidFill>
              </a:rPr>
            </a:br>
            <a:r>
              <a:rPr lang="en-US" b="0" i="1">
                <a:solidFill>
                  <a:srgbClr val="0070C0"/>
                </a:solidFill>
                <a:effectLst/>
                <a:latin typeface="Lato"/>
              </a:rPr>
              <a:t>muhammadi bni `aliyyin alththani wabnihi `aliyyi bni muhammadin almuntajabi</a:t>
            </a:r>
            <a:br>
              <a:rPr lang="en-US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  <a:latin typeface="Alvi Nastaleeq" pitchFamily="2" charset="-78"/>
              <a:cs typeface="Alvi Nastaleeq" pitchFamily="2" charset="-78"/>
            </a:endParaRPr>
          </a:p>
          <a:p>
            <a:pPr fontAlgn="auto">
              <a:spcAft>
                <a:spcPts val="0"/>
              </a:spcAft>
              <a:defRPr/>
            </a:pPr>
            <a:endParaRPr lang="en-US" dirty="0">
              <a:latin typeface="Alvi Nastaleeq" pitchFamily="2" charset="-78"/>
              <a:cs typeface="Alvi Nastaleeq" pitchFamily="2" charset="-78"/>
            </a:endParaRPr>
          </a:p>
          <a:p>
            <a:pPr algn="ctr" rtl="1"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6428F8-2CAA-4DCC-A9C9-D839D62E9AA7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SA" altLang="en-US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وَأَتَقَرَّبُ بِھِمَا إِلَیْکَ خَیْرَ الْقُرَبِ</a:t>
            </a:r>
            <a:endParaRPr lang="en-US" altLang="en-US" sz="96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endParaRPr lang="en-US" altLang="en-US" sz="1600"/>
          </a:p>
          <a:p>
            <a:pPr algn="ctr" rtl="1"/>
            <a:r>
              <a:rPr lang="en-US" altLang="en-US" sz="2400">
                <a:solidFill>
                  <a:srgbClr val="0070C0"/>
                </a:solidFill>
              </a:rPr>
              <a:t>I seek Your best nearness through both of them. O from Whom good is sought and from Him is asked what He has.</a:t>
            </a:r>
          </a:p>
          <a:p>
            <a:pPr algn="ctr" rtl="1"/>
            <a:endParaRPr lang="en-US" altLang="en-US" sz="1800"/>
          </a:p>
          <a:p>
            <a:pPr algn="ctr" rtl="1"/>
            <a:r>
              <a:rPr lang="ur-PK" altLang="en-US" sz="2800">
                <a:solidFill>
                  <a:srgbClr val="002060"/>
                </a:solidFill>
                <a:latin typeface="Arabic Typesetting" panose="03020402040406030203" pitchFamily="66" charset="-78"/>
              </a:rPr>
              <a:t>ان دونوں کے واسطے سے تیرا بہترین تقریب چاہتا ہوں</a:t>
            </a:r>
            <a:endParaRPr lang="en-US" altLang="en-US" sz="2800">
              <a:solidFill>
                <a:srgbClr val="002060"/>
              </a:solidFill>
              <a:latin typeface="Arabic Typesetting" panose="03020402040406030203" pitchFamily="66" charset="-78"/>
            </a:endParaRPr>
          </a:p>
          <a:p>
            <a:pPr algn="ctr" rtl="1"/>
            <a:endParaRPr lang="en-US" altLang="en-US">
              <a:solidFill>
                <a:srgbClr val="002060"/>
              </a:solidFill>
              <a:latin typeface="Arabic Typesetting" panose="03020402040406030203" pitchFamily="66" charset="-78"/>
            </a:endParaRPr>
          </a:p>
          <a:p>
            <a:pPr algn="ctr" rtl="1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ataqarrabu bihima ilayka khayra alqurabi</a:t>
            </a:r>
            <a:br>
              <a:rPr lang="en-US" sz="2400">
                <a:solidFill>
                  <a:srgbClr val="0070C0"/>
                </a:solidFill>
              </a:rPr>
            </a:br>
            <a:endParaRPr lang="en-US" altLang="en-US" sz="2400">
              <a:solidFill>
                <a:srgbClr val="0070C0"/>
              </a:solidFill>
              <a:latin typeface="Arabic Typesetting" panose="03020402040406030203" pitchFamily="66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7C1C14-816A-4239-8993-D5E1EB603268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SA" altLang="en-US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یَا مَنْ إِلَیْہِ الْمَعْرُوفُ طُلِبَ</a:t>
            </a:r>
            <a:endParaRPr lang="en-US" altLang="en-US" sz="96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endParaRPr lang="ur-PK" altLang="en-US" sz="1400"/>
          </a:p>
          <a:p>
            <a:pPr algn="ctr" rtl="1"/>
            <a:r>
              <a:rPr lang="en-US" altLang="en-US" sz="2400">
                <a:solidFill>
                  <a:srgbClr val="0070C0"/>
                </a:solidFill>
              </a:rPr>
              <a:t>I ask You like a Sinner Confessing his sins which have completely covered him</a:t>
            </a:r>
          </a:p>
          <a:p>
            <a:pPr algn="ctr" rtl="1"/>
            <a:endParaRPr lang="en-US" altLang="en-US" sz="2400">
              <a:solidFill>
                <a:srgbClr val="0070C0"/>
              </a:solidFill>
            </a:endParaRPr>
          </a:p>
          <a:p>
            <a:pPr algn="ctr" rtl="1"/>
            <a:r>
              <a:rPr lang="ur-PK" altLang="en-US" sz="2800">
                <a:solidFill>
                  <a:srgbClr val="002060"/>
                </a:solidFill>
                <a:latin typeface="Alvi Nastaleeq" pitchFamily="2" charset="0"/>
              </a:rPr>
              <a:t>اے وہ ذات جس سے احسان وکرم طلب کیاجاتا ہے</a:t>
            </a:r>
            <a:endParaRPr lang="en-US" altLang="en-US" sz="2800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ya man ilayhi alma`rufu tuliba</a:t>
            </a:r>
            <a:br>
              <a:rPr lang="en-US" sz="2400">
                <a:solidFill>
                  <a:srgbClr val="0070C0"/>
                </a:solidFill>
              </a:rPr>
            </a:br>
            <a:endParaRPr lang="en-US" altLang="en-US" sz="240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A0395-B7E8-42B4-B9F8-1E2EDBE8AA81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altLang="en-US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وَفِیما لَدَیْہِ رُغِبَ</a:t>
            </a:r>
            <a:endParaRPr lang="en-US" altLang="en-US" sz="96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endParaRPr lang="ur-PK" altLang="en-US" sz="2000"/>
          </a:p>
          <a:p>
            <a:pPr algn="ctr" rtl="1"/>
            <a:r>
              <a:rPr lang="en-US" altLang="en-US" sz="2400">
                <a:solidFill>
                  <a:srgbClr val="0070C0"/>
                </a:solidFill>
              </a:rPr>
              <a:t>and whose unsound character has bound him His bad habits and vices have therefore become protracted. down.</a:t>
            </a:r>
          </a:p>
          <a:p>
            <a:pPr algn="ctr" rtl="1"/>
            <a:endParaRPr lang="ur-PK" altLang="en-US">
              <a:latin typeface="Alvi Nastaleeq" pitchFamily="2" charset="0"/>
              <a:cs typeface="Alvi Nastaleeq" pitchFamily="2" charset="0"/>
            </a:endParaRPr>
          </a:p>
          <a:p>
            <a:pPr algn="ctr" rtl="1"/>
            <a:r>
              <a:rPr lang="ur-PK" altLang="en-US" sz="2800">
                <a:solidFill>
                  <a:srgbClr val="002060"/>
                </a:solidFill>
                <a:latin typeface="Alvi Nastaleeq" pitchFamily="2" charset="0"/>
              </a:rPr>
              <a:t>اور جواسکے پاس ہے اس کی خواہش کی جاتی ہے</a:t>
            </a:r>
            <a:endParaRPr lang="en-US" altLang="en-US" sz="2800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 sz="2800" b="1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fima ladayhi rughiba</a:t>
            </a:r>
            <a:br>
              <a:rPr lang="en-US" sz="2400">
                <a:solidFill>
                  <a:srgbClr val="0070C0"/>
                </a:solidFill>
              </a:rPr>
            </a:br>
            <a:r>
              <a:rPr lang="ur-PK" altLang="en-US" sz="4000" b="1">
                <a:solidFill>
                  <a:srgbClr val="0070C0"/>
                </a:solidFill>
                <a:latin typeface="Alvi Nastaleeq" pitchFamily="2" charset="0"/>
              </a:rPr>
              <a:t> </a:t>
            </a:r>
            <a:endParaRPr lang="en-US" altLang="en-US" sz="4000" b="1">
              <a:solidFill>
                <a:srgbClr val="0070C0"/>
              </a:solidFill>
              <a:latin typeface="Alvi Nastaleeq" pitchFamily="2" charset="0"/>
            </a:endParaRPr>
          </a:p>
          <a:p>
            <a:pPr algn="ctr" rtl="1"/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720353-5B27-430D-96D9-0A7D288CC6B0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SA" altLang="en-US" sz="72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أَسْأَ لُکَ سُؤالَ مُقْتَرِفٍ مُذْنِبٍ قَدْ أَوْبَقَتْہُ ذُ نُوبُہُ،</a:t>
            </a:r>
            <a:endParaRPr lang="en-US" altLang="en-US" sz="72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US" altLang="en-US" sz="24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r>
              <a:rPr lang="en-US" altLang="en-US" sz="2800">
                <a:solidFill>
                  <a:srgbClr val="0070C0"/>
                </a:solidFill>
              </a:rPr>
              <a:t>He seeks from You, pardon, a good return to You, forgiveness of his Sins</a:t>
            </a:r>
          </a:p>
          <a:p>
            <a:pPr algn="ctr" rtl="1"/>
            <a:endParaRPr lang="en-US" altLang="en-US" sz="2800">
              <a:solidFill>
                <a:srgbClr val="0070C0"/>
              </a:solidFill>
            </a:endParaRPr>
          </a:p>
          <a:p>
            <a:pPr algn="ctr" rtl="1"/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میں</a:t>
            </a:r>
            <a:r>
              <a:rPr lang="en-US" altLang="en-US">
                <a:solidFill>
                  <a:srgbClr val="002060"/>
                </a:solidFill>
                <a:latin typeface="Alvi Nastaleeq" pitchFamily="2" charset="0"/>
              </a:rPr>
              <a:t> </a:t>
            </a:r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سوال کرتا ہوں تجھ سے اس گناہگار کا سا سوال جسے گناہوں نے تباہ کر دیا</a:t>
            </a:r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as'aluka su'ala muqtarifin mudhnibin qad awbaqat-hu dhunubuhu</a:t>
            </a:r>
            <a:endParaRPr lang="en-US" altLang="en-US" sz="240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A16B15-567C-439E-A20B-A78AABDB2866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SA" altLang="en-US" sz="88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وَأَوْثَقَتْہُ عُیُوبُہُ، فَطالَ عَلَی الْخَطایَا دُؤُوبُہُ</a:t>
            </a:r>
            <a:endParaRPr lang="en-US" altLang="en-US" sz="88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endParaRPr lang="ur-PK" altLang="en-US" sz="1600"/>
          </a:p>
          <a:p>
            <a:pPr algn="ctr" rtl="1"/>
            <a:r>
              <a:rPr lang="en-US" altLang="en-US" sz="2400">
                <a:solidFill>
                  <a:srgbClr val="0070C0"/>
                </a:solidFill>
              </a:rPr>
              <a:t>, protection from hell fire and amnesty of his misdeeds for You are O` my Lord! his great hope and worthy of confidence.</a:t>
            </a:r>
          </a:p>
          <a:p>
            <a:pPr algn="ctr" rtl="1"/>
            <a:endParaRPr lang="en-US" altLang="en-US"/>
          </a:p>
          <a:p>
            <a:pPr algn="ctr" rtl="1"/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اور عیبوں نے جکڑ لیا ہے پس گناہوں پر اس کی عادت پختہ ہو چکی</a:t>
            </a:r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awthaqat-hu `uyubuhu fatala `ala alkhataya du'ubuhu</a:t>
            </a:r>
            <a:br>
              <a:rPr lang="en-US" sz="2400">
                <a:solidFill>
                  <a:srgbClr val="0070C0"/>
                </a:solidFill>
              </a:rPr>
            </a:br>
            <a:endParaRPr lang="en-US" altLang="en-US" sz="2400">
              <a:solidFill>
                <a:srgbClr val="0070C0"/>
              </a:solidFill>
            </a:endParaRPr>
          </a:p>
          <a:p>
            <a:pPr algn="ctr" rtl="1"/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A42A42-B6B9-4D43-B68E-6B3AE498AF99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SA" altLang="en-US" sz="96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وَمِنَ الرَّزَایا  خُطُوبُہُ، </a:t>
            </a:r>
            <a:endParaRPr lang="en-US" altLang="en-US" sz="96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US" altLang="en-US" sz="28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US" sz="2400" b="0" i="0">
                <a:solidFill>
                  <a:srgbClr val="0070C0"/>
                </a:solidFill>
                <a:effectLst/>
                <a:latin typeface="Lato"/>
              </a:rPr>
              <a:t>and disasters have attacked him heavily.</a:t>
            </a:r>
          </a:p>
          <a:p>
            <a:pPr algn="ctr" rtl="1"/>
            <a:endParaRPr lang="en-US" altLang="en-US"/>
          </a:p>
          <a:p>
            <a:pPr algn="ctr" rtl="1"/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اور بلاؤں سے</a:t>
            </a:r>
            <a:r>
              <a:rPr lang="en-US" altLang="en-US">
                <a:solidFill>
                  <a:srgbClr val="002060"/>
                </a:solidFill>
                <a:latin typeface="Alvi Nastaleeq" pitchFamily="2" charset="0"/>
              </a:rPr>
              <a:t> </a:t>
            </a:r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مشکلیں بڑھ گئیں ہیں</a:t>
            </a:r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wa mina alrrazaya khutubuhu</a:t>
            </a:r>
            <a:br>
              <a:rPr lang="en-US" sz="2400">
                <a:solidFill>
                  <a:srgbClr val="0070C0"/>
                </a:solidFill>
              </a:rPr>
            </a:br>
            <a:endParaRPr lang="en-US" altLang="en-US" sz="2400">
              <a:solidFill>
                <a:srgbClr val="0070C0"/>
              </a:solidFill>
              <a:latin typeface="Alvi Nastaleeq" pitchFamily="2" charset="0"/>
            </a:endParaRPr>
          </a:p>
          <a:p>
            <a:pPr algn="ctr" rtl="1"/>
            <a:endParaRPr lang="en-US" altLang="en-US">
              <a:latin typeface="Alvi Nastaleeq" pitchFamily="2" charset="0"/>
            </a:endParaRPr>
          </a:p>
          <a:p>
            <a:pPr algn="ctr" rtl="1"/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8E80E7-E9C5-4AC0-A199-2A5D5C2C6514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114300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altLang="en-US" sz="80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یَسْأَ لُکَ التَّوْبَةَ وَحُسْنَ الْاَوْبَةِ وَالنُّزُوعَ عَنِ الْحَوْبَةِ</a:t>
            </a:r>
            <a:endParaRPr lang="en-US" altLang="en-US" sz="8000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endParaRPr lang="en-US" altLang="en-US"/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He is now begging You for accepting his repentance,</a:t>
            </a:r>
          </a:p>
          <a:p>
            <a:pPr algn="ctr"/>
            <a:r>
              <a:rPr lang="en-US" sz="2800" b="0" i="0">
                <a:solidFill>
                  <a:srgbClr val="0070C0"/>
                </a:solidFill>
                <a:effectLst/>
                <a:latin typeface="Lato"/>
              </a:rPr>
              <a:t>good return from You, redeeming from punishment,</a:t>
            </a:r>
          </a:p>
          <a:p>
            <a:endParaRPr lang="en-US" altLang="en-US"/>
          </a:p>
          <a:p>
            <a:pPr algn="ctr" rtl="1"/>
            <a:r>
              <a:rPr lang="ur-PK" altLang="en-US">
                <a:solidFill>
                  <a:srgbClr val="002060"/>
                </a:solidFill>
                <a:latin typeface="Alvi Nastaleeq" pitchFamily="2" charset="0"/>
              </a:rPr>
              <a:t>اب وہ سوال کرتا ہے تجھ سے توفیق توبہ</a:t>
            </a:r>
            <a:endParaRPr lang="en-US" altLang="en-US">
              <a:solidFill>
                <a:srgbClr val="002060"/>
              </a:solidFill>
              <a:latin typeface="Alvi Nastaleeq" pitchFamily="2" charset="0"/>
            </a:endParaRPr>
          </a:p>
          <a:p>
            <a:pPr algn="ctr" rtl="1"/>
            <a:endParaRPr lang="en-US" altLang="en-US">
              <a:latin typeface="Alvi Nastaleeq" pitchFamily="2" charset="0"/>
            </a:endParaRPr>
          </a:p>
          <a:p>
            <a:pPr algn="ctr" rtl="1"/>
            <a:r>
              <a:rPr lang="en-US" sz="2400" b="0" i="1">
                <a:solidFill>
                  <a:srgbClr val="0070C0"/>
                </a:solidFill>
                <a:effectLst/>
                <a:latin typeface="Lato"/>
              </a:rPr>
              <a:t>yas'aluka alttawbata wa husna al-awbati walnnuzu`a `an alhawbati</a:t>
            </a:r>
            <a:br>
              <a:rPr lang="en-US" sz="2400">
                <a:solidFill>
                  <a:srgbClr val="0070C0"/>
                </a:solidFill>
              </a:rPr>
            </a:br>
            <a:endParaRPr lang="en-US" altLang="en-US" sz="240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265FCE-261C-4A75-AA0F-61D27F1F41FE}"/>
              </a:ext>
            </a:extLst>
          </p:cNvPr>
          <p:cNvSpPr txBox="1"/>
          <p:nvPr/>
        </p:nvSpPr>
        <p:spPr>
          <a:xfrm>
            <a:off x="6477000" y="228600"/>
            <a:ext cx="30314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>
                <a:solidFill>
                  <a:srgbClr val="002060"/>
                </a:solidFill>
              </a:rPr>
              <a:t>Rajab Dua</a:t>
            </a:r>
          </a:p>
          <a:p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allahumma inni as'aluka </a:t>
            </a:r>
          </a:p>
          <a:p>
            <a:pPr algn="ctr"/>
            <a:r>
              <a:rPr lang="en-US" b="1" i="1">
                <a:solidFill>
                  <a:srgbClr val="002060"/>
                </a:solidFill>
                <a:effectLst/>
                <a:latin typeface="Lato"/>
              </a:rPr>
              <a:t>bilmawludayni fi rajabin</a:t>
            </a:r>
            <a:br>
              <a:rPr lang="en-US" b="1">
                <a:solidFill>
                  <a:srgbClr val="002060"/>
                </a:solidFill>
              </a:rPr>
            </a:br>
            <a:endParaRPr lang="en-US" b="1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1010</Words>
  <Application>Microsoft Office PowerPoint</Application>
  <PresentationFormat>Widescreen</PresentationFormat>
  <Paragraphs>147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Alvi Nastaleeq</vt:lpstr>
      <vt:lpstr>Arabic Typesetting</vt:lpstr>
      <vt:lpstr>Arial</vt:lpstr>
      <vt:lpstr>Calibri</vt:lpstr>
      <vt:lpstr>Lato</vt:lpstr>
      <vt:lpstr>Office Theme</vt:lpstr>
      <vt:lpstr>Rajab Dua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 Zahra</dc:creator>
  <cp:lastModifiedBy>Irfan Jarchivi</cp:lastModifiedBy>
  <cp:revision>20</cp:revision>
  <dcterms:created xsi:type="dcterms:W3CDTF">2011-06-05T14:26:02Z</dcterms:created>
  <dcterms:modified xsi:type="dcterms:W3CDTF">2021-02-13T21:33:05Z</dcterms:modified>
</cp:coreProperties>
</file>