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8"/>
  </p:notesMasterIdLst>
  <p:handoutMasterIdLst>
    <p:handoutMasterId r:id="rId299"/>
  </p:handoutMasterIdLst>
  <p:sldIdLst>
    <p:sldId id="256" r:id="rId2"/>
    <p:sldId id="42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425" r:id="rId15"/>
    <p:sldId id="268" r:id="rId16"/>
    <p:sldId id="269" r:id="rId17"/>
    <p:sldId id="426" r:id="rId18"/>
    <p:sldId id="270" r:id="rId19"/>
    <p:sldId id="427" r:id="rId20"/>
    <p:sldId id="271" r:id="rId21"/>
    <p:sldId id="428" r:id="rId22"/>
    <p:sldId id="272" r:id="rId23"/>
    <p:sldId id="273" r:id="rId24"/>
    <p:sldId id="274" r:id="rId25"/>
    <p:sldId id="429" r:id="rId26"/>
    <p:sldId id="275" r:id="rId27"/>
    <p:sldId id="430" r:id="rId28"/>
    <p:sldId id="418" r:id="rId29"/>
    <p:sldId id="431" r:id="rId30"/>
    <p:sldId id="276" r:id="rId31"/>
    <p:sldId id="277" r:id="rId32"/>
    <p:sldId id="278" r:id="rId33"/>
    <p:sldId id="279" r:id="rId34"/>
    <p:sldId id="432" r:id="rId35"/>
    <p:sldId id="280" r:id="rId36"/>
    <p:sldId id="281" r:id="rId37"/>
    <p:sldId id="433" r:id="rId38"/>
    <p:sldId id="282" r:id="rId39"/>
    <p:sldId id="283" r:id="rId40"/>
    <p:sldId id="434" r:id="rId41"/>
    <p:sldId id="284" r:id="rId42"/>
    <p:sldId id="285" r:id="rId43"/>
    <p:sldId id="286" r:id="rId44"/>
    <p:sldId id="435" r:id="rId45"/>
    <p:sldId id="436" r:id="rId46"/>
    <p:sldId id="287" r:id="rId47"/>
    <p:sldId id="437" r:id="rId48"/>
    <p:sldId id="288" r:id="rId49"/>
    <p:sldId id="289" r:id="rId50"/>
    <p:sldId id="438" r:id="rId51"/>
    <p:sldId id="290" r:id="rId52"/>
    <p:sldId id="291" r:id="rId53"/>
    <p:sldId id="292" r:id="rId54"/>
    <p:sldId id="439" r:id="rId55"/>
    <p:sldId id="293" r:id="rId56"/>
    <p:sldId id="440" r:id="rId57"/>
    <p:sldId id="294" r:id="rId58"/>
    <p:sldId id="295" r:id="rId59"/>
    <p:sldId id="441" r:id="rId60"/>
    <p:sldId id="296" r:id="rId61"/>
    <p:sldId id="297" r:id="rId62"/>
    <p:sldId id="442" r:id="rId63"/>
    <p:sldId id="298" r:id="rId64"/>
    <p:sldId id="443" r:id="rId65"/>
    <p:sldId id="299" r:id="rId66"/>
    <p:sldId id="300" r:id="rId67"/>
    <p:sldId id="301" r:id="rId68"/>
    <p:sldId id="444" r:id="rId69"/>
    <p:sldId id="302" r:id="rId70"/>
    <p:sldId id="303" r:id="rId71"/>
    <p:sldId id="445" r:id="rId72"/>
    <p:sldId id="304" r:id="rId73"/>
    <p:sldId id="446" r:id="rId74"/>
    <p:sldId id="305" r:id="rId75"/>
    <p:sldId id="447" r:id="rId76"/>
    <p:sldId id="448" r:id="rId77"/>
    <p:sldId id="306" r:id="rId78"/>
    <p:sldId id="307" r:id="rId79"/>
    <p:sldId id="449" r:id="rId80"/>
    <p:sldId id="308" r:id="rId81"/>
    <p:sldId id="450" r:id="rId82"/>
    <p:sldId id="451" r:id="rId83"/>
    <p:sldId id="452" r:id="rId84"/>
    <p:sldId id="309" r:id="rId85"/>
    <p:sldId id="453" r:id="rId86"/>
    <p:sldId id="310" r:id="rId87"/>
    <p:sldId id="311" r:id="rId88"/>
    <p:sldId id="454" r:id="rId89"/>
    <p:sldId id="455" r:id="rId90"/>
    <p:sldId id="312" r:id="rId91"/>
    <p:sldId id="313" r:id="rId92"/>
    <p:sldId id="456" r:id="rId93"/>
    <p:sldId id="314" r:id="rId94"/>
    <p:sldId id="457" r:id="rId95"/>
    <p:sldId id="315" r:id="rId96"/>
    <p:sldId id="316" r:id="rId97"/>
    <p:sldId id="458" r:id="rId98"/>
    <p:sldId id="317" r:id="rId99"/>
    <p:sldId id="459" r:id="rId100"/>
    <p:sldId id="318" r:id="rId101"/>
    <p:sldId id="460" r:id="rId102"/>
    <p:sldId id="319" r:id="rId103"/>
    <p:sldId id="461" r:id="rId104"/>
    <p:sldId id="320" r:id="rId105"/>
    <p:sldId id="321" r:id="rId106"/>
    <p:sldId id="462" r:id="rId107"/>
    <p:sldId id="322" r:id="rId108"/>
    <p:sldId id="323" r:id="rId109"/>
    <p:sldId id="463" r:id="rId110"/>
    <p:sldId id="324" r:id="rId111"/>
    <p:sldId id="419" r:id="rId112"/>
    <p:sldId id="464" r:id="rId113"/>
    <p:sldId id="465" r:id="rId114"/>
    <p:sldId id="325" r:id="rId115"/>
    <p:sldId id="420" r:id="rId116"/>
    <p:sldId id="466" r:id="rId117"/>
    <p:sldId id="326" r:id="rId118"/>
    <p:sldId id="467" r:id="rId119"/>
    <p:sldId id="327" r:id="rId120"/>
    <p:sldId id="468" r:id="rId121"/>
    <p:sldId id="328" r:id="rId122"/>
    <p:sldId id="469" r:id="rId123"/>
    <p:sldId id="329" r:id="rId124"/>
    <p:sldId id="421" r:id="rId125"/>
    <p:sldId id="330" r:id="rId126"/>
    <p:sldId id="470" r:id="rId127"/>
    <p:sldId id="471" r:id="rId128"/>
    <p:sldId id="472" r:id="rId129"/>
    <p:sldId id="331" r:id="rId130"/>
    <p:sldId id="473" r:id="rId131"/>
    <p:sldId id="332" r:id="rId132"/>
    <p:sldId id="474" r:id="rId133"/>
    <p:sldId id="475" r:id="rId134"/>
    <p:sldId id="333" r:id="rId135"/>
    <p:sldId id="476" r:id="rId136"/>
    <p:sldId id="477" r:id="rId137"/>
    <p:sldId id="334" r:id="rId138"/>
    <p:sldId id="335" r:id="rId139"/>
    <p:sldId id="478" r:id="rId140"/>
    <p:sldId id="479" r:id="rId141"/>
    <p:sldId id="336" r:id="rId142"/>
    <p:sldId id="481" r:id="rId143"/>
    <p:sldId id="480" r:id="rId144"/>
    <p:sldId id="482" r:id="rId145"/>
    <p:sldId id="337" r:id="rId146"/>
    <p:sldId id="483" r:id="rId147"/>
    <p:sldId id="484" r:id="rId148"/>
    <p:sldId id="338" r:id="rId149"/>
    <p:sldId id="485" r:id="rId150"/>
    <p:sldId id="553" r:id="rId151"/>
    <p:sldId id="339" r:id="rId152"/>
    <p:sldId id="486" r:id="rId153"/>
    <p:sldId id="340" r:id="rId154"/>
    <p:sldId id="341" r:id="rId155"/>
    <p:sldId id="487" r:id="rId156"/>
    <p:sldId id="342" r:id="rId157"/>
    <p:sldId id="488" r:id="rId158"/>
    <p:sldId id="343" r:id="rId159"/>
    <p:sldId id="489" r:id="rId160"/>
    <p:sldId id="422" r:id="rId161"/>
    <p:sldId id="490" r:id="rId162"/>
    <p:sldId id="344" r:id="rId163"/>
    <p:sldId id="491" r:id="rId164"/>
    <p:sldId id="345" r:id="rId165"/>
    <p:sldId id="492" r:id="rId166"/>
    <p:sldId id="346" r:id="rId167"/>
    <p:sldId id="493" r:id="rId168"/>
    <p:sldId id="347" r:id="rId169"/>
    <p:sldId id="494" r:id="rId170"/>
    <p:sldId id="348" r:id="rId171"/>
    <p:sldId id="495" r:id="rId172"/>
    <p:sldId id="424" r:id="rId173"/>
    <p:sldId id="349" r:id="rId174"/>
    <p:sldId id="350" r:id="rId175"/>
    <p:sldId id="496" r:id="rId176"/>
    <p:sldId id="351" r:id="rId177"/>
    <p:sldId id="498" r:id="rId178"/>
    <p:sldId id="497" r:id="rId179"/>
    <p:sldId id="352" r:id="rId180"/>
    <p:sldId id="353" r:id="rId181"/>
    <p:sldId id="499" r:id="rId182"/>
    <p:sldId id="354" r:id="rId183"/>
    <p:sldId id="500" r:id="rId184"/>
    <p:sldId id="355" r:id="rId185"/>
    <p:sldId id="501" r:id="rId186"/>
    <p:sldId id="356" r:id="rId187"/>
    <p:sldId id="502" r:id="rId188"/>
    <p:sldId id="357" r:id="rId189"/>
    <p:sldId id="503" r:id="rId190"/>
    <p:sldId id="358" r:id="rId191"/>
    <p:sldId id="359" r:id="rId192"/>
    <p:sldId id="360" r:id="rId193"/>
    <p:sldId id="361" r:id="rId194"/>
    <p:sldId id="504" r:id="rId195"/>
    <p:sldId id="362" r:id="rId196"/>
    <p:sldId id="363" r:id="rId197"/>
    <p:sldId id="505" r:id="rId198"/>
    <p:sldId id="364" r:id="rId199"/>
    <p:sldId id="506" r:id="rId200"/>
    <p:sldId id="365" r:id="rId201"/>
    <p:sldId id="507" r:id="rId202"/>
    <p:sldId id="366" r:id="rId203"/>
    <p:sldId id="508" r:id="rId204"/>
    <p:sldId id="367" r:id="rId205"/>
    <p:sldId id="368" r:id="rId206"/>
    <p:sldId id="509" r:id="rId207"/>
    <p:sldId id="369" r:id="rId208"/>
    <p:sldId id="511" r:id="rId209"/>
    <p:sldId id="510" r:id="rId210"/>
    <p:sldId id="370" r:id="rId211"/>
    <p:sldId id="512" r:id="rId212"/>
    <p:sldId id="371" r:id="rId213"/>
    <p:sldId id="513" r:id="rId214"/>
    <p:sldId id="372" r:id="rId215"/>
    <p:sldId id="517" r:id="rId216"/>
    <p:sldId id="373" r:id="rId217"/>
    <p:sldId id="519" r:id="rId218"/>
    <p:sldId id="518" r:id="rId219"/>
    <p:sldId id="374" r:id="rId220"/>
    <p:sldId id="521" r:id="rId221"/>
    <p:sldId id="520" r:id="rId222"/>
    <p:sldId id="375" r:id="rId223"/>
    <p:sldId id="522" r:id="rId224"/>
    <p:sldId id="376" r:id="rId225"/>
    <p:sldId id="377" r:id="rId226"/>
    <p:sldId id="378" r:id="rId227"/>
    <p:sldId id="514" r:id="rId228"/>
    <p:sldId id="379" r:id="rId229"/>
    <p:sldId id="515" r:id="rId230"/>
    <p:sldId id="380" r:id="rId231"/>
    <p:sldId id="516" r:id="rId232"/>
    <p:sldId id="381" r:id="rId233"/>
    <p:sldId id="523" r:id="rId234"/>
    <p:sldId id="382" r:id="rId235"/>
    <p:sldId id="524" r:id="rId236"/>
    <p:sldId id="386" r:id="rId237"/>
    <p:sldId id="387" r:id="rId238"/>
    <p:sldId id="525" r:id="rId239"/>
    <p:sldId id="388" r:id="rId240"/>
    <p:sldId id="389" r:id="rId241"/>
    <p:sldId id="390" r:id="rId242"/>
    <p:sldId id="526" r:id="rId243"/>
    <p:sldId id="391" r:id="rId244"/>
    <p:sldId id="527" r:id="rId245"/>
    <p:sldId id="392" r:id="rId246"/>
    <p:sldId id="528" r:id="rId247"/>
    <p:sldId id="393" r:id="rId248"/>
    <p:sldId id="529" r:id="rId249"/>
    <p:sldId id="394" r:id="rId250"/>
    <p:sldId id="530" r:id="rId251"/>
    <p:sldId id="395" r:id="rId252"/>
    <p:sldId id="531" r:id="rId253"/>
    <p:sldId id="396" r:id="rId254"/>
    <p:sldId id="532" r:id="rId255"/>
    <p:sldId id="397" r:id="rId256"/>
    <p:sldId id="533" r:id="rId257"/>
    <p:sldId id="398" r:id="rId258"/>
    <p:sldId id="534" r:id="rId259"/>
    <p:sldId id="399" r:id="rId260"/>
    <p:sldId id="400" r:id="rId261"/>
    <p:sldId id="401" r:id="rId262"/>
    <p:sldId id="402" r:id="rId263"/>
    <p:sldId id="403" r:id="rId264"/>
    <p:sldId id="404" r:id="rId265"/>
    <p:sldId id="536" r:id="rId266"/>
    <p:sldId id="535" r:id="rId267"/>
    <p:sldId id="405" r:id="rId268"/>
    <p:sldId id="537" r:id="rId269"/>
    <p:sldId id="406" r:id="rId270"/>
    <p:sldId id="538" r:id="rId271"/>
    <p:sldId id="407" r:id="rId272"/>
    <p:sldId id="539" r:id="rId273"/>
    <p:sldId id="408" r:id="rId274"/>
    <p:sldId id="540" r:id="rId275"/>
    <p:sldId id="409" r:id="rId276"/>
    <p:sldId id="541" r:id="rId277"/>
    <p:sldId id="410" r:id="rId278"/>
    <p:sldId id="544" r:id="rId279"/>
    <p:sldId id="543" r:id="rId280"/>
    <p:sldId id="542" r:id="rId281"/>
    <p:sldId id="411" r:id="rId282"/>
    <p:sldId id="552" r:id="rId283"/>
    <p:sldId id="412" r:id="rId284"/>
    <p:sldId id="551" r:id="rId285"/>
    <p:sldId id="550" r:id="rId286"/>
    <p:sldId id="549" r:id="rId287"/>
    <p:sldId id="413" r:id="rId288"/>
    <p:sldId id="548" r:id="rId289"/>
    <p:sldId id="414" r:id="rId290"/>
    <p:sldId id="547" r:id="rId291"/>
    <p:sldId id="546" r:id="rId292"/>
    <p:sldId id="415" r:id="rId293"/>
    <p:sldId id="545" r:id="rId294"/>
    <p:sldId id="416" r:id="rId295"/>
    <p:sldId id="417" r:id="rId296"/>
    <p:sldId id="554" r:id="rId297"/>
  </p:sldIdLst>
  <p:sldSz cx="9144000" cy="6858000" type="screen4x3"/>
  <p:notesSz cx="6858000" cy="9144000"/>
  <p:embeddedFontLst>
    <p:embeddedFont>
      <p:font typeface="me_quran" pitchFamily="18" charset="-78"/>
      <p:regular r:id="rId300"/>
    </p:embeddedFont>
    <p:embeddedFont>
      <p:font typeface="OI-Beyrut" pitchFamily="2" charset="0"/>
      <p:regular r:id="rId301"/>
      <p:bold r:id="rId302"/>
      <p:italic r:id="rId303"/>
      <p:boldItalic r:id="rId304"/>
    </p:embeddedFont>
    <p:embeddedFont>
      <p:font typeface="Calibri" pitchFamily="34" charset="0"/>
      <p:regular r:id="rId305"/>
      <p:bold r:id="rId306"/>
      <p:italic r:id="rId307"/>
      <p:boldItalic r:id="rId30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rastu" initials="r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400" autoAdjust="0"/>
  </p:normalViewPr>
  <p:slideViewPr>
    <p:cSldViewPr>
      <p:cViewPr>
        <p:scale>
          <a:sx n="100" d="100"/>
          <a:sy n="100" d="100"/>
        </p:scale>
        <p:origin x="-18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handoutMaster" Target="handoutMasters/handoutMaster1.xml"/><Relationship Id="rId303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font" Target="fonts/font5.fntdata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font" Target="fonts/font6.fntdata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font" Target="fonts/font7.fntdata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312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font" Target="fonts/font3.fntdata"/><Relationship Id="rId30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font" Target="fonts/font9.fntdata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commentAuthors" Target="commentAuthor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presProps" Target="presProps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font" Target="fonts/font1.fntdata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9BA7-AE52-4FB8-9B93-59BAAA4B761B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FB3B-8DC4-454E-BD37-4A95F37E4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3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1EE4-597D-431A-AEC0-AE3C27D4BF4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D7A0-C6A4-49F2-A8B0-7269165DF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D7A0-C6A4-49F2-A8B0-7269165DF9E9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D151-0E85-49CF-9631-3ABB4DA05D53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E763-E81B-4678-BBEF-B0720AA63527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D8B6-6202-4264-AF29-CCDF53430C84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8FE-6B17-4C8F-B27D-C87C376C8DE3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E557-B84D-48DF-B882-8CE1C096C7AB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E75-4DFE-4C31-A2E1-C663308A5431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4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CF3E-D020-4FA1-8B3E-A18E00F63FC7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8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DC43-8332-4CD8-B396-C6924D11BEA3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F58C-0E66-48B1-A94F-4E2100828F56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A20B-F557-4BEF-9DBE-26B31744B9E8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E3C4-C068-4785-B80A-8038EC8F79CB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A9DA1-5922-4CCE-B527-C220342C6173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0BB0-F229-47BC-AC01-E75EEA209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9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15" y="533400"/>
            <a:ext cx="7281335" cy="1803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وَزُخْرُفِهَا </a:t>
            </a:r>
            <a:r>
              <a:rPr lang="ar-IQ" sz="4400" dirty="0" smtClean="0">
                <a:cs typeface="me_quran" pitchFamily="18" charset="-78"/>
              </a:rPr>
              <a:t>وَزِبْرِجِهَا</a:t>
            </a:r>
            <a:r>
              <a:rPr lang="en-US" sz="4400" dirty="0" smtClean="0">
                <a:cs typeface="me_quran" pitchFamily="18" charset="-78"/>
              </a:rPr>
              <a:t>.</a:t>
            </a:r>
            <a:r>
              <a:rPr lang="ar-IQ" sz="4400" dirty="0" smtClean="0">
                <a:cs typeface="me_quran" pitchFamily="18" charset="-78"/>
              </a:rPr>
              <a:t>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with its gold and </a:t>
            </a:r>
            <a:r>
              <a:rPr lang="en-US" sz="3600" dirty="0" smtClean="0">
                <a:latin typeface="OI-Beyrut" pitchFamily="2" charset="0"/>
              </a:rPr>
              <a:t>glitter.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85801"/>
            <a:ext cx="7281335" cy="1752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وَأَنْتَ غَداً عَلَى الْحَوْضِ خَلِيفَتِي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2333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Tomorrow, you shall be my deputy over the </a:t>
            </a:r>
            <a:r>
              <a:rPr lang="en-US" sz="3600" dirty="0" smtClean="0">
                <a:latin typeface="OI-Beyrut" pitchFamily="2" charset="0"/>
              </a:rPr>
              <a:t>Pool.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وَأَنْتَ </a:t>
            </a:r>
            <a:r>
              <a:rPr lang="ar-IQ" sz="4400" dirty="0">
                <a:cs typeface="me_quran" pitchFamily="18" charset="-78"/>
              </a:rPr>
              <a:t>تَقْضِي دَيْنِي وَتُنْجِزُ </a:t>
            </a:r>
            <a:r>
              <a:rPr lang="ar-IQ" sz="4400" dirty="0" smtClean="0">
                <a:cs typeface="me_quran" pitchFamily="18" charset="-78"/>
              </a:rPr>
              <a:t>عِدَاتِي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6395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You </a:t>
            </a:r>
            <a:r>
              <a:rPr lang="en-US" sz="3600" dirty="0">
                <a:latin typeface="OI-Beyrut" pitchFamily="2" charset="0"/>
              </a:rPr>
              <a:t>are the one who will pay off my debt and fulfill my </a:t>
            </a:r>
            <a:r>
              <a:rPr lang="en-US" sz="3600" dirty="0" smtClean="0">
                <a:latin typeface="OI-Beyrut" pitchFamily="2" charset="0"/>
              </a:rPr>
              <a:t>promises.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3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وَشِيعَتُكَ عَلَى مَنَابِرَ مِنْ </a:t>
            </a:r>
            <a:r>
              <a:rPr lang="ar-IQ" sz="4400" dirty="0" smtClean="0">
                <a:cs typeface="me_quran" pitchFamily="18" charset="-78"/>
              </a:rPr>
              <a:t>نُورٍ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Your followers, [the </a:t>
            </a:r>
            <a:r>
              <a:rPr lang="en-US" sz="3600" dirty="0" err="1">
                <a:latin typeface="OI-Beyrut" pitchFamily="2" charset="0"/>
              </a:rPr>
              <a:t>ShÐÝah</a:t>
            </a:r>
            <a:r>
              <a:rPr lang="en-US" sz="3600" dirty="0">
                <a:latin typeface="OI-Beyrut" pitchFamily="2" charset="0"/>
              </a:rPr>
              <a:t>,] with gleaming faces, shall be on pedestals of </a:t>
            </a:r>
            <a:r>
              <a:rPr lang="en-US" sz="3600" dirty="0" smtClean="0">
                <a:latin typeface="OI-Beyrut" pitchFamily="2" charset="0"/>
              </a:rPr>
              <a:t>light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609600"/>
            <a:ext cx="71289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مُبْيَضَّةً </a:t>
            </a:r>
            <a:r>
              <a:rPr lang="ar-IQ" sz="4400" dirty="0">
                <a:cs typeface="me_quran" pitchFamily="18" charset="-78"/>
              </a:rPr>
              <a:t>وُجُوهُهُمْ </a:t>
            </a:r>
            <a:r>
              <a:rPr lang="ar-IQ" sz="4400" dirty="0" smtClean="0">
                <a:cs typeface="me_quran" pitchFamily="18" charset="-78"/>
              </a:rPr>
              <a:t>حَوْلِي فِي الْجَنَّةِ وَهُمْ جِيرَانِي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766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that </a:t>
            </a:r>
            <a:r>
              <a:rPr lang="en-US" sz="3600" dirty="0">
                <a:latin typeface="OI-Beyrut" pitchFamily="2" charset="0"/>
              </a:rPr>
              <a:t>are [arranged] around me in </a:t>
            </a:r>
            <a:r>
              <a:rPr lang="en-US" sz="3600" dirty="0" smtClean="0">
                <a:latin typeface="OI-Beyrut" pitchFamily="2" charset="0"/>
              </a:rPr>
              <a:t>	paradise</a:t>
            </a:r>
            <a:r>
              <a:rPr lang="en-US" sz="3600" dirty="0">
                <a:latin typeface="OI-Beyrut" pitchFamily="2" charset="0"/>
              </a:rPr>
              <a:t>, and they shall be my </a:t>
            </a:r>
            <a:r>
              <a:rPr lang="en-US" sz="3600" dirty="0" smtClean="0">
                <a:latin typeface="OI-Beyrut" pitchFamily="2" charset="0"/>
              </a:rPr>
              <a:t>neighbors.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8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6858000" cy="20574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وَلَوْ لا أَنْتَ يَا عَلِيُّ،  لَمْ يُعْرَفِ الْمُؤْمِنُونَ بَعْدِي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2766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If it were not for you, O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! after my demise, the believers would not be </a:t>
            </a:r>
            <a:r>
              <a:rPr lang="en-US" sz="3600" dirty="0" smtClean="0">
                <a:latin typeface="OI-Beyrut" pitchFamily="2" charset="0"/>
              </a:rPr>
              <a:t>known.”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762001"/>
            <a:ext cx="7281335" cy="16764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وَكَانَ بَعْدَهُ هُدًى مِنَ الضَّلالِ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2088" y="3228975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After the Prophet, he was a guide [protecting people] from </a:t>
            </a:r>
            <a:r>
              <a:rPr lang="en-US" sz="3600" dirty="0" err="1" smtClean="0">
                <a:latin typeface="OI-Beyrut" pitchFamily="2" charset="0"/>
              </a:rPr>
              <a:t>errancy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وَنُوراً مِنَ الْعَمَى 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8995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a </a:t>
            </a:r>
            <a:r>
              <a:rPr lang="en-US" sz="3600" dirty="0">
                <a:latin typeface="OI-Beyrut" pitchFamily="2" charset="0"/>
              </a:rPr>
              <a:t>light [curing them] of their inability to </a:t>
            </a:r>
            <a:r>
              <a:rPr lang="en-US" sz="3600" dirty="0" smtClean="0">
                <a:latin typeface="OI-Beyrut" pitchFamily="2" charset="0"/>
              </a:rPr>
              <a:t>see.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9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281335" cy="19050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وَحَبْلَ اللَّهِ الْمَتِينَ،  وَصِرَاطَهُ </a:t>
            </a:r>
            <a:r>
              <a:rPr lang="ar-IQ" sz="4400" dirty="0" smtClean="0">
                <a:cs typeface="me_quran" pitchFamily="18" charset="-78"/>
              </a:rPr>
              <a:t>الْمُسْتَقِيمَ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3200399"/>
            <a:ext cx="649261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[He was] God’s strong lifeline and his straight </a:t>
            </a:r>
            <a:r>
              <a:rPr lang="en-US" sz="3600" dirty="0" smtClean="0">
                <a:latin typeface="OI-Beyrut" pitchFamily="2" charset="0"/>
              </a:rPr>
              <a:t>path.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لا يُسْبَقُ بِقَرَابَةٍ فِي </a:t>
            </a:r>
            <a:r>
              <a:rPr lang="ar-IQ" sz="4400" dirty="0" smtClean="0">
                <a:cs typeface="me_quran" pitchFamily="18" charset="-78"/>
              </a:rPr>
              <a:t>رَحِمٍ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052736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was not outdone in [his] closeness to [such] a [great] lineage [as the Prophet’s</a:t>
            </a:r>
            <a:r>
              <a:rPr lang="en-US" sz="3600" dirty="0" smtClean="0">
                <a:latin typeface="OI-Beyrut" pitchFamily="2" charset="0"/>
              </a:rPr>
              <a:t>],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304800"/>
            <a:ext cx="7281335" cy="2133600"/>
          </a:xfrm>
        </p:spPr>
        <p:txBody>
          <a:bodyPr bIns="91440"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وَلا </a:t>
            </a:r>
            <a:r>
              <a:rPr lang="ar-IQ" sz="4400" dirty="0">
                <a:cs typeface="me_quran" pitchFamily="18" charset="-78"/>
              </a:rPr>
              <a:t>بِسَابِقَةٍ فِي دِينٍ 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67479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nor </a:t>
            </a:r>
            <a:r>
              <a:rPr lang="en-US" sz="3600" dirty="0">
                <a:latin typeface="OI-Beyrut" pitchFamily="2" charset="0"/>
              </a:rPr>
              <a:t>in [his] precedence in [accepting such] a [great] religion [as Islam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2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14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فَـشَرَطُوا لَكَ ذَلِكَ،  وَعَلِمْتَ مِنْهُمُ الْوَفَاءَ بِهِ 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These friends [in turn] accepted this stipulation, and you knew they would fulfill </a:t>
            </a:r>
            <a:r>
              <a:rPr lang="en-US" sz="3600" dirty="0" smtClean="0">
                <a:latin typeface="OI-Beyrut" pitchFamily="2" charset="0"/>
              </a:rPr>
              <a:t>it,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304801"/>
            <a:ext cx="7281335" cy="2133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وَلا يُلْحَقُ فِي مَنْقَبَةٍ مِنْ </a:t>
            </a:r>
            <a:r>
              <a:rPr lang="ar-IQ" sz="4400" dirty="0" smtClean="0">
                <a:cs typeface="me_quran" pitchFamily="18" charset="-78"/>
              </a:rPr>
              <a:t>مَنَاقِبِهِ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3200400"/>
            <a:ext cx="59436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was unmatched in every one of his </a:t>
            </a:r>
            <a:r>
              <a:rPr lang="en-US" sz="3600" dirty="0" smtClean="0">
                <a:latin typeface="OI-Beyrut" pitchFamily="2" charset="0"/>
              </a:rPr>
              <a:t>honors.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يَحْذُو </a:t>
            </a:r>
            <a:r>
              <a:rPr lang="ar-IQ" sz="4400" dirty="0">
                <a:cs typeface="me_quran" pitchFamily="18" charset="-78"/>
              </a:rPr>
              <a:t>حَذْوَ الرَّسُـولِ -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0664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He </a:t>
            </a:r>
            <a:r>
              <a:rPr lang="en-US" sz="3600" dirty="0">
                <a:latin typeface="OI-Beyrut" pitchFamily="2" charset="0"/>
              </a:rPr>
              <a:t>walked in the footsteps of the </a:t>
            </a:r>
            <a:r>
              <a:rPr lang="en-US" sz="3600" dirty="0" smtClean="0">
                <a:latin typeface="OI-Beyrut" pitchFamily="2" charset="0"/>
              </a:rPr>
              <a:t>Messenger —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0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صَلَّى </a:t>
            </a:r>
            <a:r>
              <a:rPr lang="ar-IQ" sz="4400" dirty="0">
                <a:cs typeface="me_quran" pitchFamily="18" charset="-78"/>
              </a:rPr>
              <a:t>اللَّهُ عَلَيْهِمَا وَآلِهِمَا </a:t>
            </a:r>
            <a:r>
              <a:rPr lang="ar-IQ" sz="4400" dirty="0" smtClean="0">
                <a:cs typeface="me_quran" pitchFamily="18" charset="-78"/>
              </a:rPr>
              <a:t>-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0665" y="3200400"/>
            <a:ext cx="6900336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may </a:t>
            </a:r>
            <a:r>
              <a:rPr lang="en-US" sz="3600" dirty="0">
                <a:latin typeface="OI-Beyrut" pitchFamily="2" charset="0"/>
              </a:rPr>
              <a:t>God have mercy on them both and on their </a:t>
            </a:r>
            <a:r>
              <a:rPr lang="en-US" sz="3600" dirty="0" smtClean="0">
                <a:latin typeface="OI-Beyrut" pitchFamily="2" charset="0"/>
              </a:rPr>
              <a:t>family—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7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وَيُقَاتِلُ </a:t>
            </a:r>
            <a:r>
              <a:rPr lang="ar-IQ" sz="4400" dirty="0">
                <a:cs typeface="me_quran" pitchFamily="18" charset="-78"/>
              </a:rPr>
              <a:t>عَلَى التَّأْوِيلِ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5404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He </a:t>
            </a:r>
            <a:r>
              <a:rPr lang="en-US" sz="3600" dirty="0">
                <a:latin typeface="OI-Beyrut" pitchFamily="2" charset="0"/>
              </a:rPr>
              <a:t>fought based on the inner meaning [of the </a:t>
            </a:r>
            <a:r>
              <a:rPr lang="en-US" sz="3600" dirty="0" err="1">
                <a:latin typeface="OI-Beyrut" pitchFamily="2" charset="0"/>
              </a:rPr>
              <a:t>QurÞÁn</a:t>
            </a:r>
            <a:r>
              <a:rPr lang="en-US" sz="3600" dirty="0" smtClean="0">
                <a:latin typeface="OI-Beyrut" pitchFamily="2" charset="0"/>
              </a:rPr>
              <a:t>],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7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وَلا </a:t>
            </a:r>
            <a:r>
              <a:rPr lang="ar-IQ" sz="4400" dirty="0">
                <a:cs typeface="me_quran" pitchFamily="18" charset="-78"/>
              </a:rPr>
              <a:t>تَأْخُذُهُ فِي اللَّهِ لَوْمَةُ </a:t>
            </a:r>
            <a:r>
              <a:rPr lang="ar-IQ" sz="4400" dirty="0" smtClean="0">
                <a:cs typeface="me_quran" pitchFamily="18" charset="-78"/>
              </a:rPr>
              <a:t>لائِمٍ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being on God’s path, he was never overwhelmed by anyone’s </a:t>
            </a:r>
            <a:r>
              <a:rPr lang="en-US" sz="3600" dirty="0" smtClean="0">
                <a:latin typeface="OI-Beyrut" pitchFamily="2" charset="0"/>
              </a:rPr>
              <a:t>censure.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قَدْ </a:t>
            </a:r>
            <a:r>
              <a:rPr lang="ar-IQ" sz="4400" dirty="0">
                <a:cs typeface="me_quran" pitchFamily="18" charset="-78"/>
              </a:rPr>
              <a:t>وَتَرَ فِيهِ صَنَادِيدَ </a:t>
            </a:r>
            <a:r>
              <a:rPr lang="ar-IQ" sz="4400" dirty="0" smtClean="0">
                <a:cs typeface="me_quran" pitchFamily="18" charset="-78"/>
              </a:rPr>
              <a:t>الْعَرَبِ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0664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For God’s </a:t>
            </a:r>
            <a:r>
              <a:rPr lang="en-US" sz="3600" dirty="0" smtClean="0">
                <a:latin typeface="OI-Beyrut" pitchFamily="2" charset="0"/>
              </a:rPr>
              <a:t>sake he </a:t>
            </a:r>
            <a:r>
              <a:rPr lang="en-US" sz="3600" dirty="0">
                <a:latin typeface="OI-Beyrut" pitchFamily="2" charset="0"/>
              </a:rPr>
              <a:t>left the Arab chieftains without supporters [by striking them down in </a:t>
            </a:r>
            <a:r>
              <a:rPr lang="en-US" sz="3600" dirty="0" smtClean="0">
                <a:latin typeface="OI-Beyrut" pitchFamily="2" charset="0"/>
              </a:rPr>
              <a:t>combat];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6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وَقَتَلَ </a:t>
            </a:r>
            <a:r>
              <a:rPr lang="ar-IQ" sz="4400" dirty="0">
                <a:cs typeface="me_quran" pitchFamily="18" charset="-78"/>
              </a:rPr>
              <a:t>أَبْطَالَهُمْ وَنَاوَشَ ذُؤْبَانَهُمْ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3200400"/>
            <a:ext cx="6976536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he </a:t>
            </a:r>
            <a:r>
              <a:rPr lang="en-US" sz="3600" dirty="0">
                <a:latin typeface="OI-Beyrut" pitchFamily="2" charset="0"/>
              </a:rPr>
              <a:t>killed their champions and </a:t>
            </a:r>
            <a:r>
              <a:rPr lang="en-US" sz="3600" dirty="0" smtClean="0">
                <a:latin typeface="OI-Beyrut" pitchFamily="2" charset="0"/>
              </a:rPr>
              <a:t>took </a:t>
            </a:r>
            <a:r>
              <a:rPr lang="en-US" sz="3600" dirty="0">
                <a:latin typeface="OI-Beyrut" pitchFamily="2" charset="0"/>
              </a:rPr>
              <a:t>down their wolf-like [heroes</a:t>
            </a:r>
            <a:r>
              <a:rPr lang="en-US" sz="3600" dirty="0" smtClean="0">
                <a:latin typeface="OI-Beyrut" pitchFamily="2" charset="0"/>
              </a:rPr>
              <a:t>],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1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58801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فَأَوْدَعَ قُلُوبَهُمْ أَحْقَاداً </a:t>
            </a:r>
            <a:r>
              <a:rPr lang="ar-IQ" sz="4400" dirty="0" smtClean="0">
                <a:cs typeface="me_quran" pitchFamily="18" charset="-78"/>
              </a:rPr>
              <a:t>بَدْرِيَّةً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</a:t>
            </a:r>
            <a:r>
              <a:rPr lang="en-US" sz="3600" dirty="0" smtClean="0">
                <a:latin typeface="OI-Beyrut" pitchFamily="2" charset="0"/>
              </a:rPr>
              <a:t>nd thus </a:t>
            </a:r>
            <a:r>
              <a:rPr lang="en-US" sz="3600" dirty="0">
                <a:latin typeface="OI-Beyrut" pitchFamily="2" charset="0"/>
              </a:rPr>
              <a:t>planted in their hearts rancor because of </a:t>
            </a:r>
            <a:r>
              <a:rPr lang="en-US" sz="3600" dirty="0" err="1" smtClean="0">
                <a:latin typeface="OI-Beyrut" pitchFamily="2" charset="0"/>
              </a:rPr>
              <a:t>Badr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وَخَيْبَرِيَّةً وَحُنَيْنِيَّةً وَغَيْرَهُنَّ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3276600"/>
            <a:ext cx="65532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OI-Beyrut" pitchFamily="2" charset="0"/>
              </a:rPr>
              <a:t>Khaybar</a:t>
            </a:r>
            <a:r>
              <a:rPr lang="en-US" sz="3600" dirty="0">
                <a:latin typeface="OI-Beyrut" pitchFamily="2" charset="0"/>
              </a:rPr>
              <a:t>, </a:t>
            </a:r>
            <a:r>
              <a:rPr lang="en-US" sz="3600" dirty="0" err="1">
                <a:latin typeface="OI-Beyrut" pitchFamily="2" charset="0"/>
              </a:rPr>
              <a:t>Íunayn</a:t>
            </a:r>
            <a:r>
              <a:rPr lang="en-US" sz="3600" dirty="0">
                <a:latin typeface="OI-Beyrut" pitchFamily="2" charset="0"/>
              </a:rPr>
              <a:t>, and other </a:t>
            </a:r>
            <a:r>
              <a:rPr lang="en-US" sz="3600" dirty="0" smtClean="0">
                <a:latin typeface="OI-Beyrut" pitchFamily="2" charset="0"/>
              </a:rPr>
              <a:t>battles.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9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فَأَضَبَّتْ عَلَى عَدَاوَتِهِ وَأَكَبَّتْ عَلَى مُنَابَذَتِهِ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124200"/>
            <a:ext cx="78486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Thus, their hearts filled with enmity toward him and [they] resolved to renege [on their pledge to support him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40" y="685800"/>
            <a:ext cx="7281335" cy="1727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فَقَبِلْتَهُمْ </a:t>
            </a:r>
            <a:r>
              <a:rPr lang="ar-IQ" sz="4400" dirty="0" smtClean="0">
                <a:cs typeface="me_quran" pitchFamily="18" charset="-78"/>
              </a:rPr>
              <a:t>وَقَرَّبْتَهُمْ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40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so you accepted them, drew them near [to yourself</a:t>
            </a:r>
            <a:r>
              <a:rPr lang="en-US" sz="3600" dirty="0" smtClean="0">
                <a:latin typeface="OI-Beyrut" pitchFamily="2" charset="0"/>
              </a:rPr>
              <a:t>],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239" y="6096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حَتَّى </a:t>
            </a:r>
            <a:r>
              <a:rPr lang="ar-IQ" sz="4400" dirty="0">
                <a:cs typeface="me_quran" pitchFamily="18" charset="-78"/>
              </a:rPr>
              <a:t>قَتَلَ النَّاكِثِينَ وَالْقَاسِطِينَ </a:t>
            </a:r>
            <a:r>
              <a:rPr lang="ar-IQ" sz="4400" dirty="0" smtClean="0">
                <a:cs typeface="me_quran" pitchFamily="18" charset="-78"/>
              </a:rPr>
              <a:t>وَالْمَارِقِينَ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9240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[</a:t>
            </a:r>
            <a:r>
              <a:rPr lang="en-US" sz="3600" dirty="0">
                <a:latin typeface="OI-Beyrut" pitchFamily="2" charset="0"/>
              </a:rPr>
              <a:t>Their ill will continued] until he </a:t>
            </a:r>
            <a:r>
              <a:rPr lang="en-US" sz="3600" dirty="0" smtClean="0">
                <a:latin typeface="OI-Beyrut" pitchFamily="2" charset="0"/>
              </a:rPr>
              <a:t>killed </a:t>
            </a:r>
            <a:r>
              <a:rPr lang="en-US" sz="3600" dirty="0">
                <a:latin typeface="OI-Beyrut" pitchFamily="2" charset="0"/>
              </a:rPr>
              <a:t>the Defaulters, the Iniquitous, and the </a:t>
            </a:r>
            <a:r>
              <a:rPr lang="en-US" sz="3600" dirty="0" smtClean="0">
                <a:latin typeface="OI-Beyrut" pitchFamily="2" charset="0"/>
              </a:rPr>
              <a:t>Transgressors.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2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15" y="533400"/>
            <a:ext cx="72051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وَلَمَّا قَضَى نَحْبَهُ وَقَتَلَهُ أَشْقَى </a:t>
            </a:r>
            <a:r>
              <a:rPr lang="ar-IQ" sz="4400" dirty="0" smtClean="0">
                <a:cs typeface="me_quran" pitchFamily="18" charset="-78"/>
              </a:rPr>
              <a:t>الْآخِرِينَ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8765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When he fulfilled his pledge [to lay down his life for Islam] and the most wretched of the latter generations murdered </a:t>
            </a:r>
            <a:r>
              <a:rPr lang="en-US" sz="3600" dirty="0" smtClean="0">
                <a:latin typeface="OI-Beyrut" pitchFamily="2" charset="0"/>
              </a:rPr>
              <a:t>him,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يَتْبَعُ </a:t>
            </a:r>
            <a:r>
              <a:rPr lang="ar-IQ" sz="4400" dirty="0">
                <a:cs typeface="me_quran" pitchFamily="18" charset="-78"/>
              </a:rPr>
              <a:t>أَشْقَى </a:t>
            </a:r>
            <a:r>
              <a:rPr lang="ar-IQ" sz="4400" dirty="0" smtClean="0">
                <a:cs typeface="me_quran" pitchFamily="18" charset="-78"/>
              </a:rPr>
              <a:t>الْأَوَّلِينَ</a:t>
            </a:r>
            <a:r>
              <a:rPr lang="en-US" sz="4400" dirty="0" smtClean="0">
                <a:cs typeface="me_quran" pitchFamily="18" charset="-78"/>
              </a:rPr>
              <a:t>….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3200400"/>
            <a:ext cx="6900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following </a:t>
            </a:r>
            <a:r>
              <a:rPr lang="en-US" sz="3600" dirty="0">
                <a:latin typeface="OI-Beyrut" pitchFamily="2" charset="0"/>
              </a:rPr>
              <a:t>in the </a:t>
            </a:r>
            <a:r>
              <a:rPr lang="en-US" sz="3600" dirty="0" smtClean="0">
                <a:latin typeface="OI-Beyrut" pitchFamily="2" charset="0"/>
              </a:rPr>
              <a:t>footsteps </a:t>
            </a:r>
            <a:r>
              <a:rPr lang="en-US" sz="3600" dirty="0">
                <a:latin typeface="OI-Beyrut" pitchFamily="2" charset="0"/>
              </a:rPr>
              <a:t>of the most wretched of the former </a:t>
            </a:r>
            <a:r>
              <a:rPr lang="en-US" sz="3600" dirty="0" smtClean="0">
                <a:latin typeface="OI-Beyrut" pitchFamily="2" charset="0"/>
              </a:rPr>
              <a:t>generations...[the outcome was tragic].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2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57200"/>
            <a:ext cx="5181600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لَمْ يُمْتَثَلْ أَمْرُ رَسُولِ اللَّه - صَلَّى اللَّهُ عَلَيْهِ وَآلِهِ </a:t>
            </a:r>
            <a:r>
              <a:rPr lang="ar-IQ" sz="4400" dirty="0" smtClean="0">
                <a:cs typeface="me_quran" pitchFamily="18" charset="-78"/>
              </a:rPr>
              <a:t>-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9611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God’s Messenger’s </a:t>
            </a:r>
            <a:r>
              <a:rPr lang="en-US" sz="3600" dirty="0" smtClean="0">
                <a:latin typeface="OI-Beyrut" pitchFamily="2" charset="0"/>
              </a:rPr>
              <a:t>command—may </a:t>
            </a:r>
            <a:r>
              <a:rPr lang="en-US" sz="3600" dirty="0">
                <a:latin typeface="OI-Beyrut" pitchFamily="2" charset="0"/>
              </a:rPr>
              <a:t>God shower him and his family with mercy—</a:t>
            </a: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0665" y="5334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فِي </a:t>
            </a:r>
            <a:r>
              <a:rPr lang="ar-IQ" sz="4400" dirty="0">
                <a:cs typeface="me_quran" pitchFamily="18" charset="-78"/>
              </a:rPr>
              <a:t>الْهَادِينَ بَعْدَ الْهَادِينَ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0665" y="2971800"/>
            <a:ext cx="7662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concerning </a:t>
            </a:r>
            <a:r>
              <a:rPr lang="en-US" sz="3600" dirty="0">
                <a:latin typeface="OI-Beyrut" pitchFamily="2" charset="0"/>
              </a:rPr>
              <a:t>the guides [who would succeed him], </a:t>
            </a:r>
            <a:r>
              <a:rPr lang="en-US" sz="3600" dirty="0" smtClean="0">
                <a:latin typeface="OI-Beyrut" pitchFamily="2" charset="0"/>
              </a:rPr>
              <a:t>who </a:t>
            </a:r>
            <a:r>
              <a:rPr lang="en-US" sz="3600" dirty="0">
                <a:latin typeface="OI-Beyrut" pitchFamily="2" charset="0"/>
              </a:rPr>
              <a:t>followed </a:t>
            </a:r>
            <a:r>
              <a:rPr lang="en-US" sz="3600" dirty="0" smtClean="0">
                <a:latin typeface="OI-Beyrut" pitchFamily="2" charset="0"/>
              </a:rPr>
              <a:t>[</a:t>
            </a:r>
            <a:r>
              <a:rPr lang="en-US" sz="3600" dirty="0">
                <a:latin typeface="OI-Beyrut" pitchFamily="2" charset="0"/>
              </a:rPr>
              <a:t>in the footsteps of] the guides [who </a:t>
            </a:r>
            <a:r>
              <a:rPr lang="en-US" sz="3600" dirty="0" smtClean="0">
                <a:latin typeface="OI-Beyrut" pitchFamily="2" charset="0"/>
              </a:rPr>
              <a:t>succeeded past </a:t>
            </a:r>
            <a:r>
              <a:rPr lang="en-US" sz="3600" dirty="0">
                <a:latin typeface="OI-Beyrut" pitchFamily="2" charset="0"/>
              </a:rPr>
              <a:t>prophets], was not </a:t>
            </a:r>
            <a:r>
              <a:rPr lang="en-US" sz="3600" dirty="0" smtClean="0">
                <a:latin typeface="OI-Beyrut" pitchFamily="2" charset="0"/>
              </a:rPr>
              <a:t>obeyed,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0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991" y="4572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وَالْأُمَّةُ مُصِرَّةٌ عَلَى مَقْتِهِ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3276600"/>
            <a:ext cx="7010400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for the community [of Muslims] was relentless in its hatred for him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192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مُجْتَمِعَةٌ عَلَى قَطِيعَةِ رَحِمِهِ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276600"/>
            <a:ext cx="71628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[nearly] unanimous in [its effort] to sever ties with his family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039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وَإِقْصَاءِ وُلْدِهِ،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and banish his progeny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363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إِلّا الْقَلِيلَ مِمَّنْ وَفَى لِرِعَايَةِ الْحَقِّ فِيهِمْ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79248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except for a few who were true [to their pledge to love and obey his family simply] to fulfill their duty [to God] regarding </a:t>
            </a:r>
            <a:r>
              <a:rPr lang="en-US" sz="3600" dirty="0" smtClean="0">
                <a:latin typeface="OI-Beyrut" pitchFamily="2" charset="0"/>
              </a:rPr>
              <a:t>them.</a:t>
            </a:r>
            <a:endParaRPr lang="en-US" sz="3600" dirty="0">
              <a:latin typeface="OI-Beyru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0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13" y="762000"/>
            <a:ext cx="7281335" cy="22605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فَقُتِلَ مَنْ قُتِلَ وَسُبِيَ مَنْ سُبِيَ </a:t>
            </a:r>
            <a:endParaRPr lang="en-US" sz="4400" dirty="0" smtClean="0">
              <a:cs typeface="me_quran" pitchFamily="18" charset="-78"/>
            </a:endParaRPr>
          </a:p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وَأُقْصِيَ </a:t>
            </a:r>
            <a:r>
              <a:rPr lang="ar-IQ" sz="4400" dirty="0">
                <a:cs typeface="me_quran" pitchFamily="18" charset="-78"/>
              </a:rPr>
              <a:t>مَنْ </a:t>
            </a:r>
            <a:r>
              <a:rPr lang="ar-IQ" sz="4400" dirty="0" smtClean="0">
                <a:cs typeface="me_quran" pitchFamily="18" charset="-78"/>
              </a:rPr>
              <a:t>أُقْصِيَ،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Thus, some [of his progeny] were killed, some were taken captive, and some were banished</a:t>
            </a:r>
            <a:r>
              <a:rPr lang="en-US" sz="3600" dirty="0" smtClean="0">
                <a:latin typeface="OI-Beyrut" pitchFamily="2" charset="0"/>
              </a:rPr>
              <a:t>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281335" cy="1803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وَقَدَّمْتَ لَهُمُ الذِّكْرَ الْعَلِيَّ وَالثَّنَاءَ </a:t>
            </a:r>
            <a:r>
              <a:rPr lang="ar-IQ" sz="4400" dirty="0" smtClean="0">
                <a:cs typeface="me_quran" pitchFamily="18" charset="-78"/>
              </a:rPr>
              <a:t>الْجَلِيَّ</a:t>
            </a:r>
            <a:r>
              <a:rPr lang="en-US" sz="4400" dirty="0">
                <a:cs typeface="me_quran" pitchFamily="18" charset="-78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8956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praised them highly and unambiguously [even] </a:t>
            </a:r>
            <a:r>
              <a:rPr lang="en-US" sz="3600" dirty="0" smtClean="0">
                <a:latin typeface="OI-Beyrut" pitchFamily="2" charset="0"/>
              </a:rPr>
              <a:t>before </a:t>
            </a:r>
            <a:r>
              <a:rPr lang="en-US" sz="3600" dirty="0">
                <a:latin typeface="OI-Beyrut" pitchFamily="2" charset="0"/>
              </a:rPr>
              <a:t>[creating them in this world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915400" cy="1600200"/>
          </a:xfrm>
        </p:spPr>
        <p:txBody>
          <a:bodyPr>
            <a:normAutofit fontScale="90000"/>
          </a:bodyPr>
          <a:lstStyle/>
          <a:p>
            <a:r>
              <a:rPr lang="ar-IQ" sz="4900" dirty="0">
                <a:cs typeface="me_quran" pitchFamily="18" charset="-78"/>
              </a:rPr>
              <a:t>وَجَرَى الْقَضَاءُ لَهُمْ بِمَا يُرْجَى لَهُ </a:t>
            </a:r>
            <a:r>
              <a:rPr lang="ar-IQ" sz="4900" dirty="0" smtClean="0">
                <a:cs typeface="me_quran" pitchFamily="18" charset="-78"/>
              </a:rPr>
              <a:t>حُسْنُ الْمَثُوبَةِ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200400"/>
            <a:ext cx="72390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God decreed for them [these trials] for which it is hoped </a:t>
            </a:r>
            <a:r>
              <a:rPr lang="en-US" sz="3600" dirty="0" smtClean="0">
                <a:latin typeface="OI-Beyrut" pitchFamily="2" charset="0"/>
              </a:rPr>
              <a:t>they shall </a:t>
            </a:r>
            <a:r>
              <a:rPr lang="en-US" sz="3600" dirty="0">
                <a:latin typeface="OI-Beyrut" pitchFamily="2" charset="0"/>
              </a:rPr>
              <a:t>be bountifully rewarded,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197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15" y="228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إِذْ كَانَتِ الْأَرْضُ </a:t>
            </a:r>
            <a:r>
              <a:rPr lang="ar-IQ" sz="4400" dirty="0" smtClean="0">
                <a:cs typeface="me_quran" pitchFamily="18" charset="-78"/>
              </a:rPr>
              <a:t>لِلَّه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0188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since the earth belongs to </a:t>
            </a:r>
            <a:r>
              <a:rPr lang="en-US" sz="3600" dirty="0" smtClean="0">
                <a:latin typeface="OI-Beyrut" pitchFamily="2" charset="0"/>
              </a:rPr>
              <a:t>God.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rmAutofit/>
          </a:bodyPr>
          <a:lstStyle/>
          <a:p>
            <a:r>
              <a:rPr lang="ar-IQ" dirty="0">
                <a:cs typeface="me_quran" pitchFamily="18" charset="-78"/>
              </a:rPr>
              <a:t> يُورِثُهَا مَنْ يَشَاءُ مِنْ </a:t>
            </a:r>
            <a:r>
              <a:rPr lang="ar-IQ" dirty="0" smtClean="0">
                <a:cs typeface="me_quran" pitchFamily="18" charset="-78"/>
              </a:rPr>
              <a:t>عِبَادِهِ،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00400"/>
            <a:ext cx="7467600" cy="292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He </a:t>
            </a:r>
            <a:r>
              <a:rPr lang="en-US" sz="3600" dirty="0">
                <a:latin typeface="OI-Beyrut" pitchFamily="2" charset="0"/>
              </a:rPr>
              <a:t>grants it to whomever he wishes from among his creatures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398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sz="4900" dirty="0">
                <a:cs typeface="me_quran" pitchFamily="18" charset="-78"/>
              </a:rPr>
              <a:t>وَالْعَاقِبَةُ لِلْمُتَّقِينَ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76600"/>
            <a:ext cx="6629400" cy="2773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but the final outcome is in favor of the God-fearing.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4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39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وَسُبْحَانَ رَبِّنَا إِنْ كَانَ وَعْدُ رَبِّنَا لَمَفْعُولاً،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4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Our Lord be exalted, for indeed the promise of our Lord is </a:t>
            </a:r>
            <a:r>
              <a:rPr lang="en-US" sz="3600" dirty="0" smtClean="0">
                <a:latin typeface="OI-Beyrut" pitchFamily="2" charset="0"/>
              </a:rPr>
              <a:t>done.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me_quran" pitchFamily="18" charset="-78"/>
              </a:rPr>
              <a:t>.</a:t>
            </a:r>
            <a:r>
              <a:rPr lang="ar-IQ" dirty="0" smtClean="0">
                <a:cs typeface="me_quran" pitchFamily="18" charset="-78"/>
              </a:rPr>
              <a:t>وَلَنْ </a:t>
            </a:r>
            <a:r>
              <a:rPr lang="ar-IQ" dirty="0">
                <a:cs typeface="me_quran" pitchFamily="18" charset="-78"/>
              </a:rPr>
              <a:t>يُخْلِفَ اللَّهُ وَعْدَهُ وَهُوَالْعَزِيزُ الْحَكِيمُ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276600"/>
            <a:ext cx="6934200" cy="2773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shall never break his promise, and he is the Invincible, the Wise.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8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فَعَلَى الْأَطَايِبِ مِنْ أَهْلِ بَيْتِ مُحَمَّدٍ وَعَلِيٍّ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3820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Thus, [since it has been decreed that hardship befall this family,] let all who can, cry for these most pure members of the household of Muhammad and </a:t>
            </a:r>
            <a:r>
              <a:rPr lang="en-US" sz="3600" dirty="0" err="1">
                <a:latin typeface="OI-Beyrut" pitchFamily="2" charset="0"/>
              </a:rPr>
              <a:t>ÝAlÐ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026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14" y="4572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- </a:t>
            </a:r>
            <a:r>
              <a:rPr lang="ar-IQ" sz="4400" dirty="0">
                <a:cs typeface="me_quran" pitchFamily="18" charset="-78"/>
              </a:rPr>
              <a:t>صَلَّى اللَّهُ عَلَيْهِمَا وَآلِهِمَا - فَلْيَبْكِ </a:t>
            </a:r>
            <a:r>
              <a:rPr lang="ar-IQ" sz="4400" dirty="0" smtClean="0">
                <a:cs typeface="me_quran" pitchFamily="18" charset="-78"/>
              </a:rPr>
              <a:t>الْبَاكُونَ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9715" y="31242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—</a:t>
            </a:r>
            <a:r>
              <a:rPr lang="en-US" sz="3600" dirty="0">
                <a:latin typeface="OI-Beyrut" pitchFamily="2" charset="0"/>
              </a:rPr>
              <a:t>may God shower </a:t>
            </a:r>
            <a:r>
              <a:rPr lang="en-US" sz="3600" dirty="0" smtClean="0">
                <a:latin typeface="OI-Beyrut" pitchFamily="2" charset="0"/>
              </a:rPr>
              <a:t>them and </a:t>
            </a:r>
            <a:r>
              <a:rPr lang="en-US" sz="3600" dirty="0">
                <a:latin typeface="OI-Beyrut" pitchFamily="2" charset="0"/>
              </a:rPr>
              <a:t>their family with </a:t>
            </a:r>
            <a:r>
              <a:rPr lang="en-US" sz="3600" dirty="0" smtClean="0">
                <a:latin typeface="OI-Beyrut" pitchFamily="2" charset="0"/>
              </a:rPr>
              <a:t>mercy.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وَإِيَّاهُمْ فَلْيَنْدُبِ النَّادِبُونَ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For them, let all who can, compose their elegies</a:t>
            </a:r>
            <a:r>
              <a:rPr lang="en-US" sz="3600" dirty="0" smtClean="0">
                <a:latin typeface="OI-Beyrut" pitchFamily="2" charset="0"/>
              </a:rPr>
              <a:t>. 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 وَلِمِثْلِهِمْ فَلْتَذْرِفِ الدُّمُوعُ،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92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For the likes of them, let tears fall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627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70104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وَأَهْبَطْتَ عَلَيْهِمْ مَلائِكَتَكَ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60960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sent down your angels upon these friends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859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ar-IQ" sz="4900" dirty="0">
                <a:cs typeface="me_quran" pitchFamily="18" charset="-78"/>
              </a:rPr>
              <a:t>وَلْيَصْرُخِ الصَّارِخُونَ،  وَيَضِجَّ الضَّاجُّونَ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let people wail, let people </a:t>
            </a:r>
            <a:r>
              <a:rPr lang="en-US" sz="3600" dirty="0" smtClean="0">
                <a:latin typeface="OI-Beyrut" pitchFamily="2" charset="0"/>
              </a:rPr>
              <a:t>lament,</a:t>
            </a:r>
            <a:endParaRPr lang="en-US" sz="3600" dirty="0">
              <a:latin typeface="OI-Beyru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وَيَعِجَّ الْعَاجُّو</a:t>
            </a:r>
            <a:r>
              <a:rPr lang="ar-SA" sz="4400" dirty="0" smtClean="0">
                <a:cs typeface="me_quran" pitchFamily="18" charset="-78"/>
              </a:rPr>
              <a:t>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let people cry </a:t>
            </a:r>
            <a:r>
              <a:rPr lang="en-US" sz="3600" dirty="0" smtClean="0">
                <a:latin typeface="OI-Beyrut" pitchFamily="2" charset="0"/>
              </a:rPr>
              <a:t>out: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6934200" cy="13716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أَيْنَ الْحَسَنُ أَيْنَ </a:t>
            </a:r>
            <a:r>
              <a:rPr lang="ar-IQ" dirty="0" smtClean="0">
                <a:cs typeface="me_quran" pitchFamily="18" charset="-78"/>
              </a:rPr>
              <a:t>الْحُسَيْنُ</a:t>
            </a:r>
            <a:r>
              <a:rPr lang="ar-IQ" dirty="0">
                <a:cs typeface="me_quran" pitchFamily="18" charset="-78"/>
              </a:rPr>
              <a:t>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292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</a:t>
            </a:r>
            <a:r>
              <a:rPr lang="en-US" sz="3600" dirty="0" err="1">
                <a:latin typeface="OI-Beyrut" pitchFamily="2" charset="0"/>
              </a:rPr>
              <a:t>Íasan</a:t>
            </a:r>
            <a:r>
              <a:rPr lang="en-US" sz="3600" dirty="0">
                <a:latin typeface="OI-Beyrut" pitchFamily="2" charset="0"/>
              </a:rPr>
              <a:t>, where is </a:t>
            </a:r>
            <a:r>
              <a:rPr lang="en-US" sz="3600" dirty="0" err="1">
                <a:latin typeface="OI-Beyrut" pitchFamily="2" charset="0"/>
              </a:rPr>
              <a:t>Íusayn</a:t>
            </a:r>
            <a:r>
              <a:rPr lang="en-US" sz="3600" dirty="0">
                <a:latin typeface="OI-Beyrut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393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ar-IQ" dirty="0" smtClean="0">
                <a:cs typeface="me_quran" pitchFamily="18" charset="-78"/>
              </a:rPr>
              <a:t>أَيْنَ </a:t>
            </a:r>
            <a:r>
              <a:rPr lang="ar-IQ" dirty="0">
                <a:cs typeface="me_quran" pitchFamily="18" charset="-78"/>
              </a:rPr>
              <a:t>أَبْنَاءُ الْحُسَيْنِ</a:t>
            </a:r>
            <a:r>
              <a:rPr lang="ar-IQ" dirty="0" smtClean="0">
                <a:cs typeface="me_quran" pitchFamily="18" charset="-78"/>
              </a:rPr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are the sons of </a:t>
            </a:r>
            <a:r>
              <a:rPr lang="en-US" sz="3600" dirty="0" err="1" smtClean="0">
                <a:latin typeface="OI-Beyrut" pitchFamily="2" charset="0"/>
              </a:rPr>
              <a:t>Íusayn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483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600200"/>
          </a:xfrm>
        </p:spPr>
        <p:txBody>
          <a:bodyPr>
            <a:normAutofit/>
          </a:bodyPr>
          <a:lstStyle/>
          <a:p>
            <a:r>
              <a:rPr lang="ar-IQ" dirty="0" smtClean="0">
                <a:cs typeface="me_quran" pitchFamily="18" charset="-78"/>
              </a:rPr>
              <a:t>صَالِحٌ </a:t>
            </a:r>
            <a:r>
              <a:rPr lang="ar-IQ" dirty="0">
                <a:cs typeface="me_quran" pitchFamily="18" charset="-78"/>
              </a:rPr>
              <a:t>بَعْدَ صَالِحٍ،  وَصَادِقٌ بَعْدَ صَادِقٍ</a:t>
            </a:r>
            <a:r>
              <a:rPr lang="ar-IQ" dirty="0" smtClean="0">
                <a:cs typeface="me_quran" pitchFamily="18" charset="-78"/>
              </a:rPr>
              <a:t>؟</a:t>
            </a:r>
            <a:r>
              <a:rPr lang="en-US" dirty="0" smtClean="0">
                <a:latin typeface="OI-Beyrut" pitchFamily="2" charset="0"/>
              </a:rPr>
              <a:t> </a:t>
            </a:r>
            <a:r>
              <a:rPr lang="en-US" dirty="0" smtClean="0">
                <a:cs typeface="me_quran" pitchFamily="18" charset="-78"/>
              </a:rPr>
              <a:t/>
            </a:r>
            <a:br>
              <a:rPr lang="en-US" dirty="0" smtClean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[</a:t>
            </a:r>
            <a:r>
              <a:rPr lang="en-US" sz="3600" dirty="0">
                <a:latin typeface="OI-Beyrut" pitchFamily="2" charset="0"/>
              </a:rPr>
              <a:t>who were] </a:t>
            </a:r>
            <a:r>
              <a:rPr lang="en-US" sz="3600" dirty="0" smtClean="0">
                <a:latin typeface="OI-Beyrut" pitchFamily="2" charset="0"/>
              </a:rPr>
              <a:t>righteous </a:t>
            </a:r>
            <a:r>
              <a:rPr lang="en-US" sz="3600" dirty="0">
                <a:latin typeface="OI-Beyrut" pitchFamily="2" charset="0"/>
              </a:rPr>
              <a:t>men one after another, men of truth one after another?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0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السَّبِيلُ بَعْدَ السَّبِيلِ؟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are those paths [to God’s pleasure who followed] one after </a:t>
            </a:r>
            <a:r>
              <a:rPr lang="en-US" sz="3600" dirty="0" smtClean="0">
                <a:latin typeface="OI-Beyrut" pitchFamily="2" charset="0"/>
              </a:rPr>
              <a:t>another?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أَيْنَ الْخِيَرَةُ بَعْدَ الْخِيَرَةِ؟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200400"/>
            <a:ext cx="7315200" cy="2849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are those who were chosen one </a:t>
            </a:r>
            <a:r>
              <a:rPr lang="en-US" sz="3600" dirty="0" smtClean="0">
                <a:latin typeface="OI-Beyrut" pitchFamily="2" charset="0"/>
              </a:rPr>
              <a:t>after another?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867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905000"/>
          </a:xfrm>
        </p:spPr>
        <p:txBody>
          <a:bodyPr>
            <a:normAutofit/>
          </a:bodyPr>
          <a:lstStyle/>
          <a:p>
            <a:r>
              <a:rPr lang="ar-IQ" dirty="0" smtClean="0">
                <a:cs typeface="me_quran" pitchFamily="18" charset="-78"/>
              </a:rPr>
              <a:t>أَيْنَ </a:t>
            </a:r>
            <a:r>
              <a:rPr lang="ar-IQ" dirty="0">
                <a:cs typeface="me_quran" pitchFamily="18" charset="-78"/>
              </a:rPr>
              <a:t>الشُّمُوسُ الطَّالِعَةُ؟ أَيْنَ الْأَقْمَارُ الْمُنِيرَةُ؟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Where are those rising suns? </a:t>
            </a: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are those luminous moons?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882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152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الْأَنْجُمُ الزَّاهِرَةُ 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are those scintillating stars</a:t>
            </a:r>
            <a:r>
              <a:rPr lang="en-US" sz="3600" dirty="0" smtClean="0">
                <a:latin typeface="OI-Beyrut" pitchFamily="2" charset="0"/>
              </a:rPr>
              <a:t>?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752600"/>
          </a:xfrm>
        </p:spPr>
        <p:txBody>
          <a:bodyPr>
            <a:normAutofit/>
          </a:bodyPr>
          <a:lstStyle/>
          <a:p>
            <a:r>
              <a:rPr lang="ar-IQ" dirty="0" smtClean="0">
                <a:cs typeface="me_quran" pitchFamily="18" charset="-78"/>
              </a:rPr>
              <a:t>أيْنَ </a:t>
            </a:r>
            <a:r>
              <a:rPr lang="ar-IQ" dirty="0">
                <a:cs typeface="me_quran" pitchFamily="18" charset="-78"/>
              </a:rPr>
              <a:t>أَعْلامُ الدِّينِ وَقَوَاعِدُ الْعِلْمِ</a:t>
            </a:r>
            <a:r>
              <a:rPr lang="ar-IQ" dirty="0" smtClean="0">
                <a:cs typeface="me_quran" pitchFamily="18" charset="-78"/>
              </a:rPr>
              <a:t>؟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200400"/>
            <a:ext cx="72390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are those beacons [that lead us] to the religion [of Islam]; those </a:t>
            </a:r>
            <a:r>
              <a:rPr lang="en-US" sz="3600" dirty="0" smtClean="0">
                <a:latin typeface="OI-Beyrut" pitchFamily="2" charset="0"/>
              </a:rPr>
              <a:t>cornerstones </a:t>
            </a:r>
            <a:r>
              <a:rPr lang="en-US" sz="3600" dirty="0">
                <a:latin typeface="OI-Beyrut" pitchFamily="2" charset="0"/>
              </a:rPr>
              <a:t>of knowledge?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1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90" y="762000"/>
            <a:ext cx="7281335" cy="1627397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 وَكَرَّمْتَهُمْ </a:t>
            </a:r>
            <a:r>
              <a:rPr lang="ar-IQ" sz="4400" dirty="0">
                <a:cs typeface="me_quran" pitchFamily="18" charset="-78"/>
              </a:rPr>
              <a:t>بِوَحْيِكَ،  وَرَفَدْتَهُمْ </a:t>
            </a:r>
            <a:r>
              <a:rPr lang="ar-IQ" sz="4400" dirty="0" smtClean="0">
                <a:cs typeface="me_quran" pitchFamily="18" charset="-78"/>
              </a:rPr>
              <a:t>بِعِلْمِكَ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honored </a:t>
            </a:r>
            <a:r>
              <a:rPr lang="en-US" sz="3600" dirty="0">
                <a:latin typeface="OI-Beyrut" pitchFamily="2" charset="0"/>
              </a:rPr>
              <a:t>them with </a:t>
            </a:r>
            <a:r>
              <a:rPr lang="en-US" sz="3600" dirty="0" smtClean="0">
                <a:latin typeface="OI-Beyrut" pitchFamily="2" charset="0"/>
              </a:rPr>
              <a:t>your </a:t>
            </a:r>
            <a:r>
              <a:rPr lang="en-US" sz="3600" dirty="0">
                <a:latin typeface="OI-Beyrut" pitchFamily="2" charset="0"/>
              </a:rPr>
              <a:t>revelation, and aided </a:t>
            </a:r>
            <a:r>
              <a:rPr lang="en-US" sz="3600" dirty="0" smtClean="0">
                <a:latin typeface="OI-Beyrut" pitchFamily="2" charset="0"/>
              </a:rPr>
              <a:t>them through </a:t>
            </a:r>
            <a:r>
              <a:rPr lang="en-US" sz="3600" dirty="0">
                <a:latin typeface="OI-Beyrut" pitchFamily="2" charset="0"/>
              </a:rPr>
              <a:t>your </a:t>
            </a:r>
            <a:r>
              <a:rPr lang="en-US" sz="3600" dirty="0" smtClean="0">
                <a:latin typeface="OI-Beyrut" pitchFamily="2" charset="0"/>
              </a:rPr>
              <a:t>knowledge.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بَقِيَّةُ اللَّهِ الَّتِي لا تَخْلُو مِنَ الْعِتْرَةِ الْهَادِيَةِ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the one preserved by God who shall never be absent from the [ranks of the Prophet’s] progeny of [infallible] guides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0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الْمُعَدُّ لِقَطْعِ دَابِرِ الظَّلَمَةِ؟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has been </a:t>
            </a:r>
            <a:r>
              <a:rPr lang="en-US" sz="3600" dirty="0" smtClean="0">
                <a:latin typeface="OI-Beyrut" pitchFamily="2" charset="0"/>
              </a:rPr>
              <a:t>trained to </a:t>
            </a:r>
            <a:r>
              <a:rPr lang="en-US" sz="3600" dirty="0">
                <a:latin typeface="OI-Beyrut" pitchFamily="2" charset="0"/>
              </a:rPr>
              <a:t>cut down every last oppressor?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635001"/>
            <a:ext cx="7281335" cy="1803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الْمُنْتَظَرُ لِإِقَامَةِ الْأَمْتِ وَالْعِوَجِ؟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8478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is the awaited one who shall straighten [even the last vestiges of] crookedness, [no matter how] small or imperceptible?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40" y="228600"/>
            <a:ext cx="7281335" cy="2184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أَيْنَ الْمُرْتَجَى لِإِزَالَةِ الْجَوْرِ وَالْعُدْوَانِ؟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4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upon whom we rest our hopes so that he will end injustice and oppression?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82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الْمُدَّخَرُ لِتَجْدِيدِ الْفَرَائِضِ وَالسُّنَنِ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6750" y="2895600"/>
            <a:ext cx="8229600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he who has been preserved [</a:t>
            </a:r>
            <a:r>
              <a:rPr lang="en-US" sz="3600" dirty="0" smtClean="0">
                <a:latin typeface="OI-Beyrut" pitchFamily="2" charset="0"/>
              </a:rPr>
              <a:t>by God</a:t>
            </a:r>
            <a:r>
              <a:rPr lang="en-US" sz="3600" dirty="0">
                <a:latin typeface="OI-Beyrut" pitchFamily="2" charset="0"/>
              </a:rPr>
              <a:t>] to renew the directives and recommendations found in the </a:t>
            </a:r>
            <a:r>
              <a:rPr lang="en-US" sz="3600" dirty="0" err="1">
                <a:latin typeface="OI-Beyrut" pitchFamily="2" charset="0"/>
              </a:rPr>
              <a:t>QurÞÁn</a:t>
            </a:r>
            <a:r>
              <a:rPr lang="en-US" sz="3600" dirty="0">
                <a:latin typeface="OI-Beyrut" pitchFamily="2" charset="0"/>
              </a:rPr>
              <a:t> and the Prophet’s </a:t>
            </a:r>
            <a:r>
              <a:rPr lang="en-US" sz="3600" dirty="0" smtClean="0">
                <a:latin typeface="OI-Beyrut" pitchFamily="2" charset="0"/>
              </a:rPr>
              <a:t>example?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33400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الْمُتَخَيَّرُ لِإِعَادَةِ الْمِلَّةِ وَالـشَّرِيعَةِ؟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has been chosen to bring back the [Islamic] way of life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7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32" y="609600"/>
            <a:ext cx="7281335" cy="2108199"/>
          </a:xfrm>
        </p:spPr>
        <p:txBody>
          <a:bodyPr anchor="b">
            <a:normAutofit lnSpcReduction="10000"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 أَيْنَ الْمُؤَمَّلُ لِإِحْيَاءِ الْكِتَابِ وَحُدُودِهِ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3200400"/>
            <a:ext cx="7848600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he upon whom we rest our hopes so that he will revive the Book [of God] and the injunctions set forth </a:t>
            </a:r>
            <a:r>
              <a:rPr lang="en-US" sz="3600" dirty="0" smtClean="0">
                <a:latin typeface="OI-Beyrut" pitchFamily="2" charset="0"/>
              </a:rPr>
              <a:t>therein?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مُحْيِي مَعَالِمِ الدِّينِ وَأَهْلِهِ؟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</a:t>
            </a:r>
            <a:r>
              <a:rPr lang="en-US" sz="3600" dirty="0" smtClean="0">
                <a:latin typeface="OI-Beyrut" pitchFamily="2" charset="0"/>
              </a:rPr>
              <a:t>he </a:t>
            </a:r>
            <a:r>
              <a:rPr lang="en-US" sz="3600" dirty="0">
                <a:latin typeface="OI-Beyrut" pitchFamily="2" charset="0"/>
              </a:rPr>
              <a:t>who will revive Islamic symbols </a:t>
            </a: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[through them revive] Muslims? </a:t>
            </a:r>
          </a:p>
        </p:txBody>
      </p:sp>
    </p:spTree>
    <p:extLst>
      <p:ext uri="{BB962C8B-B14F-4D97-AF65-F5344CB8AC3E}">
        <p14:creationId xmlns:p14="http://schemas.microsoft.com/office/powerpoint/2010/main" val="26302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10725"/>
            <a:ext cx="7281335" cy="1903875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قَاصِمُ شَوْكَةِ الْمُعْتَدِينَ؟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38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he who will crush the military might of the </a:t>
            </a:r>
            <a:r>
              <a:rPr lang="en-US" sz="3600" dirty="0" smtClean="0">
                <a:latin typeface="OI-Beyrut" pitchFamily="2" charset="0"/>
              </a:rPr>
              <a:t>transgressors?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10725"/>
            <a:ext cx="7281335" cy="1827675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هَادِمُ أَبْنِيَةِ الـشِّرْكِ وَالنِّفَاقِ؟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4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will demolish the edifices of polytheism and hypocrisy?</a:t>
            </a:r>
          </a:p>
        </p:txBody>
      </p:sp>
    </p:spTree>
    <p:extLst>
      <p:ext uri="{BB962C8B-B14F-4D97-AF65-F5344CB8AC3E}">
        <p14:creationId xmlns:p14="http://schemas.microsoft.com/office/powerpoint/2010/main" val="422124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600" y="762001"/>
            <a:ext cx="7281335" cy="1676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وَجَعَلْتَهُمُ الذَّرِيعَةَ </a:t>
            </a:r>
            <a:r>
              <a:rPr lang="ar-IQ" sz="4400" dirty="0" smtClean="0">
                <a:cs typeface="me_quran" pitchFamily="18" charset="-78"/>
              </a:rPr>
              <a:t>إِلَيْكَ،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8198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made them the only means [for us] to reach </a:t>
            </a:r>
            <a:r>
              <a:rPr lang="en-US" sz="3600" dirty="0" smtClean="0">
                <a:latin typeface="OI-Beyrut" pitchFamily="2" charset="0"/>
              </a:rPr>
              <a:t>you—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7215" y="6858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SA" sz="4400" dirty="0" smtClean="0">
                <a:cs typeface="me_quran" pitchFamily="18" charset="-78"/>
              </a:rPr>
              <a:t>أَيْنَ </a:t>
            </a:r>
            <a:r>
              <a:rPr lang="ar-SA" sz="4400" dirty="0">
                <a:cs typeface="me_quran" pitchFamily="18" charset="-78"/>
              </a:rPr>
              <a:t>مُبِيدُ أَهْلِ الْفُسُوقِ وَالْعِصْيَانِ وَالطُّغْيَانِ؟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7216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the destroyer of the corrupt, the sinful, and the </a:t>
            </a:r>
            <a:r>
              <a:rPr lang="en-US" sz="3600" dirty="0" smtClean="0">
                <a:latin typeface="OI-Beyrut" pitchFamily="2" charset="0"/>
              </a:rPr>
              <a:t>rebellious?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8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281335" cy="19050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SA" sz="4400" dirty="0" smtClean="0">
                <a:cs typeface="me_quran" pitchFamily="18" charset="-78"/>
              </a:rPr>
              <a:t>أَيْنَ </a:t>
            </a:r>
            <a:r>
              <a:rPr lang="ar-SA" sz="4400" dirty="0">
                <a:cs typeface="me_quran" pitchFamily="18" charset="-78"/>
              </a:rPr>
              <a:t>حَاصِدُ فُرُوعِ الْغَيِّ وَالشِّقَاقِ؟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59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will cut down </a:t>
            </a:r>
            <a:r>
              <a:rPr lang="en-US" sz="3600" dirty="0" err="1">
                <a:latin typeface="OI-Beyrut" pitchFamily="2" charset="0"/>
              </a:rPr>
              <a:t>errancy</a:t>
            </a:r>
            <a:r>
              <a:rPr lang="en-US" sz="3600" dirty="0">
                <a:latin typeface="OI-Beyrut" pitchFamily="2" charset="0"/>
              </a:rPr>
              <a:t> and division?</a:t>
            </a:r>
            <a:r>
              <a:rPr lang="en-US" dirty="0">
                <a:latin typeface="OI-Beyru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22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228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طَامِسُ آثَارِ الزَّيْغِ وَالْأَهْوَاءِ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019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he who will efface all traces of deviance [in belief] and hedonism [in </a:t>
            </a:r>
            <a:r>
              <a:rPr lang="en-US" sz="3600" dirty="0" smtClean="0">
                <a:latin typeface="OI-Beyrut" pitchFamily="2" charset="0"/>
              </a:rPr>
              <a:t>action]?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قَاطِعُ حَبَائِلِ الْكِذْبِ وَالافْتِرَاءِ؟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will spring the traps of lies and fabrication [with the truth]?</a:t>
            </a:r>
          </a:p>
        </p:txBody>
      </p:sp>
    </p:spTree>
    <p:extLst>
      <p:ext uri="{BB962C8B-B14F-4D97-AF65-F5344CB8AC3E}">
        <p14:creationId xmlns:p14="http://schemas.microsoft.com/office/powerpoint/2010/main" val="40777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مُبِيدُ الْعُتَاةِ وَالْمَرَدَةِ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971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the destroyer of the rebellious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635001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مُسْتَأْصِلُ أَهْلِ الْعِنَادِ وَالتَّضْلِيلِ وَالْإِلْحَادِ؟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76599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will uproot those who are recalcitrant, who misguide, and </a:t>
            </a:r>
            <a:r>
              <a:rPr lang="en-US" sz="3600" dirty="0" smtClean="0">
                <a:latin typeface="OI-Beyrut" pitchFamily="2" charset="0"/>
              </a:rPr>
              <a:t>who turn </a:t>
            </a:r>
            <a:r>
              <a:rPr lang="en-US" sz="3600" dirty="0">
                <a:latin typeface="OI-Beyrut" pitchFamily="2" charset="0"/>
              </a:rPr>
              <a:t>their </a:t>
            </a:r>
            <a:r>
              <a:rPr lang="en-US" sz="3600" dirty="0" smtClean="0">
                <a:latin typeface="OI-Beyrut" pitchFamily="2" charset="0"/>
              </a:rPr>
              <a:t>backs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on religion?</a:t>
            </a:r>
          </a:p>
        </p:txBody>
      </p:sp>
    </p:spTree>
    <p:extLst>
      <p:ext uri="{BB962C8B-B14F-4D97-AF65-F5344CB8AC3E}">
        <p14:creationId xmlns:p14="http://schemas.microsoft.com/office/powerpoint/2010/main" val="140509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13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مُعِزُّ الْأَوْلِيَاءِ وَمُذِلُّ الْأَعْدَاءِ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he who will bring honor to God’s friends and disgrace God’s </a:t>
            </a:r>
            <a:r>
              <a:rPr lang="en-US" sz="3600" dirty="0" smtClean="0">
                <a:latin typeface="OI-Beyrut" pitchFamily="2" charset="0"/>
              </a:rPr>
              <a:t>enemies?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جَامِعُ الْكَلِمَةِ عَلَى التَّقْوَى؟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3633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shall unify all </a:t>
            </a:r>
            <a:r>
              <a:rPr lang="en-US" sz="3600" dirty="0" smtClean="0">
                <a:latin typeface="OI-Beyrut" pitchFamily="2" charset="0"/>
              </a:rPr>
              <a:t>people upon </a:t>
            </a:r>
            <a:r>
              <a:rPr lang="en-US" sz="3600" dirty="0">
                <a:latin typeface="OI-Beyrut" pitchFamily="2" charset="0"/>
              </a:rPr>
              <a:t>the fear of God?</a:t>
            </a:r>
          </a:p>
        </p:txBody>
      </p:sp>
    </p:spTree>
    <p:extLst>
      <p:ext uri="{BB962C8B-B14F-4D97-AF65-F5344CB8AC3E}">
        <p14:creationId xmlns:p14="http://schemas.microsoft.com/office/powerpoint/2010/main" val="424912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21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بَابُ اللَّهِ الَّذِي مِنْهُ يُؤْتَى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71422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the gateway to God that is the only way one can approach </a:t>
            </a:r>
            <a:r>
              <a:rPr lang="en-US" sz="3600" dirty="0" smtClean="0">
                <a:latin typeface="OI-Beyrut" pitchFamily="2" charset="0"/>
              </a:rPr>
              <a:t>him?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وَجْهُ اللَّهِ الَّذِي إِلَيْهِ يَتَوَجَّهُ الْأَوْلِيَاءُ؟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the focal point to which </a:t>
            </a:r>
            <a:r>
              <a:rPr lang="en-US" sz="3600" dirty="0" smtClean="0">
                <a:latin typeface="OI-Beyrut" pitchFamily="2" charset="0"/>
              </a:rPr>
              <a:t>God’s </a:t>
            </a:r>
            <a:r>
              <a:rPr lang="en-US" sz="3600" dirty="0">
                <a:latin typeface="OI-Beyrut" pitchFamily="2" charset="0"/>
              </a:rPr>
              <a:t>friends turn their attention?</a:t>
            </a:r>
          </a:p>
        </p:txBody>
      </p:sp>
    </p:spTree>
    <p:extLst>
      <p:ext uri="{BB962C8B-B14F-4D97-AF65-F5344CB8AC3E}">
        <p14:creationId xmlns:p14="http://schemas.microsoft.com/office/powerpoint/2010/main" val="109215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524000"/>
            <a:ext cx="7239000" cy="13716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cs typeface="me_quran" pitchFamily="18" charset="-78"/>
              </a:rPr>
              <a:t>.</a:t>
            </a:r>
            <a:r>
              <a:rPr lang="ar-IQ" sz="4900" dirty="0" smtClean="0">
                <a:cs typeface="me_quran" pitchFamily="18" charset="-78"/>
              </a:rPr>
              <a:t>وَالْوَسِيلَةَ </a:t>
            </a:r>
            <a:r>
              <a:rPr lang="ar-IQ" sz="4900" dirty="0">
                <a:cs typeface="me_quran" pitchFamily="18" charset="-78"/>
              </a:rPr>
              <a:t>إِلَى رِضْوَانِكَ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42899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I-Beyrut" pitchFamily="2" charset="0"/>
              </a:rPr>
              <a:t>to attain your </a:t>
            </a:r>
            <a:r>
              <a:rPr lang="en-US" sz="3600" dirty="0" smtClean="0">
                <a:latin typeface="OI-Beyrut" pitchFamily="2" charset="0"/>
              </a:rPr>
              <a:t>pleasure.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9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281335" cy="21336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السَّبَبُ الْمُتَّصِلُ بَيْنَ الْأَرْضِ وَالسَّمَاءِ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the lifeline linking the [denizens of] earth to [God] on </a:t>
            </a:r>
            <a:r>
              <a:rPr lang="en-US" sz="3600" dirty="0" smtClean="0">
                <a:latin typeface="OI-Beyrut" pitchFamily="2" charset="0"/>
              </a:rPr>
              <a:t>high?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1"/>
            <a:ext cx="7281335" cy="19811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صَاحِبُ يَوْمِ الْفَتْحِ وَنَاشِرُ رَايَةِ الْهُدَى؟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the master of the Day of Conquest and the one who shall raise the banner of guidance?</a:t>
            </a:r>
          </a:p>
        </p:txBody>
      </p:sp>
    </p:spTree>
    <p:extLst>
      <p:ext uri="{BB962C8B-B14F-4D97-AF65-F5344CB8AC3E}">
        <p14:creationId xmlns:p14="http://schemas.microsoft.com/office/powerpoint/2010/main" val="240607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أَيْنَ مُؤَلِّفُ شَمْلِ الصَّلاحِ وَالرِّضَا؟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71825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he who will combine people’s scattered interests into what is best for them and what pleases them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00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079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أَيْنَ </a:t>
            </a:r>
            <a:r>
              <a:rPr lang="ar-IQ" sz="4400" dirty="0">
                <a:cs typeface="me_quran" pitchFamily="18" charset="-78"/>
              </a:rPr>
              <a:t>الطَّالِبُ بِذُحُولِ الْأَنْبِيَاءِ وَأَبْنَاءِ الْأَنْبِيَاءِ؟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028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he who shall avenge the prophets and the children of the prophets?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43" y="609600"/>
            <a:ext cx="7281335" cy="1752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أَيْنَ الطَّالِبُ بِدَمِ الْمَقْتُولِ بِكَرْبَلاءَ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2244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he who shall avenge the blood of the one killed at </a:t>
            </a:r>
            <a:r>
              <a:rPr lang="en-US" sz="3600" dirty="0" err="1" smtClean="0">
                <a:latin typeface="OI-Beyrut" pitchFamily="2" charset="0"/>
              </a:rPr>
              <a:t>KarbalÁÞ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779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أَيْنَ الْمَنْصُورُ عَلَى مَنِ اعْتَدَى عَلَيْهِ وَافْتَرَى؟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224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</a:t>
            </a:r>
            <a:r>
              <a:rPr lang="en-US" sz="3600" dirty="0" smtClean="0">
                <a:latin typeface="OI-Beyrut" pitchFamily="2" charset="0"/>
              </a:rPr>
              <a:t>he who </a:t>
            </a:r>
            <a:r>
              <a:rPr lang="en-US" sz="3600" dirty="0">
                <a:latin typeface="OI-Beyrut" pitchFamily="2" charset="0"/>
              </a:rPr>
              <a:t>shall be aided against all who </a:t>
            </a:r>
            <a:r>
              <a:rPr lang="en-US" sz="3600" dirty="0" smtClean="0">
                <a:latin typeface="OI-Beyrut" pitchFamily="2" charset="0"/>
              </a:rPr>
              <a:t>transgress </a:t>
            </a:r>
            <a:r>
              <a:rPr lang="en-US" sz="3600" dirty="0">
                <a:latin typeface="OI-Beyrut" pitchFamily="2" charset="0"/>
              </a:rPr>
              <a:t>against him or lie </a:t>
            </a:r>
            <a:r>
              <a:rPr lang="en-US" sz="3600" dirty="0" smtClean="0">
                <a:latin typeface="OI-Beyrut" pitchFamily="2" charset="0"/>
              </a:rPr>
              <a:t>about him</a:t>
            </a:r>
            <a:r>
              <a:rPr lang="en-US" sz="3600" dirty="0">
                <a:latin typeface="OI-Beyrut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7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SA" sz="4400" dirty="0">
                <a:cs typeface="me_quran"/>
              </a:rPr>
              <a:t>أَيْنَ الْمُضْطَرُّ الَّذِي يُجَابُ إِذَا </a:t>
            </a:r>
            <a:r>
              <a:rPr lang="ar-SA" sz="4400" dirty="0" smtClean="0">
                <a:cs typeface="me_quran"/>
              </a:rPr>
              <a:t>دَعَا؟</a:t>
            </a:r>
            <a:endParaRPr lang="en-US" sz="4400" dirty="0">
              <a:cs typeface="me_qur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Where is the distressed one who is answered whenever he </a:t>
            </a:r>
            <a:r>
              <a:rPr lang="en-US" sz="3600" dirty="0" smtClean="0">
                <a:latin typeface="OI-Beyrut" pitchFamily="2" charset="0"/>
              </a:rPr>
              <a:t>calls?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SA" sz="4400" dirty="0" smtClean="0">
                <a:cs typeface="me_quran"/>
              </a:rPr>
              <a:t> </a:t>
            </a:r>
            <a:r>
              <a:rPr lang="ar-SA" sz="4400" dirty="0">
                <a:cs typeface="me_quran"/>
              </a:rPr>
              <a:t>أَيْنَ صَدْرُ الْخَلائِقِ ذُو الْبِرِّ وَالتَّقْوَى؟ </a:t>
            </a:r>
            <a:endParaRPr lang="en-US" sz="4400" dirty="0">
              <a:cs typeface="me_qur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the foremost of creatures who is righteous and </a:t>
            </a:r>
            <a:r>
              <a:rPr lang="en-US" sz="3600" dirty="0" smtClean="0">
                <a:latin typeface="OI-Beyrut" pitchFamily="2" charset="0"/>
              </a:rPr>
              <a:t>pious?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2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281335" cy="22605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SA" sz="4400" dirty="0" smtClean="0">
                <a:cs typeface="me_quran"/>
              </a:rPr>
              <a:t>أَيْنَ </a:t>
            </a:r>
            <a:r>
              <a:rPr lang="ar-SA" sz="4400" dirty="0">
                <a:cs typeface="me_quran"/>
              </a:rPr>
              <a:t>ابْنُ النَّبِيِّ الْمُصْطَفَى،  وَابْنُ عَلِيٍّ الْمُرْتَضَى،</a:t>
            </a:r>
            <a:endParaRPr lang="en-US" sz="4400" dirty="0">
              <a:cs typeface="me_qur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Where </a:t>
            </a:r>
            <a:r>
              <a:rPr lang="en-US" sz="3600" dirty="0">
                <a:latin typeface="OI-Beyrut" pitchFamily="2" charset="0"/>
              </a:rPr>
              <a:t>is the son of the Chosen Prophet, and the son of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, </a:t>
            </a:r>
            <a:r>
              <a:rPr lang="en-US" sz="3600" dirty="0" smtClean="0">
                <a:latin typeface="OI-Beyrut" pitchFamily="2" charset="0"/>
              </a:rPr>
              <a:t>with whom </a:t>
            </a:r>
            <a:r>
              <a:rPr lang="en-US" sz="3600" dirty="0">
                <a:latin typeface="OI-Beyrut" pitchFamily="2" charset="0"/>
              </a:rPr>
              <a:t>God is pleased?</a:t>
            </a:r>
          </a:p>
        </p:txBody>
      </p:sp>
    </p:spTree>
    <p:extLst>
      <p:ext uri="{BB962C8B-B14F-4D97-AF65-F5344CB8AC3E}">
        <p14:creationId xmlns:p14="http://schemas.microsoft.com/office/powerpoint/2010/main" val="134584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663576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وَابْنُ خَدِيجَةَ الْغَرَّاءِ،  وَابْنُ فَاطِمَةَ الْكُبْرَى؟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019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the son of </a:t>
            </a:r>
            <a:r>
              <a:rPr lang="en-US" sz="3600" dirty="0" err="1">
                <a:latin typeface="OI-Beyrut" pitchFamily="2" charset="0"/>
              </a:rPr>
              <a:t>KhadÐjah</a:t>
            </a:r>
            <a:r>
              <a:rPr lang="en-US" sz="3600" dirty="0">
                <a:latin typeface="OI-Beyrut" pitchFamily="2" charset="0"/>
              </a:rPr>
              <a:t>, the Noble, and the son of </a:t>
            </a:r>
            <a:r>
              <a:rPr lang="en-US" sz="3600" dirty="0" err="1">
                <a:latin typeface="OI-Beyrut" pitchFamily="2" charset="0"/>
              </a:rPr>
              <a:t>FÁÔimah</a:t>
            </a:r>
            <a:r>
              <a:rPr lang="en-US" sz="3600" dirty="0">
                <a:latin typeface="OI-Beyrut" pitchFamily="2" charset="0"/>
              </a:rPr>
              <a:t>, the Great?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391399" cy="1879599"/>
          </a:xfrm>
        </p:spPr>
        <p:txBody>
          <a:bodyPr anchor="b"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فَبَعْضٌ أَسْكَنْتَهُ جَنَّتَكَ إِلَى أَنْ أَخْرَجْتَهُ </a:t>
            </a:r>
            <a:r>
              <a:rPr lang="ar-IQ" sz="4400" dirty="0" smtClean="0">
                <a:cs typeface="me_quran" pitchFamily="18" charset="-78"/>
              </a:rPr>
              <a:t>مِنْهَا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819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In particular, you commanded one [of your friends] to dwell in your </a:t>
            </a:r>
            <a:r>
              <a:rPr lang="en-US" sz="3600" dirty="0" smtClean="0">
                <a:latin typeface="OI-Beyrut" pitchFamily="2" charset="0"/>
              </a:rPr>
              <a:t>garden </a:t>
            </a:r>
            <a:r>
              <a:rPr lang="en-US" sz="3600" dirty="0">
                <a:latin typeface="OI-Beyrut" pitchFamily="2" charset="0"/>
              </a:rPr>
              <a:t>until you removed him from </a:t>
            </a:r>
            <a:r>
              <a:rPr lang="en-US" sz="3600" dirty="0" smtClean="0">
                <a:latin typeface="OI-Beyrut" pitchFamily="2" charset="0"/>
              </a:rPr>
              <a:t>it.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09600"/>
            <a:ext cx="7281335" cy="2133600"/>
          </a:xfrm>
        </p:spPr>
        <p:txBody>
          <a:bodyPr anchor="b">
            <a:normAutofit lnSpcReduction="10000"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بِأَبِي أَنْتَ وَأُمِّي،  وَنَفْسِي لَكَ الْوِقَاءُ وَالْحِمَاء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May my mother and father be your ransom! May I myself be your shield and your </a:t>
            </a:r>
            <a:r>
              <a:rPr lang="en-US" sz="3600" dirty="0" smtClean="0">
                <a:latin typeface="OI-Beyrut" pitchFamily="2" charset="0"/>
              </a:rPr>
              <a:t>ransom!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يَا ابْنَ السَّادَةِ الْمُقَرَّبِينَ،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son of those who are </a:t>
            </a:r>
            <a:r>
              <a:rPr lang="en-US" sz="3600" dirty="0" smtClean="0">
                <a:latin typeface="OI-Beyrut" pitchFamily="2" charset="0"/>
              </a:rPr>
              <a:t>masters </a:t>
            </a:r>
            <a:r>
              <a:rPr lang="en-US" sz="3600" dirty="0">
                <a:latin typeface="OI-Beyrut" pitchFamily="2" charset="0"/>
              </a:rPr>
              <a:t>and are near to God!</a:t>
            </a:r>
          </a:p>
        </p:txBody>
      </p:sp>
    </p:spTree>
    <p:extLst>
      <p:ext uri="{BB962C8B-B14F-4D97-AF65-F5344CB8AC3E}">
        <p14:creationId xmlns:p14="http://schemas.microsoft.com/office/powerpoint/2010/main" val="295548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281335" cy="1981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النُّجَبَاءِ الْأَكْرَمِينَ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those from a noble stock who are most </a:t>
            </a:r>
            <a:r>
              <a:rPr lang="en-US" sz="3600" dirty="0" smtClean="0">
                <a:latin typeface="OI-Beyrut" pitchFamily="2" charset="0"/>
              </a:rPr>
              <a:t>honorable!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يَا ابْنَ الْهُدَاةِ الْمَهْدِيِّينَ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son of those who are guides and have been guided [by God]!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8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الْخِيَرَةِ الْمُهَذَّبِينَ،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those who were chosen and whose character was </a:t>
            </a:r>
            <a:r>
              <a:rPr lang="en-US" sz="3600" dirty="0" smtClean="0">
                <a:latin typeface="OI-Beyrut" pitchFamily="2" charset="0"/>
              </a:rPr>
              <a:t>refined!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190" y="4572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يَا ابْنَ الْغَطَارِفَةِ الْأَنْجَبِينَ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son </a:t>
            </a:r>
            <a:r>
              <a:rPr lang="en-US" sz="3600" dirty="0" smtClean="0">
                <a:latin typeface="OI-Beyrut" pitchFamily="2" charset="0"/>
              </a:rPr>
              <a:t>of those </a:t>
            </a:r>
            <a:r>
              <a:rPr lang="en-US" sz="3600" dirty="0">
                <a:latin typeface="OI-Beyrut" pitchFamily="2" charset="0"/>
              </a:rPr>
              <a:t>who are chiefs from a </a:t>
            </a:r>
            <a:r>
              <a:rPr lang="en-US" sz="3600" dirty="0" smtClean="0">
                <a:latin typeface="OI-Beyrut" pitchFamily="2" charset="0"/>
              </a:rPr>
              <a:t>most noble </a:t>
            </a:r>
            <a:r>
              <a:rPr lang="en-US" sz="3600" dirty="0">
                <a:latin typeface="OI-Beyrut" pitchFamily="2" charset="0"/>
              </a:rPr>
              <a:t>stock! </a:t>
            </a:r>
          </a:p>
        </p:txBody>
      </p:sp>
    </p:spTree>
    <p:extLst>
      <p:ext uri="{BB962C8B-B14F-4D97-AF65-F5344CB8AC3E}">
        <p14:creationId xmlns:p14="http://schemas.microsoft.com/office/powerpoint/2010/main" val="36674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40" y="5334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الْأَطَايبِ الْمُطَهَّرِينَ‏،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40" y="32004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those who are most good and have been </a:t>
            </a:r>
            <a:r>
              <a:rPr lang="en-US" sz="3600" dirty="0" smtClean="0">
                <a:latin typeface="OI-Beyrut" pitchFamily="2" charset="0"/>
              </a:rPr>
              <a:t>purified!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09601"/>
            <a:ext cx="7281335" cy="1828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يَا </a:t>
            </a:r>
            <a:r>
              <a:rPr lang="ar-IQ" sz="4400" dirty="0">
                <a:cs typeface="me_quran" pitchFamily="18" charset="-78"/>
              </a:rPr>
              <a:t>ابْنَ الْخَضَارِمَةِ </a:t>
            </a:r>
            <a:r>
              <a:rPr lang="ar-IQ" sz="4400" dirty="0" smtClean="0">
                <a:cs typeface="me_quran" pitchFamily="18" charset="-78"/>
              </a:rPr>
              <a:t>الْمُنْتَجَبِينَ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3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son </a:t>
            </a:r>
            <a:r>
              <a:rPr lang="en-US" sz="3600" dirty="0" smtClean="0">
                <a:latin typeface="OI-Beyrut" pitchFamily="2" charset="0"/>
              </a:rPr>
              <a:t>of those </a:t>
            </a:r>
            <a:r>
              <a:rPr lang="en-US" sz="3600" dirty="0">
                <a:latin typeface="OI-Beyrut" pitchFamily="2" charset="0"/>
              </a:rPr>
              <a:t>who are benevolent and </a:t>
            </a:r>
            <a:r>
              <a:rPr lang="en-US" sz="3600" dirty="0" smtClean="0">
                <a:latin typeface="OI-Beyrut" pitchFamily="2" charset="0"/>
              </a:rPr>
              <a:t>have been </a:t>
            </a:r>
            <a:r>
              <a:rPr lang="en-US" sz="3600" dirty="0">
                <a:latin typeface="OI-Beyrut" pitchFamily="2" charset="0"/>
              </a:rPr>
              <a:t>selected! </a:t>
            </a:r>
          </a:p>
        </p:txBody>
      </p:sp>
    </p:spTree>
    <p:extLst>
      <p:ext uri="{BB962C8B-B14F-4D97-AF65-F5344CB8AC3E}">
        <p14:creationId xmlns:p14="http://schemas.microsoft.com/office/powerpoint/2010/main" val="261907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565" y="152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الْقَمَاقِمَةِ </a:t>
            </a:r>
            <a:r>
              <a:rPr lang="ar-IQ" sz="4400" dirty="0" smtClean="0">
                <a:cs typeface="me_quran" pitchFamily="18" charset="-78"/>
              </a:rPr>
              <a:t>الْأَكْرَمِينَ،</a:t>
            </a:r>
            <a:r>
              <a:rPr lang="en-US" sz="4400" dirty="0" smtClean="0">
                <a:cs typeface="me_quran" pitchFamily="18" charset="-78"/>
              </a:rPr>
              <a:t>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those who are munificent and are most </a:t>
            </a:r>
            <a:r>
              <a:rPr lang="en-US" sz="3600" dirty="0" smtClean="0">
                <a:latin typeface="OI-Beyrut" pitchFamily="2" charset="0"/>
              </a:rPr>
              <a:t>honorable!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90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يَا </a:t>
            </a:r>
            <a:r>
              <a:rPr lang="ar-IQ" sz="4400" dirty="0">
                <a:cs typeface="me_quran" pitchFamily="18" charset="-78"/>
              </a:rPr>
              <a:t>ابْنَ الْبُدُورِ الْمُنِيرَةِ،  يَا ابْنَ الـسُّرُجِ </a:t>
            </a:r>
            <a:r>
              <a:rPr lang="ar-IQ" sz="4400" dirty="0" smtClean="0">
                <a:cs typeface="me_quran" pitchFamily="18" charset="-78"/>
              </a:rPr>
              <a:t>الْمُضِيئَةِ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son </a:t>
            </a:r>
            <a:r>
              <a:rPr lang="en-US" sz="3600" dirty="0" smtClean="0">
                <a:latin typeface="OI-Beyrut" pitchFamily="2" charset="0"/>
              </a:rPr>
              <a:t>of those </a:t>
            </a:r>
            <a:r>
              <a:rPr lang="en-US" sz="3600" dirty="0">
                <a:latin typeface="OI-Beyrut" pitchFamily="2" charset="0"/>
              </a:rPr>
              <a:t>luminous moons! O son </a:t>
            </a:r>
            <a:r>
              <a:rPr lang="en-US" sz="3600" dirty="0" smtClean="0">
                <a:latin typeface="OI-Beyrut" pitchFamily="2" charset="0"/>
              </a:rPr>
              <a:t>of those </a:t>
            </a:r>
            <a:r>
              <a:rPr lang="en-US" sz="3600" dirty="0">
                <a:latin typeface="OI-Beyrut" pitchFamily="2" charset="0"/>
              </a:rPr>
              <a:t>bright lanterns! </a:t>
            </a:r>
          </a:p>
        </p:txBody>
      </p:sp>
    </p:spTree>
    <p:extLst>
      <p:ext uri="{BB962C8B-B14F-4D97-AF65-F5344CB8AC3E}">
        <p14:creationId xmlns:p14="http://schemas.microsoft.com/office/powerpoint/2010/main" val="227107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47800"/>
            <a:ext cx="7086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وَبَعْضٌ حَمَلْتَهُ فِي فُلْكِكَ،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124200"/>
            <a:ext cx="73914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boarded one [of them] on your ark,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96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532" y="685800"/>
            <a:ext cx="6705600" cy="2133600"/>
          </a:xfrm>
        </p:spPr>
        <p:txBody>
          <a:bodyPr anchor="b">
            <a:normAutofit lnSpcReduction="10000"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الشُّهُبِ الثَّاقِبَةِ،  يَا ابْنَ الْأَنْجُمِ </a:t>
            </a:r>
            <a:r>
              <a:rPr lang="ar-IQ" sz="4400" dirty="0" smtClean="0">
                <a:cs typeface="me_quran" pitchFamily="18" charset="-78"/>
              </a:rPr>
              <a:t>الزَّاهِرَةِ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those piercing meteors! O son of those scintillating stars!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السُّبُلِ الْوَاضِحَةِ،  يَا ابْنَ الْأَعْلامِ </a:t>
            </a:r>
            <a:r>
              <a:rPr lang="ar-IQ" sz="4400" dirty="0" smtClean="0">
                <a:cs typeface="me_quran" pitchFamily="18" charset="-78"/>
              </a:rPr>
              <a:t>اللائِحَةِ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those clear paths! O son </a:t>
            </a:r>
            <a:r>
              <a:rPr lang="en-US" sz="3600" dirty="0" smtClean="0">
                <a:latin typeface="OI-Beyrut" pitchFamily="2" charset="0"/>
              </a:rPr>
              <a:t>of those </a:t>
            </a:r>
            <a:r>
              <a:rPr lang="en-US" sz="3600" dirty="0">
                <a:latin typeface="OI-Beyrut" pitchFamily="2" charset="0"/>
              </a:rPr>
              <a:t>manifest flags!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الْعُلُومِ الْكَامِلَةِ،  يَا ابْنَ السُّنَنِ </a:t>
            </a:r>
            <a:r>
              <a:rPr lang="ar-IQ" sz="4400" dirty="0" smtClean="0">
                <a:cs typeface="me_quran" pitchFamily="18" charset="-78"/>
              </a:rPr>
              <a:t>الْمَشْهُورَةِ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[those possessed of] perfect knowledge! O son of [those who </a:t>
            </a:r>
            <a:r>
              <a:rPr lang="en-US" sz="3600" dirty="0" smtClean="0">
                <a:latin typeface="OI-Beyrut" pitchFamily="2" charset="0"/>
              </a:rPr>
              <a:t>founded] traditions </a:t>
            </a:r>
            <a:r>
              <a:rPr lang="en-US" sz="3600" dirty="0">
                <a:latin typeface="OI-Beyrut" pitchFamily="2" charset="0"/>
              </a:rPr>
              <a:t>known far and wide [</a:t>
            </a:r>
            <a:r>
              <a:rPr lang="en-US" sz="3600" dirty="0" smtClean="0">
                <a:latin typeface="OI-Beyrut" pitchFamily="2" charset="0"/>
              </a:rPr>
              <a:t>as traditions </a:t>
            </a:r>
            <a:r>
              <a:rPr lang="en-US" sz="3600" dirty="0">
                <a:latin typeface="OI-Beyrut" pitchFamily="2" charset="0"/>
              </a:rPr>
              <a:t>of Islam]!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الْمَعَالِمِ الْمَأْثُورَةِ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1075" y="3200400"/>
            <a:ext cx="7543800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[those possessed of] </a:t>
            </a:r>
            <a:r>
              <a:rPr lang="en-US" sz="3600" dirty="0" smtClean="0">
                <a:latin typeface="OI-Beyrut" pitchFamily="2" charset="0"/>
              </a:rPr>
              <a:t>knowledge </a:t>
            </a:r>
            <a:r>
              <a:rPr lang="en-US" sz="3600" dirty="0">
                <a:latin typeface="OI-Beyrut" pitchFamily="2" charset="0"/>
              </a:rPr>
              <a:t>that is handed </a:t>
            </a:r>
            <a:r>
              <a:rPr lang="en-US" sz="3600" dirty="0" smtClean="0">
                <a:latin typeface="OI-Beyrut" pitchFamily="2" charset="0"/>
              </a:rPr>
              <a:t>down [from </a:t>
            </a:r>
            <a:r>
              <a:rPr lang="en-US" sz="3600" dirty="0">
                <a:latin typeface="OI-Beyrut" pitchFamily="2" charset="0"/>
              </a:rPr>
              <a:t>generation to generation</a:t>
            </a:r>
            <a:r>
              <a:rPr lang="en-US" sz="3600" dirty="0" smtClean="0">
                <a:latin typeface="OI-Beyrut" pitchFamily="2" charset="0"/>
              </a:rPr>
              <a:t>]!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يَا ابْنَ الْمُعْجِزَاتِ </a:t>
            </a:r>
            <a:r>
              <a:rPr lang="ar-IQ" sz="4400" dirty="0" smtClean="0">
                <a:cs typeface="me_quran" pitchFamily="18" charset="-78"/>
              </a:rPr>
              <a:t>الْمَوْجُودَةِ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2090" y="32766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heir </a:t>
            </a:r>
            <a:r>
              <a:rPr lang="en-US" sz="3600" dirty="0">
                <a:latin typeface="OI-Beyrut" pitchFamily="2" charset="0"/>
              </a:rPr>
              <a:t>to lasting miracles!</a:t>
            </a:r>
          </a:p>
        </p:txBody>
      </p:sp>
    </p:spTree>
    <p:extLst>
      <p:ext uri="{BB962C8B-B14F-4D97-AF65-F5344CB8AC3E}">
        <p14:creationId xmlns:p14="http://schemas.microsoft.com/office/powerpoint/2010/main" val="72683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الدَّلائِلِ الْمَشْهُودَةِ،  يَا ابْنَ الصِّرَاطِ </a:t>
            </a:r>
            <a:r>
              <a:rPr lang="ar-IQ" sz="4400" dirty="0" smtClean="0">
                <a:cs typeface="me_quran" pitchFamily="18" charset="-78"/>
              </a:rPr>
              <a:t>الْمُسْتَقِيمِ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[those who presented] clear evidence! O son of [him who was] </a:t>
            </a:r>
            <a:r>
              <a:rPr lang="en-US" sz="3600" dirty="0" smtClean="0">
                <a:latin typeface="OI-Beyrut" pitchFamily="2" charset="0"/>
              </a:rPr>
              <a:t>the straight </a:t>
            </a:r>
            <a:r>
              <a:rPr lang="en-US" sz="3600" dirty="0">
                <a:latin typeface="OI-Beyrut" pitchFamily="2" charset="0"/>
              </a:rPr>
              <a:t>path!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85801"/>
            <a:ext cx="7281335" cy="1828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النَّبَإِ الْعَظِيمِ،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[him whose appointment as the Prophet’s successor was] momentous </a:t>
            </a:r>
            <a:r>
              <a:rPr lang="en-US" sz="3600" dirty="0" smtClean="0">
                <a:latin typeface="OI-Beyrut" pitchFamily="2" charset="0"/>
              </a:rPr>
              <a:t>news!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9600"/>
            <a:ext cx="6781800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يَا ابْنَ مَنْ هُوَ فِي أُمِّ الْكِتَابِ لَدَى اللَّهِ عَلِيٌّ </a:t>
            </a:r>
            <a:r>
              <a:rPr lang="ar-IQ" sz="4400" dirty="0" smtClean="0">
                <a:cs typeface="me_quran" pitchFamily="18" charset="-78"/>
              </a:rPr>
              <a:t>حَكِيمٌ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3925" y="3200400"/>
            <a:ext cx="7620000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son of him about whom it is [written] in </a:t>
            </a:r>
            <a:r>
              <a:rPr lang="en-US" sz="3600" dirty="0" smtClean="0">
                <a:latin typeface="OI-Beyrut" pitchFamily="2" charset="0"/>
              </a:rPr>
              <a:t>the </a:t>
            </a:r>
            <a:r>
              <a:rPr lang="en-US" sz="3600" dirty="0">
                <a:latin typeface="OI-Beyrut" pitchFamily="2" charset="0"/>
              </a:rPr>
              <a:t>Protected Tablet that he is near to God, lofty </a:t>
            </a:r>
            <a:r>
              <a:rPr lang="en-US" sz="3600" dirty="0" smtClean="0">
                <a:latin typeface="OI-Beyrut" pitchFamily="2" charset="0"/>
              </a:rPr>
              <a:t>in station</a:t>
            </a:r>
            <a:r>
              <a:rPr lang="en-US" sz="3600" dirty="0">
                <a:latin typeface="OI-Beyrut" pitchFamily="2" charset="0"/>
              </a:rPr>
              <a:t>, and replete with wisdom!</a:t>
            </a:r>
          </a:p>
        </p:txBody>
      </p:sp>
    </p:spTree>
    <p:extLst>
      <p:ext uri="{BB962C8B-B14F-4D97-AF65-F5344CB8AC3E}">
        <p14:creationId xmlns:p14="http://schemas.microsoft.com/office/powerpoint/2010/main" val="176739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الْآيَاتِ وَالْبَيِّنَاتِ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[him who brought] verses and </a:t>
            </a:r>
            <a:r>
              <a:rPr lang="en-US" sz="3600" dirty="0" smtClean="0">
                <a:latin typeface="OI-Beyrut" pitchFamily="2" charset="0"/>
              </a:rPr>
              <a:t>miracles!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يَا ابْنَ الدَّلائِلِ </a:t>
            </a:r>
            <a:r>
              <a:rPr lang="ar-IQ" sz="4400" dirty="0" smtClean="0">
                <a:cs typeface="me_quran" pitchFamily="18" charset="-78"/>
              </a:rPr>
              <a:t>الظَّاهِرَاتِ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son of [those </a:t>
            </a:r>
            <a:r>
              <a:rPr lang="en-US" sz="3600" dirty="0" smtClean="0">
                <a:latin typeface="OI-Beyrut" pitchFamily="2" charset="0"/>
              </a:rPr>
              <a:t>who presented</a:t>
            </a:r>
            <a:r>
              <a:rPr lang="en-US" sz="3600" dirty="0">
                <a:latin typeface="OI-Beyrut" pitchFamily="2" charset="0"/>
              </a:rPr>
              <a:t>] manifest evidence!</a:t>
            </a:r>
          </a:p>
        </p:txBody>
      </p:sp>
    </p:spTree>
    <p:extLst>
      <p:ext uri="{BB962C8B-B14F-4D97-AF65-F5344CB8AC3E}">
        <p14:creationId xmlns:p14="http://schemas.microsoft.com/office/powerpoint/2010/main" val="241137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863601"/>
            <a:ext cx="4495800" cy="2260599"/>
          </a:xfrm>
        </p:spPr>
        <p:txBody>
          <a:bodyPr anchor="b">
            <a:normAutofit/>
          </a:bodyPr>
          <a:lstStyle/>
          <a:p>
            <a:pPr marL="0" indent="0" algn="ctr" rtl="1">
              <a:buNone/>
            </a:pPr>
            <a:r>
              <a:rPr lang="ar-SA" sz="4400" dirty="0">
                <a:cs typeface="me_quran" pitchFamily="18" charset="-78"/>
              </a:rPr>
              <a:t>بِسْمِ اللّهِ الرَّحْمَنِ </a:t>
            </a:r>
            <a:r>
              <a:rPr lang="ar-SA" sz="4400" dirty="0" smtClean="0">
                <a:cs typeface="me_quran" pitchFamily="18" charset="-78"/>
              </a:rPr>
              <a:t>الرَّحِيمِ</a:t>
            </a:r>
            <a:endParaRPr lang="en-US" sz="4400" dirty="0">
              <a:cs typeface="me_quran" pitchFamily="18" charset="-78"/>
            </a:endParaRPr>
          </a:p>
          <a:p>
            <a:pPr marL="0" indent="0" rtl="1">
              <a:buNone/>
            </a:pP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1242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In the Name of God, </a:t>
            </a:r>
            <a:endParaRPr lang="en-US" sz="3600" dirty="0" smtClean="0">
              <a:latin typeface="OI-Beyrut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the </a:t>
            </a:r>
            <a:r>
              <a:rPr lang="en-US" sz="3600" dirty="0">
                <a:latin typeface="OI-Beyrut" pitchFamily="2" charset="0"/>
              </a:rPr>
              <a:t>All-Beneficent, the Ever-Merciful</a:t>
            </a:r>
          </a:p>
          <a:p>
            <a:pPr marL="0" indent="0" algn="ctr">
              <a:buNone/>
            </a:pP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922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 </a:t>
            </a:r>
            <a:r>
              <a:rPr lang="ar-IQ" sz="4400" dirty="0">
                <a:cs typeface="me_quran" pitchFamily="18" charset="-78"/>
              </a:rPr>
              <a:t>وَنَجَّيْتَهُ وَمَنْ آمَنَ مَعَهُ مِنَ الْهَلَكَةِ </a:t>
            </a:r>
            <a:r>
              <a:rPr lang="ar-IQ" sz="4400" dirty="0" smtClean="0">
                <a:cs typeface="me_quran" pitchFamily="18" charset="-78"/>
              </a:rPr>
              <a:t>بِرَحْمَتِكَ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out of your mercy, you saved him and those who believed [in God] </a:t>
            </a:r>
            <a:r>
              <a:rPr lang="en-US" sz="3600" dirty="0" smtClean="0">
                <a:latin typeface="OI-Beyrut" pitchFamily="2" charset="0"/>
              </a:rPr>
              <a:t>with </a:t>
            </a:r>
            <a:r>
              <a:rPr lang="en-US" sz="3600" dirty="0">
                <a:latin typeface="OI-Beyrut" pitchFamily="2" charset="0"/>
              </a:rPr>
              <a:t>him from </a:t>
            </a:r>
            <a:r>
              <a:rPr lang="en-US" sz="3600" dirty="0" smtClean="0">
                <a:latin typeface="OI-Beyrut" pitchFamily="2" charset="0"/>
              </a:rPr>
              <a:t>destruction.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1"/>
            <a:ext cx="7281335" cy="2209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الْبَرَاهِينِ الْوَاضِحَاتِ الْبَاهِرَاتِ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[those who argued with] clear and overpowering </a:t>
            </a:r>
            <a:r>
              <a:rPr lang="en-US" sz="3600" dirty="0" smtClean="0">
                <a:latin typeface="OI-Beyrut" pitchFamily="2" charset="0"/>
              </a:rPr>
              <a:t>proofs!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يَا </a:t>
            </a:r>
            <a:r>
              <a:rPr lang="ar-IQ" sz="4400" dirty="0">
                <a:cs typeface="me_quran" pitchFamily="18" charset="-78"/>
              </a:rPr>
              <a:t>ابْنَ الْحُجَجِ </a:t>
            </a:r>
            <a:r>
              <a:rPr lang="ar-IQ" sz="4400" dirty="0" smtClean="0">
                <a:cs typeface="me_quran" pitchFamily="18" charset="-78"/>
              </a:rPr>
              <a:t>الْبَالِغَاتِ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son of [those who debated with] </a:t>
            </a:r>
            <a:r>
              <a:rPr lang="en-US" sz="3600" dirty="0" smtClean="0">
                <a:latin typeface="OI-Beyrut" pitchFamily="2" charset="0"/>
              </a:rPr>
              <a:t>conclusive </a:t>
            </a:r>
            <a:r>
              <a:rPr lang="en-US" sz="3600" dirty="0">
                <a:latin typeface="OI-Beyrut" pitchFamily="2" charset="0"/>
              </a:rPr>
              <a:t>arguments!</a:t>
            </a:r>
          </a:p>
        </p:txBody>
      </p:sp>
    </p:spTree>
    <p:extLst>
      <p:ext uri="{BB962C8B-B14F-4D97-AF65-F5344CB8AC3E}">
        <p14:creationId xmlns:p14="http://schemas.microsoft.com/office/powerpoint/2010/main" val="11574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النِّعَمِ السَّابِغَاتِ،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1" y="3200400"/>
            <a:ext cx="7467600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[those who are the </a:t>
            </a:r>
            <a:r>
              <a:rPr lang="en-US" sz="3600" dirty="0" smtClean="0">
                <a:latin typeface="OI-Beyrut" pitchFamily="2" charset="0"/>
              </a:rPr>
              <a:t>intermediaries </a:t>
            </a:r>
            <a:r>
              <a:rPr lang="en-US" sz="3600" dirty="0">
                <a:latin typeface="OI-Beyrut" pitchFamily="2" charset="0"/>
              </a:rPr>
              <a:t>of God’s] </a:t>
            </a:r>
            <a:r>
              <a:rPr lang="en-US" sz="3600" dirty="0" smtClean="0">
                <a:latin typeface="OI-Beyrut" pitchFamily="2" charset="0"/>
              </a:rPr>
              <a:t>vast blessings!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يَا </a:t>
            </a:r>
            <a:r>
              <a:rPr lang="ar-IQ" sz="4400" dirty="0">
                <a:cs typeface="me_quran" pitchFamily="18" charset="-78"/>
              </a:rPr>
              <a:t>ابْنَ طه </a:t>
            </a:r>
            <a:r>
              <a:rPr lang="ar-IQ" sz="4400" dirty="0" smtClean="0">
                <a:cs typeface="me_quran" pitchFamily="18" charset="-78"/>
              </a:rPr>
              <a:t>وَالْمُحْكَمَاتِ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guardian of ÓÁ HÁ and the [</a:t>
            </a:r>
            <a:r>
              <a:rPr lang="en-US" sz="3600" dirty="0" err="1">
                <a:latin typeface="OI-Beyrut" pitchFamily="2" charset="0"/>
              </a:rPr>
              <a:t>QurÞÁn’s</a:t>
            </a:r>
            <a:r>
              <a:rPr lang="en-US" sz="3600" dirty="0">
                <a:latin typeface="OI-Beyrut" pitchFamily="2" charset="0"/>
              </a:rPr>
              <a:t>] unequivocal verses!</a:t>
            </a:r>
          </a:p>
        </p:txBody>
      </p:sp>
    </p:spTree>
    <p:extLst>
      <p:ext uri="{BB962C8B-B14F-4D97-AF65-F5344CB8AC3E}">
        <p14:creationId xmlns:p14="http://schemas.microsoft.com/office/powerpoint/2010/main" val="33798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يس وَالذَّارِيَاتِ، </a:t>
            </a: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يَا ابْنَ الطُّورِ </a:t>
            </a:r>
            <a:r>
              <a:rPr lang="ar-IQ" sz="4400" dirty="0" smtClean="0">
                <a:cs typeface="me_quran" pitchFamily="18" charset="-78"/>
              </a:rPr>
              <a:t>وَالْعَادِيَاتِ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9240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guardian of YÁ </a:t>
            </a:r>
            <a:r>
              <a:rPr lang="en-US" sz="3600" dirty="0" err="1">
                <a:latin typeface="OI-Beyrut" pitchFamily="2" charset="0"/>
              </a:rPr>
              <a:t>SÐn</a:t>
            </a:r>
            <a:r>
              <a:rPr lang="en-US" sz="3600" dirty="0">
                <a:latin typeface="OI-Beyrut" pitchFamily="2" charset="0"/>
              </a:rPr>
              <a:t> and al-</a:t>
            </a:r>
            <a:r>
              <a:rPr lang="en-US" sz="3600" dirty="0" err="1">
                <a:latin typeface="OI-Beyrut" pitchFamily="2" charset="0"/>
              </a:rPr>
              <a:t>DhÁriyÁt</a:t>
            </a:r>
            <a:r>
              <a:rPr lang="en-US" sz="3600" dirty="0">
                <a:latin typeface="OI-Beyrut" pitchFamily="2" charset="0"/>
              </a:rPr>
              <a:t>! O guardian of al-</a:t>
            </a:r>
            <a:r>
              <a:rPr lang="en-US" sz="3600" dirty="0" err="1">
                <a:latin typeface="OI-Beyrut" pitchFamily="2" charset="0"/>
              </a:rPr>
              <a:t>ÓÙr</a:t>
            </a:r>
            <a:r>
              <a:rPr lang="en-US" sz="3600" dirty="0">
                <a:latin typeface="OI-Beyrut" pitchFamily="2" charset="0"/>
              </a:rPr>
              <a:t> and al-</a:t>
            </a:r>
            <a:r>
              <a:rPr lang="en-US" sz="3600" dirty="0" err="1">
                <a:latin typeface="OI-Beyrut" pitchFamily="2" charset="0"/>
              </a:rPr>
              <a:t>ÝÀdiyÁt</a:t>
            </a:r>
            <a:r>
              <a:rPr lang="en-US" sz="3600" dirty="0">
                <a:latin typeface="OI-Beyrut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018" y="609601"/>
            <a:ext cx="7281335" cy="2057400"/>
          </a:xfrm>
        </p:spPr>
        <p:txBody>
          <a:bodyPr anchor="b">
            <a:normAutofit fontScale="92500" lnSpcReduction="10000"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يَا ابْنَ مَنْ دَنَا فَتَدَلَّى فَكَانَ قَابَ قَوْسَيْنِ أَوْ </a:t>
            </a:r>
            <a:r>
              <a:rPr lang="ar-IQ" sz="4400" dirty="0" smtClean="0">
                <a:cs typeface="me_quran" pitchFamily="18" charset="-78"/>
              </a:rPr>
              <a:t>أَدْنَى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son of him who drew closer and latched on so that he was two bow lengths away or </a:t>
            </a:r>
            <a:r>
              <a:rPr lang="en-US" sz="3600" dirty="0" smtClean="0">
                <a:latin typeface="OI-Beyrut" pitchFamily="2" charset="0"/>
              </a:rPr>
              <a:t>less,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40" y="533401"/>
            <a:ext cx="7281335" cy="19050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دُنُوّاً </a:t>
            </a:r>
            <a:r>
              <a:rPr lang="ar-IQ" sz="4400" dirty="0">
                <a:cs typeface="me_quran" pitchFamily="18" charset="-78"/>
              </a:rPr>
              <a:t>وَاقْتِرَاباً مِنَ الْعَلِيِّ </a:t>
            </a:r>
            <a:r>
              <a:rPr lang="ar-IQ" sz="4400" dirty="0" smtClean="0">
                <a:cs typeface="me_quran" pitchFamily="18" charset="-78"/>
              </a:rPr>
              <a:t>الْأَعْلَى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031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drawing </a:t>
            </a:r>
            <a:r>
              <a:rPr lang="en-US" sz="3600" dirty="0">
                <a:latin typeface="OI-Beyrut" pitchFamily="2" charset="0"/>
              </a:rPr>
              <a:t>closer and </a:t>
            </a:r>
            <a:r>
              <a:rPr lang="en-US" sz="3600" dirty="0" smtClean="0">
                <a:latin typeface="OI-Beyrut" pitchFamily="2" charset="0"/>
              </a:rPr>
              <a:t>closer </a:t>
            </a:r>
            <a:r>
              <a:rPr lang="en-US" sz="3600" dirty="0">
                <a:latin typeface="OI-Beyrut" pitchFamily="2" charset="0"/>
              </a:rPr>
              <a:t>yet to the Highest of the High!</a:t>
            </a:r>
          </a:p>
        </p:txBody>
      </p:sp>
    </p:spTree>
    <p:extLst>
      <p:ext uri="{BB962C8B-B14F-4D97-AF65-F5344CB8AC3E}">
        <p14:creationId xmlns:p14="http://schemas.microsoft.com/office/powerpoint/2010/main" val="343231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457201"/>
            <a:ext cx="7281335" cy="1981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لَيْتَ شِعْرِي أَيْنَ اسْتَقَرَّتْ بِكَ النَّوَى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Would that I knew where you </a:t>
            </a:r>
            <a:r>
              <a:rPr lang="en-US" sz="3600" dirty="0" smtClean="0">
                <a:latin typeface="OI-Beyrut" pitchFamily="2" charset="0"/>
              </a:rPr>
              <a:t>are;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457201"/>
            <a:ext cx="7281335" cy="1981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بَلْ أَيُّ أَرْضٍ تُقِلُّكَ أَوْ ثَرَى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71825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[</a:t>
            </a:r>
            <a:r>
              <a:rPr lang="en-US" sz="3600" dirty="0">
                <a:latin typeface="OI-Beyrut" pitchFamily="2" charset="0"/>
              </a:rPr>
              <a:t>upon] which land you walk, dry or </a:t>
            </a:r>
            <a:r>
              <a:rPr lang="en-US" sz="3600" dirty="0" smtClean="0">
                <a:latin typeface="OI-Beyrut" pitchFamily="2" charset="0"/>
              </a:rPr>
              <a:t>wet?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6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أَبِرَضْوَى أَوْ غَيْرِهَا؟ أَمْ ذِي طُوًى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[</a:t>
            </a:r>
            <a:r>
              <a:rPr lang="en-US" sz="3600" dirty="0">
                <a:latin typeface="OI-Beyrut" pitchFamily="2" charset="0"/>
              </a:rPr>
              <a:t>Are you] on [Mount] </a:t>
            </a:r>
            <a:r>
              <a:rPr lang="en-US" sz="3600" dirty="0" err="1">
                <a:latin typeface="OI-Beyrut" pitchFamily="2" charset="0"/>
              </a:rPr>
              <a:t>RaÃwÁ</a:t>
            </a:r>
            <a:r>
              <a:rPr lang="en-US" sz="3600" dirty="0">
                <a:latin typeface="OI-Beyrut" pitchFamily="2" charset="0"/>
              </a:rPr>
              <a:t> or in some </a:t>
            </a:r>
            <a:r>
              <a:rPr lang="en-US" sz="3600" dirty="0" smtClean="0">
                <a:latin typeface="OI-Beyrut" pitchFamily="2" charset="0"/>
              </a:rPr>
              <a:t>other place</a:t>
            </a:r>
            <a:r>
              <a:rPr lang="en-US" sz="3600" dirty="0">
                <a:latin typeface="OI-Beyrut" pitchFamily="2" charset="0"/>
              </a:rPr>
              <a:t>? Or [are you in] </a:t>
            </a:r>
            <a:r>
              <a:rPr lang="en-US" sz="3600" dirty="0" err="1">
                <a:latin typeface="OI-Beyrut" pitchFamily="2" charset="0"/>
              </a:rPr>
              <a:t>DhÙ</a:t>
            </a:r>
            <a:r>
              <a:rPr lang="en-US" sz="3600" dirty="0">
                <a:latin typeface="OI-Beyrut" pitchFamily="2" charset="0"/>
              </a:rPr>
              <a:t> </a:t>
            </a:r>
            <a:r>
              <a:rPr lang="en-US" sz="3600" dirty="0" err="1">
                <a:latin typeface="OI-Beyrut" pitchFamily="2" charset="0"/>
              </a:rPr>
              <a:t>ÓuwÁ</a:t>
            </a:r>
            <a:r>
              <a:rPr lang="en-US" sz="3600" dirty="0">
                <a:latin typeface="OI-Beyrut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725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وَبَعْضٌ اتَّخَذْتَهُ لِنَفْسِكَ خَلِيلاً،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82296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took one [of them] as an intimate friend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275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533401"/>
            <a:ext cx="7281335" cy="1904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عَزِيزٌ عَلَيَّ أَنْ أَرَى الْخَلْقَ وَلا تُرَى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It pains me that I should see [the rest of] creation yet not see </a:t>
            </a:r>
            <a:r>
              <a:rPr lang="en-US" sz="3600" dirty="0" smtClean="0">
                <a:latin typeface="OI-Beyrut" pitchFamily="2" charset="0"/>
              </a:rPr>
              <a:t>you,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وَلا أَسْمَعَ لَكَ حَسِيساً وَلا نَجْوَى،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not </a:t>
            </a:r>
            <a:r>
              <a:rPr lang="en-US" sz="3600" dirty="0" smtClean="0">
                <a:latin typeface="OI-Beyrut" pitchFamily="2" charset="0"/>
              </a:rPr>
              <a:t>hear </a:t>
            </a:r>
            <a:r>
              <a:rPr lang="en-US" sz="3600" dirty="0">
                <a:latin typeface="OI-Beyrut" pitchFamily="2" charset="0"/>
              </a:rPr>
              <a:t>from you so much as </a:t>
            </a:r>
            <a:r>
              <a:rPr lang="en-US" sz="3600" dirty="0" smtClean="0">
                <a:latin typeface="OI-Beyrut" pitchFamily="2" charset="0"/>
              </a:rPr>
              <a:t>a rustle </a:t>
            </a:r>
            <a:r>
              <a:rPr lang="en-US" sz="3600" dirty="0">
                <a:latin typeface="OI-Beyrut" pitchFamily="2" charset="0"/>
              </a:rPr>
              <a:t>or a </a:t>
            </a:r>
            <a:r>
              <a:rPr lang="en-US" sz="3600" dirty="0" smtClean="0">
                <a:latin typeface="OI-Beyrut" pitchFamily="2" charset="0"/>
              </a:rPr>
              <a:t>whisper.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8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عَزِيزٌ عَلَيَّ أَنْ تُحِيطَ بِكَ دُونِيَ الْبَلْوَى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031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It pains me that tribulations have besieged you instead of </a:t>
            </a:r>
            <a:r>
              <a:rPr lang="en-US" sz="3600" dirty="0" smtClean="0">
                <a:latin typeface="OI-Beyrut" pitchFamily="2" charset="0"/>
              </a:rPr>
              <a:t>me,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وَلا </a:t>
            </a:r>
            <a:r>
              <a:rPr lang="ar-IQ" sz="4400" dirty="0">
                <a:cs typeface="me_quran" pitchFamily="18" charset="-78"/>
              </a:rPr>
              <a:t>يَنَالُكَ مِنِّي ضَجِيجٌ وَلا </a:t>
            </a:r>
            <a:r>
              <a:rPr lang="ar-IQ" sz="4400" dirty="0" smtClean="0">
                <a:cs typeface="me_quran" pitchFamily="18" charset="-78"/>
              </a:rPr>
              <a:t>شَكْوَى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yet </a:t>
            </a:r>
            <a:r>
              <a:rPr lang="en-US" sz="3600" dirty="0">
                <a:latin typeface="OI-Beyrut" pitchFamily="2" charset="0"/>
              </a:rPr>
              <a:t>my cries and </a:t>
            </a:r>
            <a:r>
              <a:rPr lang="en-US" sz="3600" dirty="0" smtClean="0">
                <a:latin typeface="OI-Beyrut" pitchFamily="2" charset="0"/>
              </a:rPr>
              <a:t>complaints </a:t>
            </a:r>
            <a:r>
              <a:rPr lang="en-US" sz="3600" dirty="0">
                <a:latin typeface="OI-Beyrut" pitchFamily="2" charset="0"/>
              </a:rPr>
              <a:t>[to God to relieve you] do </a:t>
            </a:r>
            <a:r>
              <a:rPr lang="en-US" sz="3600" dirty="0" smtClean="0">
                <a:latin typeface="OI-Beyrut" pitchFamily="2" charset="0"/>
              </a:rPr>
              <a:t>not even </a:t>
            </a:r>
            <a:r>
              <a:rPr lang="en-US" sz="3600" dirty="0">
                <a:latin typeface="OI-Beyrut" pitchFamily="2" charset="0"/>
              </a:rPr>
              <a:t>reach </a:t>
            </a:r>
            <a:r>
              <a:rPr lang="en-US" sz="3600" dirty="0" smtClean="0">
                <a:latin typeface="OI-Beyrut" pitchFamily="2" charset="0"/>
              </a:rPr>
              <a:t>you.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بِنَفْسِي أَنْتَ مِنْ مُغَيَّبٍ لَمْ يَخْلُ مِنَّا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May I be your ransom, O you who have been hidden [from our eyes] yet are never absent from our [hearts</a:t>
            </a:r>
            <a:r>
              <a:rPr lang="en-US" sz="3600" dirty="0" smtClean="0">
                <a:latin typeface="OI-Beyrut" pitchFamily="2" charset="0"/>
              </a:rPr>
              <a:t>]!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3810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بِنَفْسِي </a:t>
            </a:r>
            <a:r>
              <a:rPr lang="ar-IQ" sz="4400" dirty="0">
                <a:cs typeface="me_quran" pitchFamily="18" charset="-78"/>
              </a:rPr>
              <a:t>أَنْتَ مِنْ نَازِحٍ مَا نَزَحَ </a:t>
            </a:r>
            <a:r>
              <a:rPr lang="ar-IQ" sz="4400" dirty="0" smtClean="0">
                <a:cs typeface="me_quran" pitchFamily="18" charset="-78"/>
              </a:rPr>
              <a:t>عَنَّا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May </a:t>
            </a:r>
            <a:r>
              <a:rPr lang="en-US" sz="3600" dirty="0">
                <a:latin typeface="OI-Beyrut" pitchFamily="2" charset="0"/>
              </a:rPr>
              <a:t>I be your ransom, O you who are far [from our sight], while [your kind </a:t>
            </a:r>
            <a:r>
              <a:rPr lang="en-US" sz="3600" dirty="0" smtClean="0">
                <a:latin typeface="OI-Beyrut" pitchFamily="2" charset="0"/>
              </a:rPr>
              <a:t>hand is</a:t>
            </a:r>
            <a:r>
              <a:rPr lang="en-US" sz="3600" dirty="0">
                <a:latin typeface="OI-Beyrut" pitchFamily="2" charset="0"/>
              </a:rPr>
              <a:t>] not far from us!</a:t>
            </a:r>
          </a:p>
        </p:txBody>
      </p:sp>
    </p:spTree>
    <p:extLst>
      <p:ext uri="{BB962C8B-B14F-4D97-AF65-F5344CB8AC3E}">
        <p14:creationId xmlns:p14="http://schemas.microsoft.com/office/powerpoint/2010/main" val="366123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1"/>
            <a:ext cx="7281335" cy="2133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بِنَفْسِي أَنْتَ أُمْنِيَّةَ شَائِقٍ </a:t>
            </a:r>
            <a:r>
              <a:rPr lang="ar-IQ" sz="4400" dirty="0" smtClean="0">
                <a:cs typeface="me_quran" pitchFamily="18" charset="-78"/>
              </a:rPr>
              <a:t>يَتَمَنَّى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May I be your ransom, O aspiration of believing men and </a:t>
            </a:r>
            <a:r>
              <a:rPr lang="en-US" sz="3600" dirty="0" smtClean="0">
                <a:latin typeface="OI-Beyrut" pitchFamily="2" charset="0"/>
              </a:rPr>
              <a:t>women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مِنْ مُؤْمِنٍ وَمُؤْمِنَةٍ ذَكَرا فَحَنَّا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who </a:t>
            </a:r>
            <a:r>
              <a:rPr lang="en-US" sz="3600" dirty="0">
                <a:latin typeface="OI-Beyrut" pitchFamily="2" charset="0"/>
              </a:rPr>
              <a:t>yearn for you, who upon remembering you, heave a sigh [of longing to see you</a:t>
            </a:r>
            <a:r>
              <a:rPr lang="en-US" sz="3600" dirty="0" smtClean="0">
                <a:latin typeface="OI-Beyrut" pitchFamily="2" charset="0"/>
              </a:rPr>
              <a:t>]!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5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بِنَفْسِي </a:t>
            </a:r>
            <a:r>
              <a:rPr lang="ar-IQ" sz="4400" dirty="0">
                <a:cs typeface="me_quran" pitchFamily="18" charset="-78"/>
              </a:rPr>
              <a:t>أَنْتَ مِنْ عَقِيدِ عِزٍّ لا </a:t>
            </a:r>
            <a:r>
              <a:rPr lang="ar-IQ" sz="4400" dirty="0" smtClean="0">
                <a:cs typeface="me_quran" pitchFamily="18" charset="-78"/>
              </a:rPr>
              <a:t>يُسَامَى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May </a:t>
            </a:r>
            <a:r>
              <a:rPr lang="en-US" sz="3600" dirty="0">
                <a:latin typeface="OI-Beyrut" pitchFamily="2" charset="0"/>
              </a:rPr>
              <a:t>I be your ransom, O you who </a:t>
            </a:r>
            <a:r>
              <a:rPr lang="en-US" sz="3600" dirty="0" smtClean="0">
                <a:latin typeface="OI-Beyrut" pitchFamily="2" charset="0"/>
              </a:rPr>
              <a:t>have unsurpassed </a:t>
            </a:r>
            <a:r>
              <a:rPr lang="en-US" sz="3600" dirty="0">
                <a:latin typeface="OI-Beyrut" pitchFamily="2" charset="0"/>
              </a:rPr>
              <a:t>dignity!</a:t>
            </a:r>
          </a:p>
        </p:txBody>
      </p:sp>
    </p:spTree>
    <p:extLst>
      <p:ext uri="{BB962C8B-B14F-4D97-AF65-F5344CB8AC3E}">
        <p14:creationId xmlns:p14="http://schemas.microsoft.com/office/powerpoint/2010/main" val="37459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71" y="762000"/>
            <a:ext cx="7615954" cy="16764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بنَفْسِي </a:t>
            </a:r>
            <a:r>
              <a:rPr lang="ar-IQ" sz="4400" dirty="0">
                <a:cs typeface="me_quran" pitchFamily="18" charset="-78"/>
              </a:rPr>
              <a:t>أَنْتَ مِنْ أَثِيلِ مَجْدٍ لا يُجَارَى‏،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6289" y="3200400"/>
            <a:ext cx="7281335" cy="2031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May I be your ransom, O you whose unparalleled glory runs </a:t>
            </a:r>
            <a:r>
              <a:rPr lang="en-US" sz="3600" dirty="0" smtClean="0">
                <a:latin typeface="OI-Beyrut" pitchFamily="2" charset="0"/>
              </a:rPr>
              <a:t>deep!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481" y="535199"/>
            <a:ext cx="7281335" cy="1903201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 </a:t>
            </a:r>
            <a:r>
              <a:rPr lang="ar-IQ" sz="4400" dirty="0">
                <a:cs typeface="me_quran" pitchFamily="18" charset="-78"/>
              </a:rPr>
              <a:t>وَسَأَلَكَ لِسَانَ صِدْقٍ فِي </a:t>
            </a:r>
            <a:r>
              <a:rPr lang="ar-IQ" sz="4400" dirty="0" smtClean="0">
                <a:cs typeface="me_quran" pitchFamily="18" charset="-78"/>
              </a:rPr>
              <a:t>الْآخِرِينَ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he asked that he be remembered well in </a:t>
            </a:r>
            <a:r>
              <a:rPr lang="en-US" sz="3600" dirty="0" smtClean="0">
                <a:latin typeface="OI-Beyrut" pitchFamily="2" charset="0"/>
              </a:rPr>
              <a:t>coming generations,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615954" cy="17526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بِنَفْسِي </a:t>
            </a:r>
            <a:r>
              <a:rPr lang="ar-IQ" sz="4400" dirty="0">
                <a:cs typeface="me_quran" pitchFamily="18" charset="-78"/>
              </a:rPr>
              <a:t>أَنْتَ مِنْ </a:t>
            </a:r>
            <a:r>
              <a:rPr lang="ar-IQ" sz="4400" dirty="0" smtClean="0">
                <a:cs typeface="me_quran" pitchFamily="18" charset="-78"/>
              </a:rPr>
              <a:t>تِلادِ</a:t>
            </a:r>
            <a:r>
              <a:rPr lang="en-US" sz="4400" dirty="0" smtClean="0">
                <a:cs typeface="me_quran" pitchFamily="18" charset="-78"/>
              </a:rPr>
              <a:t> </a:t>
            </a:r>
            <a:r>
              <a:rPr lang="ar-IQ" sz="4400" dirty="0" smtClean="0">
                <a:cs typeface="me_quran" pitchFamily="18" charset="-78"/>
              </a:rPr>
              <a:t>نِعَمٍ </a:t>
            </a:r>
            <a:r>
              <a:rPr lang="ar-IQ" sz="4400" dirty="0">
                <a:cs typeface="me_quran" pitchFamily="18" charset="-78"/>
              </a:rPr>
              <a:t>لا تُضَاهَى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6289" y="3200400"/>
            <a:ext cx="7281335" cy="1955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May </a:t>
            </a:r>
            <a:r>
              <a:rPr lang="en-US" sz="3600" dirty="0">
                <a:latin typeface="OI-Beyrut" pitchFamily="2" charset="0"/>
              </a:rPr>
              <a:t>I be your ransom, O you who are one of the age-old blessings [of divine guides] who are </a:t>
            </a:r>
            <a:r>
              <a:rPr lang="en-US" sz="3600" dirty="0" smtClean="0">
                <a:latin typeface="OI-Beyrut" pitchFamily="2" charset="0"/>
              </a:rPr>
              <a:t>unmatched!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8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615954" cy="16002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بِنَفْسِي </a:t>
            </a:r>
            <a:r>
              <a:rPr lang="ar-IQ" sz="4400" dirty="0">
                <a:cs typeface="me_quran" pitchFamily="18" charset="-78"/>
              </a:rPr>
              <a:t>أَنْتَ مِنْ نَصِيفِ شَرَفٍ لا </a:t>
            </a:r>
            <a:r>
              <a:rPr lang="ar-IQ" sz="4400" dirty="0" smtClean="0">
                <a:cs typeface="me_quran" pitchFamily="18" charset="-78"/>
              </a:rPr>
              <a:t>يُسَاوَى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6290" y="3200400"/>
            <a:ext cx="7281335" cy="1955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May </a:t>
            </a:r>
            <a:r>
              <a:rPr lang="en-US" sz="3600" dirty="0">
                <a:latin typeface="OI-Beyrut" pitchFamily="2" charset="0"/>
              </a:rPr>
              <a:t>I be your ransom, O you who possess half of all honor and are inimitable!</a:t>
            </a:r>
          </a:p>
        </p:txBody>
      </p:sp>
    </p:spTree>
    <p:extLst>
      <p:ext uri="{BB962C8B-B14F-4D97-AF65-F5344CB8AC3E}">
        <p14:creationId xmlns:p14="http://schemas.microsoft.com/office/powerpoint/2010/main" val="180566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1"/>
            <a:ext cx="7281335" cy="2133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إِلَى مَتَى أَحَارُ فِيكَ يَا مَوْلايَ وَإِلَى مَتَى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Until when must I [search and] remain baffled at [not finding] you, Master, until when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وَأَيَّ خِطَابٍ أَصِفُ فِيكَ وَأَيَّ نَجْوَى؟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766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[With] what words must I cry out and what must I whisper [to ask God] about you [so that he hastens your return]?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3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990600"/>
            <a:ext cx="7281335" cy="1422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عَزِيزٌ عَلَيَّ أَنْ أُجَابَ دُونَكَ </a:t>
            </a:r>
            <a:r>
              <a:rPr lang="ar-IQ" sz="4400" dirty="0" smtClean="0">
                <a:cs typeface="me_quran" pitchFamily="18" charset="-78"/>
              </a:rPr>
              <a:t>وَأُنَاغَى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2411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It pains me that I receive every answer except [news of] you [returning], and I am [merely] consoled [for your continued absence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1"/>
            <a:ext cx="7281335" cy="2209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عَزِيزٌ عَلَيَّ أَنْ أَبْكِيَكَ وَيَخْذُلُكَ </a:t>
            </a:r>
            <a:r>
              <a:rPr lang="ar-IQ" sz="4400" dirty="0" smtClean="0">
                <a:cs typeface="me_quran" pitchFamily="18" charset="-78"/>
              </a:rPr>
              <a:t>الْوَرَى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33725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It pains me that I should cry for you while [most of] humanity deserts </a:t>
            </a:r>
            <a:r>
              <a:rPr lang="en-US" sz="3600" dirty="0" smtClean="0">
                <a:latin typeface="OI-Beyrut" pitchFamily="2" charset="0"/>
              </a:rPr>
              <a:t>you.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31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عَزِيزٌ عَلَيَّ أَنْ يَجْرِيَ عَلَيْكَ دُونَهُمْ مَا جَرَى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048000"/>
            <a:ext cx="7696199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It pains me that you should be afflicted by such hardships rather than they [who caused you these hardships by deserting </a:t>
            </a:r>
            <a:r>
              <a:rPr lang="en-US" sz="3600" dirty="0" smtClean="0">
                <a:latin typeface="OI-Beyrut" pitchFamily="2" charset="0"/>
              </a:rPr>
              <a:t>you].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 fontScale="92500"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هَلْ مِنْ مُعِينٍ فَأُطِيلَ مَعَهُ الْعَوِيلَ وَالْبُكَاءَ؟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0972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Is there anyone </a:t>
            </a:r>
            <a:r>
              <a:rPr lang="en-US" sz="3600" dirty="0">
                <a:latin typeface="OI-Beyrut" pitchFamily="2" charset="0"/>
              </a:rPr>
              <a:t>who will help me to prolong my </a:t>
            </a:r>
            <a:r>
              <a:rPr lang="en-US" sz="3600" dirty="0" smtClean="0">
                <a:latin typeface="OI-Beyrut" pitchFamily="2" charset="0"/>
              </a:rPr>
              <a:t>sobs and </a:t>
            </a:r>
            <a:r>
              <a:rPr lang="en-US" sz="3600" dirty="0">
                <a:latin typeface="OI-Beyrut" pitchFamily="2" charset="0"/>
              </a:rPr>
              <a:t>cries [for you]?</a:t>
            </a:r>
          </a:p>
        </p:txBody>
      </p:sp>
    </p:spTree>
    <p:extLst>
      <p:ext uri="{BB962C8B-B14F-4D97-AF65-F5344CB8AC3E}">
        <p14:creationId xmlns:p14="http://schemas.microsoft.com/office/powerpoint/2010/main" val="165745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901" y="533401"/>
            <a:ext cx="7281335" cy="1905000"/>
          </a:xfrm>
        </p:spPr>
        <p:txBody>
          <a:bodyPr anchor="b">
            <a:normAutofit fontScale="92500"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هَلْ مِنْ جَزُوعٍ فَأُسَاعِدَ جَزَعَهُ إِذَا خَلا؟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1901" y="3200400"/>
            <a:ext cx="7420099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Is there anyone overwhelmed with grief in whose grief I may share when he finds himself alone? 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5943600" cy="2133600"/>
          </a:xfrm>
        </p:spPr>
        <p:txBody>
          <a:bodyPr anchor="b">
            <a:normAutofit lnSpcReduction="10000"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هَلْ </a:t>
            </a:r>
            <a:r>
              <a:rPr lang="ar-IQ" sz="4400" dirty="0">
                <a:cs typeface="me_quran" pitchFamily="18" charset="-78"/>
              </a:rPr>
              <a:t>قَذِيَتْ عَيْنٌ فَسَاعَدَتْهَا عَيْنِي عَلَى الْقَذَى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9650" y="3200400"/>
            <a:ext cx="7296150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Is </a:t>
            </a:r>
            <a:r>
              <a:rPr lang="en-US" sz="3600" dirty="0">
                <a:latin typeface="OI-Beyrut" pitchFamily="2" charset="0"/>
              </a:rPr>
              <a:t>there [anyone whose] eyes cannot bear his grief so that my eyes may come to their aid [to </a:t>
            </a:r>
            <a:r>
              <a:rPr lang="en-US" sz="3600" dirty="0" smtClean="0">
                <a:latin typeface="OI-Beyrut" pitchFamily="2" charset="0"/>
              </a:rPr>
              <a:t>relieve them </a:t>
            </a:r>
            <a:r>
              <a:rPr lang="en-US" sz="3600" dirty="0">
                <a:latin typeface="OI-Beyrut" pitchFamily="2" charset="0"/>
              </a:rPr>
              <a:t>of some of their burden]?</a:t>
            </a:r>
          </a:p>
        </p:txBody>
      </p:sp>
    </p:spTree>
    <p:extLst>
      <p:ext uri="{BB962C8B-B14F-4D97-AF65-F5344CB8AC3E}">
        <p14:creationId xmlns:p14="http://schemas.microsoft.com/office/powerpoint/2010/main" val="22742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فَأَجَبْتَهُ وَجَعَلْتَ ذَلِكَ </a:t>
            </a:r>
            <a:r>
              <a:rPr lang="ar-IQ" sz="4400" dirty="0" smtClean="0">
                <a:cs typeface="me_quran" pitchFamily="18" charset="-78"/>
              </a:rPr>
              <a:t>عَلِيًّا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29718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so you complied and made his memory </a:t>
            </a:r>
            <a:r>
              <a:rPr lang="en-US" sz="3600" dirty="0" smtClean="0">
                <a:latin typeface="OI-Beyrut" pitchFamily="2" charset="0"/>
              </a:rPr>
              <a:t>immortal.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1"/>
            <a:ext cx="7281335" cy="1981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هَلْ إِلَيْكَ يَا ابْنَ أَحْمَدَ سَبِيلٌ فَتُلْقَى</a:t>
            </a:r>
            <a:r>
              <a:rPr lang="ar-IQ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031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Is there a way to meet you, O son of </a:t>
            </a:r>
            <a:r>
              <a:rPr lang="en-US" sz="3600" dirty="0" err="1" smtClean="0">
                <a:latin typeface="OI-Beyrut" pitchFamily="2" charset="0"/>
              </a:rPr>
              <a:t>AÎmad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هَلْ </a:t>
            </a:r>
            <a:r>
              <a:rPr lang="ar-IQ" sz="4400" dirty="0">
                <a:cs typeface="me_quran" pitchFamily="18" charset="-78"/>
              </a:rPr>
              <a:t>يَتَّصِلُ يَوْمُنَا مِنْكَ بِغَدِهِ فَنَحْظَى؟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Will </a:t>
            </a:r>
            <a:r>
              <a:rPr lang="en-US" sz="3600" dirty="0">
                <a:latin typeface="OI-Beyrut" pitchFamily="2" charset="0"/>
              </a:rPr>
              <a:t>our current separation from you ever end, so that we may [meet </a:t>
            </a:r>
            <a:r>
              <a:rPr lang="en-US" sz="3600" dirty="0" smtClean="0">
                <a:latin typeface="OI-Beyrut" pitchFamily="2" charset="0"/>
              </a:rPr>
              <a:t>you and</a:t>
            </a:r>
            <a:r>
              <a:rPr lang="en-US" sz="3600" dirty="0">
                <a:latin typeface="OI-Beyrut" pitchFamily="2" charset="0"/>
              </a:rPr>
              <a:t>] benefit [from seeing you]?</a:t>
            </a:r>
          </a:p>
        </p:txBody>
      </p:sp>
    </p:spTree>
    <p:extLst>
      <p:ext uri="{BB962C8B-B14F-4D97-AF65-F5344CB8AC3E}">
        <p14:creationId xmlns:p14="http://schemas.microsoft.com/office/powerpoint/2010/main" val="352218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1"/>
            <a:ext cx="7281335" cy="2209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مَتَى نَرِدُ مَنَاهِلَكَ الرَّوِيَّةَ فَنَرْوَى؟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When shall we approach your thirst-quenching watering hole and be sated</a:t>
            </a:r>
            <a:r>
              <a:rPr lang="en-US" sz="3600" dirty="0" smtClean="0">
                <a:latin typeface="OI-Beyrut" pitchFamily="2" charset="0"/>
              </a:rPr>
              <a:t>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مَتَى </a:t>
            </a:r>
            <a:r>
              <a:rPr lang="ar-IQ" sz="4400" dirty="0">
                <a:cs typeface="me_quran" pitchFamily="18" charset="-78"/>
              </a:rPr>
              <a:t>نَنْقَعُ مِنْ عَذْبِ مَائِكَ فَقَدْ طَالَ الصَّدَى؟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When </a:t>
            </a:r>
            <a:r>
              <a:rPr lang="en-US" sz="3600" dirty="0">
                <a:latin typeface="OI-Beyrut" pitchFamily="2" charset="0"/>
              </a:rPr>
              <a:t>shall we quench ourselves on your </a:t>
            </a:r>
            <a:r>
              <a:rPr lang="en-US" sz="3600" dirty="0" smtClean="0">
                <a:latin typeface="OI-Beyrut" pitchFamily="2" charset="0"/>
              </a:rPr>
              <a:t>fresh </a:t>
            </a:r>
            <a:r>
              <a:rPr lang="en-US" sz="3600" dirty="0">
                <a:latin typeface="OI-Beyrut" pitchFamily="2" charset="0"/>
              </a:rPr>
              <a:t>water, for our tongues have </a:t>
            </a:r>
            <a:r>
              <a:rPr lang="en-US" sz="3600" dirty="0" smtClean="0">
                <a:latin typeface="OI-Beyrut" pitchFamily="2" charset="0"/>
              </a:rPr>
              <a:t>long been </a:t>
            </a:r>
            <a:r>
              <a:rPr lang="en-US" sz="3600" dirty="0">
                <a:latin typeface="OI-Beyrut" pitchFamily="2" charset="0"/>
              </a:rPr>
              <a:t>parched?</a:t>
            </a:r>
          </a:p>
        </p:txBody>
      </p:sp>
    </p:spTree>
    <p:extLst>
      <p:ext uri="{BB962C8B-B14F-4D97-AF65-F5344CB8AC3E}">
        <p14:creationId xmlns:p14="http://schemas.microsoft.com/office/powerpoint/2010/main" val="29617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5" y="533400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مَتَى نُغَادِيكَ وَنُرَاوِحُكَ فَنَقِرَّ </a:t>
            </a:r>
            <a:r>
              <a:rPr lang="ar-IQ" sz="4400" dirty="0" smtClean="0">
                <a:cs typeface="me_quran" pitchFamily="18" charset="-78"/>
              </a:rPr>
              <a:t>عَيْناً</a:t>
            </a:r>
            <a:r>
              <a:rPr lang="ar-SA" sz="4400" dirty="0" smtClean="0">
                <a:cs typeface="me_quran" pitchFamily="18" charset="-78"/>
              </a:rPr>
              <a:t>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0808" y="3200400"/>
            <a:ext cx="7696200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When shall we [be able to] visit you in the morning and evening [as we please] and thus find delight? 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32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مَتَى تُرَانَا نَرَاكَ وَقَدْ نَـشَرْتَ لِوَاءَ النَّصْرِ تُرَى؟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200400"/>
            <a:ext cx="7696200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When </a:t>
            </a:r>
            <a:r>
              <a:rPr lang="en-US" sz="3600" dirty="0">
                <a:latin typeface="OI-Beyrut" pitchFamily="2" charset="0"/>
              </a:rPr>
              <a:t>do you suspect we shall see you with the Banner of [God’s] Aid unfurled?</a:t>
            </a:r>
          </a:p>
          <a:p>
            <a:pPr marL="0" indent="0" algn="ctr">
              <a:buNone/>
            </a:pP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1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281335" cy="1752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أَ تُرَانَا نَحُفُّ بِكَ وَأَنْتَ تَؤُمُّ الْمَلَأَ؟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8956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latin typeface="OI-Beyru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895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I-Beyrut" pitchFamily="2" charset="0"/>
              </a:rPr>
              <a:t>Do you suspect that we may gather around you [as your intimate companions] when you will have become the leader of [today’s] </a:t>
            </a:r>
            <a:r>
              <a:rPr lang="en-US" sz="3600" dirty="0" smtClean="0">
                <a:latin typeface="OI-Beyrut" pitchFamily="2" charset="0"/>
              </a:rPr>
              <a:t>leaders,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وَقَدْ مَلَأْتَ الْأَرْضَ عَدْلاً وَأَذَقْتَ أَعْدَاءَكَ هَوَاناً وَعِقَاباً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filled the world with justice, made your enemies </a:t>
            </a:r>
            <a:r>
              <a:rPr lang="en-US" sz="3600" dirty="0" smtClean="0">
                <a:latin typeface="OI-Beyrut" pitchFamily="2" charset="0"/>
              </a:rPr>
              <a:t>taste disgrace </a:t>
            </a:r>
            <a:r>
              <a:rPr lang="en-US" sz="3600" dirty="0">
                <a:latin typeface="OI-Beyrut" pitchFamily="2" charset="0"/>
              </a:rPr>
              <a:t>and </a:t>
            </a:r>
            <a:r>
              <a:rPr lang="en-US" sz="3600" dirty="0" smtClean="0">
                <a:latin typeface="OI-Beyrut" pitchFamily="2" charset="0"/>
              </a:rPr>
              <a:t>chastisement,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572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وَأَبَرْتَ الْعُتَاةَ وَجَحَدَةَ الْحَقِّ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eliminated </a:t>
            </a:r>
            <a:r>
              <a:rPr lang="en-US" sz="3600" dirty="0">
                <a:latin typeface="OI-Beyrut" pitchFamily="2" charset="0"/>
              </a:rPr>
              <a:t>those who defy truth,</a:t>
            </a:r>
          </a:p>
        </p:txBody>
      </p:sp>
    </p:spTree>
    <p:extLst>
      <p:ext uri="{BB962C8B-B14F-4D97-AF65-F5344CB8AC3E}">
        <p14:creationId xmlns:p14="http://schemas.microsoft.com/office/powerpoint/2010/main" val="18326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وَقَطَعْتَ دَابِرَ الْمُتَكَبِّرِينَ</a:t>
            </a:r>
            <a:r>
              <a:rPr lang="ar-IQ" sz="4400" dirty="0" smtClean="0">
                <a:cs typeface="me_quran" pitchFamily="18" charset="-78"/>
              </a:rPr>
              <a:t>،  </a:t>
            </a:r>
            <a:r>
              <a:rPr lang="ar-IQ" sz="4400" dirty="0">
                <a:cs typeface="me_quran" pitchFamily="18" charset="-78"/>
              </a:rPr>
              <a:t>وَاجْتَثَثْتَ أُصُولَ الظَّالِمِينَ،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6291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cut </a:t>
            </a:r>
            <a:r>
              <a:rPr lang="en-US" sz="3600" dirty="0">
                <a:latin typeface="OI-Beyrut" pitchFamily="2" charset="0"/>
              </a:rPr>
              <a:t>down the last of the arrogant</a:t>
            </a:r>
            <a:r>
              <a:rPr lang="en-US" sz="3600" dirty="0" smtClean="0">
                <a:latin typeface="OI-Beyrut" pitchFamily="2" charset="0"/>
              </a:rPr>
              <a:t>, and uprooted </a:t>
            </a:r>
            <a:r>
              <a:rPr lang="en-US" sz="3600" dirty="0">
                <a:latin typeface="OI-Beyrut" pitchFamily="2" charset="0"/>
              </a:rPr>
              <a:t>the </a:t>
            </a:r>
            <a:r>
              <a:rPr lang="en-US" sz="3600" dirty="0" smtClean="0">
                <a:latin typeface="OI-Beyrut" pitchFamily="2" charset="0"/>
              </a:rPr>
              <a:t>unjust?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609600"/>
            <a:ext cx="7281335" cy="1828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وَبَعْضٌ كَلَّمْتَهُ مِنْ شَجَرَةٍ </a:t>
            </a:r>
            <a:r>
              <a:rPr lang="ar-IQ" sz="4400" dirty="0" smtClean="0">
                <a:cs typeface="me_quran" pitchFamily="18" charset="-78"/>
              </a:rPr>
              <a:t>تَكْلِيماً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spoke to one [of them] from a tree</a:t>
            </a:r>
            <a:r>
              <a:rPr lang="en-US" sz="3600" dirty="0" smtClean="0">
                <a:latin typeface="OI-Beyrut" pitchFamily="2" charset="0"/>
              </a:rPr>
              <a:t>,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وَنَحْنُ نَقُولُ: الْحَمْدُ لِلَّهِ رَبِّ </a:t>
            </a:r>
            <a:r>
              <a:rPr lang="ar-IQ" sz="4400" dirty="0" smtClean="0">
                <a:cs typeface="me_quran" pitchFamily="18" charset="-78"/>
              </a:rPr>
              <a:t>الْعَالَمِينَ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2747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[Upon seeing all this] we shall say, “Praise is for God, Lord of </a:t>
            </a:r>
            <a:r>
              <a:rPr lang="en-US" sz="3600" dirty="0" smtClean="0">
                <a:latin typeface="OI-Beyrut" pitchFamily="2" charset="0"/>
              </a:rPr>
              <a:t>all realms</a:t>
            </a:r>
            <a:r>
              <a:rPr lang="en-US" sz="3600" dirty="0">
                <a:latin typeface="OI-Beyrut" pitchFamily="2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1"/>
            <a:ext cx="7281335" cy="2209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اللَّهُمَّ أَنْتَ كَشَّافُ الْكَرْبِ وَالْبَلْوَى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69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God! You alone [can] lift the shroud of grief and </a:t>
            </a:r>
            <a:r>
              <a:rPr lang="en-US" sz="3600" dirty="0" smtClean="0">
                <a:latin typeface="OI-Beyrut" pitchFamily="2" charset="0"/>
              </a:rPr>
              <a:t>affliction.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1"/>
            <a:ext cx="7281335" cy="20574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وَإِلَيْكَ </a:t>
            </a:r>
            <a:r>
              <a:rPr lang="ar-IQ" sz="4400" dirty="0">
                <a:cs typeface="me_quran" pitchFamily="18" charset="-78"/>
              </a:rPr>
              <a:t>أَسْتَعْدِي فَعِنْدَكَ الْعَدْوَى،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3200400"/>
            <a:ext cx="7281335" cy="195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To you alone </a:t>
            </a:r>
            <a:r>
              <a:rPr lang="en-US" sz="3600" dirty="0">
                <a:latin typeface="OI-Beyrut" pitchFamily="2" charset="0"/>
              </a:rPr>
              <a:t>do I turn for aid, since aid </a:t>
            </a:r>
            <a:r>
              <a:rPr lang="en-US" sz="3600" dirty="0" smtClean="0">
                <a:latin typeface="OI-Beyrut" pitchFamily="2" charset="0"/>
              </a:rPr>
              <a:t>is yours </a:t>
            </a:r>
            <a:r>
              <a:rPr lang="en-US" sz="3600" dirty="0">
                <a:latin typeface="OI-Beyrut" pitchFamily="2" charset="0"/>
              </a:rPr>
              <a:t>[to dispense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6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1"/>
            <a:ext cx="7281335" cy="2133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وَأَنْتَ رَبُّ الْآخِرَةِ وَالْأُولَى‏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0189" y="31623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are Lord of this realm and the </a:t>
            </a:r>
            <a:r>
              <a:rPr lang="en-US" sz="3600" dirty="0" smtClean="0">
                <a:latin typeface="OI-Beyrut" pitchFamily="2" charset="0"/>
              </a:rPr>
              <a:t>next.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11201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فَأَغِثْ </a:t>
            </a:r>
            <a:r>
              <a:rPr lang="ar-IQ" sz="4400" dirty="0">
                <a:cs typeface="me_quran" pitchFamily="18" charset="-78"/>
              </a:rPr>
              <a:t>يَا غِيَاثَ الْمُسْتَغِيثِينَ عُبَيْدَكَ </a:t>
            </a:r>
            <a:r>
              <a:rPr lang="ar-IQ" sz="4400" dirty="0" smtClean="0">
                <a:cs typeface="me_quran" pitchFamily="18" charset="-78"/>
              </a:rPr>
              <a:t>الْمُبْتَلَى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Thus</a:t>
            </a:r>
            <a:r>
              <a:rPr lang="en-US" sz="3600" dirty="0">
                <a:latin typeface="OI-Beyrut" pitchFamily="2" charset="0"/>
              </a:rPr>
              <a:t>, come to the aid of your </a:t>
            </a:r>
            <a:r>
              <a:rPr lang="en-US" sz="3600" dirty="0" smtClean="0">
                <a:latin typeface="OI-Beyrut" pitchFamily="2" charset="0"/>
              </a:rPr>
              <a:t>afflicted </a:t>
            </a:r>
            <a:r>
              <a:rPr lang="en-US" sz="3600" dirty="0">
                <a:latin typeface="OI-Beyrut" pitchFamily="2" charset="0"/>
              </a:rPr>
              <a:t>servant, O you who aid </a:t>
            </a:r>
            <a:r>
              <a:rPr lang="en-US" sz="3600" dirty="0" smtClean="0">
                <a:latin typeface="OI-Beyrut" pitchFamily="2" charset="0"/>
              </a:rPr>
              <a:t>those who </a:t>
            </a:r>
            <a:r>
              <a:rPr lang="en-US" sz="3600" dirty="0">
                <a:latin typeface="OI-Beyrut" pitchFamily="2" charset="0"/>
              </a:rPr>
              <a:t>seek!</a:t>
            </a:r>
          </a:p>
        </p:txBody>
      </p:sp>
    </p:spTree>
    <p:extLst>
      <p:ext uri="{BB962C8B-B14F-4D97-AF65-F5344CB8AC3E}">
        <p14:creationId xmlns:p14="http://schemas.microsoft.com/office/powerpoint/2010/main" val="242419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281335" cy="1727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وَأَرِهِ سَيِّدَهُ يَا شَدِيدَ الْقُوَى،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Show him his master, O you who have intense strength</a:t>
            </a:r>
            <a:r>
              <a:rPr lang="en-US" sz="3600" dirty="0" smtClean="0">
                <a:latin typeface="OI-Beyrut" pitchFamily="2" charset="0"/>
              </a:rPr>
              <a:t>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281335" cy="1981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وَأَزِلْ عَنْهُ بِهِ الْأَسَى وَالْجَوَى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Relieve </a:t>
            </a:r>
            <a:r>
              <a:rPr lang="en-US" sz="3600" dirty="0">
                <a:latin typeface="OI-Beyrut" pitchFamily="2" charset="0"/>
              </a:rPr>
              <a:t>him of his grief [at the separation from his beloved] and </a:t>
            </a:r>
            <a:r>
              <a:rPr lang="en-US" sz="3600" dirty="0" smtClean="0">
                <a:latin typeface="OI-Beyrut" pitchFamily="2" charset="0"/>
              </a:rPr>
              <a:t>of </a:t>
            </a:r>
            <a:r>
              <a:rPr lang="en-US" sz="3600" dirty="0">
                <a:latin typeface="OI-Beyrut" pitchFamily="2" charset="0"/>
              </a:rPr>
              <a:t>his burning [desire to be reunited </a:t>
            </a:r>
            <a:r>
              <a:rPr lang="en-US" sz="3600" dirty="0" smtClean="0">
                <a:latin typeface="OI-Beyrut" pitchFamily="2" charset="0"/>
              </a:rPr>
              <a:t>with him].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0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وَبَرِّدْ غَلِيلَهُ يَا مَنْ عَلَى الْعَرْشِ اسْتَوَى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7798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Quench his thirst, O you who sit upon the </a:t>
            </a:r>
            <a:r>
              <a:rPr lang="en-US" sz="3600" dirty="0" smtClean="0">
                <a:latin typeface="OI-Beyrut" pitchFamily="2" charset="0"/>
              </a:rPr>
              <a:t>Throne!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49" y="3810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وَمَنْ </a:t>
            </a:r>
            <a:r>
              <a:rPr lang="ar-IQ" sz="4400" dirty="0">
                <a:cs typeface="me_quran" pitchFamily="18" charset="-78"/>
              </a:rPr>
              <a:t>إِلَيْهِ الرُّجْعَى </a:t>
            </a:r>
            <a:r>
              <a:rPr lang="ar-IQ" sz="4400" dirty="0" smtClean="0">
                <a:cs typeface="me_quran" pitchFamily="18" charset="-78"/>
              </a:rPr>
              <a:t>وَالْمُنْتَهَى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8272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O </a:t>
            </a:r>
            <a:r>
              <a:rPr lang="en-US" sz="3600" dirty="0">
                <a:latin typeface="OI-Beyrut" pitchFamily="2" charset="0"/>
              </a:rPr>
              <a:t>you to whom </a:t>
            </a:r>
            <a:r>
              <a:rPr lang="en-US" sz="3600" dirty="0" smtClean="0">
                <a:latin typeface="OI-Beyrut" pitchFamily="2" charset="0"/>
              </a:rPr>
              <a:t>all [needs </a:t>
            </a:r>
            <a:r>
              <a:rPr lang="en-US" sz="3600" dirty="0">
                <a:latin typeface="OI-Beyrut" pitchFamily="2" charset="0"/>
              </a:rPr>
              <a:t>and prayers] must be referred!</a:t>
            </a:r>
          </a:p>
        </p:txBody>
      </p:sp>
    </p:spTree>
    <p:extLst>
      <p:ext uri="{BB962C8B-B14F-4D97-AF65-F5344CB8AC3E}">
        <p14:creationId xmlns:p14="http://schemas.microsoft.com/office/powerpoint/2010/main" val="183613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3" y="4572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اللَّهُمَّ وَنَحْنُ عَبِيدُكَ </a:t>
            </a:r>
            <a:r>
              <a:rPr lang="ar-IQ" sz="4400" dirty="0" smtClean="0">
                <a:cs typeface="me_quran" pitchFamily="18" charset="-78"/>
              </a:rPr>
              <a:t>التَّائِقُونَ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God! We are your servants who yearn for </a:t>
            </a:r>
            <a:r>
              <a:rPr lang="en-US" sz="3600" dirty="0" smtClean="0">
                <a:latin typeface="OI-Beyrut" pitchFamily="2" charset="0"/>
              </a:rPr>
              <a:t>him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239000" cy="13716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cs typeface="me_quran" pitchFamily="18" charset="-78"/>
              </a:rPr>
              <a:t>.</a:t>
            </a:r>
            <a:r>
              <a:rPr lang="ar-IQ" sz="4900" dirty="0" smtClean="0">
                <a:cs typeface="me_quran" pitchFamily="18" charset="-78"/>
              </a:rPr>
              <a:t> </a:t>
            </a:r>
            <a:r>
              <a:rPr lang="ar-IQ" sz="4900" dirty="0">
                <a:cs typeface="me_quran" pitchFamily="18" charset="-78"/>
              </a:rPr>
              <a:t>وَجَعَلْتَ لَهُ مِنْ أَخِيهِ رِدْءاً </a:t>
            </a:r>
            <a:r>
              <a:rPr lang="ar-IQ" sz="4900" dirty="0" smtClean="0">
                <a:cs typeface="me_quran" pitchFamily="18" charset="-78"/>
              </a:rPr>
              <a:t>وَوَزِيراً</a:t>
            </a:r>
            <a:r>
              <a:rPr lang="en-US" dirty="0" smtClean="0">
                <a:cs typeface="me_quran" pitchFamily="18" charset="-78"/>
              </a:rPr>
              <a:t/>
            </a:r>
            <a:br>
              <a:rPr lang="en-US" dirty="0" smtClean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124200"/>
            <a:ext cx="75438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and you made his brother a helper and minister to assist him.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574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281335" cy="1828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إِلَى </a:t>
            </a:r>
            <a:r>
              <a:rPr lang="ar-IQ" sz="4400" dirty="0">
                <a:cs typeface="me_quran" pitchFamily="18" charset="-78"/>
              </a:rPr>
              <a:t>وَلِيِّكَ الْمُذَكِّرِ بِكَ </a:t>
            </a:r>
            <a:r>
              <a:rPr lang="ar-IQ" sz="4400" dirty="0" smtClean="0">
                <a:cs typeface="me_quran" pitchFamily="18" charset="-78"/>
              </a:rPr>
              <a:t>وَبِنَبِيِّكَ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1242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whom </a:t>
            </a:r>
            <a:r>
              <a:rPr lang="en-US" sz="3600" dirty="0">
                <a:latin typeface="OI-Beyrut" pitchFamily="2" charset="0"/>
              </a:rPr>
              <a:t>you have invested with authority [over us] and who reminds </a:t>
            </a:r>
            <a:r>
              <a:rPr lang="en-US" sz="3600" dirty="0" smtClean="0">
                <a:latin typeface="OI-Beyrut" pitchFamily="2" charset="0"/>
              </a:rPr>
              <a:t>us of </a:t>
            </a:r>
            <a:r>
              <a:rPr lang="en-US" sz="3600" dirty="0">
                <a:latin typeface="OI-Beyrut" pitchFamily="2" charset="0"/>
              </a:rPr>
              <a:t>you and your </a:t>
            </a:r>
            <a:r>
              <a:rPr lang="en-US" sz="3600" dirty="0" smtClean="0">
                <a:latin typeface="OI-Beyrut" pitchFamily="2" charset="0"/>
              </a:rPr>
              <a:t>Prophet.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1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39" y="4572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200" dirty="0">
                <a:cs typeface="me_quran" pitchFamily="18" charset="-78"/>
              </a:rPr>
              <a:t>خَلَقْتَهُ لَنَا عِصْمَةً وَمَلاذاً</a:t>
            </a:r>
            <a:r>
              <a:rPr lang="ar-IQ" sz="4200" dirty="0" smtClean="0">
                <a:cs typeface="me_quran" pitchFamily="18" charset="-78"/>
              </a:rPr>
              <a:t>،</a:t>
            </a:r>
            <a:endParaRPr lang="en-US" sz="42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have made him our protector and a refuge [from afflictions and enemies</a:t>
            </a:r>
            <a:r>
              <a:rPr lang="en-US" sz="3600" dirty="0" smtClean="0">
                <a:latin typeface="OI-Beyrut" pitchFamily="2" charset="0"/>
              </a:rPr>
              <a:t>],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6934200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200" dirty="0" smtClean="0">
                <a:cs typeface="me_quran" pitchFamily="18" charset="-78"/>
              </a:rPr>
              <a:t> </a:t>
            </a:r>
            <a:r>
              <a:rPr lang="ar-IQ" sz="4200" dirty="0">
                <a:cs typeface="me_quran" pitchFamily="18" charset="-78"/>
              </a:rPr>
              <a:t>وَأَقَمْتَهُ لَنَا قِوَاماً </a:t>
            </a:r>
            <a:r>
              <a:rPr lang="ar-IQ" sz="4200" dirty="0" smtClean="0">
                <a:cs typeface="me_quran" pitchFamily="18" charset="-78"/>
              </a:rPr>
              <a:t>وَمَعَاذاً</a:t>
            </a:r>
            <a:endParaRPr lang="en-US" sz="42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599" y="3124200"/>
            <a:ext cx="78147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you have appointed him to uphold our religion and as a </a:t>
            </a:r>
            <a:r>
              <a:rPr lang="en-US" sz="3600" dirty="0" smtClean="0">
                <a:latin typeface="OI-Beyrut" pitchFamily="2" charset="0"/>
              </a:rPr>
              <a:t>sanctuary </a:t>
            </a:r>
            <a:r>
              <a:rPr lang="en-US" sz="3600" dirty="0">
                <a:latin typeface="OI-Beyrut" pitchFamily="2" charset="0"/>
              </a:rPr>
              <a:t>[to which we can retreat in the face </a:t>
            </a:r>
            <a:r>
              <a:rPr lang="en-US" sz="3600" dirty="0" smtClean="0">
                <a:latin typeface="OI-Beyrut" pitchFamily="2" charset="0"/>
              </a:rPr>
              <a:t>of doubts </a:t>
            </a:r>
            <a:r>
              <a:rPr lang="en-US" sz="3600" dirty="0">
                <a:latin typeface="OI-Beyrut" pitchFamily="2" charset="0"/>
              </a:rPr>
              <a:t>and conflicts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9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وَجَعَلْتَهُ لِلْمُؤْمِنِينَ مِنَّا إِمَاماً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2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have made him a leader for the [truly] faithful among us</a:t>
            </a:r>
            <a:r>
              <a:rPr lang="en-US" sz="3600" dirty="0" smtClean="0">
                <a:latin typeface="OI-Beyrut" pitchFamily="2" charset="0"/>
              </a:rPr>
              <a:t>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فَبَلِّغْهُ مِنَّا تَحِيَّةً </a:t>
            </a:r>
            <a:r>
              <a:rPr lang="ar-IQ" sz="4400" dirty="0" smtClean="0">
                <a:cs typeface="me_quran" pitchFamily="18" charset="-78"/>
              </a:rPr>
              <a:t>وَسَلاماً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[</a:t>
            </a:r>
            <a:r>
              <a:rPr lang="en-US" sz="3600" dirty="0">
                <a:latin typeface="OI-Beyrut" pitchFamily="2" charset="0"/>
              </a:rPr>
              <a:t>Since we cannot meet him] thus, convey to </a:t>
            </a:r>
            <a:r>
              <a:rPr lang="en-US" sz="3600" dirty="0" smtClean="0">
                <a:latin typeface="OI-Beyrut" pitchFamily="2" charset="0"/>
              </a:rPr>
              <a:t>him our </a:t>
            </a:r>
            <a:r>
              <a:rPr lang="en-US" sz="3600" dirty="0">
                <a:latin typeface="OI-Beyrut" pitchFamily="2" charset="0"/>
              </a:rPr>
              <a:t>good wishes and salutations </a:t>
            </a:r>
            <a:r>
              <a:rPr lang="en-US" sz="3600" dirty="0" smtClean="0">
                <a:latin typeface="OI-Beyrut" pitchFamily="2" charset="0"/>
              </a:rPr>
              <a:t>of “peace.”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7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وَزِدْنَا بِذَلِكَ يَا رَبِّ إِكْرَاماً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076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increase our honor [in this world and the next] by means of these [good wishes and salutations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وَاجْعَلْ </a:t>
            </a:r>
            <a:r>
              <a:rPr lang="ar-IQ" sz="4400" dirty="0">
                <a:cs typeface="me_quran" pitchFamily="18" charset="-78"/>
              </a:rPr>
              <a:t>مُسْتَقَرَّهُ لَنَا مُسْتَقَرّاً </a:t>
            </a:r>
            <a:r>
              <a:rPr lang="ar-IQ" sz="4400" dirty="0" smtClean="0">
                <a:cs typeface="me_quran" pitchFamily="18" charset="-78"/>
              </a:rPr>
              <a:t>وَمُقَاماً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Let </a:t>
            </a:r>
            <a:r>
              <a:rPr lang="en-US" sz="3600" dirty="0">
                <a:latin typeface="OI-Beyrut" pitchFamily="2" charset="0"/>
              </a:rPr>
              <a:t>us [continue </a:t>
            </a:r>
            <a:r>
              <a:rPr lang="en-US" sz="3600" dirty="0" smtClean="0">
                <a:latin typeface="OI-Beyrut" pitchFamily="2" charset="0"/>
              </a:rPr>
              <a:t>to</a:t>
            </a:r>
            <a:r>
              <a:rPr lang="en-US" sz="3600" dirty="0">
                <a:latin typeface="OI-Beyrut" pitchFamily="2" charset="0"/>
              </a:rPr>
              <a:t>] live when he lives [on earth </a:t>
            </a:r>
            <a:r>
              <a:rPr lang="en-US" sz="3600" dirty="0" smtClean="0">
                <a:latin typeface="OI-Beyrut" pitchFamily="2" charset="0"/>
              </a:rPr>
              <a:t>after his </a:t>
            </a:r>
            <a:r>
              <a:rPr lang="en-US" sz="3600" dirty="0">
                <a:latin typeface="OI-Beyrut" pitchFamily="2" charset="0"/>
              </a:rPr>
              <a:t>reappearance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9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وَأَتْمِمْ نِعْمَتَكَ بِتَقْدِيمِكَ إِيَّاهُ أَمَامَنَا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perfect this blessing [of living alongside him] by placing him ahead of us [as our leader</a:t>
            </a:r>
            <a:r>
              <a:rPr lang="en-US" sz="3600" dirty="0" smtClean="0">
                <a:latin typeface="OI-Beyrut" pitchFamily="2" charset="0"/>
              </a:rPr>
              <a:t>],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38175"/>
            <a:ext cx="7281335" cy="2260599"/>
          </a:xfrm>
        </p:spPr>
        <p:txBody>
          <a:bodyPr anchor="b">
            <a:normAutofit lnSpcReduction="10000"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حَتَّى </a:t>
            </a:r>
            <a:r>
              <a:rPr lang="ar-IQ" sz="4400" dirty="0">
                <a:cs typeface="me_quran" pitchFamily="18" charset="-78"/>
              </a:rPr>
              <a:t>تُورِدَنَا جِنَانَكَ وَمُرَافَقَةَ الشُّهَدَاءِ مِنْ </a:t>
            </a:r>
            <a:r>
              <a:rPr lang="ar-IQ" sz="4400" dirty="0" smtClean="0">
                <a:cs typeface="me_quran" pitchFamily="18" charset="-78"/>
              </a:rPr>
              <a:t>خُلَصَائِكَ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19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until </a:t>
            </a:r>
            <a:r>
              <a:rPr lang="en-US" sz="3600" dirty="0">
                <a:latin typeface="OI-Beyrut" pitchFamily="2" charset="0"/>
              </a:rPr>
              <a:t>you let us enter your </a:t>
            </a:r>
            <a:r>
              <a:rPr lang="en-US" sz="3600" dirty="0" smtClean="0">
                <a:latin typeface="OI-Beyrut" pitchFamily="2" charset="0"/>
              </a:rPr>
              <a:t>gardens </a:t>
            </a:r>
            <a:r>
              <a:rPr lang="en-US" sz="3600" dirty="0">
                <a:latin typeface="OI-Beyrut" pitchFamily="2" charset="0"/>
              </a:rPr>
              <a:t>in </a:t>
            </a:r>
            <a:r>
              <a:rPr lang="en-US" sz="3600" dirty="0" smtClean="0">
                <a:latin typeface="OI-Beyrut" pitchFamily="2" charset="0"/>
              </a:rPr>
              <a:t>the company </a:t>
            </a:r>
            <a:r>
              <a:rPr lang="en-US" sz="3600" dirty="0">
                <a:latin typeface="OI-Beyrut" pitchFamily="2" charset="0"/>
              </a:rPr>
              <a:t>of the martyrs from among </a:t>
            </a:r>
            <a:r>
              <a:rPr lang="en-US" sz="3600" dirty="0" smtClean="0">
                <a:latin typeface="OI-Beyrut" pitchFamily="2" charset="0"/>
              </a:rPr>
              <a:t>your chosen </a:t>
            </a:r>
            <a:r>
              <a:rPr lang="en-US" sz="3600" dirty="0">
                <a:latin typeface="OI-Beyrut" pitchFamily="2" charset="0"/>
              </a:rPr>
              <a:t>[servants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9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281335" cy="1727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اللَّهُمَّ صَلِّ عَلَى مُحَمَّدٍ وَآلِ </a:t>
            </a:r>
            <a:r>
              <a:rPr lang="ar-IQ" sz="4400" dirty="0" smtClean="0">
                <a:cs typeface="me_quran" pitchFamily="18" charset="-78"/>
              </a:rPr>
              <a:t>مُحَمَّدٍ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572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God! Shower your mercy </a:t>
            </a:r>
            <a:r>
              <a:rPr lang="en-US" sz="3600" dirty="0" smtClean="0">
                <a:latin typeface="OI-Beyrut" pitchFamily="2" charset="0"/>
              </a:rPr>
              <a:t>upon </a:t>
            </a:r>
            <a:r>
              <a:rPr lang="en-US" sz="3600" dirty="0" err="1" smtClean="0">
                <a:latin typeface="OI-Beyrut" pitchFamily="2" charset="0"/>
              </a:rPr>
              <a:t>MuÎammad</a:t>
            </a:r>
            <a:r>
              <a:rPr lang="en-US" sz="3600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and the family </a:t>
            </a:r>
            <a:r>
              <a:rPr lang="en-US" sz="3600" dirty="0" smtClean="0">
                <a:latin typeface="OI-Beyrut" pitchFamily="2" charset="0"/>
              </a:rPr>
              <a:t>of </a:t>
            </a:r>
            <a:r>
              <a:rPr lang="en-US" sz="3600" dirty="0" err="1" smtClean="0">
                <a:latin typeface="OI-Beyrut" pitchFamily="2" charset="0"/>
              </a:rPr>
              <a:t>MuÎammad</a:t>
            </a:r>
            <a:r>
              <a:rPr lang="en-US" sz="3600" dirty="0" smtClean="0">
                <a:latin typeface="OI-Beyrut" pitchFamily="2" charset="0"/>
              </a:rPr>
              <a:t>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281335" cy="1600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وَبَعْضٌ أَوْلَدْتَهُ مِنْ غَيْرِ أَبٍ</a:t>
            </a:r>
            <a:r>
              <a:rPr lang="ar-IQ" sz="4400" dirty="0" smtClean="0">
                <a:cs typeface="me_quran" pitchFamily="18" charset="-78"/>
              </a:rPr>
              <a:t>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5500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caused one [of them] to be born without a </a:t>
            </a:r>
            <a:r>
              <a:rPr lang="en-US" sz="3600" dirty="0" smtClean="0">
                <a:latin typeface="OI-Beyrut" pitchFamily="2" charset="0"/>
              </a:rPr>
              <a:t>father,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64689"/>
            <a:ext cx="6019800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وَصَلِّ عَلَى </a:t>
            </a:r>
            <a:r>
              <a:rPr lang="ar-IQ" sz="4400" dirty="0" smtClean="0">
                <a:cs typeface="me_quran" pitchFamily="18" charset="-78"/>
              </a:rPr>
              <a:t>مُحَمَّدٍ </a:t>
            </a:r>
            <a:r>
              <a:rPr lang="ar-IQ" sz="4400" dirty="0">
                <a:cs typeface="me_quran" pitchFamily="18" charset="-78"/>
              </a:rPr>
              <a:t>جَدِّهِ رَسُولِكَ السَّيِّدِ </a:t>
            </a:r>
            <a:r>
              <a:rPr lang="ar-IQ" sz="4400" dirty="0" smtClean="0">
                <a:cs typeface="me_quran" pitchFamily="18" charset="-78"/>
              </a:rPr>
              <a:t>الْأَكْبَرِ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latin typeface="OI-Beyrut" pitchFamily="2" charset="0"/>
              </a:rPr>
              <a:t>Shower mercy upon </a:t>
            </a:r>
            <a:r>
              <a:rPr lang="en-US" sz="3600" dirty="0" err="1" smtClean="0">
                <a:latin typeface="OI-Beyrut" pitchFamily="2" charset="0"/>
              </a:rPr>
              <a:t>MuÎammad</a:t>
            </a:r>
            <a:r>
              <a:rPr lang="en-US" sz="3600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[who was] the [Imam’s] forefather and </a:t>
            </a:r>
            <a:r>
              <a:rPr lang="en-US" sz="3600" dirty="0" smtClean="0">
                <a:latin typeface="OI-Beyrut" pitchFamily="2" charset="0"/>
              </a:rPr>
              <a:t>your </a:t>
            </a:r>
            <a:r>
              <a:rPr lang="en-US" sz="3600" dirty="0">
                <a:latin typeface="OI-Beyrut" pitchFamily="2" charset="0"/>
              </a:rPr>
              <a:t>messenger and the greater of </a:t>
            </a:r>
            <a:endParaRPr lang="en-US" sz="3600" dirty="0" smtClean="0">
              <a:latin typeface="OI-Beyrut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latin typeface="OI-Beyrut" pitchFamily="2" charset="0"/>
              </a:rPr>
              <a:t>[</a:t>
            </a:r>
            <a:r>
              <a:rPr lang="en-US" sz="3600" dirty="0">
                <a:latin typeface="OI-Beyrut" pitchFamily="2" charset="0"/>
              </a:rPr>
              <a:t>the two] </a:t>
            </a:r>
            <a:r>
              <a:rPr lang="en-US" sz="3600" dirty="0" smtClean="0">
                <a:latin typeface="OI-Beyrut" pitchFamily="2" charset="0"/>
              </a:rPr>
              <a:t>Masters.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5" y="1066800"/>
            <a:ext cx="7281335" cy="15240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ar-SA" sz="4400" dirty="0">
                <a:cs typeface="me_quran" pitchFamily="18" charset="-78"/>
              </a:rPr>
              <a:t>وَعَلَى عَلِيٍّ أَبِيهِ السَّيِّدِ </a:t>
            </a:r>
            <a:r>
              <a:rPr lang="ar-SA" sz="4400" dirty="0" smtClean="0">
                <a:cs typeface="me_quran" pitchFamily="18" charset="-78"/>
              </a:rPr>
              <a:t>الْأَصْغَرِ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9882" y="32766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[shower blessings] upon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 [who was also] his forefather and the lesser of [the two] </a:t>
            </a:r>
            <a:r>
              <a:rPr lang="en-US" sz="3600" dirty="0" smtClean="0">
                <a:latin typeface="OI-Beyrut" pitchFamily="2" charset="0"/>
              </a:rPr>
              <a:t>Masters.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85800"/>
            <a:ext cx="5410200" cy="2108199"/>
          </a:xfrm>
        </p:spPr>
        <p:txBody>
          <a:bodyPr anchor="b"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وَجَدَّتِهِ الصِّدِّيقَةِ </a:t>
            </a:r>
            <a:r>
              <a:rPr lang="ar-IQ" sz="4400" dirty="0" smtClean="0">
                <a:cs typeface="me_quran" pitchFamily="18" charset="-78"/>
              </a:rPr>
              <a:t>الْكُبْرَى </a:t>
            </a:r>
            <a:r>
              <a:rPr lang="ar-IQ" sz="4400" dirty="0">
                <a:cs typeface="me_quran" pitchFamily="18" charset="-78"/>
              </a:rPr>
              <a:t>فَاطِمَةَ </a:t>
            </a:r>
            <a:r>
              <a:rPr lang="ar-IQ" sz="4400" dirty="0" smtClean="0">
                <a:cs typeface="me_quran" pitchFamily="18" charset="-78"/>
              </a:rPr>
              <a:t>بِنْتِ</a:t>
            </a:r>
            <a:r>
              <a:rPr lang="en-US" sz="4400" dirty="0" smtClean="0">
                <a:cs typeface="me_quran" pitchFamily="18" charset="-78"/>
              </a:rPr>
              <a:t> </a:t>
            </a:r>
            <a:r>
              <a:rPr lang="ar-IQ" sz="4400" dirty="0" smtClean="0">
                <a:cs typeface="me_quran" pitchFamily="18" charset="-78"/>
              </a:rPr>
              <a:t>مُحَمَّدٍ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9" y="3200400"/>
            <a:ext cx="7739743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latin typeface="OI-Beyrut" pitchFamily="2" charset="0"/>
              </a:rPr>
              <a:t>And [shower blessings] upon his ancestor, the Great Confirmer [of </a:t>
            </a:r>
            <a:r>
              <a:rPr lang="en-US" sz="3600" dirty="0" smtClean="0">
                <a:latin typeface="OI-Beyrut" pitchFamily="2" charset="0"/>
              </a:rPr>
              <a:t>her father’s </a:t>
            </a:r>
            <a:r>
              <a:rPr lang="en-US" sz="3600" dirty="0">
                <a:latin typeface="OI-Beyrut" pitchFamily="2" charset="0"/>
              </a:rPr>
              <a:t>mission</a:t>
            </a:r>
            <a:r>
              <a:rPr lang="en-US" sz="3600" dirty="0" smtClean="0">
                <a:latin typeface="OI-Beyrut" pitchFamily="2" charset="0"/>
              </a:rPr>
              <a:t>], </a:t>
            </a:r>
            <a:r>
              <a:rPr lang="en-US" sz="3600" dirty="0" err="1">
                <a:latin typeface="OI-Beyrut" pitchFamily="2" charset="0"/>
              </a:rPr>
              <a:t>FÁÔimah</a:t>
            </a:r>
            <a:r>
              <a:rPr lang="en-US" sz="3600" dirty="0">
                <a:latin typeface="OI-Beyrut" pitchFamily="2" charset="0"/>
              </a:rPr>
              <a:t>, </a:t>
            </a:r>
            <a:r>
              <a:rPr lang="en-US" sz="3600" dirty="0" smtClean="0">
                <a:latin typeface="OI-Beyrut" pitchFamily="2" charset="0"/>
              </a:rPr>
              <a:t>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latin typeface="OI-Beyrut" pitchFamily="2" charset="0"/>
              </a:rPr>
              <a:t>daughter </a:t>
            </a:r>
            <a:r>
              <a:rPr lang="en-US" sz="3600" dirty="0">
                <a:latin typeface="OI-Beyrut" pitchFamily="2" charset="0"/>
              </a:rPr>
              <a:t>of </a:t>
            </a:r>
            <a:r>
              <a:rPr lang="en-US" sz="3600" dirty="0" err="1" smtClean="0">
                <a:latin typeface="OI-Beyrut" pitchFamily="2" charset="0"/>
              </a:rPr>
              <a:t>MuÎammad</a:t>
            </a:r>
            <a:r>
              <a:rPr lang="en-US" sz="3600" dirty="0">
                <a:latin typeface="OI-Beyru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وَعَلَى مَنِ اصْطَفَيْتَ مِنْ آبَائِهِ </a:t>
            </a:r>
            <a:r>
              <a:rPr lang="ar-IQ" sz="4400" dirty="0" smtClean="0">
                <a:cs typeface="me_quran" pitchFamily="18" charset="-78"/>
              </a:rPr>
              <a:t>الْبَرَرَةِ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39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[shower blessings] upon [all] his righteous forefathers, whom </a:t>
            </a:r>
            <a:r>
              <a:rPr lang="en-US" sz="3600" dirty="0" smtClean="0">
                <a:latin typeface="OI-Beyrut" pitchFamily="2" charset="0"/>
              </a:rPr>
              <a:t>you chose.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وَعَلَيْهِ أَفْضَلَ وَأَكْمَلَ وَأَتَمَّ </a:t>
            </a:r>
            <a:r>
              <a:rPr lang="ar-IQ" sz="4400" dirty="0" smtClean="0">
                <a:cs typeface="me_quran" pitchFamily="18" charset="-78"/>
              </a:rPr>
              <a:t>وَأَدْوَمَ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3200400"/>
            <a:ext cx="7467600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[shower blessings] upon </a:t>
            </a:r>
            <a:r>
              <a:rPr lang="en-US" sz="3600" dirty="0" smtClean="0">
                <a:latin typeface="OI-Beyrut" pitchFamily="2" charset="0"/>
              </a:rPr>
              <a:t>him. </a:t>
            </a:r>
            <a:r>
              <a:rPr lang="en-US" sz="3600" dirty="0">
                <a:latin typeface="OI-Beyrut" pitchFamily="2" charset="0"/>
              </a:rPr>
              <a:t>[Shower upon all of them blessings] that are better, more perfect, more complete, more </a:t>
            </a:r>
            <a:r>
              <a:rPr lang="en-US" sz="3600" dirty="0" smtClean="0">
                <a:latin typeface="OI-Beyrut" pitchFamily="2" charset="0"/>
              </a:rPr>
              <a:t>lasting,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049" y="609600"/>
            <a:ext cx="7281335" cy="2260599"/>
          </a:xfrm>
        </p:spPr>
        <p:txBody>
          <a:bodyPr anchor="b">
            <a:normAutofit lnSpcReduction="10000"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وَأَكْثَرَ وَأَوْفَرَ مَا صَلَّيْتَ عَلَى أَحَدٍ مِنْ </a:t>
            </a:r>
            <a:r>
              <a:rPr lang="ar-IQ" sz="4400" dirty="0" smtClean="0">
                <a:cs typeface="me_quran" pitchFamily="18" charset="-78"/>
              </a:rPr>
              <a:t>أَصْفِيَائِكَ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more </a:t>
            </a:r>
            <a:r>
              <a:rPr lang="en-US" sz="3600" dirty="0">
                <a:latin typeface="OI-Beyrut" pitchFamily="2" charset="0"/>
              </a:rPr>
              <a:t>numerous, and more abundant than you have </a:t>
            </a:r>
            <a:r>
              <a:rPr lang="en-US" sz="3600" dirty="0" smtClean="0">
                <a:latin typeface="OI-Beyrut" pitchFamily="2" charset="0"/>
              </a:rPr>
              <a:t>ever </a:t>
            </a:r>
            <a:r>
              <a:rPr lang="en-US" sz="3600" dirty="0">
                <a:latin typeface="OI-Beyrut" pitchFamily="2" charset="0"/>
              </a:rPr>
              <a:t>showered upon any of those </a:t>
            </a:r>
            <a:r>
              <a:rPr lang="en-US" sz="3600" dirty="0" smtClean="0">
                <a:latin typeface="OI-Beyrut" pitchFamily="2" charset="0"/>
              </a:rPr>
              <a:t>elected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800" y="609600"/>
            <a:ext cx="7281335" cy="19050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ووَخِيَرَتِكَ </a:t>
            </a:r>
            <a:r>
              <a:rPr lang="ar-IQ" sz="4400" dirty="0">
                <a:cs typeface="me_quran" pitchFamily="18" charset="-78"/>
              </a:rPr>
              <a:t>مِنْ </a:t>
            </a:r>
            <a:r>
              <a:rPr lang="ar-IQ" sz="4400" dirty="0" smtClean="0">
                <a:cs typeface="me_quran" pitchFamily="18" charset="-78"/>
              </a:rPr>
              <a:t>خَلْقِكَ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779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chosen </a:t>
            </a:r>
            <a:r>
              <a:rPr lang="en-US" sz="3600" dirty="0">
                <a:latin typeface="OI-Beyrut" pitchFamily="2" charset="0"/>
              </a:rPr>
              <a:t>from among your </a:t>
            </a:r>
            <a:r>
              <a:rPr lang="en-US" sz="3600" dirty="0" smtClean="0">
                <a:latin typeface="OI-Beyrut" pitchFamily="2" charset="0"/>
              </a:rPr>
              <a:t>creatures.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3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وَصَلِّ عَلَيْهِ صَلاةً لا غَايَةَ لِعَدَدِهَا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Shower upon him blessings unlimited in number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5" y="381001"/>
            <a:ext cx="7281335" cy="2057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وَلا </a:t>
            </a:r>
            <a:r>
              <a:rPr lang="ar-IQ" sz="4400" dirty="0">
                <a:cs typeface="me_quran" pitchFamily="18" charset="-78"/>
              </a:rPr>
              <a:t>نِهَايَةَ لِمَدَدِهَا،  وَلا نَفَادَ </a:t>
            </a:r>
            <a:r>
              <a:rPr lang="ar-IQ" sz="4400" dirty="0" smtClean="0">
                <a:cs typeface="me_quran" pitchFamily="18" charset="-78"/>
              </a:rPr>
              <a:t>لِأَمَدِهَا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202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infinite </a:t>
            </a:r>
            <a:r>
              <a:rPr lang="en-US" sz="3600" dirty="0">
                <a:latin typeface="OI-Beyrut" pitchFamily="2" charset="0"/>
              </a:rPr>
              <a:t>in duration, unceasing in </a:t>
            </a:r>
            <a:r>
              <a:rPr lang="en-US" sz="3600" dirty="0" smtClean="0">
                <a:latin typeface="OI-Beyrut" pitchFamily="2" charset="0"/>
              </a:rPr>
              <a:t>repetition.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5" y="1066800"/>
            <a:ext cx="7281335" cy="14478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ar-SA" sz="4400" dirty="0">
                <a:cs typeface="me_quran" pitchFamily="18" charset="-78"/>
              </a:rPr>
              <a:t>اللَّهُمَّ وَأَقِمْ بِهِ الْحَقَّ،  </a:t>
            </a:r>
            <a:r>
              <a:rPr lang="ar-SA" sz="4400" dirty="0" smtClean="0">
                <a:cs typeface="me_quran" pitchFamily="18" charset="-78"/>
              </a:rPr>
              <a:t>وَأَدْحِضْ بِهِ الْبَاطِلَ، 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God! Through him restore truth, and through him topple falsehood</a:t>
            </a:r>
            <a:r>
              <a:rPr lang="en-US" sz="3600" dirty="0" smtClean="0">
                <a:latin typeface="OI-Beyrut" pitchFamily="2" charset="0"/>
              </a:rPr>
              <a:t>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r>
              <a:rPr lang="ar-IQ" dirty="0">
                <a:cs typeface="me_quran" pitchFamily="18" charset="-78"/>
              </a:rPr>
              <a:t>وَآتَيْتَهُ الْبَيِّنَاتِ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8229600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you gave him distinct miracles,</a:t>
            </a:r>
          </a:p>
        </p:txBody>
      </p:sp>
    </p:spTree>
    <p:extLst>
      <p:ext uri="{BB962C8B-B14F-4D97-AF65-F5344CB8AC3E}">
        <p14:creationId xmlns:p14="http://schemas.microsoft.com/office/powerpoint/2010/main" val="47723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5" y="1219200"/>
            <a:ext cx="7281335" cy="12954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ar-SA" sz="4400" dirty="0" smtClean="0">
                <a:cs typeface="me_quran" pitchFamily="18" charset="-78"/>
              </a:rPr>
              <a:t>وَأَدِلْ بِهِ أَوْلِيَاءَكَ،  وَأَذْلِلْ بِهِ أَعْدَاءَكَ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Through </a:t>
            </a:r>
            <a:r>
              <a:rPr lang="en-US" sz="3600" dirty="0">
                <a:latin typeface="OI-Beyrut" pitchFamily="2" charset="0"/>
              </a:rPr>
              <a:t>him empower your friends, and through him disgrace your enemies.</a:t>
            </a:r>
          </a:p>
        </p:txBody>
      </p:sp>
    </p:spTree>
    <p:extLst>
      <p:ext uri="{BB962C8B-B14F-4D97-AF65-F5344CB8AC3E}">
        <p14:creationId xmlns:p14="http://schemas.microsoft.com/office/powerpoint/2010/main" val="277001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وَصِلِ اللَّهُمَّ بَيْنَنَا وَبَيْنَهُ </a:t>
            </a:r>
            <a:r>
              <a:rPr lang="ar-IQ" sz="4400" dirty="0" smtClean="0">
                <a:cs typeface="me_quran" pitchFamily="18" charset="-78"/>
              </a:rPr>
              <a:t>وُصْلَةً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7017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Establish a connection between us and him [during his occultation</a:t>
            </a:r>
            <a:r>
              <a:rPr lang="en-US" sz="3600" dirty="0" smtClean="0">
                <a:latin typeface="OI-Beyrut" pitchFamily="2" charset="0"/>
              </a:rPr>
              <a:t>]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تُؤَدِّي إِلَى مُرَافَقَةِ </a:t>
            </a:r>
            <a:r>
              <a:rPr lang="ar-IQ" sz="4400" dirty="0" smtClean="0">
                <a:cs typeface="me_quran" pitchFamily="18" charset="-78"/>
              </a:rPr>
              <a:t>سَلَفِهِ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that </a:t>
            </a:r>
            <a:r>
              <a:rPr lang="en-US" sz="3600" dirty="0">
                <a:latin typeface="OI-Beyrut" pitchFamily="2" charset="0"/>
              </a:rPr>
              <a:t>leads us into the company of </a:t>
            </a:r>
            <a:r>
              <a:rPr lang="en-US" sz="3600" dirty="0" smtClean="0">
                <a:latin typeface="OI-Beyrut" pitchFamily="2" charset="0"/>
              </a:rPr>
              <a:t>his forebears </a:t>
            </a:r>
            <a:r>
              <a:rPr lang="en-US" sz="3600" dirty="0">
                <a:latin typeface="OI-Beyrut" pitchFamily="2" charset="0"/>
              </a:rPr>
              <a:t>[in the hereafter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8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وَاجْعَلْنَا مِمَّنْ يَأْخُذُ </a:t>
            </a:r>
            <a:r>
              <a:rPr lang="ar-IQ" sz="4400" dirty="0" smtClean="0">
                <a:cs typeface="me_quran" pitchFamily="18" charset="-78"/>
              </a:rPr>
              <a:t>بِحُجْزَتِهِمْ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696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Make </a:t>
            </a:r>
            <a:r>
              <a:rPr lang="en-US" sz="3600" dirty="0">
                <a:latin typeface="OI-Beyrut" pitchFamily="2" charset="0"/>
              </a:rPr>
              <a:t>us among those who hold fast to them [by seeking their intercession at the Judgment</a:t>
            </a:r>
            <a:r>
              <a:rPr lang="en-US" sz="3600" dirty="0" smtClean="0">
                <a:latin typeface="OI-Beyrut" pitchFamily="2" charset="0"/>
              </a:rPr>
              <a:t>]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وَيَمْكُثُ </a:t>
            </a:r>
            <a:r>
              <a:rPr lang="ar-IQ" sz="4400" dirty="0">
                <a:cs typeface="me_quran" pitchFamily="18" charset="-78"/>
              </a:rPr>
              <a:t>فِي </a:t>
            </a:r>
            <a:r>
              <a:rPr lang="ar-IQ" sz="4400" dirty="0" smtClean="0">
                <a:cs typeface="me_quran" pitchFamily="18" charset="-78"/>
              </a:rPr>
              <a:t>ظِلِّهِمْ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8418" y="3152775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who reside [for </a:t>
            </a:r>
            <a:r>
              <a:rPr lang="en-US" sz="3600" dirty="0" smtClean="0">
                <a:latin typeface="OI-Beyrut" pitchFamily="2" charset="0"/>
              </a:rPr>
              <a:t>eternity] in </a:t>
            </a:r>
            <a:r>
              <a:rPr lang="en-US" sz="3600" dirty="0">
                <a:latin typeface="OI-Beyrut" pitchFamily="2" charset="0"/>
              </a:rPr>
              <a:t>their proximity [in paradise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2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وَأَعِنَّا عَلَى تَأْدِيَةِ حُقُوقِهِ إِلَيْهِ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8788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Help us to fulfill our [monetary] obligations to </a:t>
            </a:r>
            <a:r>
              <a:rPr lang="en-US" sz="3600" dirty="0" smtClean="0">
                <a:latin typeface="OI-Beyrut" pitchFamily="2" charset="0"/>
              </a:rPr>
              <a:t>him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281335" cy="1955799"/>
          </a:xfrm>
        </p:spPr>
        <p:txBody>
          <a:bodyPr anchor="b"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وَالاجْتِهَادِ </a:t>
            </a:r>
            <a:r>
              <a:rPr lang="ar-IQ" sz="4400" dirty="0">
                <a:cs typeface="me_quran" pitchFamily="18" charset="-78"/>
              </a:rPr>
              <a:t>فِي طَاعَتِهِ،  وَاجْتِنَابِ </a:t>
            </a:r>
            <a:r>
              <a:rPr lang="ar-IQ" sz="4400" dirty="0" smtClean="0">
                <a:cs typeface="me_quran" pitchFamily="18" charset="-78"/>
              </a:rPr>
              <a:t>مَعْصِيَتِهِ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to </a:t>
            </a:r>
            <a:r>
              <a:rPr lang="en-US" sz="3600" dirty="0" smtClean="0">
                <a:latin typeface="OI-Beyrut" pitchFamily="2" charset="0"/>
              </a:rPr>
              <a:t>endeavor to obey </a:t>
            </a:r>
            <a:r>
              <a:rPr lang="en-US" sz="3600" dirty="0">
                <a:latin typeface="OI-Beyrut" pitchFamily="2" charset="0"/>
              </a:rPr>
              <a:t>him and to refrain </a:t>
            </a:r>
            <a:r>
              <a:rPr lang="en-US" sz="3600" dirty="0" smtClean="0">
                <a:latin typeface="OI-Beyrut" pitchFamily="2" charset="0"/>
              </a:rPr>
              <a:t>from sinning </a:t>
            </a:r>
            <a:r>
              <a:rPr lang="en-US" sz="3600" dirty="0">
                <a:latin typeface="OI-Beyrut" pitchFamily="2" charset="0"/>
              </a:rPr>
              <a:t>against </a:t>
            </a:r>
            <a:r>
              <a:rPr lang="en-US" sz="3600" dirty="0" smtClean="0">
                <a:latin typeface="OI-Beyrut" pitchFamily="2" charset="0"/>
              </a:rPr>
              <a:t>him.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7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762000"/>
            <a:ext cx="7696199" cy="17526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وَامْنُنْ عَلَيْنَا بِرِضَاهُ،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9712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Favor us by letting him be </a:t>
            </a:r>
            <a:r>
              <a:rPr lang="en-US" sz="3600" dirty="0" smtClean="0">
                <a:latin typeface="OI-Beyrut" pitchFamily="2" charset="0"/>
              </a:rPr>
              <a:t>pleased with us.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533400"/>
            <a:ext cx="7696199" cy="19812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وَهَبْ </a:t>
            </a:r>
            <a:r>
              <a:rPr lang="ar-IQ" sz="4400" dirty="0">
                <a:cs typeface="me_quran" pitchFamily="18" charset="-78"/>
              </a:rPr>
              <a:t>لَنَا رَأْفَتَهُ وَرَحْمَتَهُ وَدُعَاءَهُ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Grant </a:t>
            </a:r>
            <a:r>
              <a:rPr lang="en-US" sz="3600" dirty="0">
                <a:latin typeface="OI-Beyrut" pitchFamily="2" charset="0"/>
              </a:rPr>
              <a:t>us his compassion, his mercy, his prayers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838200"/>
            <a:ext cx="7696199" cy="16764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وَخَيْرَهُ </a:t>
            </a:r>
            <a:r>
              <a:rPr lang="ar-IQ" sz="4400" dirty="0">
                <a:cs typeface="me_quran" pitchFamily="18" charset="-78"/>
              </a:rPr>
              <a:t>مَا نَنَالُ بِهِ سَعَةً مِنْ </a:t>
            </a:r>
            <a:r>
              <a:rPr lang="ar-IQ" sz="4400" dirty="0" smtClean="0">
                <a:cs typeface="me_quran" pitchFamily="18" charset="-78"/>
              </a:rPr>
              <a:t>رَحْمَتِكَ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598" y="314325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his benevolence such that we attain to your </a:t>
            </a:r>
            <a:r>
              <a:rPr lang="en-US" sz="3600" dirty="0" smtClean="0">
                <a:latin typeface="OI-Beyrut" pitchFamily="2" charset="0"/>
              </a:rPr>
              <a:t>vast mercy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7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9768" y="533400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وَأَيَّدْتَهُ بِرُوحِ الْقُدُسِ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668" y="28956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strengthened </a:t>
            </a:r>
            <a:r>
              <a:rPr lang="en-US" sz="3600" dirty="0" smtClean="0">
                <a:latin typeface="OI-Beyrut" pitchFamily="2" charset="0"/>
              </a:rPr>
              <a:t>him </a:t>
            </a:r>
            <a:r>
              <a:rPr lang="en-US" sz="3600" dirty="0">
                <a:latin typeface="OI-Beyrut" pitchFamily="2" charset="0"/>
              </a:rPr>
              <a:t>through the Holy </a:t>
            </a:r>
            <a:r>
              <a:rPr lang="en-US" sz="3600" dirty="0" smtClean="0">
                <a:latin typeface="OI-Beyrut" pitchFamily="2" charset="0"/>
              </a:rPr>
              <a:t>Spirit</a:t>
            </a:r>
            <a:r>
              <a:rPr lang="en-US" sz="3600" dirty="0">
                <a:latin typeface="OI-Beyru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03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696199" cy="16763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وَفَوْزاً </a:t>
            </a:r>
            <a:r>
              <a:rPr lang="ar-IQ" sz="4400" dirty="0" smtClean="0">
                <a:cs typeface="me_quran" pitchFamily="18" charset="-78"/>
              </a:rPr>
              <a:t>عِنْدَكَ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38" y="31242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[</a:t>
            </a:r>
            <a:r>
              <a:rPr lang="en-US" sz="3600" dirty="0" smtClean="0">
                <a:latin typeface="OI-Beyrut" pitchFamily="2" charset="0"/>
              </a:rPr>
              <a:t>ultimate] success </a:t>
            </a:r>
            <a:r>
              <a:rPr lang="en-US" sz="3600" dirty="0">
                <a:latin typeface="OI-Beyrut" pitchFamily="2" charset="0"/>
              </a:rPr>
              <a:t>in your </a:t>
            </a:r>
            <a:r>
              <a:rPr lang="en-US" sz="3600" dirty="0" smtClean="0">
                <a:latin typeface="OI-Beyrut" pitchFamily="2" charset="0"/>
              </a:rPr>
              <a:t>proximity.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3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1"/>
            <a:ext cx="7281335" cy="1981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وَاجْعَلْ صَلاتَنَا بِهِ مَقْبُولَةً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Accept our prayers for his </a:t>
            </a:r>
            <a:r>
              <a:rPr lang="en-US" sz="3600" dirty="0" smtClean="0">
                <a:latin typeface="OI-Beyrut" pitchFamily="2" charset="0"/>
              </a:rPr>
              <a:t>sake.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1"/>
            <a:ext cx="7281335" cy="1981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وَذُنُوبَنَا </a:t>
            </a:r>
            <a:r>
              <a:rPr lang="ar-IQ" sz="4400" dirty="0">
                <a:cs typeface="me_quran" pitchFamily="18" charset="-78"/>
              </a:rPr>
              <a:t>بِهِ </a:t>
            </a:r>
            <a:r>
              <a:rPr lang="ar-IQ" sz="4400" dirty="0" smtClean="0">
                <a:cs typeface="me_quran" pitchFamily="18" charset="-78"/>
              </a:rPr>
              <a:t>مَغْفُورَةً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2089" y="3209925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Forgive </a:t>
            </a:r>
            <a:r>
              <a:rPr lang="en-US" sz="3600" dirty="0">
                <a:latin typeface="OI-Beyrut" pitchFamily="2" charset="0"/>
              </a:rPr>
              <a:t>our sins for his </a:t>
            </a:r>
            <a:r>
              <a:rPr lang="en-US" sz="3600" dirty="0" smtClean="0">
                <a:latin typeface="OI-Beyrut" pitchFamily="2" charset="0"/>
              </a:rPr>
              <a:t>sake.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1"/>
            <a:ext cx="7281335" cy="2133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>
                <a:cs typeface="me_quran" pitchFamily="18" charset="-78"/>
              </a:rPr>
              <a:t>وَدُعَاءَنَا بِهِ مُسْتَجَاباً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8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Answer our prayers for his </a:t>
            </a:r>
            <a:r>
              <a:rPr lang="en-US" sz="3600" dirty="0" smtClean="0">
                <a:latin typeface="OI-Beyrut" pitchFamily="2" charset="0"/>
              </a:rPr>
              <a:t>sake.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86" y="381001"/>
            <a:ext cx="7281335" cy="2133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وَاجْعَلْ </a:t>
            </a:r>
            <a:r>
              <a:rPr lang="ar-IQ" sz="4400" dirty="0">
                <a:cs typeface="me_quran" pitchFamily="18" charset="-78"/>
              </a:rPr>
              <a:t>أَرْزَاقَنَا بِهِ مَبْسُوطَةً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936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Increase </a:t>
            </a:r>
            <a:r>
              <a:rPr lang="en-US" sz="3600" dirty="0">
                <a:latin typeface="OI-Beyrut" pitchFamily="2" charset="0"/>
              </a:rPr>
              <a:t>our sustenance for his </a:t>
            </a:r>
            <a:r>
              <a:rPr lang="en-US" sz="3600" dirty="0" smtClean="0">
                <a:latin typeface="OI-Beyrut" pitchFamily="2" charset="0"/>
              </a:rPr>
              <a:t>sake.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4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609600"/>
            <a:ext cx="7281335" cy="1904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وَهُمُومَنَا </a:t>
            </a:r>
            <a:r>
              <a:rPr lang="ar-IQ" sz="4400" dirty="0">
                <a:cs typeface="me_quran" pitchFamily="18" charset="-78"/>
              </a:rPr>
              <a:t>بِهِ مَكْفِيَّةً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639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Relieve </a:t>
            </a:r>
            <a:r>
              <a:rPr lang="en-US" sz="3600" dirty="0">
                <a:latin typeface="OI-Beyrut" pitchFamily="2" charset="0"/>
              </a:rPr>
              <a:t>us of our worries for his </a:t>
            </a:r>
            <a:r>
              <a:rPr lang="en-US" sz="3600" dirty="0" smtClean="0">
                <a:latin typeface="OI-Beyrut" pitchFamily="2" charset="0"/>
              </a:rPr>
              <a:t>sake.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3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1"/>
            <a:ext cx="7281335" cy="1981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وَحَوَائِجَنَا بِهِ </a:t>
            </a:r>
            <a:r>
              <a:rPr lang="ar-IQ" sz="4400" dirty="0" smtClean="0">
                <a:cs typeface="me_quran" pitchFamily="18" charset="-78"/>
              </a:rPr>
              <a:t>مَقْضِيَّةً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Fulfill </a:t>
            </a:r>
            <a:r>
              <a:rPr lang="en-US" sz="3600" dirty="0">
                <a:latin typeface="OI-Beyrut" pitchFamily="2" charset="0"/>
              </a:rPr>
              <a:t>our needs for his </a:t>
            </a:r>
            <a:r>
              <a:rPr lang="en-US" sz="3600" dirty="0" smtClean="0">
                <a:latin typeface="OI-Beyrut" pitchFamily="2" charset="0"/>
              </a:rPr>
              <a:t>sake.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6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وَأَقْبِلْ إِلَيْنَا بِوَجْهِكَ الْكَرِيمِ،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Turn toward us in your </a:t>
            </a:r>
            <a:r>
              <a:rPr lang="en-US" sz="3600" dirty="0" smtClean="0">
                <a:latin typeface="OI-Beyrut" pitchFamily="2" charset="0"/>
              </a:rPr>
              <a:t>magnanimity.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1"/>
            <a:ext cx="7281335" cy="20574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وَاقْبَلْ </a:t>
            </a:r>
            <a:r>
              <a:rPr lang="ar-IQ" sz="4400" dirty="0">
                <a:cs typeface="me_quran" pitchFamily="18" charset="-78"/>
              </a:rPr>
              <a:t>تَقَرُّبَنَا </a:t>
            </a:r>
            <a:r>
              <a:rPr lang="ar-IQ" sz="4400" dirty="0" smtClean="0">
                <a:cs typeface="me_quran" pitchFamily="18" charset="-78"/>
              </a:rPr>
              <a:t>إِلَيْكَ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Accept </a:t>
            </a:r>
            <a:r>
              <a:rPr lang="en-US" sz="3600" dirty="0">
                <a:latin typeface="OI-Beyrut" pitchFamily="2" charset="0"/>
              </a:rPr>
              <a:t>our effort to attain </a:t>
            </a:r>
            <a:r>
              <a:rPr lang="en-US" sz="3600" dirty="0" smtClean="0">
                <a:latin typeface="OI-Beyrut" pitchFamily="2" charset="0"/>
              </a:rPr>
              <a:t>your proximity </a:t>
            </a:r>
            <a:r>
              <a:rPr lang="en-US" sz="3600" dirty="0">
                <a:latin typeface="OI-Beyrut" pitchFamily="2" charset="0"/>
              </a:rPr>
              <a:t>[through this supplication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462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>
                <a:cs typeface="me_quran" pitchFamily="18" charset="-78"/>
              </a:rPr>
              <a:t>وَانْظُرْ إِلَيْنَا نَظْرَةً </a:t>
            </a:r>
            <a:r>
              <a:rPr lang="ar-IQ" sz="4400" dirty="0" smtClean="0">
                <a:cs typeface="me_quran" pitchFamily="18" charset="-78"/>
              </a:rPr>
              <a:t>رَحِيمَةً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5349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Gaze upon us with </a:t>
            </a:r>
            <a:r>
              <a:rPr lang="en-US" sz="3600" dirty="0" smtClean="0">
                <a:latin typeface="OI-Beyrut" pitchFamily="2" charset="0"/>
              </a:rPr>
              <a:t>mercy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752600"/>
          </a:xfrm>
        </p:spPr>
        <p:txBody>
          <a:bodyPr anchor="b"/>
          <a:lstStyle/>
          <a:p>
            <a:r>
              <a:rPr lang="ar-IQ" dirty="0">
                <a:cs typeface="me_quran" pitchFamily="18" charset="-78"/>
              </a:rPr>
              <a:t>وَكُلٌّ شَرَعْتَ لَهُ شَرِيعَةً وَنَهَجْتَ لَهُ مِنْهَاجاً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00"/>
            <a:ext cx="68580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For each [of your prophets] you ordained a </a:t>
            </a:r>
            <a:r>
              <a:rPr lang="en-US" sz="3600" dirty="0" smtClean="0">
                <a:latin typeface="OI-Beyrut" pitchFamily="2" charset="0"/>
              </a:rPr>
              <a:t>law,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533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نَسْتَكْمِلُ </a:t>
            </a:r>
            <a:r>
              <a:rPr lang="ar-IQ" sz="4400" dirty="0">
                <a:cs typeface="me_quran" pitchFamily="18" charset="-78"/>
              </a:rPr>
              <a:t>بِهَا الْكَرَامَةَ عِنْدَكَ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1446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by </a:t>
            </a:r>
            <a:r>
              <a:rPr lang="en-US" sz="3600" dirty="0">
                <a:latin typeface="OI-Beyrut" pitchFamily="2" charset="0"/>
              </a:rPr>
              <a:t>which we can perfect our honor before </a:t>
            </a:r>
            <a:r>
              <a:rPr lang="en-US" sz="3600" dirty="0" smtClean="0">
                <a:latin typeface="OI-Beyrut" pitchFamily="2" charset="0"/>
              </a:rPr>
              <a:t>you.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533400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ثُمَّ لا تَصْرِفْهَا عَنَّا </a:t>
            </a:r>
            <a:r>
              <a:rPr lang="ar-IQ" sz="4400" dirty="0" smtClean="0">
                <a:cs typeface="me_quran" pitchFamily="18" charset="-78"/>
              </a:rPr>
              <a:t>بِجُودِكَ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Then</a:t>
            </a:r>
            <a:r>
              <a:rPr lang="en-US" sz="3600" dirty="0">
                <a:latin typeface="OI-Beyrut" pitchFamily="2" charset="0"/>
              </a:rPr>
              <a:t>, be generous with us </a:t>
            </a:r>
            <a:r>
              <a:rPr lang="en-US" sz="3600" dirty="0" smtClean="0">
                <a:latin typeface="OI-Beyrut" pitchFamily="2" charset="0"/>
              </a:rPr>
              <a:t>and do not strip </a:t>
            </a:r>
            <a:r>
              <a:rPr lang="en-US" sz="3600" dirty="0">
                <a:latin typeface="OI-Beyrut" pitchFamily="2" charset="0"/>
              </a:rPr>
              <a:t>us of this [honor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0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049" y="609600"/>
            <a:ext cx="6781800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وَاسْقِنَا مِنْ حَوْضِ جَدِّهِ - صَلَّى اللَّهُ عَلَيْهِ وَآلِهِ </a:t>
            </a:r>
            <a:r>
              <a:rPr lang="ar-IQ" sz="4400" dirty="0" smtClean="0">
                <a:cs typeface="me_quran" pitchFamily="18" charset="-78"/>
              </a:rPr>
              <a:t>-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048" y="3200400"/>
            <a:ext cx="760812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Give us water from the pool of </a:t>
            </a:r>
            <a:r>
              <a:rPr lang="en-US" sz="3600" dirty="0" smtClean="0">
                <a:latin typeface="OI-Beyrut" pitchFamily="2" charset="0"/>
              </a:rPr>
              <a:t>our Imam’s </a:t>
            </a:r>
            <a:r>
              <a:rPr lang="en-US" sz="3600" dirty="0">
                <a:latin typeface="OI-Beyrut" pitchFamily="2" charset="0"/>
              </a:rPr>
              <a:t>forefather—may you shower </a:t>
            </a:r>
            <a:r>
              <a:rPr lang="en-US" sz="3600" dirty="0" smtClean="0">
                <a:latin typeface="OI-Beyrut" pitchFamily="2" charset="0"/>
              </a:rPr>
              <a:t>him </a:t>
            </a:r>
            <a:r>
              <a:rPr lang="en-US" sz="3600" dirty="0">
                <a:latin typeface="OI-Beyrut" pitchFamily="2" charset="0"/>
              </a:rPr>
              <a:t>and his family with </a:t>
            </a:r>
            <a:r>
              <a:rPr lang="en-US" sz="3600" dirty="0" smtClean="0">
                <a:latin typeface="OI-Beyrut" pitchFamily="2" charset="0"/>
              </a:rPr>
              <a:t>mercy—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281335" cy="1828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بِكَأْسِهِ وَبِيَدِهِ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4875" y="3200400"/>
            <a:ext cx="760812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in his </a:t>
            </a:r>
            <a:r>
              <a:rPr lang="en-US" sz="3600" dirty="0">
                <a:latin typeface="OI-Beyrut" pitchFamily="2" charset="0"/>
              </a:rPr>
              <a:t>cup and by his </a:t>
            </a:r>
            <a:r>
              <a:rPr lang="en-US" sz="3600" dirty="0" smtClean="0">
                <a:latin typeface="OI-Beyrut" pitchFamily="2" charset="0"/>
              </a:rPr>
              <a:t>hand.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281335" cy="1600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رَيّاً رَوِيّاً هَنِيئاً </a:t>
            </a:r>
            <a:r>
              <a:rPr lang="ar-IQ" sz="4400" dirty="0" smtClean="0">
                <a:cs typeface="me_quran" pitchFamily="18" charset="-78"/>
              </a:rPr>
              <a:t>سَائِغاً </a:t>
            </a:r>
            <a:r>
              <a:rPr lang="ar-IQ" sz="4400" dirty="0">
                <a:cs typeface="me_quran" pitchFamily="18" charset="-78"/>
              </a:rPr>
              <a:t>لا ظَمَأَ </a:t>
            </a:r>
            <a:r>
              <a:rPr lang="ar-IQ" sz="4400" dirty="0" smtClean="0">
                <a:cs typeface="me_quran" pitchFamily="18" charset="-78"/>
              </a:rPr>
              <a:t>بَعْدَهُ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0625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[May it be] a drink that is thirst-quenching, sweet, and palatable</a:t>
            </a:r>
            <a:r>
              <a:rPr lang="en-US" sz="3600" dirty="0" smtClean="0">
                <a:latin typeface="OI-Beyrut" pitchFamily="2" charset="0"/>
              </a:rPr>
              <a:t>, </a:t>
            </a:r>
            <a:r>
              <a:rPr lang="en-US" sz="3600" dirty="0">
                <a:latin typeface="OI-Beyrut" pitchFamily="2" charset="0"/>
              </a:rPr>
              <a:t>after which we shall never thirst </a:t>
            </a:r>
            <a:r>
              <a:rPr lang="en-US" sz="3600" dirty="0" smtClean="0">
                <a:latin typeface="OI-Beyrut" pitchFamily="2" charset="0"/>
              </a:rPr>
              <a:t>again,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3" y="533400"/>
            <a:ext cx="7281335" cy="1803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 يَا أَرْحَمَ </a:t>
            </a:r>
            <a:r>
              <a:rPr lang="ar-IQ" sz="4400" dirty="0" smtClean="0">
                <a:cs typeface="me_quran" pitchFamily="18" charset="-78"/>
              </a:rPr>
              <a:t>الرَّاحِمِين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Most Merciful [God]!</a:t>
            </a:r>
          </a:p>
        </p:txBody>
      </p:sp>
    </p:spTree>
    <p:extLst>
      <p:ext uri="{BB962C8B-B14F-4D97-AF65-F5344CB8AC3E}">
        <p14:creationId xmlns:p14="http://schemas.microsoft.com/office/powerpoint/2010/main" val="5830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152650"/>
            <a:ext cx="7281335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Brought to you by</a:t>
            </a:r>
          </a:p>
          <a:p>
            <a:pPr marL="0" indent="0" algn="ctr">
              <a:buNone/>
              <a:tabLst>
                <a:tab pos="1371600" algn="l"/>
                <a:tab pos="5715000" algn="l"/>
              </a:tabLst>
            </a:pPr>
            <a:r>
              <a:rPr lang="en-US" sz="3600" dirty="0" smtClean="0"/>
              <a:t> http</a:t>
            </a:r>
            <a:r>
              <a:rPr lang="en-US" sz="3600" dirty="0"/>
              <a:t>://islamictexts.org/</a:t>
            </a:r>
            <a:r>
              <a:rPr lang="en-US" sz="3600" dirty="0" smtClean="0">
                <a:latin typeface="OI-Beyrut" pitchFamily="2" charset="0"/>
              </a:rPr>
              <a:t>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4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ar-IQ" sz="4400" dirty="0">
                <a:cs typeface="me_quran" pitchFamily="18" charset="-78"/>
              </a:rPr>
              <a:t>الْحَمْدُ لِلَّهِ رَبِّ </a:t>
            </a:r>
            <a:r>
              <a:rPr lang="ar-IQ" sz="4400" dirty="0" smtClean="0">
                <a:cs typeface="me_quran" pitchFamily="18" charset="-78"/>
              </a:rPr>
              <a:t>الْعَالَمِينَ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33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Praise is for God, Lord of all </a:t>
            </a:r>
            <a:r>
              <a:rPr lang="en-US" sz="3600" dirty="0" smtClean="0">
                <a:latin typeface="OI-Beyrut" pitchFamily="2" charset="0"/>
              </a:rPr>
              <a:t>realms.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4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3" y="838200"/>
            <a:ext cx="7281335" cy="164493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وَتَخَيَّرْتَ </a:t>
            </a:r>
            <a:r>
              <a:rPr lang="ar-IQ" sz="4400" dirty="0">
                <a:cs typeface="me_quran" pitchFamily="18" charset="-78"/>
              </a:rPr>
              <a:t>لَهُ أَوْصِيَاءَ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chose </a:t>
            </a:r>
            <a:r>
              <a:rPr lang="en-US" sz="3600" dirty="0" smtClean="0">
                <a:latin typeface="OI-Beyrut" pitchFamily="2" charset="0"/>
              </a:rPr>
              <a:t>successors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1092201"/>
            <a:ext cx="7128936" cy="18795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مُسْتَحْفَظاً </a:t>
            </a:r>
            <a:r>
              <a:rPr lang="ar-IQ" sz="4400" dirty="0">
                <a:cs typeface="me_quran" pitchFamily="18" charset="-78"/>
              </a:rPr>
              <a:t>بَعْدَ مُسْتَحْفَظٍ،  مِنْ مُدَّةٍ إِلَى </a:t>
            </a:r>
            <a:r>
              <a:rPr lang="ar-IQ" sz="4400" dirty="0" smtClean="0">
                <a:cs typeface="me_quran" pitchFamily="18" charset="-78"/>
              </a:rPr>
              <a:t>مُدَّةٍ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as trustees one </a:t>
            </a:r>
            <a:r>
              <a:rPr lang="en-US" sz="3600" dirty="0">
                <a:latin typeface="OI-Beyrut" pitchFamily="2" charset="0"/>
              </a:rPr>
              <a:t>after another, from one [prophet’s] time to another[’s</a:t>
            </a:r>
            <a:r>
              <a:rPr lang="en-US" sz="3600" dirty="0" smtClean="0">
                <a:latin typeface="OI-Beyrut" pitchFamily="2" charset="0"/>
              </a:rPr>
              <a:t>].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85800"/>
            <a:ext cx="7281335" cy="1752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إِقَامَةً لِدِينِكَ،  وَحُجَّةً عَلَى </a:t>
            </a:r>
            <a:r>
              <a:rPr lang="ar-IQ" sz="4400" dirty="0" smtClean="0">
                <a:cs typeface="me_quran" pitchFamily="18" charset="-78"/>
              </a:rPr>
              <a:t>عِبَادِكَ</a:t>
            </a:r>
            <a:r>
              <a:rPr lang="ar-SA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9715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[You did all this] to uphold your religion; to seal your case against </a:t>
            </a:r>
            <a:r>
              <a:rPr lang="en-US" sz="3600" dirty="0" smtClean="0">
                <a:latin typeface="OI-Beyrut" pitchFamily="2" charset="0"/>
              </a:rPr>
              <a:t>your creatures;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3048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وَلِئَلَّا </a:t>
            </a:r>
            <a:r>
              <a:rPr lang="ar-IQ" sz="4400" dirty="0">
                <a:cs typeface="me_quran" pitchFamily="18" charset="-78"/>
              </a:rPr>
              <a:t>يَزُولَ الْحَقُّ عَنْ مَقَرِّهِ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048000"/>
            <a:ext cx="7281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to ensure that truth does not lose its </a:t>
            </a:r>
            <a:r>
              <a:rPr lang="en-US" sz="3600" dirty="0" smtClean="0">
                <a:latin typeface="OI-Beyrut" pitchFamily="2" charset="0"/>
              </a:rPr>
              <a:t>status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676400"/>
          </a:xfrm>
        </p:spPr>
        <p:txBody>
          <a:bodyPr anchor="b">
            <a:noAutofit/>
          </a:bodyPr>
          <a:lstStyle/>
          <a:p>
            <a:r>
              <a:rPr lang="ar-IQ" dirty="0">
                <a:cs typeface="me_quran" pitchFamily="18" charset="-78"/>
              </a:rPr>
              <a:t>وَيَغْلِبَ الْبَاطِلُ عَلَى أَهْلِهِ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1"/>
            <a:ext cx="71628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such </a:t>
            </a:r>
            <a:r>
              <a:rPr lang="en-US" sz="3600" dirty="0">
                <a:latin typeface="OI-Beyrut" pitchFamily="2" charset="0"/>
              </a:rPr>
              <a:t>that falsehood overpowers [even] those who seek the </a:t>
            </a:r>
            <a:r>
              <a:rPr lang="en-US" sz="3600" dirty="0" smtClean="0">
                <a:latin typeface="OI-Beyrut" pitchFamily="2" charset="0"/>
              </a:rPr>
              <a:t>truth.</a:t>
            </a:r>
            <a:endParaRPr lang="en-US" sz="3600" dirty="0">
              <a:latin typeface="OI-Beyrut" pitchFamily="2" charset="0"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897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366" y="551383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وَلا يَقُولَ أَحَدٌ: لَوْ لا أَرْسَلْتَ إِلَيْنَا  </a:t>
            </a:r>
            <a:r>
              <a:rPr lang="ar-IQ" sz="4400" dirty="0" smtClean="0">
                <a:cs typeface="me_quran" pitchFamily="18" charset="-78"/>
              </a:rPr>
              <a:t>رَسُولاً</a:t>
            </a:r>
            <a:r>
              <a:rPr lang="en-US" sz="4400" dirty="0" smtClean="0">
                <a:cs typeface="me_quran" pitchFamily="18" charset="-78"/>
              </a:rPr>
              <a:t> </a:t>
            </a:r>
            <a:r>
              <a:rPr lang="ar-IQ" sz="4400" dirty="0" smtClean="0">
                <a:cs typeface="me_quran" pitchFamily="18" charset="-78"/>
              </a:rPr>
              <a:t>مُنْذِرًا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6060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[you did all this] so nobody could say, “Why did you not send us a messenger to warn </a:t>
            </a:r>
            <a:r>
              <a:rPr lang="en-US" sz="3600" dirty="0" smtClean="0">
                <a:latin typeface="OI-Beyrut" pitchFamily="2" charset="0"/>
              </a:rPr>
              <a:t>us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281335" cy="1727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وَأَقَمْتَ </a:t>
            </a:r>
            <a:r>
              <a:rPr lang="ar-IQ" sz="4400" dirty="0">
                <a:cs typeface="me_quran" pitchFamily="18" charset="-78"/>
              </a:rPr>
              <a:t>لَنَا عَلَماً </a:t>
            </a:r>
            <a:r>
              <a:rPr lang="ar-IQ" sz="4400" dirty="0" smtClean="0">
                <a:cs typeface="me_quran" pitchFamily="18" charset="-78"/>
              </a:rPr>
              <a:t>هَادِياً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72813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or light a beacon to guide </a:t>
            </a:r>
            <a:r>
              <a:rPr lang="en-US" sz="3600" dirty="0" smtClean="0">
                <a:latin typeface="OI-Beyrut" pitchFamily="2" charset="0"/>
              </a:rPr>
              <a:t>us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/>
          <a:lstStyle/>
          <a:p>
            <a:r>
              <a:rPr lang="ar-IQ" dirty="0" smtClean="0">
                <a:cs typeface="me_quran" pitchFamily="18" charset="-78"/>
              </a:rPr>
              <a:t>فَنَتَّبِعَ آيَاتِكَ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71800"/>
            <a:ext cx="68580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so </a:t>
            </a:r>
            <a:r>
              <a:rPr lang="en-US" sz="3600" dirty="0">
                <a:latin typeface="OI-Beyrut" pitchFamily="2" charset="0"/>
              </a:rPr>
              <a:t>that we could follow the [commandments in the] verses [of your books]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44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281335" cy="1752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مِنْ </a:t>
            </a:r>
            <a:r>
              <a:rPr lang="ar-IQ" sz="4400" dirty="0">
                <a:cs typeface="me_quran" pitchFamily="18" charset="-78"/>
              </a:rPr>
              <a:t>قَبْلِ أَنْ نَذِلَّ </a:t>
            </a:r>
            <a:r>
              <a:rPr lang="ar-IQ" sz="4400" dirty="0" smtClean="0">
                <a:cs typeface="me_quran" pitchFamily="18" charset="-78"/>
              </a:rPr>
              <a:t>وَنَخْزَى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124200"/>
            <a:ext cx="7281335" cy="2260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before </a:t>
            </a:r>
            <a:r>
              <a:rPr lang="en-US" sz="3600" dirty="0">
                <a:latin typeface="OI-Beyrut" pitchFamily="2" charset="0"/>
              </a:rPr>
              <a:t>[living a life of] wretchedness and [being destroyed in] disgrace?”</a:t>
            </a: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09600"/>
            <a:ext cx="7281335" cy="1803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إِلَى أَنِ انْتَهَيْتَ </a:t>
            </a:r>
            <a:r>
              <a:rPr lang="ar-IQ" sz="4400" dirty="0" smtClean="0">
                <a:cs typeface="me_quran" pitchFamily="18" charset="-78"/>
              </a:rPr>
              <a:t>بِالْأَمْرِ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0190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OI-Beyrut" pitchFamily="2" charset="0"/>
              </a:rPr>
              <a:t>[You continued to send prophets and choose successors for them] until you ended the </a:t>
            </a:r>
            <a:r>
              <a:rPr lang="en-US" dirty="0" smtClean="0">
                <a:latin typeface="OI-Beyrut" pitchFamily="2" charset="0"/>
              </a:rPr>
              <a:t>affair</a:t>
            </a:r>
            <a:r>
              <a:rPr lang="ar-SA" dirty="0" smtClean="0">
                <a:latin typeface="OI-Beyrut" pitchFamily="2" charset="0"/>
              </a:rPr>
              <a:t> </a:t>
            </a:r>
            <a:r>
              <a:rPr lang="en-US" dirty="0" smtClean="0">
                <a:latin typeface="OI-Beyrut" pitchFamily="2" charset="0"/>
              </a:rPr>
              <a:t>[of </a:t>
            </a:r>
            <a:r>
              <a:rPr lang="en-US" dirty="0">
                <a:latin typeface="OI-Beyrut" pitchFamily="2" charset="0"/>
              </a:rPr>
              <a:t>the </a:t>
            </a:r>
            <a:r>
              <a:rPr lang="en-US" dirty="0" err="1" smtClean="0">
                <a:latin typeface="OI-Beyrut" pitchFamily="2" charset="0"/>
              </a:rPr>
              <a:t>prophethood</a:t>
            </a:r>
            <a:endParaRPr lang="en-US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559475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وَصَلَّى اللَّهُ عَلَى سَيِّدِنَا مُحَمَّدٍ نَبِيِّهِ وَآلِهِ وَسَلَّمَ </a:t>
            </a:r>
            <a:r>
              <a:rPr lang="ar-IQ" sz="4400" dirty="0" smtClean="0">
                <a:cs typeface="me_quran" pitchFamily="18" charset="-78"/>
              </a:rPr>
              <a:t>تَسْلِيماً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May God shower his mercy and peace on his prophet and our master, Muhammad, and on his </a:t>
            </a:r>
            <a:r>
              <a:rPr lang="en-US" sz="3600" dirty="0" smtClean="0">
                <a:latin typeface="OI-Beyrut" pitchFamily="2" charset="0"/>
              </a:rPr>
              <a:t>family.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2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sz="4900" dirty="0" smtClean="0">
                <a:cs typeface="me_quran" pitchFamily="18" charset="-78"/>
              </a:rPr>
              <a:t>إِلَى حَبِيبِك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971800"/>
            <a:ext cx="60198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by </a:t>
            </a:r>
            <a:r>
              <a:rPr lang="en-US" sz="3600" dirty="0">
                <a:latin typeface="OI-Beyrut" pitchFamily="2" charset="0"/>
              </a:rPr>
              <a:t>entrusting it]</a:t>
            </a:r>
            <a:r>
              <a:rPr lang="ar-SA" sz="3600" dirty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to your </a:t>
            </a:r>
            <a:r>
              <a:rPr lang="en-US" sz="3600" dirty="0" smtClean="0">
                <a:latin typeface="OI-Beyrut" pitchFamily="2" charset="0"/>
              </a:rPr>
              <a:t>beloved,</a:t>
            </a:r>
            <a:endParaRPr lang="en-US" sz="3600" dirty="0">
              <a:latin typeface="OI-Beyrut" pitchFamily="2" charset="0"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822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281335" cy="1803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وَنَجِيبِكَ </a:t>
            </a:r>
            <a:r>
              <a:rPr lang="ar-IQ" sz="4400" dirty="0" smtClean="0">
                <a:cs typeface="me_quran" pitchFamily="18" charset="-78"/>
              </a:rPr>
              <a:t>مُحَمَّدٍ</a:t>
            </a:r>
            <a:r>
              <a:rPr lang="en-US" sz="4400" dirty="0" smtClean="0">
                <a:cs typeface="me_quran" pitchFamily="18" charset="-78"/>
              </a:rPr>
              <a:t> - </a:t>
            </a:r>
            <a:r>
              <a:rPr lang="ar-IQ" sz="4400" dirty="0" smtClean="0">
                <a:cs typeface="me_quran" pitchFamily="18" charset="-78"/>
              </a:rPr>
              <a:t>صَلَّى </a:t>
            </a:r>
            <a:r>
              <a:rPr lang="ar-IQ" sz="4400" dirty="0">
                <a:cs typeface="me_quran" pitchFamily="18" charset="-78"/>
              </a:rPr>
              <a:t>اللَّهُ عَلَيْهِ وَآلِهِ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819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your </a:t>
            </a:r>
            <a:r>
              <a:rPr lang="en-US" sz="3600" dirty="0" smtClean="0">
                <a:latin typeface="OI-Beyrut" pitchFamily="2" charset="0"/>
              </a:rPr>
              <a:t>chosen, Muhammad—may </a:t>
            </a:r>
            <a:r>
              <a:rPr lang="en-US" sz="3600" dirty="0">
                <a:latin typeface="OI-Beyrut" pitchFamily="2" charset="0"/>
              </a:rPr>
              <a:t>God shower him and his family </a:t>
            </a:r>
            <a:r>
              <a:rPr lang="en-US" sz="3600" dirty="0" smtClean="0">
                <a:latin typeface="OI-Beyrut" pitchFamily="2" charset="0"/>
              </a:rPr>
              <a:t>with mercy.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281335" cy="1879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 فَكَانَ كَمَا انْتَجَبْتَهُ </a:t>
            </a:r>
            <a:r>
              <a:rPr lang="ar-IQ" sz="4400" dirty="0" smtClean="0">
                <a:cs typeface="me_quran" pitchFamily="18" charset="-78"/>
              </a:rPr>
              <a:t>سَيِّدَ </a:t>
            </a:r>
            <a:r>
              <a:rPr lang="ar-IQ" sz="4400" dirty="0">
                <a:cs typeface="me_quran" pitchFamily="18" charset="-78"/>
              </a:rPr>
              <a:t>مَنْ </a:t>
            </a:r>
            <a:r>
              <a:rPr lang="ar-IQ" sz="4400" dirty="0" smtClean="0">
                <a:cs typeface="me_quran" pitchFamily="18" charset="-78"/>
              </a:rPr>
              <a:t>خَلَقْتَهُ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2762250"/>
            <a:ext cx="7580214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[It is no wonder that he was the one] for he </a:t>
            </a:r>
            <a:r>
              <a:rPr lang="en-US" sz="3600" dirty="0" smtClean="0">
                <a:latin typeface="OI-Beyrut" pitchFamily="2" charset="0"/>
              </a:rPr>
              <a:t>became—just </a:t>
            </a:r>
            <a:r>
              <a:rPr lang="en-US" sz="3600" dirty="0">
                <a:latin typeface="OI-Beyrut" pitchFamily="2" charset="0"/>
              </a:rPr>
              <a:t>as you [had </a:t>
            </a:r>
            <a:r>
              <a:rPr lang="en-US" sz="3600" dirty="0" smtClean="0">
                <a:latin typeface="OI-Beyrut" pitchFamily="2" charset="0"/>
              </a:rPr>
              <a:t>wished he </a:t>
            </a:r>
            <a:r>
              <a:rPr lang="en-US" sz="3600" dirty="0">
                <a:latin typeface="OI-Beyrut" pitchFamily="2" charset="0"/>
              </a:rPr>
              <a:t>would be when you] </a:t>
            </a:r>
            <a:r>
              <a:rPr lang="en-US" sz="3600" dirty="0" smtClean="0">
                <a:latin typeface="OI-Beyrut" pitchFamily="2" charset="0"/>
              </a:rPr>
              <a:t>chose him—the leader </a:t>
            </a:r>
            <a:r>
              <a:rPr lang="en-US" sz="3600" dirty="0">
                <a:latin typeface="OI-Beyrut" pitchFamily="2" charset="0"/>
              </a:rPr>
              <a:t>of all your </a:t>
            </a:r>
            <a:r>
              <a:rPr lang="en-US" sz="3600" dirty="0" smtClean="0">
                <a:latin typeface="OI-Beyrut" pitchFamily="2" charset="0"/>
              </a:rPr>
              <a:t>creatures,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878" y="685800"/>
            <a:ext cx="7281335" cy="1803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وَصَفْوَةَ مَنِ اصْطَفَيْتَهُ، 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9878" y="2971800"/>
            <a:ext cx="7467599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[among] the elite of those whom you </a:t>
            </a:r>
            <a:r>
              <a:rPr lang="en-US" sz="3600" dirty="0" smtClean="0">
                <a:latin typeface="OI-Beyrut" pitchFamily="2" charset="0"/>
              </a:rPr>
              <a:t>elected,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391400" cy="1371600"/>
          </a:xfrm>
        </p:spPr>
        <p:txBody>
          <a:bodyPr>
            <a:normAutofit fontScale="90000"/>
          </a:bodyPr>
          <a:lstStyle/>
          <a:p>
            <a:r>
              <a:rPr lang="ar-IQ" sz="4900" dirty="0">
                <a:cs typeface="me_quran" pitchFamily="18" charset="-78"/>
              </a:rPr>
              <a:t>وَأَفْضَلَ مَنِ اجْتَبَيْتَهُ، 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124200"/>
            <a:ext cx="7467600" cy="254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the </a:t>
            </a:r>
            <a:r>
              <a:rPr lang="en-US" sz="3600" dirty="0">
                <a:latin typeface="OI-Beyrut" pitchFamily="2" charset="0"/>
              </a:rPr>
              <a:t>best of those whom you chose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2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me_quran" pitchFamily="18" charset="-78"/>
              </a:rPr>
              <a:t>.</a:t>
            </a:r>
            <a:r>
              <a:rPr lang="ar-IQ" dirty="0" smtClean="0">
                <a:cs typeface="me_quran" pitchFamily="18" charset="-78"/>
              </a:rPr>
              <a:t>وَأَكْرَمَ </a:t>
            </a:r>
            <a:r>
              <a:rPr lang="ar-IQ" dirty="0">
                <a:cs typeface="me_quran" pitchFamily="18" charset="-78"/>
              </a:rPr>
              <a:t>مَنِ </a:t>
            </a:r>
            <a:r>
              <a:rPr lang="ar-IQ" dirty="0" smtClean="0">
                <a:cs typeface="me_quran" pitchFamily="18" charset="-78"/>
              </a:rPr>
              <a:t>اعْتَمَدْتَهُ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316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the noblest of those whom you brought into your </a:t>
            </a:r>
            <a:r>
              <a:rPr lang="en-US" sz="3600" dirty="0" smtClean="0">
                <a:latin typeface="OI-Beyrut" pitchFamily="2" charset="0"/>
              </a:rPr>
              <a:t>service.</a:t>
            </a:r>
            <a:endParaRPr lang="en-US" sz="3600" dirty="0">
              <a:latin typeface="OI-Beyru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3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281335" cy="1574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قَدَّمْتَهُ عَلَى أَنْبِيَائِكَ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2998" y="3048000"/>
            <a:ext cx="7467601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raised him above your [other] </a:t>
            </a:r>
            <a:r>
              <a:rPr lang="en-US" sz="3600" dirty="0" smtClean="0">
                <a:latin typeface="OI-Beyrut" pitchFamily="2" charset="0"/>
              </a:rPr>
              <a:t>prophets.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 وَبَعَثْتَهُ إِلَى الثَّقَلَيْنِ مِنْ عِبَادِكَ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0"/>
            <a:ext cx="74676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OI-Beyrut" pitchFamily="2" charset="0"/>
              </a:rPr>
              <a:t> </a:t>
            </a:r>
            <a:r>
              <a:rPr lang="en-US" sz="3600" dirty="0">
                <a:latin typeface="OI-Beyrut" pitchFamily="2" charset="0"/>
              </a:rPr>
              <a:t>Y</a:t>
            </a:r>
            <a:r>
              <a:rPr lang="en-US" sz="3600" dirty="0" smtClean="0">
                <a:latin typeface="OI-Beyrut" pitchFamily="2" charset="0"/>
              </a:rPr>
              <a:t>ou </a:t>
            </a:r>
            <a:r>
              <a:rPr lang="en-US" sz="3600" dirty="0">
                <a:latin typeface="OI-Beyrut" pitchFamily="2" charset="0"/>
              </a:rPr>
              <a:t>sent him to the two precious [races </a:t>
            </a:r>
            <a:r>
              <a:rPr lang="en-US" sz="3600" dirty="0" smtClean="0">
                <a:latin typeface="OI-Beyrut" pitchFamily="2" charset="0"/>
              </a:rPr>
              <a:t>of man </a:t>
            </a:r>
            <a:r>
              <a:rPr lang="en-US" sz="3600" dirty="0">
                <a:latin typeface="OI-Beyrut" pitchFamily="2" charset="0"/>
              </a:rPr>
              <a:t>and jinn] from among </a:t>
            </a:r>
            <a:r>
              <a:rPr lang="en-US" sz="3600" dirty="0" smtClean="0">
                <a:latin typeface="OI-Beyrut" pitchFamily="2" charset="0"/>
              </a:rPr>
              <a:t>your[rational]creatures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413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1143000"/>
            <a:ext cx="7281335" cy="1371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وَأَوْطَأْتَهُ مَشَارِقَكَ وَمَغَارِبَكَ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3200400"/>
            <a:ext cx="70866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gave him a mandate over the east and the </a:t>
            </a:r>
            <a:r>
              <a:rPr lang="en-US" sz="3600" dirty="0" smtClean="0">
                <a:latin typeface="OI-Beyrut" pitchFamily="2" charset="0"/>
              </a:rPr>
              <a:t>west.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18" y="3048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وَسَخَّرْتَ لَهُ الْبُرَاقَ،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6618" y="3352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placed the </a:t>
            </a:r>
            <a:r>
              <a:rPr lang="en-US" sz="3600" dirty="0" err="1">
                <a:latin typeface="OI-Beyrut" pitchFamily="2" charset="0"/>
              </a:rPr>
              <a:t>BurÁq</a:t>
            </a:r>
            <a:r>
              <a:rPr lang="en-US" sz="3600" dirty="0">
                <a:latin typeface="OI-Beyrut" pitchFamily="2" charset="0"/>
              </a:rPr>
              <a:t> at his service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334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اللَّهُمَّ لَكَ الْحَمْدُ عَلَى مَا جَرَى بِهِ قَضَاؤُكَ فِي أَوْلِيَائِكَ 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God, you alone deserve praise for what you decreed for your </a:t>
            </a:r>
            <a:r>
              <a:rPr lang="en-US" sz="3600" dirty="0" smtClean="0">
                <a:latin typeface="OI-Beyrut" pitchFamily="2" charset="0"/>
              </a:rPr>
              <a:t>friends,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4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543800" cy="1143000"/>
          </a:xfrm>
        </p:spPr>
        <p:txBody>
          <a:bodyPr/>
          <a:lstStyle/>
          <a:p>
            <a:r>
              <a:rPr lang="ar-IQ" dirty="0" smtClean="0">
                <a:cs typeface="me_quran" pitchFamily="18" charset="-78"/>
              </a:rPr>
              <a:t>وَعَرَجْتَ </a:t>
            </a:r>
            <a:r>
              <a:rPr lang="ar-IQ" dirty="0">
                <a:cs typeface="me_quran" pitchFamily="18" charset="-78"/>
              </a:rPr>
              <a:t>بِرُوحِهِ ‏ إِلَى </a:t>
            </a:r>
            <a:r>
              <a:rPr lang="ar-IQ" dirty="0" smtClean="0">
                <a:cs typeface="me_quran" pitchFamily="18" charset="-78"/>
              </a:rPr>
              <a:t>سَمَائِكَ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you raised him up to the </a:t>
            </a:r>
            <a:r>
              <a:rPr lang="en-US" sz="3600" dirty="0" smtClean="0">
                <a:latin typeface="OI-Beyrut" pitchFamily="2" charset="0"/>
              </a:rPr>
              <a:t>heavens.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9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3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وَأَوْدَعْتَهُ عِلْمَ مَا كَانَ وَمَا يَكُونُ إِلَى انْقِضَاءِ </a:t>
            </a:r>
            <a:r>
              <a:rPr lang="ar-IQ" sz="4400" dirty="0" smtClean="0">
                <a:cs typeface="me_quran" pitchFamily="18" charset="-78"/>
              </a:rPr>
              <a:t>خَلْقِكَ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entrusted him with the knowledge of what was and what shall be until the end of </a:t>
            </a:r>
            <a:r>
              <a:rPr lang="en-US" sz="3600" dirty="0" smtClean="0">
                <a:latin typeface="OI-Beyrut" pitchFamily="2" charset="0"/>
              </a:rPr>
              <a:t>creation.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ثُمَّ نَصَرْتَهُ </a:t>
            </a:r>
            <a:r>
              <a:rPr lang="ar-IQ" sz="4400" dirty="0" smtClean="0">
                <a:cs typeface="me_quran" pitchFamily="18" charset="-78"/>
              </a:rPr>
              <a:t>بِالرُّعْبِ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Then you aided him by [casting] terror [into the hearts of his enemies</a:t>
            </a:r>
            <a:r>
              <a:rPr lang="en-US" sz="3600" dirty="0" smtClean="0">
                <a:latin typeface="OI-Beyrut" pitchFamily="2" charset="0"/>
              </a:rPr>
              <a:t>].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وَحَفَفْتَهُ بِجَبْرَئِيلَ </a:t>
            </a:r>
            <a:r>
              <a:rPr lang="ar-IQ" sz="4400" dirty="0" smtClean="0">
                <a:cs typeface="me_quran" pitchFamily="18" charset="-78"/>
              </a:rPr>
              <a:t>وَمِيكَائِيلَ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surrounded him with Gabriel, Michael</a:t>
            </a:r>
            <a:r>
              <a:rPr lang="en-US" sz="3600" dirty="0" smtClean="0">
                <a:latin typeface="OI-Beyrut" pitchFamily="2" charset="0"/>
              </a:rPr>
              <a:t>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1143000"/>
          </a:xfrm>
        </p:spPr>
        <p:txBody>
          <a:bodyPr>
            <a:noAutofit/>
          </a:bodyPr>
          <a:lstStyle/>
          <a:p>
            <a:r>
              <a:rPr lang="ar-IQ" dirty="0">
                <a:cs typeface="me_quran" pitchFamily="18" charset="-78"/>
              </a:rPr>
              <a:t>وَالْمُسَوِّمِينَ مِنْ مَلائِكَتِكَ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24200"/>
            <a:ext cx="71628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the marked riders from among your </a:t>
            </a:r>
            <a:r>
              <a:rPr lang="en-US" sz="3600" dirty="0" smtClean="0">
                <a:latin typeface="OI-Beyrut" pitchFamily="2" charset="0"/>
              </a:rPr>
              <a:t>angels.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897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وَوَعَدْتَهُ أَنْ تُظْهِرَ دِينَهُ عَلَى الدِّينِ </a:t>
            </a:r>
            <a:r>
              <a:rPr lang="ar-IQ" sz="4400" dirty="0" smtClean="0">
                <a:cs typeface="me_quran" pitchFamily="18" charset="-78"/>
              </a:rPr>
              <a:t>كُلِّهِ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promised to make his religion prevail over all [other] </a:t>
            </a:r>
            <a:r>
              <a:rPr lang="en-US" sz="3600" dirty="0" smtClean="0">
                <a:latin typeface="OI-Beyrut" pitchFamily="2" charset="0"/>
              </a:rPr>
              <a:t>religions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2192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وَلَوْ كَرِهَ الْـمُشْرِكُونَ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24200"/>
            <a:ext cx="73152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though </a:t>
            </a:r>
            <a:r>
              <a:rPr lang="en-US" sz="3600" dirty="0">
                <a:latin typeface="OI-Beyrut" pitchFamily="2" charset="0"/>
              </a:rPr>
              <a:t>the polytheists may loathe it.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58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533400"/>
            <a:ext cx="7281335" cy="19050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وَذَلِكَ بَعْدَ أَنْ بَوَّأْتَهُ مُبَوَّأَ صِدْقٍ مِنْ </a:t>
            </a:r>
            <a:r>
              <a:rPr lang="ar-IQ" sz="4400" dirty="0" smtClean="0">
                <a:cs typeface="me_quran" pitchFamily="18" charset="-78"/>
              </a:rPr>
              <a:t>أَهْلِهِ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[You made him] this [promise] after having raised him to a lofty station by [giving him] the best of </a:t>
            </a:r>
            <a:r>
              <a:rPr lang="en-US" sz="3600" dirty="0" smtClean="0">
                <a:latin typeface="OI-Beyrut" pitchFamily="2" charset="0"/>
              </a:rPr>
              <a:t>families,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وَجَعَلْتَ لَهُ وَلَهُمْ أَوَّلَ بَيْتٍ وُضِعَ </a:t>
            </a:r>
            <a:r>
              <a:rPr lang="ar-IQ" sz="4400" dirty="0" smtClean="0">
                <a:cs typeface="me_quran" pitchFamily="18" charset="-78"/>
              </a:rPr>
              <a:t>لِلنَّاسِ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1615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[after] having built for him and for them “the first house [of God] built for [all] </a:t>
            </a:r>
            <a:r>
              <a:rPr lang="en-US" sz="3600" dirty="0" smtClean="0">
                <a:latin typeface="OI-Beyrut" pitchFamily="2" charset="0"/>
              </a:rPr>
              <a:t>people,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400800" cy="11430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لَلَّذِي بِبَكَّةَ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the </a:t>
            </a:r>
            <a:r>
              <a:rPr lang="en-US" sz="3600" dirty="0">
                <a:latin typeface="OI-Beyrut" pitchFamily="2" charset="0"/>
              </a:rPr>
              <a:t>one in </a:t>
            </a:r>
            <a:r>
              <a:rPr lang="en-US" sz="3600" dirty="0" err="1">
                <a:latin typeface="OI-Beyrut" pitchFamily="2" charset="0"/>
              </a:rPr>
              <a:t>Bakkah</a:t>
            </a:r>
            <a:r>
              <a:rPr lang="en-US" sz="3600" dirty="0">
                <a:latin typeface="OI-Beyrut" pitchFamily="2" charset="0"/>
              </a:rPr>
              <a:t>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00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281335" cy="1650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الَّذِينَ اسْتَخْلَصْتَهُمْ لِنَفْسِكَ </a:t>
            </a:r>
            <a:r>
              <a:rPr lang="ar-IQ" sz="4400" dirty="0" smtClean="0">
                <a:cs typeface="me_quran" pitchFamily="18" charset="-78"/>
              </a:rPr>
              <a:t>وَدِينِكَ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819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whom you chose [as intimates] for yourself and [as propagators of] </a:t>
            </a:r>
            <a:r>
              <a:rPr lang="en-US" sz="3600" dirty="0" smtClean="0">
                <a:latin typeface="OI-Beyrut" pitchFamily="2" charset="0"/>
              </a:rPr>
              <a:t>your religion,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8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778" y="609600"/>
            <a:ext cx="7281335" cy="19050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مُبَارَكاً وَهُدًى لِلْعَالَمِينَ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9779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which is blessed and is a guide for </a:t>
            </a:r>
            <a:r>
              <a:rPr lang="en-US" sz="3600" dirty="0" smtClean="0">
                <a:latin typeface="OI-Beyrut" pitchFamily="2" charset="0"/>
              </a:rPr>
              <a:t>humankind.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فِيهِ آيَاتٌ بَيِّنَاتٌ مَقَامُ إِبْرَاهِيمَ،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In [and around] the house are clear signs [such as] the Station of </a:t>
            </a:r>
            <a:r>
              <a:rPr lang="en-US" sz="3600" dirty="0" smtClean="0">
                <a:latin typeface="OI-Beyrut" pitchFamily="2" charset="0"/>
              </a:rPr>
              <a:t>Abraham. 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Autofit/>
          </a:bodyPr>
          <a:lstStyle/>
          <a:p>
            <a:r>
              <a:rPr lang="ar-IQ" dirty="0" smtClean="0">
                <a:cs typeface="me_quran" pitchFamily="18" charset="-78"/>
              </a:rPr>
              <a:t>وَمَنْ </a:t>
            </a:r>
            <a:r>
              <a:rPr lang="ar-IQ" dirty="0">
                <a:cs typeface="me_quran" pitchFamily="18" charset="-78"/>
              </a:rPr>
              <a:t>دَخَلَهُ كَانَ آمِناً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0"/>
            <a:ext cx="7010400" cy="277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Whoever enters it is  [hereby] granted </a:t>
            </a:r>
            <a:r>
              <a:rPr lang="en-US" sz="3600" dirty="0" smtClean="0">
                <a:latin typeface="OI-Beyrut" pitchFamily="2" charset="0"/>
              </a:rPr>
              <a:t>amnesty.”</a:t>
            </a:r>
            <a:endParaRPr lang="en-US" sz="3600" dirty="0">
              <a:latin typeface="OI-Beyrut" pitchFamily="2" charset="0"/>
            </a:endParaRPr>
          </a:p>
          <a:p>
            <a:pPr marL="0" indent="0" algn="ctr">
              <a:buNone/>
            </a:pP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وَقُلْتَ:إنَّمَا </a:t>
            </a:r>
            <a:r>
              <a:rPr lang="ar-IQ" sz="4400" dirty="0">
                <a:cs typeface="me_quran" pitchFamily="18" charset="-78"/>
              </a:rPr>
              <a:t>يُرِيدُ </a:t>
            </a:r>
            <a:r>
              <a:rPr lang="ar-IQ" sz="4400" dirty="0" smtClean="0">
                <a:cs typeface="me_quran" pitchFamily="18" charset="-78"/>
              </a:rPr>
              <a:t>اللَّهُ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1140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you [made your Prophet that promise after having] said, “God </a:t>
            </a:r>
            <a:r>
              <a:rPr lang="en-US" sz="3600" dirty="0" smtClean="0">
                <a:latin typeface="OI-Beyrut" pitchFamily="2" charset="0"/>
              </a:rPr>
              <a:t>wants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219200"/>
          </a:xfrm>
        </p:spPr>
        <p:txBody>
          <a:bodyPr/>
          <a:lstStyle/>
          <a:p>
            <a:r>
              <a:rPr lang="ar-IQ" dirty="0">
                <a:cs typeface="me_quran" pitchFamily="18" charset="-78"/>
              </a:rPr>
              <a:t> لِيُذْهِبَ عَنْكُمُ الرِّجْسَ أَهْلَ الْبَيْتِ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0"/>
            <a:ext cx="6858000" cy="223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but </a:t>
            </a:r>
            <a:r>
              <a:rPr lang="en-US" sz="3600" dirty="0">
                <a:latin typeface="OI-Beyrut" pitchFamily="2" charset="0"/>
              </a:rPr>
              <a:t>to stave off from you all filth, O  people of the [Prophet’s] household!</a:t>
            </a:r>
          </a:p>
        </p:txBody>
      </p:sp>
    </p:spTree>
    <p:extLst>
      <p:ext uri="{BB962C8B-B14F-4D97-AF65-F5344CB8AC3E}">
        <p14:creationId xmlns:p14="http://schemas.microsoft.com/office/powerpoint/2010/main" val="312702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وَيُطَهِّرَكُمْ تَطْهِيراً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and to purify you </a:t>
            </a:r>
            <a:r>
              <a:rPr lang="en-US" sz="3600" dirty="0" smtClean="0">
                <a:latin typeface="OI-Beyrut" pitchFamily="2" charset="0"/>
              </a:rPr>
              <a:t>thoroughly.”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58801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ثُمَّ جَعَلْتَ أَجْرَ مُحَمَّدٍ - صَلَوَاتُكَ عَلَيْهِ وَآلِهِ - </a:t>
            </a:r>
            <a:r>
              <a:rPr lang="ar-IQ" sz="4400" dirty="0" smtClean="0">
                <a:cs typeface="me_quran" pitchFamily="18" charset="-78"/>
              </a:rPr>
              <a:t>مَوَدَّتَهُمْ </a:t>
            </a:r>
            <a:r>
              <a:rPr lang="ar-IQ" sz="4400" dirty="0">
                <a:cs typeface="me_quran" pitchFamily="18" charset="-78"/>
              </a:rPr>
              <a:t>فِي </a:t>
            </a:r>
            <a:r>
              <a:rPr lang="ar-IQ" sz="4400" dirty="0" smtClean="0">
                <a:cs typeface="me_quran" pitchFamily="18" charset="-78"/>
              </a:rPr>
              <a:t>كِتَابِكَ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2971800"/>
            <a:ext cx="69765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Then you ordained in your book that the recompense for Muhammad—may your mercy be upon him and his </a:t>
            </a:r>
            <a:r>
              <a:rPr lang="en-US" sz="3600" dirty="0" smtClean="0">
                <a:latin typeface="OI-Beyrut" pitchFamily="2" charset="0"/>
              </a:rPr>
              <a:t>family—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فَقُلْتَ: قُلْ: لا أَسْئَلُكُمْ عَلَيْهِ </a:t>
            </a:r>
            <a:r>
              <a:rPr lang="ar-IQ" sz="4400" dirty="0" smtClean="0">
                <a:cs typeface="me_quran" pitchFamily="18" charset="-78"/>
              </a:rPr>
              <a:t>أَجْراً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2971800"/>
            <a:ext cx="68580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would be devotion to his </a:t>
            </a:r>
            <a:r>
              <a:rPr lang="en-US" sz="3600" dirty="0" smtClean="0">
                <a:latin typeface="OI-Beyrut" pitchFamily="2" charset="0"/>
              </a:rPr>
              <a:t>family </a:t>
            </a:r>
            <a:r>
              <a:rPr lang="en-US" sz="3600" dirty="0">
                <a:latin typeface="OI-Beyrut" pitchFamily="2" charset="0"/>
              </a:rPr>
              <a:t>when you said, “Tell them: ‘I do not ask any compensation for my </a:t>
            </a:r>
            <a:r>
              <a:rPr lang="en-US" sz="3600" dirty="0" smtClean="0">
                <a:latin typeface="OI-Beyrut" pitchFamily="2" charset="0"/>
              </a:rPr>
              <a:t>work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sz="4900" dirty="0" smtClean="0">
                <a:cs typeface="me_quran" pitchFamily="18" charset="-78"/>
              </a:rPr>
              <a:t>إِلا </a:t>
            </a:r>
            <a:r>
              <a:rPr lang="ar-IQ" sz="4900" dirty="0">
                <a:cs typeface="me_quran" pitchFamily="18" charset="-78"/>
              </a:rPr>
              <a:t>َّ الْمَوَدَّةَ فِي الْقُرْبَى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24200"/>
            <a:ext cx="6553200" cy="292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except your devotion to my </a:t>
            </a:r>
            <a:r>
              <a:rPr lang="en-US" sz="3600" dirty="0" smtClean="0">
                <a:latin typeface="OI-Beyrut" pitchFamily="2" charset="0"/>
              </a:rPr>
              <a:t>family.”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510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533400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 قُلْتَ: مَا سَأَلْتُكُمْ مِنْ أَجْرٍ فَهُوَ </a:t>
            </a:r>
            <a:r>
              <a:rPr lang="ar-IQ" sz="4400" dirty="0" smtClean="0">
                <a:cs typeface="me_quran" pitchFamily="18" charset="-78"/>
              </a:rPr>
              <a:t>لَــكُمْ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1" y="3048000"/>
            <a:ext cx="70104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also said, “[Tell them:] ‘Whatever compensation I have asked from you is for your </a:t>
            </a:r>
            <a:r>
              <a:rPr lang="en-US" sz="3600" dirty="0" smtClean="0">
                <a:latin typeface="OI-Beyrut" pitchFamily="2" charset="0"/>
              </a:rPr>
              <a:t>benefit.’”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832" y="609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إِذِ اخْتَرْتَ لَهُمْ جَزِيلَ مَا عِنْدَكَ مِنَ النَّعِيمِ الْمُقِيمِ 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048000"/>
            <a:ext cx="81534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because you selected for them [in return for their hardships] the abundant and everlasting blessings [that are found] in your proximity,</a:t>
            </a:r>
          </a:p>
        </p:txBody>
      </p:sp>
    </p:spTree>
    <p:extLst>
      <p:ext uri="{BB962C8B-B14F-4D97-AF65-F5344CB8AC3E}">
        <p14:creationId xmlns:p14="http://schemas.microsoft.com/office/powerpoint/2010/main" val="403763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وَقُـلْتَ: مَا أَسْئَـلُكُمْ عَـلَيْهِ مِنْ </a:t>
            </a:r>
            <a:r>
              <a:rPr lang="ar-IQ" sz="4400" dirty="0" smtClean="0">
                <a:cs typeface="me_quran" pitchFamily="18" charset="-78"/>
              </a:rPr>
              <a:t>أَجْرٍ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71625" y="3105150"/>
            <a:ext cx="7052735" cy="2108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You also said, “[Tell them:] ‘I do not ask any compensation for my </a:t>
            </a:r>
            <a:r>
              <a:rPr lang="en-US" sz="3600" dirty="0" smtClean="0">
                <a:latin typeface="OI-Beyrut" pitchFamily="2" charset="0"/>
              </a:rPr>
              <a:t>work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752600"/>
          </a:xfrm>
        </p:spPr>
        <p:txBody>
          <a:bodyPr anchor="b">
            <a:noAutofit/>
          </a:bodyPr>
          <a:lstStyle/>
          <a:p>
            <a:r>
              <a:rPr lang="ar-IQ" dirty="0">
                <a:cs typeface="me_quran" pitchFamily="18" charset="-78"/>
              </a:rPr>
              <a:t>إِلاَّ مَنْ شَاءَ أَنْ يَتَّخِذَ إِلَى رَبِّهِ سَبِيلاً</a:t>
            </a:r>
            <a:r>
              <a:rPr lang="en-US" dirty="0">
                <a:cs typeface="me_quran" pitchFamily="18" charset="-78"/>
              </a:rPr>
              <a:t/>
            </a:r>
            <a:br>
              <a:rPr lang="en-US" dirty="0">
                <a:cs typeface="me_quran" pitchFamily="18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0"/>
            <a:ext cx="70866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except from him who wishes to travel the path to his Lord[’s proximity</a:t>
            </a:r>
            <a:r>
              <a:rPr lang="en-US" sz="3600" dirty="0" smtClean="0">
                <a:latin typeface="OI-Beyrut" pitchFamily="2" charset="0"/>
              </a:rPr>
              <a:t>].’”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297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 فَكَانُوا هُمُ السَّبِيلَ </a:t>
            </a:r>
            <a:r>
              <a:rPr lang="ar-IQ" sz="4400" dirty="0" smtClean="0">
                <a:cs typeface="me_quran" pitchFamily="18" charset="-78"/>
              </a:rPr>
              <a:t>إِلَيْكَ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Thus, the Prophet and his family became the only path [for us] to reach </a:t>
            </a:r>
            <a:r>
              <a:rPr lang="en-US" sz="3600" dirty="0" smtClean="0">
                <a:latin typeface="OI-Beyrut" pitchFamily="2" charset="0"/>
              </a:rPr>
              <a:t>you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281335" cy="18288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وَالْمَسْلَكَ إِلَى رِضْوَانِكَ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—to </a:t>
            </a:r>
            <a:r>
              <a:rPr lang="en-US" sz="3600" dirty="0">
                <a:latin typeface="OI-Beyrut" pitchFamily="2" charset="0"/>
              </a:rPr>
              <a:t>reach your </a:t>
            </a:r>
            <a:r>
              <a:rPr lang="en-US" sz="3600" dirty="0" smtClean="0">
                <a:latin typeface="OI-Beyrut" pitchFamily="2" charset="0"/>
              </a:rPr>
              <a:t>pleasure.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6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031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فَلَمَّا انْقَضَتْ </a:t>
            </a:r>
            <a:r>
              <a:rPr lang="ar-IQ" sz="4400" dirty="0" smtClean="0">
                <a:cs typeface="me_quran" pitchFamily="18" charset="-78"/>
              </a:rPr>
              <a:t>أَيَّامُهُ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7384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When the Prophet’s days had neared their </a:t>
            </a:r>
            <a:r>
              <a:rPr lang="en-US" sz="3600" dirty="0" smtClean="0">
                <a:latin typeface="OI-Beyrut" pitchFamily="2" charset="0"/>
              </a:rPr>
              <a:t>end,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أَقَامَ </a:t>
            </a:r>
            <a:r>
              <a:rPr lang="ar-IQ" sz="4400" dirty="0">
                <a:cs typeface="me_quran" pitchFamily="18" charset="-78"/>
              </a:rPr>
              <a:t>وَلِيَّهُ عَلِيَّ بْنَ أَبِي طَالِبٍ </a:t>
            </a:r>
            <a:r>
              <a:rPr lang="ar-IQ" sz="4400" dirty="0" smtClean="0">
                <a:cs typeface="me_quran" pitchFamily="18" charset="-78"/>
              </a:rPr>
              <a:t>-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4623" y="30480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he </a:t>
            </a:r>
            <a:r>
              <a:rPr lang="en-US" sz="3600" dirty="0">
                <a:latin typeface="OI-Beyrut" pitchFamily="2" charset="0"/>
              </a:rPr>
              <a:t>instated the one who would hold authority after him,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 </a:t>
            </a:r>
            <a:r>
              <a:rPr lang="en-US" sz="3600" dirty="0" err="1">
                <a:latin typeface="OI-Beyrut" pitchFamily="2" charset="0"/>
              </a:rPr>
              <a:t>ibn</a:t>
            </a:r>
            <a:r>
              <a:rPr lang="en-US" sz="3600" dirty="0">
                <a:latin typeface="OI-Beyrut" pitchFamily="2" charset="0"/>
              </a:rPr>
              <a:t> </a:t>
            </a:r>
            <a:r>
              <a:rPr lang="en-US" sz="3600" dirty="0" err="1">
                <a:latin typeface="OI-Beyrut" pitchFamily="2" charset="0"/>
              </a:rPr>
              <a:t>AbÐ</a:t>
            </a:r>
            <a:r>
              <a:rPr lang="en-US" sz="3600" dirty="0">
                <a:latin typeface="OI-Beyrut" pitchFamily="2" charset="0"/>
              </a:rPr>
              <a:t> </a:t>
            </a:r>
            <a:r>
              <a:rPr lang="en-US" sz="3600" dirty="0" err="1">
                <a:latin typeface="OI-Beyrut" pitchFamily="2" charset="0"/>
              </a:rPr>
              <a:t>ÓÁlib</a:t>
            </a:r>
            <a:r>
              <a:rPr lang="en-US" sz="3600" dirty="0">
                <a:latin typeface="OI-Beyrut" pitchFamily="2" charset="0"/>
              </a:rPr>
              <a:t>, as a guide [and </a:t>
            </a:r>
            <a:r>
              <a:rPr lang="en-US" sz="3600" dirty="0" smtClean="0">
                <a:latin typeface="OI-Beyrut" pitchFamily="2" charset="0"/>
              </a:rPr>
              <a:t>imam]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7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صَلَوَاتُكَ </a:t>
            </a:r>
            <a:r>
              <a:rPr lang="ar-IQ" sz="4400" dirty="0">
                <a:cs typeface="me_quran" pitchFamily="18" charset="-78"/>
              </a:rPr>
              <a:t>عَلَيْهِمَا </a:t>
            </a:r>
            <a:r>
              <a:rPr lang="ar-IQ" sz="4400" dirty="0" smtClean="0">
                <a:cs typeface="me_quran" pitchFamily="18" charset="-78"/>
              </a:rPr>
              <a:t>وَآلِهِمَا</a:t>
            </a:r>
            <a:r>
              <a:rPr lang="en-US" sz="4400" dirty="0" smtClean="0">
                <a:cs typeface="me_quran" pitchFamily="18" charset="-78"/>
              </a:rPr>
              <a:t>-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3738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—</a:t>
            </a:r>
            <a:r>
              <a:rPr lang="en-US" sz="3600" dirty="0">
                <a:latin typeface="OI-Beyrut" pitchFamily="2" charset="0"/>
              </a:rPr>
              <a:t>may your mercy be upon both of them and their </a:t>
            </a:r>
            <a:r>
              <a:rPr lang="en-US" sz="3600" dirty="0" smtClean="0">
                <a:latin typeface="OI-Beyrut" pitchFamily="2" charset="0"/>
              </a:rPr>
              <a:t>families</a:t>
            </a:r>
            <a:r>
              <a:rPr lang="en-US" sz="3600" dirty="0">
                <a:latin typeface="OI-Beyru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99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281335" cy="21843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هَادِياً إِذْ كَانَ هُوَ الْمُنْذِرَ وَلِكُلِّ قَوْمٍ </a:t>
            </a:r>
            <a:r>
              <a:rPr lang="ar-IQ" sz="4400" dirty="0" smtClean="0">
                <a:cs typeface="me_quran" pitchFamily="18" charset="-78"/>
              </a:rPr>
              <a:t>هَادٍ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[He did this] because he was the warner, and for every people there is a </a:t>
            </a:r>
            <a:r>
              <a:rPr lang="en-US" sz="3600" dirty="0" smtClean="0">
                <a:latin typeface="OI-Beyrut" pitchFamily="2" charset="0"/>
              </a:rPr>
              <a:t>guide.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33400"/>
            <a:ext cx="7281335" cy="1981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فَقَالَ وَالْمَلَأُ أَمَامَهُ</a:t>
            </a:r>
            <a:r>
              <a:rPr lang="ar-IQ" sz="4400" dirty="0" smtClean="0">
                <a:cs typeface="me_quran" pitchFamily="18" charset="-78"/>
              </a:rPr>
              <a:t>: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69765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While the crowd was before him, [he instated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] by </a:t>
            </a:r>
            <a:r>
              <a:rPr lang="en-US" sz="3600" dirty="0" smtClean="0">
                <a:latin typeface="OI-Beyrut" pitchFamily="2" charset="0"/>
              </a:rPr>
              <a:t>saying,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مَنْ </a:t>
            </a:r>
            <a:r>
              <a:rPr lang="ar-IQ" sz="4400" dirty="0">
                <a:cs typeface="me_quran" pitchFamily="18" charset="-78"/>
              </a:rPr>
              <a:t>كُنْتُ مَوْلاهُ فَعَلِيٌّ </a:t>
            </a:r>
            <a:r>
              <a:rPr lang="ar-IQ" sz="4400" dirty="0" smtClean="0">
                <a:cs typeface="me_quran" pitchFamily="18" charset="-78"/>
              </a:rPr>
              <a:t>مَوْلاهُ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“</a:t>
            </a:r>
            <a:r>
              <a:rPr lang="en-US" sz="3600" dirty="0">
                <a:latin typeface="OI-Beyrut" pitchFamily="2" charset="0"/>
              </a:rPr>
              <a:t>He over whom I have primacy,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 has </a:t>
            </a:r>
            <a:r>
              <a:rPr lang="en-US" sz="3600" dirty="0" smtClean="0">
                <a:latin typeface="OI-Beyrut" pitchFamily="2" charset="0"/>
              </a:rPr>
              <a:t>primacy.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9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281335" cy="1727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4400" dirty="0">
                <a:latin typeface="me_quran"/>
                <a:cs typeface="me_quran"/>
              </a:rPr>
              <a:t>الَّذِي لا زَوَالَ لَهُ وَلا </a:t>
            </a:r>
            <a:r>
              <a:rPr lang="ar-SA" sz="4400" dirty="0" smtClean="0">
                <a:latin typeface="me_quran"/>
                <a:cs typeface="me_quran" pitchFamily="18" charset="-78"/>
              </a:rPr>
              <a:t> ٱ</a:t>
            </a:r>
            <a:r>
              <a:rPr lang="ar-SA" sz="4400" dirty="0" smtClean="0">
                <a:latin typeface="me_quran"/>
                <a:cs typeface="me_quran"/>
              </a:rPr>
              <a:t>ﺿﻤِ</a:t>
            </a:r>
            <a:r>
              <a:rPr lang="ar-SA" sz="4400" dirty="0" smtClean="0">
                <a:latin typeface="me_quran"/>
                <a:cs typeface="me_quran" pitchFamily="18" charset="-78"/>
              </a:rPr>
              <a:t>ﺤﻼلَ</a:t>
            </a:r>
            <a:endParaRPr lang="en-US" sz="4400" dirty="0">
              <a:latin typeface="me_quran"/>
              <a:cs typeface="me_qur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8265" y="28956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which neither change hands nor </a:t>
            </a:r>
            <a:r>
              <a:rPr lang="en-US" sz="3600" dirty="0" smtClean="0">
                <a:latin typeface="OI-Beyrut" pitchFamily="2" charset="0"/>
              </a:rPr>
              <a:t>perish.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2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اللَّهُمَّ وَالِ مَنْ وَالاهُ،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399" y="3124200"/>
            <a:ext cx="6858001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O </a:t>
            </a:r>
            <a:r>
              <a:rPr lang="en-US" sz="3600" dirty="0" smtClean="0">
                <a:latin typeface="OI-Beyrut" pitchFamily="2" charset="0"/>
              </a:rPr>
              <a:t>God! </a:t>
            </a:r>
            <a:r>
              <a:rPr lang="en-US" sz="3600" dirty="0">
                <a:latin typeface="OI-Beyrut" pitchFamily="2" charset="0"/>
              </a:rPr>
              <a:t>B</a:t>
            </a:r>
            <a:r>
              <a:rPr lang="en-US" sz="3600" dirty="0" smtClean="0">
                <a:latin typeface="OI-Beyrut" pitchFamily="2" charset="0"/>
              </a:rPr>
              <a:t>efriend </a:t>
            </a:r>
            <a:r>
              <a:rPr lang="en-US" sz="3600" dirty="0">
                <a:latin typeface="OI-Beyrut" pitchFamily="2" charset="0"/>
              </a:rPr>
              <a:t>whoever befriends </a:t>
            </a:r>
            <a:r>
              <a:rPr lang="en-US" sz="3600" dirty="0" smtClean="0">
                <a:latin typeface="OI-Beyrut" pitchFamily="2" charset="0"/>
              </a:rPr>
              <a:t>him,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وَعَادِ مَنْ عَادَاهُ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show enmity to whoever shows him </a:t>
            </a:r>
            <a:r>
              <a:rPr lang="en-US" sz="3600" dirty="0" smtClean="0">
                <a:latin typeface="OI-Beyrut" pitchFamily="2" charset="0"/>
              </a:rPr>
              <a:t>enmity.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6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وَانْصُرْ </a:t>
            </a:r>
            <a:r>
              <a:rPr lang="ar-IQ" sz="4400" dirty="0">
                <a:cs typeface="me_quran" pitchFamily="18" charset="-78"/>
              </a:rPr>
              <a:t>مَنْ نَصَرَهُ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5301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Aid </a:t>
            </a:r>
            <a:r>
              <a:rPr lang="en-US" sz="3600" dirty="0">
                <a:latin typeface="OI-Beyrut" pitchFamily="2" charset="0"/>
              </a:rPr>
              <a:t>whoever aids </a:t>
            </a:r>
            <a:r>
              <a:rPr lang="en-US" sz="3600" dirty="0" smtClean="0">
                <a:latin typeface="OI-Beyrut" pitchFamily="2" charset="0"/>
              </a:rPr>
              <a:t>him,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345" y="228601"/>
            <a:ext cx="7281335" cy="2133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وَاخْذُلْ </a:t>
            </a:r>
            <a:r>
              <a:rPr lang="ar-IQ" sz="4400" dirty="0">
                <a:cs typeface="me_quran" pitchFamily="18" charset="-78"/>
              </a:rPr>
              <a:t>مَنْ </a:t>
            </a:r>
            <a:r>
              <a:rPr lang="ar-IQ" sz="4400" dirty="0" smtClean="0">
                <a:cs typeface="me_quran" pitchFamily="18" charset="-78"/>
              </a:rPr>
              <a:t>خَذَلَهُ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6395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 abandon </a:t>
            </a:r>
            <a:r>
              <a:rPr lang="en-US" sz="3600" dirty="0">
                <a:latin typeface="OI-Beyrut" pitchFamily="2" charset="0"/>
              </a:rPr>
              <a:t>whoever abandons </a:t>
            </a:r>
            <a:r>
              <a:rPr lang="en-US" sz="3600" dirty="0" smtClean="0">
                <a:latin typeface="OI-Beyrut" pitchFamily="2" charset="0"/>
              </a:rPr>
              <a:t>him.”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وَقَالَ: مَنْ كُنْتُ أَنَا نَبِيَّهُ فَعَلِيٌّ </a:t>
            </a:r>
            <a:r>
              <a:rPr lang="ar-IQ" sz="4400" dirty="0" smtClean="0">
                <a:cs typeface="me_quran" pitchFamily="18" charset="-78"/>
              </a:rPr>
              <a:t>أَمِيرُهُ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8764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also said, “He who considers me his prophet must consider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 his </a:t>
            </a:r>
            <a:r>
              <a:rPr lang="en-US" sz="3600" dirty="0" smtClean="0">
                <a:latin typeface="OI-Beyrut" pitchFamily="2" charset="0"/>
              </a:rPr>
              <a:t>commander.”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1"/>
            <a:ext cx="7281335" cy="2133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وَقَالَ: أَنَا وَعَلِيٌّ مِنْ شَجَرَةٍ </a:t>
            </a:r>
            <a:r>
              <a:rPr lang="ar-IQ" sz="4400" dirty="0" smtClean="0">
                <a:cs typeface="me_quran" pitchFamily="18" charset="-78"/>
              </a:rPr>
              <a:t>وَاحِدَةٍ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1" y="3200400"/>
            <a:ext cx="6781800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also said, “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 and I are from one </a:t>
            </a:r>
            <a:r>
              <a:rPr lang="en-US" sz="3600" dirty="0" smtClean="0">
                <a:latin typeface="OI-Beyrut" pitchFamily="2" charset="0"/>
              </a:rPr>
              <a:t>tree,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3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55220"/>
            <a:ext cx="7281335" cy="190698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وَسَائِرُ النَّاسِ مِنْ شَجَرٍ </a:t>
            </a:r>
            <a:r>
              <a:rPr lang="ar-IQ" sz="4400" dirty="0" smtClean="0">
                <a:cs typeface="me_quran" pitchFamily="18" charset="-78"/>
              </a:rPr>
              <a:t>شَتَّى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4623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all other people are from various </a:t>
            </a:r>
            <a:r>
              <a:rPr lang="en-US" sz="3600" dirty="0" smtClean="0">
                <a:latin typeface="OI-Beyrut" pitchFamily="2" charset="0"/>
              </a:rPr>
              <a:t>trees.”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1"/>
            <a:ext cx="6705600" cy="16764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وَأَحَلَّهُ مَحَلَّ هَارُونَ مِنْ </a:t>
            </a:r>
            <a:r>
              <a:rPr lang="ar-IQ" sz="4400" dirty="0" smtClean="0">
                <a:cs typeface="me_quran" pitchFamily="18" charset="-78"/>
              </a:rPr>
              <a:t>مُوسَى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conferred upon him the rank of Aaron to </a:t>
            </a:r>
            <a:r>
              <a:rPr lang="en-US" sz="3600" dirty="0" smtClean="0">
                <a:latin typeface="OI-Beyrut" pitchFamily="2" charset="0"/>
              </a:rPr>
              <a:t>Moses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551" y="381000"/>
            <a:ext cx="6705600" cy="22605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000" dirty="0" smtClean="0">
                <a:cs typeface="me_quran" pitchFamily="18" charset="-78"/>
              </a:rPr>
              <a:t> </a:t>
            </a:r>
            <a:r>
              <a:rPr lang="ar-IQ" sz="4000" dirty="0">
                <a:cs typeface="me_quran" pitchFamily="18" charset="-78"/>
              </a:rPr>
              <a:t>فَقَالَ لَهُ: أَنْتَ مِنِّي بِمَنْزِلَةِ هَارُونَ مِنْ </a:t>
            </a:r>
            <a:r>
              <a:rPr lang="ar-IQ" sz="4000" dirty="0" smtClean="0">
                <a:cs typeface="me_quran" pitchFamily="18" charset="-78"/>
              </a:rPr>
              <a:t>مُوسَى</a:t>
            </a:r>
            <a:endParaRPr lang="en-US" sz="40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1551" y="32766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when </a:t>
            </a:r>
            <a:r>
              <a:rPr lang="en-US" sz="3600" dirty="0">
                <a:latin typeface="OI-Beyrut" pitchFamily="2" charset="0"/>
              </a:rPr>
              <a:t>he said to him, “You are to me as Aaron was to </a:t>
            </a:r>
            <a:r>
              <a:rPr lang="en-US" sz="3600" dirty="0" smtClean="0">
                <a:latin typeface="OI-Beyrut" pitchFamily="2" charset="0"/>
              </a:rPr>
              <a:t>Moses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4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81001"/>
            <a:ext cx="6705600" cy="1981199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إِلا أَنَّهُ لا نَبِيَّ </a:t>
            </a:r>
            <a:r>
              <a:rPr lang="ar-IQ" sz="4400" dirty="0" smtClean="0">
                <a:cs typeface="me_quran" pitchFamily="18" charset="-78"/>
              </a:rPr>
              <a:t>بَعْدِي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except </a:t>
            </a:r>
            <a:r>
              <a:rPr lang="en-US" sz="3600" dirty="0">
                <a:latin typeface="OI-Beyrut" pitchFamily="2" charset="0"/>
              </a:rPr>
              <a:t>that </a:t>
            </a:r>
            <a:r>
              <a:rPr lang="en-US" sz="3600" dirty="0" smtClean="0">
                <a:latin typeface="OI-Beyrut" pitchFamily="2" charset="0"/>
              </a:rPr>
              <a:t>there </a:t>
            </a:r>
            <a:r>
              <a:rPr lang="en-US" sz="3600" dirty="0">
                <a:latin typeface="OI-Beyrut" pitchFamily="2" charset="0"/>
              </a:rPr>
              <a:t>is no prophet after </a:t>
            </a:r>
            <a:r>
              <a:rPr lang="en-US" sz="3600" dirty="0" smtClean="0">
                <a:latin typeface="OI-Beyrut" pitchFamily="2" charset="0"/>
              </a:rPr>
              <a:t>me.”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6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558801"/>
            <a:ext cx="7281335" cy="22605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بَعْدَ أَنْ شَرَطْتَ عَلَيْهِمُ الزُّهْدَ فِي دَرَجَاتِ هَذِهِ الدُّنْيَا </a:t>
            </a:r>
            <a:r>
              <a:rPr lang="ar-IQ" sz="4400" dirty="0" smtClean="0">
                <a:cs typeface="me_quran" pitchFamily="18" charset="-78"/>
              </a:rPr>
              <a:t>الدَّنِيَّةِ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1" y="3038475"/>
            <a:ext cx="7696199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[You selected this reward for them] after stipulating that they be </a:t>
            </a:r>
            <a:r>
              <a:rPr lang="en-US" sz="3600" dirty="0" smtClean="0">
                <a:latin typeface="OI-Beyrut" pitchFamily="2" charset="0"/>
              </a:rPr>
              <a:t> indifferent </a:t>
            </a:r>
            <a:r>
              <a:rPr lang="en-US" sz="3600" dirty="0">
                <a:latin typeface="OI-Beyrut" pitchFamily="2" charset="0"/>
              </a:rPr>
              <a:t>to the stations of </a:t>
            </a:r>
            <a:r>
              <a:rPr lang="en-US" sz="3600" dirty="0" smtClean="0">
                <a:latin typeface="OI-Beyrut" pitchFamily="2" charset="0"/>
              </a:rPr>
              <a:t>this lowly world,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وَزَوَّجَهُ ابْنَتَهُ سَيِّدَةَ نِسَاءِ </a:t>
            </a:r>
            <a:r>
              <a:rPr lang="ar-IQ" sz="4400" dirty="0" smtClean="0">
                <a:cs typeface="me_quran" pitchFamily="18" charset="-78"/>
              </a:rPr>
              <a:t>الْعَالَمِينَ</a:t>
            </a:r>
            <a:r>
              <a:rPr lang="en-US" sz="4400" dirty="0" smtClean="0">
                <a:cs typeface="me_quran" pitchFamily="18" charset="-78"/>
              </a:rPr>
              <a:t>.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3303" y="3200400"/>
            <a:ext cx="6877698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married him to his daughter, the Mistress of all </a:t>
            </a:r>
            <a:r>
              <a:rPr lang="en-US" sz="3600" dirty="0" smtClean="0">
                <a:latin typeface="OI-Beyrut" pitchFamily="2" charset="0"/>
              </a:rPr>
              <a:t>Women.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4" y="685801"/>
            <a:ext cx="7281335" cy="1752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وَأَحَلَّ لَهُ مِنْ مَسْجِدِهِ مَا حَلَّ </a:t>
            </a:r>
            <a:r>
              <a:rPr lang="ar-IQ" sz="4400" dirty="0" smtClean="0">
                <a:cs typeface="me_quran" pitchFamily="18" charset="-78"/>
              </a:rPr>
              <a:t>لَهُ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permitted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 to do in his mosque what was permissible for </a:t>
            </a:r>
            <a:r>
              <a:rPr lang="en-US" sz="3600" dirty="0" smtClean="0">
                <a:latin typeface="OI-Beyrut" pitchFamily="2" charset="0"/>
              </a:rPr>
              <a:t>himself,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21081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وَسَدَّ الْأَبْوَابَ إِلاَّ </a:t>
            </a:r>
            <a:r>
              <a:rPr lang="ar-IQ" sz="4400" dirty="0" smtClean="0">
                <a:cs typeface="me_quran" pitchFamily="18" charset="-78"/>
              </a:rPr>
              <a:t>بَابَهُ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he sealed all doors except for </a:t>
            </a:r>
            <a:r>
              <a:rPr lang="en-US" sz="3600" dirty="0" err="1">
                <a:latin typeface="OI-Beyrut" pitchFamily="2" charset="0"/>
              </a:rPr>
              <a:t>ÝAlÐ’s</a:t>
            </a:r>
            <a:r>
              <a:rPr lang="en-US" sz="3600" dirty="0">
                <a:latin typeface="OI-Beyrut" pitchFamily="2" charset="0"/>
              </a:rPr>
              <a:t> </a:t>
            </a:r>
            <a:r>
              <a:rPr lang="en-US" sz="3600" dirty="0" smtClean="0">
                <a:latin typeface="OI-Beyrut" pitchFamily="2" charset="0"/>
              </a:rPr>
              <a:t>door.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7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29955"/>
            <a:ext cx="7281335" cy="1608445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ثُمَّ أَوْدَعَهُ عِلْمَهُ وَحِكْمَتَهُ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3737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Then he entrusted him with his knowledge and </a:t>
            </a:r>
            <a:r>
              <a:rPr lang="en-US" sz="3600" dirty="0" smtClean="0">
                <a:latin typeface="OI-Beyrut" pitchFamily="2" charset="0"/>
              </a:rPr>
              <a:t>wisdom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838200"/>
            <a:ext cx="7281335" cy="16002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فَقَالَ</a:t>
            </a:r>
            <a:r>
              <a:rPr lang="ar-IQ" sz="4400" dirty="0">
                <a:cs typeface="me_quran" pitchFamily="18" charset="-78"/>
              </a:rPr>
              <a:t>: أَنَا مَدِينَةُ الْعِلْمِ وَعَلِيٌّ </a:t>
            </a:r>
            <a:r>
              <a:rPr lang="ar-IQ" sz="4400" dirty="0" smtClean="0">
                <a:cs typeface="me_quran" pitchFamily="18" charset="-78"/>
              </a:rPr>
              <a:t>بَابُهَا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5465" y="3124200"/>
            <a:ext cx="6900335" cy="2184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and </a:t>
            </a:r>
            <a:r>
              <a:rPr lang="en-US" sz="3600" dirty="0">
                <a:latin typeface="OI-Beyrut" pitchFamily="2" charset="0"/>
              </a:rPr>
              <a:t>said, “I </a:t>
            </a:r>
            <a:r>
              <a:rPr lang="en-US" sz="3600" dirty="0" smtClean="0">
                <a:latin typeface="OI-Beyrut" pitchFamily="2" charset="0"/>
              </a:rPr>
              <a:t>am </a:t>
            </a:r>
            <a:r>
              <a:rPr lang="en-US" sz="3600" dirty="0">
                <a:latin typeface="OI-Beyrut" pitchFamily="2" charset="0"/>
              </a:rPr>
              <a:t>the city of knowledge, and </a:t>
            </a:r>
            <a:r>
              <a:rPr lang="en-US" sz="3600" dirty="0" err="1">
                <a:latin typeface="OI-Beyrut" pitchFamily="2" charset="0"/>
              </a:rPr>
              <a:t>ÝAlÐ</a:t>
            </a:r>
            <a:r>
              <a:rPr lang="en-US" sz="3600" dirty="0">
                <a:latin typeface="OI-Beyrut" pitchFamily="2" charset="0"/>
              </a:rPr>
              <a:t> is its </a:t>
            </a:r>
            <a:r>
              <a:rPr lang="en-US" sz="3600" dirty="0" smtClean="0">
                <a:latin typeface="OI-Beyrut" pitchFamily="2" charset="0"/>
              </a:rPr>
              <a:t>gate.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1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140" y="304801"/>
            <a:ext cx="7281335" cy="2133600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فَمَنْ أَرَادَ الْمَدِينَةَ فَلْيَأْتِهَا مِنْ </a:t>
            </a:r>
            <a:r>
              <a:rPr lang="ar-IQ" sz="4400" dirty="0" smtClean="0">
                <a:cs typeface="me_quran" pitchFamily="18" charset="-78"/>
              </a:rPr>
              <a:t>بَابِهَا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4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Whoever wants [to enter] the city must enter through its </a:t>
            </a:r>
            <a:r>
              <a:rPr lang="en-US" sz="3600" dirty="0" smtClean="0">
                <a:latin typeface="OI-Beyrut" pitchFamily="2" charset="0"/>
              </a:rPr>
              <a:t>gate.”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1"/>
            <a:ext cx="7281335" cy="19049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ثُمَّ قَالَ: أَنْتَ أَخِي وَوَصِيِّي وَوَارِثِي</a:t>
            </a:r>
            <a:r>
              <a:rPr lang="ar-IQ" sz="4400" dirty="0" smtClean="0">
                <a:cs typeface="me_quran" pitchFamily="18" charset="-78"/>
              </a:rPr>
              <a:t>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1242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Then he said, “You are my brother, my successor, and my </a:t>
            </a:r>
            <a:r>
              <a:rPr lang="en-US" sz="3600" dirty="0" smtClean="0">
                <a:latin typeface="OI-Beyrut" pitchFamily="2" charset="0"/>
              </a:rPr>
              <a:t>heir.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 </a:t>
            </a:r>
            <a:r>
              <a:rPr lang="ar-IQ" sz="4400" dirty="0">
                <a:cs typeface="me_quran" pitchFamily="18" charset="-78"/>
              </a:rPr>
              <a:t>لَحْمُكَ مِنْ لَحْمِي وَدَمُكَ مِنْ دَمِي ،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5" y="3200400"/>
            <a:ext cx="6976536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Your </a:t>
            </a:r>
            <a:r>
              <a:rPr lang="en-US" sz="3600" dirty="0">
                <a:latin typeface="OI-Beyrut" pitchFamily="2" charset="0"/>
              </a:rPr>
              <a:t>flesh and my flesh are </a:t>
            </a:r>
            <a:r>
              <a:rPr lang="en-US" sz="3600" dirty="0" smtClean="0">
                <a:latin typeface="OI-Beyrut" pitchFamily="2" charset="0"/>
              </a:rPr>
              <a:t>one. </a:t>
            </a:r>
            <a:r>
              <a:rPr lang="en-US" sz="3600" dirty="0">
                <a:latin typeface="OI-Beyrut" pitchFamily="2" charset="0"/>
              </a:rPr>
              <a:t>Your blood and my blood are </a:t>
            </a:r>
            <a:r>
              <a:rPr lang="en-US" sz="3600" dirty="0" smtClean="0">
                <a:latin typeface="OI-Beyrut" pitchFamily="2" charset="0"/>
              </a:rPr>
              <a:t>one.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8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5" y="406401"/>
            <a:ext cx="7281335" cy="1955799"/>
          </a:xfrm>
        </p:spPr>
        <p:txBody>
          <a:bodyPr anchor="b"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>
                <a:cs typeface="me_quran" pitchFamily="18" charset="-78"/>
              </a:rPr>
              <a:t>وَسِلْمُكَ سِلْمِي وَحَرْبُكَ حَرْبِي، 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0663" y="3200400"/>
            <a:ext cx="7281335" cy="241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OI-Beyrut" pitchFamily="2" charset="0"/>
              </a:rPr>
              <a:t>He who makes peace with you has made peace with me, and he who makes war with you has made war with </a:t>
            </a:r>
            <a:r>
              <a:rPr lang="en-US" sz="3600" dirty="0" smtClean="0">
                <a:latin typeface="OI-Beyrut" pitchFamily="2" charset="0"/>
              </a:rPr>
              <a:t>me.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90" y="762000"/>
            <a:ext cx="7281335" cy="2133600"/>
          </a:xfrm>
        </p:spPr>
        <p:txBody>
          <a:bodyPr anchor="b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IQ" sz="4400" dirty="0" smtClean="0">
                <a:cs typeface="me_quran" pitchFamily="18" charset="-78"/>
              </a:rPr>
              <a:t> </a:t>
            </a:r>
            <a:r>
              <a:rPr lang="ar-IQ" sz="4400" dirty="0">
                <a:cs typeface="me_quran" pitchFamily="18" charset="-78"/>
              </a:rPr>
              <a:t>وَالْإِيمَانُ مُخَالِطٌ لَحْمَكَ وَدَمَكَ كَمَا خَالَطَ لَحْمِي </a:t>
            </a:r>
            <a:r>
              <a:rPr lang="ar-IQ" sz="4400" dirty="0" smtClean="0">
                <a:cs typeface="me_quran" pitchFamily="18" charset="-78"/>
              </a:rPr>
              <a:t>وَدَمِي</a:t>
            </a:r>
            <a:endParaRPr lang="en-US" sz="4400" dirty="0">
              <a:cs typeface="me_quran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3200400"/>
            <a:ext cx="6900335" cy="2641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OI-Beyrut" pitchFamily="2" charset="0"/>
              </a:rPr>
              <a:t>Faith </a:t>
            </a:r>
            <a:r>
              <a:rPr lang="en-US" sz="3600" dirty="0">
                <a:latin typeface="OI-Beyrut" pitchFamily="2" charset="0"/>
              </a:rPr>
              <a:t>has mingled with your flesh and blood as it has mingled with my flesh and </a:t>
            </a:r>
            <a:r>
              <a:rPr lang="en-US" sz="3600" dirty="0" smtClean="0">
                <a:latin typeface="OI-Beyrut" pitchFamily="2" charset="0"/>
              </a:rPr>
              <a:t>blood.</a:t>
            </a:r>
            <a:endParaRPr lang="en-US" sz="3600" dirty="0">
              <a:latin typeface="OI-Beyr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dobe Arab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11653</TotalTime>
  <Words>6485</Words>
  <Application>Microsoft Office PowerPoint</Application>
  <PresentationFormat>On-screen Show (4:3)</PresentationFormat>
  <Paragraphs>844</Paragraphs>
  <Slides>296</Slides>
  <Notes>249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296</vt:i4>
      </vt:variant>
    </vt:vector>
  </HeadingPairs>
  <TitlesOfParts>
    <vt:vector size="302" baseType="lpstr">
      <vt:lpstr>Arial</vt:lpstr>
      <vt:lpstr>me_quran</vt:lpstr>
      <vt:lpstr>Adobe Arabic</vt:lpstr>
      <vt:lpstr>OI-Beyrut</vt:lpstr>
      <vt:lpstr>Calibri</vt:lpstr>
      <vt:lpstr>Presentation3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وَأَهْبَطْتَ عَلَيْهِمْ مَلائِكَتَكَ</vt:lpstr>
      <vt:lpstr>PowerPoint Presentation</vt:lpstr>
      <vt:lpstr>PowerPoint Presentation</vt:lpstr>
      <vt:lpstr>.وَالْوَسِيلَةَ إِلَى رِضْوَانِكَ </vt:lpstr>
      <vt:lpstr>PowerPoint Presentation</vt:lpstr>
      <vt:lpstr>وَبَعْضٌ حَمَلْتَهُ فِي فُلْكِكَ،</vt:lpstr>
      <vt:lpstr>PowerPoint Presentation</vt:lpstr>
      <vt:lpstr>وَبَعْضٌ اتَّخَذْتَهُ لِنَفْسِكَ خَلِيلاً،</vt:lpstr>
      <vt:lpstr>PowerPoint Presentation</vt:lpstr>
      <vt:lpstr>PowerPoint Presentation</vt:lpstr>
      <vt:lpstr>PowerPoint Presentation</vt:lpstr>
      <vt:lpstr>. وَجَعَلْتَ لَهُ مِنْ أَخِيهِ رِدْءاً وَوَزِيراً </vt:lpstr>
      <vt:lpstr>PowerPoint Presentation</vt:lpstr>
      <vt:lpstr>وَآتَيْتَهُ الْبَيِّنَاتِ </vt:lpstr>
      <vt:lpstr>PowerPoint Presentation</vt:lpstr>
      <vt:lpstr>وَكُلٌّ شَرَعْتَ لَهُ شَرِيعَةً وَنَهَجْتَ لَهُ مِنْهَاجاً</vt:lpstr>
      <vt:lpstr>PowerPoint Presentation</vt:lpstr>
      <vt:lpstr>PowerPoint Presentation</vt:lpstr>
      <vt:lpstr>PowerPoint Presentation</vt:lpstr>
      <vt:lpstr>PowerPoint Presentation</vt:lpstr>
      <vt:lpstr>وَيَغْلِبَ الْبَاطِلُ عَلَى أَهْلِهِ </vt:lpstr>
      <vt:lpstr>PowerPoint Presentation</vt:lpstr>
      <vt:lpstr>PowerPoint Presentation</vt:lpstr>
      <vt:lpstr>فَنَتَّبِعَ آيَاتِكَ</vt:lpstr>
      <vt:lpstr>PowerPoint Presentation</vt:lpstr>
      <vt:lpstr>PowerPoint Presentation</vt:lpstr>
      <vt:lpstr>إِلَى حَبِيبِك </vt:lpstr>
      <vt:lpstr>PowerPoint Presentation</vt:lpstr>
      <vt:lpstr>PowerPoint Presentation</vt:lpstr>
      <vt:lpstr>PowerPoint Presentation</vt:lpstr>
      <vt:lpstr>وَأَفْضَلَ مَنِ اجْتَبَيْتَهُ،  </vt:lpstr>
      <vt:lpstr>.وَأَكْرَمَ مَنِ اعْتَمَدْتَهُ</vt:lpstr>
      <vt:lpstr>PowerPoint Presentation</vt:lpstr>
      <vt:lpstr> وَبَعَثْتَهُ إِلَى الثَّقَلَيْنِ مِنْ عِبَادِكَ</vt:lpstr>
      <vt:lpstr>PowerPoint Presentation</vt:lpstr>
      <vt:lpstr>PowerPoint Presentation</vt:lpstr>
      <vt:lpstr>وَعَرَجْتَ بِرُوحِهِ ‏ إِلَى سَمَائِكَ</vt:lpstr>
      <vt:lpstr>PowerPoint Presentation</vt:lpstr>
      <vt:lpstr>PowerPoint Presentation</vt:lpstr>
      <vt:lpstr>PowerPoint Presentation</vt:lpstr>
      <vt:lpstr>وَالْمُسَوِّمِينَ مِنْ مَلائِكَتِكَ </vt:lpstr>
      <vt:lpstr>PowerPoint Presentation</vt:lpstr>
      <vt:lpstr>وَلَوْ كَرِهَ الْـمُشْرِكُونَ</vt:lpstr>
      <vt:lpstr>PowerPoint Presentation</vt:lpstr>
      <vt:lpstr>PowerPoint Presentation</vt:lpstr>
      <vt:lpstr>لَلَّذِي بِبَكَّةَ</vt:lpstr>
      <vt:lpstr>PowerPoint Presentation</vt:lpstr>
      <vt:lpstr>PowerPoint Presentation</vt:lpstr>
      <vt:lpstr>وَمَنْ دَخَلَهُ كَانَ آمِناً </vt:lpstr>
      <vt:lpstr>PowerPoint Presentation</vt:lpstr>
      <vt:lpstr> لِيُذْهِبَ عَنْكُمُ الرِّجْسَ أَهْلَ الْبَيْتِ</vt:lpstr>
      <vt:lpstr>PowerPoint Presentation</vt:lpstr>
      <vt:lpstr>PowerPoint Presentation</vt:lpstr>
      <vt:lpstr>PowerPoint Presentation</vt:lpstr>
      <vt:lpstr>إِلا َّ الْمَوَدَّةَ فِي الْقُرْبَى </vt:lpstr>
      <vt:lpstr>PowerPoint Presentation</vt:lpstr>
      <vt:lpstr>PowerPoint Presentation</vt:lpstr>
      <vt:lpstr>إِلاَّ مَنْ شَاءَ أَنْ يَتَّخِذَ إِلَى رَبِّهِ سَبِيلاً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مُجْتَمِعَةٌ عَلَى قَطِيعَةِ رَحِمِهِ</vt:lpstr>
      <vt:lpstr>وَإِقْصَاءِ وُلْدِهِ،</vt:lpstr>
      <vt:lpstr>إِلّا الْقَلِيلَ مِمَّنْ وَفَى لِرِعَايَةِ الْحَقِّ فِيهِمْ</vt:lpstr>
      <vt:lpstr>PowerPoint Presentation</vt:lpstr>
      <vt:lpstr>وَجَرَى الْقَضَاءُ لَهُمْ بِمَا يُرْجَى لَهُ حُسْنُ الْمَثُوبَةِ </vt:lpstr>
      <vt:lpstr>PowerPoint Presentation</vt:lpstr>
      <vt:lpstr> يُورِثُهَا مَنْ يَشَاءُ مِنْ عِبَادِهِ،</vt:lpstr>
      <vt:lpstr>وَالْعَاقِبَةُ لِلْمُتَّقِينَ </vt:lpstr>
      <vt:lpstr>PowerPoint Presentation</vt:lpstr>
      <vt:lpstr>.وَلَنْ يُخْلِفَ اللَّهُ وَعْدَهُ وَهُوَالْعَزِيزُ الْحَكِيمُ</vt:lpstr>
      <vt:lpstr>فَعَلَى الْأَطَايِبِ مِنْ أَهْلِ بَيْتِ مُحَمَّدٍ وَعَلِيٍّ</vt:lpstr>
      <vt:lpstr>PowerPoint Presentation</vt:lpstr>
      <vt:lpstr>PowerPoint Presentation</vt:lpstr>
      <vt:lpstr> وَلِمِثْلِهِمْ فَلْتَذْرِفِ الدُّمُوعُ،</vt:lpstr>
      <vt:lpstr>وَلْيَصْرُخِ الصَّارِخُونَ،  وَيَضِجَّ الضَّاجُّونَ </vt:lpstr>
      <vt:lpstr>PowerPoint Presentation</vt:lpstr>
      <vt:lpstr>أَيْنَ الْحَسَنُ أَيْنَ الْحُسَيْنُ ؟</vt:lpstr>
      <vt:lpstr>أَيْنَ أَبْنَاءُ الْحُسَيْنِ؟</vt:lpstr>
      <vt:lpstr>صَالِحٌ بَعْدَ صَالِحٍ،  وَصَادِقٌ بَعْدَ صَادِقٍ؟  </vt:lpstr>
      <vt:lpstr>PowerPoint Presentation</vt:lpstr>
      <vt:lpstr>أَيْنَ الْخِيَرَةُ بَعْدَ الْخِيَرَةِ؟</vt:lpstr>
      <vt:lpstr>أَيْنَ الشُّمُوسُ الطَّالِعَةُ؟ أَيْنَ الْأَقْمَارُ الْمُنِيرَةُ؟ </vt:lpstr>
      <vt:lpstr>PowerPoint Presentation</vt:lpstr>
      <vt:lpstr>أيْنَ أَعْلامُ الدِّينِ وَقَوَاعِدُ الْعِلْمِ؟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أَيْنَ مُؤَلِّفُ شَمْلِ الصَّلاحِ وَالرِّضَا؟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</dc:creator>
  <cp:lastModifiedBy>VerityOne</cp:lastModifiedBy>
  <cp:revision>195</cp:revision>
  <dcterms:created xsi:type="dcterms:W3CDTF">2011-08-29T17:56:32Z</dcterms:created>
  <dcterms:modified xsi:type="dcterms:W3CDTF">2011-12-16T17:28:27Z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