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9"/>
  </p:notesMasterIdLst>
  <p:sldIdLst>
    <p:sldId id="326" r:id="rId2"/>
    <p:sldId id="984" r:id="rId3"/>
    <p:sldId id="1199" r:id="rId4"/>
    <p:sldId id="705" r:id="rId5"/>
    <p:sldId id="1389" r:id="rId6"/>
    <p:sldId id="1391" r:id="rId7"/>
    <p:sldId id="1393" r:id="rId8"/>
    <p:sldId id="1394" r:id="rId9"/>
    <p:sldId id="1395" r:id="rId10"/>
    <p:sldId id="1396" r:id="rId11"/>
    <p:sldId id="1397" r:id="rId12"/>
    <p:sldId id="1398" r:id="rId13"/>
    <p:sldId id="1399" r:id="rId14"/>
    <p:sldId id="1400" r:id="rId15"/>
    <p:sldId id="1401" r:id="rId16"/>
    <p:sldId id="1402" r:id="rId17"/>
    <p:sldId id="1403" r:id="rId18"/>
    <p:sldId id="1404" r:id="rId19"/>
    <p:sldId id="1405" r:id="rId20"/>
    <p:sldId id="1406" r:id="rId21"/>
    <p:sldId id="1407" r:id="rId22"/>
    <p:sldId id="1408" r:id="rId23"/>
    <p:sldId id="1409" r:id="rId24"/>
    <p:sldId id="1410" r:id="rId25"/>
    <p:sldId id="1411" r:id="rId26"/>
    <p:sldId id="1412" r:id="rId27"/>
    <p:sldId id="1413" r:id="rId28"/>
    <p:sldId id="1414" r:id="rId29"/>
    <p:sldId id="1415" r:id="rId30"/>
    <p:sldId id="1416" r:id="rId31"/>
    <p:sldId id="1417" r:id="rId32"/>
    <p:sldId id="1418" r:id="rId33"/>
    <p:sldId id="1419" r:id="rId34"/>
    <p:sldId id="1420" r:id="rId35"/>
    <p:sldId id="1421" r:id="rId36"/>
    <p:sldId id="1422" r:id="rId37"/>
    <p:sldId id="1423" r:id="rId38"/>
    <p:sldId id="1424" r:id="rId39"/>
    <p:sldId id="1425" r:id="rId40"/>
    <p:sldId id="1426" r:id="rId41"/>
    <p:sldId id="1427" r:id="rId42"/>
    <p:sldId id="1428" r:id="rId43"/>
    <p:sldId id="1429" r:id="rId44"/>
    <p:sldId id="1430" r:id="rId45"/>
    <p:sldId id="1431" r:id="rId46"/>
    <p:sldId id="1432" r:id="rId47"/>
    <p:sldId id="1433" r:id="rId48"/>
    <p:sldId id="1434" r:id="rId49"/>
    <p:sldId id="1435" r:id="rId50"/>
    <p:sldId id="1436" r:id="rId51"/>
    <p:sldId id="1437" r:id="rId52"/>
    <p:sldId id="1438" r:id="rId53"/>
    <p:sldId id="1439" r:id="rId54"/>
    <p:sldId id="1440" r:id="rId55"/>
    <p:sldId id="1441" r:id="rId56"/>
    <p:sldId id="1442" r:id="rId57"/>
    <p:sldId id="1443" r:id="rId58"/>
    <p:sldId id="1444" r:id="rId59"/>
    <p:sldId id="1445" r:id="rId60"/>
    <p:sldId id="1446" r:id="rId61"/>
    <p:sldId id="1447" r:id="rId62"/>
    <p:sldId id="1448" r:id="rId63"/>
    <p:sldId id="1449" r:id="rId64"/>
    <p:sldId id="1450" r:id="rId65"/>
    <p:sldId id="1451" r:id="rId66"/>
    <p:sldId id="1452" r:id="rId67"/>
    <p:sldId id="1453" r:id="rId68"/>
    <p:sldId id="1454" r:id="rId69"/>
    <p:sldId id="1455" r:id="rId70"/>
    <p:sldId id="1456" r:id="rId71"/>
    <p:sldId id="1457" r:id="rId72"/>
    <p:sldId id="1458" r:id="rId73"/>
    <p:sldId id="1459" r:id="rId74"/>
    <p:sldId id="1460" r:id="rId75"/>
    <p:sldId id="1461" r:id="rId76"/>
    <p:sldId id="1462" r:id="rId77"/>
    <p:sldId id="1463" r:id="rId78"/>
    <p:sldId id="1464" r:id="rId79"/>
    <p:sldId id="1465" r:id="rId80"/>
    <p:sldId id="1466" r:id="rId81"/>
    <p:sldId id="1467" r:id="rId82"/>
    <p:sldId id="1468" r:id="rId83"/>
    <p:sldId id="1469" r:id="rId84"/>
    <p:sldId id="1470" r:id="rId85"/>
    <p:sldId id="1471" r:id="rId86"/>
    <p:sldId id="1472" r:id="rId87"/>
    <p:sldId id="1473" r:id="rId88"/>
    <p:sldId id="1474" r:id="rId89"/>
    <p:sldId id="1475" r:id="rId90"/>
    <p:sldId id="1476" r:id="rId91"/>
    <p:sldId id="1477" r:id="rId92"/>
    <p:sldId id="1478" r:id="rId93"/>
    <p:sldId id="1479" r:id="rId94"/>
    <p:sldId id="1480" r:id="rId95"/>
    <p:sldId id="1481" r:id="rId96"/>
    <p:sldId id="1482" r:id="rId97"/>
    <p:sldId id="1483" r:id="rId98"/>
    <p:sldId id="1484" r:id="rId99"/>
    <p:sldId id="1485" r:id="rId100"/>
    <p:sldId id="1486" r:id="rId101"/>
    <p:sldId id="1487" r:id="rId102"/>
    <p:sldId id="1488" r:id="rId103"/>
    <p:sldId id="1489" r:id="rId104"/>
    <p:sldId id="1490" r:id="rId105"/>
    <p:sldId id="1491" r:id="rId106"/>
    <p:sldId id="1492" r:id="rId107"/>
    <p:sldId id="1493" r:id="rId108"/>
    <p:sldId id="1494" r:id="rId109"/>
    <p:sldId id="1495" r:id="rId110"/>
    <p:sldId id="1496" r:id="rId111"/>
    <p:sldId id="1497" r:id="rId112"/>
    <p:sldId id="1498" r:id="rId113"/>
    <p:sldId id="1499" r:id="rId114"/>
    <p:sldId id="1500" r:id="rId115"/>
    <p:sldId id="1501" r:id="rId116"/>
    <p:sldId id="1502" r:id="rId117"/>
    <p:sldId id="1503" r:id="rId118"/>
    <p:sldId id="1504" r:id="rId119"/>
    <p:sldId id="1505" r:id="rId120"/>
    <p:sldId id="1506" r:id="rId121"/>
    <p:sldId id="1507" r:id="rId122"/>
    <p:sldId id="1508" r:id="rId123"/>
    <p:sldId id="1509" r:id="rId124"/>
    <p:sldId id="1510" r:id="rId125"/>
    <p:sldId id="1511" r:id="rId126"/>
    <p:sldId id="1512" r:id="rId127"/>
    <p:sldId id="1513" r:id="rId128"/>
    <p:sldId id="1514" r:id="rId129"/>
    <p:sldId id="1515" r:id="rId130"/>
    <p:sldId id="1516" r:id="rId131"/>
    <p:sldId id="1517" r:id="rId132"/>
    <p:sldId id="1518" r:id="rId133"/>
    <p:sldId id="1519" r:id="rId134"/>
    <p:sldId id="1520" r:id="rId135"/>
    <p:sldId id="1521" r:id="rId136"/>
    <p:sldId id="1522" r:id="rId137"/>
    <p:sldId id="1523" r:id="rId138"/>
    <p:sldId id="1524" r:id="rId139"/>
    <p:sldId id="1525" r:id="rId140"/>
    <p:sldId id="1526" r:id="rId141"/>
    <p:sldId id="1527" r:id="rId142"/>
    <p:sldId id="1528" r:id="rId143"/>
    <p:sldId id="1529" r:id="rId144"/>
    <p:sldId id="1390" r:id="rId145"/>
    <p:sldId id="642" r:id="rId146"/>
    <p:sldId id="1388" r:id="rId147"/>
    <p:sldId id="1171" r:id="rId148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b="1" kern="1200">
        <a:solidFill>
          <a:srgbClr val="003399"/>
        </a:solidFill>
        <a:latin typeface="Trebuchet MS" panose="020B0603020202020204" pitchFamily="34" charset="0"/>
        <a:ea typeface="+mn-ea"/>
        <a:cs typeface="Arial" panose="020B0604020202020204" pitchFamily="34" charset="0"/>
      </a:defRPr>
    </a:lvl1pPr>
    <a:lvl2pPr marL="457200" algn="ctr" rtl="0" fontAlgn="base">
      <a:spcBef>
        <a:spcPct val="0"/>
      </a:spcBef>
      <a:spcAft>
        <a:spcPct val="0"/>
      </a:spcAft>
      <a:defRPr sz="2400" b="1" kern="1200">
        <a:solidFill>
          <a:srgbClr val="003399"/>
        </a:solidFill>
        <a:latin typeface="Trebuchet MS" panose="020B0603020202020204" pitchFamily="34" charset="0"/>
        <a:ea typeface="+mn-ea"/>
        <a:cs typeface="Arial" panose="020B0604020202020204" pitchFamily="34" charset="0"/>
      </a:defRPr>
    </a:lvl2pPr>
    <a:lvl3pPr marL="914400" algn="ctr" rtl="0" fontAlgn="base">
      <a:spcBef>
        <a:spcPct val="0"/>
      </a:spcBef>
      <a:spcAft>
        <a:spcPct val="0"/>
      </a:spcAft>
      <a:defRPr sz="2400" b="1" kern="1200">
        <a:solidFill>
          <a:srgbClr val="003399"/>
        </a:solidFill>
        <a:latin typeface="Trebuchet MS" panose="020B0603020202020204" pitchFamily="34" charset="0"/>
        <a:ea typeface="+mn-ea"/>
        <a:cs typeface="Arial" panose="020B0604020202020204" pitchFamily="34" charset="0"/>
      </a:defRPr>
    </a:lvl3pPr>
    <a:lvl4pPr marL="1371600" algn="ctr" rtl="0" fontAlgn="base">
      <a:spcBef>
        <a:spcPct val="0"/>
      </a:spcBef>
      <a:spcAft>
        <a:spcPct val="0"/>
      </a:spcAft>
      <a:defRPr sz="2400" b="1" kern="1200">
        <a:solidFill>
          <a:srgbClr val="003399"/>
        </a:solidFill>
        <a:latin typeface="Trebuchet MS" panose="020B0603020202020204" pitchFamily="34" charset="0"/>
        <a:ea typeface="+mn-ea"/>
        <a:cs typeface="Arial" panose="020B0604020202020204" pitchFamily="34" charset="0"/>
      </a:defRPr>
    </a:lvl4pPr>
    <a:lvl5pPr marL="1828800" algn="ctr" rtl="0" fontAlgn="base">
      <a:spcBef>
        <a:spcPct val="0"/>
      </a:spcBef>
      <a:spcAft>
        <a:spcPct val="0"/>
      </a:spcAft>
      <a:defRPr sz="2400" b="1" kern="1200">
        <a:solidFill>
          <a:srgbClr val="003399"/>
        </a:solidFill>
        <a:latin typeface="Trebuchet MS" panose="020B0603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400" b="1" kern="1200">
        <a:solidFill>
          <a:srgbClr val="003399"/>
        </a:solidFill>
        <a:latin typeface="Trebuchet MS" panose="020B0603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400" b="1" kern="1200">
        <a:solidFill>
          <a:srgbClr val="003399"/>
        </a:solidFill>
        <a:latin typeface="Trebuchet MS" panose="020B0603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400" b="1" kern="1200">
        <a:solidFill>
          <a:srgbClr val="003399"/>
        </a:solidFill>
        <a:latin typeface="Trebuchet MS" panose="020B0603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400" b="1" kern="1200">
        <a:solidFill>
          <a:srgbClr val="003399"/>
        </a:solidFill>
        <a:latin typeface="Trebuchet MS" panose="020B0603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FFFF00"/>
    <a:srgbClr val="FFFF99"/>
    <a:srgbClr val="3366CC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7001" autoAdjust="0"/>
    <p:restoredTop sz="94660"/>
  </p:normalViewPr>
  <p:slideViewPr>
    <p:cSldViewPr showGuides="1">
      <p:cViewPr varScale="1">
        <p:scale>
          <a:sx n="115" d="100"/>
          <a:sy n="115" d="100"/>
        </p:scale>
        <p:origin x="213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8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50" Type="http://schemas.openxmlformats.org/officeDocument/2006/relationships/presProps" Target="presProps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51" Type="http://schemas.openxmlformats.org/officeDocument/2006/relationships/viewProps" Target="viewProps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tableStyles" Target="tableStyles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6" Type="http://schemas.openxmlformats.org/officeDocument/2006/relationships/slide" Target="slides/slide15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3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783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78336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83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783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783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E1037103-E0D4-44C8-AF77-0EDA783C0B4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BD5D5F-5E02-470F-B7A1-D06926AD83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9845807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A974CC-247D-455D-9052-A37AC37E5A2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2900732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37E0DC-4632-4652-88F6-5F82431C7A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4037888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2868463-8387-4795-BAB5-2FD187E34FE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1232942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2DB85F-EABA-411D-A9B7-C29C6D9106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6896608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296CC1-6D11-4C37-8274-864F3F514F1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391041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FE5FBE-4A32-4D62-9638-14525337AE8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8629151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50A7F0-C846-451C-A3AE-299AB3E3950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6614223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94B7CA-1799-4138-A9DE-6B30ED96377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1269620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D54D50-76EE-4E9C-A522-6A071A01AEB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6883734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58D3C5-8570-44D5-BF0B-20C9E57AA5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5954637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7FDF99-8EA3-48CF-B5D0-C80C643321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8024729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fld id="{BFE63E80-C682-4DF8-BB3E-F35AF8C6B9D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fade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787" name="Group 11"/>
          <p:cNvGrpSpPr>
            <a:grpSpLocks/>
          </p:cNvGrpSpPr>
          <p:nvPr/>
        </p:nvGrpSpPr>
        <p:grpSpPr bwMode="auto">
          <a:xfrm>
            <a:off x="539750" y="765175"/>
            <a:ext cx="8064500" cy="4895850"/>
            <a:chOff x="340" y="482"/>
            <a:chExt cx="5080" cy="3084"/>
          </a:xfrm>
        </p:grpSpPr>
        <p:sp>
          <p:nvSpPr>
            <p:cNvPr id="75778" name="AutoShape 2"/>
            <p:cNvSpPr>
              <a:spLocks noChangeArrowheads="1"/>
            </p:cNvSpPr>
            <p:nvPr/>
          </p:nvSpPr>
          <p:spPr bwMode="auto">
            <a:xfrm>
              <a:off x="340" y="482"/>
              <a:ext cx="5080" cy="3084"/>
            </a:xfrm>
            <a:prstGeom prst="plaque">
              <a:avLst>
                <a:gd name="adj" fmla="val 16667"/>
              </a:avLst>
            </a:prstGeom>
            <a:gradFill rotWithShape="1">
              <a:gsLst>
                <a:gs pos="0">
                  <a:srgbClr val="003399"/>
                </a:gs>
                <a:gs pos="50000">
                  <a:srgbClr val="003399">
                    <a:gamma/>
                    <a:shade val="46275"/>
                    <a:invGamma/>
                  </a:srgbClr>
                </a:gs>
                <a:gs pos="100000">
                  <a:srgbClr val="003399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75781" name="Text Box 5"/>
            <p:cNvSpPr txBox="1">
              <a:spLocks noChangeArrowheads="1"/>
            </p:cNvSpPr>
            <p:nvPr/>
          </p:nvSpPr>
          <p:spPr bwMode="auto">
            <a:xfrm>
              <a:off x="527" y="890"/>
              <a:ext cx="4662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rgbClr val="003399"/>
                      </a:gs>
                      <a:gs pos="100000">
                        <a:srgbClr val="003399">
                          <a:gamma/>
                          <a:shade val="46275"/>
                          <a:invGamma/>
                        </a:srgb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GB" altLang="en-US" sz="4000">
                  <a:solidFill>
                    <a:srgbClr val="FFFF00"/>
                  </a:solidFill>
                </a:rPr>
                <a:t>The Invocation of Shabaniyah</a:t>
              </a:r>
              <a:endParaRPr lang="en-GB" altLang="en-US" sz="3600" i="1">
                <a:solidFill>
                  <a:srgbClr val="FFFF00"/>
                </a:solidFill>
              </a:endParaRPr>
            </a:p>
          </p:txBody>
        </p:sp>
        <p:sp>
          <p:nvSpPr>
            <p:cNvPr id="75784" name="Rectangle 8"/>
            <p:cNvSpPr>
              <a:spLocks noChangeArrowheads="1"/>
            </p:cNvSpPr>
            <p:nvPr/>
          </p:nvSpPr>
          <p:spPr bwMode="auto">
            <a:xfrm>
              <a:off x="838" y="2387"/>
              <a:ext cx="4083" cy="9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rgbClr val="003399"/>
                      </a:gs>
                      <a:gs pos="100000">
                        <a:srgbClr val="003399">
                          <a:gamma/>
                          <a:shade val="46275"/>
                          <a:invGamma/>
                        </a:srgb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rtl="1"/>
              <a:r>
                <a:rPr lang="ar-BH" altLang="en-US" sz="8800">
                  <a:solidFill>
                    <a:srgbClr val="FFFF00"/>
                  </a:solidFill>
                </a:rPr>
                <a:t>المناجاة الشعبانية</a:t>
              </a:r>
            </a:p>
          </p:txBody>
        </p:sp>
        <p:sp>
          <p:nvSpPr>
            <p:cNvPr id="75785" name="Rectangle 9"/>
            <p:cNvSpPr>
              <a:spLocks noChangeArrowheads="1"/>
            </p:cNvSpPr>
            <p:nvPr/>
          </p:nvSpPr>
          <p:spPr bwMode="auto">
            <a:xfrm>
              <a:off x="433" y="1593"/>
              <a:ext cx="4893" cy="5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rgbClr val="003399"/>
                      </a:gs>
                      <a:gs pos="100000">
                        <a:srgbClr val="003399">
                          <a:gamma/>
                          <a:shade val="46275"/>
                          <a:invGamma/>
                        </a:srgb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5600" i="1">
                  <a:solidFill>
                    <a:srgbClr val="FFFF00"/>
                  </a:solidFill>
                </a:rPr>
                <a:t>Munajat-e-Shabaniyah</a:t>
              </a:r>
            </a:p>
          </p:txBody>
        </p:sp>
      </p:grpSp>
      <p:sp>
        <p:nvSpPr>
          <p:cNvPr id="75786" name="Rectangle 10"/>
          <p:cNvSpPr>
            <a:spLocks noChangeArrowheads="1"/>
          </p:cNvSpPr>
          <p:nvPr/>
        </p:nvSpPr>
        <p:spPr bwMode="auto">
          <a:xfrm>
            <a:off x="179388" y="5949950"/>
            <a:ext cx="8785225" cy="62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200" dirty="0">
                <a:solidFill>
                  <a:srgbClr val="000066"/>
                </a:solidFill>
              </a:rPr>
              <a:t>Press SPACEBAR or ENTER key on the Keyboard or use mouse click to move along the slides.</a:t>
            </a:r>
          </a:p>
          <a:p>
            <a:r>
              <a:rPr lang="en-US" altLang="en-US" sz="1100" dirty="0">
                <a:solidFill>
                  <a:srgbClr val="000066"/>
                </a:solidFill>
                <a:latin typeface="Arial" panose="020B0604020202020204" pitchFamily="34" charset="0"/>
              </a:rPr>
              <a:t>For any errors/comments please write to: </a:t>
            </a:r>
            <a:r>
              <a:rPr lang="en-US" altLang="en-US" sz="1100" dirty="0" smtClean="0">
                <a:solidFill>
                  <a:srgbClr val="000066"/>
                </a:solidFill>
                <a:latin typeface="Arial" panose="020B0604020202020204" pitchFamily="34" charset="0"/>
              </a:rPr>
              <a:t>duas.org@gmail.com</a:t>
            </a:r>
            <a:endParaRPr lang="en-US" altLang="en-US" sz="1200" dirty="0">
              <a:solidFill>
                <a:srgbClr val="000066"/>
              </a:solidFill>
            </a:endParaRPr>
          </a:p>
          <a:p>
            <a:r>
              <a:rPr lang="en-US" altLang="en-US" sz="1200" dirty="0">
                <a:solidFill>
                  <a:srgbClr val="000066"/>
                </a:solidFill>
              </a:rPr>
              <a:t>Kindly recite </a:t>
            </a:r>
            <a:r>
              <a:rPr lang="en-US" altLang="en-US" sz="1200" dirty="0" smtClean="0">
                <a:solidFill>
                  <a:srgbClr val="000066"/>
                </a:solidFill>
              </a:rPr>
              <a:t>Surah Al-</a:t>
            </a:r>
            <a:r>
              <a:rPr lang="en-US" altLang="en-US" sz="1200" dirty="0" err="1" smtClean="0">
                <a:solidFill>
                  <a:srgbClr val="000066"/>
                </a:solidFill>
              </a:rPr>
              <a:t>Fātiḥa</a:t>
            </a:r>
            <a:r>
              <a:rPr lang="en-US" altLang="en-US" sz="1200" dirty="0" smtClean="0">
                <a:solidFill>
                  <a:srgbClr val="000066"/>
                </a:solidFill>
              </a:rPr>
              <a:t> </a:t>
            </a:r>
            <a:r>
              <a:rPr lang="en-US" altLang="en-US" sz="1200" dirty="0">
                <a:solidFill>
                  <a:srgbClr val="000066"/>
                </a:solidFill>
              </a:rPr>
              <a:t>for </a:t>
            </a:r>
            <a:r>
              <a:rPr lang="en-US" altLang="en-US" sz="1200" dirty="0" err="1">
                <a:solidFill>
                  <a:srgbClr val="000066"/>
                </a:solidFill>
              </a:rPr>
              <a:t>Marhumeen</a:t>
            </a:r>
            <a:r>
              <a:rPr lang="en-US" altLang="en-US" sz="1200" dirty="0">
                <a:solidFill>
                  <a:srgbClr val="000066"/>
                </a:solidFill>
              </a:rPr>
              <a:t> of all those who have worked towards making this small work possible.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57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57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57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فَقَدْ هَرَبْتُ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إِلَيْكَ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056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579437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GB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I have come running to You </a:t>
            </a:r>
            <a:endParaRPr lang="en-US" altLang="en-US" sz="3200" b="1">
              <a:solidFill>
                <a:srgbClr val="000066"/>
              </a:solidFill>
              <a:latin typeface="Trebuchet MS" panose="020B0603020202020204" pitchFamily="34" charset="0"/>
              <a:ea typeface="MS Mincho" charset="-128"/>
            </a:endParaRPr>
          </a:p>
        </p:txBody>
      </p:sp>
      <p:sp>
        <p:nvSpPr>
          <p:cNvPr id="2056196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83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فَلا تُخَيِّبْ ظَنّي مِنْ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رَحْمَتِكَ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1483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1066800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Therefore do not disappoint me of Your Mercy </a:t>
            </a:r>
          </a:p>
        </p:txBody>
      </p:sp>
      <p:sp>
        <p:nvSpPr>
          <p:cNvPr id="2148356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9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وَلا تَحْجُبْني عَنْ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رَأفَتِكَ</a:t>
            </a:r>
            <a:r>
              <a:rPr lang="en-US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1493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1066800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and do not keep me secluded from Your Kindness. </a:t>
            </a:r>
          </a:p>
        </p:txBody>
      </p:sp>
      <p:sp>
        <p:nvSpPr>
          <p:cNvPr id="2149380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إِلـهي أَقِمْني في أَهْلِ وِلايَتِكَ </a:t>
            </a:r>
            <a:endParaRPr lang="en-US" altLang="en-US" sz="5400" b="1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1504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579437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My Lord, place me among Your friends </a:t>
            </a:r>
          </a:p>
        </p:txBody>
      </p:sp>
      <p:sp>
        <p:nvSpPr>
          <p:cNvPr id="2150404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4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مُقامَ مَنْ رَجَا الزِّيادَةَ مِنْ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مَحَبَّتِكَ</a:t>
            </a:r>
            <a:r>
              <a:rPr lang="en-US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1514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1066800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in the position of one who hopes for an increase in Your love. </a:t>
            </a:r>
          </a:p>
        </p:txBody>
      </p:sp>
      <p:sp>
        <p:nvSpPr>
          <p:cNvPr id="2151428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24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4800" b="1">
                <a:solidFill>
                  <a:srgbClr val="000066"/>
                </a:solidFill>
                <a:cs typeface="Simplified Arabic" panose="02020603050405020304" pitchFamily="18" charset="-78"/>
              </a:rPr>
              <a:t>إِلـهي وَأَلْهِمْني وَلَهاً بِذِكْرِكَ إِلى ذِكْرِكَ </a:t>
            </a:r>
            <a:endParaRPr lang="en-US" altLang="en-US" sz="4800" b="1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1524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1554162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My Lord, inspire me with a passionate love of remembering You so that I may keep on remembering You, </a:t>
            </a:r>
          </a:p>
        </p:txBody>
      </p:sp>
      <p:sp>
        <p:nvSpPr>
          <p:cNvPr id="2152452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34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وَهَمَّتي في رَوْحِ نَجاحِ أَسْمائِكَ وَمَحَلِّ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قُدْسِكَ</a:t>
            </a:r>
            <a:r>
              <a:rPr lang="en-US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1534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1554162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and by Your Holy Name and Pure Position cherish my cheerful determination into a success. </a:t>
            </a:r>
          </a:p>
        </p:txBody>
      </p:sp>
      <p:sp>
        <p:nvSpPr>
          <p:cNvPr id="2153476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44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إِلـهي بِكَ عَلَيْكَ إلاّ أَلْحَقْتَني بِمَحَلِّ أَهْلِ طاعَتِكَ</a:t>
            </a:r>
            <a:r>
              <a:rPr lang="en-US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</a:p>
        </p:txBody>
      </p:sp>
      <p:sp>
        <p:nvSpPr>
          <p:cNvPr id="21544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1066800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My Lord, I invoke You to admit me to the place reserved for those who obey You, </a:t>
            </a:r>
          </a:p>
        </p:txBody>
      </p:sp>
      <p:sp>
        <p:nvSpPr>
          <p:cNvPr id="2154500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55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وَالْمَثْوىَ الصّالِحِ مِنْ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مَرْضاتِكَ</a:t>
            </a:r>
            <a:r>
              <a:rPr lang="en-US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1555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1066800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and to attach me to the nice abode of those who enjoy Your good pleasure </a:t>
            </a:r>
          </a:p>
        </p:txBody>
      </p:sp>
      <p:sp>
        <p:nvSpPr>
          <p:cNvPr id="2155524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65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فَإِنّي لا أَقْدِرُ لِنَفْسي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دَفْعاً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1565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579437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I can neither defend myself </a:t>
            </a:r>
          </a:p>
        </p:txBody>
      </p:sp>
      <p:sp>
        <p:nvSpPr>
          <p:cNvPr id="2156548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7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وَلا أَمْلِكُ لَها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نَفْعاً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1575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1066800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nor do I control what is advantageous for me. </a:t>
            </a:r>
          </a:p>
        </p:txBody>
      </p:sp>
      <p:sp>
        <p:nvSpPr>
          <p:cNvPr id="2157572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7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وَوَقَفْتُ بَيْنَ يَدَيكَ </a:t>
            </a:r>
            <a:endParaRPr lang="en-US" altLang="en-US" sz="5400" b="1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057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579437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GB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and am standing before You</a:t>
            </a: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 </a:t>
            </a:r>
          </a:p>
        </p:txBody>
      </p:sp>
      <p:sp>
        <p:nvSpPr>
          <p:cNvPr id="2057220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85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إِلـهي أَنَا عَبْدُكَ الضَّعيفُ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الْمُذْنِبُ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1585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579437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My Lord, I am Your powerless sinning slave </a:t>
            </a:r>
          </a:p>
        </p:txBody>
      </p:sp>
      <p:sp>
        <p:nvSpPr>
          <p:cNvPr id="2158596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96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وَمَمْلُوكُكَ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الْمُنيبُ</a:t>
            </a:r>
            <a:r>
              <a:rPr lang="en-US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1596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579437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and Your repentant bondman. </a:t>
            </a:r>
          </a:p>
        </p:txBody>
      </p:sp>
      <p:sp>
        <p:nvSpPr>
          <p:cNvPr id="2159620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فَلا تَجْعَلْني مِمَّنْ صَرَفتَ عَنْهُ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وَجْهَكَ</a:t>
            </a:r>
            <a:r>
              <a:rPr lang="en-US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1606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1066800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So do not make me one of those from whom You turn away Your face, </a:t>
            </a:r>
          </a:p>
        </p:txBody>
      </p:sp>
      <p:sp>
        <p:nvSpPr>
          <p:cNvPr id="2160644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16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وَحَجَبَهُ سَهْوُهُ عَنْ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عَفْوِكَ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1616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1066800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and whom his negligence has secluded from Your forgiveness. </a:t>
            </a:r>
          </a:p>
        </p:txBody>
      </p:sp>
      <p:sp>
        <p:nvSpPr>
          <p:cNvPr id="2161668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26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إِلـهي هَبْ لي كَمالَ الانْقِطاعِ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إِلَيْكَ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1626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1554162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My Lord, grant me complete severance of my relations with everything else and total submission to You. </a:t>
            </a:r>
          </a:p>
        </p:txBody>
      </p:sp>
      <p:sp>
        <p:nvSpPr>
          <p:cNvPr id="2162692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37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وَأَنِرْ أَبْصارَ قُلُوبِنا بِضِياءِ نَظَرِها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إِلَيْكَ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1637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1066800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Enlighten the eyes of our hearts with the light of their looking at You </a:t>
            </a:r>
          </a:p>
        </p:txBody>
      </p:sp>
      <p:sp>
        <p:nvSpPr>
          <p:cNvPr id="2163716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47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حَتّى تَخْرِقَ أَبْصارُ الْقُلُوبِ حُجُبَ النُّورِ </a:t>
            </a:r>
            <a:endParaRPr lang="en-US" altLang="en-US" sz="5400" b="1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1647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1066800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to the extent that they penetrate the veils of light </a:t>
            </a:r>
          </a:p>
        </p:txBody>
      </p:sp>
      <p:sp>
        <p:nvSpPr>
          <p:cNvPr id="2164740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57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فَتَصِلَ إِلى مَعْدِنِ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الْعَظَمَةِ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1657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579437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and reach the Source of Grandeur, </a:t>
            </a:r>
          </a:p>
        </p:txBody>
      </p:sp>
      <p:sp>
        <p:nvSpPr>
          <p:cNvPr id="2165764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67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وَتَصيرَ أَرْواحُنا مُعَلَّقَةً بِعِزِّ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قُدْسِكَ</a:t>
            </a:r>
            <a:r>
              <a:rPr lang="en-US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1667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1066800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and let our souls get suspended by the glory of Your sanctity. </a:t>
            </a:r>
          </a:p>
        </p:txBody>
      </p:sp>
      <p:sp>
        <p:nvSpPr>
          <p:cNvPr id="2166788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78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إِلـهي وَاْجَعَلْني مِمَّنْ نادَيْتَهُ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فَأَجابَكَ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1678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1066800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My Lord, make me one of those whom You call and they respond; </a:t>
            </a:r>
          </a:p>
        </p:txBody>
      </p:sp>
      <p:sp>
        <p:nvSpPr>
          <p:cNvPr id="2167812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مُسْتَكيناً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لَكَ </a:t>
            </a:r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مُتَضرِّعاً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إِلَيْكَ</a:t>
            </a:r>
            <a:r>
              <a:rPr lang="en-US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058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579437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GB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imploring You in humility </a:t>
            </a:r>
            <a:endParaRPr lang="en-US" altLang="en-US" sz="3200" b="1">
              <a:solidFill>
                <a:srgbClr val="000066"/>
              </a:solidFill>
              <a:latin typeface="Trebuchet MS" panose="020B0603020202020204" pitchFamily="34" charset="0"/>
              <a:ea typeface="MS Mincho" charset="-128"/>
            </a:endParaRPr>
          </a:p>
        </p:txBody>
      </p:sp>
      <p:sp>
        <p:nvSpPr>
          <p:cNvPr id="2058244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88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وَلاحَظْتَهُ فَصَعِقَ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لِجَلالِكَ</a:t>
            </a:r>
            <a:r>
              <a:rPr lang="en-US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1688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1066800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when You look at and they are thunderstruck by Your majesty. </a:t>
            </a:r>
          </a:p>
        </p:txBody>
      </p:sp>
      <p:sp>
        <p:nvSpPr>
          <p:cNvPr id="2168836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98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فَناجَيْتَهُ سِرّاً وَعَمِلَ لَكَ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جَهْراً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1698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1066800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You whisper to them secretly and they work for You openly. </a:t>
            </a:r>
          </a:p>
        </p:txBody>
      </p:sp>
      <p:sp>
        <p:nvSpPr>
          <p:cNvPr id="2169860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8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إِلـهي لَمْ اُسَلِّطْ عَلى حُسْنِ ظَنّي قُنُوطَ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الاِْياسِ</a:t>
            </a:r>
            <a:r>
              <a:rPr lang="en-US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1708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1554162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My Lord, I have not allowed my pessimistic despair to overcome my good opinion about You, </a:t>
            </a:r>
          </a:p>
        </p:txBody>
      </p:sp>
      <p:sp>
        <p:nvSpPr>
          <p:cNvPr id="2170884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19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وَلاَ انْقَطَعَ رَجائي مِنْ جَميلِ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كَرَمِكَ</a:t>
            </a:r>
            <a:r>
              <a:rPr lang="en-US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1719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1066800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nor did I ever lose my hope of Your benevolence. </a:t>
            </a:r>
          </a:p>
        </p:txBody>
      </p:sp>
      <p:sp>
        <p:nvSpPr>
          <p:cNvPr id="2171908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29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إِلـهي إِنْ كانَتِ الْخَطايا قَدْ أَسْقَطَتْني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لَدَيْكَ</a:t>
            </a:r>
            <a:r>
              <a:rPr lang="en-US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1729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1066800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My Lord, if my errors have degraded me with You, </a:t>
            </a:r>
          </a:p>
        </p:txBody>
      </p:sp>
      <p:sp>
        <p:nvSpPr>
          <p:cNvPr id="2172932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39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فَاصْفَحْ عَنّي بِحُسْنِ تَوَكُّلي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عَلَيْكَ</a:t>
            </a:r>
            <a:r>
              <a:rPr lang="en-US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1739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1066800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You may forgive me in view of my unqualified reliance on You. </a:t>
            </a:r>
          </a:p>
        </p:txBody>
      </p:sp>
      <p:sp>
        <p:nvSpPr>
          <p:cNvPr id="2173956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49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إِلـهي إِنْ حَطَّتْني الذُّنوبُ مِنْ مَكارِمِ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لُطْفِكَ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1749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1066800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My Lord, if my sins have made me unfit to receive Your tender affection, </a:t>
            </a:r>
          </a:p>
        </p:txBody>
      </p:sp>
      <p:sp>
        <p:nvSpPr>
          <p:cNvPr id="2174980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60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فَقَدْ نَبَّهَني الْيَقينُ إِلى كَرَمِ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عَطْفِكَ</a:t>
            </a:r>
            <a:r>
              <a:rPr lang="en-US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1760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1066800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my firm belief has reminded me of Your Compassion. </a:t>
            </a:r>
          </a:p>
        </p:txBody>
      </p:sp>
      <p:sp>
        <p:nvSpPr>
          <p:cNvPr id="2176004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70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إِلـهي إِنْ أَنَامَتْنِى الْغَفْلَةُ عَنِ الاسْتْعِدادِ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لِلِقائِكَ</a:t>
            </a:r>
            <a:r>
              <a:rPr lang="en-US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1770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1066800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My Lord, if my disregard for preparations to meet You has put me to sleep, </a:t>
            </a:r>
          </a:p>
        </p:txBody>
      </p:sp>
      <p:sp>
        <p:nvSpPr>
          <p:cNvPr id="2177028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8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فَقَدْ نَبَّهَني الْمَعْرِفَةُ بِكَرَمِ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آلائِكَ</a:t>
            </a:r>
            <a:r>
              <a:rPr lang="en-US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178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1066800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my knowledge of Your kind bounties has awakened me. </a:t>
            </a:r>
          </a:p>
        </p:txBody>
      </p:sp>
      <p:sp>
        <p:nvSpPr>
          <p:cNvPr id="2178052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راجِياً لِما لَدَيْكَ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ثَوابي</a:t>
            </a:r>
            <a:r>
              <a:rPr lang="en-US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059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1066800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GB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and hoping to get the reward You have for me. </a:t>
            </a:r>
            <a:endParaRPr lang="en-US" altLang="en-US" sz="3200" b="1">
              <a:solidFill>
                <a:srgbClr val="000066"/>
              </a:solidFill>
              <a:latin typeface="Trebuchet MS" panose="020B0603020202020204" pitchFamily="34" charset="0"/>
              <a:ea typeface="MS Mincho" charset="-128"/>
            </a:endParaRPr>
          </a:p>
        </p:txBody>
      </p:sp>
      <p:sp>
        <p:nvSpPr>
          <p:cNvPr id="2059268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9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إِلـهي إِنْ دَعاني إِلى النّارِ عَظيْمُ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عِقابِكَ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179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1066800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My Lord, if Your severe punishment calls me to Hell, </a:t>
            </a:r>
          </a:p>
        </p:txBody>
      </p:sp>
      <p:sp>
        <p:nvSpPr>
          <p:cNvPr id="2179076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0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فَقَدْ دَعاني إِلَى الْجَنَّةِ جَزيلُ ثَوابِكَ</a:t>
            </a:r>
            <a:r>
              <a:rPr lang="en-US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</a:p>
        </p:txBody>
      </p:sp>
      <p:sp>
        <p:nvSpPr>
          <p:cNvPr id="2180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1066800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the abundance of Your reward invites me to Paradise. </a:t>
            </a:r>
          </a:p>
        </p:txBody>
      </p:sp>
      <p:sp>
        <p:nvSpPr>
          <p:cNvPr id="2180100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إِلـهي فَلَكَ أَسْأَلُ وَإِلَيْكَ أَبْتَهِلُ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وَأَرْغَبُ </a:t>
            </a:r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وَأَسأَلُكَ</a:t>
            </a:r>
            <a:r>
              <a:rPr lang="en-US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</a:p>
        </p:txBody>
      </p:sp>
      <p:sp>
        <p:nvSpPr>
          <p:cNvPr id="2181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1066800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My Lord, I ask You and pray to You earnestly, I desire and request You </a:t>
            </a:r>
          </a:p>
        </p:txBody>
      </p:sp>
      <p:sp>
        <p:nvSpPr>
          <p:cNvPr id="2181124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2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أَنْ تُصَلِّيَ عَلى مُحَمَّد وَآلِ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مُحَمَّد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182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1066800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to show Your favour to Muhammad and his descendants, </a:t>
            </a:r>
          </a:p>
        </p:txBody>
      </p:sp>
      <p:sp>
        <p:nvSpPr>
          <p:cNvPr id="2182148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3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وَأَنْ تَجْعَلَني مِمَّنْ يُديمُ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ذِكَرَكَ</a:t>
            </a:r>
            <a:r>
              <a:rPr lang="en-US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183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1066800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make me one of those who always remember You </a:t>
            </a:r>
          </a:p>
        </p:txBody>
      </p:sp>
      <p:sp>
        <p:nvSpPr>
          <p:cNvPr id="2183172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4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وَلا يَنْقُضُ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عَهْدَكَ</a:t>
            </a:r>
            <a:r>
              <a:rPr lang="en-US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184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1066800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and never violate the pledge they make to You, </a:t>
            </a:r>
          </a:p>
        </p:txBody>
      </p:sp>
      <p:sp>
        <p:nvSpPr>
          <p:cNvPr id="2184196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5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وَلايَغْفُلُ عَنْ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شُكْرِكَ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185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1066800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who do not fail to show You their gratitude </a:t>
            </a:r>
          </a:p>
        </p:txBody>
      </p:sp>
      <p:sp>
        <p:nvSpPr>
          <p:cNvPr id="2185220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6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وَلا يَسْتَخِفُّ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بِأَمْرِكَ</a:t>
            </a:r>
            <a:r>
              <a:rPr lang="en-US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186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579437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and do not take Your orders lightly. </a:t>
            </a:r>
          </a:p>
        </p:txBody>
      </p:sp>
      <p:sp>
        <p:nvSpPr>
          <p:cNvPr id="2186244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7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إِلـهي وَأَلْحِقْني بِنُورِ عِزِّكَ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الاَْبْهَجِ</a:t>
            </a:r>
            <a:r>
              <a:rPr lang="en-US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187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1066800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My Lord, let me be attached to the Light of Your Majestic Glory, </a:t>
            </a:r>
          </a:p>
        </p:txBody>
      </p:sp>
      <p:sp>
        <p:nvSpPr>
          <p:cNvPr id="2187268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8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فَأَكُونَ لَكَ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عارِفاً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188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579437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so that I may know You alone, </a:t>
            </a:r>
          </a:p>
        </p:txBody>
      </p:sp>
      <p:sp>
        <p:nvSpPr>
          <p:cNvPr id="2188292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وَتَعْلَمُ ما في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نَفْسي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060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579437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GB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You know what is in my heart, </a:t>
            </a:r>
            <a:endParaRPr lang="en-US" altLang="en-US" sz="3200" b="1">
              <a:solidFill>
                <a:srgbClr val="000066"/>
              </a:solidFill>
              <a:latin typeface="Trebuchet MS" panose="020B0603020202020204" pitchFamily="34" charset="0"/>
              <a:ea typeface="MS Mincho" charset="-128"/>
            </a:endParaRPr>
          </a:p>
        </p:txBody>
      </p:sp>
      <p:sp>
        <p:nvSpPr>
          <p:cNvPr id="2060292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9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وَعَنْ سِواكَ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مُنْحَرِفاً</a:t>
            </a:r>
            <a:r>
              <a:rPr lang="en-US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189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579437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be away from others, </a:t>
            </a:r>
          </a:p>
        </p:txBody>
      </p:sp>
      <p:sp>
        <p:nvSpPr>
          <p:cNvPr id="2189316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0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وَمِنْكَ خائِفاً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مُراقِباً</a:t>
            </a:r>
            <a:r>
              <a:rPr lang="en-US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190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1066800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and have a heart fearful of You  and an eye watchful of You. </a:t>
            </a:r>
          </a:p>
        </p:txBody>
      </p:sp>
      <p:sp>
        <p:nvSpPr>
          <p:cNvPr id="2190340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يا ذَا الْجَلالِ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وَالإِكْرامِ</a:t>
            </a:r>
            <a:r>
              <a:rPr lang="en-US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191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579437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Oh </a:t>
            </a:r>
            <a:r>
              <a:rPr lang="en-GB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the Lord of glory and honour.</a:t>
            </a: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 </a:t>
            </a:r>
          </a:p>
        </p:txBody>
      </p:sp>
      <p:sp>
        <p:nvSpPr>
          <p:cNvPr id="2191364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2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وَصَلَّى اللهُ عَلى مُحَمَّد رَسُولِهِ وَآلِهِ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الطّاهِرينَ </a:t>
            </a:r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وَسَلَّمَ تَسْليماً كَثيراً</a:t>
            </a:r>
            <a:r>
              <a:rPr lang="en-US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</a:p>
        </p:txBody>
      </p:sp>
      <p:sp>
        <p:nvSpPr>
          <p:cNvPr id="2192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1554162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May All</a:t>
            </a:r>
            <a:r>
              <a:rPr lang="en-US" altLang="en-US" sz="3200" b="1">
                <a:solidFill>
                  <a:srgbClr val="000066"/>
                </a:solidFill>
                <a:latin typeface="Al-Arial"/>
                <a:ea typeface="MS Mincho" charset="-128"/>
              </a:rPr>
              <a:t>á</a:t>
            </a: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h's blessing and peace be on Muhammad and those of his descendants who are pure. </a:t>
            </a:r>
          </a:p>
        </p:txBody>
      </p:sp>
      <p:sp>
        <p:nvSpPr>
          <p:cNvPr id="2192388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827213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اللَّهُمَّ صَلِّ عَلَى مُحَمَّدٍ وَ آلِ مُحَمَّدٍ</a:t>
            </a:r>
            <a:endParaRPr lang="en-US" altLang="en-US" sz="5400" b="1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050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06413" y="3656013"/>
            <a:ext cx="8131175" cy="1066800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</a:rPr>
              <a:t>O Alláh send Your blessings on </a:t>
            </a:r>
          </a:p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</a:rPr>
              <a:t>Muhammad and the family of Muhammad.</a:t>
            </a:r>
          </a:p>
        </p:txBody>
      </p:sp>
      <p:sp>
        <p:nvSpPr>
          <p:cNvPr id="2050053" name="Text Box 5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47" name="Picture 7" descr="hajaat"/>
          <p:cNvPicPr>
            <a:picLocks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1188" y="692150"/>
            <a:ext cx="7870825" cy="5483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22253" name="Text Box 13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02" name="AutoShape 2"/>
          <p:cNvSpPr>
            <a:spLocks noChangeArrowheads="1"/>
          </p:cNvSpPr>
          <p:nvPr/>
        </p:nvSpPr>
        <p:spPr bwMode="auto">
          <a:xfrm>
            <a:off x="611188" y="1196975"/>
            <a:ext cx="7993062" cy="4608513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3399">
                  <a:gamma/>
                  <a:shade val="46275"/>
                  <a:invGamma/>
                </a:srgbClr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480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3149600"/>
            <a:ext cx="7772400" cy="1143000"/>
          </a:xfrm>
          <a:noFill/>
          <a:ln/>
        </p:spPr>
        <p:txBody>
          <a:bodyPr anchor="ctr"/>
          <a:lstStyle/>
          <a:p>
            <a:r>
              <a:rPr lang="en-US" altLang="en-US" dirty="0">
                <a:solidFill>
                  <a:srgbClr val="FFFF00"/>
                </a:solidFill>
              </a:rPr>
              <a:t>Please recite a </a:t>
            </a:r>
            <a:br>
              <a:rPr lang="en-US" altLang="en-US" dirty="0">
                <a:solidFill>
                  <a:srgbClr val="FFFF00"/>
                </a:solidFill>
              </a:rPr>
            </a:br>
            <a:r>
              <a:rPr lang="en-US" altLang="en-US" dirty="0" smtClean="0">
                <a:solidFill>
                  <a:srgbClr val="FFFF00"/>
                </a:solidFill>
              </a:rPr>
              <a:t>Surah Al-</a:t>
            </a:r>
            <a:r>
              <a:rPr lang="en-US" altLang="en-US" dirty="0" err="1" smtClean="0">
                <a:solidFill>
                  <a:srgbClr val="FFFF00"/>
                </a:solidFill>
              </a:rPr>
              <a:t>Fātiḥa</a:t>
            </a:r>
            <a:r>
              <a:rPr lang="en-US" altLang="en-US" dirty="0">
                <a:solidFill>
                  <a:srgbClr val="FFFF00"/>
                </a:solidFill>
              </a:rPr>
              <a:t/>
            </a:r>
            <a:br>
              <a:rPr lang="en-US" altLang="en-US" dirty="0">
                <a:solidFill>
                  <a:srgbClr val="FFFF00"/>
                </a:solidFill>
              </a:rPr>
            </a:br>
            <a:r>
              <a:rPr lang="en-US" altLang="en-US" dirty="0">
                <a:solidFill>
                  <a:srgbClr val="FFFF00"/>
                </a:solidFill>
              </a:rPr>
              <a:t>for</a:t>
            </a:r>
            <a:br>
              <a:rPr lang="en-US" altLang="en-US" dirty="0">
                <a:solidFill>
                  <a:srgbClr val="FFFF00"/>
                </a:solidFill>
              </a:rPr>
            </a:br>
            <a:r>
              <a:rPr lang="en-US" altLang="en-US" dirty="0">
                <a:solidFill>
                  <a:srgbClr val="FFFF00"/>
                </a:solidFill>
              </a:rPr>
              <a:t>ALL MARHUMEEN</a:t>
            </a:r>
            <a:br>
              <a:rPr lang="en-US" altLang="en-US" dirty="0">
                <a:solidFill>
                  <a:srgbClr val="FFFF00"/>
                </a:solidFill>
              </a:rPr>
            </a:br>
            <a:endParaRPr lang="en-GB" altLang="en-US" dirty="0">
              <a:solidFill>
                <a:srgbClr val="FFFF00"/>
              </a:solidFill>
            </a:endParaRPr>
          </a:p>
        </p:txBody>
      </p:sp>
      <p:sp>
        <p:nvSpPr>
          <p:cNvPr id="2048004" name="Rectangle 4"/>
          <p:cNvSpPr>
            <a:spLocks noChangeArrowheads="1"/>
          </p:cNvSpPr>
          <p:nvPr/>
        </p:nvSpPr>
        <p:spPr bwMode="auto">
          <a:xfrm>
            <a:off x="179388" y="6024563"/>
            <a:ext cx="8785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200" dirty="0">
                <a:solidFill>
                  <a:srgbClr val="000066"/>
                </a:solidFill>
              </a:rPr>
              <a:t>For any errors/comments please write to: </a:t>
            </a:r>
            <a:r>
              <a:rPr lang="en-US" altLang="en-US" sz="1200" dirty="0" smtClean="0">
                <a:solidFill>
                  <a:srgbClr val="000066"/>
                </a:solidFill>
              </a:rPr>
              <a:t>duas.org@gmail.com  </a:t>
            </a:r>
            <a:endParaRPr lang="en-US" altLang="en-US" sz="1200" dirty="0">
              <a:solidFill>
                <a:srgbClr val="000066"/>
              </a:solidFill>
            </a:endParaRPr>
          </a:p>
          <a:p>
            <a:r>
              <a:rPr lang="en-US" altLang="en-US" sz="1200" dirty="0">
                <a:solidFill>
                  <a:srgbClr val="000066"/>
                </a:solidFill>
              </a:rPr>
              <a:t>Kindly recite </a:t>
            </a:r>
            <a:r>
              <a:rPr lang="en-US" altLang="en-US" sz="1200" dirty="0" smtClean="0">
                <a:solidFill>
                  <a:srgbClr val="000066"/>
                </a:solidFill>
              </a:rPr>
              <a:t>Surah Al-</a:t>
            </a:r>
            <a:r>
              <a:rPr lang="en-US" altLang="en-US" sz="1200" dirty="0" err="1" smtClean="0">
                <a:solidFill>
                  <a:srgbClr val="000066"/>
                </a:solidFill>
              </a:rPr>
              <a:t>Fātiḥa</a:t>
            </a:r>
            <a:r>
              <a:rPr lang="en-US" altLang="en-US" sz="1200" dirty="0" smtClean="0">
                <a:solidFill>
                  <a:srgbClr val="000066"/>
                </a:solidFill>
              </a:rPr>
              <a:t> </a:t>
            </a:r>
            <a:r>
              <a:rPr lang="en-US" altLang="en-US" sz="1200" dirty="0">
                <a:solidFill>
                  <a:srgbClr val="000066"/>
                </a:solidFill>
              </a:rPr>
              <a:t>for </a:t>
            </a:r>
            <a:r>
              <a:rPr lang="en-US" altLang="en-US" sz="1200" dirty="0" err="1">
                <a:solidFill>
                  <a:srgbClr val="000066"/>
                </a:solidFill>
              </a:rPr>
              <a:t>Marhumeen</a:t>
            </a:r>
            <a:r>
              <a:rPr lang="en-US" altLang="en-US" sz="1200" dirty="0">
                <a:solidFill>
                  <a:srgbClr val="000066"/>
                </a:solidFill>
              </a:rPr>
              <a:t> of all those who have worked towards making this small work possible.</a:t>
            </a:r>
          </a:p>
        </p:txBody>
      </p:sp>
      <p:sp>
        <p:nvSpPr>
          <p:cNvPr id="2048007" name="Text Box 7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4484" name="Text Box 4"/>
          <p:cNvSpPr txBox="1">
            <a:spLocks noChangeArrowheads="1"/>
          </p:cNvSpPr>
          <p:nvPr/>
        </p:nvSpPr>
        <p:spPr bwMode="auto">
          <a:xfrm>
            <a:off x="468313" y="1190625"/>
            <a:ext cx="82804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/>
            <a:r>
              <a:rPr lang="en-US" altLang="en-US" sz="1800">
                <a:solidFill>
                  <a:srgbClr val="FFFF99"/>
                </a:solidFill>
              </a:rPr>
              <a:t>Recommended acts in the Month of Sh'aban</a:t>
            </a:r>
          </a:p>
        </p:txBody>
      </p:sp>
      <p:sp>
        <p:nvSpPr>
          <p:cNvPr id="1684485" name="Rectangle 5"/>
          <p:cNvSpPr>
            <a:spLocks noChangeArrowheads="1"/>
          </p:cNvSpPr>
          <p:nvPr/>
        </p:nvSpPr>
        <p:spPr bwMode="auto">
          <a:xfrm>
            <a:off x="0" y="-26988"/>
            <a:ext cx="9140825" cy="688498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50000">
                <a:srgbClr val="003399">
                  <a:gamma/>
                  <a:shade val="46275"/>
                  <a:invGamma/>
                </a:srgbClr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 altLang="en-US" sz="2500">
                <a:solidFill>
                  <a:srgbClr val="FFFF00"/>
                </a:solidFill>
              </a:rPr>
              <a:t>Recommended acts in the Month of Sh'aban</a:t>
            </a:r>
          </a:p>
          <a:p>
            <a:pPr algn="l"/>
            <a:endParaRPr lang="en-US" altLang="en-US" sz="2500">
              <a:solidFill>
                <a:srgbClr val="FFFF00"/>
              </a:solidFill>
            </a:endParaRPr>
          </a:p>
          <a:p>
            <a:pPr algn="l"/>
            <a:r>
              <a:rPr lang="en-US" altLang="en-US" sz="2500">
                <a:solidFill>
                  <a:srgbClr val="FFFF00"/>
                </a:solidFill>
              </a:rPr>
              <a:t>FAST - (specially on Thursdays and Mondays)</a:t>
            </a:r>
          </a:p>
          <a:p>
            <a:pPr algn="l"/>
            <a:r>
              <a:rPr lang="en-US" altLang="en-US" sz="2500">
                <a:solidFill>
                  <a:srgbClr val="FFFF00"/>
                </a:solidFill>
              </a:rPr>
              <a:t>SADQA - (the charity given in month is said to grow to the size of the Mount of Uhud. It is especially recommended to give Sadqa for the safety of our Imam-e-Zamana (ATFS)</a:t>
            </a:r>
          </a:p>
          <a:p>
            <a:pPr algn="l"/>
            <a:r>
              <a:rPr lang="en-US" altLang="en-US" sz="2500">
                <a:solidFill>
                  <a:srgbClr val="FFFF00"/>
                </a:solidFill>
              </a:rPr>
              <a:t>ISTIGHFAR - to repent ones past sins.</a:t>
            </a:r>
          </a:p>
          <a:p>
            <a:pPr algn="l"/>
            <a:r>
              <a:rPr lang="en-US" altLang="en-US" sz="2500">
                <a:solidFill>
                  <a:srgbClr val="FFFF00"/>
                </a:solidFill>
              </a:rPr>
              <a:t>RECONCILING -  the resolved difference between the Moomineen.</a:t>
            </a:r>
          </a:p>
          <a:p>
            <a:pPr algn="l"/>
            <a:r>
              <a:rPr lang="en-US" altLang="en-US" sz="2500">
                <a:solidFill>
                  <a:srgbClr val="FFFF00"/>
                </a:solidFill>
              </a:rPr>
              <a:t>RECITING - SALAWAAT and QU'RAN as often as possible.</a:t>
            </a:r>
          </a:p>
          <a:p>
            <a:pPr algn="l"/>
            <a:r>
              <a:rPr lang="en-US" altLang="en-US" sz="2500">
                <a:solidFill>
                  <a:srgbClr val="FFFF00"/>
                </a:solidFill>
              </a:rPr>
              <a:t>PARENTS - being good to your parents.</a:t>
            </a:r>
          </a:p>
          <a:p>
            <a:pPr algn="l"/>
            <a:r>
              <a:rPr lang="en-US" altLang="en-US" sz="2500">
                <a:solidFill>
                  <a:srgbClr val="FFFF00"/>
                </a:solidFill>
              </a:rPr>
              <a:t>SPENDING - as much time as possible in IBADAT instead of unnecessary TALK.</a:t>
            </a:r>
          </a:p>
          <a:p>
            <a:pPr algn="l"/>
            <a:r>
              <a:rPr lang="en-US" altLang="en-US" sz="2500">
                <a:solidFill>
                  <a:srgbClr val="FFFF00"/>
                </a:solidFill>
              </a:rPr>
              <a:t>FORGIVING -  DEBTS that is due on you from am Momin who is unable to repay it.</a:t>
            </a:r>
          </a:p>
          <a:p>
            <a:pPr algn="l"/>
            <a:r>
              <a:rPr lang="en-US" altLang="en-US" sz="2500">
                <a:solidFill>
                  <a:srgbClr val="FFFF00"/>
                </a:solidFill>
              </a:rPr>
              <a:t>RE-PAYING - your DEBTS if you are able to do so.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1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وَتَخْبُرُ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حاجَتي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061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579437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GB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and You are aware of what I need. </a:t>
            </a:r>
            <a:endParaRPr lang="en-US" altLang="en-US" sz="3200" b="1">
              <a:solidFill>
                <a:srgbClr val="000066"/>
              </a:solidFill>
              <a:latin typeface="Trebuchet MS" panose="020B0603020202020204" pitchFamily="34" charset="0"/>
              <a:ea typeface="MS Mincho" charset="-128"/>
            </a:endParaRPr>
          </a:p>
        </p:txBody>
      </p:sp>
      <p:sp>
        <p:nvSpPr>
          <p:cNvPr id="2061316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2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وَتَعْرِفُ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ضَميري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062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579437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GB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You know my mind </a:t>
            </a:r>
            <a:endParaRPr lang="en-US" altLang="en-US" sz="3200" b="1">
              <a:solidFill>
                <a:srgbClr val="000066"/>
              </a:solidFill>
              <a:latin typeface="Trebuchet MS" panose="020B0603020202020204" pitchFamily="34" charset="0"/>
              <a:ea typeface="MS Mincho" charset="-128"/>
            </a:endParaRPr>
          </a:p>
        </p:txBody>
      </p:sp>
      <p:sp>
        <p:nvSpPr>
          <p:cNvPr id="2062340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3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وَلا يَخْفى عَلَيْكَ أَمْرُ مُنْقَلَبي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وَمَثْوايَ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063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1066800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GB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and are not unaware of my future and of my present, </a:t>
            </a:r>
            <a:endParaRPr lang="en-US" altLang="en-US" sz="3200" b="1">
              <a:solidFill>
                <a:srgbClr val="000066"/>
              </a:solidFill>
              <a:latin typeface="Trebuchet MS" panose="020B0603020202020204" pitchFamily="34" charset="0"/>
              <a:ea typeface="MS Mincho" charset="-128"/>
            </a:endParaRPr>
          </a:p>
        </p:txBody>
      </p:sp>
      <p:sp>
        <p:nvSpPr>
          <p:cNvPr id="2063364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4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وَما اُريدُ أَنْ اُبْدِيَ بِهِ مِنْ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مَنْطِقي</a:t>
            </a:r>
            <a:r>
              <a:rPr lang="en-US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064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579437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GB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of what I want to begin my speech with; </a:t>
            </a:r>
            <a:endParaRPr lang="en-US" altLang="en-US" sz="3200" b="1">
              <a:solidFill>
                <a:srgbClr val="000066"/>
              </a:solidFill>
              <a:latin typeface="Trebuchet MS" panose="020B0603020202020204" pitchFamily="34" charset="0"/>
              <a:ea typeface="MS Mincho" charset="-128"/>
            </a:endParaRPr>
          </a:p>
        </p:txBody>
      </p:sp>
      <p:sp>
        <p:nvSpPr>
          <p:cNvPr id="2064388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5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وأَتَفَوَّهُ بِهِ مِنْ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طَلِبَتي</a:t>
            </a:r>
            <a:r>
              <a:rPr lang="en-US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065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579437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GB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of the request I would utter, </a:t>
            </a:r>
            <a:endParaRPr lang="en-US" altLang="en-US" sz="3200" b="1">
              <a:solidFill>
                <a:srgbClr val="000066"/>
              </a:solidFill>
              <a:latin typeface="Trebuchet MS" panose="020B0603020202020204" pitchFamily="34" charset="0"/>
              <a:ea typeface="MS Mincho" charset="-128"/>
            </a:endParaRPr>
          </a:p>
        </p:txBody>
      </p:sp>
      <p:sp>
        <p:nvSpPr>
          <p:cNvPr id="2065412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6389" name="Rectangle 5"/>
          <p:cNvSpPr>
            <a:spLocks noChangeArrowheads="1"/>
          </p:cNvSpPr>
          <p:nvPr/>
        </p:nvSpPr>
        <p:spPr bwMode="auto">
          <a:xfrm>
            <a:off x="250825" y="822325"/>
            <a:ext cx="8713788" cy="52165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50000">
                <a:srgbClr val="003399">
                  <a:gamma/>
                  <a:shade val="46275"/>
                  <a:invGamma/>
                </a:srgbClr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altLang="en-US" sz="2800">
                <a:solidFill>
                  <a:srgbClr val="FFFF00"/>
                </a:solidFill>
              </a:rPr>
              <a:t>The supplication of the month of </a:t>
            </a:r>
            <a:r>
              <a:rPr lang="en-US" altLang="en-US" sz="2800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Shaaban</a:t>
            </a:r>
            <a:r>
              <a:rPr lang="en-US" altLang="en-US" sz="2800">
                <a:solidFill>
                  <a:srgbClr val="FFFF00"/>
                </a:solidFill>
              </a:rPr>
              <a:t>, the famous Munajat (elegy) has been narrated by the Commander of Faithful Imam Ali A.S. and is one of the most precious mystic supplication.</a:t>
            </a:r>
          </a:p>
          <a:p>
            <a:r>
              <a:rPr lang="en-US" altLang="en-US" sz="2800">
                <a:solidFill>
                  <a:srgbClr val="FFFF00"/>
                </a:solidFill>
              </a:rPr>
              <a:t>This supplication contains special etiquette and manners of servant-hood; the manners how to face God Almighty; how to beseech him, how to tell him about heart's secrets; how to open tongue for offering apologies and how to remain hopeful.</a:t>
            </a:r>
          </a:p>
          <a:p>
            <a:r>
              <a:rPr lang="en-US" altLang="en-US" sz="2800">
                <a:solidFill>
                  <a:srgbClr val="FFFF00"/>
                </a:solidFill>
              </a:rPr>
              <a:t>Also, in this supplication, the meanings of interpretation of God's countenance (Laqa), God's witnessing (Shahood),</a:t>
            </a:r>
          </a:p>
        </p:txBody>
      </p:sp>
      <p:sp>
        <p:nvSpPr>
          <p:cNvPr id="1296390" name="Text Box 6"/>
          <p:cNvSpPr txBox="1">
            <a:spLocks noChangeArrowheads="1"/>
          </p:cNvSpPr>
          <p:nvPr/>
        </p:nvSpPr>
        <p:spPr bwMode="auto">
          <a:xfrm>
            <a:off x="468313" y="236538"/>
            <a:ext cx="8280400" cy="366712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/>
            <a:r>
              <a:rPr lang="en-US" altLang="en-US" sz="1800" i="1">
                <a:solidFill>
                  <a:srgbClr val="FFFF99"/>
                </a:solidFill>
              </a:rPr>
              <a:t>Munajat-e-Shabaniyah</a:t>
            </a:r>
            <a:r>
              <a:rPr lang="en-US" altLang="en-US" sz="1800">
                <a:solidFill>
                  <a:srgbClr val="FFFF99"/>
                </a:solidFill>
              </a:rPr>
              <a:t> – </a:t>
            </a:r>
            <a:r>
              <a:rPr lang="en-US" altLang="en-US" sz="1400">
                <a:solidFill>
                  <a:srgbClr val="FFFF99"/>
                </a:solidFill>
              </a:rPr>
              <a:t>Merits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6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وَأَرْجُوهُ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لِعاقِبَتي</a:t>
            </a:r>
            <a:r>
              <a:rPr lang="en-US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066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1066800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GB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and of the hopes I have in regard to my ultimate lot.</a:t>
            </a: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 </a:t>
            </a:r>
          </a:p>
        </p:txBody>
      </p:sp>
      <p:sp>
        <p:nvSpPr>
          <p:cNvPr id="2066436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7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وَقَدْ جَرَتْ مَقاديرُكَ عَليَّ يا سَيِّدي</a:t>
            </a:r>
            <a:r>
              <a:rPr lang="en-US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</a:p>
        </p:txBody>
      </p:sp>
      <p:sp>
        <p:nvSpPr>
          <p:cNvPr id="20674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1066800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My Lord, whatever You have destined for me is bound to come; </a:t>
            </a:r>
          </a:p>
        </p:txBody>
      </p:sp>
      <p:sp>
        <p:nvSpPr>
          <p:cNvPr id="2067460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فيما يَكُونُ مِنّي إِلى آخِرِ عُمْري </a:t>
            </a:r>
            <a:endParaRPr lang="en-US" altLang="en-US" sz="5400" b="1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068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579437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up to tbe end of my life, </a:t>
            </a:r>
          </a:p>
        </p:txBody>
      </p:sp>
      <p:sp>
        <p:nvSpPr>
          <p:cNvPr id="2068484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95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مِنْ سَريرَتي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وَعَلانِيَتي</a:t>
            </a:r>
            <a:r>
              <a:rPr lang="en-US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0695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1066800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whether concerning the open aspect of my life or the hidden aspect of it. </a:t>
            </a:r>
          </a:p>
        </p:txBody>
      </p:sp>
      <p:sp>
        <p:nvSpPr>
          <p:cNvPr id="2069508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0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وَبِيَدِكَ لا بِيَدِ غَيْرِكَ زِيادَتي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وَنَقْصي</a:t>
            </a:r>
            <a:r>
              <a:rPr lang="ar-BH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وَنَفْعي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وَضرّي</a:t>
            </a:r>
            <a:r>
              <a:rPr lang="en-US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070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2041525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What is to my advantage and what is to my disadvantage - all my losses and gains are in Your hand, not in the hand of anybody else.</a:t>
            </a:r>
          </a:p>
        </p:txBody>
      </p:sp>
      <p:sp>
        <p:nvSpPr>
          <p:cNvPr id="2070532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15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إِلـهي إِنْ حَرَمْتَني فَمَنْ ذَا الَّذي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يَرْزُقُني</a:t>
            </a:r>
            <a:r>
              <a:rPr lang="en-US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0715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1066800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My Lord, if You deprive me, who else will provide me; </a:t>
            </a:r>
          </a:p>
        </p:txBody>
      </p:sp>
      <p:sp>
        <p:nvSpPr>
          <p:cNvPr id="2071556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2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وَإِنْ خَذَلْتَني فَمَنْ ذَا الَّذي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يَنْصُرُني</a:t>
            </a:r>
            <a:r>
              <a:rPr lang="en-US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0725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1066800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and if You let me down, who else will help me?</a:t>
            </a:r>
          </a:p>
        </p:txBody>
      </p:sp>
      <p:sp>
        <p:nvSpPr>
          <p:cNvPr id="2072580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3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إِلـهي أَعُوذُ بِكَ مِنَ غَضَبِكَ وَحُلُولِ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سَخَطِكَ</a:t>
            </a:r>
            <a:r>
              <a:rPr lang="en-US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073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1066800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My Lord, I seek Your protection from Your anger and from earning Your displeasure. </a:t>
            </a:r>
          </a:p>
        </p:txBody>
      </p:sp>
      <p:sp>
        <p:nvSpPr>
          <p:cNvPr id="2073604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46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إِلـهي إِنْ كُنْتُ غَيْرَ مُسْتاْهِل لِرَحْمَتِكَ</a:t>
            </a:r>
            <a:r>
              <a:rPr lang="en-US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</a:p>
        </p:txBody>
      </p:sp>
      <p:sp>
        <p:nvSpPr>
          <p:cNvPr id="20746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579437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If I am not fit for gaining Your Mercy, </a:t>
            </a:r>
          </a:p>
        </p:txBody>
      </p:sp>
      <p:sp>
        <p:nvSpPr>
          <p:cNvPr id="2074628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56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فَأَنْتَ أَهْلٌ أَنْ تَجُودَ عَليَّ بِفَضْلِ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سَعَتِكَ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0756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1066800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You are certainly fit to be generous to me by virtue of Your Magnanimity.</a:t>
            </a:r>
          </a:p>
        </p:txBody>
      </p:sp>
      <p:sp>
        <p:nvSpPr>
          <p:cNvPr id="2075652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9298" name="Rectangle 2"/>
          <p:cNvSpPr>
            <a:spLocks noChangeArrowheads="1"/>
          </p:cNvSpPr>
          <p:nvPr/>
        </p:nvSpPr>
        <p:spPr bwMode="auto">
          <a:xfrm>
            <a:off x="250825" y="822325"/>
            <a:ext cx="8713788" cy="478948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50000">
                <a:srgbClr val="003399">
                  <a:gamma/>
                  <a:shade val="46275"/>
                  <a:invGamma/>
                </a:srgbClr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altLang="en-US" sz="2800">
                <a:solidFill>
                  <a:srgbClr val="FFFF00"/>
                </a:solidFill>
              </a:rPr>
              <a:t>God's nearness (Qurb) has been described in a delicate manner, which do not leave doubt or confusion for those who are double minded, and those who do not want to believe.</a:t>
            </a:r>
          </a:p>
          <a:p>
            <a:r>
              <a:rPr lang="en-US" altLang="en-US" sz="2800">
                <a:solidFill>
                  <a:srgbClr val="FFFF00"/>
                </a:solidFill>
              </a:rPr>
              <a:t>Regarding self awareness which preliminary for Alláh's Ma'refat, this Munajat contains most meaningful and surprising points.</a:t>
            </a:r>
          </a:p>
          <a:p>
            <a:r>
              <a:rPr lang="en-US" altLang="en-US" sz="2800">
                <a:solidFill>
                  <a:srgbClr val="FFFF00"/>
                </a:solidFill>
              </a:rPr>
              <a:t>The recitation of this supplication, especially during the Holy Month of Shabaan as well as through out the year has been strongly recommended.</a:t>
            </a:r>
          </a:p>
        </p:txBody>
      </p:sp>
      <p:sp>
        <p:nvSpPr>
          <p:cNvPr id="1719300" name="Text Box 4"/>
          <p:cNvSpPr txBox="1">
            <a:spLocks noChangeArrowheads="1"/>
          </p:cNvSpPr>
          <p:nvPr/>
        </p:nvSpPr>
        <p:spPr bwMode="auto">
          <a:xfrm>
            <a:off x="468313" y="236538"/>
            <a:ext cx="8280400" cy="366712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/>
            <a:r>
              <a:rPr lang="en-US" altLang="en-US" sz="1800" i="1">
                <a:solidFill>
                  <a:srgbClr val="FFFF99"/>
                </a:solidFill>
              </a:rPr>
              <a:t>Munajat-e-Shabaniyah</a:t>
            </a:r>
            <a:r>
              <a:rPr lang="en-US" altLang="en-US" sz="1800">
                <a:solidFill>
                  <a:srgbClr val="FFFF99"/>
                </a:solidFill>
              </a:rPr>
              <a:t> – </a:t>
            </a:r>
            <a:r>
              <a:rPr lang="en-US" altLang="en-US" sz="1400">
                <a:solidFill>
                  <a:srgbClr val="FFFF99"/>
                </a:solidFill>
              </a:rPr>
              <a:t>Merits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66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إِلـهي كَأَنّي بِنَفْسي واقِفَةٌ بَيْنَ يَدَيْكَ</a:t>
            </a:r>
            <a:r>
              <a:rPr lang="en-US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</a:p>
        </p:txBody>
      </p:sp>
      <p:sp>
        <p:nvSpPr>
          <p:cNvPr id="20766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579437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My Lord, I see as if I am standing before </a:t>
            </a:r>
          </a:p>
        </p:txBody>
      </p:sp>
      <p:sp>
        <p:nvSpPr>
          <p:cNvPr id="2076676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76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وَقَدْ أَظَلَّها حُسْنُ تَوَكُّلي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عَلَيْكَ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0776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579437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You protected by my trust in You </a:t>
            </a:r>
          </a:p>
        </p:txBody>
      </p:sp>
      <p:sp>
        <p:nvSpPr>
          <p:cNvPr id="2077700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فَقُلْتَ ما أَنْتَ أَهْلُهُ </a:t>
            </a:r>
            <a:endParaRPr lang="en-US" altLang="en-US" sz="5400" b="1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0787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579437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You said what befitted You </a:t>
            </a:r>
          </a:p>
        </p:txBody>
      </p:sp>
      <p:sp>
        <p:nvSpPr>
          <p:cNvPr id="2078724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97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وَتَغَمَّدْتَني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بِعَفْوِكَ</a:t>
            </a:r>
            <a:r>
              <a:rPr lang="en-US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0797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579437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and covered me with Your forgiveness. </a:t>
            </a:r>
          </a:p>
        </p:txBody>
      </p:sp>
      <p:sp>
        <p:nvSpPr>
          <p:cNvPr id="2079748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07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إِلـهي إِنْ عَفَوْتَ فَمَنْ أَوْلى مِنْكَ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بِذلِكَ</a:t>
            </a:r>
            <a:r>
              <a:rPr lang="en-US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0807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1066800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My Lord, if You forgive me, then who is more suited than You to do that? </a:t>
            </a:r>
          </a:p>
        </p:txBody>
      </p:sp>
      <p:sp>
        <p:nvSpPr>
          <p:cNvPr id="2080772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1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وَإِنْ كانَ قَدْ دَنا أَجَلي</a:t>
            </a:r>
            <a:r>
              <a:rPr lang="en-US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</a:p>
        </p:txBody>
      </p:sp>
      <p:sp>
        <p:nvSpPr>
          <p:cNvPr id="20817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579437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If the time of my death has come near </a:t>
            </a:r>
          </a:p>
        </p:txBody>
      </p:sp>
      <p:sp>
        <p:nvSpPr>
          <p:cNvPr id="2081796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28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وَلَمْ يُدْنِني مِنْكَ عَمَلي </a:t>
            </a:r>
            <a:endParaRPr lang="en-US" altLang="en-US" sz="5400" b="1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0828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1066800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and my deeds have not still brought me close to You, </a:t>
            </a:r>
          </a:p>
        </p:txBody>
      </p:sp>
      <p:sp>
        <p:nvSpPr>
          <p:cNvPr id="2082820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38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فَقَدْ جَعَلْتُ الإِقْرارَ بِالذَّنْبِ إِلَيْكَ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وَسيلَتي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0838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1066800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I make this confession of my sins a means of approaching You. </a:t>
            </a:r>
          </a:p>
        </p:txBody>
      </p:sp>
      <p:sp>
        <p:nvSpPr>
          <p:cNvPr id="2083844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4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إِلـهي قَدْ جُرْتُ عَلى نَفْسي في النَّظَرِ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لَها</a:t>
            </a:r>
            <a:r>
              <a:rPr lang="en-US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0848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1066800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I have been unjust to my soul for I have not looked after it. </a:t>
            </a:r>
          </a:p>
        </p:txBody>
      </p:sp>
      <p:sp>
        <p:nvSpPr>
          <p:cNvPr id="2084868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58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فَلَها الْوَيْلُ إِنْ لَمْ تَغْفِرْ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لَها</a:t>
            </a:r>
            <a:r>
              <a:rPr lang="en-US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0858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1066800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It will certainly be doomed if You do not forgive it. </a:t>
            </a:r>
          </a:p>
        </p:txBody>
      </p:sp>
      <p:sp>
        <p:nvSpPr>
          <p:cNvPr id="2085892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880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1827213"/>
            <a:ext cx="7772400" cy="1470025"/>
          </a:xfrm>
          <a:noFill/>
        </p:spPr>
        <p:txBody>
          <a:bodyPr anchor="ctr"/>
          <a:lstStyle/>
          <a:p>
            <a:r>
              <a:rPr lang="ar-SA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اللَّهُمَّ صَلِّ عَلَى مُحَمَّدٍ وَ آلِ مُحَمَّدٍ</a:t>
            </a:r>
            <a:endParaRPr lang="en-US" altLang="en-US" sz="5400" b="1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58880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06413" y="3656013"/>
            <a:ext cx="8131175" cy="1066800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</a:rPr>
              <a:t>O Alláh send Your blessings on </a:t>
            </a:r>
          </a:p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</a:rPr>
              <a:t>Muhammad and the family of Muhammad.</a:t>
            </a:r>
          </a:p>
        </p:txBody>
      </p:sp>
      <p:sp>
        <p:nvSpPr>
          <p:cNvPr id="588809" name="Text Box 9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69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إِلـهي لَمْ يَزَلْ بِرُّكَ عَلَيَّ أَيّامَ حَياتي </a:t>
            </a:r>
            <a:endParaRPr lang="en-US" altLang="en-US" sz="5400" b="1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0869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1066800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My Lord, You have always been kind to me during my life time. </a:t>
            </a:r>
          </a:p>
        </p:txBody>
      </p:sp>
      <p:sp>
        <p:nvSpPr>
          <p:cNvPr id="2086916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79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فَلا تَقْطَعْ بِرَّكَ عَنّي في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مَماتي</a:t>
            </a:r>
            <a:r>
              <a:rPr lang="en-US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0879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1066800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Therefore do not cut off Your favour from me at the time of my death. </a:t>
            </a:r>
          </a:p>
        </p:txBody>
      </p:sp>
      <p:sp>
        <p:nvSpPr>
          <p:cNvPr id="2087940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إِلـهي كَيْفَ آيَسُ مِنْ حُسْنِ نَظَرِكَ لي بَعْدَ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مَماتي</a:t>
            </a:r>
            <a:r>
              <a:rPr lang="en-US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0889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1066800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My Lord, how can lose the hope of Your looking kindly, in me after my death, </a:t>
            </a:r>
          </a:p>
        </p:txBody>
      </p:sp>
      <p:sp>
        <p:nvSpPr>
          <p:cNvPr id="2088964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99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وَأَنْتَ لَمْ تُوَلِّني إلاّ الْجَميلَ في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حَياتي</a:t>
            </a:r>
            <a:r>
              <a:rPr lang="en-US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0899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1066800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when you have always been good to me during my life. </a:t>
            </a:r>
          </a:p>
        </p:txBody>
      </p:sp>
      <p:sp>
        <p:nvSpPr>
          <p:cNvPr id="2089988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10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إِلـهي تَوَلَّ مِنْ أَمْري ما أَنْتَ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أَهْلُهُ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0910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579437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My Lord, in my case do what befits You </a:t>
            </a:r>
          </a:p>
        </p:txBody>
      </p:sp>
      <p:sp>
        <p:nvSpPr>
          <p:cNvPr id="2091012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20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وَعُدْ عَلَيَّ بِفَضْلِكَ </a:t>
            </a:r>
            <a:endParaRPr lang="en-US" altLang="en-US" sz="5400" b="1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0920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579437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and bestow Your favour on me </a:t>
            </a:r>
          </a:p>
        </p:txBody>
      </p:sp>
      <p:sp>
        <p:nvSpPr>
          <p:cNvPr id="2092036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30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عَلى مُذْنِب قَدْ غَمَرَهُ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جَهْلُهُ</a:t>
            </a:r>
            <a:r>
              <a:rPr lang="en-US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0930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579437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- a sinner enwrapped in his ignorance. </a:t>
            </a:r>
          </a:p>
        </p:txBody>
      </p:sp>
      <p:sp>
        <p:nvSpPr>
          <p:cNvPr id="2093060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40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إِلـهي قَدْ سَتَرْتَ عَلَيَّ ذُنُوباً في الدُّنْيا </a:t>
            </a:r>
            <a:endParaRPr lang="en-US" altLang="en-US" sz="5400" b="1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0940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1066800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My Lord, You have concealed many of my sins in this world. </a:t>
            </a:r>
          </a:p>
        </p:txBody>
      </p:sp>
      <p:sp>
        <p:nvSpPr>
          <p:cNvPr id="2094084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51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وَأَنَا أَحْوَجُ إِلى سَتْرِها عَلَيَّ مِنْكَ في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الاُْخْرى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0951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1066800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I am in a greater need of their being conceded in the next. </a:t>
            </a:r>
          </a:p>
        </p:txBody>
      </p:sp>
      <p:sp>
        <p:nvSpPr>
          <p:cNvPr id="2095108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61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إِذْ لَمْ تُظْهِرْها لإَِحَد مِنْ عِبادِكَ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الصّالِحينَ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0961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1066800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As You have not revealed my sins even to any of Your pious bondmen, </a:t>
            </a:r>
          </a:p>
        </p:txBody>
      </p:sp>
      <p:sp>
        <p:nvSpPr>
          <p:cNvPr id="2096132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0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بِسْمِ اللهِ الرَّحْمنِ الرَّحِيمِِ</a:t>
            </a:r>
            <a:endParaRPr lang="en-US" altLang="en-US" sz="5400" b="1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0490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1066800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In the name of All</a:t>
            </a:r>
            <a:r>
              <a:rPr lang="en-US" altLang="en-US" sz="3200" b="1">
                <a:solidFill>
                  <a:srgbClr val="000066"/>
                </a:solidFill>
                <a:latin typeface="Al-Arial"/>
                <a:ea typeface="MS Mincho" charset="-128"/>
              </a:rPr>
              <a:t>á</a:t>
            </a: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h the Beneficent, the Merciful.</a:t>
            </a:r>
            <a:endParaRPr lang="en-US" altLang="en-US" sz="3200" b="1">
              <a:solidFill>
                <a:srgbClr val="000066"/>
              </a:solidFill>
              <a:latin typeface="Trebuchet MS" panose="020B0603020202020204" pitchFamily="34" charset="0"/>
            </a:endParaRPr>
          </a:p>
        </p:txBody>
      </p:sp>
      <p:sp>
        <p:nvSpPr>
          <p:cNvPr id="2049028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71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فَلاتَفْضَحْني يَوْمَ الْقِيامَةِ عَلى رُؤُوسِ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الاَْشْهادِ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0971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1066800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do not expose me on the Day of Resurrection before everybody. </a:t>
            </a:r>
          </a:p>
        </p:txBody>
      </p:sp>
      <p:sp>
        <p:nvSpPr>
          <p:cNvPr id="2097156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81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إِلـهي جُودُكَ بَسَطَ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أَمَلي</a:t>
            </a:r>
            <a:r>
              <a:rPr lang="en-US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0981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1066800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My Lord, Your generosity has expanded my aspiration, </a:t>
            </a:r>
          </a:p>
        </p:txBody>
      </p:sp>
      <p:sp>
        <p:nvSpPr>
          <p:cNvPr id="2098180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وَعفْوُكَ أَفْضَلُ مِنْ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عَمَلي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0992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1066800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and Your forgiveness is superior to my deeds. </a:t>
            </a:r>
          </a:p>
        </p:txBody>
      </p:sp>
      <p:sp>
        <p:nvSpPr>
          <p:cNvPr id="2099204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02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إِلـهي فَسُرَّني بِلِقائِكَ </a:t>
            </a:r>
            <a:endParaRPr lang="en-US" altLang="en-US" sz="5400" b="1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1002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1066800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Therefore gladden my heart by allowing me to meet You </a:t>
            </a:r>
          </a:p>
        </p:txBody>
      </p:sp>
      <p:sp>
        <p:nvSpPr>
          <p:cNvPr id="2100228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12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يَوْمَ تَقْضي فيهِ بَيْنَ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عِبادِكَ</a:t>
            </a:r>
            <a:r>
              <a:rPr lang="en-US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1012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1066800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on the day You administer justice to Your bondmen. </a:t>
            </a:r>
          </a:p>
        </p:txBody>
      </p:sp>
      <p:sp>
        <p:nvSpPr>
          <p:cNvPr id="2101252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22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إِلـهىِ اعْتِذاري إِلَيْكَ اعْتِذارُ مَنْ لَمْ يَسْتَغْنِ عَنْ قَبُولِ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عُذْرِهِ</a:t>
            </a:r>
            <a:r>
              <a:rPr lang="en-US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1022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1554162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My Lord, my apology to You is the apology of him who cannot afford his apology being not accepted. </a:t>
            </a:r>
          </a:p>
        </p:txBody>
      </p:sp>
      <p:sp>
        <p:nvSpPr>
          <p:cNvPr id="2102276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32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فَاقْبَلْ عُذْري يا أَكْرَمَ مَنِ اعْتَذَرَ إِلَيْهِ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الْمُسيئُونَ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1032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1554162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Therefore accept my apology, You the Most Magnanimous of those to whom the evildoers tender their apology. </a:t>
            </a:r>
          </a:p>
        </p:txBody>
      </p:sp>
      <p:sp>
        <p:nvSpPr>
          <p:cNvPr id="2103300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43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إِلـهي لا َتَرُدَّ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حاجَتي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1043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579437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My Lord, do not turn down my request; </a:t>
            </a:r>
          </a:p>
        </p:txBody>
      </p:sp>
      <p:sp>
        <p:nvSpPr>
          <p:cNvPr id="2104324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53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وَلا تُخَيِّبْ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طَمَعي</a:t>
            </a:r>
            <a:r>
              <a:rPr lang="en-US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1053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579437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do not foil my desire; </a:t>
            </a:r>
          </a:p>
        </p:txBody>
      </p:sp>
      <p:sp>
        <p:nvSpPr>
          <p:cNvPr id="2105348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63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وَلا تَقْطَعْ مِنْكَ رَجائي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وَأَمَلي</a:t>
            </a:r>
            <a:r>
              <a:rPr lang="en-US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1063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1066800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and do not cut off my hope and expectation of You. </a:t>
            </a:r>
          </a:p>
        </p:txBody>
      </p:sp>
      <p:sp>
        <p:nvSpPr>
          <p:cNvPr id="2106372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اَللّـهُمَّ صَلِّ عَلى مُحَمَّد وَآلِ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مُحَمَّد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051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1066800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GB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My Lord, bestow Your blessings on Muhammad and his descendants;</a:t>
            </a: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 </a:t>
            </a:r>
          </a:p>
        </p:txBody>
      </p:sp>
      <p:sp>
        <p:nvSpPr>
          <p:cNvPr id="2051076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73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إِلـهي لَوْ أَرَدْتَ هَواني لَمْ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تَهْدِني</a:t>
            </a:r>
            <a:r>
              <a:rPr lang="en-US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1073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1066800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My Lord, if You had wanted to disgrace me, You would not have guided me; </a:t>
            </a:r>
          </a:p>
        </p:txBody>
      </p:sp>
      <p:sp>
        <p:nvSpPr>
          <p:cNvPr id="2107396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84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وَلَوْ أَرَدْتَ فَضيحَتي لَمْ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تُعافِني</a:t>
            </a:r>
            <a:r>
              <a:rPr lang="en-US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1084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1554162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and if You had wanted to expose my faults and vices, You would not have kept me safe and sound. </a:t>
            </a:r>
          </a:p>
        </p:txBody>
      </p:sp>
      <p:sp>
        <p:nvSpPr>
          <p:cNvPr id="2108420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إِلـهي ما أَظُنُّكَ تَرُدُّني في حاجَة قَدْ أَفْنَيْتُ عُمْري في طَلَبَها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مِنْكَ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1094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1554162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My Lord, I do not think that You will turn down my request for that in asking You for which I have spent my whole life. </a:t>
            </a:r>
          </a:p>
        </p:txBody>
      </p:sp>
      <p:sp>
        <p:nvSpPr>
          <p:cNvPr id="2109444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04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إِلـهي فَلَكَ الْحَمْدُ أَبَداً أَبَداً دائِماً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سَرْمَداً</a:t>
            </a:r>
            <a:r>
              <a:rPr lang="en-US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1104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1066800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My Lord, all praise is due to You, always and forever, </a:t>
            </a:r>
          </a:p>
        </p:txBody>
      </p:sp>
      <p:sp>
        <p:nvSpPr>
          <p:cNvPr id="2110468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14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يَزيدُ وَلا يَبيدُ </a:t>
            </a:r>
            <a:endParaRPr lang="en-US" altLang="en-US" sz="5400" b="1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1114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579437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growing not diminishing, </a:t>
            </a:r>
          </a:p>
        </p:txBody>
      </p:sp>
      <p:sp>
        <p:nvSpPr>
          <p:cNvPr id="2111492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25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كَما تُحِبُّ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وَتَرْضى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1125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579437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as You like and please. </a:t>
            </a:r>
          </a:p>
        </p:txBody>
      </p:sp>
      <p:sp>
        <p:nvSpPr>
          <p:cNvPr id="2112516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35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إِلـهي إِنْ أَخَذْتَني بِجُرْمي أَخَذْتُكَ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بِعَفْوِكَ</a:t>
            </a:r>
            <a:r>
              <a:rPr lang="en-US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1135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1066800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My Lord, if You condemn me for my crimes, I will cling to Your forgiveness, </a:t>
            </a:r>
          </a:p>
        </p:txBody>
      </p:sp>
      <p:sp>
        <p:nvSpPr>
          <p:cNvPr id="2113540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45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وَإِنْ أَخَذْتَني بِذُنُوبي أَخَذْتُكَ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بِمَغْفِرَتِكَ</a:t>
            </a:r>
            <a:r>
              <a:rPr lang="en-US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1145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1066800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and if You hold me for my sins, I will cling to Your granting pardon. </a:t>
            </a:r>
          </a:p>
        </p:txBody>
      </p:sp>
      <p:sp>
        <p:nvSpPr>
          <p:cNvPr id="2114564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55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وَإِنْ أَدْخَلْتَني النّارَ أَعْلَمْتُ أَهْلَها أَنّي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اُحِبُّكَ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1155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1066800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If You haul me into the hell, I will tell its inmates that I love You. </a:t>
            </a:r>
          </a:p>
        </p:txBody>
      </p:sp>
      <p:sp>
        <p:nvSpPr>
          <p:cNvPr id="2115588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66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إِلـهي إِنْ كانَ صَغُرَ في جَنْبِ طاعَتِكَ عَمَلي </a:t>
            </a:r>
            <a:endParaRPr lang="en-US" altLang="en-US" sz="5400" b="1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1166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1066800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My Lord, if my deeds are too small in relation to how I should obey You, </a:t>
            </a:r>
          </a:p>
        </p:txBody>
      </p:sp>
      <p:sp>
        <p:nvSpPr>
          <p:cNvPr id="2116612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وَاسْمَعْ دُعائي إِذا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دَعَوْتُكَ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053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579437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GB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respond to my prayer when I pray to You; </a:t>
            </a:r>
            <a:endParaRPr lang="en-US" altLang="en-US" sz="3200" b="1">
              <a:solidFill>
                <a:srgbClr val="000066"/>
              </a:solidFill>
              <a:latin typeface="Trebuchet MS" panose="020B0603020202020204" pitchFamily="34" charset="0"/>
              <a:ea typeface="MS Mincho" charset="-128"/>
            </a:endParaRPr>
          </a:p>
        </p:txBody>
      </p:sp>
      <p:sp>
        <p:nvSpPr>
          <p:cNvPr id="2053124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76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فَقَدْ كَبُرَ في جَنْبِ رَجائِكَ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أَمَلي</a:t>
            </a:r>
            <a:r>
              <a:rPr lang="en-US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1176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1066800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my aspirations are high enough as compared to what I should expect of You. </a:t>
            </a:r>
          </a:p>
        </p:txBody>
      </p:sp>
      <p:sp>
        <p:nvSpPr>
          <p:cNvPr id="2117636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86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إِلـهي كيف أَنْقَلِبُ مِنْ عِنْدِكَ بِالَخْيبَةِ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مَحْروماً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1186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1066800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My Lord, how can I go away from You unsuccessful and disappointed, </a:t>
            </a:r>
          </a:p>
        </p:txBody>
      </p:sp>
      <p:sp>
        <p:nvSpPr>
          <p:cNvPr id="2118660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وَقَدْ كانَ حُسْنُ ظَنّي بِجُودِكَ أَنْ تَقْلِبَني بِالنَّجاةِ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مَرْحُوماً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119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1554162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when I had a high hope that You will be kind enough to send me away enjoying safety and deliverance. </a:t>
            </a:r>
          </a:p>
        </p:txBody>
      </p:sp>
      <p:sp>
        <p:nvSpPr>
          <p:cNvPr id="2119684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07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إِلـهي وَقَدْ أَفْنَيْتُ عُمْري في شِرَّةِ السَّهْوِ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عَنْكَ</a:t>
            </a:r>
            <a:r>
              <a:rPr lang="en-US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1207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1066800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My Lord, I have wasted my life committing the crime of forgetting You </a:t>
            </a:r>
          </a:p>
        </p:txBody>
      </p:sp>
      <p:sp>
        <p:nvSpPr>
          <p:cNvPr id="2120708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17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وَأَبْلَيْتُ شَبابي في سَكْرَةِ التَّباعُدِ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مِنْكَ</a:t>
            </a:r>
            <a:r>
              <a:rPr lang="en-US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1217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1554162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and played havoc with my youth, intoxicated with keeping myself away from You. </a:t>
            </a:r>
          </a:p>
        </p:txBody>
      </p:sp>
      <p:sp>
        <p:nvSpPr>
          <p:cNvPr id="2121732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27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إِلـهي فلَمْ أَسْتَيْقِظْ أَيّامَ اغْتِراري بِكَ </a:t>
            </a:r>
            <a:endParaRPr lang="en-US" altLang="en-US" sz="5400" b="1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1227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1066800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My Lord, I did not wake up when I was under a delusion about You </a:t>
            </a:r>
          </a:p>
        </p:txBody>
      </p:sp>
      <p:sp>
        <p:nvSpPr>
          <p:cNvPr id="2122756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37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وَرُكُوني إِلى سَبيلِ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سَخَطِكَ</a:t>
            </a:r>
            <a:r>
              <a:rPr lang="en-US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1237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579437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and was inclined to earn Your displeasure. </a:t>
            </a:r>
          </a:p>
        </p:txBody>
      </p:sp>
      <p:sp>
        <p:nvSpPr>
          <p:cNvPr id="2123780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48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إِلـهي وَأَنَا عَبْدُكَ وَابْنُ عَبْدِكَ قائِمٌ بَيْنَ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يَدَيْكَ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1248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1066800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My Lord, I am Your bondman, son of Your bondman. I am standing before You, </a:t>
            </a:r>
          </a:p>
        </p:txBody>
      </p:sp>
      <p:sp>
        <p:nvSpPr>
          <p:cNvPr id="2124804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58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مُتَوَسِّلٌ بِكَرَمِكَ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إِلَيْكَ</a:t>
            </a:r>
            <a:r>
              <a:rPr lang="en-US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1258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1066800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trying to use Your own magnanimity as a means of approaching You. </a:t>
            </a:r>
          </a:p>
        </p:txBody>
      </p:sp>
      <p:sp>
        <p:nvSpPr>
          <p:cNvPr id="2125828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68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إِلـهي أَنَا عَبْدٌ أَتَنَصَّلُ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إِلَيْكَ</a:t>
            </a:r>
            <a:r>
              <a:rPr lang="en-US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1268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1066800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My Lord, I am a bondman of Yours, I want to rid myself </a:t>
            </a:r>
          </a:p>
        </p:txBody>
      </p:sp>
      <p:sp>
        <p:nvSpPr>
          <p:cNvPr id="2126852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وَاْسمَعْ نِدائي إِذا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نادَيْتُكَ</a:t>
            </a:r>
            <a:r>
              <a:rPr lang="en-US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054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579437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GB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listen to my call when I call You;</a:t>
            </a: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 </a:t>
            </a:r>
          </a:p>
        </p:txBody>
      </p:sp>
      <p:sp>
        <p:nvSpPr>
          <p:cNvPr id="2054148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78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مِمَّا كُنْتُ اُواجِهُكَ بِهِ مِنْ قِلَّةِ اسْتِحْيائي مِنْ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نَظَرِكَ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1278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2041525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of the sins I used to commit in Your presence because I lacked the sense of feeling ashamed that You were looking at me. </a:t>
            </a:r>
          </a:p>
        </p:txBody>
      </p:sp>
      <p:sp>
        <p:nvSpPr>
          <p:cNvPr id="2127876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88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وَأَطْلُبُ الْعَفْوَ مِنْكَ إِذِ الْعَفْوُ نَعْتٌ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لِكَرَمِكَ</a:t>
            </a:r>
            <a:r>
              <a:rPr lang="en-US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1288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1554162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I request You to forgive me, because forgiveness is a characteristic of Your Kindness. </a:t>
            </a:r>
          </a:p>
        </p:txBody>
      </p:sp>
      <p:sp>
        <p:nvSpPr>
          <p:cNvPr id="2128900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إِلـهي لَمْ يَكُنْ لي حَوْلٌ فَانْتَقِلَ بِهِ عَنْ مَعْصِيَتِكَ </a:t>
            </a:r>
            <a:endParaRPr lang="en-US" altLang="en-US" sz="5400" b="1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1299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1066800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My Lord, I was not strong enough to move away from Your disobedience, </a:t>
            </a:r>
          </a:p>
        </p:txBody>
      </p:sp>
      <p:sp>
        <p:nvSpPr>
          <p:cNvPr id="2129924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09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إِلاّ في وَقْت أَيْقَظْتَني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لَِمحَبَّتِكَ</a:t>
            </a:r>
            <a:r>
              <a:rPr lang="en-US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1309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1066800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except when You awakened me to Your love. </a:t>
            </a:r>
          </a:p>
        </p:txBody>
      </p:sp>
      <p:sp>
        <p:nvSpPr>
          <p:cNvPr id="2130948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19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وَكَما أَرَدْتَ أَنْ أَكُونَ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كُنْتُ</a:t>
            </a:r>
            <a:r>
              <a:rPr lang="en-US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1319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579437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I was exactly as You wanted me to be. </a:t>
            </a:r>
          </a:p>
        </p:txBody>
      </p:sp>
      <p:sp>
        <p:nvSpPr>
          <p:cNvPr id="2131972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29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فَشَكَرْتُكَ بِإِدْخالي في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كَرَمِكَ</a:t>
            </a:r>
            <a:r>
              <a:rPr lang="en-US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1329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1066800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I am thankful to You for introducing me to Your Kindness </a:t>
            </a:r>
          </a:p>
        </p:txBody>
      </p:sp>
      <p:sp>
        <p:nvSpPr>
          <p:cNvPr id="2132996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40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وَلِتَطْهيرِ قَلْبي مِنْ أَوْساخِ الْغَفْلَةِ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عَنْكَ</a:t>
            </a:r>
            <a:r>
              <a:rPr lang="en-US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1340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1066800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and purging my heart of the impurities of being inattentive to You. </a:t>
            </a:r>
          </a:p>
        </p:txBody>
      </p:sp>
      <p:sp>
        <p:nvSpPr>
          <p:cNvPr id="2134020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50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إِلـهي اُنْظُرْ إِلَيَّ نَظَرَ مَنْ نادَيْتَهُ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فَأَجابَكَ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1350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1554162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My Lord, look upon me as the person whom You called and he responded to You, </a:t>
            </a:r>
          </a:p>
        </p:txBody>
      </p:sp>
      <p:sp>
        <p:nvSpPr>
          <p:cNvPr id="2135044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60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وَاْستَعْمَلتُهُ بِمَعونَتِكَ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فَأَطاعَكَ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1360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1066800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whom You helped by using his services, and he obeyed You. </a:t>
            </a:r>
          </a:p>
        </p:txBody>
      </p:sp>
      <p:sp>
        <p:nvSpPr>
          <p:cNvPr id="2136068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70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يا قَريباً لا يَبْعُدُ عَنِ المُغْتَرِّ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بِهِ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1370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1066800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You Near One, Who is not far from one who is away from You. </a:t>
            </a:r>
          </a:p>
        </p:txBody>
      </p:sp>
      <p:sp>
        <p:nvSpPr>
          <p:cNvPr id="2137092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وَأَقْبِلْ عَليَّ إِذا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ناجَيْتُكَ</a:t>
            </a:r>
            <a:r>
              <a:rPr lang="en-US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055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1066800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GB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and turn to me when I make my submission to You in confidence. </a:t>
            </a:r>
            <a:endParaRPr lang="en-US" altLang="en-US" sz="3200" b="1">
              <a:solidFill>
                <a:srgbClr val="000066"/>
              </a:solidFill>
              <a:latin typeface="Trebuchet MS" panose="020B0603020202020204" pitchFamily="34" charset="0"/>
              <a:ea typeface="MS Mincho" charset="-128"/>
            </a:endParaRPr>
          </a:p>
        </p:txBody>
      </p:sp>
      <p:sp>
        <p:nvSpPr>
          <p:cNvPr id="2055172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81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وَيا جَواداً لايَبْخَلُ عَمَّنْ رَجا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ثَوابَهُ</a:t>
            </a:r>
            <a:r>
              <a:rPr lang="en-US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1381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1066800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You Munificent, Who does not withhold His reward from one who hopes for it. </a:t>
            </a:r>
          </a:p>
        </p:txBody>
      </p:sp>
      <p:sp>
        <p:nvSpPr>
          <p:cNvPr id="2138116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91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إِلـهي هَبْ لي قَلْباً يُدْنيهِ مِنْكَ شَوْقُهُ </a:t>
            </a:r>
            <a:endParaRPr lang="en-US" altLang="en-US" sz="5400" b="1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1391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1066800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My Lord, provide me with a heart, the passion of which may bring it near You, </a:t>
            </a:r>
          </a:p>
        </p:txBody>
      </p:sp>
      <p:sp>
        <p:nvSpPr>
          <p:cNvPr id="2139140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وَلِساناً يُرْفَعُ إِلَيْكَ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صِدْقُهُ</a:t>
            </a:r>
            <a:r>
              <a:rPr lang="en-US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1401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1066800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with a tongue the truth of which may be submitted to You, </a:t>
            </a:r>
          </a:p>
        </p:txBody>
      </p:sp>
      <p:sp>
        <p:nvSpPr>
          <p:cNvPr id="2140164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11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وَنَظَراً يُقَرِّبُهُ مِنْكَ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حَقُّهُ</a:t>
            </a:r>
            <a:r>
              <a:rPr lang="en-US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1411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1066800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and with a vision the nature of which may bring it close to You. </a:t>
            </a:r>
          </a:p>
        </p:txBody>
      </p:sp>
      <p:sp>
        <p:nvSpPr>
          <p:cNvPr id="2141188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2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إِلـهي إنَّ مَنْ تَعَرَّفَ بِكَ غَيْرُ مَجْهُول</a:t>
            </a:r>
            <a:r>
              <a:rPr lang="en-US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</a:p>
        </p:txBody>
      </p:sp>
      <p:sp>
        <p:nvSpPr>
          <p:cNvPr id="21422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1066800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My Lord, whoever gets acquainted with You, is not un-known; </a:t>
            </a:r>
          </a:p>
        </p:txBody>
      </p:sp>
      <p:sp>
        <p:nvSpPr>
          <p:cNvPr id="2142212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3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وَمَنْ لاذَ بِكَ غَيْرُ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مَخْذُول</a:t>
            </a:r>
            <a:r>
              <a:rPr lang="en-US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1432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1066800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whoever takes shelter under You, is not disappointed; </a:t>
            </a:r>
          </a:p>
        </p:txBody>
      </p:sp>
      <p:sp>
        <p:nvSpPr>
          <p:cNvPr id="2143236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42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وَمَنْ أَقْبَلْتَ عَلَيْهِ غَيْرُ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مَمْلُول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1442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579437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and one to whom You turn, is not a slave. </a:t>
            </a:r>
          </a:p>
        </p:txBody>
      </p:sp>
      <p:sp>
        <p:nvSpPr>
          <p:cNvPr id="2144260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52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إِلـهي إِنَّ مَن انْتَهَجَ بِكَ لَمُسْتَنيرٌ </a:t>
            </a:r>
            <a:endParaRPr lang="en-US" altLang="en-US" sz="5400" b="1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1452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579437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One who follows Your path is enlightened; </a:t>
            </a:r>
          </a:p>
        </p:txBody>
      </p:sp>
      <p:sp>
        <p:nvSpPr>
          <p:cNvPr id="2145284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63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 dirty="0">
                <a:solidFill>
                  <a:srgbClr val="000066"/>
                </a:solidFill>
                <a:cs typeface="Simplified Arabic" panose="02020603050405020304" pitchFamily="18" charset="-78"/>
              </a:rPr>
              <a:t>وِإِنَّ مَنِ اعْتَصَمَ بِكَ </a:t>
            </a:r>
            <a:r>
              <a:rPr lang="ar-SA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لَمُسْتَجيرٌ</a:t>
            </a:r>
            <a:r>
              <a:rPr lang="en-US" altLang="en-US" sz="5400" b="1" dirty="0" smtClean="0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  <a:endParaRPr lang="en-US" altLang="en-US" sz="5400" b="1" dirty="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1463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579437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and one who takes refuge in You, is saved. </a:t>
            </a:r>
          </a:p>
        </p:txBody>
      </p:sp>
      <p:sp>
        <p:nvSpPr>
          <p:cNvPr id="2146308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73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ar-SA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وَقَدْ لُذْتُ بِكَ يا إِلـهي </a:t>
            </a:r>
            <a:endParaRPr lang="en-US" altLang="en-US" sz="5400" b="1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1473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656013"/>
            <a:ext cx="8353425" cy="579437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>
                <a:solidFill>
                  <a:srgbClr val="000066"/>
                </a:solidFill>
                <a:latin typeface="Trebuchet MS" panose="020B0603020202020204" pitchFamily="34" charset="0"/>
                <a:ea typeface="MS Mincho" charset="-128"/>
              </a:rPr>
              <a:t>My Lord, I have taken refuge in You. </a:t>
            </a:r>
          </a:p>
        </p:txBody>
      </p:sp>
      <p:sp>
        <p:nvSpPr>
          <p:cNvPr id="2147332" name="Text Box 4"/>
          <p:cNvSpPr txBox="1">
            <a:spLocks noChangeArrowheads="1"/>
          </p:cNvSpPr>
          <p:nvPr/>
        </p:nvSpPr>
        <p:spPr bwMode="auto">
          <a:xfrm>
            <a:off x="179388" y="254000"/>
            <a:ext cx="8785225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altLang="en-US" sz="1800">
                <a:solidFill>
                  <a:srgbClr val="FFFF99"/>
                </a:solidFill>
              </a:rPr>
              <a:t>Mun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j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t-e-Sh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b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niy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</a:rPr>
              <a:t>á</a:t>
            </a:r>
            <a:r>
              <a:rPr lang="en-GB" altLang="en-US" sz="1800">
                <a:solidFill>
                  <a:srgbClr val="FFFF99"/>
                </a:solidFill>
              </a:rPr>
              <a:t>h</a:t>
            </a:r>
            <a:endParaRPr lang="en-US" altLang="en-US" sz="180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003399"/>
            </a:gs>
            <a:gs pos="100000">
              <a:srgbClr val="003399">
                <a:gamma/>
                <a:shade val="46275"/>
                <a:invGamma/>
              </a:srgb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rgbClr val="003399"/>
            </a:solidFill>
            <a:effectLst/>
            <a:latin typeface="Trebuchet MS" panose="020B0603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003399"/>
            </a:gs>
            <a:gs pos="100000">
              <a:srgbClr val="003399">
                <a:gamma/>
                <a:shade val="46275"/>
                <a:invGamma/>
              </a:srgb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rgbClr val="003399"/>
            </a:solidFill>
            <a:effectLst/>
            <a:latin typeface="Trebuchet MS" panose="020B0603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2467</TotalTime>
  <Words>3110</Words>
  <Application>Microsoft Office PowerPoint</Application>
  <PresentationFormat>On-screen Show (4:3)</PresentationFormat>
  <Paragraphs>456</Paragraphs>
  <Slides>147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147</vt:i4>
      </vt:variant>
    </vt:vector>
  </HeadingPairs>
  <TitlesOfParts>
    <vt:vector size="153" baseType="lpstr">
      <vt:lpstr>Arial</vt:lpstr>
      <vt:lpstr>Trebuchet MS</vt:lpstr>
      <vt:lpstr>Simplified Arabic</vt:lpstr>
      <vt:lpstr>MS Mincho</vt:lpstr>
      <vt:lpstr>Al-Arial</vt:lpstr>
      <vt:lpstr>Default Design</vt:lpstr>
      <vt:lpstr>PowerPoint Presentation</vt:lpstr>
      <vt:lpstr>PowerPoint Presentation</vt:lpstr>
      <vt:lpstr>PowerPoint Presentation</vt:lpstr>
      <vt:lpstr>اللَّهُمَّ صَلِّ عَلَى مُحَمَّدٍ وَ آلِ مُحَمَّدٍ</vt:lpstr>
      <vt:lpstr>بِسْمِ اللهِ الرَّحْمنِ الرَّحِيمِِ</vt:lpstr>
      <vt:lpstr>اَللّـهُمَّ صَلِّ عَلى مُحَمَّد وَآلِ مُحَمَّد </vt:lpstr>
      <vt:lpstr>وَاسْمَعْ دُعائي إِذا دَعَوْتُكَ </vt:lpstr>
      <vt:lpstr>وَاْسمَعْ نِدائي إِذا نادَيْتُكَ </vt:lpstr>
      <vt:lpstr>وَأَقْبِلْ عَليَّ إِذا ناجَيْتُكَ </vt:lpstr>
      <vt:lpstr>فَقَدْ هَرَبْتُ إِلَيْكَ </vt:lpstr>
      <vt:lpstr>وَوَقَفْتُ بَيْنَ يَدَيكَ </vt:lpstr>
      <vt:lpstr>مُسْتَكيناً لَكَ مُتَضرِّعاً إِلَيْكَ </vt:lpstr>
      <vt:lpstr>راجِياً لِما لَدَيْكَ ثَوابي </vt:lpstr>
      <vt:lpstr>وَتَعْلَمُ ما في نَفْسي </vt:lpstr>
      <vt:lpstr>وَتَخْبُرُ حاجَتي </vt:lpstr>
      <vt:lpstr>وَتَعْرِفُ ضَميري </vt:lpstr>
      <vt:lpstr>وَلا يَخْفى عَلَيْكَ أَمْرُ مُنْقَلَبي وَمَثْوايَ </vt:lpstr>
      <vt:lpstr>وَما اُريدُ أَنْ اُبْدِيَ بِهِ مِنْ مَنْطِقي </vt:lpstr>
      <vt:lpstr>وأَتَفَوَّهُ بِهِ مِنْ طَلِبَتي </vt:lpstr>
      <vt:lpstr>وَأَرْجُوهُ لِعاقِبَتي </vt:lpstr>
      <vt:lpstr>وَقَدْ جَرَتْ مَقاديرُكَ عَليَّ يا سَيِّدي </vt:lpstr>
      <vt:lpstr>فيما يَكُونُ مِنّي إِلى آخِرِ عُمْري </vt:lpstr>
      <vt:lpstr>مِنْ سَريرَتي وَعَلانِيَتي </vt:lpstr>
      <vt:lpstr>وَبِيَدِكَ لا بِيَدِ غَيْرِكَ زِيادَتي وَنَقْصي وَنَفْعي وَضرّي </vt:lpstr>
      <vt:lpstr>إِلـهي إِنْ حَرَمْتَني فَمَنْ ذَا الَّذي يَرْزُقُني </vt:lpstr>
      <vt:lpstr>وَإِنْ خَذَلْتَني فَمَنْ ذَا الَّذي يَنْصُرُني </vt:lpstr>
      <vt:lpstr>إِلـهي أَعُوذُ بِكَ مِنَ غَضَبِكَ وَحُلُولِ سَخَطِكَ </vt:lpstr>
      <vt:lpstr>إِلـهي إِنْ كُنْتُ غَيْرَ مُسْتاْهِل لِرَحْمَتِكَ </vt:lpstr>
      <vt:lpstr>فَأَنْتَ أَهْلٌ أَنْ تَجُودَ عَليَّ بِفَضْلِ سَعَتِكَ </vt:lpstr>
      <vt:lpstr>إِلـهي كَأَنّي بِنَفْسي واقِفَةٌ بَيْنَ يَدَيْكَ </vt:lpstr>
      <vt:lpstr>وَقَدْ أَظَلَّها حُسْنُ تَوَكُّلي عَلَيْكَ </vt:lpstr>
      <vt:lpstr>فَقُلْتَ ما أَنْتَ أَهْلُهُ </vt:lpstr>
      <vt:lpstr>وَتَغَمَّدْتَني بِعَفْوِكَ </vt:lpstr>
      <vt:lpstr>إِلـهي إِنْ عَفَوْتَ فَمَنْ أَوْلى مِنْكَ بِذلِكَ </vt:lpstr>
      <vt:lpstr>وَإِنْ كانَ قَدْ دَنا أَجَلي </vt:lpstr>
      <vt:lpstr>وَلَمْ يُدْنِني مِنْكَ عَمَلي </vt:lpstr>
      <vt:lpstr>فَقَدْ جَعَلْتُ الإِقْرارَ بِالذَّنْبِ إِلَيْكَ وَسيلَتي </vt:lpstr>
      <vt:lpstr>إِلـهي قَدْ جُرْتُ عَلى نَفْسي في النَّظَرِ لَها </vt:lpstr>
      <vt:lpstr>فَلَها الْوَيْلُ إِنْ لَمْ تَغْفِرْ لَها </vt:lpstr>
      <vt:lpstr>إِلـهي لَمْ يَزَلْ بِرُّكَ عَلَيَّ أَيّامَ حَياتي </vt:lpstr>
      <vt:lpstr>فَلا تَقْطَعْ بِرَّكَ عَنّي في مَماتي </vt:lpstr>
      <vt:lpstr>إِلـهي كَيْفَ آيَسُ مِنْ حُسْنِ نَظَرِكَ لي بَعْدَ مَماتي </vt:lpstr>
      <vt:lpstr>وَأَنْتَ لَمْ تُوَلِّني إلاّ الْجَميلَ في حَياتي </vt:lpstr>
      <vt:lpstr>إِلـهي تَوَلَّ مِنْ أَمْري ما أَنْتَ أَهْلُهُ </vt:lpstr>
      <vt:lpstr>وَعُدْ عَلَيَّ بِفَضْلِكَ </vt:lpstr>
      <vt:lpstr>عَلى مُذْنِب قَدْ غَمَرَهُ جَهْلُهُ </vt:lpstr>
      <vt:lpstr>إِلـهي قَدْ سَتَرْتَ عَلَيَّ ذُنُوباً في الدُّنْيا </vt:lpstr>
      <vt:lpstr>وَأَنَا أَحْوَجُ إِلى سَتْرِها عَلَيَّ مِنْكَ في الاُْخْرى </vt:lpstr>
      <vt:lpstr>إِذْ لَمْ تُظْهِرْها لإَِحَد مِنْ عِبادِكَ الصّالِحينَ </vt:lpstr>
      <vt:lpstr>فَلاتَفْضَحْني يَوْمَ الْقِيامَةِ عَلى رُؤُوسِ الاَْشْهادِ </vt:lpstr>
      <vt:lpstr>إِلـهي جُودُكَ بَسَطَ أَمَلي </vt:lpstr>
      <vt:lpstr>وَعفْوُكَ أَفْضَلُ مِنْ عَمَلي </vt:lpstr>
      <vt:lpstr>إِلـهي فَسُرَّني بِلِقائِكَ </vt:lpstr>
      <vt:lpstr>يَوْمَ تَقْضي فيهِ بَيْنَ عِبادِكَ </vt:lpstr>
      <vt:lpstr>إِلـهىِ اعْتِذاري إِلَيْكَ اعْتِذارُ مَنْ لَمْ يَسْتَغْنِ عَنْ قَبُولِ عُذْرِهِ </vt:lpstr>
      <vt:lpstr>فَاقْبَلْ عُذْري يا أَكْرَمَ مَنِ اعْتَذَرَ إِلَيْهِ الْمُسيئُونَ </vt:lpstr>
      <vt:lpstr>إِلـهي لا َتَرُدَّ حاجَتي </vt:lpstr>
      <vt:lpstr>وَلا تُخَيِّبْ طَمَعي </vt:lpstr>
      <vt:lpstr>وَلا تَقْطَعْ مِنْكَ رَجائي وَأَمَلي </vt:lpstr>
      <vt:lpstr>إِلـهي لَوْ أَرَدْتَ هَواني لَمْ تَهْدِني </vt:lpstr>
      <vt:lpstr>وَلَوْ أَرَدْتَ فَضيحَتي لَمْ تُعافِني </vt:lpstr>
      <vt:lpstr>إِلـهي ما أَظُنُّكَ تَرُدُّني في حاجَة قَدْ أَفْنَيْتُ عُمْري في طَلَبَها مِنْكَ </vt:lpstr>
      <vt:lpstr>إِلـهي فَلَكَ الْحَمْدُ أَبَداً أَبَداً دائِماً سَرْمَداً </vt:lpstr>
      <vt:lpstr>يَزيدُ وَلا يَبيدُ </vt:lpstr>
      <vt:lpstr>كَما تُحِبُّ وَتَرْضى </vt:lpstr>
      <vt:lpstr>إِلـهي إِنْ أَخَذْتَني بِجُرْمي أَخَذْتُكَ بِعَفْوِكَ </vt:lpstr>
      <vt:lpstr>وَإِنْ أَخَذْتَني بِذُنُوبي أَخَذْتُكَ بِمَغْفِرَتِكَ </vt:lpstr>
      <vt:lpstr>وَإِنْ أَدْخَلْتَني النّارَ أَعْلَمْتُ أَهْلَها أَنّي اُحِبُّكَ </vt:lpstr>
      <vt:lpstr>إِلـهي إِنْ كانَ صَغُرَ في جَنْبِ طاعَتِكَ عَمَلي </vt:lpstr>
      <vt:lpstr>فَقَدْ كَبُرَ في جَنْبِ رَجائِكَ أَمَلي </vt:lpstr>
      <vt:lpstr>إِلـهي كيف أَنْقَلِبُ مِنْ عِنْدِكَ بِالَخْيبَةِ مَحْروماً </vt:lpstr>
      <vt:lpstr>وَقَدْ كانَ حُسْنُ ظَنّي بِجُودِكَ أَنْ تَقْلِبَني بِالنَّجاةِ مَرْحُوماً </vt:lpstr>
      <vt:lpstr>إِلـهي وَقَدْ أَفْنَيْتُ عُمْري في شِرَّةِ السَّهْوِ عَنْكَ </vt:lpstr>
      <vt:lpstr>وَأَبْلَيْتُ شَبابي في سَكْرَةِ التَّباعُدِ مِنْكَ </vt:lpstr>
      <vt:lpstr>إِلـهي فلَمْ أَسْتَيْقِظْ أَيّامَ اغْتِراري بِكَ </vt:lpstr>
      <vt:lpstr>وَرُكُوني إِلى سَبيلِ سَخَطِكَ </vt:lpstr>
      <vt:lpstr>إِلـهي وَأَنَا عَبْدُكَ وَابْنُ عَبْدِكَ قائِمٌ بَيْنَ يَدَيْكَ </vt:lpstr>
      <vt:lpstr>مُتَوَسِّلٌ بِكَرَمِكَ إِلَيْكَ </vt:lpstr>
      <vt:lpstr>إِلـهي أَنَا عَبْدٌ أَتَنَصَّلُ إِلَيْكَ </vt:lpstr>
      <vt:lpstr>مِمَّا كُنْتُ اُواجِهُكَ بِهِ مِنْ قِلَّةِ اسْتِحْيائي مِنْ نَظَرِكَ </vt:lpstr>
      <vt:lpstr>وَأَطْلُبُ الْعَفْوَ مِنْكَ إِذِ الْعَفْوُ نَعْتٌ لِكَرَمِكَ </vt:lpstr>
      <vt:lpstr>إِلـهي لَمْ يَكُنْ لي حَوْلٌ فَانْتَقِلَ بِهِ عَنْ مَعْصِيَتِكَ </vt:lpstr>
      <vt:lpstr>إِلاّ في وَقْت أَيْقَظْتَني لَِمحَبَّتِكَ </vt:lpstr>
      <vt:lpstr>وَكَما أَرَدْتَ أَنْ أَكُونَ كُنْتُ </vt:lpstr>
      <vt:lpstr>فَشَكَرْتُكَ بِإِدْخالي في كَرَمِكَ </vt:lpstr>
      <vt:lpstr>وَلِتَطْهيرِ قَلْبي مِنْ أَوْساخِ الْغَفْلَةِ عَنْكَ </vt:lpstr>
      <vt:lpstr>إِلـهي اُنْظُرْ إِلَيَّ نَظَرَ مَنْ نادَيْتَهُ فَأَجابَكَ </vt:lpstr>
      <vt:lpstr>وَاْستَعْمَلتُهُ بِمَعونَتِكَ فَأَطاعَكَ </vt:lpstr>
      <vt:lpstr>يا قَريباً لا يَبْعُدُ عَنِ المُغْتَرِّ بِهِ </vt:lpstr>
      <vt:lpstr>وَيا جَواداً لايَبْخَلُ عَمَّنْ رَجا ثَوابَهُ </vt:lpstr>
      <vt:lpstr>إِلـهي هَبْ لي قَلْباً يُدْنيهِ مِنْكَ شَوْقُهُ </vt:lpstr>
      <vt:lpstr>وَلِساناً يُرْفَعُ إِلَيْكَ صِدْقُهُ </vt:lpstr>
      <vt:lpstr>وَنَظَراً يُقَرِّبُهُ مِنْكَ حَقُّهُ </vt:lpstr>
      <vt:lpstr>إِلـهي إنَّ مَنْ تَعَرَّفَ بِكَ غَيْرُ مَجْهُول </vt:lpstr>
      <vt:lpstr>وَمَنْ لاذَ بِكَ غَيْرُ مَخْذُول </vt:lpstr>
      <vt:lpstr>وَمَنْ أَقْبَلْتَ عَلَيْهِ غَيْرُ مَمْلُول </vt:lpstr>
      <vt:lpstr>إِلـهي إِنَّ مَن انْتَهَجَ بِكَ لَمُسْتَنيرٌ </vt:lpstr>
      <vt:lpstr>وِإِنَّ مَنِ اعْتَصَمَ بِكَ لَمُسْتَجيرٌ </vt:lpstr>
      <vt:lpstr>وَقَدْ لُذْتُ بِكَ يا إِلـهي </vt:lpstr>
      <vt:lpstr>فَلا تُخَيِّبْ ظَنّي مِنْ رَحْمَتِكَ </vt:lpstr>
      <vt:lpstr>وَلا تَحْجُبْني عَنْ رَأفَتِكَ </vt:lpstr>
      <vt:lpstr>إِلـهي أَقِمْني في أَهْلِ وِلايَتِكَ </vt:lpstr>
      <vt:lpstr>مُقامَ مَنْ رَجَا الزِّيادَةَ مِنْ مَحَبَّتِكَ </vt:lpstr>
      <vt:lpstr>إِلـهي وَأَلْهِمْني وَلَهاً بِذِكْرِكَ إِلى ذِكْرِكَ </vt:lpstr>
      <vt:lpstr>وَهَمَّتي في رَوْحِ نَجاحِ أَسْمائِكَ وَمَحَلِّ قُدْسِكَ </vt:lpstr>
      <vt:lpstr>إِلـهي بِكَ عَلَيْكَ إلاّ أَلْحَقْتَني بِمَحَلِّ أَهْلِ طاعَتِكَ </vt:lpstr>
      <vt:lpstr>وَالْمَثْوىَ الصّالِحِ مِنْ مَرْضاتِكَ </vt:lpstr>
      <vt:lpstr>فَإِنّي لا أَقْدِرُ لِنَفْسي دَفْعاً </vt:lpstr>
      <vt:lpstr>وَلا أَمْلِكُ لَها نَفْعاً </vt:lpstr>
      <vt:lpstr>إِلـهي أَنَا عَبْدُكَ الضَّعيفُ الْمُذْنِبُ </vt:lpstr>
      <vt:lpstr>وَمَمْلُوكُكَ الْمُنيبُ </vt:lpstr>
      <vt:lpstr>فَلا تَجْعَلْني مِمَّنْ صَرَفتَ عَنْهُ وَجْهَكَ </vt:lpstr>
      <vt:lpstr>وَحَجَبَهُ سَهْوُهُ عَنْ عَفْوِكَ </vt:lpstr>
      <vt:lpstr>إِلـهي هَبْ لي كَمالَ الانْقِطاعِ إِلَيْكَ </vt:lpstr>
      <vt:lpstr>وَأَنِرْ أَبْصارَ قُلُوبِنا بِضِياءِ نَظَرِها إِلَيْكَ </vt:lpstr>
      <vt:lpstr>حَتّى تَخْرِقَ أَبْصارُ الْقُلُوبِ حُجُبَ النُّورِ </vt:lpstr>
      <vt:lpstr>فَتَصِلَ إِلى مَعْدِنِ الْعَظَمَةِ </vt:lpstr>
      <vt:lpstr>وَتَصيرَ أَرْواحُنا مُعَلَّقَةً بِعِزِّ قُدْسِكَ </vt:lpstr>
      <vt:lpstr>إِلـهي وَاْجَعَلْني مِمَّنْ نادَيْتَهُ فَأَجابَكَ </vt:lpstr>
      <vt:lpstr>وَلاحَظْتَهُ فَصَعِقَ لِجَلالِكَ </vt:lpstr>
      <vt:lpstr>فَناجَيْتَهُ سِرّاً وَعَمِلَ لَكَ جَهْراً </vt:lpstr>
      <vt:lpstr>إِلـهي لَمْ اُسَلِّطْ عَلى حُسْنِ ظَنّي قُنُوطَ الاِْياسِ </vt:lpstr>
      <vt:lpstr>وَلاَ انْقَطَعَ رَجائي مِنْ جَميلِ كَرَمِكَ </vt:lpstr>
      <vt:lpstr>إِلـهي إِنْ كانَتِ الْخَطايا قَدْ أَسْقَطَتْني لَدَيْكَ </vt:lpstr>
      <vt:lpstr>فَاصْفَحْ عَنّي بِحُسْنِ تَوَكُّلي عَلَيْكَ </vt:lpstr>
      <vt:lpstr>إِلـهي إِنْ حَطَّتْني الذُّنوبُ مِنْ مَكارِمِ لُطْفِكَ </vt:lpstr>
      <vt:lpstr>فَقَدْ نَبَّهَني الْيَقينُ إِلى كَرَمِ عَطْفِكَ </vt:lpstr>
      <vt:lpstr>إِلـهي إِنْ أَنَامَتْنِى الْغَفْلَةُ عَنِ الاسْتْعِدادِ لِلِقائِكَ </vt:lpstr>
      <vt:lpstr>فَقَدْ نَبَّهَني الْمَعْرِفَةُ بِكَرَمِ آلائِكَ </vt:lpstr>
      <vt:lpstr>إِلـهي إِنْ دَعاني إِلى النّارِ عَظيْمُ عِقابِكَ </vt:lpstr>
      <vt:lpstr>فَقَدْ دَعاني إِلَى الْجَنَّةِ جَزيلُ ثَوابِكَ </vt:lpstr>
      <vt:lpstr>إِلـهي فَلَكَ أَسْأَلُ وَإِلَيْكَ أَبْتَهِلُ وَأَرْغَبُ وَأَسأَلُكَ </vt:lpstr>
      <vt:lpstr>أَنْ تُصَلِّيَ عَلى مُحَمَّد وَآلِ مُحَمَّد </vt:lpstr>
      <vt:lpstr>وَأَنْ تَجْعَلَني مِمَّنْ يُديمُ ذِكَرَكَ </vt:lpstr>
      <vt:lpstr>وَلا يَنْقُضُ عَهْدَكَ </vt:lpstr>
      <vt:lpstr>وَلايَغْفُلُ عَنْ شُكْرِكَ </vt:lpstr>
      <vt:lpstr>وَلا يَسْتَخِفُّ بِأَمْرِكَ </vt:lpstr>
      <vt:lpstr>إِلـهي وَأَلْحِقْني بِنُورِ عِزِّكَ الاَْبْهَجِ </vt:lpstr>
      <vt:lpstr>فَأَكُونَ لَكَ عارِفاً </vt:lpstr>
      <vt:lpstr>وَعَنْ سِواكَ مُنْحَرِفاً </vt:lpstr>
      <vt:lpstr>وَمِنْكَ خائِفاً مُراقِباً </vt:lpstr>
      <vt:lpstr>يا ذَا الْجَلالِ وَالإِكْرامِ </vt:lpstr>
      <vt:lpstr>وَصَلَّى اللهُ عَلى مُحَمَّد رَسُولِهِ وَآلِهِ الطّاهِرينَ وَسَلَّمَ تَسْليماً كَثيراً </vt:lpstr>
      <vt:lpstr>اللَّهُمَّ صَلِّ عَلَى مُحَمَّدٍ وَ آلِ مُحَمَّدٍ</vt:lpstr>
      <vt:lpstr>PowerPoint Presentation</vt:lpstr>
      <vt:lpstr>Please recite a  Surah Al-Fātiḥa for ALL MARHUMEEN </vt:lpstr>
      <vt:lpstr>PowerPoint Presentation</vt:lpstr>
    </vt:vector>
  </TitlesOfParts>
  <Company>DOHMS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Munajat-e-Shabaniyah</dc:title>
  <dc:creator>Rehan Ali Lotlikar</dc:creator>
  <cp:lastModifiedBy>Rehan Ali Lotlikar</cp:lastModifiedBy>
  <cp:revision>322</cp:revision>
  <dcterms:created xsi:type="dcterms:W3CDTF">2005-08-31T20:32:19Z</dcterms:created>
  <dcterms:modified xsi:type="dcterms:W3CDTF">2022-03-16T10:05:48Z</dcterms:modified>
</cp:coreProperties>
</file>