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diagrams/colors8.xml" ContentType="application/vnd.openxmlformats-officedocument.drawingml.diagramColors+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diagrams/data7.xml" ContentType="application/vnd.openxmlformats-officedocument.drawingml.diagramData+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61" r:id="rId3"/>
    <p:sldId id="262" r:id="rId4"/>
    <p:sldId id="263" r:id="rId5"/>
    <p:sldId id="260" r:id="rId6"/>
    <p:sldId id="266" r:id="rId7"/>
    <p:sldId id="267" r:id="rId8"/>
    <p:sldId id="268" r:id="rId9"/>
    <p:sldId id="269" r:id="rId10"/>
    <p:sldId id="270" r:id="rId11"/>
    <p:sldId id="271" r:id="rId12"/>
    <p:sldId id="272" r:id="rId13"/>
    <p:sldId id="273" r:id="rId14"/>
    <p:sldId id="274" r:id="rId15"/>
    <p:sldId id="275"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3" r:id="rId41"/>
    <p:sldId id="301" r:id="rId42"/>
    <p:sldId id="304" r:id="rId43"/>
    <p:sldId id="305" r:id="rId44"/>
    <p:sldId id="302" r:id="rId45"/>
    <p:sldId id="306" r:id="rId46"/>
    <p:sldId id="307" r:id="rId47"/>
    <p:sldId id="308" r:id="rId48"/>
    <p:sldId id="309" r:id="rId49"/>
    <p:sldId id="310" r:id="rId50"/>
    <p:sldId id="311" r:id="rId51"/>
    <p:sldId id="312" r:id="rId52"/>
    <p:sldId id="313" r:id="rId53"/>
    <p:sldId id="314" r:id="rId54"/>
    <p:sldId id="315" r:id="rId55"/>
    <p:sldId id="316"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06" autoAdjust="0"/>
    <p:restoredTop sz="94660"/>
  </p:normalViewPr>
  <p:slideViewPr>
    <p:cSldViewPr>
      <p:cViewPr varScale="1">
        <p:scale>
          <a:sx n="74" d="100"/>
          <a:sy n="74" d="100"/>
        </p:scale>
        <p:origin x="-10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6E79E-2EE5-48FC-B615-9850BCD78A2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946B3B05-45A0-427B-97AD-C18EE20DCED7}">
      <dgm:prSet phldrT="[Text]"/>
      <dgm:spPr/>
      <dgm:t>
        <a:bodyPr/>
        <a:lstStyle/>
        <a:p>
          <a:r>
            <a:rPr lang="en-US" b="1" dirty="0" smtClean="0"/>
            <a:t>Divine Punishment</a:t>
          </a:r>
          <a:endParaRPr lang="en-US" dirty="0"/>
        </a:p>
      </dgm:t>
    </dgm:pt>
    <dgm:pt modelId="{E0CDB399-140F-412C-A420-E567B69DFC88}" type="parTrans" cxnId="{F60E2C4A-7491-4CAF-A999-4E01BEA1F2EC}">
      <dgm:prSet/>
      <dgm:spPr/>
      <dgm:t>
        <a:bodyPr/>
        <a:lstStyle/>
        <a:p>
          <a:endParaRPr lang="en-US"/>
        </a:p>
      </dgm:t>
    </dgm:pt>
    <dgm:pt modelId="{399BFC45-C9ED-4A11-B73E-A9F7D46C41E5}" type="sibTrans" cxnId="{F60E2C4A-7491-4CAF-A999-4E01BEA1F2EC}">
      <dgm:prSet/>
      <dgm:spPr/>
      <dgm:t>
        <a:bodyPr/>
        <a:lstStyle/>
        <a:p>
          <a:endParaRPr lang="en-US"/>
        </a:p>
      </dgm:t>
    </dgm:pt>
    <dgm:pt modelId="{09449243-0958-4B6E-B8E5-226A00304DDC}">
      <dgm:prSet phldrT="[Text]"/>
      <dgm:spPr/>
      <dgm:t>
        <a:bodyPr/>
        <a:lstStyle/>
        <a:p>
          <a:r>
            <a:rPr lang="en-US" dirty="0" smtClean="0"/>
            <a:t>Punishment for illegal carnal desires before marriage and not having a chaste spouse</a:t>
          </a:r>
        </a:p>
      </dgm:t>
    </dgm:pt>
    <dgm:pt modelId="{14A8223C-7C6D-4046-BE1C-67AA3961FA76}" type="parTrans" cxnId="{912ACD97-E07F-4737-81A3-AECC254FC141}">
      <dgm:prSet/>
      <dgm:spPr/>
      <dgm:t>
        <a:bodyPr/>
        <a:lstStyle/>
        <a:p>
          <a:endParaRPr lang="en-US"/>
        </a:p>
      </dgm:t>
    </dgm:pt>
    <dgm:pt modelId="{D0EFA6B8-A484-4369-973A-6F8B9037494B}" type="sibTrans" cxnId="{912ACD97-E07F-4737-81A3-AECC254FC141}">
      <dgm:prSet/>
      <dgm:spPr/>
      <dgm:t>
        <a:bodyPr/>
        <a:lstStyle/>
        <a:p>
          <a:endParaRPr lang="en-US"/>
        </a:p>
      </dgm:t>
    </dgm:pt>
    <dgm:pt modelId="{B3BE44A5-B700-4E21-859D-B8F48DD9BDAB}">
      <dgm:prSet phldrT="[Text]"/>
      <dgm:spPr/>
      <dgm:t>
        <a:bodyPr/>
        <a:lstStyle/>
        <a:p>
          <a:r>
            <a:rPr lang="en-US" dirty="0" smtClean="0"/>
            <a:t>Punishment for lack of knowledge about the commands of God and not acting upon it.</a:t>
          </a:r>
          <a:endParaRPr lang="en-US" dirty="0"/>
        </a:p>
      </dgm:t>
    </dgm:pt>
    <dgm:pt modelId="{D8633B8A-3D90-462F-BB2C-C4B65637097B}" type="parTrans" cxnId="{7801DA29-4F41-421A-A125-094E5A24BA84}">
      <dgm:prSet/>
      <dgm:spPr/>
      <dgm:t>
        <a:bodyPr/>
        <a:lstStyle/>
        <a:p>
          <a:endParaRPr lang="en-US"/>
        </a:p>
      </dgm:t>
    </dgm:pt>
    <dgm:pt modelId="{B1F6067C-D9AC-4DDD-BEB1-375F41EC5DB5}" type="sibTrans" cxnId="{7801DA29-4F41-421A-A125-094E5A24BA84}">
      <dgm:prSet/>
      <dgm:spPr/>
      <dgm:t>
        <a:bodyPr/>
        <a:lstStyle/>
        <a:p>
          <a:endParaRPr lang="en-US"/>
        </a:p>
      </dgm:t>
    </dgm:pt>
    <dgm:pt modelId="{649FECBC-0990-441E-B6DB-E77E4DD1145F}">
      <dgm:prSet phldrT="[Text]"/>
      <dgm:spPr/>
      <dgm:t>
        <a:bodyPr/>
        <a:lstStyle/>
        <a:p>
          <a:r>
            <a:rPr lang="en-US" b="1" dirty="0" smtClean="0"/>
            <a:t>Difference in religions or sects</a:t>
          </a:r>
          <a:endParaRPr lang="en-US" dirty="0"/>
        </a:p>
      </dgm:t>
    </dgm:pt>
    <dgm:pt modelId="{50DC63EF-30A8-465A-B1E7-7DE5DBA00D7D}" type="parTrans" cxnId="{54DC099C-A26D-4CA2-AE6A-240975015EBC}">
      <dgm:prSet/>
      <dgm:spPr/>
      <dgm:t>
        <a:bodyPr/>
        <a:lstStyle/>
        <a:p>
          <a:endParaRPr lang="en-US"/>
        </a:p>
      </dgm:t>
    </dgm:pt>
    <dgm:pt modelId="{7AFFD10E-197C-48E7-A99D-F285AC98A80B}" type="sibTrans" cxnId="{54DC099C-A26D-4CA2-AE6A-240975015EBC}">
      <dgm:prSet/>
      <dgm:spPr/>
      <dgm:t>
        <a:bodyPr/>
        <a:lstStyle/>
        <a:p>
          <a:endParaRPr lang="en-US"/>
        </a:p>
      </dgm:t>
    </dgm:pt>
    <dgm:pt modelId="{298C1E03-96D0-4CC4-818B-320FC1B3177D}">
      <dgm:prSet phldrT="[Text]"/>
      <dgm:spPr/>
      <dgm:t>
        <a:bodyPr/>
        <a:lstStyle/>
        <a:p>
          <a:r>
            <a:rPr lang="en-US" dirty="0" smtClean="0"/>
            <a:t>Punishment for straying off from the remembrance of Allah</a:t>
          </a:r>
          <a:endParaRPr lang="en-US" dirty="0"/>
        </a:p>
      </dgm:t>
    </dgm:pt>
    <dgm:pt modelId="{D40E483A-AD57-4ED4-BAD7-582909AFBE41}" type="parTrans" cxnId="{CC25949A-E563-466E-88E2-712D8F850116}">
      <dgm:prSet/>
      <dgm:spPr/>
      <dgm:t>
        <a:bodyPr/>
        <a:lstStyle/>
        <a:p>
          <a:endParaRPr lang="en-US"/>
        </a:p>
      </dgm:t>
    </dgm:pt>
    <dgm:pt modelId="{8F93B775-AA4A-456E-B808-10C258576CBE}" type="sibTrans" cxnId="{CC25949A-E563-466E-88E2-712D8F850116}">
      <dgm:prSet/>
      <dgm:spPr/>
      <dgm:t>
        <a:bodyPr/>
        <a:lstStyle/>
        <a:p>
          <a:endParaRPr lang="en-US"/>
        </a:p>
      </dgm:t>
    </dgm:pt>
    <dgm:pt modelId="{1F8695B5-B3C0-4A32-A612-46B138C7EE15}">
      <dgm:prSet/>
      <dgm:spPr/>
      <dgm:t>
        <a:bodyPr/>
        <a:lstStyle/>
        <a:p>
          <a:r>
            <a:rPr lang="en-US" dirty="0" smtClean="0"/>
            <a:t>Punishment for sins and disliked acts</a:t>
          </a:r>
          <a:endParaRPr lang="en-US" dirty="0"/>
        </a:p>
      </dgm:t>
    </dgm:pt>
    <dgm:pt modelId="{5D902282-B062-4141-ADD8-AC3979C7ABC1}" type="parTrans" cxnId="{C2703773-3468-4C34-97D4-D1BCE4664C33}">
      <dgm:prSet/>
      <dgm:spPr/>
      <dgm:t>
        <a:bodyPr/>
        <a:lstStyle/>
        <a:p>
          <a:endParaRPr lang="en-US"/>
        </a:p>
      </dgm:t>
    </dgm:pt>
    <dgm:pt modelId="{D0ACE73F-69D3-4416-8541-3AFBEB22060A}" type="sibTrans" cxnId="{C2703773-3468-4C34-97D4-D1BCE4664C33}">
      <dgm:prSet/>
      <dgm:spPr/>
      <dgm:t>
        <a:bodyPr/>
        <a:lstStyle/>
        <a:p>
          <a:endParaRPr lang="en-US"/>
        </a:p>
      </dgm:t>
    </dgm:pt>
    <dgm:pt modelId="{99DC0263-D8D6-42BE-8131-AD3DE7114AB0}">
      <dgm:prSet custT="1"/>
      <dgm:spPr/>
      <dgm:t>
        <a:bodyPr/>
        <a:lstStyle/>
        <a:p>
          <a:r>
            <a:rPr lang="en-US" sz="3200" dirty="0" smtClean="0"/>
            <a:t>Compromise in religious practices</a:t>
          </a:r>
          <a:endParaRPr lang="en-US" sz="3200" dirty="0"/>
        </a:p>
      </dgm:t>
    </dgm:pt>
    <dgm:pt modelId="{90E782F8-C54D-4BF7-B3EC-908CCB1E2A1F}" type="parTrans" cxnId="{E795E714-27B1-4F1C-B461-E3F7D7B34B45}">
      <dgm:prSet/>
      <dgm:spPr/>
      <dgm:t>
        <a:bodyPr/>
        <a:lstStyle/>
        <a:p>
          <a:endParaRPr lang="en-US"/>
        </a:p>
      </dgm:t>
    </dgm:pt>
    <dgm:pt modelId="{C949B2A3-09A9-49E2-955C-55D79E46435E}" type="sibTrans" cxnId="{E795E714-27B1-4F1C-B461-E3F7D7B34B45}">
      <dgm:prSet/>
      <dgm:spPr/>
      <dgm:t>
        <a:bodyPr/>
        <a:lstStyle/>
        <a:p>
          <a:endParaRPr lang="en-US"/>
        </a:p>
      </dgm:t>
    </dgm:pt>
    <dgm:pt modelId="{B56B8BB2-72D8-4C62-A5D1-E64970EE2EA4}" type="pres">
      <dgm:prSet presAssocID="{4C16E79E-2EE5-48FC-B615-9850BCD78A26}" presName="theList" presStyleCnt="0">
        <dgm:presLayoutVars>
          <dgm:dir/>
          <dgm:animLvl val="lvl"/>
          <dgm:resizeHandles val="exact"/>
        </dgm:presLayoutVars>
      </dgm:prSet>
      <dgm:spPr/>
      <dgm:t>
        <a:bodyPr/>
        <a:lstStyle/>
        <a:p>
          <a:endParaRPr lang="en-US"/>
        </a:p>
      </dgm:t>
    </dgm:pt>
    <dgm:pt modelId="{2DF91A6C-189A-4197-8DE1-194D54A07ADD}" type="pres">
      <dgm:prSet presAssocID="{946B3B05-45A0-427B-97AD-C18EE20DCED7}" presName="compNode" presStyleCnt="0"/>
      <dgm:spPr/>
    </dgm:pt>
    <dgm:pt modelId="{323E18F2-ACAE-47D8-BBFB-153CBD0A7C35}" type="pres">
      <dgm:prSet presAssocID="{946B3B05-45A0-427B-97AD-C18EE20DCED7}" presName="aNode" presStyleLbl="bgShp" presStyleIdx="0" presStyleCnt="2"/>
      <dgm:spPr/>
      <dgm:t>
        <a:bodyPr/>
        <a:lstStyle/>
        <a:p>
          <a:endParaRPr lang="en-US"/>
        </a:p>
      </dgm:t>
    </dgm:pt>
    <dgm:pt modelId="{50DFF1BB-8AF4-4E74-90E7-2AFA8B48A290}" type="pres">
      <dgm:prSet presAssocID="{946B3B05-45A0-427B-97AD-C18EE20DCED7}" presName="textNode" presStyleLbl="bgShp" presStyleIdx="0" presStyleCnt="2"/>
      <dgm:spPr/>
      <dgm:t>
        <a:bodyPr/>
        <a:lstStyle/>
        <a:p>
          <a:endParaRPr lang="en-US"/>
        </a:p>
      </dgm:t>
    </dgm:pt>
    <dgm:pt modelId="{2928652C-009A-4065-B5FB-434C16769B43}" type="pres">
      <dgm:prSet presAssocID="{946B3B05-45A0-427B-97AD-C18EE20DCED7}" presName="compChildNode" presStyleCnt="0"/>
      <dgm:spPr/>
    </dgm:pt>
    <dgm:pt modelId="{75C834CF-160B-449A-BFB6-0C2BC2C78039}" type="pres">
      <dgm:prSet presAssocID="{946B3B05-45A0-427B-97AD-C18EE20DCED7}" presName="theInnerList" presStyleCnt="0"/>
      <dgm:spPr/>
    </dgm:pt>
    <dgm:pt modelId="{0D6350BC-16A4-4974-A570-4DE5155F57BD}" type="pres">
      <dgm:prSet presAssocID="{09449243-0958-4B6E-B8E5-226A00304DDC}" presName="childNode" presStyleLbl="node1" presStyleIdx="0" presStyleCnt="5">
        <dgm:presLayoutVars>
          <dgm:bulletEnabled val="1"/>
        </dgm:presLayoutVars>
      </dgm:prSet>
      <dgm:spPr/>
      <dgm:t>
        <a:bodyPr/>
        <a:lstStyle/>
        <a:p>
          <a:endParaRPr lang="en-US"/>
        </a:p>
      </dgm:t>
    </dgm:pt>
    <dgm:pt modelId="{8F5CDA0C-B007-4FAB-9267-0B1F43CFF86F}" type="pres">
      <dgm:prSet presAssocID="{09449243-0958-4B6E-B8E5-226A00304DDC}" presName="aSpace2" presStyleCnt="0"/>
      <dgm:spPr/>
    </dgm:pt>
    <dgm:pt modelId="{2529F8D0-BF13-4659-A300-4A0A88B07EC2}" type="pres">
      <dgm:prSet presAssocID="{B3BE44A5-B700-4E21-859D-B8F48DD9BDAB}" presName="childNode" presStyleLbl="node1" presStyleIdx="1" presStyleCnt="5">
        <dgm:presLayoutVars>
          <dgm:bulletEnabled val="1"/>
        </dgm:presLayoutVars>
      </dgm:prSet>
      <dgm:spPr/>
      <dgm:t>
        <a:bodyPr/>
        <a:lstStyle/>
        <a:p>
          <a:endParaRPr lang="en-US"/>
        </a:p>
      </dgm:t>
    </dgm:pt>
    <dgm:pt modelId="{4866EE36-9F7E-4A20-ADC2-23C620EF82E6}" type="pres">
      <dgm:prSet presAssocID="{B3BE44A5-B700-4E21-859D-B8F48DD9BDAB}" presName="aSpace2" presStyleCnt="0"/>
      <dgm:spPr/>
    </dgm:pt>
    <dgm:pt modelId="{A606DF3D-7335-4A10-BF0E-0BA849407C68}" type="pres">
      <dgm:prSet presAssocID="{298C1E03-96D0-4CC4-818B-320FC1B3177D}" presName="childNode" presStyleLbl="node1" presStyleIdx="2" presStyleCnt="5">
        <dgm:presLayoutVars>
          <dgm:bulletEnabled val="1"/>
        </dgm:presLayoutVars>
      </dgm:prSet>
      <dgm:spPr/>
      <dgm:t>
        <a:bodyPr/>
        <a:lstStyle/>
        <a:p>
          <a:endParaRPr lang="en-US"/>
        </a:p>
      </dgm:t>
    </dgm:pt>
    <dgm:pt modelId="{C1341E2D-8C08-4A8D-AD2D-1B2D2BCA6C68}" type="pres">
      <dgm:prSet presAssocID="{298C1E03-96D0-4CC4-818B-320FC1B3177D}" presName="aSpace2" presStyleCnt="0"/>
      <dgm:spPr/>
    </dgm:pt>
    <dgm:pt modelId="{FDF65F9C-D9CE-401D-A163-AC012274FC9E}" type="pres">
      <dgm:prSet presAssocID="{1F8695B5-B3C0-4A32-A612-46B138C7EE15}" presName="childNode" presStyleLbl="node1" presStyleIdx="3" presStyleCnt="5">
        <dgm:presLayoutVars>
          <dgm:bulletEnabled val="1"/>
        </dgm:presLayoutVars>
      </dgm:prSet>
      <dgm:spPr/>
      <dgm:t>
        <a:bodyPr/>
        <a:lstStyle/>
        <a:p>
          <a:endParaRPr lang="en-US"/>
        </a:p>
      </dgm:t>
    </dgm:pt>
    <dgm:pt modelId="{928E1B7F-3833-4A30-B870-69D458E6425F}" type="pres">
      <dgm:prSet presAssocID="{946B3B05-45A0-427B-97AD-C18EE20DCED7}" presName="aSpace" presStyleCnt="0"/>
      <dgm:spPr/>
    </dgm:pt>
    <dgm:pt modelId="{4F005C6A-F389-4EA3-A9F2-44389C5B1D62}" type="pres">
      <dgm:prSet presAssocID="{649FECBC-0990-441E-B6DB-E77E4DD1145F}" presName="compNode" presStyleCnt="0"/>
      <dgm:spPr/>
    </dgm:pt>
    <dgm:pt modelId="{5FBE3585-1AC8-45CD-84ED-F34A16EB387B}" type="pres">
      <dgm:prSet presAssocID="{649FECBC-0990-441E-B6DB-E77E4DD1145F}" presName="aNode" presStyleLbl="bgShp" presStyleIdx="1" presStyleCnt="2"/>
      <dgm:spPr/>
      <dgm:t>
        <a:bodyPr/>
        <a:lstStyle/>
        <a:p>
          <a:endParaRPr lang="en-US"/>
        </a:p>
      </dgm:t>
    </dgm:pt>
    <dgm:pt modelId="{32721101-A7C3-4055-BFA9-4EC2984258B2}" type="pres">
      <dgm:prSet presAssocID="{649FECBC-0990-441E-B6DB-E77E4DD1145F}" presName="textNode" presStyleLbl="bgShp" presStyleIdx="1" presStyleCnt="2"/>
      <dgm:spPr/>
      <dgm:t>
        <a:bodyPr/>
        <a:lstStyle/>
        <a:p>
          <a:endParaRPr lang="en-US"/>
        </a:p>
      </dgm:t>
    </dgm:pt>
    <dgm:pt modelId="{2A4226C3-D409-4F66-A824-EEE0B2176649}" type="pres">
      <dgm:prSet presAssocID="{649FECBC-0990-441E-B6DB-E77E4DD1145F}" presName="compChildNode" presStyleCnt="0"/>
      <dgm:spPr/>
    </dgm:pt>
    <dgm:pt modelId="{74325B5E-3785-42E8-929A-A1733680F0E9}" type="pres">
      <dgm:prSet presAssocID="{649FECBC-0990-441E-B6DB-E77E4DD1145F}" presName="theInnerList" presStyleCnt="0"/>
      <dgm:spPr/>
    </dgm:pt>
    <dgm:pt modelId="{00F0FCF2-1D35-47CA-B693-1959B38FE58E}" type="pres">
      <dgm:prSet presAssocID="{99DC0263-D8D6-42BE-8131-AD3DE7114AB0}" presName="childNode" presStyleLbl="node1" presStyleIdx="4" presStyleCnt="5" custScaleX="115644" custScaleY="42308" custLinFactNeighborX="-2153" custLinFactNeighborY="-28846">
        <dgm:presLayoutVars>
          <dgm:bulletEnabled val="1"/>
        </dgm:presLayoutVars>
      </dgm:prSet>
      <dgm:spPr/>
      <dgm:t>
        <a:bodyPr/>
        <a:lstStyle/>
        <a:p>
          <a:endParaRPr lang="en-US"/>
        </a:p>
      </dgm:t>
    </dgm:pt>
  </dgm:ptLst>
  <dgm:cxnLst>
    <dgm:cxn modelId="{166FCC2A-5DC5-4D2F-B150-BFD8CDA952B0}" type="presOf" srcId="{4C16E79E-2EE5-48FC-B615-9850BCD78A26}" destId="{B56B8BB2-72D8-4C62-A5D1-E64970EE2EA4}" srcOrd="0" destOrd="0" presId="urn:microsoft.com/office/officeart/2005/8/layout/lProcess2"/>
    <dgm:cxn modelId="{C2703773-3468-4C34-97D4-D1BCE4664C33}" srcId="{946B3B05-45A0-427B-97AD-C18EE20DCED7}" destId="{1F8695B5-B3C0-4A32-A612-46B138C7EE15}" srcOrd="3" destOrd="0" parTransId="{5D902282-B062-4141-ADD8-AC3979C7ABC1}" sibTransId="{D0ACE73F-69D3-4416-8541-3AFBEB22060A}"/>
    <dgm:cxn modelId="{34615235-BFEE-44B9-B667-8585FB228895}" type="presOf" srcId="{B3BE44A5-B700-4E21-859D-B8F48DD9BDAB}" destId="{2529F8D0-BF13-4659-A300-4A0A88B07EC2}" srcOrd="0" destOrd="0" presId="urn:microsoft.com/office/officeart/2005/8/layout/lProcess2"/>
    <dgm:cxn modelId="{553B91EC-2A06-4437-AAAF-AFFD127B4EAB}" type="presOf" srcId="{946B3B05-45A0-427B-97AD-C18EE20DCED7}" destId="{323E18F2-ACAE-47D8-BBFB-153CBD0A7C35}" srcOrd="0" destOrd="0" presId="urn:microsoft.com/office/officeart/2005/8/layout/lProcess2"/>
    <dgm:cxn modelId="{E10D33D9-D57F-4D9F-991F-78F63A238110}" type="presOf" srcId="{946B3B05-45A0-427B-97AD-C18EE20DCED7}" destId="{50DFF1BB-8AF4-4E74-90E7-2AFA8B48A290}" srcOrd="1" destOrd="0" presId="urn:microsoft.com/office/officeart/2005/8/layout/lProcess2"/>
    <dgm:cxn modelId="{54DC099C-A26D-4CA2-AE6A-240975015EBC}" srcId="{4C16E79E-2EE5-48FC-B615-9850BCD78A26}" destId="{649FECBC-0990-441E-B6DB-E77E4DD1145F}" srcOrd="1" destOrd="0" parTransId="{50DC63EF-30A8-465A-B1E7-7DE5DBA00D7D}" sibTransId="{7AFFD10E-197C-48E7-A99D-F285AC98A80B}"/>
    <dgm:cxn modelId="{619F6222-F629-4DA9-B05A-737309396863}" type="presOf" srcId="{99DC0263-D8D6-42BE-8131-AD3DE7114AB0}" destId="{00F0FCF2-1D35-47CA-B693-1959B38FE58E}" srcOrd="0" destOrd="0" presId="urn:microsoft.com/office/officeart/2005/8/layout/lProcess2"/>
    <dgm:cxn modelId="{E795E714-27B1-4F1C-B461-E3F7D7B34B45}" srcId="{649FECBC-0990-441E-B6DB-E77E4DD1145F}" destId="{99DC0263-D8D6-42BE-8131-AD3DE7114AB0}" srcOrd="0" destOrd="0" parTransId="{90E782F8-C54D-4BF7-B3EC-908CCB1E2A1F}" sibTransId="{C949B2A3-09A9-49E2-955C-55D79E46435E}"/>
    <dgm:cxn modelId="{7801DA29-4F41-421A-A125-094E5A24BA84}" srcId="{946B3B05-45A0-427B-97AD-C18EE20DCED7}" destId="{B3BE44A5-B700-4E21-859D-B8F48DD9BDAB}" srcOrd="1" destOrd="0" parTransId="{D8633B8A-3D90-462F-BB2C-C4B65637097B}" sibTransId="{B1F6067C-D9AC-4DDD-BEB1-375F41EC5DB5}"/>
    <dgm:cxn modelId="{1A2D5710-B722-43A3-BE50-250838A2CAB3}" type="presOf" srcId="{298C1E03-96D0-4CC4-818B-320FC1B3177D}" destId="{A606DF3D-7335-4A10-BF0E-0BA849407C68}" srcOrd="0" destOrd="0" presId="urn:microsoft.com/office/officeart/2005/8/layout/lProcess2"/>
    <dgm:cxn modelId="{809B4FD7-C0F2-471C-82C6-CA60EF7A8BA3}" type="presOf" srcId="{649FECBC-0990-441E-B6DB-E77E4DD1145F}" destId="{5FBE3585-1AC8-45CD-84ED-F34A16EB387B}" srcOrd="0" destOrd="0" presId="urn:microsoft.com/office/officeart/2005/8/layout/lProcess2"/>
    <dgm:cxn modelId="{0A7B7ECC-70F8-47F7-86AA-497835F7F063}" type="presOf" srcId="{09449243-0958-4B6E-B8E5-226A00304DDC}" destId="{0D6350BC-16A4-4974-A570-4DE5155F57BD}" srcOrd="0" destOrd="0" presId="urn:microsoft.com/office/officeart/2005/8/layout/lProcess2"/>
    <dgm:cxn modelId="{F60E2C4A-7491-4CAF-A999-4E01BEA1F2EC}" srcId="{4C16E79E-2EE5-48FC-B615-9850BCD78A26}" destId="{946B3B05-45A0-427B-97AD-C18EE20DCED7}" srcOrd="0" destOrd="0" parTransId="{E0CDB399-140F-412C-A420-E567B69DFC88}" sibTransId="{399BFC45-C9ED-4A11-B73E-A9F7D46C41E5}"/>
    <dgm:cxn modelId="{B543EC03-4AF6-48CF-A637-7C874D563C6B}" type="presOf" srcId="{649FECBC-0990-441E-B6DB-E77E4DD1145F}" destId="{32721101-A7C3-4055-BFA9-4EC2984258B2}" srcOrd="1" destOrd="0" presId="urn:microsoft.com/office/officeart/2005/8/layout/lProcess2"/>
    <dgm:cxn modelId="{CC25949A-E563-466E-88E2-712D8F850116}" srcId="{946B3B05-45A0-427B-97AD-C18EE20DCED7}" destId="{298C1E03-96D0-4CC4-818B-320FC1B3177D}" srcOrd="2" destOrd="0" parTransId="{D40E483A-AD57-4ED4-BAD7-582909AFBE41}" sibTransId="{8F93B775-AA4A-456E-B808-10C258576CBE}"/>
    <dgm:cxn modelId="{912ACD97-E07F-4737-81A3-AECC254FC141}" srcId="{946B3B05-45A0-427B-97AD-C18EE20DCED7}" destId="{09449243-0958-4B6E-B8E5-226A00304DDC}" srcOrd="0" destOrd="0" parTransId="{14A8223C-7C6D-4046-BE1C-67AA3961FA76}" sibTransId="{D0EFA6B8-A484-4369-973A-6F8B9037494B}"/>
    <dgm:cxn modelId="{B69523F5-3E04-47C5-A2FC-FA5F3BA63CDB}" type="presOf" srcId="{1F8695B5-B3C0-4A32-A612-46B138C7EE15}" destId="{FDF65F9C-D9CE-401D-A163-AC012274FC9E}" srcOrd="0" destOrd="0" presId="urn:microsoft.com/office/officeart/2005/8/layout/lProcess2"/>
    <dgm:cxn modelId="{A8259E54-18F2-4179-9463-415C04C9B84C}" type="presParOf" srcId="{B56B8BB2-72D8-4C62-A5D1-E64970EE2EA4}" destId="{2DF91A6C-189A-4197-8DE1-194D54A07ADD}" srcOrd="0" destOrd="0" presId="urn:microsoft.com/office/officeart/2005/8/layout/lProcess2"/>
    <dgm:cxn modelId="{65C3B186-29F6-45BA-9877-B5EE601DB4E5}" type="presParOf" srcId="{2DF91A6C-189A-4197-8DE1-194D54A07ADD}" destId="{323E18F2-ACAE-47D8-BBFB-153CBD0A7C35}" srcOrd="0" destOrd="0" presId="urn:microsoft.com/office/officeart/2005/8/layout/lProcess2"/>
    <dgm:cxn modelId="{4A050051-6167-442A-82B0-76216C497056}" type="presParOf" srcId="{2DF91A6C-189A-4197-8DE1-194D54A07ADD}" destId="{50DFF1BB-8AF4-4E74-90E7-2AFA8B48A290}" srcOrd="1" destOrd="0" presId="urn:microsoft.com/office/officeart/2005/8/layout/lProcess2"/>
    <dgm:cxn modelId="{0E4A9659-3DF2-4096-AB1A-00805158B4C9}" type="presParOf" srcId="{2DF91A6C-189A-4197-8DE1-194D54A07ADD}" destId="{2928652C-009A-4065-B5FB-434C16769B43}" srcOrd="2" destOrd="0" presId="urn:microsoft.com/office/officeart/2005/8/layout/lProcess2"/>
    <dgm:cxn modelId="{BF109C89-3B92-4BAE-922F-9E83058F12DA}" type="presParOf" srcId="{2928652C-009A-4065-B5FB-434C16769B43}" destId="{75C834CF-160B-449A-BFB6-0C2BC2C78039}" srcOrd="0" destOrd="0" presId="urn:microsoft.com/office/officeart/2005/8/layout/lProcess2"/>
    <dgm:cxn modelId="{E3C97792-4676-4567-8D02-CAE66922E156}" type="presParOf" srcId="{75C834CF-160B-449A-BFB6-0C2BC2C78039}" destId="{0D6350BC-16A4-4974-A570-4DE5155F57BD}" srcOrd="0" destOrd="0" presId="urn:microsoft.com/office/officeart/2005/8/layout/lProcess2"/>
    <dgm:cxn modelId="{43B4A70F-ED78-4D2E-B98D-23B162641D56}" type="presParOf" srcId="{75C834CF-160B-449A-BFB6-0C2BC2C78039}" destId="{8F5CDA0C-B007-4FAB-9267-0B1F43CFF86F}" srcOrd="1" destOrd="0" presId="urn:microsoft.com/office/officeart/2005/8/layout/lProcess2"/>
    <dgm:cxn modelId="{97DB6F1D-C476-4BCE-9665-FA224CF23826}" type="presParOf" srcId="{75C834CF-160B-449A-BFB6-0C2BC2C78039}" destId="{2529F8D0-BF13-4659-A300-4A0A88B07EC2}" srcOrd="2" destOrd="0" presId="urn:microsoft.com/office/officeart/2005/8/layout/lProcess2"/>
    <dgm:cxn modelId="{58DF96EA-06F2-49E6-AE2F-A8928B816425}" type="presParOf" srcId="{75C834CF-160B-449A-BFB6-0C2BC2C78039}" destId="{4866EE36-9F7E-4A20-ADC2-23C620EF82E6}" srcOrd="3" destOrd="0" presId="urn:microsoft.com/office/officeart/2005/8/layout/lProcess2"/>
    <dgm:cxn modelId="{D18EC174-C972-43EA-B9F9-BBDBBF10B833}" type="presParOf" srcId="{75C834CF-160B-449A-BFB6-0C2BC2C78039}" destId="{A606DF3D-7335-4A10-BF0E-0BA849407C68}" srcOrd="4" destOrd="0" presId="urn:microsoft.com/office/officeart/2005/8/layout/lProcess2"/>
    <dgm:cxn modelId="{EDBA848A-D765-46E5-AA4C-2E7383F44A69}" type="presParOf" srcId="{75C834CF-160B-449A-BFB6-0C2BC2C78039}" destId="{C1341E2D-8C08-4A8D-AD2D-1B2D2BCA6C68}" srcOrd="5" destOrd="0" presId="urn:microsoft.com/office/officeart/2005/8/layout/lProcess2"/>
    <dgm:cxn modelId="{B70768B1-AB6E-4661-B643-BBBD23DACC83}" type="presParOf" srcId="{75C834CF-160B-449A-BFB6-0C2BC2C78039}" destId="{FDF65F9C-D9CE-401D-A163-AC012274FC9E}" srcOrd="6" destOrd="0" presId="urn:microsoft.com/office/officeart/2005/8/layout/lProcess2"/>
    <dgm:cxn modelId="{11118346-1AD0-427E-BE3D-3055009FCB1B}" type="presParOf" srcId="{B56B8BB2-72D8-4C62-A5D1-E64970EE2EA4}" destId="{928E1B7F-3833-4A30-B870-69D458E6425F}" srcOrd="1" destOrd="0" presId="urn:microsoft.com/office/officeart/2005/8/layout/lProcess2"/>
    <dgm:cxn modelId="{A7143730-345F-47B9-9C5E-DDC988D94441}" type="presParOf" srcId="{B56B8BB2-72D8-4C62-A5D1-E64970EE2EA4}" destId="{4F005C6A-F389-4EA3-A9F2-44389C5B1D62}" srcOrd="2" destOrd="0" presId="urn:microsoft.com/office/officeart/2005/8/layout/lProcess2"/>
    <dgm:cxn modelId="{7070C723-48F5-4161-9017-444A85996F3A}" type="presParOf" srcId="{4F005C6A-F389-4EA3-A9F2-44389C5B1D62}" destId="{5FBE3585-1AC8-45CD-84ED-F34A16EB387B}" srcOrd="0" destOrd="0" presId="urn:microsoft.com/office/officeart/2005/8/layout/lProcess2"/>
    <dgm:cxn modelId="{915DF3A5-42CD-4AF1-B657-BA7A887E729C}" type="presParOf" srcId="{4F005C6A-F389-4EA3-A9F2-44389C5B1D62}" destId="{32721101-A7C3-4055-BFA9-4EC2984258B2}" srcOrd="1" destOrd="0" presId="urn:microsoft.com/office/officeart/2005/8/layout/lProcess2"/>
    <dgm:cxn modelId="{1275B7EC-B03B-4FB4-ABF9-6484E954B8FB}" type="presParOf" srcId="{4F005C6A-F389-4EA3-A9F2-44389C5B1D62}" destId="{2A4226C3-D409-4F66-A824-EEE0B2176649}" srcOrd="2" destOrd="0" presId="urn:microsoft.com/office/officeart/2005/8/layout/lProcess2"/>
    <dgm:cxn modelId="{897F6A5D-51C4-4940-BCB0-EBE346465605}" type="presParOf" srcId="{2A4226C3-D409-4F66-A824-EEE0B2176649}" destId="{74325B5E-3785-42E8-929A-A1733680F0E9}" srcOrd="0" destOrd="0" presId="urn:microsoft.com/office/officeart/2005/8/layout/lProcess2"/>
    <dgm:cxn modelId="{B103EB77-089A-4379-896B-4045F94F7C5F}" type="presParOf" srcId="{74325B5E-3785-42E8-929A-A1733680F0E9}" destId="{00F0FCF2-1D35-47CA-B693-1959B38FE58E}" srcOrd="0"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835DD3-40AC-402A-9BC8-6BF1B1ABAE5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3039992-FAD6-463A-9145-98EA1000BE91}">
      <dgm:prSet/>
      <dgm:spPr/>
      <dgm:t>
        <a:bodyPr/>
        <a:lstStyle/>
        <a:p>
          <a:r>
            <a:rPr lang="en-US" dirty="0" smtClean="0"/>
            <a:t>Psychological Elements</a:t>
          </a:r>
        </a:p>
      </dgm:t>
    </dgm:pt>
    <dgm:pt modelId="{E6B897F9-45D2-4CE6-9CC6-EE24F4E26EA1}" type="parTrans" cxnId="{2DF9C8EE-CAFC-45F7-A043-23C52401A425}">
      <dgm:prSet/>
      <dgm:spPr/>
      <dgm:t>
        <a:bodyPr/>
        <a:lstStyle/>
        <a:p>
          <a:endParaRPr lang="en-US"/>
        </a:p>
      </dgm:t>
    </dgm:pt>
    <dgm:pt modelId="{D6010C4E-2D11-4F67-993A-D8E13CDBE2B8}" type="sibTrans" cxnId="{2DF9C8EE-CAFC-45F7-A043-23C52401A425}">
      <dgm:prSet/>
      <dgm:spPr/>
      <dgm:t>
        <a:bodyPr/>
        <a:lstStyle/>
        <a:p>
          <a:endParaRPr lang="en-US"/>
        </a:p>
      </dgm:t>
    </dgm:pt>
    <dgm:pt modelId="{D3286B2B-EF30-4EE2-A883-9BD372D1793A}">
      <dgm:prSet custT="1"/>
      <dgm:spPr/>
      <dgm:t>
        <a:bodyPr/>
        <a:lstStyle/>
        <a:p>
          <a:r>
            <a:rPr lang="ur-PK" sz="2400" dirty="0" smtClean="0">
              <a:latin typeface="Sakkal Majalla" pitchFamily="2" charset="-78"/>
              <a:cs typeface="Sakkal Majalla" pitchFamily="2" charset="-78"/>
            </a:rPr>
            <a:t>شھوت جنسی</a:t>
          </a:r>
          <a:r>
            <a:rPr lang="en-US" sz="2400" dirty="0" smtClean="0">
              <a:latin typeface="Sakkal Majalla" pitchFamily="2" charset="-78"/>
              <a:cs typeface="Sakkal Majalla" pitchFamily="2" charset="-78"/>
            </a:rPr>
            <a:t> </a:t>
          </a:r>
          <a:r>
            <a:rPr lang="en-US" sz="2400" dirty="0" smtClean="0"/>
            <a:t>Carnal Desires</a:t>
          </a:r>
        </a:p>
      </dgm:t>
    </dgm:pt>
    <dgm:pt modelId="{4E0D70FB-4EA7-48AE-9AE3-A06D32DAB8C2}" type="parTrans" cxnId="{8BE763D9-AFA6-4B4E-960D-BB4F9D4B7F59}">
      <dgm:prSet/>
      <dgm:spPr/>
      <dgm:t>
        <a:bodyPr/>
        <a:lstStyle/>
        <a:p>
          <a:endParaRPr lang="en-US"/>
        </a:p>
      </dgm:t>
    </dgm:pt>
    <dgm:pt modelId="{28C6AD16-DB7B-4C7A-895A-ED2880BCD095}" type="sibTrans" cxnId="{8BE763D9-AFA6-4B4E-960D-BB4F9D4B7F59}">
      <dgm:prSet/>
      <dgm:spPr/>
      <dgm:t>
        <a:bodyPr/>
        <a:lstStyle/>
        <a:p>
          <a:endParaRPr lang="en-US"/>
        </a:p>
      </dgm:t>
    </dgm:pt>
    <dgm:pt modelId="{63FAF417-8F84-4105-8C3C-93FF623A827D}">
      <dgm:prSet custT="1"/>
      <dgm:spPr/>
      <dgm:t>
        <a:bodyPr/>
        <a:lstStyle/>
        <a:p>
          <a:r>
            <a:rPr lang="ur-PK" sz="2400" dirty="0" smtClean="0">
              <a:latin typeface="Sakkal Majalla" pitchFamily="2" charset="-78"/>
              <a:cs typeface="Sakkal Majalla" pitchFamily="2" charset="-78"/>
            </a:rPr>
            <a:t>بے غیرتی یا غیرت بے جا</a:t>
          </a:r>
          <a:r>
            <a:rPr lang="en-US" sz="2400" dirty="0" smtClean="0">
              <a:latin typeface="Sakkal Majalla" pitchFamily="2" charset="-78"/>
              <a:cs typeface="Sakkal Majalla" pitchFamily="2" charset="-78"/>
            </a:rPr>
            <a:t> </a:t>
          </a:r>
          <a:r>
            <a:rPr lang="en-US" sz="2400" dirty="0" smtClean="0"/>
            <a:t>overzealous</a:t>
          </a:r>
        </a:p>
      </dgm:t>
    </dgm:pt>
    <dgm:pt modelId="{70E67FC4-B885-4391-8131-C1B8E5B0B749}" type="parTrans" cxnId="{0537E8F8-7FD5-4AB4-AD7E-7647C739F82D}">
      <dgm:prSet/>
      <dgm:spPr/>
      <dgm:t>
        <a:bodyPr/>
        <a:lstStyle/>
        <a:p>
          <a:endParaRPr lang="en-US"/>
        </a:p>
      </dgm:t>
    </dgm:pt>
    <dgm:pt modelId="{ABED1816-1372-4283-853F-6D63922884B0}" type="sibTrans" cxnId="{0537E8F8-7FD5-4AB4-AD7E-7647C739F82D}">
      <dgm:prSet/>
      <dgm:spPr/>
      <dgm:t>
        <a:bodyPr/>
        <a:lstStyle/>
        <a:p>
          <a:endParaRPr lang="en-US"/>
        </a:p>
      </dgm:t>
    </dgm:pt>
    <dgm:pt modelId="{6D31316A-6692-4CCF-AF2C-02407B997707}">
      <dgm:prSet custT="1"/>
      <dgm:spPr/>
      <dgm:t>
        <a:bodyPr/>
        <a:lstStyle/>
        <a:p>
          <a:r>
            <a:rPr lang="ur-PK" sz="2400" dirty="0" smtClean="0">
              <a:latin typeface="Sakkal Majalla" pitchFamily="2" charset="-78"/>
              <a:cs typeface="Sakkal Majalla" pitchFamily="2" charset="-78"/>
            </a:rPr>
            <a:t>حرص و عدم قناعت</a:t>
          </a:r>
          <a:r>
            <a:rPr lang="en-US" sz="2400" dirty="0" smtClean="0"/>
            <a:t>Not being content</a:t>
          </a:r>
        </a:p>
      </dgm:t>
    </dgm:pt>
    <dgm:pt modelId="{C37A7F70-501C-4E59-8E04-0F78F407B89F}" type="parTrans" cxnId="{0D630E2C-05E0-4933-9479-E2451A96B30D}">
      <dgm:prSet/>
      <dgm:spPr/>
      <dgm:t>
        <a:bodyPr/>
        <a:lstStyle/>
        <a:p>
          <a:endParaRPr lang="en-US"/>
        </a:p>
      </dgm:t>
    </dgm:pt>
    <dgm:pt modelId="{DF964CBF-2064-4478-8096-06CBECC75464}" type="sibTrans" cxnId="{0D630E2C-05E0-4933-9479-E2451A96B30D}">
      <dgm:prSet/>
      <dgm:spPr/>
      <dgm:t>
        <a:bodyPr/>
        <a:lstStyle/>
        <a:p>
          <a:endParaRPr lang="en-US"/>
        </a:p>
      </dgm:t>
    </dgm:pt>
    <dgm:pt modelId="{9122E62F-5787-4F9B-96F0-A1425731E2D4}">
      <dgm:prSet custT="1"/>
      <dgm:spPr/>
      <dgm:t>
        <a:bodyPr/>
        <a:lstStyle/>
        <a:p>
          <a:r>
            <a:rPr lang="ur-PK" sz="2400" dirty="0" smtClean="0">
              <a:latin typeface="Sakkal Majalla" pitchFamily="2" charset="-78"/>
              <a:cs typeface="Sakkal Majalla" pitchFamily="2" charset="-78"/>
            </a:rPr>
            <a:t>لجالت</a:t>
          </a:r>
          <a:r>
            <a:rPr lang="en-US" sz="2400" dirty="0" smtClean="0"/>
            <a:t> Stubborn &amp; Unreasonable </a:t>
          </a:r>
        </a:p>
      </dgm:t>
    </dgm:pt>
    <dgm:pt modelId="{99F670A6-1EDF-4D6B-8B4E-97B8F9ECCE9F}" type="parTrans" cxnId="{D5B8AA6B-5558-421D-B93E-3007D806538B}">
      <dgm:prSet/>
      <dgm:spPr/>
      <dgm:t>
        <a:bodyPr/>
        <a:lstStyle/>
        <a:p>
          <a:endParaRPr lang="en-US"/>
        </a:p>
      </dgm:t>
    </dgm:pt>
    <dgm:pt modelId="{E47F8F0E-2F71-4B23-BE0F-8B3A415E402E}" type="sibTrans" cxnId="{D5B8AA6B-5558-421D-B93E-3007D806538B}">
      <dgm:prSet/>
      <dgm:spPr/>
      <dgm:t>
        <a:bodyPr/>
        <a:lstStyle/>
        <a:p>
          <a:endParaRPr lang="en-US"/>
        </a:p>
      </dgm:t>
    </dgm:pt>
    <dgm:pt modelId="{D4ECFCA2-D68D-453C-BFC0-1EBDB2856C22}">
      <dgm:prSet custT="1"/>
      <dgm:spPr/>
      <dgm:t>
        <a:bodyPr/>
        <a:lstStyle/>
        <a:p>
          <a:r>
            <a:rPr lang="ur-PK" sz="2400" dirty="0" smtClean="0">
              <a:latin typeface="Sakkal Majalla" pitchFamily="2" charset="-78"/>
              <a:cs typeface="Sakkal Majalla" pitchFamily="2" charset="-78"/>
            </a:rPr>
            <a:t>زود رنجی</a:t>
          </a:r>
          <a:r>
            <a:rPr lang="en-US" sz="2400" dirty="0" smtClean="0">
              <a:latin typeface="Sakkal Majalla" pitchFamily="2" charset="-78"/>
              <a:cs typeface="Sakkal Majalla" pitchFamily="2" charset="-78"/>
            </a:rPr>
            <a:t> </a:t>
          </a:r>
          <a:r>
            <a:rPr lang="en-US" sz="2400" dirty="0" smtClean="0"/>
            <a:t>Low temperament </a:t>
          </a:r>
        </a:p>
      </dgm:t>
    </dgm:pt>
    <dgm:pt modelId="{62784CEB-3A35-4F36-94F9-AF2F2A3DE4AE}" type="parTrans" cxnId="{B333519A-B8A5-4F31-99F7-1FA3150350D8}">
      <dgm:prSet/>
      <dgm:spPr/>
      <dgm:t>
        <a:bodyPr/>
        <a:lstStyle/>
        <a:p>
          <a:endParaRPr lang="en-US"/>
        </a:p>
      </dgm:t>
    </dgm:pt>
    <dgm:pt modelId="{726C0DF5-FA94-40E5-AE08-430601F4F414}" type="sibTrans" cxnId="{B333519A-B8A5-4F31-99F7-1FA3150350D8}">
      <dgm:prSet/>
      <dgm:spPr/>
      <dgm:t>
        <a:bodyPr/>
        <a:lstStyle/>
        <a:p>
          <a:endParaRPr lang="en-US"/>
        </a:p>
      </dgm:t>
    </dgm:pt>
    <dgm:pt modelId="{BF7F8AAE-BDE5-43C1-AAF1-15CC873B387F}">
      <dgm:prSet custT="1"/>
      <dgm:spPr/>
      <dgm:t>
        <a:bodyPr/>
        <a:lstStyle/>
        <a:p>
          <a:r>
            <a:rPr lang="en-US" sz="2400" dirty="0" smtClean="0"/>
            <a:t>Unapologetic behavior</a:t>
          </a:r>
        </a:p>
      </dgm:t>
    </dgm:pt>
    <dgm:pt modelId="{DDAA7FCC-1E0C-4A34-9D90-4C633D81835B}" type="parTrans" cxnId="{4EA156E9-51A0-447C-A897-54428E5CB7C6}">
      <dgm:prSet/>
      <dgm:spPr/>
      <dgm:t>
        <a:bodyPr/>
        <a:lstStyle/>
        <a:p>
          <a:endParaRPr lang="en-US"/>
        </a:p>
      </dgm:t>
    </dgm:pt>
    <dgm:pt modelId="{BD5CFA51-66E4-44AE-AD02-A140C9CD809C}" type="sibTrans" cxnId="{4EA156E9-51A0-447C-A897-54428E5CB7C6}">
      <dgm:prSet/>
      <dgm:spPr/>
      <dgm:t>
        <a:bodyPr/>
        <a:lstStyle/>
        <a:p>
          <a:endParaRPr lang="en-US"/>
        </a:p>
      </dgm:t>
    </dgm:pt>
    <dgm:pt modelId="{91D19C8F-BABA-4CB8-BA6D-074CD9D32C76}">
      <dgm:prSet custT="1"/>
      <dgm:spPr/>
      <dgm:t>
        <a:bodyPr/>
        <a:lstStyle/>
        <a:p>
          <a:r>
            <a:rPr lang="ur-PK" sz="2400" dirty="0" smtClean="0">
              <a:latin typeface="Sakkal Majalla" pitchFamily="2" charset="-78"/>
              <a:cs typeface="Sakkal Majalla" pitchFamily="2" charset="-78"/>
            </a:rPr>
            <a:t>توقعات زیاد</a:t>
          </a:r>
          <a:r>
            <a:rPr lang="en-US" sz="2400" dirty="0" smtClean="0"/>
            <a:t> High Expectance</a:t>
          </a:r>
        </a:p>
      </dgm:t>
    </dgm:pt>
    <dgm:pt modelId="{B75866A7-8B11-4465-9F29-4E8B4E88DDE0}" type="parTrans" cxnId="{330F682E-FB14-4B90-A0E6-6D1055707B69}">
      <dgm:prSet/>
      <dgm:spPr/>
      <dgm:t>
        <a:bodyPr/>
        <a:lstStyle/>
        <a:p>
          <a:endParaRPr lang="en-US"/>
        </a:p>
      </dgm:t>
    </dgm:pt>
    <dgm:pt modelId="{1B8DA3B6-59AC-45FF-9B09-66E34E0AE8C2}" type="sibTrans" cxnId="{330F682E-FB14-4B90-A0E6-6D1055707B69}">
      <dgm:prSet/>
      <dgm:spPr/>
      <dgm:t>
        <a:bodyPr/>
        <a:lstStyle/>
        <a:p>
          <a:endParaRPr lang="en-US"/>
        </a:p>
      </dgm:t>
    </dgm:pt>
    <dgm:pt modelId="{C36BBDF6-89B2-4BCB-A69A-D498FA88195F}">
      <dgm:prSet custT="1"/>
      <dgm:spPr/>
      <dgm:t>
        <a:bodyPr/>
        <a:lstStyle/>
        <a:p>
          <a:r>
            <a:rPr lang="ur-PK" sz="2400" dirty="0" smtClean="0">
              <a:latin typeface="Sakkal Majalla" pitchFamily="2" charset="-78"/>
              <a:cs typeface="Sakkal Majalla" pitchFamily="2" charset="-78"/>
            </a:rPr>
            <a:t>سوء ظن و وسواس</a:t>
          </a:r>
          <a:r>
            <a:rPr lang="en-US" sz="2400" dirty="0" smtClean="0">
              <a:latin typeface="Sakkal Majalla" pitchFamily="2" charset="-78"/>
              <a:cs typeface="Sakkal Majalla" pitchFamily="2" charset="-78"/>
            </a:rPr>
            <a:t> </a:t>
          </a:r>
          <a:r>
            <a:rPr lang="en-US" sz="2400" dirty="0" smtClean="0"/>
            <a:t>Suspicion and obsession</a:t>
          </a:r>
        </a:p>
      </dgm:t>
    </dgm:pt>
    <dgm:pt modelId="{C9450884-2E67-4BE3-9A7F-CAA4D70B3FA6}" type="parTrans" cxnId="{71BD9028-8A7E-418C-9CB6-4C4FB561C605}">
      <dgm:prSet/>
      <dgm:spPr/>
      <dgm:t>
        <a:bodyPr/>
        <a:lstStyle/>
        <a:p>
          <a:endParaRPr lang="en-US"/>
        </a:p>
      </dgm:t>
    </dgm:pt>
    <dgm:pt modelId="{001072F4-48FC-49DE-836A-570311309F0E}" type="sibTrans" cxnId="{71BD9028-8A7E-418C-9CB6-4C4FB561C605}">
      <dgm:prSet/>
      <dgm:spPr/>
      <dgm:t>
        <a:bodyPr/>
        <a:lstStyle/>
        <a:p>
          <a:endParaRPr lang="en-US"/>
        </a:p>
      </dgm:t>
    </dgm:pt>
    <dgm:pt modelId="{8BA73AD7-F856-45C1-8AA4-8476B15065AB}">
      <dgm:prSet custT="1"/>
      <dgm:spPr/>
      <dgm:t>
        <a:bodyPr/>
        <a:lstStyle/>
        <a:p>
          <a:r>
            <a:rPr lang="ur-PK" sz="2400" dirty="0" smtClean="0">
              <a:latin typeface="Sakkal Majalla" pitchFamily="2" charset="-78"/>
              <a:cs typeface="Sakkal Majalla" pitchFamily="2" charset="-78"/>
            </a:rPr>
            <a:t>سوء خُلق</a:t>
          </a:r>
          <a:r>
            <a:rPr lang="en-US" sz="2400" dirty="0" smtClean="0">
              <a:latin typeface="Sakkal Majalla" pitchFamily="2" charset="-78"/>
              <a:cs typeface="Sakkal Majalla" pitchFamily="2" charset="-78"/>
            </a:rPr>
            <a:t> </a:t>
          </a:r>
          <a:r>
            <a:rPr lang="en-US" sz="2400" dirty="0" smtClean="0"/>
            <a:t>Bad behavior</a:t>
          </a:r>
        </a:p>
      </dgm:t>
    </dgm:pt>
    <dgm:pt modelId="{6D76381D-6667-4F59-81CC-4102E90AD114}" type="parTrans" cxnId="{8E7CBF51-CBD9-4058-8DB1-34E55A84CB12}">
      <dgm:prSet/>
      <dgm:spPr/>
      <dgm:t>
        <a:bodyPr/>
        <a:lstStyle/>
        <a:p>
          <a:endParaRPr lang="en-US"/>
        </a:p>
      </dgm:t>
    </dgm:pt>
    <dgm:pt modelId="{CBEF6769-91D3-4EA0-B88E-025195C12481}" type="sibTrans" cxnId="{8E7CBF51-CBD9-4058-8DB1-34E55A84CB12}">
      <dgm:prSet/>
      <dgm:spPr/>
      <dgm:t>
        <a:bodyPr/>
        <a:lstStyle/>
        <a:p>
          <a:endParaRPr lang="en-US"/>
        </a:p>
      </dgm:t>
    </dgm:pt>
    <dgm:pt modelId="{E5B55A90-AA5E-4DD7-88EC-8719F1E44ECF}">
      <dgm:prSet custT="1"/>
      <dgm:spPr/>
      <dgm:t>
        <a:bodyPr/>
        <a:lstStyle/>
        <a:p>
          <a:r>
            <a:rPr lang="ur-PK" sz="2400" dirty="0" smtClean="0">
              <a:latin typeface="Sakkal Majalla" pitchFamily="2" charset="-78"/>
              <a:cs typeface="Sakkal Majalla" pitchFamily="2" charset="-78"/>
            </a:rPr>
            <a:t>خسیس</a:t>
          </a:r>
          <a:r>
            <a:rPr lang="en-US" sz="2400" dirty="0" smtClean="0"/>
            <a:t>Miserly</a:t>
          </a:r>
        </a:p>
      </dgm:t>
    </dgm:pt>
    <dgm:pt modelId="{5156A941-AC3F-4381-94EB-48B157DC9AD6}" type="parTrans" cxnId="{8BE677D9-D7D4-4801-8724-C890F838BAFA}">
      <dgm:prSet/>
      <dgm:spPr/>
      <dgm:t>
        <a:bodyPr/>
        <a:lstStyle/>
        <a:p>
          <a:endParaRPr lang="en-US"/>
        </a:p>
      </dgm:t>
    </dgm:pt>
    <dgm:pt modelId="{302DDD59-2D47-48F6-9CE1-4628E82AA102}" type="sibTrans" cxnId="{8BE677D9-D7D4-4801-8724-C890F838BAFA}">
      <dgm:prSet/>
      <dgm:spPr/>
      <dgm:t>
        <a:bodyPr/>
        <a:lstStyle/>
        <a:p>
          <a:endParaRPr lang="en-US"/>
        </a:p>
      </dgm:t>
    </dgm:pt>
    <dgm:pt modelId="{E8F7F9BC-834B-4D31-9B61-B83B5E4D78FE}">
      <dgm:prSet custT="1"/>
      <dgm:spPr/>
      <dgm:t>
        <a:bodyPr/>
        <a:lstStyle/>
        <a:p>
          <a:r>
            <a:rPr lang="ur-PK" sz="2400" dirty="0" smtClean="0">
              <a:latin typeface="Sakkal Majalla" pitchFamily="2" charset="-78"/>
              <a:cs typeface="Sakkal Majalla" pitchFamily="2" charset="-78"/>
            </a:rPr>
            <a:t>تکبر</a:t>
          </a:r>
          <a:r>
            <a:rPr lang="en-US" sz="2400" dirty="0" smtClean="0"/>
            <a:t>Arrogance</a:t>
          </a:r>
        </a:p>
      </dgm:t>
    </dgm:pt>
    <dgm:pt modelId="{D1E13394-E468-447E-A577-ACECA18C7BCE}" type="parTrans" cxnId="{8521FC85-0F3D-4FBF-A9AB-92DE7DCB142E}">
      <dgm:prSet/>
      <dgm:spPr/>
      <dgm:t>
        <a:bodyPr/>
        <a:lstStyle/>
        <a:p>
          <a:endParaRPr lang="en-US"/>
        </a:p>
      </dgm:t>
    </dgm:pt>
    <dgm:pt modelId="{EA91EC0E-D254-4EDF-A4EC-BB665E783324}" type="sibTrans" cxnId="{8521FC85-0F3D-4FBF-A9AB-92DE7DCB142E}">
      <dgm:prSet/>
      <dgm:spPr/>
      <dgm:t>
        <a:bodyPr/>
        <a:lstStyle/>
        <a:p>
          <a:endParaRPr lang="en-US"/>
        </a:p>
      </dgm:t>
    </dgm:pt>
    <dgm:pt modelId="{8B486308-A905-47EA-B9C2-43E2F85D638E}" type="pres">
      <dgm:prSet presAssocID="{61835DD3-40AC-402A-9BC8-6BF1B1ABAE50}" presName="Name0" presStyleCnt="0">
        <dgm:presLayoutVars>
          <dgm:dir/>
          <dgm:animLvl val="lvl"/>
          <dgm:resizeHandles val="exact"/>
        </dgm:presLayoutVars>
      </dgm:prSet>
      <dgm:spPr/>
      <dgm:t>
        <a:bodyPr/>
        <a:lstStyle/>
        <a:p>
          <a:endParaRPr lang="en-US"/>
        </a:p>
      </dgm:t>
    </dgm:pt>
    <dgm:pt modelId="{C2B4D40E-A907-484C-BC49-25521B0BE843}" type="pres">
      <dgm:prSet presAssocID="{D3039992-FAD6-463A-9145-98EA1000BE91}" presName="composite" presStyleCnt="0"/>
      <dgm:spPr/>
    </dgm:pt>
    <dgm:pt modelId="{782DC512-62D9-4F2E-A115-8BE79DA0AF61}" type="pres">
      <dgm:prSet presAssocID="{D3039992-FAD6-463A-9145-98EA1000BE91}" presName="parTx" presStyleLbl="alignNode1" presStyleIdx="0" presStyleCnt="1">
        <dgm:presLayoutVars>
          <dgm:chMax val="0"/>
          <dgm:chPref val="0"/>
          <dgm:bulletEnabled val="1"/>
        </dgm:presLayoutVars>
      </dgm:prSet>
      <dgm:spPr/>
      <dgm:t>
        <a:bodyPr/>
        <a:lstStyle/>
        <a:p>
          <a:endParaRPr lang="en-US"/>
        </a:p>
      </dgm:t>
    </dgm:pt>
    <dgm:pt modelId="{6AE54D98-FA07-4CAD-BB31-F351E0BEFC52}" type="pres">
      <dgm:prSet presAssocID="{D3039992-FAD6-463A-9145-98EA1000BE91}" presName="desTx" presStyleLbl="alignAccFollowNode1" presStyleIdx="0" presStyleCnt="1">
        <dgm:presLayoutVars>
          <dgm:bulletEnabled val="1"/>
        </dgm:presLayoutVars>
      </dgm:prSet>
      <dgm:spPr/>
      <dgm:t>
        <a:bodyPr/>
        <a:lstStyle/>
        <a:p>
          <a:endParaRPr lang="en-US"/>
        </a:p>
      </dgm:t>
    </dgm:pt>
  </dgm:ptLst>
  <dgm:cxnLst>
    <dgm:cxn modelId="{0D630E2C-05E0-4933-9479-E2451A96B30D}" srcId="{D3039992-FAD6-463A-9145-98EA1000BE91}" destId="{6D31316A-6692-4CCF-AF2C-02407B997707}" srcOrd="2" destOrd="0" parTransId="{C37A7F70-501C-4E59-8E04-0F78F407B89F}" sibTransId="{DF964CBF-2064-4478-8096-06CBECC75464}"/>
    <dgm:cxn modelId="{6D89401F-2013-4E06-8740-55431781C497}" type="presOf" srcId="{E5B55A90-AA5E-4DD7-88EC-8719F1E44ECF}" destId="{6AE54D98-FA07-4CAD-BB31-F351E0BEFC52}" srcOrd="0" destOrd="9" presId="urn:microsoft.com/office/officeart/2005/8/layout/hList1"/>
    <dgm:cxn modelId="{8521FC85-0F3D-4FBF-A9AB-92DE7DCB142E}" srcId="{D3039992-FAD6-463A-9145-98EA1000BE91}" destId="{E8F7F9BC-834B-4D31-9B61-B83B5E4D78FE}" srcOrd="10" destOrd="0" parTransId="{D1E13394-E468-447E-A577-ACECA18C7BCE}" sibTransId="{EA91EC0E-D254-4EDF-A4EC-BB665E783324}"/>
    <dgm:cxn modelId="{8BE763D9-AFA6-4B4E-960D-BB4F9D4B7F59}" srcId="{D3039992-FAD6-463A-9145-98EA1000BE91}" destId="{D3286B2B-EF30-4EE2-A883-9BD372D1793A}" srcOrd="0" destOrd="0" parTransId="{4E0D70FB-4EA7-48AE-9AE3-A06D32DAB8C2}" sibTransId="{28C6AD16-DB7B-4C7A-895A-ED2880BCD095}"/>
    <dgm:cxn modelId="{DF1393A0-E9F8-4895-A404-4F81A0C13ED6}" type="presOf" srcId="{8BA73AD7-F856-45C1-8AA4-8476B15065AB}" destId="{6AE54D98-FA07-4CAD-BB31-F351E0BEFC52}" srcOrd="0" destOrd="8" presId="urn:microsoft.com/office/officeart/2005/8/layout/hList1"/>
    <dgm:cxn modelId="{DD6F3370-035C-4B88-8D52-83A1D1516321}" type="presOf" srcId="{E8F7F9BC-834B-4D31-9B61-B83B5E4D78FE}" destId="{6AE54D98-FA07-4CAD-BB31-F351E0BEFC52}" srcOrd="0" destOrd="10" presId="urn:microsoft.com/office/officeart/2005/8/layout/hList1"/>
    <dgm:cxn modelId="{71BD9028-8A7E-418C-9CB6-4C4FB561C605}" srcId="{D3039992-FAD6-463A-9145-98EA1000BE91}" destId="{C36BBDF6-89B2-4BCB-A69A-D498FA88195F}" srcOrd="7" destOrd="0" parTransId="{C9450884-2E67-4BE3-9A7F-CAA4D70B3FA6}" sibTransId="{001072F4-48FC-49DE-836A-570311309F0E}"/>
    <dgm:cxn modelId="{D8A945F4-6BD6-407E-816C-A1C22B973851}" type="presOf" srcId="{63FAF417-8F84-4105-8C3C-93FF623A827D}" destId="{6AE54D98-FA07-4CAD-BB31-F351E0BEFC52}" srcOrd="0" destOrd="1" presId="urn:microsoft.com/office/officeart/2005/8/layout/hList1"/>
    <dgm:cxn modelId="{41496B9D-7786-4672-930B-99F5EABDA263}" type="presOf" srcId="{D4ECFCA2-D68D-453C-BFC0-1EBDB2856C22}" destId="{6AE54D98-FA07-4CAD-BB31-F351E0BEFC52}" srcOrd="0" destOrd="4" presId="urn:microsoft.com/office/officeart/2005/8/layout/hList1"/>
    <dgm:cxn modelId="{8E7CBF51-CBD9-4058-8DB1-34E55A84CB12}" srcId="{D3039992-FAD6-463A-9145-98EA1000BE91}" destId="{8BA73AD7-F856-45C1-8AA4-8476B15065AB}" srcOrd="8" destOrd="0" parTransId="{6D76381D-6667-4F59-81CC-4102E90AD114}" sibTransId="{CBEF6769-91D3-4EA0-B88E-025195C12481}"/>
    <dgm:cxn modelId="{2DF9C8EE-CAFC-45F7-A043-23C52401A425}" srcId="{61835DD3-40AC-402A-9BC8-6BF1B1ABAE50}" destId="{D3039992-FAD6-463A-9145-98EA1000BE91}" srcOrd="0" destOrd="0" parTransId="{E6B897F9-45D2-4CE6-9CC6-EE24F4E26EA1}" sibTransId="{D6010C4E-2D11-4F67-993A-D8E13CDBE2B8}"/>
    <dgm:cxn modelId="{B12ECBC1-A011-4301-A8E1-F3A4AB0C2CDE}" type="presOf" srcId="{91D19C8F-BABA-4CB8-BA6D-074CD9D32C76}" destId="{6AE54D98-FA07-4CAD-BB31-F351E0BEFC52}" srcOrd="0" destOrd="6" presId="urn:microsoft.com/office/officeart/2005/8/layout/hList1"/>
    <dgm:cxn modelId="{8DCE15A1-F74E-47CF-B871-E4642A1B4F0A}" type="presOf" srcId="{61835DD3-40AC-402A-9BC8-6BF1B1ABAE50}" destId="{8B486308-A905-47EA-B9C2-43E2F85D638E}" srcOrd="0" destOrd="0" presId="urn:microsoft.com/office/officeart/2005/8/layout/hList1"/>
    <dgm:cxn modelId="{8BE677D9-D7D4-4801-8724-C890F838BAFA}" srcId="{D3039992-FAD6-463A-9145-98EA1000BE91}" destId="{E5B55A90-AA5E-4DD7-88EC-8719F1E44ECF}" srcOrd="9" destOrd="0" parTransId="{5156A941-AC3F-4381-94EB-48B157DC9AD6}" sibTransId="{302DDD59-2D47-48F6-9CE1-4628E82AA102}"/>
    <dgm:cxn modelId="{F2365E3D-A09A-4962-8614-1667B8176152}" type="presOf" srcId="{BF7F8AAE-BDE5-43C1-AAF1-15CC873B387F}" destId="{6AE54D98-FA07-4CAD-BB31-F351E0BEFC52}" srcOrd="0" destOrd="5" presId="urn:microsoft.com/office/officeart/2005/8/layout/hList1"/>
    <dgm:cxn modelId="{7F605558-1CFF-41F0-ADC0-75F94A6AC339}" type="presOf" srcId="{9122E62F-5787-4F9B-96F0-A1425731E2D4}" destId="{6AE54D98-FA07-4CAD-BB31-F351E0BEFC52}" srcOrd="0" destOrd="3" presId="urn:microsoft.com/office/officeart/2005/8/layout/hList1"/>
    <dgm:cxn modelId="{0537E8F8-7FD5-4AB4-AD7E-7647C739F82D}" srcId="{D3039992-FAD6-463A-9145-98EA1000BE91}" destId="{63FAF417-8F84-4105-8C3C-93FF623A827D}" srcOrd="1" destOrd="0" parTransId="{70E67FC4-B885-4391-8131-C1B8E5B0B749}" sibTransId="{ABED1816-1372-4283-853F-6D63922884B0}"/>
    <dgm:cxn modelId="{B333519A-B8A5-4F31-99F7-1FA3150350D8}" srcId="{D3039992-FAD6-463A-9145-98EA1000BE91}" destId="{D4ECFCA2-D68D-453C-BFC0-1EBDB2856C22}" srcOrd="4" destOrd="0" parTransId="{62784CEB-3A35-4F36-94F9-AF2F2A3DE4AE}" sibTransId="{726C0DF5-FA94-40E5-AE08-430601F4F414}"/>
    <dgm:cxn modelId="{4EA156E9-51A0-447C-A897-54428E5CB7C6}" srcId="{D3039992-FAD6-463A-9145-98EA1000BE91}" destId="{BF7F8AAE-BDE5-43C1-AAF1-15CC873B387F}" srcOrd="5" destOrd="0" parTransId="{DDAA7FCC-1E0C-4A34-9D90-4C633D81835B}" sibTransId="{BD5CFA51-66E4-44AE-AD02-A140C9CD809C}"/>
    <dgm:cxn modelId="{C5030AAB-FFBA-4FCB-BFD1-9EC5B824656C}" type="presOf" srcId="{D3286B2B-EF30-4EE2-A883-9BD372D1793A}" destId="{6AE54D98-FA07-4CAD-BB31-F351E0BEFC52}" srcOrd="0" destOrd="0" presId="urn:microsoft.com/office/officeart/2005/8/layout/hList1"/>
    <dgm:cxn modelId="{D163A754-46F6-4649-943F-376ED61E818B}" type="presOf" srcId="{6D31316A-6692-4CCF-AF2C-02407B997707}" destId="{6AE54D98-FA07-4CAD-BB31-F351E0BEFC52}" srcOrd="0" destOrd="2" presId="urn:microsoft.com/office/officeart/2005/8/layout/hList1"/>
    <dgm:cxn modelId="{879C2024-7408-4B81-A3D4-D24323651303}" type="presOf" srcId="{C36BBDF6-89B2-4BCB-A69A-D498FA88195F}" destId="{6AE54D98-FA07-4CAD-BB31-F351E0BEFC52}" srcOrd="0" destOrd="7" presId="urn:microsoft.com/office/officeart/2005/8/layout/hList1"/>
    <dgm:cxn modelId="{25DF05B5-817C-4FFD-820A-15203730814D}" type="presOf" srcId="{D3039992-FAD6-463A-9145-98EA1000BE91}" destId="{782DC512-62D9-4F2E-A115-8BE79DA0AF61}" srcOrd="0" destOrd="0" presId="urn:microsoft.com/office/officeart/2005/8/layout/hList1"/>
    <dgm:cxn modelId="{D5B8AA6B-5558-421D-B93E-3007D806538B}" srcId="{D3039992-FAD6-463A-9145-98EA1000BE91}" destId="{9122E62F-5787-4F9B-96F0-A1425731E2D4}" srcOrd="3" destOrd="0" parTransId="{99F670A6-1EDF-4D6B-8B4E-97B8F9ECCE9F}" sibTransId="{E47F8F0E-2F71-4B23-BE0F-8B3A415E402E}"/>
    <dgm:cxn modelId="{330F682E-FB14-4B90-A0E6-6D1055707B69}" srcId="{D3039992-FAD6-463A-9145-98EA1000BE91}" destId="{91D19C8F-BABA-4CB8-BA6D-074CD9D32C76}" srcOrd="6" destOrd="0" parTransId="{B75866A7-8B11-4465-9F29-4E8B4E88DDE0}" sibTransId="{1B8DA3B6-59AC-45FF-9B09-66E34E0AE8C2}"/>
    <dgm:cxn modelId="{B38A0045-31FB-4112-86EC-C0AB474E9E58}" type="presParOf" srcId="{8B486308-A905-47EA-B9C2-43E2F85D638E}" destId="{C2B4D40E-A907-484C-BC49-25521B0BE843}" srcOrd="0" destOrd="0" presId="urn:microsoft.com/office/officeart/2005/8/layout/hList1"/>
    <dgm:cxn modelId="{4149C210-AB91-444B-8914-806C75BF1DDB}" type="presParOf" srcId="{C2B4D40E-A907-484C-BC49-25521B0BE843}" destId="{782DC512-62D9-4F2E-A115-8BE79DA0AF61}" srcOrd="0" destOrd="0" presId="urn:microsoft.com/office/officeart/2005/8/layout/hList1"/>
    <dgm:cxn modelId="{CF188882-74F7-40B6-B43F-49A8EA5508AB}" type="presParOf" srcId="{C2B4D40E-A907-484C-BC49-25521B0BE843}" destId="{6AE54D98-FA07-4CAD-BB31-F351E0BEFC52}"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18462D-605F-418A-8532-D2BCA7AFC7F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63278996-7E1D-49E0-921A-B45F5CFE9E4A}">
      <dgm:prSet phldrT="[Text]"/>
      <dgm:spPr/>
      <dgm:t>
        <a:bodyPr/>
        <a:lstStyle/>
        <a:p>
          <a:r>
            <a:rPr lang="en-US" dirty="0" smtClean="0"/>
            <a:t>Not abiding with the clause of marriage contract</a:t>
          </a:r>
          <a:endParaRPr lang="en-US" dirty="0"/>
        </a:p>
      </dgm:t>
    </dgm:pt>
    <dgm:pt modelId="{A845CB7A-E076-4DFA-96EC-6FA00F6F0EB1}" type="parTrans" cxnId="{E9EC90AE-4679-4F01-B3C5-54D2C57101B0}">
      <dgm:prSet/>
      <dgm:spPr/>
      <dgm:t>
        <a:bodyPr/>
        <a:lstStyle/>
        <a:p>
          <a:endParaRPr lang="en-US"/>
        </a:p>
      </dgm:t>
    </dgm:pt>
    <dgm:pt modelId="{E567D9AE-8987-4A57-8674-99B54C54D730}" type="sibTrans" cxnId="{E9EC90AE-4679-4F01-B3C5-54D2C57101B0}">
      <dgm:prSet/>
      <dgm:spPr/>
      <dgm:t>
        <a:bodyPr/>
        <a:lstStyle/>
        <a:p>
          <a:endParaRPr lang="en-US"/>
        </a:p>
      </dgm:t>
    </dgm:pt>
    <dgm:pt modelId="{5BCEDBE0-72BF-4C0F-BBE0-5C00634184C5}">
      <dgm:prSet phldrT="[Text]"/>
      <dgm:spPr/>
      <dgm:t>
        <a:bodyPr/>
        <a:lstStyle/>
        <a:p>
          <a:r>
            <a:rPr lang="en-US" dirty="0" smtClean="0"/>
            <a:t>One can add extra conditions  in the contract, and its </a:t>
          </a:r>
          <a:r>
            <a:rPr lang="en-US" dirty="0" err="1" smtClean="0"/>
            <a:t>wajib</a:t>
          </a:r>
          <a:r>
            <a:rPr lang="en-US" dirty="0" smtClean="0"/>
            <a:t> to abide with it.</a:t>
          </a:r>
          <a:endParaRPr lang="en-US" dirty="0"/>
        </a:p>
      </dgm:t>
    </dgm:pt>
    <dgm:pt modelId="{CF332D33-157C-45D0-BC68-E0EB7C96AF92}" type="parTrans" cxnId="{DC49FC0A-E295-441C-A457-0D8FE4B5C577}">
      <dgm:prSet/>
      <dgm:spPr/>
      <dgm:t>
        <a:bodyPr/>
        <a:lstStyle/>
        <a:p>
          <a:endParaRPr lang="en-US"/>
        </a:p>
      </dgm:t>
    </dgm:pt>
    <dgm:pt modelId="{CC808485-452F-41D9-ADBC-383EA4BA53D0}" type="sibTrans" cxnId="{DC49FC0A-E295-441C-A457-0D8FE4B5C577}">
      <dgm:prSet/>
      <dgm:spPr/>
      <dgm:t>
        <a:bodyPr/>
        <a:lstStyle/>
        <a:p>
          <a:endParaRPr lang="en-US"/>
        </a:p>
      </dgm:t>
    </dgm:pt>
    <dgm:pt modelId="{322698A4-121F-4E96-9476-C2036622C119}">
      <dgm:prSet phldrT="[Text]"/>
      <dgm:spPr/>
      <dgm:t>
        <a:bodyPr/>
        <a:lstStyle/>
        <a:p>
          <a:r>
            <a:rPr lang="en-US" dirty="0" smtClean="0"/>
            <a:t>Discovering ailments in spouse after marriage</a:t>
          </a:r>
          <a:endParaRPr lang="en-US" dirty="0"/>
        </a:p>
      </dgm:t>
    </dgm:pt>
    <dgm:pt modelId="{31BA51C9-E841-4AED-98FD-D247F8AB9057}" type="parTrans" cxnId="{C670666C-F95A-408F-9DB9-5785DF36A4B9}">
      <dgm:prSet/>
      <dgm:spPr/>
      <dgm:t>
        <a:bodyPr/>
        <a:lstStyle/>
        <a:p>
          <a:endParaRPr lang="en-US"/>
        </a:p>
      </dgm:t>
    </dgm:pt>
    <dgm:pt modelId="{728878A5-1DA3-4C80-9E2B-22A56F882B23}" type="sibTrans" cxnId="{C670666C-F95A-408F-9DB9-5785DF36A4B9}">
      <dgm:prSet/>
      <dgm:spPr/>
      <dgm:t>
        <a:bodyPr/>
        <a:lstStyle/>
        <a:p>
          <a:endParaRPr lang="en-US"/>
        </a:p>
      </dgm:t>
    </dgm:pt>
    <dgm:pt modelId="{569FB783-36C0-496F-B843-45E1843363FC}">
      <dgm:prSet phldrT="[Text]"/>
      <dgm:spPr/>
      <dgm:t>
        <a:bodyPr/>
        <a:lstStyle/>
        <a:p>
          <a:r>
            <a:rPr lang="en-US" dirty="0" smtClean="0"/>
            <a:t>In certain cases it nullifies the contract on its own.</a:t>
          </a:r>
          <a:endParaRPr lang="en-US" dirty="0"/>
        </a:p>
      </dgm:t>
    </dgm:pt>
    <dgm:pt modelId="{208F83DF-6739-459B-8704-A2B908EA8C39}" type="sibTrans" cxnId="{A38C28F8-993B-40FB-B2E3-0D5F7B407387}">
      <dgm:prSet/>
      <dgm:spPr/>
      <dgm:t>
        <a:bodyPr/>
        <a:lstStyle/>
        <a:p>
          <a:endParaRPr lang="en-US"/>
        </a:p>
      </dgm:t>
    </dgm:pt>
    <dgm:pt modelId="{13F57A02-91E2-4B29-9E2F-D6A2ACD73884}" type="parTrans" cxnId="{A38C28F8-993B-40FB-B2E3-0D5F7B407387}">
      <dgm:prSet/>
      <dgm:spPr/>
      <dgm:t>
        <a:bodyPr/>
        <a:lstStyle/>
        <a:p>
          <a:endParaRPr lang="en-US"/>
        </a:p>
      </dgm:t>
    </dgm:pt>
    <dgm:pt modelId="{3C30A9FB-AA73-4A47-9D07-A3FF8FFCCA55}">
      <dgm:prSet phldrT="[Text]"/>
      <dgm:spPr/>
      <dgm:t>
        <a:bodyPr/>
        <a:lstStyle/>
        <a:p>
          <a:endParaRPr lang="en-US" dirty="0"/>
        </a:p>
      </dgm:t>
    </dgm:pt>
    <dgm:pt modelId="{6DE1AD92-5C19-402C-90DB-068B5B2D50AA}" type="parTrans" cxnId="{17DA5312-D605-4592-AFEF-D172D7EC2D48}">
      <dgm:prSet/>
      <dgm:spPr/>
    </dgm:pt>
    <dgm:pt modelId="{D7FBECB0-9A8F-409D-82F1-0A81284FCA6E}" type="sibTrans" cxnId="{17DA5312-D605-4592-AFEF-D172D7EC2D48}">
      <dgm:prSet/>
      <dgm:spPr/>
    </dgm:pt>
    <dgm:pt modelId="{5FDE06FE-B3D3-4039-B725-6CEE34FD571C}">
      <dgm:prSet phldrT="[Text]"/>
      <dgm:spPr/>
      <dgm:t>
        <a:bodyPr/>
        <a:lstStyle/>
        <a:p>
          <a:r>
            <a:rPr lang="en-US" dirty="0" smtClean="0"/>
            <a:t>For ex: a woman can stipulate that husband can’t marry another without permission.</a:t>
          </a:r>
          <a:endParaRPr lang="en-US" dirty="0"/>
        </a:p>
      </dgm:t>
    </dgm:pt>
    <dgm:pt modelId="{9CAABE36-4E24-4D31-B115-6CA065D4B6BB}" type="parTrans" cxnId="{CD92930F-C815-45FD-9F02-405335FA3100}">
      <dgm:prSet/>
      <dgm:spPr/>
    </dgm:pt>
    <dgm:pt modelId="{EBF49B20-4986-4F65-BE30-08C84A4A5CFB}" type="sibTrans" cxnId="{CD92930F-C815-45FD-9F02-405335FA3100}">
      <dgm:prSet/>
      <dgm:spPr/>
    </dgm:pt>
    <dgm:pt modelId="{4426B7DE-390F-4247-835C-39514FF66BD6}" type="pres">
      <dgm:prSet presAssocID="{AC18462D-605F-418A-8532-D2BCA7AFC7F4}" presName="Name0" presStyleCnt="0">
        <dgm:presLayoutVars>
          <dgm:dir/>
          <dgm:animLvl val="lvl"/>
          <dgm:resizeHandles val="exact"/>
        </dgm:presLayoutVars>
      </dgm:prSet>
      <dgm:spPr/>
      <dgm:t>
        <a:bodyPr/>
        <a:lstStyle/>
        <a:p>
          <a:endParaRPr lang="en-US"/>
        </a:p>
      </dgm:t>
    </dgm:pt>
    <dgm:pt modelId="{3ECEC2C0-CBC4-4704-8EA9-CC081F7DA427}" type="pres">
      <dgm:prSet presAssocID="{63278996-7E1D-49E0-921A-B45F5CFE9E4A}" presName="composite" presStyleCnt="0"/>
      <dgm:spPr/>
    </dgm:pt>
    <dgm:pt modelId="{BD84CB27-C3C6-4EB3-AAA8-EAAA9E99CF10}" type="pres">
      <dgm:prSet presAssocID="{63278996-7E1D-49E0-921A-B45F5CFE9E4A}" presName="parTx" presStyleLbl="alignNode1" presStyleIdx="0" presStyleCnt="2" custLinFactNeighborX="5019">
        <dgm:presLayoutVars>
          <dgm:chMax val="0"/>
          <dgm:chPref val="0"/>
          <dgm:bulletEnabled val="1"/>
        </dgm:presLayoutVars>
      </dgm:prSet>
      <dgm:spPr/>
      <dgm:t>
        <a:bodyPr/>
        <a:lstStyle/>
        <a:p>
          <a:endParaRPr lang="en-US"/>
        </a:p>
      </dgm:t>
    </dgm:pt>
    <dgm:pt modelId="{0CE18CB4-4BC3-4E9F-A101-36C35BE5F6CD}" type="pres">
      <dgm:prSet presAssocID="{63278996-7E1D-49E0-921A-B45F5CFE9E4A}" presName="desTx" presStyleLbl="alignAccFollowNode1" presStyleIdx="0" presStyleCnt="2" custLinFactNeighborX="5019">
        <dgm:presLayoutVars>
          <dgm:bulletEnabled val="1"/>
        </dgm:presLayoutVars>
      </dgm:prSet>
      <dgm:spPr/>
      <dgm:t>
        <a:bodyPr/>
        <a:lstStyle/>
        <a:p>
          <a:endParaRPr lang="en-US"/>
        </a:p>
      </dgm:t>
    </dgm:pt>
    <dgm:pt modelId="{28714E57-1AA2-4A4C-83F6-B2346232CD57}" type="pres">
      <dgm:prSet presAssocID="{E567D9AE-8987-4A57-8674-99B54C54D730}" presName="space" presStyleCnt="0"/>
      <dgm:spPr/>
    </dgm:pt>
    <dgm:pt modelId="{EE20FBAF-9188-4094-A55C-16C07A9A4129}" type="pres">
      <dgm:prSet presAssocID="{322698A4-121F-4E96-9476-C2036622C119}" presName="composite" presStyleCnt="0"/>
      <dgm:spPr/>
    </dgm:pt>
    <dgm:pt modelId="{948E905E-5846-48F8-9751-EC7DAEDD7516}" type="pres">
      <dgm:prSet presAssocID="{322698A4-121F-4E96-9476-C2036622C119}" presName="parTx" presStyleLbl="alignNode1" presStyleIdx="1" presStyleCnt="2" custLinFactNeighborX="-5018">
        <dgm:presLayoutVars>
          <dgm:chMax val="0"/>
          <dgm:chPref val="0"/>
          <dgm:bulletEnabled val="1"/>
        </dgm:presLayoutVars>
      </dgm:prSet>
      <dgm:spPr/>
      <dgm:t>
        <a:bodyPr/>
        <a:lstStyle/>
        <a:p>
          <a:endParaRPr lang="en-US"/>
        </a:p>
      </dgm:t>
    </dgm:pt>
    <dgm:pt modelId="{FDE78EF3-0711-478E-85E9-3A5B546F4824}" type="pres">
      <dgm:prSet presAssocID="{322698A4-121F-4E96-9476-C2036622C119}" presName="desTx" presStyleLbl="alignAccFollowNode1" presStyleIdx="1" presStyleCnt="2" custLinFactNeighborX="-5018">
        <dgm:presLayoutVars>
          <dgm:bulletEnabled val="1"/>
        </dgm:presLayoutVars>
      </dgm:prSet>
      <dgm:spPr/>
      <dgm:t>
        <a:bodyPr/>
        <a:lstStyle/>
        <a:p>
          <a:endParaRPr lang="en-US"/>
        </a:p>
      </dgm:t>
    </dgm:pt>
  </dgm:ptLst>
  <dgm:cxnLst>
    <dgm:cxn modelId="{A38C28F8-993B-40FB-B2E3-0D5F7B407387}" srcId="{322698A4-121F-4E96-9476-C2036622C119}" destId="{569FB783-36C0-496F-B843-45E1843363FC}" srcOrd="0" destOrd="0" parTransId="{13F57A02-91E2-4B29-9E2F-D6A2ACD73884}" sibTransId="{208F83DF-6739-459B-8704-A2B908EA8C39}"/>
    <dgm:cxn modelId="{3F1F4B62-1DD4-4490-9BB5-AD048117BCBB}" type="presOf" srcId="{63278996-7E1D-49E0-921A-B45F5CFE9E4A}" destId="{BD84CB27-C3C6-4EB3-AAA8-EAAA9E99CF10}" srcOrd="0" destOrd="0" presId="urn:microsoft.com/office/officeart/2005/8/layout/hList1"/>
    <dgm:cxn modelId="{DC49FC0A-E295-441C-A457-0D8FE4B5C577}" srcId="{63278996-7E1D-49E0-921A-B45F5CFE9E4A}" destId="{5BCEDBE0-72BF-4C0F-BBE0-5C00634184C5}" srcOrd="0" destOrd="0" parTransId="{CF332D33-157C-45D0-BC68-E0EB7C96AF92}" sibTransId="{CC808485-452F-41D9-ADBC-383EA4BA53D0}"/>
    <dgm:cxn modelId="{E9EC90AE-4679-4F01-B3C5-54D2C57101B0}" srcId="{AC18462D-605F-418A-8532-D2BCA7AFC7F4}" destId="{63278996-7E1D-49E0-921A-B45F5CFE9E4A}" srcOrd="0" destOrd="0" parTransId="{A845CB7A-E076-4DFA-96EC-6FA00F6F0EB1}" sibTransId="{E567D9AE-8987-4A57-8674-99B54C54D730}"/>
    <dgm:cxn modelId="{C670666C-F95A-408F-9DB9-5785DF36A4B9}" srcId="{AC18462D-605F-418A-8532-D2BCA7AFC7F4}" destId="{322698A4-121F-4E96-9476-C2036622C119}" srcOrd="1" destOrd="0" parTransId="{31BA51C9-E841-4AED-98FD-D247F8AB9057}" sibTransId="{728878A5-1DA3-4C80-9E2B-22A56F882B23}"/>
    <dgm:cxn modelId="{8571C4C2-D281-41A4-A266-FCD360C40008}" type="presOf" srcId="{322698A4-121F-4E96-9476-C2036622C119}" destId="{948E905E-5846-48F8-9751-EC7DAEDD7516}" srcOrd="0" destOrd="0" presId="urn:microsoft.com/office/officeart/2005/8/layout/hList1"/>
    <dgm:cxn modelId="{9D7152BC-4E71-45CC-BBB5-53AC0A2B4C4C}" type="presOf" srcId="{AC18462D-605F-418A-8532-D2BCA7AFC7F4}" destId="{4426B7DE-390F-4247-835C-39514FF66BD6}" srcOrd="0" destOrd="0" presId="urn:microsoft.com/office/officeart/2005/8/layout/hList1"/>
    <dgm:cxn modelId="{9A2EBE00-8C52-4965-AB18-5D372E1531EB}" type="presOf" srcId="{3C30A9FB-AA73-4A47-9D07-A3FF8FFCCA55}" destId="{FDE78EF3-0711-478E-85E9-3A5B546F4824}" srcOrd="0" destOrd="1" presId="urn:microsoft.com/office/officeart/2005/8/layout/hList1"/>
    <dgm:cxn modelId="{D3F9E061-FAAF-42BA-9AA1-951CD7ED7DCD}" type="presOf" srcId="{569FB783-36C0-496F-B843-45E1843363FC}" destId="{FDE78EF3-0711-478E-85E9-3A5B546F4824}" srcOrd="0" destOrd="0" presId="urn:microsoft.com/office/officeart/2005/8/layout/hList1"/>
    <dgm:cxn modelId="{CD92930F-C815-45FD-9F02-405335FA3100}" srcId="{63278996-7E1D-49E0-921A-B45F5CFE9E4A}" destId="{5FDE06FE-B3D3-4039-B725-6CEE34FD571C}" srcOrd="1" destOrd="0" parTransId="{9CAABE36-4E24-4D31-B115-6CA065D4B6BB}" sibTransId="{EBF49B20-4986-4F65-BE30-08C84A4A5CFB}"/>
    <dgm:cxn modelId="{49EB0DF2-54F9-4C5A-B201-94E7C43B1BCA}" type="presOf" srcId="{5FDE06FE-B3D3-4039-B725-6CEE34FD571C}" destId="{0CE18CB4-4BC3-4E9F-A101-36C35BE5F6CD}" srcOrd="0" destOrd="1" presId="urn:microsoft.com/office/officeart/2005/8/layout/hList1"/>
    <dgm:cxn modelId="{17DA5312-D605-4592-AFEF-D172D7EC2D48}" srcId="{322698A4-121F-4E96-9476-C2036622C119}" destId="{3C30A9FB-AA73-4A47-9D07-A3FF8FFCCA55}" srcOrd="1" destOrd="0" parTransId="{6DE1AD92-5C19-402C-90DB-068B5B2D50AA}" sibTransId="{D7FBECB0-9A8F-409D-82F1-0A81284FCA6E}"/>
    <dgm:cxn modelId="{F5A07031-0684-4BE2-94B9-AEED78D99B66}" type="presOf" srcId="{5BCEDBE0-72BF-4C0F-BBE0-5C00634184C5}" destId="{0CE18CB4-4BC3-4E9F-A101-36C35BE5F6CD}" srcOrd="0" destOrd="0" presId="urn:microsoft.com/office/officeart/2005/8/layout/hList1"/>
    <dgm:cxn modelId="{CB7F2C73-4B51-4D12-9B2B-70A0E70F49C7}" type="presParOf" srcId="{4426B7DE-390F-4247-835C-39514FF66BD6}" destId="{3ECEC2C0-CBC4-4704-8EA9-CC081F7DA427}" srcOrd="0" destOrd="0" presId="urn:microsoft.com/office/officeart/2005/8/layout/hList1"/>
    <dgm:cxn modelId="{A308AFD3-A4BC-4C1B-999C-86ABFD142279}" type="presParOf" srcId="{3ECEC2C0-CBC4-4704-8EA9-CC081F7DA427}" destId="{BD84CB27-C3C6-4EB3-AAA8-EAAA9E99CF10}" srcOrd="0" destOrd="0" presId="urn:microsoft.com/office/officeart/2005/8/layout/hList1"/>
    <dgm:cxn modelId="{13889AE4-5E90-4B16-A4F2-E3258E12A8B4}" type="presParOf" srcId="{3ECEC2C0-CBC4-4704-8EA9-CC081F7DA427}" destId="{0CE18CB4-4BC3-4E9F-A101-36C35BE5F6CD}" srcOrd="1" destOrd="0" presId="urn:microsoft.com/office/officeart/2005/8/layout/hList1"/>
    <dgm:cxn modelId="{B74A1BA0-5C61-4AEE-8E31-A4174351AA70}" type="presParOf" srcId="{4426B7DE-390F-4247-835C-39514FF66BD6}" destId="{28714E57-1AA2-4A4C-83F6-B2346232CD57}" srcOrd="1" destOrd="0" presId="urn:microsoft.com/office/officeart/2005/8/layout/hList1"/>
    <dgm:cxn modelId="{3B1DB558-7B7E-445F-9F67-C4142BD615F6}" type="presParOf" srcId="{4426B7DE-390F-4247-835C-39514FF66BD6}" destId="{EE20FBAF-9188-4094-A55C-16C07A9A4129}" srcOrd="2" destOrd="0" presId="urn:microsoft.com/office/officeart/2005/8/layout/hList1"/>
    <dgm:cxn modelId="{C3F70D73-C84C-450B-B554-FC110728C5E7}" type="presParOf" srcId="{EE20FBAF-9188-4094-A55C-16C07A9A4129}" destId="{948E905E-5846-48F8-9751-EC7DAEDD7516}" srcOrd="0" destOrd="0" presId="urn:microsoft.com/office/officeart/2005/8/layout/hList1"/>
    <dgm:cxn modelId="{0CA9A74A-974A-4503-91E7-EFCD57737FC2}" type="presParOf" srcId="{EE20FBAF-9188-4094-A55C-16C07A9A4129}" destId="{FDE78EF3-0711-478E-85E9-3A5B546F4824}"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3FD76B-68DF-4819-86AA-B22E3FA61BD1}"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F34D670-793F-48DA-AEB8-9B10A6EB95A3}">
      <dgm:prSet phldrT="[Text]"/>
      <dgm:spPr/>
      <dgm:t>
        <a:bodyPr/>
        <a:lstStyle/>
        <a:p>
          <a:r>
            <a:rPr lang="en-US" dirty="0" smtClean="0"/>
            <a:t>Parents</a:t>
          </a:r>
        </a:p>
      </dgm:t>
    </dgm:pt>
    <dgm:pt modelId="{EAFDDC8D-2F1C-4203-A3E0-7A596F1B142C}" type="parTrans" cxnId="{CAFA0C99-BC4A-40CC-B989-F9C4F2F7A407}">
      <dgm:prSet/>
      <dgm:spPr/>
      <dgm:t>
        <a:bodyPr/>
        <a:lstStyle/>
        <a:p>
          <a:endParaRPr lang="en-US"/>
        </a:p>
      </dgm:t>
    </dgm:pt>
    <dgm:pt modelId="{3F995D30-0990-4DA3-AF13-AB87E76457C7}" type="sibTrans" cxnId="{CAFA0C99-BC4A-40CC-B989-F9C4F2F7A407}">
      <dgm:prSet/>
      <dgm:spPr/>
      <dgm:t>
        <a:bodyPr/>
        <a:lstStyle/>
        <a:p>
          <a:endParaRPr lang="en-US"/>
        </a:p>
      </dgm:t>
    </dgm:pt>
    <dgm:pt modelId="{3E979D13-95BE-4CC7-9265-6D243FEB17D2}">
      <dgm:prSet phldrT="[Text]"/>
      <dgm:spPr/>
      <dgm:t>
        <a:bodyPr/>
        <a:lstStyle/>
        <a:p>
          <a:r>
            <a:rPr lang="en-US" dirty="0" smtClean="0"/>
            <a:t>For your betterment</a:t>
          </a:r>
          <a:endParaRPr lang="en-US" dirty="0"/>
        </a:p>
      </dgm:t>
    </dgm:pt>
    <dgm:pt modelId="{9150A69C-DA15-49C9-B7A8-B6DD5B7FDE3F}" type="parTrans" cxnId="{6699F2A7-E9FC-4193-85C7-C3A232FBD188}">
      <dgm:prSet/>
      <dgm:spPr/>
      <dgm:t>
        <a:bodyPr/>
        <a:lstStyle/>
        <a:p>
          <a:endParaRPr lang="en-US"/>
        </a:p>
      </dgm:t>
    </dgm:pt>
    <dgm:pt modelId="{4FFC6F63-80D1-49ED-B925-5BB57449DE31}" type="sibTrans" cxnId="{6699F2A7-E9FC-4193-85C7-C3A232FBD188}">
      <dgm:prSet/>
      <dgm:spPr/>
      <dgm:t>
        <a:bodyPr/>
        <a:lstStyle/>
        <a:p>
          <a:endParaRPr lang="en-US"/>
        </a:p>
      </dgm:t>
    </dgm:pt>
    <dgm:pt modelId="{0964DA2E-F494-4A8E-8CB6-D7E826E33CC9}">
      <dgm:prSet phldrT="[Text]"/>
      <dgm:spPr/>
      <dgm:t>
        <a:bodyPr/>
        <a:lstStyle/>
        <a:p>
          <a:r>
            <a:rPr lang="en-US" dirty="0" smtClean="0"/>
            <a:t>Not for your betterment</a:t>
          </a:r>
          <a:endParaRPr lang="en-US" dirty="0"/>
        </a:p>
      </dgm:t>
    </dgm:pt>
    <dgm:pt modelId="{343A53AE-8BDB-4ACE-AED3-2E02DFC1272F}" type="parTrans" cxnId="{E175D78A-A18E-4588-AF69-733C05FFF320}">
      <dgm:prSet/>
      <dgm:spPr/>
      <dgm:t>
        <a:bodyPr/>
        <a:lstStyle/>
        <a:p>
          <a:endParaRPr lang="en-US"/>
        </a:p>
      </dgm:t>
    </dgm:pt>
    <dgm:pt modelId="{EB91A206-9221-4CDE-95F5-0713BF760BAB}" type="sibTrans" cxnId="{E175D78A-A18E-4588-AF69-733C05FFF320}">
      <dgm:prSet/>
      <dgm:spPr/>
      <dgm:t>
        <a:bodyPr/>
        <a:lstStyle/>
        <a:p>
          <a:endParaRPr lang="en-US"/>
        </a:p>
      </dgm:t>
    </dgm:pt>
    <dgm:pt modelId="{40A21883-646A-4E69-890F-34E99799094B}">
      <dgm:prSet phldrT="[Text]"/>
      <dgm:spPr/>
      <dgm:t>
        <a:bodyPr/>
        <a:lstStyle/>
        <a:p>
          <a:r>
            <a:rPr lang="en-US" dirty="0" smtClean="0"/>
            <a:t>Other than Parents</a:t>
          </a:r>
        </a:p>
      </dgm:t>
    </dgm:pt>
    <dgm:pt modelId="{3D405386-5B33-4E0F-B498-DE02B7FE0B9E}" type="parTrans" cxnId="{2043FD96-2B5D-4D05-A075-4FADBDCA86FE}">
      <dgm:prSet/>
      <dgm:spPr/>
      <dgm:t>
        <a:bodyPr/>
        <a:lstStyle/>
        <a:p>
          <a:endParaRPr lang="en-US"/>
        </a:p>
      </dgm:t>
    </dgm:pt>
    <dgm:pt modelId="{3296ADD0-2E21-4170-9456-EE012274A3A8}" type="sibTrans" cxnId="{2043FD96-2B5D-4D05-A075-4FADBDCA86FE}">
      <dgm:prSet/>
      <dgm:spPr/>
      <dgm:t>
        <a:bodyPr/>
        <a:lstStyle/>
        <a:p>
          <a:endParaRPr lang="en-US"/>
        </a:p>
      </dgm:t>
    </dgm:pt>
    <dgm:pt modelId="{8E1E3F08-8294-4B99-AD24-3C800229EB7B}">
      <dgm:prSet phldrT="[Text]"/>
      <dgm:spPr/>
      <dgm:t>
        <a:bodyPr/>
        <a:lstStyle/>
        <a:p>
          <a:r>
            <a:rPr lang="en-US" dirty="0" smtClean="0"/>
            <a:t>For your betterment</a:t>
          </a:r>
          <a:endParaRPr lang="en-US" dirty="0"/>
        </a:p>
      </dgm:t>
    </dgm:pt>
    <dgm:pt modelId="{83FBFDA9-CDD4-4B00-B494-5187E61FED31}" type="parTrans" cxnId="{77CEAAA1-6920-4E8B-9BCB-8F9F78BE4641}">
      <dgm:prSet/>
      <dgm:spPr/>
      <dgm:t>
        <a:bodyPr/>
        <a:lstStyle/>
        <a:p>
          <a:endParaRPr lang="en-US"/>
        </a:p>
      </dgm:t>
    </dgm:pt>
    <dgm:pt modelId="{7025196E-5645-4D04-B75B-93A7DF2FB0FB}" type="sibTrans" cxnId="{77CEAAA1-6920-4E8B-9BCB-8F9F78BE4641}">
      <dgm:prSet/>
      <dgm:spPr/>
      <dgm:t>
        <a:bodyPr/>
        <a:lstStyle/>
        <a:p>
          <a:endParaRPr lang="en-US"/>
        </a:p>
      </dgm:t>
    </dgm:pt>
    <dgm:pt modelId="{38913955-A41A-4D12-B675-5181E02F67D1}">
      <dgm:prSet phldrT="[Text]"/>
      <dgm:spPr/>
      <dgm:t>
        <a:bodyPr/>
        <a:lstStyle/>
        <a:p>
          <a:r>
            <a:rPr lang="en-US" dirty="0" smtClean="0"/>
            <a:t>Not for your betterment</a:t>
          </a:r>
          <a:endParaRPr lang="en-US" dirty="0"/>
        </a:p>
      </dgm:t>
    </dgm:pt>
    <dgm:pt modelId="{EEA82D28-143E-4507-A64F-0039B58A33D8}" type="parTrans" cxnId="{A67F050A-5955-48A9-BDCB-41F6DFC946E8}">
      <dgm:prSet/>
      <dgm:spPr/>
      <dgm:t>
        <a:bodyPr/>
        <a:lstStyle/>
        <a:p>
          <a:endParaRPr lang="en-US"/>
        </a:p>
      </dgm:t>
    </dgm:pt>
    <dgm:pt modelId="{9354764E-DF0F-46FB-B8B2-72C232E0DAEA}" type="sibTrans" cxnId="{A67F050A-5955-48A9-BDCB-41F6DFC946E8}">
      <dgm:prSet/>
      <dgm:spPr/>
      <dgm:t>
        <a:bodyPr/>
        <a:lstStyle/>
        <a:p>
          <a:endParaRPr lang="en-US"/>
        </a:p>
      </dgm:t>
    </dgm:pt>
    <dgm:pt modelId="{1E3B6B26-23C9-42A7-BF9D-CC25EC9172A7}" type="pres">
      <dgm:prSet presAssocID="{6C3FD76B-68DF-4819-86AA-B22E3FA61BD1}" presName="theList" presStyleCnt="0">
        <dgm:presLayoutVars>
          <dgm:dir/>
          <dgm:animLvl val="lvl"/>
          <dgm:resizeHandles val="exact"/>
        </dgm:presLayoutVars>
      </dgm:prSet>
      <dgm:spPr/>
      <dgm:t>
        <a:bodyPr/>
        <a:lstStyle/>
        <a:p>
          <a:endParaRPr lang="en-US"/>
        </a:p>
      </dgm:t>
    </dgm:pt>
    <dgm:pt modelId="{9B3E3260-0F92-469B-AA01-2350CFB2B624}" type="pres">
      <dgm:prSet presAssocID="{3F34D670-793F-48DA-AEB8-9B10A6EB95A3}" presName="compNode" presStyleCnt="0"/>
      <dgm:spPr/>
    </dgm:pt>
    <dgm:pt modelId="{35318688-C1B8-44AC-9788-8CA00015C87C}" type="pres">
      <dgm:prSet presAssocID="{3F34D670-793F-48DA-AEB8-9B10A6EB95A3}" presName="aNode" presStyleLbl="bgShp" presStyleIdx="0" presStyleCnt="2"/>
      <dgm:spPr/>
      <dgm:t>
        <a:bodyPr/>
        <a:lstStyle/>
        <a:p>
          <a:endParaRPr lang="en-US"/>
        </a:p>
      </dgm:t>
    </dgm:pt>
    <dgm:pt modelId="{CA8943B7-051F-4449-AD86-FFEF71264856}" type="pres">
      <dgm:prSet presAssocID="{3F34D670-793F-48DA-AEB8-9B10A6EB95A3}" presName="textNode" presStyleLbl="bgShp" presStyleIdx="0" presStyleCnt="2"/>
      <dgm:spPr/>
      <dgm:t>
        <a:bodyPr/>
        <a:lstStyle/>
        <a:p>
          <a:endParaRPr lang="en-US"/>
        </a:p>
      </dgm:t>
    </dgm:pt>
    <dgm:pt modelId="{9545C887-3143-4F1F-8B6F-D9FBF75B3025}" type="pres">
      <dgm:prSet presAssocID="{3F34D670-793F-48DA-AEB8-9B10A6EB95A3}" presName="compChildNode" presStyleCnt="0"/>
      <dgm:spPr/>
    </dgm:pt>
    <dgm:pt modelId="{737A34E9-A8BF-433D-91C3-36AD812EE66C}" type="pres">
      <dgm:prSet presAssocID="{3F34D670-793F-48DA-AEB8-9B10A6EB95A3}" presName="theInnerList" presStyleCnt="0"/>
      <dgm:spPr/>
    </dgm:pt>
    <dgm:pt modelId="{7059AC91-DC10-479F-B180-03014C8FF05C}" type="pres">
      <dgm:prSet presAssocID="{3E979D13-95BE-4CC7-9265-6D243FEB17D2}" presName="childNode" presStyleLbl="node1" presStyleIdx="0" presStyleCnt="4">
        <dgm:presLayoutVars>
          <dgm:bulletEnabled val="1"/>
        </dgm:presLayoutVars>
      </dgm:prSet>
      <dgm:spPr/>
      <dgm:t>
        <a:bodyPr/>
        <a:lstStyle/>
        <a:p>
          <a:endParaRPr lang="en-US"/>
        </a:p>
      </dgm:t>
    </dgm:pt>
    <dgm:pt modelId="{1A5FAC08-F77C-482F-B91B-961FA574988C}" type="pres">
      <dgm:prSet presAssocID="{3E979D13-95BE-4CC7-9265-6D243FEB17D2}" presName="aSpace2" presStyleCnt="0"/>
      <dgm:spPr/>
    </dgm:pt>
    <dgm:pt modelId="{218F13CC-D550-4AAD-BC50-479DDEA224D1}" type="pres">
      <dgm:prSet presAssocID="{0964DA2E-F494-4A8E-8CB6-D7E826E33CC9}" presName="childNode" presStyleLbl="node1" presStyleIdx="1" presStyleCnt="4">
        <dgm:presLayoutVars>
          <dgm:bulletEnabled val="1"/>
        </dgm:presLayoutVars>
      </dgm:prSet>
      <dgm:spPr/>
      <dgm:t>
        <a:bodyPr/>
        <a:lstStyle/>
        <a:p>
          <a:endParaRPr lang="en-US"/>
        </a:p>
      </dgm:t>
    </dgm:pt>
    <dgm:pt modelId="{45951B7E-3C3F-4106-B81F-D9CB2B6BC85E}" type="pres">
      <dgm:prSet presAssocID="{3F34D670-793F-48DA-AEB8-9B10A6EB95A3}" presName="aSpace" presStyleCnt="0"/>
      <dgm:spPr/>
    </dgm:pt>
    <dgm:pt modelId="{374C8F1C-F900-4974-A4F6-2F193F6DCADF}" type="pres">
      <dgm:prSet presAssocID="{40A21883-646A-4E69-890F-34E99799094B}" presName="compNode" presStyleCnt="0"/>
      <dgm:spPr/>
    </dgm:pt>
    <dgm:pt modelId="{2BFB0B2F-5235-4710-8A30-7205510973C8}" type="pres">
      <dgm:prSet presAssocID="{40A21883-646A-4E69-890F-34E99799094B}" presName="aNode" presStyleLbl="bgShp" presStyleIdx="1" presStyleCnt="2"/>
      <dgm:spPr/>
      <dgm:t>
        <a:bodyPr/>
        <a:lstStyle/>
        <a:p>
          <a:endParaRPr lang="en-US"/>
        </a:p>
      </dgm:t>
    </dgm:pt>
    <dgm:pt modelId="{F48B4AF2-7654-4C4C-B28E-7E3853D67992}" type="pres">
      <dgm:prSet presAssocID="{40A21883-646A-4E69-890F-34E99799094B}" presName="textNode" presStyleLbl="bgShp" presStyleIdx="1" presStyleCnt="2"/>
      <dgm:spPr/>
      <dgm:t>
        <a:bodyPr/>
        <a:lstStyle/>
        <a:p>
          <a:endParaRPr lang="en-US"/>
        </a:p>
      </dgm:t>
    </dgm:pt>
    <dgm:pt modelId="{C91EF401-EF8A-4DA1-89AA-EDE61F352589}" type="pres">
      <dgm:prSet presAssocID="{40A21883-646A-4E69-890F-34E99799094B}" presName="compChildNode" presStyleCnt="0"/>
      <dgm:spPr/>
    </dgm:pt>
    <dgm:pt modelId="{23E6241A-21F8-4ACB-A517-E33191ABE1E7}" type="pres">
      <dgm:prSet presAssocID="{40A21883-646A-4E69-890F-34E99799094B}" presName="theInnerList" presStyleCnt="0"/>
      <dgm:spPr/>
    </dgm:pt>
    <dgm:pt modelId="{253F3617-DB6A-4C05-9741-4B74268BC03C}" type="pres">
      <dgm:prSet presAssocID="{8E1E3F08-8294-4B99-AD24-3C800229EB7B}" presName="childNode" presStyleLbl="node1" presStyleIdx="2" presStyleCnt="4">
        <dgm:presLayoutVars>
          <dgm:bulletEnabled val="1"/>
        </dgm:presLayoutVars>
      </dgm:prSet>
      <dgm:spPr/>
      <dgm:t>
        <a:bodyPr/>
        <a:lstStyle/>
        <a:p>
          <a:endParaRPr lang="en-US"/>
        </a:p>
      </dgm:t>
    </dgm:pt>
    <dgm:pt modelId="{3492DDF8-9556-45C4-BEC6-B1D3A401CAFD}" type="pres">
      <dgm:prSet presAssocID="{8E1E3F08-8294-4B99-AD24-3C800229EB7B}" presName="aSpace2" presStyleCnt="0"/>
      <dgm:spPr/>
    </dgm:pt>
    <dgm:pt modelId="{DC3CC723-FE71-49DE-B90C-A1561AE54438}" type="pres">
      <dgm:prSet presAssocID="{38913955-A41A-4D12-B675-5181E02F67D1}" presName="childNode" presStyleLbl="node1" presStyleIdx="3" presStyleCnt="4">
        <dgm:presLayoutVars>
          <dgm:bulletEnabled val="1"/>
        </dgm:presLayoutVars>
      </dgm:prSet>
      <dgm:spPr/>
      <dgm:t>
        <a:bodyPr/>
        <a:lstStyle/>
        <a:p>
          <a:endParaRPr lang="en-US"/>
        </a:p>
      </dgm:t>
    </dgm:pt>
  </dgm:ptLst>
  <dgm:cxnLst>
    <dgm:cxn modelId="{A67F050A-5955-48A9-BDCB-41F6DFC946E8}" srcId="{40A21883-646A-4E69-890F-34E99799094B}" destId="{38913955-A41A-4D12-B675-5181E02F67D1}" srcOrd="1" destOrd="0" parTransId="{EEA82D28-143E-4507-A64F-0039B58A33D8}" sibTransId="{9354764E-DF0F-46FB-B8B2-72C232E0DAEA}"/>
    <dgm:cxn modelId="{6699F2A7-E9FC-4193-85C7-C3A232FBD188}" srcId="{3F34D670-793F-48DA-AEB8-9B10A6EB95A3}" destId="{3E979D13-95BE-4CC7-9265-6D243FEB17D2}" srcOrd="0" destOrd="0" parTransId="{9150A69C-DA15-49C9-B7A8-B6DD5B7FDE3F}" sibTransId="{4FFC6F63-80D1-49ED-B925-5BB57449DE31}"/>
    <dgm:cxn modelId="{CAFA0C99-BC4A-40CC-B989-F9C4F2F7A407}" srcId="{6C3FD76B-68DF-4819-86AA-B22E3FA61BD1}" destId="{3F34D670-793F-48DA-AEB8-9B10A6EB95A3}" srcOrd="0" destOrd="0" parTransId="{EAFDDC8D-2F1C-4203-A3E0-7A596F1B142C}" sibTransId="{3F995D30-0990-4DA3-AF13-AB87E76457C7}"/>
    <dgm:cxn modelId="{2F4EC5BD-7A9A-4FBD-AA12-3859EEF50E00}" type="presOf" srcId="{0964DA2E-F494-4A8E-8CB6-D7E826E33CC9}" destId="{218F13CC-D550-4AAD-BC50-479DDEA224D1}" srcOrd="0" destOrd="0" presId="urn:microsoft.com/office/officeart/2005/8/layout/lProcess2"/>
    <dgm:cxn modelId="{2043FD96-2B5D-4D05-A075-4FADBDCA86FE}" srcId="{6C3FD76B-68DF-4819-86AA-B22E3FA61BD1}" destId="{40A21883-646A-4E69-890F-34E99799094B}" srcOrd="1" destOrd="0" parTransId="{3D405386-5B33-4E0F-B498-DE02B7FE0B9E}" sibTransId="{3296ADD0-2E21-4170-9456-EE012274A3A8}"/>
    <dgm:cxn modelId="{77CEAAA1-6920-4E8B-9BCB-8F9F78BE4641}" srcId="{40A21883-646A-4E69-890F-34E99799094B}" destId="{8E1E3F08-8294-4B99-AD24-3C800229EB7B}" srcOrd="0" destOrd="0" parTransId="{83FBFDA9-CDD4-4B00-B494-5187E61FED31}" sibTransId="{7025196E-5645-4D04-B75B-93A7DF2FB0FB}"/>
    <dgm:cxn modelId="{6197D2A1-2D92-4DE4-B74F-D3F2867881ED}" type="presOf" srcId="{40A21883-646A-4E69-890F-34E99799094B}" destId="{F48B4AF2-7654-4C4C-B28E-7E3853D67992}" srcOrd="1" destOrd="0" presId="urn:microsoft.com/office/officeart/2005/8/layout/lProcess2"/>
    <dgm:cxn modelId="{BBBED73D-4943-468F-9962-C360A90354F3}" type="presOf" srcId="{38913955-A41A-4D12-B675-5181E02F67D1}" destId="{DC3CC723-FE71-49DE-B90C-A1561AE54438}" srcOrd="0" destOrd="0" presId="urn:microsoft.com/office/officeart/2005/8/layout/lProcess2"/>
    <dgm:cxn modelId="{0DA5688E-F4B4-4514-9653-C2197839EA03}" type="presOf" srcId="{3F34D670-793F-48DA-AEB8-9B10A6EB95A3}" destId="{35318688-C1B8-44AC-9788-8CA00015C87C}" srcOrd="0" destOrd="0" presId="urn:microsoft.com/office/officeart/2005/8/layout/lProcess2"/>
    <dgm:cxn modelId="{2C252552-0582-4178-82D0-DF919DBB0209}" type="presOf" srcId="{8E1E3F08-8294-4B99-AD24-3C800229EB7B}" destId="{253F3617-DB6A-4C05-9741-4B74268BC03C}" srcOrd="0" destOrd="0" presId="urn:microsoft.com/office/officeart/2005/8/layout/lProcess2"/>
    <dgm:cxn modelId="{D0485BE3-FD07-4C65-8C5F-B846F14F70CD}" type="presOf" srcId="{3F34D670-793F-48DA-AEB8-9B10A6EB95A3}" destId="{CA8943B7-051F-4449-AD86-FFEF71264856}" srcOrd="1" destOrd="0" presId="urn:microsoft.com/office/officeart/2005/8/layout/lProcess2"/>
    <dgm:cxn modelId="{92B1C5F0-DF57-43A4-BE5C-15B2169DE74B}" type="presOf" srcId="{3E979D13-95BE-4CC7-9265-6D243FEB17D2}" destId="{7059AC91-DC10-479F-B180-03014C8FF05C}" srcOrd="0" destOrd="0" presId="urn:microsoft.com/office/officeart/2005/8/layout/lProcess2"/>
    <dgm:cxn modelId="{128EAF41-8BB2-445E-916B-5101AA03DD39}" type="presOf" srcId="{6C3FD76B-68DF-4819-86AA-B22E3FA61BD1}" destId="{1E3B6B26-23C9-42A7-BF9D-CC25EC9172A7}" srcOrd="0" destOrd="0" presId="urn:microsoft.com/office/officeart/2005/8/layout/lProcess2"/>
    <dgm:cxn modelId="{691E3E3D-4C25-454C-B474-13978ED2A7F3}" type="presOf" srcId="{40A21883-646A-4E69-890F-34E99799094B}" destId="{2BFB0B2F-5235-4710-8A30-7205510973C8}" srcOrd="0" destOrd="0" presId="urn:microsoft.com/office/officeart/2005/8/layout/lProcess2"/>
    <dgm:cxn modelId="{E175D78A-A18E-4588-AF69-733C05FFF320}" srcId="{3F34D670-793F-48DA-AEB8-9B10A6EB95A3}" destId="{0964DA2E-F494-4A8E-8CB6-D7E826E33CC9}" srcOrd="1" destOrd="0" parTransId="{343A53AE-8BDB-4ACE-AED3-2E02DFC1272F}" sibTransId="{EB91A206-9221-4CDE-95F5-0713BF760BAB}"/>
    <dgm:cxn modelId="{BA8433EE-9E5A-4026-B9F7-D80F2F212F54}" type="presParOf" srcId="{1E3B6B26-23C9-42A7-BF9D-CC25EC9172A7}" destId="{9B3E3260-0F92-469B-AA01-2350CFB2B624}" srcOrd="0" destOrd="0" presId="urn:microsoft.com/office/officeart/2005/8/layout/lProcess2"/>
    <dgm:cxn modelId="{42381C7A-5A10-40A5-9ABF-422ECA5BD77C}" type="presParOf" srcId="{9B3E3260-0F92-469B-AA01-2350CFB2B624}" destId="{35318688-C1B8-44AC-9788-8CA00015C87C}" srcOrd="0" destOrd="0" presId="urn:microsoft.com/office/officeart/2005/8/layout/lProcess2"/>
    <dgm:cxn modelId="{A4AE53BA-5C4C-4D1C-9D5B-ADD3B8ECD365}" type="presParOf" srcId="{9B3E3260-0F92-469B-AA01-2350CFB2B624}" destId="{CA8943B7-051F-4449-AD86-FFEF71264856}" srcOrd="1" destOrd="0" presId="urn:microsoft.com/office/officeart/2005/8/layout/lProcess2"/>
    <dgm:cxn modelId="{E651FB77-7E48-436D-83C7-BE6D9DD67DE9}" type="presParOf" srcId="{9B3E3260-0F92-469B-AA01-2350CFB2B624}" destId="{9545C887-3143-4F1F-8B6F-D9FBF75B3025}" srcOrd="2" destOrd="0" presId="urn:microsoft.com/office/officeart/2005/8/layout/lProcess2"/>
    <dgm:cxn modelId="{434CF818-1A83-4756-AF17-C92E6B3CEB85}" type="presParOf" srcId="{9545C887-3143-4F1F-8B6F-D9FBF75B3025}" destId="{737A34E9-A8BF-433D-91C3-36AD812EE66C}" srcOrd="0" destOrd="0" presId="urn:microsoft.com/office/officeart/2005/8/layout/lProcess2"/>
    <dgm:cxn modelId="{C8D5C0E1-CC42-42A8-91AC-E8478A6CCE15}" type="presParOf" srcId="{737A34E9-A8BF-433D-91C3-36AD812EE66C}" destId="{7059AC91-DC10-479F-B180-03014C8FF05C}" srcOrd="0" destOrd="0" presId="urn:microsoft.com/office/officeart/2005/8/layout/lProcess2"/>
    <dgm:cxn modelId="{ED3AADA5-4CDE-4C55-B8DB-99CD0AE57C62}" type="presParOf" srcId="{737A34E9-A8BF-433D-91C3-36AD812EE66C}" destId="{1A5FAC08-F77C-482F-B91B-961FA574988C}" srcOrd="1" destOrd="0" presId="urn:microsoft.com/office/officeart/2005/8/layout/lProcess2"/>
    <dgm:cxn modelId="{03A085B7-9D01-4D55-9678-17420726718B}" type="presParOf" srcId="{737A34E9-A8BF-433D-91C3-36AD812EE66C}" destId="{218F13CC-D550-4AAD-BC50-479DDEA224D1}" srcOrd="2" destOrd="0" presId="urn:microsoft.com/office/officeart/2005/8/layout/lProcess2"/>
    <dgm:cxn modelId="{5AF3C643-DD1E-4B21-9D01-3ACBAD009FFC}" type="presParOf" srcId="{1E3B6B26-23C9-42A7-BF9D-CC25EC9172A7}" destId="{45951B7E-3C3F-4106-B81F-D9CB2B6BC85E}" srcOrd="1" destOrd="0" presId="urn:microsoft.com/office/officeart/2005/8/layout/lProcess2"/>
    <dgm:cxn modelId="{B0EDD846-16DA-409B-8C35-F40D5C204FBE}" type="presParOf" srcId="{1E3B6B26-23C9-42A7-BF9D-CC25EC9172A7}" destId="{374C8F1C-F900-4974-A4F6-2F193F6DCADF}" srcOrd="2" destOrd="0" presId="urn:microsoft.com/office/officeart/2005/8/layout/lProcess2"/>
    <dgm:cxn modelId="{77BE5516-2A5E-4A3F-8762-66427EDEA1C2}" type="presParOf" srcId="{374C8F1C-F900-4974-A4F6-2F193F6DCADF}" destId="{2BFB0B2F-5235-4710-8A30-7205510973C8}" srcOrd="0" destOrd="0" presId="urn:microsoft.com/office/officeart/2005/8/layout/lProcess2"/>
    <dgm:cxn modelId="{698E831C-9A0C-4076-B932-9B79E6295266}" type="presParOf" srcId="{374C8F1C-F900-4974-A4F6-2F193F6DCADF}" destId="{F48B4AF2-7654-4C4C-B28E-7E3853D67992}" srcOrd="1" destOrd="0" presId="urn:microsoft.com/office/officeart/2005/8/layout/lProcess2"/>
    <dgm:cxn modelId="{CC0AC225-F51B-4324-9DE1-DB1CAEB2701E}" type="presParOf" srcId="{374C8F1C-F900-4974-A4F6-2F193F6DCADF}" destId="{C91EF401-EF8A-4DA1-89AA-EDE61F352589}" srcOrd="2" destOrd="0" presId="urn:microsoft.com/office/officeart/2005/8/layout/lProcess2"/>
    <dgm:cxn modelId="{18C49680-0B5A-4ECC-9A60-3231A36680BC}" type="presParOf" srcId="{C91EF401-EF8A-4DA1-89AA-EDE61F352589}" destId="{23E6241A-21F8-4ACB-A517-E33191ABE1E7}" srcOrd="0" destOrd="0" presId="urn:microsoft.com/office/officeart/2005/8/layout/lProcess2"/>
    <dgm:cxn modelId="{54E7101E-966A-43F9-8E32-7B530A98350A}" type="presParOf" srcId="{23E6241A-21F8-4ACB-A517-E33191ABE1E7}" destId="{253F3617-DB6A-4C05-9741-4B74268BC03C}" srcOrd="0" destOrd="0" presId="urn:microsoft.com/office/officeart/2005/8/layout/lProcess2"/>
    <dgm:cxn modelId="{C8CFEE58-62CC-41FB-BC27-C690BF406727}" type="presParOf" srcId="{23E6241A-21F8-4ACB-A517-E33191ABE1E7}" destId="{3492DDF8-9556-45C4-BEC6-B1D3A401CAFD}" srcOrd="1" destOrd="0" presId="urn:microsoft.com/office/officeart/2005/8/layout/lProcess2"/>
    <dgm:cxn modelId="{67C32396-3C5E-4EB0-9E74-182295E25471}" type="presParOf" srcId="{23E6241A-21F8-4ACB-A517-E33191ABE1E7}" destId="{DC3CC723-FE71-49DE-B90C-A1561AE54438}" srcOrd="2"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AEECA2-75EB-4980-8672-F5A21C2CEDF2}"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486486B2-98A3-4D77-902A-4631C349AE08}">
      <dgm:prSet phldrT="[Text]"/>
      <dgm:spPr/>
      <dgm:t>
        <a:bodyPr/>
        <a:lstStyle/>
        <a:p>
          <a:r>
            <a:rPr lang="en-US" dirty="0" smtClean="0"/>
            <a:t>Q1: Conversation between a boy and a girl in order to become friends and if it is a prelude for research in order for them to get married, is it permissible?</a:t>
          </a:r>
          <a:endParaRPr lang="en-US" dirty="0"/>
        </a:p>
      </dgm:t>
    </dgm:pt>
    <dgm:pt modelId="{3DF30D8C-18CA-476D-BF5D-3A035A4D2367}" type="parTrans" cxnId="{FA0CC7D2-4CC5-470A-B3CC-F89BB4A7546A}">
      <dgm:prSet/>
      <dgm:spPr/>
      <dgm:t>
        <a:bodyPr/>
        <a:lstStyle/>
        <a:p>
          <a:endParaRPr lang="en-US"/>
        </a:p>
      </dgm:t>
    </dgm:pt>
    <dgm:pt modelId="{6A792F70-2D84-4734-B12A-5EBA945981C1}" type="sibTrans" cxnId="{FA0CC7D2-4CC5-470A-B3CC-F89BB4A7546A}">
      <dgm:prSet/>
      <dgm:spPr/>
      <dgm:t>
        <a:bodyPr/>
        <a:lstStyle/>
        <a:p>
          <a:endParaRPr lang="en-US"/>
        </a:p>
      </dgm:t>
    </dgm:pt>
    <dgm:pt modelId="{D37AF9F0-F92A-4510-8E9E-DD0B5F05F969}">
      <dgm:prSet phldrT="[Text]"/>
      <dgm:spPr/>
      <dgm:t>
        <a:bodyPr/>
        <a:lstStyle/>
        <a:p>
          <a:r>
            <a:rPr lang="en-US" dirty="0" smtClean="0"/>
            <a:t>A:    It is not permissible, except the amount which is necessary for marriage. For example, telephone conversation or a meeting along with chaperon which is enough to get to know one another.</a:t>
          </a:r>
          <a:endParaRPr lang="en-US" dirty="0"/>
        </a:p>
      </dgm:t>
    </dgm:pt>
    <dgm:pt modelId="{FF8B34DA-A9E2-431F-B396-119DFB68E2F7}" type="parTrans" cxnId="{09C92E95-7C45-4F5E-9E28-CE9C618D7C69}">
      <dgm:prSet/>
      <dgm:spPr/>
      <dgm:t>
        <a:bodyPr/>
        <a:lstStyle/>
        <a:p>
          <a:endParaRPr lang="en-US"/>
        </a:p>
      </dgm:t>
    </dgm:pt>
    <dgm:pt modelId="{CF3A7327-EBD4-4BAA-801F-A2299E797DB5}" type="sibTrans" cxnId="{09C92E95-7C45-4F5E-9E28-CE9C618D7C69}">
      <dgm:prSet/>
      <dgm:spPr/>
      <dgm:t>
        <a:bodyPr/>
        <a:lstStyle/>
        <a:p>
          <a:endParaRPr lang="en-US"/>
        </a:p>
      </dgm:t>
    </dgm:pt>
    <dgm:pt modelId="{0CC5855D-D588-4B24-82D2-6045E4C82A31}">
      <dgm:prSet phldrT="[Text]"/>
      <dgm:spPr/>
      <dgm:t>
        <a:bodyPr/>
        <a:lstStyle/>
        <a:p>
          <a:r>
            <a:rPr lang="en-US" dirty="0" smtClean="0"/>
            <a:t>A:    Speaking with non-</a:t>
          </a:r>
          <a:r>
            <a:rPr lang="en-US" dirty="0" err="1" smtClean="0"/>
            <a:t>Mehram</a:t>
          </a:r>
          <a:r>
            <a:rPr lang="en-US" dirty="0" smtClean="0"/>
            <a:t>; when there is a danger of  joy and pleasure or falling into </a:t>
          </a:r>
          <a:r>
            <a:rPr lang="en-US" dirty="0" err="1" smtClean="0"/>
            <a:t>haram</a:t>
          </a:r>
          <a:r>
            <a:rPr lang="en-US" dirty="0" smtClean="0"/>
            <a:t>, is not permissible.  In fact one should avoid even if there isn’t any such danger.</a:t>
          </a:r>
          <a:endParaRPr lang="en-US" dirty="0"/>
        </a:p>
      </dgm:t>
    </dgm:pt>
    <dgm:pt modelId="{CF07E293-BCE6-4F03-99BE-3D6AB086F43E}" type="parTrans" cxnId="{A72CCB00-70A5-496A-8A27-6F6DC8CF809E}">
      <dgm:prSet/>
      <dgm:spPr/>
      <dgm:t>
        <a:bodyPr/>
        <a:lstStyle/>
        <a:p>
          <a:endParaRPr lang="en-US"/>
        </a:p>
      </dgm:t>
    </dgm:pt>
    <dgm:pt modelId="{A9158BE4-C212-42DC-BFE9-A22339F33237}" type="sibTrans" cxnId="{A72CCB00-70A5-496A-8A27-6F6DC8CF809E}">
      <dgm:prSet/>
      <dgm:spPr/>
      <dgm:t>
        <a:bodyPr/>
        <a:lstStyle/>
        <a:p>
          <a:endParaRPr lang="en-US"/>
        </a:p>
      </dgm:t>
    </dgm:pt>
    <dgm:pt modelId="{F67DE8CC-8CF7-4BF7-9D74-739B46F49D74}">
      <dgm:prSet phldrT="[Text]"/>
      <dgm:spPr/>
      <dgm:t>
        <a:bodyPr/>
        <a:lstStyle/>
        <a:p>
          <a:r>
            <a:rPr lang="en-US" dirty="0" smtClean="0"/>
            <a:t>Q3:  Is shaking hands with cousins allowed?</a:t>
          </a:r>
          <a:endParaRPr lang="en-US" dirty="0"/>
        </a:p>
      </dgm:t>
    </dgm:pt>
    <dgm:pt modelId="{F59A9EAD-28FB-4D84-8396-B649D56E6C4C}" type="parTrans" cxnId="{812F8F81-15B0-45A5-8D20-B8CAC2F05834}">
      <dgm:prSet/>
      <dgm:spPr/>
      <dgm:t>
        <a:bodyPr/>
        <a:lstStyle/>
        <a:p>
          <a:endParaRPr lang="en-US"/>
        </a:p>
      </dgm:t>
    </dgm:pt>
    <dgm:pt modelId="{876523C8-4F85-487F-860E-B6E60A99D126}" type="sibTrans" cxnId="{812F8F81-15B0-45A5-8D20-B8CAC2F05834}">
      <dgm:prSet/>
      <dgm:spPr/>
      <dgm:t>
        <a:bodyPr/>
        <a:lstStyle/>
        <a:p>
          <a:endParaRPr lang="en-US"/>
        </a:p>
      </dgm:t>
    </dgm:pt>
    <dgm:pt modelId="{7807A261-95FF-4C9F-8528-2B3F71267A88}">
      <dgm:prSet phldrT="[Text]"/>
      <dgm:spPr/>
      <dgm:t>
        <a:bodyPr/>
        <a:lstStyle/>
        <a:p>
          <a:r>
            <a:rPr lang="en-US" dirty="0" smtClean="0"/>
            <a:t>A:    It is </a:t>
          </a:r>
          <a:r>
            <a:rPr lang="en-US" dirty="0" err="1" smtClean="0"/>
            <a:t>haram</a:t>
          </a:r>
          <a:r>
            <a:rPr lang="en-US" dirty="0" smtClean="0"/>
            <a:t>, it is a first step in becoming a victim of </a:t>
          </a:r>
          <a:r>
            <a:rPr lang="en-US" dirty="0" err="1" smtClean="0"/>
            <a:t>shaitan</a:t>
          </a:r>
          <a:r>
            <a:rPr lang="en-US" dirty="0" smtClean="0"/>
            <a:t>.</a:t>
          </a:r>
          <a:endParaRPr lang="en-US" dirty="0"/>
        </a:p>
      </dgm:t>
    </dgm:pt>
    <dgm:pt modelId="{A6DB759B-3ADE-4561-BD0A-FA316094CF1E}" type="parTrans" cxnId="{3DE04AC8-9879-4B27-BE08-9EEF44AE9661}">
      <dgm:prSet/>
      <dgm:spPr/>
      <dgm:t>
        <a:bodyPr/>
        <a:lstStyle/>
        <a:p>
          <a:endParaRPr lang="en-US"/>
        </a:p>
      </dgm:t>
    </dgm:pt>
    <dgm:pt modelId="{D814EF05-E437-4CD2-B0D9-E1C4117101A4}" type="sibTrans" cxnId="{3DE04AC8-9879-4B27-BE08-9EEF44AE9661}">
      <dgm:prSet/>
      <dgm:spPr/>
      <dgm:t>
        <a:bodyPr/>
        <a:lstStyle/>
        <a:p>
          <a:endParaRPr lang="en-US"/>
        </a:p>
      </dgm:t>
    </dgm:pt>
    <dgm:pt modelId="{822D8DD9-189B-4A76-80B6-0C819BE6ABD0}">
      <dgm:prSet phldrT="[Text]"/>
      <dgm:spPr/>
      <dgm:t>
        <a:bodyPr/>
        <a:lstStyle/>
        <a:p>
          <a:r>
            <a:rPr lang="en-US" dirty="0" smtClean="0"/>
            <a:t>Q2: To what extent sitting and speaking with a non-</a:t>
          </a:r>
          <a:r>
            <a:rPr lang="en-US" dirty="0" err="1" smtClean="0"/>
            <a:t>Mehram</a:t>
          </a:r>
          <a:r>
            <a:rPr lang="en-US" dirty="0" smtClean="0"/>
            <a:t> is permissible? Is there any difference if they are related and family members?</a:t>
          </a:r>
          <a:endParaRPr lang="en-US" dirty="0"/>
        </a:p>
      </dgm:t>
    </dgm:pt>
    <dgm:pt modelId="{49F4792F-0024-43E0-A09C-3E0A307DC621}" type="sibTrans" cxnId="{31FEBEF1-174E-484E-9010-176D05D04CC1}">
      <dgm:prSet/>
      <dgm:spPr/>
      <dgm:t>
        <a:bodyPr/>
        <a:lstStyle/>
        <a:p>
          <a:endParaRPr lang="en-US"/>
        </a:p>
      </dgm:t>
    </dgm:pt>
    <dgm:pt modelId="{4150B4DE-2D12-4A8D-9F15-4ADC07E61033}" type="parTrans" cxnId="{31FEBEF1-174E-484E-9010-176D05D04CC1}">
      <dgm:prSet/>
      <dgm:spPr/>
      <dgm:t>
        <a:bodyPr/>
        <a:lstStyle/>
        <a:p>
          <a:endParaRPr lang="en-US"/>
        </a:p>
      </dgm:t>
    </dgm:pt>
    <dgm:pt modelId="{BA2D3683-4B2D-4F93-9322-D97B7AB49BBE}" type="pres">
      <dgm:prSet presAssocID="{54AEECA2-75EB-4980-8672-F5A21C2CEDF2}" presName="Name0" presStyleCnt="0">
        <dgm:presLayoutVars>
          <dgm:dir/>
          <dgm:animLvl val="lvl"/>
          <dgm:resizeHandles val="exact"/>
        </dgm:presLayoutVars>
      </dgm:prSet>
      <dgm:spPr/>
      <dgm:t>
        <a:bodyPr/>
        <a:lstStyle/>
        <a:p>
          <a:endParaRPr lang="en-US"/>
        </a:p>
      </dgm:t>
    </dgm:pt>
    <dgm:pt modelId="{B66A7906-2474-4A2E-9073-9F129BD07785}" type="pres">
      <dgm:prSet presAssocID="{F67DE8CC-8CF7-4BF7-9D74-739B46F49D74}" presName="boxAndChildren" presStyleCnt="0"/>
      <dgm:spPr/>
    </dgm:pt>
    <dgm:pt modelId="{71EC60D7-E662-406D-B389-5A8D908D7A50}" type="pres">
      <dgm:prSet presAssocID="{F67DE8CC-8CF7-4BF7-9D74-739B46F49D74}" presName="parentTextBox" presStyleLbl="node1" presStyleIdx="0" presStyleCnt="3"/>
      <dgm:spPr/>
      <dgm:t>
        <a:bodyPr/>
        <a:lstStyle/>
        <a:p>
          <a:endParaRPr lang="en-US"/>
        </a:p>
      </dgm:t>
    </dgm:pt>
    <dgm:pt modelId="{2EB496F7-B40C-45DA-891E-12E8FDDC1BF2}" type="pres">
      <dgm:prSet presAssocID="{F67DE8CC-8CF7-4BF7-9D74-739B46F49D74}" presName="entireBox" presStyleLbl="node1" presStyleIdx="0" presStyleCnt="3"/>
      <dgm:spPr/>
      <dgm:t>
        <a:bodyPr/>
        <a:lstStyle/>
        <a:p>
          <a:endParaRPr lang="en-US"/>
        </a:p>
      </dgm:t>
    </dgm:pt>
    <dgm:pt modelId="{89FA14DD-8F57-4707-AABB-9657866D8623}" type="pres">
      <dgm:prSet presAssocID="{F67DE8CC-8CF7-4BF7-9D74-739B46F49D74}" presName="descendantBox" presStyleCnt="0"/>
      <dgm:spPr/>
    </dgm:pt>
    <dgm:pt modelId="{E826ECDE-110A-4C93-B7DD-5C2A3B3F5C0F}" type="pres">
      <dgm:prSet presAssocID="{7807A261-95FF-4C9F-8528-2B3F71267A88}" presName="childTextBox" presStyleLbl="fgAccFollowNode1" presStyleIdx="0" presStyleCnt="3">
        <dgm:presLayoutVars>
          <dgm:bulletEnabled val="1"/>
        </dgm:presLayoutVars>
      </dgm:prSet>
      <dgm:spPr/>
      <dgm:t>
        <a:bodyPr/>
        <a:lstStyle/>
        <a:p>
          <a:endParaRPr lang="en-US"/>
        </a:p>
      </dgm:t>
    </dgm:pt>
    <dgm:pt modelId="{13138DAB-67E2-40ED-B95F-6DA18665CF5F}" type="pres">
      <dgm:prSet presAssocID="{49F4792F-0024-43E0-A09C-3E0A307DC621}" presName="sp" presStyleCnt="0"/>
      <dgm:spPr/>
    </dgm:pt>
    <dgm:pt modelId="{07F1E384-714F-4C1D-99EB-1FD63B02E395}" type="pres">
      <dgm:prSet presAssocID="{822D8DD9-189B-4A76-80B6-0C819BE6ABD0}" presName="arrowAndChildren" presStyleCnt="0"/>
      <dgm:spPr/>
    </dgm:pt>
    <dgm:pt modelId="{F7901381-39D7-4AA8-9D97-8FE1ABDFA6AF}" type="pres">
      <dgm:prSet presAssocID="{822D8DD9-189B-4A76-80B6-0C819BE6ABD0}" presName="parentTextArrow" presStyleLbl="node1" presStyleIdx="0" presStyleCnt="3"/>
      <dgm:spPr/>
      <dgm:t>
        <a:bodyPr/>
        <a:lstStyle/>
        <a:p>
          <a:endParaRPr lang="en-US"/>
        </a:p>
      </dgm:t>
    </dgm:pt>
    <dgm:pt modelId="{C5907F43-3D6D-474B-BDD6-779AA7D6BA63}" type="pres">
      <dgm:prSet presAssocID="{822D8DD9-189B-4A76-80B6-0C819BE6ABD0}" presName="arrow" presStyleLbl="node1" presStyleIdx="1" presStyleCnt="3"/>
      <dgm:spPr/>
      <dgm:t>
        <a:bodyPr/>
        <a:lstStyle/>
        <a:p>
          <a:endParaRPr lang="en-US"/>
        </a:p>
      </dgm:t>
    </dgm:pt>
    <dgm:pt modelId="{937CA210-A8EA-4F07-990E-690B4AFFAC7D}" type="pres">
      <dgm:prSet presAssocID="{822D8DD9-189B-4A76-80B6-0C819BE6ABD0}" presName="descendantArrow" presStyleCnt="0"/>
      <dgm:spPr/>
    </dgm:pt>
    <dgm:pt modelId="{C21EF0BA-7A89-47C4-AB10-434EF1F88512}" type="pres">
      <dgm:prSet presAssocID="{0CC5855D-D588-4B24-82D2-6045E4C82A31}" presName="childTextArrow" presStyleLbl="fgAccFollowNode1" presStyleIdx="1" presStyleCnt="3">
        <dgm:presLayoutVars>
          <dgm:bulletEnabled val="1"/>
        </dgm:presLayoutVars>
      </dgm:prSet>
      <dgm:spPr/>
      <dgm:t>
        <a:bodyPr/>
        <a:lstStyle/>
        <a:p>
          <a:endParaRPr lang="en-US"/>
        </a:p>
      </dgm:t>
    </dgm:pt>
    <dgm:pt modelId="{2DA01A8A-080C-4866-8674-D95DAD21456C}" type="pres">
      <dgm:prSet presAssocID="{6A792F70-2D84-4734-B12A-5EBA945981C1}" presName="sp" presStyleCnt="0"/>
      <dgm:spPr/>
    </dgm:pt>
    <dgm:pt modelId="{413970B8-F95D-46AE-BA70-D81B8952190C}" type="pres">
      <dgm:prSet presAssocID="{486486B2-98A3-4D77-902A-4631C349AE08}" presName="arrowAndChildren" presStyleCnt="0"/>
      <dgm:spPr/>
    </dgm:pt>
    <dgm:pt modelId="{842AF844-EA19-4614-A87A-AA1B57172729}" type="pres">
      <dgm:prSet presAssocID="{486486B2-98A3-4D77-902A-4631C349AE08}" presName="parentTextArrow" presStyleLbl="node1" presStyleIdx="1" presStyleCnt="3"/>
      <dgm:spPr/>
      <dgm:t>
        <a:bodyPr/>
        <a:lstStyle/>
        <a:p>
          <a:endParaRPr lang="en-US"/>
        </a:p>
      </dgm:t>
    </dgm:pt>
    <dgm:pt modelId="{99C8DAE1-FF1C-49A8-B242-152496DB68B3}" type="pres">
      <dgm:prSet presAssocID="{486486B2-98A3-4D77-902A-4631C349AE08}" presName="arrow" presStyleLbl="node1" presStyleIdx="2" presStyleCnt="3"/>
      <dgm:spPr/>
      <dgm:t>
        <a:bodyPr/>
        <a:lstStyle/>
        <a:p>
          <a:endParaRPr lang="en-US"/>
        </a:p>
      </dgm:t>
    </dgm:pt>
    <dgm:pt modelId="{A2F80C2F-F32D-4B5B-9D50-84A9DE62E6F0}" type="pres">
      <dgm:prSet presAssocID="{486486B2-98A3-4D77-902A-4631C349AE08}" presName="descendantArrow" presStyleCnt="0"/>
      <dgm:spPr/>
    </dgm:pt>
    <dgm:pt modelId="{9E533AC7-0205-4240-B7ED-D55CECF8C7BC}" type="pres">
      <dgm:prSet presAssocID="{D37AF9F0-F92A-4510-8E9E-DD0B5F05F969}" presName="childTextArrow" presStyleLbl="fgAccFollowNode1" presStyleIdx="2" presStyleCnt="3">
        <dgm:presLayoutVars>
          <dgm:bulletEnabled val="1"/>
        </dgm:presLayoutVars>
      </dgm:prSet>
      <dgm:spPr/>
      <dgm:t>
        <a:bodyPr/>
        <a:lstStyle/>
        <a:p>
          <a:endParaRPr lang="en-US"/>
        </a:p>
      </dgm:t>
    </dgm:pt>
  </dgm:ptLst>
  <dgm:cxnLst>
    <dgm:cxn modelId="{812F8F81-15B0-45A5-8D20-B8CAC2F05834}" srcId="{54AEECA2-75EB-4980-8672-F5A21C2CEDF2}" destId="{F67DE8CC-8CF7-4BF7-9D74-739B46F49D74}" srcOrd="2" destOrd="0" parTransId="{F59A9EAD-28FB-4D84-8396-B649D56E6C4C}" sibTransId="{876523C8-4F85-487F-860E-B6E60A99D126}"/>
    <dgm:cxn modelId="{A72CCB00-70A5-496A-8A27-6F6DC8CF809E}" srcId="{822D8DD9-189B-4A76-80B6-0C819BE6ABD0}" destId="{0CC5855D-D588-4B24-82D2-6045E4C82A31}" srcOrd="0" destOrd="0" parTransId="{CF07E293-BCE6-4F03-99BE-3D6AB086F43E}" sibTransId="{A9158BE4-C212-42DC-BFE9-A22339F33237}"/>
    <dgm:cxn modelId="{3DE04AC8-9879-4B27-BE08-9EEF44AE9661}" srcId="{F67DE8CC-8CF7-4BF7-9D74-739B46F49D74}" destId="{7807A261-95FF-4C9F-8528-2B3F71267A88}" srcOrd="0" destOrd="0" parTransId="{A6DB759B-3ADE-4561-BD0A-FA316094CF1E}" sibTransId="{D814EF05-E437-4CD2-B0D9-E1C4117101A4}"/>
    <dgm:cxn modelId="{24077A8B-A154-4064-BE60-51F0810FED42}" type="presOf" srcId="{822D8DD9-189B-4A76-80B6-0C819BE6ABD0}" destId="{F7901381-39D7-4AA8-9D97-8FE1ABDFA6AF}" srcOrd="0" destOrd="0" presId="urn:microsoft.com/office/officeart/2005/8/layout/process4"/>
    <dgm:cxn modelId="{B0722687-AF0C-49D6-B668-0940630EFF95}" type="presOf" srcId="{7807A261-95FF-4C9F-8528-2B3F71267A88}" destId="{E826ECDE-110A-4C93-B7DD-5C2A3B3F5C0F}" srcOrd="0" destOrd="0" presId="urn:microsoft.com/office/officeart/2005/8/layout/process4"/>
    <dgm:cxn modelId="{9447F23B-44CF-4D2D-A232-C90CABC39FDB}" type="presOf" srcId="{0CC5855D-D588-4B24-82D2-6045E4C82A31}" destId="{C21EF0BA-7A89-47C4-AB10-434EF1F88512}" srcOrd="0" destOrd="0" presId="urn:microsoft.com/office/officeart/2005/8/layout/process4"/>
    <dgm:cxn modelId="{4951730F-2A94-4496-B3A9-7876B24E33F1}" type="presOf" srcId="{486486B2-98A3-4D77-902A-4631C349AE08}" destId="{842AF844-EA19-4614-A87A-AA1B57172729}" srcOrd="0" destOrd="0" presId="urn:microsoft.com/office/officeart/2005/8/layout/process4"/>
    <dgm:cxn modelId="{FA0CC7D2-4CC5-470A-B3CC-F89BB4A7546A}" srcId="{54AEECA2-75EB-4980-8672-F5A21C2CEDF2}" destId="{486486B2-98A3-4D77-902A-4631C349AE08}" srcOrd="0" destOrd="0" parTransId="{3DF30D8C-18CA-476D-BF5D-3A035A4D2367}" sibTransId="{6A792F70-2D84-4734-B12A-5EBA945981C1}"/>
    <dgm:cxn modelId="{A905F073-AE0E-4CBC-A950-D6FDA760BE79}" type="presOf" srcId="{D37AF9F0-F92A-4510-8E9E-DD0B5F05F969}" destId="{9E533AC7-0205-4240-B7ED-D55CECF8C7BC}" srcOrd="0" destOrd="0" presId="urn:microsoft.com/office/officeart/2005/8/layout/process4"/>
    <dgm:cxn modelId="{09C92E95-7C45-4F5E-9E28-CE9C618D7C69}" srcId="{486486B2-98A3-4D77-902A-4631C349AE08}" destId="{D37AF9F0-F92A-4510-8E9E-DD0B5F05F969}" srcOrd="0" destOrd="0" parTransId="{FF8B34DA-A9E2-431F-B396-119DFB68E2F7}" sibTransId="{CF3A7327-EBD4-4BAA-801F-A2299E797DB5}"/>
    <dgm:cxn modelId="{1C0A9BE3-CE43-4878-BB9B-39691C162C0F}" type="presOf" srcId="{54AEECA2-75EB-4980-8672-F5A21C2CEDF2}" destId="{BA2D3683-4B2D-4F93-9322-D97B7AB49BBE}" srcOrd="0" destOrd="0" presId="urn:microsoft.com/office/officeart/2005/8/layout/process4"/>
    <dgm:cxn modelId="{CC892E9E-CA71-4C08-BB52-6B405EAF8035}" type="presOf" srcId="{822D8DD9-189B-4A76-80B6-0C819BE6ABD0}" destId="{C5907F43-3D6D-474B-BDD6-779AA7D6BA63}" srcOrd="1" destOrd="0" presId="urn:microsoft.com/office/officeart/2005/8/layout/process4"/>
    <dgm:cxn modelId="{31FEBEF1-174E-484E-9010-176D05D04CC1}" srcId="{54AEECA2-75EB-4980-8672-F5A21C2CEDF2}" destId="{822D8DD9-189B-4A76-80B6-0C819BE6ABD0}" srcOrd="1" destOrd="0" parTransId="{4150B4DE-2D12-4A8D-9F15-4ADC07E61033}" sibTransId="{49F4792F-0024-43E0-A09C-3E0A307DC621}"/>
    <dgm:cxn modelId="{F100993E-35B2-40F8-B423-B96355187B2F}" type="presOf" srcId="{F67DE8CC-8CF7-4BF7-9D74-739B46F49D74}" destId="{71EC60D7-E662-406D-B389-5A8D908D7A50}" srcOrd="0" destOrd="0" presId="urn:microsoft.com/office/officeart/2005/8/layout/process4"/>
    <dgm:cxn modelId="{0A685119-C876-4DD4-8ADC-A42D0398514B}" type="presOf" srcId="{F67DE8CC-8CF7-4BF7-9D74-739B46F49D74}" destId="{2EB496F7-B40C-45DA-891E-12E8FDDC1BF2}" srcOrd="1" destOrd="0" presId="urn:microsoft.com/office/officeart/2005/8/layout/process4"/>
    <dgm:cxn modelId="{EF11C1FC-63B0-4D1C-9F56-4A75021C5E48}" type="presOf" srcId="{486486B2-98A3-4D77-902A-4631C349AE08}" destId="{99C8DAE1-FF1C-49A8-B242-152496DB68B3}" srcOrd="1" destOrd="0" presId="urn:microsoft.com/office/officeart/2005/8/layout/process4"/>
    <dgm:cxn modelId="{5C4E920D-6A13-4256-9842-386FA3FC6F55}" type="presParOf" srcId="{BA2D3683-4B2D-4F93-9322-D97B7AB49BBE}" destId="{B66A7906-2474-4A2E-9073-9F129BD07785}" srcOrd="0" destOrd="0" presId="urn:microsoft.com/office/officeart/2005/8/layout/process4"/>
    <dgm:cxn modelId="{942547A0-44D2-4F65-A95D-C3FE93E3BE11}" type="presParOf" srcId="{B66A7906-2474-4A2E-9073-9F129BD07785}" destId="{71EC60D7-E662-406D-B389-5A8D908D7A50}" srcOrd="0" destOrd="0" presId="urn:microsoft.com/office/officeart/2005/8/layout/process4"/>
    <dgm:cxn modelId="{9D2CDC92-5F22-41F1-8822-7E88D4484F39}" type="presParOf" srcId="{B66A7906-2474-4A2E-9073-9F129BD07785}" destId="{2EB496F7-B40C-45DA-891E-12E8FDDC1BF2}" srcOrd="1" destOrd="0" presId="urn:microsoft.com/office/officeart/2005/8/layout/process4"/>
    <dgm:cxn modelId="{5F2ADDB6-6D0D-4AA4-9206-82EE85BFBED9}" type="presParOf" srcId="{B66A7906-2474-4A2E-9073-9F129BD07785}" destId="{89FA14DD-8F57-4707-AABB-9657866D8623}" srcOrd="2" destOrd="0" presId="urn:microsoft.com/office/officeart/2005/8/layout/process4"/>
    <dgm:cxn modelId="{128749DC-067B-4F73-988D-B40CAECCCF87}" type="presParOf" srcId="{89FA14DD-8F57-4707-AABB-9657866D8623}" destId="{E826ECDE-110A-4C93-B7DD-5C2A3B3F5C0F}" srcOrd="0" destOrd="0" presId="urn:microsoft.com/office/officeart/2005/8/layout/process4"/>
    <dgm:cxn modelId="{1EF604B1-BB82-4045-9564-94C6CCF7FFF8}" type="presParOf" srcId="{BA2D3683-4B2D-4F93-9322-D97B7AB49BBE}" destId="{13138DAB-67E2-40ED-B95F-6DA18665CF5F}" srcOrd="1" destOrd="0" presId="urn:microsoft.com/office/officeart/2005/8/layout/process4"/>
    <dgm:cxn modelId="{D4DADC15-9A14-4074-A7A8-0BA9FD4571C3}" type="presParOf" srcId="{BA2D3683-4B2D-4F93-9322-D97B7AB49BBE}" destId="{07F1E384-714F-4C1D-99EB-1FD63B02E395}" srcOrd="2" destOrd="0" presId="urn:microsoft.com/office/officeart/2005/8/layout/process4"/>
    <dgm:cxn modelId="{9928E413-E6F9-48B0-ABE1-ED81731B598B}" type="presParOf" srcId="{07F1E384-714F-4C1D-99EB-1FD63B02E395}" destId="{F7901381-39D7-4AA8-9D97-8FE1ABDFA6AF}" srcOrd="0" destOrd="0" presId="urn:microsoft.com/office/officeart/2005/8/layout/process4"/>
    <dgm:cxn modelId="{CEEE0321-EF6E-4E2F-9AA5-2CADF0D51D94}" type="presParOf" srcId="{07F1E384-714F-4C1D-99EB-1FD63B02E395}" destId="{C5907F43-3D6D-474B-BDD6-779AA7D6BA63}" srcOrd="1" destOrd="0" presId="urn:microsoft.com/office/officeart/2005/8/layout/process4"/>
    <dgm:cxn modelId="{7F7B89FD-7D55-45CF-802B-E8A8F32E7478}" type="presParOf" srcId="{07F1E384-714F-4C1D-99EB-1FD63B02E395}" destId="{937CA210-A8EA-4F07-990E-690B4AFFAC7D}" srcOrd="2" destOrd="0" presId="urn:microsoft.com/office/officeart/2005/8/layout/process4"/>
    <dgm:cxn modelId="{A6322B51-4779-44BB-9174-F26772D45E3D}" type="presParOf" srcId="{937CA210-A8EA-4F07-990E-690B4AFFAC7D}" destId="{C21EF0BA-7A89-47C4-AB10-434EF1F88512}" srcOrd="0" destOrd="0" presId="urn:microsoft.com/office/officeart/2005/8/layout/process4"/>
    <dgm:cxn modelId="{5324B0DE-A112-4C65-BA9E-C67868765E10}" type="presParOf" srcId="{BA2D3683-4B2D-4F93-9322-D97B7AB49BBE}" destId="{2DA01A8A-080C-4866-8674-D95DAD21456C}" srcOrd="3" destOrd="0" presId="urn:microsoft.com/office/officeart/2005/8/layout/process4"/>
    <dgm:cxn modelId="{DB09CD5C-19F3-4EA2-AFC3-9AFFC37F4475}" type="presParOf" srcId="{BA2D3683-4B2D-4F93-9322-D97B7AB49BBE}" destId="{413970B8-F95D-46AE-BA70-D81B8952190C}" srcOrd="4" destOrd="0" presId="urn:microsoft.com/office/officeart/2005/8/layout/process4"/>
    <dgm:cxn modelId="{48458932-D5BB-47FB-B13C-EEF2C30222BE}" type="presParOf" srcId="{413970B8-F95D-46AE-BA70-D81B8952190C}" destId="{842AF844-EA19-4614-A87A-AA1B57172729}" srcOrd="0" destOrd="0" presId="urn:microsoft.com/office/officeart/2005/8/layout/process4"/>
    <dgm:cxn modelId="{ED1B3212-C3A9-4FD8-A0F9-64B43D4CCD91}" type="presParOf" srcId="{413970B8-F95D-46AE-BA70-D81B8952190C}" destId="{99C8DAE1-FF1C-49A8-B242-152496DB68B3}" srcOrd="1" destOrd="0" presId="urn:microsoft.com/office/officeart/2005/8/layout/process4"/>
    <dgm:cxn modelId="{9A576C29-F9F3-410D-A561-6F13CBA6DF89}" type="presParOf" srcId="{413970B8-F95D-46AE-BA70-D81B8952190C}" destId="{A2F80C2F-F32D-4B5B-9D50-84A9DE62E6F0}" srcOrd="2" destOrd="0" presId="urn:microsoft.com/office/officeart/2005/8/layout/process4"/>
    <dgm:cxn modelId="{BE0176FB-40DD-48D6-A265-CFFA7EE75464}" type="presParOf" srcId="{A2F80C2F-F32D-4B5B-9D50-84A9DE62E6F0}" destId="{9E533AC7-0205-4240-B7ED-D55CECF8C7BC}" srcOrd="0" destOrd="0" presId="urn:microsoft.com/office/officeart/2005/8/layout/process4"/>
  </dgm:cxnLst>
  <dgm:bg/>
  <dgm:whole/>
</dgm:dataModel>
</file>

<file path=ppt/diagrams/data6.xml><?xml version="1.0" encoding="utf-8"?>
<dgm:dataModel xmlns:dgm="http://schemas.openxmlformats.org/drawingml/2006/diagram" xmlns:a="http://schemas.openxmlformats.org/drawingml/2006/main">
  <dgm:ptLst>
    <dgm:pt modelId="{5B41FDAE-F18A-404C-98EA-C3784A61E64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633E6367-4EE1-4644-9BBB-7B9ECE0E53A6}">
      <dgm:prSet phldrT="[Text]" custT="1"/>
      <dgm:spPr/>
      <dgm:t>
        <a:bodyPr/>
        <a:lstStyle/>
        <a:p>
          <a:r>
            <a:rPr lang="en-US" sz="3200" dirty="0" smtClean="0"/>
            <a:t>Mixed gathering is not allowed except for the people advanced in age</a:t>
          </a:r>
          <a:endParaRPr lang="en-US" sz="3200" dirty="0"/>
        </a:p>
      </dgm:t>
    </dgm:pt>
    <dgm:pt modelId="{D9A76696-B875-4C8C-93AB-77C5CBBE52C7}" type="parTrans" cxnId="{27D1BDDD-5E08-46C9-BD53-4F23D55F87A6}">
      <dgm:prSet/>
      <dgm:spPr/>
      <dgm:t>
        <a:bodyPr/>
        <a:lstStyle/>
        <a:p>
          <a:endParaRPr lang="en-US"/>
        </a:p>
      </dgm:t>
    </dgm:pt>
    <dgm:pt modelId="{990A4CEE-C29E-41EE-AB61-F571E4C0FEBF}" type="sibTrans" cxnId="{27D1BDDD-5E08-46C9-BD53-4F23D55F87A6}">
      <dgm:prSet/>
      <dgm:spPr/>
      <dgm:t>
        <a:bodyPr/>
        <a:lstStyle/>
        <a:p>
          <a:endParaRPr lang="en-US"/>
        </a:p>
      </dgm:t>
    </dgm:pt>
    <dgm:pt modelId="{DCA45FFC-E7CE-49BE-B90A-15A6D8A9F828}">
      <dgm:prSet phldrT="[Text]"/>
      <dgm:spPr/>
      <dgm:t>
        <a:bodyPr/>
        <a:lstStyle/>
        <a:p>
          <a:r>
            <a:rPr lang="en-US" baseline="0" dirty="0" smtClean="0"/>
            <a:t>Educational institutions; such as school and college, where boys and girls sit together, is it allowed?</a:t>
          </a:r>
          <a:endParaRPr lang="en-US" dirty="0"/>
        </a:p>
      </dgm:t>
    </dgm:pt>
    <dgm:pt modelId="{4B90F825-7184-4C16-8FFB-F1AAF06AA352}" type="parTrans" cxnId="{A7F3352C-8A7C-4EA0-8564-65007D0FCCF7}">
      <dgm:prSet/>
      <dgm:spPr/>
      <dgm:t>
        <a:bodyPr/>
        <a:lstStyle/>
        <a:p>
          <a:endParaRPr lang="en-US"/>
        </a:p>
      </dgm:t>
    </dgm:pt>
    <dgm:pt modelId="{D38EC904-2806-4B9A-9803-A174278880E3}" type="sibTrans" cxnId="{A7F3352C-8A7C-4EA0-8564-65007D0FCCF7}">
      <dgm:prSet/>
      <dgm:spPr/>
      <dgm:t>
        <a:bodyPr/>
        <a:lstStyle/>
        <a:p>
          <a:endParaRPr lang="en-US"/>
        </a:p>
      </dgm:t>
    </dgm:pt>
    <dgm:pt modelId="{A37CF062-8F2A-4E3B-B07F-4C958B5BC380}">
      <dgm:prSet phldrT="[Text]"/>
      <dgm:spPr/>
      <dgm:t>
        <a:bodyPr/>
        <a:lstStyle/>
        <a:p>
          <a:r>
            <a:rPr lang="en-US" dirty="0" smtClean="0"/>
            <a:t>Gathering of males and females when there is a danger of </a:t>
          </a:r>
          <a:r>
            <a:rPr lang="en-US" dirty="0" err="1" smtClean="0"/>
            <a:t>haram</a:t>
          </a:r>
          <a:r>
            <a:rPr lang="en-US" dirty="0" smtClean="0"/>
            <a:t>, is not permissible.</a:t>
          </a:r>
          <a:endParaRPr lang="en-US" dirty="0"/>
        </a:p>
      </dgm:t>
    </dgm:pt>
    <dgm:pt modelId="{EB1D65DF-78DD-42F7-9728-CA05C95FBBEA}" type="parTrans" cxnId="{77C4D788-4AF7-43B2-9842-DF9F72EB4285}">
      <dgm:prSet/>
      <dgm:spPr/>
      <dgm:t>
        <a:bodyPr/>
        <a:lstStyle/>
        <a:p>
          <a:endParaRPr lang="en-US"/>
        </a:p>
      </dgm:t>
    </dgm:pt>
    <dgm:pt modelId="{EC3E14E3-D962-415E-8111-5E5CF7777D92}" type="sibTrans" cxnId="{77C4D788-4AF7-43B2-9842-DF9F72EB4285}">
      <dgm:prSet/>
      <dgm:spPr/>
      <dgm:t>
        <a:bodyPr/>
        <a:lstStyle/>
        <a:p>
          <a:endParaRPr lang="en-US"/>
        </a:p>
      </dgm:t>
    </dgm:pt>
    <dgm:pt modelId="{982CBF03-F449-46BA-8AF9-81DDB1053104}">
      <dgm:prSet phldrT="[Text]"/>
      <dgm:spPr/>
      <dgm:t>
        <a:bodyPr/>
        <a:lstStyle/>
        <a:p>
          <a:r>
            <a:rPr lang="en-US" dirty="0" smtClean="0"/>
            <a:t>It is not permissible for a woman to expose the top part of her </a:t>
          </a:r>
          <a:r>
            <a:rPr lang="en-US" b="1" dirty="0" smtClean="0"/>
            <a:t>feet</a:t>
          </a:r>
          <a:r>
            <a:rPr lang="en-US" dirty="0" smtClean="0"/>
            <a:t> to a non-</a:t>
          </a:r>
          <a:r>
            <a:rPr lang="en-US" i="1" dirty="0" err="1" smtClean="0"/>
            <a:t>mahram</a:t>
          </a:r>
          <a:r>
            <a:rPr lang="en-US" dirty="0" smtClean="0"/>
            <a:t> onlooker. However, she is allowed to keep her feet —top as well as sole— exposed during </a:t>
          </a:r>
          <a:r>
            <a:rPr lang="en-US" i="1" dirty="0" err="1" smtClean="0"/>
            <a:t>salãt</a:t>
          </a:r>
          <a:r>
            <a:rPr lang="en-US" dirty="0" smtClean="0"/>
            <a:t>, if she is in a place where she is immune from the looks of a non-</a:t>
          </a:r>
          <a:r>
            <a:rPr lang="en-US" i="1" dirty="0" err="1" smtClean="0"/>
            <a:t>mahram</a:t>
          </a:r>
          <a:r>
            <a:rPr lang="en-US" dirty="0" smtClean="0"/>
            <a:t> person.</a:t>
          </a:r>
          <a:endParaRPr lang="en-US" dirty="0"/>
        </a:p>
      </dgm:t>
    </dgm:pt>
    <dgm:pt modelId="{A0C14E36-00CD-4EDE-B6B9-F08D505C58BD}" type="parTrans" cxnId="{85E7C54D-E3AD-40D0-93D4-82CC3BF4E9E0}">
      <dgm:prSet/>
      <dgm:spPr/>
      <dgm:t>
        <a:bodyPr/>
        <a:lstStyle/>
        <a:p>
          <a:endParaRPr lang="en-US"/>
        </a:p>
      </dgm:t>
    </dgm:pt>
    <dgm:pt modelId="{4CCB5A69-9980-45C3-905E-2EF1CF67B0EF}" type="sibTrans" cxnId="{85E7C54D-E3AD-40D0-93D4-82CC3BF4E9E0}">
      <dgm:prSet/>
      <dgm:spPr/>
      <dgm:t>
        <a:bodyPr/>
        <a:lstStyle/>
        <a:p>
          <a:endParaRPr lang="en-US"/>
        </a:p>
      </dgm:t>
    </dgm:pt>
    <dgm:pt modelId="{8876D652-CB87-4BFB-81AE-AE5DB5C426DA}" type="pres">
      <dgm:prSet presAssocID="{5B41FDAE-F18A-404C-98EA-C3784A61E649}" presName="Name0" presStyleCnt="0">
        <dgm:presLayoutVars>
          <dgm:dir/>
          <dgm:animLvl val="lvl"/>
          <dgm:resizeHandles val="exact"/>
        </dgm:presLayoutVars>
      </dgm:prSet>
      <dgm:spPr/>
      <dgm:t>
        <a:bodyPr/>
        <a:lstStyle/>
        <a:p>
          <a:endParaRPr lang="en-US"/>
        </a:p>
      </dgm:t>
    </dgm:pt>
    <dgm:pt modelId="{39DE63F7-6B26-4238-907B-5B29FE457088}" type="pres">
      <dgm:prSet presAssocID="{982CBF03-F449-46BA-8AF9-81DDB1053104}" presName="boxAndChildren" presStyleCnt="0"/>
      <dgm:spPr/>
    </dgm:pt>
    <dgm:pt modelId="{41AC9A66-B159-46F3-8FA6-87EB1C3190EB}" type="pres">
      <dgm:prSet presAssocID="{982CBF03-F449-46BA-8AF9-81DDB1053104}" presName="parentTextBox" presStyleLbl="node1" presStyleIdx="0" presStyleCnt="3"/>
      <dgm:spPr/>
      <dgm:t>
        <a:bodyPr/>
        <a:lstStyle/>
        <a:p>
          <a:endParaRPr lang="en-US"/>
        </a:p>
      </dgm:t>
    </dgm:pt>
    <dgm:pt modelId="{5FCBE725-EDB7-40B0-B592-F79455D0FF4D}" type="pres">
      <dgm:prSet presAssocID="{D38EC904-2806-4B9A-9803-A174278880E3}" presName="sp" presStyleCnt="0"/>
      <dgm:spPr/>
    </dgm:pt>
    <dgm:pt modelId="{BA435C95-02C9-4664-8165-36D6DD98C23F}" type="pres">
      <dgm:prSet presAssocID="{DCA45FFC-E7CE-49BE-B90A-15A6D8A9F828}" presName="arrowAndChildren" presStyleCnt="0"/>
      <dgm:spPr/>
    </dgm:pt>
    <dgm:pt modelId="{4E75FA04-AE68-41A4-A192-C5A7AB69C22D}" type="pres">
      <dgm:prSet presAssocID="{DCA45FFC-E7CE-49BE-B90A-15A6D8A9F828}" presName="parentTextArrow" presStyleLbl="node1" presStyleIdx="0" presStyleCnt="3"/>
      <dgm:spPr/>
      <dgm:t>
        <a:bodyPr/>
        <a:lstStyle/>
        <a:p>
          <a:endParaRPr lang="en-US"/>
        </a:p>
      </dgm:t>
    </dgm:pt>
    <dgm:pt modelId="{857DD572-DAA5-4CB2-813A-8753E449EE9F}" type="pres">
      <dgm:prSet presAssocID="{DCA45FFC-E7CE-49BE-B90A-15A6D8A9F828}" presName="arrow" presStyleLbl="node1" presStyleIdx="1" presStyleCnt="3"/>
      <dgm:spPr/>
      <dgm:t>
        <a:bodyPr/>
        <a:lstStyle/>
        <a:p>
          <a:endParaRPr lang="en-US"/>
        </a:p>
      </dgm:t>
    </dgm:pt>
    <dgm:pt modelId="{F70C7836-CE9D-482A-BD6D-CF4CEC6409A3}" type="pres">
      <dgm:prSet presAssocID="{DCA45FFC-E7CE-49BE-B90A-15A6D8A9F828}" presName="descendantArrow" presStyleCnt="0"/>
      <dgm:spPr/>
    </dgm:pt>
    <dgm:pt modelId="{E820F20B-E19C-4A80-8141-B92EC39CC113}" type="pres">
      <dgm:prSet presAssocID="{A37CF062-8F2A-4E3B-B07F-4C958B5BC380}" presName="childTextArrow" presStyleLbl="fgAccFollowNode1" presStyleIdx="0" presStyleCnt="1">
        <dgm:presLayoutVars>
          <dgm:bulletEnabled val="1"/>
        </dgm:presLayoutVars>
      </dgm:prSet>
      <dgm:spPr/>
      <dgm:t>
        <a:bodyPr/>
        <a:lstStyle/>
        <a:p>
          <a:endParaRPr lang="en-US"/>
        </a:p>
      </dgm:t>
    </dgm:pt>
    <dgm:pt modelId="{E63430D5-175C-472A-A4F5-E4C89370FD12}" type="pres">
      <dgm:prSet presAssocID="{990A4CEE-C29E-41EE-AB61-F571E4C0FEBF}" presName="sp" presStyleCnt="0"/>
      <dgm:spPr/>
    </dgm:pt>
    <dgm:pt modelId="{23406CA8-41B7-405A-A8FA-FD219BAB6166}" type="pres">
      <dgm:prSet presAssocID="{633E6367-4EE1-4644-9BBB-7B9ECE0E53A6}" presName="arrowAndChildren" presStyleCnt="0"/>
      <dgm:spPr/>
    </dgm:pt>
    <dgm:pt modelId="{257C505D-8105-4F25-A76A-9D835F0EEBE8}" type="pres">
      <dgm:prSet presAssocID="{633E6367-4EE1-4644-9BBB-7B9ECE0E53A6}" presName="parentTextArrow" presStyleLbl="node1" presStyleIdx="2" presStyleCnt="3" custScaleY="57244"/>
      <dgm:spPr/>
      <dgm:t>
        <a:bodyPr/>
        <a:lstStyle/>
        <a:p>
          <a:endParaRPr lang="en-US"/>
        </a:p>
      </dgm:t>
    </dgm:pt>
  </dgm:ptLst>
  <dgm:cxnLst>
    <dgm:cxn modelId="{5A43295C-D64A-4189-8AA7-D857E7250691}" type="presOf" srcId="{5B41FDAE-F18A-404C-98EA-C3784A61E649}" destId="{8876D652-CB87-4BFB-81AE-AE5DB5C426DA}" srcOrd="0" destOrd="0" presId="urn:microsoft.com/office/officeart/2005/8/layout/process4"/>
    <dgm:cxn modelId="{C18FE38D-817C-47A7-988F-CA1602A5391C}" type="presOf" srcId="{982CBF03-F449-46BA-8AF9-81DDB1053104}" destId="{41AC9A66-B159-46F3-8FA6-87EB1C3190EB}" srcOrd="0" destOrd="0" presId="urn:microsoft.com/office/officeart/2005/8/layout/process4"/>
    <dgm:cxn modelId="{77C4D788-4AF7-43B2-9842-DF9F72EB4285}" srcId="{DCA45FFC-E7CE-49BE-B90A-15A6D8A9F828}" destId="{A37CF062-8F2A-4E3B-B07F-4C958B5BC380}" srcOrd="0" destOrd="0" parTransId="{EB1D65DF-78DD-42F7-9728-CA05C95FBBEA}" sibTransId="{EC3E14E3-D962-415E-8111-5E5CF7777D92}"/>
    <dgm:cxn modelId="{F1D69328-6248-4667-86CD-B4CA744D8C77}" type="presOf" srcId="{A37CF062-8F2A-4E3B-B07F-4C958B5BC380}" destId="{E820F20B-E19C-4A80-8141-B92EC39CC113}" srcOrd="0" destOrd="0" presId="urn:microsoft.com/office/officeart/2005/8/layout/process4"/>
    <dgm:cxn modelId="{85E7C54D-E3AD-40D0-93D4-82CC3BF4E9E0}" srcId="{5B41FDAE-F18A-404C-98EA-C3784A61E649}" destId="{982CBF03-F449-46BA-8AF9-81DDB1053104}" srcOrd="2" destOrd="0" parTransId="{A0C14E36-00CD-4EDE-B6B9-F08D505C58BD}" sibTransId="{4CCB5A69-9980-45C3-905E-2EF1CF67B0EF}"/>
    <dgm:cxn modelId="{27D1BDDD-5E08-46C9-BD53-4F23D55F87A6}" srcId="{5B41FDAE-F18A-404C-98EA-C3784A61E649}" destId="{633E6367-4EE1-4644-9BBB-7B9ECE0E53A6}" srcOrd="0" destOrd="0" parTransId="{D9A76696-B875-4C8C-93AB-77C5CBBE52C7}" sibTransId="{990A4CEE-C29E-41EE-AB61-F571E4C0FEBF}"/>
    <dgm:cxn modelId="{EFB15A1E-CE43-44A3-913F-1943FBA99405}" type="presOf" srcId="{DCA45FFC-E7CE-49BE-B90A-15A6D8A9F828}" destId="{4E75FA04-AE68-41A4-A192-C5A7AB69C22D}" srcOrd="0" destOrd="0" presId="urn:microsoft.com/office/officeart/2005/8/layout/process4"/>
    <dgm:cxn modelId="{BABB97F6-2DFE-43F2-9223-AFF4DFE08957}" type="presOf" srcId="{633E6367-4EE1-4644-9BBB-7B9ECE0E53A6}" destId="{257C505D-8105-4F25-A76A-9D835F0EEBE8}" srcOrd="0" destOrd="0" presId="urn:microsoft.com/office/officeart/2005/8/layout/process4"/>
    <dgm:cxn modelId="{A7F3352C-8A7C-4EA0-8564-65007D0FCCF7}" srcId="{5B41FDAE-F18A-404C-98EA-C3784A61E649}" destId="{DCA45FFC-E7CE-49BE-B90A-15A6D8A9F828}" srcOrd="1" destOrd="0" parTransId="{4B90F825-7184-4C16-8FFB-F1AAF06AA352}" sibTransId="{D38EC904-2806-4B9A-9803-A174278880E3}"/>
    <dgm:cxn modelId="{09BCFF69-0830-41F8-A3D9-550CB2E54FE4}" type="presOf" srcId="{DCA45FFC-E7CE-49BE-B90A-15A6D8A9F828}" destId="{857DD572-DAA5-4CB2-813A-8753E449EE9F}" srcOrd="1" destOrd="0" presId="urn:microsoft.com/office/officeart/2005/8/layout/process4"/>
    <dgm:cxn modelId="{C860BE6B-AE92-4CE0-8649-C6654DBC676B}" type="presParOf" srcId="{8876D652-CB87-4BFB-81AE-AE5DB5C426DA}" destId="{39DE63F7-6B26-4238-907B-5B29FE457088}" srcOrd="0" destOrd="0" presId="urn:microsoft.com/office/officeart/2005/8/layout/process4"/>
    <dgm:cxn modelId="{BE1BD597-7847-4D66-9824-C172E2EEBAD8}" type="presParOf" srcId="{39DE63F7-6B26-4238-907B-5B29FE457088}" destId="{41AC9A66-B159-46F3-8FA6-87EB1C3190EB}" srcOrd="0" destOrd="0" presId="urn:microsoft.com/office/officeart/2005/8/layout/process4"/>
    <dgm:cxn modelId="{C124D88D-6589-47DF-AEB3-DA665ABC26C5}" type="presParOf" srcId="{8876D652-CB87-4BFB-81AE-AE5DB5C426DA}" destId="{5FCBE725-EDB7-40B0-B592-F79455D0FF4D}" srcOrd="1" destOrd="0" presId="urn:microsoft.com/office/officeart/2005/8/layout/process4"/>
    <dgm:cxn modelId="{4EDEBED3-005F-4763-94F9-813E4257230F}" type="presParOf" srcId="{8876D652-CB87-4BFB-81AE-AE5DB5C426DA}" destId="{BA435C95-02C9-4664-8165-36D6DD98C23F}" srcOrd="2" destOrd="0" presId="urn:microsoft.com/office/officeart/2005/8/layout/process4"/>
    <dgm:cxn modelId="{9F95A91E-7317-4767-94B1-EA156B039E4D}" type="presParOf" srcId="{BA435C95-02C9-4664-8165-36D6DD98C23F}" destId="{4E75FA04-AE68-41A4-A192-C5A7AB69C22D}" srcOrd="0" destOrd="0" presId="urn:microsoft.com/office/officeart/2005/8/layout/process4"/>
    <dgm:cxn modelId="{69383F03-7070-4D8A-A6C9-3E698E62FBF4}" type="presParOf" srcId="{BA435C95-02C9-4664-8165-36D6DD98C23F}" destId="{857DD572-DAA5-4CB2-813A-8753E449EE9F}" srcOrd="1" destOrd="0" presId="urn:microsoft.com/office/officeart/2005/8/layout/process4"/>
    <dgm:cxn modelId="{6222A08C-D03D-4D7B-83D9-5DBBCDCE0DAD}" type="presParOf" srcId="{BA435C95-02C9-4664-8165-36D6DD98C23F}" destId="{F70C7836-CE9D-482A-BD6D-CF4CEC6409A3}" srcOrd="2" destOrd="0" presId="urn:microsoft.com/office/officeart/2005/8/layout/process4"/>
    <dgm:cxn modelId="{EA4E7DDA-D075-425B-B477-2968DA4FB074}" type="presParOf" srcId="{F70C7836-CE9D-482A-BD6D-CF4CEC6409A3}" destId="{E820F20B-E19C-4A80-8141-B92EC39CC113}" srcOrd="0" destOrd="0" presId="urn:microsoft.com/office/officeart/2005/8/layout/process4"/>
    <dgm:cxn modelId="{4C868090-ABEC-4B70-89DF-49A97DC7D0EC}" type="presParOf" srcId="{8876D652-CB87-4BFB-81AE-AE5DB5C426DA}" destId="{E63430D5-175C-472A-A4F5-E4C89370FD12}" srcOrd="3" destOrd="0" presId="urn:microsoft.com/office/officeart/2005/8/layout/process4"/>
    <dgm:cxn modelId="{08C669AE-F8FA-453A-B18F-B65588A40873}" type="presParOf" srcId="{8876D652-CB87-4BFB-81AE-AE5DB5C426DA}" destId="{23406CA8-41B7-405A-A8FA-FD219BAB6166}" srcOrd="4" destOrd="0" presId="urn:microsoft.com/office/officeart/2005/8/layout/process4"/>
    <dgm:cxn modelId="{C6CEF153-D613-40D3-87B7-EF9788C34874}" type="presParOf" srcId="{23406CA8-41B7-405A-A8FA-FD219BAB6166}" destId="{257C505D-8105-4F25-A76A-9D835F0EEBE8}" srcOrd="0" destOrd="0" presId="urn:microsoft.com/office/officeart/2005/8/layout/process4"/>
  </dgm:cxnLst>
  <dgm:bg/>
  <dgm:whole/>
</dgm:dataModel>
</file>

<file path=ppt/diagrams/data7.xml><?xml version="1.0" encoding="utf-8"?>
<dgm:dataModel xmlns:dgm="http://schemas.openxmlformats.org/drawingml/2006/diagram" xmlns:a="http://schemas.openxmlformats.org/drawingml/2006/main">
  <dgm:ptLst>
    <dgm:pt modelId="{2F3BAD33-223D-4980-83D8-EBBAC6B17CB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2BDE7D7D-A2B4-4B41-91F4-20D2A7AB26EA}">
      <dgm:prSet phldrT="[Text]"/>
      <dgm:spPr/>
      <dgm:t>
        <a:bodyPr/>
        <a:lstStyle/>
        <a:p>
          <a:r>
            <a:rPr lang="en-US" dirty="0" smtClean="0"/>
            <a:t>Husband and wife were Christians at the time of their marriage, now wife has accepted Islam, but husband remains Christian. She performs all </a:t>
          </a:r>
          <a:r>
            <a:rPr lang="en-US" dirty="0" err="1" smtClean="0"/>
            <a:t>wajibat</a:t>
          </a:r>
          <a:r>
            <a:rPr lang="en-US" dirty="0" smtClean="0"/>
            <a:t>, but when husband is asked why he doesn’t accept he says may be later, what is the </a:t>
          </a:r>
          <a:r>
            <a:rPr lang="en-US" dirty="0" err="1" smtClean="0"/>
            <a:t>Hukm</a:t>
          </a:r>
          <a:r>
            <a:rPr lang="en-US" dirty="0" smtClean="0"/>
            <a:t> of this woman?</a:t>
          </a:r>
          <a:endParaRPr lang="en-US" dirty="0"/>
        </a:p>
      </dgm:t>
    </dgm:pt>
    <dgm:pt modelId="{68D4B0AC-D0BE-4162-9E29-B95A9C4B95BD}" type="parTrans" cxnId="{E3CB789B-7B08-45DE-B392-74CF983961A1}">
      <dgm:prSet/>
      <dgm:spPr/>
      <dgm:t>
        <a:bodyPr/>
        <a:lstStyle/>
        <a:p>
          <a:endParaRPr lang="en-US"/>
        </a:p>
      </dgm:t>
    </dgm:pt>
    <dgm:pt modelId="{B5DDE207-66BD-4C5C-89C1-BCFF5C560FAF}" type="sibTrans" cxnId="{E3CB789B-7B08-45DE-B392-74CF983961A1}">
      <dgm:prSet/>
      <dgm:spPr/>
      <dgm:t>
        <a:bodyPr/>
        <a:lstStyle/>
        <a:p>
          <a:endParaRPr lang="en-US"/>
        </a:p>
      </dgm:t>
    </dgm:pt>
    <dgm:pt modelId="{51EDE66C-BE7D-44BB-8552-540BC83263EF}">
      <dgm:prSet phldrT="[Text]"/>
      <dgm:spPr/>
      <dgm:t>
        <a:bodyPr/>
        <a:lstStyle/>
        <a:p>
          <a:r>
            <a:rPr lang="en-US" dirty="0" smtClean="0"/>
            <a:t>In the case where husband doesn’t convert, this woman can leave him without divorce, keeps </a:t>
          </a:r>
          <a:r>
            <a:rPr lang="en-US" dirty="0" err="1" smtClean="0"/>
            <a:t>Iddah</a:t>
          </a:r>
          <a:r>
            <a:rPr lang="en-US" dirty="0" smtClean="0"/>
            <a:t>. Unless the husband is hiding his faith.</a:t>
          </a:r>
          <a:endParaRPr lang="en-US" dirty="0"/>
        </a:p>
      </dgm:t>
    </dgm:pt>
    <dgm:pt modelId="{EBCA1D26-A625-475B-B82E-7943E2300E95}" type="parTrans" cxnId="{3A7B1CC2-2352-48F6-BF6B-7EEAF44144B9}">
      <dgm:prSet/>
      <dgm:spPr/>
      <dgm:t>
        <a:bodyPr/>
        <a:lstStyle/>
        <a:p>
          <a:endParaRPr lang="en-US"/>
        </a:p>
      </dgm:t>
    </dgm:pt>
    <dgm:pt modelId="{E4D1B5C0-1D71-4DFD-AC79-949AD1237FAB}" type="sibTrans" cxnId="{3A7B1CC2-2352-48F6-BF6B-7EEAF44144B9}">
      <dgm:prSet/>
      <dgm:spPr/>
      <dgm:t>
        <a:bodyPr/>
        <a:lstStyle/>
        <a:p>
          <a:endParaRPr lang="en-US"/>
        </a:p>
      </dgm:t>
    </dgm:pt>
    <dgm:pt modelId="{8E94BDA4-528F-4119-A0A1-258AE9CAFF93}">
      <dgm:prSet phldrT="[Text]" custT="1"/>
      <dgm:spPr/>
      <dgm:t>
        <a:bodyPr/>
        <a:lstStyle/>
        <a:p>
          <a:r>
            <a:rPr lang="en-US" sz="2400" dirty="0" smtClean="0"/>
            <a:t>What is the ruling on the marriage of a woman by a person who believes in one of the sects of Islam?</a:t>
          </a:r>
          <a:endParaRPr lang="en-US" sz="2400" dirty="0"/>
        </a:p>
      </dgm:t>
    </dgm:pt>
    <dgm:pt modelId="{4486055B-FA19-4F5B-B6D9-808EEEDF9919}" type="parTrans" cxnId="{5A75783A-FC43-4C61-B73F-8B290B644726}">
      <dgm:prSet/>
      <dgm:spPr/>
      <dgm:t>
        <a:bodyPr/>
        <a:lstStyle/>
        <a:p>
          <a:endParaRPr lang="en-US"/>
        </a:p>
      </dgm:t>
    </dgm:pt>
    <dgm:pt modelId="{B1D2FEA8-7D59-4C0D-84BA-347A900DA1A7}" type="sibTrans" cxnId="{5A75783A-FC43-4C61-B73F-8B290B644726}">
      <dgm:prSet/>
      <dgm:spPr/>
      <dgm:t>
        <a:bodyPr/>
        <a:lstStyle/>
        <a:p>
          <a:endParaRPr lang="en-US"/>
        </a:p>
      </dgm:t>
    </dgm:pt>
    <dgm:pt modelId="{3CE55E80-F10C-404D-8D32-B8AFD222AC33}">
      <dgm:prSet phldrT="[Text]"/>
      <dgm:spPr/>
      <dgm:t>
        <a:bodyPr/>
        <a:lstStyle/>
        <a:p>
          <a:r>
            <a:rPr lang="en-US" dirty="0" smtClean="0"/>
            <a:t>Since non-</a:t>
          </a:r>
          <a:r>
            <a:rPr lang="en-US" dirty="0" err="1" smtClean="0"/>
            <a:t>Shia</a:t>
          </a:r>
          <a:r>
            <a:rPr lang="en-US" dirty="0" smtClean="0"/>
            <a:t> is not considered </a:t>
          </a:r>
          <a:r>
            <a:rPr lang="en-US" dirty="0" err="1" smtClean="0"/>
            <a:t>kafir</a:t>
          </a:r>
          <a:r>
            <a:rPr lang="en-US" dirty="0" smtClean="0"/>
            <a:t>, there is nothing wrong in marrying that person. Unless there is a fear of going astray, one must avoid.</a:t>
          </a:r>
          <a:endParaRPr lang="en-US" dirty="0"/>
        </a:p>
      </dgm:t>
    </dgm:pt>
    <dgm:pt modelId="{76EEB825-4750-4C35-8736-41C4B19E34DF}" type="parTrans" cxnId="{DB10D3F6-F40B-4FEC-8991-BA52D701CE67}">
      <dgm:prSet/>
      <dgm:spPr/>
      <dgm:t>
        <a:bodyPr/>
        <a:lstStyle/>
        <a:p>
          <a:endParaRPr lang="en-US"/>
        </a:p>
      </dgm:t>
    </dgm:pt>
    <dgm:pt modelId="{B2BAE927-2120-40E3-ABA1-057CFDCC3038}" type="sibTrans" cxnId="{DB10D3F6-F40B-4FEC-8991-BA52D701CE67}">
      <dgm:prSet/>
      <dgm:spPr/>
      <dgm:t>
        <a:bodyPr/>
        <a:lstStyle/>
        <a:p>
          <a:endParaRPr lang="en-US"/>
        </a:p>
      </dgm:t>
    </dgm:pt>
    <dgm:pt modelId="{D6607053-90C1-4305-994E-705613C5CF04}" type="pres">
      <dgm:prSet presAssocID="{2F3BAD33-223D-4980-83D8-EBBAC6B17CBB}" presName="Name0" presStyleCnt="0">
        <dgm:presLayoutVars>
          <dgm:dir/>
          <dgm:animLvl val="lvl"/>
          <dgm:resizeHandles val="exact"/>
        </dgm:presLayoutVars>
      </dgm:prSet>
      <dgm:spPr/>
      <dgm:t>
        <a:bodyPr/>
        <a:lstStyle/>
        <a:p>
          <a:endParaRPr lang="en-US"/>
        </a:p>
      </dgm:t>
    </dgm:pt>
    <dgm:pt modelId="{BAE6E6DA-A3EA-486E-9853-FCD4C2E14635}" type="pres">
      <dgm:prSet presAssocID="{8E94BDA4-528F-4119-A0A1-258AE9CAFF93}" presName="boxAndChildren" presStyleCnt="0"/>
      <dgm:spPr/>
    </dgm:pt>
    <dgm:pt modelId="{5DC5A21B-00E8-4FD3-8F3D-96796629BE2A}" type="pres">
      <dgm:prSet presAssocID="{8E94BDA4-528F-4119-A0A1-258AE9CAFF93}" presName="parentTextBox" presStyleLbl="node1" presStyleIdx="0" presStyleCnt="2"/>
      <dgm:spPr/>
      <dgm:t>
        <a:bodyPr/>
        <a:lstStyle/>
        <a:p>
          <a:endParaRPr lang="en-US"/>
        </a:p>
      </dgm:t>
    </dgm:pt>
    <dgm:pt modelId="{801480BF-9AD9-41AC-B334-B1420417CBA5}" type="pres">
      <dgm:prSet presAssocID="{8E94BDA4-528F-4119-A0A1-258AE9CAFF93}" presName="entireBox" presStyleLbl="node1" presStyleIdx="0" presStyleCnt="2"/>
      <dgm:spPr/>
      <dgm:t>
        <a:bodyPr/>
        <a:lstStyle/>
        <a:p>
          <a:endParaRPr lang="en-US"/>
        </a:p>
      </dgm:t>
    </dgm:pt>
    <dgm:pt modelId="{89F86B25-53F3-44CF-BE37-118F26DCAEA0}" type="pres">
      <dgm:prSet presAssocID="{8E94BDA4-528F-4119-A0A1-258AE9CAFF93}" presName="descendantBox" presStyleCnt="0"/>
      <dgm:spPr/>
    </dgm:pt>
    <dgm:pt modelId="{E6B9EFED-CF44-4726-B7F2-AC109482615F}" type="pres">
      <dgm:prSet presAssocID="{3CE55E80-F10C-404D-8D32-B8AFD222AC33}" presName="childTextBox" presStyleLbl="fgAccFollowNode1" presStyleIdx="0" presStyleCnt="2">
        <dgm:presLayoutVars>
          <dgm:bulletEnabled val="1"/>
        </dgm:presLayoutVars>
      </dgm:prSet>
      <dgm:spPr/>
      <dgm:t>
        <a:bodyPr/>
        <a:lstStyle/>
        <a:p>
          <a:endParaRPr lang="en-US"/>
        </a:p>
      </dgm:t>
    </dgm:pt>
    <dgm:pt modelId="{E580F465-A441-4AE1-A85D-404D535A0109}" type="pres">
      <dgm:prSet presAssocID="{B5DDE207-66BD-4C5C-89C1-BCFF5C560FAF}" presName="sp" presStyleCnt="0"/>
      <dgm:spPr/>
    </dgm:pt>
    <dgm:pt modelId="{11C71293-822C-4307-A2A7-55FE44A74030}" type="pres">
      <dgm:prSet presAssocID="{2BDE7D7D-A2B4-4B41-91F4-20D2A7AB26EA}" presName="arrowAndChildren" presStyleCnt="0"/>
      <dgm:spPr/>
    </dgm:pt>
    <dgm:pt modelId="{4229C759-63E9-477B-B142-80E93728F987}" type="pres">
      <dgm:prSet presAssocID="{2BDE7D7D-A2B4-4B41-91F4-20D2A7AB26EA}" presName="parentTextArrow" presStyleLbl="node1" presStyleIdx="0" presStyleCnt="2"/>
      <dgm:spPr/>
      <dgm:t>
        <a:bodyPr/>
        <a:lstStyle/>
        <a:p>
          <a:endParaRPr lang="en-US"/>
        </a:p>
      </dgm:t>
    </dgm:pt>
    <dgm:pt modelId="{F98EDB21-C056-485F-A78B-2583E4A8804D}" type="pres">
      <dgm:prSet presAssocID="{2BDE7D7D-A2B4-4B41-91F4-20D2A7AB26EA}" presName="arrow" presStyleLbl="node1" presStyleIdx="1" presStyleCnt="2"/>
      <dgm:spPr/>
      <dgm:t>
        <a:bodyPr/>
        <a:lstStyle/>
        <a:p>
          <a:endParaRPr lang="en-US"/>
        </a:p>
      </dgm:t>
    </dgm:pt>
    <dgm:pt modelId="{992D6340-C36F-44E6-86CB-FC5A9B0F2D63}" type="pres">
      <dgm:prSet presAssocID="{2BDE7D7D-A2B4-4B41-91F4-20D2A7AB26EA}" presName="descendantArrow" presStyleCnt="0"/>
      <dgm:spPr/>
    </dgm:pt>
    <dgm:pt modelId="{480ACA9B-120E-4B01-A460-FF6717B9ACA7}" type="pres">
      <dgm:prSet presAssocID="{51EDE66C-BE7D-44BB-8552-540BC83263EF}" presName="childTextArrow" presStyleLbl="fgAccFollowNode1" presStyleIdx="1" presStyleCnt="2">
        <dgm:presLayoutVars>
          <dgm:bulletEnabled val="1"/>
        </dgm:presLayoutVars>
      </dgm:prSet>
      <dgm:spPr/>
      <dgm:t>
        <a:bodyPr/>
        <a:lstStyle/>
        <a:p>
          <a:endParaRPr lang="en-US"/>
        </a:p>
      </dgm:t>
    </dgm:pt>
  </dgm:ptLst>
  <dgm:cxnLst>
    <dgm:cxn modelId="{9F4B27E5-DF62-46E3-9983-7F1CCA18C732}" type="presOf" srcId="{2BDE7D7D-A2B4-4B41-91F4-20D2A7AB26EA}" destId="{4229C759-63E9-477B-B142-80E93728F987}" srcOrd="0" destOrd="0" presId="urn:microsoft.com/office/officeart/2005/8/layout/process4"/>
    <dgm:cxn modelId="{E3CB789B-7B08-45DE-B392-74CF983961A1}" srcId="{2F3BAD33-223D-4980-83D8-EBBAC6B17CBB}" destId="{2BDE7D7D-A2B4-4B41-91F4-20D2A7AB26EA}" srcOrd="0" destOrd="0" parTransId="{68D4B0AC-D0BE-4162-9E29-B95A9C4B95BD}" sibTransId="{B5DDE207-66BD-4C5C-89C1-BCFF5C560FAF}"/>
    <dgm:cxn modelId="{3A7B1CC2-2352-48F6-BF6B-7EEAF44144B9}" srcId="{2BDE7D7D-A2B4-4B41-91F4-20D2A7AB26EA}" destId="{51EDE66C-BE7D-44BB-8552-540BC83263EF}" srcOrd="0" destOrd="0" parTransId="{EBCA1D26-A625-475B-B82E-7943E2300E95}" sibTransId="{E4D1B5C0-1D71-4DFD-AC79-949AD1237FAB}"/>
    <dgm:cxn modelId="{D02654F2-219E-4D6A-8751-E288E38F563B}" type="presOf" srcId="{2F3BAD33-223D-4980-83D8-EBBAC6B17CBB}" destId="{D6607053-90C1-4305-994E-705613C5CF04}" srcOrd="0" destOrd="0" presId="urn:microsoft.com/office/officeart/2005/8/layout/process4"/>
    <dgm:cxn modelId="{DB10D3F6-F40B-4FEC-8991-BA52D701CE67}" srcId="{8E94BDA4-528F-4119-A0A1-258AE9CAFF93}" destId="{3CE55E80-F10C-404D-8D32-B8AFD222AC33}" srcOrd="0" destOrd="0" parTransId="{76EEB825-4750-4C35-8736-41C4B19E34DF}" sibTransId="{B2BAE927-2120-40E3-ABA1-057CFDCC3038}"/>
    <dgm:cxn modelId="{5A75783A-FC43-4C61-B73F-8B290B644726}" srcId="{2F3BAD33-223D-4980-83D8-EBBAC6B17CBB}" destId="{8E94BDA4-528F-4119-A0A1-258AE9CAFF93}" srcOrd="1" destOrd="0" parTransId="{4486055B-FA19-4F5B-B6D9-808EEEDF9919}" sibTransId="{B1D2FEA8-7D59-4C0D-84BA-347A900DA1A7}"/>
    <dgm:cxn modelId="{F34F20D5-BBF1-4F2C-8BB7-9DD0B02E420F}" type="presOf" srcId="{2BDE7D7D-A2B4-4B41-91F4-20D2A7AB26EA}" destId="{F98EDB21-C056-485F-A78B-2583E4A8804D}" srcOrd="1" destOrd="0" presId="urn:microsoft.com/office/officeart/2005/8/layout/process4"/>
    <dgm:cxn modelId="{55227495-80BF-440B-8966-5B672A5E643F}" type="presOf" srcId="{51EDE66C-BE7D-44BB-8552-540BC83263EF}" destId="{480ACA9B-120E-4B01-A460-FF6717B9ACA7}" srcOrd="0" destOrd="0" presId="urn:microsoft.com/office/officeart/2005/8/layout/process4"/>
    <dgm:cxn modelId="{13FE6C72-8A3A-47D6-AE89-0BB5A000E759}" type="presOf" srcId="{8E94BDA4-528F-4119-A0A1-258AE9CAFF93}" destId="{5DC5A21B-00E8-4FD3-8F3D-96796629BE2A}" srcOrd="0" destOrd="0" presId="urn:microsoft.com/office/officeart/2005/8/layout/process4"/>
    <dgm:cxn modelId="{8DD53714-79E1-4698-B957-2C3F11A7EA43}" type="presOf" srcId="{8E94BDA4-528F-4119-A0A1-258AE9CAFF93}" destId="{801480BF-9AD9-41AC-B334-B1420417CBA5}" srcOrd="1" destOrd="0" presId="urn:microsoft.com/office/officeart/2005/8/layout/process4"/>
    <dgm:cxn modelId="{F45A637C-74FE-4387-9830-624CB1EFA233}" type="presOf" srcId="{3CE55E80-F10C-404D-8D32-B8AFD222AC33}" destId="{E6B9EFED-CF44-4726-B7F2-AC109482615F}" srcOrd="0" destOrd="0" presId="urn:microsoft.com/office/officeart/2005/8/layout/process4"/>
    <dgm:cxn modelId="{6B27DDE4-EE8C-41E3-9DB9-24C0165655C8}" type="presParOf" srcId="{D6607053-90C1-4305-994E-705613C5CF04}" destId="{BAE6E6DA-A3EA-486E-9853-FCD4C2E14635}" srcOrd="0" destOrd="0" presId="urn:microsoft.com/office/officeart/2005/8/layout/process4"/>
    <dgm:cxn modelId="{D268BAFD-1392-49D7-9B84-423F5B8FBD04}" type="presParOf" srcId="{BAE6E6DA-A3EA-486E-9853-FCD4C2E14635}" destId="{5DC5A21B-00E8-4FD3-8F3D-96796629BE2A}" srcOrd="0" destOrd="0" presId="urn:microsoft.com/office/officeart/2005/8/layout/process4"/>
    <dgm:cxn modelId="{A739777B-549A-4F10-BA2E-9BDA2A644DCC}" type="presParOf" srcId="{BAE6E6DA-A3EA-486E-9853-FCD4C2E14635}" destId="{801480BF-9AD9-41AC-B334-B1420417CBA5}" srcOrd="1" destOrd="0" presId="urn:microsoft.com/office/officeart/2005/8/layout/process4"/>
    <dgm:cxn modelId="{5A4C6BF5-8E6F-4A08-8164-ABC83D7B72E6}" type="presParOf" srcId="{BAE6E6DA-A3EA-486E-9853-FCD4C2E14635}" destId="{89F86B25-53F3-44CF-BE37-118F26DCAEA0}" srcOrd="2" destOrd="0" presId="urn:microsoft.com/office/officeart/2005/8/layout/process4"/>
    <dgm:cxn modelId="{FE103827-99C3-4C96-B953-CAF1A616AE56}" type="presParOf" srcId="{89F86B25-53F3-44CF-BE37-118F26DCAEA0}" destId="{E6B9EFED-CF44-4726-B7F2-AC109482615F}" srcOrd="0" destOrd="0" presId="urn:microsoft.com/office/officeart/2005/8/layout/process4"/>
    <dgm:cxn modelId="{5D815A19-A2D1-4C23-90BB-AB970CE29C21}" type="presParOf" srcId="{D6607053-90C1-4305-994E-705613C5CF04}" destId="{E580F465-A441-4AE1-A85D-404D535A0109}" srcOrd="1" destOrd="0" presId="urn:microsoft.com/office/officeart/2005/8/layout/process4"/>
    <dgm:cxn modelId="{395D2F1D-E311-4131-9523-3DD53881A4DE}" type="presParOf" srcId="{D6607053-90C1-4305-994E-705613C5CF04}" destId="{11C71293-822C-4307-A2A7-55FE44A74030}" srcOrd="2" destOrd="0" presId="urn:microsoft.com/office/officeart/2005/8/layout/process4"/>
    <dgm:cxn modelId="{3DA4FD9D-3933-4560-8951-C5857F0B0CB2}" type="presParOf" srcId="{11C71293-822C-4307-A2A7-55FE44A74030}" destId="{4229C759-63E9-477B-B142-80E93728F987}" srcOrd="0" destOrd="0" presId="urn:microsoft.com/office/officeart/2005/8/layout/process4"/>
    <dgm:cxn modelId="{81C9E897-F2C2-46D6-855E-F19AF97D8201}" type="presParOf" srcId="{11C71293-822C-4307-A2A7-55FE44A74030}" destId="{F98EDB21-C056-485F-A78B-2583E4A8804D}" srcOrd="1" destOrd="0" presId="urn:microsoft.com/office/officeart/2005/8/layout/process4"/>
    <dgm:cxn modelId="{94D63B4A-CF78-4092-8FCE-F71BCEEB88C9}" type="presParOf" srcId="{11C71293-822C-4307-A2A7-55FE44A74030}" destId="{992D6340-C36F-44E6-86CB-FC5A9B0F2D63}" srcOrd="2" destOrd="0" presId="urn:microsoft.com/office/officeart/2005/8/layout/process4"/>
    <dgm:cxn modelId="{4BC5C4D4-E48C-487E-BA1E-AC917AC4E548}" type="presParOf" srcId="{992D6340-C36F-44E6-86CB-FC5A9B0F2D63}" destId="{480ACA9B-120E-4B01-A460-FF6717B9ACA7}" srcOrd="0" destOrd="0" presId="urn:microsoft.com/office/officeart/2005/8/layout/process4"/>
  </dgm:cxnLst>
  <dgm:bg/>
  <dgm:whole/>
</dgm:dataModel>
</file>

<file path=ppt/diagrams/data8.xml><?xml version="1.0" encoding="utf-8"?>
<dgm:dataModel xmlns:dgm="http://schemas.openxmlformats.org/drawingml/2006/diagram" xmlns:a="http://schemas.openxmlformats.org/drawingml/2006/main">
  <dgm:ptLst>
    <dgm:pt modelId="{48009EEC-E942-49D7-A13E-0A59D1A407D3}"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9F8440E7-B91C-48A6-AF87-DEB062F6EF23}">
      <dgm:prSet phldrT="[Text]"/>
      <dgm:spPr/>
      <dgm:t>
        <a:bodyPr/>
        <a:lstStyle/>
        <a:p>
          <a:r>
            <a:rPr lang="en-US" dirty="0" smtClean="0"/>
            <a:t>Can a woman seek divorce through Hakim if the husband doesn’t allow her to observe Islamic </a:t>
          </a:r>
          <a:r>
            <a:rPr lang="en-US" dirty="0" err="1" smtClean="0"/>
            <a:t>Hijab</a:t>
          </a:r>
          <a:r>
            <a:rPr lang="en-US" dirty="0" smtClean="0"/>
            <a:t>? Or forces her to wear makeup in public.</a:t>
          </a:r>
          <a:endParaRPr lang="en-US" dirty="0"/>
        </a:p>
      </dgm:t>
    </dgm:pt>
    <dgm:pt modelId="{6FFF7565-4DC4-4AB9-8A61-B96197D0A87F}" type="parTrans" cxnId="{A6801E83-3EFE-45B1-A5A2-116E94313D5C}">
      <dgm:prSet/>
      <dgm:spPr/>
      <dgm:t>
        <a:bodyPr/>
        <a:lstStyle/>
        <a:p>
          <a:endParaRPr lang="en-US"/>
        </a:p>
      </dgm:t>
    </dgm:pt>
    <dgm:pt modelId="{E0B4679F-706C-4353-A1A9-7A80035DCB12}" type="sibTrans" cxnId="{A6801E83-3EFE-45B1-A5A2-116E94313D5C}">
      <dgm:prSet/>
      <dgm:spPr/>
      <dgm:t>
        <a:bodyPr/>
        <a:lstStyle/>
        <a:p>
          <a:endParaRPr lang="en-US"/>
        </a:p>
      </dgm:t>
    </dgm:pt>
    <dgm:pt modelId="{F5672C1A-FB1A-4A75-AF39-4A6CF43BD4EE}">
      <dgm:prSet phldrT="[Text]"/>
      <dgm:spPr/>
      <dgm:t>
        <a:bodyPr/>
        <a:lstStyle/>
        <a:p>
          <a:r>
            <a:rPr lang="en-US" dirty="0" smtClean="0"/>
            <a:t>If this action is repeatedly done by husband and results in hurting woman’s self esteem, Hakim can dissolve their marriage.</a:t>
          </a:r>
          <a:endParaRPr lang="en-US" dirty="0"/>
        </a:p>
      </dgm:t>
    </dgm:pt>
    <dgm:pt modelId="{05ECC5EA-53D7-4036-A030-34F75D2C923B}" type="parTrans" cxnId="{B46BB4CB-AB36-4F54-B90F-70ED71DBC34E}">
      <dgm:prSet/>
      <dgm:spPr/>
      <dgm:t>
        <a:bodyPr/>
        <a:lstStyle/>
        <a:p>
          <a:endParaRPr lang="en-US"/>
        </a:p>
      </dgm:t>
    </dgm:pt>
    <dgm:pt modelId="{DF5949EF-9F8D-49B5-9261-96CAF9FE70C3}" type="sibTrans" cxnId="{B46BB4CB-AB36-4F54-B90F-70ED71DBC34E}">
      <dgm:prSet/>
      <dgm:spPr/>
      <dgm:t>
        <a:bodyPr/>
        <a:lstStyle/>
        <a:p>
          <a:endParaRPr lang="en-US"/>
        </a:p>
      </dgm:t>
    </dgm:pt>
    <dgm:pt modelId="{9FD19063-913B-4C59-A686-E56E095EDD04}">
      <dgm:prSet phldrT="[Text]"/>
      <dgm:spPr/>
      <dgm:t>
        <a:bodyPr/>
        <a:lstStyle/>
        <a:p>
          <a:r>
            <a:rPr lang="en-US" dirty="0" smtClean="0"/>
            <a:t>A woman married a guy who prayed and fulfilled all the necessities of religion, but after a while has become </a:t>
          </a:r>
          <a:r>
            <a:rPr lang="ur-PK" dirty="0" smtClean="0"/>
            <a:t>تارک الصلاۃ</a:t>
          </a:r>
          <a:r>
            <a:rPr lang="en-US" dirty="0" smtClean="0"/>
            <a:t>, moreover denounces </a:t>
          </a:r>
          <a:r>
            <a:rPr lang="en-US" dirty="0" err="1" smtClean="0"/>
            <a:t>Salat</a:t>
          </a:r>
          <a:r>
            <a:rPr lang="en-US" dirty="0" smtClean="0"/>
            <a:t>, paradise, and hell. What is the ruling on that?</a:t>
          </a:r>
          <a:endParaRPr lang="en-US" dirty="0"/>
        </a:p>
      </dgm:t>
    </dgm:pt>
    <dgm:pt modelId="{0BD4BAC4-29A6-4C9B-A3B1-80E64890A124}" type="parTrans" cxnId="{AEFA21C9-72D7-42E5-A2C6-167DD0D3B6C8}">
      <dgm:prSet/>
      <dgm:spPr/>
      <dgm:t>
        <a:bodyPr/>
        <a:lstStyle/>
        <a:p>
          <a:endParaRPr lang="en-US"/>
        </a:p>
      </dgm:t>
    </dgm:pt>
    <dgm:pt modelId="{8EF1CAC4-4356-4A4C-AB96-1FF3C2B3FE1A}" type="sibTrans" cxnId="{AEFA21C9-72D7-42E5-A2C6-167DD0D3B6C8}">
      <dgm:prSet/>
      <dgm:spPr/>
      <dgm:t>
        <a:bodyPr/>
        <a:lstStyle/>
        <a:p>
          <a:endParaRPr lang="en-US"/>
        </a:p>
      </dgm:t>
    </dgm:pt>
    <dgm:pt modelId="{03F8F6EB-ACBE-4B06-B350-60762B53A4CC}">
      <dgm:prSet phldrT="[Text]"/>
      <dgm:spPr/>
      <dgm:t>
        <a:bodyPr/>
        <a:lstStyle/>
        <a:p>
          <a:r>
            <a:rPr lang="en-US" dirty="0" smtClean="0"/>
            <a:t>If he denies Allah and His Apostles or one of the necessities of religion [like </a:t>
          </a:r>
          <a:r>
            <a:rPr lang="en-US" dirty="0" err="1" smtClean="0"/>
            <a:t>salat</a:t>
          </a:r>
          <a:r>
            <a:rPr lang="en-US" dirty="0" smtClean="0"/>
            <a:t>], he has become an apostate. She must leave him, as he has become non-</a:t>
          </a:r>
          <a:r>
            <a:rPr lang="en-US" dirty="0" err="1" smtClean="0"/>
            <a:t>mehram</a:t>
          </a:r>
          <a:r>
            <a:rPr lang="en-US" dirty="0" smtClean="0"/>
            <a:t> for her, and there is no need of </a:t>
          </a:r>
          <a:r>
            <a:rPr lang="en-US" dirty="0" err="1" smtClean="0"/>
            <a:t>Talaq</a:t>
          </a:r>
          <a:r>
            <a:rPr lang="en-US" dirty="0" smtClean="0"/>
            <a:t>.</a:t>
          </a:r>
          <a:endParaRPr lang="en-US" dirty="0"/>
        </a:p>
      </dgm:t>
    </dgm:pt>
    <dgm:pt modelId="{15E23376-C55B-423D-A657-36E1628740E7}" type="parTrans" cxnId="{487BB91B-4666-4C0A-BBAD-6FB0971D698E}">
      <dgm:prSet/>
      <dgm:spPr/>
      <dgm:t>
        <a:bodyPr/>
        <a:lstStyle/>
        <a:p>
          <a:endParaRPr lang="en-US"/>
        </a:p>
      </dgm:t>
    </dgm:pt>
    <dgm:pt modelId="{FA10635D-4ABB-4A78-AAB0-14E2962275D6}" type="sibTrans" cxnId="{487BB91B-4666-4C0A-BBAD-6FB0971D698E}">
      <dgm:prSet/>
      <dgm:spPr/>
      <dgm:t>
        <a:bodyPr/>
        <a:lstStyle/>
        <a:p>
          <a:endParaRPr lang="en-US"/>
        </a:p>
      </dgm:t>
    </dgm:pt>
    <dgm:pt modelId="{B7616C60-17AB-454C-A1A3-8248E0C8C44A}" type="pres">
      <dgm:prSet presAssocID="{48009EEC-E942-49D7-A13E-0A59D1A407D3}" presName="Name0" presStyleCnt="0">
        <dgm:presLayoutVars>
          <dgm:dir/>
          <dgm:animLvl val="lvl"/>
          <dgm:resizeHandles val="exact"/>
        </dgm:presLayoutVars>
      </dgm:prSet>
      <dgm:spPr/>
      <dgm:t>
        <a:bodyPr/>
        <a:lstStyle/>
        <a:p>
          <a:endParaRPr lang="en-US"/>
        </a:p>
      </dgm:t>
    </dgm:pt>
    <dgm:pt modelId="{9C6BE562-E30E-46E6-8359-C612BD4342CA}" type="pres">
      <dgm:prSet presAssocID="{9FD19063-913B-4C59-A686-E56E095EDD04}" presName="boxAndChildren" presStyleCnt="0"/>
      <dgm:spPr/>
    </dgm:pt>
    <dgm:pt modelId="{0B275AEC-8213-4885-AE31-83ED7179825B}" type="pres">
      <dgm:prSet presAssocID="{9FD19063-913B-4C59-A686-E56E095EDD04}" presName="parentTextBox" presStyleLbl="node1" presStyleIdx="0" presStyleCnt="2"/>
      <dgm:spPr/>
      <dgm:t>
        <a:bodyPr/>
        <a:lstStyle/>
        <a:p>
          <a:endParaRPr lang="en-US"/>
        </a:p>
      </dgm:t>
    </dgm:pt>
    <dgm:pt modelId="{F25AB3F7-7745-45AE-84B0-669EEDE6FE0F}" type="pres">
      <dgm:prSet presAssocID="{9FD19063-913B-4C59-A686-E56E095EDD04}" presName="entireBox" presStyleLbl="node1" presStyleIdx="0" presStyleCnt="2"/>
      <dgm:spPr/>
      <dgm:t>
        <a:bodyPr/>
        <a:lstStyle/>
        <a:p>
          <a:endParaRPr lang="en-US"/>
        </a:p>
      </dgm:t>
    </dgm:pt>
    <dgm:pt modelId="{97185F3D-2437-402E-9000-FE6F2B324C3D}" type="pres">
      <dgm:prSet presAssocID="{9FD19063-913B-4C59-A686-E56E095EDD04}" presName="descendantBox" presStyleCnt="0"/>
      <dgm:spPr/>
    </dgm:pt>
    <dgm:pt modelId="{688BC5A9-D7A4-40A8-96B5-A0A5B4B34897}" type="pres">
      <dgm:prSet presAssocID="{03F8F6EB-ACBE-4B06-B350-60762B53A4CC}" presName="childTextBox" presStyleLbl="fgAccFollowNode1" presStyleIdx="0" presStyleCnt="2">
        <dgm:presLayoutVars>
          <dgm:bulletEnabled val="1"/>
        </dgm:presLayoutVars>
      </dgm:prSet>
      <dgm:spPr/>
      <dgm:t>
        <a:bodyPr/>
        <a:lstStyle/>
        <a:p>
          <a:endParaRPr lang="en-US"/>
        </a:p>
      </dgm:t>
    </dgm:pt>
    <dgm:pt modelId="{7219DE19-EFEC-4B68-84F3-494E2838162D}" type="pres">
      <dgm:prSet presAssocID="{E0B4679F-706C-4353-A1A9-7A80035DCB12}" presName="sp" presStyleCnt="0"/>
      <dgm:spPr/>
    </dgm:pt>
    <dgm:pt modelId="{A53183DC-94FA-4453-83C5-3B5FD2CDB599}" type="pres">
      <dgm:prSet presAssocID="{9F8440E7-B91C-48A6-AF87-DEB062F6EF23}" presName="arrowAndChildren" presStyleCnt="0"/>
      <dgm:spPr/>
    </dgm:pt>
    <dgm:pt modelId="{7C307B73-E305-4EC7-A872-2811C2F8CA89}" type="pres">
      <dgm:prSet presAssocID="{9F8440E7-B91C-48A6-AF87-DEB062F6EF23}" presName="parentTextArrow" presStyleLbl="node1" presStyleIdx="0" presStyleCnt="2"/>
      <dgm:spPr/>
      <dgm:t>
        <a:bodyPr/>
        <a:lstStyle/>
        <a:p>
          <a:endParaRPr lang="en-US"/>
        </a:p>
      </dgm:t>
    </dgm:pt>
    <dgm:pt modelId="{C346111E-A08C-46F0-BA77-8EE9E36D129E}" type="pres">
      <dgm:prSet presAssocID="{9F8440E7-B91C-48A6-AF87-DEB062F6EF23}" presName="arrow" presStyleLbl="node1" presStyleIdx="1" presStyleCnt="2"/>
      <dgm:spPr/>
      <dgm:t>
        <a:bodyPr/>
        <a:lstStyle/>
        <a:p>
          <a:endParaRPr lang="en-US"/>
        </a:p>
      </dgm:t>
    </dgm:pt>
    <dgm:pt modelId="{54608844-4158-4AE4-919C-A1E549FEEE67}" type="pres">
      <dgm:prSet presAssocID="{9F8440E7-B91C-48A6-AF87-DEB062F6EF23}" presName="descendantArrow" presStyleCnt="0"/>
      <dgm:spPr/>
    </dgm:pt>
    <dgm:pt modelId="{6F62FB99-AB0A-47CD-B597-1040DDBAB841}" type="pres">
      <dgm:prSet presAssocID="{F5672C1A-FB1A-4A75-AF39-4A6CF43BD4EE}" presName="childTextArrow" presStyleLbl="fgAccFollowNode1" presStyleIdx="1" presStyleCnt="2">
        <dgm:presLayoutVars>
          <dgm:bulletEnabled val="1"/>
        </dgm:presLayoutVars>
      </dgm:prSet>
      <dgm:spPr/>
      <dgm:t>
        <a:bodyPr/>
        <a:lstStyle/>
        <a:p>
          <a:endParaRPr lang="en-US"/>
        </a:p>
      </dgm:t>
    </dgm:pt>
  </dgm:ptLst>
  <dgm:cxnLst>
    <dgm:cxn modelId="{AEFA21C9-72D7-42E5-A2C6-167DD0D3B6C8}" srcId="{48009EEC-E942-49D7-A13E-0A59D1A407D3}" destId="{9FD19063-913B-4C59-A686-E56E095EDD04}" srcOrd="1" destOrd="0" parTransId="{0BD4BAC4-29A6-4C9B-A3B1-80E64890A124}" sibTransId="{8EF1CAC4-4356-4A4C-AB96-1FF3C2B3FE1A}"/>
    <dgm:cxn modelId="{43DF26A8-D57D-45ED-B1D7-576D4610B428}" type="presOf" srcId="{F5672C1A-FB1A-4A75-AF39-4A6CF43BD4EE}" destId="{6F62FB99-AB0A-47CD-B597-1040DDBAB841}" srcOrd="0" destOrd="0" presId="urn:microsoft.com/office/officeart/2005/8/layout/process4"/>
    <dgm:cxn modelId="{36EF5845-E4A0-4893-A78F-217783CD56B7}" type="presOf" srcId="{9F8440E7-B91C-48A6-AF87-DEB062F6EF23}" destId="{C346111E-A08C-46F0-BA77-8EE9E36D129E}" srcOrd="1" destOrd="0" presId="urn:microsoft.com/office/officeart/2005/8/layout/process4"/>
    <dgm:cxn modelId="{2B998F94-4260-4B46-94B7-8B1F8CCAB48D}" type="presOf" srcId="{9F8440E7-B91C-48A6-AF87-DEB062F6EF23}" destId="{7C307B73-E305-4EC7-A872-2811C2F8CA89}" srcOrd="0" destOrd="0" presId="urn:microsoft.com/office/officeart/2005/8/layout/process4"/>
    <dgm:cxn modelId="{B46BB4CB-AB36-4F54-B90F-70ED71DBC34E}" srcId="{9F8440E7-B91C-48A6-AF87-DEB062F6EF23}" destId="{F5672C1A-FB1A-4A75-AF39-4A6CF43BD4EE}" srcOrd="0" destOrd="0" parTransId="{05ECC5EA-53D7-4036-A030-34F75D2C923B}" sibTransId="{DF5949EF-9F8D-49B5-9261-96CAF9FE70C3}"/>
    <dgm:cxn modelId="{A6801E83-3EFE-45B1-A5A2-116E94313D5C}" srcId="{48009EEC-E942-49D7-A13E-0A59D1A407D3}" destId="{9F8440E7-B91C-48A6-AF87-DEB062F6EF23}" srcOrd="0" destOrd="0" parTransId="{6FFF7565-4DC4-4AB9-8A61-B96197D0A87F}" sibTransId="{E0B4679F-706C-4353-A1A9-7A80035DCB12}"/>
    <dgm:cxn modelId="{C801A2EE-CFD3-4319-BDAB-03F3F9CA93AD}" type="presOf" srcId="{03F8F6EB-ACBE-4B06-B350-60762B53A4CC}" destId="{688BC5A9-D7A4-40A8-96B5-A0A5B4B34897}" srcOrd="0" destOrd="0" presId="urn:microsoft.com/office/officeart/2005/8/layout/process4"/>
    <dgm:cxn modelId="{CB35EC70-E246-4EDA-BC33-ED8302EA52FF}" type="presOf" srcId="{48009EEC-E942-49D7-A13E-0A59D1A407D3}" destId="{B7616C60-17AB-454C-A1A3-8248E0C8C44A}" srcOrd="0" destOrd="0" presId="urn:microsoft.com/office/officeart/2005/8/layout/process4"/>
    <dgm:cxn modelId="{6AFA0EF7-1950-435E-80E9-26305EBBAE4B}" type="presOf" srcId="{9FD19063-913B-4C59-A686-E56E095EDD04}" destId="{0B275AEC-8213-4885-AE31-83ED7179825B}" srcOrd="0" destOrd="0" presId="urn:microsoft.com/office/officeart/2005/8/layout/process4"/>
    <dgm:cxn modelId="{487BB91B-4666-4C0A-BBAD-6FB0971D698E}" srcId="{9FD19063-913B-4C59-A686-E56E095EDD04}" destId="{03F8F6EB-ACBE-4B06-B350-60762B53A4CC}" srcOrd="0" destOrd="0" parTransId="{15E23376-C55B-423D-A657-36E1628740E7}" sibTransId="{FA10635D-4ABB-4A78-AAB0-14E2962275D6}"/>
    <dgm:cxn modelId="{0D6B97E9-5514-4D8C-9F58-4D23EC76464A}" type="presOf" srcId="{9FD19063-913B-4C59-A686-E56E095EDD04}" destId="{F25AB3F7-7745-45AE-84B0-669EEDE6FE0F}" srcOrd="1" destOrd="0" presId="urn:microsoft.com/office/officeart/2005/8/layout/process4"/>
    <dgm:cxn modelId="{095F7DC5-201F-426C-A9C1-B7E2A36B6EDE}" type="presParOf" srcId="{B7616C60-17AB-454C-A1A3-8248E0C8C44A}" destId="{9C6BE562-E30E-46E6-8359-C612BD4342CA}" srcOrd="0" destOrd="0" presId="urn:microsoft.com/office/officeart/2005/8/layout/process4"/>
    <dgm:cxn modelId="{2BAF6304-89AF-4F60-A7E1-4661EA545D63}" type="presParOf" srcId="{9C6BE562-E30E-46E6-8359-C612BD4342CA}" destId="{0B275AEC-8213-4885-AE31-83ED7179825B}" srcOrd="0" destOrd="0" presId="urn:microsoft.com/office/officeart/2005/8/layout/process4"/>
    <dgm:cxn modelId="{3B33B570-5505-4DB6-9999-353DF65ED2F5}" type="presParOf" srcId="{9C6BE562-E30E-46E6-8359-C612BD4342CA}" destId="{F25AB3F7-7745-45AE-84B0-669EEDE6FE0F}" srcOrd="1" destOrd="0" presId="urn:microsoft.com/office/officeart/2005/8/layout/process4"/>
    <dgm:cxn modelId="{C764B538-7D46-4184-8913-CCCA504897DE}" type="presParOf" srcId="{9C6BE562-E30E-46E6-8359-C612BD4342CA}" destId="{97185F3D-2437-402E-9000-FE6F2B324C3D}" srcOrd="2" destOrd="0" presId="urn:microsoft.com/office/officeart/2005/8/layout/process4"/>
    <dgm:cxn modelId="{77D84879-AC58-4045-BF63-3894AC9E62A9}" type="presParOf" srcId="{97185F3D-2437-402E-9000-FE6F2B324C3D}" destId="{688BC5A9-D7A4-40A8-96B5-A0A5B4B34897}" srcOrd="0" destOrd="0" presId="urn:microsoft.com/office/officeart/2005/8/layout/process4"/>
    <dgm:cxn modelId="{023C5133-F036-493D-877F-A620FED39496}" type="presParOf" srcId="{B7616C60-17AB-454C-A1A3-8248E0C8C44A}" destId="{7219DE19-EFEC-4B68-84F3-494E2838162D}" srcOrd="1" destOrd="0" presId="urn:microsoft.com/office/officeart/2005/8/layout/process4"/>
    <dgm:cxn modelId="{F463A9C5-7F0F-4275-B955-77B6F244DD8B}" type="presParOf" srcId="{B7616C60-17AB-454C-A1A3-8248E0C8C44A}" destId="{A53183DC-94FA-4453-83C5-3B5FD2CDB599}" srcOrd="2" destOrd="0" presId="urn:microsoft.com/office/officeart/2005/8/layout/process4"/>
    <dgm:cxn modelId="{F716549F-09DE-4241-BC4C-1C36ABE6EB38}" type="presParOf" srcId="{A53183DC-94FA-4453-83C5-3B5FD2CDB599}" destId="{7C307B73-E305-4EC7-A872-2811C2F8CA89}" srcOrd="0" destOrd="0" presId="urn:microsoft.com/office/officeart/2005/8/layout/process4"/>
    <dgm:cxn modelId="{F64A6F68-5F66-4CA9-A842-781640F9AFEC}" type="presParOf" srcId="{A53183DC-94FA-4453-83C5-3B5FD2CDB599}" destId="{C346111E-A08C-46F0-BA77-8EE9E36D129E}" srcOrd="1" destOrd="0" presId="urn:microsoft.com/office/officeart/2005/8/layout/process4"/>
    <dgm:cxn modelId="{106555B2-7507-402A-B7DE-46D6AF06FEF5}" type="presParOf" srcId="{A53183DC-94FA-4453-83C5-3B5FD2CDB599}" destId="{54608844-4158-4AE4-919C-A1E549FEEE67}" srcOrd="2" destOrd="0" presId="urn:microsoft.com/office/officeart/2005/8/layout/process4"/>
    <dgm:cxn modelId="{5F731B6E-68BF-4CD1-90C9-35EAEB0A3C7D}" type="presParOf" srcId="{54608844-4158-4AE4-919C-A1E549FEEE67}" destId="{6F62FB99-AB0A-47CD-B597-1040DDBAB841}" srcOrd="0" destOrd="0" presId="urn:microsoft.com/office/officeart/2005/8/layout/process4"/>
  </dgm:cxnLst>
  <dgm:bg/>
  <dgm:whole/>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3E18F2-ACAE-47D8-BBFB-153CBD0A7C35}">
      <dsp:nvSpPr>
        <dsp:cNvPr id="0" name=""/>
        <dsp:cNvSpPr/>
      </dsp:nvSpPr>
      <dsp:spPr>
        <a:xfrm>
          <a:off x="4118" y="0"/>
          <a:ext cx="3962102" cy="60960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b="1" kern="1200" dirty="0" smtClean="0"/>
            <a:t>Divine Punishment</a:t>
          </a:r>
          <a:endParaRPr lang="en-US" sz="4100" kern="1200" dirty="0"/>
        </a:p>
      </dsp:txBody>
      <dsp:txXfrm>
        <a:off x="4118" y="0"/>
        <a:ext cx="3962102" cy="1828800"/>
      </dsp:txXfrm>
    </dsp:sp>
    <dsp:sp modelId="{0D6350BC-16A4-4974-A570-4DE5155F57BD}">
      <dsp:nvSpPr>
        <dsp:cNvPr id="0" name=""/>
        <dsp:cNvSpPr/>
      </dsp:nvSpPr>
      <dsp:spPr>
        <a:xfrm>
          <a:off x="400329" y="1828948"/>
          <a:ext cx="3169681" cy="88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t>Punishment for illegal carnal desires before marriage and not having a chaste spouse</a:t>
          </a:r>
        </a:p>
      </dsp:txBody>
      <dsp:txXfrm>
        <a:off x="400329" y="1828948"/>
        <a:ext cx="3169681" cy="888057"/>
      </dsp:txXfrm>
    </dsp:sp>
    <dsp:sp modelId="{2529F8D0-BF13-4659-A300-4A0A88B07EC2}">
      <dsp:nvSpPr>
        <dsp:cNvPr id="0" name=""/>
        <dsp:cNvSpPr/>
      </dsp:nvSpPr>
      <dsp:spPr>
        <a:xfrm>
          <a:off x="400329" y="2853630"/>
          <a:ext cx="3169681" cy="88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t>Punishment for lack of knowledge about the commands of God and not acting upon it.</a:t>
          </a:r>
          <a:endParaRPr lang="en-US" sz="1700" kern="1200" dirty="0"/>
        </a:p>
      </dsp:txBody>
      <dsp:txXfrm>
        <a:off x="400329" y="2853630"/>
        <a:ext cx="3169681" cy="888057"/>
      </dsp:txXfrm>
    </dsp:sp>
    <dsp:sp modelId="{A606DF3D-7335-4A10-BF0E-0BA849407C68}">
      <dsp:nvSpPr>
        <dsp:cNvPr id="0" name=""/>
        <dsp:cNvSpPr/>
      </dsp:nvSpPr>
      <dsp:spPr>
        <a:xfrm>
          <a:off x="400329" y="3878312"/>
          <a:ext cx="3169681" cy="88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smtClean="0"/>
            <a:t>Punishment for straying off from the remembrance of Allah</a:t>
          </a:r>
          <a:endParaRPr lang="en-US" sz="1700" kern="1200" dirty="0"/>
        </a:p>
      </dsp:txBody>
      <dsp:txXfrm>
        <a:off x="400329" y="3878312"/>
        <a:ext cx="3169681" cy="888057"/>
      </dsp:txXfrm>
    </dsp:sp>
    <dsp:sp modelId="{FDF65F9C-D9CE-401D-A163-AC012274FC9E}">
      <dsp:nvSpPr>
        <dsp:cNvPr id="0" name=""/>
        <dsp:cNvSpPr/>
      </dsp:nvSpPr>
      <dsp:spPr>
        <a:xfrm>
          <a:off x="400329" y="4902993"/>
          <a:ext cx="3169681" cy="88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32385" rIns="43180" bIns="32385" numCol="1" spcCol="1270" anchor="ctr" anchorCtr="0">
          <a:noAutofit/>
        </a:bodyPr>
        <a:lstStyle/>
        <a:p>
          <a:pPr lvl="0" algn="ctr" defTabSz="755650">
            <a:lnSpc>
              <a:spcPct val="90000"/>
            </a:lnSpc>
            <a:spcBef>
              <a:spcPct val="0"/>
            </a:spcBef>
            <a:spcAft>
              <a:spcPct val="35000"/>
            </a:spcAft>
          </a:pPr>
          <a:r>
            <a:rPr lang="en-US" sz="1700" kern="1200" dirty="0" smtClean="0"/>
            <a:t>Punishment for sins and disliked acts</a:t>
          </a:r>
          <a:endParaRPr lang="en-US" sz="1700" kern="1200" dirty="0"/>
        </a:p>
      </dsp:txBody>
      <dsp:txXfrm>
        <a:off x="400329" y="4902993"/>
        <a:ext cx="3169681" cy="888057"/>
      </dsp:txXfrm>
    </dsp:sp>
    <dsp:sp modelId="{5FBE3585-1AC8-45CD-84ED-F34A16EB387B}">
      <dsp:nvSpPr>
        <dsp:cNvPr id="0" name=""/>
        <dsp:cNvSpPr/>
      </dsp:nvSpPr>
      <dsp:spPr>
        <a:xfrm>
          <a:off x="4263378" y="0"/>
          <a:ext cx="3962102" cy="609600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b="1" kern="1200" dirty="0" smtClean="0"/>
            <a:t>Difference in religions </a:t>
          </a:r>
          <a:r>
            <a:rPr lang="en-US" sz="4100" b="1" kern="1200" smtClean="0"/>
            <a:t>or sects</a:t>
          </a:r>
          <a:endParaRPr lang="en-US" sz="4100" kern="1200" dirty="0"/>
        </a:p>
      </dsp:txBody>
      <dsp:txXfrm>
        <a:off x="4263378" y="0"/>
        <a:ext cx="3962102" cy="1828800"/>
      </dsp:txXfrm>
    </dsp:sp>
    <dsp:sp modelId="{00F0FCF2-1D35-47CA-B693-1959B38FE58E}">
      <dsp:nvSpPr>
        <dsp:cNvPr id="0" name=""/>
        <dsp:cNvSpPr/>
      </dsp:nvSpPr>
      <dsp:spPr>
        <a:xfrm>
          <a:off x="4343413" y="1828800"/>
          <a:ext cx="3665546" cy="1676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60960" rIns="81280" bIns="60960" numCol="1" spcCol="1270" anchor="ctr" anchorCtr="0">
          <a:noAutofit/>
        </a:bodyPr>
        <a:lstStyle/>
        <a:p>
          <a:pPr lvl="0" algn="ctr" defTabSz="1422400">
            <a:lnSpc>
              <a:spcPct val="90000"/>
            </a:lnSpc>
            <a:spcBef>
              <a:spcPct val="0"/>
            </a:spcBef>
            <a:spcAft>
              <a:spcPct val="35000"/>
            </a:spcAft>
          </a:pPr>
          <a:r>
            <a:rPr lang="en-US" sz="3200" kern="1200" dirty="0" smtClean="0"/>
            <a:t>Compromise in religious practices</a:t>
          </a:r>
          <a:endParaRPr lang="en-US" sz="3200" kern="1200" dirty="0"/>
        </a:p>
      </dsp:txBody>
      <dsp:txXfrm>
        <a:off x="4343413" y="1828800"/>
        <a:ext cx="3665546" cy="167641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82DC512-62D9-4F2E-A115-8BE79DA0AF61}">
      <dsp:nvSpPr>
        <dsp:cNvPr id="0" name=""/>
        <dsp:cNvSpPr/>
      </dsp:nvSpPr>
      <dsp:spPr>
        <a:xfrm>
          <a:off x="0" y="6359"/>
          <a:ext cx="8229600" cy="518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smtClean="0"/>
            <a:t>Psychological Elements</a:t>
          </a:r>
          <a:endParaRPr lang="en-US" sz="1800" kern="1200" dirty="0" smtClean="0"/>
        </a:p>
      </dsp:txBody>
      <dsp:txXfrm>
        <a:off x="0" y="6359"/>
        <a:ext cx="8229600" cy="518400"/>
      </dsp:txXfrm>
    </dsp:sp>
    <dsp:sp modelId="{6AE54D98-FA07-4CAD-BB31-F351E0BEFC52}">
      <dsp:nvSpPr>
        <dsp:cNvPr id="0" name=""/>
        <dsp:cNvSpPr/>
      </dsp:nvSpPr>
      <dsp:spPr>
        <a:xfrm>
          <a:off x="0" y="524759"/>
          <a:ext cx="8229600" cy="53362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شھوت جنسی</a:t>
          </a:r>
          <a:r>
            <a:rPr lang="en-US" sz="2400" kern="1200" dirty="0" smtClean="0">
              <a:latin typeface="Sakkal Majalla" pitchFamily="2" charset="-78"/>
              <a:cs typeface="Sakkal Majalla" pitchFamily="2" charset="-78"/>
            </a:rPr>
            <a:t> </a:t>
          </a:r>
          <a:r>
            <a:rPr lang="en-US" sz="2400" kern="1200" dirty="0" smtClean="0"/>
            <a:t>Carnal Desires</a:t>
          </a:r>
        </a:p>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بے غیرتی یا غیرت بے جا</a:t>
          </a:r>
          <a:r>
            <a:rPr lang="en-US" sz="2400" kern="1200" dirty="0" smtClean="0">
              <a:latin typeface="Sakkal Majalla" pitchFamily="2" charset="-78"/>
              <a:cs typeface="Sakkal Majalla" pitchFamily="2" charset="-78"/>
            </a:rPr>
            <a:t> </a:t>
          </a:r>
          <a:r>
            <a:rPr lang="en-US" sz="2400" kern="1200" dirty="0" smtClean="0"/>
            <a:t>overzealous</a:t>
          </a:r>
        </a:p>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حرص و عدم قناعت</a:t>
          </a:r>
          <a:r>
            <a:rPr lang="en-US" sz="2400" kern="1200" dirty="0" smtClean="0"/>
            <a:t>Not being content</a:t>
          </a:r>
        </a:p>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لجالت</a:t>
          </a:r>
          <a:r>
            <a:rPr lang="en-US" sz="2400" kern="1200" dirty="0" smtClean="0"/>
            <a:t> Stubborn &amp; Unreasonable </a:t>
          </a:r>
        </a:p>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زود رنجی</a:t>
          </a:r>
          <a:r>
            <a:rPr lang="en-US" sz="2400" kern="1200" dirty="0" smtClean="0">
              <a:latin typeface="Sakkal Majalla" pitchFamily="2" charset="-78"/>
              <a:cs typeface="Sakkal Majalla" pitchFamily="2" charset="-78"/>
            </a:rPr>
            <a:t> </a:t>
          </a:r>
          <a:r>
            <a:rPr lang="en-US" sz="2400" kern="1200" dirty="0" smtClean="0"/>
            <a:t>Low temperament </a:t>
          </a:r>
        </a:p>
        <a:p>
          <a:pPr marL="228600" lvl="1" indent="-228600" algn="l" defTabSz="1066800">
            <a:lnSpc>
              <a:spcPct val="90000"/>
            </a:lnSpc>
            <a:spcBef>
              <a:spcPct val="0"/>
            </a:spcBef>
            <a:spcAft>
              <a:spcPct val="15000"/>
            </a:spcAft>
            <a:buChar char="••"/>
          </a:pPr>
          <a:r>
            <a:rPr lang="en-US" sz="2400" kern="1200" dirty="0" smtClean="0"/>
            <a:t>Unapologetic behavior</a:t>
          </a:r>
        </a:p>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توقعات زیاد</a:t>
          </a:r>
          <a:r>
            <a:rPr lang="en-US" sz="2400" kern="1200" dirty="0" smtClean="0"/>
            <a:t> High Expectance</a:t>
          </a:r>
        </a:p>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سوء ظن و وسواس</a:t>
          </a:r>
          <a:r>
            <a:rPr lang="en-US" sz="2400" kern="1200" dirty="0" smtClean="0">
              <a:latin typeface="Sakkal Majalla" pitchFamily="2" charset="-78"/>
              <a:cs typeface="Sakkal Majalla" pitchFamily="2" charset="-78"/>
            </a:rPr>
            <a:t> </a:t>
          </a:r>
          <a:r>
            <a:rPr lang="en-US" sz="2400" kern="1200" dirty="0" smtClean="0"/>
            <a:t>Suspicion and obsession</a:t>
          </a:r>
        </a:p>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سوء خُلق</a:t>
          </a:r>
          <a:r>
            <a:rPr lang="en-US" sz="2400" kern="1200" dirty="0" smtClean="0">
              <a:latin typeface="Sakkal Majalla" pitchFamily="2" charset="-78"/>
              <a:cs typeface="Sakkal Majalla" pitchFamily="2" charset="-78"/>
            </a:rPr>
            <a:t> </a:t>
          </a:r>
          <a:r>
            <a:rPr lang="en-US" sz="2400" kern="1200" dirty="0" smtClean="0"/>
            <a:t>Bad behavior</a:t>
          </a:r>
        </a:p>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خسیس</a:t>
          </a:r>
          <a:r>
            <a:rPr lang="en-US" sz="2400" kern="1200" dirty="0" smtClean="0"/>
            <a:t>Miserly</a:t>
          </a:r>
        </a:p>
        <a:p>
          <a:pPr marL="228600" lvl="1" indent="-228600" algn="l" defTabSz="1066800">
            <a:lnSpc>
              <a:spcPct val="90000"/>
            </a:lnSpc>
            <a:spcBef>
              <a:spcPct val="0"/>
            </a:spcBef>
            <a:spcAft>
              <a:spcPct val="15000"/>
            </a:spcAft>
            <a:buChar char="••"/>
          </a:pPr>
          <a:r>
            <a:rPr lang="ur-PK" sz="2400" kern="1200" dirty="0" smtClean="0">
              <a:latin typeface="Sakkal Majalla" pitchFamily="2" charset="-78"/>
              <a:cs typeface="Sakkal Majalla" pitchFamily="2" charset="-78"/>
            </a:rPr>
            <a:t>تکبر</a:t>
          </a:r>
          <a:r>
            <a:rPr lang="en-US" sz="2400" kern="1200" dirty="0" smtClean="0"/>
            <a:t>Arrogance</a:t>
          </a:r>
        </a:p>
      </dsp:txBody>
      <dsp:txXfrm>
        <a:off x="0" y="524759"/>
        <a:ext cx="8229600" cy="533628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D84CB27-C3C6-4EB3-AAA8-EAAA9E99CF10}">
      <dsp:nvSpPr>
        <dsp:cNvPr id="0" name=""/>
        <dsp:cNvSpPr/>
      </dsp:nvSpPr>
      <dsp:spPr>
        <a:xfrm>
          <a:off x="193049" y="272934"/>
          <a:ext cx="3845569" cy="140101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Not abiding with the clause of marriage contract</a:t>
          </a:r>
          <a:endParaRPr lang="en-US" sz="2800" kern="1200" dirty="0"/>
        </a:p>
      </dsp:txBody>
      <dsp:txXfrm>
        <a:off x="193049" y="272934"/>
        <a:ext cx="3845569" cy="1401010"/>
      </dsp:txXfrm>
    </dsp:sp>
    <dsp:sp modelId="{0CE18CB4-4BC3-4E9F-A101-36C35BE5F6CD}">
      <dsp:nvSpPr>
        <dsp:cNvPr id="0" name=""/>
        <dsp:cNvSpPr/>
      </dsp:nvSpPr>
      <dsp:spPr>
        <a:xfrm>
          <a:off x="193049" y="1673945"/>
          <a:ext cx="3845569" cy="39967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One can add extra conditions  in the contract, and its </a:t>
          </a:r>
          <a:r>
            <a:rPr lang="en-US" sz="2800" kern="1200" dirty="0" err="1" smtClean="0"/>
            <a:t>wajib</a:t>
          </a:r>
          <a:r>
            <a:rPr lang="en-US" sz="2800" kern="1200" dirty="0" smtClean="0"/>
            <a:t> to abide with it.</a:t>
          </a:r>
          <a:endParaRPr lang="en-US" sz="2800" kern="1200" dirty="0"/>
        </a:p>
        <a:p>
          <a:pPr marL="285750" lvl="1" indent="-285750" algn="l" defTabSz="1244600">
            <a:lnSpc>
              <a:spcPct val="90000"/>
            </a:lnSpc>
            <a:spcBef>
              <a:spcPct val="0"/>
            </a:spcBef>
            <a:spcAft>
              <a:spcPct val="15000"/>
            </a:spcAft>
            <a:buChar char="••"/>
          </a:pPr>
          <a:r>
            <a:rPr lang="en-US" sz="2800" kern="1200" dirty="0" smtClean="0"/>
            <a:t>For ex: a woman can stipulate that husband can’t marry another without permission.</a:t>
          </a:r>
          <a:endParaRPr lang="en-US" sz="2800" kern="1200" dirty="0"/>
        </a:p>
      </dsp:txBody>
      <dsp:txXfrm>
        <a:off x="193049" y="1673945"/>
        <a:ext cx="3845569" cy="3996719"/>
      </dsp:txXfrm>
    </dsp:sp>
    <dsp:sp modelId="{948E905E-5846-48F8-9751-EC7DAEDD7516}">
      <dsp:nvSpPr>
        <dsp:cNvPr id="0" name=""/>
        <dsp:cNvSpPr/>
      </dsp:nvSpPr>
      <dsp:spPr>
        <a:xfrm>
          <a:off x="4191019" y="272934"/>
          <a:ext cx="3845569" cy="140101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Discovering ailments in spouse after marriage</a:t>
          </a:r>
          <a:endParaRPr lang="en-US" sz="2800" kern="1200" dirty="0"/>
        </a:p>
      </dsp:txBody>
      <dsp:txXfrm>
        <a:off x="4191019" y="272934"/>
        <a:ext cx="3845569" cy="1401010"/>
      </dsp:txXfrm>
    </dsp:sp>
    <dsp:sp modelId="{FDE78EF3-0711-478E-85E9-3A5B546F4824}">
      <dsp:nvSpPr>
        <dsp:cNvPr id="0" name=""/>
        <dsp:cNvSpPr/>
      </dsp:nvSpPr>
      <dsp:spPr>
        <a:xfrm>
          <a:off x="4191019" y="1673945"/>
          <a:ext cx="3845569" cy="39967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smtClean="0"/>
            <a:t>In certain cases it nullifies the contract on its own.</a:t>
          </a:r>
          <a:endParaRPr lang="en-US" sz="2800" kern="1200" dirty="0"/>
        </a:p>
        <a:p>
          <a:pPr marL="285750" lvl="1" indent="-285750" algn="l" defTabSz="1244600">
            <a:lnSpc>
              <a:spcPct val="90000"/>
            </a:lnSpc>
            <a:spcBef>
              <a:spcPct val="0"/>
            </a:spcBef>
            <a:spcAft>
              <a:spcPct val="15000"/>
            </a:spcAft>
            <a:buChar char="••"/>
          </a:pPr>
          <a:endParaRPr lang="en-US" sz="2800" kern="1200" dirty="0"/>
        </a:p>
      </dsp:txBody>
      <dsp:txXfrm>
        <a:off x="4191019" y="1673945"/>
        <a:ext cx="3845569" cy="399671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318688-C1B8-44AC-9788-8CA00015C87C}">
      <dsp:nvSpPr>
        <dsp:cNvPr id="0" name=""/>
        <dsp:cNvSpPr/>
      </dsp:nvSpPr>
      <dsp:spPr>
        <a:xfrm>
          <a:off x="4118" y="0"/>
          <a:ext cx="3962102" cy="55165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en-US" sz="4600" kern="1200" dirty="0" smtClean="0"/>
            <a:t>Parents</a:t>
          </a:r>
        </a:p>
      </dsp:txBody>
      <dsp:txXfrm>
        <a:off x="4118" y="0"/>
        <a:ext cx="3962102" cy="1654968"/>
      </dsp:txXfrm>
    </dsp:sp>
    <dsp:sp modelId="{7059AC91-DC10-479F-B180-03014C8FF05C}">
      <dsp:nvSpPr>
        <dsp:cNvPr id="0" name=""/>
        <dsp:cNvSpPr/>
      </dsp:nvSpPr>
      <dsp:spPr>
        <a:xfrm>
          <a:off x="400329" y="1656585"/>
          <a:ext cx="3169681" cy="1663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85725" rIns="114300" bIns="85725" numCol="1" spcCol="1270" anchor="ctr" anchorCtr="0">
          <a:noAutofit/>
        </a:bodyPr>
        <a:lstStyle/>
        <a:p>
          <a:pPr lvl="0" algn="ctr" defTabSz="2000250">
            <a:lnSpc>
              <a:spcPct val="90000"/>
            </a:lnSpc>
            <a:spcBef>
              <a:spcPct val="0"/>
            </a:spcBef>
            <a:spcAft>
              <a:spcPct val="35000"/>
            </a:spcAft>
          </a:pPr>
          <a:r>
            <a:rPr lang="en-US" sz="4500" kern="1200" dirty="0" smtClean="0"/>
            <a:t>For your betterment</a:t>
          </a:r>
          <a:endParaRPr lang="en-US" sz="4500" kern="1200" dirty="0"/>
        </a:p>
      </dsp:txBody>
      <dsp:txXfrm>
        <a:off x="400329" y="1656585"/>
        <a:ext cx="3169681" cy="1663319"/>
      </dsp:txXfrm>
    </dsp:sp>
    <dsp:sp modelId="{218F13CC-D550-4AAD-BC50-479DDEA224D1}">
      <dsp:nvSpPr>
        <dsp:cNvPr id="0" name=""/>
        <dsp:cNvSpPr/>
      </dsp:nvSpPr>
      <dsp:spPr>
        <a:xfrm>
          <a:off x="400329" y="3575799"/>
          <a:ext cx="3169681" cy="1663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85725" rIns="114300" bIns="85725" numCol="1" spcCol="1270" anchor="ctr" anchorCtr="0">
          <a:noAutofit/>
        </a:bodyPr>
        <a:lstStyle/>
        <a:p>
          <a:pPr lvl="0" algn="ctr" defTabSz="2000250">
            <a:lnSpc>
              <a:spcPct val="90000"/>
            </a:lnSpc>
            <a:spcBef>
              <a:spcPct val="0"/>
            </a:spcBef>
            <a:spcAft>
              <a:spcPct val="35000"/>
            </a:spcAft>
          </a:pPr>
          <a:r>
            <a:rPr lang="en-US" sz="4500" kern="1200" dirty="0" smtClean="0"/>
            <a:t>Not for your betterment</a:t>
          </a:r>
          <a:endParaRPr lang="en-US" sz="4500" kern="1200" dirty="0"/>
        </a:p>
      </dsp:txBody>
      <dsp:txXfrm>
        <a:off x="400329" y="3575799"/>
        <a:ext cx="3169681" cy="1663319"/>
      </dsp:txXfrm>
    </dsp:sp>
    <dsp:sp modelId="{2BFB0B2F-5235-4710-8A30-7205510973C8}">
      <dsp:nvSpPr>
        <dsp:cNvPr id="0" name=""/>
        <dsp:cNvSpPr/>
      </dsp:nvSpPr>
      <dsp:spPr>
        <a:xfrm>
          <a:off x="4263378" y="0"/>
          <a:ext cx="3962102" cy="55165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en-US" sz="4600" kern="1200" dirty="0" smtClean="0"/>
            <a:t>Other than Parents</a:t>
          </a:r>
        </a:p>
      </dsp:txBody>
      <dsp:txXfrm>
        <a:off x="4263378" y="0"/>
        <a:ext cx="3962102" cy="1654968"/>
      </dsp:txXfrm>
    </dsp:sp>
    <dsp:sp modelId="{253F3617-DB6A-4C05-9741-4B74268BC03C}">
      <dsp:nvSpPr>
        <dsp:cNvPr id="0" name=""/>
        <dsp:cNvSpPr/>
      </dsp:nvSpPr>
      <dsp:spPr>
        <a:xfrm>
          <a:off x="4659589" y="1656585"/>
          <a:ext cx="3169681" cy="1663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85725" rIns="114300" bIns="85725" numCol="1" spcCol="1270" anchor="ctr" anchorCtr="0">
          <a:noAutofit/>
        </a:bodyPr>
        <a:lstStyle/>
        <a:p>
          <a:pPr lvl="0" algn="ctr" defTabSz="2000250">
            <a:lnSpc>
              <a:spcPct val="90000"/>
            </a:lnSpc>
            <a:spcBef>
              <a:spcPct val="0"/>
            </a:spcBef>
            <a:spcAft>
              <a:spcPct val="35000"/>
            </a:spcAft>
          </a:pPr>
          <a:r>
            <a:rPr lang="en-US" sz="4500" kern="1200" dirty="0" smtClean="0"/>
            <a:t>For your betterment</a:t>
          </a:r>
          <a:endParaRPr lang="en-US" sz="4500" kern="1200" dirty="0"/>
        </a:p>
      </dsp:txBody>
      <dsp:txXfrm>
        <a:off x="4659589" y="1656585"/>
        <a:ext cx="3169681" cy="1663319"/>
      </dsp:txXfrm>
    </dsp:sp>
    <dsp:sp modelId="{DC3CC723-FE71-49DE-B90C-A1561AE54438}">
      <dsp:nvSpPr>
        <dsp:cNvPr id="0" name=""/>
        <dsp:cNvSpPr/>
      </dsp:nvSpPr>
      <dsp:spPr>
        <a:xfrm>
          <a:off x="4659589" y="3575799"/>
          <a:ext cx="3169681" cy="16633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85725" rIns="114300" bIns="85725" numCol="1" spcCol="1270" anchor="ctr" anchorCtr="0">
          <a:noAutofit/>
        </a:bodyPr>
        <a:lstStyle/>
        <a:p>
          <a:pPr lvl="0" algn="ctr" defTabSz="2000250">
            <a:lnSpc>
              <a:spcPct val="90000"/>
            </a:lnSpc>
            <a:spcBef>
              <a:spcPct val="0"/>
            </a:spcBef>
            <a:spcAft>
              <a:spcPct val="35000"/>
            </a:spcAft>
          </a:pPr>
          <a:r>
            <a:rPr lang="en-US" sz="4500" kern="1200" dirty="0" smtClean="0"/>
            <a:t>Not for your betterment</a:t>
          </a:r>
          <a:endParaRPr lang="en-US" sz="4500" kern="1200" dirty="0"/>
        </a:p>
      </dsp:txBody>
      <dsp:txXfrm>
        <a:off x="4659589" y="3575799"/>
        <a:ext cx="3169681" cy="166331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86F0F7-E064-4E8D-9C46-3E19FC49AA02}" type="datetimeFigureOut">
              <a:rPr lang="en-US" smtClean="0"/>
              <a:pPr/>
              <a:t>7/9/2011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C2F36C-2C9F-47F5-BCF4-75F88583B31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a:p>
        </p:txBody>
      </p:sp>
      <p:sp>
        <p:nvSpPr>
          <p:cNvPr id="4" name="Slide Number Placeholder 3"/>
          <p:cNvSpPr>
            <a:spLocks noGrp="1"/>
          </p:cNvSpPr>
          <p:nvPr>
            <p:ph type="sldNum" sz="quarter" idx="10"/>
          </p:nvPr>
        </p:nvSpPr>
        <p:spPr/>
        <p:txBody>
          <a:bodyPr/>
          <a:lstStyle/>
          <a:p>
            <a:fld id="{B8C2F36C-2C9F-47F5-BCF4-75F88583B31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a:p>
        </p:txBody>
      </p:sp>
      <p:sp>
        <p:nvSpPr>
          <p:cNvPr id="4" name="Slide Number Placeholder 3"/>
          <p:cNvSpPr>
            <a:spLocks noGrp="1"/>
          </p:cNvSpPr>
          <p:nvPr>
            <p:ph type="sldNum" sz="quarter" idx="10"/>
          </p:nvPr>
        </p:nvSpPr>
        <p:spPr/>
        <p:txBody>
          <a:bodyPr/>
          <a:lstStyle/>
          <a:p>
            <a:fld id="{B8C2F36C-2C9F-47F5-BCF4-75F88583B31E}"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55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a:t>
            </a:r>
            <a:r>
              <a:rPr lang="en-US" baseline="0" dirty="0" err="1" smtClean="0"/>
              <a:t>Wahidi</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Notes in this slide</a:t>
            </a:r>
            <a:r>
              <a:rPr lang="en-US" baseline="0" dirty="0" smtClean="0"/>
              <a:t> are from the book “</a:t>
            </a:r>
            <a:r>
              <a:rPr lang="en-US" baseline="0" dirty="0" err="1" smtClean="0"/>
              <a:t>Ahkam</a:t>
            </a:r>
            <a:r>
              <a:rPr lang="en-US" baseline="0" dirty="0" smtClean="0"/>
              <a:t>-e-</a:t>
            </a:r>
            <a:r>
              <a:rPr lang="en-US" baseline="0" dirty="0" err="1" smtClean="0"/>
              <a:t>Khavadeh</a:t>
            </a:r>
            <a:r>
              <a:rPr lang="en-US" baseline="0" dirty="0" smtClean="0"/>
              <a:t>” volume 2, by Muhammad Wahid</a:t>
            </a:r>
            <a:endParaRPr lang="en-US" dirty="0" smtClean="0"/>
          </a:p>
        </p:txBody>
      </p:sp>
      <p:sp>
        <p:nvSpPr>
          <p:cNvPr id="4" name="Slide Number Placeholder 3"/>
          <p:cNvSpPr>
            <a:spLocks noGrp="1"/>
          </p:cNvSpPr>
          <p:nvPr>
            <p:ph type="sldNum" sz="quarter" idx="10"/>
          </p:nvPr>
        </p:nvSpPr>
        <p:spPr/>
        <p:txBody>
          <a:bodyPr/>
          <a:lstStyle/>
          <a:p>
            <a:fld id="{B8C2F36C-2C9F-47F5-BCF4-75F88583B31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5FE80-82B1-4313-88B6-474EC9DE4EDB}" type="datetimeFigureOut">
              <a:rPr lang="en-US" smtClean="0"/>
              <a:pPr/>
              <a:t>7/9/2011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D5BF71-B43F-45C0-B547-84FF9BD5F45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5FE80-82B1-4313-88B6-474EC9DE4EDB}" type="datetimeFigureOut">
              <a:rPr lang="en-US" smtClean="0"/>
              <a:pPr/>
              <a:t>7/9/2011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5BF71-B43F-45C0-B547-84FF9BD5F45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219200"/>
          </a:xfrm>
        </p:spPr>
        <p:txBody>
          <a:bodyPr>
            <a:normAutofit fontScale="90000"/>
          </a:bodyPr>
          <a:lstStyle/>
          <a:p>
            <a:r>
              <a:rPr lang="en-US" dirty="0" smtClean="0"/>
              <a:t>Different causes and Crisis in family matters</a:t>
            </a:r>
            <a:endParaRPr lang="en-US" dirty="0"/>
          </a:p>
        </p:txBody>
      </p:sp>
      <p:sp>
        <p:nvSpPr>
          <p:cNvPr id="3" name="Subtitle 2"/>
          <p:cNvSpPr>
            <a:spLocks noGrp="1"/>
          </p:cNvSpPr>
          <p:nvPr>
            <p:ph type="subTitle" idx="1"/>
          </p:nvPr>
        </p:nvSpPr>
        <p:spPr>
          <a:xfrm>
            <a:off x="457200" y="1676400"/>
            <a:ext cx="8229600" cy="4800600"/>
          </a:xfrm>
        </p:spPr>
        <p:txBody>
          <a:bodyPr>
            <a:normAutofit fontScale="92500" lnSpcReduction="10000"/>
          </a:bodyPr>
          <a:lstStyle/>
          <a:p>
            <a:pPr algn="l"/>
            <a:r>
              <a:rPr lang="en-US" dirty="0" smtClean="0"/>
              <a:t>Reason is either both couples or one of them:</a:t>
            </a:r>
          </a:p>
          <a:p>
            <a:pPr marL="514350" indent="-514350" algn="l">
              <a:buAutoNum type="arabicPeriod"/>
            </a:pPr>
            <a:r>
              <a:rPr lang="en-US" dirty="0" smtClean="0"/>
              <a:t>Divine punishment</a:t>
            </a:r>
          </a:p>
          <a:p>
            <a:pPr marL="514350" indent="-514350" algn="l">
              <a:buAutoNum type="arabicPeriod"/>
            </a:pPr>
            <a:r>
              <a:rPr lang="en-US" dirty="0" smtClean="0"/>
              <a:t>Difference in religion or sects</a:t>
            </a:r>
          </a:p>
          <a:p>
            <a:pPr marL="514350" indent="-514350" algn="l">
              <a:buAutoNum type="arabicPeriod"/>
            </a:pPr>
            <a:r>
              <a:rPr lang="en-US" dirty="0" smtClean="0"/>
              <a:t>Psychological elements</a:t>
            </a:r>
          </a:p>
          <a:p>
            <a:pPr marL="514350" indent="-514350" algn="l">
              <a:buAutoNum type="arabicPeriod"/>
            </a:pPr>
            <a:r>
              <a:rPr lang="en-US" dirty="0" smtClean="0"/>
              <a:t>Not abiding with clause of marriage</a:t>
            </a:r>
          </a:p>
          <a:p>
            <a:pPr marL="514350" indent="-514350" algn="l">
              <a:buAutoNum type="arabicPeriod"/>
            </a:pPr>
            <a:r>
              <a:rPr lang="en-US" dirty="0" smtClean="0"/>
              <a:t>Discovery of an ailment in spouse</a:t>
            </a:r>
          </a:p>
          <a:p>
            <a:pPr marL="514350" indent="-514350" algn="l"/>
            <a:r>
              <a:rPr lang="en-US" dirty="0" smtClean="0"/>
              <a:t>Reason for crisis are others (parents)</a:t>
            </a:r>
          </a:p>
          <a:p>
            <a:pPr marL="514350" indent="-514350" algn="l">
              <a:buAutoNum type="arabicPeriod"/>
            </a:pPr>
            <a:r>
              <a:rPr lang="en-US" dirty="0" smtClean="0"/>
              <a:t>Parents</a:t>
            </a:r>
          </a:p>
          <a:p>
            <a:pPr marL="514350" indent="-514350" algn="l">
              <a:buAutoNum type="arabicPeriod"/>
            </a:pPr>
            <a:r>
              <a:rPr lang="en-US" dirty="0" smtClean="0"/>
              <a:t>Others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smtClean="0"/>
              <a:t>Some intangible worldly punishments</a:t>
            </a:r>
            <a:endParaRPr lang="en-US" dirty="0"/>
          </a:p>
        </p:txBody>
      </p:sp>
      <p:sp>
        <p:nvSpPr>
          <p:cNvPr id="3" name="Content Placeholder 2"/>
          <p:cNvSpPr>
            <a:spLocks noGrp="1"/>
          </p:cNvSpPr>
          <p:nvPr>
            <p:ph idx="1"/>
          </p:nvPr>
        </p:nvSpPr>
        <p:spPr>
          <a:xfrm>
            <a:off x="457200" y="1143000"/>
            <a:ext cx="8229600" cy="5334000"/>
          </a:xfrm>
        </p:spPr>
        <p:txBody>
          <a:bodyPr>
            <a:normAutofit lnSpcReduction="10000"/>
          </a:bodyPr>
          <a:lstStyle/>
          <a:p>
            <a:pPr marL="457200" indent="-457200">
              <a:buNone/>
            </a:pPr>
            <a:r>
              <a:rPr lang="en-US" sz="2400" dirty="0" smtClean="0"/>
              <a:t>1. Age of person is decreased  (No Qiyas)</a:t>
            </a:r>
          </a:p>
          <a:p>
            <a:pPr marL="457200" indent="-457200" algn="r" rtl="1">
              <a:buNone/>
            </a:pPr>
            <a:r>
              <a:rPr lang="ar-SA" sz="2400" dirty="0" smtClean="0">
                <a:latin typeface="Sakkal Majalla" pitchFamily="2" charset="-78"/>
                <a:cs typeface="Sakkal Majalla" pitchFamily="2" charset="-78"/>
              </a:rPr>
              <a:t>قال الصادق (ع): من يموت</a:t>
            </a:r>
            <a:r>
              <a:rPr lang="en-US" sz="2400" dirty="0" smtClean="0">
                <a:latin typeface="Sakkal Majalla" pitchFamily="2" charset="-78"/>
                <a:cs typeface="Sakkal Majalla" pitchFamily="2" charset="-78"/>
              </a:rPr>
              <a:t> </a:t>
            </a:r>
            <a:r>
              <a:rPr lang="ur-PK" sz="2400" dirty="0" smtClean="0">
                <a:latin typeface="Sakkal Majalla" pitchFamily="2" charset="-78"/>
                <a:cs typeface="Sakkal Majalla" pitchFamily="2" charset="-78"/>
              </a:rPr>
              <a:t> بالذنوب اکثر ممن یموت بالآجال و من یعیش بالاحسان اکثر ممن یعیش بالاعمار</a:t>
            </a:r>
          </a:p>
          <a:p>
            <a:pPr marL="457200" indent="-457200"/>
            <a:r>
              <a:rPr lang="en-US" sz="2400" dirty="0" smtClean="0">
                <a:latin typeface="Sakkal Majalla" pitchFamily="2" charset="-78"/>
                <a:cs typeface="Sakkal Majalla" pitchFamily="2" charset="-78"/>
              </a:rPr>
              <a:t>People who die early because of their sins are more than those who die of natural death, and people who because of their good deeds live longer are more than those whose long life was predestined. </a:t>
            </a:r>
          </a:p>
          <a:p>
            <a:pPr marL="457200" indent="-457200"/>
            <a:r>
              <a:rPr lang="en-US" sz="2400" dirty="0" smtClean="0">
                <a:latin typeface="Sakkal Majalla" pitchFamily="2" charset="-78"/>
                <a:cs typeface="Sakkal Majalla" pitchFamily="2" charset="-78"/>
              </a:rPr>
              <a:t>Imam told a person who was walking ahead of his father and had his hands on his shoulder, that: </a:t>
            </a:r>
            <a:r>
              <a:rPr lang="ur-PK" sz="2400" dirty="0" smtClean="0">
                <a:latin typeface="Sakkal Majalla" pitchFamily="2" charset="-78"/>
                <a:cs typeface="Sakkal Majalla" pitchFamily="2" charset="-78"/>
              </a:rPr>
              <a:t>لا تمشیَنَّ امام ابیک، لا تجلس قبلہ، لا تدعہ باسمہ</a:t>
            </a:r>
            <a:endParaRPr lang="en-US" sz="2400" dirty="0" smtClean="0">
              <a:latin typeface="Sakkal Majalla" pitchFamily="2" charset="-78"/>
              <a:cs typeface="Sakkal Majalla" pitchFamily="2" charset="-78"/>
            </a:endParaRPr>
          </a:p>
          <a:p>
            <a:pPr marL="457200" indent="-457200"/>
            <a:r>
              <a:rPr lang="en-US" sz="2400" dirty="0" smtClean="0">
                <a:latin typeface="Sakkal Majalla" pitchFamily="2" charset="-78"/>
                <a:cs typeface="Sakkal Majalla" pitchFamily="2" charset="-78"/>
              </a:rPr>
              <a:t>Allah just took thirty years from your life</a:t>
            </a:r>
          </a:p>
          <a:p>
            <a:pPr marL="457200" indent="-457200">
              <a:buNone/>
            </a:pPr>
            <a:r>
              <a:rPr lang="en-US" sz="2400" dirty="0" smtClean="0"/>
              <a:t>2. Tawfiqat (some good omens are taken away)</a:t>
            </a:r>
            <a:endParaRPr lang="ur-PK" sz="2400" dirty="0" smtClean="0"/>
          </a:p>
          <a:p>
            <a:pPr marL="457200" indent="-457200" algn="r" rtl="1">
              <a:buNone/>
            </a:pPr>
            <a:r>
              <a:rPr lang="ur-PK" sz="2400" dirty="0" smtClean="0">
                <a:latin typeface="Sakkal Majalla" pitchFamily="2" charset="-78"/>
                <a:cs typeface="Sakkal Majalla" pitchFamily="2" charset="-78"/>
              </a:rPr>
              <a:t>امام صادق ؑ : انّ الرجل لَیُذنِبُ الذَّنبَ فَیُحرمُ صلاۃَ اللیل</a:t>
            </a:r>
            <a:endParaRPr lang="en-US" dirty="0" smtClean="0">
              <a:latin typeface="Sakkal Majalla" pitchFamily="2" charset="-78"/>
              <a:cs typeface="Sakkal Majalla" pitchFamily="2" charset="-78"/>
            </a:endParaRPr>
          </a:p>
          <a:p>
            <a:pPr marL="457200" indent="-457200">
              <a:buNone/>
            </a:pPr>
            <a:r>
              <a:rPr lang="en-US" sz="2400" dirty="0" smtClean="0"/>
              <a:t>3. Insan is unable to taste the pleasure of worship/prayers</a:t>
            </a:r>
            <a:endParaRPr lang="ur-PK" sz="2400" dirty="0" smtClean="0"/>
          </a:p>
          <a:p>
            <a:pPr marL="457200" indent="-457200" algn="r" rtl="1"/>
            <a:r>
              <a:rPr lang="ur-PK" sz="2400" dirty="0" smtClean="0">
                <a:latin typeface="Sakkal Majalla" pitchFamily="2" charset="-78"/>
                <a:cs typeface="Sakkal Majalla" pitchFamily="2" charset="-78"/>
              </a:rPr>
              <a:t>خدا بہ حضرت داود (ع) وحی کرد: انّ اھونَ ما انا صانعٌ بعالم غیر عاملٍ بعلمہ اشدُّ من سبعین عُقُوبۃً ان اُخرجَ من قلبہ حلاوۃَ ذکری۔</a:t>
            </a: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Some tangible worldly punishments </a:t>
            </a:r>
            <a:endParaRPr lang="en-US" dirty="0"/>
          </a:p>
        </p:txBody>
      </p:sp>
      <p:sp>
        <p:nvSpPr>
          <p:cNvPr id="3" name="Content Placeholder 2"/>
          <p:cNvSpPr>
            <a:spLocks noGrp="1"/>
          </p:cNvSpPr>
          <p:nvPr>
            <p:ph idx="1"/>
          </p:nvPr>
        </p:nvSpPr>
        <p:spPr>
          <a:xfrm>
            <a:off x="457200" y="1066800"/>
            <a:ext cx="8229600" cy="5486400"/>
          </a:xfrm>
        </p:spPr>
        <p:txBody>
          <a:bodyPr/>
          <a:lstStyle/>
          <a:p>
            <a:r>
              <a:rPr lang="en-US" dirty="0" smtClean="0"/>
              <a:t>Some sins decrease sustenance (</a:t>
            </a:r>
            <a:r>
              <a:rPr lang="ur-PK" dirty="0" smtClean="0"/>
              <a:t>روزی</a:t>
            </a:r>
            <a:r>
              <a:rPr lang="en-US" dirty="0" smtClean="0"/>
              <a:t>)</a:t>
            </a:r>
          </a:p>
          <a:p>
            <a:r>
              <a:rPr lang="en-US" dirty="0" smtClean="0"/>
              <a:t>One who taunts others will be taunted back</a:t>
            </a:r>
          </a:p>
          <a:p>
            <a:pPr algn="r" rtl="1">
              <a:buNone/>
            </a:pPr>
            <a:r>
              <a:rPr lang="ar-SA" sz="2400" dirty="0" smtClean="0">
                <a:latin typeface="Sakkal Majalla" pitchFamily="2" charset="-78"/>
                <a:cs typeface="Sakkal Majalla" pitchFamily="2" charset="-78"/>
              </a:rPr>
              <a:t>قَالَ رَسُولُ اللَّهِ ص لَا تُظْهِرِ الشَّمَاتَةَ بِأَخِيكَ فَيَرْحَمَهُ اللَّهُ وَ يَبْتَلِيَك‏</a:t>
            </a:r>
            <a:endParaRPr lang="en-US" sz="2400" dirty="0" smtClean="0">
              <a:latin typeface="Sakkal Majalla" pitchFamily="2" charset="-78"/>
              <a:cs typeface="Sakkal Majalla" pitchFamily="2" charset="-78"/>
            </a:endParaRPr>
          </a:p>
          <a:p>
            <a:pPr algn="l">
              <a:buNone/>
            </a:pPr>
            <a:r>
              <a:rPr lang="en-US" sz="2400" dirty="0" smtClean="0">
                <a:latin typeface="Sakkal Majalla" pitchFamily="2" charset="-78"/>
                <a:cs typeface="Sakkal Majalla" pitchFamily="2" charset="-78"/>
              </a:rPr>
              <a:t>Do not taunt anyone for their work because Allah will give excuse him from that and give it to you.</a:t>
            </a:r>
            <a:endParaRPr lang="ar-SA" sz="2400" dirty="0" smtClean="0">
              <a:latin typeface="Sakkal Majalla" pitchFamily="2" charset="-78"/>
              <a:cs typeface="Sakkal Majalla" pitchFamily="2" charset="-78"/>
            </a:endParaRPr>
          </a:p>
          <a:p>
            <a:pPr algn="r" rtl="1">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dirty="0" smtClean="0"/>
              <a:t>Unlawful relationship before marriage</a:t>
            </a:r>
            <a:endParaRPr lang="en-US" sz="3600" dirty="0"/>
          </a:p>
        </p:txBody>
      </p:sp>
      <p:sp>
        <p:nvSpPr>
          <p:cNvPr id="3" name="Content Placeholder 2"/>
          <p:cNvSpPr>
            <a:spLocks noGrp="1"/>
          </p:cNvSpPr>
          <p:nvPr>
            <p:ph idx="1"/>
          </p:nvPr>
        </p:nvSpPr>
        <p:spPr>
          <a:xfrm>
            <a:off x="457200" y="1219200"/>
            <a:ext cx="8229600" cy="5334000"/>
          </a:xfrm>
        </p:spPr>
        <p:txBody>
          <a:bodyPr>
            <a:normAutofit/>
          </a:bodyPr>
          <a:lstStyle/>
          <a:p>
            <a:r>
              <a:rPr lang="en-US" dirty="0" smtClean="0"/>
              <a:t>Good people are attracted by good people</a:t>
            </a:r>
          </a:p>
          <a:p>
            <a:pPr algn="r" rtl="1">
              <a:buNone/>
            </a:pPr>
            <a:r>
              <a:rPr lang="ar-SA" sz="2800" dirty="0" smtClean="0">
                <a:latin typeface="Sakkal Majalla" pitchFamily="2" charset="-78"/>
                <a:cs typeface="Sakkal Majalla" pitchFamily="2" charset="-78"/>
              </a:rPr>
              <a:t>الْخَبِيثَاتُ لِلْخَبِيثِينَ وَالْخَبِيثُونَ لِلْخَبِيثَاتِ ۖ وَالطَّيِّبَاتُ لِلطَّيِّبِينَ وَالطَّيِّبُونَ لِلطَّيِّبَاتِ</a:t>
            </a:r>
            <a:r>
              <a:rPr lang="ur-PK" sz="2800" dirty="0" smtClean="0">
                <a:latin typeface="Sakkal Majalla" pitchFamily="2" charset="-78"/>
                <a:cs typeface="Sakkal Majalla" pitchFamily="2" charset="-78"/>
              </a:rPr>
              <a:t> (نور ۲۶)</a:t>
            </a:r>
          </a:p>
          <a:p>
            <a:r>
              <a:rPr lang="en-US" sz="2400" dirty="0" smtClean="0">
                <a:latin typeface="Times New Roman" pitchFamily="18" charset="0"/>
                <a:ea typeface="Tahoma" pitchFamily="34" charset="0"/>
                <a:cs typeface="Times New Roman" pitchFamily="18" charset="0"/>
              </a:rPr>
              <a:t>Indecent woman are for indecent men and indecent men are for indecent woman. Decent women are for decent men and decent men are for decent women.</a:t>
            </a:r>
          </a:p>
          <a:p>
            <a:pPr algn="r" rtl="1"/>
            <a:r>
              <a:rPr lang="ar-SA" sz="2800" dirty="0" smtClean="0">
                <a:latin typeface="Sakkal Majalla" pitchFamily="2" charset="-78"/>
                <a:cs typeface="Sakkal Majalla" pitchFamily="2" charset="-78"/>
              </a:rPr>
              <a:t>الزَّانِي لَا يَنكِحُ إِلَّا زَانِيَةً أَوْ مُشْرِكَةً وَالزَّانِيَةُ لَا يَنكِحُهَا إِلَّا زَانٍ أَوْ مُشْرِكٌ ۚ وَحُرِّمَ ذَٰلِكَ عَلَى الْمُؤْمِنِينَ</a:t>
            </a:r>
            <a:r>
              <a:rPr lang="ur-PK" sz="2800" dirty="0" smtClean="0">
                <a:latin typeface="Sakkal Majalla" pitchFamily="2" charset="-78"/>
                <a:cs typeface="Sakkal Majalla" pitchFamily="2" charset="-78"/>
              </a:rPr>
              <a:t> (نور ۳)</a:t>
            </a:r>
          </a:p>
          <a:p>
            <a:r>
              <a:rPr lang="en-US" sz="2400" dirty="0" smtClean="0">
                <a:latin typeface="Times New Roman" pitchFamily="18" charset="0"/>
                <a:cs typeface="Times New Roman" pitchFamily="18" charset="0"/>
              </a:rPr>
              <a:t>No one should marry a fornicator except a </a:t>
            </a:r>
            <a:r>
              <a:rPr lang="en-US" sz="2400" dirty="0" err="1" smtClean="0">
                <a:latin typeface="Times New Roman" pitchFamily="18" charset="0"/>
                <a:cs typeface="Times New Roman" pitchFamily="18" charset="0"/>
              </a:rPr>
              <a:t>fornicatress</a:t>
            </a:r>
            <a:r>
              <a:rPr lang="en-US" sz="2400" dirty="0" smtClean="0">
                <a:latin typeface="Times New Roman" pitchFamily="18" charset="0"/>
                <a:cs typeface="Times New Roman" pitchFamily="18" charset="0"/>
              </a:rPr>
              <a:t> or a pagan woman. No one should marry a </a:t>
            </a:r>
            <a:r>
              <a:rPr lang="en-US" sz="2400" dirty="0" err="1" smtClean="0">
                <a:latin typeface="Times New Roman" pitchFamily="18" charset="0"/>
                <a:cs typeface="Times New Roman" pitchFamily="18" charset="0"/>
              </a:rPr>
              <a:t>fornicatress</a:t>
            </a:r>
            <a:r>
              <a:rPr lang="en-US" sz="2400" dirty="0" smtClean="0">
                <a:latin typeface="Times New Roman" pitchFamily="18" charset="0"/>
                <a:cs typeface="Times New Roman" pitchFamily="18" charset="0"/>
              </a:rPr>
              <a:t> except a fornicator or a pagan man. Such (marriage) is unlawful to the believers.</a:t>
            </a:r>
            <a:endParaRPr lang="en-US" sz="2400" dirty="0">
              <a:latin typeface="Times New Roman" pitchFamily="18" charset="0"/>
              <a:ea typeface="Tahoma"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a:bodyPr>
          <a:lstStyle/>
          <a:p>
            <a:r>
              <a:rPr lang="en-US" sz="2400" dirty="0" smtClean="0"/>
              <a:t>Here we run into a question about the marriage of Prophet </a:t>
            </a:r>
            <a:r>
              <a:rPr lang="en-US" sz="2400" dirty="0" err="1" smtClean="0"/>
              <a:t>Lut</a:t>
            </a:r>
            <a:r>
              <a:rPr lang="en-US" sz="2400" dirty="0" smtClean="0"/>
              <a:t> and </a:t>
            </a:r>
            <a:r>
              <a:rPr lang="en-US" sz="2400" dirty="0" err="1" smtClean="0"/>
              <a:t>Nuh</a:t>
            </a:r>
            <a:r>
              <a:rPr lang="en-US" sz="2400" dirty="0" smtClean="0"/>
              <a:t>, why did they marry such women?</a:t>
            </a:r>
          </a:p>
          <a:p>
            <a:pPr algn="r" rtl="1"/>
            <a:r>
              <a:rPr lang="ar-SA" sz="2400" dirty="0" smtClean="0">
                <a:latin typeface="Sakkal Majalla" pitchFamily="2" charset="-78"/>
                <a:cs typeface="Sakkal Majalla" pitchFamily="2" charset="-78"/>
              </a:rPr>
              <a:t>ضَرَبَ اللَّـهُ مَثَلًا لِّلَّذِينَ كَفَرُوا امْرَأَتَ نُوحٍ وَامْرَأَتَ لُوطٍ ۖ كَانَتَا تَحْتَ عَبْدَيْنِ مِنْ عِبَادِنَا</a:t>
            </a:r>
            <a:r>
              <a:rPr lang="ur-PK" sz="2400" dirty="0" smtClean="0">
                <a:latin typeface="Sakkal Majalla" pitchFamily="2" charset="-78"/>
                <a:cs typeface="Sakkal Majalla" pitchFamily="2" charset="-78"/>
              </a:rPr>
              <a:t> </a:t>
            </a:r>
            <a:r>
              <a:rPr lang="ar-SA" sz="2400" dirty="0" smtClean="0">
                <a:latin typeface="Sakkal Majalla" pitchFamily="2" charset="-78"/>
                <a:cs typeface="Sakkal Majalla" pitchFamily="2" charset="-78"/>
              </a:rPr>
              <a:t>صَالِحَيْنِ فَخَانَتَاهُمَا فَلَمْ يُغْنِيَا عَنْهُمَا مِنَ اللَّـهِ شَيْئًا وَقِيلَ ادْخُلَا النَّارَ مَعَ الدَّاخِلِينَ</a:t>
            </a:r>
            <a:endParaRPr lang="en-US" sz="2400" dirty="0" smtClean="0">
              <a:latin typeface="Sakkal Majalla" pitchFamily="2" charset="-78"/>
              <a:cs typeface="Sakkal Majalla" pitchFamily="2" charset="-78"/>
            </a:endParaRPr>
          </a:p>
          <a:p>
            <a:pPr algn="just"/>
            <a:r>
              <a:rPr lang="en-US" sz="2000" dirty="0" smtClean="0">
                <a:latin typeface="Times New Roman" pitchFamily="18" charset="0"/>
                <a:cs typeface="Times New Roman" pitchFamily="18" charset="0"/>
              </a:rPr>
              <a:t>God has told the disbelievers the story of the wives of Noah and Lot as a parable. They were married to two of Our righteous servants but were unfaithful to them. Nothing could protect them from the (wrath) of God and they were told to enter hell fire with the others. (</a:t>
            </a:r>
            <a:r>
              <a:rPr lang="en-US" sz="2000" dirty="0" err="1" smtClean="0">
                <a:latin typeface="Times New Roman" pitchFamily="18" charset="0"/>
                <a:cs typeface="Times New Roman" pitchFamily="18" charset="0"/>
              </a:rPr>
              <a:t>Tehrim</a:t>
            </a:r>
            <a:r>
              <a:rPr lang="en-US" sz="2000" dirty="0" smtClean="0">
                <a:latin typeface="Times New Roman" pitchFamily="18" charset="0"/>
                <a:cs typeface="Times New Roman" pitchFamily="18" charset="0"/>
              </a:rPr>
              <a:t> 10)</a:t>
            </a:r>
          </a:p>
          <a:p>
            <a:pPr algn="just">
              <a:buFont typeface="Wingdings" pitchFamily="2" charset="2"/>
              <a:buChar char="q"/>
            </a:pPr>
            <a:r>
              <a:rPr lang="en-US" sz="2000" dirty="0" smtClean="0">
                <a:latin typeface="Times New Roman" pitchFamily="18" charset="0"/>
                <a:cs typeface="Times New Roman" pitchFamily="18" charset="0"/>
              </a:rPr>
              <a:t>Here its obvious that these two wives were not unfaithful from the point of illegal relationship, rather they spied on their husband and worked in the favor of unbelievers.</a:t>
            </a:r>
          </a:p>
          <a:p>
            <a:pPr algn="just" rtl="1"/>
            <a:r>
              <a:rPr lang="ar-SA" sz="2400" dirty="0" smtClean="0">
                <a:latin typeface="Sakkal Majalla" pitchFamily="2" charset="-78"/>
                <a:cs typeface="Sakkal Majalla" pitchFamily="2" charset="-78"/>
              </a:rPr>
              <a:t>وَضَرَبَ اللَّـهُ مَثَلًا لِّلَّذِينَ آمَنُوا امْرَأَتَ فِرْعَوْنَ إِذْ قَالَتْ رَبِّ ابْنِ لِي عِندَكَ بَيْتًا فِي الْجَنَّةِ وَنَجِّنِي مِن فِرْعَوْنَ وَعَمَلِهِ وَنَجِّنِي مِنَ الْقَوْمِ الظَّالِمِينَ</a:t>
            </a:r>
            <a:endParaRPr lang="en-US" sz="2400" dirty="0" smtClean="0">
              <a:latin typeface="Sakkal Majalla" pitchFamily="2" charset="-78"/>
              <a:cs typeface="Sakkal Majalla" pitchFamily="2" charset="-78"/>
            </a:endParaRPr>
          </a:p>
          <a:p>
            <a:pPr algn="just"/>
            <a:r>
              <a:rPr lang="en-US" sz="2000" dirty="0" smtClean="0">
                <a:latin typeface="Times New Roman" pitchFamily="18" charset="0"/>
                <a:cs typeface="Times New Roman" pitchFamily="18" charset="0"/>
              </a:rPr>
              <a:t>To the believers, as a parable, God has told the story of the wife of the Pharaoh who said, "Lord, establish for me a house in Paradise in your presence. Rescue me from Pharaoh and his deeds and save me from the unjust people.</a:t>
            </a:r>
          </a:p>
          <a:p>
            <a:pPr algn="just">
              <a:buFont typeface="Wingdings" pitchFamily="2" charset="2"/>
              <a:buChar char="q"/>
            </a:pPr>
            <a:r>
              <a:rPr lang="en-US" sz="2000" dirty="0" smtClean="0">
                <a:latin typeface="Times New Roman" pitchFamily="18" charset="0"/>
                <a:cs typeface="Times New Roman" pitchFamily="18" charset="0"/>
              </a:rPr>
              <a:t>Whereas wife of </a:t>
            </a:r>
            <a:r>
              <a:rPr lang="en-US" sz="2000" dirty="0" err="1" smtClean="0">
                <a:latin typeface="Times New Roman" pitchFamily="18" charset="0"/>
                <a:cs typeface="Times New Roman" pitchFamily="18" charset="0"/>
              </a:rPr>
              <a:t>Firon</a:t>
            </a:r>
            <a:r>
              <a:rPr lang="en-US" sz="2000" dirty="0" smtClean="0">
                <a:latin typeface="Times New Roman" pitchFamily="18" charset="0"/>
                <a:cs typeface="Times New Roman" pitchFamily="18" charset="0"/>
              </a:rPr>
              <a:t> didn’t accept Moses at the time she married </a:t>
            </a:r>
            <a:r>
              <a:rPr lang="en-US" sz="2000" dirty="0" err="1" smtClean="0">
                <a:latin typeface="Times New Roman" pitchFamily="18" charset="0"/>
                <a:cs typeface="Times New Roman" pitchFamily="18" charset="0"/>
              </a:rPr>
              <a:t>Firon</a:t>
            </a:r>
            <a:r>
              <a:rPr lang="en-US" sz="2000" dirty="0" smtClean="0">
                <a:latin typeface="Times New Roman" pitchFamily="18" charset="0"/>
                <a:cs typeface="Times New Roman" pitchFamily="18" charset="0"/>
              </a:rPr>
              <a:t>, actually Musa wasn’t even born at that time, later she brought </a:t>
            </a:r>
            <a:r>
              <a:rPr lang="en-US" sz="2000" dirty="0" err="1" smtClean="0">
                <a:latin typeface="Times New Roman" pitchFamily="18" charset="0"/>
                <a:cs typeface="Times New Roman" pitchFamily="18" charset="0"/>
              </a:rPr>
              <a:t>Iman</a:t>
            </a:r>
            <a:r>
              <a:rPr lang="en-US" sz="2000" dirty="0" smtClean="0">
                <a:latin typeface="Times New Roman" pitchFamily="18" charset="0"/>
                <a:cs typeface="Times New Roman" pitchFamily="18" charset="0"/>
              </a:rPr>
              <a:t> in him.</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Some sexual deviations</a:t>
            </a:r>
            <a:endParaRPr lang="en-US" dirty="0"/>
          </a:p>
        </p:txBody>
      </p:sp>
      <p:sp>
        <p:nvSpPr>
          <p:cNvPr id="3" name="Content Placeholder 2"/>
          <p:cNvSpPr>
            <a:spLocks noGrp="1"/>
          </p:cNvSpPr>
          <p:nvPr>
            <p:ph idx="1"/>
          </p:nvPr>
        </p:nvSpPr>
        <p:spPr>
          <a:xfrm>
            <a:off x="457200" y="914400"/>
            <a:ext cx="8229600" cy="5638800"/>
          </a:xfrm>
        </p:spPr>
        <p:txBody>
          <a:bodyPr>
            <a:normAutofit lnSpcReduction="10000"/>
          </a:bodyPr>
          <a:lstStyle/>
          <a:p>
            <a:r>
              <a:rPr lang="en-US" sz="2600" dirty="0" smtClean="0">
                <a:latin typeface="Times New Roman" pitchFamily="18" charset="0"/>
                <a:cs typeface="Times New Roman" pitchFamily="18" charset="0"/>
              </a:rPr>
              <a:t>Self gratification</a:t>
            </a:r>
          </a:p>
          <a:p>
            <a:r>
              <a:rPr lang="ur-PK" sz="2600" dirty="0" smtClean="0">
                <a:latin typeface="Sakkal Majalla" pitchFamily="2" charset="-78"/>
                <a:cs typeface="Sakkal Majalla" pitchFamily="2" charset="-78"/>
              </a:rPr>
              <a:t>ناکح البھیمۃ</a:t>
            </a:r>
            <a:r>
              <a:rPr lang="en-US" sz="2600" dirty="0" smtClean="0">
                <a:latin typeface="Sakkal Majalla" pitchFamily="2" charset="-78"/>
                <a:cs typeface="Sakkal Majalla" pitchFamily="2" charset="-78"/>
              </a:rPr>
              <a:t> </a:t>
            </a:r>
            <a:r>
              <a:rPr lang="en-US" sz="2600" dirty="0" smtClean="0">
                <a:latin typeface="Times New Roman" pitchFamily="18" charset="0"/>
                <a:cs typeface="Times New Roman" pitchFamily="18" charset="0"/>
              </a:rPr>
              <a:t>(involves animal)</a:t>
            </a:r>
            <a:endParaRPr lang="ur-PK" sz="2600" dirty="0" smtClean="0">
              <a:latin typeface="Times New Roman" pitchFamily="18" charset="0"/>
              <a:cs typeface="Times New Roman" pitchFamily="18" charset="0"/>
            </a:endParaRPr>
          </a:p>
          <a:p>
            <a:r>
              <a:rPr lang="ur-PK" sz="2600" dirty="0" smtClean="0">
                <a:latin typeface="Sakkal Majalla" pitchFamily="2" charset="-78"/>
                <a:cs typeface="Sakkal Majalla" pitchFamily="2" charset="-78"/>
              </a:rPr>
              <a:t>لواط</a:t>
            </a:r>
            <a:r>
              <a:rPr lang="en-US" sz="2600" dirty="0" smtClean="0">
                <a:cs typeface="+mj-cs"/>
              </a:rPr>
              <a:t> </a:t>
            </a:r>
            <a:r>
              <a:rPr lang="en-US" sz="2600" dirty="0" smtClean="0">
                <a:latin typeface="Times New Roman" pitchFamily="18" charset="0"/>
                <a:cs typeface="Times New Roman" pitchFamily="18" charset="0"/>
              </a:rPr>
              <a:t>same sex marriage</a:t>
            </a:r>
          </a:p>
          <a:p>
            <a:r>
              <a:rPr lang="ur-PK" sz="2600" dirty="0" smtClean="0">
                <a:latin typeface="Sakkal Majalla" pitchFamily="2" charset="-78"/>
                <a:cs typeface="Sakkal Majalla" pitchFamily="2" charset="-78"/>
              </a:rPr>
              <a:t>زنا</a:t>
            </a:r>
            <a:r>
              <a:rPr lang="en-US" sz="2600" dirty="0" smtClean="0">
                <a:cs typeface="+mj-cs"/>
              </a:rPr>
              <a:t> </a:t>
            </a:r>
            <a:r>
              <a:rPr lang="en-US" sz="2600" dirty="0" smtClean="0">
                <a:latin typeface="Times New Roman" pitchFamily="18" charset="0"/>
                <a:cs typeface="Times New Roman" pitchFamily="18" charset="0"/>
              </a:rPr>
              <a:t>Adultery</a:t>
            </a:r>
          </a:p>
          <a:p>
            <a:pPr>
              <a:buFont typeface="Wingdings" pitchFamily="2" charset="2"/>
              <a:buChar char="q"/>
            </a:pPr>
            <a:r>
              <a:rPr lang="en-US" sz="2800" dirty="0" smtClean="0">
                <a:cs typeface="+mj-cs"/>
              </a:rPr>
              <a:t>Some elements which drag </a:t>
            </a:r>
            <a:r>
              <a:rPr lang="en-US" sz="2800" dirty="0" err="1" smtClean="0">
                <a:cs typeface="+mj-cs"/>
              </a:rPr>
              <a:t>Insan</a:t>
            </a:r>
            <a:r>
              <a:rPr lang="en-US" sz="2800" dirty="0" smtClean="0">
                <a:cs typeface="+mj-cs"/>
              </a:rPr>
              <a:t> towards sexual deviations</a:t>
            </a:r>
          </a:p>
          <a:p>
            <a:pPr marL="457200" indent="-457200">
              <a:buNone/>
            </a:pPr>
            <a:r>
              <a:rPr lang="en-US" sz="2400" dirty="0" smtClean="0">
                <a:latin typeface="Times New Roman" pitchFamily="18" charset="0"/>
                <a:cs typeface="Times New Roman" pitchFamily="18" charset="0"/>
              </a:rPr>
              <a:t>1. Dealing with </a:t>
            </a:r>
            <a:r>
              <a:rPr lang="en-US" sz="2400" dirty="0" err="1" smtClean="0">
                <a:latin typeface="Times New Roman" pitchFamily="18" charset="0"/>
                <a:cs typeface="Times New Roman" pitchFamily="18" charset="0"/>
              </a:rPr>
              <a:t>haram</a:t>
            </a:r>
            <a:r>
              <a:rPr lang="en-US" sz="2400" dirty="0" smtClean="0">
                <a:latin typeface="Times New Roman" pitchFamily="18" charset="0"/>
                <a:cs typeface="Times New Roman" pitchFamily="18" charset="0"/>
              </a:rPr>
              <a:t> music (listening, playing)</a:t>
            </a:r>
          </a:p>
          <a:p>
            <a:pPr algn="r" rtl="1"/>
            <a:r>
              <a:rPr lang="ur-PK" sz="2400" dirty="0" smtClean="0">
                <a:latin typeface="Sakkal Majalla" pitchFamily="2" charset="-78"/>
                <a:cs typeface="Sakkal Majalla" pitchFamily="2" charset="-78"/>
              </a:rPr>
              <a:t>قال الرسول (ص): الغناء رُقیۃ الزنا۔</a:t>
            </a:r>
            <a:r>
              <a:rPr lang="en-US" sz="2000" dirty="0" smtClean="0">
                <a:latin typeface="Times New Roman" pitchFamily="18" charset="0"/>
                <a:cs typeface="Times New Roman" pitchFamily="18" charset="0"/>
              </a:rPr>
              <a:t>dealing with </a:t>
            </a:r>
            <a:r>
              <a:rPr lang="en-US" sz="2000" dirty="0" err="1" smtClean="0">
                <a:latin typeface="Times New Roman" pitchFamily="18" charset="0"/>
                <a:cs typeface="Times New Roman" pitchFamily="18" charset="0"/>
              </a:rPr>
              <a:t>haram</a:t>
            </a:r>
            <a:r>
              <a:rPr lang="en-US" sz="2000" dirty="0" smtClean="0">
                <a:latin typeface="Times New Roman" pitchFamily="18" charset="0"/>
                <a:cs typeface="Times New Roman" pitchFamily="18" charset="0"/>
              </a:rPr>
              <a:t> music leads to adultery </a:t>
            </a:r>
            <a:endParaRPr lang="en-US" sz="2400" dirty="0" smtClean="0">
              <a:latin typeface="Times New Roman" pitchFamily="18" charset="0"/>
              <a:cs typeface="Times New Roman" pitchFamily="18" charset="0"/>
            </a:endParaRPr>
          </a:p>
          <a:p>
            <a:pPr marL="457200" indent="-457200" algn="l">
              <a:buNone/>
            </a:pPr>
            <a:r>
              <a:rPr lang="en-US" sz="2400" dirty="0" smtClean="0">
                <a:latin typeface="Times New Roman" pitchFamily="18" charset="0"/>
                <a:cs typeface="Times New Roman" pitchFamily="18" charset="0"/>
              </a:rPr>
              <a:t>2. Thinking about unlawful sexual desires</a:t>
            </a:r>
          </a:p>
          <a:p>
            <a:pPr algn="r" rtl="1"/>
            <a:r>
              <a:rPr lang="ar-SA" sz="2400" dirty="0" smtClean="0">
                <a:latin typeface="Sakkal Majalla" pitchFamily="2" charset="-78"/>
                <a:cs typeface="Sakkal Majalla" pitchFamily="2" charset="-78"/>
              </a:rPr>
              <a:t>فقال</a:t>
            </a:r>
            <a:r>
              <a:rPr lang="ur-PK" sz="2400" dirty="0" smtClean="0">
                <a:latin typeface="Sakkal Majalla" pitchFamily="2" charset="-78"/>
                <a:cs typeface="Sakkal Majalla" pitchFamily="2" charset="-78"/>
              </a:rPr>
              <a:t> عیسیٰ بن مریم</a:t>
            </a:r>
            <a:r>
              <a:rPr lang="ar-SA" sz="2400" dirty="0" smtClean="0">
                <a:latin typeface="Sakkal Majalla" pitchFamily="2" charset="-78"/>
                <a:cs typeface="Sakkal Majalla" pitchFamily="2" charset="-78"/>
              </a:rPr>
              <a:t> إن موسى نبي الله ع أمركم أن لا تزنوا و أنا آمركم أن لا تحدثوا أنفسكم بالزنا فضلا عن أن تزنوا فإن من حدث نفسه بالزنا كان كمن أوقد في بيت مزوق فأفسد التزاويق الدخان و إن لم يحترق البيت</a:t>
            </a:r>
            <a:r>
              <a:rPr lang="en-US" sz="2400" dirty="0" smtClean="0">
                <a:latin typeface="Sakkal Majalla" pitchFamily="2" charset="-78"/>
                <a:cs typeface="Sakkal Majalla" pitchFamily="2" charset="-78"/>
              </a:rPr>
              <a:t> </a:t>
            </a:r>
            <a:r>
              <a:rPr lang="ur-PK" sz="2400" dirty="0" smtClean="0">
                <a:latin typeface="Sakkal Majalla" pitchFamily="2" charset="-78"/>
                <a:cs typeface="Sakkal Majalla" pitchFamily="2" charset="-78"/>
              </a:rPr>
              <a:t> (بحار الانوار ۱۴، ۳۳۱)</a:t>
            </a:r>
          </a:p>
          <a:p>
            <a:pPr algn="l"/>
            <a:r>
              <a:rPr lang="en-US" sz="2200" dirty="0" smtClean="0">
                <a:latin typeface="Times New Roman" pitchFamily="18" charset="0"/>
                <a:cs typeface="Times New Roman" pitchFamily="18" charset="0"/>
              </a:rPr>
              <a:t>Its like building a fire in a house painted white, even if he doesn’t burn the house least it will affect the white paint.</a:t>
            </a:r>
          </a:p>
          <a:p>
            <a:endParaRPr lang="en-US" sz="2400" dirty="0" smtClean="0">
              <a:cs typeface="+mj-cs"/>
            </a:endParaRP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a:buNone/>
            </a:pPr>
            <a:r>
              <a:rPr lang="en-US" sz="2400" dirty="0" smtClean="0"/>
              <a:t>3. </a:t>
            </a:r>
            <a:r>
              <a:rPr lang="ur-PK" sz="2400" dirty="0" smtClean="0"/>
              <a:t>خلوت با نامحرم</a:t>
            </a:r>
            <a:r>
              <a:rPr lang="en-US" sz="2400" dirty="0" smtClean="0"/>
              <a:t> Being alone with non-</a:t>
            </a:r>
            <a:r>
              <a:rPr lang="en-US" sz="2400" dirty="0" err="1" smtClean="0"/>
              <a:t>Mehram</a:t>
            </a:r>
            <a:endParaRPr lang="en-US" sz="2400" dirty="0" smtClean="0"/>
          </a:p>
          <a:p>
            <a:pPr>
              <a:buNone/>
            </a:pPr>
            <a:r>
              <a:rPr lang="en-US" sz="2400" dirty="0" smtClean="0"/>
              <a:t>4. Looking at non-</a:t>
            </a:r>
            <a:r>
              <a:rPr lang="en-US" sz="2400" dirty="0" err="1" smtClean="0"/>
              <a:t>Mehram</a:t>
            </a:r>
            <a:r>
              <a:rPr lang="en-US" sz="2400" dirty="0" smtClean="0"/>
              <a:t> and watching indecent movies</a:t>
            </a:r>
          </a:p>
          <a:p>
            <a:pPr algn="r" rtl="1"/>
            <a:r>
              <a:rPr lang="ur-PK" sz="2400" dirty="0" smtClean="0">
                <a:latin typeface="Sakkal Majalla" pitchFamily="2" charset="-78"/>
                <a:cs typeface="Sakkal Majalla" pitchFamily="2" charset="-78"/>
              </a:rPr>
              <a:t>قال علیؑ : العین برید القلب</a:t>
            </a:r>
            <a:r>
              <a:rPr lang="en-US" sz="2400" dirty="0" smtClean="0">
                <a:latin typeface="Sakkal Majalla" pitchFamily="2" charset="-78"/>
                <a:cs typeface="Sakkal Majalla" pitchFamily="2" charset="-78"/>
              </a:rPr>
              <a:t> </a:t>
            </a:r>
          </a:p>
          <a:p>
            <a:pPr algn="l"/>
            <a:r>
              <a:rPr lang="ur-PK" sz="2400" dirty="0" smtClean="0">
                <a:latin typeface="Sakkal Majalla" pitchFamily="2" charset="-78"/>
                <a:cs typeface="Sakkal Majalla" pitchFamily="2" charset="-78"/>
              </a:rPr>
              <a:t>برید</a:t>
            </a:r>
            <a:r>
              <a:rPr lang="en-US" sz="2400" dirty="0" smtClean="0">
                <a:latin typeface="Sakkal Majalla" pitchFamily="2" charset="-78"/>
                <a:cs typeface="Sakkal Majalla" pitchFamily="2" charset="-78"/>
              </a:rPr>
              <a:t> </a:t>
            </a:r>
            <a:r>
              <a:rPr lang="en-US" sz="2400" dirty="0" smtClean="0">
                <a:latin typeface="Times New Roman" pitchFamily="18" charset="0"/>
                <a:cs typeface="Times New Roman" pitchFamily="18" charset="0"/>
              </a:rPr>
              <a:t>in Arabic literally means mailman/postman, here it does the job of a spy, transferring information.</a:t>
            </a:r>
          </a:p>
          <a:p>
            <a:pPr algn="r" rtl="1"/>
            <a:r>
              <a:rPr lang="ur-PK" sz="2400" dirty="0" smtClean="0">
                <a:latin typeface="Sakkal Majalla" pitchFamily="2" charset="-78"/>
                <a:cs typeface="Sakkal Majalla" pitchFamily="2" charset="-78"/>
              </a:rPr>
              <a:t>عیسی بن مریم (ع): وَ إِيَّاكُمْ وَ النَّظْرَةَ فَإِنَّهَا تَزْرَعُ فِي قَلْبِ صَاحِبِهَا الشَّهْوَةَ وَ كَفَى بِهَا لِصَاحِبِهَا فِتْنَة</a:t>
            </a:r>
            <a:endParaRPr lang="en-US" sz="2400" dirty="0" smtClean="0">
              <a:latin typeface="Sakkal Majalla" pitchFamily="2" charset="-78"/>
              <a:cs typeface="Sakkal Majalla" pitchFamily="2" charset="-78"/>
            </a:endParaRPr>
          </a:p>
          <a:p>
            <a:pPr algn="l"/>
            <a:r>
              <a:rPr lang="en-US" sz="2000" i="1" dirty="0" smtClean="0">
                <a:latin typeface="Times New Roman" pitchFamily="18" charset="0"/>
                <a:cs typeface="Times New Roman" pitchFamily="18" charset="0"/>
              </a:rPr>
              <a:t>Beware of looking at non-</a:t>
            </a:r>
            <a:r>
              <a:rPr lang="en-US" sz="2000" i="1" dirty="0" err="1" smtClean="0">
                <a:latin typeface="Times New Roman" pitchFamily="18" charset="0"/>
                <a:cs typeface="Times New Roman" pitchFamily="18" charset="0"/>
              </a:rPr>
              <a:t>mehram</a:t>
            </a:r>
            <a:r>
              <a:rPr lang="en-US" sz="2000" i="1" dirty="0" smtClean="0">
                <a:latin typeface="Times New Roman" pitchFamily="18" charset="0"/>
                <a:cs typeface="Times New Roman" pitchFamily="18" charset="0"/>
              </a:rPr>
              <a:t> as it plants a seed in the heart, which paves the path for corruption</a:t>
            </a:r>
            <a:endParaRPr lang="ur-PK" sz="1800" i="1" dirty="0" smtClean="0">
              <a:latin typeface="Times New Roman" pitchFamily="18" charset="0"/>
              <a:cs typeface="Times New Roman" pitchFamily="18" charset="0"/>
            </a:endParaRPr>
          </a:p>
          <a:p>
            <a:pPr algn="r" rtl="1"/>
            <a:r>
              <a:rPr lang="ur-PK" sz="2400" dirty="0" smtClean="0">
                <a:latin typeface="Sakkal Majalla" pitchFamily="2" charset="-78"/>
                <a:cs typeface="Sakkal Majalla" pitchFamily="2" charset="-78"/>
              </a:rPr>
              <a:t>امام صادق (ع): النَّظَرُ سَهْمٌ مِنْ سِهَامِ إِبْلِيسَ مَسْمُومٌ وَ كَمْ مِنْ نَظْرَةٍ أَوْرَثَتْ حَسْرَةً طَوِيلَة</a:t>
            </a:r>
            <a:endParaRPr lang="en-US" sz="2400" dirty="0" smtClean="0">
              <a:latin typeface="Sakkal Majalla" pitchFamily="2" charset="-78"/>
              <a:cs typeface="Sakkal Majalla" pitchFamily="2" charset="-78"/>
            </a:endParaRPr>
          </a:p>
          <a:p>
            <a:pPr algn="l"/>
            <a:r>
              <a:rPr lang="en-US" sz="2000" i="1" dirty="0" smtClean="0">
                <a:latin typeface="Times New Roman" pitchFamily="18" charset="0"/>
                <a:cs typeface="Times New Roman" pitchFamily="18" charset="0"/>
              </a:rPr>
              <a:t>A stare is an arrow from the arrows of </a:t>
            </a:r>
            <a:r>
              <a:rPr lang="en-US" sz="2000" i="1" dirty="0" err="1" smtClean="0">
                <a:latin typeface="Times New Roman" pitchFamily="18" charset="0"/>
                <a:cs typeface="Times New Roman" pitchFamily="18" charset="0"/>
              </a:rPr>
              <a:t>Iblees</a:t>
            </a:r>
            <a:r>
              <a:rPr lang="en-US" sz="2000" i="1" dirty="0" smtClean="0">
                <a:latin typeface="Times New Roman" pitchFamily="18" charset="0"/>
                <a:cs typeface="Times New Roman" pitchFamily="18" charset="0"/>
              </a:rPr>
              <a:t> thrown towards you, a stare which will be followed by a long grief.</a:t>
            </a:r>
          </a:p>
          <a:p>
            <a:pPr algn="r" rtl="1"/>
            <a:r>
              <a:rPr lang="ur-PK" sz="2400" dirty="0" smtClean="0">
                <a:latin typeface="Sakkal Majalla" pitchFamily="2" charset="-78"/>
                <a:cs typeface="Sakkal Majalla" pitchFamily="2" charset="-78"/>
              </a:rPr>
              <a:t>امام علی: لَيْسَ فِي الْبَدَنِ شَيْ‏ءٌ أَقَلَّ شُكْراً مِنَ الْعَيْنِ فَلَا تُعْطُوهَا سُؤْلَهَا فَتَشْغَلَكُمْ عَنْ ذِكْرِ اللَّهِ عَزَّ وَ جَل‏</a:t>
            </a:r>
            <a:endParaRPr lang="en-US" sz="2400" dirty="0" smtClean="0">
              <a:latin typeface="Sakkal Majalla" pitchFamily="2" charset="-78"/>
              <a:cs typeface="Sakkal Majalla" pitchFamily="2" charset="-78"/>
            </a:endParaRPr>
          </a:p>
          <a:p>
            <a:pPr algn="l"/>
            <a:r>
              <a:rPr lang="en-US" sz="2000" i="1" dirty="0" smtClean="0">
                <a:latin typeface="Times New Roman" pitchFamily="18" charset="0"/>
                <a:cs typeface="Times New Roman" pitchFamily="18" charset="0"/>
              </a:rPr>
              <a:t>Nothing is more greedy and thankless than the eyes among organs, therefore beware and not fulfill all of its requests. It will derive you away from the remembrance of Allah. </a:t>
            </a:r>
            <a:endParaRPr lang="en-US" sz="20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62000"/>
          <a:ext cx="8229600" cy="563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2895600" y="228600"/>
            <a:ext cx="3352800" cy="461665"/>
          </a:xfrm>
          <a:prstGeom prst="rect">
            <a:avLst/>
          </a:prstGeom>
          <a:noFill/>
        </p:spPr>
        <p:txBody>
          <a:bodyPr wrap="square" rtlCol="0">
            <a:spAutoFit/>
          </a:bodyPr>
          <a:lstStyle/>
          <a:p>
            <a:pPr algn="ctr"/>
            <a:r>
              <a:rPr lang="en-US" sz="2400" dirty="0" smtClean="0"/>
              <a:t>Some related issues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62000"/>
          <a:ext cx="82296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505200" y="228600"/>
            <a:ext cx="2213363" cy="461665"/>
          </a:xfrm>
          <a:prstGeom prst="rect">
            <a:avLst/>
          </a:prstGeom>
          <a:noFill/>
        </p:spPr>
        <p:txBody>
          <a:bodyPr wrap="none" rtlCol="0">
            <a:spAutoFit/>
          </a:bodyPr>
          <a:lstStyle/>
          <a:p>
            <a:r>
              <a:rPr lang="en-US" sz="2400" dirty="0" smtClean="0"/>
              <a:t>Mixed gathering</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Difference in religion or sects</a:t>
            </a:r>
            <a:endParaRPr lang="en-US" sz="3200" dirty="0"/>
          </a:p>
        </p:txBody>
      </p:sp>
      <p:sp>
        <p:nvSpPr>
          <p:cNvPr id="3" name="Content Placeholder 2"/>
          <p:cNvSpPr>
            <a:spLocks noGrp="1"/>
          </p:cNvSpPr>
          <p:nvPr>
            <p:ph idx="1"/>
          </p:nvPr>
        </p:nvSpPr>
        <p:spPr>
          <a:xfrm>
            <a:off x="457200" y="838200"/>
            <a:ext cx="8229600" cy="5638800"/>
          </a:xfrm>
        </p:spPr>
        <p:txBody>
          <a:bodyPr>
            <a:normAutofit/>
          </a:bodyPr>
          <a:lstStyle/>
          <a:p>
            <a:pPr algn="l"/>
            <a:r>
              <a:rPr lang="en-US" sz="2400" dirty="0" smtClean="0"/>
              <a:t>A Muslim woman cannot marry an unbeliever regardless if that person is </a:t>
            </a:r>
            <a:r>
              <a:rPr lang="en-US" sz="2400" dirty="0" err="1" smtClean="0"/>
              <a:t>Ahle</a:t>
            </a:r>
            <a:r>
              <a:rPr lang="en-US" sz="2400" dirty="0" smtClean="0"/>
              <a:t> </a:t>
            </a:r>
            <a:r>
              <a:rPr lang="en-US" sz="2400" dirty="0" err="1" smtClean="0"/>
              <a:t>Kitab</a:t>
            </a:r>
            <a:r>
              <a:rPr lang="en-US" sz="2400" dirty="0" smtClean="0"/>
              <a:t>, apostate (</a:t>
            </a:r>
            <a:r>
              <a:rPr lang="en-US" sz="2400" dirty="0" err="1" smtClean="0"/>
              <a:t>Fitri</a:t>
            </a:r>
            <a:r>
              <a:rPr lang="en-US" sz="2400" dirty="0" smtClean="0"/>
              <a:t> or </a:t>
            </a:r>
            <a:r>
              <a:rPr lang="en-US" sz="2400" dirty="0" err="1" smtClean="0"/>
              <a:t>Milli</a:t>
            </a:r>
            <a:r>
              <a:rPr lang="en-US" sz="2400" dirty="0" smtClean="0"/>
              <a:t>)</a:t>
            </a:r>
          </a:p>
          <a:p>
            <a:pPr algn="l">
              <a:buNone/>
            </a:pPr>
            <a:endParaRPr lang="en-US" sz="2400" dirty="0"/>
          </a:p>
        </p:txBody>
      </p:sp>
      <p:graphicFrame>
        <p:nvGraphicFramePr>
          <p:cNvPr id="5" name="Diagram 4"/>
          <p:cNvGraphicFramePr/>
          <p:nvPr/>
        </p:nvGraphicFramePr>
        <p:xfrm>
          <a:off x="457200" y="1676400"/>
          <a:ext cx="83058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smtClean="0"/>
              <a:t>Differences for not adhering to the religion</a:t>
            </a:r>
            <a:endParaRPr lang="en-US" sz="3600" dirty="0"/>
          </a:p>
        </p:txBody>
      </p:sp>
      <p:graphicFrame>
        <p:nvGraphicFramePr>
          <p:cNvPr id="4" name="Content Placeholder 3"/>
          <p:cNvGraphicFramePr>
            <a:graphicFrameLocks noGrp="1"/>
          </p:cNvGraphicFramePr>
          <p:nvPr>
            <p:ph idx="1"/>
          </p:nvPr>
        </p:nvGraphicFramePr>
        <p:xfrm>
          <a:off x="457200" y="990600"/>
          <a:ext cx="82296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81000"/>
          <a:ext cx="82296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dirty="0" smtClean="0"/>
              <a:t>Psychological elements: Carnal Desires</a:t>
            </a:r>
            <a:endParaRPr lang="en-US" sz="2800" dirty="0"/>
          </a:p>
        </p:txBody>
      </p:sp>
      <p:sp>
        <p:nvSpPr>
          <p:cNvPr id="5" name="Content Placeholder 4"/>
          <p:cNvSpPr>
            <a:spLocks noGrp="1"/>
          </p:cNvSpPr>
          <p:nvPr>
            <p:ph idx="1"/>
          </p:nvPr>
        </p:nvSpPr>
        <p:spPr>
          <a:xfrm>
            <a:off x="304800" y="914400"/>
            <a:ext cx="8534400" cy="5638800"/>
          </a:xfrm>
        </p:spPr>
        <p:txBody>
          <a:bodyPr>
            <a:normAutofit lnSpcReduction="10000"/>
          </a:bodyPr>
          <a:lstStyle/>
          <a:p>
            <a:r>
              <a:rPr lang="en-US" dirty="0" smtClean="0">
                <a:latin typeface="Times New Roman" pitchFamily="18" charset="0"/>
                <a:cs typeface="Times New Roman" pitchFamily="18" charset="0"/>
              </a:rPr>
              <a:t>Illicit relationships before marriage</a:t>
            </a:r>
          </a:p>
          <a:p>
            <a:r>
              <a:rPr lang="en-US" dirty="0" smtClean="0">
                <a:latin typeface="Times New Roman" pitchFamily="18" charset="0"/>
                <a:cs typeface="Times New Roman" pitchFamily="18" charset="0"/>
              </a:rPr>
              <a:t>Lack of piety after marriage in controlling carnal desire</a:t>
            </a:r>
          </a:p>
          <a:p>
            <a:r>
              <a:rPr lang="en-US" dirty="0" smtClean="0">
                <a:latin typeface="Times New Roman" pitchFamily="18" charset="0"/>
                <a:cs typeface="Times New Roman" pitchFamily="18" charset="0"/>
              </a:rPr>
              <a:t>Some causes of decreased carnal desires:</a:t>
            </a:r>
          </a:p>
          <a:p>
            <a:pPr marL="514350" indent="-514350">
              <a:buFont typeface="+mj-lt"/>
              <a:buAutoNum type="arabicPeriod"/>
            </a:pPr>
            <a:r>
              <a:rPr lang="en-US" sz="2400" dirty="0" smtClean="0">
                <a:latin typeface="Times New Roman" pitchFamily="18" charset="0"/>
                <a:cs typeface="Times New Roman" pitchFamily="18" charset="0"/>
              </a:rPr>
              <a:t>Economic issues: Financial problems, unemployment, overtime all result in destabilizing healthy relationship between husband and wife. Fear and anxiety make their way in the house because of financial insecurity. As a result spouses become aggressive towards each other.</a:t>
            </a:r>
          </a:p>
          <a:p>
            <a:pPr marL="514350" indent="-514350">
              <a:buFont typeface="+mj-lt"/>
              <a:buAutoNum type="arabicPeriod"/>
            </a:pPr>
            <a:r>
              <a:rPr lang="en-US" sz="2400" dirty="0" smtClean="0">
                <a:latin typeface="Times New Roman" pitchFamily="18" charset="0"/>
                <a:cs typeface="Times New Roman" pitchFamily="18" charset="0"/>
              </a:rPr>
              <a:t>Physical and mental fatigue</a:t>
            </a:r>
          </a:p>
          <a:p>
            <a:pPr marL="514350" indent="-514350">
              <a:buFont typeface="+mj-lt"/>
              <a:buAutoNum type="arabicPeriod"/>
            </a:pPr>
            <a:r>
              <a:rPr lang="en-US" sz="2400" dirty="0" smtClean="0">
                <a:latin typeface="Times New Roman" pitchFamily="18" charset="0"/>
                <a:cs typeface="Times New Roman" pitchFamily="18" charset="0"/>
              </a:rPr>
              <a:t>Negative thoughts</a:t>
            </a:r>
          </a:p>
          <a:p>
            <a:pPr marL="514350" indent="-514350">
              <a:buFont typeface="+mj-lt"/>
              <a:buAutoNum type="arabicPeriod"/>
            </a:pPr>
            <a:r>
              <a:rPr lang="en-US" sz="2400" dirty="0" smtClean="0">
                <a:latin typeface="Times New Roman" pitchFamily="18" charset="0"/>
                <a:cs typeface="Times New Roman" pitchFamily="18" charset="0"/>
              </a:rPr>
              <a:t>Being Unfaithful</a:t>
            </a:r>
          </a:p>
          <a:p>
            <a:pPr marL="514350" indent="-514350">
              <a:buFont typeface="+mj-lt"/>
              <a:buAutoNum type="arabicPeriod"/>
            </a:pPr>
            <a:r>
              <a:rPr lang="en-US" sz="2400" dirty="0" smtClean="0">
                <a:latin typeface="Times New Roman" pitchFamily="18" charset="0"/>
                <a:cs typeface="Times New Roman" pitchFamily="18" charset="0"/>
              </a:rPr>
              <a:t>Fear and debate over having children</a:t>
            </a:r>
          </a:p>
          <a:p>
            <a:pPr marL="514350" indent="-514350">
              <a:buFont typeface="+mj-lt"/>
              <a:buAutoNum type="arabicPeriod"/>
            </a:pPr>
            <a:endParaRPr lang="en-US"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lvl="0"/>
            <a:r>
              <a:rPr lang="en-US" dirty="0" smtClean="0"/>
              <a:t>Nerveless and ill-fitting honor</a:t>
            </a:r>
            <a:endParaRPr lang="en-US" dirty="0"/>
          </a:p>
        </p:txBody>
      </p:sp>
      <p:sp>
        <p:nvSpPr>
          <p:cNvPr id="3" name="Content Placeholder 2"/>
          <p:cNvSpPr>
            <a:spLocks noGrp="1"/>
          </p:cNvSpPr>
          <p:nvPr>
            <p:ph idx="1"/>
          </p:nvPr>
        </p:nvSpPr>
        <p:spPr>
          <a:xfrm>
            <a:off x="304800" y="838200"/>
            <a:ext cx="8534400" cy="5638800"/>
          </a:xfrm>
        </p:spPr>
        <p:txBody>
          <a:bodyPr>
            <a:normAutofit fontScale="92500" lnSpcReduction="20000"/>
          </a:bodyPr>
          <a:lstStyle/>
          <a:p>
            <a:pPr>
              <a:buNone/>
            </a:pPr>
            <a:r>
              <a:rPr lang="en-US" dirty="0" smtClean="0">
                <a:latin typeface="Times New Roman" pitchFamily="18" charset="0"/>
                <a:cs typeface="Times New Roman" pitchFamily="18" charset="0"/>
              </a:rPr>
              <a:t>What is </a:t>
            </a:r>
            <a:r>
              <a:rPr lang="ur-PK" dirty="0" smtClean="0">
                <a:latin typeface="Sakkal Majalla" pitchFamily="2" charset="-78"/>
                <a:cs typeface="Sakkal Majalla" pitchFamily="2" charset="-78"/>
              </a:rPr>
              <a:t>غیرت</a:t>
            </a:r>
            <a:r>
              <a:rPr lang="en-US" dirty="0" smtClean="0">
                <a:cs typeface="+mj-cs"/>
              </a:rPr>
              <a:t>?</a:t>
            </a:r>
          </a:p>
          <a:p>
            <a:r>
              <a:rPr lang="en-US" sz="2800" dirty="0" smtClean="0">
                <a:latin typeface="Times New Roman" pitchFamily="18" charset="0"/>
                <a:cs typeface="Times New Roman" pitchFamily="18" charset="0"/>
              </a:rPr>
              <a:t>Allah has given us a power called anger. Which can react in different places where it should defend from that which should be defended. Reaction to this defense in specific matters is called</a:t>
            </a:r>
            <a:r>
              <a:rPr lang="en-US" sz="2800" dirty="0" smtClean="0">
                <a:cs typeface="+mj-cs"/>
              </a:rPr>
              <a:t> </a:t>
            </a:r>
            <a:r>
              <a:rPr lang="ur-PK" sz="2800" dirty="0" smtClean="0">
                <a:latin typeface="Sakkal Majalla" pitchFamily="2" charset="-78"/>
                <a:cs typeface="Sakkal Majalla" pitchFamily="2" charset="-78"/>
              </a:rPr>
              <a:t>غیرت</a:t>
            </a:r>
            <a:r>
              <a:rPr lang="en-US" sz="2800" dirty="0" smtClean="0">
                <a:cs typeface="+mj-cs"/>
              </a:rPr>
              <a:t> </a:t>
            </a:r>
            <a:r>
              <a:rPr lang="en-US" sz="2800" dirty="0" smtClean="0">
                <a:latin typeface="Times New Roman" pitchFamily="18" charset="0"/>
                <a:cs typeface="Times New Roman" pitchFamily="18" charset="0"/>
              </a:rPr>
              <a:t>in religion.</a:t>
            </a:r>
          </a:p>
          <a:p>
            <a:pPr>
              <a:buNone/>
            </a:pPr>
            <a:r>
              <a:rPr lang="en-US" dirty="0" smtClean="0">
                <a:latin typeface="Times New Roman" pitchFamily="18" charset="0"/>
                <a:cs typeface="Times New Roman" pitchFamily="18" charset="0"/>
              </a:rPr>
              <a:t>Levels and stages of </a:t>
            </a:r>
            <a:r>
              <a:rPr lang="ur-PK" dirty="0" smtClean="0">
                <a:latin typeface="Times New Roman" pitchFamily="18" charset="0"/>
                <a:cs typeface="Times New Roman" pitchFamily="18" charset="0"/>
              </a:rPr>
              <a:t>غیرت</a:t>
            </a:r>
          </a:p>
          <a:p>
            <a:pPr marL="514350" indent="-514350">
              <a:buFont typeface="+mj-lt"/>
              <a:buAutoNum type="arabicPeriod"/>
            </a:pPr>
            <a:r>
              <a:rPr lang="ur-PK" sz="2800" dirty="0" smtClean="0">
                <a:latin typeface="Times New Roman" pitchFamily="18" charset="0"/>
                <a:cs typeface="Times New Roman" pitchFamily="18" charset="0"/>
              </a:rPr>
              <a:t>غیرت خاص</a:t>
            </a:r>
            <a:r>
              <a:rPr lang="en-US" sz="2800" dirty="0" smtClean="0">
                <a:latin typeface="Times New Roman" pitchFamily="18" charset="0"/>
                <a:cs typeface="Times New Roman" pitchFamily="18" charset="0"/>
              </a:rPr>
              <a:t> (Specific honor): Anger in places where honor </a:t>
            </a:r>
            <a:r>
              <a:rPr lang="ur-PK" sz="2800" dirty="0" smtClean="0">
                <a:latin typeface="Times New Roman" pitchFamily="18" charset="0"/>
                <a:cs typeface="Times New Roman" pitchFamily="18" charset="0"/>
              </a:rPr>
              <a:t>ناموس</a:t>
            </a:r>
            <a:r>
              <a:rPr lang="en-US" sz="2800" dirty="0" smtClean="0">
                <a:latin typeface="Times New Roman" pitchFamily="18" charset="0"/>
                <a:cs typeface="Times New Roman" pitchFamily="18" charset="0"/>
              </a:rPr>
              <a:t> is at stake, Allah as given this power to the people so that relations are preserved.</a:t>
            </a:r>
          </a:p>
          <a:p>
            <a:pPr marL="514350" indent="-514350">
              <a:buFont typeface="+mj-lt"/>
              <a:buAutoNum type="arabicPeriod"/>
            </a:pPr>
            <a:r>
              <a:rPr lang="ur-PK" sz="2800" dirty="0" smtClean="0">
                <a:latin typeface="Times New Roman" pitchFamily="18" charset="0"/>
                <a:cs typeface="Times New Roman" pitchFamily="18" charset="0"/>
              </a:rPr>
              <a:t>غیرت عام</a:t>
            </a:r>
            <a:r>
              <a:rPr lang="en-US" sz="2800" dirty="0" smtClean="0">
                <a:latin typeface="Times New Roman" pitchFamily="18" charset="0"/>
                <a:cs typeface="Times New Roman" pitchFamily="18" charset="0"/>
              </a:rPr>
              <a:t> (Common honor): Getting angry for everything which belongs to him. Defense from wealth, honor, life, city, boundary…</a:t>
            </a:r>
          </a:p>
          <a:p>
            <a:pPr marL="514350" indent="-514350">
              <a:buFont typeface="+mj-lt"/>
              <a:buAutoNum type="arabicPeriod"/>
            </a:pPr>
            <a:r>
              <a:rPr lang="ur-PK" sz="2800" dirty="0" smtClean="0">
                <a:latin typeface="Times New Roman" pitchFamily="18" charset="0"/>
                <a:cs typeface="Times New Roman" pitchFamily="18" charset="0"/>
              </a:rPr>
              <a:t>غیرت عام تر</a:t>
            </a:r>
            <a:r>
              <a:rPr lang="en-US" sz="2800" dirty="0" smtClean="0">
                <a:latin typeface="Times New Roman" pitchFamily="18" charset="0"/>
                <a:cs typeface="Times New Roman" pitchFamily="18" charset="0"/>
              </a:rPr>
              <a:t>: Aside from the abovementioned, becoming angry for the loss of others, others’ rights, religious rulings. Defending the rights of weak and oppressed.</a:t>
            </a:r>
          </a:p>
          <a:p>
            <a:pPr marL="514350" indent="-514350">
              <a:buNone/>
            </a:pPr>
            <a:endParaRPr lang="en-US" sz="28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fontScale="92500" lnSpcReduction="10000"/>
          </a:bodyPr>
          <a:lstStyle/>
          <a:p>
            <a:pPr algn="l"/>
            <a:r>
              <a:rPr lang="en-US" sz="2400" dirty="0" smtClean="0">
                <a:latin typeface="Times New Roman" pitchFamily="18" charset="0"/>
                <a:cs typeface="Times New Roman" pitchFamily="18" charset="0"/>
              </a:rPr>
              <a:t>Example of </a:t>
            </a:r>
            <a:r>
              <a:rPr lang="ur-PK" sz="2400" dirty="0" smtClean="0">
                <a:latin typeface="Sakkal Majalla" pitchFamily="2" charset="-78"/>
                <a:cs typeface="+mj-cs"/>
              </a:rPr>
              <a:t>غیرت</a:t>
            </a:r>
            <a:r>
              <a:rPr lang="en-US" sz="2400" dirty="0" smtClean="0">
                <a:latin typeface="Times New Roman" pitchFamily="18" charset="0"/>
                <a:cs typeface="Times New Roman" pitchFamily="18" charset="0"/>
              </a:rPr>
              <a:t>from honorable people:</a:t>
            </a:r>
          </a:p>
          <a:p>
            <a:pPr algn="r" rtl="1"/>
            <a:r>
              <a:rPr lang="ur-PK" sz="2800" dirty="0" smtClean="0">
                <a:latin typeface="Sakkal Majalla" pitchFamily="2" charset="-78"/>
                <a:cs typeface="Sakkal Majalla" pitchFamily="2" charset="-78"/>
              </a:rPr>
              <a:t>کانت زینب اذا ارادت الخروج لزیارۃ جدّھا رسول اللہ ﷺ تخرج لیلا والحسن عن یمینھا والحسین عن شمالھا و امیر المومنین امامھا فاذا قرُبت من القبر الشریف سبقھا امیر المومنین فاخمد ضوء القنادیل فسألُہُ الحسن مرّۃ عن ذلک فقال اخشی ان ینظر احدٌ الی شخص زینب</a:t>
            </a:r>
            <a:endParaRPr lang="en-US" sz="2800" dirty="0" smtClean="0">
              <a:latin typeface="Sakkal Majalla" pitchFamily="2" charset="-78"/>
              <a:cs typeface="Sakkal Majalla" pitchFamily="2" charset="-78"/>
            </a:endParaRPr>
          </a:p>
          <a:p>
            <a:pPr algn="l">
              <a:buNone/>
            </a:pPr>
            <a:r>
              <a:rPr lang="en-US" sz="2400" dirty="0" smtClean="0">
                <a:latin typeface="Times New Roman" pitchFamily="18" charset="0"/>
                <a:ea typeface="Tahoma" pitchFamily="34" charset="0"/>
                <a:cs typeface="Times New Roman" pitchFamily="18" charset="0"/>
              </a:rPr>
              <a:t>Q: If Imam Ali was so brave and </a:t>
            </a:r>
            <a:r>
              <a:rPr lang="ur-PK" sz="2400" dirty="0" smtClean="0">
                <a:latin typeface="Times New Roman" pitchFamily="18" charset="0"/>
                <a:ea typeface="Tahoma" pitchFamily="34" charset="0"/>
                <a:cs typeface="Times New Roman" pitchFamily="18" charset="0"/>
              </a:rPr>
              <a:t>با غیرت</a:t>
            </a:r>
            <a:r>
              <a:rPr lang="en-US" sz="2400" dirty="0" smtClean="0">
                <a:latin typeface="Times New Roman" pitchFamily="18" charset="0"/>
                <a:ea typeface="Tahoma" pitchFamily="34" charset="0"/>
                <a:cs typeface="Times New Roman" pitchFamily="18" charset="0"/>
              </a:rPr>
              <a:t> why did he allow people to enter his house by force, and in result </a:t>
            </a:r>
            <a:r>
              <a:rPr lang="en-US" sz="2400" dirty="0" err="1" smtClean="0">
                <a:latin typeface="Times New Roman" pitchFamily="18" charset="0"/>
                <a:ea typeface="Tahoma" pitchFamily="34" charset="0"/>
                <a:cs typeface="Times New Roman" pitchFamily="18" charset="0"/>
              </a:rPr>
              <a:t>Hazrat</a:t>
            </a:r>
            <a:r>
              <a:rPr lang="en-US" sz="2400" dirty="0" smtClean="0">
                <a:latin typeface="Times New Roman" pitchFamily="18" charset="0"/>
                <a:ea typeface="Tahoma" pitchFamily="34" charset="0"/>
                <a:cs typeface="Times New Roman" pitchFamily="18" charset="0"/>
              </a:rPr>
              <a:t> Fatima got injured?</a:t>
            </a:r>
          </a:p>
          <a:p>
            <a:pPr algn="l">
              <a:buNone/>
            </a:pPr>
            <a:r>
              <a:rPr lang="en-US" sz="2400" dirty="0" smtClean="0">
                <a:latin typeface="Times New Roman" pitchFamily="18" charset="0"/>
                <a:ea typeface="Tahoma" pitchFamily="34" charset="0"/>
                <a:cs typeface="Times New Roman" pitchFamily="18" charset="0"/>
              </a:rPr>
              <a:t>A:  Although Allah says: </a:t>
            </a:r>
            <a:r>
              <a:rPr lang="ur-PK" sz="2400" dirty="0" smtClean="0">
                <a:latin typeface="Times New Roman" pitchFamily="18" charset="0"/>
                <a:ea typeface="Tahoma" pitchFamily="34" charset="0"/>
                <a:cs typeface="Times New Roman" pitchFamily="18" charset="0"/>
              </a:rPr>
              <a:t>لا تلقوا بایدیکم الی التھلکۃ</a:t>
            </a:r>
            <a:r>
              <a:rPr lang="en-US" sz="2400" dirty="0" smtClean="0">
                <a:latin typeface="Times New Roman" pitchFamily="18" charset="0"/>
                <a:ea typeface="Tahoma" pitchFamily="34" charset="0"/>
                <a:cs typeface="Times New Roman" pitchFamily="18" charset="0"/>
              </a:rPr>
              <a:t> and protecting ones life is </a:t>
            </a:r>
            <a:r>
              <a:rPr lang="en-US" sz="2400" dirty="0" err="1" smtClean="0">
                <a:latin typeface="Times New Roman" pitchFamily="18" charset="0"/>
                <a:ea typeface="Tahoma" pitchFamily="34" charset="0"/>
                <a:cs typeface="Times New Roman" pitchFamily="18" charset="0"/>
              </a:rPr>
              <a:t>wajib</a:t>
            </a:r>
            <a:r>
              <a:rPr lang="en-US" sz="2400" dirty="0" smtClean="0">
                <a:latin typeface="Times New Roman" pitchFamily="18" charset="0"/>
                <a:ea typeface="Tahoma" pitchFamily="34" charset="0"/>
                <a:cs typeface="Times New Roman" pitchFamily="18" charset="0"/>
              </a:rPr>
              <a:t>, but if another </a:t>
            </a:r>
            <a:r>
              <a:rPr lang="en-US" sz="2400" dirty="0" err="1" smtClean="0">
                <a:latin typeface="Times New Roman" pitchFamily="18" charset="0"/>
                <a:ea typeface="Tahoma" pitchFamily="34" charset="0"/>
                <a:cs typeface="Times New Roman" pitchFamily="18" charset="0"/>
              </a:rPr>
              <a:t>wajib</a:t>
            </a:r>
            <a:r>
              <a:rPr lang="en-US" sz="2400" dirty="0" smtClean="0">
                <a:latin typeface="Times New Roman" pitchFamily="18" charset="0"/>
                <a:ea typeface="Tahoma" pitchFamily="34" charset="0"/>
                <a:cs typeface="Times New Roman" pitchFamily="18" charset="0"/>
              </a:rPr>
              <a:t> which is more important—protecting the religion—it must be given priority.</a:t>
            </a:r>
          </a:p>
          <a:p>
            <a:pPr algn="l"/>
            <a:r>
              <a:rPr lang="en-US" sz="2400" dirty="0" smtClean="0">
                <a:latin typeface="Times New Roman" pitchFamily="18" charset="0"/>
                <a:cs typeface="Times New Roman" pitchFamily="18" charset="0"/>
              </a:rPr>
              <a:t>Dispraising lack of honor:</a:t>
            </a:r>
          </a:p>
          <a:p>
            <a:pPr algn="r" rtl="1"/>
            <a:r>
              <a:rPr lang="ur-PK" dirty="0" smtClean="0">
                <a:latin typeface="Sakkal Majalla" pitchFamily="2" charset="-78"/>
                <a:cs typeface="Sakkal Majalla" pitchFamily="2" charset="-78"/>
              </a:rPr>
              <a:t>رسول اللہ ﷺ : الغیرۃ من الایمان و المذاء من النفاق</a:t>
            </a:r>
            <a:endParaRPr lang="en-US" dirty="0" smtClean="0">
              <a:latin typeface="Sakkal Majalla" pitchFamily="2" charset="-78"/>
              <a:cs typeface="Sakkal Majalla" pitchFamily="2" charset="-78"/>
            </a:endParaRPr>
          </a:p>
          <a:p>
            <a:pPr algn="r" rtl="1"/>
            <a:r>
              <a:rPr lang="ur-PK" sz="2400" dirty="0" smtClean="0">
                <a:latin typeface="Jameel Noori Nastaleeq" pitchFamily="2" charset="-78"/>
                <a:cs typeface="Jameel Noori Nastaleeq" pitchFamily="2" charset="-78"/>
              </a:rPr>
              <a:t>غیرت علامت ایمان ہے، اور بے غیرتی علامت نفاق</a:t>
            </a:r>
            <a:endParaRPr lang="ur-PK" sz="2400" dirty="0" smtClean="0">
              <a:latin typeface="Islamic_" pitchFamily="82" charset="0"/>
              <a:cs typeface="Jameel Noori Nastaleeq" pitchFamily="2" charset="-78"/>
            </a:endParaRPr>
          </a:p>
          <a:p>
            <a:pPr algn="l"/>
            <a:r>
              <a:rPr lang="en-US" sz="2400" dirty="0" smtClean="0">
                <a:latin typeface="Times New Roman" pitchFamily="18" charset="0"/>
                <a:cs typeface="Times New Roman" pitchFamily="18" charset="0"/>
              </a:rPr>
              <a:t>Effects of ill-fitting honor </a:t>
            </a:r>
            <a:r>
              <a:rPr lang="ur-PK" sz="2400" dirty="0" smtClean="0">
                <a:latin typeface="Times New Roman" pitchFamily="18" charset="0"/>
                <a:cs typeface="Times New Roman" pitchFamily="18" charset="0"/>
              </a:rPr>
              <a:t>بی غیرتی</a:t>
            </a:r>
            <a:endParaRPr lang="fa-IR" sz="2400" dirty="0" smtClean="0">
              <a:latin typeface="Times New Roman" pitchFamily="18" charset="0"/>
              <a:cs typeface="Times New Roman" pitchFamily="18" charset="0"/>
            </a:endParaRPr>
          </a:p>
          <a:p>
            <a:pPr algn="l"/>
            <a:r>
              <a:rPr lang="en-US" sz="2400" dirty="0" smtClean="0">
                <a:latin typeface="Times New Roman" pitchFamily="18" charset="0"/>
                <a:cs typeface="Times New Roman" pitchFamily="18" charset="0"/>
              </a:rPr>
              <a:t>Imam </a:t>
            </a:r>
            <a:r>
              <a:rPr lang="en-US" sz="2400" dirty="0" err="1" smtClean="0">
                <a:latin typeface="Times New Roman" pitchFamily="18" charset="0"/>
                <a:cs typeface="Times New Roman" pitchFamily="18" charset="0"/>
              </a:rPr>
              <a:t>Sadiq</a:t>
            </a:r>
            <a:r>
              <a:rPr lang="en-US" sz="2400" dirty="0" smtClean="0">
                <a:latin typeface="Times New Roman" pitchFamily="18" charset="0"/>
                <a:cs typeface="Times New Roman" pitchFamily="18" charset="0"/>
              </a:rPr>
              <a:t> (as): A house in which </a:t>
            </a:r>
            <a:r>
              <a:rPr lang="en-US" sz="2400" dirty="0" err="1" smtClean="0">
                <a:latin typeface="Times New Roman" pitchFamily="18" charset="0"/>
                <a:cs typeface="Times New Roman" pitchFamily="18" charset="0"/>
              </a:rPr>
              <a:t>haram</a:t>
            </a:r>
            <a:r>
              <a:rPr lang="en-US" sz="2400" dirty="0" smtClean="0">
                <a:latin typeface="Times New Roman" pitchFamily="18" charset="0"/>
                <a:cs typeface="Times New Roman" pitchFamily="18" charset="0"/>
              </a:rPr>
              <a:t> music is played for forty days, religious honor and respect from the household is taken away.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lnSpcReduction="10000"/>
          </a:bodyPr>
          <a:lstStyle/>
          <a:p>
            <a:pPr algn="r" rtl="1"/>
            <a:r>
              <a:rPr lang="ar-SY" sz="2800" dirty="0" smtClean="0">
                <a:latin typeface="Sakkal Majalla" pitchFamily="2" charset="-78"/>
                <a:cs typeface="Sakkal Majalla" pitchFamily="2" charset="-78"/>
              </a:rPr>
              <a:t>رَسُولِ اللَّهِ ص أَنَّهُ قَالَ الْغَيْرَةُ مِنَ الْإِيمَانِ وَ أَيُّمَا رَجُلٍ أَحَسَّ بِشَيْ‏ءٍ مِنَ الْفُجُورِ فِي أَهْلِهِ وَ لَمْ يُغَيِّرْهُ بَعَثَ اللَّهُ إِلَيْهِ بِطَائِرٍ يَظَلُّ أَرْبَعِينَ صَبَاحاً يَقُولُ لَهُ كُلَّمَا دَخَلَ وَ خَرَجَ غَيِّرْ فَإِنْ لَمْ يَفْعَلْ مَسَحَ بِجَنَاحِهِ عَلَى عَيْنَيْهِ فَإِنْ رَأَى حَسَناً لَمْ يَرَهُ وَ إِنْ رَأَى قَبِيحاً لَمْ يُنْكِرْهُ</a:t>
            </a:r>
            <a:endParaRPr lang="en-US" sz="2800" dirty="0" smtClean="0">
              <a:latin typeface="Sakkal Majalla" pitchFamily="2" charset="-78"/>
              <a:cs typeface="Sakkal Majalla" pitchFamily="2" charset="-78"/>
            </a:endParaRPr>
          </a:p>
          <a:p>
            <a:pPr algn="l"/>
            <a:r>
              <a:rPr lang="en-US" sz="2400" dirty="0" smtClean="0">
                <a:latin typeface="Times New Roman" pitchFamily="18" charset="0"/>
                <a:cs typeface="Times New Roman" pitchFamily="18" charset="0"/>
              </a:rPr>
              <a:t>Anyone who feels a misconduct in his family and does not address it, Allah sends down different means by which he is given indication to correct that for forty days. Even after that he doesn’t understand and does nothing to change it, his eyes can no longer see good and evil doesn’t seem bad to him.</a:t>
            </a:r>
          </a:p>
          <a:p>
            <a:pPr algn="l"/>
            <a:r>
              <a:rPr lang="en-US" sz="2400" b="1" dirty="0" smtClean="0">
                <a:latin typeface="Times New Roman" pitchFamily="18" charset="0"/>
                <a:cs typeface="Times New Roman" pitchFamily="18" charset="0"/>
              </a:rPr>
              <a:t>Places where </a:t>
            </a:r>
            <a:r>
              <a:rPr lang="ur-PK" sz="2400" b="1" dirty="0" smtClean="0">
                <a:latin typeface="Times New Roman" pitchFamily="18" charset="0"/>
                <a:cs typeface="Times New Roman" pitchFamily="18" charset="0"/>
              </a:rPr>
              <a:t>غیرت</a:t>
            </a:r>
            <a:r>
              <a:rPr lang="en-US" sz="2400" b="1" dirty="0" smtClean="0">
                <a:latin typeface="Times New Roman" pitchFamily="18" charset="0"/>
                <a:cs typeface="Times New Roman" pitchFamily="18" charset="0"/>
              </a:rPr>
              <a:t> is not needed:</a:t>
            </a:r>
            <a:endParaRPr lang="en-US" sz="2400" dirty="0" smtClean="0">
              <a:latin typeface="Times New Roman" pitchFamily="18" charset="0"/>
              <a:cs typeface="Times New Roman" pitchFamily="18" charset="0"/>
            </a:endParaRPr>
          </a:p>
          <a:p>
            <a:pPr algn="l">
              <a:buFontTx/>
              <a:buChar char="-"/>
            </a:pPr>
            <a:r>
              <a:rPr lang="en-US" sz="2400" dirty="0" smtClean="0">
                <a:latin typeface="Times New Roman" pitchFamily="18" charset="0"/>
                <a:cs typeface="Times New Roman" pitchFamily="18" charset="0"/>
              </a:rPr>
              <a:t>In relation to things that are </a:t>
            </a:r>
            <a:r>
              <a:rPr lang="en-US" sz="2400" dirty="0" err="1" smtClean="0">
                <a:latin typeface="Times New Roman" pitchFamily="18" charset="0"/>
                <a:cs typeface="Times New Roman" pitchFamily="18" charset="0"/>
              </a:rPr>
              <a:t>Halal</a:t>
            </a:r>
            <a:endParaRPr lang="en-US" sz="2400" dirty="0" smtClean="0">
              <a:latin typeface="Times New Roman" pitchFamily="18" charset="0"/>
              <a:cs typeface="Times New Roman" pitchFamily="18" charset="0"/>
            </a:endParaRPr>
          </a:p>
          <a:p>
            <a:r>
              <a:rPr lang="en-US" sz="2400" b="1" dirty="0" err="1" smtClean="0">
                <a:latin typeface="Sakkal Majalla" pitchFamily="2" charset="-78"/>
                <a:cs typeface="Sakkal Majalla" pitchFamily="2" charset="-78"/>
              </a:rPr>
              <a:t>Ahkam</a:t>
            </a:r>
            <a:r>
              <a:rPr lang="en-US" sz="2400" b="1" dirty="0" smtClean="0">
                <a:latin typeface="Sakkal Majalla" pitchFamily="2" charset="-78"/>
                <a:cs typeface="Sakkal Majalla" pitchFamily="2" charset="-78"/>
              </a:rPr>
              <a:t> of Defense:</a:t>
            </a:r>
          </a:p>
          <a:p>
            <a:pPr marL="457200" indent="-457200">
              <a:buFont typeface="+mj-lt"/>
              <a:buAutoNum type="arabicPeriod"/>
            </a:pPr>
            <a:r>
              <a:rPr lang="en-US" sz="2400" dirty="0" smtClean="0">
                <a:latin typeface="Sakkal Majalla" pitchFamily="2" charset="-78"/>
                <a:cs typeface="Sakkal Majalla" pitchFamily="2" charset="-78"/>
              </a:rPr>
              <a:t>Defending ones wealth</a:t>
            </a:r>
          </a:p>
          <a:p>
            <a:pPr marL="457200" indent="-457200">
              <a:buFont typeface="+mj-lt"/>
              <a:buAutoNum type="arabicPeriod"/>
            </a:pPr>
            <a:r>
              <a:rPr lang="en-US" sz="2400" dirty="0" smtClean="0">
                <a:latin typeface="Sakkal Majalla" pitchFamily="2" charset="-78"/>
                <a:cs typeface="Sakkal Majalla" pitchFamily="2" charset="-78"/>
              </a:rPr>
              <a:t>Defending ones soul</a:t>
            </a:r>
          </a:p>
          <a:p>
            <a:pPr marL="457200" indent="-457200">
              <a:buFont typeface="+mj-lt"/>
              <a:buAutoNum type="arabicPeriod"/>
            </a:pPr>
            <a:r>
              <a:rPr lang="en-US" sz="2400" dirty="0" smtClean="0">
                <a:latin typeface="Sakkal Majalla" pitchFamily="2" charset="-78"/>
                <a:cs typeface="Sakkal Majalla" pitchFamily="2" charset="-78"/>
              </a:rPr>
              <a:t>Defending ones prestige and honor</a:t>
            </a:r>
          </a:p>
          <a:p>
            <a:pPr marL="457200" indent="-457200">
              <a:buFont typeface="+mj-lt"/>
              <a:buAutoNum type="arabicPeriod"/>
            </a:pPr>
            <a:endParaRPr lang="en-US" sz="2400" dirty="0" smtClean="0">
              <a:latin typeface="Sakkal Majalla" pitchFamily="2" charset="-78"/>
              <a:cs typeface="Sakkal Majalla" pitchFamily="2" charset="-78"/>
            </a:endParaRPr>
          </a:p>
          <a:p>
            <a:pPr algn="l"/>
            <a:endParaRPr lang="en-US" sz="2800" dirty="0" smtClean="0">
              <a:latin typeface="Sakkal Majalla" pitchFamily="2" charset="-78"/>
              <a:cs typeface="Sakkal Majalla" pitchFamily="2" charset="-78"/>
            </a:endParaRPr>
          </a:p>
          <a:p>
            <a:pPr algn="l"/>
            <a:endParaRPr lang="ar-SY" dirty="0" smtClean="0">
              <a:latin typeface="Sakkal Majalla" pitchFamily="2" charset="-78"/>
              <a:cs typeface="Sakkal Majalla" pitchFamily="2" charset="-78"/>
            </a:endParaRPr>
          </a:p>
          <a:p>
            <a:pPr algn="r" rtl="1"/>
            <a:endParaRPr lang="ar-SY" dirty="0" smtClean="0"/>
          </a:p>
          <a:p>
            <a:pPr algn="r" rtl="1"/>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20000"/>
          </a:bodyPr>
          <a:lstStyle/>
          <a:p>
            <a:pPr algn="r" rtl="1"/>
            <a:r>
              <a:rPr lang="ur-PK" dirty="0" smtClean="0"/>
              <a:t>احکام دین ناموس الھیٰ ھستند</a:t>
            </a:r>
          </a:p>
          <a:p>
            <a:pPr algn="r" rtl="1"/>
            <a:r>
              <a:rPr lang="ur-PK" dirty="0" smtClean="0"/>
              <a:t>قال رسول اللہ: ان سعدا لغیور وانا اغیر من سعد واللہ اغیر منی</a:t>
            </a:r>
          </a:p>
          <a:p>
            <a:pPr algn="r" rtl="1"/>
            <a:r>
              <a:rPr lang="ar-SY" sz="2800" dirty="0" smtClean="0">
                <a:latin typeface="Sakkal Majalla" pitchFamily="2" charset="-78"/>
                <a:cs typeface="Sakkal Majalla" pitchFamily="2" charset="-78"/>
              </a:rPr>
              <a:t>اگر انسان بر ضد نوامیسی که خدا قرار داده عمل کند هتک ناموس الهی کرده‏ است. وقتی انسان هتک ناموس الهی بکند، چنانکه هر غیوری وقتی که‏ ناموسش هتک می‏شود عکس العمل شدید نشان می‏دهد خدا هم عکس العمل شدید نشان می‏دهد. </a:t>
            </a:r>
            <a:endParaRPr lang="en-US" sz="2800" dirty="0" smtClean="0">
              <a:latin typeface="Sakkal Majalla" pitchFamily="2" charset="-78"/>
              <a:cs typeface="Sakkal Majalla" pitchFamily="2" charset="-78"/>
            </a:endParaRPr>
          </a:p>
          <a:p>
            <a:pPr algn="l"/>
            <a:r>
              <a:rPr lang="en-US" sz="3000" b="1" dirty="0" smtClean="0">
                <a:latin typeface="Sakkal Majalla" pitchFamily="2" charset="-78"/>
                <a:cs typeface="Sakkal Majalla" pitchFamily="2" charset="-78"/>
              </a:rPr>
              <a:t>Everyone protects their </a:t>
            </a:r>
            <a:r>
              <a:rPr lang="ur-PK" sz="3000" b="1" dirty="0" smtClean="0">
                <a:latin typeface="Sakkal Majalla" pitchFamily="2" charset="-78"/>
                <a:cs typeface="Sakkal Majalla" pitchFamily="2" charset="-78"/>
              </a:rPr>
              <a:t>عزت</a:t>
            </a:r>
            <a:r>
              <a:rPr lang="en-US" sz="3000" b="1" dirty="0" smtClean="0">
                <a:latin typeface="Sakkal Majalla" pitchFamily="2" charset="-78"/>
                <a:cs typeface="Sakkal Majalla" pitchFamily="2" charset="-78"/>
              </a:rPr>
              <a:t> and honor</a:t>
            </a:r>
          </a:p>
          <a:p>
            <a:pPr marL="514350" indent="-514350" algn="l">
              <a:buFont typeface="+mj-lt"/>
              <a:buAutoNum type="arabicPeriod"/>
            </a:pPr>
            <a:r>
              <a:rPr lang="en-US" sz="2800" dirty="0" smtClean="0">
                <a:latin typeface="Times New Roman" pitchFamily="18" charset="0"/>
                <a:cs typeface="Times New Roman" pitchFamily="18" charset="0"/>
              </a:rPr>
              <a:t>Nobody reproaches the Gardner who puts barbwire and </a:t>
            </a:r>
            <a:r>
              <a:rPr lang="en-US" sz="2800" dirty="0" err="1" smtClean="0">
                <a:latin typeface="Times New Roman" pitchFamily="18" charset="0"/>
                <a:cs typeface="Times New Roman" pitchFamily="18" charset="0"/>
              </a:rPr>
              <a:t>thornes</a:t>
            </a:r>
            <a:r>
              <a:rPr lang="en-US" sz="2800" dirty="0" smtClean="0">
                <a:latin typeface="Times New Roman" pitchFamily="18" charset="0"/>
                <a:cs typeface="Times New Roman" pitchFamily="18" charset="0"/>
              </a:rPr>
              <a:t> around his garden.</a:t>
            </a:r>
          </a:p>
          <a:p>
            <a:pPr marL="514350" indent="-514350" algn="l">
              <a:buFont typeface="+mj-lt"/>
              <a:buAutoNum type="arabicPeriod"/>
            </a:pPr>
            <a:r>
              <a:rPr lang="en-US" sz="2800" dirty="0" smtClean="0">
                <a:latin typeface="Times New Roman" pitchFamily="18" charset="0"/>
                <a:cs typeface="Times New Roman" pitchFamily="18" charset="0"/>
              </a:rPr>
              <a:t>Nobody—out of freedom—leaves the door of their house open all night long.</a:t>
            </a:r>
          </a:p>
          <a:p>
            <a:pPr marL="514350" indent="-514350" algn="l">
              <a:buFont typeface="+mj-lt"/>
              <a:buAutoNum type="arabicPeriod"/>
            </a:pPr>
            <a:r>
              <a:rPr lang="en-US" sz="2800" dirty="0" smtClean="0">
                <a:latin typeface="Times New Roman" pitchFamily="18" charset="0"/>
                <a:cs typeface="Times New Roman" pitchFamily="18" charset="0"/>
              </a:rPr>
              <a:t>No treasurer leaves his treasure without protection.</a:t>
            </a:r>
          </a:p>
          <a:p>
            <a:pPr marL="514350" indent="-514350" algn="l">
              <a:buFont typeface="+mj-lt"/>
              <a:buAutoNum type="arabicPeriod"/>
            </a:pPr>
            <a:r>
              <a:rPr lang="en-US" sz="2800" dirty="0" smtClean="0">
                <a:latin typeface="Times New Roman" pitchFamily="18" charset="0"/>
                <a:cs typeface="Times New Roman" pitchFamily="18" charset="0"/>
              </a:rPr>
              <a:t>Everything which has more value, requires more protection.</a:t>
            </a:r>
          </a:p>
          <a:p>
            <a:pPr marL="514350" indent="-514350" algn="l">
              <a:buFont typeface="+mj-lt"/>
              <a:buAutoNum type="arabicPeriod"/>
            </a:pPr>
            <a:r>
              <a:rPr lang="en-US" sz="2800" dirty="0" smtClean="0">
                <a:latin typeface="Times New Roman" pitchFamily="18" charset="0"/>
                <a:cs typeface="Times New Roman" pitchFamily="18" charset="0"/>
              </a:rPr>
              <a:t>Everything which is delicate , is prone to theft.</a:t>
            </a:r>
          </a:p>
          <a:p>
            <a:pPr algn="l"/>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a:bodyPr>
          <a:lstStyle/>
          <a:p>
            <a:pPr marL="514350" indent="-514350">
              <a:buFont typeface="+mj-lt"/>
              <a:buAutoNum type="arabicPeriod" startAt="6"/>
            </a:pPr>
            <a:r>
              <a:rPr lang="en-US" sz="2600" dirty="0" smtClean="0">
                <a:latin typeface="Times New Roman" pitchFamily="18" charset="0"/>
                <a:cs typeface="Times New Roman" pitchFamily="18" charset="0"/>
              </a:rPr>
              <a:t>Is it not that antique art hanging on the walls of a museum always says: “do not touch”?</a:t>
            </a:r>
          </a:p>
          <a:p>
            <a:pPr marL="514350" indent="-514350">
              <a:buFont typeface="+mj-lt"/>
              <a:buAutoNum type="arabicPeriod" startAt="6"/>
            </a:pPr>
            <a:r>
              <a:rPr lang="en-US" sz="2600" dirty="0" smtClean="0">
                <a:latin typeface="Times New Roman" pitchFamily="18" charset="0"/>
                <a:cs typeface="Times New Roman" pitchFamily="18" charset="0"/>
              </a:rPr>
              <a:t>All of these laws and commands are result of sound intellect, and experience.</a:t>
            </a:r>
          </a:p>
          <a:p>
            <a:pPr marL="514350" indent="-514350">
              <a:buFont typeface="+mj-lt"/>
              <a:buAutoNum type="arabicPeriod" startAt="6"/>
            </a:pPr>
            <a:r>
              <a:rPr lang="en-US" sz="2600" dirty="0" smtClean="0">
                <a:latin typeface="Times New Roman" pitchFamily="18" charset="0"/>
                <a:cs typeface="Times New Roman" pitchFamily="18" charset="0"/>
              </a:rPr>
              <a:t>If you leave a bottle of perfume open it will be gone soon.</a:t>
            </a:r>
          </a:p>
          <a:p>
            <a:pPr marL="514350" indent="-514350">
              <a:buFont typeface="+mj-lt"/>
              <a:buAutoNum type="arabicPeriod" startAt="6"/>
            </a:pPr>
            <a:r>
              <a:rPr lang="en-US" sz="2600" dirty="0" smtClean="0">
                <a:latin typeface="Times New Roman" pitchFamily="18" charset="0"/>
                <a:cs typeface="Times New Roman" pitchFamily="18" charset="0"/>
              </a:rPr>
              <a:t>If you don’t put your valuables in a box and lock it and keep it away from non-</a:t>
            </a:r>
            <a:r>
              <a:rPr lang="en-US" sz="2600" dirty="0" err="1" smtClean="0">
                <a:latin typeface="Times New Roman" pitchFamily="18" charset="0"/>
                <a:cs typeface="Times New Roman" pitchFamily="18" charset="0"/>
              </a:rPr>
              <a:t>Mehram’s</a:t>
            </a:r>
            <a:r>
              <a:rPr lang="en-US" sz="2600" dirty="0" smtClean="0">
                <a:latin typeface="Times New Roman" pitchFamily="18" charset="0"/>
                <a:cs typeface="Times New Roman" pitchFamily="18" charset="0"/>
              </a:rPr>
              <a:t> eyes, it might get stolen.</a:t>
            </a:r>
          </a:p>
          <a:p>
            <a:pPr marL="514350" indent="-514350">
              <a:buFont typeface="+mj-lt"/>
              <a:buAutoNum type="arabicPeriod" startAt="6"/>
            </a:pPr>
            <a:r>
              <a:rPr lang="en-US" sz="2600" dirty="0" smtClean="0">
                <a:latin typeface="Times New Roman" pitchFamily="18" charset="0"/>
                <a:cs typeface="Times New Roman" pitchFamily="18" charset="0"/>
              </a:rPr>
              <a:t>If you don’t put a net in front of the window, unwanted bugs would fly in the house. When you close the entrance of these insects you have protected yourself, not limited or imprisoned.</a:t>
            </a:r>
          </a:p>
          <a:p>
            <a:pPr marL="514350" indent="-514350">
              <a:buFont typeface="+mj-lt"/>
              <a:buAutoNum type="arabicPeriod" startAt="6"/>
            </a:pPr>
            <a:r>
              <a:rPr lang="en-US" sz="2600" dirty="0" smtClean="0">
                <a:latin typeface="Times New Roman" pitchFamily="18" charset="0"/>
                <a:cs typeface="Times New Roman" pitchFamily="18" charset="0"/>
              </a:rPr>
              <a:t>When you put a barrier or veil in front of your house or room, you have protected your house from the view of non-</a:t>
            </a:r>
            <a:r>
              <a:rPr lang="en-US" sz="2600" dirty="0" err="1" smtClean="0">
                <a:latin typeface="Times New Roman" pitchFamily="18" charset="0"/>
                <a:cs typeface="Times New Roman" pitchFamily="18" charset="0"/>
              </a:rPr>
              <a:t>Mehram</a:t>
            </a:r>
            <a:r>
              <a:rPr lang="en-US" sz="2600" dirty="0" smtClean="0">
                <a:latin typeface="Times New Roman" pitchFamily="18" charset="0"/>
                <a:cs typeface="Times New Roman" pitchFamily="18" charset="0"/>
              </a:rPr>
              <a:t>, it doesn’t mean you have confined  yourself.</a:t>
            </a:r>
            <a:endParaRPr lang="en-US" sz="26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marL="514350" indent="-514350" algn="r" rtl="1"/>
            <a:r>
              <a:rPr lang="ar-SY" sz="2400" dirty="0" smtClean="0">
                <a:latin typeface="Sakkal Majalla" pitchFamily="2" charset="-78"/>
                <a:cs typeface="Sakkal Majalla" pitchFamily="2" charset="-78"/>
              </a:rPr>
              <a:t>يَا نِسَاءَ النَّبِيِّ لَسْتُنَّ كَأَحَدٍ مِّنَ النِّسَاءِ ۚ إِنِ اتَّقَيْتُنَّ فَلَا تَخْضَعْنَ بِالْقَوْلِ فَيَطْمَعَ الَّذِي فِي قَلْبِهِ مَرَضٌ وَقُلْنَ قَوْلًا مَّعْرُوفًا</a:t>
            </a:r>
            <a:endParaRPr lang="en-US" sz="2400" dirty="0" smtClean="0">
              <a:latin typeface="Sakkal Majalla" pitchFamily="2" charset="-78"/>
              <a:cs typeface="Sakkal Majalla" pitchFamily="2" charset="-78"/>
            </a:endParaRPr>
          </a:p>
          <a:p>
            <a:pPr marL="514350" indent="-514350">
              <a:buFont typeface="+mj-lt"/>
              <a:buAutoNum type="arabicPeriod" startAt="12"/>
            </a:pPr>
            <a:r>
              <a:rPr lang="en-US" sz="2400" dirty="0" smtClean="0">
                <a:latin typeface="Times New Roman" pitchFamily="18" charset="0"/>
                <a:cs typeface="Times New Roman" pitchFamily="18" charset="0"/>
              </a:rPr>
              <a:t>Quran also orders us: </a:t>
            </a:r>
            <a:r>
              <a:rPr lang="en-US" sz="2400" i="1" dirty="0" smtClean="0">
                <a:latin typeface="Times New Roman" pitchFamily="18" charset="0"/>
                <a:cs typeface="Times New Roman" pitchFamily="18" charset="0"/>
              </a:rPr>
              <a:t>“Wives of the Prophet, you are not like other women. If you have fear of God, do not be tender in your speech lest people whose hearts are sick may lust after you.”</a:t>
            </a:r>
          </a:p>
          <a:p>
            <a:pPr marL="514350" indent="-514350">
              <a:buFont typeface="+mj-lt"/>
              <a:buAutoNum type="arabicPeriod" startAt="12"/>
            </a:pPr>
            <a:r>
              <a:rPr lang="en-US" sz="2400" dirty="0" smtClean="0">
                <a:latin typeface="Times New Roman" pitchFamily="18" charset="0"/>
                <a:cs typeface="Times New Roman" pitchFamily="18" charset="0"/>
              </a:rPr>
              <a:t>If you keep yourself protected from dangers, hide yourself from the eyes of onlookers, no one should question you, why? And if  they do, then you know what they are saying is illogical.</a:t>
            </a:r>
          </a:p>
          <a:p>
            <a:pPr marL="514350" indent="-514350">
              <a:buFont typeface="+mj-lt"/>
              <a:buAutoNum type="arabicPeriod" startAt="12"/>
            </a:pPr>
            <a:r>
              <a:rPr lang="en-US" sz="2400" dirty="0" smtClean="0">
                <a:latin typeface="Times New Roman" pitchFamily="18" charset="0"/>
                <a:cs typeface="Times New Roman" pitchFamily="18" charset="0"/>
              </a:rPr>
              <a:t>People say: “Ones heart should be clean”</a:t>
            </a:r>
            <a:r>
              <a:rPr lang="ur-PK" sz="2400" dirty="0" smtClean="0">
                <a:latin typeface="Times New Roman" pitchFamily="18" charset="0"/>
                <a:cs typeface="Times New Roman" pitchFamily="18" charset="0"/>
              </a:rPr>
              <a:t> دل پاک ہونا چاہیے </a:t>
            </a:r>
            <a:r>
              <a:rPr lang="en-US" sz="2400" dirty="0" smtClean="0">
                <a:latin typeface="Times New Roman" pitchFamily="18" charset="0"/>
                <a:cs typeface="Times New Roman" pitchFamily="18" charset="0"/>
              </a:rPr>
              <a:t> is only an excuse to cover up for </a:t>
            </a:r>
            <a:r>
              <a:rPr lang="ur-PK" sz="2400" dirty="0" smtClean="0">
                <a:latin typeface="Times New Roman" pitchFamily="18" charset="0"/>
                <a:cs typeface="Times New Roman" pitchFamily="18" charset="0"/>
              </a:rPr>
              <a:t>لا قیدی</a:t>
            </a:r>
            <a:r>
              <a:rPr lang="en-US" sz="2400" dirty="0" smtClean="0">
                <a:latin typeface="Times New Roman" pitchFamily="18" charset="0"/>
                <a:cs typeface="Times New Roman" pitchFamily="18" charset="0"/>
              </a:rPr>
              <a:t> or lawlessness. From the pure heart nothing but pure should sprout out.</a:t>
            </a:r>
          </a:p>
          <a:p>
            <a:pPr marL="514350" indent="-514350" algn="r" rtl="1">
              <a:buNone/>
            </a:pPr>
            <a:r>
              <a:rPr lang="ur-PK" sz="2400" dirty="0" smtClean="0">
                <a:latin typeface="Sakkal Majalla" pitchFamily="2" charset="-78"/>
                <a:cs typeface="Sakkal Majalla" pitchFamily="2" charset="-78"/>
              </a:rPr>
              <a:t>بقول شاعر:</a:t>
            </a:r>
            <a:r>
              <a:rPr lang="en-US" sz="2400" dirty="0" smtClean="0">
                <a:latin typeface="Sakkal Majalla" pitchFamily="2" charset="-78"/>
                <a:cs typeface="Sakkal Majalla" pitchFamily="2" charset="-78"/>
              </a:rPr>
              <a:t>    </a:t>
            </a:r>
            <a:r>
              <a:rPr lang="ur-PK" sz="2400" dirty="0" smtClean="0">
                <a:latin typeface="Sakkal Majalla" pitchFamily="2" charset="-78"/>
                <a:cs typeface="Sakkal Majalla" pitchFamily="2" charset="-78"/>
              </a:rPr>
              <a:t>ھر شاخہ کہ از باغ، برون آرد سر</a:t>
            </a:r>
            <a:r>
              <a:rPr lang="en-US" sz="2400" dirty="0" smtClean="0">
                <a:latin typeface="Sakkal Majalla" pitchFamily="2" charset="-78"/>
                <a:cs typeface="Sakkal Majalla" pitchFamily="2" charset="-78"/>
              </a:rPr>
              <a:t>   	</a:t>
            </a:r>
            <a:r>
              <a:rPr lang="ur-PK" sz="2400" dirty="0" smtClean="0">
                <a:latin typeface="Sakkal Majalla" pitchFamily="2" charset="-78"/>
                <a:cs typeface="Sakkal Majalla" pitchFamily="2" charset="-78"/>
              </a:rPr>
              <a:t>در میوہ ی آن طمع کند راھگذر</a:t>
            </a:r>
            <a:endParaRPr lang="en-US" sz="2400" dirty="0" smtClean="0">
              <a:latin typeface="Sakkal Majalla" pitchFamily="2" charset="-78"/>
              <a:cs typeface="Sakkal Majalla"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096000"/>
          </a:xfrm>
        </p:spPr>
        <p:txBody>
          <a:bodyPr>
            <a:normAutofit/>
          </a:bodyPr>
          <a:lstStyle/>
          <a:p>
            <a:pPr algn="l">
              <a:buFont typeface="Wingdings" pitchFamily="2" charset="2"/>
              <a:buChar char="Ø"/>
            </a:pPr>
            <a:r>
              <a:rPr lang="en-US" sz="2600" dirty="0" smtClean="0">
                <a:latin typeface="Times New Roman" pitchFamily="18" charset="0"/>
                <a:cs typeface="Times New Roman" pitchFamily="18" charset="0"/>
              </a:rPr>
              <a:t>What is</a:t>
            </a:r>
            <a:r>
              <a:rPr lang="en-US" sz="2600" dirty="0" smtClean="0">
                <a:cs typeface="+mj-cs"/>
              </a:rPr>
              <a:t> </a:t>
            </a:r>
            <a:r>
              <a:rPr lang="ur-PK" sz="2600" dirty="0" smtClean="0">
                <a:cs typeface="+mj-cs"/>
              </a:rPr>
              <a:t>قذف</a:t>
            </a:r>
            <a:r>
              <a:rPr lang="en-US" sz="2600" dirty="0" smtClean="0">
                <a:cs typeface="+mj-cs"/>
              </a:rPr>
              <a:t>? </a:t>
            </a:r>
          </a:p>
          <a:p>
            <a:pPr algn="l"/>
            <a:r>
              <a:rPr lang="en-US" sz="2400" dirty="0" smtClean="0">
                <a:latin typeface="Times New Roman" pitchFamily="18" charset="0"/>
                <a:cs typeface="Times New Roman" pitchFamily="18" charset="0"/>
              </a:rPr>
              <a:t>It means to blame someone for adultery or sodomy</a:t>
            </a:r>
          </a:p>
          <a:p>
            <a:pPr algn="l"/>
            <a:r>
              <a:rPr lang="en-US" sz="2400" dirty="0" smtClean="0">
                <a:latin typeface="Times New Roman" pitchFamily="18" charset="0"/>
                <a:cs typeface="Times New Roman" pitchFamily="18" charset="0"/>
              </a:rPr>
              <a:t>Punishment for the person doing </a:t>
            </a:r>
            <a:r>
              <a:rPr lang="ur-PK" sz="2400" dirty="0" smtClean="0">
                <a:latin typeface="Times New Roman" pitchFamily="18" charset="0"/>
                <a:cs typeface="Times New Roman" pitchFamily="18" charset="0"/>
              </a:rPr>
              <a:t>قذف</a:t>
            </a:r>
            <a:r>
              <a:rPr lang="en-US" sz="2400" dirty="0" smtClean="0">
                <a:latin typeface="Times New Roman" pitchFamily="18" charset="0"/>
                <a:cs typeface="Times New Roman" pitchFamily="18" charset="0"/>
              </a:rPr>
              <a:t>—man or woman—80 lashes.</a:t>
            </a:r>
          </a:p>
          <a:p>
            <a:pPr algn="l"/>
            <a:r>
              <a:rPr lang="en-US" sz="2400" dirty="0" smtClean="0">
                <a:latin typeface="Times New Roman" pitchFamily="18" charset="0"/>
                <a:cs typeface="Times New Roman" pitchFamily="18" charset="0"/>
              </a:rPr>
              <a:t>Even if someone slanders a dead person, the same ruling will apply.</a:t>
            </a:r>
          </a:p>
          <a:p>
            <a:pPr algn="r" rtl="1"/>
            <a:r>
              <a:rPr lang="ur-PK" sz="2400" dirty="0" smtClean="0">
                <a:latin typeface="Sakkal Majalla" pitchFamily="2" charset="-78"/>
                <a:cs typeface="Sakkal Majalla" pitchFamily="2" charset="-78"/>
              </a:rPr>
              <a:t>قَالَ رَسُولُ اللَّهِ ص مَنْ قَذَفَ امْرَأَتَهُ بِالزِّنَا خَرَجَ مِنْ حَسَنَاتِهِ كَمَا تَخْرُجُ الْحَيَّةُ مِنْ جِلْدِهَا وَ كُتِبَ لَهُ بِكُلِّ شَعْرَةٍ عَلَى بَدَنِهِ أَلْفُ خَطِيئَةٍ (بحار الانوار ج ۱۰۰ ص ۲۴۸)</a:t>
            </a:r>
          </a:p>
          <a:p>
            <a:pPr algn="l"/>
            <a:r>
              <a:rPr lang="en-US" sz="2000" i="1" dirty="0" smtClean="0">
                <a:latin typeface="Times New Roman" pitchFamily="18" charset="0"/>
                <a:cs typeface="Times New Roman" pitchFamily="18" charset="0"/>
              </a:rPr>
              <a:t>Whoever associates lies of adultery towards his wife, his own good deeds are removed from him, like a snake coming out of his skin, all the actions are dissolved  and for every hair he has on his body one thousand sins are written down for him.</a:t>
            </a:r>
          </a:p>
          <a:p>
            <a:pPr algn="l"/>
            <a:r>
              <a:rPr lang="en-US" sz="2400" dirty="0" smtClean="0">
                <a:latin typeface="Times New Roman" pitchFamily="18" charset="0"/>
                <a:cs typeface="Times New Roman" pitchFamily="18" charset="0"/>
              </a:rPr>
              <a:t>If a person sets a dowry without the intention of paying it, according to a </a:t>
            </a:r>
            <a:r>
              <a:rPr lang="en-US" sz="2400" dirty="0" err="1" smtClean="0">
                <a:latin typeface="Times New Roman" pitchFamily="18" charset="0"/>
                <a:cs typeface="Times New Roman" pitchFamily="18" charset="0"/>
              </a:rPr>
              <a:t>Hadith</a:t>
            </a:r>
            <a:r>
              <a:rPr lang="en-US" sz="2400" dirty="0" smtClean="0">
                <a:latin typeface="Times New Roman" pitchFamily="18" charset="0"/>
                <a:cs typeface="Times New Roman" pitchFamily="18" charset="0"/>
              </a:rPr>
              <a:t> by Prophet he commits </a:t>
            </a:r>
            <a:r>
              <a:rPr lang="ur-PK" sz="2400" dirty="0" smtClean="0">
                <a:latin typeface="Times New Roman" pitchFamily="18" charset="0"/>
                <a:cs typeface="Times New Roman" pitchFamily="18" charset="0"/>
              </a:rPr>
              <a:t>زنا</a:t>
            </a:r>
            <a:r>
              <a:rPr lang="en-US" sz="2400" dirty="0" smtClean="0">
                <a:latin typeface="Times New Roman" pitchFamily="18" charset="0"/>
                <a:cs typeface="Times New Roman" pitchFamily="18" charset="0"/>
              </a:rPr>
              <a:t> every</a:t>
            </a:r>
            <a:endParaRPr lang="ur-PK" sz="2400" dirty="0" smtClean="0">
              <a:latin typeface="Times New Roman" pitchFamily="18" charset="0"/>
              <a:cs typeface="Times New Roman" pitchFamily="18" charset="0"/>
            </a:endParaRPr>
          </a:p>
          <a:p>
            <a:pPr algn="l"/>
            <a:r>
              <a:rPr lang="en-US" sz="2600" dirty="0" smtClean="0">
                <a:latin typeface="Times New Roman" pitchFamily="18" charset="0"/>
                <a:cs typeface="Times New Roman" pitchFamily="18" charset="0"/>
              </a:rPr>
              <a:t>How to treat ill thoughts about family members?</a:t>
            </a:r>
          </a:p>
          <a:p>
            <a:pPr marL="514350" indent="-514350" algn="l">
              <a:buFont typeface="+mj-lt"/>
              <a:buAutoNum type="arabicPeriod"/>
            </a:pPr>
            <a:endParaRPr lang="en-US" sz="2600" dirty="0" smtClean="0">
              <a:latin typeface="Times New Roman" pitchFamily="18" charset="0"/>
              <a:cs typeface="Times New Roman" pitchFamily="18" charset="0"/>
            </a:endParaRPr>
          </a:p>
          <a:p>
            <a:pPr algn="l"/>
            <a:endParaRPr lang="en-US" sz="26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92500" lnSpcReduction="10000"/>
          </a:bodyPr>
          <a:lstStyle/>
          <a:p>
            <a:pPr algn="r" rtl="1"/>
            <a:r>
              <a:rPr lang="ur-PK" sz="2800" dirty="0" smtClean="0">
                <a:latin typeface="Sakkal Majalla" pitchFamily="2" charset="-78"/>
                <a:cs typeface="Sakkal Majalla" pitchFamily="2" charset="-78"/>
              </a:rPr>
              <a:t>عورت کی غیرت سے کیا مراد ہے؟ معمولا حسادت۔</a:t>
            </a:r>
          </a:p>
          <a:p>
            <a:pPr algn="l"/>
            <a:r>
              <a:rPr lang="en-US" sz="2400" dirty="0" smtClean="0">
                <a:latin typeface="Times New Roman" pitchFamily="18" charset="0"/>
                <a:cs typeface="Times New Roman" pitchFamily="18" charset="0"/>
              </a:rPr>
              <a:t>A wife wouldn’t stand husband seeking another wife due to jealousy. </a:t>
            </a:r>
          </a:p>
          <a:p>
            <a:pPr algn="r" rtl="1"/>
            <a:r>
              <a:rPr lang="ur-PK" sz="2400" dirty="0" smtClean="0">
                <a:latin typeface="Sakkal Majalla" pitchFamily="2" charset="-78"/>
                <a:cs typeface="Sakkal Majalla" pitchFamily="2" charset="-78"/>
              </a:rPr>
              <a:t>امام صادقؑ: </a:t>
            </a:r>
            <a:r>
              <a:rPr lang="ar-SY" sz="2400" dirty="0" smtClean="0">
                <a:latin typeface="Sakkal Majalla" pitchFamily="2" charset="-78"/>
                <a:cs typeface="Sakkal Majalla" pitchFamily="2" charset="-78"/>
              </a:rPr>
              <a:t>لَيْسَ الْغَيْرَةُ إِلَّا لِلرِّجَالِ وَ أَمَّا النِّسَاءُ فَإِنَّمَا ذَلِكَ مِنْهُنَّ حَسَدٌ وَ الْغَيْرَةُ لِلرِّجَالِ وَ لِذَلِكَ حَرَّمَ اللَّهُ عَلَى النِّسَاءِ إِلَّا زَوْجَهَا وَ أَحَلَّ لِلرِّجَالِ أَرْبَعاً وَ إِنَّ اللَّهَ أَكْرَمُ أَنْ يَبْتَلِيَهُنَّ بِالْغَيْرَةِ وَ يُحِلَّ لِلرِّجَالِ مَعَهَا ثَلَاثا</a:t>
            </a:r>
            <a:r>
              <a:rPr lang="ur-PK" sz="2400" dirty="0" smtClean="0">
                <a:latin typeface="Sakkal Majalla" pitchFamily="2" charset="-78"/>
                <a:cs typeface="Sakkal Majalla" pitchFamily="2" charset="-78"/>
              </a:rPr>
              <a:t>ً (الفروع من الکافی، ج۵ ص ۵۰۴)</a:t>
            </a:r>
          </a:p>
          <a:p>
            <a:pPr algn="l"/>
            <a:r>
              <a:rPr lang="ur-PK" sz="2000" dirty="0" smtClean="0">
                <a:latin typeface="Sakkal Majalla" pitchFamily="2" charset="-78"/>
                <a:cs typeface="Sakkal Majalla" pitchFamily="2" charset="-78"/>
              </a:rPr>
              <a:t>غیرت</a:t>
            </a:r>
            <a:r>
              <a:rPr lang="en-US" sz="2000" dirty="0" smtClean="0">
                <a:latin typeface="Sakkal Majalla" pitchFamily="2" charset="-78"/>
                <a:cs typeface="Sakkal Majalla" pitchFamily="2" charset="-78"/>
              </a:rPr>
              <a:t> </a:t>
            </a:r>
            <a:r>
              <a:rPr lang="en-US" sz="2000" dirty="0" smtClean="0">
                <a:latin typeface="Times New Roman" pitchFamily="18" charset="0"/>
                <a:cs typeface="Times New Roman" pitchFamily="18" charset="0"/>
              </a:rPr>
              <a:t>in the meaning of protecting ones honor is </a:t>
            </a:r>
            <a:r>
              <a:rPr lang="en-US" sz="2000" dirty="0" err="1" smtClean="0">
                <a:latin typeface="Times New Roman" pitchFamily="18" charset="0"/>
                <a:cs typeface="Times New Roman" pitchFamily="18" charset="0"/>
              </a:rPr>
              <a:t>wajib</a:t>
            </a:r>
            <a:r>
              <a:rPr lang="en-US" sz="2000" dirty="0" smtClean="0">
                <a:latin typeface="Times New Roman" pitchFamily="18" charset="0"/>
                <a:cs typeface="Times New Roman" pitchFamily="18" charset="0"/>
              </a:rPr>
              <a:t>, but what women seek to prevent their husbands from remarriage is not </a:t>
            </a:r>
            <a:r>
              <a:rPr lang="ur-PK" sz="2000" dirty="0" smtClean="0">
                <a:latin typeface="Sakkal Majalla" pitchFamily="2" charset="-78"/>
                <a:cs typeface="Sakkal Majalla" pitchFamily="2" charset="-78"/>
              </a:rPr>
              <a:t>غیرت</a:t>
            </a:r>
            <a:r>
              <a:rPr lang="en-US" sz="2000" dirty="0" smtClean="0">
                <a:latin typeface="Times New Roman" pitchFamily="18" charset="0"/>
                <a:cs typeface="Times New Roman" pitchFamily="18" charset="0"/>
              </a:rPr>
              <a:t> rather its jealousy. The reason why a woman can only have one husband at a time, while a man take up to four wives (with conditions). Allah has made this </a:t>
            </a:r>
            <a:r>
              <a:rPr lang="en-US" sz="2000" dirty="0" err="1" smtClean="0">
                <a:latin typeface="Times New Roman" pitchFamily="18" charset="0"/>
                <a:cs typeface="Times New Roman" pitchFamily="18" charset="0"/>
              </a:rPr>
              <a:t>halal</a:t>
            </a:r>
            <a:r>
              <a:rPr lang="en-US" sz="2000" dirty="0" smtClean="0">
                <a:latin typeface="Times New Roman" pitchFamily="18" charset="0"/>
                <a:cs typeface="Times New Roman" pitchFamily="18" charset="0"/>
              </a:rPr>
              <a:t> for him. Allah is above that He makes a woman </a:t>
            </a:r>
            <a:r>
              <a:rPr lang="ur-PK" sz="2000" dirty="0" smtClean="0">
                <a:latin typeface="Sakkal Majalla" pitchFamily="2" charset="-78"/>
                <a:cs typeface="Sakkal Majalla" pitchFamily="2" charset="-78"/>
              </a:rPr>
              <a:t>غیرتمند</a:t>
            </a:r>
            <a:r>
              <a:rPr lang="en-US" sz="2000" dirty="0" smtClean="0">
                <a:latin typeface="Times New Roman" pitchFamily="18" charset="0"/>
                <a:cs typeface="Times New Roman" pitchFamily="18" charset="0"/>
              </a:rPr>
              <a:t> in this regard which is allowed for the husband.</a:t>
            </a:r>
          </a:p>
          <a:p>
            <a:pPr algn="l">
              <a:buNone/>
            </a:pPr>
            <a:r>
              <a:rPr lang="en-US" sz="2400" dirty="0" smtClean="0">
                <a:latin typeface="Times New Roman" pitchFamily="18" charset="0"/>
                <a:cs typeface="Times New Roman" pitchFamily="18" charset="0"/>
              </a:rPr>
              <a:t>Q: Can a woman stipulate in the contract to prevent husband for remarriage?</a:t>
            </a:r>
          </a:p>
          <a:p>
            <a:pPr algn="l">
              <a:buNone/>
            </a:pPr>
            <a:r>
              <a:rPr lang="en-US" sz="2400" dirty="0" smtClean="0">
                <a:latin typeface="Times New Roman" pitchFamily="18" charset="0"/>
                <a:cs typeface="Times New Roman" pitchFamily="18" charset="0"/>
              </a:rPr>
              <a:t>A: She can sacrifice her dowry and make a condition that husband will not remarry (while married to her) or will seek permission before doing so and it will be correct if they mutually agree to it.*</a:t>
            </a:r>
          </a:p>
          <a:p>
            <a:pPr algn="l">
              <a:buNone/>
            </a:pPr>
            <a:r>
              <a:rPr lang="en-US" sz="24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All </a:t>
            </a:r>
            <a:r>
              <a:rPr lang="en-US" sz="2200" i="1" dirty="0" err="1" smtClean="0">
                <a:latin typeface="Times New Roman" pitchFamily="18" charset="0"/>
                <a:cs typeface="Times New Roman" pitchFamily="18" charset="0"/>
              </a:rPr>
              <a:t>Maraje</a:t>
            </a:r>
            <a:r>
              <a:rPr lang="en-US" sz="2200" i="1" dirty="0" smtClean="0">
                <a:latin typeface="Times New Roman" pitchFamily="18" charset="0"/>
                <a:cs typeface="Times New Roman" pitchFamily="18" charset="0"/>
              </a:rPr>
              <a:t> agree to this, some says </a:t>
            </a:r>
            <a:r>
              <a:rPr lang="en-US" sz="2200" i="1" dirty="0" err="1" smtClean="0">
                <a:latin typeface="Times New Roman" pitchFamily="18" charset="0"/>
                <a:cs typeface="Times New Roman" pitchFamily="18" charset="0"/>
              </a:rPr>
              <a:t>Ihtiyat</a:t>
            </a:r>
            <a:r>
              <a:rPr lang="en-US" sz="2200" i="1" dirty="0" smtClean="0">
                <a:latin typeface="Times New Roman" pitchFamily="18" charset="0"/>
                <a:cs typeface="Times New Roman" pitchFamily="18" charset="0"/>
              </a:rPr>
              <a:t>-e-</a:t>
            </a:r>
            <a:r>
              <a:rPr lang="en-US" sz="2200" i="1" dirty="0" err="1" smtClean="0">
                <a:latin typeface="Times New Roman" pitchFamily="18" charset="0"/>
                <a:cs typeface="Times New Roman" pitchFamily="18" charset="0"/>
              </a:rPr>
              <a:t>wajib</a:t>
            </a:r>
            <a:r>
              <a:rPr lang="en-US" sz="2200" i="1" dirty="0" smtClean="0">
                <a:latin typeface="Times New Roman" pitchFamily="18" charset="0"/>
                <a:cs typeface="Times New Roman" pitchFamily="18" charset="0"/>
              </a:rPr>
              <a:t> some say </a:t>
            </a:r>
            <a:r>
              <a:rPr lang="en-US" sz="2200" i="1" dirty="0" err="1" smtClean="0">
                <a:latin typeface="Times New Roman" pitchFamily="18" charset="0"/>
                <a:cs typeface="Times New Roman" pitchFamily="18" charset="0"/>
              </a:rPr>
              <a:t>wajib</a:t>
            </a:r>
            <a:r>
              <a:rPr lang="en-US" sz="2200" i="1" dirty="0" smtClean="0">
                <a:latin typeface="Times New Roman" pitchFamily="18" charset="0"/>
                <a:cs typeface="Times New Roman" pitchFamily="18" charset="0"/>
              </a:rPr>
              <a:t> to adhere with this stipulation.</a:t>
            </a:r>
            <a:endParaRPr lang="ar-SY" sz="2400" i="1" dirty="0" smtClean="0">
              <a:latin typeface="Times New Roman" pitchFamily="18" charset="0"/>
              <a:cs typeface="Times New Roman" pitchFamily="18" charset="0"/>
            </a:endParaRPr>
          </a:p>
          <a:p>
            <a:pPr algn="r" rtl="1"/>
            <a:endParaRPr lang="ar-SY" sz="2000" dirty="0" smtClean="0">
              <a:latin typeface="Times New Roman" pitchFamily="18" charset="0"/>
              <a:cs typeface="Times New Roman" pitchFamily="18" charset="0"/>
            </a:endParaRPr>
          </a:p>
          <a:p>
            <a:pPr algn="r" rtl="1"/>
            <a:endParaRPr lang="ar-SY" sz="2000" dirty="0" smtClean="0">
              <a:latin typeface="Times New Roman" pitchFamily="18" charset="0"/>
              <a:cs typeface="Times New Roman" pitchFamily="18" charset="0"/>
            </a:endParaRPr>
          </a:p>
          <a:p>
            <a:pPr algn="r" rtl="1"/>
            <a:endParaRPr lang="ar-SY" sz="2000" dirty="0" smtClean="0">
              <a:latin typeface="Times New Roman" pitchFamily="18" charset="0"/>
              <a:cs typeface="Times New Roman" pitchFamily="18" charset="0"/>
            </a:endParaRPr>
          </a:p>
          <a:p>
            <a:pPr algn="r" rtl="1"/>
            <a:endParaRPr lang="en-US"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Autofit/>
          </a:bodyPr>
          <a:lstStyle/>
          <a:p>
            <a:pPr algn="l"/>
            <a:r>
              <a:rPr lang="en-US" sz="2400" dirty="0" smtClean="0">
                <a:latin typeface="Sakkal Majalla" pitchFamily="2" charset="-78"/>
                <a:cs typeface="Sakkal Majalla" pitchFamily="2" charset="-78"/>
              </a:rPr>
              <a:t>Does Quran mention more than one wife for the men?</a:t>
            </a:r>
          </a:p>
          <a:p>
            <a:pPr algn="r" rtl="1"/>
            <a:r>
              <a:rPr lang="ar-SY" sz="2400" dirty="0" smtClean="0">
                <a:latin typeface="Sakkal Majalla" pitchFamily="2" charset="-78"/>
                <a:cs typeface="Sakkal Majalla" pitchFamily="2" charset="-78"/>
              </a:rPr>
              <a:t>وَإِنْ خِفْتُمْ أَلَّا تُقْسِطُوا فِي الْيَتَامَىٰ فَانكِحُوا مَا طَابَ لَكُم مِّنَ النِّسَاءِ مَثْنَىٰ وَثُلَاثَ وَرُبَاعَ ۖ فَإِنْ خِفْتُمْ أَلَّا تَعْدِلُوا فَوَاحِدَةً</a:t>
            </a:r>
            <a:r>
              <a:rPr lang="en-US" sz="2400" dirty="0" smtClean="0">
                <a:latin typeface="Sakkal Majalla" pitchFamily="2" charset="-78"/>
                <a:cs typeface="Sakkal Majalla" pitchFamily="2" charset="-78"/>
              </a:rPr>
              <a:t> </a:t>
            </a:r>
            <a:r>
              <a:rPr lang="ur-PK" sz="2400" dirty="0" smtClean="0">
                <a:latin typeface="Sakkal Majalla" pitchFamily="2" charset="-78"/>
                <a:cs typeface="Sakkal Majalla" pitchFamily="2" charset="-78"/>
              </a:rPr>
              <a:t> (نساء ۳)</a:t>
            </a:r>
          </a:p>
          <a:p>
            <a:r>
              <a:rPr lang="en-US" sz="2000" dirty="0" smtClean="0">
                <a:latin typeface="Times New Roman" pitchFamily="18" charset="0"/>
                <a:cs typeface="Times New Roman" pitchFamily="18" charset="0"/>
              </a:rPr>
              <a:t>“And if you fear that you cannot act equitably towards orphans, then marry such women as seem good to you, two and three and four; but if you fear that you will not do justice (between them), then (marry) only one”</a:t>
            </a:r>
          </a:p>
          <a:p>
            <a:r>
              <a:rPr lang="en-US" sz="2000" dirty="0" smtClean="0">
                <a:latin typeface="Times New Roman" pitchFamily="18" charset="0"/>
                <a:cs typeface="Times New Roman" pitchFamily="18" charset="0"/>
              </a:rPr>
              <a:t>This verse of Quran gives permission along with restriction of justice.</a:t>
            </a:r>
          </a:p>
          <a:p>
            <a:pPr algn="r" rtl="1"/>
            <a:r>
              <a:rPr lang="ar-SY" sz="2400" dirty="0" smtClean="0">
                <a:latin typeface="Sakkal Majalla" pitchFamily="2" charset="-78"/>
                <a:cs typeface="Sakkal Majalla" pitchFamily="2" charset="-78"/>
              </a:rPr>
              <a:t>وَلَن تَسْتَطِيعُوا أَن تَعْدِلُوا بَيْنَ النِّسَاءِ وَلَوْ حَرَصْتُمْ </a:t>
            </a:r>
            <a:r>
              <a:rPr lang="ur-PK" sz="2400" dirty="0" smtClean="0">
                <a:latin typeface="Sakkal Majalla" pitchFamily="2" charset="-78"/>
                <a:cs typeface="Sakkal Majalla" pitchFamily="2" charset="-78"/>
              </a:rPr>
              <a:t>(نساء ۱۲۹)</a:t>
            </a:r>
          </a:p>
          <a:p>
            <a:r>
              <a:rPr lang="en-US" sz="2000" dirty="0" smtClean="0">
                <a:latin typeface="Times New Roman" pitchFamily="18" charset="0"/>
                <a:cs typeface="Times New Roman" pitchFamily="18" charset="0"/>
              </a:rPr>
              <a:t>You will never be able to maintain justice among your wives and love them all equally, no matter how hard you try.</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Permission for up to four wives is a general law, in some instances it was required, like after wars when a lot of men would lose their lives, their widows were left without protection, Islam gave this permission of more than one wife to protect them and provide shelter for them.</a:t>
            </a:r>
          </a:p>
          <a:p>
            <a:endParaRPr lang="en-US" sz="24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457200"/>
          <a:ext cx="8229600" cy="586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20000"/>
          </a:bodyPr>
          <a:lstStyle/>
          <a:p>
            <a:pPr algn="r" rtl="1"/>
            <a:r>
              <a:rPr lang="ar-SA" sz="2600" dirty="0" smtClean="0">
                <a:latin typeface="Sakkal Majalla" pitchFamily="2" charset="-78"/>
                <a:cs typeface="Sakkal Majalla" pitchFamily="2" charset="-78"/>
              </a:rPr>
              <a:t>اور اس چیز کو ہاتھ سے نکلنے نہ دیا جائے اور سوء استفادہ سے روکا جائے تو فرمادیا: </a:t>
            </a:r>
            <a:r>
              <a:rPr lang="ar-SA" sz="2600" b="1" dirty="0" smtClean="0">
                <a:latin typeface="Sakkal Majalla" pitchFamily="2" charset="-78"/>
                <a:cs typeface="Sakkal Majalla" pitchFamily="2" charset="-78"/>
              </a:rPr>
              <a:t>اعدلو </a:t>
            </a:r>
            <a:r>
              <a:rPr lang="ar-SA" sz="2600" dirty="0" smtClean="0">
                <a:latin typeface="Sakkal Majalla" pitchFamily="2" charset="-78"/>
                <a:cs typeface="Sakkal Majalla" pitchFamily="2" charset="-78"/>
              </a:rPr>
              <a:t>عدل سے کام لو، پھر کہا </a:t>
            </a:r>
            <a:r>
              <a:rPr lang="ar-SA" sz="2600" b="1" dirty="0" smtClean="0">
                <a:latin typeface="Sakkal Majalla" pitchFamily="2" charset="-78"/>
                <a:cs typeface="Sakkal Majalla" pitchFamily="2" charset="-78"/>
              </a:rPr>
              <a:t>لن تستطیعوا</a:t>
            </a:r>
            <a:endParaRPr lang="en-US" sz="2600" dirty="0" smtClean="0">
              <a:latin typeface="Sakkal Majalla" pitchFamily="2" charset="-78"/>
              <a:cs typeface="Sakkal Majalla" pitchFamily="2" charset="-78"/>
            </a:endParaRPr>
          </a:p>
          <a:p>
            <a:pPr algn="r" rtl="1">
              <a:buNone/>
            </a:pPr>
            <a:r>
              <a:rPr lang="ar-SA" sz="2600" dirty="0" smtClean="0">
                <a:latin typeface="Sakkal Majalla" pitchFamily="2" charset="-78"/>
                <a:cs typeface="Sakkal Majalla" pitchFamily="2" charset="-78"/>
              </a:rPr>
              <a:t>۱۔ اس لیے کہ تم نان و نفقہ میں تو اعتدال کرسکتے ہو(مادی ضروریات)</a:t>
            </a:r>
            <a:endParaRPr lang="en-US" sz="2600" dirty="0" smtClean="0">
              <a:latin typeface="Sakkal Majalla" pitchFamily="2" charset="-78"/>
              <a:cs typeface="Sakkal Majalla" pitchFamily="2" charset="-78"/>
            </a:endParaRPr>
          </a:p>
          <a:p>
            <a:pPr algn="r" rtl="1">
              <a:buNone/>
            </a:pPr>
            <a:r>
              <a:rPr lang="ar-SA" sz="2600" dirty="0" smtClean="0">
                <a:latin typeface="Sakkal Majalla" pitchFamily="2" charset="-78"/>
                <a:cs typeface="Sakkal Majalla" pitchFamily="2" charset="-78"/>
              </a:rPr>
              <a:t>۲۔ مگر علاقہ و محبت میں نہیں اور نا ممکن ہے (معنویات)، مثلا پہلی بیوی عمر میں زیادہ  اس سے محبت الگ، ایک جوان اس سے الگ۔۔۔</a:t>
            </a:r>
            <a:endParaRPr lang="en-US" sz="2600" dirty="0" smtClean="0">
              <a:latin typeface="Sakkal Majalla" pitchFamily="2" charset="-78"/>
              <a:cs typeface="Sakkal Majalla" pitchFamily="2" charset="-78"/>
            </a:endParaRPr>
          </a:p>
          <a:p>
            <a:pPr algn="r" rtl="1">
              <a:buNone/>
            </a:pPr>
            <a:r>
              <a:rPr lang="ar-SA" sz="2600" dirty="0" smtClean="0">
                <a:latin typeface="Sakkal Majalla" pitchFamily="2" charset="-78"/>
                <a:cs typeface="Sakkal Majalla" pitchFamily="2" charset="-78"/>
              </a:rPr>
              <a:t>۳۔ مسلمانوں نے خواتین پر ظلم کیے، اور پھر اسکی ذمہ داری اسلام پر ڈال دی، تاکہ وہ بدنامی سے بچ جائیں۔ </a:t>
            </a:r>
            <a:endParaRPr lang="en-US" sz="2600" dirty="0" smtClean="0">
              <a:latin typeface="Sakkal Majalla" pitchFamily="2" charset="-78"/>
              <a:cs typeface="Sakkal Majalla" pitchFamily="2" charset="-78"/>
            </a:endParaRPr>
          </a:p>
          <a:p>
            <a:pPr algn="r" rtl="1"/>
            <a:r>
              <a:rPr lang="ar-SY" sz="2400" dirty="0" smtClean="0">
                <a:latin typeface="Sakkal Majalla" pitchFamily="2" charset="-78"/>
                <a:cs typeface="Sakkal Majalla" pitchFamily="2" charset="-78"/>
              </a:rPr>
              <a:t>رَسُولِ اللَّهِ ص أَنَّهُ قَالَ كُتِبَ الْجِهَادُ عَلَى رِجَالِ أُمَّتِي وَ الْغَيْرَةُ عَلَى نِسَائِهَا فَمَنْ صَبَرَتْ مِنْهُنَّ وَ احْتَسَبَتْ أَعْطَاهَا اللَّهُ أَجْرَ شَهِيد</a:t>
            </a:r>
            <a:endParaRPr lang="en-US" sz="2200" dirty="0" smtClean="0">
              <a:latin typeface="Sakkal Majalla" pitchFamily="2" charset="-78"/>
              <a:cs typeface="Sakkal Majalla" pitchFamily="2" charset="-78"/>
            </a:endParaRPr>
          </a:p>
          <a:p>
            <a:pPr algn="l"/>
            <a:r>
              <a:rPr lang="en-US" sz="2200" dirty="0" smtClean="0">
                <a:latin typeface="Times New Roman" pitchFamily="18" charset="0"/>
                <a:cs typeface="Times New Roman" pitchFamily="18" charset="0"/>
              </a:rPr>
              <a:t>Allah made Jihad </a:t>
            </a:r>
            <a:r>
              <a:rPr lang="en-US" sz="2200" dirty="0" err="1" smtClean="0">
                <a:latin typeface="Times New Roman" pitchFamily="18" charset="0"/>
                <a:cs typeface="Times New Roman" pitchFamily="18" charset="0"/>
              </a:rPr>
              <a:t>wajib</a:t>
            </a:r>
            <a:r>
              <a:rPr lang="en-US" sz="2200" dirty="0" smtClean="0">
                <a:latin typeface="Times New Roman" pitchFamily="18" charset="0"/>
                <a:cs typeface="Times New Roman" pitchFamily="18" charset="0"/>
              </a:rPr>
              <a:t> on men of my </a:t>
            </a:r>
            <a:r>
              <a:rPr lang="en-US" sz="2200" dirty="0" err="1" smtClean="0">
                <a:latin typeface="Times New Roman" pitchFamily="18" charset="0"/>
                <a:cs typeface="Times New Roman" pitchFamily="18" charset="0"/>
              </a:rPr>
              <a:t>Ummat</a:t>
            </a:r>
            <a:r>
              <a:rPr lang="en-US" sz="2200" dirty="0" smtClean="0">
                <a:latin typeface="Times New Roman" pitchFamily="18" charset="0"/>
                <a:cs typeface="Times New Roman" pitchFamily="18" charset="0"/>
              </a:rPr>
              <a:t> and</a:t>
            </a:r>
            <a:r>
              <a:rPr lang="en-US" sz="2200" dirty="0" smtClean="0">
                <a:latin typeface="Sakkal Majalla" pitchFamily="2" charset="-78"/>
                <a:cs typeface="+mj-cs"/>
              </a:rPr>
              <a:t> </a:t>
            </a:r>
            <a:r>
              <a:rPr lang="ur-PK" sz="2200" dirty="0" smtClean="0">
                <a:latin typeface="Sakkal Majalla" pitchFamily="2" charset="-78"/>
                <a:cs typeface="+mj-cs"/>
              </a:rPr>
              <a:t>غیرت</a:t>
            </a:r>
            <a:r>
              <a:rPr lang="en-US" sz="2200" dirty="0" smtClean="0">
                <a:latin typeface="Sakkal Majalla" pitchFamily="2" charset="-78"/>
                <a:cs typeface="+mj-cs"/>
              </a:rPr>
              <a:t> </a:t>
            </a:r>
            <a:r>
              <a:rPr lang="en-US" sz="2200" dirty="0" smtClean="0">
                <a:latin typeface="Times New Roman" pitchFamily="18" charset="0"/>
                <a:cs typeface="Times New Roman" pitchFamily="18" charset="0"/>
              </a:rPr>
              <a:t>on their women, whoever among them shows patience in regards to this </a:t>
            </a:r>
            <a:r>
              <a:rPr lang="ur-PK" sz="2200" dirty="0" smtClean="0">
                <a:latin typeface="Sakkal Majalla" pitchFamily="2" charset="-78"/>
                <a:cs typeface="+mj-cs"/>
              </a:rPr>
              <a:t>غیر</a:t>
            </a:r>
            <a:r>
              <a:rPr lang="fa-IR" sz="2200" dirty="0" smtClean="0">
                <a:latin typeface="Sakkal Majalla" pitchFamily="2" charset="-78"/>
                <a:cs typeface="+mj-cs"/>
              </a:rPr>
              <a:t>ت</a:t>
            </a:r>
            <a:r>
              <a:rPr lang="ur-PK" sz="2200" dirty="0" smtClean="0">
                <a:latin typeface="Sakkal Majalla" pitchFamily="2" charset="-78"/>
                <a:cs typeface="+mj-cs"/>
              </a:rPr>
              <a:t> </a:t>
            </a:r>
            <a:r>
              <a:rPr lang="en-US" sz="2200" dirty="0" smtClean="0">
                <a:latin typeface="Sakkal Majalla" pitchFamily="2" charset="-78"/>
                <a:cs typeface="+mj-cs"/>
              </a:rPr>
              <a:t> </a:t>
            </a:r>
            <a:r>
              <a:rPr lang="en-US" sz="2200" dirty="0" smtClean="0">
                <a:latin typeface="Times New Roman" pitchFamily="18" charset="0"/>
                <a:cs typeface="Times New Roman" pitchFamily="18" charset="0"/>
              </a:rPr>
              <a:t>and leave this matter with Allah, He will give her the rewards of a Martyr.</a:t>
            </a:r>
            <a:endParaRPr lang="ar-SY" sz="2200" dirty="0" smtClean="0">
              <a:latin typeface="Times New Roman" pitchFamily="18" charset="0"/>
              <a:cs typeface="Times New Roman" pitchFamily="18" charset="0"/>
            </a:endParaRPr>
          </a:p>
          <a:p>
            <a:pPr algn="r" rtl="1"/>
            <a:r>
              <a:rPr lang="ar-SY" sz="2400" dirty="0" smtClean="0">
                <a:latin typeface="Sakkal Majalla" pitchFamily="2" charset="-78"/>
                <a:cs typeface="Sakkal Majalla" pitchFamily="2" charset="-78"/>
              </a:rPr>
              <a:t> عَنْ أَبِي جَعْفَرٍ ع قَالَ إِنَّ اللَّهَ عَزَّ وَ جَلَّ كَتَبَ عَلَى الرِّجَالِ الْجِهَادَ وَ عَلَى النِّسَاءِ الْجِهَادَ فَجِهَادُ الرَّجُلِ أَنْ يَبْذُلَ مَالَهُ وَ دَمَهُ حَتَّى يُقْتَلَ فِي سَبِيلِ اللَّهِ عَزَّ وَ جَلَّ وَ جِهَادُ الْمَرْأَةِ أَنْ تَصْبِرَ عَلَى مَا تَرَى مِنْ أَذَى زَوْجِهَا وَ غَيْرَتِه‏</a:t>
            </a:r>
            <a:endParaRPr lang="en-US" sz="2400" dirty="0" smtClean="0">
              <a:latin typeface="Sakkal Majalla" pitchFamily="2" charset="-78"/>
              <a:cs typeface="Sakkal Majalla" pitchFamily="2" charset="-78"/>
            </a:endParaRPr>
          </a:p>
          <a:p>
            <a:pPr algn="l"/>
            <a:r>
              <a:rPr lang="en-US" sz="2200" dirty="0" smtClean="0">
                <a:latin typeface="Times New Roman" pitchFamily="18" charset="0"/>
                <a:cs typeface="Times New Roman" pitchFamily="18" charset="0"/>
              </a:rPr>
              <a:t>Jihad of a woman is to be patience in front of the problems of the house and husband. Making a living with a spouse who has a good income, who is </a:t>
            </a:r>
            <a:r>
              <a:rPr lang="ur-PK" sz="2200" dirty="0" smtClean="0">
                <a:latin typeface="Sakkal Majalla" pitchFamily="2" charset="-78"/>
                <a:cs typeface="+mj-cs"/>
              </a:rPr>
              <a:t>خوش اخلاق</a:t>
            </a:r>
            <a:r>
              <a:rPr lang="en-US" sz="2200" dirty="0" smtClean="0">
                <a:latin typeface="Sakkal Majalla" pitchFamily="2" charset="-78"/>
                <a:cs typeface="+mj-cs"/>
              </a:rPr>
              <a:t>, </a:t>
            </a:r>
            <a:r>
              <a:rPr lang="en-US" sz="2200" dirty="0" smtClean="0">
                <a:latin typeface="Times New Roman" pitchFamily="18" charset="0"/>
                <a:cs typeface="Times New Roman" pitchFamily="18" charset="0"/>
              </a:rPr>
              <a:t>who know their duties is not a skill, rather it is an accomplishment to make a living with the one who lacks all of these.</a:t>
            </a:r>
            <a:endParaRPr lang="ar-SY" sz="2200" dirty="0" smtClean="0">
              <a:latin typeface="Times New Roman" pitchFamily="18" charset="0"/>
              <a:cs typeface="Times New Roman" pitchFamily="18" charset="0"/>
            </a:endParaRPr>
          </a:p>
          <a:p>
            <a:endParaRPr 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4. Not abiding with clause of marriage</a:t>
            </a:r>
            <a:endParaRPr lang="en-US" dirty="0"/>
          </a:p>
        </p:txBody>
      </p:sp>
      <p:sp>
        <p:nvSpPr>
          <p:cNvPr id="3" name="Content Placeholder 2"/>
          <p:cNvSpPr>
            <a:spLocks noGrp="1"/>
          </p:cNvSpPr>
          <p:nvPr>
            <p:ph idx="1"/>
          </p:nvPr>
        </p:nvSpPr>
        <p:spPr>
          <a:xfrm>
            <a:off x="457200" y="1066800"/>
            <a:ext cx="8229600" cy="5334000"/>
          </a:xfrm>
        </p:spPr>
        <p:txBody>
          <a:bodyPr>
            <a:normAutofit fontScale="92500"/>
          </a:bodyPr>
          <a:lstStyle/>
          <a:p>
            <a:pPr>
              <a:buNone/>
            </a:pPr>
            <a:r>
              <a:rPr lang="en-US" sz="2400" dirty="0" smtClean="0"/>
              <a:t>Q: What is </a:t>
            </a:r>
            <a:r>
              <a:rPr lang="ur-PK" sz="2400" dirty="0" smtClean="0"/>
              <a:t>تدلیس</a:t>
            </a:r>
            <a:r>
              <a:rPr lang="en-US" sz="2400" dirty="0" smtClean="0"/>
              <a:t>?</a:t>
            </a:r>
          </a:p>
          <a:p>
            <a:pPr>
              <a:buNone/>
            </a:pPr>
            <a:r>
              <a:rPr lang="en-US" sz="2400" dirty="0" smtClean="0"/>
              <a:t>A:  It is when man or woman is described in disguise. For example not mentioning some of the defects or mentioning things which this person doesn’t possess. Like saying the boy is a doctor or engineer but really isn’t. And if they hadn’t mentioned these things the marriage would’ve never taken place.</a:t>
            </a:r>
          </a:p>
          <a:p>
            <a:pPr>
              <a:buNone/>
            </a:pPr>
            <a:r>
              <a:rPr lang="en-US" sz="2400" dirty="0" smtClean="0"/>
              <a:t>Q: What is the ruling on </a:t>
            </a:r>
            <a:r>
              <a:rPr lang="en-US" sz="2400" dirty="0" err="1" smtClean="0"/>
              <a:t>tadlis</a:t>
            </a:r>
            <a:r>
              <a:rPr lang="en-US" sz="2400" dirty="0" smtClean="0"/>
              <a:t>?</a:t>
            </a:r>
          </a:p>
          <a:p>
            <a:pPr>
              <a:buNone/>
            </a:pPr>
            <a:r>
              <a:rPr lang="en-US" sz="2400" dirty="0" smtClean="0"/>
              <a:t>A:  If </a:t>
            </a:r>
            <a:r>
              <a:rPr lang="en-US" sz="2400" dirty="0" err="1" smtClean="0"/>
              <a:t>tadlis</a:t>
            </a:r>
            <a:r>
              <a:rPr lang="en-US" sz="2400" dirty="0" smtClean="0"/>
              <a:t> is to cover up some physical defects, the contract can be revoked, the other party has the right to end the contract. </a:t>
            </a:r>
          </a:p>
          <a:p>
            <a:pPr>
              <a:buNone/>
            </a:pPr>
            <a:r>
              <a:rPr lang="en-US" sz="2400" dirty="0" smtClean="0"/>
              <a:t>Q: If a person marries a widow and later finds out that she faints quite often, and he wasn’t told of her condition, does that count as </a:t>
            </a:r>
            <a:r>
              <a:rPr lang="en-US" sz="2400" dirty="0" err="1" smtClean="0"/>
              <a:t>tadlis</a:t>
            </a:r>
            <a:r>
              <a:rPr lang="en-US" sz="2400" dirty="0" smtClean="0"/>
              <a:t>?</a:t>
            </a:r>
          </a:p>
          <a:p>
            <a:pPr>
              <a:buNone/>
            </a:pPr>
            <a:r>
              <a:rPr lang="en-US" sz="2400" dirty="0" smtClean="0"/>
              <a:t>A:  It is not considered </a:t>
            </a:r>
            <a:r>
              <a:rPr lang="en-US" sz="2400" dirty="0" err="1" smtClean="0"/>
              <a:t>tadlis</a:t>
            </a:r>
            <a:r>
              <a:rPr lang="en-US" sz="2400" dirty="0" smtClean="0"/>
              <a:t> if the defect is not mentioned, but rather covered when asked about.</a:t>
            </a:r>
          </a:p>
          <a:p>
            <a:pPr>
              <a:buNone/>
            </a:pPr>
            <a:endParaRPr lang="en-US" sz="2400" dirty="0" smtClean="0"/>
          </a:p>
          <a:p>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20000"/>
          </a:bodyPr>
          <a:lstStyle/>
          <a:p>
            <a:pPr>
              <a:buNone/>
            </a:pPr>
            <a:r>
              <a:rPr lang="en-US" sz="2400" dirty="0" smtClean="0"/>
              <a:t>Q: Before marriage the boy asked about the girl if there is any defects, he is told the girl is </a:t>
            </a:r>
            <a:r>
              <a:rPr lang="en-US" sz="2400" smtClean="0"/>
              <a:t>perfectly allright </a:t>
            </a:r>
            <a:r>
              <a:rPr lang="en-US" sz="2400" dirty="0" smtClean="0"/>
              <a:t>and rather beautiful. Later finds out that girl is cross-eyed, and he wanted a religious/</a:t>
            </a:r>
            <a:r>
              <a:rPr lang="en-US" sz="2400" dirty="0" err="1" smtClean="0"/>
              <a:t>hijabi</a:t>
            </a:r>
            <a:r>
              <a:rPr lang="en-US" sz="2400" dirty="0" smtClean="0"/>
              <a:t> girl, where this girl doesn’t practice all this, does he have the right to revoke the marriage?</a:t>
            </a:r>
          </a:p>
          <a:p>
            <a:pPr>
              <a:buNone/>
            </a:pPr>
            <a:r>
              <a:rPr lang="en-US" sz="2400" dirty="0" smtClean="0"/>
              <a:t>A:  Contract is correct, but if there was a prior condition stipulated for no defects, and later defects are present, then husband has the right to revoke. </a:t>
            </a:r>
          </a:p>
          <a:p>
            <a:pPr>
              <a:buFontTx/>
              <a:buChar char="-"/>
            </a:pPr>
            <a:r>
              <a:rPr lang="en-US" sz="2400" dirty="0" smtClean="0"/>
              <a:t>Prior to any relationship, dowry is upheld, afterwards he must pay all the dowry. In divorce prior to relationship, half dowry is paid, after, all is due.</a:t>
            </a:r>
          </a:p>
          <a:p>
            <a:pPr>
              <a:buNone/>
            </a:pPr>
            <a:r>
              <a:rPr lang="en-US" sz="2400" dirty="0" smtClean="0"/>
              <a:t>Q:  Prior to marriage a boy does </a:t>
            </a:r>
            <a:r>
              <a:rPr lang="en-US" sz="2400" dirty="0" err="1" smtClean="0"/>
              <a:t>tadlis</a:t>
            </a:r>
            <a:r>
              <a:rPr lang="en-US" sz="2400" dirty="0" smtClean="0"/>
              <a:t> by lying about being a doctor or an engineer (or any other specific profession) and knows that girl agreed for marriage because of it and without it she wouldn’t have married him, does the girl have the right to revoke this marriage?</a:t>
            </a:r>
          </a:p>
          <a:p>
            <a:pPr>
              <a:buNone/>
            </a:pPr>
            <a:r>
              <a:rPr lang="en-US" sz="2400" dirty="0" smtClean="0"/>
              <a:t>A:  If there was a precondition in marriage contract about being in a specific profession, or contract is based on this condition, than girl does have the right to revoke. Before any relationship she revokes, no dowry, but after relationship, husband must pay dowry.</a:t>
            </a:r>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t>5. Discovery of an ailment or defect in spouse</a:t>
            </a:r>
            <a:endParaRPr lang="en-US" sz="3200" dirty="0"/>
          </a:p>
        </p:txBody>
      </p:sp>
      <p:sp>
        <p:nvSpPr>
          <p:cNvPr id="3" name="Content Placeholder 2"/>
          <p:cNvSpPr>
            <a:spLocks noGrp="1"/>
          </p:cNvSpPr>
          <p:nvPr>
            <p:ph idx="1"/>
          </p:nvPr>
        </p:nvSpPr>
        <p:spPr>
          <a:xfrm>
            <a:off x="457200" y="914400"/>
            <a:ext cx="8229600" cy="5715000"/>
          </a:xfrm>
        </p:spPr>
        <p:txBody>
          <a:bodyPr>
            <a:normAutofit fontScale="85000" lnSpcReduction="10000"/>
          </a:bodyPr>
          <a:lstStyle/>
          <a:p>
            <a:r>
              <a:rPr lang="en-US" sz="2400" dirty="0" smtClean="0"/>
              <a:t>If the following defects are present in woman, husband has the right to revoke the marriage.</a:t>
            </a:r>
          </a:p>
          <a:p>
            <a:pPr marL="457200" indent="-457200">
              <a:buFont typeface="+mj-lt"/>
              <a:buAutoNum type="arabicPeriod"/>
            </a:pPr>
            <a:r>
              <a:rPr lang="en-US" sz="2400" dirty="0" smtClean="0"/>
              <a:t>Insanity (</a:t>
            </a:r>
            <a:r>
              <a:rPr lang="ur-PK" sz="2400" dirty="0" smtClean="0"/>
              <a:t>جنون</a:t>
            </a:r>
            <a:r>
              <a:rPr lang="en-US" sz="2400" dirty="0" smtClean="0"/>
              <a:t>) even if it is intermittent.</a:t>
            </a:r>
          </a:p>
          <a:p>
            <a:pPr marL="457200" indent="-457200"/>
            <a:r>
              <a:rPr lang="en-US" sz="2000" dirty="0" smtClean="0"/>
              <a:t>if a person was insane prior to marriage then husband has the right to revoke, but if the wife becomes insane after marriage, he doesn’t have the right t revoke.</a:t>
            </a:r>
          </a:p>
          <a:p>
            <a:pPr marL="457200" indent="-457200">
              <a:buFont typeface="+mj-lt"/>
              <a:buAutoNum type="arabicPeriod" startAt="2"/>
            </a:pPr>
            <a:r>
              <a:rPr lang="en-US" sz="2400" dirty="0" smtClean="0"/>
              <a:t>Leprosy : Tropical skin and nerve disease</a:t>
            </a:r>
          </a:p>
          <a:p>
            <a:pPr marL="457200" indent="-457200">
              <a:buAutoNum type="arabicPeriod" startAt="3"/>
            </a:pPr>
            <a:r>
              <a:rPr lang="en-US" sz="2400" dirty="0" smtClean="0"/>
              <a:t>Blindness: Here it means blind from both eyes, so if a person can see from one eye or has an illness where she can’t see at night time only,  it will not have the same ruling</a:t>
            </a:r>
          </a:p>
          <a:p>
            <a:pPr marL="457200" indent="-457200">
              <a:buAutoNum type="arabicPeriod" startAt="3"/>
            </a:pPr>
            <a:r>
              <a:rPr lang="en-US" sz="2400" dirty="0" smtClean="0"/>
              <a:t>Being  crippled, even if it is not to the extent of immobility.</a:t>
            </a:r>
          </a:p>
          <a:p>
            <a:pPr marL="457200" indent="-457200">
              <a:buFont typeface="+mj-lt"/>
              <a:buAutoNum type="arabicPeriod" startAt="5"/>
            </a:pPr>
            <a:r>
              <a:rPr lang="en-US" sz="2400" dirty="0" smtClean="0"/>
              <a:t>Presence of flesh or a bone in the woman's uterus, which may or may not obstruct sexual intercourse or pregnancy. And if the husband finds that the wife at the time of </a:t>
            </a:r>
            <a:r>
              <a:rPr lang="en-US" sz="2400" dirty="0" err="1" smtClean="0"/>
              <a:t>Nikah</a:t>
            </a:r>
            <a:r>
              <a:rPr lang="en-US" sz="2400" dirty="0" smtClean="0"/>
              <a:t>, suffered from '</a:t>
            </a:r>
            <a:r>
              <a:rPr lang="en-US" sz="2400" dirty="0" err="1" smtClean="0"/>
              <a:t>Ifdha</a:t>
            </a:r>
            <a:r>
              <a:rPr lang="en-US" sz="2400" dirty="0" smtClean="0"/>
              <a:t>' - meaning that her urinary and menstrual tract have been one, or her menstrual passage and rectum have been one, he cannot annul the marriage. As an obligatory precaution, he will have to pronounce </a:t>
            </a:r>
            <a:r>
              <a:rPr lang="en-US" sz="2400" dirty="0" err="1" smtClean="0"/>
              <a:t>talaq</a:t>
            </a:r>
            <a:r>
              <a:rPr lang="en-US" sz="2400" dirty="0" smtClean="0"/>
              <a:t> if he wants to dissolve the marriage. </a:t>
            </a:r>
          </a:p>
          <a:p>
            <a:pPr marL="457200" indent="-457200"/>
            <a:r>
              <a:rPr lang="en-US" sz="2400" dirty="0" smtClean="0"/>
              <a:t> As some of these things might be treatable, if the woman goes ahead with her own expense for the treatment, right of revoke is dissolved.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85000" lnSpcReduction="20000"/>
          </a:bodyPr>
          <a:lstStyle/>
          <a:p>
            <a:r>
              <a:rPr lang="en-US" sz="2800" dirty="0" smtClean="0"/>
              <a:t>If the following defects are present in a man, wife has the right to revoke the marriage, according to all </a:t>
            </a:r>
            <a:r>
              <a:rPr lang="en-US" sz="2800" dirty="0" err="1" smtClean="0"/>
              <a:t>Maraje</a:t>
            </a:r>
            <a:r>
              <a:rPr lang="en-US" sz="2800" dirty="0" smtClean="0"/>
              <a:t>.</a:t>
            </a:r>
          </a:p>
          <a:p>
            <a:pPr marL="514350" indent="-514350">
              <a:buFont typeface="+mj-lt"/>
              <a:buAutoNum type="arabicPeriod"/>
            </a:pPr>
            <a:r>
              <a:rPr lang="en-US" sz="2800" dirty="0" smtClean="0"/>
              <a:t>Absence of certain organs</a:t>
            </a:r>
          </a:p>
          <a:p>
            <a:pPr marL="514350" indent="-514350">
              <a:buFont typeface="+mj-lt"/>
              <a:buAutoNum type="arabicPeriod"/>
            </a:pPr>
            <a:r>
              <a:rPr lang="en-US" sz="2800" dirty="0" smtClean="0"/>
              <a:t>Impotent</a:t>
            </a:r>
          </a:p>
          <a:p>
            <a:pPr marL="514350" indent="-514350"/>
            <a:r>
              <a:rPr lang="en-US" sz="2800" dirty="0" smtClean="0"/>
              <a:t>Right to revoke according to majority of </a:t>
            </a:r>
            <a:r>
              <a:rPr lang="en-US" sz="2800" dirty="0" err="1" smtClean="0"/>
              <a:t>Maraje</a:t>
            </a:r>
            <a:r>
              <a:rPr lang="en-US" sz="2800" dirty="0" smtClean="0"/>
              <a:t>:</a:t>
            </a:r>
          </a:p>
          <a:p>
            <a:pPr marL="514350" indent="-514350">
              <a:buFont typeface="+mj-lt"/>
              <a:buAutoNum type="arabicPeriod"/>
            </a:pPr>
            <a:r>
              <a:rPr lang="en-US" sz="2800" dirty="0" smtClean="0"/>
              <a:t>Insanity</a:t>
            </a:r>
          </a:p>
          <a:p>
            <a:pPr marL="514350" indent="-514350">
              <a:buFont typeface="+mj-lt"/>
              <a:buAutoNum type="arabicPeriod"/>
            </a:pPr>
            <a:r>
              <a:rPr lang="en-US" sz="2800" dirty="0" smtClean="0"/>
              <a:t>Leprosy</a:t>
            </a:r>
          </a:p>
          <a:p>
            <a:pPr marL="514350" indent="-514350">
              <a:buFont typeface="+mj-lt"/>
              <a:buAutoNum type="arabicPeriod"/>
            </a:pPr>
            <a:r>
              <a:rPr lang="en-US" sz="2800" dirty="0" smtClean="0"/>
              <a:t>Blindness</a:t>
            </a:r>
          </a:p>
          <a:p>
            <a:pPr marL="514350" indent="-514350"/>
            <a:r>
              <a:rPr lang="en-US" sz="2800" dirty="0" smtClean="0"/>
              <a:t>If above conditions were pre existing, then woman has the right to revoke, after marriage, she doesn’t have the right to revoke. </a:t>
            </a:r>
          </a:p>
          <a:p>
            <a:r>
              <a:rPr lang="en-US" sz="2800" dirty="0" smtClean="0"/>
              <a:t>Important points in regards to the right of revoking:</a:t>
            </a:r>
          </a:p>
          <a:p>
            <a:pPr marL="457200" indent="-457200">
              <a:buFont typeface="+mj-lt"/>
              <a:buAutoNum type="arabicPeriod"/>
            </a:pPr>
            <a:r>
              <a:rPr lang="en-US" sz="2800" dirty="0" smtClean="0"/>
              <a:t>Choice of revoking is immediate for both man and woman, therefore, if they don’t revoke it immediately, </a:t>
            </a:r>
            <a:r>
              <a:rPr lang="en-US" sz="2800" dirty="0" err="1" smtClean="0"/>
              <a:t>Aqd</a:t>
            </a:r>
            <a:r>
              <a:rPr lang="en-US" sz="2800" dirty="0" smtClean="0"/>
              <a:t> becomes </a:t>
            </a:r>
            <a:r>
              <a:rPr lang="en-US" sz="2800" dirty="0" err="1" smtClean="0"/>
              <a:t>lazim</a:t>
            </a:r>
            <a:r>
              <a:rPr lang="en-US" sz="2800" dirty="0" smtClean="0"/>
              <a:t>. Of course not knowing is an excuse (for it being immediate) and the right remains.</a:t>
            </a:r>
          </a:p>
          <a:p>
            <a:pPr marL="457200" indent="-457200">
              <a:buFont typeface="+mj-lt"/>
              <a:buAutoNum type="arabicPeriod"/>
            </a:pPr>
            <a:r>
              <a:rPr lang="en-US" sz="2800" dirty="0" smtClean="0"/>
              <a:t>Same rules apply for temporary marriage.</a:t>
            </a:r>
          </a:p>
          <a:p>
            <a:pPr marL="514350" indent="-514350"/>
            <a:endParaRPr lang="en-US" sz="2800" dirty="0" smtClean="0"/>
          </a:p>
          <a:p>
            <a:endParaRPr 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a:bodyPr>
          <a:lstStyle/>
          <a:p>
            <a:pPr marL="457200" indent="-457200"/>
            <a:r>
              <a:rPr lang="en-US" sz="2400" dirty="0" smtClean="0"/>
              <a:t>In following cases neither has the right to revoke:</a:t>
            </a:r>
          </a:p>
          <a:p>
            <a:pPr marL="457200" indent="-457200">
              <a:buFont typeface="+mj-lt"/>
              <a:buAutoNum type="arabicPeriod"/>
            </a:pPr>
            <a:r>
              <a:rPr lang="en-US" sz="2400" dirty="0" smtClean="0"/>
              <a:t>Epilepsy (Seizures)</a:t>
            </a:r>
          </a:p>
          <a:p>
            <a:pPr marL="457200" indent="-457200">
              <a:buFont typeface="+mj-lt"/>
              <a:buAutoNum type="arabicPeriod"/>
            </a:pPr>
            <a:r>
              <a:rPr lang="ur-PK" sz="2400" dirty="0" smtClean="0"/>
              <a:t>اغماء</a:t>
            </a:r>
            <a:r>
              <a:rPr lang="en-US" sz="2400" dirty="0" smtClean="0"/>
              <a:t> Fainting</a:t>
            </a:r>
          </a:p>
          <a:p>
            <a:pPr marL="457200" indent="-457200">
              <a:buFont typeface="+mj-lt"/>
              <a:buAutoNum type="arabicPeriod"/>
            </a:pPr>
            <a:r>
              <a:rPr lang="ur-PK" sz="2400" dirty="0" smtClean="0"/>
              <a:t>عقیم</a:t>
            </a:r>
            <a:r>
              <a:rPr lang="en-US" sz="2400" dirty="0" smtClean="0"/>
              <a:t>Barren/infertile</a:t>
            </a:r>
          </a:p>
          <a:p>
            <a:pPr marL="457200" indent="-457200">
              <a:buFont typeface="+mj-lt"/>
              <a:buAutoNum type="arabicPeriod"/>
            </a:pPr>
            <a:r>
              <a:rPr lang="en-US" sz="2400" dirty="0" smtClean="0"/>
              <a:t>Addiction</a:t>
            </a:r>
          </a:p>
          <a:p>
            <a:pPr marL="457200" indent="-457200">
              <a:buFont typeface="+mj-lt"/>
              <a:buAutoNum type="arabicPeriod"/>
            </a:pPr>
            <a:r>
              <a:rPr lang="en-US" sz="2400" dirty="0" smtClean="0"/>
              <a:t>Hiding  real age</a:t>
            </a:r>
          </a:p>
          <a:p>
            <a:pPr marL="457200" indent="-457200">
              <a:buNone/>
            </a:pPr>
            <a:r>
              <a:rPr lang="en-US" sz="2400" dirty="0" smtClean="0"/>
              <a:t>Q:  If a girl lied about her real age and mentioned she is five years younger than her actual age, and later husband finds out, does he have the right to revoke?</a:t>
            </a:r>
          </a:p>
          <a:p>
            <a:pPr marL="457200" indent="-457200">
              <a:buNone/>
            </a:pPr>
            <a:r>
              <a:rPr lang="en-US" sz="2400" dirty="0" smtClean="0"/>
              <a:t>A:  In this quantity, husband doesn’t have the right to revoke, and if he divorces before any relationship dowry is half.</a:t>
            </a:r>
          </a:p>
          <a:p>
            <a:pPr marL="457200" indent="-457200">
              <a:buFont typeface="+mj-lt"/>
              <a:buAutoNum type="arabicPeriod"/>
            </a:pPr>
            <a:endParaRPr lang="en-US" sz="2400" dirty="0" smtClean="0"/>
          </a:p>
          <a:p>
            <a:pPr marL="457200" indent="-457200">
              <a:buFont typeface="+mj-lt"/>
              <a:buAutoNum type="arabicPeriod"/>
            </a:pPr>
            <a:endParaRPr lang="en-US" sz="2400" dirty="0" smtClean="0"/>
          </a:p>
          <a:p>
            <a:pPr marL="457200" indent="-457200">
              <a:buFont typeface="+mj-lt"/>
              <a:buAutoNum type="arabicPeriod"/>
            </a:pPr>
            <a:endParaRPr lang="en-US" sz="2400" dirty="0" smtClean="0"/>
          </a:p>
          <a:p>
            <a:pPr marL="457200" indent="-457200">
              <a:buFont typeface="+mj-lt"/>
              <a:buAutoNum type="arabicPeriod"/>
            </a:pPr>
            <a:endParaRPr lang="en-US"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t>Reason for crisis are others</a:t>
            </a:r>
            <a:endParaRPr lang="en-US" sz="3200" dirty="0"/>
          </a:p>
        </p:txBody>
      </p:sp>
      <p:sp>
        <p:nvSpPr>
          <p:cNvPr id="3" name="Content Placeholder 2"/>
          <p:cNvSpPr>
            <a:spLocks noGrp="1"/>
          </p:cNvSpPr>
          <p:nvPr>
            <p:ph idx="1"/>
          </p:nvPr>
        </p:nvSpPr>
        <p:spPr>
          <a:xfrm>
            <a:off x="228600" y="914400"/>
            <a:ext cx="8610600" cy="5791200"/>
          </a:xfrm>
        </p:spPr>
        <p:txBody>
          <a:bodyPr>
            <a:normAutofit fontScale="92500" lnSpcReduction="10000"/>
          </a:bodyPr>
          <a:lstStyle/>
          <a:p>
            <a:pPr marL="514350" indent="-514350">
              <a:buFont typeface="+mj-lt"/>
              <a:buAutoNum type="alphaUcPeriod"/>
            </a:pPr>
            <a:r>
              <a:rPr lang="en-US" sz="2400" dirty="0" smtClean="0">
                <a:latin typeface="Times New Roman" pitchFamily="18" charset="0"/>
                <a:cs typeface="Times New Roman" pitchFamily="18" charset="0"/>
              </a:rPr>
              <a:t>Reasons when parents have become the cause of crisis and differences (while being well-wishers) </a:t>
            </a:r>
          </a:p>
          <a:p>
            <a:pPr marL="514350" indent="-514350">
              <a:buFont typeface="+mj-lt"/>
              <a:buAutoNum type="arabicPeriod"/>
            </a:pPr>
            <a:r>
              <a:rPr lang="en-US" sz="2400" dirty="0" smtClean="0">
                <a:latin typeface="Times New Roman" pitchFamily="18" charset="0"/>
                <a:cs typeface="Times New Roman" pitchFamily="18" charset="0"/>
              </a:rPr>
              <a:t>Marriage at early age:</a:t>
            </a:r>
          </a:p>
          <a:p>
            <a:pPr marL="514350" indent="-514350" algn="r" rtl="1"/>
            <a:r>
              <a:rPr lang="ur-PK" sz="2400" dirty="0" smtClean="0">
                <a:latin typeface="Sakkal Majalla" pitchFamily="2" charset="-78"/>
                <a:cs typeface="Sakkal Majalla" pitchFamily="2" charset="-78"/>
              </a:rPr>
              <a:t>ھشام عن امام صادقؑ: قِيلَ لَهُ إِنَّا نُزَوِّجُ صِبْيَانَنَا وَ هُمْ صِغَارٌ فَقَالَ إِذَا زُوِّجُوا وَ هُمْ صِغَارٌ لَمْ يَكَادُوا أَنْ يَأْتَلِفُوا (وسائل الشیعۃ، ج ۲۰، ص ۱۰۴)</a:t>
            </a:r>
          </a:p>
          <a:p>
            <a:pPr marL="514350" indent="-514350"/>
            <a:r>
              <a:rPr lang="en-US" sz="2000" dirty="0" smtClean="0">
                <a:latin typeface="Times New Roman" pitchFamily="18" charset="0"/>
                <a:cs typeface="Times New Roman" pitchFamily="18" charset="0"/>
              </a:rPr>
              <a:t>if we marry our kids at young age is that a good thing? Imam replied: Anytime this takes place there will be less attraction  between them, because they didn’t take this decision themselves.</a:t>
            </a:r>
          </a:p>
          <a:p>
            <a:pPr marL="514350" indent="-514350">
              <a:buFont typeface="Wingdings"/>
              <a:buChar char="@"/>
            </a:pPr>
            <a:r>
              <a:rPr lang="en-US" sz="2000" dirty="0" smtClean="0">
                <a:latin typeface="Times New Roman" pitchFamily="18" charset="0"/>
                <a:cs typeface="Times New Roman" pitchFamily="18" charset="0"/>
                <a:sym typeface="Wingdings"/>
              </a:rPr>
              <a:t>Marriage of kid prior to their </a:t>
            </a:r>
            <a:r>
              <a:rPr lang="en-US" sz="2000" dirty="0" err="1" smtClean="0">
                <a:latin typeface="Times New Roman" pitchFamily="18" charset="0"/>
                <a:cs typeface="Times New Roman" pitchFamily="18" charset="0"/>
                <a:sym typeface="Wingdings"/>
              </a:rPr>
              <a:t>bulugh</a:t>
            </a:r>
            <a:r>
              <a:rPr lang="en-US" sz="2000" dirty="0" smtClean="0">
                <a:latin typeface="Times New Roman" pitchFamily="18" charset="0"/>
                <a:cs typeface="Times New Roman" pitchFamily="18" charset="0"/>
                <a:sym typeface="Wingdings"/>
              </a:rPr>
              <a:t> is </a:t>
            </a:r>
            <a:r>
              <a:rPr lang="en-US" sz="2000" dirty="0" err="1" smtClean="0">
                <a:latin typeface="Times New Roman" pitchFamily="18" charset="0"/>
                <a:cs typeface="Times New Roman" pitchFamily="18" charset="0"/>
                <a:sym typeface="Wingdings"/>
              </a:rPr>
              <a:t>makruh</a:t>
            </a:r>
            <a:endParaRPr lang="en-US" sz="2000" dirty="0" smtClean="0">
              <a:latin typeface="Times New Roman" pitchFamily="18" charset="0"/>
              <a:cs typeface="Times New Roman" pitchFamily="18" charset="0"/>
              <a:sym typeface="Wingdings"/>
            </a:endParaRPr>
          </a:p>
          <a:p>
            <a:pPr marL="514350" indent="-514350">
              <a:buNone/>
            </a:pPr>
            <a:r>
              <a:rPr lang="en-US" sz="2000" dirty="0" smtClean="0">
                <a:latin typeface="Times New Roman" pitchFamily="18" charset="0"/>
                <a:cs typeface="Times New Roman" pitchFamily="18" charset="0"/>
              </a:rPr>
              <a:t>Q:    Does Islam permit the marriage of a girl at age nine and boys at age 15?</a:t>
            </a:r>
          </a:p>
          <a:p>
            <a:pPr marL="514350" indent="-514350">
              <a:buNone/>
            </a:pPr>
            <a:r>
              <a:rPr lang="en-US" sz="2000" dirty="0" smtClean="0">
                <a:latin typeface="Times New Roman" pitchFamily="18" charset="0"/>
                <a:cs typeface="Times New Roman" pitchFamily="18" charset="0"/>
              </a:rPr>
              <a:t>A:    Nine and fifteen is merely the year when they become </a:t>
            </a:r>
            <a:r>
              <a:rPr lang="en-US" sz="2000" dirty="0" err="1" smtClean="0">
                <a:latin typeface="Times New Roman" pitchFamily="18" charset="0"/>
                <a:cs typeface="Times New Roman" pitchFamily="18" charset="0"/>
              </a:rPr>
              <a:t>baligh</a:t>
            </a:r>
            <a:r>
              <a:rPr lang="en-US" sz="2000" dirty="0" smtClean="0">
                <a:latin typeface="Times New Roman" pitchFamily="18" charset="0"/>
                <a:cs typeface="Times New Roman" pitchFamily="18" charset="0"/>
              </a:rPr>
              <a:t>, and it doesn’t have to be the age when they must get married.</a:t>
            </a:r>
          </a:p>
          <a:p>
            <a:pPr marL="514350" indent="-514350">
              <a:buFont typeface="Wingdings"/>
              <a:buChar char="@"/>
            </a:pPr>
            <a:r>
              <a:rPr lang="en-US" sz="2000" dirty="0" err="1" smtClean="0">
                <a:latin typeface="Times New Roman" pitchFamily="18" charset="0"/>
                <a:cs typeface="Times New Roman" pitchFamily="18" charset="0"/>
                <a:sym typeface="Wingdings"/>
              </a:rPr>
              <a:t>Bulugh</a:t>
            </a:r>
            <a:r>
              <a:rPr lang="en-US" sz="2000" dirty="0" smtClean="0">
                <a:latin typeface="Times New Roman" pitchFamily="18" charset="0"/>
                <a:cs typeface="Times New Roman" pitchFamily="18" charset="0"/>
                <a:sym typeface="Wingdings"/>
              </a:rPr>
              <a:t> has four levels:</a:t>
            </a:r>
          </a:p>
          <a:p>
            <a:pPr marL="514350" indent="-514350">
              <a:buFont typeface="+mj-lt"/>
              <a:buAutoNum type="arabicPeriod"/>
            </a:pPr>
            <a:r>
              <a:rPr lang="en-US" sz="2000" dirty="0" smtClean="0">
                <a:latin typeface="Times New Roman" pitchFamily="18" charset="0"/>
                <a:cs typeface="Times New Roman" pitchFamily="18" charset="0"/>
                <a:sym typeface="Wingdings"/>
              </a:rPr>
              <a:t>In the meaning of </a:t>
            </a:r>
            <a:r>
              <a:rPr lang="en-US" sz="2000" dirty="0" err="1" smtClean="0">
                <a:latin typeface="Times New Roman" pitchFamily="18" charset="0"/>
                <a:cs typeface="Times New Roman" pitchFamily="18" charset="0"/>
                <a:sym typeface="Wingdings"/>
              </a:rPr>
              <a:t>taklif</a:t>
            </a:r>
            <a:r>
              <a:rPr lang="en-US" sz="2000" dirty="0" smtClean="0">
                <a:latin typeface="Times New Roman" pitchFamily="18" charset="0"/>
                <a:cs typeface="Times New Roman" pitchFamily="18" charset="0"/>
                <a:sym typeface="Wingdings"/>
              </a:rPr>
              <a:t>, where one must </a:t>
            </a:r>
            <a:r>
              <a:rPr lang="en-US" sz="2000" dirty="0" err="1" smtClean="0">
                <a:latin typeface="Times New Roman" pitchFamily="18" charset="0"/>
                <a:cs typeface="Times New Roman" pitchFamily="18" charset="0"/>
                <a:sym typeface="Wingdings"/>
              </a:rPr>
              <a:t>obseve</a:t>
            </a:r>
            <a:r>
              <a:rPr lang="en-US" sz="2000" dirty="0" smtClean="0">
                <a:latin typeface="Times New Roman" pitchFamily="18" charset="0"/>
                <a:cs typeface="Times New Roman" pitchFamily="18" charset="0"/>
                <a:sym typeface="Wingdings"/>
              </a:rPr>
              <a:t> </a:t>
            </a:r>
            <a:r>
              <a:rPr lang="en-US" sz="2000" dirty="0" err="1" smtClean="0">
                <a:latin typeface="Times New Roman" pitchFamily="18" charset="0"/>
                <a:cs typeface="Times New Roman" pitchFamily="18" charset="0"/>
                <a:sym typeface="Wingdings"/>
              </a:rPr>
              <a:t>wajib</a:t>
            </a:r>
            <a:r>
              <a:rPr lang="en-US" sz="2000" dirty="0" smtClean="0">
                <a:latin typeface="Times New Roman" pitchFamily="18" charset="0"/>
                <a:cs typeface="Times New Roman" pitchFamily="18" charset="0"/>
                <a:sym typeface="Wingdings"/>
              </a:rPr>
              <a:t> and </a:t>
            </a:r>
            <a:r>
              <a:rPr lang="en-US" sz="2000" dirty="0" err="1" smtClean="0">
                <a:latin typeface="Times New Roman" pitchFamily="18" charset="0"/>
                <a:cs typeface="Times New Roman" pitchFamily="18" charset="0"/>
                <a:sym typeface="Wingdings"/>
              </a:rPr>
              <a:t>haram</a:t>
            </a:r>
            <a:endParaRPr lang="en-US" sz="2000" dirty="0" smtClean="0">
              <a:latin typeface="Times New Roman" pitchFamily="18" charset="0"/>
              <a:cs typeface="Times New Roman" pitchFamily="18" charset="0"/>
              <a:sym typeface="Wingdings"/>
            </a:endParaRPr>
          </a:p>
          <a:p>
            <a:pPr marL="514350" indent="-514350">
              <a:buFont typeface="+mj-lt"/>
              <a:buAutoNum type="arabicPeriod"/>
            </a:pPr>
            <a:r>
              <a:rPr lang="en-US" sz="2000" dirty="0" smtClean="0">
                <a:latin typeface="Times New Roman" pitchFamily="18" charset="0"/>
                <a:cs typeface="Times New Roman" pitchFamily="18" charset="0"/>
                <a:sym typeface="Wingdings"/>
              </a:rPr>
              <a:t>In the meaning of getting ready for fasts, as long as it doesn’t harm them</a:t>
            </a:r>
          </a:p>
          <a:p>
            <a:pPr marL="514350" indent="-514350">
              <a:buFont typeface="+mj-lt"/>
              <a:buAutoNum type="arabicPeriod"/>
            </a:pPr>
            <a:r>
              <a:rPr lang="en-US" sz="2000" dirty="0" err="1" smtClean="0">
                <a:latin typeface="Times New Roman" pitchFamily="18" charset="0"/>
                <a:cs typeface="Times New Roman" pitchFamily="18" charset="0"/>
                <a:sym typeface="Wingdings"/>
              </a:rPr>
              <a:t>Bulugh</a:t>
            </a:r>
            <a:r>
              <a:rPr lang="en-US" sz="2000" dirty="0" smtClean="0">
                <a:latin typeface="Times New Roman" pitchFamily="18" charset="0"/>
                <a:cs typeface="Times New Roman" pitchFamily="18" charset="0"/>
                <a:sym typeface="Wingdings"/>
              </a:rPr>
              <a:t> for marriage, when a girl has exceeded in her bodily growth and to safeguard from any indecency</a:t>
            </a:r>
          </a:p>
          <a:p>
            <a:pPr marL="514350" indent="-514350">
              <a:buFont typeface="+mj-lt"/>
              <a:buAutoNum type="arabicPeriod"/>
            </a:pPr>
            <a:r>
              <a:rPr lang="en-US" sz="2000" dirty="0" smtClean="0">
                <a:latin typeface="Times New Roman" pitchFamily="18" charset="0"/>
                <a:cs typeface="Times New Roman" pitchFamily="18" charset="0"/>
                <a:sym typeface="Wingdings"/>
              </a:rPr>
              <a:t>For financial reasons, so that it doesn’t get usurped.</a:t>
            </a:r>
            <a:endParaRPr lang="ur-PK" sz="24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096000"/>
          </a:xfrm>
        </p:spPr>
        <p:txBody>
          <a:bodyPr>
            <a:normAutofit fontScale="92500" lnSpcReduction="10000"/>
          </a:bodyPr>
          <a:lstStyle/>
          <a:p>
            <a:pPr>
              <a:buFont typeface="Wingdings"/>
              <a:buChar char="@"/>
            </a:pPr>
            <a:r>
              <a:rPr lang="en-US" sz="2000" dirty="0" smtClean="0">
                <a:latin typeface="Times New Roman" pitchFamily="18" charset="0"/>
                <a:cs typeface="Times New Roman" pitchFamily="18" charset="0"/>
                <a:sym typeface="Wingdings"/>
              </a:rPr>
              <a:t>What is the ruling on a marriage in which a father gave his two-year old into marriage with someone , if the daughter after </a:t>
            </a:r>
            <a:r>
              <a:rPr lang="en-US" sz="2000" dirty="0" err="1" smtClean="0">
                <a:latin typeface="Times New Roman" pitchFamily="18" charset="0"/>
                <a:cs typeface="Times New Roman" pitchFamily="18" charset="0"/>
                <a:sym typeface="Wingdings"/>
              </a:rPr>
              <a:t>bulugh</a:t>
            </a:r>
            <a:r>
              <a:rPr lang="en-US" sz="2000" dirty="0" smtClean="0">
                <a:latin typeface="Times New Roman" pitchFamily="18" charset="0"/>
                <a:cs typeface="Times New Roman" pitchFamily="18" charset="0"/>
                <a:sym typeface="Wingdings"/>
              </a:rPr>
              <a:t> disagrees and says, “I do not accept this marriage”?</a:t>
            </a:r>
          </a:p>
          <a:p>
            <a:pPr>
              <a:buNone/>
            </a:pPr>
            <a:r>
              <a:rPr lang="en-US" sz="2000" dirty="0" smtClean="0">
                <a:latin typeface="Times New Roman" pitchFamily="18" charset="0"/>
                <a:cs typeface="Times New Roman" pitchFamily="18" charset="0"/>
                <a:sym typeface="Wingdings"/>
              </a:rPr>
              <a:t>A:  If that marriage was in the interest of the daughter, then she should accept it. But if it was not (which is usually the case these days) this marriage has no value.</a:t>
            </a:r>
          </a:p>
          <a:p>
            <a:pPr marL="457200" indent="-457200">
              <a:buAutoNum type="arabicPeriod" startAt="2"/>
            </a:pPr>
            <a:r>
              <a:rPr lang="en-US" sz="2000" b="1" dirty="0" smtClean="0">
                <a:latin typeface="Times New Roman" pitchFamily="18" charset="0"/>
                <a:cs typeface="Times New Roman" pitchFamily="18" charset="0"/>
                <a:sym typeface="Wingdings"/>
              </a:rPr>
              <a:t>Imposed Marriage</a:t>
            </a:r>
          </a:p>
          <a:p>
            <a:pPr marL="457200" indent="-457200" algn="r" rtl="1"/>
            <a:r>
              <a:rPr lang="ar-SY" sz="2400" dirty="0" smtClean="0">
                <a:latin typeface="Sakkal Majalla" pitchFamily="2" charset="-78"/>
                <a:cs typeface="Sakkal Majalla" pitchFamily="2" charset="-78"/>
              </a:rPr>
              <a:t>عَنْ أَبِي عَبْدِ اللَّهِ ع قَالَ قُلْتُ لَهُ إِنِّي أُرِيدُ أَنْ أَتَزَوَّجَ امْرَأَةً وَ إِنَّ أَبَوَيَّ أَرَادَا غَيْرَهَا قَالَ تَزَوَّجِ الَّتِي هَوِيتَ وَ دَعِ الَّتِي يَهْوَى أَبَوَاكَ </a:t>
            </a:r>
            <a:r>
              <a:rPr lang="ur-PK" sz="2400" dirty="0" smtClean="0">
                <a:latin typeface="Sakkal Majalla" pitchFamily="2" charset="-78"/>
                <a:cs typeface="Sakkal Majalla" pitchFamily="2" charset="-78"/>
              </a:rPr>
              <a:t>(الفروع من الکافی، ج۵ ، ص ۴۰۱)</a:t>
            </a:r>
          </a:p>
          <a:p>
            <a:pPr marL="457200" indent="-457200"/>
            <a:r>
              <a:rPr lang="en-US" sz="2000" dirty="0" smtClean="0">
                <a:latin typeface="Times New Roman" pitchFamily="18" charset="0"/>
                <a:cs typeface="Times New Roman" pitchFamily="18" charset="0"/>
                <a:sym typeface="Wingdings"/>
              </a:rPr>
              <a:t>A person said to Imam </a:t>
            </a:r>
            <a:r>
              <a:rPr lang="en-US" sz="2000" dirty="0" err="1" smtClean="0">
                <a:latin typeface="Times New Roman" pitchFamily="18" charset="0"/>
                <a:cs typeface="Times New Roman" pitchFamily="18" charset="0"/>
                <a:sym typeface="Wingdings"/>
              </a:rPr>
              <a:t>Sadiq</a:t>
            </a:r>
            <a:r>
              <a:rPr lang="en-US" sz="2000" dirty="0" smtClean="0">
                <a:latin typeface="Times New Roman" pitchFamily="18" charset="0"/>
                <a:cs typeface="Times New Roman" pitchFamily="18" charset="0"/>
                <a:sym typeface="Wingdings"/>
              </a:rPr>
              <a:t> (as) that I want to marry a girl but my parents want me to marry someone of their choice, what is my duty? Imam replied: marry the one you want to and leave the one your parents chose for you. </a:t>
            </a:r>
          </a:p>
          <a:p>
            <a:pPr marL="457200" indent="-457200"/>
            <a:r>
              <a:rPr lang="en-US" sz="2000" dirty="0" smtClean="0">
                <a:latin typeface="Times New Roman" pitchFamily="18" charset="0"/>
                <a:cs typeface="Times New Roman" pitchFamily="18" charset="0"/>
                <a:sym typeface="Wingdings"/>
              </a:rPr>
              <a:t>Because when you marry someone whom you don’t like from the beginning it will be a great challenge to make this marriage prosper, and wouldn’t be without hardships. </a:t>
            </a:r>
          </a:p>
          <a:p>
            <a:pPr marL="457200" indent="-457200">
              <a:buNone/>
            </a:pPr>
            <a:r>
              <a:rPr lang="en-US" sz="2000" b="1" dirty="0" smtClean="0">
                <a:latin typeface="Times New Roman" pitchFamily="18" charset="0"/>
                <a:cs typeface="Times New Roman" pitchFamily="18" charset="0"/>
                <a:sym typeface="Wingdings"/>
              </a:rPr>
              <a:t>	Note: This right should not be misused and make one careless of parents’ choice, usually they are doing it for your good, so respect their choice and even if you disagree turn it down with respect.</a:t>
            </a:r>
          </a:p>
          <a:p>
            <a:pPr marL="457200" indent="-457200">
              <a:buNone/>
            </a:pPr>
            <a:r>
              <a:rPr lang="en-US" sz="2000" dirty="0" smtClean="0">
                <a:latin typeface="Times New Roman" pitchFamily="18" charset="0"/>
                <a:cs typeface="Times New Roman" pitchFamily="18" charset="0"/>
                <a:sym typeface="Wingdings"/>
              </a:rPr>
              <a:t>	What is the ruling on a marriage taking place with the permission of mother without the consent of son?</a:t>
            </a:r>
          </a:p>
          <a:p>
            <a:pPr marL="457200" indent="-457200">
              <a:buNone/>
            </a:pPr>
            <a:r>
              <a:rPr lang="en-US" sz="2000" dirty="0" smtClean="0">
                <a:latin typeface="Times New Roman" pitchFamily="18" charset="0"/>
                <a:cs typeface="Times New Roman" pitchFamily="18" charset="0"/>
                <a:sym typeface="Wingdings"/>
              </a:rPr>
              <a:t>A:	Criterion for the contract to be correct is the consent of the son and not mother.</a:t>
            </a:r>
          </a:p>
          <a:p>
            <a:pPr marL="457200" indent="-457200">
              <a:buNone/>
            </a:pPr>
            <a:endParaRPr lang="en-US" sz="2000" dirty="0" smtClean="0">
              <a:latin typeface="Times New Roman" pitchFamily="18" charset="0"/>
              <a:cs typeface="Times New Roman" pitchFamily="18" charset="0"/>
              <a:sym typeface="Wingdings"/>
            </a:endParaRPr>
          </a:p>
          <a:p>
            <a:pPr marL="457200" indent="-457200" algn="l">
              <a:buNone/>
            </a:pPr>
            <a:endParaRPr lang="ar-SY" sz="2000" dirty="0" smtClean="0">
              <a:latin typeface="Sakkal Majalla" pitchFamily="2" charset="-78"/>
              <a:cs typeface="+mj-cs"/>
            </a:endParaRPr>
          </a:p>
          <a:p>
            <a:pPr marL="457200" indent="-457200" algn="r" rtl="1"/>
            <a:endParaRPr lang="ar-SY" sz="2000" dirty="0" smtClean="0"/>
          </a:p>
          <a:p>
            <a:pPr marL="457200" indent="-457200" algn="r" rtl="1"/>
            <a:endParaRPr lang="en-US"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normAutofit/>
          </a:bodyPr>
          <a:lstStyle/>
          <a:p>
            <a:pPr>
              <a:buFont typeface="Wingdings"/>
              <a:buChar char="@"/>
            </a:pPr>
            <a:r>
              <a:rPr lang="en-US" sz="2000" dirty="0" smtClean="0">
                <a:latin typeface="Times New Roman" pitchFamily="18" charset="0"/>
                <a:cs typeface="Times New Roman" pitchFamily="18" charset="0"/>
                <a:sym typeface="Wingdings"/>
              </a:rPr>
              <a:t>Some parents make a </a:t>
            </a:r>
            <a:r>
              <a:rPr lang="en-US" sz="2000" dirty="0" err="1" smtClean="0">
                <a:latin typeface="Times New Roman" pitchFamily="18" charset="0"/>
                <a:cs typeface="Times New Roman" pitchFamily="18" charset="0"/>
                <a:sym typeface="Wingdings"/>
              </a:rPr>
              <a:t>nadhr</a:t>
            </a:r>
            <a:r>
              <a:rPr lang="en-US" sz="2000" dirty="0" smtClean="0">
                <a:latin typeface="Times New Roman" pitchFamily="18" charset="0"/>
                <a:cs typeface="Times New Roman" pitchFamily="18" charset="0"/>
                <a:sym typeface="Wingdings"/>
              </a:rPr>
              <a:t> (covenant) to give their daughter to a </a:t>
            </a:r>
            <a:r>
              <a:rPr lang="en-US" sz="2000" dirty="0" err="1" smtClean="0">
                <a:latin typeface="Times New Roman" pitchFamily="18" charset="0"/>
                <a:cs typeface="Times New Roman" pitchFamily="18" charset="0"/>
                <a:sym typeface="Wingdings"/>
              </a:rPr>
              <a:t>Sayyid</a:t>
            </a:r>
            <a:r>
              <a:rPr lang="en-US" sz="2000" dirty="0" smtClean="0">
                <a:latin typeface="Times New Roman" pitchFamily="18" charset="0"/>
                <a:cs typeface="Times New Roman" pitchFamily="18" charset="0"/>
                <a:sym typeface="Wingdings"/>
              </a:rPr>
              <a:t>, what is the ruling on that?</a:t>
            </a:r>
          </a:p>
          <a:p>
            <a:pPr>
              <a:buNone/>
            </a:pPr>
            <a:r>
              <a:rPr lang="en-US" sz="2000" dirty="0" smtClean="0">
                <a:latin typeface="Times New Roman" pitchFamily="18" charset="0"/>
                <a:cs typeface="Times New Roman" pitchFamily="18" charset="0"/>
                <a:sym typeface="Wingdings"/>
              </a:rPr>
              <a:t>A:	Parents do not have the right to make any </a:t>
            </a:r>
            <a:r>
              <a:rPr lang="en-US" sz="2000" dirty="0" err="1" smtClean="0">
                <a:latin typeface="Times New Roman" pitchFamily="18" charset="0"/>
                <a:cs typeface="Times New Roman" pitchFamily="18" charset="0"/>
                <a:sym typeface="Wingdings"/>
              </a:rPr>
              <a:t>nadhr</a:t>
            </a:r>
            <a:r>
              <a:rPr lang="en-US" sz="2000" dirty="0" smtClean="0">
                <a:latin typeface="Times New Roman" pitchFamily="18" charset="0"/>
                <a:cs typeface="Times New Roman" pitchFamily="18" charset="0"/>
                <a:sym typeface="Wingdings"/>
              </a:rPr>
              <a:t> for their children. Even if the children make this </a:t>
            </a:r>
            <a:r>
              <a:rPr lang="en-US" sz="2000" dirty="0" err="1" smtClean="0">
                <a:latin typeface="Times New Roman" pitchFamily="18" charset="0"/>
                <a:cs typeface="Times New Roman" pitchFamily="18" charset="0"/>
                <a:sym typeface="Wingdings"/>
              </a:rPr>
              <a:t>nadhr</a:t>
            </a:r>
            <a:r>
              <a:rPr lang="en-US" sz="2000" dirty="0" smtClean="0">
                <a:latin typeface="Times New Roman" pitchFamily="18" charset="0"/>
                <a:cs typeface="Times New Roman" pitchFamily="18" charset="0"/>
                <a:sym typeface="Wingdings"/>
              </a:rPr>
              <a:t> by themselves and later regret it, their </a:t>
            </a:r>
            <a:r>
              <a:rPr lang="en-US" sz="2000" dirty="0" err="1" smtClean="0">
                <a:latin typeface="Times New Roman" pitchFamily="18" charset="0"/>
                <a:cs typeface="Times New Roman" pitchFamily="18" charset="0"/>
                <a:sym typeface="Wingdings"/>
              </a:rPr>
              <a:t>nadhr</a:t>
            </a:r>
            <a:r>
              <a:rPr lang="en-US" sz="2000" dirty="0" smtClean="0">
                <a:latin typeface="Times New Roman" pitchFamily="18" charset="0"/>
                <a:cs typeface="Times New Roman" pitchFamily="18" charset="0"/>
                <a:sym typeface="Wingdings"/>
              </a:rPr>
              <a:t> has no value.</a:t>
            </a:r>
          </a:p>
          <a:p>
            <a:pPr>
              <a:buNone/>
            </a:pPr>
            <a:r>
              <a:rPr lang="en-US" sz="2400" dirty="0" smtClean="0">
                <a:latin typeface="Times New Roman" pitchFamily="18" charset="0"/>
                <a:cs typeface="Times New Roman" pitchFamily="18" charset="0"/>
                <a:sym typeface="Wingdings"/>
              </a:rPr>
              <a:t>B: </a:t>
            </a:r>
            <a:r>
              <a:rPr lang="en-US" sz="2400" dirty="0" smtClean="0">
                <a:latin typeface="Times New Roman" pitchFamily="18" charset="0"/>
                <a:cs typeface="Times New Roman" pitchFamily="18" charset="0"/>
              </a:rPr>
              <a:t>Reasons when parents have become the cause of crisis and differences (while not being well-wishers) </a:t>
            </a:r>
          </a:p>
          <a:p>
            <a:pPr>
              <a:buFont typeface="Wingdings"/>
              <a:buChar char="@"/>
            </a:pPr>
            <a:r>
              <a:rPr lang="en-US" sz="2000" dirty="0" smtClean="0">
                <a:latin typeface="Times New Roman" pitchFamily="18" charset="0"/>
                <a:cs typeface="Times New Roman" pitchFamily="18" charset="0"/>
                <a:sym typeface="Wingdings"/>
              </a:rPr>
              <a:t>A father gives his word to a 39 year old man to marry his 12 year old daughter with him. Father took some money too, now at the time of marriage the daughter disagrees, but the father forces her and threatens her to get married, and the person performing the marriage recites the contract under pressure,  and daughter accepts with displeasure what is ruling on such contract?</a:t>
            </a:r>
          </a:p>
          <a:p>
            <a:pPr>
              <a:buNone/>
            </a:pPr>
            <a:r>
              <a:rPr lang="en-US" sz="2000" dirty="0" smtClean="0">
                <a:latin typeface="Times New Roman" pitchFamily="18" charset="0"/>
                <a:cs typeface="Times New Roman" pitchFamily="18" charset="0"/>
                <a:sym typeface="Wingdings"/>
              </a:rPr>
              <a:t>A:	Contract without the permission and consent of the daughter is not correct, and if the acceptance was due to pressure, there is no </a:t>
            </a:r>
            <a:r>
              <a:rPr lang="en-US" sz="2000" dirty="0" err="1" smtClean="0">
                <a:latin typeface="Times New Roman" pitchFamily="18" charset="0"/>
                <a:cs typeface="Times New Roman" pitchFamily="18" charset="0"/>
                <a:sym typeface="Wingdings"/>
              </a:rPr>
              <a:t>shari</a:t>
            </a:r>
            <a:r>
              <a:rPr lang="en-US" sz="2000" dirty="0" smtClean="0">
                <a:latin typeface="Times New Roman" pitchFamily="18" charset="0"/>
                <a:cs typeface="Times New Roman" pitchFamily="18" charset="0"/>
                <a:sym typeface="Wingdings"/>
              </a:rPr>
              <a:t> value to it and does not require a divorce.</a:t>
            </a:r>
            <a:endParaRPr lang="en-US" sz="2400" dirty="0" smtClean="0">
              <a:latin typeface="Times New Roman" pitchFamily="18" charset="0"/>
              <a:cs typeface="Times New Roman" pitchFamily="18" charset="0"/>
            </a:endParaRPr>
          </a:p>
          <a:p>
            <a:r>
              <a:rPr lang="en-US" sz="2400" dirty="0" smtClean="0"/>
              <a:t>For marriage permission from father or grand father is necessary, but they cannot force their children into marrying someone they want especially when the abhor it. (show </a:t>
            </a:r>
            <a:r>
              <a:rPr lang="ur-PK" sz="2400" dirty="0" smtClean="0"/>
              <a:t>کراھت</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Reason for crisis are others (other than parents)</a:t>
            </a:r>
            <a:endParaRPr lang="en-US" sz="3200" dirty="0"/>
          </a:p>
        </p:txBody>
      </p:sp>
      <p:sp>
        <p:nvSpPr>
          <p:cNvPr id="3" name="Content Placeholder 2"/>
          <p:cNvSpPr>
            <a:spLocks noGrp="1"/>
          </p:cNvSpPr>
          <p:nvPr>
            <p:ph idx="1"/>
          </p:nvPr>
        </p:nvSpPr>
        <p:spPr>
          <a:xfrm>
            <a:off x="457200" y="914400"/>
            <a:ext cx="8229600" cy="5562600"/>
          </a:xfrm>
        </p:spPr>
        <p:txBody>
          <a:bodyPr>
            <a:normAutofit lnSpcReduction="10000"/>
          </a:bodyPr>
          <a:lstStyle/>
          <a:p>
            <a:pPr marL="514350" indent="-514350">
              <a:buFont typeface="+mj-lt"/>
              <a:buAutoNum type="alphaUcPeriod"/>
            </a:pPr>
            <a:r>
              <a:rPr lang="en-US" sz="2400" dirty="0" smtClean="0">
                <a:latin typeface="Times New Roman" pitchFamily="18" charset="0"/>
                <a:cs typeface="Times New Roman" pitchFamily="18" charset="0"/>
              </a:rPr>
              <a:t>Reasons when others have become the cause of crisis and differences (while being well-wishers)</a:t>
            </a:r>
          </a:p>
          <a:p>
            <a:pPr marL="514350" indent="-514350" algn="r" rtl="1"/>
            <a:r>
              <a:rPr lang="ar-SY" sz="2000" dirty="0" smtClean="0">
                <a:latin typeface="Sakkal Majalla" pitchFamily="2" charset="-78"/>
                <a:cs typeface="Sakkal Majalla" pitchFamily="2" charset="-78"/>
              </a:rPr>
              <a:t>عَنْ مُحَمَّدِ بْنِ الْحَسَنِ الْأَشْعَرِيِّ قَالَ كَتَبَ بَعْضُ بَنِي عَمِّي إِلَى أَبِي جَعْفَرٍ الثَّانِي ع مَا تَقُولُ فِي صَبِيَّةٍ زَوَّجَهَا عَمُّهَا فَلَمَّا كَبِرَتْ أَبَتِ التَّزْوِيجَ فَكَتَبَ بِخَطِّهِ لَا تُكْرَهُ عَلَى ذَلِكَ وَ الْأَمْرُ أَمْرُهَا </a:t>
            </a:r>
            <a:r>
              <a:rPr lang="ur-PK" sz="2000" dirty="0" smtClean="0">
                <a:latin typeface="Sakkal Majalla" pitchFamily="2" charset="-78"/>
                <a:cs typeface="Sakkal Majalla" pitchFamily="2" charset="-78"/>
              </a:rPr>
              <a:t>(الفروع من الکافی ج۵ص۳۹۴)</a:t>
            </a:r>
          </a:p>
          <a:p>
            <a:pPr marL="514350" indent="-514350" algn="l"/>
            <a:r>
              <a:rPr lang="en-US" sz="2000" dirty="0" smtClean="0">
                <a:latin typeface="Times New Roman" pitchFamily="18" charset="0"/>
                <a:cs typeface="Times New Roman" pitchFamily="18" charset="0"/>
              </a:rPr>
              <a:t>Some of my cousins wrote to Imam </a:t>
            </a:r>
            <a:r>
              <a:rPr lang="en-US" sz="2000" dirty="0" err="1" smtClean="0">
                <a:latin typeface="Times New Roman" pitchFamily="18" charset="0"/>
                <a:cs typeface="Times New Roman" pitchFamily="18" charset="0"/>
              </a:rPr>
              <a:t>Jawad</a:t>
            </a:r>
            <a:r>
              <a:rPr lang="en-US" sz="2000" dirty="0" smtClean="0">
                <a:latin typeface="Times New Roman" pitchFamily="18" charset="0"/>
                <a:cs typeface="Times New Roman" pitchFamily="18" charset="0"/>
              </a:rPr>
              <a:t> (as) about a girl whose uncle had given her into marriage to someone, when she became </a:t>
            </a:r>
            <a:r>
              <a:rPr lang="en-US" sz="2000" dirty="0" err="1" smtClean="0">
                <a:latin typeface="Times New Roman" pitchFamily="18" charset="0"/>
                <a:cs typeface="Times New Roman" pitchFamily="18" charset="0"/>
              </a:rPr>
              <a:t>baligh</a:t>
            </a:r>
            <a:r>
              <a:rPr lang="en-US" sz="2000" dirty="0" smtClean="0">
                <a:latin typeface="Times New Roman" pitchFamily="18" charset="0"/>
                <a:cs typeface="Times New Roman" pitchFamily="18" charset="0"/>
              </a:rPr>
              <a:t>, she refused it. Imam replied: He shouldn’t force her, she has the right to not agree.</a:t>
            </a:r>
          </a:p>
          <a:p>
            <a:pPr marL="514350" indent="-514350" algn="l">
              <a:buFont typeface="Wingdings"/>
              <a:buChar char="@"/>
            </a:pPr>
            <a:r>
              <a:rPr lang="en-US" sz="2000" dirty="0" smtClean="0">
                <a:latin typeface="Times New Roman" pitchFamily="18" charset="0"/>
                <a:cs typeface="Times New Roman" pitchFamily="18" charset="0"/>
                <a:sym typeface="Wingdings"/>
              </a:rPr>
              <a:t>If some family members force a girl to marry someone when the girl doesn’t agree, what is the ruling on it?</a:t>
            </a:r>
          </a:p>
          <a:p>
            <a:pPr marL="514350" indent="-514350"/>
            <a:r>
              <a:rPr lang="en-US" sz="2000" dirty="0" smtClean="0">
                <a:latin typeface="Times New Roman" pitchFamily="18" charset="0"/>
                <a:cs typeface="Times New Roman" pitchFamily="18" charset="0"/>
                <a:sym typeface="Wingdings"/>
              </a:rPr>
              <a:t>Aside from paternal grandfather, no one in the family has guardianship over her, thus cannot force. </a:t>
            </a:r>
            <a:endParaRPr lang="en-US" sz="2400" dirty="0" smtClean="0">
              <a:latin typeface="Times New Roman" pitchFamily="18" charset="0"/>
              <a:cs typeface="Times New Roman" pitchFamily="18" charset="0"/>
            </a:endParaRPr>
          </a:p>
          <a:p>
            <a:pPr marL="514350" indent="-514350">
              <a:buAutoNum type="alphaUcPeriod" startAt="2"/>
            </a:pPr>
            <a:r>
              <a:rPr lang="en-US" sz="2400" dirty="0" smtClean="0">
                <a:latin typeface="Times New Roman" pitchFamily="18" charset="0"/>
                <a:cs typeface="Times New Roman" pitchFamily="18" charset="0"/>
              </a:rPr>
              <a:t>Reasons when others have become the cause of crisis and differences (while not being well-wishers)</a:t>
            </a:r>
          </a:p>
          <a:p>
            <a:pPr marL="514350" indent="-514350"/>
            <a:r>
              <a:rPr lang="en-US" sz="2000" dirty="0" smtClean="0">
                <a:latin typeface="Times New Roman" pitchFamily="18" charset="0"/>
                <a:cs typeface="Times New Roman" pitchFamily="18" charset="0"/>
              </a:rPr>
              <a:t>Some people try to split the couples for various reasons:</a:t>
            </a:r>
          </a:p>
          <a:p>
            <a:pPr marL="914400" lvl="1" indent="-514350">
              <a:buFont typeface="+mj-lt"/>
              <a:buAutoNum type="arabicPeriod"/>
            </a:pPr>
            <a:r>
              <a:rPr lang="en-US" sz="1600" dirty="0" smtClean="0">
                <a:latin typeface="Times New Roman" pitchFamily="18" charset="0"/>
                <a:cs typeface="Times New Roman" pitchFamily="18" charset="0"/>
              </a:rPr>
              <a:t>Jealousy, envy</a:t>
            </a:r>
          </a:p>
          <a:p>
            <a:pPr marL="914400" lvl="1" indent="-514350">
              <a:buFont typeface="+mj-lt"/>
              <a:buAutoNum type="arabicPeriod"/>
            </a:pPr>
            <a:r>
              <a:rPr lang="en-US" sz="1600" dirty="0" smtClean="0">
                <a:latin typeface="Times New Roman" pitchFamily="18" charset="0"/>
                <a:cs typeface="Times New Roman" pitchFamily="18" charset="0"/>
              </a:rPr>
              <a:t>For fun, or out of teasing</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457200"/>
          <a:ext cx="8229600"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r>
              <a:rPr lang="en-US" sz="2400" dirty="0" smtClean="0"/>
              <a:t>Islam considers that a big sin:</a:t>
            </a:r>
          </a:p>
          <a:p>
            <a:pPr algn="r" rtl="1"/>
            <a:r>
              <a:rPr lang="ar-SY" sz="2400" dirty="0" smtClean="0">
                <a:latin typeface="Sakkal Majalla" pitchFamily="2" charset="-78"/>
                <a:cs typeface="Sakkal Majalla" pitchFamily="2" charset="-78"/>
              </a:rPr>
              <a:t>وَ مَنْ عَمِلَ فِي فُرْقَةٍ بَيْنَ امْرَأَةٍ وَ زَوْجِهَا كَانَ عَلَيْهِ غَضَبُ اللَّهِ وَ لَعْنَتُهُ فِي الدُّنْيَا وَ الْآخِرَةِ وَ كَانَ حَقّاً عَلَى اللَّهِ أَنْ يَرْضَخَهُ بِأَلْفِ صَخْرَةٍ مِنْ نَارٍ وَ مَنْ مَشَى فِي فَسَادِ مَا بَيْنَهُمَا وَ لَمْ يُفَرِّقْ كَانَ فِي سَخَطِ اللَّهِ عَزَّ وَ جَلَّ وَ لَعْنَتِهِ فِي الدُّنْيَا وَ الْآخِرَةِ وَ حَرَّمَ (اللَّهُ عَلَيْهِ) النَّظَرَ إِلَى وَجْهِهِ </a:t>
            </a:r>
            <a:r>
              <a:rPr lang="ur-PK" sz="2400" dirty="0" smtClean="0">
                <a:latin typeface="Sakkal Majalla" pitchFamily="2" charset="-78"/>
                <a:cs typeface="Sakkal Majalla" pitchFamily="2" charset="-78"/>
              </a:rPr>
              <a:t>( وسائل الشیعۃ ج۲۰ ص ۴۶)</a:t>
            </a:r>
          </a:p>
          <a:p>
            <a:pPr algn="l"/>
            <a:r>
              <a:rPr lang="en-US" sz="2000" dirty="0" smtClean="0">
                <a:latin typeface="Times New Roman" pitchFamily="18" charset="0"/>
                <a:cs typeface="Times New Roman" pitchFamily="18" charset="0"/>
              </a:rPr>
              <a:t>Whoever becomes the cause of split and confrontation between a couple, anger and curse of Allah is on that person in this world and in the Hereafter. That person deserves to be stoned by Allah (using big flaming stones).  And whoever tries to split a couple but they don’t split, rather their life becomes very bitter,  anger and curse of Allah is on this person. Moreover, he will not see Allah’s face (probably it means those people who are referred to as </a:t>
            </a:r>
            <a:r>
              <a:rPr lang="ur-PK" sz="2000" dirty="0" smtClean="0">
                <a:latin typeface="Sakkal Majalla" pitchFamily="2" charset="-78"/>
                <a:cs typeface="Sakkal Majalla" pitchFamily="2" charset="-78"/>
              </a:rPr>
              <a:t>وجہ اللہ</a:t>
            </a:r>
            <a:r>
              <a:rPr lang="en-US" sz="2000" dirty="0" smtClean="0">
                <a:latin typeface="Sakkal Majalla" pitchFamily="2" charset="-78"/>
                <a:cs typeface="Sakkal Majalla" pitchFamily="2" charset="-78"/>
              </a:rPr>
              <a:t> </a:t>
            </a:r>
            <a:r>
              <a:rPr lang="en-US" sz="2000" dirty="0" smtClean="0">
                <a:latin typeface="Times New Roman" pitchFamily="18" charset="0"/>
                <a:cs typeface="Times New Roman" pitchFamily="18" charset="0"/>
              </a:rPr>
              <a:t>like Prophet and </a:t>
            </a:r>
            <a:r>
              <a:rPr lang="en-US" sz="2000" dirty="0" err="1" smtClean="0">
                <a:latin typeface="Times New Roman" pitchFamily="18" charset="0"/>
                <a:cs typeface="Times New Roman" pitchFamily="18" charset="0"/>
              </a:rPr>
              <a:t>Masumeen</a:t>
            </a:r>
            <a:r>
              <a:rPr lang="en-US" sz="2000" dirty="0" smtClean="0">
                <a:latin typeface="Times New Roman" pitchFamily="18" charset="0"/>
                <a:cs typeface="Times New Roman" pitchFamily="18" charset="0"/>
              </a:rPr>
              <a:t>).</a:t>
            </a:r>
          </a:p>
          <a:p>
            <a:pPr marL="457200" indent="-457200" algn="l">
              <a:buFont typeface="Wingdings" pitchFamily="2" charset="2"/>
              <a:buChar char="v"/>
            </a:pPr>
            <a:r>
              <a:rPr lang="en-US" sz="2000" dirty="0" smtClean="0">
                <a:latin typeface="Times New Roman" pitchFamily="18" charset="0"/>
                <a:cs typeface="Times New Roman" pitchFamily="18" charset="0"/>
              </a:rPr>
              <a:t>This </a:t>
            </a:r>
            <a:r>
              <a:rPr lang="en-US" sz="2000" dirty="0" err="1" smtClean="0">
                <a:latin typeface="Times New Roman" pitchFamily="18" charset="0"/>
                <a:cs typeface="Times New Roman" pitchFamily="18" charset="0"/>
              </a:rPr>
              <a:t>Hadith</a:t>
            </a:r>
            <a:r>
              <a:rPr lang="en-US" sz="2000" dirty="0" smtClean="0">
                <a:latin typeface="Times New Roman" pitchFamily="18" charset="0"/>
                <a:cs typeface="Times New Roman" pitchFamily="18" charset="0"/>
              </a:rPr>
              <a:t> uses very harsh words to be a lesson so that nobody even thinks about it.</a:t>
            </a:r>
          </a:p>
          <a:p>
            <a:pPr marL="457200" indent="-457200" algn="l">
              <a:buFont typeface="Wingdings" pitchFamily="2" charset="2"/>
              <a:buChar char="v"/>
            </a:pPr>
            <a:r>
              <a:rPr lang="en-US" sz="2000" dirty="0" smtClean="0">
                <a:latin typeface="Times New Roman" pitchFamily="18" charset="0"/>
                <a:cs typeface="Times New Roman" pitchFamily="18" charset="0"/>
              </a:rPr>
              <a:t>Recipient of Allah’s anger and wrath</a:t>
            </a:r>
          </a:p>
          <a:p>
            <a:pPr marL="457200" indent="-457200" algn="l">
              <a:buFont typeface="Wingdings" pitchFamily="2" charset="2"/>
              <a:buChar char="v"/>
            </a:pPr>
            <a:r>
              <a:rPr lang="en-US" sz="2000" dirty="0" smtClean="0">
                <a:latin typeface="Times New Roman" pitchFamily="18" charset="0"/>
                <a:cs typeface="Times New Roman" pitchFamily="18" charset="0"/>
              </a:rPr>
              <a:t>Being stoned with flaming stones</a:t>
            </a:r>
          </a:p>
          <a:p>
            <a:pPr marL="457200" indent="-457200" algn="l">
              <a:buFont typeface="Wingdings" pitchFamily="2" charset="2"/>
              <a:buChar char="v"/>
            </a:pPr>
            <a:r>
              <a:rPr lang="en-US" sz="2000" dirty="0" smtClean="0">
                <a:latin typeface="Times New Roman" pitchFamily="18" charset="0"/>
                <a:cs typeface="Times New Roman" pitchFamily="18" charset="0"/>
              </a:rPr>
              <a:t>Not being able to see </a:t>
            </a:r>
            <a:r>
              <a:rPr lang="ur-PK" sz="2000" dirty="0" smtClean="0">
                <a:latin typeface="Times New Roman" pitchFamily="18" charset="0"/>
                <a:cs typeface="Times New Roman" pitchFamily="18" charset="0"/>
              </a:rPr>
              <a:t>وجہ اللہ</a:t>
            </a:r>
            <a:endParaRPr lang="ar-SY" sz="2000" dirty="0" smtClean="0">
              <a:latin typeface="Times New Roman" pitchFamily="18" charset="0"/>
              <a:cs typeface="Times New Roman" pitchFamily="18" charset="0"/>
            </a:endParaRPr>
          </a:p>
          <a:p>
            <a:pPr algn="r" rtl="1"/>
            <a:endParaRPr lang="en-US"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dirty="0" smtClean="0"/>
              <a:t>Wrong means to fix the crisis in family matters</a:t>
            </a:r>
            <a:endParaRPr lang="en-US" sz="3200" dirty="0"/>
          </a:p>
        </p:txBody>
      </p:sp>
      <p:sp>
        <p:nvSpPr>
          <p:cNvPr id="3" name="Content Placeholder 2"/>
          <p:cNvSpPr>
            <a:spLocks noGrp="1"/>
          </p:cNvSpPr>
          <p:nvPr>
            <p:ph idx="1"/>
          </p:nvPr>
        </p:nvSpPr>
        <p:spPr>
          <a:xfrm>
            <a:off x="304800" y="914400"/>
            <a:ext cx="8534400" cy="5715000"/>
          </a:xfrm>
        </p:spPr>
        <p:txBody>
          <a:bodyPr>
            <a:normAutofit fontScale="92500"/>
          </a:bodyPr>
          <a:lstStyle/>
          <a:p>
            <a:pPr marL="514350" indent="-514350">
              <a:buFont typeface="+mj-lt"/>
              <a:buAutoNum type="alphaUcPeriod"/>
            </a:pPr>
            <a:r>
              <a:rPr lang="en-US" sz="2800" dirty="0" smtClean="0"/>
              <a:t>Using magic or sorcery</a:t>
            </a:r>
            <a:endParaRPr lang="ur-PK" sz="2800" dirty="0" smtClean="0"/>
          </a:p>
          <a:p>
            <a:pPr marL="514350" indent="-514350" algn="r" rtl="1">
              <a:buFont typeface="Wingdings"/>
              <a:buChar char="@"/>
            </a:pPr>
            <a:r>
              <a:rPr lang="ur-PK" sz="2200" dirty="0" smtClean="0">
                <a:latin typeface="Jameel Noori Nastaleeq" pitchFamily="2" charset="-78"/>
                <a:cs typeface="Jameel Noori Nastaleeq" pitchFamily="2" charset="-78"/>
                <a:sym typeface="Wingdings"/>
              </a:rPr>
              <a:t>کچھ دعا نویس، دعائیں لکھتے ہیں: کسی کی زبان بند کرنے کے لیے، خوش بختی ، چلہ، محبت، چیزوں کو کھولنا جو بند، جادو کوتوڑنے کے لیے، یا ایسی ہی چیزیں لوگوں کو بیچتے ہیں، کیا ایسی دعائیں موجود ہیں؟</a:t>
            </a:r>
          </a:p>
          <a:p>
            <a:pPr marL="514350" indent="-514350" algn="r" rtl="1"/>
            <a:r>
              <a:rPr lang="ur-PK" sz="2200" dirty="0" smtClean="0">
                <a:latin typeface="Jameel Noori Nastaleeq" pitchFamily="2" charset="-78"/>
                <a:cs typeface="Jameel Noori Nastaleeq" pitchFamily="2" charset="-78"/>
                <a:sym typeface="Wingdings"/>
              </a:rPr>
              <a:t>یہ کام لوگ معمولا اپنے سود و منافع کے لیے کرتے ہیں تاکہ لوگوں کو اپنا شیدائی بنا سکیں</a:t>
            </a:r>
          </a:p>
          <a:p>
            <a:pPr marL="514350" indent="-514350" algn="r" rtl="1">
              <a:buFont typeface="Wingdings"/>
              <a:buChar char="@"/>
            </a:pPr>
            <a:r>
              <a:rPr lang="ur-PK" sz="2200" dirty="0" smtClean="0">
                <a:latin typeface="Jameel Noori Nastaleeq" pitchFamily="2" charset="-78"/>
                <a:cs typeface="Jameel Noori Nastaleeq" pitchFamily="2" charset="-78"/>
                <a:sym typeface="Wingdings"/>
              </a:rPr>
              <a:t>دعا نویسی صرف کسی خاص دعا کو لکھ کر اپنے پاس رکھنا ہےیا اسکے علاوہ بھی؟ مثلا: اُس کاغذ کو جس پر دعا لکھی ہے پانی میں گھولنا، کسی کو کھلانا، یا جلادینا، ہوا میں رکھنا، پتھر کے نیچے دبانا، یا دفن کرنا یا بہتے پانے میں پھینکنا؟ ان چیزوں کاکتنا اعتبار ہے؟</a:t>
            </a:r>
          </a:p>
          <a:p>
            <a:pPr marL="514350" indent="-514350" algn="r" rtl="1"/>
            <a:r>
              <a:rPr lang="ur-PK" sz="2200" dirty="0" smtClean="0">
                <a:latin typeface="Jameel Noori Nastaleeq" pitchFamily="2" charset="-78"/>
                <a:cs typeface="Jameel Noori Nastaleeq" pitchFamily="2" charset="-78"/>
                <a:sym typeface="Wingdings"/>
              </a:rPr>
              <a:t>دعا کو جَلانا مطلقا حرام ہے۔ لیکن دھونا اور پانی میں بہانا وہی عریضہ کی مانند ہے جو کہ کچھ دعاؤں کے لیے صحیح ہے</a:t>
            </a:r>
          </a:p>
          <a:p>
            <a:pPr algn="r" rtl="1"/>
            <a:r>
              <a:rPr lang="ar-SY" sz="2000" dirty="0" smtClean="0">
                <a:latin typeface="Sakkal Majalla" pitchFamily="2" charset="-78"/>
                <a:cs typeface="Sakkal Majalla" pitchFamily="2" charset="-78"/>
              </a:rPr>
              <a:t>قَالَ رَسُولُ اللَّهِ ص لِامْرَأَةٍ سَأَلَتْهُ أَنَّ لِي زَوْجاً وَ بِهِ عَلَيَّ غِلْظَةٌ وَ إِنِّي صَنَعْتُ شَيْئاً لِأُعَطِّفَهُ عَلَيَّ فَقَالَ لَهَا رَسُولُ اللَّهِ ص أُفٍّ لَكِ كَدَّرْتِ الْبِحَارَ وَ كَدَّرْتِ الطِّينَ وَ لَعَنَتْكِ الْمَلَائِكَةُ الْأَخْيَارُ وَ مَلَائِكَةُ السَّمَاوَاتِ وَ الْأَرْضِ قَالَ فَصَامَتِ الْمَرْأَةُ نَهَارَهَا وَ قَامَتْ لَيْلَهَا وَ حَلَقَتْ رَأْسَهَا وَ لَبِسَتِ الْمُسُوحَ فَبَلَغَ ذَلِكَ النَّبِيَّ ص فَقَالَ إِنَّ ذَلِكَ لَا يُقْبَلُ مِنْهَا </a:t>
            </a:r>
            <a:r>
              <a:rPr lang="ur-PK" sz="2000" dirty="0" smtClean="0">
                <a:latin typeface="Sakkal Majalla" pitchFamily="2" charset="-78"/>
                <a:cs typeface="Sakkal Majalla" pitchFamily="2" charset="-78"/>
              </a:rPr>
              <a:t>(من لا یحضرہ الفقیہ ج ۳ ص۴۴۵)</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A woman came to holy Prophet and said, my husband is a bit harsh on me, I used magic to tame him so that he’d be nice to me. Am I right in doing this? Prophet replied: Woe on to you, you tarnished ocean and land with this action; (metaphor for making water and land polluted), best of the Angels of Earth and Heaven are cursing at you. That woman went back and became busy in </a:t>
            </a:r>
            <a:r>
              <a:rPr lang="en-US" sz="2000" dirty="0" err="1" smtClean="0">
                <a:latin typeface="Times New Roman" pitchFamily="18" charset="0"/>
                <a:cs typeface="Times New Roman" pitchFamily="18" charset="0"/>
              </a:rPr>
              <a:t>Ibadat</a:t>
            </a:r>
            <a:r>
              <a:rPr lang="en-US" sz="2000" dirty="0" smtClean="0">
                <a:latin typeface="Times New Roman" pitchFamily="18" charset="0"/>
                <a:cs typeface="Times New Roman" pitchFamily="18" charset="0"/>
              </a:rPr>
              <a:t>—day and night—cut off her hair, wore ragged clothes (so that God may forgive her), when Prophet heard of that, he said: No doubt, her actions are useless.</a:t>
            </a:r>
          </a:p>
          <a:p>
            <a:pPr marL="514350" indent="-514350" algn="l"/>
            <a:endParaRPr lang="ar-SY" sz="2000" dirty="0" smtClean="0">
              <a:latin typeface="Sakkal Majalla" pitchFamily="2" charset="-78"/>
              <a:cs typeface="Sakkal Majalla" pitchFamily="2" charset="-78"/>
            </a:endParaRPr>
          </a:p>
          <a:p>
            <a:pPr marL="514350" indent="-514350" algn="r" rtl="1"/>
            <a:endParaRPr lang="ar-SY" sz="2400" dirty="0" smtClean="0"/>
          </a:p>
          <a:p>
            <a:pPr marL="514350" indent="-514350" algn="r" rtl="1"/>
            <a:endParaRPr lang="en-US" sz="2400" dirty="0" smtClean="0"/>
          </a:p>
          <a:p>
            <a:pPr marL="514350" indent="-514350">
              <a:buNone/>
            </a:pP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lnSpcReduction="10000"/>
          </a:bodyPr>
          <a:lstStyle/>
          <a:p>
            <a:pPr marL="514350" indent="-514350">
              <a:buAutoNum type="alphaUcPeriod" startAt="2"/>
            </a:pPr>
            <a:r>
              <a:rPr lang="en-US" dirty="0" smtClean="0"/>
              <a:t>Curse/imprecation instead of logical solutions</a:t>
            </a:r>
          </a:p>
          <a:p>
            <a:pPr marL="514350" indent="-514350"/>
            <a:r>
              <a:rPr lang="en-US" sz="2000" dirty="0" smtClean="0"/>
              <a:t>Life is shorten for a spouse who curses. </a:t>
            </a:r>
            <a:r>
              <a:rPr lang="en-US" sz="2000" dirty="0" err="1" smtClean="0"/>
              <a:t>Hadith</a:t>
            </a:r>
            <a:r>
              <a:rPr lang="en-US" sz="2000" dirty="0" smtClean="0"/>
              <a:t> by Imam </a:t>
            </a:r>
            <a:r>
              <a:rPr lang="en-US" sz="2000" dirty="0" err="1" smtClean="0"/>
              <a:t>Sadiq</a:t>
            </a:r>
            <a:r>
              <a:rPr lang="en-US" sz="2000" dirty="0" smtClean="0"/>
              <a:t> (as):</a:t>
            </a:r>
          </a:p>
          <a:p>
            <a:pPr marL="514350" indent="-514350" algn="just" rtl="1">
              <a:buNone/>
            </a:pPr>
            <a:r>
              <a:rPr lang="ar-SY" sz="2000" dirty="0" smtClean="0">
                <a:sym typeface="Wingdings"/>
              </a:rPr>
              <a:t></a:t>
            </a:r>
            <a:r>
              <a:rPr lang="en-US" sz="2000" dirty="0" smtClean="0">
                <a:sym typeface="Wingdings"/>
              </a:rPr>
              <a:t>	</a:t>
            </a:r>
            <a:r>
              <a:rPr lang="ar-SY" sz="2800" dirty="0" smtClean="0">
                <a:latin typeface="Traditional Arabic" pitchFamily="18" charset="-78"/>
                <a:cs typeface="Traditional Arabic" pitchFamily="18" charset="-78"/>
              </a:rPr>
              <a:t>رُوِيَ عَنِ الْحُسَيْنِ بْنِ أَبِي الْعَلَاءِ قَالَ كُنْتُ عِنْدَ أَبِي عَبْدِ اللَّهِ ع إِذْ جَاءَهُ رَجُلٌ أَوْ مَوْلًى لَهُ يَشْكُو زَوْجَتَهُ وَ سُوءَ خُلْقِهَا قَالَ فَأْتِنِي بِهَا فَقَالَ لَهَا مَا لِزَوْجِكِ قَالَتْ فَعَلَ اللَّهُ بِهِ وَ فَعَلَ فَقَالَ لَهَا إِنْ ثَبَتِّ عَلَى هَذَا لَمْ تَعِيشِي إِلَّا ثَلَاثَةَ أَيَّامِ قَالَتْ مَا أُبَالِي أَنْ لَا أَرَهُ أَبَداً فَقَالَ لَهُ خُذْ بِيَدِ زَوْجَتِكَ فَلَيْسَ بَيْنَكَ وَ بَيْنَهَا إِلَّا ثَلَاثَةَ أَيَّامٍ فَلَمَّا كَانَ الْيَوْمُ الثَّالِثُ دَخَلَ عَلَيْهِ الرَّجُلُ فَقَالَ ع مَا فَعَلَتْ زَوْجَتُكَ قَالَ قَدْ وَ اللَّهِ دَفَنْتُهَا السَّاعَةَ قُلْتُ مَا كَانَ حَالُهَا قَالَ كَانَتْ مُتَعَدِّيَةً فَبَتَرَ اللَّهُ عُمُرَهَا وَ أَرَاحَهُ مِنْهَا </a:t>
            </a:r>
            <a:r>
              <a:rPr lang="ur-PK" sz="2600" dirty="0" smtClean="0">
                <a:latin typeface="Sakkal Majalla" pitchFamily="2" charset="-78"/>
                <a:cs typeface="Sakkal Majalla" pitchFamily="2" charset="-78"/>
              </a:rPr>
              <a:t>(بحار الانوار ج ۴۸ ص۹۷)</a:t>
            </a:r>
            <a:endParaRPr lang="ur-PK" sz="2400" dirty="0" smtClean="0">
              <a:latin typeface="Sakkal Majalla" pitchFamily="2" charset="-78"/>
              <a:cs typeface="Sakkal Majalla" pitchFamily="2" charset="-78"/>
            </a:endParaRPr>
          </a:p>
          <a:p>
            <a:pPr marL="514350" indent="-514350" algn="just"/>
            <a:r>
              <a:rPr lang="en-US" sz="2600" dirty="0" smtClean="0">
                <a:latin typeface="Times New Roman" pitchFamily="18" charset="0"/>
                <a:cs typeface="Times New Roman" pitchFamily="18" charset="0"/>
              </a:rPr>
              <a:t>A wife who cursed her husband, Imam said you only have three days to live. When we asked Imam about her he said: She was a woman who trespassed Allah’s boundaries therefore Allah cut her life short.</a:t>
            </a:r>
            <a:endParaRPr lang="ar-SY" sz="2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514350" indent="-514350">
              <a:buAutoNum type="alphaUcPeriod" startAt="3"/>
            </a:pPr>
            <a:r>
              <a:rPr lang="en-US" dirty="0" smtClean="0"/>
              <a:t>Being impetuous and violent</a:t>
            </a:r>
            <a:r>
              <a:rPr lang="ur-PK" dirty="0" smtClean="0">
                <a:latin typeface="Sakkal Majalla" pitchFamily="2" charset="-78"/>
                <a:cs typeface="Sakkal Majalla" pitchFamily="2" charset="-78"/>
              </a:rPr>
              <a:t>تندی و خشونت </a:t>
            </a:r>
            <a:endParaRPr lang="en-US" dirty="0" smtClean="0">
              <a:latin typeface="Sakkal Majalla" pitchFamily="2" charset="-78"/>
              <a:cs typeface="Sakkal Majalla" pitchFamily="2" charset="-78"/>
            </a:endParaRPr>
          </a:p>
          <a:p>
            <a:pPr marL="514350" indent="-514350"/>
            <a:r>
              <a:rPr lang="en-US" sz="2400" dirty="0" smtClean="0">
                <a:latin typeface="Times New Roman" pitchFamily="18" charset="0"/>
                <a:cs typeface="Times New Roman" pitchFamily="18" charset="0"/>
              </a:rPr>
              <a:t>How to control the anger in a husband wife relationship?</a:t>
            </a:r>
          </a:p>
          <a:p>
            <a:pPr marL="514350" indent="-514350"/>
            <a:r>
              <a:rPr lang="en-US" sz="2400" dirty="0" smtClean="0">
                <a:latin typeface="Times New Roman" pitchFamily="18" charset="0"/>
                <a:cs typeface="Times New Roman" pitchFamily="18" charset="0"/>
              </a:rPr>
              <a:t>A brave person is the one who can prove his/her bravery in front of anger. Bravest of all is one who owns his/her anger. </a:t>
            </a:r>
          </a:p>
          <a:p>
            <a:pPr marL="514350" indent="-514350"/>
            <a:r>
              <a:rPr lang="en-US" sz="2400" dirty="0" smtClean="0">
                <a:latin typeface="Times New Roman" pitchFamily="18" charset="0"/>
                <a:cs typeface="Times New Roman" pitchFamily="18" charset="0"/>
              </a:rPr>
              <a:t>One who can lessen his anger in front of others, Allah will lessen His anger in front of him.</a:t>
            </a:r>
          </a:p>
          <a:p>
            <a:pPr marL="514350" indent="-514350"/>
            <a:r>
              <a:rPr lang="en-US" sz="2400" dirty="0" smtClean="0">
                <a:latin typeface="Times New Roman" pitchFamily="18" charset="0"/>
                <a:cs typeface="Times New Roman" pitchFamily="18" charset="0"/>
              </a:rPr>
              <a:t>Wife in the house, not only she shouldn’t get angry but also she should be the force in putting out the anger of husband.</a:t>
            </a:r>
          </a:p>
          <a:p>
            <a:pPr marL="514350" indent="-514350">
              <a:buNone/>
            </a:pPr>
            <a:r>
              <a:rPr lang="en-US" sz="2400" dirty="0" smtClean="0"/>
              <a:t>HOW TO DO THAT?</a:t>
            </a:r>
          </a:p>
          <a:p>
            <a:pPr marL="514350" indent="-514350"/>
            <a:r>
              <a:rPr lang="en-US" sz="2400" dirty="0" smtClean="0">
                <a:latin typeface="Times New Roman" pitchFamily="18" charset="0"/>
                <a:cs typeface="Times New Roman" pitchFamily="18" charset="0"/>
              </a:rPr>
              <a:t>Delay your reaction by five minutes. And you will have full control over your anger in few practices. </a:t>
            </a:r>
          </a:p>
          <a:p>
            <a:pPr marL="514350" indent="-514350"/>
            <a:r>
              <a:rPr lang="en-US" sz="2400" dirty="0" smtClean="0">
                <a:latin typeface="Times New Roman" pitchFamily="18" charset="0"/>
                <a:cs typeface="Times New Roman" pitchFamily="18" charset="0"/>
              </a:rPr>
              <a:t>This practice can replace all the doctors’ treatments and anger pills.</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t>Correct solution to fix the crisis in family matters</a:t>
            </a:r>
            <a:endParaRPr lang="en-US" sz="3200" dirty="0"/>
          </a:p>
        </p:txBody>
      </p:sp>
      <p:sp>
        <p:nvSpPr>
          <p:cNvPr id="3" name="Content Placeholder 2"/>
          <p:cNvSpPr>
            <a:spLocks noGrp="1"/>
          </p:cNvSpPr>
          <p:nvPr>
            <p:ph idx="1"/>
          </p:nvPr>
        </p:nvSpPr>
        <p:spPr>
          <a:xfrm>
            <a:off x="457200" y="990600"/>
            <a:ext cx="8229600" cy="5135563"/>
          </a:xfrm>
        </p:spPr>
        <p:txBody>
          <a:bodyPr>
            <a:normAutofit lnSpcReduction="10000"/>
          </a:bodyPr>
          <a:lstStyle/>
          <a:p>
            <a:pPr marL="514350" indent="-514350">
              <a:buFont typeface="+mj-lt"/>
              <a:buAutoNum type="alphaUcPeriod"/>
            </a:pPr>
            <a:r>
              <a:rPr lang="en-US" sz="2800" b="1" dirty="0" smtClean="0">
                <a:latin typeface="Times New Roman" pitchFamily="18" charset="0"/>
                <a:cs typeface="Times New Roman" pitchFamily="18" charset="0"/>
              </a:rPr>
              <a:t>First solution:</a:t>
            </a:r>
            <a:r>
              <a:rPr lang="en-US" sz="2800" dirty="0" smtClean="0">
                <a:latin typeface="Times New Roman" pitchFamily="18" charset="0"/>
                <a:cs typeface="Times New Roman" pitchFamily="18" charset="0"/>
              </a:rPr>
              <a:t> Seeking help from Allah and </a:t>
            </a:r>
            <a:r>
              <a:rPr lang="en-US" sz="2800" dirty="0" err="1" smtClean="0">
                <a:latin typeface="Times New Roman" pitchFamily="18" charset="0"/>
                <a:cs typeface="Times New Roman" pitchFamily="18" charset="0"/>
              </a:rPr>
              <a:t>tawassul</a:t>
            </a:r>
            <a:r>
              <a:rPr lang="en-US" sz="2800" dirty="0" smtClean="0">
                <a:latin typeface="Times New Roman" pitchFamily="18" charset="0"/>
                <a:cs typeface="Times New Roman" pitchFamily="18" charset="0"/>
              </a:rPr>
              <a:t> with </a:t>
            </a:r>
            <a:r>
              <a:rPr lang="en-US" sz="2800" dirty="0" err="1" smtClean="0">
                <a:latin typeface="Times New Roman" pitchFamily="18" charset="0"/>
                <a:cs typeface="Times New Roman" pitchFamily="18" charset="0"/>
              </a:rPr>
              <a:t>Awliya</a:t>
            </a:r>
            <a:r>
              <a:rPr lang="en-US" sz="2800" dirty="0" smtClean="0">
                <a:latin typeface="Times New Roman" pitchFamily="18" charset="0"/>
                <a:cs typeface="Times New Roman" pitchFamily="18" charset="0"/>
              </a:rPr>
              <a:t> Allah</a:t>
            </a:r>
          </a:p>
          <a:p>
            <a:pPr marL="514350" indent="-514350"/>
            <a:r>
              <a:rPr lang="en-US" sz="2800" dirty="0" smtClean="0">
                <a:latin typeface="Times New Roman" pitchFamily="18" charset="0"/>
                <a:cs typeface="Times New Roman" pitchFamily="18" charset="0"/>
              </a:rPr>
              <a:t>A woman came to Imam </a:t>
            </a:r>
            <a:r>
              <a:rPr lang="en-US" sz="2800" dirty="0" err="1" smtClean="0">
                <a:latin typeface="Times New Roman" pitchFamily="18" charset="0"/>
                <a:cs typeface="Times New Roman" pitchFamily="18" charset="0"/>
              </a:rPr>
              <a:t>Sadiq</a:t>
            </a:r>
            <a:r>
              <a:rPr lang="en-US" sz="2800" dirty="0" smtClean="0">
                <a:latin typeface="Times New Roman" pitchFamily="18" charset="0"/>
                <a:cs typeface="Times New Roman" pitchFamily="18" charset="0"/>
              </a:rPr>
              <a:t> (as) and asked him, O Imam my husband does not like what should I do? Imam replied: </a:t>
            </a:r>
            <a:r>
              <a:rPr lang="ur-PK" sz="2800" dirty="0" smtClean="0">
                <a:latin typeface="Sakkal Majalla" pitchFamily="2" charset="-78"/>
                <a:cs typeface="Sakkal Majalla" pitchFamily="2" charset="-78"/>
              </a:rPr>
              <a:t>علیکِ بالصلاۃ اللیل</a:t>
            </a:r>
            <a:endParaRPr lang="fa-IR" sz="2800" dirty="0" smtClean="0">
              <a:latin typeface="Sakkal Majalla" pitchFamily="2" charset="-78"/>
              <a:cs typeface="Sakkal Majalla" pitchFamily="2" charset="-78"/>
            </a:endParaRPr>
          </a:p>
          <a:p>
            <a:pPr marL="514350" indent="-514350"/>
            <a:r>
              <a:rPr lang="en-US" sz="2800" dirty="0" smtClean="0">
                <a:latin typeface="Times New Roman" pitchFamily="18" charset="0"/>
                <a:cs typeface="Times New Roman" pitchFamily="18" charset="0"/>
              </a:rPr>
              <a:t>After a while she came back and thanked Imam and said: My husband from that time on started liking me to the extent that cannot be compared to anyone. </a:t>
            </a:r>
          </a:p>
          <a:p>
            <a:pPr marL="514350" indent="-514350"/>
            <a:r>
              <a:rPr lang="en-US" sz="2800" dirty="0" smtClean="0">
                <a:latin typeface="Times New Roman" pitchFamily="18" charset="0"/>
                <a:cs typeface="Times New Roman" pitchFamily="18" charset="0"/>
              </a:rPr>
              <a:t>Imam said: God have mercy on the woman who gets up in the morning and wakes her husband up, and husband who does the same to his wife, and they pray </a:t>
            </a:r>
            <a:r>
              <a:rPr lang="en-US" sz="2800" dirty="0" err="1" smtClean="0">
                <a:latin typeface="Times New Roman" pitchFamily="18" charset="0"/>
                <a:cs typeface="Times New Roman" pitchFamily="18" charset="0"/>
              </a:rPr>
              <a:t>Namaz</a:t>
            </a:r>
            <a:r>
              <a:rPr lang="en-US" sz="2800" dirty="0" smtClean="0">
                <a:latin typeface="Times New Roman" pitchFamily="18" charset="0"/>
                <a:cs typeface="Times New Roman" pitchFamily="18" charset="0"/>
              </a:rPr>
              <a:t>-e-</a:t>
            </a:r>
            <a:r>
              <a:rPr lang="en-US" sz="2800" dirty="0" err="1" smtClean="0">
                <a:latin typeface="Times New Roman" pitchFamily="18" charset="0"/>
                <a:cs typeface="Times New Roman" pitchFamily="18" charset="0"/>
              </a:rPr>
              <a:t>Shab</a:t>
            </a:r>
            <a:r>
              <a:rPr lang="en-US" sz="28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172200"/>
          </a:xfrm>
        </p:spPr>
        <p:txBody>
          <a:bodyPr>
            <a:normAutofit fontScale="92500" lnSpcReduction="10000"/>
          </a:bodyPr>
          <a:lstStyle/>
          <a:p>
            <a:pPr marL="514350" indent="-514350">
              <a:buNone/>
            </a:pPr>
            <a:r>
              <a:rPr lang="en-US" b="1" dirty="0" smtClean="0"/>
              <a:t>B.	Second solution:</a:t>
            </a:r>
            <a:r>
              <a:rPr lang="en-US" dirty="0" smtClean="0"/>
              <a:t> </a:t>
            </a:r>
            <a:r>
              <a:rPr lang="en-US" sz="2800" dirty="0" smtClean="0"/>
              <a:t>Putting yourself in their shoes</a:t>
            </a:r>
            <a:endParaRPr lang="en-US" dirty="0" smtClean="0"/>
          </a:p>
          <a:p>
            <a:pPr marL="514350" indent="-514350" algn="r" rtl="1">
              <a:buNone/>
            </a:pPr>
            <a:r>
              <a:rPr lang="ar-SY" sz="3000" dirty="0" smtClean="0">
                <a:sym typeface="Wingdings"/>
              </a:rPr>
              <a:t></a:t>
            </a:r>
            <a:r>
              <a:rPr lang="ar-SY" dirty="0" smtClean="0">
                <a:sym typeface="Wingdings"/>
              </a:rPr>
              <a:t> </a:t>
            </a:r>
            <a:r>
              <a:rPr lang="ar-SY" dirty="0" smtClean="0">
                <a:latin typeface="Traditional Arabic" pitchFamily="18" charset="-78"/>
                <a:cs typeface="Traditional Arabic" pitchFamily="18" charset="-78"/>
              </a:rPr>
              <a:t>يَا بُنَيَّ تَفَهَّمْ وَصِيَّتِي وَ اجْعَلْ نَفْسَكَ مِيزَاناً فِيمَا بَيْنَكَ وَ بَيْنَ غَيْرِكَ وَ أَحِبَّ لِغَيْرِكَ مَا تُحِبُّ لِنَفْسِكَ وَ اكْرَهْ لَهُ مَا تَكْرَهُ لَهَا لَا تَظْلِمْ كَمَا لَا تُحِبُّ أَنْ تُظْلَمَ وَ أَحْسِنْ كَمَا تُحِبُّ أَنْ يُحْسَنَ إِلَيْك‏</a:t>
            </a:r>
            <a:r>
              <a:rPr lang="ur-PK" dirty="0" smtClean="0">
                <a:latin typeface="Traditional Arabic" pitchFamily="18" charset="-78"/>
                <a:cs typeface="Traditional Arabic" pitchFamily="18" charset="-78"/>
              </a:rPr>
              <a:t> </a:t>
            </a:r>
            <a:r>
              <a:rPr lang="ur-PK" sz="2000" dirty="0" smtClean="0">
                <a:latin typeface="Sakkal Majalla" pitchFamily="2" charset="-78"/>
                <a:cs typeface="Sakkal Majalla" pitchFamily="2" charset="-78"/>
              </a:rPr>
              <a:t>(</a:t>
            </a:r>
            <a:r>
              <a:rPr lang="ar-SY" sz="2000" dirty="0" smtClean="0">
                <a:latin typeface="Sakkal Majalla" pitchFamily="2" charset="-78"/>
                <a:cs typeface="Sakkal Majalla" pitchFamily="2" charset="-78"/>
              </a:rPr>
              <a:t>بحارالأنوار</a:t>
            </a:r>
            <a:r>
              <a:rPr lang="ur-PK" sz="2000" dirty="0" smtClean="0">
                <a:latin typeface="Sakkal Majalla" pitchFamily="2" charset="-78"/>
                <a:cs typeface="Sakkal Majalla" pitchFamily="2" charset="-78"/>
              </a:rPr>
              <a:t>ج </a:t>
            </a:r>
            <a:r>
              <a:rPr lang="ar-SY" sz="2000" dirty="0" smtClean="0">
                <a:latin typeface="Sakkal Majalla" pitchFamily="2" charset="-78"/>
                <a:cs typeface="Sakkal Majalla" pitchFamily="2" charset="-78"/>
              </a:rPr>
              <a:t>74</a:t>
            </a:r>
            <a:r>
              <a:rPr lang="ur-PK" sz="2000" dirty="0" smtClean="0">
                <a:latin typeface="Sakkal Majalla" pitchFamily="2" charset="-78"/>
                <a:cs typeface="Sakkal Majalla" pitchFamily="2" charset="-78"/>
              </a:rPr>
              <a:t>ص</a:t>
            </a:r>
            <a:r>
              <a:rPr lang="ar-SY" sz="2000" dirty="0" smtClean="0">
                <a:latin typeface="Sakkal Majalla" pitchFamily="2" charset="-78"/>
                <a:cs typeface="Sakkal Majalla" pitchFamily="2" charset="-78"/>
              </a:rPr>
              <a:t> 205 وصية أمير المؤمنين إلى الحسن‏</a:t>
            </a:r>
            <a:r>
              <a:rPr lang="ur-PK" sz="2000" dirty="0" smtClean="0">
                <a:latin typeface="Sakkal Majalla" pitchFamily="2" charset="-78"/>
                <a:cs typeface="Sakkal Majalla" pitchFamily="2" charset="-78"/>
              </a:rPr>
              <a:t>)</a:t>
            </a:r>
            <a:endParaRPr lang="ar-SY" dirty="0" smtClean="0">
              <a:latin typeface="Sakkal Majalla" pitchFamily="2" charset="-78"/>
              <a:cs typeface="Sakkal Majalla" pitchFamily="2" charset="-78"/>
            </a:endParaRPr>
          </a:p>
          <a:p>
            <a:pPr marL="514350" indent="-514350" algn="just"/>
            <a:r>
              <a:rPr lang="en-US" sz="2600" dirty="0" smtClean="0">
                <a:latin typeface="+mj-lt"/>
                <a:cs typeface="+mj-cs"/>
              </a:rPr>
              <a:t>Imam Ali said to his son: “O my son understand my will correctly, make your </a:t>
            </a:r>
            <a:r>
              <a:rPr lang="en-US" sz="2600" dirty="0" err="1" smtClean="0">
                <a:latin typeface="+mj-lt"/>
                <a:cs typeface="+mj-cs"/>
              </a:rPr>
              <a:t>nafs</a:t>
            </a:r>
            <a:r>
              <a:rPr lang="en-US" sz="2600" dirty="0" smtClean="0">
                <a:latin typeface="+mj-lt"/>
                <a:cs typeface="+mj-cs"/>
              </a:rPr>
              <a:t> a scale between others and yourself, like for others that which you like for yourself, and dislike for others that which you dislike for yourself. Do not oppress anyone the same way you don’t want to be oppressed. Be kind to others the way you would want them to be kind to you.</a:t>
            </a:r>
            <a:endParaRPr lang="ar-SY" sz="2400" dirty="0" smtClean="0">
              <a:latin typeface="+mj-lt"/>
              <a:cs typeface="+mj-cs"/>
            </a:endParaRPr>
          </a:p>
          <a:p>
            <a:pPr marL="514350" indent="-514350" algn="r" rtl="1">
              <a:buNone/>
            </a:pPr>
            <a:r>
              <a:rPr lang="ar-SY" dirty="0" smtClean="0">
                <a:sym typeface="Wingdings"/>
              </a:rPr>
              <a:t></a:t>
            </a:r>
            <a:r>
              <a:rPr lang="ar-SY" dirty="0" smtClean="0">
                <a:latin typeface="Traditional Arabic" pitchFamily="18" charset="-78"/>
                <a:cs typeface="Traditional Arabic" pitchFamily="18" charset="-78"/>
                <a:sym typeface="Wingdings"/>
              </a:rPr>
              <a:t>عَنِ الصَّادِقِ ع قَالَ لَا تَغْتَبْ فتغتب [فَتُغْتَابَ‏] وَ لَا تَحْفِرْ لِأَخِيكَ حُفْرَةً فَتَقَعَ فِيهَا فَإِنَّكَ كَمَا تَدِينُ تُدَانُ </a:t>
            </a:r>
            <a:r>
              <a:rPr lang="ur-PK" sz="2000" dirty="0" smtClean="0">
                <a:latin typeface="Sakkal Majalla" pitchFamily="2" charset="-78"/>
                <a:cs typeface="Sakkal Majalla" pitchFamily="2" charset="-78"/>
              </a:rPr>
              <a:t>(</a:t>
            </a:r>
            <a:r>
              <a:rPr lang="ar-SY" sz="2000" dirty="0" smtClean="0">
                <a:latin typeface="Sakkal Majalla" pitchFamily="2" charset="-78"/>
                <a:cs typeface="Sakkal Majalla" pitchFamily="2" charset="-78"/>
              </a:rPr>
              <a:t>بحارالأنوار</a:t>
            </a:r>
            <a:r>
              <a:rPr lang="ur-PK" sz="2000" dirty="0" smtClean="0">
                <a:latin typeface="Sakkal Majalla" pitchFamily="2" charset="-78"/>
                <a:cs typeface="Sakkal Majalla" pitchFamily="2" charset="-78"/>
              </a:rPr>
              <a:t>ج </a:t>
            </a:r>
            <a:r>
              <a:rPr lang="en-US" sz="2000" dirty="0" smtClean="0">
                <a:latin typeface="Sakkal Majalla" pitchFamily="2" charset="-78"/>
                <a:cs typeface="Sakkal Majalla" pitchFamily="2" charset="-78"/>
              </a:rPr>
              <a:t>72</a:t>
            </a:r>
            <a:r>
              <a:rPr lang="ur-PK" sz="2000" dirty="0" smtClean="0">
                <a:latin typeface="Sakkal Majalla" pitchFamily="2" charset="-78"/>
                <a:cs typeface="Sakkal Majalla" pitchFamily="2" charset="-78"/>
              </a:rPr>
              <a:t>ص</a:t>
            </a:r>
            <a:r>
              <a:rPr lang="ar-SY" sz="2000" dirty="0" smtClean="0">
                <a:latin typeface="Sakkal Majalla" pitchFamily="2" charset="-78"/>
                <a:cs typeface="Sakkal Majalla" pitchFamily="2" charset="-78"/>
              </a:rPr>
              <a:t> </a:t>
            </a:r>
            <a:r>
              <a:rPr lang="en-US" sz="2000" dirty="0" smtClean="0">
                <a:latin typeface="Sakkal Majalla" pitchFamily="2" charset="-78"/>
                <a:cs typeface="Sakkal Majalla" pitchFamily="2" charset="-78"/>
              </a:rPr>
              <a:t>248</a:t>
            </a:r>
            <a:r>
              <a:rPr lang="ur-PK" sz="2000" dirty="0" smtClean="0">
                <a:latin typeface="Sakkal Majalla" pitchFamily="2" charset="-78"/>
                <a:cs typeface="Sakkal Majalla" pitchFamily="2" charset="-78"/>
              </a:rPr>
              <a:t>)</a:t>
            </a:r>
            <a:endParaRPr lang="en-US" sz="2000" dirty="0" smtClean="0">
              <a:latin typeface="Sakkal Majalla" pitchFamily="2" charset="-78"/>
              <a:cs typeface="Sakkal Majalla" pitchFamily="2" charset="-78"/>
            </a:endParaRPr>
          </a:p>
          <a:p>
            <a:pPr marL="514350" indent="-514350"/>
            <a:r>
              <a:rPr lang="en-US" sz="2600" dirty="0" smtClean="0">
                <a:latin typeface="+mj-lt"/>
                <a:cs typeface="Sakkal Majalla" pitchFamily="2" charset="-78"/>
                <a:sym typeface="Wingdings"/>
              </a:rPr>
              <a:t>Do not back bite, or someone will backbite you. Do not dig a hole for your brother, lest you fall in it your self. Because how you treat others, you’ll be treated the same way.</a:t>
            </a:r>
            <a:endParaRPr lang="ar-SY" sz="3000" dirty="0" smtClean="0">
              <a:latin typeface="+mj-lt"/>
              <a:cs typeface="Traditional Arabic" pitchFamily="18" charset="-78"/>
              <a:sym typeface="Wingdings"/>
            </a:endParaRPr>
          </a:p>
          <a:p>
            <a:pPr marL="514350" indent="-514350" algn="r" rt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096000"/>
          </a:xfrm>
        </p:spPr>
        <p:txBody>
          <a:bodyPr>
            <a:normAutofit fontScale="92500" lnSpcReduction="10000"/>
          </a:bodyPr>
          <a:lstStyle/>
          <a:p>
            <a:pPr marL="514350" indent="-514350"/>
            <a:r>
              <a:rPr lang="en-US" sz="2400" dirty="0" smtClean="0"/>
              <a:t>Story of a woman who learned from her 12 year old son. She would get into fight with her mother-in-law, and asked her husband to choose between one of them. One day this son said to his mother I won’t get married, because what will I do when my wife asks me to choose between you and her?</a:t>
            </a:r>
          </a:p>
          <a:p>
            <a:pPr marL="514350" indent="-514350">
              <a:buNone/>
            </a:pPr>
            <a:r>
              <a:rPr lang="en-US" b="1" dirty="0" smtClean="0"/>
              <a:t>C.	Third solution:</a:t>
            </a:r>
            <a:r>
              <a:rPr lang="en-US" dirty="0" smtClean="0"/>
              <a:t> </a:t>
            </a:r>
            <a:r>
              <a:rPr lang="en-US" sz="2800" dirty="0" smtClean="0"/>
              <a:t>Talking with mutual understanding (</a:t>
            </a:r>
            <a:r>
              <a:rPr lang="ur-PK" sz="2800" dirty="0" smtClean="0"/>
              <a:t>تکلم و تفاھم</a:t>
            </a:r>
            <a:r>
              <a:rPr lang="en-US" sz="2800" dirty="0" smtClean="0"/>
              <a:t>)</a:t>
            </a:r>
            <a:endParaRPr lang="en-US" dirty="0" smtClean="0"/>
          </a:p>
          <a:p>
            <a:r>
              <a:rPr lang="en-US" sz="2800" dirty="0" smtClean="0"/>
              <a:t>Spouses must understand if they don’t want to be with one another, or make compromises to reach mutual understanding, even if all the Prophets would come and advise them, it’s not going to make any difference.</a:t>
            </a:r>
          </a:p>
          <a:p>
            <a:r>
              <a:rPr lang="en-US" sz="2800" dirty="0" smtClean="0"/>
              <a:t>In order for them to make mutual understanding the ruling hakim in the house, they must pay attention to the following:</a:t>
            </a:r>
          </a:p>
          <a:p>
            <a:pPr marL="514350" indent="-514350">
              <a:buFont typeface="+mj-lt"/>
              <a:buAutoNum type="arabicPeriod"/>
            </a:pPr>
            <a:r>
              <a:rPr lang="en-US" sz="2800" dirty="0" smtClean="0">
                <a:latin typeface="Times New Roman" pitchFamily="18" charset="0"/>
                <a:cs typeface="Times New Roman" pitchFamily="18" charset="0"/>
              </a:rPr>
              <a:t>No one is </a:t>
            </a:r>
            <a:r>
              <a:rPr lang="en-US" sz="2800" dirty="0" err="1" smtClean="0">
                <a:latin typeface="Times New Roman" pitchFamily="18" charset="0"/>
                <a:cs typeface="Times New Roman" pitchFamily="18" charset="0"/>
              </a:rPr>
              <a:t>Masoom</a:t>
            </a:r>
            <a:r>
              <a:rPr lang="en-US" sz="2800" dirty="0" smtClean="0">
                <a:latin typeface="Times New Roman" pitchFamily="18" charset="0"/>
                <a:cs typeface="Times New Roman" pitchFamily="18" charset="0"/>
              </a:rPr>
              <a:t> (infallible): therefore possibility of mistake exists in either one of them, even repeatedly.</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48400"/>
          </a:xfrm>
        </p:spPr>
        <p:txBody>
          <a:bodyPr>
            <a:normAutofit/>
          </a:bodyPr>
          <a:lstStyle/>
          <a:p>
            <a:pPr marL="514350" indent="-514350">
              <a:buAutoNum type="arabicPeriod" startAt="2"/>
            </a:pPr>
            <a:r>
              <a:rPr lang="en-US" sz="2800" dirty="0" smtClean="0">
                <a:latin typeface="Times New Roman" pitchFamily="18" charset="0"/>
                <a:cs typeface="Times New Roman" pitchFamily="18" charset="0"/>
              </a:rPr>
              <a:t>Whoever makes a mistake or lapses, leave it to that they have admitted their fault, apologized and promised to not repeat.</a:t>
            </a:r>
          </a:p>
          <a:p>
            <a:pPr marL="514350" indent="-514350" algn="r" rtl="1">
              <a:buFont typeface="Wingdings"/>
              <a:buChar char="&amp;"/>
            </a:pPr>
            <a:r>
              <a:rPr lang="ur-PK" sz="2800" dirty="0" smtClean="0">
                <a:latin typeface="Traditional Arabic" pitchFamily="18" charset="-78"/>
                <a:cs typeface="Traditional Arabic" pitchFamily="18" charset="-78"/>
                <a:sym typeface="Wingdings"/>
              </a:rPr>
              <a:t>قال امیر المومنین</a:t>
            </a:r>
            <a:r>
              <a:rPr lang="ar-SY" sz="2800" dirty="0" smtClean="0">
                <a:latin typeface="Traditional Arabic" pitchFamily="18" charset="-78"/>
                <a:cs typeface="Traditional Arabic" pitchFamily="18" charset="-78"/>
                <a:sym typeface="Wingdings"/>
              </a:rPr>
              <a:t> </a:t>
            </a:r>
            <a:r>
              <a:rPr lang="ar-SY" sz="2800" dirty="0" smtClean="0">
                <a:latin typeface="_PDMS_Saleem_QuranFont" pitchFamily="2" charset="-78"/>
                <a:cs typeface="_PDMS_Saleem_QuranFont" pitchFamily="2" charset="-78"/>
                <a:sym typeface="Wingdings"/>
              </a:rPr>
              <a:t>ؑ</a:t>
            </a:r>
            <a:r>
              <a:rPr lang="ur-PK" sz="2800" dirty="0" smtClean="0">
                <a:latin typeface="Traditional Arabic" pitchFamily="18" charset="-78"/>
                <a:cs typeface="Traditional Arabic" pitchFamily="18" charset="-78"/>
                <a:sym typeface="Wingdings"/>
              </a:rPr>
              <a:t>: المعذرة برهان العقل</a:t>
            </a:r>
            <a:r>
              <a:rPr lang="ur-PK" sz="2800" dirty="0" smtClean="0">
                <a:sym typeface="Wingdings"/>
              </a:rPr>
              <a:t> </a:t>
            </a:r>
            <a:r>
              <a:rPr lang="ur-PK" sz="2000" dirty="0" smtClean="0">
                <a:latin typeface="Sakkal Majalla" pitchFamily="2" charset="-78"/>
                <a:cs typeface="Sakkal Majalla" pitchFamily="2" charset="-78"/>
                <a:sym typeface="Wingdings"/>
              </a:rPr>
              <a:t>(غرر الحکم، ص </a:t>
            </a:r>
            <a:r>
              <a:rPr lang="en-US" sz="2000" dirty="0" smtClean="0">
                <a:latin typeface="Sakkal Majalla" pitchFamily="2" charset="-78"/>
                <a:cs typeface="Sakkal Majalla" pitchFamily="2" charset="-78"/>
                <a:sym typeface="Wingdings"/>
              </a:rPr>
              <a:t>447</a:t>
            </a:r>
            <a:r>
              <a:rPr lang="ur-PK" sz="2000" dirty="0" smtClean="0">
                <a:latin typeface="Sakkal Majalla" pitchFamily="2" charset="-78"/>
                <a:cs typeface="Sakkal Majalla" pitchFamily="2" charset="-78"/>
                <a:sym typeface="Wingdings"/>
              </a:rPr>
              <a:t>)</a:t>
            </a:r>
            <a:endParaRPr lang="ar-SY" sz="2000" dirty="0" smtClean="0">
              <a:latin typeface="Sakkal Majalla" pitchFamily="2" charset="-78"/>
              <a:cs typeface="Sakkal Majalla" pitchFamily="2" charset="-78"/>
              <a:sym typeface="Wingdings"/>
            </a:endParaRPr>
          </a:p>
          <a:p>
            <a:pPr marL="514350" indent="-514350"/>
            <a:r>
              <a:rPr lang="en-US" sz="2400" dirty="0" smtClean="0">
                <a:latin typeface="Times New Roman" pitchFamily="18" charset="0"/>
                <a:cs typeface="Times New Roman" pitchFamily="18" charset="0"/>
                <a:sym typeface="Wingdings"/>
              </a:rPr>
              <a:t>Apologizing (after a mistake) is a sign of a wise person.</a:t>
            </a:r>
            <a:endParaRPr lang="ur-PK" sz="2400" dirty="0" smtClean="0">
              <a:latin typeface="Times New Roman" pitchFamily="18" charset="0"/>
              <a:cs typeface="Times New Roman" pitchFamily="18" charset="0"/>
              <a:sym typeface="Wingdings"/>
            </a:endParaRPr>
          </a:p>
          <a:p>
            <a:pPr marL="514350" indent="-514350" algn="l">
              <a:buAutoNum type="arabicPeriod" startAt="3"/>
            </a:pPr>
            <a:r>
              <a:rPr lang="en-US" sz="2800" dirty="0" smtClean="0">
                <a:latin typeface="Times New Roman" pitchFamily="18" charset="0"/>
                <a:cs typeface="Times New Roman" pitchFamily="18" charset="0"/>
                <a:sym typeface="Wingdings"/>
              </a:rPr>
              <a:t>Accepting the apology right away even if the mistake has happened before</a:t>
            </a:r>
          </a:p>
          <a:p>
            <a:pPr marL="514350" indent="-514350" algn="r" rtl="1">
              <a:buNone/>
            </a:pPr>
            <a:r>
              <a:rPr lang="en-US" sz="2800" dirty="0" smtClean="0">
                <a:latin typeface="Times New Roman" pitchFamily="18" charset="0"/>
                <a:cs typeface="Times New Roman" pitchFamily="18" charset="0"/>
                <a:sym typeface="Wingdings"/>
              </a:rPr>
              <a:t></a:t>
            </a:r>
            <a:r>
              <a:rPr lang="ur-PK" sz="2800" dirty="0" smtClean="0">
                <a:latin typeface="Times New Roman" pitchFamily="18" charset="0"/>
                <a:cs typeface="Times New Roman" pitchFamily="18" charset="0"/>
                <a:sym typeface="Wingdings"/>
              </a:rPr>
              <a:t>	 </a:t>
            </a:r>
            <a:r>
              <a:rPr lang="ur-PK" sz="2800" dirty="0" smtClean="0">
                <a:latin typeface="Traditional Arabic" pitchFamily="18" charset="-78"/>
                <a:cs typeface="Traditional Arabic" pitchFamily="18" charset="-78"/>
                <a:sym typeface="Wingdings"/>
              </a:rPr>
              <a:t>قال امیر المومنین</a:t>
            </a:r>
            <a:r>
              <a:rPr lang="ar-SY" sz="2800" dirty="0" smtClean="0">
                <a:latin typeface="Traditional Arabic" pitchFamily="18" charset="-78"/>
                <a:cs typeface="Traditional Arabic" pitchFamily="18" charset="-78"/>
                <a:sym typeface="Wingdings"/>
              </a:rPr>
              <a:t> </a:t>
            </a:r>
            <a:r>
              <a:rPr lang="ar-SY" sz="2800" dirty="0" smtClean="0">
                <a:latin typeface="_PDMS_Saleem_QuranFont" pitchFamily="2" charset="-78"/>
                <a:cs typeface="_PDMS_Saleem_QuranFont" pitchFamily="2" charset="-78"/>
                <a:sym typeface="Wingdings"/>
              </a:rPr>
              <a:t>ؑ</a:t>
            </a:r>
            <a:r>
              <a:rPr lang="ur-PK" sz="2800" dirty="0" smtClean="0">
                <a:latin typeface="Traditional Arabic" pitchFamily="18" charset="-78"/>
                <a:cs typeface="Traditional Arabic" pitchFamily="18" charset="-78"/>
                <a:sym typeface="Wingdings"/>
              </a:rPr>
              <a:t>: شر الناس من لا يقبل العذر و لا يقيل الذنب </a:t>
            </a:r>
            <a:r>
              <a:rPr lang="ur-PK" sz="2000" dirty="0" smtClean="0">
                <a:latin typeface="Sakkal Majalla" pitchFamily="2" charset="-78"/>
                <a:cs typeface="Sakkal Majalla" pitchFamily="2" charset="-78"/>
                <a:sym typeface="Wingdings"/>
              </a:rPr>
              <a:t>(غرر الحکم، ص </a:t>
            </a:r>
            <a:r>
              <a:rPr lang="en-US" sz="2000" dirty="0" smtClean="0">
                <a:latin typeface="Sakkal Majalla" pitchFamily="2" charset="-78"/>
                <a:cs typeface="Sakkal Majalla" pitchFamily="2" charset="-78"/>
                <a:sym typeface="Wingdings"/>
              </a:rPr>
              <a:t>447</a:t>
            </a:r>
            <a:r>
              <a:rPr lang="ur-PK" sz="2000" dirty="0" smtClean="0">
                <a:latin typeface="Sakkal Majalla" pitchFamily="2" charset="-78"/>
                <a:cs typeface="Sakkal Majalla" pitchFamily="2" charset="-78"/>
                <a:sym typeface="Wingdings"/>
              </a:rPr>
              <a:t>)</a:t>
            </a:r>
            <a:endParaRPr lang="en-US" sz="2800" dirty="0" smtClean="0">
              <a:latin typeface="Traditional Arabic" pitchFamily="18" charset="-78"/>
              <a:cs typeface="Traditional Arabic" pitchFamily="18" charset="-78"/>
              <a:sym typeface="Wingdings"/>
            </a:endParaRPr>
          </a:p>
          <a:p>
            <a:pPr marL="514350" indent="-514350" algn="just"/>
            <a:r>
              <a:rPr lang="en-US" sz="2400" dirty="0" smtClean="0">
                <a:latin typeface="Times New Roman" pitchFamily="18" charset="0"/>
                <a:cs typeface="Times New Roman" pitchFamily="18" charset="0"/>
                <a:sym typeface="Wingdings"/>
              </a:rPr>
              <a:t>Worst of the mankind is the one who doesn’t accept the apology to end the differences and disputes (person who holds grudges).</a:t>
            </a:r>
          </a:p>
          <a:p>
            <a:pPr marL="514350" indent="-514350" algn="just"/>
            <a:r>
              <a:rPr lang="en-US" sz="2400" dirty="0" smtClean="0">
                <a:latin typeface="Times New Roman" pitchFamily="18" charset="0"/>
                <a:cs typeface="Times New Roman" pitchFamily="18" charset="0"/>
                <a:sym typeface="Wingdings"/>
              </a:rPr>
              <a:t>Note: Not all apologies should be accepted.</a:t>
            </a:r>
          </a:p>
          <a:p>
            <a:pPr marL="514350" indent="-514350" algn="just">
              <a:buFont typeface="+mj-lt"/>
              <a:buAutoNum type="arabicPeriod"/>
            </a:pPr>
            <a:r>
              <a:rPr lang="en-US" sz="2400" dirty="0" smtClean="0">
                <a:latin typeface="Times New Roman" pitchFamily="18" charset="0"/>
                <a:cs typeface="Times New Roman" pitchFamily="18" charset="0"/>
                <a:sym typeface="Wingdings"/>
              </a:rPr>
              <a:t>After dishonor</a:t>
            </a:r>
          </a:p>
          <a:p>
            <a:pPr marL="514350" indent="-514350" algn="just">
              <a:buFont typeface="+mj-lt"/>
              <a:buAutoNum type="arabicPeriod"/>
            </a:pPr>
            <a:r>
              <a:rPr lang="en-US" sz="2400" dirty="0" smtClean="0">
                <a:latin typeface="Times New Roman" pitchFamily="18" charset="0"/>
                <a:cs typeface="Times New Roman" pitchFamily="18" charset="0"/>
                <a:sym typeface="Wingdings"/>
              </a:rPr>
              <a:t>If one harms another physically…</a:t>
            </a:r>
            <a:endParaRPr lang="ur-PK" sz="2400" dirty="0" smtClean="0">
              <a:latin typeface="Times New Roman" pitchFamily="18" charset="0"/>
              <a:cs typeface="Times New Roman" pitchFamily="18" charset="0"/>
              <a:sym typeface="Wingdings"/>
            </a:endParaRPr>
          </a:p>
          <a:p>
            <a:pPr marL="514350" indent="-514350" algn="r" rtl="1">
              <a:buNone/>
            </a:pPr>
            <a:endParaRPr lang="en-US" sz="28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82000" cy="6096000"/>
          </a:xfrm>
        </p:spPr>
        <p:txBody>
          <a:bodyPr>
            <a:normAutofit lnSpcReduction="10000"/>
          </a:bodyPr>
          <a:lstStyle/>
          <a:p>
            <a:pPr marL="514350" indent="-514350">
              <a:buAutoNum type="arabicPeriod" startAt="4"/>
            </a:pPr>
            <a:r>
              <a:rPr lang="en-US" sz="2800" dirty="0" smtClean="0">
                <a:latin typeface="Times New Roman" pitchFamily="18" charset="0"/>
                <a:cs typeface="Times New Roman" pitchFamily="18" charset="0"/>
              </a:rPr>
              <a:t>In doing </a:t>
            </a:r>
            <a:r>
              <a:rPr lang="ur-PK" sz="2800" dirty="0" smtClean="0">
                <a:cs typeface="+mj-cs"/>
              </a:rPr>
              <a:t>اصلاح</a:t>
            </a:r>
            <a:r>
              <a:rPr lang="en-US" sz="2800" dirty="0" smtClean="0">
                <a:cs typeface="+mj-cs"/>
              </a:rPr>
              <a:t> </a:t>
            </a:r>
            <a:r>
              <a:rPr lang="en-US" sz="2800" dirty="0" smtClean="0">
                <a:latin typeface="Times New Roman" pitchFamily="18" charset="0"/>
                <a:cs typeface="Times New Roman" pitchFamily="18" charset="0"/>
              </a:rPr>
              <a:t>(reconciling) or mentioning ones defects, following must be adhered:</a:t>
            </a:r>
            <a:r>
              <a:rPr lang="en-US" sz="2800" dirty="0" smtClean="0">
                <a:cs typeface="+mj-cs"/>
              </a:rPr>
              <a:t> </a:t>
            </a:r>
          </a:p>
          <a:p>
            <a:pPr marL="514350" indent="-514350"/>
            <a:r>
              <a:rPr lang="en-US" sz="2400" dirty="0" smtClean="0">
                <a:latin typeface="Times New Roman" pitchFamily="18" charset="0"/>
                <a:cs typeface="Times New Roman" pitchFamily="18" charset="0"/>
              </a:rPr>
              <a:t>Before mentioning defects, mention some good habits and positive things about that person, and thank him.</a:t>
            </a:r>
          </a:p>
          <a:p>
            <a:pPr marL="514350" indent="-514350"/>
            <a:r>
              <a:rPr lang="en-US" sz="2400" dirty="0" smtClean="0">
                <a:latin typeface="Times New Roman" pitchFamily="18" charset="0"/>
                <a:cs typeface="Times New Roman" pitchFamily="18" charset="0"/>
              </a:rPr>
              <a:t>When mentioning defects don’t bombard them, rather mention one thing at a time and correct it.</a:t>
            </a:r>
          </a:p>
          <a:p>
            <a:pPr marL="514350" indent="-514350"/>
            <a:r>
              <a:rPr lang="en-US" sz="2400" dirty="0" smtClean="0">
                <a:latin typeface="Times New Roman" pitchFamily="18" charset="0"/>
                <a:cs typeface="Times New Roman" pitchFamily="18" charset="0"/>
              </a:rPr>
              <a:t>Make sure the time and place is appropriate.</a:t>
            </a:r>
          </a:p>
          <a:p>
            <a:pPr marL="514350" indent="-514350"/>
            <a:r>
              <a:rPr lang="en-US" sz="2400" dirty="0" smtClean="0">
                <a:latin typeface="Times New Roman" pitchFamily="18" charset="0"/>
                <a:cs typeface="Times New Roman" pitchFamily="18" charset="0"/>
              </a:rPr>
              <a:t>Don’t mention defects in front of others (strangers)</a:t>
            </a:r>
          </a:p>
          <a:p>
            <a:pPr marL="514350" indent="-514350" algn="r" rtl="1">
              <a:buFont typeface="Wingdings"/>
              <a:buChar char="&amp;"/>
            </a:pPr>
            <a:r>
              <a:rPr lang="ur-PK" sz="2800" dirty="0" smtClean="0">
                <a:latin typeface="Traditional Arabic" pitchFamily="18" charset="-78"/>
                <a:cs typeface="Traditional Arabic" pitchFamily="18" charset="-78"/>
                <a:sym typeface="Wingdings"/>
              </a:rPr>
              <a:t>قال امیر المومنین</a:t>
            </a:r>
            <a:r>
              <a:rPr lang="ar-SY" sz="2800" dirty="0" smtClean="0">
                <a:latin typeface="Traditional Arabic" pitchFamily="18" charset="-78"/>
                <a:cs typeface="Traditional Arabic" pitchFamily="18" charset="-78"/>
                <a:sym typeface="Wingdings"/>
              </a:rPr>
              <a:t> </a:t>
            </a:r>
            <a:r>
              <a:rPr lang="ar-SY" sz="2800" dirty="0" smtClean="0">
                <a:latin typeface="_PDMS_Saleem_QuranFont" pitchFamily="2" charset="-78"/>
                <a:cs typeface="_PDMS_Saleem_QuranFont" pitchFamily="2" charset="-78"/>
                <a:sym typeface="Wingdings"/>
              </a:rPr>
              <a:t>ؑ</a:t>
            </a:r>
            <a:r>
              <a:rPr lang="ur-PK" sz="2800" dirty="0" smtClean="0">
                <a:latin typeface="Traditional Arabic" pitchFamily="18" charset="-78"/>
                <a:cs typeface="Traditional Arabic" pitchFamily="18" charset="-78"/>
                <a:sym typeface="Wingdings"/>
              </a:rPr>
              <a:t>: نُصحُكَ بَين الملإ تَقريعٌ [تفريع‏] (</a:t>
            </a:r>
            <a:r>
              <a:rPr lang="ur-PK" sz="2400" dirty="0" smtClean="0">
                <a:latin typeface="Traditional Arabic" pitchFamily="18" charset="-78"/>
                <a:cs typeface="Traditional Arabic" pitchFamily="18" charset="-78"/>
                <a:sym typeface="Wingdings"/>
              </a:rPr>
              <a:t>غررالحكم</a:t>
            </a:r>
            <a:r>
              <a:rPr lang="ur-PK" sz="2800" dirty="0" smtClean="0">
                <a:latin typeface="Traditional Arabic" pitchFamily="18" charset="-78"/>
                <a:cs typeface="Traditional Arabic" pitchFamily="18" charset="-78"/>
                <a:sym typeface="Wingdings"/>
              </a:rPr>
              <a:t>)</a:t>
            </a:r>
          </a:p>
          <a:p>
            <a:pPr marL="514350" indent="-514350" algn="l">
              <a:buNone/>
            </a:pPr>
            <a:r>
              <a:rPr lang="en-US" sz="2400" dirty="0" smtClean="0">
                <a:latin typeface="Traditional Arabic" pitchFamily="18" charset="-78"/>
                <a:cs typeface="+mj-cs"/>
                <a:sym typeface="Wingdings"/>
              </a:rPr>
              <a:t>	</a:t>
            </a:r>
            <a:r>
              <a:rPr lang="en-US" sz="2000" dirty="0" smtClean="0">
                <a:latin typeface="Times New Roman" pitchFamily="18" charset="0"/>
                <a:cs typeface="Times New Roman" pitchFamily="18" charset="0"/>
                <a:sym typeface="Wingdings"/>
              </a:rPr>
              <a:t>Imam Ali (as) said: Giving advice in public is destroying ones personality.</a:t>
            </a:r>
            <a:endParaRPr lang="ur-PK" sz="2000" dirty="0" smtClean="0">
              <a:latin typeface="Times New Roman" pitchFamily="18" charset="0"/>
              <a:cs typeface="Times New Roman" pitchFamily="18" charset="0"/>
              <a:sym typeface="Wingdings"/>
            </a:endParaRPr>
          </a:p>
          <a:p>
            <a:pPr marL="514350" indent="-514350"/>
            <a:r>
              <a:rPr lang="en-US" sz="2400" dirty="0" smtClean="0">
                <a:latin typeface="Times New Roman" pitchFamily="18" charset="0"/>
                <a:cs typeface="Times New Roman" pitchFamily="18" charset="0"/>
              </a:rPr>
              <a:t>Before you mention someone else’s defects, count your own shortcomings or else it won’t have any effects.</a:t>
            </a:r>
          </a:p>
          <a:p>
            <a:pPr marL="514350" indent="-514350" algn="r" rtl="1">
              <a:buNone/>
            </a:pPr>
            <a:r>
              <a:rPr lang="ur-PK" sz="2400" dirty="0" smtClean="0">
                <a:latin typeface="Traditional Arabic" pitchFamily="18" charset="-78"/>
                <a:cs typeface="Traditional Arabic" pitchFamily="18" charset="-78"/>
                <a:sym typeface="Wingdings"/>
              </a:rPr>
              <a:t></a:t>
            </a:r>
            <a:r>
              <a:rPr lang="en-US" sz="2400" dirty="0" smtClean="0">
                <a:latin typeface="Traditional Arabic" pitchFamily="18" charset="-78"/>
                <a:cs typeface="Traditional Arabic" pitchFamily="18" charset="-78"/>
                <a:sym typeface="Wingdings"/>
              </a:rPr>
              <a:t>	</a:t>
            </a:r>
            <a:r>
              <a:rPr lang="ur-PK" sz="2800" dirty="0" smtClean="0">
                <a:latin typeface="Traditional Arabic" pitchFamily="18" charset="-78"/>
                <a:cs typeface="Traditional Arabic" pitchFamily="18" charset="-78"/>
                <a:sym typeface="Wingdings"/>
              </a:rPr>
              <a:t>قال امیر المومنین</a:t>
            </a:r>
            <a:r>
              <a:rPr lang="ar-SY" sz="2800" dirty="0" smtClean="0">
                <a:latin typeface="Traditional Arabic" pitchFamily="18" charset="-78"/>
                <a:cs typeface="Traditional Arabic" pitchFamily="18" charset="-78"/>
                <a:sym typeface="Wingdings"/>
              </a:rPr>
              <a:t> </a:t>
            </a:r>
            <a:r>
              <a:rPr lang="ar-SY" sz="2800" dirty="0" smtClean="0">
                <a:latin typeface="_PDMS_Saleem_QuranFont" pitchFamily="2" charset="-78"/>
                <a:cs typeface="_PDMS_Saleem_QuranFont" pitchFamily="2" charset="-78"/>
                <a:sym typeface="Wingdings"/>
              </a:rPr>
              <a:t>ؑ</a:t>
            </a:r>
            <a:r>
              <a:rPr lang="ur-PK" sz="2800" dirty="0" smtClean="0">
                <a:latin typeface="Traditional Arabic" pitchFamily="18" charset="-78"/>
                <a:cs typeface="Traditional Arabic" pitchFamily="18" charset="-78"/>
                <a:sym typeface="Wingdings"/>
              </a:rPr>
              <a:t>: أَكْبَرُ الْعَيْبِ أَنْ تَعِيبَ مَا فِيكَ مِثْلُهُ </a:t>
            </a:r>
            <a:r>
              <a:rPr lang="ur-PK" sz="2000" dirty="0" smtClean="0">
                <a:latin typeface="Sakkal Majalla" pitchFamily="2" charset="-78"/>
                <a:cs typeface="Sakkal Majalla" pitchFamily="2" charset="-78"/>
                <a:sym typeface="Wingdings"/>
              </a:rPr>
              <a:t>(نھج البلاغۃ قصار</a:t>
            </a:r>
            <a:r>
              <a:rPr lang="en-US" sz="2000" dirty="0" smtClean="0">
                <a:latin typeface="Sakkal Majalla" pitchFamily="2" charset="-78"/>
                <a:cs typeface="Sakkal Majalla" pitchFamily="2" charset="-78"/>
                <a:sym typeface="Wingdings"/>
              </a:rPr>
              <a:t>353</a:t>
            </a:r>
            <a:r>
              <a:rPr lang="ur-PK" sz="2000" dirty="0" smtClean="0">
                <a:latin typeface="Sakkal Majalla" pitchFamily="2" charset="-78"/>
                <a:cs typeface="Sakkal Majalla" pitchFamily="2" charset="-78"/>
                <a:sym typeface="Wingdings"/>
              </a:rPr>
              <a:t>)</a:t>
            </a:r>
            <a:endParaRPr lang="ur-PK" sz="2800" dirty="0" smtClean="0">
              <a:latin typeface="Traditional Arabic" pitchFamily="18" charset="-78"/>
              <a:cs typeface="Traditional Arabic" pitchFamily="18" charset="-78"/>
              <a:sym typeface="Wingdings"/>
            </a:endParaRPr>
          </a:p>
          <a:p>
            <a:pPr marL="514350" indent="-514350" algn="l">
              <a:buNone/>
            </a:pPr>
            <a:r>
              <a:rPr lang="en-US" sz="2400" dirty="0" smtClean="0">
                <a:latin typeface="Traditional Arabic" pitchFamily="18" charset="-78"/>
                <a:cs typeface="Traditional Arabic" pitchFamily="18" charset="-78"/>
                <a:sym typeface="Wingdings"/>
              </a:rPr>
              <a:t>	</a:t>
            </a:r>
            <a:r>
              <a:rPr lang="en-US" sz="2000" dirty="0" smtClean="0">
                <a:latin typeface="Times New Roman" pitchFamily="18" charset="0"/>
                <a:cs typeface="Times New Roman" pitchFamily="18" charset="0"/>
                <a:sym typeface="Wingdings"/>
              </a:rPr>
              <a:t>Biggest vice is the one who counts others defects while he possesses the same himself. </a:t>
            </a:r>
            <a:endParaRPr lang="en-US" sz="2800" dirty="0">
              <a:cs typeface="+mj-cs"/>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82000" cy="6096000"/>
          </a:xfrm>
        </p:spPr>
        <p:txBody>
          <a:bodyPr>
            <a:normAutofit fontScale="92500" lnSpcReduction="20000"/>
          </a:bodyPr>
          <a:lstStyle/>
          <a:p>
            <a:pPr marL="514350" indent="-514350" algn="r" rtl="1">
              <a:buNone/>
            </a:pPr>
            <a:r>
              <a:rPr lang="ar-SY" sz="3300" dirty="0" smtClean="0">
                <a:latin typeface="_PDMS_Saleem_QuranFont"/>
                <a:cs typeface="_PDMS_Saleem_QuranFont"/>
              </a:rPr>
              <a:t>۞</a:t>
            </a:r>
            <a:r>
              <a:rPr lang="en-US" sz="3300" dirty="0" smtClean="0"/>
              <a:t>	</a:t>
            </a:r>
            <a:r>
              <a:rPr lang="ar-SY" sz="3300" dirty="0" smtClean="0">
                <a:latin typeface="Traditional Arabic" pitchFamily="18" charset="-78"/>
                <a:cs typeface="Traditional Arabic" pitchFamily="18" charset="-78"/>
              </a:rPr>
              <a:t>أَتَأْمُرُونَ النَّاسَ بِالْبِرِّ وَتَنسَوْنَ أَنفُسَكُمْ وَأَنتُمْ تَتْلُونَ الْكِتَابَ ۚ أَفَلَا تَعْقِلُونَ</a:t>
            </a:r>
            <a:r>
              <a:rPr lang="ur-PK" sz="3300" dirty="0" smtClean="0">
                <a:latin typeface="Traditional Arabic" pitchFamily="18" charset="-78"/>
                <a:cs typeface="Traditional Arabic" pitchFamily="18" charset="-78"/>
              </a:rPr>
              <a:t> </a:t>
            </a:r>
            <a:r>
              <a:rPr lang="ur-PK" sz="2800" dirty="0" smtClean="0">
                <a:latin typeface="Sakkal Majalla" pitchFamily="2" charset="-78"/>
                <a:cs typeface="Sakkal Majalla" pitchFamily="2" charset="-78"/>
              </a:rPr>
              <a:t>(بقرہ </a:t>
            </a:r>
            <a:r>
              <a:rPr lang="en-US" sz="2800" dirty="0" smtClean="0">
                <a:latin typeface="Sakkal Majalla" pitchFamily="2" charset="-78"/>
                <a:cs typeface="Sakkal Majalla" pitchFamily="2" charset="-78"/>
              </a:rPr>
              <a:t>44</a:t>
            </a:r>
            <a:r>
              <a:rPr lang="ur-PK" sz="2800" dirty="0" smtClean="0">
                <a:latin typeface="Sakkal Majalla" pitchFamily="2" charset="-78"/>
                <a:cs typeface="Sakkal Majalla" pitchFamily="2" charset="-78"/>
              </a:rPr>
              <a:t>)</a:t>
            </a:r>
            <a:endParaRPr lang="en-US" sz="2800" dirty="0" smtClean="0">
              <a:latin typeface="Sakkal Majalla" pitchFamily="2" charset="-78"/>
              <a:cs typeface="Sakkal Majalla" pitchFamily="2" charset="-78"/>
            </a:endParaRPr>
          </a:p>
          <a:p>
            <a:pPr marL="514350" indent="-514350">
              <a:buNone/>
            </a:pPr>
            <a:r>
              <a:rPr lang="en-US" dirty="0" smtClean="0"/>
              <a:t>	</a:t>
            </a:r>
            <a:r>
              <a:rPr lang="en-US" sz="2800" i="1" dirty="0" smtClean="0">
                <a:latin typeface="AngsanaUPC" pitchFamily="18" charset="-34"/>
                <a:cs typeface="AngsanaUPC" pitchFamily="18" charset="-34"/>
              </a:rPr>
              <a:t>Would you order people to do good deeds and forget to do them yourselves even though you read the Book? Why do you not think?</a:t>
            </a:r>
          </a:p>
          <a:p>
            <a:pPr marL="514350" indent="-514350"/>
            <a:r>
              <a:rPr lang="en-US" sz="2600" dirty="0" smtClean="0">
                <a:latin typeface="Times New Roman" pitchFamily="18" charset="0"/>
                <a:cs typeface="Times New Roman" pitchFamily="18" charset="0"/>
              </a:rPr>
              <a:t>Event when </a:t>
            </a:r>
            <a:r>
              <a:rPr lang="en-US" sz="2600" dirty="0" err="1" smtClean="0">
                <a:latin typeface="Times New Roman" pitchFamily="18" charset="0"/>
                <a:cs typeface="Times New Roman" pitchFamily="18" charset="0"/>
              </a:rPr>
              <a:t>Hazrat</a:t>
            </a:r>
            <a:r>
              <a:rPr lang="en-US" sz="2600" dirty="0" smtClean="0">
                <a:latin typeface="Times New Roman" pitchFamily="18" charset="0"/>
                <a:cs typeface="Times New Roman" pitchFamily="18" charset="0"/>
              </a:rPr>
              <a:t> Isa (as) had to use </a:t>
            </a:r>
            <a:r>
              <a:rPr lang="en-US" sz="2600" dirty="0" err="1" smtClean="0">
                <a:latin typeface="Times New Roman" pitchFamily="18" charset="0"/>
                <a:cs typeface="Times New Roman" pitchFamily="18" charset="0"/>
              </a:rPr>
              <a:t>Hazrat</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Yahya</a:t>
            </a:r>
            <a:r>
              <a:rPr lang="en-US" sz="2600" dirty="0" smtClean="0">
                <a:latin typeface="Times New Roman" pitchFamily="18" charset="0"/>
                <a:cs typeface="Times New Roman" pitchFamily="18" charset="0"/>
              </a:rPr>
              <a:t> (as) for punishing someone.</a:t>
            </a:r>
            <a:endParaRPr lang="en-US" sz="3000" dirty="0" smtClean="0">
              <a:latin typeface="Times New Roman" pitchFamily="18" charset="0"/>
              <a:cs typeface="Times New Roman" pitchFamily="18" charset="0"/>
            </a:endParaRPr>
          </a:p>
          <a:p>
            <a:pPr marL="514350" indent="-514350">
              <a:buNone/>
            </a:pPr>
            <a:endParaRPr lang="en-US" sz="2800" b="1" dirty="0" smtClean="0"/>
          </a:p>
          <a:p>
            <a:pPr marL="514350" indent="-514350">
              <a:buNone/>
            </a:pPr>
            <a:endParaRPr lang="en-US" sz="2800" b="1" dirty="0" smtClean="0"/>
          </a:p>
          <a:p>
            <a:pPr marL="514350" indent="-514350">
              <a:buNone/>
            </a:pPr>
            <a:r>
              <a:rPr lang="en-US" sz="2800" b="1" dirty="0" smtClean="0"/>
              <a:t>D.</a:t>
            </a:r>
            <a:r>
              <a:rPr lang="en-US" b="1" dirty="0" smtClean="0"/>
              <a:t>	</a:t>
            </a:r>
            <a:r>
              <a:rPr lang="en-US" sz="2800" b="1" dirty="0" smtClean="0"/>
              <a:t>Seeking guidance from scholars and people with experience</a:t>
            </a:r>
            <a:endParaRPr lang="en-US" b="1" dirty="0" smtClean="0"/>
          </a:p>
          <a:p>
            <a:pPr marL="514350" indent="-514350" algn="r" rtl="1">
              <a:buFont typeface="Wingdings"/>
              <a:buChar char="&amp;"/>
            </a:pPr>
            <a:r>
              <a:rPr lang="ur-PK" sz="2800" dirty="0" smtClean="0">
                <a:latin typeface="Traditional Arabic" pitchFamily="18" charset="-78"/>
                <a:cs typeface="Traditional Arabic" pitchFamily="18" charset="-78"/>
                <a:sym typeface="Wingdings"/>
              </a:rPr>
              <a:t>قال امیر المومنین</a:t>
            </a:r>
            <a:r>
              <a:rPr lang="ar-SY" sz="2800" dirty="0" smtClean="0">
                <a:latin typeface="Traditional Arabic" pitchFamily="18" charset="-78"/>
                <a:cs typeface="Traditional Arabic" pitchFamily="18" charset="-78"/>
                <a:sym typeface="Wingdings"/>
              </a:rPr>
              <a:t> </a:t>
            </a:r>
            <a:r>
              <a:rPr lang="ar-SY" sz="2800" dirty="0" smtClean="0">
                <a:latin typeface="_PDMS_Saleem_QuranFont" pitchFamily="2" charset="-78"/>
                <a:cs typeface="_PDMS_Saleem_QuranFont" pitchFamily="2" charset="-78"/>
                <a:sym typeface="Wingdings"/>
              </a:rPr>
              <a:t>ؑ</a:t>
            </a:r>
            <a:r>
              <a:rPr lang="ur-PK" sz="2800" dirty="0" smtClean="0">
                <a:latin typeface="Traditional Arabic" pitchFamily="18" charset="-78"/>
                <a:cs typeface="Traditional Arabic" pitchFamily="18" charset="-78"/>
                <a:sym typeface="Wingdings"/>
              </a:rPr>
              <a:t>: </a:t>
            </a:r>
            <a:r>
              <a:rPr lang="ar-SY" sz="2800" dirty="0" smtClean="0">
                <a:latin typeface="Traditional Arabic" pitchFamily="18" charset="-78"/>
                <a:cs typeface="Traditional Arabic" pitchFamily="18" charset="-78"/>
              </a:rPr>
              <a:t>جماع الخير في المشاورة و الأخذ بقول النصي</a:t>
            </a:r>
            <a:r>
              <a:rPr lang="en-US" sz="2800" dirty="0" smtClean="0">
                <a:latin typeface="Traditional Arabic" pitchFamily="18" charset="-78"/>
                <a:cs typeface="Traditional Arabic" pitchFamily="18" charset="-78"/>
              </a:rPr>
              <a:t> </a:t>
            </a:r>
            <a:r>
              <a:rPr lang="ur-PK" sz="2400" dirty="0" smtClean="0">
                <a:latin typeface="Traditional Arabic" pitchFamily="18" charset="-78"/>
                <a:cs typeface="Traditional Arabic" pitchFamily="18" charset="-78"/>
                <a:sym typeface="Wingdings"/>
              </a:rPr>
              <a:t>(غررالحكم)</a:t>
            </a:r>
          </a:p>
          <a:p>
            <a:pPr marL="514350" indent="-514350" algn="l">
              <a:buNone/>
            </a:pPr>
            <a:r>
              <a:rPr lang="en-US" sz="2000" dirty="0" smtClean="0">
                <a:latin typeface="Times New Roman" pitchFamily="18" charset="0"/>
                <a:cs typeface="Times New Roman" pitchFamily="18" charset="0"/>
                <a:sym typeface="Wingdings"/>
              </a:rPr>
              <a:t>All the goods lie in consulting and acting on the advices of well-wishers. </a:t>
            </a:r>
          </a:p>
          <a:p>
            <a:pPr marL="514350" indent="-514350">
              <a:buAutoNum type="alphaUcPeriod" startAt="5"/>
            </a:pPr>
            <a:endParaRPr lang="en-US" sz="2800" b="1" dirty="0" smtClean="0"/>
          </a:p>
          <a:p>
            <a:pPr marL="514350" indent="-514350">
              <a:buNone/>
            </a:pPr>
            <a:endParaRPr lang="en-US" sz="2800" b="1" i="1" dirty="0" smtClean="0">
              <a:latin typeface="AngsanaUPC" pitchFamily="18" charset="-34"/>
              <a:cs typeface="AngsanaUPC" pitchFamily="18" charset="-34"/>
            </a:endParaRPr>
          </a:p>
          <a:p>
            <a:pPr marL="514350" indent="-514350">
              <a:buNone/>
            </a:pPr>
            <a:r>
              <a:rPr lang="en-US" sz="2800" b="1" dirty="0" smtClean="0"/>
              <a:t/>
            </a:r>
            <a:br>
              <a:rPr lang="en-US" sz="2800" b="1" dirty="0" smtClean="0"/>
            </a:br>
            <a:endParaRPr lang="en-US" sz="2800" b="1" dirty="0" smtClean="0">
              <a:latin typeface="Times New Roman" pitchFamily="18" charset="0"/>
              <a:cs typeface="Times New Roman" pitchFamily="18" charset="0"/>
            </a:endParaRPr>
          </a:p>
          <a:p>
            <a:pPr marL="514350" indent="-514350">
              <a:buFont typeface="+mj-lt"/>
              <a:buAutoNum type="alphaUcPeriod"/>
            </a:pPr>
            <a:endParaRPr lang="en-US" b="1"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09600"/>
          <a:ext cx="8229600" cy="5516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172200"/>
          </a:xfrm>
        </p:spPr>
        <p:txBody>
          <a:bodyPr/>
          <a:lstStyle/>
          <a:p>
            <a:pPr marL="514350" indent="-514350">
              <a:buAutoNum type="alphaUcPeriod" startAt="5"/>
            </a:pPr>
            <a:r>
              <a:rPr lang="en-US" sz="2400" b="1" dirty="0" smtClean="0"/>
              <a:t>Exhorting and advising</a:t>
            </a:r>
          </a:p>
          <a:p>
            <a:pPr marL="514350" indent="-514350" algn="r" rtl="1">
              <a:buNone/>
            </a:pPr>
            <a:r>
              <a:rPr lang="ar-SY" sz="2400" dirty="0" smtClean="0">
                <a:latin typeface="_PDMS_Saleem_QuranFont"/>
                <a:cs typeface="_PDMS_Saleem_QuranFont"/>
              </a:rPr>
              <a:t>۞ </a:t>
            </a:r>
            <a:r>
              <a:rPr lang="en-US" sz="2400" dirty="0" smtClean="0">
                <a:latin typeface="_PDMS_Saleem_QuranFont"/>
                <a:cs typeface="_PDMS_Saleem_QuranFont"/>
              </a:rPr>
              <a:t>	</a:t>
            </a:r>
            <a:r>
              <a:rPr lang="ar-SY" dirty="0" smtClean="0">
                <a:latin typeface="Traditional Arabic" pitchFamily="18" charset="-78"/>
                <a:cs typeface="Traditional Arabic" pitchFamily="18" charset="-78"/>
              </a:rPr>
              <a:t>وَاللَّاتِي تَخَافُونَ نُشُوزَهُنَّ فَعِظُوهُنَّ وَاهْجُرُوهُنَّ فِي الْمَضَاجِعِ وَاضْرِبُوهُنَّ ۖ فَإِنْ أَطَعْنَكُمْ فَلَا تَبْغُوا عَلَيْهِنَّ سَبِيلًا</a:t>
            </a:r>
            <a:r>
              <a:rPr lang="fa-IR" dirty="0" smtClean="0">
                <a:latin typeface="Traditional Arabic" pitchFamily="18" charset="-78"/>
                <a:cs typeface="Traditional Arabic" pitchFamily="18" charset="-78"/>
              </a:rPr>
              <a:t>...</a:t>
            </a:r>
            <a:r>
              <a:rPr lang="ar-SY" dirty="0" smtClean="0">
                <a:latin typeface="Traditional Arabic" pitchFamily="18" charset="-78"/>
                <a:cs typeface="Traditional Arabic" pitchFamily="18" charset="-78"/>
              </a:rPr>
              <a:t> وَإِنْ خِفْتُمْ شِقَاقَ بَيْنِهِمَا فَابْعَثُوا حَكَمًا مِّنْ أَهْلِهِ وَحَكَمًا مِّنْ أَهْلِهَا إِن يُرِيدَا إِصْلَاحًا يُوَفِّقِ اللَّـهُ بَيْنَهُمَا</a:t>
            </a:r>
            <a:r>
              <a:rPr lang="ur-PK" dirty="0" smtClean="0">
                <a:latin typeface="Traditional Arabic" pitchFamily="18" charset="-78"/>
                <a:cs typeface="Traditional Arabic" pitchFamily="18" charset="-78"/>
              </a:rPr>
              <a:t> </a:t>
            </a:r>
            <a:r>
              <a:rPr lang="ur-PK" sz="2000" dirty="0" smtClean="0">
                <a:latin typeface="Traditional Arabic" pitchFamily="18" charset="-78"/>
                <a:cs typeface="Traditional Arabic" pitchFamily="18" charset="-78"/>
              </a:rPr>
              <a:t>(نساء </a:t>
            </a:r>
            <a:r>
              <a:rPr lang="fa-IR" sz="2000" dirty="0" smtClean="0">
                <a:latin typeface="Traditional Arabic" pitchFamily="18" charset="-78"/>
                <a:cs typeface="Traditional Arabic" pitchFamily="18" charset="-78"/>
              </a:rPr>
              <a:t>35</a:t>
            </a:r>
            <a:r>
              <a:rPr lang="en-US" sz="2000" dirty="0" smtClean="0">
                <a:latin typeface="Traditional Arabic" pitchFamily="18" charset="-78"/>
                <a:cs typeface="Traditional Arabic" pitchFamily="18" charset="-78"/>
              </a:rPr>
              <a:t>34 &amp; </a:t>
            </a:r>
            <a:r>
              <a:rPr lang="ur-PK" sz="2000" dirty="0" smtClean="0">
                <a:latin typeface="Traditional Arabic" pitchFamily="18" charset="-78"/>
                <a:cs typeface="Traditional Arabic" pitchFamily="18" charset="-78"/>
              </a:rPr>
              <a:t>)</a:t>
            </a:r>
          </a:p>
          <a:p>
            <a:pPr marL="514350" indent="-514350" algn="just">
              <a:buNone/>
            </a:pPr>
            <a:r>
              <a:rPr lang="en-US" sz="1800" dirty="0" smtClean="0"/>
              <a:t>	</a:t>
            </a:r>
            <a:r>
              <a:rPr lang="en-US" i="1" dirty="0" smtClean="0">
                <a:latin typeface="AngsanaUPC" pitchFamily="18" charset="-34"/>
                <a:cs typeface="AngsanaUPC" pitchFamily="18" charset="-34"/>
              </a:rPr>
              <a:t>Admonish women who disobey (God's laws), do not sleep with them and beat them. If they obey (the laws of God), do not try to find fault in them. If there appears to be discord between a wife and her husband and if they desire reconciliation choose arbiters from the families of both sides. God will bring them together</a:t>
            </a:r>
          </a:p>
          <a:p>
            <a:pPr marL="514350" indent="-514350" algn="just"/>
            <a:r>
              <a:rPr lang="en-US" sz="2400" dirty="0" smtClean="0">
                <a:latin typeface="Times New Roman" pitchFamily="18" charset="0"/>
                <a:cs typeface="Times New Roman" pitchFamily="18" charset="0"/>
              </a:rPr>
              <a:t>what is </a:t>
            </a:r>
            <a:r>
              <a:rPr lang="ur-PK" sz="2400" dirty="0" smtClean="0">
                <a:latin typeface="Times New Roman" pitchFamily="18" charset="0"/>
                <a:cs typeface="Times New Roman" pitchFamily="18" charset="0"/>
              </a:rPr>
              <a:t>نشوز</a:t>
            </a:r>
            <a:r>
              <a:rPr lang="en-US" sz="2400" dirty="0" smtClean="0">
                <a:latin typeface="Times New Roman" pitchFamily="18" charset="0"/>
                <a:cs typeface="Times New Roman" pitchFamily="18" charset="0"/>
              </a:rPr>
              <a:t>? Literally it means: elevated land and in terminology it refers to rebellion (flying high)</a:t>
            </a:r>
          </a:p>
          <a:p>
            <a:pPr marL="514350" indent="-514350" algn="just"/>
            <a:r>
              <a:rPr lang="en-US" sz="2400" dirty="0" smtClean="0">
                <a:latin typeface="Times New Roman" pitchFamily="18" charset="0"/>
                <a:cs typeface="Times New Roman" pitchFamily="18" charset="0"/>
              </a:rPr>
              <a:t>Allah says: </a:t>
            </a:r>
            <a:r>
              <a:rPr lang="ur-PK" sz="2400" dirty="0" smtClean="0">
                <a:latin typeface="Times New Roman" pitchFamily="18" charset="0"/>
                <a:cs typeface="Times New Roman" pitchFamily="18" charset="0"/>
              </a:rPr>
              <a:t>فعظوھن</a:t>
            </a:r>
            <a:r>
              <a:rPr lang="en-US" sz="2400" dirty="0" smtClean="0">
                <a:latin typeface="Times New Roman" pitchFamily="18" charset="0"/>
                <a:cs typeface="Times New Roman" pitchFamily="18" charset="0"/>
              </a:rPr>
              <a:t> exhort them, advice them, if you fear rebellion from them.</a:t>
            </a:r>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82000" cy="6019800"/>
          </a:xfrm>
        </p:spPr>
        <p:txBody>
          <a:bodyPr>
            <a:normAutofit/>
          </a:bodyPr>
          <a:lstStyle/>
          <a:p>
            <a:r>
              <a:rPr lang="en-US" sz="2400" dirty="0" smtClean="0">
                <a:latin typeface="Times New Roman" pitchFamily="18" charset="0"/>
                <a:cs typeface="Times New Roman" pitchFamily="18" charset="0"/>
              </a:rPr>
              <a:t>If exhorting and advice didn’t work the next step:</a:t>
            </a:r>
          </a:p>
          <a:p>
            <a:pPr marL="457200" indent="-457200">
              <a:buFont typeface="+mj-lt"/>
              <a:buAutoNum type="arabicPeriod"/>
            </a:pPr>
            <a:r>
              <a:rPr lang="en-US" sz="2400" dirty="0" smtClean="0">
                <a:latin typeface="Times New Roman" pitchFamily="18" charset="0"/>
                <a:cs typeface="Times New Roman" pitchFamily="18" charset="0"/>
              </a:rPr>
              <a:t>Admonish</a:t>
            </a:r>
          </a:p>
          <a:p>
            <a:pPr marL="457200" indent="-457200">
              <a:buFont typeface="+mj-lt"/>
              <a:buAutoNum type="arabicPeriod"/>
            </a:pPr>
            <a:r>
              <a:rPr lang="en-US" sz="2400" dirty="0" smtClean="0">
                <a:latin typeface="Times New Roman" pitchFamily="18" charset="0"/>
                <a:cs typeface="Times New Roman" pitchFamily="18" charset="0"/>
              </a:rPr>
              <a:t>Separate beds</a:t>
            </a:r>
          </a:p>
          <a:p>
            <a:pPr marL="457200" indent="-457200">
              <a:buFont typeface="+mj-lt"/>
              <a:buAutoNum type="arabicPeriod"/>
            </a:pPr>
            <a:r>
              <a:rPr lang="en-US" sz="2400" dirty="0" smtClean="0">
                <a:latin typeface="Times New Roman" pitchFamily="18" charset="0"/>
                <a:cs typeface="Times New Roman" pitchFamily="18" charset="0"/>
              </a:rPr>
              <a:t>Punishment </a:t>
            </a:r>
          </a:p>
          <a:p>
            <a:r>
              <a:rPr lang="en-US" sz="2400" dirty="0" smtClean="0">
                <a:latin typeface="Times New Roman" pitchFamily="18" charset="0"/>
                <a:cs typeface="Times New Roman" pitchFamily="18" charset="0"/>
              </a:rPr>
              <a:t>The last resort doesn’t mean beating up the wife! Rather there has been many </a:t>
            </a:r>
            <a:r>
              <a:rPr lang="en-US" sz="2400" dirty="0" err="1" smtClean="0">
                <a:latin typeface="Times New Roman" pitchFamily="18" charset="0"/>
                <a:cs typeface="Times New Roman" pitchFamily="18" charset="0"/>
              </a:rPr>
              <a:t>ahadith</a:t>
            </a:r>
            <a:r>
              <a:rPr lang="en-US" sz="2400" dirty="0" smtClean="0">
                <a:latin typeface="Times New Roman" pitchFamily="18" charset="0"/>
                <a:cs typeface="Times New Roman" pitchFamily="18" charset="0"/>
              </a:rPr>
              <a:t> to back up this verse of Quran, which permits using physical punishment.</a:t>
            </a:r>
          </a:p>
          <a:p>
            <a:r>
              <a:rPr lang="en-US" sz="2400" dirty="0" smtClean="0">
                <a:latin typeface="Times New Roman" pitchFamily="18" charset="0"/>
                <a:cs typeface="Times New Roman" pitchFamily="18" charset="0"/>
              </a:rPr>
              <a:t>Prophet (s) said: Hitting should not be in a way that it leave marks  (bruises) on the body or to show off that you are a macho man. </a:t>
            </a:r>
            <a:r>
              <a:rPr lang="ar-SY" sz="2400" dirty="0" smtClean="0">
                <a:cs typeface="+mj-cs"/>
              </a:rPr>
              <a:t>ضرباً غير مبرّج </a:t>
            </a:r>
            <a:endParaRPr lang="en-US" sz="2400" dirty="0" smtClean="0">
              <a:cs typeface="+mj-cs"/>
            </a:endParaRPr>
          </a:p>
          <a:p>
            <a:pPr>
              <a:buNone/>
            </a:pPr>
            <a:r>
              <a:rPr lang="ur-PK" sz="2400" dirty="0" smtClean="0">
                <a:cs typeface="+mj-cs"/>
              </a:rPr>
              <a:t>	</a:t>
            </a:r>
            <a:r>
              <a:rPr lang="en-US" sz="2400" dirty="0" smtClean="0">
                <a:latin typeface="Times New Roman" pitchFamily="18" charset="0"/>
                <a:cs typeface="Times New Roman" pitchFamily="18" charset="0"/>
              </a:rPr>
              <a:t>Question: Why even mention hitting, even if it’s like hitting with the tooth brush </a:t>
            </a:r>
            <a:r>
              <a:rPr lang="en-US" sz="2400" dirty="0" smtClean="0">
                <a:cs typeface="+mj-cs"/>
              </a:rPr>
              <a:t>(</a:t>
            </a:r>
            <a:r>
              <a:rPr lang="ur-PK" sz="2400" dirty="0" smtClean="0">
                <a:cs typeface="+mj-cs"/>
              </a:rPr>
              <a:t>مسواک</a:t>
            </a:r>
            <a:r>
              <a:rPr lang="en-US" sz="2400" dirty="0" smtClean="0">
                <a:cs typeface="+mj-cs"/>
              </a:rPr>
              <a:t>)</a:t>
            </a:r>
            <a:r>
              <a:rPr lang="en-US" sz="2400" dirty="0" smtClean="0">
                <a:latin typeface="Times New Roman" pitchFamily="18" charset="0"/>
                <a:cs typeface="Times New Roman" pitchFamily="18" charset="0"/>
              </a:rPr>
              <a:t>?</a:t>
            </a:r>
            <a:endParaRPr lang="ur-PK" sz="2400" dirty="0" smtClean="0">
              <a:latin typeface="Times New Roman" pitchFamily="18" charset="0"/>
              <a:cs typeface="Times New Roman" pitchFamily="18" charset="0"/>
            </a:endParaRPr>
          </a:p>
          <a:p>
            <a:pPr algn="r" rtl="1">
              <a:buNone/>
            </a:pPr>
            <a:r>
              <a:rPr lang="ar-SY" sz="2400" dirty="0" smtClean="0">
                <a:sym typeface="Wingdings"/>
              </a:rPr>
              <a:t></a:t>
            </a:r>
            <a:r>
              <a:rPr lang="ar-SY" sz="2400" dirty="0" smtClean="0">
                <a:latin typeface="Sakkal Majalla" pitchFamily="2" charset="-78"/>
                <a:cs typeface="Sakkal Majalla" pitchFamily="2" charset="-78"/>
              </a:rPr>
              <a:t>امام صادق‏</a:t>
            </a:r>
            <a:r>
              <a:rPr lang="ur-PK" sz="2400" dirty="0" smtClean="0">
                <a:latin typeface="Sakkal Majalla" pitchFamily="2" charset="-78"/>
                <a:cs typeface="Sakkal Majalla" pitchFamily="2" charset="-78"/>
              </a:rPr>
              <a:t> </a:t>
            </a:r>
            <a:r>
              <a:rPr lang="ur-PK" sz="2400" dirty="0" smtClean="0">
                <a:latin typeface="_PDMS_Saleem_QuranFont"/>
                <a:cs typeface="_PDMS_Saleem_QuranFont"/>
              </a:rPr>
              <a:t>ؑ</a:t>
            </a:r>
            <a:r>
              <a:rPr lang="ur-PK" sz="2400" dirty="0" smtClean="0">
                <a:latin typeface="Sakkal Majalla" pitchFamily="2" charset="-78"/>
                <a:cs typeface="Sakkal Majalla" pitchFamily="2" charset="-78"/>
              </a:rPr>
              <a:t>: </a:t>
            </a:r>
            <a:r>
              <a:rPr lang="ar-SY" sz="2400" dirty="0" smtClean="0">
                <a:latin typeface="Sakkal Majalla" pitchFamily="2" charset="-78"/>
                <a:cs typeface="Sakkal Majalla" pitchFamily="2" charset="-78"/>
              </a:rPr>
              <a:t>مقصود از «اضربوهنّ»، زدن با چوب مسواك و شبيه آن است، </a:t>
            </a:r>
            <a:r>
              <a:rPr lang="ur-PK" sz="2400" dirty="0" smtClean="0">
                <a:latin typeface="Sakkal Majalla" pitchFamily="2" charset="-78"/>
                <a:cs typeface="Sakkal Majalla" pitchFamily="2" charset="-78"/>
              </a:rPr>
              <a:t> </a:t>
            </a:r>
            <a:r>
              <a:rPr lang="ar-SY" sz="2400" dirty="0" smtClean="0">
                <a:latin typeface="Sakkal Majalla" pitchFamily="2" charset="-78"/>
                <a:cs typeface="Sakkal Majalla" pitchFamily="2" charset="-78"/>
              </a:rPr>
              <a:t>زدنى كه از روى رفق و دوستى باشد</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en-US" dirty="0" smtClean="0">
                <a:latin typeface="Times New Roman" pitchFamily="18" charset="0"/>
                <a:cs typeface="Times New Roman" pitchFamily="18" charset="0"/>
              </a:rPr>
              <a:t>Dealing with reprehensible acts (</a:t>
            </a:r>
            <a:r>
              <a:rPr lang="ur-PK" dirty="0" smtClean="0">
                <a:latin typeface="Times New Roman" pitchFamily="18" charset="0"/>
                <a:cs typeface="Times New Roman" pitchFamily="18" charset="0"/>
              </a:rPr>
              <a:t>منکرات</a:t>
            </a:r>
            <a:r>
              <a:rPr lang="en-US" dirty="0" smtClean="0">
                <a:latin typeface="Times New Roman" pitchFamily="18" charset="0"/>
                <a:cs typeface="Times New Roman" pitchFamily="18" charset="0"/>
              </a:rPr>
              <a:t>) is step by step </a:t>
            </a:r>
            <a:r>
              <a:rPr lang="ar-SY" dirty="0" smtClean="0">
                <a:latin typeface="Traditional Arabic" pitchFamily="18" charset="-78"/>
                <a:cs typeface="Traditional Arabic" pitchFamily="18" charset="-78"/>
              </a:rPr>
              <a:t>فَعِظُوهُنَّ وَاهْجُرُوهُنَّ فِي الْمَضَاجِعِ وَاضْرِبُوهُنَّ </a:t>
            </a:r>
            <a:endParaRPr lang="en-US" dirty="0" smtClean="0">
              <a:latin typeface="Traditional Arabic" pitchFamily="18" charset="-78"/>
              <a:cs typeface="Traditional Arabic" pitchFamily="18" charset="-78"/>
            </a:endParaRPr>
          </a:p>
          <a:p>
            <a:pPr marL="457200" indent="-457200">
              <a:buFont typeface="+mj-lt"/>
              <a:buAutoNum type="arabicPeriod"/>
            </a:pPr>
            <a:r>
              <a:rPr lang="en-US" sz="2400" dirty="0" smtClean="0">
                <a:latin typeface="Times New Roman" pitchFamily="18" charset="0"/>
                <a:cs typeface="Times New Roman" pitchFamily="18" charset="0"/>
              </a:rPr>
              <a:t>As long as advice is helpful, harshness and severity is not allowed. As long as being harsh and changing bed is helpful physical punishment is not allowed.</a:t>
            </a:r>
          </a:p>
          <a:p>
            <a:pPr marL="457200" indent="-457200">
              <a:buFont typeface="+mj-lt"/>
              <a:buAutoNum type="arabicPeriod"/>
            </a:pPr>
            <a:r>
              <a:rPr lang="en-US" sz="2400" dirty="0" smtClean="0">
                <a:latin typeface="Times New Roman" pitchFamily="18" charset="0"/>
                <a:cs typeface="Times New Roman" pitchFamily="18" charset="0"/>
              </a:rPr>
              <a:t>Being harsh and using punishment is only to perform the obligation and not for revenge or spite (enmity). Because Allah says: </a:t>
            </a:r>
            <a:r>
              <a:rPr lang="ar-SY" sz="2800" dirty="0" smtClean="0">
                <a:latin typeface="Traditional Arabic" pitchFamily="18" charset="-78"/>
                <a:cs typeface="Traditional Arabic" pitchFamily="18" charset="-78"/>
              </a:rPr>
              <a:t>فَإِنْ أَطَعْنَكُمْ فَلَا تَبْغُوا عَلَيْهِنَّ سَبِيلًا </a:t>
            </a:r>
            <a:endParaRPr lang="en-US" sz="2800" dirty="0" smtClean="0">
              <a:latin typeface="Traditional Arabic" pitchFamily="18" charset="-78"/>
              <a:cs typeface="Traditional Arabic" pitchFamily="18" charset="-78"/>
            </a:endParaRPr>
          </a:p>
          <a:p>
            <a:pPr marL="457200" indent="-457200">
              <a:buFont typeface="+mj-lt"/>
              <a:buAutoNum type="arabicPeriod"/>
            </a:pPr>
            <a:r>
              <a:rPr lang="en-US" sz="2400" dirty="0" smtClean="0">
                <a:latin typeface="Times New Roman" pitchFamily="18" charset="0"/>
                <a:cs typeface="Times New Roman" pitchFamily="18" charset="0"/>
              </a:rPr>
              <a:t>Men’s superiority should not make him haughty and arrogant, Quran says: </a:t>
            </a:r>
            <a:r>
              <a:rPr lang="ar-SY" sz="2800" dirty="0" smtClean="0">
                <a:latin typeface="Traditional Arabic" pitchFamily="18" charset="-78"/>
                <a:cs typeface="Traditional Arabic" pitchFamily="18" charset="-78"/>
              </a:rPr>
              <a:t>ان اللّه كان علياً كبيراً </a:t>
            </a:r>
            <a:endParaRPr lang="en-US" sz="2800" dirty="0" smtClean="0">
              <a:latin typeface="Traditional Arabic" pitchFamily="18" charset="-78"/>
              <a:cs typeface="Traditional Arabic" pitchFamily="18" charset="-78"/>
            </a:endParaRPr>
          </a:p>
          <a:p>
            <a:pPr marL="457200" indent="-457200">
              <a:buFont typeface="+mj-lt"/>
              <a:buAutoNum type="arabicPeriod"/>
            </a:pPr>
            <a:r>
              <a:rPr lang="en-US" sz="2400" dirty="0" smtClean="0">
                <a:latin typeface="Times New Roman" pitchFamily="18" charset="0"/>
                <a:cs typeface="Times New Roman" pitchFamily="18" charset="0"/>
              </a:rPr>
              <a:t>Remembering that Allah is above all is the key to </a:t>
            </a:r>
            <a:r>
              <a:rPr lang="en-US" sz="2400" dirty="0" err="1" smtClean="0">
                <a:latin typeface="Times New Roman" pitchFamily="18" charset="0"/>
                <a:cs typeface="Times New Roman" pitchFamily="18" charset="0"/>
              </a:rPr>
              <a:t>Taqwah</a:t>
            </a:r>
            <a:r>
              <a:rPr lang="en-US" sz="2400" dirty="0" smtClean="0">
                <a:latin typeface="Times New Roman" pitchFamily="18" charset="0"/>
                <a:cs typeface="Times New Roman" pitchFamily="18" charset="0"/>
              </a:rPr>
              <a:t> and avoiding punishing the spouse. </a:t>
            </a:r>
            <a:r>
              <a:rPr lang="ar-SY" sz="2800" dirty="0" smtClean="0">
                <a:latin typeface="Traditional Arabic" pitchFamily="18" charset="-78"/>
                <a:cs typeface="Traditional Arabic" pitchFamily="18" charset="-78"/>
              </a:rPr>
              <a:t>ان اللَّه كان علياً </a:t>
            </a:r>
            <a:endParaRPr lang="en-US" sz="28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458200" cy="6019800"/>
          </a:xfrm>
        </p:spPr>
        <p:txBody>
          <a:bodyPr/>
          <a:lstStyle/>
          <a:p>
            <a:pPr algn="r" rtl="1"/>
            <a:r>
              <a:rPr lang="ar-SY" dirty="0" smtClean="0">
                <a:latin typeface="Traditional Arabic" pitchFamily="18" charset="-78"/>
                <a:cs typeface="Traditional Arabic" pitchFamily="18" charset="-78"/>
              </a:rPr>
              <a:t>وَإِنْ خِفْتُمْ شِقَاقَ بَيْنِهِمَا فَابْعَثُوا حَكَمًا مِّنْ أَهْلِهِ وَحَكَمًا مِّنْ أَهْلِهَا إِن يُرِيدَا إِصْلَاحًا يُوَفِّقِ اللَّـهُ بَيْنَهُمَا</a:t>
            </a:r>
            <a:endParaRPr lang="en-US" dirty="0" smtClean="0">
              <a:latin typeface="Traditional Arabic" pitchFamily="18" charset="-78"/>
              <a:cs typeface="Traditional Arabic" pitchFamily="18" charset="-78"/>
            </a:endParaRPr>
          </a:p>
          <a:p>
            <a:pPr marL="0" indent="0">
              <a:spcBef>
                <a:spcPts val="0"/>
              </a:spcBef>
            </a:pPr>
            <a:r>
              <a:rPr lang="en-US" i="1" dirty="0" smtClean="0">
                <a:latin typeface="AngsanaUPC" pitchFamily="18" charset="-34"/>
                <a:cs typeface="AngsanaUPC" pitchFamily="18" charset="-34"/>
              </a:rPr>
              <a:t>If there appears to be discord between a wife and her husband and if they desire reconciliation choose arbiters from the families of both sides.</a:t>
            </a:r>
          </a:p>
          <a:p>
            <a:pPr>
              <a:spcBef>
                <a:spcPts val="0"/>
              </a:spcBef>
              <a:buNone/>
            </a:pPr>
            <a:r>
              <a:rPr lang="en-US" sz="2400" dirty="0" smtClean="0">
                <a:latin typeface="Times New Roman" pitchFamily="18" charset="0"/>
                <a:cs typeface="Times New Roman" pitchFamily="18" charset="0"/>
              </a:rPr>
              <a:t>Q:	Why family members?</a:t>
            </a:r>
          </a:p>
          <a:p>
            <a:pPr marL="457200" indent="-457200">
              <a:spcBef>
                <a:spcPts val="0"/>
              </a:spcBef>
              <a:buFont typeface="+mj-lt"/>
              <a:buAutoNum type="arabicPeriod"/>
            </a:pPr>
            <a:r>
              <a:rPr lang="en-US" sz="2400" dirty="0" smtClean="0">
                <a:latin typeface="Times New Roman" pitchFamily="18" charset="0"/>
                <a:cs typeface="Times New Roman" pitchFamily="18" charset="0"/>
              </a:rPr>
              <a:t>Members from each side of the family will have more concern and they will be well-wishers and strive to resolve and keep the issue within the family.</a:t>
            </a:r>
          </a:p>
          <a:p>
            <a:pPr marL="457200" indent="-457200">
              <a:spcBef>
                <a:spcPts val="0"/>
              </a:spcBef>
              <a:buFont typeface="+mj-lt"/>
              <a:buAutoNum type="arabicPeriod"/>
            </a:pPr>
            <a:r>
              <a:rPr lang="en-US" sz="2400" dirty="0" smtClean="0">
                <a:latin typeface="Times New Roman" pitchFamily="18" charset="0"/>
                <a:cs typeface="Times New Roman" pitchFamily="18" charset="0"/>
              </a:rPr>
              <a:t>This court is easy to establish, results are quicker, requires no paper work of regular courts.</a:t>
            </a:r>
          </a:p>
          <a:p>
            <a:pPr marL="457200" indent="-457200">
              <a:spcBef>
                <a:spcPts val="0"/>
              </a:spcBef>
              <a:buFont typeface="+mj-lt"/>
              <a:buAutoNum type="arabicPeriod"/>
            </a:pPr>
            <a:r>
              <a:rPr lang="en-US" sz="2400" dirty="0" smtClean="0">
                <a:latin typeface="Times New Roman" pitchFamily="18" charset="0"/>
                <a:cs typeface="Times New Roman" pitchFamily="18" charset="0"/>
              </a:rPr>
              <a:t>Secrets of the family issues do not reach outside of house</a:t>
            </a:r>
          </a:p>
          <a:p>
            <a:pPr marL="457200" indent="-457200">
              <a:spcBef>
                <a:spcPts val="0"/>
              </a:spcBef>
            </a:pPr>
            <a:r>
              <a:rPr lang="en-US" sz="2400" b="1" dirty="0" smtClean="0">
                <a:latin typeface="Times New Roman" pitchFamily="18" charset="0"/>
                <a:cs typeface="Times New Roman" pitchFamily="18" charset="0"/>
              </a:rPr>
              <a:t>Some Key Points:</a:t>
            </a:r>
          </a:p>
          <a:p>
            <a:pPr marL="457200" indent="-457200">
              <a:spcBef>
                <a:spcPts val="0"/>
              </a:spcBef>
            </a:pPr>
            <a:r>
              <a:rPr lang="ur-PK" sz="2400" dirty="0" smtClean="0">
                <a:latin typeface="Times New Roman" pitchFamily="18" charset="0"/>
                <a:cs typeface="Times New Roman" pitchFamily="18" charset="0"/>
              </a:rPr>
              <a:t>وان خفتم</a:t>
            </a:r>
            <a:r>
              <a:rPr lang="en-US" sz="2400" dirty="0" smtClean="0">
                <a:latin typeface="Times New Roman" pitchFamily="18" charset="0"/>
                <a:cs typeface="Times New Roman" pitchFamily="18" charset="0"/>
              </a:rPr>
              <a:t> points out that counseling must be done prior to discord, that’s why Quran says, “</a:t>
            </a:r>
            <a:r>
              <a:rPr lang="en-US" sz="2400" i="1" dirty="0" smtClean="0">
                <a:latin typeface="Times New Roman" pitchFamily="18" charset="0"/>
                <a:cs typeface="Times New Roman" pitchFamily="18" charset="0"/>
              </a:rPr>
              <a:t>if you fear</a:t>
            </a:r>
            <a:r>
              <a:rPr lang="en-US" sz="2400" dirty="0" smtClean="0">
                <a:latin typeface="Times New Roman" pitchFamily="18" charset="0"/>
                <a:cs typeface="Times New Roman" pitchFamily="18" charset="0"/>
              </a:rPr>
              <a: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ur-PK" sz="2400" dirty="0" smtClean="0">
                <a:latin typeface="Times New Roman" pitchFamily="18" charset="0"/>
                <a:cs typeface="Times New Roman" pitchFamily="18" charset="0"/>
              </a:rPr>
              <a:t>وان خفتم</a:t>
            </a:r>
            <a:r>
              <a:rPr lang="en-US" sz="2400" dirty="0" smtClean="0">
                <a:latin typeface="Times New Roman" pitchFamily="18" charset="0"/>
                <a:cs typeface="Times New Roman" pitchFamily="18" charset="0"/>
              </a:rPr>
              <a:t> also points out one shouldn’t interfere in family matters until they fear discord.</a:t>
            </a:r>
          </a:p>
          <a:p>
            <a:r>
              <a:rPr lang="en-US" sz="2400" dirty="0" smtClean="0">
                <a:latin typeface="Times New Roman" pitchFamily="18" charset="0"/>
                <a:cs typeface="Times New Roman" pitchFamily="18" charset="0"/>
              </a:rPr>
              <a:t>Wife and Husband are one soul in two bodies, </a:t>
            </a:r>
            <a:r>
              <a:rPr lang="ur-PK" sz="2400" dirty="0" smtClean="0">
                <a:latin typeface="Times New Roman" pitchFamily="18" charset="0"/>
                <a:cs typeface="Times New Roman" pitchFamily="18" charset="0"/>
              </a:rPr>
              <a:t>شقاق</a:t>
            </a:r>
            <a:r>
              <a:rPr lang="en-US" sz="2400" dirty="0" smtClean="0">
                <a:latin typeface="Times New Roman" pitchFamily="18" charset="0"/>
                <a:cs typeface="Times New Roman" pitchFamily="18" charset="0"/>
              </a:rPr>
              <a:t> is used in places where one reality is divided into two parts.</a:t>
            </a:r>
          </a:p>
          <a:p>
            <a:r>
              <a:rPr lang="en-US" sz="2400" dirty="0" smtClean="0">
                <a:latin typeface="Times New Roman" pitchFamily="18" charset="0"/>
                <a:cs typeface="Times New Roman" pitchFamily="18" charset="0"/>
              </a:rPr>
              <a:t>People should hasten to do reconciliation between spouses because Allah says: </a:t>
            </a:r>
            <a:r>
              <a:rPr lang="ur-PK" sz="2400" dirty="0" smtClean="0">
                <a:latin typeface="Times New Roman" pitchFamily="18" charset="0"/>
                <a:cs typeface="Times New Roman" pitchFamily="18" charset="0"/>
              </a:rPr>
              <a:t>فابعثوا، فاء تسریع</a:t>
            </a:r>
          </a:p>
          <a:p>
            <a:r>
              <a:rPr lang="en-US" sz="2400" dirty="0" smtClean="0">
                <a:latin typeface="Times New Roman" pitchFamily="18" charset="0"/>
                <a:cs typeface="Times New Roman" pitchFamily="18" charset="0"/>
              </a:rPr>
              <a:t>Don’t drag all matters to the court (specially family matters), Allah says: </a:t>
            </a:r>
            <a:r>
              <a:rPr lang="ur-PK" sz="2400" dirty="0" smtClean="0">
                <a:latin typeface="Times New Roman" pitchFamily="18" charset="0"/>
                <a:cs typeface="Times New Roman" pitchFamily="18" charset="0"/>
              </a:rPr>
              <a:t>حکما من اھلہ و حکما من اھلھا</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Whenever people hope to reconcile with good intentions, </a:t>
            </a:r>
            <a:r>
              <a:rPr lang="en-US" sz="2400" i="1" dirty="0" smtClean="0">
                <a:latin typeface="Times New Roman" pitchFamily="18" charset="0"/>
                <a:cs typeface="Times New Roman" pitchFamily="18" charset="0"/>
              </a:rPr>
              <a:t>Allah will bring them together</a:t>
            </a:r>
            <a:r>
              <a:rPr lang="en-US" sz="2400" dirty="0" smtClean="0">
                <a:latin typeface="Times New Roman" pitchFamily="18" charset="0"/>
                <a:cs typeface="Times New Roman" pitchFamily="18" charset="0"/>
              </a:rPr>
              <a:t>, </a:t>
            </a:r>
            <a:r>
              <a:rPr lang="ur-PK" sz="2400" dirty="0" smtClean="0">
                <a:latin typeface="Times New Roman" pitchFamily="18" charset="0"/>
                <a:cs typeface="Times New Roman" pitchFamily="18" charset="0"/>
              </a:rPr>
              <a:t>ان یریدا اصلاحا یوفق اللہ بینھما</a:t>
            </a:r>
            <a:endParaRPr lang="en-US" sz="2400" i="1" dirty="0" smtClean="0">
              <a:latin typeface="Times New Roman" pitchFamily="18" charset="0"/>
              <a:cs typeface="Times New Roman" pitchFamily="18" charset="0"/>
            </a:endParaRPr>
          </a:p>
          <a:p>
            <a:pPr algn="r" rtl="1">
              <a:buFont typeface="Wingdings"/>
              <a:buChar char="&amp;"/>
            </a:pPr>
            <a:r>
              <a:rPr lang="ur-PK" sz="2800" dirty="0" smtClean="0">
                <a:latin typeface="Traditional Arabic" pitchFamily="18" charset="-78"/>
                <a:cs typeface="Traditional Arabic" pitchFamily="18" charset="-78"/>
                <a:sym typeface="Wingdings"/>
              </a:rPr>
              <a:t>قال امیر المومنین</a:t>
            </a:r>
            <a:r>
              <a:rPr lang="ar-SY" sz="2800" dirty="0" smtClean="0">
                <a:latin typeface="Traditional Arabic" pitchFamily="18" charset="-78"/>
                <a:cs typeface="Traditional Arabic" pitchFamily="18" charset="-78"/>
                <a:sym typeface="Wingdings"/>
              </a:rPr>
              <a:t> </a:t>
            </a:r>
            <a:r>
              <a:rPr lang="ar-SY" sz="2800" dirty="0" smtClean="0">
                <a:latin typeface="_PDMS_Saleem_QuranFont" pitchFamily="2" charset="-78"/>
                <a:cs typeface="_PDMS_Saleem_QuranFont" pitchFamily="2" charset="-78"/>
                <a:sym typeface="Wingdings"/>
              </a:rPr>
              <a:t>ؑ</a:t>
            </a:r>
            <a:r>
              <a:rPr lang="ur-PK" sz="2800" dirty="0" smtClean="0">
                <a:latin typeface="Traditional Arabic" pitchFamily="18" charset="-78"/>
                <a:cs typeface="Traditional Arabic" pitchFamily="18" charset="-78"/>
                <a:sym typeface="Wingdings"/>
              </a:rPr>
              <a:t>: </a:t>
            </a:r>
            <a:r>
              <a:rPr lang="ar-SY" sz="2800" dirty="0" smtClean="0">
                <a:latin typeface="Traditional Arabic" pitchFamily="18" charset="-78"/>
                <a:cs typeface="Traditional Arabic" pitchFamily="18" charset="-78"/>
              </a:rPr>
              <a:t>بالمواعظ تنجلي الغفلة</a:t>
            </a:r>
            <a:endParaRPr lang="ur-PK" sz="2800" dirty="0" smtClean="0">
              <a:latin typeface="Traditional Arabic" pitchFamily="18" charset="-78"/>
              <a:cs typeface="Traditional Arabic" pitchFamily="18" charset="-78"/>
            </a:endParaRPr>
          </a:p>
          <a:p>
            <a:pPr algn="l">
              <a:buNone/>
            </a:pPr>
            <a:r>
              <a:rPr lang="en-US" sz="2400" dirty="0" smtClean="0">
                <a:latin typeface="Times New Roman" pitchFamily="18" charset="0"/>
                <a:cs typeface="Times New Roman" pitchFamily="18" charset="0"/>
              </a:rPr>
              <a:t>With advice negligence (</a:t>
            </a:r>
            <a:r>
              <a:rPr lang="ur-PK" sz="2400" dirty="0" smtClean="0">
                <a:latin typeface="Times New Roman" pitchFamily="18" charset="0"/>
                <a:cs typeface="Times New Roman" pitchFamily="18" charset="0"/>
              </a:rPr>
              <a:t>غف</a:t>
            </a:r>
            <a:r>
              <a:rPr lang="ar-SY" sz="2400" dirty="0" smtClean="0">
                <a:latin typeface="Times New Roman" pitchFamily="18" charset="0"/>
                <a:cs typeface="Times New Roman" pitchFamily="18" charset="0"/>
              </a:rPr>
              <a:t>لت</a:t>
            </a:r>
            <a:r>
              <a:rPr lang="en-US" sz="2400" dirty="0" smtClean="0">
                <a:latin typeface="Times New Roman" pitchFamily="18" charset="0"/>
                <a:cs typeface="Times New Roman" pitchFamily="18" charset="0"/>
              </a:rPr>
              <a:t>) is driven away</a:t>
            </a:r>
            <a:endParaRPr lang="ar-SY" sz="2400" dirty="0" smtClean="0">
              <a:latin typeface="Times New Roman" pitchFamily="18" charset="0"/>
              <a:cs typeface="Times New Roman" pitchFamily="18" charset="0"/>
            </a:endParaRPr>
          </a:p>
          <a:p>
            <a:pPr algn="r" rtl="1">
              <a:buNone/>
            </a:pPr>
            <a:r>
              <a:rPr lang="ur-PK" sz="2800" dirty="0" smtClean="0">
                <a:latin typeface="Traditional Arabic" pitchFamily="18" charset="-78"/>
                <a:cs typeface="Traditional Arabic" pitchFamily="18" charset="-78"/>
                <a:sym typeface="Wingdings"/>
              </a:rPr>
              <a:t> قال امیر المومنین</a:t>
            </a:r>
            <a:r>
              <a:rPr lang="ar-SY" sz="2800" dirty="0" smtClean="0">
                <a:latin typeface="Traditional Arabic" pitchFamily="18" charset="-78"/>
                <a:cs typeface="Traditional Arabic" pitchFamily="18" charset="-78"/>
                <a:sym typeface="Wingdings"/>
              </a:rPr>
              <a:t> </a:t>
            </a:r>
            <a:r>
              <a:rPr lang="ar-SY" sz="2800" dirty="0" smtClean="0">
                <a:latin typeface="_PDMS_Saleem_QuranFont" pitchFamily="2" charset="-78"/>
                <a:cs typeface="_PDMS_Saleem_QuranFont" pitchFamily="2" charset="-78"/>
                <a:sym typeface="Wingdings"/>
              </a:rPr>
              <a:t>ؑ</a:t>
            </a:r>
            <a:r>
              <a:rPr lang="ur-PK" sz="2800" dirty="0" smtClean="0">
                <a:latin typeface="Traditional Arabic" pitchFamily="18" charset="-78"/>
                <a:cs typeface="Traditional Arabic" pitchFamily="18" charset="-78"/>
                <a:sym typeface="Wingdings"/>
              </a:rPr>
              <a:t>: </a:t>
            </a:r>
            <a:r>
              <a:rPr lang="ar-SY" sz="2800" dirty="0" smtClean="0">
                <a:latin typeface="Traditional Arabic" pitchFamily="18" charset="-78"/>
                <a:cs typeface="Traditional Arabic" pitchFamily="18" charset="-78"/>
              </a:rPr>
              <a:t>ثمرة الوعظ الانتباه </a:t>
            </a:r>
            <a:endParaRPr lang="ar-SY" dirty="0" smtClean="0">
              <a:latin typeface="Traditional Arabic" pitchFamily="18" charset="-78"/>
              <a:cs typeface="Traditional Arabic" pitchFamily="18" charset="-78"/>
            </a:endParaRPr>
          </a:p>
          <a:p>
            <a:pPr algn="l">
              <a:buNone/>
            </a:pPr>
            <a:r>
              <a:rPr lang="en-US" sz="2400" dirty="0" smtClean="0">
                <a:latin typeface="Times New Roman" pitchFamily="18" charset="0"/>
                <a:cs typeface="Times New Roman" pitchFamily="18" charset="0"/>
              </a:rPr>
              <a:t>Fruit of advice is awareness</a:t>
            </a:r>
            <a:endParaRPr lang="ar-SY" dirty="0" smtClean="0">
              <a:latin typeface="Times New Roman" pitchFamily="18" charset="0"/>
              <a:cs typeface="Times New Roman" pitchFamily="18" charset="0"/>
            </a:endParaRPr>
          </a:p>
          <a:p>
            <a:pPr algn="r" rtl="1"/>
            <a:endParaRPr lang="ar-SY" dirty="0" smtClean="0"/>
          </a:p>
          <a:p>
            <a:pPr algn="r" rtl="1"/>
            <a:endParaRPr lang="ar-SY" dirty="0" smtClean="0"/>
          </a:p>
          <a:p>
            <a:pPr algn="r" rtl="1"/>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lnSpcReduction="10000"/>
          </a:bodyPr>
          <a:lstStyle/>
          <a:p>
            <a:pPr marL="514350" indent="-514350">
              <a:buAutoNum type="alphaUcPeriod" startAt="6"/>
            </a:pPr>
            <a:r>
              <a:rPr lang="en-US" dirty="0" smtClean="0"/>
              <a:t>Lessening the love (or showing lack of love)</a:t>
            </a:r>
          </a:p>
          <a:p>
            <a:pPr marL="514350" indent="-514350"/>
            <a:r>
              <a:rPr lang="en-US" sz="2400" dirty="0" smtClean="0"/>
              <a:t>One of the most effective ways of </a:t>
            </a:r>
            <a:r>
              <a:rPr lang="en-US" sz="2400" dirty="0" err="1" smtClean="0"/>
              <a:t>tarbiyat</a:t>
            </a:r>
            <a:r>
              <a:rPr lang="en-US" sz="2400" dirty="0" smtClean="0"/>
              <a:t> is showing lack of love and care.</a:t>
            </a:r>
          </a:p>
          <a:p>
            <a:pPr marL="514350" indent="-514350" algn="r" rtl="1">
              <a:buNone/>
            </a:pPr>
            <a:r>
              <a:rPr lang="ar-SY" sz="2400" dirty="0" smtClean="0">
                <a:latin typeface="Sakkal Majalla" pitchFamily="2" charset="-78"/>
                <a:cs typeface="Sakkal Majalla" pitchFamily="2" charset="-78"/>
              </a:rPr>
              <a:t>شَكَوْتُ إِلَى أَبِي الْحَسَنِ مُوسَى ع ابْناً لِي فَقَالَ لَا تضْرِبْهُ وَ اهْجُرْهُ وَ لَا تُطِلْ</a:t>
            </a:r>
            <a:r>
              <a:rPr lang="en-US" sz="2400" dirty="0" smtClean="0">
                <a:latin typeface="Sakkal Majalla" pitchFamily="2" charset="-78"/>
                <a:cs typeface="Sakkal Majalla" pitchFamily="2" charset="-78"/>
              </a:rPr>
              <a:t> </a:t>
            </a:r>
            <a:r>
              <a:rPr lang="ur-PK" sz="2400" dirty="0" smtClean="0">
                <a:latin typeface="Sakkal Majalla" pitchFamily="2" charset="-78"/>
                <a:cs typeface="Sakkal Majalla" pitchFamily="2" charset="-78"/>
              </a:rPr>
              <a:t> (بحار الانوار )</a:t>
            </a:r>
          </a:p>
          <a:p>
            <a:pPr marL="514350" indent="-514350" algn="l">
              <a:buNone/>
            </a:pPr>
            <a:r>
              <a:rPr lang="en-US" sz="2400" dirty="0" smtClean="0">
                <a:latin typeface="Sakkal Majalla" pitchFamily="2" charset="-78"/>
                <a:cs typeface="Sakkal Majalla" pitchFamily="2" charset="-78"/>
              </a:rPr>
              <a:t>	One of the companions of Imam Musa </a:t>
            </a:r>
            <a:r>
              <a:rPr lang="en-US" sz="2400" dirty="0" err="1" smtClean="0">
                <a:latin typeface="Sakkal Majalla" pitchFamily="2" charset="-78"/>
                <a:cs typeface="Sakkal Majalla" pitchFamily="2" charset="-78"/>
              </a:rPr>
              <a:t>Kazim</a:t>
            </a:r>
            <a:r>
              <a:rPr lang="en-US" sz="2400" dirty="0" smtClean="0">
                <a:latin typeface="Sakkal Majalla" pitchFamily="2" charset="-78"/>
                <a:cs typeface="Sakkal Majalla" pitchFamily="2" charset="-78"/>
              </a:rPr>
              <a:t> (as) said: I complained to Imam regarding [bad habits] of my son, Imam replied: Do not hit him instead show your disgust with anger, but don’t stretch this anger for too long.</a:t>
            </a:r>
          </a:p>
          <a:p>
            <a:pPr marL="514350" indent="-514350"/>
            <a:r>
              <a:rPr lang="en-US" sz="2400" dirty="0" smtClean="0">
                <a:latin typeface="Times New Roman" pitchFamily="18" charset="0"/>
                <a:cs typeface="Times New Roman" pitchFamily="18" charset="0"/>
              </a:rPr>
              <a:t>Same is done in dealing with spouse (wife)</a:t>
            </a:r>
          </a:p>
          <a:p>
            <a:pPr marL="514350" indent="-514350" algn="r" rtl="1">
              <a:buNone/>
            </a:pPr>
            <a:r>
              <a:rPr lang="ar-SY" sz="2400" dirty="0" smtClean="0">
                <a:latin typeface="Traditional Arabic" pitchFamily="18" charset="-78"/>
                <a:cs typeface="Traditional Arabic" pitchFamily="18" charset="-78"/>
              </a:rPr>
              <a:t>وَاللَّاتِي تَخَافُونَ نُشُوزَهُنَّ فَعِظُوهُنَّ وَاهْجُرُوهُنَّ فِي الْمَضَاجِعِ</a:t>
            </a:r>
            <a:r>
              <a:rPr lang="ur-PK" sz="2400" dirty="0" smtClean="0">
                <a:latin typeface="Traditional Arabic" pitchFamily="18" charset="-78"/>
                <a:cs typeface="Traditional Arabic" pitchFamily="18" charset="-78"/>
              </a:rPr>
              <a:t> (نساء ۳۴)</a:t>
            </a:r>
            <a:endParaRPr lang="en-US" sz="2400" dirty="0" smtClean="0">
              <a:latin typeface="Traditional Arabic" pitchFamily="18" charset="-78"/>
              <a:cs typeface="Traditional Arabic" pitchFamily="18" charset="-78"/>
            </a:endParaRPr>
          </a:p>
          <a:p>
            <a:pPr marL="514350" indent="-514350">
              <a:buNone/>
            </a:pPr>
            <a:r>
              <a:rPr lang="en-US" sz="2800" i="1" dirty="0" smtClean="0">
                <a:latin typeface="AngsanaUPC" pitchFamily="18" charset="-34"/>
                <a:cs typeface="AngsanaUPC" pitchFamily="18" charset="-34"/>
              </a:rPr>
              <a:t>Admonish women who disobey (God's laws), do not sleep with them</a:t>
            </a:r>
            <a:endParaRPr lang="en-US" sz="2800" dirty="0" smtClean="0">
              <a:latin typeface="AngsanaUPC" pitchFamily="18" charset="-34"/>
              <a:cs typeface="AngsanaUPC" pitchFamily="18" charset="-34"/>
            </a:endParaRPr>
          </a:p>
          <a:p>
            <a:pPr marL="514350" indent="-514350"/>
            <a:r>
              <a:rPr lang="en-US" sz="2800" dirty="0" smtClean="0">
                <a:latin typeface="AngsanaUPC" pitchFamily="18" charset="-34"/>
                <a:cs typeface="AngsanaUPC" pitchFamily="18" charset="-34"/>
              </a:rPr>
              <a:t>But this should not prolong</a:t>
            </a:r>
            <a:r>
              <a:rPr lang="en-US" sz="2800" dirty="0" smtClean="0">
                <a:latin typeface="AngsanaUPC" pitchFamily="18" charset="-34"/>
                <a:cs typeface="AngsanaUPC" pitchFamily="18" charset="-34"/>
              </a:rPr>
              <a:t>.</a:t>
            </a:r>
          </a:p>
          <a:p>
            <a:pPr marL="514350" indent="-514350"/>
            <a:endParaRPr lang="en-US" sz="2800" dirty="0" smtClean="0">
              <a:latin typeface="AngsanaUPC" pitchFamily="18" charset="-34"/>
              <a:cs typeface="AngsanaUPC" pitchFamily="18" charset="-34"/>
            </a:endParaRPr>
          </a:p>
          <a:p>
            <a:pPr marL="514350" indent="-514350" algn="ctr">
              <a:buNone/>
            </a:pPr>
            <a:r>
              <a:rPr lang="en-US" sz="2800" dirty="0" smtClean="0"/>
              <a:t>	Notes </a:t>
            </a:r>
            <a:r>
              <a:rPr lang="en-US" sz="2800" dirty="0" smtClean="0"/>
              <a:t>in this slide are from the book “</a:t>
            </a:r>
            <a:r>
              <a:rPr lang="en-US" sz="2800" dirty="0" err="1" smtClean="0"/>
              <a:t>Ahkam</a:t>
            </a:r>
            <a:r>
              <a:rPr lang="en-US" sz="2800" dirty="0" smtClean="0"/>
              <a:t>-e-</a:t>
            </a:r>
            <a:r>
              <a:rPr lang="en-US" sz="2800" dirty="0" err="1" smtClean="0"/>
              <a:t>Khavadeh</a:t>
            </a:r>
            <a:r>
              <a:rPr lang="en-US" sz="2800" dirty="0" smtClean="0"/>
              <a:t>” volume 2, by Muhammad </a:t>
            </a:r>
            <a:r>
              <a:rPr lang="en-US" sz="2800" dirty="0" err="1" smtClean="0"/>
              <a:t>Wahidi</a:t>
            </a:r>
            <a:endParaRPr lang="en-US" sz="2800" dirty="0" smtClean="0"/>
          </a:p>
          <a:p>
            <a:pPr marL="514350" indent="-514350">
              <a:buNone/>
            </a:pPr>
            <a:endParaRPr lang="en-US" sz="2800" dirty="0" smtClean="0">
              <a:latin typeface="AngsanaUPC" pitchFamily="18" charset="-34"/>
              <a:cs typeface="AngsanaUPC" pitchFamily="18" charset="-34"/>
            </a:endParaRPr>
          </a:p>
          <a:p>
            <a:pPr marL="514350" indent="-514350">
              <a:buNone/>
            </a:pPr>
            <a:endParaRPr lang="en-US" dirty="0" smtClean="0">
              <a:latin typeface="+mj-lt"/>
              <a:cs typeface="Traditional Arabic" pitchFamily="18" charset="-78"/>
            </a:endParaRPr>
          </a:p>
          <a:p>
            <a:pPr marL="514350" indent="-514350">
              <a:buNone/>
            </a:pP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God has devised laws for everything</a:t>
            </a:r>
            <a:endParaRPr lang="en-US" dirty="0"/>
          </a:p>
        </p:txBody>
      </p:sp>
      <p:sp>
        <p:nvSpPr>
          <p:cNvPr id="3" name="Content Placeholder 2"/>
          <p:cNvSpPr>
            <a:spLocks noGrp="1"/>
          </p:cNvSpPr>
          <p:nvPr>
            <p:ph idx="1"/>
          </p:nvPr>
        </p:nvSpPr>
        <p:spPr>
          <a:xfrm>
            <a:off x="457200" y="1143000"/>
            <a:ext cx="8229600" cy="5334000"/>
          </a:xfrm>
        </p:spPr>
        <p:txBody>
          <a:bodyPr>
            <a:normAutofit fontScale="77500" lnSpcReduction="20000"/>
          </a:bodyPr>
          <a:lstStyle/>
          <a:p>
            <a:pPr lvl="0"/>
            <a:r>
              <a:rPr lang="en-US" dirty="0" smtClean="0">
                <a:latin typeface="Times New Roman" pitchFamily="18" charset="0"/>
                <a:cs typeface="Times New Roman" pitchFamily="18" charset="0"/>
              </a:rPr>
              <a:t>Laws exceed from before birth until after death </a:t>
            </a:r>
          </a:p>
          <a:p>
            <a:pPr lvl="0"/>
            <a:r>
              <a:rPr lang="en-US" dirty="0" smtClean="0">
                <a:latin typeface="Times New Roman" pitchFamily="18" charset="0"/>
                <a:cs typeface="Times New Roman" pitchFamily="18" charset="0"/>
              </a:rPr>
              <a:t>There are about four thousand laws pertaining to </a:t>
            </a:r>
            <a:r>
              <a:rPr lang="en-US" dirty="0" err="1" smtClean="0">
                <a:latin typeface="Times New Roman" pitchFamily="18" charset="0"/>
                <a:cs typeface="Times New Roman" pitchFamily="18" charset="0"/>
              </a:rPr>
              <a:t>ṣalāt</a:t>
            </a:r>
            <a:endParaRPr lang="en-US" dirty="0" smtClean="0">
              <a:latin typeface="Times New Roman" pitchFamily="18" charset="0"/>
              <a:cs typeface="Times New Roman" pitchFamily="18" charset="0"/>
            </a:endParaRPr>
          </a:p>
          <a:p>
            <a:pPr algn="r" rtl="1"/>
            <a:r>
              <a:rPr lang="ur-PK" dirty="0" smtClean="0">
                <a:latin typeface="Sakkal Majalla" pitchFamily="2" charset="-78"/>
                <a:cs typeface="Sakkal Majalla" pitchFamily="2" charset="-78"/>
              </a:rPr>
              <a:t>قال الصادق (ع): </a:t>
            </a:r>
            <a:r>
              <a:rPr lang="ar-SA" dirty="0" smtClean="0">
                <a:latin typeface="Sakkal Majalla" pitchFamily="2" charset="-78"/>
                <a:cs typeface="Sakkal Majalla" pitchFamily="2" charset="-78"/>
              </a:rPr>
              <a:t>للصلاة </a:t>
            </a:r>
            <a:r>
              <a:rPr lang="ur-PK" dirty="0" smtClean="0">
                <a:latin typeface="Sakkal Majalla" pitchFamily="2" charset="-78"/>
                <a:cs typeface="Sakkal Majalla" pitchFamily="2" charset="-78"/>
              </a:rPr>
              <a:t>اربعۃ آلاف حدود </a:t>
            </a:r>
            <a:r>
              <a:rPr lang="ar-SA" dirty="0" smtClean="0">
                <a:latin typeface="Sakkal Majalla" pitchFamily="2" charset="-78"/>
                <a:cs typeface="Sakkal Majalla" pitchFamily="2" charset="-78"/>
              </a:rPr>
              <a:t>(الفروع من الکافی، ج۲ ص ۲۷۲)</a:t>
            </a:r>
            <a:endParaRPr lang="en-US" dirty="0" smtClean="0">
              <a:latin typeface="Sakkal Majalla" pitchFamily="2" charset="-78"/>
              <a:cs typeface="Sakkal Majalla" pitchFamily="2" charset="-78"/>
            </a:endParaRPr>
          </a:p>
          <a:p>
            <a:pPr lvl="0"/>
            <a:r>
              <a:rPr lang="en-US" dirty="0" err="1" smtClean="0">
                <a:latin typeface="Times New Roman" pitchFamily="18" charset="0"/>
                <a:cs typeface="Times New Roman" pitchFamily="18" charset="0"/>
              </a:rPr>
              <a:t>Zurarah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ibn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Ayun</a:t>
            </a:r>
            <a:r>
              <a:rPr lang="en-US" dirty="0" smtClean="0">
                <a:latin typeface="Times New Roman" pitchFamily="18" charset="0"/>
                <a:cs typeface="Times New Roman" pitchFamily="18" charset="0"/>
              </a:rPr>
              <a:t> narrates: Once I said to Imam </a:t>
            </a:r>
            <a:r>
              <a:rPr lang="en-US" dirty="0" err="1" smtClean="0">
                <a:latin typeface="Times New Roman" pitchFamily="18" charset="0"/>
                <a:cs typeface="Times New Roman" pitchFamily="18" charset="0"/>
              </a:rPr>
              <a:t>Sadiq</a:t>
            </a:r>
            <a:r>
              <a:rPr lang="en-US" dirty="0" smtClean="0">
                <a:latin typeface="Times New Roman" pitchFamily="18" charset="0"/>
                <a:cs typeface="Times New Roman" pitchFamily="18" charset="0"/>
              </a:rPr>
              <a:t> (as) that I have been asking about Hajj related issues for almost forty years and you keep answering them. Imam replied: Sacred center which has existed two thousand years prior to the existence of Adam, you want its laws to end in forty years?</a:t>
            </a:r>
          </a:p>
          <a:p>
            <a:pPr algn="r" rtl="1"/>
            <a:r>
              <a:rPr lang="ur-PK" dirty="0" smtClean="0">
                <a:latin typeface="Sakkal Majalla" pitchFamily="2" charset="-78"/>
                <a:cs typeface="Sakkal Majalla" pitchFamily="2" charset="-78"/>
              </a:rPr>
              <a:t>یا زرارۃ بیتٌ حُجَّ الیہ قبل آدمَ بالفَی عام ترید ان تفنیَ مسائلُہ فی اربعین عاما (وسائل الشیعۃ ج ۱۱ ص ۱۲)</a:t>
            </a:r>
            <a:endParaRPr lang="en-US" dirty="0" smtClean="0">
              <a:latin typeface="Sakkal Majalla" pitchFamily="2" charset="-78"/>
              <a:cs typeface="Sakkal Majalla" pitchFamily="2" charset="-78"/>
            </a:endParaRPr>
          </a:p>
          <a:p>
            <a:pPr lvl="0"/>
            <a:r>
              <a:rPr lang="en-US" dirty="0" smtClean="0">
                <a:latin typeface="Times New Roman" pitchFamily="18" charset="0"/>
                <a:cs typeface="Times New Roman" pitchFamily="18" charset="0"/>
              </a:rPr>
              <a:t>For eating there are more than one hundred laws in Islam</a:t>
            </a:r>
          </a:p>
          <a:p>
            <a:pPr lvl="0"/>
            <a:r>
              <a:rPr lang="en-US" dirty="0" smtClean="0">
                <a:latin typeface="Times New Roman" pitchFamily="18" charset="0"/>
                <a:cs typeface="Times New Roman" pitchFamily="18" charset="0"/>
              </a:rPr>
              <a:t>For sleeping there are more than thirty recommendations</a:t>
            </a:r>
          </a:p>
          <a:p>
            <a:r>
              <a:rPr lang="en-US" dirty="0" smtClean="0">
                <a:latin typeface="Times New Roman" pitchFamily="18" charset="0"/>
                <a:cs typeface="Times New Roman" pitchFamily="18" charset="0"/>
              </a:rPr>
              <a:t>Going to washroom there are about thirty laws.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2800" dirty="0" smtClean="0"/>
              <a:t/>
            </a:r>
            <a:br>
              <a:rPr lang="en-US" sz="2800" dirty="0" smtClean="0"/>
            </a:br>
            <a:r>
              <a:rPr lang="en-US" sz="2800" dirty="0" smtClean="0"/>
              <a:t> Reason is either both couples or one of them:</a:t>
            </a:r>
            <a:br>
              <a:rPr lang="en-US" sz="2800" dirty="0" smtClean="0"/>
            </a:br>
            <a:r>
              <a:rPr lang="en-US" sz="2800" dirty="0" smtClean="0"/>
              <a:t>Divine punishment </a:t>
            </a:r>
            <a:br>
              <a:rPr lang="en-US" sz="2800" dirty="0" smtClean="0"/>
            </a:br>
            <a:endParaRPr lang="en-US" sz="2800" dirty="0"/>
          </a:p>
        </p:txBody>
      </p:sp>
      <p:sp>
        <p:nvSpPr>
          <p:cNvPr id="3" name="Content Placeholder 2"/>
          <p:cNvSpPr>
            <a:spLocks noGrp="1"/>
          </p:cNvSpPr>
          <p:nvPr>
            <p:ph idx="1"/>
          </p:nvPr>
        </p:nvSpPr>
        <p:spPr>
          <a:xfrm>
            <a:off x="304800" y="1219200"/>
            <a:ext cx="8534400" cy="5257800"/>
          </a:xfrm>
        </p:spPr>
        <p:txBody>
          <a:bodyPr>
            <a:normAutofit/>
          </a:bodyPr>
          <a:lstStyle/>
          <a:p>
            <a:pPr algn="just" rtl="1"/>
            <a:r>
              <a:rPr lang="ar-SA" sz="2400" dirty="0" smtClean="0">
                <a:latin typeface="Sakkal Majalla" pitchFamily="2" charset="-78"/>
                <a:cs typeface="Sakkal Majalla" pitchFamily="2" charset="-78"/>
              </a:rPr>
              <a:t>عَنْ عُمَرَ بْنِ قَيْسٍ عَنْ أَبِي جَعْفَرٍ ع قَالَ سَمِعْتُهُ يَقُولُ إِنَّ اللَّهَ تَبَارَكَ وَ تَعَالَى لَمْ يَدَعْ شَيْئاً يَحْتَاجُ إِلَيْهِ الْأُمَّةُ إِلَّا أَنْزَلَهُ فِي كِتَابِهِ وَ بَيَّنَهُ لِرَسُولِهِ ص وَ جَعَلَ لِكُلِّ شَيْ‏ءٍ حَدّاً وَ جَعَلَ عَلَيْهِ دَلِيلًا يَدُلُّ عَلَيْهِ وَ جَعَلَ عَلَى مَنْ تَعَدَّى ذَلِكَ الْحَدَّ حَدّا (الكافي  ج‏1  </a:t>
            </a:r>
            <a:r>
              <a:rPr lang="ur-PK" sz="2400" dirty="0" smtClean="0">
                <a:latin typeface="Sakkal Majalla" pitchFamily="2" charset="-78"/>
                <a:cs typeface="Sakkal Majalla" pitchFamily="2" charset="-78"/>
              </a:rPr>
              <a:t>ص</a:t>
            </a:r>
            <a:r>
              <a:rPr lang="en-US" sz="2400" dirty="0" smtClean="0">
                <a:latin typeface="Sakkal Majalla" pitchFamily="2" charset="-78"/>
                <a:cs typeface="Sakkal Majalla" pitchFamily="2" charset="-78"/>
              </a:rPr>
              <a:t>59</a:t>
            </a:r>
            <a:r>
              <a:rPr lang="ar-SA" sz="2400" dirty="0" smtClean="0">
                <a:latin typeface="Sakkal Majalla" pitchFamily="2" charset="-78"/>
                <a:cs typeface="Sakkal Majalla" pitchFamily="2" charset="-78"/>
              </a:rPr>
              <a:t>)</a:t>
            </a:r>
            <a:endParaRPr lang="en-US" sz="2400" dirty="0" smtClean="0">
              <a:latin typeface="Sakkal Majalla" pitchFamily="2" charset="-78"/>
              <a:cs typeface="Sakkal Majalla" pitchFamily="2" charset="-78"/>
            </a:endParaRPr>
          </a:p>
          <a:p>
            <a:pPr algn="justLow"/>
            <a:r>
              <a:rPr lang="en-US" sz="2200" dirty="0" smtClean="0">
                <a:latin typeface="Times New Roman" pitchFamily="18" charset="0"/>
                <a:cs typeface="Times New Roman" pitchFamily="18" charset="0"/>
              </a:rPr>
              <a:t>Person by the name </a:t>
            </a:r>
            <a:r>
              <a:rPr lang="en-US" sz="2200" dirty="0" err="1" smtClean="0">
                <a:latin typeface="Times New Roman" pitchFamily="18" charset="0"/>
                <a:cs typeface="Times New Roman" pitchFamily="18" charset="0"/>
              </a:rPr>
              <a:t>Umar</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ibn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Qays</a:t>
            </a:r>
            <a:r>
              <a:rPr lang="en-US" sz="2200" dirty="0" smtClean="0">
                <a:latin typeface="Times New Roman" pitchFamily="18" charset="0"/>
                <a:cs typeface="Times New Roman" pitchFamily="18" charset="0"/>
              </a:rPr>
              <a:t> said I heard Imam </a:t>
            </a:r>
            <a:r>
              <a:rPr lang="en-US" sz="2200" dirty="0" err="1" smtClean="0">
                <a:latin typeface="Times New Roman" pitchFamily="18" charset="0"/>
                <a:cs typeface="Times New Roman" pitchFamily="18" charset="0"/>
              </a:rPr>
              <a:t>Baqir</a:t>
            </a:r>
            <a:r>
              <a:rPr lang="en-US" sz="2200" dirty="0" smtClean="0">
                <a:latin typeface="Times New Roman" pitchFamily="18" charset="0"/>
                <a:cs typeface="Times New Roman" pitchFamily="18" charset="0"/>
              </a:rPr>
              <a:t> (as) mention: Allah has not left out anything unaddressed which is a necessity for the people. It is either mentioned in Quran or explained through His Messenger. He has explained the limits of everything and mentioned its reasoning. Moreover, He has mentioned the punishment for those who transgress these limits.</a:t>
            </a:r>
          </a:p>
          <a:p>
            <a:pPr algn="justLow"/>
            <a:r>
              <a:rPr lang="en-US" sz="2200" dirty="0" smtClean="0">
                <a:latin typeface="Times New Roman" pitchFamily="18" charset="0"/>
                <a:cs typeface="Times New Roman" pitchFamily="18" charset="0"/>
              </a:rPr>
              <a:t>According to Quran sin (</a:t>
            </a:r>
            <a:r>
              <a:rPr lang="ur-PK" sz="2200" dirty="0" smtClean="0">
                <a:latin typeface="Times New Roman" pitchFamily="18" charset="0"/>
                <a:cs typeface="Times New Roman" pitchFamily="18" charset="0"/>
              </a:rPr>
              <a:t>ذنب</a:t>
            </a:r>
            <a:r>
              <a:rPr lang="en-US" sz="2200" dirty="0" smtClean="0">
                <a:latin typeface="Times New Roman" pitchFamily="18" charset="0"/>
                <a:cs typeface="Times New Roman" pitchFamily="18" charset="0"/>
              </a:rPr>
              <a:t>) means that which has repercussion. </a:t>
            </a:r>
          </a:p>
          <a:p>
            <a:pPr algn="justLow"/>
            <a:r>
              <a:rPr lang="en-US" sz="2200" dirty="0" smtClean="0">
                <a:latin typeface="Times New Roman" pitchFamily="18" charset="0"/>
                <a:cs typeface="Times New Roman" pitchFamily="18" charset="0"/>
              </a:rPr>
              <a:t>A sinner thinks after his sin he is done, but according to </a:t>
            </a:r>
            <a:r>
              <a:rPr lang="en-US" sz="2200" dirty="0" err="1" smtClean="0">
                <a:latin typeface="Times New Roman" pitchFamily="18" charset="0"/>
                <a:cs typeface="Times New Roman" pitchFamily="18" charset="0"/>
              </a:rPr>
              <a:t>Awliya</a:t>
            </a:r>
            <a:r>
              <a:rPr lang="en-US" sz="2200" dirty="0" smtClean="0">
                <a:latin typeface="Times New Roman" pitchFamily="18" charset="0"/>
                <a:cs typeface="Times New Roman" pitchFamily="18" charset="0"/>
              </a:rPr>
              <a:t> Allah, with sin start the evil consequences which sometimes affect that person, his family, his society and continues in Hereafter.</a:t>
            </a:r>
          </a:p>
          <a:p>
            <a:pPr algn="justLow"/>
            <a:r>
              <a:rPr lang="en-US" sz="2200" dirty="0" smtClean="0">
                <a:latin typeface="Times New Roman" pitchFamily="18" charset="0"/>
                <a:cs typeface="Times New Roman" pitchFamily="18" charset="0"/>
              </a:rPr>
              <a:t>Some sins have worldly punishments along with after Resurrection.</a:t>
            </a:r>
          </a:p>
          <a:p>
            <a:pPr algn="justLow">
              <a:buNone/>
            </a:pP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dirty="0" smtClean="0"/>
              <a:t>Sins that result in the wrath of the Hereafter</a:t>
            </a:r>
            <a:endParaRPr lang="en-US" sz="3200" dirty="0"/>
          </a:p>
        </p:txBody>
      </p:sp>
      <p:sp>
        <p:nvSpPr>
          <p:cNvPr id="3" name="Content Placeholder 2"/>
          <p:cNvSpPr>
            <a:spLocks noGrp="1"/>
          </p:cNvSpPr>
          <p:nvPr>
            <p:ph idx="1"/>
          </p:nvPr>
        </p:nvSpPr>
        <p:spPr>
          <a:xfrm>
            <a:off x="457200" y="1066800"/>
            <a:ext cx="8229600" cy="5486400"/>
          </a:xfrm>
        </p:spPr>
        <p:txBody>
          <a:bodyPr>
            <a:normAutofit/>
          </a:bodyPr>
          <a:lstStyle/>
          <a:p>
            <a:pPr marL="514350" indent="-514350">
              <a:buFont typeface="+mj-lt"/>
              <a:buAutoNum type="arabicPeriod"/>
            </a:pPr>
            <a:r>
              <a:rPr lang="en-US" sz="2400" dirty="0" smtClean="0"/>
              <a:t>Not keeping up with prayers</a:t>
            </a:r>
          </a:p>
          <a:p>
            <a:pPr marL="514350" indent="-514350">
              <a:buFont typeface="+mj-lt"/>
              <a:buAutoNum type="arabicPeriod"/>
            </a:pPr>
            <a:r>
              <a:rPr lang="en-US" sz="2400" dirty="0" smtClean="0"/>
              <a:t>Not paying poor rate (</a:t>
            </a:r>
            <a:r>
              <a:rPr lang="en-US" sz="2400" dirty="0" err="1" smtClean="0"/>
              <a:t>khums</a:t>
            </a:r>
            <a:r>
              <a:rPr lang="en-US" sz="2400" dirty="0" smtClean="0"/>
              <a:t> &amp; </a:t>
            </a:r>
            <a:r>
              <a:rPr lang="en-US" sz="2400" dirty="0" err="1" smtClean="0"/>
              <a:t>Zakat</a:t>
            </a:r>
            <a:r>
              <a:rPr lang="en-US" sz="2400" dirty="0" smtClean="0"/>
              <a:t>)</a:t>
            </a:r>
          </a:p>
          <a:p>
            <a:pPr marL="514350" indent="-514350">
              <a:buFont typeface="+mj-lt"/>
              <a:buAutoNum type="arabicPeriod"/>
            </a:pPr>
            <a:r>
              <a:rPr lang="en-US" sz="2400" dirty="0" smtClean="0"/>
              <a:t>Causing corruption in society</a:t>
            </a:r>
          </a:p>
          <a:p>
            <a:pPr marL="514350" indent="-514350" algn="r" rtl="1"/>
            <a:r>
              <a:rPr lang="ar-SA" sz="2400" dirty="0" smtClean="0">
                <a:latin typeface="Sakkal Majalla" pitchFamily="2" charset="-78"/>
                <a:cs typeface="Sakkal Majalla" pitchFamily="2" charset="-78"/>
              </a:rPr>
              <a:t>كُلُّ نَفْسٍ بِمَا كَسَبَتْ رَهِينَةٌ ﴿٣٨﴾ إِلَّا أَصْحَابَ الْيَمِينِ ﴿٣٩﴾ فِي جَنَّاتٍ يَتَسَاءَلُونَ ﴿٤٠﴾ عَنِ الْمُجْرِمِينَ ﴿٤١﴾ مَا سَلَكَكُمْ فِي سَقَرَ ﴿٤٢﴾ قَالُوا لَمْ نَكُ مِنَ الْمُصَلِّينَ ﴿٤٣﴾ وَلَمْ نَكُ نُطْعِمُ الْمِسْكِينَ ﴿٤٤﴾ وَكُنَّا نَخُوضُ مَعَ الْخَائِضِينَ (مدثر)</a:t>
            </a:r>
            <a:endParaRPr lang="en-US" sz="2400" dirty="0" smtClean="0">
              <a:latin typeface="Sakkal Majalla" pitchFamily="2" charset="-78"/>
              <a:cs typeface="Sakkal Majalla" pitchFamily="2" charset="-78"/>
            </a:endParaRPr>
          </a:p>
          <a:p>
            <a:pPr marL="514350" indent="-514350"/>
            <a:r>
              <a:rPr lang="en-US" sz="2000" i="1" dirty="0" smtClean="0">
                <a:latin typeface="Times New Roman" pitchFamily="18" charset="0"/>
                <a:cs typeface="Times New Roman" pitchFamily="18" charset="0"/>
              </a:rPr>
              <a:t>About the criminals, (41) [And asking them], "What put you into </a:t>
            </a:r>
            <a:r>
              <a:rPr lang="en-US" sz="2000" i="1" dirty="0" err="1" smtClean="0">
                <a:latin typeface="Times New Roman" pitchFamily="18" charset="0"/>
                <a:cs typeface="Times New Roman" pitchFamily="18" charset="0"/>
              </a:rPr>
              <a:t>Saqar</a:t>
            </a:r>
            <a:r>
              <a:rPr lang="en-US" sz="2000" i="1" dirty="0" smtClean="0">
                <a:latin typeface="Times New Roman" pitchFamily="18" charset="0"/>
                <a:cs typeface="Times New Roman" pitchFamily="18" charset="0"/>
              </a:rPr>
              <a:t>?" (42) They will say, "We were not of those who prayed, (43) Nor did we used to feed the poor. (44) And we used to enter into vain discourse with those who engaged [in it],</a:t>
            </a:r>
          </a:p>
          <a:p>
            <a:pPr marL="514350" indent="-514350">
              <a:buNone/>
            </a:pPr>
            <a:r>
              <a:rPr lang="en-US" sz="2400" dirty="0" smtClean="0"/>
              <a:t>4. Killing a soul [except when it’s permissible and done for justice]</a:t>
            </a:r>
            <a:endParaRPr lang="en-US" sz="2000" dirty="0" smtClean="0"/>
          </a:p>
          <a:p>
            <a:pPr marL="514350" indent="-514350" algn="r" rtl="1">
              <a:buNone/>
            </a:pPr>
            <a:r>
              <a:rPr lang="ar-SA" sz="2400" dirty="0" smtClean="0">
                <a:latin typeface="Sakkal Majalla" pitchFamily="2" charset="-78"/>
                <a:cs typeface="Sakkal Majalla" pitchFamily="2" charset="-78"/>
              </a:rPr>
              <a:t>وَمَنْ يَقْتُلْ مُؤْمِنًا مُتَعَمِّدًا فَجَزَاؤُهُ جَهَنَّمُ خَالِدًا فِيهَا (نساء 93)</a:t>
            </a:r>
            <a:endParaRPr lang="en-US" sz="2400" dirty="0" smtClean="0">
              <a:latin typeface="Sakkal Majalla" pitchFamily="2" charset="-78"/>
              <a:cs typeface="Sakkal Majalla" pitchFamily="2" charset="-78"/>
            </a:endParaRPr>
          </a:p>
          <a:p>
            <a:pPr marL="514350" indent="-514350"/>
            <a:r>
              <a:rPr lang="en-US" sz="1800" i="1" dirty="0" smtClean="0">
                <a:latin typeface="Times New Roman" pitchFamily="18" charset="0"/>
                <a:cs typeface="Times New Roman" pitchFamily="18" charset="0"/>
              </a:rPr>
              <a:t>But whoever kills a believer intentionally - his recompense is Hell</a:t>
            </a:r>
            <a:endParaRPr lang="ar-SA" sz="1800" i="1" dirty="0" smtClean="0">
              <a:latin typeface="Times New Roman" pitchFamily="18" charset="0"/>
              <a:cs typeface="Times New Roman" pitchFamily="18" charset="0"/>
            </a:endParaRPr>
          </a:p>
          <a:p>
            <a:pPr marL="514350" indent="-514350">
              <a:buNone/>
            </a:pPr>
            <a:endParaRPr lang="en-US" sz="2000"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dirty="0" smtClean="0"/>
              <a:t>Sins that result in the wrath of the Hereafter</a:t>
            </a:r>
            <a:endParaRPr lang="en-US" sz="3200" dirty="0"/>
          </a:p>
        </p:txBody>
      </p:sp>
      <p:sp>
        <p:nvSpPr>
          <p:cNvPr id="3" name="Content Placeholder 2"/>
          <p:cNvSpPr>
            <a:spLocks noGrp="1"/>
          </p:cNvSpPr>
          <p:nvPr>
            <p:ph idx="1"/>
          </p:nvPr>
        </p:nvSpPr>
        <p:spPr>
          <a:xfrm>
            <a:off x="457200" y="1066800"/>
            <a:ext cx="8229600" cy="5486400"/>
          </a:xfrm>
        </p:spPr>
        <p:txBody>
          <a:bodyPr>
            <a:normAutofit/>
          </a:bodyPr>
          <a:lstStyle/>
          <a:p>
            <a:pPr marL="514350" indent="-514350">
              <a:buNone/>
            </a:pPr>
            <a:r>
              <a:rPr lang="en-US" sz="2800" dirty="0" smtClean="0"/>
              <a:t>5. Usurping the wealth of an orphan</a:t>
            </a:r>
            <a:endParaRPr lang="en-US" dirty="0" smtClean="0"/>
          </a:p>
          <a:p>
            <a:pPr marL="514350" indent="-514350" algn="r" rtl="1"/>
            <a:r>
              <a:rPr lang="ar-SA" sz="2200" dirty="0" smtClean="0">
                <a:latin typeface="Sakkal Majalla" pitchFamily="2" charset="-78"/>
                <a:cs typeface="Sakkal Majalla" pitchFamily="2" charset="-78"/>
              </a:rPr>
              <a:t>إِنَّ الَّذِينَ يَأْكُلُونَ أَمْوَالَ الْيَتَامَىٰ ظُلْمًا إِنَّمَا يَأْكُلُونَ فِي بُطُونِهِمْ نَارًا ۖ وَسَيَصْلَوْنَ سَعِيرًا (نساء 10)</a:t>
            </a:r>
            <a:endParaRPr lang="en-US" sz="2200" dirty="0" smtClean="0">
              <a:latin typeface="Sakkal Majalla" pitchFamily="2" charset="-78"/>
              <a:cs typeface="Sakkal Majalla" pitchFamily="2" charset="-78"/>
            </a:endParaRPr>
          </a:p>
          <a:p>
            <a:pPr marL="514350" indent="-514350"/>
            <a:r>
              <a:rPr lang="en-US" sz="2200" i="1" dirty="0" smtClean="0">
                <a:latin typeface="Times New Roman" pitchFamily="18" charset="0"/>
                <a:cs typeface="Times New Roman" pitchFamily="18" charset="0"/>
              </a:rPr>
              <a:t>Indeed, those who devour the property of orphans unjustly are only consuming into their bellies fire. And they will be burned in a Blaze. </a:t>
            </a:r>
          </a:p>
          <a:p>
            <a:pPr marL="514350" indent="-514350">
              <a:buNone/>
            </a:pPr>
            <a:r>
              <a:rPr lang="en-US" sz="2800" dirty="0" smtClean="0"/>
              <a:t>6. Consuming interest</a:t>
            </a:r>
          </a:p>
          <a:p>
            <a:pPr marL="514350" indent="-514350" algn="r" rtl="1"/>
            <a:r>
              <a:rPr lang="ar-SA" sz="2400" dirty="0" smtClean="0">
                <a:latin typeface="Sakkal Majalla" pitchFamily="2" charset="-78"/>
                <a:cs typeface="Sakkal Majalla" pitchFamily="2" charset="-78"/>
              </a:rPr>
              <a:t>الَّذِينَ يَأْكُلُونَ الرِّبَا لَا يَقُومُونَ إِلَّا كَمَا يَقُومُ الَّذِي يَتَخَبَّطُهُ الشَّيْطَانُ مِنَ الْمَسِّ ۚ ذَٰلِكَ بِأَنَّهُمْ قَالُوا إِنَّمَا الْبَيْعُ مِثْلُ الرِّبَا ۗ </a:t>
            </a:r>
            <a:r>
              <a:rPr lang="en-US" sz="2400" dirty="0" smtClean="0">
                <a:latin typeface="Sakkal Majalla" pitchFamily="2" charset="-78"/>
                <a:cs typeface="Sakkal Majalla" pitchFamily="2" charset="-78"/>
              </a:rPr>
              <a:t>…..</a:t>
            </a:r>
            <a:r>
              <a:rPr lang="ar-SA" sz="2400" dirty="0" smtClean="0">
                <a:latin typeface="Sakkal Majalla" pitchFamily="2" charset="-78"/>
                <a:cs typeface="Sakkal Majalla" pitchFamily="2" charset="-78"/>
              </a:rPr>
              <a:t>وَمَنْ عَادَ فَأُولَـٰئِكَ أَصْحَابُ النَّارِ ۖ هُمْ فِيهَا خَالِدُونَ</a:t>
            </a:r>
            <a:endParaRPr lang="en-US" sz="2400" dirty="0" smtClean="0">
              <a:latin typeface="Sakkal Majalla" pitchFamily="2" charset="-78"/>
              <a:cs typeface="Sakkal Majalla" pitchFamily="2" charset="-78"/>
            </a:endParaRPr>
          </a:p>
          <a:p>
            <a:pPr marL="514350" indent="-514350"/>
            <a:r>
              <a:rPr lang="en-US" sz="2200" i="1" dirty="0" smtClean="0">
                <a:latin typeface="Times New Roman" pitchFamily="18" charset="0"/>
                <a:cs typeface="Times New Roman" pitchFamily="18" charset="0"/>
              </a:rPr>
              <a:t>Those who consume interest cannot stand [on the Day of Resurrection] except as one stands who is being beaten by Satan into insanity….</a:t>
            </a:r>
            <a:r>
              <a:rPr lang="en-US" sz="2000" i="1" dirty="0" smtClean="0">
                <a:latin typeface="Times New Roman" pitchFamily="18" charset="0"/>
                <a:cs typeface="Times New Roman" pitchFamily="18" charset="0"/>
              </a:rPr>
              <a:t>But whoever returns to [dealing in interest or usury] - those are the companions of the Fire; they will abide eternally therein.  (2:275)</a:t>
            </a:r>
          </a:p>
          <a:p>
            <a:pPr marL="514350" indent="-514350">
              <a:buNone/>
            </a:pPr>
            <a:r>
              <a:rPr lang="en-US" sz="2400" dirty="0" smtClean="0">
                <a:latin typeface="+mj-lt"/>
                <a:cs typeface="Times New Roman" pitchFamily="18" charset="0"/>
              </a:rPr>
              <a:t>7. Committing Adultery (</a:t>
            </a:r>
            <a:r>
              <a:rPr lang="en-US" sz="2400" dirty="0" err="1" smtClean="0">
                <a:latin typeface="+mj-lt"/>
                <a:cs typeface="Times New Roman" pitchFamily="18" charset="0"/>
              </a:rPr>
              <a:t>Surah</a:t>
            </a:r>
            <a:r>
              <a:rPr lang="en-US" sz="2400" dirty="0" smtClean="0">
                <a:latin typeface="+mj-lt"/>
                <a:cs typeface="Times New Roman" pitchFamily="18" charset="0"/>
              </a:rPr>
              <a:t> </a:t>
            </a:r>
            <a:r>
              <a:rPr lang="en-US" sz="2400" dirty="0" err="1" smtClean="0">
                <a:latin typeface="+mj-lt"/>
                <a:cs typeface="Times New Roman" pitchFamily="18" charset="0"/>
              </a:rPr>
              <a:t>Furqan</a:t>
            </a:r>
            <a:r>
              <a:rPr lang="en-US" sz="2400" dirty="0" smtClean="0">
                <a:latin typeface="+mj-lt"/>
                <a:cs typeface="Times New Roman" pitchFamily="18" charset="0"/>
              </a:rPr>
              <a:t> 68-70)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13154</TotalTime>
  <Words>7742</Words>
  <Application>Microsoft Office PowerPoint</Application>
  <PresentationFormat>On-screen Show (4:3)</PresentationFormat>
  <Paragraphs>546</Paragraphs>
  <Slides>55</Slides>
  <Notes>55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Different causes and Crisis in family matters</vt:lpstr>
      <vt:lpstr>Slide 2</vt:lpstr>
      <vt:lpstr>Slide 3</vt:lpstr>
      <vt:lpstr>Slide 4</vt:lpstr>
      <vt:lpstr>Slide 5</vt:lpstr>
      <vt:lpstr>God has devised laws for everything</vt:lpstr>
      <vt:lpstr>  Reason is either both couples or one of them: Divine punishment  </vt:lpstr>
      <vt:lpstr>Sins that result in the wrath of the Hereafter</vt:lpstr>
      <vt:lpstr>Sins that result in the wrath of the Hereafter</vt:lpstr>
      <vt:lpstr>Some intangible worldly punishments</vt:lpstr>
      <vt:lpstr>Some tangible worldly punishments </vt:lpstr>
      <vt:lpstr>Unlawful relationship before marriage</vt:lpstr>
      <vt:lpstr>Slide 13</vt:lpstr>
      <vt:lpstr>Some sexual deviations</vt:lpstr>
      <vt:lpstr>Slide 15</vt:lpstr>
      <vt:lpstr>Slide 16</vt:lpstr>
      <vt:lpstr>Slide 17</vt:lpstr>
      <vt:lpstr>Difference in religion or sects</vt:lpstr>
      <vt:lpstr>Differences for not adhering to the religion</vt:lpstr>
      <vt:lpstr>Psychological elements: Carnal Desires</vt:lpstr>
      <vt:lpstr>Nerveless and ill-fitting honor</vt:lpstr>
      <vt:lpstr>Slide 22</vt:lpstr>
      <vt:lpstr>Slide 23</vt:lpstr>
      <vt:lpstr>Slide 24</vt:lpstr>
      <vt:lpstr>Slide 25</vt:lpstr>
      <vt:lpstr>Slide 26</vt:lpstr>
      <vt:lpstr>Slide 27</vt:lpstr>
      <vt:lpstr>Slide 28</vt:lpstr>
      <vt:lpstr>Slide 29</vt:lpstr>
      <vt:lpstr>Slide 30</vt:lpstr>
      <vt:lpstr>4. Not abiding with clause of marriage</vt:lpstr>
      <vt:lpstr>Slide 32</vt:lpstr>
      <vt:lpstr>5. Discovery of an ailment or defect in spouse</vt:lpstr>
      <vt:lpstr>Slide 34</vt:lpstr>
      <vt:lpstr>Slide 35</vt:lpstr>
      <vt:lpstr>Reason for crisis are others</vt:lpstr>
      <vt:lpstr>Slide 37</vt:lpstr>
      <vt:lpstr>Slide 38</vt:lpstr>
      <vt:lpstr>Reason for crisis are others (other than parents)</vt:lpstr>
      <vt:lpstr>Slide 40</vt:lpstr>
      <vt:lpstr>Wrong means to fix the crisis in family matters</vt:lpstr>
      <vt:lpstr>Slide 42</vt:lpstr>
      <vt:lpstr>Slide 43</vt:lpstr>
      <vt:lpstr>Correct solution to fix the crisis in family matters</vt:lpstr>
      <vt:lpstr>Slide 45</vt:lpstr>
      <vt:lpstr>Slide 46</vt:lpstr>
      <vt:lpstr>Slide 47</vt:lpstr>
      <vt:lpstr>Slide 48</vt:lpstr>
      <vt:lpstr>Slide 49</vt:lpstr>
      <vt:lpstr>Slide 50</vt:lpstr>
      <vt:lpstr>Slide 51</vt:lpstr>
      <vt:lpstr>Slide 52</vt:lpstr>
      <vt:lpstr>Slide 53</vt:lpstr>
      <vt:lpstr>Slide 54</vt:lpstr>
      <vt:lpstr>Slide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 causes and Crisis in family matters</dc:title>
  <dc:creator>Rizwan</dc:creator>
  <cp:lastModifiedBy>Rizwan</cp:lastModifiedBy>
  <cp:revision>350</cp:revision>
  <dcterms:created xsi:type="dcterms:W3CDTF">2011-03-08T00:29:02Z</dcterms:created>
  <dcterms:modified xsi:type="dcterms:W3CDTF">2011-07-09T19:54:52Z</dcterms:modified>
</cp:coreProperties>
</file>