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471" r:id="rId3"/>
    <p:sldId id="680" r:id="rId4"/>
    <p:sldId id="536" r:id="rId5"/>
    <p:sldId id="740" r:id="rId6"/>
    <p:sldId id="685" r:id="rId7"/>
    <p:sldId id="687" r:id="rId8"/>
    <p:sldId id="689" r:id="rId9"/>
    <p:sldId id="577" r:id="rId10"/>
    <p:sldId id="691" r:id="rId11"/>
    <p:sldId id="692" r:id="rId12"/>
    <p:sldId id="693" r:id="rId13"/>
    <p:sldId id="694" r:id="rId14"/>
    <p:sldId id="695" r:id="rId15"/>
    <p:sldId id="549" r:id="rId16"/>
    <p:sldId id="696" r:id="rId17"/>
    <p:sldId id="697" r:id="rId18"/>
    <p:sldId id="698" r:id="rId19"/>
    <p:sldId id="699" r:id="rId20"/>
    <p:sldId id="700" r:id="rId21"/>
    <p:sldId id="741" r:id="rId22"/>
    <p:sldId id="742" r:id="rId23"/>
    <p:sldId id="744" r:id="rId24"/>
    <p:sldId id="746" r:id="rId25"/>
    <p:sldId id="579" r:id="rId26"/>
    <p:sldId id="681" r:id="rId27"/>
    <p:sldId id="701" r:id="rId28"/>
    <p:sldId id="676" r:id="rId29"/>
    <p:sldId id="677" r:id="rId30"/>
    <p:sldId id="702" r:id="rId31"/>
    <p:sldId id="703" r:id="rId32"/>
    <p:sldId id="704" r:id="rId33"/>
    <p:sldId id="705" r:id="rId34"/>
    <p:sldId id="706" r:id="rId35"/>
    <p:sldId id="707" r:id="rId36"/>
    <p:sldId id="708" r:id="rId37"/>
    <p:sldId id="709" r:id="rId38"/>
    <p:sldId id="710" r:id="rId39"/>
    <p:sldId id="711" r:id="rId40"/>
    <p:sldId id="712" r:id="rId41"/>
    <p:sldId id="713" r:id="rId42"/>
    <p:sldId id="714" r:id="rId43"/>
    <p:sldId id="715" r:id="rId44"/>
    <p:sldId id="716" r:id="rId45"/>
    <p:sldId id="717" r:id="rId46"/>
    <p:sldId id="718" r:id="rId47"/>
    <p:sldId id="719" r:id="rId48"/>
    <p:sldId id="720" r:id="rId49"/>
    <p:sldId id="721" r:id="rId50"/>
    <p:sldId id="722" r:id="rId51"/>
    <p:sldId id="723" r:id="rId52"/>
    <p:sldId id="724" r:id="rId53"/>
    <p:sldId id="725" r:id="rId54"/>
    <p:sldId id="726" r:id="rId55"/>
    <p:sldId id="727" r:id="rId56"/>
    <p:sldId id="728" r:id="rId57"/>
    <p:sldId id="729" r:id="rId58"/>
    <p:sldId id="730" r:id="rId59"/>
    <p:sldId id="731" r:id="rId60"/>
    <p:sldId id="732" r:id="rId61"/>
    <p:sldId id="733" r:id="rId62"/>
    <p:sldId id="683" r:id="rId63"/>
    <p:sldId id="735" r:id="rId64"/>
    <p:sldId id="736" r:id="rId65"/>
    <p:sldId id="737" r:id="rId66"/>
    <p:sldId id="738" r:id="rId67"/>
    <p:sldId id="739" r:id="rId68"/>
    <p:sldId id="747" r:id="rId69"/>
    <p:sldId id="748" r:id="rId70"/>
    <p:sldId id="749" r:id="rId71"/>
    <p:sldId id="750" r:id="rId72"/>
    <p:sldId id="751" r:id="rId73"/>
    <p:sldId id="752" r:id="rId74"/>
    <p:sldId id="753" r:id="rId75"/>
    <p:sldId id="263"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6" autoAdjust="0"/>
    <p:restoredTop sz="94660"/>
  </p:normalViewPr>
  <p:slideViewPr>
    <p:cSldViewPr showGuides="1">
      <p:cViewPr varScale="1">
        <p:scale>
          <a:sx n="88" d="100"/>
          <a:sy n="88" d="100"/>
        </p:scale>
        <p:origin x="128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78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1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51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51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1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51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51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57C873-58AF-4BB3-85B6-B4CCE5522F6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79FB88-8C8B-4010-AB4C-B02C8440CC4B}" type="slidenum">
              <a:rPr lang="en-US" altLang="en-US"/>
              <a:pPr/>
              <a:t>‹#›</a:t>
            </a:fld>
            <a:endParaRPr lang="en-US" altLang="en-US"/>
          </a:p>
        </p:txBody>
      </p:sp>
    </p:spTree>
    <p:extLst>
      <p:ext uri="{BB962C8B-B14F-4D97-AF65-F5344CB8AC3E}">
        <p14:creationId xmlns:p14="http://schemas.microsoft.com/office/powerpoint/2010/main" val="9685882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65BA90-19E8-4F8F-958D-08C8307EFBB0}" type="slidenum">
              <a:rPr lang="en-US" altLang="en-US"/>
              <a:pPr/>
              <a:t>‹#›</a:t>
            </a:fld>
            <a:endParaRPr lang="en-US" altLang="en-US"/>
          </a:p>
        </p:txBody>
      </p:sp>
    </p:spTree>
    <p:extLst>
      <p:ext uri="{BB962C8B-B14F-4D97-AF65-F5344CB8AC3E}">
        <p14:creationId xmlns:p14="http://schemas.microsoft.com/office/powerpoint/2010/main" val="39953218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647F87-26DB-4CA1-98FA-6F9B98C641DD}" type="slidenum">
              <a:rPr lang="en-US" altLang="en-US"/>
              <a:pPr/>
              <a:t>‹#›</a:t>
            </a:fld>
            <a:endParaRPr lang="en-US" altLang="en-US"/>
          </a:p>
        </p:txBody>
      </p:sp>
    </p:spTree>
    <p:extLst>
      <p:ext uri="{BB962C8B-B14F-4D97-AF65-F5344CB8AC3E}">
        <p14:creationId xmlns:p14="http://schemas.microsoft.com/office/powerpoint/2010/main" val="8529167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00E450-92CC-4E98-B0E5-31ABF6A9983E}" type="slidenum">
              <a:rPr lang="en-US" altLang="en-US"/>
              <a:pPr/>
              <a:t>‹#›</a:t>
            </a:fld>
            <a:endParaRPr lang="en-US" altLang="en-US"/>
          </a:p>
        </p:txBody>
      </p:sp>
    </p:spTree>
    <p:extLst>
      <p:ext uri="{BB962C8B-B14F-4D97-AF65-F5344CB8AC3E}">
        <p14:creationId xmlns:p14="http://schemas.microsoft.com/office/powerpoint/2010/main" val="18792008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555383-DD5A-46B1-8D8C-0B4868CE57B6}" type="slidenum">
              <a:rPr lang="en-US" altLang="en-US"/>
              <a:pPr/>
              <a:t>‹#›</a:t>
            </a:fld>
            <a:endParaRPr lang="en-US" altLang="en-US"/>
          </a:p>
        </p:txBody>
      </p:sp>
    </p:spTree>
    <p:extLst>
      <p:ext uri="{BB962C8B-B14F-4D97-AF65-F5344CB8AC3E}">
        <p14:creationId xmlns:p14="http://schemas.microsoft.com/office/powerpoint/2010/main" val="41819898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8208E7-C134-4E6F-89FC-F3ABE550052B}" type="slidenum">
              <a:rPr lang="en-US" altLang="en-US"/>
              <a:pPr/>
              <a:t>‹#›</a:t>
            </a:fld>
            <a:endParaRPr lang="en-US" altLang="en-US"/>
          </a:p>
        </p:txBody>
      </p:sp>
    </p:spTree>
    <p:extLst>
      <p:ext uri="{BB962C8B-B14F-4D97-AF65-F5344CB8AC3E}">
        <p14:creationId xmlns:p14="http://schemas.microsoft.com/office/powerpoint/2010/main" val="17409493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4071299-7B9F-41B3-9BB7-3C0414F71034}" type="slidenum">
              <a:rPr lang="en-US" altLang="en-US"/>
              <a:pPr/>
              <a:t>‹#›</a:t>
            </a:fld>
            <a:endParaRPr lang="en-US" altLang="en-US"/>
          </a:p>
        </p:txBody>
      </p:sp>
    </p:spTree>
    <p:extLst>
      <p:ext uri="{BB962C8B-B14F-4D97-AF65-F5344CB8AC3E}">
        <p14:creationId xmlns:p14="http://schemas.microsoft.com/office/powerpoint/2010/main" val="3854956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FB842AF-7D0F-41CB-B259-AF3E5CF912D7}" type="slidenum">
              <a:rPr lang="en-US" altLang="en-US"/>
              <a:pPr/>
              <a:t>‹#›</a:t>
            </a:fld>
            <a:endParaRPr lang="en-US" altLang="en-US"/>
          </a:p>
        </p:txBody>
      </p:sp>
    </p:spTree>
    <p:extLst>
      <p:ext uri="{BB962C8B-B14F-4D97-AF65-F5344CB8AC3E}">
        <p14:creationId xmlns:p14="http://schemas.microsoft.com/office/powerpoint/2010/main" val="18475694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B2E0BC0-A1F3-4E7D-8E8C-B2B456D33A3C}" type="slidenum">
              <a:rPr lang="en-US" altLang="en-US"/>
              <a:pPr/>
              <a:t>‹#›</a:t>
            </a:fld>
            <a:endParaRPr lang="en-US" altLang="en-US"/>
          </a:p>
        </p:txBody>
      </p:sp>
    </p:spTree>
    <p:extLst>
      <p:ext uri="{BB962C8B-B14F-4D97-AF65-F5344CB8AC3E}">
        <p14:creationId xmlns:p14="http://schemas.microsoft.com/office/powerpoint/2010/main" val="30918579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BC318F7-C9DF-4D5B-ACC8-0B0CC06B63CD}" type="slidenum">
              <a:rPr lang="en-US" altLang="en-US"/>
              <a:pPr/>
              <a:t>‹#›</a:t>
            </a:fld>
            <a:endParaRPr lang="en-US" altLang="en-US"/>
          </a:p>
        </p:txBody>
      </p:sp>
    </p:spTree>
    <p:extLst>
      <p:ext uri="{BB962C8B-B14F-4D97-AF65-F5344CB8AC3E}">
        <p14:creationId xmlns:p14="http://schemas.microsoft.com/office/powerpoint/2010/main" val="8305439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71E45E-67E4-4484-9EF3-7255B1503E4D}" type="slidenum">
              <a:rPr lang="en-US" altLang="en-US"/>
              <a:pPr/>
              <a:t>‹#›</a:t>
            </a:fld>
            <a:endParaRPr lang="en-US" altLang="en-US"/>
          </a:p>
        </p:txBody>
      </p:sp>
    </p:spTree>
    <p:extLst>
      <p:ext uri="{BB962C8B-B14F-4D97-AF65-F5344CB8AC3E}">
        <p14:creationId xmlns:p14="http://schemas.microsoft.com/office/powerpoint/2010/main" val="24265804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2BEB664E-A0BA-4E7F-A35D-A921A8E85D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rgbClr val="000066"/>
          </a:solidFill>
          <a:latin typeface="+mj-lt"/>
          <a:ea typeface="+mj-ea"/>
          <a:cs typeface="+mj-cs"/>
        </a:defRPr>
      </a:lvl1pPr>
      <a:lvl2pPr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rgbClr val="000066"/>
          </a:solidFill>
          <a:latin typeface="Arial" panose="020B0604020202020204" pitchFamily="34" charset="0"/>
          <a:cs typeface="Arial" panose="020B0604020202020204" pitchFamily="34" charset="0"/>
        </a:defRPr>
      </a:lvl9pPr>
    </p:titleStyle>
    <p:bodyStyle>
      <a:lvl1pPr marL="342900" indent="-342900" algn="l" rtl="0" fontAlgn="base">
        <a:lnSpc>
          <a:spcPct val="80000"/>
        </a:lnSpc>
        <a:spcBef>
          <a:spcPct val="60000"/>
        </a:spcBef>
        <a:spcAft>
          <a:spcPct val="0"/>
        </a:spcAft>
        <a:defRPr sz="2000" b="1" kern="1200">
          <a:solidFill>
            <a:srgbClr val="000066"/>
          </a:solidFill>
          <a:latin typeface="+mn-lt"/>
          <a:ea typeface="+mn-ea"/>
          <a:cs typeface="+mn-cs"/>
        </a:defRPr>
      </a:lvl1pPr>
      <a:lvl2pPr marL="742950" indent="-285750" algn="l" rtl="0" fontAlgn="base">
        <a:spcBef>
          <a:spcPct val="20000"/>
        </a:spcBef>
        <a:spcAft>
          <a:spcPct val="0"/>
        </a:spcAft>
        <a:buChar char="–"/>
        <a:defRPr sz="2800" kern="1200">
          <a:solidFill>
            <a:srgbClr val="000066"/>
          </a:solidFill>
          <a:latin typeface="+mj-lt"/>
          <a:ea typeface="+mn-ea"/>
          <a:cs typeface="+mn-cs"/>
        </a:defRPr>
      </a:lvl2pPr>
      <a:lvl3pPr marL="1143000" indent="-228600" algn="l" rtl="0" fontAlgn="base">
        <a:spcBef>
          <a:spcPct val="20000"/>
        </a:spcBef>
        <a:spcAft>
          <a:spcPct val="0"/>
        </a:spcAft>
        <a:buChar char="•"/>
        <a:defRPr sz="2400" kern="1200">
          <a:solidFill>
            <a:srgbClr val="000066"/>
          </a:solidFill>
          <a:latin typeface="+mj-lt"/>
          <a:ea typeface="+mn-ea"/>
          <a:cs typeface="+mn-cs"/>
        </a:defRPr>
      </a:lvl3pPr>
      <a:lvl4pPr marL="1600200" indent="-228600" algn="l" rtl="0" fontAlgn="base">
        <a:spcBef>
          <a:spcPct val="20000"/>
        </a:spcBef>
        <a:spcAft>
          <a:spcPct val="0"/>
        </a:spcAft>
        <a:buChar char="–"/>
        <a:defRPr sz="2000" kern="1200">
          <a:solidFill>
            <a:srgbClr val="000066"/>
          </a:solidFill>
          <a:latin typeface="+mj-lt"/>
          <a:ea typeface="+mn-ea"/>
          <a:cs typeface="+mn-cs"/>
        </a:defRPr>
      </a:lvl4pPr>
      <a:lvl5pPr marL="2057400" indent="-228600" algn="l" rtl="0" fontAlgn="base">
        <a:spcBef>
          <a:spcPct val="20000"/>
        </a:spcBef>
        <a:spcAft>
          <a:spcPct val="0"/>
        </a:spcAft>
        <a:buChar char="»"/>
        <a:defRPr sz="2000" kern="1200">
          <a:solidFill>
            <a:srgbClr val="00006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395288" y="763588"/>
            <a:ext cx="8280400" cy="5041900"/>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8" name="Rectangle 6"/>
          <p:cNvSpPr>
            <a:spLocks noChangeArrowheads="1"/>
          </p:cNvSpPr>
          <p:nvPr/>
        </p:nvSpPr>
        <p:spPr bwMode="auto">
          <a:xfrm>
            <a:off x="684213" y="2278063"/>
            <a:ext cx="77755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6600" b="1">
                <a:solidFill>
                  <a:srgbClr val="FFFF00"/>
                </a:solidFill>
              </a:rPr>
              <a:t>Eid Al Fitr </a:t>
            </a:r>
          </a:p>
          <a:p>
            <a:pPr algn="ctr"/>
            <a:r>
              <a:rPr lang="en-GB" altLang="en-US" sz="6600" b="1">
                <a:solidFill>
                  <a:srgbClr val="FFFF00"/>
                </a:solidFill>
              </a:rPr>
              <a:t>night A’maal</a:t>
            </a:r>
            <a:endParaRPr lang="en-US" altLang="en-US" sz="6600" b="1">
              <a:solidFill>
                <a:srgbClr val="FFFF00"/>
              </a:solidFill>
            </a:endParaRPr>
          </a:p>
        </p:txBody>
      </p:sp>
      <p:sp>
        <p:nvSpPr>
          <p:cNvPr id="3080" name="Text Box 8"/>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764704"/>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136525" y="5638800"/>
            <a:ext cx="88884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1200" b="1" dirty="0">
              <a:solidFill>
                <a:srgbClr val="000066"/>
              </a:solidFill>
              <a:latin typeface="Trebuchet MS" pitchFamily="34" charset="0"/>
            </a:endParaRPr>
          </a:p>
          <a:p>
            <a:pPr algn="ctr"/>
            <a:r>
              <a:rPr lang="en-US" altLang="en-US" sz="1100" b="1" dirty="0">
                <a:solidFill>
                  <a:srgbClr val="000066"/>
                </a:solidFill>
              </a:rPr>
              <a:t>For any errors / comments please write to: duas.org@gmail.com</a:t>
            </a:r>
            <a:endParaRPr lang="en-US" altLang="en-US" sz="1200" b="1" dirty="0">
              <a:solidFill>
                <a:srgbClr val="000066"/>
              </a:solidFill>
              <a:latin typeface="Trebuchet MS" pitchFamily="34" charset="0"/>
            </a:endParaRPr>
          </a:p>
          <a:p>
            <a:pPr algn="ctr"/>
            <a:r>
              <a:rPr lang="en-US" altLang="en-US" sz="1200" b="1" dirty="0">
                <a:solidFill>
                  <a:srgbClr val="000066"/>
                </a:solidFill>
                <a:latin typeface="Trebuchet MS" pitchFamily="34" charset="0"/>
              </a:rPr>
              <a:t>Kindly recite </a:t>
            </a:r>
            <a:r>
              <a:rPr lang="en-US" altLang="en-US" sz="1200" b="1" dirty="0" err="1">
                <a:solidFill>
                  <a:srgbClr val="000066"/>
                </a:solidFill>
                <a:latin typeface="Trebuchet MS" pitchFamily="34" charset="0"/>
              </a:rPr>
              <a:t>Sūrat</a:t>
            </a:r>
            <a:r>
              <a:rPr lang="en-US" altLang="en-US" sz="1200" b="1" dirty="0">
                <a:solidFill>
                  <a:srgbClr val="000066"/>
                </a:solidFill>
                <a:latin typeface="Trebuchet MS" pitchFamily="34" charset="0"/>
              </a:rPr>
              <a:t> al-</a:t>
            </a:r>
            <a:r>
              <a:rPr lang="en-US" altLang="en-US" sz="1200" b="1" dirty="0" err="1">
                <a:solidFill>
                  <a:srgbClr val="000066"/>
                </a:solidFill>
                <a:latin typeface="Trebuchet MS" pitchFamily="34" charset="0"/>
              </a:rPr>
              <a:t>Fātiḥah</a:t>
            </a:r>
            <a:r>
              <a:rPr lang="en-US" altLang="en-US" sz="1200" b="1" dirty="0">
                <a:solidFill>
                  <a:srgbClr val="000066"/>
                </a:solidFill>
                <a:latin typeface="Trebuchet MS" pitchFamily="34" charset="0"/>
              </a:rPr>
              <a:t> for </a:t>
            </a:r>
            <a:r>
              <a:rPr lang="en-US" altLang="en-US" sz="1200" b="1" dirty="0" err="1">
                <a:solidFill>
                  <a:srgbClr val="000066"/>
                </a:solidFill>
                <a:latin typeface="Trebuchet MS" pitchFamily="34" charset="0"/>
              </a:rPr>
              <a:t>Marhumeen</a:t>
            </a:r>
            <a:r>
              <a:rPr lang="en-US" altLang="en-US" sz="1200" b="1" dirty="0">
                <a:solidFill>
                  <a:srgbClr val="000066"/>
                </a:solidFill>
                <a:latin typeface="Trebuchet MS" pitchFamily="34" charset="0"/>
              </a:rPr>
              <a:t> of all those who have worked towards making this small work possible</a:t>
            </a:r>
            <a:r>
              <a:rPr lang="en-US" altLang="en-US" sz="1200" b="1" dirty="0" smtClean="0">
                <a:solidFill>
                  <a:srgbClr val="000066"/>
                </a:solidFill>
                <a:latin typeface="Trebuchet MS" pitchFamily="34" charset="0"/>
              </a:rPr>
              <a:t>.</a:t>
            </a:r>
            <a:endParaRPr lang="en-US" altLang="en-US" sz="1200" b="1" dirty="0">
              <a:solidFill>
                <a:srgbClr val="000066"/>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fltVal val="0"/>
                                          </p:val>
                                        </p:tav>
                                        <p:tav tm="100000">
                                          <p:val>
                                            <p:strVal val="#ppt_w"/>
                                          </p:val>
                                        </p:tav>
                                      </p:tavLst>
                                    </p:anim>
                                    <p:anim calcmode="lin" valueType="num">
                                      <p:cBhvr>
                                        <p:cTn id="8" dur="2000" fill="hold"/>
                                        <p:tgtEl>
                                          <p:spTgt spid="307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p:cTn id="11" dur="2000" fill="hold"/>
                                        <p:tgtEl>
                                          <p:spTgt spid="3078"/>
                                        </p:tgtEl>
                                        <p:attrNameLst>
                                          <p:attrName>ppt_w</p:attrName>
                                        </p:attrNameLst>
                                      </p:cBhvr>
                                      <p:tavLst>
                                        <p:tav tm="0">
                                          <p:val>
                                            <p:fltVal val="0"/>
                                          </p:val>
                                        </p:tav>
                                        <p:tav tm="100000">
                                          <p:val>
                                            <p:strVal val="#ppt_w"/>
                                          </p:val>
                                        </p:tav>
                                      </p:tavLst>
                                    </p:anim>
                                    <p:anim calcmode="lin" valueType="num">
                                      <p:cBhvr>
                                        <p:cTn id="12" dur="2000" fill="hold"/>
                                        <p:tgtEl>
                                          <p:spTgt spid="30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ذَا الْمَنِّ وَ الطَّوْلِ يَا ذَا الْجُودِ </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 Lord of favor and bounty!</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Lord of magnanimity!</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52415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مُصْطَفِيَ مُحَمَّدٍ وَنَاصِرَهُ</a:t>
            </a:r>
            <a:endParaRPr lang="ar-SA"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He Who has chosen Muhammad and granted him victory!</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23317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صَلِّ عَلَىٰ مُحَمَّدٍ وَآلِ مُحَمَّدٍ</a:t>
            </a:r>
            <a:endParaRPr lang="ar-SA"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(Please) send blessings to Muhammad and the Household of Muhammad</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32648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وَٱغْفِرْ لِي كُلَّ ذَنْبٍ احْصَيْتَهُ</a:t>
            </a:r>
            <a:br>
              <a:rPr lang="ar-SA" altLang="en-US" sz="7200" dirty="0" smtClean="0">
                <a:latin typeface="Arabic Typesetting" panose="03020402040406030203" pitchFamily="66" charset="-78"/>
                <a:cs typeface="Arabic Typesetting" panose="03020402040406030203" pitchFamily="66" charset="-78"/>
              </a:rPr>
            </a:br>
            <a:endParaRPr lang="ar-SA"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and forgive me all the sins that You have known (from me)</a:t>
            </a:r>
          </a:p>
          <a:p>
            <a:pPr>
              <a:lnSpc>
                <a:spcPct val="100000"/>
              </a:lnSpc>
              <a:spcBef>
                <a:spcPct val="20000"/>
              </a:spcBef>
            </a:pPr>
            <a:endParaRPr lang="en-US" altLang="en-US" sz="3200" dirty="0">
              <a:latin typeface="Calibri" panose="020F0502020204030204" pitchFamily="34" charset="0"/>
              <a:ea typeface="MS Mincho" panose="02020609040205080304" pitchFamily="49" charset="-128"/>
            </a:endParaRP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14812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وَهُوَ عِنْدَكَ فِي كِتَابٍ مُبِينٍ</a:t>
            </a:r>
            <a:endParaRPr lang="ar-SA"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and they are written with you in a manifest record.</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41694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70" name="Text Box 6"/>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pic>
        <p:nvPicPr>
          <p:cNvPr id="523274" name="Picture 10" descr="Recite These Most Powerful Dua For Miracle|Parhl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27384"/>
            <a:ext cx="10353352"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8520" y="1052736"/>
            <a:ext cx="2736304" cy="1862048"/>
          </a:xfrm>
          <a:prstGeom prst="rect">
            <a:avLst/>
          </a:prstGeom>
          <a:noFill/>
        </p:spPr>
        <p:txBody>
          <a:bodyPr wrap="square" lIns="91440" tIns="45720" rIns="91440" bIns="45720">
            <a:spAutoFit/>
          </a:bodyPr>
          <a:lstStyle/>
          <a:p>
            <a:pPr algn="ctr"/>
            <a:r>
              <a:rPr lang="ar-SA" sz="115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rPr>
              <a:t>حاجة </a:t>
            </a:r>
            <a:endParaRPr lang="en-US" sz="11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80528" y="2967335"/>
            <a:ext cx="3240360" cy="1569660"/>
          </a:xfrm>
          <a:prstGeom prst="rect">
            <a:avLst/>
          </a:prstGeom>
          <a:noFill/>
        </p:spPr>
        <p:txBody>
          <a:bodyPr wrap="square" lIns="91440" tIns="45720" rIns="91440" bIns="45720">
            <a:spAutoFit/>
          </a:bodyPr>
          <a:lstStyle/>
          <a:p>
            <a:pPr algn="ctr"/>
            <a:r>
              <a:rPr lang="en-US" sz="4800" b="1" cap="none" spc="50" dirty="0" smtClean="0">
                <a:ln w="0"/>
                <a:solidFill>
                  <a:schemeClr val="bg2"/>
                </a:solidFill>
                <a:effectLst>
                  <a:innerShdw blurRad="63500" dist="50800" dir="13500000">
                    <a:srgbClr val="000000">
                      <a:alpha val="50000"/>
                    </a:srgbClr>
                  </a:innerShdw>
                </a:effectLst>
                <a:latin typeface="Calibri" panose="020F0502020204030204" pitchFamily="34" charset="0"/>
              </a:rPr>
              <a:t>ask for your needs</a:t>
            </a:r>
            <a:endParaRPr lang="en-US" sz="4800" b="1"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دَائِمَ الْفَضْلِ عَلَى الْبَرِيَّةِ </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He who, since the beginning, has been bestowing liberal benefits on the people, and will do so till the end,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17407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بَاسِطَ الْيَدَيْنِ بِالْعَطِيَّةِ </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He who openhandedly distributes free gifts to one and all,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44366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صَاحِبَ الْمَوَاهِبِ السَّنِيَّةِ</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Owner of precious and highly satisfying bounties,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31995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صَلِّ عَلَى مُحَمَّدٍ وَ آلِهِ خَيْرِ الْوَرَى سَجِيَّةً </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send blessing on Muhammad and on his children, a select group of highly refined, generous and inspiring individuals,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39600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AutoShape 2"/>
          <p:cNvSpPr>
            <a:spLocks noChangeArrowheads="1"/>
          </p:cNvSpPr>
          <p:nvPr/>
        </p:nvSpPr>
        <p:spPr bwMode="auto">
          <a:xfrm>
            <a:off x="395288" y="981075"/>
            <a:ext cx="8353425" cy="51847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3107" name="Rectangle 3"/>
          <p:cNvSpPr>
            <a:spLocks noChangeArrowheads="1"/>
          </p:cNvSpPr>
          <p:nvPr/>
        </p:nvSpPr>
        <p:spPr bwMode="auto">
          <a:xfrm>
            <a:off x="684213" y="1484784"/>
            <a:ext cx="77755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solidFill>
                  <a:srgbClr val="FFFF00"/>
                </a:solidFill>
              </a:rPr>
              <a:t>The first night of Shawwal is among the sacred nights, and several Hadith have been reported explaining its virtues and recommending acts of worship and keeping awake for the whole night</a:t>
            </a:r>
            <a:r>
              <a:rPr lang="en-US" altLang="en-US" sz="3200" b="1" dirty="0" smtClean="0">
                <a:solidFill>
                  <a:srgbClr val="FFFF00"/>
                </a:solidFill>
              </a:rPr>
              <a:t>. It is highly blessed night, not less than the “</a:t>
            </a:r>
            <a:r>
              <a:rPr lang="en-US" altLang="en-US" sz="3200" b="1" dirty="0" err="1" smtClean="0">
                <a:solidFill>
                  <a:srgbClr val="FFFF00"/>
                </a:solidFill>
              </a:rPr>
              <a:t>Laylatul</a:t>
            </a:r>
            <a:r>
              <a:rPr lang="en-US" altLang="en-US" sz="3200" b="1" dirty="0" smtClean="0">
                <a:solidFill>
                  <a:srgbClr val="FFFF00"/>
                </a:solidFill>
              </a:rPr>
              <a:t> </a:t>
            </a:r>
            <a:r>
              <a:rPr lang="en-US" altLang="en-US" sz="3200" b="1" dirty="0" err="1" smtClean="0">
                <a:solidFill>
                  <a:srgbClr val="FFFF00"/>
                </a:solidFill>
              </a:rPr>
              <a:t>Qadr</a:t>
            </a:r>
            <a:r>
              <a:rPr lang="en-US" altLang="en-US" sz="3200" b="1" dirty="0" smtClean="0">
                <a:solidFill>
                  <a:srgbClr val="FFFF00"/>
                </a:solidFill>
              </a:rPr>
              <a:t>” , in its auspiciousness. </a:t>
            </a:r>
            <a:endParaRPr lang="en-US" altLang="en-US" sz="3200" b="1" dirty="0">
              <a:solidFill>
                <a:srgbClr val="FFFF00"/>
              </a:solidFill>
            </a:endParaRPr>
          </a:p>
        </p:txBody>
      </p:sp>
      <p:sp>
        <p:nvSpPr>
          <p:cNvPr id="303109" name="Text Box 5"/>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 اغْفِرْ لَنَا يَا ذَا الْعُلَى فِي هَذِهِ الْعَشِيَّة</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and forgive us tonight for staying from the path of duty O Sublime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13224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AutoShape 2"/>
          <p:cNvSpPr>
            <a:spLocks noChangeArrowheads="1"/>
          </p:cNvSpPr>
          <p:nvPr/>
        </p:nvSpPr>
        <p:spPr bwMode="auto">
          <a:xfrm>
            <a:off x="395288" y="1052513"/>
            <a:ext cx="8208962" cy="5113337"/>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8084" name="Rectangle 4"/>
          <p:cNvSpPr>
            <a:spLocks noChangeArrowheads="1"/>
          </p:cNvSpPr>
          <p:nvPr/>
        </p:nvSpPr>
        <p:spPr bwMode="auto">
          <a:xfrm>
            <a:off x="611188" y="1772816"/>
            <a:ext cx="79200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b="1" dirty="0" smtClean="0">
                <a:solidFill>
                  <a:srgbClr val="FFFF00"/>
                </a:solidFill>
              </a:rPr>
              <a:t>According to the narration mentioned by </a:t>
            </a:r>
            <a:r>
              <a:rPr lang="en-US" altLang="en-US" sz="3600" b="1" dirty="0" err="1" smtClean="0">
                <a:solidFill>
                  <a:srgbClr val="FFFF00"/>
                </a:solidFill>
              </a:rPr>
              <a:t>Shaykh</a:t>
            </a:r>
            <a:r>
              <a:rPr lang="en-US" altLang="en-US" sz="3600" b="1" dirty="0" smtClean="0">
                <a:solidFill>
                  <a:srgbClr val="FFFF00"/>
                </a:solidFill>
              </a:rPr>
              <a:t> al-</a:t>
            </a:r>
            <a:r>
              <a:rPr lang="en-US" altLang="en-US" sz="3600" b="1" dirty="0" err="1" smtClean="0">
                <a:solidFill>
                  <a:srgbClr val="FFFF00"/>
                </a:solidFill>
              </a:rPr>
              <a:t>Tusi</a:t>
            </a:r>
            <a:r>
              <a:rPr lang="en-US" altLang="en-US" sz="3600" b="1" dirty="0" smtClean="0">
                <a:solidFill>
                  <a:srgbClr val="FFFF00"/>
                </a:solidFill>
              </a:rPr>
              <a:t>, it is recommended to prostrate after the </a:t>
            </a:r>
            <a:r>
              <a:rPr lang="en-US" altLang="en-US" sz="3600" b="1" dirty="0" err="1" smtClean="0">
                <a:solidFill>
                  <a:srgbClr val="FFFF00"/>
                </a:solidFill>
              </a:rPr>
              <a:t>Maghrib</a:t>
            </a:r>
            <a:r>
              <a:rPr lang="en-US" altLang="en-US" sz="3600" b="1" dirty="0" smtClean="0">
                <a:solidFill>
                  <a:srgbClr val="FFFF00"/>
                </a:solidFill>
              </a:rPr>
              <a:t> and `</a:t>
            </a:r>
            <a:r>
              <a:rPr lang="en-US" altLang="en-US" sz="3600" b="1" dirty="0" err="1" smtClean="0">
                <a:solidFill>
                  <a:srgbClr val="FFFF00"/>
                </a:solidFill>
              </a:rPr>
              <a:t>Isha</a:t>
            </a:r>
            <a:r>
              <a:rPr lang="en-US" altLang="en-US" sz="3600" b="1" dirty="0" smtClean="0">
                <a:solidFill>
                  <a:srgbClr val="FFFF00"/>
                </a:solidFill>
              </a:rPr>
              <a:t>' Prayers and then say the following supplication in prostration:</a:t>
            </a:r>
            <a:endParaRPr lang="en-US" altLang="en-US" sz="3600" b="1" dirty="0">
              <a:solidFill>
                <a:srgbClr val="FFFF00"/>
              </a:solidFill>
            </a:endParaRPr>
          </a:p>
        </p:txBody>
      </p:sp>
      <p:sp>
        <p:nvSpPr>
          <p:cNvPr id="558085" name="Text Box 5"/>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96371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ذَا الْحَوْلِ</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ذَا الطّوْلِ</a:t>
            </a:r>
            <a:endParaRPr lang="ar-SA" altLang="en-US" sz="7200" dirty="0" smtClean="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the Lord of power;</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the Lord of bounty;</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388997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مُصْطَفِياً مُحَمّداً وَنَاصِرَهُ</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صَلّ عَلَى مُحَمّدٍ وَآلِ مُحَمّدٍ</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He Who has chosen Muhammad and granted him victory;</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(please do) bless Muhammad and the Household of Muhammad</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449388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وَاغْفِرْ لِي كُلّ ذَنْبٍ أَذْنَبْتُهُ</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وَنَسِيتُهُ أَنَا وَهُوَ عِنْدَكَ فِي كِتَابٍ مُبِينٍ</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and forgive me every sin that I have committed</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and forgotten, but it is recorded with You in a Manifest Record.</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68473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AutoShape 2"/>
          <p:cNvSpPr>
            <a:spLocks noChangeArrowheads="1"/>
          </p:cNvSpPr>
          <p:nvPr/>
        </p:nvSpPr>
        <p:spPr bwMode="auto">
          <a:xfrm>
            <a:off x="395288" y="1052513"/>
            <a:ext cx="8208962" cy="5113337"/>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8083" name="Rectangle 3"/>
          <p:cNvSpPr>
            <a:spLocks noChangeArrowheads="1"/>
          </p:cNvSpPr>
          <p:nvPr/>
        </p:nvSpPr>
        <p:spPr bwMode="auto">
          <a:xfrm>
            <a:off x="684213" y="1268413"/>
            <a:ext cx="777557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800" b="1" u="sng">
                <a:solidFill>
                  <a:srgbClr val="FFFF00"/>
                </a:solidFill>
              </a:rPr>
              <a:t>Perform a 2 Rakaat Salaat as following:</a:t>
            </a:r>
          </a:p>
        </p:txBody>
      </p:sp>
      <p:sp>
        <p:nvSpPr>
          <p:cNvPr id="558084" name="Rectangle 4"/>
          <p:cNvSpPr>
            <a:spLocks noChangeArrowheads="1"/>
          </p:cNvSpPr>
          <p:nvPr/>
        </p:nvSpPr>
        <p:spPr bwMode="auto">
          <a:xfrm>
            <a:off x="611188" y="2562225"/>
            <a:ext cx="79200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b="1" dirty="0">
                <a:solidFill>
                  <a:srgbClr val="FFFF00"/>
                </a:solidFill>
              </a:rPr>
              <a:t>(</a:t>
            </a:r>
            <a:r>
              <a:rPr lang="en-US" altLang="en-US" sz="3600" b="1" dirty="0" err="1">
                <a:solidFill>
                  <a:srgbClr val="FFFF00"/>
                </a:solidFill>
              </a:rPr>
              <a:t>i</a:t>
            </a:r>
            <a:r>
              <a:rPr lang="en-US" altLang="en-US" sz="3600" b="1" dirty="0">
                <a:solidFill>
                  <a:srgbClr val="FFFF00"/>
                </a:solidFill>
              </a:rPr>
              <a:t>) In the first </a:t>
            </a:r>
            <a:r>
              <a:rPr lang="en-US" altLang="en-US" sz="3600" b="1" dirty="0" err="1">
                <a:solidFill>
                  <a:srgbClr val="FFFF00"/>
                </a:solidFill>
              </a:rPr>
              <a:t>Rakaa’t</a:t>
            </a:r>
            <a:r>
              <a:rPr lang="en-US" altLang="en-US" sz="3600" b="1" dirty="0">
                <a:solidFill>
                  <a:srgbClr val="FFFF00"/>
                </a:solidFill>
              </a:rPr>
              <a:t> after the recitation of Surah Al </a:t>
            </a:r>
            <a:r>
              <a:rPr lang="en-US" altLang="en-US" sz="3600" b="1" dirty="0" err="1">
                <a:solidFill>
                  <a:srgbClr val="FFFF00"/>
                </a:solidFill>
              </a:rPr>
              <a:t>Fateha</a:t>
            </a:r>
            <a:r>
              <a:rPr lang="en-US" altLang="en-US" sz="3600" b="1" dirty="0">
                <a:solidFill>
                  <a:srgbClr val="FFFF00"/>
                </a:solidFill>
              </a:rPr>
              <a:t>, recite Surah Al </a:t>
            </a:r>
            <a:r>
              <a:rPr lang="en-US" altLang="en-US" sz="3600" b="1" dirty="0" err="1">
                <a:solidFill>
                  <a:srgbClr val="FFFF00"/>
                </a:solidFill>
              </a:rPr>
              <a:t>Ikhlaas</a:t>
            </a:r>
            <a:r>
              <a:rPr lang="en-US" altLang="en-US" sz="3600" b="1" dirty="0">
                <a:solidFill>
                  <a:srgbClr val="FFFF00"/>
                </a:solidFill>
              </a:rPr>
              <a:t> 100 </a:t>
            </a:r>
            <a:r>
              <a:rPr lang="en-US" altLang="en-US" sz="3600" b="1" dirty="0" smtClean="0">
                <a:solidFill>
                  <a:srgbClr val="FFFF00"/>
                </a:solidFill>
              </a:rPr>
              <a:t>times</a:t>
            </a:r>
            <a:endParaRPr lang="en-US" altLang="en-US" sz="3600" b="1" dirty="0">
              <a:solidFill>
                <a:srgbClr val="FFFF00"/>
              </a:solidFill>
            </a:endParaRPr>
          </a:p>
          <a:p>
            <a:pPr algn="ctr"/>
            <a:r>
              <a:rPr lang="en-US" altLang="en-US" sz="3600" b="1" dirty="0">
                <a:solidFill>
                  <a:srgbClr val="FFFF00"/>
                </a:solidFill>
              </a:rPr>
              <a:t>(ii) In the second </a:t>
            </a:r>
            <a:r>
              <a:rPr lang="en-US" altLang="en-US" sz="3600" b="1" dirty="0" err="1">
                <a:solidFill>
                  <a:srgbClr val="FFFF00"/>
                </a:solidFill>
              </a:rPr>
              <a:t>Rakaa’t</a:t>
            </a:r>
            <a:r>
              <a:rPr lang="en-US" altLang="en-US" sz="3600" b="1" dirty="0">
                <a:solidFill>
                  <a:srgbClr val="FFFF00"/>
                </a:solidFill>
              </a:rPr>
              <a:t>, after the recitation of Surah Al </a:t>
            </a:r>
            <a:r>
              <a:rPr lang="en-US" altLang="en-US" sz="3600" b="1" dirty="0" err="1">
                <a:solidFill>
                  <a:srgbClr val="FFFF00"/>
                </a:solidFill>
              </a:rPr>
              <a:t>Fateha</a:t>
            </a:r>
            <a:r>
              <a:rPr lang="en-US" altLang="en-US" sz="3600" b="1" dirty="0">
                <a:solidFill>
                  <a:srgbClr val="FFFF00"/>
                </a:solidFill>
              </a:rPr>
              <a:t>, recite Surah Al </a:t>
            </a:r>
            <a:r>
              <a:rPr lang="en-US" altLang="en-US" sz="3600" b="1" dirty="0" err="1">
                <a:solidFill>
                  <a:srgbClr val="FFFF00"/>
                </a:solidFill>
              </a:rPr>
              <a:t>Ikhlaas</a:t>
            </a:r>
            <a:r>
              <a:rPr lang="en-US" altLang="en-US" sz="3600" b="1" dirty="0">
                <a:solidFill>
                  <a:srgbClr val="FFFF00"/>
                </a:solidFill>
              </a:rPr>
              <a:t> 1 </a:t>
            </a:r>
            <a:r>
              <a:rPr lang="en-US" altLang="en-US" sz="3600" b="1" dirty="0" smtClean="0">
                <a:solidFill>
                  <a:srgbClr val="FFFF00"/>
                </a:solidFill>
              </a:rPr>
              <a:t>time</a:t>
            </a:r>
            <a:endParaRPr lang="en-US" altLang="en-US" sz="3600" b="1" dirty="0">
              <a:solidFill>
                <a:srgbClr val="FFFF00"/>
              </a:solidFill>
            </a:endParaRPr>
          </a:p>
        </p:txBody>
      </p:sp>
      <p:sp>
        <p:nvSpPr>
          <p:cNvPr id="558085" name="Text Box 5"/>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AutoShape 2"/>
          <p:cNvSpPr>
            <a:spLocks noChangeArrowheads="1"/>
          </p:cNvSpPr>
          <p:nvPr/>
        </p:nvSpPr>
        <p:spPr bwMode="auto">
          <a:xfrm>
            <a:off x="611188" y="1341438"/>
            <a:ext cx="7993062" cy="4608512"/>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4579" name="Rectangle 3"/>
          <p:cNvSpPr>
            <a:spLocks noChangeArrowheads="1"/>
          </p:cNvSpPr>
          <p:nvPr/>
        </p:nvSpPr>
        <p:spPr bwMode="auto">
          <a:xfrm>
            <a:off x="684213" y="2491085"/>
            <a:ext cx="77755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000" b="1" dirty="0">
                <a:solidFill>
                  <a:srgbClr val="FFFF00"/>
                </a:solidFill>
              </a:rPr>
              <a:t>Please go in Sajdah and recite the following </a:t>
            </a:r>
            <a:endParaRPr lang="en-US" altLang="en-US" sz="5000" b="1" dirty="0" smtClean="0">
              <a:solidFill>
                <a:srgbClr val="FFFF00"/>
              </a:solidFill>
            </a:endParaRPr>
          </a:p>
          <a:p>
            <a:pPr algn="ctr"/>
            <a:r>
              <a:rPr lang="en-US" altLang="en-US" sz="5000" b="1" dirty="0" smtClean="0">
                <a:solidFill>
                  <a:srgbClr val="FFFF00"/>
                </a:solidFill>
              </a:rPr>
              <a:t>100 times:</a:t>
            </a:r>
            <a:endParaRPr lang="en-US" altLang="en-US" sz="5000" b="1" dirty="0">
              <a:solidFill>
                <a:srgbClr val="FFFF00"/>
              </a:solidFill>
            </a:endParaRPr>
          </a:p>
        </p:txBody>
      </p:sp>
      <p:sp>
        <p:nvSpPr>
          <p:cNvPr id="6645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أَتُوبُ إِلَى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I  turn repentant unto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
        <p:nvSpPr>
          <p:cNvPr id="5" name="Text Box 4"/>
          <p:cNvSpPr txBox="1">
            <a:spLocks noChangeArrowheads="1"/>
          </p:cNvSpPr>
          <p:nvPr/>
        </p:nvSpPr>
        <p:spPr bwMode="auto">
          <a:xfrm>
            <a:off x="2988208" y="758031"/>
            <a:ext cx="3167583"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b="1" dirty="0" smtClean="0">
                <a:solidFill>
                  <a:srgbClr val="FFFF99"/>
                </a:solidFill>
                <a:latin typeface="Trebuchet MS" panose="020B0603020202020204" pitchFamily="34" charset="0"/>
              </a:rPr>
              <a:t>Recite 100 times in 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313939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AutoShape 2"/>
          <p:cNvSpPr>
            <a:spLocks noChangeArrowheads="1"/>
          </p:cNvSpPr>
          <p:nvPr/>
        </p:nvSpPr>
        <p:spPr bwMode="auto">
          <a:xfrm>
            <a:off x="323850" y="1125538"/>
            <a:ext cx="8569325" cy="5040312"/>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8436" name="Rectangle 4"/>
          <p:cNvSpPr>
            <a:spLocks noChangeArrowheads="1"/>
          </p:cNvSpPr>
          <p:nvPr/>
        </p:nvSpPr>
        <p:spPr bwMode="auto">
          <a:xfrm>
            <a:off x="612775" y="1600200"/>
            <a:ext cx="7920038"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100" b="1" dirty="0">
                <a:solidFill>
                  <a:srgbClr val="FFFF00"/>
                </a:solidFill>
              </a:rPr>
              <a:t>It has been reported that </a:t>
            </a:r>
            <a:r>
              <a:rPr lang="en-US" altLang="en-US" sz="3100" b="1" dirty="0" err="1">
                <a:solidFill>
                  <a:srgbClr val="FFFF00"/>
                </a:solidFill>
              </a:rPr>
              <a:t>Hazrat</a:t>
            </a:r>
            <a:r>
              <a:rPr lang="en-US" altLang="en-US" sz="3100" b="1" dirty="0">
                <a:solidFill>
                  <a:srgbClr val="FFFF00"/>
                </a:solidFill>
              </a:rPr>
              <a:t> </a:t>
            </a:r>
            <a:r>
              <a:rPr lang="en-US" altLang="en-US" sz="3100" b="1" dirty="0" err="1">
                <a:solidFill>
                  <a:srgbClr val="FFFF00"/>
                </a:solidFill>
              </a:rPr>
              <a:t>Amirul</a:t>
            </a:r>
            <a:r>
              <a:rPr lang="en-US" altLang="en-US" sz="3100" b="1" dirty="0">
                <a:solidFill>
                  <a:srgbClr val="FFFF00"/>
                </a:solidFill>
              </a:rPr>
              <a:t> </a:t>
            </a:r>
            <a:r>
              <a:rPr lang="en-US" altLang="en-US" sz="3100" b="1" dirty="0" err="1">
                <a:solidFill>
                  <a:srgbClr val="FFFF00"/>
                </a:solidFill>
              </a:rPr>
              <a:t>Mumineen</a:t>
            </a:r>
            <a:r>
              <a:rPr lang="en-US" altLang="en-US" sz="3100" b="1" dirty="0">
                <a:solidFill>
                  <a:srgbClr val="FFFF00"/>
                </a:solidFill>
              </a:rPr>
              <a:t> </a:t>
            </a:r>
            <a:r>
              <a:rPr lang="en-US" altLang="en-US" sz="3100" b="1" dirty="0" smtClean="0">
                <a:solidFill>
                  <a:srgbClr val="FFFF00"/>
                </a:solidFill>
              </a:rPr>
              <a:t>(A) </a:t>
            </a:r>
            <a:r>
              <a:rPr lang="en-US" altLang="en-US" sz="3100" b="1" dirty="0">
                <a:solidFill>
                  <a:srgbClr val="FFFF00"/>
                </a:solidFill>
              </a:rPr>
              <a:t>used to pray this way, and when he raised his head from the Sajdah, he used to say: I swear by Allah, in whose control lies my soul, whoever prays this way shall have his/her wishes fulfilled, and sins forgiven even if they are as numerous as particles of sand in </a:t>
            </a:r>
            <a:r>
              <a:rPr lang="en-US" altLang="en-US" sz="3100" b="1" dirty="0" smtClean="0">
                <a:solidFill>
                  <a:srgbClr val="FFFF00"/>
                </a:solidFill>
              </a:rPr>
              <a:t>desert</a:t>
            </a:r>
            <a:endParaRPr lang="en-US" altLang="en-US" sz="3100" b="1" dirty="0">
              <a:solidFill>
                <a:srgbClr val="FFFF00"/>
              </a:solidFill>
            </a:endParaRPr>
          </a:p>
        </p:txBody>
      </p:sp>
      <p:sp>
        <p:nvSpPr>
          <p:cNvPr id="658437" name="Text Box 5"/>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AutoShape 2"/>
          <p:cNvSpPr>
            <a:spLocks noChangeArrowheads="1"/>
          </p:cNvSpPr>
          <p:nvPr/>
        </p:nvSpPr>
        <p:spPr bwMode="auto">
          <a:xfrm>
            <a:off x="611188" y="1268760"/>
            <a:ext cx="7993062" cy="4608512"/>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9459" name="Rectangle 3"/>
          <p:cNvSpPr>
            <a:spLocks noChangeArrowheads="1"/>
          </p:cNvSpPr>
          <p:nvPr/>
        </p:nvSpPr>
        <p:spPr bwMode="auto">
          <a:xfrm>
            <a:off x="684213" y="1700560"/>
            <a:ext cx="77755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000" b="1" dirty="0" err="1">
                <a:solidFill>
                  <a:srgbClr val="FFFF00"/>
                </a:solidFill>
              </a:rPr>
              <a:t>Shaykh</a:t>
            </a:r>
            <a:r>
              <a:rPr lang="en-US" altLang="en-US" sz="5000" b="1" dirty="0">
                <a:solidFill>
                  <a:srgbClr val="FFFF00"/>
                </a:solidFill>
              </a:rPr>
              <a:t> </a:t>
            </a:r>
            <a:r>
              <a:rPr lang="en-US" altLang="en-US" sz="5000" b="1" dirty="0" err="1">
                <a:solidFill>
                  <a:srgbClr val="FFFF00"/>
                </a:solidFill>
              </a:rPr>
              <a:t>Tusi</a:t>
            </a:r>
            <a:r>
              <a:rPr lang="en-US" altLang="en-US" sz="5000" b="1" dirty="0">
                <a:solidFill>
                  <a:srgbClr val="FFFF00"/>
                </a:solidFill>
              </a:rPr>
              <a:t> and Sayyid ibn </a:t>
            </a:r>
            <a:r>
              <a:rPr lang="en-US" altLang="en-US" sz="5000" b="1" dirty="0" err="1">
                <a:solidFill>
                  <a:srgbClr val="FFFF00"/>
                </a:solidFill>
              </a:rPr>
              <a:t>Tawus</a:t>
            </a:r>
            <a:r>
              <a:rPr lang="en-US" altLang="en-US" sz="5000" b="1" dirty="0">
                <a:solidFill>
                  <a:srgbClr val="FFFF00"/>
                </a:solidFill>
              </a:rPr>
              <a:t> have mentioned the following </a:t>
            </a:r>
            <a:r>
              <a:rPr lang="en-US" altLang="en-US" sz="5000" b="1" dirty="0" err="1">
                <a:solidFill>
                  <a:srgbClr val="FFFF00"/>
                </a:solidFill>
              </a:rPr>
              <a:t>du`a</a:t>
            </a:r>
            <a:r>
              <a:rPr lang="en-US" altLang="en-US" sz="5000" b="1" dirty="0">
                <a:solidFill>
                  <a:srgbClr val="FFFF00"/>
                </a:solidFill>
              </a:rPr>
              <a:t> to be recited after this </a:t>
            </a:r>
            <a:r>
              <a:rPr lang="en-US" altLang="en-US" sz="5000" b="1" dirty="0" err="1">
                <a:solidFill>
                  <a:srgbClr val="FFFF00"/>
                </a:solidFill>
              </a:rPr>
              <a:t>Namaaz</a:t>
            </a:r>
            <a:r>
              <a:rPr lang="en-US" altLang="en-US" sz="5000" b="1" dirty="0">
                <a:solidFill>
                  <a:srgbClr val="FFFF00"/>
                </a:solidFill>
              </a:rPr>
              <a:t>: </a:t>
            </a:r>
          </a:p>
        </p:txBody>
      </p:sp>
      <p:sp>
        <p:nvSpPr>
          <p:cNvPr id="6594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AutoShape 2"/>
          <p:cNvSpPr>
            <a:spLocks noChangeArrowheads="1"/>
          </p:cNvSpPr>
          <p:nvPr/>
        </p:nvSpPr>
        <p:spPr bwMode="auto">
          <a:xfrm>
            <a:off x="395288" y="981075"/>
            <a:ext cx="8353425" cy="51847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25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
        <p:nvSpPr>
          <p:cNvPr id="662533" name="Rectangle 5"/>
          <p:cNvSpPr>
            <a:spLocks noChangeArrowheads="1"/>
          </p:cNvSpPr>
          <p:nvPr/>
        </p:nvSpPr>
        <p:spPr bwMode="auto">
          <a:xfrm>
            <a:off x="684213" y="1484784"/>
            <a:ext cx="77755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smtClean="0">
                <a:solidFill>
                  <a:srgbClr val="FFFF00"/>
                </a:solidFill>
              </a:rPr>
              <a:t>It </a:t>
            </a:r>
            <a:r>
              <a:rPr lang="en-US" altLang="en-US" sz="3200" b="1" dirty="0">
                <a:solidFill>
                  <a:srgbClr val="FFFF00"/>
                </a:solidFill>
              </a:rPr>
              <a:t>is recommended to pass the whole night in a mosque, keeping awake and engaging in prayers, supplications and begging forgiveness to Allah</a:t>
            </a:r>
            <a:r>
              <a:rPr lang="en-US" altLang="en-US" sz="3200" b="1" dirty="0" smtClean="0">
                <a:solidFill>
                  <a:srgbClr val="FFFF00"/>
                </a:solidFill>
              </a:rPr>
              <a:t>. Have a bath / Ghusl at sunset.  Arrange to give </a:t>
            </a:r>
            <a:r>
              <a:rPr lang="en-US" altLang="en-US" sz="3200" b="1" dirty="0" err="1" smtClean="0">
                <a:solidFill>
                  <a:srgbClr val="FFFF00"/>
                </a:solidFill>
              </a:rPr>
              <a:t>Fitra</a:t>
            </a:r>
            <a:r>
              <a:rPr lang="en-US" altLang="en-US" sz="3200" b="1" dirty="0" smtClean="0">
                <a:solidFill>
                  <a:srgbClr val="FFFF00"/>
                </a:solidFill>
              </a:rPr>
              <a:t> -An important </a:t>
            </a:r>
            <a:r>
              <a:rPr lang="en-US" altLang="en-US" sz="3200" b="1" dirty="0" err="1" smtClean="0">
                <a:solidFill>
                  <a:srgbClr val="FFFF00"/>
                </a:solidFill>
              </a:rPr>
              <a:t>wajib</a:t>
            </a:r>
            <a:r>
              <a:rPr lang="en-US" altLang="en-US" sz="3200" b="1" dirty="0" smtClean="0">
                <a:solidFill>
                  <a:srgbClr val="FFFF00"/>
                </a:solidFill>
              </a:rPr>
              <a:t> zakat/</a:t>
            </a:r>
            <a:r>
              <a:rPr lang="en-US" altLang="en-US" sz="3200" b="1" dirty="0" err="1" smtClean="0">
                <a:solidFill>
                  <a:srgbClr val="FFFF00"/>
                </a:solidFill>
              </a:rPr>
              <a:t>sadqa</a:t>
            </a:r>
            <a:r>
              <a:rPr lang="en-US" altLang="en-US" sz="3200" b="1" dirty="0" smtClean="0">
                <a:solidFill>
                  <a:srgbClr val="FFFF00"/>
                </a:solidFill>
              </a:rPr>
              <a:t>. Recite the following “</a:t>
            </a:r>
            <a:r>
              <a:rPr lang="en-US" altLang="en-US" sz="3200" b="1" dirty="0" err="1" smtClean="0">
                <a:solidFill>
                  <a:srgbClr val="FFFF00"/>
                </a:solidFill>
              </a:rPr>
              <a:t>takbeerat</a:t>
            </a:r>
            <a:r>
              <a:rPr lang="en-US" altLang="en-US" sz="3200" b="1" dirty="0" smtClean="0">
                <a:solidFill>
                  <a:srgbClr val="FFFF00"/>
                </a:solidFill>
              </a:rPr>
              <a:t>” at the end of </a:t>
            </a:r>
            <a:r>
              <a:rPr lang="en-US" altLang="en-US" sz="3200" b="1" dirty="0" err="1" smtClean="0">
                <a:solidFill>
                  <a:srgbClr val="FFFF00"/>
                </a:solidFill>
              </a:rPr>
              <a:t>Maghrib</a:t>
            </a:r>
            <a:r>
              <a:rPr lang="en-US" altLang="en-US" sz="3200" b="1" dirty="0" smtClean="0">
                <a:solidFill>
                  <a:srgbClr val="FFFF00"/>
                </a:solidFill>
              </a:rPr>
              <a:t> / </a:t>
            </a:r>
            <a:r>
              <a:rPr lang="en-US" altLang="en-US" sz="3200" b="1" dirty="0" err="1" smtClean="0">
                <a:solidFill>
                  <a:srgbClr val="FFFF00"/>
                </a:solidFill>
              </a:rPr>
              <a:t>Ishaa</a:t>
            </a:r>
            <a:r>
              <a:rPr lang="en-US" altLang="en-US" sz="3200" b="1" dirty="0" smtClean="0">
                <a:solidFill>
                  <a:srgbClr val="FFFF00"/>
                </a:solidFill>
              </a:rPr>
              <a:t> /</a:t>
            </a:r>
            <a:r>
              <a:rPr lang="en-US" altLang="en-US" sz="3200" b="1" dirty="0" err="1" smtClean="0">
                <a:solidFill>
                  <a:srgbClr val="FFFF00"/>
                </a:solidFill>
              </a:rPr>
              <a:t>Fajr</a:t>
            </a:r>
            <a:r>
              <a:rPr lang="en-US" altLang="en-US" sz="3200" b="1" dirty="0" smtClean="0">
                <a:solidFill>
                  <a:srgbClr val="FFFF00"/>
                </a:solidFill>
              </a:rPr>
              <a:t> &amp; also during Eid Prayers:</a:t>
            </a:r>
            <a:endParaRPr lang="en-US" altLang="en-US" sz="32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322584" y="1371600"/>
            <a:ext cx="8497888"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اللَّهُ يَا اللَّهُ يَا اللَّهُ يَا رَحْمَانُ يَا اللَّهُ يَا رَحِيمُ يَا اللَّهُ يَا مَلِكُ يَا اللَّهُ يَا قُدُّوسُ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Allah. </a:t>
            </a:r>
            <a:r>
              <a:rPr lang="en-US" altLang="en-US" sz="3200" dirty="0">
                <a:latin typeface="Calibri" panose="020F0502020204030204" pitchFamily="34" charset="0"/>
                <a:ea typeface="MS Mincho" panose="02020609040205080304" pitchFamily="49" charset="-128"/>
              </a:rPr>
              <a:t>O Allah, O Allah, O </a:t>
            </a:r>
            <a:r>
              <a:rPr lang="en-US" altLang="en-US" sz="3200" dirty="0" smtClean="0">
                <a:latin typeface="Calibri" panose="020F0502020204030204" pitchFamily="34" charset="0"/>
                <a:ea typeface="MS Mincho" panose="02020609040205080304" pitchFamily="49" charset="-128"/>
              </a:rPr>
              <a:t>Beneficent, O </a:t>
            </a:r>
            <a:r>
              <a:rPr lang="en-US" altLang="en-US" sz="3200" dirty="0">
                <a:latin typeface="Calibri" panose="020F0502020204030204" pitchFamily="34" charset="0"/>
                <a:ea typeface="MS Mincho" panose="02020609040205080304" pitchFamily="49" charset="-128"/>
              </a:rPr>
              <a:t>Allah,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Merciful, O Allah, O Sovereign, O Allah, O Most Holy,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532115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سَلاَمُ يَا اللَّهُ يَا مُؤْمِنُ يَا اللَّهُ يَا مُهَيْمِنُ يَا اللَّهُ يَا عَزِيزُ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Peace, O Allah, O Trustworthy, O </a:t>
            </a:r>
            <a:r>
              <a:rPr lang="en-US" altLang="en-US" sz="3200" dirty="0" smtClean="0">
                <a:latin typeface="Calibri" panose="020F0502020204030204" pitchFamily="34" charset="0"/>
                <a:ea typeface="MS Mincho" panose="02020609040205080304" pitchFamily="49" charset="-128"/>
              </a:rPr>
              <a:t>Allah, </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Guardian, O Allah, O Beloved,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39833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جَبَّارُ يَا اللَّهُ يَا مُتَكَبِّرُ يَا اللَّهُ يَا خَالِقُ يَا اللَّهُ يَا بَارِئُ يَا اللَّهُ يَا مُصَوِّرُ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Strong, O Allah, O Proud, O Allah</a:t>
            </a:r>
            <a:r>
              <a:rPr lang="en-US" altLang="en-US" sz="3200" dirty="0" smtClean="0">
                <a:latin typeface="Calibri" panose="020F0502020204030204" pitchFamily="34" charset="0"/>
                <a:ea typeface="MS Mincho" panose="02020609040205080304" pitchFamily="49" charset="-128"/>
              </a:rPr>
              <a:t>, O </a:t>
            </a:r>
            <a:r>
              <a:rPr lang="en-US" altLang="en-US" sz="3200" dirty="0">
                <a:latin typeface="Calibri" panose="020F0502020204030204" pitchFamily="34" charset="0"/>
                <a:ea typeface="MS Mincho" panose="02020609040205080304" pitchFamily="49" charset="-128"/>
              </a:rPr>
              <a:t>Creator,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O Inventor, O Allah, O Shaper,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291873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عَالِمُ يَا اللَّهُ يَا عَظِيمُ يَا اللَّهُ يَا عَلِيمُ يَا اللَّهُ يَا كَرِيمُ يَا اللَّهُ يَا حَلِيمُ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Learned, O Allah, O Great, O </a:t>
            </a:r>
            <a:r>
              <a:rPr lang="en-US" altLang="en-US" sz="3200" dirty="0" smtClean="0">
                <a:latin typeface="Calibri" panose="020F0502020204030204" pitchFamily="34" charset="0"/>
                <a:ea typeface="MS Mincho" panose="02020609040205080304" pitchFamily="49" charset="-128"/>
              </a:rPr>
              <a:t>Allah, </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All-Knowing, O Allah, O Kind, O </a:t>
            </a:r>
            <a:r>
              <a:rPr lang="en-US" altLang="en-US" sz="3200" dirty="0" smtClean="0">
                <a:latin typeface="Calibri" panose="020F0502020204030204" pitchFamily="34" charset="0"/>
                <a:ea typeface="MS Mincho" panose="02020609040205080304" pitchFamily="49" charset="-128"/>
              </a:rPr>
              <a:t>Allah,</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Indulgent,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266695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حَكِيمُ يَا اللَّهُ يَا سَمِيعُ يَا اللَّهُ يَا بَصِيرُ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قَرِيبُ يَا اللَّهُ يَا مُجِيبُ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Wise, O Allah, O Hearer, O Allah, O Seer,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O Near, O Allah, O Correspondent,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200820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جَوَادُ يَا اللَّهُ يَا مَاجِدُ يَا اللَّهُ يَا مَلِيُّ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وَفِيُّ يَا اللَّهُ يَا مَوْلَى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Liberal, O Allah, O Glorious, O </a:t>
            </a:r>
            <a:r>
              <a:rPr lang="en-US" altLang="en-US" sz="3200" dirty="0" smtClean="0">
                <a:latin typeface="Calibri" panose="020F0502020204030204" pitchFamily="34" charset="0"/>
                <a:ea typeface="MS Mincho" panose="02020609040205080304" pitchFamily="49" charset="-128"/>
              </a:rPr>
              <a:t>Allah, O </a:t>
            </a:r>
            <a:r>
              <a:rPr lang="en-US" altLang="en-US" sz="3200" dirty="0">
                <a:latin typeface="Calibri" panose="020F0502020204030204" pitchFamily="34" charset="0"/>
                <a:ea typeface="MS Mincho" panose="02020609040205080304" pitchFamily="49" charset="-128"/>
              </a:rPr>
              <a:t>Rich and Powerful, O Allah, O </a:t>
            </a:r>
            <a:r>
              <a:rPr lang="en-US" altLang="en-US" sz="3200" dirty="0" smtClean="0">
                <a:latin typeface="Calibri" panose="020F0502020204030204" pitchFamily="34" charset="0"/>
                <a:ea typeface="MS Mincho" panose="02020609040205080304" pitchFamily="49" charset="-128"/>
              </a:rPr>
              <a:t>Sincere, O </a:t>
            </a:r>
            <a:r>
              <a:rPr lang="en-US" altLang="en-US" sz="3200" dirty="0">
                <a:latin typeface="Calibri" panose="020F0502020204030204" pitchFamily="34" charset="0"/>
                <a:ea typeface="MS Mincho" panose="02020609040205080304" pitchFamily="49" charset="-128"/>
              </a:rPr>
              <a:t>Allah,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Lord-Master,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185829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قَاضِي يَا اللَّهُ يَا سَرِيعُ يَا اللَّهُ يَا شَدِيدُ يَا اللَّهُ يَا رَءُوفُ يَا اللَّهُ يَا رَقِيبُ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Judge, O Allah, O Swift, O Allah, O Firm,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O Pardoner, O Allah, O Preserver,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716478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467544" y="1371600"/>
            <a:ext cx="8207375"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مَجِيدُ يَا اللَّهُ يَا حَفِيظُ يَا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مُحِيطُ يَا اللَّهُ يَا سَيِّدَ السَّادَاتِ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Mighty, O Allah, O Protector, O </a:t>
            </a:r>
            <a:r>
              <a:rPr lang="pt-BR" altLang="en-US" sz="3200" dirty="0" smtClean="0">
                <a:latin typeface="Calibri" panose="020F0502020204030204" pitchFamily="34" charset="0"/>
                <a:ea typeface="MS Mincho" panose="02020609040205080304" pitchFamily="49" charset="-128"/>
              </a:rPr>
              <a:t>Allah, </a:t>
            </a: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Encompasser, O Allah, </a:t>
            </a:r>
          </a:p>
          <a:p>
            <a:pPr>
              <a:lnSpc>
                <a:spcPct val="100000"/>
              </a:lnSpc>
              <a:spcBef>
                <a:spcPct val="20000"/>
              </a:spcBef>
            </a:pPr>
            <a:r>
              <a:rPr lang="pt-BR" altLang="en-US" sz="3200" dirty="0">
                <a:latin typeface="Calibri" panose="020F0502020204030204" pitchFamily="34" charset="0"/>
                <a:ea typeface="MS Mincho" panose="02020609040205080304" pitchFamily="49" charset="-128"/>
              </a:rPr>
              <a:t>O Chief of the chiefs,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33342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179512" y="1371600"/>
            <a:ext cx="8712968"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أَوَّلُ يَا اللَّهُ يَا آخِرُ يَا اللَّهُ يَا ظَاهِرُ يَا اللَّهُ يَا بَاطِنُ يَا اللَّهُ يَا فَاخِرُ يَا اللَّهُ يَا قَاهِرُ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Ever Foremost, O Allah, O Eternal Last, O Allah, O Evident, O Allah, O Intrinsic Fundamental,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O Glorious, O Allah, O Victor,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69980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رَبَّاهْ يَا اللَّهُ يَا رَبَّاهْ يَا اللَّهُ يَا رَبَّاهْ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وَدُودُ يَا اللَّهُ يَا نُورُ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713663"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Lord-Nourisher, O Allah, O Lord-Nourisher,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O Lord-Nourisher,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Allah, O Loving, O Allah, O Light,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85998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Alláh send Your blessings on Muhammad</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and the family of Muhammad.</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395536" y="1371600"/>
            <a:ext cx="8278688"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رَافِعُ يَا اللَّهُ يَا مَانِعُ يَا اللَّهُ يَا دَافِعُ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فَاتِحُ يَا اللَّهُ يَا نَفَّاحُ (نَفَّاعُ)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Deliverer, O Allah, O Preventer, O Allah,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Defender, O Allah, O Introducer, O Allah,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Bountiful,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96184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جَلِيلُ يَا اللَّهُ يَا جَمِيلُ يَا اللَّهُ يَا شَهِيدُ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Magnificent, O Allah, O Handsome, O Allah,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Witness,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113481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شَاهِدُ يَا اللَّهُ يَا مُغِيثُ يَا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حَبِيبُ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Present, O Allah, O </a:t>
            </a:r>
            <a:r>
              <a:rPr lang="en-US" altLang="en-US" sz="3200" dirty="0" err="1">
                <a:latin typeface="Calibri" panose="020F0502020204030204" pitchFamily="34" charset="0"/>
                <a:ea typeface="MS Mincho" panose="02020609040205080304" pitchFamily="49" charset="-128"/>
              </a:rPr>
              <a:t>Succourer</a:t>
            </a:r>
            <a:r>
              <a:rPr lang="en-US" altLang="en-US" sz="3200" dirty="0">
                <a:latin typeface="Calibri" panose="020F0502020204030204" pitchFamily="34" charset="0"/>
                <a:ea typeface="MS Mincho" panose="02020609040205080304" pitchFamily="49" charset="-128"/>
              </a:rPr>
              <a:t>, O Allah,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Beloved,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382545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107504" y="1371600"/>
            <a:ext cx="9001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فَاطِرُ يَا اللَّهُ يَا مُطَهِّرُ يَا اللَّهُ يَا مَلِكُ (مَلِيكُ) يَا اللَّهُ يَا مُقْتَدِرُ يَا اللَّهُ يَا قَابِضُ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Creator (out of nothing), O Allah,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Purifier, O Allah, O Owner, O Allah,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Authority, O Allah, O Possessor,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76505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251520" y="1382911"/>
            <a:ext cx="8785672"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lnSpc>
                <a:spcPts val="8000"/>
              </a:lnSpc>
            </a:pPr>
            <a:r>
              <a:rPr lang="ar-SA" altLang="en-US" sz="7200" dirty="0" smtClean="0">
                <a:latin typeface="Arabic Typesetting" panose="03020402040406030203" pitchFamily="66" charset="-78"/>
                <a:cs typeface="Arabic Typesetting" panose="03020402040406030203" pitchFamily="66" charset="-78"/>
              </a:rPr>
              <a:t>يَا بَاسِطُ يَا اللَّهُ يَا مُحْيِي يَا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مُمِيتُ يَا اللَّهُ يَا بَاعِثُ يَا اللَّهُ يَا وَارِثُ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Spreader, O Allah, O Vivifier, O Allah, </a:t>
            </a:r>
          </a:p>
          <a:p>
            <a:pPr>
              <a:lnSpc>
                <a:spcPct val="100000"/>
              </a:lnSpc>
              <a:spcBef>
                <a:spcPct val="20000"/>
              </a:spcBef>
            </a:pPr>
            <a:r>
              <a:rPr lang="pt-BR" altLang="en-US" sz="3200" dirty="0">
                <a:latin typeface="Calibri" panose="020F0502020204030204" pitchFamily="34" charset="0"/>
                <a:ea typeface="MS Mincho" panose="02020609040205080304" pitchFamily="49" charset="-128"/>
              </a:rPr>
              <a:t>O Exterminator, O Allah, O Causer, O Allah,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Inheritor,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8249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مُعْطِي يَا اللَّهُ يَا مُفْضِلُ يَا اللَّهُ يَا مُنْعِمُ يَا اللَّهُ يَا حَقُّ يَا اللَّهُ يَا مُبِينُ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Bestower, O Allah, O Favourer, O Allah,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Benefactor, O Allah, O Truth, O Allah, </a:t>
            </a:r>
          </a:p>
          <a:p>
            <a:pPr>
              <a:lnSpc>
                <a:spcPct val="100000"/>
              </a:lnSpc>
              <a:spcBef>
                <a:spcPct val="20000"/>
              </a:spcBef>
            </a:pPr>
            <a:r>
              <a:rPr lang="pt-BR" altLang="en-US" sz="3200" dirty="0">
                <a:latin typeface="Calibri" panose="020F0502020204030204" pitchFamily="34" charset="0"/>
                <a:ea typeface="MS Mincho" panose="02020609040205080304" pitchFamily="49" charset="-128"/>
              </a:rPr>
              <a:t>O Distinct,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962692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469081" y="1371600"/>
            <a:ext cx="8207375"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طَيِّبُ يَا اللَّهُ يَا مُحْسِنُ يَا اللَّهُ يَا مُجْمِلُ يَا اللَّهُ يَا مُبْدِئُ يَا اللَّهُ يَا مُعِيدُ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Affable, O Allah, O Polite, O Allah,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Graceful, O Allah, O Originator, O Allah,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Who brings back all things,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540118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بَارِئُ يَا اللَّهُ يَا بَدِيعُ يَا اللَّهُ يَا هَادِي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كَافِي يَا اللَّهُ يَا شَافِي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Who makes visible, O Allah, O Inventor,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O Guide, O Allah, O Able, O Allah,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Efficacious,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50077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عَلِيُّ يَا اللَّهُ يَا عَظِيمُ يَا اللَّهُ يَا حَنَّانُ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مَنَّانُ يَا اللَّهُ يَا ذَا الطَّوْلِ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High, O Allah, O Great, O Allah, O Tender,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O Kind, O Allah, O Owner of bounties,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002571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مُتَعَالِي يَا اللَّهُ يَا عَدْلُ يَا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ذَا الْمَعَارِجِ يَا اللَّهُ يَا صَادِقُ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Most High, O Allah, O Just, O Allah,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Owner of ascendancy, O Allah, O Truthful,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76281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بِسْمِ ٱللَّـهِ ٱلرَّحْمَـٰنِ ٱلرَّحِيمِ</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In the Name of Allāh,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the All-beneficent, the All-merciful.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830649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صَدُوقُ يَا اللَّهُ يَا دَيَّانُ يَا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بَاقِي يَا اللَّهُ يَا وَاقِي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Sincere, O Allah, O Requiter, O Allah, </a:t>
            </a:r>
          </a:p>
          <a:p>
            <a:pPr>
              <a:lnSpc>
                <a:spcPct val="100000"/>
              </a:lnSpc>
              <a:spcBef>
                <a:spcPct val="20000"/>
              </a:spcBef>
            </a:pPr>
            <a:r>
              <a:rPr lang="pt-BR" altLang="en-US" sz="3200" dirty="0">
                <a:latin typeface="Calibri" panose="020F0502020204030204" pitchFamily="34" charset="0"/>
                <a:ea typeface="MS Mincho" panose="02020609040205080304" pitchFamily="49" charset="-128"/>
              </a:rPr>
              <a:t>O Who remains forever, O Allah, O Vigilant, </a:t>
            </a:r>
            <a:endParaRPr lang="pt-BR"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pt-BR" altLang="en-US" sz="3200" dirty="0" smtClean="0">
                <a:latin typeface="Calibri" panose="020F0502020204030204" pitchFamily="34" charset="0"/>
                <a:ea typeface="MS Mincho" panose="02020609040205080304" pitchFamily="49" charset="-128"/>
              </a:rPr>
              <a:t>O </a:t>
            </a:r>
            <a:r>
              <a:rPr lang="pt-BR"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968345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ذَا الْجَلاَلِ يَا اللَّهُ يَا ذَا الْإِكْرَامِ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Owner of majesty, O Allah, O Owner of glory,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272939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مَحْمُودُ يَا اللَّهُ يَا مَعْبُودُ يَا اللَّهُ يَا صَانِعُ يَا اللَّهُ يَا مُعِينُ يَا اللَّهُ يَا مُكَوِّنُ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Admirable, O Allah, O Adorable, O Allah,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Maker, O Allah, O Helper, O Allah, O Who wills (say: "Be“) and it is,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46046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فَعَّالُ يَا اللَّهُ يَا لَطِيفُ يَا اللَّهُ يَا غَفُورُ يَا اللَّهُ (يَا جَلِيلُ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pt-BR" altLang="en-US" sz="3200" dirty="0">
                <a:latin typeface="Calibri" panose="020F0502020204030204" pitchFamily="34" charset="0"/>
                <a:ea typeface="MS Mincho" panose="02020609040205080304" pitchFamily="49" charset="-128"/>
              </a:rPr>
              <a:t>O Active, O Allah, O Subtle, O Allah, </a:t>
            </a:r>
          </a:p>
          <a:p>
            <a:pPr>
              <a:lnSpc>
                <a:spcPct val="100000"/>
              </a:lnSpc>
              <a:spcBef>
                <a:spcPct val="20000"/>
              </a:spcBef>
            </a:pPr>
            <a:r>
              <a:rPr lang="pt-BR" altLang="en-US" sz="3200" dirty="0">
                <a:latin typeface="Calibri" panose="020F0502020204030204" pitchFamily="34" charset="0"/>
                <a:ea typeface="MS Mincho" panose="02020609040205080304" pitchFamily="49" charset="-128"/>
              </a:rPr>
              <a:t>O Oft-forgiving,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483842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شَكُورُ يَا اللَّهُ يَا نُورُ يَا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قَدِيرُ (قَدِيمُ)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Very Thankful, O Allah, O Splendid,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 Allah, O Omnipotent,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969713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رَبَّاهْ يَا اللَّهُ يَا رَبَّاهْ يَا اللَّهُ يَا رَبَّاهْ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 يَا رَبَّاهْ 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Lord-Nourisher, O Allah, O Lord-Nourisher,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O Lord-Nourisher,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Allah, O Lord-Nourisher, O 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107841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رَبَّاهْ يَا اللَّهُ يَا رَبَّاهْ يَا اللَّهُ يَا رَبَّاهْ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Lord-Nourisher, O Allah, O Lord-Nourisher,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O Lord-Nourisher, </a:t>
            </a: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628335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رَبَّاهْ يَا اللَّهُ يَا رَبَّاهْ يَا اللَّهُ يَا رَبَّاهْ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اللَّهُ‏</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Lord-Nourisher, O Allah, O Lord-Nourisher,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O Lord-Nourisher, </a:t>
            </a: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Allah,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48997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469776" y="1371600"/>
            <a:ext cx="8278688"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أَسْأَلُكَ أَنْ تُصَلِّيَ عَلَى مُحَمَّدٍ وَ آلِ مُحَمَّدٍ وَ تَمُنَّ عَلَيَّ بِرِضَاكَ وَ تَعْفُوَ عَنِّي بِحِلْمِكَ‏</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I beseech </a:t>
            </a:r>
            <a:r>
              <a:rPr lang="en-US" altLang="en-US" sz="3200" dirty="0" smtClean="0">
                <a:latin typeface="Calibri" panose="020F0502020204030204" pitchFamily="34" charset="0"/>
                <a:ea typeface="MS Mincho" panose="02020609040205080304" pitchFamily="49" charset="-128"/>
              </a:rPr>
              <a:t>You </a:t>
            </a:r>
            <a:r>
              <a:rPr lang="en-US" altLang="en-US" sz="3200" dirty="0">
                <a:latin typeface="Calibri" panose="020F0502020204030204" pitchFamily="34" charset="0"/>
                <a:ea typeface="MS Mincho" panose="02020609040205080304" pitchFamily="49" charset="-128"/>
              </a:rPr>
              <a:t>to send blessings on Muhammad and on the children of Muhammad, and show </a:t>
            </a:r>
            <a:r>
              <a:rPr lang="en-US" altLang="en-US" sz="3200" dirty="0" err="1">
                <a:latin typeface="Calibri" panose="020F0502020204030204" pitchFamily="34" charset="0"/>
                <a:ea typeface="MS Mincho" panose="02020609040205080304" pitchFamily="49" charset="-128"/>
              </a:rPr>
              <a:t>favour</a:t>
            </a:r>
            <a:r>
              <a:rPr lang="en-US" altLang="en-US" sz="3200" dirty="0">
                <a:latin typeface="Calibri" panose="020F0502020204030204" pitchFamily="34" charset="0"/>
                <a:ea typeface="MS Mincho" panose="02020609040205080304" pitchFamily="49" charset="-128"/>
              </a:rPr>
              <a:t> to me by giving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blessings, grant amnesty to me through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munificence,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08853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251842" y="1371600"/>
            <a:ext cx="8712646"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 تُوَسِّعَ عَلَيَّ مِنْ رِزْقِكَ الْحَلاَلِ الطَّيِّبِ وَ مِنْ حَيْثُ أَحْتَسِبُ وَ مِنْ حَيْثُ لاَ أَحْتَسِبُ‏</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add more to my lawful sustenance, through the means I take into account and through the means I do not count on,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37645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اَللَّهُ أَكْبَرُ اللَّهُ أَكْبَرُ</a:t>
            </a:r>
            <a:r>
              <a:rPr lang="en-US" altLang="en-US" sz="7200" dirty="0" smtClean="0">
                <a:latin typeface="Arabic Typesetting" panose="03020402040406030203" pitchFamily="66" charset="-78"/>
                <a:cs typeface="Arabic Typesetting" panose="03020402040406030203" pitchFamily="66" charset="-78"/>
              </a:rPr>
              <a:t>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لاَ إِلَهَ إِلاَّ اللَّهُ وَ اللَّهُ أَكْبَرُ  </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Allah is Great,  Allah is Great</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 There is no god save Allah.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And Allah is Great. </a:t>
            </a:r>
          </a:p>
          <a:p>
            <a:pPr>
              <a:lnSpc>
                <a:spcPct val="100000"/>
              </a:lnSpc>
              <a:spcBef>
                <a:spcPct val="20000"/>
              </a:spcBef>
            </a:pPr>
            <a:endParaRPr lang="en-US" altLang="en-US" sz="3200" dirty="0">
              <a:latin typeface="Calibri" panose="020F0502020204030204" pitchFamily="34" charset="0"/>
              <a:ea typeface="MS Mincho" panose="02020609040205080304" pitchFamily="49" charset="-128"/>
            </a:endParaRP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938724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فَإِنِّي عَبْدُكَ لَيْسَ لِي أَحَدٌ سِوَاكَ وَ لاَ أَحَدٌ أَسْأَلُهُ غَيْرُكَ‏</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because I am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servant, I have no one else other than </a:t>
            </a:r>
            <a:r>
              <a:rPr lang="en-US" altLang="en-US" sz="3200" dirty="0" smtClean="0">
                <a:latin typeface="Calibri" panose="020F0502020204030204" pitchFamily="34" charset="0"/>
                <a:ea typeface="MS Mincho" panose="02020609040205080304" pitchFamily="49" charset="-128"/>
              </a:rPr>
              <a:t>You, </a:t>
            </a:r>
            <a:r>
              <a:rPr lang="en-US" altLang="en-US" sz="3200" dirty="0">
                <a:latin typeface="Calibri" panose="020F0502020204030204" pitchFamily="34" charset="0"/>
                <a:ea typeface="MS Mincho" panose="02020609040205080304" pitchFamily="49" charset="-128"/>
              </a:rPr>
              <a:t>there is no one, to whom I turn to, other than </a:t>
            </a:r>
            <a:r>
              <a:rPr lang="en-US" altLang="en-US" sz="3200" dirty="0" smtClean="0">
                <a:latin typeface="Calibri" panose="020F0502020204030204" pitchFamily="34" charset="0"/>
                <a:ea typeface="MS Mincho" panose="02020609040205080304" pitchFamily="49" charset="-128"/>
              </a:rPr>
              <a:t>You, </a:t>
            </a:r>
            <a:endParaRPr lang="en-US" altLang="en-US" sz="3200" dirty="0">
              <a:latin typeface="Calibri" panose="020F0502020204030204" pitchFamily="34" charset="0"/>
              <a:ea typeface="MS Mincho" panose="02020609040205080304" pitchFamily="49" charset="-128"/>
            </a:endParaRP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364857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أَرْحَمَ الرَّاحِمِينَ مَا شَاءَ اللَّهُ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لاَ قُوَّةَ إِلاَّ بِاللَّهِ الْعَلِيِّ الْعَظِيمِ‏</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Most Merciful of the </a:t>
            </a:r>
            <a:r>
              <a:rPr lang="en-US" altLang="en-US" sz="3200" dirty="0" smtClean="0">
                <a:latin typeface="Calibri" panose="020F0502020204030204" pitchFamily="34" charset="0"/>
                <a:ea typeface="MS Mincho" panose="02020609040205080304" pitchFamily="49" charset="-128"/>
              </a:rPr>
              <a:t>Merciful </a:t>
            </a:r>
            <a:r>
              <a:rPr lang="en-US" altLang="en-US" sz="3200" dirty="0">
                <a:latin typeface="Calibri" panose="020F0502020204030204" pitchFamily="34" charset="0"/>
                <a:ea typeface="MS Mincho" panose="02020609040205080304" pitchFamily="49" charset="-128"/>
              </a:rPr>
              <a:t>That which Allah wills takes place, there is no power except Allah's, the High, the Great!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569764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AutoShape 2"/>
          <p:cNvSpPr>
            <a:spLocks noChangeArrowheads="1"/>
          </p:cNvSpPr>
          <p:nvPr/>
        </p:nvSpPr>
        <p:spPr bwMode="auto">
          <a:xfrm>
            <a:off x="611188" y="1341438"/>
            <a:ext cx="7993062" cy="4608512"/>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7651" name="Rectangle 3"/>
          <p:cNvSpPr>
            <a:spLocks noChangeArrowheads="1"/>
          </p:cNvSpPr>
          <p:nvPr/>
        </p:nvSpPr>
        <p:spPr bwMode="auto">
          <a:xfrm>
            <a:off x="684213" y="2605088"/>
            <a:ext cx="77755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000" b="1" dirty="0">
                <a:solidFill>
                  <a:srgbClr val="FFFF00"/>
                </a:solidFill>
              </a:rPr>
              <a:t>Please go in Sajdah and recite the </a:t>
            </a:r>
            <a:r>
              <a:rPr lang="en-US" altLang="en-US" sz="5000" b="1" dirty="0" smtClean="0">
                <a:solidFill>
                  <a:srgbClr val="FFFF00"/>
                </a:solidFill>
              </a:rPr>
              <a:t>following:</a:t>
            </a:r>
            <a:endParaRPr lang="en-US" altLang="en-US" sz="5000" b="1" dirty="0">
              <a:solidFill>
                <a:srgbClr val="FFFF00"/>
              </a:solidFill>
            </a:endParaRPr>
          </a:p>
        </p:txBody>
      </p:sp>
      <p:sp>
        <p:nvSpPr>
          <p:cNvPr id="667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اللَّهُ يَا اللَّهُ يَا اللَّهُ يَا رَبِّ يَا رَبِّ يَا رَبِّ يَا مُنْزِلَ الْبَرَكَاتِ بِكَ تُنْزَلُ كُلُّ حَاجَةٍ</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Allah, O Allah, O Allah, O Lord-Nourisher, </a:t>
            </a:r>
            <a:endParaRPr lang="en-US" altLang="en-US" sz="3200" dirty="0" smtClean="0">
              <a:latin typeface="Calibri" panose="020F0502020204030204" pitchFamily="34" charset="0"/>
              <a:ea typeface="MS Mincho" panose="02020609040205080304" pitchFamily="49" charset="-128"/>
            </a:endParaRP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a:t>
            </a:r>
            <a:r>
              <a:rPr lang="en-US" altLang="en-US" sz="3200" dirty="0">
                <a:latin typeface="Calibri" panose="020F0502020204030204" pitchFamily="34" charset="0"/>
                <a:ea typeface="MS Mincho" panose="02020609040205080304" pitchFamily="49" charset="-128"/>
              </a:rPr>
              <a:t>Lord-Nourisher, O Lord-Nourisher, </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O He who sends down blessing it is Thou who satisfies all needs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820904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107504" y="1454919"/>
            <a:ext cx="8856984"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lnSpc>
                <a:spcPts val="7000"/>
              </a:lnSpc>
            </a:pPr>
            <a:r>
              <a:rPr lang="ar-SA" altLang="en-US" sz="7200" dirty="0" smtClean="0">
                <a:latin typeface="Arabic Typesetting" panose="03020402040406030203" pitchFamily="66" charset="-78"/>
                <a:cs typeface="Arabic Typesetting" panose="03020402040406030203" pitchFamily="66" charset="-78"/>
              </a:rPr>
              <a:t>أَسْأَلُكَ بِكُلِّ اسْمٍ فِي مَخْزُونِ الْغَيْبِ عِنْدَكَ </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وَ الْأَسْمَاءِ الْمَشْهُورَاتِ عِنْدَكَ الْمَكْتُوبَةِ عَلَى سُرَادِقِ عَرْشِكَ‏</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I beseech </a:t>
            </a:r>
            <a:r>
              <a:rPr lang="en-US" altLang="en-US" sz="3200" dirty="0" smtClean="0">
                <a:latin typeface="Calibri" panose="020F0502020204030204" pitchFamily="34" charset="0"/>
                <a:ea typeface="MS Mincho" panose="02020609040205080304" pitchFamily="49" charset="-128"/>
              </a:rPr>
              <a:t>You </a:t>
            </a:r>
            <a:r>
              <a:rPr lang="en-US" altLang="en-US" sz="3200" dirty="0">
                <a:latin typeface="Calibri" panose="020F0502020204030204" pitchFamily="34" charset="0"/>
                <a:ea typeface="MS Mincho" panose="02020609040205080304" pitchFamily="49" charset="-128"/>
              </a:rPr>
              <a:t>in the name of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every name, treasured in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invisible collection, and in the name of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celebrated names, inscribed on the hangings of </a:t>
            </a:r>
            <a:r>
              <a:rPr lang="en-US" altLang="en-US" sz="3200" dirty="0" smtClean="0">
                <a:latin typeface="Calibri" panose="020F0502020204030204" pitchFamily="34" charset="0"/>
                <a:ea typeface="MS Mincho" panose="02020609040205080304" pitchFamily="49" charset="-128"/>
              </a:rPr>
              <a:t>Your </a:t>
            </a:r>
            <a:r>
              <a:rPr lang="en-US" altLang="en-US" sz="3200" i="1" dirty="0" err="1">
                <a:latin typeface="Calibri" panose="020F0502020204030204" pitchFamily="34" charset="0"/>
                <a:ea typeface="MS Mincho" panose="02020609040205080304" pitchFamily="49" charset="-128"/>
              </a:rPr>
              <a:t>Arsh</a:t>
            </a:r>
            <a:r>
              <a:rPr lang="en-US" altLang="en-US" sz="3200" dirty="0">
                <a:latin typeface="Calibri" panose="020F0502020204030204" pitchFamily="34" charset="0"/>
                <a:ea typeface="MS Mincho" panose="02020609040205080304" pitchFamily="49" charset="-128"/>
              </a:rPr>
              <a:t>,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412129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أَنْ تُصَلِّيَ عَلَى مُحَمَّدٍ وَ آلِ مُحَمَّدٍ وَ أَنْ تَقْبَلَ مِنِّي شَهْرَ رَمَضَانَ‏</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to send blessings on Muhammad and on the children of Muhammad, and accept my offerings made in the month of Ramadhan,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176815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lnSpc>
                <a:spcPts val="7000"/>
              </a:lnSpc>
            </a:pPr>
            <a:r>
              <a:rPr lang="ar-SA" altLang="en-US" sz="7200" dirty="0">
                <a:latin typeface="Arabic Typesetting" panose="03020402040406030203" pitchFamily="66" charset="-78"/>
                <a:cs typeface="Arabic Typesetting" panose="03020402040406030203" pitchFamily="66" charset="-78"/>
              </a:rPr>
              <a:t>وَ تَكْتُبَنِي مِنَ الْوَافِدِينَ إِلَى بَيْتِكَ الْحَرَامِ وَ تَصْفَحَ لِي عَنِ الذُّنُوبِ الْعِظَامِ وَ تَسْتَخْرِجَ لِي يَا رَبِّ كُنُوزَكَ يَا رَحْمَانُ‏</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(please) write </a:t>
            </a:r>
            <a:r>
              <a:rPr lang="en-US" altLang="en-US" sz="3200" dirty="0">
                <a:latin typeface="Calibri" panose="020F0502020204030204" pitchFamily="34" charset="0"/>
                <a:ea typeface="MS Mincho" panose="02020609040205080304" pitchFamily="49" charset="-128"/>
              </a:rPr>
              <a:t>my name in the list of those who will journey </a:t>
            </a:r>
            <a:r>
              <a:rPr lang="en-US" altLang="en-US" sz="3200" dirty="0" smtClean="0">
                <a:latin typeface="Calibri" panose="020F0502020204030204" pitchFamily="34" charset="0"/>
                <a:ea typeface="MS Mincho" panose="02020609040205080304" pitchFamily="49" charset="-128"/>
              </a:rPr>
              <a:t>to Your </a:t>
            </a:r>
            <a:r>
              <a:rPr lang="en-US" altLang="en-US" sz="3200" dirty="0">
                <a:latin typeface="Calibri" panose="020F0502020204030204" pitchFamily="34" charset="0"/>
                <a:ea typeface="MS Mincho" panose="02020609040205080304" pitchFamily="49" charset="-128"/>
              </a:rPr>
              <a:t>"Sacred House", overlook my highly unruly conduct, O Lord, let </a:t>
            </a:r>
            <a:r>
              <a:rPr lang="en-US" altLang="en-US" sz="3200" dirty="0" smtClean="0">
                <a:latin typeface="Calibri" panose="020F0502020204030204" pitchFamily="34" charset="0"/>
                <a:ea typeface="MS Mincho" panose="02020609040205080304" pitchFamily="49" charset="-128"/>
              </a:rPr>
              <a:t>Your </a:t>
            </a:r>
            <a:r>
              <a:rPr lang="en-US" altLang="en-US" sz="3200" dirty="0">
                <a:latin typeface="Calibri" panose="020F0502020204030204" pitchFamily="34" charset="0"/>
                <a:ea typeface="MS Mincho" panose="02020609040205080304" pitchFamily="49" charset="-128"/>
              </a:rPr>
              <a:t>treasures spill over for me, O Beneficent.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030081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O Alláh send Your blessings on Muhammad</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and the family of Muhammad.</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700308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AutoShape 2"/>
          <p:cNvSpPr>
            <a:spLocks noChangeArrowheads="1"/>
          </p:cNvSpPr>
          <p:nvPr/>
        </p:nvSpPr>
        <p:spPr bwMode="auto">
          <a:xfrm>
            <a:off x="323528" y="908720"/>
            <a:ext cx="8424986" cy="5328815"/>
          </a:xfrm>
          <a:prstGeom prst="plaque">
            <a:avLst>
              <a:gd name="adj" fmla="val 0"/>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558084" name="Rectangle 4"/>
          <p:cNvSpPr>
            <a:spLocks noChangeArrowheads="1"/>
          </p:cNvSpPr>
          <p:nvPr/>
        </p:nvSpPr>
        <p:spPr bwMode="auto">
          <a:xfrm>
            <a:off x="611188" y="927293"/>
            <a:ext cx="7920037"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b="1" dirty="0" smtClean="0">
                <a:solidFill>
                  <a:srgbClr val="FFFF00"/>
                </a:solidFill>
              </a:rPr>
              <a:t>Sayyid </a:t>
            </a:r>
            <a:r>
              <a:rPr lang="en-US" altLang="en-US" sz="2600" b="1" dirty="0" err="1" smtClean="0">
                <a:solidFill>
                  <a:srgbClr val="FFFF00"/>
                </a:solidFill>
              </a:rPr>
              <a:t>ibna</a:t>
            </a:r>
            <a:r>
              <a:rPr lang="en-US" altLang="en-US" sz="2600" b="1" dirty="0" smtClean="0">
                <a:solidFill>
                  <a:srgbClr val="FFFF00"/>
                </a:solidFill>
              </a:rPr>
              <a:t> </a:t>
            </a:r>
            <a:r>
              <a:rPr lang="en-US" altLang="en-US" sz="2600" b="1" dirty="0" err="1" smtClean="0">
                <a:solidFill>
                  <a:srgbClr val="FFFF00"/>
                </a:solidFill>
              </a:rPr>
              <a:t>Taa-oos</a:t>
            </a:r>
            <a:r>
              <a:rPr lang="en-US" altLang="en-US" sz="2600" b="1" dirty="0" smtClean="0">
                <a:solidFill>
                  <a:srgbClr val="FFFF00"/>
                </a:solidFill>
              </a:rPr>
              <a:t> (R.A.) and </a:t>
            </a:r>
            <a:r>
              <a:rPr lang="en-US" altLang="en-US" sz="2600" b="1" dirty="0" err="1" smtClean="0">
                <a:solidFill>
                  <a:srgbClr val="FFFF00"/>
                </a:solidFill>
              </a:rPr>
              <a:t>Kaf-a’mee</a:t>
            </a:r>
            <a:r>
              <a:rPr lang="en-US" altLang="en-US" sz="2600" b="1" dirty="0" smtClean="0">
                <a:solidFill>
                  <a:srgbClr val="FFFF00"/>
                </a:solidFill>
              </a:rPr>
              <a:t> (R.A.) reports that the Holy Prophet (S.A.) had advised to pray a 10 </a:t>
            </a:r>
            <a:r>
              <a:rPr lang="en-US" altLang="en-US" sz="2600" b="1" dirty="0" err="1" smtClean="0">
                <a:solidFill>
                  <a:srgbClr val="FFFF00"/>
                </a:solidFill>
              </a:rPr>
              <a:t>Rak-a’t</a:t>
            </a:r>
            <a:r>
              <a:rPr lang="en-US" altLang="en-US" sz="2600" b="1" dirty="0" smtClean="0">
                <a:solidFill>
                  <a:srgbClr val="FFFF00"/>
                </a:solidFill>
              </a:rPr>
              <a:t> </a:t>
            </a:r>
            <a:r>
              <a:rPr lang="en-US" altLang="en-US" sz="2600" b="1" dirty="0" err="1" smtClean="0">
                <a:solidFill>
                  <a:srgbClr val="FFFF00"/>
                </a:solidFill>
              </a:rPr>
              <a:t>Salaat</a:t>
            </a:r>
            <a:r>
              <a:rPr lang="en-US" altLang="en-US" sz="2600" b="1" dirty="0" smtClean="0">
                <a:solidFill>
                  <a:srgbClr val="FFFF00"/>
                </a:solidFill>
              </a:rPr>
              <a:t>, in 5 sets of two </a:t>
            </a:r>
            <a:r>
              <a:rPr lang="en-US" altLang="en-US" sz="2600" b="1" dirty="0" err="1" smtClean="0">
                <a:solidFill>
                  <a:srgbClr val="FFFF00"/>
                </a:solidFill>
              </a:rPr>
              <a:t>Rak-a’t</a:t>
            </a:r>
            <a:r>
              <a:rPr lang="en-US" altLang="en-US" sz="2600" b="1" dirty="0" smtClean="0">
                <a:solidFill>
                  <a:srgbClr val="FFFF00"/>
                </a:solidFill>
              </a:rPr>
              <a:t> each, as under:</a:t>
            </a:r>
          </a:p>
          <a:p>
            <a:pPr algn="ctr"/>
            <a:r>
              <a:rPr lang="en-US" altLang="en-US" sz="2600" b="1" dirty="0" smtClean="0">
                <a:solidFill>
                  <a:srgbClr val="FFFF00"/>
                </a:solidFill>
              </a:rPr>
              <a:t>(</a:t>
            </a:r>
            <a:r>
              <a:rPr lang="en-US" altLang="en-US" sz="2600" b="1" dirty="0" err="1" smtClean="0">
                <a:solidFill>
                  <a:srgbClr val="FFFF00"/>
                </a:solidFill>
              </a:rPr>
              <a:t>i</a:t>
            </a:r>
            <a:r>
              <a:rPr lang="en-US" altLang="en-US" sz="2600" b="1" dirty="0" smtClean="0">
                <a:solidFill>
                  <a:srgbClr val="FFFF00"/>
                </a:solidFill>
              </a:rPr>
              <a:t>) In every </a:t>
            </a:r>
            <a:r>
              <a:rPr lang="en-US" altLang="en-US" sz="2600" b="1" dirty="0" err="1" smtClean="0">
                <a:solidFill>
                  <a:srgbClr val="FFFF00"/>
                </a:solidFill>
              </a:rPr>
              <a:t>Rak-a’t</a:t>
            </a:r>
            <a:r>
              <a:rPr lang="en-US" altLang="en-US" sz="2600" b="1" dirty="0" smtClean="0">
                <a:solidFill>
                  <a:srgbClr val="FFFF00"/>
                </a:solidFill>
              </a:rPr>
              <a:t>, after the recitation of </a:t>
            </a:r>
            <a:r>
              <a:rPr lang="en-US" altLang="en-US" sz="2600" b="1" dirty="0" err="1" smtClean="0">
                <a:solidFill>
                  <a:srgbClr val="FFFF00"/>
                </a:solidFill>
              </a:rPr>
              <a:t>Soorah</a:t>
            </a:r>
            <a:r>
              <a:rPr lang="en-US" altLang="en-US" sz="2600" b="1" dirty="0" smtClean="0">
                <a:solidFill>
                  <a:srgbClr val="FFFF00"/>
                </a:solidFill>
              </a:rPr>
              <a:t> Al </a:t>
            </a:r>
            <a:r>
              <a:rPr lang="en-US" altLang="en-US" sz="2600" b="1" dirty="0" err="1" smtClean="0">
                <a:solidFill>
                  <a:srgbClr val="FFFF00"/>
                </a:solidFill>
              </a:rPr>
              <a:t>Faatih’ah</a:t>
            </a:r>
            <a:r>
              <a:rPr lang="en-US" altLang="en-US" sz="2600" b="1" dirty="0" smtClean="0">
                <a:solidFill>
                  <a:srgbClr val="FFFF00"/>
                </a:solidFill>
              </a:rPr>
              <a:t>, recite </a:t>
            </a:r>
            <a:r>
              <a:rPr lang="en-US" altLang="en-US" sz="2600" b="1" dirty="0" err="1" smtClean="0">
                <a:solidFill>
                  <a:srgbClr val="FFFF00"/>
                </a:solidFill>
              </a:rPr>
              <a:t>Soorah</a:t>
            </a:r>
            <a:r>
              <a:rPr lang="en-US" altLang="en-US" sz="2600" b="1" dirty="0" smtClean="0">
                <a:solidFill>
                  <a:srgbClr val="FFFF00"/>
                </a:solidFill>
              </a:rPr>
              <a:t> Al </a:t>
            </a:r>
            <a:r>
              <a:rPr lang="en-US" altLang="en-US" sz="2600" b="1" dirty="0" err="1" smtClean="0">
                <a:solidFill>
                  <a:srgbClr val="FFFF00"/>
                </a:solidFill>
              </a:rPr>
              <a:t>Ikhlaas</a:t>
            </a:r>
            <a:r>
              <a:rPr lang="en-US" altLang="en-US" sz="2600" b="1" dirty="0" smtClean="0">
                <a:solidFill>
                  <a:srgbClr val="FFFF00"/>
                </a:solidFill>
              </a:rPr>
              <a:t> 10 times.</a:t>
            </a:r>
          </a:p>
          <a:p>
            <a:pPr algn="ctr"/>
            <a:r>
              <a:rPr lang="en-US" altLang="en-US" sz="2600" b="1" dirty="0" smtClean="0">
                <a:solidFill>
                  <a:srgbClr val="FFFF00"/>
                </a:solidFill>
              </a:rPr>
              <a:t>(ii) In every “</a:t>
            </a:r>
            <a:r>
              <a:rPr lang="en-US" altLang="en-US" sz="2600" b="1" i="1" dirty="0" err="1" smtClean="0">
                <a:solidFill>
                  <a:srgbClr val="FFFF00"/>
                </a:solidFill>
              </a:rPr>
              <a:t>Rukoo</a:t>
            </a:r>
            <a:r>
              <a:rPr lang="en-US" altLang="en-US" sz="2600" b="1" dirty="0" smtClean="0">
                <a:solidFill>
                  <a:srgbClr val="FFFF00"/>
                </a:solidFill>
              </a:rPr>
              <a:t>” and “</a:t>
            </a:r>
            <a:r>
              <a:rPr lang="en-US" altLang="en-US" sz="2600" b="1" i="1" dirty="0" smtClean="0">
                <a:solidFill>
                  <a:srgbClr val="FFFF00"/>
                </a:solidFill>
              </a:rPr>
              <a:t>Sajdah</a:t>
            </a:r>
            <a:r>
              <a:rPr lang="en-US" altLang="en-US" sz="2600" b="1" dirty="0" smtClean="0">
                <a:solidFill>
                  <a:srgbClr val="FFFF00"/>
                </a:solidFill>
              </a:rPr>
              <a:t>” recite the </a:t>
            </a:r>
            <a:r>
              <a:rPr lang="en-US" altLang="en-US" sz="2600" b="1" i="1" dirty="0" err="1" smtClean="0">
                <a:solidFill>
                  <a:srgbClr val="FFFF00"/>
                </a:solidFill>
              </a:rPr>
              <a:t>Tasbihate</a:t>
            </a:r>
            <a:r>
              <a:rPr lang="en-US" altLang="en-US" sz="2600" b="1" i="1" dirty="0" smtClean="0">
                <a:solidFill>
                  <a:srgbClr val="FFFF00"/>
                </a:solidFill>
              </a:rPr>
              <a:t> </a:t>
            </a:r>
            <a:r>
              <a:rPr lang="en-US" altLang="en-US" sz="2600" b="1" i="1" dirty="0" err="1" smtClean="0">
                <a:solidFill>
                  <a:srgbClr val="FFFF00"/>
                </a:solidFill>
              </a:rPr>
              <a:t>arba</a:t>
            </a:r>
            <a:r>
              <a:rPr lang="en-US" altLang="en-US" sz="2600" b="1" dirty="0" smtClean="0">
                <a:solidFill>
                  <a:srgbClr val="FFFF00"/>
                </a:solidFill>
              </a:rPr>
              <a:t> 10 times:</a:t>
            </a:r>
          </a:p>
          <a:p>
            <a:pPr algn="ctr"/>
            <a:r>
              <a:rPr lang="en-US" altLang="en-US" sz="2600" b="1" dirty="0" smtClean="0">
                <a:solidFill>
                  <a:srgbClr val="FFFF00"/>
                </a:solidFill>
              </a:rPr>
              <a:t>After each 2 </a:t>
            </a:r>
            <a:r>
              <a:rPr lang="en-US" altLang="en-US" sz="2600" b="1" dirty="0" err="1" smtClean="0">
                <a:solidFill>
                  <a:srgbClr val="FFFF00"/>
                </a:solidFill>
              </a:rPr>
              <a:t>Rak`ahs</a:t>
            </a:r>
            <a:r>
              <a:rPr lang="en-US" altLang="en-US" sz="2600" b="1" dirty="0" smtClean="0">
                <a:solidFill>
                  <a:srgbClr val="FFFF00"/>
                </a:solidFill>
              </a:rPr>
              <a:t>, one may recite the </a:t>
            </a:r>
            <a:r>
              <a:rPr lang="en-US" altLang="en-US" sz="2600" b="1" i="1" dirty="0" err="1" smtClean="0">
                <a:solidFill>
                  <a:srgbClr val="FFFF00"/>
                </a:solidFill>
              </a:rPr>
              <a:t>Tashahhud</a:t>
            </a:r>
            <a:r>
              <a:rPr lang="en-US" altLang="en-US" sz="2600" b="1" dirty="0" smtClean="0">
                <a:solidFill>
                  <a:srgbClr val="FFFF00"/>
                </a:solidFill>
              </a:rPr>
              <a:t> and </a:t>
            </a:r>
            <a:r>
              <a:rPr lang="en-US" altLang="en-US" sz="2600" b="1" i="1" dirty="0" err="1" smtClean="0">
                <a:solidFill>
                  <a:srgbClr val="FFFF00"/>
                </a:solidFill>
              </a:rPr>
              <a:t>Taslem</a:t>
            </a:r>
            <a:r>
              <a:rPr lang="en-US" altLang="en-US" sz="2600" b="1" dirty="0" smtClean="0">
                <a:solidFill>
                  <a:srgbClr val="FFFF00"/>
                </a:solidFill>
              </a:rPr>
              <a:t>. After the accomplishment of the ten </a:t>
            </a:r>
            <a:r>
              <a:rPr lang="en-US" altLang="en-US" sz="2600" b="1" dirty="0" err="1" smtClean="0">
                <a:solidFill>
                  <a:srgbClr val="FFFF00"/>
                </a:solidFill>
              </a:rPr>
              <a:t>Rak`ahs</a:t>
            </a:r>
            <a:r>
              <a:rPr lang="en-US" altLang="en-US" sz="2600" b="1" dirty="0" smtClean="0">
                <a:solidFill>
                  <a:srgbClr val="FFFF00"/>
                </a:solidFill>
              </a:rPr>
              <a:t>, one may recite the </a:t>
            </a:r>
            <a:r>
              <a:rPr lang="en-US" altLang="en-US" sz="2600" b="1" dirty="0" err="1" smtClean="0">
                <a:solidFill>
                  <a:srgbClr val="FFFF00"/>
                </a:solidFill>
              </a:rPr>
              <a:t>Taslem</a:t>
            </a:r>
            <a:r>
              <a:rPr lang="en-US" altLang="en-US" sz="2600" b="1" dirty="0" smtClean="0">
                <a:solidFill>
                  <a:srgbClr val="FFFF00"/>
                </a:solidFill>
              </a:rPr>
              <a:t> and say the following one Thousand times:</a:t>
            </a:r>
          </a:p>
          <a:p>
            <a:pPr algn="ctr"/>
            <a:endParaRPr lang="en-US" altLang="en-US" sz="2600" b="1" dirty="0" smtClean="0">
              <a:solidFill>
                <a:srgbClr val="FFFF00"/>
              </a:solidFill>
            </a:endParaRPr>
          </a:p>
          <a:p>
            <a:pPr algn="ctr"/>
            <a:endParaRPr lang="en-US" altLang="en-US" sz="2600" b="1" dirty="0" smtClean="0">
              <a:solidFill>
                <a:srgbClr val="FFFF00"/>
              </a:solidFill>
            </a:endParaRPr>
          </a:p>
          <a:p>
            <a:pPr algn="ctr"/>
            <a:endParaRPr lang="en-US" altLang="en-US" sz="2600" b="1" dirty="0" smtClean="0">
              <a:solidFill>
                <a:srgbClr val="FFFF00"/>
              </a:solidFill>
            </a:endParaRPr>
          </a:p>
          <a:p>
            <a:pPr algn="ctr"/>
            <a:endParaRPr lang="en-US" altLang="en-US" sz="2600" b="1" dirty="0" smtClean="0">
              <a:solidFill>
                <a:srgbClr val="FFFF00"/>
              </a:solidFill>
            </a:endParaRPr>
          </a:p>
        </p:txBody>
      </p:sp>
      <p:sp>
        <p:nvSpPr>
          <p:cNvPr id="558085" name="Text Box 5"/>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956837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أَسْتَغْفِرُ اللّهَ وَأَتُوبُ إلَيْهِ.</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I seek the forgiveness of Allah and I repent before Him.</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
        <p:nvSpPr>
          <p:cNvPr id="5" name="Text Box 4"/>
          <p:cNvSpPr txBox="1">
            <a:spLocks noChangeArrowheads="1"/>
          </p:cNvSpPr>
          <p:nvPr/>
        </p:nvSpPr>
        <p:spPr bwMode="auto">
          <a:xfrm>
            <a:off x="2916200" y="756721"/>
            <a:ext cx="3311984" cy="36933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b="1" dirty="0" smtClean="0">
                <a:solidFill>
                  <a:srgbClr val="FFFF99"/>
                </a:solidFill>
                <a:latin typeface="Trebuchet MS" panose="020B0603020202020204" pitchFamily="34" charset="0"/>
              </a:rPr>
              <a:t>Recite 1000 times in 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12854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اللَّهُ أَكْبَرُ وَ لِلَّهِ الْحَمْدُ</a:t>
            </a:r>
            <a:r>
              <a:rPr lang="en-US" altLang="en-US" sz="7200" dirty="0" smtClean="0">
                <a:latin typeface="Arabic Typesetting" panose="03020402040406030203" pitchFamily="66" charset="-78"/>
                <a:cs typeface="Arabic Typesetting" panose="03020402040406030203" pitchFamily="66" charset="-78"/>
              </a:rPr>
              <a:t/>
            </a:r>
            <a:br>
              <a:rPr lang="en-US"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الْحَمْدُ لِلَّهِ عَلَى مَا هَدَانَا </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Allah is Great. (All) praise be to Allah.</a:t>
            </a:r>
          </a:p>
          <a:p>
            <a:pPr>
              <a:lnSpc>
                <a:spcPct val="100000"/>
              </a:lnSpc>
              <a:spcBef>
                <a:spcPct val="20000"/>
              </a:spcBef>
            </a:pPr>
            <a:r>
              <a:rPr lang="en-US" altLang="en-US" sz="3200" dirty="0">
                <a:latin typeface="Calibri" panose="020F0502020204030204" pitchFamily="34" charset="0"/>
                <a:ea typeface="MS Mincho" panose="02020609040205080304" pitchFamily="49" charset="-128"/>
              </a:rPr>
              <a:t>(We) recite the praises of Allah because He has shown us the Right Path.</a:t>
            </a:r>
          </a:p>
          <a:p>
            <a:pPr>
              <a:lnSpc>
                <a:spcPct val="100000"/>
              </a:lnSpc>
              <a:spcBef>
                <a:spcPct val="20000"/>
              </a:spcBef>
            </a:pPr>
            <a:endParaRPr lang="en-US" altLang="en-US" sz="3200" dirty="0">
              <a:latin typeface="Calibri" panose="020F0502020204030204" pitchFamily="34" charset="0"/>
              <a:ea typeface="MS Mincho" panose="02020609040205080304" pitchFamily="49" charset="-128"/>
            </a:endParaRP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8508610"/>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 حَيّ يَا قَيّومُ،</a:t>
            </a:r>
            <a:br>
              <a:rPr lang="ar-SA"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ذَا الجَلالِ وَالإِكرَامِ،</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Ever-Alive, O Eternal,</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the Lord of Majesty and Honor.</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
        <p:nvSpPr>
          <p:cNvPr id="4" name="Rectangle 3"/>
          <p:cNvSpPr/>
          <p:nvPr/>
        </p:nvSpPr>
        <p:spPr>
          <a:xfrm>
            <a:off x="1593305" y="731441"/>
            <a:ext cx="6030416" cy="36933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b="1" dirty="0">
                <a:solidFill>
                  <a:srgbClr val="FFFF99"/>
                </a:solidFill>
                <a:latin typeface="Trebuchet MS" panose="020B0603020202020204" pitchFamily="34" charset="0"/>
              </a:rPr>
              <a:t>After that, one may prostrate and say the following:</a:t>
            </a:r>
          </a:p>
        </p:txBody>
      </p:sp>
    </p:spTree>
    <p:extLst>
      <p:ext uri="{BB962C8B-B14F-4D97-AF65-F5344CB8AC3E}">
        <p14:creationId xmlns:p14="http://schemas.microsoft.com/office/powerpoint/2010/main" val="130050059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يَارَحْمَانَ الدّنيَا وَالآخِرَةِ وَرَحِيمَهُمَا،</a:t>
            </a:r>
            <a:br>
              <a:rPr lang="ar-SA"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يَا أَرْحَمَ الرَّاحِمِينَ،</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the All-beneficent of this world and the Next World and the All-merciful of them;</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the most Merciful of all those who show mercy.</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193988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يَاإِلهَ الأَوّلِينَ وَالآخِرِينَ،</a:t>
            </a:r>
            <a:br>
              <a:rPr lang="ar-SA" altLang="en-US" sz="7200" dirty="0" smtClean="0">
                <a:latin typeface="Arabic Typesetting" panose="03020402040406030203" pitchFamily="66" charset="-78"/>
                <a:cs typeface="Arabic Typesetting" panose="03020402040406030203" pitchFamily="66" charset="-78"/>
              </a:rPr>
            </a:br>
            <a:r>
              <a:rPr lang="ar-SA" altLang="en-US" sz="7200" dirty="0" smtClean="0">
                <a:latin typeface="Arabic Typesetting" panose="03020402040406030203" pitchFamily="66" charset="-78"/>
                <a:cs typeface="Arabic Typesetting" panose="03020402040406030203" pitchFamily="66" charset="-78"/>
              </a:rPr>
              <a:t>اغْفِرْ لَنَا ذُنُوبَنَا،</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O the God of the past and the coming generations;</a:t>
            </a:r>
          </a:p>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(Please) forgive us our sins,</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514848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وَتَقَبّلْ مِنَّا صَلاتَنَا وَصِيَامَنَا وَقِيَامَنَا.</a:t>
            </a: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smtClean="0">
                <a:latin typeface="Calibri" panose="020F0502020204030204" pitchFamily="34" charset="0"/>
                <a:ea typeface="MS Mincho" panose="02020609040205080304" pitchFamily="49" charset="-128"/>
              </a:rPr>
              <a:t>And accept our prayers, fasting, and worship.</a:t>
            </a:r>
          </a:p>
          <a:p>
            <a:pPr>
              <a:lnSpc>
                <a:spcPct val="100000"/>
              </a:lnSpc>
              <a:spcBef>
                <a:spcPct val="20000"/>
              </a:spcBef>
            </a:pPr>
            <a:endParaRPr lang="en-US" altLang="en-US" sz="3200" dirty="0" smtClean="0">
              <a:latin typeface="Calibri" panose="020F0502020204030204" pitchFamily="34" charset="0"/>
              <a:ea typeface="MS Mincho" panose="02020609040205080304" pitchFamily="49" charset="-128"/>
            </a:endParaRP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768091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AutoShape 2"/>
          <p:cNvSpPr>
            <a:spLocks noChangeArrowheads="1"/>
          </p:cNvSpPr>
          <p:nvPr/>
        </p:nvSpPr>
        <p:spPr bwMode="auto">
          <a:xfrm>
            <a:off x="323528" y="908720"/>
            <a:ext cx="8424986" cy="5328815"/>
          </a:xfrm>
          <a:prstGeom prst="plaque">
            <a:avLst>
              <a:gd name="adj" fmla="val 0"/>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558084" name="Rectangle 4"/>
          <p:cNvSpPr>
            <a:spLocks noChangeArrowheads="1"/>
          </p:cNvSpPr>
          <p:nvPr/>
        </p:nvSpPr>
        <p:spPr bwMode="auto">
          <a:xfrm>
            <a:off x="611188" y="952267"/>
            <a:ext cx="792003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b="1" dirty="0" smtClean="0">
                <a:solidFill>
                  <a:srgbClr val="FFFF00"/>
                </a:solidFill>
              </a:rPr>
              <a:t>The Holy Prophet (</a:t>
            </a:r>
            <a:r>
              <a:rPr lang="en-US" altLang="en-US" sz="2100" b="1" dirty="0" err="1" smtClean="0">
                <a:solidFill>
                  <a:srgbClr val="FFFF00"/>
                </a:solidFill>
              </a:rPr>
              <a:t>a.s</a:t>
            </a:r>
            <a:r>
              <a:rPr lang="en-US" altLang="en-US" sz="2100" b="1" dirty="0" smtClean="0">
                <a:solidFill>
                  <a:srgbClr val="FFFF00"/>
                </a:solidFill>
              </a:rPr>
              <a:t>) then continues, “I swear by Him Who has sent me with the truth as Prophet; Archangel Gabriel has reported to me from Archangel </a:t>
            </a:r>
            <a:r>
              <a:rPr lang="en-US" altLang="en-US" sz="2100" b="1" dirty="0" err="1" smtClean="0">
                <a:solidFill>
                  <a:srgbClr val="FFFF00"/>
                </a:solidFill>
              </a:rPr>
              <a:t>Israfel</a:t>
            </a:r>
            <a:r>
              <a:rPr lang="en-US" altLang="en-US" sz="2100" b="1" dirty="0" smtClean="0">
                <a:solidFill>
                  <a:srgbClr val="FFFF00"/>
                </a:solidFill>
              </a:rPr>
              <a:t> who directly reports from Almighty Allah that one who offers that prayer will not raise his head from prostration before Almighty Allah would forgive him, accept his acts during the month of Ramadhan, and overlooks his sins... .”</a:t>
            </a:r>
          </a:p>
          <a:p>
            <a:pPr algn="ctr"/>
            <a:r>
              <a:rPr lang="en-US" altLang="en-US" sz="2100" b="1" dirty="0" smtClean="0">
                <a:solidFill>
                  <a:srgbClr val="FFFF00"/>
                </a:solidFill>
              </a:rPr>
              <a:t>At the end of the night one should perform Ghusl and recite </a:t>
            </a:r>
            <a:r>
              <a:rPr lang="en-US" altLang="en-US" sz="2100" b="1" dirty="0" err="1" smtClean="0">
                <a:solidFill>
                  <a:srgbClr val="FFFF00"/>
                </a:solidFill>
              </a:rPr>
              <a:t>Fajr</a:t>
            </a:r>
            <a:r>
              <a:rPr lang="en-US" altLang="en-US" sz="2100" b="1" dirty="0" smtClean="0">
                <a:solidFill>
                  <a:srgbClr val="FFFF00"/>
                </a:solidFill>
              </a:rPr>
              <a:t> </a:t>
            </a:r>
            <a:r>
              <a:rPr lang="en-US" altLang="en-US" sz="2100" b="1" dirty="0" err="1" smtClean="0">
                <a:solidFill>
                  <a:srgbClr val="FFFF00"/>
                </a:solidFill>
              </a:rPr>
              <a:t>Salaat</a:t>
            </a:r>
            <a:endParaRPr lang="en-US" altLang="en-US" sz="2100" b="1" dirty="0" smtClean="0">
              <a:solidFill>
                <a:srgbClr val="FFFF00"/>
              </a:solidFill>
            </a:endParaRPr>
          </a:p>
          <a:p>
            <a:pPr algn="ctr"/>
            <a:r>
              <a:rPr lang="en-US" altLang="en-US" sz="2100" b="1" dirty="0" smtClean="0">
                <a:solidFill>
                  <a:srgbClr val="FFFF00"/>
                </a:solidFill>
              </a:rPr>
              <a:t>Recite a 14 </a:t>
            </a:r>
            <a:r>
              <a:rPr lang="en-US" altLang="en-US" sz="2100" b="1" dirty="0" err="1" smtClean="0">
                <a:solidFill>
                  <a:srgbClr val="FFFF00"/>
                </a:solidFill>
              </a:rPr>
              <a:t>Rak-a’t</a:t>
            </a:r>
            <a:r>
              <a:rPr lang="en-US" altLang="en-US" sz="2100" b="1" dirty="0" smtClean="0">
                <a:solidFill>
                  <a:srgbClr val="FFFF00"/>
                </a:solidFill>
              </a:rPr>
              <a:t> </a:t>
            </a:r>
            <a:r>
              <a:rPr lang="en-US" altLang="en-US" sz="2100" b="1" dirty="0" err="1" smtClean="0">
                <a:solidFill>
                  <a:srgbClr val="FFFF00"/>
                </a:solidFill>
              </a:rPr>
              <a:t>Salaat</a:t>
            </a:r>
            <a:r>
              <a:rPr lang="en-US" altLang="en-US" sz="2100" b="1" dirty="0" smtClean="0">
                <a:solidFill>
                  <a:srgbClr val="FFFF00"/>
                </a:solidFill>
              </a:rPr>
              <a:t> as under:</a:t>
            </a:r>
          </a:p>
          <a:p>
            <a:r>
              <a:rPr lang="en-US" altLang="en-US" sz="2100" b="1" dirty="0" smtClean="0">
                <a:solidFill>
                  <a:srgbClr val="FFFF00"/>
                </a:solidFill>
              </a:rPr>
              <a:t>In every </a:t>
            </a:r>
            <a:r>
              <a:rPr lang="en-US" altLang="en-US" sz="2100" b="1" dirty="0" err="1" smtClean="0">
                <a:solidFill>
                  <a:srgbClr val="FFFF00"/>
                </a:solidFill>
              </a:rPr>
              <a:t>Rak-a’t</a:t>
            </a:r>
            <a:r>
              <a:rPr lang="en-US" altLang="en-US" sz="2100" b="1" dirty="0" smtClean="0">
                <a:solidFill>
                  <a:srgbClr val="FFFF00"/>
                </a:solidFill>
              </a:rPr>
              <a:t> , after the recitation of </a:t>
            </a:r>
            <a:r>
              <a:rPr lang="en-US" altLang="en-US" sz="2100" b="1" dirty="0" err="1" smtClean="0">
                <a:solidFill>
                  <a:srgbClr val="FFFF00"/>
                </a:solidFill>
              </a:rPr>
              <a:t>Soorah</a:t>
            </a:r>
            <a:r>
              <a:rPr lang="en-US" altLang="en-US" sz="2100" b="1" dirty="0" smtClean="0">
                <a:solidFill>
                  <a:srgbClr val="FFFF00"/>
                </a:solidFill>
              </a:rPr>
              <a:t> Al </a:t>
            </a:r>
            <a:r>
              <a:rPr lang="en-US" altLang="en-US" sz="2100" b="1" dirty="0" err="1" smtClean="0">
                <a:solidFill>
                  <a:srgbClr val="FFFF00"/>
                </a:solidFill>
              </a:rPr>
              <a:t>Fatih’ah</a:t>
            </a:r>
            <a:r>
              <a:rPr lang="en-US" altLang="en-US" sz="2100" b="1" dirty="0" smtClean="0">
                <a:solidFill>
                  <a:srgbClr val="FFFF00"/>
                </a:solidFill>
              </a:rPr>
              <a:t>, recite </a:t>
            </a:r>
            <a:r>
              <a:rPr lang="en-US" altLang="en-US" sz="2100" b="1" dirty="0" err="1" smtClean="0">
                <a:solidFill>
                  <a:srgbClr val="FFFF00"/>
                </a:solidFill>
              </a:rPr>
              <a:t>Aayatul</a:t>
            </a:r>
            <a:r>
              <a:rPr lang="en-US" altLang="en-US" sz="2100" b="1" dirty="0" smtClean="0">
                <a:solidFill>
                  <a:srgbClr val="FFFF00"/>
                </a:solidFill>
              </a:rPr>
              <a:t> </a:t>
            </a:r>
            <a:r>
              <a:rPr lang="en-US" altLang="en-US" sz="2100" b="1" dirty="0" err="1" smtClean="0">
                <a:solidFill>
                  <a:srgbClr val="FFFF00"/>
                </a:solidFill>
              </a:rPr>
              <a:t>Kursee</a:t>
            </a:r>
            <a:r>
              <a:rPr lang="en-US" altLang="en-US" sz="2100" b="1" dirty="0" smtClean="0">
                <a:solidFill>
                  <a:srgbClr val="FFFF00"/>
                </a:solidFill>
              </a:rPr>
              <a:t>, and </a:t>
            </a:r>
            <a:r>
              <a:rPr lang="en-US" altLang="en-US" sz="2100" b="1" dirty="0" err="1" smtClean="0">
                <a:solidFill>
                  <a:srgbClr val="FFFF00"/>
                </a:solidFill>
              </a:rPr>
              <a:t>Sorah</a:t>
            </a:r>
            <a:r>
              <a:rPr lang="en-US" altLang="en-US" sz="2100" b="1" dirty="0" smtClean="0">
                <a:solidFill>
                  <a:srgbClr val="FFFF00"/>
                </a:solidFill>
              </a:rPr>
              <a:t> Al </a:t>
            </a:r>
            <a:r>
              <a:rPr lang="en-US" altLang="en-US" sz="2100" b="1" dirty="0" err="1" smtClean="0">
                <a:solidFill>
                  <a:srgbClr val="FFFF00"/>
                </a:solidFill>
              </a:rPr>
              <a:t>Ikhlaas</a:t>
            </a:r>
            <a:r>
              <a:rPr lang="en-US" altLang="en-US" sz="2100" b="1" dirty="0" smtClean="0">
                <a:solidFill>
                  <a:srgbClr val="FFFF00"/>
                </a:solidFill>
              </a:rPr>
              <a:t> 3 times </a:t>
            </a:r>
          </a:p>
          <a:p>
            <a:pPr algn="ctr"/>
            <a:r>
              <a:rPr lang="en-US" altLang="en-US" sz="2100" b="1" dirty="0" smtClean="0">
                <a:solidFill>
                  <a:srgbClr val="FFFF00"/>
                </a:solidFill>
              </a:rPr>
              <a:t>The reward of offering each unit of this prayer is as same as the reward of forty-year worship as well as the reward of each and every one who has observed fasting and offered prayers in this month.</a:t>
            </a:r>
          </a:p>
        </p:txBody>
      </p:sp>
      <p:sp>
        <p:nvSpPr>
          <p:cNvPr id="558085" name="Text Box 5"/>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743423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
        <p:nvSpPr>
          <p:cNvPr id="9"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sp>
        <p:nvSpPr>
          <p:cNvPr id="10" name="Rectangle 5"/>
          <p:cNvSpPr>
            <a:spLocks noChangeArrowheads="1"/>
          </p:cNvSpPr>
          <p:nvPr/>
        </p:nvSpPr>
        <p:spPr bwMode="auto">
          <a:xfrm>
            <a:off x="136525" y="5741988"/>
            <a:ext cx="8888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1200" b="1" dirty="0">
              <a:solidFill>
                <a:srgbClr val="000066"/>
              </a:solidFill>
              <a:latin typeface="Trebuchet MS" pitchFamily="34" charset="0"/>
            </a:endParaRPr>
          </a:p>
          <a:p>
            <a:pPr algn="ctr"/>
            <a:r>
              <a:rPr lang="en-US" altLang="en-US" sz="1100" b="1" dirty="0">
                <a:solidFill>
                  <a:srgbClr val="000066"/>
                </a:solidFill>
              </a:rPr>
              <a:t>For any errors / comments please write to: duas.org@gmail.com</a:t>
            </a:r>
            <a:endParaRPr lang="en-US" altLang="en-US" sz="1200" b="1" dirty="0">
              <a:solidFill>
                <a:srgbClr val="000066"/>
              </a:solidFill>
              <a:latin typeface="Trebuchet MS" pitchFamily="34" charset="0"/>
            </a:endParaRPr>
          </a:p>
          <a:p>
            <a:pPr algn="ctr"/>
            <a:r>
              <a:rPr lang="en-US" altLang="en-US" sz="1200" b="1" dirty="0">
                <a:solidFill>
                  <a:srgbClr val="000066"/>
                </a:solidFill>
                <a:latin typeface="Trebuchet MS" pitchFamily="34" charset="0"/>
              </a:rPr>
              <a:t>Kindly recite </a:t>
            </a:r>
            <a:r>
              <a:rPr lang="en-US" altLang="en-US" sz="1200" b="1" dirty="0" err="1">
                <a:solidFill>
                  <a:srgbClr val="000066"/>
                </a:solidFill>
                <a:latin typeface="Trebuchet MS" pitchFamily="34" charset="0"/>
              </a:rPr>
              <a:t>Sūrat</a:t>
            </a:r>
            <a:r>
              <a:rPr lang="en-US" altLang="en-US" sz="1200" b="1" dirty="0">
                <a:solidFill>
                  <a:srgbClr val="000066"/>
                </a:solidFill>
                <a:latin typeface="Trebuchet MS" pitchFamily="34" charset="0"/>
              </a:rPr>
              <a:t> al-</a:t>
            </a:r>
            <a:r>
              <a:rPr lang="en-US" altLang="en-US" sz="1200" b="1" dirty="0" err="1">
                <a:solidFill>
                  <a:srgbClr val="000066"/>
                </a:solidFill>
                <a:latin typeface="Trebuchet MS" pitchFamily="34" charset="0"/>
              </a:rPr>
              <a:t>Fātiḥah</a:t>
            </a:r>
            <a:r>
              <a:rPr lang="en-US" altLang="en-US" sz="1200" b="1" dirty="0">
                <a:solidFill>
                  <a:srgbClr val="000066"/>
                </a:solidFill>
                <a:latin typeface="Trebuchet MS" pitchFamily="34" charset="0"/>
              </a:rPr>
              <a:t> for </a:t>
            </a:r>
            <a:r>
              <a:rPr lang="en-US" altLang="en-US" sz="1200" b="1" dirty="0" err="1">
                <a:solidFill>
                  <a:srgbClr val="000066"/>
                </a:solidFill>
                <a:latin typeface="Trebuchet MS" pitchFamily="34" charset="0"/>
              </a:rPr>
              <a:t>Marhumeen</a:t>
            </a:r>
            <a:r>
              <a:rPr lang="en-US" altLang="en-US" sz="1200" b="1" dirty="0">
                <a:solidFill>
                  <a:srgbClr val="000066"/>
                </a:solidFill>
                <a:latin typeface="Trebuchet MS" pitchFamily="34" charset="0"/>
              </a:rPr>
              <a:t> of all those who have worked towards making this small work possible.</a:t>
            </a:r>
          </a:p>
        </p:txBody>
      </p:sp>
      <p:pic>
        <p:nvPicPr>
          <p:cNvPr id="12"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428"/>
            <a:ext cx="1828800" cy="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ctrTitle"/>
          </p:nvPr>
        </p:nvSpPr>
        <p:spPr>
          <a:xfrm>
            <a:off x="685800" y="5094312"/>
            <a:ext cx="7772400" cy="1143000"/>
          </a:xfrm>
        </p:spPr>
        <p:txBody>
          <a:bodyPr/>
          <a:lstStyle/>
          <a:p>
            <a:pPr eaLnBrk="1" hangingPunct="1"/>
            <a:r>
              <a:rPr lang="en-US" altLang="en-US" sz="6000" b="1" dirty="0" smtClean="0">
                <a:solidFill>
                  <a:srgbClr val="FFFF00"/>
                </a:solidFill>
              </a:rPr>
              <a:t>Please recite  </a:t>
            </a:r>
            <a:br>
              <a:rPr lang="en-US" altLang="en-US" sz="6000" b="1" dirty="0" smtClean="0">
                <a:solidFill>
                  <a:srgbClr val="FFFF00"/>
                </a:solidFill>
              </a:rPr>
            </a:br>
            <a:r>
              <a:rPr lang="en-US" altLang="en-US" sz="6000" b="1" dirty="0" err="1" smtClean="0">
                <a:solidFill>
                  <a:srgbClr val="FFFF00"/>
                </a:solidFill>
              </a:rPr>
              <a:t>Sūrat</a:t>
            </a:r>
            <a:r>
              <a:rPr lang="en-US" altLang="en-US" sz="6000" b="1" dirty="0" smtClean="0">
                <a:solidFill>
                  <a:srgbClr val="FFFF00"/>
                </a:solidFill>
              </a:rPr>
              <a:t> al-</a:t>
            </a:r>
            <a:r>
              <a:rPr lang="en-US" altLang="en-US" sz="6000" b="1" dirty="0" err="1" smtClean="0">
                <a:solidFill>
                  <a:srgbClr val="FFFF00"/>
                </a:solidFill>
              </a:rPr>
              <a:t>Fātiḥah</a:t>
            </a:r>
            <a:r>
              <a:rPr lang="en-US" altLang="en-US" sz="6000" b="1" dirty="0" smtClean="0">
                <a:solidFill>
                  <a:srgbClr val="FFFF00"/>
                </a:solidFill>
              </a:rPr>
              <a:t/>
            </a:r>
            <a:br>
              <a:rPr lang="en-US" altLang="en-US" sz="6000" b="1" dirty="0" smtClean="0">
                <a:solidFill>
                  <a:srgbClr val="FFFF00"/>
                </a:solidFill>
              </a:rPr>
            </a:br>
            <a:r>
              <a:rPr lang="en-US" altLang="en-US" sz="6000" b="1" dirty="0" smtClean="0">
                <a:solidFill>
                  <a:srgbClr val="FFFF00"/>
                </a:solidFill>
              </a:rPr>
              <a:t>for</a:t>
            </a:r>
            <a:br>
              <a:rPr lang="en-US" altLang="en-US" sz="6000" b="1" dirty="0" smtClean="0">
                <a:solidFill>
                  <a:srgbClr val="FFFF00"/>
                </a:solidFill>
              </a:rPr>
            </a:br>
            <a:r>
              <a:rPr lang="en-US" altLang="en-US" sz="6000" b="1" dirty="0" smtClean="0">
                <a:solidFill>
                  <a:srgbClr val="FFFF00"/>
                </a:solidFill>
              </a:rPr>
              <a:t>ALL MARHUMEEN</a:t>
            </a:r>
            <a:br>
              <a:rPr lang="en-US" altLang="en-US" sz="6000" b="1" dirty="0" smtClean="0">
                <a:solidFill>
                  <a:srgbClr val="FFFF00"/>
                </a:solidFill>
              </a:rPr>
            </a:br>
            <a:endParaRPr lang="en-GB" altLang="en-US" sz="6000" b="1" dirty="0"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685800" y="137160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a:r>
              <a:rPr lang="ar-SA" altLang="en-US" sz="7200" dirty="0" smtClean="0">
                <a:latin typeface="Arabic Typesetting" panose="03020402040406030203" pitchFamily="66" charset="-78"/>
                <a:cs typeface="Arabic Typesetting" panose="03020402040406030203" pitchFamily="66" charset="-78"/>
              </a:rPr>
              <a:t>وَ لَهُ الشُّكْرُ عَلَى مَا أَوْلاَنَا</a:t>
            </a:r>
            <a:endParaRPr lang="en-US" altLang="en-US" sz="7200" dirty="0">
              <a:latin typeface="Arabic Typesetting" panose="03020402040406030203" pitchFamily="66" charset="-78"/>
              <a:cs typeface="Arabic Typesetting" panose="03020402040406030203" pitchFamily="66" charset="-78"/>
            </a:endParaRPr>
          </a:p>
        </p:txBody>
      </p:sp>
      <p:sp>
        <p:nvSpPr>
          <p:cNvPr id="509955" name="Rectangle 3"/>
          <p:cNvSpPr>
            <a:spLocks noGrp="1" noChangeArrowheads="1"/>
          </p:cNvSpPr>
          <p:nvPr>
            <p:ph type="subTitle" idx="1"/>
          </p:nvPr>
        </p:nvSpPr>
        <p:spPr>
          <a:xfrm>
            <a:off x="250825" y="3383280"/>
            <a:ext cx="8569325" cy="1752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20000"/>
              </a:spcBef>
            </a:pPr>
            <a:r>
              <a:rPr lang="en-US" altLang="en-US" sz="3200" dirty="0">
                <a:latin typeface="Calibri" panose="020F0502020204030204" pitchFamily="34" charset="0"/>
                <a:ea typeface="MS Mincho" panose="02020609040205080304" pitchFamily="49" charset="-128"/>
              </a:rPr>
              <a:t>(We) gratefully thank Him because He takes care of us and looks after our interests.) </a:t>
            </a:r>
          </a:p>
        </p:txBody>
      </p:sp>
      <p:sp>
        <p:nvSpPr>
          <p:cNvPr id="509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45598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AutoShape 2"/>
          <p:cNvSpPr>
            <a:spLocks noChangeArrowheads="1"/>
          </p:cNvSpPr>
          <p:nvPr/>
        </p:nvSpPr>
        <p:spPr bwMode="auto">
          <a:xfrm>
            <a:off x="611188" y="1341438"/>
            <a:ext cx="7993062" cy="4608512"/>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3987" name="Rectangle 3"/>
          <p:cNvSpPr>
            <a:spLocks noChangeArrowheads="1"/>
          </p:cNvSpPr>
          <p:nvPr/>
        </p:nvSpPr>
        <p:spPr bwMode="auto">
          <a:xfrm>
            <a:off x="684213" y="2636838"/>
            <a:ext cx="77755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000" b="1" dirty="0">
                <a:solidFill>
                  <a:srgbClr val="FFFF00"/>
                </a:solidFill>
              </a:rPr>
              <a:t>Raise your hands towards the sky and say.</a:t>
            </a:r>
          </a:p>
        </p:txBody>
      </p:sp>
      <p:sp>
        <p:nvSpPr>
          <p:cNvPr id="553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b="1" dirty="0" err="1" smtClean="0">
                <a:solidFill>
                  <a:srgbClr val="FFFF99"/>
                </a:solidFill>
                <a:latin typeface="Trebuchet MS" panose="020B0603020202020204" pitchFamily="34" charset="0"/>
              </a:rPr>
              <a:t>A’maal</a:t>
            </a:r>
            <a:r>
              <a:rPr lang="en-US" altLang="en-US" b="1" dirty="0" smtClean="0">
                <a:solidFill>
                  <a:srgbClr val="FFFF99"/>
                </a:solidFill>
                <a:latin typeface="Trebuchet MS" panose="020B0603020202020204" pitchFamily="34" charset="0"/>
              </a:rPr>
              <a:t> for the 1st night of </a:t>
            </a:r>
            <a:r>
              <a:rPr lang="en-US" altLang="en-US" b="1" dirty="0" err="1" smtClean="0">
                <a:solidFill>
                  <a:srgbClr val="FFFF99"/>
                </a:solidFill>
                <a:latin typeface="Trebuchet MS" panose="020B0603020202020204" pitchFamily="34" charset="0"/>
              </a:rPr>
              <a:t>Sháwwál</a:t>
            </a:r>
            <a:endParaRPr lang="en-US" altLang="en-US" b="1" dirty="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Trebuchet MS"/>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3477</Words>
  <Application>Microsoft Office PowerPoint</Application>
  <PresentationFormat>On-screen Show (4:3)</PresentationFormat>
  <Paragraphs>292</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Trebuchet MS</vt:lpstr>
      <vt:lpstr>Simplified Arabic</vt:lpstr>
      <vt:lpstr>MS Mincho</vt:lpstr>
      <vt:lpstr>Al-Arial</vt:lpstr>
      <vt:lpstr>Default Design</vt:lpstr>
      <vt:lpstr>PowerPoint Presentation</vt:lpstr>
      <vt:lpstr>PowerPoint Presentation</vt:lpstr>
      <vt:lpstr>PowerPoint Presentation</vt:lpstr>
      <vt:lpstr>اَللَّهُمَّ صَلِّ عَلَى مُحَمَّدٍ وَ آلِ مُحَمَّد</vt:lpstr>
      <vt:lpstr>بِسْمِ ٱللَّـهِ ٱلرَّحْمَـٰنِ ٱلرَّحِيمِ</vt:lpstr>
      <vt:lpstr>اَللَّهُ أَكْبَرُ اللَّهُ أَكْبَرُ  لاَ إِلَهَ إِلاَّ اللَّهُ وَ اللَّهُ أَكْبَرُ  </vt:lpstr>
      <vt:lpstr>اللَّهُ أَكْبَرُ وَ لِلَّهِ الْحَمْدُ الْحَمْدُ لِلَّهِ عَلَى مَا هَدَانَا </vt:lpstr>
      <vt:lpstr>وَ لَهُ الشُّكْرُ عَلَى مَا أَوْلاَنَا</vt:lpstr>
      <vt:lpstr>PowerPoint Presentation</vt:lpstr>
      <vt:lpstr>يَا ذَا الْمَنِّ وَ الطَّوْلِ يَا ذَا الْجُودِ </vt:lpstr>
      <vt:lpstr>يَا مُصْطَفِيَ مُحَمَّدٍ وَنَاصِرَهُ</vt:lpstr>
      <vt:lpstr>صَلِّ عَلَىٰ مُحَمَّدٍ وَآلِ مُحَمَّدٍ</vt:lpstr>
      <vt:lpstr>وَٱغْفِرْ لِي كُلَّ ذَنْبٍ احْصَيْتَهُ </vt:lpstr>
      <vt:lpstr>وَهُوَ عِنْدَكَ فِي كِتَابٍ مُبِينٍ</vt:lpstr>
      <vt:lpstr>PowerPoint Presentation</vt:lpstr>
      <vt:lpstr>يَا دَائِمَ الْفَضْلِ عَلَى الْبَرِيَّةِ </vt:lpstr>
      <vt:lpstr>يَا بَاسِطَ الْيَدَيْنِ بِالْعَطِيَّةِ </vt:lpstr>
      <vt:lpstr>يَا صَاحِبَ الْمَوَاهِبِ السَّنِيَّةِ</vt:lpstr>
      <vt:lpstr>صَلِّ عَلَى مُحَمَّدٍ وَ آلِهِ خَيْرِ الْوَرَى سَجِيَّةً </vt:lpstr>
      <vt:lpstr>وَ اغْفِرْ لَنَا يَا ذَا الْعُلَى فِي هَذِهِ الْعَشِيَّة</vt:lpstr>
      <vt:lpstr>PowerPoint Presentation</vt:lpstr>
      <vt:lpstr>يَا ذَا الْحَوْلِ يَا ذَا الطّوْلِ</vt:lpstr>
      <vt:lpstr>يَا مُصْطَفِياً مُحَمّداً وَنَاصِرَهُ صَلّ عَلَى مُحَمّدٍ وَآلِ مُحَمّدٍ</vt:lpstr>
      <vt:lpstr>وَاغْفِرْ لِي كُلّ ذَنْبٍ أَذْنَبْتُهُ وَنَسِيتُهُ أَنَا وَهُوَ عِنْدَكَ فِي كِتَابٍ مُبِينٍ</vt:lpstr>
      <vt:lpstr>PowerPoint Presentation</vt:lpstr>
      <vt:lpstr>PowerPoint Presentation</vt:lpstr>
      <vt:lpstr>أَتُوبُ إِلَى اللَّهِ‏</vt:lpstr>
      <vt:lpstr>PowerPoint Presentation</vt:lpstr>
      <vt:lpstr>PowerPoint Presentation</vt:lpstr>
      <vt:lpstr>يَا اللَّهُ يَا اللَّهُ يَا اللَّهُ يَا رَحْمَانُ يَا اللَّهُ يَا رَحِيمُ يَا اللَّهُ يَا مَلِكُ يَا اللَّهُ يَا قُدُّوسُ يَا اللَّهُ‏</vt:lpstr>
      <vt:lpstr>يَا سَلاَمُ يَا اللَّهُ يَا مُؤْمِنُ يَا اللَّهُ يَا مُهَيْمِنُ يَا اللَّهُ يَا عَزِيزُ يَا اللَّهُ‏</vt:lpstr>
      <vt:lpstr>يَا جَبَّارُ يَا اللَّهُ يَا مُتَكَبِّرُ يَا اللَّهُ يَا خَالِقُ يَا اللَّهُ يَا بَارِئُ يَا اللَّهُ يَا مُصَوِّرُ يَا اللَّهُ‏</vt:lpstr>
      <vt:lpstr>يَا عَالِمُ يَا اللَّهُ يَا عَظِيمُ يَا اللَّهُ يَا عَلِيمُ يَا اللَّهُ يَا كَرِيمُ يَا اللَّهُ يَا حَلِيمُ يَا اللَّهُ‏</vt:lpstr>
      <vt:lpstr>يَا حَكِيمُ يَا اللَّهُ يَا سَمِيعُ يَا اللَّهُ يَا بَصِيرُ  يَا اللَّهُ يَا قَرِيبُ يَا اللَّهُ يَا مُجِيبُ يَا اللَّهُ‏</vt:lpstr>
      <vt:lpstr>يَا جَوَادُ يَا اللَّهُ يَا مَاجِدُ يَا اللَّهُ يَا مَلِيُّ  يَا اللَّهُ يَا وَفِيُّ يَا اللَّهُ يَا مَوْلَى يَا اللَّهُ‏</vt:lpstr>
      <vt:lpstr>يَا قَاضِي يَا اللَّهُ يَا سَرِيعُ يَا اللَّهُ يَا شَدِيدُ يَا اللَّهُ يَا رَءُوفُ يَا اللَّهُ يَا رَقِيبُ يَا اللَّهُ‏</vt:lpstr>
      <vt:lpstr>يَا مَجِيدُ يَا اللَّهُ يَا حَفِيظُ يَا اللَّهُ  يَا مُحِيطُ يَا اللَّهُ يَا سَيِّدَ السَّادَاتِ يَا اللَّهُ‏</vt:lpstr>
      <vt:lpstr>يَا أَوَّلُ يَا اللَّهُ يَا آخِرُ يَا اللَّهُ يَا ظَاهِرُ يَا اللَّهُ يَا بَاطِنُ يَا اللَّهُ يَا فَاخِرُ يَا اللَّهُ يَا قَاهِرُ يَا اللَّهُ‏</vt:lpstr>
      <vt:lpstr>يَا رَبَّاهْ يَا اللَّهُ يَا رَبَّاهْ يَا اللَّهُ يَا رَبَّاهْ  يَا اللَّهُ يَا وَدُودُ يَا اللَّهُ يَا نُورُ يَا اللَّهُ‏</vt:lpstr>
      <vt:lpstr>يَا رَافِعُ يَا اللَّهُ يَا مَانِعُ يَا اللَّهُ يَا دَافِعُ  يَا اللَّهُ يَا فَاتِحُ يَا اللَّهُ يَا نَفَّاحُ (نَفَّاعُ) يَا اللَّهُ‏</vt:lpstr>
      <vt:lpstr>يَا جَلِيلُ يَا اللَّهُ يَا جَمِيلُ يَا اللَّهُ يَا شَهِيدُ يَا اللَّهُ‏</vt:lpstr>
      <vt:lpstr>يَا شَاهِدُ يَا اللَّهُ يَا مُغِيثُ يَا اللَّهُ  يَا حَبِيبُ يَا اللَّهُ‏</vt:lpstr>
      <vt:lpstr>يَا فَاطِرُ يَا اللَّهُ يَا مُطَهِّرُ يَا اللَّهُ يَا مَلِكُ (مَلِيكُ) يَا اللَّهُ يَا مُقْتَدِرُ يَا اللَّهُ يَا قَابِضُ يَا اللَّهُ‏</vt:lpstr>
      <vt:lpstr>يَا بَاسِطُ يَا اللَّهُ يَا مُحْيِي يَا اللَّهُ  يَا مُمِيتُ يَا اللَّهُ يَا بَاعِثُ يَا اللَّهُ يَا وَارِثُ  يَا اللَّهُ‏</vt:lpstr>
      <vt:lpstr>يَا مُعْطِي يَا اللَّهُ يَا مُفْضِلُ يَا اللَّهُ يَا مُنْعِمُ يَا اللَّهُ يَا حَقُّ يَا اللَّهُ يَا مُبِينُ يَا اللَّهُ‏</vt:lpstr>
      <vt:lpstr>يَا طَيِّبُ يَا اللَّهُ يَا مُحْسِنُ يَا اللَّهُ يَا مُجْمِلُ يَا اللَّهُ يَا مُبْدِئُ يَا اللَّهُ يَا مُعِيدُ يَا اللَّهُ‏</vt:lpstr>
      <vt:lpstr>يَا بَارِئُ يَا اللَّهُ يَا بَدِيعُ يَا اللَّهُ يَا هَادِي  يَا اللَّهُ يَا كَافِي يَا اللَّهُ يَا شَافِي يَا اللَّهُ‏</vt:lpstr>
      <vt:lpstr>يَا عَلِيُّ يَا اللَّهُ يَا عَظِيمُ يَا اللَّهُ يَا حَنَّانُ  يَا اللَّهُ يَا مَنَّانُ يَا اللَّهُ يَا ذَا الطَّوْلِ يَا اللَّهُ‏</vt:lpstr>
      <vt:lpstr>يَا مُتَعَالِي يَا اللَّهُ يَا عَدْلُ يَا اللَّهُ  يَا ذَا الْمَعَارِجِ يَا اللَّهُ يَا صَادِقُ يَا اللَّهُ‏</vt:lpstr>
      <vt:lpstr>يَا صَدُوقُ يَا اللَّهُ يَا دَيَّانُ يَا اللَّهُ  يَا بَاقِي يَا اللَّهُ يَا وَاقِي يَا اللَّهُ‏</vt:lpstr>
      <vt:lpstr>يَا ذَا الْجَلاَلِ يَا اللَّهُ يَا ذَا الْإِكْرَامِ يَا اللَّهُ‏</vt:lpstr>
      <vt:lpstr>يَا مَحْمُودُ يَا اللَّهُ يَا مَعْبُودُ يَا اللَّهُ يَا صَانِعُ يَا اللَّهُ يَا مُعِينُ يَا اللَّهُ يَا مُكَوِّنُ يَا اللَّهُ‏</vt:lpstr>
      <vt:lpstr>يَا فَعَّالُ يَا اللَّهُ يَا لَطِيفُ يَا اللَّهُ يَا غَفُورُ يَا اللَّهُ (يَا جَلِيلُ يَا اللَّهُ)</vt:lpstr>
      <vt:lpstr>يَا شَكُورُ يَا اللَّهُ يَا نُورُ يَا اللَّهُ  يَا قَدِيرُ (قَدِيمُ) يَا اللَّهُ‏</vt:lpstr>
      <vt:lpstr>يَا رَبَّاهْ يَا اللَّهُ يَا رَبَّاهْ يَا اللَّهُ يَا رَبَّاهْ  يَا اللَّهُ يَا رَبَّاهْ يَا اللَّهُ‏</vt:lpstr>
      <vt:lpstr>يَا رَبَّاهْ يَا اللَّهُ يَا رَبَّاهْ يَا اللَّهُ يَا رَبَّاهْ  يَا اللَّهُ‏</vt:lpstr>
      <vt:lpstr>يَا رَبَّاهْ يَا اللَّهُ يَا رَبَّاهْ يَا اللَّهُ يَا رَبَّاهْ  يَا اللَّهُ‏</vt:lpstr>
      <vt:lpstr>أَسْأَلُكَ أَنْ تُصَلِّيَ عَلَى مُحَمَّدٍ وَ آلِ مُحَمَّدٍ وَ تَمُنَّ عَلَيَّ بِرِضَاكَ وَ تَعْفُوَ عَنِّي بِحِلْمِكَ‏</vt:lpstr>
      <vt:lpstr>وَ تُوَسِّعَ عَلَيَّ مِنْ رِزْقِكَ الْحَلاَلِ الطَّيِّبِ وَ مِنْ حَيْثُ أَحْتَسِبُ وَ مِنْ حَيْثُ لاَ أَحْتَسِبُ‏</vt:lpstr>
      <vt:lpstr>فَإِنِّي عَبْدُكَ لَيْسَ لِي أَحَدٌ سِوَاكَ وَ لاَ أَحَدٌ أَسْأَلُهُ غَيْرُكَ‏</vt:lpstr>
      <vt:lpstr>يَا أَرْحَمَ الرَّاحِمِينَ مَا شَاءَ اللَّهُ  لاَ قُوَّةَ إِلاَّ بِاللَّهِ الْعَلِيِّ الْعَظِيمِ‏</vt:lpstr>
      <vt:lpstr>PowerPoint Presentation</vt:lpstr>
      <vt:lpstr>يَا اللَّهُ يَا اللَّهُ يَا اللَّهُ يَا رَبِّ يَا رَبِّ يَا رَبِّ يَا مُنْزِلَ الْبَرَكَاتِ بِكَ تُنْزَلُ كُلُّ حَاجَةٍ</vt:lpstr>
      <vt:lpstr>أَسْأَلُكَ بِكُلِّ اسْمٍ فِي مَخْزُونِ الْغَيْبِ عِنْدَكَ  وَ الْأَسْمَاءِ الْمَشْهُورَاتِ عِنْدَكَ الْمَكْتُوبَةِ عَلَى سُرَادِقِ عَرْشِكَ‏</vt:lpstr>
      <vt:lpstr>أَنْ تُصَلِّيَ عَلَى مُحَمَّدٍ وَ آلِ مُحَمَّدٍ وَ أَنْ تَقْبَلَ مِنِّي شَهْرَ رَمَضَانَ‏</vt:lpstr>
      <vt:lpstr>وَ تَكْتُبَنِي مِنَ الْوَافِدِينَ إِلَى بَيْتِكَ الْحَرَامِ وَ تَصْفَحَ لِي عَنِ الذُّنُوبِ الْعِظَامِ وَ تَسْتَخْرِجَ لِي يَا رَبِّ كُنُوزَكَ يَا رَحْمَانُ‏</vt:lpstr>
      <vt:lpstr>اَللَّهُمَّ صَلِّ عَلَى مُحَمَّدٍ وَ آلِ مُحَمَّد</vt:lpstr>
      <vt:lpstr>PowerPoint Presentation</vt:lpstr>
      <vt:lpstr>أَسْتَغْفِرُ اللّهَ وَأَتُوبُ إلَيْهِ.</vt:lpstr>
      <vt:lpstr>يَا حَيّ يَا قَيّومُ، يَا ذَا الجَلالِ وَالإِكرَامِ،</vt:lpstr>
      <vt:lpstr>يَارَحْمَانَ الدّنيَا وَالآخِرَةِ وَرَحِيمَهُمَا، يَا أَرْحَمَ الرَّاحِمِينَ،</vt:lpstr>
      <vt:lpstr>يَاإِلهَ الأَوّلِينَ وَالآخِرِينَ، اغْفِرْ لَنَا ذُنُوبَنَا،</vt:lpstr>
      <vt:lpstr>وَتَقَبّلْ مِنَّا صَلاتَنَا وَصِيَامَنَا وَقِيَامَنَا.</vt:lpstr>
      <vt:lpstr>PowerPoint Presentation</vt:lpstr>
      <vt:lpstr>Please recite   Sūrat al-Fātiḥah for ALL MARHUMEEN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Amaal of the Night of Eid Al Fitr</dc:title>
  <dc:creator>www.dubaijamaat.com</dc:creator>
  <cp:lastModifiedBy>Rehan Ali Lotlikar</cp:lastModifiedBy>
  <cp:revision>150</cp:revision>
  <dcterms:created xsi:type="dcterms:W3CDTF">2005-10-29T15:47:42Z</dcterms:created>
  <dcterms:modified xsi:type="dcterms:W3CDTF">2020-05-20T10:46:59Z</dcterms:modified>
</cp:coreProperties>
</file>