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8"/>
  </p:notesMasterIdLst>
  <p:sldIdLst>
    <p:sldId id="3283" r:id="rId2"/>
    <p:sldId id="3313" r:id="rId3"/>
    <p:sldId id="3804" r:id="rId4"/>
    <p:sldId id="3419" r:id="rId5"/>
    <p:sldId id="3417" r:id="rId6"/>
    <p:sldId id="3638" r:id="rId7"/>
    <p:sldId id="3639" r:id="rId8"/>
    <p:sldId id="3640" r:id="rId9"/>
    <p:sldId id="3641" r:id="rId10"/>
    <p:sldId id="3642" r:id="rId11"/>
    <p:sldId id="3643" r:id="rId12"/>
    <p:sldId id="3644" r:id="rId13"/>
    <p:sldId id="3645" r:id="rId14"/>
    <p:sldId id="3646" r:id="rId15"/>
    <p:sldId id="3647" r:id="rId16"/>
    <p:sldId id="3648" r:id="rId17"/>
    <p:sldId id="3649" r:id="rId18"/>
    <p:sldId id="3650" r:id="rId19"/>
    <p:sldId id="3651" r:id="rId20"/>
    <p:sldId id="3652" r:id="rId21"/>
    <p:sldId id="3653" r:id="rId22"/>
    <p:sldId id="3654" r:id="rId23"/>
    <p:sldId id="3655" r:id="rId24"/>
    <p:sldId id="3656" r:id="rId25"/>
    <p:sldId id="3657" r:id="rId26"/>
    <p:sldId id="3658" r:id="rId27"/>
    <p:sldId id="3659" r:id="rId28"/>
    <p:sldId id="3660" r:id="rId29"/>
    <p:sldId id="3661" r:id="rId30"/>
    <p:sldId id="3662" r:id="rId31"/>
    <p:sldId id="3663" r:id="rId32"/>
    <p:sldId id="3664" r:id="rId33"/>
    <p:sldId id="3665" r:id="rId34"/>
    <p:sldId id="3666" r:id="rId35"/>
    <p:sldId id="3667" r:id="rId36"/>
    <p:sldId id="3668" r:id="rId37"/>
    <p:sldId id="3669" r:id="rId38"/>
    <p:sldId id="3670" r:id="rId39"/>
    <p:sldId id="3671" r:id="rId40"/>
    <p:sldId id="3672" r:id="rId41"/>
    <p:sldId id="3673" r:id="rId42"/>
    <p:sldId id="3674" r:id="rId43"/>
    <p:sldId id="3675" r:id="rId44"/>
    <p:sldId id="3676" r:id="rId45"/>
    <p:sldId id="3677" r:id="rId46"/>
    <p:sldId id="3678" r:id="rId47"/>
    <p:sldId id="3679" r:id="rId48"/>
    <p:sldId id="3680" r:id="rId49"/>
    <p:sldId id="3681" r:id="rId50"/>
    <p:sldId id="3682" r:id="rId51"/>
    <p:sldId id="3683" r:id="rId52"/>
    <p:sldId id="3684" r:id="rId53"/>
    <p:sldId id="3685" r:id="rId54"/>
    <p:sldId id="3686" r:id="rId55"/>
    <p:sldId id="3687" r:id="rId56"/>
    <p:sldId id="3688" r:id="rId57"/>
    <p:sldId id="3689" r:id="rId58"/>
    <p:sldId id="3690" r:id="rId59"/>
    <p:sldId id="3691" r:id="rId60"/>
    <p:sldId id="3692" r:id="rId61"/>
    <p:sldId id="3693" r:id="rId62"/>
    <p:sldId id="3694" r:id="rId63"/>
    <p:sldId id="3695" r:id="rId64"/>
    <p:sldId id="3696" r:id="rId65"/>
    <p:sldId id="3697" r:id="rId66"/>
    <p:sldId id="3698" r:id="rId67"/>
    <p:sldId id="3699" r:id="rId68"/>
    <p:sldId id="3700" r:id="rId69"/>
    <p:sldId id="3701" r:id="rId70"/>
    <p:sldId id="3702" r:id="rId71"/>
    <p:sldId id="3703" r:id="rId72"/>
    <p:sldId id="3704" r:id="rId73"/>
    <p:sldId id="3705" r:id="rId74"/>
    <p:sldId id="3706" r:id="rId75"/>
    <p:sldId id="3707" r:id="rId76"/>
    <p:sldId id="3708" r:id="rId77"/>
    <p:sldId id="3709" r:id="rId78"/>
    <p:sldId id="3710" r:id="rId79"/>
    <p:sldId id="3711" r:id="rId80"/>
    <p:sldId id="3712" r:id="rId81"/>
    <p:sldId id="3803" r:id="rId82"/>
    <p:sldId id="3713" r:id="rId83"/>
    <p:sldId id="3714" r:id="rId84"/>
    <p:sldId id="3715" r:id="rId85"/>
    <p:sldId id="3716" r:id="rId86"/>
    <p:sldId id="3717" r:id="rId87"/>
    <p:sldId id="3718" r:id="rId88"/>
    <p:sldId id="3719" r:id="rId89"/>
    <p:sldId id="3720" r:id="rId90"/>
    <p:sldId id="3721" r:id="rId91"/>
    <p:sldId id="3722" r:id="rId92"/>
    <p:sldId id="3723" r:id="rId93"/>
    <p:sldId id="3724" r:id="rId94"/>
    <p:sldId id="3725" r:id="rId95"/>
    <p:sldId id="3726" r:id="rId96"/>
    <p:sldId id="3727" r:id="rId97"/>
    <p:sldId id="3728" r:id="rId98"/>
    <p:sldId id="3729" r:id="rId99"/>
    <p:sldId id="3730" r:id="rId100"/>
    <p:sldId id="3731" r:id="rId101"/>
    <p:sldId id="3732" r:id="rId102"/>
    <p:sldId id="3733" r:id="rId103"/>
    <p:sldId id="3734" r:id="rId104"/>
    <p:sldId id="3735" r:id="rId105"/>
    <p:sldId id="3736" r:id="rId106"/>
    <p:sldId id="3737" r:id="rId107"/>
    <p:sldId id="3738" r:id="rId108"/>
    <p:sldId id="3739" r:id="rId109"/>
    <p:sldId id="3740" r:id="rId110"/>
    <p:sldId id="3741" r:id="rId111"/>
    <p:sldId id="3742" r:id="rId112"/>
    <p:sldId id="3743" r:id="rId113"/>
    <p:sldId id="3744" r:id="rId114"/>
    <p:sldId id="3745" r:id="rId115"/>
    <p:sldId id="3746" r:id="rId116"/>
    <p:sldId id="3747" r:id="rId117"/>
    <p:sldId id="3748" r:id="rId118"/>
    <p:sldId id="3749" r:id="rId119"/>
    <p:sldId id="3750" r:id="rId120"/>
    <p:sldId id="3751" r:id="rId121"/>
    <p:sldId id="3752" r:id="rId122"/>
    <p:sldId id="3753" r:id="rId123"/>
    <p:sldId id="3754" r:id="rId124"/>
    <p:sldId id="3755" r:id="rId125"/>
    <p:sldId id="3756" r:id="rId126"/>
    <p:sldId id="3757" r:id="rId127"/>
    <p:sldId id="3758" r:id="rId128"/>
    <p:sldId id="3759" r:id="rId129"/>
    <p:sldId id="3760" r:id="rId130"/>
    <p:sldId id="3761" r:id="rId131"/>
    <p:sldId id="3762" r:id="rId132"/>
    <p:sldId id="3763" r:id="rId133"/>
    <p:sldId id="3764" r:id="rId134"/>
    <p:sldId id="3765" r:id="rId135"/>
    <p:sldId id="3766" r:id="rId136"/>
    <p:sldId id="3767" r:id="rId137"/>
    <p:sldId id="3768" r:id="rId138"/>
    <p:sldId id="3769" r:id="rId139"/>
    <p:sldId id="3770" r:id="rId140"/>
    <p:sldId id="3771" r:id="rId141"/>
    <p:sldId id="3772" r:id="rId142"/>
    <p:sldId id="3773" r:id="rId143"/>
    <p:sldId id="3774" r:id="rId144"/>
    <p:sldId id="3775" r:id="rId145"/>
    <p:sldId id="3637" r:id="rId146"/>
    <p:sldId id="3415" r:id="rId1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66"/>
    <a:srgbClr val="800000"/>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0" autoAdjust="0"/>
    <p:restoredTop sz="95204" autoAdjust="0"/>
  </p:normalViewPr>
  <p:slideViewPr>
    <p:cSldViewPr showGuides="1">
      <p:cViewPr varScale="1">
        <p:scale>
          <a:sx n="115" d="100"/>
          <a:sy n="115" d="100"/>
        </p:scale>
        <p:origin x="504" y="294"/>
      </p:cViewPr>
      <p:guideLst>
        <p:guide orient="horz" pos="2160"/>
        <p:guide pos="2928"/>
      </p:guideLst>
    </p:cSldViewPr>
  </p:slideViewPr>
  <p:notesTextViewPr>
    <p:cViewPr>
      <p:scale>
        <a:sx n="100" d="100"/>
        <a:sy n="100" d="100"/>
      </p:scale>
      <p:origin x="0" y="0"/>
    </p:cViewPr>
  </p:notesTextViewPr>
  <p:sorterViewPr>
    <p:cViewPr>
      <p:scale>
        <a:sx n="66" d="100"/>
        <a:sy n="66" d="100"/>
      </p:scale>
      <p:origin x="0" y="1638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267118EC-E573-445A-BB69-051F4532F6B1}" type="datetimeFigureOut">
              <a:rPr lang="en-US"/>
              <a:pPr>
                <a:defRPr/>
              </a:pPr>
              <a:t>29/09/2021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E16B792E-60AE-47C6-A1D1-ECDEA4484398}" type="slidenum">
              <a:rPr lang="en-US"/>
              <a:pPr>
                <a:defRPr/>
              </a:pPr>
              <a:t>‹#›</a:t>
            </a:fld>
            <a:endParaRPr lang="en-US"/>
          </a:p>
        </p:txBody>
      </p:sp>
    </p:spTree>
    <p:extLst>
      <p:ext uri="{BB962C8B-B14F-4D97-AF65-F5344CB8AC3E}">
        <p14:creationId xmlns:p14="http://schemas.microsoft.com/office/powerpoint/2010/main" val="2705495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4C27A2-7D2F-4F99-85A1-03716A839339}" type="slidenum">
              <a:rPr lang="ar-SA"/>
              <a:pPr>
                <a:defRPr/>
              </a:pPr>
              <a:t>‹#›</a:t>
            </a:fld>
            <a:endParaRPr lang="en-US"/>
          </a:p>
        </p:txBody>
      </p:sp>
    </p:spTree>
    <p:extLst>
      <p:ext uri="{BB962C8B-B14F-4D97-AF65-F5344CB8AC3E}">
        <p14:creationId xmlns:p14="http://schemas.microsoft.com/office/powerpoint/2010/main" val="64644842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5422A6-F9EF-440B-8386-D30EEE599BC5}" type="slidenum">
              <a:rPr lang="ar-SA"/>
              <a:pPr>
                <a:defRPr/>
              </a:pPr>
              <a:t>‹#›</a:t>
            </a:fld>
            <a:endParaRPr lang="en-US"/>
          </a:p>
        </p:txBody>
      </p:sp>
    </p:spTree>
    <p:extLst>
      <p:ext uri="{BB962C8B-B14F-4D97-AF65-F5344CB8AC3E}">
        <p14:creationId xmlns:p14="http://schemas.microsoft.com/office/powerpoint/2010/main" val="14067151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3DCC08-6156-4C90-BD63-C634C57766F8}" type="slidenum">
              <a:rPr lang="ar-SA"/>
              <a:pPr>
                <a:defRPr/>
              </a:pPr>
              <a:t>‹#›</a:t>
            </a:fld>
            <a:endParaRPr lang="en-US"/>
          </a:p>
        </p:txBody>
      </p:sp>
    </p:spTree>
    <p:extLst>
      <p:ext uri="{BB962C8B-B14F-4D97-AF65-F5344CB8AC3E}">
        <p14:creationId xmlns:p14="http://schemas.microsoft.com/office/powerpoint/2010/main" val="34554946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C6CD2F-C7FB-4B04-9AE6-9183C89B1FC7}" type="slidenum">
              <a:rPr lang="ar-SA"/>
              <a:pPr>
                <a:defRPr/>
              </a:pPr>
              <a:t>‹#›</a:t>
            </a:fld>
            <a:endParaRPr lang="en-US"/>
          </a:p>
        </p:txBody>
      </p:sp>
    </p:spTree>
    <p:extLst>
      <p:ext uri="{BB962C8B-B14F-4D97-AF65-F5344CB8AC3E}">
        <p14:creationId xmlns:p14="http://schemas.microsoft.com/office/powerpoint/2010/main" val="36867779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4834D0-8F6D-45CA-AED3-379BA3B5CDDD}" type="slidenum">
              <a:rPr lang="ar-SA"/>
              <a:pPr>
                <a:defRPr/>
              </a:pPr>
              <a:t>‹#›</a:t>
            </a:fld>
            <a:endParaRPr lang="en-US"/>
          </a:p>
        </p:txBody>
      </p:sp>
    </p:spTree>
    <p:extLst>
      <p:ext uri="{BB962C8B-B14F-4D97-AF65-F5344CB8AC3E}">
        <p14:creationId xmlns:p14="http://schemas.microsoft.com/office/powerpoint/2010/main" val="38401198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3BFFB0-AA31-4364-81DA-23723AA6CF57}" type="slidenum">
              <a:rPr lang="ar-SA"/>
              <a:pPr>
                <a:defRPr/>
              </a:pPr>
              <a:t>‹#›</a:t>
            </a:fld>
            <a:endParaRPr lang="en-US"/>
          </a:p>
        </p:txBody>
      </p:sp>
    </p:spTree>
    <p:extLst>
      <p:ext uri="{BB962C8B-B14F-4D97-AF65-F5344CB8AC3E}">
        <p14:creationId xmlns:p14="http://schemas.microsoft.com/office/powerpoint/2010/main" val="33948201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27CFC5-5CFA-466E-BBFF-26CA961AD6F8}" type="slidenum">
              <a:rPr lang="ar-SA"/>
              <a:pPr>
                <a:defRPr/>
              </a:pPr>
              <a:t>‹#›</a:t>
            </a:fld>
            <a:endParaRPr lang="en-US"/>
          </a:p>
        </p:txBody>
      </p:sp>
    </p:spTree>
    <p:extLst>
      <p:ext uri="{BB962C8B-B14F-4D97-AF65-F5344CB8AC3E}">
        <p14:creationId xmlns:p14="http://schemas.microsoft.com/office/powerpoint/2010/main" val="41646743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F9C1BB5-068B-40AB-9D3C-4E72073D3DE1}" type="slidenum">
              <a:rPr lang="ar-SA"/>
              <a:pPr>
                <a:defRPr/>
              </a:pPr>
              <a:t>‹#›</a:t>
            </a:fld>
            <a:endParaRPr lang="en-US"/>
          </a:p>
        </p:txBody>
      </p:sp>
    </p:spTree>
    <p:extLst>
      <p:ext uri="{BB962C8B-B14F-4D97-AF65-F5344CB8AC3E}">
        <p14:creationId xmlns:p14="http://schemas.microsoft.com/office/powerpoint/2010/main" val="179326692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877D85-8A6D-4BC6-B115-BA39AD4F61E2}" type="slidenum">
              <a:rPr lang="ar-SA"/>
              <a:pPr>
                <a:defRPr/>
              </a:pPr>
              <a:t>‹#›</a:t>
            </a:fld>
            <a:endParaRPr lang="en-US"/>
          </a:p>
        </p:txBody>
      </p:sp>
    </p:spTree>
    <p:extLst>
      <p:ext uri="{BB962C8B-B14F-4D97-AF65-F5344CB8AC3E}">
        <p14:creationId xmlns:p14="http://schemas.microsoft.com/office/powerpoint/2010/main" val="30610113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BB0467-D923-4F66-B89C-66E09F3964BD}" type="slidenum">
              <a:rPr lang="ar-SA"/>
              <a:pPr>
                <a:defRPr/>
              </a:pPr>
              <a:t>‹#›</a:t>
            </a:fld>
            <a:endParaRPr lang="en-US"/>
          </a:p>
        </p:txBody>
      </p:sp>
    </p:spTree>
    <p:extLst>
      <p:ext uri="{BB962C8B-B14F-4D97-AF65-F5344CB8AC3E}">
        <p14:creationId xmlns:p14="http://schemas.microsoft.com/office/powerpoint/2010/main" val="38366419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702D48-2A69-4C5B-BBD9-587C128324D0}" type="slidenum">
              <a:rPr lang="ar-SA"/>
              <a:pPr>
                <a:defRPr/>
              </a:pPr>
              <a:t>‹#›</a:t>
            </a:fld>
            <a:endParaRPr lang="en-US"/>
          </a:p>
        </p:txBody>
      </p:sp>
    </p:spTree>
    <p:extLst>
      <p:ext uri="{BB962C8B-B14F-4D97-AF65-F5344CB8AC3E}">
        <p14:creationId xmlns:p14="http://schemas.microsoft.com/office/powerpoint/2010/main" val="109732129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66"/>
                </a:solidFill>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itchFamily="34" charset="0"/>
                <a:cs typeface="Arial" pitchFamily="34" charset="0"/>
              </a:defRPr>
            </a:lvl1pPr>
          </a:lstStyle>
          <a:p>
            <a:pPr>
              <a:defRPr/>
            </a:pPr>
            <a:fld id="{FCAFB89C-3421-42D8-B3B9-607B2B259950}"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pitchFamily="34" charset="0"/>
          <a:cs typeface="Arial" pitchFamily="34" charset="0"/>
        </a:defRPr>
      </a:lvl2pPr>
      <a:lvl3pPr algn="ctr" rtl="0" eaLnBrk="0" fontAlgn="base" hangingPunct="0">
        <a:spcBef>
          <a:spcPct val="0"/>
        </a:spcBef>
        <a:spcAft>
          <a:spcPct val="0"/>
        </a:spcAft>
        <a:defRPr sz="4400">
          <a:solidFill>
            <a:srgbClr val="000066"/>
          </a:solidFill>
          <a:latin typeface="Arial" pitchFamily="34" charset="0"/>
          <a:cs typeface="Arial" pitchFamily="34" charset="0"/>
        </a:defRPr>
      </a:lvl3pPr>
      <a:lvl4pPr algn="ctr" rtl="0" eaLnBrk="0" fontAlgn="base" hangingPunct="0">
        <a:spcBef>
          <a:spcPct val="0"/>
        </a:spcBef>
        <a:spcAft>
          <a:spcPct val="0"/>
        </a:spcAft>
        <a:defRPr sz="4400">
          <a:solidFill>
            <a:srgbClr val="000066"/>
          </a:solidFill>
          <a:latin typeface="Arial" pitchFamily="34" charset="0"/>
          <a:cs typeface="Arial" pitchFamily="34" charset="0"/>
        </a:defRPr>
      </a:lvl4pPr>
      <a:lvl5pPr algn="ctr" rtl="0" eaLnBrk="0" fontAlgn="base" hangingPunct="0">
        <a:spcBef>
          <a:spcPct val="0"/>
        </a:spcBef>
        <a:spcAft>
          <a:spcPct val="0"/>
        </a:spcAft>
        <a:defRPr sz="4400">
          <a:solidFill>
            <a:srgbClr val="000066"/>
          </a:solidFill>
          <a:latin typeface="Arial" pitchFamily="34" charset="0"/>
          <a:cs typeface="Arial" pitchFamily="34" charset="0"/>
        </a:defRPr>
      </a:lvl5pPr>
      <a:lvl6pPr marL="457200" algn="ctr" rtl="0" fontAlgn="base">
        <a:spcBef>
          <a:spcPct val="0"/>
        </a:spcBef>
        <a:spcAft>
          <a:spcPct val="0"/>
        </a:spcAft>
        <a:defRPr sz="4400">
          <a:solidFill>
            <a:srgbClr val="000066"/>
          </a:solidFill>
          <a:latin typeface="Arial" pitchFamily="34" charset="0"/>
          <a:cs typeface="Arial" pitchFamily="34" charset="0"/>
        </a:defRPr>
      </a:lvl6pPr>
      <a:lvl7pPr marL="914400" algn="ctr" rtl="0" fontAlgn="base">
        <a:spcBef>
          <a:spcPct val="0"/>
        </a:spcBef>
        <a:spcAft>
          <a:spcPct val="0"/>
        </a:spcAft>
        <a:defRPr sz="4400">
          <a:solidFill>
            <a:srgbClr val="000066"/>
          </a:solidFill>
          <a:latin typeface="Arial" pitchFamily="34" charset="0"/>
          <a:cs typeface="Arial" pitchFamily="34" charset="0"/>
        </a:defRPr>
      </a:lvl7pPr>
      <a:lvl8pPr marL="1371600" algn="ctr" rtl="0" fontAlgn="base">
        <a:spcBef>
          <a:spcPct val="0"/>
        </a:spcBef>
        <a:spcAft>
          <a:spcPct val="0"/>
        </a:spcAft>
        <a:defRPr sz="4400">
          <a:solidFill>
            <a:srgbClr val="000066"/>
          </a:solidFill>
          <a:latin typeface="Arial" pitchFamily="34" charset="0"/>
          <a:cs typeface="Arial" pitchFamily="34" charset="0"/>
        </a:defRPr>
      </a:lvl8pPr>
      <a:lvl9pPr marL="1828800" algn="ctr" rtl="0" fontAlgn="base">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4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63550" y="2286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2051" name="Rectangle 6"/>
          <p:cNvSpPr>
            <a:spLocks noChangeArrowheads="1"/>
          </p:cNvSpPr>
          <p:nvPr/>
        </p:nvSpPr>
        <p:spPr bwMode="auto">
          <a:xfrm>
            <a:off x="0" y="-762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 </a:t>
            </a:r>
          </a:p>
        </p:txBody>
      </p:sp>
      <p:sp>
        <p:nvSpPr>
          <p:cNvPr id="2052" name="Rectangle 7"/>
          <p:cNvSpPr>
            <a:spLocks noChangeArrowheads="1"/>
          </p:cNvSpPr>
          <p:nvPr/>
        </p:nvSpPr>
        <p:spPr bwMode="auto">
          <a:xfrm>
            <a:off x="0" y="-762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 </a:t>
            </a:r>
          </a:p>
        </p:txBody>
      </p:sp>
      <p:sp>
        <p:nvSpPr>
          <p:cNvPr id="2053" name="Rectangle 9"/>
          <p:cNvSpPr>
            <a:spLocks noChangeArrowheads="1"/>
          </p:cNvSpPr>
          <p:nvPr/>
        </p:nvSpPr>
        <p:spPr bwMode="auto">
          <a:xfrm>
            <a:off x="0" y="-762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 </a:t>
            </a:r>
          </a:p>
        </p:txBody>
      </p:sp>
      <p:sp>
        <p:nvSpPr>
          <p:cNvPr id="2054" name="Rectangle 3"/>
          <p:cNvSpPr>
            <a:spLocks noChangeArrowheads="1"/>
          </p:cNvSpPr>
          <p:nvPr/>
        </p:nvSpPr>
        <p:spPr bwMode="auto">
          <a:xfrm>
            <a:off x="533400" y="1066800"/>
            <a:ext cx="81470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7200" b="1" i="1">
                <a:solidFill>
                  <a:srgbClr val="FFFF00"/>
                </a:solidFill>
                <a:latin typeface="Trebuchet MS" pitchFamily="34" charset="0"/>
              </a:rPr>
              <a:t>Dua’a al-Tawbah</a:t>
            </a:r>
          </a:p>
          <a:p>
            <a:pPr algn="ctr"/>
            <a:r>
              <a:rPr lang="en-US" sz="3200" b="1" i="1">
                <a:solidFill>
                  <a:srgbClr val="FFFF00"/>
                </a:solidFill>
                <a:latin typeface="Trebuchet MS" pitchFamily="34" charset="0"/>
              </a:rPr>
              <a:t>In mentioning and asking for Repentance</a:t>
            </a:r>
            <a:endParaRPr lang="en-GB" sz="7200" b="1" i="1">
              <a:solidFill>
                <a:srgbClr val="FFFF00"/>
              </a:solidFill>
              <a:latin typeface="Trebuchet MS" pitchFamily="34" charset="0"/>
            </a:endParaRPr>
          </a:p>
        </p:txBody>
      </p:sp>
      <p:sp>
        <p:nvSpPr>
          <p:cNvPr id="2055" name="Rectangle 5"/>
          <p:cNvSpPr>
            <a:spLocks noChangeArrowheads="1"/>
          </p:cNvSpPr>
          <p:nvPr/>
        </p:nvSpPr>
        <p:spPr bwMode="auto">
          <a:xfrm>
            <a:off x="136525" y="5857875"/>
            <a:ext cx="88884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a:solidFill>
                <a:srgbClr val="000066"/>
              </a:solidFill>
              <a:latin typeface="Trebuchet MS" pitchFamily="34" charset="0"/>
            </a:endParaRPr>
          </a:p>
          <a:p>
            <a:pPr algn="ctr"/>
            <a:r>
              <a:rPr lang="en-US" sz="1100" b="1">
                <a:solidFill>
                  <a:srgbClr val="000066"/>
                </a:solidFill>
              </a:rPr>
              <a:t>For any errors / comments please write to: rehanL@hotmail.com</a:t>
            </a:r>
            <a:endParaRPr lang="en-US" sz="1200" b="1">
              <a:solidFill>
                <a:srgbClr val="000066"/>
              </a:solidFill>
              <a:latin typeface="Trebuchet MS" pitchFamily="34" charset="0"/>
            </a:endParaRPr>
          </a:p>
          <a:p>
            <a:pPr algn="ctr"/>
            <a:r>
              <a:rPr lang="en-US" sz="1200" b="1">
                <a:solidFill>
                  <a:srgbClr val="000066"/>
                </a:solidFill>
                <a:latin typeface="Trebuchet MS" pitchFamily="34" charset="0"/>
              </a:rPr>
              <a:t>Kindly recite Sura E Fatiha for Marhumeen of all those who have worked towards making this small work possible.</a:t>
            </a:r>
          </a:p>
          <a:p>
            <a:pPr algn="ctr"/>
            <a:r>
              <a:rPr lang="en-US" sz="1200" b="1">
                <a:solidFill>
                  <a:srgbClr val="000066"/>
                </a:solidFill>
                <a:latin typeface="Trebuchet MS" pitchFamily="34" charset="0"/>
              </a:rPr>
              <a:t>To display the font correctly, please use the Arabic font “Attari_Quran_Shipped” , Urdu font “Alvi Nastaleeq” &amp; Hindi font “Mangal”. Download font here : http://www.duas.org/fonts/ </a:t>
            </a:r>
          </a:p>
        </p:txBody>
      </p:sp>
      <p:sp>
        <p:nvSpPr>
          <p:cNvPr id="2056" name="Rectangle 1"/>
          <p:cNvSpPr>
            <a:spLocks noChangeArrowheads="1"/>
          </p:cNvSpPr>
          <p:nvPr/>
        </p:nvSpPr>
        <p:spPr bwMode="auto">
          <a:xfrm>
            <a:off x="-304800" y="2633663"/>
            <a:ext cx="92964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SA" sz="11500">
                <a:solidFill>
                  <a:srgbClr val="FFFF00"/>
                </a:solidFill>
                <a:latin typeface="Attari_Quran" pitchFamily="2" charset="-78"/>
                <a:cs typeface="Attari_Quran" pitchFamily="2" charset="-78"/>
              </a:rPr>
              <a:t>دُعَاؤُهُ بِالتَّوْبَةِ</a:t>
            </a:r>
          </a:p>
        </p:txBody>
      </p:sp>
      <p:sp>
        <p:nvSpPr>
          <p:cNvPr id="2057" name="Rectangle 8"/>
          <p:cNvSpPr>
            <a:spLocks noChangeArrowheads="1"/>
          </p:cNvSpPr>
          <p:nvPr/>
        </p:nvSpPr>
        <p:spPr bwMode="auto">
          <a:xfrm>
            <a:off x="1066800" y="5334000"/>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FFFF00"/>
                </a:solidFill>
              </a:rPr>
              <a:t>(with Arabic text and English, Urdu, Hindi Translation &amp; Eng Transliteration)</a:t>
            </a:r>
          </a:p>
        </p:txBody>
      </p:sp>
      <p:sp>
        <p:nvSpPr>
          <p:cNvPr id="2058" name="Rectangle 1"/>
          <p:cNvSpPr>
            <a:spLocks noChangeArrowheads="1"/>
          </p:cNvSpPr>
          <p:nvPr/>
        </p:nvSpPr>
        <p:spPr bwMode="auto">
          <a:xfrm>
            <a:off x="1600200" y="4648200"/>
            <a:ext cx="601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rgbClr val="FFFF00"/>
                </a:solidFill>
              </a:rPr>
              <a:t>Supplication # 31 (Al-Sahifa Al-Kamilah Al-Sajjadiya)</a:t>
            </a:r>
          </a:p>
          <a:p>
            <a:pPr algn="ctr"/>
            <a:r>
              <a:rPr lang="en-US" b="1">
                <a:solidFill>
                  <a:srgbClr val="FFFF00"/>
                </a:solidFill>
              </a:rPr>
              <a:t>Supplications by Imam Zain Al-Abideen (a.s)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هَذَا مَقَامُ مَن تَدَاوَلَتْهُ أَيْدِي الذُّنُوبِ،</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This is the station of him whom sins have passed from hand to hand.</a:t>
            </a:r>
          </a:p>
        </p:txBody>
      </p:sp>
      <p:sp>
        <p:nvSpPr>
          <p:cNvPr id="112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hadha maqamu man tadawalat-hu ay-didh-dhunub</a:t>
            </a:r>
          </a:p>
        </p:txBody>
      </p:sp>
      <p:sp>
        <p:nvSpPr>
          <p:cNvPr id="112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جو </a:t>
            </a:r>
            <a:r>
              <a:rPr lang="ar-SA" sz="4400" b="1" dirty="0" err="1">
                <a:solidFill>
                  <a:srgbClr val="000066"/>
                </a:solidFill>
                <a:latin typeface="Alvi Nastaleeq" pitchFamily="2" charset="-78"/>
                <a:cs typeface="Alvi Nastaleeq" pitchFamily="2" charset="-78"/>
              </a:rPr>
              <a:t>گناہوں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ہاتھوں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کھیلتا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112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जो गुनाहों के हाथों में खेलता है और ख़ताओं की बागों ने जिसे खींच लिया है </a:t>
            </a:r>
            <a:endParaRPr lang="en-US" sz="2400" b="1">
              <a:solidFill>
                <a:srgbClr val="000066"/>
              </a:solidFill>
            </a:endParaRPr>
          </a:p>
        </p:txBody>
      </p:sp>
      <p:sp>
        <p:nvSpPr>
          <p:cNvPr id="11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12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وَحِكَايَاتِ لِسَانِي،</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the tales of my tongue with</a:t>
            </a:r>
          </a:p>
        </p:txBody>
      </p:sp>
      <p:sp>
        <p:nvSpPr>
          <p:cNvPr id="1034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hikayati lisani</a:t>
            </a:r>
          </a:p>
        </p:txBody>
      </p:sp>
      <p:sp>
        <p:nvSpPr>
          <p:cNvPr id="1034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زبان کی گفتگوؤں</a:t>
            </a:r>
          </a:p>
        </p:txBody>
      </p:sp>
      <p:sp>
        <p:nvSpPr>
          <p:cNvPr id="1034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ज़बान की गुफ़्तगुओं, </a:t>
            </a:r>
            <a:endParaRPr lang="en-US" sz="2400" b="1">
              <a:solidFill>
                <a:srgbClr val="000066"/>
              </a:solidFill>
            </a:endParaRPr>
          </a:p>
        </p:txBody>
      </p:sp>
      <p:sp>
        <p:nvSpPr>
          <p:cNvPr id="1034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034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تَوْبَةً تَسْلَمُ بِهَا كُلُّ جَارِحَةٍ عَلَى حِيَاِلهَا مِن تَبِعَاتِكَ </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 repentance through which each bodily part will by itself stay safe from ill consequences with You </a:t>
            </a:r>
          </a:p>
        </p:txBody>
      </p:sp>
      <p:sp>
        <p:nvSpPr>
          <p:cNvPr id="1044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tawbatan tas-lamu biha kul-lu jarihatin `ala hiyaliha min tabia'atika </a:t>
            </a:r>
          </a:p>
        </p:txBody>
      </p:sp>
      <p:sp>
        <p:nvSpPr>
          <p:cNvPr id="104453" name="Rectangle 15"/>
          <p:cNvSpPr>
            <a:spLocks noChangeArrowheads="1"/>
          </p:cNvSpPr>
          <p:nvPr/>
        </p:nvSpPr>
        <p:spPr bwMode="auto">
          <a:xfrm>
            <a:off x="304800" y="4205287"/>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بارگاہ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ایسی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جس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ہر</a:t>
            </a:r>
            <a:r>
              <a:rPr lang="ar-SA" sz="4400" b="1" dirty="0">
                <a:solidFill>
                  <a:srgbClr val="000066"/>
                </a:solidFill>
                <a:latin typeface="Alvi Nastaleeq" pitchFamily="2" charset="-78"/>
                <a:cs typeface="Alvi Nastaleeq" pitchFamily="2" charset="-78"/>
              </a:rPr>
              <a:t> عضو </a:t>
            </a:r>
            <a:r>
              <a:rPr lang="ar-SA" sz="4400" b="1" dirty="0" err="1">
                <a:solidFill>
                  <a:srgbClr val="000066"/>
                </a:solidFill>
                <a:latin typeface="Alvi Nastaleeq" pitchFamily="2" charset="-78"/>
                <a:cs typeface="Alvi Nastaleeq" pitchFamily="2" charset="-78"/>
              </a:rPr>
              <a:t>اپنی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جگہ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عقوبتوں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بچا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رہے</a:t>
            </a:r>
            <a:r>
              <a:rPr lang="ar-SA" sz="4400" b="1" dirty="0">
                <a:solidFill>
                  <a:srgbClr val="000066"/>
                </a:solidFill>
                <a:latin typeface="Alvi Nastaleeq" pitchFamily="2" charset="-78"/>
                <a:cs typeface="Alvi Nastaleeq" pitchFamily="2" charset="-78"/>
              </a:rPr>
              <a:t> </a:t>
            </a:r>
          </a:p>
        </p:txBody>
      </p:sp>
      <p:sp>
        <p:nvSpPr>
          <p:cNvPr id="1044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ग़रज़ हर उस चीज़ से जो तेरे इरादे व रेज़ा के खि़लाफ़ हो</a:t>
            </a:r>
            <a:r>
              <a:rPr lang="en-US" sz="2400" b="1">
                <a:solidFill>
                  <a:srgbClr val="000066"/>
                </a:solidFill>
              </a:rPr>
              <a:t> </a:t>
            </a:r>
            <a:r>
              <a:rPr lang="hi-IN" sz="2400" b="1">
                <a:solidFill>
                  <a:srgbClr val="000066"/>
                </a:solidFill>
              </a:rPr>
              <a:t>ऐसी तौबा जिससे मेरा हर हर अज़ो अपनी जगह पर तेरी अक़ूबतों से बचा रहे  </a:t>
            </a:r>
          </a:p>
        </p:txBody>
      </p:sp>
      <p:sp>
        <p:nvSpPr>
          <p:cNvPr id="1044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044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وَتَأْمَنُ مِمَّا يَخَافُ الْمُعْتَدُونَ مِنْ أَلِيمِ سَطَوَاتِكَ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remain secure from Your painful penalties feared by transgressors!</a:t>
            </a:r>
          </a:p>
        </p:txBody>
      </p:sp>
      <p:sp>
        <p:nvSpPr>
          <p:cNvPr id="1054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ta-manu mimma yakhaful-mua'-taduna min alimi satawatik</a:t>
            </a:r>
          </a:p>
        </p:txBody>
      </p:sp>
      <p:sp>
        <p:nvSpPr>
          <p:cNvPr id="1054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ان </a:t>
            </a:r>
            <a:r>
              <a:rPr lang="ar-SA" sz="4400" b="1" dirty="0" err="1">
                <a:solidFill>
                  <a:srgbClr val="000066"/>
                </a:solidFill>
                <a:latin typeface="Alvi Nastaleeq" pitchFamily="2" charset="-78"/>
                <a:cs typeface="Alvi Nastaleeq" pitchFamily="2" charset="-78"/>
              </a:rPr>
              <a:t>تکلیف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عذابوں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جن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سرکش</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لوگ</a:t>
            </a:r>
            <a:r>
              <a:rPr lang="ar-SA" sz="4400" b="1" dirty="0">
                <a:solidFill>
                  <a:srgbClr val="000066"/>
                </a:solidFill>
                <a:latin typeface="Alvi Nastaleeq" pitchFamily="2" charset="-78"/>
                <a:cs typeface="Alvi Nastaleeq" pitchFamily="2" charset="-78"/>
              </a:rPr>
              <a:t> خائف </a:t>
            </a:r>
            <a:r>
              <a:rPr lang="ar-SA" sz="4400" b="1" dirty="0" err="1">
                <a:solidFill>
                  <a:srgbClr val="000066"/>
                </a:solidFill>
                <a:latin typeface="Alvi Nastaleeq" pitchFamily="2" charset="-78"/>
                <a:cs typeface="Alvi Nastaleeq" pitchFamily="2" charset="-78"/>
              </a:rPr>
              <a:t>رہتے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ہیں</a:t>
            </a:r>
            <a:r>
              <a:rPr lang="ar-SA" sz="4400" b="1" dirty="0">
                <a:solidFill>
                  <a:srgbClr val="000066"/>
                </a:solidFill>
                <a:latin typeface="Alvi Nastaleeq" pitchFamily="2" charset="-78"/>
                <a:cs typeface="Alvi Nastaleeq" pitchFamily="2" charset="-78"/>
              </a:rPr>
              <a:t> محفوظ </a:t>
            </a:r>
            <a:r>
              <a:rPr lang="ar-SA" sz="4400" b="1" dirty="0" err="1">
                <a:solidFill>
                  <a:srgbClr val="000066"/>
                </a:solidFill>
                <a:latin typeface="Alvi Nastaleeq" pitchFamily="2" charset="-78"/>
                <a:cs typeface="Alvi Nastaleeq" pitchFamily="2" charset="-78"/>
              </a:rPr>
              <a:t>رہے</a:t>
            </a:r>
            <a:r>
              <a:rPr lang="ar-SA" sz="4400" b="1" dirty="0">
                <a:solidFill>
                  <a:srgbClr val="000066"/>
                </a:solidFill>
                <a:latin typeface="Alvi Nastaleeq" pitchFamily="2" charset="-78"/>
                <a:cs typeface="Alvi Nastaleeq" pitchFamily="2" charset="-78"/>
              </a:rPr>
              <a:t> </a:t>
            </a:r>
            <a:endParaRPr lang="en-US" sz="4400" b="1" dirty="0">
              <a:solidFill>
                <a:srgbClr val="000066"/>
              </a:solidFill>
              <a:latin typeface="Alvi Nastaleeq" pitchFamily="2" charset="-78"/>
              <a:cs typeface="Alvi Nastaleeq" pitchFamily="2" charset="-78"/>
            </a:endParaRPr>
          </a:p>
        </p:txBody>
      </p:sp>
      <p:sp>
        <p:nvSpPr>
          <p:cNvPr id="1054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उन तकलीफ़ देह अज़ाबों से जिनसे सरकष लोग ख़ाएफ़ रहते हैं महफ़ूज़ रहे। </a:t>
            </a:r>
            <a:endParaRPr lang="en-US" sz="2400" b="1">
              <a:solidFill>
                <a:srgbClr val="000066"/>
              </a:solidFill>
            </a:endParaRPr>
          </a:p>
        </p:txBody>
      </p:sp>
      <p:sp>
        <p:nvSpPr>
          <p:cNvPr id="1054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054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فَارْحَمْ وَحْدَتِي بَيْنَ يَديْكَ،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a:t>
            </a:r>
            <a:r>
              <a:rPr lang="en-US" sz="3000" b="1" kern="1200" dirty="0" err="1" smtClean="0">
                <a:ea typeface="MS Mincho" pitchFamily="49" charset="-128"/>
              </a:rPr>
              <a:t>Allāh</a:t>
            </a:r>
            <a:r>
              <a:rPr lang="en-US" sz="3000" b="1" kern="1200" dirty="0" smtClean="0">
                <a:ea typeface="MS Mincho" pitchFamily="49" charset="-128"/>
              </a:rPr>
              <a:t>, </a:t>
            </a:r>
            <a:r>
              <a:rPr lang="en-US" sz="3000" b="1" kern="1200" dirty="0">
                <a:ea typeface="MS Mincho" pitchFamily="49" charset="-128"/>
              </a:rPr>
              <a:t>so have mercy on my being alone before You,</a:t>
            </a:r>
          </a:p>
        </p:txBody>
      </p:sp>
      <p:sp>
        <p:nvSpPr>
          <p:cNvPr id="1065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dirty="0">
                <a:solidFill>
                  <a:srgbClr val="000066"/>
                </a:solidFill>
                <a:ea typeface="MS Mincho" pitchFamily="49" charset="-128"/>
              </a:rPr>
              <a:t>allahumma far-ham wah-dati bay-na yaday-k</a:t>
            </a:r>
          </a:p>
        </p:txBody>
      </p:sp>
      <p:sp>
        <p:nvSpPr>
          <p:cNvPr id="1065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معبود ! </a:t>
            </a:r>
            <a:r>
              <a:rPr lang="ar-SA" sz="4400" b="1" dirty="0" err="1">
                <a:solidFill>
                  <a:srgbClr val="000066"/>
                </a:solidFill>
                <a:latin typeface="Alvi Nastaleeq" pitchFamily="2" charset="-78"/>
                <a:cs typeface="Alvi Nastaleeq" pitchFamily="2" charset="-78"/>
              </a:rPr>
              <a:t>یہ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سامنے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میرا</a:t>
            </a:r>
            <a:r>
              <a:rPr lang="ar-SA" sz="4400" b="1" dirty="0">
                <a:solidFill>
                  <a:srgbClr val="000066"/>
                </a:solidFill>
                <a:latin typeface="Alvi Nastaleeq" pitchFamily="2" charset="-78"/>
                <a:cs typeface="Alvi Nastaleeq" pitchFamily="2" charset="-78"/>
              </a:rPr>
              <a:t> عالم </a:t>
            </a:r>
            <a:r>
              <a:rPr lang="ar-SA" sz="4400" b="1" dirty="0" err="1">
                <a:solidFill>
                  <a:srgbClr val="000066"/>
                </a:solidFill>
                <a:latin typeface="Alvi Nastaleeq" pitchFamily="2" charset="-78"/>
                <a:cs typeface="Alvi Nastaleeq" pitchFamily="2" charset="-78"/>
              </a:rPr>
              <a:t>تنہائی</a:t>
            </a:r>
            <a:r>
              <a:rPr lang="ar-SA" sz="4400" b="1" dirty="0">
                <a:solidFill>
                  <a:srgbClr val="000066"/>
                </a:solidFill>
                <a:latin typeface="Alvi Nastaleeq" pitchFamily="2" charset="-78"/>
                <a:cs typeface="Alvi Nastaleeq" pitchFamily="2" charset="-78"/>
              </a:rPr>
              <a:t> </a:t>
            </a:r>
          </a:p>
        </p:txBody>
      </p:sp>
      <p:sp>
        <p:nvSpPr>
          <p:cNvPr id="1065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यह तेरे सामने मेरा आलमे तन्हाई,</a:t>
            </a:r>
            <a:endParaRPr lang="en-US" sz="2400" b="1">
              <a:solidFill>
                <a:srgbClr val="000066"/>
              </a:solidFill>
            </a:endParaRPr>
          </a:p>
        </p:txBody>
      </p:sp>
      <p:sp>
        <p:nvSpPr>
          <p:cNvPr id="1065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065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err="1">
                <a:latin typeface="Attari_Quran" pitchFamily="2" charset="-78"/>
                <a:ea typeface="+mn-ea"/>
                <a:cs typeface="Attari_Quran" pitchFamily="2" charset="-78"/>
              </a:rPr>
              <a:t>وَوَجِيبَ</a:t>
            </a:r>
            <a:r>
              <a:rPr lang="ar-SA" sz="7900" kern="1200" dirty="0">
                <a:latin typeface="Attari_Quran" pitchFamily="2" charset="-78"/>
                <a:ea typeface="+mn-ea"/>
                <a:cs typeface="Attari_Quran" pitchFamily="2" charset="-78"/>
              </a:rPr>
              <a:t> قَلْبِي مِنْ خَشْيَتِكَ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the pounding of my heart in dread of You,</a:t>
            </a:r>
          </a:p>
        </p:txBody>
      </p:sp>
      <p:sp>
        <p:nvSpPr>
          <p:cNvPr id="1075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600" b="1" i="1">
                <a:solidFill>
                  <a:srgbClr val="000066"/>
                </a:solidFill>
                <a:ea typeface="MS Mincho" pitchFamily="49" charset="-128"/>
              </a:rPr>
              <a:t>wa wajiba qal-bi min khash-yatik</a:t>
            </a:r>
            <a:endParaRPr lang="fi-FI" sz="2600" b="1" i="1">
              <a:solidFill>
                <a:srgbClr val="000066"/>
              </a:solidFill>
              <a:ea typeface="MS Mincho" pitchFamily="49" charset="-128"/>
            </a:endParaRPr>
          </a:p>
        </p:txBody>
      </p:sp>
      <p:sp>
        <p:nvSpPr>
          <p:cNvPr id="1075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خوف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میرے</a:t>
            </a:r>
            <a:r>
              <a:rPr lang="ar-SA" sz="4400" b="1" dirty="0">
                <a:solidFill>
                  <a:srgbClr val="000066"/>
                </a:solidFill>
                <a:latin typeface="Alvi Nastaleeq" pitchFamily="2" charset="-78"/>
                <a:cs typeface="Alvi Nastaleeq" pitchFamily="2" charset="-78"/>
              </a:rPr>
              <a:t> دل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دھڑکن</a:t>
            </a:r>
            <a:endParaRPr lang="ar-SA" sz="4400" b="1" dirty="0">
              <a:solidFill>
                <a:srgbClr val="000066"/>
              </a:solidFill>
              <a:latin typeface="Alvi Nastaleeq" pitchFamily="2" charset="-78"/>
              <a:cs typeface="Alvi Nastaleeq" pitchFamily="2" charset="-78"/>
            </a:endParaRPr>
          </a:p>
        </p:txBody>
      </p:sp>
      <p:sp>
        <p:nvSpPr>
          <p:cNvPr id="1075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तेरे ख़ौफ़ से मेरे दिल की धड़कन, </a:t>
            </a:r>
            <a:endParaRPr lang="en-US" sz="2400" b="1">
              <a:solidFill>
                <a:srgbClr val="000066"/>
              </a:solidFill>
            </a:endParaRPr>
          </a:p>
        </p:txBody>
      </p:sp>
      <p:sp>
        <p:nvSpPr>
          <p:cNvPr id="1075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075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وَاضْطِرَابَ أَرْكَانِي مِنْ هَيْبَتِكَ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the trembling of my limbs in awe of You!</a:t>
            </a:r>
          </a:p>
        </p:txBody>
      </p:sp>
      <p:sp>
        <p:nvSpPr>
          <p:cNvPr id="1085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wadtiraba ar-kani min haybatik</a:t>
            </a:r>
          </a:p>
        </p:txBody>
      </p:sp>
      <p:sp>
        <p:nvSpPr>
          <p:cNvPr id="1085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ہیبت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میرے</a:t>
            </a:r>
            <a:r>
              <a:rPr lang="ar-SA" sz="4400" b="1" dirty="0">
                <a:solidFill>
                  <a:srgbClr val="000066"/>
                </a:solidFill>
                <a:latin typeface="Alvi Nastaleeq" pitchFamily="2" charset="-78"/>
                <a:cs typeface="Alvi Nastaleeq" pitchFamily="2" charset="-78"/>
              </a:rPr>
              <a:t> اعضاء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تھرتھری</a:t>
            </a:r>
            <a:endParaRPr lang="ar-SA" sz="4400" b="1" dirty="0">
              <a:solidFill>
                <a:srgbClr val="000066"/>
              </a:solidFill>
              <a:latin typeface="Alvi Nastaleeq" pitchFamily="2" charset="-78"/>
              <a:cs typeface="Alvi Nastaleeq" pitchFamily="2" charset="-78"/>
            </a:endParaRPr>
          </a:p>
        </p:txBody>
      </p:sp>
      <p:sp>
        <p:nvSpPr>
          <p:cNvPr id="1085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हैबत से मेरे आज़ा की थरथरी, </a:t>
            </a:r>
            <a:endParaRPr lang="en-US" sz="2400" b="1">
              <a:solidFill>
                <a:srgbClr val="000066"/>
              </a:solidFill>
            </a:endParaRPr>
          </a:p>
        </p:txBody>
      </p:sp>
      <p:sp>
        <p:nvSpPr>
          <p:cNvPr id="1085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085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فَقَدْ أَقَامَتْنِي يَا رَبِّ ذُنُوبِي مَقَامَ الْخِزْيِ بِفِنَائِكَ،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My sins, My God, have stood me in the station of degradation in Your courtyard.</a:t>
            </a:r>
          </a:p>
        </p:txBody>
      </p:sp>
      <p:sp>
        <p:nvSpPr>
          <p:cNvPr id="1095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faqad aqamat-ni ya rab-bi dhunubi maqamal-khizyi bi-fina-ik</a:t>
            </a:r>
          </a:p>
        </p:txBody>
      </p:sp>
      <p:sp>
        <p:nvSpPr>
          <p:cNvPr id="1095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ان </a:t>
            </a:r>
            <a:r>
              <a:rPr lang="ar-SA" sz="4400" b="1" dirty="0" err="1">
                <a:solidFill>
                  <a:srgbClr val="000066"/>
                </a:solidFill>
                <a:latin typeface="Alvi Nastaleeq" pitchFamily="2" charset="-78"/>
                <a:cs typeface="Alvi Nastaleeq" pitchFamily="2" charset="-78"/>
              </a:rPr>
              <a:t>حالتوں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رحم فرما ۔ </a:t>
            </a:r>
            <a:r>
              <a:rPr lang="ar-SA" sz="4400" b="1" dirty="0" err="1">
                <a:solidFill>
                  <a:srgbClr val="000066"/>
                </a:solidFill>
                <a:latin typeface="Alvi Nastaleeq" pitchFamily="2" charset="-78"/>
                <a:cs typeface="Alvi Nastaleeq" pitchFamily="2" charset="-78"/>
              </a:rPr>
              <a:t>پروردگارا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مجھے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گناہوں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بارگاہ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رسوائی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منزل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لا </a:t>
            </a:r>
            <a:r>
              <a:rPr lang="ar-SA" sz="4400" b="1" dirty="0" err="1">
                <a:solidFill>
                  <a:srgbClr val="000066"/>
                </a:solidFill>
                <a:latin typeface="Alvi Nastaleeq" pitchFamily="2" charset="-78"/>
                <a:cs typeface="Alvi Nastaleeq" pitchFamily="2" charset="-78"/>
              </a:rPr>
              <a:t>کھڑا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1095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इन हालतों पर रहम फ़रमा। परवरदिगारा मुझे गुनाहों ने तेरी बारगाह में रूसवाई की मन्ज़िल पर ला खड़ा किया है। </a:t>
            </a:r>
            <a:endParaRPr lang="en-US" sz="2400" b="1">
              <a:solidFill>
                <a:srgbClr val="000066"/>
              </a:solidFill>
            </a:endParaRPr>
          </a:p>
        </p:txBody>
      </p:sp>
      <p:sp>
        <p:nvSpPr>
          <p:cNvPr id="1095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095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فَإِن سَكَتُّ لَمْ يَنطِقْ عَنِّي أَحَدٌ،</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If I remain silent, none will speak for me;</a:t>
            </a:r>
          </a:p>
        </p:txBody>
      </p:sp>
      <p:sp>
        <p:nvSpPr>
          <p:cNvPr id="1105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r-FR" sz="2600" b="1" i="1">
                <a:solidFill>
                  <a:srgbClr val="000066"/>
                </a:solidFill>
                <a:ea typeface="MS Mincho" pitchFamily="49" charset="-128"/>
              </a:rPr>
              <a:t>fain sakat-tu lam yantiq `an-ni ahad</a:t>
            </a:r>
            <a:endParaRPr lang="fi-FI" sz="2600" b="1" i="1">
              <a:solidFill>
                <a:srgbClr val="000066"/>
              </a:solidFill>
              <a:ea typeface="MS Mincho" pitchFamily="49" charset="-128"/>
            </a:endParaRPr>
          </a:p>
        </p:txBody>
      </p:sp>
      <p:sp>
        <p:nvSpPr>
          <p:cNvPr id="1105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اب </a:t>
            </a:r>
            <a:r>
              <a:rPr lang="ar-SA" sz="4400" b="1" dirty="0" err="1">
                <a:solidFill>
                  <a:srgbClr val="000066"/>
                </a:solidFill>
                <a:latin typeface="Alvi Nastaleeq" pitchFamily="2" charset="-78"/>
                <a:cs typeface="Alvi Nastaleeq" pitchFamily="2" charset="-78"/>
              </a:rPr>
              <a:t>اگر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چپ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رہوں</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میری</a:t>
            </a:r>
            <a:r>
              <a:rPr lang="ar-SA" sz="4400" b="1" dirty="0">
                <a:solidFill>
                  <a:srgbClr val="000066"/>
                </a:solidFill>
                <a:latin typeface="Alvi Nastaleeq" pitchFamily="2" charset="-78"/>
                <a:cs typeface="Alvi Nastaleeq" pitchFamily="2" charset="-78"/>
              </a:rPr>
              <a:t> طرف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کوئی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بولنے</a:t>
            </a:r>
            <a:r>
              <a:rPr lang="ar-SA" sz="4400" b="1" dirty="0">
                <a:solidFill>
                  <a:srgbClr val="000066"/>
                </a:solidFill>
                <a:latin typeface="Alvi Nastaleeq" pitchFamily="2" charset="-78"/>
                <a:cs typeface="Alvi Nastaleeq" pitchFamily="2" charset="-78"/>
              </a:rPr>
              <a:t> والا </a:t>
            </a:r>
            <a:r>
              <a:rPr lang="ar-SA" sz="4400" b="1" dirty="0" err="1">
                <a:solidFill>
                  <a:srgbClr val="000066"/>
                </a:solidFill>
                <a:latin typeface="Alvi Nastaleeq" pitchFamily="2" charset="-78"/>
                <a:cs typeface="Alvi Nastaleeq" pitchFamily="2" charset="-78"/>
              </a:rPr>
              <a:t>نہیں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1105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अब अगर चुप रहूं तो मेरी तरफ़ से कोई बोलने वाला नहीं है </a:t>
            </a:r>
            <a:endParaRPr lang="en-US" sz="2400" b="1">
              <a:solidFill>
                <a:srgbClr val="000066"/>
              </a:solidFill>
            </a:endParaRPr>
          </a:p>
        </p:txBody>
      </p:sp>
      <p:sp>
        <p:nvSpPr>
          <p:cNvPr id="1105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106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وَإِن شَفَعْتُ فَلَسْتُ بِأَهْلِ الشَّفَاعَةِ</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if I seek an intercessor, I am not worthy for intercession.</a:t>
            </a:r>
          </a:p>
        </p:txBody>
      </p:sp>
      <p:sp>
        <p:nvSpPr>
          <p:cNvPr id="1116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in shafa'-tu falas-tu bi-ah-lish-shafa'h</a:t>
            </a:r>
          </a:p>
        </p:txBody>
      </p:sp>
      <p:sp>
        <p:nvSpPr>
          <p:cNvPr id="1116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کوئی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وسیلہ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لاؤں</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شفاعت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سزاوار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نہیں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ہوں</a:t>
            </a:r>
            <a:endParaRPr lang="ar-SA" sz="4400" b="1" dirty="0">
              <a:solidFill>
                <a:srgbClr val="000066"/>
              </a:solidFill>
              <a:latin typeface="Alvi Nastaleeq" pitchFamily="2" charset="-78"/>
              <a:cs typeface="Alvi Nastaleeq" pitchFamily="2" charset="-78"/>
            </a:endParaRPr>
          </a:p>
        </p:txBody>
      </p:sp>
      <p:sp>
        <p:nvSpPr>
          <p:cNvPr id="1116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कोई वसीला लाऊं तो शिफ़ाअत का सज़ावार नहीं हूं। </a:t>
            </a:r>
            <a:endParaRPr lang="en-US" sz="2400" b="1">
              <a:solidFill>
                <a:srgbClr val="000066"/>
              </a:solidFill>
            </a:endParaRPr>
          </a:p>
        </p:txBody>
      </p:sp>
      <p:sp>
        <p:nvSpPr>
          <p:cNvPr id="1116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116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صَلِّ عَلَى مُحَمَّدٍ وَّآلِ مُحَمَّدٍ</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a:t>
            </a:r>
            <a:r>
              <a:rPr lang="en-US" sz="3000" b="1" kern="1200" dirty="0" err="1" smtClean="0">
                <a:ea typeface="MS Mincho" pitchFamily="49" charset="-128"/>
              </a:rPr>
              <a:t>Allāh</a:t>
            </a:r>
            <a:r>
              <a:rPr lang="en-US" sz="3000" b="1" kern="1200" dirty="0" smtClean="0">
                <a:ea typeface="MS Mincho" pitchFamily="49" charset="-128"/>
              </a:rPr>
              <a:t>, </a:t>
            </a:r>
            <a:r>
              <a:rPr lang="en-US" sz="3000" b="1" kern="1200" dirty="0">
                <a:ea typeface="MS Mincho" pitchFamily="49" charset="-128"/>
              </a:rPr>
              <a:t>bless Muhammad and his Household,</a:t>
            </a:r>
          </a:p>
        </p:txBody>
      </p:sp>
      <p:sp>
        <p:nvSpPr>
          <p:cNvPr id="112644" name="Subtitle 4"/>
          <p:cNvSpPr txBox="1">
            <a:spLocks/>
          </p:cNvSpPr>
          <p:nvPr/>
        </p:nvSpPr>
        <p:spPr bwMode="auto">
          <a:xfrm>
            <a:off x="-685800" y="6053138"/>
            <a:ext cx="1066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600" b="1" i="1" dirty="0">
                <a:solidFill>
                  <a:srgbClr val="000066"/>
                </a:solidFill>
                <a:ea typeface="MS Mincho" pitchFamily="49" charset="-128"/>
              </a:rPr>
              <a:t>allahumma sal-li `ala muhammadiw-wa a-li muhammad</a:t>
            </a:r>
            <a:endParaRPr lang="fi-FI" sz="2600" b="1" i="1" dirty="0">
              <a:solidFill>
                <a:srgbClr val="000066"/>
              </a:solidFill>
              <a:ea typeface="MS Mincho" pitchFamily="49" charset="-128"/>
            </a:endParaRPr>
          </a:p>
        </p:txBody>
      </p:sp>
      <p:sp>
        <p:nvSpPr>
          <p:cNvPr id="1126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اللہ</a:t>
            </a:r>
            <a:r>
              <a:rPr lang="ar-SA" sz="4400" b="1" dirty="0">
                <a:solidFill>
                  <a:srgbClr val="000066"/>
                </a:solidFill>
                <a:latin typeface="Alvi Nastaleeq" pitchFamily="2" charset="-78"/>
                <a:cs typeface="Alvi Nastaleeq" pitchFamily="2" charset="-78"/>
              </a:rPr>
              <a:t> ! محمد اور ان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آل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رحمت نازل فرما</a:t>
            </a:r>
          </a:p>
        </p:txBody>
      </p:sp>
      <p:sp>
        <p:nvSpPr>
          <p:cNvPr id="1126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मोहम्मद (स) और उनकी आल (अ) पर रहमत नाज़िल फ़रमा</a:t>
            </a:r>
            <a:endParaRPr lang="en-US" sz="2400" b="1">
              <a:solidFill>
                <a:srgbClr val="000066"/>
              </a:solidFill>
            </a:endParaRPr>
          </a:p>
        </p:txBody>
      </p:sp>
      <p:sp>
        <p:nvSpPr>
          <p:cNvPr id="1126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126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وَقَادَتْهُ أَزِمَّةُ الْخَطَايَا،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Offenses' reins have led him on,</a:t>
            </a:r>
          </a:p>
        </p:txBody>
      </p:sp>
      <p:sp>
        <p:nvSpPr>
          <p:cNvPr id="122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qadat-hu azim-matul-khataya</a:t>
            </a:r>
          </a:p>
        </p:txBody>
      </p:sp>
      <p:sp>
        <p:nvSpPr>
          <p:cNvPr id="122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 اور </a:t>
            </a:r>
            <a:r>
              <a:rPr lang="ar-SA" sz="4400" b="1" dirty="0" err="1">
                <a:solidFill>
                  <a:srgbClr val="000066"/>
                </a:solidFill>
                <a:latin typeface="Alvi Nastaleeq" pitchFamily="2" charset="-78"/>
                <a:cs typeface="Alvi Nastaleeq" pitchFamily="2" charset="-78"/>
              </a:rPr>
              <a:t>خطا‎ؤں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باگوں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جسے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کھینچ</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122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जिस पर ग़ालिब आ गया है। </a:t>
            </a:r>
            <a:endParaRPr lang="en-US" sz="2400" b="1">
              <a:solidFill>
                <a:srgbClr val="000066"/>
              </a:solidFill>
            </a:endParaRPr>
          </a:p>
        </p:txBody>
      </p:sp>
      <p:sp>
        <p:nvSpPr>
          <p:cNvPr id="12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22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وَشَفِّعْ فِي خَطَايَايَ كَرَمَكَ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make Your generosity intercede for my offenses,</a:t>
            </a:r>
          </a:p>
        </p:txBody>
      </p:sp>
      <p:sp>
        <p:nvSpPr>
          <p:cNvPr id="1136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shaf-fia' fi khataya karamak</a:t>
            </a:r>
          </a:p>
        </p:txBody>
      </p:sp>
      <p:sp>
        <p:nvSpPr>
          <p:cNvPr id="1136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اپنے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کرم</a:t>
            </a:r>
            <a:r>
              <a:rPr lang="ar-SA" sz="4400" b="1" dirty="0">
                <a:solidFill>
                  <a:srgbClr val="000066"/>
                </a:solidFill>
                <a:latin typeface="Alvi Nastaleeq" pitchFamily="2" charset="-78"/>
                <a:cs typeface="Alvi Nastaleeq" pitchFamily="2" charset="-78"/>
              </a:rPr>
              <a:t> و </a:t>
            </a:r>
            <a:r>
              <a:rPr lang="ar-SA" sz="4400" b="1" dirty="0" err="1">
                <a:solidFill>
                  <a:srgbClr val="000066"/>
                </a:solidFill>
                <a:latin typeface="Alvi Nastaleeq" pitchFamily="2" charset="-78"/>
                <a:cs typeface="Alvi Nastaleeq" pitchFamily="2" charset="-78"/>
              </a:rPr>
              <a:t>بخشش</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خطاؤں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شفیع</a:t>
            </a:r>
            <a:r>
              <a:rPr lang="ar-SA" sz="4400" b="1" dirty="0">
                <a:solidFill>
                  <a:srgbClr val="000066"/>
                </a:solidFill>
                <a:latin typeface="Alvi Nastaleeq" pitchFamily="2" charset="-78"/>
                <a:cs typeface="Alvi Nastaleeq" pitchFamily="2" charset="-78"/>
              </a:rPr>
              <a:t> قرار </a:t>
            </a:r>
            <a:r>
              <a:rPr lang="ar-SA" sz="4400" b="1" dirty="0" err="1">
                <a:solidFill>
                  <a:srgbClr val="000066"/>
                </a:solidFill>
                <a:latin typeface="Alvi Nastaleeq" pitchFamily="2" charset="-78"/>
                <a:cs typeface="Alvi Nastaleeq" pitchFamily="2" charset="-78"/>
              </a:rPr>
              <a:t>دے</a:t>
            </a:r>
            <a:endParaRPr lang="ar-SA" sz="4400" b="1" dirty="0">
              <a:solidFill>
                <a:srgbClr val="000066"/>
              </a:solidFill>
              <a:latin typeface="Alvi Nastaleeq" pitchFamily="2" charset="-78"/>
              <a:cs typeface="Alvi Nastaleeq" pitchFamily="2" charset="-78"/>
            </a:endParaRPr>
          </a:p>
        </p:txBody>
      </p:sp>
      <p:sp>
        <p:nvSpPr>
          <p:cNvPr id="1136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करम व बख़्षिष को मेरी ख़ताओं का शफ़ीअ क़रार दे </a:t>
            </a:r>
            <a:endParaRPr lang="en-US" sz="2400" b="1">
              <a:solidFill>
                <a:srgbClr val="000066"/>
              </a:solidFill>
            </a:endParaRPr>
          </a:p>
        </p:txBody>
      </p:sp>
      <p:sp>
        <p:nvSpPr>
          <p:cNvPr id="1136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136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وَعُدْ عَلَى سَيِّئَاتِي بِعَفْوِكَ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follow up my evil deeds with Your pardon,</a:t>
            </a:r>
          </a:p>
        </p:txBody>
      </p:sp>
      <p:sp>
        <p:nvSpPr>
          <p:cNvPr id="1146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u'd `ala say-yiwati bia'f-wik</a:t>
            </a:r>
          </a:p>
        </p:txBody>
      </p:sp>
      <p:sp>
        <p:nvSpPr>
          <p:cNvPr id="1146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اپنے</a:t>
            </a:r>
            <a:r>
              <a:rPr lang="ar-SA" sz="4400" b="1" dirty="0">
                <a:solidFill>
                  <a:srgbClr val="000066"/>
                </a:solidFill>
                <a:latin typeface="Alvi Nastaleeq" pitchFamily="2" charset="-78"/>
                <a:cs typeface="Alvi Nastaleeq" pitchFamily="2" charset="-78"/>
              </a:rPr>
              <a:t> فضل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گناہوں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بخش </a:t>
            </a:r>
            <a:r>
              <a:rPr lang="ar-SA" sz="4400" b="1" dirty="0" err="1">
                <a:solidFill>
                  <a:srgbClr val="000066"/>
                </a:solidFill>
                <a:latin typeface="Alvi Nastaleeq" pitchFamily="2" charset="-78"/>
                <a:cs typeface="Alvi Nastaleeq" pitchFamily="2" charset="-78"/>
              </a:rPr>
              <a:t>دے</a:t>
            </a:r>
            <a:endParaRPr lang="ar-SA" sz="4400" b="1" dirty="0">
              <a:solidFill>
                <a:srgbClr val="000066"/>
              </a:solidFill>
              <a:latin typeface="Alvi Nastaleeq" pitchFamily="2" charset="-78"/>
              <a:cs typeface="Alvi Nastaleeq" pitchFamily="2" charset="-78"/>
            </a:endParaRPr>
          </a:p>
        </p:txBody>
      </p:sp>
      <p:sp>
        <p:nvSpPr>
          <p:cNvPr id="1146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अने फ़ज़्ल से मेरे गुनाहों को बख़्ष दे </a:t>
            </a:r>
            <a:endParaRPr lang="en-US" sz="2400" b="1">
              <a:solidFill>
                <a:srgbClr val="000066"/>
              </a:solidFill>
            </a:endParaRPr>
          </a:p>
        </p:txBody>
      </p:sp>
      <p:sp>
        <p:nvSpPr>
          <p:cNvPr id="1146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146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وَلا تَجْزِنِي جَزَائِي مِنْ عُقُوبَتِكَ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repay me not with the punishment that is my proper repayment,</a:t>
            </a:r>
          </a:p>
        </p:txBody>
      </p:sp>
      <p:sp>
        <p:nvSpPr>
          <p:cNvPr id="1157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wa-la tajzini jaza-i min u'qubatik</a:t>
            </a:r>
          </a:p>
        </p:txBody>
      </p:sp>
      <p:sp>
        <p:nvSpPr>
          <p:cNvPr id="1157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جس </a:t>
            </a:r>
            <a:r>
              <a:rPr lang="ar-SA" sz="4400" b="1" dirty="0" err="1">
                <a:solidFill>
                  <a:srgbClr val="000066"/>
                </a:solidFill>
                <a:latin typeface="Alvi Nastaleeq" pitchFamily="2" charset="-78"/>
                <a:cs typeface="Alvi Nastaleeq" pitchFamily="2" charset="-78"/>
              </a:rPr>
              <a:t>سزا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سزاوار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سزا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دے</a:t>
            </a:r>
            <a:endParaRPr lang="ar-SA" sz="4400" b="1" dirty="0">
              <a:solidFill>
                <a:srgbClr val="000066"/>
              </a:solidFill>
              <a:latin typeface="Alvi Nastaleeq" pitchFamily="2" charset="-78"/>
              <a:cs typeface="Alvi Nastaleeq" pitchFamily="2" charset="-78"/>
            </a:endParaRPr>
          </a:p>
        </p:txBody>
      </p:sp>
      <p:sp>
        <p:nvSpPr>
          <p:cNvPr id="1157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जिस सज़ा का मैं सज़ावार हूं वह सज़ा न दे </a:t>
            </a:r>
            <a:endParaRPr lang="en-US" sz="2400" b="1">
              <a:solidFill>
                <a:srgbClr val="000066"/>
              </a:solidFill>
            </a:endParaRPr>
          </a:p>
        </p:txBody>
      </p:sp>
      <p:sp>
        <p:nvSpPr>
          <p:cNvPr id="1157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157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وَابْسُطْ عَلَيَّ طَوْلَكَ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spread over me Your graciousness,</a:t>
            </a:r>
          </a:p>
        </p:txBody>
      </p:sp>
      <p:sp>
        <p:nvSpPr>
          <p:cNvPr id="1167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wab-sut `alay-ya taw-lak</a:t>
            </a:r>
          </a:p>
        </p:txBody>
      </p:sp>
      <p:sp>
        <p:nvSpPr>
          <p:cNvPr id="1167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اپنا</a:t>
            </a:r>
            <a:r>
              <a:rPr lang="ar-SA" sz="4400" b="1" dirty="0">
                <a:solidFill>
                  <a:srgbClr val="000066"/>
                </a:solidFill>
                <a:latin typeface="Alvi Nastaleeq" pitchFamily="2" charset="-78"/>
                <a:cs typeface="Alvi Nastaleeq" pitchFamily="2" charset="-78"/>
              </a:rPr>
              <a:t> دامن </a:t>
            </a:r>
            <a:r>
              <a:rPr lang="ar-SA" sz="4400" b="1" dirty="0" err="1">
                <a:solidFill>
                  <a:srgbClr val="000066"/>
                </a:solidFill>
                <a:latin typeface="Alvi Nastaleeq" pitchFamily="2" charset="-78"/>
                <a:cs typeface="Alvi Nastaleeq" pitchFamily="2" charset="-78"/>
              </a:rPr>
              <a:t>کرم</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مجھ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پھیلا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دے</a:t>
            </a:r>
            <a:endParaRPr lang="ar-SA" sz="4400" b="1" dirty="0">
              <a:solidFill>
                <a:srgbClr val="000066"/>
              </a:solidFill>
              <a:latin typeface="Alvi Nastaleeq" pitchFamily="2" charset="-78"/>
              <a:cs typeface="Alvi Nastaleeq" pitchFamily="2" charset="-78"/>
            </a:endParaRPr>
          </a:p>
        </p:txBody>
      </p:sp>
      <p:sp>
        <p:nvSpPr>
          <p:cNvPr id="1167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दामने करम मुझ पर फैला दे </a:t>
            </a:r>
            <a:endParaRPr lang="en-US" sz="2400" b="1">
              <a:solidFill>
                <a:srgbClr val="000066"/>
              </a:solidFill>
            </a:endParaRPr>
          </a:p>
        </p:txBody>
      </p:sp>
      <p:sp>
        <p:nvSpPr>
          <p:cNvPr id="1167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167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وَجَلِّلْنِي بِسِتْرِكَ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wrap me in Your covering,</a:t>
            </a:r>
          </a:p>
        </p:txBody>
      </p:sp>
      <p:sp>
        <p:nvSpPr>
          <p:cNvPr id="1177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jal-lil-ni bisit-rik</a:t>
            </a:r>
          </a:p>
        </p:txBody>
      </p:sp>
      <p:sp>
        <p:nvSpPr>
          <p:cNvPr id="1177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اپنے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عفوورحمت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مجھے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ڈھانپ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لے</a:t>
            </a:r>
            <a:r>
              <a:rPr lang="ar-SA" sz="4400" b="1" dirty="0">
                <a:solidFill>
                  <a:srgbClr val="000066"/>
                </a:solidFill>
                <a:latin typeface="Alvi Nastaleeq" pitchFamily="2" charset="-78"/>
                <a:cs typeface="Alvi Nastaleeq" pitchFamily="2" charset="-78"/>
              </a:rPr>
              <a:t> </a:t>
            </a:r>
          </a:p>
        </p:txBody>
      </p:sp>
      <p:sp>
        <p:nvSpPr>
          <p:cNvPr id="1177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परदए अफ़ो व रहमत में मुझे ढांप ले</a:t>
            </a:r>
            <a:endParaRPr lang="en-US" sz="2400" b="1">
              <a:solidFill>
                <a:srgbClr val="000066"/>
              </a:solidFill>
            </a:endParaRPr>
          </a:p>
        </p:txBody>
      </p:sp>
      <p:sp>
        <p:nvSpPr>
          <p:cNvPr id="1177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177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وَافْعَلْ بِي فِعْلَ عَزِيزٍ تَضَرَّعَ إِلَيْهِ عَبْدٌ ذَلِيلٌ فَرَحِمَهُ،</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do with me what is done by a mighty man, when a lowly slave pleads to him and he shows him mercy,</a:t>
            </a:r>
          </a:p>
        </p:txBody>
      </p:sp>
      <p:sp>
        <p:nvSpPr>
          <p:cNvPr id="1187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waf-a'l bi fia'-la `azi yin tadar-ra' ilayhi `ab-dun dhalilun farahimah</a:t>
            </a:r>
          </a:p>
        </p:txBody>
      </p:sp>
      <p:sp>
        <p:nvSpPr>
          <p:cNvPr id="118789" name="Rectangle 15"/>
          <p:cNvSpPr>
            <a:spLocks noChangeArrowheads="1"/>
          </p:cNvSpPr>
          <p:nvPr/>
        </p:nvSpPr>
        <p:spPr bwMode="auto">
          <a:xfrm>
            <a:off x="304800" y="4205287"/>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مجھ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اس </a:t>
            </a:r>
            <a:r>
              <a:rPr lang="ar-SA" sz="4400" b="1" dirty="0" err="1">
                <a:solidFill>
                  <a:srgbClr val="000066"/>
                </a:solidFill>
                <a:latin typeface="Alvi Nastaleeq" pitchFamily="2" charset="-78"/>
                <a:cs typeface="Alvi Nastaleeq" pitchFamily="2" charset="-78"/>
              </a:rPr>
              <a:t>ذی</a:t>
            </a:r>
            <a:r>
              <a:rPr lang="ar-SA" sz="4400" b="1" dirty="0">
                <a:solidFill>
                  <a:srgbClr val="000066"/>
                </a:solidFill>
                <a:latin typeface="Alvi Nastaleeq" pitchFamily="2" charset="-78"/>
                <a:cs typeface="Alvi Nastaleeq" pitchFamily="2" charset="-78"/>
              </a:rPr>
              <a:t> اقتدار شخص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برتاؤ</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a:t>
            </a:r>
            <a:r>
              <a:rPr lang="ar-SA" sz="4400" b="1" dirty="0">
                <a:solidFill>
                  <a:srgbClr val="000066"/>
                </a:solidFill>
                <a:latin typeface="Alvi Nastaleeq" pitchFamily="2" charset="-78"/>
                <a:cs typeface="Alvi Nastaleeq" pitchFamily="2" charset="-78"/>
              </a:rPr>
              <a:t> جس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آگے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کوئی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ذلیل</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گڑگڑاۓ</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اس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ترس </a:t>
            </a:r>
            <a:r>
              <a:rPr lang="ar-SA" sz="4400" b="1" dirty="0" err="1">
                <a:solidFill>
                  <a:srgbClr val="000066"/>
                </a:solidFill>
                <a:latin typeface="Alvi Nastaleeq" pitchFamily="2" charset="-78"/>
                <a:cs typeface="Alvi Nastaleeq" pitchFamily="2" charset="-78"/>
              </a:rPr>
              <a:t>کھاۓ</a:t>
            </a:r>
            <a:endParaRPr lang="ar-SA" sz="4400" b="1" dirty="0">
              <a:solidFill>
                <a:srgbClr val="000066"/>
              </a:solidFill>
              <a:latin typeface="Alvi Nastaleeq" pitchFamily="2" charset="-78"/>
              <a:cs typeface="Alvi Nastaleeq" pitchFamily="2" charset="-78"/>
            </a:endParaRPr>
          </a:p>
        </p:txBody>
      </p:sp>
      <p:sp>
        <p:nvSpPr>
          <p:cNvPr id="1187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मुझसे  इस ज़ी इक़्तेदार षख़्स का सा बरताव कर जिसके आगे कोई बन्दाए ज़लील गिड़गिड़ाए तो वह उस पर तरस खाए </a:t>
            </a:r>
            <a:endParaRPr lang="en-US" sz="2400" b="1">
              <a:solidFill>
                <a:srgbClr val="000066"/>
              </a:solidFill>
            </a:endParaRPr>
          </a:p>
        </p:txBody>
      </p:sp>
      <p:sp>
        <p:nvSpPr>
          <p:cNvPr id="1187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187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أَوْ غَنِيٍّ تَعَرَّضَ لَهُ عَبْدٌ فَقِيرٌ فَنَعَشَهُ</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or a rich man when a poor slave submits himself and he raises him to wealth!</a:t>
            </a:r>
          </a:p>
        </p:txBody>
      </p:sp>
      <p:sp>
        <p:nvSpPr>
          <p:cNvPr id="1198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aw ghani-yin ta'r-rada lahu `ab-dun faqirun fana'shah</a:t>
            </a:r>
          </a:p>
        </p:txBody>
      </p:sp>
      <p:sp>
        <p:nvSpPr>
          <p:cNvPr id="1198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یا</a:t>
            </a:r>
            <a:r>
              <a:rPr lang="ar-SA" sz="4400" b="1" dirty="0">
                <a:solidFill>
                  <a:srgbClr val="000066"/>
                </a:solidFill>
                <a:latin typeface="Alvi Nastaleeq" pitchFamily="2" charset="-78"/>
                <a:cs typeface="Alvi Nastaleeq" pitchFamily="2" charset="-78"/>
              </a:rPr>
              <a:t> اس دولت مند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سا</a:t>
            </a:r>
            <a:r>
              <a:rPr lang="ar-SA" sz="4400" b="1" dirty="0">
                <a:solidFill>
                  <a:srgbClr val="000066"/>
                </a:solidFill>
                <a:latin typeface="Alvi Nastaleeq" pitchFamily="2" charset="-78"/>
                <a:cs typeface="Alvi Nastaleeq" pitchFamily="2" charset="-78"/>
              </a:rPr>
              <a:t> جس </a:t>
            </a:r>
            <a:r>
              <a:rPr lang="ar-SA" sz="4400" b="1" dirty="0" err="1">
                <a:solidFill>
                  <a:srgbClr val="000066"/>
                </a:solidFill>
                <a:latin typeface="Alvi Nastaleeq" pitchFamily="2" charset="-78"/>
                <a:cs typeface="Alvi Nastaleeq" pitchFamily="2" charset="-78"/>
              </a:rPr>
              <a:t>سےکوئی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بندہ</a:t>
            </a:r>
            <a:r>
              <a:rPr lang="ar-SA" sz="4400" b="1" dirty="0">
                <a:solidFill>
                  <a:srgbClr val="000066"/>
                </a:solidFill>
                <a:latin typeface="Alvi Nastaleeq" pitchFamily="2" charset="-78"/>
                <a:cs typeface="Alvi Nastaleeq" pitchFamily="2" charset="-78"/>
              </a:rPr>
              <a:t> محتاج </a:t>
            </a:r>
            <a:r>
              <a:rPr lang="ar-SA" sz="4400" b="1" dirty="0" err="1">
                <a:solidFill>
                  <a:srgbClr val="000066"/>
                </a:solidFill>
                <a:latin typeface="Alvi Nastaleeq" pitchFamily="2" charset="-78"/>
                <a:cs typeface="Alvi Nastaleeq" pitchFamily="2" charset="-78"/>
              </a:rPr>
              <a:t>لپٹے</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سہارا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اٹھا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لے</a:t>
            </a:r>
            <a:endParaRPr lang="ar-SA" sz="4400" b="1" dirty="0">
              <a:solidFill>
                <a:srgbClr val="000066"/>
              </a:solidFill>
              <a:latin typeface="Alvi Nastaleeq" pitchFamily="2" charset="-78"/>
              <a:cs typeface="Alvi Nastaleeq" pitchFamily="2" charset="-78"/>
            </a:endParaRPr>
          </a:p>
        </p:txBody>
      </p:sp>
      <p:sp>
        <p:nvSpPr>
          <p:cNvPr id="1198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इस दौलत मन्द का सा जिससे कोई बन्दाए मोहताज लिपटे तो वह उसे सहारा देकर उठा ले।</a:t>
            </a:r>
            <a:endParaRPr lang="en-US" sz="2400" b="1">
              <a:solidFill>
                <a:srgbClr val="000066"/>
              </a:solidFill>
            </a:endParaRPr>
          </a:p>
        </p:txBody>
      </p:sp>
      <p:sp>
        <p:nvSpPr>
          <p:cNvPr id="1198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198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لا خَفِيرَ لِي مِنكَ فَلْيَخْفِرْنِي عِزُّكَ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a:t>
            </a:r>
            <a:r>
              <a:rPr lang="en-US" sz="3000" b="1" kern="1200" dirty="0" err="1" smtClean="0">
                <a:ea typeface="MS Mincho" pitchFamily="49" charset="-128"/>
              </a:rPr>
              <a:t>Allāh</a:t>
            </a:r>
            <a:r>
              <a:rPr lang="en-US" sz="3000" b="1" kern="1200" dirty="0" smtClean="0">
                <a:ea typeface="MS Mincho" pitchFamily="49" charset="-128"/>
              </a:rPr>
              <a:t>, </a:t>
            </a:r>
            <a:r>
              <a:rPr lang="en-US" sz="3000" b="1" kern="1200" dirty="0">
                <a:ea typeface="MS Mincho" pitchFamily="49" charset="-128"/>
              </a:rPr>
              <a:t>I have no protector against You, so let Your might be my protector!</a:t>
            </a:r>
          </a:p>
        </p:txBody>
      </p:sp>
      <p:sp>
        <p:nvSpPr>
          <p:cNvPr id="1208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600" b="1" i="1" dirty="0">
                <a:solidFill>
                  <a:srgbClr val="000066"/>
                </a:solidFill>
                <a:ea typeface="MS Mincho" pitchFamily="49" charset="-128"/>
              </a:rPr>
              <a:t>allahumma la khafira li minka fal-yakh-fir-ni i'z-zuk</a:t>
            </a:r>
            <a:endParaRPr lang="fi-FI" sz="2600" b="1" i="1" dirty="0">
              <a:solidFill>
                <a:srgbClr val="000066"/>
              </a:solidFill>
              <a:ea typeface="MS Mincho" pitchFamily="49" charset="-128"/>
            </a:endParaRPr>
          </a:p>
        </p:txBody>
      </p:sp>
      <p:sp>
        <p:nvSpPr>
          <p:cNvPr id="1208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بارالہا</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مجھے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 عذاب )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کوئی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پناہ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دینے</a:t>
            </a:r>
            <a:r>
              <a:rPr lang="ar-SA" sz="4400" b="1" dirty="0">
                <a:solidFill>
                  <a:srgbClr val="000066"/>
                </a:solidFill>
                <a:latin typeface="Alvi Nastaleeq" pitchFamily="2" charset="-78"/>
                <a:cs typeface="Alvi Nastaleeq" pitchFamily="2" charset="-78"/>
              </a:rPr>
              <a:t> والا </a:t>
            </a:r>
            <a:r>
              <a:rPr lang="ar-SA" sz="4400" b="1" dirty="0" err="1">
                <a:solidFill>
                  <a:srgbClr val="000066"/>
                </a:solidFill>
                <a:latin typeface="Alvi Nastaleeq" pitchFamily="2" charset="-78"/>
                <a:cs typeface="Alvi Nastaleeq" pitchFamily="2" charset="-78"/>
              </a:rPr>
              <a:t>نہیں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 اب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قوت و </a:t>
            </a:r>
            <a:r>
              <a:rPr lang="ar-SA" sz="4400" b="1" dirty="0" err="1">
                <a:solidFill>
                  <a:srgbClr val="000066"/>
                </a:solidFill>
                <a:latin typeface="Alvi Nastaleeq" pitchFamily="2" charset="-78"/>
                <a:cs typeface="Alvi Nastaleeq" pitchFamily="2" charset="-78"/>
              </a:rPr>
              <a:t>توانائی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پناہ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دے</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دے</a:t>
            </a:r>
            <a:endParaRPr lang="ar-SA" sz="4400" b="1" dirty="0">
              <a:solidFill>
                <a:srgbClr val="000066"/>
              </a:solidFill>
              <a:latin typeface="Alvi Nastaleeq" pitchFamily="2" charset="-78"/>
              <a:cs typeface="Alvi Nastaleeq" pitchFamily="2" charset="-78"/>
            </a:endParaRPr>
          </a:p>
        </p:txBody>
      </p:sp>
      <p:sp>
        <p:nvSpPr>
          <p:cNvPr id="1208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बारे इलाहा! मुझे तेरे (अज़ाब) से कोई पनाह देने वाला नहीं है। अब तेरी क़ूवत व तवानाई ही पनाह दे तो दे। </a:t>
            </a:r>
            <a:endParaRPr lang="en-US" sz="2400" b="1">
              <a:solidFill>
                <a:srgbClr val="000066"/>
              </a:solidFill>
            </a:endParaRPr>
          </a:p>
        </p:txBody>
      </p:sp>
      <p:sp>
        <p:nvSpPr>
          <p:cNvPr id="1208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208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وَلا شَفِيعَ لِي إِلَيْكَ فَلْيَشْفَعْ لِي فَضْلُكَ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I have no intercessor with You, so let Your bounty be my intercessor!</a:t>
            </a:r>
          </a:p>
        </p:txBody>
      </p:sp>
      <p:sp>
        <p:nvSpPr>
          <p:cNvPr id="1218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600" b="1" i="1">
                <a:solidFill>
                  <a:srgbClr val="000066"/>
                </a:solidFill>
                <a:ea typeface="MS Mincho" pitchFamily="49" charset="-128"/>
              </a:rPr>
              <a:t>wa-la shafi-ya' li ilay-ka fal-yash-fa' li fadluk</a:t>
            </a:r>
            <a:endParaRPr lang="fi-FI" sz="2600" b="1" i="1">
              <a:solidFill>
                <a:srgbClr val="000066"/>
              </a:solidFill>
              <a:ea typeface="MS Mincho" pitchFamily="49" charset="-128"/>
            </a:endParaRPr>
          </a:p>
        </p:txBody>
      </p:sp>
      <p:sp>
        <p:nvSpPr>
          <p:cNvPr id="1218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یہاں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کوئی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سفارش</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والانہیں</a:t>
            </a:r>
            <a:r>
              <a:rPr lang="ar-SA" sz="4400" b="1" dirty="0">
                <a:solidFill>
                  <a:srgbClr val="000066"/>
                </a:solidFill>
                <a:latin typeface="Alvi Nastaleeq" pitchFamily="2" charset="-78"/>
                <a:cs typeface="Alvi Nastaleeq" pitchFamily="2" charset="-78"/>
              </a:rPr>
              <a:t> اب </a:t>
            </a:r>
            <a:r>
              <a:rPr lang="ar-SA" sz="4400" b="1" dirty="0" err="1">
                <a:solidFill>
                  <a:srgbClr val="000066"/>
                </a:solidFill>
                <a:latin typeface="Alvi Nastaleeq" pitchFamily="2" charset="-78"/>
                <a:cs typeface="Alvi Nastaleeq" pitchFamily="2" charset="-78"/>
              </a:rPr>
              <a:t>تیرا</a:t>
            </a:r>
            <a:r>
              <a:rPr lang="ar-SA" sz="4400" b="1" dirty="0">
                <a:solidFill>
                  <a:srgbClr val="000066"/>
                </a:solidFill>
                <a:latin typeface="Alvi Nastaleeq" pitchFamily="2" charset="-78"/>
                <a:cs typeface="Alvi Nastaleeq" pitchFamily="2" charset="-78"/>
              </a:rPr>
              <a:t> فضل </a:t>
            </a:r>
            <a:r>
              <a:rPr lang="ar-SA" sz="4400" b="1" dirty="0" err="1">
                <a:solidFill>
                  <a:srgbClr val="000066"/>
                </a:solidFill>
                <a:latin typeface="Alvi Nastaleeq" pitchFamily="2" charset="-78"/>
                <a:cs typeface="Alvi Nastaleeq" pitchFamily="2" charset="-78"/>
              </a:rPr>
              <a:t>ہی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سفارش</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کرے</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کرے</a:t>
            </a:r>
            <a:r>
              <a:rPr lang="ar-SA" sz="4400" b="1" dirty="0">
                <a:solidFill>
                  <a:srgbClr val="000066"/>
                </a:solidFill>
                <a:latin typeface="Alvi Nastaleeq" pitchFamily="2" charset="-78"/>
                <a:cs typeface="Alvi Nastaleeq" pitchFamily="2" charset="-78"/>
              </a:rPr>
              <a:t> </a:t>
            </a:r>
          </a:p>
        </p:txBody>
      </p:sp>
      <p:sp>
        <p:nvSpPr>
          <p:cNvPr id="1218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यहाँ कोई मेरी सिफ़ारिश करने वाला नहीं अब तेरा फ़ज़्ल ही सिफ़ारिश करे तो करे। </a:t>
            </a:r>
            <a:endParaRPr lang="en-US" sz="2400" b="1">
              <a:solidFill>
                <a:srgbClr val="000066"/>
              </a:solidFill>
            </a:endParaRPr>
          </a:p>
        </p:txBody>
      </p:sp>
      <p:sp>
        <p:nvSpPr>
          <p:cNvPr id="1218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218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وَقَدْ أَوْجَلَتْنِي خَطَايَايَ </a:t>
            </a:r>
            <a:r>
              <a:rPr lang="ar-SA" sz="7900" kern="1200" dirty="0" err="1">
                <a:latin typeface="Attari_Quran" pitchFamily="2" charset="-78"/>
                <a:ea typeface="+mn-ea"/>
                <a:cs typeface="Attari_Quran" pitchFamily="2" charset="-78"/>
              </a:rPr>
              <a:t>فَلْيُؤْمِنِّي</a:t>
            </a:r>
            <a:r>
              <a:rPr lang="ar-SA" sz="7900" kern="1200" dirty="0">
                <a:latin typeface="Attari_Quran" pitchFamily="2" charset="-78"/>
                <a:ea typeface="+mn-ea"/>
                <a:cs typeface="Attari_Quran" pitchFamily="2" charset="-78"/>
              </a:rPr>
              <a:t> عَفْوُكَ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My offenses have set me quaking, so let Your pardon give me security!</a:t>
            </a:r>
          </a:p>
        </p:txBody>
      </p:sp>
      <p:sp>
        <p:nvSpPr>
          <p:cNvPr id="1228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qad aw-jalat-ni khataya fal-yu-min-ni `af-wuk</a:t>
            </a:r>
          </a:p>
        </p:txBody>
      </p:sp>
      <p:sp>
        <p:nvSpPr>
          <p:cNvPr id="1228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میرے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گناہوں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مجھے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ہراساں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 اب </a:t>
            </a:r>
            <a:r>
              <a:rPr lang="ar-SA" sz="4400" b="1" dirty="0" err="1">
                <a:solidFill>
                  <a:srgbClr val="000066"/>
                </a:solidFill>
                <a:latin typeface="Alvi Nastaleeq" pitchFamily="2" charset="-78"/>
                <a:cs typeface="Alvi Nastaleeq" pitchFamily="2" charset="-78"/>
              </a:rPr>
              <a:t>تیرا</a:t>
            </a:r>
            <a:r>
              <a:rPr lang="ar-SA" sz="4400" b="1" dirty="0">
                <a:solidFill>
                  <a:srgbClr val="000066"/>
                </a:solidFill>
                <a:latin typeface="Alvi Nastaleeq" pitchFamily="2" charset="-78"/>
                <a:cs typeface="Alvi Nastaleeq" pitchFamily="2" charset="-78"/>
              </a:rPr>
              <a:t> عفو و </a:t>
            </a:r>
            <a:r>
              <a:rPr lang="ar-SA" sz="4400" b="1" dirty="0" err="1">
                <a:solidFill>
                  <a:srgbClr val="000066"/>
                </a:solidFill>
                <a:latin typeface="Alvi Nastaleeq" pitchFamily="2" charset="-78"/>
                <a:cs typeface="Alvi Nastaleeq" pitchFamily="2" charset="-78"/>
              </a:rPr>
              <a:t>درگذر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مجھے</a:t>
            </a:r>
            <a:r>
              <a:rPr lang="ar-SA" sz="4400" b="1" dirty="0">
                <a:solidFill>
                  <a:srgbClr val="000066"/>
                </a:solidFill>
                <a:latin typeface="Alvi Nastaleeq" pitchFamily="2" charset="-78"/>
                <a:cs typeface="Alvi Nastaleeq" pitchFamily="2" charset="-78"/>
              </a:rPr>
              <a:t> مطمئن </a:t>
            </a:r>
            <a:r>
              <a:rPr lang="ar-SA" sz="4400" b="1" dirty="0" err="1">
                <a:solidFill>
                  <a:srgbClr val="000066"/>
                </a:solidFill>
                <a:latin typeface="Alvi Nastaleeq" pitchFamily="2" charset="-78"/>
                <a:cs typeface="Alvi Nastaleeq" pitchFamily="2" charset="-78"/>
              </a:rPr>
              <a:t>کرے</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کرے</a:t>
            </a:r>
            <a:endParaRPr lang="ar-SA" sz="4400" b="1" dirty="0">
              <a:solidFill>
                <a:srgbClr val="000066"/>
              </a:solidFill>
              <a:latin typeface="Alvi Nastaleeq" pitchFamily="2" charset="-78"/>
              <a:cs typeface="Alvi Nastaleeq" pitchFamily="2" charset="-78"/>
            </a:endParaRPr>
          </a:p>
        </p:txBody>
      </p:sp>
      <p:sp>
        <p:nvSpPr>
          <p:cNvPr id="1228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गुनाहों ने मुझे हरासां  कर दिया है। अब तेरा अफ़ो व दरगुज़र ही मुझे मुतमईन करे तो करे। </a:t>
            </a:r>
            <a:endParaRPr lang="en-US" sz="2400" b="1">
              <a:solidFill>
                <a:srgbClr val="000066"/>
              </a:solidFill>
            </a:endParaRPr>
          </a:p>
        </p:txBody>
      </p:sp>
      <p:sp>
        <p:nvSpPr>
          <p:cNvPr id="1228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228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وَاسْتَحْوَذَ عَلَيْهِ الشَّيْطَانُ</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Satan has gained mastery over him.</a:t>
            </a:r>
          </a:p>
        </p:txBody>
      </p:sp>
      <p:sp>
        <p:nvSpPr>
          <p:cNvPr id="133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was-tah-wadha `alayhish-shaytan</a:t>
            </a:r>
          </a:p>
        </p:txBody>
      </p:sp>
      <p:sp>
        <p:nvSpPr>
          <p:cNvPr id="133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جس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شیطان</a:t>
            </a:r>
            <a:r>
              <a:rPr lang="ar-SA" sz="4400" b="1" dirty="0">
                <a:solidFill>
                  <a:srgbClr val="000066"/>
                </a:solidFill>
                <a:latin typeface="Alvi Nastaleeq" pitchFamily="2" charset="-78"/>
                <a:cs typeface="Alvi Nastaleeq" pitchFamily="2" charset="-78"/>
              </a:rPr>
              <a:t> غالب آ </a:t>
            </a:r>
            <a:r>
              <a:rPr lang="ar-SA" sz="4400" b="1" dirty="0" err="1">
                <a:solidFill>
                  <a:srgbClr val="000066"/>
                </a:solidFill>
                <a:latin typeface="Alvi Nastaleeq" pitchFamily="2" charset="-78"/>
                <a:cs typeface="Alvi Nastaleeq" pitchFamily="2" charset="-78"/>
              </a:rPr>
              <a:t>گیا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133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इसलिये तेरे हुक्म से लापरवही करते हुए उसने (अदाए फ़र्ज़) में कोताही की </a:t>
            </a:r>
            <a:endParaRPr lang="en-US" sz="2400" b="1">
              <a:solidFill>
                <a:srgbClr val="000066"/>
              </a:solidFill>
            </a:endParaRPr>
          </a:p>
        </p:txBody>
      </p:sp>
      <p:sp>
        <p:nvSpPr>
          <p:cNvPr id="13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33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فَمَا كُلُّ مَا نَطَقْتُ بِهِ عَن جَهْلٍ مِّنِّي بِسُوءِ أثَرِي، </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Not all that I have said rises up from my ignorance of my evil footsteps </a:t>
            </a:r>
          </a:p>
        </p:txBody>
      </p:sp>
      <p:sp>
        <p:nvSpPr>
          <p:cNvPr id="1239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2600" b="1" i="1">
                <a:solidFill>
                  <a:srgbClr val="000066"/>
                </a:solidFill>
                <a:ea typeface="MS Mincho" pitchFamily="49" charset="-128"/>
              </a:rPr>
              <a:t>fama kul-lu ma nataq-tu bihi `an jah-lim-min-ni bisuo-i athari </a:t>
            </a:r>
            <a:endParaRPr lang="fi-FI" sz="2600" b="1" i="1">
              <a:solidFill>
                <a:srgbClr val="000066"/>
              </a:solidFill>
              <a:ea typeface="MS Mincho" pitchFamily="49" charset="-128"/>
            </a:endParaRPr>
          </a:p>
        </p:txBody>
      </p:sp>
      <p:sp>
        <p:nvSpPr>
          <p:cNvPr id="1239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یہ</a:t>
            </a:r>
            <a:r>
              <a:rPr lang="ar-SA" sz="4400" b="1" dirty="0">
                <a:solidFill>
                  <a:srgbClr val="000066"/>
                </a:solidFill>
                <a:latin typeface="Alvi Nastaleeq" pitchFamily="2" charset="-78"/>
                <a:cs typeface="Alvi Nastaleeq" pitchFamily="2" charset="-78"/>
              </a:rPr>
              <a:t> جو </a:t>
            </a:r>
            <a:r>
              <a:rPr lang="ar-SA" sz="4400" b="1" dirty="0" err="1">
                <a:solidFill>
                  <a:srgbClr val="000066"/>
                </a:solidFill>
                <a:latin typeface="Alvi Nastaleeq" pitchFamily="2" charset="-78"/>
                <a:cs typeface="Alvi Nastaleeq" pitchFamily="2" charset="-78"/>
              </a:rPr>
              <a:t>کچھ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کہہ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رہا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ہوں</a:t>
            </a:r>
            <a:r>
              <a:rPr lang="ar-SA" sz="4400" b="1" dirty="0">
                <a:solidFill>
                  <a:srgbClr val="000066"/>
                </a:solidFill>
                <a:latin typeface="Alvi Nastaleeq" pitchFamily="2" charset="-78"/>
                <a:cs typeface="Alvi Nastaleeq" pitchFamily="2" charset="-78"/>
              </a:rPr>
              <a:t> اس </a:t>
            </a:r>
            <a:r>
              <a:rPr lang="ar-SA" sz="4400" b="1" dirty="0" err="1">
                <a:solidFill>
                  <a:srgbClr val="000066"/>
                </a:solidFill>
                <a:latin typeface="Alvi Nastaleeq" pitchFamily="2" charset="-78"/>
                <a:cs typeface="Alvi Nastaleeq" pitchFamily="2" charset="-78"/>
              </a:rPr>
              <a:t>لۓ</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نہیں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اپنی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بداعمالیوں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ناواقف</a:t>
            </a:r>
            <a:endParaRPr lang="ar-SA" sz="4400" b="1" dirty="0">
              <a:solidFill>
                <a:srgbClr val="000066"/>
              </a:solidFill>
              <a:latin typeface="Alvi Nastaleeq" pitchFamily="2" charset="-78"/>
              <a:cs typeface="Alvi Nastaleeq" pitchFamily="2" charset="-78"/>
            </a:endParaRPr>
          </a:p>
        </p:txBody>
      </p:sp>
      <p:sp>
        <p:nvSpPr>
          <p:cNvPr id="1239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यह जो कुछ मैं कह रहा हूँ इसलिये नही के मैं अपनी बद आमालियों से नावाक़िफ़ </a:t>
            </a:r>
            <a:endParaRPr lang="en-US" sz="2400" b="1">
              <a:solidFill>
                <a:srgbClr val="000066"/>
              </a:solidFill>
            </a:endParaRPr>
          </a:p>
        </p:txBody>
      </p:sp>
      <p:sp>
        <p:nvSpPr>
          <p:cNvPr id="1239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239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وَلا نِسْيَانٍ لِّمَا سَبَقَ مِن ذَمِيمِ فِعْلِي</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or forgetfulness of my blameworthy acts in the past,</a:t>
            </a:r>
          </a:p>
        </p:txBody>
      </p:sp>
      <p:sp>
        <p:nvSpPr>
          <p:cNvPr id="1249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600" b="1" i="1">
                <a:solidFill>
                  <a:srgbClr val="000066"/>
                </a:solidFill>
                <a:ea typeface="MS Mincho" pitchFamily="49" charset="-128"/>
              </a:rPr>
              <a:t>wa-la nis-yanil-lima sabaqa min dhamimi fi`li</a:t>
            </a:r>
            <a:endParaRPr lang="fi-FI" sz="2600" b="1" i="1">
              <a:solidFill>
                <a:srgbClr val="000066"/>
              </a:solidFill>
              <a:ea typeface="MS Mincho" pitchFamily="49" charset="-128"/>
            </a:endParaRPr>
          </a:p>
        </p:txBody>
      </p:sp>
      <p:sp>
        <p:nvSpPr>
          <p:cNvPr id="1249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اپنی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گزشتہ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بدکاریوں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فراموش</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چکا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ہوں</a:t>
            </a:r>
            <a:endParaRPr lang="ar-SA" sz="4400" b="1" dirty="0">
              <a:solidFill>
                <a:srgbClr val="000066"/>
              </a:solidFill>
              <a:latin typeface="Alvi Nastaleeq" pitchFamily="2" charset="-78"/>
              <a:cs typeface="Alvi Nastaleeq" pitchFamily="2" charset="-78"/>
            </a:endParaRPr>
          </a:p>
        </p:txBody>
      </p:sp>
      <p:sp>
        <p:nvSpPr>
          <p:cNvPr id="1249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गुज़िश्ता बदकिरदारियों को फ़रामोश कर चुका हूं </a:t>
            </a:r>
            <a:endParaRPr lang="en-US" sz="2400" b="1">
              <a:solidFill>
                <a:srgbClr val="000066"/>
              </a:solidFill>
            </a:endParaRPr>
          </a:p>
        </p:txBody>
      </p:sp>
      <p:sp>
        <p:nvSpPr>
          <p:cNvPr id="1249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249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لَكِن لِّتَسْمَعْ سَمَاؤُكَ وَمَن فِيهَا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but in order that Your heaven and those within it</a:t>
            </a:r>
          </a:p>
        </p:txBody>
      </p:sp>
      <p:sp>
        <p:nvSpPr>
          <p:cNvPr id="1259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lakil-litas-ma' sama-uka wa man fiha</a:t>
            </a:r>
          </a:p>
        </p:txBody>
      </p:sp>
      <p:sp>
        <p:nvSpPr>
          <p:cNvPr id="1259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ہیں</a:t>
            </a:r>
            <a:r>
              <a:rPr lang="ar-SA" sz="4400" b="1" dirty="0">
                <a:solidFill>
                  <a:srgbClr val="000066"/>
                </a:solidFill>
                <a:latin typeface="Alvi Nastaleeq" pitchFamily="2" charset="-78"/>
                <a:cs typeface="Alvi Nastaleeq" pitchFamily="2" charset="-78"/>
              </a:rPr>
              <a:t> اور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زمین</a:t>
            </a:r>
            <a:r>
              <a:rPr lang="ar-SA" sz="4400" b="1" dirty="0">
                <a:solidFill>
                  <a:srgbClr val="000066"/>
                </a:solidFill>
                <a:latin typeface="Alvi Nastaleeq" pitchFamily="2" charset="-78"/>
                <a:cs typeface="Alvi Nastaleeq" pitchFamily="2" charset="-78"/>
              </a:rPr>
              <a:t> اور جو اس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آباد </a:t>
            </a:r>
            <a:r>
              <a:rPr lang="ar-SA" sz="4400" b="1" dirty="0" err="1">
                <a:solidFill>
                  <a:srgbClr val="000066"/>
                </a:solidFill>
                <a:latin typeface="Alvi Nastaleeq" pitchFamily="2" charset="-78"/>
                <a:cs typeface="Alvi Nastaleeq" pitchFamily="2" charset="-78"/>
              </a:rPr>
              <a:t>ہیں</a:t>
            </a:r>
            <a:endParaRPr lang="ar-SA" sz="4400" b="1" dirty="0">
              <a:solidFill>
                <a:srgbClr val="000066"/>
              </a:solidFill>
              <a:latin typeface="Alvi Nastaleeq" pitchFamily="2" charset="-78"/>
              <a:cs typeface="Alvi Nastaleeq" pitchFamily="2" charset="-78"/>
            </a:endParaRPr>
          </a:p>
        </p:txBody>
      </p:sp>
      <p:sp>
        <p:nvSpPr>
          <p:cNvPr id="1259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बल्कि इसलिये के तेरा आसमान और जो उसमें रहते सहते हैं </a:t>
            </a:r>
            <a:endParaRPr lang="en-US" sz="2400" b="1">
              <a:solidFill>
                <a:srgbClr val="000066"/>
              </a:solidFill>
            </a:endParaRPr>
          </a:p>
        </p:txBody>
      </p:sp>
      <p:sp>
        <p:nvSpPr>
          <p:cNvPr id="1259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259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وَأَرْضُكَ وَمَنْ عَلَيْهَا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Your earth and those upon it</a:t>
            </a:r>
          </a:p>
        </p:txBody>
      </p:sp>
      <p:sp>
        <p:nvSpPr>
          <p:cNvPr id="1269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600" b="1" i="1">
                <a:solidFill>
                  <a:srgbClr val="000066"/>
                </a:solidFill>
                <a:ea typeface="MS Mincho" pitchFamily="49" charset="-128"/>
              </a:rPr>
              <a:t>wa ar-duka wa man `alayha</a:t>
            </a:r>
            <a:endParaRPr lang="fi-FI" sz="2600" b="1" i="1">
              <a:solidFill>
                <a:srgbClr val="000066"/>
              </a:solidFill>
              <a:ea typeface="MS Mincho" pitchFamily="49" charset="-128"/>
            </a:endParaRPr>
          </a:p>
        </p:txBody>
      </p:sp>
      <p:sp>
        <p:nvSpPr>
          <p:cNvPr id="1269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بلکہ</a:t>
            </a:r>
            <a:r>
              <a:rPr lang="ar-SA" sz="4400" b="1" dirty="0">
                <a:solidFill>
                  <a:srgbClr val="000066"/>
                </a:solidFill>
                <a:latin typeface="Alvi Nastaleeq" pitchFamily="2" charset="-78"/>
                <a:cs typeface="Alvi Nastaleeq" pitchFamily="2" charset="-78"/>
              </a:rPr>
              <a:t> اس </a:t>
            </a:r>
            <a:r>
              <a:rPr lang="ar-SA" sz="4400" b="1" dirty="0" err="1">
                <a:solidFill>
                  <a:srgbClr val="000066"/>
                </a:solidFill>
                <a:latin typeface="Alvi Nastaleeq" pitchFamily="2" charset="-78"/>
                <a:cs typeface="Alvi Nastaleeq" pitchFamily="2" charset="-78"/>
              </a:rPr>
              <a:t>لۓ</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آسمان</a:t>
            </a:r>
            <a:r>
              <a:rPr lang="ar-SA" sz="4400" b="1" dirty="0">
                <a:solidFill>
                  <a:srgbClr val="000066"/>
                </a:solidFill>
                <a:latin typeface="Alvi Nastaleeq" pitchFamily="2" charset="-78"/>
                <a:cs typeface="Alvi Nastaleeq" pitchFamily="2" charset="-78"/>
              </a:rPr>
              <a:t> اور جو اس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رہتے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سہتے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ہیں</a:t>
            </a:r>
            <a:endParaRPr lang="ar-SA" sz="4400" b="1" dirty="0">
              <a:solidFill>
                <a:srgbClr val="000066"/>
              </a:solidFill>
              <a:latin typeface="Alvi Nastaleeq" pitchFamily="2" charset="-78"/>
              <a:cs typeface="Alvi Nastaleeq" pitchFamily="2" charset="-78"/>
            </a:endParaRPr>
          </a:p>
        </p:txBody>
      </p:sp>
      <p:sp>
        <p:nvSpPr>
          <p:cNvPr id="1269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ज़मीन और जो उस पर आबाद हैं। </a:t>
            </a:r>
            <a:endParaRPr lang="en-US" sz="2400" b="1">
              <a:solidFill>
                <a:srgbClr val="000066"/>
              </a:solidFill>
            </a:endParaRPr>
          </a:p>
        </p:txBody>
      </p:sp>
      <p:sp>
        <p:nvSpPr>
          <p:cNvPr id="1269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269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مَا أَظْهَرْتُ لَكَ مِنَ النَّدَمِ، </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may hear the remorse which I have professed to You </a:t>
            </a:r>
          </a:p>
        </p:txBody>
      </p:sp>
      <p:sp>
        <p:nvSpPr>
          <p:cNvPr id="1280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ma azhar-tu laka minan-nadami </a:t>
            </a:r>
          </a:p>
        </p:txBody>
      </p:sp>
      <p:sp>
        <p:nvSpPr>
          <p:cNvPr id="1280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میری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ندامت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جس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سامنے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اظہار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1280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निदामत को जिसका मैंने तेरे सामने इज़हार किया है,</a:t>
            </a:r>
            <a:endParaRPr lang="en-US" sz="2400" b="1">
              <a:solidFill>
                <a:srgbClr val="000066"/>
              </a:solidFill>
            </a:endParaRPr>
          </a:p>
        </p:txBody>
      </p:sp>
      <p:sp>
        <p:nvSpPr>
          <p:cNvPr id="1280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280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وَلَجَأْتُ إِلَيْكَ فِيهِ مِنَ التَّوْبَةِ</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the repentance through which I have sought asylum with You.</a:t>
            </a:r>
          </a:p>
        </p:txBody>
      </p:sp>
      <p:sp>
        <p:nvSpPr>
          <p:cNvPr id="1290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laja-tu ilayka fihi mint-tawbah</a:t>
            </a:r>
          </a:p>
        </p:txBody>
      </p:sp>
      <p:sp>
        <p:nvSpPr>
          <p:cNvPr id="1290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میری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جس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ذریعہ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تجھ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پناہ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مانگی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سن </a:t>
            </a:r>
            <a:r>
              <a:rPr lang="ar-SA" sz="4400" b="1" dirty="0" err="1">
                <a:solidFill>
                  <a:srgbClr val="000066"/>
                </a:solidFill>
                <a:latin typeface="Alvi Nastaleeq" pitchFamily="2" charset="-78"/>
                <a:cs typeface="Alvi Nastaleeq" pitchFamily="2" charset="-78"/>
              </a:rPr>
              <a:t>لیں</a:t>
            </a:r>
            <a:endParaRPr lang="ar-SA" sz="4400" b="1" dirty="0">
              <a:solidFill>
                <a:srgbClr val="000066"/>
              </a:solidFill>
              <a:latin typeface="Alvi Nastaleeq" pitchFamily="2" charset="-78"/>
              <a:cs typeface="Alvi Nastaleeq" pitchFamily="2" charset="-78"/>
            </a:endParaRPr>
          </a:p>
        </p:txBody>
      </p:sp>
      <p:sp>
        <p:nvSpPr>
          <p:cNvPr id="1290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तौबा को जिसके ज़रिये तुझसे पनाह मांगी है सुन लें। </a:t>
            </a:r>
            <a:endParaRPr lang="en-US" sz="2400" b="1">
              <a:solidFill>
                <a:srgbClr val="000066"/>
              </a:solidFill>
            </a:endParaRPr>
          </a:p>
        </p:txBody>
      </p:sp>
      <p:sp>
        <p:nvSpPr>
          <p:cNvPr id="1290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290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فَلَعَلَّ بَعْضَهُم بِرَحْمَتِكَ يَرْحَمُنِي مِن سُوءِ مَوْقِفِي، </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Then perhaps one of them, through Your mercy, may show mercy upon my evil situation </a:t>
            </a:r>
          </a:p>
        </p:txBody>
      </p:sp>
      <p:sp>
        <p:nvSpPr>
          <p:cNvPr id="1300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fala'l-la ba'-dahum bi-rah-matika yar-hamuni min suo-i maw-qifi </a:t>
            </a:r>
          </a:p>
        </p:txBody>
      </p:sp>
      <p:sp>
        <p:nvSpPr>
          <p:cNvPr id="130053" name="Rectangle 15"/>
          <p:cNvSpPr>
            <a:spLocks noChangeArrowheads="1"/>
          </p:cNvSpPr>
          <p:nvPr/>
        </p:nvSpPr>
        <p:spPr bwMode="auto">
          <a:xfrm>
            <a:off x="304800" y="41910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تاکہ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رحمت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کارفرمائی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وجہ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کسی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میرے</a:t>
            </a:r>
            <a:r>
              <a:rPr lang="ar-SA" sz="4400" b="1" dirty="0">
                <a:solidFill>
                  <a:srgbClr val="000066"/>
                </a:solidFill>
                <a:latin typeface="Alvi Nastaleeq" pitchFamily="2" charset="-78"/>
                <a:cs typeface="Alvi Nastaleeq" pitchFamily="2" charset="-78"/>
              </a:rPr>
              <a:t> حال زار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رحم آ </a:t>
            </a:r>
            <a:r>
              <a:rPr lang="ar-SA" sz="4400" b="1" dirty="0" err="1">
                <a:solidFill>
                  <a:srgbClr val="000066"/>
                </a:solidFill>
                <a:latin typeface="Alvi Nastaleeq" pitchFamily="2" charset="-78"/>
                <a:cs typeface="Alvi Nastaleeq" pitchFamily="2" charset="-78"/>
              </a:rPr>
              <a:t>جاۓ</a:t>
            </a:r>
            <a:endParaRPr lang="ar-SA" sz="4400" b="1" dirty="0">
              <a:solidFill>
                <a:srgbClr val="000066"/>
              </a:solidFill>
              <a:latin typeface="Alvi Nastaleeq" pitchFamily="2" charset="-78"/>
              <a:cs typeface="Alvi Nastaleeq" pitchFamily="2" charset="-78"/>
            </a:endParaRPr>
          </a:p>
        </p:txBody>
      </p:sp>
      <p:sp>
        <p:nvSpPr>
          <p:cNvPr id="1300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ताके तेरी रहमत की कारफ़रमाई की वजह से किसी को मेरे हाले ज़ार पर रहम आ जाए</a:t>
            </a:r>
            <a:endParaRPr lang="en-US" sz="2400" b="1">
              <a:solidFill>
                <a:srgbClr val="000066"/>
              </a:solidFill>
            </a:endParaRPr>
          </a:p>
        </p:txBody>
      </p:sp>
      <p:sp>
        <p:nvSpPr>
          <p:cNvPr id="1300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300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أَوْ تُدْرِكُهُ الرِّقَّةُ عَلَيَّ بِسُوءِ حَاِلي،</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or be seized by tenderness for my evil state.</a:t>
            </a:r>
          </a:p>
        </p:txBody>
      </p:sp>
      <p:sp>
        <p:nvSpPr>
          <p:cNvPr id="1310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aw tud-rikuhur-riq-qatu `alay-ya bisuo-i hali</a:t>
            </a:r>
          </a:p>
        </p:txBody>
      </p:sp>
      <p:sp>
        <p:nvSpPr>
          <p:cNvPr id="1310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پریشاں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حالی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اس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دل </a:t>
            </a:r>
            <a:r>
              <a:rPr lang="ar-SA" sz="4400" b="1" dirty="0" err="1">
                <a:solidFill>
                  <a:srgbClr val="000066"/>
                </a:solidFill>
                <a:latin typeface="Alvi Nastaleeq" pitchFamily="2" charset="-78"/>
                <a:cs typeface="Alvi Nastaleeq" pitchFamily="2" charset="-78"/>
              </a:rPr>
              <a:t>پسیجے</a:t>
            </a:r>
            <a:endParaRPr lang="ar-SA" sz="4400" b="1" dirty="0">
              <a:solidFill>
                <a:srgbClr val="000066"/>
              </a:solidFill>
              <a:latin typeface="Alvi Nastaleeq" pitchFamily="2" charset="-78"/>
              <a:cs typeface="Alvi Nastaleeq" pitchFamily="2" charset="-78"/>
            </a:endParaRPr>
          </a:p>
        </p:txBody>
      </p:sp>
      <p:sp>
        <p:nvSpPr>
          <p:cNvPr id="1310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मेरी परेशाँहाली पर उसका दिल पसीजे </a:t>
            </a:r>
            <a:endParaRPr lang="en-US" sz="2400" b="1">
              <a:solidFill>
                <a:srgbClr val="000066"/>
              </a:solidFill>
            </a:endParaRPr>
          </a:p>
        </p:txBody>
      </p:sp>
      <p:sp>
        <p:nvSpPr>
          <p:cNvPr id="1310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310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فَيَنَالَنِي مِنْهُ بِدَعْوَةٍ هِيَ أَسْمَعُ لَديْكَ مِن دُعَائِي، </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There may come from him for my sake a supplication to which You give ear more than to my supplication </a:t>
            </a:r>
          </a:p>
        </p:txBody>
      </p:sp>
      <p:sp>
        <p:nvSpPr>
          <p:cNvPr id="1321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fa-yanalani minhu bi-da'-watin hiya as-mau' laday-ka min dua'a-i </a:t>
            </a:r>
          </a:p>
        </p:txBody>
      </p:sp>
      <p:sp>
        <p:nvSpPr>
          <p:cNvPr id="132101" name="Rectangle 15"/>
          <p:cNvSpPr>
            <a:spLocks noChangeArrowheads="1"/>
          </p:cNvSpPr>
          <p:nvPr/>
        </p:nvSpPr>
        <p:spPr bwMode="auto">
          <a:xfrm>
            <a:off x="304800" y="4281487"/>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تو </a:t>
            </a:r>
            <a:r>
              <a:rPr lang="ar-SA" sz="4400" b="1" dirty="0" err="1">
                <a:solidFill>
                  <a:srgbClr val="000066"/>
                </a:solidFill>
                <a:latin typeface="Alvi Nastaleeq" pitchFamily="2" charset="-78"/>
                <a:cs typeface="Alvi Nastaleeq" pitchFamily="2" charset="-78"/>
              </a:rPr>
              <a:t>میرے</a:t>
            </a:r>
            <a:r>
              <a:rPr lang="ar-SA" sz="4400" b="1" dirty="0">
                <a:solidFill>
                  <a:srgbClr val="000066"/>
                </a:solidFill>
                <a:latin typeface="Alvi Nastaleeq" pitchFamily="2" charset="-78"/>
                <a:cs typeface="Alvi Nastaleeq" pitchFamily="2" charset="-78"/>
              </a:rPr>
              <a:t> حق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دعا </a:t>
            </a:r>
            <a:r>
              <a:rPr lang="ar-SA" sz="4400" b="1" dirty="0" err="1">
                <a:solidFill>
                  <a:srgbClr val="000066"/>
                </a:solidFill>
                <a:latin typeface="Alvi Nastaleeq" pitchFamily="2" charset="-78"/>
                <a:cs typeface="Alvi Nastaleeq" pitchFamily="2" charset="-78"/>
              </a:rPr>
              <a:t>کرے</a:t>
            </a:r>
            <a:r>
              <a:rPr lang="ar-SA" sz="4400" b="1" dirty="0">
                <a:solidFill>
                  <a:srgbClr val="000066"/>
                </a:solidFill>
                <a:latin typeface="Alvi Nastaleeq" pitchFamily="2" charset="-78"/>
                <a:cs typeface="Alvi Nastaleeq" pitchFamily="2" charset="-78"/>
              </a:rPr>
              <a:t> جس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ہاں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میری</a:t>
            </a:r>
            <a:r>
              <a:rPr lang="ar-SA" sz="4400" b="1" dirty="0">
                <a:solidFill>
                  <a:srgbClr val="000066"/>
                </a:solidFill>
                <a:latin typeface="Alvi Nastaleeq" pitchFamily="2" charset="-78"/>
                <a:cs typeface="Alvi Nastaleeq" pitchFamily="2" charset="-78"/>
              </a:rPr>
              <a:t> دعا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زیادہ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سنوائی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a:t>
            </a:r>
            <a:endParaRPr lang="ar-SA" sz="4400" b="1" dirty="0">
              <a:solidFill>
                <a:srgbClr val="000066"/>
              </a:solidFill>
              <a:latin typeface="Alvi Nastaleeq" pitchFamily="2" charset="-78"/>
              <a:cs typeface="Alvi Nastaleeq" pitchFamily="2" charset="-78"/>
            </a:endParaRPr>
          </a:p>
        </p:txBody>
      </p:sp>
      <p:sp>
        <p:nvSpPr>
          <p:cNvPr id="1321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मेरे हक़ में दुआ करे जिसकी तेरे हाँ  मेरी दुआ से ज़्यादा सुनवाई हो। </a:t>
            </a:r>
            <a:endParaRPr lang="en-US" sz="2400" b="1">
              <a:solidFill>
                <a:srgbClr val="000066"/>
              </a:solidFill>
            </a:endParaRPr>
          </a:p>
        </p:txBody>
      </p:sp>
      <p:sp>
        <p:nvSpPr>
          <p:cNvPr id="1321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321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err="1">
                <a:latin typeface="Attari_Quran" pitchFamily="2" charset="-78"/>
                <a:ea typeface="+mn-ea"/>
                <a:cs typeface="Attari_Quran" pitchFamily="2" charset="-78"/>
              </a:rPr>
              <a:t>أَوْشَفَاعَةٍ</a:t>
            </a:r>
            <a:r>
              <a:rPr lang="ar-SA" sz="7900" kern="1200" dirty="0">
                <a:latin typeface="Attari_Quran" pitchFamily="2" charset="-78"/>
                <a:ea typeface="+mn-ea"/>
                <a:cs typeface="Attari_Quran" pitchFamily="2" charset="-78"/>
              </a:rPr>
              <a:t> أَوْكَدُ عِندَكَ مِن شَفَاعَتِي، </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or an intercession surer with You than my intercession </a:t>
            </a:r>
          </a:p>
        </p:txBody>
      </p:sp>
      <p:sp>
        <p:nvSpPr>
          <p:cNvPr id="1331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aw-shafa'tin aw-kadu i'ndaka min shafa'ti </a:t>
            </a:r>
          </a:p>
        </p:txBody>
      </p:sp>
      <p:sp>
        <p:nvSpPr>
          <p:cNvPr id="1331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کوئی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ایسی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سفارش</a:t>
            </a:r>
            <a:r>
              <a:rPr lang="ar-SA" sz="4400" b="1" dirty="0">
                <a:solidFill>
                  <a:srgbClr val="000066"/>
                </a:solidFill>
                <a:latin typeface="Alvi Nastaleeq" pitchFamily="2" charset="-78"/>
                <a:cs typeface="Alvi Nastaleeq" pitchFamily="2" charset="-78"/>
              </a:rPr>
              <a:t> حاصل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لوں</a:t>
            </a:r>
            <a:r>
              <a:rPr lang="ar-SA" sz="4400" b="1" dirty="0">
                <a:solidFill>
                  <a:srgbClr val="000066"/>
                </a:solidFill>
                <a:latin typeface="Alvi Nastaleeq" pitchFamily="2" charset="-78"/>
                <a:cs typeface="Alvi Nastaleeq" pitchFamily="2" charset="-78"/>
              </a:rPr>
              <a:t> جو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ہاں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درخواست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زیادہ</a:t>
            </a:r>
            <a:r>
              <a:rPr lang="ar-SA" sz="4400" b="1" dirty="0">
                <a:solidFill>
                  <a:srgbClr val="000066"/>
                </a:solidFill>
                <a:latin typeface="Alvi Nastaleeq" pitchFamily="2" charset="-78"/>
                <a:cs typeface="Alvi Nastaleeq" pitchFamily="2" charset="-78"/>
              </a:rPr>
              <a:t> مؤثر </a:t>
            </a:r>
            <a:r>
              <a:rPr lang="ar-SA" sz="4400" b="1" dirty="0" err="1">
                <a:solidFill>
                  <a:srgbClr val="000066"/>
                </a:solidFill>
                <a:latin typeface="Alvi Nastaleeq" pitchFamily="2" charset="-78"/>
                <a:cs typeface="Alvi Nastaleeq" pitchFamily="2" charset="-78"/>
              </a:rPr>
              <a:t>ہو</a:t>
            </a:r>
            <a:endParaRPr lang="ar-SA" sz="4400" b="1" dirty="0">
              <a:solidFill>
                <a:srgbClr val="000066"/>
              </a:solidFill>
              <a:latin typeface="Alvi Nastaleeq" pitchFamily="2" charset="-78"/>
              <a:cs typeface="Alvi Nastaleeq" pitchFamily="2" charset="-78"/>
            </a:endParaRPr>
          </a:p>
        </p:txBody>
      </p:sp>
      <p:sp>
        <p:nvSpPr>
          <p:cNvPr id="1331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केई ऐसी सिफ़ारिश हासिल कर लूं जो तेरे हाँ मेरी दरख़्वास्त से ज़्यादा मोअस्सर हो </a:t>
            </a:r>
            <a:endParaRPr lang="en-US" sz="2400" b="1">
              <a:solidFill>
                <a:srgbClr val="000066"/>
              </a:solidFill>
            </a:endParaRPr>
          </a:p>
        </p:txBody>
      </p:sp>
      <p:sp>
        <p:nvSpPr>
          <p:cNvPr id="133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331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فَقَصَّرَ عَمَّا أَمَرْتَ بِهِ تَفْرِيطاً،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He fell short of what You are commanded through neglect</a:t>
            </a:r>
          </a:p>
        </p:txBody>
      </p:sp>
      <p:sp>
        <p:nvSpPr>
          <p:cNvPr id="143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600" b="1" i="1">
                <a:solidFill>
                  <a:srgbClr val="000066"/>
                </a:solidFill>
                <a:ea typeface="MS Mincho" pitchFamily="49" charset="-128"/>
              </a:rPr>
              <a:t>faqas-sara `amma amar-ta bihi taf-rita</a:t>
            </a:r>
            <a:endParaRPr lang="fi-FI" sz="2600" b="1" i="1">
              <a:solidFill>
                <a:srgbClr val="000066"/>
              </a:solidFill>
              <a:ea typeface="MS Mincho" pitchFamily="49" charset="-128"/>
            </a:endParaRPr>
          </a:p>
        </p:txBody>
      </p:sp>
      <p:sp>
        <p:nvSpPr>
          <p:cNvPr id="14341" name="Rectangle 15"/>
          <p:cNvSpPr>
            <a:spLocks noChangeArrowheads="1"/>
          </p:cNvSpPr>
          <p:nvPr/>
        </p:nvSpPr>
        <p:spPr bwMode="auto">
          <a:xfrm>
            <a:off x="76200" y="4114800"/>
            <a:ext cx="906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اس </a:t>
            </a:r>
            <a:r>
              <a:rPr lang="ar-SA" sz="4400" b="1" dirty="0" err="1">
                <a:solidFill>
                  <a:srgbClr val="000066"/>
                </a:solidFill>
                <a:latin typeface="Alvi Nastaleeq" pitchFamily="2" charset="-78"/>
                <a:cs typeface="Alvi Nastaleeq" pitchFamily="2" charset="-78"/>
              </a:rPr>
              <a:t>لۓ</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حکم</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لاپرواہی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کرتے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ہوۓ</a:t>
            </a:r>
            <a:r>
              <a:rPr lang="ar-SA" sz="4400" b="1" dirty="0">
                <a:solidFill>
                  <a:srgbClr val="000066"/>
                </a:solidFill>
                <a:latin typeface="Alvi Nastaleeq" pitchFamily="2" charset="-78"/>
                <a:cs typeface="Alvi Nastaleeq" pitchFamily="2" charset="-78"/>
              </a:rPr>
              <a:t> اس </a:t>
            </a:r>
            <a:r>
              <a:rPr lang="ar-SA" sz="4400" b="1" dirty="0" err="1">
                <a:solidFill>
                  <a:srgbClr val="000066"/>
                </a:solidFill>
                <a:latin typeface="Alvi Nastaleeq" pitchFamily="2" charset="-78"/>
                <a:cs typeface="Alvi Nastaleeq" pitchFamily="2" charset="-78"/>
              </a:rPr>
              <a:t>نے</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اداۓ</a:t>
            </a:r>
            <a:r>
              <a:rPr lang="ar-SA" sz="4400" b="1" dirty="0">
                <a:solidFill>
                  <a:srgbClr val="000066"/>
                </a:solidFill>
                <a:latin typeface="Alvi Nastaleeq" pitchFamily="2" charset="-78"/>
                <a:cs typeface="Alvi Nastaleeq" pitchFamily="2" charset="-78"/>
              </a:rPr>
              <a:t> فرض )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کوتاہی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endParaRPr lang="ar-SA" sz="4400" b="1" dirty="0">
              <a:solidFill>
                <a:srgbClr val="000066"/>
              </a:solidFill>
              <a:latin typeface="Alvi Nastaleeq" pitchFamily="2" charset="-78"/>
              <a:cs typeface="Alvi Nastaleeq" pitchFamily="2" charset="-78"/>
            </a:endParaRPr>
          </a:p>
        </p:txBody>
      </p:sp>
      <p:sp>
        <p:nvSpPr>
          <p:cNvPr id="143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फ़रेबख़ोर्दगी की वजह से तेरे मुनहेयात का मुरतकब होता है। </a:t>
            </a:r>
            <a:endParaRPr lang="en-US" sz="2400" b="1">
              <a:solidFill>
                <a:srgbClr val="000066"/>
              </a:solidFill>
            </a:endParaRPr>
          </a:p>
        </p:txBody>
      </p:sp>
      <p:sp>
        <p:nvSpPr>
          <p:cNvPr id="14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43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تَكُونُ بِهَا نَجَاتِي مِنْ غَضَبِكَ،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through which I may be delivered from Your wrath </a:t>
            </a:r>
          </a:p>
        </p:txBody>
      </p:sp>
      <p:sp>
        <p:nvSpPr>
          <p:cNvPr id="1341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takunu biha najati min ghadabika </a:t>
            </a:r>
          </a:p>
        </p:txBody>
      </p:sp>
      <p:sp>
        <p:nvSpPr>
          <p:cNvPr id="1341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اس طرح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غضب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نجات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دستاویز</a:t>
            </a:r>
            <a:endParaRPr lang="ar-SA" sz="4400" b="1" dirty="0">
              <a:solidFill>
                <a:srgbClr val="000066"/>
              </a:solidFill>
              <a:latin typeface="Alvi Nastaleeq" pitchFamily="2" charset="-78"/>
              <a:cs typeface="Alvi Nastaleeq" pitchFamily="2" charset="-78"/>
            </a:endParaRPr>
          </a:p>
        </p:txBody>
      </p:sp>
      <p:sp>
        <p:nvSpPr>
          <p:cNvPr id="1341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इस तरह तेरे ग़ज़ब से निजात की दस्तावेज़ </a:t>
            </a:r>
            <a:endParaRPr lang="en-US" sz="2400" b="1">
              <a:solidFill>
                <a:srgbClr val="000066"/>
              </a:solidFill>
            </a:endParaRPr>
          </a:p>
        </p:txBody>
      </p:sp>
      <p:sp>
        <p:nvSpPr>
          <p:cNvPr id="134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341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وَفَوْزِي بِرِضَاكَ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attain to Your good pleasure!</a:t>
            </a:r>
          </a:p>
        </p:txBody>
      </p:sp>
      <p:sp>
        <p:nvSpPr>
          <p:cNvPr id="1351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faw-zi bi-ridak</a:t>
            </a:r>
          </a:p>
        </p:txBody>
      </p:sp>
      <p:sp>
        <p:nvSpPr>
          <p:cNvPr id="1351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خوشنودی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پروانہ</a:t>
            </a:r>
            <a:r>
              <a:rPr lang="ar-SA" sz="4400" b="1" dirty="0">
                <a:solidFill>
                  <a:srgbClr val="000066"/>
                </a:solidFill>
                <a:latin typeface="Alvi Nastaleeq" pitchFamily="2" charset="-78"/>
                <a:cs typeface="Alvi Nastaleeq" pitchFamily="2" charset="-78"/>
              </a:rPr>
              <a:t> حاصل </a:t>
            </a:r>
            <a:r>
              <a:rPr lang="ar-SA" sz="4400" b="1" dirty="0" err="1">
                <a:solidFill>
                  <a:srgbClr val="000066"/>
                </a:solidFill>
                <a:latin typeface="Alvi Nastaleeq" pitchFamily="2" charset="-78"/>
                <a:cs typeface="Alvi Nastaleeq" pitchFamily="2" charset="-78"/>
              </a:rPr>
              <a:t>کر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سکوں</a:t>
            </a:r>
            <a:endParaRPr lang="ar-SA" sz="4400" b="1" dirty="0">
              <a:solidFill>
                <a:srgbClr val="000066"/>
              </a:solidFill>
              <a:latin typeface="Alvi Nastaleeq" pitchFamily="2" charset="-78"/>
              <a:cs typeface="Alvi Nastaleeq" pitchFamily="2" charset="-78"/>
            </a:endParaRPr>
          </a:p>
        </p:txBody>
      </p:sp>
      <p:sp>
        <p:nvSpPr>
          <p:cNvPr id="1351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ख़ुशनूदी का परवाना हासिल कर सकूं।</a:t>
            </a:r>
            <a:endParaRPr lang="en-US" sz="2400" b="1">
              <a:solidFill>
                <a:srgbClr val="000066"/>
              </a:solidFill>
            </a:endParaRPr>
          </a:p>
        </p:txBody>
      </p:sp>
      <p:sp>
        <p:nvSpPr>
          <p:cNvPr id="135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351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إِن يَّكُنِ النَّدَمُ تَوْبَةً إِلَيْكَ فَأَنَا أَندَمُ النَّادِمِينَ</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a:t>
            </a:r>
            <a:r>
              <a:rPr lang="en-US" sz="3000" b="1" kern="1200" dirty="0" err="1" smtClean="0">
                <a:ea typeface="MS Mincho" pitchFamily="49" charset="-128"/>
              </a:rPr>
              <a:t>Allāh</a:t>
            </a:r>
            <a:r>
              <a:rPr lang="en-US" sz="3000" b="1" kern="1200" dirty="0" smtClean="0">
                <a:ea typeface="MS Mincho" pitchFamily="49" charset="-128"/>
              </a:rPr>
              <a:t>, </a:t>
            </a:r>
            <a:r>
              <a:rPr lang="en-US" sz="3000" b="1" kern="1200" dirty="0">
                <a:ea typeface="MS Mincho" pitchFamily="49" charset="-128"/>
              </a:rPr>
              <a:t>if remorse is a repentance toward You, then I am the most remorseful of the remorseful!</a:t>
            </a:r>
          </a:p>
        </p:txBody>
      </p:sp>
      <p:sp>
        <p:nvSpPr>
          <p:cNvPr id="1361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dirty="0">
                <a:solidFill>
                  <a:srgbClr val="000066"/>
                </a:solidFill>
                <a:ea typeface="MS Mincho" pitchFamily="49" charset="-128"/>
              </a:rPr>
              <a:t>allahumma iyakun-nadamu tawbatan ilayka fa-ana andamun-nadimin</a:t>
            </a:r>
          </a:p>
        </p:txBody>
      </p:sp>
      <p:sp>
        <p:nvSpPr>
          <p:cNvPr id="136197" name="Rectangle 15"/>
          <p:cNvSpPr>
            <a:spLocks noChangeArrowheads="1"/>
          </p:cNvSpPr>
          <p:nvPr/>
        </p:nvSpPr>
        <p:spPr bwMode="auto">
          <a:xfrm>
            <a:off x="304800" y="4205287"/>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اللہ</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اگر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بارگاہ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ندامت</a:t>
            </a:r>
            <a:r>
              <a:rPr lang="ar-SA" sz="4400" b="1" dirty="0">
                <a:solidFill>
                  <a:srgbClr val="000066"/>
                </a:solidFill>
                <a:latin typeface="Alvi Nastaleeq" pitchFamily="2" charset="-78"/>
                <a:cs typeface="Alvi Nastaleeq" pitchFamily="2" charset="-78"/>
              </a:rPr>
              <a:t> و </a:t>
            </a:r>
            <a:r>
              <a:rPr lang="ar-SA" sz="4400" b="1" dirty="0" err="1">
                <a:solidFill>
                  <a:srgbClr val="000066"/>
                </a:solidFill>
                <a:latin typeface="Alvi Nastaleeq" pitchFamily="2" charset="-78"/>
                <a:cs typeface="Alvi Nastaleeq" pitchFamily="2" charset="-78"/>
              </a:rPr>
              <a:t>پشیمانی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پشیمان</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والوں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سب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زیادہ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ہوں</a:t>
            </a:r>
            <a:endParaRPr lang="ar-SA" sz="4400" b="1" dirty="0">
              <a:solidFill>
                <a:srgbClr val="000066"/>
              </a:solidFill>
              <a:latin typeface="Alvi Nastaleeq" pitchFamily="2" charset="-78"/>
              <a:cs typeface="Alvi Nastaleeq" pitchFamily="2" charset="-78"/>
            </a:endParaRPr>
          </a:p>
        </p:txBody>
      </p:sp>
      <p:sp>
        <p:nvSpPr>
          <p:cNvPr id="1361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अगर तेरी बारगाह में निदामत व पशेमानी ही तौबा है तो मैं पशेमान हूं। </a:t>
            </a:r>
            <a:endParaRPr lang="en-US" sz="2400" b="1">
              <a:solidFill>
                <a:srgbClr val="000066"/>
              </a:solidFill>
            </a:endParaRPr>
          </a:p>
        </p:txBody>
      </p:sp>
      <p:sp>
        <p:nvSpPr>
          <p:cNvPr id="136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362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وَإِن يَّكُنِ التَّرْكُ لِمَعْصِيَتِكَ إِنَابَةً فَأَنَا أَوَّلُ الْمُنِيبِينَ</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If refraining from disobedience is a turning back to You, then I am the first of those who turn back!</a:t>
            </a:r>
          </a:p>
        </p:txBody>
      </p:sp>
      <p:sp>
        <p:nvSpPr>
          <p:cNvPr id="1372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600" b="1" i="1">
                <a:solidFill>
                  <a:srgbClr val="000066"/>
                </a:solidFill>
                <a:ea typeface="MS Mincho" pitchFamily="49" charset="-128"/>
              </a:rPr>
              <a:t>wa i-yakunit-tar-ku lima'-si-yatika inabatan fa-ana aw-walul-munibin</a:t>
            </a:r>
            <a:endParaRPr lang="fi-FI" sz="2600" b="1" i="1">
              <a:solidFill>
                <a:srgbClr val="000066"/>
              </a:solidFill>
              <a:ea typeface="MS Mincho" pitchFamily="49" charset="-128"/>
            </a:endParaRPr>
          </a:p>
        </p:txBody>
      </p:sp>
      <p:sp>
        <p:nvSpPr>
          <p:cNvPr id="137221" name="Rectangle 15"/>
          <p:cNvSpPr>
            <a:spLocks noChangeArrowheads="1"/>
          </p:cNvSpPr>
          <p:nvPr/>
        </p:nvSpPr>
        <p:spPr bwMode="auto">
          <a:xfrm>
            <a:off x="304800" y="4205287"/>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اگر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ترک</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معصیت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و انابت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والوں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اوّل </a:t>
            </a:r>
            <a:r>
              <a:rPr lang="ar-SA" sz="4400" b="1" dirty="0" err="1">
                <a:solidFill>
                  <a:srgbClr val="000066"/>
                </a:solidFill>
                <a:latin typeface="Alvi Nastaleeq" pitchFamily="2" charset="-78"/>
                <a:cs typeface="Alvi Nastaleeq" pitchFamily="2" charset="-78"/>
              </a:rPr>
              <a:t>درجہ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ہوں</a:t>
            </a:r>
            <a:endParaRPr lang="ar-SA" sz="4400" b="1" dirty="0">
              <a:solidFill>
                <a:srgbClr val="000066"/>
              </a:solidFill>
              <a:latin typeface="Alvi Nastaleeq" pitchFamily="2" charset="-78"/>
              <a:cs typeface="Alvi Nastaleeq" pitchFamily="2" charset="-78"/>
            </a:endParaRPr>
          </a:p>
        </p:txBody>
      </p:sp>
      <p:sp>
        <p:nvSpPr>
          <p:cNvPr id="1372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अगर तर्के मासियत ही तौबा व अनाबत है तो मैं तौबा करने वालों में अव्वल दर्जा पर हूँ। </a:t>
            </a:r>
            <a:endParaRPr lang="en-US" sz="2400" b="1">
              <a:solidFill>
                <a:srgbClr val="000066"/>
              </a:solidFill>
            </a:endParaRPr>
          </a:p>
        </p:txBody>
      </p:sp>
      <p:sp>
        <p:nvSpPr>
          <p:cNvPr id="137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372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وَإِن يَّكُنِ </a:t>
            </a:r>
            <a:r>
              <a:rPr lang="ar-SA" sz="7900" kern="1200" dirty="0" err="1">
                <a:latin typeface="Attari_Quran" pitchFamily="2" charset="-78"/>
                <a:ea typeface="+mn-ea"/>
                <a:cs typeface="Attari_Quran" pitchFamily="2" charset="-78"/>
              </a:rPr>
              <a:t>الإسْتِغْفَارُ</a:t>
            </a:r>
            <a:r>
              <a:rPr lang="ar-SA" sz="7900" kern="1200" dirty="0">
                <a:latin typeface="Attari_Quran" pitchFamily="2" charset="-78"/>
                <a:ea typeface="+mn-ea"/>
                <a:cs typeface="Attari_Quran" pitchFamily="2" charset="-78"/>
              </a:rPr>
              <a:t> حِطَّةً لِّلذُّنُوبِ فَإِنِّي لَكَ مِنَ الْمُسْتَغْفِرِينَ</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If praying for forgiveness alleviates sins, surely I am one of those who pray for Your forgiveness!</a:t>
            </a:r>
          </a:p>
        </p:txBody>
      </p:sp>
      <p:sp>
        <p:nvSpPr>
          <p:cNvPr id="1382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i-yakunil-as-tigh-faru hit-tatal-lidh-dhunubi fa-in-ni laka minal-mus-tagh-firin</a:t>
            </a:r>
          </a:p>
        </p:txBody>
      </p:sp>
      <p:sp>
        <p:nvSpPr>
          <p:cNvPr id="138245"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اگر</a:t>
            </a:r>
            <a:r>
              <a:rPr lang="ar-SA" sz="4400" b="1" dirty="0">
                <a:solidFill>
                  <a:srgbClr val="000066"/>
                </a:solidFill>
                <a:latin typeface="Alvi Nastaleeq" pitchFamily="2" charset="-78"/>
                <a:cs typeface="Alvi Nastaleeq" pitchFamily="2" charset="-78"/>
              </a:rPr>
              <a:t> طلب </a:t>
            </a:r>
            <a:r>
              <a:rPr lang="ar-SA" sz="4400" b="1" dirty="0" err="1">
                <a:solidFill>
                  <a:srgbClr val="000066"/>
                </a:solidFill>
                <a:latin typeface="Alvi Nastaleeq" pitchFamily="2" charset="-78"/>
                <a:cs typeface="Alvi Nastaleeq" pitchFamily="2" charset="-78"/>
              </a:rPr>
              <a:t>مغفرت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گناہوں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زائل </a:t>
            </a:r>
            <a:r>
              <a:rPr lang="ar-SA" sz="4400" b="1" dirty="0" err="1">
                <a:solidFill>
                  <a:srgbClr val="000066"/>
                </a:solidFill>
                <a:latin typeface="Alvi Nastaleeq" pitchFamily="2" charset="-78"/>
                <a:cs typeface="Alvi Nastaleeq" pitchFamily="2" charset="-78"/>
              </a:rPr>
              <a:t>کرنے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سبب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مغفرت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والوں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ایک</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بھی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ہوں</a:t>
            </a:r>
            <a:endParaRPr lang="ar-SA" sz="4400" b="1" dirty="0">
              <a:solidFill>
                <a:srgbClr val="000066"/>
              </a:solidFill>
              <a:latin typeface="Alvi Nastaleeq" pitchFamily="2" charset="-78"/>
              <a:cs typeface="Alvi Nastaleeq" pitchFamily="2" charset="-78"/>
            </a:endParaRPr>
          </a:p>
        </p:txBody>
      </p:sp>
      <p:sp>
        <p:nvSpPr>
          <p:cNvPr id="1382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अगर तलबे मग़फ़ेरत गुनाहों को ज़ाएल करने का सबब है तो मग़फ़ेरत करने वालों में से एक मैं भी हूं। </a:t>
            </a:r>
            <a:endParaRPr lang="en-US" sz="2400" b="1">
              <a:solidFill>
                <a:srgbClr val="000066"/>
              </a:solidFill>
            </a:endParaRPr>
          </a:p>
        </p:txBody>
      </p:sp>
      <p:sp>
        <p:nvSpPr>
          <p:cNvPr id="138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382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فَكَمَا أَمَرْتَ بِالتَّوْبَةِ وَضَمِنتَ الْقَبُولَ</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a:t>
            </a:r>
            <a:r>
              <a:rPr lang="en-US" sz="3000" b="1" kern="1200" dirty="0" err="1" smtClean="0">
                <a:ea typeface="MS Mincho" pitchFamily="49" charset="-128"/>
              </a:rPr>
              <a:t>Allāh</a:t>
            </a:r>
            <a:r>
              <a:rPr lang="en-US" sz="3000" b="1" kern="1200" dirty="0" smtClean="0">
                <a:ea typeface="MS Mincho" pitchFamily="49" charset="-128"/>
              </a:rPr>
              <a:t>, as </a:t>
            </a:r>
            <a:r>
              <a:rPr lang="en-US" sz="3000" b="1" kern="1200" dirty="0">
                <a:ea typeface="MS Mincho" pitchFamily="49" charset="-128"/>
              </a:rPr>
              <a:t>You have commanded repentance and guaranteed acceptance,</a:t>
            </a:r>
          </a:p>
        </p:txBody>
      </p:sp>
      <p:sp>
        <p:nvSpPr>
          <p:cNvPr id="1392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600" b="1" i="1" dirty="0">
                <a:solidFill>
                  <a:srgbClr val="000066"/>
                </a:solidFill>
                <a:ea typeface="MS Mincho" pitchFamily="49" charset="-128"/>
              </a:rPr>
              <a:t>allahumma fakama amar-ta bit-tawbati wa damintal-qabul</a:t>
            </a:r>
            <a:endParaRPr lang="fi-FI" sz="2600" b="1" i="1" dirty="0">
              <a:solidFill>
                <a:srgbClr val="000066"/>
              </a:solidFill>
              <a:ea typeface="MS Mincho" pitchFamily="49" charset="-128"/>
            </a:endParaRPr>
          </a:p>
        </p:txBody>
      </p:sp>
      <p:sp>
        <p:nvSpPr>
          <p:cNvPr id="139269" name="Rectangle 15"/>
          <p:cNvSpPr>
            <a:spLocks noChangeArrowheads="1"/>
          </p:cNvSpPr>
          <p:nvPr/>
        </p:nvSpPr>
        <p:spPr bwMode="auto">
          <a:xfrm>
            <a:off x="0" y="4114800"/>
            <a:ext cx="906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خدایا</a:t>
            </a:r>
            <a:r>
              <a:rPr lang="ar-SA" sz="4400" b="1" dirty="0">
                <a:solidFill>
                  <a:srgbClr val="000066"/>
                </a:solidFill>
                <a:latin typeface="Alvi Nastaleeq" pitchFamily="2" charset="-78"/>
                <a:cs typeface="Alvi Nastaleeq" pitchFamily="2" charset="-78"/>
              </a:rPr>
              <a:t> جب </a:t>
            </a:r>
            <a:r>
              <a:rPr lang="ar-SA" sz="4400" b="1" dirty="0" err="1">
                <a:solidFill>
                  <a:srgbClr val="000066"/>
                </a:solidFill>
                <a:latin typeface="Alvi Nastaleeq" pitchFamily="2" charset="-78"/>
                <a:cs typeface="Alvi Nastaleeq" pitchFamily="2" charset="-78"/>
              </a:rPr>
              <a:t>کہ</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حکم</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اور قبول </a:t>
            </a:r>
            <a:r>
              <a:rPr lang="ar-SA" sz="4400" b="1" dirty="0" err="1">
                <a:solidFill>
                  <a:srgbClr val="000066"/>
                </a:solidFill>
                <a:latin typeface="Alvi Nastaleeq" pitchFamily="2" charset="-78"/>
                <a:cs typeface="Alvi Nastaleeq" pitchFamily="2" charset="-78"/>
              </a:rPr>
              <a:t>کرنے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ذمہ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1392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ख़ुदाया जबके तूने तौबा का हुक्म दिया है और क़ुबूल करने का ज़िम्मा लिया है </a:t>
            </a:r>
            <a:endParaRPr lang="en-US" sz="2400" b="1">
              <a:solidFill>
                <a:srgbClr val="000066"/>
              </a:solidFill>
            </a:endParaRPr>
          </a:p>
        </p:txBody>
      </p:sp>
      <p:sp>
        <p:nvSpPr>
          <p:cNvPr id="139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392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وَحَثَثْتَ عَلىَ الدُّعَاءِ وَوَعَدتَّ الإِجَابَةَ</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as You have urged supplication, and promised to respond,</a:t>
            </a:r>
          </a:p>
        </p:txBody>
      </p:sp>
      <p:sp>
        <p:nvSpPr>
          <p:cNvPr id="1402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hathath-ta `alad-dua'a-i wa wa'd-tal-ijabah</a:t>
            </a:r>
          </a:p>
        </p:txBody>
      </p:sp>
      <p:sp>
        <p:nvSpPr>
          <p:cNvPr id="1402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دعا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آمادہ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اور </a:t>
            </a:r>
            <a:r>
              <a:rPr lang="ar-SA" sz="4400" b="1" dirty="0" err="1">
                <a:solidFill>
                  <a:srgbClr val="000066"/>
                </a:solidFill>
                <a:latin typeface="Alvi Nastaleeq" pitchFamily="2" charset="-78"/>
                <a:cs typeface="Alvi Nastaleeq" pitchFamily="2" charset="-78"/>
              </a:rPr>
              <a:t>قبولیت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وعدہ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فرمایا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1402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दुआ पर आमादा किया है और क़ुबूलियत का वादा फ़रमाया है </a:t>
            </a:r>
            <a:endParaRPr lang="en-US" sz="2400" b="1">
              <a:solidFill>
                <a:srgbClr val="000066"/>
              </a:solidFill>
            </a:endParaRPr>
          </a:p>
        </p:txBody>
      </p:sp>
      <p:sp>
        <p:nvSpPr>
          <p:cNvPr id="140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402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فَصَلِّ عَلَى مُحَمَّدٍ وَّآلِ مُحَمَّدٍ</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so also bless Muhammad and his Household,</a:t>
            </a:r>
          </a:p>
        </p:txBody>
      </p:sp>
      <p:sp>
        <p:nvSpPr>
          <p:cNvPr id="1413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600" b="1" i="1">
                <a:solidFill>
                  <a:srgbClr val="000066"/>
                </a:solidFill>
                <a:ea typeface="MS Mincho" pitchFamily="49" charset="-128"/>
              </a:rPr>
              <a:t>fasal-li `ala muhammadiw-wa a-li muhammad</a:t>
            </a:r>
            <a:endParaRPr lang="fi-FI" sz="2600" b="1" i="1">
              <a:solidFill>
                <a:srgbClr val="000066"/>
              </a:solidFill>
              <a:ea typeface="MS Mincho" pitchFamily="49" charset="-128"/>
            </a:endParaRPr>
          </a:p>
        </p:txBody>
      </p:sp>
      <p:sp>
        <p:nvSpPr>
          <p:cNvPr id="1413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تو رحمت نازل فرما محمد اور ان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آل </a:t>
            </a:r>
            <a:r>
              <a:rPr lang="ar-SA" sz="4400" b="1" dirty="0" err="1">
                <a:solidFill>
                  <a:srgbClr val="000066"/>
                </a:solidFill>
                <a:latin typeface="Alvi Nastaleeq" pitchFamily="2" charset="-78"/>
                <a:cs typeface="Alvi Nastaleeq" pitchFamily="2" charset="-78"/>
              </a:rPr>
              <a:t>پر</a:t>
            </a:r>
            <a:endParaRPr lang="ar-SA" sz="4400" b="1" dirty="0">
              <a:solidFill>
                <a:srgbClr val="000066"/>
              </a:solidFill>
              <a:latin typeface="Alvi Nastaleeq" pitchFamily="2" charset="-78"/>
              <a:cs typeface="Alvi Nastaleeq" pitchFamily="2" charset="-78"/>
            </a:endParaRPr>
          </a:p>
        </p:txBody>
      </p:sp>
      <p:sp>
        <p:nvSpPr>
          <p:cNvPr id="1413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रहमत नाज़िल फ़रमा मोहम्मद (स) और उनकी आल (अ) पर </a:t>
            </a:r>
            <a:endParaRPr lang="en-US" sz="2400" b="1">
              <a:solidFill>
                <a:srgbClr val="000066"/>
              </a:solidFill>
            </a:endParaRPr>
          </a:p>
        </p:txBody>
      </p:sp>
      <p:sp>
        <p:nvSpPr>
          <p:cNvPr id="141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413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وَاقْبَلْ تَوْبَتِي وَلا تَرْجِعْنِي مَرْجِعَ الْخَيْبَةِ مِن رَّحْمَتِكَ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accept my repentance, and return me not to the returning place of disappointment in Your mercy</a:t>
            </a:r>
          </a:p>
        </p:txBody>
      </p:sp>
      <p:sp>
        <p:nvSpPr>
          <p:cNvPr id="1423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defPPr>
              <a:defRPr lang="en-US"/>
            </a:defPPr>
            <a:lvl1pPr marL="342900" indent="-342900" algn="ctr" eaLnBrk="1" hangingPunct="1">
              <a:spcBef>
                <a:spcPct val="20000"/>
              </a:spcBef>
              <a:defRPr sz="2600" b="1" i="1">
                <a:solidFill>
                  <a:srgbClr val="000066"/>
                </a:solidFill>
                <a:ea typeface="MS Mincho" pitchFamily="49"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fi-FI" dirty="0"/>
              <a:t>waq-bal tawbati wa-la tar-jia'-ni mar-jia'l-khaybati mir-rah-matik</a:t>
            </a:r>
          </a:p>
        </p:txBody>
      </p:sp>
      <p:sp>
        <p:nvSpPr>
          <p:cNvPr id="142341" name="Rectangle 15"/>
          <p:cNvSpPr>
            <a:spLocks noChangeArrowheads="1"/>
          </p:cNvSpPr>
          <p:nvPr/>
        </p:nvSpPr>
        <p:spPr bwMode="auto">
          <a:xfrm>
            <a:off x="304800" y="4281487"/>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میری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قبول فرما اور </a:t>
            </a:r>
            <a:r>
              <a:rPr lang="ar-SA" sz="4400" b="1" dirty="0" err="1">
                <a:solidFill>
                  <a:srgbClr val="000066"/>
                </a:solidFill>
                <a:latin typeface="Alvi Nastaleeq" pitchFamily="2" charset="-78"/>
                <a:cs typeface="Alvi Nastaleeq" pitchFamily="2" charset="-78"/>
              </a:rPr>
              <a:t>مجھے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اپنی</a:t>
            </a:r>
            <a:r>
              <a:rPr lang="ar-SA" sz="4400" b="1" dirty="0">
                <a:solidFill>
                  <a:srgbClr val="000066"/>
                </a:solidFill>
                <a:latin typeface="Alvi Nastaleeq" pitchFamily="2" charset="-78"/>
                <a:cs typeface="Alvi Nastaleeq" pitchFamily="2" charset="-78"/>
              </a:rPr>
              <a:t> رحمت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ناامیدی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ساتھ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پلٹا</a:t>
            </a:r>
            <a:endParaRPr lang="ar-SA" sz="4400" b="1" dirty="0">
              <a:solidFill>
                <a:srgbClr val="000066"/>
              </a:solidFill>
              <a:latin typeface="Alvi Nastaleeq" pitchFamily="2" charset="-78"/>
              <a:cs typeface="Alvi Nastaleeq" pitchFamily="2" charset="-78"/>
            </a:endParaRPr>
          </a:p>
        </p:txBody>
      </p:sp>
      <p:sp>
        <p:nvSpPr>
          <p:cNvPr id="1423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तौबा को क़ुबूल फ़रमा और मुझे अपनी रहमत से नाउम्मीदी के साथ न पलटा </a:t>
            </a:r>
            <a:endParaRPr lang="en-US" sz="2400" b="1">
              <a:solidFill>
                <a:srgbClr val="000066"/>
              </a:solidFill>
            </a:endParaRPr>
          </a:p>
        </p:txBody>
      </p:sp>
      <p:sp>
        <p:nvSpPr>
          <p:cNvPr id="142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423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إِنَّكَ أَنتَ التَّوَّابُ عَلىَ الْمُذْنِبِينَ،</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Surely, You are Ever-turning toward the sinners, </a:t>
            </a:r>
          </a:p>
        </p:txBody>
      </p:sp>
      <p:sp>
        <p:nvSpPr>
          <p:cNvPr id="1433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defPPr>
              <a:defRPr lang="en-US"/>
            </a:defPPr>
            <a:lvl1pPr marL="342900" indent="-342900" algn="ctr" eaLnBrk="1" hangingPunct="1">
              <a:spcBef>
                <a:spcPct val="20000"/>
              </a:spcBef>
              <a:defRPr sz="2600" b="1" i="1">
                <a:solidFill>
                  <a:srgbClr val="000066"/>
                </a:solidFill>
                <a:ea typeface="MS Mincho" pitchFamily="49"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fi-FI" dirty="0"/>
              <a:t>in-naka antat-taw-wabu `alal-mudhnibin, </a:t>
            </a:r>
          </a:p>
        </p:txBody>
      </p:sp>
      <p:sp>
        <p:nvSpPr>
          <p:cNvPr id="1433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کیونکہ</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گنہگاروں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قبول </a:t>
            </a:r>
            <a:r>
              <a:rPr lang="ar-SA" sz="4400" b="1" dirty="0" err="1">
                <a:solidFill>
                  <a:srgbClr val="000066"/>
                </a:solidFill>
                <a:latin typeface="Alvi Nastaleeq" pitchFamily="2" charset="-78"/>
                <a:cs typeface="Alvi Nastaleeq" pitchFamily="2" charset="-78"/>
              </a:rPr>
              <a:t>کرنے</a:t>
            </a:r>
            <a:r>
              <a:rPr lang="ar-SA" sz="4400" b="1" dirty="0">
                <a:solidFill>
                  <a:srgbClr val="000066"/>
                </a:solidFill>
                <a:latin typeface="Alvi Nastaleeq" pitchFamily="2" charset="-78"/>
                <a:cs typeface="Alvi Nastaleeq" pitchFamily="2" charset="-78"/>
              </a:rPr>
              <a:t> والا</a:t>
            </a:r>
          </a:p>
        </p:txBody>
      </p:sp>
      <p:sp>
        <p:nvSpPr>
          <p:cNvPr id="1433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क्योंके तू गुनहगारों की तौबा क़ुबूल करने वाला </a:t>
            </a:r>
            <a:endParaRPr lang="en-US" sz="2400" b="1">
              <a:solidFill>
                <a:srgbClr val="000066"/>
              </a:solidFill>
            </a:endParaRPr>
          </a:p>
        </p:txBody>
      </p:sp>
      <p:sp>
        <p:nvSpPr>
          <p:cNvPr id="143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433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وَتَعَاطَى مَا نَهَيْتَ عَنْهُ تَعْزِيراً،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he pursued what You are prohibited in delusion,</a:t>
            </a:r>
          </a:p>
        </p:txBody>
      </p:sp>
      <p:sp>
        <p:nvSpPr>
          <p:cNvPr id="153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ta'ata ma nahayta `an-hu ta'-zira</a:t>
            </a:r>
          </a:p>
        </p:txBody>
      </p:sp>
      <p:sp>
        <p:nvSpPr>
          <p:cNvPr id="153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فریب</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خوردگی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وجہ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منہیات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مرتکب</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a:t>
            </a:r>
          </a:p>
        </p:txBody>
      </p:sp>
      <p:sp>
        <p:nvSpPr>
          <p:cNvPr id="153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गोया वह अपने को तेरे क़ब्ज़ए क़ुदरत में समझता ही नहीं है </a:t>
            </a:r>
            <a:endParaRPr lang="en-US" sz="2400" b="1">
              <a:solidFill>
                <a:srgbClr val="000066"/>
              </a:solidFill>
            </a:endParaRPr>
          </a:p>
        </p:txBody>
      </p:sp>
      <p:sp>
        <p:nvSpPr>
          <p:cNvPr id="15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53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وَالرَّحِيمُ لِلْخَاطِئِينَ الْمُنِيبِينَ</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All-compassionate toward the offenders who turn back!</a:t>
            </a:r>
          </a:p>
        </p:txBody>
      </p:sp>
      <p:sp>
        <p:nvSpPr>
          <p:cNvPr id="1443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defPPr>
              <a:defRPr lang="en-US"/>
            </a:defPPr>
            <a:lvl1pPr marL="342900" indent="-342900" algn="ctr" eaLnBrk="1" hangingPunct="1">
              <a:spcBef>
                <a:spcPct val="20000"/>
              </a:spcBef>
              <a:defRPr sz="2600" b="1" i="1">
                <a:solidFill>
                  <a:srgbClr val="000066"/>
                </a:solidFill>
                <a:ea typeface="MS Mincho" pitchFamily="49"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fi-FI" dirty="0"/>
              <a:t>war-rahimu lil-khatinal-munibin</a:t>
            </a:r>
          </a:p>
        </p:txBody>
      </p:sp>
      <p:sp>
        <p:nvSpPr>
          <p:cNvPr id="1443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رجوع </a:t>
            </a:r>
            <a:r>
              <a:rPr lang="ar-SA" sz="4400" b="1" dirty="0" err="1">
                <a:solidFill>
                  <a:srgbClr val="000066"/>
                </a:solidFill>
                <a:latin typeface="Alvi Nastaleeq" pitchFamily="2" charset="-78"/>
                <a:cs typeface="Alvi Nastaleeq" pitchFamily="2" charset="-78"/>
              </a:rPr>
              <a:t>ہونے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والے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خطاکاروں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رحم </a:t>
            </a:r>
            <a:r>
              <a:rPr lang="ar-SA" sz="4400" b="1" dirty="0" err="1">
                <a:solidFill>
                  <a:srgbClr val="000066"/>
                </a:solidFill>
                <a:latin typeface="Alvi Nastaleeq" pitchFamily="2" charset="-78"/>
                <a:cs typeface="Alvi Nastaleeq" pitchFamily="2" charset="-78"/>
              </a:rPr>
              <a:t>کرنے</a:t>
            </a:r>
            <a:r>
              <a:rPr lang="ar-SA" sz="4400" b="1" dirty="0">
                <a:solidFill>
                  <a:srgbClr val="000066"/>
                </a:solidFill>
                <a:latin typeface="Alvi Nastaleeq" pitchFamily="2" charset="-78"/>
                <a:cs typeface="Alvi Nastaleeq" pitchFamily="2" charset="-78"/>
              </a:rPr>
              <a:t> والا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1443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रूजू होने वाले ख़ताकारों पर रहम करने वाला है।</a:t>
            </a:r>
            <a:endParaRPr lang="en-US" sz="2400" b="1">
              <a:solidFill>
                <a:srgbClr val="000066"/>
              </a:solidFill>
            </a:endParaRPr>
          </a:p>
        </p:txBody>
      </p:sp>
      <p:sp>
        <p:nvSpPr>
          <p:cNvPr id="144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443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صَلِّ عَلَى مُحَمَّدٍ وَّآلِ مُحَمَّدٍ كَمَا هَديْتَنَا بِهِ</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a:t>
            </a:r>
            <a:r>
              <a:rPr lang="en-US" sz="3000" b="1" kern="1200" dirty="0" err="1" smtClean="0">
                <a:ea typeface="MS Mincho" pitchFamily="49" charset="-128"/>
              </a:rPr>
              <a:t>Allāh</a:t>
            </a:r>
            <a:r>
              <a:rPr lang="en-US" sz="3000" b="1" kern="1200" dirty="0" smtClean="0">
                <a:ea typeface="MS Mincho" pitchFamily="49" charset="-128"/>
              </a:rPr>
              <a:t>, </a:t>
            </a:r>
            <a:r>
              <a:rPr lang="en-US" sz="3000" b="1" kern="1200" dirty="0">
                <a:ea typeface="MS Mincho" pitchFamily="49" charset="-128"/>
              </a:rPr>
              <a:t>bless Muhammad and his Household just as You have guided us by him!</a:t>
            </a:r>
          </a:p>
        </p:txBody>
      </p:sp>
      <p:sp>
        <p:nvSpPr>
          <p:cNvPr id="1454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defPPr>
              <a:defRPr lang="en-US"/>
            </a:defPPr>
            <a:lvl1pPr marL="342900" indent="-342900" algn="ctr" eaLnBrk="1" hangingPunct="1">
              <a:spcBef>
                <a:spcPct val="20000"/>
              </a:spcBef>
              <a:defRPr sz="2600" b="1" i="1">
                <a:solidFill>
                  <a:srgbClr val="000066"/>
                </a:solidFill>
                <a:ea typeface="MS Mincho" pitchFamily="49"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fi-FI" dirty="0"/>
              <a:t>allahumma sal-li `ala muhammadiw-wa a-li muhammadin kama haday-tana bih</a:t>
            </a:r>
          </a:p>
        </p:txBody>
      </p:sp>
      <p:sp>
        <p:nvSpPr>
          <p:cNvPr id="1454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اللہ</a:t>
            </a:r>
            <a:r>
              <a:rPr lang="ar-SA" sz="4400" b="1" dirty="0">
                <a:solidFill>
                  <a:srgbClr val="000066"/>
                </a:solidFill>
                <a:latin typeface="Alvi Nastaleeq" pitchFamily="2" charset="-78"/>
                <a:cs typeface="Alvi Nastaleeq" pitchFamily="2" charset="-78"/>
              </a:rPr>
              <a:t> ! محمد اور ان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آل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رحمت نازل فرما جس طرح تو </a:t>
            </a:r>
            <a:r>
              <a:rPr lang="ar-SA" sz="4400" b="1" dirty="0" err="1">
                <a:solidFill>
                  <a:srgbClr val="000066"/>
                </a:solidFill>
                <a:latin typeface="Alvi Nastaleeq" pitchFamily="2" charset="-78"/>
                <a:cs typeface="Alvi Nastaleeq" pitchFamily="2" charset="-78"/>
              </a:rPr>
              <a:t>نے</a:t>
            </a:r>
            <a:r>
              <a:rPr lang="ar-SA" sz="4400" b="1" dirty="0">
                <a:solidFill>
                  <a:srgbClr val="000066"/>
                </a:solidFill>
                <a:latin typeface="Alvi Nastaleeq" pitchFamily="2" charset="-78"/>
                <a:cs typeface="Alvi Nastaleeq" pitchFamily="2" charset="-78"/>
              </a:rPr>
              <a:t> ان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وسیلہ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ہماری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ہدایت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فرمائی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1454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मोहम्मद (स) और उनकी आल (अ) पर रहमत नाज़िल फ़रमा जिस तरह तूने उनके वसीले से हमारी हिदायत फ़रमाई है। </a:t>
            </a:r>
            <a:endParaRPr lang="en-US" sz="2400" b="1">
              <a:solidFill>
                <a:srgbClr val="000066"/>
              </a:solidFill>
            </a:endParaRPr>
          </a:p>
        </p:txBody>
      </p:sp>
      <p:sp>
        <p:nvSpPr>
          <p:cNvPr id="145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454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وَصَلِّ عَلَى مُحَمَّدٍ </a:t>
            </a:r>
            <a:r>
              <a:rPr lang="ar-SA" sz="7900" kern="1200" dirty="0" err="1">
                <a:latin typeface="Attari_Quran" pitchFamily="2" charset="-78"/>
                <a:ea typeface="+mn-ea"/>
                <a:cs typeface="Attari_Quran" pitchFamily="2" charset="-78"/>
              </a:rPr>
              <a:t>وَّآلِهِ</a:t>
            </a:r>
            <a:r>
              <a:rPr lang="ar-SA" sz="7900" kern="1200" dirty="0">
                <a:latin typeface="Attari_Quran" pitchFamily="2" charset="-78"/>
                <a:ea typeface="+mn-ea"/>
                <a:cs typeface="Attari_Quran" pitchFamily="2" charset="-78"/>
              </a:rPr>
              <a:t> كَمَا </a:t>
            </a:r>
            <a:r>
              <a:rPr lang="ar-SA" sz="7900" kern="1200" dirty="0" err="1">
                <a:latin typeface="Attari_Quran" pitchFamily="2" charset="-78"/>
                <a:ea typeface="+mn-ea"/>
                <a:cs typeface="Attari_Quran" pitchFamily="2" charset="-78"/>
              </a:rPr>
              <a:t>اسْتَنقَذْتنَا</a:t>
            </a:r>
            <a:r>
              <a:rPr lang="ar-SA" sz="7900" kern="1200" dirty="0">
                <a:latin typeface="Attari_Quran" pitchFamily="2" charset="-78"/>
                <a:ea typeface="+mn-ea"/>
                <a:cs typeface="Attari_Quran" pitchFamily="2" charset="-78"/>
              </a:rPr>
              <a:t> بِهِ</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Bless Muhammad and his Household just as You have rescued us through him!</a:t>
            </a:r>
          </a:p>
        </p:txBody>
      </p:sp>
      <p:sp>
        <p:nvSpPr>
          <p:cNvPr id="1464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defPPr>
              <a:defRPr lang="en-US"/>
            </a:defPPr>
            <a:lvl1pPr marL="342900" indent="-342900" algn="ctr" eaLnBrk="1" hangingPunct="1">
              <a:spcBef>
                <a:spcPct val="20000"/>
              </a:spcBef>
              <a:defRPr sz="2600" b="1" i="1">
                <a:solidFill>
                  <a:srgbClr val="000066"/>
                </a:solidFill>
                <a:ea typeface="MS Mincho" pitchFamily="49"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fi-FI" dirty="0"/>
              <a:t>wasal-li `ala muhammadiw-wa a-lihi kamas-tanqadh-tana bih</a:t>
            </a:r>
          </a:p>
        </p:txBody>
      </p:sp>
      <p:sp>
        <p:nvSpPr>
          <p:cNvPr id="1464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تو محمد اور ان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آل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رحمت نازل </a:t>
            </a:r>
            <a:r>
              <a:rPr lang="ar-SA" sz="4400" b="1" dirty="0" err="1">
                <a:solidFill>
                  <a:srgbClr val="000066"/>
                </a:solidFill>
                <a:latin typeface="Alvi Nastaleeq" pitchFamily="2" charset="-78"/>
                <a:cs typeface="Alvi Nastaleeq" pitchFamily="2" charset="-78"/>
              </a:rPr>
              <a:t>کر</a:t>
            </a:r>
            <a:r>
              <a:rPr lang="ar-SA" sz="4400" b="1" dirty="0">
                <a:solidFill>
                  <a:srgbClr val="000066"/>
                </a:solidFill>
                <a:latin typeface="Alvi Nastaleeq" pitchFamily="2" charset="-78"/>
                <a:cs typeface="Alvi Nastaleeq" pitchFamily="2" charset="-78"/>
              </a:rPr>
              <a:t> ۔ جس طرح ان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ذریعہ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ہمیں</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گمراہی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بھنور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نکالا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1464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मोहम्मद (स) और उनकी आल (अ) पर रहमत नाज़िल कर, जिस  तरह उनके ज़रिये हमें (गुमराही के भंवर से) निकाला है।</a:t>
            </a:r>
            <a:endParaRPr lang="en-US" sz="2400" b="1">
              <a:solidFill>
                <a:srgbClr val="000066"/>
              </a:solidFill>
            </a:endParaRPr>
          </a:p>
        </p:txBody>
      </p:sp>
      <p:sp>
        <p:nvSpPr>
          <p:cNvPr id="1464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464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وَصَلِّ عَلَى مُحَمَّدٍ وَّآلِ مُحَمَّدٍ صَلاَةً تَشْفَعُ لَنَا يَوْمَ الْقِيَامَةِ وَيَوْمَ الْفَاقَةِ إِلَيْكَ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0" y="2286000"/>
            <a:ext cx="9144000" cy="1752600"/>
          </a:xfrm>
          <a:extLst/>
        </p:spPr>
        <p:txBody>
          <a:bodyPr/>
          <a:lstStyle/>
          <a:p>
            <a:pPr marL="342900" indent="-342900" eaLnBrk="1" hangingPunct="1">
              <a:defRPr/>
            </a:pPr>
            <a:r>
              <a:rPr lang="en-US" sz="3000" b="1" kern="1200" dirty="0">
                <a:ea typeface="MS Mincho" pitchFamily="49" charset="-128"/>
              </a:rPr>
              <a:t>Bless Muhammad and his Household with a blessing that will intercede for us on the Day of Resurrection, the day of neediness toward You!</a:t>
            </a:r>
          </a:p>
        </p:txBody>
      </p:sp>
      <p:sp>
        <p:nvSpPr>
          <p:cNvPr id="1474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wasal-li `ala muhammadiw-wa a-li muhammadin salatan tash-fau' lana yaw-mal-qiyamati wa yaw-mal-faqati ilayk</a:t>
            </a:r>
          </a:p>
        </p:txBody>
      </p:sp>
      <p:sp>
        <p:nvSpPr>
          <p:cNvPr id="147461"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تو محمد اور ان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آل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رحمت نازل </a:t>
            </a:r>
            <a:r>
              <a:rPr lang="ar-SA" sz="4400" b="1" dirty="0" err="1">
                <a:solidFill>
                  <a:srgbClr val="000066"/>
                </a:solidFill>
                <a:latin typeface="Alvi Nastaleeq" pitchFamily="2" charset="-78"/>
                <a:cs typeface="Alvi Nastaleeq" pitchFamily="2" charset="-78"/>
              </a:rPr>
              <a:t>کر</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ایسی</a:t>
            </a:r>
            <a:r>
              <a:rPr lang="ar-SA" sz="4400" b="1" dirty="0">
                <a:solidFill>
                  <a:srgbClr val="000066"/>
                </a:solidFill>
                <a:latin typeface="Alvi Nastaleeq" pitchFamily="2" charset="-78"/>
                <a:cs typeface="Alvi Nastaleeq" pitchFamily="2" charset="-78"/>
              </a:rPr>
              <a:t> رحمت جو </a:t>
            </a:r>
            <a:r>
              <a:rPr lang="ar-SA" sz="4400" b="1" dirty="0" err="1">
                <a:solidFill>
                  <a:srgbClr val="000066"/>
                </a:solidFill>
                <a:latin typeface="Alvi Nastaleeq" pitchFamily="2" charset="-78"/>
                <a:cs typeface="Alvi Nastaleeq" pitchFamily="2" charset="-78"/>
              </a:rPr>
              <a:t>قیامت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روز اور </a:t>
            </a:r>
            <a:r>
              <a:rPr lang="ar-SA" sz="4400" b="1" dirty="0" err="1">
                <a:solidFill>
                  <a:srgbClr val="000066"/>
                </a:solidFill>
                <a:latin typeface="Alvi Nastaleeq" pitchFamily="2" charset="-78"/>
                <a:cs typeface="Alvi Nastaleeq" pitchFamily="2" charset="-78"/>
              </a:rPr>
              <a:t>تجھ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احتیاج</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دن </a:t>
            </a:r>
            <a:r>
              <a:rPr lang="ar-SA" sz="4400" b="1" dirty="0" err="1">
                <a:solidFill>
                  <a:srgbClr val="000066"/>
                </a:solidFill>
                <a:latin typeface="Alvi Nastaleeq" pitchFamily="2" charset="-78"/>
                <a:cs typeface="Alvi Nastaleeq" pitchFamily="2" charset="-78"/>
              </a:rPr>
              <a:t>ہماری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سفارش</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کرے</a:t>
            </a:r>
            <a:endParaRPr lang="ar-SA" sz="4400" b="1" dirty="0">
              <a:solidFill>
                <a:srgbClr val="000066"/>
              </a:solidFill>
              <a:latin typeface="Alvi Nastaleeq" pitchFamily="2" charset="-78"/>
              <a:cs typeface="Alvi Nastaleeq" pitchFamily="2" charset="-78"/>
            </a:endParaRPr>
          </a:p>
        </p:txBody>
      </p:sp>
      <p:sp>
        <p:nvSpPr>
          <p:cNvPr id="1474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मोहम्मद (स) और उनकी आल (अ) पर रहमत नाज़िल कर, ऐसी रहमत जो क़यामत के रोज़ और तुझसे एहतियाज के दिन हमारी सिफ़ारिश करे</a:t>
            </a:r>
            <a:endParaRPr lang="en-US" sz="2400" b="1">
              <a:solidFill>
                <a:srgbClr val="000066"/>
              </a:solidFill>
            </a:endParaRPr>
          </a:p>
        </p:txBody>
      </p:sp>
      <p:sp>
        <p:nvSpPr>
          <p:cNvPr id="147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474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إِنَّكَ عَلَى كُلِّ شَيْء قَدِيرٌ، وَهُوَ عَلَيْكَ يَسِيرٌ</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You are powerful over everything, and that is easy for You!</a:t>
            </a:r>
          </a:p>
        </p:txBody>
      </p:sp>
      <p:sp>
        <p:nvSpPr>
          <p:cNvPr id="1484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defPPr>
              <a:defRPr lang="en-US"/>
            </a:defPPr>
            <a:lvl1pPr marL="342900" indent="-342900" algn="ctr" eaLnBrk="1" hangingPunct="1">
              <a:spcBef>
                <a:spcPct val="20000"/>
              </a:spcBef>
              <a:defRPr sz="2600" b="1" i="1">
                <a:solidFill>
                  <a:srgbClr val="000066"/>
                </a:solidFill>
                <a:ea typeface="MS Mincho" pitchFamily="49"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fi-FI" dirty="0"/>
              <a:t>innaka `ala kulli shay-in qadir, wahuwa `ailayka yasir</a:t>
            </a:r>
          </a:p>
        </p:txBody>
      </p:sp>
      <p:sp>
        <p:nvSpPr>
          <p:cNvPr id="1484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کرے</a:t>
            </a:r>
            <a:r>
              <a:rPr lang="ar-SA" sz="4400" b="1" dirty="0">
                <a:solidFill>
                  <a:srgbClr val="000066"/>
                </a:solidFill>
                <a:latin typeface="Alvi Nastaleeq" pitchFamily="2" charset="-78"/>
                <a:cs typeface="Alvi Nastaleeq" pitchFamily="2" charset="-78"/>
              </a:rPr>
              <a:t> اس </a:t>
            </a:r>
            <a:r>
              <a:rPr lang="ar-SA" sz="4400" b="1" dirty="0" err="1">
                <a:solidFill>
                  <a:srgbClr val="000066"/>
                </a:solidFill>
                <a:latin typeface="Alvi Nastaleeq" pitchFamily="2" charset="-78"/>
                <a:cs typeface="Alvi Nastaleeq" pitchFamily="2" charset="-78"/>
              </a:rPr>
              <a:t>لۓ</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کہ</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ہرچیز</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قدرت </a:t>
            </a:r>
            <a:r>
              <a:rPr lang="ar-SA" sz="4400" b="1" dirty="0" err="1">
                <a:solidFill>
                  <a:srgbClr val="000066"/>
                </a:solidFill>
                <a:latin typeface="Alvi Nastaleeq" pitchFamily="2" charset="-78"/>
                <a:cs typeface="Alvi Nastaleeq" pitchFamily="2" charset="-78"/>
              </a:rPr>
              <a:t>رکھتا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اور </a:t>
            </a:r>
            <a:r>
              <a:rPr lang="ar-SA" sz="4400" b="1" dirty="0" err="1">
                <a:solidFill>
                  <a:srgbClr val="000066"/>
                </a:solidFill>
                <a:latin typeface="Alvi Nastaleeq" pitchFamily="2" charset="-78"/>
                <a:cs typeface="Alvi Nastaleeq" pitchFamily="2" charset="-78"/>
              </a:rPr>
              <a:t>یہ</a:t>
            </a:r>
            <a:r>
              <a:rPr lang="ar-SA" sz="4400" b="1" dirty="0">
                <a:solidFill>
                  <a:srgbClr val="000066"/>
                </a:solidFill>
                <a:latin typeface="Alvi Nastaleeq" pitchFamily="2" charset="-78"/>
                <a:cs typeface="Alvi Nastaleeq" pitchFamily="2" charset="-78"/>
              </a:rPr>
              <a:t> امر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لۓ</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سہل</a:t>
            </a:r>
            <a:r>
              <a:rPr lang="ar-SA" sz="4400" b="1" dirty="0">
                <a:solidFill>
                  <a:srgbClr val="000066"/>
                </a:solidFill>
                <a:latin typeface="Alvi Nastaleeq" pitchFamily="2" charset="-78"/>
                <a:cs typeface="Alvi Nastaleeq" pitchFamily="2" charset="-78"/>
              </a:rPr>
              <a:t> و آسان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a:t>
            </a:r>
          </a:p>
        </p:txBody>
      </p:sp>
      <p:sp>
        <p:nvSpPr>
          <p:cNvPr id="1484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इसलिये के तू हर चीज़ पर क़ुदरत रखता है और यह अम्र तेरे लिये सहल व आसान है।</a:t>
            </a:r>
            <a:endParaRPr lang="en-US" sz="2400" b="1">
              <a:solidFill>
                <a:srgbClr val="000066"/>
              </a:solidFill>
            </a:endParaRPr>
          </a:p>
        </p:txBody>
      </p:sp>
      <p:sp>
        <p:nvSpPr>
          <p:cNvPr id="148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484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صَلِّ عَلَى مُحَمَّدٍ وَ آلِ مُحَمَّد</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a:ea typeface="MS Mincho" pitchFamily="49" charset="-128"/>
              </a:rPr>
              <a:t>Allāh</a:t>
            </a:r>
            <a:r>
              <a:rPr lang="en-US" sz="2800" b="1" kern="1200" dirty="0">
                <a:ea typeface="MS Mincho" pitchFamily="49" charset="-128"/>
              </a:rPr>
              <a:t> send Your blessings on Muhammad</a:t>
            </a:r>
          </a:p>
          <a:p>
            <a:pPr marL="342900" indent="-342900" eaLnBrk="1" hangingPunct="1">
              <a:defRPr/>
            </a:pPr>
            <a:r>
              <a:rPr lang="en-US" sz="2800" b="1" kern="1200" dirty="0">
                <a:ea typeface="MS Mincho" pitchFamily="49" charset="-128"/>
              </a:rPr>
              <a:t>and the family of Muhammad.</a:t>
            </a:r>
          </a:p>
        </p:txBody>
      </p:sp>
      <p:sp>
        <p:nvSpPr>
          <p:cNvPr id="149508" name="Subtitle 4"/>
          <p:cNvSpPr txBox="1">
            <a:spLocks/>
          </p:cNvSpPr>
          <p:nvPr/>
        </p:nvSpPr>
        <p:spPr bwMode="auto">
          <a:xfrm>
            <a:off x="-1066800" y="6053138"/>
            <a:ext cx="11430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defPPr>
              <a:defRPr lang="en-US"/>
            </a:defPPr>
            <a:lvl1pPr marL="342900" indent="-342900" algn="ctr" eaLnBrk="1" hangingPunct="1">
              <a:spcBef>
                <a:spcPct val="20000"/>
              </a:spcBef>
              <a:defRPr sz="2600" b="1" i="1">
                <a:solidFill>
                  <a:srgbClr val="000066"/>
                </a:solidFill>
                <a:ea typeface="MS Mincho" pitchFamily="49"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fi-FI" dirty="0"/>
              <a:t>allahumma salli `ala muhammadin wa ali muhammadin</a:t>
            </a:r>
          </a:p>
        </p:txBody>
      </p:sp>
      <p:sp>
        <p:nvSpPr>
          <p:cNvPr id="1495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الله! رحمت فرما محمد وآل</a:t>
            </a:r>
            <a:r>
              <a:rPr lang="en-US" sz="4400" b="1" dirty="0">
                <a:solidFill>
                  <a:srgbClr val="000066"/>
                </a:solidFill>
                <a:latin typeface="Alvi Nastaleeq" pitchFamily="2" charset="-78"/>
                <a:cs typeface="Alvi Nastaleeq" pitchFamily="2" charset="-78"/>
              </a:rPr>
              <a:t>)</a:t>
            </a:r>
            <a:r>
              <a:rPr lang="ar-SA" sz="4400" b="1" dirty="0">
                <a:solidFill>
                  <a:srgbClr val="000066"/>
                </a:solidFill>
                <a:latin typeface="Alvi Nastaleeq" pitchFamily="2" charset="-78"/>
                <a:cs typeface="Alvi Nastaleeq" pitchFamily="2" charset="-78"/>
              </a:rPr>
              <a:t>ع</a:t>
            </a:r>
            <a:r>
              <a:rPr lang="en-US" sz="4400" b="1" dirty="0">
                <a:solidFill>
                  <a:srgbClr val="000066"/>
                </a:solidFill>
                <a:latin typeface="Alvi Nastaleeq" pitchFamily="2" charset="-78"/>
                <a:cs typeface="Alvi Nastaleeq" pitchFamily="2" charset="-78"/>
              </a:rPr>
              <a:t>(</a:t>
            </a:r>
            <a:r>
              <a:rPr lang="ar-SA" sz="4400" b="1" dirty="0">
                <a:solidFill>
                  <a:srgbClr val="000066"/>
                </a:solidFill>
                <a:latin typeface="Alvi Nastaleeq" pitchFamily="2" charset="-78"/>
                <a:cs typeface="Alvi Nastaleeq" pitchFamily="2" charset="-78"/>
              </a:rPr>
              <a:t> محمد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a:t>
            </a:r>
          </a:p>
        </p:txBody>
      </p:sp>
      <p:sp>
        <p:nvSpPr>
          <p:cNvPr id="1495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मुहम्मद और आले मुहम्मद पर अपनी सलामती रख़ </a:t>
            </a:r>
          </a:p>
        </p:txBody>
      </p:sp>
      <p:sp>
        <p:nvSpPr>
          <p:cNvPr id="149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495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Tawbah</a:t>
            </a:r>
            <a:endParaRPr lang="en-GB" sz="1600" b="1" dirty="0">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10"/>
          <p:cNvSpPr txBox="1">
            <a:spLocks noChangeArrowheads="1"/>
          </p:cNvSpPr>
          <p:nvPr/>
        </p:nvSpPr>
        <p:spPr bwMode="auto">
          <a:xfrm>
            <a:off x="304800" y="228600"/>
            <a:ext cx="85344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b="1">
                <a:solidFill>
                  <a:srgbClr val="FFFF99"/>
                </a:solidFill>
                <a:latin typeface="Trebuchet MS" pitchFamily="34" charset="0"/>
              </a:rPr>
              <a:t>دُعَاؤُهُ بِالتَّوْبَةِ</a:t>
            </a:r>
          </a:p>
        </p:txBody>
      </p:sp>
      <p:sp>
        <p:nvSpPr>
          <p:cNvPr id="150531" name="AutoShape 2"/>
          <p:cNvSpPr>
            <a:spLocks noChangeArrowheads="1"/>
          </p:cNvSpPr>
          <p:nvPr/>
        </p:nvSpPr>
        <p:spPr bwMode="auto">
          <a:xfrm>
            <a:off x="611188" y="1196975"/>
            <a:ext cx="7993062" cy="4608513"/>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150532" name="Text Box 10"/>
          <p:cNvSpPr txBox="1">
            <a:spLocks noChangeArrowheads="1"/>
          </p:cNvSpPr>
          <p:nvPr/>
        </p:nvSpPr>
        <p:spPr bwMode="auto">
          <a:xfrm>
            <a:off x="304800" y="228600"/>
            <a:ext cx="42672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FFFF99"/>
                </a:solidFill>
                <a:latin typeface="Trebuchet MS" pitchFamily="34" charset="0"/>
              </a:rPr>
              <a:t>Dua’a al-Tawbah</a:t>
            </a:r>
          </a:p>
        </p:txBody>
      </p:sp>
      <p:sp>
        <p:nvSpPr>
          <p:cNvPr id="150533" name="Rectangle 13"/>
          <p:cNvSpPr>
            <a:spLocks noGrp="1" noChangeArrowheads="1"/>
          </p:cNvSpPr>
          <p:nvPr>
            <p:ph type="ctrTitle"/>
          </p:nvPr>
        </p:nvSpPr>
        <p:spPr>
          <a:xfrm>
            <a:off x="685800" y="3149600"/>
            <a:ext cx="7772400" cy="1143000"/>
          </a:xfrm>
        </p:spPr>
        <p:txBody>
          <a:bodyPr/>
          <a:lstStyle/>
          <a:p>
            <a:pPr eaLnBrk="1" hangingPunct="1"/>
            <a:r>
              <a:rPr lang="en-US" sz="6000" b="1" smtClean="0">
                <a:solidFill>
                  <a:srgbClr val="FFFF00"/>
                </a:solidFill>
              </a:rPr>
              <a:t>Please recite  </a:t>
            </a:r>
            <a:br>
              <a:rPr lang="en-US" sz="6000" b="1" smtClean="0">
                <a:solidFill>
                  <a:srgbClr val="FFFF00"/>
                </a:solidFill>
              </a:rPr>
            </a:br>
            <a:r>
              <a:rPr lang="en-US" sz="6000" b="1" smtClean="0">
                <a:solidFill>
                  <a:srgbClr val="FFFF00"/>
                </a:solidFill>
              </a:rPr>
              <a:t>Sūrat al-Fātiḥah</a:t>
            </a:r>
            <a:br>
              <a:rPr lang="en-US" sz="6000" b="1" smtClean="0">
                <a:solidFill>
                  <a:srgbClr val="FFFF00"/>
                </a:solidFill>
              </a:rPr>
            </a:br>
            <a:r>
              <a:rPr lang="en-US" sz="6000" b="1" smtClean="0">
                <a:solidFill>
                  <a:srgbClr val="FFFF00"/>
                </a:solidFill>
              </a:rPr>
              <a:t>for</a:t>
            </a:r>
            <a:br>
              <a:rPr lang="en-US" sz="6000" b="1" smtClean="0">
                <a:solidFill>
                  <a:srgbClr val="FFFF00"/>
                </a:solidFill>
              </a:rPr>
            </a:br>
            <a:r>
              <a:rPr lang="en-US" sz="6000" b="1" smtClean="0">
                <a:solidFill>
                  <a:srgbClr val="FFFF00"/>
                </a:solidFill>
              </a:rPr>
              <a:t>ALL MARHUMEEN</a:t>
            </a:r>
            <a:br>
              <a:rPr lang="en-US" sz="6000" b="1" smtClean="0">
                <a:solidFill>
                  <a:srgbClr val="FFFF00"/>
                </a:solidFill>
              </a:rPr>
            </a:br>
            <a:endParaRPr lang="en-GB" sz="6000" b="1" smtClean="0">
              <a:solidFill>
                <a:srgbClr val="FFFF00"/>
              </a:solidFill>
            </a:endParaRPr>
          </a:p>
        </p:txBody>
      </p:sp>
      <p:sp>
        <p:nvSpPr>
          <p:cNvPr id="150534" name="Rectangle 5"/>
          <p:cNvSpPr>
            <a:spLocks noChangeArrowheads="1"/>
          </p:cNvSpPr>
          <p:nvPr/>
        </p:nvSpPr>
        <p:spPr bwMode="auto">
          <a:xfrm>
            <a:off x="136525" y="5741988"/>
            <a:ext cx="88884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a:solidFill>
                <a:srgbClr val="000066"/>
              </a:solidFill>
              <a:latin typeface="Trebuchet MS" pitchFamily="34" charset="0"/>
            </a:endParaRPr>
          </a:p>
          <a:p>
            <a:pPr algn="ctr"/>
            <a:r>
              <a:rPr lang="en-US" sz="1100" b="1">
                <a:solidFill>
                  <a:srgbClr val="000066"/>
                </a:solidFill>
              </a:rPr>
              <a:t>For any errors / comments please write to: rehanL@hotmail.com</a:t>
            </a:r>
            <a:endParaRPr lang="en-US" sz="1200" b="1">
              <a:solidFill>
                <a:srgbClr val="000066"/>
              </a:solidFill>
              <a:latin typeface="Trebuchet MS" pitchFamily="34" charset="0"/>
            </a:endParaRPr>
          </a:p>
          <a:p>
            <a:pPr algn="ctr"/>
            <a:r>
              <a:rPr lang="en-US" sz="1200" b="1">
                <a:solidFill>
                  <a:srgbClr val="000066"/>
                </a:solidFill>
                <a:latin typeface="Trebuchet MS" pitchFamily="34" charset="0"/>
              </a:rPr>
              <a:t>Kindly recite Sura E Fatiha for Marhumeen of all those who have worked towards making this small work possible.</a:t>
            </a:r>
          </a:p>
          <a:p>
            <a:pPr algn="ctr"/>
            <a:r>
              <a:rPr lang="en-US" sz="1200" b="1">
                <a:solidFill>
                  <a:srgbClr val="000066"/>
                </a:solidFill>
                <a:latin typeface="Trebuchet MS" pitchFamily="34" charset="0"/>
              </a:rPr>
              <a:t>To display the font correctly, please use the Arabic font “Attari_Quran_Shipped” , Urdu font “Alvi Nastaleeq” &amp; Hindi font “Mangal”. Download font here : http://www.duas.org/fonts/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كَالْجَاهِلِ بِقُدْرَتِكَ عَلَيْهِ،</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like one ignorant of Your power over him,</a:t>
            </a:r>
          </a:p>
        </p:txBody>
      </p:sp>
      <p:sp>
        <p:nvSpPr>
          <p:cNvPr id="163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kal-jahili biqud-ratika `ailayh</a:t>
            </a:r>
          </a:p>
        </p:txBody>
      </p:sp>
      <p:sp>
        <p:nvSpPr>
          <p:cNvPr id="163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گویا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اپنے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قبضہ</a:t>
            </a:r>
            <a:r>
              <a:rPr lang="ar-SA" sz="4400" b="1" dirty="0">
                <a:solidFill>
                  <a:srgbClr val="000066"/>
                </a:solidFill>
                <a:latin typeface="Alvi Nastaleeq" pitchFamily="2" charset="-78"/>
                <a:cs typeface="Alvi Nastaleeq" pitchFamily="2" charset="-78"/>
              </a:rPr>
              <a:t> قدرت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سمجھتا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نہیں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163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जैसे वह अपने को तेरे कब्जा प्रकृति मैं समझता ही नहीं है</a:t>
            </a:r>
            <a:endParaRPr lang="en-US" sz="2400" b="1">
              <a:solidFill>
                <a:srgbClr val="000066"/>
              </a:solidFill>
            </a:endParaRPr>
          </a:p>
        </p:txBody>
      </p:sp>
      <p:sp>
        <p:nvSpPr>
          <p:cNvPr id="16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63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أَوْ كَالْمُنكِرِ فَضْلِ إِحْسَانِكَ إِلَيْهِ</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or one who denies the bounty of Your beneficence toward him,</a:t>
            </a:r>
          </a:p>
        </p:txBody>
      </p:sp>
      <p:sp>
        <p:nvSpPr>
          <p:cNvPr id="174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aw kal-munkiri fadli ih-sanika ilayh</a:t>
            </a:r>
          </a:p>
        </p:txBody>
      </p:sp>
      <p:sp>
        <p:nvSpPr>
          <p:cNvPr id="174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فضل و احسان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جو تو </a:t>
            </a:r>
            <a:r>
              <a:rPr lang="ar-SA" sz="4400" b="1" dirty="0" err="1">
                <a:solidFill>
                  <a:srgbClr val="000066"/>
                </a:solidFill>
                <a:latin typeface="Alvi Nastaleeq" pitchFamily="2" charset="-78"/>
                <a:cs typeface="Alvi Nastaleeq" pitchFamily="2" charset="-78"/>
              </a:rPr>
              <a:t>نے</a:t>
            </a:r>
            <a:r>
              <a:rPr lang="ar-SA" sz="4400" b="1" dirty="0">
                <a:solidFill>
                  <a:srgbClr val="000066"/>
                </a:solidFill>
                <a:latin typeface="Alvi Nastaleeq" pitchFamily="2" charset="-78"/>
                <a:cs typeface="Alvi Nastaleeq" pitchFamily="2" charset="-78"/>
              </a:rPr>
              <a:t> اس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کۓ</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ہیں</a:t>
            </a:r>
            <a:r>
              <a:rPr lang="ar-SA" sz="4400" b="1" dirty="0">
                <a:solidFill>
                  <a:srgbClr val="000066"/>
                </a:solidFill>
                <a:latin typeface="Alvi Nastaleeq" pitchFamily="2" charset="-78"/>
                <a:cs typeface="Alvi Nastaleeq" pitchFamily="2" charset="-78"/>
              </a:rPr>
              <a:t> مانتا </a:t>
            </a:r>
            <a:r>
              <a:rPr lang="ar-SA" sz="4400" b="1" dirty="0" err="1">
                <a:solidFill>
                  <a:srgbClr val="000066"/>
                </a:solidFill>
                <a:latin typeface="Alvi Nastaleeq" pitchFamily="2" charset="-78"/>
                <a:cs typeface="Alvi Nastaleeq" pitchFamily="2" charset="-78"/>
              </a:rPr>
              <a:t>ہی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نہیں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174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अनुग्रह और दया जो तो उस पर किये हैं मानता ही नहीं है</a:t>
            </a:r>
          </a:p>
        </p:txBody>
      </p:sp>
      <p:sp>
        <p:nvSpPr>
          <p:cNvPr id="17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74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حَتَّى إِذَا انفَتَحَ لَهُ بَصَرُ الْهُدَي،</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until, when the eye of guidance was opened for him</a:t>
            </a:r>
          </a:p>
        </p:txBody>
      </p:sp>
      <p:sp>
        <p:nvSpPr>
          <p:cNvPr id="184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hat-ta idhan-fataha lahu basarul-huda</a:t>
            </a:r>
          </a:p>
        </p:txBody>
      </p:sp>
      <p:sp>
        <p:nvSpPr>
          <p:cNvPr id="184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مگر</a:t>
            </a:r>
            <a:r>
              <a:rPr lang="ar-SA" sz="4400" b="1" dirty="0">
                <a:solidFill>
                  <a:srgbClr val="000066"/>
                </a:solidFill>
                <a:latin typeface="Alvi Nastaleeq" pitchFamily="2" charset="-78"/>
                <a:cs typeface="Alvi Nastaleeq" pitchFamily="2" charset="-78"/>
              </a:rPr>
              <a:t> جب اس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چشم</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بصیرت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ہوئی</a:t>
            </a:r>
            <a:endParaRPr lang="ar-SA" sz="4400" b="1" dirty="0">
              <a:solidFill>
                <a:srgbClr val="000066"/>
              </a:solidFill>
              <a:latin typeface="Alvi Nastaleeq" pitchFamily="2" charset="-78"/>
              <a:cs typeface="Alvi Nastaleeq" pitchFamily="2" charset="-78"/>
            </a:endParaRPr>
          </a:p>
        </p:txBody>
      </p:sp>
      <p:sp>
        <p:nvSpPr>
          <p:cNvPr id="184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मगर जब उसकी चष्मे बसीरत वा हुई </a:t>
            </a:r>
          </a:p>
        </p:txBody>
      </p:sp>
      <p:sp>
        <p:nvSpPr>
          <p:cNvPr id="184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84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وَتَقَشَّعَتْ عَنهُ سَحَائِبُ العَمَي،</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the clouds of blindness were dispelled,</a:t>
            </a:r>
          </a:p>
        </p:txBody>
      </p:sp>
      <p:sp>
        <p:nvSpPr>
          <p:cNvPr id="194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taqash-sha't `anhu saha-ibul-a'ma</a:t>
            </a:r>
          </a:p>
        </p:txBody>
      </p:sp>
      <p:sp>
        <p:nvSpPr>
          <p:cNvPr id="194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اس </a:t>
            </a:r>
            <a:r>
              <a:rPr lang="ar-SA" sz="4400" b="1" dirty="0" err="1">
                <a:solidFill>
                  <a:srgbClr val="000066"/>
                </a:solidFill>
                <a:latin typeface="Alvi Nastaleeq" pitchFamily="2" charset="-78"/>
                <a:cs typeface="Alvi Nastaleeq" pitchFamily="2" charset="-78"/>
              </a:rPr>
              <a:t>کوری</a:t>
            </a:r>
            <a:r>
              <a:rPr lang="ar-SA" sz="4400" b="1" dirty="0">
                <a:solidFill>
                  <a:srgbClr val="000066"/>
                </a:solidFill>
                <a:latin typeface="Alvi Nastaleeq" pitchFamily="2" charset="-78"/>
                <a:cs typeface="Alvi Nastaleeq" pitchFamily="2" charset="-78"/>
              </a:rPr>
              <a:t> و </a:t>
            </a:r>
            <a:r>
              <a:rPr lang="ar-SA" sz="4400" b="1" dirty="0" err="1">
                <a:solidFill>
                  <a:srgbClr val="000066"/>
                </a:solidFill>
                <a:latin typeface="Alvi Nastaleeq" pitchFamily="2" charset="-78"/>
                <a:cs typeface="Alvi Nastaleeq" pitchFamily="2" charset="-78"/>
              </a:rPr>
              <a:t>بے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بصری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بادل اس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سامنے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چھٹے</a:t>
            </a:r>
            <a:endParaRPr lang="ar-SA" sz="4400" b="1" dirty="0">
              <a:solidFill>
                <a:srgbClr val="000066"/>
              </a:solidFill>
              <a:latin typeface="Alvi Nastaleeq" pitchFamily="2" charset="-78"/>
              <a:cs typeface="Alvi Nastaleeq" pitchFamily="2" charset="-78"/>
            </a:endParaRPr>
          </a:p>
        </p:txBody>
      </p:sp>
      <p:sp>
        <p:nvSpPr>
          <p:cNvPr id="194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उस कोरी व बे बसरी के बादल उसके सामने से छटे </a:t>
            </a:r>
            <a:endParaRPr lang="en-US" sz="2400" b="1">
              <a:solidFill>
                <a:srgbClr val="000066"/>
              </a:solidFill>
            </a:endParaRPr>
          </a:p>
        </p:txBody>
      </p:sp>
      <p:sp>
        <p:nvSpPr>
          <p:cNvPr id="19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94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أَحْصَى مَا ظَلَمَ بِهِ نَفْسَهُ،</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he reckoned that through which he had wronged himself</a:t>
            </a:r>
          </a:p>
        </p:txBody>
      </p:sp>
      <p:sp>
        <p:nvSpPr>
          <p:cNvPr id="204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2600" b="1" i="1">
                <a:solidFill>
                  <a:srgbClr val="000066"/>
                </a:solidFill>
                <a:ea typeface="MS Mincho" pitchFamily="49" charset="-128"/>
              </a:rPr>
              <a:t>ah-sa ma zalama bihi naf-sah</a:t>
            </a:r>
            <a:endParaRPr lang="fi-FI" sz="2600" b="1" i="1">
              <a:solidFill>
                <a:srgbClr val="000066"/>
              </a:solidFill>
              <a:ea typeface="MS Mincho" pitchFamily="49" charset="-128"/>
            </a:endParaRPr>
          </a:p>
        </p:txBody>
      </p:sp>
      <p:sp>
        <p:nvSpPr>
          <p:cNvPr id="204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تو اس </a:t>
            </a:r>
            <a:r>
              <a:rPr lang="ar-SA" sz="4400" b="1" dirty="0" err="1">
                <a:solidFill>
                  <a:srgbClr val="000066"/>
                </a:solidFill>
                <a:latin typeface="Alvi Nastaleeq" pitchFamily="2" charset="-78"/>
                <a:cs typeface="Alvi Nastaleeq" pitchFamily="2" charset="-78"/>
              </a:rPr>
              <a:t>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اپنے</a:t>
            </a:r>
            <a:r>
              <a:rPr lang="ar-SA" sz="4400" b="1" dirty="0">
                <a:solidFill>
                  <a:srgbClr val="000066"/>
                </a:solidFill>
                <a:latin typeface="Alvi Nastaleeq" pitchFamily="2" charset="-78"/>
                <a:cs typeface="Alvi Nastaleeq" pitchFamily="2" charset="-78"/>
              </a:rPr>
              <a:t> نفس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کۓ</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ہوۓ</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ظلموں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جائزہ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لیا</a:t>
            </a:r>
            <a:endParaRPr lang="ar-SA" sz="4400" b="1" dirty="0">
              <a:solidFill>
                <a:srgbClr val="000066"/>
              </a:solidFill>
              <a:latin typeface="Alvi Nastaleeq" pitchFamily="2" charset="-78"/>
              <a:cs typeface="Alvi Nastaleeq" pitchFamily="2" charset="-78"/>
            </a:endParaRPr>
          </a:p>
        </p:txBody>
      </p:sp>
      <p:sp>
        <p:nvSpPr>
          <p:cNvPr id="204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a:solidFill>
                  <a:srgbClr val="000066"/>
                </a:solidFill>
              </a:rPr>
              <a:t>तो उसने अपने नफ़्स पर किये हुए </a:t>
            </a:r>
            <a:r>
              <a:rPr lang="hi-IN" sz="2400" b="1" dirty="0" smtClean="0">
                <a:solidFill>
                  <a:srgbClr val="000066"/>
                </a:solidFill>
              </a:rPr>
              <a:t>ज़ुलमों </a:t>
            </a:r>
            <a:r>
              <a:rPr lang="hi-IN" sz="2400" b="1" dirty="0">
                <a:solidFill>
                  <a:srgbClr val="000066"/>
                </a:solidFill>
              </a:rPr>
              <a:t>का जाएज़ा लिया </a:t>
            </a:r>
            <a:endParaRPr lang="en-US" sz="2400" b="1" dirty="0">
              <a:solidFill>
                <a:srgbClr val="000066"/>
              </a:solidFill>
            </a:endParaRPr>
          </a:p>
        </p:txBody>
      </p:sp>
      <p:sp>
        <p:nvSpPr>
          <p:cNvPr id="20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204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 y="228600"/>
            <a:ext cx="85344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b="1">
                <a:solidFill>
                  <a:srgbClr val="FFFF99"/>
                </a:solidFill>
                <a:latin typeface="Trebuchet MS" pitchFamily="34" charset="0"/>
              </a:rPr>
              <a:t>Merits of Dua’a al-Tawbah</a:t>
            </a:r>
          </a:p>
        </p:txBody>
      </p:sp>
      <p:sp>
        <p:nvSpPr>
          <p:cNvPr id="3075" name="Text Box 2"/>
          <p:cNvSpPr txBox="1">
            <a:spLocks noChangeArrowheads="1"/>
          </p:cNvSpPr>
          <p:nvPr/>
        </p:nvSpPr>
        <p:spPr bwMode="auto">
          <a:xfrm>
            <a:off x="304800" y="609600"/>
            <a:ext cx="8534400" cy="6232525"/>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hangingPunct="1"/>
            <a:r>
              <a:rPr lang="en-US" sz="2100" b="1" dirty="0">
                <a:solidFill>
                  <a:srgbClr val="FFFF00"/>
                </a:solidFill>
              </a:rPr>
              <a:t>This </a:t>
            </a:r>
            <a:r>
              <a:rPr lang="en-US" sz="2100" b="1" dirty="0" err="1">
                <a:solidFill>
                  <a:srgbClr val="FFFF00"/>
                </a:solidFill>
              </a:rPr>
              <a:t>Du`á</a:t>
            </a:r>
            <a:r>
              <a:rPr lang="en-US" sz="2100" b="1" dirty="0">
                <a:solidFill>
                  <a:srgbClr val="FFFF00"/>
                </a:solidFill>
              </a:rPr>
              <a:t> is taught by the fourth Imam (a) and is </a:t>
            </a:r>
            <a:r>
              <a:rPr lang="en-US" sz="2100" b="1" dirty="0" err="1">
                <a:solidFill>
                  <a:srgbClr val="FFFF00"/>
                </a:solidFill>
              </a:rPr>
              <a:t>Du`á</a:t>
            </a:r>
            <a:r>
              <a:rPr lang="en-US" sz="2100" b="1" dirty="0">
                <a:solidFill>
                  <a:srgbClr val="FFFF00"/>
                </a:solidFill>
              </a:rPr>
              <a:t> # 31 in </a:t>
            </a:r>
            <a:r>
              <a:rPr lang="en-US" sz="2100" b="1" dirty="0" err="1">
                <a:solidFill>
                  <a:srgbClr val="FFFF00"/>
                </a:solidFill>
              </a:rPr>
              <a:t>Sahífa</a:t>
            </a:r>
            <a:r>
              <a:rPr lang="en-US" sz="2100" b="1" dirty="0">
                <a:solidFill>
                  <a:srgbClr val="FFFF00"/>
                </a:solidFill>
              </a:rPr>
              <a:t> al-</a:t>
            </a:r>
            <a:r>
              <a:rPr lang="en-US" sz="2100" b="1" dirty="0" err="1">
                <a:solidFill>
                  <a:srgbClr val="FFFF00"/>
                </a:solidFill>
              </a:rPr>
              <a:t>Kámilah</a:t>
            </a:r>
            <a:r>
              <a:rPr lang="en-US" sz="2100" b="1" dirty="0">
                <a:solidFill>
                  <a:srgbClr val="FFFF00"/>
                </a:solidFill>
              </a:rPr>
              <a:t>. The </a:t>
            </a:r>
            <a:r>
              <a:rPr lang="en-US" sz="2100" b="1" dirty="0" err="1">
                <a:solidFill>
                  <a:srgbClr val="FFFF00"/>
                </a:solidFill>
              </a:rPr>
              <a:t>Du`á</a:t>
            </a:r>
            <a:r>
              <a:rPr lang="en-US" sz="2100" b="1" dirty="0">
                <a:solidFill>
                  <a:srgbClr val="FFFF00"/>
                </a:solidFill>
              </a:rPr>
              <a:t> is a touching plea by who acknowledge the enormity of the sins he has committed. His hope lies only in the mercy and forgiveness of </a:t>
            </a:r>
            <a:r>
              <a:rPr lang="en-US" sz="2100" b="1" dirty="0" err="1" smtClean="0">
                <a:solidFill>
                  <a:srgbClr val="FFFF00"/>
                </a:solidFill>
              </a:rPr>
              <a:t>Allāh</a:t>
            </a:r>
            <a:r>
              <a:rPr lang="en-US" sz="2100" b="1" dirty="0" smtClean="0">
                <a:solidFill>
                  <a:srgbClr val="FFFF00"/>
                </a:solidFill>
              </a:rPr>
              <a:t>.</a:t>
            </a:r>
            <a:endParaRPr lang="en-US" sz="2100" b="1" dirty="0">
              <a:solidFill>
                <a:srgbClr val="FFFF00"/>
              </a:solidFill>
            </a:endParaRPr>
          </a:p>
          <a:p>
            <a:pPr lvl="1" algn="ctr" eaLnBrk="1" hangingPunct="1"/>
            <a:r>
              <a:rPr lang="en-US" sz="2100" b="1" dirty="0">
                <a:solidFill>
                  <a:srgbClr val="FFFF00"/>
                </a:solidFill>
              </a:rPr>
              <a:t>Using </a:t>
            </a:r>
            <a:r>
              <a:rPr lang="en-US" sz="2100" b="1" dirty="0" err="1">
                <a:solidFill>
                  <a:srgbClr val="FFFF00"/>
                </a:solidFill>
              </a:rPr>
              <a:t>Qur'anic</a:t>
            </a:r>
            <a:r>
              <a:rPr lang="en-US" sz="2100" b="1" dirty="0">
                <a:solidFill>
                  <a:srgbClr val="FFFF00"/>
                </a:solidFill>
              </a:rPr>
              <a:t> concepts of repentance, and its acceptance, Imam (a) teaches us how to be sincere in seeking it. </a:t>
            </a:r>
          </a:p>
          <a:p>
            <a:pPr lvl="1" algn="ctr" eaLnBrk="1" hangingPunct="1"/>
            <a:r>
              <a:rPr lang="en-US" sz="2100" b="1" dirty="0">
                <a:solidFill>
                  <a:srgbClr val="FFFF00"/>
                </a:solidFill>
              </a:rPr>
              <a:t>The </a:t>
            </a:r>
            <a:r>
              <a:rPr lang="en-US" sz="2100" b="1" dirty="0" err="1">
                <a:solidFill>
                  <a:srgbClr val="FFFF00"/>
                </a:solidFill>
              </a:rPr>
              <a:t>Du`á</a:t>
            </a:r>
            <a:r>
              <a:rPr lang="en-US" sz="2100" b="1" dirty="0">
                <a:solidFill>
                  <a:srgbClr val="FFFF00"/>
                </a:solidFill>
              </a:rPr>
              <a:t> reiterates the conditions of repentance, the physical signs present on a true </a:t>
            </a:r>
            <a:r>
              <a:rPr lang="en-US" sz="2100" b="1" dirty="0" err="1">
                <a:solidFill>
                  <a:srgbClr val="FFFF00"/>
                </a:solidFill>
              </a:rPr>
              <a:t>repenter</a:t>
            </a:r>
            <a:r>
              <a:rPr lang="en-US" sz="2100" b="1" dirty="0">
                <a:solidFill>
                  <a:srgbClr val="FFFF00"/>
                </a:solidFill>
              </a:rPr>
              <a:t>, and the legitimate hopes given to one who truly seeks forgiveness. It is a beautifully elegant way of expressing the remorse and hope of a faithful believer who has sinned.</a:t>
            </a:r>
          </a:p>
          <a:p>
            <a:pPr algn="ctr"/>
            <a:r>
              <a:rPr lang="en-US" sz="2100" b="1" dirty="0">
                <a:solidFill>
                  <a:srgbClr val="FFFF00"/>
                </a:solidFill>
              </a:rPr>
              <a:t>There is nothing more beloved to </a:t>
            </a:r>
            <a:r>
              <a:rPr lang="en-US" sz="2100" b="1" dirty="0" err="1" smtClean="0">
                <a:solidFill>
                  <a:srgbClr val="FFFF00"/>
                </a:solidFill>
              </a:rPr>
              <a:t>Allāh</a:t>
            </a:r>
            <a:r>
              <a:rPr lang="en-US" sz="2100" b="1" dirty="0" smtClean="0">
                <a:solidFill>
                  <a:srgbClr val="FFFF00"/>
                </a:solidFill>
              </a:rPr>
              <a:t> </a:t>
            </a:r>
            <a:r>
              <a:rPr lang="en-US" sz="2100" b="1" dirty="0">
                <a:solidFill>
                  <a:srgbClr val="FFFF00"/>
                </a:solidFill>
              </a:rPr>
              <a:t>than a believer who is repentant, male or female</a:t>
            </a:r>
          </a:p>
          <a:p>
            <a:pPr algn="ctr"/>
            <a:r>
              <a:rPr lang="en-US" sz="2100" b="1" dirty="0">
                <a:solidFill>
                  <a:srgbClr val="FFFF00"/>
                </a:solidFill>
              </a:rPr>
              <a:t>		------Holy Prophet (s)</a:t>
            </a:r>
          </a:p>
          <a:p>
            <a:pPr algn="ctr"/>
            <a:r>
              <a:rPr lang="en-US" sz="2100" b="1" dirty="0">
                <a:solidFill>
                  <a:srgbClr val="FFFF00"/>
                </a:solidFill>
              </a:rPr>
              <a:t>(when describing those who repent) …. They planted the trees of their sins in front of their eyes and hearts, and watered them with the water of regret. They gained the fruits of peace, followed by the pleasures of </a:t>
            </a:r>
            <a:r>
              <a:rPr lang="en-US" sz="2100" b="1" dirty="0" err="1" smtClean="0">
                <a:solidFill>
                  <a:srgbClr val="FFFF00"/>
                </a:solidFill>
              </a:rPr>
              <a:t>Allāh</a:t>
            </a:r>
            <a:r>
              <a:rPr lang="en-US" sz="2100" b="1" dirty="0" smtClean="0">
                <a:solidFill>
                  <a:srgbClr val="FFFF00"/>
                </a:solidFill>
              </a:rPr>
              <a:t>, </a:t>
            </a:r>
            <a:r>
              <a:rPr lang="en-US" sz="2100" b="1" dirty="0">
                <a:solidFill>
                  <a:srgbClr val="FFFF00"/>
                </a:solidFill>
              </a:rPr>
              <a:t>and respect (in his eyes)</a:t>
            </a:r>
          </a:p>
          <a:p>
            <a:pPr algn="ctr"/>
            <a:r>
              <a:rPr lang="en-US" sz="2100" b="1" dirty="0">
                <a:solidFill>
                  <a:srgbClr val="FFFF00"/>
                </a:solidFill>
              </a:rPr>
              <a:t>	 ------ Imam Ali (</a:t>
            </a:r>
            <a:r>
              <a:rPr lang="en-US" sz="2100" b="1" dirty="0" err="1" smtClean="0">
                <a:solidFill>
                  <a:srgbClr val="FFFF00"/>
                </a:solidFill>
              </a:rPr>
              <a:t>a.s</a:t>
            </a:r>
            <a:r>
              <a:rPr lang="en-US" sz="2100" b="1" dirty="0" smtClean="0">
                <a:solidFill>
                  <a:srgbClr val="FFFF00"/>
                </a:solidFill>
              </a:rPr>
              <a:t>)</a:t>
            </a:r>
            <a:endParaRPr lang="en-US" sz="2100" b="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وَفَكَّرَ فِيمَا خَالَفَ فِيهِ رَبَّهُ</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reflected upon that in which he had opposed his Lord.</a:t>
            </a:r>
          </a:p>
        </p:txBody>
      </p:sp>
      <p:sp>
        <p:nvSpPr>
          <p:cNvPr id="215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fak-kara fima khalafa fihi rab-bah</a:t>
            </a:r>
          </a:p>
        </p:txBody>
      </p:sp>
      <p:sp>
        <p:nvSpPr>
          <p:cNvPr id="215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جن </a:t>
            </a:r>
            <a:r>
              <a:rPr lang="ar-SA" sz="4400" b="1" dirty="0" err="1">
                <a:solidFill>
                  <a:srgbClr val="000066"/>
                </a:solidFill>
                <a:latin typeface="Alvi Nastaleeq" pitchFamily="2" charset="-78"/>
                <a:cs typeface="Alvi Nastaleeq" pitchFamily="2" charset="-78"/>
              </a:rPr>
              <a:t>جن</a:t>
            </a:r>
            <a:r>
              <a:rPr lang="ar-SA" sz="4400" b="1" dirty="0">
                <a:solidFill>
                  <a:srgbClr val="000066"/>
                </a:solidFill>
                <a:latin typeface="Alvi Nastaleeq" pitchFamily="2" charset="-78"/>
                <a:cs typeface="Alvi Nastaleeq" pitchFamily="2" charset="-78"/>
              </a:rPr>
              <a:t> موارد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اپنے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پروردگار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مخالفتیں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تھیں</a:t>
            </a:r>
            <a:r>
              <a:rPr lang="ar-SA" sz="4400" b="1" dirty="0">
                <a:solidFill>
                  <a:srgbClr val="000066"/>
                </a:solidFill>
                <a:latin typeface="Alvi Nastaleeq" pitchFamily="2" charset="-78"/>
                <a:cs typeface="Alvi Nastaleeq" pitchFamily="2" charset="-78"/>
              </a:rPr>
              <a:t> ان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نظر </a:t>
            </a:r>
            <a:r>
              <a:rPr lang="ar-SA" sz="4400" b="1" dirty="0" err="1">
                <a:solidFill>
                  <a:srgbClr val="000066"/>
                </a:solidFill>
                <a:latin typeface="Alvi Nastaleeq" pitchFamily="2" charset="-78"/>
                <a:cs typeface="Alvi Nastaleeq" pitchFamily="2" charset="-78"/>
              </a:rPr>
              <a:t>دوڑائی</a:t>
            </a:r>
            <a:endParaRPr lang="ar-SA" sz="4400" b="1" dirty="0">
              <a:solidFill>
                <a:srgbClr val="000066"/>
              </a:solidFill>
              <a:latin typeface="Alvi Nastaleeq" pitchFamily="2" charset="-78"/>
              <a:cs typeface="Alvi Nastaleeq" pitchFamily="2" charset="-78"/>
            </a:endParaRPr>
          </a:p>
        </p:txBody>
      </p:sp>
      <p:sp>
        <p:nvSpPr>
          <p:cNvPr id="215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अैर जिन जिन मवारिद पर अपने परवरदिगार की मुख़ालफ़तें की थी उन पर नज़र दौड़ाई</a:t>
            </a:r>
            <a:endParaRPr lang="en-US" sz="2400" b="1">
              <a:solidFill>
                <a:srgbClr val="000066"/>
              </a:solidFill>
            </a:endParaRPr>
          </a:p>
        </p:txBody>
      </p:sp>
      <p:sp>
        <p:nvSpPr>
          <p:cNvPr id="21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215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فَرَأَى كَبِيرَ عِصْيَانِهِ كَبِيراً،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He saw his vast disobedience as vast</a:t>
            </a:r>
          </a:p>
        </p:txBody>
      </p:sp>
      <p:sp>
        <p:nvSpPr>
          <p:cNvPr id="225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fara kabira i's-yanihi kabira</a:t>
            </a:r>
          </a:p>
        </p:txBody>
      </p:sp>
      <p:sp>
        <p:nvSpPr>
          <p:cNvPr id="225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تو </a:t>
            </a:r>
            <a:r>
              <a:rPr lang="ar-SA" sz="4400" b="1" dirty="0" err="1">
                <a:solidFill>
                  <a:srgbClr val="000066"/>
                </a:solidFill>
                <a:latin typeface="Alvi Nastaleeq" pitchFamily="2" charset="-78"/>
                <a:cs typeface="Alvi Nastaleeq" pitchFamily="2" charset="-78"/>
              </a:rPr>
              <a:t>اپنے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بڑے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گناہوں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 واقعا ) </a:t>
            </a:r>
            <a:r>
              <a:rPr lang="ar-SA" sz="4400" b="1" dirty="0" err="1">
                <a:solidFill>
                  <a:srgbClr val="000066"/>
                </a:solidFill>
                <a:latin typeface="Alvi Nastaleeq" pitchFamily="2" charset="-78"/>
                <a:cs typeface="Alvi Nastaleeq" pitchFamily="2" charset="-78"/>
              </a:rPr>
              <a:t>بڑا</a:t>
            </a:r>
            <a:endParaRPr lang="ar-SA" sz="4400" b="1" dirty="0">
              <a:solidFill>
                <a:srgbClr val="000066"/>
              </a:solidFill>
              <a:latin typeface="Alvi Nastaleeq" pitchFamily="2" charset="-78"/>
              <a:cs typeface="Alvi Nastaleeq" pitchFamily="2" charset="-78"/>
            </a:endParaRPr>
          </a:p>
        </p:txBody>
      </p:sp>
      <p:sp>
        <p:nvSpPr>
          <p:cNvPr id="225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अपने बड़े गुनाहों को (वाक़ेअन) बड़ा </a:t>
            </a:r>
            <a:endParaRPr lang="en-US" sz="2400" b="1">
              <a:solidFill>
                <a:srgbClr val="000066"/>
              </a:solidFill>
            </a:endParaRPr>
          </a:p>
        </p:txBody>
      </p:sp>
      <p:sp>
        <p:nvSpPr>
          <p:cNvPr id="225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225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وَجَلِيلَ مُخَالَفَتِهِ جَلِيلاً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his great opposition as great.</a:t>
            </a:r>
          </a:p>
        </p:txBody>
      </p:sp>
      <p:sp>
        <p:nvSpPr>
          <p:cNvPr id="235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jalila mukha-lafatihi jalila</a:t>
            </a:r>
          </a:p>
        </p:txBody>
      </p:sp>
      <p:sp>
        <p:nvSpPr>
          <p:cNvPr id="235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اپنی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عظیم</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مخالفتوں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حقیقتا</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عظیم</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پایا</a:t>
            </a:r>
            <a:endParaRPr lang="ar-SA" sz="4400" b="1" dirty="0">
              <a:solidFill>
                <a:srgbClr val="000066"/>
              </a:solidFill>
              <a:latin typeface="Alvi Nastaleeq" pitchFamily="2" charset="-78"/>
              <a:cs typeface="Alvi Nastaleeq" pitchFamily="2" charset="-78"/>
            </a:endParaRPr>
          </a:p>
        </p:txBody>
      </p:sp>
      <p:sp>
        <p:nvSpPr>
          <p:cNvPr id="235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अज़ीम मुख़ालफ़तों को (हक़ीक़तन) अज़ीम पाया </a:t>
            </a:r>
            <a:endParaRPr lang="en-US" sz="2400" b="1">
              <a:solidFill>
                <a:srgbClr val="000066"/>
              </a:solidFill>
            </a:endParaRPr>
          </a:p>
        </p:txBody>
      </p:sp>
      <p:sp>
        <p:nvSpPr>
          <p:cNvPr id="23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235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فَأَقْبَلَ نَحْوَكَ مُؤَمِّلاً لَّكَ،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So he turned to You, hoping in You</a:t>
            </a:r>
          </a:p>
        </p:txBody>
      </p:sp>
      <p:sp>
        <p:nvSpPr>
          <p:cNvPr id="245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fa-aq-bala nah-waka muammilal-laka</a:t>
            </a:r>
          </a:p>
        </p:txBody>
      </p:sp>
      <p:sp>
        <p:nvSpPr>
          <p:cNvPr id="245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تو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اس حالت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تجھ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سےامیدوار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بھی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245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वह इस हालत में के तुझसे उम्मीदवार भी है</a:t>
            </a:r>
            <a:endParaRPr lang="en-US" sz="2400" b="1">
              <a:solidFill>
                <a:srgbClr val="000066"/>
              </a:solidFill>
            </a:endParaRPr>
          </a:p>
        </p:txBody>
      </p:sp>
      <p:sp>
        <p:nvSpPr>
          <p:cNvPr id="24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245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err="1">
                <a:latin typeface="Attari_Quran" pitchFamily="2" charset="-78"/>
                <a:ea typeface="+mn-ea"/>
                <a:cs typeface="Attari_Quran" pitchFamily="2" charset="-78"/>
              </a:rPr>
              <a:t>مُسْتَحْيِياً</a:t>
            </a:r>
            <a:r>
              <a:rPr lang="ar-SA" sz="7900" kern="1200" dirty="0">
                <a:latin typeface="Attari_Quran" pitchFamily="2" charset="-78"/>
                <a:ea typeface="+mn-ea"/>
                <a:cs typeface="Attari_Quran" pitchFamily="2" charset="-78"/>
              </a:rPr>
              <a:t> مِّنكَ،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ashamed before You,</a:t>
            </a:r>
          </a:p>
        </p:txBody>
      </p:sp>
      <p:sp>
        <p:nvSpPr>
          <p:cNvPr id="256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mus-tah-yiyam-mink</a:t>
            </a:r>
          </a:p>
        </p:txBody>
      </p:sp>
      <p:sp>
        <p:nvSpPr>
          <p:cNvPr id="256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شرمسار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بھی</a:t>
            </a:r>
            <a:endParaRPr lang="ar-SA" sz="4400" b="1" dirty="0">
              <a:solidFill>
                <a:srgbClr val="000066"/>
              </a:solidFill>
              <a:latin typeface="Alvi Nastaleeq" pitchFamily="2" charset="-78"/>
              <a:cs typeface="Alvi Nastaleeq" pitchFamily="2" charset="-78"/>
            </a:endParaRPr>
          </a:p>
        </p:txBody>
      </p:sp>
      <p:sp>
        <p:nvSpPr>
          <p:cNvPr id="256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षर्मसार भी,</a:t>
            </a:r>
            <a:endParaRPr lang="en-US" sz="2400" b="1">
              <a:solidFill>
                <a:srgbClr val="000066"/>
              </a:solidFill>
            </a:endParaRPr>
          </a:p>
        </p:txBody>
      </p:sp>
      <p:sp>
        <p:nvSpPr>
          <p:cNvPr id="25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256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وَوَجَّهَ رَغْبَتَهُ إِلَيْكَ ثِقَةً بِكَ،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he directed his beseeching toward You, having trust in You.</a:t>
            </a:r>
          </a:p>
        </p:txBody>
      </p:sp>
      <p:sp>
        <p:nvSpPr>
          <p:cNvPr id="266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waj-jaha ragh-batahu ilay-ka thiqatam bik</a:t>
            </a:r>
          </a:p>
        </p:txBody>
      </p:sp>
      <p:sp>
        <p:nvSpPr>
          <p:cNvPr id="266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جانب </a:t>
            </a:r>
            <a:r>
              <a:rPr lang="ar-SA" sz="4400" b="1" dirty="0" err="1">
                <a:solidFill>
                  <a:srgbClr val="000066"/>
                </a:solidFill>
                <a:latin typeface="Alvi Nastaleeq" pitchFamily="2" charset="-78"/>
                <a:cs typeface="Alvi Nastaleeq" pitchFamily="2" charset="-78"/>
              </a:rPr>
              <a:t>متوجہ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ہوا</a:t>
            </a:r>
            <a:r>
              <a:rPr lang="ar-SA" sz="4400" b="1" dirty="0">
                <a:solidFill>
                  <a:srgbClr val="000066"/>
                </a:solidFill>
                <a:latin typeface="Alvi Nastaleeq" pitchFamily="2" charset="-78"/>
                <a:cs typeface="Alvi Nastaleeq" pitchFamily="2" charset="-78"/>
              </a:rPr>
              <a:t> اور </a:t>
            </a:r>
            <a:r>
              <a:rPr lang="ar-SA" sz="4400" b="1" dirty="0" err="1">
                <a:solidFill>
                  <a:srgbClr val="000066"/>
                </a:solidFill>
                <a:latin typeface="Alvi Nastaleeq" pitchFamily="2" charset="-78"/>
                <a:cs typeface="Alvi Nastaleeq" pitchFamily="2" charset="-78"/>
              </a:rPr>
              <a:t>تجھ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اعتماد </a:t>
            </a:r>
            <a:r>
              <a:rPr lang="ar-SA" sz="4400" b="1" dirty="0" err="1">
                <a:solidFill>
                  <a:srgbClr val="000066"/>
                </a:solidFill>
                <a:latin typeface="Alvi Nastaleeq" pitchFamily="2" charset="-78"/>
                <a:cs typeface="Alvi Nastaleeq" pitchFamily="2" charset="-78"/>
              </a:rPr>
              <a:t>کرتے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ہوۓ</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طرف راغب </a:t>
            </a:r>
            <a:r>
              <a:rPr lang="ar-SA" sz="4400" b="1" dirty="0" err="1">
                <a:solidFill>
                  <a:srgbClr val="000066"/>
                </a:solidFill>
                <a:latin typeface="Alvi Nastaleeq" pitchFamily="2" charset="-78"/>
                <a:cs typeface="Alvi Nastaleeq" pitchFamily="2" charset="-78"/>
              </a:rPr>
              <a:t>ہوا</a:t>
            </a:r>
            <a:endParaRPr lang="ar-SA" sz="4400" b="1" dirty="0">
              <a:solidFill>
                <a:srgbClr val="000066"/>
              </a:solidFill>
              <a:latin typeface="Alvi Nastaleeq" pitchFamily="2" charset="-78"/>
              <a:cs typeface="Alvi Nastaleeq" pitchFamily="2" charset="-78"/>
            </a:endParaRPr>
          </a:p>
        </p:txBody>
      </p:sp>
      <p:sp>
        <p:nvSpPr>
          <p:cNvPr id="266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जानिब मुतवज्जो हुआ और तुझ पर एतमाद करते हुए तेरी तरफ़ राग़िब हुआ </a:t>
            </a:r>
            <a:endParaRPr lang="en-US" sz="2400" b="1">
              <a:solidFill>
                <a:srgbClr val="000066"/>
              </a:solidFill>
            </a:endParaRPr>
          </a:p>
        </p:txBody>
      </p:sp>
      <p:sp>
        <p:nvSpPr>
          <p:cNvPr id="26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266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فَأَمَّكَ بِطَبْعِهِ يَقِيناً،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He repaired to You in his longing with certitude</a:t>
            </a:r>
          </a:p>
        </p:txBody>
      </p:sp>
      <p:sp>
        <p:nvSpPr>
          <p:cNvPr id="276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fammaka bitab-i'hi yaqina</a:t>
            </a:r>
          </a:p>
        </p:txBody>
      </p:sp>
      <p:sp>
        <p:nvSpPr>
          <p:cNvPr id="276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یقین</a:t>
            </a:r>
            <a:r>
              <a:rPr lang="ar-SA" sz="4400" b="1" dirty="0">
                <a:solidFill>
                  <a:srgbClr val="000066"/>
                </a:solidFill>
                <a:latin typeface="Alvi Nastaleeq" pitchFamily="2" charset="-78"/>
                <a:cs typeface="Alvi Nastaleeq" pitchFamily="2" charset="-78"/>
              </a:rPr>
              <a:t> و </a:t>
            </a:r>
            <a:r>
              <a:rPr lang="ar-SA" sz="4400" b="1" dirty="0" err="1">
                <a:solidFill>
                  <a:srgbClr val="000066"/>
                </a:solidFill>
                <a:latin typeface="Alvi Nastaleeq" pitchFamily="2" charset="-78"/>
                <a:cs typeface="Alvi Nastaleeq" pitchFamily="2" charset="-78"/>
              </a:rPr>
              <a:t>اطمینان</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ساتھ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اپنی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خواہش</a:t>
            </a:r>
            <a:r>
              <a:rPr lang="ar-SA" sz="4400" b="1" dirty="0">
                <a:solidFill>
                  <a:srgbClr val="000066"/>
                </a:solidFill>
                <a:latin typeface="Alvi Nastaleeq" pitchFamily="2" charset="-78"/>
                <a:cs typeface="Alvi Nastaleeq" pitchFamily="2" charset="-78"/>
              </a:rPr>
              <a:t> و </a:t>
            </a:r>
            <a:r>
              <a:rPr lang="ar-SA" sz="4400" b="1" dirty="0" err="1">
                <a:solidFill>
                  <a:srgbClr val="000066"/>
                </a:solidFill>
                <a:latin typeface="Alvi Nastaleeq" pitchFamily="2" charset="-78"/>
                <a:cs typeface="Alvi Nastaleeq" pitchFamily="2" charset="-78"/>
              </a:rPr>
              <a:t>آرزو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تیرا</a:t>
            </a:r>
            <a:r>
              <a:rPr lang="ar-SA" sz="4400" b="1" dirty="0">
                <a:solidFill>
                  <a:srgbClr val="000066"/>
                </a:solidFill>
                <a:latin typeface="Alvi Nastaleeq" pitchFamily="2" charset="-78"/>
                <a:cs typeface="Alvi Nastaleeq" pitchFamily="2" charset="-78"/>
              </a:rPr>
              <a:t> قصد </a:t>
            </a:r>
            <a:r>
              <a:rPr lang="ar-SA" sz="4400" b="1" dirty="0" err="1">
                <a:solidFill>
                  <a:srgbClr val="000066"/>
                </a:solidFill>
                <a:latin typeface="Alvi Nastaleeq" pitchFamily="2" charset="-78"/>
                <a:cs typeface="Alvi Nastaleeq" pitchFamily="2" charset="-78"/>
              </a:rPr>
              <a:t>کیا</a:t>
            </a:r>
            <a:endParaRPr lang="ar-SA" sz="4400" b="1" dirty="0">
              <a:solidFill>
                <a:srgbClr val="000066"/>
              </a:solidFill>
              <a:latin typeface="Alvi Nastaleeq" pitchFamily="2" charset="-78"/>
              <a:cs typeface="Alvi Nastaleeq" pitchFamily="2" charset="-78"/>
            </a:endParaRPr>
          </a:p>
        </p:txBody>
      </p:sp>
      <p:sp>
        <p:nvSpPr>
          <p:cNvPr id="276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यक़ीन व इतमीनान के साथ अपनी ख़्वहिश व आरज़ू को लेकर तेरा क़स्द किया </a:t>
            </a:r>
            <a:endParaRPr lang="en-US" sz="2400" b="1">
              <a:solidFill>
                <a:srgbClr val="000066"/>
              </a:solidFill>
            </a:endParaRPr>
          </a:p>
        </p:txBody>
      </p:sp>
      <p:sp>
        <p:nvSpPr>
          <p:cNvPr id="27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276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وَقَصَدَكَ بِخَوْفِهِ إِخْلاَصاً،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he went straight to You in fear with sincerity.</a:t>
            </a:r>
          </a:p>
        </p:txBody>
      </p:sp>
      <p:sp>
        <p:nvSpPr>
          <p:cNvPr id="286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qasadaka bi-khaw-fihi ikh-lasan</a:t>
            </a:r>
          </a:p>
        </p:txBody>
      </p:sp>
      <p:sp>
        <p:nvSpPr>
          <p:cNvPr id="286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 دل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تیرا</a:t>
            </a:r>
            <a:r>
              <a:rPr lang="ar-SA" sz="4400" b="1" dirty="0">
                <a:solidFill>
                  <a:srgbClr val="000066"/>
                </a:solidFill>
                <a:latin typeface="Alvi Nastaleeq" pitchFamily="2" charset="-78"/>
                <a:cs typeface="Alvi Nastaleeq" pitchFamily="2" charset="-78"/>
              </a:rPr>
              <a:t> خوف </a:t>
            </a:r>
            <a:r>
              <a:rPr lang="ar-SA" sz="4400" b="1" dirty="0" err="1">
                <a:solidFill>
                  <a:srgbClr val="000066"/>
                </a:solidFill>
                <a:latin typeface="Alvi Nastaleeq" pitchFamily="2" charset="-78"/>
                <a:cs typeface="Alvi Nastaleeq" pitchFamily="2" charset="-78"/>
              </a:rPr>
              <a:t>لۓ</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ہوۓ</a:t>
            </a:r>
            <a:r>
              <a:rPr lang="ar-SA" sz="4400" b="1" dirty="0">
                <a:solidFill>
                  <a:srgbClr val="000066"/>
                </a:solidFill>
                <a:latin typeface="Alvi Nastaleeq" pitchFamily="2" charset="-78"/>
                <a:cs typeface="Alvi Nastaleeq" pitchFamily="2" charset="-78"/>
              </a:rPr>
              <a:t> خلوص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ساتھ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بارگاہ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ارادہ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کیا</a:t>
            </a:r>
            <a:endParaRPr lang="ar-SA" sz="4400" b="1" dirty="0">
              <a:solidFill>
                <a:srgbClr val="000066"/>
              </a:solidFill>
              <a:latin typeface="Alvi Nastaleeq" pitchFamily="2" charset="-78"/>
              <a:cs typeface="Alvi Nastaleeq" pitchFamily="2" charset="-78"/>
            </a:endParaRPr>
          </a:p>
        </p:txBody>
      </p:sp>
      <p:sp>
        <p:nvSpPr>
          <p:cNvPr id="286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(दिल में) तेरा ख़ौफ़ लिये हुए ख़ुलूस के साथ तेरी बारगाह का इरादा किया </a:t>
            </a:r>
            <a:endParaRPr lang="en-US" sz="2400" b="1">
              <a:solidFill>
                <a:srgbClr val="000066"/>
              </a:solidFill>
            </a:endParaRPr>
          </a:p>
        </p:txBody>
      </p:sp>
      <p:sp>
        <p:nvSpPr>
          <p:cNvPr id="28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286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قَدْ خَلاَ طَمَعُهُ مِن كُلِّ </a:t>
            </a:r>
            <a:r>
              <a:rPr lang="ar-SA" sz="7900" kern="1200" dirty="0" err="1">
                <a:latin typeface="Attari_Quran" pitchFamily="2" charset="-78"/>
                <a:ea typeface="+mn-ea"/>
                <a:cs typeface="Attari_Quran" pitchFamily="2" charset="-78"/>
              </a:rPr>
              <a:t>مَطْمُوعٍ</a:t>
            </a:r>
            <a:r>
              <a:rPr lang="ar-SA" sz="7900" kern="1200" dirty="0">
                <a:latin typeface="Attari_Quran" pitchFamily="2" charset="-78"/>
                <a:ea typeface="+mn-ea"/>
                <a:cs typeface="Attari_Quran" pitchFamily="2" charset="-78"/>
              </a:rPr>
              <a:t> فِيهِ غَيْرُكَ،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His longing was devoid of every object of longing but You,</a:t>
            </a:r>
          </a:p>
        </p:txBody>
      </p:sp>
      <p:sp>
        <p:nvSpPr>
          <p:cNvPr id="297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qad khala tamau'hu min kul-li mat-mui'n fihi ghayruk</a:t>
            </a:r>
          </a:p>
        </p:txBody>
      </p:sp>
      <p:sp>
        <p:nvSpPr>
          <p:cNvPr id="297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اس حالت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علاوہ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کسی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غرض </a:t>
            </a:r>
            <a:r>
              <a:rPr lang="ar-SA" sz="4400" b="1" dirty="0" err="1">
                <a:solidFill>
                  <a:srgbClr val="000066"/>
                </a:solidFill>
                <a:latin typeface="Alvi Nastaleeq" pitchFamily="2" charset="-78"/>
                <a:cs typeface="Alvi Nastaleeq" pitchFamily="2" charset="-78"/>
              </a:rPr>
              <a:t>نہ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تھی</a:t>
            </a:r>
            <a:endParaRPr lang="ar-SA" sz="4400" b="1" dirty="0">
              <a:solidFill>
                <a:srgbClr val="000066"/>
              </a:solidFill>
              <a:latin typeface="Alvi Nastaleeq" pitchFamily="2" charset="-78"/>
              <a:cs typeface="Alvi Nastaleeq" pitchFamily="2" charset="-78"/>
            </a:endParaRPr>
          </a:p>
        </p:txBody>
      </p:sp>
      <p:sp>
        <p:nvSpPr>
          <p:cNvPr id="297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इस हालत में के तेरे अलावा उसे किसी से ग़रज़ न थी </a:t>
            </a:r>
            <a:endParaRPr lang="en-US" sz="2400" b="1">
              <a:solidFill>
                <a:srgbClr val="000066"/>
              </a:solidFill>
            </a:endParaRPr>
          </a:p>
        </p:txBody>
      </p:sp>
      <p:sp>
        <p:nvSpPr>
          <p:cNvPr id="29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297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وَأَفْرَجَ رَوْعُهُ مِن كُلِّ مَحْذُورٍ مِّنْهُ سِوَاكَ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his fright departed from every object of fear but You.</a:t>
            </a:r>
          </a:p>
        </p:txBody>
      </p:sp>
      <p:sp>
        <p:nvSpPr>
          <p:cNvPr id="30724" name="Subtitle 4"/>
          <p:cNvSpPr txBox="1">
            <a:spLocks/>
          </p:cNvSpPr>
          <p:nvPr/>
        </p:nvSpPr>
        <p:spPr bwMode="auto">
          <a:xfrm>
            <a:off x="-152400" y="6053138"/>
            <a:ext cx="944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dirty="0">
                <a:solidFill>
                  <a:srgbClr val="000066"/>
                </a:solidFill>
                <a:ea typeface="MS Mincho" pitchFamily="49" charset="-128"/>
              </a:rPr>
              <a:t>wa af-raja raw-a'hu min kul-li mah-dhurim-minhu si-wak</a:t>
            </a:r>
          </a:p>
        </p:txBody>
      </p:sp>
      <p:sp>
        <p:nvSpPr>
          <p:cNvPr id="307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سواء </a:t>
            </a:r>
            <a:r>
              <a:rPr lang="ar-SA" sz="4400" b="1" dirty="0" err="1">
                <a:solidFill>
                  <a:srgbClr val="000066"/>
                </a:solidFill>
                <a:latin typeface="Alvi Nastaleeq" pitchFamily="2" charset="-78"/>
                <a:cs typeface="Alvi Nastaleeq" pitchFamily="2" charset="-78"/>
              </a:rPr>
              <a:t>اسے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کسی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خوف </a:t>
            </a:r>
            <a:r>
              <a:rPr lang="ar-SA" sz="4400" b="1" dirty="0" err="1">
                <a:solidFill>
                  <a:srgbClr val="000066"/>
                </a:solidFill>
                <a:latin typeface="Alvi Nastaleeq" pitchFamily="2" charset="-78"/>
                <a:cs typeface="Alvi Nastaleeq" pitchFamily="2" charset="-78"/>
              </a:rPr>
              <a:t>نہ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تھا</a:t>
            </a:r>
            <a:endParaRPr lang="ar-SA" sz="4400" b="1" dirty="0">
              <a:solidFill>
                <a:srgbClr val="000066"/>
              </a:solidFill>
              <a:latin typeface="Alvi Nastaleeq" pitchFamily="2" charset="-78"/>
              <a:cs typeface="Alvi Nastaleeq" pitchFamily="2" charset="-78"/>
            </a:endParaRPr>
          </a:p>
        </p:txBody>
      </p:sp>
      <p:sp>
        <p:nvSpPr>
          <p:cNvPr id="307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सिवा उसे किसी का ख़ौफ़ न था। </a:t>
            </a:r>
            <a:endParaRPr lang="en-US" sz="2400" b="1">
              <a:solidFill>
                <a:srgbClr val="000066"/>
              </a:solidFill>
            </a:endParaRPr>
          </a:p>
        </p:txBody>
      </p:sp>
      <p:sp>
        <p:nvSpPr>
          <p:cNvPr id="30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307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صَلِّ عَلَى مُحَمَّدٍ وَ آلِ مُحَمَّد</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a:ea typeface="MS Mincho" pitchFamily="49" charset="-128"/>
              </a:rPr>
              <a:t>Allāh</a:t>
            </a:r>
            <a:r>
              <a:rPr lang="en-US" sz="2800" b="1" kern="1200" dirty="0">
                <a:ea typeface="MS Mincho" pitchFamily="49" charset="-128"/>
              </a:rPr>
              <a:t> send Your blessings on Muhammad</a:t>
            </a:r>
          </a:p>
          <a:p>
            <a:pPr marL="342900" indent="-342900" eaLnBrk="1" hangingPunct="1">
              <a:defRPr/>
            </a:pPr>
            <a:r>
              <a:rPr lang="en-US" sz="2800" b="1" kern="1200" dirty="0">
                <a:ea typeface="MS Mincho" pitchFamily="49" charset="-128"/>
              </a:rPr>
              <a:t>and the family of Muhammad.</a:t>
            </a:r>
          </a:p>
        </p:txBody>
      </p:sp>
      <p:sp>
        <p:nvSpPr>
          <p:cNvPr id="149508" name="Subtitle 4"/>
          <p:cNvSpPr txBox="1">
            <a:spLocks/>
          </p:cNvSpPr>
          <p:nvPr/>
        </p:nvSpPr>
        <p:spPr bwMode="auto">
          <a:xfrm>
            <a:off x="-1066800" y="6053138"/>
            <a:ext cx="11430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defPPr>
              <a:defRPr lang="en-US"/>
            </a:defPPr>
            <a:lvl1pPr marL="342900" indent="-342900" algn="ctr" eaLnBrk="1" hangingPunct="1">
              <a:spcBef>
                <a:spcPct val="20000"/>
              </a:spcBef>
              <a:defRPr sz="2600" b="1" i="1">
                <a:solidFill>
                  <a:srgbClr val="000066"/>
                </a:solidFill>
                <a:ea typeface="MS Mincho" pitchFamily="49"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fi-FI" dirty="0"/>
              <a:t>allahumma salli `ala muhammadin wa ali muhammadin</a:t>
            </a:r>
          </a:p>
        </p:txBody>
      </p:sp>
      <p:sp>
        <p:nvSpPr>
          <p:cNvPr id="1495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الله! رحمت فرما محمد وآل</a:t>
            </a:r>
            <a:r>
              <a:rPr lang="en-US" sz="4400" b="1" dirty="0">
                <a:solidFill>
                  <a:srgbClr val="000066"/>
                </a:solidFill>
                <a:latin typeface="Alvi Nastaleeq" pitchFamily="2" charset="-78"/>
                <a:cs typeface="Alvi Nastaleeq" pitchFamily="2" charset="-78"/>
              </a:rPr>
              <a:t>)</a:t>
            </a:r>
            <a:r>
              <a:rPr lang="ar-SA" sz="4400" b="1" dirty="0">
                <a:solidFill>
                  <a:srgbClr val="000066"/>
                </a:solidFill>
                <a:latin typeface="Alvi Nastaleeq" pitchFamily="2" charset="-78"/>
                <a:cs typeface="Alvi Nastaleeq" pitchFamily="2" charset="-78"/>
              </a:rPr>
              <a:t>ع</a:t>
            </a:r>
            <a:r>
              <a:rPr lang="en-US" sz="4400" b="1" dirty="0">
                <a:solidFill>
                  <a:srgbClr val="000066"/>
                </a:solidFill>
                <a:latin typeface="Alvi Nastaleeq" pitchFamily="2" charset="-78"/>
                <a:cs typeface="Alvi Nastaleeq" pitchFamily="2" charset="-78"/>
              </a:rPr>
              <a:t>(</a:t>
            </a:r>
            <a:r>
              <a:rPr lang="ar-SA" sz="4400" b="1" dirty="0">
                <a:solidFill>
                  <a:srgbClr val="000066"/>
                </a:solidFill>
                <a:latin typeface="Alvi Nastaleeq" pitchFamily="2" charset="-78"/>
                <a:cs typeface="Alvi Nastaleeq" pitchFamily="2" charset="-78"/>
              </a:rPr>
              <a:t> محمد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a:t>
            </a:r>
          </a:p>
        </p:txBody>
      </p:sp>
      <p:sp>
        <p:nvSpPr>
          <p:cNvPr id="1495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मुहम्मद और आले मुहम्मद पर अपनी सलामती रख़ </a:t>
            </a:r>
          </a:p>
        </p:txBody>
      </p:sp>
      <p:sp>
        <p:nvSpPr>
          <p:cNvPr id="149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495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extLst>
      <p:ext uri="{BB962C8B-B14F-4D97-AF65-F5344CB8AC3E}">
        <p14:creationId xmlns:p14="http://schemas.microsoft.com/office/powerpoint/2010/main" val="52334508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فَمَثَلَ بَيْنَ يَديْكَ مُتَضَرِّعاً،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So, he stood before You pleading,</a:t>
            </a:r>
          </a:p>
        </p:txBody>
      </p:sp>
      <p:sp>
        <p:nvSpPr>
          <p:cNvPr id="317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fa-mathala bayna yaday-ka mutadar-ria'a</a:t>
            </a:r>
          </a:p>
        </p:txBody>
      </p:sp>
      <p:sp>
        <p:nvSpPr>
          <p:cNvPr id="317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چنانچہ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عاجزانہ</a:t>
            </a:r>
            <a:r>
              <a:rPr lang="ar-SA" sz="4400" b="1" dirty="0">
                <a:solidFill>
                  <a:srgbClr val="000066"/>
                </a:solidFill>
                <a:latin typeface="Alvi Nastaleeq" pitchFamily="2" charset="-78"/>
                <a:cs typeface="Alvi Nastaleeq" pitchFamily="2" charset="-78"/>
              </a:rPr>
              <a:t> صورت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سامنے</a:t>
            </a:r>
            <a:r>
              <a:rPr lang="ar-SA" sz="4400" b="1" dirty="0">
                <a:solidFill>
                  <a:srgbClr val="000066"/>
                </a:solidFill>
                <a:latin typeface="Alvi Nastaleeq" pitchFamily="2" charset="-78"/>
                <a:cs typeface="Alvi Nastaleeq" pitchFamily="2" charset="-78"/>
              </a:rPr>
              <a:t> آ </a:t>
            </a:r>
            <a:r>
              <a:rPr lang="ar-SA" sz="4400" b="1" dirty="0" err="1">
                <a:solidFill>
                  <a:srgbClr val="000066"/>
                </a:solidFill>
                <a:latin typeface="Alvi Nastaleeq" pitchFamily="2" charset="-78"/>
                <a:cs typeface="Alvi Nastaleeq" pitchFamily="2" charset="-78"/>
              </a:rPr>
              <a:t>کھڑا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ہوا</a:t>
            </a:r>
            <a:endParaRPr lang="ar-SA" sz="4400" b="1" dirty="0">
              <a:solidFill>
                <a:srgbClr val="000066"/>
              </a:solidFill>
              <a:latin typeface="Alvi Nastaleeq" pitchFamily="2" charset="-78"/>
              <a:cs typeface="Alvi Nastaleeq" pitchFamily="2" charset="-78"/>
            </a:endParaRPr>
          </a:p>
        </p:txBody>
      </p:sp>
      <p:sp>
        <p:nvSpPr>
          <p:cNvPr id="317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चुनांचे वह आजिज़ाना सूरत में तेरे सामने आ खड़ा हुआ</a:t>
            </a:r>
            <a:endParaRPr lang="en-US" sz="2400" b="1">
              <a:solidFill>
                <a:srgbClr val="000066"/>
              </a:solidFill>
            </a:endParaRPr>
          </a:p>
        </p:txBody>
      </p:sp>
      <p:sp>
        <p:nvSpPr>
          <p:cNvPr id="317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317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وَغَمَّضَ بَصَرَهُ إِلىَ الأَرْضِ مُتَخَشِّعاً،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his eyes turned toward the ground in humbleness,</a:t>
            </a:r>
          </a:p>
        </p:txBody>
      </p:sp>
      <p:sp>
        <p:nvSpPr>
          <p:cNvPr id="327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ghammada basarahu ilal-ar-di mutakhash-shia'a</a:t>
            </a:r>
          </a:p>
        </p:txBody>
      </p:sp>
      <p:sp>
        <p:nvSpPr>
          <p:cNvPr id="327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فروتنی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اپنی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آنکھیں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زمین</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گاڑ</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لیں</a:t>
            </a:r>
            <a:endParaRPr lang="ar-SA" sz="4400" b="1" dirty="0">
              <a:solidFill>
                <a:srgbClr val="000066"/>
              </a:solidFill>
              <a:latin typeface="Alvi Nastaleeq" pitchFamily="2" charset="-78"/>
              <a:cs typeface="Alvi Nastaleeq" pitchFamily="2" charset="-78"/>
            </a:endParaRPr>
          </a:p>
        </p:txBody>
      </p:sp>
      <p:sp>
        <p:nvSpPr>
          <p:cNvPr id="327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फ़रवतनी से अपनी आंखें ज़मीन में गाड़ लीं </a:t>
            </a:r>
            <a:endParaRPr lang="en-US" sz="2400" b="1">
              <a:solidFill>
                <a:srgbClr val="000066"/>
              </a:solidFill>
            </a:endParaRPr>
          </a:p>
        </p:txBody>
      </p:sp>
      <p:sp>
        <p:nvSpPr>
          <p:cNvPr id="327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327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وَطَأْطَأَ رَأْسَهُ لِعِزَّتِكَ مُتَذَلِّلاً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his head bowed before Your might in lowliness;</a:t>
            </a:r>
          </a:p>
        </p:txBody>
      </p:sp>
      <p:sp>
        <p:nvSpPr>
          <p:cNvPr id="337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ta-ta ra-sahu li-i'z-zatika mutadhal-lila</a:t>
            </a:r>
          </a:p>
        </p:txBody>
      </p:sp>
      <p:sp>
        <p:nvSpPr>
          <p:cNvPr id="337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تذلّل و </a:t>
            </a:r>
            <a:r>
              <a:rPr lang="ar-SA" sz="4400" b="1" dirty="0" err="1">
                <a:solidFill>
                  <a:srgbClr val="000066"/>
                </a:solidFill>
                <a:latin typeface="Alvi Nastaleeq" pitchFamily="2" charset="-78"/>
                <a:cs typeface="Alvi Nastaleeq" pitchFamily="2" charset="-78"/>
              </a:rPr>
              <a:t>انکسار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عظمت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آگے</a:t>
            </a:r>
            <a:r>
              <a:rPr lang="ar-SA" sz="4400" b="1" dirty="0">
                <a:solidFill>
                  <a:srgbClr val="000066"/>
                </a:solidFill>
                <a:latin typeface="Alvi Nastaleeq" pitchFamily="2" charset="-78"/>
                <a:cs typeface="Alvi Nastaleeq" pitchFamily="2" charset="-78"/>
              </a:rPr>
              <a:t> سر </a:t>
            </a:r>
            <a:r>
              <a:rPr lang="ar-SA" sz="4400" b="1" dirty="0" err="1">
                <a:solidFill>
                  <a:srgbClr val="000066"/>
                </a:solidFill>
                <a:latin typeface="Alvi Nastaleeq" pitchFamily="2" charset="-78"/>
                <a:cs typeface="Alvi Nastaleeq" pitchFamily="2" charset="-78"/>
              </a:rPr>
              <a:t>جھکا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لیا</a:t>
            </a:r>
            <a:endParaRPr lang="ar-SA" sz="4400" b="1" dirty="0">
              <a:solidFill>
                <a:srgbClr val="000066"/>
              </a:solidFill>
              <a:latin typeface="Alvi Nastaleeq" pitchFamily="2" charset="-78"/>
              <a:cs typeface="Alvi Nastaleeq" pitchFamily="2" charset="-78"/>
            </a:endParaRPr>
          </a:p>
        </p:txBody>
      </p:sp>
      <p:sp>
        <p:nvSpPr>
          <p:cNvPr id="337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तज़ल्लुल व इन्केसा र से तेरी अज़मत के आगे सर झुका लिया </a:t>
            </a:r>
            <a:endParaRPr lang="en-US" sz="2400" b="1">
              <a:solidFill>
                <a:srgbClr val="000066"/>
              </a:solidFill>
            </a:endParaRPr>
          </a:p>
        </p:txBody>
      </p:sp>
      <p:sp>
        <p:nvSpPr>
          <p:cNvPr id="337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338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وَأَبَثَّكَ مِن سِرِّهِ مَا أَنتَ أَعْلَمُ بِهِ مِنْهُ خُضُوعاً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he revealed to You in meekness those secrets of his which You </a:t>
            </a:r>
            <a:r>
              <a:rPr lang="en-US" sz="3000" b="1" kern="1200" dirty="0" smtClean="0">
                <a:ea typeface="MS Mincho" pitchFamily="49" charset="-128"/>
              </a:rPr>
              <a:t>know </a:t>
            </a:r>
            <a:r>
              <a:rPr lang="en-US" sz="3000" b="1" kern="1200" dirty="0">
                <a:ea typeface="MS Mincho" pitchFamily="49" charset="-128"/>
              </a:rPr>
              <a:t>better than </a:t>
            </a:r>
            <a:r>
              <a:rPr lang="en-US" sz="3000" b="1" kern="1200" dirty="0" smtClean="0">
                <a:ea typeface="MS Mincho" pitchFamily="49" charset="-128"/>
              </a:rPr>
              <a:t>him;</a:t>
            </a:r>
            <a:endParaRPr lang="en-US" sz="3000" b="1" kern="1200" dirty="0">
              <a:ea typeface="MS Mincho" pitchFamily="49" charset="-128"/>
            </a:endParaRPr>
          </a:p>
        </p:txBody>
      </p:sp>
      <p:sp>
        <p:nvSpPr>
          <p:cNvPr id="348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abath-thaka min sir-rihi ma anta a'-lamu bihi minhu khudua'a</a:t>
            </a:r>
          </a:p>
        </p:txBody>
      </p:sp>
      <p:sp>
        <p:nvSpPr>
          <p:cNvPr id="348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عجزونیاز</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مندی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اپنے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رازہاۓ</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درون</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جنہیں</a:t>
            </a:r>
            <a:r>
              <a:rPr lang="ar-SA" sz="4400" b="1" dirty="0">
                <a:solidFill>
                  <a:srgbClr val="000066"/>
                </a:solidFill>
                <a:latin typeface="Alvi Nastaleeq" pitchFamily="2" charset="-78"/>
                <a:cs typeface="Alvi Nastaleeq" pitchFamily="2" charset="-78"/>
              </a:rPr>
              <a:t> تو اس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بہتر</a:t>
            </a:r>
            <a:r>
              <a:rPr lang="ar-SA" sz="4400" b="1" dirty="0">
                <a:solidFill>
                  <a:srgbClr val="000066"/>
                </a:solidFill>
                <a:latin typeface="Alvi Nastaleeq" pitchFamily="2" charset="-78"/>
                <a:cs typeface="Alvi Nastaleeq" pitchFamily="2" charset="-78"/>
              </a:rPr>
              <a:t> جانتا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آگے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کھول</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دیۓ</a:t>
            </a:r>
            <a:endParaRPr lang="ar-SA" sz="4400" b="1" dirty="0">
              <a:solidFill>
                <a:srgbClr val="000066"/>
              </a:solidFill>
              <a:latin typeface="Alvi Nastaleeq" pitchFamily="2" charset="-78"/>
              <a:cs typeface="Alvi Nastaleeq" pitchFamily="2" charset="-78"/>
            </a:endParaRPr>
          </a:p>
        </p:txBody>
      </p:sp>
      <p:sp>
        <p:nvSpPr>
          <p:cNvPr id="348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अैर अज्ज़ व नियाज़मन्दी से अपने राज़ हाए दरदने परदा जिन्हें तू उससे बेहतर जनता है तेरे आगे खोल दिये </a:t>
            </a:r>
            <a:endParaRPr lang="en-US" sz="2400" b="1">
              <a:solidFill>
                <a:srgbClr val="000066"/>
              </a:solidFill>
            </a:endParaRPr>
          </a:p>
        </p:txBody>
      </p:sp>
      <p:sp>
        <p:nvSpPr>
          <p:cNvPr id="348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348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وَعَدَّدَ مِن ذُنُوبِهِ مَا أَنتَ أَحْصى لَهَا خُشُوعاً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he numbered for You in humility those sins of his which You count better than he;</a:t>
            </a:r>
          </a:p>
        </p:txBody>
      </p:sp>
      <p:sp>
        <p:nvSpPr>
          <p:cNvPr id="35844" name="Subtitle 4"/>
          <p:cNvSpPr txBox="1">
            <a:spLocks/>
          </p:cNvSpPr>
          <p:nvPr/>
        </p:nvSpPr>
        <p:spPr bwMode="auto">
          <a:xfrm>
            <a:off x="-609600" y="6053138"/>
            <a:ext cx="10363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dirty="0">
                <a:solidFill>
                  <a:srgbClr val="000066"/>
                </a:solidFill>
                <a:ea typeface="MS Mincho" pitchFamily="49" charset="-128"/>
              </a:rPr>
              <a:t>wa `ad-dada min dhunubihi ma anta ah-sa laha khushua'a</a:t>
            </a:r>
          </a:p>
        </p:txBody>
      </p:sp>
      <p:sp>
        <p:nvSpPr>
          <p:cNvPr id="358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عاجزی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اپنے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گناہ</a:t>
            </a:r>
            <a:r>
              <a:rPr lang="ar-SA" sz="4400" b="1" dirty="0">
                <a:solidFill>
                  <a:srgbClr val="000066"/>
                </a:solidFill>
                <a:latin typeface="Alvi Nastaleeq" pitchFamily="2" charset="-78"/>
                <a:cs typeface="Alvi Nastaleeq" pitchFamily="2" charset="-78"/>
              </a:rPr>
              <a:t> جن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تو اس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زیادہ</a:t>
            </a:r>
            <a:r>
              <a:rPr lang="ar-SA" sz="4400" b="1" dirty="0">
                <a:solidFill>
                  <a:srgbClr val="000066"/>
                </a:solidFill>
                <a:latin typeface="Alvi Nastaleeq" pitchFamily="2" charset="-78"/>
                <a:cs typeface="Alvi Nastaleeq" pitchFamily="2" charset="-78"/>
              </a:rPr>
              <a:t> حساب </a:t>
            </a:r>
            <a:r>
              <a:rPr lang="ar-SA" sz="4400" b="1" dirty="0" err="1">
                <a:solidFill>
                  <a:srgbClr val="000066"/>
                </a:solidFill>
                <a:latin typeface="Alvi Nastaleeq" pitchFamily="2" charset="-78"/>
                <a:cs typeface="Alvi Nastaleeq" pitchFamily="2" charset="-78"/>
              </a:rPr>
              <a:t>رکھتا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ایک</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ایک</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کرکے</a:t>
            </a:r>
            <a:r>
              <a:rPr lang="ar-SA" sz="4400" b="1" dirty="0">
                <a:solidFill>
                  <a:srgbClr val="000066"/>
                </a:solidFill>
                <a:latin typeface="Alvi Nastaleeq" pitchFamily="2" charset="-78"/>
                <a:cs typeface="Alvi Nastaleeq" pitchFamily="2" charset="-78"/>
              </a:rPr>
              <a:t> شمار </a:t>
            </a:r>
            <a:r>
              <a:rPr lang="ar-SA" sz="4400" b="1" dirty="0" err="1">
                <a:solidFill>
                  <a:srgbClr val="000066"/>
                </a:solidFill>
                <a:latin typeface="Alvi Nastaleeq" pitchFamily="2" charset="-78"/>
                <a:cs typeface="Alvi Nastaleeq" pitchFamily="2" charset="-78"/>
              </a:rPr>
              <a:t>کۓ</a:t>
            </a:r>
            <a:endParaRPr lang="ar-SA" sz="4400" b="1" dirty="0">
              <a:solidFill>
                <a:srgbClr val="000066"/>
              </a:solidFill>
              <a:latin typeface="Alvi Nastaleeq" pitchFamily="2" charset="-78"/>
              <a:cs typeface="Alvi Nastaleeq" pitchFamily="2" charset="-78"/>
            </a:endParaRPr>
          </a:p>
        </p:txBody>
      </p:sp>
      <p:sp>
        <p:nvSpPr>
          <p:cNvPr id="358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आजिज़ी से अपने वह गुनाह जिनका तू उससे ज़्यादा हिसाब रखताहै एक एक करके शुमार किये </a:t>
            </a:r>
            <a:endParaRPr lang="en-US" sz="2400" b="1">
              <a:solidFill>
                <a:srgbClr val="000066"/>
              </a:solidFill>
            </a:endParaRPr>
          </a:p>
        </p:txBody>
      </p:sp>
      <p:sp>
        <p:nvSpPr>
          <p:cNvPr id="358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358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وَاسْتَغَاثَ بِكَ مِنْ</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he sought help from You</a:t>
            </a:r>
          </a:p>
        </p:txBody>
      </p:sp>
      <p:sp>
        <p:nvSpPr>
          <p:cNvPr id="368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was-taghatha bika min</a:t>
            </a:r>
          </a:p>
        </p:txBody>
      </p:sp>
      <p:sp>
        <p:nvSpPr>
          <p:cNvPr id="368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دادو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فریاد</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368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वह आप से मदद मांगी</a:t>
            </a:r>
            <a:endParaRPr lang="en-US" sz="2400" b="1">
              <a:solidFill>
                <a:srgbClr val="000066"/>
              </a:solidFill>
            </a:endParaRPr>
          </a:p>
        </p:txBody>
      </p:sp>
      <p:sp>
        <p:nvSpPr>
          <p:cNvPr id="368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368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عَظِيمِ مَا وَقَعَ بِهِ فِي عِلْمِكَ،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before the dreadful into which he has fallen in Your knowledge,</a:t>
            </a:r>
          </a:p>
        </p:txBody>
      </p:sp>
      <p:sp>
        <p:nvSpPr>
          <p:cNvPr id="378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a'zimi ma waqa' bihi fi i'l-mik</a:t>
            </a:r>
          </a:p>
        </p:txBody>
      </p:sp>
      <p:sp>
        <p:nvSpPr>
          <p:cNvPr id="378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 اور ان </a:t>
            </a:r>
            <a:r>
              <a:rPr lang="ar-SA" sz="4400" b="1" dirty="0" err="1">
                <a:solidFill>
                  <a:srgbClr val="000066"/>
                </a:solidFill>
                <a:latin typeface="Alvi Nastaleeq" pitchFamily="2" charset="-78"/>
                <a:cs typeface="Alvi Nastaleeq" pitchFamily="2" charset="-78"/>
              </a:rPr>
              <a:t>بڑے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گناہوں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جو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علم </a:t>
            </a:r>
            <a:r>
              <a:rPr lang="ar-SA" sz="4400" b="1" dirty="0" err="1">
                <a:solidFill>
                  <a:srgbClr val="000066"/>
                </a:solidFill>
                <a:latin typeface="Alvi Nastaleeq" pitchFamily="2" charset="-78"/>
                <a:cs typeface="Alvi Nastaleeq" pitchFamily="2" charset="-78"/>
              </a:rPr>
              <a:t>میں</a:t>
            </a:r>
            <a:endParaRPr lang="ar-SA" sz="4400" b="1" dirty="0">
              <a:solidFill>
                <a:srgbClr val="000066"/>
              </a:solidFill>
              <a:latin typeface="Alvi Nastaleeq" pitchFamily="2" charset="-78"/>
              <a:cs typeface="Alvi Nastaleeq" pitchFamily="2" charset="-78"/>
            </a:endParaRPr>
          </a:p>
        </p:txBody>
      </p:sp>
      <p:sp>
        <p:nvSpPr>
          <p:cNvPr id="378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इन बड़े गुनाहों से जो तेरे इल्म में उसके लिये मोहलक </a:t>
            </a:r>
            <a:endParaRPr lang="en-US" sz="2400" b="1">
              <a:solidFill>
                <a:srgbClr val="000066"/>
              </a:solidFill>
            </a:endParaRPr>
          </a:p>
        </p:txBody>
      </p:sp>
      <p:sp>
        <p:nvSpPr>
          <p:cNvPr id="378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378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وَقَبِيحِ مَا فَضَحَهُ فِي حُكْمِكَ،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the ugly which has disgraced him in Your judgment: the sins</a:t>
            </a:r>
          </a:p>
        </p:txBody>
      </p:sp>
      <p:sp>
        <p:nvSpPr>
          <p:cNvPr id="389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qabihi ma fadahahu fi huk-mik</a:t>
            </a:r>
          </a:p>
        </p:txBody>
      </p:sp>
      <p:sp>
        <p:nvSpPr>
          <p:cNvPr id="389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 اس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لۓ</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مہلک</a:t>
            </a:r>
            <a:r>
              <a:rPr lang="ar-SA" sz="4400" b="1" dirty="0">
                <a:solidFill>
                  <a:srgbClr val="000066"/>
                </a:solidFill>
                <a:latin typeface="Alvi Nastaleeq" pitchFamily="2" charset="-78"/>
                <a:cs typeface="Alvi Nastaleeq" pitchFamily="2" charset="-78"/>
              </a:rPr>
              <a:t> اور ان بد </a:t>
            </a:r>
            <a:r>
              <a:rPr lang="ar-SA" sz="4400" b="1" dirty="0" err="1">
                <a:solidFill>
                  <a:srgbClr val="000066"/>
                </a:solidFill>
                <a:latin typeface="Alvi Nastaleeq" pitchFamily="2" charset="-78"/>
                <a:cs typeface="Alvi Nastaleeq" pitchFamily="2" charset="-78"/>
              </a:rPr>
              <a:t>اعمالیوں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جو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فیصلہ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مطابق اس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لۓ</a:t>
            </a:r>
            <a:r>
              <a:rPr lang="ar-SA" sz="4400" b="1" dirty="0">
                <a:solidFill>
                  <a:srgbClr val="000066"/>
                </a:solidFill>
                <a:latin typeface="Alvi Nastaleeq" pitchFamily="2" charset="-78"/>
                <a:cs typeface="Alvi Nastaleeq" pitchFamily="2" charset="-78"/>
              </a:rPr>
              <a:t> رسوا </a:t>
            </a:r>
            <a:r>
              <a:rPr lang="ar-SA" sz="4400" b="1" dirty="0" err="1">
                <a:solidFill>
                  <a:srgbClr val="000066"/>
                </a:solidFill>
                <a:latin typeface="Alvi Nastaleeq" pitchFamily="2" charset="-78"/>
                <a:cs typeface="Alvi Nastaleeq" pitchFamily="2" charset="-78"/>
              </a:rPr>
              <a:t>کن</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ہیں</a:t>
            </a:r>
            <a:endParaRPr lang="ar-SA" sz="4400" b="1" dirty="0">
              <a:solidFill>
                <a:srgbClr val="000066"/>
              </a:solidFill>
              <a:latin typeface="Alvi Nastaleeq" pitchFamily="2" charset="-78"/>
              <a:cs typeface="Alvi Nastaleeq" pitchFamily="2" charset="-78"/>
            </a:endParaRPr>
          </a:p>
        </p:txBody>
      </p:sp>
      <p:sp>
        <p:nvSpPr>
          <p:cNvPr id="389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बदआमालियोंसे जो तेरे फ़ैसले के मुताबिक़ उसके लिये रूसवाकुन हैं, दाद व फ़रयाद करता है। </a:t>
            </a:r>
            <a:endParaRPr lang="en-US" sz="2400" b="1">
              <a:solidFill>
                <a:srgbClr val="000066"/>
              </a:solidFill>
            </a:endParaRPr>
          </a:p>
        </p:txBody>
      </p:sp>
      <p:sp>
        <p:nvSpPr>
          <p:cNvPr id="389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389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مِن ذُنُوبٍ أَدْبَرَتْ لَذَّاتُهَا فَذَهَبَتْ،</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whose pleasures have turned their backs and gone</a:t>
            </a:r>
          </a:p>
        </p:txBody>
      </p:sp>
      <p:sp>
        <p:nvSpPr>
          <p:cNvPr id="399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min dhunubin ad-barat ladh-dhatuha fadhahabat</a:t>
            </a:r>
          </a:p>
        </p:txBody>
      </p:sp>
      <p:sp>
        <p:nvSpPr>
          <p:cNvPr id="399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گناہ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کہ</a:t>
            </a:r>
            <a:r>
              <a:rPr lang="ar-SA" sz="4400" b="1" dirty="0">
                <a:solidFill>
                  <a:srgbClr val="000066"/>
                </a:solidFill>
                <a:latin typeface="Alvi Nastaleeq" pitchFamily="2" charset="-78"/>
                <a:cs typeface="Alvi Nastaleeq" pitchFamily="2" charset="-78"/>
              </a:rPr>
              <a:t> جن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لذت </a:t>
            </a:r>
            <a:r>
              <a:rPr lang="ar-SA" sz="4400" b="1" dirty="0" err="1">
                <a:solidFill>
                  <a:srgbClr val="000066"/>
                </a:solidFill>
                <a:latin typeface="Alvi Nastaleeq" pitchFamily="2" charset="-78"/>
                <a:cs typeface="Alvi Nastaleeq" pitchFamily="2" charset="-78"/>
              </a:rPr>
              <a:t>جاتی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رہی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399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वह गुनाह के जिनकी लज़्ज़त जाती रही है </a:t>
            </a:r>
            <a:endParaRPr lang="en-US" sz="2400" b="1">
              <a:solidFill>
                <a:srgbClr val="000066"/>
              </a:solidFill>
            </a:endParaRPr>
          </a:p>
        </p:txBody>
      </p:sp>
      <p:sp>
        <p:nvSpPr>
          <p:cNvPr id="399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399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وَأَقَامَتْ تَبِعَاتُهَا فَلَزِمَتْ</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whose evil consequences have stayed and stuck fast.</a:t>
            </a:r>
          </a:p>
        </p:txBody>
      </p:sp>
      <p:sp>
        <p:nvSpPr>
          <p:cNvPr id="409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aqamat tabi-a'atuha fa-lazi-mat</a:t>
            </a:r>
          </a:p>
        </p:txBody>
      </p:sp>
      <p:sp>
        <p:nvSpPr>
          <p:cNvPr id="409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ان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وبال </a:t>
            </a:r>
            <a:r>
              <a:rPr lang="ar-SA" sz="4400" b="1" dirty="0" err="1">
                <a:solidFill>
                  <a:srgbClr val="000066"/>
                </a:solidFill>
                <a:latin typeface="Alvi Nastaleeq" pitchFamily="2" charset="-78"/>
                <a:cs typeface="Alvi Nastaleeq" pitchFamily="2" charset="-78"/>
              </a:rPr>
              <a:t>ہمیشہ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لۓ</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باقی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رہ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409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उनका वबाल हमेषा के लिये बाक़ी रह गया है।</a:t>
            </a:r>
            <a:endParaRPr lang="en-US" sz="2400" b="1">
              <a:solidFill>
                <a:srgbClr val="000066"/>
              </a:solidFill>
            </a:endParaRPr>
          </a:p>
        </p:txBody>
      </p:sp>
      <p:sp>
        <p:nvSpPr>
          <p:cNvPr id="409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409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بِسْمِ اللَّهِ </a:t>
            </a:r>
            <a:r>
              <a:rPr lang="ar-SA" sz="7900" kern="1200" dirty="0" err="1">
                <a:latin typeface="Attari_Quran" pitchFamily="2" charset="-78"/>
                <a:ea typeface="+mn-ea"/>
                <a:cs typeface="Attari_Quran" pitchFamily="2" charset="-78"/>
              </a:rPr>
              <a:t>الرَّحْمَٰنِ</a:t>
            </a:r>
            <a:r>
              <a:rPr lang="ar-SA" sz="7900" kern="1200" dirty="0">
                <a:latin typeface="Attari_Quran" pitchFamily="2" charset="-78"/>
                <a:ea typeface="+mn-ea"/>
                <a:cs typeface="Attari_Quran" pitchFamily="2" charset="-78"/>
              </a:rPr>
              <a:t> الرَّحِيمِ</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In the Name of </a:t>
            </a:r>
            <a:r>
              <a:rPr lang="en-US" sz="3000" b="1" kern="1200" dirty="0" err="1">
                <a:ea typeface="MS Mincho" pitchFamily="49" charset="-128"/>
              </a:rPr>
              <a:t>Allāh</a:t>
            </a:r>
            <a:r>
              <a:rPr lang="en-US" sz="3000" b="1" kern="1200" dirty="0">
                <a:ea typeface="MS Mincho" pitchFamily="49" charset="-128"/>
              </a:rPr>
              <a:t>, </a:t>
            </a:r>
          </a:p>
          <a:p>
            <a:pPr marL="342900" indent="-342900" eaLnBrk="1" hangingPunct="1">
              <a:defRPr/>
            </a:pPr>
            <a:r>
              <a:rPr lang="en-US" sz="3000" b="1" kern="1200" dirty="0">
                <a:ea typeface="MS Mincho" pitchFamily="49" charset="-128"/>
              </a:rPr>
              <a:t>the All-beneficent, the All-merciful.</a:t>
            </a:r>
          </a:p>
        </p:txBody>
      </p:sp>
      <p:sp>
        <p:nvSpPr>
          <p:cNvPr id="51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bi-smi llahi r-rahmani r-rahimi</a:t>
            </a:r>
          </a:p>
        </p:txBody>
      </p:sp>
      <p:sp>
        <p:nvSpPr>
          <p:cNvPr id="51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عظیم</a:t>
            </a:r>
            <a:r>
              <a:rPr lang="ar-SA" sz="4400" b="1" dirty="0">
                <a:solidFill>
                  <a:srgbClr val="000066"/>
                </a:solidFill>
                <a:latin typeface="Alvi Nastaleeq" pitchFamily="2" charset="-78"/>
                <a:cs typeface="Alvi Nastaleeq" pitchFamily="2" charset="-78"/>
              </a:rPr>
              <a:t> اور </a:t>
            </a:r>
            <a:r>
              <a:rPr lang="ar-SA" sz="4400" b="1" dirty="0" err="1">
                <a:solidFill>
                  <a:srgbClr val="000066"/>
                </a:solidFill>
                <a:latin typeface="Alvi Nastaleeq" pitchFamily="2" charset="-78"/>
                <a:cs typeface="Alvi Nastaleeq" pitchFamily="2" charset="-78"/>
              </a:rPr>
              <a:t>دائمی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رحمتوں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والے</a:t>
            </a:r>
            <a:r>
              <a:rPr lang="ar-SA" sz="4400" b="1" dirty="0">
                <a:solidFill>
                  <a:srgbClr val="000066"/>
                </a:solidFill>
                <a:latin typeface="Alvi Nastaleeq" pitchFamily="2" charset="-78"/>
                <a:cs typeface="Alvi Nastaleeq" pitchFamily="2" charset="-78"/>
              </a:rPr>
              <a:t> خدا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نام </a:t>
            </a:r>
            <a:r>
              <a:rPr lang="ar-SA" sz="4400" b="1" dirty="0" err="1">
                <a:solidFill>
                  <a:srgbClr val="000066"/>
                </a:solidFill>
                <a:latin typeface="Alvi Nastaleeq" pitchFamily="2" charset="-78"/>
                <a:cs typeface="Alvi Nastaleeq" pitchFamily="2" charset="-78"/>
              </a:rPr>
              <a:t>سے</a:t>
            </a:r>
            <a:endParaRPr lang="ar-SA" sz="4400" b="1" dirty="0">
              <a:solidFill>
                <a:srgbClr val="000066"/>
              </a:solidFill>
              <a:latin typeface="Alvi Nastaleeq" pitchFamily="2" charset="-78"/>
              <a:cs typeface="Alvi Nastaleeq" pitchFamily="2" charset="-78"/>
            </a:endParaRPr>
          </a:p>
        </p:txBody>
      </p:sp>
      <p:sp>
        <p:nvSpPr>
          <p:cNvPr id="51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शुरू करता हूँ अल्लाह के नाम से जो बड़ा मेहरबान और निहायत रहम वाला है </a:t>
            </a:r>
          </a:p>
        </p:txBody>
      </p:sp>
      <p:sp>
        <p:nvSpPr>
          <p:cNvPr id="5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51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لا يُنكِرُ يَا إِلَهِي عَدْلَكَ إِنْ عَاقَبْتَهُ،</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He will not deny Your justice, My God, if You punish him,</a:t>
            </a:r>
          </a:p>
        </p:txBody>
      </p:sp>
      <p:sp>
        <p:nvSpPr>
          <p:cNvPr id="419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la yunkiru ya ilahi `ad-laka in `aaqab-tahu</a:t>
            </a:r>
          </a:p>
        </p:txBody>
      </p:sp>
      <p:sp>
        <p:nvSpPr>
          <p:cNvPr id="419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میرے</a:t>
            </a:r>
            <a:r>
              <a:rPr lang="ar-SA" sz="4400" b="1" dirty="0">
                <a:solidFill>
                  <a:srgbClr val="000066"/>
                </a:solidFill>
                <a:latin typeface="Alvi Nastaleeq" pitchFamily="2" charset="-78"/>
                <a:cs typeface="Alvi Nastaleeq" pitchFamily="2" charset="-78"/>
              </a:rPr>
              <a:t> معبود ! </a:t>
            </a:r>
            <a:r>
              <a:rPr lang="ar-SA" sz="4400" b="1" dirty="0" err="1">
                <a:solidFill>
                  <a:srgbClr val="000066"/>
                </a:solidFill>
                <a:latin typeface="Alvi Nastaleeq" pitchFamily="2" charset="-78"/>
                <a:cs typeface="Alvi Nastaleeq" pitchFamily="2" charset="-78"/>
              </a:rPr>
              <a:t>اگر</a:t>
            </a:r>
            <a:r>
              <a:rPr lang="ar-SA" sz="4400" b="1" dirty="0">
                <a:solidFill>
                  <a:srgbClr val="000066"/>
                </a:solidFill>
                <a:latin typeface="Alvi Nastaleeq" pitchFamily="2" charset="-78"/>
                <a:cs typeface="Alvi Nastaleeq" pitchFamily="2" charset="-78"/>
              </a:rPr>
              <a:t> تو اس </a:t>
            </a:r>
            <a:r>
              <a:rPr lang="ar-SA" sz="4400" b="1" dirty="0" err="1">
                <a:solidFill>
                  <a:srgbClr val="000066"/>
                </a:solidFill>
                <a:latin typeface="Alvi Nastaleeq" pitchFamily="2" charset="-78"/>
                <a:cs typeface="Alvi Nastaleeq" pitchFamily="2" charset="-78"/>
              </a:rPr>
              <a:t>پرعذاب</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کرے</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عدل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منکر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نہیں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ہوگا</a:t>
            </a:r>
            <a:endParaRPr lang="ar-SA" sz="4400" b="1" dirty="0">
              <a:solidFill>
                <a:srgbClr val="000066"/>
              </a:solidFill>
              <a:latin typeface="Alvi Nastaleeq" pitchFamily="2" charset="-78"/>
              <a:cs typeface="Alvi Nastaleeq" pitchFamily="2" charset="-78"/>
            </a:endParaRPr>
          </a:p>
        </p:txBody>
      </p:sp>
      <p:sp>
        <p:nvSpPr>
          <p:cNvPr id="419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a:solidFill>
                  <a:srgbClr val="000066"/>
                </a:solidFill>
              </a:rPr>
              <a:t>ऐ मेरे माबूद! अगर तू उस पर अज़ाब करे तो वह तेरे अद्ल का मुनकिर नहीं होगा। </a:t>
            </a:r>
            <a:endParaRPr lang="en-US" sz="2400" b="1" dirty="0">
              <a:solidFill>
                <a:srgbClr val="000066"/>
              </a:solidFill>
            </a:endParaRPr>
          </a:p>
        </p:txBody>
      </p:sp>
      <p:sp>
        <p:nvSpPr>
          <p:cNvPr id="419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419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وَلا يَسْتَعْصِمُ عَفْوَكَ عَنْهُ إِنْ عَفَوْتَ عَنْهُ وَرَحِمْتَهُ</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nor will he consider Your pardon great if You pardon him and have mercy upon him,</a:t>
            </a:r>
          </a:p>
        </p:txBody>
      </p:sp>
      <p:sp>
        <p:nvSpPr>
          <p:cNvPr id="430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wa-la yas-ta'-simu `af-waka `an-hu an `afaw-ta `an-hu wa rahim-tah</a:t>
            </a:r>
          </a:p>
        </p:txBody>
      </p:sp>
      <p:sp>
        <p:nvSpPr>
          <p:cNvPr id="430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 اور </a:t>
            </a:r>
            <a:r>
              <a:rPr lang="ar-SA" sz="4400" b="1" dirty="0" err="1">
                <a:solidFill>
                  <a:srgbClr val="000066"/>
                </a:solidFill>
                <a:latin typeface="Alvi Nastaleeq" pitchFamily="2" charset="-78"/>
                <a:cs typeface="Alvi Nastaleeq" pitchFamily="2" charset="-78"/>
              </a:rPr>
              <a:t>اگر</a:t>
            </a:r>
            <a:r>
              <a:rPr lang="ar-SA" sz="4400" b="1" dirty="0">
                <a:solidFill>
                  <a:srgbClr val="000066"/>
                </a:solidFill>
                <a:latin typeface="Alvi Nastaleeq" pitchFamily="2" charset="-78"/>
                <a:cs typeface="Alvi Nastaleeq" pitchFamily="2" charset="-78"/>
              </a:rPr>
              <a:t> اس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درگزر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کرے</a:t>
            </a:r>
            <a:r>
              <a:rPr lang="ar-SA" sz="4400" b="1" dirty="0">
                <a:solidFill>
                  <a:srgbClr val="000066"/>
                </a:solidFill>
                <a:latin typeface="Alvi Nastaleeq" pitchFamily="2" charset="-78"/>
                <a:cs typeface="Alvi Nastaleeq" pitchFamily="2" charset="-78"/>
              </a:rPr>
              <a:t> اور ترس </a:t>
            </a:r>
            <a:r>
              <a:rPr lang="ar-SA" sz="4400" b="1" dirty="0" err="1">
                <a:solidFill>
                  <a:srgbClr val="000066"/>
                </a:solidFill>
                <a:latin typeface="Alvi Nastaleeq" pitchFamily="2" charset="-78"/>
                <a:cs typeface="Alvi Nastaleeq" pitchFamily="2" charset="-78"/>
              </a:rPr>
              <a:t>کھاۓ</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عفو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کوئي</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عیب</a:t>
            </a:r>
            <a:r>
              <a:rPr lang="ar-SA" sz="4400" b="1" dirty="0">
                <a:solidFill>
                  <a:srgbClr val="000066"/>
                </a:solidFill>
                <a:latin typeface="Alvi Nastaleeq" pitchFamily="2" charset="-78"/>
                <a:cs typeface="Alvi Nastaleeq" pitchFamily="2" charset="-78"/>
              </a:rPr>
              <a:t> اور </a:t>
            </a:r>
            <a:r>
              <a:rPr lang="ar-SA" sz="4400" b="1" dirty="0" err="1">
                <a:solidFill>
                  <a:srgbClr val="000066"/>
                </a:solidFill>
                <a:latin typeface="Alvi Nastaleeq" pitchFamily="2" charset="-78"/>
                <a:cs typeface="Alvi Nastaleeq" pitchFamily="2" charset="-78"/>
              </a:rPr>
              <a:t>بڑی</a:t>
            </a:r>
            <a:r>
              <a:rPr lang="ar-SA" sz="4400" b="1" dirty="0">
                <a:solidFill>
                  <a:srgbClr val="000066"/>
                </a:solidFill>
                <a:latin typeface="Alvi Nastaleeq" pitchFamily="2" charset="-78"/>
                <a:cs typeface="Alvi Nastaleeq" pitchFamily="2" charset="-78"/>
              </a:rPr>
              <a:t> بات </a:t>
            </a:r>
            <a:r>
              <a:rPr lang="ar-SA" sz="4400" b="1" dirty="0" err="1">
                <a:solidFill>
                  <a:srgbClr val="000066"/>
                </a:solidFill>
                <a:latin typeface="Alvi Nastaleeq" pitchFamily="2" charset="-78"/>
                <a:cs typeface="Alvi Nastaleeq" pitchFamily="2" charset="-78"/>
              </a:rPr>
              <a:t>نہیں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سمجھے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گا</a:t>
            </a:r>
            <a:endParaRPr lang="ar-SA" sz="4400" b="1" dirty="0">
              <a:solidFill>
                <a:srgbClr val="000066"/>
              </a:solidFill>
              <a:latin typeface="Alvi Nastaleeq" pitchFamily="2" charset="-78"/>
              <a:cs typeface="Alvi Nastaleeq" pitchFamily="2" charset="-78"/>
            </a:endParaRPr>
          </a:p>
        </p:txBody>
      </p:sp>
      <p:sp>
        <p:nvSpPr>
          <p:cNvPr id="430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a:solidFill>
                  <a:srgbClr val="000066"/>
                </a:solidFill>
              </a:rPr>
              <a:t>और अगर उससे दरगुज़र करे और तरस खाए तो वह तेरे अफ़ो को कोई अजीब और बड़ी बात नहीं समझेगा। </a:t>
            </a:r>
            <a:endParaRPr lang="en-US" sz="2400" b="1" dirty="0">
              <a:solidFill>
                <a:srgbClr val="000066"/>
              </a:solidFill>
            </a:endParaRPr>
          </a:p>
        </p:txBody>
      </p:sp>
      <p:sp>
        <p:nvSpPr>
          <p:cNvPr id="430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430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لأَنَّكَ الرَّبُّ الْكَرِيمُ الَّذِي لا </a:t>
            </a:r>
            <a:r>
              <a:rPr lang="ar-SA" sz="7900" kern="1200" dirty="0" err="1">
                <a:latin typeface="Attari_Quran" pitchFamily="2" charset="-78"/>
                <a:ea typeface="+mn-ea"/>
                <a:cs typeface="Attari_Quran" pitchFamily="2" charset="-78"/>
              </a:rPr>
              <a:t>يَتَعَاظَمُهُ</a:t>
            </a:r>
            <a:r>
              <a:rPr lang="ar-SA" sz="7900" kern="1200" dirty="0">
                <a:latin typeface="Attari_Quran" pitchFamily="2" charset="-78"/>
                <a:ea typeface="+mn-ea"/>
                <a:cs typeface="Attari_Quran" pitchFamily="2" charset="-78"/>
              </a:rPr>
              <a:t> غُفْرَانُ الذَّنْبِ الْعَظِيمِ</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for You are the Generous Lord for whom the forgiveness of great sins is nothing great!</a:t>
            </a:r>
          </a:p>
        </p:txBody>
      </p:sp>
      <p:sp>
        <p:nvSpPr>
          <p:cNvPr id="440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li-an-nakar-rab-bul-karimul-ladhi la yata'a-zamuhu ghuf-ranudh-dhambil-a'zim</a:t>
            </a:r>
          </a:p>
        </p:txBody>
      </p:sp>
      <p:sp>
        <p:nvSpPr>
          <p:cNvPr id="440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اس </a:t>
            </a:r>
            <a:r>
              <a:rPr lang="ar-SA" sz="4400" b="1" dirty="0" err="1">
                <a:solidFill>
                  <a:srgbClr val="000066"/>
                </a:solidFill>
                <a:latin typeface="Alvi Nastaleeq" pitchFamily="2" charset="-78"/>
                <a:cs typeface="Alvi Nastaleeq" pitchFamily="2" charset="-78"/>
              </a:rPr>
              <a:t>لۓ</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کہ</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پروردگار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کریم</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 جس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نزدیک</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بڑے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بڑے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گناہ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بھی</a:t>
            </a:r>
            <a:r>
              <a:rPr lang="ar-SA" sz="4400" b="1" dirty="0">
                <a:solidFill>
                  <a:srgbClr val="000066"/>
                </a:solidFill>
                <a:latin typeface="Alvi Nastaleeq" pitchFamily="2" charset="-78"/>
                <a:cs typeface="Alvi Nastaleeq" pitchFamily="2" charset="-78"/>
              </a:rPr>
              <a:t> بخش </a:t>
            </a:r>
            <a:r>
              <a:rPr lang="ar-SA" sz="4400" b="1" dirty="0" err="1">
                <a:solidFill>
                  <a:srgbClr val="000066"/>
                </a:solidFill>
                <a:latin typeface="Alvi Nastaleeq" pitchFamily="2" charset="-78"/>
                <a:cs typeface="Alvi Nastaleeq" pitchFamily="2" charset="-78"/>
              </a:rPr>
              <a:t>دینا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کوئی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بڑی</a:t>
            </a:r>
            <a:r>
              <a:rPr lang="ar-SA" sz="4400" b="1" dirty="0">
                <a:solidFill>
                  <a:srgbClr val="000066"/>
                </a:solidFill>
                <a:latin typeface="Alvi Nastaleeq" pitchFamily="2" charset="-78"/>
                <a:cs typeface="Alvi Nastaleeq" pitchFamily="2" charset="-78"/>
              </a:rPr>
              <a:t> بات </a:t>
            </a:r>
            <a:r>
              <a:rPr lang="ar-SA" sz="4400" b="1" dirty="0" err="1">
                <a:solidFill>
                  <a:srgbClr val="000066"/>
                </a:solidFill>
                <a:latin typeface="Alvi Nastaleeq" pitchFamily="2" charset="-78"/>
                <a:cs typeface="Alvi Nastaleeq" pitchFamily="2" charset="-78"/>
              </a:rPr>
              <a:t>نہیں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440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इसलिये के तू वह परवरदिगारे करीम है जिसके नज़दीक बड़े से बड़े गुनाह को भी बख़्ष देना कोई बड़ी बात नहीं है। </a:t>
            </a:r>
            <a:endParaRPr lang="en-US" sz="2400" b="1">
              <a:solidFill>
                <a:srgbClr val="000066"/>
              </a:solidFill>
            </a:endParaRPr>
          </a:p>
        </p:txBody>
      </p:sp>
      <p:sp>
        <p:nvSpPr>
          <p:cNvPr id="440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440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فَهَا أَنَا ذَا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a:t>
            </a:r>
            <a:r>
              <a:rPr lang="en-US" sz="3000" b="1" kern="1200" dirty="0" err="1" smtClean="0">
                <a:ea typeface="MS Mincho" pitchFamily="49" charset="-128"/>
              </a:rPr>
              <a:t>Allāh</a:t>
            </a:r>
            <a:r>
              <a:rPr lang="en-US" sz="3000" b="1" kern="1200" dirty="0" smtClean="0">
                <a:ea typeface="MS Mincho" pitchFamily="49" charset="-128"/>
              </a:rPr>
              <a:t>, </a:t>
            </a:r>
            <a:r>
              <a:rPr lang="en-US" sz="3000" b="1" kern="1200" dirty="0">
                <a:ea typeface="MS Mincho" pitchFamily="49" charset="-128"/>
              </a:rPr>
              <a:t>so here I am:</a:t>
            </a:r>
          </a:p>
        </p:txBody>
      </p:sp>
      <p:sp>
        <p:nvSpPr>
          <p:cNvPr id="450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dirty="0">
                <a:solidFill>
                  <a:srgbClr val="000066"/>
                </a:solidFill>
                <a:ea typeface="MS Mincho" pitchFamily="49" charset="-128"/>
              </a:rPr>
              <a:t>allahumma faha na dha</a:t>
            </a:r>
          </a:p>
        </p:txBody>
      </p:sp>
      <p:sp>
        <p:nvSpPr>
          <p:cNvPr id="450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اچھا</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میرے</a:t>
            </a:r>
            <a:r>
              <a:rPr lang="ar-SA" sz="4400" b="1" dirty="0">
                <a:solidFill>
                  <a:srgbClr val="000066"/>
                </a:solidFill>
                <a:latin typeface="Alvi Nastaleeq" pitchFamily="2" charset="-78"/>
                <a:cs typeface="Alvi Nastaleeq" pitchFamily="2" charset="-78"/>
              </a:rPr>
              <a:t> معبود ! </a:t>
            </a:r>
          </a:p>
        </p:txBody>
      </p:sp>
      <p:sp>
        <p:nvSpPr>
          <p:cNvPr id="450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अच्छा तो ऐ मेरे माबूद! मैं तेरी बारगाह में हाज़िर हूं </a:t>
            </a:r>
            <a:endParaRPr lang="en-US" sz="2400" b="1">
              <a:solidFill>
                <a:srgbClr val="000066"/>
              </a:solidFill>
            </a:endParaRPr>
          </a:p>
        </p:txBody>
      </p:sp>
      <p:sp>
        <p:nvSpPr>
          <p:cNvPr id="450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450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قَدْ جِئْتُكَ مُطِيعاً لأَمْرِكَ، </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I have come to You obeying Your command </a:t>
            </a:r>
          </a:p>
        </p:txBody>
      </p:sp>
      <p:sp>
        <p:nvSpPr>
          <p:cNvPr id="460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qad ji-tuka muti-ya'al-li-am-rika </a:t>
            </a:r>
          </a:p>
        </p:txBody>
      </p:sp>
      <p:sp>
        <p:nvSpPr>
          <p:cNvPr id="460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بارگاہ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حاضر </a:t>
            </a:r>
            <a:r>
              <a:rPr lang="ar-SA" sz="4400" b="1" dirty="0" err="1">
                <a:solidFill>
                  <a:srgbClr val="000066"/>
                </a:solidFill>
                <a:latin typeface="Alvi Nastaleeq" pitchFamily="2" charset="-78"/>
                <a:cs typeface="Alvi Nastaleeq" pitchFamily="2" charset="-78"/>
              </a:rPr>
              <a:t>ہوں</a:t>
            </a:r>
            <a:endParaRPr lang="ar-SA" sz="4400" b="1" dirty="0">
              <a:solidFill>
                <a:srgbClr val="000066"/>
              </a:solidFill>
              <a:latin typeface="Alvi Nastaleeq" pitchFamily="2" charset="-78"/>
              <a:cs typeface="Alvi Nastaleeq" pitchFamily="2" charset="-78"/>
            </a:endParaRPr>
          </a:p>
        </p:txBody>
      </p:sp>
      <p:sp>
        <p:nvSpPr>
          <p:cNvPr id="460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हुक्मे दुआ की इताअत करते हुए</a:t>
            </a:r>
            <a:endParaRPr lang="en-US" sz="2400" b="1">
              <a:solidFill>
                <a:srgbClr val="000066"/>
              </a:solidFill>
            </a:endParaRPr>
          </a:p>
        </p:txBody>
      </p:sp>
      <p:sp>
        <p:nvSpPr>
          <p:cNvPr id="460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460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فِيمَا أَمَرْتَ بِهِ مِنَ الدُّعَاءِ،</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for You commanded supplication</a:t>
            </a:r>
          </a:p>
        </p:txBody>
      </p:sp>
      <p:sp>
        <p:nvSpPr>
          <p:cNvPr id="471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fima amar-ta bihi minad-du`a’i</a:t>
            </a:r>
          </a:p>
        </p:txBody>
      </p:sp>
      <p:sp>
        <p:nvSpPr>
          <p:cNvPr id="471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حکم</a:t>
            </a:r>
            <a:r>
              <a:rPr lang="ar-SA" sz="4400" b="1" dirty="0">
                <a:solidFill>
                  <a:srgbClr val="000066"/>
                </a:solidFill>
                <a:latin typeface="Alvi Nastaleeq" pitchFamily="2" charset="-78"/>
                <a:cs typeface="Alvi Nastaleeq" pitchFamily="2" charset="-78"/>
              </a:rPr>
              <a:t> دعا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اطاعت </a:t>
            </a:r>
            <a:r>
              <a:rPr lang="ar-SA" sz="4400" b="1" dirty="0" err="1">
                <a:solidFill>
                  <a:srgbClr val="000066"/>
                </a:solidFill>
                <a:latin typeface="Alvi Nastaleeq" pitchFamily="2" charset="-78"/>
                <a:cs typeface="Alvi Nastaleeq" pitchFamily="2" charset="-78"/>
              </a:rPr>
              <a:t>کرتے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ہوۓ</a:t>
            </a:r>
            <a:endParaRPr lang="ar-SA" sz="4400" b="1" dirty="0">
              <a:solidFill>
                <a:srgbClr val="000066"/>
              </a:solidFill>
              <a:latin typeface="Alvi Nastaleeq" pitchFamily="2" charset="-78"/>
              <a:cs typeface="Alvi Nastaleeq" pitchFamily="2" charset="-78"/>
            </a:endParaRPr>
          </a:p>
        </p:txBody>
      </p:sp>
      <p:sp>
        <p:nvSpPr>
          <p:cNvPr id="471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और तेरे वादे का ईफ़ा चाहते हुए</a:t>
            </a:r>
            <a:endParaRPr lang="en-US" sz="2400" b="1">
              <a:solidFill>
                <a:srgbClr val="000066"/>
              </a:solidFill>
            </a:endParaRPr>
          </a:p>
        </p:txBody>
      </p:sp>
      <p:sp>
        <p:nvSpPr>
          <p:cNvPr id="471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471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err="1">
                <a:latin typeface="Attari_Quran" pitchFamily="2" charset="-78"/>
                <a:ea typeface="+mn-ea"/>
                <a:cs typeface="Attari_Quran" pitchFamily="2" charset="-78"/>
              </a:rPr>
              <a:t>مُتَنَجِّزاً</a:t>
            </a:r>
            <a:r>
              <a:rPr lang="ar-SA" sz="7900" kern="1200" dirty="0">
                <a:latin typeface="Attari_Quran" pitchFamily="2" charset="-78"/>
                <a:ea typeface="+mn-ea"/>
                <a:cs typeface="Attari_Quran" pitchFamily="2" charset="-78"/>
              </a:rPr>
              <a:t> وَّعْدَكَ فِيمَا وَعَدتَّ بِهِ مِنَ الإِجَابَةِ، إِذْ تَقُولُ:</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asking the fulfillment of Your promise, for You are promised to respond. You are said:</a:t>
            </a:r>
          </a:p>
        </p:txBody>
      </p:sp>
      <p:sp>
        <p:nvSpPr>
          <p:cNvPr id="481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mutanaj-ji-aw-wa'-daka fima wa'd-ta bihi minal-ijabati idh taqul</a:t>
            </a:r>
          </a:p>
        </p:txBody>
      </p:sp>
      <p:sp>
        <p:nvSpPr>
          <p:cNvPr id="481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وعدہ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ایفا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چاہتے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ہوۓ</a:t>
            </a:r>
            <a:r>
              <a:rPr lang="ar-SA" sz="4400" b="1" dirty="0">
                <a:solidFill>
                  <a:srgbClr val="000066"/>
                </a:solidFill>
                <a:latin typeface="Alvi Nastaleeq" pitchFamily="2" charset="-78"/>
                <a:cs typeface="Alvi Nastaleeq" pitchFamily="2" charset="-78"/>
              </a:rPr>
              <a:t> جو </a:t>
            </a:r>
            <a:r>
              <a:rPr lang="ar-SA" sz="4400" b="1" dirty="0" err="1">
                <a:solidFill>
                  <a:srgbClr val="000066"/>
                </a:solidFill>
                <a:latin typeface="Alvi Nastaleeq" pitchFamily="2" charset="-78"/>
                <a:cs typeface="Alvi Nastaleeq" pitchFamily="2" charset="-78"/>
              </a:rPr>
              <a:t>قبولیت</a:t>
            </a:r>
            <a:r>
              <a:rPr lang="ar-SA" sz="4400" b="1" dirty="0">
                <a:solidFill>
                  <a:srgbClr val="000066"/>
                </a:solidFill>
                <a:latin typeface="Alvi Nastaleeq" pitchFamily="2" charset="-78"/>
                <a:cs typeface="Alvi Nastaleeq" pitchFamily="2" charset="-78"/>
              </a:rPr>
              <a:t> دعا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متعلق تو </a:t>
            </a:r>
            <a:r>
              <a:rPr lang="ar-SA" sz="4400" b="1" dirty="0" err="1">
                <a:solidFill>
                  <a:srgbClr val="000066"/>
                </a:solidFill>
                <a:latin typeface="Alvi Nastaleeq" pitchFamily="2" charset="-78"/>
                <a:cs typeface="Alvi Nastaleeq" pitchFamily="2" charset="-78"/>
              </a:rPr>
              <a:t>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اپنے</a:t>
            </a:r>
            <a:r>
              <a:rPr lang="ar-SA" sz="4400" b="1" dirty="0">
                <a:solidFill>
                  <a:srgbClr val="000066"/>
                </a:solidFill>
                <a:latin typeface="Alvi Nastaleeq" pitchFamily="2" charset="-78"/>
                <a:cs typeface="Alvi Nastaleeq" pitchFamily="2" charset="-78"/>
              </a:rPr>
              <a:t> اس ارشاد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481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जो क़ुबूलियते दुआ के मुताल्लिक़ तूने अपने उस इरषाद में किया है- </a:t>
            </a:r>
          </a:p>
        </p:txBody>
      </p:sp>
      <p:sp>
        <p:nvSpPr>
          <p:cNvPr id="481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481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(اُدْعُوني أَسْتَجِبْ لَكُمْ)</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i="1" kern="1200" dirty="0">
                <a:ea typeface="MS Mincho" pitchFamily="49" charset="-128"/>
              </a:rPr>
              <a:t>“Supplicate Me and I will respond </a:t>
            </a:r>
            <a:r>
              <a:rPr lang="en-US" sz="3000" b="1" i="1" kern="1200" dirty="0" smtClean="0">
                <a:ea typeface="MS Mincho" pitchFamily="49" charset="-128"/>
              </a:rPr>
              <a:t>to </a:t>
            </a:r>
            <a:r>
              <a:rPr lang="en-US" sz="3000" b="1" i="1" kern="1200" dirty="0">
                <a:ea typeface="MS Mincho" pitchFamily="49" charset="-128"/>
              </a:rPr>
              <a:t>you</a:t>
            </a:r>
            <a:r>
              <a:rPr lang="en-US" sz="3000" b="1" i="1" kern="1200" dirty="0" smtClean="0">
                <a:ea typeface="MS Mincho" pitchFamily="49" charset="-128"/>
              </a:rPr>
              <a:t>.”</a:t>
            </a:r>
          </a:p>
          <a:p>
            <a:pPr marL="342900" indent="-342900" eaLnBrk="1" hangingPunct="1">
              <a:defRPr/>
            </a:pPr>
            <a:r>
              <a:rPr lang="en-US" sz="2800" b="1" dirty="0" smtClean="0"/>
              <a:t>[</a:t>
            </a:r>
            <a:r>
              <a:rPr lang="en-US" sz="2800" b="1" kern="1200" dirty="0">
                <a:ea typeface="MS Mincho" pitchFamily="49" charset="-128"/>
              </a:rPr>
              <a:t>Holy Quran </a:t>
            </a:r>
            <a:r>
              <a:rPr lang="en-US" sz="2800" b="1" kern="1200" dirty="0" smtClean="0">
                <a:ea typeface="MS Mincho" pitchFamily="49" charset="-128"/>
              </a:rPr>
              <a:t>- </a:t>
            </a:r>
            <a:r>
              <a:rPr lang="en-US" sz="2800" b="1" dirty="0" smtClean="0"/>
              <a:t>2:186</a:t>
            </a:r>
            <a:r>
              <a:rPr lang="en-US" sz="2800" b="1" dirty="0"/>
              <a:t>]</a:t>
            </a:r>
            <a:endParaRPr lang="en-US" sz="3000" b="1" kern="1200" dirty="0">
              <a:ea typeface="MS Mincho" pitchFamily="49" charset="-128"/>
            </a:endParaRPr>
          </a:p>
        </p:txBody>
      </p:sp>
      <p:sp>
        <p:nvSpPr>
          <p:cNvPr id="491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dirty="0">
                <a:solidFill>
                  <a:srgbClr val="000066"/>
                </a:solidFill>
                <a:ea typeface="MS Mincho" pitchFamily="49" charset="-128"/>
              </a:rPr>
              <a:t>ud-o'oni as-tajib lakum</a:t>
            </a:r>
          </a:p>
        </p:txBody>
      </p:sp>
      <p:sp>
        <p:nvSpPr>
          <p:cNvPr id="491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en-US"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مجھ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دعا </a:t>
            </a:r>
            <a:r>
              <a:rPr lang="ar-SA" sz="4400" b="1" dirty="0" err="1">
                <a:solidFill>
                  <a:srgbClr val="000066"/>
                </a:solidFill>
                <a:latin typeface="Alvi Nastaleeq" pitchFamily="2" charset="-78"/>
                <a:cs typeface="Alvi Nastaleeq" pitchFamily="2" charset="-78"/>
              </a:rPr>
              <a:t>مانگو</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تمہاری</a:t>
            </a:r>
            <a:r>
              <a:rPr lang="ar-SA" sz="4400" b="1" dirty="0">
                <a:solidFill>
                  <a:srgbClr val="000066"/>
                </a:solidFill>
                <a:latin typeface="Alvi Nastaleeq" pitchFamily="2" charset="-78"/>
                <a:cs typeface="Alvi Nastaleeq" pitchFamily="2" charset="-78"/>
              </a:rPr>
              <a:t> دعا قبول </a:t>
            </a:r>
            <a:r>
              <a:rPr lang="ar-SA" sz="4400" b="1" dirty="0" err="1">
                <a:solidFill>
                  <a:srgbClr val="000066"/>
                </a:solidFill>
                <a:latin typeface="Alvi Nastaleeq" pitchFamily="2" charset="-78"/>
                <a:cs typeface="Alvi Nastaleeq" pitchFamily="2" charset="-78"/>
              </a:rPr>
              <a:t>کروں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گا</a:t>
            </a:r>
            <a:r>
              <a:rPr lang="en-US" sz="4400" b="1" dirty="0">
                <a:solidFill>
                  <a:srgbClr val="000066"/>
                </a:solidFill>
                <a:latin typeface="Alvi Nastaleeq" pitchFamily="2" charset="-78"/>
                <a:cs typeface="Alvi Nastaleeq" pitchFamily="2" charset="-78"/>
              </a:rPr>
              <a:t>” </a:t>
            </a:r>
            <a:endParaRPr lang="ar-SA" sz="4400" b="1" dirty="0">
              <a:solidFill>
                <a:srgbClr val="000066"/>
              </a:solidFill>
              <a:latin typeface="Alvi Nastaleeq" pitchFamily="2" charset="-78"/>
              <a:cs typeface="Alvi Nastaleeq" pitchFamily="2" charset="-78"/>
            </a:endParaRPr>
          </a:p>
        </p:txBody>
      </p:sp>
      <p:sp>
        <p:nvSpPr>
          <p:cNvPr id="491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‘‘मुझसे दुआ मांगो तो मैं तुम्हारी दुआ क़ुबूल करूंगा।’’ </a:t>
            </a:r>
            <a:endParaRPr lang="en-US" sz="2400" b="1">
              <a:solidFill>
                <a:srgbClr val="000066"/>
              </a:solidFill>
            </a:endParaRPr>
          </a:p>
        </p:txBody>
      </p:sp>
      <p:sp>
        <p:nvSpPr>
          <p:cNvPr id="491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491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فَصَلِّ عَلَى مُحَمَّدٍ </a:t>
            </a:r>
            <a:r>
              <a:rPr lang="ar-SA" sz="7900" kern="1200" dirty="0" err="1">
                <a:latin typeface="Attari_Quran" pitchFamily="2" charset="-78"/>
                <a:ea typeface="+mn-ea"/>
                <a:cs typeface="Attari_Quran" pitchFamily="2" charset="-78"/>
              </a:rPr>
              <a:t>وَآلهِ</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a:t>
            </a:r>
            <a:r>
              <a:rPr lang="en-US" sz="3000" b="1" kern="1200" dirty="0" err="1" smtClean="0">
                <a:ea typeface="MS Mincho" pitchFamily="49" charset="-128"/>
              </a:rPr>
              <a:t>Allāh</a:t>
            </a:r>
            <a:r>
              <a:rPr lang="en-US" sz="3000" b="1" kern="1200" dirty="0" smtClean="0">
                <a:ea typeface="MS Mincho" pitchFamily="49" charset="-128"/>
              </a:rPr>
              <a:t>, </a:t>
            </a:r>
            <a:r>
              <a:rPr lang="en-US" sz="3000" b="1" kern="1200" dirty="0">
                <a:ea typeface="MS Mincho" pitchFamily="49" charset="-128"/>
              </a:rPr>
              <a:t>so bless Muhammad and his Household</a:t>
            </a:r>
          </a:p>
        </p:txBody>
      </p:sp>
      <p:sp>
        <p:nvSpPr>
          <p:cNvPr id="501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dirty="0">
                <a:solidFill>
                  <a:srgbClr val="000066"/>
                </a:solidFill>
                <a:ea typeface="MS Mincho" pitchFamily="49" charset="-128"/>
              </a:rPr>
              <a:t>allahumma fasal-li `ala muhammad</a:t>
            </a:r>
          </a:p>
        </p:txBody>
      </p:sp>
      <p:sp>
        <p:nvSpPr>
          <p:cNvPr id="501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خداوندا</a:t>
            </a:r>
            <a:r>
              <a:rPr lang="ar-SA" sz="4400" b="1" dirty="0">
                <a:solidFill>
                  <a:srgbClr val="000066"/>
                </a:solidFill>
                <a:latin typeface="Alvi Nastaleeq" pitchFamily="2" charset="-78"/>
                <a:cs typeface="Alvi Nastaleeq" pitchFamily="2" charset="-78"/>
              </a:rPr>
              <a:t> ! محمد اور ان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آل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رحمت نازل فرما</a:t>
            </a:r>
          </a:p>
        </p:txBody>
      </p:sp>
      <p:sp>
        <p:nvSpPr>
          <p:cNvPr id="501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ख़ुदावन्दा! मोहम्मद (स) और उनकी आल (अ) पर रहमत नाज़िल फ़रमा </a:t>
            </a:r>
            <a:endParaRPr lang="en-US" sz="2400" b="1">
              <a:solidFill>
                <a:srgbClr val="000066"/>
              </a:solidFill>
            </a:endParaRPr>
          </a:p>
        </p:txBody>
      </p:sp>
      <p:sp>
        <p:nvSpPr>
          <p:cNvPr id="501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501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وَالْقَنِي بِمَغْفِرَتِكَ كَمَا لَقِيتُكَ بِإِقْرَارِي</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meet me with Your forgiveness just as I have met You with my confession,</a:t>
            </a:r>
          </a:p>
        </p:txBody>
      </p:sp>
      <p:sp>
        <p:nvSpPr>
          <p:cNvPr id="512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al-qani bimagh-firatika kama laqituka bi-iq-rari</a:t>
            </a:r>
          </a:p>
        </p:txBody>
      </p:sp>
      <p:sp>
        <p:nvSpPr>
          <p:cNvPr id="51205" name="Rectangle 15"/>
          <p:cNvSpPr>
            <a:spLocks noChangeArrowheads="1"/>
          </p:cNvSpPr>
          <p:nvPr/>
        </p:nvSpPr>
        <p:spPr bwMode="auto">
          <a:xfrm>
            <a:off x="0" y="40386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اپنی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مغفرت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میرے</a:t>
            </a:r>
            <a:r>
              <a:rPr lang="ar-SA" sz="4400" b="1" dirty="0">
                <a:solidFill>
                  <a:srgbClr val="000066"/>
                </a:solidFill>
                <a:latin typeface="Alvi Nastaleeq" pitchFamily="2" charset="-78"/>
                <a:cs typeface="Alvi Nastaleeq" pitchFamily="2" charset="-78"/>
              </a:rPr>
              <a:t> شامل حال </a:t>
            </a:r>
            <a:r>
              <a:rPr lang="ar-SA" sz="4400" b="1" dirty="0" err="1">
                <a:solidFill>
                  <a:srgbClr val="000066"/>
                </a:solidFill>
                <a:latin typeface="Alvi Nastaleeq" pitchFamily="2" charset="-78"/>
                <a:cs typeface="Alvi Nastaleeq" pitchFamily="2" charset="-78"/>
              </a:rPr>
              <a:t>کر</a:t>
            </a:r>
            <a:r>
              <a:rPr lang="ar-SA" sz="4400" b="1" dirty="0">
                <a:solidFill>
                  <a:srgbClr val="000066"/>
                </a:solidFill>
                <a:latin typeface="Alvi Nastaleeq" pitchFamily="2" charset="-78"/>
                <a:cs typeface="Alvi Nastaleeq" pitchFamily="2" charset="-78"/>
              </a:rPr>
              <a:t> جس طرح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اپنے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گناہوں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 اقرار ) اقرار </a:t>
            </a:r>
            <a:r>
              <a:rPr lang="ar-SA" sz="4400" b="1" dirty="0" err="1">
                <a:solidFill>
                  <a:srgbClr val="000066"/>
                </a:solidFill>
                <a:latin typeface="Alvi Nastaleeq" pitchFamily="2" charset="-78"/>
                <a:cs typeface="Alvi Nastaleeq" pitchFamily="2" charset="-78"/>
              </a:rPr>
              <a:t>کرتے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ہوۓ</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طرف </a:t>
            </a:r>
            <a:r>
              <a:rPr lang="ar-SA" sz="4400" b="1" dirty="0" err="1">
                <a:solidFill>
                  <a:srgbClr val="000066"/>
                </a:solidFill>
                <a:latin typeface="Alvi Nastaleeq" pitchFamily="2" charset="-78"/>
                <a:cs typeface="Alvi Nastaleeq" pitchFamily="2" charset="-78"/>
              </a:rPr>
              <a:t>متوجہ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ہوں</a:t>
            </a:r>
            <a:endParaRPr lang="ar-SA" sz="4400" b="1" dirty="0">
              <a:solidFill>
                <a:srgbClr val="000066"/>
              </a:solidFill>
              <a:latin typeface="Alvi Nastaleeq" pitchFamily="2" charset="-78"/>
              <a:cs typeface="Alvi Nastaleeq" pitchFamily="2" charset="-78"/>
            </a:endParaRPr>
          </a:p>
        </p:txBody>
      </p:sp>
      <p:sp>
        <p:nvSpPr>
          <p:cNvPr id="512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मग़फ़ेरत मेरे षामिले हाल कर,जिस तरह मैं (अपने गुनाहों का) इक़रार करते हुए तेरी तरफ़ मुतवज्जेह हुआ हूं </a:t>
            </a:r>
            <a:endParaRPr lang="en-US" sz="2400" b="1">
              <a:solidFill>
                <a:srgbClr val="000066"/>
              </a:solidFill>
            </a:endParaRPr>
          </a:p>
        </p:txBody>
      </p:sp>
      <p:sp>
        <p:nvSpPr>
          <p:cNvPr id="512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512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يَا مَن لا يَصِفُهُ نَعْتُ الْوَاصِفِينَ</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a:t>
            </a:r>
            <a:r>
              <a:rPr lang="en-US" sz="3000" b="1" kern="1200" dirty="0" err="1" smtClean="0">
                <a:ea typeface="MS Mincho" pitchFamily="49" charset="-128"/>
              </a:rPr>
              <a:t>Allāh</a:t>
            </a:r>
            <a:r>
              <a:rPr lang="en-US" sz="3000" b="1" kern="1200" dirty="0" smtClean="0">
                <a:ea typeface="MS Mincho" pitchFamily="49" charset="-128"/>
              </a:rPr>
              <a:t>, </a:t>
            </a:r>
            <a:r>
              <a:rPr lang="en-US" sz="3000" b="1" kern="1200" dirty="0">
                <a:ea typeface="MS Mincho" pitchFamily="49" charset="-128"/>
              </a:rPr>
              <a:t>O He whom the depiction of the describers fails to describe!</a:t>
            </a:r>
          </a:p>
        </p:txBody>
      </p:sp>
      <p:sp>
        <p:nvSpPr>
          <p:cNvPr id="61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600" b="1" i="1" dirty="0" err="1">
                <a:solidFill>
                  <a:srgbClr val="000066"/>
                </a:solidFill>
                <a:ea typeface="MS Mincho" pitchFamily="49" charset="-128"/>
              </a:rPr>
              <a:t>allahumma</a:t>
            </a:r>
            <a:r>
              <a:rPr lang="es-ES" sz="2600" b="1" i="1" dirty="0">
                <a:solidFill>
                  <a:srgbClr val="000066"/>
                </a:solidFill>
                <a:ea typeface="MS Mincho" pitchFamily="49" charset="-128"/>
              </a:rPr>
              <a:t> ya mal-la </a:t>
            </a:r>
            <a:r>
              <a:rPr lang="es-ES" sz="2600" b="1" i="1" dirty="0" err="1">
                <a:solidFill>
                  <a:srgbClr val="000066"/>
                </a:solidFill>
                <a:ea typeface="MS Mincho" pitchFamily="49" charset="-128"/>
              </a:rPr>
              <a:t>yasifuhu</a:t>
            </a:r>
            <a:r>
              <a:rPr lang="es-ES" sz="2600" b="1" i="1" dirty="0">
                <a:solidFill>
                  <a:srgbClr val="000066"/>
                </a:solidFill>
                <a:ea typeface="MS Mincho" pitchFamily="49" charset="-128"/>
              </a:rPr>
              <a:t> </a:t>
            </a:r>
            <a:r>
              <a:rPr lang="es-ES" sz="2600" b="1" i="1" dirty="0" err="1">
                <a:solidFill>
                  <a:srgbClr val="000066"/>
                </a:solidFill>
                <a:ea typeface="MS Mincho" pitchFamily="49" charset="-128"/>
              </a:rPr>
              <a:t>na</a:t>
            </a:r>
            <a:r>
              <a:rPr lang="es-ES" sz="2600" b="1" i="1" dirty="0">
                <a:solidFill>
                  <a:srgbClr val="000066"/>
                </a:solidFill>
                <a:ea typeface="MS Mincho" pitchFamily="49" charset="-128"/>
              </a:rPr>
              <a:t>'-tul-</a:t>
            </a:r>
            <a:r>
              <a:rPr lang="es-ES" sz="2600" b="1" i="1" dirty="0" err="1">
                <a:solidFill>
                  <a:srgbClr val="000066"/>
                </a:solidFill>
                <a:ea typeface="MS Mincho" pitchFamily="49" charset="-128"/>
              </a:rPr>
              <a:t>wasifin</a:t>
            </a:r>
            <a:endParaRPr lang="fi-FI" sz="2600" b="1" i="1" dirty="0">
              <a:solidFill>
                <a:srgbClr val="000066"/>
              </a:solidFill>
              <a:ea typeface="MS Mincho" pitchFamily="49" charset="-128"/>
            </a:endParaRPr>
          </a:p>
        </p:txBody>
      </p:sp>
      <p:sp>
        <p:nvSpPr>
          <p:cNvPr id="61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معبود ! </a:t>
            </a:r>
            <a:r>
              <a:rPr lang="ar-SA" sz="4400" b="1" dirty="0" err="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جس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توصیف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وصف </a:t>
            </a:r>
            <a:r>
              <a:rPr lang="ar-SA" sz="4400" b="1" dirty="0" err="1">
                <a:solidFill>
                  <a:srgbClr val="000066"/>
                </a:solidFill>
                <a:latin typeface="Alvi Nastaleeq" pitchFamily="2" charset="-78"/>
                <a:cs typeface="Alvi Nastaleeq" pitchFamily="2" charset="-78"/>
              </a:rPr>
              <a:t>کرنے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والوں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توصیفی</a:t>
            </a:r>
            <a:r>
              <a:rPr lang="ar-SA" sz="4400" b="1" dirty="0">
                <a:solidFill>
                  <a:srgbClr val="000066"/>
                </a:solidFill>
                <a:latin typeface="Alvi Nastaleeq" pitchFamily="2" charset="-78"/>
                <a:cs typeface="Alvi Nastaleeq" pitchFamily="2" charset="-78"/>
              </a:rPr>
              <a:t> الفاظ قاصر </a:t>
            </a:r>
            <a:r>
              <a:rPr lang="ar-SA" sz="4400" b="1" dirty="0" err="1">
                <a:solidFill>
                  <a:srgbClr val="000066"/>
                </a:solidFill>
                <a:latin typeface="Alvi Nastaleeq" pitchFamily="2" charset="-78"/>
                <a:cs typeface="Alvi Nastaleeq" pitchFamily="2" charset="-78"/>
              </a:rPr>
              <a:t>ہیں</a:t>
            </a:r>
            <a:r>
              <a:rPr lang="ar-SA" sz="4400" b="1" dirty="0">
                <a:solidFill>
                  <a:srgbClr val="000066"/>
                </a:solidFill>
                <a:latin typeface="Alvi Nastaleeq" pitchFamily="2" charset="-78"/>
                <a:cs typeface="Alvi Nastaleeq" pitchFamily="2" charset="-78"/>
              </a:rPr>
              <a:t> </a:t>
            </a:r>
          </a:p>
        </p:txBody>
      </p:sp>
      <p:sp>
        <p:nvSpPr>
          <p:cNvPr id="61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ऐ वह जिसकी तौसीफ़ से वस्फ़ करने वालों के तौसीफ़ी अल्फ़ाज़ क़ासिर हैं। </a:t>
            </a:r>
            <a:endParaRPr lang="en-US" sz="2400" b="1">
              <a:solidFill>
                <a:srgbClr val="000066"/>
              </a:solidFill>
            </a:endParaRPr>
          </a:p>
        </p:txBody>
      </p:sp>
      <p:sp>
        <p:nvSpPr>
          <p:cNvPr id="6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61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وَارْفَعْنِي عَن مَّصَاِرعِ الذُّنُوبِ كَمَا وَضَعْتُ لَكَ نَفْسِي</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09800"/>
            <a:ext cx="8686800" cy="1752600"/>
          </a:xfrm>
          <a:extLst/>
        </p:spPr>
        <p:txBody>
          <a:bodyPr/>
          <a:lstStyle/>
          <a:p>
            <a:pPr marL="342900" indent="-342900" eaLnBrk="1" hangingPunct="1">
              <a:defRPr/>
            </a:pPr>
            <a:r>
              <a:rPr lang="en-US" sz="3000" b="1" kern="1200" dirty="0">
                <a:ea typeface="MS Mincho" pitchFamily="49" charset="-128"/>
              </a:rPr>
              <a:t>lift me up from the fatal infirmities of sins just as I have let myself down before You,</a:t>
            </a:r>
          </a:p>
        </p:txBody>
      </p:sp>
      <p:sp>
        <p:nvSpPr>
          <p:cNvPr id="522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war-fa'-ni `am-masarii'dh-dhunubi kama wada'-tu laka naf-si</a:t>
            </a:r>
          </a:p>
        </p:txBody>
      </p:sp>
      <p:sp>
        <p:nvSpPr>
          <p:cNvPr id="52229" name="Rectangle 15"/>
          <p:cNvSpPr>
            <a:spLocks noChangeArrowheads="1"/>
          </p:cNvSpPr>
          <p:nvPr/>
        </p:nvSpPr>
        <p:spPr bwMode="auto">
          <a:xfrm>
            <a:off x="152400" y="38862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ان مقامات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جہاں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گناہوں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مغلوب </a:t>
            </a:r>
            <a:r>
              <a:rPr lang="ar-SA" sz="4400" b="1" dirty="0" err="1">
                <a:solidFill>
                  <a:srgbClr val="000066"/>
                </a:solidFill>
                <a:latin typeface="Alvi Nastaleeq" pitchFamily="2" charset="-78"/>
                <a:cs typeface="Alvi Nastaleeq" pitchFamily="2" charset="-78"/>
              </a:rPr>
              <a:t>ہونا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پڑتا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مجھے</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سہارا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اوپر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اٹھا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لے</a:t>
            </a:r>
            <a:r>
              <a:rPr lang="ar-SA" sz="4400" b="1" dirty="0">
                <a:solidFill>
                  <a:srgbClr val="000066"/>
                </a:solidFill>
                <a:latin typeface="Alvi Nastaleeq" pitchFamily="2" charset="-78"/>
                <a:cs typeface="Alvi Nastaleeq" pitchFamily="2" charset="-78"/>
              </a:rPr>
              <a:t> جس طرح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اپنے</a:t>
            </a:r>
            <a:r>
              <a:rPr lang="ar-SA" sz="4400" b="1" dirty="0">
                <a:solidFill>
                  <a:srgbClr val="000066"/>
                </a:solidFill>
                <a:latin typeface="Alvi Nastaleeq" pitchFamily="2" charset="-78"/>
                <a:cs typeface="Alvi Nastaleeq" pitchFamily="2" charset="-78"/>
              </a:rPr>
              <a:t> نفس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آگے</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خاک</a:t>
            </a:r>
            <a:r>
              <a:rPr lang="ar-SA" sz="4400" b="1" dirty="0">
                <a:solidFill>
                  <a:srgbClr val="000066"/>
                </a:solidFill>
                <a:latin typeface="Alvi Nastaleeq" pitchFamily="2" charset="-78"/>
                <a:cs typeface="Alvi Nastaleeq" pitchFamily="2" charset="-78"/>
              </a:rPr>
              <a:t> مذلّت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ڈال</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52230" name="Rectangle 16"/>
          <p:cNvSpPr>
            <a:spLocks noChangeArrowheads="1"/>
          </p:cNvSpPr>
          <p:nvPr/>
        </p:nvSpPr>
        <p:spPr bwMode="auto">
          <a:xfrm>
            <a:off x="152400" y="51054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उन मक़ामात से जहां गुनाहों से मग़लूब होना पड़ता है मुझे (सहारा देकर) ऊपर उठा ले जिस तरह मैंने अपने नफ़्स को तेरे आगे (ख़ाके मज़िल्लत) पर डाल दिया है </a:t>
            </a:r>
            <a:endParaRPr lang="en-US" sz="2400" b="1">
              <a:solidFill>
                <a:srgbClr val="000066"/>
              </a:solidFill>
            </a:endParaRPr>
          </a:p>
        </p:txBody>
      </p:sp>
      <p:sp>
        <p:nvSpPr>
          <p:cNvPr id="52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522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وَاسْتُرْنِي بِسِتْرِكَ كَمَا </a:t>
            </a:r>
            <a:r>
              <a:rPr lang="ar-SA" sz="7900" kern="1200" dirty="0" err="1">
                <a:latin typeface="Attari_Quran" pitchFamily="2" charset="-78"/>
                <a:ea typeface="+mn-ea"/>
                <a:cs typeface="Attari_Quran" pitchFamily="2" charset="-78"/>
              </a:rPr>
              <a:t>تَأَنَّيْتَنِي</a:t>
            </a:r>
            <a:r>
              <a:rPr lang="ar-SA" sz="7900" kern="1200" dirty="0">
                <a:latin typeface="Attari_Quran" pitchFamily="2" charset="-78"/>
                <a:ea typeface="+mn-ea"/>
                <a:cs typeface="Attari_Quran" pitchFamily="2" charset="-78"/>
              </a:rPr>
              <a:t> عَنِ </a:t>
            </a:r>
            <a:r>
              <a:rPr lang="ar-SA" sz="7900" kern="1200" dirty="0" err="1">
                <a:latin typeface="Attari_Quran" pitchFamily="2" charset="-78"/>
                <a:ea typeface="+mn-ea"/>
                <a:cs typeface="Attari_Quran" pitchFamily="2" charset="-78"/>
              </a:rPr>
              <a:t>الإنتِقَامِ</a:t>
            </a:r>
            <a:r>
              <a:rPr lang="ar-SA" sz="7900" kern="1200" dirty="0">
                <a:latin typeface="Attari_Quran" pitchFamily="2" charset="-78"/>
                <a:ea typeface="+mn-ea"/>
                <a:cs typeface="Attari_Quran" pitchFamily="2" charset="-78"/>
              </a:rPr>
              <a:t> مِنِّي</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cover me with Your covering just as You are shown no haste to take vengeance on me!</a:t>
            </a:r>
          </a:p>
        </p:txBody>
      </p:sp>
      <p:sp>
        <p:nvSpPr>
          <p:cNvPr id="532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was-tur-ni bisit-rika kama tan-nay-tani `anil-intiqami min-ni</a:t>
            </a:r>
          </a:p>
        </p:txBody>
      </p:sp>
      <p:sp>
        <p:nvSpPr>
          <p:cNvPr id="53253" name="Rectangle 15"/>
          <p:cNvSpPr>
            <a:spLocks noChangeArrowheads="1"/>
          </p:cNvSpPr>
          <p:nvPr/>
        </p:nvSpPr>
        <p:spPr bwMode="auto">
          <a:xfrm>
            <a:off x="304800" y="4205287"/>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اپنے</a:t>
            </a:r>
            <a:r>
              <a:rPr lang="ar-SA" sz="4400" b="1" dirty="0">
                <a:solidFill>
                  <a:srgbClr val="000066"/>
                </a:solidFill>
                <a:latin typeface="Alvi Nastaleeq" pitchFamily="2" charset="-78"/>
                <a:cs typeface="Alvi Nastaleeq" pitchFamily="2" charset="-78"/>
              </a:rPr>
              <a:t> دامن رحمت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پوشی</a:t>
            </a:r>
            <a:r>
              <a:rPr lang="ar-SA" sz="4400" b="1" dirty="0">
                <a:solidFill>
                  <a:srgbClr val="000066"/>
                </a:solidFill>
                <a:latin typeface="Alvi Nastaleeq" pitchFamily="2" charset="-78"/>
                <a:cs typeface="Alvi Nastaleeq" pitchFamily="2" charset="-78"/>
              </a:rPr>
              <a:t> فرما جس طرح </a:t>
            </a:r>
            <a:r>
              <a:rPr lang="ar-SA" sz="4400" b="1" dirty="0" err="1">
                <a:solidFill>
                  <a:srgbClr val="000066"/>
                </a:solidFill>
                <a:latin typeface="Alvi Nastaleeq" pitchFamily="2" charset="-78"/>
                <a:cs typeface="Alvi Nastaleeq" pitchFamily="2" charset="-78"/>
              </a:rPr>
              <a:t>مجھ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انتقام </a:t>
            </a:r>
            <a:r>
              <a:rPr lang="ar-SA" sz="4400" b="1" dirty="0" err="1">
                <a:solidFill>
                  <a:srgbClr val="000066"/>
                </a:solidFill>
                <a:latin typeface="Alvi Nastaleeq" pitchFamily="2" charset="-78"/>
                <a:cs typeface="Alvi Nastaleeq" pitchFamily="2" charset="-78"/>
              </a:rPr>
              <a:t>لینے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صبر و حلم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کام</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532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दामने रहमत से मेरी परदापोशी फ़रमा जिस तरह मुझसे इन्तेक़ाम लेने में सब्र व हिल्म से काम लिया है।</a:t>
            </a:r>
            <a:endParaRPr lang="en-US" sz="2400" b="1">
              <a:solidFill>
                <a:srgbClr val="000066"/>
              </a:solidFill>
            </a:endParaRPr>
          </a:p>
        </p:txBody>
      </p:sp>
      <p:sp>
        <p:nvSpPr>
          <p:cNvPr id="532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532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وَثَبِّتْ فِي طَاعَتِكَ نِيَّتِي</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a:t>
            </a:r>
            <a:r>
              <a:rPr lang="en-US" sz="3000" b="1" kern="1200" dirty="0" err="1" smtClean="0">
                <a:ea typeface="MS Mincho" pitchFamily="49" charset="-128"/>
              </a:rPr>
              <a:t>Allāh</a:t>
            </a:r>
            <a:r>
              <a:rPr lang="en-US" sz="3000" b="1" kern="1200" dirty="0" smtClean="0">
                <a:ea typeface="MS Mincho" pitchFamily="49" charset="-128"/>
              </a:rPr>
              <a:t>, </a:t>
            </a:r>
            <a:r>
              <a:rPr lang="en-US" sz="3000" b="1" kern="1200" dirty="0">
                <a:ea typeface="MS Mincho" pitchFamily="49" charset="-128"/>
              </a:rPr>
              <a:t>make firm my intention to obey You,</a:t>
            </a:r>
          </a:p>
        </p:txBody>
      </p:sp>
      <p:sp>
        <p:nvSpPr>
          <p:cNvPr id="542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dirty="0">
                <a:solidFill>
                  <a:srgbClr val="000066"/>
                </a:solidFill>
                <a:ea typeface="MS Mincho" pitchFamily="49" charset="-128"/>
              </a:rPr>
              <a:t>allahumma wa thab-bit fi ta'tika niy-yati</a:t>
            </a:r>
          </a:p>
        </p:txBody>
      </p:sp>
      <p:sp>
        <p:nvSpPr>
          <p:cNvPr id="542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اللہ</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اپنی</a:t>
            </a:r>
            <a:r>
              <a:rPr lang="ar-SA" sz="4400" b="1" dirty="0">
                <a:solidFill>
                  <a:srgbClr val="000066"/>
                </a:solidFill>
                <a:latin typeface="Alvi Nastaleeq" pitchFamily="2" charset="-78"/>
                <a:cs typeface="Alvi Nastaleeq" pitchFamily="2" charset="-78"/>
              </a:rPr>
              <a:t> اطاعت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نیت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استوار</a:t>
            </a:r>
            <a:endParaRPr lang="ar-SA" sz="4400" b="1" dirty="0">
              <a:solidFill>
                <a:srgbClr val="000066"/>
              </a:solidFill>
              <a:latin typeface="Alvi Nastaleeq" pitchFamily="2" charset="-78"/>
              <a:cs typeface="Alvi Nastaleeq" pitchFamily="2" charset="-78"/>
            </a:endParaRPr>
          </a:p>
        </p:txBody>
      </p:sp>
      <p:sp>
        <p:nvSpPr>
          <p:cNvPr id="542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अपनी इताअत में मेरी नीयत को इसतेवार </a:t>
            </a:r>
            <a:endParaRPr lang="en-US" sz="2400" b="1">
              <a:solidFill>
                <a:srgbClr val="000066"/>
              </a:solidFill>
            </a:endParaRPr>
          </a:p>
        </p:txBody>
      </p:sp>
      <p:sp>
        <p:nvSpPr>
          <p:cNvPr id="542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542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وَأَحْكِمْ فِي عِبَادَتِكَ بَصِيرَتِي</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strengthen my insight in worshiping You,</a:t>
            </a:r>
          </a:p>
        </p:txBody>
      </p:sp>
      <p:sp>
        <p:nvSpPr>
          <p:cNvPr id="553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ah-kim fi i'badatika basirati</a:t>
            </a:r>
          </a:p>
        </p:txBody>
      </p:sp>
      <p:sp>
        <p:nvSpPr>
          <p:cNvPr id="553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 اور </a:t>
            </a:r>
            <a:r>
              <a:rPr lang="ar-SA" sz="4400" b="1" dirty="0" err="1">
                <a:solidFill>
                  <a:srgbClr val="000066"/>
                </a:solidFill>
                <a:latin typeface="Alvi Nastaleeq" pitchFamily="2" charset="-78"/>
                <a:cs typeface="Alvi Nastaleeq" pitchFamily="2" charset="-78"/>
              </a:rPr>
              <a:t>اپنی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عبادت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بصیرت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قوی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a:t>
            </a:r>
            <a:endParaRPr lang="ar-SA" sz="4400" b="1" dirty="0">
              <a:solidFill>
                <a:srgbClr val="000066"/>
              </a:solidFill>
              <a:latin typeface="Alvi Nastaleeq" pitchFamily="2" charset="-78"/>
              <a:cs typeface="Alvi Nastaleeq" pitchFamily="2" charset="-78"/>
            </a:endParaRPr>
          </a:p>
        </p:txBody>
      </p:sp>
      <p:sp>
        <p:nvSpPr>
          <p:cNvPr id="553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इबादत में मेरी बसीरत को क़वी कर </a:t>
            </a:r>
            <a:endParaRPr lang="en-US" sz="2400" b="1">
              <a:solidFill>
                <a:srgbClr val="000066"/>
              </a:solidFill>
            </a:endParaRPr>
          </a:p>
        </p:txBody>
      </p:sp>
      <p:sp>
        <p:nvSpPr>
          <p:cNvPr id="553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553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وَوَفِّقْنِي إِلىَ الأَعْمَاِل مَا تَغْسِلُ بِهِ دَنَسَ الْخَطَايَا عَنِّي</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give me the success of works which will wash away the defilement of offenses,</a:t>
            </a:r>
          </a:p>
        </p:txBody>
      </p:sp>
      <p:sp>
        <p:nvSpPr>
          <p:cNvPr id="563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waf-fiq-ni ilal-a'-mali ma tagh-silu biha danasal-khataya `an-ni</a:t>
            </a:r>
          </a:p>
        </p:txBody>
      </p:sp>
      <p:sp>
        <p:nvSpPr>
          <p:cNvPr id="563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مجھے</a:t>
            </a:r>
            <a:r>
              <a:rPr lang="ar-SA" sz="4400" b="1" dirty="0">
                <a:solidFill>
                  <a:srgbClr val="000066"/>
                </a:solidFill>
                <a:latin typeface="Alvi Nastaleeq" pitchFamily="2" charset="-78"/>
                <a:cs typeface="Alvi Nastaleeq" pitchFamily="2" charset="-78"/>
              </a:rPr>
              <a:t> ان اعمال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بجا </a:t>
            </a:r>
            <a:r>
              <a:rPr lang="ar-SA" sz="4400" b="1" dirty="0" err="1">
                <a:solidFill>
                  <a:srgbClr val="000066"/>
                </a:solidFill>
                <a:latin typeface="Alvi Nastaleeq" pitchFamily="2" charset="-78"/>
                <a:cs typeface="Alvi Nastaleeq" pitchFamily="2" charset="-78"/>
              </a:rPr>
              <a:t>لانے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توفیق</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دے</a:t>
            </a:r>
            <a:r>
              <a:rPr lang="ar-SA" sz="4400" b="1" dirty="0">
                <a:solidFill>
                  <a:srgbClr val="000066"/>
                </a:solidFill>
                <a:latin typeface="Alvi Nastaleeq" pitchFamily="2" charset="-78"/>
                <a:cs typeface="Alvi Nastaleeq" pitchFamily="2" charset="-78"/>
              </a:rPr>
              <a:t> جن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ذریعے</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میرے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گناہوں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میل</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دھو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ڈالے</a:t>
            </a:r>
            <a:endParaRPr lang="ar-SA" sz="4400" b="1" dirty="0">
              <a:solidFill>
                <a:srgbClr val="000066"/>
              </a:solidFill>
              <a:latin typeface="Alvi Nastaleeq" pitchFamily="2" charset="-78"/>
              <a:cs typeface="Alvi Nastaleeq" pitchFamily="2" charset="-78"/>
            </a:endParaRPr>
          </a:p>
        </p:txBody>
      </p:sp>
      <p:sp>
        <p:nvSpPr>
          <p:cNvPr id="563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उन आमाल के बजा लाने की तौफ़ीक़ दे जिनके ज़रिये तू मेरे गुनाहों के मैल को धो डाले </a:t>
            </a:r>
            <a:endParaRPr lang="en-US" sz="2400" b="1">
              <a:solidFill>
                <a:srgbClr val="000066"/>
              </a:solidFill>
            </a:endParaRPr>
          </a:p>
        </p:txBody>
      </p:sp>
      <p:sp>
        <p:nvSpPr>
          <p:cNvPr id="563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563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وَتَوَفَّنِي عَلَى مِلَّتِكَ وَمِلَّةِ نَبِيِّكَ مُحَمَّدٍ عَلَيِهْ السَّلاَمُ إِذَا تَوَفَّيْتَنِي</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take me when You take me in the creed of Your prophet Muhammad (upon him be peace).</a:t>
            </a:r>
          </a:p>
        </p:txBody>
      </p:sp>
      <p:sp>
        <p:nvSpPr>
          <p:cNvPr id="573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tawaf-fani `ala mil-latika wa mil-lati nabi-yika muhammadin `alayih-s-salamu idha tawaf-faytani</a:t>
            </a:r>
          </a:p>
        </p:txBody>
      </p:sp>
      <p:sp>
        <p:nvSpPr>
          <p:cNvPr id="57349"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جب </a:t>
            </a:r>
            <a:r>
              <a:rPr lang="ar-SA" sz="4400" b="1" dirty="0" err="1">
                <a:solidFill>
                  <a:srgbClr val="000066"/>
                </a:solidFill>
                <a:latin typeface="Alvi Nastaleeq" pitchFamily="2" charset="-78"/>
                <a:cs typeface="Alvi Nastaleeq" pitchFamily="2" charset="-78"/>
              </a:rPr>
              <a:t>مجھے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دنیا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اٹھاۓ</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اپنے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دین</a:t>
            </a:r>
            <a:r>
              <a:rPr lang="ar-SA" sz="4400" b="1" dirty="0">
                <a:solidFill>
                  <a:srgbClr val="000066"/>
                </a:solidFill>
                <a:latin typeface="Alvi Nastaleeq" pitchFamily="2" charset="-78"/>
                <a:cs typeface="Alvi Nastaleeq" pitchFamily="2" charset="-78"/>
              </a:rPr>
              <a:t> اور </a:t>
            </a:r>
            <a:r>
              <a:rPr lang="ar-SA" sz="4400" b="1" dirty="0" err="1">
                <a:solidFill>
                  <a:srgbClr val="000066"/>
                </a:solidFill>
                <a:latin typeface="Alvi Nastaleeq" pitchFamily="2" charset="-78"/>
                <a:cs typeface="Alvi Nastaleeq" pitchFamily="2" charset="-78"/>
              </a:rPr>
              <a:t>اپنے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نبی</a:t>
            </a:r>
            <a:r>
              <a:rPr lang="ar-SA" sz="4400" b="1" dirty="0">
                <a:solidFill>
                  <a:srgbClr val="000066"/>
                </a:solidFill>
                <a:latin typeface="Alvi Nastaleeq" pitchFamily="2" charset="-78"/>
                <a:cs typeface="Alvi Nastaleeq" pitchFamily="2" charset="-78"/>
              </a:rPr>
              <a:t> محمد (ص)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آئین</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اٹھا</a:t>
            </a:r>
            <a:endParaRPr lang="ar-SA" sz="4400" b="1" dirty="0">
              <a:solidFill>
                <a:srgbClr val="000066"/>
              </a:solidFill>
              <a:latin typeface="Alvi Nastaleeq" pitchFamily="2" charset="-78"/>
              <a:cs typeface="Alvi Nastaleeq" pitchFamily="2" charset="-78"/>
            </a:endParaRPr>
          </a:p>
        </p:txBody>
      </p:sp>
      <p:sp>
        <p:nvSpPr>
          <p:cNvPr id="573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जब मुझे दुनिया से उठाए तो अपने दीन और अपनी नबी मोहम्मद मुस्तफ़ा सल्लल्लाहो अलैहे व आलेही वसल्लम के आईन पर उठा</a:t>
            </a:r>
            <a:endParaRPr lang="en-US" sz="2400" b="1">
              <a:solidFill>
                <a:srgbClr val="000066"/>
              </a:solidFill>
            </a:endParaRPr>
          </a:p>
        </p:txBody>
      </p:sp>
      <p:sp>
        <p:nvSpPr>
          <p:cNvPr id="573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573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إِنِّي أَتُوبُ إِلَيْكَ فِي مَقَامِي هَذَا مِن</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a:t>
            </a:r>
            <a:r>
              <a:rPr lang="en-US" sz="3000" b="1" kern="1200" dirty="0" err="1" smtClean="0">
                <a:ea typeface="MS Mincho" pitchFamily="49" charset="-128"/>
              </a:rPr>
              <a:t>Allāh</a:t>
            </a:r>
            <a:r>
              <a:rPr lang="en-US" sz="3000" b="1" kern="1200" dirty="0" smtClean="0">
                <a:ea typeface="MS Mincho" pitchFamily="49" charset="-128"/>
              </a:rPr>
              <a:t>, </a:t>
            </a:r>
            <a:r>
              <a:rPr lang="en-US" sz="3000" b="1" kern="1200" dirty="0">
                <a:ea typeface="MS Mincho" pitchFamily="49" charset="-128"/>
              </a:rPr>
              <a:t>I repent to You in this my station from</a:t>
            </a:r>
          </a:p>
        </p:txBody>
      </p:sp>
      <p:sp>
        <p:nvSpPr>
          <p:cNvPr id="583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dirty="0">
                <a:solidFill>
                  <a:srgbClr val="000066"/>
                </a:solidFill>
                <a:ea typeface="MS Mincho" pitchFamily="49" charset="-128"/>
              </a:rPr>
              <a:t>allahumma  in-ni atubu ilayka fi maqami hadha min</a:t>
            </a:r>
          </a:p>
        </p:txBody>
      </p:sp>
      <p:sp>
        <p:nvSpPr>
          <p:cNvPr id="583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میرے</a:t>
            </a:r>
            <a:r>
              <a:rPr lang="ar-SA" sz="4400" b="1" dirty="0">
                <a:solidFill>
                  <a:srgbClr val="000066"/>
                </a:solidFill>
                <a:latin typeface="Alvi Nastaleeq" pitchFamily="2" charset="-78"/>
                <a:cs typeface="Alvi Nastaleeq" pitchFamily="2" charset="-78"/>
              </a:rPr>
              <a:t> معبود !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اس مقام </a:t>
            </a:r>
            <a:r>
              <a:rPr lang="ar-SA" sz="4400" b="1" dirty="0" err="1">
                <a:solidFill>
                  <a:srgbClr val="000066"/>
                </a:solidFill>
                <a:latin typeface="Alvi Nastaleeq" pitchFamily="2" charset="-78"/>
                <a:cs typeface="Alvi Nastaleeq" pitchFamily="2" charset="-78"/>
              </a:rPr>
              <a:t>پر</a:t>
            </a:r>
            <a:endParaRPr lang="ar-SA" sz="4400" b="1" dirty="0">
              <a:solidFill>
                <a:srgbClr val="000066"/>
              </a:solidFill>
              <a:latin typeface="Alvi Nastaleeq" pitchFamily="2" charset="-78"/>
              <a:cs typeface="Alvi Nastaleeq" pitchFamily="2" charset="-78"/>
            </a:endParaRPr>
          </a:p>
        </p:txBody>
      </p:sp>
      <p:sp>
        <p:nvSpPr>
          <p:cNvPr id="583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मैं इस मक़ाम पर </a:t>
            </a:r>
            <a:endParaRPr lang="en-US" sz="2400" b="1">
              <a:solidFill>
                <a:srgbClr val="000066"/>
              </a:solidFill>
            </a:endParaRPr>
          </a:p>
        </p:txBody>
      </p:sp>
      <p:sp>
        <p:nvSpPr>
          <p:cNvPr id="583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583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كَبَائِرِ ذُنُوبِي وَصَغَائِرِهَا،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my sins, great and small,</a:t>
            </a:r>
          </a:p>
        </p:txBody>
      </p:sp>
      <p:sp>
        <p:nvSpPr>
          <p:cNvPr id="593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dirty="0">
                <a:solidFill>
                  <a:srgbClr val="000066"/>
                </a:solidFill>
                <a:ea typeface="MS Mincho" pitchFamily="49" charset="-128"/>
              </a:rPr>
              <a:t>kaba-iri </a:t>
            </a:r>
            <a:r>
              <a:rPr lang="fi-FI" sz="2600" b="1" i="1" dirty="0" smtClean="0">
                <a:solidFill>
                  <a:srgbClr val="000066"/>
                </a:solidFill>
                <a:ea typeface="MS Mincho" pitchFamily="49" charset="-128"/>
              </a:rPr>
              <a:t>dhunubi </a:t>
            </a:r>
            <a:r>
              <a:rPr lang="fi-FI" sz="2600" b="1" i="1" dirty="0">
                <a:solidFill>
                  <a:srgbClr val="000066"/>
                </a:solidFill>
                <a:ea typeface="MS Mincho" pitchFamily="49" charset="-128"/>
              </a:rPr>
              <a:t>wa sagha-iriha</a:t>
            </a:r>
          </a:p>
        </p:txBody>
      </p:sp>
      <p:sp>
        <p:nvSpPr>
          <p:cNvPr id="593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اپنے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چھوٹے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بڑے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گناہوں</a:t>
            </a:r>
            <a:endParaRPr lang="ar-SA" sz="4400" b="1" dirty="0">
              <a:solidFill>
                <a:srgbClr val="000066"/>
              </a:solidFill>
              <a:latin typeface="Alvi Nastaleeq" pitchFamily="2" charset="-78"/>
              <a:cs typeface="Alvi Nastaleeq" pitchFamily="2" charset="-78"/>
            </a:endParaRPr>
          </a:p>
        </p:txBody>
      </p:sp>
      <p:sp>
        <p:nvSpPr>
          <p:cNvPr id="593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अपने छोटे बड़े गुनाहों, </a:t>
            </a:r>
            <a:endParaRPr lang="en-US" sz="2400" b="1">
              <a:solidFill>
                <a:srgbClr val="000066"/>
              </a:solidFill>
            </a:endParaRPr>
          </a:p>
        </p:txBody>
      </p:sp>
      <p:sp>
        <p:nvSpPr>
          <p:cNvPr id="593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594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وَبَوَاطِنِ سَيِّئَاتِي وَظَوَاهِرِهَا،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my evil deeds, inward and outward,</a:t>
            </a:r>
          </a:p>
        </p:txBody>
      </p:sp>
      <p:sp>
        <p:nvSpPr>
          <p:cNvPr id="604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2600" b="1" i="1">
                <a:solidFill>
                  <a:srgbClr val="000066"/>
                </a:solidFill>
                <a:ea typeface="MS Mincho" pitchFamily="49" charset="-128"/>
              </a:rPr>
              <a:t>wa bawa-tini say-yiwati wa zawa-hiriha</a:t>
            </a:r>
            <a:endParaRPr lang="fi-FI" sz="2600" b="1" i="1">
              <a:solidFill>
                <a:srgbClr val="000066"/>
              </a:solidFill>
              <a:ea typeface="MS Mincho" pitchFamily="49" charset="-128"/>
            </a:endParaRPr>
          </a:p>
        </p:txBody>
      </p:sp>
      <p:sp>
        <p:nvSpPr>
          <p:cNvPr id="604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پوشیدہ</a:t>
            </a:r>
            <a:r>
              <a:rPr lang="ar-SA" sz="4400" b="1" dirty="0">
                <a:solidFill>
                  <a:srgbClr val="000066"/>
                </a:solidFill>
                <a:latin typeface="Alvi Nastaleeq" pitchFamily="2" charset="-78"/>
                <a:cs typeface="Alvi Nastaleeq" pitchFamily="2" charset="-78"/>
              </a:rPr>
              <a:t> و </a:t>
            </a:r>
            <a:r>
              <a:rPr lang="ar-SA" sz="4400" b="1" dirty="0" err="1">
                <a:solidFill>
                  <a:srgbClr val="000066"/>
                </a:solidFill>
                <a:latin typeface="Alvi Nastaleeq" pitchFamily="2" charset="-78"/>
                <a:cs typeface="Alvi Nastaleeq" pitchFamily="2" charset="-78"/>
              </a:rPr>
              <a:t>آشکارا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معصیتوں</a:t>
            </a:r>
            <a:endParaRPr lang="ar-SA" sz="4400" b="1" dirty="0">
              <a:solidFill>
                <a:srgbClr val="000066"/>
              </a:solidFill>
              <a:latin typeface="Alvi Nastaleeq" pitchFamily="2" charset="-78"/>
              <a:cs typeface="Alvi Nastaleeq" pitchFamily="2" charset="-78"/>
            </a:endParaRPr>
          </a:p>
        </p:txBody>
      </p:sp>
      <p:sp>
        <p:nvSpPr>
          <p:cNvPr id="604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पोषीदा व आषकारा मासियतों </a:t>
            </a:r>
            <a:endParaRPr lang="en-US" sz="2400" b="1">
              <a:solidFill>
                <a:srgbClr val="000066"/>
              </a:solidFill>
            </a:endParaRPr>
          </a:p>
        </p:txBody>
      </p:sp>
      <p:sp>
        <p:nvSpPr>
          <p:cNvPr id="604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604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وَسَوَاِلفِ زَلاَّتِي وَحَوَادِثِهَا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my lapses, past and recent,</a:t>
            </a:r>
          </a:p>
        </p:txBody>
      </p:sp>
      <p:sp>
        <p:nvSpPr>
          <p:cNvPr id="614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sawa-lifi zal-lati wa hawadithiha</a:t>
            </a:r>
          </a:p>
        </p:txBody>
      </p:sp>
      <p:sp>
        <p:nvSpPr>
          <p:cNvPr id="614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گزشتہ</a:t>
            </a:r>
            <a:r>
              <a:rPr lang="ar-SA" sz="4400" b="1" dirty="0">
                <a:solidFill>
                  <a:srgbClr val="000066"/>
                </a:solidFill>
                <a:latin typeface="Alvi Nastaleeq" pitchFamily="2" charset="-78"/>
                <a:cs typeface="Alvi Nastaleeq" pitchFamily="2" charset="-78"/>
              </a:rPr>
              <a:t> و </a:t>
            </a:r>
            <a:r>
              <a:rPr lang="ar-SA" sz="4400" b="1" dirty="0" err="1">
                <a:solidFill>
                  <a:srgbClr val="000066"/>
                </a:solidFill>
                <a:latin typeface="Alvi Nastaleeq" pitchFamily="2" charset="-78"/>
                <a:cs typeface="Alvi Nastaleeq" pitchFamily="2" charset="-78"/>
              </a:rPr>
              <a:t>موجودہ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لغزشوں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endParaRPr lang="ar-SA" sz="4400" b="1" dirty="0">
              <a:solidFill>
                <a:srgbClr val="000066"/>
              </a:solidFill>
              <a:latin typeface="Alvi Nastaleeq" pitchFamily="2" charset="-78"/>
              <a:cs typeface="Alvi Nastaleeq" pitchFamily="2" charset="-78"/>
            </a:endParaRPr>
          </a:p>
        </p:txBody>
      </p:sp>
      <p:sp>
        <p:nvSpPr>
          <p:cNvPr id="614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गुज़िष्ता व मौजूदा लग़्ज़षों से </a:t>
            </a:r>
            <a:endParaRPr lang="en-US" sz="2400" b="1">
              <a:solidFill>
                <a:srgbClr val="000066"/>
              </a:solidFill>
            </a:endParaRPr>
          </a:p>
        </p:txBody>
      </p:sp>
      <p:sp>
        <p:nvSpPr>
          <p:cNvPr id="614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614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err="1">
                <a:latin typeface="Attari_Quran" pitchFamily="2" charset="-78"/>
                <a:ea typeface="+mn-ea"/>
                <a:cs typeface="Attari_Quran" pitchFamily="2" charset="-78"/>
              </a:rPr>
              <a:t>وَيَا</a:t>
            </a:r>
            <a:r>
              <a:rPr lang="ar-SA" sz="7900" kern="1200" dirty="0">
                <a:latin typeface="Attari_Quran" pitchFamily="2" charset="-78"/>
                <a:ea typeface="+mn-ea"/>
                <a:cs typeface="Attari_Quran" pitchFamily="2" charset="-78"/>
              </a:rPr>
              <a:t> مَن لا يُجَاوِزُهُ رَجَاءُ الرَّاجِينَ</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He beyond whom passes not the hope of the hopers!</a:t>
            </a:r>
          </a:p>
        </p:txBody>
      </p:sp>
      <p:sp>
        <p:nvSpPr>
          <p:cNvPr id="71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600" b="1" i="1">
                <a:solidFill>
                  <a:srgbClr val="000066"/>
                </a:solidFill>
                <a:ea typeface="MS Mincho" pitchFamily="49" charset="-128"/>
              </a:rPr>
              <a:t>wa ya mal-la yujawizuhu raja-ur-rajin</a:t>
            </a:r>
            <a:endParaRPr lang="fi-FI" sz="2600" b="1" i="1">
              <a:solidFill>
                <a:srgbClr val="000066"/>
              </a:solidFill>
              <a:ea typeface="MS Mincho" pitchFamily="49" charset="-128"/>
            </a:endParaRPr>
          </a:p>
        </p:txBody>
      </p:sp>
      <p:sp>
        <p:nvSpPr>
          <p:cNvPr id="71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جو </a:t>
            </a:r>
            <a:r>
              <a:rPr lang="ar-SA" sz="4400" b="1" dirty="0" err="1">
                <a:solidFill>
                  <a:srgbClr val="000066"/>
                </a:solidFill>
                <a:latin typeface="Alvi Nastaleeq" pitchFamily="2" charset="-78"/>
                <a:cs typeface="Alvi Nastaleeq" pitchFamily="2" charset="-78"/>
              </a:rPr>
              <a:t>امیدواروں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امیدوں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مرکز</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71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 उम्मीदवारों की उम्मीदों का मरकज़ है। </a:t>
            </a:r>
            <a:endParaRPr lang="en-US" sz="2400" b="1">
              <a:solidFill>
                <a:srgbClr val="000066"/>
              </a:solidFill>
            </a:endParaRPr>
          </a:p>
        </p:txBody>
      </p:sp>
      <p:sp>
        <p:nvSpPr>
          <p:cNvPr id="7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71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تَوْبَةَ مَن لا يُحَدِّثُ نَفْسَهُ بِمَعْصِيَةٍ،</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with the repentance of one who does not tell himself that he might disobey or</a:t>
            </a:r>
          </a:p>
        </p:txBody>
      </p:sp>
      <p:sp>
        <p:nvSpPr>
          <p:cNvPr id="624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tawbata mal-la yuhad-dithu naf-sahu bima'-si-yah</a:t>
            </a:r>
          </a:p>
        </p:txBody>
      </p:sp>
      <p:sp>
        <p:nvSpPr>
          <p:cNvPr id="624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ہوں</a:t>
            </a:r>
            <a:r>
              <a:rPr lang="ar-SA" sz="4400" b="1" dirty="0">
                <a:solidFill>
                  <a:srgbClr val="000066"/>
                </a:solidFill>
                <a:latin typeface="Alvi Nastaleeq" pitchFamily="2" charset="-78"/>
                <a:cs typeface="Alvi Nastaleeq" pitchFamily="2" charset="-78"/>
              </a:rPr>
              <a:t> ، اس شخص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جو دل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معصیت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خیال</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بھی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لاۓ</a:t>
            </a:r>
            <a:endParaRPr lang="ar-SA" sz="4400" b="1" dirty="0">
              <a:solidFill>
                <a:srgbClr val="000066"/>
              </a:solidFill>
              <a:latin typeface="Alvi Nastaleeq" pitchFamily="2" charset="-78"/>
              <a:cs typeface="Alvi Nastaleeq" pitchFamily="2" charset="-78"/>
            </a:endParaRPr>
          </a:p>
        </p:txBody>
      </p:sp>
      <p:sp>
        <p:nvSpPr>
          <p:cNvPr id="624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तौबा करता हूँ उस षख़्स की सी तौबा जो दिल में  मासियत क ख़याल भी न लाए </a:t>
            </a:r>
            <a:endParaRPr lang="en-US" sz="2400" b="1">
              <a:solidFill>
                <a:srgbClr val="000066"/>
              </a:solidFill>
            </a:endParaRPr>
          </a:p>
        </p:txBody>
      </p:sp>
      <p:sp>
        <p:nvSpPr>
          <p:cNvPr id="624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624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وَلا يُضْمِرُ أَن يَّعُودَ فِي خَطِيئَةٍ</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secretly think that he might return to an offense.</a:t>
            </a:r>
          </a:p>
        </p:txBody>
      </p:sp>
      <p:sp>
        <p:nvSpPr>
          <p:cNvPr id="634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wa-la yudmiru ay-yao'oda fi khati-ah</a:t>
            </a:r>
          </a:p>
        </p:txBody>
      </p:sp>
      <p:sp>
        <p:nvSpPr>
          <p:cNvPr id="634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گناہ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طرف </a:t>
            </a:r>
            <a:r>
              <a:rPr lang="ar-SA" sz="4400" b="1" dirty="0" err="1">
                <a:solidFill>
                  <a:srgbClr val="000066"/>
                </a:solidFill>
                <a:latin typeface="Alvi Nastaleeq" pitchFamily="2" charset="-78"/>
                <a:cs typeface="Alvi Nastaleeq" pitchFamily="2" charset="-78"/>
              </a:rPr>
              <a:t>پلٹنے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تصوّر </a:t>
            </a:r>
            <a:r>
              <a:rPr lang="ar-SA" sz="4400" b="1" dirty="0" err="1">
                <a:solidFill>
                  <a:srgbClr val="000066"/>
                </a:solidFill>
                <a:latin typeface="Alvi Nastaleeq" pitchFamily="2" charset="-78"/>
                <a:cs typeface="Alvi Nastaleeq" pitchFamily="2" charset="-78"/>
              </a:rPr>
              <a:t>بھی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کرے</a:t>
            </a:r>
            <a:endParaRPr lang="ar-SA" sz="4400" b="1" dirty="0">
              <a:solidFill>
                <a:srgbClr val="000066"/>
              </a:solidFill>
              <a:latin typeface="Alvi Nastaleeq" pitchFamily="2" charset="-78"/>
              <a:cs typeface="Alvi Nastaleeq" pitchFamily="2" charset="-78"/>
            </a:endParaRPr>
          </a:p>
        </p:txBody>
      </p:sp>
      <p:sp>
        <p:nvSpPr>
          <p:cNvPr id="634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गुनाह की तरफ़ पलटने का तसव्वुर भी न करे। </a:t>
            </a:r>
            <a:endParaRPr lang="en-US" sz="2400" b="1">
              <a:solidFill>
                <a:srgbClr val="000066"/>
              </a:solidFill>
            </a:endParaRPr>
          </a:p>
        </p:txBody>
      </p:sp>
      <p:sp>
        <p:nvSpPr>
          <p:cNvPr id="634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634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وَقَدْ قُلْتَ يَا إِلَهِي فِي مُحْكَمِ كِتَابِكَ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You are said, My God, in the firm text of Your Book, that</a:t>
            </a:r>
          </a:p>
        </p:txBody>
      </p:sp>
      <p:sp>
        <p:nvSpPr>
          <p:cNvPr id="645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qad qul-ta ya ilahi fi muh-kami kitabik</a:t>
            </a:r>
          </a:p>
        </p:txBody>
      </p:sp>
      <p:sp>
        <p:nvSpPr>
          <p:cNvPr id="645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a:t>
            </a:r>
            <a:r>
              <a:rPr lang="ar-SA" sz="4400" b="1" dirty="0" err="1">
                <a:solidFill>
                  <a:srgbClr val="000066"/>
                </a:solidFill>
                <a:latin typeface="Alvi Nastaleeq" pitchFamily="2" charset="-78"/>
                <a:cs typeface="Alvi Nastaleeq" pitchFamily="2" charset="-78"/>
              </a:rPr>
              <a:t>خداوندا</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اپنی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محکم</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کتاب</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فرمایا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کہ</a:t>
            </a:r>
            <a:endParaRPr lang="ar-SA" sz="4400" b="1" dirty="0">
              <a:solidFill>
                <a:srgbClr val="000066"/>
              </a:solidFill>
              <a:latin typeface="Alvi Nastaleeq" pitchFamily="2" charset="-78"/>
              <a:cs typeface="Alvi Nastaleeq" pitchFamily="2" charset="-78"/>
            </a:endParaRPr>
          </a:p>
        </p:txBody>
      </p:sp>
      <p:sp>
        <p:nvSpPr>
          <p:cNvPr id="645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ख़ुदावन्दा! तने अपनी मोहकम किताब में फ़रमाया है के </a:t>
            </a:r>
            <a:endParaRPr lang="en-US" sz="2400" b="1">
              <a:solidFill>
                <a:srgbClr val="000066"/>
              </a:solidFill>
            </a:endParaRPr>
          </a:p>
        </p:txBody>
      </p:sp>
      <p:sp>
        <p:nvSpPr>
          <p:cNvPr id="645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645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إِنَّكَ تَقْبَلُ التَّوْبَةَ عَنْ عِبَادِكَ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You accept repentance from Your servants,</a:t>
            </a:r>
          </a:p>
        </p:txBody>
      </p:sp>
      <p:sp>
        <p:nvSpPr>
          <p:cNvPr id="655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in-naka taq-balut-tawbata `an i'badik</a:t>
            </a:r>
          </a:p>
        </p:txBody>
      </p:sp>
      <p:sp>
        <p:nvSpPr>
          <p:cNvPr id="655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تو </a:t>
            </a:r>
            <a:r>
              <a:rPr lang="ar-SA" sz="4400" b="1" dirty="0" err="1">
                <a:solidFill>
                  <a:srgbClr val="000066"/>
                </a:solidFill>
                <a:latin typeface="Alvi Nastaleeq" pitchFamily="2" charset="-78"/>
                <a:cs typeface="Alvi Nastaleeq" pitchFamily="2" charset="-78"/>
              </a:rPr>
              <a:t>بندوں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قبول </a:t>
            </a:r>
            <a:r>
              <a:rPr lang="ar-SA" sz="4400" b="1" dirty="0" err="1">
                <a:solidFill>
                  <a:srgbClr val="000066"/>
                </a:solidFill>
                <a:latin typeface="Alvi Nastaleeq" pitchFamily="2" charset="-78"/>
                <a:cs typeface="Alvi Nastaleeq" pitchFamily="2" charset="-78"/>
              </a:rPr>
              <a:t>کرتا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655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बन्दों की तौबा क़ुबूल करता है </a:t>
            </a:r>
            <a:endParaRPr lang="en-US" sz="2400" b="1">
              <a:solidFill>
                <a:srgbClr val="000066"/>
              </a:solidFill>
            </a:endParaRPr>
          </a:p>
        </p:txBody>
      </p:sp>
      <p:sp>
        <p:nvSpPr>
          <p:cNvPr id="655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655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وَتَعْفُو عَنِ السَّيِّئَاتِ</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pardon evil deeds,</a:t>
            </a:r>
          </a:p>
        </p:txBody>
      </p:sp>
      <p:sp>
        <p:nvSpPr>
          <p:cNvPr id="665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ta`-fu `anis-say-yi’at</a:t>
            </a:r>
          </a:p>
        </p:txBody>
      </p:sp>
      <p:sp>
        <p:nvSpPr>
          <p:cNvPr id="665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گناہوں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معاف </a:t>
            </a:r>
            <a:r>
              <a:rPr lang="ar-SA" sz="4400" b="1" dirty="0" err="1">
                <a:solidFill>
                  <a:srgbClr val="000066"/>
                </a:solidFill>
                <a:latin typeface="Alvi Nastaleeq" pitchFamily="2" charset="-78"/>
                <a:cs typeface="Alvi Nastaleeq" pitchFamily="2" charset="-78"/>
              </a:rPr>
              <a:t>کرتا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665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गुनाहों को माफ़ करता है </a:t>
            </a:r>
            <a:endParaRPr lang="en-US" sz="2400" b="1">
              <a:solidFill>
                <a:srgbClr val="000066"/>
              </a:solidFill>
            </a:endParaRPr>
          </a:p>
        </p:txBody>
      </p:sp>
      <p:sp>
        <p:nvSpPr>
          <p:cNvPr id="665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665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وَتُحِبُّ التَّوَّابِينَ</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love the </a:t>
            </a:r>
            <a:r>
              <a:rPr lang="en-US" sz="3000" b="1" kern="1200" dirty="0" err="1">
                <a:ea typeface="MS Mincho" pitchFamily="49" charset="-128"/>
              </a:rPr>
              <a:t>repenters</a:t>
            </a:r>
            <a:r>
              <a:rPr lang="en-US" sz="3000" b="1" kern="1200" dirty="0">
                <a:ea typeface="MS Mincho" pitchFamily="49" charset="-128"/>
              </a:rPr>
              <a:t>,</a:t>
            </a:r>
          </a:p>
        </p:txBody>
      </p:sp>
      <p:sp>
        <p:nvSpPr>
          <p:cNvPr id="675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tuhib-but-taw-wabin</a:t>
            </a:r>
          </a:p>
        </p:txBody>
      </p:sp>
      <p:sp>
        <p:nvSpPr>
          <p:cNvPr id="675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والوں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دوست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رکھتا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675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तौबा करने वालों को दोस्त रखता है।</a:t>
            </a:r>
            <a:endParaRPr lang="en-US" sz="2400" b="1">
              <a:solidFill>
                <a:srgbClr val="000066"/>
              </a:solidFill>
            </a:endParaRPr>
          </a:p>
        </p:txBody>
      </p:sp>
      <p:sp>
        <p:nvSpPr>
          <p:cNvPr id="675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675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فَاقْبَلْ تَوْبَتِي كَمَا وَعَدتَّ</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so accept my repentance as You are promised,</a:t>
            </a:r>
          </a:p>
        </p:txBody>
      </p:sp>
      <p:sp>
        <p:nvSpPr>
          <p:cNvPr id="686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faq-bal tawbati kama wa'd-ta</a:t>
            </a:r>
          </a:p>
        </p:txBody>
      </p:sp>
      <p:sp>
        <p:nvSpPr>
          <p:cNvPr id="686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لہذا</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میری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قبول فرما </a:t>
            </a:r>
            <a:r>
              <a:rPr lang="ar-SA" sz="4400" b="1" dirty="0" err="1">
                <a:solidFill>
                  <a:srgbClr val="000066"/>
                </a:solidFill>
                <a:latin typeface="Alvi Nastaleeq" pitchFamily="2" charset="-78"/>
                <a:cs typeface="Alvi Nastaleeq" pitchFamily="2" charset="-78"/>
              </a:rPr>
              <a:t>جیسا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کہ</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وعدہ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686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लेहाज़ा तू मेरी तौबा क़ुबूल फ़रमा जैसा के तूने वादा किया है,</a:t>
            </a:r>
            <a:endParaRPr lang="en-US" sz="2400" b="1">
              <a:solidFill>
                <a:srgbClr val="000066"/>
              </a:solidFill>
            </a:endParaRPr>
          </a:p>
        </p:txBody>
      </p:sp>
      <p:sp>
        <p:nvSpPr>
          <p:cNvPr id="686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686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وَاعْفُ عَن سَيِّئَاتِي كَمَا ضَمِنتَ</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pardon my evil deeds as You are guaranteed,</a:t>
            </a:r>
          </a:p>
        </p:txBody>
      </p:sp>
      <p:sp>
        <p:nvSpPr>
          <p:cNvPr id="696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a'-fu `an say-yiwati kama daminta</a:t>
            </a:r>
          </a:p>
        </p:txBody>
      </p:sp>
      <p:sp>
        <p:nvSpPr>
          <p:cNvPr id="696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میرے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گناہوں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معاف </a:t>
            </a:r>
            <a:r>
              <a:rPr lang="ar-SA" sz="4400" b="1" dirty="0" err="1">
                <a:solidFill>
                  <a:srgbClr val="000066"/>
                </a:solidFill>
                <a:latin typeface="Alvi Nastaleeq" pitchFamily="2" charset="-78"/>
                <a:cs typeface="Alvi Nastaleeq" pitchFamily="2" charset="-78"/>
              </a:rPr>
              <a:t>کر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جیسا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کہ</a:t>
            </a:r>
            <a:r>
              <a:rPr lang="ar-SA" sz="4400" b="1" dirty="0">
                <a:solidFill>
                  <a:srgbClr val="000066"/>
                </a:solidFill>
                <a:latin typeface="Alvi Nastaleeq" pitchFamily="2" charset="-78"/>
                <a:cs typeface="Alvi Nastaleeq" pitchFamily="2" charset="-78"/>
              </a:rPr>
              <a:t> تو </a:t>
            </a:r>
            <a:r>
              <a:rPr lang="ar-SA" sz="4400" b="1" dirty="0" err="1">
                <a:solidFill>
                  <a:srgbClr val="000066"/>
                </a:solidFill>
                <a:latin typeface="Alvi Nastaleeq" pitchFamily="2" charset="-78"/>
                <a:cs typeface="Alvi Nastaleeq" pitchFamily="2" charset="-78"/>
              </a:rPr>
              <a:t>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ذمہ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لیا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696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और मेरे गुनाहों को माफ़ कर दे जैसा के तूने ज़िम्मा लिया है। </a:t>
            </a:r>
            <a:endParaRPr lang="en-US" sz="2400" b="1">
              <a:solidFill>
                <a:srgbClr val="000066"/>
              </a:solidFill>
            </a:endParaRPr>
          </a:p>
        </p:txBody>
      </p:sp>
      <p:sp>
        <p:nvSpPr>
          <p:cNvPr id="696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696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وَأَوْجِبْ لِي مَحَبَّتَكَ كَمَا شَرَطتَّ</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make obligatory toward me Your love as You are stipulated!</a:t>
            </a:r>
          </a:p>
        </p:txBody>
      </p:sp>
      <p:sp>
        <p:nvSpPr>
          <p:cNvPr id="706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2600" b="1" i="1">
                <a:solidFill>
                  <a:srgbClr val="000066"/>
                </a:solidFill>
                <a:ea typeface="MS Mincho" pitchFamily="49" charset="-128"/>
              </a:rPr>
              <a:t>wa aw-jib li mahab-bataka kama sharat-ta</a:t>
            </a:r>
            <a:endParaRPr lang="fi-FI" sz="2600" b="1" i="1">
              <a:solidFill>
                <a:srgbClr val="000066"/>
              </a:solidFill>
              <a:ea typeface="MS Mincho" pitchFamily="49" charset="-128"/>
            </a:endParaRPr>
          </a:p>
        </p:txBody>
      </p:sp>
      <p:sp>
        <p:nvSpPr>
          <p:cNvPr id="706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حسب </a:t>
            </a:r>
            <a:r>
              <a:rPr lang="ar-SA" sz="4400" b="1" dirty="0" err="1">
                <a:solidFill>
                  <a:srgbClr val="000066"/>
                </a:solidFill>
                <a:latin typeface="Alvi Nastaleeq" pitchFamily="2" charset="-78"/>
                <a:cs typeface="Alvi Nastaleeq" pitchFamily="2" charset="-78"/>
              </a:rPr>
              <a:t>قرارداد</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اپنی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محبت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لۓ</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ضروری</a:t>
            </a:r>
            <a:r>
              <a:rPr lang="ar-SA" sz="4400" b="1" dirty="0">
                <a:solidFill>
                  <a:srgbClr val="000066"/>
                </a:solidFill>
                <a:latin typeface="Alvi Nastaleeq" pitchFamily="2" charset="-78"/>
                <a:cs typeface="Alvi Nastaleeq" pitchFamily="2" charset="-78"/>
              </a:rPr>
              <a:t> قرار </a:t>
            </a:r>
            <a:r>
              <a:rPr lang="ar-SA" sz="4400" b="1" dirty="0" err="1">
                <a:solidFill>
                  <a:srgbClr val="000066"/>
                </a:solidFill>
                <a:latin typeface="Alvi Nastaleeq" pitchFamily="2" charset="-78"/>
                <a:cs typeface="Alvi Nastaleeq" pitchFamily="2" charset="-78"/>
              </a:rPr>
              <a:t>دے</a:t>
            </a:r>
            <a:endParaRPr lang="ar-SA" sz="4400" b="1" dirty="0">
              <a:solidFill>
                <a:srgbClr val="000066"/>
              </a:solidFill>
              <a:latin typeface="Alvi Nastaleeq" pitchFamily="2" charset="-78"/>
              <a:cs typeface="Alvi Nastaleeq" pitchFamily="2" charset="-78"/>
            </a:endParaRPr>
          </a:p>
        </p:txBody>
      </p:sp>
      <p:sp>
        <p:nvSpPr>
          <p:cNvPr id="706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हस्बे क़रारदाद अपनी मोहब्बत को मेरे  लिये ज़रूरी क़रार दे </a:t>
            </a:r>
            <a:endParaRPr lang="en-US" sz="2400" b="1">
              <a:solidFill>
                <a:srgbClr val="000066"/>
              </a:solidFill>
            </a:endParaRPr>
          </a:p>
        </p:txBody>
      </p:sp>
      <p:sp>
        <p:nvSpPr>
          <p:cNvPr id="706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706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وَلَكَ يَا رَبِّ</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To You, my Lord, belongs</a:t>
            </a:r>
          </a:p>
        </p:txBody>
      </p:sp>
      <p:sp>
        <p:nvSpPr>
          <p:cNvPr id="716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laka ya rab-bi</a:t>
            </a:r>
          </a:p>
        </p:txBody>
      </p:sp>
      <p:sp>
        <p:nvSpPr>
          <p:cNvPr id="716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تجھ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پروردگار</a:t>
            </a:r>
            <a:r>
              <a:rPr lang="ar-SA" sz="4400" b="1" dirty="0">
                <a:solidFill>
                  <a:srgbClr val="000066"/>
                </a:solidFill>
                <a:latin typeface="Alvi Nastaleeq" pitchFamily="2" charset="-78"/>
                <a:cs typeface="Alvi Nastaleeq" pitchFamily="2" charset="-78"/>
              </a:rPr>
              <a:t> !</a:t>
            </a:r>
          </a:p>
        </p:txBody>
      </p:sp>
      <p:sp>
        <p:nvSpPr>
          <p:cNvPr id="716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 तुझसे ऐ मेरे परवरदिगार</a:t>
            </a:r>
            <a:endParaRPr lang="en-US" sz="2400" b="1">
              <a:solidFill>
                <a:srgbClr val="000066"/>
              </a:solidFill>
            </a:endParaRPr>
          </a:p>
        </p:txBody>
      </p:sp>
      <p:sp>
        <p:nvSpPr>
          <p:cNvPr id="716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716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err="1">
                <a:latin typeface="Attari_Quran" pitchFamily="2" charset="-78"/>
                <a:ea typeface="+mn-ea"/>
                <a:cs typeface="Attari_Quran" pitchFamily="2" charset="-78"/>
              </a:rPr>
              <a:t>وَيَا</a:t>
            </a:r>
            <a:r>
              <a:rPr lang="ar-SA" sz="7900" kern="1200" dirty="0">
                <a:latin typeface="Attari_Quran" pitchFamily="2" charset="-78"/>
                <a:ea typeface="+mn-ea"/>
                <a:cs typeface="Attari_Quran" pitchFamily="2" charset="-78"/>
              </a:rPr>
              <a:t> مَن لا يَضِيعُ لَديْهِ أَجْرُ الْمُحْسِنِينَ</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He with whom is not lost the wage of the good-doers!</a:t>
            </a:r>
          </a:p>
        </p:txBody>
      </p:sp>
      <p:sp>
        <p:nvSpPr>
          <p:cNvPr id="81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600" b="1" i="1">
                <a:solidFill>
                  <a:srgbClr val="000066"/>
                </a:solidFill>
                <a:ea typeface="MS Mincho" pitchFamily="49" charset="-128"/>
              </a:rPr>
              <a:t>wa ya mal-la yadiu' laday-hi aj-rul-muh-sinin</a:t>
            </a:r>
            <a:endParaRPr lang="fi-FI" sz="2600" b="1" i="1">
              <a:solidFill>
                <a:srgbClr val="000066"/>
              </a:solidFill>
              <a:ea typeface="MS Mincho" pitchFamily="49" charset="-128"/>
            </a:endParaRPr>
          </a:p>
        </p:txBody>
      </p:sp>
      <p:sp>
        <p:nvSpPr>
          <p:cNvPr id="81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جس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ہاں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نیکوکاروں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اجر ضائع </a:t>
            </a:r>
            <a:r>
              <a:rPr lang="ar-SA" sz="4400" b="1" dirty="0" err="1">
                <a:solidFill>
                  <a:srgbClr val="000066"/>
                </a:solidFill>
                <a:latin typeface="Alvi Nastaleeq" pitchFamily="2" charset="-78"/>
                <a:cs typeface="Alvi Nastaleeq" pitchFamily="2" charset="-78"/>
              </a:rPr>
              <a:t>نہیں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ہوتا</a:t>
            </a:r>
            <a:endParaRPr lang="ar-SA" sz="4400" b="1" dirty="0">
              <a:solidFill>
                <a:srgbClr val="000066"/>
              </a:solidFill>
              <a:latin typeface="Alvi Nastaleeq" pitchFamily="2" charset="-78"/>
              <a:cs typeface="Alvi Nastaleeq" pitchFamily="2" charset="-78"/>
            </a:endParaRPr>
          </a:p>
        </p:txBody>
      </p:sp>
      <p:sp>
        <p:nvSpPr>
          <p:cNvPr id="81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हाँ नेकोकारों का अज्र ज़ाया नहीं होता। </a:t>
            </a:r>
            <a:endParaRPr lang="en-US" sz="2400" b="1">
              <a:solidFill>
                <a:srgbClr val="000066"/>
              </a:solidFill>
            </a:endParaRPr>
          </a:p>
        </p:txBody>
      </p:sp>
      <p:sp>
        <p:nvSpPr>
          <p:cNvPr id="8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82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شَرْطِي لا أَعُودَ فِي </a:t>
            </a:r>
            <a:r>
              <a:rPr lang="ar-SA" sz="7900" kern="1200" dirty="0" err="1">
                <a:latin typeface="Attari_Quran" pitchFamily="2" charset="-78"/>
                <a:ea typeface="+mn-ea"/>
                <a:cs typeface="Attari_Quran" pitchFamily="2" charset="-78"/>
              </a:rPr>
              <a:t>مَكْرُوهِكَ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my stipulation that I will not return to what is disliked by You,</a:t>
            </a:r>
          </a:p>
        </p:txBody>
      </p:sp>
      <p:sp>
        <p:nvSpPr>
          <p:cNvPr id="727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600" b="1" i="1">
                <a:solidFill>
                  <a:srgbClr val="000066"/>
                </a:solidFill>
                <a:ea typeface="MS Mincho" pitchFamily="49" charset="-128"/>
              </a:rPr>
              <a:t>shar-ti al-la ao'oda fi mak-ruhika</a:t>
            </a:r>
            <a:endParaRPr lang="fi-FI" sz="2600" b="1" i="1">
              <a:solidFill>
                <a:srgbClr val="000066"/>
              </a:solidFill>
              <a:ea typeface="MS Mincho" pitchFamily="49" charset="-128"/>
            </a:endParaRPr>
          </a:p>
        </p:txBody>
      </p:sp>
      <p:sp>
        <p:nvSpPr>
          <p:cNvPr id="727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یہ</a:t>
            </a:r>
            <a:r>
              <a:rPr lang="ar-SA" sz="4400" b="1" dirty="0">
                <a:solidFill>
                  <a:srgbClr val="000066"/>
                </a:solidFill>
                <a:latin typeface="Alvi Nastaleeq" pitchFamily="2" charset="-78"/>
                <a:cs typeface="Alvi Nastaleeq" pitchFamily="2" charset="-78"/>
              </a:rPr>
              <a:t> اقرار </a:t>
            </a:r>
            <a:r>
              <a:rPr lang="ar-SA" sz="4400" b="1" dirty="0" err="1">
                <a:solidFill>
                  <a:srgbClr val="000066"/>
                </a:solidFill>
                <a:latin typeface="Alvi Nastaleeq" pitchFamily="2" charset="-78"/>
                <a:cs typeface="Alvi Nastaleeq" pitchFamily="2" charset="-78"/>
              </a:rPr>
              <a:t>کرتا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ناپسندیدہ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باتوں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طرف رخ </a:t>
            </a:r>
            <a:r>
              <a:rPr lang="ar-SA" sz="4400" b="1" dirty="0" err="1">
                <a:solidFill>
                  <a:srgbClr val="000066"/>
                </a:solidFill>
                <a:latin typeface="Alvi Nastaleeq" pitchFamily="2" charset="-78"/>
                <a:cs typeface="Alvi Nastaleeq" pitchFamily="2" charset="-78"/>
              </a:rPr>
              <a:t>نہیں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گا</a:t>
            </a:r>
            <a:endParaRPr lang="ar-SA" sz="4400" b="1" dirty="0">
              <a:solidFill>
                <a:srgbClr val="000066"/>
              </a:solidFill>
              <a:latin typeface="Alvi Nastaleeq" pitchFamily="2" charset="-78"/>
              <a:cs typeface="Alvi Nastaleeq" pitchFamily="2" charset="-78"/>
            </a:endParaRPr>
          </a:p>
        </p:txBody>
      </p:sp>
      <p:sp>
        <p:nvSpPr>
          <p:cNvPr id="727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यह इक़रार करता हूँ के तेरी नापसन्दीदा बातों की तरफ़ रूख़ नहीं करूंगा </a:t>
            </a:r>
            <a:endParaRPr lang="en-US" sz="2400" b="1">
              <a:solidFill>
                <a:srgbClr val="000066"/>
              </a:solidFill>
            </a:endParaRPr>
          </a:p>
        </p:txBody>
      </p:sp>
      <p:sp>
        <p:nvSpPr>
          <p:cNvPr id="727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727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وَضَمَاِني لا أَرْجِعَ فِي </a:t>
            </a:r>
            <a:r>
              <a:rPr lang="ar-SA" sz="7900" kern="1200" dirty="0" err="1">
                <a:latin typeface="Attari_Quran" pitchFamily="2" charset="-78"/>
                <a:ea typeface="+mn-ea"/>
                <a:cs typeface="Attari_Quran" pitchFamily="2" charset="-78"/>
              </a:rPr>
              <a:t>مَذْمُومِكَ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my guarantee that I will not go back to what You blame,</a:t>
            </a:r>
          </a:p>
        </p:txBody>
      </p:sp>
      <p:sp>
        <p:nvSpPr>
          <p:cNvPr id="737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600" b="1" i="1">
                <a:solidFill>
                  <a:srgbClr val="000066"/>
                </a:solidFill>
                <a:ea typeface="MS Mincho" pitchFamily="49" charset="-128"/>
              </a:rPr>
              <a:t>wa damani al-la ar-jia' fi madhmumik</a:t>
            </a:r>
            <a:endParaRPr lang="fi-FI" sz="2600" b="1" i="1">
              <a:solidFill>
                <a:srgbClr val="000066"/>
              </a:solidFill>
              <a:ea typeface="MS Mincho" pitchFamily="49" charset="-128"/>
            </a:endParaRPr>
          </a:p>
        </p:txBody>
      </p:sp>
      <p:sp>
        <p:nvSpPr>
          <p:cNvPr id="737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یہ</a:t>
            </a:r>
            <a:r>
              <a:rPr lang="ar-SA" sz="4400" b="1" dirty="0">
                <a:solidFill>
                  <a:srgbClr val="000066"/>
                </a:solidFill>
                <a:latin typeface="Alvi Nastaleeq" pitchFamily="2" charset="-78"/>
                <a:cs typeface="Alvi Nastaleeq" pitchFamily="2" charset="-78"/>
              </a:rPr>
              <a:t> قول و قرار </a:t>
            </a:r>
            <a:r>
              <a:rPr lang="ar-SA" sz="4400" b="1" dirty="0" err="1">
                <a:solidFill>
                  <a:srgbClr val="000066"/>
                </a:solidFill>
                <a:latin typeface="Alvi Nastaleeq" pitchFamily="2" charset="-78"/>
                <a:cs typeface="Alvi Nastaleeq" pitchFamily="2" charset="-78"/>
              </a:rPr>
              <a:t>کرتا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کہ</a:t>
            </a:r>
            <a:r>
              <a:rPr lang="ar-SA" sz="4400" b="1" dirty="0">
                <a:solidFill>
                  <a:srgbClr val="000066"/>
                </a:solidFill>
                <a:latin typeface="Alvi Nastaleeq" pitchFamily="2" charset="-78"/>
                <a:cs typeface="Alvi Nastaleeq" pitchFamily="2" charset="-78"/>
              </a:rPr>
              <a:t> قابل </a:t>
            </a:r>
            <a:r>
              <a:rPr lang="ar-SA" sz="4400" b="1" dirty="0" err="1">
                <a:solidFill>
                  <a:srgbClr val="000066"/>
                </a:solidFill>
                <a:latin typeface="Alvi Nastaleeq" pitchFamily="2" charset="-78"/>
                <a:cs typeface="Alvi Nastaleeq" pitchFamily="2" charset="-78"/>
              </a:rPr>
              <a:t>مذمت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چیزوں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طرف رجوع </a:t>
            </a:r>
            <a:r>
              <a:rPr lang="ar-SA" sz="4400" b="1" dirty="0" err="1">
                <a:solidFill>
                  <a:srgbClr val="000066"/>
                </a:solidFill>
                <a:latin typeface="Alvi Nastaleeq" pitchFamily="2" charset="-78"/>
                <a:cs typeface="Alvi Nastaleeq" pitchFamily="2" charset="-78"/>
              </a:rPr>
              <a:t>نہ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گا</a:t>
            </a:r>
            <a:endParaRPr lang="ar-SA" sz="4400" b="1" dirty="0">
              <a:solidFill>
                <a:srgbClr val="000066"/>
              </a:solidFill>
              <a:latin typeface="Alvi Nastaleeq" pitchFamily="2" charset="-78"/>
              <a:cs typeface="Alvi Nastaleeq" pitchFamily="2" charset="-78"/>
            </a:endParaRPr>
          </a:p>
        </p:txBody>
      </p:sp>
      <p:sp>
        <p:nvSpPr>
          <p:cNvPr id="737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यह क़ौल व क़रार करता हूँ के क़ाबिले मज़म्मत चीज़ों की तरफ़ रूजू न करूंगा </a:t>
            </a:r>
            <a:endParaRPr lang="en-US" sz="2400" b="1">
              <a:solidFill>
                <a:srgbClr val="000066"/>
              </a:solidFill>
            </a:endParaRPr>
          </a:p>
        </p:txBody>
      </p:sp>
      <p:sp>
        <p:nvSpPr>
          <p:cNvPr id="737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737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وَعَهْدِي أَنْ أَهْجُرَ جَمِيعَ مَعَاصِيكَ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my covenant that I will stay away from acts of disobedience to You.</a:t>
            </a:r>
          </a:p>
        </p:txBody>
      </p:sp>
      <p:sp>
        <p:nvSpPr>
          <p:cNvPr id="747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`ah-di an ah-jura jami-ya' ma'asik</a:t>
            </a:r>
          </a:p>
        </p:txBody>
      </p:sp>
      <p:sp>
        <p:nvSpPr>
          <p:cNvPr id="747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یہ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عہد</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تمام </a:t>
            </a:r>
            <a:r>
              <a:rPr lang="ar-SA" sz="4400" b="1" dirty="0" err="1">
                <a:solidFill>
                  <a:srgbClr val="000066"/>
                </a:solidFill>
                <a:latin typeface="Alvi Nastaleeq" pitchFamily="2" charset="-78"/>
                <a:cs typeface="Alvi Nastaleeq" pitchFamily="2" charset="-78"/>
              </a:rPr>
              <a:t>نافرمانیوں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یکسر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چھوڑ</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گا</a:t>
            </a:r>
            <a:endParaRPr lang="ar-SA" sz="4400" b="1" dirty="0">
              <a:solidFill>
                <a:srgbClr val="000066"/>
              </a:solidFill>
              <a:latin typeface="Alvi Nastaleeq" pitchFamily="2" charset="-78"/>
              <a:cs typeface="Alvi Nastaleeq" pitchFamily="2" charset="-78"/>
            </a:endParaRPr>
          </a:p>
        </p:txBody>
      </p:sp>
      <p:sp>
        <p:nvSpPr>
          <p:cNvPr id="747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यह अहद करता हूँ के तेरी तमाम नाफ़रमानियों को यकसर छोड़ दूंगा।</a:t>
            </a:r>
            <a:endParaRPr lang="en-US" sz="2400" b="1">
              <a:solidFill>
                <a:srgbClr val="000066"/>
              </a:solidFill>
            </a:endParaRPr>
          </a:p>
        </p:txBody>
      </p:sp>
      <p:sp>
        <p:nvSpPr>
          <p:cNvPr id="747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747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إِنَّكَ أَعْلَمُ بِمَا عَمِلْتُ</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a:t>
            </a:r>
            <a:r>
              <a:rPr lang="en-US" sz="3000" b="1" kern="1200" dirty="0" err="1" smtClean="0">
                <a:ea typeface="MS Mincho" pitchFamily="49" charset="-128"/>
              </a:rPr>
              <a:t>Allāh</a:t>
            </a:r>
            <a:r>
              <a:rPr lang="en-US" sz="3000" b="1" kern="1200" dirty="0" smtClean="0">
                <a:ea typeface="MS Mincho" pitchFamily="49" charset="-128"/>
              </a:rPr>
              <a:t>, </a:t>
            </a:r>
            <a:r>
              <a:rPr lang="en-US" sz="3000" b="1" kern="1200" dirty="0">
                <a:ea typeface="MS Mincho" pitchFamily="49" charset="-128"/>
              </a:rPr>
              <a:t>You know better what I have done,</a:t>
            </a:r>
          </a:p>
        </p:txBody>
      </p:sp>
      <p:sp>
        <p:nvSpPr>
          <p:cNvPr id="757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600" b="1" i="1" dirty="0">
                <a:solidFill>
                  <a:srgbClr val="000066"/>
                </a:solidFill>
                <a:ea typeface="MS Mincho" pitchFamily="49" charset="-128"/>
              </a:rPr>
              <a:t>allahumma in-naka a'-lamu bima `amil-tu</a:t>
            </a:r>
            <a:endParaRPr lang="fi-FI" sz="2600" b="1" i="1" dirty="0">
              <a:solidFill>
                <a:srgbClr val="000066"/>
              </a:solidFill>
              <a:ea typeface="MS Mincho" pitchFamily="49" charset="-128"/>
            </a:endParaRPr>
          </a:p>
        </p:txBody>
      </p:sp>
      <p:sp>
        <p:nvSpPr>
          <p:cNvPr id="757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بارالہا</a:t>
            </a:r>
            <a:r>
              <a:rPr lang="ar-SA" sz="4400" b="1" dirty="0">
                <a:solidFill>
                  <a:srgbClr val="000066"/>
                </a:solidFill>
                <a:latin typeface="Alvi Nastaleeq" pitchFamily="2" charset="-78"/>
                <a:cs typeface="Alvi Nastaleeq" pitchFamily="2" charset="-78"/>
              </a:rPr>
              <a:t> ! تو </a:t>
            </a:r>
            <a:r>
              <a:rPr lang="ar-SA" sz="4400" b="1" dirty="0" err="1">
                <a:solidFill>
                  <a:srgbClr val="000066"/>
                </a:solidFill>
                <a:latin typeface="Alvi Nastaleeq" pitchFamily="2" charset="-78"/>
                <a:cs typeface="Alvi Nastaleeq" pitchFamily="2" charset="-78"/>
              </a:rPr>
              <a:t>میرے</a:t>
            </a:r>
            <a:r>
              <a:rPr lang="ar-SA" sz="4400" b="1" dirty="0">
                <a:solidFill>
                  <a:srgbClr val="000066"/>
                </a:solidFill>
                <a:latin typeface="Alvi Nastaleeq" pitchFamily="2" charset="-78"/>
                <a:cs typeface="Alvi Nastaleeq" pitchFamily="2" charset="-78"/>
              </a:rPr>
              <a:t> عمل و </a:t>
            </a:r>
            <a:r>
              <a:rPr lang="ar-SA" sz="4400" b="1" dirty="0" err="1">
                <a:solidFill>
                  <a:srgbClr val="000066"/>
                </a:solidFill>
                <a:latin typeface="Alvi Nastaleeq" pitchFamily="2" charset="-78"/>
                <a:cs typeface="Alvi Nastaleeq" pitchFamily="2" charset="-78"/>
              </a:rPr>
              <a:t>کردار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خوب </a:t>
            </a:r>
            <a:r>
              <a:rPr lang="ar-SA" sz="4400" b="1" dirty="0" err="1">
                <a:solidFill>
                  <a:srgbClr val="000066"/>
                </a:solidFill>
                <a:latin typeface="Alvi Nastaleeq" pitchFamily="2" charset="-78"/>
                <a:cs typeface="Alvi Nastaleeq" pitchFamily="2" charset="-78"/>
              </a:rPr>
              <a:t>آگاہ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757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बारे इलाहा! तू मेरे अमल व किरदार से ख़ूब आगाह है,</a:t>
            </a:r>
            <a:endParaRPr lang="en-US" sz="2400" b="1">
              <a:solidFill>
                <a:srgbClr val="000066"/>
              </a:solidFill>
            </a:endParaRPr>
          </a:p>
        </p:txBody>
      </p:sp>
      <p:sp>
        <p:nvSpPr>
          <p:cNvPr id="757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757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فَاغْفِرْ لِي مَا عَلِمْتَ</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so forgive me what You know</a:t>
            </a:r>
          </a:p>
        </p:txBody>
      </p:sp>
      <p:sp>
        <p:nvSpPr>
          <p:cNvPr id="768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fagh-fir li ma `alim-ta</a:t>
            </a:r>
          </a:p>
        </p:txBody>
      </p:sp>
      <p:sp>
        <p:nvSpPr>
          <p:cNvPr id="768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اب جو </a:t>
            </a:r>
            <a:r>
              <a:rPr lang="ar-SA" sz="4400" b="1" dirty="0" err="1">
                <a:solidFill>
                  <a:srgbClr val="000066"/>
                </a:solidFill>
                <a:latin typeface="Alvi Nastaleeq" pitchFamily="2" charset="-78"/>
                <a:cs typeface="Alvi Nastaleeq" pitchFamily="2" charset="-78"/>
              </a:rPr>
              <a:t>بھی</a:t>
            </a:r>
            <a:r>
              <a:rPr lang="ar-SA" sz="4400" b="1" dirty="0">
                <a:solidFill>
                  <a:srgbClr val="000066"/>
                </a:solidFill>
                <a:latin typeface="Alvi Nastaleeq" pitchFamily="2" charset="-78"/>
                <a:cs typeface="Alvi Nastaleeq" pitchFamily="2" charset="-78"/>
              </a:rPr>
              <a:t> تو جانتا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اسے</a:t>
            </a:r>
            <a:r>
              <a:rPr lang="ar-SA" sz="4400" b="1" dirty="0">
                <a:solidFill>
                  <a:srgbClr val="000066"/>
                </a:solidFill>
                <a:latin typeface="Alvi Nastaleeq" pitchFamily="2" charset="-78"/>
                <a:cs typeface="Alvi Nastaleeq" pitchFamily="2" charset="-78"/>
              </a:rPr>
              <a:t> بخش </a:t>
            </a:r>
            <a:r>
              <a:rPr lang="ar-SA" sz="4400" b="1" dirty="0" err="1">
                <a:solidFill>
                  <a:srgbClr val="000066"/>
                </a:solidFill>
                <a:latin typeface="Alvi Nastaleeq" pitchFamily="2" charset="-78"/>
                <a:cs typeface="Alvi Nastaleeq" pitchFamily="2" charset="-78"/>
              </a:rPr>
              <a:t>دے</a:t>
            </a:r>
            <a:endParaRPr lang="ar-SA" sz="4400" b="1" dirty="0">
              <a:solidFill>
                <a:srgbClr val="000066"/>
              </a:solidFill>
              <a:latin typeface="Alvi Nastaleeq" pitchFamily="2" charset="-78"/>
              <a:cs typeface="Alvi Nastaleeq" pitchFamily="2" charset="-78"/>
            </a:endParaRPr>
          </a:p>
        </p:txBody>
      </p:sp>
      <p:sp>
        <p:nvSpPr>
          <p:cNvPr id="768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अब जो भी तू जानता है उसे  बख़्श दे </a:t>
            </a:r>
            <a:endParaRPr lang="en-US" sz="2400" b="1">
              <a:solidFill>
                <a:srgbClr val="000066"/>
              </a:solidFill>
            </a:endParaRPr>
          </a:p>
        </p:txBody>
      </p:sp>
      <p:sp>
        <p:nvSpPr>
          <p:cNvPr id="768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768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وَاصْرِفْنِي بِقُدْرَتِكَ إِلَى مَا أَحْبَبْتَ</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turn me through Your power to what You love!</a:t>
            </a:r>
          </a:p>
        </p:txBody>
      </p:sp>
      <p:sp>
        <p:nvSpPr>
          <p:cNvPr id="778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was-rif-ni biqud-ratika ila ma ah-bab-t</a:t>
            </a:r>
          </a:p>
        </p:txBody>
      </p:sp>
      <p:sp>
        <p:nvSpPr>
          <p:cNvPr id="778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اپنی</a:t>
            </a:r>
            <a:r>
              <a:rPr lang="ar-SA" sz="4400" b="1" dirty="0">
                <a:solidFill>
                  <a:srgbClr val="000066"/>
                </a:solidFill>
                <a:latin typeface="Alvi Nastaleeq" pitchFamily="2" charset="-78"/>
                <a:cs typeface="Alvi Nastaleeq" pitchFamily="2" charset="-78"/>
              </a:rPr>
              <a:t> قدرت </a:t>
            </a:r>
            <a:r>
              <a:rPr lang="ar-SA" sz="4400" b="1" dirty="0" err="1">
                <a:solidFill>
                  <a:srgbClr val="000066"/>
                </a:solidFill>
                <a:latin typeface="Alvi Nastaleeq" pitchFamily="2" charset="-78"/>
                <a:cs typeface="Alvi Nastaleeq" pitchFamily="2" charset="-78"/>
              </a:rPr>
              <a:t>کاملہ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پسندیدہ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چیزوں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طرف </a:t>
            </a:r>
            <a:r>
              <a:rPr lang="ar-SA" sz="4400" b="1" dirty="0" err="1">
                <a:solidFill>
                  <a:srgbClr val="000066"/>
                </a:solidFill>
                <a:latin typeface="Alvi Nastaleeq" pitchFamily="2" charset="-78"/>
                <a:cs typeface="Alvi Nastaleeq" pitchFamily="2" charset="-78"/>
              </a:rPr>
              <a:t>مجھے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موڑ</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دے</a:t>
            </a:r>
            <a:endParaRPr lang="ar-SA" sz="4400" b="1" dirty="0">
              <a:solidFill>
                <a:srgbClr val="000066"/>
              </a:solidFill>
              <a:latin typeface="Alvi Nastaleeq" pitchFamily="2" charset="-78"/>
              <a:cs typeface="Alvi Nastaleeq" pitchFamily="2" charset="-78"/>
            </a:endParaRPr>
          </a:p>
        </p:txBody>
      </p:sp>
      <p:sp>
        <p:nvSpPr>
          <p:cNvPr id="778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क़ुदरते कामेला से पसन्दीदा चीज़ों की तरफ़ मुझे मोड़ दे। </a:t>
            </a:r>
            <a:endParaRPr lang="en-US" sz="2400" b="1">
              <a:solidFill>
                <a:srgbClr val="000066"/>
              </a:solidFill>
            </a:endParaRPr>
          </a:p>
        </p:txBody>
      </p:sp>
      <p:sp>
        <p:nvSpPr>
          <p:cNvPr id="778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778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وَعَلَيَّ تَبِعَاتٌ قَدْ حَفِظْتُهُنَّ،</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a:t>
            </a:r>
            <a:r>
              <a:rPr lang="en-US" sz="3000" b="1" kern="1200" dirty="0" err="1" smtClean="0">
                <a:ea typeface="MS Mincho" pitchFamily="49" charset="-128"/>
              </a:rPr>
              <a:t>Allāh</a:t>
            </a:r>
            <a:r>
              <a:rPr lang="en-US" sz="3000" b="1" kern="1200" dirty="0" smtClean="0">
                <a:ea typeface="MS Mincho" pitchFamily="49" charset="-128"/>
              </a:rPr>
              <a:t>, </a:t>
            </a:r>
            <a:r>
              <a:rPr lang="en-US" sz="3000" b="1" kern="1200" dirty="0">
                <a:ea typeface="MS Mincho" pitchFamily="49" charset="-128"/>
              </a:rPr>
              <a:t>counted against me are claims that stay in my memory</a:t>
            </a:r>
          </a:p>
        </p:txBody>
      </p:sp>
      <p:sp>
        <p:nvSpPr>
          <p:cNvPr id="788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dirty="0">
                <a:solidFill>
                  <a:srgbClr val="000066"/>
                </a:solidFill>
                <a:ea typeface="MS Mincho" pitchFamily="49" charset="-128"/>
              </a:rPr>
              <a:t>allahumma wa `alay-ya tabia'atun qad hafiz-tuhun-na</a:t>
            </a:r>
          </a:p>
        </p:txBody>
      </p:sp>
      <p:sp>
        <p:nvSpPr>
          <p:cNvPr id="788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اللہ</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میرے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ذمّہ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کتنے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ایسے</a:t>
            </a:r>
            <a:r>
              <a:rPr lang="ar-SA" sz="4400" b="1" dirty="0">
                <a:solidFill>
                  <a:srgbClr val="000066"/>
                </a:solidFill>
                <a:latin typeface="Alvi Nastaleeq" pitchFamily="2" charset="-78"/>
                <a:cs typeface="Alvi Nastaleeq" pitchFamily="2" charset="-78"/>
              </a:rPr>
              <a:t> حقوق </a:t>
            </a:r>
            <a:r>
              <a:rPr lang="ar-SA" sz="4400" b="1" dirty="0" err="1">
                <a:solidFill>
                  <a:srgbClr val="000066"/>
                </a:solidFill>
                <a:latin typeface="Alvi Nastaleeq" pitchFamily="2" charset="-78"/>
                <a:cs typeface="Alvi Nastaleeq" pitchFamily="2" charset="-78"/>
              </a:rPr>
              <a:t>ہیں</a:t>
            </a:r>
            <a:r>
              <a:rPr lang="ar-SA" sz="4400" b="1" dirty="0">
                <a:solidFill>
                  <a:srgbClr val="000066"/>
                </a:solidFill>
                <a:latin typeface="Alvi Nastaleeq" pitchFamily="2" charset="-78"/>
                <a:cs typeface="Alvi Nastaleeq" pitchFamily="2" charset="-78"/>
              </a:rPr>
              <a:t> جو </a:t>
            </a:r>
            <a:r>
              <a:rPr lang="ar-SA" sz="4400" b="1" dirty="0" err="1">
                <a:solidFill>
                  <a:srgbClr val="000066"/>
                </a:solidFill>
                <a:latin typeface="Alvi Nastaleeq" pitchFamily="2" charset="-78"/>
                <a:cs typeface="Alvi Nastaleeq" pitchFamily="2" charset="-78"/>
              </a:rPr>
              <a:t>مجھے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یاد</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ہیں</a:t>
            </a:r>
            <a:endParaRPr lang="ar-SA" sz="4400" b="1" dirty="0">
              <a:solidFill>
                <a:srgbClr val="000066"/>
              </a:solidFill>
              <a:latin typeface="Alvi Nastaleeq" pitchFamily="2" charset="-78"/>
              <a:cs typeface="Alvi Nastaleeq" pitchFamily="2" charset="-78"/>
            </a:endParaRPr>
          </a:p>
        </p:txBody>
      </p:sp>
      <p:sp>
        <p:nvSpPr>
          <p:cNvPr id="788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मेरे ज़िम्मे कितने ऐसे हुक़ूक़ हैं जो मुझे याद हैं, </a:t>
            </a:r>
            <a:endParaRPr lang="en-US" sz="2400" b="1">
              <a:solidFill>
                <a:srgbClr val="000066"/>
              </a:solidFill>
            </a:endParaRPr>
          </a:p>
        </p:txBody>
      </p:sp>
      <p:sp>
        <p:nvSpPr>
          <p:cNvPr id="788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788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وَتَبِعَاتٌ قَدْ نَسِيتُهُنَّ،</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claims that I have forgotten,</a:t>
            </a:r>
          </a:p>
        </p:txBody>
      </p:sp>
      <p:sp>
        <p:nvSpPr>
          <p:cNvPr id="798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watabia'atun qad nasi-tuhun-na</a:t>
            </a:r>
          </a:p>
        </p:txBody>
      </p:sp>
      <p:sp>
        <p:nvSpPr>
          <p:cNvPr id="798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 اور </a:t>
            </a:r>
            <a:r>
              <a:rPr lang="ar-SA" sz="4400" b="1" dirty="0" err="1">
                <a:solidFill>
                  <a:srgbClr val="000066"/>
                </a:solidFill>
                <a:latin typeface="Alvi Nastaleeq" pitchFamily="2" charset="-78"/>
                <a:cs typeface="Alvi Nastaleeq" pitchFamily="2" charset="-78"/>
              </a:rPr>
              <a:t>کتنے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ایسے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مظلمے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ہیں</a:t>
            </a:r>
            <a:r>
              <a:rPr lang="ar-SA" sz="4400" b="1" dirty="0">
                <a:solidFill>
                  <a:srgbClr val="000066"/>
                </a:solidFill>
                <a:latin typeface="Alvi Nastaleeq" pitchFamily="2" charset="-78"/>
                <a:cs typeface="Alvi Nastaleeq" pitchFamily="2" charset="-78"/>
              </a:rPr>
              <a:t> جن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نسیان</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پڑا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798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कितने ऐसे मज़लिमे हैं जिन पर निसयान का पर्दा पड़ा हुआ है।</a:t>
            </a:r>
            <a:endParaRPr lang="en-US" sz="2400" b="1">
              <a:solidFill>
                <a:srgbClr val="000066"/>
              </a:solidFill>
            </a:endParaRPr>
          </a:p>
        </p:txBody>
      </p:sp>
      <p:sp>
        <p:nvSpPr>
          <p:cNvPr id="798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798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وَكُلُّهُنَّ بِعَيْنِكَ الَّتِي لا تَنَامُ،</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while all of them remain in Your eye that does not sleep</a:t>
            </a:r>
          </a:p>
        </p:txBody>
      </p:sp>
      <p:sp>
        <p:nvSpPr>
          <p:cNvPr id="809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600" b="1" i="1">
                <a:solidFill>
                  <a:srgbClr val="000066"/>
                </a:solidFill>
                <a:ea typeface="MS Mincho" pitchFamily="49" charset="-128"/>
              </a:rPr>
              <a:t>wa kul-luhun-na bi-a'ynikal-lati la tanamu</a:t>
            </a:r>
            <a:endParaRPr lang="fi-FI" sz="2600" b="1" i="1">
              <a:solidFill>
                <a:srgbClr val="000066"/>
              </a:solidFill>
              <a:ea typeface="MS Mincho" pitchFamily="49" charset="-128"/>
            </a:endParaRPr>
          </a:p>
        </p:txBody>
      </p:sp>
      <p:sp>
        <p:nvSpPr>
          <p:cNvPr id="809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لیکن</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سب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سب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آنکھوں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سامنے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ہیں</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ایسی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آنکھیں</a:t>
            </a:r>
            <a:r>
              <a:rPr lang="ar-SA" sz="4400" b="1" dirty="0">
                <a:solidFill>
                  <a:srgbClr val="000066"/>
                </a:solidFill>
                <a:latin typeface="Alvi Nastaleeq" pitchFamily="2" charset="-78"/>
                <a:cs typeface="Alvi Nastaleeq" pitchFamily="2" charset="-78"/>
              </a:rPr>
              <a:t> جو خواب </a:t>
            </a:r>
            <a:r>
              <a:rPr lang="ar-SA" sz="4400" b="1" dirty="0" err="1">
                <a:solidFill>
                  <a:srgbClr val="000066"/>
                </a:solidFill>
                <a:latin typeface="Alvi Nastaleeq" pitchFamily="2" charset="-78"/>
                <a:cs typeface="Alvi Nastaleeq" pitchFamily="2" charset="-78"/>
              </a:rPr>
              <a:t>آلودہ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نہیں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ہوتیں</a:t>
            </a:r>
            <a:endParaRPr lang="ar-SA" sz="4400" b="1" dirty="0">
              <a:solidFill>
                <a:srgbClr val="000066"/>
              </a:solidFill>
              <a:latin typeface="Alvi Nastaleeq" pitchFamily="2" charset="-78"/>
              <a:cs typeface="Alvi Nastaleeq" pitchFamily="2" charset="-78"/>
            </a:endParaRPr>
          </a:p>
        </p:txBody>
      </p:sp>
      <p:sp>
        <p:nvSpPr>
          <p:cNvPr id="809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लेकिन वह सब के सब तेरी आांखोंके सामने हैं। ऐसी आंखें जो ख़्वाब आालूदा नहीं होतीं </a:t>
            </a:r>
            <a:endParaRPr lang="en-US" sz="2400" b="1">
              <a:solidFill>
                <a:srgbClr val="000066"/>
              </a:solidFill>
            </a:endParaRPr>
          </a:p>
        </p:txBody>
      </p:sp>
      <p:sp>
        <p:nvSpPr>
          <p:cNvPr id="809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809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وَعِلْمِكَ الَّذِي لا يَنْسَى</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Your knowledge that does not forget!</a:t>
            </a:r>
          </a:p>
        </p:txBody>
      </p:sp>
      <p:sp>
        <p:nvSpPr>
          <p:cNvPr id="819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i'l-mikal-ladhi la yan-sa</a:t>
            </a:r>
          </a:p>
        </p:txBody>
      </p:sp>
      <p:sp>
        <p:nvSpPr>
          <p:cNvPr id="819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علم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ایسا</a:t>
            </a:r>
            <a:r>
              <a:rPr lang="ar-SA" sz="4400" b="1" dirty="0">
                <a:solidFill>
                  <a:srgbClr val="000066"/>
                </a:solidFill>
                <a:latin typeface="Alvi Nastaleeq" pitchFamily="2" charset="-78"/>
                <a:cs typeface="Alvi Nastaleeq" pitchFamily="2" charset="-78"/>
              </a:rPr>
              <a:t> علم جس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فروگذاشت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نہیں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ہوتی</a:t>
            </a:r>
            <a:endParaRPr lang="ar-SA" sz="4400" b="1" dirty="0">
              <a:solidFill>
                <a:srgbClr val="000066"/>
              </a:solidFill>
              <a:latin typeface="Alvi Nastaleeq" pitchFamily="2" charset="-78"/>
              <a:cs typeface="Alvi Nastaleeq" pitchFamily="2" charset="-78"/>
            </a:endParaRPr>
          </a:p>
        </p:txBody>
      </p:sp>
      <p:sp>
        <p:nvSpPr>
          <p:cNvPr id="819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इल्म में हैं ऐसा इल्म जिसमें फ़रोगज़ाष्त नहीं होती।</a:t>
            </a:r>
            <a:endParaRPr lang="en-US" sz="2400" b="1">
              <a:solidFill>
                <a:srgbClr val="000066"/>
              </a:solidFill>
            </a:endParaRPr>
          </a:p>
        </p:txBody>
      </p:sp>
      <p:sp>
        <p:nvSpPr>
          <p:cNvPr id="819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819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err="1">
                <a:latin typeface="Attari_Quran" pitchFamily="2" charset="-78"/>
                <a:ea typeface="+mn-ea"/>
                <a:cs typeface="Attari_Quran" pitchFamily="2" charset="-78"/>
              </a:rPr>
              <a:t>وَيَا</a:t>
            </a:r>
            <a:r>
              <a:rPr lang="ar-SA" sz="7900" kern="1200" dirty="0">
                <a:latin typeface="Attari_Quran" pitchFamily="2" charset="-78"/>
                <a:ea typeface="+mn-ea"/>
                <a:cs typeface="Attari_Quran" pitchFamily="2" charset="-78"/>
              </a:rPr>
              <a:t> مَنْ هُوَ مُنتَهَى خَوْفِ الْعَابِدِينَ</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He who is the ultimate object of the fear of the worshipers!</a:t>
            </a:r>
          </a:p>
        </p:txBody>
      </p:sp>
      <p:sp>
        <p:nvSpPr>
          <p:cNvPr id="92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ya man huwa muntaha khaw-fil-a'abidin</a:t>
            </a:r>
          </a:p>
        </p:txBody>
      </p:sp>
      <p:sp>
        <p:nvSpPr>
          <p:cNvPr id="92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جو </a:t>
            </a:r>
            <a:r>
              <a:rPr lang="ar-SA" sz="4400" b="1" dirty="0" err="1">
                <a:solidFill>
                  <a:srgbClr val="000066"/>
                </a:solidFill>
                <a:latin typeface="Alvi Nastaleeq" pitchFamily="2" charset="-78"/>
                <a:cs typeface="Alvi Nastaleeq" pitchFamily="2" charset="-78"/>
              </a:rPr>
              <a:t>عبادت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گزاروں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خوف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منزل </a:t>
            </a:r>
            <a:r>
              <a:rPr lang="ar-SA" sz="4400" b="1" dirty="0" err="1">
                <a:solidFill>
                  <a:srgbClr val="000066"/>
                </a:solidFill>
                <a:latin typeface="Alvi Nastaleeq" pitchFamily="2" charset="-78"/>
                <a:cs typeface="Alvi Nastaleeq" pitchFamily="2" charset="-78"/>
              </a:rPr>
              <a:t>منتہا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92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 इबादतगुज़ारों के ख़ौफ़ की मन्ज़िले मुन्तहा है। </a:t>
            </a:r>
            <a:endParaRPr lang="en-US" sz="2400" b="1">
              <a:solidFill>
                <a:srgbClr val="000066"/>
              </a:solidFill>
            </a:endParaRPr>
          </a:p>
        </p:txBody>
      </p:sp>
      <p:sp>
        <p:nvSpPr>
          <p:cNvPr id="9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92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فَعَوِّضْ مِنْهَا أَهْلَهَا، </a:t>
            </a:r>
            <a:r>
              <a:rPr lang="ar-SA" sz="7900" kern="1200" dirty="0" err="1">
                <a:latin typeface="Attari_Quran" pitchFamily="2" charset="-78"/>
                <a:ea typeface="+mn-ea"/>
                <a:cs typeface="Attari_Quran" pitchFamily="2" charset="-78"/>
              </a:rPr>
              <a:t>وَاحْطُطْ</a:t>
            </a:r>
            <a:r>
              <a:rPr lang="ar-SA" sz="7900" kern="1200" dirty="0">
                <a:latin typeface="Attari_Quran" pitchFamily="2" charset="-78"/>
                <a:ea typeface="+mn-ea"/>
                <a:cs typeface="Attari_Quran" pitchFamily="2" charset="-78"/>
              </a:rPr>
              <a:t> عَنِّي وِزْرَهَا،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So, compensate their owners, lighten their load upon me, </a:t>
            </a:r>
          </a:p>
        </p:txBody>
      </p:sp>
      <p:sp>
        <p:nvSpPr>
          <p:cNvPr id="829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fa'w-wid minha ah-laha wah-tut `an-ni wizraha</a:t>
            </a:r>
          </a:p>
        </p:txBody>
      </p:sp>
      <p:sp>
        <p:nvSpPr>
          <p:cNvPr id="829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لہذا</a:t>
            </a:r>
            <a:r>
              <a:rPr lang="ar-SA" sz="4400" b="1" dirty="0">
                <a:solidFill>
                  <a:srgbClr val="000066"/>
                </a:solidFill>
                <a:latin typeface="Alvi Nastaleeq" pitchFamily="2" charset="-78"/>
                <a:cs typeface="Alvi Nastaleeq" pitchFamily="2" charset="-78"/>
              </a:rPr>
              <a:t> جن </a:t>
            </a:r>
            <a:r>
              <a:rPr lang="ar-SA" sz="4400" b="1" dirty="0" err="1">
                <a:solidFill>
                  <a:srgbClr val="000066"/>
                </a:solidFill>
                <a:latin typeface="Alvi Nastaleeq" pitchFamily="2" charset="-78"/>
                <a:cs typeface="Alvi Nastaleeq" pitchFamily="2" charset="-78"/>
              </a:rPr>
              <a:t>لوگوں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مجھ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کوئی</a:t>
            </a:r>
            <a:r>
              <a:rPr lang="ar-SA" sz="4400" b="1" dirty="0">
                <a:solidFill>
                  <a:srgbClr val="000066"/>
                </a:solidFill>
                <a:latin typeface="Alvi Nastaleeq" pitchFamily="2" charset="-78"/>
                <a:cs typeface="Alvi Nastaleeq" pitchFamily="2" charset="-78"/>
              </a:rPr>
              <a:t> حق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اس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انہیں</a:t>
            </a:r>
            <a:r>
              <a:rPr lang="ar-SA" sz="4400" b="1" dirty="0">
                <a:solidFill>
                  <a:srgbClr val="000066"/>
                </a:solidFill>
                <a:latin typeface="Alvi Nastaleeq" pitchFamily="2" charset="-78"/>
                <a:cs typeface="Alvi Nastaleeq" pitchFamily="2" charset="-78"/>
              </a:rPr>
              <a:t> عوض </a:t>
            </a:r>
            <a:r>
              <a:rPr lang="ar-SA" sz="4400" b="1" dirty="0" err="1">
                <a:solidFill>
                  <a:srgbClr val="000066"/>
                </a:solidFill>
                <a:latin typeface="Alvi Nastaleeq" pitchFamily="2" charset="-78"/>
                <a:cs typeface="Alvi Nastaleeq" pitchFamily="2" charset="-78"/>
              </a:rPr>
              <a:t>دے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a:t>
            </a:r>
            <a:r>
              <a:rPr lang="ar-SA" sz="4400" b="1" dirty="0">
                <a:solidFill>
                  <a:srgbClr val="000066"/>
                </a:solidFill>
                <a:latin typeface="Alvi Nastaleeq" pitchFamily="2" charset="-78"/>
                <a:cs typeface="Alvi Nastaleeq" pitchFamily="2" charset="-78"/>
              </a:rPr>
              <a:t> اس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بوجھ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مجھ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برطرف</a:t>
            </a:r>
            <a:endParaRPr lang="ar-SA" sz="4400" b="1" dirty="0">
              <a:solidFill>
                <a:srgbClr val="000066"/>
              </a:solidFill>
              <a:latin typeface="Alvi Nastaleeq" pitchFamily="2" charset="-78"/>
              <a:cs typeface="Alvi Nastaleeq" pitchFamily="2" charset="-78"/>
            </a:endParaRPr>
          </a:p>
        </p:txBody>
      </p:sp>
      <p:sp>
        <p:nvSpPr>
          <p:cNvPr id="829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लेहाज़ा जिन लोगों का मुझ पर कोई हक़ है उसका उन्हें एवज़ देकर इसका बोझ मुझसे बरतरफ़</a:t>
            </a:r>
            <a:endParaRPr lang="en-US" sz="2400" b="1">
              <a:solidFill>
                <a:srgbClr val="000066"/>
              </a:solidFill>
            </a:endParaRPr>
          </a:p>
        </p:txBody>
      </p:sp>
      <p:sp>
        <p:nvSpPr>
          <p:cNvPr id="829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829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وَخَفِّفْ عَنِّي ثِقْلَهَا، وَاعْصِمْنِي مِنْ أَنْ أُقَارِفَ مِثْلَهَا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lift up their weight from me, and preserve me from approaching their like!</a:t>
            </a:r>
          </a:p>
        </p:txBody>
      </p:sp>
      <p:sp>
        <p:nvSpPr>
          <p:cNvPr id="839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khaf-fif `an-ni thiq-laha wa a'-sim-ni min an uqarifa mith-laha</a:t>
            </a:r>
          </a:p>
        </p:txBody>
      </p:sp>
      <p:sp>
        <p:nvSpPr>
          <p:cNvPr id="839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اس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بار </a:t>
            </a:r>
            <a:r>
              <a:rPr lang="ar-SA" sz="4400" b="1" dirty="0" err="1">
                <a:solidFill>
                  <a:srgbClr val="000066"/>
                </a:solidFill>
                <a:latin typeface="Alvi Nastaleeq" pitchFamily="2" charset="-78"/>
                <a:cs typeface="Alvi Nastaleeq" pitchFamily="2" charset="-78"/>
              </a:rPr>
              <a:t>ہلکا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دے</a:t>
            </a:r>
            <a:r>
              <a:rPr lang="ar-SA" sz="4400" b="1" dirty="0">
                <a:solidFill>
                  <a:srgbClr val="000066"/>
                </a:solidFill>
                <a:latin typeface="Alvi Nastaleeq" pitchFamily="2" charset="-78"/>
                <a:cs typeface="Alvi Nastaleeq" pitchFamily="2" charset="-78"/>
              </a:rPr>
              <a:t> ، اور </a:t>
            </a:r>
            <a:r>
              <a:rPr lang="ar-SA" sz="4400" b="1" dirty="0" err="1">
                <a:solidFill>
                  <a:srgbClr val="000066"/>
                </a:solidFill>
                <a:latin typeface="Alvi Nastaleeq" pitchFamily="2" charset="-78"/>
                <a:cs typeface="Alvi Nastaleeq" pitchFamily="2" charset="-78"/>
              </a:rPr>
              <a:t>مجھے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پھر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ویسے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گناہوں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ارتکاب</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محفوظ </a:t>
            </a:r>
            <a:r>
              <a:rPr lang="ar-SA" sz="4400" b="1" dirty="0" err="1">
                <a:solidFill>
                  <a:srgbClr val="000066"/>
                </a:solidFill>
                <a:latin typeface="Alvi Nastaleeq" pitchFamily="2" charset="-78"/>
                <a:cs typeface="Alvi Nastaleeq" pitchFamily="2" charset="-78"/>
              </a:rPr>
              <a:t>رکھ</a:t>
            </a:r>
            <a:endParaRPr lang="ar-SA" sz="4400" b="1" dirty="0">
              <a:solidFill>
                <a:srgbClr val="000066"/>
              </a:solidFill>
              <a:latin typeface="Alvi Nastaleeq" pitchFamily="2" charset="-78"/>
              <a:cs typeface="Alvi Nastaleeq" pitchFamily="2" charset="-78"/>
            </a:endParaRPr>
          </a:p>
        </p:txBody>
      </p:sp>
      <p:sp>
        <p:nvSpPr>
          <p:cNvPr id="839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इसका बार हल्का कर दे, और मुझे फिर वैसे गुनाहों के इरतेकाब से महफ़ूज़ रख। </a:t>
            </a:r>
          </a:p>
        </p:txBody>
      </p:sp>
      <p:sp>
        <p:nvSpPr>
          <p:cNvPr id="839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839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وَإِنَّهُ لا وَفَاءَ لِي بِالتَّوْبَةِ إِلاَّ بِعِصْمَتِكَ،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a:t>
            </a:r>
            <a:r>
              <a:rPr lang="en-US" sz="3000" b="1" kern="1200" dirty="0" err="1" smtClean="0">
                <a:ea typeface="MS Mincho" pitchFamily="49" charset="-128"/>
              </a:rPr>
              <a:t>Allāh</a:t>
            </a:r>
            <a:r>
              <a:rPr lang="en-US" sz="3000" b="1" kern="1200" dirty="0" smtClean="0">
                <a:ea typeface="MS Mincho" pitchFamily="49" charset="-128"/>
              </a:rPr>
              <a:t>, </a:t>
            </a:r>
            <a:r>
              <a:rPr lang="en-US" sz="3000" b="1" kern="1200" dirty="0">
                <a:ea typeface="MS Mincho" pitchFamily="49" charset="-128"/>
              </a:rPr>
              <a:t>but I can not be faithful to my repentance without Your preservation,</a:t>
            </a:r>
          </a:p>
        </p:txBody>
      </p:sp>
      <p:sp>
        <p:nvSpPr>
          <p:cNvPr id="849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600" b="1" i="1" dirty="0">
                <a:solidFill>
                  <a:srgbClr val="000066"/>
                </a:solidFill>
                <a:ea typeface="MS Mincho" pitchFamily="49" charset="-128"/>
              </a:rPr>
              <a:t>allahumma wa in-nahu la wafa-a li bit-tawbati il-la bi-i's-matika</a:t>
            </a:r>
            <a:endParaRPr lang="fi-FI" sz="2600" b="1" i="1" dirty="0">
              <a:solidFill>
                <a:srgbClr val="000066"/>
              </a:solidFill>
              <a:ea typeface="MS Mincho" pitchFamily="49" charset="-128"/>
            </a:endParaRPr>
          </a:p>
        </p:txBody>
      </p:sp>
      <p:sp>
        <p:nvSpPr>
          <p:cNvPr id="849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اللہ</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a:t>
            </a:r>
            <a:r>
              <a:rPr lang="ar-SA" sz="4400" b="1" dirty="0">
                <a:solidFill>
                  <a:srgbClr val="000066"/>
                </a:solidFill>
                <a:latin typeface="Alvi Nastaleeq" pitchFamily="2" charset="-78"/>
                <a:cs typeface="Alvi Nastaleeq" pitchFamily="2" charset="-78"/>
              </a:rPr>
              <a:t> قائم </a:t>
            </a:r>
            <a:r>
              <a:rPr lang="ar-SA" sz="4400" b="1" dirty="0" err="1">
                <a:solidFill>
                  <a:srgbClr val="000066"/>
                </a:solidFill>
                <a:latin typeface="Alvi Nastaleeq" pitchFamily="2" charset="-78"/>
                <a:cs typeface="Alvi Nastaleeq" pitchFamily="2" charset="-78"/>
              </a:rPr>
              <a:t>نہیں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رہ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سکتا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مگر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نگرانی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endParaRPr lang="ar-SA" sz="4400" b="1" dirty="0">
              <a:solidFill>
                <a:srgbClr val="000066"/>
              </a:solidFill>
              <a:latin typeface="Alvi Nastaleeq" pitchFamily="2" charset="-78"/>
              <a:cs typeface="Alvi Nastaleeq" pitchFamily="2" charset="-78"/>
            </a:endParaRPr>
          </a:p>
        </p:txBody>
      </p:sp>
      <p:sp>
        <p:nvSpPr>
          <p:cNvPr id="849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मैं तौबा पर क़ायम नहीं रह सकता मगर तेरी ही निगरानी से, </a:t>
            </a:r>
            <a:endParaRPr lang="en-US" sz="2400" b="1">
              <a:solidFill>
                <a:srgbClr val="000066"/>
              </a:solidFill>
            </a:endParaRPr>
          </a:p>
        </p:txBody>
      </p:sp>
      <p:sp>
        <p:nvSpPr>
          <p:cNvPr id="849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850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وَلا اسْتِمْسَاكَ بِي عَنِ الْخَطَايَا إِلاَّ عَن قُوَّتِكَ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nor can I refrain from offenses without Your strength.</a:t>
            </a:r>
          </a:p>
        </p:txBody>
      </p:sp>
      <p:sp>
        <p:nvSpPr>
          <p:cNvPr id="860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wa-las-tim-saka bi `anil-khataya il-la `an qu-watik</a:t>
            </a:r>
          </a:p>
        </p:txBody>
      </p:sp>
      <p:sp>
        <p:nvSpPr>
          <p:cNvPr id="860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 اور </a:t>
            </a:r>
            <a:r>
              <a:rPr lang="ar-SA" sz="4400" b="1" dirty="0" err="1">
                <a:solidFill>
                  <a:srgbClr val="000066"/>
                </a:solidFill>
                <a:latin typeface="Alvi Nastaleeq" pitchFamily="2" charset="-78"/>
                <a:cs typeface="Alvi Nastaleeq" pitchFamily="2" charset="-78"/>
              </a:rPr>
              <a:t>گناہوں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باز </a:t>
            </a:r>
            <a:r>
              <a:rPr lang="ar-SA" sz="4400" b="1" dirty="0" err="1">
                <a:solidFill>
                  <a:srgbClr val="000066"/>
                </a:solidFill>
                <a:latin typeface="Alvi Nastaleeq" pitchFamily="2" charset="-78"/>
                <a:cs typeface="Alvi Nastaleeq" pitchFamily="2" charset="-78"/>
              </a:rPr>
              <a:t>نہیں</a:t>
            </a:r>
            <a:r>
              <a:rPr lang="ar-SA" sz="4400" b="1" dirty="0">
                <a:solidFill>
                  <a:srgbClr val="000066"/>
                </a:solidFill>
                <a:latin typeface="Alvi Nastaleeq" pitchFamily="2" charset="-78"/>
                <a:cs typeface="Alvi Nastaleeq" pitchFamily="2" charset="-78"/>
              </a:rPr>
              <a:t> آ </a:t>
            </a:r>
            <a:r>
              <a:rPr lang="ar-SA" sz="4400" b="1" dirty="0" err="1">
                <a:solidFill>
                  <a:srgbClr val="000066"/>
                </a:solidFill>
                <a:latin typeface="Alvi Nastaleeq" pitchFamily="2" charset="-78"/>
                <a:cs typeface="Alvi Nastaleeq" pitchFamily="2" charset="-78"/>
              </a:rPr>
              <a:t>سکتا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مگر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ہی</a:t>
            </a:r>
            <a:r>
              <a:rPr lang="ar-SA" sz="4400" b="1" dirty="0">
                <a:solidFill>
                  <a:srgbClr val="000066"/>
                </a:solidFill>
                <a:latin typeface="Alvi Nastaleeq" pitchFamily="2" charset="-78"/>
                <a:cs typeface="Alvi Nastaleeq" pitchFamily="2" charset="-78"/>
              </a:rPr>
              <a:t> قوت و </a:t>
            </a:r>
            <a:r>
              <a:rPr lang="ar-SA" sz="4400" b="1" dirty="0" err="1">
                <a:solidFill>
                  <a:srgbClr val="000066"/>
                </a:solidFill>
                <a:latin typeface="Alvi Nastaleeq" pitchFamily="2" charset="-78"/>
                <a:cs typeface="Alvi Nastaleeq" pitchFamily="2" charset="-78"/>
              </a:rPr>
              <a:t>توانائی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endParaRPr lang="ar-SA" sz="4400" b="1" dirty="0">
              <a:solidFill>
                <a:srgbClr val="000066"/>
              </a:solidFill>
              <a:latin typeface="Alvi Nastaleeq" pitchFamily="2" charset="-78"/>
              <a:cs typeface="Alvi Nastaleeq" pitchFamily="2" charset="-78"/>
            </a:endParaRPr>
          </a:p>
        </p:txBody>
      </p:sp>
      <p:sp>
        <p:nvSpPr>
          <p:cNvPr id="860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गुनाहों से बाज़ नहीं आ सकता मगर तेरी ही क़ूवत व तवानाई से, </a:t>
            </a:r>
            <a:endParaRPr lang="en-US" sz="2400" b="1">
              <a:solidFill>
                <a:srgbClr val="000066"/>
              </a:solidFill>
            </a:endParaRPr>
          </a:p>
        </p:txBody>
      </p:sp>
      <p:sp>
        <p:nvSpPr>
          <p:cNvPr id="860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860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فَقَوِّنِي بِقُوَّةٍ كَافِيَةٍ</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So strengthen me with a sufficient strength</a:t>
            </a:r>
          </a:p>
        </p:txBody>
      </p:sp>
      <p:sp>
        <p:nvSpPr>
          <p:cNvPr id="870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faqaw-wini biqu-watin kafi-yah</a:t>
            </a:r>
          </a:p>
        </p:txBody>
      </p:sp>
      <p:sp>
        <p:nvSpPr>
          <p:cNvPr id="870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لہذا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مجھے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نیاز</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والی</a:t>
            </a:r>
            <a:r>
              <a:rPr lang="ar-SA" sz="4400" b="1" dirty="0">
                <a:solidFill>
                  <a:srgbClr val="000066"/>
                </a:solidFill>
                <a:latin typeface="Alvi Nastaleeq" pitchFamily="2" charset="-78"/>
                <a:cs typeface="Alvi Nastaleeq" pitchFamily="2" charset="-78"/>
              </a:rPr>
              <a:t> قوت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تقویت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دے</a:t>
            </a:r>
            <a:endParaRPr lang="ar-SA" sz="4400" b="1" dirty="0">
              <a:solidFill>
                <a:srgbClr val="000066"/>
              </a:solidFill>
              <a:latin typeface="Alvi Nastaleeq" pitchFamily="2" charset="-78"/>
              <a:cs typeface="Alvi Nastaleeq" pitchFamily="2" charset="-78"/>
            </a:endParaRPr>
          </a:p>
        </p:txBody>
      </p:sp>
      <p:sp>
        <p:nvSpPr>
          <p:cNvPr id="870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लेहाज़ा मुझे बेनियाज़ करने वाली क़ूवत से तक़वीयत दे </a:t>
            </a:r>
            <a:endParaRPr lang="en-US" sz="2400" b="1">
              <a:solidFill>
                <a:srgbClr val="000066"/>
              </a:solidFill>
            </a:endParaRPr>
          </a:p>
        </p:txBody>
      </p:sp>
      <p:sp>
        <p:nvSpPr>
          <p:cNvPr id="870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870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وَتَوَلَّنِي بِعِصْمَةٍ مَّانِعَةٍ</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attend to me with a defending preservation!</a:t>
            </a:r>
          </a:p>
        </p:txBody>
      </p:sp>
      <p:sp>
        <p:nvSpPr>
          <p:cNvPr id="880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tawal-lani bi-i's-matim-mania'h</a:t>
            </a:r>
          </a:p>
        </p:txBody>
      </p:sp>
      <p:sp>
        <p:nvSpPr>
          <p:cNvPr id="880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 </a:t>
            </a:r>
            <a:r>
              <a:rPr lang="ar-SA" sz="4400" b="1" dirty="0" err="1">
                <a:solidFill>
                  <a:srgbClr val="000066"/>
                </a:solidFill>
                <a:latin typeface="Alvi Nastaleeq" pitchFamily="2" charset="-78"/>
                <a:cs typeface="Alvi Nastaleeq" pitchFamily="2" charset="-78"/>
              </a:rPr>
              <a:t>گناہوں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روکنے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والی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نگرانی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ذمہ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لے</a:t>
            </a:r>
            <a:endParaRPr lang="ar-SA" sz="4400" b="1" dirty="0">
              <a:solidFill>
                <a:srgbClr val="000066"/>
              </a:solidFill>
              <a:latin typeface="Alvi Nastaleeq" pitchFamily="2" charset="-78"/>
              <a:cs typeface="Alvi Nastaleeq" pitchFamily="2" charset="-78"/>
            </a:endParaRPr>
          </a:p>
        </p:txBody>
      </p:sp>
      <p:sp>
        <p:nvSpPr>
          <p:cNvPr id="880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(गुनाहों से) रोकने वाली निगरानी का ज़िम्मा ले।</a:t>
            </a:r>
            <a:endParaRPr lang="en-US" sz="2400" b="1">
              <a:solidFill>
                <a:srgbClr val="000066"/>
              </a:solidFill>
            </a:endParaRPr>
          </a:p>
        </p:txBody>
      </p:sp>
      <p:sp>
        <p:nvSpPr>
          <p:cNvPr id="880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880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أَيُّمَا عَبْدٍ تَابَ إِلَيْكَ </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a:t>
            </a:r>
            <a:r>
              <a:rPr lang="en-US" sz="3000" b="1" kern="1200" dirty="0" err="1" smtClean="0">
                <a:ea typeface="MS Mincho" pitchFamily="49" charset="-128"/>
              </a:rPr>
              <a:t>Allāh</a:t>
            </a:r>
            <a:r>
              <a:rPr lang="en-US" sz="3000" b="1" kern="1200" dirty="0" smtClean="0">
                <a:ea typeface="MS Mincho" pitchFamily="49" charset="-128"/>
              </a:rPr>
              <a:t>, </a:t>
            </a:r>
            <a:r>
              <a:rPr lang="en-US" sz="3000" b="1" kern="1200" dirty="0">
                <a:ea typeface="MS Mincho" pitchFamily="49" charset="-128"/>
              </a:rPr>
              <a:t>if any servant repents to You, </a:t>
            </a:r>
          </a:p>
        </p:txBody>
      </p:sp>
      <p:sp>
        <p:nvSpPr>
          <p:cNvPr id="890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dirty="0">
                <a:solidFill>
                  <a:srgbClr val="000066"/>
                </a:solidFill>
                <a:ea typeface="MS Mincho" pitchFamily="49" charset="-128"/>
              </a:rPr>
              <a:t>allahumma ay-yuma `ab-din taba ilayka </a:t>
            </a:r>
          </a:p>
        </p:txBody>
      </p:sp>
      <p:sp>
        <p:nvSpPr>
          <p:cNvPr id="890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اللہ</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بندہ</a:t>
            </a:r>
            <a:r>
              <a:rPr lang="ar-SA" sz="4400" b="1" dirty="0">
                <a:solidFill>
                  <a:srgbClr val="000066"/>
                </a:solidFill>
                <a:latin typeface="Alvi Nastaleeq" pitchFamily="2" charset="-78"/>
                <a:cs typeface="Alvi Nastaleeq" pitchFamily="2" charset="-78"/>
              </a:rPr>
              <a:t> جو </a:t>
            </a:r>
            <a:r>
              <a:rPr lang="ar-SA" sz="4400" b="1" dirty="0" err="1">
                <a:solidFill>
                  <a:srgbClr val="000066"/>
                </a:solidFill>
                <a:latin typeface="Alvi Nastaleeq" pitchFamily="2" charset="-78"/>
                <a:cs typeface="Alvi Nastaleeq" pitchFamily="2" charset="-78"/>
              </a:rPr>
              <a:t>تجھ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کرے</a:t>
            </a:r>
            <a:endParaRPr lang="ar-SA" sz="4400" b="1" dirty="0">
              <a:solidFill>
                <a:srgbClr val="000066"/>
              </a:solidFill>
              <a:latin typeface="Alvi Nastaleeq" pitchFamily="2" charset="-78"/>
              <a:cs typeface="Alvi Nastaleeq" pitchFamily="2" charset="-78"/>
            </a:endParaRPr>
          </a:p>
        </p:txBody>
      </p:sp>
      <p:sp>
        <p:nvSpPr>
          <p:cNvPr id="890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वह बन्दा जो तुझसे  तौबा करे </a:t>
            </a:r>
            <a:endParaRPr lang="en-US" sz="2400" b="1">
              <a:solidFill>
                <a:srgbClr val="000066"/>
              </a:solidFill>
            </a:endParaRPr>
          </a:p>
        </p:txBody>
      </p:sp>
      <p:sp>
        <p:nvSpPr>
          <p:cNvPr id="890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890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وَهُوَ فِي عِلْمِ الْغَيْبِ عِندَكَ فَاسِخً لِّتَوْبَتِهِ، </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while in Your knowledge of the Unseen he will break his repentance </a:t>
            </a:r>
          </a:p>
        </p:txBody>
      </p:sp>
      <p:sp>
        <p:nvSpPr>
          <p:cNvPr id="901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huwa fi i'l-mil-ghaybi i'ndaka fasikhul-litawbatihi </a:t>
            </a:r>
          </a:p>
        </p:txBody>
      </p:sp>
      <p:sp>
        <p:nvSpPr>
          <p:cNvPr id="901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علم </a:t>
            </a:r>
            <a:r>
              <a:rPr lang="ar-SA" sz="4400" b="1" dirty="0" err="1">
                <a:solidFill>
                  <a:srgbClr val="000066"/>
                </a:solidFill>
                <a:latin typeface="Alvi Nastaleeq" pitchFamily="2" charset="-78"/>
                <a:cs typeface="Alvi Nastaleeq" pitchFamily="2" charset="-78"/>
              </a:rPr>
              <a:t>غیب</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شکنی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کرنےوالوں</a:t>
            </a:r>
            <a:endParaRPr lang="ar-SA" sz="4400" b="1" dirty="0">
              <a:solidFill>
                <a:srgbClr val="000066"/>
              </a:solidFill>
              <a:latin typeface="Alvi Nastaleeq" pitchFamily="2" charset="-78"/>
              <a:cs typeface="Alvi Nastaleeq" pitchFamily="2" charset="-78"/>
            </a:endParaRPr>
          </a:p>
        </p:txBody>
      </p:sp>
      <p:sp>
        <p:nvSpPr>
          <p:cNvPr id="901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इल्मे ग़ैब में वह तौबा शिकनी करने वालों </a:t>
            </a:r>
            <a:endParaRPr lang="en-US" sz="2400" b="1">
              <a:solidFill>
                <a:srgbClr val="000066"/>
              </a:solidFill>
            </a:endParaRPr>
          </a:p>
        </p:txBody>
      </p:sp>
      <p:sp>
        <p:nvSpPr>
          <p:cNvPr id="901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901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وَعَائِدٌ فِي ذَنْبِهِ وَخَطِيئَتِهِ</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return to his sin and offense,</a:t>
            </a:r>
          </a:p>
        </p:txBody>
      </p:sp>
      <p:sp>
        <p:nvSpPr>
          <p:cNvPr id="911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`a-idun fi dham-bihi wa khati-atih</a:t>
            </a:r>
          </a:p>
        </p:txBody>
      </p:sp>
      <p:sp>
        <p:nvSpPr>
          <p:cNvPr id="911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گناہ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ومعصیت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طرف </a:t>
            </a:r>
            <a:r>
              <a:rPr lang="ar-SA" sz="4400" b="1" dirty="0" err="1">
                <a:solidFill>
                  <a:srgbClr val="000066"/>
                </a:solidFill>
                <a:latin typeface="Alvi Nastaleeq" pitchFamily="2" charset="-78"/>
                <a:cs typeface="Alvi Nastaleeq" pitchFamily="2" charset="-78"/>
              </a:rPr>
              <a:t>دوبارہ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پلٹنے</a:t>
            </a:r>
            <a:r>
              <a:rPr lang="ar-SA" sz="4400" b="1" dirty="0">
                <a:solidFill>
                  <a:srgbClr val="000066"/>
                </a:solidFill>
                <a:latin typeface="Alvi Nastaleeq" pitchFamily="2" charset="-78"/>
                <a:cs typeface="Alvi Nastaleeq" pitchFamily="2" charset="-78"/>
              </a:rPr>
              <a:t> والا </a:t>
            </a:r>
            <a:r>
              <a:rPr lang="ar-SA" sz="4400" b="1" dirty="0" err="1">
                <a:solidFill>
                  <a:srgbClr val="000066"/>
                </a:solidFill>
                <a:latin typeface="Alvi Nastaleeq" pitchFamily="2" charset="-78"/>
                <a:cs typeface="Alvi Nastaleeq" pitchFamily="2" charset="-78"/>
              </a:rPr>
              <a:t>ہو</a:t>
            </a:r>
            <a:endParaRPr lang="ar-SA" sz="4400" b="1" dirty="0">
              <a:solidFill>
                <a:srgbClr val="000066"/>
              </a:solidFill>
              <a:latin typeface="Alvi Nastaleeq" pitchFamily="2" charset="-78"/>
              <a:cs typeface="Alvi Nastaleeq" pitchFamily="2" charset="-78"/>
            </a:endParaRPr>
          </a:p>
        </p:txBody>
      </p:sp>
      <p:sp>
        <p:nvSpPr>
          <p:cNvPr id="911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गुनाह व मासियत की तरफ़ दोबारा पलटने वाला हो </a:t>
            </a:r>
            <a:endParaRPr lang="en-US" sz="2400" b="1">
              <a:solidFill>
                <a:srgbClr val="000066"/>
              </a:solidFill>
            </a:endParaRPr>
          </a:p>
        </p:txBody>
      </p:sp>
      <p:sp>
        <p:nvSpPr>
          <p:cNvPr id="911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911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فَإِنِّي أَعُوذُ بِكَ أَنْ أَكُونَ كَذلِكَ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I seek refuge in You lest I be like that!</a:t>
            </a:r>
          </a:p>
        </p:txBody>
      </p:sp>
      <p:sp>
        <p:nvSpPr>
          <p:cNvPr id="921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fain-ni ao'odhu bika an akuna kadhalik</a:t>
            </a:r>
          </a:p>
        </p:txBody>
      </p:sp>
      <p:sp>
        <p:nvSpPr>
          <p:cNvPr id="921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تو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تجھ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پناہ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مانگتا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کہ</a:t>
            </a:r>
            <a:r>
              <a:rPr lang="ar-SA" sz="4400" b="1" dirty="0">
                <a:solidFill>
                  <a:srgbClr val="000066"/>
                </a:solidFill>
                <a:latin typeface="Alvi Nastaleeq" pitchFamily="2" charset="-78"/>
                <a:cs typeface="Alvi Nastaleeq" pitchFamily="2" charset="-78"/>
              </a:rPr>
              <a:t> اس </a:t>
            </a:r>
            <a:r>
              <a:rPr lang="ar-SA" sz="4400" b="1" dirty="0" err="1">
                <a:solidFill>
                  <a:srgbClr val="000066"/>
                </a:solidFill>
                <a:latin typeface="Alvi Nastaleeq" pitchFamily="2" charset="-78"/>
                <a:cs typeface="Alvi Nastaleeq" pitchFamily="2" charset="-78"/>
              </a:rPr>
              <a:t>جیسا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ہوں</a:t>
            </a:r>
            <a:endParaRPr lang="ar-SA" sz="4400" b="1" dirty="0">
              <a:solidFill>
                <a:srgbClr val="000066"/>
              </a:solidFill>
              <a:latin typeface="Alvi Nastaleeq" pitchFamily="2" charset="-78"/>
              <a:cs typeface="Alvi Nastaleeq" pitchFamily="2" charset="-78"/>
            </a:endParaRPr>
          </a:p>
        </p:txBody>
      </p:sp>
      <p:sp>
        <p:nvSpPr>
          <p:cNvPr id="921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मैं तुझसे पनाह मागता हूं के उस जैसा हूं। </a:t>
            </a:r>
            <a:endParaRPr lang="en-US" sz="2400" b="1">
              <a:solidFill>
                <a:srgbClr val="000066"/>
              </a:solidFill>
            </a:endParaRPr>
          </a:p>
        </p:txBody>
      </p:sp>
      <p:sp>
        <p:nvSpPr>
          <p:cNvPr id="921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921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err="1">
                <a:latin typeface="Attari_Quran" pitchFamily="2" charset="-78"/>
                <a:ea typeface="+mn-ea"/>
                <a:cs typeface="Attari_Quran" pitchFamily="2" charset="-78"/>
              </a:rPr>
              <a:t>وَيَا</a:t>
            </a:r>
            <a:r>
              <a:rPr lang="ar-SA" sz="7900" kern="1200" dirty="0">
                <a:latin typeface="Attari_Quran" pitchFamily="2" charset="-78"/>
                <a:ea typeface="+mn-ea"/>
                <a:cs typeface="Attari_Quran" pitchFamily="2" charset="-78"/>
              </a:rPr>
              <a:t> مَنْ هُوَ غَايَةُ خَشْيَةِ الْمُتَّقِينَ</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He who is the utmost limit of the dread of the god-fearing!</a:t>
            </a:r>
          </a:p>
        </p:txBody>
      </p:sp>
      <p:sp>
        <p:nvSpPr>
          <p:cNvPr id="102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ya man huwa ghayatu khash-yatil-mut-taqin</a:t>
            </a:r>
          </a:p>
        </p:txBody>
      </p:sp>
      <p:sp>
        <p:nvSpPr>
          <p:cNvPr id="102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وہ</a:t>
            </a:r>
            <a:r>
              <a:rPr lang="ar-SA" sz="4400" b="1" dirty="0">
                <a:solidFill>
                  <a:srgbClr val="000066"/>
                </a:solidFill>
                <a:latin typeface="Alvi Nastaleeq" pitchFamily="2" charset="-78"/>
                <a:cs typeface="Alvi Nastaleeq" pitchFamily="2" charset="-78"/>
              </a:rPr>
              <a:t> جو </a:t>
            </a:r>
            <a:r>
              <a:rPr lang="ar-SA" sz="4400" b="1" dirty="0" err="1">
                <a:solidFill>
                  <a:srgbClr val="000066"/>
                </a:solidFill>
                <a:latin typeface="Alvi Nastaleeq" pitchFamily="2" charset="-78"/>
                <a:cs typeface="Alvi Nastaleeq" pitchFamily="2" charset="-78"/>
              </a:rPr>
              <a:t>پرہیزگاروں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بیم</a:t>
            </a:r>
            <a:r>
              <a:rPr lang="ar-SA" sz="4400" b="1" dirty="0">
                <a:solidFill>
                  <a:srgbClr val="000066"/>
                </a:solidFill>
                <a:latin typeface="Alvi Nastaleeq" pitchFamily="2" charset="-78"/>
                <a:cs typeface="Alvi Nastaleeq" pitchFamily="2" charset="-78"/>
              </a:rPr>
              <a:t> و </a:t>
            </a:r>
            <a:r>
              <a:rPr lang="ar-SA" sz="4400" b="1" dirty="0" err="1">
                <a:solidFill>
                  <a:srgbClr val="000066"/>
                </a:solidFill>
                <a:latin typeface="Alvi Nastaleeq" pitchFamily="2" charset="-78"/>
                <a:cs typeface="Alvi Nastaleeq" pitchFamily="2" charset="-78"/>
              </a:rPr>
              <a:t>ہراس</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حدّ آخر </a:t>
            </a:r>
            <a:r>
              <a:rPr lang="ar-SA" sz="4400" b="1" dirty="0" err="1">
                <a:solidFill>
                  <a:srgbClr val="000066"/>
                </a:solidFill>
                <a:latin typeface="Alvi Nastaleeq" pitchFamily="2" charset="-78"/>
                <a:cs typeface="Alvi Nastaleeq" pitchFamily="2" charset="-78"/>
              </a:rPr>
              <a:t>ہے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یہ</a:t>
            </a:r>
            <a:r>
              <a:rPr lang="ar-SA" sz="4400" b="1" dirty="0">
                <a:solidFill>
                  <a:srgbClr val="000066"/>
                </a:solidFill>
                <a:latin typeface="Alvi Nastaleeq" pitchFamily="2" charset="-78"/>
                <a:cs typeface="Alvi Nastaleeq" pitchFamily="2" charset="-78"/>
              </a:rPr>
              <a:t> اس شخص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موقف </a:t>
            </a:r>
            <a:r>
              <a:rPr lang="ar-SA" sz="4400" b="1" dirty="0" err="1">
                <a:solidFill>
                  <a:srgbClr val="000066"/>
                </a:solidFill>
                <a:latin typeface="Alvi Nastaleeq" pitchFamily="2" charset="-78"/>
                <a:cs typeface="Alvi Nastaleeq" pitchFamily="2" charset="-78"/>
              </a:rPr>
              <a:t>ہے</a:t>
            </a:r>
            <a:endParaRPr lang="ar-SA" sz="4400" b="1" dirty="0">
              <a:solidFill>
                <a:srgbClr val="000066"/>
              </a:solidFill>
              <a:latin typeface="Alvi Nastaleeq" pitchFamily="2" charset="-78"/>
              <a:cs typeface="Alvi Nastaleeq" pitchFamily="2" charset="-78"/>
            </a:endParaRPr>
          </a:p>
        </p:txBody>
      </p:sp>
      <p:sp>
        <p:nvSpPr>
          <p:cNvPr id="102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 परहेज़गारों के बीम व हेरास की हद्दे आखि़र है यह उस षख़्स का मौक़ुफ़ है </a:t>
            </a:r>
            <a:endParaRPr lang="en-US" sz="2400" b="1">
              <a:solidFill>
                <a:srgbClr val="000066"/>
              </a:solidFill>
            </a:endParaRPr>
          </a:p>
        </p:txBody>
      </p:sp>
      <p:sp>
        <p:nvSpPr>
          <p:cNvPr id="10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02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فاجْعَلْ تَوْبَتِي هَذِهِ لا أَحْتَاجُ بَعْدَهَا إِلَى تَوْبَةٍ، </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So make this my repentance, a repentance after which I will need no repentance, </a:t>
            </a:r>
          </a:p>
        </p:txBody>
      </p:sp>
      <p:sp>
        <p:nvSpPr>
          <p:cNvPr id="931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faj-`al tawbati hadhihi la-a ah-taju ba'-daha ila tawbah.</a:t>
            </a:r>
          </a:p>
        </p:txBody>
      </p:sp>
      <p:sp>
        <p:nvSpPr>
          <p:cNvPr id="931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میری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ایسی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قرار </a:t>
            </a:r>
            <a:r>
              <a:rPr lang="ar-SA" sz="4400" b="1" dirty="0" err="1">
                <a:solidFill>
                  <a:srgbClr val="000066"/>
                </a:solidFill>
                <a:latin typeface="Alvi Nastaleeq" pitchFamily="2" charset="-78"/>
                <a:cs typeface="Alvi Nastaleeq" pitchFamily="2" charset="-78"/>
              </a:rPr>
              <a:t>دے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کہ</a:t>
            </a:r>
            <a:r>
              <a:rPr lang="ar-SA" sz="4400" b="1" dirty="0">
                <a:solidFill>
                  <a:srgbClr val="000066"/>
                </a:solidFill>
                <a:latin typeface="Alvi Nastaleeq" pitchFamily="2" charset="-78"/>
                <a:cs typeface="Alvi Nastaleeq" pitchFamily="2" charset="-78"/>
              </a:rPr>
              <a:t> اس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بعد </a:t>
            </a:r>
            <a:r>
              <a:rPr lang="ar-SA" sz="4400" b="1" dirty="0" err="1">
                <a:solidFill>
                  <a:srgbClr val="000066"/>
                </a:solidFill>
                <a:latin typeface="Alvi Nastaleeq" pitchFamily="2" charset="-78"/>
                <a:cs typeface="Alvi Nastaleeq" pitchFamily="2" charset="-78"/>
              </a:rPr>
              <a:t>پھر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احتیاج</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نہ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رہے</a:t>
            </a:r>
            <a:endParaRPr lang="ar-SA" sz="4400" b="1" dirty="0">
              <a:solidFill>
                <a:srgbClr val="000066"/>
              </a:solidFill>
              <a:latin typeface="Alvi Nastaleeq" pitchFamily="2" charset="-78"/>
              <a:cs typeface="Alvi Nastaleeq" pitchFamily="2" charset="-78"/>
            </a:endParaRPr>
          </a:p>
        </p:txBody>
      </p:sp>
      <p:sp>
        <p:nvSpPr>
          <p:cNvPr id="931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तौबा को ऐसी तौबा क़रार दे के उसके बाद फ़िर तौबा की एहतियाज न रहे </a:t>
            </a:r>
            <a:endParaRPr lang="en-US" sz="2400" b="1">
              <a:solidFill>
                <a:srgbClr val="000066"/>
              </a:solidFill>
            </a:endParaRPr>
          </a:p>
        </p:txBody>
      </p:sp>
      <p:sp>
        <p:nvSpPr>
          <p:cNvPr id="931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931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تَوْبَةً مُّوجِبَةً لِّمَحْوِ مَا سَلَفَ وَالسَّلاَمَةِ فِيمَا بَقِيَ</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a repentance which will obligate the erasing of what has gone by and safety in what remains!</a:t>
            </a:r>
          </a:p>
        </p:txBody>
      </p:sp>
      <p:sp>
        <p:nvSpPr>
          <p:cNvPr id="942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tawbatam-mujibatal-limah-wi ma salafa was-salamati fima baqi-ya</a:t>
            </a:r>
          </a:p>
        </p:txBody>
      </p:sp>
      <p:sp>
        <p:nvSpPr>
          <p:cNvPr id="94213"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جس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گزشتہ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گناہ</a:t>
            </a:r>
            <a:r>
              <a:rPr lang="ar-SA" sz="4400" b="1" dirty="0">
                <a:solidFill>
                  <a:srgbClr val="000066"/>
                </a:solidFill>
                <a:latin typeface="Alvi Nastaleeq" pitchFamily="2" charset="-78"/>
                <a:cs typeface="Alvi Nastaleeq" pitchFamily="2" charset="-78"/>
              </a:rPr>
              <a:t> محو </a:t>
            </a:r>
            <a:r>
              <a:rPr lang="ar-SA" sz="4400" b="1" dirty="0" err="1">
                <a:solidFill>
                  <a:srgbClr val="000066"/>
                </a:solidFill>
                <a:latin typeface="Alvi Nastaleeq" pitchFamily="2" charset="-78"/>
                <a:cs typeface="Alvi Nastaleeq" pitchFamily="2" charset="-78"/>
              </a:rPr>
              <a:t>ہو</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جائیں</a:t>
            </a:r>
            <a:r>
              <a:rPr lang="ar-SA" sz="4400" b="1" dirty="0">
                <a:solidFill>
                  <a:srgbClr val="000066"/>
                </a:solidFill>
                <a:latin typeface="Alvi Nastaleeq" pitchFamily="2" charset="-78"/>
                <a:cs typeface="Alvi Nastaleeq" pitchFamily="2" charset="-78"/>
              </a:rPr>
              <a:t> اور </a:t>
            </a:r>
            <a:r>
              <a:rPr lang="ar-SA" sz="4400" b="1" dirty="0" err="1">
                <a:solidFill>
                  <a:srgbClr val="000066"/>
                </a:solidFill>
                <a:latin typeface="Alvi Nastaleeq" pitchFamily="2" charset="-78"/>
                <a:cs typeface="Alvi Nastaleeq" pitchFamily="2" charset="-78"/>
              </a:rPr>
              <a:t>زندگی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باقی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دنوں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گناہوں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سلامتی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سامان </a:t>
            </a:r>
            <a:r>
              <a:rPr lang="ar-SA" sz="4400" b="1" dirty="0" err="1">
                <a:solidFill>
                  <a:srgbClr val="000066"/>
                </a:solidFill>
                <a:latin typeface="Alvi Nastaleeq" pitchFamily="2" charset="-78"/>
                <a:cs typeface="Alvi Nastaleeq" pitchFamily="2" charset="-78"/>
              </a:rPr>
              <a:t>ہو</a:t>
            </a:r>
            <a:endParaRPr lang="ar-SA" sz="4400" b="1" dirty="0">
              <a:solidFill>
                <a:srgbClr val="000066"/>
              </a:solidFill>
              <a:latin typeface="Alvi Nastaleeq" pitchFamily="2" charset="-78"/>
              <a:cs typeface="Alvi Nastaleeq" pitchFamily="2" charset="-78"/>
            </a:endParaRPr>
          </a:p>
        </p:txBody>
      </p:sp>
      <p:sp>
        <p:nvSpPr>
          <p:cNvPr id="942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जिससे गुज़िष्ता गुनाह महो हो जाएं अैर ज़िन्दगी के बाक़ी दिनों में (गुनाहों से) सलामती का सामान हो। </a:t>
            </a:r>
            <a:endParaRPr lang="en-US" sz="2400" b="1">
              <a:solidFill>
                <a:srgbClr val="000066"/>
              </a:solidFill>
            </a:endParaRPr>
          </a:p>
        </p:txBody>
      </p:sp>
      <p:sp>
        <p:nvSpPr>
          <p:cNvPr id="942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942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إِنِّي أَعْتَذِرُ إِلَيْكَ مِنْ جَهْلِي</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a:t>
            </a:r>
            <a:r>
              <a:rPr lang="en-US" sz="3000" b="1" kern="1200" dirty="0" err="1" smtClean="0">
                <a:ea typeface="MS Mincho" pitchFamily="49" charset="-128"/>
              </a:rPr>
              <a:t>Allāh</a:t>
            </a:r>
            <a:r>
              <a:rPr lang="en-US" sz="3000" b="1" kern="1200" dirty="0" smtClean="0">
                <a:ea typeface="MS Mincho" pitchFamily="49" charset="-128"/>
              </a:rPr>
              <a:t>, </a:t>
            </a:r>
            <a:r>
              <a:rPr lang="en-US" sz="3000" b="1" kern="1200" dirty="0">
                <a:ea typeface="MS Mincho" pitchFamily="49" charset="-128"/>
              </a:rPr>
              <a:t>I ask pardon from You for my ignorance,</a:t>
            </a:r>
          </a:p>
        </p:txBody>
      </p:sp>
      <p:sp>
        <p:nvSpPr>
          <p:cNvPr id="952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600" b="1" i="1" dirty="0">
                <a:solidFill>
                  <a:srgbClr val="000066"/>
                </a:solidFill>
                <a:ea typeface="MS Mincho" pitchFamily="49" charset="-128"/>
              </a:rPr>
              <a:t>allahum-ma  in-ni a'-tadhiru ilayka min jah-li</a:t>
            </a:r>
            <a:endParaRPr lang="fi-FI" sz="2600" b="1" i="1" dirty="0">
              <a:solidFill>
                <a:srgbClr val="000066"/>
              </a:solidFill>
              <a:ea typeface="MS Mincho" pitchFamily="49" charset="-128"/>
            </a:endParaRPr>
          </a:p>
        </p:txBody>
      </p:sp>
      <p:sp>
        <p:nvSpPr>
          <p:cNvPr id="952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اللہ</a:t>
            </a:r>
            <a:r>
              <a:rPr lang="ar-SA" sz="4400" b="1" dirty="0">
                <a:solidFill>
                  <a:srgbClr val="000066"/>
                </a:solidFill>
                <a:latin typeface="Alvi Nastaleeq" pitchFamily="2" charset="-78"/>
                <a:cs typeface="Alvi Nastaleeq" pitchFamily="2" charset="-78"/>
              </a:rPr>
              <a:t> !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اپنی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جہالتوں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عذر </a:t>
            </a:r>
            <a:r>
              <a:rPr lang="ar-SA" sz="4400" b="1" dirty="0" err="1">
                <a:solidFill>
                  <a:srgbClr val="000066"/>
                </a:solidFill>
                <a:latin typeface="Alvi Nastaleeq" pitchFamily="2" charset="-78"/>
                <a:cs typeface="Alvi Nastaleeq" pitchFamily="2" charset="-78"/>
              </a:rPr>
              <a:t>خواہ</a:t>
            </a:r>
            <a:endParaRPr lang="ar-SA" sz="4400" b="1" dirty="0">
              <a:solidFill>
                <a:srgbClr val="000066"/>
              </a:solidFill>
              <a:latin typeface="Alvi Nastaleeq" pitchFamily="2" charset="-78"/>
              <a:cs typeface="Alvi Nastaleeq" pitchFamily="2" charset="-78"/>
            </a:endParaRPr>
          </a:p>
        </p:txBody>
      </p:sp>
      <p:sp>
        <p:nvSpPr>
          <p:cNvPr id="952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मैं अपनी जेहालतों से उज़्र ख़्वाह </a:t>
            </a:r>
            <a:endParaRPr lang="en-US" sz="2400" b="1">
              <a:solidFill>
                <a:srgbClr val="000066"/>
              </a:solidFill>
            </a:endParaRPr>
          </a:p>
        </p:txBody>
      </p:sp>
      <p:sp>
        <p:nvSpPr>
          <p:cNvPr id="952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952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err="1">
                <a:latin typeface="Attari_Quran" pitchFamily="2" charset="-78"/>
                <a:ea typeface="+mn-ea"/>
                <a:cs typeface="Attari_Quran" pitchFamily="2" charset="-78"/>
              </a:rPr>
              <a:t>وَأَسْتَوْهِبُكَ</a:t>
            </a:r>
            <a:r>
              <a:rPr lang="ar-SA" sz="7900" kern="1200" dirty="0">
                <a:latin typeface="Attari_Quran" pitchFamily="2" charset="-78"/>
                <a:ea typeface="+mn-ea"/>
                <a:cs typeface="Attari_Quran" pitchFamily="2" charset="-78"/>
              </a:rPr>
              <a:t> سُوءَ فِعْلِي</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I ask You to disregard my evil acts!</a:t>
            </a:r>
          </a:p>
        </p:txBody>
      </p:sp>
      <p:sp>
        <p:nvSpPr>
          <p:cNvPr id="962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600" b="1" i="1">
                <a:solidFill>
                  <a:srgbClr val="000066"/>
                </a:solidFill>
                <a:ea typeface="MS Mincho" pitchFamily="49" charset="-128"/>
              </a:rPr>
              <a:t>wa as-taw-hibuka suo-a fia'-li</a:t>
            </a:r>
            <a:endParaRPr lang="fi-FI" sz="2600" b="1" i="1">
              <a:solidFill>
                <a:srgbClr val="000066"/>
              </a:solidFill>
              <a:ea typeface="MS Mincho" pitchFamily="49" charset="-128"/>
            </a:endParaRPr>
          </a:p>
        </p:txBody>
      </p:sp>
      <p:sp>
        <p:nvSpPr>
          <p:cNvPr id="962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اپنی</a:t>
            </a:r>
            <a:r>
              <a:rPr lang="ar-SA" sz="4400" b="1" dirty="0">
                <a:solidFill>
                  <a:srgbClr val="000066"/>
                </a:solidFill>
                <a:latin typeface="Alvi Nastaleeq" pitchFamily="2" charset="-78"/>
                <a:cs typeface="Alvi Nastaleeq" pitchFamily="2" charset="-78"/>
              </a:rPr>
              <a:t> بد </a:t>
            </a:r>
            <a:r>
              <a:rPr lang="ar-SA" sz="4400" b="1" dirty="0" err="1">
                <a:solidFill>
                  <a:srgbClr val="000066"/>
                </a:solidFill>
                <a:latin typeface="Alvi Nastaleeq" pitchFamily="2" charset="-78"/>
                <a:cs typeface="Alvi Nastaleeq" pitchFamily="2" charset="-78"/>
              </a:rPr>
              <a:t>اعمالیوں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بخشش</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کا</a:t>
            </a:r>
            <a:r>
              <a:rPr lang="ar-SA" sz="4400" b="1" dirty="0">
                <a:solidFill>
                  <a:srgbClr val="000066"/>
                </a:solidFill>
                <a:latin typeface="Alvi Nastaleeq" pitchFamily="2" charset="-78"/>
                <a:cs typeface="Alvi Nastaleeq" pitchFamily="2" charset="-78"/>
              </a:rPr>
              <a:t> طلب </a:t>
            </a:r>
            <a:r>
              <a:rPr lang="ar-SA" sz="4400" b="1" dirty="0" err="1">
                <a:solidFill>
                  <a:srgbClr val="000066"/>
                </a:solidFill>
                <a:latin typeface="Alvi Nastaleeq" pitchFamily="2" charset="-78"/>
                <a:cs typeface="Alvi Nastaleeq" pitchFamily="2" charset="-78"/>
              </a:rPr>
              <a:t>گار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ہوں</a:t>
            </a:r>
            <a:endParaRPr lang="ar-SA" sz="4400" b="1" dirty="0">
              <a:solidFill>
                <a:srgbClr val="000066"/>
              </a:solidFill>
              <a:latin typeface="Alvi Nastaleeq" pitchFamily="2" charset="-78"/>
              <a:cs typeface="Alvi Nastaleeq" pitchFamily="2" charset="-78"/>
            </a:endParaRPr>
          </a:p>
        </p:txBody>
      </p:sp>
      <p:sp>
        <p:nvSpPr>
          <p:cNvPr id="962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बदआमालियों से बख़्षिष का तलबगार हूँ। </a:t>
            </a:r>
            <a:endParaRPr lang="en-US" sz="2400" b="1">
              <a:solidFill>
                <a:srgbClr val="000066"/>
              </a:solidFill>
            </a:endParaRPr>
          </a:p>
        </p:txBody>
      </p:sp>
      <p:sp>
        <p:nvSpPr>
          <p:cNvPr id="962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962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err="1">
                <a:latin typeface="Attari_Quran" pitchFamily="2" charset="-78"/>
                <a:ea typeface="+mn-ea"/>
                <a:cs typeface="Attari_Quran" pitchFamily="2" charset="-78"/>
              </a:rPr>
              <a:t>فَاضْمُمْنِي</a:t>
            </a:r>
            <a:r>
              <a:rPr lang="ar-SA" sz="7900" kern="1200" dirty="0">
                <a:latin typeface="Attari_Quran" pitchFamily="2" charset="-78"/>
                <a:ea typeface="+mn-ea"/>
                <a:cs typeface="Attari_Quran" pitchFamily="2" charset="-78"/>
              </a:rPr>
              <a:t> إِلَى كَنَفِ رَحْمَتِكَ تَطَوُّلاً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So join me to the shelter of Your mercy through graciousness</a:t>
            </a:r>
          </a:p>
        </p:txBody>
      </p:sp>
      <p:sp>
        <p:nvSpPr>
          <p:cNvPr id="972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fadmum-ni ila kanafi rah-matika tataw-wula</a:t>
            </a:r>
          </a:p>
        </p:txBody>
      </p:sp>
      <p:sp>
        <p:nvSpPr>
          <p:cNvPr id="972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لہذا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اپنے</a:t>
            </a:r>
            <a:r>
              <a:rPr lang="ar-SA" sz="4400" b="1" dirty="0">
                <a:solidFill>
                  <a:srgbClr val="000066"/>
                </a:solidFill>
                <a:latin typeface="Alvi Nastaleeq" pitchFamily="2" charset="-78"/>
                <a:cs typeface="Alvi Nastaleeq" pitchFamily="2" charset="-78"/>
              </a:rPr>
              <a:t> لطف و احسان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مجھے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پناہ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گاہ</a:t>
            </a:r>
            <a:r>
              <a:rPr lang="ar-SA" sz="4400" b="1" dirty="0">
                <a:solidFill>
                  <a:srgbClr val="000066"/>
                </a:solidFill>
                <a:latin typeface="Alvi Nastaleeq" pitchFamily="2" charset="-78"/>
                <a:cs typeface="Alvi Nastaleeq" pitchFamily="2" charset="-78"/>
              </a:rPr>
              <a:t> رحمت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جگہ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دے</a:t>
            </a:r>
            <a:endParaRPr lang="ar-SA" sz="4400" b="1" dirty="0">
              <a:solidFill>
                <a:srgbClr val="000066"/>
              </a:solidFill>
              <a:latin typeface="Alvi Nastaleeq" pitchFamily="2" charset="-78"/>
              <a:cs typeface="Alvi Nastaleeq" pitchFamily="2" charset="-78"/>
            </a:endParaRPr>
          </a:p>
        </p:txBody>
      </p:sp>
      <p:sp>
        <p:nvSpPr>
          <p:cNvPr id="972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लेहाज़ा अपने लुत्फ़ व एहसान से  मुझे  पनाहगाह रहमत में जगह दे </a:t>
            </a:r>
            <a:endParaRPr lang="en-US" sz="2400" b="1">
              <a:solidFill>
                <a:srgbClr val="000066"/>
              </a:solidFill>
            </a:endParaRPr>
          </a:p>
        </p:txBody>
      </p:sp>
      <p:sp>
        <p:nvSpPr>
          <p:cNvPr id="972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972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وَاسْتُرْنِي بِسِتْرِ عَافِيَتِكَ تَفَضُّلاً</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And cover me with the covering of Your well-being through bounteousness!</a:t>
            </a:r>
          </a:p>
        </p:txBody>
      </p:sp>
      <p:sp>
        <p:nvSpPr>
          <p:cNvPr id="983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was-tur-ni bisit-ri `aafi-yatika tafad-dula</a:t>
            </a:r>
          </a:p>
        </p:txBody>
      </p:sp>
      <p:sp>
        <p:nvSpPr>
          <p:cNvPr id="983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err="1">
                <a:solidFill>
                  <a:srgbClr val="000066"/>
                </a:solidFill>
                <a:latin typeface="Alvi Nastaleeq" pitchFamily="2" charset="-78"/>
                <a:cs typeface="Alvi Nastaleeq" pitchFamily="2" charset="-78"/>
              </a:rPr>
              <a:t>اوراپنے</a:t>
            </a:r>
            <a:r>
              <a:rPr lang="ar-SA" sz="4400" b="1" dirty="0">
                <a:solidFill>
                  <a:srgbClr val="000066"/>
                </a:solidFill>
                <a:latin typeface="Alvi Nastaleeq" pitchFamily="2" charset="-78"/>
                <a:cs typeface="Alvi Nastaleeq" pitchFamily="2" charset="-78"/>
              </a:rPr>
              <a:t> تفضل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اپنی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عافیت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پردہ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چھپا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لے</a:t>
            </a:r>
            <a:endParaRPr lang="ar-SA" sz="4400" b="1" dirty="0">
              <a:solidFill>
                <a:srgbClr val="000066"/>
              </a:solidFill>
              <a:latin typeface="Alvi Nastaleeq" pitchFamily="2" charset="-78"/>
              <a:cs typeface="Alvi Nastaleeq" pitchFamily="2" charset="-78"/>
            </a:endParaRPr>
          </a:p>
        </p:txBody>
      </p:sp>
      <p:sp>
        <p:nvSpPr>
          <p:cNvPr id="983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तफ़ज़्ज़ुल से अपनी आफ़ियत के परदे में छुपा ले। </a:t>
            </a:r>
            <a:endParaRPr lang="en-US" sz="2400" b="1">
              <a:solidFill>
                <a:srgbClr val="000066"/>
              </a:solidFill>
            </a:endParaRPr>
          </a:p>
        </p:txBody>
      </p:sp>
      <p:sp>
        <p:nvSpPr>
          <p:cNvPr id="983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983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اللَّهُمَّ وَإِنّي أَتُوبُ إِلَيْكَ مِن كُلِّ مَا خَالَفَ إِرَادَتَكَ، </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 </a:t>
            </a:r>
            <a:r>
              <a:rPr lang="en-US" sz="3000" b="1" kern="1200" dirty="0" err="1" smtClean="0">
                <a:ea typeface="MS Mincho" pitchFamily="49" charset="-128"/>
              </a:rPr>
              <a:t>Allāh</a:t>
            </a:r>
            <a:r>
              <a:rPr lang="en-US" sz="3000" b="1" kern="1200" dirty="0" smtClean="0">
                <a:ea typeface="MS Mincho" pitchFamily="49" charset="-128"/>
              </a:rPr>
              <a:t>, </a:t>
            </a:r>
            <a:r>
              <a:rPr lang="en-US" sz="3000" b="1" kern="1200" dirty="0">
                <a:ea typeface="MS Mincho" pitchFamily="49" charset="-128"/>
              </a:rPr>
              <a:t>I repent to You from everything opposed to Your will </a:t>
            </a:r>
          </a:p>
        </p:txBody>
      </p:sp>
      <p:sp>
        <p:nvSpPr>
          <p:cNvPr id="993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dirty="0">
                <a:solidFill>
                  <a:srgbClr val="000066"/>
                </a:solidFill>
                <a:ea typeface="MS Mincho" pitchFamily="49" charset="-128"/>
              </a:rPr>
              <a:t>allahumma wa in-ni atubu ilayka min kul-li ma khalafa iradataka </a:t>
            </a:r>
          </a:p>
        </p:txBody>
      </p:sp>
      <p:sp>
        <p:nvSpPr>
          <p:cNvPr id="993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اللہ</a:t>
            </a:r>
            <a:r>
              <a:rPr lang="ar-SA" sz="4400" b="1" dirty="0">
                <a:solidFill>
                  <a:srgbClr val="000066"/>
                </a:solidFill>
                <a:latin typeface="Alvi Nastaleeq" pitchFamily="2" charset="-78"/>
                <a:cs typeface="Alvi Nastaleeq" pitchFamily="2" charset="-78"/>
              </a:rPr>
              <a:t> ! ،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بارگاہ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توبہ</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کرتا</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ہوں</a:t>
            </a:r>
            <a:r>
              <a:rPr lang="ar-SA" sz="4400" b="1" dirty="0">
                <a:solidFill>
                  <a:srgbClr val="000066"/>
                </a:solidFill>
                <a:latin typeface="Alvi Nastaleeq" pitchFamily="2" charset="-78"/>
                <a:cs typeface="Alvi Nastaleeq" pitchFamily="2" charset="-78"/>
              </a:rPr>
              <a:t> غرض </a:t>
            </a:r>
            <a:r>
              <a:rPr lang="ar-SA" sz="4400" b="1" dirty="0" err="1">
                <a:solidFill>
                  <a:srgbClr val="000066"/>
                </a:solidFill>
                <a:latin typeface="Alvi Nastaleeq" pitchFamily="2" charset="-78"/>
                <a:cs typeface="Alvi Nastaleeq" pitchFamily="2" charset="-78"/>
              </a:rPr>
              <a:t>ہر</a:t>
            </a:r>
            <a:r>
              <a:rPr lang="ar-SA" sz="4400" b="1" dirty="0">
                <a:solidFill>
                  <a:srgbClr val="000066"/>
                </a:solidFill>
                <a:latin typeface="Alvi Nastaleeq" pitchFamily="2" charset="-78"/>
                <a:cs typeface="Alvi Nastaleeq" pitchFamily="2" charset="-78"/>
              </a:rPr>
              <a:t> اس </a:t>
            </a:r>
            <a:r>
              <a:rPr lang="ar-SA" sz="4400" b="1" dirty="0" err="1">
                <a:solidFill>
                  <a:srgbClr val="000066"/>
                </a:solidFill>
                <a:latin typeface="Alvi Nastaleeq" pitchFamily="2" charset="-78"/>
                <a:cs typeface="Alvi Nastaleeq" pitchFamily="2" charset="-78"/>
              </a:rPr>
              <a:t>چیز</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جو </a:t>
            </a:r>
            <a:r>
              <a:rPr lang="ar-SA" sz="4400" b="1" dirty="0" err="1">
                <a:solidFill>
                  <a:srgbClr val="000066"/>
                </a:solidFill>
                <a:latin typeface="Alvi Nastaleeq" pitchFamily="2" charset="-78"/>
                <a:cs typeface="Alvi Nastaleeq" pitchFamily="2" charset="-78"/>
              </a:rPr>
              <a:t>تیرے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ارادہ</a:t>
            </a:r>
            <a:r>
              <a:rPr lang="ar-SA" sz="4400" b="1" dirty="0">
                <a:solidFill>
                  <a:srgbClr val="000066"/>
                </a:solidFill>
                <a:latin typeface="Alvi Nastaleeq" pitchFamily="2" charset="-78"/>
                <a:cs typeface="Alvi Nastaleeq" pitchFamily="2" charset="-78"/>
              </a:rPr>
              <a:t> و رضا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خلاف </a:t>
            </a:r>
            <a:r>
              <a:rPr lang="ar-SA" sz="4400" b="1" dirty="0" err="1">
                <a:solidFill>
                  <a:srgbClr val="000066"/>
                </a:solidFill>
                <a:latin typeface="Alvi Nastaleeq" pitchFamily="2" charset="-78"/>
                <a:cs typeface="Alvi Nastaleeq" pitchFamily="2" charset="-78"/>
              </a:rPr>
              <a:t>ہو</a:t>
            </a:r>
            <a:r>
              <a:rPr lang="ar-SA" sz="4400" b="1" dirty="0">
                <a:solidFill>
                  <a:srgbClr val="000066"/>
                </a:solidFill>
                <a:latin typeface="Alvi Nastaleeq" pitchFamily="2" charset="-78"/>
                <a:cs typeface="Alvi Nastaleeq" pitchFamily="2" charset="-78"/>
              </a:rPr>
              <a:t> </a:t>
            </a:r>
          </a:p>
        </p:txBody>
      </p:sp>
      <p:sp>
        <p:nvSpPr>
          <p:cNvPr id="993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मैं तेरी बारगाह में तौबा करता हूं</a:t>
            </a:r>
            <a:endParaRPr lang="en-US" sz="2400" b="1">
              <a:solidFill>
                <a:srgbClr val="000066"/>
              </a:solidFill>
            </a:endParaRPr>
          </a:p>
        </p:txBody>
      </p:sp>
      <p:sp>
        <p:nvSpPr>
          <p:cNvPr id="993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993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أَوْ زَالَ عَن مَّحَبَّتِكَ،</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or far from Your love</a:t>
            </a:r>
          </a:p>
        </p:txBody>
      </p:sp>
      <p:sp>
        <p:nvSpPr>
          <p:cNvPr id="1003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aw zala `am-mahab-batik</a:t>
            </a:r>
          </a:p>
        </p:txBody>
      </p:sp>
      <p:sp>
        <p:nvSpPr>
          <p:cNvPr id="1003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تیری</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محبت</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حدود </a:t>
            </a:r>
            <a:r>
              <a:rPr lang="ar-SA" sz="4400" b="1" dirty="0" err="1">
                <a:solidFill>
                  <a:srgbClr val="000066"/>
                </a:solidFill>
                <a:latin typeface="Alvi Nastaleeq" pitchFamily="2" charset="-78"/>
                <a:cs typeface="Alvi Nastaleeq" pitchFamily="2" charset="-78"/>
              </a:rPr>
              <a:t>سے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باہر</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ہو</a:t>
            </a:r>
            <a:endParaRPr lang="ar-SA" sz="4400" b="1" dirty="0">
              <a:solidFill>
                <a:srgbClr val="000066"/>
              </a:solidFill>
              <a:latin typeface="Alvi Nastaleeq" pitchFamily="2" charset="-78"/>
              <a:cs typeface="Alvi Nastaleeq" pitchFamily="2" charset="-78"/>
            </a:endParaRPr>
          </a:p>
        </p:txBody>
      </p:sp>
      <p:sp>
        <p:nvSpPr>
          <p:cNvPr id="1003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मोहब्बत के हुदूद से बाहर हे, </a:t>
            </a:r>
            <a:endParaRPr lang="en-US" sz="2400" b="1">
              <a:solidFill>
                <a:srgbClr val="000066"/>
              </a:solidFill>
            </a:endParaRPr>
          </a:p>
        </p:txBody>
      </p:sp>
      <p:sp>
        <p:nvSpPr>
          <p:cNvPr id="1003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003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مِنْ خَطَرَاتِ قَلْبِي،</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—the thoughts of my heart,</a:t>
            </a:r>
          </a:p>
        </p:txBody>
      </p:sp>
      <p:sp>
        <p:nvSpPr>
          <p:cNvPr id="1013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min khatarati qal-bi</a:t>
            </a:r>
          </a:p>
        </p:txBody>
      </p:sp>
      <p:sp>
        <p:nvSpPr>
          <p:cNvPr id="1013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دل </a:t>
            </a:r>
            <a:r>
              <a:rPr lang="ar-SA" sz="4400" b="1" dirty="0" err="1">
                <a:solidFill>
                  <a:srgbClr val="000066"/>
                </a:solidFill>
                <a:latin typeface="Alvi Nastaleeq" pitchFamily="2" charset="-78"/>
                <a:cs typeface="Alvi Nastaleeq" pitchFamily="2" charset="-78"/>
              </a:rPr>
              <a:t>میں</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گزرنے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والے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خیالات</a:t>
            </a:r>
            <a:endParaRPr lang="ar-SA" sz="4400" b="1" dirty="0">
              <a:solidFill>
                <a:srgbClr val="000066"/>
              </a:solidFill>
              <a:latin typeface="Alvi Nastaleeq" pitchFamily="2" charset="-78"/>
              <a:cs typeface="Alvi Nastaleeq" pitchFamily="2" charset="-78"/>
            </a:endParaRPr>
          </a:p>
        </p:txBody>
      </p:sp>
      <p:sp>
        <p:nvSpPr>
          <p:cNvPr id="1013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दिल में गुज़रने वाले ख़यालात </a:t>
            </a:r>
            <a:endParaRPr lang="en-US" sz="2400" b="1">
              <a:solidFill>
                <a:srgbClr val="000066"/>
              </a:solidFill>
            </a:endParaRPr>
          </a:p>
        </p:txBody>
      </p:sp>
      <p:sp>
        <p:nvSpPr>
          <p:cNvPr id="1013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013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6500"/>
              </a:lnSpc>
              <a:defRPr/>
            </a:pPr>
            <a:r>
              <a:rPr lang="ar-SA" sz="7900" kern="1200" dirty="0">
                <a:latin typeface="Attari_Quran" pitchFamily="2" charset="-78"/>
                <a:ea typeface="+mn-ea"/>
                <a:cs typeface="Attari_Quran" pitchFamily="2" charset="-78"/>
              </a:rPr>
              <a:t>وَلَحَظَاتِ عَيْنِي،</a:t>
            </a:r>
            <a:endParaRPr lang="en-US" sz="79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000" b="1" kern="1200" dirty="0">
                <a:ea typeface="MS Mincho" pitchFamily="49" charset="-128"/>
              </a:rPr>
              <a:t>the glances of my eye,</a:t>
            </a:r>
          </a:p>
        </p:txBody>
      </p:sp>
      <p:sp>
        <p:nvSpPr>
          <p:cNvPr id="1024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600" b="1" i="1">
                <a:solidFill>
                  <a:srgbClr val="000066"/>
                </a:solidFill>
                <a:ea typeface="MS Mincho" pitchFamily="49" charset="-128"/>
              </a:rPr>
              <a:t>wa lahazati `ayni</a:t>
            </a:r>
          </a:p>
        </p:txBody>
      </p:sp>
      <p:sp>
        <p:nvSpPr>
          <p:cNvPr id="1024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400" b="1" dirty="0">
                <a:solidFill>
                  <a:srgbClr val="000066"/>
                </a:solidFill>
                <a:latin typeface="Alvi Nastaleeq" pitchFamily="2" charset="-78"/>
                <a:cs typeface="Alvi Nastaleeq" pitchFamily="2" charset="-78"/>
              </a:rPr>
              <a:t>اور </a:t>
            </a:r>
            <a:r>
              <a:rPr lang="ar-SA" sz="4400" b="1" dirty="0" err="1">
                <a:solidFill>
                  <a:srgbClr val="000066"/>
                </a:solidFill>
                <a:latin typeface="Alvi Nastaleeq" pitchFamily="2" charset="-78"/>
                <a:cs typeface="Alvi Nastaleeq" pitchFamily="2" charset="-78"/>
              </a:rPr>
              <a:t>آنکھ</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کے</a:t>
            </a:r>
            <a:r>
              <a:rPr lang="ar-SA" sz="4400" b="1" dirty="0">
                <a:solidFill>
                  <a:srgbClr val="000066"/>
                </a:solidFill>
                <a:latin typeface="Alvi Nastaleeq" pitchFamily="2" charset="-78"/>
                <a:cs typeface="Alvi Nastaleeq" pitchFamily="2" charset="-78"/>
              </a:rPr>
              <a:t> </a:t>
            </a:r>
            <a:r>
              <a:rPr lang="ar-SA" sz="4400" b="1" dirty="0" err="1">
                <a:solidFill>
                  <a:srgbClr val="000066"/>
                </a:solidFill>
                <a:latin typeface="Alvi Nastaleeq" pitchFamily="2" charset="-78"/>
                <a:cs typeface="Alvi Nastaleeq" pitchFamily="2" charset="-78"/>
              </a:rPr>
              <a:t>اشاروں</a:t>
            </a:r>
            <a:endParaRPr lang="ar-SA" sz="4400" b="1" dirty="0">
              <a:solidFill>
                <a:srgbClr val="000066"/>
              </a:solidFill>
              <a:latin typeface="Alvi Nastaleeq" pitchFamily="2" charset="-78"/>
              <a:cs typeface="Alvi Nastaleeq" pitchFamily="2" charset="-78"/>
            </a:endParaRPr>
          </a:p>
        </p:txBody>
      </p:sp>
      <p:sp>
        <p:nvSpPr>
          <p:cNvPr id="1024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आंख के इषारों </a:t>
            </a:r>
            <a:endParaRPr lang="en-US" sz="2400" b="1">
              <a:solidFill>
                <a:srgbClr val="000066"/>
              </a:solidFill>
            </a:endParaRPr>
          </a:p>
        </p:txBody>
      </p:sp>
      <p:sp>
        <p:nvSpPr>
          <p:cNvPr id="1024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دُعَاؤُهُ بِالتَّوْبَةِ</a:t>
            </a:r>
          </a:p>
        </p:txBody>
      </p:sp>
      <p:sp>
        <p:nvSpPr>
          <p:cNvPr id="1024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al-Tawbah</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15102</TotalTime>
  <Words>8203</Words>
  <Application>Microsoft Office PowerPoint</Application>
  <PresentationFormat>On-screen Show (4:3)</PresentationFormat>
  <Paragraphs>1033</Paragraphs>
  <Slides>146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146</vt:i4>
      </vt:variant>
    </vt:vector>
  </HeadingPairs>
  <TitlesOfParts>
    <vt:vector size="153" baseType="lpstr">
      <vt:lpstr>Alvi Nastaleeq</vt:lpstr>
      <vt:lpstr>Arial</vt:lpstr>
      <vt:lpstr>Attari_Quran</vt:lpstr>
      <vt:lpstr>Calibri</vt:lpstr>
      <vt:lpstr>MS Mincho</vt:lpstr>
      <vt:lpstr>Trebuchet MS</vt:lpstr>
      <vt:lpstr>Default Design</vt:lpstr>
      <vt:lpstr>PowerPoint Presentation</vt:lpstr>
      <vt:lpstr>PowerPoint Presentation</vt:lpstr>
      <vt:lpstr>اَللَّهُمَّ صَلِّ عَلَى مُحَمَّدٍ وَ آلِ مُحَمَّد</vt:lpstr>
      <vt:lpstr>بِسْمِ اللَّهِ الرَّحْمَٰنِ الرَّحِيمِ</vt:lpstr>
      <vt:lpstr>اللَّهُمَّ  يَا مَن لا يَصِفُهُ نَعْتُ الْوَاصِفِينَ</vt:lpstr>
      <vt:lpstr>وَيَا مَن لا يُجَاوِزُهُ رَجَاءُ الرَّاجِينَ</vt:lpstr>
      <vt:lpstr>وَيَا مَن لا يَضِيعُ لَديْهِ أَجْرُ الْمُحْسِنِينَ</vt:lpstr>
      <vt:lpstr>وَيَا مَنْ هُوَ مُنتَهَى خَوْفِ الْعَابِدِينَ</vt:lpstr>
      <vt:lpstr>وَيَا مَنْ هُوَ غَايَةُ خَشْيَةِ الْمُتَّقِينَ</vt:lpstr>
      <vt:lpstr>هَذَا مَقَامُ مَن تَدَاوَلَتْهُ أَيْدِي الذُّنُوبِ،</vt:lpstr>
      <vt:lpstr>وَقَادَتْهُ أَزِمَّةُ الْخَطَايَا،</vt:lpstr>
      <vt:lpstr>وَاسْتَحْوَذَ عَلَيْهِ الشَّيْطَانُ</vt:lpstr>
      <vt:lpstr>فَقَصَّرَ عَمَّا أَمَرْتَ بِهِ تَفْرِيطاً،</vt:lpstr>
      <vt:lpstr>وَتَعَاطَى مَا نَهَيْتَ عَنْهُ تَعْزِيراً،</vt:lpstr>
      <vt:lpstr>كَالْجَاهِلِ بِقُدْرَتِكَ عَلَيْهِ،</vt:lpstr>
      <vt:lpstr>أَوْ كَالْمُنكِرِ فَضْلِ إِحْسَانِكَ إِلَيْهِ</vt:lpstr>
      <vt:lpstr>حَتَّى إِذَا انفَتَحَ لَهُ بَصَرُ الْهُدَي،</vt:lpstr>
      <vt:lpstr>وَتَقَشَّعَتْ عَنهُ سَحَائِبُ العَمَي،</vt:lpstr>
      <vt:lpstr>أَحْصَى مَا ظَلَمَ بِهِ نَفْسَهُ،</vt:lpstr>
      <vt:lpstr>وَفَكَّرَ فِيمَا خَالَفَ فِيهِ رَبَّهُ</vt:lpstr>
      <vt:lpstr>فَرَأَى كَبِيرَ عِصْيَانِهِ كَبِيراً،</vt:lpstr>
      <vt:lpstr>وَجَلِيلَ مُخَالَفَتِهِ جَلِيلاً</vt:lpstr>
      <vt:lpstr>فَأَقْبَلَ نَحْوَكَ مُؤَمِّلاً لَّكَ،</vt:lpstr>
      <vt:lpstr>مُسْتَحْيِياً مِّنكَ،</vt:lpstr>
      <vt:lpstr>وَوَجَّهَ رَغْبَتَهُ إِلَيْكَ ثِقَةً بِكَ،</vt:lpstr>
      <vt:lpstr>فَأَمَّكَ بِطَبْعِهِ يَقِيناً،</vt:lpstr>
      <vt:lpstr>وَقَصَدَكَ بِخَوْفِهِ إِخْلاَصاً،</vt:lpstr>
      <vt:lpstr>قَدْ خَلاَ طَمَعُهُ مِن كُلِّ مَطْمُوعٍ فِيهِ غَيْرُكَ،</vt:lpstr>
      <vt:lpstr>وَأَفْرَجَ رَوْعُهُ مِن كُلِّ مَحْذُورٍ مِّنْهُ سِوَاكَ</vt:lpstr>
      <vt:lpstr>فَمَثَلَ بَيْنَ يَديْكَ مُتَضَرِّعاً،</vt:lpstr>
      <vt:lpstr>وَغَمَّضَ بَصَرَهُ إِلىَ الأَرْضِ مُتَخَشِّعاً،</vt:lpstr>
      <vt:lpstr>وَطَأْطَأَ رَأْسَهُ لِعِزَّتِكَ مُتَذَلِّلاً</vt:lpstr>
      <vt:lpstr>وَأَبَثَّكَ مِن سِرِّهِ مَا أَنتَ أَعْلَمُ بِهِ مِنْهُ خُضُوعاً</vt:lpstr>
      <vt:lpstr>وَعَدَّدَ مِن ذُنُوبِهِ مَا أَنتَ أَحْصى لَهَا خُشُوعاً</vt:lpstr>
      <vt:lpstr>وَاسْتَغَاثَ بِكَ مِنْ</vt:lpstr>
      <vt:lpstr>عَظِيمِ مَا وَقَعَ بِهِ فِي عِلْمِكَ،</vt:lpstr>
      <vt:lpstr>وَقَبِيحِ مَا فَضَحَهُ فِي حُكْمِكَ،</vt:lpstr>
      <vt:lpstr>مِن ذُنُوبٍ أَدْبَرَتْ لَذَّاتُهَا فَذَهَبَتْ،</vt:lpstr>
      <vt:lpstr>وَأَقَامَتْ تَبِعَاتُهَا فَلَزِمَتْ</vt:lpstr>
      <vt:lpstr>لا يُنكِرُ يَا إِلَهِي عَدْلَكَ إِنْ عَاقَبْتَهُ،</vt:lpstr>
      <vt:lpstr>وَلا يَسْتَعْصِمُ عَفْوَكَ عَنْهُ إِنْ عَفَوْتَ عَنْهُ وَرَحِمْتَهُ</vt:lpstr>
      <vt:lpstr>لأَنَّكَ الرَّبُّ الْكَرِيمُ الَّذِي لا يَتَعَاظَمُهُ غُفْرَانُ الذَّنْبِ الْعَظِيمِ</vt:lpstr>
      <vt:lpstr>اللَّهُمَّ فَهَا أَنَا ذَا</vt:lpstr>
      <vt:lpstr>قَدْ جِئْتُكَ مُطِيعاً لأَمْرِكَ، </vt:lpstr>
      <vt:lpstr>فِيمَا أَمَرْتَ بِهِ مِنَ الدُّعَاءِ،</vt:lpstr>
      <vt:lpstr>مُتَنَجِّزاً وَّعْدَكَ فِيمَا وَعَدتَّ بِهِ مِنَ الإِجَابَةِ، إِذْ تَقُولُ:</vt:lpstr>
      <vt:lpstr>(اُدْعُوني أَسْتَجِبْ لَكُمْ)</vt:lpstr>
      <vt:lpstr>اللَّهُمَّ فَصَلِّ عَلَى مُحَمَّدٍ وَآلهِ</vt:lpstr>
      <vt:lpstr>وَالْقَنِي بِمَغْفِرَتِكَ كَمَا لَقِيتُكَ بِإِقْرَارِي</vt:lpstr>
      <vt:lpstr>وَارْفَعْنِي عَن مَّصَاِرعِ الذُّنُوبِ كَمَا وَضَعْتُ لَكَ نَفْسِي</vt:lpstr>
      <vt:lpstr>وَاسْتُرْنِي بِسِتْرِكَ كَمَا تَأَنَّيْتَنِي عَنِ الإنتِقَامِ مِنِّي</vt:lpstr>
      <vt:lpstr>اللَّهُمَّ وَثَبِّتْ فِي طَاعَتِكَ نِيَّتِي</vt:lpstr>
      <vt:lpstr>وَأَحْكِمْ فِي عِبَادَتِكَ بَصِيرَتِي</vt:lpstr>
      <vt:lpstr>وَوَفِّقْنِي إِلىَ الأَعْمَاِل مَا تَغْسِلُ بِهِ دَنَسَ الْخَطَايَا عَنِّي</vt:lpstr>
      <vt:lpstr>وَتَوَفَّنِي عَلَى مِلَّتِكَ وَمِلَّةِ نَبِيِّكَ مُحَمَّدٍ عَلَيِهْ السَّلاَمُ إِذَا تَوَفَّيْتَنِي</vt:lpstr>
      <vt:lpstr>اللَّهُمَّ إِنِّي أَتُوبُ إِلَيْكَ فِي مَقَامِي هَذَا مِن</vt:lpstr>
      <vt:lpstr>كَبَائِرِ ذُنُوبِي وَصَغَائِرِهَا،</vt:lpstr>
      <vt:lpstr>وَبَوَاطِنِ سَيِّئَاتِي وَظَوَاهِرِهَا،</vt:lpstr>
      <vt:lpstr>وَسَوَاِلفِ زَلاَّتِي وَحَوَادِثِهَا</vt:lpstr>
      <vt:lpstr>تَوْبَةَ مَن لا يُحَدِّثُ نَفْسَهُ بِمَعْصِيَةٍ،</vt:lpstr>
      <vt:lpstr>وَلا يُضْمِرُ أَن يَّعُودَ فِي خَطِيئَةٍ</vt:lpstr>
      <vt:lpstr>وَقَدْ قُلْتَ يَا إِلَهِي فِي مُحْكَمِ كِتَابِكَ</vt:lpstr>
      <vt:lpstr>إِنَّكَ تَقْبَلُ التَّوْبَةَ عَنْ عِبَادِكَ</vt:lpstr>
      <vt:lpstr>وَتَعْفُو عَنِ السَّيِّئَاتِ</vt:lpstr>
      <vt:lpstr>وَتُحِبُّ التَّوَّابِينَ</vt:lpstr>
      <vt:lpstr>فَاقْبَلْ تَوْبَتِي كَمَا وَعَدتَّ</vt:lpstr>
      <vt:lpstr>وَاعْفُ عَن سَيِّئَاتِي كَمَا ضَمِنتَ</vt:lpstr>
      <vt:lpstr>وَأَوْجِبْ لِي مَحَبَّتَكَ كَمَا شَرَطتَّ</vt:lpstr>
      <vt:lpstr>وَلَكَ يَا رَبِّ</vt:lpstr>
      <vt:lpstr>شَرْطِي لا أَعُودَ فِي مَكْرُوهِكَ</vt:lpstr>
      <vt:lpstr>وَضَمَاِني لا أَرْجِعَ فِي مَذْمُومِكَ</vt:lpstr>
      <vt:lpstr>وَعَهْدِي أَنْ أَهْجُرَ جَمِيعَ مَعَاصِيكَ</vt:lpstr>
      <vt:lpstr>اللَّهُمَّ إِنَّكَ أَعْلَمُ بِمَا عَمِلْتُ</vt:lpstr>
      <vt:lpstr>فَاغْفِرْ لِي مَا عَلِمْتَ</vt:lpstr>
      <vt:lpstr>وَاصْرِفْنِي بِقُدْرَتِكَ إِلَى مَا أَحْبَبْتَ</vt:lpstr>
      <vt:lpstr>اللَّهُمَّ وَعَلَيَّ تَبِعَاتٌ قَدْ حَفِظْتُهُنَّ،</vt:lpstr>
      <vt:lpstr>وَتَبِعَاتٌ قَدْ نَسِيتُهُنَّ،</vt:lpstr>
      <vt:lpstr>وَكُلُّهُنَّ بِعَيْنِكَ الَّتِي لا تَنَامُ،</vt:lpstr>
      <vt:lpstr>وَعِلْمِكَ الَّذِي لا يَنْسَى</vt:lpstr>
      <vt:lpstr>فَعَوِّضْ مِنْهَا أَهْلَهَا، وَاحْطُطْ عَنِّي وِزْرَهَا،</vt:lpstr>
      <vt:lpstr>وَخَفِّفْ عَنِّي ثِقْلَهَا، وَاعْصِمْنِي مِنْ أَنْ أُقَارِفَ مِثْلَهَا</vt:lpstr>
      <vt:lpstr>اللَّهُمَّ وَإِنَّهُ لا وَفَاءَ لِي بِالتَّوْبَةِ إِلاَّ بِعِصْمَتِكَ،</vt:lpstr>
      <vt:lpstr>وَلا اسْتِمْسَاكَ بِي عَنِ الْخَطَايَا إِلاَّ عَن قُوَّتِكَ</vt:lpstr>
      <vt:lpstr>فَقَوِّنِي بِقُوَّةٍ كَافِيَةٍ</vt:lpstr>
      <vt:lpstr>وَتَوَلَّنِي بِعِصْمَةٍ مَّانِعَةٍ</vt:lpstr>
      <vt:lpstr>اللَّهُمَّ أَيُّمَا عَبْدٍ تَابَ إِلَيْكَ </vt:lpstr>
      <vt:lpstr>وَهُوَ فِي عِلْمِ الْغَيْبِ عِندَكَ فَاسِخً لِّتَوْبَتِهِ، </vt:lpstr>
      <vt:lpstr>وَعَائِدٌ فِي ذَنْبِهِ وَخَطِيئَتِهِ</vt:lpstr>
      <vt:lpstr>فَإِنِّي أَعُوذُ بِكَ أَنْ أَكُونَ كَذلِكَ</vt:lpstr>
      <vt:lpstr>فاجْعَلْ تَوْبَتِي هَذِهِ لا أَحْتَاجُ بَعْدَهَا إِلَى تَوْبَةٍ، </vt:lpstr>
      <vt:lpstr>تَوْبَةً مُّوجِبَةً لِّمَحْوِ مَا سَلَفَ وَالسَّلاَمَةِ فِيمَا بَقِيَ</vt:lpstr>
      <vt:lpstr>اللَّهُمَ إِنِّي أَعْتَذِرُ إِلَيْكَ مِنْ جَهْلِي</vt:lpstr>
      <vt:lpstr>وَأَسْتَوْهِبُكَ سُوءَ فِعْلِي</vt:lpstr>
      <vt:lpstr>فَاضْمُمْنِي إِلَى كَنَفِ رَحْمَتِكَ تَطَوُّلاً</vt:lpstr>
      <vt:lpstr>وَاسْتُرْنِي بِسِتْرِ عَافِيَتِكَ تَفَضُّلاً</vt:lpstr>
      <vt:lpstr>اللَّهُمَّ وَإِنّي أَتُوبُ إِلَيْكَ مِن كُلِّ مَا خَالَفَ إِرَادَتَكَ، </vt:lpstr>
      <vt:lpstr>أَوْ زَالَ عَن مَّحَبَّتِكَ،</vt:lpstr>
      <vt:lpstr>مِنْ خَطَرَاتِ قَلْبِي،</vt:lpstr>
      <vt:lpstr>وَلَحَظَاتِ عَيْنِي،</vt:lpstr>
      <vt:lpstr>وَحِكَايَاتِ لِسَانِي،</vt:lpstr>
      <vt:lpstr>تَوْبَةً تَسْلَمُ بِهَا كُلُّ جَارِحَةٍ عَلَى حِيَاِلهَا مِن تَبِعَاتِكَ </vt:lpstr>
      <vt:lpstr>وَتَأْمَنُ مِمَّا يَخَافُ الْمُعْتَدُونَ مِنْ أَلِيمِ سَطَوَاتِكَ</vt:lpstr>
      <vt:lpstr>اللَّهُمَّ فَارْحَمْ وَحْدَتِي بَيْنَ يَديْكَ،</vt:lpstr>
      <vt:lpstr>وَوَجِيبَ قَلْبِي مِنْ خَشْيَتِكَ</vt:lpstr>
      <vt:lpstr>وَاضْطِرَابَ أَرْكَانِي مِنْ هَيْبَتِكَ</vt:lpstr>
      <vt:lpstr>فَقَدْ أَقَامَتْنِي يَا رَبِّ ذُنُوبِي مَقَامَ الْخِزْيِ بِفِنَائِكَ،</vt:lpstr>
      <vt:lpstr>فَإِن سَكَتُّ لَمْ يَنطِقْ عَنِّي أَحَدٌ،</vt:lpstr>
      <vt:lpstr>وَإِن شَفَعْتُ فَلَسْتُ بِأَهْلِ الشَّفَاعَةِ</vt:lpstr>
      <vt:lpstr>اللَّهُمَّ صَلِّ عَلَى مُحَمَّدٍ وَّآلِ مُحَمَّدٍ</vt:lpstr>
      <vt:lpstr>وَشَفِّعْ فِي خَطَايَايَ كَرَمَكَ</vt:lpstr>
      <vt:lpstr>وَعُدْ عَلَى سَيِّئَاتِي بِعَفْوِكَ</vt:lpstr>
      <vt:lpstr>وَلا تَجْزِنِي جَزَائِي مِنْ عُقُوبَتِكَ</vt:lpstr>
      <vt:lpstr>وَابْسُطْ عَلَيَّ طَوْلَكَ</vt:lpstr>
      <vt:lpstr>وَجَلِّلْنِي بِسِتْرِكَ</vt:lpstr>
      <vt:lpstr>وَافْعَلْ بِي فِعْلَ عَزِيزٍ تَضَرَّعَ إِلَيْهِ عَبْدٌ ذَلِيلٌ فَرَحِمَهُ،</vt:lpstr>
      <vt:lpstr>أَوْ غَنِيٍّ تَعَرَّضَ لَهُ عَبْدٌ فَقِيرٌ فَنَعَشَهُ</vt:lpstr>
      <vt:lpstr>اللَّهُمَّ لا خَفِيرَ لِي مِنكَ فَلْيَخْفِرْنِي عِزُّكَ</vt:lpstr>
      <vt:lpstr>وَلا شَفِيعَ لِي إِلَيْكَ فَلْيَشْفَعْ لِي فَضْلُكَ</vt:lpstr>
      <vt:lpstr>وَقَدْ أَوْجَلَتْنِي خَطَايَايَ فَلْيُؤْمِنِّي عَفْوُكَ</vt:lpstr>
      <vt:lpstr>فَمَا كُلُّ مَا نَطَقْتُ بِهِ عَن جَهْلٍ مِّنِّي بِسُوءِ أثَرِي، </vt:lpstr>
      <vt:lpstr>وَلا نِسْيَانٍ لِّمَا سَبَقَ مِن ذَمِيمِ فِعْلِي</vt:lpstr>
      <vt:lpstr>لَكِن لِّتَسْمَعْ سَمَاؤُكَ وَمَن فِيهَا</vt:lpstr>
      <vt:lpstr>وَأَرْضُكَ وَمَنْ عَلَيْهَا</vt:lpstr>
      <vt:lpstr>مَا أَظْهَرْتُ لَكَ مِنَ النَّدَمِ، </vt:lpstr>
      <vt:lpstr>وَلَجَأْتُ إِلَيْكَ فِيهِ مِنَ التَّوْبَةِ</vt:lpstr>
      <vt:lpstr>فَلَعَلَّ بَعْضَهُم بِرَحْمَتِكَ يَرْحَمُنِي مِن سُوءِ مَوْقِفِي، </vt:lpstr>
      <vt:lpstr>أَوْ تُدْرِكُهُ الرِّقَّةُ عَلَيَّ بِسُوءِ حَاِلي،</vt:lpstr>
      <vt:lpstr>فَيَنَالَنِي مِنْهُ بِدَعْوَةٍ هِيَ أَسْمَعُ لَديْكَ مِن دُعَائِي، </vt:lpstr>
      <vt:lpstr>أَوْشَفَاعَةٍ أَوْكَدُ عِندَكَ مِن شَفَاعَتِي، </vt:lpstr>
      <vt:lpstr>تَكُونُ بِهَا نَجَاتِي مِنْ غَضَبِكَ،</vt:lpstr>
      <vt:lpstr>وَفَوْزِي بِرِضَاكَ</vt:lpstr>
      <vt:lpstr>اللَّهُمَّ إِن يَّكُنِ النَّدَمُ تَوْبَةً إِلَيْكَ فَأَنَا أَندَمُ النَّادِمِينَ</vt:lpstr>
      <vt:lpstr>وَإِن يَّكُنِ التَّرْكُ لِمَعْصِيَتِكَ إِنَابَةً فَأَنَا أَوَّلُ الْمُنِيبِينَ</vt:lpstr>
      <vt:lpstr>وَإِن يَّكُنِ الإسْتِغْفَارُ حِطَّةً لِّلذُّنُوبِ فَإِنِّي لَكَ مِنَ الْمُسْتَغْفِرِينَ</vt:lpstr>
      <vt:lpstr>اللَّهُمَّ فَكَمَا أَمَرْتَ بِالتَّوْبَةِ وَضَمِنتَ الْقَبُولَ</vt:lpstr>
      <vt:lpstr>وَحَثَثْتَ عَلىَ الدُّعَاءِ وَوَعَدتَّ الإِجَابَةَ</vt:lpstr>
      <vt:lpstr>فَصَلِّ عَلَى مُحَمَّدٍ وَّآلِ مُحَمَّدٍ</vt:lpstr>
      <vt:lpstr>وَاقْبَلْ تَوْبَتِي وَلا تَرْجِعْنِي مَرْجِعَ الْخَيْبَةِ مِن رَّحْمَتِكَ</vt:lpstr>
      <vt:lpstr>إِنَّكَ أَنتَ التَّوَّابُ عَلىَ الْمُذْنِبِينَ،</vt:lpstr>
      <vt:lpstr>وَالرَّحِيمُ لِلْخَاطِئِينَ الْمُنِيبِينَ</vt:lpstr>
      <vt:lpstr>اللَّهُمَّ صَلِّ عَلَى مُحَمَّدٍ وَّآلِ مُحَمَّدٍ كَمَا هَديْتَنَا بِهِ</vt:lpstr>
      <vt:lpstr>وَصَلِّ عَلَى مُحَمَّدٍ وَّآلِهِ كَمَا اسْتَنقَذْتنَا بِهِ</vt:lpstr>
      <vt:lpstr>وَصَلِّ عَلَى مُحَمَّدٍ وَّآلِ مُحَمَّدٍ صَلاَةً تَشْفَعُ لَنَا يَوْمَ الْقِيَامَةِ وَيَوْمَ الْفَاقَةِ إِلَيْكَ</vt:lpstr>
      <vt:lpstr>إِنَّكَ عَلَى كُلِّ شَيْء قَدِيرٌ، وَهُوَ عَلَيْكَ يَسِيرٌ</vt:lpstr>
      <vt:lpstr>اَللَّهُمَّ صَلِّ عَلَى مُحَمَّدٍ وَ آلِ مُحَمَّد</vt:lpstr>
      <vt:lpstr>Please recite   Sūrat al-Fātiḥah for ALL MARHUMEEN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Ali Lotlikar</dc:creator>
  <cp:lastModifiedBy>Rehan Ali Lotlikar</cp:lastModifiedBy>
  <cp:revision>263</cp:revision>
  <cp:lastPrinted>1601-01-01T00:00:00Z</cp:lastPrinted>
  <dcterms:created xsi:type="dcterms:W3CDTF">1601-01-01T00:00:00Z</dcterms:created>
  <dcterms:modified xsi:type="dcterms:W3CDTF">2021-09-29T07:36:04Z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