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3" r:id="rId2"/>
    <p:sldId id="3313" r:id="rId3"/>
    <p:sldId id="3330" r:id="rId4"/>
    <p:sldId id="3331" r:id="rId5"/>
    <p:sldId id="3311" r:id="rId6"/>
    <p:sldId id="3333" r:id="rId7"/>
    <p:sldId id="3334" r:id="rId8"/>
    <p:sldId id="3335" r:id="rId9"/>
    <p:sldId id="3336" r:id="rId10"/>
    <p:sldId id="3337" r:id="rId11"/>
    <p:sldId id="3338" r:id="rId12"/>
    <p:sldId id="3339" r:id="rId13"/>
    <p:sldId id="3340" r:id="rId14"/>
    <p:sldId id="3341" r:id="rId15"/>
    <p:sldId id="3342" r:id="rId16"/>
    <p:sldId id="3343" r:id="rId17"/>
    <p:sldId id="3344" r:id="rId18"/>
    <p:sldId id="3501" r:id="rId19"/>
    <p:sldId id="3502" r:id="rId20"/>
    <p:sldId id="3503" r:id="rId21"/>
    <p:sldId id="3504" r:id="rId22"/>
    <p:sldId id="3505" r:id="rId23"/>
    <p:sldId id="3506" r:id="rId24"/>
    <p:sldId id="3507" r:id="rId25"/>
    <p:sldId id="3508" r:id="rId26"/>
    <p:sldId id="3509" r:id="rId27"/>
    <p:sldId id="3510" r:id="rId28"/>
    <p:sldId id="3511" r:id="rId29"/>
    <p:sldId id="3512" r:id="rId30"/>
    <p:sldId id="3513" r:id="rId31"/>
    <p:sldId id="3514" r:id="rId32"/>
    <p:sldId id="3515" r:id="rId33"/>
    <p:sldId id="3516" r:id="rId34"/>
    <p:sldId id="3517" r:id="rId35"/>
    <p:sldId id="3518" r:id="rId36"/>
    <p:sldId id="3519" r:id="rId37"/>
    <p:sldId id="3520" r:id="rId38"/>
    <p:sldId id="3521" r:id="rId39"/>
    <p:sldId id="3522" r:id="rId40"/>
    <p:sldId id="3523" r:id="rId41"/>
    <p:sldId id="3524" r:id="rId42"/>
    <p:sldId id="3525" r:id="rId43"/>
    <p:sldId id="3526" r:id="rId44"/>
    <p:sldId id="3527" r:id="rId45"/>
    <p:sldId id="3528" r:id="rId46"/>
    <p:sldId id="3529" r:id="rId47"/>
    <p:sldId id="3530" r:id="rId48"/>
    <p:sldId id="3531" r:id="rId49"/>
    <p:sldId id="3532" r:id="rId50"/>
    <p:sldId id="3533" r:id="rId51"/>
    <p:sldId id="3534" r:id="rId52"/>
    <p:sldId id="3535" r:id="rId53"/>
    <p:sldId id="3536" r:id="rId54"/>
    <p:sldId id="3537" r:id="rId55"/>
    <p:sldId id="3538" r:id="rId56"/>
    <p:sldId id="3539" r:id="rId57"/>
    <p:sldId id="3540" r:id="rId58"/>
    <p:sldId id="3541" r:id="rId59"/>
    <p:sldId id="3542" r:id="rId60"/>
    <p:sldId id="3543" r:id="rId61"/>
    <p:sldId id="3544" r:id="rId62"/>
    <p:sldId id="3545" r:id="rId63"/>
    <p:sldId id="3546" r:id="rId64"/>
    <p:sldId id="3547" r:id="rId65"/>
    <p:sldId id="3548" r:id="rId66"/>
    <p:sldId id="3549" r:id="rId67"/>
    <p:sldId id="3550" r:id="rId68"/>
    <p:sldId id="3551" r:id="rId69"/>
    <p:sldId id="3552" r:id="rId70"/>
    <p:sldId id="3553" r:id="rId71"/>
    <p:sldId id="3554" r:id="rId72"/>
    <p:sldId id="3555" r:id="rId73"/>
    <p:sldId id="3556" r:id="rId74"/>
    <p:sldId id="3557" r:id="rId75"/>
    <p:sldId id="3558" r:id="rId76"/>
    <p:sldId id="3559" r:id="rId77"/>
    <p:sldId id="3560" r:id="rId78"/>
    <p:sldId id="3561" r:id="rId79"/>
    <p:sldId id="3562" r:id="rId80"/>
    <p:sldId id="3563" r:id="rId81"/>
    <p:sldId id="3564" r:id="rId82"/>
    <p:sldId id="3565" r:id="rId83"/>
    <p:sldId id="3566" r:id="rId84"/>
    <p:sldId id="3567" r:id="rId85"/>
    <p:sldId id="3568" r:id="rId86"/>
    <p:sldId id="3569" r:id="rId87"/>
    <p:sldId id="3570" r:id="rId88"/>
    <p:sldId id="3571" r:id="rId89"/>
    <p:sldId id="3572" r:id="rId90"/>
    <p:sldId id="3573" r:id="rId91"/>
    <p:sldId id="3574" r:id="rId92"/>
    <p:sldId id="3575" r:id="rId93"/>
    <p:sldId id="3576" r:id="rId94"/>
    <p:sldId id="3577" r:id="rId95"/>
    <p:sldId id="3578" r:id="rId96"/>
    <p:sldId id="3579" r:id="rId97"/>
    <p:sldId id="3580" r:id="rId98"/>
    <p:sldId id="3581" r:id="rId99"/>
    <p:sldId id="3582" r:id="rId100"/>
    <p:sldId id="3583" r:id="rId101"/>
    <p:sldId id="3584" r:id="rId102"/>
    <p:sldId id="3585" r:id="rId103"/>
    <p:sldId id="3586" r:id="rId104"/>
    <p:sldId id="3587" r:id="rId105"/>
    <p:sldId id="3588" r:id="rId106"/>
    <p:sldId id="3589" r:id="rId107"/>
    <p:sldId id="3590" r:id="rId108"/>
    <p:sldId id="3591" r:id="rId109"/>
    <p:sldId id="3592" r:id="rId110"/>
    <p:sldId id="3593" r:id="rId111"/>
    <p:sldId id="3594" r:id="rId112"/>
    <p:sldId id="3595" r:id="rId113"/>
    <p:sldId id="3596" r:id="rId114"/>
    <p:sldId id="3597" r:id="rId115"/>
    <p:sldId id="3598" r:id="rId116"/>
    <p:sldId id="3599" r:id="rId117"/>
    <p:sldId id="3600" r:id="rId118"/>
    <p:sldId id="3601" r:id="rId119"/>
    <p:sldId id="3602" r:id="rId120"/>
    <p:sldId id="3603" r:id="rId121"/>
    <p:sldId id="3604" r:id="rId122"/>
    <p:sldId id="3605" r:id="rId123"/>
    <p:sldId id="3606" r:id="rId124"/>
    <p:sldId id="3607" r:id="rId125"/>
    <p:sldId id="3608" r:id="rId126"/>
    <p:sldId id="3609" r:id="rId127"/>
    <p:sldId id="3610" r:id="rId128"/>
    <p:sldId id="3611" r:id="rId129"/>
    <p:sldId id="3612" r:id="rId130"/>
    <p:sldId id="3613" r:id="rId131"/>
    <p:sldId id="3614" r:id="rId132"/>
    <p:sldId id="3615" r:id="rId133"/>
    <p:sldId id="3616" r:id="rId134"/>
    <p:sldId id="3617" r:id="rId135"/>
    <p:sldId id="3618" r:id="rId136"/>
    <p:sldId id="3619" r:id="rId137"/>
    <p:sldId id="3620" r:id="rId138"/>
    <p:sldId id="3621" r:id="rId139"/>
    <p:sldId id="3622" r:id="rId140"/>
    <p:sldId id="3623" r:id="rId141"/>
    <p:sldId id="3624" r:id="rId142"/>
    <p:sldId id="3625" r:id="rId143"/>
    <p:sldId id="3626" r:id="rId144"/>
    <p:sldId id="3627" r:id="rId145"/>
    <p:sldId id="3628" r:id="rId146"/>
    <p:sldId id="3629" r:id="rId147"/>
    <p:sldId id="3630" r:id="rId148"/>
    <p:sldId id="3631" r:id="rId149"/>
    <p:sldId id="3632" r:id="rId150"/>
    <p:sldId id="3633" r:id="rId151"/>
    <p:sldId id="3634" r:id="rId152"/>
    <p:sldId id="3635" r:id="rId153"/>
    <p:sldId id="3636" r:id="rId154"/>
    <p:sldId id="3637" r:id="rId155"/>
    <p:sldId id="3638" r:id="rId156"/>
    <p:sldId id="3639" r:id="rId157"/>
    <p:sldId id="3640" r:id="rId158"/>
    <p:sldId id="3641" r:id="rId159"/>
    <p:sldId id="3642" r:id="rId160"/>
    <p:sldId id="3643" r:id="rId161"/>
    <p:sldId id="3644" r:id="rId162"/>
    <p:sldId id="3645" r:id="rId163"/>
    <p:sldId id="3646" r:id="rId164"/>
    <p:sldId id="3647" r:id="rId165"/>
    <p:sldId id="3648" r:id="rId166"/>
    <p:sldId id="3649" r:id="rId167"/>
    <p:sldId id="3650" r:id="rId168"/>
    <p:sldId id="3651" r:id="rId169"/>
    <p:sldId id="3652" r:id="rId170"/>
    <p:sldId id="3653" r:id="rId171"/>
    <p:sldId id="3654" r:id="rId172"/>
    <p:sldId id="3655" r:id="rId173"/>
    <p:sldId id="3656" r:id="rId174"/>
    <p:sldId id="3657" r:id="rId175"/>
    <p:sldId id="3658" r:id="rId176"/>
    <p:sldId id="3659" r:id="rId177"/>
    <p:sldId id="3660" r:id="rId178"/>
    <p:sldId id="3661" r:id="rId179"/>
    <p:sldId id="3662" r:id="rId180"/>
    <p:sldId id="3663" r:id="rId181"/>
    <p:sldId id="3664" r:id="rId182"/>
    <p:sldId id="3665" r:id="rId183"/>
    <p:sldId id="3666" r:id="rId184"/>
    <p:sldId id="3667" r:id="rId185"/>
    <p:sldId id="3668" r:id="rId186"/>
    <p:sldId id="3669" r:id="rId187"/>
    <p:sldId id="3670" r:id="rId188"/>
    <p:sldId id="3671" r:id="rId189"/>
    <p:sldId id="3672" r:id="rId190"/>
    <p:sldId id="3673" r:id="rId191"/>
    <p:sldId id="3674" r:id="rId192"/>
    <p:sldId id="3675" r:id="rId193"/>
    <p:sldId id="3676" r:id="rId194"/>
    <p:sldId id="3677" r:id="rId195"/>
    <p:sldId id="3678" r:id="rId196"/>
    <p:sldId id="3679" r:id="rId197"/>
    <p:sldId id="3680" r:id="rId198"/>
    <p:sldId id="3681" r:id="rId199"/>
    <p:sldId id="3682" r:id="rId200"/>
    <p:sldId id="3683" r:id="rId201"/>
    <p:sldId id="3684" r:id="rId202"/>
    <p:sldId id="3685" r:id="rId203"/>
    <p:sldId id="3686" r:id="rId204"/>
    <p:sldId id="3687" r:id="rId205"/>
    <p:sldId id="3688" r:id="rId206"/>
    <p:sldId id="3689" r:id="rId207"/>
    <p:sldId id="3690" r:id="rId208"/>
    <p:sldId id="3691" r:id="rId209"/>
    <p:sldId id="3692" r:id="rId210"/>
    <p:sldId id="3693" r:id="rId211"/>
    <p:sldId id="3694" r:id="rId212"/>
    <p:sldId id="3695" r:id="rId213"/>
    <p:sldId id="3696" r:id="rId214"/>
    <p:sldId id="3697" r:id="rId215"/>
    <p:sldId id="3698" r:id="rId216"/>
    <p:sldId id="3699" r:id="rId217"/>
    <p:sldId id="3700" r:id="rId218"/>
    <p:sldId id="3701" r:id="rId219"/>
    <p:sldId id="3702" r:id="rId220"/>
    <p:sldId id="3703" r:id="rId221"/>
    <p:sldId id="3704" r:id="rId222"/>
    <p:sldId id="3705" r:id="rId223"/>
    <p:sldId id="3706" r:id="rId224"/>
    <p:sldId id="3707" r:id="rId225"/>
    <p:sldId id="3708" r:id="rId226"/>
    <p:sldId id="3709" r:id="rId227"/>
    <p:sldId id="3710" r:id="rId228"/>
    <p:sldId id="3711" r:id="rId229"/>
    <p:sldId id="3712" r:id="rId230"/>
    <p:sldId id="3713" r:id="rId231"/>
    <p:sldId id="3714" r:id="rId232"/>
    <p:sldId id="3715" r:id="rId233"/>
    <p:sldId id="3716" r:id="rId234"/>
    <p:sldId id="3717" r:id="rId235"/>
    <p:sldId id="3718" r:id="rId236"/>
    <p:sldId id="3719" r:id="rId237"/>
    <p:sldId id="3720" r:id="rId238"/>
    <p:sldId id="3721" r:id="rId239"/>
    <p:sldId id="3722" r:id="rId240"/>
    <p:sldId id="3723" r:id="rId241"/>
    <p:sldId id="3724" r:id="rId242"/>
    <p:sldId id="3725" r:id="rId243"/>
    <p:sldId id="3726" r:id="rId244"/>
    <p:sldId id="3727" r:id="rId245"/>
    <p:sldId id="3728" r:id="rId246"/>
    <p:sldId id="3729" r:id="rId247"/>
    <p:sldId id="3730" r:id="rId248"/>
    <p:sldId id="3731" r:id="rId249"/>
    <p:sldId id="3732" r:id="rId250"/>
    <p:sldId id="3733" r:id="rId251"/>
    <p:sldId id="3734" r:id="rId252"/>
    <p:sldId id="3735" r:id="rId253"/>
    <p:sldId id="3736" r:id="rId254"/>
    <p:sldId id="3737" r:id="rId255"/>
    <p:sldId id="3738" r:id="rId256"/>
    <p:sldId id="3739" r:id="rId257"/>
    <p:sldId id="3740" r:id="rId258"/>
    <p:sldId id="3741" r:id="rId259"/>
    <p:sldId id="3742" r:id="rId260"/>
    <p:sldId id="3743" r:id="rId261"/>
    <p:sldId id="3744" r:id="rId262"/>
    <p:sldId id="3745" r:id="rId263"/>
    <p:sldId id="3746" r:id="rId264"/>
    <p:sldId id="3747" r:id="rId265"/>
    <p:sldId id="3748" r:id="rId266"/>
    <p:sldId id="3749" r:id="rId267"/>
    <p:sldId id="3750" r:id="rId268"/>
    <p:sldId id="3751" r:id="rId269"/>
    <p:sldId id="3752" r:id="rId270"/>
    <p:sldId id="3753" r:id="rId271"/>
    <p:sldId id="3754" r:id="rId272"/>
    <p:sldId id="3755" r:id="rId273"/>
    <p:sldId id="3756" r:id="rId274"/>
    <p:sldId id="3757" r:id="rId275"/>
    <p:sldId id="3758" r:id="rId276"/>
    <p:sldId id="3759" r:id="rId277"/>
    <p:sldId id="3760" r:id="rId278"/>
    <p:sldId id="3761" r:id="rId279"/>
    <p:sldId id="3762" r:id="rId280"/>
    <p:sldId id="3763" r:id="rId281"/>
    <p:sldId id="3764" r:id="rId282"/>
    <p:sldId id="3765" r:id="rId283"/>
    <p:sldId id="3766" r:id="rId284"/>
    <p:sldId id="3767" r:id="rId285"/>
    <p:sldId id="3768" r:id="rId286"/>
    <p:sldId id="3769" r:id="rId287"/>
    <p:sldId id="3770" r:id="rId288"/>
    <p:sldId id="3771" r:id="rId289"/>
    <p:sldId id="3772" r:id="rId290"/>
    <p:sldId id="3773" r:id="rId291"/>
    <p:sldId id="3774" r:id="rId292"/>
    <p:sldId id="3775" r:id="rId293"/>
    <p:sldId id="3776" r:id="rId294"/>
    <p:sldId id="3777" r:id="rId295"/>
    <p:sldId id="3778" r:id="rId296"/>
    <p:sldId id="3779" r:id="rId297"/>
    <p:sldId id="3780" r:id="rId298"/>
    <p:sldId id="3781" r:id="rId299"/>
    <p:sldId id="3782" r:id="rId300"/>
    <p:sldId id="3783" r:id="rId301"/>
    <p:sldId id="3784" r:id="rId302"/>
    <p:sldId id="3785" r:id="rId303"/>
    <p:sldId id="3786" r:id="rId304"/>
    <p:sldId id="3787" r:id="rId305"/>
    <p:sldId id="3788" r:id="rId306"/>
    <p:sldId id="3789" r:id="rId307"/>
    <p:sldId id="3790" r:id="rId308"/>
    <p:sldId id="3791" r:id="rId309"/>
    <p:sldId id="3792" r:id="rId310"/>
    <p:sldId id="3793" r:id="rId311"/>
    <p:sldId id="3794" r:id="rId312"/>
    <p:sldId id="3795" r:id="rId313"/>
    <p:sldId id="3796" r:id="rId314"/>
    <p:sldId id="3797" r:id="rId315"/>
    <p:sldId id="3798" r:id="rId316"/>
    <p:sldId id="3799" r:id="rId317"/>
    <p:sldId id="3800" r:id="rId318"/>
    <p:sldId id="3828" r:id="rId319"/>
    <p:sldId id="3802" r:id="rId320"/>
    <p:sldId id="3805" r:id="rId321"/>
    <p:sldId id="3806" r:id="rId322"/>
    <p:sldId id="3807" r:id="rId323"/>
    <p:sldId id="3808" r:id="rId324"/>
    <p:sldId id="3809" r:id="rId325"/>
    <p:sldId id="3810" r:id="rId326"/>
    <p:sldId id="3811" r:id="rId327"/>
    <p:sldId id="3812" r:id="rId328"/>
    <p:sldId id="3813" r:id="rId329"/>
    <p:sldId id="3814" r:id="rId330"/>
    <p:sldId id="3815" r:id="rId331"/>
    <p:sldId id="3816" r:id="rId332"/>
    <p:sldId id="3817" r:id="rId333"/>
    <p:sldId id="3818" r:id="rId334"/>
    <p:sldId id="3819" r:id="rId335"/>
    <p:sldId id="3820" r:id="rId336"/>
    <p:sldId id="3821" r:id="rId337"/>
    <p:sldId id="3822" r:id="rId338"/>
    <p:sldId id="3823" r:id="rId339"/>
    <p:sldId id="3824" r:id="rId340"/>
    <p:sldId id="3825" r:id="rId341"/>
    <p:sldId id="3826" r:id="rId342"/>
    <p:sldId id="3345" r:id="rId343"/>
    <p:sldId id="3346" r:id="rId344"/>
    <p:sldId id="3347" r:id="rId345"/>
    <p:sldId id="3348" r:id="rId346"/>
    <p:sldId id="3349" r:id="rId347"/>
    <p:sldId id="3350" r:id="rId348"/>
    <p:sldId id="3351" r:id="rId349"/>
    <p:sldId id="3352" r:id="rId350"/>
    <p:sldId id="3353" r:id="rId351"/>
    <p:sldId id="3354" r:id="rId352"/>
    <p:sldId id="3355" r:id="rId353"/>
    <p:sldId id="3356" r:id="rId354"/>
    <p:sldId id="3357" r:id="rId355"/>
    <p:sldId id="3358" r:id="rId356"/>
    <p:sldId id="3359" r:id="rId357"/>
    <p:sldId id="3360" r:id="rId358"/>
    <p:sldId id="3361" r:id="rId359"/>
    <p:sldId id="3362" r:id="rId360"/>
    <p:sldId id="3363" r:id="rId361"/>
    <p:sldId id="3364" r:id="rId362"/>
    <p:sldId id="3365" r:id="rId363"/>
    <p:sldId id="3366" r:id="rId364"/>
    <p:sldId id="3367" r:id="rId365"/>
    <p:sldId id="3368" r:id="rId366"/>
    <p:sldId id="3369" r:id="rId367"/>
    <p:sldId id="3370" r:id="rId368"/>
    <p:sldId id="3827" r:id="rId369"/>
    <p:sldId id="3281" r:id="rId370"/>
  </p:sldIdLst>
  <p:sldSz cx="12192000" cy="6858000"/>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66"/>
    <a:srgbClr val="000099"/>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636" y="102"/>
      </p:cViewPr>
      <p:guideLst>
        <p:guide orient="horz" pos="2160"/>
        <p:guide pos="3904"/>
      </p:guideLst>
    </p:cSldViewPr>
  </p:slideViewPr>
  <p:notesTextViewPr>
    <p:cViewPr>
      <p:scale>
        <a:sx n="100" d="100"/>
        <a:sy n="100" d="100"/>
      </p:scale>
      <p:origin x="0" y="0"/>
    </p:cViewPr>
  </p:notesTextViewPr>
  <p:sorterViewPr>
    <p:cViewPr>
      <p:scale>
        <a:sx n="66" d="100"/>
        <a:sy n="66" d="100"/>
      </p:scale>
      <p:origin x="0" y="4197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presProps" Target="presProp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viewProps" Target="viewProp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theme" Target="theme/theme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473738-8D0B-490A-872F-872DE0FB7615}" type="slidenum">
              <a:rPr lang="ar-SA"/>
              <a:pPr>
                <a:defRPr/>
              </a:pPr>
              <a:t>‹#›</a:t>
            </a:fld>
            <a:endParaRPr lang="en-US"/>
          </a:p>
        </p:txBody>
      </p:sp>
    </p:spTree>
    <p:extLst>
      <p:ext uri="{BB962C8B-B14F-4D97-AF65-F5344CB8AC3E}">
        <p14:creationId xmlns:p14="http://schemas.microsoft.com/office/powerpoint/2010/main" val="7483729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91D2BA-C02A-48D8-A9FA-0A707DFDCC46}" type="slidenum">
              <a:rPr lang="ar-SA"/>
              <a:pPr>
                <a:defRPr/>
              </a:pPr>
              <a:t>‹#›</a:t>
            </a:fld>
            <a:endParaRPr lang="en-US"/>
          </a:p>
        </p:txBody>
      </p:sp>
    </p:spTree>
    <p:extLst>
      <p:ext uri="{BB962C8B-B14F-4D97-AF65-F5344CB8AC3E}">
        <p14:creationId xmlns:p14="http://schemas.microsoft.com/office/powerpoint/2010/main" val="17874494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32B35-029B-455D-B35B-07371E56F01C}" type="slidenum">
              <a:rPr lang="ar-SA"/>
              <a:pPr>
                <a:defRPr/>
              </a:pPr>
              <a:t>‹#›</a:t>
            </a:fld>
            <a:endParaRPr lang="en-US"/>
          </a:p>
        </p:txBody>
      </p:sp>
    </p:spTree>
    <p:extLst>
      <p:ext uri="{BB962C8B-B14F-4D97-AF65-F5344CB8AC3E}">
        <p14:creationId xmlns:p14="http://schemas.microsoft.com/office/powerpoint/2010/main" val="31946664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08C23-B543-4ACB-BA81-AE2E4B54D4F2}" type="slidenum">
              <a:rPr lang="ar-SA"/>
              <a:pPr>
                <a:defRPr/>
              </a:pPr>
              <a:t>‹#›</a:t>
            </a:fld>
            <a:endParaRPr lang="en-US"/>
          </a:p>
        </p:txBody>
      </p:sp>
    </p:spTree>
    <p:extLst>
      <p:ext uri="{BB962C8B-B14F-4D97-AF65-F5344CB8AC3E}">
        <p14:creationId xmlns:p14="http://schemas.microsoft.com/office/powerpoint/2010/main" val="33870128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BD2F4A-91A0-4AD8-8391-C54C41D25128}" type="slidenum">
              <a:rPr lang="ar-SA"/>
              <a:pPr>
                <a:defRPr/>
              </a:pPr>
              <a:t>‹#›</a:t>
            </a:fld>
            <a:endParaRPr lang="en-US"/>
          </a:p>
        </p:txBody>
      </p:sp>
    </p:spTree>
    <p:extLst>
      <p:ext uri="{BB962C8B-B14F-4D97-AF65-F5344CB8AC3E}">
        <p14:creationId xmlns:p14="http://schemas.microsoft.com/office/powerpoint/2010/main" val="41292780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49EC76-3411-437E-B2F5-87D0EC487064}" type="slidenum">
              <a:rPr lang="ar-SA"/>
              <a:pPr>
                <a:defRPr/>
              </a:pPr>
              <a:t>‹#›</a:t>
            </a:fld>
            <a:endParaRPr lang="en-US"/>
          </a:p>
        </p:txBody>
      </p:sp>
    </p:spTree>
    <p:extLst>
      <p:ext uri="{BB962C8B-B14F-4D97-AF65-F5344CB8AC3E}">
        <p14:creationId xmlns:p14="http://schemas.microsoft.com/office/powerpoint/2010/main" val="29428052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DBEE4C-0653-4F61-A486-B8F11EB90E59}" type="slidenum">
              <a:rPr lang="ar-SA"/>
              <a:pPr>
                <a:defRPr/>
              </a:pPr>
              <a:t>‹#›</a:t>
            </a:fld>
            <a:endParaRPr lang="en-US"/>
          </a:p>
        </p:txBody>
      </p:sp>
    </p:spTree>
    <p:extLst>
      <p:ext uri="{BB962C8B-B14F-4D97-AF65-F5344CB8AC3E}">
        <p14:creationId xmlns:p14="http://schemas.microsoft.com/office/powerpoint/2010/main" val="205940477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41C6FD-DE86-43CA-BA8B-BE648B4CE453}" type="slidenum">
              <a:rPr lang="ar-SA"/>
              <a:pPr>
                <a:defRPr/>
              </a:pPr>
              <a:t>‹#›</a:t>
            </a:fld>
            <a:endParaRPr lang="en-US"/>
          </a:p>
        </p:txBody>
      </p:sp>
    </p:spTree>
    <p:extLst>
      <p:ext uri="{BB962C8B-B14F-4D97-AF65-F5344CB8AC3E}">
        <p14:creationId xmlns:p14="http://schemas.microsoft.com/office/powerpoint/2010/main" val="8992789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E7BD10-F851-4CF2-8631-F50595056893}" type="slidenum">
              <a:rPr lang="ar-SA"/>
              <a:pPr>
                <a:defRPr/>
              </a:pPr>
              <a:t>‹#›</a:t>
            </a:fld>
            <a:endParaRPr lang="en-US"/>
          </a:p>
        </p:txBody>
      </p:sp>
    </p:spTree>
    <p:extLst>
      <p:ext uri="{BB962C8B-B14F-4D97-AF65-F5344CB8AC3E}">
        <p14:creationId xmlns:p14="http://schemas.microsoft.com/office/powerpoint/2010/main" val="22693722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86BB8A-9949-4529-8B75-176B0EF8DA5F}" type="slidenum">
              <a:rPr lang="ar-SA"/>
              <a:pPr>
                <a:defRPr/>
              </a:pPr>
              <a:t>‹#›</a:t>
            </a:fld>
            <a:endParaRPr lang="en-US"/>
          </a:p>
        </p:txBody>
      </p:sp>
    </p:spTree>
    <p:extLst>
      <p:ext uri="{BB962C8B-B14F-4D97-AF65-F5344CB8AC3E}">
        <p14:creationId xmlns:p14="http://schemas.microsoft.com/office/powerpoint/2010/main" val="15912824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621BB-C2E5-40BD-B456-F2F4C5985E2F}" type="slidenum">
              <a:rPr lang="ar-SA"/>
              <a:pPr>
                <a:defRPr/>
              </a:pPr>
              <a:t>‹#›</a:t>
            </a:fld>
            <a:endParaRPr lang="en-US"/>
          </a:p>
        </p:txBody>
      </p:sp>
    </p:spTree>
    <p:extLst>
      <p:ext uri="{BB962C8B-B14F-4D97-AF65-F5344CB8AC3E}">
        <p14:creationId xmlns:p14="http://schemas.microsoft.com/office/powerpoint/2010/main" val="9952463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66"/>
                </a:solidFill>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66"/>
                </a:solidFill>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pPr>
              <a:defRPr/>
            </a:pPr>
            <a:fld id="{CA793C61-1CEC-434E-823B-4DDA16A308E2}"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cs typeface="Arial" charset="0"/>
        </a:defRPr>
      </a:lvl2pPr>
      <a:lvl3pPr algn="ctr" rtl="0" eaLnBrk="0" fontAlgn="base" hangingPunct="0">
        <a:spcBef>
          <a:spcPct val="0"/>
        </a:spcBef>
        <a:spcAft>
          <a:spcPct val="0"/>
        </a:spcAft>
        <a:defRPr sz="4400">
          <a:solidFill>
            <a:srgbClr val="000066"/>
          </a:solidFill>
          <a:latin typeface="Arial" charset="0"/>
          <a:cs typeface="Arial" charset="0"/>
        </a:defRPr>
      </a:lvl3pPr>
      <a:lvl4pPr algn="ctr" rtl="0" eaLnBrk="0" fontAlgn="base" hangingPunct="0">
        <a:spcBef>
          <a:spcPct val="0"/>
        </a:spcBef>
        <a:spcAft>
          <a:spcPct val="0"/>
        </a:spcAft>
        <a:defRPr sz="4400">
          <a:solidFill>
            <a:srgbClr val="000066"/>
          </a:solidFill>
          <a:latin typeface="Arial" charset="0"/>
          <a:cs typeface="Arial" charset="0"/>
        </a:defRPr>
      </a:lvl4pPr>
      <a:lvl5pPr algn="ctr" rtl="0" eaLnBrk="0" fontAlgn="base" hangingPunct="0">
        <a:spcBef>
          <a:spcPct val="0"/>
        </a:spcBef>
        <a:spcAft>
          <a:spcPct val="0"/>
        </a:spcAft>
        <a:defRPr sz="4400">
          <a:solidFill>
            <a:srgbClr val="000066"/>
          </a:solidFill>
          <a:latin typeface="Arial" charset="0"/>
          <a:cs typeface="Arial" charset="0"/>
        </a:defRPr>
      </a:lvl5pPr>
      <a:lvl6pPr marL="457200" algn="ctr" rtl="0" fontAlgn="base">
        <a:spcBef>
          <a:spcPct val="0"/>
        </a:spcBef>
        <a:spcAft>
          <a:spcPct val="0"/>
        </a:spcAft>
        <a:defRPr sz="4400">
          <a:solidFill>
            <a:srgbClr val="000066"/>
          </a:solidFill>
          <a:latin typeface="Arial" charset="0"/>
          <a:cs typeface="Arial" charset="0"/>
        </a:defRPr>
      </a:lvl6pPr>
      <a:lvl7pPr marL="914400" algn="ctr" rtl="0" fontAlgn="base">
        <a:spcBef>
          <a:spcPct val="0"/>
        </a:spcBef>
        <a:spcAft>
          <a:spcPct val="0"/>
        </a:spcAft>
        <a:defRPr sz="4400">
          <a:solidFill>
            <a:srgbClr val="000066"/>
          </a:solidFill>
          <a:latin typeface="Arial" charset="0"/>
          <a:cs typeface="Arial" charset="0"/>
        </a:defRPr>
      </a:lvl7pPr>
      <a:lvl8pPr marL="1371600" algn="ctr" rtl="0" fontAlgn="base">
        <a:spcBef>
          <a:spcPct val="0"/>
        </a:spcBef>
        <a:spcAft>
          <a:spcPct val="0"/>
        </a:spcAft>
        <a:defRPr sz="4400">
          <a:solidFill>
            <a:srgbClr val="000066"/>
          </a:solidFill>
          <a:latin typeface="Arial" charset="0"/>
          <a:cs typeface="Arial" charset="0"/>
        </a:defRPr>
      </a:lvl8pPr>
      <a:lvl9pPr marL="1828800" algn="ctr" rtl="0" fontAlgn="base">
        <a:spcBef>
          <a:spcPct val="0"/>
        </a:spcBef>
        <a:spcAft>
          <a:spcPct val="0"/>
        </a:spcAft>
        <a:defRPr sz="4400">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1524000" y="1"/>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 </a:t>
            </a:r>
          </a:p>
        </p:txBody>
      </p:sp>
      <p:sp>
        <p:nvSpPr>
          <p:cNvPr id="2052" name="Rectangle 7"/>
          <p:cNvSpPr>
            <a:spLocks noChangeArrowheads="1"/>
          </p:cNvSpPr>
          <p:nvPr/>
        </p:nvSpPr>
        <p:spPr bwMode="auto">
          <a:xfrm>
            <a:off x="1524000" y="1"/>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 </a:t>
            </a:r>
          </a:p>
        </p:txBody>
      </p:sp>
      <p:sp>
        <p:nvSpPr>
          <p:cNvPr id="2053" name="Rectangle 9"/>
          <p:cNvSpPr>
            <a:spLocks noChangeArrowheads="1"/>
          </p:cNvSpPr>
          <p:nvPr/>
        </p:nvSpPr>
        <p:spPr bwMode="auto">
          <a:xfrm>
            <a:off x="1524000" y="1"/>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 </a:t>
            </a:r>
          </a:p>
        </p:txBody>
      </p:sp>
      <p:sp>
        <p:nvSpPr>
          <p:cNvPr id="2054" name="Rectangle 3"/>
          <p:cNvSpPr>
            <a:spLocks noChangeArrowheads="1"/>
          </p:cNvSpPr>
          <p:nvPr/>
        </p:nvSpPr>
        <p:spPr bwMode="auto">
          <a:xfrm>
            <a:off x="1752600" y="685800"/>
            <a:ext cx="8686800"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5800" b="1" i="1" dirty="0" err="1">
                <a:solidFill>
                  <a:srgbClr val="002060"/>
                </a:solidFill>
                <a:latin typeface="Trebuchet MS" pitchFamily="34" charset="0"/>
                <a:ea typeface="MS Mincho" pitchFamily="49" charset="-128"/>
              </a:rPr>
              <a:t>Dūa</a:t>
            </a:r>
            <a:r>
              <a:rPr lang="en-US" altLang="en-US" sz="5800" b="1" i="1" dirty="0">
                <a:solidFill>
                  <a:srgbClr val="002060"/>
                </a:solidFill>
                <a:latin typeface="Trebuchet MS" pitchFamily="34" charset="0"/>
                <a:ea typeface="MS Mincho" pitchFamily="49" charset="-128"/>
              </a:rPr>
              <a:t> al-</a:t>
            </a:r>
            <a:r>
              <a:rPr lang="en-US" altLang="en-US" sz="5800" b="1" i="1" dirty="0" err="1">
                <a:solidFill>
                  <a:srgbClr val="002060"/>
                </a:solidFill>
                <a:latin typeface="Trebuchet MS" pitchFamily="34" charset="0"/>
              </a:rPr>
              <a:t>Nūdbāh</a:t>
            </a:r>
            <a:r>
              <a:rPr lang="en-US" altLang="en-US" sz="5800" b="1" i="1" dirty="0">
                <a:solidFill>
                  <a:srgbClr val="002060"/>
                </a:solidFill>
                <a:latin typeface="Trebuchet MS" pitchFamily="34" charset="0"/>
              </a:rPr>
              <a:t> </a:t>
            </a:r>
            <a:endParaRPr lang="en-GB" altLang="en-US" sz="5800" b="1" i="1" dirty="0">
              <a:solidFill>
                <a:srgbClr val="002060"/>
              </a:solidFill>
              <a:latin typeface="Trebuchet MS" pitchFamily="34" charset="0"/>
              <a:ea typeface="MS Mincho" pitchFamily="49" charset="-128"/>
            </a:endParaRPr>
          </a:p>
          <a:p>
            <a:pPr algn="ctr" rtl="1"/>
            <a:r>
              <a:rPr lang="ar-AE" altLang="en-US" sz="9600" dirty="0">
                <a:solidFill>
                  <a:srgbClr val="002060"/>
                </a:solidFill>
                <a:latin typeface="Attari_Quran" pitchFamily="2" charset="-78"/>
                <a:cs typeface="Attari_Quran" pitchFamily="2" charset="-78"/>
              </a:rPr>
              <a:t>دُعَاءٌ </a:t>
            </a:r>
            <a:r>
              <a:rPr lang="ar-SA" altLang="en-US" sz="9600" dirty="0">
                <a:solidFill>
                  <a:srgbClr val="002060"/>
                </a:solidFill>
                <a:latin typeface="Attari_Quran" pitchFamily="2" charset="-78"/>
                <a:cs typeface="Attari_Quran" pitchFamily="2" charset="-78"/>
              </a:rPr>
              <a:t>النُّدْبَة</a:t>
            </a:r>
            <a:endParaRPr lang="en-US" altLang="en-US" sz="9600" dirty="0">
              <a:solidFill>
                <a:srgbClr val="002060"/>
              </a:solidFill>
              <a:latin typeface="Attari_Quran" pitchFamily="2" charset="-78"/>
              <a:cs typeface="Attari_Quran" pitchFamily="2" charset="-78"/>
            </a:endParaRPr>
          </a:p>
          <a:p>
            <a:pPr algn="ctr" rtl="1"/>
            <a:r>
              <a:rPr lang="ar-SA" altLang="en-US" sz="6000" b="1" dirty="0" err="1">
                <a:solidFill>
                  <a:srgbClr val="002060"/>
                </a:solidFill>
                <a:latin typeface="Alvi Nastaleeq" pitchFamily="2" charset="-78"/>
                <a:cs typeface="Alvi Nastaleeq" pitchFamily="2" charset="-78"/>
              </a:rPr>
              <a:t>دعائے</a:t>
            </a:r>
            <a:r>
              <a:rPr lang="ar-SA" altLang="en-US" sz="6000" b="1" dirty="0">
                <a:solidFill>
                  <a:srgbClr val="002060"/>
                </a:solidFill>
                <a:latin typeface="Alvi Nastaleeq" pitchFamily="2" charset="-78"/>
                <a:cs typeface="Alvi Nastaleeq" pitchFamily="2" charset="-78"/>
              </a:rPr>
              <a:t> </a:t>
            </a:r>
            <a:r>
              <a:rPr lang="ar-SA" altLang="en-US" sz="6000" b="1" dirty="0" err="1">
                <a:solidFill>
                  <a:srgbClr val="002060"/>
                </a:solidFill>
                <a:latin typeface="Alvi Nastaleeq" pitchFamily="2" charset="-78"/>
                <a:cs typeface="Alvi Nastaleeq" pitchFamily="2" charset="-78"/>
              </a:rPr>
              <a:t>ندبہ</a:t>
            </a:r>
            <a:endParaRPr lang="en-US" altLang="en-US" sz="6000" b="1" dirty="0">
              <a:solidFill>
                <a:srgbClr val="002060"/>
              </a:solidFill>
              <a:latin typeface="Alvi Nastaleeq" pitchFamily="2" charset="-78"/>
              <a:cs typeface="Alvi Nastaleeq" pitchFamily="2" charset="-78"/>
            </a:endParaRPr>
          </a:p>
          <a:p>
            <a:pPr algn="ctr"/>
            <a:r>
              <a:rPr lang="en-US" altLang="en-US" sz="6000" b="1" dirty="0">
                <a:solidFill>
                  <a:srgbClr val="002060"/>
                </a:solidFill>
                <a:cs typeface="Mangal" pitchFamily="2" charset="0"/>
              </a:rPr>
              <a:t>  </a:t>
            </a:r>
            <a:r>
              <a:rPr lang="hi-IN" altLang="en-US" sz="6000" b="1" dirty="0">
                <a:solidFill>
                  <a:srgbClr val="002060"/>
                </a:solidFill>
                <a:cs typeface="Mangal" pitchFamily="2" charset="0"/>
              </a:rPr>
              <a:t>दुआ नुदबा</a:t>
            </a:r>
            <a:r>
              <a:rPr lang="en-US" altLang="en-US" sz="6000" b="1" dirty="0">
                <a:solidFill>
                  <a:srgbClr val="002060"/>
                </a:solidFill>
                <a:cs typeface="Mangal" pitchFamily="2" charset="0"/>
              </a:rPr>
              <a:t> </a:t>
            </a:r>
          </a:p>
        </p:txBody>
      </p:sp>
      <p:sp>
        <p:nvSpPr>
          <p:cNvPr id="2055" name="Rectangle 5"/>
          <p:cNvSpPr>
            <a:spLocks noChangeArrowheads="1"/>
          </p:cNvSpPr>
          <p:nvPr/>
        </p:nvSpPr>
        <p:spPr bwMode="auto">
          <a:xfrm>
            <a:off x="1660526" y="5638801"/>
            <a:ext cx="8888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sz="1200" b="1">
              <a:solidFill>
                <a:srgbClr val="000066"/>
              </a:solidFill>
              <a:latin typeface="Trebuchet MS" pitchFamily="34" charset="0"/>
            </a:endParaRPr>
          </a:p>
          <a:p>
            <a:pPr algn="ctr"/>
            <a:r>
              <a:rPr lang="en-US" altLang="en-US" sz="1100" b="1">
                <a:solidFill>
                  <a:srgbClr val="000066"/>
                </a:solidFill>
              </a:rPr>
              <a:t>For any errors / comments please write to: duas.org@gmail.com</a:t>
            </a:r>
            <a:endParaRPr lang="en-US" altLang="en-US" sz="1200" b="1">
              <a:solidFill>
                <a:srgbClr val="000066"/>
              </a:solidFill>
              <a:latin typeface="Trebuchet MS" pitchFamily="34" charset="0"/>
            </a:endParaRPr>
          </a:p>
          <a:p>
            <a:pPr algn="ctr"/>
            <a:r>
              <a:rPr lang="en-US" altLang="en-US" sz="1200" b="1">
                <a:solidFill>
                  <a:srgbClr val="000066"/>
                </a:solidFill>
                <a:latin typeface="Trebuchet MS" pitchFamily="34" charset="0"/>
              </a:rPr>
              <a:t>Kindly recite Sura E Fatiha for Marhumeen of all those who have worked towards making this small work possible.</a:t>
            </a:r>
          </a:p>
          <a:p>
            <a:pPr algn="ctr"/>
            <a:r>
              <a:rPr lang="en-US" altLang="en-US" sz="1200" b="1">
                <a:solidFill>
                  <a:srgbClr val="000066"/>
                </a:solidFill>
                <a:latin typeface="Trebuchet MS" pitchFamily="34" charset="0"/>
              </a:rPr>
              <a:t>To display the font correctly, please use the Arabic font “Attari_Quran_Shipped” , Urdu font “Alvi Nastaleeq” &amp; Hindi font “Mangal”. Download font here : http://www.duas.org/fonts/ </a:t>
            </a:r>
          </a:p>
        </p:txBody>
      </p:sp>
      <p:sp>
        <p:nvSpPr>
          <p:cNvPr id="2056" name="Rectangle 8"/>
          <p:cNvSpPr>
            <a:spLocks noChangeArrowheads="1"/>
          </p:cNvSpPr>
          <p:nvPr/>
        </p:nvSpPr>
        <p:spPr bwMode="auto">
          <a:xfrm>
            <a:off x="2971800" y="5068888"/>
            <a:ext cx="632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i="1" dirty="0">
                <a:solidFill>
                  <a:srgbClr val="FFFF00"/>
                </a:solidFill>
              </a:rPr>
              <a:t>(</a:t>
            </a:r>
            <a:r>
              <a:rPr lang="en-US" altLang="en-US" i="1" dirty="0">
                <a:solidFill>
                  <a:srgbClr val="002060"/>
                </a:solidFill>
              </a:rPr>
              <a:t>Arabic text with English, Urdu, Hindi Translation &amp; English Transliteration)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83357"/>
            <a:ext cx="2989707" cy="72866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88" y="4343400"/>
            <a:ext cx="1745589" cy="1795463"/>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2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فِي </a:t>
            </a:r>
            <a:r>
              <a:rPr lang="ar-SA" sz="8800" kern="1200" dirty="0">
                <a:latin typeface="Attari_Quran" pitchFamily="2" charset="-78"/>
                <a:ea typeface="+mn-ea"/>
                <a:cs typeface="Attari_Quran" pitchFamily="2" charset="-78"/>
              </a:rPr>
              <a:t>اوْلِيَائِكَ </a:t>
            </a:r>
            <a:r>
              <a:rPr lang="ar-SA" sz="8800" kern="1200" dirty="0" err="1">
                <a:latin typeface="Attari_Quran" pitchFamily="2" charset="-78"/>
                <a:ea typeface="+mn-ea"/>
                <a:cs typeface="Attari_Quran" pitchFamily="2" charset="-78"/>
              </a:rPr>
              <a:t>ٱلَّذِينَ</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ٱسْتَخْلَصْتَهُمْ</a:t>
            </a:r>
            <a:r>
              <a:rPr lang="ar-SA" sz="8800" kern="1200" dirty="0">
                <a:latin typeface="Attari_Quran" pitchFamily="2" charset="-78"/>
                <a:ea typeface="+mn-ea"/>
                <a:cs typeface="Attari_Quran" pitchFamily="2" charset="-78"/>
              </a:rPr>
              <a:t> لِنَفْسِكَ وَدِينِكَ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to Your vicegerents whom You have purely selected for Yourself and Your religion;</a:t>
            </a:r>
          </a:p>
        </p:txBody>
      </p:sp>
      <p:sp>
        <p:nvSpPr>
          <p:cNvPr id="112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fi awliya'ika alladhina istakhlastahum linafsika wa dinika</a:t>
            </a:r>
          </a:p>
        </p:txBody>
      </p:sp>
      <p:sp>
        <p:nvSpPr>
          <p:cNvPr id="112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جو تیرے اولیاءکے بارے میں جاری ہوئے ہیں۔ جن کو تو نے اپنے لیے خالص اور منتخب قرار دیا ہے اور </a:t>
            </a:r>
            <a:endParaRPr lang="en-US" altLang="en-US" sz="4000" b="1">
              <a:solidFill>
                <a:srgbClr val="000066"/>
              </a:solidFill>
              <a:latin typeface="Alvi Nastaleeq" pitchFamily="2" charset="-78"/>
              <a:cs typeface="Alvi Nastaleeq" pitchFamily="2" charset="-78"/>
            </a:endParaRPr>
          </a:p>
        </p:txBody>
      </p:sp>
      <p:sp>
        <p:nvSpPr>
          <p:cNvPr id="112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तेरे औलिया के बारेमें जिन क़ो तुने अपने लिये और अपने दीन के लिये ख़ास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34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وَالِ مَنْ وَالاَهُ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Allah, guard any one who is loyal to `Ali,</a:t>
            </a:r>
          </a:p>
        </p:txBody>
      </p:sp>
      <p:sp>
        <p:nvSpPr>
          <p:cNvPr id="1034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allahumma wali man walahu</a:t>
            </a:r>
          </a:p>
        </p:txBody>
      </p:sp>
      <p:sp>
        <p:nvSpPr>
          <p:cNvPr id="1034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خدایا جو اسے دوست رکھے اسے دوست رکھ </a:t>
            </a:r>
            <a:endParaRPr lang="en-US" altLang="en-US" sz="4000" b="1">
              <a:solidFill>
                <a:srgbClr val="000066"/>
              </a:solidFill>
              <a:latin typeface="Alvi Nastaleeq" pitchFamily="2" charset="-78"/>
              <a:cs typeface="Alvi Nastaleeq" pitchFamily="2" charset="-78"/>
            </a:endParaRPr>
          </a:p>
        </p:txBody>
      </p:sp>
      <p:sp>
        <p:nvSpPr>
          <p:cNvPr id="1034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माबूद मुहब्बत कर इस से जो इससे मुहब्बत करे,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44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وَعَادِ مَنْ عَادَاهُ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be the enemy of any one who antagonizes him,</a:t>
            </a:r>
          </a:p>
        </p:txBody>
      </p:sp>
      <p:sp>
        <p:nvSpPr>
          <p:cNvPr id="1044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`adi man `adahu</a:t>
            </a:r>
          </a:p>
        </p:txBody>
      </p:sp>
      <p:sp>
        <p:nvSpPr>
          <p:cNvPr id="1044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جو اسے دشمن رکھے اسے دشمن رکھ </a:t>
            </a:r>
            <a:endParaRPr lang="en-US" altLang="en-US" sz="4000" b="1">
              <a:solidFill>
                <a:srgbClr val="000066"/>
              </a:solidFill>
              <a:latin typeface="Alvi Nastaleeq" pitchFamily="2" charset="-78"/>
              <a:cs typeface="Alvi Nastaleeq" pitchFamily="2" charset="-78"/>
            </a:endParaRPr>
          </a:p>
        </p:txBody>
      </p:sp>
      <p:sp>
        <p:nvSpPr>
          <p:cNvPr id="1044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दुश्मनी कर इस से जो इससे दुश्मनी करे,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54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وَٱنْصُرْ</a:t>
            </a:r>
            <a:r>
              <a:rPr lang="ar-SA" sz="8800" kern="1200" dirty="0">
                <a:latin typeface="Attari_Quran" pitchFamily="2" charset="-78"/>
                <a:ea typeface="+mn-ea"/>
                <a:cs typeface="Attari_Quran" pitchFamily="2" charset="-78"/>
              </a:rPr>
              <a:t> مَنْ نَصَرَهُ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support any one who supports him,</a:t>
            </a:r>
          </a:p>
        </p:txBody>
      </p:sp>
      <p:sp>
        <p:nvSpPr>
          <p:cNvPr id="1054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wansur man nasarahu</a:t>
            </a:r>
          </a:p>
        </p:txBody>
      </p:sp>
      <p:sp>
        <p:nvSpPr>
          <p:cNvPr id="1054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جو اس کی مدد</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کرے اس کی مدد کر </a:t>
            </a:r>
          </a:p>
        </p:txBody>
      </p:sp>
      <p:sp>
        <p:nvSpPr>
          <p:cNvPr id="1054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मदद कर इसकी जो इसकी मदद करे,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64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وَٱخْذُلْ</a:t>
            </a:r>
            <a:r>
              <a:rPr lang="ar-SA" sz="8800" kern="1200" dirty="0">
                <a:latin typeface="Attari_Quran" pitchFamily="2" charset="-78"/>
                <a:ea typeface="+mn-ea"/>
                <a:cs typeface="Attari_Quran" pitchFamily="2" charset="-78"/>
              </a:rPr>
              <a:t> مَنْ خَذَلَهُ.“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disappoint any one who disappoints him.”</a:t>
            </a:r>
          </a:p>
        </p:txBody>
      </p:sp>
      <p:sp>
        <p:nvSpPr>
          <p:cNvPr id="1065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wakhdhul man khadhalahu</a:t>
            </a:r>
          </a:p>
        </p:txBody>
      </p:sp>
      <p:sp>
        <p:nvSpPr>
          <p:cNvPr id="1065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جو اس کو چھوڑ دے اسے نظر انداز کر </a:t>
            </a:r>
            <a:endParaRPr lang="en-US" altLang="en-US" sz="4000" b="1">
              <a:solidFill>
                <a:srgbClr val="000066"/>
              </a:solidFill>
              <a:latin typeface="Alvi Nastaleeq" pitchFamily="2" charset="-78"/>
              <a:cs typeface="Alvi Nastaleeq" pitchFamily="2" charset="-78"/>
            </a:endParaRPr>
          </a:p>
        </p:txBody>
      </p:sp>
      <p:sp>
        <p:nvSpPr>
          <p:cNvPr id="1065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ख़्वार कर इसको जो इसको छोड़े,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75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وَقَالَ: ”مَنْ كُنْتُ انَا نَبِيَّهُ فَعَلِيٌّ امِيرُهُ.“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also said, “As for any one who has considered me as his Prophet, `Ali is now his commander.”</a:t>
            </a:r>
          </a:p>
        </p:txBody>
      </p:sp>
      <p:sp>
        <p:nvSpPr>
          <p:cNvPr id="1075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qala man kuntu ana nabiyyahu fa`aliyyun amiruhu</a:t>
            </a:r>
          </a:p>
        </p:txBody>
      </p:sp>
      <p:sp>
        <p:nvSpPr>
          <p:cNvPr id="1075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اس رسول نے اعلان کیا کہ جس کا میں</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نبی ہوں </a:t>
            </a:r>
            <a:endParaRPr lang="en-US" altLang="en-US" sz="4000" b="1">
              <a:solidFill>
                <a:srgbClr val="000066"/>
              </a:solidFill>
              <a:latin typeface="Alvi Nastaleeq" pitchFamily="2" charset="-78"/>
              <a:cs typeface="Alvi Nastaleeq" pitchFamily="2" charset="-78"/>
            </a:endParaRPr>
          </a:p>
          <a:p>
            <a:pPr algn="ctr" rtl="1"/>
            <a:r>
              <a:rPr lang="ar-AE" altLang="en-US" sz="4000" b="1">
                <a:solidFill>
                  <a:srgbClr val="000066"/>
                </a:solidFill>
                <a:latin typeface="Alvi Nastaleeq" pitchFamily="2" charset="-78"/>
                <a:cs typeface="Alvi Nastaleeq" pitchFamily="2" charset="-78"/>
              </a:rPr>
              <a:t>اس کے علی امیر ہیں  </a:t>
            </a:r>
          </a:p>
        </p:txBody>
      </p:sp>
      <p:sp>
        <p:nvSpPr>
          <p:cNvPr id="1075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इसके बाद फ़रमाया की जिसका मै नबी (स:अ:व:व) हूँ अली (अ:स) उसका अमीर व हाकिम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85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وَقَالَ: ”انَا وَعَلِيٌّ مِنْ شَجَرَةٍ وَاحِدَةٍ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also said, </a:t>
            </a:r>
            <a:r>
              <a:rPr lang="en-US" b="1" i="1" kern="1200" dirty="0">
                <a:ea typeface="MS Mincho" pitchFamily="49" charset="-128"/>
              </a:rPr>
              <a:t>“`Ali and I are of the same tree,</a:t>
            </a:r>
          </a:p>
        </p:txBody>
      </p:sp>
      <p:sp>
        <p:nvSpPr>
          <p:cNvPr id="1085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qala ana wa `aliyyun min shajaratin wahidatin</a:t>
            </a:r>
          </a:p>
        </p:txBody>
      </p:sp>
      <p:sp>
        <p:nvSpPr>
          <p:cNvPr id="1085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فرمایاکہ میں اور علی ایک ہی شجر سے ہیں </a:t>
            </a:r>
            <a:endParaRPr lang="en-US" altLang="en-US" sz="4000" b="1">
              <a:solidFill>
                <a:srgbClr val="000066"/>
              </a:solidFill>
              <a:latin typeface="Alvi Nastaleeq" pitchFamily="2" charset="-78"/>
              <a:cs typeface="Alvi Nastaleeq" pitchFamily="2" charset="-78"/>
            </a:endParaRPr>
          </a:p>
        </p:txBody>
      </p:sp>
      <p:sp>
        <p:nvSpPr>
          <p:cNvPr id="1085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फ़रमाया मै (स:अ:व:व) और अली (अ:स) एक दरख़्त से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95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وَسَائِرُ </a:t>
            </a:r>
            <a:r>
              <a:rPr lang="ar-SA" sz="8800" kern="1200" dirty="0" err="1">
                <a:latin typeface="Attari_Quran" pitchFamily="2" charset="-78"/>
                <a:ea typeface="+mn-ea"/>
                <a:cs typeface="Attari_Quran" pitchFamily="2" charset="-78"/>
              </a:rPr>
              <a:t>ٱلنَّاسِ</a:t>
            </a:r>
            <a:r>
              <a:rPr lang="ar-SA" sz="8800" kern="1200" dirty="0">
                <a:latin typeface="Attari_Quran" pitchFamily="2" charset="-78"/>
                <a:ea typeface="+mn-ea"/>
                <a:cs typeface="Attari_Quran" pitchFamily="2" charset="-78"/>
              </a:rPr>
              <a:t> مِنْ شَجَرٍ </a:t>
            </a:r>
            <a:r>
              <a:rPr lang="ar-SA" sz="8800" kern="1200" dirty="0" err="1">
                <a:latin typeface="Attari_Quran" pitchFamily="2" charset="-78"/>
                <a:ea typeface="+mn-ea"/>
                <a:cs typeface="Attari_Quran" pitchFamily="2" charset="-78"/>
              </a:rPr>
              <a:t>شَتَّىٰ</a:t>
            </a:r>
            <a:r>
              <a:rPr lang="ar-SA" sz="8800" kern="1200" dirty="0">
                <a:latin typeface="Attari_Quran" pitchFamily="2" charset="-78"/>
                <a:ea typeface="+mn-ea"/>
                <a:cs typeface="Attari_Quran" pitchFamily="2" charset="-78"/>
              </a:rPr>
              <a:t>.“</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while all the other peoples are from various trees.”</a:t>
            </a:r>
          </a:p>
        </p:txBody>
      </p:sp>
      <p:sp>
        <p:nvSpPr>
          <p:cNvPr id="1095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sa'iru alnnasi min shajarin shatta</a:t>
            </a:r>
          </a:p>
        </p:txBody>
      </p:sp>
      <p:sp>
        <p:nvSpPr>
          <p:cNvPr id="1095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تمام لوگ مختلف شجروں سے</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ہیں </a:t>
            </a:r>
          </a:p>
        </p:txBody>
      </p:sp>
      <p:sp>
        <p:nvSpPr>
          <p:cNvPr id="1095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दुसरे लोग मुखतलिफ़ दरख्तों से पैदा हुए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05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وَاحَلَّهُ مَحَلَّ هَارُونَ مِنْ </a:t>
            </a:r>
            <a:r>
              <a:rPr lang="ar-SA" sz="8800" kern="1200" dirty="0" err="1">
                <a:latin typeface="Attari_Quran" pitchFamily="2" charset="-78"/>
                <a:ea typeface="+mn-ea"/>
                <a:cs typeface="Attari_Quran" pitchFamily="2" charset="-78"/>
              </a:rPr>
              <a:t>مُوسَىٰ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endued him (i.e. `Ali) with the position that (Prophet) Aaron had with regard to (Prophet) Moses,</a:t>
            </a:r>
          </a:p>
        </p:txBody>
      </p:sp>
      <p:sp>
        <p:nvSpPr>
          <p:cNvPr id="1105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ahallahu mahalla haruna min musa</a:t>
            </a:r>
          </a:p>
        </p:txBody>
      </p:sp>
      <p:sp>
        <p:nvSpPr>
          <p:cNvPr id="1105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علی کو موسیٰ کے لیے ہارون کی منزل پر قرار دیا </a:t>
            </a:r>
            <a:endParaRPr lang="en-US" altLang="en-US" sz="4000" b="1">
              <a:solidFill>
                <a:srgbClr val="000066"/>
              </a:solidFill>
              <a:latin typeface="Alvi Nastaleeq" pitchFamily="2" charset="-78"/>
              <a:cs typeface="Alvi Nastaleeq" pitchFamily="2" charset="-78"/>
            </a:endParaRPr>
          </a:p>
        </p:txBody>
      </p:sp>
      <p:sp>
        <p:nvSpPr>
          <p:cNvPr id="1106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अली (अ:स) क़ो अपना जा'नशीन बनाया जैसे हारून (अ:स) मूसा (अ:स) के जा'नशीन हुए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16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فَقَالَ لَهُ: ”انْتَ مِنِّي بِمَنْزِلَةِ هَارُونَ مِنْ </a:t>
            </a:r>
            <a:r>
              <a:rPr lang="ar-SA" sz="8800" kern="1200" dirty="0" err="1">
                <a:latin typeface="Attari_Quran" pitchFamily="2" charset="-78"/>
                <a:ea typeface="+mn-ea"/>
                <a:cs typeface="Attari_Quran" pitchFamily="2" charset="-78"/>
              </a:rPr>
              <a:t>مُوسَىٰ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saying, “Your position to me is as same as Aaron’s position to Moses (in every thing)</a:t>
            </a:r>
          </a:p>
        </p:txBody>
      </p:sp>
      <p:sp>
        <p:nvSpPr>
          <p:cNvPr id="1116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faqal lahu anta minni bimanzilati haruna min musa</a:t>
            </a:r>
            <a:endParaRPr lang="fi-FI" altLang="en-US" sz="2800" b="1" i="1">
              <a:ea typeface="MS Mincho" pitchFamily="49" charset="-128"/>
            </a:endParaRPr>
          </a:p>
        </p:txBody>
      </p:sp>
      <p:sp>
        <p:nvSpPr>
          <p:cNvPr id="1116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سے کہا کہ تم میرے لیے ویسے ہی </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ہو جیسے موسیٰ کے لئے ہارون تھے </a:t>
            </a:r>
            <a:endParaRPr lang="en-US" altLang="en-US" sz="4000" b="1">
              <a:solidFill>
                <a:srgbClr val="000066"/>
              </a:solidFill>
              <a:latin typeface="Alvi Nastaleeq" pitchFamily="2" charset="-78"/>
              <a:cs typeface="Alvi Nastaleeq" pitchFamily="2" charset="-78"/>
            </a:endParaRPr>
          </a:p>
        </p:txBody>
      </p:sp>
      <p:sp>
        <p:nvSpPr>
          <p:cNvPr id="1116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फ़रमाया "ऐ अली (अ:स)  यूं मेरे नज़दीक वोही मुक़ाम रखते हो जो हारून (अ:स) क़ो मूसा (अ:स) की निस्बत था,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26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إِلاَّ انَّهُ </a:t>
            </a:r>
            <a:r>
              <a:rPr lang="ar-SA" sz="8800" kern="1200" dirty="0">
                <a:latin typeface="Attari_Quran" pitchFamily="2" charset="-78"/>
                <a:ea typeface="+mn-ea"/>
                <a:cs typeface="Attari_Quran" pitchFamily="2" charset="-78"/>
              </a:rPr>
              <a:t>لاَ </a:t>
            </a:r>
            <a:r>
              <a:rPr lang="ar-SA" sz="8800" kern="1200" dirty="0">
                <a:latin typeface="Attari_Quran" pitchFamily="2" charset="-78"/>
                <a:ea typeface="+mn-ea"/>
                <a:cs typeface="Attari_Quran" pitchFamily="2" charset="-78"/>
              </a:rPr>
              <a:t>نَبِيَّ بَعْدِي.“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except that there shall be no prophet after me.”</a:t>
            </a:r>
          </a:p>
        </p:txBody>
      </p:sp>
      <p:sp>
        <p:nvSpPr>
          <p:cNvPr id="1126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illa annahu la nabiyya ba`di</a:t>
            </a:r>
            <a:endParaRPr lang="fi-FI" altLang="en-US" sz="2800" b="1" i="1">
              <a:ea typeface="MS Mincho" pitchFamily="49" charset="-128"/>
            </a:endParaRPr>
          </a:p>
        </p:txBody>
      </p:sp>
      <p:sp>
        <p:nvSpPr>
          <p:cNvPr id="1126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صرف میرے بعد نبی نہ ہوگا </a:t>
            </a:r>
            <a:endParaRPr lang="en-US" altLang="en-US" sz="4000" b="1">
              <a:solidFill>
                <a:srgbClr val="000066"/>
              </a:solidFill>
              <a:latin typeface="Alvi Nastaleeq" pitchFamily="2" charset="-78"/>
              <a:cs typeface="Alvi Nastaleeq" pitchFamily="2" charset="-78"/>
            </a:endParaRPr>
          </a:p>
        </p:txBody>
      </p:sp>
      <p:sp>
        <p:nvSpPr>
          <p:cNvPr id="1126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मगर मेरे बाद कोई नबी नहीं,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2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إِذِ </a:t>
            </a:r>
            <a:r>
              <a:rPr lang="ar-SA" sz="8800" kern="1200" dirty="0" err="1">
                <a:latin typeface="Attari_Quran" pitchFamily="2" charset="-78"/>
                <a:ea typeface="+mn-ea"/>
                <a:cs typeface="Attari_Quran" pitchFamily="2" charset="-78"/>
              </a:rPr>
              <a:t>ٱخْتَرْتَ</a:t>
            </a:r>
            <a:r>
              <a:rPr lang="ar-SA" sz="8800" kern="1200" dirty="0">
                <a:latin typeface="Attari_Quran" pitchFamily="2" charset="-78"/>
                <a:ea typeface="+mn-ea"/>
                <a:cs typeface="Attari_Quran" pitchFamily="2" charset="-78"/>
              </a:rPr>
              <a:t> لَهُمْ جَزِيلَ مَا عِنْدَكَ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as You have chosen for them the abundance of what You have in possession;</a:t>
            </a:r>
          </a:p>
        </p:txBody>
      </p:sp>
      <p:sp>
        <p:nvSpPr>
          <p:cNvPr id="122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idhi ikhtarta lahum jazila ma `indaka</a:t>
            </a:r>
            <a:endParaRPr lang="fi-FI" altLang="en-US" sz="2800" b="1" i="1">
              <a:ea typeface="MS Mincho" pitchFamily="49" charset="-128"/>
            </a:endParaRPr>
          </a:p>
        </p:txBody>
      </p:sp>
      <p:sp>
        <p:nvSpPr>
          <p:cNvPr id="122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اپنے </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دین کے لیے چن لیا ہے جب کہ تو نے ان کے لیے ان بہترین</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 دائمی نعمتوں کو اختیار کیا ہے تو تیری</a:t>
            </a:r>
          </a:p>
        </p:txBody>
      </p:sp>
      <p:sp>
        <p:nvSpPr>
          <p:cNvPr id="122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जब के इन्हें अपने यहाँ से वो नेमतें अता की 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36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وَزَوَّجَهُ </a:t>
            </a:r>
            <a:r>
              <a:rPr lang="ar-SA" sz="8800" kern="1200" dirty="0" err="1">
                <a:latin typeface="Attari_Quran" pitchFamily="2" charset="-78"/>
                <a:ea typeface="+mn-ea"/>
                <a:cs typeface="Attari_Quran" pitchFamily="2" charset="-78"/>
              </a:rPr>
              <a:t>ٱبْنَتَهُ</a:t>
            </a:r>
            <a:r>
              <a:rPr lang="ar-SA" sz="8800" kern="1200" dirty="0">
                <a:latin typeface="Attari_Quran" pitchFamily="2" charset="-78"/>
                <a:ea typeface="+mn-ea"/>
                <a:cs typeface="Attari_Quran" pitchFamily="2" charset="-78"/>
              </a:rPr>
              <a:t> سَيِّدَةَ نِسَاءِ </a:t>
            </a:r>
            <a:r>
              <a:rPr lang="ar-SA" sz="8800" kern="1200" dirty="0" err="1">
                <a:latin typeface="Attari_Quran" pitchFamily="2" charset="-78"/>
                <a:ea typeface="+mn-ea"/>
                <a:cs typeface="Attari_Quran" pitchFamily="2" charset="-78"/>
              </a:rPr>
              <a:t>ٱلْعَالَمِينَ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gave him in marriage his daughter the doyenne of the women of the worlds.</a:t>
            </a:r>
          </a:p>
        </p:txBody>
      </p:sp>
      <p:sp>
        <p:nvSpPr>
          <p:cNvPr id="1136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zawwajahu ibnatahu sayyidata nisa'i al`alamina</a:t>
            </a:r>
          </a:p>
        </p:txBody>
      </p:sp>
      <p:sp>
        <p:nvSpPr>
          <p:cNvPr id="1136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پھر اپنی بیٹی سردار نساء عالمین کا ان سے عقد کردیا </a:t>
            </a:r>
          </a:p>
        </p:txBody>
      </p:sp>
      <p:sp>
        <p:nvSpPr>
          <p:cNvPr id="1136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आप ने अली (अ:स) के निकाह अपनीबेटी सरदारे ज़िनान-ए-आलम (स:अ)  से मस्जिद में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46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وَاحَلَّ لَهُ مِنْ مَسْجِدِهِ مَا حَلَّ 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allowed him (alone) to do whatever he himself is allowed to do in his Mosque.</a:t>
            </a:r>
          </a:p>
        </p:txBody>
      </p:sp>
      <p:sp>
        <p:nvSpPr>
          <p:cNvPr id="1146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ahalla lahu min masjidihi ma halla lahu</a:t>
            </a:r>
          </a:p>
        </p:txBody>
      </p:sp>
      <p:sp>
        <p:nvSpPr>
          <p:cNvPr id="1146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کے لیے مسجد میں وہ سب حلال کردیا جو خود ان کے لیے حلال تھا </a:t>
            </a:r>
            <a:endParaRPr lang="en-US" altLang="en-US" sz="4000" b="1">
              <a:solidFill>
                <a:srgbClr val="000066"/>
              </a:solidFill>
              <a:latin typeface="Alvi Nastaleeq" pitchFamily="2" charset="-78"/>
              <a:cs typeface="Alvi Nastaleeq" pitchFamily="2" charset="-78"/>
            </a:endParaRPr>
          </a:p>
        </p:txBody>
      </p:sp>
      <p:sp>
        <p:nvSpPr>
          <p:cNvPr id="1146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लिये वो अम्र हलाल रखा जो आप के लिये था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57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وَسَدَّ </a:t>
            </a:r>
            <a:r>
              <a:rPr lang="ar-SA" sz="8800" kern="1200" dirty="0" err="1">
                <a:latin typeface="Attari_Quran" pitchFamily="2" charset="-78"/>
                <a:ea typeface="+mn-ea"/>
                <a:cs typeface="Attari_Quran" pitchFamily="2" charset="-78"/>
              </a:rPr>
              <a:t>ٱلابْوَابَ</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إِلاَّ </a:t>
            </a:r>
            <a:r>
              <a:rPr lang="ar-SA" sz="8800" kern="1200" dirty="0">
                <a:latin typeface="Attari_Quran" pitchFamily="2" charset="-78"/>
                <a:ea typeface="+mn-ea"/>
                <a:cs typeface="Attari_Quran" pitchFamily="2" charset="-78"/>
              </a:rPr>
              <a:t>بَابَهُ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closed all the doors (to the Mosque) except his (i.e. `Ali) door.</a:t>
            </a:r>
          </a:p>
        </p:txBody>
      </p:sp>
      <p:sp>
        <p:nvSpPr>
          <p:cNvPr id="1157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sadda al-abwaba illa babahu</a:t>
            </a:r>
          </a:p>
        </p:txBody>
      </p:sp>
      <p:sp>
        <p:nvSpPr>
          <p:cNvPr id="1157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کے دروازے کے علاوہ سب کے دروازے بند کردیئے </a:t>
            </a:r>
          </a:p>
        </p:txBody>
      </p:sp>
      <p:sp>
        <p:nvSpPr>
          <p:cNvPr id="1157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मस्जिद की तरफ़ से सभी दरवाज़े बंद कराये सिवाए अली (अ:स) के दरवाज़े 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67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ثُمَّ اوْدَعَهُ عِلْمَهُ وَحِكْمَتَهُ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then entrusted with him his knowledge and his wisdom,</a:t>
            </a:r>
          </a:p>
        </p:txBody>
      </p:sp>
      <p:sp>
        <p:nvSpPr>
          <p:cNvPr id="1167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thumma awda`ahu `ilmahu wa hikmatahu</a:t>
            </a:r>
          </a:p>
        </p:txBody>
      </p:sp>
      <p:sp>
        <p:nvSpPr>
          <p:cNvPr id="1167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پھر انہیں علم و حکمت کا خزانہ دار بنادیا </a:t>
            </a:r>
            <a:endParaRPr lang="en-US" altLang="en-US" sz="4000" b="1">
              <a:solidFill>
                <a:srgbClr val="000066"/>
              </a:solidFill>
              <a:latin typeface="Alvi Nastaleeq" pitchFamily="2" charset="-78"/>
              <a:cs typeface="Alvi Nastaleeq" pitchFamily="2" charset="-78"/>
            </a:endParaRPr>
          </a:p>
        </p:txBody>
      </p:sp>
      <p:sp>
        <p:nvSpPr>
          <p:cNvPr id="1167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फिर अपना ईल्म-ओ-हिकमत इनके सुपुर्द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77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فَقَالَ: ”انَا مَدِينَةُ </a:t>
            </a:r>
            <a:r>
              <a:rPr lang="ar-SA" sz="8800" kern="1200" dirty="0" err="1">
                <a:latin typeface="Attari_Quran" pitchFamily="2" charset="-78"/>
                <a:ea typeface="+mn-ea"/>
                <a:cs typeface="Attari_Quran" pitchFamily="2" charset="-78"/>
              </a:rPr>
              <a:t>ٱلْعِلْمِ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saying, </a:t>
            </a:r>
            <a:r>
              <a:rPr lang="en-US" b="1" i="1" kern="1200" dirty="0">
                <a:ea typeface="MS Mincho" pitchFamily="49" charset="-128"/>
              </a:rPr>
              <a:t>“I am the city of knowledge,</a:t>
            </a:r>
          </a:p>
        </p:txBody>
      </p:sp>
      <p:sp>
        <p:nvSpPr>
          <p:cNvPr id="1177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faqala ana madinatu al`ilmi</a:t>
            </a:r>
          </a:p>
        </p:txBody>
      </p:sp>
      <p:sp>
        <p:nvSpPr>
          <p:cNvPr id="1177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اعلان کی</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کہ میں شہر علم ہوں </a:t>
            </a:r>
          </a:p>
        </p:txBody>
      </p:sp>
      <p:sp>
        <p:nvSpPr>
          <p:cNvPr id="1177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फ़रमाया मै ईल्म का शहर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87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وَعَلِيٌّ بَابُهَا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and `Ali is its door.</a:t>
            </a:r>
          </a:p>
        </p:txBody>
      </p:sp>
      <p:sp>
        <p:nvSpPr>
          <p:cNvPr id="1187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`aliyyun babuha</a:t>
            </a:r>
          </a:p>
        </p:txBody>
      </p:sp>
      <p:sp>
        <p:nvSpPr>
          <p:cNvPr id="1187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علی اس کا دروازہ ہے </a:t>
            </a:r>
            <a:endParaRPr lang="en-US" altLang="en-US" sz="4000" b="1">
              <a:solidFill>
                <a:srgbClr val="000066"/>
              </a:solidFill>
              <a:latin typeface="Alvi Nastaleeq" pitchFamily="2" charset="-78"/>
              <a:cs typeface="Alvi Nastaleeq" pitchFamily="2" charset="-78"/>
            </a:endParaRPr>
          </a:p>
        </p:txBody>
      </p:sp>
      <p:sp>
        <p:nvSpPr>
          <p:cNvPr id="1187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अली (अ:स) इस के दरवाज़े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198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فَمَنْ ارَادَ </a:t>
            </a:r>
            <a:r>
              <a:rPr lang="ar-SA" sz="8800" kern="1200" dirty="0" err="1">
                <a:latin typeface="Attari_Quran" pitchFamily="2" charset="-78"/>
                <a:ea typeface="+mn-ea"/>
                <a:cs typeface="Attari_Quran" pitchFamily="2" charset="-78"/>
              </a:rPr>
              <a:t>ٱلْمَدِينَةَ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وَٱلْحِكْمَةَ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So, whoever wants this city and wisdom,</a:t>
            </a:r>
          </a:p>
        </p:txBody>
      </p:sp>
      <p:sp>
        <p:nvSpPr>
          <p:cNvPr id="1198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faman arada almadinata walhikmata</a:t>
            </a:r>
          </a:p>
        </p:txBody>
      </p:sp>
      <p:sp>
        <p:nvSpPr>
          <p:cNvPr id="1198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تو جو شہر میں داخل ہونا چاہے </a:t>
            </a:r>
            <a:endParaRPr lang="en-US" altLang="en-US" sz="4000" b="1">
              <a:solidFill>
                <a:srgbClr val="000066"/>
              </a:solidFill>
              <a:latin typeface="Alvi Nastaleeq" pitchFamily="2" charset="-78"/>
              <a:cs typeface="Alvi Nastaleeq" pitchFamily="2" charset="-78"/>
            </a:endParaRPr>
          </a:p>
        </p:txBody>
      </p:sp>
      <p:sp>
        <p:nvSpPr>
          <p:cNvPr id="1198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लिहाज़ा जो ईल्म -व हिकमत का तालिब 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08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فَلْيَاتِهَا</a:t>
            </a:r>
            <a:r>
              <a:rPr lang="ar-SA" sz="8800" kern="1200" dirty="0">
                <a:latin typeface="Attari_Quran" pitchFamily="2" charset="-78"/>
                <a:ea typeface="+mn-ea"/>
                <a:cs typeface="Attari_Quran" pitchFamily="2" charset="-78"/>
              </a:rPr>
              <a:t> مِنْ بَابِهَا.“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must come to it from its door.”</a:t>
            </a:r>
          </a:p>
        </p:txBody>
      </p:sp>
      <p:sp>
        <p:nvSpPr>
          <p:cNvPr id="1208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falya'tiha min babiha</a:t>
            </a:r>
          </a:p>
        </p:txBody>
      </p:sp>
      <p:sp>
        <p:nvSpPr>
          <p:cNvPr id="1208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اسے دروازہ پر آنا چاہیے </a:t>
            </a:r>
          </a:p>
        </p:txBody>
      </p:sp>
      <p:sp>
        <p:nvSpPr>
          <p:cNvPr id="1208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वो इसे दरे ईल्म पर आये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18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ثُمَّ قَالَ: ”انْتَ اخِي وَوَصِيِّي وَوَارِثِي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438400"/>
            <a:ext cx="8686800" cy="1752600"/>
          </a:xfrm>
          <a:extLst/>
        </p:spPr>
        <p:txBody>
          <a:bodyPr/>
          <a:lstStyle/>
          <a:p>
            <a:pPr marL="342900" indent="-342900" eaLnBrk="1" hangingPunct="1">
              <a:defRPr/>
            </a:pPr>
            <a:r>
              <a:rPr lang="en-US" b="1" kern="1200" dirty="0">
                <a:ea typeface="MS Mincho" pitchFamily="49" charset="-128"/>
              </a:rPr>
              <a:t>He then said (to `Ali), </a:t>
            </a:r>
            <a:r>
              <a:rPr lang="en-US" b="1" i="1" kern="1200" dirty="0">
                <a:ea typeface="MS Mincho" pitchFamily="49" charset="-128"/>
              </a:rPr>
              <a:t>“You are my brother, successor, and inheritor.</a:t>
            </a:r>
          </a:p>
        </p:txBody>
      </p:sp>
      <p:sp>
        <p:nvSpPr>
          <p:cNvPr id="1218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thumma qala anta akhi wa wasiyyi wa warithi</a:t>
            </a:r>
          </a:p>
        </p:txBody>
      </p:sp>
      <p:sp>
        <p:nvSpPr>
          <p:cNvPr id="1218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پھر فرمایا ہے یا علی تم میرے بھائی ، وصی اور وارث ہو۔ </a:t>
            </a:r>
            <a:endParaRPr lang="en-US" altLang="en-US" sz="4000" b="1">
              <a:solidFill>
                <a:srgbClr val="000066"/>
              </a:solidFill>
              <a:latin typeface="Alvi Nastaleeq" pitchFamily="2" charset="-78"/>
              <a:cs typeface="Alvi Nastaleeq" pitchFamily="2" charset="-78"/>
            </a:endParaRPr>
          </a:p>
        </p:txBody>
      </p:sp>
      <p:sp>
        <p:nvSpPr>
          <p:cNvPr id="1218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उसके बाद यह कहा की ऐ अली (अ:स) तुम मेरे भाई जा'नशीन और वारिस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28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لَحْمُكَ مِنْ لَحْمِي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Your flesh is part of my flesh,</a:t>
            </a:r>
          </a:p>
        </p:txBody>
      </p:sp>
      <p:sp>
        <p:nvSpPr>
          <p:cNvPr id="1228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lahmuka min lahmi</a:t>
            </a:r>
          </a:p>
        </p:txBody>
      </p:sp>
      <p:sp>
        <p:nvSpPr>
          <p:cNvPr id="1228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تمہارا گوشت میرے گوشت سے</a:t>
            </a:r>
            <a:endParaRPr lang="en-US" altLang="en-US" sz="4000" b="1">
              <a:solidFill>
                <a:srgbClr val="000066"/>
              </a:solidFill>
              <a:latin typeface="Alvi Nastaleeq" pitchFamily="2" charset="-78"/>
              <a:cs typeface="Alvi Nastaleeq" pitchFamily="2" charset="-78"/>
            </a:endParaRPr>
          </a:p>
        </p:txBody>
      </p:sp>
      <p:sp>
        <p:nvSpPr>
          <p:cNvPr id="1228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तुम्हारा गोश्त मेरा गोस्त,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3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مِنَ </a:t>
            </a:r>
            <a:r>
              <a:rPr lang="ar-SA" sz="8800" kern="1200" dirty="0" err="1">
                <a:latin typeface="Attari_Quran" pitchFamily="2" charset="-78"/>
                <a:ea typeface="+mn-ea"/>
                <a:cs typeface="Attari_Quran" pitchFamily="2" charset="-78"/>
              </a:rPr>
              <a:t>ٱلنَّعِيمِ</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ٱلْمُقِيمِ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that is the enduring pleasure</a:t>
            </a:r>
          </a:p>
        </p:txBody>
      </p:sp>
      <p:sp>
        <p:nvSpPr>
          <p:cNvPr id="133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min alnna`imi almuqimi</a:t>
            </a:r>
          </a:p>
        </p:txBody>
      </p:sp>
      <p:sp>
        <p:nvSpPr>
          <p:cNvPr id="133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 دائمی نعمتوں کو اختیار کیا ہے تو تیری</a:t>
            </a:r>
          </a:p>
        </p:txBody>
      </p:sp>
      <p:sp>
        <p:nvSpPr>
          <p:cNvPr id="133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 जो बाक़ी रहने वाली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39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وَدَمُكَ مِنْ دَمِي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a:ea typeface="MS Mincho" pitchFamily="49" charset="-128"/>
              </a:rPr>
              <a:t>your blood is part of my blood,</a:t>
            </a:r>
            <a:endParaRPr lang="en-US" b="1" i="1" kern="1200" dirty="0">
              <a:ea typeface="MS Mincho" pitchFamily="49" charset="-128"/>
            </a:endParaRPr>
          </a:p>
        </p:txBody>
      </p:sp>
      <p:sp>
        <p:nvSpPr>
          <p:cNvPr id="1239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damuka min dami</a:t>
            </a:r>
          </a:p>
        </p:txBody>
      </p:sp>
      <p:sp>
        <p:nvSpPr>
          <p:cNvPr id="1239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تمہارا خون میرے خون سے ہے </a:t>
            </a:r>
            <a:r>
              <a:rPr lang="en-US" altLang="en-US" sz="4000" b="1">
                <a:solidFill>
                  <a:srgbClr val="000066"/>
                </a:solidFill>
                <a:latin typeface="Alvi Nastaleeq" pitchFamily="2" charset="-78"/>
                <a:cs typeface="Alvi Nastaleeq" pitchFamily="2" charset="-78"/>
              </a:rPr>
              <a:t> </a:t>
            </a:r>
          </a:p>
        </p:txBody>
      </p:sp>
      <p:sp>
        <p:nvSpPr>
          <p:cNvPr id="1239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तुम्हारा ख़ून मेरा ख़ून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49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وَسِلْمُكَ سِلْمِي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your peace is my peace,</a:t>
            </a:r>
          </a:p>
        </p:txBody>
      </p:sp>
      <p:sp>
        <p:nvSpPr>
          <p:cNvPr id="1249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silmuka silmi</a:t>
            </a:r>
          </a:p>
        </p:txBody>
      </p:sp>
      <p:sp>
        <p:nvSpPr>
          <p:cNvPr id="1249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تمہاری صلح میری صلح ہے </a:t>
            </a:r>
            <a:endParaRPr lang="en-US" altLang="en-US" sz="4000" b="1">
              <a:solidFill>
                <a:srgbClr val="000066"/>
              </a:solidFill>
              <a:latin typeface="Alvi Nastaleeq" pitchFamily="2" charset="-78"/>
              <a:cs typeface="Alvi Nastaleeq" pitchFamily="2" charset="-78"/>
            </a:endParaRPr>
          </a:p>
        </p:txBody>
      </p:sp>
      <p:sp>
        <p:nvSpPr>
          <p:cNvPr id="1249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तुम्ह्हरी सुलह मेरी सुलह,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59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وَحَرْبُكَ حَرْبِي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your war is my war,</a:t>
            </a:r>
          </a:p>
        </p:txBody>
      </p:sp>
      <p:sp>
        <p:nvSpPr>
          <p:cNvPr id="1259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harbuka harbi</a:t>
            </a:r>
          </a:p>
        </p:txBody>
      </p:sp>
      <p:sp>
        <p:nvSpPr>
          <p:cNvPr id="1259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تمہاری جنگ میری جنگ ہے۔ </a:t>
            </a:r>
            <a:endParaRPr lang="en-US" altLang="en-US" sz="4000" b="1">
              <a:solidFill>
                <a:srgbClr val="000066"/>
              </a:solidFill>
              <a:latin typeface="Alvi Nastaleeq" pitchFamily="2" charset="-78"/>
              <a:cs typeface="Alvi Nastaleeq" pitchFamily="2" charset="-78"/>
            </a:endParaRPr>
          </a:p>
        </p:txBody>
      </p:sp>
      <p:sp>
        <p:nvSpPr>
          <p:cNvPr id="1259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तुम्हारी जंग मेरी जंग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69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وَٱلإِيـمَانُ</a:t>
            </a:r>
            <a:r>
              <a:rPr lang="ar-SA" sz="8800" kern="1200" dirty="0">
                <a:latin typeface="Attari_Quran" pitchFamily="2" charset="-78"/>
                <a:ea typeface="+mn-ea"/>
                <a:cs typeface="Attari_Quran" pitchFamily="2" charset="-78"/>
              </a:rPr>
              <a:t> مُخَالِطٌ لَحْمَكَ وَدَمَكَ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a:ea typeface="MS Mincho" pitchFamily="49" charset="-128"/>
              </a:rPr>
              <a:t>and faith is mixed with your flesh and blood</a:t>
            </a:r>
            <a:endParaRPr lang="en-US" b="1" i="1" kern="1200" dirty="0">
              <a:ea typeface="MS Mincho" pitchFamily="49" charset="-128"/>
            </a:endParaRPr>
          </a:p>
        </p:txBody>
      </p:sp>
      <p:sp>
        <p:nvSpPr>
          <p:cNvPr id="1269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wal-imanu mukhalitun lahmaka wa damaka</a:t>
            </a:r>
          </a:p>
        </p:txBody>
      </p:sp>
      <p:sp>
        <p:nvSpPr>
          <p:cNvPr id="1269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ایمان تمہاری رگوں میں شامل ہے </a:t>
            </a:r>
            <a:endParaRPr lang="en-US" altLang="en-US" sz="4000" b="1">
              <a:solidFill>
                <a:srgbClr val="000066"/>
              </a:solidFill>
              <a:latin typeface="Alvi Nastaleeq" pitchFamily="2" charset="-78"/>
              <a:cs typeface="Alvi Nastaleeq" pitchFamily="2" charset="-78"/>
            </a:endParaRPr>
          </a:p>
        </p:txBody>
      </p:sp>
      <p:sp>
        <p:nvSpPr>
          <p:cNvPr id="1269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ईमान तुम्हारी रगों में शामिल 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80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كَمَا خَالَطَ لَحْمِي وَدَمِي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a:ea typeface="MS Mincho" pitchFamily="49" charset="-128"/>
              </a:rPr>
              <a:t>as same as it is mixed with my flesh and blood.</a:t>
            </a:r>
            <a:endParaRPr lang="en-US" b="1" i="1" kern="1200" dirty="0">
              <a:ea typeface="MS Mincho" pitchFamily="49" charset="-128"/>
            </a:endParaRPr>
          </a:p>
        </p:txBody>
      </p:sp>
      <p:sp>
        <p:nvSpPr>
          <p:cNvPr id="1280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kama khalata lahmi wa dami</a:t>
            </a:r>
          </a:p>
        </p:txBody>
      </p:sp>
      <p:sp>
        <p:nvSpPr>
          <p:cNvPr id="1280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جیسے وہ میرے رگوں میں شامل ہے </a:t>
            </a:r>
            <a:endParaRPr lang="en-US" altLang="en-US" sz="4000" b="1">
              <a:solidFill>
                <a:srgbClr val="000066"/>
              </a:solidFill>
              <a:latin typeface="Alvi Nastaleeq" pitchFamily="2" charset="-78"/>
              <a:cs typeface="Alvi Nastaleeq" pitchFamily="2" charset="-78"/>
            </a:endParaRPr>
          </a:p>
        </p:txBody>
      </p:sp>
      <p:sp>
        <p:nvSpPr>
          <p:cNvPr id="1280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 जैसे वो मेरी रगों में शामिल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290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وَانْتَ غَداً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الْحَوْضِ خَلِيفَتِي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On the morrow, you shall be my vicegerent on the (Divine) Pond.</a:t>
            </a:r>
          </a:p>
        </p:txBody>
      </p:sp>
      <p:sp>
        <p:nvSpPr>
          <p:cNvPr id="1290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anta ghadan `ala alhawdi khalifati</a:t>
            </a:r>
          </a:p>
        </p:txBody>
      </p:sp>
      <p:sp>
        <p:nvSpPr>
          <p:cNvPr id="1290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قیامت میں تم حوض کوثر پر میرے خلیفہ ہوگے </a:t>
            </a:r>
            <a:endParaRPr lang="en-US" altLang="en-US" sz="4000" b="1">
              <a:solidFill>
                <a:srgbClr val="000066"/>
              </a:solidFill>
              <a:latin typeface="Alvi Nastaleeq" pitchFamily="2" charset="-78"/>
              <a:cs typeface="Alvi Nastaleeq" pitchFamily="2" charset="-78"/>
            </a:endParaRPr>
          </a:p>
        </p:txBody>
      </p:sp>
      <p:sp>
        <p:nvSpPr>
          <p:cNvPr id="1290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क़यामत में तुम हौज़े कौसर पर मेरे ख़लीफ़ा होगे,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00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وَانْتَ تَقْضِي دَيْنِي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You also settle my debts</a:t>
            </a:r>
          </a:p>
        </p:txBody>
      </p:sp>
      <p:sp>
        <p:nvSpPr>
          <p:cNvPr id="1300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anta taqdi dayni</a:t>
            </a:r>
          </a:p>
        </p:txBody>
      </p:sp>
      <p:sp>
        <p:nvSpPr>
          <p:cNvPr id="1300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تمہی میرے قرضے چکاؤ گے </a:t>
            </a:r>
            <a:endParaRPr lang="en-US" altLang="en-US" sz="4000" b="1">
              <a:solidFill>
                <a:srgbClr val="000066"/>
              </a:solidFill>
              <a:latin typeface="Alvi Nastaleeq" pitchFamily="2" charset="-78"/>
              <a:cs typeface="Alvi Nastaleeq" pitchFamily="2" charset="-78"/>
            </a:endParaRPr>
          </a:p>
        </p:txBody>
      </p:sp>
      <p:sp>
        <p:nvSpPr>
          <p:cNvPr id="1300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तुम्ही मेरे क़र्ज़े चुकाओगे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10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وَتُنْجِزُ عِدَاتِي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a:ea typeface="MS Mincho" pitchFamily="49" charset="-128"/>
              </a:rPr>
              <a:t>and fulfill my commitments.</a:t>
            </a:r>
            <a:endParaRPr lang="en-US" b="1" i="1" kern="1200" dirty="0">
              <a:ea typeface="MS Mincho" pitchFamily="49" charset="-128"/>
            </a:endParaRPr>
          </a:p>
        </p:txBody>
      </p:sp>
      <p:sp>
        <p:nvSpPr>
          <p:cNvPr id="1310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tunjizu `idati</a:t>
            </a:r>
          </a:p>
        </p:txBody>
      </p:sp>
      <p:sp>
        <p:nvSpPr>
          <p:cNvPr id="1310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میرے وعدے نبھاؤ گے </a:t>
            </a:r>
            <a:endParaRPr lang="en-US" altLang="en-US" sz="4000" b="1">
              <a:solidFill>
                <a:srgbClr val="000066"/>
              </a:solidFill>
              <a:latin typeface="Alvi Nastaleeq" pitchFamily="2" charset="-78"/>
              <a:cs typeface="Alvi Nastaleeq" pitchFamily="2" charset="-78"/>
            </a:endParaRPr>
          </a:p>
        </p:txBody>
      </p:sp>
      <p:sp>
        <p:nvSpPr>
          <p:cNvPr id="1310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मेरे वादे निभाओगे,</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20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وَشِيعَتُكَ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مَنَابِرَ مِنْ نُورٍ</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Your </a:t>
            </a:r>
            <a:r>
              <a:rPr lang="en-US" b="1" i="1" kern="1200" dirty="0" err="1">
                <a:ea typeface="MS Mincho" pitchFamily="49" charset="-128"/>
              </a:rPr>
              <a:t>Shi`ah</a:t>
            </a:r>
            <a:r>
              <a:rPr lang="en-US" b="1" i="1" kern="1200" dirty="0">
                <a:ea typeface="MS Mincho" pitchFamily="49" charset="-128"/>
              </a:rPr>
              <a:t> (i.e. adherents) shall be on pulpits of light,</a:t>
            </a:r>
          </a:p>
        </p:txBody>
      </p:sp>
      <p:sp>
        <p:nvSpPr>
          <p:cNvPr id="1321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shi`atuka `ala manabira min nurin</a:t>
            </a:r>
          </a:p>
        </p:txBody>
      </p:sp>
      <p:sp>
        <p:nvSpPr>
          <p:cNvPr id="1321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تمہارے شیعہ جنت میں چمکتے چہروں کیساتھ نورانی تختوں پر</a:t>
            </a:r>
            <a:endParaRPr lang="en-US" altLang="en-US" sz="4000" b="1">
              <a:solidFill>
                <a:srgbClr val="000066"/>
              </a:solidFill>
              <a:latin typeface="Alvi Nastaleeq" pitchFamily="2" charset="-78"/>
              <a:cs typeface="Alvi Nastaleeq" pitchFamily="2" charset="-78"/>
            </a:endParaRPr>
          </a:p>
        </p:txBody>
      </p:sp>
      <p:sp>
        <p:nvSpPr>
          <p:cNvPr id="1321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तुम्हारे शिया जन्नत में चमकते चेहरों के साथ नूरानी तख्तों पर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31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مُبْيَضَّةً وُجُوهُهُمْ حَوْلِي فِي </a:t>
            </a:r>
            <a:r>
              <a:rPr lang="ar-SA" sz="8800" kern="1200" dirty="0" err="1">
                <a:latin typeface="Attari_Quran" pitchFamily="2" charset="-78"/>
                <a:ea typeface="+mn-ea"/>
                <a:cs typeface="Attari_Quran" pitchFamily="2" charset="-78"/>
              </a:rPr>
              <a:t>ٱلْجَنَّةِ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a:ea typeface="MS Mincho" pitchFamily="49" charset="-128"/>
              </a:rPr>
              <a:t>white-faced, around me in Paradise.</a:t>
            </a:r>
            <a:endParaRPr lang="en-US" b="1" i="1" kern="1200" dirty="0">
              <a:ea typeface="MS Mincho" pitchFamily="49" charset="-128"/>
            </a:endParaRPr>
          </a:p>
        </p:txBody>
      </p:sp>
      <p:sp>
        <p:nvSpPr>
          <p:cNvPr id="1331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mubyaddatan wujuhuhum hawli fi aljannati</a:t>
            </a:r>
          </a:p>
        </p:txBody>
      </p:sp>
      <p:sp>
        <p:nvSpPr>
          <p:cNvPr id="1331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میرے آس پاس</a:t>
            </a:r>
            <a:endParaRPr lang="en-US" altLang="en-US" sz="4000" b="1">
              <a:solidFill>
                <a:srgbClr val="000066"/>
              </a:solidFill>
              <a:latin typeface="Alvi Nastaleeq" pitchFamily="2" charset="-78"/>
              <a:cs typeface="Alvi Nastaleeq" pitchFamily="2" charset="-78"/>
            </a:endParaRPr>
          </a:p>
        </p:txBody>
      </p:sp>
      <p:sp>
        <p:nvSpPr>
          <p:cNvPr id="1331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मेरे आस पास</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3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ٱلَّذِي</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لاَ </a:t>
            </a:r>
            <a:r>
              <a:rPr lang="ar-SA" sz="8800" kern="1200" dirty="0">
                <a:latin typeface="Attari_Quran" pitchFamily="2" charset="-78"/>
                <a:ea typeface="+mn-ea"/>
                <a:cs typeface="Attari_Quran" pitchFamily="2" charset="-78"/>
              </a:rPr>
              <a:t>زَوَالَ لَهُ وَلاَ </a:t>
            </a:r>
            <a:r>
              <a:rPr lang="ar-SA" sz="8800" kern="1200" dirty="0" err="1">
                <a:latin typeface="Attari_Quran" pitchFamily="2" charset="-78"/>
                <a:ea typeface="+mn-ea"/>
                <a:cs typeface="Attari_Quran" pitchFamily="2" charset="-78"/>
              </a:rPr>
              <a:t>ٱضْمِحْلاَلَ</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that neither vanishes nor diminishes,</a:t>
            </a:r>
          </a:p>
        </p:txBody>
      </p:sp>
      <p:sp>
        <p:nvSpPr>
          <p:cNvPr id="143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alladhi la zawala lahu wa la idmihlala</a:t>
            </a:r>
          </a:p>
        </p:txBody>
      </p:sp>
      <p:sp>
        <p:nvSpPr>
          <p:cNvPr id="143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بارگاہ میں ہیں اور ان کے لیے کوئی زوال اور اضمحلال نہیں </a:t>
            </a:r>
            <a:endParaRPr lang="en-US" altLang="en-US" sz="4000" b="1">
              <a:solidFill>
                <a:srgbClr val="000066"/>
              </a:solidFill>
              <a:latin typeface="Alvi Nastaleeq" pitchFamily="2" charset="-78"/>
              <a:cs typeface="Alvi Nastaleeq" pitchFamily="2" charset="-78"/>
            </a:endParaRPr>
          </a:p>
        </p:txBody>
      </p:sp>
      <p:sp>
        <p:nvSpPr>
          <p:cNvPr id="143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 न खत्म होती हैं न कमज़ोर पड़ती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41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وَهُمْ جِيرَانِي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a:ea typeface="MS Mincho" pitchFamily="49" charset="-128"/>
              </a:rPr>
              <a:t>They are my neighbors (therein).</a:t>
            </a:r>
            <a:endParaRPr lang="en-US" b="1" i="1" kern="1200" dirty="0">
              <a:ea typeface="MS Mincho" pitchFamily="49" charset="-128"/>
            </a:endParaRPr>
          </a:p>
        </p:txBody>
      </p:sp>
      <p:sp>
        <p:nvSpPr>
          <p:cNvPr id="1341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hum jirani</a:t>
            </a:r>
          </a:p>
        </p:txBody>
      </p:sp>
      <p:sp>
        <p:nvSpPr>
          <p:cNvPr id="1341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میرے قرب میں ہوں گے </a:t>
            </a:r>
          </a:p>
        </p:txBody>
      </p:sp>
      <p:sp>
        <p:nvSpPr>
          <p:cNvPr id="1341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मेरे क़रीब होंगे </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51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وَلَوْلاَ انْتَ يَا عَلِيُّ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a:ea typeface="MS Mincho" pitchFamily="49" charset="-128"/>
              </a:rPr>
              <a:t>Were it not for you `Ali,</a:t>
            </a:r>
            <a:endParaRPr lang="en-US" b="1" i="1" kern="1200" dirty="0">
              <a:ea typeface="MS Mincho" pitchFamily="49" charset="-128"/>
            </a:endParaRPr>
          </a:p>
        </p:txBody>
      </p:sp>
      <p:sp>
        <p:nvSpPr>
          <p:cNvPr id="1351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es-ES" altLang="en-US" sz="2800" b="1" i="1">
                <a:ea typeface="MS Mincho" pitchFamily="49" charset="-128"/>
              </a:rPr>
              <a:t>wa lawla anta ya `aliyyu</a:t>
            </a:r>
            <a:endParaRPr lang="fi-FI" altLang="en-US" sz="2800" b="1" i="1">
              <a:ea typeface="MS Mincho" pitchFamily="49" charset="-128"/>
            </a:endParaRPr>
          </a:p>
        </p:txBody>
      </p:sp>
      <p:sp>
        <p:nvSpPr>
          <p:cNvPr id="1351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اے علی</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 اگر تم نہ ہوتے تو </a:t>
            </a:r>
            <a:endParaRPr lang="en-US" altLang="en-US" sz="4000" b="1">
              <a:solidFill>
                <a:srgbClr val="000066"/>
              </a:solidFill>
              <a:latin typeface="Alvi Nastaleeq" pitchFamily="2" charset="-78"/>
              <a:cs typeface="Alvi Nastaleeq" pitchFamily="2" charset="-78"/>
            </a:endParaRPr>
          </a:p>
        </p:txBody>
      </p:sp>
      <p:sp>
        <p:nvSpPr>
          <p:cNvPr id="1351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ऐ अली (अ:स)  अगर तुम नहोते</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61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لَمْ يُعْرَفِ </a:t>
            </a:r>
            <a:r>
              <a:rPr lang="ar-SA" sz="8800" kern="1200" dirty="0" err="1">
                <a:latin typeface="Attari_Quran" pitchFamily="2" charset="-78"/>
                <a:ea typeface="+mn-ea"/>
                <a:cs typeface="Attari_Quran" pitchFamily="2" charset="-78"/>
              </a:rPr>
              <a:t>ٱلْمُؤْمِنُونَ</a:t>
            </a:r>
            <a:r>
              <a:rPr lang="ar-SA" sz="8800" kern="1200" dirty="0">
                <a:latin typeface="Attari_Quran" pitchFamily="2" charset="-78"/>
                <a:ea typeface="+mn-ea"/>
                <a:cs typeface="Attari_Quran" pitchFamily="2" charset="-78"/>
              </a:rPr>
              <a:t> بَعْدِي.“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true believers would not be recognized after me.”</a:t>
            </a:r>
          </a:p>
        </p:txBody>
      </p:sp>
      <p:sp>
        <p:nvSpPr>
          <p:cNvPr id="1361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lam yu`raf almu'minuna ba`di</a:t>
            </a:r>
          </a:p>
        </p:txBody>
      </p:sp>
      <p:sp>
        <p:nvSpPr>
          <p:cNvPr id="1361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میرے بعد مومنوں کی پہچان نہ ہو پاتی </a:t>
            </a:r>
            <a:endParaRPr lang="en-US" altLang="en-US" sz="4000" b="1">
              <a:solidFill>
                <a:srgbClr val="000066"/>
              </a:solidFill>
              <a:latin typeface="Alvi Nastaleeq" pitchFamily="2" charset="-78"/>
              <a:cs typeface="Alvi Nastaleeq" pitchFamily="2" charset="-78"/>
            </a:endParaRPr>
          </a:p>
        </p:txBody>
      </p:sp>
      <p:sp>
        <p:nvSpPr>
          <p:cNvPr id="1362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 मेरे बाद मोमिनों की पहचान न हो पाती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72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وَكَانَ بَعْدَهُ </a:t>
            </a:r>
            <a:r>
              <a:rPr lang="ar-SA" sz="8800" kern="1200" dirty="0" err="1">
                <a:latin typeface="Attari_Quran" pitchFamily="2" charset="-78"/>
                <a:ea typeface="+mn-ea"/>
                <a:cs typeface="Attari_Quran" pitchFamily="2" charset="-78"/>
              </a:rPr>
              <a:t>هُدىٰ</a:t>
            </a:r>
            <a:r>
              <a:rPr lang="ar-SA" sz="8800" kern="1200" dirty="0">
                <a:latin typeface="Attari_Quran" pitchFamily="2" charset="-78"/>
                <a:ea typeface="+mn-ea"/>
                <a:cs typeface="Attari_Quran" pitchFamily="2" charset="-78"/>
              </a:rPr>
              <a:t> مِنَ </a:t>
            </a:r>
            <a:r>
              <a:rPr lang="ar-SA" sz="8800" kern="1200" dirty="0" err="1">
                <a:latin typeface="Attari_Quran" pitchFamily="2" charset="-78"/>
                <a:ea typeface="+mn-ea"/>
                <a:cs typeface="Attari_Quran" pitchFamily="2" charset="-78"/>
              </a:rPr>
              <a:t>ٱلضَّلاَلِ</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Hence, he (i.e. `Ali), after the Prophet, was true guidance against straying off,</a:t>
            </a:r>
          </a:p>
        </p:txBody>
      </p:sp>
      <p:sp>
        <p:nvSpPr>
          <p:cNvPr id="1372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sv-SE" altLang="en-US" sz="2800" b="1" i="1">
                <a:ea typeface="MS Mincho" pitchFamily="49" charset="-128"/>
              </a:rPr>
              <a:t>wa kana ba`dahu hudan min alddalali</a:t>
            </a:r>
            <a:endParaRPr lang="fi-FI" altLang="en-US" sz="2800" b="1" i="1">
              <a:ea typeface="MS Mincho" pitchFamily="49" charset="-128"/>
            </a:endParaRPr>
          </a:p>
        </p:txBody>
      </p:sp>
      <p:sp>
        <p:nvSpPr>
          <p:cNvPr id="1372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چنانچہ وہ آپ کے بعد گمراہی سے ہدایت میں لانے والے </a:t>
            </a:r>
            <a:endParaRPr lang="en-US" altLang="en-US" sz="4000" b="1">
              <a:solidFill>
                <a:srgbClr val="000066"/>
              </a:solidFill>
              <a:latin typeface="Alvi Nastaleeq" pitchFamily="2" charset="-78"/>
              <a:cs typeface="Alvi Nastaleeq" pitchFamily="2" charset="-78"/>
            </a:endParaRPr>
          </a:p>
        </p:txBody>
      </p:sp>
      <p:sp>
        <p:nvSpPr>
          <p:cNvPr id="1372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चुनान्चेह वो आप के बाद गुमराही से हिदायत में लाने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82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وَنُوراً مِنَ </a:t>
            </a:r>
            <a:r>
              <a:rPr lang="ar-SA" sz="8800" kern="1200" dirty="0" err="1">
                <a:latin typeface="Attari_Quran" pitchFamily="2" charset="-78"/>
                <a:ea typeface="+mn-ea"/>
                <a:cs typeface="Attari_Quran" pitchFamily="2" charset="-78"/>
              </a:rPr>
              <a:t>ٱلْعَمَىٰ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light against blindness,</a:t>
            </a:r>
          </a:p>
        </p:txBody>
      </p:sp>
      <p:sp>
        <p:nvSpPr>
          <p:cNvPr id="1382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nuran min al`ama</a:t>
            </a:r>
          </a:p>
        </p:txBody>
      </p:sp>
      <p:sp>
        <p:nvSpPr>
          <p:cNvPr id="1382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تاریکی سے روشنی میں لانے والے </a:t>
            </a:r>
            <a:endParaRPr lang="en-US" altLang="en-US" sz="4000" b="1">
              <a:solidFill>
                <a:srgbClr val="000066"/>
              </a:solidFill>
              <a:latin typeface="Alvi Nastaleeq" pitchFamily="2" charset="-78"/>
              <a:cs typeface="Alvi Nastaleeq" pitchFamily="2" charset="-78"/>
            </a:endParaRPr>
          </a:p>
        </p:txBody>
      </p:sp>
      <p:sp>
        <p:nvSpPr>
          <p:cNvPr id="1382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तारीकी से रौशनी में लाने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392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وَحَبْلَ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ٱلْمَتِينَ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 firmest rope of Allah,</a:t>
            </a:r>
          </a:p>
        </p:txBody>
      </p:sp>
      <p:sp>
        <p:nvSpPr>
          <p:cNvPr id="1392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habla allahi almatina</a:t>
            </a:r>
          </a:p>
        </p:txBody>
      </p:sp>
      <p:sp>
        <p:nvSpPr>
          <p:cNvPr id="1392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خدا کا مضبوط سلسلہ </a:t>
            </a:r>
            <a:endParaRPr lang="en-US" altLang="en-US" sz="4000" b="1">
              <a:solidFill>
                <a:srgbClr val="000066"/>
              </a:solidFill>
              <a:latin typeface="Alvi Nastaleeq" pitchFamily="2" charset="-78"/>
              <a:cs typeface="Alvi Nastaleeq" pitchFamily="2" charset="-78"/>
            </a:endParaRPr>
          </a:p>
        </p:txBody>
      </p:sp>
      <p:sp>
        <p:nvSpPr>
          <p:cNvPr id="1392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ख़ुदा का मज़बूत सिलसिला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02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وَصِرَاطَهُ </a:t>
            </a:r>
            <a:r>
              <a:rPr lang="ar-SA" sz="8800" kern="1200" dirty="0" err="1">
                <a:latin typeface="Attari_Quran" pitchFamily="2" charset="-78"/>
                <a:ea typeface="+mn-ea"/>
                <a:cs typeface="Attari_Quran" pitchFamily="2" charset="-78"/>
              </a:rPr>
              <a:t>ٱلْمُسْتَقِيمَ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His straight path.</a:t>
            </a:r>
          </a:p>
        </p:txBody>
      </p:sp>
      <p:sp>
        <p:nvSpPr>
          <p:cNvPr id="1402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siratahu almustaqima</a:t>
            </a:r>
          </a:p>
        </p:txBody>
      </p:sp>
      <p:sp>
        <p:nvSpPr>
          <p:cNvPr id="1402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اسکا سیدھا راستہ ہیں </a:t>
            </a:r>
            <a:endParaRPr lang="en-US" altLang="en-US" sz="4000" b="1">
              <a:solidFill>
                <a:srgbClr val="000066"/>
              </a:solidFill>
              <a:latin typeface="Alvi Nastaleeq" pitchFamily="2" charset="-78"/>
              <a:cs typeface="Alvi Nastaleeq" pitchFamily="2" charset="-78"/>
            </a:endParaRPr>
          </a:p>
        </p:txBody>
      </p:sp>
      <p:sp>
        <p:nvSpPr>
          <p:cNvPr id="1402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इसका सीधा रास्ता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13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لاَ </a:t>
            </a:r>
            <a:r>
              <a:rPr lang="ar-SA" sz="8800" kern="1200" dirty="0">
                <a:latin typeface="Attari_Quran" pitchFamily="2" charset="-78"/>
                <a:ea typeface="+mn-ea"/>
                <a:cs typeface="Attari_Quran" pitchFamily="2" charset="-78"/>
              </a:rPr>
              <a:t>يُسْبَقُ بِقَرَابَةٍ فِي رَحِمٍ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None would precede him in blood relation (with the Prophet)</a:t>
            </a:r>
          </a:p>
        </p:txBody>
      </p:sp>
      <p:sp>
        <p:nvSpPr>
          <p:cNvPr id="1413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la yusbaqu biqarabatin fi rahimin</a:t>
            </a:r>
          </a:p>
        </p:txBody>
      </p:sp>
      <p:sp>
        <p:nvSpPr>
          <p:cNvPr id="1413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نہ قرابت پیغمبر میں کوئی ان سے بڑھا ہوا تھا </a:t>
            </a:r>
            <a:endParaRPr lang="en-US" altLang="en-US" sz="4000" b="1">
              <a:solidFill>
                <a:srgbClr val="000066"/>
              </a:solidFill>
              <a:latin typeface="Alvi Nastaleeq" pitchFamily="2" charset="-78"/>
              <a:cs typeface="Alvi Nastaleeq" pitchFamily="2" charset="-78"/>
            </a:endParaRPr>
          </a:p>
        </p:txBody>
      </p:sp>
      <p:sp>
        <p:nvSpPr>
          <p:cNvPr id="1413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न क़राबत-ए-पैग़म्बर में कोई इनसे बढ़ा हुआ था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23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وَلاَ بِسَابِقَةٍ فِي دِينٍ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or any priority in a religious affair,</a:t>
            </a:r>
          </a:p>
        </p:txBody>
      </p:sp>
      <p:sp>
        <p:nvSpPr>
          <p:cNvPr id="1423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wa la bisabiqatin fi dinin</a:t>
            </a:r>
            <a:endParaRPr lang="fi-FI" altLang="en-US" sz="2800" b="1" i="1">
              <a:ea typeface="MS Mincho" pitchFamily="49" charset="-128"/>
            </a:endParaRPr>
          </a:p>
        </p:txBody>
      </p:sp>
      <p:sp>
        <p:nvSpPr>
          <p:cNvPr id="1423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نہ دین میں کوئی ان سے آگے تھا </a:t>
            </a:r>
            <a:endParaRPr lang="en-US" altLang="en-US" sz="4000" b="1">
              <a:solidFill>
                <a:srgbClr val="000066"/>
              </a:solidFill>
              <a:latin typeface="Alvi Nastaleeq" pitchFamily="2" charset="-78"/>
              <a:cs typeface="Alvi Nastaleeq" pitchFamily="2" charset="-78"/>
            </a:endParaRPr>
          </a:p>
        </p:txBody>
      </p:sp>
      <p:sp>
        <p:nvSpPr>
          <p:cNvPr id="1423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न दीन में कोई इनसे आगे था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33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وَلاَ يُلْحَقُ فِي مَنْقَبَةٍ مِنْ مَنَاقِبِهِ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none would ever match him in any item of virtue.</a:t>
            </a:r>
          </a:p>
        </p:txBody>
      </p:sp>
      <p:sp>
        <p:nvSpPr>
          <p:cNvPr id="1433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la yulhaqu fi manqabatin min manaqibihi</a:t>
            </a:r>
          </a:p>
        </p:txBody>
      </p:sp>
      <p:sp>
        <p:nvSpPr>
          <p:cNvPr id="1433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کے علاوہ کوئی بھی اوصاف میں </a:t>
            </a:r>
            <a:endParaRPr lang="en-US" altLang="en-US" sz="4000" b="1">
              <a:solidFill>
                <a:srgbClr val="000066"/>
              </a:solidFill>
              <a:latin typeface="Alvi Nastaleeq" pitchFamily="2" charset="-78"/>
              <a:cs typeface="Alvi Nastaleeq" pitchFamily="2" charset="-78"/>
            </a:endParaRPr>
          </a:p>
        </p:txBody>
      </p:sp>
      <p:sp>
        <p:nvSpPr>
          <p:cNvPr id="1433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अलावा कोई भी औसाफ़ में</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3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بَعْدَ انْ شَرَطْتَ عَلَيْهِمُ </a:t>
            </a:r>
            <a:r>
              <a:rPr lang="ar-SA" sz="8800" kern="1200" dirty="0" err="1">
                <a:latin typeface="Attari_Quran" pitchFamily="2" charset="-78"/>
                <a:ea typeface="+mn-ea"/>
                <a:cs typeface="Attari_Quran" pitchFamily="2" charset="-78"/>
              </a:rPr>
              <a:t>ٱلزُّهْدَ</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after You had already stipulated on them to renounce</a:t>
            </a:r>
          </a:p>
        </p:txBody>
      </p:sp>
      <p:sp>
        <p:nvSpPr>
          <p:cNvPr id="153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pt-BR" altLang="en-US" sz="2800" b="1" i="1">
                <a:ea typeface="MS Mincho" pitchFamily="49" charset="-128"/>
              </a:rPr>
              <a:t>ba`da an sharatta `alayhim alzzuhda</a:t>
            </a:r>
            <a:endParaRPr lang="fi-FI" altLang="en-US" sz="2800" b="1" i="1">
              <a:ea typeface="MS Mincho" pitchFamily="49" charset="-128"/>
            </a:endParaRPr>
          </a:p>
        </p:txBody>
      </p:sp>
      <p:sp>
        <p:nvSpPr>
          <p:cNvPr id="153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ہے اس کے بعدکہ تو نے ان سے ان</a:t>
            </a:r>
          </a:p>
        </p:txBody>
      </p:sp>
      <p:sp>
        <p:nvSpPr>
          <p:cNvPr id="153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इसके बाद के तुने इनपर इस दुन्या 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43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يَحْذُو حَذْوَ </a:t>
            </a:r>
            <a:r>
              <a:rPr lang="ar-SA" sz="8800" kern="1200" dirty="0" err="1">
                <a:latin typeface="Attari_Quran" pitchFamily="2" charset="-78"/>
                <a:ea typeface="+mn-ea"/>
                <a:cs typeface="Attari_Quran" pitchFamily="2" charset="-78"/>
              </a:rPr>
              <a:t>ٱلرَّسُولِ</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patterned after the Messenger,</a:t>
            </a:r>
          </a:p>
        </p:txBody>
      </p:sp>
      <p:sp>
        <p:nvSpPr>
          <p:cNvPr id="1443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yahdhu hadhwa alrrasuli</a:t>
            </a:r>
          </a:p>
        </p:txBody>
      </p:sp>
      <p:sp>
        <p:nvSpPr>
          <p:cNvPr id="1443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رسول کے مانند نہ تھا</a:t>
            </a:r>
            <a:endParaRPr lang="en-US" altLang="en-US" sz="4000" b="1">
              <a:solidFill>
                <a:srgbClr val="000066"/>
              </a:solidFill>
              <a:latin typeface="Alvi Nastaleeq" pitchFamily="2" charset="-78"/>
              <a:cs typeface="Alvi Nastaleeq" pitchFamily="2" charset="-78"/>
            </a:endParaRPr>
          </a:p>
        </p:txBody>
      </p:sp>
      <p:sp>
        <p:nvSpPr>
          <p:cNvPr id="1443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रसूल के मानिंद न था, </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54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صَلَّىٰ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عَلَيْهِمَا </a:t>
            </a:r>
            <a:r>
              <a:rPr lang="ar-SA" sz="8800" kern="1200" dirty="0" err="1">
                <a:latin typeface="Attari_Quran" pitchFamily="2" charset="-78"/>
                <a:ea typeface="+mn-ea"/>
                <a:cs typeface="Attari_Quran" pitchFamily="2" charset="-78"/>
              </a:rPr>
              <a:t>وَآلِهِمَا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Allah’s blessings be upon both of them and their Household.</a:t>
            </a:r>
          </a:p>
        </p:txBody>
      </p:sp>
      <p:sp>
        <p:nvSpPr>
          <p:cNvPr id="1454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salla allahu `alayhima wa alihima</a:t>
            </a:r>
          </a:p>
        </p:txBody>
      </p:sp>
      <p:sp>
        <p:nvSpPr>
          <p:cNvPr id="1454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علی</a:t>
            </a:r>
            <a:r>
              <a:rPr lang="en-US" altLang="en-US" sz="4000" b="1">
                <a:solidFill>
                  <a:srgbClr val="000066"/>
                </a:solidFill>
                <a:latin typeface="Alvi Nastaleeq" pitchFamily="2" charset="-78"/>
                <a:cs typeface="Alvi Nastaleeq" pitchFamily="2" charset="-78"/>
              </a:rPr>
              <a:t>          </a:t>
            </a:r>
            <a:r>
              <a:rPr lang="ar-AE" altLang="en-US" sz="4000" b="1">
                <a:solidFill>
                  <a:srgbClr val="000066"/>
                </a:solidFill>
                <a:latin typeface="Alvi Nastaleeq" pitchFamily="2" charset="-78"/>
                <a:cs typeface="Alvi Nastaleeq" pitchFamily="2" charset="-78"/>
              </a:rPr>
              <a:t> و نبی</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 اور انکی آل</a:t>
            </a:r>
            <a:r>
              <a:rPr lang="en-US" altLang="en-US" sz="4000" b="1">
                <a:solidFill>
                  <a:srgbClr val="000066"/>
                </a:solidFill>
                <a:latin typeface="Alvi Nastaleeq" pitchFamily="2" charset="-78"/>
                <a:cs typeface="Alvi Nastaleeq" pitchFamily="2" charset="-78"/>
              </a:rPr>
              <a:t>            </a:t>
            </a:r>
            <a:r>
              <a:rPr lang="ar-AE" altLang="en-US" sz="4000" b="1">
                <a:solidFill>
                  <a:srgbClr val="000066"/>
                </a:solidFill>
                <a:latin typeface="Alvi Nastaleeq" pitchFamily="2" charset="-78"/>
                <a:cs typeface="Alvi Nastaleeq" pitchFamily="2" charset="-78"/>
              </a:rPr>
              <a:t>پر خدا کی رحمت ہو</a:t>
            </a:r>
            <a:r>
              <a:rPr lang="en-US" altLang="en-US" sz="4000" b="1">
                <a:solidFill>
                  <a:srgbClr val="000066"/>
                </a:solidFill>
                <a:latin typeface="Alvi Nastaleeq" pitchFamily="2" charset="-78"/>
                <a:cs typeface="Alvi Nastaleeq" pitchFamily="2" charset="-78"/>
              </a:rPr>
              <a:t> </a:t>
            </a:r>
            <a:endParaRPr lang="ar-AE" altLang="en-US" sz="4000" b="1">
              <a:solidFill>
                <a:srgbClr val="000066"/>
              </a:solidFill>
              <a:latin typeface="Alvi Nastaleeq" pitchFamily="2" charset="-78"/>
              <a:cs typeface="Alvi Nastaleeq" pitchFamily="2" charset="-78"/>
            </a:endParaRPr>
          </a:p>
        </p:txBody>
      </p:sp>
      <p:sp>
        <p:nvSpPr>
          <p:cNvPr id="1454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अली (अ:स)  व नबी (स:अ:व:व) और इनकी आल (अ:स) पर ख़ुदा की रहमत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64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وَيُقَاتِلُ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ٱلتَّاوِيلِ</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fought for the sake of true interpretation (of the Qur'an).</a:t>
            </a:r>
          </a:p>
        </p:txBody>
      </p:sp>
      <p:sp>
        <p:nvSpPr>
          <p:cNvPr id="1464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yuqatilu `ala altta'wili</a:t>
            </a:r>
          </a:p>
        </p:txBody>
      </p:sp>
      <p:sp>
        <p:nvSpPr>
          <p:cNvPr id="1464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علی</a:t>
            </a:r>
            <a:r>
              <a:rPr lang="en-US" altLang="en-US" sz="4000" b="1">
                <a:solidFill>
                  <a:srgbClr val="000066"/>
                </a:solidFill>
                <a:latin typeface="Alvi Nastaleeq" pitchFamily="2" charset="-78"/>
                <a:cs typeface="Alvi Nastaleeq" pitchFamily="2" charset="-78"/>
              </a:rPr>
              <a:t>        </a:t>
            </a:r>
            <a:r>
              <a:rPr lang="ar-AE" altLang="en-US" sz="4000" b="1">
                <a:solidFill>
                  <a:srgbClr val="000066"/>
                </a:solidFill>
                <a:latin typeface="Alvi Nastaleeq" pitchFamily="2" charset="-78"/>
                <a:cs typeface="Alvi Nastaleeq" pitchFamily="2" charset="-78"/>
              </a:rPr>
              <a:t>نے تاویل قرآن پر جنگ کی </a:t>
            </a:r>
            <a:r>
              <a:rPr lang="en-US" altLang="en-US" sz="4000" b="1">
                <a:solidFill>
                  <a:srgbClr val="000066"/>
                </a:solidFill>
                <a:latin typeface="Alvi Nastaleeq" pitchFamily="2" charset="-78"/>
                <a:cs typeface="Alvi Nastaleeq" pitchFamily="2" charset="-78"/>
              </a:rPr>
              <a:t>    </a:t>
            </a:r>
          </a:p>
        </p:txBody>
      </p:sp>
      <p:sp>
        <p:nvSpPr>
          <p:cNvPr id="1464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अली (अ:स) ने तावीले क़ुरान पर इनकी जंग 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74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وَلاَ </a:t>
            </a:r>
            <a:r>
              <a:rPr lang="ar-SA" sz="8800" kern="1200" dirty="0" err="1">
                <a:latin typeface="Attari_Quran" pitchFamily="2" charset="-78"/>
                <a:ea typeface="+mn-ea"/>
                <a:cs typeface="Attari_Quran" pitchFamily="2" charset="-78"/>
              </a:rPr>
              <a:t>تَاخُذُهُ</a:t>
            </a:r>
            <a:r>
              <a:rPr lang="ar-SA" sz="8800" kern="1200" dirty="0">
                <a:latin typeface="Attari_Quran" pitchFamily="2" charset="-78"/>
                <a:ea typeface="+mn-ea"/>
                <a:cs typeface="Attari_Quran" pitchFamily="2" charset="-78"/>
              </a:rPr>
              <a:t> فِي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لَوْمَةُ لاَئِمٍ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 blame of any blamer would never stop him from doing anything for the sake of Allah.</a:t>
            </a:r>
          </a:p>
        </p:txBody>
      </p:sp>
      <p:sp>
        <p:nvSpPr>
          <p:cNvPr id="1474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la ta'khudhuhu fi allahi lawmatu la'imin</a:t>
            </a:r>
          </a:p>
        </p:txBody>
      </p:sp>
      <p:sp>
        <p:nvSpPr>
          <p:cNvPr id="1474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خدا کے معاملے میں کسی ملامت کرنے والے کی ملامت کی پرواہ نہ کی </a:t>
            </a:r>
            <a:endParaRPr lang="en-US" altLang="en-US" sz="4000" b="1">
              <a:solidFill>
                <a:srgbClr val="000066"/>
              </a:solidFill>
              <a:latin typeface="Alvi Nastaleeq" pitchFamily="2" charset="-78"/>
              <a:cs typeface="Alvi Nastaleeq" pitchFamily="2" charset="-78"/>
            </a:endParaRPr>
          </a:p>
        </p:txBody>
      </p:sp>
      <p:sp>
        <p:nvSpPr>
          <p:cNvPr id="1474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ख़ुदा के मामले में किसी मुलामात करने वाले की मुलामात की परवाह न 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84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قَدْ وَتَرَ فِيهِ صَنَادِيدَ </a:t>
            </a:r>
            <a:r>
              <a:rPr lang="ar-SA" sz="8800" kern="1200" dirty="0" err="1">
                <a:latin typeface="Attari_Quran" pitchFamily="2" charset="-78"/>
                <a:ea typeface="+mn-ea"/>
                <a:cs typeface="Attari_Quran" pitchFamily="2" charset="-78"/>
              </a:rPr>
              <a:t>ٱلْعَرَبِ</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thus exterminated the villains of the Arabs,</a:t>
            </a:r>
          </a:p>
        </p:txBody>
      </p:sp>
      <p:sp>
        <p:nvSpPr>
          <p:cNvPr id="1484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qad watara fihi sanadida al`arabi</a:t>
            </a:r>
          </a:p>
        </p:txBody>
      </p:sp>
      <p:sp>
        <p:nvSpPr>
          <p:cNvPr id="1484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عرب سرداروں کو ہلاک کیا </a:t>
            </a:r>
            <a:endParaRPr lang="en-US" altLang="en-US" sz="4000" b="1">
              <a:solidFill>
                <a:srgbClr val="000066"/>
              </a:solidFill>
              <a:latin typeface="Alvi Nastaleeq" pitchFamily="2" charset="-78"/>
              <a:cs typeface="Alvi Nastaleeq" pitchFamily="2" charset="-78"/>
            </a:endParaRPr>
          </a:p>
        </p:txBody>
      </p:sp>
      <p:sp>
        <p:nvSpPr>
          <p:cNvPr id="1484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अरब सरदारों क़ो हालाक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495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وَقَتَلَ ابْطَالَهُمْ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killed their heroes,</a:t>
            </a:r>
          </a:p>
        </p:txBody>
      </p:sp>
      <p:sp>
        <p:nvSpPr>
          <p:cNvPr id="1495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qatala abtalahum</a:t>
            </a:r>
          </a:p>
        </p:txBody>
      </p:sp>
      <p:sp>
        <p:nvSpPr>
          <p:cNvPr id="1495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انکے بہادروں کو قتل کیا </a:t>
            </a:r>
            <a:endParaRPr lang="en-US" altLang="en-US" sz="4000" b="1">
              <a:solidFill>
                <a:srgbClr val="000066"/>
              </a:solidFill>
              <a:latin typeface="Alvi Nastaleeq" pitchFamily="2" charset="-78"/>
              <a:cs typeface="Alvi Nastaleeq" pitchFamily="2" charset="-78"/>
            </a:endParaRPr>
          </a:p>
        </p:txBody>
      </p:sp>
      <p:sp>
        <p:nvSpPr>
          <p:cNvPr id="1495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बहादुरों क़ो क़त्ल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05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وَنَاوَشَ ذُؤْبَانَهُمْ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eradicated their ferocious fighters.</a:t>
            </a:r>
          </a:p>
        </p:txBody>
      </p:sp>
      <p:sp>
        <p:nvSpPr>
          <p:cNvPr id="1505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nawasha dhu'banahum</a:t>
            </a:r>
          </a:p>
        </p:txBody>
      </p:sp>
      <p:sp>
        <p:nvSpPr>
          <p:cNvPr id="1505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انکے پہلوانوں کو پچھاڑا </a:t>
            </a:r>
            <a:endParaRPr lang="en-US" altLang="en-US" sz="4000" b="1">
              <a:solidFill>
                <a:srgbClr val="000066"/>
              </a:solidFill>
              <a:latin typeface="Alvi Nastaleeq" pitchFamily="2" charset="-78"/>
              <a:cs typeface="Alvi Nastaleeq" pitchFamily="2" charset="-78"/>
            </a:endParaRPr>
          </a:p>
        </p:txBody>
      </p:sp>
      <p:sp>
        <p:nvSpPr>
          <p:cNvPr id="1505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पहलवानों क़ो पछाड़ा,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15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فَاوْدَعَ قُلُوبَهُمْ احْقَاداً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therefore filled in their hearts with malice</a:t>
            </a:r>
          </a:p>
        </p:txBody>
      </p:sp>
      <p:sp>
        <p:nvSpPr>
          <p:cNvPr id="1515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fa'awda`a qulubahum ahqadan</a:t>
            </a:r>
          </a:p>
        </p:txBody>
      </p:sp>
      <p:sp>
        <p:nvSpPr>
          <p:cNvPr id="1515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پس عربوں کے دلوں میں کینہ بھر گیا </a:t>
            </a:r>
            <a:endParaRPr lang="en-US" altLang="en-US" sz="4000" b="1">
              <a:solidFill>
                <a:srgbClr val="000066"/>
              </a:solidFill>
              <a:latin typeface="Alvi Nastaleeq" pitchFamily="2" charset="-78"/>
              <a:cs typeface="Alvi Nastaleeq" pitchFamily="2" charset="-78"/>
            </a:endParaRPr>
          </a:p>
        </p:txBody>
      </p:sp>
      <p:sp>
        <p:nvSpPr>
          <p:cNvPr id="1515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अरबों के दिलों में कीना भर गया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25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بَدْرِيَّةً </a:t>
            </a:r>
            <a:r>
              <a:rPr lang="ar-SA" sz="8800" kern="1200" dirty="0" err="1">
                <a:latin typeface="Attari_Quran" pitchFamily="2" charset="-78"/>
                <a:ea typeface="+mn-ea"/>
                <a:cs typeface="Attari_Quran" pitchFamily="2" charset="-78"/>
              </a:rPr>
              <a:t>وَخَيْبَرِيَّةً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وَحُنَيْنِيَّةً</a:t>
            </a:r>
            <a:r>
              <a:rPr lang="ar-SA" sz="8800" kern="1200" dirty="0">
                <a:latin typeface="Attari_Quran" pitchFamily="2" charset="-78"/>
                <a:ea typeface="+mn-ea"/>
                <a:cs typeface="Attari_Quran" pitchFamily="2" charset="-78"/>
              </a:rPr>
              <a:t> وَغَيْرَهُنَّ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from the battles of </a:t>
            </a:r>
            <a:r>
              <a:rPr lang="en-US" b="1" i="1" kern="1200" dirty="0" err="1">
                <a:ea typeface="MS Mincho" pitchFamily="49" charset="-128"/>
              </a:rPr>
              <a:t>Badr</a:t>
            </a:r>
            <a:r>
              <a:rPr lang="en-US" b="1" kern="1200" dirty="0">
                <a:ea typeface="MS Mincho" pitchFamily="49" charset="-128"/>
              </a:rPr>
              <a:t>, </a:t>
            </a:r>
            <a:r>
              <a:rPr lang="en-US" b="1" i="1" kern="1200" dirty="0" err="1">
                <a:ea typeface="MS Mincho" pitchFamily="49" charset="-128"/>
              </a:rPr>
              <a:t>Khaybar</a:t>
            </a:r>
            <a:r>
              <a:rPr lang="en-US" b="1" kern="1200" dirty="0">
                <a:ea typeface="MS Mincho" pitchFamily="49" charset="-128"/>
              </a:rPr>
              <a:t>, and </a:t>
            </a:r>
            <a:r>
              <a:rPr lang="en-US" b="1" i="1" kern="1200" dirty="0" err="1">
                <a:ea typeface="MS Mincho" pitchFamily="49" charset="-128"/>
              </a:rPr>
              <a:t>Hunayn</a:t>
            </a:r>
            <a:r>
              <a:rPr lang="en-US" b="1" kern="1200" dirty="0">
                <a:ea typeface="MS Mincho" pitchFamily="49" charset="-128"/>
              </a:rPr>
              <a:t> as well as others.</a:t>
            </a:r>
          </a:p>
        </p:txBody>
      </p:sp>
      <p:sp>
        <p:nvSpPr>
          <p:cNvPr id="1525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badriyyatan wa khaybariyyatan wa hunayniyyatan wa ghayrahunna</a:t>
            </a:r>
          </a:p>
        </p:txBody>
      </p:sp>
      <p:sp>
        <p:nvSpPr>
          <p:cNvPr id="1525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 بدر‘ خیبر‘ حنین وغیرہ میں انکے لوگ قتل ہو گئے </a:t>
            </a:r>
            <a:endParaRPr lang="en-US" altLang="en-US" sz="4000" b="1">
              <a:solidFill>
                <a:srgbClr val="000066"/>
              </a:solidFill>
              <a:latin typeface="Alvi Nastaleeq" pitchFamily="2" charset="-78"/>
              <a:cs typeface="Alvi Nastaleeq" pitchFamily="2" charset="-78"/>
            </a:endParaRPr>
          </a:p>
        </p:txBody>
      </p:sp>
      <p:sp>
        <p:nvSpPr>
          <p:cNvPr id="1525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 बदर, खैबर, हुनैन वगैरा में इनके लोग क़त्ल हो गए,</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36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فَاضَبَّتْ</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عَدَاوَتِهِ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Therefore, they clang inseparably to opposing him</a:t>
            </a:r>
          </a:p>
        </p:txBody>
      </p:sp>
      <p:sp>
        <p:nvSpPr>
          <p:cNvPr id="1536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fa'adabbat `ala `adawatihi</a:t>
            </a:r>
          </a:p>
        </p:txBody>
      </p:sp>
      <p:sp>
        <p:nvSpPr>
          <p:cNvPr id="1536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پس وہ علی</a:t>
            </a:r>
            <a:r>
              <a:rPr lang="en-US" altLang="en-US" sz="4000" b="1">
                <a:solidFill>
                  <a:srgbClr val="000066"/>
                </a:solidFill>
                <a:latin typeface="Alvi Nastaleeq" pitchFamily="2" charset="-78"/>
                <a:cs typeface="Alvi Nastaleeq" pitchFamily="2" charset="-78"/>
              </a:rPr>
              <a:t>           </a:t>
            </a:r>
            <a:r>
              <a:rPr lang="ar-AE" altLang="en-US" sz="4000" b="1">
                <a:solidFill>
                  <a:srgbClr val="000066"/>
                </a:solidFill>
                <a:latin typeface="Alvi Nastaleeq" pitchFamily="2" charset="-78"/>
                <a:cs typeface="Alvi Nastaleeq" pitchFamily="2" charset="-78"/>
              </a:rPr>
              <a:t>کی دشمنی میں اکھٹے ہوئے</a:t>
            </a:r>
            <a:endParaRPr lang="en-US" altLang="en-US" sz="4000" b="1">
              <a:solidFill>
                <a:srgbClr val="000066"/>
              </a:solidFill>
              <a:latin typeface="Alvi Nastaleeq" pitchFamily="2" charset="-78"/>
              <a:cs typeface="Alvi Nastaleeq" pitchFamily="2" charset="-78"/>
            </a:endParaRPr>
          </a:p>
        </p:txBody>
      </p:sp>
      <p:sp>
        <p:nvSpPr>
          <p:cNvPr id="1536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 बस वो अली (अ:स) की दुश्मनी में इकट्ठे हुए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3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فِي دَرَجَاتِ </a:t>
            </a:r>
            <a:r>
              <a:rPr lang="ar-SA" sz="8800" kern="1200" dirty="0" err="1">
                <a:latin typeface="Attari_Quran" pitchFamily="2" charset="-78"/>
                <a:ea typeface="+mn-ea"/>
                <a:cs typeface="Attari_Quran" pitchFamily="2" charset="-78"/>
              </a:rPr>
              <a:t>هٰذِهِ</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ٱلدُّنْيَا</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ٱلدَّنِيَّةِ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all the ranks of this lowly world</a:t>
            </a:r>
          </a:p>
        </p:txBody>
      </p:sp>
      <p:sp>
        <p:nvSpPr>
          <p:cNvPr id="163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fi darajati hadhihi alddunya alddaniyyati</a:t>
            </a:r>
          </a:p>
        </p:txBody>
      </p:sp>
      <p:sp>
        <p:nvSpPr>
          <p:cNvPr id="163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دنیائے دنی کے درجات میں </a:t>
            </a:r>
            <a:endParaRPr lang="en-US" altLang="en-US" sz="4000" b="1">
              <a:solidFill>
                <a:srgbClr val="000066"/>
              </a:solidFill>
              <a:latin typeface="Alvi Nastaleeq" pitchFamily="2" charset="-78"/>
              <a:cs typeface="Alvi Nastaleeq" pitchFamily="2" charset="-78"/>
            </a:endParaRPr>
          </a:p>
        </p:txBody>
      </p:sp>
      <p:sp>
        <p:nvSpPr>
          <p:cNvPr id="163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 हक़ीक़त मुनासिब झूटी शानो-शौकत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46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وَاكَبَّتْ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مُنَابَذَتِهِ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attached upon dissenting him</a:t>
            </a:r>
          </a:p>
        </p:txBody>
      </p:sp>
      <p:sp>
        <p:nvSpPr>
          <p:cNvPr id="1546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akabbat `ala munabadhatihi</a:t>
            </a:r>
          </a:p>
        </p:txBody>
      </p:sp>
      <p:sp>
        <p:nvSpPr>
          <p:cNvPr id="1546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انکی مخالفت پر آمادہ ہو گئے </a:t>
            </a:r>
            <a:endParaRPr lang="en-US" altLang="en-US" sz="4000" b="1">
              <a:solidFill>
                <a:srgbClr val="000066"/>
              </a:solidFill>
              <a:latin typeface="Alvi Nastaleeq" pitchFamily="2" charset="-78"/>
              <a:cs typeface="Alvi Nastaleeq" pitchFamily="2" charset="-78"/>
            </a:endParaRPr>
          </a:p>
        </p:txBody>
      </p:sp>
      <p:sp>
        <p:nvSpPr>
          <p:cNvPr id="1546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मुखाल्फ़त पर आमादा हो गए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56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حَتَّىٰ</a:t>
            </a:r>
            <a:r>
              <a:rPr lang="ar-SA" sz="8800" kern="1200" dirty="0">
                <a:latin typeface="Attari_Quran" pitchFamily="2" charset="-78"/>
                <a:ea typeface="+mn-ea"/>
                <a:cs typeface="Attari_Quran" pitchFamily="2" charset="-78"/>
              </a:rPr>
              <a:t> قَتَلَ </a:t>
            </a:r>
            <a:r>
              <a:rPr lang="ar-SA" sz="8800" kern="1200" dirty="0" err="1">
                <a:latin typeface="Attari_Quran" pitchFamily="2" charset="-78"/>
                <a:ea typeface="+mn-ea"/>
                <a:cs typeface="Attari_Quran" pitchFamily="2" charset="-78"/>
              </a:rPr>
              <a:t>ٱلنَّاكِثِينَ</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وَٱلْقَاسِطِينَ</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وَٱلْمَارِقِينَ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until he had to kill the preachers, the unjust, and the apostates.</a:t>
            </a:r>
          </a:p>
        </p:txBody>
      </p:sp>
      <p:sp>
        <p:nvSpPr>
          <p:cNvPr id="1556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hatta qatala alnnakithina walqasitina walmariqina</a:t>
            </a:r>
          </a:p>
        </p:txBody>
      </p:sp>
      <p:sp>
        <p:nvSpPr>
          <p:cNvPr id="1556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چنانچہ آپنے </a:t>
            </a:r>
            <a:r>
              <a:rPr lang="en-US" altLang="en-US" sz="4000" b="1">
                <a:solidFill>
                  <a:srgbClr val="000066"/>
                </a:solidFill>
                <a:latin typeface="Alvi Nastaleeq" pitchFamily="2" charset="-78"/>
                <a:cs typeface="Alvi Nastaleeq" pitchFamily="2" charset="-78"/>
              </a:rPr>
              <a:t>          </a:t>
            </a:r>
            <a:r>
              <a:rPr lang="ar-AE" altLang="en-US" sz="4000" b="1">
                <a:solidFill>
                  <a:srgbClr val="000066"/>
                </a:solidFill>
                <a:latin typeface="Alvi Nastaleeq" pitchFamily="2" charset="-78"/>
                <a:cs typeface="Alvi Nastaleeq" pitchFamily="2" charset="-78"/>
              </a:rPr>
              <a:t>بیعت توڑنے والوں تفرقہ ڈالنے والوں اور ہٹ دھرمی کرنے والوں کو قتل کیا </a:t>
            </a:r>
            <a:r>
              <a:rPr lang="en-US" altLang="en-US" sz="4000" b="1">
                <a:solidFill>
                  <a:srgbClr val="000066"/>
                </a:solidFill>
                <a:latin typeface="Alvi Nastaleeq" pitchFamily="2" charset="-78"/>
                <a:cs typeface="Alvi Nastaleeq" pitchFamily="2" charset="-78"/>
              </a:rPr>
              <a:t> </a:t>
            </a:r>
          </a:p>
        </p:txBody>
      </p:sp>
      <p:sp>
        <p:nvSpPr>
          <p:cNvPr id="1556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चुनान्चेह आप (अ:स) ने बैय्यत तोड़ने वालों तफ्रका डालने वालों और हटधर्मी करने वालों क़ो क़त्ल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66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وَلَمَّا </a:t>
            </a:r>
            <a:r>
              <a:rPr lang="ar-SA" sz="8800" kern="1200" dirty="0" err="1">
                <a:latin typeface="Attari_Quran" pitchFamily="2" charset="-78"/>
                <a:ea typeface="+mn-ea"/>
                <a:cs typeface="Attari_Quran" pitchFamily="2" charset="-78"/>
              </a:rPr>
              <a:t>قَضَىٰ</a:t>
            </a:r>
            <a:r>
              <a:rPr lang="ar-SA" sz="8800" kern="1200" dirty="0">
                <a:latin typeface="Attari_Quran" pitchFamily="2" charset="-78"/>
                <a:ea typeface="+mn-ea"/>
                <a:cs typeface="Attari_Quran" pitchFamily="2" charset="-78"/>
              </a:rPr>
              <a:t> نَحْبَهُ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When he passed away</a:t>
            </a:r>
          </a:p>
        </p:txBody>
      </p:sp>
      <p:sp>
        <p:nvSpPr>
          <p:cNvPr id="1566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lamma qada nahbahu</a:t>
            </a:r>
          </a:p>
        </p:txBody>
      </p:sp>
      <p:sp>
        <p:nvSpPr>
          <p:cNvPr id="1566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جب آپکا وقت پورا ہوا </a:t>
            </a:r>
            <a:endParaRPr lang="en-US" altLang="en-US" sz="4000" b="1">
              <a:solidFill>
                <a:srgbClr val="000066"/>
              </a:solidFill>
              <a:latin typeface="Alvi Nastaleeq" pitchFamily="2" charset="-78"/>
              <a:cs typeface="Alvi Nastaleeq" pitchFamily="2" charset="-78"/>
            </a:endParaRPr>
          </a:p>
        </p:txBody>
      </p:sp>
      <p:sp>
        <p:nvSpPr>
          <p:cNvPr id="1566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जब आपका वक़्त पूरा हुआ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76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663576"/>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وَقَتَلَهُ </a:t>
            </a:r>
            <a:r>
              <a:rPr lang="ar-SA" sz="8800" kern="1200" dirty="0" err="1">
                <a:latin typeface="Attari_Quran" pitchFamily="2" charset="-78"/>
                <a:ea typeface="+mn-ea"/>
                <a:cs typeface="Attari_Quran" pitchFamily="2" charset="-78"/>
              </a:rPr>
              <a:t>اشْقَىٰ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ٱلآخِرِينَ</a:t>
            </a:r>
            <a:r>
              <a:rPr lang="ar-SA" sz="8800" kern="1200" dirty="0">
                <a:latin typeface="Attari_Quran" pitchFamily="2" charset="-78"/>
                <a:ea typeface="+mn-ea"/>
                <a:cs typeface="Attari_Quran" pitchFamily="2" charset="-78"/>
              </a:rPr>
              <a:t> يَتْبَعُ </a:t>
            </a:r>
            <a:r>
              <a:rPr lang="ar-SA" sz="8800" kern="1200" dirty="0" err="1">
                <a:latin typeface="Attari_Quran" pitchFamily="2" charset="-78"/>
                <a:ea typeface="+mn-ea"/>
                <a:cs typeface="Attari_Quran" pitchFamily="2" charset="-78"/>
              </a:rPr>
              <a:t>اشْقَىٰ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ٱلاوَّلِينَ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133600"/>
            <a:ext cx="8686800" cy="1752600"/>
          </a:xfrm>
          <a:extLst/>
        </p:spPr>
        <p:txBody>
          <a:bodyPr/>
          <a:lstStyle/>
          <a:p>
            <a:pPr marL="342900" indent="-342900" eaLnBrk="1" hangingPunct="1">
              <a:defRPr/>
            </a:pPr>
            <a:r>
              <a:rPr lang="en-US" b="1" kern="1200" dirty="0">
                <a:ea typeface="MS Mincho" pitchFamily="49" charset="-128"/>
              </a:rPr>
              <a:t>and he was killed by the most miserable of all of the late generations who will be attached to the most miserable of the past generations,</a:t>
            </a:r>
          </a:p>
        </p:txBody>
      </p:sp>
      <p:sp>
        <p:nvSpPr>
          <p:cNvPr id="1577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qatalahu ashqa al-akhirina yatba`u ashqa al-awwalina</a:t>
            </a:r>
          </a:p>
        </p:txBody>
      </p:sp>
      <p:sp>
        <p:nvSpPr>
          <p:cNvPr id="157703" name="Rectangle 15"/>
          <p:cNvSpPr>
            <a:spLocks noChangeArrowheads="1"/>
          </p:cNvSpPr>
          <p:nvPr/>
        </p:nvSpPr>
        <p:spPr bwMode="auto">
          <a:xfrm>
            <a:off x="1828800" y="44338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تو بعد والوں میں سے بدبخت ترین نے آپ کو قتل کیا اس نے پہلے والے شقی ترین کی پیروی کی </a:t>
            </a:r>
            <a:endParaRPr lang="en-US" altLang="en-US" sz="4000" b="1">
              <a:solidFill>
                <a:srgbClr val="000066"/>
              </a:solidFill>
              <a:latin typeface="Alvi Nastaleeq" pitchFamily="2" charset="-78"/>
              <a:cs typeface="Alvi Nastaleeq" pitchFamily="2" charset="-78"/>
            </a:endParaRPr>
          </a:p>
        </p:txBody>
      </p:sp>
      <p:sp>
        <p:nvSpPr>
          <p:cNvPr id="1577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 बाद वालों में से बद'बख्त तरीन ने आपको क़त्ल किया इसने पहले वाले शक़ी तरीन की पैरवी 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87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لَمْ يُمْتَثَلْ امْرُ رَسُولِ </a:t>
            </a:r>
            <a:r>
              <a:rPr lang="ar-SA" sz="8800" kern="1200" dirty="0" err="1">
                <a:latin typeface="Attari_Quran" pitchFamily="2" charset="-78"/>
                <a:ea typeface="+mn-ea"/>
                <a:cs typeface="Attari_Quran" pitchFamily="2" charset="-78"/>
              </a:rPr>
              <a:t>ٱللَّهِ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 decree of Allah’s Messenger,</a:t>
            </a:r>
          </a:p>
        </p:txBody>
      </p:sp>
      <p:sp>
        <p:nvSpPr>
          <p:cNvPr id="1587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lam yumtathal amru rasuli allahi</a:t>
            </a:r>
          </a:p>
        </p:txBody>
      </p:sp>
      <p:sp>
        <p:nvSpPr>
          <p:cNvPr id="1587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رسول اللہ</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ﷺ </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کا فرمان  </a:t>
            </a:r>
            <a:endParaRPr lang="en-US" altLang="en-US" sz="4000" b="1">
              <a:solidFill>
                <a:srgbClr val="000066"/>
              </a:solidFill>
              <a:latin typeface="Alvi Nastaleeq" pitchFamily="2" charset="-78"/>
              <a:cs typeface="Alvi Nastaleeq" pitchFamily="2" charset="-78"/>
            </a:endParaRPr>
          </a:p>
        </p:txBody>
      </p:sp>
      <p:sp>
        <p:nvSpPr>
          <p:cNvPr id="1587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रसूल-अल्लाह (स:अ:व:व) का फ़रमान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597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صَلَّىٰ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عَلَيْهِ </a:t>
            </a:r>
            <a:r>
              <a:rPr lang="ar-SA" sz="8800" kern="1200" dirty="0" err="1">
                <a:latin typeface="Attari_Quran" pitchFamily="2" charset="-78"/>
                <a:ea typeface="+mn-ea"/>
                <a:cs typeface="Attari_Quran" pitchFamily="2" charset="-78"/>
              </a:rPr>
              <a:t>وَآلِهِ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Allah bless him and his Household,</a:t>
            </a:r>
          </a:p>
        </p:txBody>
      </p:sp>
      <p:sp>
        <p:nvSpPr>
          <p:cNvPr id="1597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salla allahu `alayhi wa alihi</a:t>
            </a:r>
          </a:p>
        </p:txBody>
      </p:sp>
      <p:sp>
        <p:nvSpPr>
          <p:cNvPr id="1597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6600" b="1">
                <a:solidFill>
                  <a:srgbClr val="000066"/>
                </a:solidFill>
                <a:latin typeface="Alvi Nastaleeq" pitchFamily="2" charset="-78"/>
                <a:cs typeface="Alvi Nastaleeq" pitchFamily="2" charset="-78"/>
              </a:rPr>
              <a:t>ﷺ </a:t>
            </a:r>
            <a:endParaRPr lang="en-US" altLang="en-US" sz="4000" b="1">
              <a:solidFill>
                <a:srgbClr val="000066"/>
              </a:solidFill>
              <a:latin typeface="Alvi Nastaleeq" pitchFamily="2" charset="-78"/>
              <a:cs typeface="Alvi Nastaleeq" pitchFamily="2" charset="-78"/>
            </a:endParaRPr>
          </a:p>
        </p:txBody>
      </p:sp>
      <p:sp>
        <p:nvSpPr>
          <p:cNvPr id="1597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(स:अ:व:व)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07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فِي </a:t>
            </a:r>
            <a:r>
              <a:rPr lang="ar-SA" sz="8800" kern="1200" dirty="0" err="1">
                <a:latin typeface="Attari_Quran" pitchFamily="2" charset="-78"/>
                <a:ea typeface="+mn-ea"/>
                <a:cs typeface="Attari_Quran" pitchFamily="2" charset="-78"/>
              </a:rPr>
              <a:t>ٱلْهَادِينَ</a:t>
            </a:r>
            <a:r>
              <a:rPr lang="ar-SA" sz="8800" kern="1200" dirty="0">
                <a:latin typeface="Attari_Quran" pitchFamily="2" charset="-78"/>
                <a:ea typeface="+mn-ea"/>
                <a:cs typeface="Attari_Quran" pitchFamily="2" charset="-78"/>
              </a:rPr>
              <a:t> بَعْدَ </a:t>
            </a:r>
            <a:r>
              <a:rPr lang="ar-SA" sz="8800" kern="1200" dirty="0" err="1">
                <a:latin typeface="Attari_Quran" pitchFamily="2" charset="-78"/>
                <a:ea typeface="+mn-ea"/>
                <a:cs typeface="Attari_Quran" pitchFamily="2" charset="-78"/>
              </a:rPr>
              <a:t>ٱلْهَادِينَ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about the leadership of the successive guiding ones was not carried out;</a:t>
            </a:r>
          </a:p>
        </p:txBody>
      </p:sp>
      <p:sp>
        <p:nvSpPr>
          <p:cNvPr id="1607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fi alhadina ba`da alhadina</a:t>
            </a:r>
          </a:p>
        </p:txBody>
      </p:sp>
      <p:sp>
        <p:nvSpPr>
          <p:cNvPr id="1607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پورا نہ ہوا جبکہ ایک رہبرکے بعد دوسرا رہبر آتا رہا </a:t>
            </a:r>
            <a:endParaRPr lang="en-US" altLang="en-US" sz="4000" b="1">
              <a:solidFill>
                <a:srgbClr val="000066"/>
              </a:solidFill>
              <a:latin typeface="Alvi Nastaleeq" pitchFamily="2" charset="-78"/>
              <a:cs typeface="Alvi Nastaleeq" pitchFamily="2" charset="-78"/>
            </a:endParaRPr>
          </a:p>
        </p:txBody>
      </p:sp>
      <p:sp>
        <p:nvSpPr>
          <p:cNvPr id="1607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पूरा न हुआ जबकि एक रहबर के बाद दूसरा रहबर आता रहा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17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وَٱلامَّةُ</a:t>
            </a:r>
            <a:r>
              <a:rPr lang="ar-SA" sz="8800" kern="1200" dirty="0">
                <a:latin typeface="Attari_Quran" pitchFamily="2" charset="-78"/>
                <a:ea typeface="+mn-ea"/>
                <a:cs typeface="Attari_Quran" pitchFamily="2" charset="-78"/>
              </a:rPr>
              <a:t> مُصِرَّةٌ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مَقْتِهِ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rather, the people insisted on detesting him</a:t>
            </a:r>
          </a:p>
        </p:txBody>
      </p:sp>
      <p:sp>
        <p:nvSpPr>
          <p:cNvPr id="1617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wal-ummatu musirratun `ala maqtihi</a:t>
            </a:r>
          </a:p>
        </p:txBody>
      </p:sp>
      <p:sp>
        <p:nvSpPr>
          <p:cNvPr id="1617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امت اس کی دشمنی پر شدت سے کمر بستہ ہو کر </a:t>
            </a:r>
            <a:endParaRPr lang="en-US" altLang="en-US" sz="4000" b="1">
              <a:solidFill>
                <a:srgbClr val="000066"/>
              </a:solidFill>
              <a:latin typeface="Alvi Nastaleeq" pitchFamily="2" charset="-78"/>
              <a:cs typeface="Alvi Nastaleeq" pitchFamily="2" charset="-78"/>
            </a:endParaRPr>
          </a:p>
        </p:txBody>
      </p:sp>
      <p:sp>
        <p:nvSpPr>
          <p:cNvPr id="1618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उम्मत इस की दुश्मनी पर शिद्द्त से कमर्बस्ता होकर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28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مُجْتَمِعَةٌ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قَطِيعَةِ رَحِمِهِ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agreed unanimously on rupturing their relations with him</a:t>
            </a:r>
          </a:p>
        </p:txBody>
      </p:sp>
      <p:sp>
        <p:nvSpPr>
          <p:cNvPr id="1628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mujtami`atun `ala qati`ati rahimihi</a:t>
            </a:r>
          </a:p>
        </p:txBody>
      </p:sp>
      <p:sp>
        <p:nvSpPr>
          <p:cNvPr id="1628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اس پر ظلم ڈھاتی رہی </a:t>
            </a:r>
            <a:endParaRPr lang="en-US" altLang="en-US" sz="4000" b="1">
              <a:solidFill>
                <a:srgbClr val="000066"/>
              </a:solidFill>
              <a:latin typeface="Alvi Nastaleeq" pitchFamily="2" charset="-78"/>
              <a:cs typeface="Alvi Nastaleeq" pitchFamily="2" charset="-78"/>
            </a:endParaRPr>
          </a:p>
        </p:txBody>
      </p:sp>
      <p:sp>
        <p:nvSpPr>
          <p:cNvPr id="1628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इस पर ज़ुल्म ढाती रही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38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وَإِقْصَاءِ </a:t>
            </a:r>
            <a:r>
              <a:rPr lang="ar-SA" sz="8800" kern="1200" dirty="0">
                <a:latin typeface="Attari_Quran" pitchFamily="2" charset="-78"/>
                <a:ea typeface="+mn-ea"/>
                <a:cs typeface="Attari_Quran" pitchFamily="2" charset="-78"/>
              </a:rPr>
              <a:t>وُلْدِهِ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moving away his descendants (from leadership),</a:t>
            </a:r>
          </a:p>
        </p:txBody>
      </p:sp>
      <p:sp>
        <p:nvSpPr>
          <p:cNvPr id="1638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iqsa'i wuldihi</a:t>
            </a:r>
          </a:p>
        </p:txBody>
      </p:sp>
      <p:sp>
        <p:nvSpPr>
          <p:cNvPr id="1638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اس کی اولاد کو پریشان کرتی رہی </a:t>
            </a:r>
            <a:endParaRPr lang="en-US" altLang="en-US" sz="4000" b="1">
              <a:solidFill>
                <a:srgbClr val="000066"/>
              </a:solidFill>
              <a:latin typeface="Alvi Nastaleeq" pitchFamily="2" charset="-78"/>
              <a:cs typeface="Alvi Nastaleeq" pitchFamily="2" charset="-78"/>
            </a:endParaRPr>
          </a:p>
        </p:txBody>
      </p:sp>
      <p:sp>
        <p:nvSpPr>
          <p:cNvPr id="1638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इस की औलाद क़ो परेशान करती रही,</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4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وَزُخْرُفِهَا وَزِبْرِجِهَا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along with all of its embellishments and ornaments,</a:t>
            </a:r>
          </a:p>
        </p:txBody>
      </p:sp>
      <p:sp>
        <p:nvSpPr>
          <p:cNvPr id="174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zukhrufiha wa zibrijiha</a:t>
            </a:r>
          </a:p>
        </p:txBody>
      </p:sp>
      <p:sp>
        <p:nvSpPr>
          <p:cNvPr id="174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a:t>
            </a:r>
            <a:r>
              <a:rPr lang="en-US" altLang="en-US" sz="4000" b="1">
                <a:solidFill>
                  <a:srgbClr val="000066"/>
                </a:solidFill>
                <a:latin typeface="Alvi Nastaleeq" pitchFamily="2" charset="-78"/>
                <a:cs typeface="Alvi Nastaleeq" pitchFamily="2" charset="-78"/>
              </a:rPr>
              <a:t> </a:t>
            </a:r>
            <a:r>
              <a:rPr lang="kk-KZ" altLang="en-US" sz="4000" b="1">
                <a:solidFill>
                  <a:srgbClr val="000066"/>
                </a:solidFill>
                <a:latin typeface="Alvi Nastaleeq" pitchFamily="2" charset="-78"/>
                <a:cs typeface="Alvi Nastaleeq" pitchFamily="2" charset="-78"/>
              </a:rPr>
              <a:t>اس کی آرائش و زیبائش کے سلسلہٴ زہد</a:t>
            </a:r>
            <a:endParaRPr lang="en-US" altLang="en-US" sz="4000" b="1">
              <a:solidFill>
                <a:srgbClr val="000066"/>
              </a:solidFill>
              <a:latin typeface="Alvi Nastaleeq" pitchFamily="2" charset="-78"/>
              <a:cs typeface="Alvi Nastaleeq" pitchFamily="2" charset="-78"/>
            </a:endParaRPr>
          </a:p>
        </p:txBody>
      </p:sp>
      <p:sp>
        <p:nvSpPr>
          <p:cNvPr id="174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ज़ीनत से दूर रहना लाज़िम किया,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48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إِلاَّ </a:t>
            </a:r>
            <a:r>
              <a:rPr lang="ar-SA" sz="8800" kern="1200" dirty="0" err="1">
                <a:latin typeface="Attari_Quran" pitchFamily="2" charset="-78"/>
                <a:ea typeface="+mn-ea"/>
                <a:cs typeface="Attari_Quran" pitchFamily="2" charset="-78"/>
              </a:rPr>
              <a:t>ٱلْقَلِيلَ</a:t>
            </a:r>
            <a:r>
              <a:rPr lang="ar-SA" sz="8800" kern="1200" dirty="0">
                <a:latin typeface="Attari_Quran" pitchFamily="2" charset="-78"/>
                <a:ea typeface="+mn-ea"/>
                <a:cs typeface="Attari_Quran" pitchFamily="2" charset="-78"/>
              </a:rPr>
              <a:t> مِمَّنْ </a:t>
            </a:r>
            <a:r>
              <a:rPr lang="ar-SA" sz="8800" kern="1200" dirty="0" err="1">
                <a:latin typeface="Attari_Quran" pitchFamily="2" charset="-78"/>
                <a:ea typeface="+mn-ea"/>
                <a:cs typeface="Attari_Quran" pitchFamily="2" charset="-78"/>
              </a:rPr>
              <a:t>وَفَىٰ</a:t>
            </a:r>
            <a:r>
              <a:rPr lang="ar-SA" sz="8800" kern="1200" dirty="0">
                <a:latin typeface="Attari_Quran" pitchFamily="2" charset="-78"/>
                <a:ea typeface="+mn-ea"/>
                <a:cs typeface="Attari_Quran" pitchFamily="2" charset="-78"/>
              </a:rPr>
              <a:t> لِرِعَايَةِ </a:t>
            </a:r>
            <a:r>
              <a:rPr lang="ar-SA" sz="8800" kern="1200" dirty="0" err="1">
                <a:latin typeface="Attari_Quran" pitchFamily="2" charset="-78"/>
                <a:ea typeface="+mn-ea"/>
                <a:cs typeface="Attari_Quran" pitchFamily="2" charset="-78"/>
              </a:rPr>
              <a:t>ٱلْحَقِّ</a:t>
            </a:r>
            <a:r>
              <a:rPr lang="ar-SA" sz="8800" kern="1200" dirty="0">
                <a:latin typeface="Attari_Quran" pitchFamily="2" charset="-78"/>
                <a:ea typeface="+mn-ea"/>
                <a:cs typeface="Attari_Quran" pitchFamily="2" charset="-78"/>
              </a:rPr>
              <a:t> فِيهِمْ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except for a few ones who fulfilled the duty of observing their rights.</a:t>
            </a:r>
          </a:p>
        </p:txBody>
      </p:sp>
      <p:sp>
        <p:nvSpPr>
          <p:cNvPr id="1648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illa alqalila mimman wafa liri`ayati alhaqqi fihim</a:t>
            </a:r>
          </a:p>
        </p:txBody>
      </p:sp>
      <p:sp>
        <p:nvSpPr>
          <p:cNvPr id="1648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مگر تھوڑے سے لوگ وفادار تھے اور انکا حق پہچانتے تھے </a:t>
            </a:r>
            <a:endParaRPr lang="en-US" altLang="en-US" sz="4000" b="1">
              <a:solidFill>
                <a:srgbClr val="000066"/>
              </a:solidFill>
              <a:latin typeface="Alvi Nastaleeq" pitchFamily="2" charset="-78"/>
              <a:cs typeface="Alvi Nastaleeq" pitchFamily="2" charset="-78"/>
            </a:endParaRPr>
          </a:p>
        </p:txBody>
      </p:sp>
      <p:sp>
        <p:nvSpPr>
          <p:cNvPr id="1648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मगर थोड़े से लोग वफादार थे और इनका हक़ पहचानते थे,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58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فَقُتِلَ مَنْ قُتِلَ</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Many (of `Ali’s descendants) were therefore slain,</a:t>
            </a:r>
          </a:p>
        </p:txBody>
      </p:sp>
      <p:sp>
        <p:nvSpPr>
          <p:cNvPr id="1658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faqutila man qutila</a:t>
            </a:r>
          </a:p>
        </p:txBody>
      </p:sp>
      <p:sp>
        <p:nvSpPr>
          <p:cNvPr id="1658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پس ان میں سے کچھ قتل ہوگئے </a:t>
            </a:r>
            <a:endParaRPr lang="en-US" altLang="en-US" sz="4000" b="1">
              <a:solidFill>
                <a:srgbClr val="000066"/>
              </a:solidFill>
              <a:latin typeface="Alvi Nastaleeq" pitchFamily="2" charset="-78"/>
              <a:cs typeface="Alvi Nastaleeq" pitchFamily="2" charset="-78"/>
            </a:endParaRPr>
          </a:p>
        </p:txBody>
      </p:sp>
      <p:sp>
        <p:nvSpPr>
          <p:cNvPr id="1658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इनमें से कुछ क़त्ल हो गए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69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وَسُبِيَ مَنْ سُبِيَ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many others were taken as captives,</a:t>
            </a:r>
          </a:p>
        </p:txBody>
      </p:sp>
      <p:sp>
        <p:nvSpPr>
          <p:cNvPr id="1669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subiya man subiya</a:t>
            </a:r>
          </a:p>
        </p:txBody>
      </p:sp>
      <p:sp>
        <p:nvSpPr>
          <p:cNvPr id="1669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کچھ قید میں ڈالے گئے </a:t>
            </a:r>
            <a:endParaRPr lang="en-US" altLang="en-US" sz="4000" b="1">
              <a:solidFill>
                <a:srgbClr val="000066"/>
              </a:solidFill>
              <a:latin typeface="Alvi Nastaleeq" pitchFamily="2" charset="-78"/>
              <a:cs typeface="Alvi Nastaleeq" pitchFamily="2" charset="-78"/>
            </a:endParaRPr>
          </a:p>
        </p:txBody>
      </p:sp>
      <p:sp>
        <p:nvSpPr>
          <p:cNvPr id="1669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कुछ क़ैद में डाले गए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79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وَاقْصِيَ مَنْ اقْصِيَ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many others were banished.</a:t>
            </a:r>
          </a:p>
        </p:txBody>
      </p:sp>
      <p:sp>
        <p:nvSpPr>
          <p:cNvPr id="1679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uqsiya man uqsiya</a:t>
            </a:r>
          </a:p>
        </p:txBody>
      </p:sp>
      <p:sp>
        <p:nvSpPr>
          <p:cNvPr id="1679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کچھ بے وطن ہوئے </a:t>
            </a:r>
            <a:endParaRPr lang="en-US" altLang="en-US" sz="4000" b="1">
              <a:solidFill>
                <a:srgbClr val="000066"/>
              </a:solidFill>
              <a:latin typeface="Alvi Nastaleeq" pitchFamily="2" charset="-78"/>
              <a:cs typeface="Alvi Nastaleeq" pitchFamily="2" charset="-78"/>
            </a:endParaRPr>
          </a:p>
        </p:txBody>
      </p:sp>
      <p:sp>
        <p:nvSpPr>
          <p:cNvPr id="1679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कुछ बे-वतन हुए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89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وَجَرَىٰ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ٱلْقَضَاءُ</a:t>
            </a:r>
            <a:r>
              <a:rPr lang="ar-SA" sz="8800" kern="1200" dirty="0">
                <a:latin typeface="Attari_Quran" pitchFamily="2" charset="-78"/>
                <a:ea typeface="+mn-ea"/>
                <a:cs typeface="Attari_Quran" pitchFamily="2" charset="-78"/>
              </a:rPr>
              <a:t> لَهُمْ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Decrees were thus applied to them</a:t>
            </a:r>
          </a:p>
        </p:txBody>
      </p:sp>
      <p:sp>
        <p:nvSpPr>
          <p:cNvPr id="1689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jara alqada'u lahum</a:t>
            </a:r>
          </a:p>
        </p:txBody>
      </p:sp>
      <p:sp>
        <p:nvSpPr>
          <p:cNvPr id="1689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پر قضا وارد ہو گئی </a:t>
            </a:r>
            <a:endParaRPr lang="en-US" altLang="en-US" sz="4000" b="1">
              <a:solidFill>
                <a:srgbClr val="000066"/>
              </a:solidFill>
              <a:latin typeface="Alvi Nastaleeq" pitchFamily="2" charset="-78"/>
              <a:cs typeface="Alvi Nastaleeq" pitchFamily="2" charset="-78"/>
            </a:endParaRPr>
          </a:p>
        </p:txBody>
      </p:sp>
      <p:sp>
        <p:nvSpPr>
          <p:cNvPr id="1689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ईन पर क़ज़ा (मौत) वारिद (नाज़िल) हो गयी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699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بِمَا </a:t>
            </a:r>
            <a:r>
              <a:rPr lang="ar-SA" sz="8800" kern="1200" dirty="0" err="1">
                <a:latin typeface="Attari_Quran" pitchFamily="2" charset="-78"/>
                <a:ea typeface="+mn-ea"/>
                <a:cs typeface="Attari_Quran" pitchFamily="2" charset="-78"/>
              </a:rPr>
              <a:t>يُرْجَىٰ</a:t>
            </a:r>
            <a:r>
              <a:rPr lang="ar-SA" sz="8800" kern="1200" dirty="0">
                <a:latin typeface="Attari_Quran" pitchFamily="2" charset="-78"/>
                <a:ea typeface="+mn-ea"/>
                <a:cs typeface="Attari_Quran" pitchFamily="2" charset="-78"/>
              </a:rPr>
              <a:t> لَهُ حُسْنُ </a:t>
            </a:r>
            <a:r>
              <a:rPr lang="ar-SA" sz="8800" kern="1200" dirty="0" err="1">
                <a:latin typeface="Attari_Quran" pitchFamily="2" charset="-78"/>
                <a:ea typeface="+mn-ea"/>
                <a:cs typeface="Attari_Quran" pitchFamily="2" charset="-78"/>
              </a:rPr>
              <a:t>ٱلْمَثُوبَةِ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in a form expected to grant them excellent reward for that.</a:t>
            </a:r>
          </a:p>
        </p:txBody>
      </p:sp>
      <p:sp>
        <p:nvSpPr>
          <p:cNvPr id="1699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bima yurja lahu husnu almathubati</a:t>
            </a:r>
          </a:p>
        </p:txBody>
      </p:sp>
      <p:sp>
        <p:nvSpPr>
          <p:cNvPr id="1699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جس پروہ بہترین اجر کے امیدوار ہوئے </a:t>
            </a:r>
            <a:endParaRPr lang="en-US" altLang="en-US" sz="4000" b="1">
              <a:solidFill>
                <a:srgbClr val="000066"/>
              </a:solidFill>
              <a:latin typeface="Alvi Nastaleeq" pitchFamily="2" charset="-78"/>
              <a:cs typeface="Alvi Nastaleeq" pitchFamily="2" charset="-78"/>
            </a:endParaRPr>
          </a:p>
        </p:txBody>
      </p:sp>
      <p:sp>
        <p:nvSpPr>
          <p:cNvPr id="1699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जिस पर वो बेहतरीन अजर के उम्मीदवार हुए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10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إِذْ </a:t>
            </a:r>
            <a:r>
              <a:rPr lang="ar-SA" sz="8800" kern="1200" dirty="0">
                <a:latin typeface="Attari_Quran" pitchFamily="2" charset="-78"/>
                <a:ea typeface="+mn-ea"/>
                <a:cs typeface="Attari_Quran" pitchFamily="2" charset="-78"/>
              </a:rPr>
              <a:t>كَانَتِ </a:t>
            </a:r>
            <a:r>
              <a:rPr lang="ar-SA" sz="8800" kern="1200" dirty="0" err="1">
                <a:latin typeface="Attari_Quran" pitchFamily="2" charset="-78"/>
                <a:ea typeface="+mn-ea"/>
                <a:cs typeface="Attari_Quran" pitchFamily="2" charset="-78"/>
              </a:rPr>
              <a:t>ٱلارْضُ</a:t>
            </a:r>
            <a:r>
              <a:rPr lang="ar-SA" sz="8800" kern="1200" dirty="0">
                <a:latin typeface="Attari_Quran" pitchFamily="2" charset="-78"/>
                <a:ea typeface="+mn-ea"/>
                <a:cs typeface="Attari_Quran" pitchFamily="2" charset="-78"/>
              </a:rPr>
              <a:t> لِلَّهِ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Verily, the earth is Allah’s;</a:t>
            </a:r>
          </a:p>
        </p:txBody>
      </p:sp>
      <p:sp>
        <p:nvSpPr>
          <p:cNvPr id="1710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idh kanat al-ardu lillahi</a:t>
            </a:r>
          </a:p>
        </p:txBody>
      </p:sp>
      <p:sp>
        <p:nvSpPr>
          <p:cNvPr id="1710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کیونکہ زمین خدا کی ملکیت ہے </a:t>
            </a:r>
            <a:endParaRPr lang="en-US" altLang="en-US" sz="4000" b="1">
              <a:solidFill>
                <a:srgbClr val="000066"/>
              </a:solidFill>
              <a:latin typeface="Alvi Nastaleeq" pitchFamily="2" charset="-78"/>
              <a:cs typeface="Alvi Nastaleeq" pitchFamily="2" charset="-78"/>
            </a:endParaRPr>
          </a:p>
        </p:txBody>
      </p:sp>
      <p:sp>
        <p:nvSpPr>
          <p:cNvPr id="1710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क्योंकि ज़मीन ख़ुदा की मिलकियत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20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يُورِثُهَا مَنْ يَشَاءُ مِنْ عِبَادِهِ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gives it in inheritance to whomever of His servants that He wishes;</a:t>
            </a:r>
          </a:p>
        </p:txBody>
      </p:sp>
      <p:sp>
        <p:nvSpPr>
          <p:cNvPr id="1720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yurithuha man yasha'u min `ibadihi</a:t>
            </a:r>
          </a:p>
        </p:txBody>
      </p:sp>
      <p:sp>
        <p:nvSpPr>
          <p:cNvPr id="1720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وہ اپنے بندوں میں سے جسے چاہے اسکا وارث بناتا ہے </a:t>
            </a:r>
            <a:endParaRPr lang="en-US" altLang="en-US" sz="4000" b="1">
              <a:solidFill>
                <a:srgbClr val="000066"/>
              </a:solidFill>
              <a:latin typeface="Alvi Nastaleeq" pitchFamily="2" charset="-78"/>
              <a:cs typeface="Alvi Nastaleeq" pitchFamily="2" charset="-78"/>
            </a:endParaRPr>
          </a:p>
        </p:txBody>
      </p:sp>
      <p:sp>
        <p:nvSpPr>
          <p:cNvPr id="1720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वो अपने बन्दों में से जिसे चाहे इसका वारिस बनाता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30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وَٱلْعَاقِبَةُ</a:t>
            </a:r>
            <a:r>
              <a:rPr lang="ar-SA" sz="8800" kern="1200" dirty="0">
                <a:latin typeface="Attari_Quran" pitchFamily="2" charset="-78"/>
                <a:ea typeface="+mn-ea"/>
                <a:cs typeface="Attari_Quran" pitchFamily="2" charset="-78"/>
              </a:rPr>
              <a:t> لِلْمُتَّقِينَ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the end result shall be for the pious.</a:t>
            </a:r>
          </a:p>
        </p:txBody>
      </p:sp>
      <p:sp>
        <p:nvSpPr>
          <p:cNvPr id="1730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wal`aqibatu lilmuttaqina</a:t>
            </a:r>
          </a:p>
        </p:txBody>
      </p:sp>
      <p:sp>
        <p:nvSpPr>
          <p:cNvPr id="1730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انجام کار پرہیزگاروں کیلئے ہے </a:t>
            </a:r>
            <a:endParaRPr lang="en-US" altLang="en-US" sz="4000" b="1">
              <a:solidFill>
                <a:srgbClr val="000066"/>
              </a:solidFill>
              <a:latin typeface="Alvi Nastaleeq" pitchFamily="2" charset="-78"/>
              <a:cs typeface="Alvi Nastaleeq" pitchFamily="2" charset="-78"/>
            </a:endParaRPr>
          </a:p>
        </p:txBody>
      </p:sp>
      <p:sp>
        <p:nvSpPr>
          <p:cNvPr id="1730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अंजाम कार परहेज़गारों के लिये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40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وَسُبْحَانَ رَبِّنَا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All glory be to our Lord.</a:t>
            </a:r>
          </a:p>
        </p:txBody>
      </p:sp>
      <p:sp>
        <p:nvSpPr>
          <p:cNvPr id="1740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subhana rabbina</a:t>
            </a:r>
          </a:p>
        </p:txBody>
      </p:sp>
      <p:sp>
        <p:nvSpPr>
          <p:cNvPr id="1740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پاک ہے ہمارا رب </a:t>
            </a:r>
            <a:endParaRPr lang="en-US" altLang="en-US" sz="4000" b="1">
              <a:solidFill>
                <a:srgbClr val="000066"/>
              </a:solidFill>
              <a:latin typeface="Alvi Nastaleeq" pitchFamily="2" charset="-78"/>
              <a:cs typeface="Alvi Nastaleeq" pitchFamily="2" charset="-78"/>
            </a:endParaRPr>
          </a:p>
        </p:txBody>
      </p:sp>
      <p:sp>
        <p:nvSpPr>
          <p:cNvPr id="1740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पाक है हमारा रब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4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فَشَرَطُوٱ</a:t>
            </a:r>
            <a:r>
              <a:rPr lang="ar-SA" sz="8800" kern="1200" dirty="0">
                <a:latin typeface="Attari_Quran" pitchFamily="2" charset="-78"/>
                <a:ea typeface="+mn-ea"/>
                <a:cs typeface="Attari_Quran" pitchFamily="2" charset="-78"/>
              </a:rPr>
              <a:t> لَكَ </a:t>
            </a:r>
            <a:r>
              <a:rPr lang="ar-SA" sz="8800" kern="1200" dirty="0" err="1">
                <a:latin typeface="Attari_Quran" pitchFamily="2" charset="-78"/>
                <a:ea typeface="+mn-ea"/>
                <a:cs typeface="Attari_Quran" pitchFamily="2" charset="-78"/>
              </a:rPr>
              <a:t>ذٰلِكَ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they accepted this stipulation.</a:t>
            </a:r>
          </a:p>
        </p:txBody>
      </p:sp>
      <p:sp>
        <p:nvSpPr>
          <p:cNvPr id="184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fasharatu laka dhalika</a:t>
            </a:r>
          </a:p>
        </p:txBody>
      </p:sp>
      <p:sp>
        <p:nvSpPr>
          <p:cNvPr id="184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کی شرط کرلی اور انہوں نے</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تجھ سے اس بات کا وعدہ کرلیا </a:t>
            </a:r>
          </a:p>
        </p:txBody>
      </p:sp>
      <p:sp>
        <p:nvSpPr>
          <p:cNvPr id="184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इन्होने यह शर्त पूरी 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51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إِنْ </a:t>
            </a:r>
            <a:r>
              <a:rPr lang="ar-SA" sz="8800" kern="1200" dirty="0">
                <a:latin typeface="Attari_Quran" pitchFamily="2" charset="-78"/>
                <a:ea typeface="+mn-ea"/>
                <a:cs typeface="Attari_Quran" pitchFamily="2" charset="-78"/>
              </a:rPr>
              <a:t>كَانَ وَعْدُ رَبِّنَا </a:t>
            </a:r>
            <a:r>
              <a:rPr lang="ar-SA" sz="8800" kern="1200" dirty="0">
                <a:latin typeface="Attari_Quran" pitchFamily="2" charset="-78"/>
                <a:ea typeface="+mn-ea"/>
                <a:cs typeface="Attari_Quran" pitchFamily="2" charset="-78"/>
              </a:rPr>
              <a:t>لَمَفْعُولاَ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Most certainly, the promise of our Lord shall come to pass.</a:t>
            </a:r>
          </a:p>
        </p:txBody>
      </p:sp>
      <p:sp>
        <p:nvSpPr>
          <p:cNvPr id="1751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sv-SE" altLang="en-US" sz="2800" b="1" i="1">
                <a:ea typeface="MS Mincho" pitchFamily="49" charset="-128"/>
              </a:rPr>
              <a:t>in kana wa`du rabbina lamaf`ulan</a:t>
            </a:r>
            <a:endParaRPr lang="fi-FI" altLang="en-US" sz="2800" b="1" i="1">
              <a:ea typeface="MS Mincho" pitchFamily="49" charset="-128"/>
            </a:endParaRPr>
          </a:p>
        </p:txBody>
      </p:sp>
      <p:sp>
        <p:nvSpPr>
          <p:cNvPr id="1751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 ہمارے رب کا وعدہ پورا ہو کر رہتا ہے </a:t>
            </a:r>
            <a:endParaRPr lang="en-US" altLang="en-US" sz="4000" b="1">
              <a:solidFill>
                <a:srgbClr val="000066"/>
              </a:solidFill>
              <a:latin typeface="Alvi Nastaleeq" pitchFamily="2" charset="-78"/>
              <a:cs typeface="Alvi Nastaleeq" pitchFamily="2" charset="-78"/>
            </a:endParaRPr>
          </a:p>
        </p:txBody>
      </p:sp>
      <p:sp>
        <p:nvSpPr>
          <p:cNvPr id="1751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 हमारे रब का वादा पूरा होकर रहता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61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وَلَنْ يُخْلِفَ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وَعْدَهُ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Allah shall never fail to fulfill His promise.</a:t>
            </a:r>
          </a:p>
        </p:txBody>
      </p:sp>
      <p:sp>
        <p:nvSpPr>
          <p:cNvPr id="1761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lan yukhlifa allahu wa`dahu</a:t>
            </a:r>
          </a:p>
        </p:txBody>
      </p:sp>
      <p:sp>
        <p:nvSpPr>
          <p:cNvPr id="1761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ہاں خدا اپنے وعدے کے خلاف نہیں کرتا </a:t>
            </a:r>
            <a:endParaRPr lang="en-US" altLang="en-US" sz="4000" b="1">
              <a:solidFill>
                <a:srgbClr val="000066"/>
              </a:solidFill>
              <a:latin typeface="Alvi Nastaleeq" pitchFamily="2" charset="-78"/>
              <a:cs typeface="Alvi Nastaleeq" pitchFamily="2" charset="-78"/>
            </a:endParaRPr>
          </a:p>
        </p:txBody>
      </p:sp>
      <p:sp>
        <p:nvSpPr>
          <p:cNvPr id="1761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हाँ ख़ुदा अपने वादे के ख़िलाफ नहीं करता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71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وَهُوَ </a:t>
            </a:r>
            <a:r>
              <a:rPr lang="ar-SA" sz="8800" kern="1200" dirty="0" err="1">
                <a:latin typeface="Attari_Quran" pitchFamily="2" charset="-78"/>
                <a:ea typeface="+mn-ea"/>
                <a:cs typeface="Attari_Quran" pitchFamily="2" charset="-78"/>
              </a:rPr>
              <a:t>ٱلْعَزِيزُ</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ٱلْحَكِيمُ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is the Almighty, the All-wise.</a:t>
            </a:r>
          </a:p>
        </p:txBody>
      </p:sp>
      <p:sp>
        <p:nvSpPr>
          <p:cNvPr id="1771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huwa al`azizu alhakimu</a:t>
            </a:r>
          </a:p>
        </p:txBody>
      </p:sp>
      <p:sp>
        <p:nvSpPr>
          <p:cNvPr id="1771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وہ زبر دست ہے حکمت والا </a:t>
            </a:r>
            <a:endParaRPr lang="en-US" altLang="en-US" sz="4000" b="1">
              <a:solidFill>
                <a:srgbClr val="000066"/>
              </a:solidFill>
              <a:latin typeface="Alvi Nastaleeq" pitchFamily="2" charset="-78"/>
              <a:cs typeface="Alvi Nastaleeq" pitchFamily="2" charset="-78"/>
            </a:endParaRPr>
          </a:p>
        </p:txBody>
      </p:sp>
      <p:sp>
        <p:nvSpPr>
          <p:cNvPr id="1771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वो ज़बरदस्त हिकमत वाला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81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فَعَلَىٰ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ٱلاطَائِبِ</a:t>
            </a:r>
            <a:r>
              <a:rPr lang="ar-SA" sz="8800" kern="1200" dirty="0">
                <a:latin typeface="Attari_Quran" pitchFamily="2" charset="-78"/>
                <a:ea typeface="+mn-ea"/>
                <a:cs typeface="Attari_Quran" pitchFamily="2" charset="-78"/>
              </a:rPr>
              <a:t> مِنْ اهْلِ بَيْتِ مُحَمَّد وَعَلِيٍّ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438400"/>
            <a:ext cx="8686800" cy="1752600"/>
          </a:xfrm>
          <a:extLst/>
        </p:spPr>
        <p:txBody>
          <a:bodyPr/>
          <a:lstStyle/>
          <a:p>
            <a:pPr marL="342900" indent="-342900" eaLnBrk="1" hangingPunct="1">
              <a:defRPr/>
            </a:pPr>
            <a:r>
              <a:rPr lang="en-US" b="1" kern="1200" dirty="0">
                <a:ea typeface="MS Mincho" pitchFamily="49" charset="-128"/>
              </a:rPr>
              <a:t>For the immaculate ones from the household of Muhammad and `Ali,</a:t>
            </a:r>
          </a:p>
        </p:txBody>
      </p:sp>
      <p:sp>
        <p:nvSpPr>
          <p:cNvPr id="1781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fa`ala al-ata'ibi min ahli bayti muhammadin wa `aliyyin</a:t>
            </a:r>
          </a:p>
        </p:txBody>
      </p:sp>
      <p:sp>
        <p:nvSpPr>
          <p:cNvPr id="1781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پس حضرت محمدو حضرت علی</a:t>
            </a:r>
            <a:r>
              <a:rPr lang="en-US" altLang="en-US" sz="4000" b="1">
                <a:solidFill>
                  <a:srgbClr val="000066"/>
                </a:solidFill>
                <a:latin typeface="Alvi Nastaleeq" pitchFamily="2" charset="-78"/>
                <a:cs typeface="Alvi Nastaleeq" pitchFamily="2" charset="-78"/>
              </a:rPr>
              <a:t>            </a:t>
            </a:r>
          </a:p>
        </p:txBody>
      </p:sp>
      <p:sp>
        <p:nvSpPr>
          <p:cNvPr id="1781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हज़रत मुहम्मद (स:अ:व:व) और हज़रत अली (अ:स)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792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صَلَّىٰ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عَلَيْهِمَا </a:t>
            </a:r>
            <a:r>
              <a:rPr lang="ar-SA" sz="8800" kern="1200" dirty="0" err="1">
                <a:latin typeface="Attari_Quran" pitchFamily="2" charset="-78"/>
                <a:ea typeface="+mn-ea"/>
                <a:cs typeface="Attari_Quran" pitchFamily="2" charset="-78"/>
              </a:rPr>
              <a:t>وَآلِهِمَا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Allah bless both of them and their household,</a:t>
            </a:r>
          </a:p>
        </p:txBody>
      </p:sp>
      <p:sp>
        <p:nvSpPr>
          <p:cNvPr id="1792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salla allahu `alayhima wa alihima</a:t>
            </a:r>
          </a:p>
        </p:txBody>
      </p:sp>
      <p:sp>
        <p:nvSpPr>
          <p:cNvPr id="1792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 ان دونوں پر خدا کی رحمت ہو ان کے خاندان پر </a:t>
            </a:r>
            <a:endParaRPr lang="en-US" altLang="en-US" sz="4000" b="1">
              <a:solidFill>
                <a:srgbClr val="000066"/>
              </a:solidFill>
              <a:latin typeface="Alvi Nastaleeq" pitchFamily="2" charset="-78"/>
              <a:cs typeface="Alvi Nastaleeq" pitchFamily="2" charset="-78"/>
            </a:endParaRPr>
          </a:p>
        </p:txBody>
      </p:sp>
      <p:sp>
        <p:nvSpPr>
          <p:cNvPr id="1792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ईन दोनों पर ख़ुदा की रहमत हो इनके ख़ानदान पर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02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فَلْيَبْكِ</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ٱلْبَاكُونَ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let weepers weep.</a:t>
            </a:r>
          </a:p>
        </p:txBody>
      </p:sp>
      <p:sp>
        <p:nvSpPr>
          <p:cNvPr id="1802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falyabki albakuna</a:t>
            </a:r>
          </a:p>
        </p:txBody>
      </p:sp>
      <p:sp>
        <p:nvSpPr>
          <p:cNvPr id="1802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پر رونے والوں کو</a:t>
            </a:r>
            <a:endParaRPr lang="en-US" altLang="en-US" sz="4000" b="1">
              <a:solidFill>
                <a:srgbClr val="000066"/>
              </a:solidFill>
              <a:latin typeface="Alvi Nastaleeq" pitchFamily="2" charset="-78"/>
              <a:cs typeface="Alvi Nastaleeq" pitchFamily="2" charset="-78"/>
            </a:endParaRPr>
          </a:p>
        </p:txBody>
      </p:sp>
      <p:sp>
        <p:nvSpPr>
          <p:cNvPr id="1802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इनपर रोने वालों 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12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وَإِيَّاهُمْ </a:t>
            </a:r>
            <a:r>
              <a:rPr lang="ar-SA" sz="8800" kern="1200" dirty="0">
                <a:latin typeface="Attari_Quran" pitchFamily="2" charset="-78"/>
                <a:ea typeface="+mn-ea"/>
                <a:cs typeface="Attari_Quran" pitchFamily="2" charset="-78"/>
              </a:rPr>
              <a:t>فَلْيَنْدُبِ </a:t>
            </a:r>
            <a:r>
              <a:rPr lang="ar-SA" sz="8800" kern="1200" dirty="0" err="1">
                <a:latin typeface="Attari_Quran" pitchFamily="2" charset="-78"/>
                <a:ea typeface="+mn-ea"/>
                <a:cs typeface="Attari_Quran" pitchFamily="2" charset="-78"/>
              </a:rPr>
              <a:t>ٱلنَّادِبُونَ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For them too, let lamenters lament.</a:t>
            </a:r>
          </a:p>
        </p:txBody>
      </p:sp>
      <p:sp>
        <p:nvSpPr>
          <p:cNvPr id="1812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iyyahum falyandub alnnadibuna</a:t>
            </a:r>
          </a:p>
        </p:txBody>
      </p:sp>
      <p:sp>
        <p:nvSpPr>
          <p:cNvPr id="1812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چنانچہ ان پر </a:t>
            </a:r>
            <a:endParaRPr lang="en-US" altLang="en-US" sz="4000" b="1">
              <a:solidFill>
                <a:srgbClr val="000066"/>
              </a:solidFill>
              <a:latin typeface="Alvi Nastaleeq" pitchFamily="2" charset="-78"/>
              <a:cs typeface="Alvi Nastaleeq" pitchFamily="2" charset="-78"/>
            </a:endParaRPr>
          </a:p>
        </p:txBody>
      </p:sp>
      <p:sp>
        <p:nvSpPr>
          <p:cNvPr id="1812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उनके लिए भी,</a:t>
            </a:r>
            <a:r>
              <a:rPr lang="en-US" altLang="en-US" sz="2400" b="1">
                <a:solidFill>
                  <a:srgbClr val="000066"/>
                </a:solidFill>
              </a:rPr>
              <a:t> </a:t>
            </a:r>
            <a:r>
              <a:rPr lang="hi-IN" altLang="en-US" sz="2400" b="1">
                <a:solidFill>
                  <a:srgbClr val="000066"/>
                </a:solidFill>
              </a:rPr>
              <a:t>विलाप</a:t>
            </a:r>
            <a:r>
              <a:rPr lang="en-US" altLang="en-US" sz="2400" b="1">
                <a:solidFill>
                  <a:srgbClr val="000066"/>
                </a:solidFill>
              </a:rPr>
              <a:t>  </a:t>
            </a:r>
            <a:r>
              <a:rPr lang="hi-IN" altLang="en-US" sz="2400" b="1">
                <a:solidFill>
                  <a:srgbClr val="000066"/>
                </a:solidFill>
              </a:rPr>
              <a:t>करने</a:t>
            </a:r>
            <a:r>
              <a:rPr lang="en-US" altLang="en-US" sz="2400" b="1">
                <a:solidFill>
                  <a:srgbClr val="000066"/>
                </a:solidFill>
              </a:rPr>
              <a:t> </a:t>
            </a:r>
            <a:r>
              <a:rPr lang="hi-IN" altLang="en-US" sz="2400" b="1">
                <a:solidFill>
                  <a:srgbClr val="000066"/>
                </a:solidFill>
              </a:rPr>
              <a:t>वाले</a:t>
            </a:r>
            <a:r>
              <a:rPr lang="en-US" altLang="en-US" sz="2400" b="1">
                <a:solidFill>
                  <a:srgbClr val="000066"/>
                </a:solidFill>
              </a:rPr>
              <a:t> </a:t>
            </a:r>
            <a:r>
              <a:rPr lang="hi-IN" altLang="en-US" sz="2400" b="1">
                <a:solidFill>
                  <a:srgbClr val="000066"/>
                </a:solidFill>
              </a:rPr>
              <a:t>विलाप करते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22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وَلِمِثْلِهِمْ فَلْتَذْرِفِ </a:t>
            </a:r>
            <a:r>
              <a:rPr lang="ar-SA" sz="8800" kern="1200" dirty="0" err="1">
                <a:latin typeface="Attari_Quran" pitchFamily="2" charset="-78"/>
                <a:ea typeface="+mn-ea"/>
                <a:cs typeface="Attari_Quran" pitchFamily="2" charset="-78"/>
              </a:rPr>
              <a:t>ٱلدُّمُوعُ</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For the like of them, let tears be shed,</a:t>
            </a:r>
          </a:p>
        </p:txBody>
      </p:sp>
      <p:sp>
        <p:nvSpPr>
          <p:cNvPr id="1822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limithlihim faltadhrif alddumu`u</a:t>
            </a:r>
          </a:p>
        </p:txBody>
      </p:sp>
      <p:sp>
        <p:nvSpPr>
          <p:cNvPr id="1822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جیسوں پر</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دھاڑیں مار کر رونا چاہیے </a:t>
            </a:r>
            <a:endParaRPr lang="en-US" altLang="en-US" sz="4000" b="1">
              <a:solidFill>
                <a:srgbClr val="000066"/>
              </a:solidFill>
              <a:latin typeface="Alvi Nastaleeq" pitchFamily="2" charset="-78"/>
              <a:cs typeface="Alvi Nastaleeq" pitchFamily="2" charset="-78"/>
            </a:endParaRPr>
          </a:p>
        </p:txBody>
      </p:sp>
      <p:sp>
        <p:nvSpPr>
          <p:cNvPr id="1822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चुनान्चेह ईन पर और ईन जैसों पर दहाड़ें मार कर रोना चाहिए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32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وَلْيَصْرُخِ </a:t>
            </a:r>
            <a:r>
              <a:rPr lang="ar-SA" sz="8800" kern="1200" dirty="0" err="1">
                <a:latin typeface="Attari_Quran" pitchFamily="2" charset="-78"/>
                <a:ea typeface="+mn-ea"/>
                <a:cs typeface="Attari_Quran" pitchFamily="2" charset="-78"/>
              </a:rPr>
              <a:t>ٱلصَّارِخُونَ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screamers scream,</a:t>
            </a:r>
          </a:p>
        </p:txBody>
      </p:sp>
      <p:sp>
        <p:nvSpPr>
          <p:cNvPr id="1833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walyasrukh alssarikhuna</a:t>
            </a:r>
          </a:p>
        </p:txBody>
      </p:sp>
      <p:sp>
        <p:nvSpPr>
          <p:cNvPr id="1833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پس ان کیلئے آنسو بہائے جائیں </a:t>
            </a:r>
            <a:endParaRPr lang="en-US" altLang="en-US" sz="4000" b="1">
              <a:solidFill>
                <a:srgbClr val="000066"/>
              </a:solidFill>
              <a:latin typeface="Alvi Nastaleeq" pitchFamily="2" charset="-78"/>
              <a:cs typeface="Alvi Nastaleeq" pitchFamily="2" charset="-78"/>
            </a:endParaRPr>
          </a:p>
        </p:txBody>
      </p:sp>
      <p:sp>
        <p:nvSpPr>
          <p:cNvPr id="1833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इनके लिये आंसू बहाए जाएँ,</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43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وَيَضِجَّ </a:t>
            </a:r>
            <a:r>
              <a:rPr lang="ar-SA" sz="8800" kern="1200" dirty="0" err="1">
                <a:latin typeface="Attari_Quran" pitchFamily="2" charset="-78"/>
                <a:ea typeface="+mn-ea"/>
                <a:cs typeface="Attari_Quran" pitchFamily="2" charset="-78"/>
              </a:rPr>
              <a:t>ٱلضَّاجُّونَ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yellers yell,</a:t>
            </a:r>
          </a:p>
        </p:txBody>
      </p:sp>
      <p:sp>
        <p:nvSpPr>
          <p:cNvPr id="1843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yadijja alddajjuna</a:t>
            </a:r>
          </a:p>
        </p:txBody>
      </p:sp>
      <p:sp>
        <p:nvSpPr>
          <p:cNvPr id="1843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رونے والے چیخ چیخ کر روئیں </a:t>
            </a:r>
            <a:endParaRPr lang="en-US" altLang="en-US" sz="4000" b="1">
              <a:solidFill>
                <a:srgbClr val="000066"/>
              </a:solidFill>
              <a:latin typeface="Alvi Nastaleeq" pitchFamily="2" charset="-78"/>
              <a:cs typeface="Alvi Nastaleeq" pitchFamily="2" charset="-78"/>
            </a:endParaRPr>
          </a:p>
        </p:txBody>
      </p:sp>
      <p:sp>
        <p:nvSpPr>
          <p:cNvPr id="1843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 रोने वाले चीख़ चीख़ कर रोयें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4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وَعَلِمْتَ مِنْهُمُ </a:t>
            </a:r>
            <a:r>
              <a:rPr lang="ar-SA" sz="8800" kern="1200" dirty="0" err="1">
                <a:latin typeface="Attari_Quran" pitchFamily="2" charset="-78"/>
                <a:ea typeface="+mn-ea"/>
                <a:cs typeface="Attari_Quran" pitchFamily="2" charset="-78"/>
              </a:rPr>
              <a:t>ٱلْوَفَاءَ</a:t>
            </a:r>
            <a:r>
              <a:rPr lang="ar-SA" sz="8800" kern="1200" dirty="0">
                <a:latin typeface="Attari_Quran" pitchFamily="2" charset="-78"/>
                <a:ea typeface="+mn-ea"/>
                <a:cs typeface="Attari_Quran" pitchFamily="2" charset="-78"/>
              </a:rPr>
              <a:t> بِهِ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As You knew that they would fulfill this stipulation,</a:t>
            </a:r>
          </a:p>
        </p:txBody>
      </p:sp>
      <p:sp>
        <p:nvSpPr>
          <p:cNvPr id="194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pt-BR" altLang="en-US" sz="2800" b="1" i="1">
                <a:ea typeface="MS Mincho" pitchFamily="49" charset="-128"/>
              </a:rPr>
              <a:t>wa `alimta minhum alwafa'a bihi</a:t>
            </a:r>
            <a:endParaRPr lang="fi-FI" altLang="en-US" sz="2800" b="1" i="1">
              <a:ea typeface="MS Mincho" pitchFamily="49" charset="-128"/>
            </a:endParaRPr>
          </a:p>
        </p:txBody>
      </p:sp>
      <p:sp>
        <p:nvSpPr>
          <p:cNvPr id="194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تجھے معلوم تھا کہ وہ اپنے وعدہ کو وفا کریں گے۔ </a:t>
            </a:r>
            <a:endParaRPr lang="en-US" altLang="en-US" sz="4000" b="1">
              <a:solidFill>
                <a:srgbClr val="000066"/>
              </a:solidFill>
              <a:latin typeface="Alvi Nastaleeq" pitchFamily="2" charset="-78"/>
              <a:cs typeface="Alvi Nastaleeq" pitchFamily="2" charset="-78"/>
            </a:endParaRPr>
          </a:p>
        </p:txBody>
      </p:sp>
      <p:sp>
        <p:nvSpPr>
          <p:cNvPr id="194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वफ़ा क़ो तू जानता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53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وَيَعِجَّ </a:t>
            </a:r>
            <a:r>
              <a:rPr lang="ar-SA" sz="8800" kern="1200" dirty="0" err="1">
                <a:latin typeface="Attari_Quran" pitchFamily="2" charset="-78"/>
                <a:ea typeface="+mn-ea"/>
                <a:cs typeface="Attari_Quran" pitchFamily="2" charset="-78"/>
              </a:rPr>
              <a:t>ٱلْعَاجُّوَنَ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wailers wail.</a:t>
            </a:r>
          </a:p>
        </p:txBody>
      </p:sp>
      <p:sp>
        <p:nvSpPr>
          <p:cNvPr id="1853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ya`ijja al`ajjuna</a:t>
            </a:r>
          </a:p>
        </p:txBody>
      </p:sp>
      <p:sp>
        <p:nvSpPr>
          <p:cNvPr id="1853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نالہ و فریاد بلند کریں اور اونچی آوازوں میں رو کر کہیں</a:t>
            </a:r>
            <a:endParaRPr lang="en-US" altLang="en-US" sz="4000" b="1">
              <a:solidFill>
                <a:srgbClr val="000066"/>
              </a:solidFill>
              <a:latin typeface="Alvi Nastaleeq" pitchFamily="2" charset="-78"/>
              <a:cs typeface="Alvi Nastaleeq" pitchFamily="2" charset="-78"/>
            </a:endParaRPr>
          </a:p>
        </p:txBody>
      </p:sp>
      <p:sp>
        <p:nvSpPr>
          <p:cNvPr id="1853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नालह व फ़रयाद बुलंद करें</a:t>
            </a:r>
            <a:r>
              <a:rPr lang="en-US" altLang="en-US" sz="2400" b="1">
                <a:solidFill>
                  <a:srgbClr val="000066"/>
                </a:solidFill>
              </a:rPr>
              <a:t> </a:t>
            </a:r>
            <a:r>
              <a:rPr lang="hi-IN" altLang="en-US" sz="2400" b="1">
                <a:solidFill>
                  <a:srgbClr val="000066"/>
                </a:solidFill>
              </a:rPr>
              <a:t>और ऊंची आवाजों में रोकर कहें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63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ٱلْحَسَنُ</a:t>
            </a:r>
            <a:r>
              <a:rPr lang="ar-SA" sz="8800" kern="1200" dirty="0">
                <a:latin typeface="Attari_Quran" pitchFamily="2" charset="-78"/>
                <a:ea typeface="+mn-ea"/>
                <a:cs typeface="Attari_Quran" pitchFamily="2" charset="-78"/>
              </a:rPr>
              <a:t> ايْنَ </a:t>
            </a:r>
            <a:r>
              <a:rPr lang="ar-SA" sz="8800" kern="1200" dirty="0" err="1">
                <a:latin typeface="Attari_Quran" pitchFamily="2" charset="-78"/>
                <a:ea typeface="+mn-ea"/>
                <a:cs typeface="Attari_Quran" pitchFamily="2" charset="-78"/>
              </a:rPr>
              <a:t>ٱلْحُسَيْنُ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al-</a:t>
            </a:r>
            <a:r>
              <a:rPr lang="en-US" b="1" kern="1200" dirty="0" err="1">
                <a:ea typeface="MS Mincho" pitchFamily="49" charset="-128"/>
              </a:rPr>
              <a:t>Hasan</a:t>
            </a:r>
            <a:r>
              <a:rPr lang="en-US" b="1" kern="1200" dirty="0">
                <a:ea typeface="MS Mincho" pitchFamily="49" charset="-128"/>
              </a:rPr>
              <a:t>? Where is al-</a:t>
            </a:r>
            <a:r>
              <a:rPr lang="en-US" b="1" kern="1200" dirty="0" err="1">
                <a:ea typeface="MS Mincho" pitchFamily="49" charset="-128"/>
              </a:rPr>
              <a:t>Husayn</a:t>
            </a:r>
            <a:r>
              <a:rPr lang="en-US" b="1" kern="1200" dirty="0">
                <a:ea typeface="MS Mincho" pitchFamily="49" charset="-128"/>
              </a:rPr>
              <a:t>?</a:t>
            </a:r>
          </a:p>
        </p:txBody>
      </p:sp>
      <p:sp>
        <p:nvSpPr>
          <p:cNvPr id="1863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alhasanu ayna alhusaynu</a:t>
            </a:r>
          </a:p>
        </p:txBody>
      </p:sp>
      <p:sp>
        <p:nvSpPr>
          <p:cNvPr id="1863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ہیں حسن                                      کہاں ہیں حسین          </a:t>
            </a:r>
            <a:endParaRPr lang="en-US" altLang="en-US" sz="4000" b="1">
              <a:solidFill>
                <a:srgbClr val="000066"/>
              </a:solidFill>
              <a:latin typeface="Alvi Nastaleeq" pitchFamily="2" charset="-78"/>
              <a:cs typeface="Alvi Nastaleeq" pitchFamily="2" charset="-78"/>
            </a:endParaRPr>
          </a:p>
        </p:txBody>
      </p:sp>
      <p:sp>
        <p:nvSpPr>
          <p:cNvPr id="1863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हसन (अ:स) कहाँ हैं हुसैन (अ:स),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73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ابْنَاءُ </a:t>
            </a:r>
            <a:r>
              <a:rPr lang="ar-SA" sz="8800" kern="1200" dirty="0" err="1">
                <a:latin typeface="Attari_Quran" pitchFamily="2" charset="-78"/>
                <a:ea typeface="+mn-ea"/>
                <a:cs typeface="Attari_Quran" pitchFamily="2" charset="-78"/>
              </a:rPr>
              <a:t>ٱلْحُسَيْنِ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are the sons of al-</a:t>
            </a:r>
            <a:r>
              <a:rPr lang="en-US" b="1" kern="1200" dirty="0" err="1">
                <a:ea typeface="MS Mincho" pitchFamily="49" charset="-128"/>
              </a:rPr>
              <a:t>Husayn</a:t>
            </a:r>
            <a:r>
              <a:rPr lang="en-US" b="1" kern="1200" dirty="0">
                <a:ea typeface="MS Mincho" pitchFamily="49" charset="-128"/>
              </a:rPr>
              <a:t>;</a:t>
            </a:r>
          </a:p>
        </p:txBody>
      </p:sp>
      <p:sp>
        <p:nvSpPr>
          <p:cNvPr id="1873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abna'u alhusayni</a:t>
            </a:r>
          </a:p>
        </p:txBody>
      </p:sp>
      <p:sp>
        <p:nvSpPr>
          <p:cNvPr id="1873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گئے فرزندان حسین              </a:t>
            </a:r>
            <a:endParaRPr lang="en-US" altLang="en-US" sz="4000" b="1">
              <a:solidFill>
                <a:srgbClr val="000066"/>
              </a:solidFill>
              <a:latin typeface="Alvi Nastaleeq" pitchFamily="2" charset="-78"/>
              <a:cs typeface="Alvi Nastaleeq" pitchFamily="2" charset="-78"/>
            </a:endParaRPr>
          </a:p>
        </p:txBody>
      </p:sp>
      <p:sp>
        <p:nvSpPr>
          <p:cNvPr id="1874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गए फर्ज़ान्दाने हुसैन (अ:स)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84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صَالِحٌ بَعْدَ صَالِحٍ</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 virtuous one after another,</a:t>
            </a:r>
          </a:p>
        </p:txBody>
      </p:sp>
      <p:sp>
        <p:nvSpPr>
          <p:cNvPr id="1884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salihun ba`da salihin</a:t>
            </a:r>
          </a:p>
        </p:txBody>
      </p:sp>
      <p:sp>
        <p:nvSpPr>
          <p:cNvPr id="1884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ایک نیک کردار کے بعد دوسرا نیک کردار </a:t>
            </a:r>
            <a:endParaRPr lang="en-US" altLang="en-US" sz="4000" b="1">
              <a:solidFill>
                <a:srgbClr val="000066"/>
              </a:solidFill>
              <a:latin typeface="Alvi Nastaleeq" pitchFamily="2" charset="-78"/>
              <a:cs typeface="Alvi Nastaleeq" pitchFamily="2" charset="-78"/>
            </a:endParaRPr>
          </a:p>
        </p:txBody>
      </p:sp>
      <p:sp>
        <p:nvSpPr>
          <p:cNvPr id="1884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एक नेक किरदार के बाद दूसरा नेक किरदार,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894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وَصَادِقٌ بَعْدَ صَادِقٍ</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a veracious one after another?</a:t>
            </a:r>
          </a:p>
        </p:txBody>
      </p:sp>
      <p:sp>
        <p:nvSpPr>
          <p:cNvPr id="1894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sadiqun ba`da sadiqin</a:t>
            </a:r>
          </a:p>
        </p:txBody>
      </p:sp>
      <p:sp>
        <p:nvSpPr>
          <p:cNvPr id="1894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ایک سچے کے بعد دوسرا سچا </a:t>
            </a:r>
            <a:endParaRPr lang="en-US" altLang="en-US" sz="4000" b="1">
              <a:solidFill>
                <a:srgbClr val="000066"/>
              </a:solidFill>
              <a:latin typeface="Alvi Nastaleeq" pitchFamily="2" charset="-78"/>
              <a:cs typeface="Alvi Nastaleeq" pitchFamily="2" charset="-78"/>
            </a:endParaRPr>
          </a:p>
        </p:txBody>
      </p:sp>
      <p:sp>
        <p:nvSpPr>
          <p:cNvPr id="1894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एक सच्चे के बाद दूसरा सच्चा,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04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ٱلسَّبِيلُ</a:t>
            </a:r>
            <a:r>
              <a:rPr lang="ar-SA" sz="8800" kern="1200" dirty="0">
                <a:latin typeface="Attari_Quran" pitchFamily="2" charset="-78"/>
                <a:ea typeface="+mn-ea"/>
                <a:cs typeface="Attari_Quran" pitchFamily="2" charset="-78"/>
              </a:rPr>
              <a:t> بَعْدَ </a:t>
            </a:r>
            <a:r>
              <a:rPr lang="ar-SA" sz="8800" kern="1200" dirty="0" err="1">
                <a:latin typeface="Attari_Quran" pitchFamily="2" charset="-78"/>
                <a:ea typeface="+mn-ea"/>
                <a:cs typeface="Attari_Quran" pitchFamily="2" charset="-78"/>
              </a:rPr>
              <a:t>ٱلسَّبِيلِ</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course (to Allah) after a course?</a:t>
            </a:r>
          </a:p>
        </p:txBody>
      </p:sp>
      <p:sp>
        <p:nvSpPr>
          <p:cNvPr id="1904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alssabilu ba`da alssabili</a:t>
            </a:r>
          </a:p>
        </p:txBody>
      </p:sp>
      <p:sp>
        <p:nvSpPr>
          <p:cNvPr id="1904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گئے جو ایک کے بعد ایک راہ حق کے رہبر تھے </a:t>
            </a:r>
            <a:endParaRPr lang="en-US" altLang="en-US" sz="4000" b="1">
              <a:solidFill>
                <a:srgbClr val="000066"/>
              </a:solidFill>
              <a:latin typeface="Alvi Nastaleeq" pitchFamily="2" charset="-78"/>
              <a:cs typeface="Alvi Nastaleeq" pitchFamily="2" charset="-78"/>
            </a:endParaRPr>
          </a:p>
        </p:txBody>
      </p:sp>
      <p:sp>
        <p:nvSpPr>
          <p:cNvPr id="1904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गए जो एक के बाद एक राहे हक़ के रहबर थे,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14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ٱلْخِيَرَةُ</a:t>
            </a:r>
            <a:r>
              <a:rPr lang="ar-SA" sz="8800" kern="1200" dirty="0">
                <a:latin typeface="Attari_Quran" pitchFamily="2" charset="-78"/>
                <a:ea typeface="+mn-ea"/>
                <a:cs typeface="Attari_Quran" pitchFamily="2" charset="-78"/>
              </a:rPr>
              <a:t> بَعْدَ </a:t>
            </a:r>
            <a:r>
              <a:rPr lang="ar-SA" sz="8800" kern="1200" dirty="0" err="1">
                <a:latin typeface="Attari_Quran" pitchFamily="2" charset="-78"/>
                <a:ea typeface="+mn-ea"/>
                <a:cs typeface="Attari_Quran" pitchFamily="2" charset="-78"/>
              </a:rPr>
              <a:t>ٱلْخِيَرَةِ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best after the best?</a:t>
            </a:r>
          </a:p>
        </p:txBody>
      </p:sp>
      <p:sp>
        <p:nvSpPr>
          <p:cNvPr id="1914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alkhiyaratu ba`da alkhiyarati</a:t>
            </a:r>
          </a:p>
        </p:txBody>
      </p:sp>
      <p:sp>
        <p:nvSpPr>
          <p:cNvPr id="1914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گئے جو اپنے وقت میں خدا کے برگزیدہ تھے </a:t>
            </a:r>
            <a:endParaRPr lang="en-US" altLang="en-US" sz="4000" b="1">
              <a:solidFill>
                <a:srgbClr val="000066"/>
              </a:solidFill>
              <a:latin typeface="Alvi Nastaleeq" pitchFamily="2" charset="-78"/>
              <a:cs typeface="Alvi Nastaleeq" pitchFamily="2" charset="-78"/>
            </a:endParaRPr>
          </a:p>
        </p:txBody>
      </p:sp>
      <p:sp>
        <p:nvSpPr>
          <p:cNvPr id="1914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गए जो अपने वक़्त में ख़ुदा के बर्गुज़ीदा थे,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25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ٱلشُّمُوسُ</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ٱلطَّالِعَةُ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are the rising suns?</a:t>
            </a:r>
          </a:p>
        </p:txBody>
      </p:sp>
      <p:sp>
        <p:nvSpPr>
          <p:cNvPr id="1925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alshshumusu alttali`atu</a:t>
            </a:r>
          </a:p>
        </p:txBody>
      </p:sp>
      <p:sp>
        <p:nvSpPr>
          <p:cNvPr id="1925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کدھر گئے وہ چمکتے سورج</a:t>
            </a:r>
            <a:endParaRPr lang="en-US" altLang="en-US" sz="4000" b="1">
              <a:solidFill>
                <a:srgbClr val="000066"/>
              </a:solidFill>
              <a:latin typeface="Alvi Nastaleeq" pitchFamily="2" charset="-78"/>
              <a:cs typeface="Alvi Nastaleeq" pitchFamily="2" charset="-78"/>
            </a:endParaRPr>
          </a:p>
        </p:txBody>
      </p:sp>
      <p:sp>
        <p:nvSpPr>
          <p:cNvPr id="1925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गए वो चमकते सूरज,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35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ٱلاقْمَارُ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ٱلْمُنِيرَةُ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are the shining moons?</a:t>
            </a:r>
          </a:p>
        </p:txBody>
      </p:sp>
      <p:sp>
        <p:nvSpPr>
          <p:cNvPr id="1935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al-aqmaru almuniratu</a:t>
            </a:r>
          </a:p>
        </p:txBody>
      </p:sp>
      <p:sp>
        <p:nvSpPr>
          <p:cNvPr id="1935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کیا ہوئے وہ دمتے چاند</a:t>
            </a:r>
            <a:endParaRPr lang="en-US" altLang="en-US" sz="4000" b="1">
              <a:solidFill>
                <a:srgbClr val="000066"/>
              </a:solidFill>
              <a:latin typeface="Alvi Nastaleeq" pitchFamily="2" charset="-78"/>
              <a:cs typeface="Alvi Nastaleeq" pitchFamily="2" charset="-78"/>
            </a:endParaRPr>
          </a:p>
        </p:txBody>
      </p:sp>
      <p:sp>
        <p:nvSpPr>
          <p:cNvPr id="1935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गए वो दमकते चाँद,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45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ٱلانْجُمُ</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ٱلزَّاهِرَةُ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are the brilliant stars?</a:t>
            </a:r>
          </a:p>
        </p:txBody>
      </p:sp>
      <p:sp>
        <p:nvSpPr>
          <p:cNvPr id="1945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al-anjumu alzzahiratu</a:t>
            </a:r>
          </a:p>
        </p:txBody>
      </p:sp>
      <p:sp>
        <p:nvSpPr>
          <p:cNvPr id="1945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گئے وہ جھلملاتے ستارے </a:t>
            </a:r>
            <a:endParaRPr lang="en-US" altLang="en-US" sz="4000" b="1">
              <a:solidFill>
                <a:srgbClr val="000066"/>
              </a:solidFill>
              <a:latin typeface="Alvi Nastaleeq" pitchFamily="2" charset="-78"/>
              <a:cs typeface="Alvi Nastaleeq" pitchFamily="2" charset="-78"/>
            </a:endParaRPr>
          </a:p>
        </p:txBody>
      </p:sp>
      <p:sp>
        <p:nvSpPr>
          <p:cNvPr id="1945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गए वो झिलमिलाते सितारे,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4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فَقَبِلْتَهُمْ وَقَرَّبْتَهُمْ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accepted and drew them near to You.</a:t>
            </a:r>
          </a:p>
        </p:txBody>
      </p:sp>
      <p:sp>
        <p:nvSpPr>
          <p:cNvPr id="204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faqabiltahum wa qarrabtahum</a:t>
            </a:r>
          </a:p>
        </p:txBody>
      </p:sp>
      <p:sp>
        <p:nvSpPr>
          <p:cNvPr id="204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تو تو نے انہیں</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قبول کرلیا اور اپنے سے قریب تر بنا لیا </a:t>
            </a:r>
          </a:p>
        </p:txBody>
      </p:sp>
      <p:sp>
        <p:nvSpPr>
          <p:cNvPr id="204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तुने इन्हें क़बूल किया,मुक़र्रिब बनाया,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55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اعْلاَمُ </a:t>
            </a:r>
            <a:r>
              <a:rPr lang="ar-SA" sz="8800" kern="1200" dirty="0" err="1">
                <a:latin typeface="Attari_Quran" pitchFamily="2" charset="-78"/>
                <a:ea typeface="+mn-ea"/>
                <a:cs typeface="Attari_Quran" pitchFamily="2" charset="-78"/>
              </a:rPr>
              <a:t>ٱلدِّينِ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are the authorities of the religion</a:t>
            </a:r>
          </a:p>
        </p:txBody>
      </p:sp>
      <p:sp>
        <p:nvSpPr>
          <p:cNvPr id="1955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a`lamu alddini</a:t>
            </a:r>
          </a:p>
        </p:txBody>
      </p:sp>
      <p:sp>
        <p:nvSpPr>
          <p:cNvPr id="1955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کدھر گئے وہ دین کے نشان </a:t>
            </a:r>
            <a:endParaRPr lang="en-US" altLang="en-US" sz="4000" b="1">
              <a:solidFill>
                <a:srgbClr val="000066"/>
              </a:solidFill>
              <a:latin typeface="Alvi Nastaleeq" pitchFamily="2" charset="-78"/>
              <a:cs typeface="Alvi Nastaleeq" pitchFamily="2" charset="-78"/>
            </a:endParaRPr>
          </a:p>
        </p:txBody>
      </p:sp>
      <p:sp>
        <p:nvSpPr>
          <p:cNvPr id="1955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गए वो दीन के निशान</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66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وَقَوَاعِدُ </a:t>
            </a:r>
            <a:r>
              <a:rPr lang="ar-SA" sz="8800" kern="1200" dirty="0" err="1">
                <a:latin typeface="Attari_Quran" pitchFamily="2" charset="-78"/>
                <a:ea typeface="+mn-ea"/>
                <a:cs typeface="Attari_Quran" pitchFamily="2" charset="-78"/>
              </a:rPr>
              <a:t>ٱلْعِلْمِ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the foundations of knowledge?</a:t>
            </a:r>
          </a:p>
        </p:txBody>
      </p:sp>
      <p:sp>
        <p:nvSpPr>
          <p:cNvPr id="1966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qawa`idu al`ilmi</a:t>
            </a:r>
          </a:p>
        </p:txBody>
      </p:sp>
      <p:sp>
        <p:nvSpPr>
          <p:cNvPr id="1966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علم کے ستون </a:t>
            </a:r>
            <a:endParaRPr lang="en-US" altLang="en-US" sz="4000" b="1">
              <a:solidFill>
                <a:srgbClr val="000066"/>
              </a:solidFill>
              <a:latin typeface="Alvi Nastaleeq" pitchFamily="2" charset="-78"/>
              <a:cs typeface="Alvi Nastaleeq" pitchFamily="2" charset="-78"/>
            </a:endParaRPr>
          </a:p>
        </p:txBody>
      </p:sp>
      <p:sp>
        <p:nvSpPr>
          <p:cNvPr id="1966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ईल्म के सतून,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76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بَقِيَّةُ </a:t>
            </a:r>
            <a:r>
              <a:rPr lang="ar-SA" sz="8800" kern="1200" dirty="0" err="1">
                <a:latin typeface="Attari_Quran" pitchFamily="2" charset="-78"/>
                <a:ea typeface="+mn-ea"/>
                <a:cs typeface="Attari_Quran" pitchFamily="2" charset="-78"/>
              </a:rPr>
              <a:t>ٱللَّهِ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left by Allah</a:t>
            </a:r>
          </a:p>
        </p:txBody>
      </p:sp>
      <p:sp>
        <p:nvSpPr>
          <p:cNvPr id="1976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baqiyyatu allahi</a:t>
            </a:r>
          </a:p>
        </p:txBody>
      </p:sp>
      <p:sp>
        <p:nvSpPr>
          <p:cNvPr id="1976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خدا کا آخری نمائندہ </a:t>
            </a:r>
            <a:endParaRPr lang="en-US" altLang="en-US" sz="4000" b="1">
              <a:solidFill>
                <a:srgbClr val="000066"/>
              </a:solidFill>
              <a:latin typeface="Alvi Nastaleeq" pitchFamily="2" charset="-78"/>
              <a:cs typeface="Alvi Nastaleeq" pitchFamily="2" charset="-78"/>
            </a:endParaRPr>
          </a:p>
        </p:txBody>
      </p:sp>
      <p:sp>
        <p:nvSpPr>
          <p:cNvPr id="1976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ख़ुदा का आखरी नुमाइंदा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86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ٱلَّتِي</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لاَ </a:t>
            </a:r>
            <a:r>
              <a:rPr lang="ar-SA" sz="8800" kern="1200" dirty="0">
                <a:latin typeface="Attari_Quran" pitchFamily="2" charset="-78"/>
                <a:ea typeface="+mn-ea"/>
                <a:cs typeface="Attari_Quran" pitchFamily="2" charset="-78"/>
              </a:rPr>
              <a:t>تَخْلُو مِنَ </a:t>
            </a:r>
            <a:r>
              <a:rPr lang="ar-SA" sz="8800" kern="1200" dirty="0" err="1">
                <a:latin typeface="Attari_Quran" pitchFamily="2" charset="-78"/>
                <a:ea typeface="+mn-ea"/>
                <a:cs typeface="Attari_Quran" pitchFamily="2" charset="-78"/>
              </a:rPr>
              <a:t>ٱلْعِتْرَةِ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ٱلْهَادِيةِ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that is always represented by individuals from the guiding (Prophetic) offspring?</a:t>
            </a:r>
          </a:p>
        </p:txBody>
      </p:sp>
      <p:sp>
        <p:nvSpPr>
          <p:cNvPr id="1986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allati la takhlu min al`itrati alhadiyati</a:t>
            </a:r>
            <a:endParaRPr lang="fi-FI" altLang="en-US" sz="2800" b="1" i="1">
              <a:ea typeface="MS Mincho" pitchFamily="49" charset="-128"/>
            </a:endParaRPr>
          </a:p>
        </p:txBody>
      </p:sp>
      <p:sp>
        <p:nvSpPr>
          <p:cNvPr id="1986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جو رہبروں کے اس خاندان سے باہر نہیں </a:t>
            </a:r>
            <a:endParaRPr lang="en-US" altLang="en-US" sz="4000" b="1">
              <a:solidFill>
                <a:srgbClr val="000066"/>
              </a:solidFill>
              <a:latin typeface="Alvi Nastaleeq" pitchFamily="2" charset="-78"/>
              <a:cs typeface="Alvi Nastaleeq" pitchFamily="2" charset="-78"/>
            </a:endParaRPr>
          </a:p>
        </p:txBody>
      </p:sp>
      <p:sp>
        <p:nvSpPr>
          <p:cNvPr id="1986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 रहबरों के इस ख़ानदान से बाहर नहीं,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996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ٱلْمُعَدُّ</a:t>
            </a:r>
            <a:r>
              <a:rPr lang="ar-SA" sz="8800" kern="1200" dirty="0">
                <a:latin typeface="Attari_Quran" pitchFamily="2" charset="-78"/>
                <a:ea typeface="+mn-ea"/>
                <a:cs typeface="Attari_Quran" pitchFamily="2" charset="-78"/>
              </a:rPr>
              <a:t> لِقَطْعِ دَابِرِ </a:t>
            </a:r>
            <a:r>
              <a:rPr lang="ar-SA" sz="8800" kern="1200" dirty="0" err="1">
                <a:latin typeface="Attari_Quran" pitchFamily="2" charset="-78"/>
                <a:ea typeface="+mn-ea"/>
                <a:cs typeface="Attari_Quran" pitchFamily="2" charset="-78"/>
              </a:rPr>
              <a:t>ٱلظَّلَمَةِ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prepared for cutting off the roots of the wrongdoers?</a:t>
            </a:r>
          </a:p>
        </p:txBody>
      </p:sp>
      <p:sp>
        <p:nvSpPr>
          <p:cNvPr id="1996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ayna almu`addu liqat`i dabiri alzzalamati</a:t>
            </a:r>
            <a:endParaRPr lang="fi-FI" altLang="en-US" sz="2800" b="1" i="1">
              <a:ea typeface="MS Mincho" pitchFamily="49" charset="-128"/>
            </a:endParaRPr>
          </a:p>
        </p:txBody>
      </p:sp>
      <p:sp>
        <p:nvSpPr>
          <p:cNvPr id="1996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ظالموں کی جڑیں کاٹنے کیلئے آمادہ ہے </a:t>
            </a:r>
            <a:endParaRPr lang="en-US" altLang="en-US" sz="4000" b="1">
              <a:solidFill>
                <a:srgbClr val="000066"/>
              </a:solidFill>
              <a:latin typeface="Alvi Nastaleeq" pitchFamily="2" charset="-78"/>
              <a:cs typeface="Alvi Nastaleeq" pitchFamily="2" charset="-78"/>
            </a:endParaRPr>
          </a:p>
        </p:txBody>
      </p:sp>
      <p:sp>
        <p:nvSpPr>
          <p:cNvPr id="1996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जालिमों की जड़ें काटने के लिये आमादा 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07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ٱلْمُنْتَظَرُ</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لإِقَامَةِ </a:t>
            </a:r>
            <a:r>
              <a:rPr lang="ar-SA" sz="8800" kern="1200" dirty="0" err="1">
                <a:latin typeface="Attari_Quran" pitchFamily="2" charset="-78"/>
                <a:ea typeface="+mn-ea"/>
                <a:cs typeface="Attari_Quran" pitchFamily="2" charset="-78"/>
              </a:rPr>
              <a:t>ٱلامْتِ</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وَٱلعِوَجِ</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awaited for mending every unevenness and crookedness?</a:t>
            </a:r>
          </a:p>
        </p:txBody>
      </p:sp>
      <p:sp>
        <p:nvSpPr>
          <p:cNvPr id="2007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almuntazaru li'iqamati al-amti wal`iwaji</a:t>
            </a:r>
          </a:p>
        </p:txBody>
      </p:sp>
      <p:sp>
        <p:nvSpPr>
          <p:cNvPr id="2007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انتظار میں ہے کہ کج کو سیدھا اور نا درست کو درست کرے </a:t>
            </a:r>
            <a:endParaRPr lang="en-US" altLang="en-US" sz="4000" b="1">
              <a:solidFill>
                <a:srgbClr val="000066"/>
              </a:solidFill>
              <a:latin typeface="Alvi Nastaleeq" pitchFamily="2" charset="-78"/>
              <a:cs typeface="Alvi Nastaleeq" pitchFamily="2" charset="-78"/>
            </a:endParaRPr>
          </a:p>
        </p:txBody>
      </p:sp>
      <p:sp>
        <p:nvSpPr>
          <p:cNvPr id="2007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इंतज़ार में है, के टेढ़े क़ो सीधा और ग़लत तो दुरुस्त करे,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17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ٱلْمُرْتَجىٰ</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لإِزَالَةِ </a:t>
            </a:r>
            <a:r>
              <a:rPr lang="ar-SA" sz="8800" kern="1200" dirty="0" err="1">
                <a:latin typeface="Attari_Quran" pitchFamily="2" charset="-78"/>
                <a:ea typeface="+mn-ea"/>
                <a:cs typeface="Attari_Quran" pitchFamily="2" charset="-78"/>
              </a:rPr>
              <a:t>ٱلْجَوْرِ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وَٱلْعُدْوَانِ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hoped for removing oppression and aggression?</a:t>
            </a:r>
          </a:p>
        </p:txBody>
      </p:sp>
      <p:sp>
        <p:nvSpPr>
          <p:cNvPr id="2017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almurtaja li'izalati aljawri wal`udwani</a:t>
            </a:r>
          </a:p>
        </p:txBody>
      </p:sp>
      <p:sp>
        <p:nvSpPr>
          <p:cNvPr id="2017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امیدگاہ جو ظلم وستم کو مٹانے والا ہے </a:t>
            </a:r>
            <a:endParaRPr lang="en-US" altLang="en-US" sz="4000" b="1">
              <a:solidFill>
                <a:srgbClr val="000066"/>
              </a:solidFill>
              <a:latin typeface="Alvi Nastaleeq" pitchFamily="2" charset="-78"/>
              <a:cs typeface="Alvi Nastaleeq" pitchFamily="2" charset="-78"/>
            </a:endParaRPr>
          </a:p>
        </p:txBody>
      </p:sp>
      <p:sp>
        <p:nvSpPr>
          <p:cNvPr id="2017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उम्मिदगाह जो ज़ुल्मो सितम क़ो मिटाने वाला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27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ٱلْمُدَّخَرُ</a:t>
            </a:r>
            <a:r>
              <a:rPr lang="ar-SA" sz="8800" kern="1200" dirty="0">
                <a:latin typeface="Attari_Quran" pitchFamily="2" charset="-78"/>
                <a:ea typeface="+mn-ea"/>
                <a:cs typeface="Attari_Quran" pitchFamily="2" charset="-78"/>
              </a:rPr>
              <a:t> لِتَجْدِيدِ </a:t>
            </a:r>
            <a:r>
              <a:rPr lang="ar-SA" sz="8800" kern="1200" dirty="0" err="1">
                <a:latin typeface="Attari_Quran" pitchFamily="2" charset="-78"/>
                <a:ea typeface="+mn-ea"/>
                <a:cs typeface="Attari_Quran" pitchFamily="2" charset="-78"/>
              </a:rPr>
              <a:t>ٱلْفَرَائِضِ</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وَٱلسُّنَنِ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spared for refreshing the duties and traditions?</a:t>
            </a:r>
          </a:p>
        </p:txBody>
      </p:sp>
      <p:sp>
        <p:nvSpPr>
          <p:cNvPr id="2027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almuddakharu litajdidi alfara'idi walssunani</a:t>
            </a:r>
          </a:p>
        </p:txBody>
      </p:sp>
      <p:sp>
        <p:nvSpPr>
          <p:cNvPr id="2027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فرائض اور سنن کو زندہ کرنے والا امام                                                    </a:t>
            </a:r>
            <a:endParaRPr lang="en-US" altLang="en-US" sz="4000" b="1">
              <a:solidFill>
                <a:srgbClr val="000066"/>
              </a:solidFill>
              <a:latin typeface="Alvi Nastaleeq" pitchFamily="2" charset="-78"/>
              <a:cs typeface="Alvi Nastaleeq" pitchFamily="2" charset="-78"/>
            </a:endParaRPr>
          </a:p>
        </p:txBody>
      </p:sp>
      <p:sp>
        <p:nvSpPr>
          <p:cNvPr id="2027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फरायेज़ और सुनन क़ो ज़िंदा करने वाला इमाम (अ:स)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37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ٱلْمُتَخَيَّرُ</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لإِعَادَةِ </a:t>
            </a:r>
            <a:r>
              <a:rPr lang="ar-SA" sz="8800" kern="1200" dirty="0" err="1">
                <a:latin typeface="Attari_Quran" pitchFamily="2" charset="-78"/>
                <a:ea typeface="+mn-ea"/>
                <a:cs typeface="Attari_Quran" pitchFamily="2" charset="-78"/>
              </a:rPr>
              <a:t>ٱلْمِلَّةِ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وَٱلشَّرِيعَةِ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chosen for restoring the faith and the code of law?</a:t>
            </a:r>
          </a:p>
        </p:txBody>
      </p:sp>
      <p:sp>
        <p:nvSpPr>
          <p:cNvPr id="2037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almutakhayyaru li'i`adati almillati walshshari`ati</a:t>
            </a:r>
          </a:p>
        </p:txBody>
      </p:sp>
      <p:sp>
        <p:nvSpPr>
          <p:cNvPr id="2037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ملت اور شریعت کو راست کرنے والا </a:t>
            </a:r>
            <a:endParaRPr lang="en-US" altLang="en-US" sz="4000" b="1">
              <a:solidFill>
                <a:srgbClr val="000066"/>
              </a:solidFill>
              <a:latin typeface="Alvi Nastaleeq" pitchFamily="2" charset="-78"/>
              <a:cs typeface="Alvi Nastaleeq" pitchFamily="2" charset="-78"/>
            </a:endParaRPr>
          </a:p>
        </p:txBody>
      </p:sp>
      <p:sp>
        <p:nvSpPr>
          <p:cNvPr id="2037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मिल्लत और शरियत क़ो रास्त करना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48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ٱلْمُؤَمَّلُ</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لإِحْيَاءِ </a:t>
            </a:r>
            <a:r>
              <a:rPr lang="ar-SA" sz="8800" kern="1200" dirty="0" err="1">
                <a:latin typeface="Attari_Quran" pitchFamily="2" charset="-78"/>
                <a:ea typeface="+mn-ea"/>
                <a:cs typeface="Attari_Quran" pitchFamily="2" charset="-78"/>
              </a:rPr>
              <a:t>ٱلْكِتَابِ</a:t>
            </a:r>
            <a:r>
              <a:rPr lang="ar-SA" sz="8800" kern="1200" dirty="0">
                <a:latin typeface="Attari_Quran" pitchFamily="2" charset="-78"/>
                <a:ea typeface="+mn-ea"/>
                <a:cs typeface="Attari_Quran" pitchFamily="2" charset="-78"/>
              </a:rPr>
              <a:t> وَحُدُودِهِ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expected to restore to life the Book and its provisions?</a:t>
            </a:r>
          </a:p>
        </p:txBody>
      </p:sp>
      <p:sp>
        <p:nvSpPr>
          <p:cNvPr id="2048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almu'ammalu li'ihya'i alkitabi wa hududihi</a:t>
            </a:r>
          </a:p>
        </p:txBody>
      </p:sp>
      <p:sp>
        <p:nvSpPr>
          <p:cNvPr id="2048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جس کے ذریعے قرآن اور اس کے احکام کے زندہ ہونے کی توقع ہے</a:t>
            </a:r>
            <a:endParaRPr lang="en-US" altLang="en-US" sz="4000" b="1">
              <a:solidFill>
                <a:srgbClr val="000066"/>
              </a:solidFill>
              <a:latin typeface="Alvi Nastaleeq" pitchFamily="2" charset="-78"/>
              <a:cs typeface="Alvi Nastaleeq" pitchFamily="2" charset="-78"/>
            </a:endParaRPr>
          </a:p>
        </p:txBody>
      </p:sp>
      <p:sp>
        <p:nvSpPr>
          <p:cNvPr id="2048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जिसके ज़रिये क़ुरान और इसके अहकाम के ज़िंदा होने की तवक्का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28800" y="228601"/>
            <a:ext cx="8534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ctr"/>
            <a:r>
              <a:rPr lang="en-GB" altLang="en-US" sz="1800" b="1">
                <a:solidFill>
                  <a:srgbClr val="FFFF99"/>
                </a:solidFill>
                <a:latin typeface="Trebuchet MS" pitchFamily="34" charset="0"/>
              </a:rPr>
              <a:t>Merits</a:t>
            </a:r>
            <a:endParaRPr lang="en-US" altLang="en-US" sz="1800" b="1">
              <a:solidFill>
                <a:srgbClr val="FFFF99"/>
              </a:solidFill>
              <a:latin typeface="Trebuchet MS" pitchFamily="34" charset="0"/>
            </a:endParaRPr>
          </a:p>
        </p:txBody>
      </p:sp>
      <p:sp>
        <p:nvSpPr>
          <p:cNvPr id="3075" name="Rectangle 7"/>
          <p:cNvSpPr>
            <a:spLocks noChangeArrowheads="1"/>
          </p:cNvSpPr>
          <p:nvPr/>
        </p:nvSpPr>
        <p:spPr bwMode="auto">
          <a:xfrm>
            <a:off x="1828800" y="584200"/>
            <a:ext cx="8534400" cy="6108700"/>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300" b="1">
                <a:solidFill>
                  <a:srgbClr val="FFFF00"/>
                </a:solidFill>
              </a:rPr>
              <a:t>This supplication is narrated by Sayed ibn Tawwus in Musbah Al-Za’er. Al-Majlisi (ra) mentions in Bihar Al-Anwar that it has a reliable </a:t>
            </a:r>
            <a:r>
              <a:rPr lang="en-US" altLang="en-US" sz="2300" b="1" i="1">
                <a:solidFill>
                  <a:srgbClr val="FFFF00"/>
                </a:solidFill>
              </a:rPr>
              <a:t>sanad</a:t>
            </a:r>
            <a:r>
              <a:rPr lang="en-US" altLang="en-US" sz="2300" b="1">
                <a:solidFill>
                  <a:srgbClr val="FFFF00"/>
                </a:solidFill>
              </a:rPr>
              <a:t> back to Imam As-Sadeq (as). Nudbá means "lamentation" and we are mourning the </a:t>
            </a:r>
            <a:r>
              <a:rPr lang="en-US" altLang="en-US" sz="2300" b="1" i="1">
                <a:solidFill>
                  <a:srgbClr val="FFFF00"/>
                </a:solidFill>
              </a:rPr>
              <a:t>ghaibat</a:t>
            </a:r>
            <a:r>
              <a:rPr lang="en-US" altLang="en-US" sz="2300" b="1">
                <a:solidFill>
                  <a:srgbClr val="FFFF00"/>
                </a:solidFill>
              </a:rPr>
              <a:t> of our Imám ál Máhdi (ajtfs) that he is hidden from us. This Duá is to be recited on Eid Al Adhá (10th of Dhu’l-Hijjah), Eid Al Fitr (1st of Shawwal), Eid Al Ghádeer (18th of Dhu’l-Hijjah),</a:t>
            </a:r>
            <a:r>
              <a:rPr lang="en-US" altLang="en-US" sz="2300"/>
              <a:t> </a:t>
            </a:r>
            <a:r>
              <a:rPr lang="en-US" altLang="en-US" sz="2300" b="1">
                <a:solidFill>
                  <a:srgbClr val="FFFF00"/>
                </a:solidFill>
              </a:rPr>
              <a:t>and on Fridays. While reciting this Duá, with concentration, we Insh’ALLAH wash away our sins.</a:t>
            </a:r>
          </a:p>
          <a:p>
            <a:pPr algn="ctr"/>
            <a:r>
              <a:rPr lang="en-US" altLang="en-US" sz="2300" b="1">
                <a:solidFill>
                  <a:srgbClr val="FFFF00"/>
                </a:solidFill>
              </a:rPr>
              <a:t>We should ask for forgiveness and recite Sáláwát, which will remove the obstacles which are stopping the acceptance of our Duá. In this Duá we call our Imám (ájtfs) in the same way as our sixth Holy Imám (á.s) used to do. We recite Nudbá on the Ghaibat of our Imám (á.s) and we request Alláh (swt) to hasten his reappearance and thus end the corruption and injustice in this world. May the Almighty Alláh (swt) accept our Duá and have mercy upon us.</a:t>
            </a:r>
          </a:p>
        </p:txBody>
      </p:sp>
      <p:sp>
        <p:nvSpPr>
          <p:cNvPr id="3076" name="Text Box 13"/>
          <p:cNvSpPr txBox="1">
            <a:spLocks noChangeArrowheads="1"/>
          </p:cNvSpPr>
          <p:nvPr/>
        </p:nvSpPr>
        <p:spPr bwMode="auto">
          <a:xfrm>
            <a:off x="1828800" y="228600"/>
            <a:ext cx="35052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77" name="Text Box 13"/>
          <p:cNvSpPr txBox="1">
            <a:spLocks noChangeAspect="1" noChangeArrowheads="1"/>
          </p:cNvSpPr>
          <p:nvPr/>
        </p:nvSpPr>
        <p:spPr bwMode="auto">
          <a:xfrm>
            <a:off x="8059738" y="22860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5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وَقَدَّمْتَ لَهُمُ </a:t>
            </a:r>
            <a:r>
              <a:rPr lang="ar-SA" sz="8800" kern="1200" dirty="0" err="1">
                <a:latin typeface="Attari_Quran" pitchFamily="2" charset="-78"/>
                <a:ea typeface="+mn-ea"/>
                <a:cs typeface="Attari_Quran" pitchFamily="2" charset="-78"/>
              </a:rPr>
              <a:t>ٱلذِّكْرَ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ٱلْعَلِيَّ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thus provided them with sublime mention</a:t>
            </a:r>
          </a:p>
        </p:txBody>
      </p:sp>
      <p:sp>
        <p:nvSpPr>
          <p:cNvPr id="215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sv-SE" altLang="en-US" sz="2800" b="1" i="1">
                <a:ea typeface="MS Mincho" pitchFamily="49" charset="-128"/>
              </a:rPr>
              <a:t>wa qaddamta lahum aldhdhikra al`aliyya</a:t>
            </a:r>
            <a:endParaRPr lang="fi-FI" altLang="en-US" sz="2800" b="1" i="1">
              <a:ea typeface="MS Mincho" pitchFamily="49" charset="-128"/>
            </a:endParaRPr>
          </a:p>
        </p:txBody>
      </p:sp>
      <p:sp>
        <p:nvSpPr>
          <p:cNvPr id="215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کے لیے بلند ترین ذکر </a:t>
            </a:r>
            <a:endParaRPr lang="en-US" altLang="en-US" sz="4000" b="1">
              <a:solidFill>
                <a:srgbClr val="000066"/>
              </a:solidFill>
              <a:latin typeface="Alvi Nastaleeq" pitchFamily="2" charset="-78"/>
              <a:cs typeface="Alvi Nastaleeq" pitchFamily="2" charset="-78"/>
            </a:endParaRPr>
          </a:p>
        </p:txBody>
      </p:sp>
      <p:sp>
        <p:nvSpPr>
          <p:cNvPr id="215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ज़िक्र क़ो बुलंद फ़रमाया,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58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مُحْيِي مَعَالِمِ </a:t>
            </a:r>
            <a:r>
              <a:rPr lang="ar-SA" sz="8800" kern="1200" dirty="0" err="1">
                <a:latin typeface="Attari_Quran" pitchFamily="2" charset="-78"/>
                <a:ea typeface="+mn-ea"/>
                <a:cs typeface="Attari_Quran" pitchFamily="2" charset="-78"/>
              </a:rPr>
              <a:t>ٱلدِّينِ</a:t>
            </a:r>
            <a:r>
              <a:rPr lang="ar-SA" sz="8800" kern="1200" dirty="0">
                <a:latin typeface="Attari_Quran" pitchFamily="2" charset="-78"/>
                <a:ea typeface="+mn-ea"/>
                <a:cs typeface="Attari_Quran" pitchFamily="2" charset="-78"/>
              </a:rPr>
              <a:t> وَاهْلِهِ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reviver of the elements of the religion and its people?</a:t>
            </a:r>
          </a:p>
        </p:txBody>
      </p:sp>
      <p:sp>
        <p:nvSpPr>
          <p:cNvPr id="2058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ayna muhyi ma`alimi alddini wa ahlihi</a:t>
            </a:r>
            <a:endParaRPr lang="fi-FI" altLang="en-US" sz="2800" b="1" i="1">
              <a:ea typeface="MS Mincho" pitchFamily="49" charset="-128"/>
            </a:endParaRPr>
          </a:p>
        </p:txBody>
      </p:sp>
      <p:sp>
        <p:nvSpPr>
          <p:cNvPr id="2058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دین اور اہل دین کے طریقے روشن کرنے والا </a:t>
            </a:r>
            <a:endParaRPr lang="en-US" altLang="en-US" sz="4000" b="1">
              <a:solidFill>
                <a:srgbClr val="000066"/>
              </a:solidFill>
              <a:latin typeface="Alvi Nastaleeq" pitchFamily="2" charset="-78"/>
              <a:cs typeface="Alvi Nastaleeq" pitchFamily="2" charset="-78"/>
            </a:endParaRPr>
          </a:p>
        </p:txBody>
      </p:sp>
      <p:sp>
        <p:nvSpPr>
          <p:cNvPr id="2058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दीन और अहले दीन के तरीक़े रौशन करने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68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قَاصِمُ شَوْكَةِ </a:t>
            </a:r>
            <a:r>
              <a:rPr lang="ar-SA" sz="8800" kern="1200" dirty="0" err="1">
                <a:latin typeface="Attari_Quran" pitchFamily="2" charset="-78"/>
                <a:ea typeface="+mn-ea"/>
                <a:cs typeface="Attari_Quran" pitchFamily="2" charset="-78"/>
              </a:rPr>
              <a:t>ٱلْمُعْتَدِينَ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shattering the arms of the aggressors?</a:t>
            </a:r>
          </a:p>
        </p:txBody>
      </p:sp>
      <p:sp>
        <p:nvSpPr>
          <p:cNvPr id="2068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qasimu shawkati almu`tadina</a:t>
            </a:r>
          </a:p>
        </p:txBody>
      </p:sp>
      <p:sp>
        <p:nvSpPr>
          <p:cNvPr id="2068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ظالموں کا زور توڑنے والا </a:t>
            </a:r>
            <a:endParaRPr lang="en-US" altLang="en-US" sz="4000" b="1">
              <a:solidFill>
                <a:srgbClr val="000066"/>
              </a:solidFill>
              <a:latin typeface="Alvi Nastaleeq" pitchFamily="2" charset="-78"/>
              <a:cs typeface="Alvi Nastaleeq" pitchFamily="2" charset="-78"/>
            </a:endParaRPr>
          </a:p>
        </p:txBody>
      </p:sp>
      <p:sp>
        <p:nvSpPr>
          <p:cNvPr id="2068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जालिमों का ज़ोर तोड़ने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78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هَادِمُ ابْنِيَةِ </a:t>
            </a:r>
            <a:r>
              <a:rPr lang="ar-SA" sz="8800" kern="1200" dirty="0" err="1">
                <a:latin typeface="Attari_Quran" pitchFamily="2" charset="-78"/>
                <a:ea typeface="+mn-ea"/>
                <a:cs typeface="Attari_Quran" pitchFamily="2" charset="-78"/>
              </a:rPr>
              <a:t>ٱلشِّرْكِ</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وَٱلنِّفَاقِ</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demolishing the edifices of polytheism and hypocrisy?</a:t>
            </a:r>
          </a:p>
        </p:txBody>
      </p:sp>
      <p:sp>
        <p:nvSpPr>
          <p:cNvPr id="2078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hadimu abniyati alshshirki walnnifaqi</a:t>
            </a:r>
          </a:p>
        </p:txBody>
      </p:sp>
      <p:sp>
        <p:nvSpPr>
          <p:cNvPr id="2078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شرک و نفاق کی بنیادیں ڈھانے والا </a:t>
            </a:r>
            <a:endParaRPr lang="en-US" altLang="en-US" sz="4000" b="1">
              <a:solidFill>
                <a:srgbClr val="000066"/>
              </a:solidFill>
              <a:latin typeface="Alvi Nastaleeq" pitchFamily="2" charset="-78"/>
              <a:cs typeface="Alvi Nastaleeq" pitchFamily="2" charset="-78"/>
            </a:endParaRPr>
          </a:p>
        </p:txBody>
      </p:sp>
      <p:sp>
        <p:nvSpPr>
          <p:cNvPr id="2078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शरीक और निफाक की बुन्याद ढाने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88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مُبِيدُ اهْلِ </a:t>
            </a:r>
            <a:r>
              <a:rPr lang="ar-SA" sz="8800" kern="1200" dirty="0" err="1">
                <a:latin typeface="Attari_Quran" pitchFamily="2" charset="-78"/>
                <a:ea typeface="+mn-ea"/>
                <a:cs typeface="Attari_Quran" pitchFamily="2" charset="-78"/>
              </a:rPr>
              <a:t>ٱلْفُسُوقِ</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annihilating the people of wickedness,</a:t>
            </a:r>
          </a:p>
        </p:txBody>
      </p:sp>
      <p:sp>
        <p:nvSpPr>
          <p:cNvPr id="2089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mubidu ahli alfusuqi</a:t>
            </a:r>
          </a:p>
        </p:txBody>
      </p:sp>
      <p:sp>
        <p:nvSpPr>
          <p:cNvPr id="2089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بدکاروں نافرمانوں اور سرکشوں کو تباہ کرنے والا </a:t>
            </a:r>
            <a:endParaRPr lang="en-US" altLang="en-US" sz="4000" b="1">
              <a:solidFill>
                <a:srgbClr val="000066"/>
              </a:solidFill>
              <a:latin typeface="Alvi Nastaleeq" pitchFamily="2" charset="-78"/>
              <a:cs typeface="Alvi Nastaleeq" pitchFamily="2" charset="-78"/>
            </a:endParaRPr>
          </a:p>
        </p:txBody>
      </p:sp>
      <p:sp>
        <p:nvSpPr>
          <p:cNvPr id="2089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बकारों, ना'फरमानों और सरकशों क़ो तबाह करने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099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وَٱلْعِصْيَانِ</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وَٱلطُّغْيَانِ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disobedience, and tyranny?</a:t>
            </a:r>
          </a:p>
        </p:txBody>
      </p:sp>
      <p:sp>
        <p:nvSpPr>
          <p:cNvPr id="2099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wal`isyani walttughyani</a:t>
            </a:r>
          </a:p>
        </p:txBody>
      </p:sp>
      <p:sp>
        <p:nvSpPr>
          <p:cNvPr id="2099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en-US" altLang="en-US" sz="4000" b="1">
                <a:solidFill>
                  <a:srgbClr val="000066"/>
                </a:solidFill>
                <a:latin typeface="Alvi Nastaleeq" pitchFamily="2" charset="-78"/>
                <a:cs typeface="Alvi Nastaleeq" pitchFamily="2" charset="-78"/>
              </a:rPr>
              <a:t>U</a:t>
            </a:r>
          </a:p>
        </p:txBody>
      </p:sp>
      <p:sp>
        <p:nvSpPr>
          <p:cNvPr id="2099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अवज्ञा, और अत्याचार?</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09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حَاصِدُ فُرُوعِ </a:t>
            </a:r>
            <a:r>
              <a:rPr lang="ar-SA" sz="8800" kern="1200" dirty="0" err="1">
                <a:latin typeface="Attari_Quran" pitchFamily="2" charset="-78"/>
                <a:ea typeface="+mn-ea"/>
                <a:cs typeface="Attari_Quran" pitchFamily="2" charset="-78"/>
              </a:rPr>
              <a:t>ٱلْغَيِّ</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وَٱلشِّقَاقِ</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uprooting the branches of error and insurgence?</a:t>
            </a:r>
          </a:p>
        </p:txBody>
      </p:sp>
      <p:sp>
        <p:nvSpPr>
          <p:cNvPr id="2109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hasidu furu`i alghayyi walshshiqaqi</a:t>
            </a:r>
          </a:p>
        </p:txBody>
      </p:sp>
      <p:sp>
        <p:nvSpPr>
          <p:cNvPr id="2109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گمراہی اور تفرقے کی شاخیں کاٹنے والا </a:t>
            </a:r>
            <a:endParaRPr lang="en-US" altLang="en-US" sz="4000" b="1">
              <a:solidFill>
                <a:srgbClr val="000066"/>
              </a:solidFill>
              <a:latin typeface="Alvi Nastaleeq" pitchFamily="2" charset="-78"/>
              <a:cs typeface="Alvi Nastaleeq" pitchFamily="2" charset="-78"/>
            </a:endParaRPr>
          </a:p>
        </p:txBody>
      </p:sp>
      <p:sp>
        <p:nvSpPr>
          <p:cNvPr id="2109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गुमराही और तफ़रक़े की शाखें काटने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19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طَامِسُ آثَارِ </a:t>
            </a:r>
            <a:r>
              <a:rPr lang="ar-SA" sz="8800" kern="1200" dirty="0" err="1">
                <a:latin typeface="Attari_Quran" pitchFamily="2" charset="-78"/>
                <a:ea typeface="+mn-ea"/>
                <a:cs typeface="Attari_Quran" pitchFamily="2" charset="-78"/>
              </a:rPr>
              <a:t>ٱلزَّيْغِ</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وَٱلاهْوَاءِ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effacing the traces of evasiveness and personal desires?</a:t>
            </a:r>
          </a:p>
        </p:txBody>
      </p:sp>
      <p:sp>
        <p:nvSpPr>
          <p:cNvPr id="2119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tamisu athari alzzayghi wal-ahwa'i</a:t>
            </a:r>
          </a:p>
        </p:txBody>
      </p:sp>
      <p:sp>
        <p:nvSpPr>
          <p:cNvPr id="2119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کج دلی و نفس پرستی کے  داغ مٹانے والا </a:t>
            </a:r>
            <a:endParaRPr lang="en-US" altLang="en-US" sz="4000" b="1">
              <a:solidFill>
                <a:srgbClr val="000066"/>
              </a:solidFill>
              <a:latin typeface="Alvi Nastaleeq" pitchFamily="2" charset="-78"/>
              <a:cs typeface="Alvi Nastaleeq" pitchFamily="2" charset="-78"/>
            </a:endParaRPr>
          </a:p>
        </p:txBody>
      </p:sp>
      <p:sp>
        <p:nvSpPr>
          <p:cNvPr id="2119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कज'दिली व नफ्स'परस्ती के दाग़ मिटाने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29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قَاطِعُ حَبَائِلِ </a:t>
            </a:r>
            <a:r>
              <a:rPr lang="ar-SA" sz="8800" kern="1200" dirty="0" err="1">
                <a:latin typeface="Attari_Quran" pitchFamily="2" charset="-78"/>
                <a:ea typeface="+mn-ea"/>
                <a:cs typeface="Attari_Quran" pitchFamily="2" charset="-78"/>
              </a:rPr>
              <a:t>ٱلْكِذْبِ</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وَٱلٱِفْتِرَاءِ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severing the ropes of fabrication and forgery?</a:t>
            </a:r>
          </a:p>
        </p:txBody>
      </p:sp>
      <p:sp>
        <p:nvSpPr>
          <p:cNvPr id="2129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qati`u haba'ili alkidhbi waliftira'i</a:t>
            </a:r>
          </a:p>
        </p:txBody>
      </p:sp>
      <p:sp>
        <p:nvSpPr>
          <p:cNvPr id="2129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جھوٹ اور بہتانکی رگیں کاٹنے والا </a:t>
            </a:r>
            <a:endParaRPr lang="en-US" altLang="en-US" sz="4000" b="1">
              <a:solidFill>
                <a:srgbClr val="000066"/>
              </a:solidFill>
              <a:latin typeface="Alvi Nastaleeq" pitchFamily="2" charset="-78"/>
              <a:cs typeface="Alvi Nastaleeq" pitchFamily="2" charset="-78"/>
            </a:endParaRPr>
          </a:p>
        </p:txBody>
      </p:sp>
      <p:sp>
        <p:nvSpPr>
          <p:cNvPr id="2130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झूट और बोहतान की रगें काटने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40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مُبِيدُ </a:t>
            </a:r>
            <a:r>
              <a:rPr lang="ar-SA" sz="8800" kern="1200" dirty="0" err="1">
                <a:latin typeface="Attari_Quran" pitchFamily="2" charset="-78"/>
                <a:ea typeface="+mn-ea"/>
                <a:cs typeface="Attari_Quran" pitchFamily="2" charset="-78"/>
              </a:rPr>
              <a:t>ٱلْعُتَاةِ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وَٱلْمَرَدَةِ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terminating the insolent defiant and persistent rebels?</a:t>
            </a:r>
          </a:p>
        </p:txBody>
      </p:sp>
      <p:sp>
        <p:nvSpPr>
          <p:cNvPr id="2140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mubidu al`utati walmaradati</a:t>
            </a:r>
          </a:p>
        </p:txBody>
      </p:sp>
      <p:sp>
        <p:nvSpPr>
          <p:cNvPr id="2140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سرکشوں اور مغروروں کو تباہ کرنے والا </a:t>
            </a:r>
            <a:endParaRPr lang="en-US" altLang="en-US" sz="4000" b="1">
              <a:solidFill>
                <a:srgbClr val="000066"/>
              </a:solidFill>
              <a:latin typeface="Alvi Nastaleeq" pitchFamily="2" charset="-78"/>
              <a:cs typeface="Alvi Nastaleeq" pitchFamily="2" charset="-78"/>
            </a:endParaRPr>
          </a:p>
        </p:txBody>
      </p:sp>
      <p:sp>
        <p:nvSpPr>
          <p:cNvPr id="2140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सरकशों और मगरूरों क़ो तबाह करने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50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مُسْتَاصِلُ</a:t>
            </a:r>
            <a:r>
              <a:rPr lang="ar-SA" sz="8800" kern="1200" dirty="0">
                <a:latin typeface="Attari_Quran" pitchFamily="2" charset="-78"/>
                <a:ea typeface="+mn-ea"/>
                <a:cs typeface="Attari_Quran" pitchFamily="2" charset="-78"/>
              </a:rPr>
              <a:t> اهْلِ </a:t>
            </a:r>
            <a:r>
              <a:rPr lang="ar-SA" sz="8800" kern="1200" dirty="0" err="1">
                <a:latin typeface="Attari_Quran" pitchFamily="2" charset="-78"/>
                <a:ea typeface="+mn-ea"/>
                <a:cs typeface="Attari_Quran" pitchFamily="2" charset="-78"/>
              </a:rPr>
              <a:t>ٱلْعِنَادِ</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وَٱلتَّضْلِيلِ</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وَٱلإِلْحَادِ</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tearing up the people of obstinacy, misleading, and atheism?</a:t>
            </a:r>
          </a:p>
        </p:txBody>
      </p:sp>
      <p:sp>
        <p:nvSpPr>
          <p:cNvPr id="2150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musta'silu ahli al`inadi walttadlili wal-ilhadi</a:t>
            </a:r>
          </a:p>
        </p:txBody>
      </p:sp>
      <p:sp>
        <p:nvSpPr>
          <p:cNvPr id="2150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دشمنوں گمراہ کرنے والوں اور بے دینوں کی جڑیں اکھاڑنے والا </a:t>
            </a:r>
            <a:endParaRPr lang="en-US" altLang="en-US" sz="4000" b="1">
              <a:solidFill>
                <a:srgbClr val="000066"/>
              </a:solidFill>
              <a:latin typeface="Alvi Nastaleeq" pitchFamily="2" charset="-78"/>
              <a:cs typeface="Alvi Nastaleeq" pitchFamily="2" charset="-78"/>
            </a:endParaRPr>
          </a:p>
        </p:txBody>
      </p:sp>
      <p:sp>
        <p:nvSpPr>
          <p:cNvPr id="2150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हठ, भ्रामक, और नास्तिकता के लोगों को फाड़ कर रहा 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5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وَٱلثَّنَاءَ</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ٱلْجَلِيَّ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obvious approval,</a:t>
            </a:r>
          </a:p>
        </p:txBody>
      </p:sp>
      <p:sp>
        <p:nvSpPr>
          <p:cNvPr id="225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walththana'a aljaliyya</a:t>
            </a:r>
          </a:p>
        </p:txBody>
      </p:sp>
      <p:sp>
        <p:nvSpPr>
          <p:cNvPr id="225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واضح تعریف کو پیش کردی</a:t>
            </a:r>
          </a:p>
        </p:txBody>
      </p:sp>
      <p:sp>
        <p:nvSpPr>
          <p:cNvPr id="225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तारीफें ज़ाहिर 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60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مُعِزُّ </a:t>
            </a:r>
            <a:r>
              <a:rPr lang="ar-SA" sz="8800" kern="1200" dirty="0" err="1">
                <a:latin typeface="Attari_Quran" pitchFamily="2" charset="-78"/>
                <a:ea typeface="+mn-ea"/>
                <a:cs typeface="Attari_Quran" pitchFamily="2" charset="-78"/>
              </a:rPr>
              <a:t>ٱلاوْلِيَاءِ</a:t>
            </a:r>
            <a:r>
              <a:rPr lang="ar-SA" sz="8800" kern="1200" dirty="0">
                <a:latin typeface="Attari_Quran" pitchFamily="2" charset="-78"/>
                <a:ea typeface="+mn-ea"/>
                <a:cs typeface="Attari_Quran" pitchFamily="2" charset="-78"/>
              </a:rPr>
              <a:t> وَمُذِلُّ </a:t>
            </a:r>
            <a:r>
              <a:rPr lang="ar-SA" sz="8800" kern="1200" dirty="0" err="1">
                <a:latin typeface="Attari_Quran" pitchFamily="2" charset="-78"/>
                <a:ea typeface="+mn-ea"/>
                <a:cs typeface="Attari_Quran" pitchFamily="2" charset="-78"/>
              </a:rPr>
              <a:t>ٱلاعْدَاءِ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ennobling the saints and humiliating the enemies?</a:t>
            </a:r>
          </a:p>
        </p:txBody>
      </p:sp>
      <p:sp>
        <p:nvSpPr>
          <p:cNvPr id="2160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mu`izzu al-awliya'i wa mudhillu al-a`da'i</a:t>
            </a:r>
          </a:p>
        </p:txBody>
      </p:sp>
      <p:sp>
        <p:nvSpPr>
          <p:cNvPr id="2160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دوستوں کو باعزت اور دشمنوں کو ذلیل کرنے والا </a:t>
            </a:r>
            <a:endParaRPr lang="en-US" altLang="en-US" sz="4000" b="1">
              <a:solidFill>
                <a:srgbClr val="000066"/>
              </a:solidFill>
              <a:latin typeface="Alvi Nastaleeq" pitchFamily="2" charset="-78"/>
              <a:cs typeface="Alvi Nastaleeq" pitchFamily="2" charset="-78"/>
            </a:endParaRPr>
          </a:p>
        </p:txBody>
      </p:sp>
      <p:sp>
        <p:nvSpPr>
          <p:cNvPr id="2160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a:t>
            </a:r>
            <a:r>
              <a:rPr lang="en-US" altLang="en-US" sz="2400" b="1">
                <a:solidFill>
                  <a:srgbClr val="000066"/>
                </a:solidFill>
              </a:rPr>
              <a:t> </a:t>
            </a:r>
            <a:r>
              <a:rPr lang="hi-IN" altLang="en-US" sz="2400" b="1">
                <a:solidFill>
                  <a:srgbClr val="000066"/>
                </a:solidFill>
              </a:rPr>
              <a:t>जो</a:t>
            </a:r>
            <a:r>
              <a:rPr lang="en-US" altLang="en-US" sz="2400" b="1">
                <a:solidFill>
                  <a:srgbClr val="000066"/>
                </a:solidFill>
              </a:rPr>
              <a:t> </a:t>
            </a:r>
            <a:r>
              <a:rPr lang="hi-IN" altLang="en-US" sz="2400" b="1">
                <a:solidFill>
                  <a:srgbClr val="000066"/>
                </a:solidFill>
              </a:rPr>
              <a:t>संतों ऊंचा करनेवाला और दुश्मनों क़ो ज़लील करने वाला</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70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جَامِعُ </a:t>
            </a:r>
            <a:r>
              <a:rPr lang="ar-SA" sz="8800" kern="1200" dirty="0" err="1">
                <a:latin typeface="Attari_Quran" pitchFamily="2" charset="-78"/>
                <a:ea typeface="+mn-ea"/>
                <a:cs typeface="Attari_Quran" pitchFamily="2" charset="-78"/>
              </a:rPr>
              <a:t>ٱلْكَلِمَةِ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ٱلتَّقْوَىٰ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bringing together (all scattered) words to piety?</a:t>
            </a:r>
          </a:p>
        </p:txBody>
      </p:sp>
      <p:sp>
        <p:nvSpPr>
          <p:cNvPr id="2170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jami`u alkalimati `ala alttaqwa</a:t>
            </a:r>
          </a:p>
        </p:txBody>
      </p:sp>
      <p:sp>
        <p:nvSpPr>
          <p:cNvPr id="2170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سب کو تقویٰ پر جمع کرنے والا </a:t>
            </a:r>
            <a:endParaRPr lang="en-US" altLang="en-US" sz="4000" b="1">
              <a:solidFill>
                <a:srgbClr val="000066"/>
              </a:solidFill>
              <a:latin typeface="Alvi Nastaleeq" pitchFamily="2" charset="-78"/>
              <a:cs typeface="Alvi Nastaleeq" pitchFamily="2" charset="-78"/>
            </a:endParaRPr>
          </a:p>
        </p:txBody>
      </p:sp>
      <p:sp>
        <p:nvSpPr>
          <p:cNvPr id="2170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सब क़ो तक़वा पर जमा करने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81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بَابُ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ٱلَّذِي</a:t>
            </a:r>
            <a:r>
              <a:rPr lang="ar-SA" sz="8800" kern="1200" dirty="0">
                <a:latin typeface="Attari_Quran" pitchFamily="2" charset="-78"/>
                <a:ea typeface="+mn-ea"/>
                <a:cs typeface="Attari_Quran" pitchFamily="2" charset="-78"/>
              </a:rPr>
              <a:t> مِنْهُ </a:t>
            </a:r>
            <a:r>
              <a:rPr lang="ar-SA" sz="8800" kern="1200" dirty="0" err="1">
                <a:latin typeface="Attari_Quran" pitchFamily="2" charset="-78"/>
                <a:ea typeface="+mn-ea"/>
                <a:cs typeface="Attari_Quran" pitchFamily="2" charset="-78"/>
              </a:rPr>
              <a:t>يُؤْتَىٰ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door of Allah from which </a:t>
            </a:r>
            <a:r>
              <a:rPr lang="en-US" b="1" kern="1200" dirty="0" smtClean="0">
                <a:ea typeface="MS Mincho" pitchFamily="49" charset="-128"/>
              </a:rPr>
              <a:t>brought him close?</a:t>
            </a:r>
            <a:endParaRPr lang="en-US" b="1" kern="1200" dirty="0">
              <a:ea typeface="MS Mincho" pitchFamily="49" charset="-128"/>
            </a:endParaRPr>
          </a:p>
        </p:txBody>
      </p:sp>
      <p:sp>
        <p:nvSpPr>
          <p:cNvPr id="2181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babu allahi alladhi minhu yu'ta</a:t>
            </a:r>
          </a:p>
        </p:txBody>
      </p:sp>
      <p:sp>
        <p:nvSpPr>
          <p:cNvPr id="2181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خدا کا دروازہ جس سے وارد ہوں </a:t>
            </a:r>
            <a:endParaRPr lang="en-US" altLang="en-US" sz="4000" b="1">
              <a:solidFill>
                <a:srgbClr val="000066"/>
              </a:solidFill>
              <a:latin typeface="Alvi Nastaleeq" pitchFamily="2" charset="-78"/>
              <a:cs typeface="Alvi Nastaleeq" pitchFamily="2" charset="-78"/>
            </a:endParaRPr>
          </a:p>
        </p:txBody>
      </p:sp>
      <p:sp>
        <p:nvSpPr>
          <p:cNvPr id="2181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अल्लाह का दरवाजा जिसमें से उसे करीब लाया जाता 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191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وَجْهُ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ٱلَّذِي</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إِلَيْهِ </a:t>
            </a:r>
            <a:r>
              <a:rPr lang="ar-SA" sz="8800" kern="1200" dirty="0">
                <a:latin typeface="Attari_Quran" pitchFamily="2" charset="-78"/>
                <a:ea typeface="+mn-ea"/>
                <a:cs typeface="Attari_Quran" pitchFamily="2" charset="-78"/>
              </a:rPr>
              <a:t>يَتَوَجَّهُ </a:t>
            </a:r>
            <a:r>
              <a:rPr lang="ar-SA" sz="8800" kern="1200" dirty="0" err="1">
                <a:latin typeface="Attari_Quran" pitchFamily="2" charset="-78"/>
                <a:ea typeface="+mn-ea"/>
                <a:cs typeface="Attari_Quran" pitchFamily="2" charset="-78"/>
              </a:rPr>
              <a:t>ٱلاوْلِيَاءُ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Face of Allah towards whom the saints turn their faces.</a:t>
            </a:r>
          </a:p>
        </p:txBody>
      </p:sp>
      <p:sp>
        <p:nvSpPr>
          <p:cNvPr id="2191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wajhu allahi alladhi ilayhi yatawajjahu al-awliya'u</a:t>
            </a:r>
          </a:p>
        </p:txBody>
      </p:sp>
      <p:sp>
        <p:nvSpPr>
          <p:cNvPr id="2191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مظہر خدا کہ جس کی طرف حبدار متوجہ ہوں </a:t>
            </a:r>
            <a:endParaRPr lang="en-US" altLang="en-US" sz="4000" b="1">
              <a:solidFill>
                <a:srgbClr val="000066"/>
              </a:solidFill>
              <a:latin typeface="Alvi Nastaleeq" pitchFamily="2" charset="-78"/>
              <a:cs typeface="Alvi Nastaleeq" pitchFamily="2" charset="-78"/>
            </a:endParaRPr>
          </a:p>
        </p:txBody>
      </p:sp>
      <p:sp>
        <p:nvSpPr>
          <p:cNvPr id="2191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अल्लाह का</a:t>
            </a:r>
            <a:r>
              <a:rPr lang="en-US" altLang="en-US" sz="2400" b="1">
                <a:solidFill>
                  <a:srgbClr val="000066"/>
                </a:solidFill>
              </a:rPr>
              <a:t> </a:t>
            </a:r>
            <a:r>
              <a:rPr lang="hi-IN" altLang="en-US" sz="2400" b="1">
                <a:solidFill>
                  <a:srgbClr val="000066"/>
                </a:solidFill>
              </a:rPr>
              <a:t>चेहरा</a:t>
            </a:r>
            <a:r>
              <a:rPr lang="en-US" altLang="en-US" sz="2400" b="1">
                <a:solidFill>
                  <a:srgbClr val="000066"/>
                </a:solidFill>
              </a:rPr>
              <a:t> </a:t>
            </a:r>
            <a:r>
              <a:rPr lang="hi-IN" altLang="en-US" sz="2400" b="1">
                <a:solidFill>
                  <a:srgbClr val="000066"/>
                </a:solidFill>
              </a:rPr>
              <a:t>जिस</a:t>
            </a:r>
            <a:r>
              <a:rPr lang="en-US" altLang="en-US" sz="2400" b="1">
                <a:solidFill>
                  <a:srgbClr val="000066"/>
                </a:solidFill>
              </a:rPr>
              <a:t> </a:t>
            </a:r>
            <a:r>
              <a:rPr lang="hi-IN" altLang="en-US" sz="2400" b="1">
                <a:solidFill>
                  <a:srgbClr val="000066"/>
                </a:solidFill>
              </a:rPr>
              <a:t>की ओर</a:t>
            </a:r>
            <a:r>
              <a:rPr lang="en-US" altLang="en-US" sz="2400" b="1">
                <a:solidFill>
                  <a:srgbClr val="000066"/>
                </a:solidFill>
              </a:rPr>
              <a:t> </a:t>
            </a:r>
            <a:r>
              <a:rPr lang="hi-IN" altLang="en-US" sz="2400" b="1">
                <a:solidFill>
                  <a:srgbClr val="000066"/>
                </a:solidFill>
              </a:rPr>
              <a:t>संत</a:t>
            </a:r>
            <a:r>
              <a:rPr lang="en-US" altLang="en-US" sz="2400" b="1">
                <a:solidFill>
                  <a:srgbClr val="000066"/>
                </a:solidFill>
              </a:rPr>
              <a:t> </a:t>
            </a:r>
            <a:r>
              <a:rPr lang="hi-IN" altLang="en-US" sz="2400" b="1">
                <a:solidFill>
                  <a:srgbClr val="000066"/>
                </a:solidFill>
              </a:rPr>
              <a:t>अपना</a:t>
            </a:r>
            <a:r>
              <a:rPr lang="en-US" altLang="en-US" sz="2400" b="1">
                <a:solidFill>
                  <a:srgbClr val="000066"/>
                </a:solidFill>
              </a:rPr>
              <a:t> </a:t>
            </a:r>
            <a:r>
              <a:rPr lang="hi-IN" altLang="en-US" sz="2400" b="1">
                <a:solidFill>
                  <a:srgbClr val="000066"/>
                </a:solidFill>
              </a:rPr>
              <a:t>चेहरा</a:t>
            </a:r>
            <a:r>
              <a:rPr lang="en-US" altLang="en-US" sz="2400" b="1">
                <a:solidFill>
                  <a:srgbClr val="000066"/>
                </a:solidFill>
              </a:rPr>
              <a:t> </a:t>
            </a:r>
            <a:r>
              <a:rPr lang="hi-IN" altLang="en-US" sz="2400" b="1">
                <a:solidFill>
                  <a:srgbClr val="000066"/>
                </a:solidFill>
              </a:rPr>
              <a:t>करते हैं, </a:t>
            </a:r>
            <a:r>
              <a:rPr lang="en-US" altLang="en-US" sz="2400" b="1">
                <a:solidFill>
                  <a:srgbClr val="000066"/>
                </a:solidFill>
              </a:rPr>
              <a:t> </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01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ٱلسَّبَبُ</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ٱلْمُتَّصِلُ</a:t>
            </a:r>
            <a:r>
              <a:rPr lang="ar-SA" sz="8800" kern="1200" dirty="0">
                <a:latin typeface="Attari_Quran" pitchFamily="2" charset="-78"/>
                <a:ea typeface="+mn-ea"/>
                <a:cs typeface="Attari_Quran" pitchFamily="2" charset="-78"/>
              </a:rPr>
              <a:t> بَيْنَ </a:t>
            </a:r>
            <a:r>
              <a:rPr lang="ar-SA" sz="8800" kern="1200" dirty="0" err="1">
                <a:latin typeface="Attari_Quran" pitchFamily="2" charset="-78"/>
                <a:ea typeface="+mn-ea"/>
                <a:cs typeface="Attari_Quran" pitchFamily="2" charset="-78"/>
              </a:rPr>
              <a:t>ٱلارْضِ</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وَٱلسَّمَاءِ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means of access that is connectedly extended between the earth and the heavens.</a:t>
            </a:r>
          </a:p>
        </p:txBody>
      </p:sp>
      <p:sp>
        <p:nvSpPr>
          <p:cNvPr id="2201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alssababu almuttasilu bayna al-ardi walssama'i</a:t>
            </a:r>
          </a:p>
        </p:txBody>
      </p:sp>
      <p:sp>
        <p:nvSpPr>
          <p:cNvPr id="2201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زمین و آسمان کے پیوست رہنے کا وسیلہ </a:t>
            </a:r>
            <a:endParaRPr lang="en-US" altLang="en-US" sz="4000" b="1">
              <a:solidFill>
                <a:srgbClr val="000066"/>
              </a:solidFill>
              <a:latin typeface="Alvi Nastaleeq" pitchFamily="2" charset="-78"/>
              <a:cs typeface="Alvi Nastaleeq" pitchFamily="2" charset="-78"/>
            </a:endParaRPr>
          </a:p>
        </p:txBody>
      </p:sp>
      <p:sp>
        <p:nvSpPr>
          <p:cNvPr id="2201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ज़मीन व आसमान के पैवस्त रहने का वसीला,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11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صَاحِبُ يَوْمِ </a:t>
            </a:r>
            <a:r>
              <a:rPr lang="ar-SA" sz="8800" kern="1200" dirty="0" err="1">
                <a:latin typeface="Attari_Quran" pitchFamily="2" charset="-78"/>
                <a:ea typeface="+mn-ea"/>
                <a:cs typeface="Attari_Quran" pitchFamily="2" charset="-78"/>
              </a:rPr>
              <a:t>ٱلْفَتْحِ</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patron of the Conquest Day</a:t>
            </a:r>
          </a:p>
        </p:txBody>
      </p:sp>
      <p:sp>
        <p:nvSpPr>
          <p:cNvPr id="2211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sahibu yawmi alfathi</a:t>
            </a:r>
          </a:p>
        </p:txBody>
      </p:sp>
      <p:sp>
        <p:nvSpPr>
          <p:cNvPr id="2211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یوم فتح کا حکمران </a:t>
            </a:r>
            <a:endParaRPr lang="en-US" altLang="en-US" sz="4000" b="1">
              <a:solidFill>
                <a:srgbClr val="000066"/>
              </a:solidFill>
              <a:latin typeface="Alvi Nastaleeq" pitchFamily="2" charset="-78"/>
              <a:cs typeface="Alvi Nastaleeq" pitchFamily="2" charset="-78"/>
            </a:endParaRPr>
          </a:p>
        </p:txBody>
      </p:sp>
      <p:sp>
        <p:nvSpPr>
          <p:cNvPr id="2211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यौमे फतह का हुक्मरान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22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وَنَاشِرُ رَايَةِ </a:t>
            </a:r>
            <a:r>
              <a:rPr lang="ar-SA" sz="8800" kern="1200" dirty="0" err="1">
                <a:latin typeface="Attari_Quran" pitchFamily="2" charset="-78"/>
                <a:ea typeface="+mn-ea"/>
                <a:cs typeface="Attari_Quran" pitchFamily="2" charset="-78"/>
              </a:rPr>
              <a:t>ٱلْهُدَىٰ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the stretcher of the pennon of true guidance?</a:t>
            </a:r>
          </a:p>
        </p:txBody>
      </p:sp>
      <p:sp>
        <p:nvSpPr>
          <p:cNvPr id="2222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nashiru rayati alhuda</a:t>
            </a:r>
          </a:p>
        </p:txBody>
      </p:sp>
      <p:sp>
        <p:nvSpPr>
          <p:cNvPr id="2222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ہدایت کا پرچم لہرانے والا </a:t>
            </a:r>
            <a:endParaRPr lang="en-US" altLang="en-US" sz="4000" b="1">
              <a:solidFill>
                <a:srgbClr val="000066"/>
              </a:solidFill>
              <a:latin typeface="Alvi Nastaleeq" pitchFamily="2" charset="-78"/>
              <a:cs typeface="Alvi Nastaleeq" pitchFamily="2" charset="-78"/>
            </a:endParaRPr>
          </a:p>
        </p:txBody>
      </p:sp>
      <p:sp>
        <p:nvSpPr>
          <p:cNvPr id="2222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हिदायत का परचम लहराने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32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مُؤَلِّفُ شَمْلِ </a:t>
            </a:r>
            <a:r>
              <a:rPr lang="ar-SA" sz="8800" kern="1200" dirty="0" err="1">
                <a:latin typeface="Attari_Quran" pitchFamily="2" charset="-78"/>
                <a:ea typeface="+mn-ea"/>
                <a:cs typeface="Attari_Quran" pitchFamily="2" charset="-78"/>
              </a:rPr>
              <a:t>ٱلصَّلاَحِ</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وَٱلرِّضَا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reunifying the dispersed parts of uprightness and contentment?</a:t>
            </a:r>
          </a:p>
        </p:txBody>
      </p:sp>
      <p:sp>
        <p:nvSpPr>
          <p:cNvPr id="2232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mu'allifu shamli alssalahi walrrida</a:t>
            </a:r>
          </a:p>
        </p:txBody>
      </p:sp>
      <p:sp>
        <p:nvSpPr>
          <p:cNvPr id="2232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جو وہ نیکی و خوشنودی کا لباس پہننے والا </a:t>
            </a:r>
            <a:endParaRPr lang="en-US" altLang="en-US" sz="4000" b="1">
              <a:solidFill>
                <a:srgbClr val="000066"/>
              </a:solidFill>
              <a:latin typeface="Alvi Nastaleeq" pitchFamily="2" charset="-78"/>
              <a:cs typeface="Alvi Nastaleeq" pitchFamily="2" charset="-78"/>
            </a:endParaRPr>
          </a:p>
        </p:txBody>
      </p:sp>
      <p:sp>
        <p:nvSpPr>
          <p:cNvPr id="2232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नेकी और खुशनूदी का लिबास पहनने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42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ٱلطَّالِبُ</a:t>
            </a:r>
            <a:r>
              <a:rPr lang="ar-SA" sz="8800" kern="1200" dirty="0">
                <a:latin typeface="Attari_Quran" pitchFamily="2" charset="-78"/>
                <a:ea typeface="+mn-ea"/>
                <a:cs typeface="Attari_Quran" pitchFamily="2" charset="-78"/>
              </a:rPr>
              <a:t> بِذُحُولِ </a:t>
            </a:r>
            <a:r>
              <a:rPr lang="ar-SA" sz="8800" kern="1200" dirty="0" err="1">
                <a:latin typeface="Attari_Quran" pitchFamily="2" charset="-78"/>
                <a:ea typeface="+mn-ea"/>
                <a:cs typeface="Attari_Quran" pitchFamily="2" charset="-78"/>
              </a:rPr>
              <a:t>ٱلانْبِيَاءِ</a:t>
            </a:r>
            <a:r>
              <a:rPr lang="ar-SA" sz="8800" kern="1200" dirty="0">
                <a:latin typeface="Attari_Quran" pitchFamily="2" charset="-78"/>
                <a:ea typeface="+mn-ea"/>
                <a:cs typeface="Attari_Quran" pitchFamily="2" charset="-78"/>
              </a:rPr>
              <a:t> وَابْنَاءِ </a:t>
            </a:r>
            <a:r>
              <a:rPr lang="ar-SA" sz="8800" kern="1200" dirty="0" err="1">
                <a:latin typeface="Attari_Quran" pitchFamily="2" charset="-78"/>
                <a:ea typeface="+mn-ea"/>
                <a:cs typeface="Attari_Quran" pitchFamily="2" charset="-78"/>
              </a:rPr>
              <a:t>ٱلانْبِيَاءِ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demanding with the vengeance of the Prophets and their sons?</a:t>
            </a:r>
          </a:p>
        </p:txBody>
      </p:sp>
      <p:sp>
        <p:nvSpPr>
          <p:cNvPr id="2242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alttalibu bidhuhuli al-anbiya'i wa abna'i al-anbiya'i</a:t>
            </a:r>
          </a:p>
        </p:txBody>
      </p:sp>
      <p:sp>
        <p:nvSpPr>
          <p:cNvPr id="2242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نبیوں کے خون اور نبیوں کی اولاد کے خون کا دعویدار </a:t>
            </a:r>
            <a:endParaRPr lang="en-US" altLang="en-US" sz="4000" b="1">
              <a:solidFill>
                <a:srgbClr val="000066"/>
              </a:solidFill>
              <a:latin typeface="Alvi Nastaleeq" pitchFamily="2" charset="-78"/>
              <a:cs typeface="Alvi Nastaleeq" pitchFamily="2" charset="-78"/>
            </a:endParaRPr>
          </a:p>
        </p:txBody>
      </p:sp>
      <p:sp>
        <p:nvSpPr>
          <p:cNvPr id="2242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जो नबियों के ख़ून और नबियों के औलाद के ख़ून का दावेदार,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52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ٱلطَّالِبُ</a:t>
            </a:r>
            <a:r>
              <a:rPr lang="ar-SA" sz="8800" kern="1200" dirty="0">
                <a:latin typeface="Attari_Quran" pitchFamily="2" charset="-78"/>
                <a:ea typeface="+mn-ea"/>
                <a:cs typeface="Attari_Quran" pitchFamily="2" charset="-78"/>
              </a:rPr>
              <a:t> بِدَمِ </a:t>
            </a:r>
            <a:r>
              <a:rPr lang="ar-SA" sz="8800" kern="1200" dirty="0" err="1">
                <a:latin typeface="Attari_Quran" pitchFamily="2" charset="-78"/>
                <a:ea typeface="+mn-ea"/>
                <a:cs typeface="Attari_Quran" pitchFamily="2" charset="-78"/>
              </a:rPr>
              <a:t>ٱلْمَقْتُولِ</a:t>
            </a:r>
            <a:r>
              <a:rPr lang="ar-SA" sz="8800" kern="1200" dirty="0">
                <a:latin typeface="Attari_Quran" pitchFamily="2" charset="-78"/>
                <a:ea typeface="+mn-ea"/>
                <a:cs typeface="Attari_Quran" pitchFamily="2" charset="-78"/>
              </a:rPr>
              <a:t> بِكَرْبَلاَءَ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demanding with the blood of the one slain in Karbala'?</a:t>
            </a:r>
          </a:p>
        </p:txBody>
      </p:sp>
      <p:sp>
        <p:nvSpPr>
          <p:cNvPr id="2252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alttalibu bidami almaqtuli bikarbala'a</a:t>
            </a:r>
          </a:p>
        </p:txBody>
      </p:sp>
      <p:sp>
        <p:nvSpPr>
          <p:cNvPr id="2252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کربلا کے </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مقتول حسین</a:t>
            </a:r>
            <a:r>
              <a:rPr lang="en-US" altLang="en-US" sz="4000" b="1">
                <a:solidFill>
                  <a:srgbClr val="000066"/>
                </a:solidFill>
                <a:latin typeface="Alvi Nastaleeq" pitchFamily="2" charset="-78"/>
                <a:cs typeface="Alvi Nastaleeq" pitchFamily="2" charset="-78"/>
              </a:rPr>
              <a:t>          </a:t>
            </a:r>
            <a:r>
              <a:rPr lang="ar-AE" altLang="en-US" sz="4000" b="1">
                <a:solidFill>
                  <a:srgbClr val="000066"/>
                </a:solidFill>
                <a:latin typeface="Alvi Nastaleeq" pitchFamily="2" charset="-78"/>
                <a:cs typeface="Alvi Nastaleeq" pitchFamily="2" charset="-78"/>
              </a:rPr>
              <a:t>کے خون کا مدعی </a:t>
            </a:r>
            <a:endParaRPr lang="en-US" altLang="en-US" sz="4000" b="1">
              <a:solidFill>
                <a:srgbClr val="000066"/>
              </a:solidFill>
              <a:latin typeface="Alvi Nastaleeq" pitchFamily="2" charset="-78"/>
              <a:cs typeface="Alvi Nastaleeq" pitchFamily="2" charset="-78"/>
            </a:endParaRPr>
          </a:p>
        </p:txBody>
      </p:sp>
      <p:sp>
        <p:nvSpPr>
          <p:cNvPr id="2252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कर्बला के मक़तूल हुसैन (अ:स) के ख़ून का मुद्दई,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5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وَاهْبَطْتَ عَلَيْهِمْ مَلاَئِكَتَكَ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made Your angels descend to them,</a:t>
            </a:r>
          </a:p>
        </p:txBody>
      </p:sp>
      <p:sp>
        <p:nvSpPr>
          <p:cNvPr id="235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ahbatta `alayhim mala'ikataka</a:t>
            </a:r>
          </a:p>
        </p:txBody>
      </p:sp>
      <p:sp>
        <p:nvSpPr>
          <p:cNvPr id="235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کے یہاں اپنے ملائکہ کو اتار دیا </a:t>
            </a:r>
            <a:endParaRPr lang="en-US" altLang="en-US" sz="4000" b="1">
              <a:solidFill>
                <a:srgbClr val="000066"/>
              </a:solidFill>
              <a:latin typeface="Alvi Nastaleeq" pitchFamily="2" charset="-78"/>
              <a:cs typeface="Alvi Nastaleeq" pitchFamily="2" charset="-78"/>
            </a:endParaRPr>
          </a:p>
        </p:txBody>
      </p:sp>
      <p:sp>
        <p:nvSpPr>
          <p:cNvPr id="235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तुने इनकी तरफ़ अपने फ़रिश्ते भेजे,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63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ٱلْمَنْصُورُ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مَنِ </a:t>
            </a:r>
            <a:r>
              <a:rPr lang="ar-SA" sz="8800" kern="1200" dirty="0" err="1">
                <a:latin typeface="Attari_Quran" pitchFamily="2" charset="-78"/>
                <a:ea typeface="+mn-ea"/>
                <a:cs typeface="Attari_Quran" pitchFamily="2" charset="-78"/>
              </a:rPr>
              <a:t>ٱعْتَدَىٰ</a:t>
            </a:r>
            <a:r>
              <a:rPr lang="ar-SA" sz="8800" kern="1200" dirty="0">
                <a:latin typeface="Attari_Quran" pitchFamily="2" charset="-78"/>
                <a:ea typeface="+mn-ea"/>
                <a:cs typeface="Attari_Quran" pitchFamily="2" charset="-78"/>
              </a:rPr>
              <a:t> عَلَيْهِ </a:t>
            </a:r>
            <a:r>
              <a:rPr lang="ar-SA" sz="8800" kern="1200" dirty="0" err="1">
                <a:latin typeface="Attari_Quran" pitchFamily="2" charset="-78"/>
                <a:ea typeface="+mn-ea"/>
                <a:cs typeface="Attari_Quran" pitchFamily="2" charset="-78"/>
              </a:rPr>
              <a:t>وَٱفْتَرَىٰ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one granted aid against whomever transgresses and forges lies against him?</a:t>
            </a:r>
          </a:p>
        </p:txBody>
      </p:sp>
      <p:sp>
        <p:nvSpPr>
          <p:cNvPr id="2263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almansuru `ala man i`tada `alayhi waftara</a:t>
            </a:r>
          </a:p>
        </p:txBody>
      </p:sp>
      <p:sp>
        <p:nvSpPr>
          <p:cNvPr id="2263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اس پر غالب ہے جس نے زیادتی کی اور جھوٹ باندھا</a:t>
            </a:r>
            <a:endParaRPr lang="en-US" altLang="en-US" sz="4000" b="1">
              <a:solidFill>
                <a:srgbClr val="000066"/>
              </a:solidFill>
              <a:latin typeface="Alvi Nastaleeq" pitchFamily="2" charset="-78"/>
              <a:cs typeface="Alvi Nastaleeq" pitchFamily="2" charset="-78"/>
            </a:endParaRPr>
          </a:p>
        </p:txBody>
      </p:sp>
      <p:sp>
        <p:nvSpPr>
          <p:cNvPr id="2263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इस पर ग़ालिब है जिस ने ज्यादती की और झूट बाँधा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73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ٱلْمُضْطَرُّ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ٱلَّذِي</a:t>
            </a:r>
            <a:r>
              <a:rPr lang="ar-SA" sz="8800" kern="1200" dirty="0">
                <a:latin typeface="Attari_Quran" pitchFamily="2" charset="-78"/>
                <a:ea typeface="+mn-ea"/>
                <a:cs typeface="Attari_Quran" pitchFamily="2" charset="-78"/>
              </a:rPr>
              <a:t> يُجَابُ </a:t>
            </a:r>
            <a:r>
              <a:rPr lang="ar-SA" sz="8800" kern="1200" dirty="0">
                <a:latin typeface="Attari_Quran" pitchFamily="2" charset="-78"/>
                <a:ea typeface="+mn-ea"/>
                <a:cs typeface="Attari_Quran" pitchFamily="2" charset="-78"/>
              </a:rPr>
              <a:t>إِذَا </a:t>
            </a:r>
            <a:r>
              <a:rPr lang="ar-SA" sz="8800" kern="1200" dirty="0">
                <a:latin typeface="Attari_Quran" pitchFamily="2" charset="-78"/>
                <a:ea typeface="+mn-ea"/>
                <a:cs typeface="Attari_Quran" pitchFamily="2" charset="-78"/>
              </a:rPr>
              <a:t>دَعَا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distressed who is answered when he prays?</a:t>
            </a:r>
          </a:p>
        </p:txBody>
      </p:sp>
      <p:sp>
        <p:nvSpPr>
          <p:cNvPr id="2273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almudtarru alladhi yujabu idha da`a</a:t>
            </a:r>
          </a:p>
        </p:txBody>
      </p:sp>
      <p:sp>
        <p:nvSpPr>
          <p:cNvPr id="2273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وہ پریشان کہ جب دعا مانگے قبول ہوتی ہے </a:t>
            </a:r>
            <a:endParaRPr lang="en-US" altLang="en-US" sz="4000" b="1">
              <a:solidFill>
                <a:srgbClr val="000066"/>
              </a:solidFill>
              <a:latin typeface="Alvi Nastaleeq" pitchFamily="2" charset="-78"/>
              <a:cs typeface="Alvi Nastaleeq" pitchFamily="2" charset="-78"/>
            </a:endParaRPr>
          </a:p>
        </p:txBody>
      </p:sp>
      <p:sp>
        <p:nvSpPr>
          <p:cNvPr id="2273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वो परेशान की जब दुआ मांगे तो क़बूल होती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83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صَدْرُ </a:t>
            </a:r>
            <a:r>
              <a:rPr lang="ar-SA" sz="8800" kern="1200" dirty="0" err="1">
                <a:latin typeface="Attari_Quran" pitchFamily="2" charset="-78"/>
                <a:ea typeface="+mn-ea"/>
                <a:cs typeface="Attari_Quran" pitchFamily="2" charset="-78"/>
              </a:rPr>
              <a:t>ٱلْخَلاَئِقِ</a:t>
            </a:r>
            <a:r>
              <a:rPr lang="ar-SA" sz="8800" kern="1200" dirty="0">
                <a:latin typeface="Attari_Quran" pitchFamily="2" charset="-78"/>
                <a:ea typeface="+mn-ea"/>
                <a:cs typeface="Attari_Quran" pitchFamily="2" charset="-78"/>
              </a:rPr>
              <a:t> ذُوُ </a:t>
            </a:r>
            <a:r>
              <a:rPr lang="ar-SA" sz="8800" kern="1200" dirty="0" err="1">
                <a:latin typeface="Attari_Quran" pitchFamily="2" charset="-78"/>
                <a:ea typeface="+mn-ea"/>
                <a:cs typeface="Attari_Quran" pitchFamily="2" charset="-78"/>
              </a:rPr>
              <a:t>ٱلْبِرِّ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وَٱلتَّقْوَىٰ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forepart of the creatures who enjoys dutifulness and piety?</a:t>
            </a:r>
          </a:p>
        </p:txBody>
      </p:sp>
      <p:sp>
        <p:nvSpPr>
          <p:cNvPr id="2283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sadru alkhala'iqi dhu albirri walttaqwa</a:t>
            </a:r>
          </a:p>
        </p:txBody>
      </p:sp>
      <p:sp>
        <p:nvSpPr>
          <p:cNvPr id="2283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مخلوق کا حاکم جو نیک و پرہیز گار ہے </a:t>
            </a:r>
            <a:endParaRPr lang="en-US" altLang="en-US" sz="4000" b="1">
              <a:solidFill>
                <a:srgbClr val="000066"/>
              </a:solidFill>
              <a:latin typeface="Alvi Nastaleeq" pitchFamily="2" charset="-78"/>
              <a:cs typeface="Alvi Nastaleeq" pitchFamily="2" charset="-78"/>
            </a:endParaRPr>
          </a:p>
        </p:txBody>
      </p:sp>
      <p:sp>
        <p:nvSpPr>
          <p:cNvPr id="2283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मख्लूक़ का हाकिम जो नेक और परहेजगार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293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ايْنَ </a:t>
            </a:r>
            <a:r>
              <a:rPr lang="ar-SA" sz="8800" kern="1200" dirty="0" err="1">
                <a:latin typeface="Attari_Quran" pitchFamily="2" charset="-78"/>
                <a:ea typeface="+mn-ea"/>
                <a:cs typeface="Attari_Quran" pitchFamily="2" charset="-78"/>
              </a:rPr>
              <a:t>ٱبْنُ</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ٱلنَّبِيِّ</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ٱلْمُصْطَفَىٰ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Where is the son of the well-chosen Prophet,</a:t>
            </a:r>
          </a:p>
        </p:txBody>
      </p:sp>
      <p:sp>
        <p:nvSpPr>
          <p:cNvPr id="2293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ayna ibnu alnnabiyyi almustafa</a:t>
            </a:r>
          </a:p>
        </p:txBody>
      </p:sp>
      <p:sp>
        <p:nvSpPr>
          <p:cNvPr id="2293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کہاں ہے وہ جو نبی مصطفی کا فرزند</a:t>
            </a:r>
            <a:endParaRPr lang="en-US" altLang="en-US" sz="4000" b="1">
              <a:solidFill>
                <a:srgbClr val="000066"/>
              </a:solidFill>
              <a:latin typeface="Alvi Nastaleeq" pitchFamily="2" charset="-78"/>
              <a:cs typeface="Alvi Nastaleeq" pitchFamily="2" charset="-78"/>
            </a:endParaRPr>
          </a:p>
        </p:txBody>
      </p:sp>
      <p:sp>
        <p:nvSpPr>
          <p:cNvPr id="2293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कहाँ है वो जो नबी मुस्तफा (स:अ:व:व)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04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وَٱبْنُ</a:t>
            </a:r>
            <a:r>
              <a:rPr lang="ar-SA" sz="8800" kern="1200" dirty="0">
                <a:latin typeface="Attari_Quran" pitchFamily="2" charset="-78"/>
                <a:ea typeface="+mn-ea"/>
                <a:cs typeface="Attari_Quran" pitchFamily="2" charset="-78"/>
              </a:rPr>
              <a:t> عَلِيٍّ </a:t>
            </a:r>
            <a:r>
              <a:rPr lang="ar-SA" sz="8800" kern="1200" dirty="0" err="1">
                <a:latin typeface="Attari_Quran" pitchFamily="2" charset="-78"/>
                <a:ea typeface="+mn-ea"/>
                <a:cs typeface="Attari_Quran" pitchFamily="2" charset="-78"/>
              </a:rPr>
              <a:t>ٱلْمُرْتَضَىٰ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 son of `Ali the well-pleased,</a:t>
            </a:r>
          </a:p>
        </p:txBody>
      </p:sp>
      <p:sp>
        <p:nvSpPr>
          <p:cNvPr id="2304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wabnu `aliyyin almurtada</a:t>
            </a:r>
          </a:p>
        </p:txBody>
      </p:sp>
      <p:sp>
        <p:nvSpPr>
          <p:cNvPr id="2304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علی مرتضی           کا فرزند </a:t>
            </a:r>
            <a:endParaRPr lang="en-US" altLang="en-US" sz="4000" b="1">
              <a:solidFill>
                <a:srgbClr val="000066"/>
              </a:solidFill>
              <a:latin typeface="Alvi Nastaleeq" pitchFamily="2" charset="-78"/>
              <a:cs typeface="Alvi Nastaleeq" pitchFamily="2" charset="-78"/>
            </a:endParaRPr>
          </a:p>
        </p:txBody>
      </p:sp>
      <p:sp>
        <p:nvSpPr>
          <p:cNvPr id="2304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अली मुर्तज़ा (अ:स)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14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وَٱبْنُ</a:t>
            </a:r>
            <a:r>
              <a:rPr lang="ar-SA" sz="8800" kern="1200" dirty="0">
                <a:latin typeface="Attari_Quran" pitchFamily="2" charset="-78"/>
                <a:ea typeface="+mn-ea"/>
                <a:cs typeface="Attari_Quran" pitchFamily="2" charset="-78"/>
              </a:rPr>
              <a:t> خَدِيـجَةَ </a:t>
            </a:r>
            <a:r>
              <a:rPr lang="ar-SA" sz="8800" kern="1200" dirty="0" err="1">
                <a:latin typeface="Attari_Quran" pitchFamily="2" charset="-78"/>
                <a:ea typeface="+mn-ea"/>
                <a:cs typeface="Attari_Quran" pitchFamily="2" charset="-78"/>
              </a:rPr>
              <a:t>ٱلْغَرَّاءِ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 son of </a:t>
            </a:r>
            <a:r>
              <a:rPr lang="en-US" b="1" i="1" kern="1200" dirty="0" err="1">
                <a:ea typeface="MS Mincho" pitchFamily="49" charset="-128"/>
              </a:rPr>
              <a:t>Khadijah</a:t>
            </a:r>
            <a:r>
              <a:rPr lang="en-US" b="1" kern="1200" dirty="0">
                <a:ea typeface="MS Mincho" pitchFamily="49" charset="-128"/>
              </a:rPr>
              <a:t> the glittery lady,</a:t>
            </a:r>
          </a:p>
        </p:txBody>
      </p:sp>
      <p:sp>
        <p:nvSpPr>
          <p:cNvPr id="2314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wabnu khadijata algharra'i</a:t>
            </a:r>
          </a:p>
        </p:txBody>
      </p:sp>
      <p:sp>
        <p:nvSpPr>
          <p:cNvPr id="2314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خدیجہ پاک             کا فرزند     </a:t>
            </a:r>
            <a:endParaRPr lang="en-US" altLang="en-US" sz="4000" b="1">
              <a:solidFill>
                <a:srgbClr val="000066"/>
              </a:solidFill>
              <a:latin typeface="Alvi Nastaleeq" pitchFamily="2" charset="-78"/>
              <a:cs typeface="Alvi Nastaleeq" pitchFamily="2" charset="-78"/>
            </a:endParaRPr>
          </a:p>
        </p:txBody>
      </p:sp>
      <p:sp>
        <p:nvSpPr>
          <p:cNvPr id="2314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ख़दीजा पाक (स:अ)</a:t>
            </a:r>
            <a:r>
              <a:rPr lang="en-US" altLang="en-US" sz="2400" b="1">
                <a:solidFill>
                  <a:srgbClr val="000066"/>
                </a:solidFill>
              </a:rPr>
              <a:t> </a:t>
            </a:r>
            <a:r>
              <a:rPr lang="hi-IN" altLang="en-US" sz="2400" b="1">
                <a:solidFill>
                  <a:srgbClr val="000066"/>
                </a:solidFill>
              </a:rPr>
              <a:t>का फ़र्ज़न्द </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24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وَٱبْنُ</a:t>
            </a:r>
            <a:r>
              <a:rPr lang="ar-SA" sz="8800" kern="1200" dirty="0">
                <a:latin typeface="Attari_Quran" pitchFamily="2" charset="-78"/>
                <a:ea typeface="+mn-ea"/>
                <a:cs typeface="Attari_Quran" pitchFamily="2" charset="-78"/>
              </a:rPr>
              <a:t> فَاطِمَةَ </a:t>
            </a:r>
            <a:r>
              <a:rPr lang="ar-SA" sz="8800" kern="1200" dirty="0" err="1">
                <a:latin typeface="Attari_Quran" pitchFamily="2" charset="-78"/>
                <a:ea typeface="+mn-ea"/>
                <a:cs typeface="Attari_Quran" pitchFamily="2" charset="-78"/>
              </a:rPr>
              <a:t>ٱلْكُبْرَىٰ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the son of </a:t>
            </a:r>
            <a:r>
              <a:rPr lang="en-US" b="1" i="1" kern="1200" dirty="0">
                <a:ea typeface="MS Mincho" pitchFamily="49" charset="-128"/>
              </a:rPr>
              <a:t>Fatimah</a:t>
            </a:r>
            <a:r>
              <a:rPr lang="en-US" b="1" kern="1200" dirty="0">
                <a:ea typeface="MS Mincho" pitchFamily="49" charset="-128"/>
              </a:rPr>
              <a:t> the grand lady?</a:t>
            </a:r>
          </a:p>
        </p:txBody>
      </p:sp>
      <p:sp>
        <p:nvSpPr>
          <p:cNvPr id="2324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wabnu fatimata alkubra</a:t>
            </a:r>
          </a:p>
        </p:txBody>
      </p:sp>
      <p:sp>
        <p:nvSpPr>
          <p:cNvPr id="2324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فاطمہ کبری              کا فرزند </a:t>
            </a:r>
            <a:endParaRPr lang="en-US" altLang="en-US" sz="4000" b="1">
              <a:solidFill>
                <a:srgbClr val="000066"/>
              </a:solidFill>
              <a:latin typeface="Alvi Nastaleeq" pitchFamily="2" charset="-78"/>
              <a:cs typeface="Alvi Nastaleeq" pitchFamily="2" charset="-78"/>
            </a:endParaRPr>
          </a:p>
        </p:txBody>
      </p:sp>
      <p:sp>
        <p:nvSpPr>
          <p:cNvPr id="2324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फ़ातिमा कुबरा(स:अ) का फ़र्ज़न्द </a:t>
            </a:r>
            <a:r>
              <a:rPr lang="en-US" altLang="en-US" sz="2400" b="1">
                <a:solidFill>
                  <a:srgbClr val="000066"/>
                </a:solidFill>
              </a:rPr>
              <a:t>- </a:t>
            </a:r>
            <a:r>
              <a:rPr lang="hi-IN" altLang="en-US" sz="2400" b="1">
                <a:solidFill>
                  <a:srgbClr val="000066"/>
                </a:solidFill>
              </a:rPr>
              <a:t>मेहदी (अ:स</a:t>
            </a:r>
            <a:r>
              <a:rPr lang="en-US" altLang="en-US" sz="2400" b="1">
                <a:solidFill>
                  <a:srgbClr val="000066"/>
                </a:solidFill>
              </a:rPr>
              <a:t>)</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34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بِابِي انْتَ وَامِّي</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my father and mother be ransoms for you.</a:t>
            </a:r>
          </a:p>
        </p:txBody>
      </p:sp>
      <p:sp>
        <p:nvSpPr>
          <p:cNvPr id="2334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bi'abi anta wa ummi</a:t>
            </a:r>
          </a:p>
        </p:txBody>
      </p:sp>
      <p:sp>
        <p:nvSpPr>
          <p:cNvPr id="2334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قربان آپ پر میرے ماں باپ </a:t>
            </a:r>
            <a:endParaRPr lang="en-US" altLang="en-US" sz="4000" b="1">
              <a:solidFill>
                <a:srgbClr val="000066"/>
              </a:solidFill>
              <a:latin typeface="Alvi Nastaleeq" pitchFamily="2" charset="-78"/>
              <a:cs typeface="Alvi Nastaleeq" pitchFamily="2" charset="-78"/>
            </a:endParaRPr>
          </a:p>
        </p:txBody>
      </p:sp>
      <p:sp>
        <p:nvSpPr>
          <p:cNvPr id="2334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कुर्बान आप पर मेरे माँ बाप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44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وَنَفْسِي لَكَ </a:t>
            </a:r>
            <a:r>
              <a:rPr lang="ar-SA" sz="8800" kern="1200" dirty="0" err="1">
                <a:latin typeface="Attari_Quran" pitchFamily="2" charset="-78"/>
                <a:ea typeface="+mn-ea"/>
                <a:cs typeface="Attari_Quran" pitchFamily="2" charset="-78"/>
              </a:rPr>
              <a:t>ٱلْوِقَاءُ</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وَٱلْحِمَىٰ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my soul be protection and shield for you.</a:t>
            </a:r>
          </a:p>
        </p:txBody>
      </p:sp>
      <p:sp>
        <p:nvSpPr>
          <p:cNvPr id="2345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nafsi laka alwiqa'u walhima</a:t>
            </a:r>
          </a:p>
        </p:txBody>
      </p:sp>
      <p:sp>
        <p:nvSpPr>
          <p:cNvPr id="2345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میری جان آپ کیلئے فدا ہے </a:t>
            </a:r>
            <a:endParaRPr lang="en-US" altLang="en-US" sz="4000" b="1">
              <a:solidFill>
                <a:srgbClr val="000066"/>
              </a:solidFill>
              <a:latin typeface="Alvi Nastaleeq" pitchFamily="2" charset="-78"/>
              <a:cs typeface="Alvi Nastaleeq" pitchFamily="2" charset="-78"/>
            </a:endParaRPr>
          </a:p>
        </p:txBody>
      </p:sp>
      <p:sp>
        <p:nvSpPr>
          <p:cNvPr id="2345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मेरी जान आप के लिये फ़िदा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55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ٱلسَّادَةِ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ٱلْمُقَرَّبِينَ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chiefs drawn near!</a:t>
            </a:r>
          </a:p>
        </p:txBody>
      </p:sp>
      <p:sp>
        <p:nvSpPr>
          <p:cNvPr id="2355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alssadati almuqarrabina</a:t>
            </a:r>
          </a:p>
        </p:txBody>
      </p:sp>
      <p:sp>
        <p:nvSpPr>
          <p:cNvPr id="2355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خدا کے مقرب سرداروں کے فرزند </a:t>
            </a:r>
            <a:endParaRPr lang="en-US" altLang="en-US" sz="4000" b="1">
              <a:solidFill>
                <a:srgbClr val="000066"/>
              </a:solidFill>
              <a:latin typeface="Alvi Nastaleeq" pitchFamily="2" charset="-78"/>
              <a:cs typeface="Alvi Nastaleeq" pitchFamily="2" charset="-78"/>
            </a:endParaRPr>
          </a:p>
        </p:txBody>
      </p:sp>
      <p:sp>
        <p:nvSpPr>
          <p:cNvPr id="2355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ख़ुदा के मुक़र्रिब सरदारों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5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وَكَرَّمْتَهُمْ بِوَحْيِكَ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honored them with Your revelations,</a:t>
            </a:r>
          </a:p>
        </p:txBody>
      </p:sp>
      <p:sp>
        <p:nvSpPr>
          <p:cNvPr id="245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karramtahum biwahyika</a:t>
            </a:r>
          </a:p>
        </p:txBody>
      </p:sp>
      <p:sp>
        <p:nvSpPr>
          <p:cNvPr id="245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انہیں اپنی وحی کے ذریعہ محترم بنا دیا۔ </a:t>
            </a:r>
            <a:endParaRPr lang="en-US" altLang="en-US" sz="4000" b="1">
              <a:solidFill>
                <a:srgbClr val="000066"/>
              </a:solidFill>
              <a:latin typeface="Alvi Nastaleeq" pitchFamily="2" charset="-78"/>
              <a:cs typeface="Alvi Nastaleeq" pitchFamily="2" charset="-78"/>
            </a:endParaRPr>
          </a:p>
        </p:txBody>
      </p:sp>
      <p:sp>
        <p:nvSpPr>
          <p:cNvPr id="245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वही से मुशर्रफ़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65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ٱلنُّجَبَاءِ</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ٱلاكْرَمِينَ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most honorable, outstanding ones!</a:t>
            </a:r>
          </a:p>
        </p:txBody>
      </p:sp>
      <p:sp>
        <p:nvSpPr>
          <p:cNvPr id="2365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alnnujaba'i al-akramina</a:t>
            </a:r>
          </a:p>
        </p:txBody>
      </p:sp>
      <p:sp>
        <p:nvSpPr>
          <p:cNvPr id="2365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پاک نسل بزرگواروں کے فرزند </a:t>
            </a:r>
            <a:endParaRPr lang="en-US" altLang="en-US" sz="4000" b="1">
              <a:solidFill>
                <a:srgbClr val="000066"/>
              </a:solidFill>
              <a:latin typeface="Alvi Nastaleeq" pitchFamily="2" charset="-78"/>
              <a:cs typeface="Alvi Nastaleeq" pitchFamily="2" charset="-78"/>
            </a:endParaRPr>
          </a:p>
        </p:txBody>
      </p:sp>
      <p:sp>
        <p:nvSpPr>
          <p:cNvPr id="2365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पाक नसल बुजुर्गवारों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75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ٱلْهُدَاةِ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ٱلْمَهْدِيِّينَ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guiding and well-guided ones!</a:t>
            </a:r>
          </a:p>
        </p:txBody>
      </p:sp>
      <p:sp>
        <p:nvSpPr>
          <p:cNvPr id="2375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alhudati almahdiyyina</a:t>
            </a:r>
          </a:p>
        </p:txBody>
      </p:sp>
      <p:sp>
        <p:nvSpPr>
          <p:cNvPr id="2375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ہدایت یافتہ رہبروں کے فرزند</a:t>
            </a:r>
            <a:endParaRPr lang="en-US" altLang="en-US" sz="4000" b="1">
              <a:solidFill>
                <a:srgbClr val="000066"/>
              </a:solidFill>
              <a:latin typeface="Alvi Nastaleeq" pitchFamily="2" charset="-78"/>
              <a:cs typeface="Alvi Nastaleeq" pitchFamily="2" charset="-78"/>
            </a:endParaRPr>
          </a:p>
        </p:txBody>
      </p:sp>
      <p:sp>
        <p:nvSpPr>
          <p:cNvPr id="2375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हिदायत याफ़ता रहबरों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85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ٱلْخِيَرَةِ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ٱلْمُهَذَّبِينَ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ever-best refined ones!</a:t>
            </a:r>
          </a:p>
        </p:txBody>
      </p:sp>
      <p:sp>
        <p:nvSpPr>
          <p:cNvPr id="2385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alkhiyarati almuhadhdhabina</a:t>
            </a:r>
          </a:p>
        </p:txBody>
      </p:sp>
      <p:sp>
        <p:nvSpPr>
          <p:cNvPr id="2385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برگزیدہ اور خوش اطوار بزرگوں کے فرزند </a:t>
            </a:r>
            <a:endParaRPr lang="en-US" altLang="en-US" sz="4000" b="1">
              <a:solidFill>
                <a:srgbClr val="000066"/>
              </a:solidFill>
              <a:latin typeface="Alvi Nastaleeq" pitchFamily="2" charset="-78"/>
              <a:cs typeface="Alvi Nastaleeq" pitchFamily="2" charset="-78"/>
            </a:endParaRPr>
          </a:p>
        </p:txBody>
      </p:sp>
      <p:sp>
        <p:nvSpPr>
          <p:cNvPr id="2386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बुर्गाजीदा और ख़ुश'इतवार बुज़ुर्गों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396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ٱلْغَطَارِفَةِ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ٱلانْجَبِينَ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all-liberal and all-select ones!</a:t>
            </a:r>
          </a:p>
        </p:txBody>
      </p:sp>
      <p:sp>
        <p:nvSpPr>
          <p:cNvPr id="2396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alghatarifati al-anjabina</a:t>
            </a:r>
          </a:p>
        </p:txBody>
      </p:sp>
      <p:sp>
        <p:nvSpPr>
          <p:cNvPr id="2396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پاک نہاد سرداروں کے فرزند </a:t>
            </a:r>
            <a:endParaRPr lang="en-US" altLang="en-US" sz="4000" b="1">
              <a:solidFill>
                <a:srgbClr val="000066"/>
              </a:solidFill>
              <a:latin typeface="Alvi Nastaleeq" pitchFamily="2" charset="-78"/>
              <a:cs typeface="Alvi Nastaleeq" pitchFamily="2" charset="-78"/>
            </a:endParaRPr>
          </a:p>
        </p:txBody>
      </p:sp>
      <p:sp>
        <p:nvSpPr>
          <p:cNvPr id="2396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पाक नेहा  सरदारों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06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ٱلاطَائِبِ</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ٱلْمُطَهَّرِينَ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immaculate and purified ones!</a:t>
            </a:r>
          </a:p>
        </p:txBody>
      </p:sp>
      <p:sp>
        <p:nvSpPr>
          <p:cNvPr id="2406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al-ata'ibi almutahharina</a:t>
            </a:r>
          </a:p>
        </p:txBody>
      </p:sp>
      <p:sp>
        <p:nvSpPr>
          <p:cNvPr id="2406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پاکبازوں پاک شدگان کے فرزند </a:t>
            </a:r>
            <a:endParaRPr lang="en-US" altLang="en-US" sz="4000" b="1">
              <a:solidFill>
                <a:srgbClr val="000066"/>
              </a:solidFill>
              <a:latin typeface="Alvi Nastaleeq" pitchFamily="2" charset="-78"/>
              <a:cs typeface="Alvi Nastaleeq" pitchFamily="2" charset="-78"/>
            </a:endParaRPr>
          </a:p>
        </p:txBody>
      </p:sp>
      <p:sp>
        <p:nvSpPr>
          <p:cNvPr id="2406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पाकबाजों पाक हुए लोगों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16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ٱلْخَضَارِمَةِ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ٱلْمُنْتَجَبِينَ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ample-giving, finely elected ones!</a:t>
            </a:r>
          </a:p>
        </p:txBody>
      </p:sp>
      <p:sp>
        <p:nvSpPr>
          <p:cNvPr id="2416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alkhadarimati almuntajabina</a:t>
            </a:r>
          </a:p>
        </p:txBody>
      </p:sp>
      <p:sp>
        <p:nvSpPr>
          <p:cNvPr id="2416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پاک نژاد و سادات کے فرزند </a:t>
            </a:r>
            <a:endParaRPr lang="en-US" altLang="en-US" sz="4000" b="1">
              <a:solidFill>
                <a:srgbClr val="000066"/>
              </a:solidFill>
              <a:latin typeface="Alvi Nastaleeq" pitchFamily="2" charset="-78"/>
              <a:cs typeface="Alvi Nastaleeq" pitchFamily="2" charset="-78"/>
            </a:endParaRPr>
          </a:p>
        </p:txBody>
      </p:sp>
      <p:sp>
        <p:nvSpPr>
          <p:cNvPr id="2416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पाक निषाद सादात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26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ٱلْقَمَاقِمَةِ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ٱلاكْرَمِينَ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bounteous, most honorable ones!</a:t>
            </a:r>
          </a:p>
        </p:txBody>
      </p:sp>
      <p:sp>
        <p:nvSpPr>
          <p:cNvPr id="2426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alqamaqimati al-akramina</a:t>
            </a:r>
          </a:p>
        </p:txBody>
      </p:sp>
      <p:sp>
        <p:nvSpPr>
          <p:cNvPr id="2426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وسیع القلب عزت داروں کے فرزند </a:t>
            </a:r>
            <a:endParaRPr lang="en-US" altLang="en-US" sz="4000" b="1">
              <a:solidFill>
                <a:srgbClr val="000066"/>
              </a:solidFill>
              <a:latin typeface="Alvi Nastaleeq" pitchFamily="2" charset="-78"/>
              <a:cs typeface="Alvi Nastaleeq" pitchFamily="2" charset="-78"/>
            </a:endParaRPr>
          </a:p>
        </p:txBody>
      </p:sp>
      <p:sp>
        <p:nvSpPr>
          <p:cNvPr id="2426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वासी-उल-क़ल्ब इज्ज़त्दारों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37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ٱلْبُدُورِ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ٱلْمُنِيرَةِ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light-giving full moons!</a:t>
            </a:r>
          </a:p>
        </p:txBody>
      </p:sp>
      <p:sp>
        <p:nvSpPr>
          <p:cNvPr id="2437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albuduri almunirati</a:t>
            </a:r>
          </a:p>
        </p:txBody>
      </p:sp>
      <p:sp>
        <p:nvSpPr>
          <p:cNvPr id="2437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روشن چاندوں کے فرزند </a:t>
            </a:r>
            <a:endParaRPr lang="en-US" altLang="en-US" sz="4000" b="1">
              <a:solidFill>
                <a:srgbClr val="000066"/>
              </a:solidFill>
              <a:latin typeface="Alvi Nastaleeq" pitchFamily="2" charset="-78"/>
              <a:cs typeface="Alvi Nastaleeq" pitchFamily="2" charset="-78"/>
            </a:endParaRPr>
          </a:p>
        </p:txBody>
      </p:sp>
      <p:sp>
        <p:nvSpPr>
          <p:cNvPr id="2437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रौशन चांदों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47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ٱلسُّرُجِ</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ٱلْمُضِيئَةِ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beaming lanterns!</a:t>
            </a:r>
          </a:p>
        </p:txBody>
      </p:sp>
      <p:sp>
        <p:nvSpPr>
          <p:cNvPr id="2447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alssuruji almudi'ati</a:t>
            </a:r>
          </a:p>
        </p:txBody>
      </p:sp>
      <p:sp>
        <p:nvSpPr>
          <p:cNvPr id="2447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روشن چراغوں کے فرزند </a:t>
            </a:r>
            <a:endParaRPr lang="en-US" altLang="en-US" sz="4000" b="1">
              <a:solidFill>
                <a:srgbClr val="000066"/>
              </a:solidFill>
              <a:latin typeface="Alvi Nastaleeq" pitchFamily="2" charset="-78"/>
              <a:cs typeface="Alvi Nastaleeq" pitchFamily="2" charset="-78"/>
            </a:endParaRPr>
          </a:p>
        </p:txBody>
      </p:sp>
      <p:sp>
        <p:nvSpPr>
          <p:cNvPr id="2447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रौशन चिरागों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57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ٱلشُّهُبِ</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ٱلثَّاقِبَةِ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piercing flames!</a:t>
            </a:r>
          </a:p>
        </p:txBody>
      </p:sp>
      <p:sp>
        <p:nvSpPr>
          <p:cNvPr id="2457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alshshuhubi alththaqibati</a:t>
            </a:r>
          </a:p>
        </p:txBody>
      </p:sp>
      <p:sp>
        <p:nvSpPr>
          <p:cNvPr id="2457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روشن سیاروں کے فرزند </a:t>
            </a:r>
            <a:endParaRPr lang="en-US" altLang="en-US" sz="4000" b="1">
              <a:solidFill>
                <a:srgbClr val="000066"/>
              </a:solidFill>
              <a:latin typeface="Alvi Nastaleeq" pitchFamily="2" charset="-78"/>
              <a:cs typeface="Alvi Nastaleeq" pitchFamily="2" charset="-78"/>
            </a:endParaRPr>
          </a:p>
        </p:txBody>
      </p:sp>
      <p:sp>
        <p:nvSpPr>
          <p:cNvPr id="2457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रौशन सय्यारों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6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وَرَفَدْتَهُمْ بِعِلْمِكَ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supported them with Your knowledge,</a:t>
            </a:r>
          </a:p>
        </p:txBody>
      </p:sp>
      <p:sp>
        <p:nvSpPr>
          <p:cNvPr id="256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rafadtahum bi`ilmika</a:t>
            </a:r>
          </a:p>
        </p:txBody>
      </p:sp>
      <p:sp>
        <p:nvSpPr>
          <p:cNvPr id="256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اپنے علم سے نواز دی</a:t>
            </a:r>
          </a:p>
        </p:txBody>
      </p:sp>
      <p:sp>
        <p:nvSpPr>
          <p:cNvPr id="256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अपने उलूम से नवाज़ा,</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67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ٱلانْجُمِ</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ٱلزَّاهِرَةِ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luminous stars!</a:t>
            </a:r>
          </a:p>
        </p:txBody>
      </p:sp>
      <p:sp>
        <p:nvSpPr>
          <p:cNvPr id="2467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al-anjumi alzzahirati</a:t>
            </a:r>
          </a:p>
        </p:txBody>
      </p:sp>
      <p:sp>
        <p:nvSpPr>
          <p:cNvPr id="2467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چمکتے ستاروں کے فرزند </a:t>
            </a:r>
            <a:endParaRPr lang="en-US" altLang="en-US" sz="4000" b="1">
              <a:solidFill>
                <a:srgbClr val="000066"/>
              </a:solidFill>
              <a:latin typeface="Alvi Nastaleeq" pitchFamily="2" charset="-78"/>
              <a:cs typeface="Alvi Nastaleeq" pitchFamily="2" charset="-78"/>
            </a:endParaRPr>
          </a:p>
        </p:txBody>
      </p:sp>
      <p:sp>
        <p:nvSpPr>
          <p:cNvPr id="2467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चमकते सितारों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78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ٱلسُّبُلِ</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ٱلْوَاضِحَةِ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patent ways!</a:t>
            </a:r>
          </a:p>
        </p:txBody>
      </p:sp>
      <p:sp>
        <p:nvSpPr>
          <p:cNvPr id="2478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alssubuli alwadihati</a:t>
            </a:r>
          </a:p>
        </p:txBody>
      </p:sp>
      <p:sp>
        <p:nvSpPr>
          <p:cNvPr id="2478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روشن راہوں کے فرزند </a:t>
            </a:r>
            <a:endParaRPr lang="en-US" altLang="en-US" sz="4000" b="1">
              <a:solidFill>
                <a:srgbClr val="000066"/>
              </a:solidFill>
              <a:latin typeface="Alvi Nastaleeq" pitchFamily="2" charset="-78"/>
              <a:cs typeface="Alvi Nastaleeq" pitchFamily="2" charset="-78"/>
            </a:endParaRPr>
          </a:p>
        </p:txBody>
      </p:sp>
      <p:sp>
        <p:nvSpPr>
          <p:cNvPr id="2478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रौशन राहों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88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ٱلاعْلاَمِ</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ٱللاَّئِحَةِ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obvious signs!</a:t>
            </a:r>
          </a:p>
        </p:txBody>
      </p:sp>
      <p:sp>
        <p:nvSpPr>
          <p:cNvPr id="2488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al-a`lami alla'ihati</a:t>
            </a:r>
          </a:p>
        </p:txBody>
      </p:sp>
      <p:sp>
        <p:nvSpPr>
          <p:cNvPr id="2488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بلند مرتبے والوں کے فرزند</a:t>
            </a:r>
            <a:endParaRPr lang="en-US" altLang="en-US" sz="4000" b="1">
              <a:solidFill>
                <a:srgbClr val="000066"/>
              </a:solidFill>
              <a:latin typeface="Alvi Nastaleeq" pitchFamily="2" charset="-78"/>
              <a:cs typeface="Alvi Nastaleeq" pitchFamily="2" charset="-78"/>
            </a:endParaRPr>
          </a:p>
        </p:txBody>
      </p:sp>
      <p:sp>
        <p:nvSpPr>
          <p:cNvPr id="2488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बुलंद मर्तबा वालों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498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ٱلْعُلُومِ</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ٱلْكَامِلَةِ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perfect knowledge!</a:t>
            </a:r>
          </a:p>
        </p:txBody>
      </p:sp>
      <p:sp>
        <p:nvSpPr>
          <p:cNvPr id="2498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al`ulumi alkamilati</a:t>
            </a:r>
          </a:p>
        </p:txBody>
      </p:sp>
      <p:sp>
        <p:nvSpPr>
          <p:cNvPr id="2498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حاملین علوم کے فرزند </a:t>
            </a:r>
            <a:endParaRPr lang="en-US" altLang="en-US" sz="4000" b="1">
              <a:solidFill>
                <a:srgbClr val="000066"/>
              </a:solidFill>
              <a:latin typeface="Alvi Nastaleeq" pitchFamily="2" charset="-78"/>
              <a:cs typeface="Alvi Nastaleeq" pitchFamily="2" charset="-78"/>
            </a:endParaRPr>
          </a:p>
        </p:txBody>
      </p:sp>
      <p:sp>
        <p:nvSpPr>
          <p:cNvPr id="2498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हामेलीन-ए-उलूम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08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ٱلسُّنَنِ</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ٱلْمَشْهُورَةِ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renowned traditions!</a:t>
            </a:r>
          </a:p>
        </p:txBody>
      </p:sp>
      <p:sp>
        <p:nvSpPr>
          <p:cNvPr id="2508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alssunani almashhurati</a:t>
            </a:r>
          </a:p>
        </p:txBody>
      </p:sp>
      <p:sp>
        <p:nvSpPr>
          <p:cNvPr id="2508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واضح روشوں کے فرزند </a:t>
            </a:r>
            <a:endParaRPr lang="en-US" altLang="en-US" sz="4000" b="1">
              <a:solidFill>
                <a:srgbClr val="000066"/>
              </a:solidFill>
              <a:latin typeface="Alvi Nastaleeq" pitchFamily="2" charset="-78"/>
              <a:cs typeface="Alvi Nastaleeq" pitchFamily="2" charset="-78"/>
            </a:endParaRPr>
          </a:p>
        </p:txBody>
      </p:sp>
      <p:sp>
        <p:nvSpPr>
          <p:cNvPr id="2508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वाज़े'अ रविशों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19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ٱلْمَعَالِمِ</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ٱلْمَاثُورَةِ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well-established features!</a:t>
            </a:r>
          </a:p>
        </p:txBody>
      </p:sp>
      <p:sp>
        <p:nvSpPr>
          <p:cNvPr id="2519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alma`alimi alma'thurati</a:t>
            </a:r>
          </a:p>
        </p:txBody>
      </p:sp>
      <p:sp>
        <p:nvSpPr>
          <p:cNvPr id="2519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مذکورہ علامتوں کے فرزند </a:t>
            </a:r>
            <a:endParaRPr lang="en-US" altLang="en-US" sz="4000" b="1">
              <a:solidFill>
                <a:srgbClr val="000066"/>
              </a:solidFill>
              <a:latin typeface="Alvi Nastaleeq" pitchFamily="2" charset="-78"/>
              <a:cs typeface="Alvi Nastaleeq" pitchFamily="2" charset="-78"/>
            </a:endParaRPr>
          </a:p>
        </p:txBody>
      </p:sp>
      <p:sp>
        <p:nvSpPr>
          <p:cNvPr id="2519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मजकूर अलामतों के फ़र्ज़न्द,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29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ٱلْمُعْجِزَاتِ</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ٱلْمَوْجُودَةِ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well-known miracles!</a:t>
            </a:r>
          </a:p>
        </p:txBody>
      </p:sp>
      <p:sp>
        <p:nvSpPr>
          <p:cNvPr id="2529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almu`jizati almawjudati</a:t>
            </a:r>
          </a:p>
        </p:txBody>
      </p:sp>
      <p:sp>
        <p:nvSpPr>
          <p:cNvPr id="2529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معجز نماؤں کے فرزند </a:t>
            </a:r>
            <a:endParaRPr lang="en-US" altLang="en-US" sz="4000" b="1">
              <a:solidFill>
                <a:srgbClr val="000066"/>
              </a:solidFill>
              <a:latin typeface="Alvi Nastaleeq" pitchFamily="2" charset="-78"/>
              <a:cs typeface="Alvi Nastaleeq" pitchFamily="2" charset="-78"/>
            </a:endParaRPr>
          </a:p>
        </p:txBody>
      </p:sp>
      <p:sp>
        <p:nvSpPr>
          <p:cNvPr id="2529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मोजिज़ नुमाओं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39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ٱلدَّلاَئِلِ</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ٱلْمَشْهُودَةِ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a:t>
            </a:r>
            <a:r>
              <a:rPr lang="en-US" b="1" kern="1200" dirty="0" smtClean="0">
                <a:ea typeface="MS Mincho" pitchFamily="49" charset="-128"/>
              </a:rPr>
              <a:t>widely witnessed </a:t>
            </a:r>
            <a:r>
              <a:rPr lang="en-US" b="1" kern="1200" dirty="0">
                <a:ea typeface="MS Mincho" pitchFamily="49" charset="-128"/>
              </a:rPr>
              <a:t>demonstrations!</a:t>
            </a:r>
          </a:p>
        </p:txBody>
      </p:sp>
      <p:sp>
        <p:nvSpPr>
          <p:cNvPr id="2539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alddala'ili almashhudati</a:t>
            </a:r>
          </a:p>
        </p:txBody>
      </p:sp>
      <p:sp>
        <p:nvSpPr>
          <p:cNvPr id="2539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ظاہر دلائل کے فرزند </a:t>
            </a:r>
            <a:endParaRPr lang="en-US" altLang="en-US" sz="4000" b="1">
              <a:solidFill>
                <a:srgbClr val="000066"/>
              </a:solidFill>
              <a:latin typeface="Alvi Nastaleeq" pitchFamily="2" charset="-78"/>
              <a:cs typeface="Alvi Nastaleeq" pitchFamily="2" charset="-78"/>
            </a:endParaRPr>
          </a:p>
        </p:txBody>
      </p:sp>
      <p:sp>
        <p:nvSpPr>
          <p:cNvPr id="2539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ज़ाहिर दलाएल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49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ٱلصِّرَاطِ</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ٱلْمُسْتَقِيمِ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straight path!</a:t>
            </a:r>
          </a:p>
        </p:txBody>
      </p:sp>
      <p:sp>
        <p:nvSpPr>
          <p:cNvPr id="2549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alssirati almustaqimi</a:t>
            </a:r>
          </a:p>
        </p:txBody>
      </p:sp>
      <p:sp>
        <p:nvSpPr>
          <p:cNvPr id="2549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سیدھے راستے کے فرزند </a:t>
            </a:r>
            <a:endParaRPr lang="en-US" altLang="en-US" sz="4000" b="1">
              <a:solidFill>
                <a:srgbClr val="000066"/>
              </a:solidFill>
              <a:latin typeface="Alvi Nastaleeq" pitchFamily="2" charset="-78"/>
              <a:cs typeface="Alvi Nastaleeq" pitchFamily="2" charset="-78"/>
            </a:endParaRPr>
          </a:p>
        </p:txBody>
      </p:sp>
      <p:sp>
        <p:nvSpPr>
          <p:cNvPr id="2549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सीधे रास्ते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60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ٱلنَّبَإِ</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ٱلْعَظِيمِ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the great news!</a:t>
            </a:r>
          </a:p>
        </p:txBody>
      </p:sp>
      <p:sp>
        <p:nvSpPr>
          <p:cNvPr id="2560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alnnaba'i al`azimi</a:t>
            </a:r>
          </a:p>
        </p:txBody>
      </p:sp>
      <p:sp>
        <p:nvSpPr>
          <p:cNvPr id="2560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عظیم خبر کے فرزند</a:t>
            </a:r>
            <a:endParaRPr lang="en-US" altLang="en-US" sz="4000" b="1">
              <a:solidFill>
                <a:srgbClr val="000066"/>
              </a:solidFill>
              <a:latin typeface="Alvi Nastaleeq" pitchFamily="2" charset="-78"/>
              <a:cs typeface="Alvi Nastaleeq" pitchFamily="2" charset="-78"/>
            </a:endParaRPr>
          </a:p>
        </p:txBody>
      </p:sp>
      <p:sp>
        <p:nvSpPr>
          <p:cNvPr id="2560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अज़ीम ख़बर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6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وَجَعَلْتَهُمُ </a:t>
            </a:r>
            <a:r>
              <a:rPr lang="ar-SA" sz="8800" kern="1200" dirty="0" err="1">
                <a:latin typeface="Attari_Quran" pitchFamily="2" charset="-78"/>
                <a:ea typeface="+mn-ea"/>
                <a:cs typeface="Attari_Quran" pitchFamily="2" charset="-78"/>
              </a:rPr>
              <a:t>ٱلذَّرِيعَةَ</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إِلَيْكَ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made them the channel to You</a:t>
            </a:r>
          </a:p>
        </p:txBody>
      </p:sp>
      <p:sp>
        <p:nvSpPr>
          <p:cNvPr id="266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ja`altahum aldhdhari`ata ilayka</a:t>
            </a:r>
          </a:p>
        </p:txBody>
      </p:sp>
      <p:sp>
        <p:nvSpPr>
          <p:cNvPr id="266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انہیں اپنی بارگاہ کے لیے ذریعہ </a:t>
            </a:r>
            <a:endParaRPr lang="en-US" altLang="en-US" sz="4000" b="1">
              <a:solidFill>
                <a:srgbClr val="000066"/>
              </a:solidFill>
              <a:latin typeface="Alvi Nastaleeq" pitchFamily="2" charset="-78"/>
              <a:cs typeface="Alvi Nastaleeq" pitchFamily="2" charset="-78"/>
            </a:endParaRPr>
          </a:p>
        </p:txBody>
      </p:sp>
      <p:sp>
        <p:nvSpPr>
          <p:cNvPr id="266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वो ज़रिया क़रार दिया जो तुझ तक पहुंचाए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70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مَنْ هُوَ فِي امِّ </a:t>
            </a:r>
            <a:r>
              <a:rPr lang="ar-SA" sz="8800" kern="1200" dirty="0" err="1">
                <a:latin typeface="Attari_Quran" pitchFamily="2" charset="-78"/>
                <a:ea typeface="+mn-ea"/>
                <a:cs typeface="Attari_Quran" pitchFamily="2" charset="-78"/>
              </a:rPr>
              <a:t>ٱلْكِتَابِ</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لَدَىٰ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عَلِيٌّ حَكِيمٌ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him who is elevated and full of wisdom in the original of the Book with Allah.</a:t>
            </a:r>
          </a:p>
        </p:txBody>
      </p:sp>
      <p:sp>
        <p:nvSpPr>
          <p:cNvPr id="2570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man huwa fi ummi alkitabi lada allahi `aliyyun hakimun</a:t>
            </a:r>
          </a:p>
        </p:txBody>
      </p:sp>
      <p:sp>
        <p:nvSpPr>
          <p:cNvPr id="2570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اس ہستی کے فرزند جو خدا کے ہاں ام الکتاب میں علی اور حکیم ہے </a:t>
            </a:r>
            <a:endParaRPr lang="en-US" altLang="en-US" sz="4000" b="1">
              <a:solidFill>
                <a:srgbClr val="000066"/>
              </a:solidFill>
              <a:latin typeface="Alvi Nastaleeq" pitchFamily="2" charset="-78"/>
              <a:cs typeface="Alvi Nastaleeq" pitchFamily="2" charset="-78"/>
            </a:endParaRPr>
          </a:p>
        </p:txBody>
      </p:sp>
      <p:sp>
        <p:nvSpPr>
          <p:cNvPr id="2570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रौशन सय्यारों के फ़र्ज़न्द,ऐ इस हस्ते के फ़र्ज़न्द जो ख़ुदा के यहाँ उम्मुल-किताब में अली और हकीम 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80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ٱلآيَاتِ</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وَٱلْبَيِّنَاتِ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signs and manifestations!</a:t>
            </a:r>
          </a:p>
        </p:txBody>
      </p:sp>
      <p:sp>
        <p:nvSpPr>
          <p:cNvPr id="2580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al-ayati walbayyinati</a:t>
            </a:r>
          </a:p>
        </p:txBody>
      </p:sp>
      <p:sp>
        <p:nvSpPr>
          <p:cNvPr id="2580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 اے واضح روشن آیات کے فرزند </a:t>
            </a:r>
            <a:endParaRPr lang="en-US" altLang="en-US" sz="4000" b="1">
              <a:solidFill>
                <a:srgbClr val="000066"/>
              </a:solidFill>
              <a:latin typeface="Alvi Nastaleeq" pitchFamily="2" charset="-78"/>
              <a:cs typeface="Alvi Nastaleeq" pitchFamily="2" charset="-78"/>
            </a:endParaRPr>
          </a:p>
        </p:txBody>
      </p:sp>
      <p:sp>
        <p:nvSpPr>
          <p:cNvPr id="2580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वाज़े'अ रौशन आयात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590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ٱلدَّلاَئِلِ</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ٱلظَّاهِرَاتِ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apparent points of evidence!</a:t>
            </a:r>
          </a:p>
        </p:txBody>
      </p:sp>
      <p:sp>
        <p:nvSpPr>
          <p:cNvPr id="2590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alddala'ili alzzahirati</a:t>
            </a:r>
          </a:p>
        </p:txBody>
      </p:sp>
      <p:sp>
        <p:nvSpPr>
          <p:cNvPr id="2590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ظاہر اور دلائل کے فرزند </a:t>
            </a:r>
            <a:endParaRPr lang="en-US" altLang="en-US" sz="4000" b="1">
              <a:solidFill>
                <a:srgbClr val="000066"/>
              </a:solidFill>
              <a:latin typeface="Alvi Nastaleeq" pitchFamily="2" charset="-78"/>
              <a:cs typeface="Alvi Nastaleeq" pitchFamily="2" charset="-78"/>
            </a:endParaRPr>
          </a:p>
        </p:txBody>
      </p:sp>
      <p:sp>
        <p:nvSpPr>
          <p:cNvPr id="2590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ज़ाहिर और दलायेल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00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ٱلْبَرَاهِينِ</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ٱلْوَاضِحَاتِ</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ٱلْبَاهِرَاتِ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clear-cut and dazzling substantiations!</a:t>
            </a:r>
          </a:p>
        </p:txBody>
      </p:sp>
      <p:sp>
        <p:nvSpPr>
          <p:cNvPr id="2601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albarahini alwadihati albahirati</a:t>
            </a:r>
          </a:p>
        </p:txBody>
      </p:sp>
      <p:sp>
        <p:nvSpPr>
          <p:cNvPr id="2601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واضح و روشن تر دلائل کے فرزند </a:t>
            </a:r>
            <a:endParaRPr lang="en-US" altLang="en-US" sz="4000" b="1">
              <a:solidFill>
                <a:srgbClr val="000066"/>
              </a:solidFill>
              <a:latin typeface="Alvi Nastaleeq" pitchFamily="2" charset="-78"/>
              <a:cs typeface="Alvi Nastaleeq" pitchFamily="2" charset="-78"/>
            </a:endParaRPr>
          </a:p>
        </p:txBody>
      </p:sp>
      <p:sp>
        <p:nvSpPr>
          <p:cNvPr id="2601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वाज़े'अ व रौशनतर दल्लायेल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11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ٱلْحُجَجِ</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ٱلْبَالِغَاتِ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conclusive arguments!</a:t>
            </a:r>
          </a:p>
        </p:txBody>
      </p:sp>
      <p:sp>
        <p:nvSpPr>
          <p:cNvPr id="2611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alhujaji albalighati</a:t>
            </a:r>
          </a:p>
        </p:txBody>
      </p:sp>
      <p:sp>
        <p:nvSpPr>
          <p:cNvPr id="2611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کامل حجتوں کے فرزند </a:t>
            </a:r>
            <a:endParaRPr lang="en-US" altLang="en-US" sz="4000" b="1">
              <a:solidFill>
                <a:srgbClr val="000066"/>
              </a:solidFill>
              <a:latin typeface="Alvi Nastaleeq" pitchFamily="2" charset="-78"/>
              <a:cs typeface="Alvi Nastaleeq" pitchFamily="2" charset="-78"/>
            </a:endParaRPr>
          </a:p>
        </p:txBody>
      </p:sp>
      <p:sp>
        <p:nvSpPr>
          <p:cNvPr id="2611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कामिल हुज्जतों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21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ٱلنِّعَمِ</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ٱلسَّابِغَاتِ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superabundant bounties!</a:t>
            </a:r>
          </a:p>
        </p:txBody>
      </p:sp>
      <p:sp>
        <p:nvSpPr>
          <p:cNvPr id="2621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alnni`ami alssabighati</a:t>
            </a:r>
          </a:p>
        </p:txBody>
      </p:sp>
      <p:sp>
        <p:nvSpPr>
          <p:cNvPr id="2621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بہترین نعمتوں کے فرزند </a:t>
            </a:r>
            <a:endParaRPr lang="en-US" altLang="en-US" sz="4000" b="1">
              <a:solidFill>
                <a:srgbClr val="000066"/>
              </a:solidFill>
              <a:latin typeface="Alvi Nastaleeq" pitchFamily="2" charset="-78"/>
              <a:cs typeface="Alvi Nastaleeq" pitchFamily="2" charset="-78"/>
            </a:endParaRPr>
          </a:p>
        </p:txBody>
      </p:sp>
      <p:sp>
        <p:nvSpPr>
          <p:cNvPr id="2621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बेहतरीन नेमतों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31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طـٰهٰ</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وَٱلْمُحْكَمَاتِ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a:t>
            </a:r>
            <a:r>
              <a:rPr lang="en-US" b="1" i="1" kern="1200" dirty="0" err="1" smtClean="0">
                <a:ea typeface="MS Mincho" pitchFamily="49" charset="-128"/>
              </a:rPr>
              <a:t>Taha</a:t>
            </a:r>
            <a:r>
              <a:rPr lang="en-US" b="1" kern="1200" dirty="0" smtClean="0">
                <a:ea typeface="MS Mincho" pitchFamily="49" charset="-128"/>
              </a:rPr>
              <a:t> </a:t>
            </a:r>
            <a:r>
              <a:rPr lang="en-US" b="1" kern="1200" dirty="0">
                <a:ea typeface="MS Mincho" pitchFamily="49" charset="-128"/>
              </a:rPr>
              <a:t>and the decisive (verses)!</a:t>
            </a:r>
          </a:p>
        </p:txBody>
      </p:sp>
      <p:sp>
        <p:nvSpPr>
          <p:cNvPr id="2631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taha walmuhkamati</a:t>
            </a:r>
          </a:p>
        </p:txBody>
      </p:sp>
      <p:sp>
        <p:nvSpPr>
          <p:cNvPr id="2631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altLang="en-US" sz="4000" b="1">
                <a:solidFill>
                  <a:srgbClr val="000066"/>
                </a:solidFill>
                <a:latin typeface="Alvi Nastaleeq" pitchFamily="2" charset="-78"/>
                <a:cs typeface="Alvi Nastaleeq" pitchFamily="2" charset="-78"/>
              </a:rPr>
              <a:t>اے طہٴ اور محکم آیتوں کے فرزند</a:t>
            </a:r>
            <a:r>
              <a:rPr lang="kk-KZ" altLang="en-US" sz="4000" b="1">
                <a:solidFill>
                  <a:srgbClr val="000066"/>
                </a:solidFill>
                <a:latin typeface="Alvi Nastaleeq" pitchFamily="2" charset="-78"/>
                <a:cs typeface="Alvi Nastaleeq" pitchFamily="2" charset="-78"/>
              </a:rPr>
              <a:t> </a:t>
            </a:r>
            <a:endParaRPr lang="en-US" altLang="en-US" sz="4000" b="1">
              <a:solidFill>
                <a:srgbClr val="000066"/>
              </a:solidFill>
              <a:latin typeface="Alvi Nastaleeq" pitchFamily="2" charset="-78"/>
              <a:cs typeface="Alvi Nastaleeq" pitchFamily="2" charset="-78"/>
            </a:endParaRPr>
          </a:p>
        </p:txBody>
      </p:sp>
      <p:sp>
        <p:nvSpPr>
          <p:cNvPr id="2631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ताहा और मोहकम आयतों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41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يـٰس</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وَٱلذَّارِيَاتِ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a:t>
            </a:r>
            <a:r>
              <a:rPr lang="en-US" b="1" i="1" kern="1200" dirty="0" err="1">
                <a:ea typeface="MS Mincho" pitchFamily="49" charset="-128"/>
              </a:rPr>
              <a:t>Yasin</a:t>
            </a:r>
            <a:r>
              <a:rPr lang="en-US" b="1" kern="1200" dirty="0">
                <a:ea typeface="MS Mincho" pitchFamily="49" charset="-128"/>
              </a:rPr>
              <a:t> and </a:t>
            </a:r>
            <a:r>
              <a:rPr lang="en-US" b="1" i="1" kern="1200" dirty="0">
                <a:ea typeface="MS Mincho" pitchFamily="49" charset="-128"/>
              </a:rPr>
              <a:t>al-</a:t>
            </a:r>
            <a:r>
              <a:rPr lang="en-US" b="1" i="1" kern="1200" dirty="0" err="1">
                <a:ea typeface="MS Mincho" pitchFamily="49" charset="-128"/>
              </a:rPr>
              <a:t>Dhariyat</a:t>
            </a:r>
            <a:r>
              <a:rPr lang="en-US" b="1" kern="1200" dirty="0">
                <a:ea typeface="MS Mincho" pitchFamily="49" charset="-128"/>
              </a:rPr>
              <a:t> (the winnowing winds)!</a:t>
            </a:r>
          </a:p>
        </p:txBody>
      </p:sp>
      <p:sp>
        <p:nvSpPr>
          <p:cNvPr id="2641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yasin waldhdhariyati</a:t>
            </a:r>
          </a:p>
        </p:txBody>
      </p:sp>
      <p:sp>
        <p:nvSpPr>
          <p:cNvPr id="2641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یا سین و ذاریات کے فرزند </a:t>
            </a:r>
            <a:endParaRPr lang="en-US" altLang="en-US" sz="4000" b="1">
              <a:solidFill>
                <a:srgbClr val="000066"/>
              </a:solidFill>
              <a:latin typeface="Alvi Nastaleeq" pitchFamily="2" charset="-78"/>
              <a:cs typeface="Alvi Nastaleeq" pitchFamily="2" charset="-78"/>
            </a:endParaRPr>
          </a:p>
        </p:txBody>
      </p:sp>
      <p:sp>
        <p:nvSpPr>
          <p:cNvPr id="2642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यासीन व ज़ारियात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52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a:t>
            </a:r>
            <a:r>
              <a:rPr lang="ar-SA" sz="8800" kern="1200" dirty="0" err="1">
                <a:latin typeface="Attari_Quran" pitchFamily="2" charset="-78"/>
                <a:ea typeface="+mn-ea"/>
                <a:cs typeface="Attari_Quran" pitchFamily="2" charset="-78"/>
              </a:rPr>
              <a:t>ٱلطُّورِ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وَٱلْعَادِيَاتِ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a:t>
            </a:r>
            <a:r>
              <a:rPr lang="en-US" b="1" i="1" kern="1200" dirty="0" smtClean="0">
                <a:ea typeface="MS Mincho" pitchFamily="49" charset="-128"/>
              </a:rPr>
              <a:t>al-</a:t>
            </a:r>
            <a:r>
              <a:rPr lang="en-US" b="1" i="1" kern="1200" dirty="0" err="1" smtClean="0">
                <a:ea typeface="MS Mincho" pitchFamily="49" charset="-128"/>
              </a:rPr>
              <a:t>Tur</a:t>
            </a:r>
            <a:r>
              <a:rPr lang="en-US" b="1" kern="1200" dirty="0" smtClean="0">
                <a:ea typeface="MS Mincho" pitchFamily="49" charset="-128"/>
              </a:rPr>
              <a:t> </a:t>
            </a:r>
            <a:r>
              <a:rPr lang="en-US" b="1" kern="1200" dirty="0">
                <a:ea typeface="MS Mincho" pitchFamily="49" charset="-128"/>
              </a:rPr>
              <a:t>(the Mount of Revelation) and </a:t>
            </a:r>
            <a:r>
              <a:rPr lang="en-US" b="1" i="1" kern="1200" dirty="0">
                <a:ea typeface="MS Mincho" pitchFamily="49" charset="-128"/>
              </a:rPr>
              <a:t>al-</a:t>
            </a:r>
            <a:r>
              <a:rPr lang="en-US" b="1" i="1" kern="1200" dirty="0" smtClean="0">
                <a:ea typeface="MS Mincho" pitchFamily="49" charset="-128"/>
              </a:rPr>
              <a:t>`</a:t>
            </a:r>
            <a:r>
              <a:rPr lang="en-US" b="1" i="1" kern="1200" dirty="0" err="1" smtClean="0">
                <a:ea typeface="MS Mincho" pitchFamily="49" charset="-128"/>
              </a:rPr>
              <a:t>Adiyat</a:t>
            </a:r>
            <a:r>
              <a:rPr lang="en-US" b="1" kern="1200" dirty="0" smtClean="0">
                <a:ea typeface="MS Mincho" pitchFamily="49" charset="-128"/>
              </a:rPr>
              <a:t> </a:t>
            </a:r>
            <a:r>
              <a:rPr lang="en-US" b="1" kern="1200" dirty="0">
                <a:ea typeface="MS Mincho" pitchFamily="49" charset="-128"/>
              </a:rPr>
              <a:t>(the running steeds)!</a:t>
            </a:r>
          </a:p>
        </p:txBody>
      </p:sp>
      <p:sp>
        <p:nvSpPr>
          <p:cNvPr id="2652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altturi wal`adiyati</a:t>
            </a:r>
          </a:p>
        </p:txBody>
      </p:sp>
      <p:sp>
        <p:nvSpPr>
          <p:cNvPr id="2652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طور اور عادیات کے فرزند </a:t>
            </a:r>
            <a:endParaRPr lang="en-US" altLang="en-US" sz="4000" b="1">
              <a:solidFill>
                <a:srgbClr val="000066"/>
              </a:solidFill>
              <a:latin typeface="Alvi Nastaleeq" pitchFamily="2" charset="-78"/>
              <a:cs typeface="Alvi Nastaleeq" pitchFamily="2" charset="-78"/>
            </a:endParaRPr>
          </a:p>
        </p:txBody>
      </p:sp>
      <p:sp>
        <p:nvSpPr>
          <p:cNvPr id="2652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टूर और आदियात के फ़र्ज़न्द,</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62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بْنَ مَنْ دَنَا </a:t>
            </a:r>
            <a:r>
              <a:rPr lang="ar-SA" sz="8800" kern="1200" dirty="0" err="1">
                <a:latin typeface="Attari_Quran" pitchFamily="2" charset="-78"/>
                <a:ea typeface="+mn-ea"/>
                <a:cs typeface="Attari_Quran" pitchFamily="2" charset="-78"/>
              </a:rPr>
              <a:t>فَتَدَلَّىٰ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son of him who drew near and then bowed;</a:t>
            </a:r>
          </a:p>
        </p:txBody>
      </p:sp>
      <p:sp>
        <p:nvSpPr>
          <p:cNvPr id="2662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yabna man dana fatadalla</a:t>
            </a:r>
          </a:p>
        </p:txBody>
      </p:sp>
      <p:sp>
        <p:nvSpPr>
          <p:cNvPr id="2662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اس ہستی کے فرزند </a:t>
            </a:r>
            <a:endParaRPr lang="en-US" altLang="en-US" sz="4000" b="1">
              <a:solidFill>
                <a:srgbClr val="000066"/>
              </a:solidFill>
              <a:latin typeface="Alvi Nastaleeq" pitchFamily="2" charset="-78"/>
              <a:cs typeface="Alvi Nastaleeq" pitchFamily="2" charset="-78"/>
            </a:endParaRPr>
          </a:p>
        </p:txBody>
      </p:sp>
      <p:sp>
        <p:nvSpPr>
          <p:cNvPr id="2662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इस हस्ती के फ़र्ज़न्द जो नज़दीक हुए तो इससे मिल गए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6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وَٱلْوَسِيلَةَ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رِضْوَانِكَ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the means to winning Your pleasure. </a:t>
            </a:r>
          </a:p>
        </p:txBody>
      </p:sp>
      <p:sp>
        <p:nvSpPr>
          <p:cNvPr id="276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walwasilata ila ridwanika</a:t>
            </a:r>
          </a:p>
        </p:txBody>
      </p:sp>
      <p:sp>
        <p:nvSpPr>
          <p:cNvPr id="276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اپنی رضا کے لیے وسیلہ قرار دے دیا۔ </a:t>
            </a:r>
            <a:endParaRPr lang="en-US" altLang="en-US" sz="4000" b="1">
              <a:solidFill>
                <a:srgbClr val="000066"/>
              </a:solidFill>
              <a:latin typeface="Alvi Nastaleeq" pitchFamily="2" charset="-78"/>
              <a:cs typeface="Alvi Nastaleeq" pitchFamily="2" charset="-78"/>
            </a:endParaRPr>
          </a:p>
        </p:txBody>
      </p:sp>
      <p:sp>
        <p:nvSpPr>
          <p:cNvPr id="276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वो वसीला जो तेरी खुशनूदी तक ले जाए,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72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فَكَانَ قَابَ قَوْسَيْنِ اوْ </a:t>
            </a:r>
            <a:r>
              <a:rPr lang="ar-SA" sz="8800" kern="1200" dirty="0" err="1">
                <a:latin typeface="Attari_Quran" pitchFamily="2" charset="-78"/>
                <a:ea typeface="+mn-ea"/>
                <a:cs typeface="Attari_Quran" pitchFamily="2" charset="-78"/>
              </a:rPr>
              <a:t>ادْنَىٰ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therefore was the measure of two bows or closer still;</a:t>
            </a:r>
          </a:p>
        </p:txBody>
      </p:sp>
      <p:sp>
        <p:nvSpPr>
          <p:cNvPr id="2672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fakana qaba qawsayni aw adna</a:t>
            </a:r>
          </a:p>
        </p:txBody>
      </p:sp>
      <p:sp>
        <p:nvSpPr>
          <p:cNvPr id="2672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جو نزدیک ہوئے تو اس سے مل گئے پس کمان کے دونوں سروں جتنے </a:t>
            </a:r>
            <a:endParaRPr lang="en-US" altLang="en-US" sz="4000" b="1">
              <a:solidFill>
                <a:srgbClr val="000066"/>
              </a:solidFill>
              <a:latin typeface="Alvi Nastaleeq" pitchFamily="2" charset="-78"/>
              <a:cs typeface="Alvi Nastaleeq" pitchFamily="2" charset="-78"/>
            </a:endParaRPr>
          </a:p>
        </p:txBody>
      </p:sp>
      <p:sp>
        <p:nvSpPr>
          <p:cNvPr id="2672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कमान के दोनों सिरों जितने</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82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دُنُوّاً </a:t>
            </a:r>
            <a:r>
              <a:rPr lang="ar-SA" sz="8800" kern="1200" dirty="0" err="1">
                <a:latin typeface="Attari_Quran" pitchFamily="2" charset="-78"/>
                <a:ea typeface="+mn-ea"/>
                <a:cs typeface="Attari_Quran" pitchFamily="2" charset="-78"/>
              </a:rPr>
              <a:t>وَٱقْتِرَاباً</a:t>
            </a:r>
            <a:r>
              <a:rPr lang="ar-SA" sz="8800" kern="1200" dirty="0">
                <a:latin typeface="Attari_Quran" pitchFamily="2" charset="-78"/>
                <a:ea typeface="+mn-ea"/>
                <a:cs typeface="Attari_Quran" pitchFamily="2" charset="-78"/>
              </a:rPr>
              <a:t> مِنَ </a:t>
            </a:r>
            <a:r>
              <a:rPr lang="ar-SA" sz="8800" kern="1200" dirty="0" err="1">
                <a:latin typeface="Attari_Quran" pitchFamily="2" charset="-78"/>
                <a:ea typeface="+mn-ea"/>
                <a:cs typeface="Attari_Quran" pitchFamily="2" charset="-78"/>
              </a:rPr>
              <a:t>ٱلْعَلِيِّ</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ٱلاعْلَىٰ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nearness and closeness to the Most High and Most Exalted (Lord)!</a:t>
            </a:r>
          </a:p>
        </p:txBody>
      </p:sp>
      <p:sp>
        <p:nvSpPr>
          <p:cNvPr id="2682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dunuwwan waqtiraban min al`aliyyi al-a`la</a:t>
            </a:r>
          </a:p>
        </p:txBody>
      </p:sp>
      <p:sp>
        <p:nvSpPr>
          <p:cNvPr id="2682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یا اس سے بھی نزدیک ہوئے علی اعلیٰ کے قریب ہو گئے </a:t>
            </a:r>
            <a:endParaRPr lang="en-US" altLang="en-US" sz="4000" b="1">
              <a:solidFill>
                <a:srgbClr val="000066"/>
              </a:solidFill>
              <a:latin typeface="Alvi Nastaleeq" pitchFamily="2" charset="-78"/>
              <a:cs typeface="Alvi Nastaleeq" pitchFamily="2" charset="-78"/>
            </a:endParaRPr>
          </a:p>
        </p:txBody>
      </p:sp>
      <p:sp>
        <p:nvSpPr>
          <p:cNvPr id="2682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या इस से भी नज़दीक हुए अली'आला के क़रीब हो गए, </a:t>
            </a: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693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لَيْتَ شِعْرِي ايْنَ </a:t>
            </a:r>
            <a:r>
              <a:rPr lang="ar-SA" sz="8800" kern="1200" dirty="0" err="1">
                <a:latin typeface="Attari_Quran" pitchFamily="2" charset="-78"/>
                <a:ea typeface="+mn-ea"/>
                <a:cs typeface="Attari_Quran" pitchFamily="2" charset="-78"/>
              </a:rPr>
              <a:t>ٱسْتَقَرَّتْ</a:t>
            </a:r>
            <a:r>
              <a:rPr lang="ar-SA" sz="8800" kern="1200" dirty="0">
                <a:latin typeface="Attari_Quran" pitchFamily="2" charset="-78"/>
                <a:ea typeface="+mn-ea"/>
                <a:cs typeface="Attari_Quran" pitchFamily="2" charset="-78"/>
              </a:rPr>
              <a:t> بِكَ </a:t>
            </a:r>
            <a:r>
              <a:rPr lang="ar-SA" sz="8800" kern="1200" dirty="0" err="1">
                <a:latin typeface="Attari_Quran" pitchFamily="2" charset="-78"/>
                <a:ea typeface="+mn-ea"/>
                <a:cs typeface="Attari_Quran" pitchFamily="2" charset="-78"/>
              </a:rPr>
              <a:t>ٱلنَّوَىٰ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How I wonder! Where has farness taken you? </a:t>
            </a:r>
          </a:p>
        </p:txBody>
      </p:sp>
      <p:sp>
        <p:nvSpPr>
          <p:cNvPr id="2693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layta shi`ri ayna istaqarrat bika alnnawa</a:t>
            </a:r>
          </a:p>
        </p:txBody>
      </p:sp>
      <p:sp>
        <p:nvSpPr>
          <p:cNvPr id="2693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کاش میں جانتا کہ اس دوری نے آپ کو کہاں جا ٹھہرایا</a:t>
            </a:r>
            <a:endParaRPr lang="en-US" altLang="en-US" sz="4000" b="1">
              <a:solidFill>
                <a:srgbClr val="000066"/>
              </a:solidFill>
              <a:latin typeface="Alvi Nastaleeq" pitchFamily="2" charset="-78"/>
              <a:cs typeface="Alvi Nastaleeq" pitchFamily="2" charset="-78"/>
            </a:endParaRPr>
          </a:p>
        </p:txBody>
      </p:sp>
      <p:sp>
        <p:nvSpPr>
          <p:cNvPr id="2693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काश मै जानता की इस दूरी ने आपको कहाँ जा ठहराया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03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بَلْ ايُّ ارْضٍ </a:t>
            </a:r>
            <a:r>
              <a:rPr lang="ar-SA" sz="8800" kern="1200" dirty="0" err="1">
                <a:latin typeface="Attari_Quran" pitchFamily="2" charset="-78"/>
                <a:ea typeface="+mn-ea"/>
                <a:cs typeface="Attari_Quran" pitchFamily="2" charset="-78"/>
              </a:rPr>
              <a:t>تُقِلُّكَ</a:t>
            </a:r>
            <a:r>
              <a:rPr lang="ar-SA" sz="8800" kern="1200" dirty="0">
                <a:latin typeface="Attari_Quran" pitchFamily="2" charset="-78"/>
                <a:ea typeface="+mn-ea"/>
                <a:cs typeface="Attari_Quran" pitchFamily="2" charset="-78"/>
              </a:rPr>
              <a:t> اوْ </a:t>
            </a:r>
            <a:r>
              <a:rPr lang="ar-SA" sz="8800" kern="1200" dirty="0" err="1">
                <a:latin typeface="Attari_Quran" pitchFamily="2" charset="-78"/>
                <a:ea typeface="+mn-ea"/>
                <a:cs typeface="Attari_Quran" pitchFamily="2" charset="-78"/>
              </a:rPr>
              <a:t>ثَرَىٰ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Or which land or soil is carrying you?</a:t>
            </a:r>
          </a:p>
        </p:txBody>
      </p:sp>
      <p:sp>
        <p:nvSpPr>
          <p:cNvPr id="2703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bal ayya ardin tuqilluka aw thara</a:t>
            </a:r>
          </a:p>
        </p:txBody>
      </p:sp>
      <p:sp>
        <p:nvSpPr>
          <p:cNvPr id="2703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کس زمین میں اور کس خاک نے آپکو اٹھا رکھا ہے </a:t>
            </a:r>
            <a:endParaRPr lang="en-US" altLang="en-US" sz="4000" b="1">
              <a:solidFill>
                <a:srgbClr val="000066"/>
              </a:solidFill>
              <a:latin typeface="Alvi Nastaleeq" pitchFamily="2" charset="-78"/>
              <a:cs typeface="Alvi Nastaleeq" pitchFamily="2" charset="-78"/>
            </a:endParaRPr>
          </a:p>
        </p:txBody>
      </p:sp>
      <p:sp>
        <p:nvSpPr>
          <p:cNvPr id="2703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किस ज़मीन में और किस ख़ाक़ ने आपको उठा रखा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13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ابِرَضْوَىٰ</a:t>
            </a:r>
            <a:r>
              <a:rPr lang="ar-SA" sz="8800" kern="1200" dirty="0">
                <a:latin typeface="Attari_Quran" pitchFamily="2" charset="-78"/>
                <a:ea typeface="+mn-ea"/>
                <a:cs typeface="Attari_Quran" pitchFamily="2" charset="-78"/>
              </a:rPr>
              <a:t> اوْ غَيْرِهَا امْ ذِي </a:t>
            </a:r>
            <a:r>
              <a:rPr lang="ar-SA" sz="8800" kern="1200" dirty="0" err="1">
                <a:latin typeface="Attari_Quran" pitchFamily="2" charset="-78"/>
                <a:ea typeface="+mn-ea"/>
                <a:cs typeface="Attari_Quran" pitchFamily="2" charset="-78"/>
              </a:rPr>
              <a:t>طُوَىٰ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Is it on (Mount) </a:t>
            </a:r>
            <a:r>
              <a:rPr lang="en-US" b="1" i="1" kern="1200" dirty="0" err="1">
                <a:ea typeface="MS Mincho" pitchFamily="49" charset="-128"/>
              </a:rPr>
              <a:t>Radwa</a:t>
            </a:r>
            <a:r>
              <a:rPr lang="en-US" b="1" kern="1200" dirty="0">
                <a:ea typeface="MS Mincho" pitchFamily="49" charset="-128"/>
              </a:rPr>
              <a:t> or elsewhere on (Mount) </a:t>
            </a:r>
            <a:r>
              <a:rPr lang="en-US" b="1" i="1" kern="1200" dirty="0" err="1" smtClean="0">
                <a:ea typeface="MS Mincho" pitchFamily="49" charset="-128"/>
              </a:rPr>
              <a:t>Dhi-Tuwa</a:t>
            </a:r>
            <a:r>
              <a:rPr lang="en-US" b="1" kern="1200" dirty="0">
                <a:ea typeface="MS Mincho" pitchFamily="49" charset="-128"/>
              </a:rPr>
              <a:t>?</a:t>
            </a:r>
          </a:p>
        </p:txBody>
      </p:sp>
      <p:sp>
        <p:nvSpPr>
          <p:cNvPr id="2713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abiradwa aw ghayriha am dhi tuwa</a:t>
            </a:r>
          </a:p>
        </p:txBody>
      </p:sp>
      <p:sp>
        <p:nvSpPr>
          <p:cNvPr id="2713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آپ مقام رضویٰ میں ہیں یا کسی اور پہاڑ پر ہیں یا وادی طویٰ میں  </a:t>
            </a:r>
            <a:endParaRPr lang="en-US" altLang="en-US" sz="4000" b="1">
              <a:solidFill>
                <a:srgbClr val="000066"/>
              </a:solidFill>
              <a:latin typeface="Alvi Nastaleeq" pitchFamily="2" charset="-78"/>
              <a:cs typeface="Alvi Nastaleeq" pitchFamily="2" charset="-78"/>
            </a:endParaRPr>
          </a:p>
        </p:txBody>
      </p:sp>
      <p:sp>
        <p:nvSpPr>
          <p:cNvPr id="2713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आप मुक़ाम रिज़वा में है या किसी और पहाड़ पर हैं या वादिये तू'आ में</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23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عَزِيزٌ عَلَيَّ انْ </a:t>
            </a:r>
            <a:r>
              <a:rPr lang="ar-SA" sz="8800" kern="1200" dirty="0" err="1">
                <a:latin typeface="Attari_Quran" pitchFamily="2" charset="-78"/>
                <a:ea typeface="+mn-ea"/>
                <a:cs typeface="Attari_Quran" pitchFamily="2" charset="-78"/>
              </a:rPr>
              <a:t>ارَىٰ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ٱلْخَلْقَ</a:t>
            </a:r>
            <a:r>
              <a:rPr lang="ar-SA" sz="8800" kern="1200" dirty="0">
                <a:latin typeface="Attari_Quran" pitchFamily="2" charset="-78"/>
                <a:ea typeface="+mn-ea"/>
                <a:cs typeface="Attari_Quran" pitchFamily="2" charset="-78"/>
              </a:rPr>
              <a:t> وَلاَ </a:t>
            </a:r>
            <a:r>
              <a:rPr lang="ar-SA" sz="8800" kern="1200" dirty="0" err="1">
                <a:latin typeface="Attari_Quran" pitchFamily="2" charset="-78"/>
                <a:ea typeface="+mn-ea"/>
                <a:cs typeface="Attari_Quran" pitchFamily="2" charset="-78"/>
              </a:rPr>
              <a:t>تُرَىٰ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It is hard for me that I can see all creatures but I can neither see you</a:t>
            </a:r>
          </a:p>
        </p:txBody>
      </p:sp>
      <p:sp>
        <p:nvSpPr>
          <p:cNvPr id="2723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`azizun `alayya an ara alkhalqa wa la tura</a:t>
            </a:r>
          </a:p>
        </p:txBody>
      </p:sp>
      <p:sp>
        <p:nvSpPr>
          <p:cNvPr id="2723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یہ مجھ پر گراں ہے کہ مخلوق کو دیکھوں اور آپکو نہ دیکھ پاؤں </a:t>
            </a:r>
            <a:endParaRPr lang="en-US" altLang="en-US" sz="4000" b="1">
              <a:solidFill>
                <a:srgbClr val="000066"/>
              </a:solidFill>
              <a:latin typeface="Alvi Nastaleeq" pitchFamily="2" charset="-78"/>
              <a:cs typeface="Alvi Nastaleeq" pitchFamily="2" charset="-78"/>
            </a:endParaRPr>
          </a:p>
        </p:txBody>
      </p:sp>
      <p:sp>
        <p:nvSpPr>
          <p:cNvPr id="2723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यह मुझ पर गिरां है के मै मख्लूक़ क़ो देखूं और आपको न देख पाऊँ,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34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وَلاَ اسْمَعُ لَكَ حَسِيساً وَلاَ </a:t>
            </a:r>
            <a:r>
              <a:rPr lang="ar-SA" sz="8800" kern="1200" dirty="0" err="1">
                <a:latin typeface="Attari_Quran" pitchFamily="2" charset="-78"/>
                <a:ea typeface="+mn-ea"/>
                <a:cs typeface="Attari_Quran" pitchFamily="2" charset="-78"/>
              </a:rPr>
              <a:t>نَجْوَىٰ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nor can I hear any whisper or confidential talk from you!</a:t>
            </a:r>
          </a:p>
        </p:txBody>
      </p:sp>
      <p:sp>
        <p:nvSpPr>
          <p:cNvPr id="2734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es-ES" altLang="en-US" sz="2800" b="1" i="1">
                <a:ea typeface="MS Mincho" pitchFamily="49" charset="-128"/>
              </a:rPr>
              <a:t>wa la asma`u laka hasisan wa la najwa</a:t>
            </a:r>
            <a:endParaRPr lang="fi-FI" altLang="en-US" sz="2800" b="1" i="1">
              <a:ea typeface="MS Mincho" pitchFamily="49" charset="-128"/>
            </a:endParaRPr>
          </a:p>
        </p:txBody>
      </p:sp>
      <p:sp>
        <p:nvSpPr>
          <p:cNvPr id="2734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نہ آپکی آہٹ سنوں اور نہ سر گوشی، </a:t>
            </a:r>
            <a:endParaRPr lang="en-US" altLang="en-US" sz="4000" b="1">
              <a:solidFill>
                <a:srgbClr val="000066"/>
              </a:solidFill>
              <a:latin typeface="Alvi Nastaleeq" pitchFamily="2" charset="-78"/>
              <a:cs typeface="Alvi Nastaleeq" pitchFamily="2" charset="-78"/>
            </a:endParaRPr>
          </a:p>
        </p:txBody>
      </p:sp>
      <p:sp>
        <p:nvSpPr>
          <p:cNvPr id="2734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न आपकी आहात सुनूं न आपकीसरगोशी,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44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عَزِيزٌ عَلَيَّ انْ تُحِيطَ بِكَ دُونِيَ </a:t>
            </a:r>
            <a:r>
              <a:rPr lang="ar-SA" sz="8800" kern="1200" dirty="0" err="1">
                <a:latin typeface="Attari_Quran" pitchFamily="2" charset="-78"/>
                <a:ea typeface="+mn-ea"/>
                <a:cs typeface="Attari_Quran" pitchFamily="2" charset="-78"/>
              </a:rPr>
              <a:t>ٱلْبَلْوَىٰ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It is hard for me that ordeals encompass you, not me</a:t>
            </a:r>
          </a:p>
        </p:txBody>
      </p:sp>
      <p:sp>
        <p:nvSpPr>
          <p:cNvPr id="2744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`azizun `alayya an tuhita bika duniya albalwa</a:t>
            </a:r>
          </a:p>
        </p:txBody>
      </p:sp>
      <p:sp>
        <p:nvSpPr>
          <p:cNvPr id="2744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مجھے رنج ہے کہ آپ تنہا سختی میں پڑے ہیں </a:t>
            </a:r>
            <a:endParaRPr lang="en-US" altLang="en-US" sz="4000" b="1">
              <a:solidFill>
                <a:srgbClr val="000066"/>
              </a:solidFill>
              <a:latin typeface="Alvi Nastaleeq" pitchFamily="2" charset="-78"/>
              <a:cs typeface="Alvi Nastaleeq" pitchFamily="2" charset="-78"/>
            </a:endParaRPr>
          </a:p>
        </p:txBody>
      </p:sp>
      <p:sp>
        <p:nvSpPr>
          <p:cNvPr id="2744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मुझे रंज है के आप तन्हा सख्त़ी में पड़े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54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وَلاَ يَنَالُكَ مِنِّي ضَجِيجٌ وَلاَ </a:t>
            </a:r>
            <a:r>
              <a:rPr lang="ar-SA" sz="8800" kern="1200" dirty="0" err="1">
                <a:latin typeface="Attari_Quran" pitchFamily="2" charset="-78"/>
                <a:ea typeface="+mn-ea"/>
                <a:cs typeface="Attari_Quran" pitchFamily="2" charset="-78"/>
              </a:rPr>
              <a:t>شَكْوَىٰ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neither cry nor complaint from me can rally round you!</a:t>
            </a:r>
          </a:p>
        </p:txBody>
      </p:sp>
      <p:sp>
        <p:nvSpPr>
          <p:cNvPr id="2754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la yanaluka minni dajijun wa la shakwa</a:t>
            </a:r>
          </a:p>
        </p:txBody>
      </p:sp>
      <p:sp>
        <p:nvSpPr>
          <p:cNvPr id="2754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میں آپکے ساتھ نہیں ہوں اور میری آہ و زاری آپ تک نہیں پہنچ پاتی </a:t>
            </a:r>
            <a:endParaRPr lang="en-US" altLang="en-US" sz="4000" b="1">
              <a:solidFill>
                <a:srgbClr val="000066"/>
              </a:solidFill>
              <a:latin typeface="Alvi Nastaleeq" pitchFamily="2" charset="-78"/>
              <a:cs typeface="Alvi Nastaleeq" pitchFamily="2" charset="-78"/>
            </a:endParaRPr>
          </a:p>
        </p:txBody>
      </p:sp>
      <p:sp>
        <p:nvSpPr>
          <p:cNvPr id="2754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 आप के साथ नहीं हूँ की मेरी आहो ज़ारी आप तक पहुँच पाती,</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64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بِنَفْسِي انْتَ مِنْ مُغَيَّبٍ لَمْ يَخْلُ مِنَّا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my soul be ransom for you; for although you are hidden from us, you have never forsaken us.</a:t>
            </a:r>
          </a:p>
        </p:txBody>
      </p:sp>
      <p:sp>
        <p:nvSpPr>
          <p:cNvPr id="2764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binafsi anta min mughayyabin lam yakhlu minna</a:t>
            </a:r>
          </a:p>
        </p:txBody>
      </p:sp>
      <p:sp>
        <p:nvSpPr>
          <p:cNvPr id="2764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میری جان آپ پر قربان کہ آپ غائب ہیں مگر ہم سے دور نہیں </a:t>
            </a:r>
            <a:endParaRPr lang="en-US" altLang="en-US" sz="4000" b="1">
              <a:solidFill>
                <a:srgbClr val="000066"/>
              </a:solidFill>
              <a:latin typeface="Alvi Nastaleeq" pitchFamily="2" charset="-78"/>
              <a:cs typeface="Alvi Nastaleeq" pitchFamily="2" charset="-78"/>
            </a:endParaRPr>
          </a:p>
        </p:txBody>
      </p:sp>
      <p:sp>
        <p:nvSpPr>
          <p:cNvPr id="2764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मेरी जान आप पर कुर्बान के आप गायेब हैं मगर हम से दूर नहीं,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6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فَبَعْضٌ اسْكَنْتَهُ جَنَّتَكَ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Therefore, You made some of them dwell in Your Garden</a:t>
            </a:r>
          </a:p>
        </p:txBody>
      </p:sp>
      <p:sp>
        <p:nvSpPr>
          <p:cNvPr id="286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faba`dun askantahu jannataka</a:t>
            </a:r>
          </a:p>
        </p:txBody>
      </p:sp>
      <p:sp>
        <p:nvSpPr>
          <p:cNvPr id="286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میں سے بعض کواپنی</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جنت میں ساکن بنایا </a:t>
            </a:r>
            <a:r>
              <a:rPr lang="en-US" altLang="en-US" sz="4000" b="1">
                <a:solidFill>
                  <a:srgbClr val="000066"/>
                </a:solidFill>
                <a:latin typeface="Alvi Nastaleeq" pitchFamily="2" charset="-78"/>
                <a:cs typeface="Alvi Nastaleeq" pitchFamily="2" charset="-78"/>
              </a:rPr>
              <a:t> </a:t>
            </a:r>
            <a:endParaRPr lang="ar-AE" altLang="en-US" sz="4000" b="1">
              <a:solidFill>
                <a:srgbClr val="000066"/>
              </a:solidFill>
              <a:latin typeface="Alvi Nastaleeq" pitchFamily="2" charset="-78"/>
              <a:cs typeface="Alvi Nastaleeq" pitchFamily="2" charset="-78"/>
            </a:endParaRPr>
          </a:p>
        </p:txBody>
      </p:sp>
      <p:sp>
        <p:nvSpPr>
          <p:cNvPr id="286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इनमे किसी क़ो जन्नत में रखा,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75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بِنَفْسِي انْتَ مِنْ نَازِحٍ مَا نَزَحَ عَنَّا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my soul be ransom for you; for although you are away, you have never been away from us.</a:t>
            </a:r>
          </a:p>
        </p:txBody>
      </p:sp>
      <p:sp>
        <p:nvSpPr>
          <p:cNvPr id="2775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binafsi anta min nazihin ma nazaha `anna</a:t>
            </a:r>
          </a:p>
        </p:txBody>
      </p:sp>
      <p:sp>
        <p:nvSpPr>
          <p:cNvPr id="2775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میں آپ پر قربان آپ وطن سے دور ہیں لیکن ہم سے دور نہیں </a:t>
            </a:r>
            <a:endParaRPr lang="en-US" altLang="en-US" sz="4000" b="1">
              <a:solidFill>
                <a:srgbClr val="000066"/>
              </a:solidFill>
              <a:latin typeface="Alvi Nastaleeq" pitchFamily="2" charset="-78"/>
              <a:cs typeface="Alvi Nastaleeq" pitchFamily="2" charset="-78"/>
            </a:endParaRPr>
          </a:p>
        </p:txBody>
      </p:sp>
      <p:sp>
        <p:nvSpPr>
          <p:cNvPr id="2775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 आप पर कुर्बान आप वतन से दूर हैं लेकिन हम से दूर नहीं,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85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بِنَفْسِي انْتَ امْنِيَّةُ شَائِقٍ </a:t>
            </a:r>
            <a:r>
              <a:rPr lang="ar-SA" sz="8800" kern="1200" dirty="0" err="1">
                <a:latin typeface="Attari_Quran" pitchFamily="2" charset="-78"/>
                <a:ea typeface="+mn-ea"/>
                <a:cs typeface="Attari_Quran" pitchFamily="2" charset="-78"/>
              </a:rPr>
              <a:t>يَتَمَنَّىٰ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my soul be ransom for you; for you are the wish of an eager</a:t>
            </a:r>
          </a:p>
        </p:txBody>
      </p:sp>
      <p:sp>
        <p:nvSpPr>
          <p:cNvPr id="2785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binafsi anta umniyyatu sha'iqin yatamanna</a:t>
            </a:r>
          </a:p>
        </p:txBody>
      </p:sp>
      <p:sp>
        <p:nvSpPr>
          <p:cNvPr id="2785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میں آپ پرقربان آپ ہر محب کی آرزو </a:t>
            </a:r>
            <a:endParaRPr lang="en-US" altLang="en-US" sz="4000" b="1">
              <a:solidFill>
                <a:srgbClr val="000066"/>
              </a:solidFill>
              <a:latin typeface="Alvi Nastaleeq" pitchFamily="2" charset="-78"/>
              <a:cs typeface="Alvi Nastaleeq" pitchFamily="2" charset="-78"/>
            </a:endParaRPr>
          </a:p>
        </p:txBody>
      </p:sp>
      <p:sp>
        <p:nvSpPr>
          <p:cNvPr id="2785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 आप पर कुर्बान के आप हर मोहिब की आरज़ू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795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مِنْ مُؤْمِنٍ وَمُؤْمِنَةٍ ذَكَرَا فَحَنَّا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believing man or woman who mention you and miss you.</a:t>
            </a:r>
          </a:p>
        </p:txBody>
      </p:sp>
      <p:sp>
        <p:nvSpPr>
          <p:cNvPr id="2795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min mu'minin wa mu'minatin dhakara fahanna</a:t>
            </a:r>
          </a:p>
        </p:txBody>
      </p:sp>
      <p:sp>
        <p:nvSpPr>
          <p:cNvPr id="2795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ہر مومن و مومنہ کی تمنا ہیں جس کیلئے وہ نالہ کرتے ہیں </a:t>
            </a:r>
            <a:endParaRPr lang="en-US" altLang="en-US" sz="4000" b="1">
              <a:solidFill>
                <a:srgbClr val="000066"/>
              </a:solidFill>
              <a:latin typeface="Alvi Nastaleeq" pitchFamily="2" charset="-78"/>
              <a:cs typeface="Alvi Nastaleeq" pitchFamily="2" charset="-78"/>
            </a:endParaRPr>
          </a:p>
        </p:txBody>
      </p:sp>
      <p:sp>
        <p:nvSpPr>
          <p:cNvPr id="2795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हर मोमिन और मोमिना की तमन्ना हैं जिस के लिये वो नाला करते 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05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بِنَفْسِي انْتَ مِنْ عَقِيدِ عِزٍّ لاَ </a:t>
            </a:r>
            <a:r>
              <a:rPr lang="ar-SA" sz="8800" kern="1200" dirty="0" err="1">
                <a:latin typeface="Attari_Quran" pitchFamily="2" charset="-78"/>
                <a:ea typeface="+mn-ea"/>
                <a:cs typeface="Attari_Quran" pitchFamily="2" charset="-78"/>
              </a:rPr>
              <a:t>يُسَامَىٰ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my soul be ransom for you; for you are an unmatched pioneer of dignity.</a:t>
            </a:r>
          </a:p>
        </p:txBody>
      </p:sp>
      <p:sp>
        <p:nvSpPr>
          <p:cNvPr id="2805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binafsi anta min `aqidi `izzin la yusama</a:t>
            </a:r>
            <a:endParaRPr lang="fi-FI" altLang="en-US" sz="2800" b="1" i="1">
              <a:ea typeface="MS Mincho" pitchFamily="49" charset="-128"/>
            </a:endParaRPr>
          </a:p>
        </p:txBody>
      </p:sp>
      <p:sp>
        <p:nvSpPr>
          <p:cNvPr id="2805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میں قربان آپ وہ عزت دار ہیں جنکا کوئی ثانی نہیں </a:t>
            </a:r>
            <a:endParaRPr lang="en-US" altLang="en-US" sz="4000" b="1">
              <a:solidFill>
                <a:srgbClr val="000066"/>
              </a:solidFill>
              <a:latin typeface="Alvi Nastaleeq" pitchFamily="2" charset="-78"/>
              <a:cs typeface="Alvi Nastaleeq" pitchFamily="2" charset="-78"/>
            </a:endParaRPr>
          </a:p>
        </p:txBody>
      </p:sp>
      <p:sp>
        <p:nvSpPr>
          <p:cNvPr id="2805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 कुर्बान के आप वो इज्ज़तदार हैं जिनका कोई सानी नहीं,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16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بِنَفْسِي انْتَ مِنْ اثِيلِ مَجْدٍ لاَ </a:t>
            </a:r>
            <a:r>
              <a:rPr lang="ar-SA" sz="8800" kern="1200" dirty="0" err="1">
                <a:latin typeface="Attari_Quran" pitchFamily="2" charset="-78"/>
                <a:ea typeface="+mn-ea"/>
                <a:cs typeface="Attari_Quran" pitchFamily="2" charset="-78"/>
              </a:rPr>
              <a:t>يُجَارَىٰ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my soul be ransom for you; for you are an unrivaled origin of glory.</a:t>
            </a:r>
          </a:p>
        </p:txBody>
      </p:sp>
      <p:sp>
        <p:nvSpPr>
          <p:cNvPr id="2816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binafsi anta min athili majdin la yujara</a:t>
            </a:r>
          </a:p>
        </p:txBody>
      </p:sp>
      <p:sp>
        <p:nvSpPr>
          <p:cNvPr id="2816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میں قربان آپ وہ بلند مرتبہ ہیں جن کے برابر کوئی نہیں </a:t>
            </a:r>
            <a:endParaRPr lang="en-US" altLang="en-US" sz="4000" b="1">
              <a:solidFill>
                <a:srgbClr val="000066"/>
              </a:solidFill>
              <a:latin typeface="Alvi Nastaleeq" pitchFamily="2" charset="-78"/>
              <a:cs typeface="Alvi Nastaleeq" pitchFamily="2" charset="-78"/>
            </a:endParaRPr>
          </a:p>
        </p:txBody>
      </p:sp>
      <p:sp>
        <p:nvSpPr>
          <p:cNvPr id="2816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 कुर्बान के आप वो बुलंद मर्तबा हैं जिन के बराबर कोई नहीं,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26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بِنَفْسِي انْتَ مِنْ تِلاَدِ نِعَمٍ </a:t>
            </a:r>
            <a:r>
              <a:rPr lang="ar-SA" sz="8800" kern="1200" dirty="0">
                <a:latin typeface="Attari_Quran" pitchFamily="2" charset="-78"/>
                <a:ea typeface="+mn-ea"/>
                <a:cs typeface="Attari_Quran" pitchFamily="2" charset="-78"/>
              </a:rPr>
              <a:t>لاَ </a:t>
            </a:r>
            <a:r>
              <a:rPr lang="ar-SA" sz="8800" kern="1200" dirty="0" err="1">
                <a:latin typeface="Attari_Quran" pitchFamily="2" charset="-78"/>
                <a:ea typeface="+mn-ea"/>
                <a:cs typeface="Attari_Quran" pitchFamily="2" charset="-78"/>
              </a:rPr>
              <a:t>تُضَاهَىٰ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my soul be ransom for you; for you are unparalleled center of bounties.</a:t>
            </a:r>
          </a:p>
        </p:txBody>
      </p:sp>
      <p:sp>
        <p:nvSpPr>
          <p:cNvPr id="2826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binafsi anta min tiladi ni`amin la tudaha</a:t>
            </a:r>
          </a:p>
        </p:txBody>
      </p:sp>
      <p:sp>
        <p:nvSpPr>
          <p:cNvPr id="2826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میں قربان آپ وہ قدیمی نعمت ہیں جس کی مثل نہیں </a:t>
            </a:r>
            <a:endParaRPr lang="en-US" altLang="en-US" sz="4000" b="1">
              <a:solidFill>
                <a:srgbClr val="000066"/>
              </a:solidFill>
              <a:latin typeface="Alvi Nastaleeq" pitchFamily="2" charset="-78"/>
              <a:cs typeface="Alvi Nastaleeq" pitchFamily="2" charset="-78"/>
            </a:endParaRPr>
          </a:p>
        </p:txBody>
      </p:sp>
      <p:sp>
        <p:nvSpPr>
          <p:cNvPr id="2826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 कुर्बान के आप वो क़दीमी नेमत हैं की जिस की कोई मिसाल नहीं,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36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بِنَفْسِي انْتَ مِنْ نَصِيفِ شَرَفٍ </a:t>
            </a:r>
            <a:r>
              <a:rPr lang="ar-SA" sz="8800" kern="1200" dirty="0">
                <a:latin typeface="Attari_Quran" pitchFamily="2" charset="-78"/>
                <a:ea typeface="+mn-ea"/>
                <a:cs typeface="Attari_Quran" pitchFamily="2" charset="-78"/>
              </a:rPr>
              <a:t>لاَ </a:t>
            </a:r>
            <a:r>
              <a:rPr lang="ar-SA" sz="8800" kern="1200" dirty="0" err="1">
                <a:latin typeface="Attari_Quran" pitchFamily="2" charset="-78"/>
                <a:ea typeface="+mn-ea"/>
                <a:cs typeface="Attari_Quran" pitchFamily="2" charset="-78"/>
              </a:rPr>
              <a:t>يُسَاوَىٰ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my soul be ransom for you; for you are unequaled in all-inclusive honor.</a:t>
            </a:r>
          </a:p>
        </p:txBody>
      </p:sp>
      <p:sp>
        <p:nvSpPr>
          <p:cNvPr id="2836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binafsi anta min nasifi sharafin la yusawa</a:t>
            </a:r>
          </a:p>
        </p:txBody>
      </p:sp>
      <p:sp>
        <p:nvSpPr>
          <p:cNvPr id="2836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میں قربان آپ جو شرف رکھتے ہیں وہ کسی  اور کو نہیں مل سکتا </a:t>
            </a:r>
            <a:endParaRPr lang="en-US" altLang="en-US" sz="4000" b="1">
              <a:solidFill>
                <a:srgbClr val="000066"/>
              </a:solidFill>
              <a:latin typeface="Alvi Nastaleeq" pitchFamily="2" charset="-78"/>
              <a:cs typeface="Alvi Nastaleeq" pitchFamily="2" charset="-78"/>
            </a:endParaRPr>
          </a:p>
        </p:txBody>
      </p:sp>
      <p:sp>
        <p:nvSpPr>
          <p:cNvPr id="2836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 कुर्बान के आप जो शरफ़  रखते हैं वो किसी और क़ो नहीं मिल सकता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46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مَتَىٰ</a:t>
            </a:r>
            <a:r>
              <a:rPr lang="ar-SA" sz="8800" kern="1200" dirty="0">
                <a:latin typeface="Attari_Quran" pitchFamily="2" charset="-78"/>
                <a:ea typeface="+mn-ea"/>
                <a:cs typeface="Attari_Quran" pitchFamily="2" charset="-78"/>
              </a:rPr>
              <a:t> احَارُ فِيكَ يَا مَوْلاَيَ </a:t>
            </a:r>
            <a:r>
              <a:rPr lang="ar-SA" sz="8800" kern="1200" dirty="0" err="1">
                <a:latin typeface="Attari_Quran" pitchFamily="2" charset="-78"/>
                <a:ea typeface="+mn-ea"/>
                <a:cs typeface="Attari_Quran" pitchFamily="2" charset="-78"/>
              </a:rPr>
              <a:t>وَإِلَىٰ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مَتَىٰ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Until when will I be bewildered about you, O my master, and until when?</a:t>
            </a:r>
          </a:p>
        </p:txBody>
      </p:sp>
      <p:sp>
        <p:nvSpPr>
          <p:cNvPr id="2846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ila mata aharu fika ya mawlaya wa ila mata</a:t>
            </a:r>
          </a:p>
        </p:txBody>
      </p:sp>
      <p:sp>
        <p:nvSpPr>
          <p:cNvPr id="2846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کب تک ہم آپ کے لیے بے چین رہیں گے اے میرے آقا اور کب تک </a:t>
            </a:r>
            <a:endParaRPr lang="en-US" altLang="en-US" sz="4000" b="1">
              <a:solidFill>
                <a:srgbClr val="000066"/>
              </a:solidFill>
              <a:latin typeface="Alvi Nastaleeq" pitchFamily="2" charset="-78"/>
              <a:cs typeface="Alvi Nastaleeq" pitchFamily="2" charset="-78"/>
            </a:endParaRPr>
          </a:p>
        </p:txBody>
      </p:sp>
      <p:sp>
        <p:nvSpPr>
          <p:cNvPr id="2846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कब तक हम आप के लिये बेचैन रहेंगे ऐ मेरे आक़ा और कब तक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56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وَايَّ خِطَابٍ اصِفُ فِيكَ وَايَّ </a:t>
            </a:r>
            <a:r>
              <a:rPr lang="ar-SA" sz="8800" kern="1200" dirty="0" err="1">
                <a:latin typeface="Attari_Quran" pitchFamily="2" charset="-78"/>
                <a:ea typeface="+mn-ea"/>
                <a:cs typeface="Attari_Quran" pitchFamily="2" charset="-78"/>
              </a:rPr>
              <a:t>نَجْوَىٰ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In what kind of statement and in what kind of talk can I describe you?</a:t>
            </a:r>
          </a:p>
        </p:txBody>
      </p:sp>
      <p:sp>
        <p:nvSpPr>
          <p:cNvPr id="2857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ayya khitabin asifu fika wa ayya najwa</a:t>
            </a:r>
          </a:p>
        </p:txBody>
      </p:sp>
      <p:sp>
        <p:nvSpPr>
          <p:cNvPr id="2857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کسطرح آپ سے خطاب کروں اور سرگوشی کروں </a:t>
            </a:r>
            <a:endParaRPr lang="en-US" altLang="en-US" sz="4000" b="1">
              <a:solidFill>
                <a:srgbClr val="000066"/>
              </a:solidFill>
              <a:latin typeface="Alvi Nastaleeq" pitchFamily="2" charset="-78"/>
              <a:cs typeface="Alvi Nastaleeq" pitchFamily="2" charset="-78"/>
            </a:endParaRPr>
          </a:p>
        </p:txBody>
      </p:sp>
      <p:sp>
        <p:nvSpPr>
          <p:cNvPr id="2857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किस तरह आप से ख़िताब करूँ और सरगोशी करूँ,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67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عَزِيزٌ عَلَيَّ انْ اجَابَ دُونَكَ </a:t>
            </a:r>
            <a:r>
              <a:rPr lang="ar-SA" sz="8800" kern="1200" dirty="0" err="1">
                <a:latin typeface="Attari_Quran" pitchFamily="2" charset="-78"/>
                <a:ea typeface="+mn-ea"/>
                <a:cs typeface="Attari_Quran" pitchFamily="2" charset="-78"/>
              </a:rPr>
              <a:t>وَانَاغَىٰ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It is hard for me that I can receive answers and words, but you cannot.</a:t>
            </a:r>
          </a:p>
        </p:txBody>
      </p:sp>
      <p:sp>
        <p:nvSpPr>
          <p:cNvPr id="2867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`azizun `alayya an ujaba dunaka wa unagha</a:t>
            </a:r>
          </a:p>
        </p:txBody>
      </p:sp>
      <p:sp>
        <p:nvSpPr>
          <p:cNvPr id="2867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یہ مجھ پر گراں ہے کہ سوائے آپکے کسی سے جواب پاؤں یا باتیں سنوں</a:t>
            </a:r>
            <a:endParaRPr lang="en-US" altLang="en-US" sz="4000" b="1">
              <a:solidFill>
                <a:srgbClr val="000066"/>
              </a:solidFill>
              <a:latin typeface="Alvi Nastaleeq" pitchFamily="2" charset="-78"/>
              <a:cs typeface="Alvi Nastaleeq" pitchFamily="2" charset="-78"/>
            </a:endParaRPr>
          </a:p>
        </p:txBody>
      </p:sp>
      <p:sp>
        <p:nvSpPr>
          <p:cNvPr id="2867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यह मुझ पर गिरां है के सिवाए आपके किसी से जवाब पाऊँ या बातें सुनूं,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6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انْ اخْرَجْتَهُ مِنْهَا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until You decided to take him out of there.</a:t>
            </a:r>
          </a:p>
        </p:txBody>
      </p:sp>
      <p:sp>
        <p:nvSpPr>
          <p:cNvPr id="297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ila an akhrajtahu minha</a:t>
            </a:r>
          </a:p>
        </p:txBody>
      </p:sp>
      <p:sp>
        <p:nvSpPr>
          <p:cNvPr id="297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پھر انہیں وہاں سے رخصت کرکے جنت میں بھیج دیا۔</a:t>
            </a:r>
            <a:endParaRPr lang="en-US" altLang="en-US" sz="4000" b="1">
              <a:solidFill>
                <a:srgbClr val="000066"/>
              </a:solidFill>
              <a:latin typeface="Alvi Nastaleeq" pitchFamily="2" charset="-78"/>
              <a:cs typeface="Alvi Nastaleeq" pitchFamily="2" charset="-78"/>
            </a:endParaRPr>
          </a:p>
        </p:txBody>
      </p:sp>
      <p:sp>
        <p:nvSpPr>
          <p:cNvPr id="297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यहाँ तक की इस से बाहर भेजा,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77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عَزِيزٌ عَلَيَّ انْ ابْكِيَكَ وَيَخْذُلَكَ </a:t>
            </a:r>
            <a:r>
              <a:rPr lang="ar-SA" sz="8800" kern="1200" dirty="0" err="1">
                <a:latin typeface="Attari_Quran" pitchFamily="2" charset="-78"/>
                <a:ea typeface="+mn-ea"/>
                <a:cs typeface="Attari_Quran" pitchFamily="2" charset="-78"/>
              </a:rPr>
              <a:t>ٱلْوَرَىٰ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It is hard for me that I weep for you but the others disappoint you.</a:t>
            </a:r>
          </a:p>
        </p:txBody>
      </p:sp>
      <p:sp>
        <p:nvSpPr>
          <p:cNvPr id="2877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`azizun `alayya an abkiyaka wa yakhdhulaka alwara</a:t>
            </a:r>
          </a:p>
        </p:txBody>
      </p:sp>
      <p:sp>
        <p:nvSpPr>
          <p:cNvPr id="2877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مجھ پر گراں ہے کہ میں آپ کیلئے روؤں اور لوگ آپکو چھوڑے رہیں </a:t>
            </a:r>
            <a:endParaRPr lang="en-US" altLang="en-US" sz="4000" b="1">
              <a:solidFill>
                <a:srgbClr val="000066"/>
              </a:solidFill>
              <a:latin typeface="Alvi Nastaleeq" pitchFamily="2" charset="-78"/>
              <a:cs typeface="Alvi Nastaleeq" pitchFamily="2" charset="-78"/>
            </a:endParaRPr>
          </a:p>
        </p:txBody>
      </p:sp>
      <p:sp>
        <p:nvSpPr>
          <p:cNvPr id="2877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मुझ पर गिरां है की मै आप के लिये रोऊँ और लोग आप क़ो छोड़ रहे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87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عَزِيزٌ عَلَيَّ انْ يَجْرِيَ عَلَيْكَ دُونَهُمْ مَا </a:t>
            </a:r>
            <a:r>
              <a:rPr lang="ar-SA" sz="8800" kern="1200" dirty="0" err="1">
                <a:latin typeface="Attari_Quran" pitchFamily="2" charset="-78"/>
                <a:ea typeface="+mn-ea"/>
                <a:cs typeface="Attari_Quran" pitchFamily="2" charset="-78"/>
              </a:rPr>
              <a:t>جَرَىٰ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It is hard for me that what has happened afflict you other than all the others.</a:t>
            </a:r>
          </a:p>
        </p:txBody>
      </p:sp>
      <p:sp>
        <p:nvSpPr>
          <p:cNvPr id="2887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`azizun `alayya an yajriya `alayka dunahum ma jara</a:t>
            </a:r>
          </a:p>
        </p:txBody>
      </p:sp>
      <p:sp>
        <p:nvSpPr>
          <p:cNvPr id="2887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مجھ پر گراں ہے کہ لوگوں کیطرف سے آپ پر گزرے </a:t>
            </a:r>
            <a:endParaRPr lang="en-US" altLang="en-US" sz="4000" b="1">
              <a:solidFill>
                <a:srgbClr val="000066"/>
              </a:solidFill>
              <a:latin typeface="Alvi Nastaleeq" pitchFamily="2" charset="-78"/>
              <a:cs typeface="Alvi Nastaleeq" pitchFamily="2" charset="-78"/>
            </a:endParaRPr>
          </a:p>
        </p:txBody>
      </p:sp>
      <p:sp>
        <p:nvSpPr>
          <p:cNvPr id="2887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मुझ पर गिरां है के लोगों की तरफ़ से आप पर गुज़रे जो गुज़रे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897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هَلْ مِنْ مُعِينٍ </a:t>
            </a:r>
            <a:r>
              <a:rPr lang="ar-SA" sz="8800" kern="1200" dirty="0" err="1">
                <a:latin typeface="Attari_Quran" pitchFamily="2" charset="-78"/>
                <a:ea typeface="+mn-ea"/>
                <a:cs typeface="Attari_Quran" pitchFamily="2" charset="-78"/>
              </a:rPr>
              <a:t>فَاطِيلَ</a:t>
            </a:r>
            <a:r>
              <a:rPr lang="ar-SA" sz="8800" kern="1200" dirty="0">
                <a:latin typeface="Attari_Quran" pitchFamily="2" charset="-78"/>
                <a:ea typeface="+mn-ea"/>
                <a:cs typeface="Attari_Quran" pitchFamily="2" charset="-78"/>
              </a:rPr>
              <a:t> مَعَهُ </a:t>
            </a:r>
            <a:r>
              <a:rPr lang="ar-SA" sz="8800" kern="1200" dirty="0" err="1">
                <a:latin typeface="Attari_Quran" pitchFamily="2" charset="-78"/>
                <a:ea typeface="+mn-ea"/>
                <a:cs typeface="Attari_Quran" pitchFamily="2" charset="-78"/>
              </a:rPr>
              <a:t>ٱلْعَوِيلَ</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وَٱلْبُكَاءَ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Is there any helper with whom I may lament and bewail as much as I wish?</a:t>
            </a:r>
          </a:p>
        </p:txBody>
      </p:sp>
      <p:sp>
        <p:nvSpPr>
          <p:cNvPr id="2897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hal min mu`inin fa'utila ma`ahu al`awila walbuka'a</a:t>
            </a:r>
          </a:p>
        </p:txBody>
      </p:sp>
      <p:sp>
        <p:nvSpPr>
          <p:cNvPr id="2897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جو گزرے تو کیا کوئی ساتھی ہے جسکے ساتھ مل کر آپ کے لیے گریہ وزاری کروں </a:t>
            </a:r>
            <a:endParaRPr lang="en-US" altLang="en-US" sz="4000" b="1">
              <a:solidFill>
                <a:srgbClr val="000066"/>
              </a:solidFill>
              <a:latin typeface="Alvi Nastaleeq" pitchFamily="2" charset="-78"/>
              <a:cs typeface="Alvi Nastaleeq" pitchFamily="2" charset="-78"/>
            </a:endParaRPr>
          </a:p>
        </p:txBody>
      </p:sp>
      <p:sp>
        <p:nvSpPr>
          <p:cNvPr id="2898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 क्या कोई साथी है जिसके साथ मिलकर आप के लिये गिरया व ज़ारी करूँ,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08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هَلْ مِنْ جَزُوعٍ </a:t>
            </a:r>
            <a:r>
              <a:rPr lang="ar-SA" sz="8800" kern="1200" dirty="0" err="1">
                <a:latin typeface="Attari_Quran" pitchFamily="2" charset="-78"/>
                <a:ea typeface="+mn-ea"/>
                <a:cs typeface="Attari_Quran" pitchFamily="2" charset="-78"/>
              </a:rPr>
              <a:t>فَاسَاعِدَ</a:t>
            </a:r>
            <a:r>
              <a:rPr lang="ar-SA" sz="8800" kern="1200" dirty="0">
                <a:latin typeface="Attari_Quran" pitchFamily="2" charset="-78"/>
                <a:ea typeface="+mn-ea"/>
                <a:cs typeface="Attari_Quran" pitchFamily="2" charset="-78"/>
              </a:rPr>
              <a:t> جَزَعَهُ </a:t>
            </a:r>
            <a:r>
              <a:rPr lang="ar-SA" sz="8800" kern="1200" dirty="0">
                <a:latin typeface="Attari_Quran" pitchFamily="2" charset="-78"/>
                <a:ea typeface="+mn-ea"/>
                <a:cs typeface="Attari_Quran" pitchFamily="2" charset="-78"/>
              </a:rPr>
              <a:t>إِذَا </a:t>
            </a:r>
            <a:r>
              <a:rPr lang="ar-SA" sz="8800" kern="1200" dirty="0">
                <a:latin typeface="Attari_Quran" pitchFamily="2" charset="-78"/>
                <a:ea typeface="+mn-ea"/>
                <a:cs typeface="Attari_Quran" pitchFamily="2" charset="-78"/>
              </a:rPr>
              <a:t>خَلاَ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Is there any aggrieved one whom I can help in grief when he becomes tired?</a:t>
            </a:r>
          </a:p>
        </p:txBody>
      </p:sp>
      <p:sp>
        <p:nvSpPr>
          <p:cNvPr id="2908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hal min jazu`in fa'usa`ida jaza`ahu idha khala</a:t>
            </a:r>
          </a:p>
        </p:txBody>
      </p:sp>
      <p:sp>
        <p:nvSpPr>
          <p:cNvPr id="2908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کیا کوئی بے تاب ہے کہ جب وہ تنہا ہو تو اس کے ہمراہ نالہ کروں </a:t>
            </a:r>
            <a:endParaRPr lang="en-US" altLang="en-US" sz="4000" b="1">
              <a:solidFill>
                <a:srgbClr val="000066"/>
              </a:solidFill>
              <a:latin typeface="Alvi Nastaleeq" pitchFamily="2" charset="-78"/>
              <a:cs typeface="Alvi Nastaleeq" pitchFamily="2" charset="-78"/>
            </a:endParaRPr>
          </a:p>
        </p:txBody>
      </p:sp>
      <p:sp>
        <p:nvSpPr>
          <p:cNvPr id="2908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क्या कोई बेताब है की जब वो तनहा हो तो इस के हमराह नाला करूँ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18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هَلْ قَذِيَتْ عَيْنٌ فَسَاعَدَتْهَا عَيْنِي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ٱلْقَذَىٰ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Is there any eye </a:t>
            </a:r>
            <a:r>
              <a:rPr lang="en-US" b="1" kern="1200" dirty="0" err="1">
                <a:ea typeface="MS Mincho" pitchFamily="49" charset="-128"/>
              </a:rPr>
              <a:t>moling</a:t>
            </a:r>
            <a:r>
              <a:rPr lang="en-US" b="1" kern="1200" dirty="0">
                <a:ea typeface="MS Mincho" pitchFamily="49" charset="-128"/>
              </a:rPr>
              <a:t> out and thus my eye may help it to </a:t>
            </a:r>
            <a:r>
              <a:rPr lang="en-US" b="1" kern="1200" dirty="0" err="1">
                <a:ea typeface="MS Mincho" pitchFamily="49" charset="-128"/>
              </a:rPr>
              <a:t>mol</a:t>
            </a:r>
            <a:r>
              <a:rPr lang="en-US" b="1" kern="1200" dirty="0">
                <a:ea typeface="MS Mincho" pitchFamily="49" charset="-128"/>
              </a:rPr>
              <a:t> out more?</a:t>
            </a:r>
          </a:p>
        </p:txBody>
      </p:sp>
      <p:sp>
        <p:nvSpPr>
          <p:cNvPr id="2918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hal qadhiyat `aynun fasa`adat-ha `ayni `ala alqadha</a:t>
            </a:r>
          </a:p>
        </p:txBody>
      </p:sp>
      <p:sp>
        <p:nvSpPr>
          <p:cNvPr id="2918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آیا کوئی آنکھ ہے جسکے ساتھ مل کر میری آنکھ غم کے آنسو بہائے </a:t>
            </a:r>
            <a:endParaRPr lang="en-US" altLang="en-US" sz="4000" b="1">
              <a:solidFill>
                <a:srgbClr val="000066"/>
              </a:solidFill>
              <a:latin typeface="Alvi Nastaleeq" pitchFamily="2" charset="-78"/>
              <a:cs typeface="Alvi Nastaleeq" pitchFamily="2" charset="-78"/>
            </a:endParaRPr>
          </a:p>
        </p:txBody>
      </p:sp>
      <p:sp>
        <p:nvSpPr>
          <p:cNvPr id="2918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या कोई आँख है जिसके साथ मिलकर मेरी आँख ग़म के आंसू बहाए ,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28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هَلْ </a:t>
            </a:r>
            <a:r>
              <a:rPr lang="ar-SA" sz="8800" kern="1200" dirty="0">
                <a:latin typeface="Attari_Quran" pitchFamily="2" charset="-78"/>
                <a:ea typeface="+mn-ea"/>
                <a:cs typeface="Attari_Quran" pitchFamily="2" charset="-78"/>
              </a:rPr>
              <a:t>إِلَيْكَ </a:t>
            </a:r>
            <a:r>
              <a:rPr lang="ar-SA" sz="8800" kern="1200" dirty="0">
                <a:latin typeface="Attari_Quran" pitchFamily="2" charset="-78"/>
                <a:ea typeface="+mn-ea"/>
                <a:cs typeface="Attari_Quran" pitchFamily="2" charset="-78"/>
              </a:rPr>
              <a:t>يَا بْنَ احْمَدَ سَبِيلٌ </a:t>
            </a:r>
            <a:r>
              <a:rPr lang="ar-SA" sz="8800" kern="1200" dirty="0" err="1">
                <a:latin typeface="Attari_Quran" pitchFamily="2" charset="-78"/>
                <a:ea typeface="+mn-ea"/>
                <a:cs typeface="Attari_Quran" pitchFamily="2" charset="-78"/>
              </a:rPr>
              <a:t>فَتُلْقَىٰ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Is there any way to meet you, O son of Ahmad (the Prophet)?</a:t>
            </a:r>
          </a:p>
        </p:txBody>
      </p:sp>
      <p:sp>
        <p:nvSpPr>
          <p:cNvPr id="2928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hal ilayka yabna ahmada sabilun fatulqa</a:t>
            </a:r>
          </a:p>
        </p:txBody>
      </p:sp>
      <p:sp>
        <p:nvSpPr>
          <p:cNvPr id="2928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احمد مجتبی کے فرزند آپ کے پاس آنے کا کوئی راستہ ہے </a:t>
            </a:r>
            <a:endParaRPr lang="en-US" altLang="en-US" sz="4000" b="1">
              <a:solidFill>
                <a:srgbClr val="000066"/>
              </a:solidFill>
              <a:latin typeface="Alvi Nastaleeq" pitchFamily="2" charset="-78"/>
              <a:cs typeface="Alvi Nastaleeq" pitchFamily="2" charset="-78"/>
            </a:endParaRPr>
          </a:p>
        </p:txBody>
      </p:sp>
      <p:sp>
        <p:nvSpPr>
          <p:cNvPr id="2928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अह्मदे मुजतबा (स:अ:व:व) के फ़र्ज़न्द आप के पास आने काकोई रास्ता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38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هَلْ يَتَّصِلُ يَوْمُنَا مِنْكَ بِعِدَةٍ </a:t>
            </a:r>
            <a:r>
              <a:rPr lang="ar-SA" sz="8800" kern="1200" dirty="0" err="1">
                <a:latin typeface="Attari_Quran" pitchFamily="2" charset="-78"/>
                <a:ea typeface="+mn-ea"/>
                <a:cs typeface="Attari_Quran" pitchFamily="2" charset="-78"/>
              </a:rPr>
              <a:t>فَنَحْظَىٰ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Will our day be promised to catch your day and we will thus achieve our hope?</a:t>
            </a:r>
          </a:p>
        </p:txBody>
      </p:sp>
      <p:sp>
        <p:nvSpPr>
          <p:cNvPr id="2938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hal yattasilu yawmuna minka bi`idatin fanahza</a:t>
            </a:r>
          </a:p>
        </p:txBody>
      </p:sp>
      <p:sp>
        <p:nvSpPr>
          <p:cNvPr id="2938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کیا ہمارا آجکا دن آپکے کل سے مل جائے گا کہ ہم خوش ہوں </a:t>
            </a:r>
            <a:endParaRPr lang="en-US" altLang="en-US" sz="4000" b="1">
              <a:solidFill>
                <a:srgbClr val="000066"/>
              </a:solidFill>
              <a:latin typeface="Alvi Nastaleeq" pitchFamily="2" charset="-78"/>
              <a:cs typeface="Alvi Nastaleeq" pitchFamily="2" charset="-78"/>
            </a:endParaRPr>
          </a:p>
        </p:txBody>
      </p:sp>
      <p:sp>
        <p:nvSpPr>
          <p:cNvPr id="2938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क्या हमारा आज का दिन आप के कल से मिल जाएगा की हम ख़ुश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49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مَتَىٰ</a:t>
            </a:r>
            <a:r>
              <a:rPr lang="ar-SA" sz="8800" kern="1200" dirty="0">
                <a:latin typeface="Attari_Quran" pitchFamily="2" charset="-78"/>
                <a:ea typeface="+mn-ea"/>
                <a:cs typeface="Attari_Quran" pitchFamily="2" charset="-78"/>
              </a:rPr>
              <a:t> نَرِدُ مَنَاهِلَكَ </a:t>
            </a:r>
            <a:r>
              <a:rPr lang="ar-SA" sz="8800" kern="1200" dirty="0" err="1">
                <a:latin typeface="Attari_Quran" pitchFamily="2" charset="-78"/>
                <a:ea typeface="+mn-ea"/>
                <a:cs typeface="Attari_Quran" pitchFamily="2" charset="-78"/>
              </a:rPr>
              <a:t>ٱلرَّوِيَّةَ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فَنَرْوَىٰ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When will we be able to join your refreshing springs and we will then be satiated?</a:t>
            </a:r>
          </a:p>
        </p:txBody>
      </p:sp>
      <p:sp>
        <p:nvSpPr>
          <p:cNvPr id="2949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mata naridu manahilaka alrrawiyyata fanarwa</a:t>
            </a:r>
          </a:p>
        </p:txBody>
      </p:sp>
      <p:sp>
        <p:nvSpPr>
          <p:cNvPr id="2949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کب وہ وقت آئیگا کہ ہم آپکے چشمے سے سیراب ہونگے </a:t>
            </a:r>
            <a:endParaRPr lang="en-US" altLang="en-US" sz="4000" b="1">
              <a:solidFill>
                <a:srgbClr val="000066"/>
              </a:solidFill>
              <a:latin typeface="Alvi Nastaleeq" pitchFamily="2" charset="-78"/>
              <a:cs typeface="Alvi Nastaleeq" pitchFamily="2" charset="-78"/>
            </a:endParaRPr>
          </a:p>
        </p:txBody>
      </p:sp>
      <p:sp>
        <p:nvSpPr>
          <p:cNvPr id="2949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कब वोवक़्त आयेगा की हम आप्नके चश्मे से सैराब होंगे,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59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مَتَىٰ</a:t>
            </a:r>
            <a:r>
              <a:rPr lang="ar-SA" sz="8800" kern="1200" dirty="0">
                <a:latin typeface="Attari_Quran" pitchFamily="2" charset="-78"/>
                <a:ea typeface="+mn-ea"/>
                <a:cs typeface="Attari_Quran" pitchFamily="2" charset="-78"/>
              </a:rPr>
              <a:t> نَنْتَقِعُ مِنْ عَذْبِ مَائِكَ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When will we quench our thirst from your fresh water,</a:t>
            </a:r>
          </a:p>
        </p:txBody>
      </p:sp>
      <p:sp>
        <p:nvSpPr>
          <p:cNvPr id="2959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mata nantaqi`u min `adhbi ma'ika</a:t>
            </a:r>
          </a:p>
        </p:txBody>
      </p:sp>
      <p:sp>
        <p:nvSpPr>
          <p:cNvPr id="2959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altLang="en-US" sz="4000" b="1">
                <a:solidFill>
                  <a:srgbClr val="000066"/>
                </a:solidFill>
                <a:latin typeface="Alvi Nastaleeq" pitchFamily="2" charset="-78"/>
                <a:cs typeface="Alvi Nastaleeq" pitchFamily="2" charset="-78"/>
              </a:rPr>
              <a:t>کب ہم آپکے چشمہ ٴشیریں سے پیاس بجھائیں گے</a:t>
            </a:r>
            <a:r>
              <a:rPr lang="kk-KZ" altLang="en-US" sz="4000" b="1">
                <a:solidFill>
                  <a:srgbClr val="000066"/>
                </a:solidFill>
                <a:latin typeface="Alvi Nastaleeq" pitchFamily="2" charset="-78"/>
                <a:cs typeface="Alvi Nastaleeq" pitchFamily="2" charset="-78"/>
              </a:rPr>
              <a:t> </a:t>
            </a:r>
            <a:endParaRPr lang="en-US" altLang="en-US" sz="4000" b="1">
              <a:solidFill>
                <a:srgbClr val="000066"/>
              </a:solidFill>
              <a:latin typeface="Alvi Nastaleeq" pitchFamily="2" charset="-78"/>
              <a:cs typeface="Alvi Nastaleeq" pitchFamily="2" charset="-78"/>
            </a:endParaRPr>
          </a:p>
        </p:txBody>
      </p:sp>
      <p:sp>
        <p:nvSpPr>
          <p:cNvPr id="2959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कब हम आपके चश्मा-ए-शिरीन से प्यास</a:t>
            </a:r>
            <a:r>
              <a:rPr lang="en-US" altLang="en-US" sz="2400" b="1">
                <a:solidFill>
                  <a:srgbClr val="000066"/>
                </a:solidFill>
              </a:rPr>
              <a:t> </a:t>
            </a:r>
            <a:r>
              <a:rPr lang="hi-IN" altLang="en-US" sz="2400" b="1">
                <a:solidFill>
                  <a:srgbClr val="000066"/>
                </a:solidFill>
              </a:rPr>
              <a:t>बुझाएंगे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69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فَقَدْ طَالَ </a:t>
            </a:r>
            <a:r>
              <a:rPr lang="ar-SA" sz="8800" kern="1200" dirty="0" err="1">
                <a:latin typeface="Attari_Quran" pitchFamily="2" charset="-78"/>
                <a:ea typeface="+mn-ea"/>
                <a:cs typeface="Attari_Quran" pitchFamily="2" charset="-78"/>
              </a:rPr>
              <a:t>ٱلصَّدَىٰ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because thirst has been too long?</a:t>
            </a:r>
          </a:p>
        </p:txBody>
      </p:sp>
      <p:sp>
        <p:nvSpPr>
          <p:cNvPr id="2969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faqad tala alssada</a:t>
            </a:r>
          </a:p>
        </p:txBody>
      </p:sp>
      <p:sp>
        <p:nvSpPr>
          <p:cNvPr id="2969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اب تو پیاس طولانی ہو گئی </a:t>
            </a:r>
            <a:endParaRPr lang="en-US" altLang="en-US" sz="4000" b="1">
              <a:solidFill>
                <a:srgbClr val="000066"/>
              </a:solidFill>
              <a:latin typeface="Alvi Nastaleeq" pitchFamily="2" charset="-78"/>
              <a:cs typeface="Alvi Nastaleeq" pitchFamily="2" charset="-78"/>
            </a:endParaRPr>
          </a:p>
        </p:txBody>
      </p:sp>
      <p:sp>
        <p:nvSpPr>
          <p:cNvPr id="2969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अब तो प्यास तूलानी हो गयी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7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وَبَعْضٌ حَمَلْتَهُ فِي فُلْكِكَ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bore another one on in Your Ark</a:t>
            </a:r>
          </a:p>
        </p:txBody>
      </p:sp>
      <p:sp>
        <p:nvSpPr>
          <p:cNvPr id="307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ba`dun hamaltahu fi fulkika</a:t>
            </a:r>
          </a:p>
        </p:txBody>
      </p:sp>
      <p:sp>
        <p:nvSpPr>
          <p:cNvPr id="307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بعض کو اپنی کشتی</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میں سوار کرکے </a:t>
            </a:r>
          </a:p>
        </p:txBody>
      </p:sp>
      <p:sp>
        <p:nvSpPr>
          <p:cNvPr id="307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किसी क़ो अपनी किश्ती में सवार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79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مَتَىٰ</a:t>
            </a:r>
            <a:r>
              <a:rPr lang="ar-SA" sz="8800" kern="1200" dirty="0">
                <a:latin typeface="Attari_Quran" pitchFamily="2" charset="-78"/>
                <a:ea typeface="+mn-ea"/>
                <a:cs typeface="Attari_Quran" pitchFamily="2" charset="-78"/>
              </a:rPr>
              <a:t> نُغَادِيكَ وَنُرَاوِحُكَ فَنُقِرَّ عَيْناً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When will we accompany you in coming and going so that our eyes will be delighted?</a:t>
            </a:r>
          </a:p>
        </p:txBody>
      </p:sp>
      <p:sp>
        <p:nvSpPr>
          <p:cNvPr id="2979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mata nughadika wa nurawihuka fanuqirra `aynan</a:t>
            </a:r>
          </a:p>
        </p:txBody>
      </p:sp>
      <p:sp>
        <p:nvSpPr>
          <p:cNvPr id="2979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کب ہماری صبح و شام آپکے ساتھ گزرے گی کہ ہماری آنکھیں ٹھنڈی ہونگی </a:t>
            </a:r>
            <a:endParaRPr lang="en-US" altLang="en-US" sz="4000" b="1">
              <a:solidFill>
                <a:srgbClr val="000066"/>
              </a:solidFill>
              <a:latin typeface="Alvi Nastaleeq" pitchFamily="2" charset="-78"/>
              <a:cs typeface="Alvi Nastaleeq" pitchFamily="2" charset="-78"/>
            </a:endParaRPr>
          </a:p>
        </p:txBody>
      </p:sp>
      <p:sp>
        <p:nvSpPr>
          <p:cNvPr id="2979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कब हमारी सुबह व शाम आपके साथ गुज़रेगी की हमारी आंकें ठंडी होंगी,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2990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مَتَىٰ</a:t>
            </a:r>
            <a:r>
              <a:rPr lang="ar-SA" sz="8800" kern="1200" dirty="0">
                <a:latin typeface="Attari_Quran" pitchFamily="2" charset="-78"/>
                <a:ea typeface="+mn-ea"/>
                <a:cs typeface="Attari_Quran" pitchFamily="2" charset="-78"/>
              </a:rPr>
              <a:t> تَرَانَا وَنَرَاكَ وَقَدْ نَشَرْتَ لِوَاءَ </a:t>
            </a:r>
            <a:r>
              <a:rPr lang="ar-SA" sz="8800" kern="1200" dirty="0" err="1">
                <a:latin typeface="Attari_Quran" pitchFamily="2" charset="-78"/>
                <a:ea typeface="+mn-ea"/>
                <a:cs typeface="Attari_Quran" pitchFamily="2" charset="-78"/>
              </a:rPr>
              <a:t>ٱلنَّصْرِ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تُرَىٰ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When will you see us and we see you spreading the pennon of victory?</a:t>
            </a:r>
          </a:p>
        </p:txBody>
      </p:sp>
      <p:sp>
        <p:nvSpPr>
          <p:cNvPr id="2990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mata tarana wa naraka wa qad nasharta liwa'a alnnasri tura</a:t>
            </a:r>
          </a:p>
        </p:txBody>
      </p:sp>
      <p:sp>
        <p:nvSpPr>
          <p:cNvPr id="2990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آپ ہمیں اورہم آپکو دیکھیں گے جبکہ آپکی فتح کا پرچم لہراتا ہو گا </a:t>
            </a:r>
            <a:endParaRPr lang="en-US" altLang="en-US" sz="4000" b="1">
              <a:solidFill>
                <a:srgbClr val="000066"/>
              </a:solidFill>
              <a:latin typeface="Alvi Nastaleeq" pitchFamily="2" charset="-78"/>
              <a:cs typeface="Alvi Nastaleeq" pitchFamily="2" charset="-78"/>
            </a:endParaRPr>
          </a:p>
        </p:txBody>
      </p:sp>
      <p:sp>
        <p:nvSpPr>
          <p:cNvPr id="2990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कब आप, मै और हम आपपको देखेंगे जबकि आपकी फ़तह का परचम लहराता होगा,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00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اتَرَانَا</a:t>
            </a:r>
            <a:r>
              <a:rPr lang="ar-SA" sz="8800" kern="1200" dirty="0">
                <a:latin typeface="Attari_Quran" pitchFamily="2" charset="-78"/>
                <a:ea typeface="+mn-ea"/>
                <a:cs typeface="Attari_Quran" pitchFamily="2" charset="-78"/>
              </a:rPr>
              <a:t> نَحُفُّ بِكَ وَانْتَ </a:t>
            </a:r>
            <a:r>
              <a:rPr lang="ar-SA" sz="8800" kern="1200" dirty="0" err="1">
                <a:latin typeface="Attari_Quran" pitchFamily="2" charset="-78"/>
                <a:ea typeface="+mn-ea"/>
                <a:cs typeface="Attari_Quran" pitchFamily="2" charset="-78"/>
              </a:rPr>
              <a:t>تَؤُمُّ</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ٱلْمَلَا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Can it be that we surround you while you are leading the groups,</a:t>
            </a:r>
          </a:p>
        </p:txBody>
      </p:sp>
      <p:sp>
        <p:nvSpPr>
          <p:cNvPr id="3000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atarana nahuffu bika wa anta ta'ummu almala'a</a:t>
            </a:r>
          </a:p>
        </p:txBody>
      </p:sp>
      <p:sp>
        <p:nvSpPr>
          <p:cNvPr id="3000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کب ہم آپکے ارد گرد جمع ہونگےاور آپ سبھی لوگوں کے امام ہونگے   </a:t>
            </a:r>
            <a:endParaRPr lang="en-US" altLang="en-US" sz="4000" b="1">
              <a:solidFill>
                <a:srgbClr val="000066"/>
              </a:solidFill>
              <a:latin typeface="Alvi Nastaleeq" pitchFamily="2" charset="-78"/>
              <a:cs typeface="Alvi Nastaleeq" pitchFamily="2" charset="-78"/>
            </a:endParaRPr>
          </a:p>
        </p:txBody>
      </p:sp>
      <p:sp>
        <p:nvSpPr>
          <p:cNvPr id="3000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हम आपके इर्द-गिर्द जमा होंगे और आप भी लोगों के इमाम होंगे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10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وَقَدْ مَلَاتَ </a:t>
            </a:r>
            <a:r>
              <a:rPr lang="ar-SA" sz="8800" kern="1200" dirty="0" err="1">
                <a:latin typeface="Attari_Quran" pitchFamily="2" charset="-78"/>
                <a:ea typeface="+mn-ea"/>
                <a:cs typeface="Attari_Quran" pitchFamily="2" charset="-78"/>
              </a:rPr>
              <a:t>ٱلارْضَ</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عَدْلاَ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after you will have filled in the earth with justice,</a:t>
            </a:r>
          </a:p>
        </p:txBody>
      </p:sp>
      <p:sp>
        <p:nvSpPr>
          <p:cNvPr id="3010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qad mala'ta al-arda `adlan</a:t>
            </a:r>
          </a:p>
        </p:txBody>
      </p:sp>
      <p:sp>
        <p:nvSpPr>
          <p:cNvPr id="3010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تب زمین آپکے ذریعے عدل و انصاف سے  پر ہو گی </a:t>
            </a:r>
            <a:endParaRPr lang="en-US" altLang="en-US" sz="4000" b="1">
              <a:solidFill>
                <a:srgbClr val="000066"/>
              </a:solidFill>
              <a:latin typeface="Alvi Nastaleeq" pitchFamily="2" charset="-78"/>
              <a:cs typeface="Alvi Nastaleeq" pitchFamily="2" charset="-78"/>
            </a:endParaRPr>
          </a:p>
        </p:txBody>
      </p:sp>
      <p:sp>
        <p:nvSpPr>
          <p:cNvPr id="3010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तब ज़मीन आपके अदल व इंसाफ़ से पर होगी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20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وَاذَقْتَ اعْدَاءَكَ هَوَاناً وَعِقَاباً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tasted your enemies humiliation and punishment,</a:t>
            </a:r>
          </a:p>
        </p:txBody>
      </p:sp>
      <p:sp>
        <p:nvSpPr>
          <p:cNvPr id="3020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adhaqta a`da'aka hawanan wa `iqaban</a:t>
            </a:r>
          </a:p>
        </p:txBody>
      </p:sp>
      <p:sp>
        <p:nvSpPr>
          <p:cNvPr id="3020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آپ اپنے دشمنوں کو سختی و ذلت سے ہمکنار کرینگے </a:t>
            </a:r>
            <a:endParaRPr lang="en-US" altLang="en-US" sz="4000" b="1">
              <a:solidFill>
                <a:srgbClr val="000066"/>
              </a:solidFill>
              <a:latin typeface="Alvi Nastaleeq" pitchFamily="2" charset="-78"/>
              <a:cs typeface="Alvi Nastaleeq" pitchFamily="2" charset="-78"/>
            </a:endParaRPr>
          </a:p>
        </p:txBody>
      </p:sp>
      <p:sp>
        <p:nvSpPr>
          <p:cNvPr id="3020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आप अपने दुश्मनों क़ो सख्ती व ज़िल्लत से हमकिनार करेंगे,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31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وَابَرْتَ </a:t>
            </a:r>
            <a:r>
              <a:rPr lang="ar-SA" sz="8800" kern="1200" dirty="0" err="1">
                <a:latin typeface="Attari_Quran" pitchFamily="2" charset="-78"/>
                <a:ea typeface="+mn-ea"/>
                <a:cs typeface="Attari_Quran" pitchFamily="2" charset="-78"/>
              </a:rPr>
              <a:t>ٱلْعُتَاةَ</a:t>
            </a:r>
            <a:r>
              <a:rPr lang="ar-SA" sz="8800" kern="1200" dirty="0">
                <a:latin typeface="Attari_Quran" pitchFamily="2" charset="-78"/>
                <a:ea typeface="+mn-ea"/>
                <a:cs typeface="Attari_Quran" pitchFamily="2" charset="-78"/>
              </a:rPr>
              <a:t> وَجَحَدَةَ </a:t>
            </a:r>
            <a:r>
              <a:rPr lang="ar-SA" sz="8800" kern="1200" dirty="0" err="1">
                <a:latin typeface="Attari_Quran" pitchFamily="2" charset="-78"/>
                <a:ea typeface="+mn-ea"/>
                <a:cs typeface="Attari_Quran" pitchFamily="2" charset="-78"/>
              </a:rPr>
              <a:t>ٱلْحَقِّ</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annihilated the insolent defiant and the deniers of the truth, </a:t>
            </a:r>
          </a:p>
        </p:txBody>
      </p:sp>
      <p:sp>
        <p:nvSpPr>
          <p:cNvPr id="3031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wa abarta al`utata wa jahadata alhaqqi</a:t>
            </a:r>
            <a:endParaRPr lang="fi-FI" altLang="en-US" sz="2800" b="1" i="1">
              <a:ea typeface="MS Mincho" pitchFamily="49" charset="-128"/>
            </a:endParaRPr>
          </a:p>
        </p:txBody>
      </p:sp>
      <p:sp>
        <p:nvSpPr>
          <p:cNvPr id="3031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آپ سرکشوں اور حق کے منکروں کو نابود کرینگے </a:t>
            </a:r>
            <a:endParaRPr lang="en-US" altLang="en-US" sz="4000" b="1">
              <a:solidFill>
                <a:srgbClr val="000066"/>
              </a:solidFill>
              <a:latin typeface="Alvi Nastaleeq" pitchFamily="2" charset="-78"/>
              <a:cs typeface="Alvi Nastaleeq" pitchFamily="2" charset="-78"/>
            </a:endParaRPr>
          </a:p>
        </p:txBody>
      </p:sp>
      <p:sp>
        <p:nvSpPr>
          <p:cNvPr id="3031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आप सरकशों और हक़ के मुन्किरों क़ो नाबूद करेंगे,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41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وَقَطَعْتَ دَابِرَ </a:t>
            </a:r>
            <a:r>
              <a:rPr lang="ar-SA" sz="8800" kern="1200" dirty="0" err="1">
                <a:latin typeface="Attari_Quran" pitchFamily="2" charset="-78"/>
                <a:ea typeface="+mn-ea"/>
                <a:cs typeface="Attari_Quran" pitchFamily="2" charset="-78"/>
              </a:rPr>
              <a:t>ٱلْمُتَكَبِّرِينَ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cut off the roots of the arrogant,</a:t>
            </a:r>
          </a:p>
        </p:txBody>
      </p:sp>
      <p:sp>
        <p:nvSpPr>
          <p:cNvPr id="3041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qata`ta dabira almutakabbirina</a:t>
            </a:r>
          </a:p>
        </p:txBody>
      </p:sp>
      <p:sp>
        <p:nvSpPr>
          <p:cNvPr id="3041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مغروروں کا زور توڑ دینگے </a:t>
            </a:r>
            <a:endParaRPr lang="en-US" altLang="en-US" sz="4000" b="1">
              <a:solidFill>
                <a:srgbClr val="000066"/>
              </a:solidFill>
              <a:latin typeface="Alvi Nastaleeq" pitchFamily="2" charset="-78"/>
              <a:cs typeface="Alvi Nastaleeq" pitchFamily="2" charset="-78"/>
            </a:endParaRPr>
          </a:p>
        </p:txBody>
      </p:sp>
      <p:sp>
        <p:nvSpPr>
          <p:cNvPr id="3041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मगरूरों का ज़ोर तोड़ देंगे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51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وَٱجْتَثَثْتَ</a:t>
            </a:r>
            <a:r>
              <a:rPr lang="ar-SA" sz="8800" kern="1200" dirty="0">
                <a:latin typeface="Attari_Quran" pitchFamily="2" charset="-78"/>
                <a:ea typeface="+mn-ea"/>
                <a:cs typeface="Attari_Quran" pitchFamily="2" charset="-78"/>
              </a:rPr>
              <a:t> اصُولَ </a:t>
            </a:r>
            <a:r>
              <a:rPr lang="ar-SA" sz="8800" kern="1200" dirty="0" err="1">
                <a:latin typeface="Attari_Quran" pitchFamily="2" charset="-78"/>
                <a:ea typeface="+mn-ea"/>
                <a:cs typeface="Attari_Quran" pitchFamily="2" charset="-78"/>
              </a:rPr>
              <a:t>ٱلظَّالِمِينَ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eradicated the sources of the wrongdoers,</a:t>
            </a:r>
          </a:p>
        </p:txBody>
      </p:sp>
      <p:sp>
        <p:nvSpPr>
          <p:cNvPr id="3051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wajtathathta usula alzzalimina</a:t>
            </a:r>
          </a:p>
        </p:txBody>
      </p:sp>
      <p:sp>
        <p:nvSpPr>
          <p:cNvPr id="3051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ظلم کرنے والوں کی جڑیں کاٹ دینگے </a:t>
            </a:r>
            <a:endParaRPr lang="en-US" altLang="en-US" sz="4000" b="1">
              <a:solidFill>
                <a:srgbClr val="000066"/>
              </a:solidFill>
              <a:latin typeface="Alvi Nastaleeq" pitchFamily="2" charset="-78"/>
              <a:cs typeface="Alvi Nastaleeq" pitchFamily="2" charset="-78"/>
            </a:endParaRPr>
          </a:p>
        </p:txBody>
      </p:sp>
      <p:sp>
        <p:nvSpPr>
          <p:cNvPr id="3051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ज़ुल्म करने वालों की जड़ें काट देंगे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61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وَنَحْنُ نَقُولُ </a:t>
            </a:r>
            <a:r>
              <a:rPr lang="ar-SA" sz="8800" kern="1200" dirty="0" err="1">
                <a:latin typeface="Attari_Quran" pitchFamily="2" charset="-78"/>
                <a:ea typeface="+mn-ea"/>
                <a:cs typeface="Attari_Quran" pitchFamily="2" charset="-78"/>
              </a:rPr>
              <a:t>ٱلْحَمْدُ</a:t>
            </a:r>
            <a:r>
              <a:rPr lang="ar-SA" sz="8800" kern="1200" dirty="0">
                <a:latin typeface="Attari_Quran" pitchFamily="2" charset="-78"/>
                <a:ea typeface="+mn-ea"/>
                <a:cs typeface="Attari_Quran" pitchFamily="2" charset="-78"/>
              </a:rPr>
              <a:t> لِلَّهِ رَبِّ </a:t>
            </a:r>
            <a:r>
              <a:rPr lang="ar-SA" sz="8800" kern="1200" dirty="0" err="1">
                <a:latin typeface="Attari_Quran" pitchFamily="2" charset="-78"/>
                <a:ea typeface="+mn-ea"/>
                <a:cs typeface="Attari_Quran" pitchFamily="2" charset="-78"/>
              </a:rPr>
              <a:t>ٱلْعَالَمِينَ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we keep on saying, “All praise be to Allah the Lord of the worlds?”</a:t>
            </a:r>
          </a:p>
        </p:txBody>
      </p:sp>
      <p:sp>
        <p:nvSpPr>
          <p:cNvPr id="3061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nahnu naqulu alhamdu lillahi rabbi al`alamina</a:t>
            </a:r>
          </a:p>
        </p:txBody>
      </p:sp>
      <p:sp>
        <p:nvSpPr>
          <p:cNvPr id="3061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اس وقت ہم کہیں گے حمد ہے خدا کیلئے جوجہانوں کا رب ہے </a:t>
            </a:r>
            <a:endParaRPr lang="en-US" altLang="en-US" sz="4000" b="1">
              <a:solidFill>
                <a:srgbClr val="000066"/>
              </a:solidFill>
              <a:latin typeface="Alvi Nastaleeq" pitchFamily="2" charset="-78"/>
              <a:cs typeface="Alvi Nastaleeq" pitchFamily="2" charset="-78"/>
            </a:endParaRPr>
          </a:p>
        </p:txBody>
      </p:sp>
      <p:sp>
        <p:nvSpPr>
          <p:cNvPr id="3061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इस वक़्त हम कहेंगे हम्द है ख़ुदा के लिये जो जहानों का रब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72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انْتَ كَشَّافُ ْ</a:t>
            </a:r>
            <a:r>
              <a:rPr lang="ar-SA" sz="8800" kern="1200" dirty="0" err="1">
                <a:latin typeface="Attari_Quran" pitchFamily="2" charset="-78"/>
                <a:ea typeface="+mn-ea"/>
                <a:cs typeface="Attari_Quran" pitchFamily="2" charset="-78"/>
              </a:rPr>
              <a:t>ٱلكُرَبِ</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وَٱلْبَلْوَىٰ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Allah, You are verily the reliever from agonies and ordeals.</a:t>
            </a:r>
          </a:p>
        </p:txBody>
      </p:sp>
      <p:sp>
        <p:nvSpPr>
          <p:cNvPr id="3072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allahumma anta kashshafu alkurabi walbalwa</a:t>
            </a:r>
          </a:p>
        </p:txBody>
      </p:sp>
      <p:sp>
        <p:nvSpPr>
          <p:cNvPr id="3072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معبود تو دکھوں اور مصیبتوں کو دور کرنے والا ہے </a:t>
            </a:r>
            <a:endParaRPr lang="en-US" altLang="en-US" sz="4000" b="1">
              <a:solidFill>
                <a:srgbClr val="000066"/>
              </a:solidFill>
              <a:latin typeface="Alvi Nastaleeq" pitchFamily="2" charset="-78"/>
              <a:cs typeface="Alvi Nastaleeq" pitchFamily="2" charset="-78"/>
            </a:endParaRPr>
          </a:p>
        </p:txBody>
      </p:sp>
      <p:sp>
        <p:nvSpPr>
          <p:cNvPr id="3072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माबूद तू दुखों और मुसीबतों क़ो दूर करने वाला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0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صَلِّ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مُحَمَّدٍ وَآلِ مُحَمَّدٍ</a:t>
            </a: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Alláh</a:t>
            </a:r>
            <a:r>
              <a:rPr lang="en-US" b="1" kern="1200" dirty="0">
                <a:ea typeface="MS Mincho" pitchFamily="49" charset="-128"/>
              </a:rPr>
              <a:t> send Your blessings on Muhammad</a:t>
            </a:r>
          </a:p>
          <a:p>
            <a:pPr marL="342900" indent="-342900" eaLnBrk="1" hangingPunct="1">
              <a:defRPr/>
            </a:pPr>
            <a:r>
              <a:rPr lang="en-US" b="1" kern="1200" dirty="0">
                <a:ea typeface="MS Mincho" pitchFamily="49" charset="-128"/>
              </a:rPr>
              <a:t>and the family of Muhammad.</a:t>
            </a:r>
          </a:p>
        </p:txBody>
      </p:sp>
      <p:sp>
        <p:nvSpPr>
          <p:cNvPr id="41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allahumma salli `ala muhammadin wa ali muhammadin</a:t>
            </a:r>
          </a:p>
        </p:txBody>
      </p:sp>
      <p:sp>
        <p:nvSpPr>
          <p:cNvPr id="41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altLang="en-US" sz="4000" b="1">
                <a:solidFill>
                  <a:srgbClr val="000066"/>
                </a:solidFill>
                <a:latin typeface="Alvi Nastaleeq" pitchFamily="2" charset="-78"/>
                <a:cs typeface="Alvi Nastaleeq" pitchFamily="2" charset="-78"/>
              </a:rPr>
              <a:t>اے الله! رحمت فرما محمد وآل</a:t>
            </a:r>
            <a:r>
              <a:rPr lang="en-US" altLang="en-US" sz="4000" b="1">
                <a:solidFill>
                  <a:srgbClr val="000066"/>
                </a:solidFill>
                <a:latin typeface="Alvi Nastaleeq" pitchFamily="2" charset="-78"/>
                <a:cs typeface="Alvi Nastaleeq" pitchFamily="2" charset="-78"/>
              </a:rPr>
              <a:t>)</a:t>
            </a:r>
            <a:r>
              <a:rPr lang="ar-SA" altLang="en-US" sz="4000" b="1">
                <a:solidFill>
                  <a:srgbClr val="000066"/>
                </a:solidFill>
                <a:latin typeface="Alvi Nastaleeq" pitchFamily="2" charset="-78"/>
                <a:cs typeface="Alvi Nastaleeq" pitchFamily="2" charset="-78"/>
              </a:rPr>
              <a:t>ع</a:t>
            </a:r>
            <a:r>
              <a:rPr lang="en-US" altLang="en-US" sz="4000" b="1">
                <a:solidFill>
                  <a:srgbClr val="000066"/>
                </a:solidFill>
                <a:latin typeface="Alvi Nastaleeq" pitchFamily="2" charset="-78"/>
                <a:cs typeface="Alvi Nastaleeq" pitchFamily="2" charset="-78"/>
              </a:rPr>
              <a:t>(</a:t>
            </a:r>
            <a:r>
              <a:rPr lang="ar-SA" altLang="en-US" sz="4000" b="1">
                <a:solidFill>
                  <a:srgbClr val="000066"/>
                </a:solidFill>
                <a:latin typeface="Alvi Nastaleeq" pitchFamily="2" charset="-78"/>
                <a:cs typeface="Alvi Nastaleeq" pitchFamily="2" charset="-78"/>
              </a:rPr>
              <a:t> محمد پر </a:t>
            </a:r>
          </a:p>
        </p:txBody>
      </p:sp>
      <p:sp>
        <p:nvSpPr>
          <p:cNvPr id="41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अल्लाह मुहम्मद और आले मुहम्मद पर अपनी सलामती रख़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7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وَنَجَّيْتَهُ وَمَنْ آمَنَ مَعَهُ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saved him and those who believed with him</a:t>
            </a:r>
          </a:p>
        </p:txBody>
      </p:sp>
      <p:sp>
        <p:nvSpPr>
          <p:cNvPr id="317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pl-PL" altLang="en-US" sz="2800" b="1" i="1">
                <a:ea typeface="MS Mincho" pitchFamily="49" charset="-128"/>
              </a:rPr>
              <a:t>wa najjaytahu wa man amana ma`ahu</a:t>
            </a:r>
            <a:endParaRPr lang="fi-FI" altLang="en-US" sz="2800" b="1" i="1">
              <a:ea typeface="MS Mincho" pitchFamily="49" charset="-128"/>
            </a:endParaRPr>
          </a:p>
        </p:txBody>
      </p:sp>
      <p:sp>
        <p:nvSpPr>
          <p:cNvPr id="317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انہیں اور ان کے ساتھیوں کو ہلاکت سے</a:t>
            </a:r>
          </a:p>
        </p:txBody>
      </p:sp>
      <p:sp>
        <p:nvSpPr>
          <p:cNvPr id="317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बचा लिया और जो इनके साथ थे इन्हें मौत से बचाया,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82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وَإِلَيْكَ </a:t>
            </a:r>
            <a:r>
              <a:rPr lang="ar-SA" sz="8800" kern="1200" dirty="0">
                <a:latin typeface="Attari_Quran" pitchFamily="2" charset="-78"/>
                <a:ea typeface="+mn-ea"/>
                <a:cs typeface="Attari_Quran" pitchFamily="2" charset="-78"/>
              </a:rPr>
              <a:t>اسْتَعْدِي فَعِنْدَكَ </a:t>
            </a:r>
            <a:r>
              <a:rPr lang="ar-SA" sz="8800" kern="1200" dirty="0" err="1">
                <a:latin typeface="Attari_Quran" pitchFamily="2" charset="-78"/>
                <a:ea typeface="+mn-ea"/>
                <a:cs typeface="Attari_Quran" pitchFamily="2" charset="-78"/>
              </a:rPr>
              <a:t>ٱلْعَدْوَىٰ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To You do I complain about the transgressions against me, for You alone are worthy of receiving complaints,</a:t>
            </a:r>
          </a:p>
        </p:txBody>
      </p:sp>
      <p:sp>
        <p:nvSpPr>
          <p:cNvPr id="3082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wa ilayka asta`di fa`indaka al`adwa</a:t>
            </a:r>
            <a:endParaRPr lang="fi-FI" altLang="en-US" sz="2800" b="1" i="1">
              <a:ea typeface="MS Mincho" pitchFamily="49" charset="-128"/>
            </a:endParaRPr>
          </a:p>
        </p:txBody>
      </p:sp>
      <p:sp>
        <p:nvSpPr>
          <p:cNvPr id="3082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میں تیرے حضور شکایت لایا ہوں کہ تو مداوا کرتا ہے </a:t>
            </a:r>
            <a:endParaRPr lang="en-US" altLang="en-US" sz="4000" b="1">
              <a:solidFill>
                <a:srgbClr val="000066"/>
              </a:solidFill>
              <a:latin typeface="Alvi Nastaleeq" pitchFamily="2" charset="-78"/>
              <a:cs typeface="Alvi Nastaleeq" pitchFamily="2" charset="-78"/>
            </a:endParaRPr>
          </a:p>
        </p:txBody>
      </p:sp>
      <p:sp>
        <p:nvSpPr>
          <p:cNvPr id="3082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 तेरे हुज़ूर शिकायत लाया हूँ के तू मदावा करता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092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وَانْتَ رَبُّ </a:t>
            </a:r>
            <a:r>
              <a:rPr lang="ar-SA" sz="8800" kern="1200" dirty="0" err="1">
                <a:latin typeface="Attari_Quran" pitchFamily="2" charset="-78"/>
                <a:ea typeface="+mn-ea"/>
                <a:cs typeface="Attari_Quran" pitchFamily="2" charset="-78"/>
              </a:rPr>
              <a:t>ٱلآخِرَةِ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وَٱلدُّنْيَا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You are alone the Lord of the Hereafter and this world.</a:t>
            </a:r>
          </a:p>
        </p:txBody>
      </p:sp>
      <p:sp>
        <p:nvSpPr>
          <p:cNvPr id="3092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wa anta rabbu al-akhirati walddunya</a:t>
            </a:r>
            <a:endParaRPr lang="fi-FI" altLang="en-US" sz="2800" b="1" i="1">
              <a:ea typeface="MS Mincho" pitchFamily="49" charset="-128"/>
            </a:endParaRPr>
          </a:p>
        </p:txBody>
      </p:sp>
      <p:sp>
        <p:nvSpPr>
          <p:cNvPr id="3092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تو ہی دنیا و آخرت کا پروردگار ہے </a:t>
            </a:r>
            <a:endParaRPr lang="en-US" altLang="en-US" sz="4000" b="1">
              <a:solidFill>
                <a:srgbClr val="000066"/>
              </a:solidFill>
              <a:latin typeface="Alvi Nastaleeq" pitchFamily="2" charset="-78"/>
              <a:cs typeface="Alvi Nastaleeq" pitchFamily="2" charset="-78"/>
            </a:endParaRPr>
          </a:p>
        </p:txBody>
      </p:sp>
      <p:sp>
        <p:nvSpPr>
          <p:cNvPr id="3092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तू ही दुन्या व आख़ेरत का परवरदिगार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02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فَاغِثْ يَا غِيَاثَ </a:t>
            </a:r>
            <a:r>
              <a:rPr lang="ar-SA" sz="8800" kern="1200" dirty="0" err="1">
                <a:latin typeface="Attari_Quran" pitchFamily="2" charset="-78"/>
                <a:ea typeface="+mn-ea"/>
                <a:cs typeface="Attari_Quran" pitchFamily="2" charset="-78"/>
              </a:rPr>
              <a:t>ٱلْمُسْتَغِيثِينَ</a:t>
            </a:r>
            <a:r>
              <a:rPr lang="ar-SA" sz="8800" kern="1200" dirty="0">
                <a:latin typeface="Attari_Quran" pitchFamily="2" charset="-78"/>
                <a:ea typeface="+mn-ea"/>
                <a:cs typeface="Attari_Quran" pitchFamily="2" charset="-78"/>
              </a:rPr>
              <a:t> عُبَيْدَكَ </a:t>
            </a:r>
            <a:r>
              <a:rPr lang="ar-SA" sz="8800" kern="1200" dirty="0" err="1">
                <a:latin typeface="Attari_Quran" pitchFamily="2" charset="-78"/>
                <a:ea typeface="+mn-ea"/>
                <a:cs typeface="Attari_Quran" pitchFamily="2" charset="-78"/>
              </a:rPr>
              <a:t>ٱلْمُبْتَلَىٰ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So, (please) aid Your agonized worthless servant, O Aide of those who seek aid,</a:t>
            </a:r>
          </a:p>
        </p:txBody>
      </p:sp>
      <p:sp>
        <p:nvSpPr>
          <p:cNvPr id="3102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fa'aghith ya ghiyatha almustaghithina `ubaydaka almubtala</a:t>
            </a:r>
          </a:p>
        </p:txBody>
      </p:sp>
      <p:sp>
        <p:nvSpPr>
          <p:cNvPr id="3102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پس میری فریاد سن اے فریادیوں کی فریاد سننے والے </a:t>
            </a:r>
            <a:endParaRPr lang="en-US" altLang="en-US" sz="4000" b="1">
              <a:solidFill>
                <a:srgbClr val="000066"/>
              </a:solidFill>
              <a:latin typeface="Alvi Nastaleeq" pitchFamily="2" charset="-78"/>
              <a:cs typeface="Alvi Nastaleeq" pitchFamily="2" charset="-78"/>
            </a:endParaRPr>
          </a:p>
        </p:txBody>
      </p:sp>
      <p:sp>
        <p:nvSpPr>
          <p:cNvPr id="3102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मेरी फ़रयाद सुन ऐ फरयादियों की फ़रयाद सुनने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12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وَارِهِ سَيِّدَهُ يَا شَدِيدَ </a:t>
            </a:r>
            <a:r>
              <a:rPr lang="ar-SA" sz="8800" kern="1200" dirty="0" err="1">
                <a:latin typeface="Attari_Quran" pitchFamily="2" charset="-78"/>
                <a:ea typeface="+mn-ea"/>
                <a:cs typeface="Attari_Quran" pitchFamily="2" charset="-78"/>
              </a:rPr>
              <a:t>ٱلْقُوَىٰ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grant him (i.e. Your servant) chance to see his master, O Lord of mighty prowess, </a:t>
            </a:r>
          </a:p>
        </p:txBody>
      </p:sp>
      <p:sp>
        <p:nvSpPr>
          <p:cNvPr id="3113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arihi sayyidahu ya shadida alquwa</a:t>
            </a:r>
          </a:p>
        </p:txBody>
      </p:sp>
      <p:sp>
        <p:nvSpPr>
          <p:cNvPr id="3113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اپنے اس حقیر اور دکھی بندے کو اس آقا کا دیدار کرا دے </a:t>
            </a:r>
            <a:endParaRPr lang="en-US" altLang="en-US" sz="4000" b="1">
              <a:solidFill>
                <a:srgbClr val="000066"/>
              </a:solidFill>
              <a:latin typeface="Alvi Nastaleeq" pitchFamily="2" charset="-78"/>
              <a:cs typeface="Alvi Nastaleeq" pitchFamily="2" charset="-78"/>
            </a:endParaRPr>
          </a:p>
        </p:txBody>
      </p:sp>
      <p:sp>
        <p:nvSpPr>
          <p:cNvPr id="3113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अपने इस हकीर और दुखी बन्दे क़ो इस आक़ा का दीदार करा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23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وَازِلْ عَنْهُ بِهِ </a:t>
            </a:r>
            <a:r>
              <a:rPr lang="ar-SA" sz="8800" kern="1200" dirty="0" err="1">
                <a:latin typeface="Attari_Quran" pitchFamily="2" charset="-78"/>
                <a:ea typeface="+mn-ea"/>
                <a:cs typeface="Attari_Quran" pitchFamily="2" charset="-78"/>
              </a:rPr>
              <a:t>ٱلاسَىٰ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وَٱلْجَوَىٰ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remove from him misfortune and anguish, in the name of his master,</a:t>
            </a:r>
          </a:p>
        </p:txBody>
      </p:sp>
      <p:sp>
        <p:nvSpPr>
          <p:cNvPr id="3123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azil `anhu bihi al-asa waljawa</a:t>
            </a:r>
          </a:p>
        </p:txBody>
      </p:sp>
      <p:sp>
        <p:nvSpPr>
          <p:cNvPr id="3123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زبردست قوت والے انکے واسطے سے اسکے رنج و غم کو دور فرما </a:t>
            </a:r>
            <a:endParaRPr lang="en-US" altLang="en-US" sz="4000" b="1">
              <a:solidFill>
                <a:srgbClr val="000066"/>
              </a:solidFill>
              <a:latin typeface="Alvi Nastaleeq" pitchFamily="2" charset="-78"/>
              <a:cs typeface="Alvi Nastaleeq" pitchFamily="2" charset="-78"/>
            </a:endParaRPr>
          </a:p>
        </p:txBody>
      </p:sp>
      <p:sp>
        <p:nvSpPr>
          <p:cNvPr id="3123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ज़बरदस्त क़ुव्वत वाले इनके वास्ते से इसके रंज व ग़म क़ो दूर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33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وَبَرِّدْ غَلِيلَهُ يَا مَنْ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ٱلْعَرْشِ</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ٱسْتَوَىٰ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satisfy his thirst, O He Who is established on the Throne</a:t>
            </a:r>
          </a:p>
        </p:txBody>
      </p:sp>
      <p:sp>
        <p:nvSpPr>
          <p:cNvPr id="3133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es-ES" altLang="en-US" sz="2800" b="1" i="1">
                <a:ea typeface="MS Mincho" pitchFamily="49" charset="-128"/>
              </a:rPr>
              <a:t>wa barrid ghalilahu ya man `ala al`arshi istawa</a:t>
            </a:r>
            <a:endParaRPr lang="fi-FI" altLang="en-US" sz="2800" b="1" i="1">
              <a:ea typeface="MS Mincho" pitchFamily="49" charset="-128"/>
            </a:endParaRPr>
          </a:p>
        </p:txBody>
      </p:sp>
      <p:sp>
        <p:nvSpPr>
          <p:cNvPr id="3133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اسکی پیاس بجھا دے اے وہ ذات جو عرش پر حاوی ہے </a:t>
            </a:r>
            <a:endParaRPr lang="en-US" altLang="en-US" sz="4000" b="1">
              <a:solidFill>
                <a:srgbClr val="000066"/>
              </a:solidFill>
              <a:latin typeface="Alvi Nastaleeq" pitchFamily="2" charset="-78"/>
              <a:cs typeface="Alvi Nastaleeq" pitchFamily="2" charset="-78"/>
            </a:endParaRPr>
          </a:p>
        </p:txBody>
      </p:sp>
      <p:sp>
        <p:nvSpPr>
          <p:cNvPr id="3133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इसकी प्यास बुझा दे ऐ वो ज़ात के जो अर्श पर हावी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43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وَمَنْ </a:t>
            </a:r>
            <a:r>
              <a:rPr lang="ar-SA" sz="8800" kern="1200" dirty="0">
                <a:latin typeface="Attari_Quran" pitchFamily="2" charset="-78"/>
                <a:ea typeface="+mn-ea"/>
                <a:cs typeface="Attari_Quran" pitchFamily="2" charset="-78"/>
              </a:rPr>
              <a:t>إِلَيْهِ </a:t>
            </a:r>
            <a:r>
              <a:rPr lang="ar-SA" sz="8800" kern="1200" dirty="0" err="1">
                <a:latin typeface="Attari_Quran" pitchFamily="2" charset="-78"/>
                <a:ea typeface="+mn-ea"/>
                <a:cs typeface="Attari_Quran" pitchFamily="2" charset="-78"/>
              </a:rPr>
              <a:t>ٱلرُّجْعَىٰ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وَٱلْمُنْتَهَىٰ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He to Whom is the return and the final goal.</a:t>
            </a:r>
          </a:p>
        </p:txBody>
      </p:sp>
      <p:sp>
        <p:nvSpPr>
          <p:cNvPr id="3143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man ilayhi alrruj`a walmuntaha</a:t>
            </a:r>
          </a:p>
        </p:txBody>
      </p:sp>
      <p:sp>
        <p:nvSpPr>
          <p:cNvPr id="3143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 جسکی طرف واپسی اور آخری ٹھکانا ہے </a:t>
            </a:r>
            <a:endParaRPr lang="en-US" altLang="en-US" sz="4000" b="1">
              <a:solidFill>
                <a:srgbClr val="000066"/>
              </a:solidFill>
              <a:latin typeface="Alvi Nastaleeq" pitchFamily="2" charset="-78"/>
              <a:cs typeface="Alvi Nastaleeq" pitchFamily="2" charset="-78"/>
            </a:endParaRPr>
          </a:p>
        </p:txBody>
      </p:sp>
      <p:sp>
        <p:nvSpPr>
          <p:cNvPr id="3143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 जिस की तरफ़ वापसी और आखरी ठिकाना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53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وَنَحْنُ عَبِيدُكَ </a:t>
            </a:r>
            <a:r>
              <a:rPr lang="ar-SA" sz="8800" kern="1200" dirty="0" err="1">
                <a:latin typeface="Attari_Quran" pitchFamily="2" charset="-78"/>
                <a:ea typeface="+mn-ea"/>
                <a:cs typeface="Attari_Quran" pitchFamily="2" charset="-78"/>
              </a:rPr>
              <a:t>ٱلتَّائِقُونَ</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وَلِيِّكَ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Allah, we are Your servants who are fervently willing to meet Your vicegerent,</a:t>
            </a:r>
          </a:p>
        </p:txBody>
      </p:sp>
      <p:sp>
        <p:nvSpPr>
          <p:cNvPr id="3153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allahumma wa nahnu `abiduka altta'iquna ila waliyyika</a:t>
            </a:r>
          </a:p>
        </p:txBody>
      </p:sp>
      <p:sp>
        <p:nvSpPr>
          <p:cNvPr id="3153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اے معبود ہم ہیں تیرے حقیر بندے جو تیرے  ولی عصر                                       کے مشتاق ہیں </a:t>
            </a:r>
            <a:endParaRPr lang="en-US" altLang="en-US" sz="4000" b="1">
              <a:solidFill>
                <a:srgbClr val="000066"/>
              </a:solidFill>
              <a:latin typeface="Alvi Nastaleeq" pitchFamily="2" charset="-78"/>
              <a:cs typeface="Alvi Nastaleeq" pitchFamily="2" charset="-78"/>
            </a:endParaRPr>
          </a:p>
        </p:txBody>
      </p:sp>
      <p:sp>
        <p:nvSpPr>
          <p:cNvPr id="3154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ऐ माबूद हम है हैं हकीर बन्दे जो तेरे वली-ए-असर (अ:स) के मुश्ताक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64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ٱلْمُذَكِّرِ</a:t>
            </a:r>
            <a:r>
              <a:rPr lang="ar-SA" sz="8800" kern="1200" dirty="0">
                <a:latin typeface="Attari_Quran" pitchFamily="2" charset="-78"/>
                <a:ea typeface="+mn-ea"/>
                <a:cs typeface="Attari_Quran" pitchFamily="2" charset="-78"/>
              </a:rPr>
              <a:t> بِكَ وَبِنَبِيِّكَ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who reminds of You and Your Prophet;</a:t>
            </a:r>
          </a:p>
        </p:txBody>
      </p:sp>
      <p:sp>
        <p:nvSpPr>
          <p:cNvPr id="3164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almudhakkiri bika wa binabiyyika</a:t>
            </a:r>
          </a:p>
        </p:txBody>
      </p:sp>
      <p:sp>
        <p:nvSpPr>
          <p:cNvPr id="3164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جن کا ذکر تو نے اور تیرے نبی نے کیا </a:t>
            </a:r>
            <a:endParaRPr lang="en-US" altLang="en-US" sz="4000" b="1">
              <a:solidFill>
                <a:srgbClr val="000066"/>
              </a:solidFill>
              <a:latin typeface="Alvi Nastaleeq" pitchFamily="2" charset="-78"/>
              <a:cs typeface="Alvi Nastaleeq" pitchFamily="2" charset="-78"/>
            </a:endParaRPr>
          </a:p>
        </p:txBody>
      </p:sp>
      <p:sp>
        <p:nvSpPr>
          <p:cNvPr id="3164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जिनका ज़िक्र तुने और तेरे नबी ने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74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خَلَقْتَهُ لَنَا عِصْمَةً وَمَلاَذاً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whom You have created as haven and refuge for us,</a:t>
            </a:r>
          </a:p>
        </p:txBody>
      </p:sp>
      <p:sp>
        <p:nvSpPr>
          <p:cNvPr id="3174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khalaqtahu lana `ismatan wa maladhan</a:t>
            </a:r>
          </a:p>
        </p:txBody>
      </p:sp>
      <p:sp>
        <p:nvSpPr>
          <p:cNvPr id="3174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تو نے انہیں ہماری جائے پناہ بنایا ہمارا سہارا قرار دیا </a:t>
            </a:r>
            <a:endParaRPr lang="en-US" altLang="en-US" sz="4000" b="1">
              <a:solidFill>
                <a:srgbClr val="000066"/>
              </a:solidFill>
              <a:latin typeface="Alvi Nastaleeq" pitchFamily="2" charset="-78"/>
              <a:cs typeface="Alvi Nastaleeq" pitchFamily="2" charset="-78"/>
            </a:endParaRPr>
          </a:p>
        </p:txBody>
      </p:sp>
      <p:sp>
        <p:nvSpPr>
          <p:cNvPr id="3174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तुने इन्हें हमारी जाए पनाह बनाया हमारा सहारा क़रार दिया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7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مِنَ </a:t>
            </a:r>
            <a:r>
              <a:rPr lang="ar-SA" sz="8800" kern="1200" dirty="0" err="1">
                <a:latin typeface="Attari_Quran" pitchFamily="2" charset="-78"/>
                <a:ea typeface="+mn-ea"/>
                <a:cs typeface="Attari_Quran" pitchFamily="2" charset="-78"/>
              </a:rPr>
              <a:t>ٱلْهَلَكَةِ</a:t>
            </a:r>
            <a:r>
              <a:rPr lang="ar-SA" sz="8800" kern="1200" dirty="0">
                <a:latin typeface="Attari_Quran" pitchFamily="2" charset="-78"/>
                <a:ea typeface="+mn-ea"/>
                <a:cs typeface="Attari_Quran" pitchFamily="2" charset="-78"/>
              </a:rPr>
              <a:t> بِرَحْمَتِكَ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from perdition, out of Your mercy.</a:t>
            </a:r>
          </a:p>
        </p:txBody>
      </p:sp>
      <p:sp>
        <p:nvSpPr>
          <p:cNvPr id="327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min alhalakati birahmatika</a:t>
            </a:r>
          </a:p>
        </p:txBody>
      </p:sp>
      <p:sp>
        <p:nvSpPr>
          <p:cNvPr id="327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اپنی رحمت کے ذریعہ نجات دے دی</a:t>
            </a:r>
          </a:p>
        </p:txBody>
      </p:sp>
      <p:sp>
        <p:nvSpPr>
          <p:cNvPr id="327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तुने अपनी रहमत के साथ,</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84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وَاقَمْتَهُ لَنَا قِوَاماً وَمَعَاذاً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have appointed as foundation and source of protection for us,</a:t>
            </a:r>
          </a:p>
        </p:txBody>
      </p:sp>
      <p:sp>
        <p:nvSpPr>
          <p:cNvPr id="3184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aqamtahu lana qiwaman wa ma`adhan</a:t>
            </a:r>
          </a:p>
        </p:txBody>
      </p:sp>
      <p:sp>
        <p:nvSpPr>
          <p:cNvPr id="3184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انکو ہماری زندگی کا ذریعہ اور پناہ گاہ بنایا </a:t>
            </a:r>
            <a:endParaRPr lang="en-US" altLang="en-US" sz="4000" b="1">
              <a:solidFill>
                <a:srgbClr val="000066"/>
              </a:solidFill>
              <a:latin typeface="Alvi Nastaleeq" pitchFamily="2" charset="-78"/>
              <a:cs typeface="Alvi Nastaleeq" pitchFamily="2" charset="-78"/>
            </a:endParaRPr>
          </a:p>
        </p:txBody>
      </p:sp>
      <p:sp>
        <p:nvSpPr>
          <p:cNvPr id="3184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 इनको हमारी ज़िन्दगी का ज़रिया और</a:t>
            </a:r>
            <a:r>
              <a:rPr lang="en-US" altLang="en-US" sz="2400" b="1">
                <a:solidFill>
                  <a:srgbClr val="000066"/>
                </a:solidFill>
              </a:rPr>
              <a:t> </a:t>
            </a:r>
            <a:r>
              <a:rPr lang="hi-IN" altLang="en-US" sz="2400" b="1">
                <a:solidFill>
                  <a:srgbClr val="000066"/>
                </a:solidFill>
              </a:rPr>
              <a:t>पनाहगाह बनाया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194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وَجَعَلْتَهُ لِلْمُؤْمِنِينَ مِنَّا </a:t>
            </a:r>
            <a:r>
              <a:rPr lang="ar-SA" sz="8800" kern="1200" dirty="0">
                <a:latin typeface="Attari_Quran" pitchFamily="2" charset="-78"/>
                <a:ea typeface="+mn-ea"/>
                <a:cs typeface="Attari_Quran" pitchFamily="2" charset="-78"/>
              </a:rPr>
              <a:t>إِمَاماً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whom You have made to be the leader of the believers among us.</a:t>
            </a:r>
          </a:p>
        </p:txBody>
      </p:sp>
      <p:sp>
        <p:nvSpPr>
          <p:cNvPr id="3194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ja`altahu lilmu'minina minna imaman</a:t>
            </a:r>
          </a:p>
        </p:txBody>
      </p:sp>
      <p:sp>
        <p:nvSpPr>
          <p:cNvPr id="3194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انکو ہم میں سے مومنوں کا امام قرار دیا </a:t>
            </a:r>
            <a:endParaRPr lang="en-US" altLang="en-US" sz="4000" b="1">
              <a:solidFill>
                <a:srgbClr val="000066"/>
              </a:solidFill>
              <a:latin typeface="Alvi Nastaleeq" pitchFamily="2" charset="-78"/>
              <a:cs typeface="Alvi Nastaleeq" pitchFamily="2" charset="-78"/>
            </a:endParaRPr>
          </a:p>
        </p:txBody>
      </p:sp>
      <p:sp>
        <p:nvSpPr>
          <p:cNvPr id="3194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हम में से मोमिनों का इमाम क़रार दिया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05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فَبَلِّغْهُ مِنَّا تَحِيَّةً وَسَلاَماً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So, (please) convey to him greetings and salutations from us,</a:t>
            </a:r>
          </a:p>
        </p:txBody>
      </p:sp>
      <p:sp>
        <p:nvSpPr>
          <p:cNvPr id="3205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faballighhu minna tahiyyatan wa salaman</a:t>
            </a:r>
          </a:p>
        </p:txBody>
      </p:sp>
      <p:sp>
        <p:nvSpPr>
          <p:cNvPr id="3205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پس انکو ہمارا درود و سلام پہنچا </a:t>
            </a:r>
            <a:endParaRPr lang="en-US" altLang="en-US" sz="4000" b="1">
              <a:solidFill>
                <a:srgbClr val="000066"/>
              </a:solidFill>
              <a:latin typeface="Alvi Nastaleeq" pitchFamily="2" charset="-78"/>
              <a:cs typeface="Alvi Nastaleeq" pitchFamily="2" charset="-78"/>
            </a:endParaRPr>
          </a:p>
        </p:txBody>
      </p:sp>
      <p:sp>
        <p:nvSpPr>
          <p:cNvPr id="3205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इनको हमारा दरूद</a:t>
            </a:r>
            <a:r>
              <a:rPr lang="en-US" altLang="en-US" sz="2400" b="1">
                <a:solidFill>
                  <a:srgbClr val="000066"/>
                </a:solidFill>
              </a:rPr>
              <a:t> </a:t>
            </a:r>
            <a:r>
              <a:rPr lang="hi-IN" altLang="en-US" sz="2400" b="1">
                <a:solidFill>
                  <a:srgbClr val="000066"/>
                </a:solidFill>
              </a:rPr>
              <a:t>व सलाम पहुंचा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15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وَزِدْنَا </a:t>
            </a:r>
            <a:r>
              <a:rPr lang="ar-SA" sz="8800" kern="1200" dirty="0" err="1">
                <a:latin typeface="Attari_Quran" pitchFamily="2" charset="-78"/>
                <a:ea typeface="+mn-ea"/>
                <a:cs typeface="Attari_Quran" pitchFamily="2" charset="-78"/>
              </a:rPr>
              <a:t>بِذٰلِكَ</a:t>
            </a:r>
            <a:r>
              <a:rPr lang="ar-SA" sz="8800" kern="1200" dirty="0">
                <a:latin typeface="Attari_Quran" pitchFamily="2" charset="-78"/>
                <a:ea typeface="+mn-ea"/>
                <a:cs typeface="Attari_Quran" pitchFamily="2" charset="-78"/>
              </a:rPr>
              <a:t> يَا رَبِّ </a:t>
            </a:r>
            <a:r>
              <a:rPr lang="ar-SA" sz="8800" kern="1200" dirty="0">
                <a:latin typeface="Attari_Quran" pitchFamily="2" charset="-78"/>
                <a:ea typeface="+mn-ea"/>
                <a:cs typeface="Attari_Quran" pitchFamily="2" charset="-78"/>
              </a:rPr>
              <a:t>إِكْرَاماً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endue us with more honor, O my Lord, through that,</a:t>
            </a:r>
          </a:p>
        </p:txBody>
      </p:sp>
      <p:sp>
        <p:nvSpPr>
          <p:cNvPr id="3215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zidna bidhalika ya rabbi ikraman</a:t>
            </a:r>
          </a:p>
        </p:txBody>
      </p:sp>
      <p:sp>
        <p:nvSpPr>
          <p:cNvPr id="3215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اے پروردگار انکے ذریعے ہماری عزت میں اضافہ فرما </a:t>
            </a:r>
            <a:endParaRPr lang="en-US" altLang="en-US" sz="4000" b="1">
              <a:solidFill>
                <a:srgbClr val="000066"/>
              </a:solidFill>
              <a:latin typeface="Alvi Nastaleeq" pitchFamily="2" charset="-78"/>
              <a:cs typeface="Alvi Nastaleeq" pitchFamily="2" charset="-78"/>
            </a:endParaRPr>
          </a:p>
        </p:txBody>
      </p:sp>
      <p:sp>
        <p:nvSpPr>
          <p:cNvPr id="3215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ऐ परवरदिगार इनके ज़रिये हमारी इज़्ज़त में इज़ाफा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25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وَٱجْعَلْ</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مُسْتَقَرَّهُ</a:t>
            </a:r>
            <a:r>
              <a:rPr lang="ar-SA" sz="8800" kern="1200" dirty="0">
                <a:latin typeface="Attari_Quran" pitchFamily="2" charset="-78"/>
                <a:ea typeface="+mn-ea"/>
                <a:cs typeface="Attari_Quran" pitchFamily="2" charset="-78"/>
              </a:rPr>
              <a:t> لَنَا مُسْتَقَرّاً وَمُقَاماً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decide his settlement among us to be settlement and dwelling for us,</a:t>
            </a:r>
          </a:p>
        </p:txBody>
      </p:sp>
      <p:sp>
        <p:nvSpPr>
          <p:cNvPr id="3225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waj`al mustaqarrahu lana mustaqarran wa muqaman</a:t>
            </a:r>
          </a:p>
        </p:txBody>
      </p:sp>
      <p:sp>
        <p:nvSpPr>
          <p:cNvPr id="3225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انکی قرار گاہ کو ہماری قرار گاہ اور ٹھکانہ بنا دے </a:t>
            </a:r>
            <a:endParaRPr lang="en-US" altLang="en-US" sz="4000" b="1">
              <a:solidFill>
                <a:srgbClr val="000066"/>
              </a:solidFill>
              <a:latin typeface="Alvi Nastaleeq" pitchFamily="2" charset="-78"/>
              <a:cs typeface="Alvi Nastaleeq" pitchFamily="2" charset="-78"/>
            </a:endParaRPr>
          </a:p>
        </p:txBody>
      </p:sp>
      <p:sp>
        <p:nvSpPr>
          <p:cNvPr id="3225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क़रारगाह क़ो हमारी क़रारगाह और ठिकाना बना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35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وَاتْمِمْ نِعْمَتَكَ بِتَقْدِيـمِكَ </a:t>
            </a:r>
            <a:r>
              <a:rPr lang="ar-SA" sz="8800" kern="1200" dirty="0">
                <a:latin typeface="Attari_Quran" pitchFamily="2" charset="-78"/>
                <a:ea typeface="+mn-ea"/>
                <a:cs typeface="Attari_Quran" pitchFamily="2" charset="-78"/>
              </a:rPr>
              <a:t>إِيَّاهُ </a:t>
            </a:r>
            <a:r>
              <a:rPr lang="ar-SA" sz="8800" kern="1200" dirty="0">
                <a:latin typeface="Attari_Quran" pitchFamily="2" charset="-78"/>
                <a:ea typeface="+mn-ea"/>
                <a:cs typeface="Attari_Quran" pitchFamily="2" charset="-78"/>
              </a:rPr>
              <a:t>امَامَنَا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perfect Your bounty by making him occupy the leading position before us</a:t>
            </a:r>
          </a:p>
        </p:txBody>
      </p:sp>
      <p:sp>
        <p:nvSpPr>
          <p:cNvPr id="3235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atmim ni`mataka bitaqdimika iyyahu amamana</a:t>
            </a:r>
          </a:p>
        </p:txBody>
      </p:sp>
      <p:sp>
        <p:nvSpPr>
          <p:cNvPr id="3235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ہم پر انکی امامت کے ذریعے ہمارے لیے اپنی نعمت پوری فرما </a:t>
            </a:r>
            <a:endParaRPr lang="en-US" altLang="en-US" sz="4000" b="1">
              <a:solidFill>
                <a:srgbClr val="000066"/>
              </a:solidFill>
              <a:latin typeface="Alvi Nastaleeq" pitchFamily="2" charset="-78"/>
              <a:cs typeface="Alvi Nastaleeq" pitchFamily="2" charset="-78"/>
            </a:endParaRPr>
          </a:p>
        </p:txBody>
      </p:sp>
      <p:sp>
        <p:nvSpPr>
          <p:cNvPr id="3235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हम पर इनकी इमामत के ज़रिये हमारे लिये अपनी नेमत पूरी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46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حَتَّىٰ</a:t>
            </a:r>
            <a:r>
              <a:rPr lang="ar-SA" sz="8800" kern="1200" dirty="0">
                <a:latin typeface="Attari_Quran" pitchFamily="2" charset="-78"/>
                <a:ea typeface="+mn-ea"/>
                <a:cs typeface="Attari_Quran" pitchFamily="2" charset="-78"/>
              </a:rPr>
              <a:t> تُورِدَنَا جِنَانَكَ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so that You shall allow us to enter the gardens of Your Paradise</a:t>
            </a:r>
          </a:p>
        </p:txBody>
      </p:sp>
      <p:sp>
        <p:nvSpPr>
          <p:cNvPr id="3246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hatta turidana jinanaka</a:t>
            </a:r>
          </a:p>
        </p:txBody>
      </p:sp>
      <p:sp>
        <p:nvSpPr>
          <p:cNvPr id="3246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یہاں تک کہ وہ ہمیں تیری جنت میں </a:t>
            </a:r>
            <a:endParaRPr lang="en-US" altLang="en-US" sz="4000" b="1">
              <a:solidFill>
                <a:srgbClr val="000066"/>
              </a:solidFill>
              <a:latin typeface="Alvi Nastaleeq" pitchFamily="2" charset="-78"/>
              <a:cs typeface="Alvi Nastaleeq" pitchFamily="2" charset="-78"/>
            </a:endParaRPr>
          </a:p>
        </p:txBody>
      </p:sp>
      <p:sp>
        <p:nvSpPr>
          <p:cNvPr id="3246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यहाँ तक की वो हमें तेरी जन्नत 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56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وَمُرَافَقَةَ </a:t>
            </a:r>
            <a:r>
              <a:rPr lang="ar-SA" sz="8800" kern="1200" dirty="0" err="1">
                <a:latin typeface="Attari_Quran" pitchFamily="2" charset="-78"/>
                <a:ea typeface="+mn-ea"/>
                <a:cs typeface="Attari_Quran" pitchFamily="2" charset="-78"/>
              </a:rPr>
              <a:t>ٱلشُّهَدَاءِ</a:t>
            </a:r>
            <a:r>
              <a:rPr lang="ar-SA" sz="8800" kern="1200" dirty="0">
                <a:latin typeface="Attari_Quran" pitchFamily="2" charset="-78"/>
                <a:ea typeface="+mn-ea"/>
                <a:cs typeface="Attari_Quran" pitchFamily="2" charset="-78"/>
              </a:rPr>
              <a:t> مِنْ خُلَصَائِكَ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to accompany the martyrs from among Your elite ones.</a:t>
            </a:r>
          </a:p>
        </p:txBody>
      </p:sp>
      <p:sp>
        <p:nvSpPr>
          <p:cNvPr id="3256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murafaqata alshshuhada'i min khulasa'ika</a:t>
            </a:r>
          </a:p>
        </p:txBody>
      </p:sp>
      <p:sp>
        <p:nvSpPr>
          <p:cNvPr id="3256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شہیدوں کے پاس لے جائینگے جو مقرب خاص ہیں </a:t>
            </a:r>
            <a:endParaRPr lang="en-US" altLang="en-US" sz="4000" b="1">
              <a:solidFill>
                <a:srgbClr val="000066"/>
              </a:solidFill>
              <a:latin typeface="Alvi Nastaleeq" pitchFamily="2" charset="-78"/>
              <a:cs typeface="Alvi Nastaleeq" pitchFamily="2" charset="-78"/>
            </a:endParaRPr>
          </a:p>
        </p:txBody>
      </p:sp>
      <p:sp>
        <p:nvSpPr>
          <p:cNvPr id="3256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ईन शहीदों के पास ले जायेंगे जो मुक़र्रिब-ए-ख़ास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66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صَلِّ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مُحَمَّدٍ وَآلِ مُحَمَّدٍ</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Allah, (please) send blessings upon Muhammad and the Household of Muhammad</a:t>
            </a:r>
            <a:r>
              <a:rPr lang="en-US" b="1" kern="1200" dirty="0" smtClean="0">
                <a:ea typeface="MS Mincho" pitchFamily="49" charset="-128"/>
              </a:rPr>
              <a:t>;</a:t>
            </a:r>
            <a:endParaRPr lang="en-US" b="1" kern="1200" dirty="0">
              <a:ea typeface="MS Mincho" pitchFamily="49" charset="-128"/>
            </a:endParaRPr>
          </a:p>
        </p:txBody>
      </p:sp>
      <p:sp>
        <p:nvSpPr>
          <p:cNvPr id="3266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allahumma salli `ala muhammadin wa ali muhammadin</a:t>
            </a:r>
          </a:p>
        </p:txBody>
      </p:sp>
      <p:sp>
        <p:nvSpPr>
          <p:cNvPr id="3266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معبود! محمد و آل محمد پر رحمت نازل فرما </a:t>
            </a:r>
            <a:endParaRPr lang="en-US" altLang="en-US" sz="4000" b="1">
              <a:solidFill>
                <a:srgbClr val="000066"/>
              </a:solidFill>
              <a:latin typeface="Alvi Nastaleeq" pitchFamily="2" charset="-78"/>
              <a:cs typeface="Alvi Nastaleeq" pitchFamily="2" charset="-78"/>
            </a:endParaRPr>
          </a:p>
        </p:txBody>
      </p:sp>
      <p:sp>
        <p:nvSpPr>
          <p:cNvPr id="3266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माबूद! मुहम्मद (स:अ:व:व) व आले मुहम्मद (अ:स) पर रहमत नाज़िल फर्मा</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76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وَصَلِّ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مُحَمَّدٍ جَدِّهِ وَرَسُولِكَ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send blessings upon Muhammad his grandfather and Your messenger;</a:t>
            </a:r>
          </a:p>
        </p:txBody>
      </p:sp>
      <p:sp>
        <p:nvSpPr>
          <p:cNvPr id="3276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salli `ala muhammadin jaddihi wa rasulika</a:t>
            </a:r>
          </a:p>
        </p:txBody>
      </p:sp>
      <p:sp>
        <p:nvSpPr>
          <p:cNvPr id="3276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امام مہد ی                                        کے نانا محمد پر رحمت فرما جو تیرے رسول اور   </a:t>
            </a:r>
            <a:endParaRPr lang="en-US" altLang="en-US" sz="4000" b="1">
              <a:solidFill>
                <a:srgbClr val="000066"/>
              </a:solidFill>
              <a:latin typeface="Alvi Nastaleeq" pitchFamily="2" charset="-78"/>
              <a:cs typeface="Alvi Nastaleeq" pitchFamily="2" charset="-78"/>
            </a:endParaRPr>
          </a:p>
        </p:txBody>
      </p:sp>
      <p:sp>
        <p:nvSpPr>
          <p:cNvPr id="3276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इमाम मेहदी (अ:स) के नाना मुहम्मद (स:अ:व:व) पर रहम फर्मा</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7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وَبَعْضٌ </a:t>
            </a:r>
            <a:r>
              <a:rPr lang="ar-SA" sz="8800" kern="1200" dirty="0" err="1">
                <a:latin typeface="Attari_Quran" pitchFamily="2" charset="-78"/>
                <a:ea typeface="+mn-ea"/>
                <a:cs typeface="Attari_Quran" pitchFamily="2" charset="-78"/>
              </a:rPr>
              <a:t>ٱتَّخَذْتَهُ</a:t>
            </a:r>
            <a:r>
              <a:rPr lang="ar-SA" sz="8800" kern="1200" dirty="0">
                <a:latin typeface="Attari_Quran" pitchFamily="2" charset="-78"/>
                <a:ea typeface="+mn-ea"/>
                <a:cs typeface="Attari_Quran" pitchFamily="2" charset="-78"/>
              </a:rPr>
              <a:t> لِنَفْسِكَ </a:t>
            </a:r>
            <a:r>
              <a:rPr lang="ar-SA" sz="8800" kern="1200" dirty="0">
                <a:latin typeface="Attari_Quran" pitchFamily="2" charset="-78"/>
                <a:ea typeface="+mn-ea"/>
                <a:cs typeface="Attari_Quran" pitchFamily="2" charset="-78"/>
              </a:rPr>
              <a:t>خَلِيلاَ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took another one as Your intimate friend</a:t>
            </a:r>
          </a:p>
        </p:txBody>
      </p:sp>
      <p:sp>
        <p:nvSpPr>
          <p:cNvPr id="337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ba`dun ittakhadhtahu linafsika khalilan</a:t>
            </a:r>
          </a:p>
        </p:txBody>
      </p:sp>
      <p:sp>
        <p:nvSpPr>
          <p:cNvPr id="337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بعض کو اپنے لیے خلیل بنالیا۔ </a:t>
            </a:r>
            <a:endParaRPr lang="en-US" altLang="en-US" sz="4000" b="1">
              <a:solidFill>
                <a:srgbClr val="000066"/>
              </a:solidFill>
              <a:latin typeface="Alvi Nastaleeq" pitchFamily="2" charset="-78"/>
              <a:cs typeface="Alvi Nastaleeq" pitchFamily="2" charset="-78"/>
            </a:endParaRPr>
          </a:p>
        </p:txBody>
      </p:sp>
      <p:sp>
        <p:nvSpPr>
          <p:cNvPr id="338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किसी क़ो तुने अपना ख़लील बनाया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87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ٱلسَّيِّدِ</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ٱلاكْبَرِ</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 senior master.</a:t>
            </a:r>
          </a:p>
        </p:txBody>
      </p:sp>
      <p:sp>
        <p:nvSpPr>
          <p:cNvPr id="3287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alssayyidi al-akbari</a:t>
            </a:r>
          </a:p>
        </p:txBody>
      </p:sp>
      <p:sp>
        <p:nvSpPr>
          <p:cNvPr id="3287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عظیم سردار ہیں </a:t>
            </a:r>
            <a:endParaRPr lang="en-US" altLang="en-US" sz="4000" b="1">
              <a:solidFill>
                <a:srgbClr val="000066"/>
              </a:solidFill>
              <a:latin typeface="Alvi Nastaleeq" pitchFamily="2" charset="-78"/>
              <a:cs typeface="Alvi Nastaleeq" pitchFamily="2" charset="-78"/>
            </a:endParaRPr>
          </a:p>
        </p:txBody>
      </p:sp>
      <p:sp>
        <p:nvSpPr>
          <p:cNvPr id="3287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 तेरे रसूल और अज़ीम सरदार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297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وَعَلَىٰ</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ابِيهِ </a:t>
            </a:r>
            <a:r>
              <a:rPr lang="ar-SA" sz="8800" kern="1200" dirty="0" err="1">
                <a:latin typeface="Attari_Quran" pitchFamily="2" charset="-78"/>
                <a:ea typeface="+mn-ea"/>
                <a:cs typeface="Attari_Quran" pitchFamily="2" charset="-78"/>
              </a:rPr>
              <a:t>ٱلسَّيِّدِ</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ٱلاصْغَرِ</a:t>
            </a:r>
            <a:endParaRPr lang="ar-SA"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upon his father the junior master,</a:t>
            </a:r>
          </a:p>
        </p:txBody>
      </p:sp>
      <p:sp>
        <p:nvSpPr>
          <p:cNvPr id="3297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wa `ala abihi alssayyidi al-asghari</a:t>
            </a:r>
          </a:p>
        </p:txBody>
      </p:sp>
      <p:sp>
        <p:nvSpPr>
          <p:cNvPr id="3297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مہدی          کے والد پر رحمت کرجو چھوٹے سردار ہیں </a:t>
            </a:r>
            <a:endParaRPr lang="en-US" altLang="en-US" sz="4000" b="1">
              <a:solidFill>
                <a:srgbClr val="000066"/>
              </a:solidFill>
              <a:latin typeface="Alvi Nastaleeq" pitchFamily="2" charset="-78"/>
              <a:cs typeface="Alvi Nastaleeq" pitchFamily="2" charset="-78"/>
            </a:endParaRPr>
          </a:p>
        </p:txBody>
      </p:sp>
      <p:sp>
        <p:nvSpPr>
          <p:cNvPr id="3297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मेहदी (अ:स)  के वालिद पर रहमत कर, जो छोटे सरदार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07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وَجَدَّتِهِ </a:t>
            </a:r>
            <a:r>
              <a:rPr lang="ar-SA" sz="8800" kern="1200" dirty="0" err="1">
                <a:latin typeface="Attari_Quran" pitchFamily="2" charset="-78"/>
                <a:ea typeface="+mn-ea"/>
                <a:cs typeface="Attari_Quran" pitchFamily="2" charset="-78"/>
              </a:rPr>
              <a:t>ٱلصِّدِّيقَةِ</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ٱلْكُبْرَىٰ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upon his grandmother the grand veracious lady</a:t>
            </a:r>
          </a:p>
        </p:txBody>
      </p:sp>
      <p:sp>
        <p:nvSpPr>
          <p:cNvPr id="3307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jaddatihi alssiddiqati alkubra</a:t>
            </a:r>
          </a:p>
        </p:txBody>
      </p:sp>
      <p:sp>
        <p:nvSpPr>
          <p:cNvPr id="3307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altLang="en-US" sz="4000" b="1">
                <a:solidFill>
                  <a:srgbClr val="000066"/>
                </a:solidFill>
                <a:latin typeface="Alvi Nastaleeq" pitchFamily="2" charset="-78"/>
                <a:cs typeface="Alvi Nastaleeq" pitchFamily="2" charset="-78"/>
              </a:rPr>
              <a:t>ان کی دادی صدیقہٴ کبری</a:t>
            </a:r>
            <a:r>
              <a:rPr lang="kk-KZ" altLang="en-US" sz="4000" b="1">
                <a:solidFill>
                  <a:srgbClr val="000066"/>
                </a:solidFill>
                <a:latin typeface="Alvi Nastaleeq" pitchFamily="2" charset="-78"/>
                <a:cs typeface="Alvi Nastaleeq" pitchFamily="2" charset="-78"/>
              </a:rPr>
              <a:t> </a:t>
            </a:r>
            <a:endParaRPr lang="en-US" altLang="en-US" sz="4000" b="1">
              <a:solidFill>
                <a:srgbClr val="000066"/>
              </a:solidFill>
              <a:latin typeface="Alvi Nastaleeq" pitchFamily="2" charset="-78"/>
              <a:cs typeface="Alvi Nastaleeq" pitchFamily="2" charset="-78"/>
            </a:endParaRPr>
          </a:p>
        </p:txBody>
      </p:sp>
      <p:sp>
        <p:nvSpPr>
          <p:cNvPr id="3307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दादी सिद्दीक़ा-ए-कुबरा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17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فَاطِمَةَ بِنْتِ مُحَمَّدٍ</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Fatimah the daughter of Muhammad,</a:t>
            </a:r>
          </a:p>
        </p:txBody>
      </p:sp>
      <p:sp>
        <p:nvSpPr>
          <p:cNvPr id="3317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fatimata binti muhammadin</a:t>
            </a:r>
          </a:p>
        </p:txBody>
      </p:sp>
      <p:sp>
        <p:nvSpPr>
          <p:cNvPr id="3317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en-US" altLang="en-US" sz="4000" b="1">
                <a:solidFill>
                  <a:srgbClr val="000066"/>
                </a:solidFill>
                <a:latin typeface="Alvi Nastaleeq" pitchFamily="2" charset="-78"/>
                <a:cs typeface="Alvi Nastaleeq" pitchFamily="2" charset="-78"/>
              </a:rPr>
              <a:t>U</a:t>
            </a:r>
          </a:p>
        </p:txBody>
      </p:sp>
      <p:sp>
        <p:nvSpPr>
          <p:cNvPr id="3317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फ़ातिमा (स:अ) बिन्ते मुहम्मद (स:अ:व:व)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28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صَلَّىٰ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عَلَيْهِ </a:t>
            </a:r>
            <a:r>
              <a:rPr lang="ar-SA" sz="8800" kern="1200" dirty="0" err="1">
                <a:latin typeface="Attari_Quran" pitchFamily="2" charset="-78"/>
                <a:ea typeface="+mn-ea"/>
                <a:cs typeface="Attari_Quran" pitchFamily="2" charset="-78"/>
              </a:rPr>
              <a:t>وَآلِهِ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peace be upon him and his Household,</a:t>
            </a:r>
          </a:p>
        </p:txBody>
      </p:sp>
      <p:sp>
        <p:nvSpPr>
          <p:cNvPr id="3328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slla allah `alihi wa alihi</a:t>
            </a:r>
          </a:p>
        </p:txBody>
      </p:sp>
      <p:sp>
        <p:nvSpPr>
          <p:cNvPr id="3328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فاطمہ            بنت محمد      ﷺ پر رحمت فرما </a:t>
            </a:r>
            <a:endParaRPr lang="en-US" altLang="en-US" sz="4000" b="1">
              <a:solidFill>
                <a:srgbClr val="000066"/>
              </a:solidFill>
              <a:latin typeface="Alvi Nastaleeq" pitchFamily="2" charset="-78"/>
              <a:cs typeface="Alvi Nastaleeq" pitchFamily="2" charset="-78"/>
            </a:endParaRPr>
          </a:p>
        </p:txBody>
      </p:sp>
      <p:sp>
        <p:nvSpPr>
          <p:cNvPr id="3328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पर रहमत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38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وَعَلَىٰ</a:t>
            </a:r>
            <a:r>
              <a:rPr lang="ar-SA" sz="8800" kern="1200" dirty="0">
                <a:latin typeface="Attari_Quran" pitchFamily="2" charset="-78"/>
                <a:ea typeface="+mn-ea"/>
                <a:cs typeface="Attari_Quran" pitchFamily="2" charset="-78"/>
              </a:rPr>
              <a:t> مَنِ </a:t>
            </a:r>
            <a:r>
              <a:rPr lang="ar-SA" sz="8800" kern="1200" dirty="0" err="1">
                <a:latin typeface="Attari_Quran" pitchFamily="2" charset="-78"/>
                <a:ea typeface="+mn-ea"/>
                <a:cs typeface="Attari_Quran" pitchFamily="2" charset="-78"/>
              </a:rPr>
              <a:t>ٱصْطَفَيْتَ</a:t>
            </a:r>
            <a:r>
              <a:rPr lang="ar-SA" sz="8800" kern="1200" dirty="0">
                <a:latin typeface="Attari_Quran" pitchFamily="2" charset="-78"/>
                <a:ea typeface="+mn-ea"/>
                <a:cs typeface="Attari_Quran" pitchFamily="2" charset="-78"/>
              </a:rPr>
              <a:t> مِنْ آبَائِهِ </a:t>
            </a:r>
            <a:r>
              <a:rPr lang="ar-SA" sz="8800" kern="1200" dirty="0" err="1">
                <a:latin typeface="Attari_Quran" pitchFamily="2" charset="-78"/>
                <a:ea typeface="+mn-ea"/>
                <a:cs typeface="Attari_Quran" pitchFamily="2" charset="-78"/>
              </a:rPr>
              <a:t>ٱلْبَرَرَةِ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upon his dutiful fathers whom You have chosen (over all others),</a:t>
            </a:r>
          </a:p>
        </p:txBody>
      </p:sp>
      <p:sp>
        <p:nvSpPr>
          <p:cNvPr id="3338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sv-SE" altLang="en-US" sz="2800" b="1" i="1">
                <a:ea typeface="MS Mincho" pitchFamily="49" charset="-128"/>
              </a:rPr>
              <a:t>wa `ala man istafayta min aba'ihi albararati</a:t>
            </a:r>
            <a:endParaRPr lang="fi-FI" altLang="en-US" sz="2800" b="1" i="1">
              <a:ea typeface="MS Mincho" pitchFamily="49" charset="-128"/>
            </a:endParaRPr>
          </a:p>
        </p:txBody>
      </p:sp>
      <p:sp>
        <p:nvSpPr>
          <p:cNvPr id="3338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سب پر رحمت فرما جن کو تو نے انکے نیک بزرگوں میں سے چنا </a:t>
            </a:r>
            <a:endParaRPr lang="en-US" altLang="en-US" sz="4000" b="1">
              <a:solidFill>
                <a:srgbClr val="000066"/>
              </a:solidFill>
              <a:latin typeface="Alvi Nastaleeq" pitchFamily="2" charset="-78"/>
              <a:cs typeface="Alvi Nastaleeq" pitchFamily="2" charset="-78"/>
            </a:endParaRPr>
          </a:p>
        </p:txBody>
      </p:sp>
      <p:sp>
        <p:nvSpPr>
          <p:cNvPr id="3338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ईन सब पर रहमत फर्मा जिनको तुने इनके नेक बुज़ुर्गों में चुना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48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وَعَلَيْهِ </a:t>
            </a:r>
            <a:r>
              <a:rPr lang="ar-SA" sz="8800" kern="1200" dirty="0">
                <a:latin typeface="Attari_Quran" pitchFamily="2" charset="-78"/>
                <a:ea typeface="+mn-ea"/>
                <a:cs typeface="Attari_Quran" pitchFamily="2" charset="-78"/>
              </a:rPr>
              <a:t>افْضَلَ وَاكْمَلَ</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upon him with such most favorable, most perfect,</a:t>
            </a:r>
          </a:p>
        </p:txBody>
      </p:sp>
      <p:sp>
        <p:nvSpPr>
          <p:cNvPr id="3348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`alayhi afdala wa akmala</a:t>
            </a:r>
          </a:p>
        </p:txBody>
      </p:sp>
      <p:sp>
        <p:nvSpPr>
          <p:cNvPr id="3348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القائم پر رحمت فرما بہترین کامل </a:t>
            </a:r>
            <a:endParaRPr lang="en-US" altLang="en-US" sz="4000" b="1">
              <a:solidFill>
                <a:srgbClr val="000066"/>
              </a:solidFill>
              <a:latin typeface="Alvi Nastaleeq" pitchFamily="2" charset="-78"/>
              <a:cs typeface="Alvi Nastaleeq" pitchFamily="2" charset="-78"/>
            </a:endParaRPr>
          </a:p>
        </p:txBody>
      </p:sp>
      <p:sp>
        <p:nvSpPr>
          <p:cNvPr id="3348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अल'क़ायेम (अ:स) पर रहमत फ़रमा,</a:t>
            </a:r>
            <a:r>
              <a:rPr lang="en-US" altLang="en-US" sz="2400" b="1">
                <a:solidFill>
                  <a:srgbClr val="000066"/>
                </a:solidFill>
              </a:rPr>
              <a:t> </a:t>
            </a:r>
            <a:r>
              <a:rPr lang="hi-IN" altLang="en-US" sz="2400" b="1">
                <a:solidFill>
                  <a:srgbClr val="000066"/>
                </a:solidFill>
              </a:rPr>
              <a:t>बेहतरीन कामिल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58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وَاتَمَّ وَادْوَمَ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most thorough, most permanent,</a:t>
            </a:r>
          </a:p>
        </p:txBody>
      </p:sp>
      <p:sp>
        <p:nvSpPr>
          <p:cNvPr id="3358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atamma wa adwama</a:t>
            </a:r>
          </a:p>
        </p:txBody>
      </p:sp>
      <p:sp>
        <p:nvSpPr>
          <p:cNvPr id="3358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پوری ہمیشہ ہمیشہ </a:t>
            </a:r>
            <a:endParaRPr lang="en-US" altLang="en-US" sz="4000" b="1">
              <a:solidFill>
                <a:srgbClr val="000066"/>
              </a:solidFill>
              <a:latin typeface="Alvi Nastaleeq" pitchFamily="2" charset="-78"/>
              <a:cs typeface="Alvi Nastaleeq" pitchFamily="2" charset="-78"/>
            </a:endParaRPr>
          </a:p>
        </p:txBody>
      </p:sp>
      <p:sp>
        <p:nvSpPr>
          <p:cNvPr id="3358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पूरी हमेशा हमेशा</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68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وَاكْثَرَ وَاوْفَرَ</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most abundant, and most plentiful</a:t>
            </a:r>
          </a:p>
        </p:txBody>
      </p:sp>
      <p:sp>
        <p:nvSpPr>
          <p:cNvPr id="3369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akthara wa awfara</a:t>
            </a:r>
          </a:p>
        </p:txBody>
      </p:sp>
      <p:sp>
        <p:nvSpPr>
          <p:cNvPr id="3369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بہت سی بہت زیادہ </a:t>
            </a:r>
            <a:endParaRPr lang="en-US" altLang="en-US" sz="4000" b="1">
              <a:solidFill>
                <a:srgbClr val="000066"/>
              </a:solidFill>
              <a:latin typeface="Alvi Nastaleeq" pitchFamily="2" charset="-78"/>
              <a:cs typeface="Alvi Nastaleeq" pitchFamily="2" charset="-78"/>
            </a:endParaRPr>
          </a:p>
        </p:txBody>
      </p:sp>
      <p:sp>
        <p:nvSpPr>
          <p:cNvPr id="3369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 बहुत सी बहुत ज़्यादा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79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مَا صَلَّيْتَ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احَدٍ مِنْ اصْفِيَائِكَ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blessings that You have ever sent upon any of Your elite ones</a:t>
            </a:r>
          </a:p>
        </p:txBody>
      </p:sp>
      <p:sp>
        <p:nvSpPr>
          <p:cNvPr id="3379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ma sallayta `ala ahadin min asfiya'ika</a:t>
            </a:r>
          </a:p>
        </p:txBody>
      </p:sp>
      <p:sp>
        <p:nvSpPr>
          <p:cNvPr id="3379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جو رحمت کی ہو تو نے اپنے برگزیدوں میں سے </a:t>
            </a:r>
            <a:endParaRPr lang="en-US" altLang="en-US" sz="4000" b="1">
              <a:solidFill>
                <a:srgbClr val="000066"/>
              </a:solidFill>
              <a:latin typeface="Alvi Nastaleeq" pitchFamily="2" charset="-78"/>
              <a:cs typeface="Alvi Nastaleeq" pitchFamily="2" charset="-78"/>
            </a:endParaRPr>
          </a:p>
        </p:txBody>
      </p:sp>
      <p:sp>
        <p:nvSpPr>
          <p:cNvPr id="3379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 रहमत की हो तुने अपने बरगुजीदों में से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8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وَسَالَكَ لِسَانَ صِدْقٍ فِي </a:t>
            </a:r>
            <a:r>
              <a:rPr lang="ar-SA" sz="8800" kern="1200" dirty="0" err="1">
                <a:latin typeface="Attari_Quran" pitchFamily="2" charset="-78"/>
                <a:ea typeface="+mn-ea"/>
                <a:cs typeface="Attari_Quran" pitchFamily="2" charset="-78"/>
              </a:rPr>
              <a:t>ٱلآخِرِينَ</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فَاجَبْتَهُ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when he asked You to leave behind him a truthful mention, You responded to him</a:t>
            </a:r>
          </a:p>
        </p:txBody>
      </p:sp>
      <p:sp>
        <p:nvSpPr>
          <p:cNvPr id="348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sa'alaka lisana sidqin fi al-akhirina fa'ajabtahu</a:t>
            </a:r>
          </a:p>
        </p:txBody>
      </p:sp>
      <p:sp>
        <p:nvSpPr>
          <p:cNvPr id="348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انہوں نے آخری دور میں صداقت کی زبان کا سوال کیا تو</a:t>
            </a:r>
            <a:endParaRPr lang="en-US" altLang="en-US" sz="4000" b="1">
              <a:solidFill>
                <a:srgbClr val="000066"/>
              </a:solidFill>
              <a:latin typeface="Alvi Nastaleeq" pitchFamily="2" charset="-78"/>
              <a:cs typeface="Alvi Nastaleeq" pitchFamily="2" charset="-78"/>
            </a:endParaRPr>
          </a:p>
        </p:txBody>
      </p:sp>
      <p:sp>
        <p:nvSpPr>
          <p:cNvPr id="348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फिर दुसरे सच्चे ज़बान वालों ने तुझ से सवाल किया जिसे तुने पूरा फ़रमाया,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89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وَخِيَرَتِكَ مِنْ خَلْقِكَ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well-chosen ones among Your creatures.</a:t>
            </a:r>
          </a:p>
        </p:txBody>
      </p:sp>
      <p:sp>
        <p:nvSpPr>
          <p:cNvPr id="3389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khiyaratika min khalqika</a:t>
            </a:r>
          </a:p>
        </p:txBody>
      </p:sp>
      <p:sp>
        <p:nvSpPr>
          <p:cNvPr id="3389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کسی پر اور مخلوق میں سے اپنے پسند کردہ پر </a:t>
            </a:r>
            <a:endParaRPr lang="en-US" altLang="en-US" sz="4000" b="1">
              <a:solidFill>
                <a:srgbClr val="000066"/>
              </a:solidFill>
              <a:latin typeface="Alvi Nastaleeq" pitchFamily="2" charset="-78"/>
              <a:cs typeface="Alvi Nastaleeq" pitchFamily="2" charset="-78"/>
            </a:endParaRPr>
          </a:p>
        </p:txBody>
      </p:sp>
      <p:sp>
        <p:nvSpPr>
          <p:cNvPr id="3389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किसी और मख्लूक़ में से अपने पसंद किये हुए पर</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399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وَصَلِّ عَلَيْهِ صَلاَةً </a:t>
            </a:r>
            <a:r>
              <a:rPr lang="ar-SA" sz="8800" kern="1200" dirty="0">
                <a:latin typeface="Attari_Quran" pitchFamily="2" charset="-78"/>
                <a:ea typeface="+mn-ea"/>
                <a:cs typeface="Attari_Quran" pitchFamily="2" charset="-78"/>
              </a:rPr>
              <a:t>لاَ </a:t>
            </a:r>
            <a:r>
              <a:rPr lang="ar-SA" sz="8800" kern="1200" dirty="0">
                <a:latin typeface="Attari_Quran" pitchFamily="2" charset="-78"/>
                <a:ea typeface="+mn-ea"/>
                <a:cs typeface="Attari_Quran" pitchFamily="2" charset="-78"/>
              </a:rPr>
              <a:t>غَايَةَ لِعَدَدِهَا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(please) bless him with such blessings whose number is infinite,</a:t>
            </a:r>
          </a:p>
        </p:txBody>
      </p:sp>
      <p:sp>
        <p:nvSpPr>
          <p:cNvPr id="3399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wa salli `alayhi salatan la ghayata li`adadiha</a:t>
            </a:r>
            <a:endParaRPr lang="fi-FI" altLang="en-US" sz="2800" b="1" i="1">
              <a:ea typeface="MS Mincho" pitchFamily="49" charset="-128"/>
            </a:endParaRPr>
          </a:p>
        </p:txBody>
      </p:sp>
      <p:sp>
        <p:nvSpPr>
          <p:cNvPr id="3399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اس پر درود بھیج وہ درود جس کا شمار نہ ہوسکے </a:t>
            </a:r>
            <a:endParaRPr lang="en-US" altLang="en-US" sz="4000" b="1">
              <a:solidFill>
                <a:srgbClr val="000066"/>
              </a:solidFill>
              <a:latin typeface="Alvi Nastaleeq" pitchFamily="2" charset="-78"/>
              <a:cs typeface="Alvi Nastaleeq" pitchFamily="2" charset="-78"/>
            </a:endParaRPr>
          </a:p>
        </p:txBody>
      </p:sp>
      <p:sp>
        <p:nvSpPr>
          <p:cNvPr id="3399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उस पर दरूद भेज, वो दरूद जिस की गिनती न हो सके</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09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وَلاَ نِهَايَةَ لِمَدَدِهَا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whose quantity is never-ending,</a:t>
            </a:r>
          </a:p>
        </p:txBody>
      </p:sp>
      <p:sp>
        <p:nvSpPr>
          <p:cNvPr id="3409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la nihayata limadadiha</a:t>
            </a:r>
          </a:p>
        </p:txBody>
      </p:sp>
      <p:sp>
        <p:nvSpPr>
          <p:cNvPr id="3409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جس کی مدت ختم نہ ہو</a:t>
            </a:r>
            <a:endParaRPr lang="en-US" altLang="en-US" sz="4000" b="1">
              <a:solidFill>
                <a:srgbClr val="000066"/>
              </a:solidFill>
              <a:latin typeface="Alvi Nastaleeq" pitchFamily="2" charset="-78"/>
              <a:cs typeface="Alvi Nastaleeq" pitchFamily="2" charset="-78"/>
            </a:endParaRPr>
          </a:p>
        </p:txBody>
      </p:sp>
      <p:sp>
        <p:nvSpPr>
          <p:cNvPr id="3410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जिस का समय खत्म न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20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وَلاَ نَفَادَ </a:t>
            </a:r>
            <a:r>
              <a:rPr lang="ar-SA" sz="8800" kern="1200" dirty="0" err="1">
                <a:latin typeface="Attari_Quran" pitchFamily="2" charset="-78"/>
                <a:ea typeface="+mn-ea"/>
                <a:cs typeface="Attari_Quran" pitchFamily="2" charset="-78"/>
              </a:rPr>
              <a:t>لاِمَدِهَا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whose time is interminable.</a:t>
            </a:r>
          </a:p>
        </p:txBody>
      </p:sp>
      <p:sp>
        <p:nvSpPr>
          <p:cNvPr id="3420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la nafada li'amadiha</a:t>
            </a:r>
          </a:p>
        </p:txBody>
      </p:sp>
      <p:sp>
        <p:nvSpPr>
          <p:cNvPr id="3420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جو کبھی منقطع نہ ہو </a:t>
            </a:r>
          </a:p>
        </p:txBody>
      </p:sp>
      <p:sp>
        <p:nvSpPr>
          <p:cNvPr id="3420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कभी खत्म न होने वाले असीमित दरूद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30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وَاقِمْ بِهِ </a:t>
            </a:r>
            <a:r>
              <a:rPr lang="ar-SA" sz="8800" kern="1200" dirty="0" err="1">
                <a:latin typeface="Attari_Quran" pitchFamily="2" charset="-78"/>
                <a:ea typeface="+mn-ea"/>
                <a:cs typeface="Attari_Quran" pitchFamily="2" charset="-78"/>
              </a:rPr>
              <a:t>ٱلْحَقَّ</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Allah! Through him, establish all rights,</a:t>
            </a:r>
          </a:p>
        </p:txBody>
      </p:sp>
      <p:sp>
        <p:nvSpPr>
          <p:cNvPr id="3430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allahumma wa aqim bihi alhaqqa</a:t>
            </a:r>
          </a:p>
        </p:txBody>
      </p:sp>
      <p:sp>
        <p:nvSpPr>
          <p:cNvPr id="3430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معبود!انکے ذریعے حق کو قائم فرما </a:t>
            </a:r>
            <a:endParaRPr lang="en-US" altLang="en-US" sz="4000" b="1">
              <a:solidFill>
                <a:srgbClr val="000066"/>
              </a:solidFill>
              <a:latin typeface="Alvi Nastaleeq" pitchFamily="2" charset="-78"/>
              <a:cs typeface="Alvi Nastaleeq" pitchFamily="2" charset="-78"/>
            </a:endParaRPr>
          </a:p>
        </p:txBody>
      </p:sp>
      <p:sp>
        <p:nvSpPr>
          <p:cNvPr id="3430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माबूद इनके द्वारा हक़ क़ो क़ायेम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40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وَادْحِضْ بِهِ </a:t>
            </a:r>
            <a:r>
              <a:rPr lang="ar-SA" sz="8800" kern="1200" dirty="0" err="1">
                <a:latin typeface="Attari_Quran" pitchFamily="2" charset="-78"/>
                <a:ea typeface="+mn-ea"/>
                <a:cs typeface="Attari_Quran" pitchFamily="2" charset="-78"/>
              </a:rPr>
              <a:t>ٱلْبَاطِلَ</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refute the entire wrong,</a:t>
            </a:r>
          </a:p>
        </p:txBody>
      </p:sp>
      <p:sp>
        <p:nvSpPr>
          <p:cNvPr id="3440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adhid bihi albatila</a:t>
            </a:r>
          </a:p>
        </p:txBody>
      </p:sp>
      <p:sp>
        <p:nvSpPr>
          <p:cNvPr id="3440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انکے ہاتھوں باطل کو مٹا دے </a:t>
            </a:r>
            <a:endParaRPr lang="en-US" altLang="en-US" sz="4000" b="1">
              <a:solidFill>
                <a:srgbClr val="000066"/>
              </a:solidFill>
              <a:latin typeface="Alvi Nastaleeq" pitchFamily="2" charset="-78"/>
              <a:cs typeface="Alvi Nastaleeq" pitchFamily="2" charset="-78"/>
            </a:endParaRPr>
          </a:p>
        </p:txBody>
      </p:sp>
      <p:sp>
        <p:nvSpPr>
          <p:cNvPr id="3440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हाथों बातिल क़ो मिटा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50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وَادِلْ بِهِ اوْلِيَاءَكَ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grant triumph to Your loyalists,</a:t>
            </a:r>
          </a:p>
        </p:txBody>
      </p:sp>
      <p:sp>
        <p:nvSpPr>
          <p:cNvPr id="3450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adil bihi awliya'aka</a:t>
            </a:r>
          </a:p>
        </p:txBody>
      </p:sp>
      <p:sp>
        <p:nvSpPr>
          <p:cNvPr id="3450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انکے وجود سے اپنے دوستوں کو عزت دے </a:t>
            </a:r>
            <a:endParaRPr lang="en-US" altLang="en-US" sz="4000" b="1">
              <a:solidFill>
                <a:srgbClr val="000066"/>
              </a:solidFill>
              <a:latin typeface="Alvi Nastaleeq" pitchFamily="2" charset="-78"/>
              <a:cs typeface="Alvi Nastaleeq" pitchFamily="2" charset="-78"/>
            </a:endParaRPr>
          </a:p>
        </p:txBody>
      </p:sp>
      <p:sp>
        <p:nvSpPr>
          <p:cNvPr id="3450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वजूद से अपने दोस्तों क़ो इज़्ज़त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61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وَاذْلِلْ بِهِ اعْدَاءَكَ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humiliate Your enemies,</a:t>
            </a:r>
          </a:p>
        </p:txBody>
      </p:sp>
      <p:sp>
        <p:nvSpPr>
          <p:cNvPr id="3461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adhlil bihi a`da'aka</a:t>
            </a:r>
          </a:p>
        </p:txBody>
      </p:sp>
      <p:sp>
        <p:nvSpPr>
          <p:cNvPr id="3461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انکے ذریعے اپنے دشمنوں کو ذلت دے </a:t>
            </a:r>
            <a:endParaRPr lang="en-US" altLang="en-US" sz="4000" b="1">
              <a:solidFill>
                <a:srgbClr val="000066"/>
              </a:solidFill>
              <a:latin typeface="Alvi Nastaleeq" pitchFamily="2" charset="-78"/>
              <a:cs typeface="Alvi Nastaleeq" pitchFamily="2" charset="-78"/>
            </a:endParaRPr>
          </a:p>
        </p:txBody>
      </p:sp>
      <p:sp>
        <p:nvSpPr>
          <p:cNvPr id="3461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ज़रिया अपने दुश्मनों क़ो ज़िल्लत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71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وَصِلِ </a:t>
            </a:r>
            <a:r>
              <a:rPr lang="ar-SA" sz="8800" kern="1200" dirty="0" err="1">
                <a:latin typeface="Attari_Quran" pitchFamily="2" charset="-78"/>
                <a:ea typeface="+mn-ea"/>
                <a:cs typeface="Attari_Quran" pitchFamily="2" charset="-78"/>
              </a:rPr>
              <a:t>ٱللَّهُمَّ</a:t>
            </a:r>
            <a:r>
              <a:rPr lang="ar-SA" sz="8800" kern="1200" dirty="0">
                <a:latin typeface="Attari_Quran" pitchFamily="2" charset="-78"/>
                <a:ea typeface="+mn-ea"/>
                <a:cs typeface="Attari_Quran" pitchFamily="2" charset="-78"/>
              </a:rPr>
              <a:t> بَيْنَنَا وَبَيْنَهُ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establish, O Allah, between him and us</a:t>
            </a:r>
          </a:p>
        </p:txBody>
      </p:sp>
      <p:sp>
        <p:nvSpPr>
          <p:cNvPr id="3471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sil allahumma baynana wa baynahu</a:t>
            </a:r>
          </a:p>
        </p:txBody>
      </p:sp>
      <p:sp>
        <p:nvSpPr>
          <p:cNvPr id="3471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اے معبود ہمیں اور انکو اکٹھے کر دے </a:t>
            </a:r>
            <a:endParaRPr lang="en-US" altLang="en-US" sz="4000" b="1">
              <a:solidFill>
                <a:srgbClr val="000066"/>
              </a:solidFill>
              <a:latin typeface="Alvi Nastaleeq" pitchFamily="2" charset="-78"/>
              <a:cs typeface="Alvi Nastaleeq" pitchFamily="2" charset="-78"/>
            </a:endParaRPr>
          </a:p>
        </p:txBody>
      </p:sp>
      <p:sp>
        <p:nvSpPr>
          <p:cNvPr id="3471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ऐ माबूद हमें और इनको इकट्ठे कर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81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وُصْلَةً تُؤَدِّي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مُرَافَقَةِ سَلَفِهِ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 connection that leads us to accompany his ancestors,</a:t>
            </a:r>
          </a:p>
        </p:txBody>
      </p:sp>
      <p:sp>
        <p:nvSpPr>
          <p:cNvPr id="3481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wuslatan tu'addi ila murafaqati salafihi</a:t>
            </a:r>
          </a:p>
        </p:txBody>
      </p:sp>
      <p:sp>
        <p:nvSpPr>
          <p:cNvPr id="3481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ایسا اکٹھا کہ جو ہم کو انکے پہلے بزرگوں تک پہنچائے </a:t>
            </a:r>
            <a:endParaRPr lang="en-US" altLang="en-US" sz="4000" b="1">
              <a:solidFill>
                <a:srgbClr val="000066"/>
              </a:solidFill>
              <a:latin typeface="Alvi Nastaleeq" pitchFamily="2" charset="-78"/>
              <a:cs typeface="Alvi Nastaleeq" pitchFamily="2" charset="-78"/>
            </a:endParaRPr>
          </a:p>
        </p:txBody>
      </p:sp>
      <p:sp>
        <p:nvSpPr>
          <p:cNvPr id="3481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ऐसा इकट्ठा जो की हमें इनके पहले बुज़ुर्गों तक पहुंचाए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8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وَجَعَلْتَ </a:t>
            </a:r>
            <a:r>
              <a:rPr lang="ar-SA" sz="8800" kern="1200" dirty="0" err="1">
                <a:latin typeface="Attari_Quran" pitchFamily="2" charset="-78"/>
                <a:ea typeface="+mn-ea"/>
                <a:cs typeface="Attari_Quran" pitchFamily="2" charset="-78"/>
              </a:rPr>
              <a:t>ذٰلِكَ</a:t>
            </a:r>
            <a:r>
              <a:rPr lang="ar-SA" sz="8800" kern="1200" dirty="0">
                <a:latin typeface="Attari_Quran" pitchFamily="2" charset="-78"/>
                <a:ea typeface="+mn-ea"/>
                <a:cs typeface="Attari_Quran" pitchFamily="2" charset="-78"/>
              </a:rPr>
              <a:t> عَلِيّاً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made that (mention) to be eminent.</a:t>
            </a:r>
          </a:p>
        </p:txBody>
      </p:sp>
      <p:sp>
        <p:nvSpPr>
          <p:cNvPr id="358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ja`alta dhalika `aliyyan</a:t>
            </a:r>
          </a:p>
        </p:txBody>
      </p:sp>
      <p:sp>
        <p:nvSpPr>
          <p:cNvPr id="358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 تو نے ان کی</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دعا قبول کرلیا اور اسے بلند بالا قرار دے دیا </a:t>
            </a:r>
          </a:p>
        </p:txBody>
      </p:sp>
      <p:sp>
        <p:nvSpPr>
          <p:cNvPr id="358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इसे बुलंद व बाला क़रार दिया,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491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وَٱجْعَلْنَا</a:t>
            </a:r>
            <a:r>
              <a:rPr lang="ar-SA" sz="8800" kern="1200" dirty="0">
                <a:latin typeface="Attari_Quran" pitchFamily="2" charset="-78"/>
                <a:ea typeface="+mn-ea"/>
                <a:cs typeface="Attari_Quran" pitchFamily="2" charset="-78"/>
              </a:rPr>
              <a:t> مِمَّنْ </a:t>
            </a:r>
            <a:r>
              <a:rPr lang="ar-SA" sz="8800" kern="1200" dirty="0" err="1">
                <a:latin typeface="Attari_Quran" pitchFamily="2" charset="-78"/>
                <a:ea typeface="+mn-ea"/>
                <a:cs typeface="Attari_Quran" pitchFamily="2" charset="-78"/>
              </a:rPr>
              <a:t>يَاخُذُ</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بِحُجْزَتِهِمْ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include us with those who will take their vengeance</a:t>
            </a:r>
          </a:p>
        </p:txBody>
      </p:sp>
      <p:sp>
        <p:nvSpPr>
          <p:cNvPr id="3491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waj`alna mimman ya'khudhu bihujzatihim</a:t>
            </a:r>
          </a:p>
        </p:txBody>
      </p:sp>
      <p:sp>
        <p:nvSpPr>
          <p:cNvPr id="3491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ہمیں ان میں قرار دے جنہوں نے ان کا دامن پکڑا ہے </a:t>
            </a:r>
            <a:endParaRPr lang="en-US" altLang="en-US" sz="4000" b="1">
              <a:solidFill>
                <a:srgbClr val="000066"/>
              </a:solidFill>
              <a:latin typeface="Alvi Nastaleeq" pitchFamily="2" charset="-78"/>
              <a:cs typeface="Alvi Nastaleeq" pitchFamily="2" charset="-78"/>
            </a:endParaRPr>
          </a:p>
        </p:txBody>
      </p:sp>
      <p:sp>
        <p:nvSpPr>
          <p:cNvPr id="3491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हमें इनमे क़रार दे जिन्हों ने इनका दामन पकड़ा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02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وَيَمْكُثُ فِي ظِلِّهِمْ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keep constant under their shadow,</a:t>
            </a:r>
          </a:p>
        </p:txBody>
      </p:sp>
      <p:sp>
        <p:nvSpPr>
          <p:cNvPr id="3502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yamkuthu fi zillihim</a:t>
            </a:r>
          </a:p>
        </p:txBody>
      </p:sp>
      <p:sp>
        <p:nvSpPr>
          <p:cNvPr id="3502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ہمیں ان کے زیر سایہ رکھ </a:t>
            </a:r>
            <a:endParaRPr lang="en-US" altLang="en-US" sz="4000" b="1">
              <a:solidFill>
                <a:srgbClr val="000066"/>
              </a:solidFill>
              <a:latin typeface="Alvi Nastaleeq" pitchFamily="2" charset="-78"/>
              <a:cs typeface="Alvi Nastaleeq" pitchFamily="2" charset="-78"/>
            </a:endParaRPr>
          </a:p>
        </p:txBody>
      </p:sp>
      <p:sp>
        <p:nvSpPr>
          <p:cNvPr id="3502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हमें इनका जेरे साया रख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12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وَاعِنَّا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تَادِيَةِ</a:t>
            </a:r>
            <a:r>
              <a:rPr lang="ar-SA" sz="8800" kern="1200" dirty="0">
                <a:latin typeface="Attari_Quran" pitchFamily="2" charset="-78"/>
                <a:ea typeface="+mn-ea"/>
                <a:cs typeface="Attari_Quran" pitchFamily="2" charset="-78"/>
              </a:rPr>
              <a:t> حُقُوقِهِ </a:t>
            </a:r>
            <a:r>
              <a:rPr lang="ar-SA" sz="8800" kern="1200" dirty="0">
                <a:latin typeface="Attari_Quran" pitchFamily="2" charset="-78"/>
                <a:ea typeface="+mn-ea"/>
                <a:cs typeface="Attari_Quran" pitchFamily="2" charset="-78"/>
              </a:rPr>
              <a:t>إِلَيْهِ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help us fulfill our duties towards him,</a:t>
            </a:r>
          </a:p>
        </p:txBody>
      </p:sp>
      <p:sp>
        <p:nvSpPr>
          <p:cNvPr id="3512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a`inna `ala ta'diyati huquqihi ilayhi</a:t>
            </a:r>
          </a:p>
        </p:txBody>
      </p:sp>
      <p:sp>
        <p:nvSpPr>
          <p:cNvPr id="3512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کے حقوق ادا کرنے میں ہماری مدد فرما </a:t>
            </a:r>
            <a:endParaRPr lang="en-US" altLang="en-US" sz="4000" b="1">
              <a:solidFill>
                <a:srgbClr val="000066"/>
              </a:solidFill>
              <a:latin typeface="Alvi Nastaleeq" pitchFamily="2" charset="-78"/>
              <a:cs typeface="Alvi Nastaleeq" pitchFamily="2" charset="-78"/>
            </a:endParaRPr>
          </a:p>
        </p:txBody>
      </p:sp>
      <p:sp>
        <p:nvSpPr>
          <p:cNvPr id="3512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हकूक अदाकरने में हमारी मदद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22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وَٱلِٱجْتِهَادِ</a:t>
            </a:r>
            <a:r>
              <a:rPr lang="ar-SA" sz="8800" kern="1200" dirty="0">
                <a:latin typeface="Attari_Quran" pitchFamily="2" charset="-78"/>
                <a:ea typeface="+mn-ea"/>
                <a:cs typeface="Attari_Quran" pitchFamily="2" charset="-78"/>
              </a:rPr>
              <a:t> فِي طَاعَتِهِ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exert all efforts in obedience to him</a:t>
            </a:r>
          </a:p>
        </p:txBody>
      </p:sp>
      <p:sp>
        <p:nvSpPr>
          <p:cNvPr id="3522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walijtihadi fi ta`atihi</a:t>
            </a:r>
          </a:p>
        </p:txBody>
      </p:sp>
      <p:sp>
        <p:nvSpPr>
          <p:cNvPr id="3522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کی فرما نبرداری میں کوشاں بنا دے </a:t>
            </a:r>
            <a:endParaRPr lang="en-US" altLang="en-US" sz="4000" b="1">
              <a:solidFill>
                <a:srgbClr val="000066"/>
              </a:solidFill>
              <a:latin typeface="Alvi Nastaleeq" pitchFamily="2" charset="-78"/>
              <a:cs typeface="Alvi Nastaleeq" pitchFamily="2" charset="-78"/>
            </a:endParaRPr>
          </a:p>
        </p:txBody>
      </p:sp>
      <p:sp>
        <p:nvSpPr>
          <p:cNvPr id="3522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फमाबर्दारी में कोशान बना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32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وَٱجْتِنَابِ</a:t>
            </a:r>
            <a:r>
              <a:rPr lang="ar-SA" sz="8800" kern="1200" dirty="0">
                <a:latin typeface="Attari_Quran" pitchFamily="2" charset="-78"/>
                <a:ea typeface="+mn-ea"/>
                <a:cs typeface="Attari_Quran" pitchFamily="2" charset="-78"/>
              </a:rPr>
              <a:t> مَعْصِيَتِهِ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avoiding disobeying him,</a:t>
            </a:r>
          </a:p>
        </p:txBody>
      </p:sp>
      <p:sp>
        <p:nvSpPr>
          <p:cNvPr id="3532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wajtinabi ma`siyatihi</a:t>
            </a:r>
          </a:p>
        </p:txBody>
      </p:sp>
      <p:sp>
        <p:nvSpPr>
          <p:cNvPr id="3532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انکی نافرمانی سے بچائے رکھ </a:t>
            </a:r>
            <a:endParaRPr lang="en-US" altLang="en-US" sz="4000" b="1">
              <a:solidFill>
                <a:srgbClr val="000066"/>
              </a:solidFill>
              <a:latin typeface="Alvi Nastaleeq" pitchFamily="2" charset="-78"/>
              <a:cs typeface="Alvi Nastaleeq" pitchFamily="2" charset="-78"/>
            </a:endParaRPr>
          </a:p>
        </p:txBody>
      </p:sp>
      <p:sp>
        <p:nvSpPr>
          <p:cNvPr id="3532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नाफ़रमानी से बचाए रख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43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وَٱمْنُنْ</a:t>
            </a:r>
            <a:r>
              <a:rPr lang="ar-SA" sz="8800" kern="1200" dirty="0">
                <a:latin typeface="Attari_Quran" pitchFamily="2" charset="-78"/>
                <a:ea typeface="+mn-ea"/>
                <a:cs typeface="Attari_Quran" pitchFamily="2" charset="-78"/>
              </a:rPr>
              <a:t> عَلَيْنَا بِرِضَاهُ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bestow upon us with the favor of attaining his pleasure,</a:t>
            </a:r>
          </a:p>
        </p:txBody>
      </p:sp>
      <p:sp>
        <p:nvSpPr>
          <p:cNvPr id="3543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wamnun `alayna biridahu</a:t>
            </a:r>
          </a:p>
        </p:txBody>
      </p:sp>
      <p:sp>
        <p:nvSpPr>
          <p:cNvPr id="3543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انکی خوشنودی سے ہم پر احسان کر </a:t>
            </a:r>
            <a:endParaRPr lang="en-US" altLang="en-US" sz="4000" b="1">
              <a:solidFill>
                <a:srgbClr val="000066"/>
              </a:solidFill>
              <a:latin typeface="Alvi Nastaleeq" pitchFamily="2" charset="-78"/>
              <a:cs typeface="Alvi Nastaleeq" pitchFamily="2" charset="-78"/>
            </a:endParaRPr>
          </a:p>
        </p:txBody>
      </p:sp>
      <p:sp>
        <p:nvSpPr>
          <p:cNvPr id="3543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खुशनूदी से हम पर एहसान कर</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53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وَهَبْ لَنَا </a:t>
            </a:r>
            <a:r>
              <a:rPr lang="ar-SA" sz="8800" kern="1200" dirty="0" err="1">
                <a:latin typeface="Attari_Quran" pitchFamily="2" charset="-78"/>
                <a:ea typeface="+mn-ea"/>
                <a:cs typeface="Attari_Quran" pitchFamily="2" charset="-78"/>
              </a:rPr>
              <a:t>رَافَتَهُ</a:t>
            </a:r>
            <a:r>
              <a:rPr lang="ar-SA" sz="8800" kern="1200" dirty="0">
                <a:latin typeface="Attari_Quran" pitchFamily="2" charset="-78"/>
                <a:ea typeface="+mn-ea"/>
                <a:cs typeface="Attari_Quran" pitchFamily="2" charset="-78"/>
              </a:rPr>
              <a:t> وَرَحْمَتَهُ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grant us his kindness, mercy,</a:t>
            </a:r>
          </a:p>
        </p:txBody>
      </p:sp>
      <p:sp>
        <p:nvSpPr>
          <p:cNvPr id="3553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hab lana ra'fatahu wa rahmatahu</a:t>
            </a:r>
          </a:p>
        </p:txBody>
      </p:sp>
      <p:sp>
        <p:nvSpPr>
          <p:cNvPr id="3553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ہمیں انکی محبت عطا فرما انکی رحمت </a:t>
            </a:r>
            <a:endParaRPr lang="en-US" altLang="en-US" sz="4000" b="1">
              <a:solidFill>
                <a:srgbClr val="000066"/>
              </a:solidFill>
              <a:latin typeface="Alvi Nastaleeq" pitchFamily="2" charset="-78"/>
              <a:cs typeface="Alvi Nastaleeq" pitchFamily="2" charset="-78"/>
            </a:endParaRPr>
          </a:p>
        </p:txBody>
      </p:sp>
      <p:sp>
        <p:nvSpPr>
          <p:cNvPr id="3553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हमें इनकी मुहब्बत अता फ़रमा इनकी रहमत</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63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وَدُعَاءَهُ وَخَيْرَهُ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prayer (for us), and his goodness</a:t>
            </a:r>
          </a:p>
        </p:txBody>
      </p:sp>
      <p:sp>
        <p:nvSpPr>
          <p:cNvPr id="3563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du`a'ahu wa khayrahu</a:t>
            </a:r>
          </a:p>
        </p:txBody>
      </p:sp>
      <p:sp>
        <p:nvSpPr>
          <p:cNvPr id="3563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انکی دعا اور انکی برکت عطا فرما </a:t>
            </a:r>
            <a:endParaRPr lang="en-US" altLang="en-US" sz="4000" b="1">
              <a:solidFill>
                <a:srgbClr val="000066"/>
              </a:solidFill>
              <a:latin typeface="Alvi Nastaleeq" pitchFamily="2" charset="-78"/>
              <a:cs typeface="Alvi Nastaleeq" pitchFamily="2" charset="-78"/>
            </a:endParaRPr>
          </a:p>
        </p:txBody>
      </p:sp>
      <p:sp>
        <p:nvSpPr>
          <p:cNvPr id="3563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दुआ और इनकी बरकत अता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73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مَا نَنَالُ بِهِ سَعَةً مِنْ رَحْمَتِكَ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in an amount due to which we will gain a good deal of Your mercy</a:t>
            </a:r>
          </a:p>
        </p:txBody>
      </p:sp>
      <p:sp>
        <p:nvSpPr>
          <p:cNvPr id="3573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ma nanalu bihi sa`atan min rahmatika</a:t>
            </a:r>
          </a:p>
        </p:txBody>
      </p:sp>
      <p:sp>
        <p:nvSpPr>
          <p:cNvPr id="3573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جسکے ذریعے ہم تیری وسیع رحمت </a:t>
            </a:r>
            <a:endParaRPr lang="en-US" altLang="en-US" sz="4000" b="1">
              <a:solidFill>
                <a:srgbClr val="000066"/>
              </a:solidFill>
              <a:latin typeface="Alvi Nastaleeq" pitchFamily="2" charset="-78"/>
              <a:cs typeface="Alvi Nastaleeq" pitchFamily="2" charset="-78"/>
            </a:endParaRPr>
          </a:p>
        </p:txBody>
      </p:sp>
      <p:sp>
        <p:nvSpPr>
          <p:cNvPr id="3573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जिसके ज़रिया हम तेरे वासी'अ रहमत</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84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وَفَوْزاً عِنْدَكَ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achievement with You.</a:t>
            </a:r>
          </a:p>
        </p:txBody>
      </p:sp>
      <p:sp>
        <p:nvSpPr>
          <p:cNvPr id="3584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fawzan `indaka</a:t>
            </a:r>
          </a:p>
        </p:txBody>
      </p:sp>
      <p:sp>
        <p:nvSpPr>
          <p:cNvPr id="3584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تیرے ہاں کامیابی حاصل کریں </a:t>
            </a:r>
            <a:endParaRPr lang="en-US" altLang="en-US" sz="4000" b="1">
              <a:solidFill>
                <a:srgbClr val="000066"/>
              </a:solidFill>
              <a:latin typeface="Alvi Nastaleeq" pitchFamily="2" charset="-78"/>
              <a:cs typeface="Alvi Nastaleeq" pitchFamily="2" charset="-78"/>
            </a:endParaRPr>
          </a:p>
        </p:txBody>
      </p:sp>
      <p:sp>
        <p:nvSpPr>
          <p:cNvPr id="3584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तेरे यहाँ कामयाबी हासिल करें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8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وَبَعْضٌ كَلَّمْتَهُ مِنْ شَجَرَةٍ تَكْلِيماً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smtClean="0">
                <a:ea typeface="MS Mincho" pitchFamily="49" charset="-128"/>
              </a:rPr>
              <a:t>And You </a:t>
            </a:r>
            <a:r>
              <a:rPr lang="en-US" b="1" kern="1200" dirty="0">
                <a:ea typeface="MS Mincho" pitchFamily="49" charset="-128"/>
              </a:rPr>
              <a:t>spoke to another one from a tree directly</a:t>
            </a:r>
          </a:p>
        </p:txBody>
      </p:sp>
      <p:sp>
        <p:nvSpPr>
          <p:cNvPr id="368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ba`dun kallamtahu min shajaratin takliman</a:t>
            </a:r>
          </a:p>
        </p:txBody>
      </p:sp>
      <p:sp>
        <p:nvSpPr>
          <p:cNvPr id="368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بعض سے درخت کے ذریعہ کلام کیا </a:t>
            </a:r>
            <a:endParaRPr lang="en-US" altLang="en-US" sz="4000" b="1">
              <a:solidFill>
                <a:srgbClr val="000066"/>
              </a:solidFill>
              <a:latin typeface="Alvi Nastaleeq" pitchFamily="2" charset="-78"/>
              <a:cs typeface="Alvi Nastaleeq" pitchFamily="2" charset="-78"/>
            </a:endParaRPr>
          </a:p>
        </p:txBody>
      </p:sp>
      <p:sp>
        <p:nvSpPr>
          <p:cNvPr id="368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किसी के सतह तुने दरख़्त के ज़रिये कलाम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594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وَٱجْعَلْ</a:t>
            </a:r>
            <a:r>
              <a:rPr lang="ar-SA" sz="8800" kern="1200" dirty="0">
                <a:latin typeface="Attari_Quran" pitchFamily="2" charset="-78"/>
                <a:ea typeface="+mn-ea"/>
                <a:cs typeface="Attari_Quran" pitchFamily="2" charset="-78"/>
              </a:rPr>
              <a:t> صَلاَتَنَا بِهِ مَقبُولَةً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through him, render our prayers admitted,</a:t>
            </a:r>
          </a:p>
        </p:txBody>
      </p:sp>
      <p:sp>
        <p:nvSpPr>
          <p:cNvPr id="3594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waj`al salatana bihi maqbulatan</a:t>
            </a:r>
          </a:p>
        </p:txBody>
      </p:sp>
      <p:sp>
        <p:nvSpPr>
          <p:cNvPr id="3594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کے ذریعے ہماری نماز قبول فرما </a:t>
            </a:r>
            <a:endParaRPr lang="en-US" altLang="en-US" sz="4000" b="1">
              <a:solidFill>
                <a:srgbClr val="000066"/>
              </a:solidFill>
              <a:latin typeface="Alvi Nastaleeq" pitchFamily="2" charset="-78"/>
              <a:cs typeface="Alvi Nastaleeq" pitchFamily="2" charset="-78"/>
            </a:endParaRPr>
          </a:p>
        </p:txBody>
      </p:sp>
      <p:sp>
        <p:nvSpPr>
          <p:cNvPr id="3594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ज़रिये हमारी नमाज़ क़बूल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04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وَذُنُوبَنَا بِهِ مَغْفُورَةً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our sins forgiven,</a:t>
            </a:r>
          </a:p>
        </p:txBody>
      </p:sp>
      <p:sp>
        <p:nvSpPr>
          <p:cNvPr id="3604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dhunubana bihi maghfuratan</a:t>
            </a:r>
          </a:p>
        </p:txBody>
      </p:sp>
      <p:sp>
        <p:nvSpPr>
          <p:cNvPr id="3604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کے وسیلے ہمارے گناہ بخش دے </a:t>
            </a:r>
            <a:endParaRPr lang="en-US" altLang="en-US" sz="4000" b="1">
              <a:solidFill>
                <a:srgbClr val="000066"/>
              </a:solidFill>
              <a:latin typeface="Alvi Nastaleeq" pitchFamily="2" charset="-78"/>
              <a:cs typeface="Alvi Nastaleeq" pitchFamily="2" charset="-78"/>
            </a:endParaRPr>
          </a:p>
        </p:txBody>
      </p:sp>
      <p:sp>
        <p:nvSpPr>
          <p:cNvPr id="3604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वसीले से हमार गुनाह बख्श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14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وَدُعَاءَنَا بِهِ مُسْتَجَاباً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our supplications responded.</a:t>
            </a:r>
          </a:p>
        </p:txBody>
      </p:sp>
      <p:sp>
        <p:nvSpPr>
          <p:cNvPr id="3614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du`a'ana bihi mustajaban</a:t>
            </a:r>
          </a:p>
        </p:txBody>
      </p:sp>
      <p:sp>
        <p:nvSpPr>
          <p:cNvPr id="3614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انکے واسطے سے ہماری دعا منظور فرما </a:t>
            </a:r>
            <a:endParaRPr lang="en-US" altLang="en-US" sz="4000" b="1">
              <a:solidFill>
                <a:srgbClr val="000066"/>
              </a:solidFill>
              <a:latin typeface="Alvi Nastaleeq" pitchFamily="2" charset="-78"/>
              <a:cs typeface="Alvi Nastaleeq" pitchFamily="2" charset="-78"/>
            </a:endParaRPr>
          </a:p>
        </p:txBody>
      </p:sp>
      <p:sp>
        <p:nvSpPr>
          <p:cNvPr id="3614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वास्ते से हमारी दुआ मंज़ूर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24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وَٱجْعَلْ</a:t>
            </a:r>
            <a:r>
              <a:rPr lang="ar-SA" sz="8800" kern="1200" dirty="0">
                <a:latin typeface="Attari_Quran" pitchFamily="2" charset="-78"/>
                <a:ea typeface="+mn-ea"/>
                <a:cs typeface="Attari_Quran" pitchFamily="2" charset="-78"/>
              </a:rPr>
              <a:t> ارْزَاقَنَا بِهِ مَبْسُوطَةً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through him too, make our sustenance expanded for us,</a:t>
            </a:r>
          </a:p>
        </p:txBody>
      </p:sp>
      <p:sp>
        <p:nvSpPr>
          <p:cNvPr id="3625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waj`al arzaqana bihi mabsutatan</a:t>
            </a:r>
          </a:p>
        </p:txBody>
      </p:sp>
      <p:sp>
        <p:nvSpPr>
          <p:cNvPr id="3625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انکے ذریعے سے ہماری روزیاں فراخ کر دے </a:t>
            </a:r>
            <a:endParaRPr lang="en-US" altLang="en-US" sz="4000" b="1">
              <a:solidFill>
                <a:srgbClr val="000066"/>
              </a:solidFill>
              <a:latin typeface="Alvi Nastaleeq" pitchFamily="2" charset="-78"/>
              <a:cs typeface="Alvi Nastaleeq" pitchFamily="2" charset="-78"/>
            </a:endParaRPr>
          </a:p>
        </p:txBody>
      </p:sp>
      <p:sp>
        <p:nvSpPr>
          <p:cNvPr id="3625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ज़रिये से हमारी रोज़ियाँ फराख कर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35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وَهُمُومَنَا بِهِ </a:t>
            </a:r>
            <a:r>
              <a:rPr lang="ar-SA" sz="8800" kern="1200" dirty="0" err="1">
                <a:latin typeface="Attari_Quran" pitchFamily="2" charset="-78"/>
                <a:ea typeface="+mn-ea"/>
                <a:cs typeface="Attari_Quran" pitchFamily="2" charset="-78"/>
              </a:rPr>
              <a:t>مَكْفِيَّةً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our distresses relieved,</a:t>
            </a:r>
          </a:p>
        </p:txBody>
      </p:sp>
      <p:sp>
        <p:nvSpPr>
          <p:cNvPr id="3635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humumana bihi makfiyyatan</a:t>
            </a:r>
          </a:p>
        </p:txBody>
      </p:sp>
      <p:sp>
        <p:nvSpPr>
          <p:cNvPr id="3635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ہماری پریشانیاں دور فرما </a:t>
            </a:r>
            <a:endParaRPr lang="en-US" altLang="en-US" sz="4000" b="1">
              <a:solidFill>
                <a:srgbClr val="000066"/>
              </a:solidFill>
              <a:latin typeface="Alvi Nastaleeq" pitchFamily="2" charset="-78"/>
              <a:cs typeface="Alvi Nastaleeq" pitchFamily="2" charset="-78"/>
            </a:endParaRPr>
          </a:p>
        </p:txBody>
      </p:sp>
      <p:sp>
        <p:nvSpPr>
          <p:cNvPr id="3635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हमारी परेशानियां दूर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45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وَحَوَائِجَنَا بِهِ مَقْضِيَّةً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our needs granted.</a:t>
            </a:r>
          </a:p>
        </p:txBody>
      </p:sp>
      <p:sp>
        <p:nvSpPr>
          <p:cNvPr id="3645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hawa'ijana bihi maqdiyyatan</a:t>
            </a:r>
          </a:p>
        </p:txBody>
      </p:sp>
      <p:sp>
        <p:nvSpPr>
          <p:cNvPr id="3645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انکے وسیلے سے ہماری حاجات کو پورا فرما </a:t>
            </a:r>
            <a:endParaRPr lang="en-US" altLang="en-US" sz="4000" b="1">
              <a:solidFill>
                <a:srgbClr val="000066"/>
              </a:solidFill>
              <a:latin typeface="Alvi Nastaleeq" pitchFamily="2" charset="-78"/>
              <a:cs typeface="Alvi Nastaleeq" pitchFamily="2" charset="-78"/>
            </a:endParaRPr>
          </a:p>
        </p:txBody>
      </p:sp>
      <p:sp>
        <p:nvSpPr>
          <p:cNvPr id="3645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वसीले से हमारे हाजात क़ो पूरा फ़रमा,</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55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وَاقْبِلْ </a:t>
            </a:r>
            <a:r>
              <a:rPr lang="ar-SA" sz="8800" kern="1200" dirty="0">
                <a:latin typeface="Attari_Quran" pitchFamily="2" charset="-78"/>
                <a:ea typeface="+mn-ea"/>
                <a:cs typeface="Attari_Quran" pitchFamily="2" charset="-78"/>
              </a:rPr>
              <a:t>إِلَيْنَا </a:t>
            </a:r>
            <a:r>
              <a:rPr lang="ar-SA" sz="8800" kern="1200" dirty="0">
                <a:latin typeface="Attari_Quran" pitchFamily="2" charset="-78"/>
                <a:ea typeface="+mn-ea"/>
                <a:cs typeface="Attari_Quran" pitchFamily="2" charset="-78"/>
              </a:rPr>
              <a:t>بِوَجْهِكَ </a:t>
            </a:r>
            <a:r>
              <a:rPr lang="ar-SA" sz="8800" kern="1200" dirty="0" err="1">
                <a:latin typeface="Attari_Quran" pitchFamily="2" charset="-78"/>
                <a:ea typeface="+mn-ea"/>
                <a:cs typeface="Attari_Quran" pitchFamily="2" charset="-78"/>
              </a:rPr>
              <a:t>ٱلْكَرِيـمِ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(please) receive us with Your Noble Face,</a:t>
            </a:r>
          </a:p>
        </p:txBody>
      </p:sp>
      <p:sp>
        <p:nvSpPr>
          <p:cNvPr id="3655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aqbil ilayna biwajhika alkarimi</a:t>
            </a:r>
          </a:p>
        </p:txBody>
      </p:sp>
      <p:sp>
        <p:nvSpPr>
          <p:cNvPr id="3655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توجہ کر ہماری طرف اپنی ذات کریم کے واسطے سے </a:t>
            </a:r>
            <a:endParaRPr lang="en-US" altLang="en-US" sz="4000" b="1">
              <a:solidFill>
                <a:srgbClr val="000066"/>
              </a:solidFill>
              <a:latin typeface="Alvi Nastaleeq" pitchFamily="2" charset="-78"/>
              <a:cs typeface="Alvi Nastaleeq" pitchFamily="2" charset="-78"/>
            </a:endParaRPr>
          </a:p>
        </p:txBody>
      </p:sp>
      <p:sp>
        <p:nvSpPr>
          <p:cNvPr id="3655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तवज्जह कर हमारी तरफ़ अपनी ज़ात-ए-करीम के वास्ते से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65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وَٱقْبَلْ</a:t>
            </a:r>
            <a:r>
              <a:rPr lang="ar-SA" sz="8800" kern="1200" dirty="0">
                <a:latin typeface="Attari_Quran" pitchFamily="2" charset="-78"/>
                <a:ea typeface="+mn-ea"/>
                <a:cs typeface="Attari_Quran" pitchFamily="2" charset="-78"/>
              </a:rPr>
              <a:t> تَقَرُّبَنَا </a:t>
            </a:r>
            <a:r>
              <a:rPr lang="ar-SA" sz="8800" kern="1200" dirty="0">
                <a:latin typeface="Attari_Quran" pitchFamily="2" charset="-78"/>
                <a:ea typeface="+mn-ea"/>
                <a:cs typeface="Attari_Quran" pitchFamily="2" charset="-78"/>
              </a:rPr>
              <a:t>إِلَيْكَ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approve of our seeking nearness to You,</a:t>
            </a:r>
          </a:p>
        </p:txBody>
      </p:sp>
      <p:sp>
        <p:nvSpPr>
          <p:cNvPr id="3665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waqbal taqarrubana ilayka</a:t>
            </a:r>
          </a:p>
        </p:txBody>
      </p:sp>
      <p:sp>
        <p:nvSpPr>
          <p:cNvPr id="3665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قبول فرما اپنی بار گاہ میں ہماری حاضری </a:t>
            </a:r>
            <a:endParaRPr lang="en-US" altLang="en-US" sz="4000" b="1">
              <a:solidFill>
                <a:srgbClr val="000066"/>
              </a:solidFill>
              <a:latin typeface="Alvi Nastaleeq" pitchFamily="2" charset="-78"/>
              <a:cs typeface="Alvi Nastaleeq" pitchFamily="2" charset="-78"/>
            </a:endParaRPr>
          </a:p>
        </p:txBody>
      </p:sp>
      <p:sp>
        <p:nvSpPr>
          <p:cNvPr id="3666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क़बूल फ़रमा अपनी बारगाह में हमारी हाजरी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76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وَٱنْظُرْ</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إِلَيْنَا </a:t>
            </a:r>
            <a:r>
              <a:rPr lang="ar-SA" sz="8800" kern="1200" dirty="0">
                <a:latin typeface="Attari_Quran" pitchFamily="2" charset="-78"/>
                <a:ea typeface="+mn-ea"/>
                <a:cs typeface="Attari_Quran" pitchFamily="2" charset="-78"/>
              </a:rPr>
              <a:t>نَظْرَةً رَحِيمَةً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have a merciful look at us</a:t>
            </a:r>
          </a:p>
        </p:txBody>
      </p:sp>
      <p:sp>
        <p:nvSpPr>
          <p:cNvPr id="3676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wanzur ilayna nazratan rahimatan</a:t>
            </a:r>
          </a:p>
        </p:txBody>
      </p:sp>
      <p:sp>
        <p:nvSpPr>
          <p:cNvPr id="3676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ہماری طرف نظر کرمہربانی کی نظر </a:t>
            </a:r>
            <a:endParaRPr lang="en-US" altLang="en-US" sz="4000" b="1">
              <a:solidFill>
                <a:srgbClr val="000066"/>
              </a:solidFill>
              <a:latin typeface="Alvi Nastaleeq" pitchFamily="2" charset="-78"/>
              <a:cs typeface="Alvi Nastaleeq" pitchFamily="2" charset="-78"/>
            </a:endParaRPr>
          </a:p>
        </p:txBody>
      </p:sp>
      <p:sp>
        <p:nvSpPr>
          <p:cNvPr id="3676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हमारी तरफ़ नज़र कर मेहरबानी की नज़र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86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نَسْتَكْمِلُ بِهَا </a:t>
            </a:r>
            <a:r>
              <a:rPr lang="ar-SA" sz="8800" kern="1200" dirty="0" err="1">
                <a:latin typeface="Attari_Quran" pitchFamily="2" charset="-78"/>
                <a:ea typeface="+mn-ea"/>
                <a:cs typeface="Attari_Quran" pitchFamily="2" charset="-78"/>
              </a:rPr>
              <a:t>ٱلْكَرَامَةَ</a:t>
            </a:r>
            <a:r>
              <a:rPr lang="ar-SA" sz="8800" kern="1200" dirty="0">
                <a:latin typeface="Attari_Quran" pitchFamily="2" charset="-78"/>
                <a:ea typeface="+mn-ea"/>
                <a:cs typeface="Attari_Quran" pitchFamily="2" charset="-78"/>
              </a:rPr>
              <a:t> عِنْدَكَ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by which we will win perfect honor with You;</a:t>
            </a:r>
          </a:p>
        </p:txBody>
      </p:sp>
      <p:sp>
        <p:nvSpPr>
          <p:cNvPr id="3686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nastakmilu biha alkaramata `indaka</a:t>
            </a:r>
          </a:p>
        </p:txBody>
      </p:sp>
      <p:sp>
        <p:nvSpPr>
          <p:cNvPr id="3686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 جس سے تیری درگاہ میں ہماری عزت بڑھ جائے </a:t>
            </a:r>
            <a:endParaRPr lang="en-US" altLang="en-US" sz="4000" b="1">
              <a:solidFill>
                <a:srgbClr val="000066"/>
              </a:solidFill>
              <a:latin typeface="Alvi Nastaleeq" pitchFamily="2" charset="-78"/>
              <a:cs typeface="Alvi Nastaleeq" pitchFamily="2" charset="-78"/>
            </a:endParaRPr>
          </a:p>
        </p:txBody>
      </p:sp>
      <p:sp>
        <p:nvSpPr>
          <p:cNvPr id="3686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 जिस से तेरी बारगाह में हमारी इज़्ज़त बढ़ जाए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78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وَجَعَلْتَ لَهُ مِنْ اخِيهِ رِدْءاً وَوَزِيراً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decided his brother to be his protector and representative.</a:t>
            </a:r>
          </a:p>
        </p:txBody>
      </p:sp>
      <p:sp>
        <p:nvSpPr>
          <p:cNvPr id="378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ja`alta lahu min akhihi rid'an wa waziran</a:t>
            </a:r>
          </a:p>
        </p:txBody>
      </p:sp>
      <p:sp>
        <p:nvSpPr>
          <p:cNvPr id="378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کےلیے ان کے بھائی کو پشت پناہ</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 اور بوجھ بٹانے والے قرار دے دیا</a:t>
            </a:r>
          </a:p>
        </p:txBody>
      </p:sp>
      <p:sp>
        <p:nvSpPr>
          <p:cNvPr id="378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इसके भाई क़ो इसका मददगार बनाया,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696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ثُمَّ </a:t>
            </a:r>
            <a:r>
              <a:rPr lang="ar-SA" sz="8800" kern="1200" dirty="0">
                <a:latin typeface="Attari_Quran" pitchFamily="2" charset="-78"/>
                <a:ea typeface="+mn-ea"/>
                <a:cs typeface="Attari_Quran" pitchFamily="2" charset="-78"/>
              </a:rPr>
              <a:t>لاَ </a:t>
            </a:r>
            <a:r>
              <a:rPr lang="ar-SA" sz="8800" kern="1200" dirty="0">
                <a:latin typeface="Attari_Quran" pitchFamily="2" charset="-78"/>
                <a:ea typeface="+mn-ea"/>
                <a:cs typeface="Attari_Quran" pitchFamily="2" charset="-78"/>
              </a:rPr>
              <a:t>تَصْرِفْهَا عَنَّا بِجُودِكَ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after that, do not ever take it away from us, in the name of Your magnanimity,</a:t>
            </a:r>
          </a:p>
        </p:txBody>
      </p:sp>
      <p:sp>
        <p:nvSpPr>
          <p:cNvPr id="3696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thumma la tasrifha `anna bijudika</a:t>
            </a:r>
            <a:endParaRPr lang="fi-FI" altLang="en-US" sz="2800" b="1" i="1">
              <a:ea typeface="MS Mincho" pitchFamily="49" charset="-128"/>
            </a:endParaRPr>
          </a:p>
        </p:txBody>
      </p:sp>
      <p:sp>
        <p:nvSpPr>
          <p:cNvPr id="3696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پھر اپنے کرم کی وجہ سے وہ نظر ہم سے نہ ہٹا </a:t>
            </a:r>
            <a:endParaRPr lang="en-US" altLang="en-US" sz="4000" b="1">
              <a:solidFill>
                <a:srgbClr val="000066"/>
              </a:solidFill>
              <a:latin typeface="Alvi Nastaleeq" pitchFamily="2" charset="-78"/>
              <a:cs typeface="Alvi Nastaleeq" pitchFamily="2" charset="-78"/>
            </a:endParaRPr>
          </a:p>
        </p:txBody>
      </p:sp>
      <p:sp>
        <p:nvSpPr>
          <p:cNvPr id="3696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फिर अपने करम की वजह से वो नज़र हम से न हटा,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706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وَٱسْقِنَا</a:t>
            </a:r>
            <a:r>
              <a:rPr lang="ar-SA" sz="8800" kern="1200" dirty="0">
                <a:latin typeface="Attari_Quran" pitchFamily="2" charset="-78"/>
                <a:ea typeface="+mn-ea"/>
                <a:cs typeface="Attari_Quran" pitchFamily="2" charset="-78"/>
              </a:rPr>
              <a:t> مِنْ حَوْضِ جَدِّهِ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give us a drink from the Pond of his grandfather,</a:t>
            </a:r>
          </a:p>
        </p:txBody>
      </p:sp>
      <p:sp>
        <p:nvSpPr>
          <p:cNvPr id="3706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wasqina min hawdi jaddihi</a:t>
            </a:r>
          </a:p>
        </p:txBody>
      </p:sp>
      <p:sp>
        <p:nvSpPr>
          <p:cNvPr id="3706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ہمیں القائم                                          کے نانا کے حوض سے سیراب فرما </a:t>
            </a:r>
            <a:endParaRPr lang="en-US" altLang="en-US" sz="4000" b="1">
              <a:solidFill>
                <a:srgbClr val="000066"/>
              </a:solidFill>
              <a:latin typeface="Alvi Nastaleeq" pitchFamily="2" charset="-78"/>
              <a:cs typeface="Alvi Nastaleeq" pitchFamily="2" charset="-78"/>
            </a:endParaRPr>
          </a:p>
        </p:txBody>
      </p:sp>
      <p:sp>
        <p:nvSpPr>
          <p:cNvPr id="3706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हमें अल'क़ायेम (अ:स) के नाना के हौज़ से सैराब फ़रमा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717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صَلَّىٰ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عَلَيْهِ </a:t>
            </a:r>
            <a:r>
              <a:rPr lang="ar-SA" sz="8800" kern="1200" dirty="0" err="1">
                <a:latin typeface="Attari_Quran" pitchFamily="2" charset="-78"/>
                <a:ea typeface="+mn-ea"/>
                <a:cs typeface="Attari_Quran" pitchFamily="2" charset="-78"/>
              </a:rPr>
              <a:t>وَآلِهِ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Allah bless him and his Household,</a:t>
            </a:r>
          </a:p>
        </p:txBody>
      </p:sp>
      <p:sp>
        <p:nvSpPr>
          <p:cNvPr id="3717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salla allahu `alayhi wa alihi</a:t>
            </a:r>
          </a:p>
        </p:txBody>
      </p:sp>
      <p:sp>
        <p:nvSpPr>
          <p:cNvPr id="3717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پر اور انکی آل                                     پر خدا کی رحمت ہو </a:t>
            </a:r>
            <a:endParaRPr lang="en-US" altLang="en-US" sz="4000" b="1">
              <a:solidFill>
                <a:srgbClr val="000066"/>
              </a:solidFill>
              <a:latin typeface="Alvi Nastaleeq" pitchFamily="2" charset="-78"/>
              <a:cs typeface="Alvi Nastaleeq" pitchFamily="2" charset="-78"/>
            </a:endParaRPr>
          </a:p>
        </p:txBody>
      </p:sp>
      <p:sp>
        <p:nvSpPr>
          <p:cNvPr id="3717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आल (अ:स) पर ख़ुदा की रहमत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727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بِكَاسِهِ وَبِيَدِهِ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from his own cup and with his own hand,</a:t>
            </a:r>
          </a:p>
        </p:txBody>
      </p:sp>
      <p:sp>
        <p:nvSpPr>
          <p:cNvPr id="3727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bika'sihi wa biyadihi</a:t>
            </a:r>
          </a:p>
        </p:txBody>
      </p:sp>
      <p:sp>
        <p:nvSpPr>
          <p:cNvPr id="3727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انکے جام سے ايك ہاتھ سے</a:t>
            </a:r>
            <a:endParaRPr lang="en-US" altLang="en-US" sz="4000" b="1">
              <a:solidFill>
                <a:srgbClr val="000066"/>
              </a:solidFill>
              <a:latin typeface="Alvi Nastaleeq" pitchFamily="2" charset="-78"/>
              <a:cs typeface="Alvi Nastaleeq" pitchFamily="2" charset="-78"/>
            </a:endParaRPr>
          </a:p>
        </p:txBody>
      </p:sp>
      <p:sp>
        <p:nvSpPr>
          <p:cNvPr id="3727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जाम से इन्ही के हाथ से सिरो-सैराब कर,</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737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رَيّاً رَوِيّاً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such a replete, satiating,</a:t>
            </a:r>
          </a:p>
        </p:txBody>
      </p:sp>
      <p:sp>
        <p:nvSpPr>
          <p:cNvPr id="3737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rayyan rawiyyan</a:t>
            </a:r>
          </a:p>
        </p:txBody>
      </p:sp>
      <p:sp>
        <p:nvSpPr>
          <p:cNvPr id="3737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سیر و سیراب کر جس میں مزہ آئے</a:t>
            </a:r>
            <a:endParaRPr lang="en-US" altLang="en-US" sz="4000" b="1">
              <a:solidFill>
                <a:srgbClr val="000066"/>
              </a:solidFill>
              <a:latin typeface="Alvi Nastaleeq" pitchFamily="2" charset="-78"/>
              <a:cs typeface="Alvi Nastaleeq" pitchFamily="2" charset="-78"/>
            </a:endParaRPr>
          </a:p>
        </p:txBody>
      </p:sp>
      <p:sp>
        <p:nvSpPr>
          <p:cNvPr id="3737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जिस में मज़ा आये और फिर प्यास न लगे,</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747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هَنِيئاً سَائِغاً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pleasant, and wholesome drink</a:t>
            </a:r>
          </a:p>
        </p:txBody>
      </p:sp>
      <p:sp>
        <p:nvSpPr>
          <p:cNvPr id="3747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hani'an sa'ighan</a:t>
            </a:r>
          </a:p>
        </p:txBody>
      </p:sp>
      <p:sp>
        <p:nvSpPr>
          <p:cNvPr id="3747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سیر و سیراب کر </a:t>
            </a:r>
            <a:endParaRPr lang="en-US" altLang="en-US" sz="4000" b="1">
              <a:solidFill>
                <a:srgbClr val="000066"/>
              </a:solidFill>
              <a:latin typeface="Alvi Nastaleeq" pitchFamily="2" charset="-78"/>
              <a:cs typeface="Alvi Nastaleeq" pitchFamily="2" charset="-78"/>
            </a:endParaRPr>
          </a:p>
        </p:txBody>
      </p:sp>
      <p:sp>
        <p:nvSpPr>
          <p:cNvPr id="3747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सुखद, और पौष्टिक पेय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758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لاَ </a:t>
            </a:r>
            <a:r>
              <a:rPr lang="ar-SA" sz="8800" kern="1200" dirty="0" err="1">
                <a:latin typeface="Attari_Quran" pitchFamily="2" charset="-78"/>
                <a:ea typeface="+mn-ea"/>
                <a:cs typeface="Attari_Quran" pitchFamily="2" charset="-78"/>
              </a:rPr>
              <a:t>ظَمَا</a:t>
            </a:r>
            <a:r>
              <a:rPr lang="ar-SA" sz="8800" kern="1200" dirty="0">
                <a:latin typeface="Attari_Quran" pitchFamily="2" charset="-78"/>
                <a:ea typeface="+mn-ea"/>
                <a:cs typeface="Attari_Quran" pitchFamily="2" charset="-78"/>
              </a:rPr>
              <a:t> بَعْدَهُ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after which we shall never suffer from thirst.</a:t>
            </a:r>
          </a:p>
        </p:txBody>
      </p:sp>
      <p:sp>
        <p:nvSpPr>
          <p:cNvPr id="3758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la zama'a ba`dahu</a:t>
            </a:r>
          </a:p>
        </p:txBody>
      </p:sp>
      <p:sp>
        <p:nvSpPr>
          <p:cNvPr id="3758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پھر پیاس نہ لگے </a:t>
            </a:r>
            <a:endParaRPr lang="en-US" altLang="en-US" sz="4000" b="1">
              <a:solidFill>
                <a:srgbClr val="000066"/>
              </a:solidFill>
              <a:latin typeface="Alvi Nastaleeq" pitchFamily="2" charset="-78"/>
              <a:cs typeface="Alvi Nastaleeq" pitchFamily="2" charset="-78"/>
            </a:endParaRPr>
          </a:p>
        </p:txBody>
      </p:sp>
      <p:sp>
        <p:nvSpPr>
          <p:cNvPr id="3758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जिसके बाद हम प्यास से कभी ग्रस्त न</a:t>
            </a:r>
            <a:r>
              <a:rPr lang="en-US" altLang="en-US" sz="2400" b="1">
                <a:solidFill>
                  <a:srgbClr val="000066"/>
                </a:solidFill>
              </a:rPr>
              <a:t> </a:t>
            </a:r>
            <a:r>
              <a:rPr lang="hi-IN" altLang="en-US" sz="2400" b="1">
                <a:solidFill>
                  <a:srgbClr val="000066"/>
                </a:solidFill>
              </a:rPr>
              <a:t>होंगे</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768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ارْحَمَ </a:t>
            </a:r>
            <a:r>
              <a:rPr lang="ar-SA" sz="8800" kern="1200" dirty="0" err="1">
                <a:latin typeface="Attari_Quran" pitchFamily="2" charset="-78"/>
                <a:ea typeface="+mn-ea"/>
                <a:cs typeface="Attari_Quran" pitchFamily="2" charset="-78"/>
              </a:rPr>
              <a:t>ٱلرَّاحِمينَ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most merciful of all those who show mercy!</a:t>
            </a:r>
          </a:p>
        </p:txBody>
      </p:sp>
      <p:sp>
        <p:nvSpPr>
          <p:cNvPr id="3768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ya arhama alrrahimina</a:t>
            </a:r>
          </a:p>
        </p:txBody>
      </p:sp>
      <p:sp>
        <p:nvSpPr>
          <p:cNvPr id="3768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سب سے زیادہ رحم والے ۔</a:t>
            </a:r>
            <a:endParaRPr lang="en-US" altLang="en-US" sz="4000" b="1">
              <a:solidFill>
                <a:srgbClr val="000066"/>
              </a:solidFill>
              <a:latin typeface="Alvi Nastaleeq" pitchFamily="2" charset="-78"/>
              <a:cs typeface="Alvi Nastaleeq" pitchFamily="2" charset="-78"/>
            </a:endParaRPr>
          </a:p>
        </p:txBody>
      </p:sp>
      <p:sp>
        <p:nvSpPr>
          <p:cNvPr id="3768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सब से ज़्यादा रहम करने वाले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778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صَلِّ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مُحَمَّدٍ وَآلِ مُحَمَّدٍ</a:t>
            </a: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Alláh</a:t>
            </a:r>
            <a:r>
              <a:rPr lang="en-US" b="1" kern="1200" dirty="0">
                <a:ea typeface="MS Mincho" pitchFamily="49" charset="-128"/>
              </a:rPr>
              <a:t> send Your blessings on Muhammad</a:t>
            </a:r>
          </a:p>
          <a:p>
            <a:pPr marL="342900" indent="-342900" eaLnBrk="1" hangingPunct="1">
              <a:defRPr/>
            </a:pPr>
            <a:r>
              <a:rPr lang="en-US" b="1" kern="1200" dirty="0">
                <a:ea typeface="MS Mincho" pitchFamily="49" charset="-128"/>
              </a:rPr>
              <a:t>and the family of Muhammad.</a:t>
            </a:r>
          </a:p>
        </p:txBody>
      </p:sp>
      <p:sp>
        <p:nvSpPr>
          <p:cNvPr id="3778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allahumma salli `ala muhammadin wa ali muhammadin</a:t>
            </a:r>
          </a:p>
        </p:txBody>
      </p:sp>
      <p:sp>
        <p:nvSpPr>
          <p:cNvPr id="3778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altLang="en-US" sz="4000" b="1">
                <a:solidFill>
                  <a:srgbClr val="000066"/>
                </a:solidFill>
                <a:latin typeface="Alvi Nastaleeq" pitchFamily="2" charset="-78"/>
                <a:cs typeface="Alvi Nastaleeq" pitchFamily="2" charset="-78"/>
              </a:rPr>
              <a:t>اے الله! رحمت فرما محمد وآل</a:t>
            </a:r>
            <a:r>
              <a:rPr lang="en-US" altLang="en-US" sz="4000" b="1">
                <a:solidFill>
                  <a:srgbClr val="000066"/>
                </a:solidFill>
                <a:latin typeface="Alvi Nastaleeq" pitchFamily="2" charset="-78"/>
                <a:cs typeface="Alvi Nastaleeq" pitchFamily="2" charset="-78"/>
              </a:rPr>
              <a:t>)</a:t>
            </a:r>
            <a:r>
              <a:rPr lang="ar-SA" altLang="en-US" sz="4000" b="1">
                <a:solidFill>
                  <a:srgbClr val="000066"/>
                </a:solidFill>
                <a:latin typeface="Alvi Nastaleeq" pitchFamily="2" charset="-78"/>
                <a:cs typeface="Alvi Nastaleeq" pitchFamily="2" charset="-78"/>
              </a:rPr>
              <a:t>ع</a:t>
            </a:r>
            <a:r>
              <a:rPr lang="en-US" altLang="en-US" sz="4000" b="1">
                <a:solidFill>
                  <a:srgbClr val="000066"/>
                </a:solidFill>
                <a:latin typeface="Alvi Nastaleeq" pitchFamily="2" charset="-78"/>
                <a:cs typeface="Alvi Nastaleeq" pitchFamily="2" charset="-78"/>
              </a:rPr>
              <a:t>(</a:t>
            </a:r>
            <a:r>
              <a:rPr lang="ar-SA" altLang="en-US" sz="4000" b="1">
                <a:solidFill>
                  <a:srgbClr val="000066"/>
                </a:solidFill>
                <a:latin typeface="Alvi Nastaleeq" pitchFamily="2" charset="-78"/>
                <a:cs typeface="Alvi Nastaleeq" pitchFamily="2" charset="-78"/>
              </a:rPr>
              <a:t> محمد پر </a:t>
            </a:r>
          </a:p>
        </p:txBody>
      </p:sp>
      <p:sp>
        <p:nvSpPr>
          <p:cNvPr id="3778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अल्लाह मुहम्मद और आले मुहम्मद पर अपनी सलामती रख़ </a:t>
            </a: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Text Box 14"/>
          <p:cNvSpPr txBox="1">
            <a:spLocks noChangeArrowheads="1"/>
          </p:cNvSpPr>
          <p:nvPr/>
        </p:nvSpPr>
        <p:spPr bwMode="auto">
          <a:xfrm>
            <a:off x="1828800" y="228601"/>
            <a:ext cx="8534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800" b="1">
                <a:solidFill>
                  <a:srgbClr val="FFFF99"/>
                </a:solidFill>
                <a:latin typeface="Trebuchet MS" pitchFamily="34" charset="0"/>
              </a:rPr>
              <a:t>Dūā al-Nūdbāh</a:t>
            </a:r>
            <a:endParaRPr lang="en-US" altLang="en-US" sz="1800" b="1">
              <a:solidFill>
                <a:srgbClr val="FFFF99"/>
              </a:solidFill>
              <a:latin typeface="Trebuchet MS" pitchFamily="34" charset="0"/>
            </a:endParaRPr>
          </a:p>
        </p:txBody>
      </p:sp>
      <p:sp>
        <p:nvSpPr>
          <p:cNvPr id="378884" name="Text Box 13"/>
          <p:cNvSpPr txBox="1">
            <a:spLocks noChangeAspect="1" noChangeArrowheads="1"/>
          </p:cNvSpPr>
          <p:nvPr/>
        </p:nvSpPr>
        <p:spPr bwMode="auto">
          <a:xfrm>
            <a:off x="8059738" y="22860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378885" name="Rectangle 5"/>
          <p:cNvSpPr>
            <a:spLocks noChangeArrowheads="1"/>
          </p:cNvSpPr>
          <p:nvPr/>
        </p:nvSpPr>
        <p:spPr bwMode="auto">
          <a:xfrm>
            <a:off x="1660526" y="5741989"/>
            <a:ext cx="8888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sz="1200" b="1">
              <a:solidFill>
                <a:srgbClr val="000066"/>
              </a:solidFill>
              <a:latin typeface="Trebuchet MS" pitchFamily="34" charset="0"/>
            </a:endParaRPr>
          </a:p>
          <a:p>
            <a:pPr algn="ctr"/>
            <a:r>
              <a:rPr lang="en-US" altLang="en-US" sz="1100" b="1">
                <a:solidFill>
                  <a:srgbClr val="000066"/>
                </a:solidFill>
              </a:rPr>
              <a:t>For any errors / comments please write to: duas.org@gmail.com</a:t>
            </a:r>
            <a:endParaRPr lang="en-US" altLang="en-US" sz="1200" b="1">
              <a:solidFill>
                <a:srgbClr val="000066"/>
              </a:solidFill>
              <a:latin typeface="Trebuchet MS" pitchFamily="34" charset="0"/>
            </a:endParaRPr>
          </a:p>
          <a:p>
            <a:pPr algn="ctr"/>
            <a:r>
              <a:rPr lang="en-US" altLang="en-US" sz="1200" b="1">
                <a:solidFill>
                  <a:srgbClr val="000066"/>
                </a:solidFill>
                <a:latin typeface="Trebuchet MS" pitchFamily="34" charset="0"/>
              </a:rPr>
              <a:t>Kindly recite Sura E Fatiha for Marhumeen of all those who have worked towards making this small work possible.</a:t>
            </a:r>
          </a:p>
        </p:txBody>
      </p:sp>
      <p:sp>
        <p:nvSpPr>
          <p:cNvPr id="378886" name="Rectangle 13"/>
          <p:cNvSpPr>
            <a:spLocks noGrp="1" noChangeArrowheads="1"/>
          </p:cNvSpPr>
          <p:nvPr>
            <p:ph type="ctrTitle"/>
          </p:nvPr>
        </p:nvSpPr>
        <p:spPr>
          <a:xfrm>
            <a:off x="2209800" y="3149600"/>
            <a:ext cx="7772400" cy="1143000"/>
          </a:xfrm>
        </p:spPr>
        <p:txBody>
          <a:bodyPr/>
          <a:lstStyle/>
          <a:p>
            <a:pPr eaLnBrk="1" hangingPunct="1"/>
            <a:r>
              <a:rPr lang="en-US" altLang="en-US" sz="6000" b="1" dirty="0">
                <a:solidFill>
                  <a:srgbClr val="002060"/>
                </a:solidFill>
              </a:rPr>
              <a:t>Please recite  </a:t>
            </a:r>
            <a:br>
              <a:rPr lang="en-US" altLang="en-US" sz="6000" b="1" dirty="0">
                <a:solidFill>
                  <a:srgbClr val="002060"/>
                </a:solidFill>
              </a:rPr>
            </a:br>
            <a:r>
              <a:rPr lang="en-US" altLang="en-US" sz="6000" b="1" dirty="0" err="1">
                <a:solidFill>
                  <a:srgbClr val="002060"/>
                </a:solidFill>
              </a:rPr>
              <a:t>Sūrat</a:t>
            </a:r>
            <a:r>
              <a:rPr lang="en-US" altLang="en-US" sz="6000" b="1" dirty="0">
                <a:solidFill>
                  <a:srgbClr val="002060"/>
                </a:solidFill>
              </a:rPr>
              <a:t> </a:t>
            </a:r>
            <a:r>
              <a:rPr lang="en-US" altLang="en-US" sz="6000" b="1" dirty="0" smtClean="0">
                <a:solidFill>
                  <a:srgbClr val="002060"/>
                </a:solidFill>
              </a:rPr>
              <a:t>al-</a:t>
            </a:r>
            <a:r>
              <a:rPr lang="en-US" altLang="en-US" sz="6000" b="1" dirty="0" err="1" smtClean="0">
                <a:solidFill>
                  <a:srgbClr val="002060"/>
                </a:solidFill>
              </a:rPr>
              <a:t>Fātiḥah</a:t>
            </a:r>
            <a:r>
              <a:rPr lang="en-US" altLang="en-US" sz="6000" b="1" dirty="0" smtClean="0">
                <a:solidFill>
                  <a:srgbClr val="002060"/>
                </a:solidFill>
              </a:rPr>
              <a:t/>
            </a:r>
            <a:br>
              <a:rPr lang="en-US" altLang="en-US" sz="6000" b="1" dirty="0" smtClean="0">
                <a:solidFill>
                  <a:srgbClr val="002060"/>
                </a:solidFill>
              </a:rPr>
            </a:br>
            <a:r>
              <a:rPr lang="en-US" altLang="en-US" sz="6000" b="1" dirty="0" smtClean="0">
                <a:solidFill>
                  <a:srgbClr val="002060"/>
                </a:solidFill>
              </a:rPr>
              <a:t>for</a:t>
            </a:r>
            <a:r>
              <a:rPr lang="en-US" altLang="en-US" sz="6000" b="1" dirty="0">
                <a:solidFill>
                  <a:srgbClr val="002060"/>
                </a:solidFill>
              </a:rPr>
              <a:t/>
            </a:r>
            <a:br>
              <a:rPr lang="en-US" altLang="en-US" sz="6000" b="1" dirty="0">
                <a:solidFill>
                  <a:srgbClr val="002060"/>
                </a:solidFill>
              </a:rPr>
            </a:br>
            <a:r>
              <a:rPr lang="en-US" altLang="en-US" sz="6000" b="1" dirty="0">
                <a:solidFill>
                  <a:srgbClr val="002060"/>
                </a:solidFill>
              </a:rPr>
              <a:t>ALL MARHUMEEN</a:t>
            </a:r>
            <a:br>
              <a:rPr lang="en-US" altLang="en-US" sz="6000" b="1" dirty="0">
                <a:solidFill>
                  <a:srgbClr val="002060"/>
                </a:solidFill>
              </a:rPr>
            </a:br>
            <a:endParaRPr lang="en-GB" altLang="en-US" sz="6000" b="1"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648200"/>
            <a:ext cx="1493523" cy="153619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665164"/>
            <a:ext cx="3302352" cy="804862"/>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89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وَبَعْضٌ اوْلَدْتَهُ مِنْ غَيْرِ ابٍ</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made another one to be born without a father,</a:t>
            </a:r>
          </a:p>
        </p:txBody>
      </p:sp>
      <p:sp>
        <p:nvSpPr>
          <p:cNvPr id="389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ba`dun awladtahu min ghayri abin</a:t>
            </a:r>
          </a:p>
        </p:txBody>
      </p:sp>
      <p:sp>
        <p:nvSpPr>
          <p:cNvPr id="389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بعض کو بغیر باپ کے پیدا کردیا۔ </a:t>
            </a:r>
          </a:p>
        </p:txBody>
      </p:sp>
      <p:sp>
        <p:nvSpPr>
          <p:cNvPr id="389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किसी क़ो तुने बिन बाप के पैदा फ़रमाया,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399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وَآتَيْتَهُ </a:t>
            </a:r>
            <a:r>
              <a:rPr lang="ar-SA" sz="8800" kern="1200" dirty="0" err="1">
                <a:latin typeface="Attari_Quran" pitchFamily="2" charset="-78"/>
                <a:ea typeface="+mn-ea"/>
                <a:cs typeface="Attari_Quran" pitchFamily="2" charset="-78"/>
              </a:rPr>
              <a:t>ٱلْبَيِّنَاتِ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gave him clear-cut proofs</a:t>
            </a:r>
          </a:p>
        </p:txBody>
      </p:sp>
      <p:sp>
        <p:nvSpPr>
          <p:cNvPr id="399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ataytahu albayyinati</a:t>
            </a:r>
          </a:p>
        </p:txBody>
      </p:sp>
      <p:sp>
        <p:nvSpPr>
          <p:cNvPr id="399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انہیں واضح نشانیاں عطا کردیں </a:t>
            </a:r>
            <a:endParaRPr lang="en-US" altLang="en-US" sz="4000" b="1">
              <a:solidFill>
                <a:srgbClr val="000066"/>
              </a:solidFill>
              <a:latin typeface="Alvi Nastaleeq" pitchFamily="2" charset="-78"/>
              <a:cs typeface="Alvi Nastaleeq" pitchFamily="2" charset="-78"/>
            </a:endParaRPr>
          </a:p>
        </p:txBody>
      </p:sp>
      <p:sp>
        <p:nvSpPr>
          <p:cNvPr id="399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इसे बहुत से मो'अज्ज़ात दिए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09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وَايَّدْتَهُ بِرُوحِ </a:t>
            </a:r>
            <a:r>
              <a:rPr lang="ar-SA" sz="8800" kern="1200" dirty="0" err="1">
                <a:latin typeface="Attari_Quran" pitchFamily="2" charset="-78"/>
                <a:ea typeface="+mn-ea"/>
                <a:cs typeface="Attari_Quran" pitchFamily="2" charset="-78"/>
              </a:rPr>
              <a:t>ٱلْقُدُسِ</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aided him with the Sacred Spirit.</a:t>
            </a:r>
          </a:p>
        </p:txBody>
      </p:sp>
      <p:sp>
        <p:nvSpPr>
          <p:cNvPr id="409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ayyadtahu biruhi alqudusi</a:t>
            </a:r>
          </a:p>
        </p:txBody>
      </p:sp>
      <p:sp>
        <p:nvSpPr>
          <p:cNvPr id="409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روح القدس کے ذریعہ ان کی تائید کردی </a:t>
            </a:r>
            <a:endParaRPr lang="en-US" altLang="en-US" sz="4000" b="1">
              <a:solidFill>
                <a:srgbClr val="000066"/>
              </a:solidFill>
              <a:latin typeface="Alvi Nastaleeq" pitchFamily="2" charset="-78"/>
              <a:cs typeface="Alvi Nastaleeq" pitchFamily="2" charset="-78"/>
            </a:endParaRPr>
          </a:p>
        </p:txBody>
      </p:sp>
      <p:sp>
        <p:nvSpPr>
          <p:cNvPr id="409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रूहे क़ुद्स से इसे क़ुव्वत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1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بِسْمِ اللَّهِ </a:t>
            </a:r>
            <a:r>
              <a:rPr lang="ar-SA" sz="8800" kern="1200" dirty="0" err="1">
                <a:latin typeface="Attari_Quran" pitchFamily="2" charset="-78"/>
                <a:ea typeface="+mn-ea"/>
                <a:cs typeface="Attari_Quran" pitchFamily="2" charset="-78"/>
              </a:rPr>
              <a:t>الرَّحْمَٰنِ</a:t>
            </a:r>
            <a:r>
              <a:rPr lang="ar-SA" sz="8800" kern="1200" dirty="0">
                <a:latin typeface="Attari_Quran" pitchFamily="2" charset="-78"/>
                <a:ea typeface="+mn-ea"/>
                <a:cs typeface="Attari_Quran" pitchFamily="2" charset="-78"/>
              </a:rPr>
              <a:t> الرَّحِيمِ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In the Name of </a:t>
            </a:r>
            <a:r>
              <a:rPr lang="en-US" b="1" kern="1200" dirty="0" err="1">
                <a:ea typeface="MS Mincho" pitchFamily="49" charset="-128"/>
              </a:rPr>
              <a:t>Alláh</a:t>
            </a:r>
            <a:r>
              <a:rPr lang="en-US" b="1" kern="1200" dirty="0">
                <a:ea typeface="MS Mincho" pitchFamily="49" charset="-128"/>
              </a:rPr>
              <a:t>, </a:t>
            </a:r>
          </a:p>
          <a:p>
            <a:pPr marL="342900" indent="-342900" eaLnBrk="1" hangingPunct="1">
              <a:defRPr/>
            </a:pPr>
            <a:r>
              <a:rPr lang="en-US" b="1" kern="1200" dirty="0">
                <a:ea typeface="MS Mincho" pitchFamily="49" charset="-128"/>
              </a:rPr>
              <a:t>the All-beneficent, the All-merciful. </a:t>
            </a:r>
          </a:p>
        </p:txBody>
      </p:sp>
      <p:sp>
        <p:nvSpPr>
          <p:cNvPr id="51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bismi allahi alrrahmini alrrahimi </a:t>
            </a:r>
          </a:p>
        </p:txBody>
      </p:sp>
      <p:sp>
        <p:nvSpPr>
          <p:cNvPr id="51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altLang="en-US" sz="4000" b="1">
                <a:solidFill>
                  <a:srgbClr val="000066"/>
                </a:solidFill>
                <a:latin typeface="Alvi Nastaleeq" pitchFamily="2" charset="-78"/>
                <a:cs typeface="Alvi Nastaleeq" pitchFamily="2" charset="-78"/>
              </a:rPr>
              <a:t>عظیم اور دائمی رحمتوں والے خدا کے نام سے </a:t>
            </a:r>
          </a:p>
        </p:txBody>
      </p:sp>
      <p:sp>
        <p:nvSpPr>
          <p:cNvPr id="51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शुरू करता हूँ अल्लाह के नाम से जो बड़ा कृपालु और अत्यन्त दयावान हैं। </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19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وَكُلٌّ شَرَعْتَ لَهُ شَرِيعَةً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For each of them, You gave a code of law,</a:t>
            </a:r>
          </a:p>
        </p:txBody>
      </p:sp>
      <p:sp>
        <p:nvSpPr>
          <p:cNvPr id="419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kullun shara`ta lahu shari`atan</a:t>
            </a:r>
          </a:p>
        </p:txBody>
      </p:sp>
      <p:sp>
        <p:nvSpPr>
          <p:cNvPr id="419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ہر ایک کے</a:t>
            </a:r>
            <a:r>
              <a:rPr lang="kk-KZ" altLang="en-US" sz="4000" b="1">
                <a:solidFill>
                  <a:srgbClr val="000066"/>
                </a:solidFill>
                <a:latin typeface="Alvi Nastaleeq" pitchFamily="2" charset="-78"/>
                <a:cs typeface="Alvi Nastaleeq" pitchFamily="2" charset="-78"/>
              </a:rPr>
              <a:t>لیے ایک شریعت</a:t>
            </a:r>
            <a:endParaRPr lang="ar-AE" altLang="en-US" sz="4000" b="1">
              <a:solidFill>
                <a:srgbClr val="000066"/>
              </a:solidFill>
              <a:latin typeface="Alvi Nastaleeq" pitchFamily="2" charset="-78"/>
              <a:cs typeface="Alvi Nastaleeq" pitchFamily="2" charset="-78"/>
            </a:endParaRPr>
          </a:p>
        </p:txBody>
      </p:sp>
      <p:sp>
        <p:nvSpPr>
          <p:cNvPr id="419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तुने इनमे से हर एकके लिये एक शरियत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30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وَنَهَجْتَ لَهُ مِنْهَاجاً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decided a certain course,</a:t>
            </a:r>
          </a:p>
        </p:txBody>
      </p:sp>
      <p:sp>
        <p:nvSpPr>
          <p:cNvPr id="430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nahajta lahu minhajan</a:t>
            </a:r>
          </a:p>
        </p:txBody>
      </p:sp>
      <p:sp>
        <p:nvSpPr>
          <p:cNvPr id="430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altLang="en-US" sz="4000" b="1">
                <a:solidFill>
                  <a:srgbClr val="000066"/>
                </a:solidFill>
                <a:latin typeface="Alvi Nastaleeq" pitchFamily="2" charset="-78"/>
                <a:cs typeface="Alvi Nastaleeq" pitchFamily="2" charset="-78"/>
              </a:rPr>
              <a:t>اور ایک طریقہٴ حیات مقرر کردیا</a:t>
            </a:r>
            <a:r>
              <a:rPr lang="kk-KZ" altLang="en-US" sz="4000" b="1">
                <a:solidFill>
                  <a:srgbClr val="000066"/>
                </a:solidFill>
                <a:latin typeface="Alvi Nastaleeq" pitchFamily="2" charset="-78"/>
                <a:cs typeface="Alvi Nastaleeq" pitchFamily="2" charset="-78"/>
              </a:rPr>
              <a:t> </a:t>
            </a:r>
            <a:endParaRPr lang="en-US" altLang="en-US" sz="4000" b="1">
              <a:solidFill>
                <a:srgbClr val="000066"/>
              </a:solidFill>
              <a:latin typeface="Alvi Nastaleeq" pitchFamily="2" charset="-78"/>
              <a:cs typeface="Alvi Nastaleeq" pitchFamily="2" charset="-78"/>
            </a:endParaRPr>
          </a:p>
        </p:txBody>
      </p:sp>
      <p:sp>
        <p:nvSpPr>
          <p:cNvPr id="430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रास्ता मुक़र्रर किया,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40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وَتَخَيَّرْتَ لَهُ اوْصِيَاءَ</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finely chose successors;</a:t>
            </a:r>
          </a:p>
        </p:txBody>
      </p:sp>
      <p:sp>
        <p:nvSpPr>
          <p:cNvPr id="440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takhayyarta lahu awsiya'a</a:t>
            </a:r>
          </a:p>
        </p:txBody>
      </p:sp>
      <p:sp>
        <p:nvSpPr>
          <p:cNvPr id="440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altLang="en-US" sz="4000" b="1">
                <a:solidFill>
                  <a:srgbClr val="000066"/>
                </a:solidFill>
                <a:latin typeface="Alvi Nastaleeq" pitchFamily="2" charset="-78"/>
                <a:cs typeface="Alvi Nastaleeq" pitchFamily="2" charset="-78"/>
              </a:rPr>
              <a:t>اور ایک طریقہٴ حیات مقرر کردیا</a:t>
            </a:r>
            <a:endParaRPr lang="en-US" altLang="en-US" sz="4000" b="1">
              <a:solidFill>
                <a:srgbClr val="000066"/>
              </a:solidFill>
              <a:latin typeface="Alvi Nastaleeq" pitchFamily="2" charset="-78"/>
              <a:cs typeface="Alvi Nastaleeq" pitchFamily="2" charset="-78"/>
            </a:endParaRPr>
          </a:p>
        </p:txBody>
      </p:sp>
      <p:sp>
        <p:nvSpPr>
          <p:cNvPr id="440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लिये औसिया चुने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50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مُسْتَحْفِظاً بَعْدَ مُسْتَحْفِظٍ</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well-trustworthy successors one after another,</a:t>
            </a:r>
          </a:p>
        </p:txBody>
      </p:sp>
      <p:sp>
        <p:nvSpPr>
          <p:cNvPr id="450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mustahfizan ba`da mustahfizin</a:t>
            </a:r>
          </a:p>
        </p:txBody>
      </p:sp>
      <p:sp>
        <p:nvSpPr>
          <p:cNvPr id="450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کے لیے اولیاء منتخب کیا۔ جو ایک کے بعد ایک </a:t>
            </a:r>
            <a:endParaRPr lang="en-US" altLang="en-US" sz="4000" b="1">
              <a:solidFill>
                <a:srgbClr val="000066"/>
              </a:solidFill>
              <a:latin typeface="Alvi Nastaleeq" pitchFamily="2" charset="-78"/>
              <a:cs typeface="Alvi Nastaleeq" pitchFamily="2" charset="-78"/>
            </a:endParaRPr>
          </a:p>
        </p:txBody>
      </p:sp>
      <p:sp>
        <p:nvSpPr>
          <p:cNvPr id="450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 तेरे दीन क़ो</a:t>
            </a:r>
            <a:r>
              <a:rPr lang="en-US" altLang="en-US" sz="2400" b="1">
                <a:solidFill>
                  <a:srgbClr val="000066"/>
                </a:solidFill>
              </a:rPr>
              <a:t> </a:t>
            </a:r>
            <a:r>
              <a:rPr lang="hi-IN" altLang="en-US" sz="2400" b="1">
                <a:solidFill>
                  <a:srgbClr val="000066"/>
                </a:solidFill>
              </a:rPr>
              <a:t>क़ायेम रखने के लिये एक के बाद दूसरा निगहबान आया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60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مِنْ مُدَّةٍ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مُدَّةٍ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each for a certain period,</a:t>
            </a:r>
          </a:p>
        </p:txBody>
      </p:sp>
      <p:sp>
        <p:nvSpPr>
          <p:cNvPr id="460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min muddatin ila muddatin</a:t>
            </a:r>
          </a:p>
        </p:txBody>
      </p:sp>
      <p:sp>
        <p:nvSpPr>
          <p:cNvPr id="460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دین کے محافظ بنے ایک</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مدت سے دوسری مدت </a:t>
            </a:r>
            <a:endParaRPr lang="en-US" altLang="en-US" sz="4000" b="1">
              <a:solidFill>
                <a:srgbClr val="000066"/>
              </a:solidFill>
              <a:latin typeface="Alvi Nastaleeq" pitchFamily="2" charset="-78"/>
              <a:cs typeface="Alvi Nastaleeq" pitchFamily="2" charset="-78"/>
            </a:endParaRPr>
          </a:p>
        </p:txBody>
      </p:sp>
      <p:sp>
        <p:nvSpPr>
          <p:cNvPr id="460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एक निश्चित अवधि के लिए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71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إِقَامَةً </a:t>
            </a:r>
            <a:r>
              <a:rPr lang="ar-SA" sz="8800" kern="1200" dirty="0">
                <a:latin typeface="Attari_Quran" pitchFamily="2" charset="-78"/>
                <a:ea typeface="+mn-ea"/>
                <a:cs typeface="Attari_Quran" pitchFamily="2" charset="-78"/>
              </a:rPr>
              <a:t>لِدِينِكَ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in purpose of establishing Your religion</a:t>
            </a:r>
          </a:p>
        </p:txBody>
      </p:sp>
      <p:sp>
        <p:nvSpPr>
          <p:cNvPr id="471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iqamatan lidinika</a:t>
            </a:r>
          </a:p>
        </p:txBody>
      </p:sp>
      <p:sp>
        <p:nvSpPr>
          <p:cNvPr id="471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تک اپنے دین کو قائم کرنے والا </a:t>
            </a:r>
            <a:endParaRPr lang="en-US" altLang="en-US" sz="4000" b="1">
              <a:solidFill>
                <a:srgbClr val="000066"/>
              </a:solidFill>
              <a:latin typeface="Alvi Nastaleeq" pitchFamily="2" charset="-78"/>
              <a:cs typeface="Alvi Nastaleeq" pitchFamily="2" charset="-78"/>
            </a:endParaRPr>
          </a:p>
        </p:txBody>
      </p:sp>
      <p:sp>
        <p:nvSpPr>
          <p:cNvPr id="471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अपने धर्म की स्थापना के उद्देश्य में</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81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وَحُجَّةً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عِبَادِكَ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acting as arguments against Your servants,</a:t>
            </a:r>
          </a:p>
        </p:txBody>
      </p:sp>
      <p:sp>
        <p:nvSpPr>
          <p:cNvPr id="481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hujjatan `ala `ibadika</a:t>
            </a:r>
          </a:p>
        </p:txBody>
      </p:sp>
      <p:sp>
        <p:nvSpPr>
          <p:cNvPr id="481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اپنے </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بندوں پر اپنی حجت تمام کرنے کے لیے </a:t>
            </a:r>
            <a:endParaRPr lang="en-US" altLang="en-US" sz="4000" b="1">
              <a:solidFill>
                <a:srgbClr val="000066"/>
              </a:solidFill>
              <a:latin typeface="Alvi Nastaleeq" pitchFamily="2" charset="-78"/>
              <a:cs typeface="Alvi Nastaleeq" pitchFamily="2" charset="-78"/>
            </a:endParaRPr>
          </a:p>
        </p:txBody>
      </p:sp>
      <p:sp>
        <p:nvSpPr>
          <p:cNvPr id="481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 तेरे बन्दों पर हुज्जत क़रारपाया,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491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وَلِئَلاَّ</a:t>
            </a:r>
            <a:r>
              <a:rPr lang="ar-SA" sz="8800" kern="1200" dirty="0">
                <a:latin typeface="Attari_Quran" pitchFamily="2" charset="-78"/>
                <a:ea typeface="+mn-ea"/>
                <a:cs typeface="Attari_Quran" pitchFamily="2" charset="-78"/>
              </a:rPr>
              <a:t> يَزُولَ </a:t>
            </a:r>
            <a:r>
              <a:rPr lang="ar-SA" sz="8800" kern="1200" dirty="0" err="1">
                <a:latin typeface="Attari_Quran" pitchFamily="2" charset="-78"/>
                <a:ea typeface="+mn-ea"/>
                <a:cs typeface="Attari_Quran" pitchFamily="2" charset="-78"/>
              </a:rPr>
              <a:t>ٱلْحَقُّ</a:t>
            </a:r>
            <a:r>
              <a:rPr lang="ar-SA" sz="8800" kern="1200" dirty="0">
                <a:latin typeface="Attari_Quran" pitchFamily="2" charset="-78"/>
                <a:ea typeface="+mn-ea"/>
                <a:cs typeface="Attari_Quran" pitchFamily="2" charset="-78"/>
              </a:rPr>
              <a:t> عَنْ مَقَرِّهِ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so that the truth should never leave its position</a:t>
            </a:r>
          </a:p>
        </p:txBody>
      </p:sp>
      <p:sp>
        <p:nvSpPr>
          <p:cNvPr id="491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li'alla yazula alhaqqu `an maqarrihi</a:t>
            </a:r>
          </a:p>
        </p:txBody>
      </p:sp>
      <p:sp>
        <p:nvSpPr>
          <p:cNvPr id="491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اس لیے کہ حق اپنے مرکز سے ہٹنے نہ پائے </a:t>
            </a:r>
            <a:endParaRPr lang="en-US" altLang="en-US" sz="4000" b="1">
              <a:solidFill>
                <a:srgbClr val="000066"/>
              </a:solidFill>
              <a:latin typeface="Alvi Nastaleeq" pitchFamily="2" charset="-78"/>
              <a:cs typeface="Alvi Nastaleeq" pitchFamily="2" charset="-78"/>
            </a:endParaRPr>
          </a:p>
        </p:txBody>
      </p:sp>
      <p:sp>
        <p:nvSpPr>
          <p:cNvPr id="491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ताकि हक़ अपने मुक़ाम से न हते,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01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وَيَغْلِبَ </a:t>
            </a:r>
            <a:r>
              <a:rPr lang="ar-SA" sz="8800" kern="1200" dirty="0" err="1">
                <a:latin typeface="Attari_Quran" pitchFamily="2" charset="-78"/>
                <a:ea typeface="+mn-ea"/>
                <a:cs typeface="Attari_Quran" pitchFamily="2" charset="-78"/>
              </a:rPr>
              <a:t>ٱلْبَاطِلُ</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اهْلِهِ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the wrong should never overcome the people of the truth</a:t>
            </a:r>
          </a:p>
        </p:txBody>
      </p:sp>
      <p:sp>
        <p:nvSpPr>
          <p:cNvPr id="501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yaghliba albatilu `ala ahlihi</a:t>
            </a:r>
          </a:p>
        </p:txBody>
      </p:sp>
      <p:sp>
        <p:nvSpPr>
          <p:cNvPr id="501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باطل اہل حق</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پر غالب نہ آنے پائے  </a:t>
            </a:r>
          </a:p>
        </p:txBody>
      </p:sp>
      <p:sp>
        <p:nvSpPr>
          <p:cNvPr id="501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बातिल के हामी अहले हक़ पर ग़लबा न पाएं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12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وَلاَ يَقُولَ احَدٌ</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so that none should claim, saying,</a:t>
            </a:r>
          </a:p>
        </p:txBody>
      </p:sp>
      <p:sp>
        <p:nvSpPr>
          <p:cNvPr id="512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la yaqula ahadun</a:t>
            </a:r>
          </a:p>
        </p:txBody>
      </p:sp>
      <p:sp>
        <p:nvSpPr>
          <p:cNvPr id="512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کوئی شخص یہ نہ کہنے پائے کہ </a:t>
            </a:r>
            <a:endParaRPr lang="en-US" altLang="en-US" sz="4000" b="1">
              <a:solidFill>
                <a:srgbClr val="000066"/>
              </a:solidFill>
              <a:latin typeface="Alvi Nastaleeq" pitchFamily="2" charset="-78"/>
              <a:cs typeface="Alvi Nastaleeq" pitchFamily="2" charset="-78"/>
            </a:endParaRPr>
          </a:p>
        </p:txBody>
      </p:sp>
      <p:sp>
        <p:nvSpPr>
          <p:cNvPr id="512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कोई यह न कहे की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1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اَلْحَمْدُ لِلَّهِ رَبِّ </a:t>
            </a:r>
            <a:r>
              <a:rPr lang="ar-SA" sz="8800" kern="1200" dirty="0" err="1">
                <a:latin typeface="Attari_Quran" pitchFamily="2" charset="-78"/>
                <a:ea typeface="+mn-ea"/>
                <a:cs typeface="Attari_Quran" pitchFamily="2" charset="-78"/>
              </a:rPr>
              <a:t>ٱلْعَالَمِينَ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All praise be to Allah the Lord of the worlds.</a:t>
            </a:r>
          </a:p>
        </p:txBody>
      </p:sp>
      <p:sp>
        <p:nvSpPr>
          <p:cNvPr id="61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alhamdu lillahi rabbi al`alamina</a:t>
            </a:r>
          </a:p>
        </p:txBody>
      </p:sp>
      <p:sp>
        <p:nvSpPr>
          <p:cNvPr id="61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ساری تعریف اللہ کے لیے ہے جو عالمین کا پروردگار ہے</a:t>
            </a:r>
          </a:p>
        </p:txBody>
      </p:sp>
      <p:sp>
        <p:nvSpPr>
          <p:cNvPr id="61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हमद है ख़ुदा के लिये जो जहानों का परवरदिगार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22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لَوْ لاَ ارْسَلْتَ </a:t>
            </a:r>
            <a:r>
              <a:rPr lang="ar-SA" sz="8800" kern="1200" dirty="0">
                <a:latin typeface="Attari_Quran" pitchFamily="2" charset="-78"/>
                <a:ea typeface="+mn-ea"/>
                <a:cs typeface="Attari_Quran" pitchFamily="2" charset="-78"/>
              </a:rPr>
              <a:t>إِلَيْنَا رَسُولاَ </a:t>
            </a:r>
            <a:r>
              <a:rPr lang="ar-SA" sz="8800" kern="1200" dirty="0">
                <a:latin typeface="Attari_Quran" pitchFamily="2" charset="-78"/>
                <a:ea typeface="+mn-ea"/>
                <a:cs typeface="Attari_Quran" pitchFamily="2" charset="-78"/>
              </a:rPr>
              <a:t>مُنْذِراً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“If only You had sent to us a warning messenger</a:t>
            </a:r>
          </a:p>
        </p:txBody>
      </p:sp>
      <p:sp>
        <p:nvSpPr>
          <p:cNvPr id="522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lawla arsalta ilayna rasulan mundhiran</a:t>
            </a:r>
          </a:p>
        </p:txBody>
      </p:sp>
      <p:sp>
        <p:nvSpPr>
          <p:cNvPr id="522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تو نے ہماری طرف ڈرانے والا رسول کیوں</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نہ بھیج دیا </a:t>
            </a:r>
            <a:endParaRPr lang="en-US" altLang="en-US" sz="4000" b="1">
              <a:solidFill>
                <a:srgbClr val="000066"/>
              </a:solidFill>
              <a:latin typeface="Alvi Nastaleeq" pitchFamily="2" charset="-78"/>
              <a:cs typeface="Alvi Nastaleeq" pitchFamily="2" charset="-78"/>
            </a:endParaRPr>
          </a:p>
        </p:txBody>
      </p:sp>
      <p:sp>
        <p:nvSpPr>
          <p:cNvPr id="522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काश तुने हमारी तरफ़ डराने वाला रसूल भेजा होता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32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وَاقَمْتَ لَنَا عَلَماً هَادِياً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established for us a guiding person,</a:t>
            </a:r>
          </a:p>
        </p:txBody>
      </p:sp>
      <p:sp>
        <p:nvSpPr>
          <p:cNvPr id="532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aqamta lana `alaman hadiyan</a:t>
            </a:r>
          </a:p>
        </p:txBody>
      </p:sp>
      <p:sp>
        <p:nvSpPr>
          <p:cNvPr id="532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ہمارے لیے نشانی ہدایت کیوں نہ قائم کردیا۔ </a:t>
            </a:r>
            <a:endParaRPr lang="en-US" altLang="en-US" sz="4000" b="1">
              <a:solidFill>
                <a:srgbClr val="000066"/>
              </a:solidFill>
              <a:latin typeface="Alvi Nastaleeq" pitchFamily="2" charset="-78"/>
              <a:cs typeface="Alvi Nastaleeq" pitchFamily="2" charset="-78"/>
            </a:endParaRPr>
          </a:p>
        </p:txBody>
      </p:sp>
      <p:sp>
        <p:nvSpPr>
          <p:cNvPr id="532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हमारे लिये हिदायत का झंडा बुलंद किया होता,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42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فَنَتَّبِعَ آيَاتِكَ مِنْ قَبْلِ انْ نَذِلَّ </a:t>
            </a:r>
            <a:r>
              <a:rPr lang="ar-SA" sz="8800" kern="1200" dirty="0" err="1">
                <a:latin typeface="Attari_Quran" pitchFamily="2" charset="-78"/>
                <a:ea typeface="+mn-ea"/>
                <a:cs typeface="Attari_Quran" pitchFamily="2" charset="-78"/>
              </a:rPr>
              <a:t>وَنَخْزَىٰ</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we should have followed Your signs before that we met humiliation and disgrace!”</a:t>
            </a:r>
          </a:p>
        </p:txBody>
      </p:sp>
      <p:sp>
        <p:nvSpPr>
          <p:cNvPr id="542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fanattabi`a ayatika min qabli an nadhilla wa nakhza</a:t>
            </a:r>
          </a:p>
        </p:txBody>
      </p:sp>
      <p:sp>
        <p:nvSpPr>
          <p:cNvPr id="542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کہ ہم ذلیل و رسوا ہونے سے پہلے تیری آیتوں</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کا اتباع کرلیتے </a:t>
            </a:r>
          </a:p>
        </p:txBody>
      </p:sp>
      <p:sp>
        <p:nvSpPr>
          <p:cNvPr id="542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ताकि तेरे आयतों की पैरवी करते इससे पहले के ज़लील व रुसवा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52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انِ </a:t>
            </a:r>
            <a:r>
              <a:rPr lang="ar-SA" sz="8800" kern="1200" dirty="0" err="1">
                <a:latin typeface="Attari_Quran" pitchFamily="2" charset="-78"/>
                <a:ea typeface="+mn-ea"/>
                <a:cs typeface="Attari_Quran" pitchFamily="2" charset="-78"/>
              </a:rPr>
              <a:t>ٱنْتَهَيْتَ</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بِٱلامْرِ</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حَبِيبِكَ وَنَجِيبِكَ مُحَمَّدٍ</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then ended the matter with Your most-beloved and well-select </a:t>
            </a:r>
            <a:r>
              <a:rPr lang="en-US" b="1" kern="1200" dirty="0" smtClean="0">
                <a:ea typeface="MS Mincho" pitchFamily="49" charset="-128"/>
              </a:rPr>
              <a:t>one</a:t>
            </a:r>
            <a:r>
              <a:rPr lang="en-US" b="1" kern="1200" dirty="0">
                <a:ea typeface="MS Mincho" pitchFamily="49" charset="-128"/>
              </a:rPr>
              <a:t>, Muhammad,</a:t>
            </a:r>
          </a:p>
        </p:txBody>
      </p:sp>
      <p:sp>
        <p:nvSpPr>
          <p:cNvPr id="553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ila an intahayta bil-amri ila habibika wa najibika muhammadin</a:t>
            </a:r>
          </a:p>
        </p:txBody>
      </p:sp>
      <p:sp>
        <p:nvSpPr>
          <p:cNvPr id="553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یہاں تک کہ تیرے امر کا سلسلہ تیرے حبیب تیرے شریف بندے حضرت محمد مصطفی تک پہنچ گیا </a:t>
            </a:r>
          </a:p>
        </p:txBody>
      </p:sp>
      <p:sp>
        <p:nvSpPr>
          <p:cNvPr id="553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यहाँ तक की तुने अमरे हिदायत अपने हबीब और पाकीज़ा अस्ल मुहम्मद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63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صَلَّىٰ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عَلَيْهِ </a:t>
            </a:r>
            <a:r>
              <a:rPr lang="ar-SA" sz="8800" kern="1200" dirty="0" err="1">
                <a:latin typeface="Attari_Quran" pitchFamily="2" charset="-78"/>
                <a:ea typeface="+mn-ea"/>
                <a:cs typeface="Attari_Quran" pitchFamily="2" charset="-78"/>
              </a:rPr>
              <a:t>وَآلِهِ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Allah bless him and his Household.</a:t>
            </a:r>
          </a:p>
        </p:txBody>
      </p:sp>
      <p:sp>
        <p:nvSpPr>
          <p:cNvPr id="563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salla allahu `alayhi wa alihi</a:t>
            </a:r>
          </a:p>
        </p:txBody>
      </p:sp>
      <p:sp>
        <p:nvSpPr>
          <p:cNvPr id="563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خدا ان پر اور ان کی آل پر رحمت نازل کرے </a:t>
            </a:r>
            <a:endParaRPr lang="en-US" altLang="en-US" sz="4000" b="1">
              <a:solidFill>
                <a:srgbClr val="000066"/>
              </a:solidFill>
              <a:latin typeface="Alvi Nastaleeq" pitchFamily="2" charset="-78"/>
              <a:cs typeface="Alvi Nastaleeq" pitchFamily="2" charset="-78"/>
            </a:endParaRPr>
          </a:p>
        </p:txBody>
      </p:sp>
      <p:sp>
        <p:nvSpPr>
          <p:cNvPr id="563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(स:अ:व:व) के सुपुर्द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73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فَكَانَ كَمَا </a:t>
            </a:r>
            <a:r>
              <a:rPr lang="ar-SA" sz="8800" kern="1200" dirty="0" err="1">
                <a:latin typeface="Attari_Quran" pitchFamily="2" charset="-78"/>
                <a:ea typeface="+mn-ea"/>
                <a:cs typeface="Attari_Quran" pitchFamily="2" charset="-78"/>
              </a:rPr>
              <a:t>ٱنْتَجَبْتَهُ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was—as exactly as You have chosen—</a:t>
            </a:r>
          </a:p>
        </p:txBody>
      </p:sp>
      <p:sp>
        <p:nvSpPr>
          <p:cNvPr id="573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fakana kama intajabtahu</a:t>
            </a:r>
          </a:p>
        </p:txBody>
      </p:sp>
      <p:sp>
        <p:nvSpPr>
          <p:cNvPr id="573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وہ ویسے ہی شریف تھے جیسے تو نے انہیں بنایا تھا </a:t>
            </a:r>
          </a:p>
        </p:txBody>
      </p:sp>
      <p:sp>
        <p:nvSpPr>
          <p:cNvPr id="573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वो ऐसे सरदार हुए जिनको तुने मख्लूक़ में से पसंद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83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سَيِّدَ مَنْ خَلَقْتَهُ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 master of all those whom You created,</a:t>
            </a:r>
          </a:p>
        </p:txBody>
      </p:sp>
      <p:sp>
        <p:nvSpPr>
          <p:cNvPr id="583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sayyida man khalaqtahu</a:t>
            </a:r>
          </a:p>
        </p:txBody>
      </p:sp>
      <p:sp>
        <p:nvSpPr>
          <p:cNvPr id="583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تمام مخلوقات کے سردار </a:t>
            </a:r>
            <a:endParaRPr lang="en-US" altLang="en-US" sz="4000" b="1">
              <a:solidFill>
                <a:srgbClr val="000066"/>
              </a:solidFill>
              <a:latin typeface="Alvi Nastaleeq" pitchFamily="2" charset="-78"/>
              <a:cs typeface="Alvi Nastaleeq" pitchFamily="2" charset="-78"/>
            </a:endParaRPr>
          </a:p>
        </p:txBody>
      </p:sp>
      <p:sp>
        <p:nvSpPr>
          <p:cNvPr id="583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बर्गुज़ेदों में से बर्गुज़ीदा बनाया,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593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وَصَفْوَةَ مَنِ </a:t>
            </a:r>
            <a:r>
              <a:rPr lang="ar-SA" sz="8800" kern="1200" dirty="0" err="1">
                <a:latin typeface="Attari_Quran" pitchFamily="2" charset="-78"/>
                <a:ea typeface="+mn-ea"/>
                <a:cs typeface="Attari_Quran" pitchFamily="2" charset="-78"/>
              </a:rPr>
              <a:t>ٱصْطَفَيْتَهُ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 best of all those whom You selected,</a:t>
            </a:r>
          </a:p>
        </p:txBody>
      </p:sp>
      <p:sp>
        <p:nvSpPr>
          <p:cNvPr id="593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safwata man istafaytahu</a:t>
            </a:r>
          </a:p>
        </p:txBody>
      </p:sp>
      <p:sp>
        <p:nvSpPr>
          <p:cNvPr id="593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تمام منتخب بندوں میں منتخب</a:t>
            </a:r>
            <a:endParaRPr lang="en-US" altLang="en-US" sz="4000" b="1">
              <a:solidFill>
                <a:srgbClr val="000066"/>
              </a:solidFill>
              <a:latin typeface="Alvi Nastaleeq" pitchFamily="2" charset="-78"/>
              <a:cs typeface="Alvi Nastaleeq" pitchFamily="2" charset="-78"/>
            </a:endParaRPr>
          </a:p>
        </p:txBody>
      </p:sp>
      <p:sp>
        <p:nvSpPr>
          <p:cNvPr id="594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जिन क़ो चुना इनमे से अफज़ल बनाया,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04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وَافْضَلَ مَنِ </a:t>
            </a:r>
            <a:r>
              <a:rPr lang="ar-SA" sz="8800" kern="1200" dirty="0" err="1">
                <a:latin typeface="Attari_Quran" pitchFamily="2" charset="-78"/>
                <a:ea typeface="+mn-ea"/>
                <a:cs typeface="Attari_Quran" pitchFamily="2" charset="-78"/>
              </a:rPr>
              <a:t>ٱجْتَبَيْتَهُ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 most favorite of all those whom You pointed out,</a:t>
            </a:r>
          </a:p>
        </p:txBody>
      </p:sp>
      <p:sp>
        <p:nvSpPr>
          <p:cNvPr id="604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afdala man ijtabaytahu</a:t>
            </a:r>
          </a:p>
        </p:txBody>
      </p:sp>
      <p:sp>
        <p:nvSpPr>
          <p:cNvPr id="604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تمام چنے ہوئے بندوں سے افضل اور </a:t>
            </a:r>
          </a:p>
        </p:txBody>
      </p:sp>
      <p:sp>
        <p:nvSpPr>
          <p:cNvPr id="604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अपने सबसे पसंदीदा</a:t>
            </a:r>
            <a:r>
              <a:rPr lang="en-US" altLang="en-US" sz="2400" b="1">
                <a:solidFill>
                  <a:srgbClr val="000066"/>
                </a:solidFill>
              </a:rPr>
              <a:t> </a:t>
            </a:r>
            <a:r>
              <a:rPr lang="hi-IN" altLang="en-US" sz="2400" b="1">
                <a:solidFill>
                  <a:srgbClr val="000066"/>
                </a:solidFill>
              </a:rPr>
              <a:t>में से बुज़ुर्ग क़रार दिया,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14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وَاكْرَمَ مَنِ </a:t>
            </a:r>
            <a:r>
              <a:rPr lang="ar-SA" sz="8800" kern="1200" dirty="0" err="1">
                <a:latin typeface="Attari_Quran" pitchFamily="2" charset="-78"/>
                <a:ea typeface="+mn-ea"/>
                <a:cs typeface="Attari_Quran" pitchFamily="2" charset="-78"/>
              </a:rPr>
              <a:t>ٱعْتَمَدْتَهُ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the noblest of all those on whom You decided.</a:t>
            </a:r>
          </a:p>
        </p:txBody>
      </p:sp>
      <p:sp>
        <p:nvSpPr>
          <p:cNvPr id="614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akrama man i`tamadtahu</a:t>
            </a:r>
          </a:p>
        </p:txBody>
      </p:sp>
      <p:sp>
        <p:nvSpPr>
          <p:cNvPr id="614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تمام معتبر افراد مکرم و محترم</a:t>
            </a:r>
            <a:endParaRPr lang="en-US" altLang="en-US" sz="4000" b="1">
              <a:solidFill>
                <a:srgbClr val="000066"/>
              </a:solidFill>
              <a:latin typeface="Alvi Nastaleeq" pitchFamily="2" charset="-78"/>
              <a:cs typeface="Alvi Nastaleeq" pitchFamily="2" charset="-78"/>
            </a:endParaRPr>
          </a:p>
        </p:txBody>
      </p:sp>
      <p:sp>
        <p:nvSpPr>
          <p:cNvPr id="614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अपने ख़ास में से बुज़ुर्ग क़रार दिया,</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1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وَصَلَّىٰ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سَيِّدِنَا مُحَمَّدٍ نَبِيِّهِ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May Allah send blessings upon our master Muhammad His Prophet</a:t>
            </a:r>
          </a:p>
        </p:txBody>
      </p:sp>
      <p:sp>
        <p:nvSpPr>
          <p:cNvPr id="71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salla allahu `ala sayyidina muhammadin nabiyyihi</a:t>
            </a:r>
          </a:p>
        </p:txBody>
      </p:sp>
      <p:sp>
        <p:nvSpPr>
          <p:cNvPr id="71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خدا رحمت نازل کرے ہمارے سردار</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اور پیغمبر حضرت محمد </a:t>
            </a:r>
          </a:p>
        </p:txBody>
      </p:sp>
      <p:sp>
        <p:nvSpPr>
          <p:cNvPr id="71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ख़ुदा हमारे सरदार औरअपने नबी मुहम्मद (स:अ:व:व)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24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قَدَّمْتَهُ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انْبِيَائِكَ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So, You preferred him to Your prophets,</a:t>
            </a:r>
          </a:p>
        </p:txBody>
      </p:sp>
      <p:sp>
        <p:nvSpPr>
          <p:cNvPr id="624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qaddamtahu `ala anbiya'ika</a:t>
            </a:r>
          </a:p>
        </p:txBody>
      </p:sp>
      <p:sp>
        <p:nvSpPr>
          <p:cNvPr id="624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تو نے انہیں تمام انبیاء پر مقدم قرار دیا </a:t>
            </a:r>
            <a:endParaRPr lang="en-US" altLang="en-US" sz="4000" b="1">
              <a:solidFill>
                <a:srgbClr val="000066"/>
              </a:solidFill>
              <a:latin typeface="Alvi Nastaleeq" pitchFamily="2" charset="-78"/>
              <a:cs typeface="Alvi Nastaleeq" pitchFamily="2" charset="-78"/>
            </a:endParaRPr>
          </a:p>
        </p:txBody>
      </p:sp>
      <p:sp>
        <p:nvSpPr>
          <p:cNvPr id="624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इन्हें नबियों के पेशवा बनाया,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34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وَبَعَثْتَهُ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ٱلثَّقَلَيْنِ</a:t>
            </a:r>
            <a:r>
              <a:rPr lang="ar-SA" sz="8800" kern="1200" dirty="0">
                <a:latin typeface="Attari_Quran" pitchFamily="2" charset="-78"/>
                <a:ea typeface="+mn-ea"/>
                <a:cs typeface="Attari_Quran" pitchFamily="2" charset="-78"/>
              </a:rPr>
              <a:t> مِنْ عِبَادِكَ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sent him to the two dependents (men and jinn) from Your servants,</a:t>
            </a:r>
          </a:p>
        </p:txBody>
      </p:sp>
      <p:sp>
        <p:nvSpPr>
          <p:cNvPr id="634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ba`athtahu ila alththaqalayni min `ibadika</a:t>
            </a:r>
          </a:p>
        </p:txBody>
      </p:sp>
      <p:sp>
        <p:nvSpPr>
          <p:cNvPr id="634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انہیں تمام انس و جن کی</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طرف مبعوث کیا </a:t>
            </a:r>
          </a:p>
        </p:txBody>
      </p:sp>
      <p:sp>
        <p:nvSpPr>
          <p:cNvPr id="634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अपने बन्दों में से जिन्नों-ईन्स की तरफ़ भेजा,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45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وَاوْطَاتَهُ</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مَشَارِقَكَ وَمَغَارِبَكَ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enabled him to tread on the east and the west of Your lands,</a:t>
            </a:r>
          </a:p>
        </p:txBody>
      </p:sp>
      <p:sp>
        <p:nvSpPr>
          <p:cNvPr id="645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awta'tahu mashariqaka wa magharibaka</a:t>
            </a:r>
          </a:p>
        </p:txBody>
      </p:sp>
      <p:sp>
        <p:nvSpPr>
          <p:cNvPr id="645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کے لیے تمام مشرق و مغرب کو ہموار کردیا </a:t>
            </a:r>
            <a:endParaRPr lang="en-US" altLang="en-US" sz="4000" b="1">
              <a:solidFill>
                <a:srgbClr val="000066"/>
              </a:solidFill>
              <a:latin typeface="Alvi Nastaleeq" pitchFamily="2" charset="-78"/>
              <a:cs typeface="Alvi Nastaleeq" pitchFamily="2" charset="-78"/>
            </a:endParaRPr>
          </a:p>
        </p:txBody>
      </p:sp>
      <p:sp>
        <p:nvSpPr>
          <p:cNvPr id="645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इनके लिये सारे मशरिको मगरिबों क़ो ज़ेर कर दिया,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55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وَسَخَّرْتَ لَهُ </a:t>
            </a:r>
            <a:r>
              <a:rPr lang="ar-SA" sz="8800" kern="1200" dirty="0" err="1">
                <a:latin typeface="Attari_Quran" pitchFamily="2" charset="-78"/>
                <a:ea typeface="+mn-ea"/>
                <a:cs typeface="Attari_Quran" pitchFamily="2" charset="-78"/>
              </a:rPr>
              <a:t>ٱلْبُرَاقَ</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made subservient to him the </a:t>
            </a:r>
            <a:r>
              <a:rPr lang="en-US" b="1" kern="1200" dirty="0" err="1">
                <a:ea typeface="MS Mincho" pitchFamily="49" charset="-128"/>
              </a:rPr>
              <a:t>Buraq</a:t>
            </a:r>
            <a:r>
              <a:rPr lang="en-US" b="1" kern="1200" dirty="0">
                <a:ea typeface="MS Mincho" pitchFamily="49" charset="-128"/>
              </a:rPr>
              <a:t> (the celestial </a:t>
            </a:r>
            <a:r>
              <a:rPr lang="en-US" b="1" kern="1200" dirty="0" err="1">
                <a:ea typeface="MS Mincho" pitchFamily="49" charset="-128"/>
              </a:rPr>
              <a:t>sumpter</a:t>
            </a:r>
            <a:r>
              <a:rPr lang="en-US" b="1" kern="1200" dirty="0">
                <a:ea typeface="MS Mincho" pitchFamily="49" charset="-128"/>
              </a:rPr>
              <a:t>),</a:t>
            </a:r>
          </a:p>
        </p:txBody>
      </p:sp>
      <p:sp>
        <p:nvSpPr>
          <p:cNvPr id="655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sakhkharta lahu alburaqa</a:t>
            </a:r>
          </a:p>
        </p:txBody>
      </p:sp>
      <p:sp>
        <p:nvSpPr>
          <p:cNvPr id="655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براق کو مسخر کردیا</a:t>
            </a:r>
            <a:endParaRPr lang="en-US" altLang="en-US" sz="4000" b="1">
              <a:solidFill>
                <a:srgbClr val="000066"/>
              </a:solidFill>
              <a:latin typeface="Alvi Nastaleeq" pitchFamily="2" charset="-78"/>
              <a:cs typeface="Alvi Nastaleeq" pitchFamily="2" charset="-78"/>
            </a:endParaRPr>
          </a:p>
        </p:txBody>
      </p:sp>
      <p:sp>
        <p:nvSpPr>
          <p:cNvPr id="655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बुर्राक़ क़ो इनका मती'अ बनाया,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65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وَعَرَجْتَ بِرُوْحِهِ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سَمَائِكَ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raised his soul to Your heavens,</a:t>
            </a:r>
          </a:p>
        </p:txBody>
      </p:sp>
      <p:sp>
        <p:nvSpPr>
          <p:cNvPr id="665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`arajta biruhihi ila sama'ika</a:t>
            </a:r>
          </a:p>
        </p:txBody>
      </p:sp>
      <p:sp>
        <p:nvSpPr>
          <p:cNvPr id="665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انہیں</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اپنے آسمان کی بلندیوں تک لے گیا</a:t>
            </a:r>
            <a:endParaRPr lang="en-US" altLang="en-US" sz="4000" b="1">
              <a:solidFill>
                <a:srgbClr val="000066"/>
              </a:solidFill>
              <a:latin typeface="Alvi Nastaleeq" pitchFamily="2" charset="-78"/>
              <a:cs typeface="Alvi Nastaleeq" pitchFamily="2" charset="-78"/>
            </a:endParaRPr>
          </a:p>
        </p:txBody>
      </p:sp>
      <p:sp>
        <p:nvSpPr>
          <p:cNvPr id="665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जिस्मो जान के साथ आसमान पर बुलाया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75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وَاوْدَعْتَهُ عِلْمَ مَا كَانَ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entrusted with him the knowledge of whatever passed</a:t>
            </a:r>
          </a:p>
        </p:txBody>
      </p:sp>
      <p:sp>
        <p:nvSpPr>
          <p:cNvPr id="675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awda`tahu `ilma ma kana</a:t>
            </a:r>
          </a:p>
        </p:txBody>
      </p:sp>
      <p:sp>
        <p:nvSpPr>
          <p:cNvPr id="675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تمام ماضی مستقبل کے علوم کا خزانہ دار بنادیا</a:t>
            </a:r>
            <a:endParaRPr lang="en-US" altLang="en-US" sz="4000" b="1">
              <a:solidFill>
                <a:srgbClr val="000066"/>
              </a:solidFill>
              <a:latin typeface="Alvi Nastaleeq" pitchFamily="2" charset="-78"/>
              <a:cs typeface="Alvi Nastaleeq" pitchFamily="2" charset="-78"/>
            </a:endParaRPr>
          </a:p>
        </p:txBody>
      </p:sp>
      <p:sp>
        <p:nvSpPr>
          <p:cNvPr id="675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तुने इन्हें साबका व आईन्दा बातों का ईल्म दिया,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86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وَمَا يَكُونُ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ٱنْقِضَاءِ</a:t>
            </a:r>
            <a:r>
              <a:rPr lang="ar-SA" sz="8800" kern="1200" dirty="0">
                <a:latin typeface="Attari_Quran" pitchFamily="2" charset="-78"/>
                <a:ea typeface="+mn-ea"/>
                <a:cs typeface="Attari_Quran" pitchFamily="2" charset="-78"/>
              </a:rPr>
              <a:t> خَلْقِكَ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whatever shall come to pass up to the extinction of Your creatures.</a:t>
            </a:r>
          </a:p>
        </p:txBody>
      </p:sp>
      <p:sp>
        <p:nvSpPr>
          <p:cNvPr id="686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ma yakunu ila inqida'i khalqika</a:t>
            </a:r>
          </a:p>
        </p:txBody>
      </p:sp>
      <p:sp>
        <p:nvSpPr>
          <p:cNvPr id="686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دنیا کے خاتمہ تک</a:t>
            </a:r>
          </a:p>
        </p:txBody>
      </p:sp>
      <p:sp>
        <p:nvSpPr>
          <p:cNvPr id="686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यहाँ तक की तेरी मल्ह्लूक ख़त्म हो जाए,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696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ثُمَّ نَصَرْتَهُ </a:t>
            </a:r>
            <a:r>
              <a:rPr lang="ar-SA" sz="8800" kern="1200" dirty="0" err="1">
                <a:latin typeface="Attari_Quran" pitchFamily="2" charset="-78"/>
                <a:ea typeface="+mn-ea"/>
                <a:cs typeface="Attari_Quran" pitchFamily="2" charset="-78"/>
              </a:rPr>
              <a:t>بِٱلرُّعْبِ</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then granted him victory by means of horror</a:t>
            </a:r>
          </a:p>
        </p:txBody>
      </p:sp>
      <p:sp>
        <p:nvSpPr>
          <p:cNvPr id="696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thumma nasartahu bilrru`bi</a:t>
            </a:r>
          </a:p>
        </p:txBody>
      </p:sp>
      <p:sp>
        <p:nvSpPr>
          <p:cNvPr id="696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اس کے بعد رعب</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 کے ذریعے ان کی مدد کی </a:t>
            </a:r>
            <a:endParaRPr lang="en-US" altLang="en-US" sz="4000" b="1">
              <a:solidFill>
                <a:srgbClr val="000066"/>
              </a:solidFill>
              <a:latin typeface="Alvi Nastaleeq" pitchFamily="2" charset="-78"/>
              <a:cs typeface="Alvi Nastaleeq" pitchFamily="2" charset="-78"/>
            </a:endParaRPr>
          </a:p>
        </p:txBody>
      </p:sp>
      <p:sp>
        <p:nvSpPr>
          <p:cNvPr id="696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फिर इनको दबदबा अता किया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06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وَحَفَفْتَهُ بِجَبْرَئِيلَ وَمِيكَائِيلَ</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ordered (Archangels) Gabriel and Michael</a:t>
            </a:r>
          </a:p>
        </p:txBody>
      </p:sp>
      <p:sp>
        <p:nvSpPr>
          <p:cNvPr id="706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hafaftahu bijabra'ila wa mika'ila</a:t>
            </a:r>
          </a:p>
        </p:txBody>
      </p:sp>
      <p:sp>
        <p:nvSpPr>
          <p:cNvPr id="706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جبرئیل اور میکائل </a:t>
            </a:r>
            <a:endParaRPr lang="en-US" altLang="en-US" sz="4000" b="1">
              <a:solidFill>
                <a:srgbClr val="000066"/>
              </a:solidFill>
              <a:latin typeface="Alvi Nastaleeq" pitchFamily="2" charset="-78"/>
              <a:cs typeface="Alvi Nastaleeq" pitchFamily="2" charset="-78"/>
            </a:endParaRPr>
          </a:p>
        </p:txBody>
      </p:sp>
      <p:sp>
        <p:nvSpPr>
          <p:cNvPr id="706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गिर्द जिब्र'इल (अ:स) मीका'ईल (अ:स)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16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وَٱلْمُسَوِّمِينَ</a:t>
            </a:r>
            <a:r>
              <a:rPr lang="ar-SA" sz="8800" kern="1200" dirty="0">
                <a:latin typeface="Attari_Quran" pitchFamily="2" charset="-78"/>
                <a:ea typeface="+mn-ea"/>
                <a:cs typeface="Attari_Quran" pitchFamily="2" charset="-78"/>
              </a:rPr>
              <a:t> مِنْ مَلاَئِكَتِكَ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as well as the marked angels to surround him,</a:t>
            </a:r>
          </a:p>
        </p:txBody>
      </p:sp>
      <p:sp>
        <p:nvSpPr>
          <p:cNvPr id="716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walmusawwimina min mala'ikatika</a:t>
            </a:r>
          </a:p>
        </p:txBody>
      </p:sp>
      <p:sp>
        <p:nvSpPr>
          <p:cNvPr id="716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تمام فرشتوں کے ذریعےمحفوظ بنادیا جو تیری نمائندگی کی نشانیاں تھیں </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 </a:t>
            </a:r>
          </a:p>
        </p:txBody>
      </p:sp>
      <p:sp>
        <p:nvSpPr>
          <p:cNvPr id="716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निशान ज़दः फ़रिश्तों क़ो जमा फ़रमाया,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1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وَآلِهِ</a:t>
            </a:r>
            <a:r>
              <a:rPr lang="ar-SA" sz="8800" kern="1200" dirty="0">
                <a:latin typeface="Attari_Quran" pitchFamily="2" charset="-78"/>
                <a:ea typeface="+mn-ea"/>
                <a:cs typeface="Attari_Quran" pitchFamily="2" charset="-78"/>
              </a:rPr>
              <a:t> وَسَلَّمَ تَسْلِيماً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upon his Household and may He salute them with thorough salutation.</a:t>
            </a:r>
          </a:p>
        </p:txBody>
      </p:sp>
      <p:sp>
        <p:nvSpPr>
          <p:cNvPr id="81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alihi wa sallama tasliman</a:t>
            </a:r>
          </a:p>
        </p:txBody>
      </p:sp>
      <p:sp>
        <p:nvSpPr>
          <p:cNvPr id="81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کی آل پر اور ان پر سلام ہو۔ </a:t>
            </a:r>
            <a:endParaRPr lang="en-US" altLang="en-US" sz="4000" b="1">
              <a:solidFill>
                <a:srgbClr val="000066"/>
              </a:solidFill>
              <a:latin typeface="Alvi Nastaleeq" pitchFamily="2" charset="-78"/>
              <a:cs typeface="Alvi Nastaleeq" pitchFamily="2" charset="-78"/>
            </a:endParaRPr>
          </a:p>
        </p:txBody>
      </p:sp>
      <p:sp>
        <p:nvSpPr>
          <p:cNvPr id="82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आल (अ:स) पर रहमत करे और बहुत बहुत सलाम भेजे!</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27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وَوَعَدْتَهُ انْ تُظْهِرَ دِينَهُ </a:t>
            </a: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ٱلدِّينِ</a:t>
            </a:r>
            <a:r>
              <a:rPr lang="ar-SA" sz="8800" kern="1200" dirty="0">
                <a:latin typeface="Attari_Quran" pitchFamily="2" charset="-78"/>
                <a:ea typeface="+mn-ea"/>
                <a:cs typeface="Attari_Quran" pitchFamily="2" charset="-78"/>
              </a:rPr>
              <a:t> كُلِّهِ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promised him to make his faith prevail all other faiths</a:t>
            </a:r>
          </a:p>
        </p:txBody>
      </p:sp>
      <p:sp>
        <p:nvSpPr>
          <p:cNvPr id="727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wa`adtahu an tuzhira dinahu `ala alddini kullihi</a:t>
            </a:r>
          </a:p>
        </p:txBody>
      </p:sp>
      <p:sp>
        <p:nvSpPr>
          <p:cNvPr id="727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تو نے ان سے وعدہ کیا کہ ان کے دین کو تمام ادیان پرغالب بنائے گا </a:t>
            </a:r>
          </a:p>
        </p:txBody>
      </p:sp>
      <p:sp>
        <p:nvSpPr>
          <p:cNvPr id="727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इनसे वादा किया की आपका दीन तमाम अदयान पर ग़ालिब आयेगा,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37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وَلَوْ كَرِهَ </a:t>
            </a:r>
            <a:r>
              <a:rPr lang="ar-SA" sz="8800" kern="1200" dirty="0" err="1">
                <a:latin typeface="Attari_Quran" pitchFamily="2" charset="-78"/>
                <a:ea typeface="+mn-ea"/>
                <a:cs typeface="Attari_Quran" pitchFamily="2" charset="-78"/>
              </a:rPr>
              <a:t>ٱلْمُشْرِكُونَ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however much the polytheists may be averse.</a:t>
            </a:r>
          </a:p>
        </p:txBody>
      </p:sp>
      <p:sp>
        <p:nvSpPr>
          <p:cNvPr id="737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law kariha almushrikuna</a:t>
            </a:r>
          </a:p>
        </p:txBody>
      </p:sp>
      <p:sp>
        <p:nvSpPr>
          <p:cNvPr id="737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چاہے مشرکین کو کتنا ہی ناگوار گزرے </a:t>
            </a:r>
            <a:endParaRPr lang="en-US" altLang="en-US" sz="4000" b="1">
              <a:solidFill>
                <a:srgbClr val="000066"/>
              </a:solidFill>
              <a:latin typeface="Alvi Nastaleeq" pitchFamily="2" charset="-78"/>
              <a:cs typeface="Alvi Nastaleeq" pitchFamily="2" charset="-78"/>
            </a:endParaRPr>
          </a:p>
        </p:txBody>
      </p:sp>
      <p:sp>
        <p:nvSpPr>
          <p:cNvPr id="737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अगर्चेह मशरिक दिल'तंग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47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وَذٰلِكَ</a:t>
            </a:r>
            <a:r>
              <a:rPr lang="ar-SA" sz="8800" kern="1200" dirty="0">
                <a:latin typeface="Attari_Quran" pitchFamily="2" charset="-78"/>
                <a:ea typeface="+mn-ea"/>
                <a:cs typeface="Attari_Quran" pitchFamily="2" charset="-78"/>
              </a:rPr>
              <a:t> بَعْدَ انْ </a:t>
            </a:r>
            <a:r>
              <a:rPr lang="ar-SA" sz="8800" kern="1200" dirty="0" err="1">
                <a:latin typeface="Attari_Quran" pitchFamily="2" charset="-78"/>
                <a:ea typeface="+mn-ea"/>
                <a:cs typeface="Attari_Quran" pitchFamily="2" charset="-78"/>
              </a:rPr>
              <a:t>بَوَّاتَهُ</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مُبَوَّا</a:t>
            </a:r>
            <a:r>
              <a:rPr lang="ar-SA" sz="8800" kern="1200" dirty="0">
                <a:latin typeface="Attari_Quran" pitchFamily="2" charset="-78"/>
                <a:ea typeface="+mn-ea"/>
                <a:cs typeface="Attari_Quran" pitchFamily="2" charset="-78"/>
              </a:rPr>
              <a:t> صِدْقٍ مِنْ اهْلِهِ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did all that after You had settled him in an honest position among his people,</a:t>
            </a:r>
          </a:p>
        </p:txBody>
      </p:sp>
      <p:sp>
        <p:nvSpPr>
          <p:cNvPr id="747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dhalika ba`da an bawwa'tahu mubawwa'a sidqin min ahlihi</a:t>
            </a:r>
          </a:p>
        </p:txBody>
      </p:sp>
      <p:sp>
        <p:nvSpPr>
          <p:cNvPr id="747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یہ اس وقت ہوا جب تو نے انہیں صداقت</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کے مرکز پر مستقر کردیا </a:t>
            </a:r>
            <a:r>
              <a:rPr lang="en-US" altLang="en-US" sz="4000" b="1">
                <a:solidFill>
                  <a:srgbClr val="000066"/>
                </a:solidFill>
                <a:latin typeface="Alvi Nastaleeq" pitchFamily="2" charset="-78"/>
                <a:cs typeface="Alvi Nastaleeq" pitchFamily="2" charset="-78"/>
              </a:rPr>
              <a:t> </a:t>
            </a:r>
            <a:endParaRPr lang="ar-AE" altLang="en-US" sz="4000" b="1">
              <a:solidFill>
                <a:srgbClr val="000066"/>
              </a:solidFill>
              <a:latin typeface="Alvi Nastaleeq" pitchFamily="2" charset="-78"/>
              <a:cs typeface="Alvi Nastaleeq" pitchFamily="2" charset="-78"/>
            </a:endParaRPr>
          </a:p>
        </p:txBody>
      </p:sp>
      <p:sp>
        <p:nvSpPr>
          <p:cNvPr id="747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यह इस वक़्त हुआ जब हिजरत के बाद तुने इनके ख़ानदान क़ो सच्चाई के मुक़ाम पर जगह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57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وَجَعَلْتَ لَهُ وَلَهُمْ اوَّلَ بَيْتٍ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made for him and them the first house</a:t>
            </a:r>
          </a:p>
        </p:txBody>
      </p:sp>
      <p:sp>
        <p:nvSpPr>
          <p:cNvPr id="757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ja`alta lahu wa lahum awwala baytin</a:t>
            </a:r>
          </a:p>
        </p:txBody>
      </p:sp>
      <p:sp>
        <p:nvSpPr>
          <p:cNvPr id="757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ان کے لیے اور ان کے اہل کے لیے اس پہلے گھر کو قرار دیا </a:t>
            </a:r>
            <a:endParaRPr lang="en-US" altLang="en-US" sz="4000" b="1">
              <a:solidFill>
                <a:srgbClr val="000066"/>
              </a:solidFill>
              <a:latin typeface="Alvi Nastaleeq" pitchFamily="2" charset="-78"/>
              <a:cs typeface="Alvi Nastaleeq" pitchFamily="2" charset="-78"/>
            </a:endParaRPr>
          </a:p>
        </p:txBody>
      </p:sp>
      <p:sp>
        <p:nvSpPr>
          <p:cNvPr id="757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इनके और इनके साथियों के लिये क़िबला बनाया,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68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وُضِعَ لِلنَّاسِ لَلَّذي بِبَكَّةَ</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ever located for the people; that is the house in </a:t>
            </a:r>
            <a:r>
              <a:rPr lang="en-US" b="1" i="1" kern="1200" dirty="0" err="1">
                <a:ea typeface="MS Mincho" pitchFamily="49" charset="-128"/>
              </a:rPr>
              <a:t>Bakkah</a:t>
            </a:r>
            <a:r>
              <a:rPr lang="en-US" b="1" kern="1200" dirty="0">
                <a:ea typeface="MS Mincho" pitchFamily="49" charset="-128"/>
              </a:rPr>
              <a:t>,</a:t>
            </a:r>
          </a:p>
        </p:txBody>
      </p:sp>
      <p:sp>
        <p:nvSpPr>
          <p:cNvPr id="768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wudi`a lilnnasi lalladhi bibakkata</a:t>
            </a:r>
          </a:p>
        </p:txBody>
      </p:sp>
      <p:sp>
        <p:nvSpPr>
          <p:cNvPr id="768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جسے تمام انسانوں</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کے لیے بنایا گیا ہے اور جو مکہ میں ہے </a:t>
            </a:r>
          </a:p>
        </p:txBody>
      </p:sp>
      <p:sp>
        <p:nvSpPr>
          <p:cNvPr id="768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पहला घर जो मका में बनाया गया,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782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مُبَارَكاً </a:t>
            </a:r>
            <a:r>
              <a:rPr lang="ar-SA" sz="8800" kern="1200" dirty="0" err="1">
                <a:latin typeface="Attari_Quran" pitchFamily="2" charset="-78"/>
                <a:ea typeface="+mn-ea"/>
                <a:cs typeface="Attari_Quran" pitchFamily="2" charset="-78"/>
              </a:rPr>
              <a:t>وَهُدىًٰ</a:t>
            </a:r>
            <a:r>
              <a:rPr lang="ar-SA" sz="8800" kern="1200" dirty="0">
                <a:latin typeface="Attari_Quran" pitchFamily="2" charset="-78"/>
                <a:ea typeface="+mn-ea"/>
                <a:cs typeface="Attari_Quran" pitchFamily="2" charset="-78"/>
              </a:rPr>
              <a:t> لِلْعَالَمينَ</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blessed and guidance for the worlds.</a:t>
            </a:r>
          </a:p>
        </p:txBody>
      </p:sp>
      <p:sp>
        <p:nvSpPr>
          <p:cNvPr id="7783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mubarakan wa hudan lil`alamina</a:t>
            </a:r>
          </a:p>
        </p:txBody>
      </p:sp>
      <p:sp>
        <p:nvSpPr>
          <p:cNvPr id="7783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بابرکت اور عالمین کے لیے ہدایت ہے </a:t>
            </a:r>
            <a:endParaRPr lang="en-US" altLang="en-US" sz="4000" b="1">
              <a:solidFill>
                <a:srgbClr val="000066"/>
              </a:solidFill>
              <a:latin typeface="Alvi Nastaleeq" pitchFamily="2" charset="-78"/>
              <a:cs typeface="Alvi Nastaleeq" pitchFamily="2" charset="-78"/>
            </a:endParaRPr>
          </a:p>
        </p:txBody>
      </p:sp>
      <p:sp>
        <p:nvSpPr>
          <p:cNvPr id="7783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 जहानों के लिये बरकत-ओ-हिदायत का मरकज़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885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فِيهِ آيَاتٌ بَيِّنَاتٌ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In it, there are clear-cut proofs.</a:t>
            </a:r>
          </a:p>
        </p:txBody>
      </p:sp>
      <p:sp>
        <p:nvSpPr>
          <p:cNvPr id="7885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fihi ayatun bayyinatun</a:t>
            </a:r>
          </a:p>
        </p:txBody>
      </p:sp>
      <p:sp>
        <p:nvSpPr>
          <p:cNvPr id="7885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اس میں کھلی</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ہوئی نشانیاں  </a:t>
            </a:r>
          </a:p>
        </p:txBody>
      </p:sp>
      <p:sp>
        <p:nvSpPr>
          <p:cNvPr id="7885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इसमें वाज़े निशानियाँ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7987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مَقَامُ </a:t>
            </a:r>
            <a:r>
              <a:rPr lang="ar-SA" sz="8800" kern="1200" dirty="0">
                <a:latin typeface="Attari_Quran" pitchFamily="2" charset="-78"/>
                <a:ea typeface="+mn-ea"/>
                <a:cs typeface="Attari_Quran" pitchFamily="2" charset="-78"/>
              </a:rPr>
              <a:t>إِبْرَاهِيمَ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It is the standing-place of Abraham,</a:t>
            </a:r>
          </a:p>
        </p:txBody>
      </p:sp>
      <p:sp>
        <p:nvSpPr>
          <p:cNvPr id="7987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maqamu ibrahima</a:t>
            </a:r>
          </a:p>
        </p:txBody>
      </p:sp>
      <p:sp>
        <p:nvSpPr>
          <p:cNvPr id="7987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مقام ابراہیم ہے </a:t>
            </a:r>
            <a:endParaRPr lang="en-US" altLang="en-US" sz="4000" b="1">
              <a:solidFill>
                <a:srgbClr val="000066"/>
              </a:solidFill>
              <a:latin typeface="Alvi Nastaleeq" pitchFamily="2" charset="-78"/>
              <a:cs typeface="Alvi Nastaleeq" pitchFamily="2" charset="-78"/>
            </a:endParaRPr>
          </a:p>
        </p:txBody>
      </p:sp>
      <p:sp>
        <p:nvSpPr>
          <p:cNvPr id="7988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मुक़ामे इब्राहीम (अ:स)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089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وَمَنْ دَخَلَهُ كَانَ آمِناً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whoever enters it will be secured.</a:t>
            </a:r>
          </a:p>
        </p:txBody>
      </p:sp>
      <p:sp>
        <p:nvSpPr>
          <p:cNvPr id="8090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man dakhalahu kana aminan</a:t>
            </a:r>
          </a:p>
        </p:txBody>
      </p:sp>
      <p:sp>
        <p:nvSpPr>
          <p:cNvPr id="8090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جو اس میں داخل ہوجائے وہ محفوظ ہوجاتا ہے </a:t>
            </a:r>
            <a:endParaRPr lang="en-US" altLang="en-US" sz="4000" b="1">
              <a:solidFill>
                <a:srgbClr val="000066"/>
              </a:solidFill>
              <a:latin typeface="Alvi Nastaleeq" pitchFamily="2" charset="-78"/>
              <a:cs typeface="Alvi Nastaleeq" pitchFamily="2" charset="-78"/>
            </a:endParaRPr>
          </a:p>
        </p:txBody>
      </p:sp>
      <p:sp>
        <p:nvSpPr>
          <p:cNvPr id="8090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 इस घर में दाख़िल हुआ इसे अमान मिल गयी,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192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وَقُلْتَ </a:t>
            </a:r>
            <a:r>
              <a:rPr lang="ar-SA" sz="8800" kern="1200" dirty="0">
                <a:latin typeface="Attari_Quran" pitchFamily="2" charset="-78"/>
                <a:ea typeface="+mn-ea"/>
                <a:cs typeface="Attari_Quran" pitchFamily="2" charset="-78"/>
              </a:rPr>
              <a:t>إِنَّمَا </a:t>
            </a:r>
            <a:r>
              <a:rPr lang="ar-SA" sz="8800" kern="1200" dirty="0">
                <a:latin typeface="Attari_Quran" pitchFamily="2" charset="-78"/>
                <a:ea typeface="+mn-ea"/>
                <a:cs typeface="Attari_Quran" pitchFamily="2" charset="-78"/>
              </a:rPr>
              <a:t>يُرِيدُ </a:t>
            </a:r>
            <a:r>
              <a:rPr lang="ar-SA" sz="8800" kern="1200" dirty="0" err="1">
                <a:latin typeface="Attari_Quran" pitchFamily="2" charset="-78"/>
                <a:ea typeface="+mn-ea"/>
                <a:cs typeface="Attari_Quran" pitchFamily="2" charset="-78"/>
              </a:rPr>
              <a:t>ٱللَّهُ</a:t>
            </a:r>
            <a:r>
              <a:rPr lang="ar-SA" sz="8800" kern="1200" dirty="0">
                <a:latin typeface="Attari_Quran" pitchFamily="2" charset="-78"/>
                <a:ea typeface="+mn-ea"/>
                <a:cs typeface="Attari_Quran" pitchFamily="2" charset="-78"/>
              </a:rPr>
              <a:t> لِيُذْهِبَ عَنْكُمُ </a:t>
            </a:r>
            <a:r>
              <a:rPr lang="ar-SA" sz="8800" kern="1200" dirty="0" err="1">
                <a:latin typeface="Attari_Quran" pitchFamily="2" charset="-78"/>
                <a:ea typeface="+mn-ea"/>
                <a:cs typeface="Attari_Quran" pitchFamily="2" charset="-78"/>
              </a:rPr>
              <a:t>ٱلرِّجْسَ</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also said, </a:t>
            </a:r>
            <a:r>
              <a:rPr lang="en-US" b="1" i="1" kern="1200" dirty="0">
                <a:ea typeface="MS Mincho" pitchFamily="49" charset="-128"/>
              </a:rPr>
              <a:t>“Allah only desires to keep away the uncleanness from you,</a:t>
            </a:r>
          </a:p>
        </p:txBody>
      </p:sp>
      <p:sp>
        <p:nvSpPr>
          <p:cNvPr id="8192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qulta innama yuridu allahu liyudhhiba `ankum alrrijsa</a:t>
            </a:r>
          </a:p>
        </p:txBody>
      </p:sp>
      <p:sp>
        <p:nvSpPr>
          <p:cNvPr id="8192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تو نے اعلان کردیا ہے</a:t>
            </a:r>
          </a:p>
        </p:txBody>
      </p:sp>
      <p:sp>
        <p:nvSpPr>
          <p:cNvPr id="8192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तुने फ़रमाया ज़रूर ख़ुदा ने इरादा कर लिया हैकी तुमसे बुराई क़ो दूर कर दे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2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لَكَ </a:t>
            </a:r>
            <a:r>
              <a:rPr lang="ar-SA" sz="8800" kern="1200" dirty="0" err="1">
                <a:latin typeface="Attari_Quran" pitchFamily="2" charset="-78"/>
                <a:ea typeface="+mn-ea"/>
                <a:cs typeface="Attari_Quran" pitchFamily="2" charset="-78"/>
              </a:rPr>
              <a:t>ٱلْحَمْدُ</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O Allah, all praise be to You</a:t>
            </a:r>
          </a:p>
        </p:txBody>
      </p:sp>
      <p:sp>
        <p:nvSpPr>
          <p:cNvPr id="92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allahumma laka alhamdu</a:t>
            </a:r>
          </a:p>
        </p:txBody>
      </p:sp>
      <p:sp>
        <p:nvSpPr>
          <p:cNvPr id="92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خدا تیری حمد </a:t>
            </a:r>
            <a:endParaRPr lang="en-US" altLang="en-US" sz="4000" b="1">
              <a:solidFill>
                <a:srgbClr val="000066"/>
              </a:solidFill>
              <a:latin typeface="Alvi Nastaleeq" pitchFamily="2" charset="-78"/>
              <a:cs typeface="Alvi Nastaleeq" pitchFamily="2" charset="-78"/>
            </a:endParaRPr>
          </a:p>
        </p:txBody>
      </p:sp>
      <p:sp>
        <p:nvSpPr>
          <p:cNvPr id="92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माबूद हमद है तेरे लिये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294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اهْلَ </a:t>
            </a:r>
            <a:r>
              <a:rPr lang="ar-SA" sz="8800" kern="1200" dirty="0" err="1">
                <a:latin typeface="Attari_Quran" pitchFamily="2" charset="-78"/>
                <a:ea typeface="+mn-ea"/>
                <a:cs typeface="Attari_Quran" pitchFamily="2" charset="-78"/>
              </a:rPr>
              <a:t>ٱلْبَيْتِ</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dirty="0">
                <a:ea typeface="MS Mincho" pitchFamily="49" charset="-128"/>
              </a:rPr>
              <a:t>O people of the House,</a:t>
            </a:r>
          </a:p>
        </p:txBody>
      </p:sp>
      <p:sp>
        <p:nvSpPr>
          <p:cNvPr id="8295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ahla albayti</a:t>
            </a:r>
          </a:p>
        </p:txBody>
      </p:sp>
      <p:sp>
        <p:nvSpPr>
          <p:cNvPr id="8295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اہل بیت</a:t>
            </a:r>
            <a:endParaRPr lang="en-US" altLang="en-US" sz="4000" b="1">
              <a:solidFill>
                <a:srgbClr val="000066"/>
              </a:solidFill>
              <a:latin typeface="Alvi Nastaleeq" pitchFamily="2" charset="-78"/>
              <a:cs typeface="Alvi Nastaleeq" pitchFamily="2" charset="-78"/>
            </a:endParaRPr>
          </a:p>
        </p:txBody>
      </p:sp>
      <p:sp>
        <p:nvSpPr>
          <p:cNvPr id="8295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ऐ अहलेबैत (अ:स)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397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وَيُطَهِّرَكُمْ تَطْهِيراً</a:t>
            </a:r>
            <a:r>
              <a:rPr lang="ar-SA" sz="8800" kern="1200" dirty="0">
                <a:latin typeface="Attari_Quran" pitchFamily="2" charset="-78"/>
                <a:ea typeface="+mn-ea"/>
                <a:cs typeface="Attari_Quran" pitchFamily="2" charset="-78"/>
              </a:rPr>
              <a:t>.</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i="1" kern="1200">
                <a:ea typeface="MS Mincho" pitchFamily="49" charset="-128"/>
              </a:rPr>
              <a:t>and to purify you a thorough purifying.”</a:t>
            </a:r>
            <a:endParaRPr lang="en-US" b="1" i="1" kern="1200" dirty="0">
              <a:ea typeface="MS Mincho" pitchFamily="49" charset="-128"/>
            </a:endParaRPr>
          </a:p>
        </p:txBody>
      </p:sp>
      <p:sp>
        <p:nvSpPr>
          <p:cNvPr id="8397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yutahhirakum tathiran</a:t>
            </a:r>
          </a:p>
        </p:txBody>
      </p:sp>
      <p:sp>
        <p:nvSpPr>
          <p:cNvPr id="8397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اللہ کا ارادہ بس یہ ہے کہ تم کو ہر برائی سے دور رکھے اور تمہیں اس طرح پاک و پاکیزہ قرار دے </a:t>
            </a:r>
          </a:p>
        </p:txBody>
      </p:sp>
      <p:sp>
        <p:nvSpPr>
          <p:cNvPr id="8397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तुम्हें पाक रखे जिस तरह पाक रखने का हक़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499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ثُمَّ جَعَلْتَ اجْرَ مُحَمَّدٍ</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then decided the reward of Muhammad,</a:t>
            </a:r>
          </a:p>
        </p:txBody>
      </p:sp>
      <p:sp>
        <p:nvSpPr>
          <p:cNvPr id="8499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thumma ja`alta ajra muhammadin</a:t>
            </a:r>
          </a:p>
        </p:txBody>
      </p:sp>
      <p:sp>
        <p:nvSpPr>
          <p:cNvPr id="8499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جو پاکیزگی کا حق ہے اس کے بعد تو نے مرکز رحمت محمد </a:t>
            </a:r>
            <a:endParaRPr lang="en-US" altLang="en-US" sz="4000" b="1">
              <a:solidFill>
                <a:srgbClr val="000066"/>
              </a:solidFill>
              <a:latin typeface="Alvi Nastaleeq" pitchFamily="2" charset="-78"/>
              <a:cs typeface="Alvi Nastaleeq" pitchFamily="2" charset="-78"/>
            </a:endParaRPr>
          </a:p>
        </p:txBody>
      </p:sp>
      <p:sp>
        <p:nvSpPr>
          <p:cNvPr id="8500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तुमने मुहम्मद को पुरस्कृत करने का निर्णय लिया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601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صَلَوَاتُكَ عَلَيْهِ </a:t>
            </a:r>
            <a:r>
              <a:rPr lang="ar-SA" sz="8800" kern="1200" dirty="0" err="1">
                <a:latin typeface="Attari_Quran" pitchFamily="2" charset="-78"/>
                <a:ea typeface="+mn-ea"/>
                <a:cs typeface="Attari_Quran" pitchFamily="2" charset="-78"/>
              </a:rPr>
              <a:t>وَآلِهِ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Your blessings be upon him and his Household,</a:t>
            </a:r>
          </a:p>
        </p:txBody>
      </p:sp>
      <p:sp>
        <p:nvSpPr>
          <p:cNvPr id="8602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salawatuka `alayhi wa alihi</a:t>
            </a:r>
          </a:p>
        </p:txBody>
      </p:sp>
      <p:sp>
        <p:nvSpPr>
          <p:cNvPr id="8602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آل محمد </a:t>
            </a:r>
            <a:endParaRPr lang="en-US" altLang="en-US" sz="4000" b="1">
              <a:solidFill>
                <a:srgbClr val="000066"/>
              </a:solidFill>
              <a:latin typeface="Alvi Nastaleeq" pitchFamily="2" charset="-78"/>
              <a:cs typeface="Alvi Nastaleeq" pitchFamily="2" charset="-78"/>
            </a:endParaRPr>
          </a:p>
        </p:txBody>
      </p:sp>
      <p:sp>
        <p:nvSpPr>
          <p:cNvPr id="8602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मुहम्मद (स:अ:व:व) और इनकी आल (स:अ) पर तेरी रहमतें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70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مَوَدَّتَهُمْ فِي كِتَابِكَ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to be the love for them; as in Your Book</a:t>
            </a:r>
          </a:p>
        </p:txBody>
      </p:sp>
      <p:sp>
        <p:nvSpPr>
          <p:cNvPr id="870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mawaddatahum fi kitabika</a:t>
            </a:r>
          </a:p>
        </p:txBody>
      </p:sp>
      <p:sp>
        <p:nvSpPr>
          <p:cNvPr id="870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کا اجر اپنی کتاب میں</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ان کی مودت کو قرار دے کر اعلان کردیا </a:t>
            </a:r>
          </a:p>
        </p:txBody>
      </p:sp>
      <p:sp>
        <p:nvSpPr>
          <p:cNvPr id="870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तुने क़ुरान में अहलेबैत (अ:स) की मुहब्बत क़ो इनका अजरे रिसालत क़रार दिया,</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806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فَقُلْتَ </a:t>
            </a:r>
            <a:r>
              <a:rPr lang="ar-SA" sz="8800" kern="1200" dirty="0">
                <a:latin typeface="Attari_Quran" pitchFamily="2" charset="-78"/>
                <a:ea typeface="+mn-ea"/>
                <a:cs typeface="Attari_Quran" pitchFamily="2" charset="-78"/>
              </a:rPr>
              <a:t>قُلْ لاَ </a:t>
            </a:r>
            <a:r>
              <a:rPr lang="ar-SA" sz="8800" kern="1200" dirty="0">
                <a:latin typeface="Attari_Quran" pitchFamily="2" charset="-78"/>
                <a:ea typeface="+mn-ea"/>
                <a:cs typeface="Attari_Quran" pitchFamily="2" charset="-78"/>
              </a:rPr>
              <a:t>اسْالُكُمْ عَلَيْهِ اجْراً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said, “Say: I do not ask of you any reward for it</a:t>
            </a:r>
          </a:p>
        </p:txBody>
      </p:sp>
      <p:sp>
        <p:nvSpPr>
          <p:cNvPr id="8807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faqulta qul la as'alukum `alayhi ajran</a:t>
            </a:r>
          </a:p>
        </p:txBody>
      </p:sp>
      <p:sp>
        <p:nvSpPr>
          <p:cNvPr id="8807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اے پیغمبر کہہ دو کہ میں تم سے کوئی اجر نہیں مانگتا ہوں علاوہ </a:t>
            </a:r>
          </a:p>
        </p:txBody>
      </p:sp>
      <p:sp>
        <p:nvSpPr>
          <p:cNvPr id="8807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तुने फ़रमाया कह दें की मै तुमसे अजरे रिसालत नहीं माँगता,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8909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إِلاَّ </a:t>
            </a:r>
            <a:r>
              <a:rPr lang="ar-SA" sz="8800" kern="1200" dirty="0" err="1">
                <a:latin typeface="Attari_Quran" pitchFamily="2" charset="-78"/>
                <a:ea typeface="+mn-ea"/>
                <a:cs typeface="Attari_Quran" pitchFamily="2" charset="-78"/>
              </a:rPr>
              <a:t>ٱلْمَوَدَّةَ</a:t>
            </a:r>
            <a:r>
              <a:rPr lang="ar-SA" sz="8800" kern="1200" dirty="0">
                <a:latin typeface="Attari_Quran" pitchFamily="2" charset="-78"/>
                <a:ea typeface="+mn-ea"/>
                <a:cs typeface="Attari_Quran" pitchFamily="2" charset="-78"/>
              </a:rPr>
              <a:t> فِي </a:t>
            </a:r>
            <a:r>
              <a:rPr lang="ar-SA" sz="8800" kern="1200" dirty="0" err="1">
                <a:latin typeface="Attari_Quran" pitchFamily="2" charset="-78"/>
                <a:ea typeface="+mn-ea"/>
                <a:cs typeface="Attari_Quran" pitchFamily="2" charset="-78"/>
              </a:rPr>
              <a:t>ٱلْقُرْبَىٰ</a:t>
            </a:r>
            <a:r>
              <a:rPr lang="ar-SA" sz="8800" kern="1200" dirty="0">
                <a:latin typeface="Attari_Quran" pitchFamily="2" charset="-78"/>
                <a:ea typeface="+mn-ea"/>
                <a:cs typeface="Attari_Quran" pitchFamily="2" charset="-78"/>
              </a:rPr>
              <a:t>.»</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but love for my near relatives.”</a:t>
            </a:r>
          </a:p>
        </p:txBody>
      </p:sp>
      <p:sp>
        <p:nvSpPr>
          <p:cNvPr id="8909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illa almawaddata fi alqurba</a:t>
            </a:r>
          </a:p>
        </p:txBody>
      </p:sp>
      <p:sp>
        <p:nvSpPr>
          <p:cNvPr id="8909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اس کے کہ میرے قرابت داروں سے محبت کرو </a:t>
            </a:r>
            <a:endParaRPr lang="en-US" altLang="en-US" sz="4000" b="1">
              <a:solidFill>
                <a:srgbClr val="000066"/>
              </a:solidFill>
              <a:latin typeface="Alvi Nastaleeq" pitchFamily="2" charset="-78"/>
              <a:cs typeface="Alvi Nastaleeq" pitchFamily="2" charset="-78"/>
            </a:endParaRPr>
          </a:p>
        </p:txBody>
      </p:sp>
      <p:sp>
        <p:nvSpPr>
          <p:cNvPr id="8909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मगर यह की मेरे अक़रबा से मुहब्बत करो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011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وَقُلْتَ</a:t>
            </a:r>
            <a:r>
              <a:rPr lang="en-US" sz="8800" kern="1200" dirty="0">
                <a:latin typeface="Attari_Quran" pitchFamily="2" charset="-78"/>
                <a:ea typeface="+mn-ea"/>
                <a:cs typeface="Attari_Quran" pitchFamily="2" charset="-78"/>
              </a:rPr>
              <a:t>:</a:t>
            </a:r>
            <a:r>
              <a:rPr lang="ar-SA" sz="8800" kern="1200" dirty="0">
                <a:latin typeface="Attari_Quran" pitchFamily="2" charset="-78"/>
                <a:ea typeface="+mn-ea"/>
                <a:cs typeface="Attari_Quran" pitchFamily="2" charset="-78"/>
              </a:rPr>
              <a:t> مَا </a:t>
            </a:r>
            <a:r>
              <a:rPr lang="ar-SA" sz="8800" kern="1200" dirty="0">
                <a:latin typeface="Attari_Quran" pitchFamily="2" charset="-78"/>
                <a:ea typeface="+mn-ea"/>
                <a:cs typeface="Attari_Quran" pitchFamily="2" charset="-78"/>
              </a:rPr>
              <a:t>سَالْتُكُمْ مِنْ اجْرٍ فَهُوَ لَكُمْ.»</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also said, “Whatever reward I have asked of you, that is only for yourselves.”</a:t>
            </a:r>
          </a:p>
        </p:txBody>
      </p:sp>
      <p:sp>
        <p:nvSpPr>
          <p:cNvPr id="9011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qulta ma sa'altukum min ajrin fahuwa lakum</a:t>
            </a:r>
          </a:p>
        </p:txBody>
      </p:sp>
      <p:sp>
        <p:nvSpPr>
          <p:cNvPr id="9011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تو نے کہہ دیا کہ میں نے جو اجر مانگا ہے وہ تمہارے ہی</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فائدے کے لیے ہے </a:t>
            </a:r>
          </a:p>
        </p:txBody>
      </p:sp>
      <p:sp>
        <p:nvSpPr>
          <p:cNvPr id="9012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तुने कहा जो अजर मै ने तुम से माँगा है वो तुम्हारे फ़ायेदे में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113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وَقُلْتَ </a:t>
            </a:r>
            <a:r>
              <a:rPr lang="en-US" sz="8800" kern="1200" dirty="0">
                <a:latin typeface="Attari_Quran" pitchFamily="2" charset="-78"/>
                <a:ea typeface="+mn-ea"/>
                <a:cs typeface="Attari_Quran" pitchFamily="2" charset="-78"/>
              </a:rPr>
              <a:t>I</a:t>
            </a:r>
            <a:r>
              <a:rPr lang="ar-SA" sz="8800" kern="1200" dirty="0">
                <a:latin typeface="Attari_Quran" pitchFamily="2" charset="-78"/>
                <a:ea typeface="+mn-ea"/>
                <a:cs typeface="Attari_Quran" pitchFamily="2" charset="-78"/>
              </a:rPr>
              <a:t>مَا اسْالُكُمْ عَلَيْهِ مِنْ اجْرٍ</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 also said, “I do not ask you aught in return</a:t>
            </a:r>
          </a:p>
        </p:txBody>
      </p:sp>
      <p:sp>
        <p:nvSpPr>
          <p:cNvPr id="9114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qulta ma as'alukum `alayhi min ajrin</a:t>
            </a:r>
          </a:p>
        </p:txBody>
      </p:sp>
      <p:sp>
        <p:nvSpPr>
          <p:cNvPr id="9114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کہہ دیا کہ میں تم سے کوئی اجر نہیں چاہتا</a:t>
            </a:r>
            <a:endParaRPr lang="en-US" altLang="en-US" sz="4000" b="1">
              <a:solidFill>
                <a:srgbClr val="000066"/>
              </a:solidFill>
              <a:latin typeface="Alvi Nastaleeq" pitchFamily="2" charset="-78"/>
              <a:cs typeface="Alvi Nastaleeq" pitchFamily="2" charset="-78"/>
            </a:endParaRPr>
          </a:p>
        </p:txBody>
      </p:sp>
      <p:sp>
        <p:nvSpPr>
          <p:cNvPr id="9114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तुने फ़रमाया मैने तुमसे अजरे रिसालत नहीं माँगा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216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إِلاَّ مَنْ شَاءَ انْ يَتَّخِذَ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رَبِّهِ </a:t>
            </a:r>
            <a:r>
              <a:rPr lang="ar-SA" sz="8800" kern="1200" dirty="0">
                <a:latin typeface="Attari_Quran" pitchFamily="2" charset="-78"/>
                <a:ea typeface="+mn-ea"/>
                <a:cs typeface="Attari_Quran" pitchFamily="2" charset="-78"/>
              </a:rPr>
              <a:t>سَبِيلاَ.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except that he who wills, may take the way to his Lord.”</a:t>
            </a:r>
          </a:p>
        </p:txBody>
      </p:sp>
      <p:sp>
        <p:nvSpPr>
          <p:cNvPr id="9216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sv-SE" altLang="en-US" sz="2800" b="1" i="1">
                <a:ea typeface="MS Mincho" pitchFamily="49" charset="-128"/>
              </a:rPr>
              <a:t>illa man sha'a an yattakhidha ila rabbihi sabilan</a:t>
            </a:r>
            <a:endParaRPr lang="fi-FI" altLang="en-US" sz="2800" b="1" i="1">
              <a:ea typeface="MS Mincho" pitchFamily="49" charset="-128"/>
            </a:endParaRPr>
          </a:p>
        </p:txBody>
      </p:sp>
      <p:sp>
        <p:nvSpPr>
          <p:cNvPr id="9216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مگر وہ شخص کہ جو اللہ کی طرفراستہ اختیار کرنا چاہتا ہے۔ </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 </a:t>
            </a:r>
          </a:p>
        </p:txBody>
      </p:sp>
      <p:sp>
        <p:nvSpPr>
          <p:cNvPr id="9216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सिवाए इसके की यह राह इसके लिये जो ख़ुदा तक पहुंचना चाहे,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24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عَلَىٰ</a:t>
            </a:r>
            <a:r>
              <a:rPr lang="ar-SA" sz="8800" kern="1200" dirty="0">
                <a:latin typeface="Attari_Quran" pitchFamily="2" charset="-78"/>
                <a:ea typeface="+mn-ea"/>
                <a:cs typeface="Attari_Quran" pitchFamily="2" charset="-78"/>
              </a:rPr>
              <a:t> مَا </a:t>
            </a:r>
            <a:r>
              <a:rPr lang="ar-SA" sz="8800" kern="1200" dirty="0" err="1">
                <a:latin typeface="Attari_Quran" pitchFamily="2" charset="-78"/>
                <a:ea typeface="+mn-ea"/>
                <a:cs typeface="Attari_Quran" pitchFamily="2" charset="-78"/>
              </a:rPr>
              <a:t>جَرَىٰ</a:t>
            </a:r>
            <a:r>
              <a:rPr lang="ar-SA" sz="8800" kern="1200" dirty="0">
                <a:latin typeface="Attari_Quran" pitchFamily="2" charset="-78"/>
                <a:ea typeface="+mn-ea"/>
                <a:cs typeface="Attari_Quran" pitchFamily="2" charset="-78"/>
              </a:rPr>
              <a:t> بِهِ قَضَاؤُكَ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for Your decree that has been applied</a:t>
            </a:r>
          </a:p>
        </p:txBody>
      </p:sp>
      <p:sp>
        <p:nvSpPr>
          <p:cNvPr id="1024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it-IT" altLang="en-US" sz="2800" b="1" i="1">
                <a:ea typeface="MS Mincho" pitchFamily="49" charset="-128"/>
              </a:rPr>
              <a:t>`ala ma jara bihi qada'uka</a:t>
            </a:r>
            <a:endParaRPr lang="fi-FI" altLang="en-US" sz="2800" b="1" i="1">
              <a:ea typeface="MS Mincho" pitchFamily="49" charset="-128"/>
            </a:endParaRPr>
          </a:p>
        </p:txBody>
      </p:sp>
      <p:sp>
        <p:nvSpPr>
          <p:cNvPr id="1024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 تمام فیصلوں پر </a:t>
            </a:r>
            <a:endParaRPr lang="en-US" altLang="en-US" sz="4000" b="1">
              <a:solidFill>
                <a:srgbClr val="000066"/>
              </a:solidFill>
              <a:latin typeface="Alvi Nastaleeq" pitchFamily="2" charset="-78"/>
              <a:cs typeface="Alvi Nastaleeq" pitchFamily="2" charset="-78"/>
            </a:endParaRPr>
          </a:p>
        </p:txBody>
      </p:sp>
      <p:sp>
        <p:nvSpPr>
          <p:cNvPr id="1024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 जारी होगी तेरी क़ज़ा व क़द्र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318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فَكَانُوٱ</a:t>
            </a:r>
            <a:r>
              <a:rPr lang="ar-SA" sz="8800" kern="1200" dirty="0">
                <a:latin typeface="Attari_Quran" pitchFamily="2" charset="-78"/>
                <a:ea typeface="+mn-ea"/>
                <a:cs typeface="Attari_Quran" pitchFamily="2" charset="-78"/>
              </a:rPr>
              <a:t> هُمُ </a:t>
            </a:r>
            <a:r>
              <a:rPr lang="ar-SA" sz="8800" kern="1200" dirty="0" err="1">
                <a:latin typeface="Attari_Quran" pitchFamily="2" charset="-78"/>
                <a:ea typeface="+mn-ea"/>
                <a:cs typeface="Attari_Quran" pitchFamily="2" charset="-78"/>
              </a:rPr>
              <a:t>ٱلسَّبِيلَ</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إِلَيْكَ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They (i.e. the Prophet’s Household) have therefore been the way to You</a:t>
            </a:r>
          </a:p>
        </p:txBody>
      </p:sp>
      <p:sp>
        <p:nvSpPr>
          <p:cNvPr id="9319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fakanu hum alssabila ilayka</a:t>
            </a:r>
          </a:p>
        </p:txBody>
      </p:sp>
      <p:sp>
        <p:nvSpPr>
          <p:cNvPr id="9319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تو یہ سب تیری بارگاہ کے لیے راہ ہدایت </a:t>
            </a:r>
            <a:endParaRPr lang="en-US" altLang="en-US" sz="4000" b="1">
              <a:solidFill>
                <a:srgbClr val="000066"/>
              </a:solidFill>
              <a:latin typeface="Alvi Nastaleeq" pitchFamily="2" charset="-78"/>
              <a:cs typeface="Alvi Nastaleeq" pitchFamily="2" charset="-78"/>
            </a:endParaRPr>
          </a:p>
        </p:txBody>
      </p:sp>
      <p:sp>
        <p:nvSpPr>
          <p:cNvPr id="9319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अहलेबैत तेरा मुक़र्रर किया हुआ रास्ता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421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err="1">
                <a:latin typeface="Attari_Quran" pitchFamily="2" charset="-78"/>
                <a:ea typeface="+mn-ea"/>
                <a:cs typeface="Attari_Quran" pitchFamily="2" charset="-78"/>
              </a:rPr>
              <a:t>وَٱلْمَسْلَكَ</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إِلَىٰ</a:t>
            </a:r>
            <a:r>
              <a:rPr lang="ar-SA" sz="8800" kern="1200" dirty="0">
                <a:latin typeface="Attari_Quran" pitchFamily="2" charset="-78"/>
                <a:ea typeface="+mn-ea"/>
                <a:cs typeface="Attari_Quran" pitchFamily="2" charset="-78"/>
              </a:rPr>
              <a:t> </a:t>
            </a:r>
            <a:r>
              <a:rPr lang="ar-SA" sz="8800" kern="1200" dirty="0" err="1">
                <a:latin typeface="Attari_Quran" pitchFamily="2" charset="-78"/>
                <a:ea typeface="+mn-ea"/>
                <a:cs typeface="Attari_Quran" pitchFamily="2" charset="-78"/>
              </a:rPr>
              <a:t>رِضْوَانِكَ</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the course to Your pleasure.</a:t>
            </a:r>
          </a:p>
        </p:txBody>
      </p:sp>
      <p:sp>
        <p:nvSpPr>
          <p:cNvPr id="9421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walmaslaka ila ridwanika</a:t>
            </a:r>
          </a:p>
        </p:txBody>
      </p:sp>
      <p:sp>
        <p:nvSpPr>
          <p:cNvPr id="9421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تیری رضا کے لیے بہترین مسلک بن گئے</a:t>
            </a:r>
          </a:p>
        </p:txBody>
      </p:sp>
      <p:sp>
        <p:nvSpPr>
          <p:cNvPr id="9421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 तेरी खुशनूदी के हुसूल का ज़रिया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523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فَلَمَّا </a:t>
            </a:r>
            <a:r>
              <a:rPr lang="ar-SA" sz="8800" kern="1200" dirty="0" err="1">
                <a:latin typeface="Attari_Quran" pitchFamily="2" charset="-78"/>
                <a:ea typeface="+mn-ea"/>
                <a:cs typeface="Attari_Quran" pitchFamily="2" charset="-78"/>
              </a:rPr>
              <a:t>ٱنْقَضَتْ</a:t>
            </a:r>
            <a:r>
              <a:rPr lang="ar-SA" sz="8800" kern="1200" dirty="0">
                <a:latin typeface="Attari_Quran" pitchFamily="2" charset="-78"/>
                <a:ea typeface="+mn-ea"/>
                <a:cs typeface="Attari_Quran" pitchFamily="2" charset="-78"/>
              </a:rPr>
              <a:t> ايَّامُهُ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When his (i.e. the Prophet) days passed,</a:t>
            </a:r>
          </a:p>
        </p:txBody>
      </p:sp>
      <p:sp>
        <p:nvSpPr>
          <p:cNvPr id="9523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falamma inqadat ayyamuhu</a:t>
            </a:r>
          </a:p>
        </p:txBody>
      </p:sp>
      <p:sp>
        <p:nvSpPr>
          <p:cNvPr id="9523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پھر جب ان کے دن تمام ہوگئے </a:t>
            </a:r>
            <a:endParaRPr lang="en-US" altLang="en-US" sz="4000" b="1">
              <a:solidFill>
                <a:srgbClr val="000066"/>
              </a:solidFill>
              <a:latin typeface="Alvi Nastaleeq" pitchFamily="2" charset="-78"/>
              <a:cs typeface="Alvi Nastaleeq" pitchFamily="2" charset="-78"/>
            </a:endParaRPr>
          </a:p>
        </p:txBody>
      </p:sp>
      <p:sp>
        <p:nvSpPr>
          <p:cNvPr id="9524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हाँ जब मुहम्मद रसूल-अल्लाह (स:अ:व:व) का वक़्त पूरा हो गया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625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اقَامَ وَلِيَّهُ عَلِيَّ بْنَ ابِي طَالِبٍ</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he appointed as successor his vicegerent `Ali the son of </a:t>
            </a:r>
            <a:r>
              <a:rPr lang="en-US" b="1" kern="1200" dirty="0" smtClean="0">
                <a:ea typeface="MS Mincho" pitchFamily="49" charset="-128"/>
              </a:rPr>
              <a:t>Abu-</a:t>
            </a:r>
            <a:r>
              <a:rPr lang="en-US" b="1" kern="1200" dirty="0" err="1" smtClean="0">
                <a:ea typeface="MS Mincho" pitchFamily="49" charset="-128"/>
              </a:rPr>
              <a:t>Talib</a:t>
            </a:r>
            <a:r>
              <a:rPr lang="en-US" b="1" kern="1200" dirty="0">
                <a:ea typeface="MS Mincho" pitchFamily="49" charset="-128"/>
              </a:rPr>
              <a:t>,</a:t>
            </a:r>
          </a:p>
        </p:txBody>
      </p:sp>
      <p:sp>
        <p:nvSpPr>
          <p:cNvPr id="9626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aqama waliyyahu `aliyya bna abi talibin</a:t>
            </a:r>
          </a:p>
        </p:txBody>
      </p:sp>
      <p:sp>
        <p:nvSpPr>
          <p:cNvPr id="9626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تو انہوں نے اپنے ولی علی ابن ابی طالب-</a:t>
            </a:r>
          </a:p>
        </p:txBody>
      </p:sp>
      <p:sp>
        <p:nvSpPr>
          <p:cNvPr id="9626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तो इनकी जगह अली (अ:स) बिन अबी तालिब (अ:स) ने ले लिये.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728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صَلَوَاتُكَ عَلَيْهِمَا </a:t>
            </a:r>
            <a:r>
              <a:rPr lang="ar-SA" sz="8800" kern="1200" dirty="0" err="1">
                <a:latin typeface="Attari_Quran" pitchFamily="2" charset="-78"/>
                <a:ea typeface="+mn-ea"/>
                <a:cs typeface="Attari_Quran" pitchFamily="2" charset="-78"/>
              </a:rPr>
              <a:t>وَآلِهِمَا</a:t>
            </a:r>
            <a:r>
              <a:rPr lang="ar-SA" sz="8800" kern="1200" dirty="0">
                <a:latin typeface="Attari_Quran" pitchFamily="2" charset="-78"/>
                <a:ea typeface="+mn-ea"/>
                <a:cs typeface="Attari_Quran" pitchFamily="2" charset="-78"/>
              </a:rPr>
              <a:t> هَادِياً</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Your blessings be upon both of them and their Household,</a:t>
            </a:r>
          </a:p>
        </p:txBody>
      </p:sp>
      <p:sp>
        <p:nvSpPr>
          <p:cNvPr id="9728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salawatuka `alayhima wa alihima hadiyan</a:t>
            </a:r>
          </a:p>
        </p:txBody>
      </p:sp>
      <p:sp>
        <p:nvSpPr>
          <p:cNvPr id="9728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کو قوم کا ہادی مقرر کردیا </a:t>
            </a:r>
          </a:p>
        </p:txBody>
      </p:sp>
      <p:sp>
        <p:nvSpPr>
          <p:cNvPr id="9728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इन दोनों पर और इनकी आल (अ:स) पर तेरी रहमतें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8307"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إِذْ </a:t>
            </a:r>
            <a:r>
              <a:rPr lang="ar-SA" sz="8800" kern="1200" dirty="0">
                <a:latin typeface="Attari_Quran" pitchFamily="2" charset="-78"/>
                <a:ea typeface="+mn-ea"/>
                <a:cs typeface="Attari_Quran" pitchFamily="2" charset="-78"/>
              </a:rPr>
              <a:t>كَانَ هُوَ </a:t>
            </a:r>
            <a:r>
              <a:rPr lang="ar-SA" sz="8800" kern="1200" dirty="0" err="1">
                <a:latin typeface="Attari_Quran" pitchFamily="2" charset="-78"/>
                <a:ea typeface="+mn-ea"/>
                <a:cs typeface="Attari_Quran" pitchFamily="2" charset="-78"/>
              </a:rPr>
              <a:t>ٱلْمُنْذِرَ</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because he (the Prophet) was the warner </a:t>
            </a:r>
          </a:p>
        </p:txBody>
      </p:sp>
      <p:sp>
        <p:nvSpPr>
          <p:cNvPr id="98310"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idh kana huwa almundhira</a:t>
            </a:r>
          </a:p>
        </p:txBody>
      </p:sp>
      <p:sp>
        <p:nvSpPr>
          <p:cNvPr id="98311"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اس لیے خود عذاب الٰہی سے ڈرانے والے تھے </a:t>
            </a:r>
            <a:endParaRPr lang="en-US" altLang="en-US" sz="4000" b="1">
              <a:solidFill>
                <a:srgbClr val="000066"/>
              </a:solidFill>
              <a:latin typeface="Alvi Nastaleeq" pitchFamily="2" charset="-78"/>
              <a:cs typeface="Alvi Nastaleeq" pitchFamily="2" charset="-78"/>
            </a:endParaRPr>
          </a:p>
        </p:txBody>
      </p:sp>
      <p:sp>
        <p:nvSpPr>
          <p:cNvPr id="98312"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क्योंकि</a:t>
            </a:r>
            <a:r>
              <a:rPr lang="en-US" altLang="en-US" sz="2400" b="1">
                <a:solidFill>
                  <a:srgbClr val="000066"/>
                </a:solidFill>
              </a:rPr>
              <a:t> </a:t>
            </a:r>
            <a:r>
              <a:rPr lang="hi-IN" altLang="en-US" sz="2400" b="1">
                <a:solidFill>
                  <a:srgbClr val="000066"/>
                </a:solidFill>
              </a:rPr>
              <a:t>वह</a:t>
            </a:r>
            <a:r>
              <a:rPr lang="en-US" altLang="en-US" sz="2400" b="1">
                <a:solidFill>
                  <a:srgbClr val="000066"/>
                </a:solidFill>
              </a:rPr>
              <a:t> </a:t>
            </a:r>
            <a:r>
              <a:rPr lang="hi-IN" altLang="en-US" sz="2400" b="1">
                <a:solidFill>
                  <a:srgbClr val="000066"/>
                </a:solidFill>
              </a:rPr>
              <a:t>पैगंबर</a:t>
            </a:r>
            <a:r>
              <a:rPr lang="en-US" altLang="en-US" sz="2400" b="1">
                <a:solidFill>
                  <a:srgbClr val="000066"/>
                </a:solidFill>
              </a:rPr>
              <a:t> </a:t>
            </a:r>
            <a:r>
              <a:rPr lang="hi-IN" altLang="en-US" sz="2400" b="1">
                <a:solidFill>
                  <a:srgbClr val="000066"/>
                </a:solidFill>
              </a:rPr>
              <a:t>आगाह</a:t>
            </a:r>
            <a:r>
              <a:rPr lang="en-US" altLang="en-US" sz="2400" b="1">
                <a:solidFill>
                  <a:srgbClr val="000066"/>
                </a:solidFill>
              </a:rPr>
              <a:t> </a:t>
            </a:r>
            <a:r>
              <a:rPr lang="hi-IN" altLang="en-US" sz="2400" b="1">
                <a:solidFill>
                  <a:srgbClr val="000066"/>
                </a:solidFill>
              </a:rPr>
              <a:t>करने</a:t>
            </a:r>
            <a:r>
              <a:rPr lang="en-US" altLang="en-US" sz="2400" b="1">
                <a:solidFill>
                  <a:srgbClr val="000066"/>
                </a:solidFill>
              </a:rPr>
              <a:t> </a:t>
            </a:r>
            <a:r>
              <a:rPr lang="hi-IN" altLang="en-US" sz="2400" b="1">
                <a:solidFill>
                  <a:srgbClr val="000066"/>
                </a:solidFill>
              </a:rPr>
              <a:t>वाला है,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99331"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وَلِكُلِّ قَوْمٍ هَادٍ</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and `Ali was the guide for every people.</a:t>
            </a:r>
          </a:p>
        </p:txBody>
      </p:sp>
      <p:sp>
        <p:nvSpPr>
          <p:cNvPr id="99334"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wa likulli qawmin hadin</a:t>
            </a:r>
          </a:p>
        </p:txBody>
      </p:sp>
      <p:sp>
        <p:nvSpPr>
          <p:cNvPr id="99335"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اور ہر قوم کے لیے ایک</a:t>
            </a:r>
            <a:r>
              <a:rPr lang="en-US" altLang="en-US" sz="4000" b="1">
                <a:solidFill>
                  <a:srgbClr val="000066"/>
                </a:solidFill>
                <a:latin typeface="Alvi Nastaleeq" pitchFamily="2" charset="-78"/>
                <a:cs typeface="Alvi Nastaleeq" pitchFamily="2" charset="-78"/>
              </a:rPr>
              <a:t> </a:t>
            </a:r>
            <a:r>
              <a:rPr lang="ar-AE" altLang="en-US" sz="4000" b="1">
                <a:solidFill>
                  <a:srgbClr val="000066"/>
                </a:solidFill>
                <a:latin typeface="Alvi Nastaleeq" pitchFamily="2" charset="-78"/>
                <a:cs typeface="Alvi Nastaleeq" pitchFamily="2" charset="-78"/>
              </a:rPr>
              <a:t>ہادی ہے۔  </a:t>
            </a:r>
          </a:p>
        </p:txBody>
      </p:sp>
      <p:sp>
        <p:nvSpPr>
          <p:cNvPr id="99336"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और</a:t>
            </a:r>
            <a:r>
              <a:rPr lang="en-US" altLang="en-US" sz="2400" b="1">
                <a:solidFill>
                  <a:srgbClr val="000066"/>
                </a:solidFill>
              </a:rPr>
              <a:t> </a:t>
            </a:r>
            <a:r>
              <a:rPr lang="hi-IN" altLang="en-US" sz="2400" b="1">
                <a:solidFill>
                  <a:srgbClr val="000066"/>
                </a:solidFill>
              </a:rPr>
              <a:t>अली (अ:स) रहबर हैं, </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0355"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فَقَالَ </a:t>
            </a:r>
            <a:r>
              <a:rPr lang="ar-SA" sz="8800" kern="1200" dirty="0" err="1">
                <a:latin typeface="Attari_Quran" pitchFamily="2" charset="-78"/>
                <a:ea typeface="+mn-ea"/>
                <a:cs typeface="Attari_Quran" pitchFamily="2" charset="-78"/>
              </a:rPr>
              <a:t>وَٱلْمَلَا</a:t>
            </a:r>
            <a:r>
              <a:rPr lang="ar-SA"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امَامَهُ: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So, he (the Prophet) said in the presence of the people,</a:t>
            </a:r>
          </a:p>
        </p:txBody>
      </p:sp>
      <p:sp>
        <p:nvSpPr>
          <p:cNvPr id="100358"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faqala walmala'u amamahu</a:t>
            </a:r>
          </a:p>
        </p:txBody>
      </p:sp>
      <p:sp>
        <p:nvSpPr>
          <p:cNvPr id="100359"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انہوں نے مجمع عام کے سامنے اعلان کردیا </a:t>
            </a:r>
            <a:endParaRPr lang="en-US" altLang="en-US" sz="4000" b="1">
              <a:solidFill>
                <a:srgbClr val="000066"/>
              </a:solidFill>
              <a:latin typeface="Alvi Nastaleeq" pitchFamily="2" charset="-78"/>
              <a:cs typeface="Alvi Nastaleeq" pitchFamily="2" charset="-78"/>
            </a:endParaRPr>
          </a:p>
        </p:txBody>
      </p:sp>
      <p:sp>
        <p:nvSpPr>
          <p:cNvPr id="100360"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जबकि मुहम्मद डराने वाले और हर कौम के लिये रहबर है, बस फ़रमाया, </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1379"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”مَنْ كُنْتُ مَوْلاَهُ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“As for each one who has taken me as his master,</a:t>
            </a:r>
          </a:p>
        </p:txBody>
      </p:sp>
      <p:sp>
        <p:nvSpPr>
          <p:cNvPr id="101382"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man kuntu mawlahu</a:t>
            </a:r>
          </a:p>
        </p:txBody>
      </p:sp>
      <p:sp>
        <p:nvSpPr>
          <p:cNvPr id="101383"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جس کا میں مولا ہوں</a:t>
            </a:r>
          </a:p>
        </p:txBody>
      </p:sp>
      <p:sp>
        <p:nvSpPr>
          <p:cNvPr id="101384"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आप ने जमा'अत-ए-सहाबा से के जिसका मै (स:अ:व:व) मौला हूँ</a:t>
            </a:r>
            <a:endParaRPr lang="en-US" altLang="en-US" sz="2400"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3"/>
          <p:cNvSpPr txBox="1">
            <a:spLocks noChangeArrowheads="1"/>
          </p:cNvSpPr>
          <p:nvPr/>
        </p:nvSpPr>
        <p:spPr bwMode="auto">
          <a:xfrm>
            <a:off x="152400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r>
              <a:rPr lang="en-GB" altLang="en-US" sz="1600" b="1">
                <a:solidFill>
                  <a:srgbClr val="FFFF99"/>
                </a:solidFill>
                <a:latin typeface="Trebuchet MS" pitchFamily="34" charset="0"/>
              </a:rPr>
              <a:t>Dūā al-Nūdbāh</a:t>
            </a:r>
            <a:endParaRPr lang="en-US" altLang="en-US" sz="1600" b="1">
              <a:solidFill>
                <a:srgbClr val="FFFF99"/>
              </a:solidFill>
              <a:latin typeface="Trebuchet MS" pitchFamily="34" charset="0"/>
            </a:endParaRPr>
          </a:p>
        </p:txBody>
      </p:sp>
      <p:sp>
        <p:nvSpPr>
          <p:cNvPr id="102403" name="Text Box 13"/>
          <p:cNvSpPr txBox="1">
            <a:spLocks noChangeAspect="1" noChangeArrowheads="1"/>
          </p:cNvSpPr>
          <p:nvPr/>
        </p:nvSpPr>
        <p:spPr bwMode="auto">
          <a:xfrm>
            <a:off x="8364538" y="0"/>
            <a:ext cx="2303462"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algn="r"/>
            <a:r>
              <a:rPr lang="ar-SA" altLang="en-US" sz="2400">
                <a:solidFill>
                  <a:srgbClr val="FFFF99"/>
                </a:solidFill>
                <a:latin typeface="Attari_Quran" pitchFamily="2" charset="-78"/>
                <a:cs typeface="Attari_Quran" pitchFamily="2" charset="-78"/>
              </a:rPr>
              <a:t>دعاء الندبة</a:t>
            </a:r>
            <a:endParaRPr lang="en-US" altLang="en-US" sz="2400">
              <a:solidFill>
                <a:srgbClr val="FFFF99"/>
              </a:solidFill>
              <a:latin typeface="Trebuchet MS" pitchFamily="34" charset="0"/>
            </a:endParaRPr>
          </a:p>
        </p:txBody>
      </p:sp>
      <p:sp>
        <p:nvSpPr>
          <p:cNvPr id="11" name="Title 3"/>
          <p:cNvSpPr>
            <a:spLocks noGrp="1"/>
          </p:cNvSpPr>
          <p:nvPr>
            <p:ph type="ctrTitle"/>
          </p:nvPr>
        </p:nvSpPr>
        <p:spPr>
          <a:xfrm>
            <a:off x="1752600" y="731839"/>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فَعَلِيٌّ مَوْلاَهُ</a:t>
            </a:r>
            <a:endParaRPr lang="en-US" sz="8800" kern="1200" dirty="0">
              <a:latin typeface="Attari_Quran" pitchFamily="2" charset="-78"/>
              <a:ea typeface="+mn-ea"/>
              <a:cs typeface="Attari_Quran" pitchFamily="2" charset="-78"/>
            </a:endParaRPr>
          </a:p>
        </p:txBody>
      </p:sp>
      <p:sp>
        <p:nvSpPr>
          <p:cNvPr id="12" name="Subtitle 4"/>
          <p:cNvSpPr>
            <a:spLocks noGrp="1"/>
          </p:cNvSpPr>
          <p:nvPr>
            <p:ph type="subTitle" idx="1"/>
          </p:nvPr>
        </p:nvSpPr>
        <p:spPr>
          <a:xfrm>
            <a:off x="1752600" y="2286000"/>
            <a:ext cx="8686800" cy="1752600"/>
          </a:xfrm>
          <a:extLst/>
        </p:spPr>
        <p:txBody>
          <a:bodyPr/>
          <a:lstStyle/>
          <a:p>
            <a:pPr marL="342900" indent="-342900" eaLnBrk="1" hangingPunct="1">
              <a:defRPr/>
            </a:pPr>
            <a:r>
              <a:rPr lang="en-US" b="1" kern="1200" dirty="0">
                <a:ea typeface="MS Mincho" pitchFamily="49" charset="-128"/>
              </a:rPr>
              <a:t>`Ali is now his master.</a:t>
            </a:r>
          </a:p>
        </p:txBody>
      </p:sp>
      <p:sp>
        <p:nvSpPr>
          <p:cNvPr id="102406" name="Subtitle 4"/>
          <p:cNvSpPr txBox="1">
            <a:spLocks/>
          </p:cNvSpPr>
          <p:nvPr/>
        </p:nvSpPr>
        <p:spPr bwMode="auto">
          <a:xfrm>
            <a:off x="1828800"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3200">
                <a:solidFill>
                  <a:srgbClr val="000066"/>
                </a:solidFill>
                <a:latin typeface="Arial" charset="0"/>
                <a:cs typeface="Arial" charset="0"/>
              </a:defRPr>
            </a:lvl1pPr>
            <a:lvl2pPr>
              <a:defRPr sz="2800">
                <a:solidFill>
                  <a:srgbClr val="000066"/>
                </a:solidFill>
                <a:latin typeface="Arial" charset="0"/>
                <a:cs typeface="Arial" charset="0"/>
              </a:defRPr>
            </a:lvl2pPr>
            <a:lvl3pPr>
              <a:defRPr sz="2400">
                <a:solidFill>
                  <a:srgbClr val="000066"/>
                </a:solidFill>
                <a:latin typeface="Arial" charset="0"/>
                <a:cs typeface="Arial" charset="0"/>
              </a:defRPr>
            </a:lvl3pPr>
            <a:lvl4pPr>
              <a:defRPr sz="2000">
                <a:solidFill>
                  <a:srgbClr val="000066"/>
                </a:solidFill>
                <a:latin typeface="Arial" charset="0"/>
                <a:cs typeface="Arial" charset="0"/>
              </a:defRPr>
            </a:lvl4pPr>
            <a:lvl5pPr>
              <a:defRPr sz="2000">
                <a:solidFill>
                  <a:srgbClr val="000066"/>
                </a:solidFill>
                <a:latin typeface="Arial" charset="0"/>
                <a:cs typeface="Arial" charset="0"/>
              </a:defRPr>
            </a:lvl5pPr>
            <a:lvl6pPr eaLnBrk="0" hangingPunct="0">
              <a:defRPr sz="2000">
                <a:solidFill>
                  <a:srgbClr val="000066"/>
                </a:solidFill>
                <a:latin typeface="Arial" charset="0"/>
                <a:cs typeface="Arial" charset="0"/>
              </a:defRPr>
            </a:lvl6pPr>
            <a:lvl7pPr eaLnBrk="0" hangingPunct="0">
              <a:defRPr sz="2000">
                <a:solidFill>
                  <a:srgbClr val="000066"/>
                </a:solidFill>
                <a:latin typeface="Arial" charset="0"/>
                <a:cs typeface="Arial" charset="0"/>
              </a:defRPr>
            </a:lvl7pPr>
            <a:lvl8pPr eaLnBrk="0" hangingPunct="0">
              <a:defRPr sz="2000">
                <a:solidFill>
                  <a:srgbClr val="000066"/>
                </a:solidFill>
                <a:latin typeface="Arial" charset="0"/>
                <a:cs typeface="Arial" charset="0"/>
              </a:defRPr>
            </a:lvl8pPr>
            <a:lvl9pPr eaLnBrk="0" hangingPunct="0">
              <a:defRPr sz="2000">
                <a:solidFill>
                  <a:srgbClr val="000066"/>
                </a:solidFill>
                <a:latin typeface="Arial" charset="0"/>
                <a:cs typeface="Arial" charset="0"/>
              </a:defRPr>
            </a:lvl9pPr>
          </a:lstStyle>
          <a:p>
            <a:pPr marL="342900" indent="-342900" algn="ctr">
              <a:spcBef>
                <a:spcPct val="20000"/>
              </a:spcBef>
            </a:pPr>
            <a:r>
              <a:rPr lang="fi-FI" altLang="en-US" sz="2800" b="1" i="1">
                <a:ea typeface="MS Mincho" pitchFamily="49" charset="-128"/>
              </a:rPr>
              <a:t>fa`aliyyun mawlahu</a:t>
            </a:r>
          </a:p>
        </p:txBody>
      </p:sp>
      <p:sp>
        <p:nvSpPr>
          <p:cNvPr id="102407" name="Rectangle 15"/>
          <p:cNvSpPr>
            <a:spLocks noChangeArrowheads="1"/>
          </p:cNvSpPr>
          <p:nvPr/>
        </p:nvSpPr>
        <p:spPr bwMode="auto">
          <a:xfrm>
            <a:off x="1828800" y="4114801"/>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AE" altLang="en-US" sz="4000" b="1">
                <a:solidFill>
                  <a:srgbClr val="000066"/>
                </a:solidFill>
                <a:latin typeface="Alvi Nastaleeq" pitchFamily="2" charset="-78"/>
                <a:cs typeface="Alvi Nastaleeq" pitchFamily="2" charset="-78"/>
              </a:rPr>
              <a:t>اس کا یہ علی بھی مولا ہے۔</a:t>
            </a:r>
          </a:p>
        </p:txBody>
      </p:sp>
      <p:sp>
        <p:nvSpPr>
          <p:cNvPr id="102408" name="Rectangle 16"/>
          <p:cNvSpPr>
            <a:spLocks noChangeArrowheads="1"/>
          </p:cNvSpPr>
          <p:nvPr/>
        </p:nvSpPr>
        <p:spPr bwMode="auto">
          <a:xfrm>
            <a:off x="1676400" y="49530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altLang="en-US" sz="2400" b="1">
                <a:solidFill>
                  <a:srgbClr val="000066"/>
                </a:solidFill>
              </a:rPr>
              <a:t>बस अली (अस:) भी इसके मौला हैं,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17559</TotalTime>
  <Words>15883</Words>
  <Application>Microsoft Office PowerPoint</Application>
  <PresentationFormat>Widescreen</PresentationFormat>
  <Paragraphs>2589</Paragraphs>
  <Slides>369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369</vt:i4>
      </vt:variant>
    </vt:vector>
  </HeadingPairs>
  <TitlesOfParts>
    <vt:vector size="376" baseType="lpstr">
      <vt:lpstr>MS Mincho</vt:lpstr>
      <vt:lpstr>Alvi Nastaleeq</vt:lpstr>
      <vt:lpstr>Arial</vt:lpstr>
      <vt:lpstr>Attari_Quran</vt:lpstr>
      <vt:lpstr>Mangal</vt:lpstr>
      <vt:lpstr>Trebuchet MS</vt:lpstr>
      <vt:lpstr>Default Design</vt:lpstr>
      <vt:lpstr>PowerPoint Presentation</vt:lpstr>
      <vt:lpstr>PowerPoint Presentation</vt:lpstr>
      <vt:lpstr>اَللَّهُمَّ صَلِّ عَلَىٰ مُحَمَّدٍ وَآلِ مُحَمَّدٍ</vt:lpstr>
      <vt:lpstr>بِسْمِ اللَّهِ الرَّحْمَٰنِ الرَّحِيمِ</vt:lpstr>
      <vt:lpstr>اَلْحَمْدُ لِلَّهِ رَبِّ ٱلْعَالَمِينَ</vt:lpstr>
      <vt:lpstr>وَصَلَّىٰ ٱللَّهُ عَلَىٰ سَيِّدِنَا مُحَمَّدٍ نَبِيِّهِ</vt:lpstr>
      <vt:lpstr>وَآلِهِ وَسَلَّمَ تَسْلِيماً</vt:lpstr>
      <vt:lpstr>اَللَّهُمَّ لَكَ ٱلْحَمْدُ</vt:lpstr>
      <vt:lpstr>عَلَىٰ مَا جَرَىٰ بِهِ قَضَاؤُكَ</vt:lpstr>
      <vt:lpstr>فِي اوْلِيَائِكَ ٱلَّذِينَ ٱسْتَخْلَصْتَهُمْ لِنَفْسِكَ وَدِينِكَ</vt:lpstr>
      <vt:lpstr>إِذِ ٱخْتَرْتَ لَهُمْ جَزِيلَ مَا عِنْدَكَ</vt:lpstr>
      <vt:lpstr>مِنَ ٱلنَّعِيمِ ٱلْمُقِيمِ</vt:lpstr>
      <vt:lpstr>ٱلَّذِي لاَ زَوَالَ لَهُ وَلاَ ٱضْمِحْلاَلَ</vt:lpstr>
      <vt:lpstr>بَعْدَ انْ شَرَطْتَ عَلَيْهِمُ ٱلزُّهْدَ</vt:lpstr>
      <vt:lpstr>فِي دَرَجَاتِ هٰذِهِ ٱلدُّنْيَا ٱلدَّنِيَّةِ</vt:lpstr>
      <vt:lpstr>وَزُخْرُفِهَا وَزِبْرِجِهَا</vt:lpstr>
      <vt:lpstr>فَشَرَطُوٱ لَكَ ذٰلِكَ</vt:lpstr>
      <vt:lpstr>وَعَلِمْتَ مِنْهُمُ ٱلْوَفَاءَ بِهِ</vt:lpstr>
      <vt:lpstr>فَقَبِلْتَهُمْ وَقَرَّبْتَهُمْ</vt:lpstr>
      <vt:lpstr>وَقَدَّمْتَ لَهُمُ ٱلذِّكْرَ ٱلْعَلِيَّ</vt:lpstr>
      <vt:lpstr>وَٱلثَّنَاءَ ٱلْجَلِيَّ</vt:lpstr>
      <vt:lpstr>وَاهْبَطْتَ عَلَيْهِمْ مَلاَئِكَتَكَ</vt:lpstr>
      <vt:lpstr>وَكَرَّمْتَهُمْ بِوَحْيِكَ</vt:lpstr>
      <vt:lpstr>وَرَفَدْتَهُمْ بِعِلْمِكَ</vt:lpstr>
      <vt:lpstr>وَجَعَلْتَهُمُ ٱلذَّرِيعَةَ إِلَيْكَ</vt:lpstr>
      <vt:lpstr>وَٱلْوَسِيلَةَ إِلَىٰ رِضْوَانِكَ</vt:lpstr>
      <vt:lpstr>فَبَعْضٌ اسْكَنْتَهُ جَنَّتَكَ</vt:lpstr>
      <vt:lpstr>إِلَىٰ انْ اخْرَجْتَهُ مِنْهَا</vt:lpstr>
      <vt:lpstr>وَبَعْضٌ حَمَلْتَهُ فِي فُلْكِكَ</vt:lpstr>
      <vt:lpstr>وَنَجَّيْتَهُ وَمَنْ آمَنَ مَعَهُ</vt:lpstr>
      <vt:lpstr>مِنَ ٱلْهَلَكَةِ بِرَحْمَتِكَ</vt:lpstr>
      <vt:lpstr>وَبَعْضٌ ٱتَّخَذْتَهُ لِنَفْسِكَ خَلِيلاَ</vt:lpstr>
      <vt:lpstr>وَسَالَكَ لِسَانَ صِدْقٍ فِي ٱلآخِرِينَ فَاجَبْتَهُ</vt:lpstr>
      <vt:lpstr>وَجَعَلْتَ ذٰلِكَ عَلِيّاً</vt:lpstr>
      <vt:lpstr>وَبَعْضٌ كَلَّمْتَهُ مِنْ شَجَرَةٍ تَكْلِيماً</vt:lpstr>
      <vt:lpstr>وَجَعَلْتَ لَهُ مِنْ اخِيهِ رِدْءاً وَوَزِيراً</vt:lpstr>
      <vt:lpstr>وَبَعْضٌ اوْلَدْتَهُ مِنْ غَيْرِ ابٍ</vt:lpstr>
      <vt:lpstr>وَآتَيْتَهُ ٱلْبَيِّنَاتِ</vt:lpstr>
      <vt:lpstr>وَايَّدْتَهُ بِرُوحِ ٱلْقُدُسِ</vt:lpstr>
      <vt:lpstr>وَكُلٌّ شَرَعْتَ لَهُ شَرِيعَةً</vt:lpstr>
      <vt:lpstr>وَنَهَجْتَ لَهُ مِنْهَاجاً</vt:lpstr>
      <vt:lpstr>وَتَخَيَّرْتَ لَهُ اوْصِيَاءَ</vt:lpstr>
      <vt:lpstr>مُسْتَحْفِظاً بَعْدَ مُسْتَحْفِظٍ</vt:lpstr>
      <vt:lpstr>مِنْ مُدَّةٍ إِلَىٰ مُدَّةٍ</vt:lpstr>
      <vt:lpstr>إِقَامَةً لِدِينِكَ</vt:lpstr>
      <vt:lpstr>وَحُجَّةً عَلَىٰ عِبَادِكَ</vt:lpstr>
      <vt:lpstr>وَلِئَلاَّ يَزُولَ ٱلْحَقُّ عَنْ مَقَرِّهِ</vt:lpstr>
      <vt:lpstr>وَيَغْلِبَ ٱلْبَاطِلُ عَلَىٰ اهْلِهِ</vt:lpstr>
      <vt:lpstr>وَلاَ يَقُولَ احَدٌ</vt:lpstr>
      <vt:lpstr>لَوْ لاَ ارْسَلْتَ إِلَيْنَا رَسُولاَ مُنْذِراً</vt:lpstr>
      <vt:lpstr>وَاقَمْتَ لَنَا عَلَماً هَادِياً</vt:lpstr>
      <vt:lpstr>فَنَتَّبِعَ آيَاتِكَ مِنْ قَبْلِ انْ نَذِلَّ وَنَخْزَىٰ</vt:lpstr>
      <vt:lpstr>إِلَىٰ انِ ٱنْتَهَيْتَ بِٱلامْرِ إِلَىٰ حَبِيبِكَ وَنَجِيبِكَ مُحَمَّدٍ</vt:lpstr>
      <vt:lpstr>صَلَّىٰ ٱللَّهُ عَلَيْهِ وَآلِهِ</vt:lpstr>
      <vt:lpstr>فَكَانَ كَمَا ٱنْتَجَبْتَهُ</vt:lpstr>
      <vt:lpstr>سَيِّدَ مَنْ خَلَقْتَهُ</vt:lpstr>
      <vt:lpstr>وَصَفْوَةَ مَنِ ٱصْطَفَيْتَهُ</vt:lpstr>
      <vt:lpstr>وَافْضَلَ مَنِ ٱجْتَبَيْتَهُ</vt:lpstr>
      <vt:lpstr>وَاكْرَمَ مَنِ ٱعْتَمَدْتَهُ</vt:lpstr>
      <vt:lpstr>قَدَّمْتَهُ عَلَىٰ انْبِيَائِكَ</vt:lpstr>
      <vt:lpstr>وَبَعَثْتَهُ إِلَىٰ ٱلثَّقَلَيْنِ مِنْ عِبَادِكَ</vt:lpstr>
      <vt:lpstr>وَاوْطَاتَهُ مَشَارِقَكَ وَمَغَارِبَكَ</vt:lpstr>
      <vt:lpstr>وَسَخَّرْتَ لَهُ ٱلْبُرَاقَ</vt:lpstr>
      <vt:lpstr>وَعَرَجْتَ بِرُوْحِهِ إِلَىٰ سَمَائِكَ</vt:lpstr>
      <vt:lpstr>وَاوْدَعْتَهُ عِلْمَ مَا كَانَ</vt:lpstr>
      <vt:lpstr>وَمَا يَكُونُ إِلَىٰ ٱنْقِضَاءِ خَلْقِكَ</vt:lpstr>
      <vt:lpstr>ثُمَّ نَصَرْتَهُ بِٱلرُّعْبِ</vt:lpstr>
      <vt:lpstr>وَحَفَفْتَهُ بِجَبْرَئِيلَ وَمِيكَائِيلَ</vt:lpstr>
      <vt:lpstr>وَٱلْمُسَوِّمِينَ مِنْ مَلاَئِكَتِكَ</vt:lpstr>
      <vt:lpstr>وَوَعَدْتَهُ انْ تُظْهِرَ دِينَهُ عَلَىٰ ٱلدِّينِ كُلِّهِ</vt:lpstr>
      <vt:lpstr>وَلَوْ كَرِهَ ٱلْمُشْرِكُونَ</vt:lpstr>
      <vt:lpstr>وَذٰلِكَ بَعْدَ انْ بَوَّاتَهُ مُبَوَّا صِدْقٍ مِنْ اهْلِهِ</vt:lpstr>
      <vt:lpstr>وَجَعَلْتَ لَهُ وَلَهُمْ اوَّلَ بَيْتٍ</vt:lpstr>
      <vt:lpstr>وُضِعَ لِلنَّاسِ لَلَّذي بِبَكَّةَ</vt:lpstr>
      <vt:lpstr>مُبَارَكاً وَهُدىًٰ لِلْعَالَمينَ</vt:lpstr>
      <vt:lpstr>فِيهِ آيَاتٌ بَيِّنَاتٌ</vt:lpstr>
      <vt:lpstr>مَقَامُ إِبْرَاهِيمَ</vt:lpstr>
      <vt:lpstr>وَمَنْ دَخَلَهُ كَانَ آمِناً</vt:lpstr>
      <vt:lpstr>وَقُلْتَ إِنَّمَا يُرِيدُ ٱللَّهُ لِيُذْهِبَ عَنْكُمُ ٱلرِّجْسَ</vt:lpstr>
      <vt:lpstr>اهْلَ ٱلْبَيْتِ</vt:lpstr>
      <vt:lpstr>وَيُطَهِّرَكُمْ تَطْهِيراً.</vt:lpstr>
      <vt:lpstr>ثُمَّ جَعَلْتَ اجْرَ مُحَمَّدٍ</vt:lpstr>
      <vt:lpstr>صَلَوَاتُكَ عَلَيْهِ وَآلِهِ</vt:lpstr>
      <vt:lpstr>مَوَدَّتَهُمْ فِي كِتَابِكَ</vt:lpstr>
      <vt:lpstr>فَقُلْتَ قُلْ لاَ اسْالُكُمْ عَلَيْهِ اجْراً</vt:lpstr>
      <vt:lpstr>إِلاَّ ٱلْمَوَدَّةَ فِي ٱلْقُرْبَىٰ.»</vt:lpstr>
      <vt:lpstr>وَقُلْتَ: مَا سَالْتُكُمْ مِنْ اجْرٍ فَهُوَ لَكُمْ.»</vt:lpstr>
      <vt:lpstr>وَقُلْتَ Iمَا اسْالُكُمْ عَلَيْهِ مِنْ اجْرٍ</vt:lpstr>
      <vt:lpstr>إِلاَّ مَنْ شَاءَ انْ يَتَّخِذَ إِلَىٰ رَبِّهِ سَبِيلاَ.</vt:lpstr>
      <vt:lpstr>فَكَانُوٱ هُمُ ٱلسَّبِيلَ إِلَيْكَ</vt:lpstr>
      <vt:lpstr>وَٱلْمَسْلَكَ إِلَىٰ رِضْوَانِكَ</vt:lpstr>
      <vt:lpstr>فَلَمَّا ٱنْقَضَتْ ايَّامُهُ</vt:lpstr>
      <vt:lpstr>اقَامَ وَلِيَّهُ عَلِيَّ بْنَ ابِي طَالِبٍ</vt:lpstr>
      <vt:lpstr>صَلَوَاتُكَ عَلَيْهِمَا وَآلِهِمَا هَادِياً</vt:lpstr>
      <vt:lpstr>إِذْ كَانَ هُوَ ٱلْمُنْذِرَ</vt:lpstr>
      <vt:lpstr>وَلِكُلِّ قَوْمٍ هَادٍ</vt:lpstr>
      <vt:lpstr>فَقَالَ وَٱلْمَلَا امَامَهُ:</vt:lpstr>
      <vt:lpstr>”مَنْ كُنْتُ مَوْلاَهُ</vt:lpstr>
      <vt:lpstr>فَعَلِيٌّ مَوْلاَهُ</vt:lpstr>
      <vt:lpstr>اَللَّهُمَّ وَالِ مَنْ وَالاَهُ</vt:lpstr>
      <vt:lpstr>وَعَادِ مَنْ عَادَاهُ</vt:lpstr>
      <vt:lpstr>وَٱنْصُرْ مَنْ نَصَرَهُ</vt:lpstr>
      <vt:lpstr>وَٱخْذُلْ مَنْ خَذَلَهُ.“</vt:lpstr>
      <vt:lpstr>وَقَالَ: ”مَنْ كُنْتُ انَا نَبِيَّهُ فَعَلِيٌّ امِيرُهُ.“</vt:lpstr>
      <vt:lpstr>وَقَالَ: ”انَا وَعَلِيٌّ مِنْ شَجَرَةٍ وَاحِدَةٍ</vt:lpstr>
      <vt:lpstr>وَسَائِرُ ٱلنَّاسِ مِنْ شَجَرٍ شَتَّىٰ.“</vt:lpstr>
      <vt:lpstr>وَاحَلَّهُ مَحَلَّ هَارُونَ مِنْ مُوسَىٰ</vt:lpstr>
      <vt:lpstr>فَقَالَ لَهُ: ”انْتَ مِنِّي بِمَنْزِلَةِ هَارُونَ مِنْ مُوسَىٰ</vt:lpstr>
      <vt:lpstr>إِلاَّ انَّهُ لاَ نَبِيَّ بَعْدِي.“</vt:lpstr>
      <vt:lpstr>وَزَوَّجَهُ ٱبْنَتَهُ سَيِّدَةَ نِسَاءِ ٱلْعَالَمِينَ</vt:lpstr>
      <vt:lpstr>وَاحَلَّ لَهُ مِنْ مَسْجِدِهِ مَا حَلَّ لَهُ</vt:lpstr>
      <vt:lpstr>وَسَدَّ ٱلابْوَابَ إِلاَّ بَابَهُ</vt:lpstr>
      <vt:lpstr>ثُمَّ اوْدَعَهُ عِلْمَهُ وَحِكْمَتَهُ</vt:lpstr>
      <vt:lpstr>فَقَالَ: ”انَا مَدِينَةُ ٱلْعِلْمِ</vt:lpstr>
      <vt:lpstr>وَعَلِيٌّ بَابُهَا</vt:lpstr>
      <vt:lpstr>فَمَنْ ارَادَ ٱلْمَدِينَةَ وَٱلْحِكْمَةَ</vt:lpstr>
      <vt:lpstr>فَلْيَاتِهَا مِنْ بَابِهَا.“</vt:lpstr>
      <vt:lpstr>ثُمَّ قَالَ: ”انْتَ اخِي وَوَصِيِّي وَوَارِثِي</vt:lpstr>
      <vt:lpstr>لَحْمُكَ مِنْ لَحْمِي</vt:lpstr>
      <vt:lpstr>وَدَمُكَ مِنْ دَمِي</vt:lpstr>
      <vt:lpstr>وَسِلْمُكَ سِلْمِي</vt:lpstr>
      <vt:lpstr>وَحَرْبُكَ حَرْبِي</vt:lpstr>
      <vt:lpstr>وَٱلإِيـمَانُ مُخَالِطٌ لَحْمَكَ وَدَمَكَ</vt:lpstr>
      <vt:lpstr>كَمَا خَالَطَ لَحْمِي وَدَمِي</vt:lpstr>
      <vt:lpstr>وَانْتَ غَداً عَلَىٰ الْحَوْضِ خَلِيفَتِي</vt:lpstr>
      <vt:lpstr>وَانْتَ تَقْضِي دَيْنِي</vt:lpstr>
      <vt:lpstr>وَتُنْجِزُ عِدَاتِي</vt:lpstr>
      <vt:lpstr>وَشِيعَتُكَ عَلَىٰ مَنَابِرَ مِنْ نُورٍ</vt:lpstr>
      <vt:lpstr>مُبْيَضَّةً وُجُوهُهُمْ حَوْلِي فِي ٱلْجَنَّةِ</vt:lpstr>
      <vt:lpstr>وَهُمْ جِيرَانِي</vt:lpstr>
      <vt:lpstr>وَلَوْلاَ انْتَ يَا عَلِيُّ</vt:lpstr>
      <vt:lpstr>لَمْ يُعْرَفِ ٱلْمُؤْمِنُونَ بَعْدِي.“</vt:lpstr>
      <vt:lpstr>وَكَانَ بَعْدَهُ هُدىٰ مِنَ ٱلضَّلاَلِ</vt:lpstr>
      <vt:lpstr>وَنُوراً مِنَ ٱلْعَمَىٰ</vt:lpstr>
      <vt:lpstr>وَحَبْلَ ٱللَّهِ ٱلْمَتِينَ</vt:lpstr>
      <vt:lpstr>وَصِرَاطَهُ ٱلْمُسْتَقِيمَ</vt:lpstr>
      <vt:lpstr>لاَ يُسْبَقُ بِقَرَابَةٍ فِي رَحِمٍ</vt:lpstr>
      <vt:lpstr>وَلاَ بِسَابِقَةٍ فِي دِينٍ</vt:lpstr>
      <vt:lpstr>وَلاَ يُلْحَقُ فِي مَنْقَبَةٍ مِنْ مَنَاقِبِهِ</vt:lpstr>
      <vt:lpstr>يَحْذُو حَذْوَ ٱلرَّسُولِ</vt:lpstr>
      <vt:lpstr>صَلَّىٰ ٱللَّهُ عَلَيْهِمَا وَآلِهِمَا</vt:lpstr>
      <vt:lpstr>وَيُقَاتِلُ عَلَىٰ ٱلتَّاوِيلِ</vt:lpstr>
      <vt:lpstr>وَلاَ تَاخُذُهُ فِي ٱللَّهِ لَوْمَةُ لاَئِمٍ</vt:lpstr>
      <vt:lpstr>قَدْ وَتَرَ فِيهِ صَنَادِيدَ ٱلْعَرَبِ</vt:lpstr>
      <vt:lpstr>وَقَتَلَ ابْطَالَهُمْ</vt:lpstr>
      <vt:lpstr>وَنَاوَشَ ذُؤْبَانَهُمْ</vt:lpstr>
      <vt:lpstr>فَاوْدَعَ قُلُوبَهُمْ احْقَاداً</vt:lpstr>
      <vt:lpstr>بَدْرِيَّةً وَخَيْبَرِيَّةً وَحُنَيْنِيَّةً وَغَيْرَهُنَّ</vt:lpstr>
      <vt:lpstr>فَاضَبَّتْ عَلَىٰ عَدَاوَتِهِ</vt:lpstr>
      <vt:lpstr>وَاكَبَّتْ عَلَىٰ مُنَابَذَتِهِ</vt:lpstr>
      <vt:lpstr>حَتَّىٰ قَتَلَ ٱلنَّاكِثِينَ وَٱلْقَاسِطِينَ وَٱلْمَارِقِينَ</vt:lpstr>
      <vt:lpstr>وَلَمَّا قَضَىٰ نَحْبَهُ</vt:lpstr>
      <vt:lpstr>وَقَتَلَهُ اشْقَىٰ ٱلآخِرِينَ يَتْبَعُ اشْقَىٰ ٱلاوَّلِينَ</vt:lpstr>
      <vt:lpstr>لَمْ يُمْتَثَلْ امْرُ رَسُولِ ٱللَّهِ</vt:lpstr>
      <vt:lpstr>صَلَّىٰ ٱللَّهُ عَلَيْهِ وَآلِهِ</vt:lpstr>
      <vt:lpstr>فِي ٱلْهَادِينَ بَعْدَ ٱلْهَادِينَ</vt:lpstr>
      <vt:lpstr>وَٱلامَّةُ مُصِرَّةٌ عَلَىٰ مَقْتِهِ</vt:lpstr>
      <vt:lpstr>مُجْتَمِعَةٌ عَلَىٰ قَطِيعَةِ رَحِمِهِ</vt:lpstr>
      <vt:lpstr>وَإِقْصَاءِ وُلْدِهِ</vt:lpstr>
      <vt:lpstr>إِلاَّ ٱلْقَلِيلَ مِمَّنْ وَفَىٰ لِرِعَايَةِ ٱلْحَقِّ فِيهِمْ</vt:lpstr>
      <vt:lpstr>فَقُتِلَ مَنْ قُتِلَ</vt:lpstr>
      <vt:lpstr>وَسُبِيَ مَنْ سُبِيَ</vt:lpstr>
      <vt:lpstr>وَاقْصِيَ مَنْ اقْصِيَ</vt:lpstr>
      <vt:lpstr>وَجَرَىٰ ٱلْقَضَاءُ لَهُمْ</vt:lpstr>
      <vt:lpstr>بِمَا يُرْجَىٰ لَهُ حُسْنُ ٱلْمَثُوبَةِ</vt:lpstr>
      <vt:lpstr>إِذْ كَانَتِ ٱلارْضُ لِلَّهِ</vt:lpstr>
      <vt:lpstr>يُورِثُهَا مَنْ يَشَاءُ مِنْ عِبَادِهِ</vt:lpstr>
      <vt:lpstr>وَٱلْعَاقِبَةُ لِلْمُتَّقِينَ</vt:lpstr>
      <vt:lpstr>وَسُبْحَانَ رَبِّنَا</vt:lpstr>
      <vt:lpstr>إِنْ كَانَ وَعْدُ رَبِّنَا لَمَفْعُولاَ</vt:lpstr>
      <vt:lpstr>وَلَنْ يُخْلِفَ ٱللَّهُ وَعْدَهُ</vt:lpstr>
      <vt:lpstr>وَهُوَ ٱلْعَزِيزُ ٱلْحَكِيمُ</vt:lpstr>
      <vt:lpstr>فَعَلَىٰ ٱلاطَائِبِ مِنْ اهْلِ بَيْتِ مُحَمَّد وَعَلِيٍّ</vt:lpstr>
      <vt:lpstr>صَلَّىٰ ٱللَّهُ عَلَيْهِمَا وَآلِهِمَا</vt:lpstr>
      <vt:lpstr>فَلْيَبْكِ ٱلْبَاكُونَ</vt:lpstr>
      <vt:lpstr>وَإِيَّاهُمْ فَلْيَنْدُبِ ٱلنَّادِبُونَ</vt:lpstr>
      <vt:lpstr>وَلِمِثْلِهِمْ فَلْتَذْرِفِ ٱلدُّمُوعُ</vt:lpstr>
      <vt:lpstr>وَلْيَصْرُخِ ٱلصَّارِخُونَ</vt:lpstr>
      <vt:lpstr>وَيَضِجَّ ٱلضَّاجُّونَ</vt:lpstr>
      <vt:lpstr>وَيَعِجَّ ٱلْعَاجُّوَنَ</vt:lpstr>
      <vt:lpstr>ايْنَ ٱلْحَسَنُ ايْنَ ٱلْحُسَيْنُ</vt:lpstr>
      <vt:lpstr>ايْنَ ابْنَاءُ ٱلْحُسَيْنِ</vt:lpstr>
      <vt:lpstr>صَالِحٌ بَعْدَ صَالِحٍ</vt:lpstr>
      <vt:lpstr>وَصَادِقٌ بَعْدَ صَادِقٍ</vt:lpstr>
      <vt:lpstr>ايْنَ ٱلسَّبِيلُ بَعْدَ ٱلسَّبِيلِ</vt:lpstr>
      <vt:lpstr>ايْنَ ٱلْخِيَرَةُ بَعْدَ ٱلْخِيَرَةِ</vt:lpstr>
      <vt:lpstr>ايْنَ ٱلشُّمُوسُ ٱلطَّالِعَةُ</vt:lpstr>
      <vt:lpstr>ايْنَ ٱلاقْمَارُ ٱلْمُنِيرَةُ</vt:lpstr>
      <vt:lpstr>ايْنَ ٱلانْجُمُ ٱلزَّاهِرَةُ</vt:lpstr>
      <vt:lpstr>ايْنَ اعْلاَمُ ٱلدِّينِ</vt:lpstr>
      <vt:lpstr>وَقَوَاعِدُ ٱلْعِلْمِ</vt:lpstr>
      <vt:lpstr>ايْنَ بَقِيَّةُ ٱللَّهِ</vt:lpstr>
      <vt:lpstr>ٱلَّتِي لاَ تَخْلُو مِنَ ٱلْعِتْرَةِ ٱلْهَادِيةِ</vt:lpstr>
      <vt:lpstr>اينَ ٱلْمُعَدُّ لِقَطْعِ دَابِرِ ٱلظَّلَمَةِ</vt:lpstr>
      <vt:lpstr>ايْنَ ٱلْمُنْتَظَرُ لإِقَامَةِ ٱلامْتِ وَٱلعِوَجِ</vt:lpstr>
      <vt:lpstr>ايْنَ ٱلْمُرْتَجىٰ لإِزَالَةِ ٱلْجَوْرِ وَٱلْعُدْوَانِ</vt:lpstr>
      <vt:lpstr>ايْنَ ٱلْمُدَّخَرُ لِتَجْدِيدِ ٱلْفَرَائِضِ وَٱلسُّنَنِ</vt:lpstr>
      <vt:lpstr>ايْنَ ٱلْمُتَخَيَّرُ لإِعَادَةِ ٱلْمِلَّةِ وَٱلشَّرِيعَةِ</vt:lpstr>
      <vt:lpstr>ايْنَ ٱلْمُؤَمَّلُ لإِحْيَاءِ ٱلْكِتَابِ وَحُدُودِهِ</vt:lpstr>
      <vt:lpstr>ايْنَ مُحْيِي مَعَالِمِ ٱلدِّينِ وَاهْلِهِ</vt:lpstr>
      <vt:lpstr>ايْنَ قَاصِمُ شَوْكَةِ ٱلْمُعْتَدِينَ</vt:lpstr>
      <vt:lpstr>ايْنَ هَادِمُ ابْنِيَةِ ٱلشِّرْكِ وَٱلنِّفَاقِ</vt:lpstr>
      <vt:lpstr>ايْنَ مُبِيدُ اهْلِ ٱلْفُسُوقِ</vt:lpstr>
      <vt:lpstr>وَٱلْعِصْيَانِ وَٱلطُّغْيَانِ</vt:lpstr>
      <vt:lpstr>ايْنَ حَاصِدُ فُرُوعِ ٱلْغَيِّ وَٱلشِّقَاقِ</vt:lpstr>
      <vt:lpstr>ايْنَ طَامِسُ آثَارِ ٱلزَّيْغِ وَٱلاهْوَاءِ</vt:lpstr>
      <vt:lpstr>ايْنَ قَاطِعُ حَبَائِلِ ٱلْكِذْبِ وَٱلٱِفْتِرَاءِ</vt:lpstr>
      <vt:lpstr>ايْنَ مُبِيدُ ٱلْعُتَاةِ وَٱلْمَرَدَةِ</vt:lpstr>
      <vt:lpstr>ايْنَ مُسْتَاصِلُ اهْلِ ٱلْعِنَادِ وَٱلتَّضْلِيلِ وَٱلإِلْحَادِ</vt:lpstr>
      <vt:lpstr>ايْنَ مُعِزُّ ٱلاوْلِيَاءِ وَمُذِلُّ ٱلاعْدَاءِ</vt:lpstr>
      <vt:lpstr>ايْنَ جَامِعُ ٱلْكَلِمَةِ عَلَىٰ ٱلتَّقْوَىٰ</vt:lpstr>
      <vt:lpstr>ايْنَ بَابُ ٱللَّهِ ٱلَّذِي مِنْهُ يُؤْتَىٰ</vt:lpstr>
      <vt:lpstr>ايْنَ وَجْهُ ٱللَّهِ ٱلَّذِي إِلَيْهِ يَتَوَجَّهُ ٱلاوْلِيَاءُ</vt:lpstr>
      <vt:lpstr>ايْنَ ٱلسَّبَبُ ٱلْمُتَّصِلُ بَيْنَ ٱلارْضِ وَٱلسَّمَاءِ</vt:lpstr>
      <vt:lpstr>ايْنَ صَاحِبُ يَوْمِ ٱلْفَتْحِ</vt:lpstr>
      <vt:lpstr>وَنَاشِرُ رَايَةِ ٱلْهُدَىٰ</vt:lpstr>
      <vt:lpstr>ايْنَ مُؤَلِّفُ شَمْلِ ٱلصَّلاَحِ وَٱلرِّضَا</vt:lpstr>
      <vt:lpstr>ايْنَ ٱلطَّالِبُ بِذُحُولِ ٱلانْبِيَاءِ وَابْنَاءِ ٱلانْبِيَاءِ</vt:lpstr>
      <vt:lpstr>ايْنَ ٱلطَّالِبُ بِدَمِ ٱلْمَقْتُولِ بِكَرْبَلاَءَ</vt:lpstr>
      <vt:lpstr>ايْنَ ٱلْمَنْصُورُ عَلَىٰ مَنِ ٱعْتَدَىٰ عَلَيْهِ وَٱفْتَرَىٰ</vt:lpstr>
      <vt:lpstr>ايْنَ ٱلْمُضْطَرُّ ٱلَّذِي يُجَابُ إِذَا دَعَا</vt:lpstr>
      <vt:lpstr>ايْنَ صَدْرُ ٱلْخَلاَئِقِ ذُوُ ٱلْبِرِّ وَٱلتَّقْوَىٰ</vt:lpstr>
      <vt:lpstr>ايْنَ ٱبْنُ ٱلنَّبِيِّ ٱلْمُصْطَفَىٰ</vt:lpstr>
      <vt:lpstr>وَٱبْنُ عَلِيٍّ ٱلْمُرْتَضَىٰ</vt:lpstr>
      <vt:lpstr>وَٱبْنُ خَدِيـجَةَ ٱلْغَرَّاءِ</vt:lpstr>
      <vt:lpstr>وَٱبْنُ فَاطِمَةَ ٱلْكُبْرَىٰ</vt:lpstr>
      <vt:lpstr>بِابِي انْتَ وَامِّي</vt:lpstr>
      <vt:lpstr>وَنَفْسِي لَكَ ٱلْوِقَاءُ وَٱلْحِمَىٰ</vt:lpstr>
      <vt:lpstr>يَا بْنَ ٱلسَّادَةِ ٱلْمُقَرَّبِينَ</vt:lpstr>
      <vt:lpstr>يَا بْنَ ٱلنُّجَبَاءِ ٱلاكْرَمِينَ</vt:lpstr>
      <vt:lpstr>يَا بْنَ ٱلْهُدَاةِ ٱلْمَهْدِيِّينَ</vt:lpstr>
      <vt:lpstr>يَا بْنَ ٱلْخِيَرَةِ ٱلْمُهَذَّبِينَ</vt:lpstr>
      <vt:lpstr>يَا بْنَ ٱلْغَطَارِفَةِ ٱلانْجَبِينَ</vt:lpstr>
      <vt:lpstr>يَا بْنَ ٱلاطَائِبِ ٱلْمُطَهَّرِينَ</vt:lpstr>
      <vt:lpstr>يَا بْنَ ٱلْخَضَارِمَةِ ٱلْمُنْتَجَبِينَ</vt:lpstr>
      <vt:lpstr>يَا بْنَ ٱلْقَمَاقِمَةِ ٱلاكْرَمِينَ</vt:lpstr>
      <vt:lpstr>يَا بْنَ ٱلْبُدُورِ ٱلْمُنِيرَةِ</vt:lpstr>
      <vt:lpstr>يَا بْنَ ٱلسُّرُجِ ٱلْمُضِيئَةِ</vt:lpstr>
      <vt:lpstr>يَا بْنَ ٱلشُّهُبِ ٱلثَّاقِبَةِ</vt:lpstr>
      <vt:lpstr>يَا بْنَ ٱلانْجُمِ ٱلزَّاهِرَةِ</vt:lpstr>
      <vt:lpstr>يَا بْنَ ٱلسُّبُلِ ٱلْوَاضِحَةِ</vt:lpstr>
      <vt:lpstr>يَا بْنَ ٱلاعْلاَمِ ٱللاَّئِحَةِ</vt:lpstr>
      <vt:lpstr>يَا بْنَ ٱلْعُلُومِ ٱلْكَامِلَةِ</vt:lpstr>
      <vt:lpstr>يَا بْنَ ٱلسُّنَنِ ٱلْمَشْهُورَةِ</vt:lpstr>
      <vt:lpstr>يَا بْنَ ٱلْمَعَالِمِ ٱلْمَاثُورَةِ</vt:lpstr>
      <vt:lpstr>يَا بْنَ ٱلْمُعْجِزَاتِ ٱلْمَوْجُودَةِ</vt:lpstr>
      <vt:lpstr>يَا بْنَ ٱلدَّلاَئِلِ ٱلْمَشْهُودَةِ</vt:lpstr>
      <vt:lpstr>يَا بْنَ ٱلصِّرَاطِ ٱلْمُسْتَقِيمِ</vt:lpstr>
      <vt:lpstr>يَا بْنَ ٱلنَّبَإِ ٱلْعَظِيمِ</vt:lpstr>
      <vt:lpstr>يَا بْنَ مَنْ هُوَ فِي امِّ ٱلْكِتَابِ لَدَىٰ ٱللَّهِ عَلِيٌّ حَكِيمٌ</vt:lpstr>
      <vt:lpstr>يَا بْنَ ٱلآيَاتِ وَٱلْبَيِّنَاتِ</vt:lpstr>
      <vt:lpstr>يَا بْنَ ٱلدَّلاَئِلِ ٱلظَّاهِرَاتِ</vt:lpstr>
      <vt:lpstr>يَا بْنَ ٱلْبَرَاهِينِ ٱلْوَاضِحَاتِ ٱلْبَاهِرَاتِ</vt:lpstr>
      <vt:lpstr>يَا بْنَ ٱلْحُجَجِ ٱلْبَالِغَاتِ</vt:lpstr>
      <vt:lpstr>يَا بْنَ ٱلنِّعَمِ ٱلسَّابِغَاتِ</vt:lpstr>
      <vt:lpstr>يَا بْنَ طـٰهٰ وَٱلْمُحْكَمَاتِ</vt:lpstr>
      <vt:lpstr>يَا بْنَ يـٰس وَٱلذَّارِيَاتِ</vt:lpstr>
      <vt:lpstr>يَا بْنَ ٱلطُّورِ وَٱلْعَادِيَاتِ</vt:lpstr>
      <vt:lpstr>يَا بْنَ مَنْ دَنَا فَتَدَلَّىٰ</vt:lpstr>
      <vt:lpstr>فَكَانَ قَابَ قَوْسَيْنِ اوْ ادْنَىٰ</vt:lpstr>
      <vt:lpstr>دُنُوّاً وَٱقْتِرَاباً مِنَ ٱلْعَلِيِّ ٱلاعْلَىٰ</vt:lpstr>
      <vt:lpstr>لَيْتَ شِعْرِي ايْنَ ٱسْتَقَرَّتْ بِكَ ٱلنَّوَىٰ</vt:lpstr>
      <vt:lpstr>بَلْ ايُّ ارْضٍ تُقِلُّكَ اوْ ثَرَىٰ</vt:lpstr>
      <vt:lpstr>ابِرَضْوَىٰ اوْ غَيْرِهَا امْ ذِي طُوَىٰ</vt:lpstr>
      <vt:lpstr>عَزِيزٌ عَلَيَّ انْ ارَىٰ ٱلْخَلْقَ وَلاَ تُرَىٰ</vt:lpstr>
      <vt:lpstr>وَلاَ اسْمَعُ لَكَ حَسِيساً وَلاَ نَجْوَىٰ</vt:lpstr>
      <vt:lpstr>عَزِيزٌ عَلَيَّ انْ تُحِيطَ بِكَ دُونِيَ ٱلْبَلْوَىٰ</vt:lpstr>
      <vt:lpstr>وَلاَ يَنَالُكَ مِنِّي ضَجِيجٌ وَلاَ شَكْوَىٰ</vt:lpstr>
      <vt:lpstr>بِنَفْسِي انْتَ مِنْ مُغَيَّبٍ لَمْ يَخْلُ مِنَّا</vt:lpstr>
      <vt:lpstr>بِنَفْسِي انْتَ مِنْ نَازِحٍ مَا نَزَحَ عَنَّا</vt:lpstr>
      <vt:lpstr>بِنَفْسِي انْتَ امْنِيَّةُ شَائِقٍ يَتَمَنَّىٰ</vt:lpstr>
      <vt:lpstr>مِنْ مُؤْمِنٍ وَمُؤْمِنَةٍ ذَكَرَا فَحَنَّا</vt:lpstr>
      <vt:lpstr>بِنَفْسِي انْتَ مِنْ عَقِيدِ عِزٍّ لاَ يُسَامَىٰ</vt:lpstr>
      <vt:lpstr>بِنَفْسِي انْتَ مِنْ اثِيلِ مَجْدٍ لاَ يُجَارَىٰ</vt:lpstr>
      <vt:lpstr>بِنَفْسِي انْتَ مِنْ تِلاَدِ نِعَمٍ لاَ تُضَاهَىٰ</vt:lpstr>
      <vt:lpstr>بِنَفْسِي انْتَ مِنْ نَصِيفِ شَرَفٍ لاَ يُسَاوَىٰ</vt:lpstr>
      <vt:lpstr>إِلَىٰ مَتَىٰ احَارُ فِيكَ يَا مَوْلاَيَ وَإِلَىٰ مَتَىٰ</vt:lpstr>
      <vt:lpstr>وَايَّ خِطَابٍ اصِفُ فِيكَ وَايَّ نَجْوَىٰ</vt:lpstr>
      <vt:lpstr>عَزِيزٌ عَلَيَّ انْ اجَابَ دُونَكَ وَانَاغَىٰ</vt:lpstr>
      <vt:lpstr>عَزِيزٌ عَلَيَّ انْ ابْكِيَكَ وَيَخْذُلَكَ ٱلْوَرَىٰ</vt:lpstr>
      <vt:lpstr>عَزِيزٌ عَلَيَّ انْ يَجْرِيَ عَلَيْكَ دُونَهُمْ مَا جَرَىٰ</vt:lpstr>
      <vt:lpstr>هَلْ مِنْ مُعِينٍ فَاطِيلَ مَعَهُ ٱلْعَوِيلَ وَٱلْبُكَاءَ</vt:lpstr>
      <vt:lpstr>هَلْ مِنْ جَزُوعٍ فَاسَاعِدَ جَزَعَهُ إِذَا خَلاَ</vt:lpstr>
      <vt:lpstr>هَلْ قَذِيَتْ عَيْنٌ فَسَاعَدَتْهَا عَيْنِي عَلَىٰ ٱلْقَذَىٰ</vt:lpstr>
      <vt:lpstr>هَلْ إِلَيْكَ يَا بْنَ احْمَدَ سَبِيلٌ فَتُلْقَىٰ</vt:lpstr>
      <vt:lpstr>هَلْ يَتَّصِلُ يَوْمُنَا مِنْكَ بِعِدَةٍ فَنَحْظَىٰ</vt:lpstr>
      <vt:lpstr>مَتَىٰ نَرِدُ مَنَاهِلَكَ ٱلرَّوِيَّةَ فَنَرْوَىٰ</vt:lpstr>
      <vt:lpstr>مَتَىٰ نَنْتَقِعُ مِنْ عَذْبِ مَائِكَ</vt:lpstr>
      <vt:lpstr>فَقَدْ طَالَ ٱلصَّدَىٰ</vt:lpstr>
      <vt:lpstr>مَتَىٰ نُغَادِيكَ وَنُرَاوِحُكَ فَنُقِرَّ عَيْناً</vt:lpstr>
      <vt:lpstr>مَتَىٰ تَرَانَا وَنَرَاكَ وَقَدْ نَشَرْتَ لِوَاءَ ٱلنَّصْرِ تُرَىٰ</vt:lpstr>
      <vt:lpstr>اتَرَانَا نَحُفُّ بِكَ وَانْتَ تَؤُمُّ ٱلْمَلَا</vt:lpstr>
      <vt:lpstr>وَقَدْ مَلَاتَ ٱلارْضَ عَدْلاَ</vt:lpstr>
      <vt:lpstr>وَاذَقْتَ اعْدَاءَكَ هَوَاناً وَعِقَاباً</vt:lpstr>
      <vt:lpstr>وَابَرْتَ ٱلْعُتَاةَ وَجَحَدَةَ ٱلْحَقِّ</vt:lpstr>
      <vt:lpstr>وَقَطَعْتَ دَابِرَ ٱلْمُتَكَبِّرِينَ</vt:lpstr>
      <vt:lpstr>وَٱجْتَثَثْتَ اصُولَ ٱلظَّالِمِينَ</vt:lpstr>
      <vt:lpstr>وَنَحْنُ نَقُولُ ٱلْحَمْدُ لِلَّهِ رَبِّ ٱلْعَالَمِينَ</vt:lpstr>
      <vt:lpstr>اَللَّهُمَّ انْتَ كَشَّافُ ْٱلكُرَبِ وَٱلْبَلْوَىٰ</vt:lpstr>
      <vt:lpstr>وَإِلَيْكَ اسْتَعْدِي فَعِنْدَكَ ٱلْعَدْوَىٰ</vt:lpstr>
      <vt:lpstr>وَانْتَ رَبُّ ٱلآخِرَةِ وَٱلدُّنْيَا</vt:lpstr>
      <vt:lpstr>فَاغِثْ يَا غِيَاثَ ٱلْمُسْتَغِيثِينَ عُبَيْدَكَ ٱلْمُبْتَلَىٰ</vt:lpstr>
      <vt:lpstr>وَارِهِ سَيِّدَهُ يَا شَدِيدَ ٱلْقُوَىٰ</vt:lpstr>
      <vt:lpstr>وَازِلْ عَنْهُ بِهِ ٱلاسَىٰ وَٱلْجَوَىٰ</vt:lpstr>
      <vt:lpstr>وَبَرِّدْ غَلِيلَهُ يَا مَنْ عَلَىٰ ٱلْعَرْشِ ٱسْتَوَىٰ</vt:lpstr>
      <vt:lpstr>وَمَنْ إِلَيْهِ ٱلرُّجْعَىٰ وَٱلْمُنْتَهَىٰ</vt:lpstr>
      <vt:lpstr>اَللَّهُمَّ وَنَحْنُ عَبِيدُكَ ٱلتَّائِقُونَ إِلَىٰ وَلِيِّكَ</vt:lpstr>
      <vt:lpstr>ٱلْمُذَكِّرِ بِكَ وَبِنَبِيِّكَ</vt:lpstr>
      <vt:lpstr>خَلَقْتَهُ لَنَا عِصْمَةً وَمَلاَذاً</vt:lpstr>
      <vt:lpstr>وَاقَمْتَهُ لَنَا قِوَاماً وَمَعَاذاً</vt:lpstr>
      <vt:lpstr>وَجَعَلْتَهُ لِلْمُؤْمِنِينَ مِنَّا إِمَاماً</vt:lpstr>
      <vt:lpstr>فَبَلِّغْهُ مِنَّا تَحِيَّةً وَسَلاَماً</vt:lpstr>
      <vt:lpstr>وَزِدْنَا بِذٰلِكَ يَا رَبِّ إِكْرَاماً</vt:lpstr>
      <vt:lpstr>وَٱجْعَلْ مُسْتَقَرَّهُ لَنَا مُسْتَقَرّاً وَمُقَاماً</vt:lpstr>
      <vt:lpstr>وَاتْمِمْ نِعْمَتَكَ بِتَقْدِيـمِكَ إِيَّاهُ امَامَنَا</vt:lpstr>
      <vt:lpstr>حَتَّىٰ تُورِدَنَا جِنَانَكَ</vt:lpstr>
      <vt:lpstr>وَمُرَافَقَةَ ٱلشُّهَدَاءِ مِنْ خُلَصَائِكَ</vt:lpstr>
      <vt:lpstr>اَللَّهُمَّ صَلِّ عَلَىٰ مُحَمَّدٍ وَآلِ مُحَمَّدٍ</vt:lpstr>
      <vt:lpstr>وَصَلِّ عَلَىٰ مُحَمَّدٍ جَدِّهِ وَرَسُولِكَ</vt:lpstr>
      <vt:lpstr>ٱلسَّيِّدِ ٱلاكْبَرِ</vt:lpstr>
      <vt:lpstr>وَعَلَىٰ ابِيهِ ٱلسَّيِّدِ ٱلاصْغَرِ</vt:lpstr>
      <vt:lpstr>وَجَدَّتِهِ ٱلصِّدِّيقَةِ ٱلْكُبْرَىٰ</vt:lpstr>
      <vt:lpstr>فَاطِمَةَ بِنْتِ مُحَمَّدٍ</vt:lpstr>
      <vt:lpstr>صَلَّىٰ ٱللَّهُ عَلَيْهِ وَآلِهِ</vt:lpstr>
      <vt:lpstr>وَعَلَىٰ مَنِ ٱصْطَفَيْتَ مِنْ آبَائِهِ ٱلْبَرَرَةِ</vt:lpstr>
      <vt:lpstr>وَعَلَيْهِ افْضَلَ وَاكْمَلَ</vt:lpstr>
      <vt:lpstr>وَاتَمَّ وَادْوَمَ</vt:lpstr>
      <vt:lpstr>وَاكْثَرَ وَاوْفَرَ</vt:lpstr>
      <vt:lpstr>مَا صَلَّيْتَ عَلَىٰ احَدٍ مِنْ اصْفِيَائِكَ</vt:lpstr>
      <vt:lpstr>وَخِيَرَتِكَ مِنْ خَلْقِكَ</vt:lpstr>
      <vt:lpstr>وَصَلِّ عَلَيْهِ صَلاَةً لاَ غَايَةَ لِعَدَدِهَا</vt:lpstr>
      <vt:lpstr>وَلاَ نِهَايَةَ لِمَدَدِهَا</vt:lpstr>
      <vt:lpstr>وَلاَ نَفَادَ لاِمَدِهَا</vt:lpstr>
      <vt:lpstr>اَللَّهُمَّ وَاقِمْ بِهِ ٱلْحَقَّ</vt:lpstr>
      <vt:lpstr>وَادْحِضْ بِهِ ٱلْبَاطِلَ</vt:lpstr>
      <vt:lpstr>وَادِلْ بِهِ اوْلِيَاءَكَ</vt:lpstr>
      <vt:lpstr>وَاذْلِلْ بِهِ اعْدَاءَكَ</vt:lpstr>
      <vt:lpstr>وَصِلِ ٱللَّهُمَّ بَيْنَنَا وَبَيْنَهُ</vt:lpstr>
      <vt:lpstr>وُصْلَةً تُؤَدِّي إِلَىٰ مُرَافَقَةِ سَلَفِهِ</vt:lpstr>
      <vt:lpstr>وَٱجْعَلْنَا مِمَّنْ يَاخُذُ بِحُجْزَتِهِمْ</vt:lpstr>
      <vt:lpstr>وَيَمْكُثُ فِي ظِلِّهِمْ</vt:lpstr>
      <vt:lpstr>وَاعِنَّا عَلَىٰ تَادِيَةِ حُقُوقِهِ إِلَيْهِ</vt:lpstr>
      <vt:lpstr>وَٱلِٱجْتِهَادِ فِي طَاعَتِهِ</vt:lpstr>
      <vt:lpstr>وَٱجْتِنَابِ مَعْصِيَتِهِ</vt:lpstr>
      <vt:lpstr>وَٱمْنُنْ عَلَيْنَا بِرِضَاهُ</vt:lpstr>
      <vt:lpstr>وَهَبْ لَنَا رَافَتَهُ وَرَحْمَتَهُ</vt:lpstr>
      <vt:lpstr>وَدُعَاءَهُ وَخَيْرَهُ</vt:lpstr>
      <vt:lpstr>مَا نَنَالُ بِهِ سَعَةً مِنْ رَحْمَتِكَ</vt:lpstr>
      <vt:lpstr>وَفَوْزاً عِنْدَكَ</vt:lpstr>
      <vt:lpstr>وَٱجْعَلْ صَلاَتَنَا بِهِ مَقبُولَةً</vt:lpstr>
      <vt:lpstr>وَذُنُوبَنَا بِهِ مَغْفُورَةً</vt:lpstr>
      <vt:lpstr>وَدُعَاءَنَا بِهِ مُسْتَجَاباً</vt:lpstr>
      <vt:lpstr>وَٱجْعَلْ ارْزَاقَنَا بِهِ مَبْسُوطَةً</vt:lpstr>
      <vt:lpstr>وَهُمُومَنَا بِهِ مَكْفِيَّةً</vt:lpstr>
      <vt:lpstr>وَحَوَائِجَنَا بِهِ مَقْضِيَّةً</vt:lpstr>
      <vt:lpstr>وَاقْبِلْ إِلَيْنَا بِوَجْهِكَ ٱلْكَرِيـمِ</vt:lpstr>
      <vt:lpstr>وَٱقْبَلْ تَقَرُّبَنَا إِلَيْكَ</vt:lpstr>
      <vt:lpstr>وَٱنْظُرْ إِلَيْنَا نَظْرَةً رَحِيمَةً</vt:lpstr>
      <vt:lpstr>نَسْتَكْمِلُ بِهَا ٱلْكَرَامَةَ عِنْدَكَ</vt:lpstr>
      <vt:lpstr>ثُمَّ لاَ تَصْرِفْهَا عَنَّا بِجُودِكَ</vt:lpstr>
      <vt:lpstr>وَٱسْقِنَا مِنْ حَوْضِ جَدِّهِ</vt:lpstr>
      <vt:lpstr>صَلَّىٰ ٱللَّهُ عَلَيْهِ وَآلِهِ</vt:lpstr>
      <vt:lpstr>بِكَاسِهِ وَبِيَدِهِ</vt:lpstr>
      <vt:lpstr>رَيّاً رَوِيّاً</vt:lpstr>
      <vt:lpstr>هَنِيئاً سَائِغاً</vt:lpstr>
      <vt:lpstr>لاَ ظَمَا بَعْدَهُ</vt:lpstr>
      <vt:lpstr>يَا ارْحَمَ ٱلرَّاحِمينَ</vt:lpstr>
      <vt:lpstr>اَللَّهُمَّ صَلِّ عَلَىٰ مُحَمَّدٍ وَآلِ مُحَمَّدٍ</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A Muljiani</cp:lastModifiedBy>
  <cp:revision>2137</cp:revision>
  <cp:lastPrinted>1601-01-01T00:00:00Z</cp:lastPrinted>
  <dcterms:created xsi:type="dcterms:W3CDTF">1601-01-01T00:00:00Z</dcterms:created>
  <dcterms:modified xsi:type="dcterms:W3CDTF">2023-02-09T06:20:41Z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