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3639" r:id="rId2"/>
    <p:sldId id="3638" r:id="rId3"/>
    <p:sldId id="3418" r:id="rId4"/>
    <p:sldId id="3419" r:id="rId5"/>
    <p:sldId id="3637" r:id="rId6"/>
    <p:sldId id="3642" r:id="rId7"/>
    <p:sldId id="3643" r:id="rId8"/>
    <p:sldId id="3644" r:id="rId9"/>
    <p:sldId id="3645" r:id="rId10"/>
    <p:sldId id="3646" r:id="rId11"/>
    <p:sldId id="3647" r:id="rId12"/>
    <p:sldId id="3648" r:id="rId13"/>
    <p:sldId id="3649" r:id="rId14"/>
    <p:sldId id="3651" r:id="rId15"/>
    <p:sldId id="3652" r:id="rId16"/>
    <p:sldId id="3653" r:id="rId17"/>
    <p:sldId id="3654" r:id="rId18"/>
    <p:sldId id="3655" r:id="rId19"/>
    <p:sldId id="3656" r:id="rId20"/>
    <p:sldId id="3657" r:id="rId21"/>
    <p:sldId id="3658" r:id="rId22"/>
    <p:sldId id="3659" r:id="rId23"/>
    <p:sldId id="3660" r:id="rId24"/>
    <p:sldId id="3661" r:id="rId25"/>
    <p:sldId id="3662" r:id="rId26"/>
    <p:sldId id="3663" r:id="rId27"/>
    <p:sldId id="3664" r:id="rId28"/>
    <p:sldId id="3665" r:id="rId29"/>
    <p:sldId id="3666" r:id="rId30"/>
    <p:sldId id="3667" r:id="rId31"/>
    <p:sldId id="3668" r:id="rId32"/>
    <p:sldId id="3669" r:id="rId33"/>
    <p:sldId id="3670" r:id="rId34"/>
    <p:sldId id="3671" r:id="rId35"/>
    <p:sldId id="3672" r:id="rId36"/>
    <p:sldId id="3673" r:id="rId37"/>
    <p:sldId id="3674" r:id="rId38"/>
    <p:sldId id="3675" r:id="rId39"/>
    <p:sldId id="3676" r:id="rId40"/>
    <p:sldId id="3677" r:id="rId41"/>
    <p:sldId id="3678" r:id="rId42"/>
    <p:sldId id="3679" r:id="rId43"/>
    <p:sldId id="3680" r:id="rId44"/>
    <p:sldId id="3681" r:id="rId45"/>
    <p:sldId id="3682" r:id="rId46"/>
    <p:sldId id="3683" r:id="rId47"/>
    <p:sldId id="3684" r:id="rId48"/>
    <p:sldId id="3685" r:id="rId49"/>
    <p:sldId id="3686" r:id="rId50"/>
    <p:sldId id="3687" r:id="rId51"/>
    <p:sldId id="3688" r:id="rId52"/>
    <p:sldId id="3689" r:id="rId53"/>
    <p:sldId id="3690" r:id="rId54"/>
    <p:sldId id="3691" r:id="rId55"/>
    <p:sldId id="3692" r:id="rId56"/>
    <p:sldId id="3693" r:id="rId57"/>
    <p:sldId id="3694" r:id="rId58"/>
    <p:sldId id="3695" r:id="rId59"/>
    <p:sldId id="3696" r:id="rId60"/>
    <p:sldId id="3697" r:id="rId61"/>
    <p:sldId id="3698" r:id="rId62"/>
    <p:sldId id="3699" r:id="rId63"/>
    <p:sldId id="3700" r:id="rId64"/>
    <p:sldId id="3701" r:id="rId65"/>
    <p:sldId id="3702" r:id="rId66"/>
    <p:sldId id="3703" r:id="rId67"/>
    <p:sldId id="3704" r:id="rId68"/>
    <p:sldId id="3705" r:id="rId69"/>
    <p:sldId id="3706" r:id="rId70"/>
    <p:sldId id="3707" r:id="rId71"/>
    <p:sldId id="3708" r:id="rId72"/>
    <p:sldId id="3709" r:id="rId73"/>
    <p:sldId id="3710" r:id="rId74"/>
    <p:sldId id="3711" r:id="rId75"/>
    <p:sldId id="3712" r:id="rId76"/>
    <p:sldId id="3713" r:id="rId77"/>
    <p:sldId id="3714" r:id="rId78"/>
    <p:sldId id="3715" r:id="rId79"/>
    <p:sldId id="3716" r:id="rId80"/>
    <p:sldId id="3717" r:id="rId81"/>
    <p:sldId id="3718" r:id="rId82"/>
    <p:sldId id="3719" r:id="rId83"/>
    <p:sldId id="3720" r:id="rId84"/>
    <p:sldId id="3721" r:id="rId85"/>
    <p:sldId id="3722" r:id="rId86"/>
    <p:sldId id="3650" r:id="rId87"/>
    <p:sldId id="3415" r:id="rId8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C174CE-05B0-4B81-84B5-7A70CCF16111}" type="datetimeFigureOut">
              <a:rPr lang="en-US"/>
              <a:pPr>
                <a:defRPr/>
              </a:pPr>
              <a:t>25/07/2021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0020D3A-4746-4588-AFA1-3C8C33EDF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10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DD6BB-FC69-41F1-9D81-09822CB9B75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8422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33623-E67B-4D6A-B5AB-273B258734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993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30BCA-ED80-4D7D-9F16-31DF3D88D5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491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C717D-F527-455A-A5CB-711FDF73BF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674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37BC-B179-4D27-9456-059895784E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7866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25230-D306-4477-93F9-2C9CFC413F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5864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E6D67-AC02-4998-9C08-1CBE22D9D2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554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B18C6-C44E-4A04-801D-30512480EC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6474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D52F3-593D-4D6C-8171-AC77C446C9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4852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FB8F2-8F45-4462-9F72-C07B93A9D3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97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D79B-7D38-4AA7-A0E9-49F4829FD22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821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CBE588-096B-44B3-8159-07FED9D0B9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971800"/>
            <a:ext cx="92011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0" b="1" i="1">
                <a:solidFill>
                  <a:srgbClr val="FFFF00"/>
                </a:solidFill>
                <a:latin typeface="Trebuchet MS" pitchFamily="34" charset="0"/>
              </a:rPr>
              <a:t>Dua’a al-Ahad</a:t>
            </a:r>
            <a:endParaRPr lang="en-GB" sz="8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914400" y="533400"/>
            <a:ext cx="7086600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16600" b="1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دعاء العهد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609600" y="5345113"/>
            <a:ext cx="7848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with English Translation &amp; English Transliteration)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1641475" y="4583113"/>
            <a:ext cx="59626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Supplication of the Covenant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وَمُنْزِلَ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ٱلْقُرْآنِ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ٱلْعَظِيمِ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Revealer of the Great Qur'an,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munzila alqur'ani al`azimi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وَرَبَّ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ٱلْمَلاَئِكَةِ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ٱلْمُقَرَّبِينَ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the Lord of the Archangels, 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rabba almala'ikati almuqarrabina 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وَٱلانْبِيَاءِ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وَٱلْمُرْسَلِينَ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Prophets, and the Messengers: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wal-anbiya'i walmursalina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إِنِّي اسْالُكَ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بِٱسْمِكَ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ٱلْكَرِيـمِ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I beseech You in Your Noble Name, 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inni as'aluka bismika alkarimi 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وَبِنُورِ وَجْهِكَ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ٱلْمُنِيرِ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in the Light of Your Luminous Face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binuri wajhika almuniri 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وَمُلْكِكَ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ٱلْقَدِيمِ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Your Eternal Kingdom.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mulkika alqadimi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حَيُّ يَا قَيُّومُ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Ever-living! O Self-Subsistent!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ya hayyu ya qayyumu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اسْالُكَ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بِٱسْمِكَ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اشْرَقَتْ بِهِ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ٱلسَّمَاوَاتُ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وَٱلارَضُونَ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I beseech You in the name of Your Name with which the heavens and the earth have lit up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as'aluka bismika alladhi ashraqat bihi alssamawatu wal-araduna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وَبِٱسْمِكَ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يَصْلَحُ بِهِ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ٱلاوَّلُونَ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وَٱلآخِرُونَ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in Your Name with which the past and the coming generations have become upright!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bismika alladhi yasluhu bihi al-awwaluna wal-akhiruna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حَيّاً قَبْلَ كُلِّ حَيٍّ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He Who has been always alive before the existence of all living things!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ya hayyan qabla kulli hayyin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333137"/>
            <a:ext cx="9144000" cy="652486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ctr" eaLnBrk="1" hangingPunct="1">
              <a:defRPr/>
            </a:pPr>
            <a:r>
              <a:rPr lang="en-US" sz="2090" b="1" dirty="0" smtClean="0">
                <a:solidFill>
                  <a:srgbClr val="FFFF00"/>
                </a:solidFill>
              </a:rPr>
              <a:t>Imam </a:t>
            </a:r>
            <a:r>
              <a:rPr lang="en-US" sz="2090" b="1" dirty="0" err="1" smtClean="0">
                <a:solidFill>
                  <a:srgbClr val="FFFF00"/>
                </a:solidFill>
              </a:rPr>
              <a:t>Sadiq</a:t>
            </a:r>
            <a:r>
              <a:rPr lang="en-US" sz="2090" b="1" dirty="0" smtClean="0">
                <a:solidFill>
                  <a:srgbClr val="FFFF00"/>
                </a:solidFill>
              </a:rPr>
              <a:t> (A) narrates that “one who recites this supplication for 40 mornings; he will be accounted amongst the helpers of Imam Mahdi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 And if he happens to die before the reappearance of Imam Mahdi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), </a:t>
            </a:r>
            <a:r>
              <a:rPr lang="en-US" sz="2090" b="1" dirty="0" err="1" smtClean="0">
                <a:solidFill>
                  <a:srgbClr val="FFFF00"/>
                </a:solidFill>
              </a:rPr>
              <a:t>Allāh</a:t>
            </a:r>
            <a:r>
              <a:rPr lang="en-US" sz="2090" b="1" dirty="0" smtClean="0">
                <a:solidFill>
                  <a:srgbClr val="FFFF00"/>
                </a:solidFill>
              </a:rPr>
              <a:t> (</a:t>
            </a:r>
            <a:r>
              <a:rPr lang="en-US" sz="2090" b="1" dirty="0" err="1" smtClean="0">
                <a:solidFill>
                  <a:srgbClr val="FFFF00"/>
                </a:solidFill>
              </a:rPr>
              <a:t>swt</a:t>
            </a:r>
            <a:r>
              <a:rPr lang="en-US" sz="2090" b="1" dirty="0" smtClean="0">
                <a:solidFill>
                  <a:srgbClr val="FFFF00"/>
                </a:solidFill>
              </a:rPr>
              <a:t>) will raise him up from his rave so that he may assist the holy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).For every word that he recites in this supplication, </a:t>
            </a:r>
            <a:r>
              <a:rPr lang="en-US" sz="2090" b="1" dirty="0" err="1" smtClean="0">
                <a:solidFill>
                  <a:srgbClr val="FFFF00"/>
                </a:solidFill>
              </a:rPr>
              <a:t>Allāh</a:t>
            </a:r>
            <a:r>
              <a:rPr lang="en-US" sz="2090" b="1" dirty="0" smtClean="0">
                <a:solidFill>
                  <a:srgbClr val="FFFF00"/>
                </a:solidFill>
              </a:rPr>
              <a:t> (</a:t>
            </a:r>
            <a:r>
              <a:rPr lang="en-US" sz="2090" b="1" dirty="0" err="1" smtClean="0">
                <a:solidFill>
                  <a:srgbClr val="FFFF00"/>
                </a:solidFill>
              </a:rPr>
              <a:t>swt</a:t>
            </a:r>
            <a:r>
              <a:rPr lang="en-US" sz="2090" b="1" dirty="0" smtClean="0">
                <a:solidFill>
                  <a:srgbClr val="FFFF00"/>
                </a:solidFill>
              </a:rPr>
              <a:t>) will grant him 1000 good deeds and will erase from his scroll of deeds 1000 sins”. </a:t>
            </a:r>
          </a:p>
          <a:p>
            <a:pPr lvl="1" algn="ctr" eaLnBrk="1" hangingPunct="1">
              <a:defRPr/>
            </a:pPr>
            <a:r>
              <a:rPr lang="en-US" sz="2090" b="1" dirty="0" smtClean="0">
                <a:solidFill>
                  <a:srgbClr val="FFFF00"/>
                </a:solidFill>
              </a:rPr>
              <a:t>As the title suggests, this supplication is of allegiance (</a:t>
            </a:r>
            <a:r>
              <a:rPr lang="en-US" sz="2090" b="1" dirty="0" err="1" smtClean="0">
                <a:solidFill>
                  <a:srgbClr val="FFFF00"/>
                </a:solidFill>
              </a:rPr>
              <a:t>ahad</a:t>
            </a:r>
            <a:r>
              <a:rPr lang="en-US" sz="2090" b="1" dirty="0" smtClean="0">
                <a:solidFill>
                  <a:srgbClr val="FFFF00"/>
                </a:solidFill>
              </a:rPr>
              <a:t>) to the holy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 Its recitation every morning ensures the renewal of this covenant. The reciter finds himself under the leadership of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).The reciter beseeches All to include him among the helpers and aides of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 and to grant him the opportunity to attain martyrdom in his presence. Also, he requests </a:t>
            </a:r>
            <a:r>
              <a:rPr lang="en-US" sz="2090" b="1" dirty="0" err="1" smtClean="0">
                <a:solidFill>
                  <a:srgbClr val="FFFF00"/>
                </a:solidFill>
              </a:rPr>
              <a:t>Allāh</a:t>
            </a:r>
            <a:r>
              <a:rPr lang="en-US" sz="2090" b="1" dirty="0" smtClean="0">
                <a:solidFill>
                  <a:srgbClr val="FFFF00"/>
                </a:solidFill>
              </a:rPr>
              <a:t> (</a:t>
            </a:r>
            <a:r>
              <a:rPr lang="en-US" sz="2090" b="1" dirty="0" err="1" smtClean="0">
                <a:solidFill>
                  <a:srgbClr val="FFFF00"/>
                </a:solidFill>
              </a:rPr>
              <a:t>swt</a:t>
            </a:r>
            <a:r>
              <a:rPr lang="en-US" sz="2090" b="1" dirty="0" smtClean="0">
                <a:solidFill>
                  <a:srgbClr val="FFFF00"/>
                </a:solidFill>
              </a:rPr>
              <a:t>) that should he die before the reappearance of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 </a:t>
            </a:r>
            <a:r>
              <a:rPr lang="en-US" sz="2090" b="1" dirty="0" err="1" smtClean="0">
                <a:solidFill>
                  <a:srgbClr val="FFFF00"/>
                </a:solidFill>
              </a:rPr>
              <a:t>Allāh</a:t>
            </a:r>
            <a:r>
              <a:rPr lang="en-US" sz="2090" b="1" dirty="0" smtClean="0">
                <a:solidFill>
                  <a:srgbClr val="FFFF00"/>
                </a:solidFill>
              </a:rPr>
              <a:t> (</a:t>
            </a:r>
            <a:r>
              <a:rPr lang="en-US" sz="2090" b="1" dirty="0" err="1" smtClean="0">
                <a:solidFill>
                  <a:srgbClr val="FFFF00"/>
                </a:solidFill>
              </a:rPr>
              <a:t>swt</a:t>
            </a:r>
            <a:r>
              <a:rPr lang="en-US" sz="2090" b="1" dirty="0" smtClean="0">
                <a:solidFill>
                  <a:srgbClr val="FFFF00"/>
                </a:solidFill>
              </a:rPr>
              <a:t>) should raise him up from his grave so that he may assist him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 in his mission.  There is a fervent appeal to </a:t>
            </a:r>
            <a:r>
              <a:rPr lang="en-US" sz="2090" b="1" dirty="0" err="1" smtClean="0">
                <a:solidFill>
                  <a:srgbClr val="FFFF00"/>
                </a:solidFill>
              </a:rPr>
              <a:t>Allāh</a:t>
            </a:r>
            <a:r>
              <a:rPr lang="en-US" sz="2090" b="1" dirty="0" smtClean="0">
                <a:solidFill>
                  <a:srgbClr val="FFFF00"/>
                </a:solidFill>
              </a:rPr>
              <a:t> (</a:t>
            </a:r>
            <a:r>
              <a:rPr lang="en-US" sz="2090" b="1" dirty="0" err="1" smtClean="0">
                <a:solidFill>
                  <a:srgbClr val="FFFF00"/>
                </a:solidFill>
              </a:rPr>
              <a:t>swt</a:t>
            </a:r>
            <a:r>
              <a:rPr lang="en-US" sz="2090" b="1" dirty="0" smtClean="0">
                <a:solidFill>
                  <a:srgbClr val="FFFF00"/>
                </a:solidFill>
              </a:rPr>
              <a:t>) to grant him the </a:t>
            </a:r>
            <a:r>
              <a:rPr lang="en-US" sz="2090" b="1" dirty="0" err="1" smtClean="0">
                <a:solidFill>
                  <a:srgbClr val="FFFF00"/>
                </a:solidFill>
              </a:rPr>
              <a:t>honour</a:t>
            </a:r>
            <a:r>
              <a:rPr lang="en-US" sz="2090" b="1" dirty="0" smtClean="0">
                <a:solidFill>
                  <a:srgbClr val="FFFF00"/>
                </a:solidFill>
              </a:rPr>
              <a:t> of seeing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). In this there is also an acknowledgement that the difficulties of this nation can be solved only by the reappearance of Imam (</a:t>
            </a:r>
            <a:r>
              <a:rPr lang="en-US" sz="2090" b="1" dirty="0" err="1" smtClean="0">
                <a:solidFill>
                  <a:srgbClr val="FFFF00"/>
                </a:solidFill>
              </a:rPr>
              <a:t>a.t.f.s</a:t>
            </a:r>
            <a:r>
              <a:rPr lang="en-US" sz="2090" b="1" dirty="0" smtClean="0">
                <a:solidFill>
                  <a:srgbClr val="FFFF00"/>
                </a:solidFill>
              </a:rPr>
              <a:t>) and that believers see it as being close while others deem it to be distant.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r>
              <a:rPr lang="en-US" sz="1400" b="1" dirty="0">
                <a:solidFill>
                  <a:srgbClr val="FFFF99"/>
                </a:solidFill>
                <a:latin typeface="Trebuchet MS" pitchFamily="34" charset="0"/>
              </a:rPr>
              <a:t> al-</a:t>
            </a:r>
            <a:r>
              <a:rPr lang="en-US" sz="1400" b="1" dirty="0" err="1">
                <a:solidFill>
                  <a:srgbClr val="FFFF99"/>
                </a:solidFill>
                <a:latin typeface="Trebuchet MS" pitchFamily="34" charset="0"/>
              </a:rPr>
              <a:t>Ahad</a:t>
            </a:r>
            <a:endParaRPr lang="en-US" sz="14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00300" y="0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 dirty="0" smtClean="0">
                <a:solidFill>
                  <a:srgbClr val="FFFF00"/>
                </a:solidFill>
                <a:latin typeface="Trebuchet MS" pitchFamily="34" charset="0"/>
              </a:rPr>
              <a:t>MERITS</a:t>
            </a:r>
            <a:endParaRPr lang="en-US" sz="14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حَيّاً بَعْدَ كُلِّ حَيٍّ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He Who shall be alive after the extinction of all living things!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wa ya hayyan ba`da kulli hayyin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حَيّاً حِينَ لا حَيُّ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He Who has been always alive even when there was nothing else alive! 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wa ya hayyan hina la hayyu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مُحْيِيَ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ٱلْمَوْتَىٰ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وَمُمِيتَ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ٱلاحْيَاءِ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He Who revives the dead ones and causes the living ones to die!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ya muhyiya almawta wa mumita al-ahya'i 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حَيُّ لا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إِلٰهَ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إِلاَّ انْتَ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Ever-living! There is no god save You.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ya hayyu la ilaha illa anta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بَلِّغْ مَوْلاَنَا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ٱلإِمَامَ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ٱلْهَادِيَ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ٱلْمَهْدِيَّ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ٱلْقَائِمَ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بِامْرِكَ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convey to our master Imam al-Mahdi, the guide who is to undertake Your orders,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balligh mawlana al-imama alhadiya almahdiyya alqa'ima bi'amrika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صَلَوَاتُ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عَلَيْهِ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وَعَلَىٰ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آبَائِهِ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ٱلطَّاهِرِينَ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may </a:t>
            </a:r>
            <a:r>
              <a:rPr lang="en-US" sz="4000" b="1" kern="1200" dirty="0" err="1" smtClean="0">
                <a:ea typeface="MS Mincho" pitchFamily="49" charset="-128"/>
              </a:rPr>
              <a:t>Allāh’s</a:t>
            </a:r>
            <a:r>
              <a:rPr lang="en-US" sz="4000" b="1" kern="1200" dirty="0" smtClean="0">
                <a:ea typeface="MS Mincho" pitchFamily="49" charset="-128"/>
              </a:rPr>
              <a:t> </a:t>
            </a:r>
            <a:r>
              <a:rPr lang="en-US" sz="4000" b="1" kern="1200" dirty="0">
                <a:ea typeface="MS Mincho" pitchFamily="49" charset="-128"/>
              </a:rPr>
              <a:t>blessings be upon him and upon his immaculate fathers,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salawatu allahi `alayhi wa `ala aba'ihi alttahirina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5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عَنْ جَمِيعِ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وَٱلْمُؤْمِنَاتِ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on behalf of all of the believing men and women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`an jami`i almu'minina walmu'minati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فِي مَشَارِقِ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ٱلارْضِ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وَمَغَارِبِهَا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in the east and west of the earth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b="1" i="1">
                <a:solidFill>
                  <a:srgbClr val="000066"/>
                </a:solidFill>
                <a:ea typeface="MS Mincho" pitchFamily="49" charset="-128"/>
              </a:rPr>
              <a:t>fi mashariqi al-ardi wa magharibiha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سَهْلِهَا وَجَبَلِهَا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in plains, mountains,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sahliha wa jabaliha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وَبَرِّهَا وَبَحْرِهَا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lands, and seas,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barriha wa bahriha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  <a:endParaRPr lang="ar-SA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O' </a:t>
            </a:r>
            <a:r>
              <a:rPr lang="en-US" sz="4000" b="1" kern="1200" dirty="0" err="1">
                <a:ea typeface="MS Mincho" pitchFamily="49" charset="-128"/>
              </a:rPr>
              <a:t>Allāh</a:t>
            </a:r>
            <a:r>
              <a:rPr lang="en-US" sz="4000" b="1" kern="1200" dirty="0">
                <a:ea typeface="MS Mincho" pitchFamily="49" charset="-128"/>
              </a:rPr>
              <a:t> send Your blessings on </a:t>
            </a:r>
            <a:r>
              <a:rPr lang="en-US" sz="4000" b="1" kern="1200" dirty="0" smtClean="0">
                <a:ea typeface="MS Mincho" pitchFamily="49" charset="-128"/>
              </a:rPr>
              <a:t>Muhammad and </a:t>
            </a:r>
            <a:r>
              <a:rPr lang="en-US" sz="4000" b="1" kern="1200" dirty="0">
                <a:ea typeface="MS Mincho" pitchFamily="49" charset="-128"/>
              </a:rPr>
              <a:t>the </a:t>
            </a:r>
            <a:r>
              <a:rPr lang="en-US" sz="4000" b="1" kern="1200" dirty="0" smtClean="0">
                <a:ea typeface="MS Mincho" pitchFamily="49" charset="-128"/>
              </a:rPr>
              <a:t>family </a:t>
            </a:r>
            <a:r>
              <a:rPr lang="en-US" sz="4000" b="1" kern="1200" dirty="0">
                <a:ea typeface="MS Mincho" pitchFamily="49" charset="-128"/>
              </a:rPr>
              <a:t>of Muhammad.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r>
              <a:rPr lang="en-US" sz="1400" b="1" dirty="0">
                <a:solidFill>
                  <a:srgbClr val="FFFF99"/>
                </a:solidFill>
                <a:latin typeface="Trebuchet MS" pitchFamily="34" charset="0"/>
              </a:rPr>
              <a:t> al-</a:t>
            </a:r>
            <a:r>
              <a:rPr lang="en-US" sz="1400" b="1" dirty="0" err="1">
                <a:solidFill>
                  <a:srgbClr val="FFFF99"/>
                </a:solidFill>
                <a:latin typeface="Trebuchet MS" pitchFamily="34" charset="0"/>
              </a:rPr>
              <a:t>Ahad</a:t>
            </a:r>
            <a:endParaRPr lang="en-US" sz="14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وَعَنِّي وَعَنْ وَالِدَيَّ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on behalf of my parents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`anni wa `an walidayya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مِنَ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ٱلصَّلَوَاتِ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زِنَةَ عَرْشِ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(convey to him) blessings that are as weighty as </a:t>
            </a:r>
            <a:r>
              <a:rPr lang="en-US" sz="4000" b="1" kern="1200" dirty="0" err="1" smtClean="0">
                <a:ea typeface="MS Mincho" pitchFamily="49" charset="-128"/>
              </a:rPr>
              <a:t>Allāh’s</a:t>
            </a:r>
            <a:r>
              <a:rPr lang="en-US" sz="4000" b="1" kern="1200" dirty="0" smtClean="0">
                <a:ea typeface="MS Mincho" pitchFamily="49" charset="-128"/>
              </a:rPr>
              <a:t> </a:t>
            </a:r>
            <a:r>
              <a:rPr lang="en-US" sz="4000" b="1" kern="1200" dirty="0">
                <a:ea typeface="MS Mincho" pitchFamily="49" charset="-128"/>
              </a:rPr>
              <a:t>Throne,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b="1" i="1" dirty="0">
                <a:solidFill>
                  <a:srgbClr val="000066"/>
                </a:solidFill>
                <a:ea typeface="MS Mincho" pitchFamily="49" charset="-128"/>
              </a:rPr>
              <a:t>min alssalawati zinata `arshi allahi</a:t>
            </a:r>
            <a:endParaRPr lang="fi-FI" sz="36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وَمِدَادَ كَلِمَاتِهِ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as much as the ink of His Words,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midada kalimatihi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وَمَا احْصَاهُ عِلْمُهُ وَاحَاطَ بِهِ كِتَابُهُ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as many as that which is counted by His knowledge and encompassed by His Book.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ma ahsahu `ilmuhu wa ahata bihi kitabuhu</a:t>
            </a: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إِنِّي اجَدِّدُ لَهُ فِي صَبِيحَةِ يَوْمِي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هٰذَا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I update to him in the beginning of this day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inni ujaddidu lahu fi sabihati yawmi hadha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وَمَا عِشْتُ مِنْ ايَّامِي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throughout the days of lifetime a pledge,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600" b="1" i="1">
                <a:solidFill>
                  <a:srgbClr val="000066"/>
                </a:solidFill>
                <a:ea typeface="MS Mincho" pitchFamily="49" charset="-128"/>
              </a:rPr>
              <a:t>wa ma `ishtu min ayyami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عَهْداً وَعَقْداً وَبَيْعَةً لَهُ فِي عُنُقِي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 covenant, and allegiance to which I commit myself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`ahdan wa `aqdan wa bay`atan lahu fi `unuqi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لا احُولُ عَنْه وَلا ازُولُ ابَداً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from which I neither convert nor change.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la ahulu `anhu wa la azulu abadan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ٱجْعَلْنِي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مِنْ انْصَارِهِ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 do) make me of his supporters,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ij`alni min ansarihi</a:t>
            </a: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وَاعْوَانِهِ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وَٱلذَّابِّينَ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عَنْهُ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sponsors, defenders,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a`wanihi waldhdhabbina `anhu</a:t>
            </a: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In the Name of </a:t>
            </a:r>
            <a:r>
              <a:rPr lang="en-US" sz="4000" b="1" kern="1200" dirty="0" err="1">
                <a:ea typeface="MS Mincho" pitchFamily="49" charset="-128"/>
              </a:rPr>
              <a:t>Allāh</a:t>
            </a:r>
            <a:r>
              <a:rPr lang="en-US" sz="40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وَٱلْمُسَارِعِينَ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إِلَيْهِ فِي قَضَاءِ حَوَائِجِهِ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those who hurry in carrying out his instructions,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walmusari`ina ilayhi fi qada'i hawa'ijihi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وَٱلْمُمْتَثِلِينَ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لاِوَامِرِهِ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those who comply with his orders,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walmumtathilina li'awamirihi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وَٱلْمُحَامِينَ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عَنْهُ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those who uphold him,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walmuhamina `anhu</a:t>
            </a: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وَٱلسَّابِقِينَ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إِرَادَتِهِ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those who precede others to implementing his will,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walssabiqina ila iradatihi</a:t>
            </a: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وَٱلْمُسْتَشْهَدِينَ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بَيْنَ يَدَيْهِ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those who will be martyred before him.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walmustashhadina bayna yadayhi</a:t>
            </a: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إِنْ حَالَ بَيْنِي وَبَيْنَهُ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ٱلْمَوْتُ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if death that You have made inevitably and certainly </a:t>
            </a:r>
            <a:r>
              <a:rPr lang="en-US" sz="4000" b="1" kern="1200" dirty="0" smtClean="0">
                <a:ea typeface="MS Mincho" pitchFamily="49" charset="-128"/>
              </a:rPr>
              <a:t>incumbent</a:t>
            </a:r>
            <a:endParaRPr lang="en-US" sz="4000" b="1" kern="1200" dirty="0">
              <a:ea typeface="MS Mincho" pitchFamily="49" charset="-128"/>
            </a:endParaRP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in hala bayni wa baynahu almawtu</a:t>
            </a: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جَعَلْتَهُ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عِبَادِكَ حَتْماً مَقْضِيّاً	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 smtClean="0">
                <a:ea typeface="MS Mincho" pitchFamily="49" charset="-128"/>
              </a:rPr>
              <a:t>upon </a:t>
            </a:r>
            <a:r>
              <a:rPr lang="en-US" sz="4000" b="1" kern="1200" dirty="0">
                <a:ea typeface="MS Mincho" pitchFamily="49" charset="-128"/>
              </a:rPr>
              <a:t>Your servants stands between me and him,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alladhi ja`altahu `ala `ibadika hatman maqdiyyan</a:t>
            </a: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فَاخْرِجْنِي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مِنْ قَبْرِي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مُؤْتَزِراً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كَفَنِي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then (please do) take me out of my grave using my shroud as dress,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fa'akhrijni min qabri mu'taziran kafani</a:t>
            </a: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شَاهِراً سَيْفِي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unsheathing my sword,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sharihan sayfi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مُجَرِّداً قَنَاتِي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holding my lance in my hand,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mujarridan qanati</a:t>
            </a:r>
          </a:p>
        </p:txBody>
      </p:sp>
      <p:sp>
        <p:nvSpPr>
          <p:cNvPr id="51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120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رَبَّ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ٱلنُّورِ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ٱلْعَظِيمِ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 </a:t>
            </a:r>
            <a:r>
              <a:rPr lang="en-US" sz="4000" b="1" kern="1200" dirty="0">
                <a:ea typeface="MS Mincho" pitchFamily="49" charset="-128"/>
              </a:rPr>
              <a:t>the Lord of the Great Light,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rabba alnnuri al`azimi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مُلَبِّياً دَعْوَةَ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ٱلدَّاعِي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فِي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ٱلْحَاضِرِ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وَٱلْبَادِي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2400" y="2743200"/>
            <a:ext cx="92202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responding to the call of the Caller who shall announce (his advent) in urban areas and deserts.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600" b="1" i="1">
                <a:solidFill>
                  <a:srgbClr val="000066"/>
                </a:solidFill>
                <a:ea typeface="MS Mincho" pitchFamily="49" charset="-128"/>
              </a:rPr>
              <a:t>mulabbiyan da`wata aldda`i filhadiri walbadi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223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ارِنِي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ٱلطَّلْعَةَ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ٱلرَّشِيدَةَ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 do) show me his magnificent mien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arini alttal`ata alrrashidata</a:t>
            </a:r>
          </a:p>
        </p:txBody>
      </p:sp>
      <p:sp>
        <p:nvSpPr>
          <p:cNvPr id="53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وَٱلْغُرَّةَ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ٱلْحَمِيدَةَ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his praiseworthy forehead,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walghurrata alhamidata</a:t>
            </a:r>
          </a:p>
        </p:txBody>
      </p:sp>
      <p:sp>
        <p:nvSpPr>
          <p:cNvPr id="54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427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وَٱكْحُلْ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نَاظِرِي بِنَظْرَةٍ مِنِّي إِلَيْهِ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delight my eyes by letting me have a look at him.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wakhul naziri binazratin minni ilayhi</a:t>
            </a:r>
          </a:p>
        </p:txBody>
      </p:sp>
      <p:sp>
        <p:nvSpPr>
          <p:cNvPr id="55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530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وَعَجِّلْ فَرَجَهُ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(please) expedite his relief,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`ajjil farajahu</a:t>
            </a:r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632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وَسَهِّلْ مَخْرَجَهُ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make his reappearance easy,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sahhil makhrajahu</a:t>
            </a:r>
          </a:p>
        </p:txBody>
      </p:sp>
      <p:sp>
        <p:nvSpPr>
          <p:cNvPr id="57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735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وَاوْسِعْ مَنْهَجَهُ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clear a spacious space for him,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awsi` manhajahu</a:t>
            </a:r>
          </a:p>
        </p:txBody>
      </p:sp>
      <p:sp>
        <p:nvSpPr>
          <p:cNvPr id="58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837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وَٱسْلُكْ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بِي مَحَجَّتَهُ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guide me to follow his course,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wasluk bi muhajjatahu</a:t>
            </a:r>
          </a:p>
        </p:txBody>
      </p:sp>
      <p:sp>
        <p:nvSpPr>
          <p:cNvPr id="59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5939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وَانْفِذْ امْرَهُ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give success to his issues,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anfidh amrahu</a:t>
            </a:r>
          </a:p>
        </p:txBody>
      </p:sp>
      <p:sp>
        <p:nvSpPr>
          <p:cNvPr id="60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وَٱشْدُدْ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ازْرَهُ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confirm his strength.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washdud azrahu</a:t>
            </a:r>
          </a:p>
        </p:txBody>
      </p:sp>
      <p:sp>
        <p:nvSpPr>
          <p:cNvPr id="61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وَرَبَّ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ٱلْكُرْسِيِّ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ٱلرَّفِيعِ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Lord of the Elevated Throne,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rabba alkursiyyi alrrafi`i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وَٱعْمُرِ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ٱللَّهُمَّ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بِهِ بِلادَكَ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construct Your lands through him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wa`mur allahumma bihi biladaka</a:t>
            </a:r>
          </a:p>
        </p:txBody>
      </p:sp>
      <p:sp>
        <p:nvSpPr>
          <p:cNvPr id="62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247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وَاحْيِ بِهِ عِبَادَكَ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refresh Your servants through him,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ahyi bihi `ibadaka</a:t>
            </a:r>
          </a:p>
        </p:txBody>
      </p: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349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فَإِنَّكَ قُلْتَ وَقَوْلُكَ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ٱلْحَقُّ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: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For You have said, and true are Your words: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fa'innaka qulta wa qawluka alhaqqu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en-US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”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ظَهَرَ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ٱلْفَسَادُ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فِي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ٱلْبَرِّ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وَٱلْبَحْرِ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“Corruption has appeared in the land and the sea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zahara alfasadu filbarri walbahri</a:t>
            </a:r>
          </a:p>
        </p:txBody>
      </p: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بِمَا كَسَبَتْ ايْدِي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ٱلنَّاسِ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.“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on account of what the hands of men have wrought.”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bima kasabat aydi alnnasi</a:t>
            </a:r>
          </a:p>
        </p:txBody>
      </p:sp>
      <p:sp>
        <p:nvSpPr>
          <p:cNvPr id="66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656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فَاظْهِرِ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ٱللَّهُمَّ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لَنَا وَلِيَّكَ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So, 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(please) show us Your vicegerent,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fa'azhir allahumma lana waliyyaka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وَٱبْنَ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بِنْتِ نَبِيِّكَ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son of Your Prophet,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wabna binti nabiyyika</a:t>
            </a:r>
          </a:p>
        </p:txBody>
      </p:sp>
      <p:sp>
        <p:nvSpPr>
          <p:cNvPr id="686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ٱلْمُسَمَّىٰ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بِٱسْمِ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رَسُولِكَ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the namesake of Your Messenger,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almusamma bismi rasulika</a:t>
            </a:r>
          </a:p>
        </p:txBody>
      </p: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6963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صَلَّىٰ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عَلَيْهِ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وَآلِهِ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peace be upon him and his Household,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salla allahu `alayhi wa alihi</a:t>
            </a:r>
          </a:p>
        </p:txBody>
      </p:sp>
      <p:sp>
        <p:nvSpPr>
          <p:cNvPr id="706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066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5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لا يَظْفَرَ بِشَيْءٍ مِنَ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ٱلْبَاطِلِ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إِلاَّ مَزَّقَهُ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so that he shall tear up any wrong item that he will face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hatta la yazfara bishay'in min albatili illa mazzaqahu</a:t>
            </a:r>
          </a:p>
        </p:txBody>
      </p:sp>
      <p:sp>
        <p:nvSpPr>
          <p:cNvPr id="716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168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وَرَبَّ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ٱلْبَحْرِ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ٱلْمَسْجُورِ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Lord of the swollen ocean,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rabba albahri almasjuri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وَيُحِقُّ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ٱلْحَقَّ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وَيُحَقِّقَهُ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shall confirm and approve of the truth.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yahiqqa alhaqqa wa yuhaqqiqahu</a:t>
            </a:r>
          </a:p>
        </p:txBody>
      </p:sp>
      <p:sp>
        <p:nvSpPr>
          <p:cNvPr id="727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271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وَٱجْعَلْهُ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ٱللَّهُمَّ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مَفْزَعاً لِمَظْلُومِ عِبَادِكَ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(please) make him the shelter to whom Your wronged servants shall resort,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waj`alhu allahumma mafza`an limazlumi `ibadika</a:t>
            </a:r>
          </a:p>
        </p:txBody>
      </p:sp>
      <p:sp>
        <p:nvSpPr>
          <p:cNvPr id="737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373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وَنَاصِراً لِمَنْ لا يَجِدُ لَهُ نَاصِراً غَيْرَكَ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supporter of those who cannot find any supporter save You,</a:t>
            </a:r>
          </a:p>
        </p:txBody>
      </p:sp>
      <p:sp>
        <p:nvSpPr>
          <p:cNvPr id="7475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nasiran liman la yajidu lahu nasiran ghayraka</a:t>
            </a:r>
          </a:p>
        </p:txBody>
      </p:sp>
      <p:sp>
        <p:nvSpPr>
          <p:cNvPr id="747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475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وَمُجَدِّداً لِمَا عُطِّلَ مِنْ احْكَامِ كِتَابِكَ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reviver of the laws of Your Book that have been suspended,</a:t>
            </a:r>
          </a:p>
        </p:txBody>
      </p:sp>
      <p:sp>
        <p:nvSpPr>
          <p:cNvPr id="7578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mujaddidan lima `uttila min ahkami kitabika</a:t>
            </a:r>
          </a:p>
        </p:txBody>
      </p:sp>
      <p:sp>
        <p:nvSpPr>
          <p:cNvPr id="757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578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وَمُشَيِّداً لِمَا وَرَدَ مِنْ اعْلامِ دِينِكَ وَسُنَنِ نَبِيِّكَ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the constructor of all signs of Your religion and instructions of Your Messenger,</a:t>
            </a:r>
          </a:p>
        </p:txBody>
      </p:sp>
      <p:sp>
        <p:nvSpPr>
          <p:cNvPr id="7680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mushayyidan lima warada min a`lami dinika wa sunani nabiyyika</a:t>
            </a:r>
          </a:p>
        </p:txBody>
      </p:sp>
      <p:sp>
        <p:nvSpPr>
          <p:cNvPr id="768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680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صَلَّىٰ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عَلَيْهِ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وآلِهِ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peace be upon him and his Household, that he will see.</a:t>
            </a:r>
          </a:p>
        </p:txBody>
      </p:sp>
      <p:sp>
        <p:nvSpPr>
          <p:cNvPr id="7782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salla allahu `alayhi wa alihi</a:t>
            </a:r>
          </a:p>
        </p:txBody>
      </p:sp>
      <p:sp>
        <p:nvSpPr>
          <p:cNvPr id="77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783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وَٱجْعَلْهُ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ٱللَّهُمَّ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مِمَّنْ حَصَّنْتَهُ مِنْ بَاسِ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ٱلْمُعْتَدِينَ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(please) include him with those whom You protect from the domination of the aggressors.</a:t>
            </a:r>
          </a:p>
        </p:txBody>
      </p:sp>
      <p:sp>
        <p:nvSpPr>
          <p:cNvPr id="7885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waj`alhu allahumma mimman hassantahu min ba'si almu`tadina</a:t>
            </a:r>
          </a:p>
        </p:txBody>
      </p:sp>
      <p:sp>
        <p:nvSpPr>
          <p:cNvPr id="788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885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وَسُرَّ نَبِيَّكَ مُحَمَّداً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(please) delight Your Prophet Muhammad,</a:t>
            </a:r>
          </a:p>
        </p:txBody>
      </p:sp>
      <p:sp>
        <p:nvSpPr>
          <p:cNvPr id="7987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wa surra nabiyyaka muhammadan</a:t>
            </a:r>
          </a:p>
        </p:txBody>
      </p:sp>
      <p:sp>
        <p:nvSpPr>
          <p:cNvPr id="798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7987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صَلَّىٰ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عَلَيْهِ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وآلِهِ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peace be upon him and his Household,</a:t>
            </a:r>
          </a:p>
        </p:txBody>
      </p:sp>
      <p:sp>
        <p:nvSpPr>
          <p:cNvPr id="8090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salla allahu `alayhi wa alihi</a:t>
            </a:r>
          </a:p>
        </p:txBody>
      </p:sp>
      <p:sp>
        <p:nvSpPr>
          <p:cNvPr id="809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090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بِرُؤْيَتِهِ وَمَنْ تَبِعَهُ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دَعْوَتِهِ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as well as all those who followed him in his promulgation by making (us) see him,</a:t>
            </a:r>
          </a:p>
        </p:txBody>
      </p:sp>
      <p:sp>
        <p:nvSpPr>
          <p:cNvPr id="8192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sz="3600" b="1" i="1">
                <a:solidFill>
                  <a:srgbClr val="000066"/>
                </a:solidFill>
                <a:ea typeface="MS Mincho" pitchFamily="49" charset="-128"/>
              </a:rPr>
              <a:t>biru'yatihi wa man tabi`ahu `ala da`watihi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19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192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وَمُنْزِلَ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ٱلتَّوْرَاةِ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وَٱلإِنْجِيلِ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وَٱلزَّبُورِ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Revealer of the Torah, the Gospel, and the Psalms,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munzila alttawrati wal-injili wallzzaburi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وَٱرْحَمِ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ٱسْتِكَانَتَنَا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بَعْدَهُ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(please) have mercy upon our humiliation after him.</a:t>
            </a:r>
          </a:p>
        </p:txBody>
      </p:sp>
      <p:sp>
        <p:nvSpPr>
          <p:cNvPr id="8294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warham istikanatana ba`dahu</a:t>
            </a:r>
          </a:p>
        </p:txBody>
      </p:sp>
      <p:sp>
        <p:nvSpPr>
          <p:cNvPr id="829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295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ٱكْشِفْ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هٰذِهِ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ٱلْغُمَّةَ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عَنْ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هٰذِهِ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ٱلامَّةِ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بِحُضُورِهِ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 </a:t>
            </a:r>
            <a:r>
              <a:rPr lang="en-US" sz="4000" b="1" kern="1200" dirty="0" err="1" smtClean="0">
                <a:ea typeface="MS Mincho" pitchFamily="49" charset="-128"/>
              </a:rPr>
              <a:t>Allāh</a:t>
            </a:r>
            <a:r>
              <a:rPr lang="en-US" sz="4000" b="1" kern="1200" dirty="0" smtClean="0">
                <a:ea typeface="MS Mincho" pitchFamily="49" charset="-128"/>
              </a:rPr>
              <a:t>, </a:t>
            </a:r>
            <a:r>
              <a:rPr lang="en-US" sz="4000" b="1" kern="1200" dirty="0">
                <a:ea typeface="MS Mincho" pitchFamily="49" charset="-128"/>
              </a:rPr>
              <a:t>(please) relieve this community from the (current) grief through presenting him</a:t>
            </a:r>
          </a:p>
        </p:txBody>
      </p:sp>
      <p:sp>
        <p:nvSpPr>
          <p:cNvPr id="8397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ikshif hadhihi alghummata `an hadhihi al-ummati bihudurihi</a:t>
            </a:r>
          </a:p>
        </p:txBody>
      </p:sp>
      <p:sp>
        <p:nvSpPr>
          <p:cNvPr id="839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397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وَعَجِّلْ لَنَا ظُهُورَهُ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and expedite his advent for us:</a:t>
            </a:r>
          </a:p>
        </p:txBody>
      </p:sp>
      <p:sp>
        <p:nvSpPr>
          <p:cNvPr id="84996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`ajjil lana zuhurahu</a:t>
            </a:r>
          </a:p>
        </p:txBody>
      </p:sp>
      <p:sp>
        <p:nvSpPr>
          <p:cNvPr id="849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4998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89916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en-US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”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إِنَّهُمْ يَرَوْنَهُ بَعِيداً وَنَرَاهُ قَرِيباً.</a:t>
            </a:r>
            <a:r>
              <a:rPr lang="en-US" sz="9600" kern="1200" dirty="0">
                <a:latin typeface="Attari_Quran" pitchFamily="2" charset="-78"/>
                <a:cs typeface="Attari_Quran" pitchFamily="2" charset="-78"/>
              </a:rPr>
              <a:t> “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“Surely, they think it to be far off, and We see it nigh.”</a:t>
            </a:r>
          </a:p>
        </p:txBody>
      </p:sp>
      <p:sp>
        <p:nvSpPr>
          <p:cNvPr id="86020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innahum yarawnahu ba`idan wa narahu qariban</a:t>
            </a:r>
          </a:p>
        </p:txBody>
      </p:sp>
      <p:sp>
        <p:nvSpPr>
          <p:cNvPr id="860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6022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بِرَحْمَتِكَ يَا ارْحَمَ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ٱلرَّاحِمِينَ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[do all that] In the name of Your mercy; O most merciful of all those who show mercy.</a:t>
            </a:r>
          </a:p>
        </p:txBody>
      </p:sp>
      <p:sp>
        <p:nvSpPr>
          <p:cNvPr id="8704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birahmatika ya arhama alrrahimina</a:t>
            </a:r>
          </a:p>
        </p:txBody>
      </p:sp>
      <p:sp>
        <p:nvSpPr>
          <p:cNvPr id="870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704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7526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الْعَجَلَ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ٱلْعَجَلَ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يَامَوْلايَ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en-US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/>
            </a:r>
            <a:br>
              <a:rPr lang="en-US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</a:b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يَا صَاحِبَ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ٱلزَّمَانِ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255588" y="3429000"/>
            <a:ext cx="9448801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(We pray for Your) earliest advent, earliest advent, O Patron of the </a:t>
            </a:r>
            <a:r>
              <a:rPr lang="en-US" sz="4000" b="1" kern="1200" dirty="0" smtClean="0">
                <a:ea typeface="MS Mincho" pitchFamily="49" charset="-128"/>
              </a:rPr>
              <a:t>Age</a:t>
            </a:r>
            <a:endParaRPr lang="en-US" sz="4000" b="1" kern="1200" dirty="0">
              <a:ea typeface="MS Mincho" pitchFamily="49" charset="-128"/>
            </a:endParaRPr>
          </a:p>
        </p:txBody>
      </p:sp>
      <p:sp>
        <p:nvSpPr>
          <p:cNvPr id="88068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al`ajala al`ajala ya mawlaya </a:t>
            </a:r>
          </a:p>
          <a:p>
            <a:pPr algn="ctr" eaLnBrk="1" hangingPunct="1"/>
            <a:r>
              <a:rPr lang="es-ES" sz="3600" b="1" i="1">
                <a:solidFill>
                  <a:srgbClr val="000066"/>
                </a:solidFill>
                <a:ea typeface="MS Mincho" pitchFamily="49" charset="-128"/>
              </a:rPr>
              <a:t>ya sahiba alzzamani</a:t>
            </a:r>
            <a:endParaRPr lang="fi-FI" sz="36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80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8070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  <p:sp>
        <p:nvSpPr>
          <p:cNvPr id="88071" name="Rectangle 1"/>
          <p:cNvSpPr>
            <a:spLocks noChangeArrowheads="1"/>
          </p:cNvSpPr>
          <p:nvPr/>
        </p:nvSpPr>
        <p:spPr bwMode="auto">
          <a:xfrm>
            <a:off x="-152400" y="334963"/>
            <a:ext cx="9448800" cy="89376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600" b="1">
                <a:solidFill>
                  <a:srgbClr val="FFFF00"/>
                </a:solidFill>
                <a:latin typeface="Trebuchet MS" pitchFamily="34" charset="0"/>
              </a:rPr>
              <a:t>You may then slap your right thigh with your hand three times and, at each time, say the following words: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6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  <a:endParaRPr lang="ar-SA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O' </a:t>
            </a:r>
            <a:r>
              <a:rPr lang="en-US" sz="4000" b="1" kern="1200" dirty="0" err="1">
                <a:ea typeface="MS Mincho" pitchFamily="49" charset="-128"/>
              </a:rPr>
              <a:t>Allāh</a:t>
            </a:r>
            <a:r>
              <a:rPr lang="en-US" sz="4000" b="1" kern="1200" dirty="0">
                <a:ea typeface="MS Mincho" pitchFamily="49" charset="-128"/>
              </a:rPr>
              <a:t> send Your blessings on </a:t>
            </a:r>
            <a:r>
              <a:rPr lang="en-US" sz="4000" b="1" kern="1200" dirty="0" smtClean="0">
                <a:ea typeface="MS Mincho" pitchFamily="49" charset="-128"/>
              </a:rPr>
              <a:t>Muhammad and </a:t>
            </a:r>
            <a:r>
              <a:rPr lang="en-US" sz="4000" b="1" kern="1200" dirty="0">
                <a:ea typeface="MS Mincho" pitchFamily="49" charset="-128"/>
              </a:rPr>
              <a:t>the </a:t>
            </a:r>
            <a:r>
              <a:rPr lang="en-US" sz="4000" b="1" kern="1200" dirty="0" smtClean="0">
                <a:ea typeface="MS Mincho" pitchFamily="49" charset="-128"/>
              </a:rPr>
              <a:t>family </a:t>
            </a:r>
            <a:r>
              <a:rPr lang="en-US" sz="4000" b="1" kern="1200" dirty="0">
                <a:ea typeface="MS Mincho" pitchFamily="49" charset="-128"/>
              </a:rPr>
              <a:t>of Muhammad.</a:t>
            </a:r>
          </a:p>
        </p:txBody>
      </p:sp>
      <p:sp>
        <p:nvSpPr>
          <p:cNvPr id="89092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890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89094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901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  <p:sp>
        <p:nvSpPr>
          <p:cNvPr id="901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90118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وَرَبَّ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ٱلظِّلِّ</a:t>
            </a:r>
            <a:r>
              <a:rPr lang="ar-SA" sz="96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6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وَٱلْحَرُورِ</a:t>
            </a:r>
            <a:endParaRPr lang="en-US" sz="96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b="1" kern="1200" dirty="0">
                <a:ea typeface="MS Mincho" pitchFamily="49" charset="-128"/>
              </a:rPr>
              <a:t>the Lord of shade and heat,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475456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600" b="1" i="1">
                <a:solidFill>
                  <a:srgbClr val="000066"/>
                </a:solidFill>
                <a:ea typeface="MS Mincho" pitchFamily="49" charset="-128"/>
              </a:rPr>
              <a:t>wa rabba alzzilli walharuri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العهد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14288"/>
            <a:ext cx="4610100" cy="3079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 b="1">
                <a:solidFill>
                  <a:srgbClr val="FFFF99"/>
                </a:solidFill>
                <a:latin typeface="Trebuchet MS" pitchFamily="34" charset="0"/>
              </a:rPr>
              <a:t>Dua’a al-Ahad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/>
      <a:lstStyle>
        <a:defPPr algn="ctr" rtl="1">
          <a:defRPr sz="4000" b="1" dirty="0" smtClean="0">
            <a:solidFill>
              <a:srgbClr val="000066"/>
            </a:solidFill>
            <a:latin typeface="Alvi Nastaleeq" pitchFamily="2" charset="-78"/>
            <a:cs typeface="Alvi Nastaleeq" pitchFamily="2" charset="-78"/>
          </a:defRPr>
        </a:defPPr>
      </a:lst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16867</TotalTime>
  <Words>2446</Words>
  <Application>Microsoft Office PowerPoint</Application>
  <PresentationFormat>On-screen Show (4:3)</PresentationFormat>
  <Paragraphs>443</Paragraphs>
  <Slides>87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3" baseType="lpstr">
      <vt:lpstr>Arial</vt:lpstr>
      <vt:lpstr>Attari_Quran</vt:lpstr>
      <vt:lpstr>Calibri</vt:lpstr>
      <vt:lpstr>MS Mincho</vt:lpstr>
      <vt:lpstr>Trebuchet MS</vt:lpstr>
      <vt:lpstr>Default Design</vt:lpstr>
      <vt:lpstr>PowerPoint Presentation</vt:lpstr>
      <vt:lpstr>PowerPoint Presentation</vt:lpstr>
      <vt:lpstr>اَللَّهُمَّ صَلِّ عَلَىٰ مُحَمَّدٍ وَآلِ مُحَمَّدٍ</vt:lpstr>
      <vt:lpstr>بِسْمِ اللَّهِ الرَّحْمَٰنِ الرَّحِيمِ</vt:lpstr>
      <vt:lpstr>اَللَّهُمَّ رَبَّ ٱلنُّورِ ٱلْعَظِيمِ</vt:lpstr>
      <vt:lpstr>وَرَبَّ ٱلْكُرْسِيِّ ٱلرَّفِيعِ</vt:lpstr>
      <vt:lpstr>وَرَبَّ ٱلْبَحْرِ ٱلْمَسْجُورِ</vt:lpstr>
      <vt:lpstr>وَمُنْزِلَ ٱلتَّوْرَاةِ وَٱلإِنْجِيلِ وَٱلزَّبُورِ</vt:lpstr>
      <vt:lpstr>وَرَبَّ ٱلظِّلِّ وَٱلْحَرُورِ</vt:lpstr>
      <vt:lpstr>وَمُنْزِلَ ٱلْقُرْآنِ ٱلْعَظِيمِ</vt:lpstr>
      <vt:lpstr>وَرَبَّ ٱلْمَلاَئِكَةِ ٱلْمُقَرَّبِينَ </vt:lpstr>
      <vt:lpstr>وَٱلانْبِيَاءِ وَٱلْمُرْسَلِينَ</vt:lpstr>
      <vt:lpstr>اَللَّهُمَّ إِنِّي اسْالُكَ بِٱسْمِكَ ٱلْكَرِيـمِ </vt:lpstr>
      <vt:lpstr>وَبِنُورِ وَجْهِكَ ٱلْمُنِيرِ </vt:lpstr>
      <vt:lpstr>وَمُلْكِكَ ٱلْقَدِيمِ</vt:lpstr>
      <vt:lpstr>يَا حَيُّ يَا قَيُّومُ</vt:lpstr>
      <vt:lpstr>اسْالُكَ بِٱسْمِكَ ٱلَّذِي اشْرَقَتْ بِهِ ٱلسَّمَاوَاتُ وَٱلارَضُونَ</vt:lpstr>
      <vt:lpstr>وَبِٱسْمِكَ ٱلَّذِي يَصْلَحُ بِهِ ٱلاوَّلُونَ وَٱلآخِرُونَ</vt:lpstr>
      <vt:lpstr>يَا حَيّاً قَبْلَ كُلِّ حَيٍّ</vt:lpstr>
      <vt:lpstr>وَيَا حَيّاً بَعْدَ كُلِّ حَيٍّ</vt:lpstr>
      <vt:lpstr>وَيَا حَيّاً حِينَ لا حَيُّ</vt:lpstr>
      <vt:lpstr>يَا مُحْيِيَ ٱلْمَوْتَىٰ وَمُمِيتَ ٱلاحْيَاءِ </vt:lpstr>
      <vt:lpstr>يَا حَيُّ لا إِلٰهَ إِلاَّ انْتَ</vt:lpstr>
      <vt:lpstr>اَللَّهُمَّ بَلِّغْ مَوْلاَنَا ٱلإِمَامَ ٱلْهَادِيَ ٱلْمَهْدِيَّ ٱلْقَائِمَ بِامْرِكَ</vt:lpstr>
      <vt:lpstr>صَلَوَاتُ ٱللَّهِ عَلَيْهِ وَعَلَىٰ آبَائِهِ ٱلطَّاهِرِينَ</vt:lpstr>
      <vt:lpstr>عَنْ جَمِيعِ ٱلْمُؤْمِنِينَ وَٱلْمُؤْمِنَاتِ </vt:lpstr>
      <vt:lpstr>فِي مَشَارِقِ ٱلارْضِ وَمَغَارِبِهَا</vt:lpstr>
      <vt:lpstr>سَهْلِهَا وَجَبَلِهَا</vt:lpstr>
      <vt:lpstr>وَبَرِّهَا وَبَحْرِهَا</vt:lpstr>
      <vt:lpstr>وَعَنِّي وَعَنْ وَالِدَيَّ</vt:lpstr>
      <vt:lpstr>مِنَ ٱلصَّلَوَاتِ زِنَةَ عَرْشِ ٱللَّهِ</vt:lpstr>
      <vt:lpstr>وَمِدَادَ كَلِمَاتِهِ</vt:lpstr>
      <vt:lpstr>وَمَا احْصَاهُ عِلْمُهُ وَاحَاطَ بِهِ كِتَابُهُ</vt:lpstr>
      <vt:lpstr>اَللَّهُمَّ إِنِّي اجَدِّدُ لَهُ فِي صَبِيحَةِ يَوْمِي هٰذَا</vt:lpstr>
      <vt:lpstr>وَمَا عِشْتُ مِنْ ايَّامِي</vt:lpstr>
      <vt:lpstr>عَهْداً وَعَقْداً وَبَيْعَةً لَهُ فِي عُنُقِي</vt:lpstr>
      <vt:lpstr>لا احُولُ عَنْه وَلا ازُولُ ابَداً</vt:lpstr>
      <vt:lpstr>اَللَّهُمَّ ٱجْعَلْنِي مِنْ انْصَارِهِ</vt:lpstr>
      <vt:lpstr>وَاعْوَانِهِ وَٱلذَّابِّينَ عَنْهُ</vt:lpstr>
      <vt:lpstr>وَٱلْمُسَارِعِينَ إِلَيْهِ فِي قَضَاءِ حَوَائِجِهِ</vt:lpstr>
      <vt:lpstr>وَٱلْمُمْتَثِلِينَ لاِوَامِرِهِ</vt:lpstr>
      <vt:lpstr>وَٱلْمُحَامِينَ عَنْهُ</vt:lpstr>
      <vt:lpstr>وَٱلسَّابِقِينَ إِلَىٰ إِرَادَتِهِ</vt:lpstr>
      <vt:lpstr>وَٱلْمُسْتَشْهَدِينَ بَيْنَ يَدَيْهِ</vt:lpstr>
      <vt:lpstr>اَللَّهُمَّ إِنْ حَالَ بَيْنِي وَبَيْنَهُ ٱلْمَوْتُ</vt:lpstr>
      <vt:lpstr>ٱلَّذِي جَعَلْتَهُ عَلَىٰ عِبَادِكَ حَتْماً مَقْضِيّاً </vt:lpstr>
      <vt:lpstr>فَاخْرِجْنِي مِنْ قَبْرِي مُؤْتَزِراً كَفَنِي</vt:lpstr>
      <vt:lpstr>شَاهِراً سَيْفِي</vt:lpstr>
      <vt:lpstr>مُجَرِّداً قَنَاتِي</vt:lpstr>
      <vt:lpstr>مُلَبِّياً دَعْوَةَ ٱلدَّاعِي فِي ٱلْحَاضِرِ وَٱلْبَادِي</vt:lpstr>
      <vt:lpstr>اَللَّهُمَّ ارِنِي ٱلطَّلْعَةَ ٱلرَّشِيدَةَ</vt:lpstr>
      <vt:lpstr>وَٱلْغُرَّةَ ٱلْحَمِيدَةَ</vt:lpstr>
      <vt:lpstr>وَٱكْحُلْ نَاظِرِي بِنَظْرَةٍ مِنِّي إِلَيْهِ</vt:lpstr>
      <vt:lpstr>وَعَجِّلْ فَرَجَهُ</vt:lpstr>
      <vt:lpstr>وَسَهِّلْ مَخْرَجَهُ</vt:lpstr>
      <vt:lpstr>وَاوْسِعْ مَنْهَجَهُ</vt:lpstr>
      <vt:lpstr>وَٱسْلُكْ بِي مَحَجَّتَهُ</vt:lpstr>
      <vt:lpstr>وَانْفِذْ امْرَهُ</vt:lpstr>
      <vt:lpstr>وَٱشْدُدْ ازْرَهُ</vt:lpstr>
      <vt:lpstr>وَٱعْمُرِ ٱللَّهُمَّ بِهِ بِلادَكَ</vt:lpstr>
      <vt:lpstr>وَاحْيِ بِهِ عِبَادَكَ</vt:lpstr>
      <vt:lpstr>فَإِنَّكَ قُلْتَ وَقَوْلُكَ ٱلْحَقُّ:</vt:lpstr>
      <vt:lpstr>”ظَهَرَ ٱلْفَسَادُ فِي ٱلْبَرِّ وَٱلْبَحْرِ</vt:lpstr>
      <vt:lpstr>بِمَا كَسَبَتْ ايْدِي ٱلنَّاسِ.“</vt:lpstr>
      <vt:lpstr>فَاظْهِرِ ٱللَّهُمَّ لَنَا وَلِيَّكَ</vt:lpstr>
      <vt:lpstr>وَٱبْنَ بِنْتِ نَبِيِّكَ</vt:lpstr>
      <vt:lpstr>ٱلْمُسَمَّىٰ بِٱسْمِ رَسُولِكَ</vt:lpstr>
      <vt:lpstr>صَلَّىٰ ٱللَّهُ عَلَيْهِ وَآلِهِ</vt:lpstr>
      <vt:lpstr>حَتَّىٰ لا يَظْفَرَ بِشَيْءٍ مِنَ ٱلْبَاطِلِ إِلاَّ مَزَّقَهُ</vt:lpstr>
      <vt:lpstr>وَيُحِقُّ ٱلْحَقَّ وَيُحَقِّقَهُ</vt:lpstr>
      <vt:lpstr>وَٱجْعَلْهُ ٱللَّهُمَّ مَفْزَعاً لِمَظْلُومِ عِبَادِكَ</vt:lpstr>
      <vt:lpstr>وَنَاصِراً لِمَنْ لا يَجِدُ لَهُ نَاصِراً غَيْرَكَ</vt:lpstr>
      <vt:lpstr>وَمُجَدِّداً لِمَا عُطِّلَ مِنْ احْكَامِ كِتَابِكَ</vt:lpstr>
      <vt:lpstr>وَمُشَيِّداً لِمَا وَرَدَ مِنْ اعْلامِ دِينِكَ وَسُنَنِ نَبِيِّكَ</vt:lpstr>
      <vt:lpstr>صَلَّىٰ ٱللَّهُ عَلَيْهِ وآلِهِ</vt:lpstr>
      <vt:lpstr>وَٱجْعَلْهُ ٱللَّهُمَّ مِمَّنْ حَصَّنْتَهُ مِنْ بَاسِ ٱلْمُعْتَدِينَ</vt:lpstr>
      <vt:lpstr>اَللَّهُمَّ وَسُرَّ نَبِيَّكَ مُحَمَّداً</vt:lpstr>
      <vt:lpstr>صَلَّىٰ ٱللَّهُ عَلَيْهِ وآلِهِ</vt:lpstr>
      <vt:lpstr>بِرُؤْيَتِهِ وَمَنْ تَبِعَهُ عَلَىٰ دَعْوَتِهِ</vt:lpstr>
      <vt:lpstr>وَٱرْحَمِ ٱسْتِكَانَتَنَا بَعْدَهُ</vt:lpstr>
      <vt:lpstr>اَللَّهُمَّ ٱكْشِفْ هٰذِهِ ٱلْغُمَّةَ عَنْ هٰذِهِ ٱلامَّةِ بِحُضُورِهِ</vt:lpstr>
      <vt:lpstr>وَعَجِّلْ لَنَا ظُهُورَهُ</vt:lpstr>
      <vt:lpstr>”إِنَّهُمْ يَرَوْنَهُ بَعِيداً وَنَرَاهُ قَرِيباً. “</vt:lpstr>
      <vt:lpstr>بِرَحْمَتِكَ يَا ارْحَمَ ٱلرَّاحِمِينَ</vt:lpstr>
      <vt:lpstr>الْعَجَلَ ٱلْعَجَلَ يَامَوْلايَ  يَا صَاحِبَ ٱلزَّمَانِ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603</cp:revision>
  <cp:lastPrinted>1601-01-01T00:00:00Z</cp:lastPrinted>
  <dcterms:created xsi:type="dcterms:W3CDTF">1601-01-01T00:00:00Z</dcterms:created>
  <dcterms:modified xsi:type="dcterms:W3CDTF">2021-07-25T09:25:45Z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