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313" r:id="rId3"/>
    <p:sldId id="3277" r:id="rId4"/>
    <p:sldId id="1090" r:id="rId5"/>
    <p:sldId id="3394" r:id="rId6"/>
    <p:sldId id="3395" r:id="rId7"/>
    <p:sldId id="3396" r:id="rId8"/>
    <p:sldId id="3397" r:id="rId9"/>
    <p:sldId id="3398" r:id="rId10"/>
    <p:sldId id="3399" r:id="rId11"/>
    <p:sldId id="3400" r:id="rId12"/>
    <p:sldId id="3401" r:id="rId13"/>
    <p:sldId id="3402" r:id="rId14"/>
    <p:sldId id="3403" r:id="rId15"/>
    <p:sldId id="3404" r:id="rId16"/>
    <p:sldId id="3405" r:id="rId17"/>
    <p:sldId id="3494" r:id="rId18"/>
    <p:sldId id="3495" r:id="rId19"/>
    <p:sldId id="3496" r:id="rId20"/>
    <p:sldId id="3497" r:id="rId21"/>
    <p:sldId id="3408" r:id="rId22"/>
    <p:sldId id="3409" r:id="rId23"/>
    <p:sldId id="3410" r:id="rId24"/>
    <p:sldId id="3411" r:id="rId25"/>
    <p:sldId id="3412" r:id="rId26"/>
    <p:sldId id="3413" r:id="rId27"/>
    <p:sldId id="3414" r:id="rId28"/>
    <p:sldId id="3415" r:id="rId29"/>
    <p:sldId id="3498" r:id="rId30"/>
    <p:sldId id="3499" r:id="rId31"/>
    <p:sldId id="3492" r:id="rId32"/>
    <p:sldId id="3493" r:id="rId33"/>
    <p:sldId id="3419" r:id="rId34"/>
    <p:sldId id="3420" r:id="rId35"/>
    <p:sldId id="3500" r:id="rId36"/>
    <p:sldId id="3501" r:id="rId37"/>
    <p:sldId id="3502" r:id="rId38"/>
    <p:sldId id="3503" r:id="rId39"/>
    <p:sldId id="3504" r:id="rId40"/>
    <p:sldId id="3425" r:id="rId41"/>
    <p:sldId id="3426" r:id="rId42"/>
    <p:sldId id="3505" r:id="rId43"/>
    <p:sldId id="3506" r:id="rId44"/>
    <p:sldId id="3507" r:id="rId45"/>
    <p:sldId id="3508" r:id="rId46"/>
    <p:sldId id="3509" r:id="rId47"/>
    <p:sldId id="3431" r:id="rId48"/>
    <p:sldId id="3432" r:id="rId49"/>
    <p:sldId id="3510" r:id="rId50"/>
    <p:sldId id="3511" r:id="rId51"/>
    <p:sldId id="3512" r:id="rId52"/>
    <p:sldId id="3513" r:id="rId53"/>
    <p:sldId id="3514" r:id="rId54"/>
    <p:sldId id="3437" r:id="rId55"/>
    <p:sldId id="3438" r:id="rId56"/>
    <p:sldId id="3515" r:id="rId57"/>
    <p:sldId id="3516" r:id="rId58"/>
    <p:sldId id="3517" r:id="rId59"/>
    <p:sldId id="3518" r:id="rId60"/>
    <p:sldId id="3519" r:id="rId61"/>
    <p:sldId id="3443" r:id="rId62"/>
    <p:sldId id="3444" r:id="rId63"/>
    <p:sldId id="3520" r:id="rId64"/>
    <p:sldId id="3521" r:id="rId65"/>
    <p:sldId id="3522" r:id="rId66"/>
    <p:sldId id="3523" r:id="rId67"/>
    <p:sldId id="3524" r:id="rId68"/>
    <p:sldId id="3449" r:id="rId69"/>
    <p:sldId id="3450" r:id="rId70"/>
    <p:sldId id="3525" r:id="rId71"/>
    <p:sldId id="3526" r:id="rId72"/>
    <p:sldId id="3527" r:id="rId73"/>
    <p:sldId id="3528" r:id="rId74"/>
    <p:sldId id="3529" r:id="rId75"/>
    <p:sldId id="3455" r:id="rId76"/>
    <p:sldId id="3456" r:id="rId77"/>
    <p:sldId id="3530" r:id="rId78"/>
    <p:sldId id="3531" r:id="rId79"/>
    <p:sldId id="3532" r:id="rId80"/>
    <p:sldId id="3533" r:id="rId81"/>
    <p:sldId id="3534" r:id="rId82"/>
    <p:sldId id="3461" r:id="rId83"/>
    <p:sldId id="3462" r:id="rId84"/>
    <p:sldId id="3535" r:id="rId85"/>
    <p:sldId id="3536" r:id="rId86"/>
    <p:sldId id="3537" r:id="rId87"/>
    <p:sldId id="3538" r:id="rId88"/>
    <p:sldId id="3539" r:id="rId89"/>
    <p:sldId id="3467" r:id="rId90"/>
    <p:sldId id="3468" r:id="rId91"/>
    <p:sldId id="3540" r:id="rId92"/>
    <p:sldId id="3541" r:id="rId93"/>
    <p:sldId id="3542" r:id="rId94"/>
    <p:sldId id="3543" r:id="rId95"/>
    <p:sldId id="3544" r:id="rId96"/>
    <p:sldId id="3473" r:id="rId97"/>
    <p:sldId id="3474" r:id="rId98"/>
    <p:sldId id="3545" r:id="rId99"/>
    <p:sldId id="3546" r:id="rId100"/>
    <p:sldId id="3547" r:id="rId101"/>
    <p:sldId id="3548" r:id="rId102"/>
    <p:sldId id="3549" r:id="rId103"/>
    <p:sldId id="3479" r:id="rId104"/>
    <p:sldId id="3481" r:id="rId105"/>
    <p:sldId id="3482" r:id="rId106"/>
    <p:sldId id="3483" r:id="rId107"/>
    <p:sldId id="3484" r:id="rId108"/>
    <p:sldId id="3485" r:id="rId109"/>
    <p:sldId id="3486" r:id="rId110"/>
    <p:sldId id="3487" r:id="rId111"/>
    <p:sldId id="3488" r:id="rId112"/>
    <p:sldId id="3550" r:id="rId113"/>
    <p:sldId id="3281" r:id="rId114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800000"/>
    <a:srgbClr val="000099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603" autoAdjust="0"/>
    <p:restoredTop sz="94660"/>
  </p:normalViewPr>
  <p:slideViewPr>
    <p:cSldViewPr showGuides="1">
      <p:cViewPr varScale="1">
        <p:scale>
          <a:sx n="83" d="100"/>
          <a:sy n="83" d="100"/>
        </p:scale>
        <p:origin x="869" y="91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31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2A777-1277-475D-ABB2-4D3A40EE934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27017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6BC9A-A28C-4827-8732-CADE08AF793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56836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55D89-043A-4ECD-BB83-CD66BC91AB0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085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B1885-6D41-4CA3-A273-CBFB4D2105A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39376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C3DEF-9099-4B42-80F3-3A58CDE30B5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505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ED7B9-C491-418D-85F5-33B9FCAE158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90203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36A1A-059A-402A-948C-E1C4E07F294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2433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E093F-7AB3-41C8-A78C-CCF82D7604C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46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F8E544-2CBF-4E9E-A8BF-4A0DC2767EE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49275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3C853-26EC-4D3E-B295-ACE45E1CEDE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6876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5BB97-49DD-4F21-BF8F-E9594CF7BB0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10641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CDEBEF89-A5B8-4E70-9BC6-7AD701F87209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uas.org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uas.org@gmail.co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048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804987"/>
            <a:ext cx="86868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en-US" sz="8800" dirty="0">
                <a:solidFill>
                  <a:srgbClr val="FFFF00"/>
                </a:solidFill>
                <a:latin typeface="Arabic Typesetting" panose="03020402040406030203" pitchFamily="66" charset="-78"/>
                <a:ea typeface="MS Mincho" panose="02020609040205080304" pitchFamily="49" charset="-128"/>
                <a:cs typeface="Arabic Typesetting" panose="03020402040406030203" pitchFamily="66" charset="-78"/>
              </a:rPr>
              <a:t>دُعاءُ التوسل</a:t>
            </a:r>
            <a:endParaRPr lang="en-US" altLang="en-US" sz="8800" dirty="0" smtClean="0">
              <a:solidFill>
                <a:srgbClr val="FFFF00"/>
              </a:solidFill>
              <a:latin typeface="Arabic Typesetting" panose="03020402040406030203" pitchFamily="66" charset="-78"/>
              <a:ea typeface="MS Mincho" panose="02020609040205080304" pitchFamily="49" charset="-128"/>
              <a:cs typeface="Arabic Typesetting" panose="03020402040406030203" pitchFamily="66" charset="-78"/>
            </a:endParaRPr>
          </a:p>
          <a:p>
            <a:pPr algn="ctr" eaLnBrk="1" hangingPunct="1"/>
            <a:r>
              <a:rPr lang="en-US" altLang="en-US" sz="4800" b="1" i="1" dirty="0" err="1" smtClean="0">
                <a:solidFill>
                  <a:srgbClr val="FFFF00"/>
                </a:solidFill>
                <a:latin typeface="Trebuchet MS" panose="020B0603020202020204" pitchFamily="34" charset="0"/>
                <a:ea typeface="MS Mincho" panose="02020609040205080304" pitchFamily="49" charset="-128"/>
              </a:rPr>
              <a:t>Dūa</a:t>
            </a:r>
            <a:r>
              <a:rPr lang="en-US" altLang="en-US" sz="4800" b="1" i="1" dirty="0" smtClean="0">
                <a:solidFill>
                  <a:srgbClr val="FFFF00"/>
                </a:solidFill>
                <a:latin typeface="Trebuchet MS" panose="020B0603020202020204" pitchFamily="34" charset="0"/>
                <a:ea typeface="MS Mincho" panose="02020609040205080304" pitchFamily="49" charset="-128"/>
              </a:rPr>
              <a:t> </a:t>
            </a:r>
            <a:r>
              <a:rPr lang="en-US" altLang="en-US" sz="4800" b="1" i="1" dirty="0" err="1" smtClean="0">
                <a:solidFill>
                  <a:srgbClr val="FFFF00"/>
                </a:solidFill>
                <a:latin typeface="Trebuchet MS" panose="020B0603020202020204" pitchFamily="34" charset="0"/>
                <a:ea typeface="MS Mincho" panose="02020609040205080304" pitchFamily="49" charset="-128"/>
              </a:rPr>
              <a:t>Tawassul</a:t>
            </a:r>
            <a:endParaRPr lang="en-US" altLang="en-US" sz="4800" b="1" i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674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For any errors / comments please write to: </a:t>
            </a:r>
            <a:r>
              <a:rPr lang="en-US" altLang="en-US" sz="1100" b="1" dirty="0">
                <a:hlinkClick r:id="rId3"/>
              </a:rPr>
              <a:t>duas.org@gmail.com</a:t>
            </a:r>
            <a:r>
              <a:rPr lang="en-US" altLang="en-US" sz="1100" b="1" dirty="0"/>
              <a:t> </a:t>
            </a: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447800" y="5410200"/>
            <a:ext cx="6324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 dirty="0">
                <a:solidFill>
                  <a:srgbClr val="FFFF00"/>
                </a:solidFill>
              </a:rPr>
              <a:t>(Arabic text with English, Urdu, Hindi Translation &amp; English Transliteration)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45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سَادَتِي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وَمَوَالِيَّ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إِنِّي تَوَجَّهْتُ بِكُمْ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my chiefs and masters!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I am turning my face toward Allah in the names of you [all],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میرے سردار اور میرے آقا میرے ائمہ(ع)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हमारे आकाओं ऐ हमारे सरदारों आप ही से हमने तमाम उम्मीदें बाँध रखी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sādatī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mawāliyya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innī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tawajjahtu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bikum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201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ائِمَّتِي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وَعُدَّتِي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لِيَوْمِ فَقْرِي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وَحَاجَتِي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إِلَىٰ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for you are my leaders and my supporters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on the day of my destitution and </a:t>
            </a:r>
            <a:r>
              <a:rPr lang="en-US" altLang="en-US" sz="2800" b="1" dirty="0" smtClean="0">
                <a:ea typeface="MS Mincho" panose="02020609040205080304" pitchFamily="49" charset="-128"/>
              </a:rPr>
              <a:t>neediness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میرے سرمایہ میں اپنے فقر اور حاجت کے دن کے لئے تمھارے </a:t>
            </a:r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ذریعے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हमारी हयात व काएनात के रहनुमाओं और नहूत के दिनों का ज़खीरा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a'immatī</a:t>
            </a:r>
            <a:r>
              <a:rPr lang="en-US" altLang="en-US" b="1" i="1" dirty="0">
                <a:solidFill>
                  <a:srgbClr val="000066"/>
                </a:solidFill>
              </a:rPr>
              <a:t> wa `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uddatī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liyawmi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faqrī</a:t>
            </a:r>
            <a:r>
              <a:rPr lang="en-US" altLang="en-US" b="1" i="1" dirty="0">
                <a:solidFill>
                  <a:srgbClr val="000066"/>
                </a:solidFill>
              </a:rPr>
              <a:t> wa ḥājatī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0256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وَتَوَسَّلْتُ بِكُمْ إِلَىٰ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وَٱسْتَشْفَعْتُ بِكُمْ إِلَىٰ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I am seeking your advocacy for me before Allah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seeking your intercession for me before Allah;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 </a:t>
            </a:r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وسیلے سے خدا کے سامنے حاضر ہوں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  <a:p>
            <a:pPr algn="ctr" rtl="1" eaLnBrk="1" hangingPunct="1"/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خد اکے ہاں تمہیں اپنا سفارشی بناتا ہوں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हमारी बे माय्गी में काम आने वालों अल्लाह के लिए तुम ही को वसीला बनाया है आप ही को अपनी शफ़ी माना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tawassaltu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bikum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wastashfa`tu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bikum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551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فَٱشْفَعُوا لِي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وَٱسْتَنْقِذُونِي مِنْ ذُنُوبِي عِنْدَ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so, (please) intercede for me before Allah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save me from my sins before Allah,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پس خدا کے حضور میری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  <a:p>
            <a:pPr algn="ctr" rtl="1" eaLnBrk="1" hangingPunct="1"/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</a:t>
            </a:r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خدا کی جانب سے میرے گناہ معاف کروائیے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आप </a:t>
            </a:r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खुदा की बारगाह में हमारी शफ़ा'अत कर </a:t>
            </a:r>
            <a:r>
              <a:rPr lang="hi-IN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दीजिये</a:t>
            </a:r>
            <a:r>
              <a:rPr lang="en-US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 </a:t>
            </a:r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हमारे गुनाहों को बख्शवा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fashfa`ū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lī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wastanqidhūnī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>
                <a:solidFill>
                  <a:srgbClr val="000066"/>
                </a:solidFill>
              </a:rPr>
              <a:t>min </a:t>
            </a:r>
            <a:r>
              <a:rPr lang="en-US" altLang="en-US" b="1" i="1" dirty="0" err="1">
                <a:solidFill>
                  <a:srgbClr val="000066"/>
                </a:solidFill>
              </a:rPr>
              <a:t>dhunūbī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08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فَإنَّكُمْ وَسيلَتِي إِلَىٰ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وَبِحُبِّكُمْ وَبِقُرْبِكُمْ ارْجُو نَجَاةً مِنَ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for you are my means to </a:t>
            </a:r>
            <a:r>
              <a:rPr lang="en-US" altLang="en-US" sz="2800" b="1" dirty="0" smtClean="0">
                <a:ea typeface="MS Mincho" panose="02020609040205080304" pitchFamily="49" charset="-128"/>
              </a:rPr>
              <a:t>Allah and </a:t>
            </a:r>
            <a:r>
              <a:rPr lang="en-US" altLang="en-US" sz="2800" b="1" dirty="0">
                <a:ea typeface="MS Mincho" panose="02020609040205080304" pitchFamily="49" charset="-128"/>
              </a:rPr>
              <a:t>through my love for you and my seeking nearness to you do I hope for salvation from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کیونکہ تم خدا کے ہاں میراوسیلہ ہو اور تمہاری محبت اور قربت کے وسیلے سے میں خدا سے طالب نجات ہوں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हमें निजात दिलाने का ज़रिया हैं और आप ही की मुहब्बत और कुर्बत से हम रुस्त्गारी की तवक्कु रखते हैं हम ने आप (स:अ) से आस लगाईं है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fa'innakum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wasīlatī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biḥubbikum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biqurbikum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arjū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najatan</a:t>
            </a:r>
            <a:r>
              <a:rPr lang="en-US" altLang="en-US" b="1" i="1" dirty="0">
                <a:solidFill>
                  <a:srgbClr val="000066"/>
                </a:solidFill>
              </a:rPr>
              <a:t> mina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470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فَكُونُوا عِنْدَ ٱللَّهِ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رَجَائِي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سَادَتِي يَا اوْلِيَاءَ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So, be my hope before Allah.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my masters! O Allah’s intimate servants!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 پس میری امید گاہ  بن جاؤ اے میرے سردار اے خدا کے پیارے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कयामत में मायूस न होने दीजिएगा ऐ हमारे सरदारों, ऐ अल्लाह के दोस्तों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fakūnū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rajā'ī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sādatī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awliyā'a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304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صَلَّىٰ ٱللَّهُ عَلَيْهِمْ اجْمَعينَ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May Allah bless you all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خد اکی رحمت ہو ان تمام پر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तुम सब पर उसका दरूद व सलाम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ṣallā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allāhu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alayhim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ajma`īna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516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34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وَلَعَنَ ٱللَّهُ اعْدَاءَ ٱللَّهِ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ظَالِمِيهِمْ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ٱلاوَّلِينَ وَٱلآخِرِينَ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may Allah </a:t>
            </a:r>
            <a:r>
              <a:rPr lang="en-US" altLang="en-US" sz="2800" b="1" dirty="0" smtClean="0">
                <a:ea typeface="MS Mincho" panose="02020609040205080304" pitchFamily="49" charset="-128"/>
              </a:rPr>
              <a:t>remove the blessings from </a:t>
            </a:r>
            <a:r>
              <a:rPr lang="en-US" altLang="en-US" sz="2800" b="1" dirty="0">
                <a:ea typeface="MS Mincho" panose="02020609040205080304" pitchFamily="49" charset="-128"/>
              </a:rPr>
              <a:t>the enemies of Allah; those who wronged you,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from the past and the last generations.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36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خدا کی لعنت ہو ان دشمنا ن خدا پر جنہوں نے ان پر ظلم ڈھائے کہ جو اولین اور اخرین میں سے ہیں</a:t>
            </a:r>
            <a:endParaRPr lang="en-US" altLang="en-US" sz="36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तुम पर सितम ढाने वाले तमाम दुश्मनाने खुदा पर शुरू से आखिर तक अल्लाह की लानत!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la`ana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a`dā'a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ẓālimīhim</a:t>
            </a:r>
            <a:r>
              <a:rPr lang="en-US" altLang="en-US" b="1" i="1" dirty="0" smtClean="0">
                <a:solidFill>
                  <a:srgbClr val="000066"/>
                </a:solidFill>
              </a:rPr>
              <a:t> mina </a:t>
            </a:r>
            <a:r>
              <a:rPr lang="en-US" altLang="en-US" b="1" i="1" dirty="0">
                <a:solidFill>
                  <a:srgbClr val="000066"/>
                </a:solidFill>
              </a:rPr>
              <a:t>al-</a:t>
            </a:r>
            <a:r>
              <a:rPr lang="en-US" altLang="en-US" b="1" i="1" dirty="0" err="1">
                <a:solidFill>
                  <a:srgbClr val="000066"/>
                </a:solidFill>
              </a:rPr>
              <a:t>awwalīna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wal-ākhirīna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625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آمِينَ رَبَّ ٱلْعَالَمينَ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Respond to us, O Lord of the Worlds!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آمین اے رب العالمین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आमीन रब्बुल आलामीन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āmīna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rabba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al`ālamīn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143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52400" y="528638"/>
            <a:ext cx="8763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rtl="1">
              <a:lnSpc>
                <a:spcPts val="6500"/>
              </a:lnSpc>
            </a:pPr>
            <a:r>
              <a:rPr lang="ar-SA" altLang="en-US" sz="66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altLang="en-US" sz="66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50825" y="2211388"/>
            <a:ext cx="8569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000066"/>
                </a:solidFill>
                <a:ea typeface="MS Mincho" panose="02020609040205080304" pitchFamily="49" charset="-128"/>
              </a:rPr>
              <a:t>O' All</a:t>
            </a:r>
            <a:r>
              <a:rPr lang="en-US" altLang="en-US" sz="2800" b="1">
                <a:solidFill>
                  <a:srgbClr val="000066"/>
                </a:solidFill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2800" b="1">
                <a:solidFill>
                  <a:srgbClr val="000066"/>
                </a:solidFill>
                <a:ea typeface="MS Mincho" panose="02020609040205080304" pitchFamily="49" charset="-128"/>
              </a:rPr>
              <a:t>h send Your blessings on Muhammad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000066"/>
                </a:solidFill>
                <a:ea typeface="MS Mincho" panose="02020609040205080304" pitchFamily="49" charset="-128"/>
              </a:rPr>
              <a:t>and the family of Muhammad.</a:t>
            </a: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152400" y="5027613"/>
            <a:ext cx="8915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ऐ अल्लाह मुहम्मद और आले मुहम्मद पर अपनी सलामती</a:t>
            </a:r>
            <a:r>
              <a:rPr lang="en-US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 </a:t>
            </a:r>
            <a:r>
              <a:rPr lang="hi-IN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रख़</a:t>
            </a:r>
            <a:r>
              <a:rPr lang="en-US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 </a:t>
            </a:r>
          </a:p>
        </p:txBody>
      </p:sp>
      <p:sp>
        <p:nvSpPr>
          <p:cNvPr id="4101" name="Rectangle 18"/>
          <p:cNvSpPr>
            <a:spLocks noChangeArrowheads="1"/>
          </p:cNvSpPr>
          <p:nvPr/>
        </p:nvSpPr>
        <p:spPr bwMode="auto">
          <a:xfrm>
            <a:off x="228600" y="4040188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الله! رحمت فرما محمد وآل محمد پر </a:t>
            </a:r>
            <a:endParaRPr lang="ar-SA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4102" name="Rectangle 19"/>
          <p:cNvSpPr>
            <a:spLocks noChangeArrowheads="1"/>
          </p:cNvSpPr>
          <p:nvPr/>
        </p:nvSpPr>
        <p:spPr bwMode="auto">
          <a:xfrm>
            <a:off x="76200" y="6200775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b="1" i="1" dirty="0" smtClean="0">
                <a:solidFill>
                  <a:srgbClr val="000066"/>
                </a:solidFill>
              </a:rPr>
              <a:t>allāhumma ṣalli `alā muḥammadin wa āli muḥammad</a:t>
            </a:r>
            <a:endParaRPr lang="it-IT" altLang="en-US" b="1" i="1" dirty="0">
              <a:solidFill>
                <a:srgbClr val="000066"/>
              </a:solidFill>
            </a:endParaRP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4104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132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2147" name="Text Box 14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262148" name="Text Box 13"/>
          <p:cNvSpPr txBox="1">
            <a:spLocks noChangeAspect="1" noChangeArrowheads="1"/>
          </p:cNvSpPr>
          <p:nvPr/>
        </p:nvSpPr>
        <p:spPr bwMode="auto">
          <a:xfrm>
            <a:off x="6535738" y="22860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62149" name="Rectangle 13"/>
          <p:cNvSpPr txBox="1">
            <a:spLocks noChangeArrowheads="1"/>
          </p:cNvSpPr>
          <p:nvPr/>
        </p:nvSpPr>
        <p:spPr bwMode="auto">
          <a:xfrm>
            <a:off x="685800" y="314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000" b="1">
                <a:solidFill>
                  <a:srgbClr val="FFFF00"/>
                </a:solidFill>
              </a:rPr>
              <a:t>Please recite  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Sūrat al-Fātiḥa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for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ALL MARHUMEEN</a:t>
            </a:r>
            <a:br>
              <a:rPr lang="en-US" altLang="en-US" sz="6000" b="1">
                <a:solidFill>
                  <a:srgbClr val="FFFF00"/>
                </a:solidFill>
              </a:rPr>
            </a:br>
            <a:endParaRPr lang="en-GB" altLang="en-US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513"/>
            <a:ext cx="18288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For any errors / comments please write to: </a:t>
            </a:r>
            <a:r>
              <a:rPr lang="en-US" altLang="en-US" sz="1100" b="1" dirty="0">
                <a:hlinkClick r:id="rId4"/>
              </a:rPr>
              <a:t>duas.org@gmail.com</a:t>
            </a:r>
            <a:r>
              <a:rPr lang="en-US" altLang="en-US" sz="1100" b="1" dirty="0"/>
              <a:t> </a:t>
            </a: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3049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784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ٱلْحَسَنِ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امِيرَ ٱلْمُؤْمِنِينَ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Abū’l</a:t>
            </a:r>
            <a:r>
              <a:rPr lang="en-US" altLang="en-US" sz="2800" b="1" dirty="0">
                <a:ea typeface="MS Mincho" panose="02020609040205080304" pitchFamily="49" charset="-128"/>
              </a:rPr>
              <a:t>-Hasan!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commander of the Believers!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ابوالحسن(ع) اے </a:t>
            </a:r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امیرالمومنین(ع)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अबुल हसन ऐ</a:t>
            </a:r>
            <a:r>
              <a:rPr lang="hi-IN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 </a:t>
            </a:r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अमीरुल मोमिनीन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alḥasani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amīra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almu'minīna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776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عَلِيُّ بْنَ ابِي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طَالِبٍ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خَلْقِهِ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, son of </a:t>
            </a:r>
            <a:r>
              <a:rPr lang="en-US" altLang="en-US" sz="2800" b="1" dirty="0" err="1" smtClean="0">
                <a:ea typeface="MS Mincho" panose="02020609040205080304" pitchFamily="49" charset="-128"/>
              </a:rPr>
              <a:t>Abū-Tālib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علی(ع) ابن ابی طالب(ع) اے خلق خدا پر اس کی حجت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अली इब्ने अबी तालिब (अ:स), ऐ सारे ख़िलक़त के लिए खालिके यकता की हुज्जत,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aliyyu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ṭālibin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khalqihī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91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سَيِّدَنَا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وَمَوْلاَنَا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تَوَجَّهْنَا وَٱسْتَشْفَعْنَا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ہمارے سردار اور ہمارے آقا ہم آپ کی طرف  متوجہ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हमारे आक़ा हमारे मौला हम आप ही पर नज़र जमाये हुए हैं आप ही शफा'अत करने वाले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mawlānā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innā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20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73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56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422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Merits</a:t>
            </a:r>
            <a:endParaRPr lang="en-US" altLang="en-US" b="1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028743" name="Rectangle 7"/>
          <p:cNvSpPr>
            <a:spLocks noChangeArrowheads="1"/>
          </p:cNvSpPr>
          <p:nvPr/>
        </p:nvSpPr>
        <p:spPr bwMode="auto">
          <a:xfrm>
            <a:off x="304800" y="592138"/>
            <a:ext cx="8534400" cy="60928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Ibn</a:t>
            </a: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Ziyad</a:t>
            </a: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Nakha'i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r.a</a:t>
            </a:r>
            <a:r>
              <a:rPr lang="en-US" sz="1950" b="1" dirty="0">
                <a:solidFill>
                  <a:srgbClr val="FFFF00"/>
                </a:solidFill>
              </a:rPr>
              <a:t>) was a confidant amongst the companions of  Imam Ali </a:t>
            </a:r>
            <a:r>
              <a:rPr lang="en-US" sz="1950" b="1" dirty="0" err="1">
                <a:solidFill>
                  <a:srgbClr val="FFFF00"/>
                </a:solidFill>
              </a:rPr>
              <a:t>Ibn</a:t>
            </a: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Abi</a:t>
            </a: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Talib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 and this sublime </a:t>
            </a:r>
            <a:r>
              <a:rPr lang="en-US" sz="1950" b="1" dirty="0" err="1">
                <a:solidFill>
                  <a:srgbClr val="FFFF00"/>
                </a:solidFill>
              </a:rPr>
              <a:t>Du'a</a:t>
            </a:r>
            <a:r>
              <a:rPr lang="en-US" sz="1950" b="1" dirty="0">
                <a:solidFill>
                  <a:srgbClr val="FFFF00"/>
                </a:solidFill>
              </a:rPr>
              <a:t> was first heard from the beautiful, though anguished, voice of 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). According to </a:t>
            </a:r>
            <a:r>
              <a:rPr lang="en-US" sz="1950" b="1" dirty="0" err="1">
                <a:solidFill>
                  <a:srgbClr val="FFFF00"/>
                </a:solidFill>
              </a:rPr>
              <a:t>Allama</a:t>
            </a:r>
            <a:r>
              <a:rPr lang="en-US" sz="1950" b="1" dirty="0">
                <a:solidFill>
                  <a:srgbClr val="FFFF00"/>
                </a:solidFill>
              </a:rPr>
              <a:t> </a:t>
            </a:r>
            <a:r>
              <a:rPr lang="en-US" sz="1950" b="1" dirty="0" err="1">
                <a:solidFill>
                  <a:srgbClr val="FFFF00"/>
                </a:solidFill>
              </a:rPr>
              <a:t>Majlisi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r.a</a:t>
            </a:r>
            <a:r>
              <a:rPr lang="en-US" sz="1950" b="1" dirty="0">
                <a:solidFill>
                  <a:srgbClr val="FFFF00"/>
                </a:solidFill>
              </a:rPr>
              <a:t>)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 had attended an assembly in the Mosque at Basra which was addressed by 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 in the course of which the night of the 15th of </a:t>
            </a:r>
            <a:r>
              <a:rPr lang="en-US" sz="1950" b="1" dirty="0" err="1">
                <a:solidFill>
                  <a:srgbClr val="FFFF00"/>
                </a:solidFill>
              </a:rPr>
              <a:t>Shaban</a:t>
            </a:r>
            <a:r>
              <a:rPr lang="en-US" sz="1950" b="1" dirty="0">
                <a:solidFill>
                  <a:srgbClr val="FFFF00"/>
                </a:solidFill>
              </a:rPr>
              <a:t> was mentioned. 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 said-"Whosoever keeps awake in devoutness on this night and recites the </a:t>
            </a:r>
            <a:r>
              <a:rPr lang="en-US" sz="1950" b="1" dirty="0" err="1">
                <a:solidFill>
                  <a:srgbClr val="FFFF00"/>
                </a:solidFill>
              </a:rPr>
              <a:t>Du'a</a:t>
            </a:r>
            <a:r>
              <a:rPr lang="en-US" sz="1950" b="1" dirty="0">
                <a:solidFill>
                  <a:srgbClr val="FFFF00"/>
                </a:solidFill>
              </a:rPr>
              <a:t> of Prophet </a:t>
            </a:r>
            <a:r>
              <a:rPr lang="en-US" sz="1950" b="1" dirty="0" err="1">
                <a:solidFill>
                  <a:srgbClr val="FFFF00"/>
                </a:solidFill>
              </a:rPr>
              <a:t>Khizr</a:t>
            </a:r>
            <a:r>
              <a:rPr lang="en-US" sz="1950" b="1" dirty="0">
                <a:solidFill>
                  <a:srgbClr val="FFFF00"/>
                </a:solidFill>
              </a:rPr>
              <a:t>, undoubtedly that person's supplication will be responded to and granted. When the assembly at the Mosque had dispersed,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r.a</a:t>
            </a:r>
            <a:r>
              <a:rPr lang="en-US" sz="1950" b="1" dirty="0">
                <a:solidFill>
                  <a:srgbClr val="FFFF00"/>
                </a:solidFill>
              </a:rPr>
              <a:t>) called at the house where Imam Ali was staying, and requested him to acquaint him with Prophet </a:t>
            </a:r>
            <a:r>
              <a:rPr lang="en-US" sz="1950" b="1" dirty="0" err="1">
                <a:solidFill>
                  <a:srgbClr val="FFFF00"/>
                </a:solidFill>
              </a:rPr>
              <a:t>Khizr's</a:t>
            </a:r>
            <a:r>
              <a:rPr lang="en-US" sz="1950" b="1" dirty="0">
                <a:solidFill>
                  <a:srgbClr val="FFFF00"/>
                </a:solidFill>
              </a:rPr>
              <a:t> "</a:t>
            </a:r>
            <a:r>
              <a:rPr lang="en-US" sz="1950" b="1" dirty="0" err="1">
                <a:solidFill>
                  <a:srgbClr val="FFFF00"/>
                </a:solidFill>
              </a:rPr>
              <a:t>Du'a</a:t>
            </a:r>
            <a:r>
              <a:rPr lang="en-US" sz="1950" b="1" dirty="0">
                <a:solidFill>
                  <a:srgbClr val="FFFF00"/>
                </a:solidFill>
              </a:rPr>
              <a:t>". 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 asked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r.a</a:t>
            </a:r>
            <a:r>
              <a:rPr lang="en-US" sz="1950" b="1" dirty="0">
                <a:solidFill>
                  <a:srgbClr val="FFFF00"/>
                </a:solidFill>
              </a:rPr>
              <a:t>) to sit down, record and memorize the "</a:t>
            </a:r>
            <a:r>
              <a:rPr lang="en-US" sz="1950" b="1" dirty="0" err="1">
                <a:solidFill>
                  <a:srgbClr val="FFFF00"/>
                </a:solidFill>
              </a:rPr>
              <a:t>Du'a</a:t>
            </a:r>
            <a:r>
              <a:rPr lang="en-US" sz="1950" b="1" dirty="0">
                <a:solidFill>
                  <a:srgbClr val="FFFF00"/>
                </a:solidFill>
              </a:rPr>
              <a:t>" which 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 )dictated to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r.a</a:t>
            </a:r>
            <a:r>
              <a:rPr lang="en-US" sz="1950" b="1" dirty="0">
                <a:solidFill>
                  <a:srgbClr val="FFFF00"/>
                </a:solidFill>
              </a:rPr>
              <a:t>).</a:t>
            </a:r>
          </a:p>
          <a:p>
            <a:pPr algn="ctr">
              <a:defRPr/>
            </a:pPr>
            <a:r>
              <a:rPr lang="en-US" sz="1950" b="1" dirty="0">
                <a:solidFill>
                  <a:srgbClr val="FFFF00"/>
                </a:solidFill>
              </a:rPr>
              <a:t>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 then advised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 (</a:t>
            </a:r>
            <a:r>
              <a:rPr lang="en-US" sz="1950" b="1" dirty="0" err="1">
                <a:solidFill>
                  <a:srgbClr val="FFFF00"/>
                </a:solidFill>
              </a:rPr>
              <a:t>r.a</a:t>
            </a:r>
            <a:r>
              <a:rPr lang="en-US" sz="1950" b="1" dirty="0">
                <a:solidFill>
                  <a:srgbClr val="FFFF00"/>
                </a:solidFill>
              </a:rPr>
              <a:t>) to recite this "</a:t>
            </a:r>
            <a:r>
              <a:rPr lang="en-US" sz="1950" b="1" dirty="0" err="1">
                <a:solidFill>
                  <a:srgbClr val="FFFF00"/>
                </a:solidFill>
              </a:rPr>
              <a:t>Du'a</a:t>
            </a:r>
            <a:r>
              <a:rPr lang="en-US" sz="1950" b="1" dirty="0">
                <a:solidFill>
                  <a:srgbClr val="FFFF00"/>
                </a:solidFill>
              </a:rPr>
              <a:t>" on the eve of (i.e. evening preceding) every Friday, or once a month or at least once in every year so that, added Imam Ali (</a:t>
            </a:r>
            <a:r>
              <a:rPr lang="en-US" sz="1950" b="1" dirty="0" err="1">
                <a:solidFill>
                  <a:srgbClr val="FFFF00"/>
                </a:solidFill>
              </a:rPr>
              <a:t>a.s</a:t>
            </a:r>
            <a:r>
              <a:rPr lang="en-US" sz="1950" b="1" dirty="0">
                <a:solidFill>
                  <a:srgbClr val="FFFF00"/>
                </a:solidFill>
              </a:rPr>
              <a:t>), "Allah may protect </a:t>
            </a:r>
            <a:r>
              <a:rPr lang="en-US" sz="1950" b="1" dirty="0" err="1">
                <a:solidFill>
                  <a:srgbClr val="FFFF00"/>
                </a:solidFill>
              </a:rPr>
              <a:t>yu</a:t>
            </a:r>
            <a:r>
              <a:rPr lang="en-US" sz="1950" b="1" dirty="0">
                <a:solidFill>
                  <a:srgbClr val="FFFF00"/>
                </a:solidFill>
              </a:rPr>
              <a:t> from the evils of the enemies and the plots contrived by impostors. O' </a:t>
            </a:r>
            <a:r>
              <a:rPr lang="en-US" sz="1950" b="1" dirty="0" err="1">
                <a:solidFill>
                  <a:srgbClr val="FFFF00"/>
                </a:solidFill>
              </a:rPr>
              <a:t>Kumayl</a:t>
            </a:r>
            <a:r>
              <a:rPr lang="en-US" sz="1950" b="1" dirty="0">
                <a:solidFill>
                  <a:srgbClr val="FFFF00"/>
                </a:solidFill>
              </a:rPr>
              <a:t>! in consideration of your companionship and understanding, I grant you this </a:t>
            </a:r>
            <a:r>
              <a:rPr lang="en-US" sz="1950" b="1" dirty="0" err="1">
                <a:solidFill>
                  <a:srgbClr val="FFFF00"/>
                </a:solidFill>
              </a:rPr>
              <a:t>honour</a:t>
            </a:r>
            <a:r>
              <a:rPr lang="en-US" sz="1950" b="1" dirty="0">
                <a:solidFill>
                  <a:srgbClr val="FFFF00"/>
                </a:solidFill>
              </a:rPr>
              <a:t> of entrusting this "</a:t>
            </a:r>
            <a:r>
              <a:rPr lang="en-US" sz="1950" b="1" dirty="0" err="1">
                <a:solidFill>
                  <a:srgbClr val="FFFF00"/>
                </a:solidFill>
              </a:rPr>
              <a:t>Du'a</a:t>
            </a:r>
            <a:r>
              <a:rPr lang="en-US" sz="1950" b="1" dirty="0">
                <a:solidFill>
                  <a:srgbClr val="FFFF00"/>
                </a:solidFill>
              </a:rPr>
              <a:t>" to you.".</a:t>
            </a: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304800" y="228600"/>
            <a:ext cx="35052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3077" name="Text Box 13"/>
          <p:cNvSpPr txBox="1">
            <a:spLocks noChangeAspect="1" noChangeArrowheads="1"/>
          </p:cNvSpPr>
          <p:nvPr/>
        </p:nvSpPr>
        <p:spPr bwMode="auto">
          <a:xfrm>
            <a:off x="6535738" y="22860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6340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فَاطِمَةُ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ٱلزَّهْرَاءُ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بِنْتَ مُحَمَّدٍ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Fāṭimah</a:t>
            </a:r>
            <a:r>
              <a:rPr lang="en-US" altLang="en-US" sz="2800" b="1" dirty="0">
                <a:ea typeface="MS Mincho" panose="02020609040205080304" pitchFamily="49" charset="-128"/>
              </a:rPr>
              <a:t>, the Luminous Lady!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daughter of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فاطمہ الزہرا اے دختر محمد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फातिमा ज़हरा (स:अ) ऐ मुहम्मद मुस्तफा (स:अ:व) की साहेबज़ादी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fāṭimatu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alzzahrā'u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binta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muḥammadin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95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قُرَّةَ عَيْنِ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ٱلرَّسُولِ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سَيِّدَتَنَاوَمَوْلاَتَنَا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delight of the Messenger’s eyes!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رسول کی آنکھوں کی ڈھنڈک اے ہماری سردار اور ہماری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रसूल (स:अ:व:व) की आँखों की ठंडक, ऐ सैया'दाए आलम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qurrata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ayni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alrrasūli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sayyidatanā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mawlātanā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330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وَٱسْتَشْفَعْنَا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بِكِ إِلَىٰ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کوبارگاہ الہی میں اپنا سفارشی 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हमारी मलका ए आलिया आप ही की चौखट पर हम सब नहवाड़े हुए हैं दरगाहे क़ाज़िउल हाजात तक पहुँचने की गर्ज़ से हमें आप ही की मदद चाहिए आप ही हमारा वसीला हैं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wastashfa`nā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290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وَقَدَّمْنَاكِ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मद'दुआ पाने के ख्याल से आपके आगे अपनी झोली रख़ दी है,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383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وَجِيهَةً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إِشْفَعي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لَنَا عِنْدَ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والی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1524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हरीमे क़ुदस ए इलाही की बुलंद मर्तबा ख़ातून! आप दावरे हश्र से हमारी सिफारिश कर दीजिये!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wajīhatan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ishfa`ī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3231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مُحَمَّدٍ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حَسَنُ بْنَ عَلِيٍّ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Abū-Muḥammad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Hasan the son of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ابومحمد(ع) اے حسن(ع) بن علی(ع)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अबू मुहम्मद (स:अ) ऐ हसन (स:अ) बिन अली 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muḥammadin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ḥasanu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aliyyin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3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ٱلْمجْتَبَىٰ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well-Chosen one!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پسندیدہ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मुजतबा ऐ रसूले खुदा के फ़र्ज़न्द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almujtabā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41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689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73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52400" y="528638"/>
            <a:ext cx="8763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rtl="1">
              <a:lnSpc>
                <a:spcPts val="6500"/>
              </a:lnSpc>
            </a:pPr>
            <a:r>
              <a:rPr lang="ar-SA" altLang="en-US" sz="66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altLang="en-US" sz="66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50825" y="2211388"/>
            <a:ext cx="8569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000066"/>
                </a:solidFill>
                <a:ea typeface="MS Mincho" panose="02020609040205080304" pitchFamily="49" charset="-128"/>
              </a:rPr>
              <a:t>O' All</a:t>
            </a:r>
            <a:r>
              <a:rPr lang="en-US" altLang="en-US" sz="2800" b="1">
                <a:solidFill>
                  <a:srgbClr val="000066"/>
                </a:solidFill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2800" b="1">
                <a:solidFill>
                  <a:srgbClr val="000066"/>
                </a:solidFill>
                <a:ea typeface="MS Mincho" panose="02020609040205080304" pitchFamily="49" charset="-128"/>
              </a:rPr>
              <a:t>h send Your blessings on Muhammad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000066"/>
                </a:solidFill>
                <a:ea typeface="MS Mincho" panose="02020609040205080304" pitchFamily="49" charset="-128"/>
              </a:rPr>
              <a:t>and the family of Muhammad.</a:t>
            </a: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152400" y="5027613"/>
            <a:ext cx="8915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ऐ अल्लाह मुहम्मद और आले मुहम्मद पर अपनी सलामती</a:t>
            </a:r>
            <a:r>
              <a:rPr lang="en-US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 </a:t>
            </a:r>
            <a:r>
              <a:rPr lang="hi-IN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रख़</a:t>
            </a:r>
            <a:r>
              <a:rPr lang="en-US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 </a:t>
            </a:r>
          </a:p>
        </p:txBody>
      </p:sp>
      <p:sp>
        <p:nvSpPr>
          <p:cNvPr id="4101" name="Rectangle 18"/>
          <p:cNvSpPr>
            <a:spLocks noChangeArrowheads="1"/>
          </p:cNvSpPr>
          <p:nvPr/>
        </p:nvSpPr>
        <p:spPr bwMode="auto">
          <a:xfrm>
            <a:off x="228600" y="4040188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الله! رحمت فرما محمد وآل محمد پر </a:t>
            </a:r>
            <a:endParaRPr lang="ar-SA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4102" name="Rectangle 19"/>
          <p:cNvSpPr>
            <a:spLocks noChangeArrowheads="1"/>
          </p:cNvSpPr>
          <p:nvPr/>
        </p:nvSpPr>
        <p:spPr bwMode="auto">
          <a:xfrm>
            <a:off x="76200" y="6200775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b="1" i="1" dirty="0" smtClean="0">
                <a:solidFill>
                  <a:srgbClr val="000066"/>
                </a:solidFill>
              </a:rPr>
              <a:t>allāhumma ṣalli `alā muḥammadin wa āli muḥammad</a:t>
            </a:r>
            <a:endParaRPr lang="it-IT" altLang="en-US" b="1" i="1" dirty="0">
              <a:solidFill>
                <a:srgbClr val="000066"/>
              </a:solidFill>
            </a:endParaRP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4104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56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829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3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عَبْدِ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حُسَيْنُ بْنَ عَلِيٍّ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</a:t>
            </a:r>
            <a:r>
              <a:rPr lang="en-US" altLang="en-US" sz="2800" b="1" dirty="0">
                <a:ea typeface="MS Mincho" panose="02020609040205080304" pitchFamily="49" charset="-128"/>
              </a:rPr>
              <a:t>-`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Abdullāh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Husayn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 عبدالله(ع) اے حسین(ع) بن علی(ع)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अबू अब्दुल्लाह! ऐ हुसैन (स:अ) बिन अली (स:अ)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abdillāhi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ḥusaynu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aliyyin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0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ٱلشَّهِيدُ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Martyr!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شہید اے فرزند رسول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जामे शहादत नोश करने वाले ऐ फ़रज़न्दे रसूल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alshshahīdu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342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28638"/>
            <a:ext cx="7772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الرَّحْمَنِ الرَّحِيمِ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123" name="Rectangle 70"/>
          <p:cNvSpPr>
            <a:spLocks noGrp="1" noChangeArrowheads="1"/>
          </p:cNvSpPr>
          <p:nvPr>
            <p:ph type="subTitle" idx="1"/>
          </p:nvPr>
        </p:nvSpPr>
        <p:spPr>
          <a:xfrm>
            <a:off x="10795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smtClean="0">
                <a:ea typeface="MS Mincho" panose="02020609040205080304" pitchFamily="49" charset="-128"/>
              </a:rPr>
              <a:t>In the Name of All</a:t>
            </a:r>
            <a:r>
              <a:rPr lang="en-US" altLang="en-US" sz="2800" b="1" smtClean="0"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2800" b="1" smtClean="0">
                <a:ea typeface="MS Mincho" panose="02020609040205080304" pitchFamily="49" charset="-128"/>
              </a:rPr>
              <a:t>h, </a:t>
            </a:r>
          </a:p>
          <a:p>
            <a:pPr marL="342900" indent="-342900" eaLnBrk="1" hangingPunct="1"/>
            <a:r>
              <a:rPr lang="en-US" altLang="en-US" sz="2800" b="1" smtClean="0">
                <a:ea typeface="MS Mincho" panose="02020609040205080304" pitchFamily="49" charset="-128"/>
              </a:rPr>
              <a:t>the All-beneficent, the All-merciful. </a:t>
            </a:r>
          </a:p>
        </p:txBody>
      </p:sp>
      <p:sp>
        <p:nvSpPr>
          <p:cNvPr id="5124" name="Rectangle 71"/>
          <p:cNvSpPr>
            <a:spLocks noChangeArrowheads="1"/>
          </p:cNvSpPr>
          <p:nvPr/>
        </p:nvSpPr>
        <p:spPr bwMode="auto">
          <a:xfrm>
            <a:off x="228600" y="4040188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altLang="en-US" sz="36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خدا کے نام سے( شروع کرتا ہوں)جو بڑا مہربا ن نہایت رحم والا ہے</a:t>
            </a:r>
            <a:endParaRPr lang="en-US" altLang="en-US" sz="36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5125" name="Rectangle 72"/>
          <p:cNvSpPr>
            <a:spLocks noChangeArrowheads="1"/>
          </p:cNvSpPr>
          <p:nvPr/>
        </p:nvSpPr>
        <p:spPr bwMode="auto">
          <a:xfrm>
            <a:off x="152400" y="5027613"/>
            <a:ext cx="8915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>
                <a:solidFill>
                  <a:srgbClr val="000066"/>
                </a:solidFill>
                <a:cs typeface="Mangal" panose="02040503050203030202" pitchFamily="18" charset="0"/>
              </a:rPr>
              <a:t>अल्लाह के नाम से जो बड़ा कृपालु और अत्यन्त दयावान हैं। </a:t>
            </a:r>
            <a:endParaRPr lang="en-US" altLang="en-US" sz="2000" b="1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5126" name="Rectangle 76"/>
          <p:cNvSpPr>
            <a:spLocks noChangeArrowheads="1"/>
          </p:cNvSpPr>
          <p:nvPr/>
        </p:nvSpPr>
        <p:spPr bwMode="auto">
          <a:xfrm>
            <a:off x="76200" y="6200775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b="1" i="1" dirty="0" smtClean="0">
                <a:solidFill>
                  <a:srgbClr val="000066"/>
                </a:solidFill>
              </a:rPr>
              <a:t>bis-millāhir-raḥmanir-raḥīm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512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ٱلْحَسَنِ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عَلِيُّ بْنَ ٱلْحُسَيْنِ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Abū’l</a:t>
            </a:r>
            <a:r>
              <a:rPr lang="en-US" altLang="en-US" sz="2800" b="1" dirty="0">
                <a:ea typeface="MS Mincho" panose="02020609040205080304" pitchFamily="49" charset="-128"/>
              </a:rPr>
              <a:t>-Hasan!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al-</a:t>
            </a:r>
            <a:r>
              <a:rPr lang="en-US" altLang="en-US" sz="2800" b="1" dirty="0" err="1">
                <a:ea typeface="MS Mincho" panose="02020609040205080304" pitchFamily="49" charset="-128"/>
              </a:rPr>
              <a:t>Husayn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ابوالحسن(ع) اے علی(ع) بن الحسین(ع)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अबुल हसन (स:अ) ऐ अली (स:अ) बिल अल हुसैन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alḥasani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>
                <a:solidFill>
                  <a:srgbClr val="000066"/>
                </a:solidFill>
              </a:rPr>
              <a:t>`</a:t>
            </a:r>
            <a:r>
              <a:rPr lang="en-US" altLang="en-US" b="1" i="1" dirty="0" err="1">
                <a:solidFill>
                  <a:srgbClr val="000066"/>
                </a:solidFill>
              </a:rPr>
              <a:t>aliyyu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alḥusayni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38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زَيْنَ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ٱلْعَابِدينَ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Ornament of the Worshippers!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عابدوں کی زینت اے فرزند رسول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इबादत गुज़ारों की ज़ीनत ऐ रसूले ख़ुदा (स:अ) के बेटे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zayna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al`ābidīna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881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جَعْفَرٍ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مُحَمَّدُ بْنَ عَلِيٍّ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Abū-Ja`far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 اے ابو جعفر(ع) اے محمد(ع) ابن علی(ع</a:t>
            </a:r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)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अबू जाफर (स:अ) ऐ मुहम्मद (स:अ) बिन अली 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ja`farin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muḥammadu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aliyyin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057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ٱلْبَاقِرُ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Cleaver [of knowledge]!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باقر(ع)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ममलेकत-ए-इल्म को वुस'अत अता फरमाने वाले सिब्ते नबी (स:अ)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albāqiru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9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إِنِّي اسْالُكَ وَاتَوَجَّهُ إِلَيْكَ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Allah, I beseech You and turn my face toward You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معبود میں تجھ سے سوال کرتا ہوں اور تیری طرف متوجہ ہوتا ہوں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बारे इलाहा ! तेरे दर का सवाली बन कर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allāhumma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innī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as'aluka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atawajjahū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ilayka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عَبْدِ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جَعْفَرُ بْنَ مُحَمَّدٍ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</a:t>
            </a:r>
            <a:r>
              <a:rPr lang="en-US" altLang="en-US" sz="2800" b="1" dirty="0">
                <a:ea typeface="MS Mincho" panose="02020609040205080304" pitchFamily="49" charset="-128"/>
              </a:rPr>
              <a:t>-`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Abdullāh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Ja`far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جعفر(ع) ابن محمد(ع)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अबू अब्दुल्लाह (स:अ) ऐ जाफर (स:अ) बिन मुहम्मद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abdillāhi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ja`faru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muḥammadin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287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ٱلصَّادِقُ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Veracious!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صادق 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सच्चाई के पैकर, ऐ रसूलल्लाह (स:अ) के बेटे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alṣṣādiqu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341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بِنَبِيِّكَ نَبِيِّ ٱلرَّحْمَةِ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in the name of Your Prophet; the Prophet of Mercy,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تیرے پیغمبر نبی </a:t>
            </a:r>
            <a:r>
              <a:rPr lang="ar-AE" altLang="en-US" sz="4000" b="1" dirty="0" smtClean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رحمت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तेरे ही  नबी व पैगंबर हज़रत मुहम्मद मुस्तफा (स:अ:व:व) के सहारे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binabiyyika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nabiyyi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alrraḥmati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93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ٱلْحَسَنِ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مُوسَىٰ بْنَ جَعْفَرٍ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Abū’l</a:t>
            </a:r>
            <a:r>
              <a:rPr lang="en-US" altLang="en-US" sz="2800" b="1" dirty="0">
                <a:ea typeface="MS Mincho" panose="02020609040205080304" pitchFamily="49" charset="-128"/>
              </a:rPr>
              <a:t>-Hasan!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Mūsā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</a:t>
            </a:r>
            <a:r>
              <a:rPr lang="en-US" altLang="en-US" sz="2800" b="1" dirty="0" err="1">
                <a:ea typeface="MS Mincho" panose="02020609040205080304" pitchFamily="49" charset="-128"/>
              </a:rPr>
              <a:t>Ja`far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ابوالحسن(ع) اے موسٰی ابن جعفر(ع)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अबुल हसन (स:अ) ऐ मूसा (स:अ) बिन जाफर (स:अ)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alḥasani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mūsā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ja`farin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6136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ٱلْكَاظِمُ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Suppressor [of rage]!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کاظم(ع)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नफस की कैफियत पर पूरी गिरफ्त रखने वाले फ़रज़न्दे रसूल (स:अ)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alkāẓimu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22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ٱلْحَسَنِ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عَلِيُّ بْنَ مُوسَىٰ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Abū’l</a:t>
            </a:r>
            <a:r>
              <a:rPr lang="en-US" altLang="en-US" sz="2800" b="1" dirty="0">
                <a:ea typeface="MS Mincho" panose="02020609040205080304" pitchFamily="49" charset="-128"/>
              </a:rPr>
              <a:t>-Hasan!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Mūsā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 اے ابوالحسن(ع) اے علی(ع) ابن موسٰی(ع)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अबुल हसन (स:अ) ऐ अली (स:अ) बिन मूसा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alḥasani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>
                <a:solidFill>
                  <a:srgbClr val="000066"/>
                </a:solidFill>
              </a:rPr>
              <a:t>`</a:t>
            </a:r>
            <a:r>
              <a:rPr lang="en-US" altLang="en-US" b="1" i="1" dirty="0" err="1">
                <a:solidFill>
                  <a:srgbClr val="000066"/>
                </a:solidFill>
              </a:rPr>
              <a:t>aliyyu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mūsā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35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ٱلرِّضَا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Amicable!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رضا(ع) اے فرزندرسول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ए राज़ी व रज़ा (स:अ) ऐ रसूले खुदा (स:अ) के फ़र्ज़न्द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alrriḍā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403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مُحَمَّدٍ صَلَّىٰ ٱللَّهُ عَلَيْهِ وَآلِهِ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 err="1">
                <a:ea typeface="MS Mincho" panose="02020609040205080304" pitchFamily="49" charset="-128"/>
              </a:rPr>
              <a:t>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—may Allah send blessings to him and his Household.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حضرت محمد ﷺکے وسیلے سے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मोहम्मदीन सल्ललाहो अलैहे व </a:t>
            </a:r>
            <a:r>
              <a:rPr lang="hi-IN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आलेही</a:t>
            </a:r>
            <a:r>
              <a:rPr lang="en-US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 - </a:t>
            </a:r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 तेरी बारगाहे आली में बन्दागे के सजदे सजाने चला हूँ,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muḥammadin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ṣallā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allāhu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alayhi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ālihī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جَعْفَرٍ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مُحَمَّدُ بْنَ عَلِيٍّ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Abū-Ja`far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ابوجعفر(ع)اے محمد(ع) ابن علی(ع)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अबू जाफर (स:अ) ऐ मुहम्मद (स:अ) बिन अली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ja`farin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muḥammadu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aliyyin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7333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ٱلتَّقِيُّ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ٱلْجَوَادُ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pious and magnanimous!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تقی و جواد(ع)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तक़वा कि मिसाल ऐ दरया दिली के मेयार रसूले खुदा (स:अ) के फ़र्ज़न्द,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alttaqiyyu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aljawādu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83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ٱلْقَاسِمِ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رَسُولَ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Abū’l-Qāsim</a:t>
            </a:r>
            <a:r>
              <a:rPr lang="en-US" altLang="en-US" sz="2800" b="1" dirty="0">
                <a:ea typeface="MS Mincho" panose="02020609040205080304" pitchFamily="49" charset="-128"/>
              </a:rPr>
              <a:t>! O Allah’s Messenger!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ابوالقاسم اے الله کے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अबुल क़ासिम, ऐ अल्लाह के रसूल,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alqāsimi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071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ٱلْحَسَنِ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عَلِيُّ بْنَ مُحَمَّدٍ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Abū’l</a:t>
            </a:r>
            <a:r>
              <a:rPr lang="en-US" altLang="en-US" sz="2800" b="1" dirty="0">
                <a:ea typeface="MS Mincho" panose="02020609040205080304" pitchFamily="49" charset="-128"/>
              </a:rPr>
              <a:t>-Hasan!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 the son of </a:t>
            </a:r>
            <a:r>
              <a:rPr lang="en-US" altLang="en-US" sz="2800" b="1" dirty="0" err="1">
                <a:ea typeface="MS Mincho" panose="02020609040205080304" pitchFamily="49" charset="-128"/>
              </a:rPr>
              <a:t>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ابوالحسن(ع) اے علی(ع) ابن محمد(ع)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अबुल हसन (स:अ) ऐ अली (स:अ) बिन मुहम्मद (स:अ)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alḥasani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>
                <a:solidFill>
                  <a:srgbClr val="000066"/>
                </a:solidFill>
              </a:rPr>
              <a:t>`</a:t>
            </a:r>
            <a:r>
              <a:rPr lang="en-US" altLang="en-US" b="1" i="1" dirty="0" err="1">
                <a:solidFill>
                  <a:srgbClr val="000066"/>
                </a:solidFill>
              </a:rPr>
              <a:t>aliyyu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muḥammadin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036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ٱلْهَادِي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ٱلنَّقِيُّ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guide and pure!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ہادی(ع) نقی(ع)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 smtClean="0">
                <a:solidFill>
                  <a:srgbClr val="000066"/>
                </a:solidFill>
                <a:cs typeface="Mangal" panose="02040503050203030202" pitchFamily="18" charset="0"/>
              </a:rPr>
              <a:t>ऐ </a:t>
            </a:r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हादिये बढ़ाक ऐ फ़िक्र-ओ-अमल की तहारत के मज़हरे उमम ऐ फ़रज़न्दे रसूल (स:अ)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alhādī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alnnaqiyyu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84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ابَا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مُحَمَّدٍ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حَسَنُ بْنَ عَلِيٍّ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err="1">
                <a:ea typeface="MS Mincho" panose="02020609040205080304" pitchFamily="49" charset="-128"/>
              </a:rPr>
              <a:t>Abū-Muḥammad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Hasan the son of `</a:t>
            </a:r>
            <a:r>
              <a:rPr lang="en-US" altLang="en-US" sz="2800" b="1" dirty="0" err="1">
                <a:ea typeface="MS Mincho" panose="02020609040205080304" pitchFamily="49" charset="-128"/>
              </a:rPr>
              <a:t>Alī</a:t>
            </a:r>
            <a:r>
              <a:rPr lang="en-US" altLang="en-US" sz="2800" b="1" dirty="0">
                <a:ea typeface="MS Mincho" panose="02020609040205080304" pitchFamily="49" charset="-128"/>
              </a:rPr>
              <a:t>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 اے ابو محمد(ع) اے حسن(ع) بن علی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अबू मुहम्मद (स:अ) ऐ हसन (स:अ) बिन अली (स:अ)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abā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muḥammadin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ḥasanu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bna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aliyyin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251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إِمَامَ ٱلرَّحْمَةِ يَا سَيِّدَنَا وَمَوْلاَنَا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Chief of </a:t>
            </a:r>
            <a:r>
              <a:rPr lang="en-US" altLang="en-US" sz="2800" b="1" dirty="0" smtClean="0">
                <a:ea typeface="MS Mincho" panose="02020609040205080304" pitchFamily="49" charset="-128"/>
              </a:rPr>
              <a:t>Mercy! O </a:t>
            </a:r>
            <a:r>
              <a:rPr lang="en-US" altLang="en-US" sz="2800" b="1" dirty="0">
                <a:ea typeface="MS Mincho" panose="02020609040205080304" pitchFamily="49" charset="-128"/>
              </a:rPr>
              <a:t>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امام(ع) رحمت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ख़ैर व बरकत वाले पेशवा! ऐ खाजाये आलम, ऐ सबके वली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imāma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alrraḥmati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68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ٱلزَّكِيُّ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ٱلْعَسْكَرِيُّ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</a:t>
            </a:r>
            <a:r>
              <a:rPr lang="en-US" altLang="en-US" sz="2800" b="1" dirty="0" smtClean="0">
                <a:ea typeface="MS Mincho" panose="02020609040205080304" pitchFamily="49" charset="-128"/>
              </a:rPr>
              <a:t>Wise </a:t>
            </a:r>
            <a:r>
              <a:rPr lang="en-US" altLang="en-US" sz="2800" b="1" dirty="0">
                <a:ea typeface="MS Mincho" panose="02020609040205080304" pitchFamily="49" charset="-128"/>
              </a:rPr>
              <a:t>one and </a:t>
            </a:r>
            <a:r>
              <a:rPr lang="en-US" altLang="en-US" sz="2800" b="1" dirty="0" smtClean="0">
                <a:ea typeface="MS Mincho" panose="02020609040205080304" pitchFamily="49" charset="-128"/>
              </a:rPr>
              <a:t>warrior!</a:t>
            </a:r>
            <a:endParaRPr lang="en-US" altLang="en-US" sz="2800" b="1" dirty="0">
              <a:ea typeface="MS Mincho" panose="02020609040205080304" pitchFamily="49" charset="-128"/>
            </a:endParaRP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زکی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ख़ैर व खूबी और जुर्रत व शुजा'अत की तफसीर ऐ रसूले खुदा (स:अ) के फ़र्ज़न्द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alzzakiyyu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al`askariyyu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4700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وَتَوَسَّلْنَا بِكَ إِلَىٰ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your advocacy for us before Allah;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وسیلہ بناتے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और खुदा तक रसाई के लिए आप ही का वसीला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tawassalnā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bika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ilā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8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وَقَدَّمْنَاكَ بَيْنَ يَدَيْ حَاجَاتِنَا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and we are presenting you [as our intermediary] for the settlement of our needs.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اور اپنی حاجتیں آپ کے سامنے پیش کرتے ہیں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नेक हाजत रवाई के सिलसिले में भी आप ही हमारा सबसे से बड़ा आसरा हैं,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>
                <a:solidFill>
                  <a:srgbClr val="000066"/>
                </a:solidFill>
              </a:rPr>
              <a:t>wa </a:t>
            </a:r>
            <a:r>
              <a:rPr lang="en-US" altLang="en-US" b="1" i="1" dirty="0" err="1">
                <a:solidFill>
                  <a:srgbClr val="000066"/>
                </a:solidFill>
              </a:rPr>
              <a:t>qaddamnāka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bayna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yaday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ḥājātinā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72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وَجِيهاً عِنْدَ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ٱللَّهِ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إِشْفَعْ لَنَا عِنْدَ ٱللَّهِ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well-esteemed with Allah,</a:t>
            </a:r>
          </a:p>
          <a:p>
            <a:pPr marL="342900" indent="-342900" eaLnBrk="1" hangingPunct="1"/>
            <a:r>
              <a:rPr lang="en-US" altLang="en-US" sz="2800" b="1" dirty="0" smtClean="0">
                <a:ea typeface="MS Mincho" panose="02020609040205080304" pitchFamily="49" charset="-128"/>
              </a:rPr>
              <a:t>please intercede </a:t>
            </a:r>
            <a:r>
              <a:rPr lang="en-US" altLang="en-US" sz="2800" b="1" dirty="0">
                <a:ea typeface="MS Mincho" panose="02020609040205080304" pitchFamily="49" charset="-128"/>
              </a:rPr>
              <a:t>for us before Allah.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خدا کے ہاں عزت والے خدا کے حضور ہماری سفارش کیجئے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बारगाहे अह्दियत में इज्ज़त पाने वले आप अल्लाह से हमारी सिफारिश कर दीजिये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wajīhan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allāhi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ishfa</a:t>
            </a:r>
            <a:r>
              <a:rPr lang="en-US" altLang="en-US" b="1" i="1" dirty="0">
                <a:solidFill>
                  <a:srgbClr val="000066"/>
                </a:solidFill>
              </a:rPr>
              <a:t>` </a:t>
            </a:r>
            <a:r>
              <a:rPr lang="en-US" altLang="en-US" b="1" i="1" dirty="0" err="1">
                <a:solidFill>
                  <a:srgbClr val="000066"/>
                </a:solidFill>
              </a:rPr>
              <a:t>lanā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inda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وَصِيَّ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ٱلْحَسَنِ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وَٱلْخَلَفُ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ٱلْحُجَّةُ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successor of al-Hasan!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descendant [of the Infallibles] and Argument [of Allah]!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وصی حسن(ع) اے خلف حجت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हसन अस्करी (स:अ) के जानशीन ऐ मासूम रहनुमा के नायब ऐ खुदा की हुज्जत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waṣiyya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alḥasani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walkhalafu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alḥujjatu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727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ايُّهَا ٱلْقَائِمُ ٱلْمُنْتَظَرُ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ٱلْمَهْدِيُّ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بْنَ رَسُولِ ٱللَّهِ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Riser, Awaited, and Well-guided!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son of Allah’s Messenger!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 قائم منتظر مہدی(ع) اے فرزند رسول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क़ायेम मुन्तजिर ऐ मेहदी मौ'उद ऐ खातिमुल अमबिया के नूरे नज़र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ayyuhā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alqā'imu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almuntaẓaru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almahdiyyu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yabna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rasūli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9783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حُجَّةَ ٱللَّهِ عَلَىٰ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خَلْقِهِ</a:t>
            </a:r>
            <a:r>
              <a:rPr lang="en-US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altLang="en-US" sz="6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سَيِّدَنَا وَمَوْلاَنَا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Allah’s Argument against His creatures!</a:t>
            </a:r>
          </a:p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O our master and chief!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اے خلق خدا پر اس کی حجت اے ہمارے سردار اور ہمارے آقا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ऐ दुनिया जहां के लिए अल्लाह की हुज्जत ऐ हमारे सरवर! 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yā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ḥujjata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allāhi</a:t>
            </a:r>
            <a:r>
              <a:rPr lang="en-US" altLang="en-US" b="1" i="1" dirty="0">
                <a:solidFill>
                  <a:srgbClr val="000066"/>
                </a:solidFill>
              </a:rPr>
              <a:t> `</a:t>
            </a:r>
            <a:r>
              <a:rPr lang="en-US" altLang="en-US" b="1" i="1" dirty="0" err="1">
                <a:solidFill>
                  <a:srgbClr val="000066"/>
                </a:solidFill>
              </a:rPr>
              <a:t>alā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khalqihī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0066"/>
                </a:solidFill>
              </a:rPr>
              <a:t>yā</a:t>
            </a:r>
            <a:r>
              <a:rPr lang="en-US" altLang="en-US" b="1" i="1" dirty="0" smtClean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sayyidanā</a:t>
            </a:r>
            <a:r>
              <a:rPr lang="en-US" altLang="en-US" b="1" i="1" dirty="0">
                <a:solidFill>
                  <a:srgbClr val="000066"/>
                </a:solidFill>
              </a:rPr>
              <a:t> wa </a:t>
            </a:r>
            <a:r>
              <a:rPr lang="en-US" altLang="en-US" b="1" i="1" dirty="0" err="1">
                <a:solidFill>
                  <a:srgbClr val="000066"/>
                </a:solidFill>
              </a:rPr>
              <a:t>mawlānā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9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3575"/>
            <a:ext cx="8610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ts val="6500"/>
              </a:lnSpc>
            </a:pPr>
            <a:r>
              <a:rPr lang="ar-SA" altLang="en-US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إِنَّا تَوَجَّهْنَا وَٱسْتَشْفَعْنَا</a:t>
            </a:r>
            <a:endParaRPr lang="en-US" alt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11388"/>
            <a:ext cx="8964613" cy="17526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>
                <a:ea typeface="MS Mincho" panose="02020609040205080304" pitchFamily="49" charset="-128"/>
              </a:rPr>
              <a:t>We are turning our faces toward you, seeking your intercession</a:t>
            </a:r>
            <a:endParaRPr lang="en-US" altLang="en-US" sz="2800" b="1" dirty="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" y="3810000"/>
            <a:ext cx="8686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AE" altLang="en-US" sz="4000" b="1" dirty="0">
                <a:solidFill>
                  <a:srgbClr val="000066"/>
                </a:solidFill>
                <a:latin typeface="Alvi Nastaleeq" pitchFamily="2" charset="0"/>
                <a:cs typeface="Alvi Nastaleeq" pitchFamily="2" charset="0"/>
              </a:rPr>
              <a:t>ہم آپ کی طرف متوجہ ہیں اور آپ کو  بارگاہ الہی میں اپنا سفارشی </a:t>
            </a:r>
            <a:endParaRPr lang="en-US" altLang="en-US" sz="4000" b="1" dirty="0">
              <a:solidFill>
                <a:srgbClr val="000066"/>
              </a:solidFill>
              <a:latin typeface="Alvi Nastaleeq" pitchFamily="2" charset="0"/>
              <a:cs typeface="Alvi Nastaleeq" pitchFamily="2" charset="0"/>
            </a:endParaRPr>
          </a:p>
        </p:txBody>
      </p:sp>
      <p:sp>
        <p:nvSpPr>
          <p:cNvPr id="71685" name="Rectangle 11"/>
          <p:cNvSpPr>
            <a:spLocks noChangeArrowheads="1"/>
          </p:cNvSpPr>
          <p:nvPr/>
        </p:nvSpPr>
        <p:spPr bwMode="auto">
          <a:xfrm>
            <a:off x="228600" y="4876800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i-IN" altLang="en-US" sz="2000" b="1" dirty="0">
                <a:solidFill>
                  <a:srgbClr val="000066"/>
                </a:solidFill>
                <a:cs typeface="Mangal" panose="02040503050203030202" pitchFamily="18" charset="0"/>
              </a:rPr>
              <a:t>आप ही से हम सब आस लगाए हुए हैं और आप ही की शराफत दरकार है</a:t>
            </a:r>
            <a:endParaRPr lang="en-US" altLang="en-US" sz="2000" b="1" dirty="0">
              <a:solidFill>
                <a:srgbClr val="000066"/>
              </a:solidFill>
              <a:cs typeface="Mangal" panose="02040503050203030202" pitchFamily="18" charset="0"/>
            </a:endParaRPr>
          </a:p>
        </p:txBody>
      </p:sp>
      <p:sp>
        <p:nvSpPr>
          <p:cNvPr id="71686" name="Rectangle 12"/>
          <p:cNvSpPr>
            <a:spLocks noChangeArrowheads="1"/>
          </p:cNvSpPr>
          <p:nvPr/>
        </p:nvSpPr>
        <p:spPr bwMode="auto">
          <a:xfrm>
            <a:off x="152400" y="6096000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1" i="1" dirty="0" err="1">
                <a:solidFill>
                  <a:srgbClr val="000066"/>
                </a:solidFill>
              </a:rPr>
              <a:t>innā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tawajjahanā</a:t>
            </a:r>
            <a:r>
              <a:rPr lang="en-US" altLang="en-US" b="1" i="1" dirty="0">
                <a:solidFill>
                  <a:srgbClr val="000066"/>
                </a:solidFill>
              </a:rPr>
              <a:t> </a:t>
            </a:r>
            <a:r>
              <a:rPr lang="en-US" altLang="en-US" b="1" i="1" dirty="0" err="1">
                <a:solidFill>
                  <a:srgbClr val="000066"/>
                </a:solidFill>
              </a:rPr>
              <a:t>wastashfa`nā</a:t>
            </a:r>
            <a:endParaRPr lang="en-US" altLang="en-US" b="1" i="1" dirty="0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Dūa</a:t>
            </a:r>
            <a:r>
              <a:rPr lang="en-GB" altLang="en-US" sz="1600" b="1" dirty="0">
                <a:solidFill>
                  <a:srgbClr val="FFFF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1600" b="1" dirty="0" err="1">
                <a:solidFill>
                  <a:srgbClr val="FFFF99"/>
                </a:solidFill>
                <a:latin typeface="Trebuchet MS" panose="020B0603020202020204" pitchFamily="34" charset="0"/>
              </a:rPr>
              <a:t>Tawassul</a:t>
            </a:r>
            <a:endParaRPr lang="en-US" altLang="en-US" sz="1600" b="1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  <p:sp>
        <p:nvSpPr>
          <p:cNvPr id="71688" name="Text Box 13"/>
          <p:cNvSpPr txBox="1">
            <a:spLocks noChangeAspect="1" noChangeArrowheads="1"/>
          </p:cNvSpPr>
          <p:nvPr/>
        </p:nvSpPr>
        <p:spPr bwMode="auto">
          <a:xfrm>
            <a:off x="6840538" y="0"/>
            <a:ext cx="2303462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2400" dirty="0">
                <a:solidFill>
                  <a:srgbClr val="FFFF99"/>
                </a:solidFill>
                <a:latin typeface="Attari_Quran" panose="02010000000000000000" pitchFamily="2" charset="-78"/>
                <a:cs typeface="Attari_Quran" panose="02010000000000000000" pitchFamily="2" charset="-78"/>
              </a:rPr>
              <a:t>دُعاءُ التوسل</a:t>
            </a:r>
            <a:endParaRPr lang="en-US" altLang="en-US" sz="2400" dirty="0">
              <a:solidFill>
                <a:srgbClr val="FFFF99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13009</TotalTime>
  <Words>6265</Words>
  <Application>Microsoft Office PowerPoint</Application>
  <PresentationFormat>On-screen Show (4:3)</PresentationFormat>
  <Paragraphs>855</Paragraphs>
  <Slides>113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22" baseType="lpstr">
      <vt:lpstr>MS Mincho</vt:lpstr>
      <vt:lpstr>Al-Arial</vt:lpstr>
      <vt:lpstr>Alvi Nastaleeq</vt:lpstr>
      <vt:lpstr>Arabic Typesetting</vt:lpstr>
      <vt:lpstr>Arial</vt:lpstr>
      <vt:lpstr>Attari_Quran</vt:lpstr>
      <vt:lpstr>Mangal</vt:lpstr>
      <vt:lpstr>Trebuchet MS</vt:lpstr>
      <vt:lpstr>Default Design</vt:lpstr>
      <vt:lpstr>PowerPoint Presentation</vt:lpstr>
      <vt:lpstr>PowerPoint Presentation</vt:lpstr>
      <vt:lpstr>PowerPoint Presentation</vt:lpstr>
      <vt:lpstr>بِسْمِ اللَّهِ الرَّحْمَنِ الرَّحِيمِ</vt:lpstr>
      <vt:lpstr>اَللَّهُمَّ إِنِّي اسْالُكَ وَاتَوَجَّهُ إِلَيْكَ</vt:lpstr>
      <vt:lpstr>بِنَبِيِّكَ نَبِيِّ ٱلرَّحْمَةِ</vt:lpstr>
      <vt:lpstr>مُحَمَّدٍ صَلَّىٰ ٱللَّهُ عَلَيْهِ وَآلِهِ</vt:lpstr>
      <vt:lpstr>يَا ابَا ٱلْقَاسِمِ يَا رَسُولَ ٱللَّهِ</vt:lpstr>
      <vt:lpstr>يَا إِمَامَ ٱلرَّحْمَةِ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ٱلْحَسَنِ يَا امِيرَ ٱلْمُؤْمِنِينَ</vt:lpstr>
      <vt:lpstr>يَا عَلِيُّ بْنَ ابِي طَالِبٍ يَا حُجَّةَ ٱللَّهِ عَلَىٰ خَلْقِهِ</vt:lpstr>
      <vt:lpstr>يَا سَيِّدَنَا وَمَوْلاَنَا إِنَّا تَوَجَّهْنَا وَٱسْتَشْفَعْنَا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فَاطِمَةُ ٱلزَّهْرَاءُ يَا بِنْتَ مُحَمَّدٍ</vt:lpstr>
      <vt:lpstr>يَا قُرَّةَ عَيْنِ ٱلرَّسُولِ يَا سَيِّدَتَنَاوَمَوْلاَتَنَا</vt:lpstr>
      <vt:lpstr>إِنَّا تَوَجَّهْنَا وَٱسْتَشْفَعْنَا وَتَوَسَّلْنَا بِكِ إِلَىٰ ٱللَّهِ</vt:lpstr>
      <vt:lpstr>وَقَدَّمْنَاكِ بَيْنَ يَدَيْ حَاجَاتِنَا</vt:lpstr>
      <vt:lpstr>يَا وَجِيهَةً عِنْدَ ٱللَّهِ إِشْفَعي لَنَا عِنْدَ ٱللَّهِ</vt:lpstr>
      <vt:lpstr>يَا ابَا مُحَمَّدٍ يَا حَسَنُ بْنَ عَلِيٍّ</vt:lpstr>
      <vt:lpstr>ايُّهَا ٱلْمجْتَبَىٰ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عَبْدِ ٱللَّهِ يَا حُسَيْنُ بْنَ عَلِيٍّ</vt:lpstr>
      <vt:lpstr>ايُّهَا ٱلشَّهِيدُ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ٱلْحَسَنِ  يَا عَلِيُّ بْنَ ٱلْحُسَيْنِ</vt:lpstr>
      <vt:lpstr>يَا زَيْنَ ٱلْعَابِدينَ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جَعْفَرٍ يَا مُحَمَّدُ بْنَ عَلِيٍّ</vt:lpstr>
      <vt:lpstr>ايُّهَا ٱلْبَاقِرُ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عَبْدِ ٱللَّهِ يَا جَعْفَرُ بْنَ مُحَمَّدٍ</vt:lpstr>
      <vt:lpstr>ايُّهَا ٱلصَّادِقُ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ٱلْحَسَنِ يَا مُوسَىٰ بْنَ جَعْفَرٍ</vt:lpstr>
      <vt:lpstr>ايُّهَا ٱلْكَاظِمُ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ٱلْحَسَنِ يَا عَلِيُّ بْنَ مُوسَىٰ</vt:lpstr>
      <vt:lpstr>ايُّهَا ٱلرِّضَا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جَعْفَرٍ يَا مُحَمَّدُ بْنَ عَلِيٍّ</vt:lpstr>
      <vt:lpstr>ايُّهَا ٱلتَّقِيُّ ٱلْجَوَادُ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ٱلْحَسَنِ يَا عَلِيُّ بْنَ مُحَمَّدٍ</vt:lpstr>
      <vt:lpstr>ايُّهَا ٱلْهَادِي ٱلنَّقِيُّ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ابَا مُحَمَّدٍ يَا حَسَنُ بْنَ عَلِيٍّ</vt:lpstr>
      <vt:lpstr>ايُّهَا ٱلزَّكِيُّ ٱلْعَسْكَرِيُّ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وَصِيَّ ٱلْحَسَنِ وَٱلْخَلَفُ ٱلْحُجَّةُ</vt:lpstr>
      <vt:lpstr>ايُّهَا ٱلْقَائِمُ ٱلْمُنْتَظَرُ ٱلْمَهْدِيُّ يَا بْنَ رَسُولِ ٱللَّهِ</vt:lpstr>
      <vt:lpstr>يَا حُجَّةَ ٱللَّهِ عَلَىٰ خَلْقِهِ يَا سَيِّدَنَا وَمَوْلاَنَا</vt:lpstr>
      <vt:lpstr>إِنَّا تَوَجَّهْنَا وَٱسْتَشْفَعْنَا</vt:lpstr>
      <vt:lpstr>وَتَوَسَّلْنَا بِكَ إِلَىٰ ٱللَّهِ</vt:lpstr>
      <vt:lpstr>وَقَدَّمْنَاكَ بَيْنَ يَدَيْ حَاجَاتِنَا</vt:lpstr>
      <vt:lpstr>يَا وَجِيهاً عِنْدَ ٱللَّهِ إِشْفَعْ لَنَا عِنْدَ ٱللَّهِ</vt:lpstr>
      <vt:lpstr>يَا سَادَتِي وَمَوَالِيَّ إِنِّي تَوَجَّهْتُ بِكُمْ</vt:lpstr>
      <vt:lpstr>ائِمَّتِي وَعُدَّتِي لِيَوْمِ فَقْرِي وَحَاجَتِي إِلَىٰ ٱللَّهِ</vt:lpstr>
      <vt:lpstr>وَتَوَسَّلْتُ بِكُمْ إِلَىٰ ٱللَّهِ وَٱسْتَشْفَعْتُ بِكُمْ إِلَىٰ ٱللَّهِ</vt:lpstr>
      <vt:lpstr>فَٱشْفَعُوا لِي عِنْدَ ٱللَّهِ وَٱسْتَنْقِذُونِي مِنْ ذُنُوبِي عِنْدَ ٱللَّهِ</vt:lpstr>
      <vt:lpstr>فَإنَّكُمْ وَسيلَتِي إِلَىٰ ٱللَّهِ وَبِحُبِّكُمْ وَبِقُرْبِكُمْ ارْجُو نَجَاةً مِنَ ٱللَّهِ</vt:lpstr>
      <vt:lpstr>فَكُونُوا عِنْدَ ٱللَّهِ رَجَائِي يَا سَادَتِي يَا اوْلِيَاءَ ٱللَّهِ</vt:lpstr>
      <vt:lpstr>صَلَّىٰ ٱللَّهُ عَلَيْهِمْ اجْمَعينَ</vt:lpstr>
      <vt:lpstr>وَلَعَنَ ٱللَّهُ اعْدَاءَ ٱللَّهِ ظَالِمِيهِمْ مِنَ ٱلاوَّلِينَ وَٱلآخِرِينَ</vt:lpstr>
      <vt:lpstr>آمِينَ رَبَّ ٱلْعَالَمينَ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2150</cp:revision>
  <cp:lastPrinted>1601-01-01T00:00:00Z</cp:lastPrinted>
  <dcterms:created xsi:type="dcterms:W3CDTF">1601-01-01T00:00:00Z</dcterms:created>
  <dcterms:modified xsi:type="dcterms:W3CDTF">2020-04-18T23:20:30Z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