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3" r:id="rId2"/>
    <p:sldId id="4737" r:id="rId3"/>
    <p:sldId id="4731" r:id="rId4"/>
    <p:sldId id="4732" r:id="rId5"/>
    <p:sldId id="4733" r:id="rId6"/>
    <p:sldId id="4738" r:id="rId7"/>
    <p:sldId id="4739" r:id="rId8"/>
    <p:sldId id="4740" r:id="rId9"/>
    <p:sldId id="4741" r:id="rId10"/>
    <p:sldId id="4742" r:id="rId11"/>
    <p:sldId id="4743" r:id="rId12"/>
    <p:sldId id="4744" r:id="rId13"/>
    <p:sldId id="4745" r:id="rId14"/>
    <p:sldId id="4746" r:id="rId15"/>
    <p:sldId id="4747" r:id="rId16"/>
    <p:sldId id="4748" r:id="rId17"/>
    <p:sldId id="4749" r:id="rId18"/>
    <p:sldId id="4750" r:id="rId19"/>
    <p:sldId id="4751" r:id="rId20"/>
    <p:sldId id="4752" r:id="rId21"/>
    <p:sldId id="4753" r:id="rId22"/>
    <p:sldId id="4754" r:id="rId23"/>
    <p:sldId id="4755" r:id="rId24"/>
    <p:sldId id="4756" r:id="rId25"/>
    <p:sldId id="4757" r:id="rId26"/>
    <p:sldId id="4758" r:id="rId27"/>
    <p:sldId id="4759" r:id="rId28"/>
    <p:sldId id="4760" r:id="rId29"/>
    <p:sldId id="4761" r:id="rId30"/>
    <p:sldId id="4762" r:id="rId31"/>
    <p:sldId id="4763" r:id="rId32"/>
    <p:sldId id="4764" r:id="rId33"/>
    <p:sldId id="4765" r:id="rId34"/>
    <p:sldId id="4766" r:id="rId35"/>
    <p:sldId id="4767" r:id="rId36"/>
    <p:sldId id="4768" r:id="rId37"/>
    <p:sldId id="4769" r:id="rId38"/>
    <p:sldId id="4770" r:id="rId39"/>
    <p:sldId id="4771" r:id="rId40"/>
    <p:sldId id="4772" r:id="rId41"/>
    <p:sldId id="4773" r:id="rId42"/>
    <p:sldId id="4774" r:id="rId43"/>
    <p:sldId id="4775" r:id="rId44"/>
    <p:sldId id="4776" r:id="rId45"/>
    <p:sldId id="4777" r:id="rId46"/>
    <p:sldId id="4778" r:id="rId47"/>
    <p:sldId id="4779" r:id="rId48"/>
    <p:sldId id="4780" r:id="rId49"/>
    <p:sldId id="4781" r:id="rId50"/>
    <p:sldId id="4782" r:id="rId51"/>
    <p:sldId id="4783" r:id="rId52"/>
    <p:sldId id="4784" r:id="rId53"/>
    <p:sldId id="4785" r:id="rId54"/>
    <p:sldId id="4786" r:id="rId55"/>
    <p:sldId id="4787" r:id="rId56"/>
    <p:sldId id="4788" r:id="rId57"/>
    <p:sldId id="4789" r:id="rId58"/>
    <p:sldId id="4790" r:id="rId59"/>
    <p:sldId id="4791" r:id="rId60"/>
    <p:sldId id="4792" r:id="rId61"/>
    <p:sldId id="4793" r:id="rId62"/>
    <p:sldId id="4794" r:id="rId63"/>
    <p:sldId id="4795" r:id="rId64"/>
    <p:sldId id="4796" r:id="rId65"/>
    <p:sldId id="4797" r:id="rId66"/>
    <p:sldId id="4798" r:id="rId67"/>
    <p:sldId id="4799" r:id="rId68"/>
    <p:sldId id="4800" r:id="rId69"/>
    <p:sldId id="4801" r:id="rId70"/>
    <p:sldId id="4802" r:id="rId71"/>
    <p:sldId id="4803" r:id="rId72"/>
    <p:sldId id="4804" r:id="rId73"/>
    <p:sldId id="4805" r:id="rId74"/>
    <p:sldId id="4806" r:id="rId75"/>
    <p:sldId id="4807" r:id="rId76"/>
    <p:sldId id="4808" r:id="rId77"/>
    <p:sldId id="4809" r:id="rId78"/>
    <p:sldId id="4810" r:id="rId79"/>
    <p:sldId id="4811" r:id="rId80"/>
    <p:sldId id="4812" r:id="rId81"/>
    <p:sldId id="4813" r:id="rId82"/>
    <p:sldId id="4814" r:id="rId83"/>
    <p:sldId id="4815" r:id="rId84"/>
    <p:sldId id="4816" r:id="rId85"/>
    <p:sldId id="4817" r:id="rId86"/>
    <p:sldId id="4818" r:id="rId87"/>
    <p:sldId id="4819" r:id="rId88"/>
    <p:sldId id="4820" r:id="rId89"/>
    <p:sldId id="4821" r:id="rId90"/>
    <p:sldId id="4822" r:id="rId91"/>
    <p:sldId id="4823" r:id="rId92"/>
    <p:sldId id="4824" r:id="rId93"/>
    <p:sldId id="4825" r:id="rId94"/>
    <p:sldId id="4826" r:id="rId95"/>
    <p:sldId id="4850" r:id="rId96"/>
    <p:sldId id="4827" r:id="rId97"/>
    <p:sldId id="4828" r:id="rId98"/>
    <p:sldId id="4829" r:id="rId99"/>
    <p:sldId id="4830" r:id="rId100"/>
    <p:sldId id="4831" r:id="rId101"/>
    <p:sldId id="4832" r:id="rId102"/>
    <p:sldId id="4833" r:id="rId103"/>
    <p:sldId id="4834" r:id="rId104"/>
    <p:sldId id="4835" r:id="rId105"/>
    <p:sldId id="4836" r:id="rId106"/>
    <p:sldId id="4837" r:id="rId107"/>
    <p:sldId id="4838" r:id="rId108"/>
    <p:sldId id="4839" r:id="rId109"/>
    <p:sldId id="4840" r:id="rId110"/>
    <p:sldId id="4841" r:id="rId111"/>
    <p:sldId id="4539" r:id="rId112"/>
    <p:sldId id="3281" r:id="rId113"/>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FFFF99"/>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9" d="100"/>
          <a:sy n="109" d="100"/>
        </p:scale>
        <p:origin x="1674" y="108"/>
      </p:cViewPr>
      <p:guideLst>
        <p:guide orient="horz" pos="2160"/>
        <p:guide pos="2928"/>
      </p:guideLst>
    </p:cSldViewPr>
  </p:slideViewPr>
  <p:notesTextViewPr>
    <p:cViewPr>
      <p:scale>
        <a:sx n="100" d="100"/>
        <a:sy n="100" d="100"/>
      </p:scale>
      <p:origin x="0" y="0"/>
    </p:cViewPr>
  </p:notesTextViewPr>
  <p:sorterViewPr>
    <p:cViewPr>
      <p:scale>
        <a:sx n="66" d="100"/>
        <a:sy n="66" d="100"/>
      </p:scale>
      <p:origin x="0" y="1263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8AC5B1-52C2-44BA-AEF5-0D7F814D5E91}" type="slidenum">
              <a:rPr lang="ar-SA"/>
              <a:pPr>
                <a:defRPr/>
              </a:pPr>
              <a:t>‹#›</a:t>
            </a:fld>
            <a:endParaRPr lang="en-US"/>
          </a:p>
        </p:txBody>
      </p:sp>
    </p:spTree>
    <p:extLst>
      <p:ext uri="{BB962C8B-B14F-4D97-AF65-F5344CB8AC3E}">
        <p14:creationId xmlns:p14="http://schemas.microsoft.com/office/powerpoint/2010/main" val="127338668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DEA2A8-BDD4-46BB-9944-41994720D7F4}" type="slidenum">
              <a:rPr lang="ar-SA"/>
              <a:pPr>
                <a:defRPr/>
              </a:pPr>
              <a:t>‹#›</a:t>
            </a:fld>
            <a:endParaRPr lang="en-US"/>
          </a:p>
        </p:txBody>
      </p:sp>
    </p:spTree>
    <p:extLst>
      <p:ext uri="{BB962C8B-B14F-4D97-AF65-F5344CB8AC3E}">
        <p14:creationId xmlns:p14="http://schemas.microsoft.com/office/powerpoint/2010/main" val="272376978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05454F-7A0F-486D-A900-C20591D76B58}" type="slidenum">
              <a:rPr lang="ar-SA"/>
              <a:pPr>
                <a:defRPr/>
              </a:pPr>
              <a:t>‹#›</a:t>
            </a:fld>
            <a:endParaRPr lang="en-US"/>
          </a:p>
        </p:txBody>
      </p:sp>
    </p:spTree>
    <p:extLst>
      <p:ext uri="{BB962C8B-B14F-4D97-AF65-F5344CB8AC3E}">
        <p14:creationId xmlns:p14="http://schemas.microsoft.com/office/powerpoint/2010/main" val="153611578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D781E4-5AE0-4324-BD8F-C734D3C28CAA}" type="slidenum">
              <a:rPr lang="ar-SA"/>
              <a:pPr>
                <a:defRPr/>
              </a:pPr>
              <a:t>‹#›</a:t>
            </a:fld>
            <a:endParaRPr lang="en-US"/>
          </a:p>
        </p:txBody>
      </p:sp>
    </p:spTree>
    <p:extLst>
      <p:ext uri="{BB962C8B-B14F-4D97-AF65-F5344CB8AC3E}">
        <p14:creationId xmlns:p14="http://schemas.microsoft.com/office/powerpoint/2010/main" val="232557183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2F2B22-43AB-40A5-832A-8DB81C3C283E}" type="slidenum">
              <a:rPr lang="ar-SA"/>
              <a:pPr>
                <a:defRPr/>
              </a:pPr>
              <a:t>‹#›</a:t>
            </a:fld>
            <a:endParaRPr lang="en-US"/>
          </a:p>
        </p:txBody>
      </p:sp>
    </p:spTree>
    <p:extLst>
      <p:ext uri="{BB962C8B-B14F-4D97-AF65-F5344CB8AC3E}">
        <p14:creationId xmlns:p14="http://schemas.microsoft.com/office/powerpoint/2010/main" val="369521883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2D416-64F5-4441-B836-101BFC6BE5BF}" type="slidenum">
              <a:rPr lang="ar-SA"/>
              <a:pPr>
                <a:defRPr/>
              </a:pPr>
              <a:t>‹#›</a:t>
            </a:fld>
            <a:endParaRPr lang="en-US"/>
          </a:p>
        </p:txBody>
      </p:sp>
    </p:spTree>
    <p:extLst>
      <p:ext uri="{BB962C8B-B14F-4D97-AF65-F5344CB8AC3E}">
        <p14:creationId xmlns:p14="http://schemas.microsoft.com/office/powerpoint/2010/main" val="49721372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471236-C953-4C68-9A7B-66D07DC2237B}" type="slidenum">
              <a:rPr lang="ar-SA"/>
              <a:pPr>
                <a:defRPr/>
              </a:pPr>
              <a:t>‹#›</a:t>
            </a:fld>
            <a:endParaRPr lang="en-US"/>
          </a:p>
        </p:txBody>
      </p:sp>
    </p:spTree>
    <p:extLst>
      <p:ext uri="{BB962C8B-B14F-4D97-AF65-F5344CB8AC3E}">
        <p14:creationId xmlns:p14="http://schemas.microsoft.com/office/powerpoint/2010/main" val="97051406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3BAE264-CFD5-4278-9D20-580FD6315491}" type="slidenum">
              <a:rPr lang="ar-SA"/>
              <a:pPr>
                <a:defRPr/>
              </a:pPr>
              <a:t>‹#›</a:t>
            </a:fld>
            <a:endParaRPr lang="en-US"/>
          </a:p>
        </p:txBody>
      </p:sp>
    </p:spTree>
    <p:extLst>
      <p:ext uri="{BB962C8B-B14F-4D97-AF65-F5344CB8AC3E}">
        <p14:creationId xmlns:p14="http://schemas.microsoft.com/office/powerpoint/2010/main" val="317648281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4AE2AE-6896-4477-8E6B-869E4020E751}" type="slidenum">
              <a:rPr lang="ar-SA"/>
              <a:pPr>
                <a:defRPr/>
              </a:pPr>
              <a:t>‹#›</a:t>
            </a:fld>
            <a:endParaRPr lang="en-US"/>
          </a:p>
        </p:txBody>
      </p:sp>
    </p:spTree>
    <p:extLst>
      <p:ext uri="{BB962C8B-B14F-4D97-AF65-F5344CB8AC3E}">
        <p14:creationId xmlns:p14="http://schemas.microsoft.com/office/powerpoint/2010/main" val="177192722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DFC3AC-7F71-4F27-AFA4-63A952FC8335}" type="slidenum">
              <a:rPr lang="ar-SA"/>
              <a:pPr>
                <a:defRPr/>
              </a:pPr>
              <a:t>‹#›</a:t>
            </a:fld>
            <a:endParaRPr lang="en-US"/>
          </a:p>
        </p:txBody>
      </p:sp>
    </p:spTree>
    <p:extLst>
      <p:ext uri="{BB962C8B-B14F-4D97-AF65-F5344CB8AC3E}">
        <p14:creationId xmlns:p14="http://schemas.microsoft.com/office/powerpoint/2010/main" val="122882384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15DBC1-111B-4402-BD47-67709DA46E82}" type="slidenum">
              <a:rPr lang="ar-SA"/>
              <a:pPr>
                <a:defRPr/>
              </a:pPr>
              <a:t>‹#›</a:t>
            </a:fld>
            <a:endParaRPr lang="en-US"/>
          </a:p>
        </p:txBody>
      </p:sp>
    </p:spTree>
    <p:extLst>
      <p:ext uri="{BB962C8B-B14F-4D97-AF65-F5344CB8AC3E}">
        <p14:creationId xmlns:p14="http://schemas.microsoft.com/office/powerpoint/2010/main" val="72270499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charset="0"/>
                <a:cs typeface="Arial" charset="0"/>
              </a:defRPr>
            </a:lvl1pPr>
          </a:lstStyle>
          <a:p>
            <a:pPr>
              <a:defRPr/>
            </a:pPr>
            <a:fld id="{1B6A8A77-87D4-44E0-A8CF-B0123F6B72C9}"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Arial" charset="0"/>
        </a:defRPr>
      </a:lvl2pPr>
      <a:lvl3pPr algn="ctr" rtl="0" eaLnBrk="0" fontAlgn="base" hangingPunct="0">
        <a:spcBef>
          <a:spcPct val="0"/>
        </a:spcBef>
        <a:spcAft>
          <a:spcPct val="0"/>
        </a:spcAft>
        <a:defRPr sz="4400">
          <a:solidFill>
            <a:srgbClr val="000066"/>
          </a:solidFill>
          <a:latin typeface="Arial" charset="0"/>
          <a:cs typeface="Arial" charset="0"/>
        </a:defRPr>
      </a:lvl3pPr>
      <a:lvl4pPr algn="ctr" rtl="0" eaLnBrk="0" fontAlgn="base" hangingPunct="0">
        <a:spcBef>
          <a:spcPct val="0"/>
        </a:spcBef>
        <a:spcAft>
          <a:spcPct val="0"/>
        </a:spcAft>
        <a:defRPr sz="4400">
          <a:solidFill>
            <a:srgbClr val="000066"/>
          </a:solidFill>
          <a:latin typeface="Arial" charset="0"/>
          <a:cs typeface="Arial" charset="0"/>
        </a:defRPr>
      </a:lvl4pPr>
      <a:lvl5pPr algn="ctr" rtl="0" eaLnBrk="0" fontAlgn="base" hangingPunct="0">
        <a:spcBef>
          <a:spcPct val="0"/>
        </a:spcBef>
        <a:spcAft>
          <a:spcPct val="0"/>
        </a:spcAft>
        <a:defRPr sz="4400">
          <a:solidFill>
            <a:srgbClr val="000066"/>
          </a:solidFill>
          <a:latin typeface="Arial" charset="0"/>
          <a:cs typeface="Arial" charset="0"/>
        </a:defRPr>
      </a:lvl5pPr>
      <a:lvl6pPr marL="457200" algn="ctr" rtl="0" fontAlgn="base">
        <a:spcBef>
          <a:spcPct val="0"/>
        </a:spcBef>
        <a:spcAft>
          <a:spcPct val="0"/>
        </a:spcAft>
        <a:defRPr sz="4400">
          <a:solidFill>
            <a:srgbClr val="000066"/>
          </a:solidFill>
          <a:latin typeface="Arial" charset="0"/>
          <a:cs typeface="Arial" charset="0"/>
        </a:defRPr>
      </a:lvl6pPr>
      <a:lvl7pPr marL="914400" algn="ctr" rtl="0" fontAlgn="base">
        <a:spcBef>
          <a:spcPct val="0"/>
        </a:spcBef>
        <a:spcAft>
          <a:spcPct val="0"/>
        </a:spcAft>
        <a:defRPr sz="4400">
          <a:solidFill>
            <a:srgbClr val="000066"/>
          </a:solidFill>
          <a:latin typeface="Arial" charset="0"/>
          <a:cs typeface="Arial" charset="0"/>
        </a:defRPr>
      </a:lvl7pPr>
      <a:lvl8pPr marL="1371600" algn="ctr" rtl="0" fontAlgn="base">
        <a:spcBef>
          <a:spcPct val="0"/>
        </a:spcBef>
        <a:spcAft>
          <a:spcPct val="0"/>
        </a:spcAft>
        <a:defRPr sz="4400">
          <a:solidFill>
            <a:srgbClr val="000066"/>
          </a:solidFill>
          <a:latin typeface="Arial" charset="0"/>
          <a:cs typeface="Arial" charset="0"/>
        </a:defRPr>
      </a:lvl8pPr>
      <a:lvl9pPr marL="1828800" algn="ctr" rtl="0" fontAlgn="base">
        <a:spcBef>
          <a:spcPct val="0"/>
        </a:spcBef>
        <a:spcAft>
          <a:spcPct val="0"/>
        </a:spcAft>
        <a:defRPr sz="4400">
          <a:solidFill>
            <a:srgbClr val="000066"/>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762000" y="533400"/>
            <a:ext cx="7772400" cy="51816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51" name="Rectangle 6"/>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2" name="Rectangle 7"/>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3" name="Rectangle 9"/>
          <p:cNvSpPr>
            <a:spLocks noChangeArrowheads="1"/>
          </p:cNvSpPr>
          <p:nvPr/>
        </p:nvSpPr>
        <p:spPr bwMode="auto">
          <a:xfrm>
            <a:off x="0" y="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4" name="Rectangle 8"/>
          <p:cNvSpPr>
            <a:spLocks noChangeArrowheads="1"/>
          </p:cNvSpPr>
          <p:nvPr/>
        </p:nvSpPr>
        <p:spPr bwMode="auto">
          <a:xfrm>
            <a:off x="762000" y="5040313"/>
            <a:ext cx="7848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i="1">
                <a:solidFill>
                  <a:srgbClr val="FFFF00"/>
                </a:solidFill>
              </a:rPr>
              <a:t>(Arabic text with English Translation &amp; English Transliteration)</a:t>
            </a:r>
          </a:p>
        </p:txBody>
      </p:sp>
      <p:sp>
        <p:nvSpPr>
          <p:cNvPr id="2055" name="Rectangle 5"/>
          <p:cNvSpPr>
            <a:spLocks noChangeArrowheads="1"/>
          </p:cNvSpPr>
          <p:nvPr/>
        </p:nvSpPr>
        <p:spPr bwMode="auto">
          <a:xfrm>
            <a:off x="136525" y="5715000"/>
            <a:ext cx="88884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duas.org@gmail.com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a:p>
            <a:pPr algn="ctr"/>
            <a:r>
              <a:rPr lang="en-US" sz="1200" b="1">
                <a:solidFill>
                  <a:srgbClr val="000066"/>
                </a:solidFill>
                <a:latin typeface="Trebuchet MS" pitchFamily="34" charset="0"/>
              </a:rPr>
              <a:t>To display the font correctly, please use the Arabic font “Attari_Quran_Shipped” .</a:t>
            </a:r>
          </a:p>
          <a:p>
            <a:pPr algn="ctr"/>
            <a:r>
              <a:rPr lang="en-US" sz="1200" b="1">
                <a:solidFill>
                  <a:srgbClr val="000066"/>
                </a:solidFill>
                <a:latin typeface="Trebuchet MS" pitchFamily="34" charset="0"/>
              </a:rPr>
              <a:t>Download font here : http://www.duas.org/fonts/ </a:t>
            </a:r>
          </a:p>
        </p:txBody>
      </p:sp>
      <p:sp>
        <p:nvSpPr>
          <p:cNvPr id="2056" name="Rectangle 3"/>
          <p:cNvSpPr>
            <a:spLocks noChangeArrowheads="1"/>
          </p:cNvSpPr>
          <p:nvPr/>
        </p:nvSpPr>
        <p:spPr bwMode="auto">
          <a:xfrm>
            <a:off x="762000" y="3159125"/>
            <a:ext cx="77724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6600" b="1" i="1" dirty="0" err="1">
                <a:solidFill>
                  <a:srgbClr val="FFFF00"/>
                </a:solidFill>
                <a:latin typeface="Trebuchet MS" pitchFamily="34" charset="0"/>
              </a:rPr>
              <a:t>Duá</a:t>
            </a:r>
            <a:r>
              <a:rPr lang="en-US" sz="6600" b="1" i="1" dirty="0">
                <a:solidFill>
                  <a:srgbClr val="FFFF00"/>
                </a:solidFill>
                <a:latin typeface="Trebuchet MS" pitchFamily="34" charset="0"/>
              </a:rPr>
              <a:t> </a:t>
            </a:r>
            <a:r>
              <a:rPr lang="en-US" sz="6600" b="1" i="1" dirty="0" smtClean="0">
                <a:solidFill>
                  <a:srgbClr val="FFFF00"/>
                </a:solidFill>
                <a:latin typeface="Trebuchet MS" pitchFamily="34" charset="0"/>
              </a:rPr>
              <a:t>Sabah</a:t>
            </a:r>
            <a:endParaRPr lang="en-US" sz="6600" b="1" i="1" dirty="0">
              <a:solidFill>
                <a:srgbClr val="FFFF00"/>
              </a:solidFill>
              <a:latin typeface="Trebuchet MS" pitchFamily="34" charset="0"/>
            </a:endParaRPr>
          </a:p>
        </p:txBody>
      </p:sp>
      <p:sp>
        <p:nvSpPr>
          <p:cNvPr id="2057" name="Rectangle 10"/>
          <p:cNvSpPr>
            <a:spLocks noChangeArrowheads="1"/>
          </p:cNvSpPr>
          <p:nvPr/>
        </p:nvSpPr>
        <p:spPr bwMode="auto">
          <a:xfrm>
            <a:off x="1761590" y="1106488"/>
            <a:ext cx="5658921"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rtl="1"/>
            <a:r>
              <a:rPr lang="ar-SA" sz="14000" dirty="0" smtClean="0">
                <a:solidFill>
                  <a:srgbClr val="FFFF00"/>
                </a:solidFill>
                <a:latin typeface="Attari_Quran" pitchFamily="2" charset="-78"/>
                <a:cs typeface="Attari_Quran" pitchFamily="2" charset="-78"/>
              </a:rPr>
              <a:t>دُعاءُ الصّباح </a:t>
            </a:r>
            <a:endParaRPr lang="ar-SA" sz="14000" dirty="0">
              <a:solidFill>
                <a:srgbClr val="FFFF00"/>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وَتَنَزَّهَ عَنْ مُجَانَسَةِ مَخْلُوقَاتِهِ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transcends from congeniality with His creatures,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tanazzaha `an mujanasati makhluqatihi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وَطَاعَتِي قَلِيلٌ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obedience is little,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ta`ati qalilun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وَمَعْصِيَتِي كَثِيرٌ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disobedience is much,</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ma`siyati kathirun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وَلِسَانِي مُقِرٌّ </a:t>
            </a:r>
            <a:r>
              <a:rPr lang="ar-SA" sz="9200" kern="1200" dirty="0" err="1">
                <a:latin typeface="Attari_Quran" pitchFamily="2" charset="-78"/>
                <a:ea typeface="+mn-ea"/>
                <a:cs typeface="Attari_Quran" pitchFamily="2" charset="-78"/>
              </a:rPr>
              <a:t>بِٱلذُّنُوبِ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my tongue confesses of sinning;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lisani muqirrun bildhdhnubi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فَكَيْفَ حِيلَتِي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so, what am I to do?</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dirty="0" err="1" smtClean="0">
                <a:solidFill>
                  <a:srgbClr val="000066"/>
                </a:solidFill>
                <a:ea typeface="MS Mincho" pitchFamily="49" charset="-128"/>
              </a:rPr>
              <a:t>fakayfa</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hilati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يَا سَتَّارَ </a:t>
            </a:r>
            <a:r>
              <a:rPr lang="ar-SA" sz="9200" kern="1200" dirty="0" err="1">
                <a:latin typeface="Attari_Quran" pitchFamily="2" charset="-78"/>
                <a:ea typeface="+mn-ea"/>
                <a:cs typeface="Attari_Quran" pitchFamily="2" charset="-78"/>
              </a:rPr>
              <a:t>ٱلْعُيُوبِ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He Who covers defects!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dirty="0" smtClean="0">
                <a:solidFill>
                  <a:srgbClr val="000066"/>
                </a:solidFill>
                <a:ea typeface="MS Mincho" pitchFamily="49" charset="-128"/>
              </a:rPr>
              <a:t>ya </a:t>
            </a:r>
            <a:r>
              <a:rPr lang="es-ES" sz="3200" b="1" i="1" dirty="0" err="1" smtClean="0">
                <a:solidFill>
                  <a:srgbClr val="000066"/>
                </a:solidFill>
                <a:ea typeface="MS Mincho" pitchFamily="49" charset="-128"/>
              </a:rPr>
              <a:t>sattara</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al`uyubi</a:t>
            </a:r>
            <a:endParaRPr lang="fi-FI" sz="3200" b="1" i="1" dirty="0" smtClean="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وَيَا</a:t>
            </a:r>
            <a:r>
              <a:rPr lang="ar-SA" sz="9200" kern="1200" dirty="0">
                <a:latin typeface="Attari_Quran" pitchFamily="2" charset="-78"/>
                <a:ea typeface="+mn-ea"/>
                <a:cs typeface="Attari_Quran" pitchFamily="2" charset="-78"/>
              </a:rPr>
              <a:t> عَلاَّمَ </a:t>
            </a:r>
            <a:r>
              <a:rPr lang="ar-SA" sz="9200" kern="1200" dirty="0" err="1">
                <a:latin typeface="Attari_Quran" pitchFamily="2" charset="-78"/>
                <a:ea typeface="+mn-ea"/>
                <a:cs typeface="Attari_Quran" pitchFamily="2" charset="-78"/>
              </a:rPr>
              <a:t>ٱلْغُيُوبِ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He Who knows the unseen!</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ya `allama alghuyubi</a:t>
            </a: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وَيَا</a:t>
            </a:r>
            <a:r>
              <a:rPr lang="ar-SA" sz="9200" kern="1200" dirty="0">
                <a:latin typeface="Attari_Quran" pitchFamily="2" charset="-78"/>
                <a:ea typeface="+mn-ea"/>
                <a:cs typeface="Attari_Quran" pitchFamily="2" charset="-78"/>
              </a:rPr>
              <a:t> كَاشِفَ </a:t>
            </a:r>
            <a:r>
              <a:rPr lang="ar-SA" sz="9200" kern="1200" dirty="0" err="1">
                <a:latin typeface="Attari_Quran" pitchFamily="2" charset="-78"/>
                <a:ea typeface="+mn-ea"/>
                <a:cs typeface="Attari_Quran" pitchFamily="2" charset="-78"/>
              </a:rPr>
              <a:t>ٱلْكُرُوبِ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He Who removes troubles!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ya kashifa alkurubi</a:t>
            </a: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إِغْفِر</a:t>
            </a:r>
            <a:r>
              <a:rPr lang="ar-SA" sz="9200" kern="1200" dirty="0">
                <a:latin typeface="Attari_Quran" pitchFamily="2" charset="-78"/>
                <a:ea typeface="+mn-ea"/>
                <a:cs typeface="Attari_Quran" pitchFamily="2" charset="-78"/>
              </a:rPr>
              <a:t> ذُنُوبِي كُلَّهَا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Forgive my sins, all of them,</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ighfir dhunubi kulliha</a:t>
            </a: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بِحُرْمَةِ مُحَمَّدٍ وَآلِ مُحَمَّدٍ</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in the name of the sacredness of Muhammad and the household of Muhammad!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bihurmati muhammadin wa ali muhammadin</a:t>
            </a: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يَا غَفَّارُ يَا غَفَّارُ يَا غَفَّارُ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All-forgiver! O All-forgiver! O All-forgiver!</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dirty="0" smtClean="0">
                <a:solidFill>
                  <a:srgbClr val="000066"/>
                </a:solidFill>
                <a:ea typeface="MS Mincho" pitchFamily="49" charset="-128"/>
              </a:rPr>
              <a:t>ya </a:t>
            </a:r>
            <a:r>
              <a:rPr lang="es-ES" sz="3200" b="1" i="1" dirty="0" err="1" smtClean="0">
                <a:solidFill>
                  <a:srgbClr val="000066"/>
                </a:solidFill>
                <a:ea typeface="MS Mincho" pitchFamily="49" charset="-128"/>
              </a:rPr>
              <a:t>ghaffaru</a:t>
            </a:r>
            <a:r>
              <a:rPr lang="es-ES" sz="3200" b="1" i="1" dirty="0" smtClean="0">
                <a:solidFill>
                  <a:srgbClr val="000066"/>
                </a:solidFill>
                <a:ea typeface="MS Mincho" pitchFamily="49" charset="-128"/>
              </a:rPr>
              <a:t> ya </a:t>
            </a:r>
            <a:r>
              <a:rPr lang="es-ES" sz="3200" b="1" i="1" dirty="0" err="1" smtClean="0">
                <a:solidFill>
                  <a:srgbClr val="000066"/>
                </a:solidFill>
                <a:ea typeface="MS Mincho" pitchFamily="49" charset="-128"/>
              </a:rPr>
              <a:t>ghaffaru</a:t>
            </a:r>
            <a:r>
              <a:rPr lang="es-ES" sz="3200" b="1" i="1" dirty="0" smtClean="0">
                <a:solidFill>
                  <a:srgbClr val="000066"/>
                </a:solidFill>
                <a:ea typeface="MS Mincho" pitchFamily="49" charset="-128"/>
              </a:rPr>
              <a:t> ya </a:t>
            </a:r>
            <a:r>
              <a:rPr lang="es-ES" sz="3200" b="1" i="1" dirty="0" err="1" smtClean="0">
                <a:solidFill>
                  <a:srgbClr val="000066"/>
                </a:solidFill>
                <a:ea typeface="MS Mincho" pitchFamily="49" charset="-128"/>
              </a:rPr>
              <a:t>ghaffaru</a:t>
            </a:r>
            <a:endParaRPr lang="fi-FI" sz="3200" b="1" i="1" dirty="0" smtClean="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وَجَلَّ عَنْ مُلائَمَةِ كَيْفِيَاتِهِ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is exalted beyond conformity with His qualities!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jalla `an mula'amati kayfiyyatihi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بِرَحْمَتِكَ يَا ارْحَمَ </a:t>
            </a:r>
            <a:r>
              <a:rPr lang="ar-SA" sz="9200" kern="1200" dirty="0" err="1">
                <a:latin typeface="Attari_Quran" pitchFamily="2" charset="-78"/>
                <a:ea typeface="+mn-ea"/>
                <a:cs typeface="Attari_Quran" pitchFamily="2" charset="-78"/>
              </a:rPr>
              <a:t>ٱلرَّاحِمِينَ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By Your mercy, O Most Merciful of the merciful!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birahmatika ya arhama alrrahimina</a:t>
            </a: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274435"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1" name="Title 3"/>
          <p:cNvSpPr>
            <a:spLocks noGrp="1"/>
          </p:cNvSpPr>
          <p:nvPr>
            <p:ph type="ctrTitle"/>
          </p:nvPr>
        </p:nvSpPr>
        <p:spPr>
          <a:xfrm>
            <a:off x="228600" y="884238"/>
            <a:ext cx="8763000" cy="1470025"/>
          </a:xfrm>
          <a:extLst/>
        </p:spPr>
        <p:txBody>
          <a:bodyPr/>
          <a:lstStyle/>
          <a:p>
            <a:pPr rtl="1" eaLnBrk="1" hangingPunct="1">
              <a:lnSpc>
                <a:spcPts val="8000"/>
              </a:lnSpc>
              <a:defRPr/>
            </a:pPr>
            <a:r>
              <a:rPr lang="ar-SA" sz="9600" kern="1200" dirty="0">
                <a:latin typeface="Attari_Quran" pitchFamily="2" charset="-78"/>
                <a:ea typeface="+mn-ea"/>
                <a:cs typeface="Attari_Quran" pitchFamily="2" charset="-78"/>
              </a:rPr>
              <a:t>اَللَّهُمَّ صَلِّ </a:t>
            </a:r>
            <a:r>
              <a:rPr lang="ar-SA" sz="9600" kern="1200" dirty="0" err="1">
                <a:latin typeface="Attari_Quran" pitchFamily="2" charset="-78"/>
                <a:ea typeface="+mn-ea"/>
                <a:cs typeface="Attari_Quran" pitchFamily="2" charset="-78"/>
              </a:rPr>
              <a:t>عَلَىٰ</a:t>
            </a:r>
            <a:r>
              <a:rPr lang="ar-SA" sz="9600" kern="1200" dirty="0">
                <a:latin typeface="Attari_Quran" pitchFamily="2" charset="-78"/>
                <a:ea typeface="+mn-ea"/>
                <a:cs typeface="Attari_Quran" pitchFamily="2" charset="-78"/>
              </a:rPr>
              <a:t> مُحَمَّدٍ وَآلِ مُحَمَّدٍ</a:t>
            </a:r>
          </a:p>
        </p:txBody>
      </p:sp>
      <p:sp>
        <p:nvSpPr>
          <p:cNvPr id="12" name="Subtitle 4"/>
          <p:cNvSpPr>
            <a:spLocks noGrp="1"/>
          </p:cNvSpPr>
          <p:nvPr>
            <p:ph type="subTitle" idx="1"/>
          </p:nvPr>
        </p:nvSpPr>
        <p:spPr>
          <a:xfrm>
            <a:off x="228600" y="2590800"/>
            <a:ext cx="8686800" cy="1752600"/>
          </a:xfrm>
          <a:extLst/>
        </p:spPr>
        <p:txBody>
          <a:bodyPr/>
          <a:lstStyle/>
          <a:p>
            <a:pPr marL="342900" indent="-342900" eaLnBrk="1" hangingPunct="1">
              <a:defRPr/>
            </a:pPr>
            <a:r>
              <a:rPr lang="en-US" sz="3600" b="1" kern="1200" dirty="0">
                <a:ea typeface="MS Mincho" pitchFamily="49" charset="-128"/>
              </a:rPr>
              <a:t>O' </a:t>
            </a:r>
            <a:r>
              <a:rPr lang="en-US" sz="3600" b="1" kern="1200" dirty="0" smtClean="0">
                <a:ea typeface="MS Mincho" pitchFamily="49" charset="-128"/>
              </a:rPr>
              <a:t>Allah </a:t>
            </a:r>
            <a:r>
              <a:rPr lang="en-US" sz="3600" b="1" kern="1200" dirty="0">
                <a:ea typeface="MS Mincho" pitchFamily="49" charset="-128"/>
              </a:rPr>
              <a:t>send Your blessings on Muhammad</a:t>
            </a:r>
          </a:p>
          <a:p>
            <a:pPr marL="342900" indent="-342900" eaLnBrk="1" hangingPunct="1">
              <a:defRPr/>
            </a:pPr>
            <a:r>
              <a:rPr lang="en-US" sz="3600" b="1" kern="1200" dirty="0">
                <a:ea typeface="MS Mincho" pitchFamily="49" charset="-128"/>
              </a:rPr>
              <a:t>and the family of Muhammad.</a:t>
            </a:r>
          </a:p>
        </p:txBody>
      </p:sp>
      <p:sp>
        <p:nvSpPr>
          <p:cNvPr id="27443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Text Box 13"/>
          <p:cNvSpPr txBox="1">
            <a:spLocks noChangeArrowheads="1"/>
          </p:cNvSpPr>
          <p:nvPr/>
        </p:nvSpPr>
        <p:spPr bwMode="auto">
          <a:xfrm>
            <a:off x="3370263" y="228600"/>
            <a:ext cx="5468937" cy="3651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275459"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75460" name="Text Box 14"/>
          <p:cNvSpPr txBox="1">
            <a:spLocks noChangeArrowheads="1"/>
          </p:cNvSpPr>
          <p:nvPr/>
        </p:nvSpPr>
        <p:spPr bwMode="auto">
          <a:xfrm>
            <a:off x="304800" y="227013"/>
            <a:ext cx="46482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dirty="0" err="1" smtClean="0">
                <a:solidFill>
                  <a:srgbClr val="FFFF99"/>
                </a:solidFill>
                <a:latin typeface="Trebuchet MS" pitchFamily="34" charset="0"/>
              </a:rPr>
              <a:t>Duá</a:t>
            </a:r>
            <a:r>
              <a:rPr lang="en-US" b="1" dirty="0" smtClean="0">
                <a:solidFill>
                  <a:srgbClr val="FFFF99"/>
                </a:solidFill>
                <a:latin typeface="Trebuchet MS" pitchFamily="34" charset="0"/>
              </a:rPr>
              <a:t> Sabah</a:t>
            </a:r>
            <a:endParaRPr lang="en-US" b="1" dirty="0">
              <a:solidFill>
                <a:srgbClr val="FFFF99"/>
              </a:solidFill>
              <a:latin typeface="Trebuchet MS" pitchFamily="34" charset="0"/>
            </a:endParaRPr>
          </a:p>
        </p:txBody>
      </p:sp>
      <p:sp>
        <p:nvSpPr>
          <p:cNvPr id="275461" name="Rectangle 5"/>
          <p:cNvSpPr>
            <a:spLocks noChangeArrowheads="1"/>
          </p:cNvSpPr>
          <p:nvPr/>
        </p:nvSpPr>
        <p:spPr bwMode="auto">
          <a:xfrm>
            <a:off x="136525" y="5741988"/>
            <a:ext cx="888841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n-US" sz="1200" b="1">
              <a:solidFill>
                <a:srgbClr val="000066"/>
              </a:solidFill>
              <a:latin typeface="Trebuchet MS" pitchFamily="34" charset="0"/>
            </a:endParaRPr>
          </a:p>
          <a:p>
            <a:pPr algn="ctr"/>
            <a:r>
              <a:rPr lang="en-US" sz="1100" b="1">
                <a:solidFill>
                  <a:srgbClr val="000066"/>
                </a:solidFill>
              </a:rPr>
              <a:t>For any errors / comments please write to: duas.org@gmail.com</a:t>
            </a:r>
            <a:endParaRPr lang="en-US" sz="1200" b="1">
              <a:solidFill>
                <a:srgbClr val="000066"/>
              </a:solidFill>
              <a:latin typeface="Trebuchet MS" pitchFamily="34" charset="0"/>
            </a:endParaRPr>
          </a:p>
          <a:p>
            <a:pPr algn="ctr"/>
            <a:r>
              <a:rPr lang="en-US" sz="1200" b="1">
                <a:solidFill>
                  <a:srgbClr val="000066"/>
                </a:solidFill>
                <a:latin typeface="Trebuchet MS" pitchFamily="34" charset="0"/>
              </a:rPr>
              <a:t>Kindly recite Sura E Fatiha for Marhumeen of all those who have worked towards making this small work possible.</a:t>
            </a:r>
          </a:p>
        </p:txBody>
      </p:sp>
      <p:sp>
        <p:nvSpPr>
          <p:cNvPr id="275462"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يَا مَنْ قَرُبَ مِنْ خَطَرَاتِ </a:t>
            </a:r>
            <a:r>
              <a:rPr lang="ar-SA" sz="9200" kern="1200" dirty="0" err="1">
                <a:latin typeface="Attari_Quran" pitchFamily="2" charset="-78"/>
                <a:ea typeface="+mn-ea"/>
                <a:cs typeface="Attari_Quran" pitchFamily="2" charset="-78"/>
              </a:rPr>
              <a:t>ٱلظُّنُونِ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He Who is near to the passing thoughts of opinions,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ya man qaruba min khatarati alzzununi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وَبَعُدَ عَنْ لَحَظَاتِ </a:t>
            </a:r>
            <a:r>
              <a:rPr lang="ar-SA" sz="9200" kern="1200" dirty="0" err="1">
                <a:latin typeface="Attari_Quran" pitchFamily="2" charset="-78"/>
                <a:ea typeface="+mn-ea"/>
                <a:cs typeface="Attari_Quran" pitchFamily="2" charset="-78"/>
              </a:rPr>
              <a:t>ٱلْعُيُونِ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far from the regards of eyes,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ba`uda `an lahazati al`uyuni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وَعَلِمَ بِمَا كَانَ قَبْلَ ان يَكُونَ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knows what will be before it comes to be!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`alima bima kana qabla an yakuna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يَا مَنْ ارْقَدَنِي فِي مِهَادِ امْنِهِ وَامَانِهِ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He Who has put me at ease in the cradle of His security and sanctuary,</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ya man arqadani fi mihadi amnihi wa amanihi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وَايْقَظَنِي </a:t>
            </a:r>
            <a:r>
              <a:rPr lang="ar-SA" sz="9200" kern="1200" dirty="0" err="1">
                <a:latin typeface="Attari_Quran" pitchFamily="2" charset="-78"/>
                <a:ea typeface="+mn-ea"/>
                <a:cs typeface="Attari_Quran" pitchFamily="2" charset="-78"/>
              </a:rPr>
              <a:t>إِلَىٰ</a:t>
            </a:r>
            <a:r>
              <a:rPr lang="ar-SA" sz="9200" kern="1200" dirty="0">
                <a:latin typeface="Attari_Quran" pitchFamily="2" charset="-78"/>
                <a:ea typeface="+mn-ea"/>
                <a:cs typeface="Attari_Quran" pitchFamily="2" charset="-78"/>
              </a:rPr>
              <a:t> مَا مَنَحَنِي بِهِ مِنْ مِنَنِهِ وَإِحْسَانِهِ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awakened me to the favors and kindness that He has bestowed upon me,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ayqazani ila ma manahani bihi min minanihi wa ihsanihi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وَكَفَّ اكُفَّ السُّوءِ عَنِّي بِيَدِهِ وَسُلْطَانِهِ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held back from me the claws of evil with His hand and His authority!</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kaffa akuffa alssu'i `anni biyadihi wa sultanihi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صَلِّ اللَّهُمَّ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ٱلدَّلِيلِ</a:t>
            </a:r>
            <a:r>
              <a:rPr lang="ar-SA" sz="9200" kern="1200" dirty="0">
                <a:latin typeface="Attari_Quran" pitchFamily="2" charset="-78"/>
                <a:ea typeface="+mn-ea"/>
                <a:cs typeface="Attari_Quran" pitchFamily="2" charset="-78"/>
              </a:rPr>
              <a:t> إِلَيْكَ فِي </a:t>
            </a:r>
            <a:r>
              <a:rPr lang="ar-SA" sz="9200" kern="1200" dirty="0" err="1">
                <a:latin typeface="Attari_Quran" pitchFamily="2" charset="-78"/>
                <a:ea typeface="+mn-ea"/>
                <a:cs typeface="Attari_Quran" pitchFamily="2" charset="-78"/>
              </a:rPr>
              <a:t>ٱللَّيْلِ</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ٱلالْيَلِ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Bless, O Allah, the guide to You in the darkest night,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salli allahumma `ala alddalili ilayka fi allayli al-alyali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وَٱلْمَاسِكِ</a:t>
            </a:r>
            <a:r>
              <a:rPr lang="ar-SA" sz="9200" kern="1200" dirty="0">
                <a:latin typeface="Attari_Quran" pitchFamily="2" charset="-78"/>
                <a:ea typeface="+mn-ea"/>
                <a:cs typeface="Attari_Quran" pitchFamily="2" charset="-78"/>
              </a:rPr>
              <a:t> مِنْ اسْبَابِكَ بِحَبْلِ </a:t>
            </a:r>
            <a:r>
              <a:rPr lang="ar-SA" sz="9200" kern="1200" dirty="0" err="1">
                <a:latin typeface="Attari_Quran" pitchFamily="2" charset="-78"/>
                <a:ea typeface="+mn-ea"/>
                <a:cs typeface="Attari_Quran" pitchFamily="2" charset="-78"/>
              </a:rPr>
              <a:t>ٱلشَّرَفِ</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ٱلاطْوَلِ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who, of Your ropes, clings to the cord of the longest nobility,</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walmasiki min asbabika bihabli alshsharafi al-atwali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466606"/>
            <a:ext cx="8534400" cy="6524863"/>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150" b="1" dirty="0" smtClean="0">
                <a:solidFill>
                  <a:srgbClr val="FFFF00"/>
                </a:solidFill>
              </a:rPr>
              <a:t>It is related in the book "</a:t>
            </a:r>
            <a:r>
              <a:rPr lang="en-US" sz="2150" b="1" dirty="0" err="1" smtClean="0">
                <a:solidFill>
                  <a:srgbClr val="FFFF00"/>
                </a:solidFill>
              </a:rPr>
              <a:t>Musbah</a:t>
            </a:r>
            <a:r>
              <a:rPr lang="en-US" sz="2150" b="1" dirty="0" smtClean="0">
                <a:solidFill>
                  <a:srgbClr val="FFFF00"/>
                </a:solidFill>
              </a:rPr>
              <a:t>" that the best time for reading this prayer is after the morning </a:t>
            </a:r>
            <a:r>
              <a:rPr lang="en-US" sz="2150" b="1" dirty="0" err="1" smtClean="0">
                <a:solidFill>
                  <a:srgbClr val="FFFF00"/>
                </a:solidFill>
              </a:rPr>
              <a:t>nafila</a:t>
            </a:r>
            <a:r>
              <a:rPr lang="en-US" sz="2150" b="1" dirty="0" smtClean="0">
                <a:solidFill>
                  <a:srgbClr val="FFFF00"/>
                </a:solidFill>
              </a:rPr>
              <a:t> prayer. Another tradition by </a:t>
            </a:r>
            <a:r>
              <a:rPr lang="en-US" sz="2150" b="1" dirty="0" err="1" smtClean="0">
                <a:solidFill>
                  <a:srgbClr val="FFFF00"/>
                </a:solidFill>
              </a:rPr>
              <a:t>Allama</a:t>
            </a:r>
            <a:r>
              <a:rPr lang="en-US" sz="2150" b="1" dirty="0" smtClean="0">
                <a:solidFill>
                  <a:srgbClr val="FFFF00"/>
                </a:solidFill>
              </a:rPr>
              <a:t> </a:t>
            </a:r>
            <a:r>
              <a:rPr lang="en-US" sz="2150" b="1" dirty="0" err="1" smtClean="0">
                <a:solidFill>
                  <a:srgbClr val="FFFF00"/>
                </a:solidFill>
              </a:rPr>
              <a:t>Majlisi</a:t>
            </a:r>
            <a:r>
              <a:rPr lang="en-US" sz="2150" b="1" dirty="0" smtClean="0">
                <a:solidFill>
                  <a:srgbClr val="FFFF00"/>
                </a:solidFill>
              </a:rPr>
              <a:t> states this </a:t>
            </a:r>
            <a:r>
              <a:rPr lang="en-US" sz="2150" b="1" dirty="0" err="1" smtClean="0">
                <a:solidFill>
                  <a:srgbClr val="FFFF00"/>
                </a:solidFill>
              </a:rPr>
              <a:t>dua</a:t>
            </a:r>
            <a:r>
              <a:rPr lang="en-US" sz="2150" b="1" dirty="0" smtClean="0">
                <a:solidFill>
                  <a:srgbClr val="FFFF00"/>
                </a:solidFill>
              </a:rPr>
              <a:t> is the </a:t>
            </a:r>
            <a:r>
              <a:rPr lang="en-US" sz="2150" b="1" i="1" dirty="0" smtClean="0">
                <a:solidFill>
                  <a:srgbClr val="FFFF00"/>
                </a:solidFill>
              </a:rPr>
              <a:t>'</a:t>
            </a:r>
            <a:r>
              <a:rPr lang="en-US" sz="2150" b="1" i="1" dirty="0" err="1" smtClean="0">
                <a:solidFill>
                  <a:srgbClr val="FFFF00"/>
                </a:solidFill>
              </a:rPr>
              <a:t>taqeeb</a:t>
            </a:r>
            <a:r>
              <a:rPr lang="en-US" sz="2150" b="1" i="1" dirty="0" smtClean="0">
                <a:solidFill>
                  <a:srgbClr val="FFFF00"/>
                </a:solidFill>
              </a:rPr>
              <a:t>'</a:t>
            </a:r>
            <a:r>
              <a:rPr lang="en-US" sz="2150" b="1" dirty="0" smtClean="0">
                <a:solidFill>
                  <a:srgbClr val="FFFF00"/>
                </a:solidFill>
              </a:rPr>
              <a:t> of the morning prayer.</a:t>
            </a:r>
            <a:r>
              <a:rPr lang="en-US" sz="2150" b="1" dirty="0">
                <a:solidFill>
                  <a:srgbClr val="FFFF00"/>
                </a:solidFill>
              </a:rPr>
              <a:t> </a:t>
            </a:r>
            <a:r>
              <a:rPr lang="en-US" sz="2150" b="1" dirty="0" smtClean="0">
                <a:solidFill>
                  <a:srgbClr val="FFFF00"/>
                </a:solidFill>
              </a:rPr>
              <a:t>The supplication of dawn is one of those soul-elevating prayers to the Almighty, which reflect the sublimity, piety, and high literary standard of Imam Ali's (A) style and diction. Dawn is the best time of prayer, repentance and invocation of the sustainer of the universe, when the doors of the heavens are opened and all creatures receive their sustenance from Him. It is a privilege of the Muslims to be commanded to stand up in all humility before their Maker everyday, at the first streak of dawn: to glorify their Lord and Master and to beg of Him not only material but also spiritual sustenance. So particular was Imam Ali (A) about prayers at dawn that on his death-bed he called upon the red glow of the morning to bear witness that never in his entire life had morning appeared in the sky to find him sleeping. May his followers try to emulate his radiant example.</a:t>
            </a:r>
          </a:p>
        </p:txBody>
      </p:sp>
      <p:sp>
        <p:nvSpPr>
          <p:cNvPr id="3075" name="Text Box 2"/>
          <p:cNvSpPr txBox="1">
            <a:spLocks noChangeArrowheads="1"/>
          </p:cNvSpPr>
          <p:nvPr/>
        </p:nvSpPr>
        <p:spPr bwMode="auto">
          <a:xfrm>
            <a:off x="304800" y="227013"/>
            <a:ext cx="8534400" cy="36988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a:solidFill>
                  <a:srgbClr val="FFFF99"/>
                </a:solidFill>
                <a:latin typeface="Trebuchet MS" pitchFamily="34" charset="0"/>
              </a:rPr>
              <a:t>Merits</a:t>
            </a:r>
          </a:p>
        </p:txBody>
      </p:sp>
      <p:sp>
        <p:nvSpPr>
          <p:cNvPr id="3076" name="Text Box 13"/>
          <p:cNvSpPr txBox="1">
            <a:spLocks noChangeArrowheads="1"/>
          </p:cNvSpPr>
          <p:nvPr/>
        </p:nvSpPr>
        <p:spPr bwMode="auto">
          <a:xfrm>
            <a:off x="304800" y="228600"/>
            <a:ext cx="3810000" cy="339725"/>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3077" name="Text Box 13"/>
          <p:cNvSpPr txBox="1">
            <a:spLocks noChangeArrowheads="1"/>
          </p:cNvSpPr>
          <p:nvPr/>
        </p:nvSpPr>
        <p:spPr bwMode="auto">
          <a:xfrm>
            <a:off x="5089525" y="230188"/>
            <a:ext cx="3749675" cy="338137"/>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700" b="1" dirty="0" smtClean="0">
                <a:solidFill>
                  <a:srgbClr val="FFFF99"/>
                </a:solidFill>
                <a:latin typeface="Attari_Quran" pitchFamily="2" charset="-78"/>
                <a:cs typeface="Attari_Quran" pitchFamily="2" charset="-78"/>
              </a:rPr>
              <a:t>دُعاءُ الصّباح </a:t>
            </a:r>
            <a:endParaRPr lang="ar-SA" sz="27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وَٱلنَّاصِعِ</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ٱلْحَسَبِ</a:t>
            </a:r>
            <a:r>
              <a:rPr lang="ar-SA" sz="9200" kern="1200" dirty="0">
                <a:latin typeface="Attari_Quran" pitchFamily="2" charset="-78"/>
                <a:ea typeface="+mn-ea"/>
                <a:cs typeface="Attari_Quran" pitchFamily="2" charset="-78"/>
              </a:rPr>
              <a:t> فِي ذِرْوَةِ </a:t>
            </a:r>
            <a:r>
              <a:rPr lang="ar-SA" sz="9200" kern="1200" dirty="0" err="1">
                <a:latin typeface="Attari_Quran" pitchFamily="2" charset="-78"/>
                <a:ea typeface="+mn-ea"/>
                <a:cs typeface="Attari_Quran" pitchFamily="2" charset="-78"/>
              </a:rPr>
              <a:t>ٱلْكَاهِلِ</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ٱلاعْبَلِ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whose pure lineage evident at the summit of stout shoulders,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walnnasi`i alhasabi fi dhirwati alkahili al-a`bali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وَٱلثَّابِتِ</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ٱلْقَدَمِ</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زَحَاِليْفِهَا</a:t>
            </a:r>
            <a:r>
              <a:rPr lang="ar-SA" sz="9200" kern="1200" dirty="0">
                <a:latin typeface="Attari_Quran" pitchFamily="2" charset="-78"/>
                <a:ea typeface="+mn-ea"/>
                <a:cs typeface="Attari_Quran" pitchFamily="2" charset="-78"/>
              </a:rPr>
              <a:t> فِي </a:t>
            </a:r>
            <a:r>
              <a:rPr lang="ar-SA" sz="9200" kern="1200" dirty="0" err="1">
                <a:latin typeface="Attari_Quran" pitchFamily="2" charset="-78"/>
                <a:ea typeface="+mn-ea"/>
                <a:cs typeface="Attari_Quran" pitchFamily="2" charset="-78"/>
              </a:rPr>
              <a:t>ٱلزَّمَنِ</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ٱلاوَّلِ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and whose feet were entrenched in spite of slippery places in ancient time.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walththabiti alqadami `ala zahalifiha fi alzzamani al-awwali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وَعَلَىٰ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آلِهِ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ٱلاخْيَارِ</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ٱلْمُصْطَفَيْنَ</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ٱلابْرَارِ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[bless] his household, the good, chosen, and pious.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`ala alihi al-akhyari almustafayna al-abrari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وٱفْتَحِ</a:t>
            </a:r>
            <a:r>
              <a:rPr lang="ar-SA" sz="9200" kern="1200" dirty="0">
                <a:latin typeface="Attari_Quran" pitchFamily="2" charset="-78"/>
                <a:ea typeface="+mn-ea"/>
                <a:cs typeface="Attari_Quran" pitchFamily="2" charset="-78"/>
              </a:rPr>
              <a:t> اللَّهُمَّ لَنَا مَصَارِيعَ </a:t>
            </a:r>
            <a:r>
              <a:rPr lang="ar-SA" sz="9200" kern="1200" dirty="0" err="1">
                <a:latin typeface="Attari_Quran" pitchFamily="2" charset="-78"/>
                <a:ea typeface="+mn-ea"/>
                <a:cs typeface="Attari_Quran" pitchFamily="2" charset="-78"/>
              </a:rPr>
              <a:t>ٱلصَّبَاحِ</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Open for us, O Allah, the leaves of the morning's door</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waftah allahumma lana masari`a alssabahi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بِمَفَاتِيحِ </a:t>
            </a:r>
            <a:r>
              <a:rPr lang="ar-SA" sz="9200" kern="1200" dirty="0" err="1">
                <a:latin typeface="Attari_Quran" pitchFamily="2" charset="-78"/>
                <a:ea typeface="+mn-ea"/>
                <a:cs typeface="Attari_Quran" pitchFamily="2" charset="-78"/>
              </a:rPr>
              <a:t>ٱلرَّحْمَةِ</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وَٱلْفَلاَحِ</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with the keys of mercy and prosperity!</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bimafatihi alrrahmati walfalahi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وَالْبِسْنِي </a:t>
            </a:r>
            <a:r>
              <a:rPr lang="ar-SA" sz="9200" kern="1200" dirty="0" err="1">
                <a:latin typeface="Attari_Quran" pitchFamily="2" charset="-78"/>
                <a:ea typeface="+mn-ea"/>
                <a:cs typeface="Attari_Quran" pitchFamily="2" charset="-78"/>
              </a:rPr>
              <a:t>ٱللَّهُمَّ</a:t>
            </a:r>
            <a:r>
              <a:rPr lang="ar-SA" sz="9200" kern="1200" dirty="0">
                <a:latin typeface="Attari_Quran" pitchFamily="2" charset="-78"/>
                <a:ea typeface="+mn-ea"/>
                <a:cs typeface="Attari_Quran" pitchFamily="2" charset="-78"/>
              </a:rPr>
              <a:t> مِنْ افْضَلِ خِلَعِ </a:t>
            </a:r>
            <a:r>
              <a:rPr lang="ar-SA" sz="9200" kern="1200" dirty="0" err="1">
                <a:latin typeface="Attari_Quran" pitchFamily="2" charset="-78"/>
                <a:ea typeface="+mn-ea"/>
                <a:cs typeface="Attari_Quran" pitchFamily="2" charset="-78"/>
              </a:rPr>
              <a:t>ٱلْهِدَايَةِ</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وَٱلصَّلاَحِ</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Clothe me, O Allah, with the most excellent robes of guidance and righteousness!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albisni allahumma min afdali khila`i alhidayati walssalahi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838200"/>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وَٱغْرِسِ</a:t>
            </a:r>
            <a:r>
              <a:rPr lang="ar-SA" sz="9200" kern="1200" dirty="0">
                <a:latin typeface="Attari_Quran" pitchFamily="2" charset="-78"/>
                <a:ea typeface="+mn-ea"/>
                <a:cs typeface="Attari_Quran" pitchFamily="2" charset="-78"/>
              </a:rPr>
              <a:t> اللَّهُمَّ بِعَظَمَتِكَ فِي شِرْبِ جَنَانِي يَنَابِيعَ </a:t>
            </a:r>
            <a:r>
              <a:rPr lang="ar-SA" sz="9200" kern="1200" dirty="0" err="1">
                <a:latin typeface="Attari_Quran" pitchFamily="2" charset="-78"/>
                <a:ea typeface="+mn-ea"/>
                <a:cs typeface="Attari_Quran" pitchFamily="2" charset="-78"/>
              </a:rPr>
              <a:t>ٱلْخُشُوعِ</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152400" y="2514600"/>
            <a:ext cx="9296400" cy="1752600"/>
          </a:xfrm>
          <a:extLst/>
        </p:spPr>
        <p:txBody>
          <a:bodyPr/>
          <a:lstStyle/>
          <a:p>
            <a:pPr marL="342900" indent="-342900" eaLnBrk="1" hangingPunct="1">
              <a:defRPr/>
            </a:pPr>
            <a:r>
              <a:rPr lang="en-US" sz="3600" b="1" kern="1200" dirty="0">
                <a:ea typeface="MS Mincho" pitchFamily="49" charset="-128"/>
              </a:rPr>
              <a:t>Plant, O Allah, through Your tremendousness, the springs of humility in the watering place of my heart!</a:t>
            </a:r>
          </a:p>
        </p:txBody>
      </p:sp>
      <p:sp>
        <p:nvSpPr>
          <p:cNvPr id="10244" name="Subtitle 4"/>
          <p:cNvSpPr txBox="1">
            <a:spLocks/>
          </p:cNvSpPr>
          <p:nvPr/>
        </p:nvSpPr>
        <p:spPr bwMode="auto">
          <a:xfrm>
            <a:off x="304800" y="46482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ighris allahumma bi`azamatika fi shirbi janani yanabi`a alkhushu`i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وَاجْرِ </a:t>
            </a:r>
            <a:r>
              <a:rPr lang="ar-SA" sz="9200" kern="1200" dirty="0" err="1">
                <a:latin typeface="Attari_Quran" pitchFamily="2" charset="-78"/>
                <a:ea typeface="+mn-ea"/>
                <a:cs typeface="Attari_Quran" pitchFamily="2" charset="-78"/>
              </a:rPr>
              <a:t>ٱللَّهُمَّ</a:t>
            </a:r>
            <a:r>
              <a:rPr lang="ar-SA" sz="9200" kern="1200" dirty="0">
                <a:latin typeface="Attari_Quran" pitchFamily="2" charset="-78"/>
                <a:ea typeface="+mn-ea"/>
                <a:cs typeface="Attari_Quran" pitchFamily="2" charset="-78"/>
              </a:rPr>
              <a:t> لِهَيْبَتِكَ مِنْ آمَاقِي زَفَرَاتِ </a:t>
            </a:r>
            <a:r>
              <a:rPr lang="ar-SA" sz="9200" kern="1200" dirty="0" err="1">
                <a:latin typeface="Attari_Quran" pitchFamily="2" charset="-78"/>
                <a:ea typeface="+mn-ea"/>
                <a:cs typeface="Attari_Quran" pitchFamily="2" charset="-78"/>
              </a:rPr>
              <a:t>ٱلدُّمُوعِ</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Cause to flow, O Allah, through fear of You, tears of moaning from the corners of my eyes!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ajri allahumma lihaybatika min amaqi zafarati alddumu`i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وَادِّبِ </a:t>
            </a:r>
            <a:r>
              <a:rPr lang="ar-SA" sz="9200" kern="1200" dirty="0" err="1">
                <a:latin typeface="Attari_Quran" pitchFamily="2" charset="-78"/>
                <a:ea typeface="+mn-ea"/>
                <a:cs typeface="Attari_Quran" pitchFamily="2" charset="-78"/>
              </a:rPr>
              <a:t>ٱللَّهُمَّ</a:t>
            </a:r>
            <a:r>
              <a:rPr lang="ar-SA" sz="9200" kern="1200" dirty="0">
                <a:latin typeface="Attari_Quran" pitchFamily="2" charset="-78"/>
                <a:ea typeface="+mn-ea"/>
                <a:cs typeface="Attari_Quran" pitchFamily="2" charset="-78"/>
              </a:rPr>
              <a:t> نَزَقَ </a:t>
            </a:r>
            <a:r>
              <a:rPr lang="ar-SA" sz="9200" kern="1200" dirty="0" err="1">
                <a:latin typeface="Attari_Quran" pitchFamily="2" charset="-78"/>
                <a:ea typeface="+mn-ea"/>
                <a:cs typeface="Attari_Quran" pitchFamily="2" charset="-78"/>
              </a:rPr>
              <a:t>ٱلْخُرْقِ</a:t>
            </a:r>
            <a:r>
              <a:rPr lang="ar-SA" sz="9200" kern="1200" dirty="0">
                <a:latin typeface="Attari_Quran" pitchFamily="2" charset="-78"/>
                <a:ea typeface="+mn-ea"/>
                <a:cs typeface="Attari_Quran" pitchFamily="2" charset="-78"/>
              </a:rPr>
              <a:t> مِنِّي </a:t>
            </a:r>
            <a:r>
              <a:rPr lang="ar-SA" sz="9200" kern="1200" dirty="0" err="1">
                <a:latin typeface="Attari_Quran" pitchFamily="2" charset="-78"/>
                <a:ea typeface="+mn-ea"/>
                <a:cs typeface="Attari_Quran" pitchFamily="2" charset="-78"/>
              </a:rPr>
              <a:t>بِازِمَّةِ</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ٱلْقُنُوعِ</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19400"/>
            <a:ext cx="8686800" cy="1752600"/>
          </a:xfrm>
          <a:extLst/>
        </p:spPr>
        <p:txBody>
          <a:bodyPr/>
          <a:lstStyle/>
          <a:p>
            <a:pPr marL="342900" indent="-342900" eaLnBrk="1" hangingPunct="1">
              <a:defRPr/>
            </a:pPr>
            <a:r>
              <a:rPr lang="en-US" sz="3600" b="1" kern="1200" dirty="0">
                <a:ea typeface="MS Mincho" pitchFamily="49" charset="-128"/>
              </a:rPr>
              <a:t>Chastise, O Allah, the recklessness of my clumsiness with the reins of contentment!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addib allahumma nazaqa alkhurqi minni bi-azimmati alqunu`i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إِلٰهِي</a:t>
            </a:r>
            <a:r>
              <a:rPr lang="ar-SA" sz="9200" kern="1200" dirty="0">
                <a:latin typeface="Attari_Quran" pitchFamily="2" charset="-78"/>
                <a:ea typeface="+mn-ea"/>
                <a:cs typeface="Attari_Quran" pitchFamily="2" charset="-78"/>
              </a:rPr>
              <a:t> إِن لَمْ تَبْتَدِئْنِي </a:t>
            </a:r>
            <a:r>
              <a:rPr lang="ar-SA" sz="9200" kern="1200" dirty="0" err="1">
                <a:latin typeface="Attari_Quran" pitchFamily="2" charset="-78"/>
                <a:ea typeface="+mn-ea"/>
                <a:cs typeface="Attari_Quran" pitchFamily="2" charset="-78"/>
              </a:rPr>
              <a:t>ٱلرَّحْمَةُ</a:t>
            </a:r>
            <a:r>
              <a:rPr lang="ar-SA" sz="9200" kern="1200" dirty="0">
                <a:latin typeface="Attari_Quran" pitchFamily="2" charset="-78"/>
                <a:ea typeface="+mn-ea"/>
                <a:cs typeface="Attari_Quran" pitchFamily="2" charset="-78"/>
              </a:rPr>
              <a:t> مِنْكَ بِحُسْنِ </a:t>
            </a:r>
            <a:r>
              <a:rPr lang="ar-SA" sz="9200" kern="1200" dirty="0" err="1">
                <a:latin typeface="Attari_Quran" pitchFamily="2" charset="-78"/>
                <a:ea typeface="+mn-ea"/>
                <a:cs typeface="Attari_Quran" pitchFamily="2" charset="-78"/>
              </a:rPr>
              <a:t>ٱلتَّوْفِيقِ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God, if mercy from You does not begin with fair success for me,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ilahi in lam tabtadi'ni alrrahmatu minka bihusni alttawfiqi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اَللَّهُمَّ صَلِّ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مُحَمَّدٍ وَآلِ مُحَمَّدٍ</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Allah send Your blessings on </a:t>
            </a:r>
            <a:r>
              <a:rPr lang="en-US" sz="3600" b="1" kern="1200" dirty="0" smtClean="0">
                <a:ea typeface="MS Mincho" pitchFamily="49" charset="-128"/>
              </a:rPr>
              <a:t>Muhammad and </a:t>
            </a:r>
            <a:r>
              <a:rPr lang="en-US" sz="3600" b="1" kern="1200" dirty="0">
                <a:ea typeface="MS Mincho" pitchFamily="49" charset="-128"/>
              </a:rPr>
              <a:t>the family of Muhammad.</a:t>
            </a:r>
          </a:p>
        </p:txBody>
      </p:sp>
      <p:sp>
        <p:nvSpPr>
          <p:cNvPr id="81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allahumma salli `ala muhammadin wa ali muhammadin</a:t>
            </a:r>
          </a:p>
        </p:txBody>
      </p:sp>
      <p:sp>
        <p:nvSpPr>
          <p:cNvPr id="819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8198"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فَمَنِ </a:t>
            </a:r>
            <a:r>
              <a:rPr lang="ar-SA" sz="9200" kern="1200" dirty="0" err="1">
                <a:latin typeface="Attari_Quran" pitchFamily="2" charset="-78"/>
                <a:ea typeface="+mn-ea"/>
                <a:cs typeface="Attari_Quran" pitchFamily="2" charset="-78"/>
              </a:rPr>
              <a:t>ٱلسَّاِلكُ</a:t>
            </a:r>
            <a:r>
              <a:rPr lang="ar-SA" sz="9200" kern="1200" dirty="0">
                <a:latin typeface="Attari_Quran" pitchFamily="2" charset="-78"/>
                <a:ea typeface="+mn-ea"/>
                <a:cs typeface="Attari_Quran" pitchFamily="2" charset="-78"/>
              </a:rPr>
              <a:t> بِي إِلَيْكَ فِي وَاضِحِ </a:t>
            </a:r>
            <a:r>
              <a:rPr lang="ar-SA" sz="9200" kern="1200" dirty="0" err="1">
                <a:latin typeface="Attari_Quran" pitchFamily="2" charset="-78"/>
                <a:ea typeface="+mn-ea"/>
                <a:cs typeface="Attari_Quran" pitchFamily="2" charset="-78"/>
              </a:rPr>
              <a:t>ٱلطَّرِيقِ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who can take me to You upon the evident path?</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faman alssaliku bi ilayka fi wadihi alttariqi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وَإِنْ اسْلَمَتْنِي انَاتُكَ لِقَائِدِ </a:t>
            </a:r>
            <a:r>
              <a:rPr lang="ar-SA" sz="9200" kern="1200" dirty="0" err="1">
                <a:latin typeface="Attari_Quran" pitchFamily="2" charset="-78"/>
                <a:ea typeface="+mn-ea"/>
                <a:cs typeface="Attari_Quran" pitchFamily="2" charset="-78"/>
              </a:rPr>
              <a:t>ٱلامَلِ</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وَٱلْمُنَىٰ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If Your deliberateness should turn me over to the guide of hope and wishes,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in aslamatni anatuka liqa'idi al-amali walmuna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فَمَنِ </a:t>
            </a:r>
            <a:r>
              <a:rPr lang="ar-SA" sz="9200" kern="1200" dirty="0" err="1">
                <a:latin typeface="Attari_Quran" pitchFamily="2" charset="-78"/>
                <a:ea typeface="+mn-ea"/>
                <a:cs typeface="Attari_Quran" pitchFamily="2" charset="-78"/>
              </a:rPr>
              <a:t>ٱلْمُقِيلُ</a:t>
            </a:r>
            <a:r>
              <a:rPr lang="ar-SA" sz="9200" kern="1200" dirty="0">
                <a:latin typeface="Attari_Quran" pitchFamily="2" charset="-78"/>
                <a:ea typeface="+mn-ea"/>
                <a:cs typeface="Attari_Quran" pitchFamily="2" charset="-78"/>
              </a:rPr>
              <a:t> عَثَرَاتِي مِنْ </a:t>
            </a:r>
            <a:r>
              <a:rPr lang="ar-SA" sz="9200" kern="1200" dirty="0" err="1">
                <a:latin typeface="Attari_Quran" pitchFamily="2" charset="-78"/>
                <a:ea typeface="+mn-ea"/>
                <a:cs typeface="Attari_Quran" pitchFamily="2" charset="-78"/>
              </a:rPr>
              <a:t>كَبَوَاتِ</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ٱلْهَوَىٰ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then who will annul my slips from the stumbles of caprice?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faman almuqilu `atharati min kabawati alhawa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وَإِنْ خَذَلَنِي نَصْرُكَ عِنْدَ مُحَارَبَةِ </a:t>
            </a:r>
            <a:r>
              <a:rPr lang="ar-SA" sz="9200" kern="1200" dirty="0" err="1">
                <a:latin typeface="Attari_Quran" pitchFamily="2" charset="-78"/>
                <a:ea typeface="+mn-ea"/>
                <a:cs typeface="Attari_Quran" pitchFamily="2" charset="-78"/>
              </a:rPr>
              <a:t>ٱلنَّفْسِ</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وَٱلشَّيْطَانِ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If Your help should forsake me in the battle against the soul and Satan,</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in khadhalani nasruka `inda muharabati alnnafsi walshshaytani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فَقَدْ وَكَلَنِي </a:t>
            </a:r>
            <a:r>
              <a:rPr lang="ar-SA" sz="9200" kern="1200" dirty="0" err="1">
                <a:latin typeface="Attari_Quran" pitchFamily="2" charset="-78"/>
                <a:ea typeface="+mn-ea"/>
                <a:cs typeface="Attari_Quran" pitchFamily="2" charset="-78"/>
              </a:rPr>
              <a:t>خِذْلاَنُكَ</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إِلَىٰ</a:t>
            </a:r>
            <a:r>
              <a:rPr lang="ar-SA" sz="9200" kern="1200" dirty="0">
                <a:latin typeface="Attari_Quran" pitchFamily="2" charset="-78"/>
                <a:ea typeface="+mn-ea"/>
                <a:cs typeface="Attari_Quran" pitchFamily="2" charset="-78"/>
              </a:rPr>
              <a:t> حَيْثُ </a:t>
            </a:r>
            <a:r>
              <a:rPr lang="ar-SA" sz="9200" kern="1200" dirty="0" err="1">
                <a:latin typeface="Attari_Quran" pitchFamily="2" charset="-78"/>
                <a:ea typeface="+mn-ea"/>
                <a:cs typeface="Attari_Quran" pitchFamily="2" charset="-78"/>
              </a:rPr>
              <a:t>ٱلنَّصَبِ</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وَٱلْحِرْمَانِ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then Your forsaking will have submitted me to where there is hardship and deprivation.</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faqad wakalani khidhlanuka ila haythu alnnasabi walhirmani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إِلٰهِي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اتَرَانِي</a:t>
            </a:r>
            <a:r>
              <a:rPr lang="ar-SA" sz="9200" kern="1200" dirty="0">
                <a:latin typeface="Attari_Quran" pitchFamily="2" charset="-78"/>
                <a:ea typeface="+mn-ea"/>
                <a:cs typeface="Attari_Quran" pitchFamily="2" charset="-78"/>
              </a:rPr>
              <a:t> مَا اتَيْتُكَ إِلاَّ مِنْ حَيْثُ </a:t>
            </a:r>
            <a:r>
              <a:rPr lang="ar-SA" sz="9200" kern="1200" dirty="0" err="1">
                <a:latin typeface="Attari_Quran" pitchFamily="2" charset="-78"/>
                <a:ea typeface="+mn-ea"/>
                <a:cs typeface="Attari_Quran" pitchFamily="2" charset="-78"/>
              </a:rPr>
              <a:t>ٱلآمَاِل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My God, do You see that I have only come to You from the direction of hopes,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ilahi atarani ma ataytuka illa min haythu al-amali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152400" y="968375"/>
            <a:ext cx="93726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امْ عَلِقْتُ </a:t>
            </a:r>
            <a:r>
              <a:rPr lang="ar-SA" sz="9200" kern="1200" dirty="0" err="1">
                <a:latin typeface="Attari_Quran" pitchFamily="2" charset="-78"/>
                <a:ea typeface="+mn-ea"/>
                <a:cs typeface="Attari_Quran" pitchFamily="2" charset="-78"/>
              </a:rPr>
              <a:t>بِاطْرَافِ</a:t>
            </a:r>
            <a:r>
              <a:rPr lang="ar-SA" sz="9200" kern="1200" dirty="0">
                <a:latin typeface="Attari_Quran" pitchFamily="2" charset="-78"/>
                <a:ea typeface="+mn-ea"/>
                <a:cs typeface="Attari_Quran" pitchFamily="2" charset="-78"/>
              </a:rPr>
              <a:t> حِبَاِلكَ إِلاَّ حِينَ بَاعَدَتْنِي ذُنُوبِي عَنْ دَارِ </a:t>
            </a:r>
            <a:r>
              <a:rPr lang="ar-SA" sz="9200" kern="1200" dirty="0" err="1">
                <a:latin typeface="Attari_Quran" pitchFamily="2" charset="-78"/>
                <a:ea typeface="+mn-ea"/>
                <a:cs typeface="Attari_Quran" pitchFamily="2" charset="-78"/>
              </a:rPr>
              <a:t>ٱلْوِصَاِل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19400"/>
            <a:ext cx="8686800" cy="1752600"/>
          </a:xfrm>
          <a:extLst/>
        </p:spPr>
        <p:txBody>
          <a:bodyPr/>
          <a:lstStyle/>
          <a:p>
            <a:pPr marL="342900" indent="-342900" eaLnBrk="1" hangingPunct="1">
              <a:defRPr/>
            </a:pPr>
            <a:r>
              <a:rPr lang="en-US" sz="3600" b="1" kern="1200" dirty="0">
                <a:ea typeface="MS Mincho" pitchFamily="49" charset="-128"/>
              </a:rPr>
              <a:t>or clung to the ends of Your cords when my sins have driven me from the house of union?</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am `aliqtu bi-atrafi hibalika illa hina ba`adatni dhunubi `an dari alwisali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فَبِئْسَ </a:t>
            </a:r>
            <a:r>
              <a:rPr lang="ar-SA" sz="9200" kern="1200" dirty="0" err="1">
                <a:latin typeface="Attari_Quran" pitchFamily="2" charset="-78"/>
                <a:ea typeface="+mn-ea"/>
                <a:cs typeface="Attari_Quran" pitchFamily="2" charset="-78"/>
              </a:rPr>
              <a:t>ٱلْمَطِيَّةُ</a:t>
            </a:r>
            <a:r>
              <a:rPr lang="ar-SA" sz="9200" kern="1200" dirty="0">
                <a:latin typeface="Attari_Quran" pitchFamily="2" charset="-78"/>
                <a:ea typeface="+mn-ea"/>
                <a:cs typeface="Attari_Quran" pitchFamily="2" charset="-78"/>
              </a:rPr>
              <a:t> الَّتِي </a:t>
            </a:r>
            <a:r>
              <a:rPr lang="ar-SA" sz="9200" kern="1200" dirty="0" err="1">
                <a:latin typeface="Attari_Quran" pitchFamily="2" charset="-78"/>
                <a:ea typeface="+mn-ea"/>
                <a:cs typeface="Attari_Quran" pitchFamily="2" charset="-78"/>
              </a:rPr>
              <a:t>ٱمْتَطَتْ</a:t>
            </a:r>
            <a:r>
              <a:rPr lang="ar-SA" sz="9200" kern="1200" dirty="0">
                <a:latin typeface="Attari_Quran" pitchFamily="2" charset="-78"/>
                <a:ea typeface="+mn-ea"/>
                <a:cs typeface="Attari_Quran" pitchFamily="2" charset="-78"/>
              </a:rPr>
              <a:t> نَفْسِي مِنْ هَوَاهَا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So what an evil mount upon which my soul has mounted-its caprice!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fabi'sa almatiyyatu allati imtatat nafsi min hawaha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فَوَاهاً لَهَا لِمَا سَوَّلَتْ لَهَا ظُنُونُهَا وَمُنَاهَا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Woe upon it for being seduced by its own opinions and wishes!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fawahan laha lima sawwalat laha zununuhawa munaha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وَتَبّاً لَهَا لِجُرْاتِهَا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سَيِّدِهَا وَمَوْلاهَا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Destruction be upon it for its audacity toward its Master and Protector!</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tabban laha lijur'atiha `ala sayyidiha wa mawlaha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بِسْمِ اللَّهِ </a:t>
            </a:r>
            <a:r>
              <a:rPr lang="ar-SA" sz="9200" kern="1200" dirty="0" err="1">
                <a:latin typeface="Attari_Quran" pitchFamily="2" charset="-78"/>
                <a:ea typeface="+mn-ea"/>
                <a:cs typeface="Attari_Quran" pitchFamily="2" charset="-78"/>
              </a:rPr>
              <a:t>الرَّحْمَٰنِ</a:t>
            </a:r>
            <a:r>
              <a:rPr lang="ar-SA" sz="9200" kern="1200" dirty="0">
                <a:latin typeface="Attari_Quran" pitchFamily="2" charset="-78"/>
                <a:ea typeface="+mn-ea"/>
                <a:cs typeface="Attari_Quran" pitchFamily="2" charset="-78"/>
              </a:rPr>
              <a:t> الرَّحِيمِ</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In the Name of Allah, </a:t>
            </a:r>
          </a:p>
          <a:p>
            <a:pPr marL="342900" indent="-342900" eaLnBrk="1" hangingPunct="1">
              <a:defRPr/>
            </a:pPr>
            <a:r>
              <a:rPr lang="en-US" sz="3600" b="1" kern="1200" dirty="0">
                <a:ea typeface="MS Mincho" pitchFamily="49" charset="-128"/>
              </a:rPr>
              <a:t>the All-beneficent, the All-merciful. </a:t>
            </a:r>
          </a:p>
        </p:txBody>
      </p:sp>
      <p:sp>
        <p:nvSpPr>
          <p:cNvPr id="92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a:solidFill>
                  <a:srgbClr val="000066"/>
                </a:solidFill>
                <a:ea typeface="MS Mincho" pitchFamily="49" charset="-128"/>
              </a:rPr>
              <a:t>bismi allahi alrrahmini alrrahimi </a:t>
            </a:r>
          </a:p>
        </p:txBody>
      </p:sp>
      <p:sp>
        <p:nvSpPr>
          <p:cNvPr id="922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9222"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إِلٰهِي</a:t>
            </a:r>
            <a:r>
              <a:rPr lang="ar-SA" sz="9200" kern="1200" dirty="0">
                <a:latin typeface="Attari_Quran" pitchFamily="2" charset="-78"/>
                <a:ea typeface="+mn-ea"/>
                <a:cs typeface="Attari_Quran" pitchFamily="2" charset="-78"/>
              </a:rPr>
              <a:t> قَرَعْتُ بَابَ رَحْمَتِكَ بِيَدِ رَجَائِي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19400"/>
            <a:ext cx="8686800" cy="1752600"/>
          </a:xfrm>
          <a:extLst/>
        </p:spPr>
        <p:txBody>
          <a:bodyPr/>
          <a:lstStyle/>
          <a:p>
            <a:pPr marL="342900" indent="-342900" eaLnBrk="1" hangingPunct="1">
              <a:defRPr/>
            </a:pPr>
            <a:r>
              <a:rPr lang="en-US" sz="3600" b="1" kern="1200" dirty="0">
                <a:ea typeface="MS Mincho" pitchFamily="49" charset="-128"/>
              </a:rPr>
              <a:t>My God, I have knocked upon the door of Your mercy with the hand of my hope,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ilahi qara`tu baba rahmatika biyadi raja'i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وَهَرَبْتُ إِلَيْكَ لاَجِئاً مِنْ فَرْطِ اهْوَائِي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fled to You seeking refuge from my excessive caprice,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harabtu ilayka laji'an min farti ahwa'i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وَعَلَّقْتُ </a:t>
            </a:r>
            <a:r>
              <a:rPr lang="ar-SA" sz="9200" kern="1200" dirty="0" err="1">
                <a:latin typeface="Attari_Quran" pitchFamily="2" charset="-78"/>
                <a:ea typeface="+mn-ea"/>
                <a:cs typeface="Attari_Quran" pitchFamily="2" charset="-78"/>
              </a:rPr>
              <a:t>بِاطْرَافِ</a:t>
            </a:r>
            <a:r>
              <a:rPr lang="ar-SA" sz="9200" kern="1200" dirty="0">
                <a:latin typeface="Attari_Quran" pitchFamily="2" charset="-78"/>
                <a:ea typeface="+mn-ea"/>
                <a:cs typeface="Attari_Quran" pitchFamily="2" charset="-78"/>
              </a:rPr>
              <a:t> حِبَاِلكَ انَامِلَ وَلائِي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fixed the fingers of my love to the ends of Your cords.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pl-PL" sz="3200" b="1" i="1" dirty="0" smtClean="0">
                <a:solidFill>
                  <a:srgbClr val="000066"/>
                </a:solidFill>
                <a:ea typeface="MS Mincho" pitchFamily="49" charset="-128"/>
              </a:rPr>
              <a:t>wa `allaqtu bi-atrafi hibalika anamila wala'i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فَٱصْفَحِ</a:t>
            </a:r>
            <a:r>
              <a:rPr lang="ar-SA" sz="9200" kern="1200" dirty="0">
                <a:latin typeface="Attari_Quran" pitchFamily="2" charset="-78"/>
                <a:ea typeface="+mn-ea"/>
                <a:cs typeface="Attari_Quran" pitchFamily="2" charset="-78"/>
              </a:rPr>
              <a:t> اللَّهُمَّ عَمَّا كُنتُ </a:t>
            </a:r>
            <a:r>
              <a:rPr lang="ar-SA" sz="9200" kern="1200" dirty="0" err="1">
                <a:latin typeface="Attari_Quran" pitchFamily="2" charset="-78"/>
                <a:ea typeface="+mn-ea"/>
                <a:cs typeface="Attari_Quran" pitchFamily="2" charset="-78"/>
              </a:rPr>
              <a:t>اجْرَمْتُهُ</a:t>
            </a:r>
            <a:r>
              <a:rPr lang="ar-SA" sz="9200" kern="1200" dirty="0">
                <a:latin typeface="Attari_Quran" pitchFamily="2" charset="-78"/>
                <a:ea typeface="+mn-ea"/>
                <a:cs typeface="Attari_Quran" pitchFamily="2" charset="-78"/>
              </a:rPr>
              <a:t> مِنْ زَلَلِي وَخَطَائِي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So pardon, O Allah, the slips and errors I have committed,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fasfah allahumma `amma kuntu ajramtuhu min zalali wa khata'i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وَاقِلْنِي مِنْ صَرْعَةِ رِدَائِي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release me from the foot-tangling of my robe,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aqilni min sar`ati rida'i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فَإِنَّكَ سَيِّدِي وَمَوْلايَ وَمُعْتَمَدِي وَرَجَائِي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for You are my Master, my Protector, my Support and my Hope,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fa'innaka sayyidi wa mawlaya wa mu`tamadi wa raja'i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وَانتَ غَايَةُ مَطْلُوبِي وَمُنَايَ فِي مُنْقَلَبِي وَمَثْوايَ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19400"/>
            <a:ext cx="8686800" cy="1752600"/>
          </a:xfrm>
          <a:extLst/>
        </p:spPr>
        <p:txBody>
          <a:bodyPr/>
          <a:lstStyle/>
          <a:p>
            <a:pPr marL="342900" indent="-342900" eaLnBrk="1" hangingPunct="1">
              <a:defRPr/>
            </a:pPr>
            <a:r>
              <a:rPr lang="en-US" sz="3600" b="1" kern="1200" dirty="0">
                <a:ea typeface="MS Mincho" pitchFamily="49" charset="-128"/>
              </a:rPr>
              <a:t>and You are the object of my search and my desire in my ultimate end and stable abode.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anta ghayatu matlubi wa munaya fi munqalabi wa mathwaya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إِلٰهِي</a:t>
            </a:r>
            <a:r>
              <a:rPr lang="ar-SA" sz="9200" kern="1200" dirty="0">
                <a:latin typeface="Attari_Quran" pitchFamily="2" charset="-78"/>
                <a:ea typeface="+mn-ea"/>
                <a:cs typeface="Attari_Quran" pitchFamily="2" charset="-78"/>
              </a:rPr>
              <a:t> كَيْفَ تَطْرُدُ مِسْكِيناً </a:t>
            </a:r>
            <a:r>
              <a:rPr lang="ar-SA" sz="9200" kern="1200" dirty="0" err="1">
                <a:latin typeface="Attari_Quran" pitchFamily="2" charset="-78"/>
                <a:ea typeface="+mn-ea"/>
                <a:cs typeface="Attari_Quran" pitchFamily="2" charset="-78"/>
              </a:rPr>
              <a:t>ٱلْتَجَا</a:t>
            </a:r>
            <a:r>
              <a:rPr lang="ar-SA" sz="9200" kern="1200" dirty="0">
                <a:latin typeface="Attari_Quran" pitchFamily="2" charset="-78"/>
                <a:ea typeface="+mn-ea"/>
                <a:cs typeface="Attari_Quran" pitchFamily="2" charset="-78"/>
              </a:rPr>
              <a:t> إِلَيْكَ مِنَ </a:t>
            </a:r>
            <a:r>
              <a:rPr lang="ar-SA" sz="9200" kern="1200" dirty="0" err="1">
                <a:latin typeface="Attari_Quran" pitchFamily="2" charset="-78"/>
                <a:ea typeface="+mn-ea"/>
                <a:cs typeface="Attari_Quran" pitchFamily="2" charset="-78"/>
              </a:rPr>
              <a:t>ٱلذُّنُوبِ</a:t>
            </a:r>
            <a:r>
              <a:rPr lang="ar-SA" sz="9200" kern="1200" dirty="0">
                <a:latin typeface="Attari_Quran" pitchFamily="2" charset="-78"/>
                <a:ea typeface="+mn-ea"/>
                <a:cs typeface="Attari_Quran" pitchFamily="2" charset="-78"/>
              </a:rPr>
              <a:t> هَارِباً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19400"/>
            <a:ext cx="8686800" cy="1752600"/>
          </a:xfrm>
          <a:extLst/>
        </p:spPr>
        <p:txBody>
          <a:bodyPr/>
          <a:lstStyle/>
          <a:p>
            <a:pPr marL="342900" indent="-342900" eaLnBrk="1" hangingPunct="1">
              <a:defRPr/>
            </a:pPr>
            <a:r>
              <a:rPr lang="en-US" sz="3600" b="1" kern="1200" dirty="0">
                <a:ea typeface="MS Mincho" pitchFamily="49" charset="-128"/>
              </a:rPr>
              <a:t>My God, how could You drive away a poor beggar who seeks refuge in You from sins, fleeing?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ilahi kayfa tatrudu miskinan iltaja'a ilayka mina aldhdhunubi hariban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ام كَيْفَ تُخَيِّبُ مُستَرْشِداً قَصَدَ </a:t>
            </a:r>
            <a:r>
              <a:rPr lang="ar-SA" sz="9200" kern="1200" dirty="0" err="1">
                <a:latin typeface="Attari_Quran" pitchFamily="2" charset="-78"/>
                <a:ea typeface="+mn-ea"/>
                <a:cs typeface="Attari_Quran" pitchFamily="2" charset="-78"/>
              </a:rPr>
              <a:t>إِلَىٰ</a:t>
            </a:r>
            <a:r>
              <a:rPr lang="ar-SA" sz="9200" kern="1200" dirty="0">
                <a:latin typeface="Attari_Quran" pitchFamily="2" charset="-78"/>
                <a:ea typeface="+mn-ea"/>
                <a:cs typeface="Attari_Quran" pitchFamily="2" charset="-78"/>
              </a:rPr>
              <a:t> جَنَابِكَ سَاعِياً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How could You disappoint one seeking guidance who repairs to Your threshold, running?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am kayfa tukhayyibu mustarshidan qasada ila janabika sa`iyan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امْ كَيْفَ تَرُدُّ ظَمْآناً وَرَدَ </a:t>
            </a:r>
            <a:r>
              <a:rPr lang="ar-SA" sz="9200" kern="1200" dirty="0" err="1">
                <a:latin typeface="Attari_Quran" pitchFamily="2" charset="-78"/>
                <a:ea typeface="+mn-ea"/>
                <a:cs typeface="Attari_Quran" pitchFamily="2" charset="-78"/>
              </a:rPr>
              <a:t>إِلَىٰ</a:t>
            </a:r>
            <a:r>
              <a:rPr lang="ar-SA" sz="9200" kern="1200" dirty="0">
                <a:latin typeface="Attari_Quran" pitchFamily="2" charset="-78"/>
                <a:ea typeface="+mn-ea"/>
                <a:cs typeface="Attari_Quran" pitchFamily="2" charset="-78"/>
              </a:rPr>
              <a:t> حِيَاضِكَ شَارِباً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How could You reject a thirsty man who comes to Your pools to drink?</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am kayfa taruddu zam'anan warada ilahiyadika shariban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اللَّهُمَّ يَا مَنْ دَلَعَ لِسَانَ </a:t>
            </a:r>
            <a:r>
              <a:rPr lang="ar-SA" sz="9200" kern="1200" dirty="0" err="1">
                <a:latin typeface="Attari_Quran" pitchFamily="2" charset="-78"/>
                <a:ea typeface="+mn-ea"/>
                <a:cs typeface="Attari_Quran" pitchFamily="2" charset="-78"/>
              </a:rPr>
              <a:t>ٱلصَّبَاحِ</a:t>
            </a:r>
            <a:r>
              <a:rPr lang="ar-SA" sz="9200" kern="1200" dirty="0">
                <a:latin typeface="Attari_Quran" pitchFamily="2" charset="-78"/>
                <a:ea typeface="+mn-ea"/>
                <a:cs typeface="Attari_Quran" pitchFamily="2" charset="-78"/>
              </a:rPr>
              <a:t> بِنُطْقِ تَبَلُّجِهِ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Allah, O He Who extended the morning's tongue in the speech of its dawning,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allahumma ya man dala`a lisana alssabahi binutqi taballujihi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كَلاَّ وَحِيَاضُكَ مُتْرَعَةٌ فِي ضَنْكِ </a:t>
            </a:r>
            <a:r>
              <a:rPr lang="ar-SA" sz="9200" kern="1200" dirty="0" err="1">
                <a:latin typeface="Attari_Quran" pitchFamily="2" charset="-78"/>
                <a:ea typeface="+mn-ea"/>
                <a:cs typeface="Attari_Quran" pitchFamily="2" charset="-78"/>
              </a:rPr>
              <a:t>ٱلْمُحُولِ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Never! For Your pools are full in the hardship of drought,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kalla wa hiyaduka mutra`atun fi danki almuhuli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وَبَابُكَ مَفْتُوحٌ لِلطَّلَبِ </a:t>
            </a:r>
            <a:r>
              <a:rPr lang="ar-SA" sz="9200" kern="1200" dirty="0" err="1">
                <a:latin typeface="Attari_Quran" pitchFamily="2" charset="-78"/>
                <a:ea typeface="+mn-ea"/>
                <a:cs typeface="Attari_Quran" pitchFamily="2" charset="-78"/>
              </a:rPr>
              <a:t>وَٱلْوُغُولِ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Your door is open for seeking and penetration,</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babuka maftuhun lilttalabi walwughuli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وَانتَ غَايَةُ </a:t>
            </a:r>
            <a:r>
              <a:rPr lang="ar-SA" sz="9200" kern="1200" dirty="0" err="1">
                <a:latin typeface="Attari_Quran" pitchFamily="2" charset="-78"/>
                <a:ea typeface="+mn-ea"/>
                <a:cs typeface="Attari_Quran" pitchFamily="2" charset="-78"/>
              </a:rPr>
              <a:t>ٱلْمَسْؤُولِ</a:t>
            </a:r>
            <a:r>
              <a:rPr lang="ar-SA" sz="9200" kern="1200" dirty="0">
                <a:latin typeface="Attari_Quran" pitchFamily="2" charset="-78"/>
                <a:ea typeface="+mn-ea"/>
                <a:cs typeface="Attari_Quran" pitchFamily="2" charset="-78"/>
              </a:rPr>
              <a:t> وَنِهَايَةُ </a:t>
            </a:r>
            <a:r>
              <a:rPr lang="ar-SA" sz="9200" kern="1200" dirty="0" err="1" smtClean="0">
                <a:latin typeface="Attari_Quran" pitchFamily="2" charset="-78"/>
                <a:ea typeface="+mn-ea"/>
                <a:cs typeface="Attari_Quran" pitchFamily="2" charset="-78"/>
              </a:rPr>
              <a:t>ٱلْمَامُولِ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You are the goal of requests and the object of hopes.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anta ghayatu almas'uli wa nihayatu alma'muli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إِلٰهِي</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هٰذِهِ</a:t>
            </a:r>
            <a:r>
              <a:rPr lang="ar-SA" sz="9200" kern="1200" dirty="0">
                <a:latin typeface="Attari_Quran" pitchFamily="2" charset="-78"/>
                <a:ea typeface="+mn-ea"/>
                <a:cs typeface="Attari_Quran" pitchFamily="2" charset="-78"/>
              </a:rPr>
              <a:t> ازِمَّةُ نَفْسِي عَقَلْتُهَا بِعِقَاِل مَشِيئَتِكَ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God, these are the reins of my soul I have bounded with the ties of Your will.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ilahi hadhihi azimmatu nafsi `aqaltuhabi`iqali mashi'atika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وَهٰذِهِ</a:t>
            </a:r>
            <a:r>
              <a:rPr lang="ar-SA" sz="9200" kern="1200" dirty="0">
                <a:latin typeface="Attari_Quran" pitchFamily="2" charset="-78"/>
                <a:ea typeface="+mn-ea"/>
                <a:cs typeface="Attari_Quran" pitchFamily="2" charset="-78"/>
              </a:rPr>
              <a:t> اعْبَاءُ ذُنُوبِي دَرَاْتُهَا بِعَفْوِكَ وَرَحْمَتِكَ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These are the burdens of my sins I have averted with Your pardon and mercy.</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hadhihi a`ba'u dhunubi dara'tuhabi`afwika wa rahmatika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وَهٰذِهِ</a:t>
            </a:r>
            <a:r>
              <a:rPr lang="ar-SA" sz="9200" kern="1200" dirty="0">
                <a:latin typeface="Attari_Quran" pitchFamily="2" charset="-78"/>
                <a:ea typeface="+mn-ea"/>
                <a:cs typeface="Attari_Quran" pitchFamily="2" charset="-78"/>
              </a:rPr>
              <a:t> اهْوَائِيَ </a:t>
            </a:r>
            <a:r>
              <a:rPr lang="ar-SA" sz="9200" kern="1200" dirty="0" err="1">
                <a:latin typeface="Attari_Quran" pitchFamily="2" charset="-78"/>
                <a:ea typeface="+mn-ea"/>
                <a:cs typeface="Attari_Quran" pitchFamily="2" charset="-78"/>
              </a:rPr>
              <a:t>ٱلْمُضِلَّةُ</a:t>
            </a:r>
            <a:r>
              <a:rPr lang="ar-SA" sz="9200" kern="1200" dirty="0">
                <a:latin typeface="Attari_Quran" pitchFamily="2" charset="-78"/>
                <a:ea typeface="+mn-ea"/>
                <a:cs typeface="Attari_Quran" pitchFamily="2" charset="-78"/>
              </a:rPr>
              <a:t> وَكَلْتُهَا </a:t>
            </a:r>
            <a:r>
              <a:rPr lang="ar-SA" sz="9200" kern="1200" dirty="0" err="1">
                <a:latin typeface="Attari_Quran" pitchFamily="2" charset="-78"/>
                <a:ea typeface="+mn-ea"/>
                <a:cs typeface="Attari_Quran" pitchFamily="2" charset="-78"/>
              </a:rPr>
              <a:t>إِلَىٰ</a:t>
            </a:r>
            <a:r>
              <a:rPr lang="ar-SA" sz="9200" kern="1200" dirty="0">
                <a:latin typeface="Attari_Quran" pitchFamily="2" charset="-78"/>
                <a:ea typeface="+mn-ea"/>
                <a:cs typeface="Attari_Quran" pitchFamily="2" charset="-78"/>
              </a:rPr>
              <a:t> جَنَابِ لُطفِكَ </a:t>
            </a:r>
            <a:r>
              <a:rPr lang="ar-SA" sz="9200" kern="1200" dirty="0" err="1">
                <a:latin typeface="Attari_Quran" pitchFamily="2" charset="-78"/>
                <a:ea typeface="+mn-ea"/>
                <a:cs typeface="Attari_Quran" pitchFamily="2" charset="-78"/>
              </a:rPr>
              <a:t>وَرَاْفَتِكَ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These are my misleading caprices I have referred to the threshold of Your gentleness and kindliness.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hadhihi ahwa'i almudillatu wakaltuha ilajanabi lutfika wa ra'fatika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فَٱجْعَلِ</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ٱللَّهُمَّ</a:t>
            </a:r>
            <a:r>
              <a:rPr lang="ar-SA" sz="9200" kern="1200" dirty="0">
                <a:latin typeface="Attari_Quran" pitchFamily="2" charset="-78"/>
                <a:ea typeface="+mn-ea"/>
                <a:cs typeface="Attari_Quran" pitchFamily="2" charset="-78"/>
              </a:rPr>
              <a:t> صَبَاحِي </a:t>
            </a:r>
            <a:r>
              <a:rPr lang="ar-SA" sz="9200" kern="1200" dirty="0" err="1">
                <a:latin typeface="Attari_Quran" pitchFamily="2" charset="-78"/>
                <a:ea typeface="+mn-ea"/>
                <a:cs typeface="Attari_Quran" pitchFamily="2" charset="-78"/>
              </a:rPr>
              <a:t>هٰذَا</a:t>
            </a:r>
            <a:r>
              <a:rPr lang="ar-SA" sz="9200" kern="1200" dirty="0">
                <a:latin typeface="Attari_Quran" pitchFamily="2" charset="-78"/>
                <a:ea typeface="+mn-ea"/>
                <a:cs typeface="Attari_Quran" pitchFamily="2" charset="-78"/>
              </a:rPr>
              <a:t> نَازِلاً عَلَيَّ بِضِيَاءِ </a:t>
            </a:r>
            <a:r>
              <a:rPr lang="ar-SA" sz="9200" kern="1200" dirty="0" err="1">
                <a:latin typeface="Attari_Quran" pitchFamily="2" charset="-78"/>
                <a:ea typeface="+mn-ea"/>
                <a:cs typeface="Attari_Quran" pitchFamily="2" charset="-78"/>
              </a:rPr>
              <a:t>ٱلْهُدَىٰ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So, make this morning of mine, O Allah, descend upon me with the radiance of guidance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faj`al allahumma sabahi hadha nazilan `alayya bidiya'i alhuda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وَبِٱلسَّلاَمَةِ</a:t>
            </a:r>
            <a:r>
              <a:rPr lang="ar-SA" sz="9200" kern="1200" dirty="0">
                <a:latin typeface="Attari_Quran" pitchFamily="2" charset="-78"/>
                <a:ea typeface="+mn-ea"/>
                <a:cs typeface="Attari_Quran" pitchFamily="2" charset="-78"/>
              </a:rPr>
              <a:t> فِي </a:t>
            </a:r>
            <a:r>
              <a:rPr lang="ar-SA" sz="9200" kern="1200" dirty="0" err="1">
                <a:latin typeface="Attari_Quran" pitchFamily="2" charset="-78"/>
                <a:ea typeface="+mn-ea"/>
                <a:cs typeface="Attari_Quran" pitchFamily="2" charset="-78"/>
              </a:rPr>
              <a:t>ٱلدِّينِ</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وَٱلدُّنْيَا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safety in religion and this world!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it-IT" sz="3200" b="1" i="1" dirty="0" smtClean="0">
                <a:solidFill>
                  <a:srgbClr val="000066"/>
                </a:solidFill>
                <a:ea typeface="MS Mincho" pitchFamily="49" charset="-128"/>
              </a:rPr>
              <a:t>wa bilssalamati fi alddini walddunya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وَمَسَائِيَ جُنَّةً مِنْ كَيْدِ </a:t>
            </a:r>
            <a:r>
              <a:rPr lang="ar-SA" sz="9200" kern="1200" dirty="0" err="1">
                <a:latin typeface="Attari_Quran" pitchFamily="2" charset="-78"/>
                <a:ea typeface="+mn-ea"/>
                <a:cs typeface="Attari_Quran" pitchFamily="2" charset="-78"/>
              </a:rPr>
              <a:t>ٱلْعِدَىٰ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[make] my evening a shield against the deception of enemies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masa'i junnatan min kaydi al`ida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وَوِقَايَةً مِنْ </a:t>
            </a:r>
            <a:r>
              <a:rPr lang="ar-SA" sz="9200" kern="1200" dirty="0" err="1">
                <a:latin typeface="Attari_Quran" pitchFamily="2" charset="-78"/>
                <a:ea typeface="+mn-ea"/>
                <a:cs typeface="Attari_Quran" pitchFamily="2" charset="-78"/>
              </a:rPr>
              <a:t>مُرْدِيَاتِ</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ٱلْهَوَىٰ</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 protection against the destructive blows of caprice!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wiqayatan min murdiyati alhawa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وَسَرَّحَ قِطَعَ </a:t>
            </a:r>
            <a:r>
              <a:rPr lang="ar-SA" sz="9200" kern="1200" dirty="0" err="1">
                <a:latin typeface="Attari_Quran" pitchFamily="2" charset="-78"/>
                <a:ea typeface="+mn-ea"/>
                <a:cs typeface="Attari_Quran" pitchFamily="2" charset="-78"/>
              </a:rPr>
              <a:t>ٱللَّيْلِ</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ٱلْمُظْلِمِ</a:t>
            </a:r>
            <a:r>
              <a:rPr lang="ar-SA" sz="9200" kern="1200" dirty="0">
                <a:latin typeface="Attari_Quran" pitchFamily="2" charset="-78"/>
                <a:ea typeface="+mn-ea"/>
                <a:cs typeface="Attari_Quran" pitchFamily="2" charset="-78"/>
              </a:rPr>
              <a:t> بِغَيَاهِبِ </a:t>
            </a:r>
            <a:r>
              <a:rPr lang="ar-SA" sz="9200" kern="1200" dirty="0" err="1">
                <a:latin typeface="Attari_Quran" pitchFamily="2" charset="-78"/>
                <a:ea typeface="+mn-ea"/>
                <a:cs typeface="Attari_Quran" pitchFamily="2" charset="-78"/>
              </a:rPr>
              <a:t>تَلَجْلُجِهِ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743200"/>
            <a:ext cx="8686800" cy="1752600"/>
          </a:xfrm>
          <a:extLst/>
        </p:spPr>
        <p:txBody>
          <a:bodyPr/>
          <a:lstStyle/>
          <a:p>
            <a:pPr marL="342900" indent="-342900" eaLnBrk="1" hangingPunct="1">
              <a:defRPr/>
            </a:pPr>
            <a:r>
              <a:rPr lang="en-US" sz="3600" b="1" kern="1200" dirty="0">
                <a:ea typeface="MS Mincho" pitchFamily="49" charset="-128"/>
              </a:rPr>
              <a:t>dispatched the fragments of the dark night into the gloom of its stammering,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sarraha qita`a allayli almuzlimi bighayahibi talajlujihi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إِنَّكَ قَادِرٌ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مَا تَشَاءُ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Verily, You have power to do what You will!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innaka qadirun `ala ma tasha'u</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تُؤْتِي </a:t>
            </a:r>
            <a:r>
              <a:rPr lang="ar-SA" sz="9200" kern="1200" dirty="0" err="1">
                <a:latin typeface="Attari_Quran" pitchFamily="2" charset="-78"/>
                <a:ea typeface="+mn-ea"/>
                <a:cs typeface="Attari_Quran" pitchFamily="2" charset="-78"/>
              </a:rPr>
              <a:t>ٱلْمُلْكَ</a:t>
            </a:r>
            <a:r>
              <a:rPr lang="ar-SA" sz="9200" kern="1200" dirty="0">
                <a:latin typeface="Attari_Quran" pitchFamily="2" charset="-78"/>
                <a:ea typeface="+mn-ea"/>
                <a:cs typeface="Attari_Quran" pitchFamily="2" charset="-78"/>
              </a:rPr>
              <a:t> مَنْ تَشَاءُ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You give the kingdom to whom You will,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tu'ti almulka man tasha'u</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وَتَنْزِعُ </a:t>
            </a:r>
            <a:r>
              <a:rPr lang="ar-SA" sz="9200" kern="1200" dirty="0" err="1">
                <a:latin typeface="Attari_Quran" pitchFamily="2" charset="-78"/>
                <a:ea typeface="+mn-ea"/>
                <a:cs typeface="Attari_Quran" pitchFamily="2" charset="-78"/>
              </a:rPr>
              <a:t>ٱلْمُلْكَ</a:t>
            </a:r>
            <a:r>
              <a:rPr lang="ar-SA" sz="9200" kern="1200" dirty="0">
                <a:latin typeface="Attari_Quran" pitchFamily="2" charset="-78"/>
                <a:ea typeface="+mn-ea"/>
                <a:cs typeface="Attari_Quran" pitchFamily="2" charset="-78"/>
              </a:rPr>
              <a:t> مِمَّن تَشَاءُ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seize the kingdom from whom You will,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tanzi`u almulka mimman tasha'u</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وَتُعِزُّ مَنْ تَشَاءُ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exalt whom You will,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tu`izzu man tasha'u</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وَتُذِلُّ مَنْ تَشَاءُ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abase whom You will.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tudhillu man tasha'u</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بِيَدِكَ </a:t>
            </a:r>
            <a:r>
              <a:rPr lang="ar-SA" sz="9200" kern="1200" dirty="0" err="1">
                <a:latin typeface="Attari_Quran" pitchFamily="2" charset="-78"/>
                <a:ea typeface="+mn-ea"/>
                <a:cs typeface="Attari_Quran" pitchFamily="2" charset="-78"/>
              </a:rPr>
              <a:t>ٱلْخَيرُ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In Your hand is the good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biyadika alkhayru</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إِنَّكَ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كُلِّ شَيْءٍ قَدِيرٌ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You are powerful over all things.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innaka `ala kulli shay'in qadirun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تُولِجُ </a:t>
            </a:r>
            <a:r>
              <a:rPr lang="ar-SA" sz="9200" kern="1200" dirty="0" err="1">
                <a:latin typeface="Attari_Quran" pitchFamily="2" charset="-78"/>
                <a:ea typeface="+mn-ea"/>
                <a:cs typeface="Attari_Quran" pitchFamily="2" charset="-78"/>
              </a:rPr>
              <a:t>ٱللَّيْلَ</a:t>
            </a:r>
            <a:r>
              <a:rPr lang="ar-SA" sz="9200" kern="1200" dirty="0">
                <a:latin typeface="Attari_Quran" pitchFamily="2" charset="-78"/>
                <a:ea typeface="+mn-ea"/>
                <a:cs typeface="Attari_Quran" pitchFamily="2" charset="-78"/>
              </a:rPr>
              <a:t> فِي </a:t>
            </a:r>
            <a:r>
              <a:rPr lang="ar-SA" sz="9200" kern="1200" dirty="0" err="1">
                <a:latin typeface="Attari_Quran" pitchFamily="2" charset="-78"/>
                <a:ea typeface="+mn-ea"/>
                <a:cs typeface="Attari_Quran" pitchFamily="2" charset="-78"/>
              </a:rPr>
              <a:t>ٱلنَّهَارِ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You make the night to enter into the day,</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tuliju allayla fi alnnahari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وَتُولِجُ </a:t>
            </a:r>
            <a:r>
              <a:rPr lang="ar-SA" sz="9200" kern="1200" dirty="0" err="1">
                <a:latin typeface="Attari_Quran" pitchFamily="2" charset="-78"/>
                <a:ea typeface="+mn-ea"/>
                <a:cs typeface="Attari_Quran" pitchFamily="2" charset="-78"/>
              </a:rPr>
              <a:t>ٱلنَّهَارَ</a:t>
            </a:r>
            <a:r>
              <a:rPr lang="ar-SA" sz="9200" kern="1200" dirty="0">
                <a:latin typeface="Attari_Quran" pitchFamily="2" charset="-78"/>
                <a:ea typeface="+mn-ea"/>
                <a:cs typeface="Attari_Quran" pitchFamily="2" charset="-78"/>
              </a:rPr>
              <a:t> فِي </a:t>
            </a:r>
            <a:r>
              <a:rPr lang="ar-SA" sz="9200" kern="1200" dirty="0" err="1">
                <a:latin typeface="Attari_Quran" pitchFamily="2" charset="-78"/>
                <a:ea typeface="+mn-ea"/>
                <a:cs typeface="Attari_Quran" pitchFamily="2" charset="-78"/>
              </a:rPr>
              <a:t>ٱللَّيْلِ</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make the day to enter into the night,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tuliju alnnahara fi allayli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وَتُخْرِجُ </a:t>
            </a:r>
            <a:r>
              <a:rPr lang="ar-SA" sz="9200" kern="1200" dirty="0" err="1">
                <a:latin typeface="Attari_Quran" pitchFamily="2" charset="-78"/>
                <a:ea typeface="+mn-ea"/>
                <a:cs typeface="Attari_Quran" pitchFamily="2" charset="-78"/>
              </a:rPr>
              <a:t>ٱلْحَيَّ</a:t>
            </a:r>
            <a:r>
              <a:rPr lang="ar-SA" sz="9200" kern="1200" dirty="0">
                <a:latin typeface="Attari_Quran" pitchFamily="2" charset="-78"/>
                <a:ea typeface="+mn-ea"/>
                <a:cs typeface="Attari_Quran" pitchFamily="2" charset="-78"/>
              </a:rPr>
              <a:t> مِنَ </a:t>
            </a:r>
            <a:r>
              <a:rPr lang="ar-SA" sz="9200" kern="1200" dirty="0" err="1">
                <a:latin typeface="Attari_Quran" pitchFamily="2" charset="-78"/>
                <a:ea typeface="+mn-ea"/>
                <a:cs typeface="Attari_Quran" pitchFamily="2" charset="-78"/>
              </a:rPr>
              <a:t>ٱلمَيِّتِ</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bring forth the living from the dead,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tukhriju alhayya mina almayyiti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smtClean="0">
                <a:latin typeface="Attari_Quran" pitchFamily="2" charset="-78"/>
                <a:ea typeface="+mn-ea"/>
                <a:cs typeface="Attari_Quran" pitchFamily="2" charset="-78"/>
              </a:rPr>
              <a:t>وَاتْقَنَ </a:t>
            </a:r>
            <a:r>
              <a:rPr lang="ar-SA" sz="9200" kern="1200" dirty="0">
                <a:latin typeface="Attari_Quran" pitchFamily="2" charset="-78"/>
                <a:ea typeface="+mn-ea"/>
                <a:cs typeface="Attari_Quran" pitchFamily="2" charset="-78"/>
              </a:rPr>
              <a:t>صُنْعَ </a:t>
            </a:r>
            <a:r>
              <a:rPr lang="ar-SA" sz="9200" kern="1200" dirty="0" err="1">
                <a:latin typeface="Attari_Quran" pitchFamily="2" charset="-78"/>
                <a:ea typeface="+mn-ea"/>
                <a:cs typeface="Attari_Quran" pitchFamily="2" charset="-78"/>
              </a:rPr>
              <a:t>ٱلْفَلَكِ</a:t>
            </a:r>
            <a:r>
              <a:rPr lang="ar-SA" sz="9200" kern="1200" dirty="0">
                <a:latin typeface="Attari_Quran" pitchFamily="2" charset="-78"/>
                <a:ea typeface="+mn-ea"/>
                <a:cs typeface="Attari_Quran" pitchFamily="2" charset="-78"/>
              </a:rPr>
              <a:t> الدَّوَّارِ فِي مَقَادِيرِ تَبَرُّجِهِ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made firm the structure of the turning spheres in the measure of its display,</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atqana sun`a alfalaki alddawwari fi maqadiri tabarrujihi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وَتُخْرِجُ </a:t>
            </a:r>
            <a:r>
              <a:rPr lang="ar-SA" sz="9200" kern="1200" dirty="0" err="1">
                <a:latin typeface="Attari_Quran" pitchFamily="2" charset="-78"/>
                <a:ea typeface="+mn-ea"/>
                <a:cs typeface="Attari_Quran" pitchFamily="2" charset="-78"/>
              </a:rPr>
              <a:t>ٱلْمَيِّتَ</a:t>
            </a:r>
            <a:r>
              <a:rPr lang="ar-SA" sz="9200" kern="1200" dirty="0">
                <a:latin typeface="Attari_Quran" pitchFamily="2" charset="-78"/>
                <a:ea typeface="+mn-ea"/>
                <a:cs typeface="Attari_Quran" pitchFamily="2" charset="-78"/>
              </a:rPr>
              <a:t> مِنَ </a:t>
            </a:r>
            <a:r>
              <a:rPr lang="ar-SA" sz="9200" kern="1200" dirty="0" err="1">
                <a:latin typeface="Attari_Quran" pitchFamily="2" charset="-78"/>
                <a:ea typeface="+mn-ea"/>
                <a:cs typeface="Attari_Quran" pitchFamily="2" charset="-78"/>
              </a:rPr>
              <a:t>ٱلحَيِّ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bring forth the dead from the living,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tukhriju almayyita mina alhayyi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وَتَرْزُقُ مَنْ تَشَاءُ بِغَيْرِ حِسَابٍ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provide whomsoever You will without measure!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tarzuqu man tasha'u bighayri hisabin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لاَ </a:t>
            </a:r>
            <a:r>
              <a:rPr lang="ar-SA" sz="9200" kern="1200" dirty="0" err="1">
                <a:latin typeface="Attari_Quran" pitchFamily="2" charset="-78"/>
                <a:ea typeface="+mn-ea"/>
                <a:cs typeface="Attari_Quran" pitchFamily="2" charset="-78"/>
              </a:rPr>
              <a:t>إِلٰهَ</a:t>
            </a:r>
            <a:r>
              <a:rPr lang="ar-SA" sz="9200" kern="1200" dirty="0">
                <a:latin typeface="Attari_Quran" pitchFamily="2" charset="-78"/>
                <a:ea typeface="+mn-ea"/>
                <a:cs typeface="Attari_Quran" pitchFamily="2" charset="-78"/>
              </a:rPr>
              <a:t> إِلاَّ انتَ</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There is no god but You!</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la ilaha illa anta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سُبْحَانَكَ </a:t>
            </a:r>
            <a:r>
              <a:rPr lang="ar-SA" sz="9200" kern="1200" dirty="0" err="1">
                <a:latin typeface="Attari_Quran" pitchFamily="2" charset="-78"/>
                <a:ea typeface="+mn-ea"/>
                <a:cs typeface="Attari_Quran" pitchFamily="2" charset="-78"/>
              </a:rPr>
              <a:t>ٱللَّهُمَّ</a:t>
            </a:r>
            <a:r>
              <a:rPr lang="ar-SA" sz="9200" kern="1200" dirty="0">
                <a:latin typeface="Attari_Quran" pitchFamily="2" charset="-78"/>
                <a:ea typeface="+mn-ea"/>
                <a:cs typeface="Attari_Quran" pitchFamily="2" charset="-78"/>
              </a:rPr>
              <a:t> وَبِحَمْدِكَ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Glory be to You, O Allah, and Yours is the praise!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subhanaka allahumma wa bihamdika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مَنْ ذَا يَعْرِفُ قَدْرَكَ فَلاَ يَخَافُكَ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Who knows Your measure and yet does not fear You?</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3200" b="1" i="1" dirty="0" smtClean="0">
                <a:solidFill>
                  <a:srgbClr val="000066"/>
                </a:solidFill>
                <a:ea typeface="MS Mincho" pitchFamily="49" charset="-128"/>
              </a:rPr>
              <a:t>man dha ya`rifu qadraka fala yakhafuka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وَمَن ذَا يَعْلَمُ مَا انتَ فَلاَ يَهَابُكَ</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Who knows what You are and yet does not stand in awe of You?</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s-ES" sz="3200" b="1" i="1" dirty="0" err="1" smtClean="0">
                <a:solidFill>
                  <a:srgbClr val="000066"/>
                </a:solidFill>
                <a:ea typeface="MS Mincho" pitchFamily="49" charset="-128"/>
              </a:rPr>
              <a:t>wa</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man</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dha</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ya`lamu</a:t>
            </a:r>
            <a:r>
              <a:rPr lang="es-ES" sz="3200" b="1" i="1" dirty="0" smtClean="0">
                <a:solidFill>
                  <a:srgbClr val="000066"/>
                </a:solidFill>
                <a:ea typeface="MS Mincho" pitchFamily="49" charset="-128"/>
              </a:rPr>
              <a:t> </a:t>
            </a:r>
            <a:r>
              <a:rPr lang="es-ES" sz="3200" b="1" i="1" dirty="0" err="1" smtClean="0">
                <a:solidFill>
                  <a:srgbClr val="000066"/>
                </a:solidFill>
                <a:ea typeface="MS Mincho" pitchFamily="49" charset="-128"/>
              </a:rPr>
              <a:t>ma</a:t>
            </a:r>
            <a:r>
              <a:rPr lang="es-ES" sz="3200" b="1" i="1" dirty="0" smtClean="0">
                <a:solidFill>
                  <a:srgbClr val="000066"/>
                </a:solidFill>
                <a:ea typeface="MS Mincho" pitchFamily="49" charset="-128"/>
              </a:rPr>
              <a:t> anta </a:t>
            </a:r>
            <a:r>
              <a:rPr lang="es-ES" sz="3200" b="1" i="1" dirty="0" err="1" smtClean="0">
                <a:solidFill>
                  <a:srgbClr val="000066"/>
                </a:solidFill>
                <a:ea typeface="MS Mincho" pitchFamily="49" charset="-128"/>
              </a:rPr>
              <a:t>falayahabuka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الَّفْتَ بِقُدْرَتِكَ </a:t>
            </a:r>
            <a:r>
              <a:rPr lang="ar-SA" sz="9200" kern="1200" dirty="0" err="1">
                <a:latin typeface="Attari_Quran" pitchFamily="2" charset="-78"/>
                <a:ea typeface="+mn-ea"/>
                <a:cs typeface="Attari_Quran" pitchFamily="2" charset="-78"/>
              </a:rPr>
              <a:t>ٱلْفِرَقَ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Through Your power, You have joined disparate things,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allafta biqudratika alfiraqa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وَفَلَقْتَ بِلُطْفِكَ </a:t>
            </a:r>
            <a:r>
              <a:rPr lang="ar-SA" sz="9200" kern="1200" dirty="0" err="1">
                <a:latin typeface="Attari_Quran" pitchFamily="2" charset="-78"/>
                <a:ea typeface="+mn-ea"/>
                <a:cs typeface="Attari_Quran" pitchFamily="2" charset="-78"/>
              </a:rPr>
              <a:t>ٱلْفَلَقَ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through Your gentleness, You have cleaved apart the daybreak,</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falaqta bilutfika alfalaqa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وَانَرْتَ بِكَرَمِكَ ديَاجِيَ </a:t>
            </a:r>
            <a:r>
              <a:rPr lang="ar-SA" sz="9200" kern="1200" dirty="0" err="1">
                <a:latin typeface="Attari_Quran" pitchFamily="2" charset="-78"/>
                <a:ea typeface="+mn-ea"/>
                <a:cs typeface="Attari_Quran" pitchFamily="2" charset="-78"/>
              </a:rPr>
              <a:t>ٱلْغَسَقِ</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through Your generosity, You have illumined the dark shrouds of night,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anarta bikaramika dayajiya alghasaqi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وَانْهَرْتَ </a:t>
            </a:r>
            <a:r>
              <a:rPr lang="ar-SA" sz="9200" kern="1200" dirty="0" err="1">
                <a:latin typeface="Attari_Quran" pitchFamily="2" charset="-78"/>
                <a:ea typeface="+mn-ea"/>
                <a:cs typeface="Attari_Quran" pitchFamily="2" charset="-78"/>
              </a:rPr>
              <a:t>ٱلْمِيَاهَ</a:t>
            </a:r>
            <a:r>
              <a:rPr lang="ar-SA" sz="9200" kern="1200" dirty="0">
                <a:latin typeface="Attari_Quran" pitchFamily="2" charset="-78"/>
                <a:ea typeface="+mn-ea"/>
                <a:cs typeface="Attari_Quran" pitchFamily="2" charset="-78"/>
              </a:rPr>
              <a:t> مِنَ </a:t>
            </a:r>
            <a:r>
              <a:rPr lang="ar-SA" sz="9200" kern="1200" dirty="0" err="1">
                <a:latin typeface="Attari_Quran" pitchFamily="2" charset="-78"/>
                <a:ea typeface="+mn-ea"/>
                <a:cs typeface="Attari_Quran" pitchFamily="2" charset="-78"/>
              </a:rPr>
              <a:t>ٱلصُّمِّ</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ٱلصَّيَاخِيدِ</a:t>
            </a:r>
            <a:r>
              <a:rPr lang="ar-SA" sz="9200" kern="1200" dirty="0">
                <a:latin typeface="Attari_Quran" pitchFamily="2" charset="-78"/>
                <a:ea typeface="+mn-ea"/>
                <a:cs typeface="Attari_Quran" pitchFamily="2" charset="-78"/>
              </a:rPr>
              <a:t> عَذْباً </a:t>
            </a:r>
            <a:r>
              <a:rPr lang="ar-SA" sz="9200" kern="1200" dirty="0" smtClean="0">
                <a:latin typeface="Attari_Quran" pitchFamily="2" charset="-78"/>
                <a:ea typeface="+mn-ea"/>
                <a:cs typeface="Attari_Quran" pitchFamily="2" charset="-78"/>
              </a:rPr>
              <a:t>وَاجَاجاً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made waters, sweet and salt, flow forth from hard shining stones,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anharta almiyaha mina alssummi alssayakhidi `adhban wa ujajan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وَشَعْشَعَ ضِيَاءَ </a:t>
            </a:r>
            <a:r>
              <a:rPr lang="ar-SA" sz="9200" kern="1200" dirty="0" err="1">
                <a:latin typeface="Attari_Quran" pitchFamily="2" charset="-78"/>
                <a:ea typeface="+mn-ea"/>
                <a:cs typeface="Attari_Quran" pitchFamily="2" charset="-78"/>
              </a:rPr>
              <a:t>ٱلشَّمْسِ</a:t>
            </a:r>
            <a:r>
              <a:rPr lang="ar-SA" sz="9200" kern="1200" dirty="0">
                <a:latin typeface="Attari_Quran" pitchFamily="2" charset="-78"/>
                <a:ea typeface="+mn-ea"/>
                <a:cs typeface="Attari_Quran" pitchFamily="2" charset="-78"/>
              </a:rPr>
              <a:t> بِنُورِ </a:t>
            </a:r>
            <a:r>
              <a:rPr lang="ar-SA" sz="9200" kern="1200" dirty="0" err="1">
                <a:latin typeface="Attari_Quran" pitchFamily="2" charset="-78"/>
                <a:ea typeface="+mn-ea"/>
                <a:cs typeface="Attari_Quran" pitchFamily="2" charset="-78"/>
              </a:rPr>
              <a:t>تَاجُّجِهِ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beamed forth the brightness of the sun through the light of its blazing!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sha`sha`a diya'a alshshamsi binuri ta'ajjujihi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وَانزَلْتَ مِنَ </a:t>
            </a:r>
            <a:r>
              <a:rPr lang="ar-SA" sz="9200" kern="1200" dirty="0" err="1">
                <a:latin typeface="Attari_Quran" pitchFamily="2" charset="-78"/>
                <a:ea typeface="+mn-ea"/>
                <a:cs typeface="Attari_Quran" pitchFamily="2" charset="-78"/>
              </a:rPr>
              <a:t>ٱلمُعْصِرَاتِ</a:t>
            </a:r>
            <a:r>
              <a:rPr lang="ar-SA" sz="9200" kern="1200" dirty="0">
                <a:latin typeface="Attari_Quran" pitchFamily="2" charset="-78"/>
                <a:ea typeface="+mn-ea"/>
                <a:cs typeface="Attari_Quran" pitchFamily="2" charset="-78"/>
              </a:rPr>
              <a:t> مَاءً ثَجَّاجاً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sent dawn out of rain-clouds water cascading,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anzalta mina almu`sirati ma'an thajjajan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وَجَعَلْتَ </a:t>
            </a:r>
            <a:r>
              <a:rPr lang="ar-SA" sz="9200" kern="1200" dirty="0" err="1">
                <a:latin typeface="Attari_Quran" pitchFamily="2" charset="-78"/>
                <a:ea typeface="+mn-ea"/>
                <a:cs typeface="Attari_Quran" pitchFamily="2" charset="-78"/>
              </a:rPr>
              <a:t>ٱلشَّمْسَ</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وَٱلْقَمَرَ</a:t>
            </a:r>
            <a:r>
              <a:rPr lang="ar-SA" sz="9200" kern="1200" dirty="0">
                <a:latin typeface="Attari_Quran" pitchFamily="2" charset="-78"/>
                <a:ea typeface="+mn-ea"/>
                <a:cs typeface="Attari_Quran" pitchFamily="2" charset="-78"/>
              </a:rPr>
              <a:t> لِلْبَرِيَّةِ سِرَاجاً وَهَّاجاً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appointed the sun and the moon a blazing lamp for the creatures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ja`alta alshshamsa walqamara lilbariyyati sirajan wahhajan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مِنْ غَيْرِ ان تُمَارِسَ فِيمَا </a:t>
            </a:r>
            <a:r>
              <a:rPr lang="ar-SA" sz="9200" kern="1200" dirty="0" err="1">
                <a:latin typeface="Attari_Quran" pitchFamily="2" charset="-78"/>
                <a:ea typeface="+mn-ea"/>
                <a:cs typeface="Attari_Quran" pitchFamily="2" charset="-78"/>
              </a:rPr>
              <a:t>ٱبْتَدَاتَ</a:t>
            </a:r>
            <a:r>
              <a:rPr lang="ar-SA" sz="9200" kern="1200" dirty="0">
                <a:latin typeface="Attari_Quran" pitchFamily="2" charset="-78"/>
                <a:ea typeface="+mn-ea"/>
                <a:cs typeface="Attari_Quran" pitchFamily="2" charset="-78"/>
              </a:rPr>
              <a:t> بِهِ لُغُوباً وَلاَ عِلاَجاً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without experiencing in that which You originated either weariness or effort.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min ghayri an tumarisa fima ibtada'ta bihi lughuban wa la `ilajan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فَيَا مَنْ تَوَحَّدَ </a:t>
            </a:r>
            <a:r>
              <a:rPr lang="ar-SA" sz="9200" kern="1200" dirty="0" err="1">
                <a:latin typeface="Attari_Quran" pitchFamily="2" charset="-78"/>
                <a:ea typeface="+mn-ea"/>
                <a:cs typeface="Attari_Quran" pitchFamily="2" charset="-78"/>
              </a:rPr>
              <a:t>بِٱلْعِزِّ</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وَٱلْبَقَاءِ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So, O He Who is alone in might and subsistence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faya man tawahhada bil`izzi walbaqa'i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وَقَهَرَ عِبَادَهُ </a:t>
            </a:r>
            <a:r>
              <a:rPr lang="ar-SA" sz="9200" kern="1200" dirty="0" err="1">
                <a:latin typeface="Attari_Quran" pitchFamily="2" charset="-78"/>
                <a:ea typeface="+mn-ea"/>
                <a:cs typeface="Attari_Quran" pitchFamily="2" charset="-78"/>
              </a:rPr>
              <a:t>بِٱلْمَوْتِ</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وَٱلْفَنَاءِ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dominates His slaves with death and annihilation,</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qahara `ibadahu bilmawti walfana'i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صَلِّ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مُحَمَّدٍ </a:t>
            </a:r>
            <a:r>
              <a:rPr lang="ar-SA" sz="9200" kern="1200" dirty="0" err="1">
                <a:latin typeface="Attari_Quran" pitchFamily="2" charset="-78"/>
                <a:ea typeface="+mn-ea"/>
                <a:cs typeface="Attari_Quran" pitchFamily="2" charset="-78"/>
              </a:rPr>
              <a:t>وَآلِهِ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ٱلاتْقِيَاءِ</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(please) bless Muhammad and his household, the god-fearing,</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salli `ala muhammadin wa alihi al-atqiya'i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وَٱسْمَعْ</a:t>
            </a:r>
            <a:r>
              <a:rPr lang="ar-SA" sz="9200" kern="1200" dirty="0">
                <a:latin typeface="Attari_Quran" pitchFamily="2" charset="-78"/>
                <a:ea typeface="+mn-ea"/>
                <a:cs typeface="Attari_Quran" pitchFamily="2" charset="-78"/>
              </a:rPr>
              <a:t> نِدَائِي </a:t>
            </a:r>
            <a:r>
              <a:rPr lang="ar-SA" sz="9200" kern="1200" dirty="0" err="1">
                <a:latin typeface="Attari_Quran" pitchFamily="2" charset="-78"/>
                <a:ea typeface="+mn-ea"/>
                <a:cs typeface="Attari_Quran" pitchFamily="2" charset="-78"/>
              </a:rPr>
              <a:t>وَٱسْتَجِبْ</a:t>
            </a:r>
            <a:r>
              <a:rPr lang="ar-SA" sz="9200" kern="1200" dirty="0">
                <a:latin typeface="Attari_Quran" pitchFamily="2" charset="-78"/>
                <a:ea typeface="+mn-ea"/>
                <a:cs typeface="Attari_Quran" pitchFamily="2" charset="-78"/>
              </a:rPr>
              <a:t> دُعَائِي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answer my supplication, hear my call,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wasma` nida'i wastajib du`a'i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وَحَقِّقْ بِفَضْلِكَ امَلِي وَرَجَائِي</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actualize through Your favor my hope and desire.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haqqiq bifadlika amali wa raja'i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يَا خَيْرَ مَنْ دُعِيَ لِكَشْفِ </a:t>
            </a:r>
            <a:r>
              <a:rPr lang="ar-SA" sz="9200" kern="1200" dirty="0" err="1">
                <a:latin typeface="Attari_Quran" pitchFamily="2" charset="-78"/>
                <a:ea typeface="+mn-ea"/>
                <a:cs typeface="Attari_Quran" pitchFamily="2" charset="-78"/>
              </a:rPr>
              <a:t>ٱلضُّرِّ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Best of those who are called to remove affliction</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3200" b="1" i="1" dirty="0" smtClean="0">
                <a:solidFill>
                  <a:srgbClr val="000066"/>
                </a:solidFill>
                <a:ea typeface="MS Mincho" pitchFamily="49" charset="-128"/>
              </a:rPr>
              <a:t>ya khayra man du`iya likashfi alddurri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وَٱلْمَامُولِ</a:t>
            </a:r>
            <a:r>
              <a:rPr lang="ar-SA" sz="9200" kern="1200" dirty="0">
                <a:latin typeface="Attari_Quran" pitchFamily="2" charset="-78"/>
                <a:ea typeface="+mn-ea"/>
                <a:cs typeface="Attari_Quran" pitchFamily="2" charset="-78"/>
              </a:rPr>
              <a:t> فِي كُلِّ عُسْرٍ وَيُسْرٍ</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and object of hope in difficulty and ease!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walma'muli fi kulli `usrin wa yusrin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يَا مَنْ دَلَّ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ذَاتِهِ بِذَاتِهِ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He Who demonstrates His Essence by His Essence,</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sv-SE" sz="3200" b="1" i="1" dirty="0" smtClean="0">
                <a:solidFill>
                  <a:srgbClr val="000066"/>
                </a:solidFill>
                <a:ea typeface="MS Mincho" pitchFamily="49" charset="-128"/>
              </a:rPr>
              <a:t>ya man dalla `ala dhatihi bidhatihi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بِكَ انزَلْتُ حَاجَتِي فَلاَ تَرُدَّنِي مِنْ سَنِيِّ مَوَاهِبِكَ خَائِباً</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19400"/>
            <a:ext cx="8686800" cy="1752600"/>
          </a:xfrm>
          <a:extLst/>
        </p:spPr>
        <p:txBody>
          <a:bodyPr/>
          <a:lstStyle/>
          <a:p>
            <a:pPr marL="342900" indent="-342900" eaLnBrk="1" hangingPunct="1">
              <a:defRPr/>
            </a:pPr>
            <a:r>
              <a:rPr lang="en-US" sz="3600" b="1" kern="1200" dirty="0">
                <a:ea typeface="MS Mincho" pitchFamily="49" charset="-128"/>
              </a:rPr>
              <a:t>I have stated my need to You; so, do not reject me despairing of Your exalted gifts.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bika anzaltu hajati fala taruddani min saniyyi mawahibika kha'iban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smtClean="0">
                <a:latin typeface="Attari_Quran" pitchFamily="2" charset="-78"/>
                <a:ea typeface="+mn-ea"/>
                <a:cs typeface="Attari_Quran" pitchFamily="2" charset="-78"/>
              </a:rPr>
              <a:t>يَا </a:t>
            </a:r>
            <a:r>
              <a:rPr lang="ar-SA" sz="9200" kern="1200" dirty="0">
                <a:latin typeface="Attari_Quran" pitchFamily="2" charset="-78"/>
                <a:ea typeface="+mn-ea"/>
                <a:cs typeface="Attari_Quran" pitchFamily="2" charset="-78"/>
              </a:rPr>
              <a:t>كَرِيمُ يَا كَرِيمُ يَا كَرِيمُ</a:t>
            </a: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O All-generous! O All-generous! O All-generous!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ya karimu ya karimu ya karimu</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بِرَحْمَتِكَ يَا ارْحَمَ </a:t>
            </a:r>
            <a:r>
              <a:rPr lang="ar-SA" sz="9200" kern="1200" dirty="0" err="1">
                <a:latin typeface="Attari_Quran" pitchFamily="2" charset="-78"/>
                <a:ea typeface="+mn-ea"/>
                <a:cs typeface="Attari_Quran" pitchFamily="2" charset="-78"/>
              </a:rPr>
              <a:t>ٱلرَّاحِمِينَ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By Your mercy, O Most Merciful of the merciful!</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birahmatika ya arhama alrrahimina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وَصَلَّىٰ</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ٱللَّهُ</a:t>
            </a:r>
            <a:r>
              <a:rPr lang="ar-SA" sz="9200" kern="1200" dirty="0">
                <a:latin typeface="Attari_Quran" pitchFamily="2" charset="-78"/>
                <a:ea typeface="+mn-ea"/>
                <a:cs typeface="Attari_Quran" pitchFamily="2" charset="-78"/>
              </a:rPr>
              <a:t> </a:t>
            </a:r>
            <a:r>
              <a:rPr lang="ar-SA" sz="9200" kern="1200" dirty="0" err="1">
                <a:latin typeface="Attari_Quran" pitchFamily="2" charset="-78"/>
                <a:ea typeface="+mn-ea"/>
                <a:cs typeface="Attari_Quran" pitchFamily="2" charset="-78"/>
              </a:rPr>
              <a:t>عَلَىٰ</a:t>
            </a:r>
            <a:r>
              <a:rPr lang="ar-SA" sz="9200" kern="1200" dirty="0">
                <a:latin typeface="Attari_Quran" pitchFamily="2" charset="-78"/>
                <a:ea typeface="+mn-ea"/>
                <a:cs typeface="Attari_Quran" pitchFamily="2" charset="-78"/>
              </a:rPr>
              <a:t> خَيْرِ خَلْقِهِ</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May Allah bless the best of His creatures,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salla allahu `ala khayri khalqihi</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مُحَمَّدٍ </a:t>
            </a:r>
            <a:r>
              <a:rPr lang="ar-SA" sz="9200" kern="1200" dirty="0" err="1">
                <a:latin typeface="Attari_Quran" pitchFamily="2" charset="-78"/>
                <a:ea typeface="+mn-ea"/>
                <a:cs typeface="Attari_Quran" pitchFamily="2" charset="-78"/>
              </a:rPr>
              <a:t>وَآلِهِ</a:t>
            </a:r>
            <a:r>
              <a:rPr lang="ar-SA" sz="9200" kern="1200" dirty="0">
                <a:latin typeface="Attari_Quran" pitchFamily="2" charset="-78"/>
                <a:ea typeface="+mn-ea"/>
                <a:cs typeface="Attari_Quran" pitchFamily="2" charset="-78"/>
              </a:rPr>
              <a:t> اجْمَعِينَ</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Muhammad, and his entire Household!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muhammadin wa alihi ajma`ina</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762000" y="838200"/>
            <a:ext cx="7772400" cy="5181600"/>
          </a:xfrm>
          <a:prstGeom prst="plaque">
            <a:avLst>
              <a:gd name="adj" fmla="val 16667"/>
            </a:avLst>
          </a:prstGeom>
          <a:gradFill rotWithShape="1">
            <a:gsLst>
              <a:gs pos="0">
                <a:srgbClr val="003399"/>
              </a:gs>
              <a:gs pos="50000">
                <a:srgbClr val="001847"/>
              </a:gs>
              <a:gs pos="100000">
                <a:srgbClr val="003399"/>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051" name="Rectangle 6"/>
          <p:cNvSpPr>
            <a:spLocks noChangeArrowheads="1"/>
          </p:cNvSpPr>
          <p:nvPr/>
        </p:nvSpPr>
        <p:spPr bwMode="auto">
          <a:xfrm>
            <a:off x="0" y="30480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2" name="Rectangle 7"/>
          <p:cNvSpPr>
            <a:spLocks noChangeArrowheads="1"/>
          </p:cNvSpPr>
          <p:nvPr/>
        </p:nvSpPr>
        <p:spPr bwMode="auto">
          <a:xfrm>
            <a:off x="0" y="30480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3" name="Rectangle 9"/>
          <p:cNvSpPr>
            <a:spLocks noChangeArrowheads="1"/>
          </p:cNvSpPr>
          <p:nvPr/>
        </p:nvSpPr>
        <p:spPr bwMode="auto">
          <a:xfrm>
            <a:off x="0" y="304800"/>
            <a:ext cx="24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t> </a:t>
            </a:r>
          </a:p>
        </p:txBody>
      </p:sp>
      <p:sp>
        <p:nvSpPr>
          <p:cNvPr id="2056" name="Rectangle 3"/>
          <p:cNvSpPr>
            <a:spLocks noChangeArrowheads="1"/>
          </p:cNvSpPr>
          <p:nvPr/>
        </p:nvSpPr>
        <p:spPr bwMode="auto">
          <a:xfrm>
            <a:off x="762000" y="849154"/>
            <a:ext cx="777240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6600" b="1" i="1" dirty="0" smtClean="0">
                <a:solidFill>
                  <a:srgbClr val="FFFF00"/>
                </a:solidFill>
                <a:latin typeface="Trebuchet MS" pitchFamily="34" charset="0"/>
              </a:rPr>
              <a:t>Please go in prostration (</a:t>
            </a:r>
            <a:r>
              <a:rPr lang="en-US" sz="6600" b="1" i="1" dirty="0" err="1" smtClean="0">
                <a:solidFill>
                  <a:srgbClr val="FFFF00"/>
                </a:solidFill>
                <a:latin typeface="Trebuchet MS" pitchFamily="34" charset="0"/>
              </a:rPr>
              <a:t>Sajdah</a:t>
            </a:r>
            <a:r>
              <a:rPr lang="en-US" sz="6600" b="1" i="1" dirty="0" smtClean="0">
                <a:solidFill>
                  <a:srgbClr val="FFFF00"/>
                </a:solidFill>
                <a:latin typeface="Trebuchet MS" pitchFamily="34" charset="0"/>
              </a:rPr>
              <a:t>) and recite the following</a:t>
            </a:r>
            <a:endParaRPr lang="en-US" sz="6600" b="1" i="1" dirty="0">
              <a:solidFill>
                <a:srgbClr val="FFFF00"/>
              </a:solidFill>
              <a:latin typeface="Trebuchet MS" pitchFamily="34" charset="0"/>
            </a:endParaRPr>
          </a:p>
        </p:txBody>
      </p:sp>
    </p:spTree>
    <p:extLst>
      <p:ext uri="{BB962C8B-B14F-4D97-AF65-F5344CB8AC3E}">
        <p14:creationId xmlns:p14="http://schemas.microsoft.com/office/powerpoint/2010/main" val="218242872"/>
      </p:ext>
    </p:extLst>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err="1">
                <a:latin typeface="Attari_Quran" pitchFamily="2" charset="-78"/>
                <a:ea typeface="+mn-ea"/>
                <a:cs typeface="Attari_Quran" pitchFamily="2" charset="-78"/>
              </a:rPr>
              <a:t>إِلٰهِي</a:t>
            </a:r>
            <a:r>
              <a:rPr lang="ar-SA" sz="9200" kern="1200" dirty="0">
                <a:latin typeface="Attari_Quran" pitchFamily="2" charset="-78"/>
                <a:ea typeface="+mn-ea"/>
                <a:cs typeface="Attari_Quran" pitchFamily="2" charset="-78"/>
              </a:rPr>
              <a:t> قَلْبِي مَحْجُوبٌ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God, my heart is veiled,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ilahi qalbi mahjubun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2380323683"/>
      </p:ext>
    </p:extLst>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وَنَفْسِي مَعْيُوبٌ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soul is deficient,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nafsi ma`yubun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وَعَقْلِي مَغْلُوبٌ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intelligence is defeated,</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`aqli maghlubun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p:cNvSpPr>
            <a:spLocks noGrp="1"/>
          </p:cNvSpPr>
          <p:nvPr>
            <p:ph type="ctrTitle"/>
          </p:nvPr>
        </p:nvSpPr>
        <p:spPr>
          <a:xfrm>
            <a:off x="228600" y="968375"/>
            <a:ext cx="8763000" cy="1470025"/>
          </a:xfrm>
          <a:extLst/>
        </p:spPr>
        <p:txBody>
          <a:bodyPr/>
          <a:lstStyle/>
          <a:p>
            <a:pPr rtl="1" eaLnBrk="1" hangingPunct="1">
              <a:lnSpc>
                <a:spcPts val="8000"/>
              </a:lnSpc>
              <a:defRPr/>
            </a:pPr>
            <a:r>
              <a:rPr lang="ar-SA" sz="9200" kern="1200" dirty="0">
                <a:latin typeface="Attari_Quran" pitchFamily="2" charset="-78"/>
                <a:ea typeface="+mn-ea"/>
                <a:cs typeface="Attari_Quran" pitchFamily="2" charset="-78"/>
              </a:rPr>
              <a:t>وَهَوَائِي غَاِلبٌ</a:t>
            </a:r>
            <a:endParaRPr lang="en-US" sz="9200" kern="1200" dirty="0">
              <a:latin typeface="Attari_Quran" pitchFamily="2" charset="-78"/>
              <a:ea typeface="+mn-ea"/>
              <a:cs typeface="Attari_Quran" pitchFamily="2" charset="-78"/>
            </a:endParaRPr>
          </a:p>
        </p:txBody>
      </p:sp>
      <p:sp>
        <p:nvSpPr>
          <p:cNvPr id="12" name="Subtitle 4"/>
          <p:cNvSpPr>
            <a:spLocks noGrp="1"/>
          </p:cNvSpPr>
          <p:nvPr>
            <p:ph type="subTitle" idx="1"/>
          </p:nvPr>
        </p:nvSpPr>
        <p:spPr>
          <a:xfrm>
            <a:off x="228600" y="2895600"/>
            <a:ext cx="8686800" cy="1752600"/>
          </a:xfrm>
          <a:extLst/>
        </p:spPr>
        <p:txBody>
          <a:bodyPr/>
          <a:lstStyle/>
          <a:p>
            <a:pPr marL="342900" indent="-342900" eaLnBrk="1" hangingPunct="1">
              <a:defRPr/>
            </a:pPr>
            <a:r>
              <a:rPr lang="en-US" sz="3600" b="1" kern="1200" dirty="0">
                <a:ea typeface="MS Mincho" pitchFamily="49" charset="-128"/>
              </a:rPr>
              <a:t>my caprice is triumphant,</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smtClean="0">
                <a:solidFill>
                  <a:srgbClr val="000066"/>
                </a:solidFill>
                <a:ea typeface="MS Mincho" pitchFamily="49" charset="-128"/>
              </a:rPr>
              <a:t>wa hawa'i ghalibun</a:t>
            </a:r>
            <a:endParaRPr lang="fi-FI" sz="3200" b="1" i="1" dirty="0">
              <a:solidFill>
                <a:srgbClr val="000066"/>
              </a:solidFill>
              <a:ea typeface="MS Mincho" pitchFamily="49" charset="-128"/>
            </a:endParaRPr>
          </a:p>
        </p:txBody>
      </p:sp>
      <p:sp>
        <p:nvSpPr>
          <p:cNvPr id="1024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err="1" smtClean="0">
                <a:solidFill>
                  <a:srgbClr val="FFFF99"/>
                </a:solidFill>
                <a:latin typeface="Trebuchet MS" pitchFamily="34" charset="0"/>
              </a:rPr>
              <a:t>Duá</a:t>
            </a:r>
            <a:r>
              <a:rPr lang="en-US" sz="1600" b="1" dirty="0" smtClean="0">
                <a:solidFill>
                  <a:srgbClr val="FFFF99"/>
                </a:solidFill>
                <a:latin typeface="Trebuchet MS" pitchFamily="34" charset="0"/>
              </a:rPr>
              <a:t> Sabah</a:t>
            </a:r>
            <a:endParaRPr lang="en-US" sz="1600" b="1" dirty="0">
              <a:solidFill>
                <a:srgbClr val="FFFF99"/>
              </a:solidFill>
              <a:latin typeface="Trebuchet MS" pitchFamily="34" charset="0"/>
            </a:endParaRPr>
          </a:p>
        </p:txBody>
      </p:sp>
      <p:sp>
        <p:nvSpPr>
          <p:cNvPr id="10246" name="Text Box 13"/>
          <p:cNvSpPr txBox="1">
            <a:spLocks noChangeArrowheads="1"/>
          </p:cNvSpPr>
          <p:nvPr/>
        </p:nvSpPr>
        <p:spPr bwMode="auto">
          <a:xfrm>
            <a:off x="4648200" y="0"/>
            <a:ext cx="4495800" cy="33813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sz="2800" b="1" dirty="0" smtClean="0">
                <a:solidFill>
                  <a:srgbClr val="FFFF99"/>
                </a:solidFill>
                <a:latin typeface="Attari_Quran" pitchFamily="2" charset="-78"/>
                <a:cs typeface="Attari_Quran" pitchFamily="2" charset="-78"/>
              </a:rPr>
              <a:t>دُعاءُ الصّباح </a:t>
            </a:r>
            <a:endParaRPr lang="ar-SA" sz="2800" b="1" dirty="0">
              <a:solidFill>
                <a:srgbClr val="FFFF99"/>
              </a:solidFill>
              <a:latin typeface="Attari_Quran" pitchFamily="2" charset="-78"/>
              <a:cs typeface="Attari_Quran" pitchFamily="2" charset="-78"/>
            </a:endParaRPr>
          </a:p>
        </p:txBody>
      </p:sp>
      <p:sp>
        <p:nvSpPr>
          <p:cNvPr id="10" name="Text Box 2"/>
          <p:cNvSpPr txBox="1">
            <a:spLocks noChangeArrowheads="1"/>
          </p:cNvSpPr>
          <p:nvPr/>
        </p:nvSpPr>
        <p:spPr bwMode="auto">
          <a:xfrm>
            <a:off x="2705100" y="0"/>
            <a:ext cx="3848100" cy="338328"/>
          </a:xfrm>
          <a:prstGeom prst="rect">
            <a:avLst/>
          </a:prstGeom>
          <a:gradFill rotWithShape="1">
            <a:gsLst>
              <a:gs pos="0">
                <a:srgbClr val="003399"/>
              </a:gs>
              <a:gs pos="100000">
                <a:srgbClr val="001847"/>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b="1" dirty="0" smtClean="0">
                <a:solidFill>
                  <a:srgbClr val="FFFF99"/>
                </a:solidFill>
                <a:latin typeface="Trebuchet MS" pitchFamily="34" charset="0"/>
              </a:rPr>
              <a:t>Recite in Prostration (</a:t>
            </a:r>
            <a:r>
              <a:rPr lang="en-GB" b="1" i="1" dirty="0" err="1" smtClean="0">
                <a:solidFill>
                  <a:srgbClr val="FFFF99"/>
                </a:solidFill>
                <a:latin typeface="Trebuchet MS" pitchFamily="34" charset="0"/>
              </a:rPr>
              <a:t>Sajdah</a:t>
            </a:r>
            <a:r>
              <a:rPr lang="en-GB" b="1" dirty="0" smtClean="0">
                <a:solidFill>
                  <a:srgbClr val="FFFF99"/>
                </a:solidFill>
                <a:latin typeface="Trebuchet MS" pitchFamily="34" charset="0"/>
              </a:rPr>
              <a:t>)</a:t>
            </a:r>
            <a:endParaRPr lang="en-GB" b="1" dirty="0">
              <a:solidFill>
                <a:srgbClr val="FFFF99"/>
              </a:solidFill>
              <a:latin typeface="Trebuchet MS" pitchFamily="34" charset="0"/>
            </a:endParaRPr>
          </a:p>
        </p:txBody>
      </p:sp>
    </p:spTree>
    <p:extLst>
      <p:ext uri="{BB962C8B-B14F-4D97-AF65-F5344CB8AC3E}">
        <p14:creationId xmlns:p14="http://schemas.microsoft.com/office/powerpoint/2010/main" val="346763134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13315</TotalTime>
  <Words>3390</Words>
  <Application>Microsoft Office PowerPoint</Application>
  <PresentationFormat>On-screen Show (4:3)</PresentationFormat>
  <Paragraphs>582</Paragraphs>
  <Slides>112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112</vt:i4>
      </vt:variant>
    </vt:vector>
  </HeadingPairs>
  <TitlesOfParts>
    <vt:vector size="117" baseType="lpstr">
      <vt:lpstr>Arial</vt:lpstr>
      <vt:lpstr>Attari_Quran</vt:lpstr>
      <vt:lpstr>MS Mincho</vt:lpstr>
      <vt:lpstr>Trebuchet MS</vt:lpstr>
      <vt:lpstr>Default Design</vt:lpstr>
      <vt:lpstr>PowerPoint Presentation</vt:lpstr>
      <vt:lpstr>PowerPoint Presentation</vt:lpstr>
      <vt:lpstr>اَللَّهُمَّ صَلِّ عَلَىٰ مُحَمَّدٍ وَآلِ مُحَمَّدٍ</vt:lpstr>
      <vt:lpstr>بِسْمِ اللَّهِ الرَّحْمَٰنِ الرَّحِيمِ</vt:lpstr>
      <vt:lpstr>اللَّهُمَّ يَا مَنْ دَلَعَ لِسَانَ ٱلصَّبَاحِ بِنُطْقِ تَبَلُّجِهِ</vt:lpstr>
      <vt:lpstr>وَسَرَّحَ قِطَعَ ٱللَّيْلِ ٱلْمُظْلِمِ بِغَيَاهِبِ تَلَجْلُجِهِ</vt:lpstr>
      <vt:lpstr>وَاتْقَنَ صُنْعَ ٱلْفَلَكِ الدَّوَّارِ فِي مَقَادِيرِ تَبَرُّجِهِ</vt:lpstr>
      <vt:lpstr>وَشَعْشَعَ ضِيَاءَ ٱلشَّمْسِ بِنُورِ تَاجُّجِهِ</vt:lpstr>
      <vt:lpstr>يَا مَنْ دَلَّ عَلَىٰ ذَاتِهِ بِذَاتِهِ</vt:lpstr>
      <vt:lpstr>وَتَنَزَّهَ عَنْ مُجَانَسَةِ مَخْلُوقَاتِهِ</vt:lpstr>
      <vt:lpstr>وَجَلَّ عَنْ مُلائَمَةِ كَيْفِيَاتِهِ</vt:lpstr>
      <vt:lpstr>يَا مَنْ قَرُبَ مِنْ خَطَرَاتِ ٱلظُّنُونِ</vt:lpstr>
      <vt:lpstr>وَبَعُدَ عَنْ لَحَظَاتِ ٱلْعُيُونِ</vt:lpstr>
      <vt:lpstr>وَعَلِمَ بِمَا كَانَ قَبْلَ ان يَكُونَ</vt:lpstr>
      <vt:lpstr>يَا مَنْ ارْقَدَنِي فِي مِهَادِ امْنِهِ وَامَانِهِ</vt:lpstr>
      <vt:lpstr>وَايْقَظَنِي إِلَىٰ مَا مَنَحَنِي بِهِ مِنْ مِنَنِهِ وَإِحْسَانِهِ</vt:lpstr>
      <vt:lpstr>وَكَفَّ اكُفَّ السُّوءِ عَنِّي بِيَدِهِ وَسُلْطَانِهِ</vt:lpstr>
      <vt:lpstr>صَلِّ اللَّهُمَّ عَلَىٰ ٱلدَّلِيلِ إِلَيْكَ فِي ٱللَّيْلِ ٱلالْيَلِ</vt:lpstr>
      <vt:lpstr>وَٱلْمَاسِكِ مِنْ اسْبَابِكَ بِحَبْلِ ٱلشَّرَفِ ٱلاطْوَلِ</vt:lpstr>
      <vt:lpstr>وَٱلنَّاصِعِ ٱلْحَسَبِ فِي ذِرْوَةِ ٱلْكَاهِلِ ٱلاعْبَلِ</vt:lpstr>
      <vt:lpstr>وَٱلثَّابِتِ ٱلْقَدَمِ عَلَىٰ زَحَاِليْفِهَا فِي ٱلزَّمَنِ ٱلاوَّلِ</vt:lpstr>
      <vt:lpstr>وَعَلَىٰ آلِهِ ٱلاخْيَارِ ٱلْمُصْطَفَيْنَ ٱلابْرَارِ</vt:lpstr>
      <vt:lpstr>وٱفْتَحِ اللَّهُمَّ لَنَا مَصَارِيعَ ٱلصَّبَاحِ</vt:lpstr>
      <vt:lpstr>بِمَفَاتِيحِ ٱلرَّحْمَةِ وَٱلْفَلاَحِ</vt:lpstr>
      <vt:lpstr>وَالْبِسْنِي ٱللَّهُمَّ مِنْ افْضَلِ خِلَعِ ٱلْهِدَايَةِ وَٱلصَّلاَحِ</vt:lpstr>
      <vt:lpstr>وَٱغْرِسِ اللَّهُمَّ بِعَظَمَتِكَ فِي شِرْبِ جَنَانِي يَنَابِيعَ ٱلْخُشُوعِ</vt:lpstr>
      <vt:lpstr>وَاجْرِ ٱللَّهُمَّ لِهَيْبَتِكَ مِنْ آمَاقِي زَفَرَاتِ ٱلدُّمُوعِ</vt:lpstr>
      <vt:lpstr>وَادِّبِ ٱللَّهُمَّ نَزَقَ ٱلْخُرْقِ مِنِّي بِازِمَّةِ ٱلْقُنُوعِ</vt:lpstr>
      <vt:lpstr>إِلٰهِي إِن لَمْ تَبْتَدِئْنِي ٱلرَّحْمَةُ مِنْكَ بِحُسْنِ ٱلتَّوْفِيقِ</vt:lpstr>
      <vt:lpstr>فَمَنِ ٱلسَّاِلكُ بِي إِلَيْكَ فِي وَاضِحِ ٱلطَّرِيقِ</vt:lpstr>
      <vt:lpstr>وَإِنْ اسْلَمَتْنِي انَاتُكَ لِقَائِدِ ٱلامَلِ وَٱلْمُنَىٰ</vt:lpstr>
      <vt:lpstr>فَمَنِ ٱلْمُقِيلُ عَثَرَاتِي مِنْ كَبَوَاتِ ٱلْهَوَىٰ</vt:lpstr>
      <vt:lpstr>وَإِنْ خَذَلَنِي نَصْرُكَ عِنْدَ مُحَارَبَةِ ٱلنَّفْسِ وَٱلشَّيْطَانِ</vt:lpstr>
      <vt:lpstr>فَقَدْ وَكَلَنِي خِذْلاَنُكَ إِلَىٰ حَيْثُ ٱلنَّصَبِ وَٱلْحِرْمَانِ</vt:lpstr>
      <vt:lpstr>إِلٰهِي اتَرَانِي مَا اتَيْتُكَ إِلاَّ مِنْ حَيْثُ ٱلآمَاِل</vt:lpstr>
      <vt:lpstr>امْ عَلِقْتُ بِاطْرَافِ حِبَاِلكَ إِلاَّ حِينَ بَاعَدَتْنِي ذُنُوبِي عَنْ دَارِ ٱلْوِصَاِل</vt:lpstr>
      <vt:lpstr>فَبِئْسَ ٱلْمَطِيَّةُ الَّتِي ٱمْتَطَتْ نَفْسِي مِنْ هَوَاهَا</vt:lpstr>
      <vt:lpstr>فَوَاهاً لَهَا لِمَا سَوَّلَتْ لَهَا ظُنُونُهَا وَمُنَاهَا</vt:lpstr>
      <vt:lpstr>وَتَبّاً لَهَا لِجُرْاتِهَا عَلَىٰ سَيِّدِهَا وَمَوْلاهَا</vt:lpstr>
      <vt:lpstr>إِلٰهِي قَرَعْتُ بَابَ رَحْمَتِكَ بِيَدِ رَجَائِي</vt:lpstr>
      <vt:lpstr>وَهَرَبْتُ إِلَيْكَ لاَجِئاً مِنْ فَرْطِ اهْوَائِي</vt:lpstr>
      <vt:lpstr>وَعَلَّقْتُ بِاطْرَافِ حِبَاِلكَ انَامِلَ وَلائِي</vt:lpstr>
      <vt:lpstr>فَٱصْفَحِ اللَّهُمَّ عَمَّا كُنتُ اجْرَمْتُهُ مِنْ زَلَلِي وَخَطَائِي</vt:lpstr>
      <vt:lpstr>وَاقِلْنِي مِنْ صَرْعَةِ رِدَائِي</vt:lpstr>
      <vt:lpstr>فَإِنَّكَ سَيِّدِي وَمَوْلايَ وَمُعْتَمَدِي وَرَجَائِي</vt:lpstr>
      <vt:lpstr>وَانتَ غَايَةُ مَطْلُوبِي وَمُنَايَ فِي مُنْقَلَبِي وَمَثْوايَ</vt:lpstr>
      <vt:lpstr>إِلٰهِي كَيْفَ تَطْرُدُ مِسْكِيناً ٱلْتَجَا إِلَيْكَ مِنَ ٱلذُّنُوبِ هَارِباً</vt:lpstr>
      <vt:lpstr>ام كَيْفَ تُخَيِّبُ مُستَرْشِداً قَصَدَ إِلَىٰ جَنَابِكَ سَاعِياً</vt:lpstr>
      <vt:lpstr>امْ كَيْفَ تَرُدُّ ظَمْآناً وَرَدَ إِلَىٰ حِيَاضِكَ شَارِباً</vt:lpstr>
      <vt:lpstr>كَلاَّ وَحِيَاضُكَ مُتْرَعَةٌ فِي ضَنْكِ ٱلْمُحُولِ</vt:lpstr>
      <vt:lpstr>وَبَابُكَ مَفْتُوحٌ لِلطَّلَبِ وَٱلْوُغُولِ</vt:lpstr>
      <vt:lpstr>وَانتَ غَايَةُ ٱلْمَسْؤُولِ وَنِهَايَةُ ٱلْمَامُولِ</vt:lpstr>
      <vt:lpstr>إِلٰهِي هٰذِهِ ازِمَّةُ نَفْسِي عَقَلْتُهَا بِعِقَاِل مَشِيئَتِكَ</vt:lpstr>
      <vt:lpstr>وَهٰذِهِ اعْبَاءُ ذُنُوبِي دَرَاْتُهَا بِعَفْوِكَ وَرَحْمَتِكَ</vt:lpstr>
      <vt:lpstr>وَهٰذِهِ اهْوَائِيَ ٱلْمُضِلَّةُ وَكَلْتُهَا إِلَىٰ جَنَابِ لُطفِكَ وَرَاْفَتِكَ</vt:lpstr>
      <vt:lpstr>فَٱجْعَلِ ٱللَّهُمَّ صَبَاحِي هٰذَا نَازِلاً عَلَيَّ بِضِيَاءِ ٱلْهُدَىٰ</vt:lpstr>
      <vt:lpstr>وَبِٱلسَّلاَمَةِ فِي ٱلدِّينِ وَٱلدُّنْيَا</vt:lpstr>
      <vt:lpstr>وَمَسَائِيَ جُنَّةً مِنْ كَيْدِ ٱلْعِدَىٰ</vt:lpstr>
      <vt:lpstr>وَوِقَايَةً مِنْ مُرْدِيَاتِ ٱلْهَوَىٰ</vt:lpstr>
      <vt:lpstr>إِنَّكَ قَادِرٌ عَلَىٰ مَا تَشَاءُ</vt:lpstr>
      <vt:lpstr>تُؤْتِي ٱلْمُلْكَ مَنْ تَشَاءُ</vt:lpstr>
      <vt:lpstr>وَتَنْزِعُ ٱلْمُلْكَ مِمَّن تَشَاءُ</vt:lpstr>
      <vt:lpstr>وَتُعِزُّ مَنْ تَشَاءُ</vt:lpstr>
      <vt:lpstr>وَتُذِلُّ مَنْ تَشَاءُ</vt:lpstr>
      <vt:lpstr>بِيَدِكَ ٱلْخَيرُ</vt:lpstr>
      <vt:lpstr>إِنَّكَ عَلَىٰ كُلِّ شَيْءٍ قَدِيرٌ</vt:lpstr>
      <vt:lpstr>تُولِجُ ٱللَّيْلَ فِي ٱلنَّهَارِ</vt:lpstr>
      <vt:lpstr>وَتُولِجُ ٱلنَّهَارَ فِي ٱللَّيْلِ</vt:lpstr>
      <vt:lpstr>وَتُخْرِجُ ٱلْحَيَّ مِنَ ٱلمَيِّتِ</vt:lpstr>
      <vt:lpstr>وَتُخْرِجُ ٱلْمَيِّتَ مِنَ ٱلحَيِّ</vt:lpstr>
      <vt:lpstr>وَتَرْزُقُ مَنْ تَشَاءُ بِغَيْرِ حِسَابٍ</vt:lpstr>
      <vt:lpstr>لاَ إِلٰهَ إِلاَّ انتَ</vt:lpstr>
      <vt:lpstr>سُبْحَانَكَ ٱللَّهُمَّ وَبِحَمْدِكَ</vt:lpstr>
      <vt:lpstr>مَنْ ذَا يَعْرِفُ قَدْرَكَ فَلاَ يَخَافُكَ</vt:lpstr>
      <vt:lpstr>وَمَن ذَا يَعْلَمُ مَا انتَ فَلاَ يَهَابُكَ</vt:lpstr>
      <vt:lpstr>الَّفْتَ بِقُدْرَتِكَ ٱلْفِرَقَ</vt:lpstr>
      <vt:lpstr>وَفَلَقْتَ بِلُطْفِكَ ٱلْفَلَقَ</vt:lpstr>
      <vt:lpstr>وَانَرْتَ بِكَرَمِكَ ديَاجِيَ ٱلْغَسَقِ</vt:lpstr>
      <vt:lpstr>وَانْهَرْتَ ٱلْمِيَاهَ مِنَ ٱلصُّمِّ ٱلصَّيَاخِيدِ عَذْباً وَاجَاجاً</vt:lpstr>
      <vt:lpstr>وَانزَلْتَ مِنَ ٱلمُعْصِرَاتِ مَاءً ثَجَّاجاً</vt:lpstr>
      <vt:lpstr>وَجَعَلْتَ ٱلشَّمْسَ وَٱلْقَمَرَ لِلْبَرِيَّةِ سِرَاجاً وَهَّاجاً</vt:lpstr>
      <vt:lpstr>مِنْ غَيْرِ ان تُمَارِسَ فِيمَا ٱبْتَدَاتَ بِهِ لُغُوباً وَلاَ عِلاَجاً</vt:lpstr>
      <vt:lpstr>فَيَا مَنْ تَوَحَّدَ بِٱلْعِزِّ وَٱلْبَقَاءِ</vt:lpstr>
      <vt:lpstr>وَقَهَرَ عِبَادَهُ بِٱلْمَوْتِ وَٱلْفَنَاءِ</vt:lpstr>
      <vt:lpstr>صَلِّ عَلَىٰ مُحَمَّدٍ وَآلِهِ ٱلاتْقِيَاءِ</vt:lpstr>
      <vt:lpstr>وَٱسْمَعْ نِدَائِي وَٱسْتَجِبْ دُعَائِي</vt:lpstr>
      <vt:lpstr>وَحَقِّقْ بِفَضْلِكَ امَلِي وَرَجَائِي</vt:lpstr>
      <vt:lpstr>يَا خَيْرَ مَنْ دُعِيَ لِكَشْفِ ٱلضُّرِّ</vt:lpstr>
      <vt:lpstr>وَٱلْمَامُولِ فِي كُلِّ عُسْرٍ وَيُسْرٍ</vt:lpstr>
      <vt:lpstr>بِكَ انزَلْتُ حَاجَتِي فَلاَ تَرُدَّنِي مِنْ سَنِيِّ مَوَاهِبِكَ خَائِباً</vt:lpstr>
      <vt:lpstr>يَا كَرِيمُ يَا كَرِيمُ يَا كَرِيمُ</vt:lpstr>
      <vt:lpstr>بِرَحْمَتِكَ يَا ارْحَمَ ٱلرَّاحِمِينَ</vt:lpstr>
      <vt:lpstr>وَصَلَّىٰ ٱللَّهُ عَلَىٰ خَيْرِ خَلْقِهِ</vt:lpstr>
      <vt:lpstr>مُحَمَّدٍ وَآلِهِ اجْمَعِينَ</vt:lpstr>
      <vt:lpstr>PowerPoint Presentation</vt:lpstr>
      <vt:lpstr>إِلٰهِي قَلْبِي مَحْجُوبٌ</vt:lpstr>
      <vt:lpstr>وَنَفْسِي مَعْيُوبٌ</vt:lpstr>
      <vt:lpstr>وَعَقْلِي مَغْلُوبٌ</vt:lpstr>
      <vt:lpstr>وَهَوَائِي غَاِلبٌ</vt:lpstr>
      <vt:lpstr>وَطَاعَتِي قَلِيلٌ</vt:lpstr>
      <vt:lpstr>وَمَعْصِيَتِي كَثِيرٌ</vt:lpstr>
      <vt:lpstr>وَلِسَانِي مُقِرٌّ بِٱلذُّنُوبِ</vt:lpstr>
      <vt:lpstr>فَكَيْفَ حِيلَتِي</vt:lpstr>
      <vt:lpstr>يَا سَتَّارَ ٱلْعُيُوبِ</vt:lpstr>
      <vt:lpstr>وَيَا عَلاَّمَ ٱلْغُيُوبِ</vt:lpstr>
      <vt:lpstr>وَيَا كَاشِفَ ٱلْكُرُوبِ</vt:lpstr>
      <vt:lpstr>إِغْفِر ذُنُوبِي كُلَّهَا</vt:lpstr>
      <vt:lpstr>بِحُرْمَةِ مُحَمَّدٍ وَآلِ مُحَمَّدٍ</vt:lpstr>
      <vt:lpstr>يَا غَفَّارُ يَا غَفَّارُ يَا غَفَّارُ</vt:lpstr>
      <vt:lpstr>بِرَحْمَتِكَ يَا ارْحَمَ ٱلرَّاحِمِينَ</vt:lpstr>
      <vt:lpstr>اَللَّهُمَّ صَلِّ عَلَىٰ مُحَمَّدٍ وَآلِ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2315</cp:revision>
  <cp:lastPrinted>1601-01-01T00:00:00Z</cp:lastPrinted>
  <dcterms:created xsi:type="dcterms:W3CDTF">1601-01-01T00:00:00Z</dcterms:created>
  <dcterms:modified xsi:type="dcterms:W3CDTF">2021-07-25T09:23:51Z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