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slides/slide188.xml" ContentType="application/vnd.openxmlformats-officedocument.presentationml.slide+xml"/>
  <Override PartName="/ppt/slides/slide189.xml" ContentType="application/vnd.openxmlformats-officedocument.presentationml.slide+xml"/>
  <Override PartName="/ppt/slides/slide190.xml" ContentType="application/vnd.openxmlformats-officedocument.presentationml.slide+xml"/>
  <Override PartName="/ppt/slides/slide191.xml" ContentType="application/vnd.openxmlformats-officedocument.presentationml.slide+xml"/>
  <Override PartName="/ppt/slides/slide192.xml" ContentType="application/vnd.openxmlformats-officedocument.presentationml.slide+xml"/>
  <Override PartName="/ppt/slides/slide193.xml" ContentType="application/vnd.openxmlformats-officedocument.presentationml.slide+xml"/>
  <Override PartName="/ppt/slides/slide194.xml" ContentType="application/vnd.openxmlformats-officedocument.presentationml.slide+xml"/>
  <Override PartName="/ppt/slides/slide195.xml" ContentType="application/vnd.openxmlformats-officedocument.presentationml.slide+xml"/>
  <Override PartName="/ppt/slides/slide196.xml" ContentType="application/vnd.openxmlformats-officedocument.presentationml.slide+xml"/>
  <Override PartName="/ppt/slides/slide197.xml" ContentType="application/vnd.openxmlformats-officedocument.presentationml.slide+xml"/>
  <Override PartName="/ppt/slides/slide198.xml" ContentType="application/vnd.openxmlformats-officedocument.presentationml.slide+xml"/>
  <Override PartName="/ppt/slides/slide199.xml" ContentType="application/vnd.openxmlformats-officedocument.presentationml.slide+xml"/>
  <Override PartName="/ppt/slides/slide200.xml" ContentType="application/vnd.openxmlformats-officedocument.presentationml.slide+xml"/>
  <Override PartName="/ppt/slides/slide201.xml" ContentType="application/vnd.openxmlformats-officedocument.presentationml.slide+xml"/>
  <Override PartName="/ppt/slides/slide202.xml" ContentType="application/vnd.openxmlformats-officedocument.presentationml.slide+xml"/>
  <Override PartName="/ppt/slides/slide203.xml" ContentType="application/vnd.openxmlformats-officedocument.presentationml.slide+xml"/>
  <Override PartName="/ppt/slides/slide204.xml" ContentType="application/vnd.openxmlformats-officedocument.presentationml.slide+xml"/>
  <Override PartName="/ppt/slides/slide205.xml" ContentType="application/vnd.openxmlformats-officedocument.presentationml.slide+xml"/>
  <Override PartName="/ppt/slides/slide206.xml" ContentType="application/vnd.openxmlformats-officedocument.presentationml.slide+xml"/>
  <Override PartName="/ppt/slides/slide207.xml" ContentType="application/vnd.openxmlformats-officedocument.presentationml.slide+xml"/>
  <Override PartName="/ppt/slides/slide208.xml" ContentType="application/vnd.openxmlformats-officedocument.presentationml.slide+xml"/>
  <Override PartName="/ppt/slides/slide209.xml" ContentType="application/vnd.openxmlformats-officedocument.presentationml.slide+xml"/>
  <Override PartName="/ppt/slides/slide210.xml" ContentType="application/vnd.openxmlformats-officedocument.presentationml.slide+xml"/>
  <Override PartName="/ppt/slides/slide211.xml" ContentType="application/vnd.openxmlformats-officedocument.presentationml.slide+xml"/>
  <Override PartName="/ppt/slides/slide212.xml" ContentType="application/vnd.openxmlformats-officedocument.presentationml.slide+xml"/>
  <Override PartName="/ppt/slides/slide213.xml" ContentType="application/vnd.openxmlformats-officedocument.presentationml.slide+xml"/>
  <Override PartName="/ppt/slides/slide214.xml" ContentType="application/vnd.openxmlformats-officedocument.presentationml.slide+xml"/>
  <Override PartName="/ppt/slides/slide215.xml" ContentType="application/vnd.openxmlformats-officedocument.presentationml.slide+xml"/>
  <Override PartName="/ppt/slides/slide216.xml" ContentType="application/vnd.openxmlformats-officedocument.presentationml.slide+xml"/>
  <Override PartName="/ppt/slides/slide217.xml" ContentType="application/vnd.openxmlformats-officedocument.presentationml.slide+xml"/>
  <Override PartName="/ppt/slides/slide218.xml" ContentType="application/vnd.openxmlformats-officedocument.presentationml.slide+xml"/>
  <Override PartName="/ppt/slides/slide219.xml" ContentType="application/vnd.openxmlformats-officedocument.presentationml.slide+xml"/>
  <Override PartName="/ppt/slides/slide220.xml" ContentType="application/vnd.openxmlformats-officedocument.presentationml.slide+xml"/>
  <Override PartName="/ppt/slides/slide221.xml" ContentType="application/vnd.openxmlformats-officedocument.presentationml.slide+xml"/>
  <Override PartName="/ppt/slides/slide222.xml" ContentType="application/vnd.openxmlformats-officedocument.presentationml.slide+xml"/>
  <Override PartName="/ppt/slides/slide223.xml" ContentType="application/vnd.openxmlformats-officedocument.presentationml.slide+xml"/>
  <Override PartName="/ppt/slides/slide2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6"/>
  </p:notesMasterIdLst>
  <p:sldIdLst>
    <p:sldId id="3283" r:id="rId2"/>
    <p:sldId id="3313" r:id="rId3"/>
    <p:sldId id="3418" r:id="rId4"/>
    <p:sldId id="3419" r:id="rId5"/>
    <p:sldId id="3417" r:id="rId6"/>
    <p:sldId id="3638" r:id="rId7"/>
    <p:sldId id="3639" r:id="rId8"/>
    <p:sldId id="3640" r:id="rId9"/>
    <p:sldId id="3641" r:id="rId10"/>
    <p:sldId id="3642" r:id="rId11"/>
    <p:sldId id="3643" r:id="rId12"/>
    <p:sldId id="3644" r:id="rId13"/>
    <p:sldId id="3645" r:id="rId14"/>
    <p:sldId id="3646" r:id="rId15"/>
    <p:sldId id="3647" r:id="rId16"/>
    <p:sldId id="3648" r:id="rId17"/>
    <p:sldId id="3649" r:id="rId18"/>
    <p:sldId id="3650" r:id="rId19"/>
    <p:sldId id="3651" r:id="rId20"/>
    <p:sldId id="3652" r:id="rId21"/>
    <p:sldId id="3653" r:id="rId22"/>
    <p:sldId id="3654" r:id="rId23"/>
    <p:sldId id="3655" r:id="rId24"/>
    <p:sldId id="3656" r:id="rId25"/>
    <p:sldId id="3657" r:id="rId26"/>
    <p:sldId id="3658" r:id="rId27"/>
    <p:sldId id="3659" r:id="rId28"/>
    <p:sldId id="3660" r:id="rId29"/>
    <p:sldId id="3661" r:id="rId30"/>
    <p:sldId id="3662" r:id="rId31"/>
    <p:sldId id="3780" r:id="rId32"/>
    <p:sldId id="3663" r:id="rId33"/>
    <p:sldId id="3664" r:id="rId34"/>
    <p:sldId id="3665" r:id="rId35"/>
    <p:sldId id="3666" r:id="rId36"/>
    <p:sldId id="3667" r:id="rId37"/>
    <p:sldId id="3668" r:id="rId38"/>
    <p:sldId id="3669" r:id="rId39"/>
    <p:sldId id="3670" r:id="rId40"/>
    <p:sldId id="3671" r:id="rId41"/>
    <p:sldId id="3672" r:id="rId42"/>
    <p:sldId id="3673" r:id="rId43"/>
    <p:sldId id="3674" r:id="rId44"/>
    <p:sldId id="3675" r:id="rId45"/>
    <p:sldId id="3676" r:id="rId46"/>
    <p:sldId id="3677" r:id="rId47"/>
    <p:sldId id="3678" r:id="rId48"/>
    <p:sldId id="3679" r:id="rId49"/>
    <p:sldId id="3680" r:id="rId50"/>
    <p:sldId id="3681" r:id="rId51"/>
    <p:sldId id="3682" r:id="rId52"/>
    <p:sldId id="3683" r:id="rId53"/>
    <p:sldId id="3684" r:id="rId54"/>
    <p:sldId id="3685" r:id="rId55"/>
    <p:sldId id="3686" r:id="rId56"/>
    <p:sldId id="3687" r:id="rId57"/>
    <p:sldId id="3688" r:id="rId58"/>
    <p:sldId id="3689" r:id="rId59"/>
    <p:sldId id="3690" r:id="rId60"/>
    <p:sldId id="3691" r:id="rId61"/>
    <p:sldId id="3692" r:id="rId62"/>
    <p:sldId id="3693" r:id="rId63"/>
    <p:sldId id="3694" r:id="rId64"/>
    <p:sldId id="3695" r:id="rId65"/>
    <p:sldId id="3696" r:id="rId66"/>
    <p:sldId id="3697" r:id="rId67"/>
    <p:sldId id="3698" r:id="rId68"/>
    <p:sldId id="3699" r:id="rId69"/>
    <p:sldId id="3700" r:id="rId70"/>
    <p:sldId id="3701" r:id="rId71"/>
    <p:sldId id="3702" r:id="rId72"/>
    <p:sldId id="3703" r:id="rId73"/>
    <p:sldId id="3704" r:id="rId74"/>
    <p:sldId id="3705" r:id="rId75"/>
    <p:sldId id="3706" r:id="rId76"/>
    <p:sldId id="3707" r:id="rId77"/>
    <p:sldId id="3708" r:id="rId78"/>
    <p:sldId id="3709" r:id="rId79"/>
    <p:sldId id="3710" r:id="rId80"/>
    <p:sldId id="3711" r:id="rId81"/>
    <p:sldId id="3712" r:id="rId82"/>
    <p:sldId id="3713" r:id="rId83"/>
    <p:sldId id="3714" r:id="rId84"/>
    <p:sldId id="3715" r:id="rId85"/>
    <p:sldId id="3716" r:id="rId86"/>
    <p:sldId id="3717" r:id="rId87"/>
    <p:sldId id="3718" r:id="rId88"/>
    <p:sldId id="3719" r:id="rId89"/>
    <p:sldId id="3720" r:id="rId90"/>
    <p:sldId id="3721" r:id="rId91"/>
    <p:sldId id="3722" r:id="rId92"/>
    <p:sldId id="3723" r:id="rId93"/>
    <p:sldId id="3724" r:id="rId94"/>
    <p:sldId id="3725" r:id="rId95"/>
    <p:sldId id="3726" r:id="rId96"/>
    <p:sldId id="3727" r:id="rId97"/>
    <p:sldId id="3728" r:id="rId98"/>
    <p:sldId id="3729" r:id="rId99"/>
    <p:sldId id="3730" r:id="rId100"/>
    <p:sldId id="3731" r:id="rId101"/>
    <p:sldId id="3732" r:id="rId102"/>
    <p:sldId id="3733" r:id="rId103"/>
    <p:sldId id="3734" r:id="rId104"/>
    <p:sldId id="3735" r:id="rId105"/>
    <p:sldId id="3736" r:id="rId106"/>
    <p:sldId id="3737" r:id="rId107"/>
    <p:sldId id="3738" r:id="rId108"/>
    <p:sldId id="3781" r:id="rId109"/>
    <p:sldId id="3739" r:id="rId110"/>
    <p:sldId id="3782" r:id="rId111"/>
    <p:sldId id="3740" r:id="rId112"/>
    <p:sldId id="3741" r:id="rId113"/>
    <p:sldId id="3742" r:id="rId114"/>
    <p:sldId id="3743" r:id="rId115"/>
    <p:sldId id="3744" r:id="rId116"/>
    <p:sldId id="3745" r:id="rId117"/>
    <p:sldId id="3746" r:id="rId118"/>
    <p:sldId id="3747" r:id="rId119"/>
    <p:sldId id="3748" r:id="rId120"/>
    <p:sldId id="3749" r:id="rId121"/>
    <p:sldId id="3750" r:id="rId122"/>
    <p:sldId id="3751" r:id="rId123"/>
    <p:sldId id="3752" r:id="rId124"/>
    <p:sldId id="3753" r:id="rId125"/>
    <p:sldId id="3754" r:id="rId126"/>
    <p:sldId id="3755" r:id="rId127"/>
    <p:sldId id="3756" r:id="rId128"/>
    <p:sldId id="3757" r:id="rId129"/>
    <p:sldId id="3758" r:id="rId130"/>
    <p:sldId id="3759" r:id="rId131"/>
    <p:sldId id="3760" r:id="rId132"/>
    <p:sldId id="3761" r:id="rId133"/>
    <p:sldId id="3762" r:id="rId134"/>
    <p:sldId id="3763" r:id="rId135"/>
    <p:sldId id="3764" r:id="rId136"/>
    <p:sldId id="3765" r:id="rId137"/>
    <p:sldId id="3766" r:id="rId138"/>
    <p:sldId id="3767" r:id="rId139"/>
    <p:sldId id="3783" r:id="rId140"/>
    <p:sldId id="3784" r:id="rId141"/>
    <p:sldId id="3785" r:id="rId142"/>
    <p:sldId id="3786" r:id="rId143"/>
    <p:sldId id="3787" r:id="rId144"/>
    <p:sldId id="3788" r:id="rId145"/>
    <p:sldId id="3789" r:id="rId146"/>
    <p:sldId id="3790" r:id="rId147"/>
    <p:sldId id="3791" r:id="rId148"/>
    <p:sldId id="3792" r:id="rId149"/>
    <p:sldId id="3793" r:id="rId150"/>
    <p:sldId id="3794" r:id="rId151"/>
    <p:sldId id="3795" r:id="rId152"/>
    <p:sldId id="3796" r:id="rId153"/>
    <p:sldId id="3797" r:id="rId154"/>
    <p:sldId id="3798" r:id="rId155"/>
    <p:sldId id="3799" r:id="rId156"/>
    <p:sldId id="3800" r:id="rId157"/>
    <p:sldId id="3801" r:id="rId158"/>
    <p:sldId id="3802" r:id="rId159"/>
    <p:sldId id="3803" r:id="rId160"/>
    <p:sldId id="3804" r:id="rId161"/>
    <p:sldId id="3805" r:id="rId162"/>
    <p:sldId id="3806" r:id="rId163"/>
    <p:sldId id="3807" r:id="rId164"/>
    <p:sldId id="3808" r:id="rId165"/>
    <p:sldId id="3809" r:id="rId166"/>
    <p:sldId id="3810" r:id="rId167"/>
    <p:sldId id="3811" r:id="rId168"/>
    <p:sldId id="3812" r:id="rId169"/>
    <p:sldId id="3813" r:id="rId170"/>
    <p:sldId id="3814" r:id="rId171"/>
    <p:sldId id="3815" r:id="rId172"/>
    <p:sldId id="3816" r:id="rId173"/>
    <p:sldId id="3817" r:id="rId174"/>
    <p:sldId id="3818" r:id="rId175"/>
    <p:sldId id="3819" r:id="rId176"/>
    <p:sldId id="3820" r:id="rId177"/>
    <p:sldId id="3821" r:id="rId178"/>
    <p:sldId id="3822" r:id="rId179"/>
    <p:sldId id="3823" r:id="rId180"/>
    <p:sldId id="3824" r:id="rId181"/>
    <p:sldId id="3825" r:id="rId182"/>
    <p:sldId id="3826" r:id="rId183"/>
    <p:sldId id="3827" r:id="rId184"/>
    <p:sldId id="3828" r:id="rId185"/>
    <p:sldId id="3829" r:id="rId186"/>
    <p:sldId id="3830" r:id="rId187"/>
    <p:sldId id="3831" r:id="rId188"/>
    <p:sldId id="3832" r:id="rId189"/>
    <p:sldId id="3833" r:id="rId190"/>
    <p:sldId id="3834" r:id="rId191"/>
    <p:sldId id="3835" r:id="rId192"/>
    <p:sldId id="3836" r:id="rId193"/>
    <p:sldId id="3837" r:id="rId194"/>
    <p:sldId id="3838" r:id="rId195"/>
    <p:sldId id="3839" r:id="rId196"/>
    <p:sldId id="3840" r:id="rId197"/>
    <p:sldId id="3841" r:id="rId198"/>
    <p:sldId id="3842" r:id="rId199"/>
    <p:sldId id="3843" r:id="rId200"/>
    <p:sldId id="3844" r:id="rId201"/>
    <p:sldId id="3845" r:id="rId202"/>
    <p:sldId id="3846" r:id="rId203"/>
    <p:sldId id="3847" r:id="rId204"/>
    <p:sldId id="3848" r:id="rId205"/>
    <p:sldId id="3849" r:id="rId206"/>
    <p:sldId id="3850" r:id="rId207"/>
    <p:sldId id="3851" r:id="rId208"/>
    <p:sldId id="3852" r:id="rId209"/>
    <p:sldId id="3853" r:id="rId210"/>
    <p:sldId id="3854" r:id="rId211"/>
    <p:sldId id="3855" r:id="rId212"/>
    <p:sldId id="3856" r:id="rId213"/>
    <p:sldId id="3857" r:id="rId214"/>
    <p:sldId id="3858" r:id="rId215"/>
    <p:sldId id="3859" r:id="rId216"/>
    <p:sldId id="3860" r:id="rId217"/>
    <p:sldId id="3861" r:id="rId218"/>
    <p:sldId id="3862" r:id="rId219"/>
    <p:sldId id="3883" r:id="rId220"/>
    <p:sldId id="3863" r:id="rId221"/>
    <p:sldId id="3864" r:id="rId222"/>
    <p:sldId id="3865" r:id="rId223"/>
    <p:sldId id="3637" r:id="rId224"/>
    <p:sldId id="3415" r:id="rId2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000099"/>
    <a:srgbClr val="FFFF00"/>
    <a:srgbClr val="800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204" autoAdjust="0"/>
  </p:normalViewPr>
  <p:slideViewPr>
    <p:cSldViewPr showGuides="1">
      <p:cViewPr>
        <p:scale>
          <a:sx n="66" d="100"/>
          <a:sy n="66" d="100"/>
        </p:scale>
        <p:origin x="1930" y="413"/>
      </p:cViewPr>
      <p:guideLst>
        <p:guide orient="horz" pos="2160"/>
        <p:guide pos="292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95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170" Type="http://schemas.openxmlformats.org/officeDocument/2006/relationships/slide" Target="slides/slide169.xml"/><Relationship Id="rId191" Type="http://schemas.openxmlformats.org/officeDocument/2006/relationships/slide" Target="slides/slide190.xml"/><Relationship Id="rId205" Type="http://schemas.openxmlformats.org/officeDocument/2006/relationships/slide" Target="slides/slide204.xml"/><Relationship Id="rId226" Type="http://schemas.openxmlformats.org/officeDocument/2006/relationships/notesMaster" Target="notesMasters/notesMaster1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81" Type="http://schemas.openxmlformats.org/officeDocument/2006/relationships/slide" Target="slides/slide180.xml"/><Relationship Id="rId216" Type="http://schemas.openxmlformats.org/officeDocument/2006/relationships/slide" Target="slides/slide215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71" Type="http://schemas.openxmlformats.org/officeDocument/2006/relationships/slide" Target="slides/slide170.xml"/><Relationship Id="rId192" Type="http://schemas.openxmlformats.org/officeDocument/2006/relationships/slide" Target="slides/slide191.xml"/><Relationship Id="rId206" Type="http://schemas.openxmlformats.org/officeDocument/2006/relationships/slide" Target="slides/slide205.xml"/><Relationship Id="rId227" Type="http://schemas.openxmlformats.org/officeDocument/2006/relationships/presProps" Target="presProps.xml"/><Relationship Id="rId12" Type="http://schemas.openxmlformats.org/officeDocument/2006/relationships/slide" Target="slides/slide11.xml"/><Relationship Id="rId33" Type="http://schemas.openxmlformats.org/officeDocument/2006/relationships/slide" Target="slides/slide32.xml"/><Relationship Id="rId108" Type="http://schemas.openxmlformats.org/officeDocument/2006/relationships/slide" Target="slides/slide107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5" Type="http://schemas.openxmlformats.org/officeDocument/2006/relationships/slide" Target="slides/slide74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61" Type="http://schemas.openxmlformats.org/officeDocument/2006/relationships/slide" Target="slides/slide160.xml"/><Relationship Id="rId182" Type="http://schemas.openxmlformats.org/officeDocument/2006/relationships/slide" Target="slides/slide181.xml"/><Relationship Id="rId217" Type="http://schemas.openxmlformats.org/officeDocument/2006/relationships/slide" Target="slides/slide216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5" Type="http://schemas.openxmlformats.org/officeDocument/2006/relationships/slide" Target="slides/slide64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51" Type="http://schemas.openxmlformats.org/officeDocument/2006/relationships/slide" Target="slides/slide150.xml"/><Relationship Id="rId172" Type="http://schemas.openxmlformats.org/officeDocument/2006/relationships/slide" Target="slides/slide171.xml"/><Relationship Id="rId193" Type="http://schemas.openxmlformats.org/officeDocument/2006/relationships/slide" Target="slides/slide192.xml"/><Relationship Id="rId207" Type="http://schemas.openxmlformats.org/officeDocument/2006/relationships/slide" Target="slides/slide206.xml"/><Relationship Id="rId228" Type="http://schemas.openxmlformats.org/officeDocument/2006/relationships/viewProps" Target="viewProps.xml"/><Relationship Id="rId13" Type="http://schemas.openxmlformats.org/officeDocument/2006/relationships/slide" Target="slides/slide12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20" Type="http://schemas.openxmlformats.org/officeDocument/2006/relationships/slide" Target="slides/slide119.xml"/><Relationship Id="rId141" Type="http://schemas.openxmlformats.org/officeDocument/2006/relationships/slide" Target="slides/slide140.xml"/><Relationship Id="rId7" Type="http://schemas.openxmlformats.org/officeDocument/2006/relationships/slide" Target="slides/slide6.xml"/><Relationship Id="rId162" Type="http://schemas.openxmlformats.org/officeDocument/2006/relationships/slide" Target="slides/slide161.xml"/><Relationship Id="rId183" Type="http://schemas.openxmlformats.org/officeDocument/2006/relationships/slide" Target="slides/slide182.xml"/><Relationship Id="rId218" Type="http://schemas.openxmlformats.org/officeDocument/2006/relationships/slide" Target="slides/slide217.xml"/><Relationship Id="rId24" Type="http://schemas.openxmlformats.org/officeDocument/2006/relationships/slide" Target="slides/slide23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31" Type="http://schemas.openxmlformats.org/officeDocument/2006/relationships/slide" Target="slides/slide130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4" Type="http://schemas.openxmlformats.org/officeDocument/2006/relationships/slide" Target="slides/slide193.xml"/><Relationship Id="rId208" Type="http://schemas.openxmlformats.org/officeDocument/2006/relationships/slide" Target="slides/slide207.xml"/><Relationship Id="rId229" Type="http://schemas.openxmlformats.org/officeDocument/2006/relationships/theme" Target="theme/theme1.xml"/><Relationship Id="rId14" Type="http://schemas.openxmlformats.org/officeDocument/2006/relationships/slide" Target="slides/slide13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8" Type="http://schemas.openxmlformats.org/officeDocument/2006/relationships/slide" Target="slides/slide7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184" Type="http://schemas.openxmlformats.org/officeDocument/2006/relationships/slide" Target="slides/slide183.xml"/><Relationship Id="rId219" Type="http://schemas.openxmlformats.org/officeDocument/2006/relationships/slide" Target="slides/slide218.xml"/><Relationship Id="rId230" Type="http://schemas.openxmlformats.org/officeDocument/2006/relationships/tableStyles" Target="tableStyles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79" Type="http://schemas.openxmlformats.org/officeDocument/2006/relationships/slide" Target="slides/slide178.xml"/><Relationship Id="rId195" Type="http://schemas.openxmlformats.org/officeDocument/2006/relationships/slide" Target="slides/slide194.xml"/><Relationship Id="rId209" Type="http://schemas.openxmlformats.org/officeDocument/2006/relationships/slide" Target="slides/slide208.xml"/><Relationship Id="rId190" Type="http://schemas.openxmlformats.org/officeDocument/2006/relationships/slide" Target="slides/slide189.xml"/><Relationship Id="rId204" Type="http://schemas.openxmlformats.org/officeDocument/2006/relationships/slide" Target="slides/slide203.xml"/><Relationship Id="rId220" Type="http://schemas.openxmlformats.org/officeDocument/2006/relationships/slide" Target="slides/slide219.xml"/><Relationship Id="rId225" Type="http://schemas.openxmlformats.org/officeDocument/2006/relationships/slide" Target="slides/slide224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Relationship Id="rId185" Type="http://schemas.openxmlformats.org/officeDocument/2006/relationships/slide" Target="slides/slide18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80" Type="http://schemas.openxmlformats.org/officeDocument/2006/relationships/slide" Target="slides/slide179.xml"/><Relationship Id="rId210" Type="http://schemas.openxmlformats.org/officeDocument/2006/relationships/slide" Target="slides/slide209.xml"/><Relationship Id="rId215" Type="http://schemas.openxmlformats.org/officeDocument/2006/relationships/slide" Target="slides/slide214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75" Type="http://schemas.openxmlformats.org/officeDocument/2006/relationships/slide" Target="slides/slide174.xml"/><Relationship Id="rId196" Type="http://schemas.openxmlformats.org/officeDocument/2006/relationships/slide" Target="slides/slide195.xml"/><Relationship Id="rId200" Type="http://schemas.openxmlformats.org/officeDocument/2006/relationships/slide" Target="slides/slide199.xml"/><Relationship Id="rId16" Type="http://schemas.openxmlformats.org/officeDocument/2006/relationships/slide" Target="slides/slide15.xml"/><Relationship Id="rId221" Type="http://schemas.openxmlformats.org/officeDocument/2006/relationships/slide" Target="slides/slide220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165" Type="http://schemas.openxmlformats.org/officeDocument/2006/relationships/slide" Target="slides/slide164.xml"/><Relationship Id="rId186" Type="http://schemas.openxmlformats.org/officeDocument/2006/relationships/slide" Target="slides/slide185.xml"/><Relationship Id="rId211" Type="http://schemas.openxmlformats.org/officeDocument/2006/relationships/slide" Target="slides/slide210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Relationship Id="rId176" Type="http://schemas.openxmlformats.org/officeDocument/2006/relationships/slide" Target="slides/slide175.xml"/><Relationship Id="rId197" Type="http://schemas.openxmlformats.org/officeDocument/2006/relationships/slide" Target="slides/slide196.xml"/><Relationship Id="rId201" Type="http://schemas.openxmlformats.org/officeDocument/2006/relationships/slide" Target="slides/slide200.xml"/><Relationship Id="rId222" Type="http://schemas.openxmlformats.org/officeDocument/2006/relationships/slide" Target="slides/slide221.xml"/><Relationship Id="rId17" Type="http://schemas.openxmlformats.org/officeDocument/2006/relationships/slide" Target="slides/slide16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24" Type="http://schemas.openxmlformats.org/officeDocument/2006/relationships/slide" Target="slides/slide123.xml"/><Relationship Id="rId70" Type="http://schemas.openxmlformats.org/officeDocument/2006/relationships/slide" Target="slides/slide69.xml"/><Relationship Id="rId91" Type="http://schemas.openxmlformats.org/officeDocument/2006/relationships/slide" Target="slides/slide90.xml"/><Relationship Id="rId145" Type="http://schemas.openxmlformats.org/officeDocument/2006/relationships/slide" Target="slides/slide144.xml"/><Relationship Id="rId166" Type="http://schemas.openxmlformats.org/officeDocument/2006/relationships/slide" Target="slides/slide165.xml"/><Relationship Id="rId187" Type="http://schemas.openxmlformats.org/officeDocument/2006/relationships/slide" Target="slides/slide186.xml"/><Relationship Id="rId1" Type="http://schemas.openxmlformats.org/officeDocument/2006/relationships/slideMaster" Target="slideMasters/slideMaster1.xml"/><Relationship Id="rId212" Type="http://schemas.openxmlformats.org/officeDocument/2006/relationships/slide" Target="slides/slide211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60" Type="http://schemas.openxmlformats.org/officeDocument/2006/relationships/slide" Target="slides/slide59.xml"/><Relationship Id="rId81" Type="http://schemas.openxmlformats.org/officeDocument/2006/relationships/slide" Target="slides/slide80.xml"/><Relationship Id="rId135" Type="http://schemas.openxmlformats.org/officeDocument/2006/relationships/slide" Target="slides/slide134.xml"/><Relationship Id="rId156" Type="http://schemas.openxmlformats.org/officeDocument/2006/relationships/slide" Target="slides/slide155.xml"/><Relationship Id="rId177" Type="http://schemas.openxmlformats.org/officeDocument/2006/relationships/slide" Target="slides/slide176.xml"/><Relationship Id="rId198" Type="http://schemas.openxmlformats.org/officeDocument/2006/relationships/slide" Target="slides/slide197.xml"/><Relationship Id="rId202" Type="http://schemas.openxmlformats.org/officeDocument/2006/relationships/slide" Target="slides/slide201.xml"/><Relationship Id="rId223" Type="http://schemas.openxmlformats.org/officeDocument/2006/relationships/slide" Target="slides/slide22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50" Type="http://schemas.openxmlformats.org/officeDocument/2006/relationships/slide" Target="slides/slide49.xml"/><Relationship Id="rId104" Type="http://schemas.openxmlformats.org/officeDocument/2006/relationships/slide" Target="slides/slide103.xml"/><Relationship Id="rId125" Type="http://schemas.openxmlformats.org/officeDocument/2006/relationships/slide" Target="slides/slide124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188" Type="http://schemas.openxmlformats.org/officeDocument/2006/relationships/slide" Target="slides/slide187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13" Type="http://schemas.openxmlformats.org/officeDocument/2006/relationships/slide" Target="slides/slide212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40" Type="http://schemas.openxmlformats.org/officeDocument/2006/relationships/slide" Target="slides/slide39.xml"/><Relationship Id="rId115" Type="http://schemas.openxmlformats.org/officeDocument/2006/relationships/slide" Target="slides/slide114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slide" Target="slides/slide177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9" Type="http://schemas.openxmlformats.org/officeDocument/2006/relationships/slide" Target="slides/slide198.xml"/><Relationship Id="rId203" Type="http://schemas.openxmlformats.org/officeDocument/2006/relationships/slide" Target="slides/slide202.xml"/><Relationship Id="rId19" Type="http://schemas.openxmlformats.org/officeDocument/2006/relationships/slide" Target="slides/slide18.xml"/><Relationship Id="rId224" Type="http://schemas.openxmlformats.org/officeDocument/2006/relationships/slide" Target="slides/slide223.xml"/><Relationship Id="rId30" Type="http://schemas.openxmlformats.org/officeDocument/2006/relationships/slide" Target="slides/slide2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189" Type="http://schemas.openxmlformats.org/officeDocument/2006/relationships/slide" Target="slides/slide188.xml"/><Relationship Id="rId3" Type="http://schemas.openxmlformats.org/officeDocument/2006/relationships/slide" Target="slides/slide2.xml"/><Relationship Id="rId214" Type="http://schemas.openxmlformats.org/officeDocument/2006/relationships/slide" Target="slides/slide2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8996934-336E-49FD-A881-9BF4E4E62F72}" type="datetimeFigureOut">
              <a:rPr lang="en-US"/>
              <a:pPr>
                <a:defRPr/>
              </a:pPr>
              <a:t>8/29/2023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25FD248-24AF-4C8B-A81E-E520194B69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2260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F380AC-F2C5-4EF1-8EA8-7F5CF1B85AD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74116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D6873A-7421-42EC-A701-0371BE82AE1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611922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D59E83-C726-4779-8E08-BA3332D00A5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461634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654A63-C3C6-4D49-86EA-711FCE6F867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124585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F2ECC1-E4CF-4696-90FB-8E680065E6F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287717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EF9D77-9479-411D-9F1D-EB97ACC7D88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92461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E26118-6900-451D-8A46-C05474BB380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45925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F5865A-E301-4B37-85F2-E1D953EA599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813600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00E300-AF3D-41BB-AAFF-092E7E5E757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964621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FAC11C-6E62-4DFE-9C7B-B74AA5DFF7D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64726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65D6CD-AFF8-4267-8689-3BB7829E66F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789892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9C2F207-3524-40E7-B32F-6DDA097F845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463550" y="228600"/>
            <a:ext cx="8147050" cy="571500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0" y="-76200"/>
            <a:ext cx="247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2052" name="Rectangle 7"/>
          <p:cNvSpPr>
            <a:spLocks noChangeArrowheads="1"/>
          </p:cNvSpPr>
          <p:nvPr/>
        </p:nvSpPr>
        <p:spPr bwMode="auto">
          <a:xfrm>
            <a:off x="0" y="-76200"/>
            <a:ext cx="247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2053" name="Rectangle 9"/>
          <p:cNvSpPr>
            <a:spLocks noChangeArrowheads="1"/>
          </p:cNvSpPr>
          <p:nvPr/>
        </p:nvSpPr>
        <p:spPr bwMode="auto">
          <a:xfrm>
            <a:off x="0" y="-76200"/>
            <a:ext cx="247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2054" name="Rectangle 3"/>
          <p:cNvSpPr>
            <a:spLocks noChangeArrowheads="1"/>
          </p:cNvSpPr>
          <p:nvPr/>
        </p:nvSpPr>
        <p:spPr bwMode="auto">
          <a:xfrm>
            <a:off x="533400" y="914400"/>
            <a:ext cx="8147050" cy="249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5000" b="1" i="1" dirty="0" err="1">
                <a:solidFill>
                  <a:srgbClr val="FFFF00"/>
                </a:solidFill>
                <a:latin typeface="Trebuchet MS" pitchFamily="34" charset="0"/>
              </a:rPr>
              <a:t>Dua’a</a:t>
            </a:r>
            <a:r>
              <a:rPr lang="en-US" sz="5000" b="1" i="1" dirty="0">
                <a:solidFill>
                  <a:srgbClr val="FFFF00"/>
                </a:solidFill>
                <a:latin typeface="Trebuchet MS" pitchFamily="34" charset="0"/>
              </a:rPr>
              <a:t> </a:t>
            </a:r>
            <a:r>
              <a:rPr lang="en-US" sz="5000" b="1" i="1" dirty="0" err="1">
                <a:solidFill>
                  <a:srgbClr val="FFFF00"/>
                </a:solidFill>
                <a:latin typeface="Trebuchet MS" pitchFamily="34" charset="0"/>
              </a:rPr>
              <a:t>Makarim</a:t>
            </a:r>
            <a:r>
              <a:rPr lang="en-US" sz="5000" b="1" i="1" dirty="0">
                <a:solidFill>
                  <a:srgbClr val="FFFF00"/>
                </a:solidFill>
                <a:latin typeface="Trebuchet MS" pitchFamily="34" charset="0"/>
              </a:rPr>
              <a:t> </a:t>
            </a:r>
            <a:r>
              <a:rPr lang="en-US" sz="5000" b="1" i="1" dirty="0" err="1">
                <a:solidFill>
                  <a:srgbClr val="FFFF00"/>
                </a:solidFill>
                <a:latin typeface="Trebuchet MS" pitchFamily="34" charset="0"/>
              </a:rPr>
              <a:t>ul-Akhlaq</a:t>
            </a:r>
            <a:endParaRPr lang="en-US" sz="5000" b="1" i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GB" sz="5000" b="1" i="1" dirty="0" smtClean="0">
                <a:solidFill>
                  <a:srgbClr val="FFFF00"/>
                </a:solidFill>
                <a:latin typeface="Trebuchet MS" pitchFamily="34" charset="0"/>
              </a:rPr>
              <a:t>(His </a:t>
            </a:r>
            <a:r>
              <a:rPr lang="en-GB" sz="5000" b="1" i="1" dirty="0">
                <a:solidFill>
                  <a:srgbClr val="FFFF00"/>
                </a:solidFill>
                <a:latin typeface="Trebuchet MS" pitchFamily="34" charset="0"/>
              </a:rPr>
              <a:t>Supplication on Noble Moral </a:t>
            </a:r>
            <a:r>
              <a:rPr lang="en-GB" sz="5000" b="1" i="1" dirty="0" smtClean="0">
                <a:solidFill>
                  <a:srgbClr val="FFFF00"/>
                </a:solidFill>
                <a:latin typeface="Trebuchet MS" pitchFamily="34" charset="0"/>
              </a:rPr>
              <a:t>Traits)</a:t>
            </a:r>
            <a:endParaRPr lang="en-GB" sz="5000" b="1" i="1" dirty="0">
              <a:solidFill>
                <a:srgbClr val="FFFF00"/>
              </a:solidFill>
              <a:latin typeface="Trebuchet MS" pitchFamily="34" charset="0"/>
            </a:endParaRPr>
          </a:p>
        </p:txBody>
      </p:sp>
      <p:sp>
        <p:nvSpPr>
          <p:cNvPr id="2055" name="Rectangle 5"/>
          <p:cNvSpPr>
            <a:spLocks noChangeArrowheads="1"/>
          </p:cNvSpPr>
          <p:nvPr/>
        </p:nvSpPr>
        <p:spPr bwMode="auto">
          <a:xfrm>
            <a:off x="136525" y="5857875"/>
            <a:ext cx="8888413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>
                <a:solidFill>
                  <a:srgbClr val="000066"/>
                </a:solidFill>
                <a:latin typeface="Trebuchet MS" pitchFamily="34" charset="0"/>
              </a:rPr>
              <a:t>Kindly recite Sura E Fatiha for Marhumeen of all those who have worked towards making this small work possible.</a:t>
            </a:r>
          </a:p>
          <a:p>
            <a:pPr algn="ctr"/>
            <a:r>
              <a:rPr lang="en-US" sz="1200" b="1">
                <a:solidFill>
                  <a:srgbClr val="000066"/>
                </a:solidFill>
                <a:latin typeface="Trebuchet MS" pitchFamily="34" charset="0"/>
              </a:rPr>
              <a:t>To display the font correctly, please use the Arabic font “Attari_Quran_Shipped” , Urdu font “Alvi Nastaleeq” &amp; Hindi font “Mangal”. Download font here : http://www.duas.org/fonts/ </a:t>
            </a:r>
          </a:p>
        </p:txBody>
      </p:sp>
      <p:sp>
        <p:nvSpPr>
          <p:cNvPr id="2056" name="Rectangle 1"/>
          <p:cNvSpPr>
            <a:spLocks noChangeArrowheads="1"/>
          </p:cNvSpPr>
          <p:nvPr/>
        </p:nvSpPr>
        <p:spPr bwMode="auto">
          <a:xfrm>
            <a:off x="-304800" y="3295471"/>
            <a:ext cx="92964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rtl="1"/>
            <a:r>
              <a:rPr lang="ar-SA" sz="7200" dirty="0">
                <a:solidFill>
                  <a:srgbClr val="FFFF00"/>
                </a:solidFill>
                <a:latin typeface="Attari_Quran" pitchFamily="2" charset="-78"/>
                <a:cs typeface="Attari_Quran" pitchFamily="2" charset="-78"/>
              </a:rPr>
              <a:t>دُعَاؤُهُ فِي مَكَارِمِ الْأَخْلَاقِ</a:t>
            </a:r>
          </a:p>
        </p:txBody>
      </p:sp>
      <p:sp>
        <p:nvSpPr>
          <p:cNvPr id="2057" name="Rectangle 8"/>
          <p:cNvSpPr>
            <a:spLocks noChangeArrowheads="1"/>
          </p:cNvSpPr>
          <p:nvPr/>
        </p:nvSpPr>
        <p:spPr bwMode="auto">
          <a:xfrm>
            <a:off x="1066800" y="5334000"/>
            <a:ext cx="7010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i="1" dirty="0" smtClean="0">
                <a:solidFill>
                  <a:srgbClr val="FFFF00"/>
                </a:solidFill>
              </a:rPr>
              <a:t>(Arabic </a:t>
            </a:r>
            <a:r>
              <a:rPr lang="en-US" i="1" dirty="0">
                <a:solidFill>
                  <a:srgbClr val="FFFF00"/>
                </a:solidFill>
              </a:rPr>
              <a:t>text and English, Urdu, Hindi Translation &amp; </a:t>
            </a:r>
            <a:r>
              <a:rPr lang="en-US" i="1" dirty="0" smtClean="0">
                <a:solidFill>
                  <a:srgbClr val="FFFF00"/>
                </a:solidFill>
              </a:rPr>
              <a:t>English </a:t>
            </a:r>
            <a:r>
              <a:rPr lang="en-US" i="1" dirty="0">
                <a:solidFill>
                  <a:srgbClr val="FFFF00"/>
                </a:solidFill>
              </a:rPr>
              <a:t>Transliteration)</a:t>
            </a:r>
          </a:p>
        </p:txBody>
      </p:sp>
      <p:sp>
        <p:nvSpPr>
          <p:cNvPr id="2058" name="Rectangle 1"/>
          <p:cNvSpPr>
            <a:spLocks noChangeArrowheads="1"/>
          </p:cNvSpPr>
          <p:nvPr/>
        </p:nvSpPr>
        <p:spPr bwMode="auto">
          <a:xfrm>
            <a:off x="1600200" y="4648200"/>
            <a:ext cx="6019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b="1">
                <a:solidFill>
                  <a:srgbClr val="FFFF00"/>
                </a:solidFill>
              </a:rPr>
              <a:t>Supplication # 20 (Al-Sahifa Al-Kamilah Al-Sajjadiya)</a:t>
            </a:r>
          </a:p>
          <a:p>
            <a:pPr algn="ctr"/>
            <a:r>
              <a:rPr lang="en-US" b="1">
                <a:solidFill>
                  <a:srgbClr val="FFFF00"/>
                </a:solidFill>
              </a:rPr>
              <a:t>Supplications by Imam Zain Al-Abideen (a.s)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وَصَحِّحْ بِمَا عِندَكَ يَقِينِي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rectify my certainty through what is with You,</a:t>
            </a:r>
          </a:p>
        </p:txBody>
      </p:sp>
      <p:sp>
        <p:nvSpPr>
          <p:cNvPr id="11268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sah-hih bima i'ndaka yaqini</a:t>
            </a:r>
          </a:p>
        </p:txBody>
      </p:sp>
      <p:sp>
        <p:nvSpPr>
          <p:cNvPr id="11269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اپنی رحمت سے میرے یقین كو استوار 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1270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अपनी रहमत से मेरे यक़ीन को इस्तवार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127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127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وَأَسْألُكَ عِندَ الْحَاجَةِ،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ask from You in needs,</a:t>
            </a:r>
          </a:p>
        </p:txBody>
      </p:sp>
      <p:sp>
        <p:nvSpPr>
          <p:cNvPr id="103428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as-aluka i'ndal-hajah</a:t>
            </a:r>
          </a:p>
        </p:txBody>
      </p:sp>
      <p:sp>
        <p:nvSpPr>
          <p:cNvPr id="103429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حاجت كے وقت تجھ سے سوال كروں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03430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हाजत के वक़्त तुझसे सवाल करूं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0343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0343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وَأَتَضَرَّعُ إِلَيْكَ عِندَ الْمَسْكَنَةِ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plead to You in misery!</a:t>
            </a:r>
          </a:p>
        </p:txBody>
      </p:sp>
      <p:sp>
        <p:nvSpPr>
          <p:cNvPr id="104452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atadar-rau' ilayka i'ndal-mas-kanah</a:t>
            </a:r>
          </a:p>
        </p:txBody>
      </p:sp>
      <p:sp>
        <p:nvSpPr>
          <p:cNvPr id="104453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فقر و احتیاج كےموقع پر تیرے سامنے گڑگڑاؤں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04454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फ़क्ऱ व एहतियाज के मौक़े पर तेरे सामने गिड़गिड़ाऊं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0445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0445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وَلا تَفْتِنِّي </a:t>
            </a:r>
            <a:r>
              <a:rPr lang="ar-SA" sz="8000" kern="1200" dirty="0" err="1">
                <a:latin typeface="Attari_Quran" pitchFamily="2" charset="-78"/>
                <a:ea typeface="+mn-ea"/>
                <a:cs typeface="Attari_Quran" pitchFamily="2" charset="-78"/>
              </a:rPr>
              <a:t>بِالإِسْتِعَانَةِ</a:t>
            </a: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 بِغَيْرِكَ إِذَا اضْطُرِرْتُ،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Tempt me not to seek help from other than You when I am distressed,</a:t>
            </a:r>
          </a:p>
        </p:txBody>
      </p:sp>
      <p:sp>
        <p:nvSpPr>
          <p:cNvPr id="105476" name="Subtitle 4"/>
          <p:cNvSpPr txBox="1">
            <a:spLocks/>
          </p:cNvSpPr>
          <p:nvPr/>
        </p:nvSpPr>
        <p:spPr bwMode="auto">
          <a:xfrm>
            <a:off x="304800" y="596265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wa-la taf-tin-ni bil-is-tia'anati bighayrika idhadturir-tu</a:t>
            </a:r>
          </a:p>
        </p:txBody>
      </p:sp>
      <p:sp>
        <p:nvSpPr>
          <p:cNvPr id="10547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اس طرح مجھے نہ آزمانا تاكہ اضطرار میں تیرے غیر سے مدد مانگوں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05478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इस तरह मुझे न आज़माना के इज़तेरार में तेरे ग़ैर से मदद मांगूं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054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054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وَلا بِالْخُضُوعِ لِسُؤَاِل غَيْرِكَ إِذَا افْتَقَرْتُ،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to humble myself in asking from someone else when I am poor,</a:t>
            </a:r>
          </a:p>
        </p:txBody>
      </p:sp>
      <p:sp>
        <p:nvSpPr>
          <p:cNvPr id="106500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2800" b="1" i="1">
                <a:solidFill>
                  <a:srgbClr val="000066"/>
                </a:solidFill>
                <a:ea typeface="MS Mincho" pitchFamily="49" charset="-128"/>
              </a:rPr>
              <a:t>wa-la bil-khudui' li-suali ghayrika idhaf-taqar-tu</a:t>
            </a:r>
            <a:endParaRPr lang="fi-FI" sz="28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0650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 اور فقر و ناداری  كے وقت تیرے غیر كے آگے عاجزانہ درخواست كروں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0650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फ़क्ऱ व नादारी के वक़्त तेरे ग़ैर के आगे आजिज़ाना दरख़्वास्त करूं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0650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0650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وَلا بِالتَّضَرُّعِ إِلَى مَن دُونِكَ </a:t>
            </a:r>
            <a:r>
              <a:rPr lang="ar-SA" sz="8000" kern="1200" dirty="0" err="1">
                <a:latin typeface="Attari_Quran" pitchFamily="2" charset="-78"/>
                <a:ea typeface="+mn-ea"/>
                <a:cs typeface="Attari_Quran" pitchFamily="2" charset="-78"/>
              </a:rPr>
              <a:t>إِذَارَهِبْتُ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or to plead with someone less than You when I fear,</a:t>
            </a:r>
          </a:p>
        </p:txBody>
      </p:sp>
      <p:sp>
        <p:nvSpPr>
          <p:cNvPr id="107524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wa-la bit-tadar-rui' ila man dunaka idharahib-tu</a:t>
            </a:r>
          </a:p>
        </p:txBody>
      </p:sp>
      <p:sp>
        <p:nvSpPr>
          <p:cNvPr id="107525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خوف كے موقع پر تیرے سوا كسی دوسرے كے سامنے گڑگڑاؤں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07526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ख़ौफ़ के मौक़े पर तेरे सिवा किसी दूसरे के सामने गिड़गिड़ाऊं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0752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0752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فَأَسْتَحِقُّ بِذَلِكَ </a:t>
            </a:r>
            <a:r>
              <a:rPr lang="ar-SA" sz="8000" kern="1200" dirty="0" err="1">
                <a:latin typeface="Attari_Quran" pitchFamily="2" charset="-78"/>
                <a:ea typeface="+mn-ea"/>
                <a:cs typeface="Attari_Quran" pitchFamily="2" charset="-78"/>
              </a:rPr>
              <a:t>خِذْلانَكَ</a:t>
            </a: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 وَمَنْعَكَ وَإِعْرَاضَكَ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for then I would deserve Your abandonment, Your withholding, and Your turning away,</a:t>
            </a:r>
          </a:p>
        </p:txBody>
      </p:sp>
      <p:sp>
        <p:nvSpPr>
          <p:cNvPr id="108548" name="Subtitle 4"/>
          <p:cNvSpPr txBox="1">
            <a:spLocks/>
          </p:cNvSpPr>
          <p:nvPr/>
        </p:nvSpPr>
        <p:spPr bwMode="auto">
          <a:xfrm>
            <a:off x="304800" y="596265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fas-tahiq-qu bidhlika khidhlanaka wa man-a'ka wa ia'-radak</a:t>
            </a:r>
          </a:p>
        </p:txBody>
      </p:sp>
      <p:sp>
        <p:nvSpPr>
          <p:cNvPr id="108549" name="Rectangle 15"/>
          <p:cNvSpPr>
            <a:spLocks noChangeArrowheads="1"/>
          </p:cNvSpPr>
          <p:nvPr/>
        </p:nvSpPr>
        <p:spPr bwMode="auto">
          <a:xfrm>
            <a:off x="304800" y="4281488"/>
            <a:ext cx="8534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كہ تیری طرف سے محرومی نا كامی اور بے اعتنائی كا مستحق قرار پاؤں۔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08550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के तेरी तरफ़ से महरूमी, नाकामी और बे एतनाई का मुस्तहक़ क़रार पाऊं।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0855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0855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يَا أَرْحَمَ الرَّاحَمِينَ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Most Merciful of the merciful!</a:t>
            </a:r>
          </a:p>
        </p:txBody>
      </p:sp>
      <p:sp>
        <p:nvSpPr>
          <p:cNvPr id="109572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ya ar-hamar-rahamin</a:t>
            </a:r>
          </a:p>
        </p:txBody>
      </p:sp>
      <p:sp>
        <p:nvSpPr>
          <p:cNvPr id="109573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اے تمام رحم كرنے والوں میں سے سب سے زیادہ رحم كرنے والے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09574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ऐ तमाम रहम करने वालों में सबसे ज़्यादा रहम करने वाले।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0957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0957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-152400" y="666750"/>
            <a:ext cx="94488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7200" kern="1200" dirty="0">
                <a:latin typeface="Attari_Quran" pitchFamily="2" charset="-78"/>
                <a:ea typeface="+mn-ea"/>
                <a:cs typeface="Attari_Quran" pitchFamily="2" charset="-78"/>
              </a:rPr>
              <a:t>اللَّهُمَّ اجْعَلْ مَا يُلْقِي الشَّيْطَانُ فِي رَوْعِي منِ التَّمَنِّي </a:t>
            </a:r>
            <a:r>
              <a:rPr lang="ar-SA" sz="7200" kern="1200" dirty="0" err="1">
                <a:latin typeface="Attari_Quran" pitchFamily="2" charset="-78"/>
                <a:ea typeface="+mn-ea"/>
                <a:cs typeface="Attari_Quran" pitchFamily="2" charset="-78"/>
              </a:rPr>
              <a:t>وَالتَّظَنِّي</a:t>
            </a:r>
            <a:r>
              <a:rPr lang="ar-SA" sz="7200" kern="1200" dirty="0"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7200" kern="1200" dirty="0" err="1">
                <a:latin typeface="Attari_Quran" pitchFamily="2" charset="-78"/>
                <a:ea typeface="+mn-ea"/>
                <a:cs typeface="Attari_Quran" pitchFamily="2" charset="-78"/>
              </a:rPr>
              <a:t>وَالْحَسَدِذِكْراً</a:t>
            </a:r>
            <a:r>
              <a:rPr lang="ar-SA" sz="7200" kern="1200" dirty="0">
                <a:latin typeface="Attari_Quran" pitchFamily="2" charset="-78"/>
                <a:ea typeface="+mn-ea"/>
                <a:cs typeface="Attari_Quran" pitchFamily="2" charset="-78"/>
              </a:rPr>
              <a:t> لِعَظَمَتِكَ،</a:t>
            </a:r>
            <a:endParaRPr lang="en-US" sz="72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Allah, make the wishing, the doubt, and the envy which Satan throws into my heart a remembrance of Your mightiness, </a:t>
            </a:r>
          </a:p>
        </p:txBody>
      </p:sp>
      <p:sp>
        <p:nvSpPr>
          <p:cNvPr id="110596" name="Subtitle 4"/>
          <p:cNvSpPr txBox="1">
            <a:spLocks/>
          </p:cNvSpPr>
          <p:nvPr/>
        </p:nvSpPr>
        <p:spPr bwMode="auto">
          <a:xfrm>
            <a:off x="-457200" y="5962650"/>
            <a:ext cx="9829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allahummaj-a'l ma yul-qish-shaytanu fi raw-e'e mint-taman-ni wat-tazan-ni wal-hasadidhik-ral-li-a'zamatika</a:t>
            </a:r>
          </a:p>
        </p:txBody>
      </p:sp>
      <p:sp>
        <p:nvSpPr>
          <p:cNvPr id="110597" name="Rectangle 15"/>
          <p:cNvSpPr>
            <a:spLocks noChangeArrowheads="1"/>
          </p:cNvSpPr>
          <p:nvPr/>
        </p:nvSpPr>
        <p:spPr bwMode="auto">
          <a:xfrm>
            <a:off x="304800" y="4281488"/>
            <a:ext cx="8534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خدایا! جو حرض، بدگمانی اور حسد كے جذبات شیطان میرے دل میں پیدا كرے۔انہیں اپنی عظمت كی یاد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10598" name="Rectangle 16"/>
          <p:cNvSpPr>
            <a:spLocks noChangeArrowheads="1"/>
          </p:cNvSpPr>
          <p:nvPr/>
        </p:nvSpPr>
        <p:spPr bwMode="auto">
          <a:xfrm>
            <a:off x="152400" y="51054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ख़ुदाया! जो हिरस, बदगुमानी और हसद के जज़्बात षैतान मेरे दिल में पैदा करे उन्हें अपनी अज़मत की याद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1059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1060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وَتَفَكُّراً فِي قُدْرَتِكَ، وَتَدْبِيراً عَلَى عَدُوِّكَ،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 reflection upon Your power, and a devising against Your enemy!</a:t>
            </a:r>
          </a:p>
        </p:txBody>
      </p:sp>
      <p:sp>
        <p:nvSpPr>
          <p:cNvPr id="111620" name="Subtitle 4"/>
          <p:cNvSpPr txBox="1">
            <a:spLocks/>
          </p:cNvSpPr>
          <p:nvPr/>
        </p:nvSpPr>
        <p:spPr bwMode="auto">
          <a:xfrm>
            <a:off x="304800" y="596265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tafak-kuran fi qud-ratika wa tad-biran a'la a'du-wika</a:t>
            </a:r>
          </a:p>
        </p:txBody>
      </p:sp>
      <p:sp>
        <p:nvSpPr>
          <p:cNvPr id="11162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 اپنی قدرت میں تفكر اور دشمن كے مقابلہ میں تدبیر و چارہ سازی كے تصوّرات سے بدل دے 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1162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 अपनी क़ुदरत में </a:t>
            </a:r>
            <a:r>
              <a:rPr lang="en-US" sz="2800" b="1">
                <a:solidFill>
                  <a:srgbClr val="000066"/>
                </a:solidFill>
              </a:rPr>
              <a:t> </a:t>
            </a:r>
            <a:r>
              <a:rPr lang="hi-IN" sz="2800" b="1">
                <a:solidFill>
                  <a:srgbClr val="000066"/>
                </a:solidFill>
              </a:rPr>
              <a:t>तफ़क्कुर और दुष्मन के मुक़ाबले में तदबीर व चारासाज़ी के तसव्वुरात से बदल दे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1162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1162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وَمَا أَجْرَى عَلَى </a:t>
            </a:r>
            <a:r>
              <a:rPr lang="ar-SA" sz="8000" kern="1200" dirty="0" err="1">
                <a:latin typeface="Attari_Quran" pitchFamily="2" charset="-78"/>
                <a:ea typeface="+mn-ea"/>
                <a:cs typeface="Attari_Quran" pitchFamily="2" charset="-78"/>
              </a:rPr>
              <a:t>لِسَانِى</a:t>
            </a: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 مِن لَّفْظَةِ فُحْشٍ أَوْ هَجْرٍ أَوْ شَتْمِ عِرْضٍ أَوْ شَهَادَةِ بَاطِلٍ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2860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Make everything he causes to pass over my tongue - the indecent or ugly words, the maligning of good repute, the false witness, </a:t>
            </a:r>
          </a:p>
        </p:txBody>
      </p:sp>
      <p:sp>
        <p:nvSpPr>
          <p:cNvPr id="112644" name="Subtitle 4"/>
          <p:cNvSpPr txBox="1">
            <a:spLocks/>
          </p:cNvSpPr>
          <p:nvPr/>
        </p:nvSpPr>
        <p:spPr bwMode="auto">
          <a:xfrm>
            <a:off x="304800" y="596265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ma aj-ra a'la li-sani mil-laf-zati fuh-shin aw haj-rin aw shat-mi i'r-din aw shahadati batilin</a:t>
            </a:r>
          </a:p>
        </p:txBody>
      </p:sp>
      <p:sp>
        <p:nvSpPr>
          <p:cNvPr id="112645" name="Rectangle 15"/>
          <p:cNvSpPr>
            <a:spLocks noChangeArrowheads="1"/>
          </p:cNvSpPr>
          <p:nvPr/>
        </p:nvSpPr>
        <p:spPr bwMode="auto">
          <a:xfrm>
            <a:off x="228600" y="4357688"/>
            <a:ext cx="8839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فحش كلامی یا بے ہودہ گوئی، یا دشنام طرازی یا جھوٹی گواہی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12646" name="Rectangle 16"/>
          <p:cNvSpPr>
            <a:spLocks noChangeArrowheads="1"/>
          </p:cNvSpPr>
          <p:nvPr/>
        </p:nvSpPr>
        <p:spPr bwMode="auto">
          <a:xfrm>
            <a:off x="152400" y="51054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फ़हष कलामी या बेहूदा गोई, या दुषनाम तराज़ी या झूटी गवाही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1264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1264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وَاسْتَصْلِحْ بِقُدْرَتِكَ مَا فَسَدَ مِنِّي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set right what is corrupt in me through Your power!</a:t>
            </a:r>
          </a:p>
        </p:txBody>
      </p:sp>
      <p:sp>
        <p:nvSpPr>
          <p:cNvPr id="12292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sv-SE" sz="2800" b="1" i="1">
                <a:solidFill>
                  <a:srgbClr val="000066"/>
                </a:solidFill>
                <a:ea typeface="MS Mincho" pitchFamily="49" charset="-128"/>
              </a:rPr>
              <a:t>was-tas-lih biqud-ratika ma fasada min-ni</a:t>
            </a:r>
            <a:endParaRPr lang="fi-FI" sz="28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2293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اپنی قدرت سے میری خرابیوں كی اصلاح كردے۔ 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2294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अपनी क़ुदरत से मेरी ख़राबियों की इस्लाह कर दे।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229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229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أَوِ اغْتِيَابِ مُؤْمِنٍ غَائِبٍ أَوْ سَبِّ حَاضِرٍ أَوْ مَا أَشْبَهَ ذَلِكَ،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the speaking ill of an absent man of faith, or the reviling of one present, and all things similar—</a:t>
            </a:r>
          </a:p>
        </p:txBody>
      </p:sp>
      <p:sp>
        <p:nvSpPr>
          <p:cNvPr id="113668" name="Subtitle 4"/>
          <p:cNvSpPr txBox="1">
            <a:spLocks/>
          </p:cNvSpPr>
          <p:nvPr/>
        </p:nvSpPr>
        <p:spPr bwMode="auto">
          <a:xfrm>
            <a:off x="304800" y="596265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awigh-tiyabi mu-minin gha-ibin aw sab-bi hadirin aw ma ash-baha dhalika</a:t>
            </a:r>
          </a:p>
        </p:txBody>
      </p:sp>
      <p:sp>
        <p:nvSpPr>
          <p:cNvPr id="113669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یا غائب مؤمن كی غیبت یا موجود سے بدزبانی اور اس قبیل كی جو باتیں میری زبان پر لانا چاہے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13670" name="Rectangle 16"/>
          <p:cNvSpPr>
            <a:spLocks noChangeArrowheads="1"/>
          </p:cNvSpPr>
          <p:nvPr/>
        </p:nvSpPr>
        <p:spPr bwMode="auto">
          <a:xfrm>
            <a:off x="152400" y="51054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या ग़ाएब मोमिन की ग़ीबत या मौजूद से बदज़बानी और उस क़बील की जो बातें मेरी ज़बान पर लाना चाहे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1367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1367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نُطْقاً بِالْحَمْدِ لَكَ،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 speech in praise of You,</a:t>
            </a:r>
          </a:p>
        </p:txBody>
      </p:sp>
      <p:sp>
        <p:nvSpPr>
          <p:cNvPr id="114692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nut-qam bial-ham-di lak</a:t>
            </a:r>
          </a:p>
        </p:txBody>
      </p:sp>
      <p:sp>
        <p:nvSpPr>
          <p:cNvPr id="114693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انہیں اپنی حمد سرائی، مدح میں كوشش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14694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उन्हें अपनी हम्द सराई मदह में कोषिष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1469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1469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وَإِغْرَاقاً فِي الثَّنَاءِ عَلَيْكَ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 pursue of eulogizing You,</a:t>
            </a:r>
          </a:p>
        </p:txBody>
      </p:sp>
      <p:sp>
        <p:nvSpPr>
          <p:cNvPr id="115716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igh-raqan fith-thana-i a'ilayk</a:t>
            </a:r>
          </a:p>
        </p:txBody>
      </p:sp>
      <p:sp>
        <p:nvSpPr>
          <p:cNvPr id="11571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و انہماك، تمجید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15718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व इन्हेमाक, तमजीद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1571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1572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وَذَهَاباً فِي تَمْجِيدِكَ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 excursion in magnifying You,</a:t>
            </a:r>
          </a:p>
        </p:txBody>
      </p:sp>
      <p:sp>
        <p:nvSpPr>
          <p:cNvPr id="116740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dhahaban fi tam-jidik</a:t>
            </a:r>
          </a:p>
        </p:txBody>
      </p:sp>
      <p:sp>
        <p:nvSpPr>
          <p:cNvPr id="11674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و بزرگی كے بیان،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1674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व बुज़ुर्गी के बयान,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1674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1674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وَشُكْراً لِّنِعْمَتِكَ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 thanksgiving for Your </a:t>
            </a:r>
            <a:r>
              <a:rPr lang="en-US" b="1" kern="1200" dirty="0" err="1">
                <a:ea typeface="MS Mincho" pitchFamily="49" charset="-128"/>
              </a:rPr>
              <a:t>favour</a:t>
            </a:r>
            <a:r>
              <a:rPr lang="en-US" b="1" kern="1200" dirty="0">
                <a:ea typeface="MS Mincho" pitchFamily="49" charset="-128"/>
              </a:rPr>
              <a:t>,</a:t>
            </a:r>
          </a:p>
        </p:txBody>
      </p:sp>
      <p:sp>
        <p:nvSpPr>
          <p:cNvPr id="117764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shuk-ral-linia'-matik</a:t>
            </a:r>
          </a:p>
        </p:txBody>
      </p:sp>
      <p:sp>
        <p:nvSpPr>
          <p:cNvPr id="117765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شكر نعمت و اعتراف احسان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17766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षुक्रे नेमत व एतराफ़े एहसान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1776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1776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وَاعْتِرَافاً بِإِحْسَانِكَ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 acknowledgment of Your beneficence,</a:t>
            </a:r>
          </a:p>
        </p:txBody>
      </p:sp>
      <p:sp>
        <p:nvSpPr>
          <p:cNvPr id="118788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a'-tirafam biih-sanik</a:t>
            </a:r>
          </a:p>
        </p:txBody>
      </p:sp>
      <p:sp>
        <p:nvSpPr>
          <p:cNvPr id="118789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اپنی نعمتوں كے شمار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18790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अपनी नेमतों के षुमार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1879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1879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 err="1">
                <a:latin typeface="Attari_Quran" pitchFamily="2" charset="-78"/>
                <a:ea typeface="+mn-ea"/>
                <a:cs typeface="Attari_Quran" pitchFamily="2" charset="-78"/>
              </a:rPr>
              <a:t>وَإِحْصَاءاً</a:t>
            </a: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 لِّمِنَنِكَ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an enumeration of Your kindness!</a:t>
            </a:r>
          </a:p>
        </p:txBody>
      </p:sp>
      <p:sp>
        <p:nvSpPr>
          <p:cNvPr id="119812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ih-sa-al-li-minanik</a:t>
            </a:r>
          </a:p>
        </p:txBody>
      </p:sp>
      <p:sp>
        <p:nvSpPr>
          <p:cNvPr id="119813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 سے تبدیل كردے۔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19814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से तबदील कर दे।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1981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1981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اللَّهُمَّ صَلِّ عَلَى مُحَمَّدٍ </a:t>
            </a:r>
            <a:r>
              <a:rPr lang="ar-SA" sz="8000" kern="1200" dirty="0" err="1">
                <a:latin typeface="Attari_Quran" pitchFamily="2" charset="-78"/>
                <a:ea typeface="+mn-ea"/>
                <a:cs typeface="Attari_Quran" pitchFamily="2" charset="-78"/>
              </a:rPr>
              <a:t>وَّآلِهِ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Allah, bless Muhammad and his Household,</a:t>
            </a:r>
          </a:p>
        </p:txBody>
      </p:sp>
      <p:sp>
        <p:nvSpPr>
          <p:cNvPr id="120836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2800" b="1" i="1">
                <a:solidFill>
                  <a:srgbClr val="000066"/>
                </a:solidFill>
                <a:ea typeface="MS Mincho" pitchFamily="49" charset="-128"/>
              </a:rPr>
              <a:t>allahumma sal-li a'la muhammadiw-wa a-lih</a:t>
            </a:r>
            <a:endParaRPr lang="fi-FI" sz="28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2083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اے اللہ! محمدؐ اور اُن كی آلؑ پر رحمت نازل فرما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20838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ऐ अल्लाह! मोहम्मद (स) और उनकी आल (अ) पर रहमत नाज़िल फ़रमा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2083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2084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وَلا أُظْلَمَنَّ وَأَنتَ مُطِيقٌ لِّلدَّفْعِ عَنِّي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let me not be wronged, while You canst repel from me,</a:t>
            </a:r>
          </a:p>
        </p:txBody>
      </p:sp>
      <p:sp>
        <p:nvSpPr>
          <p:cNvPr id="121860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wa-la uzlaman-na wa anta mutiqul-lid-daf-i' a'n-ni</a:t>
            </a:r>
          </a:p>
        </p:txBody>
      </p:sp>
      <p:sp>
        <p:nvSpPr>
          <p:cNvPr id="12186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مجھ پر ظلم ہونے پائے جب كہ تو اُس كے دفع كرنے پر قادر ہے،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2186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मुझ पर ज़ुल्म न होने पाए जबके तू उसके दफ़ा करने पर क़ादिर है,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2186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2186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وَلا أَظْلِمَنَّ وَأَنتَ الْقَادِرُ عَلى الْقَبْضِ مِنِّي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let me not do wrong, while You are powerful over holding me back,</a:t>
            </a:r>
          </a:p>
        </p:txBody>
      </p:sp>
      <p:sp>
        <p:nvSpPr>
          <p:cNvPr id="122884" name="Subtitle 4"/>
          <p:cNvSpPr txBox="1">
            <a:spLocks/>
          </p:cNvSpPr>
          <p:nvPr/>
        </p:nvSpPr>
        <p:spPr bwMode="auto">
          <a:xfrm>
            <a:off x="76200" y="6053138"/>
            <a:ext cx="8991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sv-SE" sz="2800" b="1" i="1">
                <a:solidFill>
                  <a:srgbClr val="000066"/>
                </a:solidFill>
                <a:ea typeface="MS Mincho" pitchFamily="49" charset="-128"/>
              </a:rPr>
              <a:t>wa-la azliman-na wa antal-qadiru a'lil-qab-di min-ni</a:t>
            </a:r>
            <a:endParaRPr lang="fi-FI" sz="28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22885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 اور كسی پر ظلم نہ كروں جب كہ تو مجھے ظلم سے روك دینے كی طاقت ركھتا ہے 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22886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 और किसी पर ज़ुल्म न करूं जबके तू मुझे ज़ुल्म से रोक देने की ताक़त रखता है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228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2288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اللَّهُمَّ صَلِّ عَلَى مُحَمَّدٍ </a:t>
            </a:r>
            <a:r>
              <a:rPr lang="ar-SA" sz="8000" kern="1200" dirty="0" err="1">
                <a:latin typeface="Attari_Quran" pitchFamily="2" charset="-78"/>
                <a:ea typeface="+mn-ea"/>
                <a:cs typeface="Attari_Quran" pitchFamily="2" charset="-78"/>
              </a:rPr>
              <a:t>وَّآلِهِ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Allah, bless Muhammad and his Household,</a:t>
            </a:r>
          </a:p>
        </p:txBody>
      </p:sp>
      <p:sp>
        <p:nvSpPr>
          <p:cNvPr id="13316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2800" b="1" i="1">
                <a:solidFill>
                  <a:srgbClr val="000066"/>
                </a:solidFill>
                <a:ea typeface="MS Mincho" pitchFamily="49" charset="-128"/>
              </a:rPr>
              <a:t>allahumma sal-li a'la muhammadiw-wa a-lih</a:t>
            </a:r>
            <a:endParaRPr lang="fi-FI" sz="28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331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بارِالٰہا!محمدؐ اور ان كی آلؑ پر رحمت نازل فرما 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3318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बारे इलाहा। मोहम्मद (स) और उनकी आल (अ) पर रहमत नाज़िल फ़रमा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331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332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وَلا أَضِلَّنَّ وَقَدْ أَمْكَنَتْكَ هِدَايَتِي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let me not be misguided, while You are able to guide me,</a:t>
            </a:r>
          </a:p>
        </p:txBody>
      </p:sp>
      <p:sp>
        <p:nvSpPr>
          <p:cNvPr id="123908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sv-SE" sz="2800" b="1" i="1">
                <a:solidFill>
                  <a:srgbClr val="000066"/>
                </a:solidFill>
                <a:ea typeface="MS Mincho" pitchFamily="49" charset="-128"/>
              </a:rPr>
              <a:t>wa-la adil-lan-na wa qad am-kanat-ka hidayati</a:t>
            </a:r>
            <a:endParaRPr lang="fi-FI" sz="28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23909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گمراہ نہ ہوجاؤں جب كہ میری رہنمائی تیرے لئے آسان ہے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23910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गुमराह न हो जाऊं जब के मेरी राहनुमाई तेरे लिये आसान है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2391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2391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وَلا </a:t>
            </a:r>
            <a:r>
              <a:rPr lang="ar-SA" sz="8000" kern="1200" dirty="0" err="1">
                <a:latin typeface="Attari_Quran" pitchFamily="2" charset="-78"/>
                <a:ea typeface="+mn-ea"/>
                <a:cs typeface="Attari_Quran" pitchFamily="2" charset="-78"/>
              </a:rPr>
              <a:t>أَفْتَقِرَنَّ</a:t>
            </a: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 وَمِنْ عِندِكَ وُسْعِي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let me not be poor, while with You is my plenty,</a:t>
            </a:r>
          </a:p>
        </p:txBody>
      </p:sp>
      <p:sp>
        <p:nvSpPr>
          <p:cNvPr id="124932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wa-la af-taqiran-na wa min i'ndika wus-e'e</a:t>
            </a:r>
          </a:p>
        </p:txBody>
      </p:sp>
      <p:sp>
        <p:nvSpPr>
          <p:cNvPr id="124933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محتاج نہ ہوں جب كہ میری فارغ البالی تیری طرف سے ہے۔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24934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मोहताज न हूँ  जबके मेरी फ़ारिग़ुल बाली तेरी तरफ़ से है।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2493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2493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وَلا أَطْغَيَنَّ وَمِنْ عِندِكَ وُجْدِي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let me not be insolent, while from You comes my wealth!</a:t>
            </a:r>
          </a:p>
        </p:txBody>
      </p:sp>
      <p:sp>
        <p:nvSpPr>
          <p:cNvPr id="125956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wa-la at-ghayan-na wa min i'ndika wuj-di</a:t>
            </a:r>
          </a:p>
        </p:txBody>
      </p:sp>
      <p:sp>
        <p:nvSpPr>
          <p:cNvPr id="12595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سركش نہ ہوجاؤں جب كہ میری خوشحالی تیری جانب سے ہے۔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25958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सरकष न हो जाऊ जबके मेरी ख़ुषहाली तेरी जानिब से है।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2595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2596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اللَّهُمَّ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Allah,</a:t>
            </a:r>
          </a:p>
        </p:txBody>
      </p:sp>
      <p:sp>
        <p:nvSpPr>
          <p:cNvPr id="126980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allahumma</a:t>
            </a:r>
          </a:p>
        </p:txBody>
      </p:sp>
      <p:sp>
        <p:nvSpPr>
          <p:cNvPr id="12698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بارالٰہا!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2698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बारे इलाहा!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2698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2698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إِلَى مَغْفِرَتِكَ وَفَدتُّ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I come to Your forgiveness,</a:t>
            </a:r>
          </a:p>
        </p:txBody>
      </p:sp>
      <p:sp>
        <p:nvSpPr>
          <p:cNvPr id="128004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ila magh-firatika wafad-tu</a:t>
            </a:r>
          </a:p>
        </p:txBody>
      </p:sp>
      <p:sp>
        <p:nvSpPr>
          <p:cNvPr id="128005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میں تیری مغفرت كی جانب آیا ہوں۔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28006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मैं तेरी मग़फ़ेरत की जानिब आया हूं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2800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2800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وَإِلَى عَفْوِكَ قَصَدتُّ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I go straight to Your pardon,</a:t>
            </a:r>
          </a:p>
        </p:txBody>
      </p:sp>
      <p:sp>
        <p:nvSpPr>
          <p:cNvPr id="129028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ila a'f-wika qasad-tu</a:t>
            </a:r>
          </a:p>
        </p:txBody>
      </p:sp>
      <p:sp>
        <p:nvSpPr>
          <p:cNvPr id="129029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تیری معافی كا طلب گار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29030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तेरी मुआफ़ी का तलबगार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2903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2903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وَإِلَى تَجَاوُزِكَ اشْتَقْتُ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I yearn for Your forbearance,</a:t>
            </a:r>
          </a:p>
        </p:txBody>
      </p:sp>
      <p:sp>
        <p:nvSpPr>
          <p:cNvPr id="130052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ila taja-wuzikash-taq-tu</a:t>
            </a:r>
          </a:p>
        </p:txBody>
      </p:sp>
      <p:sp>
        <p:nvSpPr>
          <p:cNvPr id="130053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تیری بخشش كا مشتاق ہوں۔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30054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तेरी बख़्षिष का मुष्ताक़ हूं।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3005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3005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وَبِفَضْلِكَ وَثِقْتُ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I trust in Your bounty,</a:t>
            </a:r>
          </a:p>
        </p:txBody>
      </p:sp>
      <p:sp>
        <p:nvSpPr>
          <p:cNvPr id="131076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bi-fadlika wathiq-tu</a:t>
            </a:r>
          </a:p>
        </p:txBody>
      </p:sp>
      <p:sp>
        <p:nvSpPr>
          <p:cNvPr id="13107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میں صرف تیرے فضل پر بھروسہ ركھتا ہوں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31078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मैं सिर्फ़ तेरे फ़ज़्ल पर भरोसा रखता हूं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310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310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وَلَيْسَ عِندِي مَا يُوجِبُ لِي مَغْفِرَتَكَ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but there is nothing with me to make me warrant but Your forgiveness,</a:t>
            </a:r>
          </a:p>
        </p:txBody>
      </p:sp>
      <p:sp>
        <p:nvSpPr>
          <p:cNvPr id="132100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2800" b="1" i="1">
                <a:solidFill>
                  <a:srgbClr val="000066"/>
                </a:solidFill>
                <a:ea typeface="MS Mincho" pitchFamily="49" charset="-128"/>
              </a:rPr>
              <a:t>wa laysa i'ndi ma yujibu li magh-firatak</a:t>
            </a:r>
            <a:endParaRPr lang="fi-FI" sz="28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3210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میری پاس كوئی چیز ایسی نہیں ہے۔ جو میرے لئے مغفرت كا باعث بن سكے 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3210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मेरे पास कोई चीज़ ऐसी नहीं है जो मेरे लिये मग़फ़ेरत का बाएस बन सके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3210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3210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وَلا فِي عَمَلِي مَا أَسْتَحِقُّ بِهِ عَفْوَكَ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nothing in my works to make me merit but Your pardon,</a:t>
            </a:r>
          </a:p>
        </p:txBody>
      </p:sp>
      <p:sp>
        <p:nvSpPr>
          <p:cNvPr id="133124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wa-la fi a'mali ma as-tahiq-qu bihi a'f-wak</a:t>
            </a:r>
          </a:p>
        </p:txBody>
      </p:sp>
      <p:sp>
        <p:nvSpPr>
          <p:cNvPr id="133125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نہ مرے عمل میں كچھ ہے كہ تیری عفو كا سزاوار قرار پاؤں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33126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न मेरे अमल में कुछ है के तेरे अफ़ो का सज़वार क़रार पाऊं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3312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3312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وَاكْفِنِي مَا يَشْغَلُنِي </a:t>
            </a:r>
            <a:r>
              <a:rPr lang="ar-SA" sz="8000" kern="1200" dirty="0" err="1">
                <a:latin typeface="Attari_Quran" pitchFamily="2" charset="-78"/>
                <a:ea typeface="+mn-ea"/>
                <a:cs typeface="Attari_Quran" pitchFamily="2" charset="-78"/>
              </a:rPr>
              <a:t>الإِهْتِمَامُ</a:t>
            </a: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 بِهِ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spare me the concerns which distract me,</a:t>
            </a:r>
          </a:p>
        </p:txBody>
      </p:sp>
      <p:sp>
        <p:nvSpPr>
          <p:cNvPr id="14340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wak-fini ma yash-ghalunil-ih-timamu bih</a:t>
            </a:r>
          </a:p>
        </p:txBody>
      </p:sp>
      <p:sp>
        <p:nvSpPr>
          <p:cNvPr id="1434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مجھے اُن مصروفیتوں سے جو عبادت میں مانع ہیں بے نیاز كردے 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434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मुझे उन मसरूफ़ीन से जो इबादत में मानेअ हैं बेनियाज़ कर दे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434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434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وَمَا لِي بَعْدَ أَنْ حَكَمْتُ عَلَى نَفْسِي إلاَّ فَضْلُكَ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nothing on my behalf after I judge my soul but Your bounty,</a:t>
            </a:r>
          </a:p>
        </p:txBody>
      </p:sp>
      <p:sp>
        <p:nvSpPr>
          <p:cNvPr id="134148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2800" b="1" i="1">
                <a:solidFill>
                  <a:srgbClr val="000066"/>
                </a:solidFill>
                <a:ea typeface="MS Mincho" pitchFamily="49" charset="-128"/>
              </a:rPr>
              <a:t>wa ma li ba'-da an hakam-tu a'la naf-si il-la fadluka</a:t>
            </a:r>
            <a:endParaRPr lang="fi-FI" sz="28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34149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اب اس كے بعد كہ میں خود ہی اپنے خلاف فیصلہ كرچكا ہوں تیرے فضل كے سوا میرا سرمایہٴ امید كیا ہوسكتا ہے ۔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34150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अब इसके बाद के मैं ख़ुद ही अपने खि़लाफ़ फ़ैसला कर चुका हूं तेरे फ़ज़्ल के सिवा मेरा सरमायाए उम्मीद क्या हो सकता है।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3415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3415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فَصَلِّ عَلَى مُحَمَّدٍ </a:t>
            </a:r>
            <a:r>
              <a:rPr lang="ar-SA" sz="8000" kern="1200" dirty="0" err="1">
                <a:latin typeface="Attari_Quran" pitchFamily="2" charset="-78"/>
                <a:ea typeface="+mn-ea"/>
                <a:cs typeface="Attari_Quran" pitchFamily="2" charset="-78"/>
              </a:rPr>
              <a:t>وَّآلِهِ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Allah, bless Muhammad and his Household</a:t>
            </a:r>
          </a:p>
        </p:txBody>
      </p:sp>
      <p:sp>
        <p:nvSpPr>
          <p:cNvPr id="135172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fa-sal-li a'la muhammadiw-wa a-lihi</a:t>
            </a:r>
          </a:p>
        </p:txBody>
      </p:sp>
      <p:sp>
        <p:nvSpPr>
          <p:cNvPr id="135173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لہٰذا محمدؐ اور اُن كی آلؑ پر رحمت نازل كر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35174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लेहाज़ा मोहम्मद (स) और उनकी आल (अ) पर रहमत नाज़िल कर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3517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3517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وَتَفَضَّلْ عَلَيَّ اللَّهُمَّ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Allah, bestow Your bounty upon me!</a:t>
            </a:r>
          </a:p>
        </p:txBody>
      </p:sp>
      <p:sp>
        <p:nvSpPr>
          <p:cNvPr id="136196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tafad-dal a'layil allahumma</a:t>
            </a:r>
          </a:p>
        </p:txBody>
      </p:sp>
      <p:sp>
        <p:nvSpPr>
          <p:cNvPr id="13619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 اور مجھ پر تفضل فرما۔ 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36198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मुझ पर तफ़ज़्ज़ुल फ़रमा,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3619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3620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وَأَنطِقْنِي بِالْهُدَى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make my speech be guidance,</a:t>
            </a:r>
          </a:p>
        </p:txBody>
      </p:sp>
      <p:sp>
        <p:nvSpPr>
          <p:cNvPr id="137220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antiq-ni bial-huda</a:t>
            </a:r>
          </a:p>
        </p:txBody>
      </p:sp>
      <p:sp>
        <p:nvSpPr>
          <p:cNvPr id="13722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خدایا! مجھے ہدایت كے ساتھ گویا كر،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3722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ख़ुदाया मुझे हिदायत के साथ गोया कर,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3722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3722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وَأَلْهِمْنِي التِّقْوَى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inspire me with reverential fear,</a:t>
            </a:r>
          </a:p>
        </p:txBody>
      </p:sp>
      <p:sp>
        <p:nvSpPr>
          <p:cNvPr id="138244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al-him-nit-tiq-wa</a:t>
            </a:r>
          </a:p>
        </p:txBody>
      </p:sp>
      <p:sp>
        <p:nvSpPr>
          <p:cNvPr id="138245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میرے دل میں تقویٰ و پرہیزگاری كا القا فرما،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38246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मेरे दिल में तक़वा व परहेज़गारी का अलक़ा फ़रमा,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3824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3824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وَوَفِّقْنِي للَّتِي هِي أَزْكَى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give me success in that which is most pure,</a:t>
            </a:r>
          </a:p>
        </p:txBody>
      </p:sp>
      <p:sp>
        <p:nvSpPr>
          <p:cNvPr id="139268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waf-fiq-ni lil-lati hiya azka</a:t>
            </a:r>
          </a:p>
        </p:txBody>
      </p:sp>
      <p:sp>
        <p:nvSpPr>
          <p:cNvPr id="139269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پاكیزہ عمل كی توفیق دے،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39270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पाकीज़ा अमल की तौफ़ीक़ दे,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3927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3927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وَاسْتَعْمِلْنِي بِمَا هُوَ أَرْضَى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employ me in what is most pleasing to You!</a:t>
            </a:r>
          </a:p>
        </p:txBody>
      </p:sp>
      <p:sp>
        <p:nvSpPr>
          <p:cNvPr id="140292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pt-BR" sz="2800" b="1" i="1">
                <a:solidFill>
                  <a:srgbClr val="000066"/>
                </a:solidFill>
                <a:ea typeface="MS Mincho" pitchFamily="49" charset="-128"/>
              </a:rPr>
              <a:t>was-ta'-mil-ni bima huwa ar-da</a:t>
            </a:r>
            <a:endParaRPr lang="fi-FI" sz="28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40293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پسندیدہ كام میں مشغول ركھ۔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40294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पसन्दीदा काम में मषग़ूल रख। </a:t>
            </a:r>
          </a:p>
        </p:txBody>
      </p:sp>
      <p:sp>
        <p:nvSpPr>
          <p:cNvPr id="14029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4029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اللَّهُمَّ اسْلُكْ بِي الطَّرِيقَةَ الْمُثْلَى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Allah, let me tread the most exemplary path</a:t>
            </a:r>
          </a:p>
        </p:txBody>
      </p:sp>
      <p:sp>
        <p:nvSpPr>
          <p:cNvPr id="141316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allahummas-luk bi-yat-tariqatal-muth-la</a:t>
            </a:r>
          </a:p>
        </p:txBody>
      </p:sp>
      <p:sp>
        <p:nvSpPr>
          <p:cNvPr id="14131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خدایا مجھے بہترین راستہ پر چلا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41318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ख़ुदाया मुझे बेहतरीन रास्ते पर चला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4131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4132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وَاجْعَلْنِي عَلَى مِلَّتِكَ أَمُوتُ وَأَحْيَا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make me live and die in Your creed!</a:t>
            </a:r>
          </a:p>
        </p:txBody>
      </p:sp>
      <p:sp>
        <p:nvSpPr>
          <p:cNvPr id="142340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2800" b="1" i="1">
                <a:solidFill>
                  <a:srgbClr val="000066"/>
                </a:solidFill>
                <a:ea typeface="MS Mincho" pitchFamily="49" charset="-128"/>
              </a:rPr>
              <a:t>waj-a'l-ni a'la mil-latika amutu wa ah-ya</a:t>
            </a:r>
            <a:endParaRPr lang="fi-FI" sz="28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4234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ایسا كر كہ تیرے دن و آئین پر مروں اور اسی پر زندہ رہوں۔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4234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ऐसा कर के तेरे दीन व आईन पर मरूं और उसी पर ज़िन्दा रहूं।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4234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4234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اللَّهُمَّ صَلِّ عَلَى مُحَمَّدٍ </a:t>
            </a:r>
            <a:r>
              <a:rPr lang="ar-SA" sz="8000" kern="1200" dirty="0" err="1">
                <a:latin typeface="Attari_Quran" pitchFamily="2" charset="-78"/>
                <a:ea typeface="+mn-ea"/>
                <a:cs typeface="Attari_Quran" pitchFamily="2" charset="-78"/>
              </a:rPr>
              <a:t>وَّآلِهِ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Allah, bless Muhammad and his Household,</a:t>
            </a:r>
          </a:p>
        </p:txBody>
      </p:sp>
      <p:sp>
        <p:nvSpPr>
          <p:cNvPr id="143364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2800" b="1" i="1">
                <a:solidFill>
                  <a:srgbClr val="000066"/>
                </a:solidFill>
                <a:ea typeface="MS Mincho" pitchFamily="49" charset="-128"/>
              </a:rPr>
              <a:t>allahumma sal-li a'la muhammadiw-wa a-lih</a:t>
            </a:r>
            <a:endParaRPr lang="fi-FI" sz="28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43365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اے اللہ! محمد اور اُن كی آلؑ پر رحمت نازل فرما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43366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ऐ अल्लाह! मोहम्मद (स) और उनकी आल (अ) पर रहमत नाज़िल फ़रमा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4336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4336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وَاسْتَعْمِلْنِي بِمَا تَسْألُنِي غَداً عَنْهُ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employ me in that about which You will ask me tomorrow,</a:t>
            </a:r>
          </a:p>
        </p:txBody>
      </p:sp>
      <p:sp>
        <p:nvSpPr>
          <p:cNvPr id="15364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was-ta'-mil-ni bima tas-aluni ghadan a'n-h</a:t>
            </a:r>
          </a:p>
        </p:txBody>
      </p:sp>
      <p:sp>
        <p:nvSpPr>
          <p:cNvPr id="15365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انہی چیزوں پر عمل پیرا ہونے كی توفیق دے جن كے بارے میں مجھ سے كل كے دن سوال كرے گا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5366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उन्हीं चीज़़ों पर अमल पैरा होने की तौफ़ीक़ दे जिनके बारे में मुझसे कल के दिन सवाल करेगा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536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536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وَمَتِّعْنِي </a:t>
            </a:r>
            <a:r>
              <a:rPr lang="ar-SA" sz="8000" kern="1200" dirty="0" err="1">
                <a:latin typeface="Attari_Quran" pitchFamily="2" charset="-78"/>
                <a:ea typeface="+mn-ea"/>
                <a:cs typeface="Attari_Quran" pitchFamily="2" charset="-78"/>
              </a:rPr>
              <a:t>بِالإقْتِصَادِ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give me to enjoy moderation,</a:t>
            </a:r>
          </a:p>
        </p:txBody>
      </p:sp>
      <p:sp>
        <p:nvSpPr>
          <p:cNvPr id="144388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mat-tia'-ni bil-iq-tisad</a:t>
            </a:r>
          </a:p>
        </p:txBody>
      </p:sp>
      <p:sp>
        <p:nvSpPr>
          <p:cNvPr id="144389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مجھے (گفتار و كردار میں) میانہ روی سے بہرہ مند فرما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44390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मुझे (गुफ़तार व किरदार में) मयानारवी से बहरामन्द फ़रमा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4439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4439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وَاجْعَلْنِي مِنْ أَهْلِ السَّدَادِ،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make me into one of the people of right behavior,</a:t>
            </a:r>
          </a:p>
        </p:txBody>
      </p:sp>
      <p:sp>
        <p:nvSpPr>
          <p:cNvPr id="145412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waj-a'l-ni min ah-lis-sadad</a:t>
            </a:r>
          </a:p>
        </p:txBody>
      </p:sp>
      <p:sp>
        <p:nvSpPr>
          <p:cNvPr id="145413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درست كاروں اور ہدایت كے رہنماؤں اور نیك بندوں میں سے قرار دے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45414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दुरूस्तकारों और हिदायत के रहनुमाओं और नेक बन्दों में से क़रार दे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4541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4541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وَمِنْ أَدِلَّةِ الرَّشَادِ،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the proofs of right conduct,</a:t>
            </a:r>
          </a:p>
        </p:txBody>
      </p:sp>
      <p:sp>
        <p:nvSpPr>
          <p:cNvPr id="146436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min adil-latir-rashad</a:t>
            </a:r>
          </a:p>
        </p:txBody>
      </p:sp>
      <p:sp>
        <p:nvSpPr>
          <p:cNvPr id="14643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صحیح طرز عمل كا ثبوت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46438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सही आचरण का सबूत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4643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4644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وَمِن صَاِلحِي الْعِبَادِ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the servants of righteousness,</a:t>
            </a:r>
          </a:p>
        </p:txBody>
      </p:sp>
      <p:sp>
        <p:nvSpPr>
          <p:cNvPr id="147460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min salihil-i'bad</a:t>
            </a:r>
          </a:p>
        </p:txBody>
      </p:sp>
      <p:sp>
        <p:nvSpPr>
          <p:cNvPr id="14746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صالح بندے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4746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सच्चा सेवक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4746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4746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وَارْزُقْنِي فَوْزَ الْمَعَادِ،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provide me with triumph at the place of Return</a:t>
            </a:r>
          </a:p>
        </p:txBody>
      </p:sp>
      <p:sp>
        <p:nvSpPr>
          <p:cNvPr id="148484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war-zuq-ni fawzal-ma'adi</a:t>
            </a:r>
          </a:p>
        </p:txBody>
      </p:sp>
      <p:sp>
        <p:nvSpPr>
          <p:cNvPr id="148485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0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مجھے كامیابی عطا كر </a:t>
            </a:r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قیامت</a:t>
            </a:r>
            <a:r>
              <a:rPr lang="ar-SA" sz="40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 كے دن</a:t>
            </a:r>
            <a:endParaRPr lang="en-US" sz="40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48486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बदले की जगह पर विजय के साथ मुझे प्रदान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484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4848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وَسَلاَمَةَ الْمِرْصَادِ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safety from the Ambush!</a:t>
            </a:r>
          </a:p>
        </p:txBody>
      </p:sp>
      <p:sp>
        <p:nvSpPr>
          <p:cNvPr id="149508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salamatal-mir-sad</a:t>
            </a:r>
          </a:p>
        </p:txBody>
      </p:sp>
      <p:sp>
        <p:nvSpPr>
          <p:cNvPr id="149509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حفاظت كر گھات لگا كر كیے جانے والے حملہ سے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49510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घात से सुरक्षा!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4951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4951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اللَّهُمَّ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Allah,</a:t>
            </a:r>
          </a:p>
        </p:txBody>
      </p:sp>
      <p:sp>
        <p:nvSpPr>
          <p:cNvPr id="150532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allahumma</a:t>
            </a:r>
          </a:p>
        </p:txBody>
      </p:sp>
      <p:sp>
        <p:nvSpPr>
          <p:cNvPr id="150533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اے اللہ!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50534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ऐ अल्लाह!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5053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5053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خُذْ لِنَفْسِكَ مِن نَّفْسِي مَا يُخَلِّصُهَا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take to Yourself from my soul what will purify it</a:t>
            </a:r>
          </a:p>
        </p:txBody>
      </p:sp>
      <p:sp>
        <p:nvSpPr>
          <p:cNvPr id="151556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khudh linaf-sika min-naf-si ma yukhal-lisuha</a:t>
            </a:r>
          </a:p>
        </p:txBody>
      </p:sp>
      <p:sp>
        <p:nvSpPr>
          <p:cNvPr id="15155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خدایا میرے نفس كا ایك حصہ اپنی (ابتلا و آزمائش كے) لئے مخصوص كردے تاكہ اُسے (عذاب سے ) رہائی دلا سكے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51558" name="Rectangle 16"/>
          <p:cNvSpPr>
            <a:spLocks noChangeArrowheads="1"/>
          </p:cNvSpPr>
          <p:nvPr/>
        </p:nvSpPr>
        <p:spPr bwMode="auto">
          <a:xfrm>
            <a:off x="152400" y="51054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मेरे नफ़्स का एक हिस्सा अपनी (इबतेलाओ आज़माइष के) लिये मख़सूस कर दे ताके उसे (अज़ाब से) रेहाई दिला सके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5155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5156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وَأَبْقِ لِنَفْسِي مِن نَّفْسِي مَا يُصْلِحُهَا،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leave for my soul that of my soul that will set it right,</a:t>
            </a:r>
          </a:p>
        </p:txBody>
      </p:sp>
      <p:sp>
        <p:nvSpPr>
          <p:cNvPr id="152580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2800" b="1" i="1">
                <a:solidFill>
                  <a:srgbClr val="000066"/>
                </a:solidFill>
                <a:ea typeface="MS Mincho" pitchFamily="49" charset="-128"/>
              </a:rPr>
              <a:t>wa ab-qi linaf-si min-naf-si ma yus-lihuha</a:t>
            </a:r>
            <a:endParaRPr lang="fi-FI" sz="28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5258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ایك حصہ كہ جس سے اس كی (دنیوی) اصلاح و درستی وابستہ ہے میرے لئے رہنے دے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52582" name="Rectangle 16"/>
          <p:cNvSpPr>
            <a:spLocks noChangeArrowheads="1"/>
          </p:cNvSpPr>
          <p:nvPr/>
        </p:nvSpPr>
        <p:spPr bwMode="auto">
          <a:xfrm>
            <a:off x="152400" y="51054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एक हिस्सा के जिससे उसकी (दुनयवी) इस्लाह व दुरूस्ती वाबस्ता है, मेरे लिये रहने दे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5258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5258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فَإِنَّ نَفْسِي هَاِلكَةً أَوْ تَعْصِمَهَا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for my soul will perish unless You preserve it!</a:t>
            </a:r>
          </a:p>
        </p:txBody>
      </p:sp>
      <p:sp>
        <p:nvSpPr>
          <p:cNvPr id="153604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fa-in-na naf-si halikatun aw ta'-simaha</a:t>
            </a:r>
          </a:p>
        </p:txBody>
      </p:sp>
      <p:sp>
        <p:nvSpPr>
          <p:cNvPr id="153605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كیونكہ میرا نفس تو ہلاك ہونے والا ہے مگر یہ كہ تو اُسے بچا لے جائے۔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53606" name="Rectangle 16"/>
          <p:cNvSpPr>
            <a:spLocks noChangeArrowheads="1"/>
          </p:cNvSpPr>
          <p:nvPr/>
        </p:nvSpPr>
        <p:spPr bwMode="auto">
          <a:xfrm>
            <a:off x="152400" y="51054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क्योंके मेरा नफ़्स तो हलाक होने वाला है मगर यह के तू उसे बचा ले जाए।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5360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5360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وَاسْتَفْرِغْ أَيَّامِي فِيمَا خَلَقْتَنِي لَهُ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let me pass my days in that for which You hast created me!</a:t>
            </a:r>
          </a:p>
        </p:txBody>
      </p:sp>
      <p:sp>
        <p:nvSpPr>
          <p:cNvPr id="16388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was-taf-righ ay-yami fima khalaq-tani lah</a:t>
            </a:r>
          </a:p>
        </p:txBody>
      </p:sp>
      <p:sp>
        <p:nvSpPr>
          <p:cNvPr id="16389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میرے ایّام زندگی كی غرض خلقت كی انجام دہی كے لئے مخصوص كردے، 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6390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मेरे अय्यामे ज़िन्दगी को ग़रज़े खि़लक़त की अन्जामदेही के लिये मख़सूस कर दे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639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639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اللَّهُمَّ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Allah,</a:t>
            </a:r>
          </a:p>
        </p:txBody>
      </p:sp>
      <p:sp>
        <p:nvSpPr>
          <p:cNvPr id="154628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allahumma</a:t>
            </a:r>
          </a:p>
        </p:txBody>
      </p:sp>
      <p:sp>
        <p:nvSpPr>
          <p:cNvPr id="154629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اے اللہ!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54630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ऐ अल्लाह!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5463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5463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أَنتَ عُدَّتِي إِنْ حَزِنتُ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You are my stores when I sorrow,</a:t>
            </a:r>
          </a:p>
        </p:txBody>
      </p:sp>
      <p:sp>
        <p:nvSpPr>
          <p:cNvPr id="155652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anta u'd-dati in hazintu</a:t>
            </a:r>
          </a:p>
        </p:txBody>
      </p:sp>
      <p:sp>
        <p:nvSpPr>
          <p:cNvPr id="155653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اگر میں غمگین ہوں تو میرا سازو سامان (تسكین) تو ہے۔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55654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अगर मैं ग़मगीन हूं तो मेरा साज़ व सामाने (तसकीन) तू है,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5565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5565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وَأَنتَ مُنتَجَعِي إِنْ حُرِمْتُ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You are my recourse when I am deprived,</a:t>
            </a:r>
          </a:p>
        </p:txBody>
      </p:sp>
      <p:sp>
        <p:nvSpPr>
          <p:cNvPr id="156676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anta muntajae'e in hurim-tu</a:t>
            </a:r>
          </a:p>
        </p:txBody>
      </p:sp>
      <p:sp>
        <p:nvSpPr>
          <p:cNvPr id="15667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اگر (ہر جگہ سے) محروم رہوں تو میری امیدگاہ تو ہے۔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56678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अगर (हर जगह से) महरूम रहूं तो मेरी उम्मीदगाह तू है,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566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566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وَبِكَ اسْتِغَاثَتِي إِن كُرِثْتُ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from You I seek aid when troubled</a:t>
            </a:r>
          </a:p>
        </p:txBody>
      </p:sp>
      <p:sp>
        <p:nvSpPr>
          <p:cNvPr id="157700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bikas-tigha-thati in kurith-tu</a:t>
            </a:r>
          </a:p>
        </p:txBody>
      </p:sp>
      <p:sp>
        <p:nvSpPr>
          <p:cNvPr id="15770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اگر مجھ پر غموں كا ہجوم  ہو تو تجھ ہی سے داد و فریاد ہے۔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5770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अगर मुझ पर ग़मों का हुजूम हो तो तुझ ही से दादफ़रयाद है।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5770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5770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وَعِندَكَ مِمَّا فَاتَ خَلَفٌ،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with You is a substitute for everything gone by,</a:t>
            </a:r>
          </a:p>
        </p:txBody>
      </p:sp>
      <p:sp>
        <p:nvSpPr>
          <p:cNvPr id="158724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i'ndaka mimma fata khalaf</a:t>
            </a:r>
          </a:p>
        </p:txBody>
      </p:sp>
      <p:sp>
        <p:nvSpPr>
          <p:cNvPr id="158725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جو چیز جا چكی اس كا عوض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58726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जो चीज़ जा चुकी, उसका एवज़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5872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5872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وَلِمَا فَسَدَ صَلاَحٌ،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 correction for everything corrupted,</a:t>
            </a:r>
          </a:p>
        </p:txBody>
      </p:sp>
      <p:sp>
        <p:nvSpPr>
          <p:cNvPr id="159748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lima fasada salah</a:t>
            </a:r>
          </a:p>
        </p:txBody>
      </p:sp>
      <p:sp>
        <p:nvSpPr>
          <p:cNvPr id="159749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جو شے تباہ ہوگئی اس كی درستی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59750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जो षै तबाह हो गई उसकी दुरूस्ती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5975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5975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وَفِيمَا أَنكَرْتَ تَغْيِيرٌ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 change from everything You </a:t>
            </a:r>
            <a:r>
              <a:rPr lang="en-US" b="1" kern="1200" dirty="0" smtClean="0">
                <a:ea typeface="MS Mincho" pitchFamily="49" charset="-128"/>
              </a:rPr>
              <a:t>disapproves.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160772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fima ankar-ta tagh-yir</a:t>
            </a:r>
          </a:p>
        </p:txBody>
      </p:sp>
      <p:sp>
        <p:nvSpPr>
          <p:cNvPr id="160773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جسے تو ناپسند كرے اس كی تبدیلی تیرے ہاتھ میں ہے۔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60774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जो तू नापसन्द करे उसकी तबदीली तेरे हाथ में है।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6077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6077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فَامْنُنْ عَلَيَّ قَبْلَ الْبَلاءِ بِالْعَافِيَةِ،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So show kindness to me with well-being before affliction,</a:t>
            </a:r>
          </a:p>
        </p:txBody>
      </p:sp>
      <p:sp>
        <p:nvSpPr>
          <p:cNvPr id="161796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fam-nun a'lay-ya qab-lal-bala-i bil-a'afi-yah</a:t>
            </a:r>
          </a:p>
        </p:txBody>
      </p:sp>
      <p:sp>
        <p:nvSpPr>
          <p:cNvPr id="16179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لہٰذا بلا كے نازل ہونے سے پہلے عافیت،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61798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लेहाज़ा बला के नाज़िल होने से पहले आफ़ियत,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6179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6180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وَقَبْلَ الطَّلَبِ بِالْجِدَةِ،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wealth before asking,</a:t>
            </a:r>
          </a:p>
        </p:txBody>
      </p:sp>
      <p:sp>
        <p:nvSpPr>
          <p:cNvPr id="162820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qab-lat-talabi bial-jidah</a:t>
            </a:r>
          </a:p>
        </p:txBody>
      </p:sp>
      <p:sp>
        <p:nvSpPr>
          <p:cNvPr id="16282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مانگنے سے پہلے خوشحالی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6282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 मांगने से पहले ख़ुषहाली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6282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6282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وَقَبْلَ الضَّلاَلِ بِالرَّشَادِ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right conduct before misguidance;</a:t>
            </a:r>
          </a:p>
        </p:txBody>
      </p:sp>
      <p:sp>
        <p:nvSpPr>
          <p:cNvPr id="163844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qab-lad-dalali bilr-rashad</a:t>
            </a:r>
          </a:p>
        </p:txBody>
      </p:sp>
      <p:sp>
        <p:nvSpPr>
          <p:cNvPr id="163845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گمراہی سے پہلے ہدایت سے مجھ پر احسان فرما۔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63846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गुमराही से पहले हिदायत से मुझ पर एहसान फ़रमा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6384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6384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وَاغْنِنِي وَأَوْسِعْ عَلَيَّ فِي رِزْقِكَ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Free me from need, and expand Your provision toward me,</a:t>
            </a:r>
          </a:p>
        </p:txBody>
      </p:sp>
      <p:sp>
        <p:nvSpPr>
          <p:cNvPr id="17412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agh-nini wa aw-sia' a'lay-ya fi rizqik</a:t>
            </a:r>
          </a:p>
        </p:txBody>
      </p:sp>
      <p:sp>
        <p:nvSpPr>
          <p:cNvPr id="17413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مجھے (دوسروں سے) بے نیاز كردے اور میرے رزق میں كشائق  و وسعت عطا فرما۔ 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7414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मुझे (दूसरों से) बेनियाज़ कर दे और मेरे रिज़्क़ में कषाइष व वुसअत फ़रमा।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741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741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وَاكْفِنِي مَؤُونَةَ مَعَرَّةِ الْعِبَادِ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suffice me against the burden of shame toward the servants,</a:t>
            </a:r>
          </a:p>
        </p:txBody>
      </p:sp>
      <p:sp>
        <p:nvSpPr>
          <p:cNvPr id="164868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wak-fini ma’unata ma'r-ratil-i'badi</a:t>
            </a:r>
          </a:p>
        </p:txBody>
      </p:sp>
      <p:sp>
        <p:nvSpPr>
          <p:cNvPr id="164869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لوگوں كی سختی و درشت باتوں كے رنج سے محفوظ ركھ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64870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लोगों की सख़्त व दुरषत बातों के रंज से महफ़ूज़ रख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6487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6487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وَهَبْ لِي أَمْنَ يَوْمِ الْمَعَادِ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give me security on the Day of Return,</a:t>
            </a:r>
          </a:p>
        </p:txBody>
      </p:sp>
      <p:sp>
        <p:nvSpPr>
          <p:cNvPr id="165892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pt-BR" sz="2800" b="1" i="1">
                <a:solidFill>
                  <a:srgbClr val="000066"/>
                </a:solidFill>
                <a:ea typeface="MS Mincho" pitchFamily="49" charset="-128"/>
              </a:rPr>
              <a:t>wa hab liya am-na yaw-mil-ma'ad</a:t>
            </a:r>
            <a:endParaRPr lang="fi-FI" sz="28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65893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قیامت كے دن امن  و اطمینان عطا فرما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65894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क़यामत के दिन अम्न व इतमीनान अता फ़रमा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6589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6589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وَامْنَحْنِي حُسْنَ الإِرْشَادِ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grant me excellent right guidance!</a:t>
            </a:r>
          </a:p>
        </p:txBody>
      </p:sp>
      <p:sp>
        <p:nvSpPr>
          <p:cNvPr id="166916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wam-nah-ni hus-nal-ir-shad</a:t>
            </a:r>
          </a:p>
        </p:txBody>
      </p:sp>
      <p:sp>
        <p:nvSpPr>
          <p:cNvPr id="16691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حُسن ہدایت و ارشاد كی توفیق مرحمت فرما۔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66918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हुस्ने हिदायत व इरषाद की तौफ़ीक़ मरहमत फ़रमा।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6691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6692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اللَّهُمَّ صَلِّ عَلَى مُحَمَّدٍ </a:t>
            </a:r>
            <a:r>
              <a:rPr lang="ar-SA" sz="8000" kern="1200" dirty="0" err="1">
                <a:latin typeface="Attari_Quran" pitchFamily="2" charset="-78"/>
                <a:ea typeface="+mn-ea"/>
                <a:cs typeface="Attari_Quran" pitchFamily="2" charset="-78"/>
              </a:rPr>
              <a:t>وَّآلِهِ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Allah, bless Muhammad and his Household,</a:t>
            </a:r>
          </a:p>
        </p:txBody>
      </p:sp>
      <p:sp>
        <p:nvSpPr>
          <p:cNvPr id="167940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2800" b="1" i="1">
                <a:solidFill>
                  <a:srgbClr val="000066"/>
                </a:solidFill>
                <a:ea typeface="MS Mincho" pitchFamily="49" charset="-128"/>
              </a:rPr>
              <a:t>allahumma sal-li a'la muhammadiw-wa a-lih</a:t>
            </a:r>
            <a:endParaRPr lang="fi-FI" sz="28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6794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اے اللہ! محمدؐ اور اُن كی آلؑ پر رحمت نازل فرما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6794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ऐ अल्लाह! मोहम्मद (स) और उनकी आल (अ) पर रहमत नाज़िल फ़रमा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6794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6794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وَادْرَأْ عَنِّي بِلُطْفِكَ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repel from me through Your gentleness,</a:t>
            </a:r>
          </a:p>
        </p:txBody>
      </p:sp>
      <p:sp>
        <p:nvSpPr>
          <p:cNvPr id="168964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wad-ra a'n-ni bi-lut-fik</a:t>
            </a:r>
          </a:p>
        </p:txBody>
      </p:sp>
      <p:sp>
        <p:nvSpPr>
          <p:cNvPr id="168965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اپنے لطف سے (بُرائیوں كو) مجھ سے دور كردے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68966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अपने लुत्फ़ से (बुराइयों को) मुझसे दूर कर दे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6896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6896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 err="1">
                <a:latin typeface="Attari_Quran" pitchFamily="2" charset="-78"/>
                <a:ea typeface="+mn-ea"/>
                <a:cs typeface="Attari_Quran" pitchFamily="2" charset="-78"/>
              </a:rPr>
              <a:t>وَاغْذُنِي</a:t>
            </a: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 بِنِعْمَتِكَ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feed me through Your </a:t>
            </a:r>
            <a:r>
              <a:rPr lang="en-US" b="1" kern="1200" dirty="0" err="1">
                <a:ea typeface="MS Mincho" pitchFamily="49" charset="-128"/>
              </a:rPr>
              <a:t>favour</a:t>
            </a:r>
            <a:r>
              <a:rPr lang="en-US" b="1" kern="1200" dirty="0">
                <a:ea typeface="MS Mincho" pitchFamily="49" charset="-128"/>
              </a:rPr>
              <a:t>,</a:t>
            </a:r>
          </a:p>
        </p:txBody>
      </p:sp>
      <p:sp>
        <p:nvSpPr>
          <p:cNvPr id="169988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wagh-dhuni binia'-matik</a:t>
            </a:r>
          </a:p>
        </p:txBody>
      </p:sp>
      <p:sp>
        <p:nvSpPr>
          <p:cNvPr id="169989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اپنی نعمت سے میری پرورش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69990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अपनी नेमत से मेरी परवरिष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6999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6999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وَأَصْلِحْنِي بِكَرَمِكَ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set me right through Your generosity,</a:t>
            </a:r>
          </a:p>
        </p:txBody>
      </p:sp>
      <p:sp>
        <p:nvSpPr>
          <p:cNvPr id="171012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as-lih-ni bikaramik</a:t>
            </a:r>
          </a:p>
        </p:txBody>
      </p:sp>
      <p:sp>
        <p:nvSpPr>
          <p:cNvPr id="171013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اپنے كرم سے میری اصلاح فرما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71014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अपने करम से मेरी इस्लाह फ़रमा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7101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7101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وَدَاوِنِي بِصُنعِكَ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heal me through Your benefaction,</a:t>
            </a:r>
          </a:p>
        </p:txBody>
      </p:sp>
      <p:sp>
        <p:nvSpPr>
          <p:cNvPr id="172036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dawini bisuni'k</a:t>
            </a:r>
          </a:p>
        </p:txBody>
      </p:sp>
      <p:sp>
        <p:nvSpPr>
          <p:cNvPr id="17203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اپنے فضل و احسان سے (جسمانی و نفسانی (امراض سے) میرا مداوا كر۔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72038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अपने फ़ज़्ल व एहसान से (जिस्मानी व नफ़्सानी अमराज़ से) मेरा मदावा कर।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7203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7204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وَأَظِلَّنِي فِي ذَرَاكَ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shade me in Your shelter,</a:t>
            </a:r>
          </a:p>
        </p:txBody>
      </p:sp>
      <p:sp>
        <p:nvSpPr>
          <p:cNvPr id="173060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azil-lani fi dharak</a:t>
            </a:r>
          </a:p>
        </p:txBody>
      </p:sp>
      <p:sp>
        <p:nvSpPr>
          <p:cNvPr id="17306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مجھے اپنی رحمت كے سایہ میں جگہ دے۔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7306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मुझे अपनी रहमत के साये में जगह दे,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7306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7306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وَجَلِّلْنِي رِضَاكَ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wrap me in Your good pleasure,</a:t>
            </a:r>
          </a:p>
        </p:txBody>
      </p:sp>
      <p:sp>
        <p:nvSpPr>
          <p:cNvPr id="174084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jal-lil-ni ridak</a:t>
            </a:r>
          </a:p>
        </p:txBody>
      </p:sp>
      <p:sp>
        <p:nvSpPr>
          <p:cNvPr id="174085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اپنی رضا مندی میں ڈھانپ لے۔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74086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 और अपनी रज़ामन्दी में ढांप ले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740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7408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وَلا تَفْتِنِّي بِالنَّظَرِ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tempt me not with ingratitude!</a:t>
            </a:r>
          </a:p>
        </p:txBody>
      </p:sp>
      <p:sp>
        <p:nvSpPr>
          <p:cNvPr id="18436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wa-la taf-tin-ni bin-nazar</a:t>
            </a:r>
          </a:p>
        </p:txBody>
      </p:sp>
      <p:sp>
        <p:nvSpPr>
          <p:cNvPr id="1843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احتیاج و دست نگری میں مبتلا نہ كر۔ 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8438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एहतियाज व दस्तंगरी में मुब्तिला न कर।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843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844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وَوَفِّقْنِي إِذَا اشْتَكَلَتْ عَلَيَّ الأُمُورُ لأَهْدَاهَا،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give me success to reach the most guided of affairs when affairs confuse me,</a:t>
            </a:r>
          </a:p>
        </p:txBody>
      </p:sp>
      <p:sp>
        <p:nvSpPr>
          <p:cNvPr id="175108" name="Subtitle 4"/>
          <p:cNvSpPr txBox="1">
            <a:spLocks/>
          </p:cNvSpPr>
          <p:nvPr/>
        </p:nvSpPr>
        <p:spPr bwMode="auto">
          <a:xfrm>
            <a:off x="-152400" y="6053138"/>
            <a:ext cx="9525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waf-fiq-ni idhash-takalat a'lay-yal-umuru li-ah-daha</a:t>
            </a:r>
          </a:p>
        </p:txBody>
      </p:sp>
      <p:sp>
        <p:nvSpPr>
          <p:cNvPr id="175109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جب امور مشتبہ ہوجائیں تو جو ان میں زیادہ قریب صواب ہو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75110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जब उमूर मुष्तबा हो जाएं तो जो उनमें ज़्यादा क़रीने सवाब हो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7511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7511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وَإِذَا تَشَابَهَتِ الأَعْمَالُ لأَزْكَاهَا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the purest of works when works seem similar,</a:t>
            </a:r>
          </a:p>
        </p:txBody>
      </p:sp>
      <p:sp>
        <p:nvSpPr>
          <p:cNvPr id="176132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idha tasha-bahatil-a'-malu li-azkaha</a:t>
            </a:r>
          </a:p>
        </p:txBody>
      </p:sp>
      <p:sp>
        <p:nvSpPr>
          <p:cNvPr id="176133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جب اعمال میں اشتباہ واقع ہوجائے تو جوان میں پاكیزہ تر ہو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76134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जब आमाल में इष्तेबाह वाक़ेअ हो जाए तो जो उनमें पाकीज़ातर हो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7613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7613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وَإِذَا تَنَاقَضَتِ المِلَلُ لأَرْضَاهَا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the most pleasing to You of creeds when creeds conflict!</a:t>
            </a:r>
          </a:p>
        </p:txBody>
      </p:sp>
      <p:sp>
        <p:nvSpPr>
          <p:cNvPr id="177156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idha tanaqadatil-milalu li-ar-daha</a:t>
            </a:r>
          </a:p>
        </p:txBody>
      </p:sp>
      <p:sp>
        <p:nvSpPr>
          <p:cNvPr id="17715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جب مذاہب میں اختلاف پڑ جائے تو جو ان میں پسندیدہ تر ہو اس پر عمل پیرا ہونے كی توفیق عطا فرما۔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77158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जब जब मज़ाहिब में इख़्तेलाफ़ पड़ जाए तो जो उनमें पसन्दीदातर हो उस पर अमल पैरा होने की तौफ़ीक़ अता फ़रमा।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7715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7716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اللَّهُمَّ صَلِّ عَلَى مُحَمَّدٍ </a:t>
            </a:r>
            <a:r>
              <a:rPr lang="ar-SA" sz="8000" kern="1200" dirty="0" err="1">
                <a:latin typeface="Attari_Quran" pitchFamily="2" charset="-78"/>
                <a:ea typeface="+mn-ea"/>
                <a:cs typeface="Attari_Quran" pitchFamily="2" charset="-78"/>
              </a:rPr>
              <a:t>وَّآلِهِ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Allah, bless Muhammad and his Household,</a:t>
            </a:r>
          </a:p>
        </p:txBody>
      </p:sp>
      <p:sp>
        <p:nvSpPr>
          <p:cNvPr id="178180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2800" b="1" i="1">
                <a:solidFill>
                  <a:srgbClr val="000066"/>
                </a:solidFill>
                <a:ea typeface="MS Mincho" pitchFamily="49" charset="-128"/>
              </a:rPr>
              <a:t>allahumma sal-li a'la muhammadiw-wa a-lih</a:t>
            </a:r>
            <a:endParaRPr lang="fi-FI" sz="28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7818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اے اللہ! محمدؐ اور ان كی آلؑ پر رحمت نازل فرما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7818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ऐ अल्लाह! मोहम्मद (स) और उनकी आल (अ) पर रहमत नाज़िल फ़रमा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7818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7818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وَتَوِّجْنِي بِالْكِفَايَةِ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crown me with sufficiency,</a:t>
            </a:r>
          </a:p>
        </p:txBody>
      </p:sp>
      <p:sp>
        <p:nvSpPr>
          <p:cNvPr id="179204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taw-wij-ni bil-kifayah</a:t>
            </a:r>
          </a:p>
        </p:txBody>
      </p:sp>
      <p:sp>
        <p:nvSpPr>
          <p:cNvPr id="179205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مجھے بے نیازی كا تاج پہنا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79206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मुझे बेनियाज़ी का ताज पहना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7920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7920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وَسُمْنِي حُسْنَ الْوِلاَيةِ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place in me excellent guardianship</a:t>
            </a:r>
          </a:p>
        </p:txBody>
      </p:sp>
      <p:sp>
        <p:nvSpPr>
          <p:cNvPr id="180228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sum-ni hus-nal-wilayah</a:t>
            </a:r>
          </a:p>
        </p:txBody>
      </p:sp>
      <p:sp>
        <p:nvSpPr>
          <p:cNvPr id="180229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متعلقہ كاموں اور احسن طریق سے انجام دینے پر مامور فرما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80230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मुतअल्लुक़ा कामों और अहसन तरीक़ से अन्जाम देने पर मामूर फ़रमा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8023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8023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وَهَبْ لِي صِدْقَ الْهِدَايَةِ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give me to guide correctly ,</a:t>
            </a:r>
          </a:p>
        </p:txBody>
      </p:sp>
      <p:sp>
        <p:nvSpPr>
          <p:cNvPr id="181252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hab li sid-qal-hidayah</a:t>
            </a:r>
          </a:p>
        </p:txBody>
      </p:sp>
      <p:sp>
        <p:nvSpPr>
          <p:cNvPr id="181253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ایسی ہدایت سے سرفراز فرما جو دوام و ثبات لئے ہوئے ہو 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81254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ऐसी हिदायत से सरफ़राज़ फ़रमा जो दवाम व साबित लिये हुए हो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8125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8125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وَلا تَفْتِنِّي بِالسَّعَةِ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tempt me not with plenty,</a:t>
            </a:r>
          </a:p>
        </p:txBody>
      </p:sp>
      <p:sp>
        <p:nvSpPr>
          <p:cNvPr id="182276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wa-la taf-tin-ni bis-sa'ah</a:t>
            </a:r>
          </a:p>
        </p:txBody>
      </p:sp>
      <p:sp>
        <p:nvSpPr>
          <p:cNvPr id="18227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غنا و خوشحالی سے مجھے بے راہ نہ ہونے دے 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82278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ग़ना व ख़ुषहाली से मुझे बेराह न होने दे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822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822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وَامْنَحْنِي حُسْنَ الدَّعَةِ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grant me excellent ease,</a:t>
            </a:r>
          </a:p>
        </p:txBody>
      </p:sp>
      <p:sp>
        <p:nvSpPr>
          <p:cNvPr id="183300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wam-nah-ni hus-nad-da'ah</a:t>
            </a:r>
          </a:p>
        </p:txBody>
      </p:sp>
      <p:sp>
        <p:nvSpPr>
          <p:cNvPr id="18330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آسودگی و آسائش عطا فرما، 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8330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आसूदगी व आसाइष अता फ़रमा,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8330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8330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وَلا تَجْعَلْ عَيْشِي كَداًّ </a:t>
            </a:r>
            <a:r>
              <a:rPr lang="ar-SA" sz="8000" kern="1200" dirty="0" err="1">
                <a:latin typeface="Attari_Quran" pitchFamily="2" charset="-78"/>
                <a:ea typeface="+mn-ea"/>
                <a:cs typeface="Attari_Quran" pitchFamily="2" charset="-78"/>
              </a:rPr>
              <a:t>كَداًّ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make not my life toil and trouble,</a:t>
            </a:r>
          </a:p>
        </p:txBody>
      </p:sp>
      <p:sp>
        <p:nvSpPr>
          <p:cNvPr id="184324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wa-la taj-a'l a'yshi kad-dan kad-da</a:t>
            </a:r>
          </a:p>
        </p:txBody>
      </p:sp>
      <p:sp>
        <p:nvSpPr>
          <p:cNvPr id="184325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زندگی كو سخت دشوار نہ بنادے۔ 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84326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ज़िन्दगी को सख़्त दुष्वार न बना दे।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8432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8432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وَأَعِزَّنِي وَلا تَبْتَلِيَنِّي بِالْكِبْرِ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Exalt me and afflict me not with pride!</a:t>
            </a:r>
          </a:p>
        </p:txBody>
      </p:sp>
      <p:sp>
        <p:nvSpPr>
          <p:cNvPr id="19460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pl-PL" sz="2800" b="1" i="1">
                <a:solidFill>
                  <a:srgbClr val="000066"/>
                </a:solidFill>
                <a:ea typeface="MS Mincho" pitchFamily="49" charset="-128"/>
              </a:rPr>
              <a:t>wa ai'z-za ni wa-la tab-tali-yani-y bil-kib-r</a:t>
            </a:r>
            <a:endParaRPr lang="fi-FI" sz="28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946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عزت و توقیر دے، كبر و غرور سے دوچار نہ ہونے دے۔ 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946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इज़्ज़त व तौक़ीर दे, किब्र व ग़ुरूर से दो चार न होने दे।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946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946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وَلا تَرُدَّ دُعَائِي عَلَيَّ رَدّاً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refuse not my supplication in rejection,</a:t>
            </a:r>
          </a:p>
        </p:txBody>
      </p:sp>
      <p:sp>
        <p:nvSpPr>
          <p:cNvPr id="185348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2800" b="1" i="1">
                <a:solidFill>
                  <a:srgbClr val="000066"/>
                </a:solidFill>
                <a:ea typeface="MS Mincho" pitchFamily="49" charset="-128"/>
              </a:rPr>
              <a:t>wa-la tarud-da dua'a-i a'lay-ya rad-da</a:t>
            </a:r>
            <a:endParaRPr lang="fi-FI" sz="28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85349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میری دعا كو رد نہ كر 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85350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 मेरी दुआ को रद्द न कर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8535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8535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فَإِنِّي لا أَجْعَلُ لَكَ ضِدّاً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for I make none rival to You</a:t>
            </a:r>
          </a:p>
        </p:txBody>
      </p:sp>
      <p:sp>
        <p:nvSpPr>
          <p:cNvPr id="186372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2800" b="1" i="1">
                <a:solidFill>
                  <a:srgbClr val="000066"/>
                </a:solidFill>
                <a:ea typeface="MS Mincho" pitchFamily="49" charset="-128"/>
              </a:rPr>
              <a:t>fa-in-ni la aj-a'lu laka did-da</a:t>
            </a:r>
            <a:endParaRPr lang="fi-FI" sz="28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86373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كیونكہ میں كسی كو تیرا مد مقابل نہیں قرار دیتا 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86374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क्योंके मैं किसी को तेरा मद्दे मुक़ाबिल नहीं क़रार देता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8637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8637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وَلا أَدْعُو مَعَكَ نِدّاً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I supplicate none with You as equal!</a:t>
            </a:r>
          </a:p>
        </p:txBody>
      </p:sp>
      <p:sp>
        <p:nvSpPr>
          <p:cNvPr id="187396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wa-la ad-o'o ma'ka nid-da</a:t>
            </a:r>
          </a:p>
        </p:txBody>
      </p:sp>
      <p:sp>
        <p:nvSpPr>
          <p:cNvPr id="18739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نہ تیرے ساتھ كسی كو تیرا ہمسر سمجھتے ہوئے پكارتا ہوں۔ 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87398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न तेरे साथ किसी को तेरा हमसर समझते हुए पुकारता हूँ।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8739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8740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اللَّهُمَّ صَلِّ عَلَى مُحَمَّدٍ </a:t>
            </a:r>
            <a:r>
              <a:rPr lang="ar-SA" sz="8000" kern="1200" dirty="0" err="1">
                <a:latin typeface="Attari_Quran" pitchFamily="2" charset="-78"/>
                <a:ea typeface="+mn-ea"/>
                <a:cs typeface="Attari_Quran" pitchFamily="2" charset="-78"/>
              </a:rPr>
              <a:t>وَّآلِهِ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Allah, bless Muhammad and his Household,</a:t>
            </a:r>
          </a:p>
        </p:txBody>
      </p:sp>
      <p:sp>
        <p:nvSpPr>
          <p:cNvPr id="188420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2800" b="1" i="1">
                <a:solidFill>
                  <a:srgbClr val="000066"/>
                </a:solidFill>
                <a:ea typeface="MS Mincho" pitchFamily="49" charset="-128"/>
              </a:rPr>
              <a:t>allahumma sal-li a'la muhammadiw-wa a-lih</a:t>
            </a:r>
            <a:endParaRPr lang="fi-FI" sz="28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8842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اے اللہ! محمدؐ اور اُن كی آلؑ پر رحمت نازل فرما۔ 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8842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ऐ अल्लाह! मोहम्मद (स) और उनकी आल (अ) पर रहमत नाज़िल फ़रमा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8842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8842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وَامْنَعْنِي مِنَ السَّرَفِ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hold me back from prodigality,</a:t>
            </a:r>
          </a:p>
        </p:txBody>
      </p:sp>
      <p:sp>
        <p:nvSpPr>
          <p:cNvPr id="189444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wam-na'-ni minas-saraf</a:t>
            </a:r>
          </a:p>
        </p:txBody>
      </p:sp>
      <p:sp>
        <p:nvSpPr>
          <p:cNvPr id="189445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مجھے فضول خرچی سے باز ركھ 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89446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मुझे फ़ुज़ूलख़र्ची से बाज़ रख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8944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8944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وَحَصِّن رِّزْقِي مِنَ التَّلَفِ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fortify my provision against ruin,</a:t>
            </a:r>
          </a:p>
        </p:txBody>
      </p:sp>
      <p:sp>
        <p:nvSpPr>
          <p:cNvPr id="190468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has-sir-rizqi minat-talaf</a:t>
            </a:r>
          </a:p>
        </p:txBody>
      </p:sp>
      <p:sp>
        <p:nvSpPr>
          <p:cNvPr id="190469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میری روزی كو تباہ ہونے سے بچا 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90470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मेरी रोज़ी को तबाह होने से बचा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9047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9047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وَوَفِّرْ مَلَكَتِي بِالْبَرَكَةِ فِيهِ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increase my possessions through blessing them,</a:t>
            </a:r>
          </a:p>
        </p:txBody>
      </p:sp>
      <p:sp>
        <p:nvSpPr>
          <p:cNvPr id="191492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sv-SE" sz="2800" b="1" i="1">
                <a:solidFill>
                  <a:srgbClr val="000066"/>
                </a:solidFill>
                <a:ea typeface="MS Mincho" pitchFamily="49" charset="-128"/>
              </a:rPr>
              <a:t>wa waf-fir malakati bil-barakati fih</a:t>
            </a:r>
            <a:endParaRPr lang="fi-FI" sz="28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91493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میرے مال میں بركت دے كر اس میں اضافہ كر 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91494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मेरे माल में बरकत देकर इसमें इज़ाफ़ा कर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9149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9149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وَأَصِبْ بِي سَبِيلَ الْهِدَايَةِ لِلْبِرِّ فِيمَا أُنفِقُ مِنْهُ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set me upon the path of guidance through piety in what I spend!</a:t>
            </a:r>
          </a:p>
        </p:txBody>
      </p:sp>
      <p:sp>
        <p:nvSpPr>
          <p:cNvPr id="192516" name="Subtitle 4"/>
          <p:cNvSpPr txBox="1">
            <a:spLocks/>
          </p:cNvSpPr>
          <p:nvPr/>
        </p:nvSpPr>
        <p:spPr bwMode="auto">
          <a:xfrm>
            <a:off x="-76200" y="6053138"/>
            <a:ext cx="9372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asib bi sabilal-hidayati lil-bir-ri fima unfiqu minh</a:t>
            </a:r>
          </a:p>
        </p:txBody>
      </p:sp>
      <p:sp>
        <p:nvSpPr>
          <p:cNvPr id="19251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مجھے اس میں سے امور خیر میں خرچ كرنے كی وجہ سے راہ حق و صواب تك پہنچا۔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92518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मुझे इसमें से उमूरे ख़ैर में ख़र्च करने की वजह से राहे हक़ व सवाब तक पहुंचा।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9251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9252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اللَّهُمَّ صَلِّ عَلَى مُحَمَّدٍ </a:t>
            </a:r>
            <a:r>
              <a:rPr lang="ar-SA" sz="8000" kern="1200" dirty="0" err="1">
                <a:latin typeface="Attari_Quran" pitchFamily="2" charset="-78"/>
                <a:ea typeface="+mn-ea"/>
                <a:cs typeface="Attari_Quran" pitchFamily="2" charset="-78"/>
              </a:rPr>
              <a:t>وَّآلِهِ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Allah, bless Muhammad and his Household,</a:t>
            </a:r>
          </a:p>
        </p:txBody>
      </p:sp>
      <p:sp>
        <p:nvSpPr>
          <p:cNvPr id="193540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2800" b="1" i="1">
                <a:solidFill>
                  <a:srgbClr val="000066"/>
                </a:solidFill>
                <a:ea typeface="MS Mincho" pitchFamily="49" charset="-128"/>
              </a:rPr>
              <a:t>allahumma sal-li a'la muhammadiw-wa a-lih</a:t>
            </a:r>
            <a:endParaRPr lang="fi-FI" sz="28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9354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بارالٰہا! محمدؐ اور ان كی آلؑ پر رحمت نازل فرما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9354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बारे इलाहा! मोहम्मद (स) और उनकी आल (अ) पर रहमत नाज़िल फ़रमा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9354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9354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وَاكْفِنِي مَؤُونَةَ </a:t>
            </a:r>
            <a:r>
              <a:rPr lang="ar-SA" sz="8000" kern="1200" dirty="0" err="1">
                <a:latin typeface="Attari_Quran" pitchFamily="2" charset="-78"/>
                <a:ea typeface="+mn-ea"/>
                <a:cs typeface="Attari_Quran" pitchFamily="2" charset="-78"/>
              </a:rPr>
              <a:t>الإكْتِسَابِ</a:t>
            </a: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،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spare me the burden of earning,</a:t>
            </a:r>
          </a:p>
        </p:txBody>
      </p:sp>
      <p:sp>
        <p:nvSpPr>
          <p:cNvPr id="194564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wak-fini ma’unatal-ik-tisab</a:t>
            </a:r>
          </a:p>
        </p:txBody>
      </p:sp>
      <p:sp>
        <p:nvSpPr>
          <p:cNvPr id="194565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مجھے كسب معیشت كے رنج و غم سے بے نیاز كردے۔ 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94566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मुझे कस्बे माषियत के रंज व ग़म से बेनियाज़ कर दे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9456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9456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وَعَبِّدْنِي لَكَ وَلا تُفْسِدْ عِبِادَتِي بِالعُجْبِ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Make me worship You and corrupt not my worship with self-admiration!</a:t>
            </a:r>
          </a:p>
        </p:txBody>
      </p:sp>
      <p:sp>
        <p:nvSpPr>
          <p:cNvPr id="20484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a'b-bid-ni laka wa-la tuf-sid i'bidati bil-u'j-b</a:t>
            </a:r>
          </a:p>
        </p:txBody>
      </p:sp>
      <p:sp>
        <p:nvSpPr>
          <p:cNvPr id="20485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میرے نفس كو بندگی و عبادت كے لئے رام كر اور خود پسندی سے میری عبادت كو فاسد نہ ہونے دے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20486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मेरे नफ़्स को बन्दगी व इबादत के लिये राम कर और ख़ुदपसन्दी से मेरी इबादत को फ़ासिद न होने दे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204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2048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وَارْزُقْنِي مِنْ غَيْرِ احْتِسَابٍ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provide for me without reckoning,</a:t>
            </a:r>
          </a:p>
        </p:txBody>
      </p:sp>
      <p:sp>
        <p:nvSpPr>
          <p:cNvPr id="195588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warzuq-ni min ghayrih-tisab</a:t>
            </a:r>
          </a:p>
        </p:txBody>
      </p:sp>
      <p:sp>
        <p:nvSpPr>
          <p:cNvPr id="195589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بے حساب روزی عطا فرما 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95590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बेहिसाब रोज़ी अता फ़रमा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9559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9559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فَلا أَشْتَغِلَ عَنْ عِبَادَتِكَ بِالطَّلَبِ،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lest I be distracted from Your worship through seeking</a:t>
            </a:r>
          </a:p>
        </p:txBody>
      </p:sp>
      <p:sp>
        <p:nvSpPr>
          <p:cNvPr id="196612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fa-la ash-taghila a'n i'badatika bit-talab</a:t>
            </a:r>
          </a:p>
        </p:txBody>
      </p:sp>
      <p:sp>
        <p:nvSpPr>
          <p:cNvPr id="196613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تاكہ تلاش معاش میں الجھ كر تیری عبادت سے رو گرداں نہ ہوجاؤں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96614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ताके तलाषे मआष में उलझ कर तेरी इबादत से रूगर्दान न हो जाऊं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9661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9661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وَلا أَحْتَمِلَ إِصْرَ تَبِعَاتِ الْمَكْسَبِ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carry the load of earning's ill results!</a:t>
            </a:r>
          </a:p>
        </p:txBody>
      </p:sp>
      <p:sp>
        <p:nvSpPr>
          <p:cNvPr id="197636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wa-la ah-tamila is-ra tabia'atil-mak-sab</a:t>
            </a:r>
          </a:p>
        </p:txBody>
      </p:sp>
      <p:sp>
        <p:nvSpPr>
          <p:cNvPr id="19763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(غلط و نا مشروع) كارو كسب كا خمیازہ نہ بھگتوں، 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97638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(ग़लत व नामषरूअ) कार व कस्ब का ख़मयाज़ा न भुगतूं।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9763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9764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اللَّهُمَّ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Allah,</a:t>
            </a:r>
          </a:p>
        </p:txBody>
      </p:sp>
      <p:sp>
        <p:nvSpPr>
          <p:cNvPr id="198660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allahumma</a:t>
            </a:r>
          </a:p>
        </p:txBody>
      </p:sp>
      <p:sp>
        <p:nvSpPr>
          <p:cNvPr id="19866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اے اللہ! 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9866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ऐ अल्लाह!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9866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9866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فَأَطْلِبْنِي بِقُدْرَتِكَ مَا أَطْلُبُ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bestow upon me what I seek through Your power</a:t>
            </a:r>
          </a:p>
        </p:txBody>
      </p:sp>
      <p:sp>
        <p:nvSpPr>
          <p:cNvPr id="199684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fa-t-lib-ni bi-qud-ratika ma at-lubu</a:t>
            </a:r>
          </a:p>
        </p:txBody>
      </p:sp>
      <p:sp>
        <p:nvSpPr>
          <p:cNvPr id="199685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میں جو كچھ طلب كرتا ہوں اسے اپنی قدرت سے مہیا كردے 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99686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मैं जो कुछ तलब करता हूं उसे अपनी क़ुदरत से मुहय्या कर दे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99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9968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وَأَجِرْنِي بِعِزَّتِكَ مِمَّا أَرْهَبُ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grant me sanctuary from what I fear through Your might!</a:t>
            </a:r>
          </a:p>
        </p:txBody>
      </p:sp>
      <p:sp>
        <p:nvSpPr>
          <p:cNvPr id="200708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ajir-ni bi-i'z-zatika mim-ma ar-hab</a:t>
            </a:r>
          </a:p>
        </p:txBody>
      </p:sp>
      <p:sp>
        <p:nvSpPr>
          <p:cNvPr id="200709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جس چیز سے خائف ہوں اس سے اپنی عزت و جلال كے ذریعہ پناہ دے۔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200710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जिस चीज़ से ख़ाएफ़ हूं उससे अपनी इज़्ज़त व जलाल के ज़रिये पनाह दे।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20071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20071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اللَّهُمَّ صَلِّ عَلَى مُحَمَّدٍ </a:t>
            </a:r>
            <a:r>
              <a:rPr lang="ar-SA" sz="8000" kern="1200" dirty="0" err="1">
                <a:latin typeface="Attari_Quran" pitchFamily="2" charset="-78"/>
                <a:ea typeface="+mn-ea"/>
                <a:cs typeface="Attari_Quran" pitchFamily="2" charset="-78"/>
              </a:rPr>
              <a:t>وَّآلِهِ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Allah, bless Muhammad and his Household,</a:t>
            </a:r>
          </a:p>
        </p:txBody>
      </p:sp>
      <p:sp>
        <p:nvSpPr>
          <p:cNvPr id="201732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2800" b="1" i="1">
                <a:solidFill>
                  <a:srgbClr val="000066"/>
                </a:solidFill>
                <a:ea typeface="MS Mincho" pitchFamily="49" charset="-128"/>
              </a:rPr>
              <a:t>allahumma sal-li a'la muhammadiw-wa a-lih</a:t>
            </a:r>
            <a:endParaRPr lang="fi-FI" sz="28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201733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اے اللہ ! محمدؐ اور ان كی آلؑ پر رحمت نازل فرما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201734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ऐ अल्लाह! मोहम्मद (स) और उनकी आल (अ) पर रहमत नाज़िल फ़रमा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20173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20173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وَصُن وَّجْهِي بِالْيَسَارِ،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save my face through ease,</a:t>
            </a:r>
          </a:p>
        </p:txBody>
      </p:sp>
      <p:sp>
        <p:nvSpPr>
          <p:cNvPr id="202756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suw-waj-hiya bil-yasar</a:t>
            </a:r>
          </a:p>
        </p:txBody>
      </p:sp>
      <p:sp>
        <p:nvSpPr>
          <p:cNvPr id="20275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 میری آبرو كو غنا و تونگری كے ساتھ محفوظ ركھ 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202758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मेरी आबरू को ग़ना व तवंगरी के साथ महफ़ूज़ रख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20275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20276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وَلا تَبْتَذِلْ جَاهِي بِالإِقْتَارِ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demean not my dignity through neediness,</a:t>
            </a:r>
          </a:p>
        </p:txBody>
      </p:sp>
      <p:sp>
        <p:nvSpPr>
          <p:cNvPr id="203780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wa-la tab-tadhil jahi bi-liq-tar</a:t>
            </a:r>
          </a:p>
        </p:txBody>
      </p:sp>
      <p:sp>
        <p:nvSpPr>
          <p:cNvPr id="20378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فقر و تنگ دستی سے میری منزلت كو نظروں سے نہ گرا۔ 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20378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फ़क्ऱ व तंगदस्ती से मेरी मन्ज़ेलत को नज़रों से न गिरा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20378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20378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فَأَسْتَرْزِقَ أَهْلَ رِزْقِكَ،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lest I seek provision from those whom You hast provided</a:t>
            </a:r>
          </a:p>
        </p:txBody>
      </p:sp>
      <p:sp>
        <p:nvSpPr>
          <p:cNvPr id="204804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fa-as-tarziqa ah-la rizqik</a:t>
            </a:r>
          </a:p>
        </p:txBody>
      </p:sp>
      <p:sp>
        <p:nvSpPr>
          <p:cNvPr id="204805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كہ تجھ سے رزق پانے والوں سے رزق مانگنے لگوں۔ 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204806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के तुझसे रिज़्क़ पाने वालों से रिज़्क़ मांगने लगूं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20480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20480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304800" y="152400"/>
            <a:ext cx="8534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GB" b="1">
                <a:solidFill>
                  <a:srgbClr val="FFFF99"/>
                </a:solidFill>
                <a:latin typeface="Trebuchet MS" pitchFamily="34" charset="0"/>
              </a:rPr>
              <a:t>Merits of Dua’a Makarim ul-Akhlaq</a:t>
            </a:r>
          </a:p>
        </p:txBody>
      </p:sp>
      <p:sp>
        <p:nvSpPr>
          <p:cNvPr id="3075" name="Text Box 2"/>
          <p:cNvSpPr txBox="1">
            <a:spLocks noChangeArrowheads="1"/>
          </p:cNvSpPr>
          <p:nvPr/>
        </p:nvSpPr>
        <p:spPr bwMode="auto">
          <a:xfrm>
            <a:off x="304800" y="533400"/>
            <a:ext cx="8534400" cy="624840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1" algn="ctr" eaLnBrk="1" hangingPunct="1"/>
            <a:r>
              <a:rPr lang="en-US" sz="2000" b="1" dirty="0">
                <a:solidFill>
                  <a:srgbClr val="FFFF00"/>
                </a:solidFill>
              </a:rPr>
              <a:t>This </a:t>
            </a:r>
            <a:r>
              <a:rPr lang="en-US" sz="2000" b="1" dirty="0" err="1">
                <a:solidFill>
                  <a:srgbClr val="FFFF00"/>
                </a:solidFill>
              </a:rPr>
              <a:t>Du`á</a:t>
            </a:r>
            <a:r>
              <a:rPr lang="en-US" sz="2000" b="1" dirty="0">
                <a:solidFill>
                  <a:srgbClr val="FFFF00"/>
                </a:solidFill>
              </a:rPr>
              <a:t> is taught by the fourth Imam (a) and is a clear indication of the loftiness of moral virtues expected of a believer. Islam believes in the elevation of the human beings, that a human is a great and dignified creation, far above the animal world. One of the signs of this dignity is the possession of noble and magnanimous qualities.</a:t>
            </a:r>
          </a:p>
          <a:p>
            <a:pPr lvl="1" algn="ctr" eaLnBrk="1" hangingPunct="1"/>
            <a:r>
              <a:rPr lang="en-US" sz="2000" b="1" dirty="0">
                <a:solidFill>
                  <a:srgbClr val="FFFF00"/>
                </a:solidFill>
              </a:rPr>
              <a:t>In order to achieve this behavioral excellence, man needs to overcome his base and selfish attributes, and cultivate noble qualities. In this </a:t>
            </a:r>
            <a:r>
              <a:rPr lang="en-US" sz="2000" b="1" dirty="0" err="1">
                <a:solidFill>
                  <a:srgbClr val="FFFF00"/>
                </a:solidFill>
              </a:rPr>
              <a:t>Du`á</a:t>
            </a:r>
            <a:r>
              <a:rPr lang="en-US" sz="2000" b="1" dirty="0">
                <a:solidFill>
                  <a:srgbClr val="FFFF00"/>
                </a:solidFill>
              </a:rPr>
              <a:t> the Imam (a) specifies these qualities, and shows how we can try to inculcate them in ourselves. Taken as a lesson is </a:t>
            </a:r>
            <a:r>
              <a:rPr lang="en-US" sz="2000" b="1" i="1" dirty="0" err="1">
                <a:solidFill>
                  <a:srgbClr val="FFFF00"/>
                </a:solidFill>
              </a:rPr>
              <a:t>Akhlaq</a:t>
            </a:r>
            <a:r>
              <a:rPr lang="en-US" sz="2000" b="1" dirty="0">
                <a:solidFill>
                  <a:srgbClr val="FFFF00"/>
                </a:solidFill>
              </a:rPr>
              <a:t>, the </a:t>
            </a:r>
            <a:r>
              <a:rPr lang="en-US" sz="2000" b="1" dirty="0" err="1">
                <a:solidFill>
                  <a:srgbClr val="FFFF00"/>
                </a:solidFill>
              </a:rPr>
              <a:t>Du`á</a:t>
            </a:r>
            <a:r>
              <a:rPr lang="en-US" sz="2000" b="1" dirty="0">
                <a:solidFill>
                  <a:srgbClr val="FFFF00"/>
                </a:solidFill>
              </a:rPr>
              <a:t> is a wonderful program for those who wish to excel in good manners.</a:t>
            </a:r>
          </a:p>
          <a:p>
            <a:pPr lvl="1" algn="ctr" eaLnBrk="1" hangingPunct="1"/>
            <a:r>
              <a:rPr lang="en-US" sz="2000" b="1" dirty="0">
                <a:solidFill>
                  <a:srgbClr val="FFFF00"/>
                </a:solidFill>
              </a:rPr>
              <a:t>The most complete in faith among the believers is he who has best manners</a:t>
            </a:r>
          </a:p>
          <a:p>
            <a:pPr lvl="1" algn="ctr" eaLnBrk="1" hangingPunct="1"/>
            <a:r>
              <a:rPr lang="en-US" sz="2000" b="1" dirty="0">
                <a:solidFill>
                  <a:srgbClr val="FFFF00"/>
                </a:solidFill>
              </a:rPr>
              <a:t>		------Holy Prophet (s)</a:t>
            </a:r>
          </a:p>
          <a:p>
            <a:pPr lvl="1" algn="ctr" eaLnBrk="1" hangingPunct="1"/>
            <a:r>
              <a:rPr lang="en-US" sz="2000" b="1" dirty="0">
                <a:solidFill>
                  <a:srgbClr val="FFFF00"/>
                </a:solidFill>
              </a:rPr>
              <a:t>Habituate yourself to magnanimity, and choose for yourself the most excellent of all etiquettes, for virtuous behavior is a habit. Avoid the most low of all etiquettes, and struggle with yourself to avoid it, for evil is stubborn.</a:t>
            </a:r>
          </a:p>
          <a:p>
            <a:pPr lvl="1" algn="ctr" eaLnBrk="1" hangingPunct="1"/>
            <a:r>
              <a:rPr lang="en-US" sz="2000" b="1" dirty="0">
                <a:solidFill>
                  <a:srgbClr val="FFFF00"/>
                </a:solidFill>
              </a:rPr>
              <a:t>	 ------ Imam Ali (a)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وَأَجْرِ لِلنَّاسِ عَلَى يَدَيَّ الْخَيْرَ وَلا تَمْحَقْهُ بِالْمَنِّ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Let good flow out from my hands upon the people and efface it not by my making them feel obliged!</a:t>
            </a:r>
          </a:p>
        </p:txBody>
      </p:sp>
      <p:sp>
        <p:nvSpPr>
          <p:cNvPr id="21508" name="Subtitle 4"/>
          <p:cNvSpPr txBox="1">
            <a:spLocks/>
          </p:cNvSpPr>
          <p:nvPr/>
        </p:nvSpPr>
        <p:spPr bwMode="auto">
          <a:xfrm>
            <a:off x="304800" y="596265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aj-ri lin-nasi a'la yaday-yal-khayra wa-la tam-haq-hu bil-man-n</a:t>
            </a:r>
          </a:p>
        </p:txBody>
      </p:sp>
      <p:sp>
        <p:nvSpPr>
          <p:cNvPr id="21509" name="Rectangle 15"/>
          <p:cNvSpPr>
            <a:spLocks noChangeArrowheads="1"/>
          </p:cNvSpPr>
          <p:nvPr/>
        </p:nvSpPr>
        <p:spPr bwMode="auto">
          <a:xfrm>
            <a:off x="304800" y="4281488"/>
            <a:ext cx="8534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میرے ہاتھوں سے لوگوں كو فیض پہنچا اور اُسے احسان جتانے رائیگاں نہ ہونے دے۔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21510" name="Rectangle 16"/>
          <p:cNvSpPr>
            <a:spLocks noChangeArrowheads="1"/>
          </p:cNvSpPr>
          <p:nvPr/>
        </p:nvSpPr>
        <p:spPr bwMode="auto">
          <a:xfrm>
            <a:off x="152400" y="51816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मेरे हाथों से लोगों को फ़ैज़ पहुंचा दे और उसे एहसान जताने से राएगाना न होने दे।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2151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2151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وَأَسْتَعْطِي شِرَارَ خَلْقِكَ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ask for bestowal from the worst of Your creatures!</a:t>
            </a:r>
          </a:p>
        </p:txBody>
      </p:sp>
      <p:sp>
        <p:nvSpPr>
          <p:cNvPr id="205828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pt-BR" sz="2800" b="1" i="1">
                <a:solidFill>
                  <a:srgbClr val="000066"/>
                </a:solidFill>
                <a:ea typeface="MS Mincho" pitchFamily="49" charset="-128"/>
              </a:rPr>
              <a:t>wa as-ta'-ti shirara khal-qik</a:t>
            </a:r>
            <a:endParaRPr lang="fi-FI" sz="28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205829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تیری پست بندوں كی نگاہ لُطف و كرم كو اپنی طرف موڑنے كی تمنا كروں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205830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तेरे पस्त बन्दों की निगाहे लुत्फ़ व करम को अपनी तरफ़ मोड़ने की तमन्ना करूं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20583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20583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فَأَفْتَتِنَ بِحَمْدِ مَنْ أَعْطَانِي،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Then I would be tried by praising him who gave to me</a:t>
            </a:r>
          </a:p>
        </p:txBody>
      </p:sp>
      <p:sp>
        <p:nvSpPr>
          <p:cNvPr id="206852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2800" b="1" i="1">
                <a:solidFill>
                  <a:srgbClr val="000066"/>
                </a:solidFill>
                <a:ea typeface="MS Mincho" pitchFamily="49" charset="-128"/>
              </a:rPr>
              <a:t>fa-af-tatina biham-di man a'-tani</a:t>
            </a:r>
            <a:endParaRPr lang="fi-FI" sz="28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206853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جو مجھے دے اس كی مدح و ثنا 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206854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जो मुझे दे उसकी मदह व सना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20685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20685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وَأُبْتَلي بِذَمِّ مَن مَّنَعَنِي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afflicted with blaming him who held back from me,</a:t>
            </a:r>
          </a:p>
        </p:txBody>
      </p:sp>
      <p:sp>
        <p:nvSpPr>
          <p:cNvPr id="207876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ub-tala bidhammi mam-mana'ni</a:t>
            </a:r>
          </a:p>
        </p:txBody>
      </p:sp>
      <p:sp>
        <p:nvSpPr>
          <p:cNvPr id="20787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جو نہ دے اُس كی برائی كرنے می مبتلا ہوجاؤں۔ 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207878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जो न दे उसकी बुराई करने में मुब्तिला हो जाऊं।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2078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2078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وَأَنتَ مِن دُونِهِمْ وَلِيُّ الإِعْطَاءِ وَالْمَنْعِ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While You— not they— art patron of giving and holding back</a:t>
            </a:r>
          </a:p>
        </p:txBody>
      </p:sp>
      <p:sp>
        <p:nvSpPr>
          <p:cNvPr id="208900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anta min dunihim wali-yul-ia'-ta-i wal-man-i'</a:t>
            </a:r>
          </a:p>
        </p:txBody>
      </p:sp>
      <p:sp>
        <p:nvSpPr>
          <p:cNvPr id="20890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توہی عطا كرنے اور روك لنیے كا اختیار ركھتا ہے نہ كہ وہ۔ 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20890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तू ही अता करने और रोक लेने का इख़्तेयार रखता है न के वह।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20890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20890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اللَّهُمَّ صَلِّ عَلَى مُحَمَّدٍ </a:t>
            </a:r>
            <a:r>
              <a:rPr lang="ar-SA" sz="8000" kern="1200" dirty="0" err="1">
                <a:latin typeface="Attari_Quran" pitchFamily="2" charset="-78"/>
                <a:ea typeface="+mn-ea"/>
                <a:cs typeface="Attari_Quran" pitchFamily="2" charset="-78"/>
              </a:rPr>
              <a:t>وَّآلِهِ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Allah, bless Muhammad and his Household</a:t>
            </a:r>
          </a:p>
        </p:txBody>
      </p:sp>
      <p:sp>
        <p:nvSpPr>
          <p:cNvPr id="209924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2800" b="1" i="1">
                <a:solidFill>
                  <a:srgbClr val="000066"/>
                </a:solidFill>
                <a:ea typeface="MS Mincho" pitchFamily="49" charset="-128"/>
              </a:rPr>
              <a:t>allahumma sal-li a'la muhammadiw-wa a-lih</a:t>
            </a:r>
            <a:endParaRPr lang="fi-FI" sz="28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209925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اے اللہ! محمدؐ اور ان كی آلؑ پر رحمت نازل فرما 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209926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ऐ अल्लाह! मोहम्मद (स) और उनकी आल (अ) पर रहमत नाज़िल फ़रमा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20992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20992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وَارْزُقْنِي صِحَّةً فِي عِبَادَةٍ،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provide me with soundness in worship,</a:t>
            </a:r>
          </a:p>
        </p:txBody>
      </p:sp>
      <p:sp>
        <p:nvSpPr>
          <p:cNvPr id="210948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warzuq-ni sih-hatan fi i'badah</a:t>
            </a:r>
          </a:p>
        </p:txBody>
      </p:sp>
      <p:sp>
        <p:nvSpPr>
          <p:cNvPr id="210949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مجھے ایسی صحت دے جو عبادت میں كام آئے 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210950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मुझे ऐसी सेहत दे जो इबादत में काम आए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21095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21095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وَفَرَاغاً فِي زَهَادَةٍ،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detachment in renunciation,</a:t>
            </a:r>
          </a:p>
        </p:txBody>
      </p:sp>
      <p:sp>
        <p:nvSpPr>
          <p:cNvPr id="211972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faraghan fi zahadah</a:t>
            </a:r>
          </a:p>
        </p:txBody>
      </p:sp>
      <p:sp>
        <p:nvSpPr>
          <p:cNvPr id="211973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ایسی فرصت جو دنیا سے بے تعلقی میں صرف ہو 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211974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ऐसी फ़ुरसत जो दुनिया से बेताअल्लुक़ी में सर्फ़ हो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21197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21197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وَعِلْماً فِي اسْتِعْمَالٍ،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knowledge put into action,</a:t>
            </a:r>
          </a:p>
        </p:txBody>
      </p:sp>
      <p:sp>
        <p:nvSpPr>
          <p:cNvPr id="212996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i'l-man fis-tia'-mal</a:t>
            </a:r>
          </a:p>
        </p:txBody>
      </p:sp>
      <p:sp>
        <p:nvSpPr>
          <p:cNvPr id="21299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ایسا علم جو عمل كے ساتھ ہو 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212998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ऐसा इल्म जो अमल के साथ हो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21299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21300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وَوَرَعاً فِي إِجْمَالٍ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abstinence in measure!</a:t>
            </a:r>
          </a:p>
        </p:txBody>
      </p:sp>
      <p:sp>
        <p:nvSpPr>
          <p:cNvPr id="214020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wara'an fi ij-mal</a:t>
            </a:r>
          </a:p>
        </p:txBody>
      </p:sp>
      <p:sp>
        <p:nvSpPr>
          <p:cNvPr id="21402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ایسی پرہیزگاری جو حد اعتدال میں ہوا (كہ وسواس میں مبتلا نہ ہوجاؤں)۔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21402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ऐसी परहेज़गारी जो हद्दे एतदाल में हो (के वसवास में मुब्तिला न हो जाऊं)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21402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21402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اللَّهُمَّ اخْتِم بِعَفْوِكَ أَجَلِي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Allah, seal my term with Your pardon,</a:t>
            </a:r>
          </a:p>
        </p:txBody>
      </p:sp>
      <p:sp>
        <p:nvSpPr>
          <p:cNvPr id="215044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allahummakh-tim bia'f-wika ajali</a:t>
            </a:r>
          </a:p>
        </p:txBody>
      </p:sp>
      <p:sp>
        <p:nvSpPr>
          <p:cNvPr id="215045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اے اللہ! میری مدت حیات كو اپنے عفو 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215046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ऐ अल्लाह! मेरी मुद्दते हयात को अपने अफ़ो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21504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21504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وَهَبْ لِي مَعَاِلي الأَخْلاَقِ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Give me the highest moral traits</a:t>
            </a:r>
          </a:p>
        </p:txBody>
      </p:sp>
      <p:sp>
        <p:nvSpPr>
          <p:cNvPr id="22532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hab liya ma'ali-yal-akh-laq</a:t>
            </a:r>
          </a:p>
        </p:txBody>
      </p:sp>
      <p:sp>
        <p:nvSpPr>
          <p:cNvPr id="22533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مجھے بلند پایہ اخلاق مرحمت فرما 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22534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मुझे बलन्दपाया एख़लाक़ मरहमत फ़रमा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2253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2253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وَحَقِّقْ فِي رَجَاءِ رَحْمَتِكَ أَمَلِي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verify my expectation in hoping for thy mercy,</a:t>
            </a:r>
          </a:p>
        </p:txBody>
      </p:sp>
      <p:sp>
        <p:nvSpPr>
          <p:cNvPr id="216068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haq-qiq fi raja-i rah-matika amali</a:t>
            </a:r>
          </a:p>
        </p:txBody>
      </p:sp>
      <p:sp>
        <p:nvSpPr>
          <p:cNvPr id="216069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و درگذر كے ساتھ ختم كر اور میری آرزو كو رحمت كی امید میں كامیاب فرما 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216070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व दरगुज़र के साथ ख़त्म कर और मेरी आरज़ू को रहमत की उम्मीद में कामयाब फ़रमा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21607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21607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وَسَهِّلْ إِلَى بُلُوغِ رِضَاكَ سُبُلِي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smooth my paths to reach Your good pleasure,</a:t>
            </a:r>
          </a:p>
        </p:txBody>
      </p:sp>
      <p:sp>
        <p:nvSpPr>
          <p:cNvPr id="217092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sah-hil ila bulughi ridaka subuli</a:t>
            </a:r>
          </a:p>
        </p:txBody>
      </p:sp>
      <p:sp>
        <p:nvSpPr>
          <p:cNvPr id="217093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اپنی خوشنودی تك پہنچنے كے لئے راہ آسان كر 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217094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अपनी ख़ुषनूदी तक पहुंचने के लिये राह आसान कर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21709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21709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وَحَسِّن فِي جَمِيعِ أَحْوَاِلي عَمَلِي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make my works good in all my states!</a:t>
            </a:r>
          </a:p>
        </p:txBody>
      </p:sp>
      <p:sp>
        <p:nvSpPr>
          <p:cNvPr id="218116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has-sin fi jamii' ah-wali a'mali</a:t>
            </a:r>
          </a:p>
        </p:txBody>
      </p:sp>
      <p:sp>
        <p:nvSpPr>
          <p:cNvPr id="21811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ہر حالت میں میرے عمل كو بہتر قرار دے۔ 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218118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हर हालत में मेरे अमल को बेहतर क़रार दे।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21811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21812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اللَّهُمَّ صَلِّ عَلَى مُحَمَّدٍ </a:t>
            </a:r>
            <a:r>
              <a:rPr lang="ar-SA" sz="8000" kern="1200" dirty="0" err="1">
                <a:latin typeface="Attari_Quran" pitchFamily="2" charset="-78"/>
                <a:ea typeface="+mn-ea"/>
                <a:cs typeface="Attari_Quran" pitchFamily="2" charset="-78"/>
              </a:rPr>
              <a:t>وَّآلِهِ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Allah, bless Muhammad and his Household,</a:t>
            </a:r>
          </a:p>
        </p:txBody>
      </p:sp>
      <p:sp>
        <p:nvSpPr>
          <p:cNvPr id="219140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2800" b="1" i="1">
                <a:solidFill>
                  <a:srgbClr val="000066"/>
                </a:solidFill>
                <a:ea typeface="MS Mincho" pitchFamily="49" charset="-128"/>
              </a:rPr>
              <a:t>allahumma sal-li a'la muhammadiw-wa a-lih</a:t>
            </a:r>
            <a:endParaRPr lang="fi-FI" sz="28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21914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اے اللہ! محمدؐ اور اُن كی آلؑ پر رحمت نازل فرما 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21914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ऐ अल्लाह! मोहम्मद (स) और उनकी आल (अ) पर रहमत नाज़िल फ़रमा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21914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21914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وَنَبِّهْنِي لِذِكْرِكَ فِي أَوْقَاتِ الْغَفْلَةِ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Incite me to remember You in times of heedlessness,</a:t>
            </a:r>
          </a:p>
        </p:txBody>
      </p:sp>
      <p:sp>
        <p:nvSpPr>
          <p:cNvPr id="220164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nab-bih-ni lidhik-rika fi aw-qatil-ghaf-lah</a:t>
            </a:r>
          </a:p>
        </p:txBody>
      </p:sp>
      <p:sp>
        <p:nvSpPr>
          <p:cNvPr id="220165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مجھے غفلت كے لمحات میں اپنے ذكر كے لئے ہوشیار كر 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220166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मुझे ग़फ़लत के लम्हात में अपने ज़िक्र   के लिये होषियार कर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22016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22016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وَاسْتَعْمِلْنِي بِطَاعَتِكَ في أَيَّامِ الْمُهْلَةِ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employ me in Your obedience in days of disregard,</a:t>
            </a:r>
          </a:p>
        </p:txBody>
      </p:sp>
      <p:sp>
        <p:nvSpPr>
          <p:cNvPr id="221188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was-ta'-mil-ni bita'tika fi ay-yamil-muh-lah</a:t>
            </a:r>
          </a:p>
        </p:txBody>
      </p:sp>
      <p:sp>
        <p:nvSpPr>
          <p:cNvPr id="221189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مہلت كے دنوں میں اپنی اطاعت میں مصروف ركھ 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221190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मोहलत के दिनों में अपनी इताअत में मसरूफ़ रख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22119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22119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وَانْهَجْ لِي إِلَى مَحَبَّتِكَ سَبِيلاً سَهْلَةً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open a smooth road for me to Your love,</a:t>
            </a:r>
          </a:p>
        </p:txBody>
      </p:sp>
      <p:sp>
        <p:nvSpPr>
          <p:cNvPr id="222212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wan-haj li ila mahab-batika sabilan sah-lah</a:t>
            </a:r>
          </a:p>
        </p:txBody>
      </p:sp>
      <p:sp>
        <p:nvSpPr>
          <p:cNvPr id="222213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اپنی محبت كی سہل و آسان راہ میرے لئے كھول دے 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222214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अपनी मोहब्बत की सहल व आसान राह मेरे लिये खोल दे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22221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22221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أَكْمِلْ لِي بِهَا خَيْرَ الدُّنيَا وَالآخِرَةِ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complete for me thereby the good of this world and the next!</a:t>
            </a:r>
          </a:p>
        </p:txBody>
      </p:sp>
      <p:sp>
        <p:nvSpPr>
          <p:cNvPr id="223236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ak-milu li biha khayrad-dunyawal-a-khirah</a:t>
            </a:r>
          </a:p>
        </p:txBody>
      </p:sp>
      <p:sp>
        <p:nvSpPr>
          <p:cNvPr id="22323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اس كے ذریعہ میرے لئے دنیا و آخرت كی بھلائی كو كامل كردے۔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223238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उसके ज़रिये मेरे लिये दुनिया व आख़ेरत की भलाई को कामिल कर दे।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22323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22324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اللَّهُمَّ صَلِّ عَلَى مُحَمَّدٍ </a:t>
            </a:r>
            <a:r>
              <a:rPr lang="ar-SA" sz="8000" kern="1200" dirty="0" err="1">
                <a:latin typeface="Attari_Quran" pitchFamily="2" charset="-78"/>
                <a:ea typeface="+mn-ea"/>
                <a:cs typeface="Attari_Quran" pitchFamily="2" charset="-78"/>
              </a:rPr>
              <a:t>وَّآلِهِ</a:t>
            </a: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 كَأَفْضَلِ مَا صَلَّيْتَ عَلَى أَحَدٍ مِّنْ خَلْقِكَ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Allah, and bless Muhammad and his Household the best You hast blessed any of Your creatures</a:t>
            </a:r>
          </a:p>
        </p:txBody>
      </p:sp>
      <p:sp>
        <p:nvSpPr>
          <p:cNvPr id="224260" name="Subtitle 4"/>
          <p:cNvSpPr txBox="1">
            <a:spLocks/>
          </p:cNvSpPr>
          <p:nvPr/>
        </p:nvSpPr>
        <p:spPr bwMode="auto">
          <a:xfrm>
            <a:off x="304800" y="596265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allahumma sal-li a'la muhammadiw-wa a-lihi ka-af-dali ma sal-layta a'la ahadim min khal-qika</a:t>
            </a:r>
          </a:p>
        </p:txBody>
      </p:sp>
      <p:sp>
        <p:nvSpPr>
          <p:cNvPr id="22426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اے اللہ! محمدؐ اور اُن كی اولاد پر بہترین رحمت نازل فرما۔ 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22426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ऐ अल्लाह! मोहम्मद (स) और उनकी औलाद पर बेहतरीन रहमत नाज़िल फ़रमा।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22426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22426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قَبْلَهُ وَأَنتَ مُصَلٍّ عَلى أَحَدٍ بَعْدَهُ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before him and wilt bless any of them after him,</a:t>
            </a:r>
          </a:p>
        </p:txBody>
      </p:sp>
      <p:sp>
        <p:nvSpPr>
          <p:cNvPr id="225284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qab-lahu wa anta musal-lin a'la ahadim-ba'-dah</a:t>
            </a:r>
          </a:p>
        </p:txBody>
      </p:sp>
      <p:sp>
        <p:nvSpPr>
          <p:cNvPr id="225285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ایسی رحمت جو اُس سے پہلے تو مخلوقات میں كسی ایك پر نازل كی ہو اور اس كے بعد كسی پر نازل كرنے والا ہو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225286" name="Rectangle 16"/>
          <p:cNvSpPr>
            <a:spLocks noChangeArrowheads="1"/>
          </p:cNvSpPr>
          <p:nvPr/>
        </p:nvSpPr>
        <p:spPr bwMode="auto">
          <a:xfrm>
            <a:off x="76200" y="5029200"/>
            <a:ext cx="8991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600" b="1">
                <a:solidFill>
                  <a:srgbClr val="000066"/>
                </a:solidFill>
              </a:rPr>
              <a:t>ऐसी रहमत जो उससे पहले तूने मख़लूक़ात में से किसी एक पर नाज़िल की हो और उसके बाद किसी पर नाज़िल नाज़िल करने वाला हो</a:t>
            </a:r>
            <a:endParaRPr lang="en-US" sz="2600" b="1">
              <a:solidFill>
                <a:srgbClr val="000066"/>
              </a:solidFill>
            </a:endParaRPr>
          </a:p>
        </p:txBody>
      </p:sp>
      <p:sp>
        <p:nvSpPr>
          <p:cNvPr id="2252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22528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وَاعْصِمْنِي مِنَ الْفَخْرِ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preserve me from vainglory!</a:t>
            </a:r>
          </a:p>
        </p:txBody>
      </p:sp>
      <p:sp>
        <p:nvSpPr>
          <p:cNvPr id="23556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a'-sim-ni minal-fakh-r</a:t>
            </a:r>
          </a:p>
        </p:txBody>
      </p:sp>
      <p:sp>
        <p:nvSpPr>
          <p:cNvPr id="2355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غرور اور تفاخر سے محفوظ ركھ۔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23558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ग़ुरूर और तफ़ाख़ुर से महफ़ूज़ रख।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2355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2356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وَآتِنَا فِي الدُّنْيَا حَسَنَةً وَّفِي الآخِرَةِ حَسَنَةً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give to us in this world good, and in the next world good,</a:t>
            </a:r>
          </a:p>
        </p:txBody>
      </p:sp>
      <p:sp>
        <p:nvSpPr>
          <p:cNvPr id="226308" name="Subtitle 4"/>
          <p:cNvSpPr txBox="1">
            <a:spLocks/>
          </p:cNvSpPr>
          <p:nvPr/>
        </p:nvSpPr>
        <p:spPr bwMode="auto">
          <a:xfrm>
            <a:off x="136525" y="5962650"/>
            <a:ext cx="900747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a-tina fid-dunya hasanataw-wa fil-a-khirati hasanah</a:t>
            </a:r>
          </a:p>
        </p:txBody>
      </p:sp>
      <p:sp>
        <p:nvSpPr>
          <p:cNvPr id="226309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ہمیں دنیا میں بھی نیكی عطا كر اور آخرت میں بھی 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226310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हमें दुनिया में भी नेकी अता कर और आख़ेरत में भी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22631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22631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وَقِنِي بِرَحْمَتِكَ عَذَابَ النَّارِ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protect me through Your mercy from the chastisement of the Fire!</a:t>
            </a:r>
          </a:p>
        </p:txBody>
      </p:sp>
      <p:sp>
        <p:nvSpPr>
          <p:cNvPr id="227332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qini birah-matika a'dhaban-nar</a:t>
            </a:r>
          </a:p>
        </p:txBody>
      </p:sp>
      <p:sp>
        <p:nvSpPr>
          <p:cNvPr id="227333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اپنی رحمت سے ہمیں دوزخ كے عذاب سے محفوظ ركھ۔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227334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अपनी रहमत से हमें दोज़ख़ के अज़ाब से महफ़ूज़ रख।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22733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22733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إِنَّكَ عَلَى كُلِّ شَيْء قَدِيرٌ، وَهُوَ عَلَيْكَ يَسِيرٌ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You are powerful over everything, and that is easy for You!</a:t>
            </a:r>
          </a:p>
        </p:txBody>
      </p:sp>
      <p:sp>
        <p:nvSpPr>
          <p:cNvPr id="228356" name="Subtitle 4"/>
          <p:cNvSpPr txBox="1">
            <a:spLocks/>
          </p:cNvSpPr>
          <p:nvPr/>
        </p:nvSpPr>
        <p:spPr bwMode="auto">
          <a:xfrm>
            <a:off x="304800" y="596265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in-naka a'la kul-li shay-in qadiruw-wahua a'ilayka yasir</a:t>
            </a:r>
          </a:p>
        </p:txBody>
      </p:sp>
      <p:sp>
        <p:nvSpPr>
          <p:cNvPr id="22835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بیشك ہر چیز پر قدرت ركھتا ہے، اور یہ سب تیرے لئے آسان ہے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228358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आप कुल शक्तिशाली हैं</a:t>
            </a:r>
            <a:r>
              <a:rPr lang="en-US" sz="2800" b="1">
                <a:solidFill>
                  <a:srgbClr val="000066"/>
                </a:solidFill>
              </a:rPr>
              <a:t>, </a:t>
            </a:r>
            <a:r>
              <a:rPr lang="hi-IN" sz="2800" b="1">
                <a:solidFill>
                  <a:srgbClr val="000066"/>
                </a:solidFill>
              </a:rPr>
              <a:t>और</a:t>
            </a:r>
            <a:r>
              <a:rPr lang="en-US" sz="2800" b="1">
                <a:solidFill>
                  <a:srgbClr val="000066"/>
                </a:solidFill>
              </a:rPr>
              <a:t> </a:t>
            </a:r>
            <a:r>
              <a:rPr lang="hi-IN" sz="2800" b="1">
                <a:solidFill>
                  <a:srgbClr val="000066"/>
                </a:solidFill>
              </a:rPr>
              <a:t>यह आपके लिए आसान है!</a:t>
            </a:r>
            <a:r>
              <a:rPr lang="en-US" sz="2800" b="1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22835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22836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اَللَّهُمَّ صَلِّ عَلَى مُحَمَّدٍ وَ آلِ مُحَمَّد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O' </a:t>
            </a:r>
            <a:r>
              <a:rPr lang="en-US" b="1" kern="1200" dirty="0" err="1">
                <a:ea typeface="MS Mincho" pitchFamily="49" charset="-128"/>
              </a:rPr>
              <a:t>Allāh</a:t>
            </a:r>
            <a:r>
              <a:rPr lang="en-US" b="1" kern="1200" dirty="0">
                <a:ea typeface="MS Mincho" pitchFamily="49" charset="-128"/>
              </a:rPr>
              <a:t> send Your blessings on Muhammad</a:t>
            </a:r>
          </a:p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the family of Muhammad.</a:t>
            </a:r>
          </a:p>
        </p:txBody>
      </p:sp>
      <p:sp>
        <p:nvSpPr>
          <p:cNvPr id="229380" name="Subtitle 4"/>
          <p:cNvSpPr txBox="1">
            <a:spLocks/>
          </p:cNvSpPr>
          <p:nvPr/>
        </p:nvSpPr>
        <p:spPr bwMode="auto">
          <a:xfrm>
            <a:off x="304800" y="596265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22938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اے اللہ! محمدؐ اور آلؑ محمدؐ پر اپنی رحمت نازل فرما۔ </a:t>
            </a:r>
          </a:p>
        </p:txBody>
      </p:sp>
      <p:sp>
        <p:nvSpPr>
          <p:cNvPr id="22938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ऐ अल्लाह मुहम्मद और आले मुहम्मद पर अपनी सलामती रख़ </a:t>
            </a:r>
          </a:p>
        </p:txBody>
      </p:sp>
      <p:sp>
        <p:nvSpPr>
          <p:cNvPr id="22938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22938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Text Box 10"/>
          <p:cNvSpPr txBox="1">
            <a:spLocks noChangeArrowheads="1"/>
          </p:cNvSpPr>
          <p:nvPr/>
        </p:nvSpPr>
        <p:spPr bwMode="auto">
          <a:xfrm>
            <a:off x="304800" y="228600"/>
            <a:ext cx="8534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r>
              <a:rPr lang="ar-SA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230403" name="AutoShape 2"/>
          <p:cNvSpPr>
            <a:spLocks noChangeArrowheads="1"/>
          </p:cNvSpPr>
          <p:nvPr/>
        </p:nvSpPr>
        <p:spPr bwMode="auto">
          <a:xfrm>
            <a:off x="611188" y="1196975"/>
            <a:ext cx="7993062" cy="4608513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30404" name="Text Box 10"/>
          <p:cNvSpPr txBox="1">
            <a:spLocks noChangeArrowheads="1"/>
          </p:cNvSpPr>
          <p:nvPr/>
        </p:nvSpPr>
        <p:spPr bwMode="auto">
          <a:xfrm>
            <a:off x="304800" y="228600"/>
            <a:ext cx="42672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  <p:sp>
        <p:nvSpPr>
          <p:cNvPr id="230405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685800" y="3149600"/>
            <a:ext cx="7772400" cy="1143000"/>
          </a:xfrm>
        </p:spPr>
        <p:txBody>
          <a:bodyPr/>
          <a:lstStyle/>
          <a:p>
            <a:pPr eaLnBrk="1" hangingPunct="1"/>
            <a:r>
              <a:rPr lang="en-US" sz="6000" b="1" smtClean="0">
                <a:solidFill>
                  <a:srgbClr val="FFFF00"/>
                </a:solidFill>
              </a:rPr>
              <a:t>Please recite  </a:t>
            </a:r>
            <a:br>
              <a:rPr lang="en-US" sz="6000" b="1" smtClean="0">
                <a:solidFill>
                  <a:srgbClr val="FFFF00"/>
                </a:solidFill>
              </a:rPr>
            </a:br>
            <a:r>
              <a:rPr lang="en-US" sz="6000" b="1" smtClean="0">
                <a:solidFill>
                  <a:srgbClr val="FFFF00"/>
                </a:solidFill>
              </a:rPr>
              <a:t>Sūrat al-Fātiḥah</a:t>
            </a:r>
            <a:br>
              <a:rPr lang="en-US" sz="6000" b="1" smtClean="0">
                <a:solidFill>
                  <a:srgbClr val="FFFF00"/>
                </a:solidFill>
              </a:rPr>
            </a:br>
            <a:r>
              <a:rPr lang="en-US" sz="6000" b="1" smtClean="0">
                <a:solidFill>
                  <a:srgbClr val="FFFF00"/>
                </a:solidFill>
              </a:rPr>
              <a:t>for</a:t>
            </a:r>
            <a:br>
              <a:rPr lang="en-US" sz="6000" b="1" smtClean="0">
                <a:solidFill>
                  <a:srgbClr val="FFFF00"/>
                </a:solidFill>
              </a:rPr>
            </a:br>
            <a:r>
              <a:rPr lang="en-US" sz="6000" b="1" smtClean="0">
                <a:solidFill>
                  <a:srgbClr val="FFFF00"/>
                </a:solidFill>
              </a:rPr>
              <a:t>ALL MARHUMEEN</a:t>
            </a:r>
            <a:br>
              <a:rPr lang="en-US" sz="6000" b="1" smtClean="0">
                <a:solidFill>
                  <a:srgbClr val="FFFF00"/>
                </a:solidFill>
              </a:rPr>
            </a:br>
            <a:endParaRPr lang="en-GB" sz="6000" b="1" smtClean="0">
              <a:solidFill>
                <a:srgbClr val="FFFF00"/>
              </a:solidFill>
            </a:endParaRPr>
          </a:p>
        </p:txBody>
      </p:sp>
      <p:sp>
        <p:nvSpPr>
          <p:cNvPr id="230406" name="Rectangle 5"/>
          <p:cNvSpPr>
            <a:spLocks noChangeArrowheads="1"/>
          </p:cNvSpPr>
          <p:nvPr/>
        </p:nvSpPr>
        <p:spPr bwMode="auto">
          <a:xfrm>
            <a:off x="136525" y="5741988"/>
            <a:ext cx="8888413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>
                <a:solidFill>
                  <a:srgbClr val="000066"/>
                </a:solidFill>
                <a:latin typeface="Trebuchet MS" pitchFamily="34" charset="0"/>
              </a:rPr>
              <a:t>Kindly recite Sura E Fatiha for Marhumeen of all those who have worked towards making this small work possible.</a:t>
            </a:r>
          </a:p>
          <a:p>
            <a:pPr algn="ctr"/>
            <a:r>
              <a:rPr lang="en-US" sz="1200" b="1">
                <a:solidFill>
                  <a:srgbClr val="000066"/>
                </a:solidFill>
                <a:latin typeface="Trebuchet MS" pitchFamily="34" charset="0"/>
              </a:rPr>
              <a:t>To display the font correctly, please use the Arabic font “Attari_Quran_Shipped” , Urdu font “Alvi Nastaleeq” &amp; Hindi font “Mangal”. Download font here : http://www.duas.org/fonts/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اللَّهُمَّ صَلِّ عَلَى مُحَمَّدٍ </a:t>
            </a:r>
            <a:r>
              <a:rPr lang="ar-SA" sz="8000" kern="1200" dirty="0" err="1">
                <a:latin typeface="Attari_Quran" pitchFamily="2" charset="-78"/>
                <a:ea typeface="+mn-ea"/>
                <a:cs typeface="Attari_Quran" pitchFamily="2" charset="-78"/>
              </a:rPr>
              <a:t>وَّآلِهِ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Allah, bless Muhammad and his Household,</a:t>
            </a:r>
          </a:p>
        </p:txBody>
      </p:sp>
      <p:sp>
        <p:nvSpPr>
          <p:cNvPr id="24580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2800" b="1" i="1">
                <a:solidFill>
                  <a:srgbClr val="000066"/>
                </a:solidFill>
                <a:ea typeface="MS Mincho" pitchFamily="49" charset="-128"/>
              </a:rPr>
              <a:t>allahumma sal-li a'la muhammadiw-wa a-lih</a:t>
            </a:r>
            <a:endParaRPr lang="fi-FI" sz="28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2458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بارالٰہا! محمد اور ان كی آل پر رحمت نازل فرما 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2458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बारे इलाहा! मोहम्मद (स) और उनकी आल (अ) पर रहमत नाज़िल फ़रमा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2458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2458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وَلا تَرْفَعْنِي فِي النَّاسِ دَرَجَةً إِلا </a:t>
            </a:r>
            <a:r>
              <a:rPr lang="ar-SA" sz="8000" kern="1200" dirty="0" err="1">
                <a:latin typeface="Attari_Quran" pitchFamily="2" charset="-78"/>
                <a:ea typeface="+mn-ea"/>
                <a:cs typeface="Attari_Quran" pitchFamily="2" charset="-78"/>
              </a:rPr>
              <a:t>حَطَطْتَنِي</a:t>
            </a: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 عِندَ نَفْسِي مِثْلَهَا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raise me not a single degree before the people without lowering me its like in myself</a:t>
            </a:r>
          </a:p>
        </p:txBody>
      </p:sp>
      <p:sp>
        <p:nvSpPr>
          <p:cNvPr id="25604" name="Subtitle 4"/>
          <p:cNvSpPr txBox="1">
            <a:spLocks/>
          </p:cNvSpPr>
          <p:nvPr/>
        </p:nvSpPr>
        <p:spPr bwMode="auto">
          <a:xfrm>
            <a:off x="304800" y="596265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2800" b="1" i="1">
                <a:solidFill>
                  <a:srgbClr val="000066"/>
                </a:solidFill>
                <a:ea typeface="MS Mincho" pitchFamily="49" charset="-128"/>
              </a:rPr>
              <a:t>wa la tar-fa'-ni fin-nasi darajatan il-la hatat-tani i'nda naf-si mith-laha</a:t>
            </a:r>
            <a:endParaRPr lang="fi-FI" sz="28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25605" name="Rectangle 15"/>
          <p:cNvSpPr>
            <a:spLocks noChangeArrowheads="1"/>
          </p:cNvSpPr>
          <p:nvPr/>
        </p:nvSpPr>
        <p:spPr bwMode="auto">
          <a:xfrm>
            <a:off x="304800" y="4281488"/>
            <a:ext cx="8534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لوگوں میں میرا درجہ جتنا بلند كرے اتنا ہی مجھے خود اپنی نظروں میں پست كردے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25606" name="Rectangle 16"/>
          <p:cNvSpPr>
            <a:spLocks noChangeArrowheads="1"/>
          </p:cNvSpPr>
          <p:nvPr/>
        </p:nvSpPr>
        <p:spPr bwMode="auto">
          <a:xfrm>
            <a:off x="152400" y="51816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लोगों में मेरा दरजा जितना बलन्द करे उतना ही मुझे ख़ुद अपनी नज़रों में पस्त कर दे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2560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2560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وَلا تُحْدِثْ لِي عِزّاً ظَاهِراً إِلاَّ أَحْدَثْتَ لِي ذِلَّةً بَاطِنَةً عِندَ نَفْسِي بِقَدَرِهَا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bring about no outward exaltation for me without an inward abasement in myself to the same measure!</a:t>
            </a:r>
          </a:p>
        </p:txBody>
      </p:sp>
      <p:sp>
        <p:nvSpPr>
          <p:cNvPr id="26628" name="Subtitle 4"/>
          <p:cNvSpPr txBox="1">
            <a:spLocks/>
          </p:cNvSpPr>
          <p:nvPr/>
        </p:nvSpPr>
        <p:spPr bwMode="auto">
          <a:xfrm>
            <a:off x="304800" y="596265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wa-la tuh-dith li i'z-zan zahiran il-la ah-dath-ta li dhil-latam batinatan i'nda naf-si biqadariha</a:t>
            </a:r>
          </a:p>
        </p:txBody>
      </p:sp>
      <p:sp>
        <p:nvSpPr>
          <p:cNvPr id="26629" name="Rectangle 15"/>
          <p:cNvSpPr>
            <a:spLocks noChangeArrowheads="1"/>
          </p:cNvSpPr>
          <p:nvPr/>
        </p:nvSpPr>
        <p:spPr bwMode="auto">
          <a:xfrm>
            <a:off x="304800" y="4281488"/>
            <a:ext cx="8534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جتنی ظاہری عزت مجھے دے اتنا ہی میرے نفس میں باطنی بے وقعتی كا احساس پیدا كردے۔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26630" name="Rectangle 16"/>
          <p:cNvSpPr>
            <a:spLocks noChangeArrowheads="1"/>
          </p:cNvSpPr>
          <p:nvPr/>
        </p:nvSpPr>
        <p:spPr bwMode="auto">
          <a:xfrm>
            <a:off x="152400" y="51816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जितनी ज़ाहेरी इज़्ज़त मुझे दे उतना ही मेरे नफ़्स में बातिनी बेवक़अती का एहसास पैदा कर दे।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2663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2663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اللَّهُمَّ صَلِّ عَلى مُحَمَّدٍ وَّآلِ مُحَمَّدٍ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Allah, bless Muhammad and Muhammad's Household,</a:t>
            </a:r>
          </a:p>
        </p:txBody>
      </p:sp>
      <p:sp>
        <p:nvSpPr>
          <p:cNvPr id="27652" name="Subtitle 4"/>
          <p:cNvSpPr txBox="1">
            <a:spLocks/>
          </p:cNvSpPr>
          <p:nvPr/>
        </p:nvSpPr>
        <p:spPr bwMode="auto">
          <a:xfrm>
            <a:off x="304800" y="596265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2800" b="1" i="1">
                <a:solidFill>
                  <a:srgbClr val="000066"/>
                </a:solidFill>
                <a:ea typeface="MS Mincho" pitchFamily="49" charset="-128"/>
              </a:rPr>
              <a:t>allahumma sal-li a'la muhammadiw-wa a-li muhammad</a:t>
            </a:r>
            <a:endParaRPr lang="fi-FI" sz="28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27653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بارالٰہا! محمد اور ان كی آل پر رحمت نازل فرما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27654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बारे इलाहा! मोहम्मद (स) और उनकी आल (अ) पर रहमत नाज़िल फ़रमा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2765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2765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وَمَتِّعْنِي بِهُدَىً صَاِلحٍ لا أَسْتَبْدِلُ بِهِ،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give me to enjoy a sound guidance which I seek not to replace,</a:t>
            </a:r>
          </a:p>
        </p:txBody>
      </p:sp>
      <p:sp>
        <p:nvSpPr>
          <p:cNvPr id="28676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r-FR" sz="2800" b="1" i="1">
                <a:solidFill>
                  <a:srgbClr val="000066"/>
                </a:solidFill>
                <a:ea typeface="MS Mincho" pitchFamily="49" charset="-128"/>
              </a:rPr>
              <a:t>wa mat-tia'-ni bihudan salihil-la as-tabdilu bih</a:t>
            </a:r>
            <a:endParaRPr lang="fi-FI" sz="28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2867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اورمجھے ایسی نیك ہدایت سے بہرہ مند فرما كہ جسے دوسری چیز سے تبدیل نہ كروں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28678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मुझे ऐसी नेक हिदायत से बहरामन्द फ़रमा के जिसे दूसरी चीज़ से तबदील न करू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286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286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وَطَرِيقَةِ حَقٍّ لا أَزِيغُ عَنْهَا،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 path of truth from which I swerve not,</a:t>
            </a:r>
          </a:p>
        </p:txBody>
      </p:sp>
      <p:sp>
        <p:nvSpPr>
          <p:cNvPr id="29700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2800" b="1" i="1">
                <a:solidFill>
                  <a:srgbClr val="000066"/>
                </a:solidFill>
                <a:ea typeface="MS Mincho" pitchFamily="49" charset="-128"/>
              </a:rPr>
              <a:t>wa tariqati haq-qil-la azighu a'n-ha</a:t>
            </a:r>
            <a:endParaRPr lang="fi-FI" sz="28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2970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ایسے صحیح راستہ پر لگا جس سے كبھی منہ نہ موڑوں،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2970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ऐसे सही रास्ते पर लगा जिससे कभी मुंह न मोड़ूं,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2970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2970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وَنِيَّةِ رَشْدٍ لا أَشُكُّ فِيهَا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an intention of right conduct in which I have no doubts!</a:t>
            </a:r>
          </a:p>
        </p:txBody>
      </p:sp>
      <p:sp>
        <p:nvSpPr>
          <p:cNvPr id="30724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ni-yati rush-dil-la ashuk-ku fiha</a:t>
            </a:r>
          </a:p>
        </p:txBody>
      </p:sp>
      <p:sp>
        <p:nvSpPr>
          <p:cNvPr id="30725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ایسی پختہ نیت دے جس میں ذرا شبہ نہ كروں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30726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ऐसी पुख़्ता नीयत दे जिसमें ज़रा षुबह न करूं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3072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3072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اَللَّهُمَّ صَلِّ عَلَى مُحَمَّدٍ وَ آلِ مُحَمَّد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O' </a:t>
            </a:r>
            <a:r>
              <a:rPr lang="en-US" b="1" kern="1200" dirty="0" err="1">
                <a:ea typeface="MS Mincho" pitchFamily="49" charset="-128"/>
              </a:rPr>
              <a:t>Allāh</a:t>
            </a:r>
            <a:r>
              <a:rPr lang="en-US" b="1" kern="1200" dirty="0">
                <a:ea typeface="MS Mincho" pitchFamily="49" charset="-128"/>
              </a:rPr>
              <a:t> send Your blessings on Muhammad</a:t>
            </a:r>
          </a:p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the family of Muhammad.</a:t>
            </a:r>
          </a:p>
        </p:txBody>
      </p:sp>
      <p:sp>
        <p:nvSpPr>
          <p:cNvPr id="4100" name="Subtitle 4"/>
          <p:cNvSpPr txBox="1">
            <a:spLocks/>
          </p:cNvSpPr>
          <p:nvPr/>
        </p:nvSpPr>
        <p:spPr bwMode="auto">
          <a:xfrm>
            <a:off x="304800" y="596265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410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اے الله! رحمت فرما محمد وآل</a:t>
            </a:r>
            <a:r>
              <a:rPr lang="en-US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)</a:t>
            </a:r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ع</a:t>
            </a:r>
            <a:r>
              <a:rPr lang="en-US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(</a:t>
            </a:r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 محمد پر </a:t>
            </a:r>
          </a:p>
        </p:txBody>
      </p:sp>
      <p:sp>
        <p:nvSpPr>
          <p:cNvPr id="410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ऐ अल्लाह मुहम्मद और आले मुहम्मद पर अपनी सलामती रख़ </a:t>
            </a:r>
          </a:p>
        </p:txBody>
      </p:sp>
      <p:sp>
        <p:nvSpPr>
          <p:cNvPr id="410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410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-228600" y="666750"/>
            <a:ext cx="96012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وَعَمِّرْنِي مَا كَانَ عُمْرِي بِذْلَةً فِي طَاعَتِكَ، فَإِذَا كَانَ عُمْرِي مَرْتَعاً لِلشَّيْطَانِ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Let me live as long as my life is a free gift in being You, but if my life should become a pasture for Satan, </a:t>
            </a:r>
          </a:p>
        </p:txBody>
      </p:sp>
      <p:sp>
        <p:nvSpPr>
          <p:cNvPr id="31748" name="Subtitle 4"/>
          <p:cNvSpPr txBox="1">
            <a:spLocks/>
          </p:cNvSpPr>
          <p:nvPr/>
        </p:nvSpPr>
        <p:spPr bwMode="auto">
          <a:xfrm>
            <a:off x="304800" y="596265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a'mmir-ni ma kana u'm-ri bidhlatan fi ta'tika fa-idha kana u'm-ri mar-ta'al-lish-shaytani</a:t>
            </a:r>
          </a:p>
        </p:txBody>
      </p:sp>
      <p:sp>
        <p:nvSpPr>
          <p:cNvPr id="31749" name="Rectangle 15"/>
          <p:cNvSpPr>
            <a:spLocks noChangeArrowheads="1"/>
          </p:cNvSpPr>
          <p:nvPr/>
        </p:nvSpPr>
        <p:spPr bwMode="auto">
          <a:xfrm>
            <a:off x="304800" y="4281488"/>
            <a:ext cx="8534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جب تك میری زندگی تیری اطاعت و فرمانبرداری كے كام آئے مجھے زندہ ركھ اور جب وہ شیطان كی چراگاہ بن جائے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31750" name="Rectangle 16"/>
          <p:cNvSpPr>
            <a:spLocks noChangeArrowheads="1"/>
          </p:cNvSpPr>
          <p:nvPr/>
        </p:nvSpPr>
        <p:spPr bwMode="auto">
          <a:xfrm>
            <a:off x="152400" y="51054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जब तक मेरी ज़िन्दगी तेरी इताअत व फ़रमाबरदारी के काम आये मुझे ज़िन्दा रख और जब वह षैतान की चरागाह बन जाए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3175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3175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فَاقْبِضْنِي إِلَيْكَ، قَبْلَ أَن يَّسْبِقَ مَقْتُكَ إِلَيَّ، أَوْ يَسْتَحْكِمَ غَضَبُكَ عَلَيَّ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seize me to Yourself before Your hatred overtakes me or Your wrath against be becomes firm!</a:t>
            </a:r>
          </a:p>
        </p:txBody>
      </p:sp>
      <p:sp>
        <p:nvSpPr>
          <p:cNvPr id="32772" name="Subtitle 4"/>
          <p:cNvSpPr txBox="1">
            <a:spLocks/>
          </p:cNvSpPr>
          <p:nvPr/>
        </p:nvSpPr>
        <p:spPr bwMode="auto">
          <a:xfrm>
            <a:off x="304800" y="596265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faq-bidni ilayka qab-la ayyasbiqa maq-tuka ilay-ya aw yas-tah-kima ghadabuka a'lay-ya</a:t>
            </a:r>
          </a:p>
        </p:txBody>
      </p:sp>
      <p:sp>
        <p:nvSpPr>
          <p:cNvPr id="32773" name="Rectangle 15"/>
          <p:cNvSpPr>
            <a:spLocks noChangeArrowheads="1"/>
          </p:cNvSpPr>
          <p:nvPr/>
        </p:nvSpPr>
        <p:spPr bwMode="auto">
          <a:xfrm>
            <a:off x="304800" y="4281488"/>
            <a:ext cx="8534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تو اس سے پہلے كہ تیری ناراضگی سے سابقہ پڑے یا تیرا غضب مجھ پر یقینی ہوجائے مجھے اپنی طرف اٹھالے۔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32774" name="Rectangle 16"/>
          <p:cNvSpPr>
            <a:spLocks noChangeArrowheads="1"/>
          </p:cNvSpPr>
          <p:nvPr/>
        </p:nvSpPr>
        <p:spPr bwMode="auto">
          <a:xfrm>
            <a:off x="152400" y="51054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तो इससे पहले के तेरी नाराज़गी से साबक़ा पड़े या तेरा ग़ज़ब मुझ पर यक़ीनी हो जाए, मुझे अपनी तरफ़ उठा ले,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3277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3277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اللَّهُمَّ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Allah,</a:t>
            </a:r>
          </a:p>
        </p:txBody>
      </p:sp>
      <p:sp>
        <p:nvSpPr>
          <p:cNvPr id="33796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allahumma</a:t>
            </a:r>
          </a:p>
        </p:txBody>
      </p:sp>
      <p:sp>
        <p:nvSpPr>
          <p:cNvPr id="3379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اے معبود!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33798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 ऐ माबूद!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3379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3380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لا تَدَعْ خِصْلَةً تُعَابُ مِنِّي إِلاَّ أَصْلَحْتَهَا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deposit in me no quality for which I will be faulted, unless You set it right,</a:t>
            </a:r>
          </a:p>
        </p:txBody>
      </p:sp>
      <p:sp>
        <p:nvSpPr>
          <p:cNvPr id="34820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la tada' khas-latan tua'abu min-ni il-la as-lah-taha</a:t>
            </a:r>
          </a:p>
        </p:txBody>
      </p:sp>
      <p:sp>
        <p:nvSpPr>
          <p:cNvPr id="3482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كوئی ایسی خصلت جو میرے لئے معیوب سمجھی جاتی ہو اس كی اصلاح كئے بغیر نہ چھوڑ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3482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कोई ऐसी ख़सलत जो मेरे लिये मोईब समझी जाती हो उसकी इस्लाह किये बग़़ैर न छोड़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3482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3482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وَلا عَائِبَةً أُؤَنَّبُ بِهَا إِلاَّ حَسَّنتَهَا،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no flaw for which I will be blamed, unless You make it beautiful,</a:t>
            </a:r>
          </a:p>
        </p:txBody>
      </p:sp>
      <p:sp>
        <p:nvSpPr>
          <p:cNvPr id="35844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2800" b="1" i="1">
                <a:solidFill>
                  <a:srgbClr val="000066"/>
                </a:solidFill>
                <a:ea typeface="MS Mincho" pitchFamily="49" charset="-128"/>
              </a:rPr>
              <a:t>wa-la a'a-ibatan uan-nabu biha il-la has-santaha</a:t>
            </a:r>
            <a:endParaRPr lang="fi-FI" sz="28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35845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كوئی ایسی بُری عادت جس پر میری سرزنش كی جاسكے۔ اُسے درست كئے بغیر نہ رہنے دے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35846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कोई ऐसी बुरी आदत जिस पर मेरी सरज़न्ष की जा सके उसे दुरूस्त किये बग़ैर न रहने दे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3584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3584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وَلا أُكْرُومَةً فِيَّ نَاقِصَةً إِلاَّ أَتْمَمْتَهَا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no deficient noble trait, unless You complete it!</a:t>
            </a:r>
          </a:p>
        </p:txBody>
      </p:sp>
      <p:sp>
        <p:nvSpPr>
          <p:cNvPr id="36868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wa-la uk-rumatan fi-ya naqisatan il-la at-mam-taha</a:t>
            </a:r>
          </a:p>
        </p:txBody>
      </p:sp>
      <p:sp>
        <p:nvSpPr>
          <p:cNvPr id="36869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جو پاكیزہ خصلت ابھی مجھ میں نا تمام ہو اُسے تكمیل تك پہنچا دے۔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36870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जो पाकीज़ा ख़सलत अभी मुझमें नातमाम हो उसे तकमील तक पहुंचा दे।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3687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3687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اللَّهُمَّ صَلِّ عَلَى مُحَمَّدٍ وَّآلِ مُحَمَّدٍ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Allah, bless Muhammad and Muhammad's Household,</a:t>
            </a:r>
          </a:p>
        </p:txBody>
      </p:sp>
      <p:sp>
        <p:nvSpPr>
          <p:cNvPr id="37892" name="Subtitle 4"/>
          <p:cNvSpPr txBox="1">
            <a:spLocks/>
          </p:cNvSpPr>
          <p:nvPr/>
        </p:nvSpPr>
        <p:spPr bwMode="auto">
          <a:xfrm>
            <a:off x="304800" y="596265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2800" b="1" i="1">
                <a:solidFill>
                  <a:srgbClr val="000066"/>
                </a:solidFill>
                <a:ea typeface="MS Mincho" pitchFamily="49" charset="-128"/>
              </a:rPr>
              <a:t>allahumma sal-li a'la muhammadiw-wa a-li muhammad</a:t>
            </a:r>
            <a:endParaRPr lang="fi-FI" sz="28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37893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اے اللہ ! رحمت نازل فرما محمدؐ اور اُن كی آلؑ پر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37894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ऐ अल्लाह! रहमत नाज़िल फ़रमा मोहम्मद (स) और उनकी आल (अ) पर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3789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3789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وَأَبْدِلْنِي مِنْ بُغْضَةِ أَهْلِ الشَّنَانَ الْمَحَبَّةَ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replace for me the animosity of the people of hatred with love,</a:t>
            </a:r>
          </a:p>
        </p:txBody>
      </p:sp>
      <p:sp>
        <p:nvSpPr>
          <p:cNvPr id="38916" name="Subtitle 4"/>
          <p:cNvSpPr txBox="1">
            <a:spLocks/>
          </p:cNvSpPr>
          <p:nvPr/>
        </p:nvSpPr>
        <p:spPr bwMode="auto">
          <a:xfrm>
            <a:off x="304800" y="596265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abdil-ni mim bugh-dati ah-lish-shinanil-mahab-bah</a:t>
            </a:r>
          </a:p>
        </p:txBody>
      </p:sp>
      <p:sp>
        <p:nvSpPr>
          <p:cNvPr id="3891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میری نسبت كینہ ور دشمنوں كی دشمنی كو الفت سے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38918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मेरी निसबत कीनातोज़ दुष्मनों की दुष्मनी को उलफ़त से,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3891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3892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وَمِنْ حَسَدِ أَهْلِ الْبَغْيِ الْمَوَدَّةَ،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the envy of the people of insolence with affection,</a:t>
            </a:r>
          </a:p>
        </p:txBody>
      </p:sp>
      <p:sp>
        <p:nvSpPr>
          <p:cNvPr id="39940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min hasadi ah-lil-bagh-yil-mawad-dah</a:t>
            </a:r>
          </a:p>
        </p:txBody>
      </p:sp>
      <p:sp>
        <p:nvSpPr>
          <p:cNvPr id="3994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سركشوں كے حسد كو محبت سے،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3994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सरकषों के हसद को मोहब्बत से,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3994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3994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وَمِن ظِنَّةِ أَهْلِ الصَّلاَحِ الثِّقَةَ،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the suspicion of the people of righteousness with trust,</a:t>
            </a:r>
          </a:p>
        </p:txBody>
      </p:sp>
      <p:sp>
        <p:nvSpPr>
          <p:cNvPr id="40964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min zin-nati ah-lis-salahith-thiqah</a:t>
            </a:r>
          </a:p>
        </p:txBody>
      </p:sp>
      <p:sp>
        <p:nvSpPr>
          <p:cNvPr id="40965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نیكوں سے بے اعتمادی كو اعتماد سے،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40966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 नेकियों से बेएतमादी को एतमाद से,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4096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4096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بِسْمِ اللَّهِ </a:t>
            </a:r>
            <a:r>
              <a:rPr lang="ar-SA" sz="8000" kern="1200" dirty="0" err="1">
                <a:latin typeface="Attari_Quran" pitchFamily="2" charset="-78"/>
                <a:ea typeface="+mn-ea"/>
                <a:cs typeface="Attari_Quran" pitchFamily="2" charset="-78"/>
              </a:rPr>
              <a:t>الرَّحْمَٰنِ</a:t>
            </a: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 الرَّحِيمِ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In the Name of </a:t>
            </a:r>
            <a:r>
              <a:rPr lang="en-US" b="1" kern="1200" dirty="0" err="1">
                <a:ea typeface="MS Mincho" pitchFamily="49" charset="-128"/>
              </a:rPr>
              <a:t>Allāh</a:t>
            </a:r>
            <a:r>
              <a:rPr lang="en-US" b="1" kern="1200" dirty="0">
                <a:ea typeface="MS Mincho" pitchFamily="49" charset="-128"/>
              </a:rPr>
              <a:t>, </a:t>
            </a:r>
          </a:p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the All-beneficent, the All-merciful.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bi-smi llahi r-rahmani r-rahimi</a:t>
            </a:r>
          </a:p>
        </p:txBody>
      </p:sp>
      <p:sp>
        <p:nvSpPr>
          <p:cNvPr id="5125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عظیم اور دائمی رحمتوں والے خدا کے نام سے</a:t>
            </a:r>
          </a:p>
        </p:txBody>
      </p:sp>
      <p:sp>
        <p:nvSpPr>
          <p:cNvPr id="5126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शुरू करता हूँ अल्लाह के नाम से जो बड़ा मेहरबान और निहायत रहम वाला है </a:t>
            </a:r>
          </a:p>
        </p:txBody>
      </p:sp>
      <p:sp>
        <p:nvSpPr>
          <p:cNvPr id="512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512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وَمِنْ عَدَاوَةِ الأَدْنَيْنَ الْوَلايَةَ،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the enmity of those close with friendship,</a:t>
            </a:r>
          </a:p>
        </p:txBody>
      </p:sp>
      <p:sp>
        <p:nvSpPr>
          <p:cNvPr id="41988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min a'dawatil-ad-naynal-walayah</a:t>
            </a:r>
          </a:p>
        </p:txBody>
      </p:sp>
      <p:sp>
        <p:nvSpPr>
          <p:cNvPr id="41989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قریبیوں كی عداوت كو دوستی سے،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41990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क़रीबों की अदावत को दोस्ती से,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4199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4199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وَمِنْ عُقُوقِ ذَوِي الأَرْحَامِ الْمَبَرَّةَ،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the disrespect of womb relatives with devotion,</a:t>
            </a:r>
          </a:p>
        </p:txBody>
      </p:sp>
      <p:sp>
        <p:nvSpPr>
          <p:cNvPr id="43012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min u'quqi dhawil-ar-hamil-mabar-rah</a:t>
            </a:r>
          </a:p>
        </p:txBody>
      </p:sp>
      <p:sp>
        <p:nvSpPr>
          <p:cNvPr id="43013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عزیزوں كی قطع تعلّقی كو صلہٴ رحمی سے،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43014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अज़ीज़ों की क़तअ ताल्लुक़ी को सिलए रहमी से,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4301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4301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وَمِنْ خِذْلانِ الأَقْرَبِينَ النُّصْرَةَ،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the abandonment of relatives with help,</a:t>
            </a:r>
          </a:p>
        </p:txBody>
      </p:sp>
      <p:sp>
        <p:nvSpPr>
          <p:cNvPr id="44036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min khidhlanil-aq-rabinan-nus-rah</a:t>
            </a:r>
          </a:p>
        </p:txBody>
      </p:sp>
      <p:sp>
        <p:nvSpPr>
          <p:cNvPr id="4403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قربات داروں كی بے اعتنائی كو نصرت و تعاون سے، 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44038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क़राबतदारों की बेएतनाई को नुसरत व तआवुन से,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4403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4404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وَمِنْ حُبِّ الْمُدَارِينَ تَصْحِيحَ </a:t>
            </a:r>
            <a:r>
              <a:rPr lang="ar-SA" sz="8000" kern="1200" dirty="0" err="1">
                <a:latin typeface="Attari_Quran" pitchFamily="2" charset="-78"/>
                <a:ea typeface="+mn-ea"/>
                <a:cs typeface="Attari_Quran" pitchFamily="2" charset="-78"/>
              </a:rPr>
              <a:t>الْمِقَةِ</a:t>
            </a: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،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the attachment of flatterers with love set right,</a:t>
            </a:r>
          </a:p>
        </p:txBody>
      </p:sp>
      <p:sp>
        <p:nvSpPr>
          <p:cNvPr id="45060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min hub-bil-mudarina tas-hihal-miqah</a:t>
            </a:r>
          </a:p>
        </p:txBody>
      </p:sp>
      <p:sp>
        <p:nvSpPr>
          <p:cNvPr id="4506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خوشامدیوں كی ظاہری محبت كو سچی محبت سے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4506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 ख़ुषामदियों की ज़ाहेरी मोहब्बत को सच्ची मोहब्बत से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4506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4506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وَمِن رَّدِّ </a:t>
            </a:r>
            <a:r>
              <a:rPr lang="ar-SA" sz="8000" kern="1200" dirty="0" err="1">
                <a:latin typeface="Attari_Quran" pitchFamily="2" charset="-78"/>
                <a:ea typeface="+mn-ea"/>
                <a:cs typeface="Attari_Quran" pitchFamily="2" charset="-78"/>
              </a:rPr>
              <a:t>الْمُلاَبِسِينَ</a:t>
            </a: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 كَرَمَ الْعِشْرَةِ،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the rejection of fellows with generous friendliness,</a:t>
            </a:r>
          </a:p>
        </p:txBody>
      </p:sp>
      <p:sp>
        <p:nvSpPr>
          <p:cNvPr id="46084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mir-rad-dil-mulabisina karamal-i'sh-rah</a:t>
            </a:r>
          </a:p>
        </p:txBody>
      </p:sp>
      <p:sp>
        <p:nvSpPr>
          <p:cNvPr id="46085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ساتھیوں كے اہانت آمیز برتاؤ كو حُسن معاشرت سے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46086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साथियों के एहानत आमेज़ बरताव को हुस्ने मआषेरत से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460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4608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وَمِن مَّرَارَةِ خَوْفِ الظَّالِمِينَ حَلاَوَةَ الأَمنَةَ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the bitterness of the fear of wrongdoers with the sweetness of security!</a:t>
            </a:r>
          </a:p>
        </p:txBody>
      </p:sp>
      <p:sp>
        <p:nvSpPr>
          <p:cNvPr id="47108" name="Subtitle 4"/>
          <p:cNvSpPr txBox="1">
            <a:spLocks/>
          </p:cNvSpPr>
          <p:nvPr/>
        </p:nvSpPr>
        <p:spPr bwMode="auto">
          <a:xfrm>
            <a:off x="304800" y="596265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mim-mararati khaw-fiz-zalimina halawatal-amnah</a:t>
            </a:r>
          </a:p>
        </p:txBody>
      </p:sp>
      <p:sp>
        <p:nvSpPr>
          <p:cNvPr id="47109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ظالموں كے خوف كی تلخی كو امن كی شیرینی سے بدل دے۔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47110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ज़ालिमों के ख़ौफ़ की तल्ख़ी को अमन की षीरीनी से बदल दे।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4711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4711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اللَّهُمَّ صَلِّ عَلَى مُحَمَّدٍ </a:t>
            </a:r>
            <a:r>
              <a:rPr lang="ar-SA" sz="8000" kern="1200" dirty="0" err="1">
                <a:latin typeface="Attari_Quran" pitchFamily="2" charset="-78"/>
                <a:ea typeface="+mn-ea"/>
                <a:cs typeface="Attari_Quran" pitchFamily="2" charset="-78"/>
              </a:rPr>
              <a:t>وَّآلِهِ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Allah, bless Muhammad and his Household,</a:t>
            </a:r>
          </a:p>
        </p:txBody>
      </p:sp>
      <p:sp>
        <p:nvSpPr>
          <p:cNvPr id="48132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2800" b="1" i="1">
                <a:solidFill>
                  <a:srgbClr val="000066"/>
                </a:solidFill>
                <a:ea typeface="MS Mincho" pitchFamily="49" charset="-128"/>
              </a:rPr>
              <a:t>allahumma sal-li a'la muhammadiw-wa a-lih</a:t>
            </a:r>
            <a:endParaRPr lang="fi-FI" sz="28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48133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خداوندا! رحمت نازل فرما محمد ؐ اور ان كی آلؑ پر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48134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ख़ुदावन्दा! रहमत नाज़िल फ़रमा मोहम्मद (स) और उनकी आल (अ) पर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4813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4813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وَاجْعَل لِّي يَداً عَلى مَن ظَلَمَنِي،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appoint for me a hand against him who wrongs me,</a:t>
            </a:r>
          </a:p>
        </p:txBody>
      </p:sp>
      <p:sp>
        <p:nvSpPr>
          <p:cNvPr id="49156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waj-a'l-li yadan a'la man zalamani</a:t>
            </a:r>
          </a:p>
        </p:txBody>
      </p:sp>
      <p:sp>
        <p:nvSpPr>
          <p:cNvPr id="4915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جو مجھ پر ظلم كرے اُس پر مجھے غلبہ دے۔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49158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जो मुझ पर ज़ुल्म करे उस पर मुझे ग़लबा दे,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4915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4916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وَلِسَاناً عَلَى مَنْ خَاصَمَنِي،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 tongue against him who disputes with me,</a:t>
            </a:r>
          </a:p>
        </p:txBody>
      </p:sp>
      <p:sp>
        <p:nvSpPr>
          <p:cNvPr id="50180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lisanan a'la man khasamani</a:t>
            </a:r>
          </a:p>
        </p:txBody>
      </p:sp>
      <p:sp>
        <p:nvSpPr>
          <p:cNvPr id="5018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جو مجھ سے جھگڑا كرے اس كے مقابلہ میں زبان (حجت شكن) دے،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5018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जो मुझसे झगड़ा करे उसके मुक़ाबले में ज़बान (हुज्जत षिकन) दे,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5018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5018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وَظَفَراً بِمَنْ عَانَدَنِي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a victory over him who stubbornly resists me!</a:t>
            </a:r>
          </a:p>
        </p:txBody>
      </p:sp>
      <p:sp>
        <p:nvSpPr>
          <p:cNvPr id="51204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zafaram biman a'anadani</a:t>
            </a:r>
          </a:p>
        </p:txBody>
      </p:sp>
      <p:sp>
        <p:nvSpPr>
          <p:cNvPr id="51205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جو مجھ سے دشمنی كرے اس پر مجھے فتح و كامرانی بخش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51206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जो मुझ से दुष्मनी करे उस पर मुझे फ़तेह व कामरानी बख़्ष।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5120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5120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وَبَلِّغْ بِإِيمَانِي أَكْمَلَ الإِيمَانِ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cause my faith to reach the most perfect faith,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bal-ligh bi-imani ak-malal-iman</a:t>
            </a:r>
          </a:p>
        </p:txBody>
      </p:sp>
      <p:sp>
        <p:nvSpPr>
          <p:cNvPr id="6149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میرے ایمان كو كامل ترین ایمان كی حد تك پہونچا دے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6150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मेरे ईमान को कामिल तरीन ईमान की हद तक पहुंचा दे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615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615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وَهَبْ لِي مَكْراً عَلَى مَن كَايَدَنِي،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Give me guile against him who schemes against me,</a:t>
            </a:r>
          </a:p>
        </p:txBody>
      </p:sp>
      <p:sp>
        <p:nvSpPr>
          <p:cNvPr id="52228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hab li mak-ran a'la man kayadani</a:t>
            </a:r>
          </a:p>
        </p:txBody>
      </p:sp>
      <p:sp>
        <p:nvSpPr>
          <p:cNvPr id="52229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جو مجھ سے مكر كرے اس كے مكر كا توڑ عطا كر۔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52230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जो मुझसे मक्र करे उसके मक्र का तोड़ अता कर,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5223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5223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وَقُدْرَةً عَلَى مَنِ </a:t>
            </a:r>
            <a:r>
              <a:rPr lang="ar-SA" sz="8000" kern="1200" dirty="0" err="1">
                <a:latin typeface="Attari_Quran" pitchFamily="2" charset="-78"/>
                <a:ea typeface="+mn-ea"/>
                <a:cs typeface="Attari_Quran" pitchFamily="2" charset="-78"/>
              </a:rPr>
              <a:t>اضْطَهَدَنِي</a:t>
            </a: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،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power over him who oppresses me,</a:t>
            </a:r>
          </a:p>
        </p:txBody>
      </p:sp>
      <p:sp>
        <p:nvSpPr>
          <p:cNvPr id="53252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qud-ratan a'la mani-dtahadani</a:t>
            </a:r>
          </a:p>
        </p:txBody>
      </p:sp>
      <p:sp>
        <p:nvSpPr>
          <p:cNvPr id="53253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جو مجھے دبائے اس پر قابو دے۔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53254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 जो मुझे दबाए उस पर क़ाबू दे।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5325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5325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وَتَكْذِيباً لِمَن قَصَبَنِي،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refutation of him who reviles me,</a:t>
            </a:r>
          </a:p>
        </p:txBody>
      </p:sp>
      <p:sp>
        <p:nvSpPr>
          <p:cNvPr id="54276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tak-dhibal-liman qasabani</a:t>
            </a:r>
          </a:p>
        </p:txBody>
      </p:sp>
      <p:sp>
        <p:nvSpPr>
          <p:cNvPr id="5427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جو میری بدگوئی كرے اُسے جھٹلانے كی طاقت دے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54278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जो मेरी बदगोई करे उसे झुटलाने की ताक़त दे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542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542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وَسَلاَمَةً مِّمَّن تَوَعَّدَنِي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safety from him who threatens me!</a:t>
            </a:r>
          </a:p>
        </p:txBody>
      </p:sp>
      <p:sp>
        <p:nvSpPr>
          <p:cNvPr id="55300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salamatam-mimman tawa'-adani</a:t>
            </a:r>
          </a:p>
        </p:txBody>
      </p:sp>
      <p:sp>
        <p:nvSpPr>
          <p:cNvPr id="5530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جو ڈرائے دھمكائے، اس سے مجھ محفوظ ركھ۔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5530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जो डराए धमकाए, उससे मुझे महफ़ूज़ रख।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5530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5530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وَوَفِّقْنِي لِطَاعَةِ مَن سَدَّدَنِي،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Grant me success to obey him who points me straight</a:t>
            </a:r>
          </a:p>
        </p:txBody>
      </p:sp>
      <p:sp>
        <p:nvSpPr>
          <p:cNvPr id="56324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sv-SE" sz="2800" b="1" i="1">
                <a:solidFill>
                  <a:srgbClr val="000066"/>
                </a:solidFill>
                <a:ea typeface="MS Mincho" pitchFamily="49" charset="-128"/>
              </a:rPr>
              <a:t>wa waf-fiq-ni lita'ti man sad-dadani</a:t>
            </a:r>
            <a:endParaRPr lang="fi-FI" sz="28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56325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جو میری اصلاح كرے اس كی اطاعت اور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56326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जो मेरी इस्लह करे उसकी इताअत और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5632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5632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وَمُتَابَعَةِ مَنْ أَرْشَدَنِي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follow him who guides me right!</a:t>
            </a:r>
          </a:p>
        </p:txBody>
      </p:sp>
      <p:sp>
        <p:nvSpPr>
          <p:cNvPr id="57348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mutaba'ti man ar-shadani</a:t>
            </a:r>
          </a:p>
        </p:txBody>
      </p:sp>
      <p:sp>
        <p:nvSpPr>
          <p:cNvPr id="57349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جو راہ راست دكھائے اس كی پیروی كی توفیق عطا فرما۔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57350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जो राहे रास्त दिखाए उसकी पैरवी की तौफ़ीक़ अता फ़रमा।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5735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5735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اللَّهُمَّ صَلِّ عَلَى مُحَمَّدٍ </a:t>
            </a:r>
            <a:r>
              <a:rPr lang="ar-SA" sz="8000" kern="1200" dirty="0" err="1">
                <a:latin typeface="Attari_Quran" pitchFamily="2" charset="-78"/>
                <a:ea typeface="+mn-ea"/>
                <a:cs typeface="Attari_Quran" pitchFamily="2" charset="-78"/>
              </a:rPr>
              <a:t>وَّآلِهِ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Allah, bless Muhammad and his Household</a:t>
            </a:r>
          </a:p>
        </p:txBody>
      </p:sp>
      <p:sp>
        <p:nvSpPr>
          <p:cNvPr id="58372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2800" b="1" i="1">
                <a:solidFill>
                  <a:srgbClr val="000066"/>
                </a:solidFill>
                <a:ea typeface="MS Mincho" pitchFamily="49" charset="-128"/>
              </a:rPr>
              <a:t>allahumma sal-li a'la muhammadiw-wa a-lih</a:t>
            </a:r>
            <a:endParaRPr lang="fi-FI" sz="28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58373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اے اللہ! محمدؐ اور ان كی آلؑ پر رحمت نازل فرما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58374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ऐ अल्लाह! मोहम्मद (स) और उनकी आल (अ) पर रहमत नाज़िल फ़रमा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5837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5837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وَسَدِّدْنِي لأَنْ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point me straight to</a:t>
            </a:r>
          </a:p>
        </p:txBody>
      </p:sp>
      <p:sp>
        <p:nvSpPr>
          <p:cNvPr id="59396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sad-did-ni li-an</a:t>
            </a:r>
          </a:p>
        </p:txBody>
      </p:sp>
      <p:sp>
        <p:nvSpPr>
          <p:cNvPr id="5939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مجھے اس امر كی توفیق دے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59398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मुझे उस अम्र की तौफ़ीक़ दे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5939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5940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أُعَارِضَ مَنْ غَشَّنِي بِالنُّصْحِ،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resist him who is dishonest toward me without counsel,</a:t>
            </a:r>
          </a:p>
        </p:txBody>
      </p:sp>
      <p:sp>
        <p:nvSpPr>
          <p:cNvPr id="60420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ua'arida man ghash-shani bin-nus-h</a:t>
            </a:r>
          </a:p>
        </p:txBody>
      </p:sp>
      <p:sp>
        <p:nvSpPr>
          <p:cNvPr id="6042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كہ جو مجھ سے غش و فریب كرے میں اس كی خیری خواہی كروں۔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6042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के जो मुझसे ग़ष व फ़रेब करे मैं उसकी ख़ैरख़्वाही करूं,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6042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6042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وَأَجْزِي مَنْ هَجَرَنِي بِالْبِرِّ،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repay him who separates from me with gentle devotion,</a:t>
            </a:r>
          </a:p>
        </p:txBody>
      </p:sp>
      <p:sp>
        <p:nvSpPr>
          <p:cNvPr id="61444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aj-ziya man hajarani bil-bir-r</a:t>
            </a:r>
          </a:p>
        </p:txBody>
      </p:sp>
      <p:sp>
        <p:nvSpPr>
          <p:cNvPr id="61445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جو مجھے چھوڑ دے اس سے حسن سلو ك سے پیش آؤں۔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61446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जो मुझे छोड़ दे उससे हुस्ने सुलूक से पेष आऊं,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6144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6144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وَاجْعَلْ يَقِينِي أَفْضَلَ الْيَقِينِ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make my certainty the most excellent certainty,</a:t>
            </a:r>
          </a:p>
        </p:txBody>
      </p:sp>
      <p:sp>
        <p:nvSpPr>
          <p:cNvPr id="7172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waj-a'l yaqini af-dalal-yaqin</a:t>
            </a:r>
          </a:p>
        </p:txBody>
      </p:sp>
      <p:sp>
        <p:nvSpPr>
          <p:cNvPr id="7173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میرے یقین كو بہترین یقین قرار دے 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7174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मेरे यक़ीन को बेहतरीन यक़ीन क़रार दे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717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717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وَأُثِيبَ مَنْ حَرَمَنِي بِالْبَذْلِ،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reward him who deprives me with free giving,</a:t>
            </a:r>
          </a:p>
        </p:txBody>
      </p:sp>
      <p:sp>
        <p:nvSpPr>
          <p:cNvPr id="62468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uthiba man haramani bil-badhli</a:t>
            </a:r>
          </a:p>
        </p:txBody>
      </p:sp>
      <p:sp>
        <p:nvSpPr>
          <p:cNvPr id="62469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جو مجھے محروم كرے اُسے عطا و بخشش كے ساتھ عوض دوں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62470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जो मुझे महरूम करे उसे अता व बख़्षिष के साथ एवज़ दूँ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6247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6247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وَأُكَافِئَ مَن قَطَعَنِي بِالصِّلَةِ،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recompense him who cuts me off with joining,</a:t>
            </a:r>
          </a:p>
        </p:txBody>
      </p:sp>
      <p:sp>
        <p:nvSpPr>
          <p:cNvPr id="63492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ukafi-a man qata'ni bis-silah</a:t>
            </a:r>
          </a:p>
        </p:txBody>
      </p:sp>
      <p:sp>
        <p:nvSpPr>
          <p:cNvPr id="63493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جو قطع رحمی كرے اُسے صلعٴ رحمی كے ساتھ بدلہ دوں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63494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जो क़तए रहमी करे उसे सिलए रहमी के साथ बदला दूँ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6349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6349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وَأُخَاِلفَ مَنْ اغْتَابَنِي إِلَى حُسْنِ الذِّكْرِ،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oppose him who slanders me with excellent mention,</a:t>
            </a:r>
          </a:p>
        </p:txBody>
      </p:sp>
      <p:sp>
        <p:nvSpPr>
          <p:cNvPr id="64516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ukhalifa mangh-tabani ila hus-nidh-dhik-r</a:t>
            </a:r>
          </a:p>
        </p:txBody>
      </p:sp>
      <p:sp>
        <p:nvSpPr>
          <p:cNvPr id="6451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جو پسِ پست میری برائی كرے میں اس كے خلاف اس كا ذكر خیر كروں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64518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जो पसे पुश्त मेरी बुराई करे मैं उसके बरखि़लाफ़ उसका ज़िक्रे ख़ैर करूं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6451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6452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وَأَنْ أَشْكُرَ الْحَسَنَةَ،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give thanks for good,</a:t>
            </a:r>
          </a:p>
        </p:txBody>
      </p:sp>
      <p:sp>
        <p:nvSpPr>
          <p:cNvPr id="65540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an ash-kural-hasanah</a:t>
            </a:r>
          </a:p>
        </p:txBody>
      </p:sp>
      <p:sp>
        <p:nvSpPr>
          <p:cNvPr id="6554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حُسن سلوك پر شكریہ بجالاؤں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6554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हुस्ने सुलूक पर षुक्रिया बजा लाऊं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6554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6554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وَأُغْضِي عَنِ السَّيِّئَةِ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shut my eyes to evil!</a:t>
            </a:r>
          </a:p>
        </p:txBody>
      </p:sp>
      <p:sp>
        <p:nvSpPr>
          <p:cNvPr id="66564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ugh-diya a'nis-say-yiwah</a:t>
            </a:r>
          </a:p>
        </p:txBody>
      </p:sp>
      <p:sp>
        <p:nvSpPr>
          <p:cNvPr id="66565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بدی سے چشم پوشی كروں۔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66566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बदी से चष्मपोषी करूं।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6656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6656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اللَّهُمَّ صَلِّ عَلى مُحَمَّدٍ </a:t>
            </a:r>
            <a:r>
              <a:rPr lang="ar-SA" sz="8000" kern="1200" dirty="0" err="1">
                <a:latin typeface="Attari_Quran" pitchFamily="2" charset="-78"/>
                <a:ea typeface="+mn-ea"/>
                <a:cs typeface="Attari_Quran" pitchFamily="2" charset="-78"/>
              </a:rPr>
              <a:t>وَّآلِهِ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Allah, bless Muhammad and his Household,</a:t>
            </a:r>
          </a:p>
        </p:txBody>
      </p:sp>
      <p:sp>
        <p:nvSpPr>
          <p:cNvPr id="67588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2800" b="1" i="1">
                <a:solidFill>
                  <a:srgbClr val="000066"/>
                </a:solidFill>
                <a:ea typeface="MS Mincho" pitchFamily="49" charset="-128"/>
              </a:rPr>
              <a:t>allahumma sal-li a'la muhammadiw-wa a-lih</a:t>
            </a:r>
            <a:endParaRPr lang="fi-FI" sz="28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67589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بارالٰہا! محمدؐ اور اُن كی آل پر رحمت نازل فرما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67590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बारे इलाहा! मोहम्मद (स) और उनकी आल (अ) पर रहमत नाज़िल फ़रमा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6759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6759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وَحَلِّنِي بِحِلْيَةِ الصَّاِلحِينَ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adorn me with the adornment of the righteous,</a:t>
            </a:r>
          </a:p>
        </p:txBody>
      </p:sp>
      <p:sp>
        <p:nvSpPr>
          <p:cNvPr id="68612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hal-lini bihil-yatis-salihin</a:t>
            </a:r>
          </a:p>
        </p:txBody>
      </p:sp>
      <p:sp>
        <p:nvSpPr>
          <p:cNvPr id="68613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مجھے صالحین كے لباس سے آراستہ كرنا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68614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धर्मी के अलंकरण के साथ मुझे सजाना,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6861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6861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وَأَلْبِسْنِي زِينَةَ المُتَّقِينَ فِي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clothe me in the ornaments of the god-fearing, through:</a:t>
            </a:r>
          </a:p>
        </p:txBody>
      </p:sp>
      <p:sp>
        <p:nvSpPr>
          <p:cNvPr id="69636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al-bis-ni zinatal-mut-taqina fi</a:t>
            </a:r>
          </a:p>
        </p:txBody>
      </p:sp>
      <p:sp>
        <p:nvSpPr>
          <p:cNvPr id="6963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مجھے متقین كا لباس پہنانا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69638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अल्लाह से डरने वाले लोगों के बीच मुझे गिनती</a:t>
            </a:r>
            <a:r>
              <a:rPr lang="en-US" sz="2800" b="1">
                <a:solidFill>
                  <a:srgbClr val="000066"/>
                </a:solidFill>
              </a:rPr>
              <a:t> </a:t>
            </a:r>
            <a:r>
              <a:rPr lang="hi-IN" sz="2800" b="1">
                <a:solidFill>
                  <a:srgbClr val="000066"/>
                </a:solidFill>
              </a:rPr>
              <a:t>करना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6963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6964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بَسْطِ الْعَدْلِ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spreading justice,</a:t>
            </a:r>
          </a:p>
        </p:txBody>
      </p:sp>
      <p:sp>
        <p:nvSpPr>
          <p:cNvPr id="70660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bas-til-a'd-l</a:t>
            </a:r>
          </a:p>
        </p:txBody>
      </p:sp>
      <p:sp>
        <p:nvSpPr>
          <p:cNvPr id="7066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عدل كے نشر،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7066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अद्ल के नश्र, </a:t>
            </a:r>
          </a:p>
        </p:txBody>
      </p:sp>
      <p:sp>
        <p:nvSpPr>
          <p:cNvPr id="7066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7066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وَكَظْمِ الْغَيْظِ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restraining rage,</a:t>
            </a:r>
          </a:p>
        </p:txBody>
      </p:sp>
      <p:sp>
        <p:nvSpPr>
          <p:cNvPr id="71684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kazmil-ghayz</a:t>
            </a:r>
          </a:p>
        </p:txBody>
      </p:sp>
      <p:sp>
        <p:nvSpPr>
          <p:cNvPr id="71685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غصہ كے ضبط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71686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ग़ुस्से के ज़ब्त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7168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وَانتَهِ بِنِيَّتِي إِلَى أَحْسَنِ النِّيَّاتِ، وَبِعَمَلِي إِلَى أَحْسَنِ الأَعْمَاِل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take my intention to the best of intentions, and my works to the best of works!</a:t>
            </a:r>
          </a:p>
        </p:txBody>
      </p:sp>
      <p:sp>
        <p:nvSpPr>
          <p:cNvPr id="8196" name="Subtitle 4"/>
          <p:cNvSpPr txBox="1">
            <a:spLocks/>
          </p:cNvSpPr>
          <p:nvPr/>
        </p:nvSpPr>
        <p:spPr bwMode="auto">
          <a:xfrm>
            <a:off x="304800" y="596265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wantahi bi-ni-yati ila ah-san-ni-yati wa bi-a'mali ila ah-sanil-a'-mal</a:t>
            </a:r>
          </a:p>
        </p:txBody>
      </p:sp>
      <p:sp>
        <p:nvSpPr>
          <p:cNvPr id="8197" name="Rectangle 15"/>
          <p:cNvSpPr>
            <a:spLocks noChangeArrowheads="1"/>
          </p:cNvSpPr>
          <p:nvPr/>
        </p:nvSpPr>
        <p:spPr bwMode="auto">
          <a:xfrm>
            <a:off x="304800" y="4205287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 dirty="0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</a:t>
            </a:r>
            <a:r>
              <a:rPr lang="ar-SA" sz="4400" b="1" dirty="0" err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میری</a:t>
            </a:r>
            <a:r>
              <a:rPr lang="ar-SA" sz="4400" b="1" dirty="0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 </a:t>
            </a:r>
            <a:r>
              <a:rPr lang="ar-SA" sz="4400" b="1" dirty="0" err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نیت</a:t>
            </a:r>
            <a:r>
              <a:rPr lang="ar-SA" sz="4400" b="1" dirty="0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 </a:t>
            </a:r>
            <a:r>
              <a:rPr lang="ar-SA" sz="4400" b="1" dirty="0" err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كو</a:t>
            </a:r>
            <a:r>
              <a:rPr lang="ar-SA" sz="4400" b="1" dirty="0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 </a:t>
            </a:r>
            <a:r>
              <a:rPr lang="ar-SA" sz="4400" b="1" dirty="0" err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پسندیدہ</a:t>
            </a:r>
            <a:r>
              <a:rPr lang="ar-SA" sz="4400" b="1" dirty="0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 </a:t>
            </a:r>
            <a:r>
              <a:rPr lang="ar-SA" sz="4400" b="1" dirty="0" err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ترین</a:t>
            </a:r>
            <a:r>
              <a:rPr lang="ar-SA" sz="4400" b="1" dirty="0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 </a:t>
            </a:r>
            <a:r>
              <a:rPr lang="ar-SA" sz="4400" b="1" dirty="0" err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نیت</a:t>
            </a:r>
            <a:r>
              <a:rPr lang="ar-SA" sz="4400" b="1" dirty="0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 اور </a:t>
            </a:r>
            <a:r>
              <a:rPr lang="ar-SA" sz="4400" b="1" dirty="0" err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میرے</a:t>
            </a:r>
            <a:r>
              <a:rPr lang="ar-SA" sz="4400" b="1" dirty="0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 اعمال </a:t>
            </a:r>
            <a:r>
              <a:rPr lang="ar-SA" sz="4400" b="1" dirty="0" err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كو</a:t>
            </a:r>
            <a:r>
              <a:rPr lang="ar-SA" sz="4400" b="1" dirty="0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 </a:t>
            </a:r>
            <a:r>
              <a:rPr lang="ar-SA" sz="4400" b="1" dirty="0" err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بہترین</a:t>
            </a:r>
            <a:r>
              <a:rPr lang="ar-SA" sz="4400" b="1" dirty="0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 اعمال </a:t>
            </a:r>
            <a:r>
              <a:rPr lang="ar-SA" sz="4400" b="1" dirty="0" err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كے</a:t>
            </a:r>
            <a:r>
              <a:rPr lang="ar-SA" sz="4400" b="1" dirty="0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 </a:t>
            </a:r>
            <a:r>
              <a:rPr lang="ar-SA" sz="4400" b="1" dirty="0" err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پایہ</a:t>
            </a:r>
            <a:r>
              <a:rPr lang="ar-SA" sz="4400" b="1" dirty="0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 تك </a:t>
            </a:r>
            <a:r>
              <a:rPr lang="ar-SA" sz="4400" b="1" dirty="0" err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بلند</a:t>
            </a:r>
            <a:r>
              <a:rPr lang="ar-SA" sz="4400" b="1" dirty="0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 </a:t>
            </a:r>
            <a:r>
              <a:rPr lang="ar-SA" sz="4400" b="1" dirty="0" err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كردے</a:t>
            </a:r>
            <a:r>
              <a:rPr lang="ar-SA" sz="4400" b="1" dirty="0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۔ </a:t>
            </a:r>
            <a:endParaRPr lang="en-US" sz="4400" b="1" dirty="0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8198" name="Rectangle 16"/>
          <p:cNvSpPr>
            <a:spLocks noChangeArrowheads="1"/>
          </p:cNvSpPr>
          <p:nvPr/>
        </p:nvSpPr>
        <p:spPr bwMode="auto">
          <a:xfrm>
            <a:off x="152400" y="51054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 dirty="0">
                <a:solidFill>
                  <a:srgbClr val="000066"/>
                </a:solidFill>
              </a:rPr>
              <a:t>और मेरी नीयत को पसन्दीदातरीन नीयत और मेरे आमाल को बेहतरीन आमाल के पाया तक बलन्द कर दे। </a:t>
            </a:r>
            <a:endParaRPr lang="en-US" sz="2800" b="1" dirty="0">
              <a:solidFill>
                <a:srgbClr val="000066"/>
              </a:solidFill>
            </a:endParaRPr>
          </a:p>
        </p:txBody>
      </p:sp>
      <p:sp>
        <p:nvSpPr>
          <p:cNvPr id="819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820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وَإِطْفَاءِ النَّائِرَةِ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quenching the flame of hate,</a:t>
            </a:r>
          </a:p>
        </p:txBody>
      </p:sp>
      <p:sp>
        <p:nvSpPr>
          <p:cNvPr id="72708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it-fa-in-na-irah</a:t>
            </a:r>
          </a:p>
        </p:txBody>
      </p:sp>
      <p:sp>
        <p:nvSpPr>
          <p:cNvPr id="72709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فتنہ كے فرو كرنے،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72710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फ़ितने के फ़रो करने,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7271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7271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وَضَمِّ أَهْلِ الْفُرْقَةِ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bringing together the people of separation,</a:t>
            </a:r>
          </a:p>
        </p:txBody>
      </p:sp>
      <p:sp>
        <p:nvSpPr>
          <p:cNvPr id="73732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dammi ah-lil-fur-qah</a:t>
            </a:r>
          </a:p>
        </p:txBody>
      </p:sp>
      <p:sp>
        <p:nvSpPr>
          <p:cNvPr id="73733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 متفرق و پراگندہ لوگوں كو ملانے،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73734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मुतफ़र्रिक़ व परागान्दा लोगों को मिलाने,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7373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7373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وَإِصْلاَحِ ذَاتِ الْبَيْنِ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correcting discord,</a:t>
            </a:r>
          </a:p>
        </p:txBody>
      </p:sp>
      <p:sp>
        <p:nvSpPr>
          <p:cNvPr id="74756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is-lahi dhatil-bayn</a:t>
            </a:r>
          </a:p>
        </p:txBody>
      </p:sp>
      <p:sp>
        <p:nvSpPr>
          <p:cNvPr id="7475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آپس میں صلح صفائی كرانے،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74758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आपस में सुलह व सफ़ाई कराने,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7475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7476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وَإِفْشِاءِ الْعَارِفَةِ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spreading about good behavior,</a:t>
            </a:r>
          </a:p>
        </p:txBody>
      </p:sp>
      <p:sp>
        <p:nvSpPr>
          <p:cNvPr id="75780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if-shia-il-a'arifah</a:t>
            </a:r>
          </a:p>
        </p:txBody>
      </p:sp>
      <p:sp>
        <p:nvSpPr>
          <p:cNvPr id="7578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نیكی كے ظاہر كرنے،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7578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नेकी के ज़ाहिर करने,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7578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7578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وَسَتْرِ الْعَائِبَةِ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covering faults,</a:t>
            </a:r>
          </a:p>
        </p:txBody>
      </p:sp>
      <p:sp>
        <p:nvSpPr>
          <p:cNvPr id="76804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sat-ril-a'a-ibah</a:t>
            </a:r>
          </a:p>
        </p:txBody>
      </p:sp>
      <p:sp>
        <p:nvSpPr>
          <p:cNvPr id="76805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عیب پر پردہ ڈالنے،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76806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ऐब पर पर्दा डालने,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7680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7680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وَلِينِ الْعَرِيكَةِ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mildness of temper,</a:t>
            </a:r>
          </a:p>
        </p:txBody>
      </p:sp>
      <p:sp>
        <p:nvSpPr>
          <p:cNvPr id="77828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linil-a'rikah</a:t>
            </a:r>
          </a:p>
        </p:txBody>
      </p:sp>
      <p:sp>
        <p:nvSpPr>
          <p:cNvPr id="77829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نرم خوئی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77830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नर्म जोई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7783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7783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وَخَفْضِ الْجَنَاحِ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lowering the wing,</a:t>
            </a:r>
          </a:p>
        </p:txBody>
      </p:sp>
      <p:sp>
        <p:nvSpPr>
          <p:cNvPr id="78852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khaf-dil-janah</a:t>
            </a:r>
          </a:p>
        </p:txBody>
      </p:sp>
      <p:sp>
        <p:nvSpPr>
          <p:cNvPr id="78853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و فروتنی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78854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व फ़रवतनी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7885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7885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وَحُسْنِ السِّيرَةِ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beauty of conduct,</a:t>
            </a:r>
          </a:p>
        </p:txBody>
      </p:sp>
      <p:sp>
        <p:nvSpPr>
          <p:cNvPr id="79876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hus-nis-sirah</a:t>
            </a:r>
          </a:p>
        </p:txBody>
      </p:sp>
      <p:sp>
        <p:nvSpPr>
          <p:cNvPr id="7987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حسن سیرت كے اختیار كرنے،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79878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हुस्ने सीरत के इख़्तेयार करने,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7987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7988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وَسُكُونِ الرِّيحِ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gravity of bearing,</a:t>
            </a:r>
          </a:p>
        </p:txBody>
      </p:sp>
      <p:sp>
        <p:nvSpPr>
          <p:cNvPr id="80900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sukunir-rih</a:t>
            </a:r>
          </a:p>
        </p:txBody>
      </p:sp>
      <p:sp>
        <p:nvSpPr>
          <p:cNvPr id="8090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ركھ ركھاؤ ركھنے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8090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रख रखाव रखने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8090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8090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وَطِيبِ الْمُخَالَفَةِ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agreeableness in comportment,</a:t>
            </a:r>
          </a:p>
        </p:txBody>
      </p:sp>
      <p:sp>
        <p:nvSpPr>
          <p:cNvPr id="81924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tibil-mukhalafah</a:t>
            </a:r>
          </a:p>
        </p:txBody>
      </p:sp>
      <p:sp>
        <p:nvSpPr>
          <p:cNvPr id="81925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حسن اخلاق سے پیش آنے،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81926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हुस्ने एख़लाक़ से पेष आने,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8192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8192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اللَّهُمَّ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Allah,</a:t>
            </a:r>
          </a:p>
        </p:txBody>
      </p:sp>
      <p:sp>
        <p:nvSpPr>
          <p:cNvPr id="9220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allahumma</a:t>
            </a:r>
          </a:p>
        </p:txBody>
      </p:sp>
      <p:sp>
        <p:nvSpPr>
          <p:cNvPr id="922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خداوندا! 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922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ख़ुदावन्द!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922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922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وَالسَّبْقِ إِلَى الْفَضِيلَةِ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precedence in reaching excellence,</a:t>
            </a:r>
          </a:p>
        </p:txBody>
      </p:sp>
      <p:sp>
        <p:nvSpPr>
          <p:cNvPr id="82948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was-sib-qi ilal-fadilah</a:t>
            </a:r>
          </a:p>
        </p:txBody>
      </p:sp>
      <p:sp>
        <p:nvSpPr>
          <p:cNvPr id="82949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فضیلت كی طرف پیش قدمی كرنے،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82950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फ़ज़ीलत की तरफ़ पेषक़दमी करने,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8295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8295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وَإِيثَارِ التَّفَضُّلِ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preferring bounteousness,</a:t>
            </a:r>
          </a:p>
        </p:txBody>
      </p:sp>
      <p:sp>
        <p:nvSpPr>
          <p:cNvPr id="83972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itharit-tafad-dul</a:t>
            </a:r>
          </a:p>
        </p:txBody>
      </p:sp>
      <p:sp>
        <p:nvSpPr>
          <p:cNvPr id="83973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تفضل و احسان كو ترجیح دینے،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83974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तफ़ज़्ज़ल व एहसान को तरजीह देने,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8397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8397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وَتَرْكِ التَّعْيِيرِ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refraining from condemnation,</a:t>
            </a:r>
          </a:p>
        </p:txBody>
      </p:sp>
      <p:sp>
        <p:nvSpPr>
          <p:cNvPr id="84996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tar-kit-ta'-yir</a:t>
            </a:r>
          </a:p>
        </p:txBody>
      </p:sp>
      <p:sp>
        <p:nvSpPr>
          <p:cNvPr id="8499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خوردہ گیری سے كنارہ كرنے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84998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ख़ोरदागीरी से किनारा करने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8499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8500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وَالإِفْضَاِل عَلَى غَيْرِ الْمُسْتَحِقِّ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bestowing bounty on the undeserving,</a:t>
            </a:r>
          </a:p>
        </p:txBody>
      </p:sp>
      <p:sp>
        <p:nvSpPr>
          <p:cNvPr id="86020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wal-if-dali a'la ghayril-mus-tahiq-q</a:t>
            </a:r>
          </a:p>
        </p:txBody>
      </p:sp>
      <p:sp>
        <p:nvSpPr>
          <p:cNvPr id="8602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غیر مستحق كے ساتھ حسن سلوك كے ترك كرنے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8602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मुस्तहक़ के साथ हुस्ने सुलूक के तर्क करने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8602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8602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وَالْقَوْلِ بِالْحَقِّ وَإِنْ عَزَّ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speaking the truth, though it be painful,</a:t>
            </a:r>
          </a:p>
        </p:txBody>
      </p:sp>
      <p:sp>
        <p:nvSpPr>
          <p:cNvPr id="87044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wal-qaw-li bil-haq-qi wa in a'z-z</a:t>
            </a:r>
          </a:p>
        </p:txBody>
      </p:sp>
      <p:sp>
        <p:nvSpPr>
          <p:cNvPr id="87045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حق بات كے كہنے میں اگرچہ وہ گراں گزرے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87046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हक़ बात के कहने में अगरचे वह गराँ गुज़रे,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8704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8704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وَاسْتِقْلاَلِ الْخَيْرِ وَإِن كَثُرَ مِن قَوْلِي وَفِعْلِي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making little of the good in my words and deeds, though it be much,</a:t>
            </a:r>
          </a:p>
        </p:txBody>
      </p:sp>
      <p:sp>
        <p:nvSpPr>
          <p:cNvPr id="88068" name="Subtitle 4"/>
          <p:cNvSpPr txBox="1">
            <a:spLocks/>
          </p:cNvSpPr>
          <p:nvPr/>
        </p:nvSpPr>
        <p:spPr bwMode="auto">
          <a:xfrm>
            <a:off x="304800" y="596265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was-tiq-lalil-khayri wa in kathura min qaw-li wa fia'-li</a:t>
            </a:r>
          </a:p>
        </p:txBody>
      </p:sp>
      <p:sp>
        <p:nvSpPr>
          <p:cNvPr id="88069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اپنی گفتار و كردار كی بھلائی كو كم سمجھنے میں اگرچہ وہ زیادہ ہو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88070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अपनी गुफ़्तार व किरदार की भलाई को कम समझने में अगरचे वह ज़्यादा हो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8807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8807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وَاسْتِكْثَارِ الْشَّرِ وَإِن قلَّ مِن قَوْلِي وَفِعْلِي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making much of the evil in my words and deeds, though it be little!</a:t>
            </a:r>
          </a:p>
        </p:txBody>
      </p:sp>
      <p:sp>
        <p:nvSpPr>
          <p:cNvPr id="89092" name="Subtitle 4"/>
          <p:cNvSpPr txBox="1">
            <a:spLocks/>
          </p:cNvSpPr>
          <p:nvPr/>
        </p:nvSpPr>
        <p:spPr bwMode="auto">
          <a:xfrm>
            <a:off x="76200" y="6053138"/>
            <a:ext cx="8991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2800" b="1" i="1">
                <a:solidFill>
                  <a:srgbClr val="000066"/>
                </a:solidFill>
                <a:ea typeface="MS Mincho" pitchFamily="49" charset="-128"/>
              </a:rPr>
              <a:t>was-tik-tharish-shari wa in ql-la min qaw-li wa fia'-li</a:t>
            </a:r>
            <a:endParaRPr lang="fi-FI" sz="28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89093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اپنے قول و عمل كی برائی كو زیادہ سمجھنے میں اگرچہ وہ كم ہو۔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89094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अपनी क़ौल और अमल की बुराई को ज़्यादा समझने में अगरचे वह कम हो।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8909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8909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وَأَكْمِلْ ذَلِكَ لِي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Perfect this for me through</a:t>
            </a:r>
          </a:p>
        </p:txBody>
      </p:sp>
      <p:sp>
        <p:nvSpPr>
          <p:cNvPr id="90116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ak-mil dhalika li</a:t>
            </a:r>
          </a:p>
        </p:txBody>
      </p:sp>
      <p:sp>
        <p:nvSpPr>
          <p:cNvPr id="9011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مجھے نیكوكاروں كے زیور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90118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मुझे नेकोकारों के ज़ेवर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9011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9012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بِدَوَامِ الطَّاعَةِ،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lasting obedience,</a:t>
            </a:r>
          </a:p>
        </p:txBody>
      </p:sp>
      <p:sp>
        <p:nvSpPr>
          <p:cNvPr id="91140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bi-dawamit-ta'h</a:t>
            </a:r>
          </a:p>
        </p:txBody>
      </p:sp>
      <p:sp>
        <p:nvSpPr>
          <p:cNvPr id="9114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پرہیزگاروں كی سج دھج سے آراستہ كر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9114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परहेज़गारों की सज व धज से आरास्ता कर </a:t>
            </a:r>
          </a:p>
        </p:txBody>
      </p:sp>
      <p:sp>
        <p:nvSpPr>
          <p:cNvPr id="9114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9114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وَلُزُومِ الْجَمَاعَةِ،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holding fast to the community,</a:t>
            </a:r>
          </a:p>
        </p:txBody>
      </p:sp>
      <p:sp>
        <p:nvSpPr>
          <p:cNvPr id="92164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luzumil-jama'h</a:t>
            </a:r>
          </a:p>
        </p:txBody>
      </p:sp>
      <p:sp>
        <p:nvSpPr>
          <p:cNvPr id="92165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ان تمام یزوں كو دائمی اطاعت اور جماعت سے وابستگی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92166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उन तमाम चीज़ों को दाएमी इताअत और जमाअत से वाबस्तगी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9216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9216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وَفِّرْ بِلُطْفِكَ نِيَّتِي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complete my intention through Your gentleness,</a:t>
            </a:r>
          </a:p>
        </p:txBody>
      </p:sp>
      <p:sp>
        <p:nvSpPr>
          <p:cNvPr id="10244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waf-fir bilut-fika ni-yati</a:t>
            </a:r>
          </a:p>
        </p:txBody>
      </p:sp>
      <p:sp>
        <p:nvSpPr>
          <p:cNvPr id="10245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اپنے لطف سے میری نیت كو خالص و بے ریا 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0246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अपने लुत्फ़ से मेरी नीयत को ख़ालिस व बेरिया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024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024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وَرَفْضِ أَهْلِ الْبِدَعِ، وَمُسْتَعْمِلِي الرَّأْيِ الْمُخْتَرَعِ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rejecting the people of innovation and those who act in accordance with original opinions.</a:t>
            </a:r>
          </a:p>
        </p:txBody>
      </p:sp>
      <p:sp>
        <p:nvSpPr>
          <p:cNvPr id="93188" name="Subtitle 4"/>
          <p:cNvSpPr txBox="1">
            <a:spLocks/>
          </p:cNvSpPr>
          <p:nvPr/>
        </p:nvSpPr>
        <p:spPr bwMode="auto">
          <a:xfrm>
            <a:off x="-381000" y="5962650"/>
            <a:ext cx="9372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raf-di ah-lil-bidai' wa mus-ta'-milir-ra-yil-mukh-tarai'</a:t>
            </a:r>
          </a:p>
        </p:txBody>
      </p:sp>
      <p:sp>
        <p:nvSpPr>
          <p:cNvPr id="93189" name="Rectangle 15"/>
          <p:cNvSpPr>
            <a:spLocks noChangeArrowheads="1"/>
          </p:cNvSpPr>
          <p:nvPr/>
        </p:nvSpPr>
        <p:spPr bwMode="auto">
          <a:xfrm>
            <a:off x="304800" y="4281488"/>
            <a:ext cx="8534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اہل بدعت اور ایجاد كردہ رایوں پر عمل كرنے والوں سے علیحدگی كے ذریعہ پایہٴ تكمیل تك پہنچادے۔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93190" name="Rectangle 16"/>
          <p:cNvSpPr>
            <a:spLocks noChangeArrowheads="1"/>
          </p:cNvSpPr>
          <p:nvPr/>
        </p:nvSpPr>
        <p:spPr bwMode="auto">
          <a:xfrm>
            <a:off x="152400" y="51054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अहले बिदअत और ईजाद करदा राइयों पर अमल करने वालों से अलाहेदगी के ज़रिये पायाए तकमील तक पहुंचा दे।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9319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9319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اللَّهُمَّ صَلِّ عَلَى مُحَمَّدٍ </a:t>
            </a:r>
            <a:r>
              <a:rPr lang="ar-SA" sz="8000" kern="1200" dirty="0" err="1">
                <a:latin typeface="Attari_Quran" pitchFamily="2" charset="-78"/>
                <a:ea typeface="+mn-ea"/>
                <a:cs typeface="Attari_Quran" pitchFamily="2" charset="-78"/>
              </a:rPr>
              <a:t>وَّآلِهِ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Allah, bless Muhammad and his Household,</a:t>
            </a:r>
          </a:p>
        </p:txBody>
      </p:sp>
      <p:sp>
        <p:nvSpPr>
          <p:cNvPr id="94212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2800" b="1" i="1">
                <a:solidFill>
                  <a:srgbClr val="000066"/>
                </a:solidFill>
                <a:ea typeface="MS Mincho" pitchFamily="49" charset="-128"/>
              </a:rPr>
              <a:t>allahumma sal-li a'la muhammadiw-wa a-lih</a:t>
            </a:r>
            <a:endParaRPr lang="fi-FI" sz="28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94213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 بارالٰہا! محمدؐ اور اُن كی آلؑ پر رحمت نازل فرما 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94214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बारे इलाहा! मोहम्मद (स) और उनकी आल (अ) पर रहमत नाज़िल फ़रमा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9421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9421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وَاجْعَلْ أَوْسَعَ رِزْقِكَ عَلَيَّ إِذَا كَبِرْتُ،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appoint for me Your widest provision in my old age</a:t>
            </a:r>
          </a:p>
        </p:txBody>
      </p:sp>
      <p:sp>
        <p:nvSpPr>
          <p:cNvPr id="95236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waj-a'l aw-sa' rizqika a'lay-ya idha kabir-tu</a:t>
            </a:r>
          </a:p>
        </p:txBody>
      </p:sp>
      <p:sp>
        <p:nvSpPr>
          <p:cNvPr id="9523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جب میں بوڑھا ہواؤں تو اپنی وسیع روزی میرے لئے قرار دے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95238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जब मैं बूढ़ा हो तो अपनी वसीअ रोज़ी मेरे लिये क़रार दे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9523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9524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وَأَقْوَى قُوَّتِكَ فِيَّ إِذَا نَصِبْتُ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Your strongest strength when I am exhausted,</a:t>
            </a:r>
          </a:p>
        </p:txBody>
      </p:sp>
      <p:sp>
        <p:nvSpPr>
          <p:cNvPr id="96260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aq-wa qu-watika fi-ya idha nasib-tu</a:t>
            </a:r>
          </a:p>
        </p:txBody>
      </p:sp>
      <p:sp>
        <p:nvSpPr>
          <p:cNvPr id="9626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جب عاجز و درماندہ ہو جاؤں تو اپنی قوی طاقت سے مجھے سہارا دے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9626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जब आजिज़ व दरमान्दा हो जाऊं तो अपनी क़वी ताक़त से मुझे सहारा दे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9626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9626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وَلا تَبْتَلِيَنِي بِالْكَسَلِ عَنْ عِبَادَتِكَ،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try me not with laziness in worship of You,</a:t>
            </a:r>
          </a:p>
        </p:txBody>
      </p:sp>
      <p:sp>
        <p:nvSpPr>
          <p:cNvPr id="97284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wa-la tab-tali-yani bil-kasali a'n i'badatika</a:t>
            </a:r>
          </a:p>
        </p:txBody>
      </p:sp>
      <p:sp>
        <p:nvSpPr>
          <p:cNvPr id="97285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مجھے اس بات میں مبتلا نہ كر كہ تیری عبادت میں سُستی كوتاہی كروں،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97286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मुझे इस बात में मुब्तिला न कर के तेरी इबादत में सुस्ती व कोताही करूं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9728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9728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وَلا الْعَمى عَن سَبِيلِكَ،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blindness toward Your path,</a:t>
            </a:r>
          </a:p>
        </p:txBody>
      </p:sp>
      <p:sp>
        <p:nvSpPr>
          <p:cNvPr id="98308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lal-a'ma a'n sabilik</a:t>
            </a:r>
          </a:p>
        </p:txBody>
      </p:sp>
      <p:sp>
        <p:nvSpPr>
          <p:cNvPr id="98309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تیری راہ كی تشخیص میں بھٹك جاؤں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98310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तेरी राह की तषख़ीस में भटक जाऊं,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9831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9831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وَلا بِالتَّعَرُّضِ لِخِلاَفِ مَحَبَّتِكَ،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undertaking what opposes love for You,</a:t>
            </a:r>
          </a:p>
        </p:txBody>
      </p:sp>
      <p:sp>
        <p:nvSpPr>
          <p:cNvPr id="99332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wa-la bit-ta'r-rudi li-khilafi mahab-batika</a:t>
            </a:r>
          </a:p>
        </p:txBody>
      </p:sp>
      <p:sp>
        <p:nvSpPr>
          <p:cNvPr id="99333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تیری محبت كے تقاضوں كی خلاف ورزی كروں۔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99334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तेरी मोहब्बत के तक़ाज़ों की खि़लाफ़वर्ज़ी करूं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9933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9933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وَلا مُجَامَعَةِ مَن تَفَرَّقَ عَنْكَ،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joining with him who has separated himself from You,</a:t>
            </a:r>
          </a:p>
        </p:txBody>
      </p:sp>
      <p:sp>
        <p:nvSpPr>
          <p:cNvPr id="100356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wa-la mujama't man tafar-raqa a'nk</a:t>
            </a:r>
          </a:p>
        </p:txBody>
      </p:sp>
      <p:sp>
        <p:nvSpPr>
          <p:cNvPr id="10035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جو تجھ سے متفرق و پراگندہ ہوں اُنسے میل جول ركھو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00358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जो तुझसे मुतफ़र्रिक़ व परागान्दा हों उनसे मेलजोल रखूं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0035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0036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وَلا مُفَارَقَةِ مَنِ اجْتَمَعَ إِلَيْكَ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separating from him who has joined himself to You!</a:t>
            </a:r>
          </a:p>
        </p:txBody>
      </p:sp>
      <p:sp>
        <p:nvSpPr>
          <p:cNvPr id="101380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wa-la mufaraqat manij-tama' ilayk</a:t>
            </a:r>
          </a:p>
        </p:txBody>
      </p:sp>
      <p:sp>
        <p:nvSpPr>
          <p:cNvPr id="10138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اور جو تیری جانب بڑھنے والے ہیں اُن سے علیحدہ رہوں۔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0138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और जो तेरी जानिब बढ़ने वाले हैं उनसे अलाहीदा रहूं।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0138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0138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6500"/>
              </a:lnSpc>
              <a:defRPr/>
            </a:pPr>
            <a:r>
              <a:rPr lang="ar-SA" sz="8000" kern="1200" dirty="0">
                <a:latin typeface="Attari_Quran" pitchFamily="2" charset="-78"/>
                <a:ea typeface="+mn-ea"/>
                <a:cs typeface="Attari_Quran" pitchFamily="2" charset="-78"/>
              </a:rPr>
              <a:t>اللَّهُمَّ اجْعَلْنِي أَصُولُ بِكَ عِندَ الضَّرُورَةِ،</a:t>
            </a:r>
            <a:endParaRPr lang="en-US" sz="8000" kern="1200" dirty="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Allah, make me leap to You in times of distress,</a:t>
            </a:r>
          </a:p>
        </p:txBody>
      </p:sp>
      <p:sp>
        <p:nvSpPr>
          <p:cNvPr id="102404" name="Subtitle 4"/>
          <p:cNvSpPr txBox="1">
            <a:spLocks/>
          </p:cNvSpPr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allahummaj-a'l-ni asulu bika i'ndad-darurah</a:t>
            </a:r>
          </a:p>
        </p:txBody>
      </p:sp>
      <p:sp>
        <p:nvSpPr>
          <p:cNvPr id="102405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rtl="1"/>
            <a:r>
              <a:rPr lang="ar-SA" sz="4400" b="1">
                <a:solidFill>
                  <a:srgbClr val="000066"/>
                </a:solidFill>
                <a:latin typeface="Alvi Nastaleeq" pitchFamily="2" charset="-78"/>
                <a:cs typeface="Alvi Nastaleeq" pitchFamily="2" charset="-78"/>
              </a:rPr>
              <a:t>خداندا! مجھے ایسا قرار دے كہ ضرورت كے وقت تیرے ذریعہ حملہ كروں،</a:t>
            </a:r>
            <a:endParaRPr lang="en-US" sz="4400" b="1">
              <a:solidFill>
                <a:srgbClr val="000066"/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02406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i-IN" sz="2800" b="1">
                <a:solidFill>
                  <a:srgbClr val="000066"/>
                </a:solidFill>
              </a:rPr>
              <a:t>ख़ुदावन्द! मुझे ऐसा क़रार दे के ज़रूरत के वक़्त तेरे ज़रिये हमला करूं, </a:t>
            </a:r>
            <a:endParaRPr lang="en-US" sz="2800" b="1">
              <a:solidFill>
                <a:srgbClr val="000066"/>
              </a:solidFill>
            </a:endParaRPr>
          </a:p>
        </p:txBody>
      </p:sp>
      <p:sp>
        <p:nvSpPr>
          <p:cNvPr id="10240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دُعَاؤُهُ فِي مَكَارِمِ الْأَخْلَاقِ</a:t>
            </a:r>
          </a:p>
        </p:txBody>
      </p:sp>
      <p:sp>
        <p:nvSpPr>
          <p:cNvPr id="10240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Dua’a Makarim ul-Akhlaq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FFFFFF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15117</TotalTime>
  <Words>11104</Words>
  <Application>Microsoft Office PowerPoint</Application>
  <PresentationFormat>On-screen Show (4:3)</PresentationFormat>
  <Paragraphs>1577</Paragraphs>
  <Slides>224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224</vt:i4>
      </vt:variant>
    </vt:vector>
  </HeadingPairs>
  <TitlesOfParts>
    <vt:vector size="231" baseType="lpstr">
      <vt:lpstr>Alvi Nastaleeq</vt:lpstr>
      <vt:lpstr>Arial</vt:lpstr>
      <vt:lpstr>Attari_Quran</vt:lpstr>
      <vt:lpstr>Calibri</vt:lpstr>
      <vt:lpstr>MS Mincho</vt:lpstr>
      <vt:lpstr>Trebuchet MS</vt:lpstr>
      <vt:lpstr>Default Design</vt:lpstr>
      <vt:lpstr>PowerPoint Presentation</vt:lpstr>
      <vt:lpstr>PowerPoint Presentation</vt:lpstr>
      <vt:lpstr>اَللَّهُمَّ صَلِّ عَلَى مُحَمَّدٍ وَ آلِ مُحَمَّد</vt:lpstr>
      <vt:lpstr>بِسْمِ اللَّهِ الرَّحْمَٰنِ الرَّحِيمِ</vt:lpstr>
      <vt:lpstr>وَبَلِّغْ بِإِيمَانِي أَكْمَلَ الإِيمَانِ</vt:lpstr>
      <vt:lpstr>وَاجْعَلْ يَقِينِي أَفْضَلَ الْيَقِينِ</vt:lpstr>
      <vt:lpstr>وَانتَهِ بِنِيَّتِي إِلَى أَحْسَنِ النِّيَّاتِ، وَبِعَمَلِي إِلَى أَحْسَنِ الأَعْمَاِل</vt:lpstr>
      <vt:lpstr>اللَّهُمَّ</vt:lpstr>
      <vt:lpstr>وَفِّرْ بِلُطْفِكَ نِيَّتِي</vt:lpstr>
      <vt:lpstr>وَصَحِّحْ بِمَا عِندَكَ يَقِينِي</vt:lpstr>
      <vt:lpstr>وَاسْتَصْلِحْ بِقُدْرَتِكَ مَا فَسَدَ مِنِّي</vt:lpstr>
      <vt:lpstr>اللَّهُمَّ صَلِّ عَلَى مُحَمَّدٍ وَّآلِهِ</vt:lpstr>
      <vt:lpstr>وَاكْفِنِي مَا يَشْغَلُنِي الإِهْتِمَامُ بِهِ</vt:lpstr>
      <vt:lpstr>وَاسْتَعْمِلْنِي بِمَا تَسْألُنِي غَداً عَنْهُ</vt:lpstr>
      <vt:lpstr>وَاسْتَفْرِغْ أَيَّامِي فِيمَا خَلَقْتَنِي لَهُ</vt:lpstr>
      <vt:lpstr>وَاغْنِنِي وَأَوْسِعْ عَلَيَّ فِي رِزْقِكَ</vt:lpstr>
      <vt:lpstr>وَلا تَفْتِنِّي بِالنَّظَرِ</vt:lpstr>
      <vt:lpstr>وَأَعِزَّنِي وَلا تَبْتَلِيَنِّي بِالْكِبْرِ</vt:lpstr>
      <vt:lpstr>وَعَبِّدْنِي لَكَ وَلا تُفْسِدْ عِبِادَتِي بِالعُجْبِ</vt:lpstr>
      <vt:lpstr>وَأَجْرِ لِلنَّاسِ عَلَى يَدَيَّ الْخَيْرَ وَلا تَمْحَقْهُ بِالْمَنِّ</vt:lpstr>
      <vt:lpstr>وَهَبْ لِي مَعَاِلي الأَخْلاَقِ</vt:lpstr>
      <vt:lpstr>وَاعْصِمْنِي مِنَ الْفَخْرِ</vt:lpstr>
      <vt:lpstr>اللَّهُمَّ صَلِّ عَلَى مُحَمَّدٍ وَّآلِهِ</vt:lpstr>
      <vt:lpstr>وَلا تَرْفَعْنِي فِي النَّاسِ دَرَجَةً إِلا حَطَطْتَنِي عِندَ نَفْسِي مِثْلَهَا</vt:lpstr>
      <vt:lpstr>وَلا تُحْدِثْ لِي عِزّاً ظَاهِراً إِلاَّ أَحْدَثْتَ لِي ذِلَّةً بَاطِنَةً عِندَ نَفْسِي بِقَدَرِهَا</vt:lpstr>
      <vt:lpstr>اللَّهُمَّ صَلِّ عَلى مُحَمَّدٍ وَّآلِ مُحَمَّدٍ</vt:lpstr>
      <vt:lpstr>وَمَتِّعْنِي بِهُدَىً صَاِلحٍ لا أَسْتَبْدِلُ بِهِ،</vt:lpstr>
      <vt:lpstr>وَطَرِيقَةِ حَقٍّ لا أَزِيغُ عَنْهَا،</vt:lpstr>
      <vt:lpstr>وَنِيَّةِ رَشْدٍ لا أَشُكُّ فِيهَا</vt:lpstr>
      <vt:lpstr>وَعَمِّرْنِي مَا كَانَ عُمْرِي بِذْلَةً فِي طَاعَتِكَ، فَإِذَا كَانَ عُمْرِي مَرْتَعاً لِلشَّيْطَانِ</vt:lpstr>
      <vt:lpstr>فَاقْبِضْنِي إِلَيْكَ، قَبْلَ أَن يَّسْبِقَ مَقْتُكَ إِلَيَّ، أَوْ يَسْتَحْكِمَ غَضَبُكَ عَلَيَّ</vt:lpstr>
      <vt:lpstr>اللَّهُمَّ</vt:lpstr>
      <vt:lpstr>لا تَدَعْ خِصْلَةً تُعَابُ مِنِّي إِلاَّ أَصْلَحْتَهَا</vt:lpstr>
      <vt:lpstr>وَلا عَائِبَةً أُؤَنَّبُ بِهَا إِلاَّ حَسَّنتَهَا،</vt:lpstr>
      <vt:lpstr>وَلا أُكْرُومَةً فِيَّ نَاقِصَةً إِلاَّ أَتْمَمْتَهَا</vt:lpstr>
      <vt:lpstr>اللَّهُمَّ صَلِّ عَلَى مُحَمَّدٍ وَّآلِ مُحَمَّدٍ</vt:lpstr>
      <vt:lpstr>وَأَبْدِلْنِي مِنْ بُغْضَةِ أَهْلِ الشَّنَانَ الْمَحَبَّةَ</vt:lpstr>
      <vt:lpstr>وَمِنْ حَسَدِ أَهْلِ الْبَغْيِ الْمَوَدَّةَ،</vt:lpstr>
      <vt:lpstr>وَمِن ظِنَّةِ أَهْلِ الصَّلاَحِ الثِّقَةَ،</vt:lpstr>
      <vt:lpstr>وَمِنْ عَدَاوَةِ الأَدْنَيْنَ الْوَلايَةَ،</vt:lpstr>
      <vt:lpstr>وَمِنْ عُقُوقِ ذَوِي الأَرْحَامِ الْمَبَرَّةَ،</vt:lpstr>
      <vt:lpstr>وَمِنْ خِذْلانِ الأَقْرَبِينَ النُّصْرَةَ،</vt:lpstr>
      <vt:lpstr>وَمِنْ حُبِّ الْمُدَارِينَ تَصْحِيحَ الْمِقَةِ،</vt:lpstr>
      <vt:lpstr>وَمِن رَّدِّ الْمُلاَبِسِينَ كَرَمَ الْعِشْرَةِ،</vt:lpstr>
      <vt:lpstr>وَمِن مَّرَارَةِ خَوْفِ الظَّالِمِينَ حَلاَوَةَ الأَمنَةَ</vt:lpstr>
      <vt:lpstr>اللَّهُمَّ صَلِّ عَلَى مُحَمَّدٍ وَّآلِهِ</vt:lpstr>
      <vt:lpstr>وَاجْعَل لِّي يَداً عَلى مَن ظَلَمَنِي،</vt:lpstr>
      <vt:lpstr>وَلِسَاناً عَلَى مَنْ خَاصَمَنِي،</vt:lpstr>
      <vt:lpstr>وَظَفَراً بِمَنْ عَانَدَنِي</vt:lpstr>
      <vt:lpstr>وَهَبْ لِي مَكْراً عَلَى مَن كَايَدَنِي،</vt:lpstr>
      <vt:lpstr>وَقُدْرَةً عَلَى مَنِ اضْطَهَدَنِي،</vt:lpstr>
      <vt:lpstr>وَتَكْذِيباً لِمَن قَصَبَنِي،</vt:lpstr>
      <vt:lpstr>وَسَلاَمَةً مِّمَّن تَوَعَّدَنِي</vt:lpstr>
      <vt:lpstr>وَوَفِّقْنِي لِطَاعَةِ مَن سَدَّدَنِي،</vt:lpstr>
      <vt:lpstr>وَمُتَابَعَةِ مَنْ أَرْشَدَنِي</vt:lpstr>
      <vt:lpstr>اللَّهُمَّ صَلِّ عَلَى مُحَمَّدٍ وَّآلِهِ</vt:lpstr>
      <vt:lpstr>وَسَدِّدْنِي لأَنْ</vt:lpstr>
      <vt:lpstr>أُعَارِضَ مَنْ غَشَّنِي بِالنُّصْحِ،</vt:lpstr>
      <vt:lpstr>وَأَجْزِي مَنْ هَجَرَنِي بِالْبِرِّ،</vt:lpstr>
      <vt:lpstr>وَأُثِيبَ مَنْ حَرَمَنِي بِالْبَذْلِ،</vt:lpstr>
      <vt:lpstr>وَأُكَافِئَ مَن قَطَعَنِي بِالصِّلَةِ،</vt:lpstr>
      <vt:lpstr>وَأُخَاِلفَ مَنْ اغْتَابَنِي إِلَى حُسْنِ الذِّكْرِ،</vt:lpstr>
      <vt:lpstr>وَأَنْ أَشْكُرَ الْحَسَنَةَ،</vt:lpstr>
      <vt:lpstr>وَأُغْضِي عَنِ السَّيِّئَةِ</vt:lpstr>
      <vt:lpstr>اللَّهُمَّ صَلِّ عَلى مُحَمَّدٍ وَّآلِهِ</vt:lpstr>
      <vt:lpstr>وَحَلِّنِي بِحِلْيَةِ الصَّاِلحِينَ</vt:lpstr>
      <vt:lpstr>وَأَلْبِسْنِي زِينَةَ المُتَّقِينَ فِي</vt:lpstr>
      <vt:lpstr>بَسْطِ الْعَدْلِ</vt:lpstr>
      <vt:lpstr>وَكَظْمِ الْغَيْظِ</vt:lpstr>
      <vt:lpstr>وَإِطْفَاءِ النَّائِرَةِ</vt:lpstr>
      <vt:lpstr>وَضَمِّ أَهْلِ الْفُرْقَةِ</vt:lpstr>
      <vt:lpstr>وَإِصْلاَحِ ذَاتِ الْبَيْنِ</vt:lpstr>
      <vt:lpstr>وَإِفْشِاءِ الْعَارِفَةِ</vt:lpstr>
      <vt:lpstr>وَسَتْرِ الْعَائِبَةِ</vt:lpstr>
      <vt:lpstr>وَلِينِ الْعَرِيكَةِ</vt:lpstr>
      <vt:lpstr>وَخَفْضِ الْجَنَاحِ</vt:lpstr>
      <vt:lpstr>وَحُسْنِ السِّيرَةِ</vt:lpstr>
      <vt:lpstr>وَسُكُونِ الرِّيحِ</vt:lpstr>
      <vt:lpstr>وَطِيبِ الْمُخَالَفَةِ</vt:lpstr>
      <vt:lpstr>وَالسَّبْقِ إِلَى الْفَضِيلَةِ</vt:lpstr>
      <vt:lpstr>وَإِيثَارِ التَّفَضُّلِ</vt:lpstr>
      <vt:lpstr>وَتَرْكِ التَّعْيِيرِ</vt:lpstr>
      <vt:lpstr>وَالإِفْضَاِل عَلَى غَيْرِ الْمُسْتَحِقِّ</vt:lpstr>
      <vt:lpstr>وَالْقَوْلِ بِالْحَقِّ وَإِنْ عَزَّ</vt:lpstr>
      <vt:lpstr>وَاسْتِقْلاَلِ الْخَيْرِ وَإِن كَثُرَ مِن قَوْلِي وَفِعْلِي</vt:lpstr>
      <vt:lpstr>وَاسْتِكْثَارِ الْشَّرِ وَإِن قلَّ مِن قَوْلِي وَفِعْلِي</vt:lpstr>
      <vt:lpstr>وَأَكْمِلْ ذَلِكَ لِي</vt:lpstr>
      <vt:lpstr>بِدَوَامِ الطَّاعَةِ،</vt:lpstr>
      <vt:lpstr>وَلُزُومِ الْجَمَاعَةِ،</vt:lpstr>
      <vt:lpstr>وَرَفْضِ أَهْلِ الْبِدَعِ، وَمُسْتَعْمِلِي الرَّأْيِ الْمُخْتَرَعِ</vt:lpstr>
      <vt:lpstr>اللَّهُمَّ صَلِّ عَلَى مُحَمَّدٍ وَّآلِهِ</vt:lpstr>
      <vt:lpstr>وَاجْعَلْ أَوْسَعَ رِزْقِكَ عَلَيَّ إِذَا كَبِرْتُ،</vt:lpstr>
      <vt:lpstr>وَأَقْوَى قُوَّتِكَ فِيَّ إِذَا نَصِبْتُ</vt:lpstr>
      <vt:lpstr>وَلا تَبْتَلِيَنِي بِالْكَسَلِ عَنْ عِبَادَتِكَ،</vt:lpstr>
      <vt:lpstr>وَلا الْعَمى عَن سَبِيلِكَ،</vt:lpstr>
      <vt:lpstr>وَلا بِالتَّعَرُّضِ لِخِلاَفِ مَحَبَّتِكَ،</vt:lpstr>
      <vt:lpstr>وَلا مُجَامَعَةِ مَن تَفَرَّقَ عَنْكَ،</vt:lpstr>
      <vt:lpstr>وَلا مُفَارَقَةِ مَنِ اجْتَمَعَ إِلَيْكَ</vt:lpstr>
      <vt:lpstr>اللَّهُمَّ اجْعَلْنِي أَصُولُ بِكَ عِندَ الضَّرُورَةِ،</vt:lpstr>
      <vt:lpstr>وَأَسْألُكَ عِندَ الْحَاجَةِ،</vt:lpstr>
      <vt:lpstr>وَأَتَضَرَّعُ إِلَيْكَ عِندَ الْمَسْكَنَةِ</vt:lpstr>
      <vt:lpstr>وَلا تَفْتِنِّي بِالإِسْتِعَانَةِ بِغَيْرِكَ إِذَا اضْطُرِرْتُ،</vt:lpstr>
      <vt:lpstr>وَلا بِالْخُضُوعِ لِسُؤَاِل غَيْرِكَ إِذَا افْتَقَرْتُ،</vt:lpstr>
      <vt:lpstr>وَلا بِالتَّضَرُّعِ إِلَى مَن دُونِكَ إِذَارَهِبْتُ</vt:lpstr>
      <vt:lpstr>فَأَسْتَحِقُّ بِذَلِكَ خِذْلانَكَ وَمَنْعَكَ وَإِعْرَاضَكَ</vt:lpstr>
      <vt:lpstr>يَا أَرْحَمَ الرَّاحَمِينَ</vt:lpstr>
      <vt:lpstr>اللَّهُمَّ اجْعَلْ مَا يُلْقِي الشَّيْطَانُ فِي رَوْعِي منِ التَّمَنِّي وَالتَّظَنِّي وَالْحَسَدِذِكْراً لِعَظَمَتِكَ،</vt:lpstr>
      <vt:lpstr>وَتَفَكُّراً فِي قُدْرَتِكَ، وَتَدْبِيراً عَلَى عَدُوِّكَ،</vt:lpstr>
      <vt:lpstr>وَمَا أَجْرَى عَلَى لِسَانِى مِن لَّفْظَةِ فُحْشٍ أَوْ هَجْرٍ أَوْ شَتْمِ عِرْضٍ أَوْ شَهَادَةِ بَاطِلٍ</vt:lpstr>
      <vt:lpstr>أَوِ اغْتِيَابِ مُؤْمِنٍ غَائِبٍ أَوْ سَبِّ حَاضِرٍ أَوْ مَا أَشْبَهَ ذَلِكَ،</vt:lpstr>
      <vt:lpstr>نُطْقاً بِالْحَمْدِ لَكَ،</vt:lpstr>
      <vt:lpstr>وَإِغْرَاقاً فِي الثَّنَاءِ عَلَيْكَ</vt:lpstr>
      <vt:lpstr>وَذَهَاباً فِي تَمْجِيدِكَ</vt:lpstr>
      <vt:lpstr>وَشُكْراً لِّنِعْمَتِكَ</vt:lpstr>
      <vt:lpstr>وَاعْتِرَافاً بِإِحْسَانِكَ</vt:lpstr>
      <vt:lpstr>وَإِحْصَاءاً لِّمِنَنِكَ</vt:lpstr>
      <vt:lpstr>اللَّهُمَّ صَلِّ عَلَى مُحَمَّدٍ وَّآلِهِ</vt:lpstr>
      <vt:lpstr>وَلا أُظْلَمَنَّ وَأَنتَ مُطِيقٌ لِّلدَّفْعِ عَنِّي</vt:lpstr>
      <vt:lpstr>وَلا أَظْلِمَنَّ وَأَنتَ الْقَادِرُ عَلى الْقَبْضِ مِنِّي</vt:lpstr>
      <vt:lpstr>وَلا أَضِلَّنَّ وَقَدْ أَمْكَنَتْكَ هِدَايَتِي</vt:lpstr>
      <vt:lpstr>وَلا أَفْتَقِرَنَّ وَمِنْ عِندِكَ وُسْعِي</vt:lpstr>
      <vt:lpstr>وَلا أَطْغَيَنَّ وَمِنْ عِندِكَ وُجْدِي</vt:lpstr>
      <vt:lpstr>اللَّهُمَّ</vt:lpstr>
      <vt:lpstr>إِلَى مَغْفِرَتِكَ وَفَدتُّ</vt:lpstr>
      <vt:lpstr>وَإِلَى عَفْوِكَ قَصَدتُّ</vt:lpstr>
      <vt:lpstr>وَإِلَى تَجَاوُزِكَ اشْتَقْتُ</vt:lpstr>
      <vt:lpstr>وَبِفَضْلِكَ وَثِقْتُ</vt:lpstr>
      <vt:lpstr>وَلَيْسَ عِندِي مَا يُوجِبُ لِي مَغْفِرَتَكَ</vt:lpstr>
      <vt:lpstr>وَلا فِي عَمَلِي مَا أَسْتَحِقُّ بِهِ عَفْوَكَ</vt:lpstr>
      <vt:lpstr>وَمَا لِي بَعْدَ أَنْ حَكَمْتُ عَلَى نَفْسِي إلاَّ فَضْلُكَ</vt:lpstr>
      <vt:lpstr>فَصَلِّ عَلَى مُحَمَّدٍ وَّآلِهِ</vt:lpstr>
      <vt:lpstr>وَتَفَضَّلْ عَلَيَّ اللَّهُمَّ</vt:lpstr>
      <vt:lpstr>وَأَنطِقْنِي بِالْهُدَى</vt:lpstr>
      <vt:lpstr>وَأَلْهِمْنِي التِّقْوَى</vt:lpstr>
      <vt:lpstr>وَوَفِّقْنِي للَّتِي هِي أَزْكَى</vt:lpstr>
      <vt:lpstr>وَاسْتَعْمِلْنِي بِمَا هُوَ أَرْضَى</vt:lpstr>
      <vt:lpstr>اللَّهُمَّ اسْلُكْ بِي الطَّرِيقَةَ الْمُثْلَى</vt:lpstr>
      <vt:lpstr>وَاجْعَلْنِي عَلَى مِلَّتِكَ أَمُوتُ وَأَحْيَا</vt:lpstr>
      <vt:lpstr>اللَّهُمَّ صَلِّ عَلَى مُحَمَّدٍ وَّآلِهِ</vt:lpstr>
      <vt:lpstr>وَمَتِّعْنِي بِالإقْتِصَادِ</vt:lpstr>
      <vt:lpstr>وَاجْعَلْنِي مِنْ أَهْلِ السَّدَادِ،</vt:lpstr>
      <vt:lpstr>وَمِنْ أَدِلَّةِ الرَّشَادِ،</vt:lpstr>
      <vt:lpstr>وَمِن صَاِلحِي الْعِبَادِ</vt:lpstr>
      <vt:lpstr>وَارْزُقْنِي فَوْزَ الْمَعَادِ،</vt:lpstr>
      <vt:lpstr>وَسَلاَمَةَ الْمِرْصَادِ</vt:lpstr>
      <vt:lpstr>اللَّهُمَّ</vt:lpstr>
      <vt:lpstr>خُذْ لِنَفْسِكَ مِن نَّفْسِي مَا يُخَلِّصُهَا</vt:lpstr>
      <vt:lpstr>وَأَبْقِ لِنَفْسِي مِن نَّفْسِي مَا يُصْلِحُهَا،</vt:lpstr>
      <vt:lpstr>فَإِنَّ نَفْسِي هَاِلكَةً أَوْ تَعْصِمَهَا</vt:lpstr>
      <vt:lpstr>اللَّهُمَّ</vt:lpstr>
      <vt:lpstr>أَنتَ عُدَّتِي إِنْ حَزِنتُ</vt:lpstr>
      <vt:lpstr>وَأَنتَ مُنتَجَعِي إِنْ حُرِمْتُ</vt:lpstr>
      <vt:lpstr>وَبِكَ اسْتِغَاثَتِي إِن كُرِثْتُ</vt:lpstr>
      <vt:lpstr>وَعِندَكَ مِمَّا فَاتَ خَلَفٌ،</vt:lpstr>
      <vt:lpstr>وَلِمَا فَسَدَ صَلاَحٌ،</vt:lpstr>
      <vt:lpstr>وَفِيمَا أَنكَرْتَ تَغْيِيرٌ</vt:lpstr>
      <vt:lpstr>فَامْنُنْ عَلَيَّ قَبْلَ الْبَلاءِ بِالْعَافِيَةِ،</vt:lpstr>
      <vt:lpstr>وَقَبْلَ الطَّلَبِ بِالْجِدَةِ،</vt:lpstr>
      <vt:lpstr>وَقَبْلَ الضَّلاَلِ بِالرَّشَادِ</vt:lpstr>
      <vt:lpstr>وَاكْفِنِي مَؤُونَةَ مَعَرَّةِ الْعِبَادِ</vt:lpstr>
      <vt:lpstr>وَهَبْ لِي أَمْنَ يَوْمِ الْمَعَادِ</vt:lpstr>
      <vt:lpstr>وَامْنَحْنِي حُسْنَ الإِرْشَادِ</vt:lpstr>
      <vt:lpstr>اللَّهُمَّ صَلِّ عَلَى مُحَمَّدٍ وَّآلِهِ</vt:lpstr>
      <vt:lpstr>وَادْرَأْ عَنِّي بِلُطْفِكَ</vt:lpstr>
      <vt:lpstr>وَاغْذُنِي بِنِعْمَتِكَ</vt:lpstr>
      <vt:lpstr>وَأَصْلِحْنِي بِكَرَمِكَ</vt:lpstr>
      <vt:lpstr>وَدَاوِنِي بِصُنعِكَ</vt:lpstr>
      <vt:lpstr>وَأَظِلَّنِي فِي ذَرَاكَ</vt:lpstr>
      <vt:lpstr>وَجَلِّلْنِي رِضَاكَ</vt:lpstr>
      <vt:lpstr>وَوَفِّقْنِي إِذَا اشْتَكَلَتْ عَلَيَّ الأُمُورُ لأَهْدَاهَا،</vt:lpstr>
      <vt:lpstr>وَإِذَا تَشَابَهَتِ الأَعْمَالُ لأَزْكَاهَا</vt:lpstr>
      <vt:lpstr>وَإِذَا تَنَاقَضَتِ المِلَلُ لأَرْضَاهَا</vt:lpstr>
      <vt:lpstr>اللَّهُمَّ صَلِّ عَلَى مُحَمَّدٍ وَّآلِهِ</vt:lpstr>
      <vt:lpstr>وَتَوِّجْنِي بِالْكِفَايَةِ</vt:lpstr>
      <vt:lpstr>وَسُمْنِي حُسْنَ الْوِلاَيةِ</vt:lpstr>
      <vt:lpstr>وَهَبْ لِي صِدْقَ الْهِدَايَةِ</vt:lpstr>
      <vt:lpstr>وَلا تَفْتِنِّي بِالسَّعَةِ</vt:lpstr>
      <vt:lpstr>وَامْنَحْنِي حُسْنَ الدَّعَةِ</vt:lpstr>
      <vt:lpstr>وَلا تَجْعَلْ عَيْشِي كَداًّ كَداًّ</vt:lpstr>
      <vt:lpstr>وَلا تَرُدَّ دُعَائِي عَلَيَّ رَدّاً</vt:lpstr>
      <vt:lpstr>فَإِنِّي لا أَجْعَلُ لَكَ ضِدّاً</vt:lpstr>
      <vt:lpstr>وَلا أَدْعُو مَعَكَ نِدّاً</vt:lpstr>
      <vt:lpstr>اللَّهُمَّ صَلِّ عَلَى مُحَمَّدٍ وَّآلِهِ</vt:lpstr>
      <vt:lpstr>وَامْنَعْنِي مِنَ السَّرَفِ</vt:lpstr>
      <vt:lpstr>وَحَصِّن رِّزْقِي مِنَ التَّلَفِ</vt:lpstr>
      <vt:lpstr>وَوَفِّرْ مَلَكَتِي بِالْبَرَكَةِ فِيهِ</vt:lpstr>
      <vt:lpstr>وَأَصِبْ بِي سَبِيلَ الْهِدَايَةِ لِلْبِرِّ فِيمَا أُنفِقُ مِنْهُ</vt:lpstr>
      <vt:lpstr>اللَّهُمَّ صَلِّ عَلَى مُحَمَّدٍ وَّآلِهِ</vt:lpstr>
      <vt:lpstr>وَاكْفِنِي مَؤُونَةَ الإكْتِسَابِ،</vt:lpstr>
      <vt:lpstr>وَارْزُقْنِي مِنْ غَيْرِ احْتِسَابٍ</vt:lpstr>
      <vt:lpstr>فَلا أَشْتَغِلَ عَنْ عِبَادَتِكَ بِالطَّلَبِ،</vt:lpstr>
      <vt:lpstr>وَلا أَحْتَمِلَ إِصْرَ تَبِعَاتِ الْمَكْسَبِ</vt:lpstr>
      <vt:lpstr>اللَّهُمَّ</vt:lpstr>
      <vt:lpstr>فَأَطْلِبْنِي بِقُدْرَتِكَ مَا أَطْلُبُ</vt:lpstr>
      <vt:lpstr>وَأَجِرْنِي بِعِزَّتِكَ مِمَّا أَرْهَبُ</vt:lpstr>
      <vt:lpstr>اللَّهُمَّ صَلِّ عَلَى مُحَمَّدٍ وَّآلِهِ</vt:lpstr>
      <vt:lpstr>وَصُن وَّجْهِي بِالْيَسَارِ،</vt:lpstr>
      <vt:lpstr>وَلا تَبْتَذِلْ جَاهِي بِالإِقْتَارِ</vt:lpstr>
      <vt:lpstr>فَأَسْتَرْزِقَ أَهْلَ رِزْقِكَ،</vt:lpstr>
      <vt:lpstr>وَأَسْتَعْطِي شِرَارَ خَلْقِكَ</vt:lpstr>
      <vt:lpstr>فَأَفْتَتِنَ بِحَمْدِ مَنْ أَعْطَانِي،</vt:lpstr>
      <vt:lpstr>وَأُبْتَلي بِذَمِّ مَن مَّنَعَنِي</vt:lpstr>
      <vt:lpstr>وَأَنتَ مِن دُونِهِمْ وَلِيُّ الإِعْطَاءِ وَالْمَنْعِ</vt:lpstr>
      <vt:lpstr>اللَّهُمَّ صَلِّ عَلَى مُحَمَّدٍ وَّآلِهِ</vt:lpstr>
      <vt:lpstr>وَارْزُقْنِي صِحَّةً فِي عِبَادَةٍ،</vt:lpstr>
      <vt:lpstr>وَفَرَاغاً فِي زَهَادَةٍ،</vt:lpstr>
      <vt:lpstr>وَعِلْماً فِي اسْتِعْمَالٍ،</vt:lpstr>
      <vt:lpstr>وَوَرَعاً فِي إِجْمَالٍ</vt:lpstr>
      <vt:lpstr>اللَّهُمَّ اخْتِم بِعَفْوِكَ أَجَلِي</vt:lpstr>
      <vt:lpstr>وَحَقِّقْ فِي رَجَاءِ رَحْمَتِكَ أَمَلِي</vt:lpstr>
      <vt:lpstr>وَسَهِّلْ إِلَى بُلُوغِ رِضَاكَ سُبُلِي</vt:lpstr>
      <vt:lpstr>وَحَسِّن فِي جَمِيعِ أَحْوَاِلي عَمَلِي</vt:lpstr>
      <vt:lpstr>اللَّهُمَّ صَلِّ عَلَى مُحَمَّدٍ وَّآلِهِ</vt:lpstr>
      <vt:lpstr>وَنَبِّهْنِي لِذِكْرِكَ فِي أَوْقَاتِ الْغَفْلَةِ</vt:lpstr>
      <vt:lpstr>وَاسْتَعْمِلْنِي بِطَاعَتِكَ في أَيَّامِ الْمُهْلَةِ</vt:lpstr>
      <vt:lpstr>وَانْهَجْ لِي إِلَى مَحَبَّتِكَ سَبِيلاً سَهْلَةً</vt:lpstr>
      <vt:lpstr>أَكْمِلْ لِي بِهَا خَيْرَ الدُّنيَا وَالآخِرَةِ</vt:lpstr>
      <vt:lpstr>اللَّهُمَّ صَلِّ عَلَى مُحَمَّدٍ وَّآلِهِ كَأَفْضَلِ مَا صَلَّيْتَ عَلَى أَحَدٍ مِّنْ خَلْقِكَ</vt:lpstr>
      <vt:lpstr>قَبْلَهُ وَأَنتَ مُصَلٍّ عَلى أَحَدٍ بَعْدَهُ</vt:lpstr>
      <vt:lpstr>وَآتِنَا فِي الدُّنْيَا حَسَنَةً وَّفِي الآخِرَةِ حَسَنَةً</vt:lpstr>
      <vt:lpstr>وَقِنِي بِرَحْمَتِكَ عَذَابَ النَّارِ</vt:lpstr>
      <vt:lpstr>إِنَّكَ عَلَى كُلِّ شَيْء قَدِيرٌ، وَهُوَ عَلَيْكَ يَسِيرٌ</vt:lpstr>
      <vt:lpstr>اَللَّهُمَّ صَلِّ عَلَى مُحَمَّدٍ وَ آلِ مُحَمَّد</vt:lpstr>
      <vt:lpstr>Please recite   Sūrat al-Fātiḥah for ALL MARHUMEEN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Rehan Ali Lotlikar</dc:creator>
  <cp:lastModifiedBy>Rehan Ali Lotlikar</cp:lastModifiedBy>
  <cp:revision>242</cp:revision>
  <cp:lastPrinted>1601-01-01T00:00:00Z</cp:lastPrinted>
  <dcterms:created xsi:type="dcterms:W3CDTF">1601-01-01T00:00:00Z</dcterms:created>
  <dcterms:modified xsi:type="dcterms:W3CDTF">2023-08-29T13:36:09Z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