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3" r:id="rId2"/>
    <p:sldId id="4537" r:id="rId3"/>
    <p:sldId id="4731" r:id="rId4"/>
    <p:sldId id="4732" r:id="rId5"/>
    <p:sldId id="4733" r:id="rId6"/>
    <p:sldId id="4734" r:id="rId7"/>
    <p:sldId id="4735" r:id="rId8"/>
    <p:sldId id="4736" r:id="rId9"/>
    <p:sldId id="4737" r:id="rId10"/>
    <p:sldId id="4738" r:id="rId11"/>
    <p:sldId id="4739" r:id="rId12"/>
    <p:sldId id="4740" r:id="rId13"/>
    <p:sldId id="4741" r:id="rId14"/>
    <p:sldId id="4742" r:id="rId15"/>
    <p:sldId id="4743" r:id="rId16"/>
    <p:sldId id="4744" r:id="rId17"/>
    <p:sldId id="4745" r:id="rId18"/>
    <p:sldId id="4746" r:id="rId19"/>
    <p:sldId id="4747" r:id="rId20"/>
    <p:sldId id="4748" r:id="rId21"/>
    <p:sldId id="4749" r:id="rId22"/>
    <p:sldId id="4750" r:id="rId23"/>
    <p:sldId id="4751" r:id="rId24"/>
    <p:sldId id="4752" r:id="rId25"/>
    <p:sldId id="4753" r:id="rId26"/>
    <p:sldId id="4754" r:id="rId27"/>
    <p:sldId id="4755" r:id="rId28"/>
    <p:sldId id="4756" r:id="rId29"/>
    <p:sldId id="4757" r:id="rId30"/>
    <p:sldId id="4758" r:id="rId31"/>
    <p:sldId id="4759" r:id="rId32"/>
    <p:sldId id="4760" r:id="rId33"/>
    <p:sldId id="4761" r:id="rId34"/>
    <p:sldId id="4762" r:id="rId35"/>
    <p:sldId id="4763" r:id="rId36"/>
    <p:sldId id="4764" r:id="rId37"/>
    <p:sldId id="4765" r:id="rId38"/>
    <p:sldId id="4766" r:id="rId39"/>
    <p:sldId id="4767" r:id="rId40"/>
    <p:sldId id="4768" r:id="rId41"/>
    <p:sldId id="4769" r:id="rId42"/>
    <p:sldId id="4770" r:id="rId43"/>
    <p:sldId id="4771" r:id="rId44"/>
    <p:sldId id="4772" r:id="rId45"/>
    <p:sldId id="4773" r:id="rId46"/>
    <p:sldId id="4774" r:id="rId47"/>
    <p:sldId id="4775" r:id="rId48"/>
    <p:sldId id="4776" r:id="rId49"/>
    <p:sldId id="4777" r:id="rId50"/>
    <p:sldId id="4778" r:id="rId51"/>
    <p:sldId id="4779" r:id="rId52"/>
    <p:sldId id="4780" r:id="rId53"/>
    <p:sldId id="4781" r:id="rId54"/>
    <p:sldId id="4782" r:id="rId55"/>
    <p:sldId id="4783" r:id="rId56"/>
    <p:sldId id="4784" r:id="rId57"/>
    <p:sldId id="4785" r:id="rId58"/>
    <p:sldId id="4786" r:id="rId59"/>
    <p:sldId id="4787" r:id="rId60"/>
    <p:sldId id="4788" r:id="rId61"/>
    <p:sldId id="4789" r:id="rId62"/>
    <p:sldId id="4790" r:id="rId63"/>
    <p:sldId id="4791" r:id="rId64"/>
    <p:sldId id="4792" r:id="rId65"/>
    <p:sldId id="4793" r:id="rId66"/>
    <p:sldId id="4794" r:id="rId67"/>
    <p:sldId id="4795" r:id="rId68"/>
    <p:sldId id="4796" r:id="rId69"/>
    <p:sldId id="4797" r:id="rId70"/>
    <p:sldId id="4798" r:id="rId71"/>
    <p:sldId id="4799" r:id="rId72"/>
    <p:sldId id="4800" r:id="rId73"/>
    <p:sldId id="4801" r:id="rId74"/>
    <p:sldId id="4802" r:id="rId75"/>
    <p:sldId id="4803" r:id="rId76"/>
    <p:sldId id="4804" r:id="rId77"/>
    <p:sldId id="4805" r:id="rId78"/>
    <p:sldId id="4806" r:id="rId79"/>
    <p:sldId id="4807" r:id="rId80"/>
    <p:sldId id="4808" r:id="rId81"/>
    <p:sldId id="4809" r:id="rId82"/>
    <p:sldId id="4810" r:id="rId83"/>
    <p:sldId id="4811" r:id="rId84"/>
    <p:sldId id="4812" r:id="rId85"/>
    <p:sldId id="4813" r:id="rId86"/>
    <p:sldId id="4814" r:id="rId87"/>
    <p:sldId id="4815" r:id="rId88"/>
    <p:sldId id="4816" r:id="rId89"/>
    <p:sldId id="4817" r:id="rId90"/>
    <p:sldId id="4818" r:id="rId91"/>
    <p:sldId id="4819" r:id="rId92"/>
    <p:sldId id="4820" r:id="rId93"/>
    <p:sldId id="4821" r:id="rId94"/>
    <p:sldId id="4822" r:id="rId95"/>
    <p:sldId id="4823" r:id="rId96"/>
    <p:sldId id="4824" r:id="rId97"/>
    <p:sldId id="4825" r:id="rId98"/>
    <p:sldId id="4826" r:id="rId99"/>
    <p:sldId id="4827" r:id="rId100"/>
    <p:sldId id="4828" r:id="rId101"/>
    <p:sldId id="4829" r:id="rId102"/>
    <p:sldId id="4830" r:id="rId103"/>
    <p:sldId id="4831" r:id="rId104"/>
    <p:sldId id="4832" r:id="rId105"/>
    <p:sldId id="4833" r:id="rId106"/>
    <p:sldId id="4834" r:id="rId107"/>
    <p:sldId id="4835" r:id="rId108"/>
    <p:sldId id="4836" r:id="rId109"/>
    <p:sldId id="4837" r:id="rId110"/>
    <p:sldId id="4838" r:id="rId111"/>
    <p:sldId id="4839" r:id="rId112"/>
    <p:sldId id="4840" r:id="rId113"/>
    <p:sldId id="4841" r:id="rId114"/>
    <p:sldId id="4842" r:id="rId115"/>
    <p:sldId id="4843" r:id="rId116"/>
    <p:sldId id="4844" r:id="rId117"/>
    <p:sldId id="4845" r:id="rId118"/>
    <p:sldId id="4846" r:id="rId119"/>
    <p:sldId id="4847" r:id="rId120"/>
    <p:sldId id="4848" r:id="rId121"/>
    <p:sldId id="4849" r:id="rId122"/>
    <p:sldId id="4850" r:id="rId123"/>
    <p:sldId id="4851" r:id="rId124"/>
    <p:sldId id="4852" r:id="rId125"/>
    <p:sldId id="4853" r:id="rId126"/>
    <p:sldId id="4854" r:id="rId127"/>
    <p:sldId id="4855" r:id="rId128"/>
    <p:sldId id="4856" r:id="rId129"/>
    <p:sldId id="4857" r:id="rId130"/>
    <p:sldId id="4922" r:id="rId131"/>
    <p:sldId id="4858" r:id="rId132"/>
    <p:sldId id="4859" r:id="rId133"/>
    <p:sldId id="4860" r:id="rId134"/>
    <p:sldId id="4861" r:id="rId135"/>
    <p:sldId id="4862" r:id="rId136"/>
    <p:sldId id="4539" r:id="rId137"/>
    <p:sldId id="3281" r:id="rId138"/>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FFFF99"/>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9" d="100"/>
          <a:sy n="109" d="100"/>
        </p:scale>
        <p:origin x="1674" y="108"/>
      </p:cViewPr>
      <p:guideLst>
        <p:guide orient="horz" pos="2160"/>
        <p:guide pos="2928"/>
      </p:guideLst>
    </p:cSldViewPr>
  </p:slideViewPr>
  <p:notesTextViewPr>
    <p:cViewPr>
      <p:scale>
        <a:sx n="100" d="100"/>
        <a:sy n="100" d="100"/>
      </p:scale>
      <p:origin x="0" y="0"/>
    </p:cViewPr>
  </p:notesTextViewPr>
  <p:sorterViewPr>
    <p:cViewPr>
      <p:scale>
        <a:sx n="66" d="100"/>
        <a:sy n="66" d="100"/>
      </p:scale>
      <p:origin x="0" y="15444"/>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C2B514-D062-4910-8FC0-2D38110A5DB2}" type="slidenum">
              <a:rPr lang="ar-SA"/>
              <a:pPr>
                <a:defRPr/>
              </a:pPr>
              <a:t>‹#›</a:t>
            </a:fld>
            <a:endParaRPr lang="en-US"/>
          </a:p>
        </p:txBody>
      </p:sp>
    </p:spTree>
    <p:extLst>
      <p:ext uri="{BB962C8B-B14F-4D97-AF65-F5344CB8AC3E}">
        <p14:creationId xmlns:p14="http://schemas.microsoft.com/office/powerpoint/2010/main" val="32582094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C8F555-7709-420D-AA64-566D436A254F}" type="slidenum">
              <a:rPr lang="ar-SA"/>
              <a:pPr>
                <a:defRPr/>
              </a:pPr>
              <a:t>‹#›</a:t>
            </a:fld>
            <a:endParaRPr lang="en-US"/>
          </a:p>
        </p:txBody>
      </p:sp>
    </p:spTree>
    <p:extLst>
      <p:ext uri="{BB962C8B-B14F-4D97-AF65-F5344CB8AC3E}">
        <p14:creationId xmlns:p14="http://schemas.microsoft.com/office/powerpoint/2010/main" val="12694521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BF7E80-0A77-4517-A8D9-650470DFC00A}" type="slidenum">
              <a:rPr lang="ar-SA"/>
              <a:pPr>
                <a:defRPr/>
              </a:pPr>
              <a:t>‹#›</a:t>
            </a:fld>
            <a:endParaRPr lang="en-US"/>
          </a:p>
        </p:txBody>
      </p:sp>
    </p:spTree>
    <p:extLst>
      <p:ext uri="{BB962C8B-B14F-4D97-AF65-F5344CB8AC3E}">
        <p14:creationId xmlns:p14="http://schemas.microsoft.com/office/powerpoint/2010/main" val="39657017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7ED02A-9A29-468B-8D87-90D71968965A}" type="slidenum">
              <a:rPr lang="ar-SA"/>
              <a:pPr>
                <a:defRPr/>
              </a:pPr>
              <a:t>‹#›</a:t>
            </a:fld>
            <a:endParaRPr lang="en-US"/>
          </a:p>
        </p:txBody>
      </p:sp>
    </p:spTree>
    <p:extLst>
      <p:ext uri="{BB962C8B-B14F-4D97-AF65-F5344CB8AC3E}">
        <p14:creationId xmlns:p14="http://schemas.microsoft.com/office/powerpoint/2010/main" val="143259226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CAA2B3-6771-4FFA-B408-80B35E423741}" type="slidenum">
              <a:rPr lang="ar-SA"/>
              <a:pPr>
                <a:defRPr/>
              </a:pPr>
              <a:t>‹#›</a:t>
            </a:fld>
            <a:endParaRPr lang="en-US"/>
          </a:p>
        </p:txBody>
      </p:sp>
    </p:spTree>
    <p:extLst>
      <p:ext uri="{BB962C8B-B14F-4D97-AF65-F5344CB8AC3E}">
        <p14:creationId xmlns:p14="http://schemas.microsoft.com/office/powerpoint/2010/main" val="104313013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33B00E-4EDA-4D9D-A326-6CD6B953FD09}" type="slidenum">
              <a:rPr lang="ar-SA"/>
              <a:pPr>
                <a:defRPr/>
              </a:pPr>
              <a:t>‹#›</a:t>
            </a:fld>
            <a:endParaRPr lang="en-US"/>
          </a:p>
        </p:txBody>
      </p:sp>
    </p:spTree>
    <p:extLst>
      <p:ext uri="{BB962C8B-B14F-4D97-AF65-F5344CB8AC3E}">
        <p14:creationId xmlns:p14="http://schemas.microsoft.com/office/powerpoint/2010/main" val="149079271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E37E032-D4A4-4307-BD21-CCB0A3504F5C}" type="slidenum">
              <a:rPr lang="ar-SA"/>
              <a:pPr>
                <a:defRPr/>
              </a:pPr>
              <a:t>‹#›</a:t>
            </a:fld>
            <a:endParaRPr lang="en-US"/>
          </a:p>
        </p:txBody>
      </p:sp>
    </p:spTree>
    <p:extLst>
      <p:ext uri="{BB962C8B-B14F-4D97-AF65-F5344CB8AC3E}">
        <p14:creationId xmlns:p14="http://schemas.microsoft.com/office/powerpoint/2010/main" val="234602757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775395-2BC7-4809-829A-F55934C28328}" type="slidenum">
              <a:rPr lang="ar-SA"/>
              <a:pPr>
                <a:defRPr/>
              </a:pPr>
              <a:t>‹#›</a:t>
            </a:fld>
            <a:endParaRPr lang="en-US"/>
          </a:p>
        </p:txBody>
      </p:sp>
    </p:spTree>
    <p:extLst>
      <p:ext uri="{BB962C8B-B14F-4D97-AF65-F5344CB8AC3E}">
        <p14:creationId xmlns:p14="http://schemas.microsoft.com/office/powerpoint/2010/main" val="242919822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D431D-1D0D-4762-ABAD-F0AA90886C84}" type="slidenum">
              <a:rPr lang="ar-SA"/>
              <a:pPr>
                <a:defRPr/>
              </a:pPr>
              <a:t>‹#›</a:t>
            </a:fld>
            <a:endParaRPr lang="en-US"/>
          </a:p>
        </p:txBody>
      </p:sp>
    </p:spTree>
    <p:extLst>
      <p:ext uri="{BB962C8B-B14F-4D97-AF65-F5344CB8AC3E}">
        <p14:creationId xmlns:p14="http://schemas.microsoft.com/office/powerpoint/2010/main" val="23546897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7E0CBF-41D9-4534-816E-F6D7E13A3492}" type="slidenum">
              <a:rPr lang="ar-SA"/>
              <a:pPr>
                <a:defRPr/>
              </a:pPr>
              <a:t>‹#›</a:t>
            </a:fld>
            <a:endParaRPr lang="en-US"/>
          </a:p>
        </p:txBody>
      </p:sp>
    </p:spTree>
    <p:extLst>
      <p:ext uri="{BB962C8B-B14F-4D97-AF65-F5344CB8AC3E}">
        <p14:creationId xmlns:p14="http://schemas.microsoft.com/office/powerpoint/2010/main" val="301270315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EA5A87-C1EB-41FE-9B70-54BE3EFE4A00}" type="slidenum">
              <a:rPr lang="ar-SA"/>
              <a:pPr>
                <a:defRPr/>
              </a:pPr>
              <a:t>‹#›</a:t>
            </a:fld>
            <a:endParaRPr lang="en-US"/>
          </a:p>
        </p:txBody>
      </p:sp>
    </p:spTree>
    <p:extLst>
      <p:ext uri="{BB962C8B-B14F-4D97-AF65-F5344CB8AC3E}">
        <p14:creationId xmlns:p14="http://schemas.microsoft.com/office/powerpoint/2010/main" val="115549456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charset="0"/>
                <a:cs typeface="Arial" charset="0"/>
              </a:defRPr>
            </a:lvl1pPr>
          </a:lstStyle>
          <a:p>
            <a:pPr>
              <a:defRPr/>
            </a:pPr>
            <a:fld id="{1B09D7FF-A7A4-4922-9DB0-85F6404AB3AA}"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762000" y="533400"/>
            <a:ext cx="777240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51" name="Rectangle 6"/>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2" name="Rectangle 7"/>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3" name="Rectangle 9"/>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4" name="Rectangle 8"/>
          <p:cNvSpPr>
            <a:spLocks noChangeArrowheads="1"/>
          </p:cNvSpPr>
          <p:nvPr/>
        </p:nvSpPr>
        <p:spPr bwMode="auto">
          <a:xfrm>
            <a:off x="762000" y="5040313"/>
            <a:ext cx="784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FFFF00"/>
                </a:solidFill>
              </a:rPr>
              <a:t>(Arabic text with English Translation &amp; English Transliteration)</a:t>
            </a:r>
          </a:p>
        </p:txBody>
      </p:sp>
      <p:sp>
        <p:nvSpPr>
          <p:cNvPr id="2055" name="Rectangle 5"/>
          <p:cNvSpPr>
            <a:spLocks noChangeArrowheads="1"/>
          </p:cNvSpPr>
          <p:nvPr/>
        </p:nvSpPr>
        <p:spPr bwMode="auto">
          <a:xfrm>
            <a:off x="136525" y="5715000"/>
            <a:ext cx="88884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a:p>
            <a:pPr algn="ctr"/>
            <a:r>
              <a:rPr lang="en-US" sz="1200" b="1">
                <a:solidFill>
                  <a:srgbClr val="000066"/>
                </a:solidFill>
                <a:latin typeface="Trebuchet MS" pitchFamily="34" charset="0"/>
              </a:rPr>
              <a:t>To display the font correctly, please use the Arabic font “Attari_Quran_Shipped” .</a:t>
            </a:r>
          </a:p>
          <a:p>
            <a:pPr algn="ctr"/>
            <a:r>
              <a:rPr lang="en-US" sz="1200" b="1">
                <a:solidFill>
                  <a:srgbClr val="000066"/>
                </a:solidFill>
                <a:latin typeface="Trebuchet MS" pitchFamily="34" charset="0"/>
              </a:rPr>
              <a:t>Download font here : http://www.duas.org/fonts/ </a:t>
            </a:r>
          </a:p>
        </p:txBody>
      </p:sp>
      <p:sp>
        <p:nvSpPr>
          <p:cNvPr id="2056" name="Rectangle 3"/>
          <p:cNvSpPr>
            <a:spLocks noChangeArrowheads="1"/>
          </p:cNvSpPr>
          <p:nvPr/>
        </p:nvSpPr>
        <p:spPr bwMode="auto">
          <a:xfrm>
            <a:off x="762000" y="3159125"/>
            <a:ext cx="77724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6600" b="1" i="1" dirty="0" err="1" smtClean="0">
                <a:solidFill>
                  <a:srgbClr val="FFFF00"/>
                </a:solidFill>
                <a:latin typeface="Trebuchet MS" pitchFamily="34" charset="0"/>
              </a:rPr>
              <a:t>Duá</a:t>
            </a:r>
            <a:r>
              <a:rPr lang="en-US" sz="6600" b="1" i="1" dirty="0" smtClean="0">
                <a:solidFill>
                  <a:srgbClr val="FFFF00"/>
                </a:solidFill>
                <a:latin typeface="Trebuchet MS" pitchFamily="34" charset="0"/>
              </a:rPr>
              <a:t> </a:t>
            </a:r>
            <a:r>
              <a:rPr lang="en-US" sz="6600" b="1" i="1" dirty="0" err="1" smtClean="0">
                <a:solidFill>
                  <a:srgbClr val="FFFF00"/>
                </a:solidFill>
                <a:latin typeface="Trebuchet MS" pitchFamily="34" charset="0"/>
              </a:rPr>
              <a:t>ul</a:t>
            </a:r>
            <a:r>
              <a:rPr lang="en-US" sz="6600" b="1" i="1" dirty="0" smtClean="0">
                <a:solidFill>
                  <a:srgbClr val="FFFF00"/>
                </a:solidFill>
                <a:latin typeface="Trebuchet MS" pitchFamily="34" charset="0"/>
              </a:rPr>
              <a:t> </a:t>
            </a:r>
            <a:r>
              <a:rPr lang="en-US" sz="6600" b="1" i="1" dirty="0" err="1" smtClean="0">
                <a:solidFill>
                  <a:srgbClr val="FFFF00"/>
                </a:solidFill>
                <a:latin typeface="Trebuchet MS" pitchFamily="34" charset="0"/>
              </a:rPr>
              <a:t>Adeelah</a:t>
            </a:r>
            <a:endParaRPr lang="en-US" sz="6600" b="1" i="1" dirty="0">
              <a:solidFill>
                <a:srgbClr val="FFFF00"/>
              </a:solidFill>
              <a:latin typeface="Trebuchet MS" pitchFamily="34" charset="0"/>
            </a:endParaRPr>
          </a:p>
        </p:txBody>
      </p:sp>
      <p:sp>
        <p:nvSpPr>
          <p:cNvPr id="2057" name="Rectangle 10"/>
          <p:cNvSpPr>
            <a:spLocks noChangeArrowheads="1"/>
          </p:cNvSpPr>
          <p:nvPr/>
        </p:nvSpPr>
        <p:spPr bwMode="auto">
          <a:xfrm>
            <a:off x="1909867" y="1106488"/>
            <a:ext cx="536236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rtl="1"/>
            <a:r>
              <a:rPr lang="ar-SA" sz="14000" dirty="0" smtClean="0">
                <a:solidFill>
                  <a:srgbClr val="FFFF00"/>
                </a:solidFill>
                <a:latin typeface="Attari_Quran" pitchFamily="2" charset="-78"/>
                <a:cs typeface="Attari_Quran" pitchFamily="2" charset="-78"/>
              </a:rPr>
              <a:t>دُعاءُ </a:t>
            </a:r>
            <a:r>
              <a:rPr lang="ar-SA" sz="14000" dirty="0" err="1" smtClean="0">
                <a:solidFill>
                  <a:srgbClr val="FFFF00"/>
                </a:solidFill>
                <a:latin typeface="Attari_Quran" pitchFamily="2" charset="-78"/>
                <a:cs typeface="Attari_Quran" pitchFamily="2" charset="-78"/>
              </a:rPr>
              <a:t>الْعَديلة</a:t>
            </a:r>
            <a:endParaRPr lang="ar-SA" sz="14000" dirty="0">
              <a:solidFill>
                <a:srgbClr val="FFFF00"/>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وَانَا </a:t>
            </a:r>
            <a:r>
              <a:rPr lang="ar-SA" sz="9200" kern="1200" dirty="0" err="1">
                <a:latin typeface="Attari_Quran" pitchFamily="2" charset="-78"/>
                <a:ea typeface="+mn-ea"/>
                <a:cs typeface="Attari_Quran" pitchFamily="2" charset="-78"/>
              </a:rPr>
              <a:t>ٱلْعَبْدُ</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ٱلضَّعِيفُ</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ٱلْمُذْنِبُ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am the slave—feeble, sinful,</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err="1" smtClean="0">
                <a:solidFill>
                  <a:srgbClr val="000066"/>
                </a:solidFill>
                <a:ea typeface="MS Mincho" pitchFamily="49" charset="-128"/>
              </a:rPr>
              <a:t>wa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ana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al`abdu</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aldda`ifu</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almudhnibu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وَٱلصِّرَاطَ</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Discriminating Bridge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walssirata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وَٱلْمِيزَانَ</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Scales [of deeds]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walmizana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وَٱلْحِسَابَ</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calling into account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walhisaba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وَٱلْكِتَابَ</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record book [of deeds]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walkitaba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وَٱلْجَنَّةَ</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Paradise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waljannata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وَٱلنَّارَ</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Hellfire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walnnara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 </a:t>
            </a:r>
            <a:r>
              <a:rPr lang="ar-SA" sz="9200" kern="1200" dirty="0" err="1">
                <a:latin typeface="Attari_Quran" pitchFamily="2" charset="-78"/>
                <a:ea typeface="+mn-ea"/>
                <a:cs typeface="Attari_Quran" pitchFamily="2" charset="-78"/>
              </a:rPr>
              <a:t>ٱلسَّاعَةَ</a:t>
            </a:r>
            <a:r>
              <a:rPr lang="ar-SA" sz="9200" kern="1200" dirty="0">
                <a:latin typeface="Attari_Quran" pitchFamily="2" charset="-78"/>
                <a:ea typeface="+mn-ea"/>
                <a:cs typeface="Attari_Quran" pitchFamily="2" charset="-78"/>
              </a:rPr>
              <a:t> آتِيَةٌ لاَ رَيْبَ فِيهَا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Hour [of resurrection] will certainly come, without any dispute,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anna alssa`ata atiyatun la rayba fiha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يَبْعَثُ مَنْ فِي </a:t>
            </a:r>
            <a:r>
              <a:rPr lang="ar-SA" sz="9200" kern="1200" dirty="0" err="1">
                <a:latin typeface="Attari_Quran" pitchFamily="2" charset="-78"/>
                <a:ea typeface="+mn-ea"/>
                <a:cs typeface="Attari_Quran" pitchFamily="2" charset="-78"/>
              </a:rPr>
              <a:t>ٱلْقُبُورِ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Allah shall raise up those who are in graves.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anna allaha yab`athu man fi alquburi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فَضْلُكَ رَجَائِي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in Your favor do I put my hope,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allahumma fadluka raja’i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وَكَرَمُكَ وَرَحْمَتُكَ امَلِي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Your generosity and mercy do I expect confidently,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karamuka wa rahmatuka amali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ٱلْعَاصِي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ٱلْمُحْتَاجُ</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ٱلْحَقِيرُ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disobedient, needy, and ignoble—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al`asi almuhtaju alhaqiru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لاَ عَمَلَ لِي اسْتَحِقُّ بِهِ </a:t>
            </a:r>
            <a:r>
              <a:rPr lang="ar-SA" sz="9200" kern="1200" dirty="0" err="1">
                <a:latin typeface="Attari_Quran" pitchFamily="2" charset="-78"/>
                <a:ea typeface="+mn-ea"/>
                <a:cs typeface="Attari_Quran" pitchFamily="2" charset="-78"/>
              </a:rPr>
              <a:t>ٱلْجَنَّةَ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have no single deed by which I deserve Paradise,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la `amala li astahiqqu bihi aljannata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طَاعَةَ لِي اسْتَوْجِبُ بِهَا </a:t>
            </a:r>
            <a:r>
              <a:rPr lang="ar-SA" sz="9200" kern="1200" dirty="0" err="1">
                <a:latin typeface="Attari_Quran" pitchFamily="2" charset="-78"/>
                <a:ea typeface="+mn-ea"/>
                <a:cs typeface="Attari_Quran" pitchFamily="2" charset="-78"/>
              </a:rPr>
              <a:t>ٱلرِّضْوَانَ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do I have any act of obedience [to You] due to which I deserve Your pleasure;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la ta`ata li astawjibu biha alrridwana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إِلاَّ انِّي </a:t>
            </a:r>
            <a:r>
              <a:rPr lang="ar-SA" sz="9200" kern="1200" dirty="0" err="1">
                <a:latin typeface="Attari_Quran" pitchFamily="2" charset="-78"/>
                <a:ea typeface="+mn-ea"/>
                <a:cs typeface="Attari_Quran" pitchFamily="2" charset="-78"/>
              </a:rPr>
              <a:t>ٱعْتَقَدتُّ</a:t>
            </a:r>
            <a:r>
              <a:rPr lang="ar-SA" sz="9200" kern="1200" dirty="0">
                <a:latin typeface="Attari_Quran" pitchFamily="2" charset="-78"/>
                <a:ea typeface="+mn-ea"/>
                <a:cs typeface="Attari_Quran" pitchFamily="2" charset="-78"/>
              </a:rPr>
              <a:t> تَوْحِيدَكَ وَعَدْلَكَ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except that I believe in Your Oneness and Your Justice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illa anni i`taqadtu tawhidaka wa `adlaka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وَٱرْتَجَيْتُ</a:t>
            </a:r>
            <a:r>
              <a:rPr lang="ar-SA" sz="9200" kern="1200" dirty="0">
                <a:latin typeface="Attari_Quran" pitchFamily="2" charset="-78"/>
                <a:ea typeface="+mn-ea"/>
                <a:cs typeface="Attari_Quran" pitchFamily="2" charset="-78"/>
              </a:rPr>
              <a:t> إِحْسَانَكَ وَفَضْلَكَ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I hope for Your benevolence and Your favor.</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wartajaytu ihsanaka wa fadlaka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وَتَشَفَّعْتُ إِلَيْكَ </a:t>
            </a:r>
            <a:r>
              <a:rPr lang="ar-SA" sz="9200" kern="1200" dirty="0" err="1">
                <a:latin typeface="Attari_Quran" pitchFamily="2" charset="-78"/>
                <a:ea typeface="+mn-ea"/>
                <a:cs typeface="Attari_Quran" pitchFamily="2" charset="-78"/>
              </a:rPr>
              <a:t>بِٱلنَّبِيِّ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وَآلِهِ</a:t>
            </a:r>
            <a:r>
              <a:rPr lang="ar-SA" sz="9200" kern="1200" dirty="0">
                <a:latin typeface="Attari_Quran" pitchFamily="2" charset="-78"/>
                <a:ea typeface="+mn-ea"/>
                <a:cs typeface="Attari_Quran" pitchFamily="2" charset="-78"/>
              </a:rPr>
              <a:t> مِنْ احِبَّتِكَ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thus seek the Prophet and his Household, Your most-beloved ones, to intercede for me before You;</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tashaffa`tu ilayka bilnnabiyyi wa alihi min ahibbatika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وَانتَ اكْرَمُ </a:t>
            </a:r>
            <a:r>
              <a:rPr lang="ar-SA" sz="9200" kern="1200" dirty="0" err="1">
                <a:latin typeface="Attari_Quran" pitchFamily="2" charset="-78"/>
                <a:ea typeface="+mn-ea"/>
                <a:cs typeface="Attari_Quran" pitchFamily="2" charset="-78"/>
              </a:rPr>
              <a:t>ٱلاكْرَمِينَ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You are verily the most Generous of all those who treat generously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anta akramu al-akramina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the most Merciful of all those who show mercy.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arhamu alrrahimina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وَصَلَّىٰ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نَبِيِّنَا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May Allah send blessings to Our Prophet, Muhammad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salla allahu `ala nabiyyina muhammadin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وَآلِهِ</a:t>
            </a:r>
            <a:r>
              <a:rPr lang="ar-SA" sz="9200" kern="1200" dirty="0">
                <a:latin typeface="Attari_Quran" pitchFamily="2" charset="-78"/>
                <a:ea typeface="+mn-ea"/>
                <a:cs typeface="Attari_Quran" pitchFamily="2" charset="-78"/>
              </a:rPr>
              <a:t> اجْمَعْينَ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upon all of his Household,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alihi ajma`ina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ٱلطَّيِّبِينَ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ٱلطَّاهِرِينَ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pure and immaculate,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alttayyibina alttahirina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اشْهَدُ لِمُنْعِمِي وَخَاِلقِي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testify to my Benefactor, Creator,</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ash-hadu limun`imi wa khaliqi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وَسَلَّمَ تَسْلِيماً كَثِيراً </a:t>
            </a:r>
            <a:r>
              <a:rPr lang="ar-SA" sz="9200" kern="1200" dirty="0" err="1">
                <a:latin typeface="Attari_Quran" pitchFamily="2" charset="-78"/>
                <a:ea typeface="+mn-ea"/>
                <a:cs typeface="Attari_Quran" pitchFamily="2" charset="-78"/>
              </a:rPr>
              <a:t>كَثِيراً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send upon them many </a:t>
            </a:r>
            <a:r>
              <a:rPr lang="en-US" sz="3600" b="1" kern="1200" dirty="0" err="1">
                <a:ea typeface="MS Mincho" pitchFamily="49" charset="-128"/>
              </a:rPr>
              <a:t>many</a:t>
            </a:r>
            <a:r>
              <a:rPr lang="en-US" sz="3600" b="1" kern="1200" dirty="0">
                <a:ea typeface="MS Mincho" pitchFamily="49" charset="-128"/>
              </a:rPr>
              <a:t> benedictions.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sallama tasliman kathiran kathiran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حَوْلَ وَلاَ قُوَّةَ إِلاَّ </a:t>
            </a:r>
            <a:r>
              <a:rPr lang="ar-SA" sz="9200" kern="1200" dirty="0" err="1">
                <a:latin typeface="Attari_Quran" pitchFamily="2" charset="-78"/>
                <a:ea typeface="+mn-ea"/>
                <a:cs typeface="Attari_Quran" pitchFamily="2" charset="-78"/>
              </a:rPr>
              <a:t>بِٱللَّهِ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ٱلْعَلِيِّ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ٱلْعَظِيمِ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There is no might and no power except with Allah, the All-high, the All-great.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la hawla wa la quwwata illa billahi al`aliyyi al`azimi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يَا 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O most Merciful of all those who show mercy,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allahumma ya arhama alrrahimina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إِنِّي اوْدَعْتُكَ يَقِينِي </a:t>
            </a:r>
            <a:r>
              <a:rPr lang="ar-SA" sz="9200" kern="1200" dirty="0" err="1">
                <a:latin typeface="Attari_Quran" pitchFamily="2" charset="-78"/>
                <a:ea typeface="+mn-ea"/>
                <a:cs typeface="Attari_Quran" pitchFamily="2" charset="-78"/>
              </a:rPr>
              <a:t>هٰذَا</a:t>
            </a:r>
            <a:r>
              <a:rPr lang="ar-SA" sz="9200" kern="1200" dirty="0">
                <a:latin typeface="Attari_Quran" pitchFamily="2" charset="-78"/>
                <a:ea typeface="+mn-ea"/>
                <a:cs typeface="Attari_Quran" pitchFamily="2" charset="-78"/>
              </a:rPr>
              <a:t> وَثَبَاتَ دِينِي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am depositing with You this faith of mine and my firmness on this belief;</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inni awda`tuka yaqini hadha wa thabata dini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وَانتَ خَيْرُ مُسْتَوْدَعٍ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You are the ever-best of all those who keep deposits.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anta khayru mustawda`in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وَقَدْ امَرْتَنَا بِحِفْظِ </a:t>
            </a:r>
            <a:r>
              <a:rPr lang="ar-SA" sz="9200" kern="1200" dirty="0" err="1">
                <a:latin typeface="Attari_Quran" pitchFamily="2" charset="-78"/>
                <a:ea typeface="+mn-ea"/>
                <a:cs typeface="Attari_Quran" pitchFamily="2" charset="-78"/>
              </a:rPr>
              <a:t>ٱلْوَدَائِعِ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 have commanded us to keep safe deposits that are put with us;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qad amartana bihifzi alwada'i`i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فَرُدَّهُ عَلَيَّ وَقْتَ حُضُورِ مَوْتِي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(please) keep for me this deposit to give it back to me at the time of my death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faruddahu `alayya waqta huduri mawti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وَعِنْدَ مُسَاءَلَةِ مُنْكَرٍ وَنَكِيرٍ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at the time of the interrogation of </a:t>
            </a:r>
            <a:r>
              <a:rPr lang="en-US" sz="3600" b="1" kern="1200" dirty="0" err="1">
                <a:ea typeface="MS Mincho" pitchFamily="49" charset="-128"/>
              </a:rPr>
              <a:t>Munkar</a:t>
            </a:r>
            <a:r>
              <a:rPr lang="en-US" sz="3600" b="1" kern="1200" dirty="0">
                <a:ea typeface="MS Mincho" pitchFamily="49" charset="-128"/>
              </a:rPr>
              <a:t> and </a:t>
            </a:r>
            <a:r>
              <a:rPr lang="en-US" sz="3600" b="1" kern="1200" dirty="0" err="1">
                <a:ea typeface="MS Mincho" pitchFamily="49" charset="-128"/>
              </a:rPr>
              <a:t>Nakir</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`inda musa'alati munkarin wa nakirin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بِرَحْمَتِكَ يَا 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beseech You] in the name of Your mercy; O most Merciful of all those who show mercy.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birahmatika ya arhama alrrahimina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1143000"/>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إِنِّي اعُوذُ بِكَ مِنَ </a:t>
            </a:r>
            <a:r>
              <a:rPr lang="ar-SA" sz="9200" kern="1200" dirty="0" err="1">
                <a:latin typeface="Attari_Quran" pitchFamily="2" charset="-78"/>
                <a:ea typeface="+mn-ea"/>
                <a:cs typeface="Attari_Quran" pitchFamily="2" charset="-78"/>
              </a:rPr>
              <a:t>ٱلعَدِيلَةِ</a:t>
            </a:r>
            <a:r>
              <a:rPr lang="ar-SA" sz="9200" kern="1200" dirty="0">
                <a:latin typeface="Attari_Quran" pitchFamily="2" charset="-78"/>
                <a:ea typeface="+mn-ea"/>
                <a:cs typeface="Attari_Quran" pitchFamily="2" charset="-78"/>
              </a:rPr>
              <a:t> عِنْدَ </a:t>
            </a:r>
            <a:r>
              <a:rPr lang="ar-SA" sz="9200" kern="1200" dirty="0" err="1">
                <a:latin typeface="Attari_Quran" pitchFamily="2" charset="-78"/>
                <a:ea typeface="+mn-ea"/>
                <a:cs typeface="Attari_Quran" pitchFamily="2" charset="-78"/>
              </a:rPr>
              <a:t>ٱلْمَوْتِ</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I seek Your protection against deviation at the hour of death.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allahumma inni a`udhu bika mina al`adilati `inda almawti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
        <p:nvSpPr>
          <p:cNvPr id="2" name="Rectangle 1"/>
          <p:cNvSpPr/>
          <p:nvPr/>
        </p:nvSpPr>
        <p:spPr>
          <a:xfrm>
            <a:off x="152400" y="381000"/>
            <a:ext cx="8839200" cy="338554"/>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1600" b="1" dirty="0">
                <a:solidFill>
                  <a:srgbClr val="FFFF00"/>
                </a:solidFill>
                <a:latin typeface="Trebuchet MS" pitchFamily="34" charset="0"/>
              </a:rPr>
              <a:t>Many authentically reported supplications have comprised the following statement:</a:t>
            </a: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وَرَازِقِي وَمُكْرِمِي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Provider of me with my sustenance, and my </a:t>
            </a:r>
            <a:r>
              <a:rPr lang="en-US" sz="3600" b="1" kern="1200" dirty="0" err="1">
                <a:ea typeface="MS Mincho" pitchFamily="49" charset="-128"/>
              </a:rPr>
              <a:t>Honorer</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raziqi wa mukrimi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700513"/>
            <a:ext cx="8534400" cy="5755422"/>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300" b="1" dirty="0" smtClean="0">
                <a:solidFill>
                  <a:srgbClr val="FFFF00"/>
                </a:solidFill>
              </a:rPr>
              <a:t>Deviation at the hour of death stands for shifting from the right to the wrong at the hour of death. To explain, Satan attends at the hour of death in order to deceive the moribund and suggest evil to him in order to make him doubt about his religion. If Satan succeeds, he will pull out faith from the heart of the dying person. To avoid that, many supplications have comprised statements of seeking Almighty Allah’s protection against deviation at death. </a:t>
            </a:r>
            <a:r>
              <a:rPr lang="en-US" sz="2300" b="1" dirty="0" err="1" smtClean="0">
                <a:solidFill>
                  <a:srgbClr val="FFFF00"/>
                </a:solidFill>
              </a:rPr>
              <a:t>Fakhr</a:t>
            </a:r>
            <a:r>
              <a:rPr lang="en-US" sz="2300" b="1" dirty="0" smtClean="0">
                <a:solidFill>
                  <a:srgbClr val="FFFF00"/>
                </a:solidFill>
              </a:rPr>
              <a:t> al-</a:t>
            </a:r>
            <a:r>
              <a:rPr lang="en-US" sz="2300" b="1" dirty="0" err="1" smtClean="0">
                <a:solidFill>
                  <a:srgbClr val="FFFF00"/>
                </a:solidFill>
              </a:rPr>
              <a:t>Muhaqqiqin</a:t>
            </a:r>
            <a:r>
              <a:rPr lang="en-US" sz="2300" b="1" dirty="0" smtClean="0">
                <a:solidFill>
                  <a:srgbClr val="FFFF00"/>
                </a:solidFill>
              </a:rPr>
              <a:t> says, “To escape deviation at the hour of death, one should bethink the proofs of creed in which he believes, as well as the five principles of the religion with all of their irrefutable evidences, with absolute sincerity and purity and should then trust them with Almighty Allah beseeching Him for giving them back at the hour of dying. This can be done by saying the following prayer:</a:t>
            </a:r>
            <a:endParaRPr lang="en-US" sz="2300" b="1" dirty="0">
              <a:solidFill>
                <a:srgbClr val="FFFF00"/>
              </a:solidFill>
            </a:endParaRPr>
          </a:p>
        </p:txBody>
      </p:sp>
      <p:sp>
        <p:nvSpPr>
          <p:cNvPr id="3075"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GB" b="1" dirty="0">
              <a:solidFill>
                <a:srgbClr val="FFFF99"/>
              </a:solidFill>
              <a:latin typeface="Trebuchet MS" pitchFamily="34" charset="0"/>
            </a:endParaRPr>
          </a:p>
        </p:txBody>
      </p:sp>
      <p:sp>
        <p:nvSpPr>
          <p:cNvPr id="3076"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3077"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700" b="1" dirty="0" smtClean="0">
                <a:solidFill>
                  <a:srgbClr val="FFFF99"/>
                </a:solidFill>
                <a:latin typeface="Attari_Quran" pitchFamily="2" charset="-78"/>
                <a:cs typeface="Attari_Quran" pitchFamily="2" charset="-78"/>
              </a:rPr>
              <a:t>دُعاءُ </a:t>
            </a:r>
            <a:r>
              <a:rPr lang="ar-SA" sz="2700" b="1" dirty="0" err="1" smtClean="0">
                <a:solidFill>
                  <a:srgbClr val="FFFF99"/>
                </a:solidFill>
                <a:latin typeface="Attari_Quran" pitchFamily="2" charset="-78"/>
                <a:cs typeface="Attari_Quran" pitchFamily="2" charset="-78"/>
              </a:rPr>
              <a:t>الْعَديلة</a:t>
            </a:r>
            <a:endParaRPr lang="ar-SA" sz="27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1211007692"/>
      </p:ext>
    </p:extLst>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يَا 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O most Merciful of all those who show mercy,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allahumma ya arhama alrrahimina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إِنِّي اوْدَعْتُكَ يَقِينِي </a:t>
            </a:r>
            <a:r>
              <a:rPr lang="ar-SA" sz="9200" kern="1200" dirty="0" err="1">
                <a:latin typeface="Attari_Quran" pitchFamily="2" charset="-78"/>
                <a:ea typeface="+mn-ea"/>
                <a:cs typeface="Attari_Quran" pitchFamily="2" charset="-78"/>
              </a:rPr>
              <a:t>هٰذَا</a:t>
            </a:r>
            <a:r>
              <a:rPr lang="ar-SA" sz="9200" kern="1200" dirty="0">
                <a:latin typeface="Attari_Quran" pitchFamily="2" charset="-78"/>
                <a:ea typeface="+mn-ea"/>
                <a:cs typeface="Attari_Quran" pitchFamily="2" charset="-78"/>
              </a:rPr>
              <a:t> وَثَبَاتَ دِينِي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am depositing with You this faith of mine and my firmness on this belief;</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inni qad awda`tuka yaqini hadha wa thabata dini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وَانتَ خَيْرُ مُسْتَوْدَعٍ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You are the ever-best of all those who keep deposits.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anta khayru mustawda`in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وَقَدْ امَرْتَنَا بِحِفْظِ </a:t>
            </a:r>
            <a:r>
              <a:rPr lang="ar-SA" sz="9200" kern="1200" dirty="0" err="1">
                <a:latin typeface="Attari_Quran" pitchFamily="2" charset="-78"/>
                <a:ea typeface="+mn-ea"/>
                <a:cs typeface="Attari_Quran" pitchFamily="2" charset="-78"/>
              </a:rPr>
              <a:t>ٱلْوَدَائِعِ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 have commanded us to keep safe deposits that are put with us;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qad amartana bihifzi alwada'i`i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فَرُدَّهُ عَلَيَّ وَقْتَ حُضُورِ مَوْتِي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(please) keep for me this deposit to give it back to me at the time of my death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faruddahu `alayya waqta huduri mawti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97283"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
        <p:nvSpPr>
          <p:cNvPr id="11" name="Title 3"/>
          <p:cNvSpPr>
            <a:spLocks noGrp="1"/>
          </p:cNvSpPr>
          <p:nvPr>
            <p:ph type="ctrTitle"/>
          </p:nvPr>
        </p:nvSpPr>
        <p:spPr>
          <a:xfrm>
            <a:off x="228600" y="884238"/>
            <a:ext cx="8763000" cy="1470025"/>
          </a:xfrm>
          <a:extLst/>
        </p:spPr>
        <p:txBody>
          <a:bodyPr/>
          <a:lstStyle/>
          <a:p>
            <a:pPr rtl="1" eaLnBrk="1" hangingPunct="1">
              <a:lnSpc>
                <a:spcPts val="8000"/>
              </a:lnSpc>
              <a:defRPr/>
            </a:pPr>
            <a:r>
              <a:rPr lang="ar-SA" sz="9600" kern="1200" dirty="0">
                <a:latin typeface="Attari_Quran" pitchFamily="2" charset="-78"/>
                <a:ea typeface="+mn-ea"/>
                <a:cs typeface="Attari_Quran" pitchFamily="2" charset="-78"/>
              </a:rPr>
              <a:t>اَللَّهُمَّ صَلِّ </a:t>
            </a:r>
            <a:r>
              <a:rPr lang="ar-SA" sz="9600" kern="1200" dirty="0" err="1">
                <a:latin typeface="Attari_Quran" pitchFamily="2" charset="-78"/>
                <a:ea typeface="+mn-ea"/>
                <a:cs typeface="Attari_Quran" pitchFamily="2" charset="-78"/>
              </a:rPr>
              <a:t>عَلَىٰ</a:t>
            </a:r>
            <a:r>
              <a:rPr lang="ar-SA" sz="9600" kern="1200" dirty="0">
                <a:latin typeface="Attari_Quran" pitchFamily="2" charset="-78"/>
                <a:ea typeface="+mn-ea"/>
                <a:cs typeface="Attari_Quran" pitchFamily="2"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t>
            </a:r>
            <a:r>
              <a:rPr lang="en-US" sz="3600" b="1" kern="1200" dirty="0" smtClean="0">
                <a:ea typeface="MS Mincho" pitchFamily="49" charset="-128"/>
              </a:rPr>
              <a:t>Allah </a:t>
            </a:r>
            <a:r>
              <a:rPr lang="en-US" sz="3600" b="1" kern="1200" dirty="0">
                <a:ea typeface="MS Mincho" pitchFamily="49" charset="-128"/>
              </a:rPr>
              <a:t>send Your blessings on Muhammad</a:t>
            </a:r>
          </a:p>
          <a:p>
            <a:pPr marL="342900" indent="-342900" eaLnBrk="1" hangingPunct="1">
              <a:defRPr/>
            </a:pPr>
            <a:r>
              <a:rPr lang="en-US" sz="3600" b="1" kern="1200" dirty="0">
                <a:ea typeface="MS Mincho" pitchFamily="49" charset="-128"/>
              </a:rPr>
              <a:t>and the family of Muhammad.</a:t>
            </a:r>
          </a:p>
        </p:txBody>
      </p:sp>
      <p:sp>
        <p:nvSpPr>
          <p:cNvPr id="9728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3"/>
          <p:cNvSpPr txBox="1">
            <a:spLocks noChangeArrowheads="1"/>
          </p:cNvSpPr>
          <p:nvPr/>
        </p:nvSpPr>
        <p:spPr bwMode="auto">
          <a:xfrm>
            <a:off x="3370263" y="228600"/>
            <a:ext cx="5468937" cy="3651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
        <p:nvSpPr>
          <p:cNvPr id="98307"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98308" name="Text Box 14"/>
          <p:cNvSpPr txBox="1">
            <a:spLocks noChangeArrowheads="1"/>
          </p:cNvSpPr>
          <p:nvPr/>
        </p:nvSpPr>
        <p:spPr bwMode="auto">
          <a:xfrm>
            <a:off x="304800" y="227013"/>
            <a:ext cx="46482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err="1" smtClean="0">
                <a:solidFill>
                  <a:srgbClr val="FFFF99"/>
                </a:solidFill>
                <a:latin typeface="Trebuchet MS" pitchFamily="34" charset="0"/>
              </a:rPr>
              <a:t>Duá</a:t>
            </a:r>
            <a:r>
              <a:rPr lang="en-US" b="1" dirty="0" smtClean="0">
                <a:solidFill>
                  <a:srgbClr val="FFFF99"/>
                </a:solidFill>
                <a:latin typeface="Trebuchet MS" pitchFamily="34" charset="0"/>
              </a:rPr>
              <a:t> </a:t>
            </a:r>
            <a:r>
              <a:rPr lang="en-US" b="1" dirty="0" err="1" smtClean="0">
                <a:solidFill>
                  <a:srgbClr val="FFFF99"/>
                </a:solidFill>
                <a:latin typeface="Trebuchet MS" pitchFamily="34" charset="0"/>
              </a:rPr>
              <a:t>ul</a:t>
            </a:r>
            <a:r>
              <a:rPr lang="en-US" b="1" dirty="0" smtClean="0">
                <a:solidFill>
                  <a:srgbClr val="FFFF99"/>
                </a:solidFill>
                <a:latin typeface="Trebuchet MS" pitchFamily="34" charset="0"/>
              </a:rPr>
              <a:t> </a:t>
            </a:r>
            <a:r>
              <a:rPr lang="en-US" b="1" dirty="0" err="1" smtClean="0">
                <a:solidFill>
                  <a:srgbClr val="FFFF99"/>
                </a:solidFill>
                <a:latin typeface="Trebuchet MS" pitchFamily="34" charset="0"/>
              </a:rPr>
              <a:t>Adeelah</a:t>
            </a:r>
            <a:endParaRPr lang="en-US" b="1" dirty="0">
              <a:solidFill>
                <a:srgbClr val="FFFF99"/>
              </a:solidFill>
              <a:latin typeface="Trebuchet MS" pitchFamily="34" charset="0"/>
            </a:endParaRPr>
          </a:p>
        </p:txBody>
      </p:sp>
      <p:sp>
        <p:nvSpPr>
          <p:cNvPr id="98309" name="Rectangle 5"/>
          <p:cNvSpPr>
            <a:spLocks noChangeArrowheads="1"/>
          </p:cNvSpPr>
          <p:nvPr/>
        </p:nvSpPr>
        <p:spPr bwMode="auto">
          <a:xfrm>
            <a:off x="136525" y="5741988"/>
            <a:ext cx="88884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p:txBody>
      </p:sp>
      <p:sp>
        <p:nvSpPr>
          <p:cNvPr id="98310"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كَمَا شَهِدَ لِذَاتِهِ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as same as He has testified to Himself</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kama shahida lidhatihi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وَشَهِدَتْ لَهُ </a:t>
            </a:r>
            <a:r>
              <a:rPr lang="ar-SA" sz="9200" kern="1200" dirty="0" err="1">
                <a:latin typeface="Attari_Quran" pitchFamily="2" charset="-78"/>
                <a:ea typeface="+mn-ea"/>
                <a:cs typeface="Attari_Quran" pitchFamily="2" charset="-78"/>
              </a:rPr>
              <a:t>ٱلْمَلائِكَةُ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the angels have testified to Him</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shahidat lahu almala'ikatu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وَاولُوٱ</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ٱلْعِلْمِ</a:t>
            </a:r>
            <a:r>
              <a:rPr lang="ar-SA" sz="9200" kern="1200" dirty="0">
                <a:latin typeface="Attari_Quran" pitchFamily="2" charset="-78"/>
                <a:ea typeface="+mn-ea"/>
                <a:cs typeface="Attari_Quran" pitchFamily="2" charset="-78"/>
              </a:rPr>
              <a:t> مِنْ عِبَادِهِ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have those possessed with knowledge amongst His servants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ulu al`ilmi min `ibadihi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بِانَّهُ لاَ </a:t>
            </a:r>
            <a:r>
              <a:rPr lang="ar-SA" sz="9200" kern="1200" dirty="0" err="1">
                <a:latin typeface="Attari_Quran" pitchFamily="2" charset="-78"/>
                <a:ea typeface="+mn-ea"/>
                <a:cs typeface="Attari_Quran" pitchFamily="2" charset="-78"/>
              </a:rPr>
              <a:t>إِلٰهَ</a:t>
            </a:r>
            <a:r>
              <a:rPr lang="ar-SA" sz="9200" kern="1200" dirty="0">
                <a:latin typeface="Attari_Quran" pitchFamily="2" charset="-78"/>
                <a:ea typeface="+mn-ea"/>
                <a:cs typeface="Attari_Quran" pitchFamily="2" charset="-78"/>
              </a:rPr>
              <a:t> إِلاَّ هُوَ</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that there is no god save Him</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bi-annahu la ilaha illa huwa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ذُو </a:t>
            </a:r>
            <a:r>
              <a:rPr lang="ar-SA" sz="9200" kern="1200" dirty="0" err="1">
                <a:latin typeface="Attari_Quran" pitchFamily="2" charset="-78"/>
                <a:ea typeface="+mn-ea"/>
                <a:cs typeface="Attari_Quran" pitchFamily="2" charset="-78"/>
              </a:rPr>
              <a:t>ٱلنِّعَمِ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وَٱلإِحْسَانِ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Lord of bounties, favors,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dhu alnni`ami wal-ihsani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وَٱلْكَرَمِ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وَٱلاِمْتِنَانِ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generosity, and kindness.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walkarami wal-imtinani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408125"/>
            <a:ext cx="8534400" cy="6340197"/>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800" b="1" dirty="0" smtClean="0">
                <a:solidFill>
                  <a:srgbClr val="FFFF00"/>
                </a:solidFill>
              </a:rPr>
              <a:t>This </a:t>
            </a:r>
            <a:r>
              <a:rPr lang="en-US" sz="2800" b="1" dirty="0" err="1" smtClean="0">
                <a:solidFill>
                  <a:srgbClr val="FFFF00"/>
                </a:solidFill>
              </a:rPr>
              <a:t>dua'a</a:t>
            </a:r>
            <a:r>
              <a:rPr lang="en-US" sz="2800" b="1" dirty="0" smtClean="0">
                <a:solidFill>
                  <a:srgbClr val="FFFF00"/>
                </a:solidFill>
              </a:rPr>
              <a:t> contains the articles of faith. Every faithful must recite this </a:t>
            </a:r>
            <a:r>
              <a:rPr lang="en-US" sz="2800" b="1" dirty="0" err="1" smtClean="0">
                <a:solidFill>
                  <a:srgbClr val="FFFF00"/>
                </a:solidFill>
              </a:rPr>
              <a:t>dua'a</a:t>
            </a:r>
            <a:r>
              <a:rPr lang="en-US" sz="2800" b="1" dirty="0" smtClean="0">
                <a:solidFill>
                  <a:srgbClr val="FFFF00"/>
                </a:solidFill>
              </a:rPr>
              <a:t> regularly to drive away </a:t>
            </a:r>
            <a:r>
              <a:rPr lang="en-US" sz="2800" b="1" dirty="0" err="1" smtClean="0">
                <a:solidFill>
                  <a:srgbClr val="FFFF00"/>
                </a:solidFill>
              </a:rPr>
              <a:t>Shaytan</a:t>
            </a:r>
            <a:r>
              <a:rPr lang="en-US" sz="2800" b="1" dirty="0" smtClean="0">
                <a:solidFill>
                  <a:srgbClr val="FFFF00"/>
                </a:solidFill>
              </a:rPr>
              <a:t>, and to remain firm in the true faith. A dying faithful, in the last moments of life, should recite this </a:t>
            </a:r>
            <a:r>
              <a:rPr lang="en-US" sz="2800" b="1" dirty="0" err="1" smtClean="0">
                <a:solidFill>
                  <a:srgbClr val="FFFF00"/>
                </a:solidFill>
              </a:rPr>
              <a:t>dua'a</a:t>
            </a:r>
            <a:r>
              <a:rPr lang="en-US" sz="2800" b="1" dirty="0" smtClean="0">
                <a:solidFill>
                  <a:srgbClr val="FFFF00"/>
                </a:solidFill>
              </a:rPr>
              <a:t>, or , if it is not possible, ask someone else to read it aloud for him or her, so as not to be misled by doubts which may come into the mind, or not to be depressed emotionally, because these forces together with the misleading suggestions of </a:t>
            </a:r>
            <a:r>
              <a:rPr lang="en-US" sz="2800" b="1" dirty="0" err="1" smtClean="0">
                <a:solidFill>
                  <a:srgbClr val="FFFF00"/>
                </a:solidFill>
              </a:rPr>
              <a:t>Shaytan</a:t>
            </a:r>
            <a:r>
              <a:rPr lang="en-US" sz="2800" b="1" dirty="0" smtClean="0">
                <a:solidFill>
                  <a:srgbClr val="FFFF00"/>
                </a:solidFill>
              </a:rPr>
              <a:t>, more often than not, in the last hour of life, make man die a death of an infidel or hypocrite.</a:t>
            </a:r>
          </a:p>
          <a:p>
            <a:pPr lvl="1" algn="ctr" eaLnBrk="1" hangingPunct="1"/>
            <a:r>
              <a:rPr lang="en-US" sz="2800" b="1" dirty="0" smtClean="0">
                <a:solidFill>
                  <a:srgbClr val="FFFF00"/>
                </a:solidFill>
              </a:rPr>
              <a:t>The Supplication for saving from deviation.</a:t>
            </a:r>
            <a:endParaRPr lang="en-US" sz="2800" b="1" dirty="0">
              <a:solidFill>
                <a:srgbClr val="FFFF00"/>
              </a:solidFill>
            </a:endParaRPr>
          </a:p>
        </p:txBody>
      </p:sp>
      <p:sp>
        <p:nvSpPr>
          <p:cNvPr id="3075"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a:solidFill>
                  <a:srgbClr val="FFFF99"/>
                </a:solidFill>
                <a:latin typeface="Trebuchet MS" pitchFamily="34" charset="0"/>
              </a:rPr>
              <a:t>Merits</a:t>
            </a:r>
          </a:p>
        </p:txBody>
      </p:sp>
      <p:sp>
        <p:nvSpPr>
          <p:cNvPr id="3076"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3077" name="Text Box 13"/>
          <p:cNvSpPr txBox="1">
            <a:spLocks noChangeArrowheads="1"/>
          </p:cNvSpPr>
          <p:nvPr/>
        </p:nvSpPr>
        <p:spPr bwMode="auto">
          <a:xfrm>
            <a:off x="4953000"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700" b="1" dirty="0" smtClean="0">
                <a:solidFill>
                  <a:srgbClr val="FFFF99"/>
                </a:solidFill>
                <a:latin typeface="Attari_Quran" pitchFamily="2" charset="-78"/>
                <a:cs typeface="Attari_Quran" pitchFamily="2" charset="-78"/>
              </a:rPr>
              <a:t>دُعاءُ </a:t>
            </a:r>
            <a:r>
              <a:rPr lang="ar-SA" sz="2700" b="1" dirty="0" err="1" smtClean="0">
                <a:solidFill>
                  <a:srgbClr val="FFFF99"/>
                </a:solidFill>
                <a:latin typeface="Attari_Quran" pitchFamily="2" charset="-78"/>
                <a:cs typeface="Attari_Quran" pitchFamily="2" charset="-78"/>
              </a:rPr>
              <a:t>الْعَديلة</a:t>
            </a:r>
            <a:endParaRPr lang="ar-SA" sz="27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قَادِرٌ ازَلِيٌّ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is Omnipotent, Eternal,</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qadirun azaliyyun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عَالِمٌ ابَدِيٌّ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All-knowing, Everlasting,</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`alimun abadiyyun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حَيٌّ احَدِيٌّ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Ever-living, One and Only,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hayyun ahadiyyun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مَوْجُودٌ سَرْمَدِيٌّ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Self-existent, Endless,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mawjudun sarmadiyyun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سَمِيعٌ بَصِيرٌ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All-hearing, All-Seeing,</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sami`un basirun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مُرِيدٌ كَارِهٌ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Willing, Discriminating,</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muridun karihun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مُدْرِكٌ صَمَدِيٌّ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All-aware, and eternally Besought of all.</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mudrikun samadiyyun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يَسْتَحِقُّ </a:t>
            </a:r>
            <a:r>
              <a:rPr lang="ar-SA" sz="9200" kern="1200" dirty="0" err="1">
                <a:latin typeface="Attari_Quran" pitchFamily="2" charset="-78"/>
                <a:ea typeface="+mn-ea"/>
                <a:cs typeface="Attari_Quran" pitchFamily="2" charset="-78"/>
              </a:rPr>
              <a:t>هٰذِهِ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ٱلصِّفَاتُ</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is worthy of all these attributes,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yastahiqqu hadhihi alssifati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وَهُوَ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مَا هُوَ عَلَيْهِ فِي عِزِّ صِفَاتِهِ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He, characterized by all these sublime attributes,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huwa `ala ma huwa `alayhi fi `izzi sifatihi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كَانَ قَوْيّاً قَبْلَ وُجُودِ </a:t>
            </a:r>
            <a:r>
              <a:rPr lang="ar-SA" sz="9200" kern="1200" dirty="0" err="1">
                <a:latin typeface="Attari_Quran" pitchFamily="2" charset="-78"/>
                <a:ea typeface="+mn-ea"/>
                <a:cs typeface="Attari_Quran" pitchFamily="2" charset="-78"/>
              </a:rPr>
              <a:t>ٱلْقُدْرَةِ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وَٱلْقُوَّةِ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was All-powerful prior to the existence of might and power,</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kana qawiyyan qabla wujudi alqudrati walquwwati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صَلِّ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مُحَمَّدٍ وَآلِ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p>
        </p:txBody>
      </p:sp>
      <p:sp>
        <p:nvSpPr>
          <p:cNvPr id="41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
        <p:nvSpPr>
          <p:cNvPr id="410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410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وَكَانَ عَلِيماً قَبْلَ إِيجَادِ </a:t>
            </a:r>
            <a:r>
              <a:rPr lang="ar-SA" sz="9200" kern="1200" dirty="0" err="1">
                <a:latin typeface="Attari_Quran" pitchFamily="2" charset="-78"/>
                <a:ea typeface="+mn-ea"/>
                <a:cs typeface="Attari_Quran" pitchFamily="2" charset="-78"/>
              </a:rPr>
              <a:t>ٱلْعِلْمِ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وَٱلْعِلَّةِ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All-knowing before the origination of knowledge and reason.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kana `aliman qabla ijadi al`ilmi wal`illati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لَمْ يَزَلْ سُلْطَاناً إِذْ لاَ مَمْلَكَةَ وَلاَ مَالَ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has been always Authority when there was neither sovereignty nor wealth.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lam yazal sultanan idh la mamlakata wa la mala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وَلَمْ يَزَلْ سُبْحَاناً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جَمِيعِ </a:t>
            </a:r>
            <a:r>
              <a:rPr lang="ar-SA" sz="9200" kern="1200" dirty="0" err="1">
                <a:latin typeface="Attari_Quran" pitchFamily="2" charset="-78"/>
                <a:ea typeface="+mn-ea"/>
                <a:cs typeface="Attari_Quran" pitchFamily="2" charset="-78"/>
              </a:rPr>
              <a:t>ٱلاحْوَاِل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has been always Glorious under all circumstances.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lam yazal subhanan `ala jami`i al-ahwali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وُجُودُهُ قَبْلَ </a:t>
            </a:r>
            <a:r>
              <a:rPr lang="ar-SA" sz="9200" kern="1200" dirty="0" err="1">
                <a:latin typeface="Attari_Quran" pitchFamily="2" charset="-78"/>
                <a:ea typeface="+mn-ea"/>
                <a:cs typeface="Attari_Quran" pitchFamily="2" charset="-78"/>
              </a:rPr>
              <a:t>ٱلْقَبْلِ</a:t>
            </a:r>
            <a:r>
              <a:rPr lang="ar-SA" sz="9200" kern="1200" dirty="0">
                <a:latin typeface="Attari_Quran" pitchFamily="2" charset="-78"/>
                <a:ea typeface="+mn-ea"/>
                <a:cs typeface="Attari_Quran" pitchFamily="2" charset="-78"/>
              </a:rPr>
              <a:t> فِي ازَلِ </a:t>
            </a:r>
            <a:r>
              <a:rPr lang="ar-SA" sz="9200" kern="1200" dirty="0" err="1">
                <a:latin typeface="Attari_Quran" pitchFamily="2" charset="-78"/>
                <a:ea typeface="+mn-ea"/>
                <a:cs typeface="Attari_Quran" pitchFamily="2" charset="-78"/>
              </a:rPr>
              <a:t>ٱلآزَاِل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His Being is before all precedence in the pre-eternity of sempiternity.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wujuduhu qabla alqabli fi azali al-azali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وَبَقَاؤُهُ بَعْدَ </a:t>
            </a:r>
            <a:r>
              <a:rPr lang="ar-SA" sz="9200" kern="1200" dirty="0" err="1">
                <a:latin typeface="Attari_Quran" pitchFamily="2" charset="-78"/>
                <a:ea typeface="+mn-ea"/>
                <a:cs typeface="Attari_Quran" pitchFamily="2" charset="-78"/>
              </a:rPr>
              <a:t>ٱلْبَعْدِ</a:t>
            </a:r>
            <a:r>
              <a:rPr lang="ar-SA" sz="9200" kern="1200" dirty="0">
                <a:latin typeface="Attari_Quran" pitchFamily="2" charset="-78"/>
                <a:ea typeface="+mn-ea"/>
                <a:cs typeface="Attari_Quran" pitchFamily="2" charset="-78"/>
              </a:rPr>
              <a:t> مِنْ غَيْرِ </a:t>
            </a:r>
            <a:r>
              <a:rPr lang="ar-SA" sz="9200" kern="1200" dirty="0" err="1">
                <a:latin typeface="Attari_Quran" pitchFamily="2" charset="-78"/>
                <a:ea typeface="+mn-ea"/>
                <a:cs typeface="Attari_Quran" pitchFamily="2" charset="-78"/>
              </a:rPr>
              <a:t>ٱنتِقَالٍ</a:t>
            </a:r>
            <a:r>
              <a:rPr lang="ar-SA" sz="9200" kern="1200" dirty="0">
                <a:latin typeface="Attari_Quran" pitchFamily="2" charset="-78"/>
                <a:ea typeface="+mn-ea"/>
                <a:cs typeface="Attari_Quran" pitchFamily="2" charset="-78"/>
              </a:rPr>
              <a:t> وَلاَ زَوَالٍ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His Remaining will be after all endings without any extinction or disappearance.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baqa'uhu ba`da alba`di min ghayri intiqalin wa la zawalin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غَنِيٌّ فِي </a:t>
            </a:r>
            <a:r>
              <a:rPr lang="ar-SA" sz="9200" kern="1200" dirty="0" err="1">
                <a:latin typeface="Attari_Quran" pitchFamily="2" charset="-78"/>
                <a:ea typeface="+mn-ea"/>
                <a:cs typeface="Attari_Quran" pitchFamily="2" charset="-78"/>
              </a:rPr>
              <a:t>ٱلاوَّلِ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وَٱلآخِرِ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is self-Sufficient at the beginning and at the end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ghaniyyun fi al-awwali wal-akhiri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مُسْتَغْنٍ فِي </a:t>
            </a:r>
            <a:r>
              <a:rPr lang="ar-SA" sz="9200" kern="1200" dirty="0" err="1">
                <a:latin typeface="Attari_Quran" pitchFamily="2" charset="-78"/>
                <a:ea typeface="+mn-ea"/>
                <a:cs typeface="Attari_Quran" pitchFamily="2" charset="-78"/>
              </a:rPr>
              <a:t>ٱلْبَاطِنِ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وَٱلظَّاهِرِ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All-independent inwardly and outwardly.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mustaghnin fi albatini walzzahiri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لاَ جَوْرَ فِي قَضِيَّتِهِ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There is no injustice in His judgment,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la jawra fi qadiyyatihi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مَيْلَ فِي مَشِيئَتِهِ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is there unfairness in His management,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la mayla fi mashi'atihi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ظُلْمَ فِي تَقْدِيرِهِ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is there unfairness in His administration,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la zulma fi taqdirihi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بِسْمِ اللَّهِ </a:t>
            </a:r>
            <a:r>
              <a:rPr lang="ar-SA" sz="9200" kern="1200" dirty="0" err="1">
                <a:latin typeface="Attari_Quran" pitchFamily="2" charset="-78"/>
                <a:ea typeface="+mn-ea"/>
                <a:cs typeface="Attari_Quran" pitchFamily="2" charset="-78"/>
              </a:rPr>
              <a:t>الرَّحْمَٰنِ</a:t>
            </a:r>
            <a:r>
              <a:rPr lang="ar-SA" sz="9200" kern="1200" dirty="0">
                <a:latin typeface="Attari_Quran" pitchFamily="2" charset="-78"/>
                <a:ea typeface="+mn-ea"/>
                <a:cs typeface="Attari_Quran" pitchFamily="2" charset="-78"/>
              </a:rPr>
              <a:t> الرَّحِيمِ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In the Name of Allah, </a:t>
            </a:r>
          </a:p>
          <a:p>
            <a:pPr marL="342900" indent="-342900" eaLnBrk="1" hangingPunct="1">
              <a:defRPr/>
            </a:pPr>
            <a:r>
              <a:rPr lang="en-US" sz="3600" b="1" kern="1200" dirty="0">
                <a:ea typeface="MS Mincho" pitchFamily="49" charset="-128"/>
              </a:rPr>
              <a:t>the All-beneficent, the All-merciful. </a:t>
            </a:r>
          </a:p>
        </p:txBody>
      </p:sp>
      <p:sp>
        <p:nvSpPr>
          <p:cNvPr id="51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bismi allahi alrrahmini alrrahimi </a:t>
            </a:r>
          </a:p>
        </p:txBody>
      </p:sp>
      <p:sp>
        <p:nvSpPr>
          <p:cNvPr id="512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512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مَهْرَبَ مِنْ حُكُومَتِهِ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is there any escape from His sovereignty,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la mahraba min hukumatihi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مَلْجَا مِنْ سَطَوَاتِهِ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is there any shelter against His firm grip,</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la malja'a min satawatihi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a:t>
            </a:r>
            <a:r>
              <a:rPr lang="ar-SA" sz="9200" kern="1200" dirty="0" err="1">
                <a:latin typeface="Attari_Quran" pitchFamily="2" charset="-78"/>
                <a:ea typeface="+mn-ea"/>
                <a:cs typeface="Attari_Quran" pitchFamily="2" charset="-78"/>
              </a:rPr>
              <a:t>مَنجىٰ</a:t>
            </a:r>
            <a:r>
              <a:rPr lang="ar-SA" sz="9200" kern="1200" dirty="0">
                <a:latin typeface="Attari_Quran" pitchFamily="2" charset="-78"/>
                <a:ea typeface="+mn-ea"/>
                <a:cs typeface="Attari_Quran" pitchFamily="2" charset="-78"/>
              </a:rPr>
              <a:t> مِنْ نَقِمَاتِهِ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nor is there any salvation from His punishment.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la manjan min naqimatihi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سَبَقَتْ رَحْمَتُهُ غَضَبَهُ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His mercy overtakes His Wrath.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sabaqat rahmatuhu ghadabahu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وَلاَ يَفُوتُهُ احَدٌ إِذَا طَلَبَهُ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None can escape Him when He summons.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err="1" smtClean="0">
                <a:solidFill>
                  <a:srgbClr val="000066"/>
                </a:solidFill>
                <a:ea typeface="MS Mincho" pitchFamily="49" charset="-128"/>
              </a:rPr>
              <a:t>wa</a:t>
            </a:r>
            <a:r>
              <a:rPr lang="es-ES" sz="3200" b="1" i="1" dirty="0" smtClean="0">
                <a:solidFill>
                  <a:srgbClr val="000066"/>
                </a:solidFill>
                <a:ea typeface="MS Mincho" pitchFamily="49" charset="-128"/>
              </a:rPr>
              <a:t> la </a:t>
            </a:r>
            <a:r>
              <a:rPr lang="es-ES" sz="3200" b="1" i="1" dirty="0" err="1" smtClean="0">
                <a:solidFill>
                  <a:srgbClr val="000066"/>
                </a:solidFill>
                <a:ea typeface="MS Mincho" pitchFamily="49" charset="-128"/>
              </a:rPr>
              <a:t>yafutuhu</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ahadun</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idha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talabahu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ازَاحَ </a:t>
            </a:r>
            <a:r>
              <a:rPr lang="ar-SA" sz="9200" kern="1200" dirty="0" err="1">
                <a:latin typeface="Attari_Quran" pitchFamily="2" charset="-78"/>
                <a:ea typeface="+mn-ea"/>
                <a:cs typeface="Attari_Quran" pitchFamily="2" charset="-78"/>
              </a:rPr>
              <a:t>ٱلْعِلَلَ</a:t>
            </a:r>
            <a:r>
              <a:rPr lang="ar-SA" sz="9200" kern="1200" dirty="0">
                <a:latin typeface="Attari_Quran" pitchFamily="2" charset="-78"/>
                <a:ea typeface="+mn-ea"/>
                <a:cs typeface="Attari_Quran" pitchFamily="2" charset="-78"/>
              </a:rPr>
              <a:t> فِي </a:t>
            </a:r>
            <a:r>
              <a:rPr lang="ar-SA" sz="9200" kern="1200" dirty="0" err="1">
                <a:latin typeface="Attari_Quran" pitchFamily="2" charset="-78"/>
                <a:ea typeface="+mn-ea"/>
                <a:cs typeface="Attari_Quran" pitchFamily="2" charset="-78"/>
              </a:rPr>
              <a:t>ٱلتَّكْلِيفِ</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covers all logics for His obligatory decrees,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azaha al`ilala fi alttaklifi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وَسَوَّىٰ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ٱلتَّوْفِيقَ</a:t>
            </a:r>
            <a:r>
              <a:rPr lang="ar-SA" sz="9200" kern="1200" dirty="0">
                <a:latin typeface="Attari_Quran" pitchFamily="2" charset="-78"/>
                <a:ea typeface="+mn-ea"/>
                <a:cs typeface="Attari_Quran" pitchFamily="2" charset="-78"/>
              </a:rPr>
              <a:t> بَيْنَ </a:t>
            </a:r>
            <a:r>
              <a:rPr lang="ar-SA" sz="9200" kern="1200" dirty="0" err="1">
                <a:latin typeface="Attari_Quran" pitchFamily="2" charset="-78"/>
                <a:ea typeface="+mn-ea"/>
                <a:cs typeface="Attari_Quran" pitchFamily="2" charset="-78"/>
              </a:rPr>
              <a:t>ٱلضَّعِيفِ</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وَٱلشَّرِيفِ</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treats absolutely equally the weak and the noble,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sawwa alttawfiqa bayna aldda`ifi walshsharifi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مَكَّنَ ادَاءَ </a:t>
            </a:r>
            <a:r>
              <a:rPr lang="ar-SA" sz="9200" kern="1200" dirty="0" err="1" smtClean="0">
                <a:latin typeface="Attari_Quran" pitchFamily="2" charset="-78"/>
                <a:ea typeface="+mn-ea"/>
                <a:cs typeface="Attari_Quran" pitchFamily="2" charset="-78"/>
              </a:rPr>
              <a:t>ٱلْمَامُورِ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makes capable to carry out His commands,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makkana ada'a alma'muri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وَسَهَّلَ سَبِيلَ </a:t>
            </a:r>
            <a:r>
              <a:rPr lang="ar-SA" sz="9200" kern="1200" dirty="0" err="1">
                <a:latin typeface="Attari_Quran" pitchFamily="2" charset="-78"/>
                <a:ea typeface="+mn-ea"/>
                <a:cs typeface="Attari_Quran" pitchFamily="2" charset="-78"/>
              </a:rPr>
              <a:t>ٱجْتِنَابِ</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ٱلْمَحْظُورِ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makes easy to abstain from His prohibitions.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sahhala sabila ijtinabi almahzuri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لَمْ يُكَلِّفِ </a:t>
            </a:r>
            <a:r>
              <a:rPr lang="ar-SA" sz="9200" kern="1200" dirty="0" err="1">
                <a:latin typeface="Attari_Quran" pitchFamily="2" charset="-78"/>
                <a:ea typeface="+mn-ea"/>
                <a:cs typeface="Attari_Quran" pitchFamily="2" charset="-78"/>
              </a:rPr>
              <a:t>ٱلطَّاعَةَ</a:t>
            </a:r>
            <a:r>
              <a:rPr lang="ar-SA" sz="9200" kern="1200" dirty="0">
                <a:latin typeface="Attari_Quran" pitchFamily="2" charset="-78"/>
                <a:ea typeface="+mn-ea"/>
                <a:cs typeface="Attari_Quran" pitchFamily="2" charset="-78"/>
              </a:rPr>
              <a:t> إِلاَّ دُونَ </a:t>
            </a:r>
            <a:r>
              <a:rPr lang="ar-SA" sz="9200" kern="1200" dirty="0" err="1">
                <a:latin typeface="Attari_Quran" pitchFamily="2" charset="-78"/>
                <a:ea typeface="+mn-ea"/>
                <a:cs typeface="Attari_Quran" pitchFamily="2" charset="-78"/>
              </a:rPr>
              <a:t>ٱلْوُسْعِ</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وَٱلطَّاقَةِ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does not make obedience a burden but according to one's real capacity.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lam yukallif altta`ata illa duna alwus`i walttaqati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﴿شَهِدَ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smtClean="0">
                <a:latin typeface="Attari_Quran" pitchFamily="2" charset="-78"/>
                <a:ea typeface="+mn-ea"/>
                <a:cs typeface="Attari_Quran" pitchFamily="2" charset="-78"/>
              </a:rPr>
              <a:t>انَّهُ </a:t>
            </a:r>
            <a:r>
              <a:rPr lang="ar-SA" sz="9200" kern="1200" dirty="0">
                <a:latin typeface="Attari_Quran" pitchFamily="2" charset="-78"/>
                <a:ea typeface="+mn-ea"/>
                <a:cs typeface="Attari_Quran" pitchFamily="2" charset="-78"/>
              </a:rPr>
              <a:t>لاَ </a:t>
            </a:r>
            <a:r>
              <a:rPr lang="ar-SA" sz="9200" kern="1200" dirty="0" err="1">
                <a:latin typeface="Attari_Quran" pitchFamily="2" charset="-78"/>
                <a:ea typeface="+mn-ea"/>
                <a:cs typeface="Attari_Quran" pitchFamily="2" charset="-78"/>
              </a:rPr>
              <a:t>إِلٰهَ</a:t>
            </a:r>
            <a:r>
              <a:rPr lang="ar-SA" sz="9200" kern="1200" dirty="0">
                <a:latin typeface="Attari_Quran" pitchFamily="2" charset="-78"/>
                <a:ea typeface="+mn-ea"/>
                <a:cs typeface="Attari_Quran" pitchFamily="2" charset="-78"/>
              </a:rPr>
              <a:t> إِلاَّ هُوَ</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“Allah bears witness that there is no god but He,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shahida allahu annahu la ilaha illa huwa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سُبْحَانَهُ مَا ابْيَنَ كَرَمَهُ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 glory be to Him! How manifest His generosity is!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subhanahu ma abyana karamahu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وَاعْلَىٰ</a:t>
            </a:r>
            <a:r>
              <a:rPr lang="ar-SA" sz="9200" kern="1200" dirty="0">
                <a:latin typeface="Attari_Quran" pitchFamily="2" charset="-78"/>
                <a:ea typeface="+mn-ea"/>
                <a:cs typeface="Attari_Quran" pitchFamily="2" charset="-78"/>
              </a:rPr>
              <a:t> شَانَهُ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How sublime His standing is!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a`la sha'nahu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سُبْحَانَهُ مَا اجَلَّ نَيلَهُ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All glory be to Him! How magnificent to seek Him is!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 subhanahu ma ajalla naylahu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وَاعْظَمَ إِحْسَانَهُ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How splendid His favors are!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a`zama ihsanahu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بَعَثَ </a:t>
            </a:r>
            <a:r>
              <a:rPr lang="ar-SA" sz="9200" kern="1200" dirty="0" err="1">
                <a:latin typeface="Attari_Quran" pitchFamily="2" charset="-78"/>
                <a:ea typeface="+mn-ea"/>
                <a:cs typeface="Attari_Quran" pitchFamily="2" charset="-78"/>
              </a:rPr>
              <a:t>ٱلانْبِيَاءَ</a:t>
            </a:r>
            <a:r>
              <a:rPr lang="ar-SA" sz="9200" kern="1200" dirty="0">
                <a:latin typeface="Attari_Quran" pitchFamily="2" charset="-78"/>
                <a:ea typeface="+mn-ea"/>
                <a:cs typeface="Attari_Quran" pitchFamily="2" charset="-78"/>
              </a:rPr>
              <a:t> لِيُبَيِّنَ عَدْلَهُ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has sent the Prophets in order to show His justice,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ba`atha al-anbiya'a liyubayyina `adlahu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وَنَصَبَ </a:t>
            </a:r>
            <a:r>
              <a:rPr lang="ar-SA" sz="9200" kern="1200" dirty="0" err="1">
                <a:latin typeface="Attari_Quran" pitchFamily="2" charset="-78"/>
                <a:ea typeface="+mn-ea"/>
                <a:cs typeface="Attari_Quran" pitchFamily="2" charset="-78"/>
              </a:rPr>
              <a:t>ٱلاوْصِيَاءَ</a:t>
            </a:r>
            <a:r>
              <a:rPr lang="ar-SA" sz="9200" kern="1200" dirty="0">
                <a:latin typeface="Attari_Quran" pitchFamily="2" charset="-78"/>
                <a:ea typeface="+mn-ea"/>
                <a:cs typeface="Attari_Quran" pitchFamily="2" charset="-78"/>
              </a:rPr>
              <a:t> لِيُظْهِرَ طَوْلَهُ وَفَضْلَهُ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appointed successors [for the Prophets] in order to make known His munificence and grace.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nasaba al-awsya'a liyuzhira tawlahu wa fadlahu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وَجَعَلَنَا مِنْ امَّةِ سَيِّدِ </a:t>
            </a:r>
            <a:r>
              <a:rPr lang="ar-SA" sz="9200" kern="1200" dirty="0" err="1">
                <a:latin typeface="Attari_Quran" pitchFamily="2" charset="-78"/>
                <a:ea typeface="+mn-ea"/>
                <a:cs typeface="Attari_Quran" pitchFamily="2" charset="-78"/>
              </a:rPr>
              <a:t>ٱلانْبِيَاءِ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He has made us of the community of the Chief of Prophets,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ja`alana min ummati sayyidi al-anbya'i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وَخَيْرِ </a:t>
            </a:r>
            <a:r>
              <a:rPr lang="ar-SA" sz="9200" kern="1200" dirty="0" err="1">
                <a:latin typeface="Attari_Quran" pitchFamily="2" charset="-78"/>
                <a:ea typeface="+mn-ea"/>
                <a:cs typeface="Attari_Quran" pitchFamily="2" charset="-78"/>
              </a:rPr>
              <a:t>ٱلاوْلِيَاءِ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most favorable of His saints,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khayri al-awliya'i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وَافْضَلِ </a:t>
            </a:r>
            <a:r>
              <a:rPr lang="ar-SA" sz="9200" kern="1200" dirty="0" err="1">
                <a:latin typeface="Attari_Quran" pitchFamily="2" charset="-78"/>
                <a:ea typeface="+mn-ea"/>
                <a:cs typeface="Attari_Quran" pitchFamily="2" charset="-78"/>
              </a:rPr>
              <a:t>ٱلاصْفِيَاءِ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best of His elite ones,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afdali al-asfiya'i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وَاعْلىٰ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ٱلازْكِيَاءِ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the most sublime of the pure ones;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a`la al-azkiya'i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وَٱلْمَلائِكَةُ</a:t>
            </a:r>
            <a:r>
              <a:rPr lang="ar-SA" sz="9200" kern="1200" dirty="0">
                <a:latin typeface="Attari_Quran" pitchFamily="2" charset="-78"/>
                <a:ea typeface="+mn-ea"/>
                <a:cs typeface="Attari_Quran" pitchFamily="2" charset="-78"/>
              </a:rPr>
              <a:t> </a:t>
            </a:r>
            <a:r>
              <a:rPr lang="ar-SA" sz="9200" kern="1200" dirty="0" err="1" smtClean="0">
                <a:latin typeface="Attari_Quran" pitchFamily="2" charset="-78"/>
                <a:ea typeface="+mn-ea"/>
                <a:cs typeface="Attari_Quran" pitchFamily="2" charset="-78"/>
              </a:rPr>
              <a:t>وَاولُوٱ</a:t>
            </a:r>
            <a:r>
              <a:rPr lang="ar-SA" sz="9200" kern="1200" dirty="0" smtClean="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ٱلْعِلْمِ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(so do) the angels and those possessed of knowledge,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walmala'ikatu wa ulu al`ilmi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مُحَمَّدٍ </a:t>
            </a:r>
            <a:r>
              <a:rPr lang="ar-SA" sz="9200" kern="1200" dirty="0" err="1">
                <a:latin typeface="Attari_Quran" pitchFamily="2" charset="-78"/>
                <a:ea typeface="+mn-ea"/>
                <a:cs typeface="Attari_Quran" pitchFamily="2" charset="-78"/>
              </a:rPr>
              <a:t>صَلَّىٰ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عَلَيْهِ </a:t>
            </a:r>
            <a:r>
              <a:rPr lang="ar-SA" sz="9200" kern="1200" dirty="0" err="1">
                <a:latin typeface="Attari_Quran" pitchFamily="2" charset="-78"/>
                <a:ea typeface="+mn-ea"/>
                <a:cs typeface="Attari_Quran" pitchFamily="2" charset="-78"/>
              </a:rPr>
              <a:t>وَآلِهِ</a:t>
            </a:r>
            <a:r>
              <a:rPr lang="ar-SA" sz="9200" kern="1200" dirty="0">
                <a:latin typeface="Attari_Quran" pitchFamily="2" charset="-78"/>
                <a:ea typeface="+mn-ea"/>
                <a:cs typeface="Attari_Quran" pitchFamily="2" charset="-78"/>
              </a:rPr>
              <a:t> وَسَلَّمَ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that is Muhammad, may Allah send blessings and benedictions upon him and his Household.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muhammadin salla allahu `alayhi wa alihi wa sallama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آمَنَّا بِهِ وَبِمَا دَعَانَا إِلَيْهِ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We thus believe in him, in all that to which he has called us,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amanna bihi wa bima da`ana ilayhi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وَبِٱلْقُرْآنِ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ٱلَّذِي</a:t>
            </a:r>
            <a:r>
              <a:rPr lang="ar-SA" sz="9200" kern="1200" dirty="0">
                <a:latin typeface="Attari_Quran" pitchFamily="2" charset="-78"/>
                <a:ea typeface="+mn-ea"/>
                <a:cs typeface="Attari_Quran" pitchFamily="2" charset="-78"/>
              </a:rPr>
              <a:t> انْزَلَهُ عَلَيْهِ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in the Qur'an which He revealed to him,</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bilqur'ani alladhi anzalahu `alayhi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وَبِوَصِيِّهِ </a:t>
            </a:r>
            <a:r>
              <a:rPr lang="ar-SA" sz="9200" kern="1200" dirty="0" err="1">
                <a:latin typeface="Attari_Quran" pitchFamily="2" charset="-78"/>
                <a:ea typeface="+mn-ea"/>
                <a:cs typeface="Attari_Quran" pitchFamily="2" charset="-78"/>
              </a:rPr>
              <a:t>ٱلَّذِي</a:t>
            </a:r>
            <a:r>
              <a:rPr lang="ar-SA" sz="9200" kern="1200" dirty="0">
                <a:latin typeface="Attari_Quran" pitchFamily="2" charset="-78"/>
                <a:ea typeface="+mn-ea"/>
                <a:cs typeface="Attari_Quran" pitchFamily="2" charset="-78"/>
              </a:rPr>
              <a:t> نَصَبَهُ يَوْمَ </a:t>
            </a:r>
            <a:r>
              <a:rPr lang="ar-SA" sz="9200" kern="1200" dirty="0" err="1">
                <a:latin typeface="Attari_Quran" pitchFamily="2" charset="-78"/>
                <a:ea typeface="+mn-ea"/>
                <a:cs typeface="Attari_Quran" pitchFamily="2" charset="-78"/>
              </a:rPr>
              <a:t>ٱلْغَدِيرِ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in his Successor whom he appointed on the </a:t>
            </a:r>
            <a:r>
              <a:rPr lang="en-US" sz="3600" b="1" kern="1200" dirty="0" err="1">
                <a:ea typeface="MS Mincho" pitchFamily="49" charset="-128"/>
              </a:rPr>
              <a:t>Ghadir</a:t>
            </a:r>
            <a:r>
              <a:rPr lang="en-US" sz="3600" b="1" kern="1200" dirty="0">
                <a:ea typeface="MS Mincho" pitchFamily="49" charset="-128"/>
              </a:rPr>
              <a:t> Day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biwasiyyihi alladhi nasabahu yawma alghadiri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وَاشَارَ إِلَيْهِ بِقَوْلِهِ: "</a:t>
            </a:r>
            <a:r>
              <a:rPr lang="ar-SA" sz="9200" kern="1200" dirty="0" err="1">
                <a:latin typeface="Attari_Quran" pitchFamily="2" charset="-78"/>
                <a:ea typeface="+mn-ea"/>
                <a:cs typeface="Attari_Quran" pitchFamily="2" charset="-78"/>
              </a:rPr>
              <a:t>هٰذَا</a:t>
            </a:r>
            <a:r>
              <a:rPr lang="ar-SA" sz="9200" kern="1200" dirty="0">
                <a:latin typeface="Attari_Quran" pitchFamily="2" charset="-78"/>
                <a:ea typeface="+mn-ea"/>
                <a:cs typeface="Attari_Quran" pitchFamily="2" charset="-78"/>
              </a:rPr>
              <a:t> عَلِيٌّ"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to whom he referred by saying, “This is `Ali.”</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ashara ilayhi biqawlihi hadha `aliyyun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وَاشْهَدُ انَّ </a:t>
            </a:r>
            <a:r>
              <a:rPr lang="ar-SA" sz="9200" kern="1200" dirty="0" err="1">
                <a:latin typeface="Attari_Quran" pitchFamily="2" charset="-78"/>
                <a:ea typeface="+mn-ea"/>
                <a:cs typeface="Attari_Quran" pitchFamily="2" charset="-78"/>
              </a:rPr>
              <a:t>ٱلائِمَّةَ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ٱلابْرَارَ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also bear witness that the Imams—the pious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ash-hadu anna al-a'immata al-abrara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وَٱلْخُلَفَاءَ</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ٱلاخْيَارَ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benign vicegerents [of Allah]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walkhulafa'a al-akhyara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بَعْدَ </a:t>
            </a:r>
            <a:r>
              <a:rPr lang="ar-SA" sz="9200" kern="1200" dirty="0" err="1">
                <a:latin typeface="Attari_Quran" pitchFamily="2" charset="-78"/>
                <a:ea typeface="+mn-ea"/>
                <a:cs typeface="Attari_Quran" pitchFamily="2" charset="-78"/>
              </a:rPr>
              <a:t>ٱلرَّسُولِ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ٱلْمُخْتَارِ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after the Chosen Prophet are: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ba`da alrrasuli almukhtari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عَلِيٌّ قَامِعُ </a:t>
            </a:r>
            <a:r>
              <a:rPr lang="ar-SA" sz="9200" kern="1200" dirty="0" err="1">
                <a:latin typeface="Attari_Quran" pitchFamily="2" charset="-78"/>
                <a:ea typeface="+mn-ea"/>
                <a:cs typeface="Attari_Quran" pitchFamily="2" charset="-78"/>
              </a:rPr>
              <a:t>ٱلْكُفَّارِ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`Ali, the </a:t>
            </a:r>
            <a:r>
              <a:rPr lang="en-US" sz="3600" b="1" kern="1200" dirty="0" err="1">
                <a:ea typeface="MS Mincho" pitchFamily="49" charset="-128"/>
              </a:rPr>
              <a:t>subduer</a:t>
            </a:r>
            <a:r>
              <a:rPr lang="en-US" sz="3600" b="1" kern="1200" dirty="0">
                <a:ea typeface="MS Mincho" pitchFamily="49" charset="-128"/>
              </a:rPr>
              <a:t> of the infidels.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`aliyyun qami`u alkuffari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وَمِنْ بَعْدِهِ سَيِّدُ اوْلاَدِهِ </a:t>
            </a:r>
            <a:r>
              <a:rPr lang="ar-SA" sz="9200" kern="1200" dirty="0" err="1">
                <a:latin typeface="Attari_Quran" pitchFamily="2" charset="-78"/>
                <a:ea typeface="+mn-ea"/>
                <a:cs typeface="Attari_Quran" pitchFamily="2" charset="-78"/>
              </a:rPr>
              <a:t>ٱلْحَسَنُ</a:t>
            </a:r>
            <a:r>
              <a:rPr lang="ar-SA" sz="9200" kern="1200" dirty="0">
                <a:latin typeface="Attari_Quran" pitchFamily="2" charset="-78"/>
                <a:ea typeface="+mn-ea"/>
                <a:cs typeface="Attari_Quran" pitchFamily="2" charset="-78"/>
              </a:rPr>
              <a:t> بْنُ عَلِيٍّ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Following him is the chief of his sons, </a:t>
            </a:r>
            <a:r>
              <a:rPr lang="en-US" sz="3600" b="1" kern="1200" dirty="0" smtClean="0">
                <a:ea typeface="MS Mincho" pitchFamily="49" charset="-128"/>
              </a:rPr>
              <a:t>al-</a:t>
            </a:r>
            <a:r>
              <a:rPr lang="en-US" sz="3600" b="1" kern="1200" dirty="0" err="1" smtClean="0">
                <a:ea typeface="MS Mincho" pitchFamily="49" charset="-128"/>
              </a:rPr>
              <a:t>Hasan</a:t>
            </a:r>
            <a:r>
              <a:rPr lang="en-US" sz="3600" b="1" kern="1200" dirty="0">
                <a:ea typeface="MS Mincho" pitchFamily="49" charset="-128"/>
              </a:rPr>
              <a:t>, the son of `Ali.</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min ba`dihi sayyidu awladihi alhasanu ibnu `aliyyin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قَائِماً بِالْقِسْطِ</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maintaining His creation with justice;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qa'iman bilqisti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اخُوهُ </a:t>
            </a:r>
            <a:r>
              <a:rPr lang="ar-SA" sz="9200" kern="1200" dirty="0" err="1">
                <a:latin typeface="Attari_Quran" pitchFamily="2" charset="-78"/>
                <a:ea typeface="+mn-ea"/>
                <a:cs typeface="Attari_Quran" pitchFamily="2" charset="-78"/>
              </a:rPr>
              <a:t>ٱلسِّبْطُ</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ٱلتَّابِعُ</a:t>
            </a:r>
            <a:r>
              <a:rPr lang="ar-SA" sz="9200" kern="1200" dirty="0">
                <a:latin typeface="Attari_Quran" pitchFamily="2" charset="-78"/>
                <a:ea typeface="+mn-ea"/>
                <a:cs typeface="Attari_Quran" pitchFamily="2" charset="-78"/>
              </a:rPr>
              <a:t> لِمَرْضَاةِ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ٱلْحُسَيْنُ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his brother, the grandson and seeker of Allah’s pleasure; al-</a:t>
            </a:r>
            <a:r>
              <a:rPr lang="en-US" sz="3600" b="1" kern="1200" dirty="0" err="1">
                <a:ea typeface="MS Mincho" pitchFamily="49" charset="-128"/>
              </a:rPr>
              <a:t>Husayn</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akhuhu alssibtu alttabi`u limardati allahi alhusaynu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ٱلْعَابِدُ</a:t>
            </a:r>
            <a:r>
              <a:rPr lang="ar-SA" sz="9200" kern="1200" dirty="0">
                <a:latin typeface="Attari_Quran" pitchFamily="2" charset="-78"/>
                <a:ea typeface="+mn-ea"/>
                <a:cs typeface="Attari_Quran" pitchFamily="2" charset="-78"/>
              </a:rPr>
              <a:t> عَلِيٌّ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`Ali, the [distinctive] worshipper [of Allah].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al`abidu `aliyyun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ٱلْبَاقِرُ</a:t>
            </a:r>
            <a:r>
              <a:rPr lang="ar-SA" sz="9200" kern="1200" dirty="0">
                <a:latin typeface="Attari_Quran" pitchFamily="2" charset="-78"/>
                <a:ea typeface="+mn-ea"/>
                <a:cs typeface="Attari_Quran" pitchFamily="2" charset="-78"/>
              </a:rPr>
              <a:t>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Cleaver (of knowledge), Muhammad.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albaqiru muhammadun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ٱلصَّادِقُ</a:t>
            </a:r>
            <a:r>
              <a:rPr lang="ar-SA" sz="9200" kern="1200" dirty="0">
                <a:latin typeface="Attari_Quran" pitchFamily="2" charset="-78"/>
                <a:ea typeface="+mn-ea"/>
                <a:cs typeface="Attari_Quran" pitchFamily="2" charset="-78"/>
              </a:rPr>
              <a:t> جَعْفَرٌ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veracious </a:t>
            </a:r>
            <a:r>
              <a:rPr lang="en-US" sz="3600" b="1" kern="1200" dirty="0" err="1">
                <a:ea typeface="MS Mincho" pitchFamily="49" charset="-128"/>
              </a:rPr>
              <a:t>Ja`far</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alssadiqu ja`farun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ٱلْكَاظِمُ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مُوسَىٰ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suppressor of rage, Musa.</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alkazimu musa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ٱلرِّضَا</a:t>
            </a:r>
            <a:r>
              <a:rPr lang="ar-SA" sz="9200" kern="1200" dirty="0">
                <a:latin typeface="Attari_Quran" pitchFamily="2" charset="-78"/>
                <a:ea typeface="+mn-ea"/>
                <a:cs typeface="Attari_Quran" pitchFamily="2" charset="-78"/>
              </a:rPr>
              <a:t> عَلِيٌّ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pleased, `Ali.</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alrrida `aliyyun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ٱلتَّقِيُّ</a:t>
            </a:r>
            <a:r>
              <a:rPr lang="ar-SA" sz="9200" kern="1200" dirty="0">
                <a:latin typeface="Attari_Quran" pitchFamily="2" charset="-78"/>
                <a:ea typeface="+mn-ea"/>
                <a:cs typeface="Attari_Quran" pitchFamily="2" charset="-78"/>
              </a:rPr>
              <a:t>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pious, Muhammad.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alttaqiyyu muhammadun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ٱلنَّقِيُّ</a:t>
            </a:r>
            <a:r>
              <a:rPr lang="ar-SA" sz="9200" kern="1200" dirty="0">
                <a:latin typeface="Attari_Quran" pitchFamily="2" charset="-78"/>
                <a:ea typeface="+mn-ea"/>
                <a:cs typeface="Attari_Quran" pitchFamily="2" charset="-78"/>
              </a:rPr>
              <a:t> عَلِّيٌّ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refined, `Ali.</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alnnaqiyyu `aliyyun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ٱلزَّكِيُّ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ٱلْعَسْكَرِيُّ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ٱلْحَسَنُ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pure resident of `</a:t>
            </a:r>
            <a:r>
              <a:rPr lang="en-US" sz="3600" b="1" kern="1200" dirty="0" err="1">
                <a:ea typeface="MS Mincho" pitchFamily="49" charset="-128"/>
              </a:rPr>
              <a:t>Askar</a:t>
            </a:r>
            <a:r>
              <a:rPr lang="en-US" sz="3600" b="1" kern="1200" dirty="0">
                <a:ea typeface="MS Mincho" pitchFamily="49" charset="-128"/>
              </a:rPr>
              <a:t>, al-</a:t>
            </a:r>
            <a:r>
              <a:rPr lang="en-US" sz="3600" b="1" kern="1200" dirty="0" err="1">
                <a:ea typeface="MS Mincho" pitchFamily="49" charset="-128"/>
              </a:rPr>
              <a:t>Hasan</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alzzakiyyu al`askariyyu alhasanu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ثُمَّ </a:t>
            </a:r>
            <a:r>
              <a:rPr lang="ar-SA" sz="9200" kern="1200" dirty="0" err="1">
                <a:latin typeface="Attari_Quran" pitchFamily="2" charset="-78"/>
                <a:ea typeface="+mn-ea"/>
                <a:cs typeface="Attari_Quran" pitchFamily="2" charset="-78"/>
              </a:rPr>
              <a:t>ٱلْحُجَّةُ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ٱلْخَلَفُ</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ٱلْقَائِمُ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comes the Argument, Successor, Assumer,</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thumma alhujjatu alkhalafu alqa'imu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لاَ </a:t>
            </a:r>
            <a:r>
              <a:rPr lang="ar-SA" sz="9200" kern="1200" dirty="0" err="1">
                <a:latin typeface="Attari_Quran" pitchFamily="2" charset="-78"/>
                <a:ea typeface="+mn-ea"/>
                <a:cs typeface="Attari_Quran" pitchFamily="2" charset="-78"/>
              </a:rPr>
              <a:t>إِلٰهَ</a:t>
            </a:r>
            <a:r>
              <a:rPr lang="ar-SA" sz="9200" kern="1200" dirty="0">
                <a:latin typeface="Attari_Quran" pitchFamily="2" charset="-78"/>
                <a:ea typeface="+mn-ea"/>
                <a:cs typeface="Attari_Quran" pitchFamily="2" charset="-78"/>
              </a:rPr>
              <a:t> إِلاَّ هُوَ </a:t>
            </a:r>
            <a:r>
              <a:rPr lang="ar-SA" sz="9200" kern="1200" dirty="0" err="1">
                <a:latin typeface="Attari_Quran" pitchFamily="2" charset="-78"/>
                <a:ea typeface="+mn-ea"/>
                <a:cs typeface="Attari_Quran" pitchFamily="2" charset="-78"/>
              </a:rPr>
              <a:t>ٱلْعَزِيزُ</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ٱلْحَكِيمُ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there is no god but He, the Mighty, the Wise.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la ilaha illa huwa al`azizu alhakimu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ٱلْمُنْتَظَرُ</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ٱلْمَهْدِيُّ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ٱلْمُرْجَىٰ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Awaited, Well-guided, and Expected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almuntazaru almahdiyyu almurja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ٱلَّذِي</a:t>
            </a:r>
            <a:r>
              <a:rPr lang="ar-SA" sz="9200" kern="1200" dirty="0">
                <a:latin typeface="Attari_Quran" pitchFamily="2" charset="-78"/>
                <a:ea typeface="+mn-ea"/>
                <a:cs typeface="Attari_Quran" pitchFamily="2" charset="-78"/>
              </a:rPr>
              <a:t> بِبَقَائِهِ بَقِيَتِ </a:t>
            </a:r>
            <a:r>
              <a:rPr lang="ar-SA" sz="9200" kern="1200" dirty="0" err="1">
                <a:latin typeface="Attari_Quran" pitchFamily="2" charset="-78"/>
                <a:ea typeface="+mn-ea"/>
                <a:cs typeface="Attari_Quran" pitchFamily="2" charset="-78"/>
              </a:rPr>
              <a:t>ٱلدُّنْيَا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on account of whose existence, this world is kept in existence,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alladhi bibaqa'ihi baqiyat alddunya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وَبِيُمْنِهِ رُزِقَ </a:t>
            </a:r>
            <a:r>
              <a:rPr lang="ar-SA" sz="9200" kern="1200" dirty="0" err="1">
                <a:latin typeface="Attari_Quran" pitchFamily="2" charset="-78"/>
                <a:ea typeface="+mn-ea"/>
                <a:cs typeface="Attari_Quran" pitchFamily="2" charset="-78"/>
              </a:rPr>
              <a:t>ٱلْوَرَىٰ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on account of whose blessing, the created beings are provided sustenance,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biyumnihi ruziqa alwara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وَبِوُجُودِهِ ثَبَتَتِ </a:t>
            </a:r>
            <a:r>
              <a:rPr lang="ar-SA" sz="9200" kern="1200" dirty="0" err="1">
                <a:latin typeface="Attari_Quran" pitchFamily="2" charset="-78"/>
                <a:ea typeface="+mn-ea"/>
                <a:cs typeface="Attari_Quran" pitchFamily="2" charset="-78"/>
              </a:rPr>
              <a:t>ٱلارْضُ</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وَٱلسَّمَاءُ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on account of whose existence, the earth and the sky are kept in firmness.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biwujudihi thabatat al-ardu walssama'u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وَبِهِ يَمْلَا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ٱلارْضَ</a:t>
            </a:r>
            <a:r>
              <a:rPr lang="ar-SA" sz="9200" kern="1200" dirty="0">
                <a:latin typeface="Attari_Quran" pitchFamily="2" charset="-78"/>
                <a:ea typeface="+mn-ea"/>
                <a:cs typeface="Attari_Quran" pitchFamily="2" charset="-78"/>
              </a:rPr>
              <a:t> قِسْطاً وَعَدْلاً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Through him, Allah shall fill the earth with equity and justice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bihi yamla'u allahu al-arda qistan wa `adlan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بَعْدَ مَا مُلِئَتْ ظُلْماً وَجَوْراً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after it will be filled with inequity and injustice.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ba`dama muli'at zulman wa jawran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وَاشْهَدُ انَّ اقْوَالَهُمْ حُجَّةً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also bear witness that their words are decisive arguments,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ash-hadu anna aqwalahum hujjatun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وَٱمْتِثَالَهُمْ</a:t>
            </a:r>
            <a:r>
              <a:rPr lang="ar-SA" sz="9200" kern="1200" dirty="0">
                <a:latin typeface="Attari_Quran" pitchFamily="2" charset="-78"/>
                <a:ea typeface="+mn-ea"/>
                <a:cs typeface="Attari_Quran" pitchFamily="2" charset="-78"/>
              </a:rPr>
              <a:t> فَرِيضَةً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to comply with their orders is obligatory,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imtithalahum faridatun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وَطَاعَتَهُم مَفْرُوضَةً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obedience to them is commissioned [by Allah],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ta`atahum mafrudatun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وَمَوَدَّتَهُمْ لازِمَةً مَقْضِيَّةً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to love them is necessary and pre-ordained,</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mawaddatahum lazimatun maqdiyyatun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إِنَّ </a:t>
            </a:r>
            <a:r>
              <a:rPr lang="ar-SA" sz="9200" kern="1200" dirty="0" err="1">
                <a:latin typeface="Attari_Quran" pitchFamily="2" charset="-78"/>
                <a:ea typeface="+mn-ea"/>
                <a:cs typeface="Attari_Quran" pitchFamily="2" charset="-78"/>
              </a:rPr>
              <a:t>ٱلدِّينَ</a:t>
            </a:r>
            <a:r>
              <a:rPr lang="ar-SA" sz="9200" kern="1200" dirty="0">
                <a:latin typeface="Attari_Quran" pitchFamily="2" charset="-78"/>
                <a:ea typeface="+mn-ea"/>
                <a:cs typeface="Attari_Quran" pitchFamily="2" charset="-78"/>
              </a:rPr>
              <a:t> عِنْدَ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ٱلإِسْلاَمُ</a:t>
            </a:r>
            <a:r>
              <a:rPr lang="ar-SA" sz="9200" kern="1200" dirty="0">
                <a:latin typeface="Attari_Quran" pitchFamily="2" charset="-78"/>
                <a:ea typeface="+mn-ea"/>
                <a:cs typeface="Attari_Quran" pitchFamily="2" charset="-78"/>
              </a:rPr>
              <a:t>﴾</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Surely, the (true) religion with Allah is Islam.”</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inna alddina `inda allahi al-islamu</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وَٱلاِقْتِدَاءُ</a:t>
            </a:r>
            <a:r>
              <a:rPr lang="ar-SA" sz="9200" kern="1200" dirty="0">
                <a:latin typeface="Attari_Quran" pitchFamily="2" charset="-78"/>
                <a:ea typeface="+mn-ea"/>
                <a:cs typeface="Attari_Quran" pitchFamily="2" charset="-78"/>
              </a:rPr>
              <a:t> بِهِم مُنجِيَةً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to pattern after them will definitely achieve salvation,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wal-iqtida'a bihim munjiyatun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وَمُخَالَفَتَهُم </a:t>
            </a:r>
            <a:r>
              <a:rPr lang="ar-SA" sz="9200" kern="1200" dirty="0" err="1">
                <a:latin typeface="Attari_Quran" pitchFamily="2" charset="-78"/>
                <a:ea typeface="+mn-ea"/>
                <a:cs typeface="Attari_Quran" pitchFamily="2" charset="-78"/>
              </a:rPr>
              <a:t>مُرْدِيَةً</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but to oppose them will definitely bring about destruction.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mukhalafatahum murdiyatun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وَهُمْ سَادَاتُ اهْلِ </a:t>
            </a:r>
            <a:r>
              <a:rPr lang="ar-SA" sz="9200" kern="1200" dirty="0" err="1">
                <a:latin typeface="Attari_Quran" pitchFamily="2" charset="-78"/>
                <a:ea typeface="+mn-ea"/>
                <a:cs typeface="Attari_Quran" pitchFamily="2" charset="-78"/>
              </a:rPr>
              <a:t>ٱلْجَنَّةِ</a:t>
            </a:r>
            <a:r>
              <a:rPr lang="ar-SA" sz="9200" kern="1200" dirty="0">
                <a:latin typeface="Attari_Quran" pitchFamily="2" charset="-78"/>
                <a:ea typeface="+mn-ea"/>
                <a:cs typeface="Attari_Quran" pitchFamily="2" charset="-78"/>
              </a:rPr>
              <a:t> اجْمَعِينَ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They are, moreover, the chiefs of all the inhabitants of Paradise,</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hum sadatu ahli aljannati ajma`ina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وَشُفَعَاءُ يَوْمِ </a:t>
            </a:r>
            <a:r>
              <a:rPr lang="ar-SA" sz="9200" kern="1200" dirty="0" err="1">
                <a:latin typeface="Attari_Quran" pitchFamily="2" charset="-78"/>
                <a:ea typeface="+mn-ea"/>
                <a:cs typeface="Attari_Quran" pitchFamily="2" charset="-78"/>
              </a:rPr>
              <a:t>ٱلدِّينِ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interceders on the Judgment Day,</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shufa`a'u yawmi alddini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وَائِمَّةُ اهْلِ </a:t>
            </a:r>
            <a:r>
              <a:rPr lang="ar-SA" sz="9200" kern="1200" dirty="0" err="1">
                <a:latin typeface="Attari_Quran" pitchFamily="2" charset="-78"/>
                <a:ea typeface="+mn-ea"/>
                <a:cs typeface="Attari_Quran" pitchFamily="2" charset="-78"/>
              </a:rPr>
              <a:t>ٱلارْضِ</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ٱلْيَقِينِ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undoubtedly, the leaders of the inhabitants of the earth,</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a'immatu ahli al-ardi `ala alyaqini</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وَافْضَلُ </a:t>
            </a:r>
            <a:r>
              <a:rPr lang="ar-SA" sz="9200" kern="1200" dirty="0" err="1">
                <a:latin typeface="Attari_Quran" pitchFamily="2" charset="-78"/>
                <a:ea typeface="+mn-ea"/>
                <a:cs typeface="Attari_Quran" pitchFamily="2" charset="-78"/>
              </a:rPr>
              <a:t>ٱلاوْصِيَاءِ</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ٱلْمَرْضِيِّينَ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the best of the satisfied Successors [of the Prophets].</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afdalu al-awsya’i almardiyyina</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وَاشْهَدُ انَّ </a:t>
            </a:r>
            <a:r>
              <a:rPr lang="ar-SA" sz="9200" kern="1200" dirty="0" err="1">
                <a:latin typeface="Attari_Quran" pitchFamily="2" charset="-78"/>
                <a:ea typeface="+mn-ea"/>
                <a:cs typeface="Attari_Quran" pitchFamily="2" charset="-78"/>
              </a:rPr>
              <a:t>ٱلْمَوْتَ</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 also bear witness that death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ash-hadu anna almawta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وَمُسَاءَلَةَ مُنْكَرٍ وَنَكِيرٍ فِي </a:t>
            </a:r>
            <a:r>
              <a:rPr lang="ar-SA" sz="9200" kern="1200" dirty="0" err="1">
                <a:latin typeface="Attari_Quran" pitchFamily="2" charset="-78"/>
                <a:ea typeface="+mn-ea"/>
                <a:cs typeface="Attari_Quran" pitchFamily="2" charset="-78"/>
              </a:rPr>
              <a:t>ٱلْقَبْرِ</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interrogation by </a:t>
            </a:r>
            <a:r>
              <a:rPr lang="en-US" sz="3600" b="1" kern="1200" dirty="0" err="1">
                <a:ea typeface="MS Mincho" pitchFamily="49" charset="-128"/>
              </a:rPr>
              <a:t>Munkar</a:t>
            </a:r>
            <a:r>
              <a:rPr lang="en-US" sz="3600" b="1" kern="1200" dirty="0">
                <a:ea typeface="MS Mincho" pitchFamily="49" charset="-128"/>
              </a:rPr>
              <a:t> and </a:t>
            </a:r>
            <a:r>
              <a:rPr lang="en-US" sz="3600" b="1" kern="1200" dirty="0" err="1">
                <a:ea typeface="MS Mincho" pitchFamily="49" charset="-128"/>
              </a:rPr>
              <a:t>Nakir</a:t>
            </a:r>
            <a:r>
              <a:rPr lang="en-US" sz="3600" b="1" kern="1200" dirty="0">
                <a:ea typeface="MS Mincho" pitchFamily="49" charset="-128"/>
              </a:rPr>
              <a:t> in the grave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musa'alata alqabri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وَٱلْبَعْثَ</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raising of the dead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walba`tha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وَٱلنُّشُورَ</a:t>
            </a:r>
            <a:r>
              <a:rPr lang="ar-SA" sz="9200" kern="1200" dirty="0">
                <a:latin typeface="Attari_Quran" pitchFamily="2" charset="-78"/>
                <a:ea typeface="+mn-ea"/>
                <a:cs typeface="Attari_Quran" pitchFamily="2" charset="-78"/>
              </a:rPr>
              <a:t> حَقٌّ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 final assemblage is certain,</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walnnushura haqqun</a:t>
            </a:r>
            <a:endParaRPr lang="fi-FI" sz="3200" b="1" i="1" dirty="0">
              <a:solidFill>
                <a:srgbClr val="000066"/>
              </a:solidFill>
              <a:ea typeface="MS Mincho" pitchFamily="49" charset="-128"/>
            </a:endParaRPr>
          </a:p>
        </p:txBody>
      </p:sp>
      <p:sp>
        <p:nvSpPr>
          <p:cNvPr id="614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ul</a:t>
            </a:r>
            <a:r>
              <a:rPr lang="en-US" sz="1600" b="1" dirty="0" smtClean="0">
                <a:solidFill>
                  <a:srgbClr val="FFFF99"/>
                </a:solidFill>
                <a:latin typeface="Trebuchet MS" pitchFamily="34" charset="0"/>
              </a:rPr>
              <a:t> </a:t>
            </a:r>
            <a:r>
              <a:rPr lang="en-US" sz="1600" b="1" dirty="0" err="1" smtClean="0">
                <a:solidFill>
                  <a:srgbClr val="FFFF99"/>
                </a:solidFill>
                <a:latin typeface="Trebuchet MS" pitchFamily="34" charset="0"/>
              </a:rPr>
              <a:t>Adeelah</a:t>
            </a:r>
            <a:endParaRPr lang="en-US" sz="1600" b="1" dirty="0">
              <a:solidFill>
                <a:srgbClr val="FFFF99"/>
              </a:solidFill>
              <a:latin typeface="Trebuchet MS" pitchFamily="34" charset="0"/>
            </a:endParaRPr>
          </a:p>
        </p:txBody>
      </p:sp>
      <p:sp>
        <p:nvSpPr>
          <p:cNvPr id="6150"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a:t>
            </a:r>
            <a:r>
              <a:rPr lang="ar-SA" sz="2800" b="1" dirty="0" err="1" smtClean="0">
                <a:solidFill>
                  <a:srgbClr val="FFFF99"/>
                </a:solidFill>
                <a:latin typeface="Attari_Quran" pitchFamily="2" charset="-78"/>
                <a:cs typeface="Attari_Quran" pitchFamily="2" charset="-78"/>
              </a:rPr>
              <a:t>الْعَديلة</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416809924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12701</TotalTime>
  <Words>3622</Words>
  <Application>Microsoft Office PowerPoint</Application>
  <PresentationFormat>On-screen Show (4:3)</PresentationFormat>
  <Paragraphs>693</Paragraphs>
  <Slides>137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137</vt:i4>
      </vt:variant>
    </vt:vector>
  </HeadingPairs>
  <TitlesOfParts>
    <vt:vector size="142" baseType="lpstr">
      <vt:lpstr>Arial</vt:lpstr>
      <vt:lpstr>Attari_Quran</vt:lpstr>
      <vt:lpstr>MS Mincho</vt:lpstr>
      <vt:lpstr>Trebuchet MS</vt:lpstr>
      <vt:lpstr>Default Design</vt:lpstr>
      <vt:lpstr>PowerPoint Presentation</vt:lpstr>
      <vt:lpstr>PowerPoint Presentation</vt:lpstr>
      <vt:lpstr>اَللَّهُمَّ صَلِّ عَلَىٰ مُحَمَّدٍ وَآلِ مُحَمَّدٍ</vt:lpstr>
      <vt:lpstr>بِسْمِ اللَّهِ الرَّحْمَٰنِ الرَّحِيمِ</vt:lpstr>
      <vt:lpstr>﴿شَهِدَ ٱللَّهُ انَّهُ لاَ إِلٰهَ إِلاَّ هُوَ</vt:lpstr>
      <vt:lpstr>وَٱلْمَلائِكَةُ وَاولُوٱ ٱلْعِلْمِ</vt:lpstr>
      <vt:lpstr>قَائِماً بِالْقِسْطِ</vt:lpstr>
      <vt:lpstr>لاَ إِلٰهَ إِلاَّ هُوَ ٱلْعَزِيزُ ٱلْحَكِيمُ</vt:lpstr>
      <vt:lpstr>إِنَّ ٱلدِّينَ عِنْدَ ٱللَّهِ ٱلإِسْلاَمُ﴾</vt:lpstr>
      <vt:lpstr>وَانَا ٱلْعَبْدُ ٱلضَّعِيفُ ٱلْمُذْنِبُ</vt:lpstr>
      <vt:lpstr>ٱلْعَاصِي ٱلْمُحْتَاجُ ٱلْحَقِيرُ</vt:lpstr>
      <vt:lpstr>اشْهَدُ لِمُنْعِمِي وَخَاِلقِي</vt:lpstr>
      <vt:lpstr>وَرَازِقِي وَمُكْرِمِي</vt:lpstr>
      <vt:lpstr>كَمَا شَهِدَ لِذَاتِهِ</vt:lpstr>
      <vt:lpstr>وَشَهِدَتْ لَهُ ٱلْمَلائِكَةُ</vt:lpstr>
      <vt:lpstr>وَاولُوٱ ٱلْعِلْمِ مِنْ عِبَادِهِ</vt:lpstr>
      <vt:lpstr>بِانَّهُ لاَ إِلٰهَ إِلاَّ هُوَ</vt:lpstr>
      <vt:lpstr>ذُو ٱلنِّعَمِ وَٱلإِحْسَانِ</vt:lpstr>
      <vt:lpstr>وَٱلْكَرَمِ وَٱلاِمْتِنَانِ</vt:lpstr>
      <vt:lpstr>قَادِرٌ ازَلِيٌّ</vt:lpstr>
      <vt:lpstr>عَالِمٌ ابَدِيٌّ</vt:lpstr>
      <vt:lpstr>حَيٌّ احَدِيٌّ</vt:lpstr>
      <vt:lpstr>مَوْجُودٌ سَرْمَدِيٌّ</vt:lpstr>
      <vt:lpstr>سَمِيعٌ بَصِيرٌ</vt:lpstr>
      <vt:lpstr>مُرِيدٌ كَارِهٌ</vt:lpstr>
      <vt:lpstr>مُدْرِكٌ صَمَدِيٌّ</vt:lpstr>
      <vt:lpstr>يَسْتَحِقُّ هٰذِهِ ٱلصِّفَاتُ</vt:lpstr>
      <vt:lpstr>وَهُوَ عَلَىٰ مَا هُوَ عَلَيْهِ فِي عِزِّ صِفَاتِهِ</vt:lpstr>
      <vt:lpstr>كَانَ قَوْيّاً قَبْلَ وُجُودِ ٱلْقُدْرَةِ وَٱلْقُوَّةِ</vt:lpstr>
      <vt:lpstr>وَكَانَ عَلِيماً قَبْلَ إِيجَادِ ٱلْعِلْمِ وَٱلْعِلَّةِ</vt:lpstr>
      <vt:lpstr>لَمْ يَزَلْ سُلْطَاناً إِذْ لاَ مَمْلَكَةَ وَلاَ مَالَ</vt:lpstr>
      <vt:lpstr>وَلَمْ يَزَلْ سُبْحَاناً عَلَىٰ جَمِيعِ ٱلاحْوَاِل</vt:lpstr>
      <vt:lpstr>وُجُودُهُ قَبْلَ ٱلْقَبْلِ فِي ازَلِ ٱلآزَاِل</vt:lpstr>
      <vt:lpstr>وَبَقَاؤُهُ بَعْدَ ٱلْبَعْدِ مِنْ غَيْرِ ٱنتِقَالٍ وَلاَ زَوَالٍ</vt:lpstr>
      <vt:lpstr>غَنِيٌّ فِي ٱلاوَّلِ وَٱلآخِرِ</vt:lpstr>
      <vt:lpstr>مُسْتَغْنٍ فِي ٱلْبَاطِنِ وَٱلظَّاهِرِ</vt:lpstr>
      <vt:lpstr>لاَ جَوْرَ فِي قَضِيَّتِهِ</vt:lpstr>
      <vt:lpstr>وَلاَ مَيْلَ فِي مَشِيئَتِهِ</vt:lpstr>
      <vt:lpstr>وَلاَ ظُلْمَ فِي تَقْدِيرِهِ</vt:lpstr>
      <vt:lpstr>وَلاَ مَهْرَبَ مِنْ حُكُومَتِهِ</vt:lpstr>
      <vt:lpstr>وَلاَ مَلْجَا مِنْ سَطَوَاتِهِ</vt:lpstr>
      <vt:lpstr>وَلاَ مَنجىٰ مِنْ نَقِمَاتِهِ</vt:lpstr>
      <vt:lpstr>سَبَقَتْ رَحْمَتُهُ غَضَبَهُ</vt:lpstr>
      <vt:lpstr>وَلاَ يَفُوتُهُ احَدٌ إِذَا طَلَبَهُ</vt:lpstr>
      <vt:lpstr>ازَاحَ ٱلْعِلَلَ فِي ٱلتَّكْلِيفِ</vt:lpstr>
      <vt:lpstr>وَسَوَّىٰ ٱلتَّوْفِيقَ بَيْنَ ٱلضَّعِيفِ وَٱلشَّرِيفِ</vt:lpstr>
      <vt:lpstr>مَكَّنَ ادَاءَ ٱلْمَامُورِ</vt:lpstr>
      <vt:lpstr>وَسَهَّلَ سَبِيلَ ٱجْتِنَابِ ٱلْمَحْظُورِ</vt:lpstr>
      <vt:lpstr>لَمْ يُكَلِّفِ ٱلطَّاعَةَ إِلاَّ دُونَ ٱلْوُسْعِ وَٱلطَّاقَةِ</vt:lpstr>
      <vt:lpstr>سُبْحَانَهُ مَا ابْيَنَ كَرَمَهُ</vt:lpstr>
      <vt:lpstr>وَاعْلَىٰ شَانَهُ</vt:lpstr>
      <vt:lpstr>سُبْحَانَهُ مَا اجَلَّ نَيلَهُ</vt:lpstr>
      <vt:lpstr>وَاعْظَمَ إِحْسَانَهُ</vt:lpstr>
      <vt:lpstr>بَعَثَ ٱلانْبِيَاءَ لِيُبَيِّنَ عَدْلَهُ</vt:lpstr>
      <vt:lpstr>وَنَصَبَ ٱلاوْصِيَاءَ لِيُظْهِرَ طَوْلَهُ وَفَضْلَهُ</vt:lpstr>
      <vt:lpstr>وَجَعَلَنَا مِنْ امَّةِ سَيِّدِ ٱلانْبِيَاءِ</vt:lpstr>
      <vt:lpstr>وَخَيْرِ ٱلاوْلِيَاءِ</vt:lpstr>
      <vt:lpstr>وَافْضَلِ ٱلاصْفِيَاءِ</vt:lpstr>
      <vt:lpstr>وَاعْلىٰ ٱلازْكِيَاءِ</vt:lpstr>
      <vt:lpstr>مُحَمَّدٍ صَلَّىٰ ٱللَّهُ عَلَيْهِ وَآلِهِ وَسَلَّمَ</vt:lpstr>
      <vt:lpstr>آمَنَّا بِهِ وَبِمَا دَعَانَا إِلَيْهِ</vt:lpstr>
      <vt:lpstr>وَبِٱلْقُرْآنِ ٱلَّذِي انْزَلَهُ عَلَيْهِ</vt:lpstr>
      <vt:lpstr>وَبِوَصِيِّهِ ٱلَّذِي نَصَبَهُ يَوْمَ ٱلْغَدِيرِ</vt:lpstr>
      <vt:lpstr>وَاشَارَ إِلَيْهِ بِقَوْلِهِ: "هٰذَا عَلِيٌّ"</vt:lpstr>
      <vt:lpstr>وَاشْهَدُ انَّ ٱلائِمَّةَ ٱلابْرَارَ</vt:lpstr>
      <vt:lpstr>وَٱلْخُلَفَاءَ ٱلاخْيَارَ</vt:lpstr>
      <vt:lpstr>بَعْدَ ٱلرَّسُولِ ٱلْمُخْتَارِ</vt:lpstr>
      <vt:lpstr>عَلِيٌّ قَامِعُ ٱلْكُفَّارِ</vt:lpstr>
      <vt:lpstr>وَمِنْ بَعْدِهِ سَيِّدُ اوْلاَدِهِ ٱلْحَسَنُ بْنُ عَلِيٍّ</vt:lpstr>
      <vt:lpstr>ثُمَّ اخُوهُ ٱلسِّبْطُ ٱلتَّابِعُ لِمَرْضَاةِ ٱللَّهِ ٱلْحُسَيْنُ</vt:lpstr>
      <vt:lpstr>ثُمَّ ٱلْعَابِدُ عَلِيٌّ</vt:lpstr>
      <vt:lpstr>ثُمَّ ٱلْبَاقِرُ مُحَمَّدٌ</vt:lpstr>
      <vt:lpstr>ثُمَّ ٱلصَّادِقُ جَعْفَرٌ</vt:lpstr>
      <vt:lpstr>ثُمَّ ٱلْكَاظِمُ مُوسَىٰ</vt:lpstr>
      <vt:lpstr>ثُمَّ ٱلرِّضَا عَلِيٌّ</vt:lpstr>
      <vt:lpstr>ثُمَّ ٱلتَّقِيُّ مُحَمَّدٌ</vt:lpstr>
      <vt:lpstr>ثُمَّ ٱلنَّقِيُّ عَلِّيٌّ</vt:lpstr>
      <vt:lpstr>ثُمَّ ٱلزَّكِيُّ ٱلْعَسْكَرِيُّ ٱلْحَسَنُ</vt:lpstr>
      <vt:lpstr>ثُمَّ ٱلْحُجَّةُ ٱلْخَلَفُ ٱلْقَائِمُ</vt:lpstr>
      <vt:lpstr>ٱلْمُنْتَظَرُ ٱلْمَهْدِيُّ ٱلْمُرْجَىٰ</vt:lpstr>
      <vt:lpstr>ٱلَّذِي بِبَقَائِهِ بَقِيَتِ ٱلدُّنْيَا</vt:lpstr>
      <vt:lpstr>وَبِيُمْنِهِ رُزِقَ ٱلْوَرَىٰ</vt:lpstr>
      <vt:lpstr>وَبِوُجُودِهِ ثَبَتَتِ ٱلارْضُ وَٱلسَّمَاءُ</vt:lpstr>
      <vt:lpstr>وَبِهِ يَمْلَا ٱللَّهُ ٱلارْضَ قِسْطاً وَعَدْلاً</vt:lpstr>
      <vt:lpstr>بَعْدَ مَا مُلِئَتْ ظُلْماً وَجَوْراً</vt:lpstr>
      <vt:lpstr>وَاشْهَدُ انَّ اقْوَالَهُمْ حُجَّةً</vt:lpstr>
      <vt:lpstr>وَٱمْتِثَالَهُمْ فَرِيضَةً</vt:lpstr>
      <vt:lpstr>وَطَاعَتَهُم مَفْرُوضَةً</vt:lpstr>
      <vt:lpstr>وَمَوَدَّتَهُمْ لازِمَةً مَقْضِيَّةً</vt:lpstr>
      <vt:lpstr>وَٱلاِقْتِدَاءُ بِهِم مُنجِيَةً</vt:lpstr>
      <vt:lpstr>وَمُخَالَفَتَهُم مُرْدِيَةً</vt:lpstr>
      <vt:lpstr>وَهُمْ سَادَاتُ اهْلِ ٱلْجَنَّةِ اجْمَعِينَ</vt:lpstr>
      <vt:lpstr>وَشُفَعَاءُ يَوْمِ ٱلدِّينِ</vt:lpstr>
      <vt:lpstr>وَائِمَّةُ اهْلِ ٱلارْضِ عَلىٰ ٱلْيَقِينِ</vt:lpstr>
      <vt:lpstr>وَافْضَلُ ٱلاوْصِيَاءِ ٱلْمَرْضِيِّينَ</vt:lpstr>
      <vt:lpstr>وَاشْهَدُ انَّ ٱلْمَوْتَ حَقٌّ</vt:lpstr>
      <vt:lpstr>وَمُسَاءَلَةَ مُنْكَرٍ وَنَكِيرٍ فِي ٱلْقَبْرِ حَقٌّ</vt:lpstr>
      <vt:lpstr>وَٱلْبَعْثَ حَقٌّ</vt:lpstr>
      <vt:lpstr>وَٱلنُّشُورَ حَقٌّ</vt:lpstr>
      <vt:lpstr>وَٱلصِّرَاطَ حَقٌّ</vt:lpstr>
      <vt:lpstr>وَٱلْمِيزَانَ حَقٌّ</vt:lpstr>
      <vt:lpstr>وَٱلْحِسَابَ حَقٌّ</vt:lpstr>
      <vt:lpstr>وَٱلْكِتَابَ حَقٌّ</vt:lpstr>
      <vt:lpstr>وَٱلْجَنَّةَ حَقٌّ</vt:lpstr>
      <vt:lpstr>وَٱلنَّارَ حَقٌّ</vt:lpstr>
      <vt:lpstr>وَانَّ ٱلسَّاعَةَ آتِيَةٌ لاَ رَيْبَ فِيهَا</vt:lpstr>
      <vt:lpstr>وَانَّ ٱللَّهَ يَبْعَثُ مَنْ فِي ٱلْقُبُورِ</vt:lpstr>
      <vt:lpstr>اللَّهُمَّ فَضْلُكَ رَجَائِي</vt:lpstr>
      <vt:lpstr>وَكَرَمُكَ وَرَحْمَتُكَ امَلِي</vt:lpstr>
      <vt:lpstr>لاَ عَمَلَ لِي اسْتَحِقُّ بِهِ ٱلْجَنَّةَ</vt:lpstr>
      <vt:lpstr>وَلاَ طَاعَةَ لِي اسْتَوْجِبُ بِهَا ٱلرِّضْوَانَ</vt:lpstr>
      <vt:lpstr>إِلاَّ انِّي ٱعْتَقَدتُّ تَوْحِيدَكَ وَعَدْلَكَ</vt:lpstr>
      <vt:lpstr>وَٱرْتَجَيْتُ إِحْسَانَكَ وَفَضْلَكَ</vt:lpstr>
      <vt:lpstr>وَتَشَفَّعْتُ إِلَيْكَ بِٱلنَّبِيِّ وَآلِهِ مِنْ احِبَّتِكَ</vt:lpstr>
      <vt:lpstr>وَانتَ اكْرَمُ ٱلاكْرَمِينَ</vt:lpstr>
      <vt:lpstr>وَارْحَمُ ٱلرَّاحِمِينَ</vt:lpstr>
      <vt:lpstr>وَصَلَّىٰ ٱللَّهُ عَلَىٰ نَبِيِّنَا مُحَمَّدٍ</vt:lpstr>
      <vt:lpstr>وَآلِهِ اجْمَعْينَ</vt:lpstr>
      <vt:lpstr>ٱلطَّيِّبِينَ ٱلطَّاهِرِينَ</vt:lpstr>
      <vt:lpstr>وَسَلَّمَ تَسْلِيماً كَثِيراً كَثِيراً</vt:lpstr>
      <vt:lpstr>وَلاَ حَوْلَ وَلاَ قُوَّةَ إِلاَّ بِٱللَّهِ ٱلْعَلِيِّ ٱلْعَظِيمِ</vt:lpstr>
      <vt:lpstr>اللَّهُمَّ يَا ارْحَمَ ٱلرَّاحِمِينَ</vt:lpstr>
      <vt:lpstr>إِنِّي اوْدَعْتُكَ يَقِينِي هٰذَا وَثَبَاتَ دِينِي</vt:lpstr>
      <vt:lpstr>وَانتَ خَيْرُ مُسْتَوْدَعٍ</vt:lpstr>
      <vt:lpstr>وَقَدْ امَرْتَنَا بِحِفْظِ ٱلْوَدَائِعِ</vt:lpstr>
      <vt:lpstr>فَرُدَّهُ عَلَيَّ وَقْتَ حُضُورِ مَوْتِي</vt:lpstr>
      <vt:lpstr>وَعِنْدَ مُسَاءَلَةِ مُنْكَرٍ وَنَكِيرٍ</vt:lpstr>
      <vt:lpstr>بِرَحْمَتِكَ يَا ارْحَمَ ٱلرَّاحِمِينَ</vt:lpstr>
      <vt:lpstr>اللَّهُمَّ إِنِّي اعُوذُ بِكَ مِنَ ٱلعَدِيلَةِ عِنْدَ ٱلْمَوْتِ</vt:lpstr>
      <vt:lpstr>PowerPoint Presentation</vt:lpstr>
      <vt:lpstr>اللَّهُمَّ يَا ارْحَمَ ٱلرَّاحِمِينَ</vt:lpstr>
      <vt:lpstr>إِنِّي اوْدَعْتُكَ يَقِينِي هٰذَا وَثَبَاتَ دِينِي</vt:lpstr>
      <vt:lpstr>وَانتَ خَيْرُ مُسْتَوْدَعٍ</vt:lpstr>
      <vt:lpstr>وَقَدْ امَرْتَنَا بِحِفْظِ ٱلْوَدَائِعِ</vt:lpstr>
      <vt:lpstr>فَرُدَّهُ عَلَيَّ وَقْتَ حُضُورِ مَوْتِي</vt:lpstr>
      <vt:lpstr>اَللَّهُمَّ صَلِّ عَلَىٰ مُحَمَّدٍ وَآلِ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2249</cp:revision>
  <cp:lastPrinted>1601-01-01T00:00:00Z</cp:lastPrinted>
  <dcterms:created xsi:type="dcterms:W3CDTF">1601-01-01T00:00:00Z</dcterms:created>
  <dcterms:modified xsi:type="dcterms:W3CDTF">2021-07-25T09:22:28Z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