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0"/>
  </p:notesMasterIdLst>
  <p:sldIdLst>
    <p:sldId id="3283" r:id="rId2"/>
    <p:sldId id="3313" r:id="rId3"/>
    <p:sldId id="3418" r:id="rId4"/>
    <p:sldId id="3419" r:id="rId5"/>
    <p:sldId id="3417" r:id="rId6"/>
    <p:sldId id="3638" r:id="rId7"/>
    <p:sldId id="3639" r:id="rId8"/>
    <p:sldId id="3640" r:id="rId9"/>
    <p:sldId id="3641" r:id="rId10"/>
    <p:sldId id="3642" r:id="rId11"/>
    <p:sldId id="3643" r:id="rId12"/>
    <p:sldId id="3644" r:id="rId13"/>
    <p:sldId id="3645" r:id="rId14"/>
    <p:sldId id="3646" r:id="rId15"/>
    <p:sldId id="3647" r:id="rId16"/>
    <p:sldId id="3648" r:id="rId17"/>
    <p:sldId id="3649" r:id="rId18"/>
    <p:sldId id="3650" r:id="rId19"/>
    <p:sldId id="3651" r:id="rId20"/>
    <p:sldId id="3652" r:id="rId21"/>
    <p:sldId id="3653" r:id="rId22"/>
    <p:sldId id="3654" r:id="rId23"/>
    <p:sldId id="3655" r:id="rId24"/>
    <p:sldId id="3656" r:id="rId25"/>
    <p:sldId id="3657" r:id="rId26"/>
    <p:sldId id="3658" r:id="rId27"/>
    <p:sldId id="3659" r:id="rId28"/>
    <p:sldId id="3660" r:id="rId29"/>
    <p:sldId id="3661" r:id="rId30"/>
    <p:sldId id="3662" r:id="rId31"/>
    <p:sldId id="3663" r:id="rId32"/>
    <p:sldId id="3664" r:id="rId33"/>
    <p:sldId id="3665" r:id="rId34"/>
    <p:sldId id="3666" r:id="rId35"/>
    <p:sldId id="3667" r:id="rId36"/>
    <p:sldId id="3668" r:id="rId37"/>
    <p:sldId id="3669" r:id="rId38"/>
    <p:sldId id="3670" r:id="rId39"/>
    <p:sldId id="3671" r:id="rId40"/>
    <p:sldId id="3672" r:id="rId41"/>
    <p:sldId id="3673" r:id="rId42"/>
    <p:sldId id="3674" r:id="rId43"/>
    <p:sldId id="3675" r:id="rId44"/>
    <p:sldId id="3676" r:id="rId45"/>
    <p:sldId id="3677" r:id="rId46"/>
    <p:sldId id="3678" r:id="rId47"/>
    <p:sldId id="3679" r:id="rId48"/>
    <p:sldId id="3680" r:id="rId49"/>
    <p:sldId id="3681" r:id="rId50"/>
    <p:sldId id="3682" r:id="rId51"/>
    <p:sldId id="3683" r:id="rId52"/>
    <p:sldId id="3684" r:id="rId53"/>
    <p:sldId id="3685" r:id="rId54"/>
    <p:sldId id="3686" r:id="rId55"/>
    <p:sldId id="3687" r:id="rId56"/>
    <p:sldId id="3688" r:id="rId57"/>
    <p:sldId id="3689" r:id="rId58"/>
    <p:sldId id="3690" r:id="rId59"/>
    <p:sldId id="3691" r:id="rId60"/>
    <p:sldId id="3692" r:id="rId61"/>
    <p:sldId id="3693" r:id="rId62"/>
    <p:sldId id="3694" r:id="rId63"/>
    <p:sldId id="3695" r:id="rId64"/>
    <p:sldId id="3696" r:id="rId65"/>
    <p:sldId id="3697" r:id="rId66"/>
    <p:sldId id="3698" r:id="rId67"/>
    <p:sldId id="3699" r:id="rId68"/>
    <p:sldId id="3700" r:id="rId69"/>
    <p:sldId id="3701" r:id="rId70"/>
    <p:sldId id="3702" r:id="rId71"/>
    <p:sldId id="3703" r:id="rId72"/>
    <p:sldId id="3704" r:id="rId73"/>
    <p:sldId id="3705" r:id="rId74"/>
    <p:sldId id="3706" r:id="rId75"/>
    <p:sldId id="3707" r:id="rId76"/>
    <p:sldId id="3708" r:id="rId77"/>
    <p:sldId id="3709" r:id="rId78"/>
    <p:sldId id="3710" r:id="rId79"/>
    <p:sldId id="3711" r:id="rId80"/>
    <p:sldId id="3712" r:id="rId81"/>
    <p:sldId id="3713" r:id="rId82"/>
    <p:sldId id="3714" r:id="rId83"/>
    <p:sldId id="3715" r:id="rId84"/>
    <p:sldId id="3716" r:id="rId85"/>
    <p:sldId id="3717" r:id="rId86"/>
    <p:sldId id="3718" r:id="rId87"/>
    <p:sldId id="3719" r:id="rId88"/>
    <p:sldId id="3720" r:id="rId89"/>
    <p:sldId id="3721" r:id="rId90"/>
    <p:sldId id="3722" r:id="rId91"/>
    <p:sldId id="3723" r:id="rId92"/>
    <p:sldId id="3724" r:id="rId93"/>
    <p:sldId id="3725" r:id="rId94"/>
    <p:sldId id="3726" r:id="rId95"/>
    <p:sldId id="3727" r:id="rId96"/>
    <p:sldId id="3728" r:id="rId97"/>
    <p:sldId id="3729" r:id="rId98"/>
    <p:sldId id="3730" r:id="rId99"/>
    <p:sldId id="3731" r:id="rId100"/>
    <p:sldId id="3732" r:id="rId101"/>
    <p:sldId id="3733" r:id="rId102"/>
    <p:sldId id="3734" r:id="rId103"/>
    <p:sldId id="3735" r:id="rId104"/>
    <p:sldId id="3736" r:id="rId105"/>
    <p:sldId id="3737" r:id="rId106"/>
    <p:sldId id="3738" r:id="rId107"/>
    <p:sldId id="3739" r:id="rId108"/>
    <p:sldId id="3740" r:id="rId109"/>
    <p:sldId id="3741" r:id="rId110"/>
    <p:sldId id="3742" r:id="rId111"/>
    <p:sldId id="3743" r:id="rId112"/>
    <p:sldId id="3744" r:id="rId113"/>
    <p:sldId id="3745" r:id="rId114"/>
    <p:sldId id="3746" r:id="rId115"/>
    <p:sldId id="3747" r:id="rId116"/>
    <p:sldId id="3748" r:id="rId117"/>
    <p:sldId id="3749" r:id="rId118"/>
    <p:sldId id="3750" r:id="rId119"/>
    <p:sldId id="3751" r:id="rId120"/>
    <p:sldId id="3752" r:id="rId121"/>
    <p:sldId id="3753" r:id="rId122"/>
    <p:sldId id="3754" r:id="rId123"/>
    <p:sldId id="3755" r:id="rId124"/>
    <p:sldId id="3756" r:id="rId125"/>
    <p:sldId id="3757" r:id="rId126"/>
    <p:sldId id="3758" r:id="rId127"/>
    <p:sldId id="3759" r:id="rId128"/>
    <p:sldId id="3760" r:id="rId129"/>
    <p:sldId id="3761" r:id="rId130"/>
    <p:sldId id="3762" r:id="rId131"/>
    <p:sldId id="3763" r:id="rId132"/>
    <p:sldId id="3764" r:id="rId133"/>
    <p:sldId id="3765" r:id="rId134"/>
    <p:sldId id="3766" r:id="rId135"/>
    <p:sldId id="3767" r:id="rId136"/>
    <p:sldId id="3768" r:id="rId137"/>
    <p:sldId id="3769" r:id="rId138"/>
    <p:sldId id="3770" r:id="rId139"/>
    <p:sldId id="3771" r:id="rId140"/>
    <p:sldId id="3772" r:id="rId141"/>
    <p:sldId id="3773" r:id="rId142"/>
    <p:sldId id="3774" r:id="rId143"/>
    <p:sldId id="3775" r:id="rId144"/>
    <p:sldId id="3776" r:id="rId145"/>
    <p:sldId id="3777" r:id="rId146"/>
    <p:sldId id="3778" r:id="rId147"/>
    <p:sldId id="3779" r:id="rId148"/>
    <p:sldId id="3780" r:id="rId149"/>
    <p:sldId id="3781" r:id="rId150"/>
    <p:sldId id="3782" r:id="rId151"/>
    <p:sldId id="3783" r:id="rId152"/>
    <p:sldId id="3784" r:id="rId153"/>
    <p:sldId id="3785" r:id="rId154"/>
    <p:sldId id="3786" r:id="rId155"/>
    <p:sldId id="3787" r:id="rId156"/>
    <p:sldId id="3788" r:id="rId157"/>
    <p:sldId id="3789" r:id="rId158"/>
    <p:sldId id="3790" r:id="rId159"/>
    <p:sldId id="3791" r:id="rId160"/>
    <p:sldId id="3792" r:id="rId161"/>
    <p:sldId id="3793" r:id="rId162"/>
    <p:sldId id="3794" r:id="rId163"/>
    <p:sldId id="3795" r:id="rId164"/>
    <p:sldId id="3796" r:id="rId165"/>
    <p:sldId id="3797" r:id="rId166"/>
    <p:sldId id="3798" r:id="rId167"/>
    <p:sldId id="3799" r:id="rId168"/>
    <p:sldId id="3800" r:id="rId169"/>
    <p:sldId id="3801" r:id="rId170"/>
    <p:sldId id="3802" r:id="rId171"/>
    <p:sldId id="3803" r:id="rId172"/>
    <p:sldId id="3804" r:id="rId173"/>
    <p:sldId id="3805" r:id="rId174"/>
    <p:sldId id="3806" r:id="rId175"/>
    <p:sldId id="3807" r:id="rId176"/>
    <p:sldId id="3808" r:id="rId177"/>
    <p:sldId id="3809" r:id="rId178"/>
    <p:sldId id="3810" r:id="rId179"/>
    <p:sldId id="3811" r:id="rId180"/>
    <p:sldId id="3812" r:id="rId181"/>
    <p:sldId id="3813" r:id="rId182"/>
    <p:sldId id="3814" r:id="rId183"/>
    <p:sldId id="3815" r:id="rId184"/>
    <p:sldId id="3816" r:id="rId185"/>
    <p:sldId id="3817" r:id="rId186"/>
    <p:sldId id="3818" r:id="rId187"/>
    <p:sldId id="3819" r:id="rId188"/>
    <p:sldId id="3820" r:id="rId189"/>
    <p:sldId id="3821" r:id="rId190"/>
    <p:sldId id="3822" r:id="rId191"/>
    <p:sldId id="3823" r:id="rId192"/>
    <p:sldId id="3824" r:id="rId193"/>
    <p:sldId id="3825" r:id="rId194"/>
    <p:sldId id="3826" r:id="rId195"/>
    <p:sldId id="3827" r:id="rId196"/>
    <p:sldId id="3828" r:id="rId197"/>
    <p:sldId id="3829" r:id="rId198"/>
    <p:sldId id="3830" r:id="rId199"/>
    <p:sldId id="3831" r:id="rId200"/>
    <p:sldId id="3832" r:id="rId201"/>
    <p:sldId id="3833" r:id="rId202"/>
    <p:sldId id="3834" r:id="rId203"/>
    <p:sldId id="3835" r:id="rId204"/>
    <p:sldId id="3836" r:id="rId205"/>
    <p:sldId id="3837" r:id="rId206"/>
    <p:sldId id="3838" r:id="rId207"/>
    <p:sldId id="3839" r:id="rId208"/>
    <p:sldId id="3840" r:id="rId209"/>
    <p:sldId id="3841" r:id="rId210"/>
    <p:sldId id="3842" r:id="rId211"/>
    <p:sldId id="3843" r:id="rId212"/>
    <p:sldId id="3844" r:id="rId213"/>
    <p:sldId id="3845" r:id="rId214"/>
    <p:sldId id="3846" r:id="rId215"/>
    <p:sldId id="3847" r:id="rId216"/>
    <p:sldId id="3848" r:id="rId217"/>
    <p:sldId id="3849" r:id="rId218"/>
    <p:sldId id="3850" r:id="rId219"/>
    <p:sldId id="3851" r:id="rId220"/>
    <p:sldId id="3852" r:id="rId221"/>
    <p:sldId id="3853" r:id="rId222"/>
    <p:sldId id="3854" r:id="rId223"/>
    <p:sldId id="3855" r:id="rId224"/>
    <p:sldId id="3856" r:id="rId225"/>
    <p:sldId id="3857" r:id="rId226"/>
    <p:sldId id="3858" r:id="rId227"/>
    <p:sldId id="3859" r:id="rId228"/>
    <p:sldId id="3860" r:id="rId229"/>
    <p:sldId id="3861" r:id="rId230"/>
    <p:sldId id="3862" r:id="rId231"/>
    <p:sldId id="3863" r:id="rId232"/>
    <p:sldId id="3864" r:id="rId233"/>
    <p:sldId id="3865" r:id="rId234"/>
    <p:sldId id="3866" r:id="rId235"/>
    <p:sldId id="3867" r:id="rId236"/>
    <p:sldId id="3868" r:id="rId237"/>
    <p:sldId id="3869" r:id="rId238"/>
    <p:sldId id="3870" r:id="rId239"/>
    <p:sldId id="3871" r:id="rId240"/>
    <p:sldId id="3872" r:id="rId241"/>
    <p:sldId id="3873" r:id="rId242"/>
    <p:sldId id="3874" r:id="rId243"/>
    <p:sldId id="3875" r:id="rId244"/>
    <p:sldId id="3876" r:id="rId245"/>
    <p:sldId id="3877" r:id="rId246"/>
    <p:sldId id="3878" r:id="rId247"/>
    <p:sldId id="3879" r:id="rId248"/>
    <p:sldId id="3880" r:id="rId249"/>
    <p:sldId id="3881" r:id="rId250"/>
    <p:sldId id="3882" r:id="rId251"/>
    <p:sldId id="3883" r:id="rId252"/>
    <p:sldId id="3884" r:id="rId253"/>
    <p:sldId id="3885" r:id="rId254"/>
    <p:sldId id="3886" r:id="rId255"/>
    <p:sldId id="3887" r:id="rId256"/>
    <p:sldId id="3888" r:id="rId257"/>
    <p:sldId id="3889" r:id="rId258"/>
    <p:sldId id="3890" r:id="rId259"/>
    <p:sldId id="3891" r:id="rId260"/>
    <p:sldId id="3892" r:id="rId261"/>
    <p:sldId id="3893" r:id="rId262"/>
    <p:sldId id="3894" r:id="rId263"/>
    <p:sldId id="3895" r:id="rId264"/>
    <p:sldId id="3896" r:id="rId265"/>
    <p:sldId id="3897" r:id="rId266"/>
    <p:sldId id="3898" r:id="rId267"/>
    <p:sldId id="3899" r:id="rId268"/>
    <p:sldId id="3900" r:id="rId269"/>
    <p:sldId id="3901" r:id="rId270"/>
    <p:sldId id="3902" r:id="rId271"/>
    <p:sldId id="3903" r:id="rId272"/>
    <p:sldId id="3904" r:id="rId273"/>
    <p:sldId id="3905" r:id="rId274"/>
    <p:sldId id="3906" r:id="rId275"/>
    <p:sldId id="3907" r:id="rId276"/>
    <p:sldId id="3908" r:id="rId277"/>
    <p:sldId id="3909" r:id="rId278"/>
    <p:sldId id="3910" r:id="rId279"/>
    <p:sldId id="3911" r:id="rId280"/>
    <p:sldId id="3912" r:id="rId281"/>
    <p:sldId id="3913" r:id="rId282"/>
    <p:sldId id="3914" r:id="rId283"/>
    <p:sldId id="3915" r:id="rId284"/>
    <p:sldId id="3916" r:id="rId285"/>
    <p:sldId id="3917" r:id="rId286"/>
    <p:sldId id="3918" r:id="rId287"/>
    <p:sldId id="3919" r:id="rId288"/>
    <p:sldId id="3920" r:id="rId289"/>
    <p:sldId id="3921" r:id="rId290"/>
    <p:sldId id="3922" r:id="rId291"/>
    <p:sldId id="3923" r:id="rId292"/>
    <p:sldId id="3924" r:id="rId293"/>
    <p:sldId id="3925" r:id="rId294"/>
    <p:sldId id="3926" r:id="rId295"/>
    <p:sldId id="3927" r:id="rId296"/>
    <p:sldId id="3928" r:id="rId297"/>
    <p:sldId id="3929" r:id="rId298"/>
    <p:sldId id="3930" r:id="rId299"/>
    <p:sldId id="3931" r:id="rId300"/>
    <p:sldId id="3932" r:id="rId301"/>
    <p:sldId id="3933" r:id="rId302"/>
    <p:sldId id="3934" r:id="rId303"/>
    <p:sldId id="3935" r:id="rId304"/>
    <p:sldId id="3936" r:id="rId305"/>
    <p:sldId id="3937" r:id="rId306"/>
    <p:sldId id="3938" r:id="rId307"/>
    <p:sldId id="3939" r:id="rId308"/>
    <p:sldId id="3940" r:id="rId309"/>
    <p:sldId id="3941" r:id="rId310"/>
    <p:sldId id="3942" r:id="rId311"/>
    <p:sldId id="3943" r:id="rId312"/>
    <p:sldId id="3944" r:id="rId313"/>
    <p:sldId id="3945" r:id="rId314"/>
    <p:sldId id="3946" r:id="rId315"/>
    <p:sldId id="3947" r:id="rId316"/>
    <p:sldId id="4244" r:id="rId317"/>
    <p:sldId id="3948" r:id="rId318"/>
    <p:sldId id="3949" r:id="rId319"/>
    <p:sldId id="3950" r:id="rId320"/>
    <p:sldId id="3951" r:id="rId321"/>
    <p:sldId id="3952" r:id="rId322"/>
    <p:sldId id="4245" r:id="rId323"/>
    <p:sldId id="3953" r:id="rId324"/>
    <p:sldId id="3954" r:id="rId325"/>
    <p:sldId id="3955" r:id="rId326"/>
    <p:sldId id="3956" r:id="rId327"/>
    <p:sldId id="3957" r:id="rId328"/>
    <p:sldId id="3958" r:id="rId329"/>
    <p:sldId id="3959" r:id="rId330"/>
    <p:sldId id="3960" r:id="rId331"/>
    <p:sldId id="3961" r:id="rId332"/>
    <p:sldId id="3962" r:id="rId333"/>
    <p:sldId id="3963" r:id="rId334"/>
    <p:sldId id="3964" r:id="rId335"/>
    <p:sldId id="3965" r:id="rId336"/>
    <p:sldId id="3966" r:id="rId337"/>
    <p:sldId id="3967" r:id="rId338"/>
    <p:sldId id="3968" r:id="rId339"/>
    <p:sldId id="3969" r:id="rId340"/>
    <p:sldId id="3970" r:id="rId341"/>
    <p:sldId id="3971" r:id="rId342"/>
    <p:sldId id="3972" r:id="rId343"/>
    <p:sldId id="3973" r:id="rId344"/>
    <p:sldId id="3974" r:id="rId345"/>
    <p:sldId id="3975" r:id="rId346"/>
    <p:sldId id="3976" r:id="rId347"/>
    <p:sldId id="3977" r:id="rId348"/>
    <p:sldId id="3978" r:id="rId349"/>
    <p:sldId id="3979" r:id="rId350"/>
    <p:sldId id="3980" r:id="rId351"/>
    <p:sldId id="3981" r:id="rId352"/>
    <p:sldId id="3982" r:id="rId353"/>
    <p:sldId id="3983" r:id="rId354"/>
    <p:sldId id="3984" r:id="rId355"/>
    <p:sldId id="3985" r:id="rId356"/>
    <p:sldId id="3986" r:id="rId357"/>
    <p:sldId id="3987" r:id="rId358"/>
    <p:sldId id="3988" r:id="rId359"/>
    <p:sldId id="3989" r:id="rId360"/>
    <p:sldId id="3990" r:id="rId361"/>
    <p:sldId id="3991" r:id="rId362"/>
    <p:sldId id="3992" r:id="rId363"/>
    <p:sldId id="3993" r:id="rId364"/>
    <p:sldId id="3994" r:id="rId365"/>
    <p:sldId id="3995" r:id="rId366"/>
    <p:sldId id="3996" r:id="rId367"/>
    <p:sldId id="3997" r:id="rId368"/>
    <p:sldId id="3998" r:id="rId369"/>
    <p:sldId id="3999" r:id="rId370"/>
    <p:sldId id="4000" r:id="rId371"/>
    <p:sldId id="4001" r:id="rId372"/>
    <p:sldId id="4002" r:id="rId373"/>
    <p:sldId id="4003" r:id="rId374"/>
    <p:sldId id="4004" r:id="rId375"/>
    <p:sldId id="4005" r:id="rId376"/>
    <p:sldId id="4006" r:id="rId377"/>
    <p:sldId id="4007" r:id="rId378"/>
    <p:sldId id="4008" r:id="rId379"/>
    <p:sldId id="4009" r:id="rId380"/>
    <p:sldId id="4010" r:id="rId381"/>
    <p:sldId id="4011" r:id="rId382"/>
    <p:sldId id="4012" r:id="rId383"/>
    <p:sldId id="4013" r:id="rId384"/>
    <p:sldId id="4014" r:id="rId385"/>
    <p:sldId id="4015" r:id="rId386"/>
    <p:sldId id="4016" r:id="rId387"/>
    <p:sldId id="4017" r:id="rId388"/>
    <p:sldId id="4018" r:id="rId389"/>
    <p:sldId id="4019" r:id="rId390"/>
    <p:sldId id="4020" r:id="rId391"/>
    <p:sldId id="4021" r:id="rId392"/>
    <p:sldId id="4022" r:id="rId393"/>
    <p:sldId id="4023" r:id="rId394"/>
    <p:sldId id="4024" r:id="rId395"/>
    <p:sldId id="4025" r:id="rId396"/>
    <p:sldId id="4026" r:id="rId397"/>
    <p:sldId id="4027" r:id="rId398"/>
    <p:sldId id="4028" r:id="rId399"/>
    <p:sldId id="4029" r:id="rId400"/>
    <p:sldId id="4030" r:id="rId401"/>
    <p:sldId id="4031" r:id="rId402"/>
    <p:sldId id="4032" r:id="rId403"/>
    <p:sldId id="4033" r:id="rId404"/>
    <p:sldId id="4034" r:id="rId405"/>
    <p:sldId id="4035" r:id="rId406"/>
    <p:sldId id="4036" r:id="rId407"/>
    <p:sldId id="4037" r:id="rId408"/>
    <p:sldId id="4038" r:id="rId409"/>
    <p:sldId id="4039" r:id="rId410"/>
    <p:sldId id="4040" r:id="rId411"/>
    <p:sldId id="4041" r:id="rId412"/>
    <p:sldId id="4042" r:id="rId413"/>
    <p:sldId id="4043" r:id="rId414"/>
    <p:sldId id="4044" r:id="rId415"/>
    <p:sldId id="4045" r:id="rId416"/>
    <p:sldId id="4046" r:id="rId417"/>
    <p:sldId id="4047" r:id="rId418"/>
    <p:sldId id="4048" r:id="rId419"/>
    <p:sldId id="4049" r:id="rId420"/>
    <p:sldId id="4050" r:id="rId421"/>
    <p:sldId id="4051" r:id="rId422"/>
    <p:sldId id="4052" r:id="rId423"/>
    <p:sldId id="4053" r:id="rId424"/>
    <p:sldId id="4054" r:id="rId425"/>
    <p:sldId id="4055" r:id="rId426"/>
    <p:sldId id="4056" r:id="rId427"/>
    <p:sldId id="4057" r:id="rId428"/>
    <p:sldId id="4246" r:id="rId429"/>
    <p:sldId id="4058" r:id="rId430"/>
    <p:sldId id="4059" r:id="rId431"/>
    <p:sldId id="4060" r:id="rId432"/>
    <p:sldId id="4061" r:id="rId433"/>
    <p:sldId id="4062" r:id="rId434"/>
    <p:sldId id="4063" r:id="rId435"/>
    <p:sldId id="4064" r:id="rId436"/>
    <p:sldId id="4065" r:id="rId437"/>
    <p:sldId id="4066" r:id="rId438"/>
    <p:sldId id="4067" r:id="rId439"/>
    <p:sldId id="4068" r:id="rId440"/>
    <p:sldId id="4069" r:id="rId441"/>
    <p:sldId id="4070" r:id="rId442"/>
    <p:sldId id="4071" r:id="rId443"/>
    <p:sldId id="4072" r:id="rId444"/>
    <p:sldId id="4073" r:id="rId445"/>
    <p:sldId id="4074" r:id="rId446"/>
    <p:sldId id="4075" r:id="rId447"/>
    <p:sldId id="4076" r:id="rId448"/>
    <p:sldId id="4077" r:id="rId449"/>
    <p:sldId id="4078" r:id="rId450"/>
    <p:sldId id="4079" r:id="rId451"/>
    <p:sldId id="4080" r:id="rId452"/>
    <p:sldId id="4081" r:id="rId453"/>
    <p:sldId id="4082" r:id="rId454"/>
    <p:sldId id="4083" r:id="rId455"/>
    <p:sldId id="4084" r:id="rId456"/>
    <p:sldId id="4085" r:id="rId457"/>
    <p:sldId id="4086" r:id="rId458"/>
    <p:sldId id="4087" r:id="rId459"/>
    <p:sldId id="4088" r:id="rId460"/>
    <p:sldId id="4089" r:id="rId461"/>
    <p:sldId id="4090" r:id="rId462"/>
    <p:sldId id="4091" r:id="rId463"/>
    <p:sldId id="4092" r:id="rId464"/>
    <p:sldId id="4093" r:id="rId465"/>
    <p:sldId id="4094" r:id="rId466"/>
    <p:sldId id="4243" r:id="rId467"/>
    <p:sldId id="4095" r:id="rId468"/>
    <p:sldId id="4096" r:id="rId469"/>
    <p:sldId id="4097" r:id="rId470"/>
    <p:sldId id="4098" r:id="rId471"/>
    <p:sldId id="4099" r:id="rId472"/>
    <p:sldId id="4100" r:id="rId473"/>
    <p:sldId id="4101" r:id="rId474"/>
    <p:sldId id="4102" r:id="rId475"/>
    <p:sldId id="4103" r:id="rId476"/>
    <p:sldId id="4104" r:id="rId477"/>
    <p:sldId id="4105" r:id="rId478"/>
    <p:sldId id="4106" r:id="rId479"/>
    <p:sldId id="4107" r:id="rId480"/>
    <p:sldId id="4108" r:id="rId481"/>
    <p:sldId id="4109" r:id="rId482"/>
    <p:sldId id="4110" r:id="rId483"/>
    <p:sldId id="4111" r:id="rId484"/>
    <p:sldId id="4112" r:id="rId485"/>
    <p:sldId id="4113" r:id="rId486"/>
    <p:sldId id="4114" r:id="rId487"/>
    <p:sldId id="4115" r:id="rId488"/>
    <p:sldId id="4116" r:id="rId489"/>
    <p:sldId id="4117" r:id="rId490"/>
    <p:sldId id="4118" r:id="rId491"/>
    <p:sldId id="4119" r:id="rId492"/>
    <p:sldId id="4120" r:id="rId493"/>
    <p:sldId id="4121" r:id="rId494"/>
    <p:sldId id="4122" r:id="rId495"/>
    <p:sldId id="4123" r:id="rId496"/>
    <p:sldId id="4124" r:id="rId497"/>
    <p:sldId id="4125" r:id="rId498"/>
    <p:sldId id="4126" r:id="rId499"/>
    <p:sldId id="4127" r:id="rId500"/>
    <p:sldId id="4128" r:id="rId501"/>
    <p:sldId id="4129" r:id="rId502"/>
    <p:sldId id="4130" r:id="rId503"/>
    <p:sldId id="4131" r:id="rId504"/>
    <p:sldId id="4132" r:id="rId505"/>
    <p:sldId id="4133" r:id="rId506"/>
    <p:sldId id="4134" r:id="rId507"/>
    <p:sldId id="4247" r:id="rId508"/>
    <p:sldId id="4135" r:id="rId509"/>
    <p:sldId id="4136" r:id="rId510"/>
    <p:sldId id="4137" r:id="rId511"/>
    <p:sldId id="4138" r:id="rId512"/>
    <p:sldId id="4139" r:id="rId513"/>
    <p:sldId id="4140" r:id="rId514"/>
    <p:sldId id="4141" r:id="rId515"/>
    <p:sldId id="4142" r:id="rId516"/>
    <p:sldId id="4143" r:id="rId517"/>
    <p:sldId id="4144" r:id="rId518"/>
    <p:sldId id="4145" r:id="rId519"/>
    <p:sldId id="4146" r:id="rId520"/>
    <p:sldId id="4147" r:id="rId521"/>
    <p:sldId id="4148" r:id="rId522"/>
    <p:sldId id="4149" r:id="rId523"/>
    <p:sldId id="4150" r:id="rId524"/>
    <p:sldId id="4151" r:id="rId525"/>
    <p:sldId id="4152" r:id="rId526"/>
    <p:sldId id="4153" r:id="rId527"/>
    <p:sldId id="4154" r:id="rId528"/>
    <p:sldId id="4155" r:id="rId529"/>
    <p:sldId id="4156" r:id="rId530"/>
    <p:sldId id="4157" r:id="rId531"/>
    <p:sldId id="4158" r:id="rId532"/>
    <p:sldId id="4159" r:id="rId533"/>
    <p:sldId id="4160" r:id="rId534"/>
    <p:sldId id="4161" r:id="rId535"/>
    <p:sldId id="4162" r:id="rId536"/>
    <p:sldId id="4163" r:id="rId537"/>
    <p:sldId id="4164" r:id="rId538"/>
    <p:sldId id="4165" r:id="rId539"/>
    <p:sldId id="4166" r:id="rId540"/>
    <p:sldId id="4167" r:id="rId541"/>
    <p:sldId id="4168" r:id="rId542"/>
    <p:sldId id="4169" r:id="rId543"/>
    <p:sldId id="4170" r:id="rId544"/>
    <p:sldId id="4171" r:id="rId545"/>
    <p:sldId id="4172" r:id="rId546"/>
    <p:sldId id="4173" r:id="rId547"/>
    <p:sldId id="4174" r:id="rId548"/>
    <p:sldId id="4175" r:id="rId549"/>
    <p:sldId id="4176" r:id="rId550"/>
    <p:sldId id="4177" r:id="rId551"/>
    <p:sldId id="4178" r:id="rId552"/>
    <p:sldId id="4179" r:id="rId553"/>
    <p:sldId id="4180" r:id="rId554"/>
    <p:sldId id="4181" r:id="rId555"/>
    <p:sldId id="4182" r:id="rId556"/>
    <p:sldId id="4183" r:id="rId557"/>
    <p:sldId id="4184" r:id="rId558"/>
    <p:sldId id="4185" r:id="rId559"/>
    <p:sldId id="4186" r:id="rId560"/>
    <p:sldId id="4187" r:id="rId561"/>
    <p:sldId id="4188" r:id="rId562"/>
    <p:sldId id="4189" r:id="rId563"/>
    <p:sldId id="4190" r:id="rId564"/>
    <p:sldId id="4191" r:id="rId565"/>
    <p:sldId id="4192" r:id="rId566"/>
    <p:sldId id="4193" r:id="rId567"/>
    <p:sldId id="4194" r:id="rId568"/>
    <p:sldId id="4195" r:id="rId569"/>
    <p:sldId id="4196" r:id="rId570"/>
    <p:sldId id="4197" r:id="rId571"/>
    <p:sldId id="4198" r:id="rId572"/>
    <p:sldId id="4199" r:id="rId573"/>
    <p:sldId id="4200" r:id="rId574"/>
    <p:sldId id="4201" r:id="rId575"/>
    <p:sldId id="4202" r:id="rId576"/>
    <p:sldId id="4203" r:id="rId577"/>
    <p:sldId id="4204" r:id="rId578"/>
    <p:sldId id="4205" r:id="rId579"/>
    <p:sldId id="4206" r:id="rId580"/>
    <p:sldId id="4207" r:id="rId581"/>
    <p:sldId id="4208" r:id="rId582"/>
    <p:sldId id="4209" r:id="rId583"/>
    <p:sldId id="4210" r:id="rId584"/>
    <p:sldId id="4211" r:id="rId585"/>
    <p:sldId id="4212" r:id="rId586"/>
    <p:sldId id="4213" r:id="rId587"/>
    <p:sldId id="4214" r:id="rId588"/>
    <p:sldId id="4215" r:id="rId589"/>
    <p:sldId id="4216" r:id="rId590"/>
    <p:sldId id="4217" r:id="rId591"/>
    <p:sldId id="4218" r:id="rId592"/>
    <p:sldId id="4219" r:id="rId593"/>
    <p:sldId id="4220" r:id="rId594"/>
    <p:sldId id="4221" r:id="rId595"/>
    <p:sldId id="4222" r:id="rId596"/>
    <p:sldId id="4223" r:id="rId597"/>
    <p:sldId id="4248" r:id="rId598"/>
    <p:sldId id="4224" r:id="rId599"/>
    <p:sldId id="4225" r:id="rId600"/>
    <p:sldId id="4226" r:id="rId601"/>
    <p:sldId id="4227" r:id="rId602"/>
    <p:sldId id="4228" r:id="rId603"/>
    <p:sldId id="4229" r:id="rId604"/>
    <p:sldId id="4230" r:id="rId605"/>
    <p:sldId id="4231" r:id="rId606"/>
    <p:sldId id="4232" r:id="rId607"/>
    <p:sldId id="4233" r:id="rId608"/>
    <p:sldId id="4234" r:id="rId609"/>
    <p:sldId id="4235" r:id="rId610"/>
    <p:sldId id="4236" r:id="rId611"/>
    <p:sldId id="4237" r:id="rId612"/>
    <p:sldId id="4238" r:id="rId613"/>
    <p:sldId id="4239" r:id="rId614"/>
    <p:sldId id="4240" r:id="rId615"/>
    <p:sldId id="4241" r:id="rId616"/>
    <p:sldId id="4242" r:id="rId617"/>
    <p:sldId id="3637" r:id="rId618"/>
    <p:sldId id="3415" r:id="rId6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00"/>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showGuides="1">
      <p:cViewPr>
        <p:scale>
          <a:sx n="60" d="100"/>
          <a:sy n="60" d="100"/>
        </p:scale>
        <p:origin x="2098" y="571"/>
      </p:cViewPr>
      <p:guideLst>
        <p:guide orient="horz" pos="2160"/>
        <p:guide pos="2928"/>
      </p:guideLst>
    </p:cSldViewPr>
  </p:slideViewPr>
  <p:notesTextViewPr>
    <p:cViewPr>
      <p:scale>
        <a:sx n="100" d="100"/>
        <a:sy n="100" d="100"/>
      </p:scale>
      <p:origin x="0" y="0"/>
    </p:cViewPr>
  </p:notesTextViewPr>
  <p:sorterViewPr>
    <p:cViewPr>
      <p:scale>
        <a:sx n="66" d="100"/>
        <a:sy n="66" d="100"/>
      </p:scale>
      <p:origin x="0" y="640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notesMaster" Target="notesMasters/notesMaster1.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tableStyles" Target="tableStyles.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theme" Target="theme/theme1.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viewProps" Target="viewProps.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132"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21EB1E6E-E831-4ABA-802E-1986D6D3D3EB}" type="datetimeFigureOut">
              <a:rPr lang="en-US"/>
              <a:pPr>
                <a:defRPr/>
              </a:pPr>
              <a:t>27/04/2020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0604C0EB-CFDB-4FF6-85CF-0A43C09366B9}" type="slidenum">
              <a:rPr lang="en-US"/>
              <a:pPr>
                <a:defRPr/>
              </a:pPr>
              <a:t>‹#›</a:t>
            </a:fld>
            <a:endParaRPr lang="en-US"/>
          </a:p>
        </p:txBody>
      </p:sp>
    </p:spTree>
    <p:extLst>
      <p:ext uri="{BB962C8B-B14F-4D97-AF65-F5344CB8AC3E}">
        <p14:creationId xmlns:p14="http://schemas.microsoft.com/office/powerpoint/2010/main" val="740693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9C0DA0-20EA-42B4-A566-ED35B9229780}" type="slidenum">
              <a:rPr lang="ar-SA"/>
              <a:pPr>
                <a:defRPr/>
              </a:pPr>
              <a:t>‹#›</a:t>
            </a:fld>
            <a:endParaRPr lang="en-US"/>
          </a:p>
        </p:txBody>
      </p:sp>
    </p:spTree>
    <p:extLst>
      <p:ext uri="{BB962C8B-B14F-4D97-AF65-F5344CB8AC3E}">
        <p14:creationId xmlns:p14="http://schemas.microsoft.com/office/powerpoint/2010/main" val="27787975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51CB00-CFE0-44A2-BC02-D43489C2C686}" type="slidenum">
              <a:rPr lang="ar-SA"/>
              <a:pPr>
                <a:defRPr/>
              </a:pPr>
              <a:t>‹#›</a:t>
            </a:fld>
            <a:endParaRPr lang="en-US"/>
          </a:p>
        </p:txBody>
      </p:sp>
    </p:spTree>
    <p:extLst>
      <p:ext uri="{BB962C8B-B14F-4D97-AF65-F5344CB8AC3E}">
        <p14:creationId xmlns:p14="http://schemas.microsoft.com/office/powerpoint/2010/main" val="18320532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88FB9E-223A-49D6-B6C3-7C95E5D7C8ED}" type="slidenum">
              <a:rPr lang="ar-SA"/>
              <a:pPr>
                <a:defRPr/>
              </a:pPr>
              <a:t>‹#›</a:t>
            </a:fld>
            <a:endParaRPr lang="en-US"/>
          </a:p>
        </p:txBody>
      </p:sp>
    </p:spTree>
    <p:extLst>
      <p:ext uri="{BB962C8B-B14F-4D97-AF65-F5344CB8AC3E}">
        <p14:creationId xmlns:p14="http://schemas.microsoft.com/office/powerpoint/2010/main" val="9163738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6D5EA7-310B-4334-B105-DCF6F64A203E}" type="slidenum">
              <a:rPr lang="ar-SA"/>
              <a:pPr>
                <a:defRPr/>
              </a:pPr>
              <a:t>‹#›</a:t>
            </a:fld>
            <a:endParaRPr lang="en-US"/>
          </a:p>
        </p:txBody>
      </p:sp>
    </p:spTree>
    <p:extLst>
      <p:ext uri="{BB962C8B-B14F-4D97-AF65-F5344CB8AC3E}">
        <p14:creationId xmlns:p14="http://schemas.microsoft.com/office/powerpoint/2010/main" val="6438614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0D9890-D189-4DC0-8BBB-210715237221}" type="slidenum">
              <a:rPr lang="ar-SA"/>
              <a:pPr>
                <a:defRPr/>
              </a:pPr>
              <a:t>‹#›</a:t>
            </a:fld>
            <a:endParaRPr lang="en-US"/>
          </a:p>
        </p:txBody>
      </p:sp>
    </p:spTree>
    <p:extLst>
      <p:ext uri="{BB962C8B-B14F-4D97-AF65-F5344CB8AC3E}">
        <p14:creationId xmlns:p14="http://schemas.microsoft.com/office/powerpoint/2010/main" val="29389687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3956B8-8B91-4FC7-8B05-E45A3A53BA3C}" type="slidenum">
              <a:rPr lang="ar-SA"/>
              <a:pPr>
                <a:defRPr/>
              </a:pPr>
              <a:t>‹#›</a:t>
            </a:fld>
            <a:endParaRPr lang="en-US"/>
          </a:p>
        </p:txBody>
      </p:sp>
    </p:spTree>
    <p:extLst>
      <p:ext uri="{BB962C8B-B14F-4D97-AF65-F5344CB8AC3E}">
        <p14:creationId xmlns:p14="http://schemas.microsoft.com/office/powerpoint/2010/main" val="505250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AF6E8D-3365-4E5D-8CAC-A45AC886CB34}" type="slidenum">
              <a:rPr lang="ar-SA"/>
              <a:pPr>
                <a:defRPr/>
              </a:pPr>
              <a:t>‹#›</a:t>
            </a:fld>
            <a:endParaRPr lang="en-US"/>
          </a:p>
        </p:txBody>
      </p:sp>
    </p:spTree>
    <p:extLst>
      <p:ext uri="{BB962C8B-B14F-4D97-AF65-F5344CB8AC3E}">
        <p14:creationId xmlns:p14="http://schemas.microsoft.com/office/powerpoint/2010/main" val="19440584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A950FD-6B9F-4BBD-9731-6EC5E9CB94BB}" type="slidenum">
              <a:rPr lang="ar-SA"/>
              <a:pPr>
                <a:defRPr/>
              </a:pPr>
              <a:t>‹#›</a:t>
            </a:fld>
            <a:endParaRPr lang="en-US"/>
          </a:p>
        </p:txBody>
      </p:sp>
    </p:spTree>
    <p:extLst>
      <p:ext uri="{BB962C8B-B14F-4D97-AF65-F5344CB8AC3E}">
        <p14:creationId xmlns:p14="http://schemas.microsoft.com/office/powerpoint/2010/main" val="1293431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BD81D9-526B-46DB-A2AD-6F4EEBAEF166}" type="slidenum">
              <a:rPr lang="ar-SA"/>
              <a:pPr>
                <a:defRPr/>
              </a:pPr>
              <a:t>‹#›</a:t>
            </a:fld>
            <a:endParaRPr lang="en-US"/>
          </a:p>
        </p:txBody>
      </p:sp>
    </p:spTree>
    <p:extLst>
      <p:ext uri="{BB962C8B-B14F-4D97-AF65-F5344CB8AC3E}">
        <p14:creationId xmlns:p14="http://schemas.microsoft.com/office/powerpoint/2010/main" val="41970898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9BD127-C830-4697-B46A-51AD94C6107F}" type="slidenum">
              <a:rPr lang="ar-SA"/>
              <a:pPr>
                <a:defRPr/>
              </a:pPr>
              <a:t>‹#›</a:t>
            </a:fld>
            <a:endParaRPr lang="en-US"/>
          </a:p>
        </p:txBody>
      </p:sp>
    </p:spTree>
    <p:extLst>
      <p:ext uri="{BB962C8B-B14F-4D97-AF65-F5344CB8AC3E}">
        <p14:creationId xmlns:p14="http://schemas.microsoft.com/office/powerpoint/2010/main" val="11843793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00553C-BA4E-4E68-831B-EE2284562A92}" type="slidenum">
              <a:rPr lang="ar-SA"/>
              <a:pPr>
                <a:defRPr/>
              </a:pPr>
              <a:t>‹#›</a:t>
            </a:fld>
            <a:endParaRPr lang="en-US"/>
          </a:p>
        </p:txBody>
      </p:sp>
    </p:spTree>
    <p:extLst>
      <p:ext uri="{BB962C8B-B14F-4D97-AF65-F5344CB8AC3E}">
        <p14:creationId xmlns:p14="http://schemas.microsoft.com/office/powerpoint/2010/main" val="9727679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itchFamily="34" charset="0"/>
                <a:cs typeface="Arial" pitchFamily="34" charset="0"/>
              </a:defRPr>
            </a:lvl1pPr>
          </a:lstStyle>
          <a:p>
            <a:pPr>
              <a:defRPr/>
            </a:pPr>
            <a:fld id="{11E21571-B8AD-4D9A-9242-7BFE2C511ED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63550" y="228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051" name="Rectangle 6"/>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2" name="Rectangle 7"/>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3" name="Rectangle 9"/>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4" name="Rectangle 3"/>
          <p:cNvSpPr>
            <a:spLocks noChangeArrowheads="1"/>
          </p:cNvSpPr>
          <p:nvPr/>
        </p:nvSpPr>
        <p:spPr bwMode="auto">
          <a:xfrm>
            <a:off x="136525" y="2535047"/>
            <a:ext cx="9201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dirty="0" err="1">
                <a:solidFill>
                  <a:srgbClr val="FFFF00"/>
                </a:solidFill>
                <a:latin typeface="Trebuchet MS" pitchFamily="34" charset="0"/>
              </a:rPr>
              <a:t>Dua’a</a:t>
            </a:r>
            <a:r>
              <a:rPr lang="en-US" sz="6000" b="1" dirty="0">
                <a:solidFill>
                  <a:srgbClr val="FFFF00"/>
                </a:solidFill>
                <a:latin typeface="Trebuchet MS" pitchFamily="34" charset="0"/>
              </a:rPr>
              <a:t> Abu-</a:t>
            </a:r>
            <a:r>
              <a:rPr lang="en-US" sz="6000" b="1" dirty="0" err="1">
                <a:solidFill>
                  <a:srgbClr val="FFFF00"/>
                </a:solidFill>
                <a:latin typeface="Trebuchet MS" pitchFamily="34" charset="0"/>
              </a:rPr>
              <a:t>Hamzah</a:t>
            </a:r>
            <a:r>
              <a:rPr lang="en-US" sz="6000" b="1" dirty="0">
                <a:solidFill>
                  <a:srgbClr val="FFFF00"/>
                </a:solidFill>
                <a:latin typeface="Trebuchet MS" pitchFamily="34" charset="0"/>
              </a:rPr>
              <a:t> </a:t>
            </a:r>
          </a:p>
          <a:p>
            <a:pPr algn="ctr"/>
            <a:r>
              <a:rPr lang="en-US" sz="6000" b="1" dirty="0">
                <a:solidFill>
                  <a:srgbClr val="FFFF00"/>
                </a:solidFill>
                <a:latin typeface="Trebuchet MS" pitchFamily="34" charset="0"/>
              </a:rPr>
              <a:t>al-</a:t>
            </a:r>
            <a:r>
              <a:rPr lang="en-US" sz="6000" b="1" dirty="0" err="1">
                <a:solidFill>
                  <a:srgbClr val="FFFF00"/>
                </a:solidFill>
                <a:latin typeface="Trebuchet MS" pitchFamily="34" charset="0"/>
              </a:rPr>
              <a:t>Thamaliy</a:t>
            </a:r>
            <a:endParaRPr lang="en-GB" sz="6000" b="1" dirty="0">
              <a:solidFill>
                <a:srgbClr val="FFFF00"/>
              </a:solidFill>
              <a:latin typeface="Trebuchet MS" pitchFamily="34" charset="0"/>
            </a:endParaRPr>
          </a:p>
        </p:txBody>
      </p:sp>
      <p:sp>
        <p:nvSpPr>
          <p:cNvPr id="2056" name="Rectangle 1"/>
          <p:cNvSpPr>
            <a:spLocks noChangeArrowheads="1"/>
          </p:cNvSpPr>
          <p:nvPr/>
        </p:nvSpPr>
        <p:spPr bwMode="auto">
          <a:xfrm>
            <a:off x="993775" y="1066800"/>
            <a:ext cx="7086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SA" sz="9600" dirty="0">
                <a:solidFill>
                  <a:srgbClr val="FFFF00"/>
                </a:solidFill>
                <a:latin typeface="Arabic Typesetting" panose="03020402040406030203" pitchFamily="66" charset="-78"/>
                <a:cs typeface="Arabic Typesetting" panose="03020402040406030203" pitchFamily="66" charset="-78"/>
              </a:rPr>
              <a:t>دعاء أبي حمزة الثمالي</a:t>
            </a:r>
          </a:p>
        </p:txBody>
      </p:sp>
      <p:sp>
        <p:nvSpPr>
          <p:cNvPr id="2057" name="Rectangle 8"/>
          <p:cNvSpPr>
            <a:spLocks noChangeArrowheads="1"/>
          </p:cNvSpPr>
          <p:nvPr/>
        </p:nvSpPr>
        <p:spPr bwMode="auto">
          <a:xfrm>
            <a:off x="685800" y="46482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FFFF00"/>
                </a:solidFill>
              </a:rPr>
              <a:t>(with Arabic text and English, Urdu, Hindi Translation &amp; Eng Transliteration)</a:t>
            </a:r>
          </a:p>
        </p:txBody>
      </p:sp>
      <p:sp>
        <p:nvSpPr>
          <p:cNvPr id="10"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smtClean="0">
                <a:solidFill>
                  <a:srgbClr val="000066"/>
                </a:solidFill>
                <a:latin typeface="Trebuchet MS" panose="020B0603020202020204" pitchFamily="34" charset="0"/>
              </a:rPr>
              <a:t>Sūrat</a:t>
            </a:r>
            <a:r>
              <a:rPr lang="en-US" altLang="en-US" sz="1200" b="1" dirty="0" smtClean="0">
                <a:solidFill>
                  <a:srgbClr val="000066"/>
                </a:solidFill>
                <a:latin typeface="Trebuchet MS" panose="020B0603020202020204" pitchFamily="34" charset="0"/>
              </a:rPr>
              <a:t> al-</a:t>
            </a:r>
            <a:r>
              <a:rPr lang="en-US" altLang="en-US" sz="1200" b="1" dirty="0" err="1" smtClean="0">
                <a:solidFill>
                  <a:srgbClr val="000066"/>
                </a:solidFill>
                <a:latin typeface="Trebuchet MS" panose="020B0603020202020204" pitchFamily="34" charset="0"/>
              </a:rPr>
              <a:t>Fātiḥah</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الَّذِي أَسَاءَ وَاجْتَرَأَ عَلَيْكَ وَلَمْ يُرْضِكَ خَرَجَ عَنْ قُدْرَتِكَ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Nor can he who did evildoings, dare to challenge you and did not arrive at Your pleasure find an exit out of Your power</a:t>
            </a:r>
          </a:p>
        </p:txBody>
      </p:sp>
      <p:sp>
        <p:nvSpPr>
          <p:cNvPr id="11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walalladhi asa-a wajtara-a ‘alayka walam yurdika kharaja ‘an qudratik(a)</a:t>
            </a:r>
          </a:p>
        </p:txBody>
      </p:sp>
      <p:sp>
        <p:nvSpPr>
          <p:cNvPr id="11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نہ ہی کوئی برائی کرنے والا، تیرے سامنے جرّت کرنے والا اور تیری رضاجوئی ن کرنے والا تیرے قابو سے بہار ہے،</a:t>
            </a:r>
            <a:endParaRPr lang="en-US" sz="4000" b="1">
              <a:solidFill>
                <a:srgbClr val="000066"/>
              </a:solidFill>
              <a:latin typeface="Alvi Nastaleeq" pitchFamily="2" charset="-78"/>
              <a:cs typeface="Alvi Nastaleeq" pitchFamily="2" charset="-78"/>
            </a:endParaRPr>
          </a:p>
        </p:txBody>
      </p:sp>
      <p:sp>
        <p:nvSpPr>
          <p:cNvPr id="11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ना ही कोई बुराई करने वाला, तेरे सामने जुर्रत करने वाला  और तेरी रज़ाजोई ना करने वाला तेरे काबू से बाहर है,</a:t>
            </a:r>
            <a:endParaRPr lang="en-US" sz="2400" b="1">
              <a:solidFill>
                <a:srgbClr val="000066"/>
              </a:solidFill>
            </a:endParaRPr>
          </a:p>
        </p:txBody>
      </p:sp>
      <p:sp>
        <p:nvSpPr>
          <p:cNvPr id="11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عَلاَّمُ الْغُيُوبِ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the Knower of the unseen</a:t>
            </a:r>
          </a:p>
        </p:txBody>
      </p:sp>
      <p:sp>
        <p:nvSpPr>
          <p:cNvPr id="103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‘allamul-ghuyub(i)</a:t>
            </a:r>
          </a:p>
        </p:txBody>
      </p:sp>
      <p:sp>
        <p:nvSpPr>
          <p:cNvPr id="103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چھپی باتوں کا جاننے والا ہے</a:t>
            </a:r>
            <a:endParaRPr lang="en-US" sz="4000" b="1">
              <a:solidFill>
                <a:srgbClr val="000066"/>
              </a:solidFill>
              <a:latin typeface="Alvi Nastaleeq" pitchFamily="2" charset="-78"/>
              <a:cs typeface="Alvi Nastaleeq" pitchFamily="2" charset="-78"/>
            </a:endParaRPr>
          </a:p>
        </p:txBody>
      </p:sp>
      <p:sp>
        <p:nvSpPr>
          <p:cNvPr id="103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छुपी बातों का जान्ने वाला है, </a:t>
            </a:r>
            <a:endParaRPr lang="en-US" sz="2400" b="1">
              <a:solidFill>
                <a:srgbClr val="000066"/>
              </a:solidFill>
            </a:endParaRPr>
          </a:p>
        </p:txBody>
      </p:sp>
      <p:sp>
        <p:nvSpPr>
          <p:cNvPr id="103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3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تَسْتُرُ الذَّنْبَ بِكَرَمِكَ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conceal the defects out of Your liberality</a:t>
            </a:r>
          </a:p>
        </p:txBody>
      </p:sp>
      <p:sp>
        <p:nvSpPr>
          <p:cNvPr id="104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tasturudh-dhanba bikaramik(a)</a:t>
            </a:r>
          </a:p>
        </p:txBody>
      </p:sp>
      <p:sp>
        <p:nvSpPr>
          <p:cNvPr id="104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اپنے کرم سے گناہ کو ڈھانپتا</a:t>
            </a:r>
            <a:endParaRPr lang="en-US" sz="4000" b="1">
              <a:solidFill>
                <a:srgbClr val="000066"/>
              </a:solidFill>
              <a:latin typeface="Alvi Nastaleeq" pitchFamily="2" charset="-78"/>
              <a:cs typeface="Alvi Nastaleeq" pitchFamily="2" charset="-78"/>
            </a:endParaRPr>
          </a:p>
        </p:txBody>
      </p:sp>
      <p:sp>
        <p:nvSpPr>
          <p:cNvPr id="104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अपने करम से गुनाह को ढांपता </a:t>
            </a:r>
            <a:endParaRPr lang="en-US" sz="2400" b="1">
              <a:solidFill>
                <a:srgbClr val="000066"/>
              </a:solidFill>
            </a:endParaRPr>
          </a:p>
        </p:txBody>
      </p:sp>
      <p:sp>
        <p:nvSpPr>
          <p:cNvPr id="104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4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وَتُؤَخِّرُ الْعُقُوبَةَ بِحِلْمِكَ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puts off punishment because of Your forbearance</a:t>
            </a:r>
          </a:p>
        </p:txBody>
      </p:sp>
      <p:sp>
        <p:nvSpPr>
          <p:cNvPr id="105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watu-akhkhirul-‘uqubata bihilmik(a)</a:t>
            </a:r>
          </a:p>
        </p:txBody>
      </p:sp>
      <p:sp>
        <p:nvSpPr>
          <p:cNvPr id="105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اپنی نرم خوئی سے سزا میں تاخیر  کرتا ہے-</a:t>
            </a:r>
            <a:endParaRPr lang="en-US" sz="4000" b="1">
              <a:solidFill>
                <a:srgbClr val="000066"/>
              </a:solidFill>
              <a:latin typeface="Alvi Nastaleeq" pitchFamily="2" charset="-78"/>
              <a:cs typeface="Alvi Nastaleeq" pitchFamily="2" charset="-78"/>
            </a:endParaRPr>
          </a:p>
        </p:txBody>
      </p:sp>
      <p:sp>
        <p:nvSpPr>
          <p:cNvPr id="105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नरम खुई से सज़ा में ताखीर करता है, </a:t>
            </a:r>
            <a:endParaRPr lang="en-US" sz="2400" b="1">
              <a:solidFill>
                <a:srgbClr val="000066"/>
              </a:solidFill>
            </a:endParaRPr>
          </a:p>
        </p:txBody>
      </p:sp>
      <p:sp>
        <p:nvSpPr>
          <p:cNvPr id="105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5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فَلَكَ الْحَمْدُ عَلَى حِلْمِكَ بَعْدَ عِلْمِكَ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Hence, all praise be to You, for You act tolerably although You have full knowledge</a:t>
            </a:r>
          </a:p>
        </p:txBody>
      </p:sp>
      <p:sp>
        <p:nvSpPr>
          <p:cNvPr id="106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falakal-hamdu ‘ala hilmika ba’da ‘ilmik(a)</a:t>
            </a:r>
          </a:p>
        </p:txBody>
      </p:sp>
      <p:sp>
        <p:nvSpPr>
          <p:cNvPr id="106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پس حمد ہے تیرے لئے کہ جانتے ہوئے نرمی سے کام لیتا ہے-</a:t>
            </a:r>
            <a:endParaRPr lang="en-US" sz="4000" b="1">
              <a:solidFill>
                <a:srgbClr val="000066"/>
              </a:solidFill>
              <a:latin typeface="Alvi Nastaleeq" pitchFamily="2" charset="-78"/>
              <a:cs typeface="Alvi Nastaleeq" pitchFamily="2" charset="-78"/>
            </a:endParaRPr>
          </a:p>
        </p:txBody>
      </p:sp>
      <p:sp>
        <p:nvSpPr>
          <p:cNvPr id="106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हम्द है तेरे लिए की जानते हुए नरमी से काम लेता है, </a:t>
            </a:r>
            <a:endParaRPr lang="en-US" sz="2400" b="1">
              <a:solidFill>
                <a:srgbClr val="000066"/>
              </a:solidFill>
            </a:endParaRPr>
          </a:p>
        </p:txBody>
      </p:sp>
      <p:sp>
        <p:nvSpPr>
          <p:cNvPr id="106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6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وَعَلَى عَفْوِكَ بَعْدَ قُدْرَتِكَ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 Your pardon even Though You have the absolute authority</a:t>
            </a:r>
          </a:p>
        </p:txBody>
      </p:sp>
      <p:sp>
        <p:nvSpPr>
          <p:cNvPr id="107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wa’ala ‘afwika ba’da qudratik(a)</a:t>
            </a:r>
          </a:p>
        </p:txBody>
      </p:sp>
      <p:sp>
        <p:nvSpPr>
          <p:cNvPr id="107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تیری حمد ہے کہ تو توانا ہوتے ہوئے معاف کرتا ہے-</a:t>
            </a:r>
            <a:endParaRPr lang="en-US" sz="4000" b="1">
              <a:solidFill>
                <a:srgbClr val="000066"/>
              </a:solidFill>
              <a:latin typeface="Alvi Nastaleeq" pitchFamily="2" charset="-78"/>
              <a:cs typeface="Alvi Nastaleeq" pitchFamily="2" charset="-78"/>
            </a:endParaRPr>
          </a:p>
        </p:txBody>
      </p:sp>
      <p:sp>
        <p:nvSpPr>
          <p:cNvPr id="107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हमद है की तू तवाना होते हुए माफ़ करता है </a:t>
            </a:r>
            <a:endParaRPr lang="en-US" sz="2400" b="1">
              <a:solidFill>
                <a:srgbClr val="000066"/>
              </a:solidFill>
            </a:endParaRPr>
          </a:p>
        </p:txBody>
      </p:sp>
      <p:sp>
        <p:nvSpPr>
          <p:cNvPr id="107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7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وَيَحْمِلُنِي وَيُجَرِّئُنِي عَلَى مَعْصِيَتِكَ حِلْمُكَ عَنِّي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It is Your forbearance to me that gives me latitude and makes me dare to break Your laws</a:t>
            </a:r>
          </a:p>
        </p:txBody>
      </p:sp>
      <p:sp>
        <p:nvSpPr>
          <p:cNvPr id="108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wayahmiluni wayujarri-uni ‘ala ma’siyatika hilmuka ‘anni</a:t>
            </a:r>
          </a:p>
        </p:txBody>
      </p:sp>
      <p:sp>
        <p:nvSpPr>
          <p:cNvPr id="108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میرے ساتھ وہ تیری نرم روی ہے جسنے مجھے تیری نافرمانی پر آمادہ کیا ہے،</a:t>
            </a:r>
            <a:endParaRPr lang="en-US" sz="4000" b="1">
              <a:solidFill>
                <a:srgbClr val="000066"/>
              </a:solidFill>
              <a:latin typeface="Alvi Nastaleeq" pitchFamily="2" charset="-78"/>
              <a:cs typeface="Alvi Nastaleeq" pitchFamily="2" charset="-78"/>
            </a:endParaRPr>
          </a:p>
        </p:txBody>
      </p:sp>
      <p:sp>
        <p:nvSpPr>
          <p:cNvPr id="108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वो मेरे साथ तेरी नर्म रवी है जिस ने मुझे तेरी ना-फ़रमानी पर आमादा किया है </a:t>
            </a:r>
            <a:endParaRPr lang="en-US" sz="2400" b="1">
              <a:solidFill>
                <a:srgbClr val="000066"/>
              </a:solidFill>
            </a:endParaRPr>
          </a:p>
        </p:txBody>
      </p:sp>
      <p:sp>
        <p:nvSpPr>
          <p:cNvPr id="108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8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وَيَدْعُونِي إلَى قِلَّةِ الْحَيَاءِ سِتْرُكَ عَلَيَّ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it is Your concealing my faults that makes me act shamelessly before You</a:t>
            </a:r>
          </a:p>
        </p:txBody>
      </p:sp>
      <p:sp>
        <p:nvSpPr>
          <p:cNvPr id="109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wayad-‘uni ila qillatil-haya-i sitruka ‘alayy(a)</a:t>
            </a:r>
          </a:p>
        </p:txBody>
      </p:sp>
      <p:sp>
        <p:nvSpPr>
          <p:cNvPr id="109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تیرا میری پرداپوشی کرنا مجھے میں حیاء کی کمی کا موجب بنا ہے-</a:t>
            </a:r>
            <a:endParaRPr lang="en-US" sz="4000" b="1">
              <a:solidFill>
                <a:srgbClr val="000066"/>
              </a:solidFill>
              <a:latin typeface="Alvi Nastaleeq" pitchFamily="2" charset="-78"/>
              <a:cs typeface="Alvi Nastaleeq" pitchFamily="2" charset="-78"/>
            </a:endParaRPr>
          </a:p>
        </p:txBody>
      </p:sp>
      <p:sp>
        <p:nvSpPr>
          <p:cNvPr id="109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मेरी परदापोशी करना मुझ में हया की कमी की मोवजिब बना है, </a:t>
            </a:r>
            <a:endParaRPr lang="en-US" sz="2400" b="1">
              <a:solidFill>
                <a:srgbClr val="000066"/>
              </a:solidFill>
            </a:endParaRPr>
          </a:p>
        </p:txBody>
      </p:sp>
      <p:sp>
        <p:nvSpPr>
          <p:cNvPr id="109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9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533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وَيُسْرِعُنِي إلَى التَوَثُّبِ عَلَى مَحَارِمِكَ مَعْرِفَتِي بِسَعَةِ رَحْمَتِكَ وَعَظِيمِ عَفْوِكَ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2800" b="1" kern="1200" dirty="0">
                <a:ea typeface="MS Mincho" pitchFamily="49" charset="-128"/>
              </a:rPr>
              <a:t>And it is my acquaintance with the broadness of Your mercy and the magnitude of Your pardon that make me hurry to violate that which You have deemed forbidden</a:t>
            </a:r>
          </a:p>
        </p:txBody>
      </p:sp>
      <p:sp>
        <p:nvSpPr>
          <p:cNvPr id="110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wayusarri’uni ilat-tawaththubi ‘ala maharimika ma’rifati bisa’ati rahmatika wa’azimi ‘afwik(a)</a:t>
            </a:r>
          </a:p>
        </p:txBody>
      </p:sp>
      <p:sp>
        <p:nvSpPr>
          <p:cNvPr id="110597" name="Rectangle 15"/>
          <p:cNvSpPr>
            <a:spLocks noChangeArrowheads="1"/>
          </p:cNvSpPr>
          <p:nvPr/>
        </p:nvSpPr>
        <p:spPr bwMode="auto">
          <a:xfrm>
            <a:off x="304800" y="44338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تیری وسیع رحمت اور عظیم عفو کی مغفرت کے باعث  میں تیرے حرام کئے ہوئے کاموں کی طرف جلدی کرتا ہوں-</a:t>
            </a:r>
            <a:endParaRPr lang="en-US" sz="4000" b="1">
              <a:solidFill>
                <a:srgbClr val="000066"/>
              </a:solidFill>
              <a:latin typeface="Alvi Nastaleeq" pitchFamily="2" charset="-78"/>
              <a:cs typeface="Alvi Nastaleeq" pitchFamily="2" charset="-78"/>
            </a:endParaRPr>
          </a:p>
        </p:txBody>
      </p:sp>
      <p:sp>
        <p:nvSpPr>
          <p:cNvPr id="110598" name="Rectangle 16"/>
          <p:cNvSpPr>
            <a:spLocks noChangeArrowheads="1"/>
          </p:cNvSpPr>
          <p:nvPr/>
        </p:nvSpPr>
        <p:spPr bwMode="auto">
          <a:xfrm>
            <a:off x="152400" y="5181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वसी रहमत और अज़ीम अफु के मग्फेरत के बैस मै तेरे हराम किये हुए कामों की तरफ जल्दी करता हूँ, </a:t>
            </a:r>
            <a:endParaRPr lang="en-US" sz="2400" b="1">
              <a:solidFill>
                <a:srgbClr val="000066"/>
              </a:solidFill>
            </a:endParaRPr>
          </a:p>
        </p:txBody>
      </p:sp>
      <p:sp>
        <p:nvSpPr>
          <p:cNvPr id="110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0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حَلِيمُ يَا كَرِيمُ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Indulgent, O Compassionate,</a:t>
            </a:r>
          </a:p>
        </p:txBody>
      </p:sp>
      <p:sp>
        <p:nvSpPr>
          <p:cNvPr id="111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halimu ya karim(u)</a:t>
            </a:r>
          </a:p>
        </p:txBody>
      </p:sp>
      <p:sp>
        <p:nvSpPr>
          <p:cNvPr id="111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نرم خو اے مہربان</a:t>
            </a:r>
            <a:endParaRPr lang="en-US" sz="4000" b="1">
              <a:solidFill>
                <a:srgbClr val="000066"/>
              </a:solidFill>
              <a:latin typeface="Alvi Nastaleeq" pitchFamily="2" charset="-78"/>
              <a:cs typeface="Alvi Nastaleeq" pitchFamily="2" charset="-78"/>
            </a:endParaRPr>
          </a:p>
        </p:txBody>
      </p:sp>
      <p:sp>
        <p:nvSpPr>
          <p:cNvPr id="111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नर्म खू , ऐ मेहरबान, </a:t>
            </a:r>
            <a:endParaRPr lang="en-US" sz="2400" b="1">
              <a:solidFill>
                <a:srgbClr val="000066"/>
              </a:solidFill>
            </a:endParaRPr>
          </a:p>
        </p:txBody>
      </p:sp>
      <p:sp>
        <p:nvSpPr>
          <p:cNvPr id="111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1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حَيُّ يَا قَيُّومُ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Ever-living, O Eternal,</a:t>
            </a:r>
          </a:p>
        </p:txBody>
      </p:sp>
      <p:sp>
        <p:nvSpPr>
          <p:cNvPr id="112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hayyu ya qayyum(u)</a:t>
            </a:r>
          </a:p>
        </p:txBody>
      </p:sp>
      <p:sp>
        <p:nvSpPr>
          <p:cNvPr id="112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زندہ اے نگہبان اے</a:t>
            </a:r>
            <a:endParaRPr lang="en-US" sz="4000" b="1">
              <a:solidFill>
                <a:srgbClr val="000066"/>
              </a:solidFill>
              <a:latin typeface="Alvi Nastaleeq" pitchFamily="2" charset="-78"/>
              <a:cs typeface="Alvi Nastaleeq" pitchFamily="2" charset="-78"/>
            </a:endParaRPr>
          </a:p>
        </p:txBody>
      </p:sp>
      <p:sp>
        <p:nvSpPr>
          <p:cNvPr id="112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ज़िंदा, ऐ निगहबान, </a:t>
            </a:r>
            <a:endParaRPr lang="en-US" sz="2400" b="1">
              <a:solidFill>
                <a:srgbClr val="000066"/>
              </a:solidFill>
            </a:endParaRPr>
          </a:p>
        </p:txBody>
      </p:sp>
      <p:sp>
        <p:nvSpPr>
          <p:cNvPr id="112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2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رَبِّ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Lord… </a:t>
            </a:r>
          </a:p>
        </p:txBody>
      </p:sp>
      <p:sp>
        <p:nvSpPr>
          <p:cNvPr id="12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rabbi...</a:t>
            </a:r>
          </a:p>
        </p:txBody>
      </p:sp>
      <p:sp>
        <p:nvSpPr>
          <p:cNvPr id="12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پالنے والے، اے پالنے والے، اے پالنے والے</a:t>
            </a:r>
            <a:endParaRPr lang="en-US" sz="4000" b="1">
              <a:solidFill>
                <a:srgbClr val="000066"/>
              </a:solidFill>
              <a:latin typeface="Alvi Nastaleeq" pitchFamily="2" charset="-78"/>
              <a:cs typeface="Alvi Nastaleeq" pitchFamily="2" charset="-78"/>
            </a:endParaRPr>
          </a:p>
        </p:txBody>
      </p:sp>
      <p:sp>
        <p:nvSpPr>
          <p:cNvPr id="12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पालने वाले, ऐ पालने वाले, ऐ पालने वाले, </a:t>
            </a:r>
            <a:endParaRPr lang="en-US" sz="2400" b="1">
              <a:solidFill>
                <a:srgbClr val="000066"/>
              </a:solidFill>
            </a:endParaRPr>
          </a:p>
        </p:txBody>
      </p:sp>
      <p:sp>
        <p:nvSpPr>
          <p:cNvPr id="12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
        <p:nvSpPr>
          <p:cNvPr id="12297" name="Rectangle 1"/>
          <p:cNvSpPr>
            <a:spLocks noChangeArrowheads="1"/>
          </p:cNvSpPr>
          <p:nvPr/>
        </p:nvSpPr>
        <p:spPr bwMode="auto">
          <a:xfrm>
            <a:off x="1295400" y="407988"/>
            <a:ext cx="6629400" cy="369887"/>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r>
              <a:rPr lang="en-US" b="1">
                <a:solidFill>
                  <a:srgbClr val="FFFF00"/>
                </a:solidFill>
                <a:latin typeface="Trebuchet MS" pitchFamily="34" charset="0"/>
              </a:rPr>
              <a:t>Repeat this phrase as many times as possible in one breath:</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غَافِرَ الذَّنْبِ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Forgiver of sins,</a:t>
            </a:r>
          </a:p>
        </p:txBody>
      </p:sp>
      <p:sp>
        <p:nvSpPr>
          <p:cNvPr id="113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ghafiradh-dhanb(i)</a:t>
            </a:r>
          </a:p>
        </p:txBody>
      </p:sp>
      <p:sp>
        <p:nvSpPr>
          <p:cNvPr id="113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گناہ معاف کرنے والے</a:t>
            </a:r>
            <a:endParaRPr lang="en-US" sz="4000" b="1">
              <a:solidFill>
                <a:srgbClr val="000066"/>
              </a:solidFill>
              <a:latin typeface="Alvi Nastaleeq" pitchFamily="2" charset="-78"/>
              <a:cs typeface="Alvi Nastaleeq" pitchFamily="2" charset="-78"/>
            </a:endParaRPr>
          </a:p>
        </p:txBody>
      </p:sp>
      <p:sp>
        <p:nvSpPr>
          <p:cNvPr id="113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गुनाह माफ़ करने वाले, </a:t>
            </a:r>
            <a:endParaRPr lang="en-US" sz="2400" b="1">
              <a:solidFill>
                <a:srgbClr val="000066"/>
              </a:solidFill>
            </a:endParaRPr>
          </a:p>
        </p:txBody>
      </p:sp>
      <p:sp>
        <p:nvSpPr>
          <p:cNvPr id="113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3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قَابِلَ التَّوْبِ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Accepter of repentance</a:t>
            </a:r>
          </a:p>
        </p:txBody>
      </p:sp>
      <p:sp>
        <p:nvSpPr>
          <p:cNvPr id="114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qabilat-tawb(i)</a:t>
            </a:r>
          </a:p>
        </p:txBody>
      </p:sp>
      <p:sp>
        <p:nvSpPr>
          <p:cNvPr id="114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توبہ قبول کرنے والے</a:t>
            </a:r>
            <a:endParaRPr lang="en-US" sz="4000" b="1">
              <a:solidFill>
                <a:srgbClr val="000066"/>
              </a:solidFill>
              <a:latin typeface="Alvi Nastaleeq" pitchFamily="2" charset="-78"/>
              <a:cs typeface="Alvi Nastaleeq" pitchFamily="2" charset="-78"/>
            </a:endParaRPr>
          </a:p>
        </p:txBody>
      </p:sp>
      <p:sp>
        <p:nvSpPr>
          <p:cNvPr id="114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तौबा कबूल करने वाले, </a:t>
            </a:r>
            <a:endParaRPr lang="en-US" sz="2400" b="1">
              <a:solidFill>
                <a:srgbClr val="000066"/>
              </a:solidFill>
            </a:endParaRPr>
          </a:p>
        </p:txBody>
      </p:sp>
      <p:sp>
        <p:nvSpPr>
          <p:cNvPr id="114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4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عَظِيمَ الْمَنِّ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Owner of matchless bounties,</a:t>
            </a:r>
          </a:p>
        </p:txBody>
      </p:sp>
      <p:sp>
        <p:nvSpPr>
          <p:cNvPr id="115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‘azimal-mann(i)</a:t>
            </a:r>
          </a:p>
        </p:txBody>
      </p:sp>
      <p:sp>
        <p:nvSpPr>
          <p:cNvPr id="115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عظیم عطا  والے</a:t>
            </a:r>
            <a:endParaRPr lang="en-US" sz="4000" b="1">
              <a:solidFill>
                <a:srgbClr val="000066"/>
              </a:solidFill>
              <a:latin typeface="Alvi Nastaleeq" pitchFamily="2" charset="-78"/>
              <a:cs typeface="Alvi Nastaleeq" pitchFamily="2" charset="-78"/>
            </a:endParaRPr>
          </a:p>
        </p:txBody>
      </p:sp>
      <p:sp>
        <p:nvSpPr>
          <p:cNvPr id="115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अज़ीम अता वाले, </a:t>
            </a:r>
            <a:endParaRPr lang="en-US" sz="2400" b="1">
              <a:solidFill>
                <a:srgbClr val="000066"/>
              </a:solidFill>
            </a:endParaRPr>
          </a:p>
        </p:txBody>
      </p:sp>
      <p:sp>
        <p:nvSpPr>
          <p:cNvPr id="115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57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قَدِيمَ الإحْسَانِ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He who has been doing favors since eternity.</a:t>
            </a:r>
          </a:p>
        </p:txBody>
      </p:sp>
      <p:sp>
        <p:nvSpPr>
          <p:cNvPr id="116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qadimal-ihsan(i)</a:t>
            </a:r>
          </a:p>
        </p:txBody>
      </p:sp>
      <p:sp>
        <p:nvSpPr>
          <p:cNvPr id="116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قدیم احسان والے</a:t>
            </a:r>
            <a:endParaRPr lang="en-US" sz="4000" b="1">
              <a:solidFill>
                <a:srgbClr val="000066"/>
              </a:solidFill>
              <a:latin typeface="Alvi Nastaleeq" pitchFamily="2" charset="-78"/>
              <a:cs typeface="Alvi Nastaleeq" pitchFamily="2" charset="-78"/>
            </a:endParaRPr>
          </a:p>
        </p:txBody>
      </p:sp>
      <p:sp>
        <p:nvSpPr>
          <p:cNvPr id="116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क़दीम एहसान वाले, </a:t>
            </a:r>
            <a:endParaRPr lang="en-US" sz="2400" b="1">
              <a:solidFill>
                <a:srgbClr val="000066"/>
              </a:solidFill>
            </a:endParaRPr>
          </a:p>
        </p:txBody>
      </p:sp>
      <p:sp>
        <p:nvSpPr>
          <p:cNvPr id="116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67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سِتْرُكَ الْجَمِيلُ؟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magnificent concealment (of one’s faults)?</a:t>
            </a:r>
          </a:p>
        </p:txBody>
      </p:sp>
      <p:sp>
        <p:nvSpPr>
          <p:cNvPr id="117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sitrukal-jamil(u)</a:t>
            </a:r>
          </a:p>
        </p:txBody>
      </p:sp>
      <p:sp>
        <p:nvSpPr>
          <p:cNvPr id="117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ہے تیری بہترین پردہ پوشی</a:t>
            </a:r>
            <a:endParaRPr lang="en-US" sz="4000" b="1">
              <a:solidFill>
                <a:srgbClr val="000066"/>
              </a:solidFill>
              <a:latin typeface="Alvi Nastaleeq" pitchFamily="2" charset="-78"/>
              <a:cs typeface="Alvi Nastaleeq" pitchFamily="2" charset="-78"/>
            </a:endParaRPr>
          </a:p>
        </p:txBody>
      </p:sp>
      <p:sp>
        <p:nvSpPr>
          <p:cNvPr id="117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बेहतरीन परदापोशी </a:t>
            </a:r>
            <a:endParaRPr lang="en-US" sz="2400" b="1">
              <a:solidFill>
                <a:srgbClr val="000066"/>
              </a:solidFill>
            </a:endParaRPr>
          </a:p>
        </p:txBody>
      </p:sp>
      <p:sp>
        <p:nvSpPr>
          <p:cNvPr id="117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77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عَفْوُكَ الْجَلِيلُ؟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irreversible pardon?</a:t>
            </a:r>
          </a:p>
        </p:txBody>
      </p:sp>
      <p:sp>
        <p:nvSpPr>
          <p:cNvPr id="118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‘afwukal-jalil(u)</a:t>
            </a:r>
          </a:p>
        </p:txBody>
      </p:sp>
      <p:sp>
        <p:nvSpPr>
          <p:cNvPr id="1187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ہے تیرا بلندتر عفو،</a:t>
            </a:r>
            <a:endParaRPr lang="en-US" sz="4000" b="1">
              <a:solidFill>
                <a:srgbClr val="000066"/>
              </a:solidFill>
              <a:latin typeface="Alvi Nastaleeq" pitchFamily="2" charset="-78"/>
              <a:cs typeface="Alvi Nastaleeq" pitchFamily="2" charset="-78"/>
            </a:endParaRPr>
          </a:p>
        </p:txBody>
      </p:sp>
      <p:sp>
        <p:nvSpPr>
          <p:cNvPr id="118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बुलंद टार अफू, </a:t>
            </a:r>
            <a:endParaRPr lang="en-US" sz="2400" b="1">
              <a:solidFill>
                <a:srgbClr val="000066"/>
              </a:solidFill>
            </a:endParaRPr>
          </a:p>
        </p:txBody>
      </p:sp>
      <p:sp>
        <p:nvSpPr>
          <p:cNvPr id="118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87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فَرَجُكَ الْقَرِيبُ؟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abrupt relief?</a:t>
            </a:r>
          </a:p>
        </p:txBody>
      </p:sp>
      <p:sp>
        <p:nvSpPr>
          <p:cNvPr id="1198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farajukal-qarib(u)</a:t>
            </a:r>
          </a:p>
        </p:txBody>
      </p:sp>
      <p:sp>
        <p:nvSpPr>
          <p:cNvPr id="119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کہاں ہے تیری قریب تر کشائش</a:t>
            </a:r>
            <a:endParaRPr lang="en-US" sz="4000" b="1">
              <a:solidFill>
                <a:srgbClr val="000066"/>
              </a:solidFill>
              <a:latin typeface="Alvi Nastaleeq" pitchFamily="2" charset="-78"/>
              <a:cs typeface="Alvi Nastaleeq" pitchFamily="2" charset="-78"/>
            </a:endParaRPr>
          </a:p>
        </p:txBody>
      </p:sp>
      <p:sp>
        <p:nvSpPr>
          <p:cNvPr id="119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करीबतर कशाइश, </a:t>
            </a:r>
            <a:endParaRPr lang="en-US" sz="2400" b="1">
              <a:solidFill>
                <a:srgbClr val="000066"/>
              </a:solidFill>
            </a:endParaRPr>
          </a:p>
        </p:txBody>
      </p:sp>
      <p:sp>
        <p:nvSpPr>
          <p:cNvPr id="119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98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غِيَاثُكَ السَّرِيعُ؟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immediate aid?</a:t>
            </a:r>
          </a:p>
        </p:txBody>
      </p:sp>
      <p:sp>
        <p:nvSpPr>
          <p:cNvPr id="120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ghiyathukas-sari’(u)</a:t>
            </a:r>
          </a:p>
        </p:txBody>
      </p:sp>
      <p:sp>
        <p:nvSpPr>
          <p:cNvPr id="120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ہے تیری فوری فریاد رسی</a:t>
            </a:r>
            <a:endParaRPr lang="en-US" sz="4000" b="1">
              <a:solidFill>
                <a:srgbClr val="000066"/>
              </a:solidFill>
              <a:latin typeface="Alvi Nastaleeq" pitchFamily="2" charset="-78"/>
              <a:cs typeface="Alvi Nastaleeq" pitchFamily="2" charset="-78"/>
            </a:endParaRPr>
          </a:p>
        </p:txBody>
      </p:sp>
      <p:sp>
        <p:nvSpPr>
          <p:cNvPr id="120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फौरी फरयाद रसी, </a:t>
            </a:r>
            <a:endParaRPr lang="en-US" sz="2400" b="1">
              <a:solidFill>
                <a:srgbClr val="000066"/>
              </a:solidFill>
            </a:endParaRPr>
          </a:p>
        </p:txBody>
      </p:sp>
      <p:sp>
        <p:nvSpPr>
          <p:cNvPr id="120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08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رَحْمَتُكَ الْوَاسِعَةُ؟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boundless mercy?</a:t>
            </a:r>
          </a:p>
        </p:txBody>
      </p:sp>
      <p:sp>
        <p:nvSpPr>
          <p:cNvPr id="121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rahmatukal-wasi’a(tu)</a:t>
            </a:r>
          </a:p>
        </p:txBody>
      </p:sp>
      <p:sp>
        <p:nvSpPr>
          <p:cNvPr id="121861" name="Rectangle 15"/>
          <p:cNvSpPr>
            <a:spLocks noChangeArrowheads="1"/>
          </p:cNvSpPr>
          <p:nvPr/>
        </p:nvSpPr>
        <p:spPr bwMode="auto">
          <a:xfrm>
            <a:off x="6096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ہے تیرا قدیم احسان</a:t>
            </a:r>
            <a:endParaRPr lang="en-US" sz="4000" b="1">
              <a:solidFill>
                <a:srgbClr val="000066"/>
              </a:solidFill>
              <a:latin typeface="Alvi Nastaleeq" pitchFamily="2" charset="-78"/>
              <a:cs typeface="Alvi Nastaleeq" pitchFamily="2" charset="-78"/>
            </a:endParaRPr>
          </a:p>
        </p:txBody>
      </p:sp>
      <p:sp>
        <p:nvSpPr>
          <p:cNvPr id="121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वसी टार रहमत, </a:t>
            </a:r>
            <a:endParaRPr lang="en-US" sz="2400" b="1">
              <a:solidFill>
                <a:srgbClr val="000066"/>
              </a:solidFill>
            </a:endParaRPr>
          </a:p>
        </p:txBody>
      </p:sp>
      <p:sp>
        <p:nvSpPr>
          <p:cNvPr id="121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18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عَطَايَاكَ الْفَاضِلَةُ؟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Overflowing gifts?</a:t>
            </a:r>
          </a:p>
        </p:txBody>
      </p:sp>
      <p:sp>
        <p:nvSpPr>
          <p:cNvPr id="122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‘atayakal-fadila(tu)</a:t>
            </a:r>
          </a:p>
        </p:txBody>
      </p:sp>
      <p:sp>
        <p:nvSpPr>
          <p:cNvPr id="122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تیری وسیع تر رحمت</a:t>
            </a:r>
            <a:endParaRPr lang="en-US" sz="4000" b="1">
              <a:solidFill>
                <a:srgbClr val="000066"/>
              </a:solidFill>
              <a:latin typeface="Alvi Nastaleeq" pitchFamily="2" charset="-78"/>
              <a:cs typeface="Alvi Nastaleeq" pitchFamily="2" charset="-78"/>
            </a:endParaRPr>
          </a:p>
        </p:txBody>
      </p:sp>
      <p:sp>
        <p:nvSpPr>
          <p:cNvPr id="122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बेहतरीन अताएँ </a:t>
            </a:r>
            <a:endParaRPr lang="en-US" sz="2400" b="1">
              <a:solidFill>
                <a:srgbClr val="000066"/>
              </a:solidFill>
            </a:endParaRPr>
          </a:p>
        </p:txBody>
      </p:sp>
      <p:sp>
        <p:nvSpPr>
          <p:cNvPr id="122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28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بِكَ عَرَفْتُكَ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Through You have I known You</a:t>
            </a:r>
          </a:p>
        </p:txBody>
      </p:sp>
      <p:sp>
        <p:nvSpPr>
          <p:cNvPr id="13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bika ‘arabftuk(a)</a:t>
            </a:r>
          </a:p>
        </p:txBody>
      </p:sp>
      <p:sp>
        <p:nvSpPr>
          <p:cNvPr id="13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میں نے تیرے زریعے ہی تجھے پہچانا،</a:t>
            </a:r>
            <a:endParaRPr lang="en-US" sz="4000" b="1">
              <a:solidFill>
                <a:srgbClr val="000066"/>
              </a:solidFill>
              <a:latin typeface="Alvi Nastaleeq" pitchFamily="2" charset="-78"/>
              <a:cs typeface="Alvi Nastaleeq" pitchFamily="2" charset="-78"/>
            </a:endParaRPr>
          </a:p>
        </p:txBody>
      </p:sp>
      <p:sp>
        <p:nvSpPr>
          <p:cNvPr id="13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मैंने तेरे ही ज़रिये तुझे पहचाना, </a:t>
            </a:r>
            <a:endParaRPr lang="en-US" sz="2400" b="1">
              <a:solidFill>
                <a:srgbClr val="000066"/>
              </a:solidFill>
            </a:endParaRPr>
          </a:p>
        </p:txBody>
      </p:sp>
      <p:sp>
        <p:nvSpPr>
          <p:cNvPr id="13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مَوَاهِبُكَ الْهَنِيئَةُ؟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are Your pleasant endowments?</a:t>
            </a:r>
          </a:p>
        </p:txBody>
      </p:sp>
      <p:sp>
        <p:nvSpPr>
          <p:cNvPr id="123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mawahibukal-hani-a(tu)</a:t>
            </a:r>
          </a:p>
        </p:txBody>
      </p:sp>
      <p:sp>
        <p:nvSpPr>
          <p:cNvPr id="123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تیری بہترین عطائیں</a:t>
            </a:r>
            <a:endParaRPr lang="en-US" sz="4000" b="1">
              <a:solidFill>
                <a:srgbClr val="000066"/>
              </a:solidFill>
              <a:latin typeface="Alvi Nastaleeq" pitchFamily="2" charset="-78"/>
              <a:cs typeface="Alvi Nastaleeq" pitchFamily="2" charset="-78"/>
            </a:endParaRPr>
          </a:p>
        </p:txBody>
      </p:sp>
      <p:sp>
        <p:nvSpPr>
          <p:cNvPr id="123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खुशगवार बखशिशें </a:t>
            </a:r>
            <a:endParaRPr lang="en-US" sz="2400" b="1">
              <a:solidFill>
                <a:srgbClr val="000066"/>
              </a:solidFill>
            </a:endParaRPr>
          </a:p>
        </p:txBody>
      </p:sp>
      <p:sp>
        <p:nvSpPr>
          <p:cNvPr id="123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39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صَنَائِعُكَ السَّنِيَّةُ؟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are Your beautiful benefits?</a:t>
            </a:r>
          </a:p>
        </p:txBody>
      </p:sp>
      <p:sp>
        <p:nvSpPr>
          <p:cNvPr id="124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sana-i’ukas-saniyya(tu)</a:t>
            </a:r>
          </a:p>
        </p:txBody>
      </p:sp>
      <p:sp>
        <p:nvSpPr>
          <p:cNvPr id="124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ہے تیری خوشگوار بخششیں</a:t>
            </a:r>
            <a:endParaRPr lang="en-US" sz="4000" b="1">
              <a:solidFill>
                <a:srgbClr val="000066"/>
              </a:solidFill>
              <a:latin typeface="Alvi Nastaleeq" pitchFamily="2" charset="-78"/>
              <a:cs typeface="Alvi Nastaleeq" pitchFamily="2" charset="-78"/>
            </a:endParaRPr>
          </a:p>
        </p:txBody>
      </p:sp>
      <p:sp>
        <p:nvSpPr>
          <p:cNvPr id="124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शानदार इनामात, </a:t>
            </a:r>
            <a:endParaRPr lang="en-US" sz="2400" b="1">
              <a:solidFill>
                <a:srgbClr val="000066"/>
              </a:solidFill>
            </a:endParaRPr>
          </a:p>
        </p:txBody>
      </p:sp>
      <p:sp>
        <p:nvSpPr>
          <p:cNvPr id="124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49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فَضْلُكَ الْعَظِيمُ؟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outstanding grace?</a:t>
            </a:r>
          </a:p>
        </p:txBody>
      </p:sp>
      <p:sp>
        <p:nvSpPr>
          <p:cNvPr id="125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fadlukal-‘azim(u)</a:t>
            </a:r>
          </a:p>
        </p:txBody>
      </p:sp>
      <p:sp>
        <p:nvSpPr>
          <p:cNvPr id="125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ہیں تیرے شاندار انعامات</a:t>
            </a:r>
            <a:endParaRPr lang="en-US" sz="4000" b="1">
              <a:solidFill>
                <a:srgbClr val="000066"/>
              </a:solidFill>
              <a:latin typeface="Alvi Nastaleeq" pitchFamily="2" charset="-78"/>
              <a:cs typeface="Alvi Nastaleeq" pitchFamily="2" charset="-78"/>
            </a:endParaRPr>
          </a:p>
        </p:txBody>
      </p:sp>
      <p:sp>
        <p:nvSpPr>
          <p:cNvPr id="125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बा-अजमत फज़ल, </a:t>
            </a:r>
            <a:endParaRPr lang="en-US" sz="2400" b="1">
              <a:solidFill>
                <a:srgbClr val="000066"/>
              </a:solidFill>
            </a:endParaRPr>
          </a:p>
        </p:txBody>
      </p:sp>
      <p:sp>
        <p:nvSpPr>
          <p:cNvPr id="125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59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مَنُّكَ الْجَسِيمُ؟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are Your giant bounties?</a:t>
            </a:r>
          </a:p>
        </p:txBody>
      </p:sp>
      <p:sp>
        <p:nvSpPr>
          <p:cNvPr id="1269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mannukal-jasim(u)</a:t>
            </a:r>
          </a:p>
        </p:txBody>
      </p:sp>
      <p:sp>
        <p:nvSpPr>
          <p:cNvPr id="126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ہے تیرا باعظمت فضل</a:t>
            </a:r>
            <a:endParaRPr lang="en-US" sz="4000" b="1">
              <a:solidFill>
                <a:srgbClr val="000066"/>
              </a:solidFill>
              <a:latin typeface="Alvi Nastaleeq" pitchFamily="2" charset="-78"/>
              <a:cs typeface="Alvi Nastaleeq" pitchFamily="2" charset="-78"/>
            </a:endParaRPr>
          </a:p>
        </p:txBody>
      </p:sp>
      <p:sp>
        <p:nvSpPr>
          <p:cNvPr id="126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अज़ीम बख्शीश, </a:t>
            </a:r>
            <a:endParaRPr lang="en-US" sz="2400" b="1">
              <a:solidFill>
                <a:srgbClr val="000066"/>
              </a:solidFill>
            </a:endParaRPr>
          </a:p>
        </p:txBody>
      </p:sp>
      <p:sp>
        <p:nvSpPr>
          <p:cNvPr id="126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69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إحْسَانُكَ الْقَدِيمُ؟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are Your eternal favors?</a:t>
            </a:r>
          </a:p>
        </p:txBody>
      </p:sp>
      <p:sp>
        <p:nvSpPr>
          <p:cNvPr id="128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ihsanukal-qadim(u)</a:t>
            </a:r>
          </a:p>
        </p:txBody>
      </p:sp>
      <p:sp>
        <p:nvSpPr>
          <p:cNvPr id="128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کہاں ہے تیری عظیم بخشش</a:t>
            </a:r>
            <a:endParaRPr lang="en-US" sz="4000" b="1">
              <a:solidFill>
                <a:srgbClr val="000066"/>
              </a:solidFill>
              <a:latin typeface="Alvi Nastaleeq" pitchFamily="2" charset="-78"/>
              <a:cs typeface="Alvi Nastaleeq" pitchFamily="2" charset="-78"/>
            </a:endParaRPr>
          </a:p>
        </p:txBody>
      </p:sp>
      <p:sp>
        <p:nvSpPr>
          <p:cNvPr id="128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क़दीम एहसान, </a:t>
            </a:r>
            <a:endParaRPr lang="en-US" sz="2400" b="1">
              <a:solidFill>
                <a:srgbClr val="000066"/>
              </a:solidFill>
            </a:endParaRPr>
          </a:p>
        </p:txBody>
      </p:sp>
      <p:sp>
        <p:nvSpPr>
          <p:cNvPr id="128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80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أَيْنَ كَرَمُكَ يَا كَرِيمُ؟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Where is Your generous liberality? O Generous Giver!</a:t>
            </a:r>
          </a:p>
        </p:txBody>
      </p:sp>
      <p:sp>
        <p:nvSpPr>
          <p:cNvPr id="1290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ayna karamuka ya karim(u)</a:t>
            </a:r>
          </a:p>
        </p:txBody>
      </p:sp>
      <p:sp>
        <p:nvSpPr>
          <p:cNvPr id="129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کہاں ہے تیری مہربانی- - اے مہربان</a:t>
            </a:r>
            <a:endParaRPr lang="en-US" sz="4000" b="1">
              <a:solidFill>
                <a:srgbClr val="000066"/>
              </a:solidFill>
              <a:latin typeface="Alvi Nastaleeq" pitchFamily="2" charset="-78"/>
              <a:cs typeface="Alvi Nastaleeq" pitchFamily="2" charset="-78"/>
            </a:endParaRPr>
          </a:p>
        </p:txBody>
      </p:sp>
      <p:sp>
        <p:nvSpPr>
          <p:cNvPr id="129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कहाँ है तेरी मेहरबानी, ऐ मेहरबान </a:t>
            </a:r>
            <a:endParaRPr lang="en-US" sz="2400" b="1">
              <a:solidFill>
                <a:srgbClr val="000066"/>
              </a:solidFill>
            </a:endParaRPr>
          </a:p>
        </p:txBody>
      </p:sp>
      <p:sp>
        <p:nvSpPr>
          <p:cNvPr id="129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90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بِهِ وَبِمُحَمَّدٍ وَآلِ مُحَمَّدٍ </a:t>
            </a:r>
            <a:r>
              <a:rPr lang="ar-SA" sz="6600" kern="1200" dirty="0" err="1">
                <a:latin typeface="Arabic Typesetting" panose="03020402040406030203" pitchFamily="66" charset="-78"/>
                <a:ea typeface="+mn-ea"/>
                <a:cs typeface="Arabic Typesetting" panose="03020402040406030203" pitchFamily="66" charset="-78"/>
              </a:rPr>
              <a:t>فَاسْتَنْقِذْنِي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In Your name and in the name of Muhammad and the Family of Muhammad, save me</a:t>
            </a:r>
          </a:p>
        </p:txBody>
      </p:sp>
      <p:sp>
        <p:nvSpPr>
          <p:cNvPr id="1300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bihi wabimuhammadin wa-ali muhammadin fastanqidhni</a:t>
            </a:r>
          </a:p>
        </p:txBody>
      </p:sp>
      <p:sp>
        <p:nvSpPr>
          <p:cNvPr id="1300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اپنی مہربانی سے موہممد (ص) و آل محمّد (ع) کے صدقے مجھے عذاب سے نکال</a:t>
            </a:r>
            <a:endParaRPr lang="en-US" sz="4000" b="1">
              <a:solidFill>
                <a:srgbClr val="000066"/>
              </a:solidFill>
              <a:latin typeface="Alvi Nastaleeq" pitchFamily="2" charset="-78"/>
              <a:cs typeface="Alvi Nastaleeq" pitchFamily="2" charset="-78"/>
            </a:endParaRPr>
          </a:p>
        </p:txBody>
      </p:sp>
      <p:sp>
        <p:nvSpPr>
          <p:cNvPr id="130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मेहरबानी से, मोहम्मद (स:अ:वव) व आले मोहम्मद (अ:स) के सदके में मुझे अज़ाब से निकाल </a:t>
            </a:r>
            <a:endParaRPr lang="en-US" sz="2400" b="1">
              <a:solidFill>
                <a:srgbClr val="000066"/>
              </a:solidFill>
            </a:endParaRPr>
          </a:p>
        </p:txBody>
      </p:sp>
      <p:sp>
        <p:nvSpPr>
          <p:cNvPr id="130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00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وَبِرَحْمَتِكَ فَخَلِّصْنِي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by Your mercy, deliver me</a:t>
            </a:r>
          </a:p>
        </p:txBody>
      </p:sp>
      <p:sp>
        <p:nvSpPr>
          <p:cNvPr id="131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wabirahmatika fakhallisni</a:t>
            </a:r>
          </a:p>
        </p:txBody>
      </p:sp>
      <p:sp>
        <p:nvSpPr>
          <p:cNvPr id="131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اپنی رحمت سے مجھے اس سے رہائی سے </a:t>
            </a:r>
            <a:endParaRPr lang="en-US" sz="4000" b="1">
              <a:solidFill>
                <a:srgbClr val="000066"/>
              </a:solidFill>
              <a:latin typeface="Alvi Nastaleeq" pitchFamily="2" charset="-78"/>
              <a:cs typeface="Alvi Nastaleeq" pitchFamily="2" charset="-78"/>
            </a:endParaRPr>
          </a:p>
        </p:txBody>
      </p:sp>
      <p:sp>
        <p:nvSpPr>
          <p:cNvPr id="131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रहमत से मुझे इससे रिहाई दे, </a:t>
            </a:r>
            <a:endParaRPr lang="en-US" sz="2400" b="1">
              <a:solidFill>
                <a:srgbClr val="000066"/>
              </a:solidFill>
            </a:endParaRPr>
          </a:p>
        </p:txBody>
      </p:sp>
      <p:sp>
        <p:nvSpPr>
          <p:cNvPr id="131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1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مُحْسِنُ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All-benevolent</a:t>
            </a:r>
          </a:p>
        </p:txBody>
      </p:sp>
      <p:sp>
        <p:nvSpPr>
          <p:cNvPr id="132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muhsin(u)</a:t>
            </a:r>
          </a:p>
        </p:txBody>
      </p:sp>
      <p:sp>
        <p:nvSpPr>
          <p:cNvPr id="132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نیکوکار</a:t>
            </a:r>
            <a:endParaRPr lang="en-US" sz="4000" b="1">
              <a:solidFill>
                <a:srgbClr val="000066"/>
              </a:solidFill>
              <a:latin typeface="Alvi Nastaleeq" pitchFamily="2" charset="-78"/>
              <a:cs typeface="Alvi Nastaleeq" pitchFamily="2" charset="-78"/>
            </a:endParaRPr>
          </a:p>
        </p:txBody>
      </p:sp>
      <p:sp>
        <p:nvSpPr>
          <p:cNvPr id="132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नेकोकार, </a:t>
            </a:r>
            <a:endParaRPr lang="en-US" sz="2400" b="1">
              <a:solidFill>
                <a:srgbClr val="000066"/>
              </a:solidFill>
            </a:endParaRPr>
          </a:p>
        </p:txBody>
      </p:sp>
      <p:sp>
        <p:nvSpPr>
          <p:cNvPr id="132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2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مُجْمِلُ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All-beneficent</a:t>
            </a:r>
          </a:p>
        </p:txBody>
      </p:sp>
      <p:sp>
        <p:nvSpPr>
          <p:cNvPr id="133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mujmil(u)</a:t>
            </a:r>
          </a:p>
        </p:txBody>
      </p:sp>
      <p:sp>
        <p:nvSpPr>
          <p:cNvPr id="133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خوش صفات اے نعمت دینے والے اے بلندی دینے والے -</a:t>
            </a:r>
            <a:endParaRPr lang="en-US" sz="4000" b="1">
              <a:solidFill>
                <a:srgbClr val="000066"/>
              </a:solidFill>
              <a:latin typeface="Alvi Nastaleeq" pitchFamily="2" charset="-78"/>
              <a:cs typeface="Alvi Nastaleeq" pitchFamily="2" charset="-78"/>
            </a:endParaRPr>
          </a:p>
        </p:txBody>
      </p:sp>
      <p:sp>
        <p:nvSpPr>
          <p:cNvPr id="133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खुश सिफात, </a:t>
            </a:r>
            <a:endParaRPr lang="en-US" sz="2400" b="1">
              <a:solidFill>
                <a:srgbClr val="000066"/>
              </a:solidFill>
            </a:endParaRPr>
          </a:p>
        </p:txBody>
      </p:sp>
      <p:sp>
        <p:nvSpPr>
          <p:cNvPr id="133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3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وَأَنْتَ دَلَلْتَنِي عَلَيْكَ وَدَعَوْتَنِي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showed me the way to You and invited me to come towards You</a:t>
            </a:r>
          </a:p>
        </p:txBody>
      </p:sp>
      <p:sp>
        <p:nvSpPr>
          <p:cNvPr id="14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wa-anta dalaltani ‘alayka wada'awtani ilaky(a)</a:t>
            </a:r>
          </a:p>
        </p:txBody>
      </p:sp>
      <p:sp>
        <p:nvSpPr>
          <p:cNvPr id="14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تونے اپنی طرف میری رہنمائی کی </a:t>
            </a:r>
            <a:endParaRPr lang="en-US" sz="4000" b="1">
              <a:solidFill>
                <a:srgbClr val="000066"/>
              </a:solidFill>
              <a:latin typeface="Alvi Nastaleeq" pitchFamily="2" charset="-78"/>
              <a:cs typeface="Alvi Nastaleeq" pitchFamily="2" charset="-78"/>
            </a:endParaRPr>
          </a:p>
        </p:txBody>
      </p:sp>
      <p:sp>
        <p:nvSpPr>
          <p:cNvPr id="14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तूने अपनी तरफ मेरी रहनुमाई की, और मुझे अपनी तरफ बुलाया है, </a:t>
            </a:r>
            <a:endParaRPr lang="en-US" sz="2400" b="1">
              <a:solidFill>
                <a:srgbClr val="000066"/>
              </a:solidFill>
            </a:endParaRPr>
          </a:p>
        </p:txBody>
      </p:sp>
      <p:sp>
        <p:nvSpPr>
          <p:cNvPr id="14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مُنْعِمُ يَا مُفْضِلُ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All-gracious, O All-compassionate</a:t>
            </a:r>
          </a:p>
        </p:txBody>
      </p:sp>
      <p:sp>
        <p:nvSpPr>
          <p:cNvPr id="134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mun’imu ya mufdil(u)</a:t>
            </a:r>
          </a:p>
        </p:txBody>
      </p:sp>
      <p:sp>
        <p:nvSpPr>
          <p:cNvPr id="134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نعمت دینے والے اے بلندی دینے والے -</a:t>
            </a:r>
            <a:endParaRPr lang="en-US" sz="4000" b="1">
              <a:solidFill>
                <a:srgbClr val="000066"/>
              </a:solidFill>
              <a:latin typeface="Alvi Nastaleeq" pitchFamily="2" charset="-78"/>
              <a:cs typeface="Alvi Nastaleeq" pitchFamily="2" charset="-78"/>
            </a:endParaRPr>
          </a:p>
        </p:txBody>
      </p:sp>
      <p:sp>
        <p:nvSpPr>
          <p:cNvPr id="134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नेमत देने वाले, ऐ अत्यंत</a:t>
            </a:r>
            <a:r>
              <a:rPr lang="en-US" sz="2400" b="1">
                <a:solidFill>
                  <a:srgbClr val="000066"/>
                </a:solidFill>
              </a:rPr>
              <a:t> </a:t>
            </a:r>
            <a:r>
              <a:rPr lang="hi-IN" sz="2400" b="1">
                <a:solidFill>
                  <a:srgbClr val="000066"/>
                </a:solidFill>
              </a:rPr>
              <a:t>दयालु, </a:t>
            </a:r>
            <a:endParaRPr lang="en-US" sz="2400" b="1">
              <a:solidFill>
                <a:srgbClr val="000066"/>
              </a:solidFill>
            </a:endParaRPr>
          </a:p>
        </p:txBody>
      </p:sp>
      <p:sp>
        <p:nvSpPr>
          <p:cNvPr id="134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4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لَسْتُ أَتَّكِلُ فِي النَّجَاةِ مِنْ عِقَابِكَ عَلَى أَعْمَالِنَا بَلْ بِفَضْلِكَ عَلَيْنَا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In my salvation from Your punishment, I do not rely upon my deeds rather I depend on Your liberal generosity to us</a:t>
            </a:r>
          </a:p>
        </p:txBody>
      </p:sp>
      <p:sp>
        <p:nvSpPr>
          <p:cNvPr id="135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lastu attakilu fin-najati min ‘iqabika ‘ala a’malina bal bifadlika ‘alayna</a:t>
            </a:r>
          </a:p>
        </p:txBody>
      </p:sp>
      <p:sp>
        <p:nvSpPr>
          <p:cNvPr id="135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تیری سزا سے بچنے میں مجھے اپنے اعمال پر کچھ بھی بھروسہ نہیں بلکی تیرے فضل کا سہارا ہے جو ہم پر ہے </a:t>
            </a:r>
            <a:endParaRPr lang="en-US" sz="4000" b="1">
              <a:solidFill>
                <a:srgbClr val="000066"/>
              </a:solidFill>
              <a:latin typeface="Alvi Nastaleeq" pitchFamily="2" charset="-78"/>
              <a:cs typeface="Alvi Nastaleeq" pitchFamily="2" charset="-78"/>
            </a:endParaRPr>
          </a:p>
        </p:txBody>
      </p:sp>
      <p:sp>
        <p:nvSpPr>
          <p:cNvPr id="135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सज़ा से बचने में मुझे अपने अमाल पर कुछ भी भरोसा नहीं बल्कि तेरे फज़ल का सहारा है </a:t>
            </a:r>
            <a:endParaRPr lang="en-US" sz="2400" b="1">
              <a:solidFill>
                <a:srgbClr val="000066"/>
              </a:solidFill>
            </a:endParaRPr>
          </a:p>
        </p:txBody>
      </p:sp>
      <p:sp>
        <p:nvSpPr>
          <p:cNvPr id="135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5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لأنَّكَ أَهْلُ التَّقْوَى وَأَهْلُ الْمَغْفِرَةِ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Because You are verily the Lord of righteousness and the Lord of forgiveness</a:t>
            </a:r>
          </a:p>
        </p:txBody>
      </p:sp>
      <p:sp>
        <p:nvSpPr>
          <p:cNvPr id="136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li-annaka ahlut-taqwa wa-ahlul-maghfira(ti)</a:t>
            </a:r>
          </a:p>
        </p:txBody>
      </p:sp>
      <p:sp>
        <p:nvSpPr>
          <p:cNvPr id="136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کیونکہ تو گناہ سے بچا لینے والا اور گناہ بخش دینے والا ہے-</a:t>
            </a:r>
            <a:endParaRPr lang="en-US" sz="4000" b="1">
              <a:solidFill>
                <a:srgbClr val="000066"/>
              </a:solidFill>
              <a:latin typeface="Alvi Nastaleeq" pitchFamily="2" charset="-78"/>
              <a:cs typeface="Alvi Nastaleeq" pitchFamily="2" charset="-78"/>
            </a:endParaRPr>
          </a:p>
        </p:txBody>
      </p:sp>
      <p:sp>
        <p:nvSpPr>
          <p:cNvPr id="136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 हम पर है क्योंकि तू गुनाह से बचा लेने वाला और बख्श देने वाला है </a:t>
            </a:r>
            <a:endParaRPr lang="en-US" sz="2400" b="1">
              <a:solidFill>
                <a:srgbClr val="000066"/>
              </a:solidFill>
            </a:endParaRPr>
          </a:p>
        </p:txBody>
      </p:sp>
      <p:sp>
        <p:nvSpPr>
          <p:cNvPr id="136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6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تُبْدِئُ بِالإحْسَانِ نِعَماً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take the initiative in doing good out of Your graciousness</a:t>
            </a:r>
          </a:p>
        </p:txBody>
      </p:sp>
      <p:sp>
        <p:nvSpPr>
          <p:cNvPr id="137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tubdi-u bil-ihsani ni’ama(n)</a:t>
            </a:r>
          </a:p>
        </p:txBody>
      </p:sp>
      <p:sp>
        <p:nvSpPr>
          <p:cNvPr id="137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تو احسان کے ساتھ نعمتوں کے آغاز کرتا</a:t>
            </a:r>
            <a:endParaRPr lang="en-US" sz="4000" b="1">
              <a:solidFill>
                <a:srgbClr val="000066"/>
              </a:solidFill>
              <a:latin typeface="Alvi Nastaleeq" pitchFamily="2" charset="-78"/>
              <a:cs typeface="Alvi Nastaleeq" pitchFamily="2" charset="-78"/>
            </a:endParaRPr>
          </a:p>
        </p:txBody>
      </p:sp>
      <p:sp>
        <p:nvSpPr>
          <p:cNvPr id="137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एहसान के साथ नेमतों का आगाज़ करता है </a:t>
            </a:r>
            <a:endParaRPr lang="en-US" sz="2400" b="1">
              <a:solidFill>
                <a:srgbClr val="000066"/>
              </a:solidFill>
            </a:endParaRPr>
          </a:p>
        </p:txBody>
      </p:sp>
      <p:sp>
        <p:nvSpPr>
          <p:cNvPr id="137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7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وَتَعْفُو عَنِ الذَّنْبِ كَرَماً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overlook the sins out of Your generosity</a:t>
            </a:r>
          </a:p>
        </p:txBody>
      </p:sp>
      <p:sp>
        <p:nvSpPr>
          <p:cNvPr id="138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wata’fu ‘anidh-dhanbi karama(n)</a:t>
            </a:r>
          </a:p>
        </p:txBody>
      </p:sp>
      <p:sp>
        <p:nvSpPr>
          <p:cNvPr id="138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مہربانی کرتے ہوئے گناہ کی معافی دیتا ہے-</a:t>
            </a:r>
            <a:endParaRPr lang="en-US" sz="4000" b="1">
              <a:solidFill>
                <a:srgbClr val="000066"/>
              </a:solidFill>
              <a:latin typeface="Alvi Nastaleeq" pitchFamily="2" charset="-78"/>
              <a:cs typeface="Alvi Nastaleeq" pitchFamily="2" charset="-78"/>
            </a:endParaRPr>
          </a:p>
        </p:txBody>
      </p:sp>
      <p:sp>
        <p:nvSpPr>
          <p:cNvPr id="138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मेहरबानी करते हुए गुनाहों की माफ़ी देता है </a:t>
            </a:r>
            <a:endParaRPr lang="en-US" sz="2400" b="1">
              <a:solidFill>
                <a:srgbClr val="000066"/>
              </a:solidFill>
            </a:endParaRPr>
          </a:p>
        </p:txBody>
      </p:sp>
      <p:sp>
        <p:nvSpPr>
          <p:cNvPr id="138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8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فَمَا نَدْرِي مَا نَشْكُرُ؟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We thus do not know which of Your graces we should thank</a:t>
            </a:r>
          </a:p>
        </p:txBody>
      </p:sp>
      <p:sp>
        <p:nvSpPr>
          <p:cNvPr id="139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fama nadri ma nashkur(u)</a:t>
            </a:r>
          </a:p>
        </p:txBody>
      </p:sp>
      <p:sp>
        <p:nvSpPr>
          <p:cNvPr id="139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پس ہم نہیں جانتے کہ کس بات پر شکر کریں</a:t>
            </a:r>
            <a:endParaRPr lang="en-US" sz="4000" b="1">
              <a:solidFill>
                <a:srgbClr val="000066"/>
              </a:solidFill>
              <a:latin typeface="Alvi Nastaleeq" pitchFamily="2" charset="-78"/>
              <a:cs typeface="Alvi Nastaleeq" pitchFamily="2" charset="-78"/>
            </a:endParaRPr>
          </a:p>
        </p:txBody>
      </p:sp>
      <p:sp>
        <p:nvSpPr>
          <p:cNvPr id="139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हम नहीं जानते की किस बात पर शुक्र करें</a:t>
            </a:r>
            <a:endParaRPr lang="en-US" sz="2400" b="1">
              <a:solidFill>
                <a:srgbClr val="000066"/>
              </a:solidFill>
            </a:endParaRPr>
          </a:p>
        </p:txBody>
      </p:sp>
      <p:sp>
        <p:nvSpPr>
          <p:cNvPr id="139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9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أَجَمِيلَ مَا تَنْشُرُ أَمْ قَبِيحَ مَا تَسْتُرُ؟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Should it be the handsome elegance that you spread over us, or our offensive deeds that you conceal?</a:t>
            </a:r>
          </a:p>
        </p:txBody>
      </p:sp>
      <p:sp>
        <p:nvSpPr>
          <p:cNvPr id="140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ajamila ma tanshuru am qabiha ma tastur(u)</a:t>
            </a:r>
          </a:p>
        </p:txBody>
      </p:sp>
      <p:sp>
        <p:nvSpPr>
          <p:cNvPr id="140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آیا تیری نیکی ظاہر کرنے پر - یا برائی کی پردہ پوشی</a:t>
            </a:r>
            <a:endParaRPr lang="en-US" sz="4000" b="1">
              <a:solidFill>
                <a:srgbClr val="000066"/>
              </a:solidFill>
              <a:latin typeface="Alvi Nastaleeq" pitchFamily="2" charset="-78"/>
              <a:cs typeface="Alvi Nastaleeq" pitchFamily="2" charset="-78"/>
            </a:endParaRPr>
          </a:p>
        </p:txBody>
      </p:sp>
      <p:sp>
        <p:nvSpPr>
          <p:cNvPr id="140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आया तेरी नेकी ज़ाहिर करने पर, या बुराई की परदापोशी पर </a:t>
            </a:r>
            <a:endParaRPr lang="en-US" sz="2400" b="1">
              <a:solidFill>
                <a:srgbClr val="000066"/>
              </a:solidFill>
            </a:endParaRPr>
          </a:p>
        </p:txBody>
      </p:sp>
      <p:sp>
        <p:nvSpPr>
          <p:cNvPr id="140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0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أَمْ عَظِيمَ مَا أَبْلَيْتَ وَأَوْلَيْتَ أَمْ كَثِيرَ مَا مِنْهُ نَجَّيْتَ وَعَافَيْتَ؟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should it be the fabulous favor that You grant and present, or the numerous misfortunes from which You have saved and relieved?</a:t>
            </a:r>
          </a:p>
        </p:txBody>
      </p:sp>
      <p:sp>
        <p:nvSpPr>
          <p:cNvPr id="141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am ‘azima ma ablayta wa-awlayta am kathira ma minhu najjayta wa-‘afayt(a)</a:t>
            </a:r>
          </a:p>
        </p:txBody>
      </p:sp>
      <p:sp>
        <p:nvSpPr>
          <p:cNvPr id="141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پر یا بہت بڑی غم خواری اور عطاۓ نعمت پر شکر کریں یا بہت چیزوں سے تیرے نجات عطا کرنے اور امن دینے پر شکر کریں-</a:t>
            </a:r>
            <a:endParaRPr lang="en-US" sz="4000" b="1">
              <a:solidFill>
                <a:srgbClr val="000066"/>
              </a:solidFill>
              <a:latin typeface="Alvi Nastaleeq" pitchFamily="2" charset="-78"/>
              <a:cs typeface="Alvi Nastaleeq" pitchFamily="2" charset="-78"/>
            </a:endParaRPr>
          </a:p>
        </p:txBody>
      </p:sp>
      <p:sp>
        <p:nvSpPr>
          <p:cNvPr id="141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बहुत बड़ी गम ख्वारी और अताये नेमत पर शुक्र करें या बहुत चीज़ों से तेरे निजात अता करने और अमन देने पर शुक्र करें </a:t>
            </a:r>
            <a:endParaRPr lang="en-US" sz="2400" b="1">
              <a:solidFill>
                <a:srgbClr val="000066"/>
              </a:solidFill>
            </a:endParaRPr>
          </a:p>
        </p:txBody>
      </p:sp>
      <p:sp>
        <p:nvSpPr>
          <p:cNvPr id="141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1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حَبِيبَ مَنْ تَحَبَّبَ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Beloved of those who endear themselves to Him</a:t>
            </a:r>
          </a:p>
        </p:txBody>
      </p:sp>
      <p:sp>
        <p:nvSpPr>
          <p:cNvPr id="142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ya habiba man tahabbaba ilayk(a)</a:t>
            </a:r>
            <a:endParaRPr lang="fi-FI" sz="2400" b="1" i="1">
              <a:solidFill>
                <a:srgbClr val="000066"/>
              </a:solidFill>
              <a:ea typeface="MS Mincho" pitchFamily="49" charset="-128"/>
            </a:endParaRPr>
          </a:p>
        </p:txBody>
      </p:sp>
      <p:sp>
        <p:nvSpPr>
          <p:cNvPr id="142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اسکے دوست جو تجھ سے دوستی کرے</a:t>
            </a:r>
            <a:endParaRPr lang="en-US" sz="4000" b="1">
              <a:solidFill>
                <a:srgbClr val="000066"/>
              </a:solidFill>
              <a:latin typeface="Alvi Nastaleeq" pitchFamily="2" charset="-78"/>
              <a:cs typeface="Alvi Nastaleeq" pitchFamily="2" charset="-78"/>
            </a:endParaRPr>
          </a:p>
        </p:txBody>
      </p:sp>
      <p:sp>
        <p:nvSpPr>
          <p:cNvPr id="142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इसके दोस्त जो तुझ से दोस्ती करें </a:t>
            </a:r>
            <a:endParaRPr lang="en-US" sz="2400" b="1">
              <a:solidFill>
                <a:srgbClr val="000066"/>
              </a:solidFill>
            </a:endParaRPr>
          </a:p>
        </p:txBody>
      </p:sp>
      <p:sp>
        <p:nvSpPr>
          <p:cNvPr id="142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2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وَيَا</a:t>
            </a:r>
            <a:r>
              <a:rPr lang="ar-SA" sz="6600" kern="1200" dirty="0">
                <a:latin typeface="Arabic Typesetting" panose="03020402040406030203" pitchFamily="66" charset="-78"/>
                <a:ea typeface="+mn-ea"/>
                <a:cs typeface="Arabic Typesetting" panose="03020402040406030203" pitchFamily="66" charset="-78"/>
              </a:rPr>
              <a:t> قُرَّةَ عَيْنِ مَنْ لاذَ بِكَ وَانْقَطَعَ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delight of the eyes of those who resort to Him and communicate Him incessantly</a:t>
            </a:r>
          </a:p>
        </p:txBody>
      </p:sp>
      <p:sp>
        <p:nvSpPr>
          <p:cNvPr id="143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waya qurrata ‘ayni man ladha bika wanqata’a ilayk(a)</a:t>
            </a:r>
          </a:p>
        </p:txBody>
      </p:sp>
      <p:sp>
        <p:nvSpPr>
          <p:cNvPr id="143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کرے اور اے اسکا نور چشم جو تیری پناہ لے اور سب سے کٹ کر ترا ہی ہو جائے-</a:t>
            </a:r>
            <a:endParaRPr lang="en-US" sz="4000" b="1">
              <a:solidFill>
                <a:srgbClr val="000066"/>
              </a:solidFill>
              <a:latin typeface="Alvi Nastaleeq" pitchFamily="2" charset="-78"/>
              <a:cs typeface="Alvi Nastaleeq" pitchFamily="2" charset="-78"/>
            </a:endParaRPr>
          </a:p>
        </p:txBody>
      </p:sp>
      <p:sp>
        <p:nvSpPr>
          <p:cNvPr id="143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इसका नूरे चश्म जो तेरी पनाह ले सुर सबसे कट कर तेरा ही हो जाए, </a:t>
            </a:r>
            <a:endParaRPr lang="en-US" sz="2400" b="1">
              <a:solidFill>
                <a:srgbClr val="000066"/>
              </a:solidFill>
            </a:endParaRPr>
          </a:p>
        </p:txBody>
      </p:sp>
      <p:sp>
        <p:nvSpPr>
          <p:cNvPr id="143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3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وَلَوْلا أَنْتَ لَمْ أَدْرِ مَا أَنْتَ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Had it been not You, I would have never known who You are</a:t>
            </a:r>
          </a:p>
        </p:txBody>
      </p:sp>
      <p:sp>
        <p:nvSpPr>
          <p:cNvPr id="15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walawla anta lam adri ma ant(a)</a:t>
            </a:r>
            <a:endParaRPr lang="fi-FI" sz="2400" b="1" i="1">
              <a:solidFill>
                <a:srgbClr val="000066"/>
              </a:solidFill>
              <a:ea typeface="MS Mincho" pitchFamily="49" charset="-128"/>
            </a:endParaRPr>
          </a:p>
        </p:txBody>
      </p:sp>
      <p:sp>
        <p:nvSpPr>
          <p:cNvPr id="15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کی اور مجھے نہ بلاتا تو میں سمجھ ہی نہ سکتا، کہ تو کون ہے، </a:t>
            </a:r>
            <a:endParaRPr lang="en-US" sz="4000" b="1">
              <a:solidFill>
                <a:srgbClr val="000066"/>
              </a:solidFill>
              <a:latin typeface="Alvi Nastaleeq" pitchFamily="2" charset="-78"/>
              <a:cs typeface="Alvi Nastaleeq" pitchFamily="2" charset="-78"/>
            </a:endParaRPr>
          </a:p>
        </p:txBody>
      </p:sp>
      <p:sp>
        <p:nvSpPr>
          <p:cNvPr id="15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तू मुझे ना बुलाता तो मैं समझ ही नहीं सकता था की तू कौन है, </a:t>
            </a:r>
            <a:endParaRPr lang="en-US" sz="2400" b="1">
              <a:solidFill>
                <a:srgbClr val="000066"/>
              </a:solidFill>
            </a:endParaRPr>
          </a:p>
        </p:txBody>
      </p:sp>
      <p:sp>
        <p:nvSpPr>
          <p:cNvPr id="15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أَنْتَ الْمُحْسِنُ وَنَحْنُ </a:t>
            </a:r>
            <a:r>
              <a:rPr lang="ar-SA" sz="6600" kern="1200" dirty="0" err="1">
                <a:latin typeface="Arabic Typesetting" panose="03020402040406030203" pitchFamily="66" charset="-78"/>
                <a:ea typeface="+mn-ea"/>
                <a:cs typeface="Arabic Typesetting" panose="03020402040406030203" pitchFamily="66" charset="-78"/>
              </a:rPr>
              <a:t>الْمُسِيئُونَ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are the All-benevolent and we are the malevolent</a:t>
            </a:r>
          </a:p>
        </p:txBody>
      </p:sp>
      <p:sp>
        <p:nvSpPr>
          <p:cNvPr id="144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antal-muhsinu wanahnul-musi-un(a)</a:t>
            </a:r>
          </a:p>
        </p:txBody>
      </p:sp>
      <p:sp>
        <p:nvSpPr>
          <p:cNvPr id="144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بھلائی کرنے والا اور ہم برائی کرنے والے ہیں،</a:t>
            </a:r>
            <a:endParaRPr lang="en-US" sz="4000" b="1">
              <a:solidFill>
                <a:srgbClr val="000066"/>
              </a:solidFill>
              <a:latin typeface="Alvi Nastaleeq" pitchFamily="2" charset="-78"/>
              <a:cs typeface="Alvi Nastaleeq" pitchFamily="2" charset="-78"/>
            </a:endParaRPr>
          </a:p>
        </p:txBody>
      </p:sp>
      <p:sp>
        <p:nvSpPr>
          <p:cNvPr id="144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भलाई करने वाला और हम बुराई करने वाले हैं </a:t>
            </a:r>
            <a:endParaRPr lang="en-US" sz="2400" b="1">
              <a:solidFill>
                <a:srgbClr val="000066"/>
              </a:solidFill>
            </a:endParaRPr>
          </a:p>
        </p:txBody>
      </p:sp>
      <p:sp>
        <p:nvSpPr>
          <p:cNvPr id="144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4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فَتَجَاوَزْ يَا رَبِّ عَنْ قَبِيحِ مَا عِنْدَنَا بِجَمِيلِ مَا عِنْدَكَ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overlook, O Lord, the offensive that we hold by means of the good that You hold</a:t>
            </a:r>
          </a:p>
        </p:txBody>
      </p:sp>
      <p:sp>
        <p:nvSpPr>
          <p:cNvPr id="145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fatajawaz ya rabbi ‘an qabihi ma ‘indana bijamili ma ‘indak(a)</a:t>
            </a:r>
            <a:endParaRPr lang="fi-FI" sz="2400" b="1" i="1">
              <a:solidFill>
                <a:srgbClr val="000066"/>
              </a:solidFill>
              <a:ea typeface="MS Mincho" pitchFamily="49" charset="-128"/>
            </a:endParaRPr>
          </a:p>
        </p:txBody>
      </p:sp>
      <p:sp>
        <p:nvSpPr>
          <p:cNvPr id="145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بس اے پالنے والے اپنی بھلائی سے کام لیتے ہوئے ہماری برائی سے در گزر فرما-</a:t>
            </a:r>
            <a:endParaRPr lang="en-US" sz="4000" b="1">
              <a:solidFill>
                <a:srgbClr val="000066"/>
              </a:solidFill>
              <a:latin typeface="Alvi Nastaleeq" pitchFamily="2" charset="-78"/>
              <a:cs typeface="Alvi Nastaleeq" pitchFamily="2" charset="-78"/>
            </a:endParaRPr>
          </a:p>
        </p:txBody>
      </p:sp>
      <p:sp>
        <p:nvSpPr>
          <p:cNvPr id="145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औ पालने वाले अपनी भलाई से काम लेते हुए हमारी बुराई से दर गुज़र फरमा </a:t>
            </a:r>
            <a:endParaRPr lang="en-US" sz="2400" b="1">
              <a:solidFill>
                <a:srgbClr val="000066"/>
              </a:solidFill>
            </a:endParaRPr>
          </a:p>
        </p:txBody>
      </p:sp>
      <p:sp>
        <p:nvSpPr>
          <p:cNvPr id="145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5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وَأَيُّ جَهْلٍ يَا رَبِّ لا يَسَعُهُ جُودُكَ؟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There is not definitely any foolishness that can be uncovered by Your liberality</a:t>
            </a:r>
          </a:p>
        </p:txBody>
      </p:sp>
      <p:sp>
        <p:nvSpPr>
          <p:cNvPr id="146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wa-ayyu jahlin ya rabbi la yasa’uhu juduk(a)</a:t>
            </a:r>
          </a:p>
        </p:txBody>
      </p:sp>
      <p:sp>
        <p:nvSpPr>
          <p:cNvPr id="146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پالنے والے وہ کون سی نادانی ہے جس پر تیرا کرم وسعت نہ رکھتا ہو،</a:t>
            </a:r>
            <a:endParaRPr lang="en-US" sz="4000" b="1">
              <a:solidFill>
                <a:srgbClr val="000066"/>
              </a:solidFill>
              <a:latin typeface="Alvi Nastaleeq" pitchFamily="2" charset="-78"/>
              <a:cs typeface="Alvi Nastaleeq" pitchFamily="2" charset="-78"/>
            </a:endParaRPr>
          </a:p>
        </p:txBody>
      </p:sp>
      <p:sp>
        <p:nvSpPr>
          <p:cNvPr id="146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पालने वाले वो कौन सी नादानी है जिस पर तेरा करम वुस'अत ना रखता हो </a:t>
            </a:r>
            <a:endParaRPr lang="en-US" sz="2400" b="1">
              <a:solidFill>
                <a:srgbClr val="000066"/>
              </a:solidFill>
            </a:endParaRPr>
          </a:p>
        </p:txBody>
      </p:sp>
      <p:sp>
        <p:nvSpPr>
          <p:cNvPr id="146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6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أَيُّ زَمَانٍ أَطْوَلُ مِنْ أَنَاتِكَ؟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there is no period that may be longer than Your tolerance</a:t>
            </a:r>
          </a:p>
        </p:txBody>
      </p:sp>
      <p:sp>
        <p:nvSpPr>
          <p:cNvPr id="147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ayyu zamanin atwalu min anatik(a)</a:t>
            </a:r>
          </a:p>
        </p:txBody>
      </p:sp>
      <p:sp>
        <p:nvSpPr>
          <p:cNvPr id="147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یا وہ کون سا زمانہ ہے جو  تیری مہلت سے دراز ہو-</a:t>
            </a:r>
            <a:endParaRPr lang="en-US" sz="4000" b="1">
              <a:solidFill>
                <a:srgbClr val="000066"/>
              </a:solidFill>
              <a:latin typeface="Alvi Nastaleeq" pitchFamily="2" charset="-78"/>
              <a:cs typeface="Alvi Nastaleeq" pitchFamily="2" charset="-78"/>
            </a:endParaRPr>
          </a:p>
        </p:txBody>
      </p:sp>
      <p:sp>
        <p:nvSpPr>
          <p:cNvPr id="147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वो कौन सा ज़माना है जो तेरी मोहलत से दराज़ हो </a:t>
            </a:r>
            <a:endParaRPr lang="en-US" sz="2400" b="1">
              <a:solidFill>
                <a:srgbClr val="000066"/>
              </a:solidFill>
            </a:endParaRPr>
          </a:p>
        </p:txBody>
      </p:sp>
      <p:sp>
        <p:nvSpPr>
          <p:cNvPr id="147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7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قَدْرُ أَعْمَالِنَا فِي جَنْبِ نِعَمِكَ؟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What value remains for our deeds if compared to Your favors!</a:t>
            </a:r>
          </a:p>
        </p:txBody>
      </p:sp>
      <p:sp>
        <p:nvSpPr>
          <p:cNvPr id="148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wama qadaru a’malina fi janbi ni’amik(a)</a:t>
            </a:r>
          </a:p>
        </p:txBody>
      </p:sp>
      <p:sp>
        <p:nvSpPr>
          <p:cNvPr id="148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اور تیری نعمتوں کے سامنے ہمارے اعمال کی کیا وقعت ہے</a:t>
            </a:r>
            <a:endParaRPr lang="en-US" sz="4000" b="1">
              <a:solidFill>
                <a:srgbClr val="000066"/>
              </a:solidFill>
              <a:latin typeface="Alvi Nastaleeq" pitchFamily="2" charset="-78"/>
              <a:cs typeface="Alvi Nastaleeq" pitchFamily="2" charset="-78"/>
            </a:endParaRPr>
          </a:p>
        </p:txBody>
      </p:sp>
      <p:sp>
        <p:nvSpPr>
          <p:cNvPr id="148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नेमतों के सामने हमारे अमाल की क्या वक'अत है </a:t>
            </a:r>
            <a:endParaRPr lang="en-US" sz="2400" b="1">
              <a:solidFill>
                <a:srgbClr val="000066"/>
              </a:solidFill>
            </a:endParaRPr>
          </a:p>
        </p:txBody>
      </p:sp>
      <p:sp>
        <p:nvSpPr>
          <p:cNvPr id="148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8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وَكَيْفَ نَسْتَكْثِرُ أَعْمَالاً نُقَابِلُ بِهَا كَرَمَكَ؟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how can we ever deem much any deeds if compared to Your generosity!</a:t>
            </a:r>
          </a:p>
        </p:txBody>
      </p:sp>
      <p:sp>
        <p:nvSpPr>
          <p:cNvPr id="149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wakayfa nastakthiru a’malan nuqabilu biha karamak(a)</a:t>
            </a:r>
          </a:p>
        </p:txBody>
      </p:sp>
      <p:sp>
        <p:nvSpPr>
          <p:cNvPr id="149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ہے کس طرح ہم اپنے اعمال مے اضافہ کریں کہ انہیں تیرے کرم کے سامنے لا سکیں</a:t>
            </a:r>
            <a:endParaRPr lang="en-US" sz="4000" b="1">
              <a:solidFill>
                <a:srgbClr val="000066"/>
              </a:solidFill>
              <a:latin typeface="Alvi Nastaleeq" pitchFamily="2" charset="-78"/>
              <a:cs typeface="Alvi Nastaleeq" pitchFamily="2" charset="-78"/>
            </a:endParaRPr>
          </a:p>
        </p:txBody>
      </p:sp>
      <p:sp>
        <p:nvSpPr>
          <p:cNvPr id="149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किस तरह से हम अपने अमाल में इजाफा करें की इन्हें तेरे करम के सामने ला सकें </a:t>
            </a:r>
            <a:endParaRPr lang="en-US" sz="2400" b="1">
              <a:solidFill>
                <a:srgbClr val="000066"/>
              </a:solidFill>
            </a:endParaRPr>
          </a:p>
        </p:txBody>
      </p:sp>
      <p:sp>
        <p:nvSpPr>
          <p:cNvPr id="149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9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بَلْ كَيْفَ يَضِيقُ عَلَى الْمُذْنِبِينَ مَا وَسِعَهُمْ مِنْ 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Moreover, how may Your broad mercy be narrow for the guilty?</a:t>
            </a:r>
          </a:p>
        </p:txBody>
      </p:sp>
      <p:sp>
        <p:nvSpPr>
          <p:cNvPr id="150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e-DE" sz="2400" b="1" i="1">
                <a:solidFill>
                  <a:srgbClr val="000066"/>
                </a:solidFill>
                <a:ea typeface="MS Mincho" pitchFamily="49" charset="-128"/>
              </a:rPr>
              <a:t>bal kayfa yadiqu ‘alal-mudhnibina ma wasi’ahum min rahmatik(a)</a:t>
            </a:r>
            <a:endParaRPr lang="fi-FI" sz="2400" b="1" i="1">
              <a:solidFill>
                <a:srgbClr val="000066"/>
              </a:solidFill>
              <a:ea typeface="MS Mincho" pitchFamily="49" charset="-128"/>
            </a:endParaRPr>
          </a:p>
        </p:txBody>
      </p:sp>
      <p:sp>
        <p:nvSpPr>
          <p:cNvPr id="150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تیری وو رحمت گنہگاروں پر کیسے تنگ ہو جاےگی جو انپر چھائ ہوئی ہے- </a:t>
            </a:r>
            <a:endParaRPr lang="en-US" sz="4000" b="1">
              <a:solidFill>
                <a:srgbClr val="000066"/>
              </a:solidFill>
              <a:latin typeface="Alvi Nastaleeq" pitchFamily="2" charset="-78"/>
              <a:cs typeface="Alvi Nastaleeq" pitchFamily="2" charset="-78"/>
            </a:endParaRPr>
          </a:p>
        </p:txBody>
      </p:sp>
      <p:sp>
        <p:nvSpPr>
          <p:cNvPr id="150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बल्कि तेरी वो रहमत गुनाहगारों पर कैसे तंग हो जाएगी जो</a:t>
            </a:r>
            <a:r>
              <a:rPr lang="en-US" sz="2400" b="1">
                <a:solidFill>
                  <a:srgbClr val="000066"/>
                </a:solidFill>
              </a:rPr>
              <a:t> </a:t>
            </a:r>
            <a:r>
              <a:rPr lang="hi-IN" sz="2400" b="1">
                <a:solidFill>
                  <a:srgbClr val="000066"/>
                </a:solidFill>
              </a:rPr>
              <a:t>इन पर छाई हुई है </a:t>
            </a:r>
            <a:endParaRPr lang="en-US" sz="2400" b="1">
              <a:solidFill>
                <a:srgbClr val="000066"/>
              </a:solidFill>
            </a:endParaRPr>
          </a:p>
        </p:txBody>
      </p:sp>
      <p:sp>
        <p:nvSpPr>
          <p:cNvPr id="150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0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وَاسِعَ الْمَغْفِرَةِ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Extensive Forgiver,</a:t>
            </a:r>
          </a:p>
        </p:txBody>
      </p:sp>
      <p:sp>
        <p:nvSpPr>
          <p:cNvPr id="151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wasi’al-maghfira(ti)</a:t>
            </a:r>
          </a:p>
        </p:txBody>
      </p:sp>
      <p:sp>
        <p:nvSpPr>
          <p:cNvPr id="151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وسیع بخشش والے</a:t>
            </a:r>
            <a:endParaRPr lang="en-US" sz="4000" b="1">
              <a:solidFill>
                <a:srgbClr val="000066"/>
              </a:solidFill>
              <a:latin typeface="Alvi Nastaleeq" pitchFamily="2" charset="-78"/>
              <a:cs typeface="Alvi Nastaleeq" pitchFamily="2" charset="-78"/>
            </a:endParaRPr>
          </a:p>
        </p:txBody>
      </p:sp>
      <p:sp>
        <p:nvSpPr>
          <p:cNvPr id="151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वसी बख्शीश वाले </a:t>
            </a:r>
            <a:endParaRPr lang="en-US" sz="2400" b="1">
              <a:solidFill>
                <a:srgbClr val="000066"/>
              </a:solidFill>
            </a:endParaRPr>
          </a:p>
        </p:txBody>
      </p:sp>
      <p:sp>
        <p:nvSpPr>
          <p:cNvPr id="151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1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بَاسِطَ الْيَدَيْنِ بِالرَّحْمَةِ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He Who extends both hands with mercy</a:t>
            </a:r>
          </a:p>
        </p:txBody>
      </p:sp>
      <p:sp>
        <p:nvSpPr>
          <p:cNvPr id="152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basital-yadayni birrahma(ti)</a:t>
            </a:r>
          </a:p>
        </p:txBody>
      </p:sp>
      <p:sp>
        <p:nvSpPr>
          <p:cNvPr id="152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مہربانی سے بہت زیادہ دینے والے</a:t>
            </a:r>
            <a:endParaRPr lang="en-US" sz="4000" b="1">
              <a:solidFill>
                <a:srgbClr val="000066"/>
              </a:solidFill>
              <a:latin typeface="Alvi Nastaleeq" pitchFamily="2" charset="-78"/>
              <a:cs typeface="Alvi Nastaleeq" pitchFamily="2" charset="-78"/>
            </a:endParaRPr>
          </a:p>
        </p:txBody>
      </p:sp>
      <p:sp>
        <p:nvSpPr>
          <p:cNvPr id="152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मेहरबानी से बहुत ज्यादा देने वाले </a:t>
            </a:r>
            <a:endParaRPr lang="en-US" sz="2400" b="1">
              <a:solidFill>
                <a:srgbClr val="000066"/>
              </a:solidFill>
            </a:endParaRPr>
          </a:p>
        </p:txBody>
      </p:sp>
      <p:sp>
        <p:nvSpPr>
          <p:cNvPr id="152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2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فَوَعِزَّتِكَ</a:t>
            </a:r>
            <a:r>
              <a:rPr lang="ar-SA" sz="6600" kern="1200" dirty="0">
                <a:latin typeface="Arabic Typesetting" panose="03020402040406030203" pitchFamily="66" charset="-78"/>
                <a:ea typeface="+mn-ea"/>
                <a:cs typeface="Arabic Typesetting" panose="03020402040406030203" pitchFamily="66" charset="-78"/>
              </a:rPr>
              <a:t> يَا سَيِّدِي لَوْ </a:t>
            </a:r>
            <a:r>
              <a:rPr lang="ar-SA" sz="6600" kern="1200" dirty="0" err="1">
                <a:latin typeface="Arabic Typesetting" panose="03020402040406030203" pitchFamily="66" charset="-78"/>
                <a:ea typeface="+mn-ea"/>
                <a:cs typeface="Arabic Typesetting" panose="03020402040406030203" pitchFamily="66" charset="-78"/>
              </a:rPr>
              <a:t>نَهَرْتَنِي</a:t>
            </a:r>
            <a:r>
              <a:rPr lang="ar-SA" sz="6600" kern="1200" dirty="0">
                <a:latin typeface="Arabic Typesetting" panose="03020402040406030203" pitchFamily="66" charset="-78"/>
                <a:ea typeface="+mn-ea"/>
                <a:cs typeface="Arabic Typesetting" panose="03020402040406030203" pitchFamily="66" charset="-78"/>
              </a:rPr>
              <a:t> مَا بَرِحْتُ مِنْ بَابِكَ وَلا كَفَفْتُ عَنْ تَمَلُّقِكَ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By Your Majesty I swear, O my Lord, even if you chide me, I shall never leave Your Door and I shall never stop flattering You</a:t>
            </a:r>
          </a:p>
        </p:txBody>
      </p:sp>
      <p:sp>
        <p:nvSpPr>
          <p:cNvPr id="153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fawa’izzatika ya sayyidi law nahartani ma barihtu min babika wala kafaftu ‘an tamalluqik(a)</a:t>
            </a:r>
          </a:p>
        </p:txBody>
      </p:sp>
      <p:sp>
        <p:nvSpPr>
          <p:cNvPr id="153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پاس تیری عزت کی قسم اے میرے آقا! تو دھکارے ٹیب بھی میں تیرے دروازے سے نہ ہٹونگا -</a:t>
            </a:r>
            <a:endParaRPr lang="en-US" sz="4000" b="1">
              <a:solidFill>
                <a:srgbClr val="000066"/>
              </a:solidFill>
              <a:latin typeface="Alvi Nastaleeq" pitchFamily="2" charset="-78"/>
              <a:cs typeface="Alvi Nastaleeq" pitchFamily="2" charset="-78"/>
            </a:endParaRPr>
          </a:p>
        </p:txBody>
      </p:sp>
      <p:sp>
        <p:nvSpPr>
          <p:cNvPr id="153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तेरी इज्ज़त की क़सम ऐ मेरे आक़ा! तू धुत्कारे तब भी मै तेरे दरवाज़े से न हटूंगा </a:t>
            </a:r>
            <a:endParaRPr lang="en-US" sz="2400" b="1">
              <a:solidFill>
                <a:srgbClr val="000066"/>
              </a:solidFill>
            </a:endParaRPr>
          </a:p>
        </p:txBody>
      </p:sp>
      <p:sp>
        <p:nvSpPr>
          <p:cNvPr id="153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3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الْحَمْدُ لِلّهِ الَّذِي أَدْعُوهُ فَيُجِيبُنِي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457200" y="23622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Who gives answer to me whenever I pray Him</a:t>
            </a:r>
          </a:p>
        </p:txBody>
      </p:sp>
      <p:sp>
        <p:nvSpPr>
          <p:cNvPr id="16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alhamdu lillahil-ladhi ad-’uhu fayujibuni</a:t>
            </a:r>
          </a:p>
        </p:txBody>
      </p:sp>
      <p:sp>
        <p:nvSpPr>
          <p:cNvPr id="16389"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खुदा के लिए जिसे मै पुकारता हूँ तो जवाब देता है </a:t>
            </a:r>
            <a:endParaRPr lang="en-US" sz="2400" b="1">
              <a:solidFill>
                <a:srgbClr val="000066"/>
              </a:solidFill>
            </a:endParaRPr>
          </a:p>
        </p:txBody>
      </p:sp>
      <p:sp>
        <p:nvSpPr>
          <p:cNvPr id="1639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391"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
        <p:nvSpPr>
          <p:cNvPr id="16392"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حمد ہے اس خدا کے لئے جسے پکارتا ہوں تو جواب دیتا ہے</a:t>
            </a:r>
            <a:endParaRPr lang="en-US" sz="4000" b="1">
              <a:solidFill>
                <a:srgbClr val="000066"/>
              </a:solidFill>
              <a:latin typeface="Alvi Nastaleeq" pitchFamily="2" charset="-78"/>
              <a:cs typeface="Alvi Nastaleeq" pitchFamily="2" charset="-78"/>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لِمَا انْتَهَى إلَيَّ مِنَ الْمَعْرِفَةِ بِجُودِكَ وَكَرَمِكَ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This is because I have full acquaintance with Your (indescribable) generosity and bounty</a:t>
            </a:r>
          </a:p>
        </p:txBody>
      </p:sp>
      <p:sp>
        <p:nvSpPr>
          <p:cNvPr id="154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limantaha ilayya minal-ma’rifati bijudika wakaramik(a)</a:t>
            </a:r>
          </a:p>
        </p:txBody>
      </p:sp>
      <p:sp>
        <p:nvSpPr>
          <p:cNvPr id="154629" name="Rectangle 15"/>
          <p:cNvSpPr>
            <a:spLocks noChangeArrowheads="1"/>
          </p:cNvSpPr>
          <p:nvPr/>
        </p:nvSpPr>
        <p:spPr bwMode="auto">
          <a:xfrm>
            <a:off x="381000" y="41910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چونکہ مجھے تیرے جود و کرم کی مغفرت ہے اسلئے میں اپنی زبان کو تیری تعریف و توصیف سے نہ روکوں گا-</a:t>
            </a:r>
            <a:endParaRPr lang="en-US" sz="4000" b="1">
              <a:solidFill>
                <a:srgbClr val="000066"/>
              </a:solidFill>
              <a:latin typeface="Alvi Nastaleeq" pitchFamily="2" charset="-78"/>
              <a:cs typeface="Alvi Nastaleeq" pitchFamily="2" charset="-78"/>
            </a:endParaRPr>
          </a:p>
        </p:txBody>
      </p:sp>
      <p:sp>
        <p:nvSpPr>
          <p:cNvPr id="154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चिंकी मुझे तेरे जूदो करम की मग्फेरत है इसलिए मै अपनी ज़बान को तेरी तारीफ व तौसीफ से ना रोकूंगा,</a:t>
            </a:r>
            <a:endParaRPr lang="en-US" sz="2400" b="1">
              <a:solidFill>
                <a:srgbClr val="000066"/>
              </a:solidFill>
            </a:endParaRPr>
          </a:p>
        </p:txBody>
      </p:sp>
      <p:sp>
        <p:nvSpPr>
          <p:cNvPr id="154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4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 أَنْتَ الْفَاعِلُ لِمَا تَشَاءُ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verily You do whatever You will</a:t>
            </a:r>
          </a:p>
        </p:txBody>
      </p:sp>
      <p:sp>
        <p:nvSpPr>
          <p:cNvPr id="155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wa-antal-fa’ilu lima tasha-(u)</a:t>
            </a:r>
          </a:p>
        </p:txBody>
      </p:sp>
      <p:sp>
        <p:nvSpPr>
          <p:cNvPr id="155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جو چاہے کر گزرتا ہے</a:t>
            </a:r>
            <a:endParaRPr lang="en-US" sz="4000" b="1">
              <a:solidFill>
                <a:srgbClr val="000066"/>
              </a:solidFill>
              <a:latin typeface="Alvi Nastaleeq" pitchFamily="2" charset="-78"/>
              <a:cs typeface="Alvi Nastaleeq" pitchFamily="2" charset="-78"/>
            </a:endParaRPr>
          </a:p>
        </p:txBody>
      </p:sp>
      <p:sp>
        <p:nvSpPr>
          <p:cNvPr id="155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जो चाहे कर गुज़रता है </a:t>
            </a:r>
            <a:endParaRPr lang="en-US" sz="2400" b="1">
              <a:solidFill>
                <a:srgbClr val="000066"/>
              </a:solidFill>
            </a:endParaRPr>
          </a:p>
        </p:txBody>
      </p:sp>
      <p:sp>
        <p:nvSpPr>
          <p:cNvPr id="155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5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تُعَذِّبُ مَنْ تَشَاءُ بِمَا تَشَاءُ كَيْفَ تَشَاءُ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punish whomsoever You want however You want by whatever means You want</a:t>
            </a:r>
          </a:p>
        </p:txBody>
      </p:sp>
      <p:sp>
        <p:nvSpPr>
          <p:cNvPr id="156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tu’adhdhibu man tasha-u bima tasha-u kayfa tasha-(u)</a:t>
            </a:r>
          </a:p>
        </p:txBody>
      </p:sp>
      <p:sp>
        <p:nvSpPr>
          <p:cNvPr id="156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جسے چاہے، جس چیز سے چاہے اور جیسے چاہے عذاب دیتا ہے</a:t>
            </a:r>
            <a:endParaRPr lang="en-US" sz="4000" b="1">
              <a:solidFill>
                <a:srgbClr val="000066"/>
              </a:solidFill>
              <a:latin typeface="Alvi Nastaleeq" pitchFamily="2" charset="-78"/>
              <a:cs typeface="Alvi Nastaleeq" pitchFamily="2" charset="-78"/>
            </a:endParaRPr>
          </a:p>
        </p:txBody>
      </p:sp>
      <p:sp>
        <p:nvSpPr>
          <p:cNvPr id="156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जिसे चाहे, जिस चीज़ से चाहे और जैसे चाहे अज़ाब देता है </a:t>
            </a:r>
            <a:endParaRPr lang="en-US" sz="2400" b="1">
              <a:solidFill>
                <a:srgbClr val="000066"/>
              </a:solidFill>
            </a:endParaRPr>
          </a:p>
        </p:txBody>
      </p:sp>
      <p:sp>
        <p:nvSpPr>
          <p:cNvPr id="156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6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وَتَرْحَمُ مَنْ تَشَاءُ بِمَا تشَاءُ كَيْفَ تَشَاءُ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have mercy upon whomsoever You want however You want by whatever means You want</a:t>
            </a:r>
          </a:p>
        </p:txBody>
      </p:sp>
      <p:sp>
        <p:nvSpPr>
          <p:cNvPr id="157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watarhamu man tasha-u bima tasha-u kayfa tasha-(u)</a:t>
            </a:r>
          </a:p>
        </p:txBody>
      </p:sp>
      <p:sp>
        <p:nvSpPr>
          <p:cNvPr id="157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تو جس پر چاہے جس چیز سے چاہے اور جیسے چاہے رحم کرتا ہے-</a:t>
            </a:r>
            <a:endParaRPr lang="en-US" sz="4000" b="1">
              <a:solidFill>
                <a:srgbClr val="000066"/>
              </a:solidFill>
              <a:latin typeface="Alvi Nastaleeq" pitchFamily="2" charset="-78"/>
              <a:cs typeface="Alvi Nastaleeq" pitchFamily="2" charset="-78"/>
            </a:endParaRPr>
          </a:p>
        </p:txBody>
      </p:sp>
      <p:sp>
        <p:nvSpPr>
          <p:cNvPr id="157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जिस पर चाहे जिस चीज़ से चाहे और जैसे चाहे रहम करता है,</a:t>
            </a:r>
            <a:endParaRPr lang="en-US" sz="2400" b="1">
              <a:solidFill>
                <a:srgbClr val="000066"/>
              </a:solidFill>
            </a:endParaRPr>
          </a:p>
        </p:txBody>
      </p:sp>
      <p:sp>
        <p:nvSpPr>
          <p:cNvPr id="157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7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لا تُسْأَلُ عَنْ فِعْلِكَ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None is supposed to interrogate You for whatever You do</a:t>
            </a:r>
          </a:p>
        </p:txBody>
      </p:sp>
      <p:sp>
        <p:nvSpPr>
          <p:cNvPr id="158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 tus-alu ‘an fi'lik(a)</a:t>
            </a:r>
          </a:p>
        </p:txBody>
      </p:sp>
      <p:sp>
        <p:nvSpPr>
          <p:cNvPr id="158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تیرے فعل پر پوچھ گوچھ نہیں کی جا سکتی</a:t>
            </a:r>
            <a:endParaRPr lang="en-US" sz="4000" b="1">
              <a:solidFill>
                <a:srgbClr val="000066"/>
              </a:solidFill>
              <a:latin typeface="Alvi Nastaleeq" pitchFamily="2" charset="-78"/>
              <a:cs typeface="Alvi Nastaleeq" pitchFamily="2" charset="-78"/>
            </a:endParaRPr>
          </a:p>
        </p:txBody>
      </p:sp>
      <p:sp>
        <p:nvSpPr>
          <p:cNvPr id="158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फज़ल पर पूछ गुछ नहीं की जा सकती, </a:t>
            </a:r>
            <a:endParaRPr lang="en-US" sz="2400" b="1">
              <a:solidFill>
                <a:srgbClr val="000066"/>
              </a:solidFill>
            </a:endParaRPr>
          </a:p>
        </p:txBody>
      </p:sp>
      <p:sp>
        <p:nvSpPr>
          <p:cNvPr id="158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8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تُنَازَعُ فِي مُلْكِكَ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non can ever contend with You about Your authority</a:t>
            </a:r>
          </a:p>
        </p:txBody>
      </p:sp>
      <p:sp>
        <p:nvSpPr>
          <p:cNvPr id="159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tunaza’u fi mulkik(a)</a:t>
            </a:r>
          </a:p>
        </p:txBody>
      </p:sp>
      <p:sp>
        <p:nvSpPr>
          <p:cNvPr id="159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تیری سلطنت پر جھگڑا نہیں ہو سکتا</a:t>
            </a:r>
            <a:endParaRPr lang="en-US" sz="4000" b="1">
              <a:solidFill>
                <a:srgbClr val="000066"/>
              </a:solidFill>
              <a:latin typeface="Alvi Nastaleeq" pitchFamily="2" charset="-78"/>
              <a:cs typeface="Alvi Nastaleeq" pitchFamily="2" charset="-78"/>
            </a:endParaRPr>
          </a:p>
        </p:txBody>
      </p:sp>
      <p:sp>
        <p:nvSpPr>
          <p:cNvPr id="159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सल्तनत पर झगडा नहीं हो सकता </a:t>
            </a:r>
            <a:endParaRPr lang="en-US" sz="2400" b="1">
              <a:solidFill>
                <a:srgbClr val="000066"/>
              </a:solidFill>
            </a:endParaRPr>
          </a:p>
        </p:txBody>
      </p:sp>
      <p:sp>
        <p:nvSpPr>
          <p:cNvPr id="159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9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تُشَارَكُ فِي أَمْرِكَ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none can ever have a share in that which You hold</a:t>
            </a:r>
          </a:p>
        </p:txBody>
      </p:sp>
      <p:sp>
        <p:nvSpPr>
          <p:cNvPr id="160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tusharaku fi amrik(a)</a:t>
            </a:r>
          </a:p>
        </p:txBody>
      </p:sp>
      <p:sp>
        <p:nvSpPr>
          <p:cNvPr id="160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تیرے کام میں کوئی شریک نہیں</a:t>
            </a:r>
            <a:endParaRPr lang="en-US" sz="4000" b="1">
              <a:solidFill>
                <a:srgbClr val="000066"/>
              </a:solidFill>
              <a:latin typeface="Alvi Nastaleeq" pitchFamily="2" charset="-78"/>
              <a:cs typeface="Alvi Nastaleeq" pitchFamily="2" charset="-78"/>
            </a:endParaRPr>
          </a:p>
        </p:txBody>
      </p:sp>
      <p:sp>
        <p:nvSpPr>
          <p:cNvPr id="160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काम में कोई शरीक नहीं, </a:t>
            </a:r>
            <a:endParaRPr lang="en-US" sz="2400" b="1">
              <a:solidFill>
                <a:srgbClr val="000066"/>
              </a:solidFill>
            </a:endParaRPr>
          </a:p>
        </p:txBody>
      </p:sp>
      <p:sp>
        <p:nvSpPr>
          <p:cNvPr id="160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0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تُضَادُّ فِي حُكْمِكَ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none can ever object to Your decisions</a:t>
            </a:r>
          </a:p>
        </p:txBody>
      </p:sp>
      <p:sp>
        <p:nvSpPr>
          <p:cNvPr id="161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tuda(a)ddu fi hukmik(a)</a:t>
            </a:r>
          </a:p>
        </p:txBody>
      </p:sp>
      <p:sp>
        <p:nvSpPr>
          <p:cNvPr id="161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تیرے حکم میں کوئی ضدیت نہیں</a:t>
            </a:r>
            <a:endParaRPr lang="en-US" sz="4000" b="1">
              <a:solidFill>
                <a:srgbClr val="000066"/>
              </a:solidFill>
              <a:latin typeface="Alvi Nastaleeq" pitchFamily="2" charset="-78"/>
              <a:cs typeface="Alvi Nastaleeq" pitchFamily="2" charset="-78"/>
            </a:endParaRPr>
          </a:p>
        </p:txBody>
      </p:sp>
      <p:sp>
        <p:nvSpPr>
          <p:cNvPr id="161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हुक्म में कोई ज़िददियत नहीं, </a:t>
            </a:r>
            <a:endParaRPr lang="en-US" sz="2400" b="1">
              <a:solidFill>
                <a:srgbClr val="000066"/>
              </a:solidFill>
            </a:endParaRPr>
          </a:p>
        </p:txBody>
      </p:sp>
      <p:sp>
        <p:nvSpPr>
          <p:cNvPr id="161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1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يَعْتَرِضُ عَلَيْكَ أَحَدٌ فِي تَدْبِيرِكَ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none can ever protest against that which You administer</a:t>
            </a:r>
          </a:p>
        </p:txBody>
      </p:sp>
      <p:sp>
        <p:nvSpPr>
          <p:cNvPr id="162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ya’taridu ‘alayka ahadun fi tadbirik(a)</a:t>
            </a:r>
          </a:p>
        </p:txBody>
      </p:sp>
      <p:sp>
        <p:nvSpPr>
          <p:cNvPr id="162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تیری تدبیر میں کوئی تجھ پر اعتراض نہیں کر سکتا-</a:t>
            </a:r>
            <a:endParaRPr lang="en-US" sz="4000" b="1">
              <a:solidFill>
                <a:srgbClr val="000066"/>
              </a:solidFill>
              <a:latin typeface="Alvi Nastaleeq" pitchFamily="2" charset="-78"/>
              <a:cs typeface="Alvi Nastaleeq" pitchFamily="2" charset="-78"/>
            </a:endParaRPr>
          </a:p>
        </p:txBody>
      </p:sp>
      <p:sp>
        <p:nvSpPr>
          <p:cNvPr id="162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तदबीर में कोई एहतियात नहीं कर सकता, </a:t>
            </a:r>
            <a:endParaRPr lang="en-US" sz="2400" b="1">
              <a:solidFill>
                <a:srgbClr val="000066"/>
              </a:solidFill>
            </a:endParaRPr>
          </a:p>
        </p:txBody>
      </p:sp>
      <p:sp>
        <p:nvSpPr>
          <p:cNvPr id="162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2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لَكَ الْخَلْقُ وَالأَمْرُ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To You alone is creation and determination</a:t>
            </a:r>
          </a:p>
        </p:txBody>
      </p:sp>
      <p:sp>
        <p:nvSpPr>
          <p:cNvPr id="163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lakal-khalqu wal-`amr(u)</a:t>
            </a:r>
          </a:p>
        </p:txBody>
      </p:sp>
      <p:sp>
        <p:nvSpPr>
          <p:cNvPr id="163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تیرے ہی لئے پیدا کرنا اور حکم فرمانا-</a:t>
            </a:r>
            <a:endParaRPr lang="en-US" sz="4000" b="1">
              <a:solidFill>
                <a:srgbClr val="000066"/>
              </a:solidFill>
              <a:latin typeface="Alvi Nastaleeq" pitchFamily="2" charset="-78"/>
              <a:cs typeface="Alvi Nastaleeq" pitchFamily="2" charset="-78"/>
            </a:endParaRPr>
          </a:p>
        </p:txBody>
      </p:sp>
      <p:sp>
        <p:nvSpPr>
          <p:cNvPr id="163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ही लिए पैदा करना और हुक्म फरमाना </a:t>
            </a:r>
            <a:endParaRPr lang="en-US" sz="2400" b="1">
              <a:solidFill>
                <a:srgbClr val="000066"/>
              </a:solidFill>
            </a:endParaRPr>
          </a:p>
        </p:txBody>
      </p:sp>
      <p:sp>
        <p:nvSpPr>
          <p:cNvPr id="163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3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 كُنْتُ بَطِيئاً حِينَ يَدْعُونِي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Although I am slow whenever He invites me</a:t>
            </a:r>
          </a:p>
        </p:txBody>
      </p:sp>
      <p:sp>
        <p:nvSpPr>
          <p:cNvPr id="17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 kuntu bati-an hina yad-‘uni</a:t>
            </a:r>
          </a:p>
        </p:txBody>
      </p:sp>
      <p:sp>
        <p:nvSpPr>
          <p:cNvPr id="17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اگرچہ جب وہ مجھے پکارے تو میں سستی کرتا ہوں،</a:t>
            </a:r>
            <a:r>
              <a:rPr lang="en-US" sz="4000" b="1">
                <a:solidFill>
                  <a:srgbClr val="000066"/>
                </a:solidFill>
                <a:latin typeface="Alvi Nastaleeq" pitchFamily="2" charset="-78"/>
                <a:cs typeface="Alvi Nastaleeq" pitchFamily="2" charset="-78"/>
              </a:rPr>
              <a:t> </a:t>
            </a:r>
          </a:p>
        </p:txBody>
      </p:sp>
      <p:sp>
        <p:nvSpPr>
          <p:cNvPr id="17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अगर्चेह जब वोह मुझे पुकारता है तो मै सुस्ती करता हूँ, </a:t>
            </a:r>
            <a:endParaRPr lang="en-US" sz="2400" b="1">
              <a:solidFill>
                <a:srgbClr val="000066"/>
              </a:solidFill>
            </a:endParaRPr>
          </a:p>
        </p:txBody>
      </p:sp>
      <p:sp>
        <p:nvSpPr>
          <p:cNvPr id="17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تَبَارَكَ اللّهُ رَبُّ الْعَالَمِينَ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Blessed be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the Lord of the worlds</a:t>
            </a:r>
          </a:p>
        </p:txBody>
      </p:sp>
      <p:sp>
        <p:nvSpPr>
          <p:cNvPr id="164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tabarakal-llahu rabbul-‘alamin(a)</a:t>
            </a:r>
          </a:p>
        </p:txBody>
      </p:sp>
      <p:sp>
        <p:nvSpPr>
          <p:cNvPr id="164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با برکت ہے وہ الله جو جہانوں کا پالنے والا ہے</a:t>
            </a:r>
            <a:endParaRPr lang="en-US" sz="4000" b="1">
              <a:solidFill>
                <a:srgbClr val="000066"/>
              </a:solidFill>
              <a:latin typeface="Alvi Nastaleeq" pitchFamily="2" charset="-78"/>
              <a:cs typeface="Alvi Nastaleeq" pitchFamily="2" charset="-78"/>
            </a:endParaRPr>
          </a:p>
        </p:txBody>
      </p:sp>
      <p:sp>
        <p:nvSpPr>
          <p:cNvPr id="164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बा-बरकत है वो अल्लाह जो जहानों का पालने वाला है, </a:t>
            </a:r>
            <a:endParaRPr lang="en-US" sz="2400" b="1">
              <a:solidFill>
                <a:srgbClr val="000066"/>
              </a:solidFill>
            </a:endParaRPr>
          </a:p>
        </p:txBody>
      </p:sp>
      <p:sp>
        <p:nvSpPr>
          <p:cNvPr id="164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4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رَبِّ هذَا مَقَامُ مَنْ لاذَ بِكَ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Lord, this is the manner of him who seeks Your shelter,</a:t>
            </a:r>
          </a:p>
        </p:txBody>
      </p:sp>
      <p:sp>
        <p:nvSpPr>
          <p:cNvPr id="165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yarabbi hadha maqamu man ladha bik(a)</a:t>
            </a:r>
          </a:p>
        </p:txBody>
      </p:sp>
      <p:sp>
        <p:nvSpPr>
          <p:cNvPr id="165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پروردگار! یہ ہے اس شخص کے مقام جس نے تیری پناہ لی</a:t>
            </a:r>
            <a:endParaRPr lang="en-US" sz="4000" b="1">
              <a:solidFill>
                <a:srgbClr val="000066"/>
              </a:solidFill>
              <a:latin typeface="Alvi Nastaleeq" pitchFamily="2" charset="-78"/>
              <a:cs typeface="Alvi Nastaleeq" pitchFamily="2" charset="-78"/>
            </a:endParaRPr>
          </a:p>
        </p:txBody>
      </p:sp>
      <p:sp>
        <p:nvSpPr>
          <p:cNvPr id="165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परवरदिगार! यह है इस स्शाख्स का मुकाम जिसने तेरी पनाह ली, </a:t>
            </a:r>
            <a:endParaRPr lang="en-US" sz="2400" b="1">
              <a:solidFill>
                <a:srgbClr val="000066"/>
              </a:solidFill>
            </a:endParaRPr>
          </a:p>
        </p:txBody>
      </p:sp>
      <p:sp>
        <p:nvSpPr>
          <p:cNvPr id="165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5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وَاسْتَجَارَ بِكَرَمِكَ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resorts to Your liberality</a:t>
            </a:r>
          </a:p>
        </p:txBody>
      </p:sp>
      <p:sp>
        <p:nvSpPr>
          <p:cNvPr id="166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wastajara bikaramik(a)</a:t>
            </a:r>
          </a:p>
        </p:txBody>
      </p:sp>
      <p:sp>
        <p:nvSpPr>
          <p:cNvPr id="166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تیرے سایہ کرم میں آیا</a:t>
            </a:r>
            <a:endParaRPr lang="en-US" sz="4000" b="1">
              <a:solidFill>
                <a:srgbClr val="000066"/>
              </a:solidFill>
              <a:latin typeface="Alvi Nastaleeq" pitchFamily="2" charset="-78"/>
              <a:cs typeface="Alvi Nastaleeq" pitchFamily="2" charset="-78"/>
            </a:endParaRPr>
          </a:p>
        </p:txBody>
      </p:sp>
      <p:sp>
        <p:nvSpPr>
          <p:cNvPr id="166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सायाए करम में आया,</a:t>
            </a:r>
            <a:endParaRPr lang="en-US" sz="2400" b="1">
              <a:solidFill>
                <a:srgbClr val="000066"/>
              </a:solidFill>
            </a:endParaRPr>
          </a:p>
        </p:txBody>
      </p:sp>
      <p:sp>
        <p:nvSpPr>
          <p:cNvPr id="166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6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وَأَلِفَ إحْسَانَكَ وَنِعَمَكَ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has been accustomed to be included with Your benevolence and graciousness</a:t>
            </a:r>
          </a:p>
        </p:txBody>
      </p:sp>
      <p:sp>
        <p:nvSpPr>
          <p:cNvPr id="167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wa-alifa ihsanaka wani’amak(a)</a:t>
            </a:r>
          </a:p>
        </p:txBody>
      </p:sp>
      <p:sp>
        <p:nvSpPr>
          <p:cNvPr id="167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تیرے ہی احسان اور نعمت کا خواہاں ہوا ہے-</a:t>
            </a:r>
            <a:endParaRPr lang="en-US" sz="4000" b="1">
              <a:solidFill>
                <a:srgbClr val="000066"/>
              </a:solidFill>
              <a:latin typeface="Alvi Nastaleeq" pitchFamily="2" charset="-78"/>
              <a:cs typeface="Alvi Nastaleeq" pitchFamily="2" charset="-78"/>
            </a:endParaRPr>
          </a:p>
        </p:txBody>
      </p:sp>
      <p:sp>
        <p:nvSpPr>
          <p:cNvPr id="167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ही एहसान और नेमतों का ख्वाहाँ हुआ है, </a:t>
            </a:r>
            <a:endParaRPr lang="en-US" sz="2400" b="1">
              <a:solidFill>
                <a:srgbClr val="000066"/>
              </a:solidFill>
            </a:endParaRPr>
          </a:p>
        </p:txBody>
      </p:sp>
      <p:sp>
        <p:nvSpPr>
          <p:cNvPr id="167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7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وَأَنْتَ الْجَوَادُ الَّذِي لا يَضِيقُ عَفْوُكَ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are certainly the All-munificent Whose amnesty never shrinks</a:t>
            </a:r>
          </a:p>
        </p:txBody>
      </p:sp>
      <p:sp>
        <p:nvSpPr>
          <p:cNvPr id="168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wa-antal-jawadul-ladhi la yadiqu ‘afwuk(a)</a:t>
            </a:r>
          </a:p>
        </p:txBody>
      </p:sp>
      <p:sp>
        <p:nvSpPr>
          <p:cNvPr id="168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تو ایسا سخی ہے کہ تیرا دامن عفو و تنگ نہیں ہوتا</a:t>
            </a:r>
            <a:endParaRPr lang="en-US" sz="4000" b="1">
              <a:solidFill>
                <a:srgbClr val="000066"/>
              </a:solidFill>
              <a:latin typeface="Alvi Nastaleeq" pitchFamily="2" charset="-78"/>
              <a:cs typeface="Alvi Nastaleeq" pitchFamily="2" charset="-78"/>
            </a:endParaRPr>
          </a:p>
        </p:txBody>
      </p:sp>
      <p:sp>
        <p:nvSpPr>
          <p:cNvPr id="168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 ऐसा सखी है की तेरा दामान अफू और तंग नहीं होता, </a:t>
            </a:r>
            <a:endParaRPr lang="en-US" sz="2400" b="1">
              <a:solidFill>
                <a:srgbClr val="000066"/>
              </a:solidFill>
            </a:endParaRPr>
          </a:p>
        </p:txBody>
      </p:sp>
      <p:sp>
        <p:nvSpPr>
          <p:cNvPr id="168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8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يَنْقُصُ فَضْلُكَ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Whose favor never reduces</a:t>
            </a:r>
          </a:p>
        </p:txBody>
      </p:sp>
      <p:sp>
        <p:nvSpPr>
          <p:cNvPr id="169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wayanqusu fadluk(a)</a:t>
            </a:r>
          </a:p>
        </p:txBody>
      </p:sp>
      <p:sp>
        <p:nvSpPr>
          <p:cNvPr id="169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تیرے فضل میں کمی نہیں آتی</a:t>
            </a:r>
            <a:endParaRPr lang="en-US" sz="4000" b="1">
              <a:solidFill>
                <a:srgbClr val="000066"/>
              </a:solidFill>
              <a:latin typeface="Alvi Nastaleeq" pitchFamily="2" charset="-78"/>
              <a:cs typeface="Alvi Nastaleeq" pitchFamily="2" charset="-78"/>
            </a:endParaRPr>
          </a:p>
        </p:txBody>
      </p:sp>
      <p:sp>
        <p:nvSpPr>
          <p:cNvPr id="169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फज़ल में कमी नहीं आती, </a:t>
            </a:r>
            <a:endParaRPr lang="en-US" sz="2400" b="1">
              <a:solidFill>
                <a:srgbClr val="000066"/>
              </a:solidFill>
            </a:endParaRPr>
          </a:p>
        </p:txBody>
      </p:sp>
      <p:sp>
        <p:nvSpPr>
          <p:cNvPr id="169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9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تَقِلُّ 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Whose mercy never diminishes</a:t>
            </a:r>
          </a:p>
        </p:txBody>
      </p:sp>
      <p:sp>
        <p:nvSpPr>
          <p:cNvPr id="171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taqillu rahmatuk</a:t>
            </a:r>
          </a:p>
        </p:txBody>
      </p:sp>
      <p:sp>
        <p:nvSpPr>
          <p:cNvPr id="171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تیری رحمت  میں کمی نہیں پڑتی-</a:t>
            </a:r>
            <a:endParaRPr lang="en-US" sz="4000" b="1">
              <a:solidFill>
                <a:srgbClr val="000066"/>
              </a:solidFill>
              <a:latin typeface="Alvi Nastaleeq" pitchFamily="2" charset="-78"/>
              <a:cs typeface="Alvi Nastaleeq" pitchFamily="2" charset="-78"/>
            </a:endParaRPr>
          </a:p>
        </p:txBody>
      </p:sp>
      <p:sp>
        <p:nvSpPr>
          <p:cNvPr id="171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रहमत में कमी नहीं पड़ती, </a:t>
            </a:r>
            <a:endParaRPr lang="en-US" sz="2400" b="1">
              <a:solidFill>
                <a:srgbClr val="000066"/>
              </a:solidFill>
            </a:endParaRPr>
          </a:p>
        </p:txBody>
      </p:sp>
      <p:sp>
        <p:nvSpPr>
          <p:cNvPr id="171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1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تَوَثَّقْنَا مِنْكَ بِالصَّفْحِ الْقَدِيمِ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We have full confidence in You on account of Your eternal habit of pardons</a:t>
            </a:r>
          </a:p>
        </p:txBody>
      </p:sp>
      <p:sp>
        <p:nvSpPr>
          <p:cNvPr id="172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tawaththaqna minka bis-safhil-qadim(i)</a:t>
            </a:r>
          </a:p>
        </p:txBody>
      </p:sp>
      <p:sp>
        <p:nvSpPr>
          <p:cNvPr id="172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ہم نے اعتماد کیا ہے تجھ پر تیری درینہ در گزر عظیم تر فضل و کرم</a:t>
            </a:r>
            <a:endParaRPr lang="en-US" sz="4000" b="1">
              <a:solidFill>
                <a:srgbClr val="000066"/>
              </a:solidFill>
              <a:latin typeface="Alvi Nastaleeq" pitchFamily="2" charset="-78"/>
              <a:cs typeface="Alvi Nastaleeq" pitchFamily="2" charset="-78"/>
            </a:endParaRPr>
          </a:p>
        </p:txBody>
      </p:sp>
      <p:sp>
        <p:nvSpPr>
          <p:cNvPr id="172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ने एतेमाद किया है तुझ पर, तेरी दरीना दर गुज़र अज़ीम तर फज़ल </a:t>
            </a:r>
            <a:endParaRPr lang="en-US" sz="2400" b="1">
              <a:solidFill>
                <a:srgbClr val="000066"/>
              </a:solidFill>
            </a:endParaRPr>
          </a:p>
        </p:txBody>
      </p:sp>
      <p:sp>
        <p:nvSpPr>
          <p:cNvPr id="172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2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وَالْفَضْلِ الْعَظِيمِ وَالرَّحْمَةِ الْوَاسِعَةِ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boundless kindness and limitless mercy</a:t>
            </a:r>
          </a:p>
        </p:txBody>
      </p:sp>
      <p:sp>
        <p:nvSpPr>
          <p:cNvPr id="173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walfadlil-‘azimi war-rahmatil-wasi’a(ti)</a:t>
            </a:r>
          </a:p>
        </p:txBody>
      </p:sp>
      <p:sp>
        <p:nvSpPr>
          <p:cNvPr id="173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و تیری کشادہ تر رحمت کے ساتھ</a:t>
            </a:r>
            <a:endParaRPr lang="en-US" sz="4000" b="1">
              <a:solidFill>
                <a:srgbClr val="000066"/>
              </a:solidFill>
              <a:latin typeface="Alvi Nastaleeq" pitchFamily="2" charset="-78"/>
              <a:cs typeface="Alvi Nastaleeq" pitchFamily="2" charset="-78"/>
            </a:endParaRPr>
          </a:p>
        </p:txBody>
      </p:sp>
      <p:sp>
        <p:nvSpPr>
          <p:cNvPr id="173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 करम और तेरी कुशादा तर रहमत के साथ, </a:t>
            </a:r>
            <a:endParaRPr lang="en-US" sz="2400" b="1">
              <a:solidFill>
                <a:srgbClr val="000066"/>
              </a:solidFill>
            </a:endParaRPr>
          </a:p>
        </p:txBody>
      </p:sp>
      <p:sp>
        <p:nvSpPr>
          <p:cNvPr id="173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3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أَفَتُرَاكَ يَا رَبِّ تُخْلِفُ ظُنُونَنَا أَوْ تُخَيِّبُ آمَالَنَا؟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Is it ever expectable, O Lord, that You may disappoint us or may act on the contrary of our expectations?</a:t>
            </a:r>
          </a:p>
        </p:txBody>
      </p:sp>
      <p:sp>
        <p:nvSpPr>
          <p:cNvPr id="174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afaturaka ya rabbi tukhlifu zununana aw tukhayyibu amalana</a:t>
            </a:r>
          </a:p>
        </p:txBody>
      </p:sp>
      <p:sp>
        <p:nvSpPr>
          <p:cNvPr id="174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اے میرے پالنے والے ! کیا تو ہمارے اچھے گمان کے خلاف کریگا یا ہماری کوشش ناکام بنائیگا-</a:t>
            </a:r>
            <a:endParaRPr lang="en-US" sz="4000" b="1">
              <a:solidFill>
                <a:srgbClr val="000066"/>
              </a:solidFill>
              <a:latin typeface="Alvi Nastaleeq" pitchFamily="2" charset="-78"/>
              <a:cs typeface="Alvi Nastaleeq" pitchFamily="2" charset="-78"/>
            </a:endParaRPr>
          </a:p>
        </p:txBody>
      </p:sp>
      <p:sp>
        <p:nvSpPr>
          <p:cNvPr id="174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ऐ मेरे पालने वाले! क्या तू हमारे अच्छे गुमान के खिलाफ करेगा या हमारी कोशिश नाकाम बनाएगा! </a:t>
            </a:r>
            <a:endParaRPr lang="en-US" sz="2400" b="1">
              <a:solidFill>
                <a:srgbClr val="000066"/>
              </a:solidFill>
            </a:endParaRPr>
          </a:p>
        </p:txBody>
      </p:sp>
      <p:sp>
        <p:nvSpPr>
          <p:cNvPr id="174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4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وَالْحَمْدُ لِلّهِ الَّذِي أَسْأَلُهُ فَيُعْطِينِي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Who gives me whenever I ask Him</a:t>
            </a:r>
          </a:p>
        </p:txBody>
      </p:sp>
      <p:sp>
        <p:nvSpPr>
          <p:cNvPr id="18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walhamdu lillahil-ladhi as-aluhu fayu’tini</a:t>
            </a:r>
          </a:p>
        </p:txBody>
      </p:sp>
      <p:sp>
        <p:nvSpPr>
          <p:cNvPr id="18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حمد ہے اس خدا کے لئے جسے پکارتا ہوں تو جواب دیتا ہے</a:t>
            </a:r>
            <a:endParaRPr lang="en-US" sz="4000" b="1">
              <a:solidFill>
                <a:srgbClr val="000066"/>
              </a:solidFill>
              <a:latin typeface="Alvi Nastaleeq" pitchFamily="2" charset="-78"/>
              <a:cs typeface="Alvi Nastaleeq" pitchFamily="2" charset="-78"/>
            </a:endParaRPr>
          </a:p>
        </p:txBody>
      </p:sp>
      <p:sp>
        <p:nvSpPr>
          <p:cNvPr id="18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अल्लाह के लिए के  जिस से माँगता हूँ तो मुझे अता करता है, </a:t>
            </a:r>
            <a:endParaRPr lang="en-US" sz="2400" b="1">
              <a:solidFill>
                <a:srgbClr val="000066"/>
              </a:solidFill>
            </a:endParaRPr>
          </a:p>
        </p:txBody>
      </p:sp>
      <p:sp>
        <p:nvSpPr>
          <p:cNvPr id="18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كَلاَّ يَا كَرِيمُ فَلَيْسَ هذَا ظَنُّنَا بِكَ وَلا هذَا فِيكَ طَمَعُنَا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No, never. O Compassionate! This is neither our idea about You nor our desire from You!</a:t>
            </a:r>
          </a:p>
        </p:txBody>
      </p:sp>
      <p:sp>
        <p:nvSpPr>
          <p:cNvPr id="175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kalla ya karimu falaysa hadha zannuna bika wala hadha fika tama’una</a:t>
            </a:r>
          </a:p>
        </p:txBody>
      </p:sp>
      <p:sp>
        <p:nvSpPr>
          <p:cNvPr id="175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نہیں اے مہربان  تجھ سے ہم یہ گمان نہیں رکھتے اور نہ تجھ سے ہماری یہ خواہش تھی-</a:t>
            </a:r>
            <a:endParaRPr lang="en-US" sz="4000" b="1">
              <a:solidFill>
                <a:srgbClr val="000066"/>
              </a:solidFill>
              <a:latin typeface="Alvi Nastaleeq" pitchFamily="2" charset="-78"/>
              <a:cs typeface="Alvi Nastaleeq" pitchFamily="2" charset="-78"/>
            </a:endParaRPr>
          </a:p>
        </p:txBody>
      </p:sp>
      <p:sp>
        <p:nvSpPr>
          <p:cNvPr id="175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नहीं, ऐ मेहरबान! तुझ से हम यह गुमान नहीं रखते और ना तुझ से हमारी यह ख्वाहिश थी! </a:t>
            </a:r>
            <a:endParaRPr lang="en-US" sz="2400" b="1">
              <a:solidFill>
                <a:srgbClr val="000066"/>
              </a:solidFill>
            </a:endParaRPr>
          </a:p>
        </p:txBody>
      </p:sp>
      <p:sp>
        <p:nvSpPr>
          <p:cNvPr id="175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5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رَبِّ إنَّ لَنَا فِيكَ أَمَلاً طَوِيلاً كَثِيراً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Lord: verily we have hope, big and large, in You</a:t>
            </a:r>
          </a:p>
        </p:txBody>
      </p:sp>
      <p:sp>
        <p:nvSpPr>
          <p:cNvPr id="176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rabbi inna lana fika amalan tawilan kathira(n)</a:t>
            </a:r>
          </a:p>
        </p:txBody>
      </p:sp>
      <p:sp>
        <p:nvSpPr>
          <p:cNvPr id="176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بیشک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لمبی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176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पालने वाले! बेशक तेरी बारगाह से हमारी बहुत सी लम्बी उम्मीदें हैं, </a:t>
            </a:r>
            <a:endParaRPr lang="en-US" sz="2400" b="1">
              <a:solidFill>
                <a:srgbClr val="000066"/>
              </a:solidFill>
            </a:endParaRPr>
          </a:p>
        </p:txBody>
      </p:sp>
      <p:sp>
        <p:nvSpPr>
          <p:cNvPr id="176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6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 لَنَا فِيكَ رَجَاءً عَظِيماً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Verily we have great expectation in You</a:t>
            </a:r>
          </a:p>
        </p:txBody>
      </p:sp>
      <p:sp>
        <p:nvSpPr>
          <p:cNvPr id="177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inna lana fika raja-an ‘azima(n)</a:t>
            </a:r>
          </a:p>
        </p:txBody>
      </p:sp>
      <p:sp>
        <p:nvSpPr>
          <p:cNvPr id="177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بیشک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بڑی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بڑی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آرزوئیں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77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बेशक हम तेरी बारगाह से बड़ी बड़ी आरजूएं रखते हैं, </a:t>
            </a:r>
            <a:endParaRPr lang="en-US" sz="2400" b="1">
              <a:solidFill>
                <a:srgbClr val="000066"/>
              </a:solidFill>
            </a:endParaRPr>
          </a:p>
        </p:txBody>
      </p:sp>
      <p:sp>
        <p:nvSpPr>
          <p:cNvPr id="177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7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عَصَيْنَاكَ وَنَحْنُ نَرْجُو أَنْ تَسْتُرَ عَلَيْنَا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Albeit that we have disobeyed You, we still hope that You will cover our faults</a:t>
            </a:r>
          </a:p>
        </p:txBody>
      </p:sp>
      <p:sp>
        <p:nvSpPr>
          <p:cNvPr id="178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‘asaynaka wanahnu narju an tastira ‘alayna</a:t>
            </a:r>
          </a:p>
        </p:txBody>
      </p:sp>
      <p:sp>
        <p:nvSpPr>
          <p:cNvPr id="178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کریگا</a:t>
            </a:r>
            <a:endParaRPr lang="en-US" sz="4000" b="1" dirty="0">
              <a:solidFill>
                <a:srgbClr val="000066"/>
              </a:solidFill>
              <a:latin typeface="Alvi Nastaleeq" pitchFamily="2" charset="-78"/>
              <a:cs typeface="Alvi Nastaleeq" pitchFamily="2" charset="-78"/>
            </a:endParaRPr>
          </a:p>
        </p:txBody>
      </p:sp>
      <p:sp>
        <p:nvSpPr>
          <p:cNvPr id="178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तेरी ना फ़रमानी करते हैं तो भी हमें आस है तू हमारी परदापोशी करेगा </a:t>
            </a:r>
            <a:endParaRPr lang="en-US" sz="2400" b="1">
              <a:solidFill>
                <a:srgbClr val="000066"/>
              </a:solidFill>
            </a:endParaRPr>
          </a:p>
        </p:txBody>
      </p:sp>
      <p:sp>
        <p:nvSpPr>
          <p:cNvPr id="178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8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وَدَعَوْنَاكَ وَنَحْنُ نَرْجُو أَنْ تَسْتَجِيبَ لَنَا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we have prayed You hoping that You will respond to us</a:t>
            </a:r>
          </a:p>
        </p:txBody>
      </p:sp>
      <p:sp>
        <p:nvSpPr>
          <p:cNvPr id="179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wada'awnaka wanahnu narju an tastajiba lana</a:t>
            </a:r>
          </a:p>
        </p:txBody>
      </p:sp>
      <p:sp>
        <p:nvSpPr>
          <p:cNvPr id="179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دعاء </a:t>
            </a:r>
            <a:r>
              <a:rPr lang="ar-SA" sz="4000" b="1" dirty="0" err="1">
                <a:solidFill>
                  <a:srgbClr val="000066"/>
                </a:solidFill>
                <a:latin typeface="Alvi Nastaleeq" pitchFamily="2" charset="-78"/>
                <a:cs typeface="Alvi Nastaleeq" pitchFamily="2" charset="-78"/>
              </a:rPr>
              <a:t>مانگتے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دعاء قبول </a:t>
            </a:r>
            <a:r>
              <a:rPr lang="ar-SA" sz="4000" b="1" dirty="0" err="1">
                <a:solidFill>
                  <a:srgbClr val="000066"/>
                </a:solidFill>
                <a:latin typeface="Alvi Nastaleeq" pitchFamily="2" charset="-78"/>
                <a:cs typeface="Alvi Nastaleeq" pitchFamily="2" charset="-78"/>
              </a:rPr>
              <a:t>کریگا</a:t>
            </a:r>
            <a:endParaRPr lang="en-US" sz="4000" b="1" dirty="0">
              <a:solidFill>
                <a:srgbClr val="000066"/>
              </a:solidFill>
              <a:latin typeface="Alvi Nastaleeq" pitchFamily="2" charset="-78"/>
              <a:cs typeface="Alvi Nastaleeq" pitchFamily="2" charset="-78"/>
            </a:endParaRPr>
          </a:p>
        </p:txBody>
      </p:sp>
      <p:sp>
        <p:nvSpPr>
          <p:cNvPr id="179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 तुझ से दुआ मांगते हैं तो उम्मीद करते हैं की तू हमारी दुआ कबूल करेगा, </a:t>
            </a:r>
            <a:endParaRPr lang="en-US" sz="2400" b="1">
              <a:solidFill>
                <a:srgbClr val="000066"/>
              </a:solidFill>
            </a:endParaRPr>
          </a:p>
        </p:txBody>
      </p:sp>
      <p:sp>
        <p:nvSpPr>
          <p:cNvPr id="179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9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فَحَقِّقْ رَجَاءَنَا مَوْلانَا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give success to our hopes, O our Lord!</a:t>
            </a:r>
          </a:p>
        </p:txBody>
      </p:sp>
      <p:sp>
        <p:nvSpPr>
          <p:cNvPr id="180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fahaqqiq raja-ana mawlana</a:t>
            </a:r>
          </a:p>
        </p:txBody>
      </p:sp>
      <p:sp>
        <p:nvSpPr>
          <p:cNvPr id="180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مولا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پوری</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180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ऐ हमारे मौला हमारी उम्मीदें पूरी फरमा </a:t>
            </a:r>
            <a:endParaRPr lang="en-US" sz="2400" b="1">
              <a:solidFill>
                <a:srgbClr val="000066"/>
              </a:solidFill>
            </a:endParaRPr>
          </a:p>
        </p:txBody>
      </p:sp>
      <p:sp>
        <p:nvSpPr>
          <p:cNvPr id="180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0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فَقَدْ عَلِمْنَا مَا نَسْتَوْجِبُ بِأَعْمَالِنَا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We now know for sure that which we deserve in exchange of our deeds</a:t>
            </a:r>
          </a:p>
        </p:txBody>
      </p:sp>
      <p:sp>
        <p:nvSpPr>
          <p:cNvPr id="181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faqad ‘alimna ma tastawjibu bi-a’malina</a:t>
            </a:r>
            <a:endParaRPr lang="fi-FI" sz="2400" b="1" i="1">
              <a:solidFill>
                <a:srgbClr val="000066"/>
              </a:solidFill>
              <a:ea typeface="MS Mincho" pitchFamily="49" charset="-128"/>
            </a:endParaRPr>
          </a:p>
        </p:txBody>
      </p:sp>
      <p:sp>
        <p:nvSpPr>
          <p:cNvPr id="181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اعمال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سزا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181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अगर्चेह हम जानते हैं की हमारे अमाल की सज़ा क्या है </a:t>
            </a:r>
            <a:endParaRPr lang="en-US" sz="2400" b="1">
              <a:solidFill>
                <a:srgbClr val="000066"/>
              </a:solidFill>
            </a:endParaRPr>
          </a:p>
        </p:txBody>
      </p:sp>
      <p:sp>
        <p:nvSpPr>
          <p:cNvPr id="181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1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وَلكِنْ عِلْمُكَ فِينَا وَعِلْمُنَا بِأَنَّكَ لا تَصْرِفُنَا عَنْكَ حَثَّنَا عَلَى الرَّغْبَةِ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Yet, Your knowledge about us and our knowledge that You shall never let us down have urged us to desire for You</a:t>
            </a:r>
          </a:p>
        </p:txBody>
      </p:sp>
      <p:sp>
        <p:nvSpPr>
          <p:cNvPr id="182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walakin ‘ilmuka fina wa’ilmuna bi-annaka la tasrifna ‘anka haththana ‘alar-raghbati ilayk(a)</a:t>
            </a:r>
          </a:p>
        </p:txBody>
      </p:sp>
      <p:sp>
        <p:nvSpPr>
          <p:cNvPr id="182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لیکن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علم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علم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یہاں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پلٹائے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endParaRPr lang="en-US" sz="4000" b="1" dirty="0">
              <a:solidFill>
                <a:srgbClr val="000066"/>
              </a:solidFill>
              <a:latin typeface="Alvi Nastaleeq" pitchFamily="2" charset="-78"/>
              <a:cs typeface="Alvi Nastaleeq" pitchFamily="2" charset="-78"/>
            </a:endParaRPr>
          </a:p>
        </p:txBody>
      </p:sp>
      <p:sp>
        <p:nvSpPr>
          <p:cNvPr id="182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लेकिन तेरा इल्म हमारे बारे में है और हमें इसका इल्म है की तू हमें अपने यहाँ से पलटायेगा नहीं, </a:t>
            </a:r>
            <a:endParaRPr lang="en-US" sz="2400" b="1">
              <a:solidFill>
                <a:srgbClr val="000066"/>
              </a:solidFill>
            </a:endParaRPr>
          </a:p>
        </p:txBody>
      </p:sp>
      <p:sp>
        <p:nvSpPr>
          <p:cNvPr id="182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2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 كُنَّا غَيْرَ مُسْتَوْجِبِينَ لِرَحْمَتِكَ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Even if we do not deserve Your mercy</a:t>
            </a:r>
          </a:p>
        </p:txBody>
      </p:sp>
      <p:sp>
        <p:nvSpPr>
          <p:cNvPr id="183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 kunna ghayra mustawhishina lirahmatik(a)</a:t>
            </a:r>
          </a:p>
        </p:txBody>
      </p:sp>
      <p:sp>
        <p:nvSpPr>
          <p:cNvPr id="183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حقدار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83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चाहे हम तेरी रहमत के हक़दार ना भी हुए, </a:t>
            </a:r>
            <a:endParaRPr lang="en-US" sz="2400" b="1">
              <a:solidFill>
                <a:srgbClr val="000066"/>
              </a:solidFill>
            </a:endParaRPr>
          </a:p>
        </p:txBody>
      </p:sp>
      <p:sp>
        <p:nvSpPr>
          <p:cNvPr id="183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3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فَأَنْتَ أَهْلٌ أَنْ تَجُودَ عَلَيْنَا وَعَلَى الْمُذْنِبِينَ بِفَضْلِ سَعَتِكَ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However, You are the worthiest of conferring upon us and upon the guilty with the grace of Your broad benevolence</a:t>
            </a:r>
          </a:p>
        </p:txBody>
      </p:sp>
      <p:sp>
        <p:nvSpPr>
          <p:cNvPr id="184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fa-anta ahlun an tajuda ‘alayna wa’alal-mudhnibina bifadli sa’atik(a)</a:t>
            </a:r>
          </a:p>
        </p:txBody>
      </p:sp>
      <p:sp>
        <p:nvSpPr>
          <p:cNvPr id="184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پس</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اسکا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اہل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دوسرے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گنہگاروں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وسیع</a:t>
            </a:r>
            <a:r>
              <a:rPr lang="ar-SA" sz="4000" b="1" dirty="0">
                <a:solidFill>
                  <a:srgbClr val="000066"/>
                </a:solidFill>
                <a:latin typeface="Alvi Nastaleeq" pitchFamily="2" charset="-78"/>
                <a:cs typeface="Alvi Nastaleeq" pitchFamily="2" charset="-78"/>
              </a:rPr>
              <a:t> تر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داد و دبش </a:t>
            </a:r>
            <a:r>
              <a:rPr lang="ar-SA" sz="4000" b="1" dirty="0" err="1">
                <a:solidFill>
                  <a:srgbClr val="000066"/>
                </a:solidFill>
                <a:latin typeface="Alvi Nastaleeq" pitchFamily="2" charset="-78"/>
                <a:cs typeface="Alvi Nastaleeq" pitchFamily="2" charset="-78"/>
              </a:rPr>
              <a:t>کرے</a:t>
            </a:r>
            <a:endParaRPr lang="en-US" sz="4000" b="1" dirty="0">
              <a:solidFill>
                <a:srgbClr val="000066"/>
              </a:solidFill>
              <a:latin typeface="Alvi Nastaleeq" pitchFamily="2" charset="-78"/>
              <a:cs typeface="Alvi Nastaleeq" pitchFamily="2" charset="-78"/>
            </a:endParaRPr>
          </a:p>
        </p:txBody>
      </p:sp>
      <p:sp>
        <p:nvSpPr>
          <p:cNvPr id="184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तू इसका अहल है की हम पर और दुसरे गुनाहगारों पर अपने वसी तर फज़ल से दाद व दहश करे, </a:t>
            </a:r>
            <a:endParaRPr lang="en-US" sz="2400" b="1">
              <a:solidFill>
                <a:srgbClr val="000066"/>
              </a:solidFill>
            </a:endParaRPr>
          </a:p>
        </p:txBody>
      </p:sp>
      <p:sp>
        <p:nvSpPr>
          <p:cNvPr id="184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4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 كُنْتُ بَخِيلاً حِينَ </a:t>
            </a:r>
            <a:r>
              <a:rPr lang="ar-SA" sz="6600" kern="1200" dirty="0" err="1">
                <a:latin typeface="Arabic Typesetting" panose="03020402040406030203" pitchFamily="66" charset="-78"/>
                <a:ea typeface="+mn-ea"/>
                <a:cs typeface="Arabic Typesetting" panose="03020402040406030203" pitchFamily="66" charset="-78"/>
              </a:rPr>
              <a:t>يَسْتَقْرِضُنِي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Although I become close-fisted when He asks me</a:t>
            </a:r>
          </a:p>
        </p:txBody>
      </p:sp>
      <p:sp>
        <p:nvSpPr>
          <p:cNvPr id="19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 kuntu bakhilan hina yastaqriduni</a:t>
            </a:r>
          </a:p>
        </p:txBody>
      </p:sp>
      <p:sp>
        <p:nvSpPr>
          <p:cNvPr id="19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ہے اگرچہ جب وہ مجھے پکارے تو میں سستی کرتا ہوں، </a:t>
            </a:r>
            <a:endParaRPr lang="en-US" sz="4000" b="1">
              <a:solidFill>
                <a:srgbClr val="000066"/>
              </a:solidFill>
              <a:latin typeface="Alvi Nastaleeq" pitchFamily="2" charset="-78"/>
              <a:cs typeface="Alvi Nastaleeq" pitchFamily="2" charset="-78"/>
            </a:endParaRPr>
          </a:p>
        </p:txBody>
      </p:sp>
      <p:sp>
        <p:nvSpPr>
          <p:cNvPr id="19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अगर्चेह वोह मुझ से क़र्ज़ का तालिब हो  तो कंजूसी करता हूँ, </a:t>
            </a:r>
            <a:endParaRPr lang="en-US" sz="2400" b="1">
              <a:solidFill>
                <a:srgbClr val="000066"/>
              </a:solidFill>
            </a:endParaRPr>
          </a:p>
        </p:txBody>
      </p:sp>
      <p:sp>
        <p:nvSpPr>
          <p:cNvPr id="19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فَامْنُنْ عَلَيْنَا بِمَا أَنْتَ أَهْلُهُ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confer upon us with that of which You are </a:t>
            </a:r>
            <a:r>
              <a:rPr lang="en-US" sz="2800" b="1" kern="1200" dirty="0" smtClean="0">
                <a:ea typeface="MS Mincho" pitchFamily="49" charset="-128"/>
              </a:rPr>
              <a:t>worth</a:t>
            </a:r>
            <a:endParaRPr lang="en-US" sz="2800" b="1" kern="1200" dirty="0">
              <a:ea typeface="MS Mincho" pitchFamily="49" charset="-128"/>
            </a:endParaRPr>
          </a:p>
        </p:txBody>
      </p:sp>
      <p:sp>
        <p:nvSpPr>
          <p:cNvPr id="185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famnun ‘alayna bima anta ahluh(u)</a:t>
            </a:r>
          </a:p>
        </p:txBody>
      </p:sp>
      <p:sp>
        <p:nvSpPr>
          <p:cNvPr id="185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ایسا</a:t>
            </a:r>
            <a:r>
              <a:rPr lang="ar-SA" sz="4000" b="1" dirty="0">
                <a:solidFill>
                  <a:srgbClr val="000066"/>
                </a:solidFill>
                <a:latin typeface="Alvi Nastaleeq" pitchFamily="2" charset="-78"/>
                <a:cs typeface="Alvi Nastaleeq" pitchFamily="2" charset="-78"/>
              </a:rPr>
              <a:t> احسان فرما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اہل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185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हम पर ऐसा एहसान फरमा की जिस का तू अहल है, </a:t>
            </a:r>
            <a:endParaRPr lang="en-US" sz="2400" b="1">
              <a:solidFill>
                <a:srgbClr val="000066"/>
              </a:solidFill>
            </a:endParaRPr>
          </a:p>
        </p:txBody>
      </p:sp>
      <p:sp>
        <p:nvSpPr>
          <p:cNvPr id="185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5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وَجُدْ عَلَيْنَا فَإنَّا مُحْتَاجُونَ إلَى نَيْلِكَ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act generously with us for we are in need from Your conferral</a:t>
            </a:r>
          </a:p>
        </p:txBody>
      </p:sp>
      <p:sp>
        <p:nvSpPr>
          <p:cNvPr id="186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wajud ‘alayna fa-inna muhtajuna ila naylik(a)</a:t>
            </a:r>
            <a:endParaRPr lang="fi-FI" sz="2400" b="1" i="1">
              <a:solidFill>
                <a:srgbClr val="000066"/>
              </a:solidFill>
              <a:ea typeface="MS Mincho" pitchFamily="49" charset="-128"/>
            </a:endParaRPr>
          </a:p>
        </p:txBody>
      </p:sp>
      <p:sp>
        <p:nvSpPr>
          <p:cNvPr id="186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سخاوت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کیونکہ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انعام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محتاج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86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सखावत कर क्योंकि हम तेरे इनाम के मोहताज हैं, </a:t>
            </a:r>
            <a:endParaRPr lang="en-US" sz="2400" b="1">
              <a:solidFill>
                <a:srgbClr val="000066"/>
              </a:solidFill>
            </a:endParaRPr>
          </a:p>
        </p:txBody>
      </p:sp>
      <p:sp>
        <p:nvSpPr>
          <p:cNvPr id="186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6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غَفَّارُ بِنُورِكَ اهْتَدَيْنَا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Oft-Forgiving, in Your light have we found the right path</a:t>
            </a:r>
          </a:p>
        </p:txBody>
      </p:sp>
      <p:sp>
        <p:nvSpPr>
          <p:cNvPr id="187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ghaffaru binurikah-tadayna</a:t>
            </a:r>
          </a:p>
        </p:txBody>
      </p:sp>
      <p:sp>
        <p:nvSpPr>
          <p:cNvPr id="187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بخشنے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نور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ہدایت</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ملی</a:t>
            </a:r>
            <a:endParaRPr lang="en-US" sz="4000" b="1" dirty="0">
              <a:solidFill>
                <a:srgbClr val="000066"/>
              </a:solidFill>
              <a:latin typeface="Alvi Nastaleeq" pitchFamily="2" charset="-78"/>
              <a:cs typeface="Alvi Nastaleeq" pitchFamily="2" charset="-78"/>
            </a:endParaRPr>
          </a:p>
        </p:txBody>
      </p:sp>
      <p:sp>
        <p:nvSpPr>
          <p:cNvPr id="187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बख्शने वाले तेरे ही नूर से हमें हिदायत मिली, </a:t>
            </a:r>
            <a:endParaRPr lang="en-US" sz="2400" b="1">
              <a:solidFill>
                <a:srgbClr val="000066"/>
              </a:solidFill>
            </a:endParaRPr>
          </a:p>
        </p:txBody>
      </p:sp>
      <p:sp>
        <p:nvSpPr>
          <p:cNvPr id="187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7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وَبِفَضْلِكَ اسْتَغْنَيْنَا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due to Your favor have we dispensed with the others</a:t>
            </a:r>
          </a:p>
        </p:txBody>
      </p:sp>
      <p:sp>
        <p:nvSpPr>
          <p:cNvPr id="188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wabifadlikas-taghnayna</a:t>
            </a:r>
          </a:p>
        </p:txBody>
      </p:sp>
      <p:sp>
        <p:nvSpPr>
          <p:cNvPr id="188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مالامال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endParaRPr lang="en-US" sz="4000" b="1" dirty="0">
              <a:solidFill>
                <a:srgbClr val="000066"/>
              </a:solidFill>
              <a:latin typeface="Alvi Nastaleeq" pitchFamily="2" charset="-78"/>
              <a:cs typeface="Alvi Nastaleeq" pitchFamily="2" charset="-78"/>
            </a:endParaRPr>
          </a:p>
        </p:txBody>
      </p:sp>
      <p:sp>
        <p:nvSpPr>
          <p:cNvPr id="188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फज़ल से हम मालामाल हुए </a:t>
            </a:r>
            <a:endParaRPr lang="en-US" sz="2400" b="1">
              <a:solidFill>
                <a:srgbClr val="000066"/>
              </a:solidFill>
            </a:endParaRPr>
          </a:p>
        </p:txBody>
      </p:sp>
      <p:sp>
        <p:nvSpPr>
          <p:cNvPr id="188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8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وَبِنِعْمَتِكَ أَصْبَحْنَا وَأَمْسَيْنَا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Your grace have we experienced in </a:t>
            </a:r>
            <a:r>
              <a:rPr lang="en-US" sz="2800" b="1" kern="1200" dirty="0" smtClean="0">
                <a:ea typeface="MS Mincho" pitchFamily="49" charset="-128"/>
              </a:rPr>
              <a:t>mornings </a:t>
            </a:r>
            <a:r>
              <a:rPr lang="en-US" sz="2800" b="1" kern="1200" dirty="0">
                <a:ea typeface="MS Mincho" pitchFamily="49" charset="-128"/>
              </a:rPr>
              <a:t>and </a:t>
            </a:r>
            <a:r>
              <a:rPr lang="en-US" sz="2800" b="1" kern="1200" dirty="0" smtClean="0">
                <a:ea typeface="MS Mincho" pitchFamily="49" charset="-128"/>
              </a:rPr>
              <a:t>evenings</a:t>
            </a:r>
            <a:endParaRPr lang="en-US" sz="2800" b="1" kern="1200" dirty="0">
              <a:ea typeface="MS Mincho" pitchFamily="49" charset="-128"/>
            </a:endParaRPr>
          </a:p>
        </p:txBody>
      </p:sp>
      <p:sp>
        <p:nvSpPr>
          <p:cNvPr id="189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wabini’matika asbahna wa-amsayna</a:t>
            </a:r>
          </a:p>
        </p:txBody>
      </p:sp>
      <p:sp>
        <p:nvSpPr>
          <p:cNvPr id="189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نعمت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صبح  و شام </a:t>
            </a:r>
            <a:r>
              <a:rPr lang="ar-SA" sz="4000" b="1" dirty="0" err="1">
                <a:solidFill>
                  <a:srgbClr val="000066"/>
                </a:solidFill>
                <a:latin typeface="Alvi Nastaleeq" pitchFamily="2" charset="-78"/>
                <a:cs typeface="Alvi Nastaleeq" pitchFamily="2" charset="-78"/>
              </a:rPr>
              <a:t>کرتے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89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नेमत के साथ हम सुबह व शाम करते हैं, </a:t>
            </a:r>
            <a:endParaRPr lang="en-US" sz="2400" b="1">
              <a:solidFill>
                <a:srgbClr val="000066"/>
              </a:solidFill>
            </a:endParaRPr>
          </a:p>
        </p:txBody>
      </p:sp>
      <p:sp>
        <p:nvSpPr>
          <p:cNvPr id="189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9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ذُنُوبُنَا بَيْنَ يَدَيْكَ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Our sins are before You</a:t>
            </a:r>
          </a:p>
        </p:txBody>
      </p:sp>
      <p:sp>
        <p:nvSpPr>
          <p:cNvPr id="190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dhunubuna bayna yadayk(a)</a:t>
            </a:r>
          </a:p>
        </p:txBody>
      </p:sp>
      <p:sp>
        <p:nvSpPr>
          <p:cNvPr id="190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سامنے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90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हमारे गुनाह तेरे सामने हैं, </a:t>
            </a:r>
            <a:endParaRPr lang="en-US" sz="2400" b="1">
              <a:solidFill>
                <a:srgbClr val="000066"/>
              </a:solidFill>
            </a:endParaRPr>
          </a:p>
        </p:txBody>
      </p:sp>
      <p:sp>
        <p:nvSpPr>
          <p:cNvPr id="190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0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نَسْتَغْفِرُكَ</a:t>
            </a:r>
            <a:r>
              <a:rPr lang="ar-SA" sz="6600" kern="1200" dirty="0">
                <a:latin typeface="Arabic Typesetting" panose="03020402040406030203" pitchFamily="66" charset="-78"/>
                <a:ea typeface="+mn-ea"/>
                <a:cs typeface="Arabic Typesetting" panose="03020402040406030203" pitchFamily="66" charset="-78"/>
              </a:rPr>
              <a:t> اللّهُمَّ مِنْهَا وَنَتُوبُ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We beseech You, 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to forgive them and we repent before You</a:t>
            </a:r>
          </a:p>
        </p:txBody>
      </p:sp>
      <p:sp>
        <p:nvSpPr>
          <p:cNvPr id="191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nastaghfirukal-llahumma minha wanatubu ilayk(a)</a:t>
            </a:r>
          </a:p>
        </p:txBody>
      </p:sp>
      <p:sp>
        <p:nvSpPr>
          <p:cNvPr id="191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بخشش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توبہ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91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हम तुझ से इनकी बख्शीश चाहते हैं, और तेरे हुज़ूर तौबा करते हैं, </a:t>
            </a:r>
            <a:endParaRPr lang="en-US" sz="2400" b="1">
              <a:solidFill>
                <a:srgbClr val="000066"/>
              </a:solidFill>
            </a:endParaRPr>
          </a:p>
        </p:txBody>
      </p:sp>
      <p:sp>
        <p:nvSpPr>
          <p:cNvPr id="191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1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تَتَحَبَّبُ إلَيْنَا بِالنِّعَمِ وَنُعَارِضُكَ بِالذُّنُوبِ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Whilst You show affection to us through Your graces, we take ourselves away from You through our sins</a:t>
            </a:r>
          </a:p>
        </p:txBody>
      </p:sp>
      <p:sp>
        <p:nvSpPr>
          <p:cNvPr id="192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tatahabbabu ilayna binni’ami wanu’ariduka bidh-dhunub(i)</a:t>
            </a:r>
          </a:p>
        </p:txBody>
      </p:sp>
      <p:sp>
        <p:nvSpPr>
          <p:cNvPr id="192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نعمتوں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ذریعے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محبّت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اسکے</a:t>
            </a:r>
            <a:r>
              <a:rPr lang="ar-SA" sz="4000" b="1" dirty="0">
                <a:solidFill>
                  <a:srgbClr val="000066"/>
                </a:solidFill>
                <a:latin typeface="Alvi Nastaleeq" pitchFamily="2" charset="-78"/>
                <a:cs typeface="Alvi Nastaleeq" pitchFamily="2" charset="-78"/>
              </a:rPr>
              <a:t> مقابل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92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नेमतों के ज़रिये हम से मोहब्बत करता है, और इसके मुकाबिल हम तेरी ना फ़रमानी करते हैं,</a:t>
            </a:r>
            <a:endParaRPr lang="en-US" sz="2400" b="1">
              <a:solidFill>
                <a:srgbClr val="000066"/>
              </a:solidFill>
            </a:endParaRPr>
          </a:p>
        </p:txBody>
      </p:sp>
      <p:sp>
        <p:nvSpPr>
          <p:cNvPr id="192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2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خَيْرُكَ إلَيْنَا نَازِلٌ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good descend upon us</a:t>
            </a:r>
          </a:p>
        </p:txBody>
      </p:sp>
      <p:sp>
        <p:nvSpPr>
          <p:cNvPr id="193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khayruka nazilun ilayna</a:t>
            </a:r>
          </a:p>
        </p:txBody>
      </p:sp>
      <p:sp>
        <p:nvSpPr>
          <p:cNvPr id="193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بھلائی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طرف آ </a:t>
            </a:r>
            <a:r>
              <a:rPr lang="ar-SA" sz="4000" b="1" dirty="0" err="1">
                <a:solidFill>
                  <a:srgbClr val="000066"/>
                </a:solidFill>
                <a:latin typeface="Alvi Nastaleeq" pitchFamily="2" charset="-78"/>
                <a:cs typeface="Alvi Nastaleeq" pitchFamily="2" charset="-78"/>
              </a:rPr>
              <a:t>رہی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93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भलाई हमारी तरफ आ रही है, </a:t>
            </a:r>
            <a:endParaRPr lang="en-US" sz="2400" b="1">
              <a:solidFill>
                <a:srgbClr val="000066"/>
              </a:solidFill>
            </a:endParaRPr>
          </a:p>
        </p:txBody>
      </p:sp>
      <p:sp>
        <p:nvSpPr>
          <p:cNvPr id="193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3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وَشَرُّنَا إلَيْكَ صَاعِدٌ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While our evildoing ascends to You</a:t>
            </a:r>
          </a:p>
        </p:txBody>
      </p:sp>
      <p:sp>
        <p:nvSpPr>
          <p:cNvPr id="194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washarruna ilayka sa’id(un)</a:t>
            </a:r>
          </a:p>
        </p:txBody>
      </p:sp>
      <p:sp>
        <p:nvSpPr>
          <p:cNvPr id="194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جا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194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हमारी बुराई तेरी तरफ जा रही है, </a:t>
            </a:r>
            <a:endParaRPr lang="en-US" sz="2400" b="1">
              <a:solidFill>
                <a:srgbClr val="000066"/>
              </a:solidFill>
            </a:endParaRPr>
          </a:p>
        </p:txBody>
      </p:sp>
      <p:sp>
        <p:nvSpPr>
          <p:cNvPr id="194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4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وَالْحَمْدُ لِلّهِ الَّذِي أُنَادِيهِ كُلَّمَا شِئْتُ لِحَاجَتِي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Whom I call whenever I need something</a:t>
            </a:r>
          </a:p>
        </p:txBody>
      </p:sp>
      <p:sp>
        <p:nvSpPr>
          <p:cNvPr id="20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walhamdu lillahil-ladhi unadihi kullama shi-`tu lihajati</a:t>
            </a:r>
          </a:p>
        </p:txBody>
      </p:sp>
      <p:sp>
        <p:nvSpPr>
          <p:cNvPr id="20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حمد ہے اس الله کیلئے کے جس سے مانگتا ہوں تو مجھے عطا کرتا ہے</a:t>
            </a:r>
            <a:endParaRPr lang="en-US" sz="4000" b="1">
              <a:solidFill>
                <a:srgbClr val="000066"/>
              </a:solidFill>
              <a:latin typeface="Alvi Nastaleeq" pitchFamily="2" charset="-78"/>
              <a:cs typeface="Alvi Nastaleeq" pitchFamily="2" charset="-78"/>
            </a:endParaRPr>
          </a:p>
        </p:txBody>
      </p:sp>
      <p:sp>
        <p:nvSpPr>
          <p:cNvPr id="20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अल्लाह के लिए के जब चाहूँ इसे आपनी हाजत के लिए पुकारता हूँ </a:t>
            </a:r>
            <a:endParaRPr lang="en-US" sz="2400" b="1">
              <a:solidFill>
                <a:srgbClr val="000066"/>
              </a:solidFill>
            </a:endParaRPr>
          </a:p>
        </p:txBody>
      </p:sp>
      <p:sp>
        <p:nvSpPr>
          <p:cNvPr id="20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وَلَمْ يَزَلْ وَلا يَزَالُ مَلَكٌ كَرِيمٌ يَأْتِيكَ عَنَّا بِعَمَلٍ قَبِيحٍ فَلا يَمْنَعُكَ ذلِكَ مِنْ أَنْ تَحُوطَنَا بِنِعَمِكَ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Albeit a noble angel always carries to You our offensive deeds, this has never made you stop encompassing us with Your graces</a:t>
            </a:r>
          </a:p>
        </p:txBody>
      </p:sp>
      <p:sp>
        <p:nvSpPr>
          <p:cNvPr id="195588" name="Subtitle 4"/>
          <p:cNvSpPr txBox="1">
            <a:spLocks/>
          </p:cNvSpPr>
          <p:nvPr/>
        </p:nvSpPr>
        <p:spPr bwMode="auto">
          <a:xfrm>
            <a:off x="-328613" y="6053138"/>
            <a:ext cx="98298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300" b="1" i="1">
                <a:solidFill>
                  <a:srgbClr val="000066"/>
                </a:solidFill>
                <a:ea typeface="MS Mincho" pitchFamily="49" charset="-128"/>
              </a:rPr>
              <a:t>walam yazal wala yazalu malakun karimun ya-tika ‘anna bi’amalin qabihin fala yamna’unka dhalika min an tahutana bini’amik(a)</a:t>
            </a:r>
          </a:p>
        </p:txBody>
      </p:sp>
      <p:sp>
        <p:nvSpPr>
          <p:cNvPr id="195589" name="Rectangle 15"/>
          <p:cNvSpPr>
            <a:spLocks noChangeArrowheads="1"/>
          </p:cNvSpPr>
          <p:nvPr/>
        </p:nvSpPr>
        <p:spPr bwMode="auto">
          <a:xfrm>
            <a:off x="228600" y="4114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ہمیشہ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ہمیشہ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کیلئے</a:t>
            </a:r>
            <a:r>
              <a:rPr lang="ar-SA" sz="4000" b="1" dirty="0">
                <a:solidFill>
                  <a:srgbClr val="000066"/>
                </a:solidFill>
                <a:latin typeface="Alvi Nastaleeq" pitchFamily="2" charset="-78"/>
                <a:cs typeface="Alvi Nastaleeq" pitchFamily="2" charset="-78"/>
              </a:rPr>
              <a:t> عزت والا </a:t>
            </a:r>
            <a:r>
              <a:rPr lang="ar-SA" sz="4000" b="1" dirty="0" err="1">
                <a:solidFill>
                  <a:srgbClr val="000066"/>
                </a:solidFill>
                <a:latin typeface="Alvi Nastaleeq" pitchFamily="2" charset="-78"/>
                <a:cs typeface="Alvi Nastaleeq" pitchFamily="2" charset="-78"/>
              </a:rPr>
              <a:t>بادشاہ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برے</a:t>
            </a:r>
            <a:r>
              <a:rPr lang="ar-SA" sz="4000" b="1" dirty="0">
                <a:solidFill>
                  <a:srgbClr val="000066"/>
                </a:solidFill>
                <a:latin typeface="Alvi Nastaleeq" pitchFamily="2" charset="-78"/>
                <a:cs typeface="Alvi Nastaleeq" pitchFamily="2" charset="-78"/>
              </a:rPr>
              <a:t> اعمال </a:t>
            </a:r>
            <a:r>
              <a:rPr lang="ar-SA" sz="4000" b="1" dirty="0" err="1">
                <a:solidFill>
                  <a:srgbClr val="000066"/>
                </a:solidFill>
                <a:latin typeface="Alvi Nastaleeq" pitchFamily="2" charset="-78"/>
                <a:cs typeface="Alvi Nastaleeq" pitchFamily="2" charset="-78"/>
              </a:rPr>
              <a:t>جاتے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بارش </a:t>
            </a:r>
            <a:r>
              <a:rPr lang="ar-SA" sz="4000" b="1" dirty="0" err="1">
                <a:solidFill>
                  <a:srgbClr val="000066"/>
                </a:solidFill>
                <a:latin typeface="Alvi Nastaleeq" pitchFamily="2" charset="-78"/>
                <a:cs typeface="Alvi Nastaleeq" pitchFamily="2" charset="-78"/>
              </a:rPr>
              <a:t>روک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سکتے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195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हमेशा हमेशा के लिए इज्ज़त वाला बादशाह है, तेरे पास हमारे बुरे अमाल जाते हैं तो भी तुझे हम पर अपनी नेमतों के बारिश से रोक नहीं सकते, </a:t>
            </a:r>
            <a:endParaRPr lang="en-US" sz="2400" b="1">
              <a:solidFill>
                <a:srgbClr val="000066"/>
              </a:solidFill>
            </a:endParaRPr>
          </a:p>
        </p:txBody>
      </p:sp>
      <p:sp>
        <p:nvSpPr>
          <p:cNvPr id="195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5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وتَتَفَضَّلَ عَلَيْنَا بِآلائِكَ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conferring upon us your elegances</a:t>
            </a:r>
          </a:p>
        </p:txBody>
      </p:sp>
      <p:sp>
        <p:nvSpPr>
          <p:cNvPr id="196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watatafaddalu ‘alyna bi-ala-ik(a)</a:t>
            </a:r>
          </a:p>
        </p:txBody>
      </p:sp>
      <p:sp>
        <p:nvSpPr>
          <p:cNvPr id="196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تو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عطائیں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بڑھاتا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196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 हम पर अपनी अताएँ बढाता रहता है, </a:t>
            </a:r>
            <a:endParaRPr lang="en-US" sz="2400" b="1">
              <a:solidFill>
                <a:srgbClr val="000066"/>
              </a:solidFill>
            </a:endParaRPr>
          </a:p>
        </p:txBody>
      </p:sp>
      <p:sp>
        <p:nvSpPr>
          <p:cNvPr id="196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6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فَسُبْحَانَكَ مَا أَحْلَمَكَ وَأَعْظَمَكَ وَأَكْرَمَكَ مُبْدِئاً وَمُعِيداً!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Glory be to You! How Forbearing, Magnificent, and Generous You are at all times!</a:t>
            </a:r>
          </a:p>
        </p:txBody>
      </p:sp>
      <p:sp>
        <p:nvSpPr>
          <p:cNvPr id="197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fasubhanaka ma ahlamaka wa-a’zamaka wa-akramaka mubdi-an wamu’ida(n)</a:t>
            </a:r>
          </a:p>
        </p:txBody>
      </p:sp>
      <p:sp>
        <p:nvSpPr>
          <p:cNvPr id="197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پس</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پاک</a:t>
            </a:r>
            <a:r>
              <a:rPr lang="ar-SA" sz="4000" b="1" dirty="0">
                <a:solidFill>
                  <a:srgbClr val="000066"/>
                </a:solidFill>
                <a:latin typeface="Alvi Nastaleeq" pitchFamily="2" charset="-78"/>
                <a:cs typeface="Alvi Nastaleeq" pitchFamily="2" charset="-78"/>
              </a:rPr>
              <a:t> تر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کیسا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بردبار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کتنا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عظیم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کتنا</a:t>
            </a:r>
            <a:r>
              <a:rPr lang="ar-SA" sz="4000" b="1" dirty="0">
                <a:solidFill>
                  <a:srgbClr val="000066"/>
                </a:solidFill>
                <a:latin typeface="Alvi Nastaleeq" pitchFamily="2" charset="-78"/>
                <a:cs typeface="Alvi Nastaleeq" pitchFamily="2" charset="-78"/>
              </a:rPr>
              <a:t> معزز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ابتدائی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پلٹانے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endParaRPr lang="en-US" sz="4000" b="1" dirty="0">
              <a:solidFill>
                <a:srgbClr val="000066"/>
              </a:solidFill>
              <a:latin typeface="Alvi Nastaleeq" pitchFamily="2" charset="-78"/>
              <a:cs typeface="Alvi Nastaleeq" pitchFamily="2" charset="-78"/>
            </a:endParaRPr>
          </a:p>
        </p:txBody>
      </p:sp>
      <p:sp>
        <p:nvSpPr>
          <p:cNvPr id="197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तो पाक तर है, कैसा बुर्दबार है कितना अज़ीम है कितना मो'अजज़ीज़ है, इब्तदाई करने और पलटाने में </a:t>
            </a:r>
            <a:endParaRPr lang="en-US" sz="2400" b="1">
              <a:solidFill>
                <a:srgbClr val="000066"/>
              </a:solidFill>
            </a:endParaRPr>
          </a:p>
        </p:txBody>
      </p:sp>
      <p:sp>
        <p:nvSpPr>
          <p:cNvPr id="197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7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تَقَدَّسَتْ أَسْمَاؤُكَ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Sacred be Your Names</a:t>
            </a:r>
          </a:p>
        </p:txBody>
      </p:sp>
      <p:sp>
        <p:nvSpPr>
          <p:cNvPr id="198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taqaddasat asma-uk(a)</a:t>
            </a:r>
          </a:p>
        </p:txBody>
      </p:sp>
      <p:sp>
        <p:nvSpPr>
          <p:cNvPr id="198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نام </a:t>
            </a:r>
            <a:r>
              <a:rPr lang="ar-SA" sz="4000" b="1" dirty="0" err="1">
                <a:solidFill>
                  <a:srgbClr val="000066"/>
                </a:solidFill>
                <a:latin typeface="Alvi Nastaleeq" pitchFamily="2" charset="-78"/>
                <a:cs typeface="Alvi Nastaleeq" pitchFamily="2" charset="-78"/>
              </a:rPr>
              <a:t>پاک</a:t>
            </a:r>
            <a:r>
              <a:rPr lang="ar-SA" sz="4000" b="1" dirty="0">
                <a:solidFill>
                  <a:srgbClr val="000066"/>
                </a:solidFill>
                <a:latin typeface="Alvi Nastaleeq" pitchFamily="2" charset="-78"/>
                <a:cs typeface="Alvi Nastaleeq" pitchFamily="2" charset="-78"/>
              </a:rPr>
              <a:t> تر </a:t>
            </a:r>
            <a:r>
              <a:rPr lang="ar-SA" sz="4000" b="1" dirty="0" err="1">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198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नाम पाक तर हैं </a:t>
            </a:r>
            <a:endParaRPr lang="en-US" sz="2400" b="1">
              <a:solidFill>
                <a:srgbClr val="000066"/>
              </a:solidFill>
            </a:endParaRPr>
          </a:p>
        </p:txBody>
      </p:sp>
      <p:sp>
        <p:nvSpPr>
          <p:cNvPr id="198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8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وَجَلَّ ثَنَاؤُكَ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Grand be Your praise</a:t>
            </a:r>
          </a:p>
        </p:txBody>
      </p:sp>
      <p:sp>
        <p:nvSpPr>
          <p:cNvPr id="199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wajalla thana-uk(a)</a:t>
            </a:r>
          </a:p>
        </p:txBody>
      </p:sp>
      <p:sp>
        <p:nvSpPr>
          <p:cNvPr id="199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سنائی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199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तेरी सनाई बरतर है </a:t>
            </a:r>
            <a:endParaRPr lang="en-US" sz="2400" b="1">
              <a:solidFill>
                <a:srgbClr val="000066"/>
              </a:solidFill>
            </a:endParaRPr>
          </a:p>
        </p:txBody>
      </p:sp>
      <p:sp>
        <p:nvSpPr>
          <p:cNvPr id="199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9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وَكَرُمَ صَنَائِعُكَ وَفِعَالُكَ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Munificent be Your deeds and acts</a:t>
            </a:r>
          </a:p>
        </p:txBody>
      </p:sp>
      <p:sp>
        <p:nvSpPr>
          <p:cNvPr id="200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wakaruma sana-i’uka wafi'aluk(a)</a:t>
            </a:r>
          </a:p>
        </p:txBody>
      </p:sp>
      <p:sp>
        <p:nvSpPr>
          <p:cNvPr id="200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نعمتیں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بلندتر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00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नेमतें और तेरे काम बुलंद तर हैं, </a:t>
            </a:r>
            <a:endParaRPr lang="en-US" sz="2400" b="1">
              <a:solidFill>
                <a:srgbClr val="000066"/>
              </a:solidFill>
            </a:endParaRPr>
          </a:p>
        </p:txBody>
      </p:sp>
      <p:sp>
        <p:nvSpPr>
          <p:cNvPr id="200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0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أَنْتَ إلهِي أَوْسَعُ فَضْلاً وَأَعْظَمُ حِلْماً مِنْ أَنْ تُقَايِسَنِي بِفِعْلِي وَخَطِيئَتِي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O my God, are too expansive in graciousness and too great in forbearance to punish me for my evildoings and sins</a:t>
            </a:r>
          </a:p>
        </p:txBody>
      </p:sp>
      <p:sp>
        <p:nvSpPr>
          <p:cNvPr id="201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anta ilahi awsa’u fadlan wa-a’zamu hilman min an tuqayisani bifi’li wakhati-ati</a:t>
            </a:r>
          </a:p>
        </p:txBody>
      </p:sp>
      <p:sp>
        <p:nvSpPr>
          <p:cNvPr id="201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تو فضل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وسعت والا اور </a:t>
            </a:r>
            <a:r>
              <a:rPr lang="ar-SA" sz="4000" b="1" dirty="0" err="1">
                <a:solidFill>
                  <a:srgbClr val="000066"/>
                </a:solidFill>
                <a:latin typeface="Alvi Nastaleeq" pitchFamily="2" charset="-78"/>
                <a:cs typeface="Alvi Nastaleeq" pitchFamily="2" charset="-78"/>
              </a:rPr>
              <a:t>برردباری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عظیم</a:t>
            </a:r>
            <a:r>
              <a:rPr lang="ar-SA" sz="4000" b="1" dirty="0">
                <a:solidFill>
                  <a:srgbClr val="000066"/>
                </a:solidFill>
                <a:latin typeface="Alvi Nastaleeq" pitchFamily="2" charset="-78"/>
                <a:cs typeface="Alvi Nastaleeq" pitchFamily="2" charset="-78"/>
              </a:rPr>
              <a:t> تر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فعل اور خطا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قیاس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کرے</a:t>
            </a:r>
            <a:endParaRPr lang="en-US" sz="4000" b="1" dirty="0">
              <a:solidFill>
                <a:srgbClr val="000066"/>
              </a:solidFill>
              <a:latin typeface="Alvi Nastaleeq" pitchFamily="2" charset="-78"/>
              <a:cs typeface="Alvi Nastaleeq" pitchFamily="2" charset="-78"/>
            </a:endParaRPr>
          </a:p>
        </p:txBody>
      </p:sp>
      <p:sp>
        <p:nvSpPr>
          <p:cNvPr id="201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तू फज़ल में वुस'अत वाला और बुर्दबारी में अजीमतर है इस से की तू मेरे फेल और खता के बारे में कयास करे,</a:t>
            </a:r>
            <a:endParaRPr lang="en-US" sz="2400" b="1">
              <a:solidFill>
                <a:srgbClr val="000066"/>
              </a:solidFill>
            </a:endParaRPr>
          </a:p>
        </p:txBody>
      </p:sp>
      <p:sp>
        <p:nvSpPr>
          <p:cNvPr id="201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1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فَالْعَفْوَ الْعَفْوَ </a:t>
            </a:r>
            <a:r>
              <a:rPr lang="ar-SA" sz="6600" kern="1200" dirty="0" err="1">
                <a:latin typeface="Arabic Typesetting" panose="03020402040406030203" pitchFamily="66" charset="-78"/>
                <a:ea typeface="+mn-ea"/>
                <a:cs typeface="Arabic Typesetting" panose="03020402040406030203" pitchFamily="66" charset="-78"/>
              </a:rPr>
              <a:t>الْعَفْوَ</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(Here I am asking for) Amnesty, (Here I am asking for) Amnesty, (Here I am asking for) Amnesty</a:t>
            </a:r>
          </a:p>
        </p:txBody>
      </p:sp>
      <p:sp>
        <p:nvSpPr>
          <p:cNvPr id="202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fal’afwal-‘afwal-‘afw(a)</a:t>
            </a:r>
          </a:p>
        </p:txBody>
      </p:sp>
      <p:sp>
        <p:nvSpPr>
          <p:cNvPr id="202757" name="Rectangle 15"/>
          <p:cNvSpPr>
            <a:spLocks noChangeArrowheads="1"/>
          </p:cNvSpPr>
          <p:nvPr/>
        </p:nvSpPr>
        <p:spPr bwMode="auto">
          <a:xfrm>
            <a:off x="304800" y="42672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معافی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معافی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معافی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02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बस माफ़ी दे, माफ़ी दे , माफ़ी दे </a:t>
            </a:r>
            <a:endParaRPr lang="en-US" sz="2400" b="1">
              <a:solidFill>
                <a:srgbClr val="000066"/>
              </a:solidFill>
            </a:endParaRPr>
          </a:p>
        </p:txBody>
      </p:sp>
      <p:sp>
        <p:nvSpPr>
          <p:cNvPr id="202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2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a:t>
            </a:r>
            <a:r>
              <a:rPr lang="ar-SA" sz="6600" kern="1200" dirty="0" err="1">
                <a:latin typeface="Arabic Typesetting" panose="03020402040406030203" pitchFamily="66" charset="-78"/>
                <a:ea typeface="+mn-ea"/>
                <a:cs typeface="Arabic Typesetting" panose="03020402040406030203" pitchFamily="66" charset="-78"/>
              </a:rPr>
              <a:t>سَيِّدِي</a:t>
            </a:r>
            <a:r>
              <a:rPr lang="ar-SA" sz="6600" kern="1200" dirty="0">
                <a:latin typeface="Arabic Typesetting" panose="03020402040406030203" pitchFamily="66" charset="-78"/>
                <a:ea typeface="+mn-ea"/>
                <a:cs typeface="Arabic Typesetting" panose="03020402040406030203" pitchFamily="66" charset="-78"/>
              </a:rPr>
              <a:t> </a:t>
            </a:r>
            <a:r>
              <a:rPr lang="ar-SA" sz="6600" kern="1200" dirty="0" err="1">
                <a:latin typeface="Arabic Typesetting" panose="03020402040406030203" pitchFamily="66" charset="-78"/>
                <a:ea typeface="+mn-ea"/>
                <a:cs typeface="Arabic Typesetting" panose="03020402040406030203" pitchFamily="66" charset="-78"/>
              </a:rPr>
              <a:t>سَيِّدِي</a:t>
            </a:r>
            <a:r>
              <a:rPr lang="ar-SA" sz="6600" kern="1200" dirty="0">
                <a:latin typeface="Arabic Typesetting" panose="03020402040406030203" pitchFamily="66" charset="-78"/>
                <a:ea typeface="+mn-ea"/>
                <a:cs typeface="Arabic Typesetting" panose="03020402040406030203" pitchFamily="66" charset="-78"/>
              </a:rPr>
              <a:t>.</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pl-PL" sz="2800" b="1" kern="1200" dirty="0">
                <a:ea typeface="MS Mincho" pitchFamily="49" charset="-128"/>
              </a:rPr>
              <a:t>O my Lord! O my Lord! O my Lord!</a:t>
            </a:r>
            <a:endParaRPr lang="en-US" sz="2800" b="1" kern="1200" dirty="0">
              <a:ea typeface="MS Mincho" pitchFamily="49" charset="-128"/>
            </a:endParaRPr>
          </a:p>
        </p:txBody>
      </p:sp>
      <p:sp>
        <p:nvSpPr>
          <p:cNvPr id="203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sayyidi sayyidi</a:t>
            </a:r>
          </a:p>
        </p:txBody>
      </p:sp>
      <p:sp>
        <p:nvSpPr>
          <p:cNvPr id="203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a:t>
            </a:r>
            <a:endParaRPr lang="en-US" sz="4000" b="1" dirty="0">
              <a:solidFill>
                <a:srgbClr val="000066"/>
              </a:solidFill>
              <a:latin typeface="Alvi Nastaleeq" pitchFamily="2" charset="-78"/>
              <a:cs typeface="Alvi Nastaleeq" pitchFamily="2" charset="-78"/>
            </a:endParaRPr>
          </a:p>
        </p:txBody>
      </p:sp>
      <p:sp>
        <p:nvSpPr>
          <p:cNvPr id="203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मेरे सरदार, मेरे सरदार! </a:t>
            </a:r>
            <a:endParaRPr lang="en-US" sz="2400" b="1">
              <a:solidFill>
                <a:srgbClr val="000066"/>
              </a:solidFill>
            </a:endParaRPr>
          </a:p>
        </p:txBody>
      </p:sp>
      <p:sp>
        <p:nvSpPr>
          <p:cNvPr id="203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3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اشْغَلْنَا بِذِكْرِكَ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make us be engaged with mentioning You</a:t>
            </a:r>
          </a:p>
        </p:txBody>
      </p:sp>
      <p:sp>
        <p:nvSpPr>
          <p:cNvPr id="204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ashghilna bidhikrik(a)</a:t>
            </a:r>
          </a:p>
        </p:txBody>
      </p:sp>
      <p:sp>
        <p:nvSpPr>
          <p:cNvPr id="204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مشغول </a:t>
            </a:r>
            <a:r>
              <a:rPr lang="ar-SA" sz="4000" b="1" dirty="0" err="1">
                <a:solidFill>
                  <a:srgbClr val="000066"/>
                </a:solidFill>
                <a:latin typeface="Alvi Nastaleeq" pitchFamily="2" charset="-78"/>
                <a:cs typeface="Alvi Nastaleeq" pitchFamily="2" charset="-78"/>
              </a:rPr>
              <a:t>رکھ</a:t>
            </a:r>
            <a:endParaRPr lang="en-US" sz="4000" b="1" dirty="0">
              <a:solidFill>
                <a:srgbClr val="000066"/>
              </a:solidFill>
              <a:latin typeface="Alvi Nastaleeq" pitchFamily="2" charset="-78"/>
              <a:cs typeface="Alvi Nastaleeq" pitchFamily="2" charset="-78"/>
            </a:endParaRPr>
          </a:p>
        </p:txBody>
      </p:sp>
      <p:sp>
        <p:nvSpPr>
          <p:cNvPr id="204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हमें अपने ज़िक्र में मशगूल रख, </a:t>
            </a:r>
            <a:endParaRPr lang="en-US" sz="2400" b="1">
              <a:solidFill>
                <a:srgbClr val="000066"/>
              </a:solidFill>
            </a:endParaRPr>
          </a:p>
        </p:txBody>
      </p:sp>
      <p:sp>
        <p:nvSpPr>
          <p:cNvPr id="204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4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 y="228600"/>
            <a:ext cx="89916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b="1">
                <a:solidFill>
                  <a:srgbClr val="FFFF99"/>
                </a:solidFill>
                <a:latin typeface="Trebuchet MS" pitchFamily="34" charset="0"/>
              </a:rPr>
              <a:t>Merits of Dua’a Abu-Hamzah al-Thamaliy</a:t>
            </a:r>
          </a:p>
        </p:txBody>
      </p:sp>
      <p:sp>
        <p:nvSpPr>
          <p:cNvPr id="3075" name="Text Box 2"/>
          <p:cNvSpPr txBox="1">
            <a:spLocks noChangeArrowheads="1"/>
          </p:cNvSpPr>
          <p:nvPr/>
        </p:nvSpPr>
        <p:spPr bwMode="auto">
          <a:xfrm>
            <a:off x="76200" y="773207"/>
            <a:ext cx="8991600" cy="5863144"/>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500" b="1" dirty="0">
                <a:solidFill>
                  <a:srgbClr val="FFFF00"/>
                </a:solidFill>
              </a:rPr>
              <a:t>Abu </a:t>
            </a:r>
            <a:r>
              <a:rPr lang="en-US" sz="2500" b="1" dirty="0" err="1">
                <a:solidFill>
                  <a:srgbClr val="FFFF00"/>
                </a:solidFill>
              </a:rPr>
              <a:t>Hamza</a:t>
            </a:r>
            <a:r>
              <a:rPr lang="en-US" sz="2500" b="1" dirty="0">
                <a:solidFill>
                  <a:srgbClr val="FFFF00"/>
                </a:solidFill>
              </a:rPr>
              <a:t> </a:t>
            </a:r>
            <a:r>
              <a:rPr lang="en-US" sz="2500" b="1" dirty="0" err="1">
                <a:solidFill>
                  <a:srgbClr val="FFFF00"/>
                </a:solidFill>
              </a:rPr>
              <a:t>Thumali</a:t>
            </a:r>
            <a:r>
              <a:rPr lang="en-US" sz="2500" b="1" dirty="0">
                <a:solidFill>
                  <a:srgbClr val="FFFF00"/>
                </a:solidFill>
              </a:rPr>
              <a:t> (</a:t>
            </a:r>
            <a:r>
              <a:rPr lang="en-US" sz="2500" b="1" dirty="0" err="1">
                <a:solidFill>
                  <a:srgbClr val="FFFF00"/>
                </a:solidFill>
              </a:rPr>
              <a:t>r.a</a:t>
            </a:r>
            <a:r>
              <a:rPr lang="en-US" sz="2500" b="1" dirty="0">
                <a:solidFill>
                  <a:srgbClr val="FFFF00"/>
                </a:solidFill>
              </a:rPr>
              <a:t>) was </a:t>
            </a:r>
            <a:r>
              <a:rPr lang="en-US" sz="2500" b="1" dirty="0" smtClean="0">
                <a:solidFill>
                  <a:srgbClr val="FFFF00"/>
                </a:solidFill>
              </a:rPr>
              <a:t>one of the prominent students of Imam </a:t>
            </a:r>
            <a:r>
              <a:rPr lang="en-US" sz="2500" b="1" dirty="0" err="1" smtClean="0">
                <a:solidFill>
                  <a:srgbClr val="FFFF00"/>
                </a:solidFill>
              </a:rPr>
              <a:t>Zayn</a:t>
            </a:r>
            <a:r>
              <a:rPr lang="en-US" sz="2500" b="1" dirty="0" smtClean="0">
                <a:solidFill>
                  <a:srgbClr val="FFFF00"/>
                </a:solidFill>
              </a:rPr>
              <a:t> </a:t>
            </a:r>
            <a:r>
              <a:rPr lang="en-US" sz="2500" b="1" dirty="0">
                <a:solidFill>
                  <a:srgbClr val="FFFF00"/>
                </a:solidFill>
              </a:rPr>
              <a:t>al-`</a:t>
            </a:r>
            <a:r>
              <a:rPr lang="en-US" sz="2500" b="1" dirty="0" err="1">
                <a:solidFill>
                  <a:srgbClr val="FFFF00"/>
                </a:solidFill>
              </a:rPr>
              <a:t>Abidin</a:t>
            </a:r>
            <a:r>
              <a:rPr lang="en-US" sz="2500" b="1" dirty="0">
                <a:solidFill>
                  <a:srgbClr val="FFFF00"/>
                </a:solidFill>
              </a:rPr>
              <a:t> (</a:t>
            </a:r>
            <a:r>
              <a:rPr lang="en-US" sz="2500" b="1" dirty="0" err="1">
                <a:solidFill>
                  <a:srgbClr val="FFFF00"/>
                </a:solidFill>
              </a:rPr>
              <a:t>a.s</a:t>
            </a:r>
            <a:r>
              <a:rPr lang="en-US" sz="2500" b="1" dirty="0">
                <a:solidFill>
                  <a:srgbClr val="FFFF00"/>
                </a:solidFill>
              </a:rPr>
              <a:t>).</a:t>
            </a:r>
          </a:p>
          <a:p>
            <a:pPr lvl="1" algn="ctr" eaLnBrk="1" hangingPunct="1"/>
            <a:r>
              <a:rPr lang="en-US" sz="2500" b="1" dirty="0">
                <a:solidFill>
                  <a:srgbClr val="FFFF00"/>
                </a:solidFill>
              </a:rPr>
              <a:t>In ‘</a:t>
            </a:r>
            <a:r>
              <a:rPr lang="en-US" sz="2500" b="1" i="1" dirty="0" err="1">
                <a:solidFill>
                  <a:srgbClr val="FFFF00"/>
                </a:solidFill>
              </a:rPr>
              <a:t>Misbah</a:t>
            </a:r>
            <a:r>
              <a:rPr lang="en-US" sz="2500" b="1" i="1" dirty="0">
                <a:solidFill>
                  <a:srgbClr val="FFFF00"/>
                </a:solidFill>
              </a:rPr>
              <a:t> al-</a:t>
            </a:r>
            <a:r>
              <a:rPr lang="en-US" sz="2500" b="1" i="1" dirty="0" err="1">
                <a:solidFill>
                  <a:srgbClr val="FFFF00"/>
                </a:solidFill>
              </a:rPr>
              <a:t>Mutahajjid</a:t>
            </a:r>
            <a:r>
              <a:rPr lang="en-US" sz="2500" b="1" dirty="0" smtClean="0">
                <a:solidFill>
                  <a:srgbClr val="FFFF00"/>
                </a:solidFill>
              </a:rPr>
              <a:t>’ by </a:t>
            </a:r>
            <a:r>
              <a:rPr lang="en-US" sz="2500" b="1" dirty="0" err="1" smtClean="0">
                <a:solidFill>
                  <a:srgbClr val="FFFF00"/>
                </a:solidFill>
              </a:rPr>
              <a:t>Shaykh</a:t>
            </a:r>
            <a:r>
              <a:rPr lang="en-US" sz="2500" b="1" dirty="0" smtClean="0">
                <a:solidFill>
                  <a:srgbClr val="FFFF00"/>
                </a:solidFill>
              </a:rPr>
              <a:t> </a:t>
            </a:r>
            <a:r>
              <a:rPr lang="en-US" sz="2500" b="1" dirty="0" err="1" smtClean="0">
                <a:solidFill>
                  <a:srgbClr val="FFFF00"/>
                </a:solidFill>
              </a:rPr>
              <a:t>Tusi</a:t>
            </a:r>
            <a:r>
              <a:rPr lang="en-US" sz="2500" b="1" dirty="0" smtClean="0">
                <a:solidFill>
                  <a:srgbClr val="FFFF00"/>
                </a:solidFill>
              </a:rPr>
              <a:t> (</a:t>
            </a:r>
            <a:r>
              <a:rPr lang="en-US" sz="2500" b="1" dirty="0" err="1" smtClean="0">
                <a:solidFill>
                  <a:srgbClr val="FFFF00"/>
                </a:solidFill>
              </a:rPr>
              <a:t>r.a</a:t>
            </a:r>
            <a:r>
              <a:rPr lang="en-US" sz="2500" b="1" dirty="0" smtClean="0">
                <a:solidFill>
                  <a:srgbClr val="FFFF00"/>
                </a:solidFill>
              </a:rPr>
              <a:t>), </a:t>
            </a:r>
            <a:r>
              <a:rPr lang="en-US" sz="2500" b="1" dirty="0">
                <a:solidFill>
                  <a:srgbClr val="FFFF00"/>
                </a:solidFill>
              </a:rPr>
              <a:t>it has been narrated on the authority of Abu-</a:t>
            </a:r>
            <a:r>
              <a:rPr lang="en-US" sz="2500" b="1" dirty="0" err="1">
                <a:solidFill>
                  <a:srgbClr val="FFFF00"/>
                </a:solidFill>
              </a:rPr>
              <a:t>Hamzah</a:t>
            </a:r>
            <a:r>
              <a:rPr lang="en-US" sz="2500" b="1" dirty="0">
                <a:solidFill>
                  <a:srgbClr val="FFFF00"/>
                </a:solidFill>
              </a:rPr>
              <a:t> al-</a:t>
            </a:r>
            <a:r>
              <a:rPr lang="en-US" sz="2500" b="1" dirty="0" err="1">
                <a:solidFill>
                  <a:srgbClr val="FFFF00"/>
                </a:solidFill>
              </a:rPr>
              <a:t>Thamaliy</a:t>
            </a:r>
            <a:r>
              <a:rPr lang="en-US" sz="2500" b="1" dirty="0">
                <a:solidFill>
                  <a:srgbClr val="FFFF00"/>
                </a:solidFill>
              </a:rPr>
              <a:t> (</a:t>
            </a:r>
            <a:r>
              <a:rPr lang="en-US" sz="2500" b="1" dirty="0" err="1">
                <a:solidFill>
                  <a:srgbClr val="FFFF00"/>
                </a:solidFill>
              </a:rPr>
              <a:t>r.a</a:t>
            </a:r>
            <a:r>
              <a:rPr lang="en-US" sz="2500" b="1" dirty="0">
                <a:solidFill>
                  <a:srgbClr val="FFFF00"/>
                </a:solidFill>
              </a:rPr>
              <a:t>) that Imam </a:t>
            </a:r>
            <a:r>
              <a:rPr lang="en-US" sz="2500" b="1" dirty="0" err="1" smtClean="0">
                <a:solidFill>
                  <a:srgbClr val="FFFF00"/>
                </a:solidFill>
              </a:rPr>
              <a:t>Zayn</a:t>
            </a:r>
            <a:r>
              <a:rPr lang="en-US" sz="2500" b="1" dirty="0" smtClean="0">
                <a:solidFill>
                  <a:srgbClr val="FFFF00"/>
                </a:solidFill>
              </a:rPr>
              <a:t> </a:t>
            </a:r>
            <a:r>
              <a:rPr lang="en-US" sz="2500" b="1" dirty="0">
                <a:solidFill>
                  <a:srgbClr val="FFFF00"/>
                </a:solidFill>
              </a:rPr>
              <a:t>al-`</a:t>
            </a:r>
            <a:r>
              <a:rPr lang="en-US" sz="2500" b="1" dirty="0" err="1">
                <a:solidFill>
                  <a:srgbClr val="FFFF00"/>
                </a:solidFill>
              </a:rPr>
              <a:t>Abidin</a:t>
            </a:r>
            <a:r>
              <a:rPr lang="en-US" sz="2500" b="1" dirty="0">
                <a:solidFill>
                  <a:srgbClr val="FFFF00"/>
                </a:solidFill>
              </a:rPr>
              <a:t> (</a:t>
            </a:r>
            <a:r>
              <a:rPr lang="en-US" sz="2500" b="1" dirty="0" err="1">
                <a:solidFill>
                  <a:srgbClr val="FFFF00"/>
                </a:solidFill>
              </a:rPr>
              <a:t>a.s</a:t>
            </a:r>
            <a:r>
              <a:rPr lang="en-US" sz="2500" b="1" dirty="0">
                <a:solidFill>
                  <a:srgbClr val="FFFF00"/>
                </a:solidFill>
              </a:rPr>
              <a:t>) used to </a:t>
            </a:r>
            <a:r>
              <a:rPr lang="en-US" sz="2500" b="1" dirty="0" smtClean="0">
                <a:solidFill>
                  <a:srgbClr val="FFFF00"/>
                </a:solidFill>
              </a:rPr>
              <a:t>recite this supplication during each night of the month of Ramadan near dawn after spending the greater part of the night engaged in prayer and supplicating God. This supplication has been narrated by the </a:t>
            </a:r>
            <a:r>
              <a:rPr lang="en-US" sz="2500" b="1" dirty="0" err="1" smtClean="0">
                <a:solidFill>
                  <a:srgbClr val="FFFF00"/>
                </a:solidFill>
              </a:rPr>
              <a:t>folowing</a:t>
            </a:r>
            <a:r>
              <a:rPr lang="en-US" sz="2500" b="1" dirty="0" smtClean="0">
                <a:solidFill>
                  <a:srgbClr val="FFFF00"/>
                </a:solidFill>
              </a:rPr>
              <a:t> scholars of hadiths:</a:t>
            </a:r>
          </a:p>
          <a:p>
            <a:pPr marL="236538" lvl="1" indent="-236538" algn="ctr" eaLnBrk="1" hangingPunct="1">
              <a:buFont typeface="Arial" pitchFamily="34" charset="0"/>
              <a:buChar char="•"/>
            </a:pPr>
            <a:r>
              <a:rPr lang="en-US" sz="2500" b="1" dirty="0" err="1" smtClean="0">
                <a:solidFill>
                  <a:srgbClr val="FFFF00"/>
                </a:solidFill>
              </a:rPr>
              <a:t>Shaykh</a:t>
            </a:r>
            <a:r>
              <a:rPr lang="en-US" sz="2500" b="1" dirty="0" smtClean="0">
                <a:solidFill>
                  <a:srgbClr val="FFFF00"/>
                </a:solidFill>
              </a:rPr>
              <a:t> </a:t>
            </a:r>
            <a:r>
              <a:rPr lang="en-US" sz="2500" b="1" dirty="0" err="1" smtClean="0">
                <a:solidFill>
                  <a:srgbClr val="FFFF00"/>
                </a:solidFill>
              </a:rPr>
              <a:t>Tusi</a:t>
            </a:r>
            <a:r>
              <a:rPr lang="en-US" sz="2500" b="1" dirty="0" smtClean="0">
                <a:solidFill>
                  <a:srgbClr val="FFFF00"/>
                </a:solidFill>
              </a:rPr>
              <a:t> in his “</a:t>
            </a:r>
            <a:r>
              <a:rPr lang="en-US" sz="2500" b="1" i="1" dirty="0" err="1" smtClean="0">
                <a:solidFill>
                  <a:srgbClr val="FFFF00"/>
                </a:solidFill>
              </a:rPr>
              <a:t>Misbah</a:t>
            </a:r>
            <a:r>
              <a:rPr lang="en-US" sz="2500" b="1" i="1" dirty="0" smtClean="0">
                <a:solidFill>
                  <a:srgbClr val="FFFF00"/>
                </a:solidFill>
              </a:rPr>
              <a:t> al-</a:t>
            </a:r>
            <a:r>
              <a:rPr lang="en-US" sz="2500" b="1" i="1" dirty="0" err="1" smtClean="0">
                <a:solidFill>
                  <a:srgbClr val="FFFF00"/>
                </a:solidFill>
              </a:rPr>
              <a:t>Mutahajjid</a:t>
            </a:r>
            <a:r>
              <a:rPr lang="en-US" sz="2500" b="1" dirty="0" smtClean="0">
                <a:solidFill>
                  <a:srgbClr val="FFFF00"/>
                </a:solidFill>
              </a:rPr>
              <a:t>”, pp. 582-598</a:t>
            </a:r>
          </a:p>
          <a:p>
            <a:pPr marL="236538" lvl="1" indent="-236538" algn="ctr" eaLnBrk="1" hangingPunct="1">
              <a:buFont typeface="Arial" pitchFamily="34" charset="0"/>
              <a:buChar char="•"/>
            </a:pPr>
            <a:r>
              <a:rPr lang="en-US" sz="2500" b="1" dirty="0" err="1" smtClean="0">
                <a:solidFill>
                  <a:srgbClr val="FFFF00"/>
                </a:solidFill>
              </a:rPr>
              <a:t>Sayyid</a:t>
            </a:r>
            <a:r>
              <a:rPr lang="en-US" sz="2500" b="1" dirty="0" smtClean="0">
                <a:solidFill>
                  <a:srgbClr val="FFFF00"/>
                </a:solidFill>
              </a:rPr>
              <a:t> </a:t>
            </a:r>
            <a:r>
              <a:rPr lang="en-US" sz="2500" b="1" dirty="0" err="1" smtClean="0">
                <a:solidFill>
                  <a:srgbClr val="FFFF00"/>
                </a:solidFill>
              </a:rPr>
              <a:t>ibn</a:t>
            </a:r>
            <a:r>
              <a:rPr lang="en-US" sz="2500" b="1" dirty="0" smtClean="0">
                <a:solidFill>
                  <a:srgbClr val="FFFF00"/>
                </a:solidFill>
              </a:rPr>
              <a:t> </a:t>
            </a:r>
            <a:r>
              <a:rPr lang="en-US" sz="2500" b="1" dirty="0" err="1" smtClean="0">
                <a:solidFill>
                  <a:srgbClr val="FFFF00"/>
                </a:solidFill>
              </a:rPr>
              <a:t>Tawus</a:t>
            </a:r>
            <a:r>
              <a:rPr lang="en-US" sz="2500" b="1" dirty="0" smtClean="0">
                <a:solidFill>
                  <a:srgbClr val="FFFF00"/>
                </a:solidFill>
              </a:rPr>
              <a:t> in his “</a:t>
            </a:r>
            <a:r>
              <a:rPr lang="en-US" sz="2500" b="1" i="1" dirty="0" err="1" smtClean="0">
                <a:solidFill>
                  <a:srgbClr val="FFFF00"/>
                </a:solidFill>
              </a:rPr>
              <a:t>Iqbal</a:t>
            </a:r>
            <a:r>
              <a:rPr lang="en-US" sz="2500" b="1" i="1" dirty="0" smtClean="0">
                <a:solidFill>
                  <a:srgbClr val="FFFF00"/>
                </a:solidFill>
              </a:rPr>
              <a:t> al-</a:t>
            </a:r>
            <a:r>
              <a:rPr lang="en-US" sz="2500" b="1" i="1" dirty="0" err="1" smtClean="0">
                <a:solidFill>
                  <a:srgbClr val="FFFF00"/>
                </a:solidFill>
              </a:rPr>
              <a:t>Amal</a:t>
            </a:r>
            <a:r>
              <a:rPr lang="en-US" sz="2500" b="1" dirty="0" smtClean="0">
                <a:solidFill>
                  <a:srgbClr val="FFFF00"/>
                </a:solidFill>
              </a:rPr>
              <a:t>”, pp. 67-76</a:t>
            </a:r>
          </a:p>
          <a:p>
            <a:pPr marL="236538" lvl="1" indent="-236538" algn="ctr" eaLnBrk="1" hangingPunct="1">
              <a:buFont typeface="Arial" pitchFamily="34" charset="0"/>
              <a:buChar char="•"/>
            </a:pPr>
            <a:r>
              <a:rPr lang="en-US" sz="2500" b="1" dirty="0" smtClean="0">
                <a:solidFill>
                  <a:srgbClr val="FFFF00"/>
                </a:solidFill>
              </a:rPr>
              <a:t>Ibrahim </a:t>
            </a:r>
            <a:r>
              <a:rPr lang="en-US" sz="2500" b="1" dirty="0" err="1" smtClean="0">
                <a:solidFill>
                  <a:srgbClr val="FFFF00"/>
                </a:solidFill>
              </a:rPr>
              <a:t>ibn</a:t>
            </a:r>
            <a:r>
              <a:rPr lang="en-US" sz="2500" b="1" dirty="0" smtClean="0">
                <a:solidFill>
                  <a:srgbClr val="FFFF00"/>
                </a:solidFill>
              </a:rPr>
              <a:t> Ali al-</a:t>
            </a:r>
            <a:r>
              <a:rPr lang="en-US" sz="2500" b="1" dirty="0" err="1" smtClean="0">
                <a:solidFill>
                  <a:srgbClr val="FFFF00"/>
                </a:solidFill>
              </a:rPr>
              <a:t>Kafami</a:t>
            </a:r>
            <a:r>
              <a:rPr lang="en-US" sz="2500" b="1" dirty="0" smtClean="0">
                <a:solidFill>
                  <a:srgbClr val="FFFF00"/>
                </a:solidFill>
              </a:rPr>
              <a:t> in his “</a:t>
            </a:r>
            <a:r>
              <a:rPr lang="en-US" sz="2500" b="1" i="1" dirty="0" smtClean="0">
                <a:solidFill>
                  <a:srgbClr val="FFFF00"/>
                </a:solidFill>
              </a:rPr>
              <a:t>Al-</a:t>
            </a:r>
            <a:r>
              <a:rPr lang="en-US" sz="2500" b="1" i="1" dirty="0" err="1" smtClean="0">
                <a:solidFill>
                  <a:srgbClr val="FFFF00"/>
                </a:solidFill>
              </a:rPr>
              <a:t>Balad</a:t>
            </a:r>
            <a:r>
              <a:rPr lang="en-US" sz="2500" b="1" i="1" dirty="0" smtClean="0">
                <a:solidFill>
                  <a:srgbClr val="FFFF00"/>
                </a:solidFill>
              </a:rPr>
              <a:t> al-Amin</a:t>
            </a:r>
            <a:r>
              <a:rPr lang="en-US" sz="2500" b="1" dirty="0" smtClean="0">
                <a:solidFill>
                  <a:srgbClr val="FFFF00"/>
                </a:solidFill>
              </a:rPr>
              <a:t>”, pp. 205-214 and his “</a:t>
            </a:r>
            <a:r>
              <a:rPr lang="en-US" sz="2500" b="1" i="1" dirty="0" smtClean="0">
                <a:solidFill>
                  <a:srgbClr val="FFFF00"/>
                </a:solidFill>
              </a:rPr>
              <a:t>Al-</a:t>
            </a:r>
            <a:r>
              <a:rPr lang="en-US" sz="2500" b="1" i="1" dirty="0" err="1" smtClean="0">
                <a:solidFill>
                  <a:srgbClr val="FFFF00"/>
                </a:solidFill>
              </a:rPr>
              <a:t>Misbah</a:t>
            </a:r>
            <a:r>
              <a:rPr lang="en-US" sz="2500" b="1" dirty="0" smtClean="0">
                <a:solidFill>
                  <a:srgbClr val="FFFF00"/>
                </a:solidFill>
              </a:rPr>
              <a:t>”, pp. 588-601</a:t>
            </a:r>
          </a:p>
          <a:p>
            <a:pPr marL="236538" lvl="1" indent="-236538" algn="ctr" eaLnBrk="1" hangingPunct="1">
              <a:buFont typeface="Arial" pitchFamily="34" charset="0"/>
              <a:buChar char="•"/>
            </a:pPr>
            <a:r>
              <a:rPr lang="en-US" sz="2500" b="1" dirty="0" err="1" smtClean="0">
                <a:solidFill>
                  <a:srgbClr val="FFFF00"/>
                </a:solidFill>
              </a:rPr>
              <a:t>Allama</a:t>
            </a:r>
            <a:r>
              <a:rPr lang="en-US" sz="2500" b="1" dirty="0" smtClean="0">
                <a:solidFill>
                  <a:srgbClr val="FFFF00"/>
                </a:solidFill>
              </a:rPr>
              <a:t> </a:t>
            </a:r>
            <a:r>
              <a:rPr lang="en-US" sz="2500" b="1" dirty="0" err="1" smtClean="0">
                <a:solidFill>
                  <a:srgbClr val="FFFF00"/>
                </a:solidFill>
              </a:rPr>
              <a:t>Majlisi</a:t>
            </a:r>
            <a:r>
              <a:rPr lang="en-US" sz="2500" b="1" dirty="0" smtClean="0">
                <a:solidFill>
                  <a:srgbClr val="FFFF00"/>
                </a:solidFill>
              </a:rPr>
              <a:t> in his “</a:t>
            </a:r>
            <a:r>
              <a:rPr lang="en-US" sz="2500" b="1" i="1" dirty="0" smtClean="0">
                <a:solidFill>
                  <a:srgbClr val="FFFF00"/>
                </a:solidFill>
              </a:rPr>
              <a:t>Bihar Al-Anwar</a:t>
            </a:r>
            <a:r>
              <a:rPr lang="en-US" sz="2500" b="1" dirty="0" smtClean="0">
                <a:solidFill>
                  <a:srgbClr val="FFFF00"/>
                </a:solidFill>
              </a:rPr>
              <a:t>”, vol. 95, pp. 82-93</a:t>
            </a:r>
            <a:endParaRPr lang="en-US" sz="2500"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وَأَخْلُو بِهِ حَيْثُ شِئْتُ لِسِرِّي بِغَيْرِ شَفِيعٍ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Whom I secretly converse whenever I want without need for an intercessor</a:t>
            </a:r>
          </a:p>
        </p:txBody>
      </p:sp>
      <p:sp>
        <p:nvSpPr>
          <p:cNvPr id="21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wa-akhlu bihi haythu shi-`tu lisirri bighayri shafi’(in)</a:t>
            </a:r>
          </a:p>
        </p:txBody>
      </p:sp>
      <p:sp>
        <p:nvSpPr>
          <p:cNvPr id="21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جب چاہوں تنہائی میں بغیر کسی سفارش کے اس سے راز و نیاز کرتا ہوں </a:t>
            </a:r>
            <a:endParaRPr lang="en-US" sz="4000" b="1">
              <a:solidFill>
                <a:srgbClr val="000066"/>
              </a:solidFill>
              <a:latin typeface="Alvi Nastaleeq" pitchFamily="2" charset="-78"/>
              <a:cs typeface="Alvi Nastaleeq" pitchFamily="2" charset="-78"/>
            </a:endParaRPr>
          </a:p>
        </p:txBody>
      </p:sp>
      <p:sp>
        <p:nvSpPr>
          <p:cNvPr id="21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जब चाहूँ तन्हाई में बगैर किसी सिफारिश के इस से राज़ व नियाज़ करता हूँ </a:t>
            </a:r>
            <a:endParaRPr lang="en-US" sz="2400" b="1">
              <a:solidFill>
                <a:srgbClr val="000066"/>
              </a:solidFill>
            </a:endParaRPr>
          </a:p>
        </p:txBody>
      </p:sp>
      <p:sp>
        <p:nvSpPr>
          <p:cNvPr id="21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وَأَعِذْنَا</a:t>
            </a:r>
            <a:r>
              <a:rPr lang="ar-SA" sz="6600" kern="1200" dirty="0">
                <a:latin typeface="Arabic Typesetting" panose="03020402040406030203" pitchFamily="66" charset="-78"/>
                <a:ea typeface="+mn-ea"/>
                <a:cs typeface="Arabic Typesetting" panose="03020402040406030203" pitchFamily="66" charset="-78"/>
              </a:rPr>
              <a:t> مِنْ سَخَطِكَ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save us from Your wrath</a:t>
            </a:r>
          </a:p>
        </p:txBody>
      </p:sp>
      <p:sp>
        <p:nvSpPr>
          <p:cNvPr id="205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wa-a’idhna min sakhatik(a)</a:t>
            </a:r>
          </a:p>
        </p:txBody>
      </p:sp>
      <p:sp>
        <p:nvSpPr>
          <p:cNvPr id="205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ناراضگی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05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अपनी नाराज़गी से पनाह दे,</a:t>
            </a:r>
            <a:endParaRPr lang="en-US" sz="2400" b="1">
              <a:solidFill>
                <a:srgbClr val="000066"/>
              </a:solidFill>
            </a:endParaRPr>
          </a:p>
        </p:txBody>
      </p:sp>
      <p:sp>
        <p:nvSpPr>
          <p:cNvPr id="205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5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وَأَجِرْنَا مِنْ عَذَابِكَ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deliver us from Your torture</a:t>
            </a:r>
          </a:p>
        </p:txBody>
      </p:sp>
      <p:sp>
        <p:nvSpPr>
          <p:cNvPr id="206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wa-ajirna min ‘adhabik(a)</a:t>
            </a:r>
          </a:p>
        </p:txBody>
      </p:sp>
      <p:sp>
        <p:nvSpPr>
          <p:cNvPr id="206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عذاب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ایمان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06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अपने अज़ाब से अमां दे,</a:t>
            </a:r>
            <a:endParaRPr lang="en-US" sz="2400" b="1">
              <a:solidFill>
                <a:srgbClr val="000066"/>
              </a:solidFill>
            </a:endParaRPr>
          </a:p>
        </p:txBody>
      </p:sp>
      <p:sp>
        <p:nvSpPr>
          <p:cNvPr id="206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6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وَارْزُقْنَا مِنْ مَوَاهِبِكَ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grant us Your donations</a:t>
            </a:r>
          </a:p>
        </p:txBody>
      </p:sp>
      <p:sp>
        <p:nvSpPr>
          <p:cNvPr id="207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warzuqna min mawahibik(a)</a:t>
            </a:r>
          </a:p>
        </p:txBody>
      </p:sp>
      <p:sp>
        <p:nvSpPr>
          <p:cNvPr id="207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عطاؤں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رزق </a:t>
            </a:r>
            <a:r>
              <a:rPr lang="ar-SA" sz="4000" b="1" dirty="0" err="1" smtClean="0">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07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अपनी अताओं से रिजक दे, </a:t>
            </a:r>
            <a:endParaRPr lang="en-US" sz="2400" b="1">
              <a:solidFill>
                <a:srgbClr val="000066"/>
              </a:solidFill>
            </a:endParaRPr>
          </a:p>
        </p:txBody>
      </p:sp>
      <p:sp>
        <p:nvSpPr>
          <p:cNvPr id="207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7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وَأَنْعِمْ عَلَيْنَا مِنْ فَضْلِكَ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confer upon us with Your grace</a:t>
            </a:r>
          </a:p>
        </p:txBody>
      </p:sp>
      <p:sp>
        <p:nvSpPr>
          <p:cNvPr id="208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wa-an-’in ‘alayna min fadlik(a)</a:t>
            </a:r>
          </a:p>
        </p:txBody>
      </p:sp>
      <p:sp>
        <p:nvSpPr>
          <p:cNvPr id="208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انعام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08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अपने फज़ल से इनाम दे, </a:t>
            </a:r>
            <a:endParaRPr lang="en-US" sz="2400" b="1">
              <a:solidFill>
                <a:srgbClr val="000066"/>
              </a:solidFill>
            </a:endParaRPr>
          </a:p>
        </p:txBody>
      </p:sp>
      <p:sp>
        <p:nvSpPr>
          <p:cNvPr id="208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8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وَارْزُقْنَا حَجَّ بَيْتِكَ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provide us the opportunity to go on pilgrimage to Your House</a:t>
            </a:r>
          </a:p>
        </p:txBody>
      </p:sp>
      <p:sp>
        <p:nvSpPr>
          <p:cNvPr id="209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warzuqna hijja baytik(a)</a:t>
            </a:r>
          </a:p>
        </p:txBody>
      </p:sp>
      <p:sp>
        <p:nvSpPr>
          <p:cNvPr id="209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کعبہ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حج </a:t>
            </a:r>
            <a:r>
              <a:rPr lang="ar-SA" sz="4000" b="1" dirty="0" err="1">
                <a:solidFill>
                  <a:srgbClr val="000066"/>
                </a:solidFill>
                <a:latin typeface="Alvi Nastaleeq" pitchFamily="2" charset="-78"/>
                <a:cs typeface="Alvi Nastaleeq" pitchFamily="2" charset="-78"/>
              </a:rPr>
              <a:t>نصیب</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209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अपने घर (काबा) का हज नसीब फरमा, </a:t>
            </a:r>
            <a:endParaRPr lang="en-US" sz="2400" b="1">
              <a:solidFill>
                <a:srgbClr val="000066"/>
              </a:solidFill>
            </a:endParaRPr>
          </a:p>
        </p:txBody>
      </p:sp>
      <p:sp>
        <p:nvSpPr>
          <p:cNvPr id="209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9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وَزِيَارَةَ قَبْرِ نَبِيِّكَ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visit the tomb of Your Prophet</a:t>
            </a:r>
          </a:p>
        </p:txBody>
      </p:sp>
      <p:sp>
        <p:nvSpPr>
          <p:cNvPr id="210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waziyarata qabri nabiyyik(a)</a:t>
            </a:r>
          </a:p>
        </p:txBody>
      </p:sp>
      <p:sp>
        <p:nvSpPr>
          <p:cNvPr id="210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a:t>
            </a:r>
            <a:r>
              <a:rPr lang="ar-SA" sz="4000" b="1" dirty="0">
                <a:solidFill>
                  <a:srgbClr val="000066"/>
                </a:solidFill>
                <a:latin typeface="Alvi Nastaleeq" pitchFamily="2" charset="-78"/>
                <a:cs typeface="Alvi Nastaleeq" pitchFamily="2" charset="-78"/>
              </a:rPr>
              <a:t> (ص)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روضۂ</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زیارت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10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 अपने नबी (स:अ:व:व) के रौज़े की ज्यारत करा, </a:t>
            </a:r>
            <a:endParaRPr lang="en-US" sz="2400" b="1">
              <a:solidFill>
                <a:srgbClr val="000066"/>
              </a:solidFill>
            </a:endParaRPr>
          </a:p>
        </p:txBody>
      </p:sp>
      <p:sp>
        <p:nvSpPr>
          <p:cNvPr id="210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0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صَلَوَاتُكَ وَرَحْمَتُكَ وَمَغْفِرَتُكَ </a:t>
            </a:r>
            <a:r>
              <a:rPr lang="ar-SA" sz="6600" kern="1200" dirty="0" err="1">
                <a:latin typeface="Arabic Typesetting" panose="03020402040406030203" pitchFamily="66" charset="-78"/>
                <a:ea typeface="+mn-ea"/>
                <a:cs typeface="Arabic Typesetting" panose="03020402040406030203" pitchFamily="66" charset="-78"/>
              </a:rPr>
              <a:t>وَرِضْوَانُكَ</a:t>
            </a:r>
            <a:r>
              <a:rPr lang="ar-SA" sz="6600" kern="1200" dirty="0">
                <a:latin typeface="Arabic Typesetting" panose="03020402040406030203" pitchFamily="66" charset="-78"/>
                <a:ea typeface="+mn-ea"/>
                <a:cs typeface="Arabic Typesetting" panose="03020402040406030203" pitchFamily="66" charset="-78"/>
              </a:rPr>
              <a:t> عَلَيْهِ وَعَلَى أَهْلِ بَيْتِهِ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May Your blessings, mercy, forgiveness, and pleasure be upon him and his Household</a:t>
            </a:r>
          </a:p>
        </p:txBody>
      </p:sp>
      <p:sp>
        <p:nvSpPr>
          <p:cNvPr id="211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salawatuka warahmatuka wamaghfiratuka waridwanuka ‘alayhi wa’ala ahli baytih(i)</a:t>
            </a:r>
          </a:p>
        </p:txBody>
      </p:sp>
      <p:sp>
        <p:nvSpPr>
          <p:cNvPr id="211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درود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بخشش</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رضا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a:t>
            </a:r>
            <a:r>
              <a:rPr lang="ar-SA" sz="4000" b="1" dirty="0">
                <a:solidFill>
                  <a:srgbClr val="000066"/>
                </a:solidFill>
                <a:latin typeface="Alvi Nastaleeq" pitchFamily="2" charset="-78"/>
                <a:cs typeface="Alvi Nastaleeq" pitchFamily="2" charset="-78"/>
              </a:rPr>
              <a:t> (ص) </a:t>
            </a:r>
            <a:r>
              <a:rPr lang="ar-SA" sz="4000" b="1" dirty="0" err="1">
                <a:solidFill>
                  <a:srgbClr val="000066"/>
                </a:solidFill>
                <a:latin typeface="Alvi Nastaleeq" pitchFamily="2" charset="-78"/>
                <a:cs typeface="Alvi Nastaleeq" pitchFamily="2" charset="-78"/>
              </a:rPr>
              <a:t>کیلئے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انکے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اہلبیت</a:t>
            </a:r>
            <a:r>
              <a:rPr lang="ar-SA" sz="4000" b="1" dirty="0">
                <a:solidFill>
                  <a:srgbClr val="000066"/>
                </a:solidFill>
                <a:latin typeface="Alvi Nastaleeq" pitchFamily="2" charset="-78"/>
                <a:cs typeface="Alvi Nastaleeq" pitchFamily="2" charset="-78"/>
              </a:rPr>
              <a:t> (ع) </a:t>
            </a:r>
            <a:r>
              <a:rPr lang="ar-SA" sz="4000" b="1" dirty="0" err="1">
                <a:solidFill>
                  <a:srgbClr val="000066"/>
                </a:solidFill>
                <a:latin typeface="Alvi Nastaleeq" pitchFamily="2" charset="-78"/>
                <a:cs typeface="Alvi Nastaleeq" pitchFamily="2" charset="-78"/>
              </a:rPr>
              <a:t>کیلئے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11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दरूद, तेरी रहमत, तेरी बख्शीश और तेरी राजा हो तेरे नबी (स:अ:व:व) के लिए और इनके अहलेबैत (अ:स) के लिए, </a:t>
            </a:r>
            <a:endParaRPr lang="en-US" sz="2400" b="1">
              <a:solidFill>
                <a:srgbClr val="000066"/>
              </a:solidFill>
            </a:endParaRPr>
          </a:p>
        </p:txBody>
      </p:sp>
      <p:sp>
        <p:nvSpPr>
          <p:cNvPr id="211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1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إنَّكَ قَرِيبٌ مُجِيبٌ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Verily You are nigh and ready to answer</a:t>
            </a:r>
          </a:p>
        </p:txBody>
      </p:sp>
      <p:sp>
        <p:nvSpPr>
          <p:cNvPr id="212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innaka qaribun mujib(un)</a:t>
            </a:r>
          </a:p>
        </p:txBody>
      </p:sp>
      <p:sp>
        <p:nvSpPr>
          <p:cNvPr id="212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بیشک</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نزدیک</a:t>
            </a:r>
            <a:r>
              <a:rPr lang="ar-SA" sz="4000" b="1" dirty="0">
                <a:solidFill>
                  <a:srgbClr val="000066"/>
                </a:solidFill>
                <a:latin typeface="Alvi Nastaleeq" pitchFamily="2" charset="-78"/>
                <a:cs typeface="Alvi Nastaleeq" pitchFamily="2" charset="-78"/>
              </a:rPr>
              <a:t> تر قبول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12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बेशक तू नज़दीक तर कबूल करने वाला है! </a:t>
            </a:r>
            <a:endParaRPr lang="en-US" sz="2400" b="1">
              <a:solidFill>
                <a:srgbClr val="000066"/>
              </a:solidFill>
            </a:endParaRPr>
          </a:p>
        </p:txBody>
      </p:sp>
      <p:sp>
        <p:nvSpPr>
          <p:cNvPr id="212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3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وَارْزُقْنَا عَمَلاً بِطَاعَتِكَ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bless us with acting upon the obedience to You</a:t>
            </a:r>
          </a:p>
        </p:txBody>
      </p:sp>
      <p:sp>
        <p:nvSpPr>
          <p:cNvPr id="214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warzuqna ‘amalan bita’atik(a)</a:t>
            </a:r>
          </a:p>
        </p:txBody>
      </p:sp>
      <p:sp>
        <p:nvSpPr>
          <p:cNvPr id="214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عبادت</a:t>
            </a:r>
            <a:r>
              <a:rPr lang="ar-SA" sz="4000" b="1" dirty="0">
                <a:solidFill>
                  <a:srgbClr val="000066"/>
                </a:solidFill>
                <a:latin typeface="Alvi Nastaleeq" pitchFamily="2" charset="-78"/>
                <a:cs typeface="Alvi Nastaleeq" pitchFamily="2" charset="-78"/>
              </a:rPr>
              <a:t> بجا </a:t>
            </a:r>
            <a:r>
              <a:rPr lang="ar-SA" sz="4000" b="1" dirty="0" err="1">
                <a:solidFill>
                  <a:srgbClr val="000066"/>
                </a:solidFill>
                <a:latin typeface="Alvi Nastaleeq" pitchFamily="2" charset="-78"/>
                <a:cs typeface="Alvi Nastaleeq" pitchFamily="2" charset="-78"/>
              </a:rPr>
              <a:t>لانے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توفیق</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14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 अपनी इबादत बजा लाने की तौफीक दे,</a:t>
            </a:r>
            <a:endParaRPr lang="en-US" sz="2400" b="1">
              <a:solidFill>
                <a:srgbClr val="000066"/>
              </a:solidFill>
            </a:endParaRPr>
          </a:p>
        </p:txBody>
      </p:sp>
      <p:sp>
        <p:nvSpPr>
          <p:cNvPr id="214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4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وَتَوَفَّنَا عَلَى مِلَّتِكَ وَسُنَّةِ نَبِيِّكَ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receive us following the rule of You and Your Prophet</a:t>
            </a:r>
          </a:p>
        </p:txBody>
      </p:sp>
      <p:sp>
        <p:nvSpPr>
          <p:cNvPr id="215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wataffana ‘ala millatika wasunnati nabiyyik(a)</a:t>
            </a:r>
          </a:p>
        </p:txBody>
      </p:sp>
      <p:sp>
        <p:nvSpPr>
          <p:cNvPr id="215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ملّت 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a:t>
            </a:r>
            <a:r>
              <a:rPr lang="ar-SA" sz="4000" b="1" dirty="0">
                <a:solidFill>
                  <a:srgbClr val="000066"/>
                </a:solidFill>
                <a:latin typeface="Alvi Nastaleeq" pitchFamily="2" charset="-78"/>
                <a:cs typeface="Alvi Nastaleeq" pitchFamily="2" charset="-78"/>
              </a:rPr>
              <a:t> (ص)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سنّت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موت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15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 अपनी मिल्लत और ओने नबी  (स:अ:व:व) की सुन्नत पर मौत दे,</a:t>
            </a:r>
            <a:endParaRPr lang="en-US" sz="2400" b="1">
              <a:solidFill>
                <a:srgbClr val="000066"/>
              </a:solidFill>
            </a:endParaRPr>
          </a:p>
        </p:txBody>
      </p:sp>
      <p:sp>
        <p:nvSpPr>
          <p:cNvPr id="215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5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فَيَقْضِي لِي حَاجَتِي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He thus settles my need</a:t>
            </a:r>
          </a:p>
        </p:txBody>
      </p:sp>
      <p:sp>
        <p:nvSpPr>
          <p:cNvPr id="22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fayaqdi li hajati</a:t>
            </a:r>
          </a:p>
        </p:txBody>
      </p:sp>
      <p:sp>
        <p:nvSpPr>
          <p:cNvPr id="22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وہ میری حاجت پوری کرتا ہے</a:t>
            </a:r>
            <a:endParaRPr lang="en-US" sz="4000" b="1">
              <a:solidFill>
                <a:srgbClr val="000066"/>
              </a:solidFill>
              <a:latin typeface="Alvi Nastaleeq" pitchFamily="2" charset="-78"/>
              <a:cs typeface="Alvi Nastaleeq" pitchFamily="2" charset="-78"/>
            </a:endParaRPr>
          </a:p>
        </p:txBody>
      </p:sp>
      <p:sp>
        <p:nvSpPr>
          <p:cNvPr id="22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वोह मेरी हाजत पूरी करता है, </a:t>
            </a:r>
            <a:endParaRPr lang="en-US" sz="2400" b="1">
              <a:solidFill>
                <a:srgbClr val="000066"/>
              </a:solidFill>
            </a:endParaRPr>
          </a:p>
        </p:txBody>
      </p:sp>
      <p:sp>
        <p:nvSpPr>
          <p:cNvPr id="22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صَلَّى اللهُ عَلَيْهِ وَعَلَى </a:t>
            </a:r>
            <a:r>
              <a:rPr lang="ar-SA" sz="6600" kern="1200" dirty="0" err="1">
                <a:latin typeface="Arabic Typesetting" panose="03020402040406030203" pitchFamily="66" charset="-78"/>
                <a:ea typeface="+mn-ea"/>
                <a:cs typeface="Arabic Typesetting" panose="03020402040406030203" pitchFamily="66" charset="-78"/>
              </a:rPr>
              <a:t>آلِهِ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Blessings of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be on him and on his Family</a:t>
            </a:r>
          </a:p>
        </p:txBody>
      </p:sp>
      <p:sp>
        <p:nvSpPr>
          <p:cNvPr id="216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sallal-llahu ‘alayhi wa’ala-alih(i)</a:t>
            </a:r>
          </a:p>
        </p:txBody>
      </p:sp>
      <p:sp>
        <p:nvSpPr>
          <p:cNvPr id="216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ان (ص)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انکی</a:t>
            </a:r>
            <a:r>
              <a:rPr lang="ar-SA" sz="4000" b="1" dirty="0">
                <a:solidFill>
                  <a:srgbClr val="000066"/>
                </a:solidFill>
                <a:latin typeface="Alvi Nastaleeq" pitchFamily="2" charset="-78"/>
                <a:cs typeface="Alvi Nastaleeq" pitchFamily="2" charset="-78"/>
              </a:rPr>
              <a:t> آل (ع)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خدا  </a:t>
            </a:r>
            <a:r>
              <a:rPr lang="ar-SA" sz="4000" b="1" dirty="0" err="1">
                <a:solidFill>
                  <a:srgbClr val="000066"/>
                </a:solidFill>
                <a:latin typeface="Alvi Nastaleeq" pitchFamily="2" charset="-78"/>
                <a:cs typeface="Alvi Nastaleeq" pitchFamily="2" charset="-78"/>
              </a:rPr>
              <a:t>تعلیٰ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16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इनपर (स:अ:व:व) और इनकी आल (अ:स) पर खुदा त'आला की रहमत हो, </a:t>
            </a:r>
            <a:endParaRPr lang="en-US" sz="2400" b="1">
              <a:solidFill>
                <a:srgbClr val="000066"/>
              </a:solidFill>
            </a:endParaRPr>
          </a:p>
        </p:txBody>
      </p:sp>
      <p:sp>
        <p:nvSpPr>
          <p:cNvPr id="216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6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اغْفِرْ لِي وَلِوَالِدَيَّ وَارْحَمْهُمَا كَمَا رَبَّيَانِي صَغِيراً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forgive me and my parents, and have mercy on them as they did care for me when I was little</a:t>
            </a:r>
          </a:p>
        </p:txBody>
      </p:sp>
      <p:sp>
        <p:nvSpPr>
          <p:cNvPr id="217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allahummaghfir li waliwalidayya warhamhuma kama rabbayani saghira(n)</a:t>
            </a:r>
          </a:p>
        </p:txBody>
      </p:sp>
      <p:sp>
        <p:nvSpPr>
          <p:cNvPr id="217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بخش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دونوں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جیسے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بچپن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17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मुझे बल्ह्श दे और मेरे माँ बाप को भी और दोनों पर रहम कर जैसा इन्होने बचपन में मुझे पाला है,</a:t>
            </a:r>
            <a:endParaRPr lang="en-US" sz="2400" b="1">
              <a:solidFill>
                <a:srgbClr val="000066"/>
              </a:solidFill>
            </a:endParaRPr>
          </a:p>
        </p:txBody>
      </p:sp>
      <p:sp>
        <p:nvSpPr>
          <p:cNvPr id="217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7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اجْزِهِمَا بِالإحْسَانِ إحْسَاناً وَبِالسَّيِّئَاتِ غُفْرَاناً.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Reward them generously for their good deeds and forgive their sins</a:t>
            </a:r>
          </a:p>
        </p:txBody>
      </p:sp>
      <p:sp>
        <p:nvSpPr>
          <p:cNvPr id="218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ijzihima bil-ihsani ihsanan wabis-sayyi-ati ghufrana(n)</a:t>
            </a:r>
          </a:p>
        </p:txBody>
      </p:sp>
      <p:sp>
        <p:nvSpPr>
          <p:cNvPr id="218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انہیں</a:t>
            </a:r>
            <a:r>
              <a:rPr lang="ar-SA" sz="4000" b="1" dirty="0">
                <a:solidFill>
                  <a:srgbClr val="000066"/>
                </a:solidFill>
                <a:latin typeface="Alvi Nastaleeq" pitchFamily="2" charset="-78"/>
                <a:cs typeface="Alvi Nastaleeq" pitchFamily="2" charset="-78"/>
              </a:rPr>
              <a:t> احسان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بدلہ</a:t>
            </a:r>
            <a:r>
              <a:rPr lang="ar-SA" sz="4000" b="1" dirty="0">
                <a:solidFill>
                  <a:srgbClr val="000066"/>
                </a:solidFill>
                <a:latin typeface="Alvi Nastaleeq" pitchFamily="2" charset="-78"/>
                <a:cs typeface="Alvi Nastaleeq" pitchFamily="2" charset="-78"/>
              </a:rPr>
              <a:t> احسان اور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بدلے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بخشش</a:t>
            </a:r>
            <a:r>
              <a:rPr lang="ar-SA" sz="4000" b="1" dirty="0">
                <a:solidFill>
                  <a:srgbClr val="000066"/>
                </a:solidFill>
                <a:latin typeface="Alvi Nastaleeq" pitchFamily="2" charset="-78"/>
                <a:cs typeface="Alvi Nastaleeq" pitchFamily="2" charset="-78"/>
              </a:rPr>
              <a:t> عطا فرما-</a:t>
            </a:r>
            <a:endParaRPr lang="en-US" sz="4000" b="1" dirty="0">
              <a:solidFill>
                <a:srgbClr val="000066"/>
              </a:solidFill>
              <a:latin typeface="Alvi Nastaleeq" pitchFamily="2" charset="-78"/>
              <a:cs typeface="Alvi Nastaleeq" pitchFamily="2" charset="-78"/>
            </a:endParaRPr>
          </a:p>
        </p:txBody>
      </p:sp>
      <p:sp>
        <p:nvSpPr>
          <p:cNvPr id="218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इन्हें एहसान का बदला एहसान और गुनाहों के बदले बख्शीश अता फरमा! </a:t>
            </a:r>
            <a:endParaRPr lang="en-US" sz="2400" b="1">
              <a:solidFill>
                <a:srgbClr val="000066"/>
              </a:solidFill>
            </a:endParaRPr>
          </a:p>
        </p:txBody>
      </p:sp>
      <p:sp>
        <p:nvSpPr>
          <p:cNvPr id="218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8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اغْفِرْ لِلْمُؤْمِنِينَ وَالْمُؤْمِنَاتِ الأَحْيَاءِ مِنْهُمْ وَالأَمْوَاتِ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forgive the faithful men and women, be they alive or dead</a:t>
            </a:r>
          </a:p>
        </p:txBody>
      </p:sp>
      <p:sp>
        <p:nvSpPr>
          <p:cNvPr id="219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allahummaghfir lilmu-`minina wal-mu-`minatil-ahya-i minhum wal-amwat(i)</a:t>
            </a:r>
          </a:p>
        </p:txBody>
      </p:sp>
      <p:sp>
        <p:nvSpPr>
          <p:cNvPr id="219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بخش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مومن </a:t>
            </a:r>
            <a:r>
              <a:rPr lang="ar-SA" sz="4000" b="1" dirty="0" err="1">
                <a:solidFill>
                  <a:srgbClr val="000066"/>
                </a:solidFill>
                <a:latin typeface="Alvi Nastaleeq" pitchFamily="2" charset="-78"/>
                <a:cs typeface="Alvi Nastaleeq" pitchFamily="2" charset="-78"/>
              </a:rPr>
              <a:t>مردوں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مومنہ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عورتوں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جو ان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زندہ</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مردہ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بخش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19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बख्श दे मोमिन मर्दों और मोमिना औरतों को जो इनमें ज़िंदा और मुर्दा हैं,</a:t>
            </a:r>
            <a:r>
              <a:rPr lang="en-US" sz="2400" b="1">
                <a:solidFill>
                  <a:srgbClr val="000066"/>
                </a:solidFill>
              </a:rPr>
              <a:t> </a:t>
            </a:r>
            <a:r>
              <a:rPr lang="hi-IN" sz="2400" b="1">
                <a:solidFill>
                  <a:srgbClr val="000066"/>
                </a:solidFill>
              </a:rPr>
              <a:t>सभी को बख्श दे, </a:t>
            </a:r>
            <a:endParaRPr lang="en-US" sz="2400" b="1">
              <a:solidFill>
                <a:srgbClr val="000066"/>
              </a:solidFill>
            </a:endParaRPr>
          </a:p>
        </p:txBody>
      </p:sp>
      <p:sp>
        <p:nvSpPr>
          <p:cNvPr id="219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9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وَتَابِعْ بَيْنَنَا وَبَيْنَهُمْ بِالْخَيْرَاتِ.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join us together in bliss and happiness</a:t>
            </a:r>
          </a:p>
        </p:txBody>
      </p:sp>
      <p:sp>
        <p:nvSpPr>
          <p:cNvPr id="220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watabi’ baynana wabaynahum bilkhayrat(i)</a:t>
            </a:r>
          </a:p>
        </p:txBody>
      </p:sp>
      <p:sp>
        <p:nvSpPr>
          <p:cNvPr id="220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انکے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درمیان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ذریعے</a:t>
            </a:r>
            <a:r>
              <a:rPr lang="ar-SA" sz="4000" b="1" dirty="0">
                <a:solidFill>
                  <a:srgbClr val="000066"/>
                </a:solidFill>
                <a:latin typeface="Alvi Nastaleeq" pitchFamily="2" charset="-78"/>
                <a:cs typeface="Alvi Nastaleeq" pitchFamily="2" charset="-78"/>
              </a:rPr>
              <a:t> تعلق بنا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20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इनके और हमारे दरम्यान नेकियों के ज़रिये ता'अल्लुक़ बना दे,! </a:t>
            </a:r>
            <a:endParaRPr lang="en-US" sz="2400" b="1">
              <a:solidFill>
                <a:srgbClr val="000066"/>
              </a:solidFill>
            </a:endParaRPr>
          </a:p>
        </p:txBody>
      </p:sp>
      <p:sp>
        <p:nvSpPr>
          <p:cNvPr id="220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0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اغْفِرْ لِحَيِّنَا وَمَيِّتِنَا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forgive our living and dead persons</a:t>
            </a:r>
          </a:p>
        </p:txBody>
      </p:sp>
      <p:sp>
        <p:nvSpPr>
          <p:cNvPr id="221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allahummaghfir lihayyina wamayyitina</a:t>
            </a:r>
          </a:p>
        </p:txBody>
      </p:sp>
      <p:sp>
        <p:nvSpPr>
          <p:cNvPr id="221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بخش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مردہ</a:t>
            </a:r>
            <a:endParaRPr lang="en-US" sz="4000" b="1" dirty="0">
              <a:solidFill>
                <a:srgbClr val="000066"/>
              </a:solidFill>
              <a:latin typeface="Alvi Nastaleeq" pitchFamily="2" charset="-78"/>
              <a:cs typeface="Alvi Nastaleeq" pitchFamily="2" charset="-78"/>
            </a:endParaRPr>
          </a:p>
        </p:txBody>
      </p:sp>
      <p:sp>
        <p:nvSpPr>
          <p:cNvPr id="221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बख्श दे हमारे ज़िंदा, मुर्दा, </a:t>
            </a:r>
            <a:endParaRPr lang="en-US" sz="2400" b="1">
              <a:solidFill>
                <a:srgbClr val="000066"/>
              </a:solidFill>
            </a:endParaRPr>
          </a:p>
        </p:txBody>
      </p:sp>
      <p:sp>
        <p:nvSpPr>
          <p:cNvPr id="221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1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وَشَاهِدِنَا وَغَائِبِنَا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our present and absent ones</a:t>
            </a:r>
          </a:p>
        </p:txBody>
      </p:sp>
      <p:sp>
        <p:nvSpPr>
          <p:cNvPr id="222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washahidina wagha-ibina</a:t>
            </a:r>
          </a:p>
        </p:txBody>
      </p:sp>
      <p:sp>
        <p:nvSpPr>
          <p:cNvPr id="222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حاضر، غائب</a:t>
            </a:r>
            <a:endParaRPr lang="en-US" sz="4000" b="1" dirty="0">
              <a:solidFill>
                <a:srgbClr val="000066"/>
              </a:solidFill>
              <a:latin typeface="Alvi Nastaleeq" pitchFamily="2" charset="-78"/>
              <a:cs typeface="Alvi Nastaleeq" pitchFamily="2" charset="-78"/>
            </a:endParaRPr>
          </a:p>
        </p:txBody>
      </p:sp>
      <p:sp>
        <p:nvSpPr>
          <p:cNvPr id="222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हाज़िर, गायब, </a:t>
            </a:r>
            <a:endParaRPr lang="en-US" sz="2400" b="1">
              <a:solidFill>
                <a:srgbClr val="000066"/>
              </a:solidFill>
            </a:endParaRPr>
          </a:p>
        </p:txBody>
      </p:sp>
      <p:sp>
        <p:nvSpPr>
          <p:cNvPr id="222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2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ذَكَرِنَا وَأُنْثَانَا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our male and female ones</a:t>
            </a:r>
          </a:p>
        </p:txBody>
      </p:sp>
      <p:sp>
        <p:nvSpPr>
          <p:cNvPr id="223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dhakarina wa-unthana</a:t>
            </a:r>
          </a:p>
        </p:txBody>
      </p:sp>
      <p:sp>
        <p:nvSpPr>
          <p:cNvPr id="223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مرد و عورت، </a:t>
            </a:r>
            <a:endParaRPr lang="en-US" sz="4000" b="1" dirty="0">
              <a:solidFill>
                <a:srgbClr val="000066"/>
              </a:solidFill>
              <a:latin typeface="Alvi Nastaleeq" pitchFamily="2" charset="-78"/>
              <a:cs typeface="Alvi Nastaleeq" pitchFamily="2" charset="-78"/>
            </a:endParaRPr>
          </a:p>
        </p:txBody>
      </p:sp>
      <p:sp>
        <p:nvSpPr>
          <p:cNvPr id="223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मर्द व औरत, </a:t>
            </a:r>
            <a:endParaRPr lang="en-US" sz="2400" b="1">
              <a:solidFill>
                <a:srgbClr val="000066"/>
              </a:solidFill>
            </a:endParaRPr>
          </a:p>
        </p:txBody>
      </p:sp>
      <p:sp>
        <p:nvSpPr>
          <p:cNvPr id="223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3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صَغِيرِنَا وَكَبِيرِنَا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our infants and adults</a:t>
            </a:r>
          </a:p>
        </p:txBody>
      </p:sp>
      <p:sp>
        <p:nvSpPr>
          <p:cNvPr id="224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saghirina wakabirina</a:t>
            </a:r>
          </a:p>
        </p:txBody>
      </p:sp>
      <p:sp>
        <p:nvSpPr>
          <p:cNvPr id="224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خورد</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بزرگ</a:t>
            </a:r>
            <a:endParaRPr lang="en-US" sz="4000" b="1" dirty="0">
              <a:solidFill>
                <a:srgbClr val="000066"/>
              </a:solidFill>
              <a:latin typeface="Alvi Nastaleeq" pitchFamily="2" charset="-78"/>
              <a:cs typeface="Alvi Nastaleeq" pitchFamily="2" charset="-78"/>
            </a:endParaRPr>
          </a:p>
        </p:txBody>
      </p:sp>
      <p:sp>
        <p:nvSpPr>
          <p:cNvPr id="224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खुर्द व बुज़ुर्ग, </a:t>
            </a:r>
            <a:endParaRPr lang="en-US" sz="2400" b="1">
              <a:solidFill>
                <a:srgbClr val="000066"/>
              </a:solidFill>
            </a:endParaRPr>
          </a:p>
        </p:txBody>
      </p:sp>
      <p:sp>
        <p:nvSpPr>
          <p:cNvPr id="224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4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حُرِّنَا وَمَمْلُوكِنَا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our masters and slaves</a:t>
            </a:r>
          </a:p>
        </p:txBody>
      </p:sp>
      <p:sp>
        <p:nvSpPr>
          <p:cNvPr id="225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hurrina wamamlukina</a:t>
            </a:r>
          </a:p>
        </p:txBody>
      </p:sp>
      <p:sp>
        <p:nvSpPr>
          <p:cNvPr id="225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آزاد</a:t>
            </a:r>
            <a:r>
              <a:rPr lang="ar-SA" sz="4000" b="1" dirty="0">
                <a:solidFill>
                  <a:srgbClr val="000066"/>
                </a:solidFill>
                <a:latin typeface="Alvi Nastaleeq" pitchFamily="2" charset="-78"/>
                <a:cs typeface="Alvi Nastaleeq" pitchFamily="2" charset="-78"/>
              </a:rPr>
              <a:t> و غلام </a:t>
            </a:r>
            <a:r>
              <a:rPr lang="ar-SA" sz="4000" b="1" dirty="0" err="1">
                <a:solidFill>
                  <a:srgbClr val="000066"/>
                </a:solidFill>
                <a:latin typeface="Alvi Nastaleeq" pitchFamily="2" charset="-78"/>
                <a:cs typeface="Alvi Nastaleeq" pitchFamily="2" charset="-78"/>
              </a:rPr>
              <a:t>سبھی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بخش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25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हमारे आज़ाद और गुलाम सभी को बख्श दे!</a:t>
            </a:r>
            <a:endParaRPr lang="en-US" sz="2400" b="1">
              <a:solidFill>
                <a:srgbClr val="000066"/>
              </a:solidFill>
            </a:endParaRPr>
          </a:p>
        </p:txBody>
      </p:sp>
      <p:sp>
        <p:nvSpPr>
          <p:cNvPr id="225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5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الْحَمْدُ لِلّهِ الَّذِي لا أَدْعُو غَيْرَهُ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other than Whom I never pray</a:t>
            </a:r>
          </a:p>
        </p:txBody>
      </p:sp>
      <p:sp>
        <p:nvSpPr>
          <p:cNvPr id="23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alhamdu lillahil-ladhi la ad-‘u ghayrah(u)</a:t>
            </a:r>
          </a:p>
        </p:txBody>
      </p:sp>
      <p:sp>
        <p:nvSpPr>
          <p:cNvPr id="23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حمد ہے اس الله کیلئے کہ جس کے سوا میں کسی کو نہیں پکارتا</a:t>
            </a:r>
            <a:endParaRPr lang="en-US" sz="4000" b="1">
              <a:solidFill>
                <a:srgbClr val="000066"/>
              </a:solidFill>
              <a:latin typeface="Alvi Nastaleeq" pitchFamily="2" charset="-78"/>
              <a:cs typeface="Alvi Nastaleeq" pitchFamily="2" charset="-78"/>
            </a:endParaRPr>
          </a:p>
        </p:txBody>
      </p:sp>
      <p:sp>
        <p:nvSpPr>
          <p:cNvPr id="23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अल्लाह के लिए की जिस के सिवा मै किसी को नहीं पुकारता </a:t>
            </a:r>
            <a:endParaRPr lang="en-US" sz="2400" b="1">
              <a:solidFill>
                <a:srgbClr val="000066"/>
              </a:solidFill>
            </a:endParaRPr>
          </a:p>
        </p:txBody>
      </p:sp>
      <p:sp>
        <p:nvSpPr>
          <p:cNvPr id="23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كَذَبَ الْعَادِلُونَ بِاللّهِ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Liars are those who ascribe rivals to </a:t>
            </a:r>
            <a:r>
              <a:rPr lang="en-US" sz="2800" b="1" kern="1200" dirty="0" err="1" smtClean="0">
                <a:ea typeface="MS Mincho" pitchFamily="49" charset="-128"/>
              </a:rPr>
              <a:t>Allāh</a:t>
            </a:r>
            <a:endParaRPr lang="en-US" sz="2800" b="1" kern="1200" dirty="0">
              <a:ea typeface="MS Mincho" pitchFamily="49" charset="-128"/>
            </a:endParaRPr>
          </a:p>
        </p:txBody>
      </p:sp>
      <p:sp>
        <p:nvSpPr>
          <p:cNvPr id="226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kadhabal-‘adiluna billah(i)</a:t>
            </a:r>
          </a:p>
        </p:txBody>
      </p:sp>
      <p:sp>
        <p:nvSpPr>
          <p:cNvPr id="226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خدا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جھوٹے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226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 से फिर जाने वाले झूठे हैं, </a:t>
            </a:r>
            <a:endParaRPr lang="en-US" sz="2400" b="1">
              <a:solidFill>
                <a:srgbClr val="000066"/>
              </a:solidFill>
            </a:endParaRPr>
          </a:p>
        </p:txBody>
      </p:sp>
      <p:sp>
        <p:nvSpPr>
          <p:cNvPr id="226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6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وَضَلّوَا ضَلالاً بَعِيداً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they have wandered far astray</a:t>
            </a:r>
          </a:p>
        </p:txBody>
      </p:sp>
      <p:sp>
        <p:nvSpPr>
          <p:cNvPr id="227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wadallu dalalan ba’ida(n)</a:t>
            </a:r>
          </a:p>
        </p:txBody>
      </p:sp>
      <p:sp>
        <p:nvSpPr>
          <p:cNvPr id="227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گمراہ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گمراہی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نکل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گئے</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227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 गुमराह गुमराही में दूर निकल गए हैं </a:t>
            </a:r>
            <a:endParaRPr lang="en-US" sz="2400" b="1">
              <a:solidFill>
                <a:srgbClr val="000066"/>
              </a:solidFill>
            </a:endParaRPr>
          </a:p>
        </p:txBody>
      </p:sp>
      <p:sp>
        <p:nvSpPr>
          <p:cNvPr id="227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7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وَخَسِرُوَا خُسْرَاناً مُبِيناً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they will have suffered a manifest loss</a:t>
            </a:r>
          </a:p>
        </p:txBody>
      </p:sp>
      <p:sp>
        <p:nvSpPr>
          <p:cNvPr id="228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wakhasiru khusranan mubina(n)</a:t>
            </a:r>
          </a:p>
        </p:txBody>
      </p:sp>
      <p:sp>
        <p:nvSpPr>
          <p:cNvPr id="228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نقصان </a:t>
            </a:r>
            <a:r>
              <a:rPr lang="ar-SA" sz="4000" b="1" dirty="0" err="1">
                <a:solidFill>
                  <a:srgbClr val="000066"/>
                </a:solidFill>
                <a:latin typeface="Alvi Nastaleeq" pitchFamily="2" charset="-78"/>
                <a:cs typeface="Alvi Nastaleeq" pitchFamily="2" charset="-78"/>
              </a:rPr>
              <a:t>اٹھانے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کھلا</a:t>
            </a:r>
            <a:r>
              <a:rPr lang="ar-SA" sz="4000" b="1" dirty="0">
                <a:solidFill>
                  <a:srgbClr val="000066"/>
                </a:solidFill>
                <a:latin typeface="Alvi Nastaleeq" pitchFamily="2" charset="-78"/>
                <a:cs typeface="Alvi Nastaleeq" pitchFamily="2" charset="-78"/>
              </a:rPr>
              <a:t> نقصان </a:t>
            </a:r>
            <a:endParaRPr lang="en-US" sz="4000" b="1" dirty="0">
              <a:solidFill>
                <a:srgbClr val="000066"/>
              </a:solidFill>
              <a:latin typeface="Alvi Nastaleeq" pitchFamily="2" charset="-78"/>
              <a:cs typeface="Alvi Nastaleeq" pitchFamily="2" charset="-78"/>
            </a:endParaRPr>
          </a:p>
        </p:txBody>
      </p:sp>
      <p:sp>
        <p:nvSpPr>
          <p:cNvPr id="228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वो नुकसान उठाने वाले हैं, खुला नुकसान! </a:t>
            </a:r>
            <a:endParaRPr lang="en-US" sz="2400" b="1">
              <a:solidFill>
                <a:srgbClr val="000066"/>
              </a:solidFill>
            </a:endParaRPr>
          </a:p>
        </p:txBody>
      </p:sp>
      <p:sp>
        <p:nvSpPr>
          <p:cNvPr id="228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8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صَلِّ عَلَى مُحَمَّدٍ وَآلِ مُحَمَّدٍ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send blessings on Muhammad and the Family of Muhammad</a:t>
            </a:r>
          </a:p>
        </p:txBody>
      </p:sp>
      <p:sp>
        <p:nvSpPr>
          <p:cNvPr id="229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salli ‘ala muhammadin wa-ali muhammad(in)</a:t>
            </a:r>
          </a:p>
        </p:txBody>
      </p:sp>
      <p:sp>
        <p:nvSpPr>
          <p:cNvPr id="229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حضرت محمّد (ص) اور آل محمّد (ع)</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رحمت فرما</a:t>
            </a:r>
            <a:endParaRPr lang="en-US" sz="4000" b="1" dirty="0">
              <a:solidFill>
                <a:srgbClr val="000066"/>
              </a:solidFill>
              <a:latin typeface="Alvi Nastaleeq" pitchFamily="2" charset="-78"/>
              <a:cs typeface="Alvi Nastaleeq" pitchFamily="2" charset="-78"/>
            </a:endParaRPr>
          </a:p>
        </p:txBody>
      </p:sp>
      <p:sp>
        <p:nvSpPr>
          <p:cNvPr id="229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हज़रत मोहम्मद (स:अ:व:व) और आले मोहम्मद (अ:स) पर रहमत नाजिल फरमा </a:t>
            </a:r>
            <a:endParaRPr lang="en-US" sz="2400" b="1">
              <a:solidFill>
                <a:srgbClr val="000066"/>
              </a:solidFill>
            </a:endParaRPr>
          </a:p>
        </p:txBody>
      </p:sp>
      <p:sp>
        <p:nvSpPr>
          <p:cNvPr id="229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9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وَاخْتِمْ لِي بِخَيْرٍ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seal my life with decency</a:t>
            </a:r>
          </a:p>
        </p:txBody>
      </p:sp>
      <p:sp>
        <p:nvSpPr>
          <p:cNvPr id="230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wakhtim li bikhayr(in)</a:t>
            </a:r>
          </a:p>
        </p:txBody>
      </p:sp>
      <p:sp>
        <p:nvSpPr>
          <p:cNvPr id="230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خاتمہ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بخیر</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230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खात्मा बखैर फरमा! </a:t>
            </a:r>
            <a:endParaRPr lang="en-US" sz="2400" b="1">
              <a:solidFill>
                <a:srgbClr val="000066"/>
              </a:solidFill>
            </a:endParaRPr>
          </a:p>
        </p:txBody>
      </p:sp>
      <p:sp>
        <p:nvSpPr>
          <p:cNvPr id="230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0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وَاكْفِنِي مَا أَهَمَّنِي مِنْ أَمْرِ دُنْيَايَ وَآخِرَتِي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help me overcome all that which aggrieves me in this world as well as the Hereafter</a:t>
            </a:r>
          </a:p>
        </p:txBody>
      </p:sp>
      <p:sp>
        <p:nvSpPr>
          <p:cNvPr id="231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wakfini ma ahammani min amri dunyaya wa-akhirati</a:t>
            </a:r>
            <a:endParaRPr lang="fi-FI" sz="2400" b="1" i="1">
              <a:solidFill>
                <a:srgbClr val="000066"/>
              </a:solidFill>
              <a:ea typeface="MS Mincho" pitchFamily="49" charset="-128"/>
            </a:endParaRPr>
          </a:p>
        </p:txBody>
      </p:sp>
      <p:sp>
        <p:nvSpPr>
          <p:cNvPr id="231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دنیا</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آخرت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حمایت</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231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दुन्या व आखेरत में मेरे अहम् कामों में मेरी हिमायत फरमा </a:t>
            </a:r>
            <a:endParaRPr lang="en-US" sz="2400" b="1">
              <a:solidFill>
                <a:srgbClr val="000066"/>
              </a:solidFill>
            </a:endParaRPr>
          </a:p>
        </p:txBody>
      </p:sp>
      <p:sp>
        <p:nvSpPr>
          <p:cNvPr id="231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1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تُسَلِّطْ عَلَيَّ مَنْ لا يَرْحَمُنِي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let him who does not have mercy upon me prevail on me</a:t>
            </a:r>
          </a:p>
        </p:txBody>
      </p:sp>
      <p:sp>
        <p:nvSpPr>
          <p:cNvPr id="232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tusallit ‘alayya man la yarhamuni</a:t>
            </a:r>
          </a:p>
        </p:txBody>
      </p:sp>
      <p:sp>
        <p:nvSpPr>
          <p:cNvPr id="232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اسے</a:t>
            </a:r>
            <a:r>
              <a:rPr lang="ar-SA" sz="4000" b="1" dirty="0">
                <a:solidFill>
                  <a:srgbClr val="000066"/>
                </a:solidFill>
                <a:latin typeface="Alvi Nastaleeq" pitchFamily="2" charset="-78"/>
                <a:cs typeface="Alvi Nastaleeq" pitchFamily="2" charset="-78"/>
              </a:rPr>
              <a:t> مسلط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32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पर इसे मुसल्लत न कर जो मुझ पर रहम ना करे </a:t>
            </a:r>
            <a:endParaRPr lang="en-US" sz="2400" b="1">
              <a:solidFill>
                <a:srgbClr val="000066"/>
              </a:solidFill>
            </a:endParaRPr>
          </a:p>
        </p:txBody>
      </p:sp>
      <p:sp>
        <p:nvSpPr>
          <p:cNvPr id="232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2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 عَلَيَّ مِنْكَ وَاقِيَةً بَاقِيَةً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always keep on me an everlasting, protective covering</a:t>
            </a:r>
          </a:p>
        </p:txBody>
      </p:sp>
      <p:sp>
        <p:nvSpPr>
          <p:cNvPr id="233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 ‘alayya minka waqiyan baqiya(tan)</a:t>
            </a:r>
          </a:p>
        </p:txBody>
      </p:sp>
      <p:sp>
        <p:nvSpPr>
          <p:cNvPr id="233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باقی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رہنے</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نگہبان</a:t>
            </a:r>
            <a:r>
              <a:rPr lang="ar-SA" sz="4000" b="1" dirty="0">
                <a:solidFill>
                  <a:srgbClr val="000066"/>
                </a:solidFill>
                <a:latin typeface="Alvi Nastaleeq" pitchFamily="2" charset="-78"/>
                <a:cs typeface="Alvi Nastaleeq" pitchFamily="2" charset="-78"/>
              </a:rPr>
              <a:t> قرار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33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लिए अपनी तरफ से बाक़ी रहने वाला निगहबान करार दे, </a:t>
            </a:r>
            <a:endParaRPr lang="en-US" sz="2400" b="1">
              <a:solidFill>
                <a:srgbClr val="000066"/>
              </a:solidFill>
            </a:endParaRPr>
          </a:p>
        </p:txBody>
      </p:sp>
      <p:sp>
        <p:nvSpPr>
          <p:cNvPr id="233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3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تَسْلُبْنِي صَالِحَ مَا أَنْعَمْتَ بِهِ عَلَيَّ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divest me of the well-mannered graces that You have conferred upon me</a:t>
            </a:r>
          </a:p>
        </p:txBody>
      </p:sp>
      <p:sp>
        <p:nvSpPr>
          <p:cNvPr id="234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wala taslubni saliha ma an’amta bihi ‘alayy(a)</a:t>
            </a:r>
            <a:endParaRPr lang="fi-FI" sz="2400" b="1" i="1">
              <a:solidFill>
                <a:srgbClr val="000066"/>
              </a:solidFill>
              <a:ea typeface="MS Mincho" pitchFamily="49" charset="-128"/>
            </a:endParaRPr>
          </a:p>
        </p:txBody>
      </p:sp>
      <p:sp>
        <p:nvSpPr>
          <p:cNvPr id="234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اچھی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چھین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لے</a:t>
            </a:r>
            <a:endParaRPr lang="en-US" sz="4000" b="1" dirty="0">
              <a:solidFill>
                <a:srgbClr val="000066"/>
              </a:solidFill>
              <a:latin typeface="Alvi Nastaleeq" pitchFamily="2" charset="-78"/>
              <a:cs typeface="Alvi Nastaleeq" pitchFamily="2" charset="-78"/>
            </a:endParaRPr>
          </a:p>
        </p:txBody>
      </p:sp>
      <p:sp>
        <p:nvSpPr>
          <p:cNvPr id="234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दी हुई अच्छी नेमतें मुझ से छीन न ले </a:t>
            </a:r>
            <a:endParaRPr lang="en-US" sz="2400" b="1">
              <a:solidFill>
                <a:srgbClr val="000066"/>
              </a:solidFill>
            </a:endParaRPr>
          </a:p>
        </p:txBody>
      </p:sp>
      <p:sp>
        <p:nvSpPr>
          <p:cNvPr id="234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4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وَارْزُقْنِي مِنْ فَضْلِكَ رِزْقاً وَاسِعاً حَلالاً طَيِّباً.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provide me, out of Your grace, with lawfully gotten, delightful sustenance</a:t>
            </a:r>
          </a:p>
        </p:txBody>
      </p:sp>
      <p:sp>
        <p:nvSpPr>
          <p:cNvPr id="235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warzuqni min fadlika rizqan wasi’an halalan tayyiba(n)</a:t>
            </a:r>
          </a:p>
        </p:txBody>
      </p:sp>
      <p:sp>
        <p:nvSpPr>
          <p:cNvPr id="235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لے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روزی</a:t>
            </a:r>
            <a:r>
              <a:rPr lang="ar-SA" sz="4000" b="1" dirty="0">
                <a:solidFill>
                  <a:srgbClr val="000066"/>
                </a:solidFill>
                <a:latin typeface="Alvi Nastaleeq" pitchFamily="2" charset="-78"/>
                <a:cs typeface="Alvi Nastaleeq" pitchFamily="2" charset="-78"/>
              </a:rPr>
              <a:t> عطا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کشادہ</a:t>
            </a:r>
            <a:r>
              <a:rPr lang="ar-SA" sz="4000" b="1" dirty="0">
                <a:solidFill>
                  <a:srgbClr val="000066"/>
                </a:solidFill>
                <a:latin typeface="Alvi Nastaleeq" pitchFamily="2" charset="-78"/>
                <a:cs typeface="Alvi Nastaleeq" pitchFamily="2" charset="-78"/>
              </a:rPr>
              <a:t> حلال اور </a:t>
            </a:r>
            <a:r>
              <a:rPr lang="ar-SA" sz="4000" b="1" dirty="0" err="1">
                <a:solidFill>
                  <a:srgbClr val="000066"/>
                </a:solidFill>
                <a:latin typeface="Alvi Nastaleeq" pitchFamily="2" charset="-78"/>
                <a:cs typeface="Alvi Nastaleeq" pitchFamily="2" charset="-78"/>
              </a:rPr>
              <a:t>پاک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35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अपने फज़ल से रोज़ी अता कर जो कुशादा हलाल और पाक हो! </a:t>
            </a:r>
            <a:endParaRPr lang="en-US" sz="2400" b="1">
              <a:solidFill>
                <a:srgbClr val="000066"/>
              </a:solidFill>
            </a:endParaRPr>
          </a:p>
        </p:txBody>
      </p:sp>
      <p:sp>
        <p:nvSpPr>
          <p:cNvPr id="235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5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وَلَوْ دَعَوْتُ غَيْرَهُ لَمْ يَسْتَجِبْ لِي دُعَائِي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even if I pray anyone else, he shall never be able to respond to my prayer</a:t>
            </a:r>
          </a:p>
        </p:txBody>
      </p:sp>
      <p:sp>
        <p:nvSpPr>
          <p:cNvPr id="24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walaw da’awtu ghayrahu lam yastajib li du’a-i</a:t>
            </a:r>
          </a:p>
        </p:txBody>
      </p:sp>
      <p:sp>
        <p:nvSpPr>
          <p:cNvPr id="24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اگر اس کے غیر سے دعاء کروں تو وہ میری دعا قبول نہیں کریگا</a:t>
            </a:r>
            <a:endParaRPr lang="en-US" sz="4000" b="1">
              <a:solidFill>
                <a:srgbClr val="000066"/>
              </a:solidFill>
              <a:latin typeface="Alvi Nastaleeq" pitchFamily="2" charset="-78"/>
              <a:cs typeface="Alvi Nastaleeq" pitchFamily="2" charset="-78"/>
            </a:endParaRPr>
          </a:p>
        </p:txBody>
      </p:sp>
      <p:sp>
        <p:nvSpPr>
          <p:cNvPr id="24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इस के गैर से दुआ करूँ तो वो मेरी दुआ कबूल नहीं करेगा, </a:t>
            </a:r>
            <a:endParaRPr lang="en-US" sz="2400" b="1">
              <a:solidFill>
                <a:srgbClr val="000066"/>
              </a:solidFill>
            </a:endParaRPr>
          </a:p>
        </p:txBody>
      </p:sp>
      <p:sp>
        <p:nvSpPr>
          <p:cNvPr id="24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احْرُسْنِي بِحَرَاسَتِكَ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keep me under Your alert surveillance</a:t>
            </a:r>
          </a:p>
        </p:txBody>
      </p:sp>
      <p:sp>
        <p:nvSpPr>
          <p:cNvPr id="236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allahummah-rusni biharasatik(a)</a:t>
            </a:r>
          </a:p>
        </p:txBody>
      </p:sp>
      <p:sp>
        <p:nvSpPr>
          <p:cNvPr id="236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پاسداری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a:t>
            </a:r>
            <a:endParaRPr lang="en-US" sz="4000" b="1" dirty="0">
              <a:solidFill>
                <a:srgbClr val="000066"/>
              </a:solidFill>
              <a:latin typeface="Alvi Nastaleeq" pitchFamily="2" charset="-78"/>
              <a:cs typeface="Alvi Nastaleeq" pitchFamily="2" charset="-78"/>
            </a:endParaRPr>
          </a:p>
        </p:txBody>
      </p:sp>
      <p:sp>
        <p:nvSpPr>
          <p:cNvPr id="236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मुझे अपनी पासदारी में ज़ेरे निगाह रख </a:t>
            </a:r>
            <a:endParaRPr lang="en-US" sz="2400" b="1">
              <a:solidFill>
                <a:srgbClr val="000066"/>
              </a:solidFill>
            </a:endParaRPr>
          </a:p>
        </p:txBody>
      </p:sp>
      <p:sp>
        <p:nvSpPr>
          <p:cNvPr id="236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6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وَاحْفَظْنِي بِحِفْظِكَ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protect me with Your support</a:t>
            </a:r>
          </a:p>
        </p:txBody>
      </p:sp>
      <p:sp>
        <p:nvSpPr>
          <p:cNvPr id="237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wahfazni bihifzik(a)</a:t>
            </a:r>
          </a:p>
        </p:txBody>
      </p:sp>
      <p:sp>
        <p:nvSpPr>
          <p:cNvPr id="237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حفاظت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محفوظ فرما، </a:t>
            </a:r>
            <a:endParaRPr lang="en-US" sz="4000" b="1" dirty="0">
              <a:solidFill>
                <a:srgbClr val="000066"/>
              </a:solidFill>
              <a:latin typeface="Alvi Nastaleeq" pitchFamily="2" charset="-78"/>
              <a:cs typeface="Alvi Nastaleeq" pitchFamily="2" charset="-78"/>
            </a:endParaRPr>
          </a:p>
        </p:txBody>
      </p:sp>
      <p:sp>
        <p:nvSpPr>
          <p:cNvPr id="237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हिफाज़त में महफूज़ फरमा, </a:t>
            </a:r>
            <a:endParaRPr lang="en-US" sz="2400" b="1">
              <a:solidFill>
                <a:srgbClr val="000066"/>
              </a:solidFill>
            </a:endParaRPr>
          </a:p>
        </p:txBody>
      </p:sp>
      <p:sp>
        <p:nvSpPr>
          <p:cNvPr id="237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7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وَاكْلأْنِي</a:t>
            </a:r>
            <a:r>
              <a:rPr lang="ar-SA" sz="6600" kern="1200" dirty="0">
                <a:latin typeface="Arabic Typesetting" panose="03020402040406030203" pitchFamily="66" charset="-78"/>
                <a:ea typeface="+mn-ea"/>
                <a:cs typeface="Arabic Typesetting" panose="03020402040406030203" pitchFamily="66" charset="-78"/>
              </a:rPr>
              <a:t> بِكَلاءَتِكَ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take care of me with Your comprehensive care</a:t>
            </a:r>
          </a:p>
        </p:txBody>
      </p:sp>
      <p:sp>
        <p:nvSpPr>
          <p:cNvPr id="238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wakla-ni bikala-atik(a)</a:t>
            </a:r>
          </a:p>
        </p:txBody>
      </p:sp>
      <p:sp>
        <p:nvSpPr>
          <p:cNvPr id="238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حمایت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امان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38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हिमायत में मुझे अमान  दे, </a:t>
            </a:r>
            <a:endParaRPr lang="en-US" sz="2400" b="1">
              <a:solidFill>
                <a:srgbClr val="000066"/>
              </a:solidFill>
            </a:endParaRPr>
          </a:p>
        </p:txBody>
      </p:sp>
      <p:sp>
        <p:nvSpPr>
          <p:cNvPr id="238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8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وَارْزُقْنِي حَجَّ بَيْتِكَ الْحَرَامِ فِي عَامِنَا هذَا وَفِي كُلِّ عَامٍ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grant me to go on pilgrimage to Your Holy House in this year as well as all coming years</a:t>
            </a:r>
          </a:p>
        </p:txBody>
      </p:sp>
      <p:sp>
        <p:nvSpPr>
          <p:cNvPr id="239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warzuqni hijja baytikal-harami fi ‘amina hadha wafi kulli ‘am(in)</a:t>
            </a:r>
          </a:p>
        </p:txBody>
      </p:sp>
      <p:sp>
        <p:nvSpPr>
          <p:cNvPr id="239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اس سال اور </a:t>
            </a:r>
            <a:r>
              <a:rPr lang="ar-SA" sz="4000" b="1" dirty="0" err="1">
                <a:solidFill>
                  <a:srgbClr val="000066"/>
                </a:solidFill>
                <a:latin typeface="Alvi Nastaleeq" pitchFamily="2" charset="-78"/>
                <a:cs typeface="Alvi Nastaleeq" pitchFamily="2" charset="-78"/>
              </a:rPr>
              <a:t>آئندہ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بیت</a:t>
            </a:r>
            <a:r>
              <a:rPr lang="ar-SA" sz="4000" b="1" dirty="0">
                <a:solidFill>
                  <a:srgbClr val="000066"/>
                </a:solidFill>
                <a:latin typeface="Alvi Nastaleeq" pitchFamily="2" charset="-78"/>
                <a:cs typeface="Alvi Nastaleeq" pitchFamily="2" charset="-78"/>
              </a:rPr>
              <a:t> الحرام </a:t>
            </a:r>
            <a:r>
              <a:rPr lang="ar-SA" sz="4000" b="1" dirty="0" err="1">
                <a:solidFill>
                  <a:srgbClr val="000066"/>
                </a:solidFill>
                <a:latin typeface="Alvi Nastaleeq" pitchFamily="2" charset="-78"/>
                <a:cs typeface="Alvi Nastaleeq" pitchFamily="2" charset="-78"/>
              </a:rPr>
              <a:t>کعبہ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حج </a:t>
            </a:r>
            <a:r>
              <a:rPr lang="ar-SA" sz="4000" b="1" dirty="0" err="1">
                <a:solidFill>
                  <a:srgbClr val="000066"/>
                </a:solidFill>
                <a:latin typeface="Alvi Nastaleeq" pitchFamily="2" charset="-78"/>
                <a:cs typeface="Alvi Nastaleeq" pitchFamily="2" charset="-78"/>
              </a:rPr>
              <a:t>نصیب</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239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हमारे इस साल और आइन्दा सालों में भी अपने बैत'अल-हराम काबा का हज नसीब फरमा </a:t>
            </a:r>
            <a:endParaRPr lang="en-US" sz="2400" b="1">
              <a:solidFill>
                <a:srgbClr val="000066"/>
              </a:solidFill>
            </a:endParaRPr>
          </a:p>
        </p:txBody>
      </p:sp>
      <p:sp>
        <p:nvSpPr>
          <p:cNvPr id="239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9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وَزِيَارَةَ قَبْرِ نَبِيِّكَ وَالأَئِمَّةِ عَلَيْهِمُ السَّلامُ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also grant me to go on pilgrimage to the tomb of Your Prophet and the Imams—peace be upon them</a:t>
            </a:r>
          </a:p>
        </p:txBody>
      </p:sp>
      <p:sp>
        <p:nvSpPr>
          <p:cNvPr id="240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waziyarati qabri nabiyyika wal-a-immati ‘alayhimus-salam(u)</a:t>
            </a:r>
          </a:p>
        </p:txBody>
      </p:sp>
      <p:sp>
        <p:nvSpPr>
          <p:cNvPr id="240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a:t>
            </a:r>
            <a:r>
              <a:rPr lang="ar-SA" sz="4000" b="1" dirty="0">
                <a:solidFill>
                  <a:srgbClr val="000066"/>
                </a:solidFill>
                <a:latin typeface="Alvi Nastaleeq" pitchFamily="2" charset="-78"/>
                <a:cs typeface="Alvi Nastaleeq" pitchFamily="2" charset="-78"/>
              </a:rPr>
              <a:t> (ص) و </a:t>
            </a:r>
            <a:r>
              <a:rPr lang="ar-SA" sz="4000" b="1" dirty="0" err="1">
                <a:solidFill>
                  <a:srgbClr val="000066"/>
                </a:solidFill>
                <a:latin typeface="Alvi Nastaleeq" pitchFamily="2" charset="-78"/>
                <a:cs typeface="Alvi Nastaleeq" pitchFamily="2" charset="-78"/>
              </a:rPr>
              <a:t>ائمّہ</a:t>
            </a:r>
            <a:r>
              <a:rPr lang="ar-SA" sz="4000" b="1" dirty="0">
                <a:solidFill>
                  <a:srgbClr val="000066"/>
                </a:solidFill>
                <a:latin typeface="Alvi Nastaleeq" pitchFamily="2" charset="-78"/>
                <a:cs typeface="Alvi Nastaleeq" pitchFamily="2" charset="-78"/>
              </a:rPr>
              <a:t> (ع)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زیارت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نصیب</a:t>
            </a:r>
            <a:r>
              <a:rPr lang="ar-SA" sz="4000" b="1" dirty="0">
                <a:solidFill>
                  <a:srgbClr val="000066"/>
                </a:solidFill>
                <a:latin typeface="Alvi Nastaleeq" pitchFamily="2" charset="-78"/>
                <a:cs typeface="Alvi Nastaleeq" pitchFamily="2" charset="-78"/>
              </a:rPr>
              <a:t> فرما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ان سب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سلام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40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नबी (स:अ:व:व) व अ'इम्मा (अ:स) की ज्यारत नसीब फरमा, की इन सब पर सलाम हो! </a:t>
            </a:r>
            <a:endParaRPr lang="en-US" sz="2400" b="1">
              <a:solidFill>
                <a:srgbClr val="000066"/>
              </a:solidFill>
            </a:endParaRPr>
          </a:p>
        </p:txBody>
      </p:sp>
      <p:sp>
        <p:nvSpPr>
          <p:cNvPr id="240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0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تُخْلِنِي يَا رَبِّ مِنْ تِلْكَ الْمَشَاهِدِ الشَّرِيفَةِ وَالْمَوَاقِفِ الْكَرِيمَةِ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deprive me, O Lord, of such honorable scenes and noble situations</a:t>
            </a:r>
          </a:p>
        </p:txBody>
      </p:sp>
      <p:sp>
        <p:nvSpPr>
          <p:cNvPr id="241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tukhlini ya rabbi min tilkal-mashahidish-sharifati wal-mawaqifil-karima(ti)</a:t>
            </a:r>
          </a:p>
        </p:txBody>
      </p:sp>
      <p:sp>
        <p:nvSpPr>
          <p:cNvPr id="241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پروردگار</a:t>
            </a:r>
            <a:r>
              <a:rPr lang="ar-SA" sz="4000" b="1" dirty="0">
                <a:solidFill>
                  <a:srgbClr val="000066"/>
                </a:solidFill>
                <a:latin typeface="Alvi Nastaleeq" pitchFamily="2" charset="-78"/>
                <a:cs typeface="Alvi Nastaleeq" pitchFamily="2" charset="-78"/>
              </a:rPr>
              <a:t>! ان </a:t>
            </a:r>
            <a:r>
              <a:rPr lang="ar-SA" sz="4000" b="1" dirty="0" err="1">
                <a:solidFill>
                  <a:srgbClr val="000066"/>
                </a:solidFill>
                <a:latin typeface="Alvi Nastaleeq" pitchFamily="2" charset="-78"/>
                <a:cs typeface="Alvi Nastaleeq" pitchFamily="2" charset="-78"/>
              </a:rPr>
              <a:t>بلند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مرتبہ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بارگاہوں</a:t>
            </a:r>
            <a:r>
              <a:rPr lang="ar-SA" sz="4000" b="1" dirty="0">
                <a:solidFill>
                  <a:srgbClr val="000066"/>
                </a:solidFill>
                <a:latin typeface="Alvi Nastaleeq" pitchFamily="2" charset="-78"/>
                <a:cs typeface="Alvi Nastaleeq" pitchFamily="2" charset="-78"/>
              </a:rPr>
              <a:t> اور ان </a:t>
            </a:r>
            <a:r>
              <a:rPr lang="ar-SA" sz="4000" b="1" dirty="0" err="1">
                <a:solidFill>
                  <a:srgbClr val="000066"/>
                </a:solidFill>
                <a:latin typeface="Alvi Nastaleeq" pitchFamily="2" charset="-78"/>
                <a:cs typeface="Alvi Nastaleeq" pitchFamily="2" charset="-78"/>
              </a:rPr>
              <a:t>بابرکت</a:t>
            </a:r>
            <a:r>
              <a:rPr lang="ar-SA" sz="4000" b="1" dirty="0">
                <a:solidFill>
                  <a:srgbClr val="000066"/>
                </a:solidFill>
                <a:latin typeface="Alvi Nastaleeq" pitchFamily="2" charset="-78"/>
                <a:cs typeface="Alvi Nastaleeq" pitchFamily="2" charset="-78"/>
              </a:rPr>
              <a:t> مقامات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برکنار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a:t>
            </a:r>
            <a:endParaRPr lang="en-US" sz="4000" b="1" dirty="0">
              <a:solidFill>
                <a:srgbClr val="000066"/>
              </a:solidFill>
              <a:latin typeface="Alvi Nastaleeq" pitchFamily="2" charset="-78"/>
              <a:cs typeface="Alvi Nastaleeq" pitchFamily="2" charset="-78"/>
            </a:endParaRPr>
          </a:p>
        </p:txBody>
      </p:sp>
      <p:sp>
        <p:nvSpPr>
          <p:cNvPr id="241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परवरदिगार! इन बुलंद मर्तबा बारगाहों और इन बा-बरकत मुकामात से मुझे बर-किनार ना रख! </a:t>
            </a:r>
            <a:endParaRPr lang="en-US" sz="2400" b="1">
              <a:solidFill>
                <a:srgbClr val="000066"/>
              </a:solidFill>
            </a:endParaRPr>
          </a:p>
        </p:txBody>
      </p:sp>
      <p:sp>
        <p:nvSpPr>
          <p:cNvPr id="241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1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تُبْ عَلَيَّ حَتَّى لا أَعْصِيَكَ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Accept my repentance so that I will not disobey you ever again</a:t>
            </a:r>
          </a:p>
        </p:txBody>
      </p:sp>
      <p:sp>
        <p:nvSpPr>
          <p:cNvPr id="242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tub ‘alayya hatta la a’siyak(a)</a:t>
            </a:r>
          </a:p>
        </p:txBody>
      </p:sp>
      <p:sp>
        <p:nvSpPr>
          <p:cNvPr id="242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توفیق</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42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मुझे ऐसी तौबा की तौफीक दे के फिर तेरी ना-फ़रमानी ना करूँ! </a:t>
            </a:r>
            <a:endParaRPr lang="en-US" sz="2400" b="1">
              <a:solidFill>
                <a:srgbClr val="000066"/>
              </a:solidFill>
            </a:endParaRPr>
          </a:p>
        </p:txBody>
      </p:sp>
      <p:sp>
        <p:nvSpPr>
          <p:cNvPr id="242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2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وَأَلْهِمْنِي الْخَيْرَ وَالْعَمَلَ بِهِ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inspire me with goodness and good-doing</a:t>
            </a:r>
          </a:p>
        </p:txBody>
      </p:sp>
      <p:sp>
        <p:nvSpPr>
          <p:cNvPr id="243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wa-alhimnil-khayra wal-‘amala bih(i)</a:t>
            </a:r>
          </a:p>
        </p:txBody>
      </p:sp>
      <p:sp>
        <p:nvSpPr>
          <p:cNvPr id="243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نیکی</a:t>
            </a:r>
            <a:r>
              <a:rPr lang="ar-SA" sz="4000" b="1" dirty="0">
                <a:solidFill>
                  <a:srgbClr val="000066"/>
                </a:solidFill>
                <a:latin typeface="Alvi Nastaleeq" pitchFamily="2" charset="-78"/>
                <a:cs typeface="Alvi Nastaleeq" pitchFamily="2" charset="-78"/>
              </a:rPr>
              <a:t> و عمل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جزبہ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بہا</a:t>
            </a:r>
            <a:endParaRPr lang="en-US" sz="4000" b="1" dirty="0">
              <a:solidFill>
                <a:srgbClr val="000066"/>
              </a:solidFill>
              <a:latin typeface="Alvi Nastaleeq" pitchFamily="2" charset="-78"/>
              <a:cs typeface="Alvi Nastaleeq" pitchFamily="2" charset="-78"/>
            </a:endParaRPr>
          </a:p>
        </p:txBody>
      </p:sp>
      <p:sp>
        <p:nvSpPr>
          <p:cNvPr id="243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दिल में नेकी व अमल का जज्बा बहा दे </a:t>
            </a:r>
            <a:endParaRPr lang="en-US" sz="2400" b="1">
              <a:solidFill>
                <a:srgbClr val="000066"/>
              </a:solidFill>
            </a:endParaRPr>
          </a:p>
        </p:txBody>
      </p:sp>
      <p:sp>
        <p:nvSpPr>
          <p:cNvPr id="243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37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وَخَشْيَتَكَ بِاللَّيْلِ وَالنَّهَارِ مَا أَبْقَيْتَنِي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fearing You all over day and night so long as You keep me alive</a:t>
            </a:r>
          </a:p>
        </p:txBody>
      </p:sp>
      <p:sp>
        <p:nvSpPr>
          <p:cNvPr id="244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wakhashyataka billayli wannahari ma abqaytani</a:t>
            </a:r>
          </a:p>
        </p:txBody>
      </p:sp>
      <p:sp>
        <p:nvSpPr>
          <p:cNvPr id="244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اور جب </a:t>
            </a:r>
            <a:r>
              <a:rPr lang="ar-SA" sz="4000" b="1" dirty="0" err="1">
                <a:solidFill>
                  <a:srgbClr val="000066"/>
                </a:solidFill>
                <a:latin typeface="Alvi Nastaleeq" pitchFamily="2" charset="-78"/>
                <a:cs typeface="Alvi Nastaleeq" pitchFamily="2" charset="-78"/>
              </a:rPr>
              <a:t>تک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رکھے</a:t>
            </a:r>
            <a:r>
              <a:rPr lang="ar-SA" sz="4000" b="1" dirty="0">
                <a:solidFill>
                  <a:srgbClr val="000066"/>
                </a:solidFill>
                <a:latin typeface="Alvi Nastaleeq" pitchFamily="2" charset="-78"/>
                <a:cs typeface="Alvi Nastaleeq" pitchFamily="2" charset="-78"/>
              </a:rPr>
              <a:t> دن رات </a:t>
            </a:r>
            <a:r>
              <a:rPr lang="ar-SA" sz="4000" b="1" dirty="0" err="1">
                <a:solidFill>
                  <a:srgbClr val="000066"/>
                </a:solidFill>
                <a:latin typeface="Alvi Nastaleeq" pitchFamily="2" charset="-78"/>
                <a:cs typeface="Alvi Nastaleeq" pitchFamily="2" charset="-78"/>
              </a:rPr>
              <a:t>اپنا</a:t>
            </a:r>
            <a:r>
              <a:rPr lang="ar-SA" sz="4000" b="1" dirty="0">
                <a:solidFill>
                  <a:srgbClr val="000066"/>
                </a:solidFill>
                <a:latin typeface="Alvi Nastaleeq" pitchFamily="2" charset="-78"/>
                <a:cs typeface="Alvi Nastaleeq" pitchFamily="2" charset="-78"/>
              </a:rPr>
              <a:t> خوف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قلب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رکھ</a:t>
            </a:r>
            <a:endParaRPr lang="en-US" sz="4000" b="1" dirty="0">
              <a:solidFill>
                <a:srgbClr val="000066"/>
              </a:solidFill>
              <a:latin typeface="Alvi Nastaleeq" pitchFamily="2" charset="-78"/>
              <a:cs typeface="Alvi Nastaleeq" pitchFamily="2" charset="-78"/>
            </a:endParaRPr>
          </a:p>
        </p:txBody>
      </p:sp>
      <p:sp>
        <p:nvSpPr>
          <p:cNvPr id="244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जब तक मुझे ज़िंदा रखे दिन रात अपना खौफ मेरे कलब में डाले रख </a:t>
            </a:r>
            <a:endParaRPr lang="en-US" sz="2400" b="1">
              <a:solidFill>
                <a:srgbClr val="000066"/>
              </a:solidFill>
            </a:endParaRPr>
          </a:p>
        </p:txBody>
      </p:sp>
      <p:sp>
        <p:nvSpPr>
          <p:cNvPr id="244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47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رَبَّ الْعَالَمِينَ.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Lord of the worlds.</a:t>
            </a:r>
          </a:p>
        </p:txBody>
      </p:sp>
      <p:sp>
        <p:nvSpPr>
          <p:cNvPr id="245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rabbal-‘alamin(a)</a:t>
            </a:r>
          </a:p>
        </p:txBody>
      </p:sp>
      <p:sp>
        <p:nvSpPr>
          <p:cNvPr id="245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جہانوں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45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जहानों के पालने वाले! </a:t>
            </a:r>
            <a:endParaRPr lang="en-US" sz="2400" b="1">
              <a:solidFill>
                <a:srgbClr val="000066"/>
              </a:solidFill>
            </a:endParaRPr>
          </a:p>
        </p:txBody>
      </p:sp>
      <p:sp>
        <p:nvSpPr>
          <p:cNvPr id="245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57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وَالْحَمْدُ لِلّهِ الَّذِي لا أَرْجُو غَيْرَهُ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for other than Whom I do not hope</a:t>
            </a:r>
          </a:p>
        </p:txBody>
      </p:sp>
      <p:sp>
        <p:nvSpPr>
          <p:cNvPr id="25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walhamdu lillahil-ladhi la arju ghayrah(u)</a:t>
            </a:r>
          </a:p>
        </p:txBody>
      </p:sp>
      <p:sp>
        <p:nvSpPr>
          <p:cNvPr id="25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حمد ہے اس الله کیلئے جس کے غیر سے میں امید نہیں رکھتا</a:t>
            </a:r>
            <a:endParaRPr lang="en-US" sz="4000" b="1">
              <a:solidFill>
                <a:srgbClr val="000066"/>
              </a:solidFill>
              <a:latin typeface="Alvi Nastaleeq" pitchFamily="2" charset="-78"/>
              <a:cs typeface="Alvi Nastaleeq" pitchFamily="2" charset="-78"/>
            </a:endParaRPr>
          </a:p>
        </p:txBody>
      </p:sp>
      <p:sp>
        <p:nvSpPr>
          <p:cNvPr id="25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अल्लाह के लिए जिस के गैर से मै  उम्मीद नहीं रखता </a:t>
            </a:r>
            <a:endParaRPr lang="en-US" sz="2400" b="1">
              <a:solidFill>
                <a:srgbClr val="000066"/>
              </a:solidFill>
            </a:endParaRPr>
          </a:p>
        </p:txBody>
      </p:sp>
      <p:sp>
        <p:nvSpPr>
          <p:cNvPr id="25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إنِّي كُلَّمَا قُلْتُ قَدْ تَهَيَّأْتُ </a:t>
            </a:r>
            <a:r>
              <a:rPr lang="ar-SA" sz="6600" kern="1200" dirty="0" err="1">
                <a:latin typeface="Arabic Typesetting" panose="03020402040406030203" pitchFamily="66" charset="-78"/>
                <a:ea typeface="+mn-ea"/>
                <a:cs typeface="Arabic Typesetting" panose="03020402040406030203" pitchFamily="66" charset="-78"/>
              </a:rPr>
              <a:t>وَتَعَبَّأْتُ</a:t>
            </a:r>
            <a:r>
              <a:rPr lang="ar-SA" sz="6600" kern="1200" dirty="0">
                <a:latin typeface="Arabic Typesetting" panose="03020402040406030203" pitchFamily="66" charset="-78"/>
                <a:ea typeface="+mn-ea"/>
                <a:cs typeface="Arabic Typesetting" panose="03020402040406030203" pitchFamily="66" charset="-78"/>
              </a:rPr>
              <a:t> وَقُمْتُ لِلصَّلاةِ بَيْنَ يَدَيْكَ وَنَاجَيْتُكَ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each time I decide to prepare myself for offering prayers before You and converse confidentially with You,</a:t>
            </a:r>
          </a:p>
        </p:txBody>
      </p:sp>
      <p:sp>
        <p:nvSpPr>
          <p:cNvPr id="246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inni kullama qultu qad tahayya-`tu wata’abba-`tu waqumtu lis-salati bayna yadayka wanajaytuk(a)</a:t>
            </a:r>
          </a:p>
        </p:txBody>
      </p:sp>
      <p:sp>
        <p:nvSpPr>
          <p:cNvPr id="246789" name="Rectangle 15"/>
          <p:cNvSpPr>
            <a:spLocks noChangeArrowheads="1"/>
          </p:cNvSpPr>
          <p:nvPr/>
        </p:nvSpPr>
        <p:spPr bwMode="auto">
          <a:xfrm>
            <a:off x="152400" y="4114800"/>
            <a:ext cx="891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جب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آمادہ</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تیّار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نماز </a:t>
            </a:r>
            <a:r>
              <a:rPr lang="ar-SA" sz="4000" b="1" dirty="0" err="1">
                <a:solidFill>
                  <a:srgbClr val="000066"/>
                </a:solidFill>
                <a:latin typeface="Alvi Nastaleeq" pitchFamily="2" charset="-78"/>
                <a:cs typeface="Alvi Nastaleeq" pitchFamily="2" charset="-78"/>
              </a:rPr>
              <a:t>گزارنے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کھڑا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مناجات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46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जब भी मई कहता हूँ की मई आमादा व तैयार हूँ और तेरे हुज़ूर नमाज़ गुज़ारने को खडा होता हूँ और तुझ से मुनाजात करता हूँ </a:t>
            </a:r>
            <a:endParaRPr lang="en-US" sz="2400" b="1">
              <a:solidFill>
                <a:srgbClr val="000066"/>
              </a:solidFill>
            </a:endParaRPr>
          </a:p>
        </p:txBody>
      </p:sp>
      <p:sp>
        <p:nvSpPr>
          <p:cNvPr id="246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67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أَلْقَيْتَ عَلَيَّ نُعَاساً إذَا أَنَا صَلَّيْتُ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throw on me slumber whenever I stand for prayer</a:t>
            </a:r>
          </a:p>
        </p:txBody>
      </p:sp>
      <p:sp>
        <p:nvSpPr>
          <p:cNvPr id="2478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alqayta ‘alayya nu’asan idha ana sallayt(u)</a:t>
            </a:r>
          </a:p>
        </p:txBody>
      </p:sp>
      <p:sp>
        <p:nvSpPr>
          <p:cNvPr id="247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اونگھ</a:t>
            </a:r>
            <a:r>
              <a:rPr lang="ar-SA" sz="4000" b="1" dirty="0">
                <a:solidFill>
                  <a:srgbClr val="000066"/>
                </a:solidFill>
                <a:latin typeface="Alvi Nastaleeq" pitchFamily="2" charset="-78"/>
                <a:cs typeface="Alvi Nastaleeq" pitchFamily="2" charset="-78"/>
              </a:rPr>
              <a:t> آ </a:t>
            </a:r>
            <a:r>
              <a:rPr lang="ar-SA" sz="4000" b="1" dirty="0" err="1">
                <a:solidFill>
                  <a:srgbClr val="000066"/>
                </a:solidFill>
                <a:latin typeface="Alvi Nastaleeq" pitchFamily="2" charset="-78"/>
                <a:cs typeface="Alvi Nastaleeq" pitchFamily="2" charset="-78"/>
              </a:rPr>
              <a:t>لیتی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جبکہ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نماز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247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मुझे ऊंघ आ लेती है जबकि मै नमाज़ में होता हूँ </a:t>
            </a:r>
            <a:endParaRPr lang="en-US" sz="2400" b="1">
              <a:solidFill>
                <a:srgbClr val="000066"/>
              </a:solidFill>
            </a:endParaRPr>
          </a:p>
        </p:txBody>
      </p:sp>
      <p:sp>
        <p:nvSpPr>
          <p:cNvPr id="247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78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وَسَلَبْتَنِي مُنَاجَاتَكَ إذَا أَنَا نَاجَيْتُ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thus You deprive me of conversing with You confidentially whenever I try so</a:t>
            </a:r>
          </a:p>
        </p:txBody>
      </p:sp>
      <p:sp>
        <p:nvSpPr>
          <p:cNvPr id="248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wasalabtani munajataka idha ana najayt(u)</a:t>
            </a:r>
          </a:p>
        </p:txBody>
      </p:sp>
      <p:sp>
        <p:nvSpPr>
          <p:cNvPr id="248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جب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راز و </a:t>
            </a:r>
            <a:r>
              <a:rPr lang="ar-SA" sz="4000" b="1" dirty="0" err="1">
                <a:solidFill>
                  <a:srgbClr val="000066"/>
                </a:solidFill>
                <a:latin typeface="Alvi Nastaleeq" pitchFamily="2" charset="-78"/>
                <a:cs typeface="Alvi Nastaleeq" pitchFamily="2" charset="-78"/>
              </a:rPr>
              <a:t>نیاز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لگوں</a:t>
            </a:r>
            <a:r>
              <a:rPr lang="ar-SA" sz="4000" b="1" dirty="0">
                <a:solidFill>
                  <a:srgbClr val="000066"/>
                </a:solidFill>
                <a:latin typeface="Alvi Nastaleeq" pitchFamily="2" charset="-78"/>
                <a:cs typeface="Alvi Nastaleeq" pitchFamily="2" charset="-78"/>
              </a:rPr>
              <a:t> تو اس حال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برقرار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رہتا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48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जब मई तुझ से राज़ व नयाज़ करने लगूँ तो इस हाल में बरक़रार नहीं रहता,</a:t>
            </a:r>
            <a:endParaRPr lang="en-US" sz="2400" b="1">
              <a:solidFill>
                <a:srgbClr val="000066"/>
              </a:solidFill>
            </a:endParaRPr>
          </a:p>
        </p:txBody>
      </p:sp>
      <p:sp>
        <p:nvSpPr>
          <p:cNvPr id="248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88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مَالِي كُلَّمَا قُلْتُ قَدْ صَلُحَتْ سَرِيرَتِي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What is the wrong with me? Whenever I feel that my inner self has become decent</a:t>
            </a:r>
          </a:p>
        </p:txBody>
      </p:sp>
      <p:sp>
        <p:nvSpPr>
          <p:cNvPr id="249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mali kullama qultu qad saluhat sarirati</a:t>
            </a:r>
          </a:p>
        </p:txBody>
      </p:sp>
      <p:sp>
        <p:nvSpPr>
          <p:cNvPr id="249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باطن صاف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49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मुझे क्या हो गया मै कहता हूँ की मेरा बातिन साफ़ है </a:t>
            </a:r>
            <a:endParaRPr lang="en-US" sz="2400" b="1">
              <a:solidFill>
                <a:srgbClr val="000066"/>
              </a:solidFill>
            </a:endParaRPr>
          </a:p>
        </p:txBody>
      </p:sp>
      <p:sp>
        <p:nvSpPr>
          <p:cNvPr id="249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98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وَقَرُبَ مِنْ مَجَالِسِ التَّوَّابِينَ مَجْلِسِي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that my session has become similar to that of those who turn much to You,</a:t>
            </a:r>
          </a:p>
        </p:txBody>
      </p:sp>
      <p:sp>
        <p:nvSpPr>
          <p:cNvPr id="250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waqaruba min majalisit-tawwabina majlisi</a:t>
            </a:r>
          </a:p>
        </p:txBody>
      </p:sp>
      <p:sp>
        <p:nvSpPr>
          <p:cNvPr id="250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صحبت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بیٹھتا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50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मई तौबा करने वालों की सोहबत में बैठता हूँ </a:t>
            </a:r>
            <a:endParaRPr lang="en-US" sz="2400" b="1">
              <a:solidFill>
                <a:srgbClr val="000066"/>
              </a:solidFill>
            </a:endParaRPr>
          </a:p>
        </p:txBody>
      </p:sp>
      <p:sp>
        <p:nvSpPr>
          <p:cNvPr id="250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08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عَرَضَتْ لِي بَلِيَّةٌ أَزَالَتْ قَدَمِي وَحَالَتْ بَيْنِي وَبَيْنَ خِدْمَتِكَ؟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 misfortune would inflict me causing my feet to be shaken and standing against my showing servitude to You</a:t>
            </a:r>
          </a:p>
        </p:txBody>
      </p:sp>
      <p:sp>
        <p:nvSpPr>
          <p:cNvPr id="251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‘aradat li baliyyatun azalat qadami wahalat bayni wabayna khidmatik(a)</a:t>
            </a:r>
          </a:p>
        </p:txBody>
      </p:sp>
      <p:sp>
        <p:nvSpPr>
          <p:cNvPr id="251909" name="Rectangle 15"/>
          <p:cNvSpPr>
            <a:spLocks noChangeArrowheads="1"/>
          </p:cNvSpPr>
          <p:nvPr/>
        </p:nvSpPr>
        <p:spPr bwMode="auto">
          <a:xfrm>
            <a:off x="76200" y="4114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آفت</a:t>
            </a:r>
            <a:r>
              <a:rPr lang="ar-SA" sz="4000" b="1" dirty="0">
                <a:solidFill>
                  <a:srgbClr val="000066"/>
                </a:solidFill>
                <a:latin typeface="Alvi Nastaleeq" pitchFamily="2" charset="-78"/>
                <a:cs typeface="Alvi Nastaleeq" pitchFamily="2" charset="-78"/>
              </a:rPr>
              <a:t> آ </a:t>
            </a:r>
            <a:r>
              <a:rPr lang="ar-SA" sz="4000" b="1" dirty="0" err="1">
                <a:solidFill>
                  <a:srgbClr val="000066"/>
                </a:solidFill>
                <a:latin typeface="Alvi Nastaleeq" pitchFamily="2" charset="-78"/>
                <a:cs typeface="Alvi Nastaleeq" pitchFamily="2" charset="-78"/>
              </a:rPr>
              <a:t>پڑتی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قدم </a:t>
            </a:r>
            <a:r>
              <a:rPr lang="ar-SA" sz="4000" b="1" dirty="0" err="1">
                <a:solidFill>
                  <a:srgbClr val="000066"/>
                </a:solidFill>
                <a:latin typeface="Alvi Nastaleeq" pitchFamily="2" charset="-78"/>
                <a:cs typeface="Alvi Nastaleeq" pitchFamily="2" charset="-78"/>
              </a:rPr>
              <a:t>ڈگمگا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ہیںاور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حضوری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درمیان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چیز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آڑ</a:t>
            </a:r>
            <a:r>
              <a:rPr lang="ar-SA" sz="4000" b="1" dirty="0">
                <a:solidFill>
                  <a:srgbClr val="000066"/>
                </a:solidFill>
                <a:latin typeface="Alvi Nastaleeq" pitchFamily="2" charset="-78"/>
                <a:cs typeface="Alvi Nastaleeq" pitchFamily="2" charset="-78"/>
              </a:rPr>
              <a:t> بن </a:t>
            </a:r>
            <a:r>
              <a:rPr lang="ar-SA" sz="4000" b="1" dirty="0" err="1">
                <a:solidFill>
                  <a:srgbClr val="000066"/>
                </a:solidFill>
                <a:latin typeface="Alvi Nastaleeq" pitchFamily="2" charset="-78"/>
                <a:cs typeface="Alvi Nastaleeq" pitchFamily="2" charset="-78"/>
              </a:rPr>
              <a:t>جاتی</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51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ऐसे में कोई आफत आ पड़ती है जिससे मेरे क़दम डगमगा जाते हैं और मेरे और तेरे हुजूरी के दरम्यान कोई चीज़ आड़ बन जाती है! </a:t>
            </a:r>
            <a:endParaRPr lang="en-US" sz="2400" b="1">
              <a:solidFill>
                <a:srgbClr val="000066"/>
              </a:solidFill>
            </a:endParaRPr>
          </a:p>
        </p:txBody>
      </p:sp>
      <p:sp>
        <p:nvSpPr>
          <p:cNvPr id="251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19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لَعَلَّكَ عَنْ بَابِكَ طَرَدْتَنِي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perhaps You have pushed me away from Your door!</a:t>
            </a:r>
          </a:p>
        </p:txBody>
      </p:sp>
      <p:sp>
        <p:nvSpPr>
          <p:cNvPr id="252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la’allaka ‘an babika taradtani</a:t>
            </a:r>
          </a:p>
        </p:txBody>
      </p:sp>
      <p:sp>
        <p:nvSpPr>
          <p:cNvPr id="252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سردار!شاید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ہٹا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252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शायद की तूने मुझे अपनी बारगाह से हटा दिया है, </a:t>
            </a:r>
            <a:endParaRPr lang="en-US" sz="2400" b="1">
              <a:solidFill>
                <a:srgbClr val="000066"/>
              </a:solidFill>
            </a:endParaRPr>
          </a:p>
        </p:txBody>
      </p:sp>
      <p:sp>
        <p:nvSpPr>
          <p:cNvPr id="252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29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وَعَنْ خِدْمَتِكَ نَحَّيْتَنِي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have dismissed me from Your service!</a:t>
            </a:r>
          </a:p>
        </p:txBody>
      </p:sp>
      <p:sp>
        <p:nvSpPr>
          <p:cNvPr id="253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 khidmatika nahhaytani</a:t>
            </a:r>
          </a:p>
        </p:txBody>
      </p:sp>
      <p:sp>
        <p:nvSpPr>
          <p:cNvPr id="253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خدمات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253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खिदमत से दूर कर दिया है, </a:t>
            </a:r>
            <a:endParaRPr lang="en-US" sz="2400" b="1">
              <a:solidFill>
                <a:srgbClr val="000066"/>
              </a:solidFill>
            </a:endParaRPr>
          </a:p>
        </p:txBody>
      </p:sp>
      <p:sp>
        <p:nvSpPr>
          <p:cNvPr id="253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39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رَأَيْتَنِي مُسْتَخِفّاً بِحَقِّكَ فَأَقْصَيْتَنِي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noticed that I belittled the duties that You have made incumbent upon me, and You thus set me aside!</a:t>
            </a:r>
          </a:p>
        </p:txBody>
      </p:sp>
      <p:sp>
        <p:nvSpPr>
          <p:cNvPr id="2549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ra-aytani mustakhiffan bihaqqika fa-aqsaytani</a:t>
            </a:r>
          </a:p>
        </p:txBody>
      </p:sp>
      <p:sp>
        <p:nvSpPr>
          <p:cNvPr id="254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حق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سبک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سمجھتا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بس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ایک</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تھا</a:t>
            </a:r>
            <a:endParaRPr lang="en-US" sz="4000" b="1" dirty="0">
              <a:solidFill>
                <a:srgbClr val="000066"/>
              </a:solidFill>
              <a:latin typeface="Alvi Nastaleeq" pitchFamily="2" charset="-78"/>
              <a:cs typeface="Alvi Nastaleeq" pitchFamily="2" charset="-78"/>
            </a:endParaRPr>
          </a:p>
        </p:txBody>
      </p:sp>
      <p:sp>
        <p:nvSpPr>
          <p:cNvPr id="254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के तू यह देखता है की मैं तेरे हक को सुबुक समझता हूँ बस, मुझे एक तरफ कर दिया </a:t>
            </a:r>
            <a:endParaRPr lang="en-US" sz="2400" b="1">
              <a:solidFill>
                <a:srgbClr val="000066"/>
              </a:solidFill>
            </a:endParaRPr>
          </a:p>
        </p:txBody>
      </p:sp>
      <p:sp>
        <p:nvSpPr>
          <p:cNvPr id="254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49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رَأَيْتَنِي مُعْرِضاً عَنْكَ </a:t>
            </a:r>
            <a:r>
              <a:rPr lang="ar-SA" sz="6600" kern="1200" dirty="0" err="1">
                <a:latin typeface="Arabic Typesetting" panose="03020402040406030203" pitchFamily="66" charset="-78"/>
                <a:ea typeface="+mn-ea"/>
                <a:cs typeface="Arabic Typesetting" panose="03020402040406030203" pitchFamily="66" charset="-78"/>
              </a:rPr>
              <a:t>فَقَلَيْتَنِي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seen me turning away from You and thus You have turned away from me</a:t>
            </a:r>
          </a:p>
        </p:txBody>
      </p:sp>
      <p:sp>
        <p:nvSpPr>
          <p:cNvPr id="256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ra-aytani mu’ridan ‘anka faqalaytani</a:t>
            </a:r>
          </a:p>
        </p:txBody>
      </p:sp>
      <p:sp>
        <p:nvSpPr>
          <p:cNvPr id="256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دیکھا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روگرداں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برا </a:t>
            </a:r>
            <a:r>
              <a:rPr lang="ar-SA" sz="4000" b="1" dirty="0" err="1">
                <a:solidFill>
                  <a:srgbClr val="000066"/>
                </a:solidFill>
                <a:latin typeface="Alvi Nastaleeq" pitchFamily="2" charset="-78"/>
                <a:cs typeface="Alvi Nastaleeq" pitchFamily="2" charset="-78"/>
              </a:rPr>
              <a:t>سمجھ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لیا</a:t>
            </a:r>
            <a:endParaRPr lang="en-US" sz="4000" b="1" dirty="0">
              <a:solidFill>
                <a:srgbClr val="000066"/>
              </a:solidFill>
              <a:latin typeface="Alvi Nastaleeq" pitchFamily="2" charset="-78"/>
              <a:cs typeface="Alvi Nastaleeq" pitchFamily="2" charset="-78"/>
            </a:endParaRPr>
          </a:p>
        </p:txBody>
      </p:sp>
      <p:sp>
        <p:nvSpPr>
          <p:cNvPr id="256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तूने देखा की मैं तुझ से रो'गरदा हूँ  तूने मुझे बुरा समझ लिया </a:t>
            </a:r>
            <a:endParaRPr lang="en-US" sz="2400" b="1">
              <a:solidFill>
                <a:srgbClr val="000066"/>
              </a:solidFill>
            </a:endParaRPr>
          </a:p>
        </p:txBody>
      </p:sp>
      <p:sp>
        <p:nvSpPr>
          <p:cNvPr id="256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60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وَلَوْ رَجَوْتُ غَيْرَهُ لأخْلَفَ رَجَائِي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even if I hope for anyone else, he shall certainly disappoint me</a:t>
            </a:r>
          </a:p>
        </p:txBody>
      </p:sp>
      <p:sp>
        <p:nvSpPr>
          <p:cNvPr id="26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walaw rajawtu ghayrahu la-akhlafa raja-i</a:t>
            </a:r>
          </a:p>
        </p:txBody>
      </p:sp>
      <p:sp>
        <p:nvSpPr>
          <p:cNvPr id="26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اگر امید رکھوں بھی تو وہ میری امید پوری نہ کریگا-</a:t>
            </a:r>
            <a:endParaRPr lang="en-US" sz="4000" b="1">
              <a:solidFill>
                <a:srgbClr val="000066"/>
              </a:solidFill>
              <a:latin typeface="Alvi Nastaleeq" pitchFamily="2" charset="-78"/>
              <a:cs typeface="Alvi Nastaleeq" pitchFamily="2" charset="-78"/>
            </a:endParaRPr>
          </a:p>
        </p:txBody>
      </p:sp>
      <p:sp>
        <p:nvSpPr>
          <p:cNvPr id="26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उम्मीद रखूं भी तो वो मेरी उम्मीद पूरी न करेगा, </a:t>
            </a:r>
            <a:endParaRPr lang="en-US" sz="2400" b="1">
              <a:solidFill>
                <a:srgbClr val="000066"/>
              </a:solidFill>
            </a:endParaRPr>
          </a:p>
        </p:txBody>
      </p:sp>
      <p:sp>
        <p:nvSpPr>
          <p:cNvPr id="26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وَجَدْتَنِي فِي مَقَامِ الْكَاذِبِينَ فَرَفَضْتَنِي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found me in the manner of the liars and thus You have rejected me</a:t>
            </a:r>
          </a:p>
        </p:txBody>
      </p:sp>
      <p:sp>
        <p:nvSpPr>
          <p:cNvPr id="2570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wajadtani fi maqamil-kadhibina farafadtani</a:t>
            </a:r>
          </a:p>
        </p:txBody>
      </p:sp>
      <p:sp>
        <p:nvSpPr>
          <p:cNvPr id="257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دیکھا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جھوٹوں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حال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چھوڈ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257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तूने देखा की मैं झूटों में से हूँ तो मुझे मेरे हाल पर छोड़ दिया </a:t>
            </a:r>
            <a:endParaRPr lang="en-US" sz="2400" b="1">
              <a:solidFill>
                <a:srgbClr val="000066"/>
              </a:solidFill>
            </a:endParaRPr>
          </a:p>
        </p:txBody>
      </p:sp>
      <p:sp>
        <p:nvSpPr>
          <p:cNvPr id="257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70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رَأَيْتَنِي غَيْرَ شَاكِرٍ لِنَعْمَائِكَ فَحَرَمْتَنِي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observed me showing no gratitude for Your graces and thus You have deprived me of them</a:t>
            </a:r>
          </a:p>
        </p:txBody>
      </p:sp>
      <p:sp>
        <p:nvSpPr>
          <p:cNvPr id="2580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ra-aytani ghayra shakirin lina’ma-ika faharamtani</a:t>
            </a:r>
          </a:p>
        </p:txBody>
      </p:sp>
      <p:sp>
        <p:nvSpPr>
          <p:cNvPr id="2580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دیکھتا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شکر</a:t>
            </a:r>
            <a:r>
              <a:rPr lang="ar-SA" sz="4000" b="1" dirty="0">
                <a:solidFill>
                  <a:srgbClr val="000066"/>
                </a:solidFill>
                <a:latin typeface="Alvi Nastaleeq" pitchFamily="2" charset="-78"/>
                <a:cs typeface="Alvi Nastaleeq" pitchFamily="2" charset="-78"/>
              </a:rPr>
              <a:t> ادا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محروم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258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तू देखता है की में तेरी नेमतों का शुक्र अदा नहीं करता तो मुझे महरूम कर दिया </a:t>
            </a:r>
            <a:endParaRPr lang="en-US" sz="2400" b="1">
              <a:solidFill>
                <a:srgbClr val="000066"/>
              </a:solidFill>
            </a:endParaRPr>
          </a:p>
        </p:txBody>
      </p:sp>
      <p:sp>
        <p:nvSpPr>
          <p:cNvPr id="258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80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فَقَدْتَنِي مِنْ مَجَالِسِ الْعُلَمَاءِ فَخَذَلْتَنِي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not found me in the sessions of the scholars and thus You have let me down</a:t>
            </a:r>
          </a:p>
        </p:txBody>
      </p:sp>
      <p:sp>
        <p:nvSpPr>
          <p:cNvPr id="259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faqadtani min majalisil-‘ulama-i fakhadhaltani</a:t>
            </a:r>
          </a:p>
        </p:txBody>
      </p:sp>
      <p:sp>
        <p:nvSpPr>
          <p:cNvPr id="259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علمائ</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مجالس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پایا</a:t>
            </a:r>
            <a:r>
              <a:rPr lang="ar-SA" sz="4000" b="1" dirty="0">
                <a:solidFill>
                  <a:srgbClr val="000066"/>
                </a:solidFill>
                <a:latin typeface="Alvi Nastaleeq" pitchFamily="2" charset="-78"/>
                <a:cs typeface="Alvi Nastaleeq" pitchFamily="2" charset="-78"/>
              </a:rPr>
              <a:t> تو اس بنا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ذلیل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259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की तूने मुझे इल्माई की मजालिस में नहीं पाया तो इस बिना पर मुझे ज़लील कर दिया है </a:t>
            </a:r>
            <a:endParaRPr lang="en-US" sz="2400" b="1">
              <a:solidFill>
                <a:srgbClr val="000066"/>
              </a:solidFill>
            </a:endParaRPr>
          </a:p>
        </p:txBody>
      </p:sp>
      <p:sp>
        <p:nvSpPr>
          <p:cNvPr id="259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9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رَأَيْتَنِي فِي الْغَافِلِينَ فَمِنْ رَحْمَتِكَ </a:t>
            </a:r>
            <a:r>
              <a:rPr lang="ar-SA" sz="6600" kern="1200" dirty="0" err="1">
                <a:latin typeface="Arabic Typesetting" panose="03020402040406030203" pitchFamily="66" charset="-78"/>
                <a:ea typeface="+mn-ea"/>
                <a:cs typeface="Arabic Typesetting" panose="03020402040406030203" pitchFamily="66" charset="-78"/>
              </a:rPr>
              <a:t>آيَسْتَنِي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seen me among the inattentive ones and thus You have made me despair of Your mercy</a:t>
            </a:r>
          </a:p>
        </p:txBody>
      </p:sp>
      <p:sp>
        <p:nvSpPr>
          <p:cNvPr id="260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ra-aytani fil-ghafilina famin rahmatika ayastani</a:t>
            </a:r>
          </a:p>
        </p:txBody>
      </p:sp>
      <p:sp>
        <p:nvSpPr>
          <p:cNvPr id="260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غافل </a:t>
            </a:r>
            <a:r>
              <a:rPr lang="ar-SA" sz="4000" b="1" dirty="0" err="1">
                <a:solidFill>
                  <a:srgbClr val="000066"/>
                </a:solidFill>
                <a:latin typeface="Alvi Nastaleeq" pitchFamily="2" charset="-78"/>
                <a:cs typeface="Alvi Nastaleeq" pitchFamily="2" charset="-78"/>
              </a:rPr>
              <a:t>دیکھا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اپپنی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مایوس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260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तूने मुझे गाफिल देखा तो इस पर मुझे अपनी रहमत से मायूस कर दिया है, </a:t>
            </a:r>
            <a:endParaRPr lang="en-US" sz="2400" b="1">
              <a:solidFill>
                <a:srgbClr val="000066"/>
              </a:solidFill>
            </a:endParaRPr>
          </a:p>
        </p:txBody>
      </p:sp>
      <p:sp>
        <p:nvSpPr>
          <p:cNvPr id="260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0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رَأَيْتَنِي آلِفَ مَجَالِسِ الْبَطَّالِينَ فَبَيْنِي وَبَيْنَهُمْ </a:t>
            </a:r>
            <a:r>
              <a:rPr lang="ar-SA" sz="6600" kern="1200" dirty="0" err="1">
                <a:latin typeface="Arabic Typesetting" panose="03020402040406030203" pitchFamily="66" charset="-78"/>
                <a:ea typeface="+mn-ea"/>
                <a:cs typeface="Arabic Typesetting" panose="03020402040406030203" pitchFamily="66" charset="-78"/>
              </a:rPr>
              <a:t>خَلَّيْتَنِي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found me fond of the sessions of the wrongdoers and thus You have referred me to them</a:t>
            </a:r>
          </a:p>
        </p:txBody>
      </p:sp>
      <p:sp>
        <p:nvSpPr>
          <p:cNvPr id="261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ra-aytani alafu majalisal-battalina fabayni wabaynahum khallaytani</a:t>
            </a:r>
          </a:p>
        </p:txBody>
      </p:sp>
      <p:sp>
        <p:nvSpPr>
          <p:cNvPr id="261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بیکار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باتیں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دیکھا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انھیں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261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तूने मुझे बेकार बातें करने वालों में देखा तो मुझे इन्हीं में रहने दिया </a:t>
            </a:r>
            <a:endParaRPr lang="en-US" sz="2400" b="1">
              <a:solidFill>
                <a:srgbClr val="000066"/>
              </a:solidFill>
            </a:endParaRPr>
          </a:p>
        </p:txBody>
      </p:sp>
      <p:sp>
        <p:nvSpPr>
          <p:cNvPr id="261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1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لَمْ تُحِبَّ أَنْ تَسْمَعَ دُعَائِي فَبَاعَدْتَنِي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not willed to hear my prayers and thus You have kept me away from You</a:t>
            </a:r>
          </a:p>
        </p:txBody>
      </p:sp>
      <p:sp>
        <p:nvSpPr>
          <p:cNvPr id="262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lam tuhibba an tasma’a du’a-i faba’adtani</a:t>
            </a:r>
          </a:p>
        </p:txBody>
      </p:sp>
      <p:sp>
        <p:nvSpPr>
          <p:cNvPr id="262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دعاء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سننا </a:t>
            </a:r>
            <a:r>
              <a:rPr lang="ar-SA" sz="4000" b="1" dirty="0" err="1">
                <a:solidFill>
                  <a:srgbClr val="000066"/>
                </a:solidFill>
                <a:latin typeface="Alvi Nastaleeq" pitchFamily="2" charset="-78"/>
                <a:cs typeface="Alvi Nastaleeq" pitchFamily="2" charset="-78"/>
              </a:rPr>
              <a:t>پسند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262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शाययद तू मेरी दुआ को सुनना पसंद नहीं किया तो मुझे दूर कर दिया </a:t>
            </a:r>
            <a:endParaRPr lang="en-US" sz="2400" b="1">
              <a:solidFill>
                <a:srgbClr val="000066"/>
              </a:solidFill>
            </a:endParaRPr>
          </a:p>
        </p:txBody>
      </p:sp>
      <p:sp>
        <p:nvSpPr>
          <p:cNvPr id="262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2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بِجُرْمِي وَجَرِيرَتِي </a:t>
            </a:r>
            <a:r>
              <a:rPr lang="ar-SA" sz="6600" kern="1200" dirty="0" err="1">
                <a:latin typeface="Arabic Typesetting" panose="03020402040406030203" pitchFamily="66" charset="-78"/>
                <a:ea typeface="+mn-ea"/>
                <a:cs typeface="Arabic Typesetting" panose="03020402040406030203" pitchFamily="66" charset="-78"/>
              </a:rPr>
              <a:t>كَافَيْتَنِي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punished me for my offenses and sins</a:t>
            </a:r>
          </a:p>
        </p:txBody>
      </p:sp>
      <p:sp>
        <p:nvSpPr>
          <p:cNvPr id="263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bijurmi wajarirati kafaytani</a:t>
            </a:r>
          </a:p>
        </p:txBody>
      </p:sp>
      <p:sp>
        <p:nvSpPr>
          <p:cNvPr id="263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جرم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بدلہ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263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तूने मुझे मेरे जुर्म और गुनाह का बदला दिया है </a:t>
            </a:r>
            <a:endParaRPr lang="en-US" sz="2400" b="1">
              <a:solidFill>
                <a:srgbClr val="000066"/>
              </a:solidFill>
            </a:endParaRPr>
          </a:p>
        </p:txBody>
      </p:sp>
      <p:sp>
        <p:nvSpPr>
          <p:cNvPr id="263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3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لَعَلَّكَ بِقِلَّةِ حَيَائِي مِنْكَ جَازَيْتَنِي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perhaps, You have penalized me for my shamelessness</a:t>
            </a:r>
          </a:p>
        </p:txBody>
      </p:sp>
      <p:sp>
        <p:nvSpPr>
          <p:cNvPr id="264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la’allaka biqillati haya-i minka jazaytani</a:t>
            </a:r>
          </a:p>
        </p:txBody>
      </p:sp>
      <p:sp>
        <p:nvSpPr>
          <p:cNvPr id="264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شاید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سزا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ملی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64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शायद मैं ने तुझ से हया करने में कमी की तो मुझे यह सज़ा मिली है, </a:t>
            </a:r>
            <a:endParaRPr lang="en-US" sz="2400" b="1">
              <a:solidFill>
                <a:srgbClr val="000066"/>
              </a:solidFill>
            </a:endParaRPr>
          </a:p>
        </p:txBody>
      </p:sp>
      <p:sp>
        <p:nvSpPr>
          <p:cNvPr id="264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4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فَإنْ عَفَوْتَ يَا رَبِّ فَطَالَمَا عَفَوْتَ عَنِ الْمُذْنِبِينَ قَبْلِي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If You forgive me, O Lord, then You have occasionally forgiven the sinners like me</a:t>
            </a:r>
          </a:p>
        </p:txBody>
      </p:sp>
      <p:sp>
        <p:nvSpPr>
          <p:cNvPr id="265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fa-in ‘afawta ya rabbi fatalama ‘afawta ‘anil-mudhnibina qabli</a:t>
            </a:r>
          </a:p>
        </p:txBody>
      </p:sp>
      <p:sp>
        <p:nvSpPr>
          <p:cNvPr id="265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پروردگار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پہلے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گنہگاروں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فرمایا</a:t>
            </a:r>
            <a:endParaRPr lang="en-US" sz="4000" b="1" dirty="0">
              <a:solidFill>
                <a:srgbClr val="000066"/>
              </a:solidFill>
              <a:latin typeface="Alvi Nastaleeq" pitchFamily="2" charset="-78"/>
              <a:cs typeface="Alvi Nastaleeq" pitchFamily="2" charset="-78"/>
            </a:endParaRPr>
          </a:p>
        </p:txBody>
      </p:sp>
      <p:sp>
        <p:nvSpPr>
          <p:cNvPr id="265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ऐ परवरदिगार! मुझे माफ़ कर दे की मुझ से पहले तूने बहुत से गुनाहगारों को माफ़ फरमाया है </a:t>
            </a:r>
            <a:endParaRPr lang="en-US" sz="2400" b="1">
              <a:solidFill>
                <a:srgbClr val="000066"/>
              </a:solidFill>
            </a:endParaRPr>
          </a:p>
        </p:txBody>
      </p:sp>
      <p:sp>
        <p:nvSpPr>
          <p:cNvPr id="265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5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لأنَّ كَرَمَكَ أَيْ رَبِّ يَجِلُّ عَنْ مُكَافَاةِ الْمُقَصِّرِينَ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Because Your compassion, O my Lord, is too great to be compared to the punishment of the negligent</a:t>
            </a:r>
          </a:p>
        </p:txBody>
      </p:sp>
      <p:sp>
        <p:nvSpPr>
          <p:cNvPr id="266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li-anna karamaka ay rabbi yajillu ‘an mukafatil-muqassirin(a)</a:t>
            </a:r>
          </a:p>
        </p:txBody>
      </p:sp>
      <p:sp>
        <p:nvSpPr>
          <p:cNvPr id="266245" name="Rectangle 15"/>
          <p:cNvSpPr>
            <a:spLocks noChangeArrowheads="1"/>
          </p:cNvSpPr>
          <p:nvPr/>
        </p:nvSpPr>
        <p:spPr bwMode="auto">
          <a:xfrm>
            <a:off x="304800" y="42814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اسلئے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بخشش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کوتاہی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بزرگتر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66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इसलिए के ऐ पालने वाले तेरी बख्शीश कोताही करने वालों से बुज़ुर्गतर है, </a:t>
            </a:r>
            <a:endParaRPr lang="en-US" sz="2400" b="1">
              <a:solidFill>
                <a:srgbClr val="000066"/>
              </a:solidFill>
            </a:endParaRPr>
          </a:p>
        </p:txBody>
      </p:sp>
      <p:sp>
        <p:nvSpPr>
          <p:cNvPr id="266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6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وَالْحَمْدُ لِلّهِ الَّذِي وَكَلَنِي إلَيْهِ فَأَكْرَمَنِي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Who has accepted me to depend upon Him and, thus, bestowed favors upon me</a:t>
            </a:r>
          </a:p>
        </p:txBody>
      </p:sp>
      <p:sp>
        <p:nvSpPr>
          <p:cNvPr id="27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walhamdu lillahil-ladhi wakalani ilayhi fa-akramani</a:t>
            </a:r>
          </a:p>
        </p:txBody>
      </p:sp>
      <p:sp>
        <p:nvSpPr>
          <p:cNvPr id="27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حمد ہے اس الله کیلئے جس نے اپنی سپردگی میں لیکر مجھے عزت دی</a:t>
            </a:r>
            <a:endParaRPr lang="en-US" sz="4000" b="1">
              <a:solidFill>
                <a:srgbClr val="000066"/>
              </a:solidFill>
              <a:latin typeface="Alvi Nastaleeq" pitchFamily="2" charset="-78"/>
              <a:cs typeface="Alvi Nastaleeq" pitchFamily="2" charset="-78"/>
            </a:endParaRPr>
          </a:p>
        </p:txBody>
      </p:sp>
      <p:sp>
        <p:nvSpPr>
          <p:cNvPr id="27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अल्लाह के लिए जिस ने अपनी सुपुर्दगी में लेकर मुझे इज्ज़त दी </a:t>
            </a:r>
            <a:endParaRPr lang="en-US" sz="2400" b="1">
              <a:solidFill>
                <a:srgbClr val="000066"/>
              </a:solidFill>
            </a:endParaRPr>
          </a:p>
        </p:txBody>
      </p:sp>
      <p:sp>
        <p:nvSpPr>
          <p:cNvPr id="27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عَائِذٌ بِفَضْلِكَ هَارِبٌ مِنْكَ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now seeking refuge with Your generosity and fleeing for You to You</a:t>
            </a:r>
          </a:p>
        </p:txBody>
      </p:sp>
      <p:sp>
        <p:nvSpPr>
          <p:cNvPr id="267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 ana ‘a-idhun bifadlika haribun minka ilayk(a)</a:t>
            </a:r>
          </a:p>
        </p:txBody>
      </p:sp>
      <p:sp>
        <p:nvSpPr>
          <p:cNvPr id="267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بھاگا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67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तेरे फज़ल की पनाह ले रहा हूँ, और तुझ से तेरी ही तरफ भागा हूँ,</a:t>
            </a:r>
            <a:endParaRPr lang="en-US" sz="2400" b="1">
              <a:solidFill>
                <a:srgbClr val="000066"/>
              </a:solidFill>
            </a:endParaRPr>
          </a:p>
        </p:txBody>
      </p:sp>
      <p:sp>
        <p:nvSpPr>
          <p:cNvPr id="267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7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مُتَنَجِّزٌ مَا وَعَدْتَ مِنَ الصَّفْحِ عَمَّنْ أَحْسَنَ بِكَ ظَنّاً.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Hoping for the promise that You have taken as regard pardoning those who have good idea about You</a:t>
            </a:r>
          </a:p>
        </p:txBody>
      </p:sp>
      <p:sp>
        <p:nvSpPr>
          <p:cNvPr id="268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mutanajjizun ma wa’adta minas-safhi ‘amman ahsana bika zanna(n)</a:t>
            </a:r>
          </a:p>
        </p:txBody>
      </p:sp>
      <p:sp>
        <p:nvSpPr>
          <p:cNvPr id="268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وعدے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وفا </a:t>
            </a:r>
            <a:r>
              <a:rPr lang="ar-SA" sz="4000" b="1" dirty="0" err="1">
                <a:solidFill>
                  <a:srgbClr val="000066"/>
                </a:solidFill>
                <a:latin typeface="Alvi Nastaleeq" pitchFamily="2" charset="-78"/>
                <a:cs typeface="Alvi Nastaleeq" pitchFamily="2" charset="-78"/>
              </a:rPr>
              <a:t>چاہتا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اچھا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گمان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اسے</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268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वादे की वफ़ा चाहता हूँ की जो तुझ से अच्छा गुमान रखता है इसे माफ़ कर दे,</a:t>
            </a:r>
            <a:endParaRPr lang="en-US" sz="2400" b="1">
              <a:solidFill>
                <a:srgbClr val="000066"/>
              </a:solidFill>
            </a:endParaRPr>
          </a:p>
        </p:txBody>
      </p:sp>
      <p:sp>
        <p:nvSpPr>
          <p:cNvPr id="268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8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أَنْتَ أَوْسَعُ فَضْلاً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You are too expansive in favor</a:t>
            </a:r>
          </a:p>
        </p:txBody>
      </p:sp>
      <p:sp>
        <p:nvSpPr>
          <p:cNvPr id="269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anta awsa’u fadla(n)</a:t>
            </a:r>
          </a:p>
        </p:txBody>
      </p:sp>
      <p:sp>
        <p:nvSpPr>
          <p:cNvPr id="269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وسیع</a:t>
            </a:r>
            <a:r>
              <a:rPr lang="ar-SA" sz="4000" b="1" dirty="0">
                <a:solidFill>
                  <a:srgbClr val="000066"/>
                </a:solidFill>
                <a:latin typeface="Alvi Nastaleeq" pitchFamily="2" charset="-78"/>
                <a:cs typeface="Alvi Nastaleeq" pitchFamily="2" charset="-78"/>
              </a:rPr>
              <a:t> تر</a:t>
            </a:r>
            <a:endParaRPr lang="en-US" sz="4000" b="1" dirty="0">
              <a:solidFill>
                <a:srgbClr val="000066"/>
              </a:solidFill>
              <a:latin typeface="Alvi Nastaleeq" pitchFamily="2" charset="-78"/>
              <a:cs typeface="Alvi Nastaleeq" pitchFamily="2" charset="-78"/>
            </a:endParaRPr>
          </a:p>
        </p:txBody>
      </p:sp>
      <p:sp>
        <p:nvSpPr>
          <p:cNvPr id="269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माबूद! तेरा फज़ल वसी तर </a:t>
            </a:r>
            <a:endParaRPr lang="en-US" sz="2400" b="1">
              <a:solidFill>
                <a:srgbClr val="000066"/>
              </a:solidFill>
            </a:endParaRPr>
          </a:p>
        </p:txBody>
      </p:sp>
      <p:sp>
        <p:nvSpPr>
          <p:cNvPr id="269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9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وَأَعْظَمُ حِلْماً مِنْ أَنْ تُقَايِسَنِي بِعَمَلِي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too great in forbearance to punish me for my deed</a:t>
            </a:r>
          </a:p>
        </p:txBody>
      </p:sp>
      <p:sp>
        <p:nvSpPr>
          <p:cNvPr id="270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wa-a’zamu hilman min an tuqayisani bi’amali</a:t>
            </a:r>
          </a:p>
        </p:txBody>
      </p:sp>
      <p:sp>
        <p:nvSpPr>
          <p:cNvPr id="270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بردباری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عظیم</a:t>
            </a:r>
            <a:r>
              <a:rPr lang="ar-SA" sz="4000" b="1" dirty="0">
                <a:solidFill>
                  <a:srgbClr val="000066"/>
                </a:solidFill>
                <a:latin typeface="Alvi Nastaleeq" pitchFamily="2" charset="-78"/>
                <a:cs typeface="Alvi Nastaleeq" pitchFamily="2" charset="-78"/>
              </a:rPr>
              <a:t> تر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تولے</a:t>
            </a:r>
            <a:endParaRPr lang="en-US" sz="4000" b="1" dirty="0">
              <a:solidFill>
                <a:srgbClr val="000066"/>
              </a:solidFill>
              <a:latin typeface="Alvi Nastaleeq" pitchFamily="2" charset="-78"/>
              <a:cs typeface="Alvi Nastaleeq" pitchFamily="2" charset="-78"/>
            </a:endParaRPr>
          </a:p>
        </p:txBody>
      </p:sp>
      <p:sp>
        <p:nvSpPr>
          <p:cNvPr id="270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बुर्दबारी अजीम्तर है इस से की तू मुझे मेरे अमल के साथ तौले </a:t>
            </a:r>
            <a:endParaRPr lang="en-US" sz="2400" b="1">
              <a:solidFill>
                <a:srgbClr val="000066"/>
              </a:solidFill>
            </a:endParaRPr>
          </a:p>
        </p:txBody>
      </p:sp>
      <p:sp>
        <p:nvSpPr>
          <p:cNvPr id="270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0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أَوْ أَنْ تَسْتَزِلَّنِي بِخَطِيئَتِي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to chastise me for my sin</a:t>
            </a:r>
          </a:p>
        </p:txBody>
      </p:sp>
      <p:sp>
        <p:nvSpPr>
          <p:cNvPr id="271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aw an tastazillani bikhati-ati</a:t>
            </a:r>
          </a:p>
        </p:txBody>
      </p:sp>
      <p:sp>
        <p:nvSpPr>
          <p:cNvPr id="271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a:t>
            </a:r>
            <a:r>
              <a:rPr lang="ar-SA" sz="4000" b="1" dirty="0">
                <a:solidFill>
                  <a:srgbClr val="000066"/>
                </a:solidFill>
                <a:latin typeface="Alvi Nastaleeq" pitchFamily="2" charset="-78"/>
                <a:cs typeface="Alvi Nastaleeq" pitchFamily="2" charset="-78"/>
              </a:rPr>
              <a:t> عث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71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मेरे गुनाह के बाईस मुझे गिरा दे, </a:t>
            </a:r>
            <a:endParaRPr lang="en-US" sz="2400" b="1">
              <a:solidFill>
                <a:srgbClr val="000066"/>
              </a:solidFill>
            </a:endParaRPr>
          </a:p>
        </p:txBody>
      </p:sp>
      <p:sp>
        <p:nvSpPr>
          <p:cNvPr id="271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1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أَنَا يَا سَيِّدِي وَمَا خَطَرِي؟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What am I? O Master! And what is my weight?</a:t>
            </a:r>
          </a:p>
        </p:txBody>
      </p:sp>
      <p:sp>
        <p:nvSpPr>
          <p:cNvPr id="272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wama ana ya sayyidi wama khatari</a:t>
            </a:r>
            <a:endParaRPr lang="fi-FI" sz="2400" b="1" i="1">
              <a:solidFill>
                <a:srgbClr val="000066"/>
              </a:solidFill>
              <a:ea typeface="MS Mincho" pitchFamily="49" charset="-128"/>
            </a:endParaRPr>
          </a:p>
        </p:txBody>
      </p:sp>
      <p:sp>
        <p:nvSpPr>
          <p:cNvPr id="272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آقا!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اوقات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72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मेरे आक़ा! मैं क्या और मेरी औकात क्या! </a:t>
            </a:r>
            <a:endParaRPr lang="en-US" sz="2400" b="1">
              <a:solidFill>
                <a:srgbClr val="000066"/>
              </a:solidFill>
            </a:endParaRPr>
          </a:p>
        </p:txBody>
      </p:sp>
      <p:sp>
        <p:nvSpPr>
          <p:cNvPr id="272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2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هَبْنِي بِفَضْلِكَ سَيِّدِي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Excuse me out of Your favor, O my Master</a:t>
            </a:r>
          </a:p>
        </p:txBody>
      </p:sp>
      <p:sp>
        <p:nvSpPr>
          <p:cNvPr id="273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habni bifadlika sayyidi</a:t>
            </a:r>
          </a:p>
        </p:txBody>
      </p:sp>
      <p:sp>
        <p:nvSpPr>
          <p:cNvPr id="273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بخش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a:t>
            </a:r>
            <a:endParaRPr lang="en-US" sz="4000" b="1" dirty="0">
              <a:solidFill>
                <a:srgbClr val="000066"/>
              </a:solidFill>
              <a:latin typeface="Alvi Nastaleeq" pitchFamily="2" charset="-78"/>
              <a:cs typeface="Alvi Nastaleeq" pitchFamily="2" charset="-78"/>
            </a:endParaRPr>
          </a:p>
        </p:txBody>
      </p:sp>
      <p:sp>
        <p:nvSpPr>
          <p:cNvPr id="273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मुझे अपने फज़ल से बख्श दे </a:t>
            </a:r>
            <a:endParaRPr lang="en-US" sz="2400" b="1">
              <a:solidFill>
                <a:srgbClr val="000066"/>
              </a:solidFill>
            </a:endParaRPr>
          </a:p>
        </p:txBody>
      </p:sp>
      <p:sp>
        <p:nvSpPr>
          <p:cNvPr id="273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3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وَتَصَدَّقْ عَلَيَّ بِعَفْوِكَ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act to me charitably our of Your pardon</a:t>
            </a:r>
          </a:p>
        </p:txBody>
      </p:sp>
      <p:sp>
        <p:nvSpPr>
          <p:cNvPr id="274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watasaddaq ‘alayya bi’afwik(a)</a:t>
            </a:r>
          </a:p>
        </p:txBody>
      </p:sp>
      <p:sp>
        <p:nvSpPr>
          <p:cNvPr id="274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عفو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صدقے</a:t>
            </a:r>
            <a:endParaRPr lang="en-US" sz="4000" b="1" dirty="0">
              <a:solidFill>
                <a:srgbClr val="000066"/>
              </a:solidFill>
              <a:latin typeface="Alvi Nastaleeq" pitchFamily="2" charset="-78"/>
              <a:cs typeface="Alvi Nastaleeq" pitchFamily="2" charset="-78"/>
            </a:endParaRPr>
          </a:p>
        </p:txBody>
      </p:sp>
      <p:sp>
        <p:nvSpPr>
          <p:cNvPr id="274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और अपने अफु के सदके में</a:t>
            </a:r>
            <a:endParaRPr lang="en-US" sz="2400" b="1">
              <a:solidFill>
                <a:srgbClr val="000066"/>
              </a:solidFill>
            </a:endParaRPr>
          </a:p>
        </p:txBody>
      </p:sp>
      <p:sp>
        <p:nvSpPr>
          <p:cNvPr id="274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4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وَجَلِّلْنِي بِسِتْرِكَ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cover me with Your covering</a:t>
            </a:r>
          </a:p>
        </p:txBody>
      </p:sp>
      <p:sp>
        <p:nvSpPr>
          <p:cNvPr id="275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wajallilni bisitrik(a)</a:t>
            </a:r>
          </a:p>
        </p:txBody>
      </p:sp>
      <p:sp>
        <p:nvSpPr>
          <p:cNvPr id="275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لے</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لے</a:t>
            </a:r>
            <a:endParaRPr lang="en-US" sz="4000" b="1" dirty="0">
              <a:solidFill>
                <a:srgbClr val="000066"/>
              </a:solidFill>
              <a:latin typeface="Alvi Nastaleeq" pitchFamily="2" charset="-78"/>
              <a:cs typeface="Alvi Nastaleeq" pitchFamily="2" charset="-78"/>
            </a:endParaRPr>
          </a:p>
        </p:txBody>
      </p:sp>
      <p:sp>
        <p:nvSpPr>
          <p:cNvPr id="275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मुझे अपने परदे में लेले </a:t>
            </a:r>
          </a:p>
        </p:txBody>
      </p:sp>
      <p:sp>
        <p:nvSpPr>
          <p:cNvPr id="275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5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وَاعْفُ عَنْ تَوْبِيخِي بِكَرَمِ وَجْهِكَ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let off chiding me out of the liberality of Your Face</a:t>
            </a:r>
          </a:p>
        </p:txBody>
      </p:sp>
      <p:sp>
        <p:nvSpPr>
          <p:cNvPr id="276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wa’fu ‘an tawbikhi bikarami wajhik(a)</a:t>
            </a:r>
          </a:p>
        </p:txBody>
      </p:sp>
      <p:sp>
        <p:nvSpPr>
          <p:cNvPr id="276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لے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خاص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سرزنش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رکھ</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76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ख़ास करम से मुझे सरज़निश से माफ़ रख, </a:t>
            </a:r>
            <a:endParaRPr lang="en-US" sz="2400" b="1">
              <a:solidFill>
                <a:srgbClr val="000066"/>
              </a:solidFill>
            </a:endParaRPr>
          </a:p>
        </p:txBody>
      </p:sp>
      <p:sp>
        <p:nvSpPr>
          <p:cNvPr id="276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6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وَلَمْ يَكِلْنِي إلَى النَّاسِ فَيُهِينُونِي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He has not left me to the people who will thus definitely humiliate me</a:t>
            </a:r>
          </a:p>
        </p:txBody>
      </p:sp>
      <p:sp>
        <p:nvSpPr>
          <p:cNvPr id="28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walam yakilni ilan-nasi fayuhinuni</a:t>
            </a:r>
          </a:p>
        </p:txBody>
      </p:sp>
      <p:sp>
        <p:nvSpPr>
          <p:cNvPr id="28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مجھے لوگوں کے سپرد نہ کیا کہ مجھے ذلیل کرتے -</a:t>
            </a:r>
            <a:endParaRPr lang="en-US" sz="4000" b="1">
              <a:solidFill>
                <a:srgbClr val="000066"/>
              </a:solidFill>
              <a:latin typeface="Alvi Nastaleeq" pitchFamily="2" charset="-78"/>
              <a:cs typeface="Alvi Nastaleeq" pitchFamily="2" charset="-78"/>
            </a:endParaRPr>
          </a:p>
        </p:txBody>
      </p:sp>
      <p:sp>
        <p:nvSpPr>
          <p:cNvPr id="28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लोगों के सुपुर्द न किया की मुझे ज़लील करते, </a:t>
            </a:r>
            <a:endParaRPr lang="en-US" sz="2400" b="1">
              <a:solidFill>
                <a:srgbClr val="000066"/>
              </a:solidFill>
            </a:endParaRPr>
          </a:p>
        </p:txBody>
      </p:sp>
      <p:sp>
        <p:nvSpPr>
          <p:cNvPr id="28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أَنَا الصَّغِيرُ الَّذِي رَبَّيْتَهُ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I am the little that You have brought up</a:t>
            </a:r>
          </a:p>
        </p:txBody>
      </p:sp>
      <p:sp>
        <p:nvSpPr>
          <p:cNvPr id="277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anas-saghirul-ladhi rabbaytah(u)</a:t>
            </a:r>
          </a:p>
        </p:txBody>
      </p:sp>
      <p:sp>
        <p:nvSpPr>
          <p:cNvPr id="277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پہلا</a:t>
            </a:r>
            <a:endParaRPr lang="en-US" sz="4000" b="1" dirty="0">
              <a:solidFill>
                <a:srgbClr val="000066"/>
              </a:solidFill>
              <a:latin typeface="Alvi Nastaleeq" pitchFamily="2" charset="-78"/>
              <a:cs typeface="Alvi Nastaleeq" pitchFamily="2" charset="-78"/>
            </a:endParaRPr>
          </a:p>
        </p:txBody>
      </p:sp>
      <p:sp>
        <p:nvSpPr>
          <p:cNvPr id="277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मैं वोही बच्चा हूँ जिसे तूने पाला </a:t>
            </a:r>
            <a:endParaRPr lang="en-US" sz="2400" b="1">
              <a:solidFill>
                <a:srgbClr val="000066"/>
              </a:solidFill>
            </a:endParaRPr>
          </a:p>
        </p:txBody>
      </p:sp>
      <p:sp>
        <p:nvSpPr>
          <p:cNvPr id="277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7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الْجَاهِلُ الَّذِي عَلَّمْتَهُ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ignorant that You have taught</a:t>
            </a:r>
          </a:p>
        </p:txBody>
      </p:sp>
      <p:sp>
        <p:nvSpPr>
          <p:cNvPr id="278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wa-anal-jahilul-ladhi ‘allamtah(u)</a:t>
            </a:r>
          </a:p>
        </p:txBody>
      </p:sp>
      <p:sp>
        <p:nvSpPr>
          <p:cNvPr id="278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علم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78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वोही कोरा हूँ जिसे तूने इल्म दिया, </a:t>
            </a:r>
            <a:endParaRPr lang="en-US" sz="2400" b="1">
              <a:solidFill>
                <a:srgbClr val="000066"/>
              </a:solidFill>
            </a:endParaRPr>
          </a:p>
        </p:txBody>
      </p:sp>
      <p:sp>
        <p:nvSpPr>
          <p:cNvPr id="278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8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الضَّالُّ الَّذِي هَدَيْتَهُ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straying that You have guided</a:t>
            </a:r>
          </a:p>
        </p:txBody>
      </p:sp>
      <p:sp>
        <p:nvSpPr>
          <p:cNvPr id="279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wa-anad-da(a)llul-ladhi hadaytah(u)</a:t>
            </a:r>
          </a:p>
        </p:txBody>
      </p:sp>
      <p:sp>
        <p:nvSpPr>
          <p:cNvPr id="279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گمراہ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دکھائی</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79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वोही गुमराह हूँ जिसे तूने राह दिखाई, </a:t>
            </a:r>
            <a:endParaRPr lang="en-US" sz="2400" b="1">
              <a:solidFill>
                <a:srgbClr val="000066"/>
              </a:solidFill>
            </a:endParaRPr>
          </a:p>
        </p:txBody>
      </p:sp>
      <p:sp>
        <p:nvSpPr>
          <p:cNvPr id="279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9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الْوَضِيعُ الَّذِي رَفَعْتَهُ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humble that You have given rise</a:t>
            </a:r>
          </a:p>
        </p:txBody>
      </p:sp>
      <p:sp>
        <p:nvSpPr>
          <p:cNvPr id="280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wa-anal-wadi’ul-ladhi rafa’tah(u)</a:t>
            </a:r>
          </a:p>
        </p:txBody>
      </p:sp>
      <p:sp>
        <p:nvSpPr>
          <p:cNvPr id="280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پست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بلند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80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पस्त हूँ जिसे तूने बुलंद किया, </a:t>
            </a:r>
            <a:endParaRPr lang="en-US" sz="2400" b="1">
              <a:solidFill>
                <a:srgbClr val="000066"/>
              </a:solidFill>
            </a:endParaRPr>
          </a:p>
        </p:txBody>
      </p:sp>
      <p:sp>
        <p:nvSpPr>
          <p:cNvPr id="280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0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الْخَائِفُ الَّذِي آمَنْتَهُ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afraid that You have given security</a:t>
            </a:r>
          </a:p>
        </p:txBody>
      </p:sp>
      <p:sp>
        <p:nvSpPr>
          <p:cNvPr id="281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wa-anal-kha-iful-ladhi amantah(u)</a:t>
            </a:r>
          </a:p>
        </p:txBody>
      </p:sp>
      <p:sp>
        <p:nvSpPr>
          <p:cNvPr id="281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خوفزدہ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امن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281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खौफ्ज़दाह हूँ जिसे तूने अमन दिया, </a:t>
            </a:r>
            <a:endParaRPr lang="en-US" sz="2400" b="1">
              <a:solidFill>
                <a:srgbClr val="000066"/>
              </a:solidFill>
            </a:endParaRPr>
          </a:p>
        </p:txBody>
      </p:sp>
      <p:sp>
        <p:nvSpPr>
          <p:cNvPr id="281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1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وَالْجَائِعُ الَّذِي أَشْبَعْتَهُ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hungry that You have satiated</a:t>
            </a:r>
          </a:p>
        </p:txBody>
      </p:sp>
      <p:sp>
        <p:nvSpPr>
          <p:cNvPr id="282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wal-ja-i’ul-ladhi ashba’tah(u)</a:t>
            </a:r>
          </a:p>
        </p:txBody>
      </p:sp>
      <p:sp>
        <p:nvSpPr>
          <p:cNvPr id="282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بھوکا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سیر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82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वोह भूका हूँ जिसे तूने सेर किया, </a:t>
            </a:r>
            <a:endParaRPr lang="en-US" sz="2400" b="1">
              <a:solidFill>
                <a:srgbClr val="000066"/>
              </a:solidFill>
            </a:endParaRPr>
          </a:p>
        </p:txBody>
      </p:sp>
      <p:sp>
        <p:nvSpPr>
          <p:cNvPr id="282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2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وَالْعَطْشَانُ الَّذِي أَرْوَيْتَهُ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thirsty that You have watered</a:t>
            </a:r>
          </a:p>
        </p:txBody>
      </p:sp>
      <p:sp>
        <p:nvSpPr>
          <p:cNvPr id="283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wal-‘atshanul-ladhi arwaytah(u)</a:t>
            </a:r>
          </a:p>
        </p:txBody>
      </p:sp>
      <p:sp>
        <p:nvSpPr>
          <p:cNvPr id="283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پیاسا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سیراب</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83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वो प्यासा हूँ जिसे तूने सैराब किया, </a:t>
            </a:r>
            <a:endParaRPr lang="en-US" sz="2400" b="1">
              <a:solidFill>
                <a:srgbClr val="000066"/>
              </a:solidFill>
            </a:endParaRPr>
          </a:p>
        </p:txBody>
      </p:sp>
      <p:sp>
        <p:nvSpPr>
          <p:cNvPr id="283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3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وَالْعَارِي الَّذِي كَسَوْتَهُ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naked that You have dressed</a:t>
            </a:r>
          </a:p>
        </p:txBody>
      </p:sp>
      <p:sp>
        <p:nvSpPr>
          <p:cNvPr id="284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wal-‘aril-ladhi kasawtah(u)</a:t>
            </a:r>
          </a:p>
        </p:txBody>
      </p:sp>
      <p:sp>
        <p:nvSpPr>
          <p:cNvPr id="284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عریاں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لباس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284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उरयाँ हूँ जिसे तूने लिबास दिया, </a:t>
            </a:r>
            <a:endParaRPr lang="en-US" sz="2400" b="1">
              <a:solidFill>
                <a:srgbClr val="000066"/>
              </a:solidFill>
            </a:endParaRPr>
          </a:p>
        </p:txBody>
      </p:sp>
      <p:sp>
        <p:nvSpPr>
          <p:cNvPr id="284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4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وَالْفَقِيرُ الَّذِي أَغْنَيْتَهُ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poor that You have given affluence</a:t>
            </a:r>
          </a:p>
        </p:txBody>
      </p:sp>
      <p:sp>
        <p:nvSpPr>
          <p:cNvPr id="285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walfaqirul-ladhi aghnaytah(u)</a:t>
            </a:r>
          </a:p>
        </p:txBody>
      </p:sp>
      <p:sp>
        <p:nvSpPr>
          <p:cNvPr id="285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محتاج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غنی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بنایا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85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मोहताज हूँ जिसे तूने गनी बनाया, </a:t>
            </a:r>
            <a:endParaRPr lang="en-US" sz="2400" b="1">
              <a:solidFill>
                <a:srgbClr val="000066"/>
              </a:solidFill>
            </a:endParaRPr>
          </a:p>
        </p:txBody>
      </p:sp>
      <p:sp>
        <p:nvSpPr>
          <p:cNvPr id="285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5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وَالضَّعِيفُ الَّذِي قَوَّيْتَهُ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weak that You have strengthened</a:t>
            </a:r>
          </a:p>
        </p:txBody>
      </p:sp>
      <p:sp>
        <p:nvSpPr>
          <p:cNvPr id="286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wad-da’iful-ladhi qawwaytah(u)</a:t>
            </a:r>
          </a:p>
        </p:txBody>
      </p:sp>
      <p:sp>
        <p:nvSpPr>
          <p:cNvPr id="286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کمزور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قوّت </a:t>
            </a:r>
            <a:r>
              <a:rPr lang="ar-SA" sz="4000" b="1" dirty="0" err="1">
                <a:solidFill>
                  <a:srgbClr val="000066"/>
                </a:solidFill>
                <a:latin typeface="Alvi Nastaleeq" pitchFamily="2" charset="-78"/>
                <a:cs typeface="Alvi Nastaleeq" pitchFamily="2" charset="-78"/>
              </a:rPr>
              <a:t>بخشی</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86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कमज़ोर हूँ जिसे तूने कुव्वत बख्शी, </a:t>
            </a:r>
            <a:endParaRPr lang="en-US" sz="2400" b="1">
              <a:solidFill>
                <a:srgbClr val="000066"/>
              </a:solidFill>
            </a:endParaRPr>
          </a:p>
        </p:txBody>
      </p:sp>
      <p:sp>
        <p:nvSpPr>
          <p:cNvPr id="286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6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وَالْحَمْدُ لِلّهِ الَّذِي تَحَبَّبَ إلَيَّ وَهُوَ غَنِيٌّ عَنِّي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Who has sought my friendship while He can dispense with me</a:t>
            </a:r>
          </a:p>
        </p:txBody>
      </p:sp>
      <p:sp>
        <p:nvSpPr>
          <p:cNvPr id="29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walhamdu lillahil-ladhi tahabbaba ilayya wahuwa ghaniyyun ‘anni</a:t>
            </a:r>
          </a:p>
        </p:txBody>
      </p:sp>
      <p:sp>
        <p:nvSpPr>
          <p:cNvPr id="29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حمد ہے اس الله کیلئے جو مجھ سے محبّت کرتا ہے اگرچہ وہ مجھ سے بے نیاز ہے-</a:t>
            </a:r>
            <a:endParaRPr lang="en-US" sz="4000" b="1">
              <a:solidFill>
                <a:srgbClr val="000066"/>
              </a:solidFill>
              <a:latin typeface="Alvi Nastaleeq" pitchFamily="2" charset="-78"/>
              <a:cs typeface="Alvi Nastaleeq" pitchFamily="2" charset="-78"/>
            </a:endParaRPr>
          </a:p>
        </p:txBody>
      </p:sp>
      <p:sp>
        <p:nvSpPr>
          <p:cNvPr id="29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अल्लाह के लिए जो मुझे से मुहब्बत करता है अगर्चेह वो मुझ से बे-नियाज़ है, </a:t>
            </a:r>
            <a:endParaRPr lang="en-US" sz="2400" b="1">
              <a:solidFill>
                <a:srgbClr val="000066"/>
              </a:solidFill>
            </a:endParaRPr>
          </a:p>
        </p:txBody>
      </p:sp>
      <p:sp>
        <p:nvSpPr>
          <p:cNvPr id="29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وَالذَّلِيلُ الَّذِي أَعْزَزْتَهُ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lowly that You have given mighty</a:t>
            </a:r>
          </a:p>
        </p:txBody>
      </p:sp>
      <p:sp>
        <p:nvSpPr>
          <p:cNvPr id="287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wadh-dhalilul-ledhi a’zaztah(u)</a:t>
            </a:r>
          </a:p>
        </p:txBody>
      </p:sp>
      <p:sp>
        <p:nvSpPr>
          <p:cNvPr id="287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پست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عزت عطا </a:t>
            </a:r>
            <a:r>
              <a:rPr lang="ar-SA" sz="4000" b="1" dirty="0" err="1">
                <a:solidFill>
                  <a:srgbClr val="000066"/>
                </a:solidFill>
                <a:latin typeface="Alvi Nastaleeq" pitchFamily="2" charset="-78"/>
                <a:cs typeface="Alvi Nastaleeq" pitchFamily="2" charset="-78"/>
              </a:rPr>
              <a:t>فرمائی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87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पस्त हूँ जिसे तूने इज्ज़त अता फरमाई, </a:t>
            </a:r>
            <a:endParaRPr lang="en-US" sz="2400" b="1">
              <a:solidFill>
                <a:srgbClr val="000066"/>
              </a:solidFill>
            </a:endParaRPr>
          </a:p>
        </p:txBody>
      </p:sp>
      <p:sp>
        <p:nvSpPr>
          <p:cNvPr id="287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7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وَالسَّقِيمُ الَّذِي </a:t>
            </a:r>
            <a:r>
              <a:rPr lang="ar-SA" sz="6600" kern="1200" dirty="0" err="1">
                <a:latin typeface="Arabic Typesetting" panose="03020402040406030203" pitchFamily="66" charset="-78"/>
                <a:ea typeface="+mn-ea"/>
                <a:cs typeface="Arabic Typesetting" panose="03020402040406030203" pitchFamily="66" charset="-78"/>
              </a:rPr>
              <a:t>شَفَيْتَهُ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ill that You have cured</a:t>
            </a:r>
          </a:p>
        </p:txBody>
      </p:sp>
      <p:sp>
        <p:nvSpPr>
          <p:cNvPr id="288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was-saqimul-ladhi shafaytah(u)</a:t>
            </a:r>
          </a:p>
        </p:txBody>
      </p:sp>
      <p:sp>
        <p:nvSpPr>
          <p:cNvPr id="288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بیمار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صحت </a:t>
            </a:r>
            <a:r>
              <a:rPr lang="ar-SA" sz="4000" b="1" dirty="0" err="1">
                <a:solidFill>
                  <a:srgbClr val="000066"/>
                </a:solidFill>
                <a:latin typeface="Alvi Nastaleeq" pitchFamily="2" charset="-78"/>
                <a:cs typeface="Alvi Nastaleeq" pitchFamily="2" charset="-78"/>
              </a:rPr>
              <a:t>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فرمائی</a:t>
            </a:r>
            <a:endParaRPr lang="en-US" sz="4000" b="1" dirty="0">
              <a:solidFill>
                <a:srgbClr val="000066"/>
              </a:solidFill>
              <a:latin typeface="Alvi Nastaleeq" pitchFamily="2" charset="-78"/>
              <a:cs typeface="Alvi Nastaleeq" pitchFamily="2" charset="-78"/>
            </a:endParaRPr>
          </a:p>
        </p:txBody>
      </p:sp>
      <p:sp>
        <p:nvSpPr>
          <p:cNvPr id="288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बीमार हूँ जिसे तूने सेहत अता फरमाई, </a:t>
            </a:r>
            <a:endParaRPr lang="en-US" sz="2400" b="1">
              <a:solidFill>
                <a:srgbClr val="000066"/>
              </a:solidFill>
            </a:endParaRPr>
          </a:p>
        </p:txBody>
      </p:sp>
      <p:sp>
        <p:nvSpPr>
          <p:cNvPr id="288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8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وَالسَّائِلُ الَّذِي أَعْطَيْتَهُ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beggar that You have donated</a:t>
            </a:r>
          </a:p>
        </p:txBody>
      </p:sp>
      <p:sp>
        <p:nvSpPr>
          <p:cNvPr id="289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was-sa-ilul-ladhi a’taytah(u)</a:t>
            </a:r>
          </a:p>
        </p:txBody>
      </p:sp>
      <p:sp>
        <p:nvSpPr>
          <p:cNvPr id="289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سائل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کچھ</a:t>
            </a:r>
            <a:r>
              <a:rPr lang="ar-SA" sz="4000" b="1" dirty="0">
                <a:solidFill>
                  <a:srgbClr val="000066"/>
                </a:solidFill>
                <a:latin typeface="Alvi Nastaleeq" pitchFamily="2" charset="-78"/>
                <a:cs typeface="Alvi Nastaleeq" pitchFamily="2" charset="-78"/>
              </a:rPr>
              <a:t> عطا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89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सायेल हूँ जिसे तूने बहुत कुछ अता किया, </a:t>
            </a:r>
            <a:endParaRPr lang="en-US" sz="2400" b="1">
              <a:solidFill>
                <a:srgbClr val="000066"/>
              </a:solidFill>
            </a:endParaRPr>
          </a:p>
        </p:txBody>
      </p:sp>
      <p:sp>
        <p:nvSpPr>
          <p:cNvPr id="289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9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وَالْمُذْنِبُ الَّذِي سَتَرْتَهُ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sinner that You have covered</a:t>
            </a:r>
          </a:p>
        </p:txBody>
      </p:sp>
      <p:sp>
        <p:nvSpPr>
          <p:cNvPr id="290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walmudhnibul-ladhi satartah(u)</a:t>
            </a:r>
          </a:p>
        </p:txBody>
      </p:sp>
      <p:sp>
        <p:nvSpPr>
          <p:cNvPr id="290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گنہگار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ڈھانپ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90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गुनाहगार हूँ जिसे तूने ढांप लिया, </a:t>
            </a:r>
            <a:endParaRPr lang="en-US" sz="2400" b="1">
              <a:solidFill>
                <a:srgbClr val="000066"/>
              </a:solidFill>
            </a:endParaRPr>
          </a:p>
        </p:txBody>
      </p:sp>
      <p:sp>
        <p:nvSpPr>
          <p:cNvPr id="290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0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وَالْخَاطِئُ الَّذِي أَقَلْتَهُ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guilty that You have excused</a:t>
            </a:r>
          </a:p>
        </p:txBody>
      </p:sp>
      <p:sp>
        <p:nvSpPr>
          <p:cNvPr id="291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wal-khati-ul-ladhi aqaltah(u)</a:t>
            </a:r>
          </a:p>
        </p:txBody>
      </p:sp>
      <p:sp>
        <p:nvSpPr>
          <p:cNvPr id="291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خطاکار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کیا</a:t>
            </a:r>
            <a:endParaRPr lang="en-US" sz="4000" b="1" dirty="0">
              <a:solidFill>
                <a:srgbClr val="000066"/>
              </a:solidFill>
              <a:latin typeface="Alvi Nastaleeq" pitchFamily="2" charset="-78"/>
              <a:cs typeface="Alvi Nastaleeq" pitchFamily="2" charset="-78"/>
            </a:endParaRPr>
          </a:p>
        </p:txBody>
      </p:sp>
      <p:sp>
        <p:nvSpPr>
          <p:cNvPr id="291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खताकार हूँ जिसे तूने माफ़ किया, </a:t>
            </a:r>
            <a:endParaRPr lang="en-US" sz="2400" b="1">
              <a:solidFill>
                <a:srgbClr val="000066"/>
              </a:solidFill>
            </a:endParaRPr>
          </a:p>
        </p:txBody>
      </p:sp>
      <p:sp>
        <p:nvSpPr>
          <p:cNvPr id="291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1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الْقَلِيلُ الَّذِي كَثَّرْتَهُ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valueless that You have evaluated</a:t>
            </a:r>
          </a:p>
        </p:txBody>
      </p:sp>
      <p:sp>
        <p:nvSpPr>
          <p:cNvPr id="292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wa-anal-qalilul-ladhi kaththartah(u)</a:t>
            </a:r>
          </a:p>
        </p:txBody>
      </p:sp>
      <p:sp>
        <p:nvSpPr>
          <p:cNvPr id="292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بڑھا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92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कमतर हूँ जिसे तूने बढ़ा दिया है, </a:t>
            </a:r>
            <a:endParaRPr lang="en-US" sz="2400" b="1">
              <a:solidFill>
                <a:srgbClr val="000066"/>
              </a:solidFill>
            </a:endParaRPr>
          </a:p>
        </p:txBody>
      </p:sp>
      <p:sp>
        <p:nvSpPr>
          <p:cNvPr id="292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2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وَالْمُسْتَضْعَفُ الَّذِي نَصَرْتَهُ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helpless that You have backed</a:t>
            </a:r>
          </a:p>
        </p:txBody>
      </p:sp>
      <p:sp>
        <p:nvSpPr>
          <p:cNvPr id="293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wal-mustad-‘aful-ladhi nasartah(u)</a:t>
            </a:r>
          </a:p>
        </p:txBody>
      </p:sp>
      <p:sp>
        <p:nvSpPr>
          <p:cNvPr id="293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کمزور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مدد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93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कमज़ोर हूँ जिस की तूने मदद की, </a:t>
            </a:r>
            <a:endParaRPr lang="en-US" sz="2400" b="1">
              <a:solidFill>
                <a:srgbClr val="000066"/>
              </a:solidFill>
            </a:endParaRPr>
          </a:p>
        </p:txBody>
      </p:sp>
      <p:sp>
        <p:nvSpPr>
          <p:cNvPr id="293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3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الطَّرِيدُ الَّذِي آوَيْتَهُ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the expelled that You have boarded</a:t>
            </a:r>
          </a:p>
        </p:txBody>
      </p:sp>
      <p:sp>
        <p:nvSpPr>
          <p:cNvPr id="294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wa-anat-taridul-ladhi awaytah(u)</a:t>
            </a:r>
          </a:p>
        </p:txBody>
      </p:sp>
      <p:sp>
        <p:nvSpPr>
          <p:cNvPr id="294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نکالا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94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वो निकाला हुआ हूँ जिसे तूने पनाह दी! </a:t>
            </a:r>
            <a:endParaRPr lang="en-US" sz="2400" b="1">
              <a:solidFill>
                <a:srgbClr val="000066"/>
              </a:solidFill>
            </a:endParaRPr>
          </a:p>
        </p:txBody>
      </p:sp>
      <p:sp>
        <p:nvSpPr>
          <p:cNvPr id="294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4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يَا رَبِّ الَّذِي لَمْ أَسْتَحْيِكَ فِي الْخَلاءِ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O my Lord, the one who has not felt ashamed of You in secrets</a:t>
            </a:r>
          </a:p>
        </p:txBody>
      </p:sp>
      <p:sp>
        <p:nvSpPr>
          <p:cNvPr id="295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 ya rabbil-ladhi lam astahyika fil-khala-(i)</a:t>
            </a:r>
          </a:p>
        </p:txBody>
      </p:sp>
      <p:sp>
        <p:nvSpPr>
          <p:cNvPr id="295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پروردگار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جسنے</a:t>
            </a:r>
            <a:r>
              <a:rPr lang="ar-SA" sz="4000" b="1" dirty="0">
                <a:solidFill>
                  <a:srgbClr val="000066"/>
                </a:solidFill>
                <a:latin typeface="Alvi Nastaleeq" pitchFamily="2" charset="-78"/>
                <a:cs typeface="Alvi Nastaleeq" pitchFamily="2" charset="-78"/>
              </a:rPr>
              <a:t> خلوت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حیاء</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endParaRPr lang="en-US" sz="4000" b="1" dirty="0">
              <a:solidFill>
                <a:srgbClr val="000066"/>
              </a:solidFill>
              <a:latin typeface="Alvi Nastaleeq" pitchFamily="2" charset="-78"/>
              <a:cs typeface="Alvi Nastaleeq" pitchFamily="2" charset="-78"/>
            </a:endParaRPr>
          </a:p>
        </p:txBody>
      </p:sp>
      <p:sp>
        <p:nvSpPr>
          <p:cNvPr id="295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परवरदिगार! मैं वोही हूँ जिस ने खिलवत में तुझ से हया नहीं की </a:t>
            </a:r>
            <a:endParaRPr lang="en-US" sz="2400" b="1">
              <a:solidFill>
                <a:srgbClr val="000066"/>
              </a:solidFill>
            </a:endParaRPr>
          </a:p>
        </p:txBody>
      </p:sp>
      <p:sp>
        <p:nvSpPr>
          <p:cNvPr id="295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5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وَلَمْ أُرَاقِبْكَ فِي الْمَلاءِ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one who has not considered Your watching over him in the public</a:t>
            </a:r>
          </a:p>
        </p:txBody>
      </p:sp>
      <p:sp>
        <p:nvSpPr>
          <p:cNvPr id="296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walam uraqibka fil-mala-(i)</a:t>
            </a:r>
          </a:p>
        </p:txBody>
      </p:sp>
      <p:sp>
        <p:nvSpPr>
          <p:cNvPr id="296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جلوت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لحاظ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رکھا</a:t>
            </a:r>
            <a:endParaRPr lang="en-US" sz="4000" b="1" dirty="0">
              <a:solidFill>
                <a:srgbClr val="000066"/>
              </a:solidFill>
              <a:latin typeface="Alvi Nastaleeq" pitchFamily="2" charset="-78"/>
              <a:cs typeface="Alvi Nastaleeq" pitchFamily="2" charset="-78"/>
            </a:endParaRPr>
          </a:p>
        </p:txBody>
      </p:sp>
      <p:sp>
        <p:nvSpPr>
          <p:cNvPr id="296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जलूत में तेरा लिहाज़ नहीं रखा, </a:t>
            </a:r>
            <a:endParaRPr lang="en-US" sz="2400" b="1">
              <a:solidFill>
                <a:srgbClr val="000066"/>
              </a:solidFill>
            </a:endParaRPr>
          </a:p>
        </p:txBody>
      </p:sp>
      <p:sp>
        <p:nvSpPr>
          <p:cNvPr id="296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6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وَالْحَمْدُ لِلّهِ الَّذِي يَحْلُمُ عَنِّي حَتَّى كَأَنِّي لا ذَنْبَ 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praise be 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(alone) Who showed Himself gentle and considerate towards me as if I have not sinned</a:t>
            </a:r>
          </a:p>
        </p:txBody>
      </p:sp>
      <p:sp>
        <p:nvSpPr>
          <p:cNvPr id="30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walhamdu lillahil-ladhi yahlumu ‘anni hatta ka-anni la dhanba li</a:t>
            </a:r>
          </a:p>
        </p:txBody>
      </p:sp>
      <p:sp>
        <p:nvSpPr>
          <p:cNvPr id="30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حمد ہے اس الله کیلئے جو مجھ سے اتنی نرمی کرتا ہے جیسے میں نے کوئی گناہ نہ کیا ہو</a:t>
            </a:r>
            <a:endParaRPr lang="en-US" sz="4000" b="1">
              <a:solidFill>
                <a:srgbClr val="000066"/>
              </a:solidFill>
              <a:latin typeface="Alvi Nastaleeq" pitchFamily="2" charset="-78"/>
              <a:cs typeface="Alvi Nastaleeq" pitchFamily="2" charset="-78"/>
            </a:endParaRPr>
          </a:p>
        </p:txBody>
      </p:sp>
      <p:sp>
        <p:nvSpPr>
          <p:cNvPr id="30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हम्द है इस अल्लाह के लिए जो मुझ से इतनी नरमी करता है जैसे मै ने कोई गुनाह ना किया हो, </a:t>
            </a:r>
            <a:endParaRPr lang="en-US" sz="2400" b="1">
              <a:solidFill>
                <a:srgbClr val="000066"/>
              </a:solidFill>
            </a:endParaRPr>
          </a:p>
        </p:txBody>
      </p:sp>
      <p:sp>
        <p:nvSpPr>
          <p:cNvPr id="30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صَاحِبُ الدَّوَاهِي الْعُظْمَى</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the committer of the grave transgressions</a:t>
            </a:r>
          </a:p>
        </p:txBody>
      </p:sp>
      <p:sp>
        <p:nvSpPr>
          <p:cNvPr id="297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 sahibud-dawahil-‘uzma</a:t>
            </a:r>
          </a:p>
        </p:txBody>
      </p:sp>
      <p:sp>
        <p:nvSpPr>
          <p:cNvPr id="297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مصیبتوں</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ہوں</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297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बहुत भारी मुसीबतों वाला हूँ, </a:t>
            </a:r>
          </a:p>
        </p:txBody>
      </p:sp>
      <p:sp>
        <p:nvSpPr>
          <p:cNvPr id="297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7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الَّذِي عَلَى سَيِّدِهِ اجْتَرأَ</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the one who challenged his Master</a:t>
            </a:r>
          </a:p>
        </p:txBody>
      </p:sp>
      <p:sp>
        <p:nvSpPr>
          <p:cNvPr id="299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anal-ladhi ‘ala sayyidihijtara(`a)</a:t>
            </a:r>
          </a:p>
        </p:txBody>
      </p:sp>
      <p:sp>
        <p:nvSpPr>
          <p:cNvPr id="299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سرادر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جرّت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299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हूँ जिसने अपने सरदार पर जुर्रत की, </a:t>
            </a:r>
            <a:endParaRPr lang="en-US" sz="2400" b="1">
              <a:solidFill>
                <a:srgbClr val="000066"/>
              </a:solidFill>
            </a:endParaRPr>
          </a:p>
        </p:txBody>
      </p:sp>
      <p:sp>
        <p:nvSpPr>
          <p:cNvPr id="299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9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الَّذِي عَصَيْتُ جَبَّارَ السَّمَاءِ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the one who disobeyed the All-great of the heavens</a:t>
            </a:r>
          </a:p>
        </p:txBody>
      </p:sp>
      <p:sp>
        <p:nvSpPr>
          <p:cNvPr id="300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anal-ladhi ‘asaytu jabbaras-sama(`a)</a:t>
            </a:r>
          </a:p>
        </p:txBody>
      </p:sp>
      <p:sp>
        <p:nvSpPr>
          <p:cNvPr id="300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آسمانوں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مسلّط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00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हूँ जिस ने इसकी ना'फ़रमानी की जो आसमानों पर मुसल्लत है, </a:t>
            </a:r>
            <a:endParaRPr lang="en-US" sz="2400" b="1">
              <a:solidFill>
                <a:srgbClr val="000066"/>
              </a:solidFill>
            </a:endParaRPr>
          </a:p>
        </p:txBody>
      </p:sp>
      <p:sp>
        <p:nvSpPr>
          <p:cNvPr id="300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0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الَّذِي أَعْطَيْتُ عَلَى مَعَاصِي الْجَلِيلِ الرِّشَى</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the one who have given bribes violating the laws of the All-lofty One</a:t>
            </a:r>
          </a:p>
        </p:txBody>
      </p:sp>
      <p:sp>
        <p:nvSpPr>
          <p:cNvPr id="301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anal-ladhi a’taytu ‘ala ma’asil-jalilir-risha</a:t>
            </a:r>
          </a:p>
        </p:txBody>
      </p:sp>
      <p:sp>
        <p:nvSpPr>
          <p:cNvPr id="301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جسنے</a:t>
            </a:r>
            <a:r>
              <a:rPr lang="ar-SA" sz="4000" b="1" dirty="0">
                <a:solidFill>
                  <a:srgbClr val="000066"/>
                </a:solidFill>
                <a:latin typeface="Alvi Nastaleeq" pitchFamily="2" charset="-78"/>
                <a:cs typeface="Alvi Nastaleeq" pitchFamily="2" charset="-78"/>
              </a:rPr>
              <a:t> رب </a:t>
            </a:r>
            <a:r>
              <a:rPr lang="ar-SA" sz="4000" b="1" dirty="0" err="1">
                <a:solidFill>
                  <a:srgbClr val="000066"/>
                </a:solidFill>
                <a:latin typeface="Alvi Nastaleeq" pitchFamily="2" charset="-78"/>
                <a:cs typeface="Alvi Nastaleeq" pitchFamily="2" charset="-78"/>
              </a:rPr>
              <a:t>جلیل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رشوت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01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हूँ जिस ने रब्बे जलील की ना'फ़रमानी के लिए रिश्वत दी, </a:t>
            </a:r>
            <a:endParaRPr lang="en-US" sz="2400" b="1">
              <a:solidFill>
                <a:srgbClr val="000066"/>
              </a:solidFill>
            </a:endParaRPr>
          </a:p>
        </p:txBody>
      </p:sp>
      <p:sp>
        <p:nvSpPr>
          <p:cNvPr id="301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1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الَّذِي حِينَ بُشِّرْتُ بِهَا خَرَجْتُ إلَيْهَا أَسْعَى</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the one who has been delighted for committing such sins</a:t>
            </a:r>
          </a:p>
        </p:txBody>
      </p:sp>
      <p:sp>
        <p:nvSpPr>
          <p:cNvPr id="302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anal-ladhi hina bushshirtu biha kharajtu ilayha asa</a:t>
            </a:r>
          </a:p>
        </p:txBody>
      </p:sp>
      <p:sp>
        <p:nvSpPr>
          <p:cNvPr id="302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جب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خوشخبری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ملی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دوڑتا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گیا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02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हूँ जब मुझे इसकी खुशखबरी मिली तो मैं दौड़ता हुआ इसकी तरफ गया! </a:t>
            </a:r>
            <a:endParaRPr lang="en-US" sz="2400" b="1">
              <a:solidFill>
                <a:srgbClr val="000066"/>
              </a:solidFill>
            </a:endParaRPr>
          </a:p>
        </p:txBody>
      </p:sp>
      <p:sp>
        <p:nvSpPr>
          <p:cNvPr id="302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2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الَّذِي أَمْهَلْتَنِي فَمَا </a:t>
            </a:r>
            <a:r>
              <a:rPr lang="ar-SA" sz="6600" kern="1200" dirty="0" err="1">
                <a:latin typeface="Arabic Typesetting" panose="03020402040406030203" pitchFamily="66" charset="-78"/>
                <a:ea typeface="+mn-ea"/>
                <a:cs typeface="Arabic Typesetting" panose="03020402040406030203" pitchFamily="66" charset="-78"/>
              </a:rPr>
              <a:t>ارْعَوَيْتُ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the one who, although You have respited, has not cared</a:t>
            </a:r>
          </a:p>
        </p:txBody>
      </p:sp>
      <p:sp>
        <p:nvSpPr>
          <p:cNvPr id="303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anal-ladhi amhaltani famar-‘awayt(u)</a:t>
            </a:r>
          </a:p>
        </p:txBody>
      </p:sp>
      <p:sp>
        <p:nvSpPr>
          <p:cNvPr id="303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ڈھیل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ہوش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آیا</a:t>
            </a:r>
            <a:endParaRPr lang="en-US" sz="4000" b="1" dirty="0">
              <a:solidFill>
                <a:srgbClr val="000066"/>
              </a:solidFill>
              <a:latin typeface="Alvi Nastaleeq" pitchFamily="2" charset="-78"/>
              <a:cs typeface="Alvi Nastaleeq" pitchFamily="2" charset="-78"/>
            </a:endParaRPr>
          </a:p>
        </p:txBody>
      </p:sp>
      <p:sp>
        <p:nvSpPr>
          <p:cNvPr id="303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वो हूँ जिसे तूने ढील दी तो होश में ना आया </a:t>
            </a:r>
            <a:endParaRPr lang="en-US" sz="2400" b="1">
              <a:solidFill>
                <a:srgbClr val="000066"/>
              </a:solidFill>
            </a:endParaRPr>
          </a:p>
        </p:txBody>
      </p:sp>
      <p:sp>
        <p:nvSpPr>
          <p:cNvPr id="303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3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وَسَتَرْتَ عَلَيَّ فَمَا اسْتَحْيَيْتُ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the one whom, Although You have covered him, has not felt ashamed</a:t>
            </a:r>
          </a:p>
        </p:txBody>
      </p:sp>
      <p:sp>
        <p:nvSpPr>
          <p:cNvPr id="304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wasatarta ‘alayya famas-tahyayt(u)</a:t>
            </a:r>
          </a:p>
        </p:txBody>
      </p:sp>
      <p:sp>
        <p:nvSpPr>
          <p:cNvPr id="304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حیاء</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لیا</a:t>
            </a:r>
            <a:endParaRPr lang="en-US" sz="4000" b="1" dirty="0">
              <a:solidFill>
                <a:srgbClr val="000066"/>
              </a:solidFill>
              <a:latin typeface="Alvi Nastaleeq" pitchFamily="2" charset="-78"/>
              <a:cs typeface="Alvi Nastaleeq" pitchFamily="2" charset="-78"/>
            </a:endParaRPr>
          </a:p>
        </p:txBody>
      </p:sp>
      <p:sp>
        <p:nvSpPr>
          <p:cNvPr id="304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तूने मेरी परदापोशी की तो मैंने हया से काम ना लिया </a:t>
            </a:r>
            <a:endParaRPr lang="en-US" sz="2400" b="1">
              <a:solidFill>
                <a:srgbClr val="000066"/>
              </a:solidFill>
            </a:endParaRPr>
          </a:p>
        </p:txBody>
      </p:sp>
      <p:sp>
        <p:nvSpPr>
          <p:cNvPr id="304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4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وَعَمِلْتُ بِالْمَعَاصِي فَتَعَدَّيْتُ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 committed so many acts of disobedience that he has violated (all terms)</a:t>
            </a:r>
          </a:p>
        </p:txBody>
      </p:sp>
      <p:sp>
        <p:nvSpPr>
          <p:cNvPr id="305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wa’amiltu bil-ma’asi fata’addaytu</a:t>
            </a:r>
          </a:p>
        </p:txBody>
      </p:sp>
      <p:sp>
        <p:nvSpPr>
          <p:cNvPr id="305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گنہگاروں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حد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گزرگیا</a:t>
            </a:r>
            <a:endParaRPr lang="en-US" sz="4000" b="1" dirty="0">
              <a:solidFill>
                <a:srgbClr val="000066"/>
              </a:solidFill>
              <a:latin typeface="Alvi Nastaleeq" pitchFamily="2" charset="-78"/>
              <a:cs typeface="Alvi Nastaleeq" pitchFamily="2" charset="-78"/>
            </a:endParaRPr>
          </a:p>
        </p:txBody>
      </p:sp>
      <p:sp>
        <p:nvSpPr>
          <p:cNvPr id="305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गुनाहगारों में हद से गुज़र गया! </a:t>
            </a:r>
            <a:endParaRPr lang="en-US" sz="2400" b="1">
              <a:solidFill>
                <a:srgbClr val="000066"/>
              </a:solidFill>
            </a:endParaRPr>
          </a:p>
        </p:txBody>
      </p:sp>
      <p:sp>
        <p:nvSpPr>
          <p:cNvPr id="305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5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وَأَسْقَطْتَنِي مِنْ عَيْنِكَ فَمَا بَالَيْتُ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 although You have disregarded, has not minded</a:t>
            </a:r>
          </a:p>
        </p:txBody>
      </p:sp>
      <p:sp>
        <p:nvSpPr>
          <p:cNvPr id="306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400" b="1" i="1">
                <a:solidFill>
                  <a:srgbClr val="000066"/>
                </a:solidFill>
                <a:ea typeface="MS Mincho" pitchFamily="49" charset="-128"/>
              </a:rPr>
              <a:t>wa-asqattani min ‘aynika fama balayt(u)</a:t>
            </a:r>
            <a:endParaRPr lang="fi-FI" sz="2400" b="1" i="1">
              <a:solidFill>
                <a:srgbClr val="000066"/>
              </a:solidFill>
              <a:ea typeface="MS Mincho" pitchFamily="49" charset="-128"/>
            </a:endParaRPr>
          </a:p>
        </p:txBody>
      </p:sp>
      <p:sp>
        <p:nvSpPr>
          <p:cNvPr id="306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نظروں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گرایا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مہینے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کچھ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کی</a:t>
            </a:r>
            <a:endParaRPr lang="en-US" sz="4000" b="1" dirty="0">
              <a:solidFill>
                <a:srgbClr val="000066"/>
              </a:solidFill>
              <a:latin typeface="Alvi Nastaleeq" pitchFamily="2" charset="-78"/>
              <a:cs typeface="Alvi Nastaleeq" pitchFamily="2" charset="-78"/>
            </a:endParaRPr>
          </a:p>
        </p:txBody>
      </p:sp>
      <p:sp>
        <p:nvSpPr>
          <p:cNvPr id="306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तूने मुझे नज़रों से गिराया तो मैंने कुछ परवाह नहीं की </a:t>
            </a:r>
            <a:endParaRPr lang="en-US" sz="2400" b="1">
              <a:solidFill>
                <a:srgbClr val="000066"/>
              </a:solidFill>
            </a:endParaRPr>
          </a:p>
        </p:txBody>
      </p:sp>
      <p:sp>
        <p:nvSpPr>
          <p:cNvPr id="306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6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فَبِحِلْمِكَ أَمْهَلْتَنِي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out of Your forbearance have You given me respite</a:t>
            </a:r>
          </a:p>
        </p:txBody>
      </p:sp>
      <p:sp>
        <p:nvSpPr>
          <p:cNvPr id="307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fabihilmika amhaltani</a:t>
            </a:r>
          </a:p>
        </p:txBody>
      </p:sp>
      <p:sp>
        <p:nvSpPr>
          <p:cNvPr id="307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نرمی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ڈھیل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endParaRPr lang="en-US" sz="4000" b="1" dirty="0">
              <a:solidFill>
                <a:srgbClr val="000066"/>
              </a:solidFill>
              <a:latin typeface="Alvi Nastaleeq" pitchFamily="2" charset="-78"/>
              <a:cs typeface="Alvi Nastaleeq" pitchFamily="2" charset="-78"/>
            </a:endParaRPr>
          </a:p>
        </p:txBody>
      </p:sp>
      <p:sp>
        <p:nvSpPr>
          <p:cNvPr id="307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तूने अपनी नरमी से मुझे ढील दी </a:t>
            </a:r>
            <a:endParaRPr lang="en-US" sz="2400" b="1">
              <a:solidFill>
                <a:srgbClr val="000066"/>
              </a:solidFill>
            </a:endParaRPr>
          </a:p>
        </p:txBody>
      </p:sp>
      <p:sp>
        <p:nvSpPr>
          <p:cNvPr id="307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7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extLst/>
        </p:spPr>
        <p:txBody>
          <a:bodyPr/>
          <a:lstStyle/>
          <a:p>
            <a:pPr rtl="1" eaLnBrk="1" hangingPunct="1">
              <a:lnSpc>
                <a:spcPts val="5500"/>
              </a:lnSpc>
              <a:defRPr/>
            </a:pPr>
            <a:r>
              <a:rPr lang="ar-SA" sz="66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a:ea typeface="MS Mincho" pitchFamily="49" charset="-128"/>
              </a:rPr>
              <a:t>Allāh</a:t>
            </a:r>
            <a:r>
              <a:rPr lang="en-US" sz="2800" b="1" kern="1200" dirty="0">
                <a:ea typeface="MS Mincho" pitchFamily="49" charset="-128"/>
              </a:rPr>
              <a:t> send Your blessings on Muhammad</a:t>
            </a:r>
          </a:p>
          <a:p>
            <a:pPr marL="342900" indent="-342900" eaLnBrk="1" hangingPunct="1">
              <a:defRPr/>
            </a:pPr>
            <a:r>
              <a:rPr lang="en-US" sz="2800" b="1" kern="1200" dirty="0">
                <a:ea typeface="MS Mincho" pitchFamily="49" charset="-128"/>
              </a:rPr>
              <a:t>and the family of Muhammad.</a:t>
            </a:r>
          </a:p>
        </p:txBody>
      </p:sp>
      <p:sp>
        <p:nvSpPr>
          <p:cNvPr id="4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salli `ala muhammadin wa ali muhammadin</a:t>
            </a:r>
          </a:p>
        </p:txBody>
      </p:sp>
      <p:sp>
        <p:nvSpPr>
          <p:cNvPr id="4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رحمت فرما محمد وآل</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ع</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 محمد پر </a:t>
            </a:r>
          </a:p>
        </p:txBody>
      </p:sp>
      <p:sp>
        <p:nvSpPr>
          <p:cNvPr id="4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4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فَرَبِّي أَحْمَدُ شَيْءٍ عِنْدِي وَأَحَقُّ بِحَمْدِي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Accordingly, my Lord is the only One Whom I should thank and He is the worthiest of being thanked by me</a:t>
            </a:r>
          </a:p>
        </p:txBody>
      </p:sp>
      <p:sp>
        <p:nvSpPr>
          <p:cNvPr id="31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farabbi ahmadu shay-in ‘indi wa-ahaqqu bihamdi</a:t>
            </a:r>
          </a:p>
        </p:txBody>
      </p:sp>
      <p:sp>
        <p:nvSpPr>
          <p:cNvPr id="31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پس میرا رب میرے نزدیک ہر شے سے زیادہ قابل تعریف ہے اور وہ میری حمد کا زیادہ حقدار ہے-</a:t>
            </a:r>
            <a:endParaRPr lang="en-US" sz="4000" b="1">
              <a:solidFill>
                <a:srgbClr val="000066"/>
              </a:solidFill>
              <a:latin typeface="Alvi Nastaleeq" pitchFamily="2" charset="-78"/>
              <a:cs typeface="Alvi Nastaleeq" pitchFamily="2" charset="-78"/>
            </a:endParaRPr>
          </a:p>
        </p:txBody>
      </p:sp>
      <p:sp>
        <p:nvSpPr>
          <p:cNvPr id="31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मेरा रब मेरे नज़दीक हर शै से ज्यादा तारीफ के काबिल है और वो मेरी हम्द का ज्यादा हक़दार है, </a:t>
            </a:r>
            <a:endParaRPr lang="en-US" sz="2400" b="1">
              <a:solidFill>
                <a:srgbClr val="000066"/>
              </a:solidFill>
            </a:endParaRPr>
          </a:p>
        </p:txBody>
      </p:sp>
      <p:sp>
        <p:nvSpPr>
          <p:cNvPr id="31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وَبِسِتْرِكَ سَتَرْتَنِي حَتَّى كَأَنَّكَ أَغْفَلْتَنِي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have concealed (my faults) with Your untouchable concealment as if You have been unaware with my acts</a:t>
            </a:r>
          </a:p>
        </p:txBody>
      </p:sp>
      <p:sp>
        <p:nvSpPr>
          <p:cNvPr id="308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wabisitrika satartani hatta ka-annaka aghfaltani</a:t>
            </a:r>
          </a:p>
        </p:txBody>
      </p:sp>
      <p:sp>
        <p:nvSpPr>
          <p:cNvPr id="308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حجاب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جیسا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بے</a:t>
            </a:r>
            <a:r>
              <a:rPr lang="ar-SA" sz="4000" b="1" dirty="0">
                <a:solidFill>
                  <a:srgbClr val="000066"/>
                </a:solidFill>
                <a:latin typeface="Alvi Nastaleeq" pitchFamily="2" charset="-78"/>
                <a:cs typeface="Alvi Nastaleeq" pitchFamily="2" charset="-78"/>
              </a:rPr>
              <a:t> خبر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08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हिजाब से मेरी परदापोशी की, जैसा की तू मेरी तरफ से बे'खबर है! </a:t>
            </a:r>
            <a:endParaRPr lang="en-US" sz="2400" b="1">
              <a:solidFill>
                <a:srgbClr val="000066"/>
              </a:solidFill>
            </a:endParaRPr>
          </a:p>
        </p:txBody>
      </p:sp>
      <p:sp>
        <p:nvSpPr>
          <p:cNvPr id="308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8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وَمِنْ عُقُوبَاتِ الْمَعَاصِي جَنَّبْتَنِي حَتَّى كَأَنَّكَ اسْتَحْيَيْتَنِي.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have not applied to me the punishments of committing acts of disobedience (to You) as if You are ashamed to face me</a:t>
            </a:r>
          </a:p>
        </p:txBody>
      </p:sp>
      <p:sp>
        <p:nvSpPr>
          <p:cNvPr id="309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wamin ‘uqubatil-ma’asi jannabtani hatta ka-annakas-tahyaytani</a:t>
            </a:r>
          </a:p>
        </p:txBody>
      </p:sp>
      <p:sp>
        <p:nvSpPr>
          <p:cNvPr id="309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سزاؤں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برکنار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گویا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شرم </a:t>
            </a:r>
            <a:r>
              <a:rPr lang="ar-SA" sz="4000" b="1" dirty="0" err="1">
                <a:solidFill>
                  <a:srgbClr val="000066"/>
                </a:solidFill>
                <a:latin typeface="Alvi Nastaleeq" pitchFamily="2" charset="-78"/>
                <a:cs typeface="Alvi Nastaleeq" pitchFamily="2" charset="-78"/>
              </a:rPr>
              <a:t>کھاتا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09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तूने मुझे ना'फरमानियों की सज़ाओं से ब़र'किनार रखा गोया तू मुझ से शर्म खाता है! </a:t>
            </a:r>
            <a:endParaRPr lang="en-US" sz="2400" b="1">
              <a:solidFill>
                <a:srgbClr val="000066"/>
              </a:solidFill>
            </a:endParaRPr>
          </a:p>
        </p:txBody>
      </p:sp>
      <p:sp>
        <p:nvSpPr>
          <p:cNvPr id="309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9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لَمْ أَعْصِكَ حِينَ عَصَيْتُكَ وَأَنَا بِرُبُوبِيَّتِكَ جَاحِدٌ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As I disobeyed You, I have never denied Your Lordship</a:t>
            </a:r>
          </a:p>
        </p:txBody>
      </p:sp>
      <p:sp>
        <p:nvSpPr>
          <p:cNvPr id="310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lam a’sika hina ‘asaytuka wa-ana birububiyyatika jahid(un)</a:t>
            </a:r>
          </a:p>
        </p:txBody>
      </p:sp>
      <p:sp>
        <p:nvSpPr>
          <p:cNvPr id="310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معبود! جب </a:t>
            </a:r>
            <a:r>
              <a:rPr lang="ar-SA" sz="4000" b="1" dirty="0" err="1">
                <a:solidFill>
                  <a:srgbClr val="000066"/>
                </a:solidFill>
                <a:latin typeface="Alvi Nastaleeq" pitchFamily="2" charset="-78"/>
                <a:cs typeface="Alvi Nastaleeq" pitchFamily="2" charset="-78"/>
              </a:rPr>
              <a:t>مہینے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پروردگاری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انکاری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تھا</a:t>
            </a:r>
            <a:endParaRPr lang="en-US" sz="4000" b="1" dirty="0">
              <a:solidFill>
                <a:srgbClr val="000066"/>
              </a:solidFill>
              <a:latin typeface="Alvi Nastaleeq" pitchFamily="2" charset="-78"/>
              <a:cs typeface="Alvi Nastaleeq" pitchFamily="2" charset="-78"/>
            </a:endParaRPr>
          </a:p>
        </p:txBody>
      </p:sp>
      <p:sp>
        <p:nvSpPr>
          <p:cNvPr id="310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माबूद! जब मैंने तेरी नं'फ़रमानी की तो वो इस लिए नहीं की के मैं तेरी पर्वार्दिगारी से इनकारी था </a:t>
            </a:r>
            <a:endParaRPr lang="en-US" sz="2400" b="1">
              <a:solidFill>
                <a:srgbClr val="000066"/>
              </a:solidFill>
            </a:endParaRPr>
          </a:p>
        </p:txBody>
      </p:sp>
      <p:sp>
        <p:nvSpPr>
          <p:cNvPr id="310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0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بِأَمْرِكَ مُسْتَخِفٌّ</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never belittled Your ordains</a:t>
            </a:r>
          </a:p>
        </p:txBody>
      </p:sp>
      <p:sp>
        <p:nvSpPr>
          <p:cNvPr id="311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bi-amrika mustakhiff(un)</a:t>
            </a:r>
          </a:p>
        </p:txBody>
      </p:sp>
      <p:sp>
        <p:nvSpPr>
          <p:cNvPr id="311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سبک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تھا</a:t>
            </a:r>
            <a:endParaRPr lang="en-US" sz="4000" b="1" dirty="0">
              <a:solidFill>
                <a:srgbClr val="000066"/>
              </a:solidFill>
              <a:latin typeface="Alvi Nastaleeq" pitchFamily="2" charset="-78"/>
              <a:cs typeface="Alvi Nastaleeq" pitchFamily="2" charset="-78"/>
            </a:endParaRPr>
          </a:p>
        </p:txBody>
      </p:sp>
      <p:sp>
        <p:nvSpPr>
          <p:cNvPr id="311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तेरे हुक्म को सुबुक समझ दिया था </a:t>
            </a:r>
            <a:endParaRPr lang="en-US" sz="2400" b="1">
              <a:solidFill>
                <a:srgbClr val="000066"/>
              </a:solidFill>
            </a:endParaRPr>
          </a:p>
        </p:txBody>
      </p:sp>
      <p:sp>
        <p:nvSpPr>
          <p:cNvPr id="311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1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لِعُقُوبَتِكَ مُتَعَرِّضٌ</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never wished for exposing myself to Your chastisement</a:t>
            </a:r>
          </a:p>
        </p:txBody>
      </p:sp>
      <p:sp>
        <p:nvSpPr>
          <p:cNvPr id="312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li-‘uqubatika muta’arrid(un)</a:t>
            </a:r>
          </a:p>
        </p:txBody>
      </p:sp>
      <p:sp>
        <p:nvSpPr>
          <p:cNvPr id="312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خود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عذاب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کھینچ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تھا</a:t>
            </a:r>
            <a:endParaRPr lang="en-US" sz="4000" b="1" dirty="0">
              <a:solidFill>
                <a:srgbClr val="000066"/>
              </a:solidFill>
              <a:latin typeface="Alvi Nastaleeq" pitchFamily="2" charset="-78"/>
              <a:cs typeface="Alvi Nastaleeq" pitchFamily="2" charset="-78"/>
            </a:endParaRPr>
          </a:p>
        </p:txBody>
      </p:sp>
      <p:sp>
        <p:nvSpPr>
          <p:cNvPr id="312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खुद को तेरे अज़ाब के तरफ खींच रहा था </a:t>
            </a:r>
            <a:endParaRPr lang="en-US" sz="2400" b="1">
              <a:solidFill>
                <a:srgbClr val="000066"/>
              </a:solidFill>
            </a:endParaRPr>
          </a:p>
        </p:txBody>
      </p:sp>
      <p:sp>
        <p:nvSpPr>
          <p:cNvPr id="312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2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لِوَعِيدِكَ مُتَهَاوِنٌ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never disparaged Your threat</a:t>
            </a:r>
          </a:p>
        </p:txBody>
      </p:sp>
      <p:sp>
        <p:nvSpPr>
          <p:cNvPr id="313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liwa’idika mutahawin(un)</a:t>
            </a:r>
          </a:p>
        </p:txBody>
      </p:sp>
      <p:sp>
        <p:nvSpPr>
          <p:cNvPr id="313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ڈراوے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تھا</a:t>
            </a:r>
            <a:endParaRPr lang="en-US" sz="4000" b="1" dirty="0">
              <a:solidFill>
                <a:srgbClr val="000066"/>
              </a:solidFill>
              <a:latin typeface="Alvi Nastaleeq" pitchFamily="2" charset="-78"/>
              <a:cs typeface="Alvi Nastaleeq" pitchFamily="2" charset="-78"/>
            </a:endParaRPr>
          </a:p>
        </p:txBody>
      </p:sp>
      <p:sp>
        <p:nvSpPr>
          <p:cNvPr id="313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तेरे डरावे को कमतर समझता था, </a:t>
            </a:r>
            <a:endParaRPr lang="en-US" sz="2400" b="1">
              <a:solidFill>
                <a:srgbClr val="000066"/>
              </a:solidFill>
            </a:endParaRPr>
          </a:p>
        </p:txBody>
      </p:sp>
      <p:sp>
        <p:nvSpPr>
          <p:cNvPr id="313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3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لَكِنْ خَطِيئَةٌ عَرَضَتْ وَسَوَّلَتْ لِي نَفْسِي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Nevertheless, sins showed themselves desirable before me and my self commended to me</a:t>
            </a:r>
          </a:p>
        </p:txBody>
      </p:sp>
      <p:sp>
        <p:nvSpPr>
          <p:cNvPr id="314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lakin khati-atun ‘aradat wasawwalat li nafsi</a:t>
            </a:r>
          </a:p>
        </p:txBody>
      </p:sp>
      <p:sp>
        <p:nvSpPr>
          <p:cNvPr id="314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بلکہ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حقیقت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خطہ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ابھری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نفس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مزین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تھا</a:t>
            </a:r>
            <a:endParaRPr lang="en-US" sz="4000" b="1" dirty="0">
              <a:solidFill>
                <a:srgbClr val="000066"/>
              </a:solidFill>
              <a:latin typeface="Alvi Nastaleeq" pitchFamily="2" charset="-78"/>
              <a:cs typeface="Alvi Nastaleeq" pitchFamily="2" charset="-78"/>
            </a:endParaRPr>
          </a:p>
        </p:txBody>
      </p:sp>
      <p:sp>
        <p:nvSpPr>
          <p:cNvPr id="314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बल्कि हकीकत यह थी की ख़ता यूँ उभरी की मेरे नफस ने मेरे लिए माज़ेन कर दिया था,</a:t>
            </a:r>
            <a:endParaRPr lang="en-US" sz="2400" b="1">
              <a:solidFill>
                <a:srgbClr val="000066"/>
              </a:solidFill>
            </a:endParaRPr>
          </a:p>
        </p:txBody>
      </p:sp>
      <p:sp>
        <p:nvSpPr>
          <p:cNvPr id="314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4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وَغَلَبَنِي هَوَايَ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my whim overwhelmed me</a:t>
            </a:r>
          </a:p>
        </p:txBody>
      </p:sp>
      <p:sp>
        <p:nvSpPr>
          <p:cNvPr id="315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waghalabani haway(a)</a:t>
            </a:r>
          </a:p>
        </p:txBody>
      </p:sp>
      <p:sp>
        <p:nvSpPr>
          <p:cNvPr id="315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خواہش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غالب آ </a:t>
            </a:r>
            <a:r>
              <a:rPr lang="ar-SA" sz="4000" b="1" dirty="0" err="1">
                <a:solidFill>
                  <a:srgbClr val="000066"/>
                </a:solidFill>
                <a:latin typeface="Alvi Nastaleeq" pitchFamily="2" charset="-78"/>
                <a:cs typeface="Alvi Nastaleeq" pitchFamily="2" charset="-78"/>
              </a:rPr>
              <a:t>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15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ख्वाहिश मुझ पर ग़ालिब आ गयी थी, </a:t>
            </a:r>
            <a:endParaRPr lang="en-US" sz="2400" b="1">
              <a:solidFill>
                <a:srgbClr val="000066"/>
              </a:solidFill>
            </a:endParaRPr>
          </a:p>
        </p:txBody>
      </p:sp>
      <p:sp>
        <p:nvSpPr>
          <p:cNvPr id="315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5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وَأَعَانَنِي عَلَيْهَا شِقْوَتِي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my impudence helped me accordingly</a:t>
            </a:r>
          </a:p>
        </p:txBody>
      </p:sp>
      <p:sp>
        <p:nvSpPr>
          <p:cNvPr id="316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wa-a’anani ‘alayha shiqwati</a:t>
            </a:r>
          </a:p>
        </p:txBody>
      </p:sp>
      <p:sp>
        <p:nvSpPr>
          <p:cNvPr id="316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بدبختی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endParaRPr lang="en-US" sz="4000" b="1" dirty="0">
              <a:solidFill>
                <a:srgbClr val="000066"/>
              </a:solidFill>
              <a:latin typeface="Alvi Nastaleeq" pitchFamily="2" charset="-78"/>
              <a:cs typeface="Alvi Nastaleeq" pitchFamily="2" charset="-78"/>
            </a:endParaRPr>
          </a:p>
        </p:txBody>
      </p:sp>
      <p:sp>
        <p:nvSpPr>
          <p:cNvPr id="316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बद'बख्ती ने इसपर मेरा साथ दिया, </a:t>
            </a:r>
            <a:endParaRPr lang="en-US" sz="2400" b="1">
              <a:solidFill>
                <a:srgbClr val="000066"/>
              </a:solidFill>
            </a:endParaRPr>
          </a:p>
        </p:txBody>
      </p:sp>
      <p:sp>
        <p:nvSpPr>
          <p:cNvPr id="316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6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وَغَرَّنِي سِتْرُكَ </a:t>
            </a:r>
            <a:r>
              <a:rPr lang="ar-SA" sz="6600" kern="1200" dirty="0" err="1">
                <a:latin typeface="Arabic Typesetting" panose="03020402040406030203" pitchFamily="66" charset="-78"/>
                <a:ea typeface="+mn-ea"/>
                <a:cs typeface="Arabic Typesetting" panose="03020402040406030203" pitchFamily="66" charset="-78"/>
              </a:rPr>
              <a:t>الْمُرْخَى</a:t>
            </a:r>
            <a:r>
              <a:rPr lang="ar-SA" sz="6600" kern="1200" dirty="0">
                <a:latin typeface="Arabic Typesetting" panose="03020402040406030203" pitchFamily="66" charset="-78"/>
                <a:ea typeface="+mn-ea"/>
                <a:cs typeface="Arabic Typesetting" panose="03020402040406030203" pitchFamily="66" charset="-78"/>
              </a:rPr>
              <a:t> عَلَيَّ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been deceived my Your covering that You have laid on me</a:t>
            </a:r>
          </a:p>
        </p:txBody>
      </p:sp>
      <p:sp>
        <p:nvSpPr>
          <p:cNvPr id="317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wagharrani sitrukal-murkha ‘alayy(a)</a:t>
            </a:r>
          </a:p>
        </p:txBody>
      </p:sp>
      <p:sp>
        <p:nvSpPr>
          <p:cNvPr id="317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دیا،تیری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مغرور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17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परदापोशी ने मुझे मगरूर कर दिया </a:t>
            </a:r>
            <a:endParaRPr lang="en-US" sz="2400" b="1">
              <a:solidFill>
                <a:srgbClr val="000066"/>
              </a:solidFill>
            </a:endParaRPr>
          </a:p>
        </p:txBody>
      </p:sp>
      <p:sp>
        <p:nvSpPr>
          <p:cNvPr id="317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7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إنِّي أَجِدُ سُبُلَ الْمَطَالِبِ إلَيْكَ مُشْرَعَةً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find the courses to asking from You wide open</a:t>
            </a:r>
          </a:p>
        </p:txBody>
      </p:sp>
      <p:sp>
        <p:nvSpPr>
          <p:cNvPr id="32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inni ajidu subulal-matalibi ilayka mushra’a(tan)</a:t>
            </a:r>
          </a:p>
        </p:txBody>
      </p:sp>
      <p:sp>
        <p:nvSpPr>
          <p:cNvPr id="32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معبود میں اپنے مقاصد کی راہیں تیری طرف کھلی ہوئی پاتا ہوں-</a:t>
            </a:r>
            <a:endParaRPr lang="en-US" sz="4000" b="1">
              <a:solidFill>
                <a:srgbClr val="000066"/>
              </a:solidFill>
              <a:latin typeface="Alvi Nastaleeq" pitchFamily="2" charset="-78"/>
              <a:cs typeface="Alvi Nastaleeq" pitchFamily="2" charset="-78"/>
            </a:endParaRPr>
          </a:p>
        </p:txBody>
      </p:sp>
      <p:sp>
        <p:nvSpPr>
          <p:cNvPr id="32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मई अपने मकासिद की राहें तेरी तरफ खुली हुई पाता हूँ, </a:t>
            </a:r>
            <a:endParaRPr lang="en-US" sz="2400" b="1">
              <a:solidFill>
                <a:srgbClr val="000066"/>
              </a:solidFill>
            </a:endParaRPr>
          </a:p>
        </p:txBody>
      </p:sp>
      <p:sp>
        <p:nvSpPr>
          <p:cNvPr id="32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فَقَدْ عَصَيْتُكَ وَخَالَفْتُكَ بِجُهْدِي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I have exerted efforts in violating Your orders and disobeying You</a:t>
            </a:r>
          </a:p>
        </p:txBody>
      </p:sp>
      <p:sp>
        <p:nvSpPr>
          <p:cNvPr id="318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faqad ‘asaytuka wakhalaftuka bijuhdi</a:t>
            </a:r>
          </a:p>
        </p:txBody>
      </p:sp>
      <p:sp>
        <p:nvSpPr>
          <p:cNvPr id="318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مخالفت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کوشاں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ہوا</a:t>
            </a:r>
            <a:endParaRPr lang="en-US" sz="4000" b="1" dirty="0">
              <a:solidFill>
                <a:srgbClr val="000066"/>
              </a:solidFill>
              <a:latin typeface="Alvi Nastaleeq" pitchFamily="2" charset="-78"/>
              <a:cs typeface="Alvi Nastaleeq" pitchFamily="2" charset="-78"/>
            </a:endParaRPr>
          </a:p>
        </p:txBody>
      </p:sp>
      <p:sp>
        <p:nvSpPr>
          <p:cNvPr id="318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मैं तेरी ना'फ़रमानी और तेरे हुक्म की मुखालिफत में कोशां हुआ, </a:t>
            </a:r>
            <a:endParaRPr lang="en-US" sz="2400" b="1">
              <a:solidFill>
                <a:srgbClr val="000066"/>
              </a:solidFill>
            </a:endParaRPr>
          </a:p>
        </p:txBody>
      </p:sp>
      <p:sp>
        <p:nvSpPr>
          <p:cNvPr id="318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8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فَالآنَ مِنْ عَذَابِكَ مَنْ </a:t>
            </a:r>
            <a:r>
              <a:rPr lang="ar-SA" sz="6600" kern="1200" dirty="0" err="1">
                <a:latin typeface="Arabic Typesetting" panose="03020402040406030203" pitchFamily="66" charset="-78"/>
                <a:ea typeface="+mn-ea"/>
                <a:cs typeface="Arabic Typesetting" panose="03020402040406030203" pitchFamily="66" charset="-78"/>
              </a:rPr>
              <a:t>يَسْتَنْقِذُنِي</a:t>
            </a:r>
            <a:r>
              <a:rPr lang="ar-SA" sz="6600" kern="1200" dirty="0">
                <a:latin typeface="Arabic Typesetting" panose="03020402040406030203" pitchFamily="66" charset="-78"/>
                <a:ea typeface="+mn-ea"/>
                <a:cs typeface="Arabic Typesetting" panose="03020402040406030203" pitchFamily="66" charset="-78"/>
              </a:rPr>
              <a:t>؟</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Now, who can ever save me from Your chastisement?</a:t>
            </a:r>
          </a:p>
        </p:txBody>
      </p:sp>
      <p:sp>
        <p:nvSpPr>
          <p:cNvPr id="319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fal-ana min ‘adhabika man yastanqidhuni</a:t>
            </a:r>
            <a:endParaRPr lang="fi-FI" sz="2400" b="1" i="1">
              <a:solidFill>
                <a:srgbClr val="000066"/>
              </a:solidFill>
              <a:ea typeface="MS Mincho" pitchFamily="49" charset="-128"/>
            </a:endParaRPr>
          </a:p>
        </p:txBody>
      </p:sp>
      <p:sp>
        <p:nvSpPr>
          <p:cNvPr id="319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بس اب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عذاب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دیگا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19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अब मुझे तेरे अज़ाब से कौन रिहाई देगा, </a:t>
            </a:r>
            <a:endParaRPr lang="en-US" sz="2400" b="1">
              <a:solidFill>
                <a:srgbClr val="000066"/>
              </a:solidFill>
            </a:endParaRPr>
          </a:p>
        </p:txBody>
      </p:sp>
      <p:sp>
        <p:nvSpPr>
          <p:cNvPr id="319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9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وَمِنْ أَيْدِي الْخُصَمَاءِ غَداً مَنْ يُخَلِّصُنِي؟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tomorrow, who can save me from the hands of my rivals?</a:t>
            </a:r>
          </a:p>
        </p:txBody>
      </p:sp>
      <p:sp>
        <p:nvSpPr>
          <p:cNvPr id="320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wamin aydil-khusama-i ghadan man yukhallisuni</a:t>
            </a:r>
            <a:endParaRPr lang="fi-FI" sz="2400" b="1" i="1">
              <a:solidFill>
                <a:srgbClr val="000066"/>
              </a:solidFill>
              <a:ea typeface="MS Mincho" pitchFamily="49" charset="-128"/>
            </a:endParaRPr>
          </a:p>
        </p:txBody>
      </p:sp>
      <p:sp>
        <p:nvSpPr>
          <p:cNvPr id="320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کل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دشمنوں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ہاتھوں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کون</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چھڑا</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یگا</a:t>
            </a:r>
            <a:endParaRPr lang="en-US" sz="4000" b="1" dirty="0">
              <a:solidFill>
                <a:srgbClr val="000066"/>
              </a:solidFill>
              <a:latin typeface="Alvi Nastaleeq" pitchFamily="2" charset="-78"/>
              <a:cs typeface="Alvi Nastaleeq" pitchFamily="2" charset="-78"/>
            </a:endParaRPr>
          </a:p>
        </p:txBody>
      </p:sp>
      <p:sp>
        <p:nvSpPr>
          <p:cNvPr id="320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कल को मुझे दुश्मनों के हाथों से कौन छुड़ाएगा </a:t>
            </a:r>
            <a:endParaRPr lang="en-US" sz="2400" b="1">
              <a:solidFill>
                <a:srgbClr val="000066"/>
              </a:solidFill>
            </a:endParaRPr>
          </a:p>
        </p:txBody>
      </p:sp>
      <p:sp>
        <p:nvSpPr>
          <p:cNvPr id="320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0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وَبِحَبْلِ مَنْ أَتَّصِلُ إنْ أَنْتَ قَطَعْتَ حَبْلَكَ عَنِّي؟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whose rope will I catch if You cut off the rope between You and me?</a:t>
            </a:r>
          </a:p>
        </p:txBody>
      </p:sp>
      <p:sp>
        <p:nvSpPr>
          <p:cNvPr id="321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wabihabli man attasilu in anta qata’ta hablaka ‘anni</a:t>
            </a:r>
          </a:p>
        </p:txBody>
      </p:sp>
      <p:sp>
        <p:nvSpPr>
          <p:cNvPr id="321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یگا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کاٹ</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پھر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تھامونگا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21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तूने अपनी रस्सी मुझ से काट दी तो फिर मैं किस की रस्सी को थामुंगा, </a:t>
            </a:r>
            <a:endParaRPr lang="en-US" sz="2400" b="1">
              <a:solidFill>
                <a:srgbClr val="000066"/>
              </a:solidFill>
            </a:endParaRPr>
          </a:p>
        </p:txBody>
      </p:sp>
      <p:sp>
        <p:nvSpPr>
          <p:cNvPr id="321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1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فَوَاسَوْأَتَا</a:t>
            </a:r>
            <a:r>
              <a:rPr lang="ar-SA" sz="6600" kern="1200" dirty="0">
                <a:latin typeface="Arabic Typesetting" panose="03020402040406030203" pitchFamily="66" charset="-78"/>
                <a:ea typeface="+mn-ea"/>
                <a:cs typeface="Arabic Typesetting" panose="03020402040406030203" pitchFamily="66" charset="-78"/>
              </a:rPr>
              <a:t> عَلَى مَا أَحْصَى كِتَابُكَ مِنْ عَمَلِي الَّذِي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Shame on me for my evildoings that Your Book has recorded</a:t>
            </a:r>
          </a:p>
        </p:txBody>
      </p:sp>
      <p:sp>
        <p:nvSpPr>
          <p:cNvPr id="322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fawa saw-ata ‘ala ma ahsa kitabuka min ‘amaliyal-ladhi</a:t>
            </a:r>
          </a:p>
        </p:txBody>
      </p:sp>
      <p:sp>
        <p:nvSpPr>
          <p:cNvPr id="322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ہاے</a:t>
            </a:r>
            <a:r>
              <a:rPr lang="ar-SA" sz="4000" b="1" dirty="0">
                <a:solidFill>
                  <a:srgbClr val="000066"/>
                </a:solidFill>
                <a:latin typeface="Alvi Nastaleeq" pitchFamily="2" charset="-78"/>
                <a:cs typeface="Alvi Nastaleeq" pitchFamily="2" charset="-78"/>
              </a:rPr>
              <a:t> افسوس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کتاب</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ایسے</a:t>
            </a:r>
            <a:r>
              <a:rPr lang="ar-SA" sz="4000" b="1" dirty="0">
                <a:solidFill>
                  <a:srgbClr val="000066"/>
                </a:solidFill>
                <a:latin typeface="Alvi Nastaleeq" pitchFamily="2" charset="-78"/>
                <a:cs typeface="Alvi Nastaleeq" pitchFamily="2" charset="-78"/>
              </a:rPr>
              <a:t> اعمال درج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گئے</a:t>
            </a:r>
            <a:endParaRPr lang="en-US" sz="4000" b="1" dirty="0">
              <a:solidFill>
                <a:srgbClr val="000066"/>
              </a:solidFill>
              <a:latin typeface="Alvi Nastaleeq" pitchFamily="2" charset="-78"/>
              <a:cs typeface="Alvi Nastaleeq" pitchFamily="2" charset="-78"/>
            </a:endParaRPr>
          </a:p>
        </p:txBody>
      </p:sp>
      <p:sp>
        <p:nvSpPr>
          <p:cNvPr id="322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हाय अफ़सोस के तेरी किताब में मेरे ऐसे ऐसे अमाल दर्ज हो गए </a:t>
            </a:r>
            <a:endParaRPr lang="en-US" sz="2400" b="1">
              <a:solidFill>
                <a:srgbClr val="000066"/>
              </a:solidFill>
            </a:endParaRPr>
          </a:p>
        </p:txBody>
      </p:sp>
      <p:sp>
        <p:nvSpPr>
          <p:cNvPr id="322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2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لَوْلا مَا أَرْجُو مِنْ كَرَمِكَ وَسَعَةِ رَحْمَتِكَ وَنَهْيِكَ </a:t>
            </a:r>
            <a:r>
              <a:rPr lang="ar-SA" sz="6600" kern="1200" dirty="0">
                <a:latin typeface="Arabic Typesetting" panose="03020402040406030203" pitchFamily="66" charset="-78"/>
                <a:ea typeface="+mn-ea"/>
                <a:cs typeface="Arabic Typesetting" panose="03020402040406030203" pitchFamily="66" charset="-78"/>
              </a:rPr>
              <a:t>إيَّايَ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76200" y="2133600"/>
            <a:ext cx="9372600" cy="1752600"/>
          </a:xfrm>
          <a:extLst/>
        </p:spPr>
        <p:txBody>
          <a:bodyPr/>
          <a:lstStyle/>
          <a:p>
            <a:pPr marL="342900" indent="-342900" eaLnBrk="1" hangingPunct="1">
              <a:defRPr/>
            </a:pPr>
            <a:r>
              <a:rPr lang="en-US" sz="2700" b="1" kern="1200" dirty="0">
                <a:ea typeface="MS Mincho" pitchFamily="49" charset="-128"/>
              </a:rPr>
              <a:t>Had it not been for Your generosity, the breadth of Your mercy, and Your warning me against being desperate</a:t>
            </a:r>
            <a:r>
              <a:rPr lang="en-US" sz="2700" b="1" kern="1200" dirty="0" smtClean="0">
                <a:ea typeface="MS Mincho" pitchFamily="49" charset="-128"/>
              </a:rPr>
              <a:t>—</a:t>
            </a:r>
            <a:endParaRPr lang="en-US" sz="2700" b="1" kern="1200" dirty="0">
              <a:ea typeface="MS Mincho" pitchFamily="49" charset="-128"/>
            </a:endParaRPr>
          </a:p>
        </p:txBody>
      </p:sp>
      <p:sp>
        <p:nvSpPr>
          <p:cNvPr id="323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lawla ma arju min karamika wasa’ati rahmatika wanahyika iyyaya ‘anil-qunuti laqanattu ‘indama atadhakkaruha</a:t>
            </a:r>
          </a:p>
        </p:txBody>
      </p:sp>
      <p:sp>
        <p:nvSpPr>
          <p:cNvPr id="323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فضل و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وسیع</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امیدوار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ہوتا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ممانعت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smtClean="0">
                <a:solidFill>
                  <a:srgbClr val="000066"/>
                </a:solidFill>
                <a:latin typeface="Alvi Nastaleeq" pitchFamily="2" charset="-78"/>
                <a:cs typeface="Alvi Nastaleeq" pitchFamily="2" charset="-78"/>
              </a:rPr>
              <a:t>جانتا</a:t>
            </a:r>
            <a:endParaRPr lang="en-US" sz="4000" b="1" dirty="0">
              <a:solidFill>
                <a:srgbClr val="000066"/>
              </a:solidFill>
              <a:latin typeface="Alvi Nastaleeq" pitchFamily="2" charset="-78"/>
              <a:cs typeface="Alvi Nastaleeq" pitchFamily="2" charset="-78"/>
            </a:endParaRPr>
          </a:p>
        </p:txBody>
      </p:sp>
      <p:sp>
        <p:nvSpPr>
          <p:cNvPr id="323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 अगर मैं तेरे फज़ल व करम और तेरी वासी रहमत का उम्मीदवार न होता और ना'उम्मीदी से तेरी मुमानेअत को ना जानता तो जब मैं अपने अमाल को याद करता तो ज़रूर ना'उम्मीद हो जाता,</a:t>
            </a:r>
            <a:endParaRPr lang="en-US" sz="2400" b="1">
              <a:solidFill>
                <a:srgbClr val="000066"/>
              </a:solidFill>
            </a:endParaRPr>
          </a:p>
        </p:txBody>
      </p:sp>
      <p:sp>
        <p:nvSpPr>
          <p:cNvPr id="323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3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عَنِ </a:t>
            </a:r>
            <a:r>
              <a:rPr lang="ar-SA" sz="6600" kern="1200" dirty="0">
                <a:latin typeface="Arabic Typesetting" panose="03020402040406030203" pitchFamily="66" charset="-78"/>
                <a:ea typeface="+mn-ea"/>
                <a:cs typeface="Arabic Typesetting" panose="03020402040406030203" pitchFamily="66" charset="-78"/>
              </a:rPr>
              <a:t>الْقُنُوطِ لَقَنَطْتُ عِنْدَمَا أَتَذَكَّرُهَا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76200" y="2133600"/>
            <a:ext cx="9372600" cy="1752600"/>
          </a:xfrm>
          <a:extLst/>
        </p:spPr>
        <p:txBody>
          <a:bodyPr/>
          <a:lstStyle/>
          <a:p>
            <a:pPr marL="342900" indent="-342900" eaLnBrk="1" hangingPunct="1">
              <a:defRPr/>
            </a:pPr>
            <a:r>
              <a:rPr lang="en-US" sz="2700" b="1" kern="1200" dirty="0" smtClean="0">
                <a:ea typeface="MS Mincho" pitchFamily="49" charset="-128"/>
              </a:rPr>
              <a:t>the </a:t>
            </a:r>
            <a:r>
              <a:rPr lang="en-US" sz="2700" b="1" kern="1200" dirty="0">
                <a:ea typeface="MS Mincho" pitchFamily="49" charset="-128"/>
              </a:rPr>
              <a:t>matters that I hopefully depend on, I would have despaired whenever I remember my sins</a:t>
            </a:r>
          </a:p>
        </p:txBody>
      </p:sp>
      <p:sp>
        <p:nvSpPr>
          <p:cNvPr id="323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lawla ma arju min karamika wasa’ati rahmatika wanahyika iyyaya ‘anil-qunuti laqanattu ‘indama atadhakkaruha</a:t>
            </a:r>
          </a:p>
        </p:txBody>
      </p:sp>
      <p:sp>
        <p:nvSpPr>
          <p:cNvPr id="323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smtClean="0">
                <a:solidFill>
                  <a:srgbClr val="000066"/>
                </a:solidFill>
                <a:latin typeface="Alvi Nastaleeq" pitchFamily="2" charset="-78"/>
                <a:cs typeface="Alvi Nastaleeq" pitchFamily="2" charset="-78"/>
              </a:rPr>
              <a:t>تو </a:t>
            </a:r>
            <a:r>
              <a:rPr lang="ar-SA" sz="4000" b="1" dirty="0">
                <a:solidFill>
                  <a:srgbClr val="000066"/>
                </a:solidFill>
                <a:latin typeface="Alvi Nastaleeq" pitchFamily="2" charset="-78"/>
                <a:cs typeface="Alvi Nastaleeq" pitchFamily="2" charset="-78"/>
              </a:rPr>
              <a:t>جب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اعمال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یاد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ضرور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جاتا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23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 अगर मैं तेरे फज़ल व करम और तेरी वासी रहमत का उम्मीदवार न होता और ना'उम्मीदी से तेरी मुमानेअत को ना जानता तो जब मैं अपने अमाल को याद करता तो ज़रूर ना'उम्मीद हो जाता,</a:t>
            </a:r>
            <a:endParaRPr lang="en-US" sz="2400" b="1">
              <a:solidFill>
                <a:srgbClr val="000066"/>
              </a:solidFill>
            </a:endParaRPr>
          </a:p>
        </p:txBody>
      </p:sp>
      <p:sp>
        <p:nvSpPr>
          <p:cNvPr id="323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3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extLst>
      <p:ext uri="{BB962C8B-B14F-4D97-AF65-F5344CB8AC3E}">
        <p14:creationId xmlns:p14="http://schemas.microsoft.com/office/powerpoint/2010/main" val="2584843141"/>
      </p:ext>
    </p:extLst>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خَيْرَ مَنْ دَعَاهُ دَاعٍ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Greatest Besought One that has been ever besought</a:t>
            </a:r>
          </a:p>
        </p:txBody>
      </p:sp>
      <p:sp>
        <p:nvSpPr>
          <p:cNvPr id="324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e-DE" sz="2400" b="1" i="1">
                <a:solidFill>
                  <a:srgbClr val="000066"/>
                </a:solidFill>
                <a:ea typeface="MS Mincho" pitchFamily="49" charset="-128"/>
              </a:rPr>
              <a:t>ya khayra man da’ahu da(‘in)</a:t>
            </a:r>
            <a:endParaRPr lang="fi-FI" sz="2400" b="1" i="1">
              <a:solidFill>
                <a:srgbClr val="000066"/>
              </a:solidFill>
              <a:ea typeface="MS Mincho" pitchFamily="49" charset="-128"/>
            </a:endParaRPr>
          </a:p>
        </p:txBody>
      </p:sp>
      <p:sp>
        <p:nvSpPr>
          <p:cNvPr id="324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پکارے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بہترین</a:t>
            </a:r>
            <a:endParaRPr lang="en-US" sz="4000" b="1" dirty="0">
              <a:solidFill>
                <a:srgbClr val="000066"/>
              </a:solidFill>
              <a:latin typeface="Alvi Nastaleeq" pitchFamily="2" charset="-78"/>
              <a:cs typeface="Alvi Nastaleeq" pitchFamily="2" charset="-78"/>
            </a:endParaRPr>
          </a:p>
        </p:txBody>
      </p:sp>
      <p:sp>
        <p:nvSpPr>
          <p:cNvPr id="324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पुकारे जाने वालों में बेहतरीन</a:t>
            </a:r>
            <a:endParaRPr lang="en-US" sz="2400" b="1">
              <a:solidFill>
                <a:srgbClr val="000066"/>
              </a:solidFill>
            </a:endParaRPr>
          </a:p>
        </p:txBody>
      </p:sp>
      <p:sp>
        <p:nvSpPr>
          <p:cNvPr id="324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4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وَأَفْضَلَ مَنْ رَجَاهُ رَاجٍ.</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Most Favorable Hoped One</a:t>
            </a:r>
          </a:p>
        </p:txBody>
      </p:sp>
      <p:sp>
        <p:nvSpPr>
          <p:cNvPr id="325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wa-afdala man rajahu raj(in)</a:t>
            </a:r>
          </a:p>
        </p:txBody>
      </p:sp>
      <p:sp>
        <p:nvSpPr>
          <p:cNvPr id="325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برتر</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25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उम्मीद किये जाने वालों में बरतर, </a:t>
            </a:r>
          </a:p>
        </p:txBody>
      </p:sp>
      <p:sp>
        <p:nvSpPr>
          <p:cNvPr id="325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5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بِذِمَّةِ الإسْلامِ أَتَوَسَّلُ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beseech You by the liability of Islam</a:t>
            </a:r>
          </a:p>
        </p:txBody>
      </p:sp>
      <p:sp>
        <p:nvSpPr>
          <p:cNvPr id="326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bidhimmatil-islami atawassalu ilayk(a)</a:t>
            </a:r>
          </a:p>
        </p:txBody>
      </p:sp>
      <p:sp>
        <p:nvSpPr>
          <p:cNvPr id="326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اسلام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وسیلہ</a:t>
            </a:r>
            <a:r>
              <a:rPr lang="ar-SA" sz="4000" b="1" dirty="0">
                <a:solidFill>
                  <a:srgbClr val="000066"/>
                </a:solidFill>
                <a:latin typeface="Alvi Nastaleeq" pitchFamily="2" charset="-78"/>
                <a:cs typeface="Alvi Nastaleeq" pitchFamily="2" charset="-78"/>
              </a:rPr>
              <a:t> بناتا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26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 इस्लाम की पनाह में तुझ को अपना वसीला बनाता हूँ,</a:t>
            </a:r>
            <a:endParaRPr lang="en-US" sz="2400" b="1">
              <a:solidFill>
                <a:srgbClr val="000066"/>
              </a:solidFill>
            </a:endParaRPr>
          </a:p>
        </p:txBody>
      </p:sp>
      <p:sp>
        <p:nvSpPr>
          <p:cNvPr id="326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6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وَمَنَاهِلَ الرَّجَاءِ لَدَيْكَ مُتْرَعَةً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find the springs to hoping for You overflowing</a:t>
            </a:r>
          </a:p>
        </p:txBody>
      </p:sp>
      <p:sp>
        <p:nvSpPr>
          <p:cNvPr id="33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wamanahilar-raja-i ladayka mutra’a(tan)</a:t>
            </a:r>
          </a:p>
        </p:txBody>
      </p:sp>
      <p:sp>
        <p:nvSpPr>
          <p:cNvPr id="33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اور امیدوں کے چشمے تیرے ہاں بھرے پڑے ہیں</a:t>
            </a:r>
            <a:endParaRPr lang="en-US" sz="4000" b="1">
              <a:solidFill>
                <a:srgbClr val="000066"/>
              </a:solidFill>
              <a:latin typeface="Alvi Nastaleeq" pitchFamily="2" charset="-78"/>
              <a:cs typeface="Alvi Nastaleeq" pitchFamily="2" charset="-78"/>
            </a:endParaRPr>
          </a:p>
        </p:txBody>
      </p:sp>
      <p:sp>
        <p:nvSpPr>
          <p:cNvPr id="33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उम्मीदों के चश्मे तेरे यहाँ भरे पड़े हैं, </a:t>
            </a:r>
            <a:endParaRPr lang="en-US" sz="2400" b="1">
              <a:solidFill>
                <a:srgbClr val="000066"/>
              </a:solidFill>
            </a:endParaRPr>
          </a:p>
        </p:txBody>
      </p:sp>
      <p:sp>
        <p:nvSpPr>
          <p:cNvPr id="33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وَبِحُرْمَةِ الْقُرْآنِ أَعْتَمِدُ عَلَيْكَ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rely upon You by the sanctity of the Qur’an</a:t>
            </a:r>
          </a:p>
        </p:txBody>
      </p:sp>
      <p:sp>
        <p:nvSpPr>
          <p:cNvPr id="327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wabihurmatil-qur-ani a’tamidu ‘alayk(a)</a:t>
            </a:r>
          </a:p>
        </p:txBody>
      </p:sp>
      <p:sp>
        <p:nvSpPr>
          <p:cNvPr id="327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احترام قرآن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بھروسہ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327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एहतराम कुरान के साथ मुझे तुझ पर भरोसा है, </a:t>
            </a:r>
            <a:endParaRPr lang="en-US" sz="2400" b="1">
              <a:solidFill>
                <a:srgbClr val="000066"/>
              </a:solidFill>
            </a:endParaRPr>
          </a:p>
        </p:txBody>
      </p:sp>
      <p:sp>
        <p:nvSpPr>
          <p:cNvPr id="327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7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وَبِحُبِّي النَّبِيَّ الأُمِّيَّ الْقُرَشِيَّ </a:t>
            </a:r>
            <a:r>
              <a:rPr lang="ar-SA" sz="6600" kern="1200" dirty="0">
                <a:latin typeface="Arabic Typesetting" panose="03020402040406030203" pitchFamily="66" charset="-78"/>
                <a:ea typeface="+mn-ea"/>
                <a:cs typeface="Arabic Typesetting" panose="03020402040406030203" pitchFamily="66" charset="-78"/>
              </a:rPr>
              <a:t>الْهَاشِمِيَّ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hope for proximity to You by my love for the Prophet—the </a:t>
            </a:r>
            <a:r>
              <a:rPr lang="en-US" sz="2800" b="1" i="1" kern="1200" dirty="0" err="1">
                <a:ea typeface="MS Mincho" pitchFamily="49" charset="-128"/>
              </a:rPr>
              <a:t>Ummi</a:t>
            </a:r>
            <a:r>
              <a:rPr lang="en-US" sz="2800" b="1" kern="1200" dirty="0">
                <a:ea typeface="MS Mincho" pitchFamily="49" charset="-128"/>
              </a:rPr>
              <a:t> (inhabitant of Mecca), the </a:t>
            </a:r>
            <a:r>
              <a:rPr lang="en-US" sz="2800" b="1" i="1" kern="1200" dirty="0" err="1">
                <a:ea typeface="MS Mincho" pitchFamily="49" charset="-128"/>
              </a:rPr>
              <a:t>Qurayshite</a:t>
            </a:r>
            <a:r>
              <a:rPr lang="en-US" sz="2800" b="1" kern="1200" dirty="0">
                <a:ea typeface="MS Mincho" pitchFamily="49" charset="-128"/>
              </a:rPr>
              <a:t>, the </a:t>
            </a:r>
            <a:r>
              <a:rPr lang="en-US" sz="2800" b="1" i="1" kern="1200" dirty="0" err="1">
                <a:ea typeface="MS Mincho" pitchFamily="49" charset="-128"/>
              </a:rPr>
              <a:t>Hashimite</a:t>
            </a:r>
            <a:r>
              <a:rPr lang="en-US" sz="2800" b="1" kern="1200" dirty="0">
                <a:ea typeface="MS Mincho" pitchFamily="49" charset="-128"/>
              </a:rPr>
              <a:t>, </a:t>
            </a:r>
            <a:endParaRPr lang="en-US" sz="2800" b="1" i="1" kern="1200" dirty="0">
              <a:ea typeface="MS Mincho" pitchFamily="49" charset="-128"/>
            </a:endParaRPr>
          </a:p>
        </p:txBody>
      </p:sp>
      <p:sp>
        <p:nvSpPr>
          <p:cNvPr id="328708" name="Subtitle 4"/>
          <p:cNvSpPr txBox="1">
            <a:spLocks/>
          </p:cNvSpPr>
          <p:nvPr/>
        </p:nvSpPr>
        <p:spPr bwMode="auto">
          <a:xfrm>
            <a:off x="-457200" y="6053138"/>
            <a:ext cx="1005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300" b="1" i="1" dirty="0" smtClean="0">
                <a:solidFill>
                  <a:srgbClr val="000066"/>
                </a:solidFill>
                <a:ea typeface="MS Mincho" pitchFamily="49" charset="-128"/>
              </a:rPr>
              <a:t>wabihubbin-nabiyyil-ummiyyil-qurashiyyil-hashimiyyil-</a:t>
            </a:r>
            <a:endParaRPr lang="fi-FI" sz="2300" b="1" i="1" dirty="0">
              <a:solidFill>
                <a:srgbClr val="000066"/>
              </a:solidFill>
              <a:ea typeface="MS Mincho" pitchFamily="49" charset="-128"/>
            </a:endParaRPr>
          </a:p>
        </p:txBody>
      </p:sp>
      <p:sp>
        <p:nvSpPr>
          <p:cNvPr id="328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a:t>
            </a:r>
            <a:r>
              <a:rPr lang="ar-SA" sz="4000" b="1" dirty="0">
                <a:solidFill>
                  <a:srgbClr val="000066"/>
                </a:solidFill>
                <a:latin typeface="Alvi Nastaleeq" pitchFamily="2" charset="-78"/>
                <a:cs typeface="Alvi Nastaleeq" pitchFamily="2" charset="-78"/>
              </a:rPr>
              <a:t> (ص) </a:t>
            </a:r>
            <a:r>
              <a:rPr lang="ar-SA" sz="4000" b="1" dirty="0" err="1">
                <a:solidFill>
                  <a:srgbClr val="000066"/>
                </a:solidFill>
                <a:latin typeface="Alvi Nastaleeq" pitchFamily="2" charset="-78"/>
                <a:cs typeface="Alvi Nastaleeq" pitchFamily="2" charset="-78"/>
              </a:rPr>
              <a:t>امی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قریشی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ہاشمی</a:t>
            </a:r>
            <a:r>
              <a:rPr lang="ar-SA" sz="4000" b="1" dirty="0" smtClean="0">
                <a:solidFill>
                  <a:srgbClr val="000066"/>
                </a:solidFill>
                <a:latin typeface="Alvi Nastaleeq" pitchFamily="2" charset="-78"/>
                <a:cs typeface="Alvi Nastaleeq" pitchFamily="2" charset="-78"/>
              </a:rPr>
              <a:t>،</a:t>
            </a:r>
          </a:p>
        </p:txBody>
      </p:sp>
      <p:sp>
        <p:nvSpPr>
          <p:cNvPr id="328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तेरे नबी (स:अ:व:व) उम्मी कुरैशी हाशमी अरबी, तहामी, मक्की, मदनी से मोहब्बत के वास्ते से तेरे तक़र्रुब का उम्मीदवार हूँ,</a:t>
            </a:r>
            <a:endParaRPr lang="en-US" sz="2400" b="1">
              <a:solidFill>
                <a:srgbClr val="000066"/>
              </a:solidFill>
            </a:endParaRPr>
          </a:p>
        </p:txBody>
      </p:sp>
      <p:sp>
        <p:nvSpPr>
          <p:cNvPr id="328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8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الْعَرَبِيَّ </a:t>
            </a:r>
            <a:r>
              <a:rPr lang="ar-SA" sz="6600" kern="1200" dirty="0">
                <a:latin typeface="Arabic Typesetting" panose="03020402040406030203" pitchFamily="66" charset="-78"/>
                <a:ea typeface="+mn-ea"/>
                <a:cs typeface="Arabic Typesetting" panose="03020402040406030203" pitchFamily="66" charset="-78"/>
              </a:rPr>
              <a:t>التُّهَامِيَّ الْمَكِّيَّ الْمَدَنِيَّ أَرْجُو الزُّلْفَةَ لَدَيْكَ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smtClean="0">
                <a:ea typeface="MS Mincho" pitchFamily="49" charset="-128"/>
              </a:rPr>
              <a:t>the </a:t>
            </a:r>
            <a:r>
              <a:rPr lang="en-US" sz="2800" b="1" i="1" kern="1200" dirty="0">
                <a:ea typeface="MS Mincho" pitchFamily="49" charset="-128"/>
              </a:rPr>
              <a:t>Arab</a:t>
            </a:r>
            <a:r>
              <a:rPr lang="en-US" sz="2800" b="1" kern="1200" dirty="0">
                <a:ea typeface="MS Mincho" pitchFamily="49" charset="-128"/>
              </a:rPr>
              <a:t>, the </a:t>
            </a:r>
            <a:r>
              <a:rPr lang="en-US" sz="2800" b="1" i="1" kern="1200" dirty="0" err="1">
                <a:ea typeface="MS Mincho" pitchFamily="49" charset="-128"/>
              </a:rPr>
              <a:t>Tuhamite</a:t>
            </a:r>
            <a:r>
              <a:rPr lang="en-US" sz="2800" b="1" kern="1200" dirty="0">
                <a:ea typeface="MS Mincho" pitchFamily="49" charset="-128"/>
              </a:rPr>
              <a:t>, the </a:t>
            </a:r>
            <a:r>
              <a:rPr lang="en-US" sz="2800" b="1" i="1" kern="1200" dirty="0" err="1">
                <a:ea typeface="MS Mincho" pitchFamily="49" charset="-128"/>
              </a:rPr>
              <a:t>Meccan</a:t>
            </a:r>
            <a:r>
              <a:rPr lang="en-US" sz="2800" b="1" kern="1200" dirty="0">
                <a:ea typeface="MS Mincho" pitchFamily="49" charset="-128"/>
              </a:rPr>
              <a:t>, and the </a:t>
            </a:r>
            <a:r>
              <a:rPr lang="en-US" sz="2800" b="1" i="1" kern="1200" dirty="0" err="1">
                <a:ea typeface="MS Mincho" pitchFamily="49" charset="-128"/>
              </a:rPr>
              <a:t>Madanite</a:t>
            </a:r>
            <a:endParaRPr lang="en-US" sz="2800" b="1" i="1" kern="1200" dirty="0">
              <a:ea typeface="MS Mincho" pitchFamily="49" charset="-128"/>
            </a:endParaRPr>
          </a:p>
        </p:txBody>
      </p:sp>
      <p:sp>
        <p:nvSpPr>
          <p:cNvPr id="328708" name="Subtitle 4"/>
          <p:cNvSpPr txBox="1">
            <a:spLocks/>
          </p:cNvSpPr>
          <p:nvPr/>
        </p:nvSpPr>
        <p:spPr bwMode="auto">
          <a:xfrm>
            <a:off x="-457200" y="6053138"/>
            <a:ext cx="1005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300" b="1" i="1" dirty="0">
                <a:solidFill>
                  <a:srgbClr val="000066"/>
                </a:solidFill>
                <a:ea typeface="MS Mincho" pitchFamily="49" charset="-128"/>
              </a:rPr>
              <a:t>‘arabiyyit-tuhamiyyil-makkiyyil-madaniyyi arjuz-zulfata ladayk(a)</a:t>
            </a:r>
            <a:endParaRPr lang="fi-FI" sz="2300" b="1" i="1" dirty="0">
              <a:solidFill>
                <a:srgbClr val="000066"/>
              </a:solidFill>
              <a:ea typeface="MS Mincho" pitchFamily="49" charset="-128"/>
            </a:endParaRPr>
          </a:p>
        </p:txBody>
      </p:sp>
      <p:sp>
        <p:nvSpPr>
          <p:cNvPr id="328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smtClean="0">
                <a:solidFill>
                  <a:srgbClr val="000066"/>
                </a:solidFill>
                <a:latin typeface="Alvi Nastaleeq" pitchFamily="2" charset="-78"/>
                <a:cs typeface="Alvi Nastaleeq" pitchFamily="2" charset="-78"/>
              </a:rPr>
              <a:t>عربی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تہامی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مدنی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محبّت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واسطے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تقڑب</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امیدوار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smtClean="0">
                <a:solidFill>
                  <a:srgbClr val="000066"/>
                </a:solidFill>
                <a:latin typeface="Alvi Nastaleeq" pitchFamily="2" charset="-78"/>
                <a:cs typeface="Alvi Nastaleeq" pitchFamily="2" charset="-78"/>
              </a:rPr>
              <a:t>،</a:t>
            </a:r>
          </a:p>
        </p:txBody>
      </p:sp>
      <p:sp>
        <p:nvSpPr>
          <p:cNvPr id="328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तेरे नबी (स:अ:व:व) उम्मी कुरैशी हाशमी अरबी, तहामी, मक्की, मदनी से मोहब्बत के वास्ते से तेरे तक़र्रुब का उम्मीदवार हूँ,</a:t>
            </a:r>
            <a:endParaRPr lang="en-US" sz="2400" b="1">
              <a:solidFill>
                <a:srgbClr val="000066"/>
              </a:solidFill>
            </a:endParaRPr>
          </a:p>
        </p:txBody>
      </p:sp>
      <p:sp>
        <p:nvSpPr>
          <p:cNvPr id="328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8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extLst>
      <p:ext uri="{BB962C8B-B14F-4D97-AF65-F5344CB8AC3E}">
        <p14:creationId xmlns:p14="http://schemas.microsoft.com/office/powerpoint/2010/main" val="3338116176"/>
      </p:ext>
    </p:extLst>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فَلا تُوحِشْ </a:t>
            </a:r>
            <a:r>
              <a:rPr lang="ar-SA" sz="6600" kern="1200" dirty="0" err="1">
                <a:latin typeface="Arabic Typesetting" panose="03020402040406030203" pitchFamily="66" charset="-78"/>
                <a:ea typeface="+mn-ea"/>
                <a:cs typeface="Arabic Typesetting" panose="03020402040406030203" pitchFamily="66" charset="-78"/>
              </a:rPr>
              <a:t>اسْتِينَاسَ</a:t>
            </a:r>
            <a:r>
              <a:rPr lang="ar-SA" sz="6600" kern="1200" dirty="0">
                <a:latin typeface="Arabic Typesetting" panose="03020402040406030203" pitchFamily="66" charset="-78"/>
                <a:ea typeface="+mn-ea"/>
                <a:cs typeface="Arabic Typesetting" panose="03020402040406030203" pitchFamily="66" charset="-78"/>
              </a:rPr>
              <a:t> إيمَانِي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do not disturb my familiarity with faith</a:t>
            </a:r>
          </a:p>
        </p:txBody>
      </p:sp>
      <p:sp>
        <p:nvSpPr>
          <p:cNvPr id="329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 tuhishis-ti`nasa imani</a:t>
            </a:r>
          </a:p>
        </p:txBody>
      </p:sp>
      <p:sp>
        <p:nvSpPr>
          <p:cNvPr id="329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امانی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انسیت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وحشت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a:t>
            </a:r>
            <a:endParaRPr lang="en-US" sz="4000" b="1" dirty="0">
              <a:solidFill>
                <a:srgbClr val="000066"/>
              </a:solidFill>
              <a:latin typeface="Alvi Nastaleeq" pitchFamily="2" charset="-78"/>
              <a:cs typeface="Alvi Nastaleeq" pitchFamily="2" charset="-78"/>
            </a:endParaRPr>
          </a:p>
        </p:txBody>
      </p:sp>
      <p:sp>
        <p:nvSpPr>
          <p:cNvPr id="329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मेरी इस इमानी उन्सियत को वहशत में ना डाल </a:t>
            </a:r>
            <a:endParaRPr lang="en-US" sz="2400" b="1">
              <a:solidFill>
                <a:srgbClr val="000066"/>
              </a:solidFill>
            </a:endParaRPr>
          </a:p>
        </p:txBody>
      </p:sp>
      <p:sp>
        <p:nvSpPr>
          <p:cNvPr id="329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9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تَجْعَلْ ثَوَابِي ثَوَابَ مَنْ عَبَدَ سِوَاكَ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make my reward the same as that given to those who serve one other than You</a:t>
            </a:r>
          </a:p>
        </p:txBody>
      </p:sp>
      <p:sp>
        <p:nvSpPr>
          <p:cNvPr id="330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taj'al thawabi thawaba man ‘abada siwak(a)</a:t>
            </a:r>
          </a:p>
        </p:txBody>
      </p:sp>
      <p:sp>
        <p:nvSpPr>
          <p:cNvPr id="330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صواب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غیر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عبادت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گزار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صواب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قرار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30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सवाब को अपने गैर के इबादत गुज़ार का सवाब ना करार दे </a:t>
            </a:r>
            <a:endParaRPr lang="en-US" sz="2400" b="1">
              <a:solidFill>
                <a:srgbClr val="000066"/>
              </a:solidFill>
            </a:endParaRPr>
          </a:p>
        </p:txBody>
      </p:sp>
      <p:sp>
        <p:nvSpPr>
          <p:cNvPr id="330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0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فَإنَّ قَوْماً آمَنُوَا بِأَلْسِنَتِهِمْ لِيَحْقِنُوَا بِهِ دِمَاءَهُمْ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Certainly, some people outwardly declared the faith so that they could prevent their blood from being shed</a:t>
            </a:r>
          </a:p>
        </p:txBody>
      </p:sp>
      <p:sp>
        <p:nvSpPr>
          <p:cNvPr id="331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fa-inna qawman amanu bi-alsinatihim liyahqinu bihi dima-ahum</a:t>
            </a:r>
          </a:p>
        </p:txBody>
      </p:sp>
      <p:sp>
        <p:nvSpPr>
          <p:cNvPr id="331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کیونکہ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زبانی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کلامی</a:t>
            </a:r>
            <a:r>
              <a:rPr lang="ar-SA" sz="4000" b="1" dirty="0">
                <a:solidFill>
                  <a:srgbClr val="000066"/>
                </a:solidFill>
                <a:latin typeface="Alvi Nastaleeq" pitchFamily="2" charset="-78"/>
                <a:cs typeface="Alvi Nastaleeq" pitchFamily="2" charset="-78"/>
              </a:rPr>
              <a:t> مومن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تاکہ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ذریہ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انکا</a:t>
            </a:r>
            <a:r>
              <a:rPr lang="ar-SA" sz="4000" b="1" dirty="0">
                <a:solidFill>
                  <a:srgbClr val="000066"/>
                </a:solidFill>
                <a:latin typeface="Alvi Nastaleeq" pitchFamily="2" charset="-78"/>
                <a:cs typeface="Alvi Nastaleeq" pitchFamily="2" charset="-78"/>
              </a:rPr>
              <a:t> خون محفوظ </a:t>
            </a:r>
            <a:r>
              <a:rPr lang="ar-SA" sz="4000" b="1" dirty="0" err="1">
                <a:solidFill>
                  <a:srgbClr val="000066"/>
                </a:solidFill>
                <a:latin typeface="Alvi Nastaleeq" pitchFamily="2" charset="-78"/>
                <a:cs typeface="Alvi Nastaleeq" pitchFamily="2" charset="-78"/>
              </a:rPr>
              <a:t>رہے</a:t>
            </a:r>
            <a:endParaRPr lang="en-US" sz="4000" b="1" dirty="0">
              <a:solidFill>
                <a:srgbClr val="000066"/>
              </a:solidFill>
              <a:latin typeface="Alvi Nastaleeq" pitchFamily="2" charset="-78"/>
              <a:cs typeface="Alvi Nastaleeq" pitchFamily="2" charset="-78"/>
            </a:endParaRPr>
          </a:p>
        </p:txBody>
      </p:sp>
      <p:sp>
        <p:nvSpPr>
          <p:cNvPr id="331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क्योंकि एक गिरोह ज़बानी कलामी मोमिन है ताकि इस के ज़रिये इनका खून महफूज़ रहे </a:t>
            </a:r>
            <a:endParaRPr lang="en-US" sz="2400" b="1">
              <a:solidFill>
                <a:srgbClr val="000066"/>
              </a:solidFill>
            </a:endParaRPr>
          </a:p>
        </p:txBody>
      </p:sp>
      <p:sp>
        <p:nvSpPr>
          <p:cNvPr id="331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1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فَأَدْرَكُوَا مَا أَمَّلُوَا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However, they attained their goals</a:t>
            </a:r>
          </a:p>
        </p:txBody>
      </p:sp>
      <p:sp>
        <p:nvSpPr>
          <p:cNvPr id="332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fa-adraku ma ammalu</a:t>
            </a:r>
          </a:p>
        </p:txBody>
      </p:sp>
      <p:sp>
        <p:nvSpPr>
          <p:cNvPr id="332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انہوںنے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اپنا</a:t>
            </a:r>
            <a:r>
              <a:rPr lang="ar-SA" sz="4000" b="1" dirty="0">
                <a:solidFill>
                  <a:srgbClr val="000066"/>
                </a:solidFill>
                <a:latin typeface="Alvi Nastaleeq" pitchFamily="2" charset="-78"/>
                <a:cs typeface="Alvi Nastaleeq" pitchFamily="2" charset="-78"/>
              </a:rPr>
              <a:t> مقصد </a:t>
            </a:r>
            <a:r>
              <a:rPr lang="ar-SA" sz="4000" b="1" dirty="0" err="1">
                <a:solidFill>
                  <a:srgbClr val="000066"/>
                </a:solidFill>
                <a:latin typeface="Alvi Nastaleeq" pitchFamily="2" charset="-78"/>
                <a:cs typeface="Alvi Nastaleeq" pitchFamily="2" charset="-78"/>
              </a:rPr>
              <a:t>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لیا</a:t>
            </a:r>
            <a:endParaRPr lang="en-US" sz="4000" b="1" dirty="0">
              <a:solidFill>
                <a:srgbClr val="000066"/>
              </a:solidFill>
              <a:latin typeface="Alvi Nastaleeq" pitchFamily="2" charset="-78"/>
              <a:cs typeface="Alvi Nastaleeq" pitchFamily="2" charset="-78"/>
            </a:endParaRPr>
          </a:p>
        </p:txBody>
      </p:sp>
      <p:sp>
        <p:nvSpPr>
          <p:cNvPr id="332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इन्होंने अपना मकसद पा लिया, </a:t>
            </a:r>
            <a:endParaRPr lang="en-US" sz="2400" b="1">
              <a:solidFill>
                <a:srgbClr val="000066"/>
              </a:solidFill>
            </a:endParaRPr>
          </a:p>
        </p:txBody>
      </p:sp>
      <p:sp>
        <p:nvSpPr>
          <p:cNvPr id="332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2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وَإنَّا آمَنَّا بِكَ بِأَلْسِنَتِنَا وَقُلُوبِنَا لِتَعْفُوَ عَنَّا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Verily, we have believed in You in heart and tongue so that You may excuse us</a:t>
            </a:r>
          </a:p>
        </p:txBody>
      </p:sp>
      <p:sp>
        <p:nvSpPr>
          <p:cNvPr id="333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wa-inna amanna bika bi-alsinatina waqulubina lita’fuwa ‘anna</a:t>
            </a:r>
          </a:p>
        </p:txBody>
      </p:sp>
      <p:sp>
        <p:nvSpPr>
          <p:cNvPr id="333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لیکن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زبانوں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دلوں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ایمان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تاکی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33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लेकिन हम जो तुझ पर अपनी ज़बानों और दिलों से ईमान लाये हैं ताकि तू हमें माफ़ का दे, </a:t>
            </a:r>
            <a:endParaRPr lang="en-US" sz="2400" b="1">
              <a:solidFill>
                <a:srgbClr val="000066"/>
              </a:solidFill>
            </a:endParaRPr>
          </a:p>
        </p:txBody>
      </p:sp>
      <p:sp>
        <p:nvSpPr>
          <p:cNvPr id="333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3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فَأَدْرِكْنَا مَا أَمَّلْنَا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Hence, make us attain our goals</a:t>
            </a:r>
          </a:p>
        </p:txBody>
      </p:sp>
      <p:sp>
        <p:nvSpPr>
          <p:cNvPr id="334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fa-adrikna ma ammalna</a:t>
            </a:r>
          </a:p>
        </p:txBody>
      </p:sp>
      <p:sp>
        <p:nvSpPr>
          <p:cNvPr id="334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پوری</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334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हमारी उम्मीद पूरी फरमा </a:t>
            </a:r>
            <a:endParaRPr lang="en-US" sz="2400" b="1">
              <a:solidFill>
                <a:srgbClr val="000066"/>
              </a:solidFill>
            </a:endParaRPr>
          </a:p>
        </p:txBody>
      </p:sp>
      <p:sp>
        <p:nvSpPr>
          <p:cNvPr id="334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4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وَثَبِّتْ رَجَاءَكَ فِي صُدُورِنَا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firm our hoping for You in our hearts</a:t>
            </a:r>
          </a:p>
        </p:txBody>
      </p:sp>
      <p:sp>
        <p:nvSpPr>
          <p:cNvPr id="335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wathabbit raja-aka fi sudurina</a:t>
            </a:r>
          </a:p>
        </p:txBody>
      </p:sp>
      <p:sp>
        <p:nvSpPr>
          <p:cNvPr id="335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آرزو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سینوں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بسا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35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आरज़ू हमारे सीनों में बसा दे! </a:t>
            </a:r>
            <a:endParaRPr lang="en-US" sz="2400" b="1">
              <a:solidFill>
                <a:srgbClr val="000066"/>
              </a:solidFill>
            </a:endParaRPr>
          </a:p>
        </p:txBody>
      </p:sp>
      <p:sp>
        <p:nvSpPr>
          <p:cNvPr id="335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5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وَالإسْتِعَانَةَ</a:t>
            </a:r>
            <a:r>
              <a:rPr lang="ar-SA" sz="6600" kern="1200" dirty="0">
                <a:latin typeface="Arabic Typesetting" panose="03020402040406030203" pitchFamily="66" charset="-78"/>
                <a:ea typeface="+mn-ea"/>
                <a:cs typeface="Arabic Typesetting" panose="03020402040406030203" pitchFamily="66" charset="-78"/>
              </a:rPr>
              <a:t> بِفَضْلِكَ لِمَنْ أَمَّلَكَ مُبَاحَةً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find seeking the help of Your favor reachable for them who have hopefully looked forward to You </a:t>
            </a:r>
          </a:p>
        </p:txBody>
      </p:sp>
      <p:sp>
        <p:nvSpPr>
          <p:cNvPr id="34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walisti’anata bifadlika liman ammalaka mubaha(tan)</a:t>
            </a:r>
          </a:p>
        </p:txBody>
      </p:sp>
      <p:sp>
        <p:nvSpPr>
          <p:cNvPr id="34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ہر امیدوار کے لئے تیرے فضل سے مدد چاہنا آزاد و روا ہے</a:t>
            </a:r>
            <a:endParaRPr lang="en-US" sz="4000" b="1">
              <a:solidFill>
                <a:srgbClr val="000066"/>
              </a:solidFill>
              <a:latin typeface="Alvi Nastaleeq" pitchFamily="2" charset="-78"/>
              <a:cs typeface="Alvi Nastaleeq" pitchFamily="2" charset="-78"/>
            </a:endParaRPr>
          </a:p>
        </p:txBody>
      </p:sp>
      <p:sp>
        <p:nvSpPr>
          <p:cNvPr id="34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हर उम्मीदवार के लिए तेरे फज़ल से मदद चाहने की आजादी है </a:t>
            </a:r>
            <a:endParaRPr lang="en-US" sz="2400" b="1">
              <a:solidFill>
                <a:srgbClr val="000066"/>
              </a:solidFill>
            </a:endParaRPr>
          </a:p>
        </p:txBody>
      </p:sp>
      <p:sp>
        <p:nvSpPr>
          <p:cNvPr id="34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تُزِغْ قُلُوبَنَا بَعْدَ إذْ هَدَيْتَنَا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not our hearts to deviate after You have guided us aright</a:t>
            </a:r>
          </a:p>
        </p:txBody>
      </p:sp>
      <p:sp>
        <p:nvSpPr>
          <p:cNvPr id="336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tuzigh qulubana ba’da idh hadaytana</a:t>
            </a:r>
          </a:p>
        </p:txBody>
      </p:sp>
      <p:sp>
        <p:nvSpPr>
          <p:cNvPr id="336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ٹیڑھا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فرما، </a:t>
            </a:r>
            <a:r>
              <a:rPr lang="ar-SA" sz="4000" b="1" dirty="0" err="1">
                <a:solidFill>
                  <a:srgbClr val="000066"/>
                </a:solidFill>
                <a:latin typeface="Alvi Nastaleeq" pitchFamily="2" charset="-78"/>
                <a:cs typeface="Alvi Nastaleeq" pitchFamily="2" charset="-78"/>
              </a:rPr>
              <a:t>اسکے</a:t>
            </a:r>
            <a:r>
              <a:rPr lang="ar-SA" sz="4000" b="1" dirty="0">
                <a:solidFill>
                  <a:srgbClr val="000066"/>
                </a:solidFill>
                <a:latin typeface="Alvi Nastaleeq" pitchFamily="2" charset="-78"/>
                <a:cs typeface="Alvi Nastaleeq" pitchFamily="2" charset="-78"/>
              </a:rPr>
              <a:t> بعد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جب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ہدایت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336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हमारे दिलों को टेढा ना फरमा इसके बाद की जब तूने हमें हिदायत दी </a:t>
            </a:r>
            <a:endParaRPr lang="en-US" sz="2400" b="1">
              <a:solidFill>
                <a:srgbClr val="000066"/>
              </a:solidFill>
            </a:endParaRPr>
          </a:p>
        </p:txBody>
      </p:sp>
      <p:sp>
        <p:nvSpPr>
          <p:cNvPr id="336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6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وَهَبْ لَنَا مِنْ لَدُنْكَ رَحْمَةً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grant us from You mercy;</a:t>
            </a:r>
          </a:p>
        </p:txBody>
      </p:sp>
      <p:sp>
        <p:nvSpPr>
          <p:cNvPr id="337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wahab lana min ladunka rahma(tan)</a:t>
            </a:r>
          </a:p>
        </p:txBody>
      </p:sp>
      <p:sp>
        <p:nvSpPr>
          <p:cNvPr id="337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رحمت فرما</a:t>
            </a:r>
            <a:endParaRPr lang="en-US" sz="4000" b="1" dirty="0">
              <a:solidFill>
                <a:srgbClr val="000066"/>
              </a:solidFill>
              <a:latin typeface="Alvi Nastaleeq" pitchFamily="2" charset="-78"/>
              <a:cs typeface="Alvi Nastaleeq" pitchFamily="2" charset="-78"/>
            </a:endParaRPr>
          </a:p>
        </p:txBody>
      </p:sp>
      <p:sp>
        <p:nvSpPr>
          <p:cNvPr id="337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 और अपनी तरफ से हम पर रहमत फरमा </a:t>
            </a:r>
            <a:endParaRPr lang="en-US" sz="2400" b="1">
              <a:solidFill>
                <a:srgbClr val="000066"/>
              </a:solidFill>
            </a:endParaRPr>
          </a:p>
        </p:txBody>
      </p:sp>
      <p:sp>
        <p:nvSpPr>
          <p:cNvPr id="337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7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إنَّكَ أَنْتَ الْوَهَّابُ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Surely, You are the most liberal Giver.</a:t>
            </a:r>
          </a:p>
        </p:txBody>
      </p:sp>
      <p:sp>
        <p:nvSpPr>
          <p:cNvPr id="338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innaka antal-wahhab(u)</a:t>
            </a:r>
          </a:p>
        </p:txBody>
      </p:sp>
      <p:sp>
        <p:nvSpPr>
          <p:cNvPr id="338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بیشک</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دینے</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38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 बेशक तू बहुत देने वाला है! </a:t>
            </a:r>
            <a:endParaRPr lang="en-US" sz="2400" b="1">
              <a:solidFill>
                <a:srgbClr val="000066"/>
              </a:solidFill>
            </a:endParaRPr>
          </a:p>
        </p:txBody>
      </p:sp>
      <p:sp>
        <p:nvSpPr>
          <p:cNvPr id="338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8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فَوَعِزَّتِكَ</a:t>
            </a:r>
            <a:r>
              <a:rPr lang="ar-SA" sz="6600" kern="1200" dirty="0">
                <a:latin typeface="Arabic Typesetting" panose="03020402040406030203" pitchFamily="66" charset="-78"/>
                <a:ea typeface="+mn-ea"/>
                <a:cs typeface="Arabic Typesetting" panose="03020402040406030203" pitchFamily="66" charset="-78"/>
              </a:rPr>
              <a:t> لَوِ </a:t>
            </a:r>
            <a:r>
              <a:rPr lang="ar-SA" sz="6600" kern="1200" dirty="0" err="1">
                <a:latin typeface="Arabic Typesetting" panose="03020402040406030203" pitchFamily="66" charset="-78"/>
                <a:ea typeface="+mn-ea"/>
                <a:cs typeface="Arabic Typesetting" panose="03020402040406030203" pitchFamily="66" charset="-78"/>
              </a:rPr>
              <a:t>انْتَهَرْتَنِي</a:t>
            </a:r>
            <a:r>
              <a:rPr lang="ar-SA" sz="6600" kern="1200" dirty="0">
                <a:latin typeface="Arabic Typesetting" panose="03020402040406030203" pitchFamily="66" charset="-78"/>
                <a:ea typeface="+mn-ea"/>
                <a:cs typeface="Arabic Typesetting" panose="03020402040406030203" pitchFamily="66" charset="-78"/>
              </a:rPr>
              <a:t> مَا بَرِحْتُ مِنْ بَابِكَ وَلا كَفَفْتُ عَنْ تَمَلُّقِكَ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By Your Majesty I swear, O my Lord, even if you chide me, I shall never leave Your Door and I shall never stop flattering You</a:t>
            </a:r>
          </a:p>
        </p:txBody>
      </p:sp>
      <p:sp>
        <p:nvSpPr>
          <p:cNvPr id="339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fawa’izzatika lawintahartani ma barihtu min babika wala kafaftu ‘an tamalluqik(a)</a:t>
            </a:r>
          </a:p>
        </p:txBody>
      </p:sp>
      <p:sp>
        <p:nvSpPr>
          <p:cNvPr id="339973" name="Rectangle 15"/>
          <p:cNvSpPr>
            <a:spLocks noChangeArrowheads="1"/>
          </p:cNvSpPr>
          <p:nvPr/>
        </p:nvSpPr>
        <p:spPr bwMode="auto">
          <a:xfrm>
            <a:off x="228600" y="4114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بس قسم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عزت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جھڑک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ہٹونگا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توصیف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زبان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روکونگا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39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क़सम है तेरी इज्ज़त की के अगर तू मुझे झिड़क दे तो भी मई तेरी बारगाह से ना हटूँगा, और तेरी तौसीफ करने से ज़बान ना रोकूंगा </a:t>
            </a:r>
            <a:endParaRPr lang="en-US" sz="2400" b="1">
              <a:solidFill>
                <a:srgbClr val="000066"/>
              </a:solidFill>
            </a:endParaRPr>
          </a:p>
        </p:txBody>
      </p:sp>
      <p:sp>
        <p:nvSpPr>
          <p:cNvPr id="339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9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لِمَا أُلْهِمَ قَلْبِي مِنَ الْمَعْرِفَةِ بِكَرَمِكَ وَسَعَةِ 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This is because I have full acquaintance with Your (indescribable) generosity and bounty</a:t>
            </a:r>
          </a:p>
        </p:txBody>
      </p:sp>
      <p:sp>
        <p:nvSpPr>
          <p:cNvPr id="340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lima ulhima qalbi minal-ma’rifati bikaramika wasa’ati rahmatik(a)</a:t>
            </a:r>
          </a:p>
        </p:txBody>
      </p:sp>
      <p:sp>
        <p:nvSpPr>
          <p:cNvPr id="340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کیونکہ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فضل و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وسیع</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مغفرت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40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क्योंकि मेरा दिल तेरे फज़ल व करम और तेरी वसी रहमत की मग्फेरत से भरा हुआ है, </a:t>
            </a:r>
            <a:endParaRPr lang="en-US" sz="2400" b="1">
              <a:solidFill>
                <a:srgbClr val="000066"/>
              </a:solidFill>
            </a:endParaRPr>
          </a:p>
        </p:txBody>
      </p:sp>
      <p:sp>
        <p:nvSpPr>
          <p:cNvPr id="340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1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إلَى مَنْ يَذْهَبُ الْعَبْدُ إلاّ إلَى مَوْلاهُ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To whom may a servant go save to his Lord?</a:t>
            </a:r>
          </a:p>
        </p:txBody>
      </p:sp>
      <p:sp>
        <p:nvSpPr>
          <p:cNvPr id="342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 man yadhhabul-‘abdul illa ila mawlah(u)</a:t>
            </a:r>
          </a:p>
        </p:txBody>
      </p:sp>
      <p:sp>
        <p:nvSpPr>
          <p:cNvPr id="342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غلام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مولا اور آقا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جا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42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गुलाम अपने मौला व आका के सिवा किस की तरफ जा सकता है </a:t>
            </a:r>
            <a:endParaRPr lang="en-US" sz="2400" b="1">
              <a:solidFill>
                <a:srgbClr val="000066"/>
              </a:solidFill>
            </a:endParaRPr>
          </a:p>
        </p:txBody>
      </p:sp>
      <p:sp>
        <p:nvSpPr>
          <p:cNvPr id="342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2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وَإلَى مَنْ يَلْتَجِئُ الْمَخْلُوقُ إلاّ إلَى خَالِقِهِ.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whom may a mortal resort save to his Creator?</a:t>
            </a:r>
          </a:p>
        </p:txBody>
      </p:sp>
      <p:sp>
        <p:nvSpPr>
          <p:cNvPr id="343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wa-ila man yaltaji-ul-makhluqu illa ila khaliqih(i)</a:t>
            </a:r>
          </a:p>
        </p:txBody>
      </p:sp>
      <p:sp>
        <p:nvSpPr>
          <p:cNvPr id="343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مخلوق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خالق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مل </a:t>
            </a:r>
            <a:r>
              <a:rPr lang="ar-SA" sz="4000" b="1" dirty="0" err="1">
                <a:solidFill>
                  <a:srgbClr val="000066"/>
                </a:solidFill>
                <a:latin typeface="Alvi Nastaleeq" pitchFamily="2" charset="-78"/>
                <a:cs typeface="Alvi Nastaleeq" pitchFamily="2" charset="-78"/>
              </a:rPr>
              <a:t>سکتی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43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मखलूक को अपने खालिक के इलावा कहाँ पनाह मिल सकती है, </a:t>
            </a:r>
            <a:endParaRPr lang="en-US" sz="2400" b="1">
              <a:solidFill>
                <a:srgbClr val="000066"/>
              </a:solidFill>
            </a:endParaRPr>
          </a:p>
        </p:txBody>
      </p:sp>
      <p:sp>
        <p:nvSpPr>
          <p:cNvPr id="343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3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لَوْ </a:t>
            </a:r>
            <a:r>
              <a:rPr lang="ar-SA" sz="6600" kern="1200" dirty="0" err="1">
                <a:latin typeface="Arabic Typesetting" panose="03020402040406030203" pitchFamily="66" charset="-78"/>
                <a:ea typeface="+mn-ea"/>
                <a:cs typeface="Arabic Typesetting" panose="03020402040406030203" pitchFamily="66" charset="-78"/>
              </a:rPr>
              <a:t>قَرَنْتَنِي</a:t>
            </a:r>
            <a:r>
              <a:rPr lang="ar-SA" sz="6600" kern="1200" dirty="0">
                <a:latin typeface="Arabic Typesetting" panose="03020402040406030203" pitchFamily="66" charset="-78"/>
                <a:ea typeface="+mn-ea"/>
                <a:cs typeface="Arabic Typesetting" panose="03020402040406030203" pitchFamily="66" charset="-78"/>
              </a:rPr>
              <a:t> بِالأَصْفَادِ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even if You tie me with chains</a:t>
            </a:r>
          </a:p>
        </p:txBody>
      </p:sp>
      <p:sp>
        <p:nvSpPr>
          <p:cNvPr id="344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law qarantani bil-asfad(i)</a:t>
            </a:r>
          </a:p>
        </p:txBody>
      </p:sp>
      <p:sp>
        <p:nvSpPr>
          <p:cNvPr id="344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زنجیروں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جکڑ</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344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अगर तूने मुझे जंजीरों में जकड दिया </a:t>
            </a:r>
            <a:endParaRPr lang="en-US" sz="2400" b="1">
              <a:solidFill>
                <a:srgbClr val="000066"/>
              </a:solidFill>
            </a:endParaRPr>
          </a:p>
        </p:txBody>
      </p:sp>
      <p:sp>
        <p:nvSpPr>
          <p:cNvPr id="344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4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وَمَنَعْتَنِي سَيْبَكَ مِنْ بَيْنِ الأَشْهَادِ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deprive me of the stream of Your bounties in the presence of people</a:t>
            </a:r>
          </a:p>
        </p:txBody>
      </p:sp>
      <p:sp>
        <p:nvSpPr>
          <p:cNvPr id="345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wamana’tani saybaka min baynil-ash-had(i)</a:t>
            </a:r>
          </a:p>
        </p:txBody>
      </p:sp>
      <p:sp>
        <p:nvSpPr>
          <p:cNvPr id="345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دیکھتی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آنکھیں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فیض</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345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देखती आँखों मुझ से अपना फैज़ रोक दिया</a:t>
            </a:r>
            <a:endParaRPr lang="en-US" sz="2400" b="1">
              <a:solidFill>
                <a:srgbClr val="000066"/>
              </a:solidFill>
            </a:endParaRPr>
          </a:p>
        </p:txBody>
      </p:sp>
      <p:sp>
        <p:nvSpPr>
          <p:cNvPr id="345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5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وَدَلَلْتَ عَلَى فَضَائِحِي عُيُونَ الْعِبَادِ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divulge all my scandalous acts before the eyes of all Your servants</a:t>
            </a:r>
          </a:p>
        </p:txBody>
      </p:sp>
      <p:sp>
        <p:nvSpPr>
          <p:cNvPr id="346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wadalalta ‘ala fada-ihi ‘uyunal-‘ibad(i)</a:t>
            </a:r>
          </a:p>
        </p:txBody>
      </p:sp>
      <p:sp>
        <p:nvSpPr>
          <p:cNvPr id="346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سامنے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رسوائیاں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عیاں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دیں</a:t>
            </a:r>
            <a:endParaRPr lang="en-US" sz="4000" b="1" dirty="0">
              <a:solidFill>
                <a:srgbClr val="000066"/>
              </a:solidFill>
              <a:latin typeface="Alvi Nastaleeq" pitchFamily="2" charset="-78"/>
              <a:cs typeface="Alvi Nastaleeq" pitchFamily="2" charset="-78"/>
            </a:endParaRPr>
          </a:p>
        </p:txBody>
      </p:sp>
      <p:sp>
        <p:nvSpPr>
          <p:cNvPr id="346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लोगों के सामने  मेरी रुस्वाइयां अयाँ कर दी </a:t>
            </a:r>
          </a:p>
        </p:txBody>
      </p:sp>
      <p:sp>
        <p:nvSpPr>
          <p:cNvPr id="346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6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وَأَبْوَابَ الدُّعَاءِ إلَيْكَ لِلصَّارِخِينَ مَفْتُوحَةً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find the doors of praying You vulnerable for them who cry to You</a:t>
            </a:r>
          </a:p>
        </p:txBody>
      </p:sp>
      <p:sp>
        <p:nvSpPr>
          <p:cNvPr id="35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wa-abwabad-du’a-i ilayka lis-sarikhina maftuha(tan)</a:t>
            </a:r>
          </a:p>
        </p:txBody>
      </p:sp>
      <p:sp>
        <p:nvSpPr>
          <p:cNvPr id="35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فریاد کرنے والوں کی دعاؤں کیلئے تیرے دروازے کھلے ہیں</a:t>
            </a:r>
            <a:endParaRPr lang="en-US" sz="4000" b="1">
              <a:solidFill>
                <a:srgbClr val="000066"/>
              </a:solidFill>
              <a:latin typeface="Alvi Nastaleeq" pitchFamily="2" charset="-78"/>
              <a:cs typeface="Alvi Nastaleeq" pitchFamily="2" charset="-78"/>
            </a:endParaRPr>
          </a:p>
        </p:txBody>
      </p:sp>
      <p:sp>
        <p:nvSpPr>
          <p:cNvPr id="35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फरयाद करने वालों की दुआओं के लिए तेरे दरवाज़े खुले हैं, </a:t>
            </a:r>
            <a:endParaRPr lang="en-US" sz="2400" b="1">
              <a:solidFill>
                <a:srgbClr val="000066"/>
              </a:solidFill>
            </a:endParaRPr>
          </a:p>
        </p:txBody>
      </p:sp>
      <p:sp>
        <p:nvSpPr>
          <p:cNvPr id="35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وَأَمَرْتَ بِي إلَى النَّارِ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order me to be entered Hell</a:t>
            </a:r>
          </a:p>
        </p:txBody>
      </p:sp>
      <p:sp>
        <p:nvSpPr>
          <p:cNvPr id="347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wa-amarta bi ilan-nar(i)</a:t>
            </a:r>
          </a:p>
        </p:txBody>
      </p:sp>
      <p:sp>
        <p:nvSpPr>
          <p:cNvPr id="347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جہنّم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صادر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endParaRPr lang="en-US" sz="4000" b="1" dirty="0">
              <a:solidFill>
                <a:srgbClr val="000066"/>
              </a:solidFill>
              <a:latin typeface="Alvi Nastaleeq" pitchFamily="2" charset="-78"/>
              <a:cs typeface="Alvi Nastaleeq" pitchFamily="2" charset="-78"/>
            </a:endParaRPr>
          </a:p>
        </p:txBody>
      </p:sp>
      <p:sp>
        <p:nvSpPr>
          <p:cNvPr id="347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जहन्नुम का हुक्म सादिर कर दिया </a:t>
            </a:r>
            <a:endParaRPr lang="en-US" sz="2400" b="1">
              <a:solidFill>
                <a:srgbClr val="000066"/>
              </a:solidFill>
            </a:endParaRPr>
          </a:p>
        </p:txBody>
      </p:sp>
      <p:sp>
        <p:nvSpPr>
          <p:cNvPr id="347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7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وَحُلْتَ بَيْنِي وَبَيْنَ الأَبْرَارِ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prevent me from communicating the Pious ones</a:t>
            </a:r>
          </a:p>
        </p:txBody>
      </p:sp>
      <p:sp>
        <p:nvSpPr>
          <p:cNvPr id="348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wahulta bayni wabaynal-abrar(i)</a:t>
            </a:r>
          </a:p>
        </p:txBody>
      </p:sp>
      <p:sp>
        <p:nvSpPr>
          <p:cNvPr id="348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تو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درمیان</a:t>
            </a:r>
            <a:r>
              <a:rPr lang="ar-SA" sz="4000" b="1" dirty="0">
                <a:solidFill>
                  <a:srgbClr val="000066"/>
                </a:solidFill>
                <a:latin typeface="Alvi Nastaleeq" pitchFamily="2" charset="-78"/>
                <a:cs typeface="Alvi Nastaleeq" pitchFamily="2" charset="-78"/>
              </a:rPr>
              <a:t> حائل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جائے</a:t>
            </a:r>
            <a:endParaRPr lang="en-US" sz="4000" b="1" dirty="0">
              <a:solidFill>
                <a:srgbClr val="000066"/>
              </a:solidFill>
              <a:latin typeface="Alvi Nastaleeq" pitchFamily="2" charset="-78"/>
              <a:cs typeface="Alvi Nastaleeq" pitchFamily="2" charset="-78"/>
            </a:endParaRPr>
          </a:p>
        </p:txBody>
      </p:sp>
      <p:sp>
        <p:nvSpPr>
          <p:cNvPr id="348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 मेरे और नेक लोगों के दरम्यान हायेल हो जाए </a:t>
            </a:r>
            <a:endParaRPr lang="en-US" sz="2400" b="1">
              <a:solidFill>
                <a:srgbClr val="000066"/>
              </a:solidFill>
            </a:endParaRPr>
          </a:p>
        </p:txBody>
      </p:sp>
      <p:sp>
        <p:nvSpPr>
          <p:cNvPr id="348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8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مَا قَطَعْتُ رَجَائِي مِنْكَ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(in spite of all that) I will never stop hoping for You</a:t>
            </a:r>
          </a:p>
        </p:txBody>
      </p:sp>
      <p:sp>
        <p:nvSpPr>
          <p:cNvPr id="349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maqata’tu raja-i mink(a)</a:t>
            </a:r>
          </a:p>
        </p:txBody>
      </p:sp>
      <p:sp>
        <p:nvSpPr>
          <p:cNvPr id="349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توڑونگا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49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भी मैं तुझ से उम्मीद ना तोडूंगा, </a:t>
            </a:r>
            <a:endParaRPr lang="en-US" sz="2400" b="1">
              <a:solidFill>
                <a:srgbClr val="000066"/>
              </a:solidFill>
            </a:endParaRPr>
          </a:p>
        </p:txBody>
      </p:sp>
      <p:sp>
        <p:nvSpPr>
          <p:cNvPr id="349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9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صَرَفْتُ تَأْمِيلِي لِلْعَفْوِ عَنْكَ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will never stop expecting Your pardon</a:t>
            </a:r>
          </a:p>
        </p:txBody>
      </p:sp>
      <p:sp>
        <p:nvSpPr>
          <p:cNvPr id="350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400" b="1" i="1">
                <a:solidFill>
                  <a:srgbClr val="000066"/>
                </a:solidFill>
                <a:ea typeface="MS Mincho" pitchFamily="49" charset="-128"/>
              </a:rPr>
              <a:t>wama saraftu ta-`mili lil-‘afwi ‘ank(a)</a:t>
            </a:r>
            <a:endParaRPr lang="fi-FI" sz="2400" b="1" i="1">
              <a:solidFill>
                <a:srgbClr val="000066"/>
              </a:solidFill>
              <a:ea typeface="MS Mincho" pitchFamily="49" charset="-128"/>
            </a:endParaRPr>
          </a:p>
        </p:txBody>
      </p:sp>
      <p:sp>
        <p:nvSpPr>
          <p:cNvPr id="350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عفو و </a:t>
            </a:r>
            <a:r>
              <a:rPr lang="ar-SA" sz="4000" b="1" dirty="0" err="1">
                <a:solidFill>
                  <a:srgbClr val="000066"/>
                </a:solidFill>
                <a:latin typeface="Alvi Nastaleeq" pitchFamily="2" charset="-78"/>
                <a:cs typeface="Alvi Nastaleeq" pitchFamily="2" charset="-78"/>
              </a:rPr>
              <a:t>درگزر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باز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آؤنگا</a:t>
            </a:r>
            <a:endParaRPr lang="en-US" sz="4000" b="1" dirty="0">
              <a:solidFill>
                <a:srgbClr val="000066"/>
              </a:solidFill>
              <a:latin typeface="Alvi Nastaleeq" pitchFamily="2" charset="-78"/>
              <a:cs typeface="Alvi Nastaleeq" pitchFamily="2" charset="-78"/>
            </a:endParaRPr>
          </a:p>
        </p:txBody>
      </p:sp>
      <p:sp>
        <p:nvSpPr>
          <p:cNvPr id="350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तुझ से अफु व दरगुज़र की उम्मीद रखने से बाज़ ना आऊँगा </a:t>
            </a:r>
            <a:endParaRPr lang="en-US" sz="2400" b="1">
              <a:solidFill>
                <a:srgbClr val="000066"/>
              </a:solidFill>
            </a:endParaRPr>
          </a:p>
        </p:txBody>
      </p:sp>
      <p:sp>
        <p:nvSpPr>
          <p:cNvPr id="350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0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خَرَجَ حُبُّكَ مِنْ قَلْبِي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Your love will never exit my heart</a:t>
            </a:r>
          </a:p>
        </p:txBody>
      </p:sp>
      <p:sp>
        <p:nvSpPr>
          <p:cNvPr id="351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kharaja hubbuka min qalbi</a:t>
            </a:r>
          </a:p>
        </p:txBody>
      </p:sp>
      <p:sp>
        <p:nvSpPr>
          <p:cNvPr id="351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محبّت</a:t>
            </a:r>
            <a:r>
              <a:rPr lang="ar-SA" sz="4000" b="1" dirty="0">
                <a:solidFill>
                  <a:srgbClr val="000066"/>
                </a:solidFill>
                <a:latin typeface="Alvi Nastaleeq" pitchFamily="2" charset="-78"/>
                <a:cs typeface="Alvi Nastaleeq" pitchFamily="2" charset="-78"/>
              </a:rPr>
              <a:t> ختم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ہوگی</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51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दिल से तेरी मोहब्बत ख़तम ना होगी, </a:t>
            </a:r>
            <a:endParaRPr lang="en-US" sz="2400" b="1">
              <a:solidFill>
                <a:srgbClr val="000066"/>
              </a:solidFill>
            </a:endParaRPr>
          </a:p>
        </p:txBody>
      </p:sp>
      <p:sp>
        <p:nvSpPr>
          <p:cNvPr id="351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1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أَنَا لا أَنْسَى أَيَادِيَكَ عِنْدِي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t>
            </a:r>
            <a:r>
              <a:rPr lang="en-US" sz="2800" b="1" kern="1200" dirty="0" smtClean="0">
                <a:ea typeface="MS Mincho" pitchFamily="49" charset="-128"/>
              </a:rPr>
              <a:t>will never </a:t>
            </a:r>
            <a:r>
              <a:rPr lang="en-US" sz="2800" b="1" kern="1200" dirty="0">
                <a:ea typeface="MS Mincho" pitchFamily="49" charset="-128"/>
              </a:rPr>
              <a:t>forget Your graces that I enjoy</a:t>
            </a:r>
          </a:p>
        </p:txBody>
      </p:sp>
      <p:sp>
        <p:nvSpPr>
          <p:cNvPr id="352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ana la ansa ayadika ‘indi</a:t>
            </a:r>
          </a:p>
        </p:txBody>
      </p:sp>
      <p:sp>
        <p:nvSpPr>
          <p:cNvPr id="352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دنیا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نعمتوں</a:t>
            </a:r>
            <a:endParaRPr lang="en-US" sz="4000" b="1" dirty="0">
              <a:solidFill>
                <a:srgbClr val="000066"/>
              </a:solidFill>
              <a:latin typeface="Alvi Nastaleeq" pitchFamily="2" charset="-78"/>
              <a:cs typeface="Alvi Nastaleeq" pitchFamily="2" charset="-78"/>
            </a:endParaRPr>
          </a:p>
        </p:txBody>
      </p:sp>
      <p:sp>
        <p:nvSpPr>
          <p:cNvPr id="352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दुन्या में दी गयी तेरी नेमतों </a:t>
            </a:r>
            <a:endParaRPr lang="en-US" sz="2400" b="1">
              <a:solidFill>
                <a:srgbClr val="000066"/>
              </a:solidFill>
            </a:endParaRPr>
          </a:p>
        </p:txBody>
      </p:sp>
      <p:sp>
        <p:nvSpPr>
          <p:cNvPr id="352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2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وَسِتْرَكَ عَلَيَّ فِي دَارِ الدُّنْيَا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Your having concealed my defects in the worldly abode</a:t>
            </a:r>
          </a:p>
        </p:txBody>
      </p:sp>
      <p:sp>
        <p:nvSpPr>
          <p:cNvPr id="353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wasitraka ‘alayya fi darid-dunya</a:t>
            </a:r>
          </a:p>
        </p:txBody>
      </p:sp>
      <p:sp>
        <p:nvSpPr>
          <p:cNvPr id="353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ہرگز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بھول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سکتا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53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गुनाहों पर तेरी परदापोशी को हरगिज़ नहीं भूल सकता </a:t>
            </a:r>
            <a:endParaRPr lang="en-US" sz="2400" b="1">
              <a:solidFill>
                <a:srgbClr val="000066"/>
              </a:solidFill>
            </a:endParaRPr>
          </a:p>
        </p:txBody>
      </p:sp>
      <p:sp>
        <p:nvSpPr>
          <p:cNvPr id="353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3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أَخْرِجْ حُبَّ الدُّنْيَا مِنْ قَلْبِي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(please) expel the love for the world out of my heart</a:t>
            </a:r>
          </a:p>
        </p:txBody>
      </p:sp>
      <p:sp>
        <p:nvSpPr>
          <p:cNvPr id="354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akhrij hubbad-dunya min qalbi</a:t>
            </a:r>
          </a:p>
        </p:txBody>
      </p:sp>
      <p:sp>
        <p:nvSpPr>
          <p:cNvPr id="354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آقا!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دنیا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محبّت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نکال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354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आका! मेरे दिल से दुन्या की मोहब्बत निकाल दे, </a:t>
            </a:r>
            <a:endParaRPr lang="en-US" sz="2400" b="1">
              <a:solidFill>
                <a:srgbClr val="000066"/>
              </a:solidFill>
            </a:endParaRPr>
          </a:p>
        </p:txBody>
      </p:sp>
      <p:sp>
        <p:nvSpPr>
          <p:cNvPr id="354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4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وَاجْمَعْ بَيْنِي وَبَيْنَ الْمُصْطَفَى </a:t>
            </a:r>
            <a:r>
              <a:rPr lang="ar-SA" sz="6600" kern="1200" dirty="0" err="1">
                <a:latin typeface="Arabic Typesetting" panose="03020402040406030203" pitchFamily="66" charset="-78"/>
                <a:ea typeface="+mn-ea"/>
                <a:cs typeface="Arabic Typesetting" panose="03020402040406030203" pitchFamily="66" charset="-78"/>
              </a:rPr>
              <a:t>وَآلِهِ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join me with the Chosen One and his Family</a:t>
            </a:r>
          </a:p>
        </p:txBody>
      </p:sp>
      <p:sp>
        <p:nvSpPr>
          <p:cNvPr id="355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weajma’ bayni wabaynal-mustafa wa-alih(i)</a:t>
            </a:r>
          </a:p>
        </p:txBody>
      </p:sp>
      <p:sp>
        <p:nvSpPr>
          <p:cNvPr id="355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مخلوق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سب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endParaRPr lang="en-US" sz="4000" b="1" dirty="0">
              <a:solidFill>
                <a:srgbClr val="000066"/>
              </a:solidFill>
              <a:latin typeface="Alvi Nastaleeq" pitchFamily="2" charset="-78"/>
              <a:cs typeface="Alvi Nastaleeq" pitchFamily="2" charset="-78"/>
            </a:endParaRPr>
          </a:p>
        </p:txBody>
      </p:sp>
      <p:sp>
        <p:nvSpPr>
          <p:cNvPr id="355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अपनी मखलूक में सबसे बेहतर </a:t>
            </a:r>
            <a:endParaRPr lang="en-US" sz="2400" b="1">
              <a:solidFill>
                <a:srgbClr val="000066"/>
              </a:solidFill>
            </a:endParaRPr>
          </a:p>
        </p:txBody>
      </p:sp>
      <p:sp>
        <p:nvSpPr>
          <p:cNvPr id="355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5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خِيَرَتِكَ مِنْ خَلْقِكَ وَخَاتَمِ النَّبِيِّينَ مُحَمَّدٍ صَلَّى اللهُ عَلَيْهِ وَعَلَى </a:t>
            </a:r>
            <a:r>
              <a:rPr lang="ar-SA" sz="6600" kern="1200" dirty="0" err="1">
                <a:latin typeface="Arabic Typesetting" panose="03020402040406030203" pitchFamily="66" charset="-78"/>
                <a:ea typeface="+mn-ea"/>
                <a:cs typeface="Arabic Typesetting" panose="03020402040406030203" pitchFamily="66" charset="-78"/>
              </a:rPr>
              <a:t>آلِهِ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The choicest of Your creatures and the seal of the Prophets—Muhammad, blessings of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be on him and on his Family</a:t>
            </a:r>
          </a:p>
        </p:txBody>
      </p:sp>
      <p:sp>
        <p:nvSpPr>
          <p:cNvPr id="356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khiyaratika min khalqika wakhatamin-nabiyyina muhammadin sallal-lahu ‘alyhi wa-alih(i)</a:t>
            </a:r>
          </a:p>
        </p:txBody>
      </p:sp>
      <p:sp>
        <p:nvSpPr>
          <p:cNvPr id="356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خاتم محمّد </a:t>
            </a:r>
            <a:r>
              <a:rPr lang="ar-SA" sz="4000" b="1" dirty="0" err="1">
                <a:solidFill>
                  <a:srgbClr val="000066"/>
                </a:solidFill>
                <a:latin typeface="Alvi Nastaleeq" pitchFamily="2" charset="-78"/>
                <a:cs typeface="Alvi Nastaleeq" pitchFamily="2" charset="-78"/>
              </a:rPr>
              <a:t>مصطفیٰ</a:t>
            </a:r>
            <a:r>
              <a:rPr lang="ar-SA" sz="4000" b="1" dirty="0">
                <a:solidFill>
                  <a:srgbClr val="000066"/>
                </a:solidFill>
                <a:latin typeface="Alvi Nastaleeq" pitchFamily="2" charset="-78"/>
                <a:cs typeface="Alvi Nastaleeq" pitchFamily="2" charset="-78"/>
              </a:rPr>
              <a:t> (ص) اور </a:t>
            </a:r>
            <a:r>
              <a:rPr lang="ar-SA" sz="4000" b="1" dirty="0" err="1">
                <a:solidFill>
                  <a:srgbClr val="000066"/>
                </a:solidFill>
                <a:latin typeface="Alvi Nastaleeq" pitchFamily="2" charset="-78"/>
                <a:cs typeface="Alvi Nastaleeq" pitchFamily="2" charset="-78"/>
              </a:rPr>
              <a:t>انکی</a:t>
            </a:r>
            <a:r>
              <a:rPr lang="ar-SA" sz="4000" b="1" dirty="0">
                <a:solidFill>
                  <a:srgbClr val="000066"/>
                </a:solidFill>
                <a:latin typeface="Alvi Nastaleeq" pitchFamily="2" charset="-78"/>
                <a:cs typeface="Alvi Nastaleeq" pitchFamily="2" charset="-78"/>
              </a:rPr>
              <a:t> آل (ع)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قرب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عنایت</a:t>
            </a:r>
            <a:r>
              <a:rPr lang="ar-SA" sz="4000" b="1" dirty="0">
                <a:solidFill>
                  <a:srgbClr val="000066"/>
                </a:solidFill>
                <a:latin typeface="Alvi Nastaleeq" pitchFamily="2" charset="-78"/>
                <a:cs typeface="Alvi Nastaleeq" pitchFamily="2" charset="-78"/>
              </a:rPr>
              <a:t> </a:t>
            </a:r>
            <a:r>
              <a:rPr lang="ar-SA" sz="4000" b="1" dirty="0" smtClean="0">
                <a:solidFill>
                  <a:srgbClr val="000066"/>
                </a:solidFill>
                <a:latin typeface="Alvi Nastaleeq" pitchFamily="2" charset="-78"/>
                <a:cs typeface="Alvi Nastaleeq" pitchFamily="2" charset="-78"/>
              </a:rPr>
              <a:t>فرما</a:t>
            </a:r>
            <a:endParaRPr lang="en-US" sz="4000" b="1" dirty="0">
              <a:solidFill>
                <a:srgbClr val="000066"/>
              </a:solidFill>
              <a:latin typeface="Alvi Nastaleeq" pitchFamily="2" charset="-78"/>
              <a:cs typeface="Alvi Nastaleeq" pitchFamily="2" charset="-78"/>
            </a:endParaRPr>
          </a:p>
        </p:txBody>
      </p:sp>
      <p:sp>
        <p:nvSpPr>
          <p:cNvPr id="356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नबियों के खातिम मोहम्मद मुस्तफा (स:अ:व:व) और इनकी आल (अ:स) के कुर्ब में जगह इनायत फरमा </a:t>
            </a:r>
            <a:endParaRPr lang="en-US" sz="2400" b="1">
              <a:solidFill>
                <a:srgbClr val="000066"/>
              </a:solidFill>
            </a:endParaRPr>
          </a:p>
        </p:txBody>
      </p:sp>
      <p:sp>
        <p:nvSpPr>
          <p:cNvPr id="356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6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وَأَعْلَمُ أَنَّكَ لِلرَّاجِين بِمَوْضِعِ إجَابَةٍ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know for sure that You give favorable reply to the petitioners</a:t>
            </a:r>
          </a:p>
        </p:txBody>
      </p:sp>
      <p:sp>
        <p:nvSpPr>
          <p:cNvPr id="36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wa-a’lamu annaka lir-raji’ina bimawdi’i ijaba(tin)</a:t>
            </a:r>
          </a:p>
        </p:txBody>
      </p:sp>
      <p:sp>
        <p:nvSpPr>
          <p:cNvPr id="36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اور میں جانتا ہوں کہ تو امیدوار کی جائے قبولیت ہے</a:t>
            </a:r>
            <a:endParaRPr lang="en-US" sz="4000" b="1">
              <a:solidFill>
                <a:srgbClr val="000066"/>
              </a:solidFill>
              <a:latin typeface="Alvi Nastaleeq" pitchFamily="2" charset="-78"/>
              <a:cs typeface="Alvi Nastaleeq" pitchFamily="2" charset="-78"/>
            </a:endParaRPr>
          </a:p>
        </p:txBody>
      </p:sp>
      <p:sp>
        <p:nvSpPr>
          <p:cNvPr id="36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जानता हूँ की तू उम्मीदवारों की जाए क़बूलियत है, </a:t>
            </a:r>
            <a:endParaRPr lang="en-US" sz="2400" b="1">
              <a:solidFill>
                <a:srgbClr val="000066"/>
              </a:solidFill>
            </a:endParaRPr>
          </a:p>
        </p:txBody>
      </p:sp>
      <p:sp>
        <p:nvSpPr>
          <p:cNvPr id="36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وَانْقُلْنِي إلَى دَرَجَةِ التَّوْبَةِ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move me to the rank of repentance with You</a:t>
            </a:r>
          </a:p>
        </p:txBody>
      </p:sp>
      <p:sp>
        <p:nvSpPr>
          <p:cNvPr id="357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wanqulni ila darajatit-tawbati ilayk(a)</a:t>
            </a:r>
          </a:p>
        </p:txBody>
      </p:sp>
      <p:sp>
        <p:nvSpPr>
          <p:cNvPr id="357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توبہ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مقام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پلٹا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357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अपने हुज़ूर तौबा के मुकाम की तरफ पलटा दे </a:t>
            </a:r>
            <a:endParaRPr lang="en-US" sz="2400" b="1">
              <a:solidFill>
                <a:srgbClr val="000066"/>
              </a:solidFill>
            </a:endParaRPr>
          </a:p>
        </p:txBody>
      </p:sp>
      <p:sp>
        <p:nvSpPr>
          <p:cNvPr id="357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7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وَأَعِنِّي بِالْبُكَاءِ عَلَى نَفْسِي فَقَدْ أَفْنَيْتُ عُمْرِي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help me weep for myself after I have come upon the last of my age</a:t>
            </a:r>
          </a:p>
        </p:txBody>
      </p:sp>
      <p:sp>
        <p:nvSpPr>
          <p:cNvPr id="358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wa-a’inni bil-buka-i ‘ala nafsi faqad afnaytu ‘umuri</a:t>
            </a:r>
          </a:p>
        </p:txBody>
      </p:sp>
      <p:sp>
        <p:nvSpPr>
          <p:cNvPr id="358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خد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توفیق</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کیونکہ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عمر </a:t>
            </a:r>
            <a:r>
              <a:rPr lang="ar-SA" sz="4000" b="1" dirty="0" err="1">
                <a:solidFill>
                  <a:srgbClr val="000066"/>
                </a:solidFill>
                <a:latin typeface="Alvi Nastaleeq" pitchFamily="2" charset="-78"/>
                <a:cs typeface="Alvi Nastaleeq" pitchFamily="2" charset="-78"/>
              </a:rPr>
              <a:t>ٹال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مٹول</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جھوٹی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آرزوؤں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58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खुद अपने आप पर रोने की तौफीक दे क्योंकि मैं ने अपनी उम्र ताल मटोल और झूटी आरजूओं में गंवा दी! </a:t>
            </a:r>
            <a:endParaRPr lang="en-US" sz="2400" b="1">
              <a:solidFill>
                <a:srgbClr val="000066"/>
              </a:solidFill>
            </a:endParaRPr>
          </a:p>
        </p:txBody>
      </p:sp>
      <p:sp>
        <p:nvSpPr>
          <p:cNvPr id="358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8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نَزَلْتُ مَنْزِلَةَ </a:t>
            </a:r>
            <a:r>
              <a:rPr lang="ar-SA" sz="6600" kern="1200" dirty="0" err="1">
                <a:latin typeface="Arabic Typesetting" panose="03020402040406030203" pitchFamily="66" charset="-78"/>
                <a:ea typeface="+mn-ea"/>
                <a:cs typeface="Arabic Typesetting" panose="03020402040406030203" pitchFamily="66" charset="-78"/>
              </a:rPr>
              <a:t>الآيِسِينَ</a:t>
            </a:r>
            <a:r>
              <a:rPr lang="ar-SA" sz="6600" kern="1200" dirty="0">
                <a:latin typeface="Arabic Typesetting" panose="03020402040406030203" pitchFamily="66" charset="-78"/>
                <a:ea typeface="+mn-ea"/>
                <a:cs typeface="Arabic Typesetting" panose="03020402040406030203" pitchFamily="66" charset="-78"/>
              </a:rPr>
              <a:t> مِنْ خَيْرِي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Being in the manner of those who despair of any self-decency</a:t>
            </a:r>
          </a:p>
        </p:txBody>
      </p:sp>
      <p:sp>
        <p:nvSpPr>
          <p:cNvPr id="359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nazaltu manzilatal-ayisina min khayri</a:t>
            </a:r>
          </a:p>
        </p:txBody>
      </p:sp>
      <p:sp>
        <p:nvSpPr>
          <p:cNvPr id="359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اب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بہبودی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مایوس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359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अब मैं अपनी बहबूदी से मायूस हो जाने को हूँ </a:t>
            </a:r>
            <a:endParaRPr lang="en-US" sz="2400" b="1">
              <a:solidFill>
                <a:srgbClr val="000066"/>
              </a:solidFill>
            </a:endParaRPr>
          </a:p>
        </p:txBody>
      </p:sp>
      <p:sp>
        <p:nvSpPr>
          <p:cNvPr id="359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9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فَمَنْ يَكُونُ أَسْوَأَ حَالاً مِنِّي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Who is then worse than I am</a:t>
            </a:r>
          </a:p>
        </p:txBody>
      </p:sp>
      <p:sp>
        <p:nvSpPr>
          <p:cNvPr id="360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faman yakunu aswa-a halan minni</a:t>
            </a:r>
          </a:p>
        </p:txBody>
      </p:sp>
      <p:sp>
        <p:nvSpPr>
          <p:cNvPr id="360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برا حال اور </a:t>
            </a:r>
            <a:r>
              <a:rPr lang="ar-SA" sz="4000" b="1" dirty="0" err="1">
                <a:solidFill>
                  <a:srgbClr val="000066"/>
                </a:solidFill>
                <a:latin typeface="Alvi Nastaleeq" pitchFamily="2" charset="-78"/>
                <a:cs typeface="Alvi Nastaleeq" pitchFamily="2" charset="-78"/>
              </a:rPr>
              <a:t>کسکا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ہوگا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60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मुझ से बुरा हाल और किस का हिगा! </a:t>
            </a:r>
            <a:endParaRPr lang="en-US" sz="2400" b="1">
              <a:solidFill>
                <a:srgbClr val="000066"/>
              </a:solidFill>
            </a:endParaRPr>
          </a:p>
        </p:txBody>
      </p:sp>
      <p:sp>
        <p:nvSpPr>
          <p:cNvPr id="360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0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 أَنَا نُقِلْتُ عَلَى مِثْلِ حَالِي إلَى قَبْرٍ لَمْ أُمَهِّدْهُ لِرَقْدَتِي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When I will be taken to a grave that I have not paved for my long stay</a:t>
            </a:r>
          </a:p>
        </p:txBody>
      </p:sp>
      <p:sp>
        <p:nvSpPr>
          <p:cNvPr id="361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 ana nuqiltu ‘ala mithli hali ila qabrin lam umahhid-hu liraqdati</a:t>
            </a:r>
          </a:p>
        </p:txBody>
      </p:sp>
      <p:sp>
        <p:nvSpPr>
          <p:cNvPr id="361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اس حال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قبر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اتار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جاؤں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جبکہ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مینے</a:t>
            </a:r>
            <a:r>
              <a:rPr lang="ar-SA" sz="4000" b="1" dirty="0">
                <a:solidFill>
                  <a:srgbClr val="000066"/>
                </a:solidFill>
                <a:latin typeface="Alvi Nastaleeq" pitchFamily="2" charset="-78"/>
                <a:cs typeface="Alvi Nastaleeq" pitchFamily="2" charset="-78"/>
              </a:rPr>
              <a:t> قبر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کچھ</a:t>
            </a:r>
            <a:r>
              <a:rPr lang="ar-SA" sz="4000" b="1" dirty="0">
                <a:solidFill>
                  <a:srgbClr val="000066"/>
                </a:solidFill>
                <a:latin typeface="Alvi Nastaleeq" pitchFamily="2" charset="-78"/>
                <a:cs typeface="Alvi Nastaleeq" pitchFamily="2" charset="-78"/>
              </a:rPr>
              <a:t> سامان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endParaRPr lang="en-US" sz="4000" b="1" dirty="0">
              <a:solidFill>
                <a:srgbClr val="000066"/>
              </a:solidFill>
              <a:latin typeface="Alvi Nastaleeq" pitchFamily="2" charset="-78"/>
              <a:cs typeface="Alvi Nastaleeq" pitchFamily="2" charset="-78"/>
            </a:endParaRPr>
          </a:p>
        </p:txBody>
      </p:sp>
      <p:sp>
        <p:nvSpPr>
          <p:cNvPr id="361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 मैं इस हाल के साथ ही अपनी कब्र में उतार दिया जाऊं जबकि मैंने कब्र के लिए कुछ सामान नहीं किया </a:t>
            </a:r>
            <a:endParaRPr lang="en-US" sz="2400" b="1">
              <a:solidFill>
                <a:srgbClr val="000066"/>
              </a:solidFill>
            </a:endParaRPr>
          </a:p>
        </p:txBody>
      </p:sp>
      <p:sp>
        <p:nvSpPr>
          <p:cNvPr id="361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1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وَلَمْ أَفْرُشْهُ بِالْعَمَلِ الصَّالِحِ لِضَجْعَتِي؟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not furnished with righteous deed for my extended abode</a:t>
            </a:r>
          </a:p>
        </p:txBody>
      </p:sp>
      <p:sp>
        <p:nvSpPr>
          <p:cNvPr id="362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walam afrish-hu bil-‘amalis-salihi lidaj’ati</a:t>
            </a:r>
            <a:endParaRPr lang="fi-FI" sz="2400" b="1" i="1">
              <a:solidFill>
                <a:srgbClr val="000066"/>
              </a:solidFill>
              <a:ea typeface="MS Mincho" pitchFamily="49" charset="-128"/>
            </a:endParaRPr>
          </a:p>
        </p:txBody>
      </p:sp>
      <p:sp>
        <p:nvSpPr>
          <p:cNvPr id="362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اعمال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بستر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بچھایا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آرام </a:t>
            </a:r>
            <a:r>
              <a:rPr lang="ar-SA" sz="4000" b="1" dirty="0" err="1">
                <a:solidFill>
                  <a:srgbClr val="000066"/>
                </a:solidFill>
                <a:latin typeface="Alvi Nastaleeq" pitchFamily="2" charset="-78"/>
                <a:cs typeface="Alvi Nastaleeq" pitchFamily="2" charset="-78"/>
              </a:rPr>
              <a:t>پاؤں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62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नेक अमाल का बिस्तर नहीं बिछाया के आराम पाऊँ, </a:t>
            </a:r>
            <a:endParaRPr lang="en-US" sz="2400" b="1">
              <a:solidFill>
                <a:srgbClr val="000066"/>
              </a:solidFill>
            </a:endParaRPr>
          </a:p>
        </p:txBody>
      </p:sp>
      <p:sp>
        <p:nvSpPr>
          <p:cNvPr id="362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2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لِي لا أَبْكِي وَلا أَدْرِي إلَى مَا يَكُونُ مَصِيرِي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Why should I not weep while I do not know what my destiny will be?</a:t>
            </a:r>
          </a:p>
        </p:txBody>
      </p:sp>
      <p:sp>
        <p:nvSpPr>
          <p:cNvPr id="363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wamali la abki wala adri ila ma yakunu masiri</a:t>
            </a:r>
            <a:endParaRPr lang="fi-FI" sz="2400" b="1" i="1">
              <a:solidFill>
                <a:srgbClr val="000066"/>
              </a:solidFill>
              <a:ea typeface="MS Mincho" pitchFamily="49" charset="-128"/>
            </a:endParaRPr>
          </a:p>
        </p:txBody>
      </p:sp>
      <p:sp>
        <p:nvSpPr>
          <p:cNvPr id="363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ایسے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معلوم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انجام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ہوگا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63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ऐसे में क्यों ज़ारी ना करूँ के मुझे नहीं मालूम मेरा अंजाम क्या होगा, </a:t>
            </a:r>
            <a:endParaRPr lang="en-US" sz="2400" b="1">
              <a:solidFill>
                <a:srgbClr val="000066"/>
              </a:solidFill>
            </a:endParaRPr>
          </a:p>
        </p:txBody>
      </p:sp>
      <p:sp>
        <p:nvSpPr>
          <p:cNvPr id="363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3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وَأَرَى نَفْسِي تُخَادِعُنِي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while I notice that my self is cheating me</a:t>
            </a:r>
          </a:p>
        </p:txBody>
      </p:sp>
      <p:sp>
        <p:nvSpPr>
          <p:cNvPr id="364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wa-ara nafsi tukhadi’uni</a:t>
            </a:r>
          </a:p>
        </p:txBody>
      </p:sp>
      <p:sp>
        <p:nvSpPr>
          <p:cNvPr id="364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نفس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دھوکا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364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देखता हूँ की नफस मुझे धोका देता है </a:t>
            </a:r>
            <a:endParaRPr lang="en-US" sz="2400" b="1">
              <a:solidFill>
                <a:srgbClr val="000066"/>
              </a:solidFill>
            </a:endParaRPr>
          </a:p>
        </p:txBody>
      </p:sp>
      <p:sp>
        <p:nvSpPr>
          <p:cNvPr id="364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4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وَأَيَّامِي تُخَاتِلُنِي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my days are deceiving me</a:t>
            </a:r>
          </a:p>
        </p:txBody>
      </p:sp>
      <p:sp>
        <p:nvSpPr>
          <p:cNvPr id="365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wa-ayyami tukhatiluni</a:t>
            </a:r>
          </a:p>
        </p:txBody>
      </p:sp>
      <p:sp>
        <p:nvSpPr>
          <p:cNvPr id="365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حالات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فریب</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365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हालात मुझे फरेब देते हैं </a:t>
            </a:r>
            <a:endParaRPr lang="en-US" sz="2400" b="1">
              <a:solidFill>
                <a:srgbClr val="000066"/>
              </a:solidFill>
            </a:endParaRPr>
          </a:p>
        </p:txBody>
      </p:sp>
      <p:sp>
        <p:nvSpPr>
          <p:cNvPr id="365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5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خَفَقَتْ عِنْدَ رَأْسِي أَجْنِحَةُ الْمَوْتِ؟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wings of death are fluttering over my head</a:t>
            </a:r>
          </a:p>
        </p:txBody>
      </p:sp>
      <p:sp>
        <p:nvSpPr>
          <p:cNvPr id="366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khafaqat ‘inda ra-si ajnihatul-mawt(i)</a:t>
            </a:r>
          </a:p>
        </p:txBody>
      </p:sp>
      <p:sp>
        <p:nvSpPr>
          <p:cNvPr id="366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موت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پھیلاۓ</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366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अब मौत ने मेरे सर पर अपने पर फैलाए हैं </a:t>
            </a:r>
            <a:endParaRPr lang="en-US" sz="2400" b="1">
              <a:solidFill>
                <a:srgbClr val="000066"/>
              </a:solidFill>
            </a:endParaRPr>
          </a:p>
        </p:txBody>
      </p:sp>
      <p:sp>
        <p:nvSpPr>
          <p:cNvPr id="366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6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وَلِلْمَلْهُوفِينَ بِمَرْصَدِ إغَاثَةٍ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that You relentlessly succor the aggrieved</a:t>
            </a:r>
          </a:p>
        </p:txBody>
      </p:sp>
      <p:sp>
        <p:nvSpPr>
          <p:cNvPr id="37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walilmalhufina bimarsadi ighatha(tin)</a:t>
            </a:r>
          </a:p>
        </p:txBody>
      </p:sp>
      <p:sp>
        <p:nvSpPr>
          <p:cNvPr id="37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مصیبت زدوں کیلئے فریادرسی کی جگہ ہے-</a:t>
            </a:r>
            <a:endParaRPr lang="en-US" sz="4000" b="1">
              <a:solidFill>
                <a:srgbClr val="000066"/>
              </a:solidFill>
              <a:latin typeface="Alvi Nastaleeq" pitchFamily="2" charset="-78"/>
              <a:cs typeface="Alvi Nastaleeq" pitchFamily="2" charset="-78"/>
            </a:endParaRPr>
          </a:p>
        </p:txBody>
      </p:sp>
      <p:sp>
        <p:nvSpPr>
          <p:cNvPr id="37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मुसीबत ज़दों के लिए फरयाद रसी  की जगह है, </a:t>
            </a:r>
            <a:endParaRPr lang="en-US" sz="2400" b="1">
              <a:solidFill>
                <a:srgbClr val="000066"/>
              </a:solidFill>
            </a:endParaRPr>
          </a:p>
        </p:txBody>
      </p:sp>
      <p:sp>
        <p:nvSpPr>
          <p:cNvPr id="37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فَمَا لِي لا أَبْكِي؟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why should I not weep?</a:t>
            </a:r>
          </a:p>
        </p:txBody>
      </p:sp>
      <p:sp>
        <p:nvSpPr>
          <p:cNvPr id="367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famali la abki</a:t>
            </a:r>
          </a:p>
        </p:txBody>
      </p:sp>
      <p:sp>
        <p:nvSpPr>
          <p:cNvPr id="367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کیسے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67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कैसे गिरया ना करूँ,</a:t>
            </a:r>
            <a:endParaRPr lang="en-US" sz="2400" b="1">
              <a:solidFill>
                <a:srgbClr val="000066"/>
              </a:solidFill>
            </a:endParaRPr>
          </a:p>
        </p:txBody>
      </p:sp>
      <p:sp>
        <p:nvSpPr>
          <p:cNvPr id="367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7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أَبْكِي لِخُرُوجِ نَفْسِي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weep for my soul’s departing my body</a:t>
            </a:r>
          </a:p>
        </p:txBody>
      </p:sp>
      <p:sp>
        <p:nvSpPr>
          <p:cNvPr id="368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abki likhuruji nafsi</a:t>
            </a:r>
          </a:p>
        </p:txBody>
      </p:sp>
      <p:sp>
        <p:nvSpPr>
          <p:cNvPr id="368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جان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نکل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68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जान के निकल जाने पर गिरया करता हूँ, </a:t>
            </a:r>
            <a:endParaRPr lang="en-US" sz="2400" b="1">
              <a:solidFill>
                <a:srgbClr val="000066"/>
              </a:solidFill>
            </a:endParaRPr>
          </a:p>
        </p:txBody>
      </p:sp>
      <p:sp>
        <p:nvSpPr>
          <p:cNvPr id="368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8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أَبْكِي لِظُلْمَةِ قَبْرِي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weep for the darkness of my grave</a:t>
            </a:r>
          </a:p>
        </p:txBody>
      </p:sp>
      <p:sp>
        <p:nvSpPr>
          <p:cNvPr id="369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abki lizulmati qabri</a:t>
            </a:r>
          </a:p>
        </p:txBody>
      </p:sp>
      <p:sp>
        <p:nvSpPr>
          <p:cNvPr id="369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قبر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تاریکی</a:t>
            </a:r>
            <a:endParaRPr lang="en-US" sz="4000" b="1" dirty="0">
              <a:solidFill>
                <a:srgbClr val="000066"/>
              </a:solidFill>
              <a:latin typeface="Alvi Nastaleeq" pitchFamily="2" charset="-78"/>
              <a:cs typeface="Alvi Nastaleeq" pitchFamily="2" charset="-78"/>
            </a:endParaRPr>
          </a:p>
        </p:txBody>
      </p:sp>
      <p:sp>
        <p:nvSpPr>
          <p:cNvPr id="369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कब्र की तारीकी </a:t>
            </a:r>
            <a:endParaRPr lang="en-US" sz="2400" b="1">
              <a:solidFill>
                <a:srgbClr val="000066"/>
              </a:solidFill>
            </a:endParaRPr>
          </a:p>
        </p:txBody>
      </p:sp>
      <p:sp>
        <p:nvSpPr>
          <p:cNvPr id="369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9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أَبْكِي لِضِيقِ لَحْدِي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weep for the narrowness of my vault</a:t>
            </a:r>
          </a:p>
        </p:txBody>
      </p:sp>
      <p:sp>
        <p:nvSpPr>
          <p:cNvPr id="370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abki lidiqi lahdi</a:t>
            </a:r>
          </a:p>
        </p:txBody>
      </p:sp>
      <p:sp>
        <p:nvSpPr>
          <p:cNvPr id="370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اسکے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پہلو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تنگی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70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इसके पहलू की तंगी पर गिरया करता हूँ, </a:t>
            </a:r>
            <a:endParaRPr lang="en-US" sz="2400" b="1">
              <a:solidFill>
                <a:srgbClr val="000066"/>
              </a:solidFill>
            </a:endParaRPr>
          </a:p>
        </p:txBody>
      </p:sp>
      <p:sp>
        <p:nvSpPr>
          <p:cNvPr id="370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0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أَبْكِي لِسُؤَالِ مُنْكَرٍ وَنَكِيرٍ إيَّايَ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weep for </a:t>
            </a:r>
            <a:r>
              <a:rPr lang="en-US" sz="2800" b="1" i="1" kern="1200" dirty="0" err="1">
                <a:ea typeface="MS Mincho" pitchFamily="49" charset="-128"/>
              </a:rPr>
              <a:t>Munkar</a:t>
            </a:r>
            <a:r>
              <a:rPr lang="en-US" sz="2800" b="1" kern="1200" dirty="0">
                <a:ea typeface="MS Mincho" pitchFamily="49" charset="-128"/>
              </a:rPr>
              <a:t> and </a:t>
            </a:r>
            <a:r>
              <a:rPr lang="en-US" sz="2800" b="1" i="1" kern="1200" dirty="0" err="1">
                <a:ea typeface="MS Mincho" pitchFamily="49" charset="-128"/>
              </a:rPr>
              <a:t>Nakeer</a:t>
            </a:r>
            <a:r>
              <a:rPr lang="en-US" sz="2800" b="1" kern="1200" dirty="0">
                <a:ea typeface="MS Mincho" pitchFamily="49" charset="-128"/>
              </a:rPr>
              <a:t> (the two angels interrogating in graves) being interrogating me</a:t>
            </a:r>
          </a:p>
        </p:txBody>
      </p:sp>
      <p:sp>
        <p:nvSpPr>
          <p:cNvPr id="371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abki lisu-ali munkarin wanakirin iyyaya</a:t>
            </a:r>
          </a:p>
        </p:txBody>
      </p:sp>
      <p:sp>
        <p:nvSpPr>
          <p:cNvPr id="371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منکر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نکیر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سوالات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71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मुनकीर नकीर के सवालात के डर से गिरया करता हूँ, </a:t>
            </a:r>
            <a:endParaRPr lang="en-US" sz="2400" b="1">
              <a:solidFill>
                <a:srgbClr val="000066"/>
              </a:solidFill>
            </a:endParaRPr>
          </a:p>
        </p:txBody>
      </p:sp>
      <p:sp>
        <p:nvSpPr>
          <p:cNvPr id="371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17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أَبْكِي لِخُرُوجِي مِنْ قَبْرِي عُرْيَاناً ذَلِيلاً حَامِلاً ثِقْلِي عَلَى ظَهْرِي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weep for my coming out of my grave (on the Resurrection Day) naked, humiliated, carrying my burdens on my back</a:t>
            </a:r>
          </a:p>
        </p:txBody>
      </p:sp>
      <p:sp>
        <p:nvSpPr>
          <p:cNvPr id="372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abki likhuruji min qabri ‘uryanan dhalilan hamilan thiqli ‘ala zahri</a:t>
            </a:r>
          </a:p>
        </p:txBody>
      </p:sp>
      <p:sp>
        <p:nvSpPr>
          <p:cNvPr id="372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خاص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قبر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اٹھنا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عریانی</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خواری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بار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72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ख़ास कर इसलिए गिरया करता हूँ के मुझे कब्र से उठना है की उरयानी व ख्वारी के साथ अपने गुनाहों का बार लिए हुए </a:t>
            </a:r>
            <a:endParaRPr lang="en-US" sz="2400" b="1">
              <a:solidFill>
                <a:srgbClr val="000066"/>
              </a:solidFill>
            </a:endParaRPr>
          </a:p>
        </p:txBody>
      </p:sp>
      <p:sp>
        <p:nvSpPr>
          <p:cNvPr id="372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27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أَنْظُرُ مَرَّةً عَنْ يَمِينِي وَأُخْرَى عَنْ شِمَالِي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Distributing my sights to my right and my left</a:t>
            </a:r>
          </a:p>
        </p:txBody>
      </p:sp>
      <p:sp>
        <p:nvSpPr>
          <p:cNvPr id="373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anzuru marratan ‘an yamini wa-ukhra ‘an shimali</a:t>
            </a:r>
          </a:p>
        </p:txBody>
      </p:sp>
      <p:sp>
        <p:nvSpPr>
          <p:cNvPr id="373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دائیں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بائیں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دیکھونگا</a:t>
            </a:r>
            <a:endParaRPr lang="en-US" sz="4000" b="1" dirty="0">
              <a:solidFill>
                <a:srgbClr val="000066"/>
              </a:solidFill>
              <a:latin typeface="Alvi Nastaleeq" pitchFamily="2" charset="-78"/>
              <a:cs typeface="Alvi Nastaleeq" pitchFamily="2" charset="-78"/>
            </a:endParaRPr>
          </a:p>
        </p:txBody>
      </p:sp>
      <p:sp>
        <p:nvSpPr>
          <p:cNvPr id="373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दायें बाएं देखूंगा </a:t>
            </a:r>
            <a:endParaRPr lang="en-US" sz="2400" b="1">
              <a:solidFill>
                <a:srgbClr val="000066"/>
              </a:solidFill>
            </a:endParaRPr>
          </a:p>
        </p:txBody>
      </p:sp>
      <p:sp>
        <p:nvSpPr>
          <p:cNvPr id="373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37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إذِ الْخَلائِقُ فِي شَأْنٍ غَيْرِ شَأْنِي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Behold! The creatures will each be engaged with matters other than mine</a:t>
            </a:r>
          </a:p>
        </p:txBody>
      </p:sp>
      <p:sp>
        <p:nvSpPr>
          <p:cNvPr id="374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idhil-khala-iqu fi sha`nin ghayri sha`ni</a:t>
            </a:r>
          </a:p>
        </p:txBody>
      </p:sp>
      <p:sp>
        <p:nvSpPr>
          <p:cNvPr id="3747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جب </a:t>
            </a:r>
            <a:r>
              <a:rPr lang="ar-SA" sz="4000" b="1" dirty="0" err="1">
                <a:solidFill>
                  <a:srgbClr val="000066"/>
                </a:solidFill>
                <a:latin typeface="Alvi Nastaleeq" pitchFamily="2" charset="-78"/>
                <a:cs typeface="Alvi Nastaleeq" pitchFamily="2" charset="-78"/>
              </a:rPr>
              <a:t>دوسرے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ایسے</a:t>
            </a:r>
            <a:r>
              <a:rPr lang="ar-SA" sz="4000" b="1" dirty="0">
                <a:solidFill>
                  <a:srgbClr val="000066"/>
                </a:solidFill>
                <a:latin typeface="Alvi Nastaleeq" pitchFamily="2" charset="-78"/>
                <a:cs typeface="Alvi Nastaleeq" pitchFamily="2" charset="-78"/>
              </a:rPr>
              <a:t> حال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ہونگے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حال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مختلف </a:t>
            </a:r>
            <a:r>
              <a:rPr lang="ar-SA" sz="4000" b="1" dirty="0" err="1">
                <a:solidFill>
                  <a:srgbClr val="000066"/>
                </a:solidFill>
                <a:latin typeface="Alvi Nastaleeq" pitchFamily="2" charset="-78"/>
                <a:cs typeface="Alvi Nastaleeq" pitchFamily="2" charset="-78"/>
              </a:rPr>
              <a:t>ہوگا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74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जब दुसरे लोग ऐसे हाल में होंगे जो मेरे हाल से मुख्तलिफ होगा, </a:t>
            </a:r>
            <a:endParaRPr lang="en-US" sz="2400" b="1">
              <a:solidFill>
                <a:srgbClr val="000066"/>
              </a:solidFill>
            </a:endParaRPr>
          </a:p>
        </p:txBody>
      </p:sp>
      <p:sp>
        <p:nvSpPr>
          <p:cNvPr id="374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47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”لِكُلِّ </a:t>
            </a:r>
            <a:r>
              <a:rPr lang="ar-SA" sz="6600" kern="1200" dirty="0" err="1">
                <a:latin typeface="Arabic Typesetting" panose="03020402040406030203" pitchFamily="66" charset="-78"/>
                <a:ea typeface="+mn-ea"/>
                <a:cs typeface="Arabic Typesetting" panose="03020402040406030203" pitchFamily="66" charset="-78"/>
              </a:rPr>
              <a:t>ٱمْرِئٍ</a:t>
            </a:r>
            <a:r>
              <a:rPr lang="ar-SA" sz="6600" kern="1200" dirty="0">
                <a:latin typeface="Arabic Typesetting" panose="03020402040406030203" pitchFamily="66" charset="-78"/>
                <a:ea typeface="+mn-ea"/>
                <a:cs typeface="Arabic Typesetting" panose="03020402040406030203" pitchFamily="66" charset="-78"/>
              </a:rPr>
              <a:t> مِنْهُمْ يَوْمَئِذٍ </a:t>
            </a:r>
            <a:r>
              <a:rPr lang="ar-SA" sz="6600" kern="1200" dirty="0">
                <a:latin typeface="Arabic Typesetting" panose="03020402040406030203" pitchFamily="66" charset="-78"/>
                <a:ea typeface="+mn-ea"/>
                <a:cs typeface="Arabic Typesetting" panose="03020402040406030203" pitchFamily="66" charset="-78"/>
              </a:rPr>
              <a:t>شَانٌ </a:t>
            </a:r>
            <a:r>
              <a:rPr lang="ar-SA" sz="6600" kern="1200" dirty="0">
                <a:latin typeface="Arabic Typesetting" panose="03020402040406030203" pitchFamily="66" charset="-78"/>
                <a:ea typeface="+mn-ea"/>
                <a:cs typeface="Arabic Typesetting" panose="03020402040406030203" pitchFamily="66" charset="-78"/>
              </a:rPr>
              <a:t>يُغْنِيهِ“</a:t>
            </a: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Every man that day will have concern enough to make him heedless of others</a:t>
            </a:r>
          </a:p>
        </p:txBody>
      </p:sp>
      <p:sp>
        <p:nvSpPr>
          <p:cNvPr id="3758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likullim-ri-in minhum yawma-`idhin sha`nun yughnih(i)</a:t>
            </a:r>
          </a:p>
        </p:txBody>
      </p:sp>
      <p:sp>
        <p:nvSpPr>
          <p:cNvPr id="375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انمیں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ہر</a:t>
            </a:r>
            <a:r>
              <a:rPr lang="ar-SA" sz="4000" b="1" dirty="0">
                <a:solidFill>
                  <a:srgbClr val="000066"/>
                </a:solidFill>
                <a:latin typeface="Alvi Nastaleeq" pitchFamily="2" charset="-78"/>
                <a:cs typeface="Alvi Nastaleeq" pitchFamily="2" charset="-78"/>
              </a:rPr>
              <a:t> شخص </a:t>
            </a:r>
            <a:r>
              <a:rPr lang="ar-SA" sz="4000" b="1" dirty="0" err="1">
                <a:solidFill>
                  <a:srgbClr val="000066"/>
                </a:solidFill>
                <a:latin typeface="Alvi Nastaleeq" pitchFamily="2" charset="-78"/>
                <a:cs typeface="Alvi Nastaleeq" pitchFamily="2" charset="-78"/>
              </a:rPr>
              <a:t>دوسرے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بے</a:t>
            </a:r>
            <a:r>
              <a:rPr lang="ar-SA" sz="4000" b="1" dirty="0">
                <a:solidFill>
                  <a:srgbClr val="000066"/>
                </a:solidFill>
                <a:latin typeface="Alvi Nastaleeq" pitchFamily="2" charset="-78"/>
                <a:cs typeface="Alvi Nastaleeq" pitchFamily="2" charset="-78"/>
              </a:rPr>
              <a:t> خبر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حال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مگن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ہوگا</a:t>
            </a:r>
            <a:endParaRPr lang="en-US" sz="4000" b="1" dirty="0">
              <a:solidFill>
                <a:srgbClr val="000066"/>
              </a:solidFill>
              <a:latin typeface="Alvi Nastaleeq" pitchFamily="2" charset="-78"/>
              <a:cs typeface="Alvi Nastaleeq" pitchFamily="2" charset="-78"/>
            </a:endParaRPr>
          </a:p>
        </p:txBody>
      </p:sp>
      <p:sp>
        <p:nvSpPr>
          <p:cNvPr id="375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इनमें से हर शख्स दूसरों से बेखबर अपने हाल में मगन होगा! </a:t>
            </a:r>
            <a:endParaRPr lang="en-US" sz="2400" b="1">
              <a:solidFill>
                <a:srgbClr val="000066"/>
              </a:solidFill>
            </a:endParaRPr>
          </a:p>
        </p:txBody>
      </p:sp>
      <p:sp>
        <p:nvSpPr>
          <p:cNvPr id="375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58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”وُجُوهٌ يَوْمَئِذٍ مُسْفِرَةٌ ضَاحِكَةٌ </a:t>
            </a:r>
            <a:r>
              <a:rPr lang="ar-SA" sz="6600" kern="1200" dirty="0">
                <a:latin typeface="Arabic Typesetting" panose="03020402040406030203" pitchFamily="66" charset="-78"/>
                <a:ea typeface="+mn-ea"/>
                <a:cs typeface="Arabic Typesetting" panose="03020402040406030203" pitchFamily="66" charset="-78"/>
              </a:rPr>
              <a:t>مُسْتَبْشِرَةٌ</a:t>
            </a:r>
            <a:endParaRPr lang="ar-SA"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Many faces on that day shall be bright, laughing, joyous</a:t>
            </a:r>
          </a:p>
        </p:txBody>
      </p:sp>
      <p:sp>
        <p:nvSpPr>
          <p:cNvPr id="376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wujuhun yawma`idhin musfiratun dahikatun mustabshira(tun)</a:t>
            </a:r>
          </a:p>
        </p:txBody>
      </p:sp>
      <p:sp>
        <p:nvSpPr>
          <p:cNvPr id="376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اس روز بعض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چہرے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کشادہ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خنداں</a:t>
            </a:r>
            <a:r>
              <a:rPr lang="ar-SA" sz="4000" b="1" dirty="0">
                <a:solidFill>
                  <a:srgbClr val="000066"/>
                </a:solidFill>
                <a:latin typeface="Alvi Nastaleeq" pitchFamily="2" charset="-78"/>
                <a:cs typeface="Alvi Nastaleeq" pitchFamily="2" charset="-78"/>
              </a:rPr>
              <a:t> اور خوش </a:t>
            </a:r>
            <a:r>
              <a:rPr lang="ar-SA" sz="4000" b="1" dirty="0" err="1">
                <a:solidFill>
                  <a:srgbClr val="000066"/>
                </a:solidFill>
                <a:latin typeface="Alvi Nastaleeq" pitchFamily="2" charset="-78"/>
                <a:cs typeface="Alvi Nastaleeq" pitchFamily="2" charset="-78"/>
              </a:rPr>
              <a:t>ہونگے</a:t>
            </a:r>
            <a:r>
              <a:rPr lang="ar-SA" sz="4000" b="1" dirty="0">
                <a:solidFill>
                  <a:srgbClr val="000066"/>
                </a:solidFill>
                <a:latin typeface="Alvi Nastaleeq" pitchFamily="2" charset="-78"/>
                <a:cs typeface="Alvi Nastaleeq" pitchFamily="2" charset="-78"/>
              </a:rPr>
              <a:t> اور</a:t>
            </a:r>
            <a:endParaRPr lang="en-US" sz="4000" b="1" dirty="0">
              <a:solidFill>
                <a:srgbClr val="000066"/>
              </a:solidFill>
              <a:latin typeface="Alvi Nastaleeq" pitchFamily="2" charset="-78"/>
              <a:cs typeface="Alvi Nastaleeq" pitchFamily="2" charset="-78"/>
            </a:endParaRPr>
          </a:p>
        </p:txBody>
      </p:sp>
      <p:sp>
        <p:nvSpPr>
          <p:cNvPr id="376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 रोज़ बाज़ के चेहरे कुशादा खन्दां और खुश होंगे </a:t>
            </a:r>
            <a:endParaRPr lang="en-US" sz="2400" b="1">
              <a:solidFill>
                <a:srgbClr val="000066"/>
              </a:solidFill>
            </a:endParaRPr>
          </a:p>
        </p:txBody>
      </p:sp>
      <p:sp>
        <p:nvSpPr>
          <p:cNvPr id="376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68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587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 فِي اللَّهْفِ إلَى جُودِكَ وَالرِّضَا بِقَضَائِكَ عِوَضاً مِنْ مَنْعِ الْبَاخِلِينَ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2800" b="1" kern="1200" dirty="0">
                <a:ea typeface="MS Mincho" pitchFamily="49" charset="-128"/>
              </a:rPr>
              <a:t>And that to long for Your beneficence and to accept Your will and </a:t>
            </a:r>
            <a:r>
              <a:rPr lang="en-US" sz="2800" b="1" kern="1200" dirty="0" err="1">
                <a:ea typeface="MS Mincho" pitchFamily="49" charset="-128"/>
              </a:rPr>
              <a:t>judgement</a:t>
            </a:r>
            <a:r>
              <a:rPr lang="en-US" sz="2800" b="1" kern="1200" dirty="0">
                <a:ea typeface="MS Mincho" pitchFamily="49" charset="-128"/>
              </a:rPr>
              <a:t> are well compensation for that which the close-fisted misers deny</a:t>
            </a:r>
          </a:p>
        </p:txBody>
      </p:sp>
      <p:sp>
        <p:nvSpPr>
          <p:cNvPr id="38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wa-anna fil-lahfi ila judika war-rida biqada-ika ‘iwadan min man’il-bakhilin(a)</a:t>
            </a:r>
          </a:p>
        </p:txBody>
      </p:sp>
      <p:sp>
        <p:nvSpPr>
          <p:cNvPr id="38917" name="Rectangle 15"/>
          <p:cNvSpPr>
            <a:spLocks noChangeArrowheads="1"/>
          </p:cNvSpPr>
          <p:nvPr/>
        </p:nvSpPr>
        <p:spPr bwMode="auto">
          <a:xfrm>
            <a:off x="-152400" y="4357688"/>
            <a:ext cx="967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میں جانتا ہوں کہ تیری سخاوت کی پناہ لینا اور تیرے فیصلے پر رازی رہنا کنجوسوں کی روک ٹوک سے بچنے </a:t>
            </a:r>
            <a:endParaRPr lang="en-US" sz="4000" b="1">
              <a:solidFill>
                <a:srgbClr val="000066"/>
              </a:solidFill>
              <a:latin typeface="Alvi Nastaleeq" pitchFamily="2" charset="-78"/>
              <a:cs typeface="Alvi Nastaleeq" pitchFamily="2" charset="-78"/>
            </a:endParaRPr>
          </a:p>
        </p:txBody>
      </p:sp>
      <p:sp>
        <p:nvSpPr>
          <p:cNvPr id="38918" name="Rectangle 16"/>
          <p:cNvSpPr>
            <a:spLocks noChangeArrowheads="1"/>
          </p:cNvSpPr>
          <p:nvPr/>
        </p:nvSpPr>
        <p:spPr bwMode="auto">
          <a:xfrm>
            <a:off x="152400" y="51816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जानता की तेरी सखावत की पनाह लेना और तेरे फैसले पर राज़ी रहना कंजूसों की रोक टोक से बचने </a:t>
            </a:r>
            <a:endParaRPr lang="en-US" sz="2400" b="1">
              <a:solidFill>
                <a:srgbClr val="000066"/>
              </a:solidFill>
            </a:endParaRPr>
          </a:p>
        </p:txBody>
      </p:sp>
      <p:sp>
        <p:nvSpPr>
          <p:cNvPr id="38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وَوُجُوهٌ يَوْمَئِذٍ عَلَيْهَا غَبَرَةٌ تَرْهَقُهَا قَتَرَةٌ“ </a:t>
            </a:r>
            <a:r>
              <a:rPr lang="ar-SA" sz="6600" kern="1200" dirty="0">
                <a:latin typeface="Arabic Typesetting" panose="03020402040406030203" pitchFamily="66" charset="-78"/>
                <a:ea typeface="+mn-ea"/>
                <a:cs typeface="Arabic Typesetting" panose="03020402040406030203" pitchFamily="66" charset="-78"/>
              </a:rPr>
              <a:t>وَذِلَّةٌ</a:t>
            </a:r>
            <a:endParaRPr lang="ar-SA"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many faces on that day, on them shall be dust. Darkness, and humiliation, shall cover them</a:t>
            </a:r>
          </a:p>
        </p:txBody>
      </p:sp>
      <p:sp>
        <p:nvSpPr>
          <p:cNvPr id="377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wawujuhun yawma`idhin ‘alayha ghabaratun tarhaquha qataratun wadhilla(tun)</a:t>
            </a:r>
          </a:p>
        </p:txBody>
      </p:sp>
      <p:sp>
        <p:nvSpPr>
          <p:cNvPr id="377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بعض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چہرے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ہونگے</a:t>
            </a:r>
            <a:r>
              <a:rPr lang="ar-SA" sz="4000" b="1" dirty="0">
                <a:solidFill>
                  <a:srgbClr val="000066"/>
                </a:solidFill>
                <a:latin typeface="Alvi Nastaleeq" pitchFamily="2" charset="-78"/>
                <a:cs typeface="Alvi Nastaleeq" pitchFamily="2" charset="-78"/>
              </a:rPr>
              <a:t> جن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گرد</a:t>
            </a:r>
            <a:r>
              <a:rPr lang="ar-SA" sz="4000" b="1" dirty="0">
                <a:solidFill>
                  <a:srgbClr val="000066"/>
                </a:solidFill>
                <a:latin typeface="Alvi Nastaleeq" pitchFamily="2" charset="-78"/>
                <a:cs typeface="Alvi Nastaleeq" pitchFamily="2" charset="-78"/>
              </a:rPr>
              <a:t> و غبار اور </a:t>
            </a:r>
            <a:r>
              <a:rPr lang="ar-SA" sz="4000" b="1" dirty="0" err="1">
                <a:solidFill>
                  <a:srgbClr val="000066"/>
                </a:solidFill>
                <a:latin typeface="Alvi Nastaleeq" pitchFamily="2" charset="-78"/>
                <a:cs typeface="Alvi Nastaleeq" pitchFamily="2" charset="-78"/>
              </a:rPr>
              <a:t>تنگی</a:t>
            </a:r>
            <a:r>
              <a:rPr lang="ar-SA" sz="4000" b="1" dirty="0">
                <a:solidFill>
                  <a:srgbClr val="000066"/>
                </a:solidFill>
                <a:latin typeface="Alvi Nastaleeq" pitchFamily="2" charset="-78"/>
                <a:cs typeface="Alvi Nastaleeq" pitchFamily="2" charset="-78"/>
              </a:rPr>
              <a:t> و ذلّت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غلبہ</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ہوگا</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77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बाज़ चेहरे ऐसे होंगे जिन पर गर्द व गुबार और तंगी व ज़िल्लत का गलबा होगा, </a:t>
            </a:r>
            <a:endParaRPr lang="en-US" sz="2400" b="1">
              <a:solidFill>
                <a:srgbClr val="000066"/>
              </a:solidFill>
            </a:endParaRPr>
          </a:p>
        </p:txBody>
      </p:sp>
      <p:sp>
        <p:nvSpPr>
          <p:cNvPr id="377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78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عَلَيْكَ مُعَوَّلِي وَمُعْتَمَدِي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on You I depend and rely</a:t>
            </a:r>
          </a:p>
        </p:txBody>
      </p:sp>
      <p:sp>
        <p:nvSpPr>
          <p:cNvPr id="378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‘alayka mu’awwili wamu’tamadi</a:t>
            </a:r>
          </a:p>
        </p:txBody>
      </p:sp>
      <p:sp>
        <p:nvSpPr>
          <p:cNvPr id="378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تو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سہارا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78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तू ही मेरा सहारा है </a:t>
            </a:r>
            <a:endParaRPr lang="en-US" sz="2400" b="1">
              <a:solidFill>
                <a:srgbClr val="000066"/>
              </a:solidFill>
            </a:endParaRPr>
          </a:p>
        </p:txBody>
      </p:sp>
      <p:sp>
        <p:nvSpPr>
          <p:cNvPr id="378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88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وَرَجَائِي وَتَوَكُّلِي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 You I put my hope and faith</a:t>
            </a:r>
          </a:p>
        </p:txBody>
      </p:sp>
      <p:sp>
        <p:nvSpPr>
          <p:cNvPr id="379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waraja-i watawakkuli</a:t>
            </a:r>
          </a:p>
        </p:txBody>
      </p:sp>
      <p:sp>
        <p:nvSpPr>
          <p:cNvPr id="379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ٹیک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79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तुही मेरी टेक है तुही मेरी उम्मीदगाह है, </a:t>
            </a:r>
            <a:endParaRPr lang="en-US" sz="2400" b="1">
              <a:solidFill>
                <a:srgbClr val="000066"/>
              </a:solidFill>
            </a:endParaRPr>
          </a:p>
        </p:txBody>
      </p:sp>
      <p:sp>
        <p:nvSpPr>
          <p:cNvPr id="379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99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وَبِرَحْمَتِكَ تَعَلُّقِي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Your mercy I hang</a:t>
            </a:r>
          </a:p>
        </p:txBody>
      </p:sp>
      <p:sp>
        <p:nvSpPr>
          <p:cNvPr id="380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wabirahmatika ta’alluqi</a:t>
            </a:r>
          </a:p>
        </p:txBody>
      </p:sp>
      <p:sp>
        <p:nvSpPr>
          <p:cNvPr id="380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تعلق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80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तुझी पर मुझे भरोसा है और तेरी रहमत से तअल्लुक है, </a:t>
            </a:r>
            <a:endParaRPr lang="en-US" sz="2400" b="1">
              <a:solidFill>
                <a:srgbClr val="000066"/>
              </a:solidFill>
            </a:endParaRPr>
          </a:p>
        </p:txBody>
      </p:sp>
      <p:sp>
        <p:nvSpPr>
          <p:cNvPr id="380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09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تُصِيبُ بِرَحْمَتِكَ مَنْ تَشَاءُ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direct Your mercy towards whomsoever You like</a:t>
            </a:r>
          </a:p>
        </p:txBody>
      </p:sp>
      <p:sp>
        <p:nvSpPr>
          <p:cNvPr id="381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tusibu birahmatika man tasha-(u)</a:t>
            </a:r>
            <a:endParaRPr lang="fi-FI" sz="2400" b="1" i="1">
              <a:solidFill>
                <a:srgbClr val="000066"/>
              </a:solidFill>
              <a:ea typeface="MS Mincho" pitchFamily="49" charset="-128"/>
            </a:endParaRPr>
          </a:p>
        </p:txBody>
      </p:sp>
      <p:sp>
        <p:nvSpPr>
          <p:cNvPr id="381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چاہے</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نوازتا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381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जिसे चाहे रहमत से नवाजता है </a:t>
            </a:r>
            <a:endParaRPr lang="en-US" sz="2400" b="1">
              <a:solidFill>
                <a:srgbClr val="000066"/>
              </a:solidFill>
            </a:endParaRPr>
          </a:p>
        </p:txBody>
      </p:sp>
      <p:sp>
        <p:nvSpPr>
          <p:cNvPr id="381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19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وَتَهْدِي بِكَرَامَتِكَ مَنْ تُحِبُّ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guide, out of Your honoring, whomsoever You will</a:t>
            </a:r>
          </a:p>
        </p:txBody>
      </p:sp>
      <p:sp>
        <p:nvSpPr>
          <p:cNvPr id="3829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watahdi bikaramatika man tuhibb(u)</a:t>
            </a:r>
          </a:p>
        </p:txBody>
      </p:sp>
      <p:sp>
        <p:nvSpPr>
          <p:cNvPr id="382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پسند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مہربانی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دکھاتا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382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जिसे तू पसंद करे इसको अपनी मेहरबानी की राह दिखाता है,</a:t>
            </a:r>
            <a:endParaRPr lang="en-US" sz="2400" b="1">
              <a:solidFill>
                <a:srgbClr val="000066"/>
              </a:solidFill>
            </a:endParaRPr>
          </a:p>
        </p:txBody>
      </p:sp>
      <p:sp>
        <p:nvSpPr>
          <p:cNvPr id="382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29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فَلَكَ الْحَمْدُ عَلَى مَا نَقّيْتَ مِنَ الشّرْكِ قَلْبِي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all praise be to You for You have purified my heart from polytheism</a:t>
            </a:r>
          </a:p>
        </p:txBody>
      </p:sp>
      <p:sp>
        <p:nvSpPr>
          <p:cNvPr id="384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falakal-hamdu ‘ala ma naqqayta minash-shirki qalbi</a:t>
            </a:r>
          </a:p>
        </p:txBody>
      </p:sp>
      <p:sp>
        <p:nvSpPr>
          <p:cNvPr id="384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حمد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شرک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384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बस हमद तेरे ही लिए है की तूने मेरे दिल को शिर्क से पाक किया! </a:t>
            </a:r>
            <a:endParaRPr lang="en-US" sz="2400" b="1">
              <a:solidFill>
                <a:srgbClr val="000066"/>
              </a:solidFill>
            </a:endParaRPr>
          </a:p>
        </p:txBody>
      </p:sp>
      <p:sp>
        <p:nvSpPr>
          <p:cNvPr id="384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40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وَلَكَ الْحَمْدُ عَلَى بَسْطِ لِسَانِي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all praise be to You for You have made my tongue express utterly</a:t>
            </a:r>
          </a:p>
        </p:txBody>
      </p:sp>
      <p:sp>
        <p:nvSpPr>
          <p:cNvPr id="3850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walakal-hamdu ‘ala basti lisani</a:t>
            </a:r>
          </a:p>
        </p:txBody>
      </p:sp>
      <p:sp>
        <p:nvSpPr>
          <p:cNvPr id="385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حمد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زبان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گویا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85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ही लिए हमद है की तूने मेरी ज़बान को गोया किया, </a:t>
            </a:r>
            <a:endParaRPr lang="en-US" sz="2400" b="1">
              <a:solidFill>
                <a:srgbClr val="000066"/>
              </a:solidFill>
            </a:endParaRPr>
          </a:p>
        </p:txBody>
      </p:sp>
      <p:sp>
        <p:nvSpPr>
          <p:cNvPr id="385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50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أَفَبِلِسَانِي</a:t>
            </a:r>
            <a:r>
              <a:rPr lang="ar-SA" sz="6600" kern="1200" dirty="0">
                <a:latin typeface="Arabic Typesetting" panose="03020402040406030203" pitchFamily="66" charset="-78"/>
                <a:ea typeface="+mn-ea"/>
                <a:cs typeface="Arabic Typesetting" panose="03020402040406030203" pitchFamily="66" charset="-78"/>
              </a:rPr>
              <a:t> هذَا الْكَالِّ أَشْكُرُكَ؟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How can I praise You properly while my tongue is too short to do so?</a:t>
            </a:r>
          </a:p>
        </p:txBody>
      </p:sp>
      <p:sp>
        <p:nvSpPr>
          <p:cNvPr id="3860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afabilisani hadhal-ka(a)lli ashkuruk(a)</a:t>
            </a:r>
          </a:p>
        </p:txBody>
      </p:sp>
      <p:sp>
        <p:nvSpPr>
          <p:cNvPr id="3860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آیا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کج</a:t>
            </a:r>
            <a:r>
              <a:rPr lang="ar-SA" sz="4000" b="1" dirty="0">
                <a:solidFill>
                  <a:srgbClr val="000066"/>
                </a:solidFill>
                <a:latin typeface="Alvi Nastaleeq" pitchFamily="2" charset="-78"/>
                <a:cs typeface="Alvi Nastaleeq" pitchFamily="2" charset="-78"/>
              </a:rPr>
              <a:t> زبان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شکر</a:t>
            </a:r>
            <a:r>
              <a:rPr lang="ar-SA" sz="4000" b="1" dirty="0">
                <a:solidFill>
                  <a:srgbClr val="000066"/>
                </a:solidFill>
                <a:latin typeface="Alvi Nastaleeq" pitchFamily="2" charset="-78"/>
                <a:cs typeface="Alvi Nastaleeq" pitchFamily="2" charset="-78"/>
              </a:rPr>
              <a:t> ادا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386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आया मैं इस कज-ज़बान से तेरा शुक्र अदा कर सकता हूँ </a:t>
            </a:r>
            <a:endParaRPr lang="en-US" sz="2400" b="1">
              <a:solidFill>
                <a:srgbClr val="000066"/>
              </a:solidFill>
            </a:endParaRPr>
          </a:p>
        </p:txBody>
      </p:sp>
      <p:sp>
        <p:nvSpPr>
          <p:cNvPr id="386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60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أَمْ بِغَايَةِ جُهْدِي فِي عَمَلِي أُرْضِيكَ؟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how can I please You while the extent of my efforts is too short to do so?</a:t>
            </a:r>
          </a:p>
        </p:txBody>
      </p:sp>
      <p:sp>
        <p:nvSpPr>
          <p:cNvPr id="387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am bighayati juhdi fi ‘amali urdik(a)</a:t>
            </a:r>
          </a:p>
        </p:txBody>
      </p:sp>
      <p:sp>
        <p:nvSpPr>
          <p:cNvPr id="387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یا</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کوشش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راضی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87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 अमल में कोशिश करके तुझे राज़ी कर सकता हूँ, </a:t>
            </a:r>
            <a:endParaRPr lang="en-US" sz="2400" b="1">
              <a:solidFill>
                <a:srgbClr val="000066"/>
              </a:solidFill>
            </a:endParaRPr>
          </a:p>
        </p:txBody>
      </p:sp>
      <p:sp>
        <p:nvSpPr>
          <p:cNvPr id="387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7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وَمَنْدُوحَةً عَمَّا فِي أَيْدِي الْمُسْتَأْثِرِينَ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an alternative to that which is possessed by the stingy</a:t>
            </a:r>
          </a:p>
        </p:txBody>
      </p:sp>
      <p:sp>
        <p:nvSpPr>
          <p:cNvPr id="39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wanduhatan ‘amma fi aydil-musta-thirin(a)</a:t>
            </a:r>
          </a:p>
        </p:txBody>
      </p:sp>
      <p:sp>
        <p:nvSpPr>
          <p:cNvPr id="39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خودغرض مالداروں سے محفوظ رہنے کا ذریعہ ہے- </a:t>
            </a:r>
            <a:endParaRPr lang="en-US" sz="4000" b="1">
              <a:solidFill>
                <a:srgbClr val="000066"/>
              </a:solidFill>
              <a:latin typeface="Alvi Nastaleeq" pitchFamily="2" charset="-78"/>
              <a:cs typeface="Alvi Nastaleeq" pitchFamily="2" charset="-78"/>
            </a:endParaRPr>
          </a:p>
        </p:txBody>
      </p:sp>
      <p:sp>
        <p:nvSpPr>
          <p:cNvPr id="39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खुदगर्ज़ मालदारों से महफूज़ रहने का ज़रिया है, </a:t>
            </a:r>
            <a:endParaRPr lang="en-US" sz="2400" b="1">
              <a:solidFill>
                <a:srgbClr val="000066"/>
              </a:solidFill>
            </a:endParaRPr>
          </a:p>
        </p:txBody>
      </p:sp>
      <p:sp>
        <p:nvSpPr>
          <p:cNvPr id="39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قَدْرُ لِسَانِي يَا رَبِّ فِي جَنْبِ شُكْرِكَ؟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What extent can my tongue reach if compared to the limitless extent of thanking You?</a:t>
            </a:r>
          </a:p>
        </p:txBody>
      </p:sp>
      <p:sp>
        <p:nvSpPr>
          <p:cNvPr id="388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400" b="1" i="1">
                <a:solidFill>
                  <a:srgbClr val="000066"/>
                </a:solidFill>
                <a:ea typeface="MS Mincho" pitchFamily="49" charset="-128"/>
              </a:rPr>
              <a:t>wama qadru lisani ya rabbi fi janbi shukrik(a)</a:t>
            </a:r>
            <a:endParaRPr lang="fi-FI" sz="2400" b="1" i="1">
              <a:solidFill>
                <a:srgbClr val="000066"/>
              </a:solidFill>
              <a:ea typeface="MS Mincho" pitchFamily="49" charset="-128"/>
            </a:endParaRPr>
          </a:p>
        </p:txBody>
      </p:sp>
      <p:sp>
        <p:nvSpPr>
          <p:cNvPr id="388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پروردگار!تیری</a:t>
            </a:r>
            <a:r>
              <a:rPr lang="ar-SA" sz="4000" b="1" dirty="0">
                <a:solidFill>
                  <a:srgbClr val="000066"/>
                </a:solidFill>
                <a:latin typeface="Alvi Nastaleeq" pitchFamily="2" charset="-78"/>
                <a:cs typeface="Alvi Nastaleeq" pitchFamily="2" charset="-78"/>
              </a:rPr>
              <a:t> حمد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برابر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زبان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حیثیت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388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परवरदिगार तेरी हमद के बराबर मेरी ज़बान की क्या हैसियत है </a:t>
            </a:r>
            <a:endParaRPr lang="en-US" sz="2400" b="1">
              <a:solidFill>
                <a:srgbClr val="000066"/>
              </a:solidFill>
            </a:endParaRPr>
          </a:p>
        </p:txBody>
      </p:sp>
      <p:sp>
        <p:nvSpPr>
          <p:cNvPr id="388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8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قَدْرُ عَمَلِي فِي جَنْبِ نِعَمِكَ وَإحْسَانِكَ؟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what amount can my efforts reach if compared to the limitless amount of Your graces and favors?</a:t>
            </a:r>
          </a:p>
        </p:txBody>
      </p:sp>
      <p:sp>
        <p:nvSpPr>
          <p:cNvPr id="389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wama qadru ‘amali fi janbi ni’amika wa-ihsanik(a)</a:t>
            </a:r>
          </a:p>
        </p:txBody>
      </p:sp>
      <p:sp>
        <p:nvSpPr>
          <p:cNvPr id="389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احسانوں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سامنے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وزن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89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नेमतों और एहसानों के सामने मेरे अमल का क्या वजन है! </a:t>
            </a:r>
            <a:endParaRPr lang="en-US" sz="2400" b="1">
              <a:solidFill>
                <a:srgbClr val="000066"/>
              </a:solidFill>
            </a:endParaRPr>
          </a:p>
        </p:txBody>
      </p:sp>
      <p:sp>
        <p:nvSpPr>
          <p:cNvPr id="389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9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إنَّ جُودَكَ بَسَطَ أَمَلِي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It is certainly Your benevolence that has given me hope</a:t>
            </a:r>
          </a:p>
        </p:txBody>
      </p:sp>
      <p:sp>
        <p:nvSpPr>
          <p:cNvPr id="390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inna judaka basata amali</a:t>
            </a:r>
          </a:p>
        </p:txBody>
      </p:sp>
      <p:sp>
        <p:nvSpPr>
          <p:cNvPr id="390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سخاوت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آرزو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بڑھایا</a:t>
            </a:r>
            <a:endParaRPr lang="en-US" sz="4000" b="1" dirty="0">
              <a:solidFill>
                <a:srgbClr val="000066"/>
              </a:solidFill>
              <a:latin typeface="Alvi Nastaleeq" pitchFamily="2" charset="-78"/>
              <a:cs typeface="Alvi Nastaleeq" pitchFamily="2" charset="-78"/>
            </a:endParaRPr>
          </a:p>
        </p:txBody>
      </p:sp>
      <p:sp>
        <p:nvSpPr>
          <p:cNvPr id="390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माबूद! तेरी सखावत ने मेरी आरज़ू को बढाया </a:t>
            </a:r>
            <a:endParaRPr lang="en-US" sz="2400" b="1">
              <a:solidFill>
                <a:srgbClr val="000066"/>
              </a:solidFill>
            </a:endParaRPr>
          </a:p>
        </p:txBody>
      </p:sp>
      <p:sp>
        <p:nvSpPr>
          <p:cNvPr id="390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0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وَشُكْرَكَ قَبِلَ عَمَلِي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it is my thanks to You that have granted approval for my deeds</a:t>
            </a:r>
          </a:p>
        </p:txBody>
      </p:sp>
      <p:sp>
        <p:nvSpPr>
          <p:cNvPr id="391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2400" b="1" i="1">
                <a:solidFill>
                  <a:srgbClr val="000066"/>
                </a:solidFill>
                <a:ea typeface="MS Mincho" pitchFamily="49" charset="-128"/>
              </a:rPr>
              <a:t>And it is my thanks to You that have granted approval for my deeds</a:t>
            </a:r>
            <a:endParaRPr lang="fi-FI" sz="2400" b="1" i="1">
              <a:solidFill>
                <a:srgbClr val="000066"/>
              </a:solidFill>
              <a:ea typeface="MS Mincho" pitchFamily="49" charset="-128"/>
            </a:endParaRPr>
          </a:p>
        </p:txBody>
      </p:sp>
      <p:sp>
        <p:nvSpPr>
          <p:cNvPr id="391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قدردانی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قبول </a:t>
            </a:r>
            <a:r>
              <a:rPr lang="ar-SA" sz="4000" b="1" dirty="0" err="1">
                <a:solidFill>
                  <a:srgbClr val="000066"/>
                </a:solidFill>
                <a:latin typeface="Alvi Nastaleeq" pitchFamily="2" charset="-78"/>
                <a:cs typeface="Alvi Nastaleeq" pitchFamily="2" charset="-78"/>
              </a:rPr>
              <a:t>فرمایا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91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कद्रदानी ने मेरे अमल को कबूल फरमाया है, </a:t>
            </a:r>
            <a:endParaRPr lang="en-US" sz="2400" b="1">
              <a:solidFill>
                <a:srgbClr val="000066"/>
              </a:solidFill>
            </a:endParaRPr>
          </a:p>
        </p:txBody>
      </p:sp>
      <p:sp>
        <p:nvSpPr>
          <p:cNvPr id="391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1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إلَيْكَ رَغْبَتِي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For You do I desire</a:t>
            </a:r>
          </a:p>
        </p:txBody>
      </p:sp>
      <p:sp>
        <p:nvSpPr>
          <p:cNvPr id="392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wayyidi ilayka raghbati</a:t>
            </a:r>
          </a:p>
        </p:txBody>
      </p:sp>
      <p:sp>
        <p:nvSpPr>
          <p:cNvPr id="392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سردار!میری</a:t>
            </a:r>
            <a:r>
              <a:rPr lang="ar-SA" sz="4000" b="1" dirty="0">
                <a:solidFill>
                  <a:srgbClr val="000066"/>
                </a:solidFill>
                <a:latin typeface="Alvi Nastaleeq" pitchFamily="2" charset="-78"/>
                <a:cs typeface="Alvi Nastaleeq" pitchFamily="2" charset="-78"/>
              </a:rPr>
              <a:t> رغبت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طرف ، </a:t>
            </a:r>
            <a:endParaRPr lang="en-US" sz="4000" b="1" dirty="0">
              <a:solidFill>
                <a:srgbClr val="000066"/>
              </a:solidFill>
              <a:latin typeface="Alvi Nastaleeq" pitchFamily="2" charset="-78"/>
              <a:cs typeface="Alvi Nastaleeq" pitchFamily="2" charset="-78"/>
            </a:endParaRPr>
          </a:p>
        </p:txBody>
      </p:sp>
      <p:sp>
        <p:nvSpPr>
          <p:cNvPr id="392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मेरी रगबत तेरी तरफ, उम्मीद तेरी ज़ात से है </a:t>
            </a:r>
            <a:endParaRPr lang="en-US" sz="2400" b="1">
              <a:solidFill>
                <a:srgbClr val="000066"/>
              </a:solidFill>
            </a:endParaRPr>
          </a:p>
        </p:txBody>
      </p:sp>
      <p:sp>
        <p:nvSpPr>
          <p:cNvPr id="392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2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وَإلَيْكَ رَهْبَتِي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do I fear</a:t>
            </a:r>
          </a:p>
        </p:txBody>
      </p:sp>
      <p:sp>
        <p:nvSpPr>
          <p:cNvPr id="393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wa-ilayka rahbati</a:t>
            </a:r>
          </a:p>
        </p:txBody>
      </p:sp>
      <p:sp>
        <p:nvSpPr>
          <p:cNvPr id="393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خوف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93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खौफ भी तुझी से है, </a:t>
            </a:r>
            <a:endParaRPr lang="en-US" sz="2400" b="1">
              <a:solidFill>
                <a:srgbClr val="000066"/>
              </a:solidFill>
            </a:endParaRPr>
          </a:p>
        </p:txBody>
      </p:sp>
      <p:sp>
        <p:nvSpPr>
          <p:cNvPr id="393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3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وَإلَيْكَ تَأْمِيلِي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You do I look forward</a:t>
            </a:r>
          </a:p>
        </p:txBody>
      </p:sp>
      <p:sp>
        <p:nvSpPr>
          <p:cNvPr id="394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wa-ilayka ta-`mili</a:t>
            </a:r>
          </a:p>
        </p:txBody>
      </p:sp>
      <p:sp>
        <p:nvSpPr>
          <p:cNvPr id="394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ذات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394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यह मुझे तेरे हुज़ूर खींच लायी है, </a:t>
            </a:r>
            <a:endParaRPr lang="en-US" sz="2400" b="1">
              <a:solidFill>
                <a:srgbClr val="000066"/>
              </a:solidFill>
            </a:endParaRPr>
          </a:p>
        </p:txBody>
      </p:sp>
      <p:sp>
        <p:nvSpPr>
          <p:cNvPr id="394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4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سَاقَنِي إلَيْكَ أَمَلِي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It is my hope that has driven me towards You</a:t>
            </a:r>
          </a:p>
        </p:txBody>
      </p:sp>
      <p:sp>
        <p:nvSpPr>
          <p:cNvPr id="395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saqani ilayka amali</a:t>
            </a:r>
          </a:p>
        </p:txBody>
      </p:sp>
      <p:sp>
        <p:nvSpPr>
          <p:cNvPr id="395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کھینچ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95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खुदाए यकता मेरी हिम्मत तेरे हुज़ूर पहुँच के ख़तम हो गयी </a:t>
            </a:r>
            <a:endParaRPr lang="en-US" sz="2400" b="1">
              <a:solidFill>
                <a:srgbClr val="000066"/>
              </a:solidFill>
            </a:endParaRPr>
          </a:p>
        </p:txBody>
      </p:sp>
      <p:sp>
        <p:nvSpPr>
          <p:cNvPr id="395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5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وَعَلَيْكَ يَا وَاحِدِي عَكَفَتْ هِمَّتِي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You, O Unique, do I direct my determination</a:t>
            </a:r>
          </a:p>
        </p:txBody>
      </p:sp>
      <p:sp>
        <p:nvSpPr>
          <p:cNvPr id="396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wa’alayka ya wahidi ‘akaftu himmati</a:t>
            </a:r>
          </a:p>
        </p:txBody>
      </p:sp>
      <p:sp>
        <p:nvSpPr>
          <p:cNvPr id="396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خداۓ</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یکتا!میری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پہنچ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ختم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گیئ</a:t>
            </a:r>
            <a:endParaRPr lang="en-US" sz="4000" b="1" dirty="0">
              <a:solidFill>
                <a:srgbClr val="000066"/>
              </a:solidFill>
              <a:latin typeface="Alvi Nastaleeq" pitchFamily="2" charset="-78"/>
              <a:cs typeface="Alvi Nastaleeq" pitchFamily="2" charset="-78"/>
            </a:endParaRPr>
          </a:p>
        </p:txBody>
      </p:sp>
      <p:sp>
        <p:nvSpPr>
          <p:cNvPr id="396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रगबत तेरे खजाने के गिर्द घूम रही है, </a:t>
            </a:r>
            <a:endParaRPr lang="en-US" sz="2400" b="1">
              <a:solidFill>
                <a:srgbClr val="000066"/>
              </a:solidFill>
            </a:endParaRPr>
          </a:p>
        </p:txBody>
      </p:sp>
      <p:sp>
        <p:nvSpPr>
          <p:cNvPr id="396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6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وَفِيمَا عِنْدَكَ انْبَسَطَتْ رَغْبَتِي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towards that which You have are my desires directed</a:t>
            </a:r>
          </a:p>
        </p:txBody>
      </p:sp>
      <p:sp>
        <p:nvSpPr>
          <p:cNvPr id="397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wafima ‘indakan-basatat raghbati</a:t>
            </a:r>
          </a:p>
        </p:txBody>
      </p:sp>
      <p:sp>
        <p:nvSpPr>
          <p:cNvPr id="397317" name="Rectangle 15"/>
          <p:cNvSpPr>
            <a:spLocks noChangeArrowheads="1"/>
          </p:cNvSpPr>
          <p:nvPr/>
        </p:nvSpPr>
        <p:spPr bwMode="auto">
          <a:xfrm>
            <a:off x="301752"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رغبت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خزانے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گھوم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97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उस दिशा में आप अपनी इच्छाओं को निर्देशित कर रहे है</a:t>
            </a:r>
            <a:endParaRPr lang="en-US" sz="2400" b="1">
              <a:solidFill>
                <a:srgbClr val="000066"/>
              </a:solidFill>
            </a:endParaRPr>
          </a:p>
        </p:txBody>
      </p:sp>
      <p:sp>
        <p:nvSpPr>
          <p:cNvPr id="397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7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 الرَّاحِـلَ إلَيْكَ قَرِيبُ الْمَسَافَةِ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that he who travels towards You will easily reach his destination</a:t>
            </a:r>
          </a:p>
        </p:txBody>
      </p:sp>
      <p:sp>
        <p:nvSpPr>
          <p:cNvPr id="40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wa-annar-rahila ilayka qaribul-masafa(ti)</a:t>
            </a:r>
          </a:p>
        </p:txBody>
      </p:sp>
      <p:sp>
        <p:nvSpPr>
          <p:cNvPr id="40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آپ کی طرف سفر جو وہ آسانی سے اپنی منزل تک پہنچ جائے گی</a:t>
            </a:r>
            <a:endParaRPr lang="en-US" sz="4000" b="1">
              <a:solidFill>
                <a:srgbClr val="000066"/>
              </a:solidFill>
              <a:latin typeface="Alvi Nastaleeq" pitchFamily="2" charset="-78"/>
              <a:cs typeface="Alvi Nastaleeq" pitchFamily="2" charset="-78"/>
            </a:endParaRPr>
          </a:p>
        </p:txBody>
      </p:sp>
      <p:sp>
        <p:nvSpPr>
          <p:cNvPr id="40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नीज़ यह की तेरी तरफ आने वाले की मंजिल करीब है </a:t>
            </a:r>
            <a:endParaRPr lang="en-US" sz="2400" b="1">
              <a:solidFill>
                <a:srgbClr val="000066"/>
              </a:solidFill>
            </a:endParaRPr>
          </a:p>
        </p:txBody>
      </p:sp>
      <p:sp>
        <p:nvSpPr>
          <p:cNvPr id="40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وَلَكَ خَالِصُ رَجَائِي وَخَوْفِي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 You is the ultimate of my hope and fear</a:t>
            </a:r>
          </a:p>
        </p:txBody>
      </p:sp>
      <p:sp>
        <p:nvSpPr>
          <p:cNvPr id="398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walaka khalisu raja`i wakhawfi</a:t>
            </a:r>
          </a:p>
        </p:txBody>
      </p:sp>
      <p:sp>
        <p:nvSpPr>
          <p:cNvPr id="398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خوف خاص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98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उम्मीद और मेरा खौफ ख़ास तेरे लिए है,</a:t>
            </a:r>
            <a:endParaRPr lang="en-US" sz="2400" b="1">
              <a:solidFill>
                <a:srgbClr val="000066"/>
              </a:solidFill>
            </a:endParaRPr>
          </a:p>
        </p:txBody>
      </p:sp>
      <p:sp>
        <p:nvSpPr>
          <p:cNvPr id="398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8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وَبِكَ أَنِسَتْ مَحَبَّتِي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You have I become familiar</a:t>
            </a:r>
          </a:p>
        </p:txBody>
      </p:sp>
      <p:sp>
        <p:nvSpPr>
          <p:cNvPr id="399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2400" b="1" i="1">
                <a:solidFill>
                  <a:srgbClr val="000066"/>
                </a:solidFill>
                <a:ea typeface="MS Mincho" pitchFamily="49" charset="-128"/>
              </a:rPr>
              <a:t>wabika anisat mahabbati</a:t>
            </a:r>
            <a:endParaRPr lang="fi-FI" sz="2400" b="1" i="1">
              <a:solidFill>
                <a:srgbClr val="000066"/>
              </a:solidFill>
              <a:ea typeface="MS Mincho" pitchFamily="49" charset="-128"/>
            </a:endParaRPr>
          </a:p>
        </p:txBody>
      </p:sp>
      <p:sp>
        <p:nvSpPr>
          <p:cNvPr id="399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محبّت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399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मेरी मोहब्बत तेरे साथ लगी हुई है </a:t>
            </a:r>
            <a:endParaRPr lang="en-US" sz="2400" b="1">
              <a:solidFill>
                <a:srgbClr val="000066"/>
              </a:solidFill>
            </a:endParaRPr>
          </a:p>
        </p:txBody>
      </p:sp>
      <p:sp>
        <p:nvSpPr>
          <p:cNvPr id="399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9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وَإلَيْكَ أَلْقَيْتُ بِيَدِي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You have I submitted my hand</a:t>
            </a:r>
          </a:p>
        </p:txBody>
      </p:sp>
      <p:sp>
        <p:nvSpPr>
          <p:cNvPr id="400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wa-ilayka alqaytu biyadi</a:t>
            </a:r>
          </a:p>
        </p:txBody>
      </p:sp>
      <p:sp>
        <p:nvSpPr>
          <p:cNvPr id="400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دامن </a:t>
            </a:r>
            <a:r>
              <a:rPr lang="ar-SA" sz="4000" b="1" dirty="0" err="1">
                <a:solidFill>
                  <a:srgbClr val="000066"/>
                </a:solidFill>
                <a:latin typeface="Alvi Nastaleeq" pitchFamily="2" charset="-78"/>
                <a:cs typeface="Alvi Nastaleeq" pitchFamily="2" charset="-78"/>
              </a:rPr>
              <a:t>تھام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رکھا</a:t>
            </a:r>
            <a:endParaRPr lang="en-US" sz="4000" b="1" dirty="0">
              <a:solidFill>
                <a:srgbClr val="000066"/>
              </a:solidFill>
              <a:latin typeface="Alvi Nastaleeq" pitchFamily="2" charset="-78"/>
              <a:cs typeface="Alvi Nastaleeq" pitchFamily="2" charset="-78"/>
            </a:endParaRPr>
          </a:p>
        </p:txBody>
      </p:sp>
      <p:sp>
        <p:nvSpPr>
          <p:cNvPr id="400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हाथ ने तेरा दामन थाम रखा है, </a:t>
            </a:r>
            <a:endParaRPr lang="en-US" sz="2400" b="1">
              <a:solidFill>
                <a:srgbClr val="000066"/>
              </a:solidFill>
            </a:endParaRPr>
          </a:p>
        </p:txBody>
      </p:sp>
      <p:sp>
        <p:nvSpPr>
          <p:cNvPr id="400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0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وَبِحَبْلِ طَاعَتِكَ مَدَدْتُ رَهْبَتِي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the rope of the obedience to You have I extended my fears</a:t>
            </a:r>
          </a:p>
        </p:txBody>
      </p:sp>
      <p:sp>
        <p:nvSpPr>
          <p:cNvPr id="401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wabihabli ta’atika madadtu rahbati</a:t>
            </a:r>
          </a:p>
        </p:txBody>
      </p:sp>
      <p:sp>
        <p:nvSpPr>
          <p:cNvPr id="401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ہے،میرے</a:t>
            </a:r>
            <a:r>
              <a:rPr lang="ar-SA" sz="4000" b="1" dirty="0">
                <a:solidFill>
                  <a:srgbClr val="000066"/>
                </a:solidFill>
                <a:latin typeface="Alvi Nastaleeq" pitchFamily="2" charset="-78"/>
                <a:cs typeface="Alvi Nastaleeq" pitchFamily="2" charset="-78"/>
              </a:rPr>
              <a:t> خوف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اطاعت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بڑھایا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01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खौफ ने मुझे तेरी इता'अत की तरफ बढ़ाया है, </a:t>
            </a:r>
            <a:endParaRPr lang="en-US" sz="2400" b="1">
              <a:solidFill>
                <a:srgbClr val="000066"/>
              </a:solidFill>
            </a:endParaRPr>
          </a:p>
        </p:txBody>
      </p:sp>
      <p:sp>
        <p:nvSpPr>
          <p:cNvPr id="401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1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مَوْلايَ بِذِكْرِكَ عَاشَ قَلْبِي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only through mentioning You have my heart lived</a:t>
            </a:r>
          </a:p>
        </p:txBody>
      </p:sp>
      <p:sp>
        <p:nvSpPr>
          <p:cNvPr id="402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mawlaya bidhikrika ‘asha qalbi</a:t>
            </a:r>
          </a:p>
        </p:txBody>
      </p:sp>
      <p:sp>
        <p:nvSpPr>
          <p:cNvPr id="402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آقا!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02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आका! मेरा दिल तेरे ज़िक्र से ज़िंदा है </a:t>
            </a:r>
            <a:endParaRPr lang="en-US" sz="2400" b="1">
              <a:solidFill>
                <a:srgbClr val="000066"/>
              </a:solidFill>
            </a:endParaRPr>
          </a:p>
        </p:txBody>
      </p:sp>
      <p:sp>
        <p:nvSpPr>
          <p:cNvPr id="402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2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وَبِمُنَاجَاتِكَ بَرَّدْتُ أَلَمَ الْخَوْفِ عَنِّي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only through my confidential conversations with You have I cooled the pains of my fear</a:t>
            </a:r>
          </a:p>
        </p:txBody>
      </p:sp>
      <p:sp>
        <p:nvSpPr>
          <p:cNvPr id="403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wabimunajatika barradtu alamal-khawfi ‘anni</a:t>
            </a:r>
          </a:p>
        </p:txBody>
      </p:sp>
      <p:sp>
        <p:nvSpPr>
          <p:cNvPr id="403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مناجات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ذریعہ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اپنا</a:t>
            </a:r>
            <a:r>
              <a:rPr lang="ar-SA" sz="4000" b="1" dirty="0">
                <a:solidFill>
                  <a:srgbClr val="000066"/>
                </a:solidFill>
                <a:latin typeface="Alvi Nastaleeq" pitchFamily="2" charset="-78"/>
                <a:cs typeface="Alvi Nastaleeq" pitchFamily="2" charset="-78"/>
              </a:rPr>
              <a:t> خوف دور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03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मुनाजात के ज़रिये मैंने अपना खौफ दूर किया है,</a:t>
            </a:r>
            <a:endParaRPr lang="en-US" sz="2400" b="1">
              <a:solidFill>
                <a:srgbClr val="000066"/>
              </a:solidFill>
            </a:endParaRPr>
          </a:p>
        </p:txBody>
      </p:sp>
      <p:sp>
        <p:nvSpPr>
          <p:cNvPr id="403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3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فَيَا مَوْلايَ </a:t>
            </a:r>
            <a:r>
              <a:rPr lang="ar-SA" sz="6600" kern="1200" dirty="0" err="1">
                <a:latin typeface="Arabic Typesetting" panose="03020402040406030203" pitchFamily="66" charset="-78"/>
                <a:ea typeface="+mn-ea"/>
                <a:cs typeface="Arabic Typesetting" panose="03020402040406030203" pitchFamily="66" charset="-78"/>
              </a:rPr>
              <a:t>وَيَا</a:t>
            </a:r>
            <a:r>
              <a:rPr lang="ar-SA" sz="6600" kern="1200" dirty="0">
                <a:latin typeface="Arabic Typesetting" panose="03020402040406030203" pitchFamily="66" charset="-78"/>
                <a:ea typeface="+mn-ea"/>
                <a:cs typeface="Arabic Typesetting" panose="03020402040406030203" pitchFamily="66" charset="-78"/>
              </a:rPr>
              <a:t> مُؤَمَّلِي </a:t>
            </a:r>
            <a:r>
              <a:rPr lang="ar-SA" sz="6600" kern="1200" dirty="0" err="1">
                <a:latin typeface="Arabic Typesetting" panose="03020402040406030203" pitchFamily="66" charset="-78"/>
                <a:ea typeface="+mn-ea"/>
                <a:cs typeface="Arabic Typesetting" panose="03020402040406030203" pitchFamily="66" charset="-78"/>
              </a:rPr>
              <a:t>وَيَا</a:t>
            </a:r>
            <a:r>
              <a:rPr lang="ar-SA" sz="6600" kern="1200" dirty="0">
                <a:latin typeface="Arabic Typesetting" panose="03020402040406030203" pitchFamily="66" charset="-78"/>
                <a:ea typeface="+mn-ea"/>
                <a:cs typeface="Arabic Typesetting" panose="03020402040406030203" pitchFamily="66" charset="-78"/>
              </a:rPr>
              <a:t> مُنْتَهَى سُؤْلِي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O my Master; O my Trusty Patron; O the Ultimate Hope;</a:t>
            </a:r>
          </a:p>
        </p:txBody>
      </p:sp>
      <p:sp>
        <p:nvSpPr>
          <p:cNvPr id="404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faya mawlaya waya mu`ammili waya muntaha su`li</a:t>
            </a:r>
          </a:p>
        </p:txBody>
      </p:sp>
      <p:sp>
        <p:nvSpPr>
          <p:cNvPr id="404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بس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مولا!اور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اممیدگاہ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انتہا</a:t>
            </a:r>
            <a:endParaRPr lang="en-US" sz="4000" b="1" dirty="0">
              <a:solidFill>
                <a:srgbClr val="000066"/>
              </a:solidFill>
              <a:latin typeface="Alvi Nastaleeq" pitchFamily="2" charset="-78"/>
              <a:cs typeface="Alvi Nastaleeq" pitchFamily="2" charset="-78"/>
            </a:endParaRPr>
          </a:p>
        </p:txBody>
      </p:sp>
      <p:sp>
        <p:nvSpPr>
          <p:cNvPr id="404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औ मेरे मौला! और मेरी उम्मीद्गाह, </a:t>
            </a:r>
            <a:endParaRPr lang="en-US" sz="2400" b="1">
              <a:solidFill>
                <a:srgbClr val="000066"/>
              </a:solidFill>
            </a:endParaRPr>
          </a:p>
        </p:txBody>
      </p:sp>
      <p:sp>
        <p:nvSpPr>
          <p:cNvPr id="404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4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فَرِّقْ بَيْنِي وَبَيْنَ ذَنْبِيَ الْمَانِعِ لِي مِنْ لُزُومِ طَاعَتِكَ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separate me from my transgressions which prevent me from adhering to the obedience to You</a:t>
            </a:r>
          </a:p>
        </p:txBody>
      </p:sp>
      <p:sp>
        <p:nvSpPr>
          <p:cNvPr id="405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farriq bayni wabayna dhanbiyal-mani'i li min luzumi ta’atik(a)</a:t>
            </a:r>
          </a:p>
        </p:txBody>
      </p:sp>
      <p:sp>
        <p:nvSpPr>
          <p:cNvPr id="405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اطاعت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درمیان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جدائی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05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सवाल की इन्तेहा मुझे अपनी इता'अत में लगा कर मुझे गुनाह से रोक दे और मेरे गुनाह के दरम्यान जुदाई डाल दे, </a:t>
            </a:r>
            <a:endParaRPr lang="en-US" sz="2400" b="1">
              <a:solidFill>
                <a:srgbClr val="000066"/>
              </a:solidFill>
            </a:endParaRPr>
          </a:p>
        </p:txBody>
      </p:sp>
      <p:sp>
        <p:nvSpPr>
          <p:cNvPr id="405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5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فَإنَّمَا أَسْأَلُكَ لِقَدِيمِ الرَّجَاءِ فِيكَ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only pray You on account of my eternal faith in You</a:t>
            </a:r>
          </a:p>
        </p:txBody>
      </p:sp>
      <p:sp>
        <p:nvSpPr>
          <p:cNvPr id="406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fa-innama as-aluka liqadimir-raja`i fik(a)</a:t>
            </a:r>
          </a:p>
        </p:txBody>
      </p:sp>
      <p:sp>
        <p:nvSpPr>
          <p:cNvPr id="406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بس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ازلی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بدی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خواہش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06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 तुझ से अजली उम्मीद और बड़ी ख्वाहिश रखते हुए सवाल करता हूँ, </a:t>
            </a:r>
            <a:endParaRPr lang="en-US" sz="2400" b="1">
              <a:solidFill>
                <a:srgbClr val="000066"/>
              </a:solidFill>
            </a:endParaRPr>
          </a:p>
        </p:txBody>
      </p:sp>
      <p:sp>
        <p:nvSpPr>
          <p:cNvPr id="406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6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وَعَظِيمِ الطَّمَعِ مِنْكَ الَّذِي أَوْجَبْتَهُ عَلَى نَفْسِكَ مِنَ الرَّأْفَةِ وَالرَّحْمَةِ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my desire for Your mercy and kindness that You have made incumbent upon Yourself</a:t>
            </a:r>
          </a:p>
        </p:txBody>
      </p:sp>
      <p:sp>
        <p:nvSpPr>
          <p:cNvPr id="407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wa’azimit-tama’i minkal-ladhi awjabtahu ‘ala nafsika minar-ra`fati warrahma(ti)</a:t>
            </a:r>
          </a:p>
        </p:txBody>
      </p:sp>
      <p:sp>
        <p:nvSpPr>
          <p:cNvPr id="407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مہربانی</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عنایت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ذات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واجب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07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 मेहरबानी और इनायत का जो तूने अपनी ज़ात पर वाजिब की हुई है, </a:t>
            </a:r>
            <a:endParaRPr lang="en-US" sz="2400" b="1">
              <a:solidFill>
                <a:srgbClr val="000066"/>
              </a:solidFill>
            </a:endParaRPr>
          </a:p>
        </p:txBody>
      </p:sp>
      <p:sp>
        <p:nvSpPr>
          <p:cNvPr id="407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7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بِسْمِ ٱللَّـهِ ٱلرَّحْمَـٰنِ ٱلرَّحِيمِ</a:t>
            </a:r>
            <a:endParaRPr lang="ar-SA"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In the Name of </a:t>
            </a:r>
            <a:r>
              <a:rPr lang="en-US" sz="2800" b="1" kern="1200" dirty="0" err="1">
                <a:ea typeface="MS Mincho" pitchFamily="49" charset="-128"/>
              </a:rPr>
              <a:t>Allāh</a:t>
            </a:r>
            <a:r>
              <a:rPr lang="en-US" sz="2800" b="1" kern="1200" dirty="0">
                <a:ea typeface="MS Mincho" pitchFamily="49" charset="-128"/>
              </a:rPr>
              <a:t>, </a:t>
            </a:r>
          </a:p>
          <a:p>
            <a:pPr marL="342900" indent="-342900" eaLnBrk="1" hangingPunct="1">
              <a:defRPr/>
            </a:pPr>
            <a:r>
              <a:rPr lang="en-US" sz="2800" b="1" kern="1200" dirty="0">
                <a:ea typeface="MS Mincho" pitchFamily="49" charset="-128"/>
              </a:rPr>
              <a:t>the All-beneficent, the All-merciful.</a:t>
            </a:r>
          </a:p>
        </p:txBody>
      </p:sp>
      <p:sp>
        <p:nvSpPr>
          <p:cNvPr id="5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bi-smi llahi r-rahmani r-rahimi</a:t>
            </a:r>
          </a:p>
        </p:txBody>
      </p:sp>
      <p:sp>
        <p:nvSpPr>
          <p:cNvPr id="5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عظیم اور دائمی رحمتوں والے خدا کے نام سے</a:t>
            </a:r>
          </a:p>
        </p:txBody>
      </p:sp>
      <p:sp>
        <p:nvSpPr>
          <p:cNvPr id="5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शुरू करता हूँ अल्लाह के नाम से जो निहायत मेहरबान और रहम वाला है </a:t>
            </a:r>
          </a:p>
        </p:txBody>
      </p:sp>
      <p:sp>
        <p:nvSpPr>
          <p:cNvPr id="5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وَأَنَّكَ لا تَحْتَجِبُ عَنْ خَلْقِكَ إلاّ أَنْ تَحْجُبَهُمُ الأَعْمَالُ دُونَكَ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that You do not conceal Yourself against Your creatures unless their evildoings stand between them and You</a:t>
            </a:r>
          </a:p>
        </p:txBody>
      </p:sp>
      <p:sp>
        <p:nvSpPr>
          <p:cNvPr id="41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wa-annaka la tahtajibu ‘an khalqika illa an tahjibahumul-a’malu dunak(a)</a:t>
            </a:r>
          </a:p>
        </p:txBody>
      </p:sp>
      <p:sp>
        <p:nvSpPr>
          <p:cNvPr id="41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تو اپنی مكھلوك سے اوجھل نہیں ہے مگر ان کے برے امال نے ہی انہیں تجھ سے دور کر رکھا ہے،</a:t>
            </a:r>
            <a:endParaRPr lang="en-US" sz="4000" b="1">
              <a:solidFill>
                <a:srgbClr val="000066"/>
              </a:solidFill>
              <a:latin typeface="Alvi Nastaleeq" pitchFamily="2" charset="-78"/>
              <a:cs typeface="Alvi Nastaleeq" pitchFamily="2" charset="-78"/>
            </a:endParaRPr>
          </a:p>
        </p:txBody>
      </p:sp>
      <p:sp>
        <p:nvSpPr>
          <p:cNvPr id="41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 अपनी मखलूक से ओझल नहीं है मगर इनके बुरे अमाल ने ही इन्हें तुझ से दूर कर रखा है, </a:t>
            </a:r>
            <a:endParaRPr lang="en-US" sz="2400" b="1">
              <a:solidFill>
                <a:srgbClr val="000066"/>
              </a:solidFill>
            </a:endParaRPr>
          </a:p>
        </p:txBody>
      </p:sp>
      <p:sp>
        <p:nvSpPr>
          <p:cNvPr id="41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فَالأَمْرُ لَكَ وَحْدَكَ لا شَرِيكَ 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the whole affair is Yours alone, there is no partner with You at all</a:t>
            </a:r>
          </a:p>
        </p:txBody>
      </p:sp>
      <p:sp>
        <p:nvSpPr>
          <p:cNvPr id="408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fal-amru laka wahdaka la sharika lak(a)</a:t>
            </a:r>
          </a:p>
        </p:txBody>
      </p:sp>
      <p:sp>
        <p:nvSpPr>
          <p:cNvPr id="408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بس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یکتا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ثانی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08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हुक्म तेरा ही है, तू यकता है, तेरा कोई सानी नहीं है </a:t>
            </a:r>
            <a:endParaRPr lang="en-US" sz="2400" b="1">
              <a:solidFill>
                <a:srgbClr val="000066"/>
              </a:solidFill>
            </a:endParaRPr>
          </a:p>
        </p:txBody>
      </p:sp>
      <p:sp>
        <p:nvSpPr>
          <p:cNvPr id="408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8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وَالْخَلْقُ كُلُّهُمْ عِيَالُكَ وَفِي قَبْضَتِكَ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All the creatures are dependent upon You and are in Your grip</a:t>
            </a:r>
          </a:p>
        </p:txBody>
      </p:sp>
      <p:sp>
        <p:nvSpPr>
          <p:cNvPr id="409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wal-khalqu kulluhum ‘iyaluka wafi qabdatik(a)</a:t>
            </a:r>
          </a:p>
        </p:txBody>
      </p:sp>
      <p:sp>
        <p:nvSpPr>
          <p:cNvPr id="409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ساری</a:t>
            </a:r>
            <a:r>
              <a:rPr lang="ar-SA" sz="4000" b="1" dirty="0">
                <a:solidFill>
                  <a:srgbClr val="000066"/>
                </a:solidFill>
                <a:latin typeface="Alvi Nastaleeq" pitchFamily="2" charset="-78"/>
                <a:cs typeface="Alvi Nastaleeq" pitchFamily="2" charset="-78"/>
              </a:rPr>
              <a:t> مخلوق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کنبہ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اختیار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09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साड़ी मखलूक तेरा कुनबा है जो तेरे अख्त्यार में है </a:t>
            </a:r>
            <a:endParaRPr lang="en-US" sz="2400" b="1">
              <a:solidFill>
                <a:srgbClr val="000066"/>
              </a:solidFill>
            </a:endParaRPr>
          </a:p>
        </p:txBody>
      </p:sp>
      <p:sp>
        <p:nvSpPr>
          <p:cNvPr id="409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9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وَكُلُّ شَيْءٍ خَاضِعٌ 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all things are submissive to You</a:t>
            </a:r>
          </a:p>
        </p:txBody>
      </p:sp>
      <p:sp>
        <p:nvSpPr>
          <p:cNvPr id="410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wakullu shay`in khadi’un lak(a)</a:t>
            </a:r>
          </a:p>
        </p:txBody>
      </p:sp>
      <p:sp>
        <p:nvSpPr>
          <p:cNvPr id="410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چیز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سامنے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جھکی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10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हर चीज़ तेरे सामने झुकी हुई है, </a:t>
            </a:r>
            <a:endParaRPr lang="en-US" sz="2400" b="1">
              <a:solidFill>
                <a:srgbClr val="000066"/>
              </a:solidFill>
            </a:endParaRPr>
          </a:p>
        </p:txBody>
      </p:sp>
      <p:sp>
        <p:nvSpPr>
          <p:cNvPr id="410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0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تَبَارَكْتَ يَا رَبَّ الْعَالَمِينَ.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Blessed be You, Lord of the worlds</a:t>
            </a:r>
          </a:p>
        </p:txBody>
      </p:sp>
      <p:sp>
        <p:nvSpPr>
          <p:cNvPr id="411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tabarakta ya rabbal-‘alamin(a)</a:t>
            </a:r>
          </a:p>
        </p:txBody>
      </p:sp>
      <p:sp>
        <p:nvSpPr>
          <p:cNvPr id="411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بابرکت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جہانوں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11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बा-बरकत है ऐ जहानों के पालने वाले! </a:t>
            </a:r>
            <a:endParaRPr lang="en-US" sz="2400" b="1">
              <a:solidFill>
                <a:srgbClr val="000066"/>
              </a:solidFill>
            </a:endParaRPr>
          </a:p>
        </p:txBody>
      </p:sp>
      <p:sp>
        <p:nvSpPr>
          <p:cNvPr id="411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1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ارْحَمْنِي إذَا انْقَطَعَتْ حُجَّتِي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have mercy on me when my argument is proven nil</a:t>
            </a:r>
          </a:p>
        </p:txBody>
      </p:sp>
      <p:sp>
        <p:nvSpPr>
          <p:cNvPr id="412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ilahirhamni idhan-qata’at hujjati</a:t>
            </a:r>
          </a:p>
        </p:txBody>
      </p:sp>
      <p:sp>
        <p:nvSpPr>
          <p:cNvPr id="412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الله!مجھ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فرما جب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پاس</a:t>
            </a:r>
            <a:r>
              <a:rPr lang="ar-SA" sz="4000" b="1" dirty="0">
                <a:solidFill>
                  <a:srgbClr val="000066"/>
                </a:solidFill>
                <a:latin typeface="Alvi Nastaleeq" pitchFamily="2" charset="-78"/>
                <a:cs typeface="Alvi Nastaleeq" pitchFamily="2" charset="-78"/>
              </a:rPr>
              <a:t> عذر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رہے</a:t>
            </a:r>
            <a:endParaRPr lang="en-US" sz="4000" b="1" dirty="0">
              <a:solidFill>
                <a:srgbClr val="000066"/>
              </a:solidFill>
              <a:latin typeface="Alvi Nastaleeq" pitchFamily="2" charset="-78"/>
              <a:cs typeface="Alvi Nastaleeq" pitchFamily="2" charset="-78"/>
            </a:endParaRPr>
          </a:p>
        </p:txBody>
      </p:sp>
      <p:sp>
        <p:nvSpPr>
          <p:cNvPr id="412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मुझ पर रहम फरमा जब मेरे पास उज़्र्र ना रहे, </a:t>
            </a:r>
            <a:endParaRPr lang="en-US" sz="2400" b="1">
              <a:solidFill>
                <a:srgbClr val="000066"/>
              </a:solidFill>
            </a:endParaRPr>
          </a:p>
        </p:txBody>
      </p:sp>
      <p:sp>
        <p:nvSpPr>
          <p:cNvPr id="412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2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وَكَلَّ عَنْ جَوَابِكَ لِسَانِي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when my tongue can no longer find any answer</a:t>
            </a:r>
          </a:p>
        </p:txBody>
      </p:sp>
      <p:sp>
        <p:nvSpPr>
          <p:cNvPr id="413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wakalla ‘an jawabika lisani</a:t>
            </a:r>
          </a:p>
        </p:txBody>
      </p:sp>
      <p:sp>
        <p:nvSpPr>
          <p:cNvPr id="413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بولنے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زبان </a:t>
            </a:r>
            <a:r>
              <a:rPr lang="ar-SA" sz="4000" b="1" dirty="0" err="1">
                <a:solidFill>
                  <a:srgbClr val="000066"/>
                </a:solidFill>
                <a:latin typeface="Alvi Nastaleeq" pitchFamily="2" charset="-78"/>
                <a:cs typeface="Alvi Nastaleeq" pitchFamily="2" charset="-78"/>
              </a:rPr>
              <a:t>گنگ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جائے</a:t>
            </a:r>
            <a:endParaRPr lang="en-US" sz="4000" b="1" dirty="0">
              <a:solidFill>
                <a:srgbClr val="000066"/>
              </a:solidFill>
              <a:latin typeface="Alvi Nastaleeq" pitchFamily="2" charset="-78"/>
              <a:cs typeface="Alvi Nastaleeq" pitchFamily="2" charset="-78"/>
            </a:endParaRPr>
          </a:p>
        </p:txBody>
      </p:sp>
      <p:sp>
        <p:nvSpPr>
          <p:cNvPr id="413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हुज़ूर बोलने में मेरी ज़बान गुंग हो जाए </a:t>
            </a:r>
            <a:endParaRPr lang="en-US" sz="2400" b="1">
              <a:solidFill>
                <a:srgbClr val="000066"/>
              </a:solidFill>
            </a:endParaRPr>
          </a:p>
        </p:txBody>
      </p:sp>
      <p:sp>
        <p:nvSpPr>
          <p:cNvPr id="413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3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وَطَاشَ عِنْدَ سُؤَالِكَ إيَّايَ لُبِّي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when my mind scatters as soon as You begin to interrogate me</a:t>
            </a:r>
          </a:p>
        </p:txBody>
      </p:sp>
      <p:sp>
        <p:nvSpPr>
          <p:cNvPr id="414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watasha ‘inda su`alika iyyaya lubbi</a:t>
            </a:r>
          </a:p>
        </p:txBody>
      </p:sp>
      <p:sp>
        <p:nvSpPr>
          <p:cNvPr id="414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عقل </a:t>
            </a:r>
            <a:r>
              <a:rPr lang="ar-SA" sz="4000" b="1" dirty="0" err="1">
                <a:solidFill>
                  <a:srgbClr val="000066"/>
                </a:solidFill>
                <a:latin typeface="Alvi Nastaleeq" pitchFamily="2" charset="-78"/>
                <a:cs typeface="Alvi Nastaleeq" pitchFamily="2" charset="-78"/>
              </a:rPr>
              <a:t>گم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جائے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14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सवाल पर मेरी अक्ल गूम हो जाए, </a:t>
            </a:r>
            <a:endParaRPr lang="en-US" sz="2400" b="1">
              <a:solidFill>
                <a:srgbClr val="000066"/>
              </a:solidFill>
            </a:endParaRPr>
          </a:p>
        </p:txBody>
      </p:sp>
      <p:sp>
        <p:nvSpPr>
          <p:cNvPr id="414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4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فَيَا عَظِيمَ رَجَائِي لا تُخَيِّبْنِي إذَا اشْتَدَّتْ فَاقَتِي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O my great hope, do not forsake me when my need terribly increases</a:t>
            </a:r>
          </a:p>
        </p:txBody>
      </p:sp>
      <p:sp>
        <p:nvSpPr>
          <p:cNvPr id="415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faya ‘azima raja`i la tukhayyibni idhashtaddat faqati</a:t>
            </a:r>
          </a:p>
        </p:txBody>
      </p:sp>
      <p:sp>
        <p:nvSpPr>
          <p:cNvPr id="415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سب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بڑی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اممیدگاہ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اس وقت </a:t>
            </a:r>
            <a:r>
              <a:rPr lang="ar-SA" sz="4000" b="1" dirty="0" err="1">
                <a:solidFill>
                  <a:srgbClr val="000066"/>
                </a:solidFill>
                <a:latin typeface="Alvi Nastaleeq" pitchFamily="2" charset="-78"/>
                <a:cs typeface="Alvi Nastaleeq" pitchFamily="2" charset="-78"/>
              </a:rPr>
              <a:t>ناامید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جب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حاجت سخت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15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मेरी सबसे बड़ीउम्मीदगाह  मुझे इस वक़्त ना-उम्मीद ना कर जब मेरी हाजत सख्त हो </a:t>
            </a:r>
            <a:endParaRPr lang="en-US" sz="2400" b="1">
              <a:solidFill>
                <a:srgbClr val="000066"/>
              </a:solidFill>
            </a:endParaRPr>
          </a:p>
        </p:txBody>
      </p:sp>
      <p:sp>
        <p:nvSpPr>
          <p:cNvPr id="415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5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تَرُدَّنِي لِجَهْلِي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reject me on account of my ignorance</a:t>
            </a:r>
          </a:p>
        </p:txBody>
      </p:sp>
      <p:sp>
        <p:nvSpPr>
          <p:cNvPr id="416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taruddani lijahli</a:t>
            </a:r>
          </a:p>
        </p:txBody>
      </p:sp>
      <p:sp>
        <p:nvSpPr>
          <p:cNvPr id="416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نادانی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فرما، </a:t>
            </a:r>
            <a:endParaRPr lang="en-US" sz="4000" b="1" dirty="0">
              <a:solidFill>
                <a:srgbClr val="000066"/>
              </a:solidFill>
              <a:latin typeface="Alvi Nastaleeq" pitchFamily="2" charset="-78"/>
              <a:cs typeface="Alvi Nastaleeq" pitchFamily="2" charset="-78"/>
            </a:endParaRPr>
          </a:p>
        </p:txBody>
      </p:sp>
      <p:sp>
        <p:nvSpPr>
          <p:cNvPr id="416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नादानी पर दूर ना फरमा, </a:t>
            </a:r>
            <a:endParaRPr lang="en-US" sz="2400" b="1">
              <a:solidFill>
                <a:srgbClr val="000066"/>
              </a:solidFill>
            </a:endParaRPr>
          </a:p>
        </p:txBody>
      </p:sp>
      <p:sp>
        <p:nvSpPr>
          <p:cNvPr id="416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6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تَمْنَعْنِي لِقِلَّةِ صَبْرِي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stop conferring upon me on account of my lack of patience</a:t>
            </a:r>
          </a:p>
        </p:txBody>
      </p:sp>
      <p:sp>
        <p:nvSpPr>
          <p:cNvPr id="417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tamna’ni liqillati sabri</a:t>
            </a:r>
          </a:p>
        </p:txBody>
      </p:sp>
      <p:sp>
        <p:nvSpPr>
          <p:cNvPr id="417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صبری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محروم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17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कम सबरी पपर महरूम ना रख </a:t>
            </a:r>
            <a:endParaRPr lang="en-US" sz="2400" b="1">
              <a:solidFill>
                <a:srgbClr val="000066"/>
              </a:solidFill>
            </a:endParaRPr>
          </a:p>
        </p:txBody>
      </p:sp>
      <p:sp>
        <p:nvSpPr>
          <p:cNvPr id="417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7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قَصَدْتُ إلَيْكَ بِطَلِبَتِي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am thus turning to You carrying my appeals</a:t>
            </a:r>
          </a:p>
        </p:txBody>
      </p:sp>
      <p:sp>
        <p:nvSpPr>
          <p:cNvPr id="43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qasadtu ilayka bitalibati</a:t>
            </a:r>
          </a:p>
        </p:txBody>
      </p:sp>
      <p:sp>
        <p:nvSpPr>
          <p:cNvPr id="43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میں اپنی طلب لیکر تیری بارگاہ میں آیا</a:t>
            </a:r>
            <a:endParaRPr lang="en-US" sz="4000" b="1">
              <a:solidFill>
                <a:srgbClr val="000066"/>
              </a:solidFill>
              <a:latin typeface="Alvi Nastaleeq" pitchFamily="2" charset="-78"/>
              <a:cs typeface="Alvi Nastaleeq" pitchFamily="2" charset="-78"/>
            </a:endParaRPr>
          </a:p>
        </p:txBody>
      </p:sp>
      <p:sp>
        <p:nvSpPr>
          <p:cNvPr id="43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अपनी तलब लेकर तेरी बारगाह में आया </a:t>
            </a:r>
            <a:endParaRPr lang="en-US" sz="2400" b="1">
              <a:solidFill>
                <a:srgbClr val="000066"/>
              </a:solidFill>
            </a:endParaRPr>
          </a:p>
        </p:txBody>
      </p:sp>
      <p:sp>
        <p:nvSpPr>
          <p:cNvPr id="43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أَعْطِنِي لِفَقْرِي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Grant me for I am poor</a:t>
            </a:r>
          </a:p>
        </p:txBody>
      </p:sp>
      <p:sp>
        <p:nvSpPr>
          <p:cNvPr id="418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a’tini lifaqri</a:t>
            </a:r>
          </a:p>
        </p:txBody>
      </p:sp>
      <p:sp>
        <p:nvSpPr>
          <p:cNvPr id="418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حاجت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مطابق عطا </a:t>
            </a:r>
            <a:r>
              <a:rPr lang="ar-SA" sz="4000" b="1" dirty="0" err="1" smtClean="0">
                <a:solidFill>
                  <a:srgbClr val="000066"/>
                </a:solidFill>
                <a:latin typeface="Alvi Nastaleeq" pitchFamily="2" charset="-78"/>
                <a:cs typeface="Alvi Nastaleeq" pitchFamily="2" charset="-78"/>
              </a:rPr>
              <a:t>کر</a:t>
            </a:r>
            <a:endParaRPr lang="en-US" sz="4000" b="1" dirty="0">
              <a:solidFill>
                <a:srgbClr val="000066"/>
              </a:solidFill>
              <a:latin typeface="Alvi Nastaleeq" pitchFamily="2" charset="-78"/>
              <a:cs typeface="Alvi Nastaleeq" pitchFamily="2" charset="-78"/>
            </a:endParaRPr>
          </a:p>
        </p:txBody>
      </p:sp>
      <p:sp>
        <p:nvSpPr>
          <p:cNvPr id="418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हाजत में मुताबिक अता कर </a:t>
            </a:r>
            <a:endParaRPr lang="en-US" sz="2400" b="1">
              <a:solidFill>
                <a:srgbClr val="000066"/>
              </a:solidFill>
            </a:endParaRPr>
          </a:p>
        </p:txBody>
      </p:sp>
      <p:sp>
        <p:nvSpPr>
          <p:cNvPr id="418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8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وَارْحَمْنِي لِضَعْفِي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have mercy upon me for I am weak</a:t>
            </a:r>
          </a:p>
        </p:txBody>
      </p:sp>
      <p:sp>
        <p:nvSpPr>
          <p:cNvPr id="419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warhamni lida’fi</a:t>
            </a:r>
          </a:p>
        </p:txBody>
      </p:sp>
      <p:sp>
        <p:nvSpPr>
          <p:cNvPr id="419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کمزوری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فرما</a:t>
            </a:r>
            <a:endParaRPr lang="en-US" sz="4000" b="1" dirty="0">
              <a:solidFill>
                <a:srgbClr val="000066"/>
              </a:solidFill>
              <a:latin typeface="Alvi Nastaleeq" pitchFamily="2" charset="-78"/>
              <a:cs typeface="Alvi Nastaleeq" pitchFamily="2" charset="-78"/>
            </a:endParaRPr>
          </a:p>
        </p:txBody>
      </p:sp>
      <p:sp>
        <p:nvSpPr>
          <p:cNvPr id="419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कमजोरी पर रहम फरमा! </a:t>
            </a:r>
            <a:endParaRPr lang="en-US" sz="2400" b="1">
              <a:solidFill>
                <a:srgbClr val="000066"/>
              </a:solidFill>
            </a:endParaRPr>
          </a:p>
        </p:txBody>
      </p:sp>
      <p:sp>
        <p:nvSpPr>
          <p:cNvPr id="419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9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عَلَيْكَ مُعْتَمَدِي وَمُعَوَّلِي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on You do I rely and lean</a:t>
            </a:r>
          </a:p>
        </p:txBody>
      </p:sp>
      <p:sp>
        <p:nvSpPr>
          <p:cNvPr id="420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‘alayka mu’tamadi wamu’awwili</a:t>
            </a:r>
          </a:p>
        </p:txBody>
      </p:sp>
      <p:sp>
        <p:nvSpPr>
          <p:cNvPr id="420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سردار!تو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آسرا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بھروسہ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20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तुही मेरा आसरा है, तुझ पर भरोसा है </a:t>
            </a:r>
            <a:endParaRPr lang="en-US" sz="2400" b="1">
              <a:solidFill>
                <a:srgbClr val="000066"/>
              </a:solidFill>
            </a:endParaRPr>
          </a:p>
        </p:txBody>
      </p:sp>
      <p:sp>
        <p:nvSpPr>
          <p:cNvPr id="420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0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وَرَجَائِي وَتَوَكُّلِي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are my hope and in You do I have faith</a:t>
            </a:r>
          </a:p>
        </p:txBody>
      </p:sp>
      <p:sp>
        <p:nvSpPr>
          <p:cNvPr id="421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waraja`i watawakkuli</a:t>
            </a:r>
          </a:p>
        </p:txBody>
      </p:sp>
      <p:sp>
        <p:nvSpPr>
          <p:cNvPr id="421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تجھی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توکّل</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21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तुझी से उम्मीद है, तुझी पर तवक्कुल </a:t>
            </a:r>
            <a:endParaRPr lang="en-US" sz="2400" b="1">
              <a:solidFill>
                <a:srgbClr val="000066"/>
              </a:solidFill>
            </a:endParaRPr>
          </a:p>
        </p:txBody>
      </p:sp>
      <p:sp>
        <p:nvSpPr>
          <p:cNvPr id="421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1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وَبِرَحْمَتِكَ تَعَلُّقِي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Your mercy do I attach myself</a:t>
            </a:r>
          </a:p>
        </p:txBody>
      </p:sp>
      <p:sp>
        <p:nvSpPr>
          <p:cNvPr id="422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wabirahmatika ta’alluqi</a:t>
            </a:r>
          </a:p>
        </p:txBody>
      </p:sp>
      <p:sp>
        <p:nvSpPr>
          <p:cNvPr id="422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تعلق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22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रहमत से त'अल्लुक़ है, </a:t>
            </a:r>
            <a:endParaRPr lang="en-US" sz="2400" b="1">
              <a:solidFill>
                <a:srgbClr val="000066"/>
              </a:solidFill>
            </a:endParaRPr>
          </a:p>
        </p:txBody>
      </p:sp>
      <p:sp>
        <p:nvSpPr>
          <p:cNvPr id="422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2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وَبِفِنَائِكَ أَحُطُّ رَحْلِي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 Your courtyard do I dwell</a:t>
            </a:r>
          </a:p>
        </p:txBody>
      </p:sp>
      <p:sp>
        <p:nvSpPr>
          <p:cNvPr id="423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wabifina`ika ahuttu rahli</a:t>
            </a:r>
          </a:p>
        </p:txBody>
      </p:sp>
      <p:sp>
        <p:nvSpPr>
          <p:cNvPr id="423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ڈیوڑھی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ڈیرہ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23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ड्योढ़ी पर डेरा डाले हुए हूँ </a:t>
            </a:r>
            <a:endParaRPr lang="en-US" sz="2400" b="1">
              <a:solidFill>
                <a:srgbClr val="000066"/>
              </a:solidFill>
            </a:endParaRPr>
          </a:p>
        </p:txBody>
      </p:sp>
      <p:sp>
        <p:nvSpPr>
          <p:cNvPr id="423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3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وَبِجُودِكَ أَقْصِدُ طَلِبَتِي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out of Your benevolence do I declare my request</a:t>
            </a:r>
          </a:p>
        </p:txBody>
      </p:sp>
      <p:sp>
        <p:nvSpPr>
          <p:cNvPr id="424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wabijudika aqsidu talibati</a:t>
            </a:r>
          </a:p>
        </p:txBody>
      </p:sp>
      <p:sp>
        <p:nvSpPr>
          <p:cNvPr id="424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سخاوت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حاجت </a:t>
            </a:r>
            <a:r>
              <a:rPr lang="ar-SA" sz="4000" b="1" dirty="0" err="1">
                <a:solidFill>
                  <a:srgbClr val="000066"/>
                </a:solidFill>
                <a:latin typeface="Alvi Nastaleeq" pitchFamily="2" charset="-78"/>
                <a:cs typeface="Alvi Nastaleeq" pitchFamily="2" charset="-78"/>
              </a:rPr>
              <a:t>برآری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24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सखावत से अपनी हाजत बर'आरी चाहता हूँ! </a:t>
            </a:r>
            <a:endParaRPr lang="en-US" sz="2400" b="1">
              <a:solidFill>
                <a:srgbClr val="000066"/>
              </a:solidFill>
            </a:endParaRPr>
          </a:p>
        </p:txBody>
      </p:sp>
      <p:sp>
        <p:nvSpPr>
          <p:cNvPr id="424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4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وَبِكَرَمِكَ أَيْ رَبِّ أَسْتَفْتِحُ دُعَائِي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Your generosity, O my Lord, do I begin my prayers</a:t>
            </a:r>
          </a:p>
        </p:txBody>
      </p:sp>
      <p:sp>
        <p:nvSpPr>
          <p:cNvPr id="425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wabikaramika ay rabbi astaftihu du’a`i</a:t>
            </a:r>
          </a:p>
        </p:txBody>
      </p:sp>
      <p:sp>
        <p:nvSpPr>
          <p:cNvPr id="425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رب!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دعاء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ابتدا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25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रब! तेरे करम से अपनी दुआ की इब्तेदा करता हूँ,</a:t>
            </a:r>
            <a:endParaRPr lang="en-US" sz="2400" b="1">
              <a:solidFill>
                <a:srgbClr val="000066"/>
              </a:solidFill>
            </a:endParaRPr>
          </a:p>
        </p:txBody>
      </p:sp>
      <p:sp>
        <p:nvSpPr>
          <p:cNvPr id="425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5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وَلَدَيْكَ أَرْجُو فَاقَتِي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You do I desire for meeting my needs</a:t>
            </a:r>
          </a:p>
        </p:txBody>
      </p:sp>
      <p:sp>
        <p:nvSpPr>
          <p:cNvPr id="427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waladayka arju faqati</a:t>
            </a:r>
          </a:p>
        </p:txBody>
      </p:sp>
      <p:sp>
        <p:nvSpPr>
          <p:cNvPr id="427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تجھی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تنگی</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27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तुझ से तंगी दूर करने की उम्मीद करता हूँ </a:t>
            </a:r>
            <a:endParaRPr lang="en-US" sz="2400" b="1">
              <a:solidFill>
                <a:srgbClr val="000066"/>
              </a:solidFill>
            </a:endParaRPr>
          </a:p>
        </p:txBody>
      </p:sp>
      <p:sp>
        <p:nvSpPr>
          <p:cNvPr id="427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7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وَبِغِنَاكَ أَجْبُرُ عَيْلَتِي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through Your wealth do I settle my poverty</a:t>
            </a:r>
          </a:p>
        </p:txBody>
      </p:sp>
      <p:sp>
        <p:nvSpPr>
          <p:cNvPr id="428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wabighinaka ajburu ‘aylati</a:t>
            </a:r>
          </a:p>
        </p:txBody>
      </p:sp>
      <p:sp>
        <p:nvSpPr>
          <p:cNvPr id="428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خزانے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عسرت دور </a:t>
            </a:r>
            <a:r>
              <a:rPr lang="ar-SA" sz="4000" b="1" dirty="0" err="1">
                <a:solidFill>
                  <a:srgbClr val="000066"/>
                </a:solidFill>
                <a:latin typeface="Alvi Nastaleeq" pitchFamily="2" charset="-78"/>
                <a:cs typeface="Alvi Nastaleeq" pitchFamily="2" charset="-78"/>
              </a:rPr>
              <a:t>کرانا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428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खजाने से अपनी उसरत दूर कराना चाहता हूँ, </a:t>
            </a:r>
            <a:endParaRPr lang="en-US" sz="2400" b="1">
              <a:solidFill>
                <a:srgbClr val="000066"/>
              </a:solidFill>
            </a:endParaRPr>
          </a:p>
        </p:txBody>
      </p:sp>
      <p:sp>
        <p:nvSpPr>
          <p:cNvPr id="428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8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وَتَوَجَّهْتُ إلَيْكَ بِحَاجَتِي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directing towards You carrying my needs</a:t>
            </a:r>
          </a:p>
        </p:txBody>
      </p:sp>
      <p:sp>
        <p:nvSpPr>
          <p:cNvPr id="44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watawajjahtu ilayka bihajati</a:t>
            </a:r>
          </a:p>
        </p:txBody>
      </p:sp>
      <p:sp>
        <p:nvSpPr>
          <p:cNvPr id="44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اپنی حاجت کے ساتھ تیری طرف متوجہ ہوا ہوں  </a:t>
            </a:r>
            <a:endParaRPr lang="en-US" sz="4000" b="1">
              <a:solidFill>
                <a:srgbClr val="000066"/>
              </a:solidFill>
              <a:latin typeface="Alvi Nastaleeq" pitchFamily="2" charset="-78"/>
              <a:cs typeface="Alvi Nastaleeq" pitchFamily="2" charset="-78"/>
            </a:endParaRPr>
          </a:p>
        </p:txBody>
      </p:sp>
      <p:sp>
        <p:nvSpPr>
          <p:cNvPr id="44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हाजत के साथ तेरी तरफ मुतावाज्जः हुआ हूँ,</a:t>
            </a:r>
            <a:endParaRPr lang="en-US" sz="2400" b="1">
              <a:solidFill>
                <a:srgbClr val="000066"/>
              </a:solidFill>
            </a:endParaRPr>
          </a:p>
        </p:txBody>
      </p:sp>
      <p:sp>
        <p:nvSpPr>
          <p:cNvPr id="44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وَتَحْتَ ظِلِّ عَفْوِكَ قِيَامِي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under the shade of Your pardon do I stand</a:t>
            </a:r>
          </a:p>
        </p:txBody>
      </p:sp>
      <p:sp>
        <p:nvSpPr>
          <p:cNvPr id="429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watahta zilli ‘afwika qiyami</a:t>
            </a:r>
          </a:p>
        </p:txBody>
      </p:sp>
      <p:sp>
        <p:nvSpPr>
          <p:cNvPr id="429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عفو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کھڑا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29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अफु के साए में आया खडा हूँ, </a:t>
            </a:r>
            <a:endParaRPr lang="en-US" sz="2400" b="1">
              <a:solidFill>
                <a:srgbClr val="000066"/>
              </a:solidFill>
            </a:endParaRPr>
          </a:p>
        </p:txBody>
      </p:sp>
      <p:sp>
        <p:nvSpPr>
          <p:cNvPr id="429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9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وَإلَى جُودِكَ وَكَرَمِكَ أَرْفَعُ بَصَرِي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towards Your benevolence and generosity do I raise my sight</a:t>
            </a:r>
          </a:p>
        </p:txBody>
      </p:sp>
      <p:sp>
        <p:nvSpPr>
          <p:cNvPr id="430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wa-ila judika wakaramika arfa’u basari</a:t>
            </a:r>
          </a:p>
        </p:txBody>
      </p:sp>
      <p:sp>
        <p:nvSpPr>
          <p:cNvPr id="430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نگاہیں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عطا و </a:t>
            </a:r>
            <a:r>
              <a:rPr lang="ar-SA" sz="4000" b="1" dirty="0" err="1">
                <a:solidFill>
                  <a:srgbClr val="000066"/>
                </a:solidFill>
                <a:latin typeface="Alvi Nastaleeq" pitchFamily="2" charset="-78"/>
                <a:cs typeface="Alvi Nastaleeq" pitchFamily="2" charset="-78"/>
              </a:rPr>
              <a:t>سخاوت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اٹھتی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430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निगाहें तेरी अता व सखावत की तरफ उठती हैं </a:t>
            </a:r>
            <a:endParaRPr lang="en-US" sz="2400" b="1">
              <a:solidFill>
                <a:srgbClr val="000066"/>
              </a:solidFill>
            </a:endParaRPr>
          </a:p>
        </p:txBody>
      </p:sp>
      <p:sp>
        <p:nvSpPr>
          <p:cNvPr id="430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0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وَإلَى مَعْرُوفِكَ أُدِيمُ نَظَرِي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persistently look for Your favors</a:t>
            </a:r>
          </a:p>
        </p:txBody>
      </p:sp>
      <p:sp>
        <p:nvSpPr>
          <p:cNvPr id="431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wa-ila ma’rufika udimu nazari</a:t>
            </a:r>
          </a:p>
        </p:txBody>
      </p:sp>
      <p:sp>
        <p:nvSpPr>
          <p:cNvPr id="431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ہمیشہ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احسان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طرف نظر </a:t>
            </a:r>
            <a:r>
              <a:rPr lang="ar-SA" sz="4000" b="1" dirty="0" err="1">
                <a:solidFill>
                  <a:srgbClr val="000066"/>
                </a:solidFill>
                <a:latin typeface="Alvi Nastaleeq" pitchFamily="2" charset="-78"/>
                <a:cs typeface="Alvi Nastaleeq" pitchFamily="2" charset="-78"/>
              </a:rPr>
              <a:t>جمائے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31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हमेशा तेरे एहसान की तरफ नज़र जमाये रखता हूँ! </a:t>
            </a:r>
            <a:endParaRPr lang="en-US" sz="2400" b="1">
              <a:solidFill>
                <a:srgbClr val="000066"/>
              </a:solidFill>
            </a:endParaRPr>
          </a:p>
        </p:txBody>
      </p:sp>
      <p:sp>
        <p:nvSpPr>
          <p:cNvPr id="431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1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فَلا تُحْرِقْنِي بِالنَّارِ وَأَنْتَ مَوْضِعُ أَمَلِي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do not let the flames of the Fire consume me while You are my ultimate hope</a:t>
            </a:r>
          </a:p>
        </p:txBody>
      </p:sp>
      <p:sp>
        <p:nvSpPr>
          <p:cNvPr id="432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 tuhriqni binnari wa-anta mawdi’u amali</a:t>
            </a:r>
          </a:p>
        </p:txBody>
      </p:sp>
      <p:sp>
        <p:nvSpPr>
          <p:cNvPr id="432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جہنّم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مرکز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32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मुझे जहन्नुम में ना जलाना की तू मेरी उम्मीद का मरकज़ है </a:t>
            </a:r>
            <a:endParaRPr lang="en-US" sz="2400" b="1">
              <a:solidFill>
                <a:srgbClr val="000066"/>
              </a:solidFill>
            </a:endParaRPr>
          </a:p>
        </p:txBody>
      </p:sp>
      <p:sp>
        <p:nvSpPr>
          <p:cNvPr id="432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2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تُسْكِنِّي الْهَاوِيَةَ فَإنَّكَ قُرَّةُ عَيْنِي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embed me in the deep black abyss while You are the delight of my eyes</a:t>
            </a:r>
          </a:p>
        </p:txBody>
      </p:sp>
      <p:sp>
        <p:nvSpPr>
          <p:cNvPr id="433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tuskinnil-hawiyata fa-innaka qurratu ‘ayni</a:t>
            </a:r>
          </a:p>
        </p:txBody>
      </p:sp>
      <p:sp>
        <p:nvSpPr>
          <p:cNvPr id="433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ہاویہ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دوزخ</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ٹھہرانا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کیوکہ</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آنکھوں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ٹھنڈک</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33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हावियाह दोज़ख में ना ठहराना क्योंकि तू मेरी आँखों की ठंडक है, </a:t>
            </a:r>
            <a:endParaRPr lang="en-US" sz="2400" b="1">
              <a:solidFill>
                <a:srgbClr val="000066"/>
              </a:solidFill>
            </a:endParaRPr>
          </a:p>
        </p:txBody>
      </p:sp>
      <p:sp>
        <p:nvSpPr>
          <p:cNvPr id="433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3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سَيِّدِي لا تُكَذِّبْ ظَنِّي بِإحْسَانِكَ وَمَعْرُوفِكَ فَإنَّكَ ثِقَتِي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do not thwart my idea about Your grace and favors, for in You I trust</a:t>
            </a:r>
          </a:p>
        </p:txBody>
      </p:sp>
      <p:sp>
        <p:nvSpPr>
          <p:cNvPr id="434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sayyidi la tukadhdhib zanni bi-ihsanika wama’rufika fa-innaka thiqati</a:t>
            </a:r>
          </a:p>
        </p:txBody>
      </p:sp>
      <p:sp>
        <p:nvSpPr>
          <p:cNvPr id="434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آقا!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احسان اور </a:t>
            </a:r>
            <a:r>
              <a:rPr lang="ar-SA" sz="4000" b="1" dirty="0" err="1">
                <a:solidFill>
                  <a:srgbClr val="000066"/>
                </a:solidFill>
                <a:latin typeface="Alvi Nastaleeq" pitchFamily="2" charset="-78"/>
                <a:cs typeface="Alvi Nastaleeq" pitchFamily="2" charset="-78"/>
              </a:rPr>
              <a:t>بھلائی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گمان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جھٹلا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کیونکہ</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جاۓ</a:t>
            </a:r>
            <a:r>
              <a:rPr lang="ar-SA" sz="4000" b="1" dirty="0">
                <a:solidFill>
                  <a:srgbClr val="000066"/>
                </a:solidFill>
                <a:latin typeface="Alvi Nastaleeq" pitchFamily="2" charset="-78"/>
                <a:cs typeface="Alvi Nastaleeq" pitchFamily="2" charset="-78"/>
              </a:rPr>
              <a:t> اعتماد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34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आका! तेरे एहसान और भलाई से मुझे जो गुमान है इसको ना झुटला क्योंकि तुही मेरी जाए एतमाद है </a:t>
            </a:r>
            <a:endParaRPr lang="en-US" sz="2400" b="1">
              <a:solidFill>
                <a:srgbClr val="000066"/>
              </a:solidFill>
            </a:endParaRPr>
          </a:p>
        </p:txBody>
      </p:sp>
      <p:sp>
        <p:nvSpPr>
          <p:cNvPr id="434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4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تَحْرِمْنِي ثَوَابَكَ فَإنَّكَ الْعَارِفُ بِفَقْرِي.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deprive me of Your rewards, for You best know my poverty</a:t>
            </a:r>
          </a:p>
        </p:txBody>
      </p:sp>
      <p:sp>
        <p:nvSpPr>
          <p:cNvPr id="435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tahrimni thawabaka fa-innakal-‘arifu bifaqri</a:t>
            </a:r>
          </a:p>
        </p:txBody>
      </p:sp>
      <p:sp>
        <p:nvSpPr>
          <p:cNvPr id="435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پانی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ثواب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محروم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فرما، تو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محتاجی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واقف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35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अपनी तरफ के सवाब से महरूम ना फरमा तो मेरी मोहताजी से वाकिफ है! </a:t>
            </a:r>
            <a:endParaRPr lang="en-US" sz="2400" b="1">
              <a:solidFill>
                <a:srgbClr val="000066"/>
              </a:solidFill>
            </a:endParaRPr>
          </a:p>
        </p:txBody>
      </p:sp>
      <p:sp>
        <p:nvSpPr>
          <p:cNvPr id="435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5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609600"/>
            <a:ext cx="9372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إنْ كَانَ قَدْ دَنَا أَجَلِي وَلَمْ يُقَرِّبْنِي مِنْكَ </a:t>
            </a:r>
            <a:r>
              <a:rPr lang="ar-SA" sz="6600" kern="1200" dirty="0">
                <a:latin typeface="Arabic Typesetting" panose="03020402040406030203" pitchFamily="66" charset="-78"/>
                <a:ea typeface="+mn-ea"/>
                <a:cs typeface="Arabic Typesetting" panose="03020402040406030203" pitchFamily="66" charset="-78"/>
              </a:rPr>
              <a:t>عَمَلِي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2800" b="1" kern="1200" dirty="0">
                <a:ea typeface="MS Mincho" pitchFamily="49" charset="-128"/>
              </a:rPr>
              <a:t>O my God: if my death is drawing near while my deeds have not yet drawn me near You, </a:t>
            </a:r>
          </a:p>
        </p:txBody>
      </p:sp>
      <p:sp>
        <p:nvSpPr>
          <p:cNvPr id="436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ilahi in kana qad dana ajali walam yuqarribni minka ‘</a:t>
            </a:r>
            <a:r>
              <a:rPr lang="fi-FI" sz="2400" b="1" i="1" dirty="0" smtClean="0">
                <a:solidFill>
                  <a:srgbClr val="000066"/>
                </a:solidFill>
                <a:ea typeface="MS Mincho" pitchFamily="49" charset="-128"/>
              </a:rPr>
              <a:t>amali</a:t>
            </a:r>
            <a:endParaRPr lang="fi-FI" sz="2400" b="1" i="1" dirty="0">
              <a:solidFill>
                <a:srgbClr val="000066"/>
              </a:solidFill>
              <a:ea typeface="MS Mincho" pitchFamily="49" charset="-128"/>
            </a:endParaRPr>
          </a:p>
        </p:txBody>
      </p:sp>
      <p:sp>
        <p:nvSpPr>
          <p:cNvPr id="436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موت </a:t>
            </a:r>
            <a:r>
              <a:rPr lang="ar-SA" sz="4000" b="1" dirty="0" err="1">
                <a:solidFill>
                  <a:srgbClr val="000066"/>
                </a:solidFill>
                <a:latin typeface="Alvi Nastaleeq" pitchFamily="2" charset="-78"/>
                <a:cs typeface="Alvi Nastaleeq" pitchFamily="2" charset="-78"/>
              </a:rPr>
              <a:t>قریب</a:t>
            </a:r>
            <a:r>
              <a:rPr lang="ar-SA" sz="4000" b="1" dirty="0">
                <a:solidFill>
                  <a:srgbClr val="000066"/>
                </a:solidFill>
                <a:latin typeface="Alvi Nastaleeq" pitchFamily="2" charset="-78"/>
                <a:cs typeface="Alvi Nastaleeq" pitchFamily="2" charset="-78"/>
              </a:rPr>
              <a:t> آ </a:t>
            </a:r>
            <a:r>
              <a:rPr lang="ar-SA" sz="4000" b="1" dirty="0" err="1">
                <a:solidFill>
                  <a:srgbClr val="000066"/>
                </a:solidFill>
                <a:latin typeface="Alvi Nastaleeq" pitchFamily="2" charset="-78"/>
                <a:cs typeface="Alvi Nastaleeq" pitchFamily="2" charset="-78"/>
              </a:rPr>
              <a:t>گئی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نزدیک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کیا</a:t>
            </a:r>
            <a:endParaRPr lang="en-US" sz="4000" b="1" dirty="0">
              <a:solidFill>
                <a:srgbClr val="000066"/>
              </a:solidFill>
              <a:latin typeface="Alvi Nastaleeq" pitchFamily="2" charset="-78"/>
              <a:cs typeface="Alvi Nastaleeq" pitchFamily="2" charset="-78"/>
            </a:endParaRPr>
          </a:p>
        </p:txBody>
      </p:sp>
      <p:sp>
        <p:nvSpPr>
          <p:cNvPr id="436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अगर मेरी मौत करीब आ गयी है  और मेरे अमल ने तुझे मेरे नज़दीक नहीं किया तो मैं अपने गुनाहों के इकरार को तेरे हुज़ूर अपने गुनाहों का उज़र करार देता हूँ, </a:t>
            </a:r>
            <a:endParaRPr lang="en-US" sz="2400" b="1">
              <a:solidFill>
                <a:srgbClr val="000066"/>
              </a:solidFill>
            </a:endParaRPr>
          </a:p>
        </p:txBody>
      </p:sp>
      <p:sp>
        <p:nvSpPr>
          <p:cNvPr id="436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6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609600"/>
            <a:ext cx="9372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فَقَدْ </a:t>
            </a:r>
            <a:r>
              <a:rPr lang="ar-SA" sz="6600" kern="1200" dirty="0">
                <a:latin typeface="Arabic Typesetting" panose="03020402040406030203" pitchFamily="66" charset="-78"/>
                <a:ea typeface="+mn-ea"/>
                <a:cs typeface="Arabic Typesetting" panose="03020402040406030203" pitchFamily="66" charset="-78"/>
              </a:rPr>
              <a:t>جَعَلْتُ </a:t>
            </a:r>
            <a:r>
              <a:rPr lang="ar-SA" sz="6600" kern="1200" dirty="0" err="1">
                <a:latin typeface="Arabic Typesetting" panose="03020402040406030203" pitchFamily="66" charset="-78"/>
                <a:ea typeface="+mn-ea"/>
                <a:cs typeface="Arabic Typesetting" panose="03020402040406030203" pitchFamily="66" charset="-78"/>
              </a:rPr>
              <a:t>الإعْتِرَافَ</a:t>
            </a:r>
            <a:r>
              <a:rPr lang="ar-SA" sz="6600" kern="1200" dirty="0">
                <a:latin typeface="Arabic Typesetting" panose="03020402040406030203" pitchFamily="66" charset="-78"/>
                <a:ea typeface="+mn-ea"/>
                <a:cs typeface="Arabic Typesetting" panose="03020402040406030203" pitchFamily="66" charset="-78"/>
              </a:rPr>
              <a:t> إلَيْكَ بِذَنْبِي وَسَائِلَ عِلَلِي.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2800" b="1" kern="1200" dirty="0" smtClean="0">
                <a:ea typeface="MS Mincho" pitchFamily="49" charset="-128"/>
              </a:rPr>
              <a:t>then </a:t>
            </a:r>
            <a:r>
              <a:rPr lang="en-US" sz="2800" b="1" kern="1200" dirty="0">
                <a:ea typeface="MS Mincho" pitchFamily="49" charset="-128"/>
              </a:rPr>
              <a:t>let my confession of having committed sins be my means of justification</a:t>
            </a:r>
          </a:p>
        </p:txBody>
      </p:sp>
      <p:sp>
        <p:nvSpPr>
          <p:cNvPr id="436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faqad ja’altuli’-tirafa ilayka bidhanbi wasa`ila ‘ilali</a:t>
            </a:r>
            <a:endParaRPr lang="fi-FI" sz="2400" b="1" i="1" dirty="0">
              <a:solidFill>
                <a:srgbClr val="000066"/>
              </a:solidFill>
              <a:ea typeface="MS Mincho" pitchFamily="49" charset="-128"/>
            </a:endParaRPr>
          </a:p>
        </p:txBody>
      </p:sp>
      <p:sp>
        <p:nvSpPr>
          <p:cNvPr id="436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smtClean="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اقرار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عذر قرار </a:t>
            </a:r>
            <a:r>
              <a:rPr lang="ar-SA" sz="4000" b="1" dirty="0" err="1">
                <a:solidFill>
                  <a:srgbClr val="000066"/>
                </a:solidFill>
                <a:latin typeface="Alvi Nastaleeq" pitchFamily="2" charset="-78"/>
                <a:cs typeface="Alvi Nastaleeq" pitchFamily="2" charset="-78"/>
              </a:rPr>
              <a:t>دیتا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436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अगर मेरी मौत करीब आ गयी है  और मेरे अमल ने तुझे मेरे नज़दीक नहीं किया तो मैं अपने गुनाहों के इकरार को तेरे हुज़ूर अपने गुनाहों का उज़र करार देता हूँ, </a:t>
            </a:r>
            <a:endParaRPr lang="en-US" sz="2400" b="1">
              <a:solidFill>
                <a:srgbClr val="000066"/>
              </a:solidFill>
            </a:endParaRPr>
          </a:p>
        </p:txBody>
      </p:sp>
      <p:sp>
        <p:nvSpPr>
          <p:cNvPr id="436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6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extLst>
      <p:ext uri="{BB962C8B-B14F-4D97-AF65-F5344CB8AC3E}">
        <p14:creationId xmlns:p14="http://schemas.microsoft.com/office/powerpoint/2010/main" val="3962589734"/>
      </p:ext>
    </p:extLst>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إنْ عَفَوْتَ فَمَنْ أَوْلَى مِنْكَ بِالْعَفْوِ؟</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if You forgive, then who is worthier than You in forgiveness?</a:t>
            </a:r>
          </a:p>
        </p:txBody>
      </p:sp>
      <p:sp>
        <p:nvSpPr>
          <p:cNvPr id="437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ilahi in ‘afawta faman awla minka bil-‘afw(i)</a:t>
            </a:r>
            <a:endParaRPr lang="fi-FI" sz="2400" b="1" i="1">
              <a:solidFill>
                <a:srgbClr val="000066"/>
              </a:solidFill>
              <a:ea typeface="MS Mincho" pitchFamily="49" charset="-128"/>
            </a:endParaRPr>
          </a:p>
        </p:txBody>
      </p:sp>
      <p:sp>
        <p:nvSpPr>
          <p:cNvPr id="437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معبود!اگر</a:t>
            </a:r>
            <a:r>
              <a:rPr lang="ar-SA" sz="4000" b="1" dirty="0">
                <a:solidFill>
                  <a:srgbClr val="000066"/>
                </a:solidFill>
                <a:latin typeface="Alvi Nastaleeq" pitchFamily="2" charset="-78"/>
                <a:cs typeface="Alvi Nastaleeq" pitchFamily="2" charset="-78"/>
              </a:rPr>
              <a:t> تو معاف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کون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زیادہ</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37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माबूद! अगर तू माफ़ कर दे तो कौन तुझ से ज़्यादा माफ़ करने वाला है, </a:t>
            </a:r>
            <a:endParaRPr lang="en-US" sz="2400" b="1">
              <a:solidFill>
                <a:srgbClr val="000066"/>
              </a:solidFill>
            </a:endParaRPr>
          </a:p>
        </p:txBody>
      </p:sp>
      <p:sp>
        <p:nvSpPr>
          <p:cNvPr id="437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7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وَجَعَلْتُ بِكَ اسْتِغَاثَتِي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sought the help of You alone</a:t>
            </a:r>
          </a:p>
        </p:txBody>
      </p:sp>
      <p:sp>
        <p:nvSpPr>
          <p:cNvPr id="45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waja’altu bikas-tighathati</a:t>
            </a:r>
          </a:p>
        </p:txBody>
      </p:sp>
      <p:sp>
        <p:nvSpPr>
          <p:cNvPr id="45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میری فریاد تیرے حضور میں ہے</a:t>
            </a:r>
            <a:endParaRPr lang="en-US" sz="4000" b="1">
              <a:solidFill>
                <a:srgbClr val="000066"/>
              </a:solidFill>
              <a:latin typeface="Alvi Nastaleeq" pitchFamily="2" charset="-78"/>
              <a:cs typeface="Alvi Nastaleeq" pitchFamily="2" charset="-78"/>
            </a:endParaRPr>
          </a:p>
        </p:txBody>
      </p:sp>
      <p:sp>
        <p:nvSpPr>
          <p:cNvPr id="45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मेरी फरयाद तेरे हुज़ूर में है, </a:t>
            </a:r>
            <a:endParaRPr lang="en-US" sz="2400" b="1">
              <a:solidFill>
                <a:srgbClr val="000066"/>
              </a:solidFill>
            </a:endParaRPr>
          </a:p>
        </p:txBody>
      </p:sp>
      <p:sp>
        <p:nvSpPr>
          <p:cNvPr id="45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 عَذَّبْتَ فَمَنْ أَعْدَلُ مِنْكَ فِي الْحُكْمِ؟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if You punish, then who is fairer than You in judgment?</a:t>
            </a:r>
          </a:p>
        </p:txBody>
      </p:sp>
      <p:sp>
        <p:nvSpPr>
          <p:cNvPr id="438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 ‘adhdhabta faman a’dalu minka fil-hukm(i)</a:t>
            </a:r>
          </a:p>
        </p:txBody>
      </p:sp>
      <p:sp>
        <p:nvSpPr>
          <p:cNvPr id="438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عذاب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کون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فیصلہ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زیادہ</a:t>
            </a:r>
            <a:r>
              <a:rPr lang="ar-SA" sz="4000" b="1" dirty="0">
                <a:solidFill>
                  <a:srgbClr val="000066"/>
                </a:solidFill>
                <a:latin typeface="Alvi Nastaleeq" pitchFamily="2" charset="-78"/>
                <a:cs typeface="Alvi Nastaleeq" pitchFamily="2" charset="-78"/>
              </a:rPr>
              <a:t> عادل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38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तू अज़ाब दे तो कौन है जो फैसला करने में तुझ से ज़्यादा आदिल है , </a:t>
            </a:r>
            <a:endParaRPr lang="en-US" sz="2400" b="1">
              <a:solidFill>
                <a:srgbClr val="000066"/>
              </a:solidFill>
            </a:endParaRPr>
          </a:p>
        </p:txBody>
      </p:sp>
      <p:sp>
        <p:nvSpPr>
          <p:cNvPr id="438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8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ارْحَمْ فِي هذِهِ الدُّنْيَا غُرْبَتِي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Have mercy on my misery in this world</a:t>
            </a:r>
          </a:p>
        </p:txBody>
      </p:sp>
      <p:sp>
        <p:nvSpPr>
          <p:cNvPr id="439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irham fi hadhihid-dunya ghurbati</a:t>
            </a:r>
          </a:p>
        </p:txBody>
      </p:sp>
      <p:sp>
        <p:nvSpPr>
          <p:cNvPr id="439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دنیا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بیکسی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فرما</a:t>
            </a:r>
            <a:endParaRPr lang="en-US" sz="4000" b="1" dirty="0">
              <a:solidFill>
                <a:srgbClr val="000066"/>
              </a:solidFill>
              <a:latin typeface="Alvi Nastaleeq" pitchFamily="2" charset="-78"/>
              <a:cs typeface="Alvi Nastaleeq" pitchFamily="2" charset="-78"/>
            </a:endParaRPr>
          </a:p>
        </p:txBody>
      </p:sp>
      <p:sp>
        <p:nvSpPr>
          <p:cNvPr id="439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 दुन्या में मेरी बेकसी पर रहम फरमा, </a:t>
            </a:r>
            <a:endParaRPr lang="en-US" sz="2400" b="1">
              <a:solidFill>
                <a:srgbClr val="000066"/>
              </a:solidFill>
            </a:endParaRPr>
          </a:p>
        </p:txBody>
      </p:sp>
      <p:sp>
        <p:nvSpPr>
          <p:cNvPr id="439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9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وَعِنْدَ الْمَوْتِ كُرْبَتِي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on my grief at the time of death</a:t>
            </a:r>
          </a:p>
        </p:txBody>
      </p:sp>
      <p:sp>
        <p:nvSpPr>
          <p:cNvPr id="440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wa-‘indal-mawti kurbati</a:t>
            </a:r>
          </a:p>
        </p:txBody>
      </p:sp>
      <p:sp>
        <p:nvSpPr>
          <p:cNvPr id="440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موت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وقت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تکلیف</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پر</a:t>
            </a:r>
            <a:endParaRPr lang="en-US" sz="4000" b="1" dirty="0">
              <a:solidFill>
                <a:srgbClr val="000066"/>
              </a:solidFill>
              <a:latin typeface="Alvi Nastaleeq" pitchFamily="2" charset="-78"/>
              <a:cs typeface="Alvi Nastaleeq" pitchFamily="2" charset="-78"/>
            </a:endParaRPr>
          </a:p>
        </p:txBody>
      </p:sp>
      <p:sp>
        <p:nvSpPr>
          <p:cNvPr id="440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मौत के वाकत मेरी तकलीफ पर </a:t>
            </a:r>
            <a:endParaRPr lang="en-US" sz="2400" b="1">
              <a:solidFill>
                <a:srgbClr val="000066"/>
              </a:solidFill>
            </a:endParaRPr>
          </a:p>
        </p:txBody>
      </p:sp>
      <p:sp>
        <p:nvSpPr>
          <p:cNvPr id="440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0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وَفِي الْقَبْرِ وَحْدَتِي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on my loneliness in the grave</a:t>
            </a:r>
          </a:p>
        </p:txBody>
      </p:sp>
      <p:sp>
        <p:nvSpPr>
          <p:cNvPr id="441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wafil-qabri wahdati</a:t>
            </a:r>
          </a:p>
        </p:txBody>
      </p:sp>
      <p:sp>
        <p:nvSpPr>
          <p:cNvPr id="441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قبر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تنہائی</a:t>
            </a:r>
            <a:endParaRPr lang="en-US" sz="4000" b="1" dirty="0">
              <a:solidFill>
                <a:srgbClr val="000066"/>
              </a:solidFill>
              <a:latin typeface="Alvi Nastaleeq" pitchFamily="2" charset="-78"/>
              <a:cs typeface="Alvi Nastaleeq" pitchFamily="2" charset="-78"/>
            </a:endParaRPr>
          </a:p>
        </p:txBody>
      </p:sp>
      <p:sp>
        <p:nvSpPr>
          <p:cNvPr id="441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कब्र में मेरी तन्हाई </a:t>
            </a:r>
            <a:endParaRPr lang="en-US" sz="2400" b="1">
              <a:solidFill>
                <a:srgbClr val="000066"/>
              </a:solidFill>
            </a:endParaRPr>
          </a:p>
        </p:txBody>
      </p:sp>
      <p:sp>
        <p:nvSpPr>
          <p:cNvPr id="441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1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وَفِي اللَّحْدِ وَحْشَتِي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on my lonesomeness in the underground hole</a:t>
            </a:r>
          </a:p>
        </p:txBody>
      </p:sp>
      <p:sp>
        <p:nvSpPr>
          <p:cNvPr id="442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wafil-lahdi wahshati</a:t>
            </a:r>
          </a:p>
        </p:txBody>
      </p:sp>
      <p:sp>
        <p:nvSpPr>
          <p:cNvPr id="442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پہلوئے</a:t>
            </a:r>
            <a:r>
              <a:rPr lang="ar-SA" sz="4000" b="1" dirty="0">
                <a:solidFill>
                  <a:srgbClr val="000066"/>
                </a:solidFill>
                <a:latin typeface="Alvi Nastaleeq" pitchFamily="2" charset="-78"/>
                <a:cs typeface="Alvi Nastaleeq" pitchFamily="2" charset="-78"/>
              </a:rPr>
              <a:t> قبر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خوفزدگی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فرما، </a:t>
            </a:r>
            <a:endParaRPr lang="en-US" sz="4000" b="1" dirty="0">
              <a:solidFill>
                <a:srgbClr val="000066"/>
              </a:solidFill>
              <a:latin typeface="Alvi Nastaleeq" pitchFamily="2" charset="-78"/>
              <a:cs typeface="Alvi Nastaleeq" pitchFamily="2" charset="-78"/>
            </a:endParaRPr>
          </a:p>
        </p:txBody>
      </p:sp>
      <p:sp>
        <p:nvSpPr>
          <p:cNvPr id="442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पहलूए कब्र में मेरी खौफ्ज़दगी पर रहम फरमा, </a:t>
            </a:r>
            <a:endParaRPr lang="en-US" sz="2400" b="1">
              <a:solidFill>
                <a:srgbClr val="000066"/>
              </a:solidFill>
            </a:endParaRPr>
          </a:p>
        </p:txBody>
      </p:sp>
      <p:sp>
        <p:nvSpPr>
          <p:cNvPr id="442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2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وَإذَا نُشِرْتُ لِلْحِسَابِ بَيْنَ يَدَيْكَ ذُلَّ مَوْقِفِي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on my humiliating situation when I shall be resurrected for account before You</a:t>
            </a:r>
          </a:p>
        </p:txBody>
      </p:sp>
      <p:sp>
        <p:nvSpPr>
          <p:cNvPr id="443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wa-idha nushirtu lil-hisabi bayna yadayka dhulla mawqifi</a:t>
            </a:r>
          </a:p>
        </p:txBody>
      </p:sp>
      <p:sp>
        <p:nvSpPr>
          <p:cNvPr id="443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جب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حساب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اٹھایا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جاؤں</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نرم فرما،</a:t>
            </a:r>
            <a:endParaRPr lang="en-US" sz="4000" b="1" dirty="0">
              <a:solidFill>
                <a:srgbClr val="000066"/>
              </a:solidFill>
              <a:latin typeface="Alvi Nastaleeq" pitchFamily="2" charset="-78"/>
              <a:cs typeface="Alvi Nastaleeq" pitchFamily="2" charset="-78"/>
            </a:endParaRPr>
          </a:p>
        </p:txBody>
      </p:sp>
      <p:sp>
        <p:nvSpPr>
          <p:cNvPr id="443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जब मैं हिसाब के लिए उठाया जाऊं तो अपने हुज़ूर मेरे ब्यान को नरम फरमा, </a:t>
            </a:r>
            <a:endParaRPr lang="en-US" sz="2400" b="1">
              <a:solidFill>
                <a:srgbClr val="000066"/>
              </a:solidFill>
            </a:endParaRPr>
          </a:p>
        </p:txBody>
      </p:sp>
      <p:sp>
        <p:nvSpPr>
          <p:cNvPr id="443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3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وَاغْفِرْ لِي مَا خَفِيَ عَلَى الآدَمِيِّينَ مِنْ عَمَلِي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forgive my deeds that have been concealed from the other human beings</a:t>
            </a:r>
          </a:p>
        </p:txBody>
      </p:sp>
      <p:sp>
        <p:nvSpPr>
          <p:cNvPr id="444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waghfir li ma khafiya ‘alal-adamiyyina min ‘amali</a:t>
            </a:r>
          </a:p>
        </p:txBody>
      </p:sp>
      <p:sp>
        <p:nvSpPr>
          <p:cNvPr id="444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اعمال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مخفی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معافی</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444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अमाल में से जो लोगों से मख्फी हैं इनपर माफ़ी फरमा, </a:t>
            </a:r>
            <a:endParaRPr lang="en-US" sz="2400" b="1">
              <a:solidFill>
                <a:srgbClr val="000066"/>
              </a:solidFill>
            </a:endParaRPr>
          </a:p>
        </p:txBody>
      </p:sp>
      <p:sp>
        <p:nvSpPr>
          <p:cNvPr id="444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4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وَأَدِمْ لِي مَا بِهِ سَتَرْتَنِي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permanent for me that on account of which You have covered my faults</a:t>
            </a:r>
          </a:p>
        </p:txBody>
      </p:sp>
      <p:sp>
        <p:nvSpPr>
          <p:cNvPr id="445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wa-adim li ma bihi satartani</a:t>
            </a:r>
            <a:endParaRPr lang="fi-FI" sz="2400" b="1" i="1">
              <a:solidFill>
                <a:srgbClr val="000066"/>
              </a:solidFill>
              <a:ea typeface="MS Mincho" pitchFamily="49" charset="-128"/>
            </a:endParaRPr>
          </a:p>
        </p:txBody>
      </p:sp>
      <p:sp>
        <p:nvSpPr>
          <p:cNvPr id="445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پردہ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دائمی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445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जो परदापोशी की है इसे दायमी कर दे, </a:t>
            </a:r>
            <a:endParaRPr lang="en-US" sz="2400" b="1">
              <a:solidFill>
                <a:srgbClr val="000066"/>
              </a:solidFill>
            </a:endParaRPr>
          </a:p>
        </p:txBody>
      </p:sp>
      <p:sp>
        <p:nvSpPr>
          <p:cNvPr id="445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5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وَارْحَمْنِي صَرِيعاً عَلَى الْفِرَاشِ تُقَلِّبُنِي أَيْدِي أَحِبَّتِي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have mercy on me when I am thrown on the death bed turned over at the hands of my dear ones</a:t>
            </a:r>
          </a:p>
        </p:txBody>
      </p:sp>
      <p:sp>
        <p:nvSpPr>
          <p:cNvPr id="446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warhamni sari’an ‘alal-firashi tuqallibuni aydi ahibbati</a:t>
            </a:r>
          </a:p>
        </p:txBody>
      </p:sp>
      <p:sp>
        <p:nvSpPr>
          <p:cNvPr id="446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سر اس وقت رحم فرما جب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دوست</a:t>
            </a:r>
            <a:r>
              <a:rPr lang="ar-SA" sz="4000" b="1" dirty="0">
                <a:solidFill>
                  <a:srgbClr val="000066"/>
                </a:solidFill>
                <a:latin typeface="Alvi Nastaleeq" pitchFamily="2" charset="-78"/>
                <a:cs typeface="Alvi Nastaleeq" pitchFamily="2" charset="-78"/>
              </a:rPr>
              <a:t> بستر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پہلو</a:t>
            </a:r>
            <a:r>
              <a:rPr lang="ar-SA" sz="4000" b="1" dirty="0">
                <a:solidFill>
                  <a:srgbClr val="000066"/>
                </a:solidFill>
                <a:latin typeface="Alvi Nastaleeq" pitchFamily="2" charset="-78"/>
                <a:cs typeface="Alvi Nastaleeq" pitchFamily="2" charset="-78"/>
              </a:rPr>
              <a:t> بدل </a:t>
            </a:r>
            <a:r>
              <a:rPr lang="ar-SA" sz="4000" b="1" dirty="0" err="1">
                <a:solidFill>
                  <a:srgbClr val="000066"/>
                </a:solidFill>
                <a:latin typeface="Alvi Nastaleeq" pitchFamily="2" charset="-78"/>
                <a:cs typeface="Alvi Nastaleeq" pitchFamily="2" charset="-78"/>
              </a:rPr>
              <a:t>رہے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ہونگے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46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इस वक़्त रहम फरमा जब मेरे दोस्त बिस्तर पर मेरे पहलू बदल रहे होंगे </a:t>
            </a:r>
            <a:endParaRPr lang="en-US" sz="2400" b="1">
              <a:solidFill>
                <a:srgbClr val="000066"/>
              </a:solidFill>
            </a:endParaRPr>
          </a:p>
        </p:txBody>
      </p:sp>
      <p:sp>
        <p:nvSpPr>
          <p:cNvPr id="446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6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وَتَفَضَّلْ عَلَيَّ مَمْدُوداً عَلَى الْمُغْتَسَلِ يُقَلِّبُنِي صَالِحُ جِيرَتِي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a favor to me when I am laid on the table of the dead bathroom turned over at the hands of my righteous neighbors</a:t>
            </a:r>
          </a:p>
        </p:txBody>
      </p:sp>
      <p:sp>
        <p:nvSpPr>
          <p:cNvPr id="447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watafaddal ‘alayya mamdudan ‘alal-mughtasali yuqallibuni salihu jirati</a:t>
            </a:r>
          </a:p>
        </p:txBody>
      </p:sp>
      <p:sp>
        <p:nvSpPr>
          <p:cNvPr id="447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اس وقت </a:t>
            </a:r>
            <a:r>
              <a:rPr lang="ar-SA" sz="4000" b="1" dirty="0" err="1">
                <a:solidFill>
                  <a:srgbClr val="000066"/>
                </a:solidFill>
                <a:latin typeface="Alvi Nastaleeq" pitchFamily="2" charset="-78"/>
                <a:cs typeface="Alvi Nastaleeq" pitchFamily="2" charset="-78"/>
              </a:rPr>
              <a:t>راہم</a:t>
            </a:r>
            <a:r>
              <a:rPr lang="ar-SA" sz="4000" b="1" dirty="0">
                <a:solidFill>
                  <a:srgbClr val="000066"/>
                </a:solidFill>
                <a:latin typeface="Alvi Nastaleeq" pitchFamily="2" charset="-78"/>
                <a:cs typeface="Alvi Nastaleeq" pitchFamily="2" charset="-78"/>
              </a:rPr>
              <a:t> فرما جب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ہمسائے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تختہ</a:t>
            </a:r>
            <a:r>
              <a:rPr lang="ar-SA" sz="4000" b="1" dirty="0">
                <a:solidFill>
                  <a:srgbClr val="000066"/>
                </a:solidFill>
                <a:latin typeface="Alvi Nastaleeq" pitchFamily="2" charset="-78"/>
                <a:cs typeface="Alvi Nastaleeq" pitchFamily="2" charset="-78"/>
              </a:rPr>
              <a:t> غسل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ادھر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ادھر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ہونگے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47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 वक़्त रहम फरमा जब मेरे नेक हमसाये तख्ता-इ-गुसल पर मुझे इधर से उधर करते होंगे, </a:t>
            </a:r>
            <a:endParaRPr lang="en-US" sz="2400" b="1">
              <a:solidFill>
                <a:srgbClr val="000066"/>
              </a:solidFill>
            </a:endParaRPr>
          </a:p>
        </p:txBody>
      </p:sp>
      <p:sp>
        <p:nvSpPr>
          <p:cNvPr id="447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7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وَبِدُعَائِكَ تَوَسُّلِي مِنْ غَيْرِ اسْتِحْقَاقٍ لاسْتِمَاعِكَ مِنِّي وَلا </a:t>
            </a:r>
            <a:r>
              <a:rPr lang="ar-SA" sz="6600" kern="1200" dirty="0" err="1">
                <a:latin typeface="Arabic Typesetting" panose="03020402040406030203" pitchFamily="66" charset="-78"/>
                <a:ea typeface="+mn-ea"/>
                <a:cs typeface="Arabic Typesetting" panose="03020402040406030203" pitchFamily="66" charset="-78"/>
              </a:rPr>
              <a:t>اسْتِيجَابٍ</a:t>
            </a:r>
            <a:r>
              <a:rPr lang="ar-SA" sz="6600" kern="1200" dirty="0">
                <a:latin typeface="Arabic Typesetting" panose="03020402040406030203" pitchFamily="66" charset="-78"/>
                <a:ea typeface="+mn-ea"/>
                <a:cs typeface="Arabic Typesetting" panose="03020402040406030203" pitchFamily="66" charset="-78"/>
              </a:rPr>
              <a:t> لِعَفْوِكَ عَنِّي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begging You through my prayer although I do not deserve to be observed by You or to be pardoned by You</a:t>
            </a:r>
          </a:p>
        </p:txBody>
      </p:sp>
      <p:sp>
        <p:nvSpPr>
          <p:cNvPr id="46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wabidu’a-ika tawassuli min ghayris-tihqaqin listima’ika minni walastijabin li’afwika ‘anni</a:t>
            </a:r>
          </a:p>
        </p:txBody>
      </p:sp>
      <p:sp>
        <p:nvSpPr>
          <p:cNvPr id="46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میری ذات کا وسیلہ تیری ہی ذات ہے جبکہ میں اسکا حقدار نہیں کہ تو میری سنے اور نہ اس قابل ہوں کہ تو مجھے معاف کرے</a:t>
            </a:r>
            <a:endParaRPr lang="en-US" sz="4000" b="1">
              <a:solidFill>
                <a:srgbClr val="000066"/>
              </a:solidFill>
              <a:latin typeface="Alvi Nastaleeq" pitchFamily="2" charset="-78"/>
              <a:cs typeface="Alvi Nastaleeq" pitchFamily="2" charset="-78"/>
            </a:endParaRPr>
          </a:p>
        </p:txBody>
      </p:sp>
      <p:sp>
        <p:nvSpPr>
          <p:cNvPr id="46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दुआ का वसीला तेरी ही ज़ात है, जबकि मई इसका हक़दार नहीं के तू मेरी सुने, और न ही इस काबिल हूँ की तू मुझे माफ़ करे, </a:t>
            </a:r>
            <a:endParaRPr lang="en-US" sz="2400" b="1">
              <a:solidFill>
                <a:srgbClr val="000066"/>
              </a:solidFill>
            </a:endParaRPr>
          </a:p>
        </p:txBody>
      </p:sp>
      <p:sp>
        <p:nvSpPr>
          <p:cNvPr id="46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وَتَحَنَّنْ عَلَيَّ مَحْمُولاً قَدْ تَنَاوَلَ الأَقْرِبَاءُ أَطْرَافَ جِنَازَتِي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act kindly to me when I am carried while my relatives hold the edges of my coffin</a:t>
            </a:r>
          </a:p>
        </p:txBody>
      </p:sp>
      <p:sp>
        <p:nvSpPr>
          <p:cNvPr id="448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watahannan ‘alayya mahmulan qad tanawalal-aqriba`u atrafa janazati</a:t>
            </a:r>
          </a:p>
        </p:txBody>
      </p:sp>
      <p:sp>
        <p:nvSpPr>
          <p:cNvPr id="448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اس وقت </a:t>
            </a:r>
            <a:r>
              <a:rPr lang="ar-SA" sz="4000" b="1" dirty="0" err="1">
                <a:solidFill>
                  <a:srgbClr val="000066"/>
                </a:solidFill>
                <a:latin typeface="Alvi Nastaleeq" pitchFamily="2" charset="-78"/>
                <a:cs typeface="Alvi Nastaleeq" pitchFamily="2" charset="-78"/>
              </a:rPr>
              <a:t>مہربانی</a:t>
            </a:r>
            <a:r>
              <a:rPr lang="ar-SA" sz="4000" b="1" dirty="0">
                <a:solidFill>
                  <a:srgbClr val="000066"/>
                </a:solidFill>
                <a:latin typeface="Alvi Nastaleeq" pitchFamily="2" charset="-78"/>
                <a:cs typeface="Alvi Nastaleeq" pitchFamily="2" charset="-78"/>
              </a:rPr>
              <a:t> فرما جب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رشتہ</a:t>
            </a:r>
            <a:r>
              <a:rPr lang="ar-SA" sz="4000" b="1" dirty="0">
                <a:solidFill>
                  <a:srgbClr val="000066"/>
                </a:solidFill>
                <a:latin typeface="Alvi Nastaleeq" pitchFamily="2" charset="-78"/>
                <a:cs typeface="Alvi Nastaleeq" pitchFamily="2" charset="-78"/>
              </a:rPr>
              <a:t> دار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جنازہ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چاروں</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اٹھائے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جاینگے</a:t>
            </a:r>
            <a:endParaRPr lang="en-US" sz="4000" b="1" dirty="0">
              <a:solidFill>
                <a:srgbClr val="000066"/>
              </a:solidFill>
              <a:latin typeface="Alvi Nastaleeq" pitchFamily="2" charset="-78"/>
              <a:cs typeface="Alvi Nastaleeq" pitchFamily="2" charset="-78"/>
            </a:endParaRPr>
          </a:p>
        </p:txBody>
      </p:sp>
      <p:sp>
        <p:nvSpPr>
          <p:cNvPr id="448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 वक़्त मेहरबानी फरमा जब मेरे रिश्तेदार मेरा जनाज़ा चारो तरफ से उठाये हुए ले जायेंगे, </a:t>
            </a:r>
            <a:endParaRPr lang="en-US" sz="2400" b="1">
              <a:solidFill>
                <a:srgbClr val="000066"/>
              </a:solidFill>
            </a:endParaRPr>
          </a:p>
        </p:txBody>
      </p:sp>
      <p:sp>
        <p:nvSpPr>
          <p:cNvPr id="448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8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وَجُدْ عَلَيَّ مَنْقُولاً قَدْ نَزَلْتُ بِكَ وَحِيداً فِي حُفْرَتِي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be generous with me when I am carried, alone, to my hole</a:t>
            </a:r>
          </a:p>
        </p:txBody>
      </p:sp>
      <p:sp>
        <p:nvSpPr>
          <p:cNvPr id="449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wajud ‘alayya manqulan qad nazaltu bika wahidan fi hufrati</a:t>
            </a:r>
          </a:p>
        </p:txBody>
      </p:sp>
      <p:sp>
        <p:nvSpPr>
          <p:cNvPr id="449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اس وقت </a:t>
            </a:r>
            <a:r>
              <a:rPr lang="ar-SA" sz="4000" b="1" dirty="0" err="1">
                <a:solidFill>
                  <a:srgbClr val="000066"/>
                </a:solidFill>
                <a:latin typeface="Alvi Nastaleeq" pitchFamily="2" charset="-78"/>
                <a:cs typeface="Alvi Nastaleeq" pitchFamily="2" charset="-78"/>
              </a:rPr>
              <a:t>بخشش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جب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smtClean="0">
                <a:solidFill>
                  <a:srgbClr val="000066"/>
                </a:solidFill>
                <a:latin typeface="Alvi Nastaleeq" pitchFamily="2" charset="-78"/>
                <a:cs typeface="Alvi Nastaleeq" pitchFamily="2" charset="-78"/>
              </a:rPr>
              <a:t>آؤنگا</a:t>
            </a:r>
            <a:endParaRPr lang="en-US" sz="4000" b="1" dirty="0">
              <a:solidFill>
                <a:srgbClr val="000066"/>
              </a:solidFill>
              <a:latin typeface="Alvi Nastaleeq" pitchFamily="2" charset="-78"/>
              <a:cs typeface="Alvi Nastaleeq" pitchFamily="2" charset="-78"/>
            </a:endParaRPr>
          </a:p>
        </p:txBody>
      </p:sp>
      <p:sp>
        <p:nvSpPr>
          <p:cNvPr id="449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पर इस वक़्त बख्शीश कर जब तेरे हुज़ूर आऊँगा और कब्र में तनहा हूंगा, </a:t>
            </a:r>
            <a:endParaRPr lang="en-US" sz="2400" b="1">
              <a:solidFill>
                <a:srgbClr val="000066"/>
              </a:solidFill>
            </a:endParaRPr>
          </a:p>
        </p:txBody>
      </p:sp>
      <p:sp>
        <p:nvSpPr>
          <p:cNvPr id="449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9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وَارْحَمْ فِي ذَلِكَ الْبَيْتِ الْجَدِيدِ غُرْبَتِي حَتَّى لا أَسْتَأْنِسَ بِغَيْرِكَ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have mercy on my loneliness in that (new) dwelling so that I will not feel at ease with anyone other than You</a:t>
            </a:r>
          </a:p>
        </p:txBody>
      </p:sp>
      <p:sp>
        <p:nvSpPr>
          <p:cNvPr id="450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warham fi dhalikal-baytil-jadidi ghurbati hatta la asta`nisa bighayrik(a)</a:t>
            </a:r>
          </a:p>
        </p:txBody>
      </p:sp>
      <p:sp>
        <p:nvSpPr>
          <p:cNvPr id="450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قبر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تنہا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ہونگا</a:t>
            </a:r>
            <a:r>
              <a:rPr lang="ar-SA" sz="4000" b="1" dirty="0">
                <a:solidFill>
                  <a:srgbClr val="000066"/>
                </a:solidFill>
                <a:latin typeface="Alvi Nastaleeq" pitchFamily="2" charset="-78"/>
                <a:cs typeface="Alvi Nastaleeq" pitchFamily="2" charset="-78"/>
              </a:rPr>
              <a:t>، اور اس </a:t>
            </a:r>
            <a:r>
              <a:rPr lang="ar-SA" sz="4000" b="1" dirty="0" err="1">
                <a:solidFill>
                  <a:srgbClr val="000066"/>
                </a:solidFill>
                <a:latin typeface="Alvi Nastaleeq" pitchFamily="2" charset="-78"/>
                <a:cs typeface="Alvi Nastaleeq" pitchFamily="2" charset="-78"/>
              </a:rPr>
              <a:t>نئے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بیکسی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و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فرما </a:t>
            </a:r>
            <a:r>
              <a:rPr lang="ar-SA" sz="4000" b="1" dirty="0" err="1">
                <a:solidFill>
                  <a:srgbClr val="000066"/>
                </a:solidFill>
                <a:latin typeface="Alvi Nastaleeq" pitchFamily="2" charset="-78"/>
                <a:cs typeface="Alvi Nastaleeq" pitchFamily="2" charset="-78"/>
              </a:rPr>
              <a:t>یہاں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کسی</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لگاؤ</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endParaRPr lang="en-US" sz="4000" b="1" dirty="0">
              <a:solidFill>
                <a:srgbClr val="000066"/>
              </a:solidFill>
              <a:latin typeface="Alvi Nastaleeq" pitchFamily="2" charset="-78"/>
              <a:cs typeface="Alvi Nastaleeq" pitchFamily="2" charset="-78"/>
            </a:endParaRPr>
          </a:p>
        </p:txBody>
      </p:sp>
      <p:sp>
        <p:nvSpPr>
          <p:cNvPr id="450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इस नए घर में मेरी बे कासी पर रहम व करम फरमा यहाँ तक की तेरे सिवा किसी और से ना लगाव हो! </a:t>
            </a:r>
            <a:endParaRPr lang="en-US" sz="2400" b="1">
              <a:solidFill>
                <a:srgbClr val="000066"/>
              </a:solidFill>
            </a:endParaRPr>
          </a:p>
        </p:txBody>
      </p:sp>
      <p:sp>
        <p:nvSpPr>
          <p:cNvPr id="450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0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سَيِّدِي إنْ وَكَلْتَنِي إلَى نَفْسِي هَلَكْتُ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if you leave me for myself, I will certainly perish</a:t>
            </a:r>
          </a:p>
        </p:txBody>
      </p:sp>
      <p:sp>
        <p:nvSpPr>
          <p:cNvPr id="451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sayyidi in wakaltani ila nafsi halakt(u)</a:t>
            </a:r>
          </a:p>
        </p:txBody>
      </p:sp>
      <p:sp>
        <p:nvSpPr>
          <p:cNvPr id="451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آقا!اگر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حال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چھوڑ</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تباہ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جاؤنگا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51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आका! अगर तूने मुझे मेरे हाल पर छोड़ दिया तो मैं तबाह हो जाऊंगा। </a:t>
            </a:r>
            <a:endParaRPr lang="en-US" sz="2400" b="1">
              <a:solidFill>
                <a:srgbClr val="000066"/>
              </a:solidFill>
            </a:endParaRPr>
          </a:p>
        </p:txBody>
      </p:sp>
      <p:sp>
        <p:nvSpPr>
          <p:cNvPr id="451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1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فَبِمَنْ أَسْتَغِيثُ إنْ لَمْ تُقِلْنِي عَثْرَتِي؟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to whom will I resort if you do not overlook my slips?</a:t>
            </a:r>
          </a:p>
        </p:txBody>
      </p:sp>
      <p:sp>
        <p:nvSpPr>
          <p:cNvPr id="452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fabiman astaghithu in lam tuqilni ‘athrati</a:t>
            </a:r>
          </a:p>
        </p:txBody>
      </p:sp>
      <p:sp>
        <p:nvSpPr>
          <p:cNvPr id="452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a:t>
            </a:r>
            <a:r>
              <a:rPr lang="ar-SA" sz="4000" b="1" dirty="0" err="1">
                <a:solidFill>
                  <a:srgbClr val="000066"/>
                </a:solidFill>
                <a:latin typeface="Alvi Nastaleeq" pitchFamily="2" charset="-78"/>
                <a:cs typeface="Alvi Nastaleeq" pitchFamily="2" charset="-78"/>
              </a:rPr>
              <a:t>کریگا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52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अगर तूने खता ना माफ़ की तो किस से मदद मांगूं, </a:t>
            </a:r>
            <a:endParaRPr lang="en-US" sz="2400" b="1">
              <a:solidFill>
                <a:srgbClr val="000066"/>
              </a:solidFill>
            </a:endParaRPr>
          </a:p>
        </p:txBody>
      </p:sp>
      <p:sp>
        <p:nvSpPr>
          <p:cNvPr id="452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2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فَإلَى مَنْ أَفْزَعُ إنْ فَقَدْتُ عِنَايَتَكَ فِي ضَجْعَتِي؟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whom will I run for help if I miss Your care for me in my stay (in grave)?</a:t>
            </a:r>
          </a:p>
        </p:txBody>
      </p:sp>
      <p:sp>
        <p:nvSpPr>
          <p:cNvPr id="453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fa-ila man afza’u in faqadtu ’inayataka fi daj’ati</a:t>
            </a:r>
          </a:p>
        </p:txBody>
      </p:sp>
      <p:sp>
        <p:nvSpPr>
          <p:cNvPr id="453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ضرورت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دن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53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 इस मुसीबत में मुझ पर तेरी इनायत न हुई तो किस्से फरयाद करूँ </a:t>
            </a:r>
            <a:endParaRPr lang="en-US" sz="2400" b="1">
              <a:solidFill>
                <a:srgbClr val="000066"/>
              </a:solidFill>
            </a:endParaRPr>
          </a:p>
        </p:txBody>
      </p:sp>
      <p:sp>
        <p:nvSpPr>
          <p:cNvPr id="453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3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وَإلَى مَنْ أَلْتَجِئُ إنْ لَمْ تُنَفِّسْ كُرْبَتِي؟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whom will I refer if You do not relieve my grief?</a:t>
            </a:r>
          </a:p>
        </p:txBody>
      </p:sp>
      <p:sp>
        <p:nvSpPr>
          <p:cNvPr id="454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wa-ila man altaji`u in lam tunaffis kurbati</a:t>
            </a:r>
            <a:endParaRPr lang="fi-FI" sz="2400" b="1" i="1">
              <a:solidFill>
                <a:srgbClr val="000066"/>
              </a:solidFill>
              <a:ea typeface="MS Mincho" pitchFamily="49" charset="-128"/>
            </a:endParaRPr>
          </a:p>
        </p:txBody>
      </p:sp>
      <p:sp>
        <p:nvSpPr>
          <p:cNvPr id="454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جب مر اوقت ختم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جائے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بھاگ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جاؤں</a:t>
            </a:r>
            <a:endParaRPr lang="en-US" sz="4000" b="1" dirty="0">
              <a:solidFill>
                <a:srgbClr val="000066"/>
              </a:solidFill>
              <a:latin typeface="Alvi Nastaleeq" pitchFamily="2" charset="-78"/>
              <a:cs typeface="Alvi Nastaleeq" pitchFamily="2" charset="-78"/>
            </a:endParaRPr>
          </a:p>
        </p:txBody>
      </p:sp>
      <p:sp>
        <p:nvSpPr>
          <p:cNvPr id="454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मेरी तंगी दूर न करे तो किसे अपना हाल सुनाऊं! </a:t>
            </a:r>
            <a:endParaRPr lang="en-US" sz="2400" b="1">
              <a:solidFill>
                <a:srgbClr val="000066"/>
              </a:solidFill>
            </a:endParaRPr>
          </a:p>
        </p:txBody>
      </p:sp>
      <p:sp>
        <p:nvSpPr>
          <p:cNvPr id="454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4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مَنْ 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Who will be with me?</a:t>
            </a:r>
          </a:p>
        </p:txBody>
      </p:sp>
      <p:sp>
        <p:nvSpPr>
          <p:cNvPr id="455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man li</a:t>
            </a:r>
          </a:p>
        </p:txBody>
      </p:sp>
      <p:sp>
        <p:nvSpPr>
          <p:cNvPr id="455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عذاب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455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a:t>
            </a:r>
            <a:r>
              <a:rPr lang="en-US" sz="2400" b="1">
                <a:solidFill>
                  <a:srgbClr val="000066"/>
                </a:solidFill>
              </a:rPr>
              <a:t> </a:t>
            </a:r>
            <a:r>
              <a:rPr lang="hi-IN" sz="2400" b="1">
                <a:solidFill>
                  <a:srgbClr val="000066"/>
                </a:solidFill>
              </a:rPr>
              <a:t>मेरे साथ कौन होगा? </a:t>
            </a:r>
            <a:endParaRPr lang="en-US" sz="2400" b="1">
              <a:solidFill>
                <a:srgbClr val="000066"/>
              </a:solidFill>
            </a:endParaRPr>
          </a:p>
        </p:txBody>
      </p:sp>
      <p:sp>
        <p:nvSpPr>
          <p:cNvPr id="455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5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وَمَنْ يَرْحَمُنِي إنْ لَمْ تَرْحَمْنِي؟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 will have mercy on me if You do not?</a:t>
            </a:r>
          </a:p>
        </p:txBody>
      </p:sp>
      <p:sp>
        <p:nvSpPr>
          <p:cNvPr id="456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waman yarhamuni in lam tarhamni</a:t>
            </a:r>
          </a:p>
        </p:txBody>
      </p:sp>
      <p:sp>
        <p:nvSpPr>
          <p:cNvPr id="456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 </a:t>
            </a:r>
            <a:r>
              <a:rPr lang="ar-SA" sz="4000" b="1" dirty="0" err="1">
                <a:solidFill>
                  <a:srgbClr val="000066"/>
                </a:solidFill>
                <a:latin typeface="Alvi Nastaleeq" pitchFamily="2" charset="-78"/>
                <a:cs typeface="Alvi Nastaleeq" pitchFamily="2" charset="-78"/>
              </a:rPr>
              <a:t>کریگا</a:t>
            </a:r>
            <a:endParaRPr lang="en-US" sz="4000" b="1" dirty="0">
              <a:solidFill>
                <a:srgbClr val="000066"/>
              </a:solidFill>
              <a:latin typeface="Alvi Nastaleeq" pitchFamily="2" charset="-78"/>
              <a:cs typeface="Alvi Nastaleeq" pitchFamily="2" charset="-78"/>
            </a:endParaRPr>
          </a:p>
        </p:txBody>
      </p:sp>
      <p:sp>
        <p:nvSpPr>
          <p:cNvPr id="456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 तू मुझ पर रहम न करे तो फिर मेरा कौन है जो मुझ पर रहम करेगा! </a:t>
            </a:r>
            <a:endParaRPr lang="en-US" sz="2400" b="1">
              <a:solidFill>
                <a:srgbClr val="000066"/>
              </a:solidFill>
            </a:endParaRPr>
          </a:p>
        </p:txBody>
      </p:sp>
      <p:sp>
        <p:nvSpPr>
          <p:cNvPr id="456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6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وَفَضْلَ مَنْ أُؤَمِّلُ إنْ عَدِمْتُ فَضْلَكَ يَوْمَ فَاقَتِي؟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whose favor will I expect if I miss Your favors on the day of my neediness?</a:t>
            </a:r>
          </a:p>
        </p:txBody>
      </p:sp>
      <p:sp>
        <p:nvSpPr>
          <p:cNvPr id="457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wafadla man u`ammilu in ‘adimtu fadlaka yawma faqati</a:t>
            </a:r>
          </a:p>
        </p:txBody>
      </p:sp>
      <p:sp>
        <p:nvSpPr>
          <p:cNvPr id="457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ضرورت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دن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کروں</a:t>
            </a:r>
            <a:endParaRPr lang="en-US" sz="4000" b="1" dirty="0">
              <a:solidFill>
                <a:srgbClr val="000066"/>
              </a:solidFill>
              <a:latin typeface="Alvi Nastaleeq" pitchFamily="2" charset="-78"/>
              <a:cs typeface="Alvi Nastaleeq" pitchFamily="2" charset="-78"/>
            </a:endParaRPr>
          </a:p>
        </p:txBody>
      </p:sp>
      <p:sp>
        <p:nvSpPr>
          <p:cNvPr id="457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 इस ज़रुरत के दिन मुझ पर तेरा करम न हो तो किस से इस की उम्मीद करूँ, </a:t>
            </a:r>
            <a:endParaRPr lang="en-US" sz="2400" b="1">
              <a:solidFill>
                <a:srgbClr val="000066"/>
              </a:solidFill>
            </a:endParaRPr>
          </a:p>
        </p:txBody>
      </p:sp>
      <p:sp>
        <p:nvSpPr>
          <p:cNvPr id="457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7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بَلْ لِثِقَتِي بِكَرَمِكَ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Rather I have full confidence in Your generosity</a:t>
            </a:r>
          </a:p>
        </p:txBody>
      </p:sp>
      <p:sp>
        <p:nvSpPr>
          <p:cNvPr id="47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ballithiqati bikaramik(a)</a:t>
            </a:r>
          </a:p>
        </p:txBody>
      </p:sp>
      <p:sp>
        <p:nvSpPr>
          <p:cNvPr id="47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البتہ مجھے تیرے کرم پر بھروسہ</a:t>
            </a:r>
            <a:endParaRPr lang="en-US" sz="4000" b="1">
              <a:solidFill>
                <a:srgbClr val="000066"/>
              </a:solidFill>
              <a:latin typeface="Alvi Nastaleeq" pitchFamily="2" charset="-78"/>
              <a:cs typeface="Alvi Nastaleeq" pitchFamily="2" charset="-78"/>
            </a:endParaRPr>
          </a:p>
        </p:txBody>
      </p:sp>
      <p:sp>
        <p:nvSpPr>
          <p:cNvPr id="47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अलबत्ता मुझे तेरे करम पर भरोसा </a:t>
            </a:r>
            <a:endParaRPr lang="en-US" sz="2400" b="1">
              <a:solidFill>
                <a:srgbClr val="000066"/>
              </a:solidFill>
            </a:endParaRPr>
          </a:p>
        </p:txBody>
      </p:sp>
      <p:sp>
        <p:nvSpPr>
          <p:cNvPr id="47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وَإلَى مَنِ الْفِرَارُ مِنَ الذُّنُوبِ إذَا انْقَضَى أَجَلِي؟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to whom will I flee from my sins when my deadline comes?</a:t>
            </a:r>
          </a:p>
        </p:txBody>
      </p:sp>
      <p:sp>
        <p:nvSpPr>
          <p:cNvPr id="458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wa-ila manil-fararu minadh-dhunubi idhan-qada ajali</a:t>
            </a:r>
          </a:p>
        </p:txBody>
      </p:sp>
      <p:sp>
        <p:nvSpPr>
          <p:cNvPr id="458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جب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وقت ختم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جائے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بھاگ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جاؤں</a:t>
            </a:r>
            <a:endParaRPr lang="en-US" sz="4000" b="1" dirty="0">
              <a:solidFill>
                <a:srgbClr val="000066"/>
              </a:solidFill>
              <a:latin typeface="Alvi Nastaleeq" pitchFamily="2" charset="-78"/>
              <a:cs typeface="Alvi Nastaleeq" pitchFamily="2" charset="-78"/>
            </a:endParaRPr>
          </a:p>
        </p:txBody>
      </p:sp>
      <p:sp>
        <p:nvSpPr>
          <p:cNvPr id="458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जब मेरा वक़्त ख़तम हो जाए तो गुनाहों से भाग कर किस के पास जाऊं! </a:t>
            </a:r>
            <a:endParaRPr lang="en-US" sz="2400" b="1">
              <a:solidFill>
                <a:srgbClr val="000066"/>
              </a:solidFill>
            </a:endParaRPr>
          </a:p>
        </p:txBody>
      </p:sp>
      <p:sp>
        <p:nvSpPr>
          <p:cNvPr id="458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8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لا تُعَذِّبْنِي وَأَنَا أَرْجُوكَ.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do not punish me while I please You hopefully</a:t>
            </a:r>
          </a:p>
        </p:txBody>
      </p:sp>
      <p:sp>
        <p:nvSpPr>
          <p:cNvPr id="459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la tu’adhdhibni wa-ana arjuk(a)</a:t>
            </a:r>
          </a:p>
        </p:txBody>
      </p:sp>
      <p:sp>
        <p:nvSpPr>
          <p:cNvPr id="459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سردار!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عذاب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459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सरदार! मुझे अज़ाब न देना की मैं उम्मीद ले कर आया हूँ! </a:t>
            </a:r>
            <a:endParaRPr lang="en-US" sz="2400" b="1">
              <a:solidFill>
                <a:srgbClr val="000066"/>
              </a:solidFill>
            </a:endParaRPr>
          </a:p>
        </p:txBody>
      </p:sp>
      <p:sp>
        <p:nvSpPr>
          <p:cNvPr id="459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9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حَقِّقْ رَجَائِي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(please do) give success to my expectations</a:t>
            </a:r>
          </a:p>
        </p:txBody>
      </p:sp>
      <p:sp>
        <p:nvSpPr>
          <p:cNvPr id="460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haqqiq raja-i</a:t>
            </a:r>
          </a:p>
        </p:txBody>
      </p:sp>
      <p:sp>
        <p:nvSpPr>
          <p:cNvPr id="460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پوری</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460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मेरी उम्मीद पूरी फरमा </a:t>
            </a:r>
            <a:endParaRPr lang="en-US" sz="2400" b="1">
              <a:solidFill>
                <a:srgbClr val="000066"/>
              </a:solidFill>
            </a:endParaRPr>
          </a:p>
        </p:txBody>
      </p:sp>
      <p:sp>
        <p:nvSpPr>
          <p:cNvPr id="460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0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وَآمِنْ خَوْفِي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dispel my fear</a:t>
            </a:r>
          </a:p>
        </p:txBody>
      </p:sp>
      <p:sp>
        <p:nvSpPr>
          <p:cNvPr id="461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wa-amin khawfi</a:t>
            </a:r>
          </a:p>
        </p:txBody>
      </p:sp>
      <p:sp>
        <p:nvSpPr>
          <p:cNvPr id="461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خوف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امان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61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खौफ से अमां दे, </a:t>
            </a:r>
            <a:endParaRPr lang="en-US" sz="2400" b="1">
              <a:solidFill>
                <a:srgbClr val="000066"/>
              </a:solidFill>
            </a:endParaRPr>
          </a:p>
        </p:txBody>
      </p:sp>
      <p:sp>
        <p:nvSpPr>
          <p:cNvPr id="461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1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فَإنَّ كَثْرَةَ ذُنُوبِي لا أَرْجُو فِيهَا إلاّ عَفْوَكَ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As for my numerous sins, I hope for nothing other than Your pardon</a:t>
            </a:r>
          </a:p>
        </p:txBody>
      </p:sp>
      <p:sp>
        <p:nvSpPr>
          <p:cNvPr id="462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fa-inna kathrata dhunubi la arju fiha illa ‘afwak(a)</a:t>
            </a:r>
            <a:endParaRPr lang="fi-FI" sz="2400" b="1" i="1">
              <a:solidFill>
                <a:srgbClr val="000066"/>
              </a:solidFill>
              <a:ea typeface="MS Mincho" pitchFamily="49" charset="-128"/>
            </a:endParaRPr>
          </a:p>
        </p:txBody>
      </p:sp>
      <p:sp>
        <p:nvSpPr>
          <p:cNvPr id="462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کثرت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عفو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62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गुनाहों की कसरत में तेरे अफु के सिवा मुझे किसी से उम्मीद नहीं! </a:t>
            </a:r>
            <a:endParaRPr lang="en-US" sz="2400" b="1">
              <a:solidFill>
                <a:srgbClr val="000066"/>
              </a:solidFill>
            </a:endParaRPr>
          </a:p>
        </p:txBody>
      </p:sp>
      <p:sp>
        <p:nvSpPr>
          <p:cNvPr id="462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2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أَنَا أَسْأَلُكَ مَا لا أَسْتَحِقُّ</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I am asking You for things that I do not deserve</a:t>
            </a:r>
          </a:p>
        </p:txBody>
      </p:sp>
      <p:sp>
        <p:nvSpPr>
          <p:cNvPr id="463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sayyidi ana as-aluka ma la astahiqq(u)</a:t>
            </a:r>
          </a:p>
        </p:txBody>
      </p:sp>
      <p:sp>
        <p:nvSpPr>
          <p:cNvPr id="463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آقا!میں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کچھ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حقدار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463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आका! मैं तुझ से वो कुछ माँगता हूँ जिस का हक़दार नहीं हूँ </a:t>
            </a:r>
            <a:endParaRPr lang="en-US" sz="2400" b="1">
              <a:solidFill>
                <a:srgbClr val="000066"/>
              </a:solidFill>
            </a:endParaRPr>
          </a:p>
        </p:txBody>
      </p:sp>
      <p:sp>
        <p:nvSpPr>
          <p:cNvPr id="463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3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وَأَنْتَ أَهْلُ التَّقْوَى وَأَهْلُ الْمَغْفِرَةِ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are verily the Lord of righteousness and the Lord of forgiveness</a:t>
            </a:r>
          </a:p>
        </p:txBody>
      </p:sp>
      <p:sp>
        <p:nvSpPr>
          <p:cNvPr id="464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wa-anta ahlut-taqwa wa-ahlul-maghfira(ti)</a:t>
            </a:r>
          </a:p>
        </p:txBody>
      </p:sp>
      <p:sp>
        <p:nvSpPr>
          <p:cNvPr id="464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اور تو </a:t>
            </a:r>
            <a:r>
              <a:rPr lang="ar-SA" sz="4000" b="1" dirty="0" err="1">
                <a:solidFill>
                  <a:srgbClr val="000066"/>
                </a:solidFill>
                <a:latin typeface="Alvi Nastaleeq" pitchFamily="2" charset="-78"/>
                <a:cs typeface="Alvi Nastaleeq" pitchFamily="2" charset="-78"/>
              </a:rPr>
              <a:t>ڈھانپنے</a:t>
            </a:r>
            <a:r>
              <a:rPr lang="ar-SA" sz="4000" b="1" dirty="0">
                <a:solidFill>
                  <a:srgbClr val="000066"/>
                </a:solidFill>
                <a:latin typeface="Alvi Nastaleeq" pitchFamily="2" charset="-78"/>
                <a:cs typeface="Alvi Nastaleeq" pitchFamily="2" charset="-78"/>
              </a:rPr>
              <a:t> والا اور </a:t>
            </a:r>
            <a:r>
              <a:rPr lang="ar-SA" sz="4000" b="1" dirty="0" err="1">
                <a:solidFill>
                  <a:srgbClr val="000066"/>
                </a:solidFill>
                <a:latin typeface="Alvi Nastaleeq" pitchFamily="2" charset="-78"/>
                <a:cs typeface="Alvi Nastaleeq" pitchFamily="2" charset="-78"/>
              </a:rPr>
              <a:t>بخشنے</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64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 ढांपने वाला और बख्शने वाला है, </a:t>
            </a:r>
            <a:endParaRPr lang="en-US" sz="2400" b="1">
              <a:solidFill>
                <a:srgbClr val="000066"/>
              </a:solidFill>
            </a:endParaRPr>
          </a:p>
        </p:txBody>
      </p:sp>
      <p:sp>
        <p:nvSpPr>
          <p:cNvPr id="464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4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فَاغْفِرْ لِي وَأَلْبِسْنِي مِنْ نَظَرِكَ ثَوْباً يُغَطِّي عَلَيَّ التَّبِعَاتِ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forgive me and dress me, out of Your relief, a garment covering all my defects</a:t>
            </a:r>
          </a:p>
        </p:txBody>
      </p:sp>
      <p:sp>
        <p:nvSpPr>
          <p:cNvPr id="465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faghfir li wa-albisni min nazarika thawban yughatti ‘alayyat-tabi’at(i)</a:t>
            </a:r>
          </a:p>
        </p:txBody>
      </p:sp>
      <p:sp>
        <p:nvSpPr>
          <p:cNvPr id="465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بخش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نظرے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ایسا</a:t>
            </a:r>
            <a:r>
              <a:rPr lang="ar-SA" sz="4000" b="1" dirty="0">
                <a:solidFill>
                  <a:srgbClr val="000066"/>
                </a:solidFill>
                <a:latin typeface="Alvi Nastaleeq" pitchFamily="2" charset="-78"/>
                <a:cs typeface="Alvi Nastaleeq" pitchFamily="2" charset="-78"/>
              </a:rPr>
              <a:t> لباس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خطاؤں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چھپا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65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मुझे बख्श दे तू अपने नज़रे करम से मुझे ऐसा लिबास दे की जो मेरी खताओं को छुपा ले,</a:t>
            </a:r>
            <a:endParaRPr lang="en-US" sz="2400" b="1">
              <a:solidFill>
                <a:srgbClr val="000066"/>
              </a:solidFill>
            </a:endParaRPr>
          </a:p>
        </p:txBody>
      </p:sp>
      <p:sp>
        <p:nvSpPr>
          <p:cNvPr id="465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5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وَتَغْفِرُهَا لِي وَلا أُطَالَبُ بِهَا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forgive them for me so that I will not responsible for them</a:t>
            </a:r>
          </a:p>
        </p:txBody>
      </p:sp>
      <p:sp>
        <p:nvSpPr>
          <p:cNvPr id="466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400" b="1" i="1">
                <a:solidFill>
                  <a:srgbClr val="000066"/>
                </a:solidFill>
                <a:ea typeface="MS Mincho" pitchFamily="49" charset="-128"/>
              </a:rPr>
              <a:t>wataghfiruha li wala utalabu biha</a:t>
            </a:r>
            <a:endParaRPr lang="fi-FI" sz="2400" b="1" i="1">
              <a:solidFill>
                <a:srgbClr val="000066"/>
              </a:solidFill>
              <a:ea typeface="MS Mincho" pitchFamily="49" charset="-128"/>
            </a:endParaRPr>
          </a:p>
        </p:txBody>
      </p:sp>
      <p:sp>
        <p:nvSpPr>
          <p:cNvPr id="466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خطائیں</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ان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باز </a:t>
            </a:r>
            <a:r>
              <a:rPr lang="ar-SA" sz="4000" b="1" dirty="0" err="1">
                <a:solidFill>
                  <a:srgbClr val="000066"/>
                </a:solidFill>
                <a:latin typeface="Alvi Nastaleeq" pitchFamily="2" charset="-78"/>
                <a:cs typeface="Alvi Nastaleeq" pitchFamily="2" charset="-78"/>
              </a:rPr>
              <a:t>پرس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66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वो खताएं माफ़ कर दे की इनपर बाज़-पुर्स न हो, </a:t>
            </a:r>
            <a:endParaRPr lang="en-US" sz="2400" b="1">
              <a:solidFill>
                <a:srgbClr val="000066"/>
              </a:solidFill>
            </a:endParaRPr>
          </a:p>
        </p:txBody>
      </p:sp>
      <p:sp>
        <p:nvSpPr>
          <p:cNvPr id="466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6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إنَّكَ ذُو مَنٍّ قَدِيمٍ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Verily, You are the Lord of eternal favoring</a:t>
            </a:r>
          </a:p>
        </p:txBody>
      </p:sp>
      <p:sp>
        <p:nvSpPr>
          <p:cNvPr id="467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innaka dhu mannin qadim(in)</a:t>
            </a:r>
          </a:p>
        </p:txBody>
      </p:sp>
      <p:sp>
        <p:nvSpPr>
          <p:cNvPr id="467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بیشک</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قدیمی</a:t>
            </a:r>
            <a:r>
              <a:rPr lang="ar-SA" sz="4000" b="1" dirty="0">
                <a:solidFill>
                  <a:srgbClr val="000066"/>
                </a:solidFill>
                <a:latin typeface="Alvi Nastaleeq" pitchFamily="2" charset="-78"/>
                <a:cs typeface="Alvi Nastaleeq" pitchFamily="2" charset="-78"/>
              </a:rPr>
              <a:t> نعمت والا،</a:t>
            </a:r>
            <a:endParaRPr lang="en-US" sz="4000" b="1" dirty="0">
              <a:solidFill>
                <a:srgbClr val="000066"/>
              </a:solidFill>
              <a:latin typeface="Alvi Nastaleeq" pitchFamily="2" charset="-78"/>
              <a:cs typeface="Alvi Nastaleeq" pitchFamily="2" charset="-78"/>
            </a:endParaRPr>
          </a:p>
        </p:txBody>
      </p:sp>
      <p:sp>
        <p:nvSpPr>
          <p:cNvPr id="467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बेशक तू क़दीमी नेमत वाला, </a:t>
            </a:r>
            <a:endParaRPr lang="en-US" sz="2400" b="1">
              <a:solidFill>
                <a:srgbClr val="000066"/>
              </a:solidFill>
            </a:endParaRPr>
          </a:p>
        </p:txBody>
      </p:sp>
      <p:sp>
        <p:nvSpPr>
          <p:cNvPr id="467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7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وَسُكُونِي إلَى صِدْقِ وَعْدِكَ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relied upon the truthfulness of Your promise</a:t>
            </a:r>
          </a:p>
        </p:txBody>
      </p:sp>
      <p:sp>
        <p:nvSpPr>
          <p:cNvPr id="48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wasukuni ila sidqi wa’dik(a)</a:t>
            </a:r>
          </a:p>
        </p:txBody>
      </p:sp>
      <p:sp>
        <p:nvSpPr>
          <p:cNvPr id="48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تیرے سچے وعدے پر اعتماد ہے-</a:t>
            </a:r>
            <a:endParaRPr lang="en-US" sz="4000" b="1">
              <a:solidFill>
                <a:srgbClr val="000066"/>
              </a:solidFill>
              <a:latin typeface="Alvi Nastaleeq" pitchFamily="2" charset="-78"/>
              <a:cs typeface="Alvi Nastaleeq" pitchFamily="2" charset="-78"/>
            </a:endParaRPr>
          </a:p>
        </p:txBody>
      </p:sp>
      <p:sp>
        <p:nvSpPr>
          <p:cNvPr id="48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सच्चे वादे पर ऐतेमाद है! </a:t>
            </a:r>
            <a:endParaRPr lang="en-US" sz="2400" b="1">
              <a:solidFill>
                <a:srgbClr val="000066"/>
              </a:solidFill>
            </a:endParaRPr>
          </a:p>
        </p:txBody>
      </p:sp>
      <p:sp>
        <p:nvSpPr>
          <p:cNvPr id="48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وَصَفْحٍ عَظِيمٍ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Lord of great pardon</a:t>
            </a:r>
          </a:p>
        </p:txBody>
      </p:sp>
      <p:sp>
        <p:nvSpPr>
          <p:cNvPr id="468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wasafhin ‘azim(in)</a:t>
            </a:r>
          </a:p>
        </p:txBody>
      </p:sp>
      <p:sp>
        <p:nvSpPr>
          <p:cNvPr id="468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بڑا</a:t>
            </a:r>
            <a:r>
              <a:rPr lang="ar-SA" sz="4000" b="1" dirty="0">
                <a:solidFill>
                  <a:srgbClr val="000066"/>
                </a:solidFill>
                <a:latin typeface="Alvi Nastaleeq" pitchFamily="2" charset="-78"/>
                <a:cs typeface="Alvi Nastaleeq" pitchFamily="2" charset="-78"/>
              </a:rPr>
              <a:t> در </a:t>
            </a:r>
            <a:r>
              <a:rPr lang="ar-SA" sz="4000" b="1" dirty="0" err="1">
                <a:solidFill>
                  <a:srgbClr val="000066"/>
                </a:solidFill>
                <a:latin typeface="Alvi Nastaleeq" pitchFamily="2" charset="-78"/>
                <a:cs typeface="Alvi Nastaleeq" pitchFamily="2" charset="-78"/>
              </a:rPr>
              <a:t>گزر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والا، </a:t>
            </a:r>
            <a:endParaRPr lang="en-US" sz="4000" b="1" dirty="0">
              <a:solidFill>
                <a:srgbClr val="000066"/>
              </a:solidFill>
              <a:latin typeface="Alvi Nastaleeq" pitchFamily="2" charset="-78"/>
              <a:cs typeface="Alvi Nastaleeq" pitchFamily="2" charset="-78"/>
            </a:endParaRPr>
          </a:p>
        </p:txBody>
      </p:sp>
      <p:sp>
        <p:nvSpPr>
          <p:cNvPr id="468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बड़ा दर-गुज़र करने वाला, </a:t>
            </a:r>
            <a:endParaRPr lang="en-US" sz="2400" b="1">
              <a:solidFill>
                <a:srgbClr val="000066"/>
              </a:solidFill>
            </a:endParaRPr>
          </a:p>
        </p:txBody>
      </p:sp>
      <p:sp>
        <p:nvSpPr>
          <p:cNvPr id="468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9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وَتَجَاوُزٍ كَرِيمٍ.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Lord of liberal exoneration</a:t>
            </a:r>
          </a:p>
        </p:txBody>
      </p:sp>
      <p:sp>
        <p:nvSpPr>
          <p:cNvPr id="470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watajawuzin karim(in)</a:t>
            </a:r>
          </a:p>
        </p:txBody>
      </p:sp>
      <p:sp>
        <p:nvSpPr>
          <p:cNvPr id="470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مہربان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معافی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والاہے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70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मेहरबान माफ़ी देने वाला है! </a:t>
            </a:r>
            <a:endParaRPr lang="en-US" sz="2400" b="1">
              <a:solidFill>
                <a:srgbClr val="000066"/>
              </a:solidFill>
            </a:endParaRPr>
          </a:p>
        </p:txBody>
      </p:sp>
      <p:sp>
        <p:nvSpPr>
          <p:cNvPr id="470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0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أَنْتَ الَّذِي تُفِيضُ سَيْبَكَ عَلَى مَنْ لا يَسْأَلُكَ وَعَلَى الْجَاحِدِينَ بِرُبُوْبِيَّتِكَ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You make Your flowing graces reach those who never pray You and those who deny Your Lordship</a:t>
            </a:r>
          </a:p>
        </p:txBody>
      </p:sp>
      <p:sp>
        <p:nvSpPr>
          <p:cNvPr id="471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antal-ladhi tufidu saybaka ‘ala man la yas-`aluka wa’alal-jahidina birububiyyatik(a)</a:t>
            </a:r>
          </a:p>
        </p:txBody>
      </p:sp>
      <p:sp>
        <p:nvSpPr>
          <p:cNvPr id="471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الله!تو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سوال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ربوبیت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منکر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فیض</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نوازتا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71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तू वो है जो सवाल न करने वालों और अपने रुबूबियत के मुकिर लोगों को भी अपने फैज़ व करम से नवाजता है </a:t>
            </a:r>
            <a:endParaRPr lang="en-US" sz="2400" b="1">
              <a:solidFill>
                <a:srgbClr val="000066"/>
              </a:solidFill>
            </a:endParaRPr>
          </a:p>
        </p:txBody>
      </p:sp>
      <p:sp>
        <p:nvSpPr>
          <p:cNvPr id="471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1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فَكَيْفَ سَيِّدِي بِمَنْ سَأَلَكَ وَأَيْقَنَ أَنَّ الْخَلْقَ لَكَ وَالأَمْرَ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O my Master, what should You do to those whom pray You and believe undoubtedly that You manage all creation and all affairs!</a:t>
            </a:r>
          </a:p>
        </p:txBody>
      </p:sp>
      <p:sp>
        <p:nvSpPr>
          <p:cNvPr id="472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fakayfa sayyidi biman sa`alaka wa-ayqana annal-khalqa laka wal-amra ilayk(a)</a:t>
            </a:r>
          </a:p>
        </p:txBody>
      </p:sp>
      <p:sp>
        <p:nvSpPr>
          <p:cNvPr id="472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سردار!کیونکر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محروم </a:t>
            </a:r>
            <a:r>
              <a:rPr lang="ar-SA" sz="4000" b="1" dirty="0" err="1">
                <a:solidFill>
                  <a:srgbClr val="000066"/>
                </a:solidFill>
                <a:latin typeface="Alvi Nastaleeq" pitchFamily="2" charset="-78"/>
                <a:cs typeface="Alvi Nastaleeq" pitchFamily="2" charset="-78"/>
              </a:rPr>
              <a:t>رہیگا</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یقین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پیدا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دینا</a:t>
            </a:r>
            <a:r>
              <a:rPr lang="ar-SA" sz="4000" b="1" dirty="0">
                <a:solidFill>
                  <a:srgbClr val="000066"/>
                </a:solidFill>
                <a:latin typeface="Alvi Nastaleeq" pitchFamily="2" charset="-78"/>
                <a:cs typeface="Alvi Nastaleeq" pitchFamily="2" charset="-78"/>
              </a:rPr>
              <a:t> خاص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72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मेरे सरदार! क्योंकर वो महरूम रहेगा जो तुझ से माँगता है और यकीन रखता है की पैदा करना और हुक्म देना ख़ास तेरे ही लिए है, </a:t>
            </a:r>
            <a:endParaRPr lang="en-US" sz="2400" b="1">
              <a:solidFill>
                <a:srgbClr val="000066"/>
              </a:solidFill>
            </a:endParaRPr>
          </a:p>
        </p:txBody>
      </p:sp>
      <p:sp>
        <p:nvSpPr>
          <p:cNvPr id="472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2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تَبَارَكْتَ وَتَعَالَيْتَ يَا رَبَّ الْعَالَمِينَ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Blessed by You and Exalted be You, O the Lord of the worlds</a:t>
            </a:r>
          </a:p>
        </p:txBody>
      </p:sp>
      <p:sp>
        <p:nvSpPr>
          <p:cNvPr id="473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tabarakta wata’alayta ya rabbal-‘alamin(a)</a:t>
            </a:r>
            <a:endParaRPr lang="fi-FI" sz="2400" b="1" i="1">
              <a:solidFill>
                <a:srgbClr val="000066"/>
              </a:solidFill>
              <a:ea typeface="MS Mincho" pitchFamily="49" charset="-128"/>
            </a:endParaRPr>
          </a:p>
        </p:txBody>
      </p:sp>
      <p:sp>
        <p:nvSpPr>
          <p:cNvPr id="473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بابرکت</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بلندتر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جہانوں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73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बा-बरकत और बुलन्द्तर है तू ऐ जहानों के पालने वाले, </a:t>
            </a:r>
            <a:endParaRPr lang="en-US" sz="2400" b="1" dirty="0">
              <a:solidFill>
                <a:srgbClr val="000066"/>
              </a:solidFill>
            </a:endParaRPr>
          </a:p>
        </p:txBody>
      </p:sp>
      <p:sp>
        <p:nvSpPr>
          <p:cNvPr id="473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3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سَيِّدِي عَبْدُكَ بِبَابِكَ أَقَامَتْهُ الْخَصَاصَةُ بَيْنَ </a:t>
            </a:r>
            <a:r>
              <a:rPr lang="ar-SA" sz="6600" kern="1200" dirty="0">
                <a:latin typeface="Arabic Typesetting" panose="03020402040406030203" pitchFamily="66" charset="-78"/>
                <a:ea typeface="+mn-ea"/>
                <a:cs typeface="Arabic Typesetting" panose="03020402040406030203" pitchFamily="66" charset="-78"/>
              </a:rPr>
              <a:t>يَدَيْكَ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Master, I, Your servant standing at Your door owing to neediness, am knocking at it suppliantly</a:t>
            </a:r>
          </a:p>
        </p:txBody>
      </p:sp>
      <p:sp>
        <p:nvSpPr>
          <p:cNvPr id="474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smtClean="0">
                <a:solidFill>
                  <a:srgbClr val="000066"/>
                </a:solidFill>
                <a:ea typeface="MS Mincho" pitchFamily="49" charset="-128"/>
              </a:rPr>
              <a:t>sayyidi ‘abduka bibabika aqamat-hul-khasasatu bayna yadayka</a:t>
            </a:r>
            <a:endParaRPr lang="fi-FI" sz="2400" b="1" i="1" dirty="0">
              <a:solidFill>
                <a:srgbClr val="000066"/>
              </a:solidFill>
              <a:ea typeface="MS Mincho" pitchFamily="49" charset="-128"/>
            </a:endParaRPr>
          </a:p>
        </p:txBody>
      </p:sp>
      <p:sp>
        <p:nvSpPr>
          <p:cNvPr id="474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smtClean="0">
                <a:solidFill>
                  <a:srgbClr val="000066"/>
                </a:solidFill>
                <a:latin typeface="Alvi Nastaleeq" pitchFamily="2" charset="-78"/>
                <a:cs typeface="Alvi Nastaleeq" pitchFamily="2" charset="-78"/>
              </a:rPr>
              <a:t>اے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میرے</a:t>
            </a:r>
            <a:r>
              <a:rPr lang="ar-SA" sz="4000" b="1" dirty="0" smtClean="0">
                <a:solidFill>
                  <a:srgbClr val="000066"/>
                </a:solidFill>
                <a:latin typeface="Alvi Nastaleeq" pitchFamily="2" charset="-78"/>
                <a:cs typeface="Alvi Nastaleeq" pitchFamily="2" charset="-78"/>
              </a:rPr>
              <a:t> آقا! </a:t>
            </a:r>
            <a:r>
              <a:rPr lang="ar-SA" sz="4000" b="1" dirty="0" err="1" smtClean="0">
                <a:solidFill>
                  <a:srgbClr val="000066"/>
                </a:solidFill>
                <a:latin typeface="Alvi Nastaleeq" pitchFamily="2" charset="-78"/>
                <a:cs typeface="Alvi Nastaleeq" pitchFamily="2" charset="-78"/>
              </a:rPr>
              <a:t>تیرا</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بندہ</a:t>
            </a:r>
            <a:r>
              <a:rPr lang="ar-SA" sz="4000" b="1" dirty="0" smtClean="0">
                <a:solidFill>
                  <a:srgbClr val="000066"/>
                </a:solidFill>
                <a:latin typeface="Alvi Nastaleeq" pitchFamily="2" charset="-78"/>
                <a:cs typeface="Alvi Nastaleeq" pitchFamily="2" charset="-78"/>
              </a:rPr>
              <a:t> حاضر </a:t>
            </a:r>
            <a:r>
              <a:rPr lang="ar-SA" sz="4000" b="1" dirty="0" err="1" smtClean="0">
                <a:solidFill>
                  <a:srgbClr val="000066"/>
                </a:solidFill>
                <a:latin typeface="Alvi Nastaleeq" pitchFamily="2" charset="-78"/>
                <a:cs typeface="Alvi Nastaleeq" pitchFamily="2" charset="-78"/>
              </a:rPr>
              <a:t>ہے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جسے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اسکی</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نیکی</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نے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تیرے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دروازے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پر</a:t>
            </a:r>
            <a:r>
              <a:rPr lang="ar-SA" sz="4000" b="1" dirty="0" smtClean="0">
                <a:solidFill>
                  <a:srgbClr val="000066"/>
                </a:solidFill>
                <a:latin typeface="Alvi Nastaleeq" pitchFamily="2" charset="-78"/>
                <a:cs typeface="Alvi Nastaleeq" pitchFamily="2" charset="-78"/>
              </a:rPr>
              <a:t>  لا </a:t>
            </a:r>
            <a:r>
              <a:rPr lang="ar-SA" sz="4000" b="1" dirty="0" err="1" smtClean="0">
                <a:solidFill>
                  <a:srgbClr val="000066"/>
                </a:solidFill>
                <a:latin typeface="Alvi Nastaleeq" pitchFamily="2" charset="-78"/>
                <a:cs typeface="Alvi Nastaleeq" pitchFamily="2" charset="-78"/>
              </a:rPr>
              <a:t>کھڑا</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کیا</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ہےہے</a:t>
            </a:r>
            <a:endParaRPr lang="en-US" sz="4000" b="1" dirty="0">
              <a:solidFill>
                <a:srgbClr val="000066"/>
              </a:solidFill>
              <a:latin typeface="Alvi Nastaleeq" pitchFamily="2" charset="-78"/>
              <a:cs typeface="Alvi Nastaleeq" pitchFamily="2" charset="-78"/>
            </a:endParaRPr>
          </a:p>
        </p:txBody>
      </p:sp>
      <p:sp>
        <p:nvSpPr>
          <p:cNvPr id="474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ऐ मेरे आका ! तेरा बन्दा हाज़िर है जिसे इसकी नेकी ने तेरे दरवाज़े पर ला खडा किया </a:t>
            </a:r>
            <a:r>
              <a:rPr lang="hi-IN" sz="2400" b="1" dirty="0" smtClean="0">
                <a:solidFill>
                  <a:srgbClr val="000066"/>
                </a:solidFill>
              </a:rPr>
              <a:t>है</a:t>
            </a:r>
            <a:endParaRPr lang="en-US" sz="2400" b="1" dirty="0">
              <a:solidFill>
                <a:srgbClr val="000066"/>
              </a:solidFill>
            </a:endParaRPr>
          </a:p>
        </p:txBody>
      </p:sp>
      <p:sp>
        <p:nvSpPr>
          <p:cNvPr id="474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4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يَقْرَعُ </a:t>
            </a:r>
            <a:r>
              <a:rPr lang="ar-SA" sz="6600" kern="1200" dirty="0">
                <a:latin typeface="Arabic Typesetting" panose="03020402040406030203" pitchFamily="66" charset="-78"/>
                <a:ea typeface="+mn-ea"/>
                <a:cs typeface="Arabic Typesetting" panose="03020402040406030203" pitchFamily="66" charset="-78"/>
              </a:rPr>
              <a:t>بَابَ إحْسَانِكَ بِدُعَائِهِ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smtClean="0">
                <a:ea typeface="MS Mincho" pitchFamily="49" charset="-128"/>
              </a:rPr>
              <a:t>am </a:t>
            </a:r>
            <a:r>
              <a:rPr lang="en-US" sz="2800" b="1" kern="1200" dirty="0">
                <a:ea typeface="MS Mincho" pitchFamily="49" charset="-128"/>
              </a:rPr>
              <a:t>knocking at it suppliantly</a:t>
            </a:r>
          </a:p>
        </p:txBody>
      </p:sp>
      <p:sp>
        <p:nvSpPr>
          <p:cNvPr id="474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smtClean="0">
                <a:solidFill>
                  <a:srgbClr val="000066"/>
                </a:solidFill>
                <a:ea typeface="MS Mincho" pitchFamily="49" charset="-128"/>
              </a:rPr>
              <a:t>yaqra’u </a:t>
            </a:r>
            <a:r>
              <a:rPr lang="fi-FI" sz="2400" b="1" i="1" dirty="0">
                <a:solidFill>
                  <a:srgbClr val="000066"/>
                </a:solidFill>
                <a:ea typeface="MS Mincho" pitchFamily="49" charset="-128"/>
              </a:rPr>
              <a:t>baba ihsanika bidu’a-ih(i)</a:t>
            </a:r>
          </a:p>
        </p:txBody>
      </p:sp>
      <p:sp>
        <p:nvSpPr>
          <p:cNvPr id="474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smtClean="0">
                <a:solidFill>
                  <a:srgbClr val="000066"/>
                </a:solidFill>
                <a:latin typeface="Alvi Nastaleeq" pitchFamily="2" charset="-78"/>
                <a:cs typeface="Alvi Nastaleeq" pitchFamily="2" charset="-78"/>
              </a:rPr>
              <a:t>وہ</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اپنی</a:t>
            </a:r>
            <a:r>
              <a:rPr lang="ar-SA" sz="4000" b="1" dirty="0" smtClean="0">
                <a:solidFill>
                  <a:srgbClr val="000066"/>
                </a:solidFill>
                <a:latin typeface="Alvi Nastaleeq" pitchFamily="2" charset="-78"/>
                <a:cs typeface="Alvi Nastaleeq" pitchFamily="2" charset="-78"/>
              </a:rPr>
              <a:t> دعاء </a:t>
            </a:r>
            <a:r>
              <a:rPr lang="ar-SA" sz="4000" b="1" dirty="0" err="1" smtClean="0">
                <a:solidFill>
                  <a:srgbClr val="000066"/>
                </a:solidFill>
                <a:latin typeface="Alvi Nastaleeq" pitchFamily="2" charset="-78"/>
                <a:cs typeface="Alvi Nastaleeq" pitchFamily="2" charset="-78"/>
              </a:rPr>
              <a:t>کے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ذریعہ</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تیرے</a:t>
            </a:r>
            <a:r>
              <a:rPr lang="ar-SA" sz="4000" b="1" dirty="0" smtClean="0">
                <a:solidFill>
                  <a:srgbClr val="000066"/>
                </a:solidFill>
                <a:latin typeface="Alvi Nastaleeq" pitchFamily="2" charset="-78"/>
                <a:cs typeface="Alvi Nastaleeq" pitchFamily="2" charset="-78"/>
              </a:rPr>
              <a:t> احسان </a:t>
            </a:r>
            <a:r>
              <a:rPr lang="ar-SA" sz="4000" b="1" dirty="0" err="1" smtClean="0">
                <a:solidFill>
                  <a:srgbClr val="000066"/>
                </a:solidFill>
                <a:latin typeface="Alvi Nastaleeq" pitchFamily="2" charset="-78"/>
                <a:cs typeface="Alvi Nastaleeq" pitchFamily="2" charset="-78"/>
              </a:rPr>
              <a:t>کا</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دروازہ</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کھٹکھٹا</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رہا</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ہے</a:t>
            </a:r>
            <a:r>
              <a:rPr lang="ar-SA" sz="4000" b="1" dirty="0" smtClean="0">
                <a:solidFill>
                  <a:srgbClr val="000066"/>
                </a:solidFill>
                <a:latin typeface="Alvi Nastaleeq" pitchFamily="2" charset="-78"/>
                <a:cs typeface="Alvi Nastaleeq" pitchFamily="2" charset="-78"/>
              </a:rPr>
              <a:t>،</a:t>
            </a:r>
          </a:p>
        </p:txBody>
      </p:sp>
      <p:sp>
        <p:nvSpPr>
          <p:cNvPr id="474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वो अपनी दुआ के जरिया तेरे एहसान का दरवाज़ा खटखटा रहा है, </a:t>
            </a:r>
            <a:endParaRPr lang="hi-IN" sz="2400" b="1" dirty="0">
              <a:solidFill>
                <a:srgbClr val="000066"/>
              </a:solidFill>
            </a:endParaRPr>
          </a:p>
        </p:txBody>
      </p:sp>
      <p:sp>
        <p:nvSpPr>
          <p:cNvPr id="474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4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extLst>
      <p:ext uri="{BB962C8B-B14F-4D97-AF65-F5344CB8AC3E}">
        <p14:creationId xmlns:p14="http://schemas.microsoft.com/office/powerpoint/2010/main" val="3020821057"/>
      </p:ext>
    </p:extLst>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فَلا تُعْرِضْ بِوَجْهِكَ الْكَرِيمِ عَنِّي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do not turn Your generous Face away from me</a:t>
            </a:r>
          </a:p>
        </p:txBody>
      </p:sp>
      <p:sp>
        <p:nvSpPr>
          <p:cNvPr id="475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 tu’rid biwajhikal-karimi ‘anni</a:t>
            </a:r>
          </a:p>
        </p:txBody>
      </p:sp>
      <p:sp>
        <p:nvSpPr>
          <p:cNvPr id="475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بس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ذات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واسطے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توجہ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محروم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475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अपनी ज़ात के वास्ते मुझे अपनी तवज्जह से महरूम न फरमा </a:t>
            </a:r>
            <a:endParaRPr lang="en-US" sz="2400" b="1">
              <a:solidFill>
                <a:srgbClr val="000066"/>
              </a:solidFill>
            </a:endParaRPr>
          </a:p>
        </p:txBody>
      </p:sp>
      <p:sp>
        <p:nvSpPr>
          <p:cNvPr id="475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5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وَاقْبَلْ مِنِّي مَا أَقُولُ فَقَدْ دَعَوْتُ بِهذَا الدُّعَاءِ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accept that which I utter, for I have prayed using this supplication</a:t>
            </a:r>
          </a:p>
        </p:txBody>
      </p:sp>
      <p:sp>
        <p:nvSpPr>
          <p:cNvPr id="476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waqbal minni ma aqulu faqad da’awta bihadhad-du’a(i)</a:t>
            </a:r>
          </a:p>
        </p:txBody>
      </p:sp>
      <p:sp>
        <p:nvSpPr>
          <p:cNvPr id="476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عرض قبول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لے</a:t>
            </a:r>
            <a:r>
              <a:rPr lang="ar-SA" sz="4000" b="1" dirty="0">
                <a:solidFill>
                  <a:srgbClr val="000066"/>
                </a:solidFill>
                <a:latin typeface="Alvi Nastaleeq" pitchFamily="2" charset="-78"/>
                <a:cs typeface="Alvi Nastaleeq" pitchFamily="2" charset="-78"/>
              </a:rPr>
              <a:t>، ، </a:t>
            </a:r>
            <a:r>
              <a:rPr lang="ar-SA" sz="4000" b="1" dirty="0" err="1">
                <a:solidFill>
                  <a:srgbClr val="000066"/>
                </a:solidFill>
                <a:latin typeface="Alvi Nastaleeq" pitchFamily="2" charset="-78"/>
                <a:cs typeface="Alvi Nastaleeq" pitchFamily="2" charset="-78"/>
              </a:rPr>
              <a:t>میںنے</a:t>
            </a:r>
            <a:r>
              <a:rPr lang="ar-SA" sz="4000" b="1" dirty="0">
                <a:solidFill>
                  <a:srgbClr val="000066"/>
                </a:solidFill>
                <a:latin typeface="Alvi Nastaleeq" pitchFamily="2" charset="-78"/>
                <a:cs typeface="Alvi Nastaleeq" pitchFamily="2" charset="-78"/>
              </a:rPr>
              <a:t> اس دعاء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ذریعہ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پکارا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76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अर्ज़ कबूल करले, मैंने इस दुआ के ज़रिये तुझे पुकारा है </a:t>
            </a:r>
            <a:endParaRPr lang="en-US" sz="2400" b="1">
              <a:solidFill>
                <a:srgbClr val="000066"/>
              </a:solidFill>
            </a:endParaRPr>
          </a:p>
        </p:txBody>
      </p:sp>
      <p:sp>
        <p:nvSpPr>
          <p:cNvPr id="476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6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وَأَنَا أَرْجُو أَنْ لا تَرُدَّنِي مَعْرِفَةً مِنِّي بِرَأْفَتِكَ وَرَحْمَتِكَ.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Hoping that You will not reject me since I have full awareness with Your kindness and mercifulness</a:t>
            </a:r>
          </a:p>
        </p:txBody>
      </p:sp>
      <p:sp>
        <p:nvSpPr>
          <p:cNvPr id="477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 arju an la taruddani ma’rifatan minni bira`fatika warahmatik(a)</a:t>
            </a:r>
          </a:p>
        </p:txBody>
      </p:sp>
      <p:sp>
        <p:nvSpPr>
          <p:cNvPr id="477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امید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اسے</a:t>
            </a:r>
            <a:r>
              <a:rPr lang="ar-SA" sz="4000" b="1" dirty="0">
                <a:solidFill>
                  <a:srgbClr val="000066"/>
                </a:solidFill>
                <a:latin typeface="Alvi Nastaleeq" pitchFamily="2" charset="-78"/>
                <a:cs typeface="Alvi Nastaleeq" pitchFamily="2" charset="-78"/>
              </a:rPr>
              <a:t> رد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کریگا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کیونکہ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مہربانی</a:t>
            </a:r>
            <a:r>
              <a:rPr lang="ar-SA" sz="4000" b="1" dirty="0">
                <a:solidFill>
                  <a:srgbClr val="000066"/>
                </a:solidFill>
                <a:latin typeface="Alvi Nastaleeq" pitchFamily="2" charset="-78"/>
                <a:cs typeface="Alvi Nastaleeq" pitchFamily="2" charset="-78"/>
              </a:rPr>
              <a:t> اور رحمت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مغفرت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77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उम्मीद रखता हूँ की तू इसे रेड न करेगा क्योंकि मुझे मेहरबानी और रहमत के मग्फेरत है, </a:t>
            </a:r>
            <a:endParaRPr lang="en-US" sz="2400" b="1">
              <a:solidFill>
                <a:srgbClr val="000066"/>
              </a:solidFill>
            </a:endParaRPr>
          </a:p>
        </p:txBody>
      </p:sp>
      <p:sp>
        <p:nvSpPr>
          <p:cNvPr id="477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7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وَلَجَائِي</a:t>
            </a:r>
            <a:r>
              <a:rPr lang="ar-SA" sz="6600" kern="1200" dirty="0">
                <a:latin typeface="Arabic Typesetting" panose="03020402040406030203" pitchFamily="66" charset="-78"/>
                <a:ea typeface="+mn-ea"/>
                <a:cs typeface="Arabic Typesetting" panose="03020402040406030203" pitchFamily="66" charset="-78"/>
              </a:rPr>
              <a:t> إلَى الإيمَانِ بِتَوْحِيدِكَ وَيَقِينِي بِمَعْرِفَتِكَ مِنِّي أَنْ لا رَبَّ لِي غَيْرُكَ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have sought shelter with my faith in Your Oneness and my certitude in the fact -which you know- that I have no Lord other than You</a:t>
            </a:r>
          </a:p>
        </p:txBody>
      </p:sp>
      <p:sp>
        <p:nvSpPr>
          <p:cNvPr id="49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walaja-i ilal-imani bitawhidika wayaqini bima’rifatika minni an la rabba li ghayruk(a)</a:t>
            </a:r>
          </a:p>
        </p:txBody>
      </p:sp>
      <p:sp>
        <p:nvSpPr>
          <p:cNvPr id="49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تیری توحید پر امان میری پکّی سچی پناہ ہے- اور تیرے بارے میں مجھے اپنی مغفرت پر یقین ہے تیرے سوا میرا کوئی پالنے والا نہیں</a:t>
            </a:r>
            <a:endParaRPr lang="en-US" sz="4000" b="1">
              <a:solidFill>
                <a:srgbClr val="000066"/>
              </a:solidFill>
              <a:latin typeface="Alvi Nastaleeq" pitchFamily="2" charset="-78"/>
              <a:cs typeface="Alvi Nastaleeq" pitchFamily="2" charset="-78"/>
            </a:endParaRPr>
          </a:p>
        </p:txBody>
      </p:sp>
      <p:sp>
        <p:nvSpPr>
          <p:cNvPr id="49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तौहीद पर ईमान मेरी पक्की सच्ची पनाह है, और तेरे बारे में मुझे अपनी मग्फेरत पर यकीन है, तेरे सिवा मेरा कोई पालने वाला नहीं </a:t>
            </a:r>
            <a:endParaRPr lang="en-US" sz="2400" b="1">
              <a:solidFill>
                <a:srgbClr val="000066"/>
              </a:solidFill>
            </a:endParaRPr>
          </a:p>
        </p:txBody>
      </p:sp>
      <p:sp>
        <p:nvSpPr>
          <p:cNvPr id="49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أَنْتَ الَّذِي لا يُحْفِيكَ سَائِلٌ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It is You Whom is never disturbed by any suppliant</a:t>
            </a:r>
          </a:p>
        </p:txBody>
      </p:sp>
      <p:sp>
        <p:nvSpPr>
          <p:cNvPr id="478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ilahi antal-ladhi la yuhfika sa`il(un)</a:t>
            </a:r>
            <a:endParaRPr lang="fi-FI" sz="2400" b="1" i="1">
              <a:solidFill>
                <a:srgbClr val="000066"/>
              </a:solidFill>
              <a:ea typeface="MS Mincho" pitchFamily="49" charset="-128"/>
            </a:endParaRPr>
          </a:p>
        </p:txBody>
      </p:sp>
      <p:sp>
        <p:nvSpPr>
          <p:cNvPr id="478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معبود!تو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سائل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اسرار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پڑتا</a:t>
            </a:r>
            <a:endParaRPr lang="en-US" sz="4000" b="1" dirty="0">
              <a:solidFill>
                <a:srgbClr val="000066"/>
              </a:solidFill>
              <a:latin typeface="Alvi Nastaleeq" pitchFamily="2" charset="-78"/>
              <a:cs typeface="Alvi Nastaleeq" pitchFamily="2" charset="-78"/>
            </a:endParaRPr>
          </a:p>
        </p:txBody>
      </p:sp>
      <p:sp>
        <p:nvSpPr>
          <p:cNvPr id="478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माबूद! तू वो है जिस से सायेल को इसरार नहीं करना पड़ता </a:t>
            </a:r>
            <a:endParaRPr lang="en-US" sz="2400" b="1">
              <a:solidFill>
                <a:srgbClr val="000066"/>
              </a:solidFill>
            </a:endParaRPr>
          </a:p>
        </p:txBody>
      </p:sp>
      <p:sp>
        <p:nvSpPr>
          <p:cNvPr id="478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8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يَنْقُصُكَ نَائِلٌ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Whose kingdom is never decreased owing to donations</a:t>
            </a:r>
          </a:p>
        </p:txBody>
      </p:sp>
      <p:sp>
        <p:nvSpPr>
          <p:cNvPr id="479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yanqusuka na`il(un)</a:t>
            </a:r>
          </a:p>
        </p:txBody>
      </p:sp>
      <p:sp>
        <p:nvSpPr>
          <p:cNvPr id="479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عطا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کمی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آتی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79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अता करने से तुझ में कमी नहीं आती, </a:t>
            </a:r>
            <a:endParaRPr lang="en-US" sz="2400" b="1">
              <a:solidFill>
                <a:srgbClr val="000066"/>
              </a:solidFill>
            </a:endParaRPr>
          </a:p>
        </p:txBody>
      </p:sp>
      <p:sp>
        <p:nvSpPr>
          <p:cNvPr id="479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9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أَنْتَ كَمَا تَقُولُ وَفَوْقَ مَا نَقُولُ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are as exactly as You describe Yourself and is above all that which we say</a:t>
            </a:r>
          </a:p>
        </p:txBody>
      </p:sp>
      <p:sp>
        <p:nvSpPr>
          <p:cNvPr id="480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400" b="1" i="1">
                <a:solidFill>
                  <a:srgbClr val="000066"/>
                </a:solidFill>
                <a:ea typeface="MS Mincho" pitchFamily="49" charset="-128"/>
              </a:rPr>
              <a:t>anta kama taqulu wafawqa ma naqul(u)</a:t>
            </a:r>
            <a:endParaRPr lang="fi-FI" sz="2400" b="1" i="1">
              <a:solidFill>
                <a:srgbClr val="000066"/>
              </a:solidFill>
              <a:ea typeface="MS Mincho" pitchFamily="49" charset="-128"/>
            </a:endParaRPr>
          </a:p>
        </p:txBody>
      </p:sp>
      <p:sp>
        <p:nvSpPr>
          <p:cNvPr id="480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a:t>
            </a:r>
            <a:r>
              <a:rPr lang="ar-SA" sz="4000" b="1" dirty="0" err="1">
                <a:solidFill>
                  <a:srgbClr val="000066"/>
                </a:solidFill>
                <a:latin typeface="Alvi Nastaleeq" pitchFamily="2" charset="-78"/>
                <a:cs typeface="Alvi Nastaleeq" pitchFamily="2" charset="-78"/>
              </a:rPr>
              <a:t>ایسا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جیسا</a:t>
            </a:r>
            <a:r>
              <a:rPr lang="ar-SA" sz="4000" b="1" dirty="0">
                <a:solidFill>
                  <a:srgbClr val="000066"/>
                </a:solidFill>
                <a:latin typeface="Alvi Nastaleeq" pitchFamily="2" charset="-78"/>
                <a:cs typeface="Alvi Nastaleeq" pitchFamily="2" charset="-78"/>
              </a:rPr>
              <a:t> اتو بتاتا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اس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بلند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جیسا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کہتے</a:t>
            </a:r>
            <a:endParaRPr lang="en-US" sz="4000" b="1" dirty="0">
              <a:solidFill>
                <a:srgbClr val="000066"/>
              </a:solidFill>
              <a:latin typeface="Alvi Nastaleeq" pitchFamily="2" charset="-78"/>
              <a:cs typeface="Alvi Nastaleeq" pitchFamily="2" charset="-78"/>
            </a:endParaRPr>
          </a:p>
        </p:txBody>
      </p:sp>
      <p:sp>
        <p:nvSpPr>
          <p:cNvPr id="480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ऐसा है जैसा तू बताता है और इस से बुलंद है जैसा हम कहते हैं, </a:t>
            </a:r>
            <a:endParaRPr lang="en-US" sz="2400" b="1">
              <a:solidFill>
                <a:srgbClr val="000066"/>
              </a:solidFill>
            </a:endParaRPr>
          </a:p>
        </p:txBody>
      </p:sp>
      <p:sp>
        <p:nvSpPr>
          <p:cNvPr id="480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0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إنِّي أَسْأَلُكَ صَبْراً جَمِيلاً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beseech You for comely patience</a:t>
            </a:r>
          </a:p>
        </p:txBody>
      </p:sp>
      <p:sp>
        <p:nvSpPr>
          <p:cNvPr id="481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inni as-`aluka sabran jamila(n)</a:t>
            </a:r>
          </a:p>
        </p:txBody>
      </p:sp>
      <p:sp>
        <p:nvSpPr>
          <p:cNvPr id="481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ہیں-اے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بہترین</a:t>
            </a:r>
            <a:r>
              <a:rPr lang="ar-SA" sz="4000" b="1" dirty="0">
                <a:solidFill>
                  <a:srgbClr val="000066"/>
                </a:solidFill>
                <a:latin typeface="Alvi Nastaleeq" pitchFamily="2" charset="-78"/>
                <a:cs typeface="Alvi Nastaleeq" pitchFamily="2" charset="-78"/>
              </a:rPr>
              <a:t> صبر</a:t>
            </a:r>
            <a:endParaRPr lang="en-US" sz="4000" b="1" dirty="0">
              <a:solidFill>
                <a:srgbClr val="000066"/>
              </a:solidFill>
              <a:latin typeface="Alvi Nastaleeq" pitchFamily="2" charset="-78"/>
              <a:cs typeface="Alvi Nastaleeq" pitchFamily="2" charset="-78"/>
            </a:endParaRPr>
          </a:p>
        </p:txBody>
      </p:sp>
      <p:sp>
        <p:nvSpPr>
          <p:cNvPr id="481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 माँगता हूँ तुझ से बेहतरीन सब्र</a:t>
            </a:r>
            <a:endParaRPr lang="en-US" sz="2400" b="1">
              <a:solidFill>
                <a:srgbClr val="000066"/>
              </a:solidFill>
            </a:endParaRPr>
          </a:p>
        </p:txBody>
      </p:sp>
      <p:sp>
        <p:nvSpPr>
          <p:cNvPr id="481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1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وَفَرَجاً قَرِيباً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 immediate relief</a:t>
            </a:r>
          </a:p>
        </p:txBody>
      </p:sp>
      <p:sp>
        <p:nvSpPr>
          <p:cNvPr id="482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wafarajan qariba(n)</a:t>
            </a:r>
          </a:p>
        </p:txBody>
      </p:sp>
      <p:sp>
        <p:nvSpPr>
          <p:cNvPr id="482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جلدتر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کشائش</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82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जल्द्तर कशाइश, </a:t>
            </a:r>
          </a:p>
        </p:txBody>
      </p:sp>
      <p:sp>
        <p:nvSpPr>
          <p:cNvPr id="482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2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وَقَوْلاً صَادِقاً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 truthful wording</a:t>
            </a:r>
          </a:p>
        </p:txBody>
      </p:sp>
      <p:sp>
        <p:nvSpPr>
          <p:cNvPr id="483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waqawlan sadiqa(n)</a:t>
            </a:r>
          </a:p>
        </p:txBody>
      </p:sp>
      <p:sp>
        <p:nvSpPr>
          <p:cNvPr id="483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سچ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بولنے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توفیق</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83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सच बोलने की तौफीक, </a:t>
            </a:r>
            <a:endParaRPr lang="en-US" sz="2400" b="1">
              <a:solidFill>
                <a:srgbClr val="000066"/>
              </a:solidFill>
            </a:endParaRPr>
          </a:p>
        </p:txBody>
      </p:sp>
      <p:sp>
        <p:nvSpPr>
          <p:cNvPr id="483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3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وَأَجْراً عَظِيماً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 splendid reward</a:t>
            </a:r>
          </a:p>
        </p:txBody>
      </p:sp>
      <p:sp>
        <p:nvSpPr>
          <p:cNvPr id="484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wa-ajran ‘azima(n)</a:t>
            </a:r>
          </a:p>
        </p:txBody>
      </p:sp>
      <p:sp>
        <p:nvSpPr>
          <p:cNvPr id="484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بیشتر</a:t>
            </a:r>
            <a:r>
              <a:rPr lang="ar-SA" sz="4000" b="1" dirty="0">
                <a:solidFill>
                  <a:srgbClr val="000066"/>
                </a:solidFill>
                <a:latin typeface="Alvi Nastaleeq" pitchFamily="2" charset="-78"/>
                <a:cs typeface="Alvi Nastaleeq" pitchFamily="2" charset="-78"/>
              </a:rPr>
              <a:t> ثواب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عتایگی</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84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बेशतर सवाब की अताय्गी! </a:t>
            </a:r>
            <a:endParaRPr lang="en-US" sz="2400" b="1">
              <a:solidFill>
                <a:srgbClr val="000066"/>
              </a:solidFill>
            </a:endParaRPr>
          </a:p>
        </p:txBody>
      </p:sp>
      <p:sp>
        <p:nvSpPr>
          <p:cNvPr id="484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4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أَسْأَلُكَ يَا رَبِّ مِنَ الْخَيْرِ كُلِّهِ مَا عَلِمْتُ مِنْهُ وَمَا لَمْ أَعْلَمْ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pray You, O Lord, for all goodness, be it known by me or unknown</a:t>
            </a:r>
          </a:p>
        </p:txBody>
      </p:sp>
      <p:sp>
        <p:nvSpPr>
          <p:cNvPr id="485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as-`aluka ya rabbi minal-khayri kullihi ma ‘alimtu minhu wama lam a’lam</a:t>
            </a:r>
          </a:p>
        </p:txBody>
      </p:sp>
      <p:sp>
        <p:nvSpPr>
          <p:cNvPr id="485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پروردگار!میں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بھلائی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سوالی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تو جانتا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جانتا-</a:t>
            </a:r>
            <a:endParaRPr lang="en-US" sz="4000" b="1" dirty="0">
              <a:solidFill>
                <a:srgbClr val="000066"/>
              </a:solidFill>
              <a:latin typeface="Alvi Nastaleeq" pitchFamily="2" charset="-78"/>
              <a:cs typeface="Alvi Nastaleeq" pitchFamily="2" charset="-78"/>
            </a:endParaRPr>
          </a:p>
        </p:txBody>
      </p:sp>
      <p:sp>
        <p:nvSpPr>
          <p:cNvPr id="485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परवरदिगार! मैं तुझ से हर भलाई का सवाली हूँ जिसे तुन जानता है और मैं नहीं जानता! </a:t>
            </a:r>
            <a:endParaRPr lang="en-US" sz="2400" b="1">
              <a:solidFill>
                <a:srgbClr val="000066"/>
              </a:solidFill>
            </a:endParaRPr>
          </a:p>
        </p:txBody>
      </p:sp>
      <p:sp>
        <p:nvSpPr>
          <p:cNvPr id="485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5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أَسْأَلُكَ اللّهُمَّ مِنْ خَيْرِ مَا سَأَلَكَ مِنْهُ عِبَادُكَ الصَّالِحُونَ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pray You, 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for the goodness that Your righteous servants have besought from You</a:t>
            </a:r>
          </a:p>
        </p:txBody>
      </p:sp>
      <p:sp>
        <p:nvSpPr>
          <p:cNvPr id="486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as-`alukal-llahumma min khayri ma sa-alaka minhu ‘ibadukas-salihun(a)</a:t>
            </a:r>
          </a:p>
        </p:txBody>
      </p:sp>
      <p:sp>
        <p:nvSpPr>
          <p:cNvPr id="486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الله!میں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چیز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بندے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86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 तुझ से वो चीज़ माँगता हूँ जो तेरे नेक बन्दे तुझ से मांगते हैं, </a:t>
            </a:r>
            <a:endParaRPr lang="en-US" sz="2400" b="1">
              <a:solidFill>
                <a:srgbClr val="000066"/>
              </a:solidFill>
            </a:endParaRPr>
          </a:p>
        </p:txBody>
      </p:sp>
      <p:sp>
        <p:nvSpPr>
          <p:cNvPr id="486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6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خَيْرَ مَنْ سُئِلَ</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All-excellent One that is asked</a:t>
            </a:r>
          </a:p>
        </p:txBody>
      </p:sp>
      <p:sp>
        <p:nvSpPr>
          <p:cNvPr id="487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khayra man su`il(a)</a:t>
            </a:r>
          </a:p>
        </p:txBody>
      </p:sp>
      <p:sp>
        <p:nvSpPr>
          <p:cNvPr id="487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بہترین</a:t>
            </a:r>
            <a:r>
              <a:rPr lang="ar-SA" sz="4000" b="1" dirty="0">
                <a:solidFill>
                  <a:srgbClr val="000066"/>
                </a:solidFill>
                <a:latin typeface="Alvi Nastaleeq" pitchFamily="2" charset="-78"/>
                <a:cs typeface="Alvi Nastaleeq" pitchFamily="2" charset="-78"/>
              </a:rPr>
              <a:t> مسول</a:t>
            </a:r>
            <a:endParaRPr lang="en-US" sz="4000" b="1" dirty="0">
              <a:solidFill>
                <a:srgbClr val="000066"/>
              </a:solidFill>
              <a:latin typeface="Alvi Nastaleeq" pitchFamily="2" charset="-78"/>
              <a:cs typeface="Alvi Nastaleeq" pitchFamily="2" charset="-78"/>
            </a:endParaRPr>
          </a:p>
        </p:txBody>
      </p:sp>
      <p:sp>
        <p:nvSpPr>
          <p:cNvPr id="487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मसूल</a:t>
            </a:r>
            <a:endParaRPr lang="en-US" sz="2400" b="1">
              <a:solidFill>
                <a:srgbClr val="000066"/>
              </a:solidFill>
            </a:endParaRPr>
          </a:p>
        </p:txBody>
      </p:sp>
      <p:sp>
        <p:nvSpPr>
          <p:cNvPr id="487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7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إلهَ إلاَّ أَنْتَ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there is no god save You</a:t>
            </a:r>
          </a:p>
        </p:txBody>
      </p:sp>
      <p:sp>
        <p:nvSpPr>
          <p:cNvPr id="50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ilaha illa ant(a)</a:t>
            </a:r>
          </a:p>
        </p:txBody>
      </p:sp>
      <p:sp>
        <p:nvSpPr>
          <p:cNvPr id="50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تو ہی صرف یگانہ ہے،</a:t>
            </a:r>
            <a:endParaRPr lang="en-US" sz="4000" b="1">
              <a:solidFill>
                <a:srgbClr val="000066"/>
              </a:solidFill>
              <a:latin typeface="Alvi Nastaleeq" pitchFamily="2" charset="-78"/>
              <a:cs typeface="Alvi Nastaleeq" pitchFamily="2" charset="-78"/>
            </a:endParaRPr>
          </a:p>
        </p:txBody>
      </p:sp>
      <p:sp>
        <p:nvSpPr>
          <p:cNvPr id="50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 ही सिर्फ यगाना है, </a:t>
            </a:r>
            <a:endParaRPr lang="en-US" sz="2400" b="1">
              <a:solidFill>
                <a:srgbClr val="000066"/>
              </a:solidFill>
            </a:endParaRPr>
          </a:p>
        </p:txBody>
      </p:sp>
      <p:sp>
        <p:nvSpPr>
          <p:cNvPr id="50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وَأَجْوَدَ مَنْ أَعْطَى</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All-benevolent of those who may </a:t>
            </a:r>
            <a:r>
              <a:rPr lang="en-US" sz="2800" b="1" kern="1200" dirty="0" smtClean="0">
                <a:ea typeface="MS Mincho" pitchFamily="49" charset="-128"/>
              </a:rPr>
              <a:t>give</a:t>
            </a:r>
            <a:endParaRPr lang="en-US" sz="2800" b="1" kern="1200" dirty="0">
              <a:ea typeface="MS Mincho" pitchFamily="49" charset="-128"/>
            </a:endParaRPr>
          </a:p>
        </p:txBody>
      </p:sp>
      <p:sp>
        <p:nvSpPr>
          <p:cNvPr id="488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wa-ajwada man a’ta</a:t>
            </a:r>
          </a:p>
        </p:txBody>
      </p:sp>
      <p:sp>
        <p:nvSpPr>
          <p:cNvPr id="488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عطا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بہترین</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88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अता करने वालों में बेहतरीन, </a:t>
            </a:r>
          </a:p>
        </p:txBody>
      </p:sp>
      <p:sp>
        <p:nvSpPr>
          <p:cNvPr id="488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8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أَعْطِنِي سُؤْلِي فِي نَفْسِي وَأَهْلِي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(Please do) respond to my request as regards myself and my family</a:t>
            </a:r>
          </a:p>
        </p:txBody>
      </p:sp>
      <p:sp>
        <p:nvSpPr>
          <p:cNvPr id="489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a’tini su`li fi nafsi wa-ahli</a:t>
            </a:r>
            <a:endParaRPr lang="fi-FI" sz="2400" b="1" i="1">
              <a:solidFill>
                <a:srgbClr val="000066"/>
              </a:solidFill>
              <a:ea typeface="MS Mincho" pitchFamily="49" charset="-128"/>
            </a:endParaRPr>
          </a:p>
        </p:txBody>
      </p:sp>
      <p:sp>
        <p:nvSpPr>
          <p:cNvPr id="489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کنبے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89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अपने लिए अपने कुनबे, </a:t>
            </a:r>
            <a:endParaRPr lang="en-US" sz="2400" b="1">
              <a:solidFill>
                <a:srgbClr val="000066"/>
              </a:solidFill>
            </a:endParaRPr>
          </a:p>
        </p:txBody>
      </p:sp>
      <p:sp>
        <p:nvSpPr>
          <p:cNvPr id="489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9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وَوَالِدَيَّ وَوُلْدِي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my parents and my children</a:t>
            </a:r>
          </a:p>
        </p:txBody>
      </p:sp>
      <p:sp>
        <p:nvSpPr>
          <p:cNvPr id="490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wawalidayya wawuldi</a:t>
            </a:r>
          </a:p>
        </p:txBody>
      </p:sp>
      <p:sp>
        <p:nvSpPr>
          <p:cNvPr id="490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والدین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اولاد، </a:t>
            </a:r>
            <a:endParaRPr lang="en-US" sz="4000" b="1" dirty="0">
              <a:solidFill>
                <a:srgbClr val="000066"/>
              </a:solidFill>
              <a:latin typeface="Alvi Nastaleeq" pitchFamily="2" charset="-78"/>
              <a:cs typeface="Alvi Nastaleeq" pitchFamily="2" charset="-78"/>
            </a:endParaRPr>
          </a:p>
        </p:txBody>
      </p:sp>
      <p:sp>
        <p:nvSpPr>
          <p:cNvPr id="490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वालदैन के लिए, अपनी औलाद,</a:t>
            </a:r>
            <a:endParaRPr lang="en-US" sz="2400" b="1">
              <a:solidFill>
                <a:srgbClr val="000066"/>
              </a:solidFill>
            </a:endParaRPr>
          </a:p>
        </p:txBody>
      </p:sp>
      <p:sp>
        <p:nvSpPr>
          <p:cNvPr id="490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0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وَأَهْلِ حُزَانَتِي وَإخْوَانِي فِيكَ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my comrades and my brothers-in-faith,</a:t>
            </a:r>
          </a:p>
        </p:txBody>
      </p:sp>
      <p:sp>
        <p:nvSpPr>
          <p:cNvPr id="491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wa-ahli huzanati wa-ikhwani fik(a)</a:t>
            </a:r>
          </a:p>
        </p:txBody>
      </p:sp>
      <p:sp>
        <p:nvSpPr>
          <p:cNvPr id="491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تعلق </a:t>
            </a:r>
            <a:r>
              <a:rPr lang="ar-SA" sz="4000" b="1" dirty="0" err="1">
                <a:solidFill>
                  <a:srgbClr val="000066"/>
                </a:solidFill>
                <a:latin typeface="Alvi Nastaleeq" pitchFamily="2" charset="-78"/>
                <a:cs typeface="Alvi Nastaleeq" pitchFamily="2" charset="-78"/>
              </a:rPr>
              <a:t>داروں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دینی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بھائیوں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چاہتا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عطا فرما</a:t>
            </a:r>
            <a:endParaRPr lang="en-US" sz="4000" b="1" dirty="0">
              <a:solidFill>
                <a:srgbClr val="000066"/>
              </a:solidFill>
              <a:latin typeface="Alvi Nastaleeq" pitchFamily="2" charset="-78"/>
              <a:cs typeface="Alvi Nastaleeq" pitchFamily="2" charset="-78"/>
            </a:endParaRPr>
          </a:p>
        </p:txBody>
      </p:sp>
      <p:sp>
        <p:nvSpPr>
          <p:cNvPr id="491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त'अल्लुक्दारों और दीनी भाइयों के लिए जो चाहता हूँ अता फरमा </a:t>
            </a:r>
            <a:endParaRPr lang="en-US" sz="2400" b="1">
              <a:solidFill>
                <a:srgbClr val="000066"/>
              </a:solidFill>
            </a:endParaRPr>
          </a:p>
        </p:txBody>
      </p:sp>
      <p:sp>
        <p:nvSpPr>
          <p:cNvPr id="491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1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وَأَرْغِدْ عَيْشِي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bless my living</a:t>
            </a:r>
          </a:p>
        </p:txBody>
      </p:sp>
      <p:sp>
        <p:nvSpPr>
          <p:cNvPr id="492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wa-arghid ‘ayshi</a:t>
            </a:r>
          </a:p>
        </p:txBody>
      </p:sp>
      <p:sp>
        <p:nvSpPr>
          <p:cNvPr id="492549" name="Rectangle 15"/>
          <p:cNvSpPr>
            <a:spLocks noChangeArrowheads="1"/>
          </p:cNvSpPr>
          <p:nvPr/>
        </p:nvSpPr>
        <p:spPr bwMode="auto">
          <a:xfrm>
            <a:off x="0" y="42672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بہترین</a:t>
            </a:r>
            <a:endParaRPr lang="en-US" sz="4000" b="1" dirty="0">
              <a:solidFill>
                <a:srgbClr val="000066"/>
              </a:solidFill>
              <a:latin typeface="Alvi Nastaleeq" pitchFamily="2" charset="-78"/>
              <a:cs typeface="Alvi Nastaleeq" pitchFamily="2" charset="-78"/>
            </a:endParaRPr>
          </a:p>
        </p:txBody>
      </p:sp>
      <p:sp>
        <p:nvSpPr>
          <p:cNvPr id="492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ज़िन्दगी बेहतरीन </a:t>
            </a:r>
            <a:endParaRPr lang="en-US" sz="2400" b="1">
              <a:solidFill>
                <a:srgbClr val="000066"/>
              </a:solidFill>
            </a:endParaRPr>
          </a:p>
        </p:txBody>
      </p:sp>
      <p:sp>
        <p:nvSpPr>
          <p:cNvPr id="492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2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وَأَظْهِرْ مُرُوَّتِي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manifest my integrity</a:t>
            </a:r>
          </a:p>
        </p:txBody>
      </p:sp>
      <p:sp>
        <p:nvSpPr>
          <p:cNvPr id="493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wa-az-hir muruwwati</a:t>
            </a:r>
          </a:p>
        </p:txBody>
      </p:sp>
      <p:sp>
        <p:nvSpPr>
          <p:cNvPr id="493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اچھائی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ظاہر</a:t>
            </a:r>
            <a:endParaRPr lang="en-US" sz="4000" b="1" dirty="0">
              <a:solidFill>
                <a:srgbClr val="000066"/>
              </a:solidFill>
              <a:latin typeface="Alvi Nastaleeq" pitchFamily="2" charset="-78"/>
              <a:cs typeface="Alvi Nastaleeq" pitchFamily="2" charset="-78"/>
            </a:endParaRPr>
          </a:p>
        </p:txBody>
      </p:sp>
      <p:sp>
        <p:nvSpPr>
          <p:cNvPr id="493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अच्छाई ज़ाहिर </a:t>
            </a:r>
            <a:endParaRPr lang="en-US" sz="2400" b="1">
              <a:solidFill>
                <a:srgbClr val="000066"/>
              </a:solidFill>
            </a:endParaRPr>
          </a:p>
        </p:txBody>
      </p:sp>
      <p:sp>
        <p:nvSpPr>
          <p:cNvPr id="493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3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وَأَصْلِحْ جَمِيعَ أَحْوَالِي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 set aright all my affairs</a:t>
            </a:r>
          </a:p>
        </p:txBody>
      </p:sp>
      <p:sp>
        <p:nvSpPr>
          <p:cNvPr id="494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wa-aslih jami’a ahwali</a:t>
            </a:r>
          </a:p>
        </p:txBody>
      </p:sp>
      <p:sp>
        <p:nvSpPr>
          <p:cNvPr id="494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تمام حالات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سدھار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94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तमाम हालात को सुधार दे! </a:t>
            </a:r>
            <a:endParaRPr lang="en-US" sz="2400" b="1">
              <a:solidFill>
                <a:srgbClr val="000066"/>
              </a:solidFill>
            </a:endParaRPr>
          </a:p>
        </p:txBody>
      </p:sp>
      <p:sp>
        <p:nvSpPr>
          <p:cNvPr id="494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4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وَاجْعَلْنِي مِمَّنْ أَطَلْتَ عُمْرَهُ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include me with those whom You decide to live long</a:t>
            </a:r>
          </a:p>
        </p:txBody>
      </p:sp>
      <p:sp>
        <p:nvSpPr>
          <p:cNvPr id="495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waj’alni mimman atalta ‘umurah(u)</a:t>
            </a:r>
          </a:p>
        </p:txBody>
      </p:sp>
      <p:sp>
        <p:nvSpPr>
          <p:cNvPr id="495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ان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قرار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جنکو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لمبی</a:t>
            </a:r>
            <a:r>
              <a:rPr lang="ar-SA" sz="4000" b="1" dirty="0">
                <a:solidFill>
                  <a:srgbClr val="000066"/>
                </a:solidFill>
                <a:latin typeface="Alvi Nastaleeq" pitchFamily="2" charset="-78"/>
                <a:cs typeface="Alvi Nastaleeq" pitchFamily="2" charset="-78"/>
              </a:rPr>
              <a:t> عمر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95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उन लोगों में करार दे जिन को तूने लम्बी उम्र दी, </a:t>
            </a:r>
            <a:endParaRPr lang="en-US" sz="2400" b="1">
              <a:solidFill>
                <a:srgbClr val="000066"/>
              </a:solidFill>
            </a:endParaRPr>
          </a:p>
        </p:txBody>
      </p:sp>
      <p:sp>
        <p:nvSpPr>
          <p:cNvPr id="495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5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وَحَسَّنْتَ عَمَلَهُ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those whose deeds are righteous</a:t>
            </a:r>
          </a:p>
        </p:txBody>
      </p:sp>
      <p:sp>
        <p:nvSpPr>
          <p:cNvPr id="496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wahassanta ‘amalah(u)</a:t>
            </a:r>
          </a:p>
        </p:txBody>
      </p:sp>
      <p:sp>
        <p:nvSpPr>
          <p:cNvPr id="496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انکے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گردانہ</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496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इनके अमल को नेक गर्दाना </a:t>
            </a:r>
            <a:endParaRPr lang="en-US" sz="2400" b="1">
              <a:solidFill>
                <a:srgbClr val="000066"/>
              </a:solidFill>
            </a:endParaRPr>
          </a:p>
        </p:txBody>
      </p:sp>
      <p:sp>
        <p:nvSpPr>
          <p:cNvPr id="496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6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وَأَتْمَمْتَ عَلَيْهِ نِعْمَتَكَ وَرَضِيتَ عَنْهُ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those for whom You have perfected Your favors and those with whom You are pleased</a:t>
            </a:r>
          </a:p>
        </p:txBody>
      </p:sp>
      <p:sp>
        <p:nvSpPr>
          <p:cNvPr id="497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400" b="1" i="1">
                <a:solidFill>
                  <a:srgbClr val="000066"/>
                </a:solidFill>
                <a:ea typeface="MS Mincho" pitchFamily="49" charset="-128"/>
              </a:rPr>
              <a:t>wa-atmamta ‘alayhi ni’mataka waradita ‘anh(u)</a:t>
            </a:r>
            <a:endParaRPr lang="fi-FI" sz="2400" b="1" i="1">
              <a:solidFill>
                <a:srgbClr val="000066"/>
              </a:solidFill>
              <a:ea typeface="MS Mincho" pitchFamily="49" charset="-128"/>
            </a:endParaRPr>
          </a:p>
        </p:txBody>
      </p:sp>
      <p:sp>
        <p:nvSpPr>
          <p:cNvPr id="497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انکو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نعمتیں</a:t>
            </a:r>
            <a:r>
              <a:rPr lang="ar-SA" sz="4000" b="1" dirty="0">
                <a:solidFill>
                  <a:srgbClr val="000066"/>
                </a:solidFill>
                <a:latin typeface="Alvi Nastaleeq" pitchFamily="2" charset="-78"/>
                <a:cs typeface="Alvi Nastaleeq" pitchFamily="2" charset="-78"/>
              </a:rPr>
              <a:t> عطا </a:t>
            </a:r>
            <a:r>
              <a:rPr lang="ar-SA" sz="4000" b="1" dirty="0" err="1">
                <a:solidFill>
                  <a:srgbClr val="000066"/>
                </a:solidFill>
                <a:latin typeface="Alvi Nastaleeq" pitchFamily="2" charset="-78"/>
                <a:cs typeface="Alvi Nastaleeq" pitchFamily="2" charset="-78"/>
              </a:rPr>
              <a:t>کیں</a:t>
            </a:r>
            <a:r>
              <a:rPr lang="ar-SA" sz="4000" b="1" dirty="0">
                <a:solidFill>
                  <a:srgbClr val="000066"/>
                </a:solidFill>
                <a:latin typeface="Alvi Nastaleeq" pitchFamily="2" charset="-78"/>
                <a:cs typeface="Alvi Nastaleeq" pitchFamily="2" charset="-78"/>
              </a:rPr>
              <a:t> اور تو ان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راضی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گیا</a:t>
            </a:r>
            <a:endParaRPr lang="en-US" sz="4000" b="1" dirty="0">
              <a:solidFill>
                <a:srgbClr val="000066"/>
              </a:solidFill>
              <a:latin typeface="Alvi Nastaleeq" pitchFamily="2" charset="-78"/>
              <a:cs typeface="Alvi Nastaleeq" pitchFamily="2" charset="-78"/>
            </a:endParaRPr>
          </a:p>
        </p:txBody>
      </p:sp>
      <p:sp>
        <p:nvSpPr>
          <p:cNvPr id="497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इनको अपनी बहुत से नामतें अता की, और तू इनसे राज़ी हो गया </a:t>
            </a:r>
            <a:endParaRPr lang="en-US" sz="2400" b="1">
              <a:solidFill>
                <a:srgbClr val="000066"/>
              </a:solidFill>
            </a:endParaRPr>
          </a:p>
        </p:txBody>
      </p:sp>
      <p:sp>
        <p:nvSpPr>
          <p:cNvPr id="497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7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وَحْدَكَ لا شَرِيكَ 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Alone without having any partner</a:t>
            </a:r>
          </a:p>
        </p:txBody>
      </p:sp>
      <p:sp>
        <p:nvSpPr>
          <p:cNvPr id="51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wahdaka la sharika lak(a)</a:t>
            </a:r>
          </a:p>
        </p:txBody>
      </p:sp>
      <p:sp>
        <p:nvSpPr>
          <p:cNvPr id="51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تیرا کوئی شریک نہی</a:t>
            </a:r>
            <a:r>
              <a:rPr lang="en-US" sz="4000" b="1">
                <a:solidFill>
                  <a:srgbClr val="000066"/>
                </a:solidFill>
                <a:latin typeface="Alvi Nastaleeq" pitchFamily="2" charset="-78"/>
                <a:cs typeface="Alvi Nastaleeq" pitchFamily="2" charset="-78"/>
              </a:rPr>
              <a:t> -</a:t>
            </a:r>
          </a:p>
        </p:txBody>
      </p:sp>
      <p:sp>
        <p:nvSpPr>
          <p:cNvPr id="51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कोई शरीक  नहीं, </a:t>
            </a:r>
            <a:endParaRPr lang="en-US" sz="2400" b="1">
              <a:solidFill>
                <a:srgbClr val="000066"/>
              </a:solidFill>
            </a:endParaRPr>
          </a:p>
        </p:txBody>
      </p:sp>
      <p:sp>
        <p:nvSpPr>
          <p:cNvPr id="51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وَأَحْيَيْتَهُ حَيَاةً طَيِّبَةً فِي أَدْوَمِ السُّرُورِ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those whom You have granted comfortable life with permanent pleasure</a:t>
            </a:r>
          </a:p>
        </p:txBody>
      </p:sp>
      <p:sp>
        <p:nvSpPr>
          <p:cNvPr id="498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wa-ahyaytahu hayatan tayyibatan fi adwamis-surur(i)</a:t>
            </a:r>
          </a:p>
        </p:txBody>
      </p:sp>
      <p:sp>
        <p:nvSpPr>
          <p:cNvPr id="498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انکو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پاکیزہ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بخشی</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صدا خوش </a:t>
            </a:r>
            <a:r>
              <a:rPr lang="ar-SA" sz="4000" b="1" dirty="0" err="1">
                <a:solidFill>
                  <a:srgbClr val="000066"/>
                </a:solidFill>
                <a:latin typeface="Alvi Nastaleeq" pitchFamily="2" charset="-78"/>
                <a:cs typeface="Alvi Nastaleeq" pitchFamily="2" charset="-78"/>
              </a:rPr>
              <a:t>رہے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498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इनको पाकीज़ा ज़िन्दगी बख्शी जिसमें वो सदा खुश रहे </a:t>
            </a:r>
            <a:endParaRPr lang="en-US" sz="2400" b="1">
              <a:solidFill>
                <a:srgbClr val="000066"/>
              </a:solidFill>
            </a:endParaRPr>
          </a:p>
        </p:txBody>
      </p:sp>
      <p:sp>
        <p:nvSpPr>
          <p:cNvPr id="498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8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وَأَسْبَغِ الْكَرَامَةِ وَأَتَمِّ الْعَيْشِ</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reputable honor and perfect contentment</a:t>
            </a:r>
          </a:p>
        </p:txBody>
      </p:sp>
      <p:sp>
        <p:nvSpPr>
          <p:cNvPr id="499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wa-asbaghil-karamati wa-atammil-‘aysh(i)</a:t>
            </a:r>
          </a:p>
        </p:txBody>
      </p:sp>
      <p:sp>
        <p:nvSpPr>
          <p:cNvPr id="499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انکو</a:t>
            </a:r>
            <a:r>
              <a:rPr lang="ar-SA" sz="4000" b="1" dirty="0">
                <a:solidFill>
                  <a:srgbClr val="000066"/>
                </a:solidFill>
                <a:latin typeface="Alvi Nastaleeq" pitchFamily="2" charset="-78"/>
                <a:cs typeface="Alvi Nastaleeq" pitchFamily="2" charset="-78"/>
              </a:rPr>
              <a:t> عزت دار </a:t>
            </a:r>
            <a:r>
              <a:rPr lang="ar-SA" sz="4000" b="1" dirty="0" err="1">
                <a:solidFill>
                  <a:srgbClr val="000066"/>
                </a:solidFill>
                <a:latin typeface="Alvi Nastaleeq" pitchFamily="2" charset="-78"/>
                <a:cs typeface="Alvi Nastaleeq" pitchFamily="2" charset="-78"/>
              </a:rPr>
              <a:t>بنایا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روزگار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مکمّل</a:t>
            </a:r>
            <a:r>
              <a:rPr lang="ar-SA" sz="4000" b="1" dirty="0">
                <a:solidFill>
                  <a:srgbClr val="000066"/>
                </a:solidFill>
                <a:latin typeface="Alvi Nastaleeq" pitchFamily="2" charset="-78"/>
                <a:cs typeface="Alvi Nastaleeq" pitchFamily="2" charset="-78"/>
              </a:rPr>
              <a:t> فرما، </a:t>
            </a:r>
            <a:endParaRPr lang="en-US" sz="4000" b="1" dirty="0">
              <a:solidFill>
                <a:srgbClr val="000066"/>
              </a:solidFill>
              <a:latin typeface="Alvi Nastaleeq" pitchFamily="2" charset="-78"/>
              <a:cs typeface="Alvi Nastaleeq" pitchFamily="2" charset="-78"/>
            </a:endParaRPr>
          </a:p>
        </p:txBody>
      </p:sp>
      <p:sp>
        <p:nvSpPr>
          <p:cNvPr id="499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इनको इज्ज़तदार बनाया, और रोज़गार को मुकम्मल फरमा, </a:t>
            </a:r>
            <a:endParaRPr lang="en-US" sz="2400" b="1">
              <a:solidFill>
                <a:srgbClr val="000066"/>
              </a:solidFill>
            </a:endParaRPr>
          </a:p>
        </p:txBody>
      </p:sp>
      <p:sp>
        <p:nvSpPr>
          <p:cNvPr id="499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97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إنَّكَ تَفْعَلُ مَا تَشَاءُ</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Verily, You do whatever You will</a:t>
            </a:r>
          </a:p>
        </p:txBody>
      </p:sp>
      <p:sp>
        <p:nvSpPr>
          <p:cNvPr id="500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innaka taf’alu ma tasha(u)</a:t>
            </a:r>
          </a:p>
        </p:txBody>
      </p:sp>
      <p:sp>
        <p:nvSpPr>
          <p:cNvPr id="500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کیونکہ</a:t>
            </a:r>
            <a:r>
              <a:rPr lang="ar-SA" sz="4000" b="1" dirty="0">
                <a:solidFill>
                  <a:srgbClr val="000066"/>
                </a:solidFill>
                <a:latin typeface="Alvi Nastaleeq" pitchFamily="2" charset="-78"/>
                <a:cs typeface="Alvi Nastaleeq" pitchFamily="2" charset="-78"/>
              </a:rPr>
              <a:t> خود تو جو </a:t>
            </a:r>
            <a:r>
              <a:rPr lang="ar-SA" sz="4000" b="1" dirty="0" err="1">
                <a:solidFill>
                  <a:srgbClr val="000066"/>
                </a:solidFill>
                <a:latin typeface="Alvi Nastaleeq" pitchFamily="2" charset="-78"/>
                <a:cs typeface="Alvi Nastaleeq" pitchFamily="2" charset="-78"/>
              </a:rPr>
              <a:t>چاہے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500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क्योंकि खुद तू जो चाहे करता है </a:t>
            </a:r>
            <a:endParaRPr lang="en-US" sz="2400" b="1">
              <a:solidFill>
                <a:srgbClr val="000066"/>
              </a:solidFill>
            </a:endParaRPr>
          </a:p>
        </p:txBody>
      </p:sp>
      <p:sp>
        <p:nvSpPr>
          <p:cNvPr id="500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07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يَفْعَلُ مَا يَشَاءُ غَيْرُكَ.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While none else can ever do what one wills</a:t>
            </a:r>
          </a:p>
        </p:txBody>
      </p:sp>
      <p:sp>
        <p:nvSpPr>
          <p:cNvPr id="501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yaf’alu ma yasha-u ghayruk(a)</a:t>
            </a:r>
          </a:p>
        </p:txBody>
      </p:sp>
      <p:sp>
        <p:nvSpPr>
          <p:cNvPr id="501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غیر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سکتا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01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 तेरा गैर चाहे तू वो हो नहीं सकता, </a:t>
            </a:r>
            <a:endParaRPr lang="en-US" sz="2400" b="1">
              <a:solidFill>
                <a:srgbClr val="000066"/>
              </a:solidFill>
            </a:endParaRPr>
          </a:p>
        </p:txBody>
      </p:sp>
      <p:sp>
        <p:nvSpPr>
          <p:cNvPr id="501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17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خُصَّنِي مِنْكَ بِخَاصَّةِ ذِكْرِكَ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give me exclusively the grace of private mention of You</a:t>
            </a:r>
          </a:p>
        </p:txBody>
      </p:sp>
      <p:sp>
        <p:nvSpPr>
          <p:cNvPr id="502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khussani minka bikhassati dhikrik(a)</a:t>
            </a:r>
          </a:p>
        </p:txBody>
      </p:sp>
      <p:sp>
        <p:nvSpPr>
          <p:cNvPr id="5027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endParaRPr lang="en-US" sz="4000" b="1">
              <a:solidFill>
                <a:srgbClr val="000066"/>
              </a:solidFill>
              <a:latin typeface="Alvi Nastaleeq" pitchFamily="2" charset="-78"/>
              <a:cs typeface="Alvi Nastaleeq" pitchFamily="2" charset="-78"/>
            </a:endParaRPr>
          </a:p>
        </p:txBody>
      </p:sp>
      <p:sp>
        <p:nvSpPr>
          <p:cNvPr id="502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हे अल्लाह आप विशेष रूप से निजी उल्लेख के अनुग्रह मुझे दे</a:t>
            </a:r>
            <a:endParaRPr lang="en-US" sz="2400" b="1" dirty="0">
              <a:solidFill>
                <a:srgbClr val="000066"/>
              </a:solidFill>
            </a:endParaRPr>
          </a:p>
        </p:txBody>
      </p:sp>
      <p:sp>
        <p:nvSpPr>
          <p:cNvPr id="502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27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
        <p:nvSpPr>
          <p:cNvPr id="9" name="Rectangle 15"/>
          <p:cNvSpPr>
            <a:spLocks noChangeArrowheads="1"/>
          </p:cNvSpPr>
          <p:nvPr/>
        </p:nvSpPr>
        <p:spPr bwMode="auto">
          <a:xfrm>
            <a:off x="301752"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smtClean="0">
                <a:solidFill>
                  <a:srgbClr val="000066"/>
                </a:solidFill>
                <a:latin typeface="Alvi Nastaleeq" pitchFamily="2" charset="-78"/>
                <a:cs typeface="Alvi Nastaleeq" pitchFamily="2" charset="-78"/>
              </a:rPr>
              <a:t>اے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اللہ</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آپ</a:t>
            </a:r>
            <a:r>
              <a:rPr lang="ar-SA" sz="4000" b="1" dirty="0" smtClean="0">
                <a:solidFill>
                  <a:srgbClr val="000066"/>
                </a:solidFill>
                <a:latin typeface="Alvi Nastaleeq" pitchFamily="2" charset="-78"/>
                <a:cs typeface="Alvi Nastaleeq" pitchFamily="2" charset="-78"/>
              </a:rPr>
              <a:t> خاص طور </a:t>
            </a:r>
            <a:r>
              <a:rPr lang="ar-SA" sz="4000" b="1" dirty="0" err="1" smtClean="0">
                <a:solidFill>
                  <a:srgbClr val="000066"/>
                </a:solidFill>
                <a:latin typeface="Alvi Nastaleeq" pitchFamily="2" charset="-78"/>
                <a:cs typeface="Alvi Nastaleeq" pitchFamily="2" charset="-78"/>
              </a:rPr>
              <a:t>پر</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ذاتی</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ذکر</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کے</a:t>
            </a:r>
            <a:r>
              <a:rPr lang="ar-SA" sz="4000" b="1" dirty="0" smtClean="0">
                <a:solidFill>
                  <a:srgbClr val="000066"/>
                </a:solidFill>
                <a:latin typeface="Alvi Nastaleeq" pitchFamily="2" charset="-78"/>
                <a:cs typeface="Alvi Nastaleeq" pitchFamily="2" charset="-78"/>
              </a:rPr>
              <a:t> فضل </a:t>
            </a:r>
            <a:r>
              <a:rPr lang="ar-SA" sz="4000" b="1" dirty="0" err="1" smtClean="0">
                <a:solidFill>
                  <a:srgbClr val="000066"/>
                </a:solidFill>
                <a:latin typeface="Alvi Nastaleeq" pitchFamily="2" charset="-78"/>
                <a:cs typeface="Alvi Nastaleeq" pitchFamily="2" charset="-78"/>
              </a:rPr>
              <a:t>مجھے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Tree>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تَجْعَلْ شَيْئاً مِمَّا أَتَقَرَّبُ بِهِ فِي آنَاءِ اللَّيْلِ وَأَطْرَافِ النَّهَارِ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let any of the things by which I seek Your nearness in the hours of the night and the ends of the days</a:t>
            </a:r>
          </a:p>
        </p:txBody>
      </p:sp>
      <p:sp>
        <p:nvSpPr>
          <p:cNvPr id="5038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taj'al shay-an mimma ataqarrabu bihi fi ana-il-layli wa-atrafin-nahar(i)</a:t>
            </a:r>
          </a:p>
        </p:txBody>
      </p:sp>
      <p:sp>
        <p:nvSpPr>
          <p:cNvPr id="503813" name="Rectangle 15"/>
          <p:cNvSpPr>
            <a:spLocks noChangeArrowheads="1"/>
          </p:cNvSpPr>
          <p:nvPr/>
        </p:nvSpPr>
        <p:spPr bwMode="auto">
          <a:xfrm>
            <a:off x="301752" y="4114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smtClean="0">
                <a:solidFill>
                  <a:srgbClr val="000066"/>
                </a:solidFill>
                <a:latin typeface="Alvi Nastaleeq" pitchFamily="2" charset="-78"/>
                <a:cs typeface="Alvi Nastaleeq" pitchFamily="2" charset="-78"/>
              </a:rPr>
              <a:t>وقتوں</a:t>
            </a:r>
            <a:r>
              <a:rPr lang="ar-SA" sz="4000" b="1" dirty="0" smtClean="0">
                <a:solidFill>
                  <a:srgbClr val="000066"/>
                </a:solidFill>
                <a:latin typeface="Alvi Nastaleeq" pitchFamily="2" charset="-78"/>
                <a:cs typeface="Alvi Nastaleeq" pitchFamily="2" charset="-78"/>
              </a:rPr>
              <a:t> </a:t>
            </a:r>
            <a:r>
              <a:rPr lang="ar-SA" sz="4000" b="1" dirty="0">
                <a:solidFill>
                  <a:srgbClr val="000066"/>
                </a:solidFill>
                <a:latin typeface="Alvi Nastaleeq" pitchFamily="2" charset="-78"/>
                <a:cs typeface="Alvi Nastaleeq" pitchFamily="2" charset="-78"/>
              </a:rPr>
              <a:t>اور دن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گوشوں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جس عمل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تقررب</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503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वक्तों और दिन के गोशों में जिस अमल से तेरा तक़र्रुब चाहता हूँ </a:t>
            </a:r>
          </a:p>
        </p:txBody>
      </p:sp>
      <p:sp>
        <p:nvSpPr>
          <p:cNvPr id="503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38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رِيَاءً وَلا سُمْعَةً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Take the form of ostentation or showing off</a:t>
            </a:r>
          </a:p>
        </p:txBody>
      </p:sp>
      <p:sp>
        <p:nvSpPr>
          <p:cNvPr id="504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riya-an wala sum’a(tan)</a:t>
            </a:r>
          </a:p>
        </p:txBody>
      </p:sp>
      <p:sp>
        <p:nvSpPr>
          <p:cNvPr id="504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اسمیں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ریا</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تعریف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خواہش</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04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इसमें मेरी तरफ से रिया और तारीफ की ख्वाहिश </a:t>
            </a:r>
            <a:endParaRPr lang="en-US" sz="2400" b="1">
              <a:solidFill>
                <a:srgbClr val="000066"/>
              </a:solidFill>
            </a:endParaRPr>
          </a:p>
        </p:txBody>
      </p:sp>
      <p:sp>
        <p:nvSpPr>
          <p:cNvPr id="504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48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أَشَراً وَلا بَطَراً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pretension or insolence</a:t>
            </a:r>
          </a:p>
        </p:txBody>
      </p:sp>
      <p:sp>
        <p:nvSpPr>
          <p:cNvPr id="505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asharan wala batara(n)</a:t>
            </a:r>
          </a:p>
        </p:txBody>
      </p:sp>
      <p:sp>
        <p:nvSpPr>
          <p:cNvPr id="505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خودستائی</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بڑائی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احساس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آنے</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05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खुद्सताई और बड़ाई का एहसास न आने दे </a:t>
            </a:r>
            <a:endParaRPr lang="en-US" sz="2400" b="1">
              <a:solidFill>
                <a:srgbClr val="000066"/>
              </a:solidFill>
            </a:endParaRPr>
          </a:p>
        </p:txBody>
      </p:sp>
      <p:sp>
        <p:nvSpPr>
          <p:cNvPr id="505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58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وَاجْعَلْنِي لَكَ مِنَ الْخَاشِعِينَ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include me with the humble ones</a:t>
            </a:r>
          </a:p>
        </p:txBody>
      </p:sp>
      <p:sp>
        <p:nvSpPr>
          <p:cNvPr id="506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waj’alni laka minal-khashi’in(a)</a:t>
            </a:r>
          </a:p>
        </p:txBody>
      </p:sp>
      <p:sp>
        <p:nvSpPr>
          <p:cNvPr id="506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انمیں</a:t>
            </a:r>
            <a:r>
              <a:rPr lang="ar-SA" sz="4000" b="1" dirty="0">
                <a:solidFill>
                  <a:srgbClr val="000066"/>
                </a:solidFill>
                <a:latin typeface="Alvi Nastaleeq" pitchFamily="2" charset="-78"/>
                <a:cs typeface="Alvi Nastaleeq" pitchFamily="2" charset="-78"/>
              </a:rPr>
              <a:t> قرار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ڈرتے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06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इनमें करार दे जो तुझ से डरते हैं! </a:t>
            </a:r>
            <a:endParaRPr lang="en-US" sz="2400" b="1">
              <a:solidFill>
                <a:srgbClr val="000066"/>
              </a:solidFill>
            </a:endParaRPr>
          </a:p>
        </p:txBody>
      </p:sp>
      <p:sp>
        <p:nvSpPr>
          <p:cNvPr id="506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68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أَعْطِنِي السَّعَةَ فِي الرِّزْقِ</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grant me affluent means of livelihood</a:t>
            </a:r>
          </a:p>
        </p:txBody>
      </p:sp>
      <p:sp>
        <p:nvSpPr>
          <p:cNvPr id="507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a’tinis-sa’ata fir-rizq(i)</a:t>
            </a:r>
          </a:p>
        </p:txBody>
      </p:sp>
      <p:sp>
        <p:nvSpPr>
          <p:cNvPr id="507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روزی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کشائش</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07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मुझे रोज़ी में कशाइश </a:t>
            </a:r>
            <a:endParaRPr lang="en-US" sz="2400" b="1">
              <a:solidFill>
                <a:srgbClr val="000066"/>
              </a:solidFill>
            </a:endParaRPr>
          </a:p>
        </p:txBody>
      </p:sp>
      <p:sp>
        <p:nvSpPr>
          <p:cNvPr id="507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79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لا تُؤَدِّبْنِي بِعُقُوبَتِكَ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Do not discipline me by means of Your punishment</a:t>
            </a:r>
          </a:p>
        </p:txBody>
      </p:sp>
      <p:sp>
        <p:nvSpPr>
          <p:cNvPr id="6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la tu-addibni bi’uqubatik(a)</a:t>
            </a:r>
          </a:p>
        </p:txBody>
      </p:sp>
      <p:sp>
        <p:nvSpPr>
          <p:cNvPr id="6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میرے الله مجھے اپنے عذاب میں گرفتار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نہ</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کر اور مجھے اپنی قدرت کے ساتھ نہ آزما</a:t>
            </a:r>
            <a:endParaRPr lang="en-US" sz="4000" b="1">
              <a:solidFill>
                <a:srgbClr val="000066"/>
              </a:solidFill>
              <a:latin typeface="Alvi Nastaleeq" pitchFamily="2" charset="-78"/>
              <a:cs typeface="Alvi Nastaleeq" pitchFamily="2" charset="-78"/>
            </a:endParaRPr>
          </a:p>
        </p:txBody>
      </p:sp>
      <p:sp>
        <p:nvSpPr>
          <p:cNvPr id="6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मुझे अपने अज़ाब में गिरफ्तार न कर </a:t>
            </a:r>
            <a:endParaRPr lang="en-US" sz="2400" b="1">
              <a:solidFill>
                <a:srgbClr val="000066"/>
              </a:solidFill>
            </a:endParaRPr>
          </a:p>
        </p:txBody>
      </p:sp>
      <p:sp>
        <p:nvSpPr>
          <p:cNvPr id="6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أَنْتَ الْقَائِلُ وَقَوْلُكَ حَقٌّ</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It is You Who have said, and Your sayings are always true</a:t>
            </a:r>
          </a:p>
        </p:txBody>
      </p:sp>
      <p:sp>
        <p:nvSpPr>
          <p:cNvPr id="52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antal-qa-ilu waqawluka haqq(un)</a:t>
            </a:r>
          </a:p>
        </p:txBody>
      </p:sp>
      <p:sp>
        <p:nvSpPr>
          <p:cNvPr id="52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یہ تیرا فرمان ہے اور تیرا کہنا درست  </a:t>
            </a:r>
            <a:endParaRPr lang="en-US" sz="4000" b="1">
              <a:solidFill>
                <a:srgbClr val="000066"/>
              </a:solidFill>
              <a:latin typeface="Alvi Nastaleeq" pitchFamily="2" charset="-78"/>
              <a:cs typeface="Alvi Nastaleeq" pitchFamily="2" charset="-78"/>
            </a:endParaRPr>
          </a:p>
        </p:txBody>
      </p:sp>
      <p:sp>
        <p:nvSpPr>
          <p:cNvPr id="52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यह तेरा फरमान है और तेरा कहना दुरुस्त </a:t>
            </a:r>
            <a:endParaRPr lang="en-US" sz="2400" b="1">
              <a:solidFill>
                <a:srgbClr val="000066"/>
              </a:solidFill>
            </a:endParaRPr>
          </a:p>
        </p:txBody>
      </p:sp>
      <p:sp>
        <p:nvSpPr>
          <p:cNvPr id="52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وَالأَمْنَ فِي الْوَطَنِ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security in my homeland</a:t>
            </a:r>
          </a:p>
        </p:txBody>
      </p:sp>
      <p:sp>
        <p:nvSpPr>
          <p:cNvPr id="508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wal-amni fil-watan(i)</a:t>
            </a:r>
          </a:p>
        </p:txBody>
      </p:sp>
      <p:sp>
        <p:nvSpPr>
          <p:cNvPr id="508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وطن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امن،</a:t>
            </a:r>
            <a:endParaRPr lang="en-US" sz="4000" b="1" dirty="0">
              <a:solidFill>
                <a:srgbClr val="000066"/>
              </a:solidFill>
              <a:latin typeface="Alvi Nastaleeq" pitchFamily="2" charset="-78"/>
              <a:cs typeface="Alvi Nastaleeq" pitchFamily="2" charset="-78"/>
            </a:endParaRPr>
          </a:p>
        </p:txBody>
      </p:sp>
      <p:sp>
        <p:nvSpPr>
          <p:cNvPr id="508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वतन में अमन </a:t>
            </a:r>
            <a:endParaRPr lang="en-US" sz="2400" b="1">
              <a:solidFill>
                <a:srgbClr val="000066"/>
              </a:solidFill>
            </a:endParaRPr>
          </a:p>
        </p:txBody>
      </p:sp>
      <p:sp>
        <p:nvSpPr>
          <p:cNvPr id="508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89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وَقُرَّةَ الْعَيْنِ فِي الأَهْلِ وَالْمَالِ وَالْوَلَدِ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delight in my family, property, and children</a:t>
            </a:r>
          </a:p>
        </p:txBody>
      </p:sp>
      <p:sp>
        <p:nvSpPr>
          <p:cNvPr id="509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waqurratal-‘ayni fil-ahli wal-mali wal-walad(i)</a:t>
            </a:r>
          </a:p>
        </p:txBody>
      </p:sp>
      <p:sp>
        <p:nvSpPr>
          <p:cNvPr id="509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رشتےداروں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اولاد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خنکی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چشم</a:t>
            </a:r>
            <a:r>
              <a:rPr lang="ar-SA" sz="4000" b="1" dirty="0">
                <a:solidFill>
                  <a:srgbClr val="000066"/>
                </a:solidFill>
                <a:latin typeface="Alvi Nastaleeq" pitchFamily="2" charset="-78"/>
                <a:cs typeface="Alvi Nastaleeq" pitchFamily="2" charset="-78"/>
              </a:rPr>
              <a:t> </a:t>
            </a:r>
            <a:r>
              <a:rPr lang="ar-SA" sz="4000" b="1" dirty="0" smtClean="0">
                <a:solidFill>
                  <a:srgbClr val="000066"/>
                </a:solidFill>
                <a:latin typeface="Alvi Nastaleeq" pitchFamily="2" charset="-78"/>
                <a:cs typeface="Alvi Nastaleeq" pitchFamily="2" charset="-78"/>
              </a:rPr>
              <a:t>فرما</a:t>
            </a:r>
            <a:endParaRPr lang="en-US" sz="4000" b="1" dirty="0">
              <a:solidFill>
                <a:srgbClr val="000066"/>
              </a:solidFill>
              <a:latin typeface="Alvi Nastaleeq" pitchFamily="2" charset="-78"/>
              <a:cs typeface="Alvi Nastaleeq" pitchFamily="2" charset="-78"/>
            </a:endParaRPr>
          </a:p>
        </p:txBody>
      </p:sp>
      <p:sp>
        <p:nvSpPr>
          <p:cNvPr id="509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परिवार, संपत्ति, और बच्चों में खुशी</a:t>
            </a:r>
            <a:endParaRPr lang="en-US" sz="2400" b="1">
              <a:solidFill>
                <a:srgbClr val="000066"/>
              </a:solidFill>
            </a:endParaRPr>
          </a:p>
        </p:txBody>
      </p:sp>
      <p:sp>
        <p:nvSpPr>
          <p:cNvPr id="509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99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وَالْمُقَامَ فِي نِعَمِكَ عِنْدِي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permanence of Your graces</a:t>
            </a:r>
          </a:p>
        </p:txBody>
      </p:sp>
      <p:sp>
        <p:nvSpPr>
          <p:cNvPr id="5109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wal-muqama fi ni’amika ‘indi</a:t>
            </a:r>
          </a:p>
        </p:txBody>
      </p:sp>
      <p:sp>
        <p:nvSpPr>
          <p:cNvPr id="510981" name="Rectangle 15"/>
          <p:cNvSpPr>
            <a:spLocks noChangeArrowheads="1"/>
          </p:cNvSpPr>
          <p:nvPr/>
        </p:nvSpPr>
        <p:spPr bwMode="auto">
          <a:xfrm>
            <a:off x="304800" y="41910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فرما اور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نعمتوں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خصوصی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حصّہ</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10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नेमतों में मुझे खुसूसी हिस्सा, </a:t>
            </a:r>
            <a:endParaRPr lang="en-US" sz="2400" b="1">
              <a:solidFill>
                <a:srgbClr val="000066"/>
              </a:solidFill>
            </a:endParaRPr>
          </a:p>
        </p:txBody>
      </p:sp>
      <p:sp>
        <p:nvSpPr>
          <p:cNvPr id="510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09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وَالصِّحَّةَ فِي الْجِسْمِ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healthy trunk</a:t>
            </a:r>
          </a:p>
        </p:txBody>
      </p:sp>
      <p:sp>
        <p:nvSpPr>
          <p:cNvPr id="512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wassihhata fil-jism(i)</a:t>
            </a:r>
          </a:p>
        </p:txBody>
      </p:sp>
      <p:sp>
        <p:nvSpPr>
          <p:cNvPr id="512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بدن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صحت</a:t>
            </a:r>
            <a:endParaRPr lang="en-US" sz="4000" b="1" dirty="0">
              <a:solidFill>
                <a:srgbClr val="000066"/>
              </a:solidFill>
              <a:latin typeface="Alvi Nastaleeq" pitchFamily="2" charset="-78"/>
              <a:cs typeface="Alvi Nastaleeq" pitchFamily="2" charset="-78"/>
            </a:endParaRPr>
          </a:p>
        </p:txBody>
      </p:sp>
      <p:sp>
        <p:nvSpPr>
          <p:cNvPr id="512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बदन में सेहत </a:t>
            </a:r>
            <a:endParaRPr lang="en-US" sz="2400" b="1">
              <a:solidFill>
                <a:srgbClr val="000066"/>
              </a:solidFill>
            </a:endParaRPr>
          </a:p>
        </p:txBody>
      </p:sp>
      <p:sp>
        <p:nvSpPr>
          <p:cNvPr id="512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20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وَالْقُوَّةَ فِي الْبَدَنِ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strong body</a:t>
            </a:r>
          </a:p>
        </p:txBody>
      </p:sp>
      <p:sp>
        <p:nvSpPr>
          <p:cNvPr id="5130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walquwwata fil-badan(i)</a:t>
            </a:r>
          </a:p>
        </p:txBody>
      </p:sp>
      <p:sp>
        <p:nvSpPr>
          <p:cNvPr id="513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و </a:t>
            </a:r>
            <a:r>
              <a:rPr lang="ar-SA" sz="4000" b="1" dirty="0" err="1">
                <a:solidFill>
                  <a:srgbClr val="000066"/>
                </a:solidFill>
                <a:latin typeface="Alvi Nastaleeq" pitchFamily="2" charset="-78"/>
                <a:cs typeface="Alvi Nastaleeq" pitchFamily="2" charset="-78"/>
              </a:rPr>
              <a:t>تندرستی</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توانائی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13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 तंदरुस्ती</a:t>
            </a:r>
            <a:r>
              <a:rPr lang="en-US" sz="2400" b="1">
                <a:solidFill>
                  <a:srgbClr val="000066"/>
                </a:solidFill>
              </a:rPr>
              <a:t> </a:t>
            </a:r>
            <a:r>
              <a:rPr lang="hi-IN" sz="2400" b="1">
                <a:solidFill>
                  <a:srgbClr val="000066"/>
                </a:solidFill>
              </a:rPr>
              <a:t>व तवानाई दे  </a:t>
            </a:r>
            <a:endParaRPr lang="en-US" sz="2400" b="1">
              <a:solidFill>
                <a:srgbClr val="000066"/>
              </a:solidFill>
            </a:endParaRPr>
          </a:p>
        </p:txBody>
      </p:sp>
      <p:sp>
        <p:nvSpPr>
          <p:cNvPr id="513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30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وَالسَّلامَةَ فِي الدِّينِ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sound creed</a:t>
            </a:r>
          </a:p>
        </p:txBody>
      </p:sp>
      <p:sp>
        <p:nvSpPr>
          <p:cNvPr id="5140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was-salamata fid-din(i)</a:t>
            </a:r>
          </a:p>
        </p:txBody>
      </p:sp>
      <p:sp>
        <p:nvSpPr>
          <p:cNvPr id="5140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دین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سلامتی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عنایت</a:t>
            </a:r>
            <a:r>
              <a:rPr lang="ar-SA" sz="4000" b="1" dirty="0">
                <a:solidFill>
                  <a:srgbClr val="000066"/>
                </a:solidFill>
                <a:latin typeface="Alvi Nastaleeq" pitchFamily="2" charset="-78"/>
                <a:cs typeface="Alvi Nastaleeq" pitchFamily="2" charset="-78"/>
              </a:rPr>
              <a:t> فرما</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14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दीं माँ सलामती इनायत फरमा, </a:t>
            </a:r>
            <a:endParaRPr lang="en-US" sz="2400" b="1">
              <a:solidFill>
                <a:srgbClr val="000066"/>
              </a:solidFill>
            </a:endParaRPr>
          </a:p>
        </p:txBody>
      </p:sp>
      <p:sp>
        <p:nvSpPr>
          <p:cNvPr id="514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40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096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وَاسْتَعْمِلْنِي بِطَاعَتِكَ وَطَاعَةِ رَسُولِكَ مُحَمَّدٍ صَلَّى اللهُ عَلَيْهِ وَعَلَى </a:t>
            </a:r>
            <a:r>
              <a:rPr lang="ar-SA" sz="6600" kern="1200" dirty="0" err="1">
                <a:latin typeface="Arabic Typesetting" panose="03020402040406030203" pitchFamily="66" charset="-78"/>
                <a:ea typeface="+mn-ea"/>
                <a:cs typeface="Arabic Typesetting" panose="03020402040406030203" pitchFamily="66" charset="-78"/>
              </a:rPr>
              <a:t>آلِهِ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2800" b="1" kern="1200" dirty="0">
                <a:ea typeface="MS Mincho" pitchFamily="49" charset="-128"/>
              </a:rPr>
              <a:t>And dedicate my affairs to the obedience to You and to Your Messenger, </a:t>
            </a:r>
            <a:r>
              <a:rPr lang="en-US" sz="2800" b="1" kern="1200" dirty="0" smtClean="0">
                <a:ea typeface="MS Mincho" pitchFamily="49" charset="-128"/>
              </a:rPr>
              <a:t>Muhammad—</a:t>
            </a:r>
            <a:r>
              <a:rPr lang="en-US" sz="2800" b="1" kern="1200" dirty="0" err="1" smtClean="0">
                <a:ea typeface="MS Mincho" pitchFamily="49" charset="-128"/>
              </a:rPr>
              <a:t>Allāh’s</a:t>
            </a:r>
            <a:r>
              <a:rPr lang="en-US" sz="2800" b="1" kern="1200" dirty="0" smtClean="0">
                <a:ea typeface="MS Mincho" pitchFamily="49" charset="-128"/>
              </a:rPr>
              <a:t> </a:t>
            </a:r>
            <a:r>
              <a:rPr lang="en-US" sz="2800" b="1" kern="1200" dirty="0">
                <a:ea typeface="MS Mincho" pitchFamily="49" charset="-128"/>
              </a:rPr>
              <a:t>blessings be upon him and his Family</a:t>
            </a:r>
            <a:r>
              <a:rPr lang="en-US" sz="2800" b="1" kern="1200" dirty="0" smtClean="0">
                <a:ea typeface="MS Mincho" pitchFamily="49" charset="-128"/>
              </a:rPr>
              <a:t>—</a:t>
            </a:r>
            <a:endParaRPr lang="en-US" sz="2800" b="1" kern="1200" dirty="0">
              <a:ea typeface="MS Mincho" pitchFamily="49" charset="-128"/>
            </a:endParaRPr>
          </a:p>
        </p:txBody>
      </p:sp>
      <p:sp>
        <p:nvSpPr>
          <p:cNvPr id="515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wasta’milni bita’atika wata’ati rasulika muhammadin sallal-llahu ‘alayhi </a:t>
            </a:r>
            <a:r>
              <a:rPr lang="fi-FI" sz="2400" b="1" i="1" dirty="0" smtClean="0">
                <a:solidFill>
                  <a:srgbClr val="000066"/>
                </a:solidFill>
                <a:ea typeface="MS Mincho" pitchFamily="49" charset="-128"/>
              </a:rPr>
              <a:t>wa’ala-alihi</a:t>
            </a:r>
            <a:endParaRPr lang="fi-FI" sz="2400" b="1" i="1" dirty="0">
              <a:solidFill>
                <a:srgbClr val="000066"/>
              </a:solidFill>
              <a:ea typeface="MS Mincho" pitchFamily="49" charset="-128"/>
            </a:endParaRPr>
          </a:p>
        </p:txBody>
      </p:sp>
      <p:sp>
        <p:nvSpPr>
          <p:cNvPr id="515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توفیق</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بندگی</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رسول حضرت محمّد (ص)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فرمانبرداری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رہوں</a:t>
            </a:r>
            <a:endParaRPr lang="en-US" sz="4000" b="1" dirty="0">
              <a:solidFill>
                <a:srgbClr val="000066"/>
              </a:solidFill>
              <a:latin typeface="Alvi Nastaleeq" pitchFamily="2" charset="-78"/>
              <a:cs typeface="Alvi Nastaleeq" pitchFamily="2" charset="-78"/>
            </a:endParaRPr>
          </a:p>
        </p:txBody>
      </p:sp>
      <p:sp>
        <p:nvSpPr>
          <p:cNvPr id="515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ऐसे अमल की तौफीक दे के मैं तेरी बंदगी और तेरे रसूल हज़रत मोहम्मद (स:अव:व) की फरमाबरदारी में रहूँ जब तक तू मुझे ज़िंदा रखे, </a:t>
            </a:r>
            <a:endParaRPr lang="en-US" sz="2400" b="1">
              <a:solidFill>
                <a:srgbClr val="000066"/>
              </a:solidFill>
            </a:endParaRPr>
          </a:p>
        </p:txBody>
      </p:sp>
      <p:sp>
        <p:nvSpPr>
          <p:cNvPr id="515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5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096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أَبَداً </a:t>
            </a:r>
            <a:r>
              <a:rPr lang="ar-SA" sz="6600" kern="1200" dirty="0">
                <a:latin typeface="Arabic Typesetting" panose="03020402040406030203" pitchFamily="66" charset="-78"/>
                <a:ea typeface="+mn-ea"/>
                <a:cs typeface="Arabic Typesetting" panose="03020402040406030203" pitchFamily="66" charset="-78"/>
              </a:rPr>
              <a:t>مَا اسْتَعْمَرْتَنِي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133600"/>
            <a:ext cx="8686800" cy="1752600"/>
          </a:xfrm>
          <a:extLst/>
        </p:spPr>
        <p:txBody>
          <a:bodyPr/>
          <a:lstStyle/>
          <a:p>
            <a:pPr marL="342900" indent="-342900" eaLnBrk="1" hangingPunct="1">
              <a:defRPr/>
            </a:pPr>
            <a:r>
              <a:rPr lang="en-US" sz="2800" b="1" kern="1200" dirty="0" smtClean="0">
                <a:ea typeface="MS Mincho" pitchFamily="49" charset="-128"/>
              </a:rPr>
              <a:t>as </a:t>
            </a:r>
            <a:r>
              <a:rPr lang="en-US" sz="2800" b="1" kern="1200" dirty="0">
                <a:ea typeface="MS Mincho" pitchFamily="49" charset="-128"/>
              </a:rPr>
              <a:t>long as You give me life</a:t>
            </a:r>
          </a:p>
        </p:txBody>
      </p:sp>
      <p:sp>
        <p:nvSpPr>
          <p:cNvPr id="5150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smtClean="0">
                <a:solidFill>
                  <a:srgbClr val="000066"/>
                </a:solidFill>
                <a:ea typeface="MS Mincho" pitchFamily="49" charset="-128"/>
              </a:rPr>
              <a:t>abadan </a:t>
            </a:r>
            <a:r>
              <a:rPr lang="fi-FI" sz="2400" b="1" i="1" dirty="0">
                <a:solidFill>
                  <a:srgbClr val="000066"/>
                </a:solidFill>
                <a:ea typeface="MS Mincho" pitchFamily="49" charset="-128"/>
              </a:rPr>
              <a:t>masta’martani</a:t>
            </a:r>
          </a:p>
        </p:txBody>
      </p:sp>
      <p:sp>
        <p:nvSpPr>
          <p:cNvPr id="515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smtClean="0">
                <a:solidFill>
                  <a:srgbClr val="000066"/>
                </a:solidFill>
                <a:latin typeface="Alvi Nastaleeq" pitchFamily="2" charset="-78"/>
                <a:cs typeface="Alvi Nastaleeq" pitchFamily="2" charset="-78"/>
              </a:rPr>
              <a:t>جب </a:t>
            </a:r>
            <a:r>
              <a:rPr lang="ar-SA" sz="4000" b="1" dirty="0" err="1">
                <a:solidFill>
                  <a:srgbClr val="000066"/>
                </a:solidFill>
                <a:latin typeface="Alvi Nastaleeq" pitchFamily="2" charset="-78"/>
                <a:cs typeface="Alvi Nastaleeq" pitchFamily="2" charset="-78"/>
              </a:rPr>
              <a:t>تک</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رکھے</a:t>
            </a:r>
            <a:endParaRPr lang="en-US" sz="4000" b="1" dirty="0">
              <a:solidFill>
                <a:srgbClr val="000066"/>
              </a:solidFill>
              <a:latin typeface="Alvi Nastaleeq" pitchFamily="2" charset="-78"/>
              <a:cs typeface="Alvi Nastaleeq" pitchFamily="2" charset="-78"/>
            </a:endParaRPr>
          </a:p>
        </p:txBody>
      </p:sp>
      <p:sp>
        <p:nvSpPr>
          <p:cNvPr id="515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जब </a:t>
            </a:r>
            <a:r>
              <a:rPr lang="hi-IN" sz="2400" b="1" dirty="0">
                <a:solidFill>
                  <a:srgbClr val="000066"/>
                </a:solidFill>
              </a:rPr>
              <a:t>तक तू मुझे ज़िंदा रखे, </a:t>
            </a:r>
            <a:endParaRPr lang="en-US" sz="2400" b="1" dirty="0">
              <a:solidFill>
                <a:srgbClr val="000066"/>
              </a:solidFill>
            </a:endParaRPr>
          </a:p>
        </p:txBody>
      </p:sp>
      <p:sp>
        <p:nvSpPr>
          <p:cNvPr id="515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50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extLst>
      <p:ext uri="{BB962C8B-B14F-4D97-AF65-F5344CB8AC3E}">
        <p14:creationId xmlns:p14="http://schemas.microsoft.com/office/powerpoint/2010/main" val="2172115560"/>
      </p:ext>
    </p:extLst>
  </p:cSld>
  <p:clrMapOvr>
    <a:masterClrMapping/>
  </p:clrMapOvr>
  <p:transition>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وَاجْعَلْنِي مِنْ أَوْفَرِ عِبَادِكَ عِنْدَكَ نَصِيباً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me one of the most rewarded servants of You</a:t>
            </a:r>
          </a:p>
        </p:txBody>
      </p:sp>
      <p:sp>
        <p:nvSpPr>
          <p:cNvPr id="516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waj’alni min awfari ‘ibadika ‘indaka nasiba(n)</a:t>
            </a:r>
          </a:p>
        </p:txBody>
      </p:sp>
      <p:sp>
        <p:nvSpPr>
          <p:cNvPr id="516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بندوں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قرار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جنکا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حصّہ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یہاں</a:t>
            </a:r>
            <a:r>
              <a:rPr lang="ar-SA" sz="4000" b="1" dirty="0">
                <a:solidFill>
                  <a:srgbClr val="000066"/>
                </a:solidFill>
                <a:latin typeface="Alvi Nastaleeq" pitchFamily="2" charset="-78"/>
                <a:cs typeface="Alvi Nastaleeq" pitchFamily="2" charset="-78"/>
              </a:rPr>
              <a:t> ان </a:t>
            </a:r>
            <a:r>
              <a:rPr lang="ar-SA" sz="4000" b="1" dirty="0" err="1">
                <a:solidFill>
                  <a:srgbClr val="000066"/>
                </a:solidFill>
                <a:latin typeface="Alvi Nastaleeq" pitchFamily="2" charset="-78"/>
                <a:cs typeface="Alvi Nastaleeq" pitchFamily="2" charset="-78"/>
              </a:rPr>
              <a:t>بھلائیوں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زیادہ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516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मुझे अपने बन्दों में करार दे जिनका हिस्सा तेरे यहाँ इन भलाइयों में बहुत ज्यादा है </a:t>
            </a:r>
            <a:endParaRPr lang="en-US" sz="2400" b="1">
              <a:solidFill>
                <a:srgbClr val="000066"/>
              </a:solidFill>
            </a:endParaRPr>
          </a:p>
        </p:txBody>
      </p:sp>
      <p:sp>
        <p:nvSpPr>
          <p:cNvPr id="516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61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فِي كُلِّ خَيْرٍ أَنْزَلْتَهُ وَتُنْزِلُهُ فِي شَهْرِ رَمَضَانَ فِي لَيْلَةِ الْقَدْرِ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In each and every item of goodness that You have descended and You will descend during the month of Ramadan and in the Grand Night</a:t>
            </a:r>
          </a:p>
        </p:txBody>
      </p:sp>
      <p:sp>
        <p:nvSpPr>
          <p:cNvPr id="517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fi kulli khayrin anzaltahu watunziluhu fi shahri ramadana fi laylatil-qadr(i)</a:t>
            </a:r>
          </a:p>
        </p:txBody>
      </p:sp>
      <p:sp>
        <p:nvSpPr>
          <p:cNvPr id="517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جو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نازل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اور نازل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ماہ</a:t>
            </a:r>
            <a:r>
              <a:rPr lang="ar-SA" sz="4000" b="1" dirty="0">
                <a:solidFill>
                  <a:srgbClr val="000066"/>
                </a:solidFill>
                <a:latin typeface="Alvi Nastaleeq" pitchFamily="2" charset="-78"/>
                <a:cs typeface="Alvi Nastaleeq" pitchFamily="2" charset="-78"/>
              </a:rPr>
              <a:t> رمضان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شب قدر </a:t>
            </a:r>
            <a:r>
              <a:rPr lang="ar-SA" sz="4000" b="1" dirty="0" err="1">
                <a:solidFill>
                  <a:srgbClr val="000066"/>
                </a:solidFill>
                <a:latin typeface="Alvi Nastaleeq" pitchFamily="2" charset="-78"/>
                <a:cs typeface="Alvi Nastaleeq" pitchFamily="2" charset="-78"/>
              </a:rPr>
              <a:t>میں</a:t>
            </a:r>
            <a:endParaRPr lang="en-US" sz="4000" b="1" dirty="0">
              <a:solidFill>
                <a:srgbClr val="000066"/>
              </a:solidFill>
              <a:latin typeface="Alvi Nastaleeq" pitchFamily="2" charset="-78"/>
              <a:cs typeface="Alvi Nastaleeq" pitchFamily="2" charset="-78"/>
            </a:endParaRPr>
          </a:p>
        </p:txBody>
      </p:sp>
      <p:sp>
        <p:nvSpPr>
          <p:cNvPr id="517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 तूने नाजिल की और नाजिल करता है। माह रमजान में, शब् कद्र में, </a:t>
            </a:r>
            <a:endParaRPr lang="en-US" sz="2400" b="1">
              <a:solidFill>
                <a:srgbClr val="000066"/>
              </a:solidFill>
            </a:endParaRPr>
          </a:p>
        </p:txBody>
      </p:sp>
      <p:sp>
        <p:nvSpPr>
          <p:cNvPr id="517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71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وَوَعْدُكَ صِدْقٌ:</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Your promise is always valid:</a:t>
            </a:r>
          </a:p>
        </p:txBody>
      </p:sp>
      <p:sp>
        <p:nvSpPr>
          <p:cNvPr id="53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wawa’duka sidq(un)</a:t>
            </a:r>
          </a:p>
        </p:txBody>
      </p:sp>
      <p:sp>
        <p:nvSpPr>
          <p:cNvPr id="53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تیرا وعدہ سچا ہے</a:t>
            </a:r>
            <a:endParaRPr lang="en-US" sz="4000" b="1">
              <a:solidFill>
                <a:srgbClr val="000066"/>
              </a:solidFill>
              <a:latin typeface="Alvi Nastaleeq" pitchFamily="2" charset="-78"/>
              <a:cs typeface="Alvi Nastaleeq" pitchFamily="2" charset="-78"/>
            </a:endParaRPr>
          </a:p>
        </p:txBody>
      </p:sp>
      <p:sp>
        <p:nvSpPr>
          <p:cNvPr id="53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वादा सच्चा है </a:t>
            </a:r>
            <a:endParaRPr lang="en-US" sz="2400" b="1">
              <a:solidFill>
                <a:srgbClr val="000066"/>
              </a:solidFill>
            </a:endParaRPr>
          </a:p>
        </p:txBody>
      </p:sp>
      <p:sp>
        <p:nvSpPr>
          <p:cNvPr id="53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أَنْتَ مُنْزِلُهُ فِي كُلِّ سَنَةٍ مِنْ رَحْمَةٍ تَنْشُرُهَا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As well as all that which You decide to descend throughout the year, including mercy that You spread</a:t>
            </a:r>
          </a:p>
        </p:txBody>
      </p:sp>
      <p:sp>
        <p:nvSpPr>
          <p:cNvPr id="518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wama anta munziluhu fi kulli sanatin min rahmatin tunshiruha</a:t>
            </a:r>
          </a:p>
        </p:txBody>
      </p:sp>
      <p:sp>
        <p:nvSpPr>
          <p:cNvPr id="518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جو تو </a:t>
            </a:r>
            <a:r>
              <a:rPr lang="ar-SA" sz="4000" b="1" dirty="0" err="1">
                <a:solidFill>
                  <a:srgbClr val="000066"/>
                </a:solidFill>
                <a:latin typeface="Alvi Nastaleeq" pitchFamily="2" charset="-78"/>
                <a:cs typeface="Alvi Nastaleeq" pitchFamily="2" charset="-78"/>
              </a:rPr>
              <a:t>ہر</a:t>
            </a:r>
            <a:r>
              <a:rPr lang="ar-SA" sz="4000" b="1" dirty="0">
                <a:solidFill>
                  <a:srgbClr val="000066"/>
                </a:solidFill>
                <a:latin typeface="Alvi Nastaleeq" pitchFamily="2" charset="-78"/>
                <a:cs typeface="Alvi Nastaleeq" pitchFamily="2" charset="-78"/>
              </a:rPr>
              <a:t> سال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دوران نازل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یعنی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پھیلاتا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18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 तू हर साल के दौरान नाजिल करता है यानी वोह रहमत जिसे तू फैलाता है, </a:t>
            </a:r>
            <a:endParaRPr lang="en-US" sz="2400" b="1">
              <a:solidFill>
                <a:srgbClr val="000066"/>
              </a:solidFill>
            </a:endParaRPr>
          </a:p>
        </p:txBody>
      </p:sp>
      <p:sp>
        <p:nvSpPr>
          <p:cNvPr id="518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81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وَعَافِيَةٍ تُلْبِسُهَا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good health with which You adorn</a:t>
            </a:r>
          </a:p>
        </p:txBody>
      </p:sp>
      <p:sp>
        <p:nvSpPr>
          <p:cNvPr id="519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wa’afiyatin tulbisuha</a:t>
            </a:r>
          </a:p>
        </p:txBody>
      </p:sp>
      <p:sp>
        <p:nvSpPr>
          <p:cNvPr id="519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آرام جو تو </a:t>
            </a:r>
            <a:r>
              <a:rPr lang="ar-SA" sz="4000" b="1" dirty="0" err="1">
                <a:solidFill>
                  <a:srgbClr val="000066"/>
                </a:solidFill>
                <a:latin typeface="Alvi Nastaleeq" pitchFamily="2" charset="-78"/>
                <a:cs typeface="Alvi Nastaleeq" pitchFamily="2" charset="-78"/>
              </a:rPr>
              <a:t>دیتا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19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वोह आराम जो तू देता है, </a:t>
            </a:r>
            <a:endParaRPr lang="en-US" sz="2400" b="1">
              <a:solidFill>
                <a:srgbClr val="000066"/>
              </a:solidFill>
            </a:endParaRPr>
          </a:p>
        </p:txBody>
      </p:sp>
      <p:sp>
        <p:nvSpPr>
          <p:cNvPr id="519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9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وَبَلِيَّةٍ تَدْفَعُهَا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misfortune that You repel</a:t>
            </a:r>
          </a:p>
        </p:txBody>
      </p:sp>
      <p:sp>
        <p:nvSpPr>
          <p:cNvPr id="520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2400" b="1" i="1">
                <a:solidFill>
                  <a:srgbClr val="000066"/>
                </a:solidFill>
                <a:ea typeface="MS Mincho" pitchFamily="49" charset="-128"/>
              </a:rPr>
              <a:t>wabaliyyatin tadfa’uha</a:t>
            </a:r>
            <a:endParaRPr lang="fi-FI" sz="2400" b="1" i="1">
              <a:solidFill>
                <a:srgbClr val="000066"/>
              </a:solidFill>
              <a:ea typeface="MS Mincho" pitchFamily="49" charset="-128"/>
            </a:endParaRPr>
          </a:p>
        </p:txBody>
      </p:sp>
      <p:sp>
        <p:nvSpPr>
          <p:cNvPr id="520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سختی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جسے</a:t>
            </a:r>
            <a:r>
              <a:rPr lang="ar-SA" sz="4000" b="1" dirty="0">
                <a:solidFill>
                  <a:srgbClr val="000066"/>
                </a:solidFill>
                <a:latin typeface="Alvi Nastaleeq" pitchFamily="2" charset="-78"/>
                <a:cs typeface="Alvi Nastaleeq" pitchFamily="2" charset="-78"/>
              </a:rPr>
              <a:t> تو دور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520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 सख्ती जिसे तू दूर करता है,</a:t>
            </a:r>
            <a:endParaRPr lang="en-US" sz="2400" b="1">
              <a:solidFill>
                <a:srgbClr val="000066"/>
              </a:solidFill>
            </a:endParaRPr>
          </a:p>
        </p:txBody>
      </p:sp>
      <p:sp>
        <p:nvSpPr>
          <p:cNvPr id="520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0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وَحَسَنَاتٍ تَتَقَبَّلُهَا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good deeds that You admit</a:t>
            </a:r>
          </a:p>
        </p:txBody>
      </p:sp>
      <p:sp>
        <p:nvSpPr>
          <p:cNvPr id="521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wahasanatin tataqabbaluha</a:t>
            </a:r>
          </a:p>
        </p:txBody>
      </p:sp>
      <p:sp>
        <p:nvSpPr>
          <p:cNvPr id="521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نیکیاں</a:t>
            </a:r>
            <a:r>
              <a:rPr lang="ar-SA" sz="4000" b="1" dirty="0">
                <a:solidFill>
                  <a:srgbClr val="000066"/>
                </a:solidFill>
                <a:latin typeface="Alvi Nastaleeq" pitchFamily="2" charset="-78"/>
                <a:cs typeface="Alvi Nastaleeq" pitchFamily="2" charset="-78"/>
              </a:rPr>
              <a:t> جو تو قبول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21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 नेकियाँ जो तू कबूल करता है, </a:t>
            </a:r>
            <a:endParaRPr lang="en-US" sz="2400" b="1">
              <a:solidFill>
                <a:srgbClr val="000066"/>
              </a:solidFill>
            </a:endParaRPr>
          </a:p>
        </p:txBody>
      </p:sp>
      <p:sp>
        <p:nvSpPr>
          <p:cNvPr id="521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1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وَسَيِّئَاتٍ تَتَجَاوَزُ عَنْهَا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Help me against them.</a:t>
            </a:r>
          </a:p>
        </p:txBody>
      </p:sp>
      <p:sp>
        <p:nvSpPr>
          <p:cNvPr id="522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wasayyi-atin tatajawazu ‘anha</a:t>
            </a:r>
          </a:p>
        </p:txBody>
      </p:sp>
      <p:sp>
        <p:nvSpPr>
          <p:cNvPr id="522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جو تو معاف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522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वो गुनाह जो तू माफ़ फरमाता है, </a:t>
            </a:r>
            <a:endParaRPr lang="en-US" sz="2400" b="1">
              <a:solidFill>
                <a:srgbClr val="000066"/>
              </a:solidFill>
            </a:endParaRPr>
          </a:p>
        </p:txBody>
      </p:sp>
      <p:sp>
        <p:nvSpPr>
          <p:cNvPr id="522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2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وَارْزُقْنِي حَجَّ بَيْتِكَ الْحَرَامِ فِي عَامِنَا هذَا وَفِي كُلِّ عَامٍ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bestow upon me with the pilgrimage to Your Holy House in this year plus all years</a:t>
            </a:r>
          </a:p>
        </p:txBody>
      </p:sp>
      <p:sp>
        <p:nvSpPr>
          <p:cNvPr id="523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warzuqni hajja baytikal-harami fi ‘amina hadha wafi kulli ‘am(in)</a:t>
            </a:r>
          </a:p>
        </p:txBody>
      </p:sp>
      <p:sp>
        <p:nvSpPr>
          <p:cNvPr id="523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بیت</a:t>
            </a:r>
            <a:r>
              <a:rPr lang="ar-SA" sz="4000" b="1" dirty="0">
                <a:solidFill>
                  <a:srgbClr val="000066"/>
                </a:solidFill>
                <a:latin typeface="Alvi Nastaleeq" pitchFamily="2" charset="-78"/>
                <a:cs typeface="Alvi Nastaleeq" pitchFamily="2" charset="-78"/>
              </a:rPr>
              <a:t> الحرام </a:t>
            </a:r>
            <a:r>
              <a:rPr lang="ar-SA" sz="4000" b="1" dirty="0" err="1">
                <a:solidFill>
                  <a:srgbClr val="000066"/>
                </a:solidFill>
                <a:latin typeface="Alvi Nastaleeq" pitchFamily="2" charset="-78"/>
                <a:cs typeface="Alvi Nastaleeq" pitchFamily="2" charset="-78"/>
              </a:rPr>
              <a:t>کعبہ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حج اس سال اور </a:t>
            </a:r>
            <a:r>
              <a:rPr lang="ar-SA" sz="4000" b="1" dirty="0" err="1">
                <a:solidFill>
                  <a:srgbClr val="000066"/>
                </a:solidFill>
                <a:latin typeface="Alvi Nastaleeq" pitchFamily="2" charset="-78"/>
                <a:cs typeface="Alvi Nastaleeq" pitchFamily="2" charset="-78"/>
              </a:rPr>
              <a:t>آئندہ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نصیب</a:t>
            </a:r>
            <a:r>
              <a:rPr lang="ar-SA" sz="4000" b="1" dirty="0">
                <a:solidFill>
                  <a:srgbClr val="000066"/>
                </a:solidFill>
                <a:latin typeface="Alvi Nastaleeq" pitchFamily="2" charset="-78"/>
                <a:cs typeface="Alvi Nastaleeq" pitchFamily="2" charset="-78"/>
              </a:rPr>
              <a:t> فرما</a:t>
            </a:r>
            <a:endParaRPr lang="en-US" sz="4000" b="1" dirty="0">
              <a:solidFill>
                <a:srgbClr val="000066"/>
              </a:solidFill>
              <a:latin typeface="Alvi Nastaleeq" pitchFamily="2" charset="-78"/>
              <a:cs typeface="Alvi Nastaleeq" pitchFamily="2" charset="-78"/>
            </a:endParaRPr>
          </a:p>
        </p:txBody>
      </p:sp>
      <p:sp>
        <p:nvSpPr>
          <p:cNvPr id="523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बैतूल हराम काबा का हज इस साल और आइन्दा सालों में भी नसीब फरमा </a:t>
            </a:r>
            <a:endParaRPr lang="en-US" sz="2400" b="1">
              <a:solidFill>
                <a:srgbClr val="000066"/>
              </a:solidFill>
            </a:endParaRPr>
          </a:p>
        </p:txBody>
      </p:sp>
      <p:sp>
        <p:nvSpPr>
          <p:cNvPr id="523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32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وَارْزُقْنِي رِزْقاً وَاسِعاً مِنْ فَضْلِكَ الْوَاسِعِ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grant me prosperous sustenance out of Your limitless bounty</a:t>
            </a:r>
          </a:p>
        </p:txBody>
      </p:sp>
      <p:sp>
        <p:nvSpPr>
          <p:cNvPr id="524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warzuqni rizqan wasi’an min fadlikal-wasi’(i)</a:t>
            </a:r>
          </a:p>
        </p:txBody>
      </p:sp>
      <p:sp>
        <p:nvSpPr>
          <p:cNvPr id="524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وسعت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کشادہ</a:t>
            </a:r>
            <a:r>
              <a:rPr lang="ar-SA" sz="4000" b="1" dirty="0">
                <a:solidFill>
                  <a:srgbClr val="000066"/>
                </a:solidFill>
                <a:latin typeface="Alvi Nastaleeq" pitchFamily="2" charset="-78"/>
                <a:cs typeface="Alvi Nastaleeq" pitchFamily="2" charset="-78"/>
              </a:rPr>
              <a:t> رزق </a:t>
            </a:r>
            <a:r>
              <a:rPr lang="ar-SA" sz="4000" b="1" dirty="0" err="1" smtClean="0">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24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को अपने वुस'अत वाले फज़ल से कुशादा रिजक दे,</a:t>
            </a:r>
            <a:endParaRPr lang="en-US" sz="2400" b="1">
              <a:solidFill>
                <a:srgbClr val="000066"/>
              </a:solidFill>
            </a:endParaRPr>
          </a:p>
        </p:txBody>
      </p:sp>
      <p:sp>
        <p:nvSpPr>
          <p:cNvPr id="524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42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وَاصْرِفْ عَنِّي يَا سَيِّدِي الأَسْوَاءَ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dismiss, O my Master, all evils from me</a:t>
            </a:r>
          </a:p>
        </p:txBody>
      </p:sp>
      <p:sp>
        <p:nvSpPr>
          <p:cNvPr id="525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wasrif ‘anni ya sayyidil-aswa`(a)</a:t>
            </a:r>
          </a:p>
        </p:txBody>
      </p:sp>
      <p:sp>
        <p:nvSpPr>
          <p:cNvPr id="525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سردار!بری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چیزوں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رکھ</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25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मेरे सरदार बुरी चीज़ों  को मुझ से दूर रख </a:t>
            </a:r>
            <a:endParaRPr lang="en-US" sz="2400" b="1">
              <a:solidFill>
                <a:srgbClr val="000066"/>
              </a:solidFill>
            </a:endParaRPr>
          </a:p>
        </p:txBody>
      </p:sp>
      <p:sp>
        <p:nvSpPr>
          <p:cNvPr id="525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53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وَاقْضِ عَنِّي الدَّيْنَ </a:t>
            </a:r>
            <a:r>
              <a:rPr lang="ar-SA" sz="6600" kern="1200" dirty="0">
                <a:latin typeface="Arabic Typesetting" panose="03020402040406030203" pitchFamily="66" charset="-78"/>
                <a:ea typeface="+mn-ea"/>
                <a:cs typeface="Arabic Typesetting" panose="03020402040406030203" pitchFamily="66" charset="-78"/>
              </a:rPr>
              <a:t>وَالظُّلامَاتِ </a:t>
            </a:r>
            <a:r>
              <a:rPr lang="ar-SA" sz="6600" kern="1200" dirty="0">
                <a:latin typeface="Arabic Typesetting" panose="03020402040406030203" pitchFamily="66" charset="-78"/>
                <a:ea typeface="+mn-ea"/>
                <a:cs typeface="Arabic Typesetting" panose="03020402040406030203" pitchFamily="66" charset="-78"/>
              </a:rPr>
              <a:t>حَتَّى لا أَتَأَذَّى بِشَيْءٍ مِنْهُ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help me settle my debts as well as my evildoings so that I will be saved from their liabilities</a:t>
            </a:r>
          </a:p>
        </p:txBody>
      </p:sp>
      <p:sp>
        <p:nvSpPr>
          <p:cNvPr id="526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waqdi ‘anniyad-dayna waz-zulamati hatta la ata-adhadha bishay`in minh(u)</a:t>
            </a:r>
          </a:p>
        </p:txBody>
      </p:sp>
      <p:sp>
        <p:nvSpPr>
          <p:cNvPr id="526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قرض اور </a:t>
            </a:r>
            <a:r>
              <a:rPr lang="ar-SA" sz="4000" b="1" dirty="0" err="1">
                <a:solidFill>
                  <a:srgbClr val="000066"/>
                </a:solidFill>
                <a:latin typeface="Alvi Nastaleeq" pitchFamily="2" charset="-78"/>
                <a:cs typeface="Alvi Nastaleeq" pitchFamily="2" charset="-78"/>
              </a:rPr>
              <a:t>ناحق</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چیزوں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لوٹا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دے،حتیٰ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ور </a:t>
            </a:r>
            <a:r>
              <a:rPr lang="ar-SA" sz="4000" b="1" dirty="0" err="1">
                <a:solidFill>
                  <a:srgbClr val="000066"/>
                </a:solidFill>
                <a:latin typeface="Alvi Nastaleeq" pitchFamily="2" charset="-78"/>
                <a:cs typeface="Alvi Nastaleeq" pitchFamily="2" charset="-78"/>
              </a:rPr>
              <a:t>ایذا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26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क़र्ज़ और नाहक ली हुई चीज़ों को मेरे तरफ से लौटा दे, हत्ता की मुझ पर ईज़ा न रहे </a:t>
            </a:r>
            <a:endParaRPr lang="en-US" sz="2400" b="1">
              <a:solidFill>
                <a:srgbClr val="000066"/>
              </a:solidFill>
            </a:endParaRPr>
          </a:p>
        </p:txBody>
      </p:sp>
      <p:sp>
        <p:nvSpPr>
          <p:cNvPr id="526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63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وَخُذْ عَنِّي بِأَسْمَاعِ وَأَبْصَارِ أَعْدَائِي وَحُسَّادِي وَالْبَاغِينَ عَلَيَّ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save me from the hearings and sights of my enemies, those who envy me, and those who intend to oppress me</a:t>
            </a:r>
          </a:p>
        </p:txBody>
      </p:sp>
      <p:sp>
        <p:nvSpPr>
          <p:cNvPr id="527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wakhudh ‘anni bi-asma’i wa-absari a’da-i wahussadi wal-baghina ‘alayya</a:t>
            </a:r>
          </a:p>
        </p:txBody>
      </p:sp>
      <p:sp>
        <p:nvSpPr>
          <p:cNvPr id="527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دشمنوں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حاسدوں،اور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مخالفوں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کان</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آنکھیں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بینڈ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27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दुश्मनों, हासिदों और मुखालिफों के काना और आँखें मेरी तरफ से बंद कर दे, </a:t>
            </a:r>
            <a:endParaRPr lang="en-US" sz="2400" b="1">
              <a:solidFill>
                <a:srgbClr val="000066"/>
              </a:solidFill>
            </a:endParaRPr>
          </a:p>
        </p:txBody>
      </p:sp>
      <p:sp>
        <p:nvSpPr>
          <p:cNvPr id="527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73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”وَاسْأَلُوا اللَّهَ مِنْ فَضْلِهِ إِنَّ اللَّهَ كَانَ بِكُلِّ شَيْءٍ عَلِيماً.“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“Ask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of His bounty. Verily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is ever Merciful to you.”</a:t>
            </a:r>
          </a:p>
        </p:txBody>
      </p:sp>
      <p:sp>
        <p:nvSpPr>
          <p:cNvPr id="54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was-alul-llaha min fadlihi innal-llaha kana bikum rahima(n)</a:t>
            </a:r>
          </a:p>
        </p:txBody>
      </p:sp>
      <p:sp>
        <p:nvSpPr>
          <p:cNvPr id="54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کہ الله سے اس کا فضل مانگو، بے شک الله تم پر بڑا مہربان ہے -</a:t>
            </a:r>
            <a:endParaRPr lang="en-US" sz="4000" b="1">
              <a:solidFill>
                <a:srgbClr val="000066"/>
              </a:solidFill>
              <a:latin typeface="Alvi Nastaleeq" pitchFamily="2" charset="-78"/>
              <a:cs typeface="Alvi Nastaleeq" pitchFamily="2" charset="-78"/>
            </a:endParaRPr>
          </a:p>
        </p:txBody>
      </p:sp>
      <p:sp>
        <p:nvSpPr>
          <p:cNvPr id="54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 अल्लाह से इस का फज़ल मांगो, बेशक अल्लाह तुम पर बड़ा मेहरबान है, </a:t>
            </a:r>
            <a:endParaRPr lang="en-US" sz="2400" b="1">
              <a:solidFill>
                <a:srgbClr val="000066"/>
              </a:solidFill>
            </a:endParaRPr>
          </a:p>
        </p:txBody>
      </p:sp>
      <p:sp>
        <p:nvSpPr>
          <p:cNvPr id="54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وَانْصُرْنِي عَلَيْهِمْ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(please do) back me against them</a:t>
            </a:r>
          </a:p>
        </p:txBody>
      </p:sp>
      <p:sp>
        <p:nvSpPr>
          <p:cNvPr id="528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wansurni ‘alayhim</a:t>
            </a:r>
          </a:p>
        </p:txBody>
      </p:sp>
      <p:sp>
        <p:nvSpPr>
          <p:cNvPr id="528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 ور </a:t>
            </a:r>
            <a:r>
              <a:rPr lang="ar-SA" sz="4000" b="1" dirty="0" err="1">
                <a:solidFill>
                  <a:srgbClr val="000066"/>
                </a:solidFill>
                <a:latin typeface="Alvi Nastaleeq" pitchFamily="2" charset="-78"/>
                <a:cs typeface="Alvi Nastaleeq" pitchFamily="2" charset="-78"/>
              </a:rPr>
              <a:t>انکے</a:t>
            </a:r>
            <a:r>
              <a:rPr lang="ar-SA" sz="4000" b="1" dirty="0">
                <a:solidFill>
                  <a:srgbClr val="000066"/>
                </a:solidFill>
                <a:latin typeface="Alvi Nastaleeq" pitchFamily="2" charset="-78"/>
                <a:cs typeface="Alvi Nastaleeq" pitchFamily="2" charset="-78"/>
              </a:rPr>
              <a:t> مقابل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مدد فرما، </a:t>
            </a:r>
            <a:endParaRPr lang="en-US" sz="4000" b="1" dirty="0">
              <a:solidFill>
                <a:srgbClr val="000066"/>
              </a:solidFill>
              <a:latin typeface="Alvi Nastaleeq" pitchFamily="2" charset="-78"/>
              <a:cs typeface="Alvi Nastaleeq" pitchFamily="2" charset="-78"/>
            </a:endParaRPr>
          </a:p>
        </p:txBody>
      </p:sp>
      <p:sp>
        <p:nvSpPr>
          <p:cNvPr id="528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इनके मुकाबिल मेरी मदद फरमा, </a:t>
            </a:r>
            <a:endParaRPr lang="en-US" sz="2400" b="1">
              <a:solidFill>
                <a:srgbClr val="000066"/>
              </a:solidFill>
            </a:endParaRPr>
          </a:p>
        </p:txBody>
      </p:sp>
      <p:sp>
        <p:nvSpPr>
          <p:cNvPr id="528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83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وَأَقِرَّ عَيْنِي وَفَرِّحْ قَلْبِي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give delight to my eye and joy to my heart</a:t>
            </a:r>
          </a:p>
        </p:txBody>
      </p:sp>
      <p:sp>
        <p:nvSpPr>
          <p:cNvPr id="529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wa-aqirra ‘ayni wafarrih qalbi</a:t>
            </a:r>
          </a:p>
        </p:txBody>
      </p:sp>
      <p:sp>
        <p:nvSpPr>
          <p:cNvPr id="529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آنکھیں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ٹھنڈی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فرحت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29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आँखें ठंडी कर और मेरे दिल को फरहत दे, </a:t>
            </a:r>
            <a:endParaRPr lang="en-US" sz="2400" b="1">
              <a:solidFill>
                <a:srgbClr val="000066"/>
              </a:solidFill>
            </a:endParaRPr>
          </a:p>
        </p:txBody>
      </p:sp>
      <p:sp>
        <p:nvSpPr>
          <p:cNvPr id="529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94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 لِي مِنْ هَمِّي وَكَرْبِي فَرَجاً وَمَخْرَجاً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grant me relief and exit against my grief and misery</a:t>
            </a:r>
          </a:p>
        </p:txBody>
      </p:sp>
      <p:sp>
        <p:nvSpPr>
          <p:cNvPr id="530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 li min hammi wakarbi farajan wamakhraja(n)</a:t>
            </a:r>
          </a:p>
        </p:txBody>
      </p:sp>
      <p:sp>
        <p:nvSpPr>
          <p:cNvPr id="530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تکلیف</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پریشانی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ذریعہ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پیدا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30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तकलीफ और परेशानी के दूर हो जाने का ज़रिया पैदा कर दे, </a:t>
            </a:r>
            <a:endParaRPr lang="en-US" sz="2400" b="1">
              <a:solidFill>
                <a:srgbClr val="000066"/>
              </a:solidFill>
            </a:endParaRPr>
          </a:p>
        </p:txBody>
      </p:sp>
      <p:sp>
        <p:nvSpPr>
          <p:cNvPr id="530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04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 مَنْ أَرَادَنِي بِسُوءٍ مِنْ جَمِيعِ خَلْقِكَ تَحْتَ قَدَمَيَّ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all those who intend evil to me, among all Your creatures, be under my feet</a:t>
            </a:r>
          </a:p>
        </p:txBody>
      </p:sp>
      <p:sp>
        <p:nvSpPr>
          <p:cNvPr id="531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waj’al man aradani bisu-in min jami’i khalqika tahta qadamayy(a)</a:t>
            </a:r>
            <a:endParaRPr lang="fi-FI" sz="2400" b="1" i="1">
              <a:solidFill>
                <a:srgbClr val="000066"/>
              </a:solidFill>
              <a:ea typeface="MS Mincho" pitchFamily="49" charset="-128"/>
            </a:endParaRPr>
          </a:p>
        </p:txBody>
      </p:sp>
      <p:sp>
        <p:nvSpPr>
          <p:cNvPr id="531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ساری</a:t>
            </a:r>
            <a:r>
              <a:rPr lang="ar-SA" sz="4000" b="1" dirty="0">
                <a:solidFill>
                  <a:srgbClr val="000066"/>
                </a:solidFill>
                <a:latin typeface="Alvi Nastaleeq" pitchFamily="2" charset="-78"/>
                <a:cs typeface="Alvi Nastaleeq" pitchFamily="2" charset="-78"/>
              </a:rPr>
              <a:t> مخلوقات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برا </a:t>
            </a:r>
            <a:r>
              <a:rPr lang="ar-SA" sz="4000" b="1" dirty="0" err="1">
                <a:solidFill>
                  <a:srgbClr val="000066"/>
                </a:solidFill>
                <a:latin typeface="Alvi Nastaleeq" pitchFamily="2" charset="-78"/>
                <a:cs typeface="Alvi Nastaleeq" pitchFamily="2" charset="-78"/>
              </a:rPr>
              <a:t>ارادہ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پاؤں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31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तेरी सारी मख्लूकात में से जो जो मेरे लिए बुरा इरादा रखता है इसे मेरे पांव तले दाल दे, </a:t>
            </a:r>
            <a:endParaRPr lang="en-US" sz="2400" b="1">
              <a:solidFill>
                <a:srgbClr val="000066"/>
              </a:solidFill>
            </a:endParaRPr>
          </a:p>
        </p:txBody>
      </p:sp>
      <p:sp>
        <p:nvSpPr>
          <p:cNvPr id="531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14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وَاكْفِنِي شَرَّ الشَّيْطَانِ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protect me against the evil of Satan</a:t>
            </a:r>
          </a:p>
        </p:txBody>
      </p:sp>
      <p:sp>
        <p:nvSpPr>
          <p:cNvPr id="532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wakfini sharrash-shaytan(i)</a:t>
            </a:r>
          </a:p>
        </p:txBody>
      </p:sp>
      <p:sp>
        <p:nvSpPr>
          <p:cNvPr id="532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شیطان</a:t>
            </a:r>
            <a:endParaRPr lang="en-US" sz="4000" b="1" dirty="0">
              <a:solidFill>
                <a:srgbClr val="000066"/>
              </a:solidFill>
              <a:latin typeface="Alvi Nastaleeq" pitchFamily="2" charset="-78"/>
              <a:cs typeface="Alvi Nastaleeq" pitchFamily="2" charset="-78"/>
            </a:endParaRPr>
          </a:p>
        </p:txBody>
      </p:sp>
      <p:sp>
        <p:nvSpPr>
          <p:cNvPr id="532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शैतान की बुराई के खिलाफ मेरी मदद फरमा </a:t>
            </a:r>
            <a:endParaRPr lang="en-US" sz="2400" b="1">
              <a:solidFill>
                <a:srgbClr val="000066"/>
              </a:solidFill>
            </a:endParaRPr>
          </a:p>
        </p:txBody>
      </p:sp>
      <p:sp>
        <p:nvSpPr>
          <p:cNvPr id="532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24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وَشَرَّ السُّلْطَانِ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evil of the ruling authority</a:t>
            </a:r>
          </a:p>
        </p:txBody>
      </p:sp>
      <p:sp>
        <p:nvSpPr>
          <p:cNvPr id="533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washarras-sultan(i)</a:t>
            </a:r>
          </a:p>
        </p:txBody>
      </p:sp>
      <p:sp>
        <p:nvSpPr>
          <p:cNvPr id="533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و سلطان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smtClean="0">
                <a:solidFill>
                  <a:srgbClr val="000066"/>
                </a:solidFill>
                <a:latin typeface="Alvi Nastaleeq" pitchFamily="2" charset="-78"/>
                <a:cs typeface="Alvi Nastaleeq" pitchFamily="2" charset="-78"/>
              </a:rPr>
              <a:t>شر</a:t>
            </a:r>
            <a:endParaRPr lang="en-US" sz="4000" b="1" dirty="0">
              <a:solidFill>
                <a:srgbClr val="000066"/>
              </a:solidFill>
              <a:latin typeface="Alvi Nastaleeq" pitchFamily="2" charset="-78"/>
              <a:cs typeface="Alvi Nastaleeq" pitchFamily="2" charset="-78"/>
            </a:endParaRPr>
          </a:p>
        </p:txBody>
      </p:sp>
      <p:sp>
        <p:nvSpPr>
          <p:cNvPr id="533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सत्तारूढ़ प्राधिकारी की बुराई</a:t>
            </a:r>
            <a:r>
              <a:rPr lang="en-US" sz="2400" b="1">
                <a:solidFill>
                  <a:srgbClr val="000066"/>
                </a:solidFill>
              </a:rPr>
              <a:t> </a:t>
            </a:r>
            <a:r>
              <a:rPr lang="hi-IN" sz="2400" b="1">
                <a:solidFill>
                  <a:srgbClr val="000066"/>
                </a:solidFill>
              </a:rPr>
              <a:t>के खिलाफ मेरी मदद फरमा </a:t>
            </a:r>
          </a:p>
        </p:txBody>
      </p:sp>
      <p:sp>
        <p:nvSpPr>
          <p:cNvPr id="533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35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وَسَيِّئَاتِ عَمَلِي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consequences of my evildoings</a:t>
            </a:r>
          </a:p>
        </p:txBody>
      </p:sp>
      <p:sp>
        <p:nvSpPr>
          <p:cNvPr id="5345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wasayyi-ati ‘amali</a:t>
            </a:r>
          </a:p>
        </p:txBody>
      </p:sp>
      <p:sp>
        <p:nvSpPr>
          <p:cNvPr id="534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برے</a:t>
            </a:r>
            <a:r>
              <a:rPr lang="ar-SA" sz="4000" b="1" dirty="0">
                <a:solidFill>
                  <a:srgbClr val="000066"/>
                </a:solidFill>
                <a:latin typeface="Alvi Nastaleeq" pitchFamily="2" charset="-78"/>
                <a:cs typeface="Alvi Nastaleeq" pitchFamily="2" charset="-78"/>
              </a:rPr>
              <a:t> مال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بچنے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مدد فرما </a:t>
            </a:r>
            <a:endParaRPr lang="en-US" sz="4000" b="1" dirty="0">
              <a:solidFill>
                <a:srgbClr val="000066"/>
              </a:solidFill>
              <a:latin typeface="Alvi Nastaleeq" pitchFamily="2" charset="-78"/>
              <a:cs typeface="Alvi Nastaleeq" pitchFamily="2" charset="-78"/>
            </a:endParaRPr>
          </a:p>
        </p:txBody>
      </p:sp>
      <p:sp>
        <p:nvSpPr>
          <p:cNvPr id="534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बुराई कर्म के परिणामों</a:t>
            </a:r>
            <a:r>
              <a:rPr lang="en-US" sz="2400" b="1">
                <a:solidFill>
                  <a:srgbClr val="000066"/>
                </a:solidFill>
              </a:rPr>
              <a:t> </a:t>
            </a:r>
            <a:r>
              <a:rPr lang="hi-IN" sz="2400" b="1">
                <a:solidFill>
                  <a:srgbClr val="000066"/>
                </a:solidFill>
              </a:rPr>
              <a:t>से</a:t>
            </a:r>
            <a:r>
              <a:rPr lang="en-US" sz="2400" b="1">
                <a:solidFill>
                  <a:srgbClr val="000066"/>
                </a:solidFill>
              </a:rPr>
              <a:t> </a:t>
            </a:r>
            <a:r>
              <a:rPr lang="hi-IN" sz="2400" b="1">
                <a:solidFill>
                  <a:srgbClr val="000066"/>
                </a:solidFill>
              </a:rPr>
              <a:t>मेरी मदद फरमा </a:t>
            </a:r>
          </a:p>
        </p:txBody>
      </p:sp>
      <p:sp>
        <p:nvSpPr>
          <p:cNvPr id="534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45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وَطَهِّرْنِي مِنَ الذُّنُوبِ كُلِّهَا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purify me from all my sins</a:t>
            </a:r>
          </a:p>
        </p:txBody>
      </p:sp>
      <p:sp>
        <p:nvSpPr>
          <p:cNvPr id="535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watahhirni minadh-dhunubi kulliha</a:t>
            </a:r>
          </a:p>
        </p:txBody>
      </p:sp>
      <p:sp>
        <p:nvSpPr>
          <p:cNvPr id="535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سب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پاک</a:t>
            </a:r>
            <a:r>
              <a:rPr lang="ar-SA" sz="4000" b="1" dirty="0">
                <a:solidFill>
                  <a:srgbClr val="000066"/>
                </a:solidFill>
                <a:latin typeface="Alvi Nastaleeq" pitchFamily="2" charset="-78"/>
                <a:cs typeface="Alvi Nastaleeq" pitchFamily="2" charset="-78"/>
              </a:rPr>
              <a:t> صاف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35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सब गुनाहों से पाक साफ़ कर दे! </a:t>
            </a:r>
            <a:endParaRPr lang="en-US" sz="2400" b="1">
              <a:solidFill>
                <a:srgbClr val="000066"/>
              </a:solidFill>
            </a:endParaRPr>
          </a:p>
        </p:txBody>
      </p:sp>
      <p:sp>
        <p:nvSpPr>
          <p:cNvPr id="535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55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وَأَجِرْنِي مِنَ النَّارِ بِعَفْوِكَ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save me from Hellfire on account of Your pardon</a:t>
            </a:r>
          </a:p>
        </p:txBody>
      </p:sp>
      <p:sp>
        <p:nvSpPr>
          <p:cNvPr id="536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wa-ajirni minan-nari bi’afwik(a)</a:t>
            </a:r>
          </a:p>
        </p:txBody>
      </p:sp>
      <p:sp>
        <p:nvSpPr>
          <p:cNvPr id="536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در </a:t>
            </a:r>
            <a:r>
              <a:rPr lang="ar-SA" sz="4000" b="1" dirty="0" err="1">
                <a:solidFill>
                  <a:srgbClr val="000066"/>
                </a:solidFill>
                <a:latin typeface="Alvi Nastaleeq" pitchFamily="2" charset="-78"/>
                <a:cs typeface="Alvi Nastaleeq" pitchFamily="2" charset="-78"/>
              </a:rPr>
              <a:t>گزر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جہنّم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36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दर-गुज़र के साथ मुझे जहन्नुम से पनाह दे </a:t>
            </a:r>
            <a:endParaRPr lang="en-US" sz="2400" b="1">
              <a:solidFill>
                <a:srgbClr val="000066"/>
              </a:solidFill>
            </a:endParaRPr>
          </a:p>
        </p:txBody>
      </p:sp>
      <p:sp>
        <p:nvSpPr>
          <p:cNvPr id="536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65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وَأَدْخِلْنِي الْجَنَّةَ بِرَحْمَتِكَ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allow me to enter Paradise on account of Your mercy</a:t>
            </a:r>
          </a:p>
        </p:txBody>
      </p:sp>
      <p:sp>
        <p:nvSpPr>
          <p:cNvPr id="537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wa-adkhilniyal-jannata birahmatik(a)</a:t>
            </a:r>
          </a:p>
        </p:txBody>
      </p:sp>
      <p:sp>
        <p:nvSpPr>
          <p:cNvPr id="537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جنّت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داخل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37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रहमत से मुझे जन्नत में दाखिल कर, </a:t>
            </a:r>
            <a:endParaRPr lang="en-US" sz="2400" b="1">
              <a:solidFill>
                <a:srgbClr val="000066"/>
              </a:solidFill>
            </a:endParaRPr>
          </a:p>
        </p:txBody>
      </p:sp>
      <p:sp>
        <p:nvSpPr>
          <p:cNvPr id="537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76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وَلَيْسَ مِنْ صِفَاتِكَ يَا سَيِّدِي أَنْ تَأْمُرَ بِالسُّؤَالِ وَتَمْنَعَ الْعَطِيَّةَ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It is not Your habit, O my Chief, that You instruct (us) to implore You and then You stop giving (us)</a:t>
            </a:r>
          </a:p>
        </p:txBody>
      </p:sp>
      <p:sp>
        <p:nvSpPr>
          <p:cNvPr id="55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walaysa min sifatika ya sayyidi an ta-`mura bissu-ali watamna’al-‘atiyya(ta)</a:t>
            </a:r>
          </a:p>
        </p:txBody>
      </p:sp>
      <p:sp>
        <p:nvSpPr>
          <p:cNvPr id="55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اے میرے سردار! یہ بات تیری شان سے بعید ہے کہ تو مانگنے کا حکم دے تو عطا نہ فرمایے -</a:t>
            </a:r>
            <a:endParaRPr lang="en-US" sz="4000" b="1">
              <a:solidFill>
                <a:srgbClr val="000066"/>
              </a:solidFill>
              <a:latin typeface="Alvi Nastaleeq" pitchFamily="2" charset="-78"/>
              <a:cs typeface="Alvi Nastaleeq" pitchFamily="2" charset="-78"/>
            </a:endParaRPr>
          </a:p>
        </p:txBody>
      </p:sp>
      <p:sp>
        <p:nvSpPr>
          <p:cNvPr id="55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मेरे सरदार यह बात तेरी शान से ब 'ईद है की तू मांगने का हुक्म दे और तू अता न फरमाए, </a:t>
            </a:r>
            <a:endParaRPr lang="en-US" sz="2400" b="1">
              <a:solidFill>
                <a:srgbClr val="000066"/>
              </a:solidFill>
            </a:endParaRPr>
          </a:p>
        </p:txBody>
      </p:sp>
      <p:sp>
        <p:nvSpPr>
          <p:cNvPr id="55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وَزَوِّجْنِي مِنَ الْحُورِ الْعِينِ بِفَضْلِكَ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marry me off the women of Paradise on account of Your grace</a:t>
            </a:r>
          </a:p>
        </p:txBody>
      </p:sp>
      <p:sp>
        <p:nvSpPr>
          <p:cNvPr id="538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wazawwijni minal-huril-‘ini bifadlik(a)</a:t>
            </a:r>
          </a:p>
        </p:txBody>
      </p:sp>
      <p:sp>
        <p:nvSpPr>
          <p:cNvPr id="538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فضل و </a:t>
            </a:r>
            <a:r>
              <a:rPr lang="ar-SA" sz="4000" b="1" dirty="0" err="1">
                <a:solidFill>
                  <a:srgbClr val="000066"/>
                </a:solidFill>
                <a:latin typeface="Alvi Nastaleeq" pitchFamily="2" charset="-78"/>
                <a:cs typeface="Alvi Nastaleeq" pitchFamily="2" charset="-78"/>
              </a:rPr>
              <a:t>کرم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حر </a:t>
            </a:r>
            <a:r>
              <a:rPr lang="ar-SA" sz="4000" b="1" dirty="0" err="1">
                <a:solidFill>
                  <a:srgbClr val="000066"/>
                </a:solidFill>
                <a:latin typeface="Alvi Nastaleeq" pitchFamily="2" charset="-78"/>
                <a:cs typeface="Alvi Nastaleeq" pitchFamily="2" charset="-78"/>
              </a:rPr>
              <a:t>العین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بیوی</a:t>
            </a:r>
            <a:r>
              <a:rPr lang="ar-SA" sz="4000" b="1" dirty="0">
                <a:solidFill>
                  <a:srgbClr val="000066"/>
                </a:solidFill>
                <a:latin typeface="Alvi Nastaleeq" pitchFamily="2" charset="-78"/>
                <a:cs typeface="Alvi Nastaleeq" pitchFamily="2" charset="-78"/>
              </a:rPr>
              <a:t> بنا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38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फज़ल व करम से हुर्रुल-ऐन को मेरी बीवी बना दे, </a:t>
            </a:r>
            <a:endParaRPr lang="en-US" sz="2400" b="1">
              <a:solidFill>
                <a:srgbClr val="000066"/>
              </a:solidFill>
            </a:endParaRPr>
          </a:p>
        </p:txBody>
      </p:sp>
      <p:sp>
        <p:nvSpPr>
          <p:cNvPr id="538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86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587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وَأَلْحِقْنِي بِأَوْلِيَائِكَ الصَّالِحِينَ مُحَمَّدٍ </a:t>
            </a:r>
            <a:r>
              <a:rPr lang="ar-SA" sz="6600" kern="1200" dirty="0" err="1">
                <a:latin typeface="Arabic Typesetting" panose="03020402040406030203" pitchFamily="66" charset="-78"/>
                <a:ea typeface="+mn-ea"/>
                <a:cs typeface="Arabic Typesetting" panose="03020402040406030203" pitchFamily="66" charset="-78"/>
              </a:rPr>
              <a:t>وَآلِهِ</a:t>
            </a:r>
            <a:r>
              <a:rPr lang="ar-SA" sz="6600" kern="1200" dirty="0">
                <a:latin typeface="Arabic Typesetting" panose="03020402040406030203" pitchFamily="66" charset="-78"/>
                <a:ea typeface="+mn-ea"/>
                <a:cs typeface="Arabic Typesetting" panose="03020402040406030203" pitchFamily="66" charset="-78"/>
              </a:rPr>
              <a:t> الأَبْرَارِ الطَّيِّبِينَ الطَّاهِرِينَ الأَخْيَارِ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1905000"/>
            <a:ext cx="8686800" cy="1752600"/>
          </a:xfrm>
          <a:extLst/>
        </p:spPr>
        <p:txBody>
          <a:bodyPr/>
          <a:lstStyle/>
          <a:p>
            <a:pPr marL="342900" indent="-342900" eaLnBrk="1" hangingPunct="1">
              <a:defRPr/>
            </a:pPr>
            <a:r>
              <a:rPr lang="en-US" sz="2800" b="1" kern="1200" dirty="0">
                <a:ea typeface="MS Mincho" pitchFamily="49" charset="-128"/>
              </a:rPr>
              <a:t>And join me to Your righteous intimate servants—Muhammad and his Family, the purified, the immaculate, and the pious</a:t>
            </a:r>
          </a:p>
        </p:txBody>
      </p:sp>
      <p:sp>
        <p:nvSpPr>
          <p:cNvPr id="539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wa-alhiqni bi-awliya-akas-salihina muhammadin wa-alihil-abrarit-tayyibinat-tahirina-akhyar(i)</a:t>
            </a:r>
          </a:p>
        </p:txBody>
      </p:sp>
      <p:sp>
        <p:nvSpPr>
          <p:cNvPr id="539653" name="Rectangle 15"/>
          <p:cNvSpPr>
            <a:spLocks noChangeArrowheads="1"/>
          </p:cNvSpPr>
          <p:nvPr/>
        </p:nvSpPr>
        <p:spPr bwMode="auto">
          <a:xfrm>
            <a:off x="0" y="3962400"/>
            <a:ext cx="922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پیاروں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نیکوکاروں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جو حضرت محمّد (ص) اور </a:t>
            </a:r>
            <a:r>
              <a:rPr lang="ar-SA" sz="4000" b="1" dirty="0" err="1">
                <a:solidFill>
                  <a:srgbClr val="000066"/>
                </a:solidFill>
                <a:latin typeface="Alvi Nastaleeq" pitchFamily="2" charset="-78"/>
                <a:cs typeface="Alvi Nastaleeq" pitchFamily="2" charset="-78"/>
              </a:rPr>
              <a:t>انکی</a:t>
            </a:r>
            <a:r>
              <a:rPr lang="ar-SA" sz="4000" b="1" dirty="0">
                <a:solidFill>
                  <a:srgbClr val="000066"/>
                </a:solidFill>
                <a:latin typeface="Alvi Nastaleeq" pitchFamily="2" charset="-78"/>
                <a:cs typeface="Alvi Nastaleeq" pitchFamily="2" charset="-78"/>
              </a:rPr>
              <a:t> خوش اطوار  آل (ع)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پاکیزہ</a:t>
            </a:r>
            <a:r>
              <a:rPr lang="ar-SA" sz="4000" b="1" dirty="0">
                <a:solidFill>
                  <a:srgbClr val="000066"/>
                </a:solidFill>
                <a:latin typeface="Alvi Nastaleeq" pitchFamily="2" charset="-78"/>
                <a:cs typeface="Alvi Nastaleeq" pitchFamily="2" charset="-78"/>
              </a:rPr>
              <a:t> شفّاف اور </a:t>
            </a:r>
            <a:r>
              <a:rPr lang="ar-SA" sz="4000" b="1" dirty="0" err="1">
                <a:solidFill>
                  <a:srgbClr val="000066"/>
                </a:solidFill>
                <a:latin typeface="Alvi Nastaleeq" pitchFamily="2" charset="-78"/>
                <a:cs typeface="Alvi Nastaleeq" pitchFamily="2" charset="-78"/>
              </a:rPr>
              <a:t>پاک</a:t>
            </a:r>
            <a:r>
              <a:rPr lang="ar-SA" sz="4000" b="1" dirty="0">
                <a:solidFill>
                  <a:srgbClr val="000066"/>
                </a:solidFill>
                <a:latin typeface="Alvi Nastaleeq" pitchFamily="2" charset="-78"/>
                <a:cs typeface="Alvi Nastaleeq" pitchFamily="2" charset="-78"/>
              </a:rPr>
              <a:t> دل </a:t>
            </a:r>
            <a:r>
              <a:rPr lang="ar-SA" sz="4000" b="1" dirty="0" err="1" smtClean="0">
                <a:solidFill>
                  <a:srgbClr val="000066"/>
                </a:solidFill>
                <a:latin typeface="Alvi Nastaleeq" pitchFamily="2" charset="-78"/>
                <a:cs typeface="Alvi Nastaleeq" pitchFamily="2" charset="-78"/>
              </a:rPr>
              <a:t>ہیں</a:t>
            </a:r>
            <a:endParaRPr lang="en-US" sz="4000" b="1" dirty="0">
              <a:solidFill>
                <a:srgbClr val="000066"/>
              </a:solidFill>
              <a:latin typeface="Alvi Nastaleeq" pitchFamily="2" charset="-78"/>
              <a:cs typeface="Alvi Nastaleeq" pitchFamily="2" charset="-78"/>
            </a:endParaRPr>
          </a:p>
        </p:txBody>
      </p:sp>
      <p:sp>
        <p:nvSpPr>
          <p:cNvPr id="539654" name="Rectangle 16"/>
          <p:cNvSpPr>
            <a:spLocks noChangeArrowheads="1"/>
          </p:cNvSpPr>
          <p:nvPr/>
        </p:nvSpPr>
        <p:spPr bwMode="auto">
          <a:xfrm>
            <a:off x="152400" y="51054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और मुझे अपने प्यारों और नेकोकारों के साथ जगह दे जो हज़रत मुहम्मद (स:अ:अ:व:) और इनकी खुश'इतवार आल (अ:स) हैं और पाकीज़ा शफ्फाफ और पाक दिल हैनं, </a:t>
            </a:r>
            <a:endParaRPr lang="en-US" sz="2400" b="1" dirty="0">
              <a:solidFill>
                <a:srgbClr val="000066"/>
              </a:solidFill>
            </a:endParaRPr>
          </a:p>
        </p:txBody>
      </p:sp>
      <p:sp>
        <p:nvSpPr>
          <p:cNvPr id="539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96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صَلَوَاتُكَ عَلَيْهِمْ وَعَلَى أَجْسَادِهِمْ وَأَرْوَاحِهِمْ وَرَحْمَةُ اللّهِ وَبَرَكَاتُهُ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May Your peace, mercy, and blessings be upon their bodies and souls</a:t>
            </a:r>
          </a:p>
        </p:txBody>
      </p:sp>
      <p:sp>
        <p:nvSpPr>
          <p:cNvPr id="540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salawatuka ‘alayhim wa’ala ajsadihim wa-arwahihim warahmatul-lahi wabarakatuh(u)</a:t>
            </a:r>
          </a:p>
        </p:txBody>
      </p:sp>
      <p:sp>
        <p:nvSpPr>
          <p:cNvPr id="540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ان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جسموں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انکی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روحوں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رحمت نازل فرما اور ان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(ع) رحمت خدا اور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برکتیں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40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इनपर, इनके जिस्मों पर और इनकी रूहों पर रहमत फरमा और इनपर (अ:स) रहमते खुदा और इसकी बरकतें हों, </a:t>
            </a:r>
            <a:endParaRPr lang="en-US" sz="2400" b="1">
              <a:solidFill>
                <a:srgbClr val="000066"/>
              </a:solidFill>
            </a:endParaRPr>
          </a:p>
        </p:txBody>
      </p:sp>
      <p:sp>
        <p:nvSpPr>
          <p:cNvPr id="540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06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وَسَيِّدِي وَعِزَّتِكَ وَجَلالِكَ لَئِنْ طَالَبْتَنِي بِذُنُوبِي </a:t>
            </a:r>
            <a:r>
              <a:rPr lang="ar-SA" sz="6600" kern="1200" dirty="0" err="1">
                <a:latin typeface="Arabic Typesetting" panose="03020402040406030203" pitchFamily="66" charset="-78"/>
                <a:ea typeface="+mn-ea"/>
                <a:cs typeface="Arabic Typesetting" panose="03020402040406030203" pitchFamily="66" charset="-78"/>
              </a:rPr>
              <a:t>لأُطَالِبَنَّكَ</a:t>
            </a:r>
            <a:r>
              <a:rPr lang="ar-SA" sz="6600" kern="1200" dirty="0">
                <a:latin typeface="Arabic Typesetting" panose="03020402040406030203" pitchFamily="66" charset="-78"/>
                <a:ea typeface="+mn-ea"/>
                <a:cs typeface="Arabic Typesetting" panose="03020402040406030203" pitchFamily="66" charset="-78"/>
              </a:rPr>
              <a:t> بِعَفْوِكَ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and my Master; I swear by Your Mighty and Your Glory, if You will interrogate me for my sins, I will demand with Your pardon</a:t>
            </a:r>
          </a:p>
        </p:txBody>
      </p:sp>
      <p:sp>
        <p:nvSpPr>
          <p:cNvPr id="5417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wasayyidi wa’izzatika wajalalika la-in talabtani bidhunubi la-utalibannaka bi’afwik(a)</a:t>
            </a:r>
          </a:p>
        </p:txBody>
      </p:sp>
      <p:sp>
        <p:nvSpPr>
          <p:cNvPr id="541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آقا!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عزت و جلال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قسم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باز </a:t>
            </a:r>
            <a:r>
              <a:rPr lang="ar-SA" sz="4000" b="1" dirty="0" err="1">
                <a:solidFill>
                  <a:srgbClr val="000066"/>
                </a:solidFill>
                <a:latin typeface="Alvi Nastaleeq" pitchFamily="2" charset="-78"/>
                <a:cs typeface="Alvi Nastaleeq" pitchFamily="2" charset="-78"/>
              </a:rPr>
              <a:t>پرس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کریگا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عفو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خواہش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کرونگا</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41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अल्लाह! मेरे आका! तेरी इज्ज्ज़त व जलाल की क़सम की अगर तू मेरे गुनाहों की बाज़-पुरस करेगा तो मैं तेरे अफु की ख्वाहिश करूंगा, </a:t>
            </a:r>
            <a:endParaRPr lang="en-US" sz="2400" b="1">
              <a:solidFill>
                <a:srgbClr val="000066"/>
              </a:solidFill>
            </a:endParaRPr>
          </a:p>
        </p:txBody>
      </p:sp>
      <p:sp>
        <p:nvSpPr>
          <p:cNvPr id="541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17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وَلَئِنْ طَالَبْتَنِي بِلُؤْمِي </a:t>
            </a:r>
            <a:r>
              <a:rPr lang="ar-SA" sz="6600" kern="1200" dirty="0" err="1">
                <a:latin typeface="Arabic Typesetting" panose="03020402040406030203" pitchFamily="66" charset="-78"/>
                <a:ea typeface="+mn-ea"/>
                <a:cs typeface="Arabic Typesetting" panose="03020402040406030203" pitchFamily="66" charset="-78"/>
              </a:rPr>
              <a:t>لأُطَالِبَنَّكَ</a:t>
            </a:r>
            <a:r>
              <a:rPr lang="ar-SA" sz="6600" kern="1200" dirty="0">
                <a:latin typeface="Arabic Typesetting" panose="03020402040406030203" pitchFamily="66" charset="-78"/>
                <a:ea typeface="+mn-ea"/>
                <a:cs typeface="Arabic Typesetting" panose="03020402040406030203" pitchFamily="66" charset="-78"/>
              </a:rPr>
              <a:t> بِكَرَمِكَ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if You interrogate me for my meanness, I will demand with Your kindness</a:t>
            </a:r>
          </a:p>
        </p:txBody>
      </p:sp>
      <p:sp>
        <p:nvSpPr>
          <p:cNvPr id="542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wala-in talabtani bilu-mi la-utalibannaka bikaramik(a)</a:t>
            </a:r>
          </a:p>
        </p:txBody>
      </p:sp>
      <p:sp>
        <p:nvSpPr>
          <p:cNvPr id="542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پستی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پوچھ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گوچھ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مہربانی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تمنّا </a:t>
            </a:r>
            <a:r>
              <a:rPr lang="ar-SA" sz="4000" b="1" dirty="0" err="1">
                <a:solidFill>
                  <a:srgbClr val="000066"/>
                </a:solidFill>
                <a:latin typeface="Alvi Nastaleeq" pitchFamily="2" charset="-78"/>
                <a:cs typeface="Alvi Nastaleeq" pitchFamily="2" charset="-78"/>
              </a:rPr>
              <a:t>کرونگا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42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 तूने मेरे पस्ती पर पूछ गुच्छ की तो मई तेरी मेहरबानी की तमन्ना करूँगा,</a:t>
            </a:r>
            <a:endParaRPr lang="en-US" sz="2400" b="1">
              <a:solidFill>
                <a:srgbClr val="000066"/>
              </a:solidFill>
            </a:endParaRPr>
          </a:p>
        </p:txBody>
      </p:sp>
      <p:sp>
        <p:nvSpPr>
          <p:cNvPr id="542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27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وَلَئِنْ أَدْخَلْتَنِي النَّارَ لأُخْبِرَنَّ أَهْلَ النَّارِ بِحُبِّي 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if You order me to be taken to Hellfire, I will tell all the inhabitants therein that I love You</a:t>
            </a:r>
          </a:p>
        </p:txBody>
      </p:sp>
      <p:sp>
        <p:nvSpPr>
          <p:cNvPr id="5437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wala-in adkhaltaniyan-nara la-ukhbiranna ahlan-nari bihubbi lak(a)</a:t>
            </a:r>
          </a:p>
        </p:txBody>
      </p:sp>
      <p:sp>
        <p:nvSpPr>
          <p:cNvPr id="543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دوزخ</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ڈالیگا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بتاونگا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محبّت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43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अगर तू मुझे दोज़ख में डालेगा तो मैं वहाँ के लोगों को बताऊंगा की मैं तुझ से मोहब्बत करता रहा हूँ!</a:t>
            </a:r>
            <a:endParaRPr lang="en-US" sz="2400" b="1">
              <a:solidFill>
                <a:srgbClr val="000066"/>
              </a:solidFill>
            </a:endParaRPr>
          </a:p>
        </p:txBody>
      </p:sp>
      <p:sp>
        <p:nvSpPr>
          <p:cNvPr id="543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37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وَسَيِّدِي إنْ كُنْتَ لا تَغْفِرُ إلاّ لأوْلِيَائِكَ وَأَهْلِ طَاعَتِكَ فَإلَى مَنْ يَفْزَعُ الْمُذْنِبُونَ؟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2800" b="1" kern="1200" dirty="0">
                <a:ea typeface="MS Mincho" pitchFamily="49" charset="-128"/>
              </a:rPr>
              <a:t>O my God and Master; if you forgive only Your intimate servants and those who obey You, to whom then will the guilty resort?</a:t>
            </a:r>
          </a:p>
        </p:txBody>
      </p:sp>
      <p:sp>
        <p:nvSpPr>
          <p:cNvPr id="544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wasayyidi in kunta la taghfiru illa li-awliya-ika wa-ahli ta’atika fa-ila man yafza’ul-mudhnibun(a)</a:t>
            </a:r>
          </a:p>
        </p:txBody>
      </p:sp>
      <p:sp>
        <p:nvSpPr>
          <p:cNvPr id="544773" name="Rectangle 15"/>
          <p:cNvSpPr>
            <a:spLocks noChangeArrowheads="1"/>
          </p:cNvSpPr>
          <p:nvPr/>
        </p:nvSpPr>
        <p:spPr bwMode="auto">
          <a:xfrm>
            <a:off x="0" y="4114800"/>
            <a:ext cx="929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سردار!اگر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پیاروں</a:t>
            </a:r>
            <a:r>
              <a:rPr lang="ar-SA" sz="4000" b="1" dirty="0">
                <a:solidFill>
                  <a:srgbClr val="000066"/>
                </a:solidFill>
                <a:latin typeface="Alvi Nastaleeq" pitchFamily="2" charset="-78"/>
                <a:cs typeface="Alvi Nastaleeq" pitchFamily="2" charset="-78"/>
              </a:rPr>
              <a:t> اور فرما </a:t>
            </a:r>
            <a:r>
              <a:rPr lang="ar-SA" sz="4000" b="1" dirty="0" err="1">
                <a:solidFill>
                  <a:srgbClr val="000066"/>
                </a:solidFill>
                <a:latin typeface="Alvi Nastaleeq" pitchFamily="2" charset="-78"/>
                <a:cs typeface="Alvi Nastaleeq" pitchFamily="2" charset="-78"/>
              </a:rPr>
              <a:t>برداروں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معافی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گناہگار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فریاد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سکیںگے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44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माबूद! मेरे सरदार! अगर तू ने अपने प्यारों और फरमा'बारदारों के सिवा किसी तो माफ़ी न दी तो गुनाहगार लोग किस से फरयाद कर सकेंगे </a:t>
            </a:r>
            <a:endParaRPr lang="en-US" sz="2400" b="1">
              <a:solidFill>
                <a:srgbClr val="000066"/>
              </a:solidFill>
            </a:endParaRPr>
          </a:p>
        </p:txBody>
      </p:sp>
      <p:sp>
        <p:nvSpPr>
          <p:cNvPr id="544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47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 كُنْتَ لا تُكْرِمُ إلاّ أَهْلَ الْوَفَاءِ بِكَ فَبِمَنْ يَسْتَغِيثُ </a:t>
            </a:r>
            <a:r>
              <a:rPr lang="ar-SA" sz="6600" kern="1200" dirty="0" err="1">
                <a:latin typeface="Arabic Typesetting" panose="03020402040406030203" pitchFamily="66" charset="-78"/>
                <a:ea typeface="+mn-ea"/>
                <a:cs typeface="Arabic Typesetting" panose="03020402040406030203" pitchFamily="66" charset="-78"/>
              </a:rPr>
              <a:t>الْمُسِيئُونَ</a:t>
            </a:r>
            <a:r>
              <a:rPr lang="ar-SA" sz="6600" kern="1200" dirty="0">
                <a:latin typeface="Arabic Typesetting" panose="03020402040406030203" pitchFamily="66" charset="-78"/>
                <a:ea typeface="+mn-ea"/>
                <a:cs typeface="Arabic Typesetting" panose="03020402040406030203" pitchFamily="66" charset="-78"/>
              </a:rPr>
              <a:t>؟</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if You honor none but those who act loyally to You, then whose shelter will the evildoers seek?</a:t>
            </a:r>
          </a:p>
        </p:txBody>
      </p:sp>
      <p:sp>
        <p:nvSpPr>
          <p:cNvPr id="545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 kunta la tukrimu illa ahlal-wafa-i bika fabiman yastaghithul-musi-un(a)</a:t>
            </a:r>
          </a:p>
        </p:txBody>
      </p:sp>
      <p:sp>
        <p:nvSpPr>
          <p:cNvPr id="545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صرف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وفاداروں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عزت عطا </a:t>
            </a:r>
            <a:r>
              <a:rPr lang="ar-SA" sz="4000" b="1" dirty="0" err="1">
                <a:solidFill>
                  <a:srgbClr val="000066"/>
                </a:solidFill>
                <a:latin typeface="Alvi Nastaleeq" pitchFamily="2" charset="-78"/>
                <a:cs typeface="Alvi Nastaleeq" pitchFamily="2" charset="-78"/>
              </a:rPr>
              <a:t>فرماےگا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خطاکار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داد </a:t>
            </a:r>
            <a:r>
              <a:rPr lang="ar-SA" sz="4000" b="1" dirty="0" err="1">
                <a:solidFill>
                  <a:srgbClr val="000066"/>
                </a:solidFill>
                <a:latin typeface="Alvi Nastaleeq" pitchFamily="2" charset="-78"/>
                <a:cs typeface="Alvi Nastaleeq" pitchFamily="2" charset="-78"/>
              </a:rPr>
              <a:t>فریاد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کرینگے</a:t>
            </a:r>
            <a:endParaRPr lang="en-US" sz="4000" b="1" dirty="0">
              <a:solidFill>
                <a:srgbClr val="000066"/>
              </a:solidFill>
              <a:latin typeface="Alvi Nastaleeq" pitchFamily="2" charset="-78"/>
              <a:cs typeface="Alvi Nastaleeq" pitchFamily="2" charset="-78"/>
            </a:endParaRPr>
          </a:p>
        </p:txBody>
      </p:sp>
      <p:sp>
        <p:nvSpPr>
          <p:cNvPr id="545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 तू सिर्फ अपने वफादारों को इज्ज़त अता फरमाएगा तो खताकार लोग किस से दाद फरयाद करेंगे, </a:t>
            </a:r>
            <a:endParaRPr lang="en-US" sz="2400" b="1">
              <a:solidFill>
                <a:srgbClr val="000066"/>
              </a:solidFill>
            </a:endParaRPr>
          </a:p>
        </p:txBody>
      </p:sp>
      <p:sp>
        <p:nvSpPr>
          <p:cNvPr id="545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58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إنْ أَدْخَلْتَنِي النَّارَ فَفِي ذلِكَ سُرُورُ عَدُوِّكَ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if You decide to put me in Hellfire, this will definitely please Your enemies!</a:t>
            </a:r>
          </a:p>
        </p:txBody>
      </p:sp>
      <p:sp>
        <p:nvSpPr>
          <p:cNvPr id="546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in adkhaltanin-nara fafi dhalika sururu ‘aduwwik(a)</a:t>
            </a:r>
          </a:p>
        </p:txBody>
      </p:sp>
      <p:sp>
        <p:nvSpPr>
          <p:cNvPr id="546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جہنّم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ڈالیگا</a:t>
            </a:r>
            <a:r>
              <a:rPr lang="ar-SA" sz="4000" b="1" dirty="0">
                <a:solidFill>
                  <a:srgbClr val="000066"/>
                </a:solidFill>
                <a:latin typeface="Alvi Nastaleeq" pitchFamily="2" charset="-78"/>
                <a:cs typeface="Alvi Nastaleeq" pitchFamily="2" charset="-78"/>
              </a:rPr>
              <a:t> تو اس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دشمنوں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ہوگی</a:t>
            </a:r>
            <a:endParaRPr lang="en-US" sz="4000" b="1" dirty="0">
              <a:solidFill>
                <a:srgbClr val="000066"/>
              </a:solidFill>
              <a:latin typeface="Alvi Nastaleeq" pitchFamily="2" charset="-78"/>
              <a:cs typeface="Alvi Nastaleeq" pitchFamily="2" charset="-78"/>
            </a:endParaRPr>
          </a:p>
        </p:txBody>
      </p:sp>
      <p:sp>
        <p:nvSpPr>
          <p:cNvPr id="546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माबूद अगर तू मुझे जहन्नुम में डालेगा तो इसमें तेरे दुश्मनों को ही ख़ुशी होगी </a:t>
            </a:r>
            <a:endParaRPr lang="en-US" sz="2400" b="1">
              <a:solidFill>
                <a:srgbClr val="000066"/>
              </a:solidFill>
            </a:endParaRPr>
          </a:p>
        </p:txBody>
      </p:sp>
      <p:sp>
        <p:nvSpPr>
          <p:cNvPr id="546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68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 أَدْخَلْتَنِي الْجَنَّةَ فَفِي ذلِكَ سُرُورُ نَبِيِّكَ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But if You decide Paradise for me, then this will certainly please Your Prophet!</a:t>
            </a:r>
          </a:p>
        </p:txBody>
      </p:sp>
      <p:sp>
        <p:nvSpPr>
          <p:cNvPr id="547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 adkhaltanil-jannata fafi dhalika sururu nabiyyik(a)</a:t>
            </a:r>
          </a:p>
        </p:txBody>
      </p:sp>
      <p:sp>
        <p:nvSpPr>
          <p:cNvPr id="547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جنّت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داخل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اتو اس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a:t>
            </a:r>
            <a:r>
              <a:rPr lang="ar-SA" sz="4000" b="1" dirty="0">
                <a:solidFill>
                  <a:srgbClr val="000066"/>
                </a:solidFill>
                <a:latin typeface="Alvi Nastaleeq" pitchFamily="2" charset="-78"/>
                <a:cs typeface="Alvi Nastaleeq" pitchFamily="2" charset="-78"/>
              </a:rPr>
              <a:t> (ص)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مسرّت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ہوگی</a:t>
            </a:r>
            <a:endParaRPr lang="en-US" sz="4000" b="1" dirty="0">
              <a:solidFill>
                <a:srgbClr val="000066"/>
              </a:solidFill>
              <a:latin typeface="Alvi Nastaleeq" pitchFamily="2" charset="-78"/>
              <a:cs typeface="Alvi Nastaleeq" pitchFamily="2" charset="-78"/>
            </a:endParaRPr>
          </a:p>
        </p:txBody>
      </p:sp>
      <p:sp>
        <p:nvSpPr>
          <p:cNvPr id="547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तूने मुझे जन्नत में दाखिल किया तो इस में तेरे नबी (स:अ:व:व) को मुसर्रत होगी! </a:t>
            </a:r>
            <a:endParaRPr lang="en-US" sz="2400" b="1">
              <a:solidFill>
                <a:srgbClr val="000066"/>
              </a:solidFill>
            </a:endParaRPr>
          </a:p>
        </p:txBody>
      </p:sp>
      <p:sp>
        <p:nvSpPr>
          <p:cNvPr id="547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78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وَأَنْتَ الْمَنَّانُ بِالْعَطِيَّاتِ عَلَى أَهْلِ مَمْلَكَتِكَ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are the All-benefactor Who confers upon the people of Your Kingdom with (innumerable) donations</a:t>
            </a:r>
          </a:p>
        </p:txBody>
      </p:sp>
      <p:sp>
        <p:nvSpPr>
          <p:cNvPr id="56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a:solidFill>
                  <a:srgbClr val="000066"/>
                </a:solidFill>
                <a:ea typeface="MS Mincho" pitchFamily="49" charset="-128"/>
              </a:rPr>
              <a:t>wa-antal-mannanu bil-‘atiyyati ‘ala ahli mamlakatik(a)</a:t>
            </a:r>
            <a:endParaRPr lang="fi-FI" sz="2400" b="1" i="1">
              <a:solidFill>
                <a:srgbClr val="000066"/>
              </a:solidFill>
              <a:ea typeface="MS Mincho" pitchFamily="49" charset="-128"/>
            </a:endParaRPr>
          </a:p>
        </p:txBody>
      </p:sp>
      <p:sp>
        <p:nvSpPr>
          <p:cNvPr id="56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اپنی مملکت کے باشندوں کو بہت عطا کرنے والا ہے</a:t>
            </a:r>
            <a:endParaRPr lang="en-US" sz="4000" b="1">
              <a:solidFill>
                <a:srgbClr val="000066"/>
              </a:solidFill>
              <a:latin typeface="Alvi Nastaleeq" pitchFamily="2" charset="-78"/>
              <a:cs typeface="Alvi Nastaleeq" pitchFamily="2" charset="-78"/>
            </a:endParaRPr>
          </a:p>
        </p:txBody>
      </p:sp>
      <p:sp>
        <p:nvSpPr>
          <p:cNvPr id="56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 अपनी ममलेकत के बाशिंदों को बहुत बहुत अता करने वाला है </a:t>
            </a:r>
            <a:endParaRPr lang="en-US" sz="2400" b="1">
              <a:solidFill>
                <a:srgbClr val="000066"/>
              </a:solidFill>
            </a:endParaRPr>
          </a:p>
        </p:txBody>
      </p:sp>
      <p:sp>
        <p:nvSpPr>
          <p:cNvPr id="56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وَاللّهِ أَعْلَمُ أَنَّ سُرُورَ نَبِيِّكَ أَحَبُّ إلَيْكَ مِنْ سُرُورِ عَدُوِّكَ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by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swear, know for sure that the pleasure of Your Prophet is more favorable for You than the pleasure of Your enemies</a:t>
            </a:r>
          </a:p>
        </p:txBody>
      </p:sp>
      <p:sp>
        <p:nvSpPr>
          <p:cNvPr id="548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wa-ana wallahi a’lamu anna surura nabiyyika ahabbu ilayka min sururi ‘aduwwik(a)</a:t>
            </a:r>
          </a:p>
        </p:txBody>
      </p:sp>
      <p:sp>
        <p:nvSpPr>
          <p:cNvPr id="548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قسم </a:t>
            </a:r>
            <a:r>
              <a:rPr lang="ar-SA" sz="4000" b="1" dirty="0" err="1">
                <a:solidFill>
                  <a:srgbClr val="000066"/>
                </a:solidFill>
                <a:latin typeface="Alvi Nastaleeq" pitchFamily="2" charset="-78"/>
                <a:cs typeface="Alvi Nastaleeq" pitchFamily="2" charset="-78"/>
              </a:rPr>
              <a:t>بخدا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یہ</a:t>
            </a:r>
            <a:r>
              <a:rPr lang="ar-SA" sz="4000" b="1" dirty="0">
                <a:solidFill>
                  <a:srgbClr val="000066"/>
                </a:solidFill>
                <a:latin typeface="Alvi Nastaleeq" pitchFamily="2" charset="-78"/>
                <a:cs typeface="Alvi Nastaleeq" pitchFamily="2" charset="-78"/>
              </a:rPr>
              <a:t> جانتا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دشمن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نسبت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نبی</a:t>
            </a:r>
            <a:r>
              <a:rPr lang="ar-SA" sz="4000" b="1" dirty="0">
                <a:solidFill>
                  <a:srgbClr val="000066"/>
                </a:solidFill>
                <a:latin typeface="Alvi Nastaleeq" pitchFamily="2" charset="-78"/>
                <a:cs typeface="Alvi Nastaleeq" pitchFamily="2" charset="-78"/>
              </a:rPr>
              <a:t> (ص)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خوشی</a:t>
            </a:r>
            <a:r>
              <a:rPr lang="ar-SA" sz="4000" b="1" dirty="0">
                <a:solidFill>
                  <a:srgbClr val="000066"/>
                </a:solidFill>
                <a:latin typeface="Alvi Nastaleeq" pitchFamily="2" charset="-78"/>
                <a:cs typeface="Alvi Nastaleeq" pitchFamily="2" charset="-78"/>
              </a:rPr>
              <a:t> منظور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548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क़सम-ब-खुदा की मैं यह जानता हूँ की तुझे अपने दुश्मन की ख़ुशी की निस्बत अपने नबी (स:अ:व:व) की ख़ुशी मंज़ूर है, </a:t>
            </a:r>
            <a:endParaRPr lang="en-US" sz="2400" b="1">
              <a:solidFill>
                <a:srgbClr val="000066"/>
              </a:solidFill>
            </a:endParaRPr>
          </a:p>
        </p:txBody>
      </p:sp>
      <p:sp>
        <p:nvSpPr>
          <p:cNvPr id="548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88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إنِّي أَسْأَلُكَ أَنْ تَمْلأ قَلْبِي حُبّاً 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pray You for filling up my heart with love for You</a:t>
            </a:r>
          </a:p>
        </p:txBody>
      </p:sp>
      <p:sp>
        <p:nvSpPr>
          <p:cNvPr id="549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inni as-aluka an tamla-a qalbi hubban lak(a)</a:t>
            </a:r>
          </a:p>
        </p:txBody>
      </p:sp>
      <p:sp>
        <p:nvSpPr>
          <p:cNvPr id="549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سوالی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محبّت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49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 सवाली हूँ तुझ से की मेरे दिल को अपनी मोहब्बत से</a:t>
            </a:r>
            <a:endParaRPr lang="en-US" sz="2400" b="1">
              <a:solidFill>
                <a:srgbClr val="000066"/>
              </a:solidFill>
            </a:endParaRPr>
          </a:p>
        </p:txBody>
      </p:sp>
      <p:sp>
        <p:nvSpPr>
          <p:cNvPr id="549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98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وَخَشْيَةً مِنْكَ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fear of You</a:t>
            </a:r>
          </a:p>
        </p:txBody>
      </p:sp>
      <p:sp>
        <p:nvSpPr>
          <p:cNvPr id="550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wakhashyatan mink(a)</a:t>
            </a:r>
          </a:p>
        </p:txBody>
      </p:sp>
      <p:sp>
        <p:nvSpPr>
          <p:cNvPr id="550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روعب </a:t>
            </a:r>
            <a:r>
              <a:rPr lang="ar-SA" sz="4000" b="1" dirty="0" err="1">
                <a:solidFill>
                  <a:srgbClr val="000066"/>
                </a:solidFill>
                <a:latin typeface="Alvi Nastaleeq" pitchFamily="2" charset="-78"/>
                <a:cs typeface="Alvi Nastaleeq" pitchFamily="2" charset="-78"/>
              </a:rPr>
              <a:t>سے</a:t>
            </a:r>
            <a:endParaRPr lang="en-US" sz="4000" b="1" dirty="0">
              <a:solidFill>
                <a:srgbClr val="000066"/>
              </a:solidFill>
              <a:latin typeface="Alvi Nastaleeq" pitchFamily="2" charset="-78"/>
              <a:cs typeface="Alvi Nastaleeq" pitchFamily="2" charset="-78"/>
            </a:endParaRPr>
          </a:p>
        </p:txBody>
      </p:sp>
      <p:sp>
        <p:nvSpPr>
          <p:cNvPr id="550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a:t>
            </a:r>
            <a:r>
              <a:rPr lang="en-US" sz="2400" b="1">
                <a:solidFill>
                  <a:srgbClr val="000066"/>
                </a:solidFill>
              </a:rPr>
              <a:t> </a:t>
            </a:r>
            <a:r>
              <a:rPr lang="hi-IN" sz="2400" b="1">
                <a:solidFill>
                  <a:srgbClr val="000066"/>
                </a:solidFill>
              </a:rPr>
              <a:t>आपके</a:t>
            </a:r>
            <a:r>
              <a:rPr lang="en-US" sz="2400" b="1">
                <a:solidFill>
                  <a:srgbClr val="000066"/>
                </a:solidFill>
              </a:rPr>
              <a:t> </a:t>
            </a:r>
            <a:r>
              <a:rPr lang="hi-IN" sz="2400" b="1">
                <a:solidFill>
                  <a:srgbClr val="000066"/>
                </a:solidFill>
              </a:rPr>
              <a:t>डर</a:t>
            </a:r>
            <a:r>
              <a:rPr lang="en-US" sz="2400" b="1">
                <a:solidFill>
                  <a:srgbClr val="000066"/>
                </a:solidFill>
              </a:rPr>
              <a:t> </a:t>
            </a:r>
            <a:r>
              <a:rPr lang="hi-IN" sz="2400" b="1">
                <a:solidFill>
                  <a:srgbClr val="000066"/>
                </a:solidFill>
              </a:rPr>
              <a:t>से</a:t>
            </a:r>
          </a:p>
        </p:txBody>
      </p:sp>
      <p:sp>
        <p:nvSpPr>
          <p:cNvPr id="550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09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وَتَصْدِيقاً بِكِتَابِكَ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belief in Your Book</a:t>
            </a:r>
          </a:p>
        </p:txBody>
      </p:sp>
      <p:sp>
        <p:nvSpPr>
          <p:cNvPr id="551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watasdiqan bikitabik(a)</a:t>
            </a:r>
          </a:p>
        </p:txBody>
      </p:sp>
      <p:sp>
        <p:nvSpPr>
          <p:cNvPr id="551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کتاب</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تصدیق</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بھر</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51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किताब में इस विश्वास के साथ</a:t>
            </a:r>
            <a:endParaRPr lang="en-US" sz="2400" b="1">
              <a:solidFill>
                <a:srgbClr val="000066"/>
              </a:solidFill>
            </a:endParaRPr>
          </a:p>
        </p:txBody>
      </p:sp>
      <p:sp>
        <p:nvSpPr>
          <p:cNvPr id="551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19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وَإيمَاناً بِكَ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faith in You</a:t>
            </a:r>
          </a:p>
        </p:txBody>
      </p:sp>
      <p:sp>
        <p:nvSpPr>
          <p:cNvPr id="552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wa-imanan bik(a)</a:t>
            </a:r>
          </a:p>
        </p:txBody>
      </p:sp>
      <p:sp>
        <p:nvSpPr>
          <p:cNvPr id="552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نیز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ایمان</a:t>
            </a:r>
            <a:endParaRPr lang="en-US" sz="4000" b="1" dirty="0">
              <a:solidFill>
                <a:srgbClr val="000066"/>
              </a:solidFill>
              <a:latin typeface="Alvi Nastaleeq" pitchFamily="2" charset="-78"/>
              <a:cs typeface="Alvi Nastaleeq" pitchFamily="2" charset="-78"/>
            </a:endParaRPr>
          </a:p>
        </p:txBody>
      </p:sp>
      <p:sp>
        <p:nvSpPr>
          <p:cNvPr id="552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दिल को ईमान </a:t>
            </a:r>
            <a:endParaRPr lang="en-US" sz="2400" b="1">
              <a:solidFill>
                <a:srgbClr val="000066"/>
              </a:solidFill>
            </a:endParaRPr>
          </a:p>
        </p:txBody>
      </p:sp>
      <p:sp>
        <p:nvSpPr>
          <p:cNvPr id="552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29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وَفَرَقاً مِنْكَ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terror from You</a:t>
            </a:r>
          </a:p>
        </p:txBody>
      </p:sp>
      <p:sp>
        <p:nvSpPr>
          <p:cNvPr id="553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wafaraqan mink(a)</a:t>
            </a:r>
          </a:p>
        </p:txBody>
      </p:sp>
      <p:sp>
        <p:nvSpPr>
          <p:cNvPr id="553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خوف</a:t>
            </a:r>
            <a:endParaRPr lang="en-US" sz="4000" b="1" dirty="0">
              <a:solidFill>
                <a:srgbClr val="000066"/>
              </a:solidFill>
              <a:latin typeface="Alvi Nastaleeq" pitchFamily="2" charset="-78"/>
              <a:cs typeface="Alvi Nastaleeq" pitchFamily="2" charset="-78"/>
            </a:endParaRPr>
          </a:p>
        </p:txBody>
      </p:sp>
      <p:sp>
        <p:nvSpPr>
          <p:cNvPr id="553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खौफ</a:t>
            </a:r>
            <a:endParaRPr lang="en-US" sz="2400" b="1">
              <a:solidFill>
                <a:srgbClr val="000066"/>
              </a:solidFill>
            </a:endParaRPr>
          </a:p>
        </p:txBody>
      </p:sp>
      <p:sp>
        <p:nvSpPr>
          <p:cNvPr id="553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39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وَشَوْقاً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eagerness to You</a:t>
            </a:r>
          </a:p>
        </p:txBody>
      </p:sp>
      <p:sp>
        <p:nvSpPr>
          <p:cNvPr id="555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washawqan ilayk(a)</a:t>
            </a:r>
          </a:p>
        </p:txBody>
      </p:sp>
      <p:sp>
        <p:nvSpPr>
          <p:cNvPr id="555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شوق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55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शौक़ से पुर कर दे, </a:t>
            </a:r>
            <a:endParaRPr lang="en-US" sz="2400" b="1">
              <a:solidFill>
                <a:srgbClr val="000066"/>
              </a:solidFill>
            </a:endParaRPr>
          </a:p>
        </p:txBody>
      </p:sp>
      <p:sp>
        <p:nvSpPr>
          <p:cNvPr id="555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50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ذَا الْجَلالِ وَالإكْرَامِ حَبِّبْ إلَيَّ لِقَاءَكَ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38400"/>
            <a:ext cx="8686800" cy="1752600"/>
          </a:xfrm>
          <a:extLst/>
        </p:spPr>
        <p:txBody>
          <a:bodyPr/>
          <a:lstStyle/>
          <a:p>
            <a:pPr marL="342900" indent="-342900" eaLnBrk="1" hangingPunct="1">
              <a:defRPr/>
            </a:pPr>
            <a:r>
              <a:rPr lang="en-US" sz="2800" b="1" kern="1200" dirty="0">
                <a:ea typeface="MS Mincho" pitchFamily="49" charset="-128"/>
              </a:rPr>
              <a:t>O the Lord of Glory and Honor: (please do) make me love meeting You</a:t>
            </a:r>
          </a:p>
        </p:txBody>
      </p:sp>
      <p:sp>
        <p:nvSpPr>
          <p:cNvPr id="556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dhal-jalali wal-ikrami habbib ilayya liqa-ak(a)</a:t>
            </a:r>
          </a:p>
        </p:txBody>
      </p:sp>
      <p:sp>
        <p:nvSpPr>
          <p:cNvPr id="556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بزرگی</a:t>
            </a:r>
            <a:r>
              <a:rPr lang="ar-SA" sz="4000" b="1" dirty="0">
                <a:solidFill>
                  <a:srgbClr val="000066"/>
                </a:solidFill>
                <a:latin typeface="Alvi Nastaleeq" pitchFamily="2" charset="-78"/>
                <a:cs typeface="Alvi Nastaleeq" pitchFamily="2" charset="-78"/>
              </a:rPr>
              <a:t> اور عزت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مالک!میرے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حضوری</a:t>
            </a:r>
            <a:r>
              <a:rPr lang="ar-SA" sz="4000" b="1" dirty="0">
                <a:solidFill>
                  <a:srgbClr val="000066"/>
                </a:solidFill>
                <a:latin typeface="Alvi Nastaleeq" pitchFamily="2" charset="-78"/>
                <a:cs typeface="Alvi Nastaleeq" pitchFamily="2" charset="-78"/>
              </a:rPr>
              <a:t> محبوب بنا</a:t>
            </a:r>
            <a:endParaRPr lang="en-US" sz="4000" b="1" dirty="0">
              <a:solidFill>
                <a:srgbClr val="000066"/>
              </a:solidFill>
              <a:latin typeface="Alvi Nastaleeq" pitchFamily="2" charset="-78"/>
              <a:cs typeface="Alvi Nastaleeq" pitchFamily="2" charset="-78"/>
            </a:endParaRPr>
          </a:p>
        </p:txBody>
      </p:sp>
      <p:sp>
        <p:nvSpPr>
          <p:cNvPr id="556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बुज्रुर्गी और इज्ज़त के मालिक! मेरे लिए अपनी हुजूरी महबूब बना </a:t>
            </a:r>
            <a:endParaRPr lang="en-US" sz="2400" b="1">
              <a:solidFill>
                <a:srgbClr val="000066"/>
              </a:solidFill>
            </a:endParaRPr>
          </a:p>
        </p:txBody>
      </p:sp>
      <p:sp>
        <p:nvSpPr>
          <p:cNvPr id="556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60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وَأَحْبِبْ لِقَائِي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(please do) love my meeting</a:t>
            </a:r>
          </a:p>
        </p:txBody>
      </p:sp>
      <p:sp>
        <p:nvSpPr>
          <p:cNvPr id="557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wa-ahbib liqa-i</a:t>
            </a:r>
          </a:p>
        </p:txBody>
      </p:sp>
      <p:sp>
        <p:nvSpPr>
          <p:cNvPr id="557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ملاقات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محبوب </a:t>
            </a:r>
            <a:r>
              <a:rPr lang="ar-SA" sz="4000" b="1" dirty="0" err="1">
                <a:solidFill>
                  <a:srgbClr val="000066"/>
                </a:solidFill>
                <a:latin typeface="Alvi Nastaleeq" pitchFamily="2" charset="-78"/>
                <a:cs typeface="Alvi Nastaleeq" pitchFamily="2" charset="-78"/>
              </a:rPr>
              <a:t>رکھ</a:t>
            </a:r>
            <a:endParaRPr lang="en-US" sz="4000" b="1" dirty="0">
              <a:solidFill>
                <a:srgbClr val="000066"/>
              </a:solidFill>
              <a:latin typeface="Alvi Nastaleeq" pitchFamily="2" charset="-78"/>
              <a:cs typeface="Alvi Nastaleeq" pitchFamily="2" charset="-78"/>
            </a:endParaRPr>
          </a:p>
        </p:txBody>
      </p:sp>
      <p:sp>
        <p:nvSpPr>
          <p:cNvPr id="557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से मुलाक़ात को महबूब रख, </a:t>
            </a:r>
            <a:endParaRPr lang="en-US" sz="2400" b="1">
              <a:solidFill>
                <a:srgbClr val="000066"/>
              </a:solidFill>
            </a:endParaRPr>
          </a:p>
        </p:txBody>
      </p:sp>
      <p:sp>
        <p:nvSpPr>
          <p:cNvPr id="557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70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 لِي فِي لِقَائِكَ الرَّاحَةَ وَالْفَرَجَ وَالْكَرَامَةَ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my meeting You entail comfort, relief, and honoring</a:t>
            </a:r>
          </a:p>
        </p:txBody>
      </p:sp>
      <p:sp>
        <p:nvSpPr>
          <p:cNvPr id="558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 li fi liqa-ikar-rahata wal-faraja wal-karama(ta)</a:t>
            </a:r>
          </a:p>
        </p:txBody>
      </p:sp>
      <p:sp>
        <p:nvSpPr>
          <p:cNvPr id="558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ملاقات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خوش </a:t>
            </a:r>
            <a:r>
              <a:rPr lang="ar-SA" sz="4000" b="1" dirty="0" err="1">
                <a:solidFill>
                  <a:srgbClr val="000066"/>
                </a:solidFill>
                <a:latin typeface="Alvi Nastaleeq" pitchFamily="2" charset="-78"/>
                <a:cs typeface="Alvi Nastaleeq" pitchFamily="2" charset="-78"/>
              </a:rPr>
              <a:t>کشادگی</a:t>
            </a:r>
            <a:r>
              <a:rPr lang="ar-SA" sz="4000" b="1" dirty="0">
                <a:solidFill>
                  <a:srgbClr val="000066"/>
                </a:solidFill>
                <a:latin typeface="Alvi Nastaleeq" pitchFamily="2" charset="-78"/>
                <a:cs typeface="Alvi Nastaleeq" pitchFamily="2" charset="-78"/>
              </a:rPr>
              <a:t> اور فخر و عزت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ذریعہ</a:t>
            </a:r>
            <a:r>
              <a:rPr lang="ar-SA" sz="4000" b="1" dirty="0">
                <a:solidFill>
                  <a:srgbClr val="000066"/>
                </a:solidFill>
                <a:latin typeface="Alvi Nastaleeq" pitchFamily="2" charset="-78"/>
                <a:cs typeface="Alvi Nastaleeq" pitchFamily="2" charset="-78"/>
              </a:rPr>
              <a:t> بنا</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58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लिए अपनी मुलाक़ात को खुश कुशादगी और फख्र व इज्ज़त का ज़रिया बना, </a:t>
            </a:r>
            <a:endParaRPr lang="en-US" sz="2400" b="1">
              <a:solidFill>
                <a:srgbClr val="000066"/>
              </a:solidFill>
            </a:endParaRPr>
          </a:p>
        </p:txBody>
      </p:sp>
      <p:sp>
        <p:nvSpPr>
          <p:cNvPr id="558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80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وَالْعَائِدُ عَلَيْهِمْ بِتَحَنُّنِ رَأْفَتِكَ.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are the All-generous Who meets them with the kindness of Your compassion</a:t>
            </a:r>
          </a:p>
        </p:txBody>
      </p:sp>
      <p:sp>
        <p:nvSpPr>
          <p:cNvPr id="57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wal-‘a-idu ‘alayhim bitahannuni ra-`fatik(a)</a:t>
            </a:r>
            <a:endParaRPr lang="fi-FI" sz="2400" b="1" i="1">
              <a:solidFill>
                <a:srgbClr val="000066"/>
              </a:solidFill>
              <a:ea typeface="MS Mincho" pitchFamily="49" charset="-128"/>
            </a:endParaRPr>
          </a:p>
        </p:txBody>
      </p:sp>
      <p:sp>
        <p:nvSpPr>
          <p:cNvPr id="57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اپنی مہربانی و نرمی سے انکی طرف متوجہ ہے -</a:t>
            </a:r>
            <a:endParaRPr lang="en-US" sz="4000" b="1">
              <a:solidFill>
                <a:srgbClr val="000066"/>
              </a:solidFill>
              <a:latin typeface="Alvi Nastaleeq" pitchFamily="2" charset="-78"/>
              <a:cs typeface="Alvi Nastaleeq" pitchFamily="2" charset="-78"/>
            </a:endParaRPr>
          </a:p>
        </p:txBody>
      </p:sp>
      <p:sp>
        <p:nvSpPr>
          <p:cNvPr id="57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मेहरबानी व नरमी से इनकी तरफ मुतावाज्जः है, </a:t>
            </a:r>
            <a:endParaRPr lang="en-US" sz="2400" b="1">
              <a:solidFill>
                <a:srgbClr val="000066"/>
              </a:solidFill>
            </a:endParaRPr>
          </a:p>
        </p:txBody>
      </p:sp>
      <p:sp>
        <p:nvSpPr>
          <p:cNvPr id="57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أَلْحِقْنِي بِصَالِحِ مَنْ مَضَى</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join me with the righteous ones among the past generations</a:t>
            </a:r>
          </a:p>
        </p:txBody>
      </p:sp>
      <p:sp>
        <p:nvSpPr>
          <p:cNvPr id="559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alhiqni bisalihi man mada</a:t>
            </a:r>
          </a:p>
        </p:txBody>
      </p:sp>
      <p:sp>
        <p:nvSpPr>
          <p:cNvPr id="559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گزرے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ملحق فرما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59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मुझे गुज़रे हुए नेक लोगों से मुल्हाक फरमा दे </a:t>
            </a:r>
            <a:endParaRPr lang="en-US" sz="2400" b="1">
              <a:solidFill>
                <a:srgbClr val="000066"/>
              </a:solidFill>
            </a:endParaRPr>
          </a:p>
        </p:txBody>
      </p:sp>
      <p:sp>
        <p:nvSpPr>
          <p:cNvPr id="559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91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وَاجْعَلْنِي مِنْ صَالِحِ مَنْ بَقِيَ وَخُذْ بِي سَبِيلَ الصَّالِحِينَ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include me with the righteous ones of this generation, and guide me to the path of the righteous ones</a:t>
            </a:r>
          </a:p>
        </p:txBody>
      </p:sp>
      <p:sp>
        <p:nvSpPr>
          <p:cNvPr id="560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waj’alni min salihi man baqiya wakhudh bi sabilas-salihin(a)</a:t>
            </a:r>
          </a:p>
        </p:txBody>
      </p:sp>
      <p:sp>
        <p:nvSpPr>
          <p:cNvPr id="560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موجودہ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لوگوں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شامل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نیکوکاروں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راستہ</a:t>
            </a:r>
            <a:r>
              <a:rPr lang="ar-SA" sz="4000" b="1" dirty="0">
                <a:solidFill>
                  <a:srgbClr val="000066"/>
                </a:solidFill>
                <a:latin typeface="Alvi Nastaleeq" pitchFamily="2" charset="-78"/>
                <a:cs typeface="Alvi Nastaleeq" pitchFamily="2" charset="-78"/>
              </a:rPr>
              <a:t> مقرر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60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मौजूदा नेक लोगों में शामिल कर दे, मेरे लिए नेकोकारों का रास्ता मुक़र्रर कर दे,</a:t>
            </a:r>
            <a:endParaRPr lang="en-US" sz="2400" b="1">
              <a:solidFill>
                <a:srgbClr val="000066"/>
              </a:solidFill>
            </a:endParaRPr>
          </a:p>
        </p:txBody>
      </p:sp>
      <p:sp>
        <p:nvSpPr>
          <p:cNvPr id="560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01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وَأَعِنِّي عَلَى نَفْسِي بِمَا تُعِينُ بِهِ الصَّالِحِينَ عَلَى أَنْفُسِهِمْ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help me against myself in the same way as You help the righteous ones control themselves</a:t>
            </a:r>
          </a:p>
        </p:txBody>
      </p:sp>
      <p:sp>
        <p:nvSpPr>
          <p:cNvPr id="561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wa-a’inni ‘ala nafsi bima tu’inu bihis-salihina ‘ala anfusihim</a:t>
            </a:r>
          </a:p>
        </p:txBody>
      </p:sp>
      <p:sp>
        <p:nvSpPr>
          <p:cNvPr id="561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نفس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مدد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جیسے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بندوں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انکے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نفسوں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پسند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فرماتا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61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नफस के बारे में मेरी मदद कर जैसे तू अपने नेक बन्दों की इनके नफ्सों पर मदद फरमाता है, </a:t>
            </a:r>
            <a:endParaRPr lang="en-US" sz="2400" b="1">
              <a:solidFill>
                <a:srgbClr val="000066"/>
              </a:solidFill>
            </a:endParaRPr>
          </a:p>
        </p:txBody>
      </p:sp>
      <p:sp>
        <p:nvSpPr>
          <p:cNvPr id="561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11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وَاخْتِمْ عَمَلِي بِأَحْسَنِهِ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seal my deed with the best of it</a:t>
            </a:r>
          </a:p>
        </p:txBody>
      </p:sp>
      <p:sp>
        <p:nvSpPr>
          <p:cNvPr id="562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wakhtim ‘amali bi-ahsanih(i)</a:t>
            </a:r>
          </a:p>
        </p:txBody>
      </p:sp>
      <p:sp>
        <p:nvSpPr>
          <p:cNvPr id="562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انجام </a:t>
            </a:r>
            <a:r>
              <a:rPr lang="ar-SA" sz="4000" b="1" dirty="0" err="1">
                <a:solidFill>
                  <a:srgbClr val="000066"/>
                </a:solidFill>
                <a:latin typeface="Alvi Nastaleeq" pitchFamily="2" charset="-78"/>
                <a:cs typeface="Alvi Nastaleeq" pitchFamily="2" charset="-78"/>
              </a:rPr>
              <a:t>خیر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62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अमल का अंजाम खैर के साथ कर, </a:t>
            </a:r>
            <a:endParaRPr lang="en-US" sz="2400" b="1">
              <a:solidFill>
                <a:srgbClr val="000066"/>
              </a:solidFill>
            </a:endParaRPr>
          </a:p>
        </p:txBody>
      </p:sp>
      <p:sp>
        <p:nvSpPr>
          <p:cNvPr id="562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21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 ثَوَابِي مِنْهُ الْجَنَّةَ بِرَحْمَتِكَ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decide Paradise as the reward of my deeds on account of Your mercy</a:t>
            </a:r>
          </a:p>
        </p:txBody>
      </p:sp>
      <p:sp>
        <p:nvSpPr>
          <p:cNvPr id="563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 thawabi minhul-jannata birahmatik(a)</a:t>
            </a:r>
          </a:p>
        </p:txBody>
      </p:sp>
      <p:sp>
        <p:nvSpPr>
          <p:cNvPr id="563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سےاسکے</a:t>
            </a:r>
            <a:r>
              <a:rPr lang="ar-SA" sz="4000" b="1" dirty="0">
                <a:solidFill>
                  <a:srgbClr val="000066"/>
                </a:solidFill>
                <a:latin typeface="Alvi Nastaleeq" pitchFamily="2" charset="-78"/>
                <a:cs typeface="Alvi Nastaleeq" pitchFamily="2" charset="-78"/>
              </a:rPr>
              <a:t> صواب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جنّت عطا فرما</a:t>
            </a:r>
            <a:endParaRPr lang="en-US" sz="4000" b="1" dirty="0">
              <a:solidFill>
                <a:srgbClr val="000066"/>
              </a:solidFill>
              <a:latin typeface="Alvi Nastaleeq" pitchFamily="2" charset="-78"/>
              <a:cs typeface="Alvi Nastaleeq" pitchFamily="2" charset="-78"/>
            </a:endParaRPr>
          </a:p>
        </p:txBody>
      </p:sp>
      <p:sp>
        <p:nvSpPr>
          <p:cNvPr id="563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रहमत से इसके सवाब में मुझे जन्नत अता फरमा </a:t>
            </a:r>
            <a:endParaRPr lang="en-US" sz="2400" b="1">
              <a:solidFill>
                <a:srgbClr val="000066"/>
              </a:solidFill>
            </a:endParaRPr>
          </a:p>
        </p:txBody>
      </p:sp>
      <p:sp>
        <p:nvSpPr>
          <p:cNvPr id="563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32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وَأَعِنِّي عَلَى صَالِحِ مَا أَعْطَيْتَنِي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help me manage the good things that You have endowed upon me</a:t>
            </a:r>
          </a:p>
        </p:txBody>
      </p:sp>
      <p:sp>
        <p:nvSpPr>
          <p:cNvPr id="564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wa-a’inni ‘ala salihi ma a’taytani</a:t>
            </a:r>
          </a:p>
        </p:txBody>
      </p:sp>
      <p:sp>
        <p:nvSpPr>
          <p:cNvPr id="564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جو </a:t>
            </a:r>
            <a:r>
              <a:rPr lang="ar-SA" sz="4000" b="1" dirty="0" err="1">
                <a:solidFill>
                  <a:srgbClr val="000066"/>
                </a:solidFill>
                <a:latin typeface="Alvi Nastaleeq" pitchFamily="2" charset="-78"/>
                <a:cs typeface="Alvi Nastaleeq" pitchFamily="2" charset="-78"/>
              </a:rPr>
              <a:t>نیک</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عطاکیا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ثابت قدم </a:t>
            </a:r>
            <a:r>
              <a:rPr lang="ar-SA" sz="4000" b="1" dirty="0" err="1" smtClean="0">
                <a:solidFill>
                  <a:srgbClr val="000066"/>
                </a:solidFill>
                <a:latin typeface="Alvi Nastaleeq" pitchFamily="2" charset="-78"/>
                <a:cs typeface="Alvi Nastaleeq" pitchFamily="2" charset="-78"/>
              </a:rPr>
              <a:t>رکھ</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64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 नेक अमल तूने मुझे अता किया है</a:t>
            </a:r>
            <a:endParaRPr lang="en-US" sz="2400" b="1">
              <a:solidFill>
                <a:srgbClr val="000066"/>
              </a:solidFill>
            </a:endParaRPr>
          </a:p>
        </p:txBody>
      </p:sp>
      <p:sp>
        <p:nvSpPr>
          <p:cNvPr id="564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42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وَثَبِّتْنِي يَا رَبِّ وَلا تَرُدَّنِي فِي سُوءٍ </a:t>
            </a:r>
            <a:r>
              <a:rPr lang="ar-SA" sz="6600" kern="1200" dirty="0" err="1">
                <a:latin typeface="Arabic Typesetting" panose="03020402040406030203" pitchFamily="66" charset="-78"/>
                <a:ea typeface="+mn-ea"/>
                <a:cs typeface="Arabic Typesetting" panose="03020402040406030203" pitchFamily="66" charset="-78"/>
              </a:rPr>
              <a:t>اسْتَنْقَذْتَنِي</a:t>
            </a:r>
            <a:r>
              <a:rPr lang="ar-SA" sz="6600" kern="1200" dirty="0">
                <a:latin typeface="Arabic Typesetting" panose="03020402040406030203" pitchFamily="66" charset="-78"/>
                <a:ea typeface="+mn-ea"/>
                <a:cs typeface="Arabic Typesetting" panose="03020402040406030203" pitchFamily="66" charset="-78"/>
              </a:rPr>
              <a:t> مِنْهُ يَا رَبَّ الْعَالَمِينَ.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me firm, O Lord, and do not make be return to evildoing after You have saved me from it, O the Lord of the worlds</a:t>
            </a:r>
          </a:p>
        </p:txBody>
      </p:sp>
      <p:sp>
        <p:nvSpPr>
          <p:cNvPr id="565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wathabbitni ya rabbi wala taruddani fi su-inis-tanqadhtani minhu ya rabbal-‘alamin(a)</a:t>
            </a:r>
          </a:p>
        </p:txBody>
      </p:sp>
      <p:sp>
        <p:nvSpPr>
          <p:cNvPr id="565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والے!اور</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برائی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نکالا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نہپلٹا-اے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جہانوں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پروردگار</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65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इसपर मुझ को साबित क़दम रख!</a:t>
            </a:r>
            <a:r>
              <a:rPr lang="en-US" sz="2400" b="1">
                <a:solidFill>
                  <a:srgbClr val="000066"/>
                </a:solidFill>
              </a:rPr>
              <a:t> </a:t>
            </a:r>
            <a:r>
              <a:rPr lang="hi-IN" sz="2400" b="1">
                <a:solidFill>
                  <a:srgbClr val="000066"/>
                </a:solidFill>
              </a:rPr>
              <a:t>ऐ पालने वाले! और जिस बुराई से मुझे निकाला है इसकी तरफ न पलटा, ऐ जहानों के परवरदिगार, </a:t>
            </a:r>
            <a:endParaRPr lang="en-US" sz="2400" b="1">
              <a:solidFill>
                <a:srgbClr val="000066"/>
              </a:solidFill>
            </a:endParaRPr>
          </a:p>
        </p:txBody>
      </p:sp>
      <p:sp>
        <p:nvSpPr>
          <p:cNvPr id="565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52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إنِّي أَسْأَلُكَ إيمَاناً لا أَجَلَ لَهُ دُونَ لِقَائِكَ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beseech You for faith that does not stop until I meet You</a:t>
            </a:r>
          </a:p>
        </p:txBody>
      </p:sp>
      <p:sp>
        <p:nvSpPr>
          <p:cNvPr id="566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inni as-aluka imanan la ajala lahu duna liqa-ik(a)</a:t>
            </a:r>
          </a:p>
        </p:txBody>
      </p:sp>
      <p:sp>
        <p:nvSpPr>
          <p:cNvPr id="566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ایمان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ہوںجو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پیشی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پہلے</a:t>
            </a:r>
            <a:r>
              <a:rPr lang="ar-SA" sz="4000" b="1" dirty="0">
                <a:solidFill>
                  <a:srgbClr val="000066"/>
                </a:solidFill>
                <a:latin typeface="Alvi Nastaleeq" pitchFamily="2" charset="-78"/>
                <a:cs typeface="Alvi Nastaleeq" pitchFamily="2" charset="-78"/>
              </a:rPr>
              <a:t> ختم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a:t>
            </a:r>
            <a:endParaRPr lang="en-US" sz="4000" b="1" dirty="0">
              <a:solidFill>
                <a:srgbClr val="000066"/>
              </a:solidFill>
              <a:latin typeface="Alvi Nastaleeq" pitchFamily="2" charset="-78"/>
              <a:cs typeface="Alvi Nastaleeq" pitchFamily="2" charset="-78"/>
            </a:endParaRPr>
          </a:p>
        </p:txBody>
      </p:sp>
      <p:sp>
        <p:nvSpPr>
          <p:cNvPr id="566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 तुझ से वो ईमान माँगता हूँ जो तेरे हुज़ूर मेरी पेशी से पहले ख़तम न हो, </a:t>
            </a:r>
            <a:endParaRPr lang="en-US" sz="2400" b="1">
              <a:solidFill>
                <a:srgbClr val="000066"/>
              </a:solidFill>
            </a:endParaRPr>
          </a:p>
        </p:txBody>
      </p:sp>
      <p:sp>
        <p:nvSpPr>
          <p:cNvPr id="566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62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أَحْيِنِي مَا أَحْيَيْتَنِي عَلَيْهِ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As long as You grant me life, (please do) connect me to that faith</a:t>
            </a:r>
          </a:p>
        </p:txBody>
      </p:sp>
      <p:sp>
        <p:nvSpPr>
          <p:cNvPr id="567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ahyini ma ahyaytani ‘alayh(i)</a:t>
            </a:r>
          </a:p>
        </p:txBody>
      </p:sp>
      <p:sp>
        <p:nvSpPr>
          <p:cNvPr id="567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تو اس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زندہ</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رکھ</a:t>
            </a:r>
            <a:endParaRPr lang="en-US" sz="4000" b="1" dirty="0">
              <a:solidFill>
                <a:srgbClr val="000066"/>
              </a:solidFill>
              <a:latin typeface="Alvi Nastaleeq" pitchFamily="2" charset="-78"/>
              <a:cs typeface="Alvi Nastaleeq" pitchFamily="2" charset="-78"/>
            </a:endParaRPr>
          </a:p>
        </p:txBody>
      </p:sp>
      <p:sp>
        <p:nvSpPr>
          <p:cNvPr id="567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मुझे ज़िंदा रखता है तो इसपर ज़िंदा रख </a:t>
            </a:r>
            <a:endParaRPr lang="en-US" sz="2400" b="1">
              <a:solidFill>
                <a:srgbClr val="000066"/>
              </a:solidFill>
            </a:endParaRPr>
          </a:p>
        </p:txBody>
      </p:sp>
      <p:sp>
        <p:nvSpPr>
          <p:cNvPr id="567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73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وَتَوَفَّنِي إذَا تَوَفَّيْتَنِي عَلَيْهِ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when You decide to grasp my soul, make me carry that faith with me</a:t>
            </a:r>
          </a:p>
        </p:txBody>
      </p:sp>
      <p:sp>
        <p:nvSpPr>
          <p:cNvPr id="568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watawaffani idha tawaffaytani ‘alayh(i)</a:t>
            </a:r>
          </a:p>
        </p:txBody>
      </p:sp>
      <p:sp>
        <p:nvSpPr>
          <p:cNvPr id="568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موت </a:t>
            </a:r>
            <a:r>
              <a:rPr lang="ar-SA" sz="4000" b="1" dirty="0" err="1">
                <a:solidFill>
                  <a:srgbClr val="000066"/>
                </a:solidFill>
                <a:latin typeface="Alvi Nastaleeq" pitchFamily="2" charset="-78"/>
                <a:cs typeface="Alvi Nastaleeq" pitchFamily="2" charset="-78"/>
              </a:rPr>
              <a:t>دینی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موت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68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मौत देनी है तो इसी पर मौत दे, </a:t>
            </a:r>
            <a:endParaRPr lang="en-US" sz="2400" b="1">
              <a:solidFill>
                <a:srgbClr val="000066"/>
              </a:solidFill>
            </a:endParaRPr>
          </a:p>
        </p:txBody>
      </p:sp>
      <p:sp>
        <p:nvSpPr>
          <p:cNvPr id="568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83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إلهِي رَبَّيْتَنِي فِي نِعَمِكَ وَإحْسَانِكَ صَغِيراً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God: You brought me up amid Your bounties and favors when I was little</a:t>
            </a:r>
          </a:p>
        </p:txBody>
      </p:sp>
      <p:sp>
        <p:nvSpPr>
          <p:cNvPr id="58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ilahi rabbaytani fi ni’amika wa-ihsanika saghira(n)</a:t>
            </a:r>
          </a:p>
        </p:txBody>
      </p:sp>
      <p:sp>
        <p:nvSpPr>
          <p:cNvPr id="58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جب میں بچہ تھا تونے مجھے اپنی نعمت اور احسان کے ساتھ پالا </a:t>
            </a:r>
            <a:endParaRPr lang="en-US" sz="4000" b="1">
              <a:solidFill>
                <a:srgbClr val="000066"/>
              </a:solidFill>
              <a:latin typeface="Alvi Nastaleeq" pitchFamily="2" charset="-78"/>
              <a:cs typeface="Alvi Nastaleeq" pitchFamily="2" charset="-78"/>
            </a:endParaRPr>
          </a:p>
        </p:txBody>
      </p:sp>
      <p:sp>
        <p:nvSpPr>
          <p:cNvPr id="58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जब मै बछा था तूने मुझे अपनी नेमत और एहसान के साथ पाला </a:t>
            </a:r>
            <a:endParaRPr lang="en-US" sz="2400" b="1">
              <a:solidFill>
                <a:srgbClr val="000066"/>
              </a:solidFill>
            </a:endParaRPr>
          </a:p>
        </p:txBody>
      </p:sp>
      <p:sp>
        <p:nvSpPr>
          <p:cNvPr id="58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وَابْعَثْنِي إذَا بَعَثْتَنِي عَلَيْهِ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when You resurrect me, make me carry it with me</a:t>
            </a:r>
          </a:p>
        </p:txBody>
      </p:sp>
      <p:sp>
        <p:nvSpPr>
          <p:cNvPr id="569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wab-‘athni idha ba’athnati ‘alayh(i)</a:t>
            </a:r>
          </a:p>
        </p:txBody>
      </p:sp>
      <p:sp>
        <p:nvSpPr>
          <p:cNvPr id="569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جب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اٹھاۓ</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اسی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اٹھ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کھڑا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endParaRPr lang="en-US" sz="4000" b="1" dirty="0">
              <a:solidFill>
                <a:srgbClr val="000066"/>
              </a:solidFill>
              <a:latin typeface="Alvi Nastaleeq" pitchFamily="2" charset="-78"/>
              <a:cs typeface="Alvi Nastaleeq" pitchFamily="2" charset="-78"/>
            </a:endParaRPr>
          </a:p>
        </p:txBody>
      </p:sp>
      <p:sp>
        <p:nvSpPr>
          <p:cNvPr id="569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जब मुझे उठाये तो इसी पर उठा खडा कर </a:t>
            </a:r>
            <a:endParaRPr lang="en-US" sz="2400" b="1">
              <a:solidFill>
                <a:srgbClr val="000066"/>
              </a:solidFill>
            </a:endParaRPr>
          </a:p>
        </p:txBody>
      </p:sp>
      <p:sp>
        <p:nvSpPr>
          <p:cNvPr id="569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93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وَأَبْرِئْ قَلْبِي مِنَ الرِّيَاءِ وَالشَّكِّ وَالسُّمْعَةِ فِي دِينِكَ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release my heart from showing off, suspicion, and pretension in the affairs of Your religion</a:t>
            </a:r>
          </a:p>
        </p:txBody>
      </p:sp>
      <p:sp>
        <p:nvSpPr>
          <p:cNvPr id="570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wa-abri` qalbi minar-riya-i wash-shakki was-sum’ati fi dinik(a)</a:t>
            </a:r>
          </a:p>
        </p:txBody>
      </p:sp>
      <p:sp>
        <p:nvSpPr>
          <p:cNvPr id="570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دکھا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شک</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ستائش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طلبی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پاکرکھ</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70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दिल को दीन में दिखा दे, शक और सताइश तलबी से पाक रख, </a:t>
            </a:r>
            <a:endParaRPr lang="en-US" sz="2400" b="1">
              <a:solidFill>
                <a:srgbClr val="000066"/>
              </a:solidFill>
            </a:endParaRPr>
          </a:p>
        </p:txBody>
      </p:sp>
      <p:sp>
        <p:nvSpPr>
          <p:cNvPr id="570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03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حَتَّى يَكُونَ عَمَلِي خَالِصاً 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that my deed will be purely intended for Your sake</a:t>
            </a:r>
          </a:p>
        </p:txBody>
      </p:sp>
      <p:sp>
        <p:nvSpPr>
          <p:cNvPr id="571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hatta takuna ‘amali khalisan lak(a)</a:t>
            </a:r>
          </a:p>
        </p:txBody>
      </p:sp>
      <p:sp>
        <p:nvSpPr>
          <p:cNvPr id="571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یہاں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خاص </a:t>
            </a:r>
            <a:r>
              <a:rPr lang="ar-SA" sz="4000" b="1" dirty="0" err="1">
                <a:solidFill>
                  <a:srgbClr val="000066"/>
                </a:solidFill>
                <a:latin typeface="Alvi Nastaleeq" pitchFamily="2" charset="-78"/>
                <a:cs typeface="Alvi Nastaleeq" pitchFamily="2" charset="-78"/>
              </a:rPr>
              <a:t>ہو</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جائے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71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यहाँ तक की मेरा अमल तेरे लिए ख़ास हो जाए, </a:t>
            </a:r>
            <a:endParaRPr lang="en-US" sz="2400" b="1">
              <a:solidFill>
                <a:srgbClr val="000066"/>
              </a:solidFill>
            </a:endParaRPr>
          </a:p>
        </p:txBody>
      </p:sp>
      <p:sp>
        <p:nvSpPr>
          <p:cNvPr id="571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1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أَعْطِنِي بَصِيرَةً فِي دِينِكَ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grant me discerning awareness in Your religion</a:t>
            </a:r>
          </a:p>
        </p:txBody>
      </p:sp>
      <p:sp>
        <p:nvSpPr>
          <p:cNvPr id="572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dirty="0">
                <a:solidFill>
                  <a:srgbClr val="000066"/>
                </a:solidFill>
                <a:ea typeface="MS Mincho" pitchFamily="49" charset="-128"/>
              </a:rPr>
              <a:t>allahumma a’tini basiratan fi dinik(a)</a:t>
            </a:r>
            <a:endParaRPr lang="fi-FI" sz="2400" b="1" i="1" dirty="0">
              <a:solidFill>
                <a:srgbClr val="000066"/>
              </a:solidFill>
              <a:ea typeface="MS Mincho" pitchFamily="49" charset="-128"/>
            </a:endParaRPr>
          </a:p>
        </p:txBody>
      </p:sp>
      <p:sp>
        <p:nvSpPr>
          <p:cNvPr id="572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پہچان</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72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मुझे अपने दीन की पहचान </a:t>
            </a:r>
            <a:endParaRPr lang="en-US" sz="2400" b="1">
              <a:solidFill>
                <a:srgbClr val="000066"/>
              </a:solidFill>
            </a:endParaRPr>
          </a:p>
        </p:txBody>
      </p:sp>
      <p:sp>
        <p:nvSpPr>
          <p:cNvPr id="572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2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وَفَهْماً فِي حُكْمِكَ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understanding of Your laws</a:t>
            </a:r>
          </a:p>
        </p:txBody>
      </p:sp>
      <p:sp>
        <p:nvSpPr>
          <p:cNvPr id="573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wafahman fi hukmik(a)</a:t>
            </a:r>
          </a:p>
        </p:txBody>
      </p:sp>
      <p:sp>
        <p:nvSpPr>
          <p:cNvPr id="573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سمجھ</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73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अपने हुक्म की समझ </a:t>
            </a:r>
            <a:endParaRPr lang="en-US" sz="2400" b="1">
              <a:solidFill>
                <a:srgbClr val="000066"/>
              </a:solidFill>
            </a:endParaRPr>
          </a:p>
        </p:txBody>
      </p:sp>
      <p:sp>
        <p:nvSpPr>
          <p:cNvPr id="573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3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وَفِقْهاً فِي عِلْمِكَ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insight in Your knowledge</a:t>
            </a:r>
          </a:p>
        </p:txBody>
      </p:sp>
      <p:sp>
        <p:nvSpPr>
          <p:cNvPr id="574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wafiq-han fi ‘ilmik(a)</a:t>
            </a:r>
          </a:p>
        </p:txBody>
      </p:sp>
      <p:sp>
        <p:nvSpPr>
          <p:cNvPr id="574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علم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بوجھ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عنایت</a:t>
            </a:r>
            <a:r>
              <a:rPr lang="ar-SA" sz="4000" b="1" dirty="0">
                <a:solidFill>
                  <a:srgbClr val="000066"/>
                </a:solidFill>
                <a:latin typeface="Alvi Nastaleeq" pitchFamily="2" charset="-78"/>
                <a:cs typeface="Alvi Nastaleeq" pitchFamily="2" charset="-78"/>
              </a:rPr>
              <a:t> </a:t>
            </a:r>
            <a:r>
              <a:rPr lang="ar-SA" sz="4000" b="1" dirty="0" smtClean="0">
                <a:solidFill>
                  <a:srgbClr val="000066"/>
                </a:solidFill>
                <a:latin typeface="Alvi Nastaleeq" pitchFamily="2" charset="-78"/>
                <a:cs typeface="Alvi Nastaleeq" pitchFamily="2" charset="-78"/>
              </a:rPr>
              <a:t>فرما</a:t>
            </a:r>
            <a:endParaRPr lang="en-US" sz="4000" b="1" dirty="0">
              <a:solidFill>
                <a:srgbClr val="000066"/>
              </a:solidFill>
              <a:latin typeface="Alvi Nastaleeq" pitchFamily="2" charset="-78"/>
              <a:cs typeface="Alvi Nastaleeq" pitchFamily="2" charset="-78"/>
            </a:endParaRPr>
          </a:p>
        </p:txBody>
      </p:sp>
      <p:sp>
        <p:nvSpPr>
          <p:cNvPr id="574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इल्म की सूझ बूझ इनायत फरमा </a:t>
            </a:r>
            <a:endParaRPr lang="en-US" sz="2400" b="1">
              <a:solidFill>
                <a:srgbClr val="000066"/>
              </a:solidFill>
            </a:endParaRPr>
          </a:p>
        </p:txBody>
      </p:sp>
      <p:sp>
        <p:nvSpPr>
          <p:cNvPr id="574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4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وَكِفْلَيْنِ مِنْ 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two folds of Your mercy</a:t>
            </a:r>
          </a:p>
        </p:txBody>
      </p:sp>
      <p:sp>
        <p:nvSpPr>
          <p:cNvPr id="575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wakiflayni min rahmatik(a)</a:t>
            </a:r>
          </a:p>
        </p:txBody>
      </p:sp>
      <p:sp>
        <p:nvSpPr>
          <p:cNvPr id="575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رحمت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دونوں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حصّے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575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अपनी रहमत के दोनों हिस्से दे </a:t>
            </a:r>
            <a:endParaRPr lang="en-US" sz="2400" b="1">
              <a:solidFill>
                <a:srgbClr val="000066"/>
              </a:solidFill>
            </a:endParaRPr>
          </a:p>
        </p:txBody>
      </p:sp>
      <p:sp>
        <p:nvSpPr>
          <p:cNvPr id="575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5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وَوَرَعاً يَحْجُزُنِي عَنْ مَعَاصِيكَ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piety that impedes me from disobeying You</a:t>
            </a:r>
          </a:p>
        </p:txBody>
      </p:sp>
      <p:sp>
        <p:nvSpPr>
          <p:cNvPr id="576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wawara’an yahjuzuni ‘an ma’asik(a)</a:t>
            </a:r>
          </a:p>
        </p:txBody>
      </p:sp>
      <p:sp>
        <p:nvSpPr>
          <p:cNvPr id="576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ایسی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پرہیزگاری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نافرمانی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روکے</a:t>
            </a:r>
            <a:endParaRPr lang="en-US" sz="4000" b="1" dirty="0">
              <a:solidFill>
                <a:srgbClr val="000066"/>
              </a:solidFill>
              <a:latin typeface="Alvi Nastaleeq" pitchFamily="2" charset="-78"/>
              <a:cs typeface="Alvi Nastaleeq" pitchFamily="2" charset="-78"/>
            </a:endParaRPr>
          </a:p>
        </p:txBody>
      </p:sp>
      <p:sp>
        <p:nvSpPr>
          <p:cNvPr id="576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ऐसी परहेज़गारी दे जो मुझे तेरी नाफ़रमानी से रोके </a:t>
            </a:r>
            <a:endParaRPr lang="en-US" sz="2400" b="1">
              <a:solidFill>
                <a:srgbClr val="000066"/>
              </a:solidFill>
            </a:endParaRPr>
          </a:p>
        </p:txBody>
      </p:sp>
      <p:sp>
        <p:nvSpPr>
          <p:cNvPr id="576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6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وَبَيِّضْ وَجْهِي بِنُورِكَ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my face glitter on account of Your light</a:t>
            </a:r>
          </a:p>
        </p:txBody>
      </p:sp>
      <p:sp>
        <p:nvSpPr>
          <p:cNvPr id="577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wabayyid wajhi binurik(a)</a:t>
            </a:r>
          </a:p>
        </p:txBody>
      </p:sp>
      <p:sp>
        <p:nvSpPr>
          <p:cNvPr id="577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چہرے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نور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روشن</a:t>
            </a:r>
            <a:r>
              <a:rPr lang="ar-SA" sz="4000" b="1" dirty="0">
                <a:solidFill>
                  <a:srgbClr val="000066"/>
                </a:solidFill>
                <a:latin typeface="Alvi Nastaleeq" pitchFamily="2" charset="-78"/>
                <a:cs typeface="Alvi Nastaleeq" pitchFamily="2" charset="-78"/>
              </a:rPr>
              <a:t> فرما، </a:t>
            </a:r>
            <a:endParaRPr lang="en-US" sz="4000" b="1" dirty="0">
              <a:solidFill>
                <a:srgbClr val="000066"/>
              </a:solidFill>
              <a:latin typeface="Alvi Nastaleeq" pitchFamily="2" charset="-78"/>
              <a:cs typeface="Alvi Nastaleeq" pitchFamily="2" charset="-78"/>
            </a:endParaRPr>
          </a:p>
        </p:txBody>
      </p:sp>
      <p:sp>
        <p:nvSpPr>
          <p:cNvPr id="577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चेहरे को अपने नूर से रौशन फरमा,</a:t>
            </a:r>
            <a:endParaRPr lang="en-US" sz="2400" b="1">
              <a:solidFill>
                <a:srgbClr val="000066"/>
              </a:solidFill>
            </a:endParaRPr>
          </a:p>
        </p:txBody>
      </p:sp>
      <p:sp>
        <p:nvSpPr>
          <p:cNvPr id="577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7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 رَغْبَتِي فِيمَا عِنْدَكَ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me desire for nothing but that which You hold</a:t>
            </a:r>
          </a:p>
        </p:txBody>
      </p:sp>
      <p:sp>
        <p:nvSpPr>
          <p:cNvPr id="578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 raghbati fima ‘indak(a)</a:t>
            </a:r>
          </a:p>
        </p:txBody>
      </p:sp>
      <p:sp>
        <p:nvSpPr>
          <p:cNvPr id="578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چاہت</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قرار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78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मेरी चाहत इसमें करार दे जो तेरे पास है,</a:t>
            </a:r>
            <a:endParaRPr lang="en-US" sz="2400" b="1">
              <a:solidFill>
                <a:srgbClr val="000066"/>
              </a:solidFill>
            </a:endParaRPr>
          </a:p>
        </p:txBody>
      </p:sp>
      <p:sp>
        <p:nvSpPr>
          <p:cNvPr id="578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8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وَنَوَّهْتَ بِاسْمِي كَبِيراً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have mentioned me when I have grown up</a:t>
            </a:r>
          </a:p>
        </p:txBody>
      </p:sp>
      <p:sp>
        <p:nvSpPr>
          <p:cNvPr id="59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wanawwahta bismi kabira(n)</a:t>
            </a:r>
          </a:p>
        </p:txBody>
      </p:sp>
      <p:sp>
        <p:nvSpPr>
          <p:cNvPr id="59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جب میں بڑا ہوا تو مجھے شہرت عطا کی،</a:t>
            </a:r>
            <a:endParaRPr lang="en-US" sz="4000" b="1">
              <a:solidFill>
                <a:srgbClr val="000066"/>
              </a:solidFill>
              <a:latin typeface="Alvi Nastaleeq" pitchFamily="2" charset="-78"/>
              <a:cs typeface="Alvi Nastaleeq" pitchFamily="2" charset="-78"/>
            </a:endParaRPr>
          </a:p>
        </p:txBody>
      </p:sp>
      <p:sp>
        <p:nvSpPr>
          <p:cNvPr id="59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जब मै बड़ा हुआ तो तूने शोहरत अता की, </a:t>
            </a:r>
            <a:endParaRPr lang="en-US" sz="2400" b="1">
              <a:solidFill>
                <a:srgbClr val="000066"/>
              </a:solidFill>
            </a:endParaRPr>
          </a:p>
        </p:txBody>
      </p:sp>
      <p:sp>
        <p:nvSpPr>
          <p:cNvPr id="59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4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وَتَوَفَّنِي فِي سَبِيلِكَ وَعَلَى مِلَّةِ رَسُولِكَ صَلَّى اللهُ عَلَيْهِ وَعَلَى </a:t>
            </a:r>
            <a:r>
              <a:rPr lang="ar-SA" sz="6600" kern="1200" dirty="0" err="1">
                <a:latin typeface="Arabic Typesetting" panose="03020402040406030203" pitchFamily="66" charset="-78"/>
                <a:ea typeface="+mn-ea"/>
                <a:cs typeface="Arabic Typesetting" panose="03020402040406030203" pitchFamily="66" charset="-78"/>
              </a:rPr>
              <a:t>آلِهِ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when I die, make me die following Your Path and carrying the principles of Your </a:t>
            </a:r>
            <a:r>
              <a:rPr lang="en-US" sz="2800" b="1" kern="1200" dirty="0" smtClean="0">
                <a:ea typeface="MS Mincho" pitchFamily="49" charset="-128"/>
              </a:rPr>
              <a:t>Prophet—</a:t>
            </a:r>
            <a:r>
              <a:rPr lang="en-US" sz="2800" b="1" kern="1200" dirty="0" err="1" smtClean="0">
                <a:ea typeface="MS Mincho" pitchFamily="49" charset="-128"/>
              </a:rPr>
              <a:t>Allāh’s</a:t>
            </a:r>
            <a:r>
              <a:rPr lang="en-US" sz="2800" b="1" kern="1200" dirty="0" smtClean="0">
                <a:ea typeface="MS Mincho" pitchFamily="49" charset="-128"/>
              </a:rPr>
              <a:t> </a:t>
            </a:r>
            <a:r>
              <a:rPr lang="en-US" sz="2800" b="1" kern="1200" dirty="0">
                <a:ea typeface="MS Mincho" pitchFamily="49" charset="-128"/>
              </a:rPr>
              <a:t>blessings be upon him and his Family</a:t>
            </a:r>
          </a:p>
        </p:txBody>
      </p:sp>
      <p:sp>
        <p:nvSpPr>
          <p:cNvPr id="579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wataffani fi sabilika wa’ala millati rasulika sallal-llahu ‘alayhi wa’ala-alih(i)</a:t>
            </a:r>
          </a:p>
        </p:txBody>
      </p:sp>
      <p:sp>
        <p:nvSpPr>
          <p:cNvPr id="579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رسول  </a:t>
            </a:r>
            <a:r>
              <a:rPr lang="ar-SA" sz="4000" b="1" dirty="0" err="1">
                <a:solidFill>
                  <a:srgbClr val="000066"/>
                </a:solidFill>
                <a:latin typeface="Alvi Nastaleeq" pitchFamily="2" charset="-78"/>
                <a:cs typeface="Alvi Nastaleeq" pitchFamily="2" charset="-78"/>
              </a:rPr>
              <a:t>صلّی</a:t>
            </a:r>
            <a:r>
              <a:rPr lang="ar-SA" sz="4000" b="1" dirty="0">
                <a:solidFill>
                  <a:srgbClr val="000066"/>
                </a:solidFill>
                <a:latin typeface="Alvi Nastaleeq" pitchFamily="2" charset="-78"/>
                <a:cs typeface="Alvi Nastaleeq" pitchFamily="2" charset="-78"/>
              </a:rPr>
              <a:t> الله </a:t>
            </a:r>
            <a:r>
              <a:rPr lang="ar-SA" sz="4000" b="1" dirty="0" err="1">
                <a:solidFill>
                  <a:srgbClr val="000066"/>
                </a:solidFill>
                <a:latin typeface="Alvi Nastaleeq" pitchFamily="2" charset="-78"/>
                <a:cs typeface="Alvi Nastaleeq" pitchFamily="2" charset="-78"/>
              </a:rPr>
              <a:t>علیھ</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آله</a:t>
            </a:r>
            <a:r>
              <a:rPr lang="ar-SA" sz="4000" b="1" dirty="0">
                <a:solidFill>
                  <a:srgbClr val="000066"/>
                </a:solidFill>
                <a:latin typeface="Alvi Nastaleeq" pitchFamily="2" charset="-78"/>
                <a:cs typeface="Alvi Nastaleeq" pitchFamily="2" charset="-78"/>
              </a:rPr>
              <a:t> </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79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और मुझे अपनी राह में और अपने रसूल </a:t>
            </a:r>
            <a:r>
              <a:rPr lang="hi-IN" sz="2400" b="1" dirty="0" smtClean="0">
                <a:solidFill>
                  <a:srgbClr val="000066"/>
                </a:solidFill>
              </a:rPr>
              <a:t>सल-अल्लाहो </a:t>
            </a:r>
            <a:r>
              <a:rPr lang="hi-IN" sz="2400" b="1" dirty="0">
                <a:solidFill>
                  <a:srgbClr val="000066"/>
                </a:solidFill>
              </a:rPr>
              <a:t>अलैहि व आलिहि! </a:t>
            </a:r>
            <a:endParaRPr lang="en-US" sz="2400" b="1" dirty="0">
              <a:solidFill>
                <a:srgbClr val="000066"/>
              </a:solidFill>
            </a:endParaRPr>
          </a:p>
        </p:txBody>
      </p:sp>
      <p:sp>
        <p:nvSpPr>
          <p:cNvPr id="579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9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إنِّي أَعُوذُ بِكَ مِنَ الْكَسَلِ وَالْفَشَلِ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seek Your protection against laziness and failure</a:t>
            </a:r>
          </a:p>
        </p:txBody>
      </p:sp>
      <p:sp>
        <p:nvSpPr>
          <p:cNvPr id="580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400" b="1" i="1" dirty="0">
                <a:solidFill>
                  <a:srgbClr val="000066"/>
                </a:solidFill>
                <a:ea typeface="MS Mincho" pitchFamily="49" charset="-128"/>
              </a:rPr>
              <a:t>allahumma inni a’udhu bika minal-kasali wal-fashal(i)</a:t>
            </a:r>
            <a:endParaRPr lang="fi-FI" sz="2400" b="1" i="1" dirty="0">
              <a:solidFill>
                <a:srgbClr val="000066"/>
              </a:solidFill>
              <a:ea typeface="MS Mincho" pitchFamily="49" charset="-128"/>
            </a:endParaRPr>
          </a:p>
        </p:txBody>
      </p:sp>
      <p:sp>
        <p:nvSpPr>
          <p:cNvPr id="580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سستی</a:t>
            </a:r>
            <a:r>
              <a:rPr lang="ar-SA" sz="4000" b="1" dirty="0">
                <a:solidFill>
                  <a:srgbClr val="000066"/>
                </a:solidFill>
                <a:latin typeface="Alvi Nastaleeq" pitchFamily="2" charset="-78"/>
                <a:cs typeface="Alvi Nastaleeq" pitchFamily="2" charset="-78"/>
              </a:rPr>
              <a:t> بعد </a:t>
            </a:r>
            <a:r>
              <a:rPr lang="ar-SA" sz="4000" b="1" dirty="0" err="1">
                <a:solidFill>
                  <a:srgbClr val="000066"/>
                </a:solidFill>
                <a:latin typeface="Alvi Nastaleeq" pitchFamily="2" charset="-78"/>
                <a:cs typeface="Alvi Nastaleeq" pitchFamily="2" charset="-78"/>
              </a:rPr>
              <a:t>دلی</a:t>
            </a:r>
            <a:endParaRPr lang="en-US" sz="4000" b="1" dirty="0">
              <a:solidFill>
                <a:srgbClr val="000066"/>
              </a:solidFill>
              <a:latin typeface="Alvi Nastaleeq" pitchFamily="2" charset="-78"/>
              <a:cs typeface="Alvi Nastaleeq" pitchFamily="2" charset="-78"/>
            </a:endParaRPr>
          </a:p>
        </p:txBody>
      </p:sp>
      <p:sp>
        <p:nvSpPr>
          <p:cNvPr id="580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 सुस्ती, बाद-दिली,</a:t>
            </a:r>
            <a:endParaRPr lang="en-US" sz="2400" b="1">
              <a:solidFill>
                <a:srgbClr val="000066"/>
              </a:solidFill>
            </a:endParaRPr>
          </a:p>
        </p:txBody>
      </p:sp>
      <p:sp>
        <p:nvSpPr>
          <p:cNvPr id="580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0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وَالْهَمِّ وَالْجُبْنِ وَالْبُخْلِ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grief, cowardice, and stinginess</a:t>
            </a:r>
          </a:p>
        </p:txBody>
      </p:sp>
      <p:sp>
        <p:nvSpPr>
          <p:cNvPr id="581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walhammi wal-jubni wal-bukhl(i)</a:t>
            </a:r>
          </a:p>
        </p:txBody>
      </p:sp>
      <p:sp>
        <p:nvSpPr>
          <p:cNvPr id="581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پریشانی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بزدلی</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کنجوسی</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81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परेशानी, बुजदिली, कंजूसी,</a:t>
            </a:r>
            <a:endParaRPr lang="en-US" sz="2400" b="1">
              <a:solidFill>
                <a:srgbClr val="000066"/>
              </a:solidFill>
            </a:endParaRPr>
          </a:p>
        </p:txBody>
      </p:sp>
      <p:sp>
        <p:nvSpPr>
          <p:cNvPr id="581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1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وَالْغَفْلَةِ وَالْقَسْوَةِ وَالْمَسْكَنَةِ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inattentiveness, brutality, and poverty</a:t>
            </a:r>
          </a:p>
        </p:txBody>
      </p:sp>
      <p:sp>
        <p:nvSpPr>
          <p:cNvPr id="582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wal-ghaflati wal-qaswati wal-maskana(ti)</a:t>
            </a:r>
          </a:p>
        </p:txBody>
      </p:sp>
      <p:sp>
        <p:nvSpPr>
          <p:cNvPr id="582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غفلت، </a:t>
            </a:r>
            <a:r>
              <a:rPr lang="ar-SA" sz="4000" b="1" dirty="0" err="1">
                <a:solidFill>
                  <a:srgbClr val="000066"/>
                </a:solidFill>
                <a:latin typeface="Alvi Nastaleeq" pitchFamily="2" charset="-78"/>
                <a:cs typeface="Alvi Nastaleeq" pitchFamily="2" charset="-78"/>
              </a:rPr>
              <a:t>کنجوسی</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82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गफलत, संगदिली, ख्वारी </a:t>
            </a:r>
            <a:endParaRPr lang="en-US" sz="2400" b="1">
              <a:solidFill>
                <a:srgbClr val="000066"/>
              </a:solidFill>
            </a:endParaRPr>
          </a:p>
        </p:txBody>
      </p:sp>
      <p:sp>
        <p:nvSpPr>
          <p:cNvPr id="582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2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وَالْفَقْرِ وَالْفَاقَةِ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neediness and destitution</a:t>
            </a:r>
          </a:p>
        </p:txBody>
      </p:sp>
      <p:sp>
        <p:nvSpPr>
          <p:cNvPr id="583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walfaqri wal-faqa(ti)</a:t>
            </a:r>
          </a:p>
        </p:txBody>
      </p:sp>
      <p:sp>
        <p:nvSpPr>
          <p:cNvPr id="583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فکر</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فاقہ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583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फ़िक्र व फाका से तेरी पनाह लेता हूँ </a:t>
            </a:r>
            <a:endParaRPr lang="en-US" sz="2400" b="1">
              <a:solidFill>
                <a:srgbClr val="000066"/>
              </a:solidFill>
            </a:endParaRPr>
          </a:p>
        </p:txBody>
      </p:sp>
      <p:sp>
        <p:nvSpPr>
          <p:cNvPr id="583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3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وَكُلِّ بَلِيَّةٍ وَالْفَوَاحِشِ مَا ظَهَرَ مِنْهَا وَمَا بَطَنَ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all misfortunes and all shameful deeds, whether open or secret</a:t>
            </a:r>
          </a:p>
        </p:txBody>
      </p:sp>
      <p:sp>
        <p:nvSpPr>
          <p:cNvPr id="584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wakulli baliyyatin wal-fawahishi ma zahara minha wama batan(a)</a:t>
            </a:r>
          </a:p>
        </p:txBody>
      </p:sp>
      <p:sp>
        <p:nvSpPr>
          <p:cNvPr id="584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تمام </a:t>
            </a:r>
            <a:r>
              <a:rPr lang="ar-SA" sz="4000" b="1" dirty="0" err="1">
                <a:solidFill>
                  <a:srgbClr val="000066"/>
                </a:solidFill>
                <a:latin typeface="Alvi Nastaleeq" pitchFamily="2" charset="-78"/>
                <a:cs typeface="Alvi Nastaleeq" pitchFamily="2" charset="-78"/>
              </a:rPr>
              <a:t>سختویوں</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بے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حیائی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ظاہر</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پوشیدہ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کاموں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584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तमाम सख्तियों और बे-हयाई के ज़ाहिर और पोशीदा कामों से तेरी पनाह लेता हूँ, </a:t>
            </a:r>
            <a:endParaRPr lang="en-US" sz="2400" b="1">
              <a:solidFill>
                <a:srgbClr val="000066"/>
              </a:solidFill>
            </a:endParaRPr>
          </a:p>
        </p:txBody>
      </p:sp>
      <p:sp>
        <p:nvSpPr>
          <p:cNvPr id="584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4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وَأَعُوذُ بِكَ مِنْ نَفْسٍ لا تَقْنَعُ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seek Your protection against having unsatisfied self</a:t>
            </a:r>
          </a:p>
        </p:txBody>
      </p:sp>
      <p:sp>
        <p:nvSpPr>
          <p:cNvPr id="585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wa-a’udhu bika min nafsin la taqna’(u)</a:t>
            </a:r>
          </a:p>
        </p:txBody>
      </p:sp>
      <p:sp>
        <p:nvSpPr>
          <p:cNvPr id="585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سیر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نفس </a:t>
            </a:r>
            <a:r>
              <a:rPr lang="ar-SA" sz="4000" b="1" dirty="0" err="1">
                <a:solidFill>
                  <a:srgbClr val="000066"/>
                </a:solidFill>
                <a:latin typeface="Alvi Nastaleeq" pitchFamily="2" charset="-78"/>
                <a:cs typeface="Alvi Nastaleeq" pitchFamily="2" charset="-78"/>
              </a:rPr>
              <a:t>پر</a:t>
            </a:r>
            <a:endParaRPr lang="en-US" sz="4000" b="1" dirty="0">
              <a:solidFill>
                <a:srgbClr val="000066"/>
              </a:solidFill>
              <a:latin typeface="Alvi Nastaleeq" pitchFamily="2" charset="-78"/>
              <a:cs typeface="Alvi Nastaleeq" pitchFamily="2" charset="-78"/>
            </a:endParaRPr>
          </a:p>
        </p:txBody>
      </p:sp>
      <p:sp>
        <p:nvSpPr>
          <p:cNvPr id="585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पनाह लेता हूँ सैर न होने वाले नफस पर </a:t>
            </a:r>
            <a:endParaRPr lang="en-US" sz="2400" b="1">
              <a:solidFill>
                <a:srgbClr val="000066"/>
              </a:solidFill>
            </a:endParaRPr>
          </a:p>
        </p:txBody>
      </p:sp>
      <p:sp>
        <p:nvSpPr>
          <p:cNvPr id="585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5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وَبَطْنٍ لا يَشْبَعُ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having insatiate stomach</a:t>
            </a:r>
          </a:p>
        </p:txBody>
      </p:sp>
      <p:sp>
        <p:nvSpPr>
          <p:cNvPr id="586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wabatnin la yashba’(u)</a:t>
            </a:r>
          </a:p>
        </p:txBody>
      </p:sp>
      <p:sp>
        <p:nvSpPr>
          <p:cNvPr id="586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endParaRPr lang="en-US" sz="4000" b="1" dirty="0">
              <a:solidFill>
                <a:srgbClr val="000066"/>
              </a:solidFill>
              <a:latin typeface="Alvi Nastaleeq" pitchFamily="2" charset="-78"/>
              <a:cs typeface="Alvi Nastaleeq" pitchFamily="2" charset="-78"/>
            </a:endParaRPr>
          </a:p>
        </p:txBody>
      </p:sp>
      <p:sp>
        <p:nvSpPr>
          <p:cNvPr id="586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अतृप्त</a:t>
            </a:r>
            <a:r>
              <a:rPr lang="en-US" sz="2400" b="1">
                <a:solidFill>
                  <a:srgbClr val="000066"/>
                </a:solidFill>
              </a:rPr>
              <a:t> </a:t>
            </a:r>
            <a:r>
              <a:rPr lang="hi-IN" sz="2400" b="1">
                <a:solidFill>
                  <a:srgbClr val="000066"/>
                </a:solidFill>
              </a:rPr>
              <a:t>पेट</a:t>
            </a:r>
            <a:r>
              <a:rPr lang="en-US" sz="2400" b="1">
                <a:solidFill>
                  <a:srgbClr val="000066"/>
                </a:solidFill>
              </a:rPr>
              <a:t> </a:t>
            </a:r>
            <a:r>
              <a:rPr lang="hi-IN" sz="2400" b="1">
                <a:solidFill>
                  <a:srgbClr val="000066"/>
                </a:solidFill>
              </a:rPr>
              <a:t>पर, </a:t>
            </a:r>
            <a:endParaRPr lang="en-US" sz="2400" b="1">
              <a:solidFill>
                <a:srgbClr val="000066"/>
              </a:solidFill>
            </a:endParaRPr>
          </a:p>
        </p:txBody>
      </p:sp>
      <p:sp>
        <p:nvSpPr>
          <p:cNvPr id="586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6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وَقَلْبٍ لا يَخْشَعُ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having fearless heart</a:t>
            </a:r>
          </a:p>
        </p:txBody>
      </p:sp>
      <p:sp>
        <p:nvSpPr>
          <p:cNvPr id="587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waqalbin la yakhsha’(u)</a:t>
            </a:r>
          </a:p>
        </p:txBody>
      </p:sp>
      <p:sp>
        <p:nvSpPr>
          <p:cNvPr id="587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دل</a:t>
            </a:r>
            <a:endParaRPr lang="en-US" sz="4000" b="1" dirty="0">
              <a:solidFill>
                <a:srgbClr val="000066"/>
              </a:solidFill>
              <a:latin typeface="Alvi Nastaleeq" pitchFamily="2" charset="-78"/>
              <a:cs typeface="Alvi Nastaleeq" pitchFamily="2" charset="-78"/>
            </a:endParaRPr>
          </a:p>
        </p:txBody>
      </p:sp>
      <p:sp>
        <p:nvSpPr>
          <p:cNvPr id="587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न डरने वाले दिल, </a:t>
            </a:r>
            <a:endParaRPr lang="en-US" sz="2400" b="1">
              <a:solidFill>
                <a:srgbClr val="000066"/>
              </a:solidFill>
            </a:endParaRPr>
          </a:p>
        </p:txBody>
      </p:sp>
      <p:sp>
        <p:nvSpPr>
          <p:cNvPr id="587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7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وَدُعَاءٍ لا يُسْمَعُ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unanswered prayers</a:t>
            </a:r>
          </a:p>
        </p:txBody>
      </p:sp>
      <p:sp>
        <p:nvSpPr>
          <p:cNvPr id="588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wadu’a-in la yusma’(u)</a:t>
            </a:r>
          </a:p>
        </p:txBody>
      </p:sp>
      <p:sp>
        <p:nvSpPr>
          <p:cNvPr id="588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والی</a:t>
            </a:r>
            <a:r>
              <a:rPr lang="ar-SA" sz="4000" b="1" dirty="0">
                <a:solidFill>
                  <a:srgbClr val="000066"/>
                </a:solidFill>
                <a:latin typeface="Alvi Nastaleeq" pitchFamily="2" charset="-78"/>
                <a:cs typeface="Alvi Nastaleeq" pitchFamily="2" charset="-78"/>
              </a:rPr>
              <a:t> دعاء</a:t>
            </a:r>
            <a:endParaRPr lang="en-US" sz="4000" b="1" dirty="0">
              <a:solidFill>
                <a:srgbClr val="000066"/>
              </a:solidFill>
              <a:latin typeface="Alvi Nastaleeq" pitchFamily="2" charset="-78"/>
              <a:cs typeface="Alvi Nastaleeq" pitchFamily="2" charset="-78"/>
            </a:endParaRPr>
          </a:p>
        </p:txBody>
      </p:sp>
      <p:sp>
        <p:nvSpPr>
          <p:cNvPr id="588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सुनी न जाने वाली दुआ,</a:t>
            </a:r>
            <a:endParaRPr lang="en-US" sz="2400" b="1">
              <a:solidFill>
                <a:srgbClr val="000066"/>
              </a:solidFill>
            </a:endParaRPr>
          </a:p>
        </p:txBody>
      </p:sp>
      <p:sp>
        <p:nvSpPr>
          <p:cNvPr id="588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8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 فَيَا مَنْ رَبَّانِي فِي الدُّنْيَا بِإحْسَانِهِ وَتَفَضُّلِهِ وَنِعَمِهِ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O He Who brought me up in this world with His bounties, favors, and graces</a:t>
            </a:r>
          </a:p>
        </p:txBody>
      </p:sp>
      <p:sp>
        <p:nvSpPr>
          <p:cNvPr id="60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faya man rabbani fiddunya bi-ihsanihi watafaddulihi wani’amih(i)</a:t>
            </a:r>
          </a:p>
        </p:txBody>
      </p:sp>
      <p:sp>
        <p:nvSpPr>
          <p:cNvPr id="60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پس اے وہ ذات جسنے دنیا میں مجھے احسان نعمت اور عطا سے پالا </a:t>
            </a:r>
            <a:endParaRPr lang="en-US" sz="4000" b="1">
              <a:solidFill>
                <a:srgbClr val="000066"/>
              </a:solidFill>
              <a:latin typeface="Alvi Nastaleeq" pitchFamily="2" charset="-78"/>
              <a:cs typeface="Alvi Nastaleeq" pitchFamily="2" charset="-78"/>
            </a:endParaRPr>
          </a:p>
        </p:txBody>
      </p:sp>
      <p:sp>
        <p:nvSpPr>
          <p:cNvPr id="60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ऐ वो ज़ात जिस ने दुन्या में मुझे अपने एह्साने नेमत और अता से पाला </a:t>
            </a:r>
            <a:endParaRPr lang="en-US" sz="2400" b="1">
              <a:solidFill>
                <a:srgbClr val="000066"/>
              </a:solidFill>
            </a:endParaRPr>
          </a:p>
        </p:txBody>
      </p:sp>
      <p:sp>
        <p:nvSpPr>
          <p:cNvPr id="60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4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وَعَمَلٍ لا يَنْفَعُ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against futile deed</a:t>
            </a:r>
          </a:p>
        </p:txBody>
      </p:sp>
      <p:sp>
        <p:nvSpPr>
          <p:cNvPr id="589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wa’amalin la yanfa’(u)</a:t>
            </a:r>
          </a:p>
        </p:txBody>
      </p:sp>
      <p:sp>
        <p:nvSpPr>
          <p:cNvPr id="589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فائدہ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89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फायेदा न देने वाले काम से, </a:t>
            </a:r>
            <a:endParaRPr lang="en-US" sz="2400" b="1">
              <a:solidFill>
                <a:srgbClr val="000066"/>
              </a:solidFill>
            </a:endParaRPr>
          </a:p>
        </p:txBody>
      </p:sp>
      <p:sp>
        <p:nvSpPr>
          <p:cNvPr id="589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9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وَأَعُوذُ بِكَ يَا رَبِّ عَلَى نَفْسِي وَدِينِي وَمَالِي وَعَلَى جَمِيعِ مَا رَزَقْتَنِي مِنَ الشَّيْطَانِ الرَّجِيمِ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ask You, O Lord, to guard myself, my religion, my properties, and all that which You have granted me against Satan, the accursed</a:t>
            </a:r>
          </a:p>
        </p:txBody>
      </p:sp>
      <p:sp>
        <p:nvSpPr>
          <p:cNvPr id="590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wa-a’udhu bika ya rabbi ‘ala nafsi wadini wamali wa’ala jami’i ma razaqtani minash-shaytanir-rajim(i)</a:t>
            </a:r>
          </a:p>
        </p:txBody>
      </p:sp>
      <p:sp>
        <p:nvSpPr>
          <p:cNvPr id="590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نفس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مال،اور</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راندے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شیطان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90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उअर तेरी पनाह लेता हूँ ऐ पालने वाले अपने नफस, अपने दीं, अपने माल, और जो तूने मुझे दिया है इसमें रांदे  हुए शैतान से, </a:t>
            </a:r>
            <a:endParaRPr lang="en-US" sz="2400" b="1">
              <a:solidFill>
                <a:srgbClr val="000066"/>
              </a:solidFill>
            </a:endParaRPr>
          </a:p>
        </p:txBody>
      </p:sp>
      <p:sp>
        <p:nvSpPr>
          <p:cNvPr id="590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0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إنَّكَ أَنْتَ السَّمِيعُ الْعَلِيمُ.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Verily You are the All-hearing, the All-knowing.</a:t>
            </a:r>
          </a:p>
        </p:txBody>
      </p:sp>
      <p:sp>
        <p:nvSpPr>
          <p:cNvPr id="591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innaka antas-sami’ul-‘alim(u)</a:t>
            </a:r>
          </a:p>
        </p:txBody>
      </p:sp>
      <p:sp>
        <p:nvSpPr>
          <p:cNvPr id="591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بیشک</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سننے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جانے</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91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बेशक तो सुनने जाने वाला है,</a:t>
            </a:r>
            <a:endParaRPr lang="en-US" sz="2400" b="1">
              <a:solidFill>
                <a:srgbClr val="000066"/>
              </a:solidFill>
            </a:endParaRPr>
          </a:p>
        </p:txBody>
      </p:sp>
      <p:sp>
        <p:nvSpPr>
          <p:cNvPr id="591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1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إنَّهُ لا يُجِيرُنِي مِنْكَ أَحَدٌ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definitely, none can ever save me against You</a:t>
            </a:r>
          </a:p>
        </p:txBody>
      </p:sp>
      <p:sp>
        <p:nvSpPr>
          <p:cNvPr id="592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innahu la yujiruni minka ahad(un)</a:t>
            </a:r>
          </a:p>
        </p:txBody>
      </p:sp>
      <p:sp>
        <p:nvSpPr>
          <p:cNvPr id="592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معبود!سچ</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سکتا</a:t>
            </a:r>
            <a:endParaRPr lang="en-US" sz="4000" b="1" dirty="0">
              <a:solidFill>
                <a:srgbClr val="000066"/>
              </a:solidFill>
              <a:latin typeface="Alvi Nastaleeq" pitchFamily="2" charset="-78"/>
              <a:cs typeface="Alvi Nastaleeq" pitchFamily="2" charset="-78"/>
            </a:endParaRPr>
          </a:p>
        </p:txBody>
      </p:sp>
      <p:sp>
        <p:nvSpPr>
          <p:cNvPr id="592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 सच तो यह है की तुझ से मुझे कोई पनाह नहीं दे सकता </a:t>
            </a:r>
            <a:endParaRPr lang="en-US" sz="2400" b="1">
              <a:solidFill>
                <a:srgbClr val="000066"/>
              </a:solidFill>
            </a:endParaRPr>
          </a:p>
        </p:txBody>
      </p:sp>
      <p:sp>
        <p:nvSpPr>
          <p:cNvPr id="592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2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أَجِدُ مِنْ دُونِكَ مُلْتَحَداً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can never find any shelter against You</a:t>
            </a:r>
          </a:p>
        </p:txBody>
      </p:sp>
      <p:sp>
        <p:nvSpPr>
          <p:cNvPr id="593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ajidu min dunika multahada(n)</a:t>
            </a:r>
          </a:p>
        </p:txBody>
      </p:sp>
      <p:sp>
        <p:nvSpPr>
          <p:cNvPr id="593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پناہگاہ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93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न ही तेरे सिवा कोई पनाहगाह पाता हूँ </a:t>
            </a:r>
            <a:endParaRPr lang="en-US" sz="2400" b="1">
              <a:solidFill>
                <a:srgbClr val="000066"/>
              </a:solidFill>
            </a:endParaRPr>
          </a:p>
        </p:txBody>
      </p:sp>
      <p:sp>
        <p:nvSpPr>
          <p:cNvPr id="593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3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فَلا تَجْعَلْ نَفْسِي فِي شَيْءٍ مِنْ عَذَابِكَ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(please) do not make anything that brings about Your punishment control over me</a:t>
            </a:r>
          </a:p>
        </p:txBody>
      </p:sp>
      <p:sp>
        <p:nvSpPr>
          <p:cNvPr id="594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 taj'al nafsi fi shay-in min ‘adhabik(a)</a:t>
            </a:r>
          </a:p>
        </p:txBody>
      </p:sp>
      <p:sp>
        <p:nvSpPr>
          <p:cNvPr id="594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نفس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کسی</a:t>
            </a:r>
            <a:r>
              <a:rPr lang="ar-SA" sz="4000" b="1" dirty="0">
                <a:solidFill>
                  <a:srgbClr val="000066"/>
                </a:solidFill>
                <a:latin typeface="Alvi Nastaleeq" pitchFamily="2" charset="-78"/>
                <a:cs typeface="Alvi Nastaleeq" pitchFamily="2" charset="-78"/>
              </a:rPr>
              <a:t> عذاب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ڈال</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94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मेरे नफस को अपनी तरफ के किसी अज़ाब में न दाल, </a:t>
            </a:r>
            <a:endParaRPr lang="en-US" sz="2400" b="1">
              <a:solidFill>
                <a:srgbClr val="000066"/>
              </a:solidFill>
            </a:endParaRPr>
          </a:p>
        </p:txBody>
      </p:sp>
      <p:sp>
        <p:nvSpPr>
          <p:cNvPr id="594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4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تَرُدَّنِي بِهَلَكَةٍ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let me lead myself to perdition</a:t>
            </a:r>
          </a:p>
        </p:txBody>
      </p:sp>
      <p:sp>
        <p:nvSpPr>
          <p:cNvPr id="595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taruddani bihalaka(tin)</a:t>
            </a:r>
          </a:p>
        </p:txBody>
      </p:sp>
      <p:sp>
        <p:nvSpPr>
          <p:cNvPr id="595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تباہی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پلٹا</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95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न मुझे किसी तबाही की तरफ पलटा,</a:t>
            </a:r>
            <a:endParaRPr lang="en-US" sz="2400" b="1">
              <a:solidFill>
                <a:srgbClr val="000066"/>
              </a:solidFill>
            </a:endParaRPr>
          </a:p>
        </p:txBody>
      </p:sp>
      <p:sp>
        <p:nvSpPr>
          <p:cNvPr id="595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5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تَرُدَّنِي بِعَذَابٍ أَلِيمٍ.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make me deserve the painful chastisement</a:t>
            </a:r>
          </a:p>
        </p:txBody>
      </p:sp>
      <p:sp>
        <p:nvSpPr>
          <p:cNvPr id="596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taruddani bi’adhabin alim(in)</a:t>
            </a:r>
          </a:p>
        </p:txBody>
      </p:sp>
      <p:sp>
        <p:nvSpPr>
          <p:cNvPr id="596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دردناک</a:t>
            </a:r>
            <a:r>
              <a:rPr lang="ar-SA" sz="4000" b="1" dirty="0">
                <a:solidFill>
                  <a:srgbClr val="000066"/>
                </a:solidFill>
                <a:latin typeface="Alvi Nastaleeq" pitchFamily="2" charset="-78"/>
                <a:cs typeface="Alvi Nastaleeq" pitchFamily="2" charset="-78"/>
              </a:rPr>
              <a:t> عذاب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طرف </a:t>
            </a:r>
            <a:r>
              <a:rPr lang="ar-SA" sz="4000" b="1" dirty="0" err="1">
                <a:solidFill>
                  <a:srgbClr val="000066"/>
                </a:solidFill>
                <a:latin typeface="Alvi Nastaleeq" pitchFamily="2" charset="-78"/>
                <a:cs typeface="Alvi Nastaleeq" pitchFamily="2" charset="-78"/>
              </a:rPr>
              <a:t>روانہ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596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न मुझे दर्दनाक अज़ाब की तरफ रवाना कर! </a:t>
            </a:r>
            <a:endParaRPr lang="en-US" sz="2400" b="1">
              <a:solidFill>
                <a:srgbClr val="000066"/>
              </a:solidFill>
            </a:endParaRPr>
          </a:p>
        </p:txBody>
      </p:sp>
      <p:sp>
        <p:nvSpPr>
          <p:cNvPr id="596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7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تَقَبَّلْ مِنِّي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accept from me</a:t>
            </a:r>
          </a:p>
        </p:txBody>
      </p:sp>
      <p:sp>
        <p:nvSpPr>
          <p:cNvPr id="598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taqabbal minni</a:t>
            </a:r>
          </a:p>
        </p:txBody>
      </p:sp>
      <p:sp>
        <p:nvSpPr>
          <p:cNvPr id="598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میرا</a:t>
            </a:r>
            <a:r>
              <a:rPr lang="ar-SA" sz="4000" b="1" dirty="0">
                <a:solidFill>
                  <a:srgbClr val="000066"/>
                </a:solidFill>
                <a:latin typeface="Alvi Nastaleeq" pitchFamily="2" charset="-78"/>
                <a:cs typeface="Alvi Nastaleeq" pitchFamily="2" charset="-78"/>
              </a:rPr>
              <a:t> عمل قبول</a:t>
            </a:r>
            <a:r>
              <a:rPr lang="en-US" sz="4000" b="1" dirty="0">
                <a:solidFill>
                  <a:srgbClr val="000066"/>
                </a:solidFill>
                <a:latin typeface="Alvi Nastaleeq" pitchFamily="2" charset="-78"/>
                <a:cs typeface="Alvi Nastaleeq" pitchFamily="2" charset="-78"/>
              </a:rPr>
              <a:t> </a:t>
            </a:r>
            <a:r>
              <a:rPr lang="ar-SA" sz="4000" b="1" dirty="0">
                <a:solidFill>
                  <a:srgbClr val="000066"/>
                </a:solidFill>
                <a:latin typeface="Alvi Nastaleeq" pitchFamily="2" charset="-78"/>
                <a:cs typeface="Alvi Nastaleeq" pitchFamily="2" charset="-78"/>
              </a:rPr>
              <a:t>فرما،</a:t>
            </a:r>
            <a:endParaRPr lang="en-US" sz="4000" b="1" dirty="0">
              <a:solidFill>
                <a:srgbClr val="000066"/>
              </a:solidFill>
              <a:latin typeface="Alvi Nastaleeq" pitchFamily="2" charset="-78"/>
              <a:cs typeface="Alvi Nastaleeq" pitchFamily="2" charset="-78"/>
            </a:endParaRPr>
          </a:p>
        </p:txBody>
      </p:sp>
      <p:sp>
        <p:nvSpPr>
          <p:cNvPr id="598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मेरा अमल कबूल फरमा, </a:t>
            </a:r>
            <a:endParaRPr lang="en-US" sz="2400" b="1">
              <a:solidFill>
                <a:srgbClr val="000066"/>
              </a:solidFill>
            </a:endParaRPr>
          </a:p>
        </p:txBody>
      </p:sp>
      <p:sp>
        <p:nvSpPr>
          <p:cNvPr id="598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8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وَأَعْلِ ذِكْرِي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grant me reputation</a:t>
            </a:r>
          </a:p>
        </p:txBody>
      </p:sp>
      <p:sp>
        <p:nvSpPr>
          <p:cNvPr id="599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wa-a’li dhikri</a:t>
            </a:r>
          </a:p>
        </p:txBody>
      </p:sp>
      <p:sp>
        <p:nvSpPr>
          <p:cNvPr id="599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ذکر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بلند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599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ज़िक्र को बुलंद कर, </a:t>
            </a:r>
            <a:endParaRPr lang="en-US" sz="2400" b="1">
              <a:solidFill>
                <a:srgbClr val="000066"/>
              </a:solidFill>
            </a:endParaRPr>
          </a:p>
        </p:txBody>
      </p:sp>
      <p:sp>
        <p:nvSpPr>
          <p:cNvPr id="599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9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وَأَشَارَ لِي فِي الآخِرَةِ إلَى عَفْوِهِ وَكَرَمِهِ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in the Hereafter, will have referred to me with His amnesty and generosity</a:t>
            </a:r>
          </a:p>
        </p:txBody>
      </p:sp>
      <p:sp>
        <p:nvSpPr>
          <p:cNvPr id="61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wa-ashara li fil-akhirati ila ‘afwihi wakaramih(i)</a:t>
            </a:r>
            <a:endParaRPr lang="fi-FI" sz="2400" b="1" i="1">
              <a:solidFill>
                <a:srgbClr val="000066"/>
              </a:solidFill>
              <a:ea typeface="MS Mincho" pitchFamily="49" charset="-128"/>
            </a:endParaRPr>
          </a:p>
        </p:txBody>
      </p:sp>
      <p:sp>
        <p:nvSpPr>
          <p:cNvPr id="61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پالا اور آخرت میں مجھے اپنے عفو و کرم کا اشارہ دیا ہے -</a:t>
            </a:r>
            <a:endParaRPr lang="en-US" sz="4000" b="1">
              <a:solidFill>
                <a:srgbClr val="000066"/>
              </a:solidFill>
              <a:latin typeface="Alvi Nastaleeq" pitchFamily="2" charset="-78"/>
              <a:cs typeface="Alvi Nastaleeq" pitchFamily="2" charset="-78"/>
            </a:endParaRPr>
          </a:p>
        </p:txBody>
      </p:sp>
      <p:sp>
        <p:nvSpPr>
          <p:cNvPr id="61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आखेरत में मुझे अपने अफु व करम का इशारा दिया है, </a:t>
            </a:r>
            <a:endParaRPr lang="en-US" sz="2400" b="1">
              <a:solidFill>
                <a:srgbClr val="000066"/>
              </a:solidFill>
            </a:endParaRPr>
          </a:p>
        </p:txBody>
      </p:sp>
      <p:sp>
        <p:nvSpPr>
          <p:cNvPr id="61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4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وَارْفَعْ دَرَجَتِي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elevate my rank</a:t>
            </a:r>
          </a:p>
        </p:txBody>
      </p:sp>
      <p:sp>
        <p:nvSpPr>
          <p:cNvPr id="600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warfa’ darajati</a:t>
            </a:r>
          </a:p>
        </p:txBody>
      </p:sp>
      <p:sp>
        <p:nvSpPr>
          <p:cNvPr id="600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مقام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اونچا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600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मोकाम को ऊंचा कर </a:t>
            </a:r>
            <a:endParaRPr lang="en-US" sz="2400" b="1">
              <a:solidFill>
                <a:srgbClr val="000066"/>
              </a:solidFill>
            </a:endParaRPr>
          </a:p>
        </p:txBody>
      </p:sp>
      <p:sp>
        <p:nvSpPr>
          <p:cNvPr id="600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0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وَحُطَّ وِزْرِي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exonerate my offenses</a:t>
            </a:r>
          </a:p>
        </p:txBody>
      </p:sp>
      <p:sp>
        <p:nvSpPr>
          <p:cNvPr id="601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wahuttta wizri</a:t>
            </a:r>
          </a:p>
        </p:txBody>
      </p:sp>
      <p:sp>
        <p:nvSpPr>
          <p:cNvPr id="601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مٹا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601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गुनाह मिटा दे, </a:t>
            </a:r>
            <a:endParaRPr lang="en-US" sz="2400" b="1">
              <a:solidFill>
                <a:srgbClr val="000066"/>
              </a:solidFill>
            </a:endParaRPr>
          </a:p>
        </p:txBody>
      </p:sp>
      <p:sp>
        <p:nvSpPr>
          <p:cNvPr id="601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1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تَذْكُرْنِي بِخَطِيئَتِي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refer to me with my faults</a:t>
            </a:r>
          </a:p>
        </p:txBody>
      </p:sp>
      <p:sp>
        <p:nvSpPr>
          <p:cNvPr id="602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tadhkurni bikhati-ati</a:t>
            </a:r>
          </a:p>
        </p:txBody>
      </p:sp>
      <p:sp>
        <p:nvSpPr>
          <p:cNvPr id="602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ساتھ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یاد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فرما، </a:t>
            </a:r>
            <a:endParaRPr lang="en-US" sz="4000" b="1" dirty="0">
              <a:solidFill>
                <a:srgbClr val="000066"/>
              </a:solidFill>
              <a:latin typeface="Alvi Nastaleeq" pitchFamily="2" charset="-78"/>
              <a:cs typeface="Alvi Nastaleeq" pitchFamily="2" charset="-78"/>
            </a:endParaRPr>
          </a:p>
        </p:txBody>
      </p:sp>
      <p:sp>
        <p:nvSpPr>
          <p:cNvPr id="602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मुझे मेरे गुनाहों के साथ याद न फरमा! </a:t>
            </a:r>
            <a:endParaRPr lang="en-US" sz="2400" b="1">
              <a:solidFill>
                <a:srgbClr val="000066"/>
              </a:solidFill>
            </a:endParaRPr>
          </a:p>
        </p:txBody>
      </p:sp>
      <p:sp>
        <p:nvSpPr>
          <p:cNvPr id="602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2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وَاجْعَلْ ثَوَابَ مَجْلِسِي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let the reward of my session</a:t>
            </a:r>
          </a:p>
        </p:txBody>
      </p:sp>
      <p:sp>
        <p:nvSpPr>
          <p:cNvPr id="603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waj’al thawaba majlisi</a:t>
            </a:r>
          </a:p>
        </p:txBody>
      </p:sp>
      <p:sp>
        <p:nvSpPr>
          <p:cNvPr id="603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بیٹھنے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ثواب</a:t>
            </a:r>
            <a:endParaRPr lang="en-US" sz="4000" b="1" dirty="0">
              <a:solidFill>
                <a:srgbClr val="000066"/>
              </a:solidFill>
              <a:latin typeface="Alvi Nastaleeq" pitchFamily="2" charset="-78"/>
              <a:cs typeface="Alvi Nastaleeq" pitchFamily="2" charset="-78"/>
            </a:endParaRPr>
          </a:p>
        </p:txBody>
      </p:sp>
      <p:sp>
        <p:nvSpPr>
          <p:cNvPr id="603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बैठने का सवाब, </a:t>
            </a:r>
            <a:endParaRPr lang="en-US" sz="2400" b="1">
              <a:solidFill>
                <a:srgbClr val="000066"/>
              </a:solidFill>
            </a:endParaRPr>
          </a:p>
        </p:txBody>
      </p:sp>
      <p:sp>
        <p:nvSpPr>
          <p:cNvPr id="603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3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وَثَوَابَ مَنْطِقِي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reward of my utterance</a:t>
            </a:r>
          </a:p>
        </p:txBody>
      </p:sp>
      <p:sp>
        <p:nvSpPr>
          <p:cNvPr id="604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wathawaba mantiqi</a:t>
            </a:r>
          </a:p>
        </p:txBody>
      </p:sp>
      <p:sp>
        <p:nvSpPr>
          <p:cNvPr id="604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گفتگو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ثواب ، </a:t>
            </a:r>
            <a:endParaRPr lang="en-US" sz="4000" b="1" dirty="0">
              <a:solidFill>
                <a:srgbClr val="000066"/>
              </a:solidFill>
              <a:latin typeface="Alvi Nastaleeq" pitchFamily="2" charset="-78"/>
              <a:cs typeface="Alvi Nastaleeq" pitchFamily="2" charset="-78"/>
            </a:endParaRPr>
          </a:p>
        </p:txBody>
      </p:sp>
      <p:sp>
        <p:nvSpPr>
          <p:cNvPr id="604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गुफ्तगू का सवाब, </a:t>
            </a:r>
            <a:endParaRPr lang="en-US" sz="2400" b="1">
              <a:solidFill>
                <a:srgbClr val="000066"/>
              </a:solidFill>
            </a:endParaRPr>
          </a:p>
        </p:txBody>
      </p:sp>
      <p:sp>
        <p:nvSpPr>
          <p:cNvPr id="604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4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وَثَوَابَ دُعَائِي رِضَاكَ وَالْجَنَّةَ</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reward of my prayer be Your pleasure and Paradise</a:t>
            </a:r>
          </a:p>
        </p:txBody>
      </p:sp>
      <p:sp>
        <p:nvSpPr>
          <p:cNvPr id="605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wathawaba du’a-i ridaka wal-janna(ta)</a:t>
            </a:r>
          </a:p>
        </p:txBody>
      </p:sp>
      <p:sp>
        <p:nvSpPr>
          <p:cNvPr id="605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دعاء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ثواب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خوشنودی</a:t>
            </a:r>
            <a:r>
              <a:rPr lang="ar-SA" sz="4000" b="1" dirty="0">
                <a:solidFill>
                  <a:srgbClr val="000066"/>
                </a:solidFill>
                <a:latin typeface="Alvi Nastaleeq" pitchFamily="2" charset="-78"/>
                <a:cs typeface="Alvi Nastaleeq" pitchFamily="2" charset="-78"/>
              </a:rPr>
              <a:t> و جنّت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شکل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605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दुआ का सवाब अपनी खुशनूदी व जन्नत के शक्ल में दे, </a:t>
            </a:r>
            <a:endParaRPr lang="en-US" sz="2400" b="1">
              <a:solidFill>
                <a:srgbClr val="000066"/>
              </a:solidFill>
            </a:endParaRPr>
          </a:p>
        </p:txBody>
      </p:sp>
      <p:sp>
        <p:nvSpPr>
          <p:cNvPr id="605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5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وَأَعْطِنِي يَا رَبِّ جَمِيعَ مَا سَأَلْتُكَ وَزِدْنِي مِنْ فَضْلِكَ إنِّي إلَيْكَ رَاغِبٌ</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give my, O Lord, all that which I have asked for from You and grant me more favor, for I seek none but You, </a:t>
            </a:r>
          </a:p>
        </p:txBody>
      </p:sp>
      <p:sp>
        <p:nvSpPr>
          <p:cNvPr id="606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smtClean="0">
                <a:solidFill>
                  <a:srgbClr val="000066"/>
                </a:solidFill>
                <a:ea typeface="MS Mincho" pitchFamily="49" charset="-128"/>
              </a:rPr>
              <a:t>wa-a’tini ya rabbi jami’a ma sa-altuka wazidni min fadlika inni ilayka raghibun</a:t>
            </a:r>
            <a:endParaRPr lang="fi-FI" sz="2400" b="1" i="1" dirty="0">
              <a:solidFill>
                <a:srgbClr val="000066"/>
              </a:solidFill>
              <a:ea typeface="MS Mincho" pitchFamily="49" charset="-128"/>
            </a:endParaRPr>
          </a:p>
        </p:txBody>
      </p:sp>
      <p:sp>
        <p:nvSpPr>
          <p:cNvPr id="606213" name="Rectangle 15"/>
          <p:cNvSpPr>
            <a:spLocks noChangeArrowheads="1"/>
          </p:cNvSpPr>
          <p:nvPr/>
        </p:nvSpPr>
        <p:spPr bwMode="auto">
          <a:xfrm>
            <a:off x="-152400" y="4114800"/>
            <a:ext cx="944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پالنے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ar-SA" sz="4000" b="1" dirty="0">
                <a:solidFill>
                  <a:srgbClr val="000066"/>
                </a:solidFill>
                <a:latin typeface="Alvi Nastaleeq" pitchFamily="2" charset="-78"/>
                <a:cs typeface="Alvi Nastaleeq" pitchFamily="2" charset="-78"/>
              </a:rPr>
              <a:t> !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سب </a:t>
            </a:r>
            <a:r>
              <a:rPr lang="ar-SA" sz="4000" b="1" dirty="0" err="1">
                <a:solidFill>
                  <a:srgbClr val="000066"/>
                </a:solidFill>
                <a:latin typeface="Alvi Nastaleeq" pitchFamily="2" charset="-78"/>
                <a:cs typeface="Alvi Nastaleeq" pitchFamily="2" charset="-78"/>
              </a:rPr>
              <a:t>کچھ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ہےاور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اضافہ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a:solidFill>
                  <a:srgbClr val="000066"/>
                </a:solidFill>
                <a:latin typeface="Alvi Nastaleeq" pitchFamily="2" charset="-78"/>
                <a:cs typeface="Alvi Nastaleeq" pitchFamily="2" charset="-78"/>
              </a:rPr>
              <a:t> ، </a:t>
            </a:r>
            <a:r>
              <a:rPr lang="ar-SA" sz="4000" b="1" dirty="0" err="1">
                <a:solidFill>
                  <a:srgbClr val="000066"/>
                </a:solidFill>
                <a:latin typeface="Alvi Nastaleeq" pitchFamily="2" charset="-78"/>
                <a:cs typeface="Alvi Nastaleeq" pitchFamily="2" charset="-78"/>
              </a:rPr>
              <a:t>بیشک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رکھتا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اے</a:t>
            </a:r>
            <a:endParaRPr lang="en-US" sz="4000" b="1" dirty="0">
              <a:solidFill>
                <a:srgbClr val="000066"/>
              </a:solidFill>
              <a:latin typeface="Alvi Nastaleeq" pitchFamily="2" charset="-78"/>
              <a:cs typeface="Alvi Nastaleeq" pitchFamily="2" charset="-78"/>
            </a:endParaRPr>
          </a:p>
        </p:txBody>
      </p:sp>
      <p:sp>
        <p:nvSpPr>
          <p:cNvPr id="606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और ऐ पालने वाले! वो सब कुछ दे जो मैंने माँगा है और अपने फज़ल से इसमें इज़ाफा कर दे,बेशक मई तेरी चाहत रखता </a:t>
            </a:r>
            <a:r>
              <a:rPr lang="hi-IN" sz="2400" b="1" dirty="0" smtClean="0">
                <a:solidFill>
                  <a:srgbClr val="000066"/>
                </a:solidFill>
              </a:rPr>
              <a:t>हूँ</a:t>
            </a:r>
            <a:endParaRPr lang="en-US" sz="2400" b="1" dirty="0">
              <a:solidFill>
                <a:srgbClr val="000066"/>
              </a:solidFill>
            </a:endParaRPr>
          </a:p>
        </p:txBody>
      </p:sp>
      <p:sp>
        <p:nvSpPr>
          <p:cNvPr id="606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6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a:t>
            </a:r>
            <a:r>
              <a:rPr lang="ar-SA" sz="6600" kern="1200" dirty="0">
                <a:latin typeface="Arabic Typesetting" panose="03020402040406030203" pitchFamily="66" charset="-78"/>
                <a:ea typeface="+mn-ea"/>
                <a:cs typeface="Arabic Typesetting" panose="03020402040406030203" pitchFamily="66" charset="-78"/>
              </a:rPr>
              <a:t>رَبَّ الْعَالَمِينَ.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smtClean="0">
                <a:ea typeface="MS Mincho" pitchFamily="49" charset="-128"/>
              </a:rPr>
              <a:t>O </a:t>
            </a:r>
            <a:r>
              <a:rPr lang="en-US" sz="2800" b="1" kern="1200" dirty="0">
                <a:ea typeface="MS Mincho" pitchFamily="49" charset="-128"/>
              </a:rPr>
              <a:t>the Lord of the worlds</a:t>
            </a:r>
          </a:p>
        </p:txBody>
      </p:sp>
      <p:sp>
        <p:nvSpPr>
          <p:cNvPr id="606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smtClean="0">
                <a:solidFill>
                  <a:srgbClr val="000066"/>
                </a:solidFill>
                <a:ea typeface="MS Mincho" pitchFamily="49" charset="-128"/>
              </a:rPr>
              <a:t>ya </a:t>
            </a:r>
            <a:r>
              <a:rPr lang="fi-FI" sz="2400" b="1" i="1" dirty="0">
                <a:solidFill>
                  <a:srgbClr val="000066"/>
                </a:solidFill>
                <a:ea typeface="MS Mincho" pitchFamily="49" charset="-128"/>
              </a:rPr>
              <a:t>rabbal-‘alamin(a)</a:t>
            </a:r>
          </a:p>
        </p:txBody>
      </p:sp>
      <p:sp>
        <p:nvSpPr>
          <p:cNvPr id="606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جہانوں</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کے</a:t>
            </a:r>
            <a:r>
              <a:rPr lang="ar-SA" sz="4000" b="1" dirty="0" smtClean="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پالنے</a:t>
            </a:r>
            <a:endParaRPr lang="ar-SA" sz="4000" b="1" dirty="0">
              <a:solidFill>
                <a:srgbClr val="000066"/>
              </a:solidFill>
              <a:latin typeface="Alvi Nastaleeq" pitchFamily="2" charset="-78"/>
              <a:cs typeface="Alvi Nastaleeq" pitchFamily="2" charset="-78"/>
            </a:endParaRPr>
          </a:p>
        </p:txBody>
      </p:sp>
      <p:sp>
        <p:nvSpPr>
          <p:cNvPr id="606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जहानों के पालने वाले! </a:t>
            </a:r>
            <a:endParaRPr lang="hi-IN" sz="2400" b="1" dirty="0">
              <a:solidFill>
                <a:srgbClr val="000066"/>
              </a:solidFill>
            </a:endParaRPr>
          </a:p>
        </p:txBody>
      </p:sp>
      <p:sp>
        <p:nvSpPr>
          <p:cNvPr id="606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6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extLst>
      <p:ext uri="{BB962C8B-B14F-4D97-AF65-F5344CB8AC3E}">
        <p14:creationId xmlns:p14="http://schemas.microsoft.com/office/powerpoint/2010/main" val="3278158317"/>
      </p:ext>
    </p:extLst>
  </p:cSld>
  <p:clrMapOvr>
    <a:masterClrMapping/>
  </p:clrMapOvr>
  <p:transition>
    <p:fade/>
  </p:transition>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إنَّكَ أَنْزَلْتَ فِي كِتَابِكَ أَنْ نَعْفُوَ عَمَّنْ ظَلَمَنَا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You have ordered us in Your book that we should overlook those who wrong us</a:t>
            </a:r>
          </a:p>
        </p:txBody>
      </p:sp>
      <p:sp>
        <p:nvSpPr>
          <p:cNvPr id="607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innaka anzalta fi kitabika an na’fuwa ’amman zalamana</a:t>
            </a:r>
          </a:p>
        </p:txBody>
      </p:sp>
      <p:sp>
        <p:nvSpPr>
          <p:cNvPr id="607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والے-اے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معبود!بیشک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کتاب</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نازل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ظلم </a:t>
            </a:r>
            <a:r>
              <a:rPr lang="ar-SA" sz="4000" b="1" dirty="0" err="1">
                <a:solidFill>
                  <a:srgbClr val="000066"/>
                </a:solidFill>
                <a:latin typeface="Alvi Nastaleeq" pitchFamily="2" charset="-78"/>
                <a:cs typeface="Alvi Nastaleeq" pitchFamily="2" charset="-78"/>
              </a:rPr>
              <a:t>کریں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اسے</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دیں</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607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बेशक तूने अपनी किताब में यह हुक्म नाजिल किया है की जो हम पर ज़ुल्म करें इसे माफ़ कर दें </a:t>
            </a:r>
            <a:endParaRPr lang="en-US" sz="2400" b="1">
              <a:solidFill>
                <a:srgbClr val="000066"/>
              </a:solidFill>
            </a:endParaRPr>
          </a:p>
        </p:txBody>
      </p:sp>
      <p:sp>
        <p:nvSpPr>
          <p:cNvPr id="607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7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ظَلَمْنَا أَنْفُسَنَا فَاعْفُ عَنَّا فَإنَّكَ أَوْلَى بِذلِكَ مِنَّا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We have wronged ourselves; so, forgive us, for You are worthier of forgiveness than we are</a:t>
            </a:r>
          </a:p>
        </p:txBody>
      </p:sp>
      <p:sp>
        <p:nvSpPr>
          <p:cNvPr id="608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zalamna anfusana fa’fu ‘anna fa-innaka awla bidhalika minna</a:t>
            </a:r>
          </a:p>
        </p:txBody>
      </p:sp>
      <p:sp>
        <p:nvSpPr>
          <p:cNvPr id="608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ضرور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نفسوں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ظلم </a:t>
            </a:r>
            <a:r>
              <a:rPr lang="ar-SA" sz="4000" b="1" dirty="0" err="1">
                <a:solidFill>
                  <a:srgbClr val="000066"/>
                </a:solidFill>
                <a:latin typeface="Alvi Nastaleeq" pitchFamily="2" charset="-78"/>
                <a:cs typeface="Alvi Nastaleeq" pitchFamily="2" charset="-78"/>
              </a:rPr>
              <a:t>کیا</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معاف فرما، </a:t>
            </a:r>
            <a:r>
              <a:rPr lang="ar-SA" sz="4000" b="1" dirty="0" err="1">
                <a:solidFill>
                  <a:srgbClr val="000066"/>
                </a:solidFill>
                <a:latin typeface="Alvi Nastaleeq" pitchFamily="2" charset="-78"/>
                <a:cs typeface="Alvi Nastaleeq" pitchFamily="2" charset="-78"/>
              </a:rPr>
              <a:t>یقینن</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زیادہ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اہل</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608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ज़रूर हमने अपने नफ्सों पर ज़ुल्म किया तो हमें माफ़ फरमा, यकीनन तू हम से ज्यादा इसका अहल है, </a:t>
            </a:r>
            <a:endParaRPr lang="en-US" sz="2400" b="1">
              <a:solidFill>
                <a:srgbClr val="000066"/>
              </a:solidFill>
            </a:endParaRPr>
          </a:p>
        </p:txBody>
      </p:sp>
      <p:sp>
        <p:nvSpPr>
          <p:cNvPr id="608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8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تَمْكُرْ بِي فِي حِيلَتِكَ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subject me to Your planned strategy</a:t>
            </a:r>
          </a:p>
        </p:txBody>
      </p:sp>
      <p:sp>
        <p:nvSpPr>
          <p:cNvPr id="7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tamkur bi fi hilatik(a)</a:t>
            </a:r>
          </a:p>
        </p:txBody>
      </p:sp>
      <p:sp>
        <p:nvSpPr>
          <p:cNvPr id="7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اپنی قدرت کے ساتھ نہ آزما</a:t>
            </a:r>
            <a:endParaRPr lang="en-US" sz="4000" b="1">
              <a:solidFill>
                <a:srgbClr val="000066"/>
              </a:solidFill>
              <a:latin typeface="Alvi Nastaleeq" pitchFamily="2" charset="-78"/>
              <a:cs typeface="Alvi Nastaleeq" pitchFamily="2" charset="-78"/>
            </a:endParaRPr>
          </a:p>
        </p:txBody>
      </p:sp>
      <p:sp>
        <p:nvSpPr>
          <p:cNvPr id="7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अपनी कुदरत के साथ ना आज़मा, </a:t>
            </a:r>
            <a:endParaRPr lang="en-US" sz="2400" b="1">
              <a:solidFill>
                <a:srgbClr val="000066"/>
              </a:solidFill>
            </a:endParaRPr>
          </a:p>
        </p:txBody>
      </p:sp>
      <p:sp>
        <p:nvSpPr>
          <p:cNvPr id="7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1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مَعْرِفَتِي يَا مَوْلايَ دَلِيلِي عَلَيْكَ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My acquaintance with You, O my Lord, is the path taking me to You</a:t>
            </a:r>
          </a:p>
        </p:txBody>
      </p:sp>
      <p:sp>
        <p:nvSpPr>
          <p:cNvPr id="62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ma’rifati ya mawlaya dalili ‘alayk(a)</a:t>
            </a:r>
          </a:p>
        </p:txBody>
      </p:sp>
      <p:sp>
        <p:nvSpPr>
          <p:cNvPr id="62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میرے مولا میری مغفرت ہی تیری طرف</a:t>
            </a:r>
            <a:endParaRPr lang="en-US" sz="4000" b="1">
              <a:solidFill>
                <a:srgbClr val="000066"/>
              </a:solidFill>
              <a:latin typeface="Alvi Nastaleeq" pitchFamily="2" charset="-78"/>
              <a:cs typeface="Alvi Nastaleeq" pitchFamily="2" charset="-78"/>
            </a:endParaRPr>
          </a:p>
        </p:txBody>
      </p:sp>
      <p:sp>
        <p:nvSpPr>
          <p:cNvPr id="62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मौला! मेरी मग्फेरत ही तेरी तरफ मेरी रहनुमा है </a:t>
            </a:r>
            <a:endParaRPr lang="en-US" sz="2400" b="1">
              <a:solidFill>
                <a:srgbClr val="000066"/>
              </a:solidFill>
            </a:endParaRPr>
          </a:p>
        </p:txBody>
      </p:sp>
      <p:sp>
        <p:nvSpPr>
          <p:cNvPr id="62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4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وَأَمَرْتَنَا أَنْ لا نَرُدَّ سَائِلاً عَنْ أَبْوَابِنَا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have ordered us not to reject any beggar being on our doors</a:t>
            </a:r>
          </a:p>
        </p:txBody>
      </p:sp>
      <p:sp>
        <p:nvSpPr>
          <p:cNvPr id="609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wa-amartana an la narudda sa-ilan ‘an abwabina</a:t>
            </a:r>
          </a:p>
        </p:txBody>
      </p:sp>
      <p:sp>
        <p:nvSpPr>
          <p:cNvPr id="609285" name="Rectangle 15"/>
          <p:cNvSpPr>
            <a:spLocks noChangeArrowheads="1"/>
          </p:cNvSpPr>
          <p:nvPr/>
        </p:nvSpPr>
        <p:spPr bwMode="auto">
          <a:xfrm>
            <a:off x="304800" y="4114800"/>
            <a:ext cx="85344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سوالی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دروازے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ہٹائیں</a:t>
            </a:r>
            <a:endParaRPr lang="en-US" sz="4000" b="1" dirty="0">
              <a:solidFill>
                <a:srgbClr val="000066"/>
              </a:solidFill>
              <a:latin typeface="Alvi Nastaleeq" pitchFamily="2" charset="-78"/>
              <a:cs typeface="Alvi Nastaleeq" pitchFamily="2" charset="-78"/>
            </a:endParaRPr>
          </a:p>
        </p:txBody>
      </p:sp>
      <p:sp>
        <p:nvSpPr>
          <p:cNvPr id="609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तूने हमें हुक्म दिया की हम सवाली को ओने दरवाजों से न हटायें </a:t>
            </a:r>
            <a:endParaRPr lang="en-US" sz="2400" b="1">
              <a:solidFill>
                <a:srgbClr val="000066"/>
              </a:solidFill>
            </a:endParaRPr>
          </a:p>
        </p:txBody>
      </p:sp>
      <p:sp>
        <p:nvSpPr>
          <p:cNvPr id="609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9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جِئْتُكَ سَائِلاً فَلا تَرُدَّنِي إلاّ بِقَضَاءِ حَاجَتِي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Here I am begging You; so, do not reject me; rather respond to my need</a:t>
            </a:r>
          </a:p>
        </p:txBody>
      </p:sp>
      <p:sp>
        <p:nvSpPr>
          <p:cNvPr id="610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ji`tuka sa`ilan fala taruddani illa biqada-i hajati</a:t>
            </a:r>
          </a:p>
        </p:txBody>
      </p:sp>
      <p:sp>
        <p:nvSpPr>
          <p:cNvPr id="610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حضور </a:t>
            </a:r>
            <a:r>
              <a:rPr lang="ar-SA" sz="4000" b="1" dirty="0" err="1">
                <a:solidFill>
                  <a:srgbClr val="000066"/>
                </a:solidFill>
                <a:latin typeface="Alvi Nastaleeq" pitchFamily="2" charset="-78"/>
                <a:cs typeface="Alvi Nastaleeq" pitchFamily="2" charset="-78"/>
              </a:rPr>
              <a:t>سوالی</a:t>
            </a:r>
            <a:r>
              <a:rPr lang="ar-SA" sz="4000" b="1" dirty="0">
                <a:solidFill>
                  <a:srgbClr val="000066"/>
                </a:solidFill>
                <a:latin typeface="Alvi Nastaleeq" pitchFamily="2" charset="-78"/>
                <a:cs typeface="Alvi Nastaleeq" pitchFamily="2" charset="-78"/>
              </a:rPr>
              <a:t> بن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 </a:t>
            </a:r>
            <a:r>
              <a:rPr lang="ar-SA" sz="4000" b="1" dirty="0" err="1">
                <a:solidFill>
                  <a:srgbClr val="000066"/>
                </a:solidFill>
                <a:latin typeface="Alvi Nastaleeq" pitchFamily="2" charset="-78"/>
                <a:cs typeface="Alvi Nastaleeq" pitchFamily="2" charset="-78"/>
              </a:rPr>
              <a:t>پس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دور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کرمگر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حاجت </a:t>
            </a:r>
            <a:r>
              <a:rPr lang="ar-SA" sz="4000" b="1" dirty="0" err="1">
                <a:solidFill>
                  <a:srgbClr val="000066"/>
                </a:solidFill>
                <a:latin typeface="Alvi Nastaleeq" pitchFamily="2" charset="-78"/>
                <a:cs typeface="Alvi Nastaleeq" pitchFamily="2" charset="-78"/>
              </a:rPr>
              <a:t>پوری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endParaRPr lang="en-US" sz="4000" b="1" dirty="0">
              <a:solidFill>
                <a:srgbClr val="000066"/>
              </a:solidFill>
              <a:latin typeface="Alvi Nastaleeq" pitchFamily="2" charset="-78"/>
              <a:cs typeface="Alvi Nastaleeq" pitchFamily="2" charset="-78"/>
            </a:endParaRPr>
          </a:p>
        </p:txBody>
      </p:sp>
      <p:sp>
        <p:nvSpPr>
          <p:cNvPr id="610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तेरे हुज़ूर सवाली बन के आया हूँ बस मुझे दूर न कर मगर जब मेरी हाजत पूरी कर दे! </a:t>
            </a:r>
            <a:endParaRPr lang="en-US" sz="2400" b="1">
              <a:solidFill>
                <a:srgbClr val="000066"/>
              </a:solidFill>
            </a:endParaRPr>
          </a:p>
        </p:txBody>
      </p:sp>
      <p:sp>
        <p:nvSpPr>
          <p:cNvPr id="610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0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وَأَمَرْتَنَا بِالإحْسَانِ إلَى مَا مَلَكَتْ أَيْمَانُنَا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 have ordered us to act nicely to those under our authorities</a:t>
            </a:r>
          </a:p>
        </p:txBody>
      </p:sp>
      <p:sp>
        <p:nvSpPr>
          <p:cNvPr id="611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wa-amartana bil-ihsani ila ma malakat aymanuna</a:t>
            </a:r>
            <a:endParaRPr lang="fi-FI" sz="2400" b="1" i="1">
              <a:solidFill>
                <a:srgbClr val="000066"/>
              </a:solidFill>
              <a:ea typeface="MS Mincho" pitchFamily="49" charset="-128"/>
            </a:endParaRPr>
          </a:p>
        </p:txBody>
      </p:sp>
      <p:sp>
        <p:nvSpPr>
          <p:cNvPr id="611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حکم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دیا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جو افراد </a:t>
            </a:r>
            <a:r>
              <a:rPr lang="ar-SA" sz="4000" b="1" dirty="0" err="1">
                <a:solidFill>
                  <a:srgbClr val="000066"/>
                </a:solidFill>
                <a:latin typeface="Alvi Nastaleeq" pitchFamily="2" charset="-78"/>
                <a:cs typeface="Alvi Nastaleeq" pitchFamily="2" charset="-78"/>
              </a:rPr>
              <a:t>ہمارے</a:t>
            </a:r>
            <a:r>
              <a:rPr lang="ar-SA" sz="4000" b="1" dirty="0">
                <a:solidFill>
                  <a:srgbClr val="000066"/>
                </a:solidFill>
                <a:latin typeface="Alvi Nastaleeq" pitchFamily="2" charset="-78"/>
                <a:cs typeface="Alvi Nastaleeq" pitchFamily="2" charset="-78"/>
              </a:rPr>
              <a:t> غلام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ان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احسان </a:t>
            </a:r>
            <a:r>
              <a:rPr lang="ar-SA" sz="4000" b="1" dirty="0" err="1">
                <a:solidFill>
                  <a:srgbClr val="000066"/>
                </a:solidFill>
                <a:latin typeface="Alvi Nastaleeq" pitchFamily="2" charset="-78"/>
                <a:cs typeface="Alvi Nastaleeq" pitchFamily="2" charset="-78"/>
              </a:rPr>
              <a:t>کریں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611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तूने हमें हुक्म दिया की जो अफराद हमारे गुलाम हैं हम इनपर एहसान करें! </a:t>
            </a:r>
            <a:endParaRPr lang="en-US" sz="2400" b="1">
              <a:solidFill>
                <a:srgbClr val="000066"/>
              </a:solidFill>
            </a:endParaRPr>
          </a:p>
        </p:txBody>
      </p:sp>
      <p:sp>
        <p:nvSpPr>
          <p:cNvPr id="611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1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وَنَحْنُ أَرِقَّاؤُكَ فَأَعْتِقْ رِقَابَنَا مِنَ النَّارِ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we are surely under Your authority; so, release us from Hellfire</a:t>
            </a:r>
          </a:p>
        </p:txBody>
      </p:sp>
      <p:sp>
        <p:nvSpPr>
          <p:cNvPr id="612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wanahnu ariqqa-uka fa-a’tiq riqabana minan-nar(i)</a:t>
            </a:r>
          </a:p>
        </p:txBody>
      </p:sp>
      <p:sp>
        <p:nvSpPr>
          <p:cNvPr id="612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ہم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تیرے</a:t>
            </a:r>
            <a:r>
              <a:rPr lang="ar-SA" sz="4000" b="1" dirty="0">
                <a:solidFill>
                  <a:srgbClr val="000066"/>
                </a:solidFill>
                <a:latin typeface="Alvi Nastaleeq" pitchFamily="2" charset="-78"/>
                <a:cs typeface="Alvi Nastaleeq" pitchFamily="2" charset="-78"/>
              </a:rPr>
              <a:t> غلام </a:t>
            </a:r>
            <a:r>
              <a:rPr lang="ar-SA" sz="4000" b="1" dirty="0" err="1">
                <a:solidFill>
                  <a:srgbClr val="000066"/>
                </a:solidFill>
                <a:latin typeface="Alvi Nastaleeq" pitchFamily="2" charset="-78"/>
                <a:cs typeface="Alvi Nastaleeq" pitchFamily="2" charset="-78"/>
              </a:rPr>
              <a:t>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پس</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ہماری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گردنیں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آزاد</a:t>
            </a:r>
            <a:r>
              <a:rPr lang="ar-SA" sz="4000" b="1" dirty="0">
                <a:solidFill>
                  <a:srgbClr val="000066"/>
                </a:solidFill>
                <a:latin typeface="Alvi Nastaleeq" pitchFamily="2" charset="-78"/>
                <a:cs typeface="Alvi Nastaleeq" pitchFamily="2" charset="-78"/>
              </a:rPr>
              <a:t> </a:t>
            </a:r>
            <a:r>
              <a:rPr lang="ar-SA" sz="4000" b="1" dirty="0" smtClean="0">
                <a:solidFill>
                  <a:srgbClr val="000066"/>
                </a:solidFill>
                <a:latin typeface="Alvi Nastaleeq" pitchFamily="2" charset="-78"/>
                <a:cs typeface="Alvi Nastaleeq" pitchFamily="2" charset="-78"/>
              </a:rPr>
              <a:t>فرما-</a:t>
            </a:r>
            <a:endParaRPr lang="en-US" sz="4000" b="1" dirty="0">
              <a:solidFill>
                <a:srgbClr val="000066"/>
              </a:solidFill>
              <a:latin typeface="Alvi Nastaleeq" pitchFamily="2" charset="-78"/>
              <a:cs typeface="Alvi Nastaleeq" pitchFamily="2" charset="-78"/>
            </a:endParaRPr>
          </a:p>
        </p:txBody>
      </p:sp>
      <p:sp>
        <p:nvSpPr>
          <p:cNvPr id="612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हम तेरे गुलाम हैं बस हमारी गर्दनें आग से आज़ाद फरमा! </a:t>
            </a:r>
            <a:endParaRPr lang="en-US" sz="2400" b="1">
              <a:solidFill>
                <a:srgbClr val="000066"/>
              </a:solidFill>
            </a:endParaRPr>
          </a:p>
        </p:txBody>
      </p:sp>
      <p:sp>
        <p:nvSpPr>
          <p:cNvPr id="612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2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مَفْزَعِي عِنْدَ كُرْبَتِي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Shelter whenever I am aggrieved</a:t>
            </a:r>
          </a:p>
        </p:txBody>
      </p:sp>
      <p:sp>
        <p:nvSpPr>
          <p:cNvPr id="613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mafza’i ‘inda kurbati</a:t>
            </a:r>
          </a:p>
        </p:txBody>
      </p:sp>
      <p:sp>
        <p:nvSpPr>
          <p:cNvPr id="613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وقت </a:t>
            </a:r>
            <a:r>
              <a:rPr lang="ar-SA" sz="4000" b="1" dirty="0" err="1">
                <a:solidFill>
                  <a:srgbClr val="000066"/>
                </a:solidFill>
                <a:latin typeface="Alvi Nastaleeq" pitchFamily="2" charset="-78"/>
                <a:cs typeface="Alvi Nastaleeq" pitchFamily="2" charset="-78"/>
              </a:rPr>
              <a:t>مصیبت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پناہگاہ</a:t>
            </a:r>
            <a:endParaRPr lang="en-US" sz="4000" b="1" dirty="0">
              <a:solidFill>
                <a:srgbClr val="000066"/>
              </a:solidFill>
              <a:latin typeface="Alvi Nastaleeq" pitchFamily="2" charset="-78"/>
              <a:cs typeface="Alvi Nastaleeq" pitchFamily="2" charset="-78"/>
            </a:endParaRPr>
          </a:p>
        </p:txBody>
      </p:sp>
      <p:sp>
        <p:nvSpPr>
          <p:cNvPr id="613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वक्ते मुसीबत मेरी पनाहगाह, </a:t>
            </a:r>
            <a:endParaRPr lang="en-US" sz="2400" b="1">
              <a:solidFill>
                <a:srgbClr val="000066"/>
              </a:solidFill>
            </a:endParaRPr>
          </a:p>
        </p:txBody>
      </p:sp>
      <p:sp>
        <p:nvSpPr>
          <p:cNvPr id="613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3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err="1">
                <a:latin typeface="Arabic Typesetting" panose="03020402040406030203" pitchFamily="66" charset="-78"/>
                <a:ea typeface="+mn-ea"/>
                <a:cs typeface="Arabic Typesetting" panose="03020402040406030203" pitchFamily="66" charset="-78"/>
              </a:rPr>
              <a:t>وَيَا</a:t>
            </a:r>
            <a:r>
              <a:rPr lang="ar-SA" sz="6600" kern="1200" dirty="0">
                <a:latin typeface="Arabic Typesetting" panose="03020402040406030203" pitchFamily="66" charset="-78"/>
                <a:ea typeface="+mn-ea"/>
                <a:cs typeface="Arabic Typesetting" panose="03020402040406030203" pitchFamily="66" charset="-78"/>
              </a:rPr>
              <a:t> غَوْثِي عِنْدَ شِدَّتِي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Aid whenever hardships hit me</a:t>
            </a:r>
          </a:p>
        </p:txBody>
      </p:sp>
      <p:sp>
        <p:nvSpPr>
          <p:cNvPr id="614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waya ghawthi ‘inda shiddati</a:t>
            </a:r>
          </a:p>
        </p:txBody>
      </p:sp>
      <p:sp>
        <p:nvSpPr>
          <p:cNvPr id="614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سختی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ہنگام</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فریاد</a:t>
            </a:r>
            <a:r>
              <a:rPr lang="ar-SA" sz="4000" b="1" dirty="0">
                <a:solidFill>
                  <a:srgbClr val="000066"/>
                </a:solidFill>
                <a:latin typeface="Alvi Nastaleeq" pitchFamily="2" charset="-78"/>
                <a:cs typeface="Alvi Nastaleeq" pitchFamily="2" charset="-78"/>
              </a:rPr>
              <a:t> رس</a:t>
            </a:r>
            <a:endParaRPr lang="en-US" sz="4000" b="1" dirty="0">
              <a:solidFill>
                <a:srgbClr val="000066"/>
              </a:solidFill>
              <a:latin typeface="Alvi Nastaleeq" pitchFamily="2" charset="-78"/>
              <a:cs typeface="Alvi Nastaleeq" pitchFamily="2" charset="-78"/>
            </a:endParaRPr>
          </a:p>
        </p:txBody>
      </p:sp>
      <p:sp>
        <p:nvSpPr>
          <p:cNvPr id="614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सख्ती के हंगाम, </a:t>
            </a:r>
            <a:endParaRPr lang="en-US" sz="2400" b="1">
              <a:solidFill>
                <a:srgbClr val="000066"/>
              </a:solidFill>
            </a:endParaRPr>
          </a:p>
        </p:txBody>
      </p:sp>
      <p:sp>
        <p:nvSpPr>
          <p:cNvPr id="614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4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إلَيْكَ فَزِعْتُ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To You have I resorted</a:t>
            </a:r>
          </a:p>
        </p:txBody>
      </p:sp>
      <p:sp>
        <p:nvSpPr>
          <p:cNvPr id="6154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ilayka fazi’t(u)</a:t>
            </a:r>
          </a:p>
        </p:txBody>
      </p:sp>
      <p:sp>
        <p:nvSpPr>
          <p:cNvPr id="615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فریاد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smtClean="0">
                <a:solidFill>
                  <a:srgbClr val="000066"/>
                </a:solidFill>
                <a:latin typeface="Alvi Nastaleeq" pitchFamily="2" charset="-78"/>
                <a:cs typeface="Alvi Nastaleeq" pitchFamily="2" charset="-78"/>
              </a:rPr>
              <a:t>ہوں</a:t>
            </a:r>
            <a:endParaRPr lang="en-US" sz="4000" b="1" dirty="0">
              <a:solidFill>
                <a:srgbClr val="000066"/>
              </a:solidFill>
              <a:latin typeface="Alvi Nastaleeq" pitchFamily="2" charset="-78"/>
              <a:cs typeface="Alvi Nastaleeq" pitchFamily="2" charset="-78"/>
            </a:endParaRPr>
          </a:p>
        </p:txBody>
      </p:sp>
      <p:sp>
        <p:nvSpPr>
          <p:cNvPr id="615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फरयाद रस तुझ से फरयाद करता हूँ </a:t>
            </a:r>
            <a:endParaRPr lang="en-US" sz="2400" b="1">
              <a:solidFill>
                <a:srgbClr val="000066"/>
              </a:solidFill>
            </a:endParaRPr>
          </a:p>
        </p:txBody>
      </p:sp>
      <p:sp>
        <p:nvSpPr>
          <p:cNvPr id="615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54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وَبِكَ اسْتَغَثْتُ وَلُذْتُ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with You have I sought refuge and haven</a:t>
            </a:r>
          </a:p>
        </p:txBody>
      </p:sp>
      <p:sp>
        <p:nvSpPr>
          <p:cNvPr id="616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wabikas-taghathtu waludht(u)</a:t>
            </a:r>
          </a:p>
        </p:txBody>
      </p:sp>
      <p:sp>
        <p:nvSpPr>
          <p:cNvPr id="616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داد </a:t>
            </a:r>
            <a:r>
              <a:rPr lang="ar-SA" sz="4000" b="1" dirty="0" err="1">
                <a:solidFill>
                  <a:srgbClr val="000066"/>
                </a:solidFill>
                <a:latin typeface="Alvi Nastaleeq" pitchFamily="2" charset="-78"/>
                <a:cs typeface="Alvi Nastaleeq" pitchFamily="2" charset="-78"/>
              </a:rPr>
              <a:t>خواہ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616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तुझ से दाद ख्वाह  हूँ मैं पनाह चाहता हूँ तेरी, </a:t>
            </a:r>
            <a:endParaRPr lang="en-US" sz="2400" b="1">
              <a:solidFill>
                <a:srgbClr val="000066"/>
              </a:solidFill>
            </a:endParaRPr>
          </a:p>
        </p:txBody>
      </p:sp>
      <p:sp>
        <p:nvSpPr>
          <p:cNvPr id="616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64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لا أَلُوذُ بِسِوَاكَ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To none save You shall I ever resort</a:t>
            </a:r>
          </a:p>
        </p:txBody>
      </p:sp>
      <p:sp>
        <p:nvSpPr>
          <p:cNvPr id="617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 aludhu bisiwak(a)</a:t>
            </a:r>
          </a:p>
        </p:txBody>
      </p:sp>
      <p:sp>
        <p:nvSpPr>
          <p:cNvPr id="617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پناہ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چاھتا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کسی</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کی</a:t>
            </a:r>
            <a:endParaRPr lang="en-US" sz="4000" b="1" dirty="0">
              <a:solidFill>
                <a:srgbClr val="000066"/>
              </a:solidFill>
              <a:latin typeface="Alvi Nastaleeq" pitchFamily="2" charset="-78"/>
              <a:cs typeface="Alvi Nastaleeq" pitchFamily="2" charset="-78"/>
            </a:endParaRPr>
          </a:p>
        </p:txBody>
      </p:sp>
      <p:sp>
        <p:nvSpPr>
          <p:cNvPr id="617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न किसी और की और सिवाए तेरे किसी से कशाइश का तालिब नहीं हूँ, </a:t>
            </a:r>
            <a:endParaRPr lang="en-US" sz="2400" b="1">
              <a:solidFill>
                <a:srgbClr val="000066"/>
              </a:solidFill>
            </a:endParaRPr>
          </a:p>
        </p:txBody>
      </p:sp>
      <p:sp>
        <p:nvSpPr>
          <p:cNvPr id="617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74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أَطْلُبُ الْفَرَجَ إلاّ مِنْكَ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from none save You shall I ever seek for relief</a:t>
            </a:r>
          </a:p>
        </p:txBody>
      </p:sp>
      <p:sp>
        <p:nvSpPr>
          <p:cNvPr id="6185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atlubul-faraja illa mink(a)</a:t>
            </a:r>
          </a:p>
        </p:txBody>
      </p:sp>
      <p:sp>
        <p:nvSpPr>
          <p:cNvPr id="618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سواۓ</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کسی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کشائش</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کا</a:t>
            </a:r>
            <a:r>
              <a:rPr lang="ar-SA" sz="4000" b="1" dirty="0">
                <a:solidFill>
                  <a:srgbClr val="000066"/>
                </a:solidFill>
                <a:latin typeface="Alvi Nastaleeq" pitchFamily="2" charset="-78"/>
                <a:cs typeface="Alvi Nastaleeq" pitchFamily="2" charset="-78"/>
              </a:rPr>
              <a:t> طالب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618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सिवाए तेरे किसी से राहत</a:t>
            </a:r>
            <a:r>
              <a:rPr lang="en-US" sz="2400" b="1">
                <a:solidFill>
                  <a:srgbClr val="000066"/>
                </a:solidFill>
              </a:rPr>
              <a:t> </a:t>
            </a:r>
            <a:r>
              <a:rPr lang="hi-IN" sz="2400" b="1">
                <a:solidFill>
                  <a:srgbClr val="000066"/>
                </a:solidFill>
              </a:rPr>
              <a:t>का तालिब नहीं हूँ, </a:t>
            </a:r>
          </a:p>
        </p:txBody>
      </p:sp>
      <p:sp>
        <p:nvSpPr>
          <p:cNvPr id="618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85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وَحُبِّي لَكَ شَفِيعِي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my love for You is the intermediary between You and me</a:t>
            </a:r>
          </a:p>
        </p:txBody>
      </p:sp>
      <p:sp>
        <p:nvSpPr>
          <p:cNvPr id="63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wahubbi laka shafi’i ilayk(a)</a:t>
            </a:r>
          </a:p>
        </p:txBody>
      </p:sp>
      <p:sp>
        <p:nvSpPr>
          <p:cNvPr id="63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میری تجھ سے محبّت تیری سامنے میری سفارش ہے</a:t>
            </a:r>
            <a:endParaRPr lang="en-US" sz="4000" b="1">
              <a:solidFill>
                <a:srgbClr val="000066"/>
              </a:solidFill>
              <a:latin typeface="Alvi Nastaleeq" pitchFamily="2" charset="-78"/>
              <a:cs typeface="Alvi Nastaleeq" pitchFamily="2" charset="-78"/>
            </a:endParaRPr>
          </a:p>
        </p:txBody>
      </p:sp>
      <p:sp>
        <p:nvSpPr>
          <p:cNvPr id="63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तुझ से मुहब्बत तेरे सामने मेरी सिफारिश है, </a:t>
            </a:r>
            <a:endParaRPr lang="en-US" sz="2400" b="1">
              <a:solidFill>
                <a:srgbClr val="000066"/>
              </a:solidFill>
            </a:endParaRPr>
          </a:p>
        </p:txBody>
      </p:sp>
      <p:sp>
        <p:nvSpPr>
          <p:cNvPr id="63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4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فَأَغِثْنِي وَفَرِّجْ عَنِّي يَا مَنْ يَقْبَلُ الْيَسِيرَ وَيَعْفُو عَنِ </a:t>
            </a:r>
            <a:r>
              <a:rPr lang="ar-SA" sz="6600" kern="1200" dirty="0">
                <a:latin typeface="Arabic Typesetting" panose="03020402040406030203" pitchFamily="66" charset="-78"/>
                <a:ea typeface="+mn-ea"/>
                <a:cs typeface="Arabic Typesetting" panose="03020402040406030203" pitchFamily="66" charset="-78"/>
              </a:rPr>
              <a:t>الْكَثِيرِ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(please do) aid me and relieve my hardship, O He Who accepts the little (deed) and overlooks the much (wrong)</a:t>
            </a:r>
          </a:p>
        </p:txBody>
      </p:sp>
      <p:sp>
        <p:nvSpPr>
          <p:cNvPr id="619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fa-aghithni wafarrij ‘anni ya man yaqbalul-yasira waya’fu ‘anil-kathir(a)</a:t>
            </a:r>
          </a:p>
        </p:txBody>
      </p:sp>
      <p:sp>
        <p:nvSpPr>
          <p:cNvPr id="619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بس </a:t>
            </a:r>
            <a:r>
              <a:rPr lang="ar-SA" sz="4000" b="1" dirty="0" err="1">
                <a:solidFill>
                  <a:srgbClr val="000066"/>
                </a:solidFill>
                <a:latin typeface="Alvi Nastaleeq" pitchFamily="2" charset="-78"/>
                <a:cs typeface="Alvi Nastaleeq" pitchFamily="2" charset="-78"/>
              </a:rPr>
              <a:t>میری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فریاد</a:t>
            </a:r>
            <a:r>
              <a:rPr lang="ar-SA" sz="4000" b="1" dirty="0">
                <a:solidFill>
                  <a:srgbClr val="000066"/>
                </a:solidFill>
                <a:latin typeface="Alvi Nastaleeq" pitchFamily="2" charset="-78"/>
                <a:cs typeface="Alvi Nastaleeq" pitchFamily="2" charset="-78"/>
              </a:rPr>
              <a:t> سن اور </a:t>
            </a:r>
            <a:r>
              <a:rPr lang="ar-SA" sz="4000" b="1" dirty="0" err="1">
                <a:solidFill>
                  <a:srgbClr val="000066"/>
                </a:solidFill>
                <a:latin typeface="Alvi Nastaleeq" pitchFamily="2" charset="-78"/>
                <a:cs typeface="Alvi Nastaleeq" pitchFamily="2" charset="-78"/>
              </a:rPr>
              <a:t>رہائی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قیدی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چھڑاتا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اور </a:t>
            </a:r>
            <a:r>
              <a:rPr lang="ar-SA" sz="4000" b="1" dirty="0" err="1">
                <a:solidFill>
                  <a:srgbClr val="000066"/>
                </a:solidFill>
                <a:latin typeface="Alvi Nastaleeq" pitchFamily="2" charset="-78"/>
                <a:cs typeface="Alvi Nastaleeq" pitchFamily="2" charset="-78"/>
              </a:rPr>
              <a:t>اہت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619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मेरी फरयाद सुन और रिहाई दे</a:t>
            </a:r>
            <a:r>
              <a:rPr lang="en-US" sz="2400" b="1">
                <a:solidFill>
                  <a:srgbClr val="000066"/>
                </a:solidFill>
              </a:rPr>
              <a:t>. </a:t>
            </a:r>
            <a:r>
              <a:rPr lang="hi-IN" sz="2400" b="1">
                <a:solidFill>
                  <a:srgbClr val="000066"/>
                </a:solidFill>
              </a:rPr>
              <a:t>वह जो</a:t>
            </a:r>
            <a:r>
              <a:rPr lang="en-US" sz="2400" b="1">
                <a:solidFill>
                  <a:srgbClr val="000066"/>
                </a:solidFill>
              </a:rPr>
              <a:t> </a:t>
            </a:r>
            <a:r>
              <a:rPr lang="hi-IN" sz="2400" b="1">
                <a:solidFill>
                  <a:srgbClr val="000066"/>
                </a:solidFill>
              </a:rPr>
              <a:t>हमेशा मेरे थोड़े अमल को स्वीकार करता है</a:t>
            </a:r>
            <a:r>
              <a:rPr lang="en-US" sz="2400" b="1">
                <a:solidFill>
                  <a:srgbClr val="000066"/>
                </a:solidFill>
              </a:rPr>
              <a:t> </a:t>
            </a:r>
            <a:r>
              <a:rPr lang="hi-IN" sz="2400" b="1">
                <a:solidFill>
                  <a:srgbClr val="000066"/>
                </a:solidFill>
              </a:rPr>
              <a:t>और मेरे बहुत सारे गुनाह माफ़ करता है</a:t>
            </a:r>
            <a:r>
              <a:rPr lang="en-US" sz="2400" b="1">
                <a:solidFill>
                  <a:srgbClr val="000066"/>
                </a:solidFill>
              </a:rPr>
              <a:t> </a:t>
            </a:r>
            <a:r>
              <a:rPr lang="hi-IN" sz="2400" b="1">
                <a:solidFill>
                  <a:srgbClr val="000066"/>
                </a:solidFill>
              </a:rPr>
              <a:t>,</a:t>
            </a:r>
            <a:endParaRPr lang="en-US" sz="2400" b="1">
              <a:solidFill>
                <a:srgbClr val="000066"/>
              </a:solidFill>
            </a:endParaRPr>
          </a:p>
        </p:txBody>
      </p:sp>
      <p:sp>
        <p:nvSpPr>
          <p:cNvPr id="619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95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اقْبَلْ مِنِّي الْيَسِيرَ وَاعْفُ عَنِّي الْكَثِيرَ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Accept my little (deed) and overlook my much (wrong)</a:t>
            </a:r>
          </a:p>
        </p:txBody>
      </p:sp>
      <p:sp>
        <p:nvSpPr>
          <p:cNvPr id="620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iqbal minnil-yasira wa’fu ‘annil-kathir(a)</a:t>
            </a:r>
          </a:p>
        </p:txBody>
      </p:sp>
      <p:sp>
        <p:nvSpPr>
          <p:cNvPr id="620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ٹھوسے</a:t>
            </a:r>
            <a:r>
              <a:rPr lang="ar-SA" sz="4000" b="1" dirty="0">
                <a:solidFill>
                  <a:srgbClr val="000066"/>
                </a:solidFill>
                <a:latin typeface="Alvi Nastaleeq" pitchFamily="2" charset="-78"/>
                <a:cs typeface="Alvi Nastaleeq" pitchFamily="2" charset="-78"/>
              </a:rPr>
              <a:t> عمل </a:t>
            </a:r>
            <a:r>
              <a:rPr lang="ar-SA" sz="4000" b="1" dirty="0" err="1">
                <a:solidFill>
                  <a:srgbClr val="000066"/>
                </a:solidFill>
                <a:latin typeface="Alvi Nastaleeq" pitchFamily="2" charset="-78"/>
                <a:cs typeface="Alvi Nastaleeq" pitchFamily="2" charset="-78"/>
              </a:rPr>
              <a:t>کو</a:t>
            </a:r>
            <a:r>
              <a:rPr lang="ar-SA" sz="4000" b="1" dirty="0">
                <a:solidFill>
                  <a:srgbClr val="000066"/>
                </a:solidFill>
                <a:latin typeface="Alvi Nastaleeq" pitchFamily="2" charset="-78"/>
                <a:cs typeface="Alvi Nastaleeq" pitchFamily="2" charset="-78"/>
              </a:rPr>
              <a:t> قبول فرما اور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سارے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گناہ</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دے</a:t>
            </a:r>
            <a:r>
              <a:rPr lang="ar-SA" sz="4000" b="1" dirty="0" smtClean="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620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मेरे थोड़े अमल को कबूल फरमा और मेरे बहुत सारे गुनाह माफ़ कर दे,</a:t>
            </a:r>
          </a:p>
        </p:txBody>
      </p:sp>
      <p:sp>
        <p:nvSpPr>
          <p:cNvPr id="620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05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إنَّكَ أَنْتَ الرَّحِيمُ الْغَفُورُ.</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You are certainly the All-merciful, the All-forgiving</a:t>
            </a:r>
          </a:p>
        </p:txBody>
      </p:sp>
      <p:sp>
        <p:nvSpPr>
          <p:cNvPr id="621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innaka antal-ghafurur-rahim</a:t>
            </a:r>
          </a:p>
        </p:txBody>
      </p:sp>
      <p:sp>
        <p:nvSpPr>
          <p:cNvPr id="621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بے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شک</a:t>
            </a:r>
            <a:r>
              <a:rPr lang="ar-SA" sz="4000" b="1" dirty="0">
                <a:solidFill>
                  <a:srgbClr val="000066"/>
                </a:solidFill>
                <a:latin typeface="Alvi Nastaleeq" pitchFamily="2" charset="-78"/>
                <a:cs typeface="Alvi Nastaleeq" pitchFamily="2" charset="-78"/>
              </a:rPr>
              <a:t> تو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رحم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والا، </a:t>
            </a:r>
            <a:r>
              <a:rPr lang="ar-SA" sz="4000" b="1" dirty="0" err="1">
                <a:solidFill>
                  <a:srgbClr val="000066"/>
                </a:solidFill>
                <a:latin typeface="Alvi Nastaleeq" pitchFamily="2" charset="-78"/>
                <a:cs typeface="Alvi Nastaleeq" pitchFamily="2" charset="-78"/>
              </a:rPr>
              <a:t>بہت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بخشنے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والاہے</a:t>
            </a:r>
            <a:r>
              <a:rPr lang="ar-SA" sz="4000" b="1" dirty="0">
                <a:solidFill>
                  <a:srgbClr val="000066"/>
                </a:solidFill>
                <a:latin typeface="Alvi Nastaleeq" pitchFamily="2" charset="-78"/>
                <a:cs typeface="Alvi Nastaleeq" pitchFamily="2" charset="-78"/>
              </a:rPr>
              <a:t>-</a:t>
            </a:r>
            <a:endParaRPr lang="en-US" sz="4000" b="1" dirty="0">
              <a:solidFill>
                <a:srgbClr val="000066"/>
              </a:solidFill>
              <a:latin typeface="Alvi Nastaleeq" pitchFamily="2" charset="-78"/>
              <a:cs typeface="Alvi Nastaleeq" pitchFamily="2" charset="-78"/>
            </a:endParaRPr>
          </a:p>
        </p:txBody>
      </p:sp>
      <p:sp>
        <p:nvSpPr>
          <p:cNvPr id="621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बेशक तू बहुत रहम करने वाला बहुत बख्शने वाला है! </a:t>
            </a:r>
            <a:endParaRPr lang="en-US" sz="2400" b="1">
              <a:solidFill>
                <a:srgbClr val="000066"/>
              </a:solidFill>
            </a:endParaRPr>
          </a:p>
        </p:txBody>
      </p:sp>
      <p:sp>
        <p:nvSpPr>
          <p:cNvPr id="621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15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إنِّي أَسْأَلُكَ إيمَاناً تُبَاشِرُ بِهِ قَلْبِي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I pray You for faith that covers my heart</a:t>
            </a:r>
          </a:p>
        </p:txBody>
      </p:sp>
      <p:sp>
        <p:nvSpPr>
          <p:cNvPr id="622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inni as-aluka imanan tubashiru bihi qalbi</a:t>
            </a:r>
          </a:p>
        </p:txBody>
      </p:sp>
      <p:sp>
        <p:nvSpPr>
          <p:cNvPr id="622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معبود!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ایسا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ایمان</a:t>
            </a:r>
            <a:r>
              <a:rPr lang="ar-SA" sz="4000" b="1" dirty="0">
                <a:solidFill>
                  <a:srgbClr val="000066"/>
                </a:solidFill>
                <a:latin typeface="Alvi Nastaleeq" pitchFamily="2" charset="-78"/>
                <a:cs typeface="Alvi Nastaleeq" pitchFamily="2" charset="-78"/>
              </a:rPr>
              <a:t> و </a:t>
            </a:r>
            <a:r>
              <a:rPr lang="ar-SA" sz="4000" b="1" dirty="0" err="1">
                <a:solidFill>
                  <a:srgbClr val="000066"/>
                </a:solidFill>
                <a:latin typeface="Alvi Nastaleeq" pitchFamily="2" charset="-78"/>
                <a:cs typeface="Alvi Nastaleeq" pitchFamily="2" charset="-78"/>
              </a:rPr>
              <a:t>یقین</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مانگتا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ہوں</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دل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جما </a:t>
            </a:r>
            <a:r>
              <a:rPr lang="ar-SA" sz="4000" b="1" dirty="0" err="1" smtClean="0">
                <a:solidFill>
                  <a:srgbClr val="000066"/>
                </a:solidFill>
                <a:latin typeface="Alvi Nastaleeq" pitchFamily="2" charset="-78"/>
                <a:cs typeface="Alvi Nastaleeq" pitchFamily="2" charset="-78"/>
              </a:rPr>
              <a:t>رہے</a:t>
            </a:r>
            <a:endParaRPr lang="en-US" sz="4000" b="1" dirty="0">
              <a:solidFill>
                <a:srgbClr val="000066"/>
              </a:solidFill>
              <a:latin typeface="Alvi Nastaleeq" pitchFamily="2" charset="-78"/>
              <a:cs typeface="Alvi Nastaleeq" pitchFamily="2" charset="-78"/>
            </a:endParaRPr>
          </a:p>
        </p:txBody>
      </p:sp>
      <p:sp>
        <p:nvSpPr>
          <p:cNvPr id="622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माबूद! मैं तुझ से ऐसा ईमान व यकीन माँगता हूँ जो मेरे दिल में जमा रहे </a:t>
            </a:r>
            <a:endParaRPr lang="en-US" sz="2400" b="1">
              <a:solidFill>
                <a:srgbClr val="000066"/>
              </a:solidFill>
            </a:endParaRPr>
          </a:p>
        </p:txBody>
      </p:sp>
      <p:sp>
        <p:nvSpPr>
          <p:cNvPr id="622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26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وَيَقِيناً صَادِقاً حَتَّى أَعْلَمَ أَنَّهُ لَنْ يُصِيبَنِي إلاّ مَا كَتَبْتَ 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for honest conviction so that I will believe that none will inflict me save that which You have already known</a:t>
            </a:r>
          </a:p>
        </p:txBody>
      </p:sp>
      <p:sp>
        <p:nvSpPr>
          <p:cNvPr id="623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wayaqinan sadiqan hatta a’lama annahu lan yusibani illa ma katabta li</a:t>
            </a:r>
          </a:p>
        </p:txBody>
      </p:sp>
      <p:sp>
        <p:nvSpPr>
          <p:cNvPr id="623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رہے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یہاں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تک</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سمجھوں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مجھ</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اکوئی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چیز</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نہیں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پہنچتی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سواۓ</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اسکے</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لکھی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ar-SA" sz="4000" b="1" dirty="0">
                <a:solidFill>
                  <a:srgbClr val="000066"/>
                </a:solidFill>
                <a:latin typeface="Alvi Nastaleeq" pitchFamily="2" charset="-78"/>
                <a:cs typeface="Alvi Nastaleeq" pitchFamily="2" charset="-78"/>
              </a:rPr>
              <a:t> </a:t>
            </a:r>
            <a:endParaRPr lang="en-US" sz="4000" b="1" dirty="0">
              <a:solidFill>
                <a:srgbClr val="000066"/>
              </a:solidFill>
              <a:latin typeface="Alvi Nastaleeq" pitchFamily="2" charset="-78"/>
              <a:cs typeface="Alvi Nastaleeq" pitchFamily="2" charset="-78"/>
            </a:endParaRPr>
          </a:p>
        </p:txBody>
      </p:sp>
      <p:sp>
        <p:nvSpPr>
          <p:cNvPr id="623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यहाँ तक की मैं समझूं की मुझे कोई चीज़ नहीं पहुँचती सिवाए इसके जो तूने मेरे लिए लिखी है </a:t>
            </a:r>
            <a:endParaRPr lang="en-US" sz="2400" b="1">
              <a:solidFill>
                <a:srgbClr val="000066"/>
              </a:solidFill>
            </a:endParaRPr>
          </a:p>
        </p:txBody>
      </p:sp>
      <p:sp>
        <p:nvSpPr>
          <p:cNvPr id="623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36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وَرَضِّنِي مِنَ الْعَيْشِ بِمَا قَسَمْتَ 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make me be satisfied with my livelihood that You have decided for me</a:t>
            </a:r>
          </a:p>
        </p:txBody>
      </p:sp>
      <p:sp>
        <p:nvSpPr>
          <p:cNvPr id="624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waraddini minal-‘ayshi bima qasamta li</a:t>
            </a:r>
            <a:endParaRPr lang="fi-FI" sz="2400" b="1" i="1">
              <a:solidFill>
                <a:srgbClr val="000066"/>
              </a:solidFill>
              <a:ea typeface="MS Mincho" pitchFamily="49" charset="-128"/>
            </a:endParaRPr>
          </a:p>
        </p:txBody>
      </p:sp>
      <p:sp>
        <p:nvSpPr>
          <p:cNvPr id="624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اور </a:t>
            </a:r>
            <a:r>
              <a:rPr lang="ar-SA" sz="4000" b="1" dirty="0" err="1">
                <a:solidFill>
                  <a:srgbClr val="000066"/>
                </a:solidFill>
                <a:latin typeface="Alvi Nastaleeq" pitchFamily="2" charset="-78"/>
                <a:cs typeface="Alvi Nastaleeq" pitchFamily="2" charset="-78"/>
              </a:rPr>
              <a:t>مجھے</a:t>
            </a:r>
            <a:r>
              <a:rPr lang="ar-SA" sz="4000" b="1" dirty="0">
                <a:solidFill>
                  <a:srgbClr val="000066"/>
                </a:solidFill>
                <a:latin typeface="Alvi Nastaleeq" pitchFamily="2" charset="-78"/>
                <a:cs typeface="Alvi Nastaleeq" pitchFamily="2" charset="-78"/>
              </a:rPr>
              <a:t> اس </a:t>
            </a:r>
            <a:r>
              <a:rPr lang="ar-SA" sz="4000" b="1" dirty="0" err="1">
                <a:solidFill>
                  <a:srgbClr val="000066"/>
                </a:solidFill>
                <a:latin typeface="Alvi Nastaleeq" pitchFamily="2" charset="-78"/>
                <a:cs typeface="Alvi Nastaleeq" pitchFamily="2" charset="-78"/>
              </a:rPr>
              <a:t>زندگی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پر</a:t>
            </a:r>
            <a:r>
              <a:rPr lang="ar-SA" sz="4000" b="1" dirty="0">
                <a:solidFill>
                  <a:srgbClr val="000066"/>
                </a:solidFill>
                <a:latin typeface="Alvi Nastaleeq" pitchFamily="2" charset="-78"/>
                <a:cs typeface="Alvi Nastaleeq" pitchFamily="2" charset="-78"/>
              </a:rPr>
              <a:t> شاد </a:t>
            </a:r>
            <a:r>
              <a:rPr lang="ar-SA" sz="4000" b="1" dirty="0" err="1">
                <a:solidFill>
                  <a:srgbClr val="000066"/>
                </a:solidFill>
                <a:latin typeface="Alvi Nastaleeq" pitchFamily="2" charset="-78"/>
                <a:cs typeface="Alvi Nastaleeq" pitchFamily="2" charset="-78"/>
              </a:rPr>
              <a:t>رکھ</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تونے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میرے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لئے</a:t>
            </a:r>
            <a:r>
              <a:rPr lang="ar-SA" sz="4000" b="1" dirty="0">
                <a:solidFill>
                  <a:srgbClr val="000066"/>
                </a:solidFill>
                <a:latin typeface="Alvi Nastaleeq" pitchFamily="2" charset="-78"/>
                <a:cs typeface="Alvi Nastaleeq" pitchFamily="2" charset="-78"/>
              </a:rPr>
              <a:t> قرار </a:t>
            </a:r>
            <a:r>
              <a:rPr lang="ar-SA" sz="4000" b="1" dirty="0" err="1">
                <a:solidFill>
                  <a:srgbClr val="000066"/>
                </a:solidFill>
                <a:latin typeface="Alvi Nastaleeq" pitchFamily="2" charset="-78"/>
                <a:cs typeface="Alvi Nastaleeq" pitchFamily="2" charset="-78"/>
              </a:rPr>
              <a:t>دی</a:t>
            </a:r>
            <a:r>
              <a:rPr lang="ar-SA" sz="4000" b="1" dirty="0">
                <a:solidFill>
                  <a:srgbClr val="000066"/>
                </a:solidFill>
                <a:latin typeface="Alvi Nastaleeq" pitchFamily="2" charset="-78"/>
                <a:cs typeface="Alvi Nastaleeq" pitchFamily="2" charset="-78"/>
              </a:rPr>
              <a:t> - </a:t>
            </a:r>
            <a:r>
              <a:rPr lang="en-US" sz="4000" b="1" dirty="0">
                <a:solidFill>
                  <a:srgbClr val="000066"/>
                </a:solidFill>
                <a:latin typeface="Alvi Nastaleeq" pitchFamily="2" charset="-78"/>
                <a:cs typeface="Alvi Nastaleeq" pitchFamily="2" charset="-78"/>
              </a:rPr>
              <a:t>      </a:t>
            </a:r>
          </a:p>
        </p:txBody>
      </p:sp>
      <p:sp>
        <p:nvSpPr>
          <p:cNvPr id="624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इस जिंदगी पर शाद रख जो तूने मेरे लिए करार दी, </a:t>
            </a:r>
            <a:endParaRPr lang="en-US" sz="2400" b="1">
              <a:solidFill>
                <a:srgbClr val="000066"/>
              </a:solidFill>
            </a:endParaRPr>
          </a:p>
        </p:txBody>
      </p:sp>
      <p:sp>
        <p:nvSpPr>
          <p:cNvPr id="624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46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أَرْحَمَ الرَّاحِمِينَ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most Merciful of all those who show mercy</a:t>
            </a:r>
          </a:p>
        </p:txBody>
      </p:sp>
      <p:sp>
        <p:nvSpPr>
          <p:cNvPr id="625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rahamar-rahimin(a)</a:t>
            </a:r>
          </a:p>
        </p:txBody>
      </p:sp>
      <p:sp>
        <p:nvSpPr>
          <p:cNvPr id="625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سب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زیادہ</a:t>
            </a:r>
            <a:r>
              <a:rPr lang="ar-SA" sz="4000" b="1" dirty="0">
                <a:solidFill>
                  <a:srgbClr val="000066"/>
                </a:solidFill>
                <a:latin typeface="Alvi Nastaleeq" pitchFamily="2" charset="-78"/>
                <a:cs typeface="Alvi Nastaleeq" pitchFamily="2" charset="-78"/>
              </a:rPr>
              <a:t> رحم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والے</a:t>
            </a:r>
            <a:r>
              <a:rPr lang="en-US" sz="4000" b="1" dirty="0">
                <a:solidFill>
                  <a:srgbClr val="000066"/>
                </a:solidFill>
                <a:latin typeface="Alvi Nastaleeq" pitchFamily="2" charset="-78"/>
                <a:cs typeface="Alvi Nastaleeq" pitchFamily="2" charset="-78"/>
              </a:rPr>
              <a:t>         </a:t>
            </a:r>
          </a:p>
        </p:txBody>
      </p:sp>
      <p:sp>
        <p:nvSpPr>
          <p:cNvPr id="625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सब से ज्यादा रहम करने वाले!</a:t>
            </a:r>
            <a:endParaRPr lang="en-US" sz="2400" b="1">
              <a:solidFill>
                <a:srgbClr val="000066"/>
              </a:solidFill>
            </a:endParaRPr>
          </a:p>
        </p:txBody>
      </p:sp>
      <p:sp>
        <p:nvSpPr>
          <p:cNvPr id="625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56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a:t>
            </a:r>
            <a:r>
              <a:rPr lang="en-US" sz="2800" b="1" kern="1200" dirty="0" err="1">
                <a:ea typeface="MS Mincho" pitchFamily="49" charset="-128"/>
              </a:rPr>
              <a:t>Allāh</a:t>
            </a:r>
            <a:r>
              <a:rPr lang="en-US" sz="2800" b="1" kern="1200" dirty="0">
                <a:ea typeface="MS Mincho" pitchFamily="49" charset="-128"/>
              </a:rPr>
              <a:t> send Your blessings on Muhammad</a:t>
            </a:r>
          </a:p>
          <a:p>
            <a:pPr marL="342900" indent="-342900" eaLnBrk="1" hangingPunct="1">
              <a:defRPr/>
            </a:pPr>
            <a:r>
              <a:rPr lang="en-US" sz="2800" b="1" kern="1200" dirty="0">
                <a:ea typeface="MS Mincho" pitchFamily="49" charset="-128"/>
              </a:rPr>
              <a:t>and the family of Muhammad.</a:t>
            </a:r>
          </a:p>
        </p:txBody>
      </p:sp>
      <p:sp>
        <p:nvSpPr>
          <p:cNvPr id="626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allahumma salli `ala muhammadin wa ali muhammadin</a:t>
            </a:r>
          </a:p>
        </p:txBody>
      </p:sp>
      <p:sp>
        <p:nvSpPr>
          <p:cNvPr id="626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رحمت فرما محمد وآل</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ع</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 محمد پر </a:t>
            </a:r>
          </a:p>
        </p:txBody>
      </p:sp>
      <p:sp>
        <p:nvSpPr>
          <p:cNvPr id="626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626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66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b="1">
                <a:solidFill>
                  <a:srgbClr val="FFFF99"/>
                </a:solidFill>
                <a:latin typeface="Trebuchet MS" pitchFamily="34" charset="0"/>
              </a:rPr>
              <a:t>دعاء أبي حمزة الثمالي</a:t>
            </a:r>
          </a:p>
        </p:txBody>
      </p:sp>
      <p:sp>
        <p:nvSpPr>
          <p:cNvPr id="627715"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627716"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FF99"/>
                </a:solidFill>
                <a:latin typeface="Trebuchet MS" pitchFamily="34" charset="0"/>
              </a:rPr>
              <a:t>Dua’a Abu-Hamzah al-Thamaliy</a:t>
            </a:r>
          </a:p>
        </p:txBody>
      </p:sp>
      <p:sp>
        <p:nvSpPr>
          <p:cNvPr id="627717"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FFFF00"/>
                </a:solidFill>
              </a:rPr>
              <a:t>Please recite  </a:t>
            </a:r>
            <a:br>
              <a:rPr lang="en-US" sz="6000" b="1" smtClean="0">
                <a:solidFill>
                  <a:srgbClr val="FFFF00"/>
                </a:solidFill>
              </a:rPr>
            </a:br>
            <a:r>
              <a:rPr lang="en-US" sz="6000" b="1" smtClean="0">
                <a:solidFill>
                  <a:srgbClr val="FFFF00"/>
                </a:solidFill>
              </a:rPr>
              <a:t>Sūrat al-Fātiḥah</a:t>
            </a:r>
            <a:br>
              <a:rPr lang="en-US" sz="6000" b="1" smtClean="0">
                <a:solidFill>
                  <a:srgbClr val="FFFF00"/>
                </a:solidFill>
              </a:rPr>
            </a:br>
            <a:r>
              <a:rPr lang="en-US" sz="6000" b="1" smtClean="0">
                <a:solidFill>
                  <a:srgbClr val="FFFF00"/>
                </a:solidFill>
              </a:rPr>
              <a:t>for</a:t>
            </a:r>
            <a:br>
              <a:rPr lang="en-US" sz="6000" b="1" smtClean="0">
                <a:solidFill>
                  <a:srgbClr val="FFFF00"/>
                </a:solidFill>
              </a:rPr>
            </a:br>
            <a:r>
              <a:rPr lang="en-US" sz="6000" b="1" smtClean="0">
                <a:solidFill>
                  <a:srgbClr val="FFFF00"/>
                </a:solidFill>
              </a:rPr>
              <a:t>ALL MARHUMEEN</a:t>
            </a:r>
            <a:br>
              <a:rPr lang="en-US" sz="6000" b="1" smtClean="0">
                <a:solidFill>
                  <a:srgbClr val="FFFF00"/>
                </a:solidFill>
              </a:rPr>
            </a:br>
            <a:endParaRPr lang="en-GB" sz="6000" b="1" smtClean="0">
              <a:solidFill>
                <a:srgbClr val="FFFF00"/>
              </a:solidFill>
            </a:endParaRPr>
          </a:p>
        </p:txBody>
      </p:sp>
      <p:sp>
        <p:nvSpPr>
          <p:cNvPr id="7"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smtClean="0">
                <a:solidFill>
                  <a:srgbClr val="000066"/>
                </a:solidFill>
                <a:latin typeface="Trebuchet MS" panose="020B0603020202020204" pitchFamily="34" charset="0"/>
              </a:rPr>
              <a:t>Sūrat</a:t>
            </a:r>
            <a:r>
              <a:rPr lang="en-US" altLang="en-US" sz="1200" b="1" dirty="0" smtClean="0">
                <a:solidFill>
                  <a:srgbClr val="000066"/>
                </a:solidFill>
                <a:latin typeface="Trebuchet MS" panose="020B0603020202020204" pitchFamily="34" charset="0"/>
              </a:rPr>
              <a:t> al-</a:t>
            </a:r>
            <a:r>
              <a:rPr lang="en-US" altLang="en-US" sz="1200" b="1" dirty="0" err="1" smtClean="0">
                <a:solidFill>
                  <a:srgbClr val="000066"/>
                </a:solidFill>
                <a:latin typeface="Trebuchet MS" panose="020B0603020202020204" pitchFamily="34" charset="0"/>
              </a:rPr>
              <a:t>Fātiḥah</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pic>
        <p:nvPicPr>
          <p:cNvPr id="8"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428"/>
            <a:ext cx="1828800" cy="43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وَاثِقٌ مِنْ دَلِيلِي بِدَلالَتِكَ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sure of the path to which You have lead me</a:t>
            </a:r>
          </a:p>
        </p:txBody>
      </p:sp>
      <p:sp>
        <p:nvSpPr>
          <p:cNvPr id="64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wa-ana wathiqun min dalili bidalalatik(a)</a:t>
            </a:r>
          </a:p>
        </p:txBody>
      </p:sp>
      <p:sp>
        <p:nvSpPr>
          <p:cNvPr id="64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اور مجھے تیری طرف  لے جانے والے اپنے اس رہبر پر بھروسہ</a:t>
            </a:r>
            <a:endParaRPr lang="en-US" sz="4000" b="1">
              <a:solidFill>
                <a:srgbClr val="000066"/>
              </a:solidFill>
              <a:latin typeface="Alvi Nastaleeq" pitchFamily="2" charset="-78"/>
              <a:cs typeface="Alvi Nastaleeq" pitchFamily="2" charset="-78"/>
            </a:endParaRPr>
          </a:p>
        </p:txBody>
      </p:sp>
      <p:sp>
        <p:nvSpPr>
          <p:cNvPr id="64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मुझे तेरी तरफ ले जाने वाले अपने इस रहबर पर भरोसा </a:t>
            </a:r>
            <a:endParaRPr lang="en-US" sz="2400" b="1">
              <a:solidFill>
                <a:srgbClr val="000066"/>
              </a:solidFill>
            </a:endParaRPr>
          </a:p>
        </p:txBody>
      </p:sp>
      <p:sp>
        <p:nvSpPr>
          <p:cNvPr id="64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5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وَسَاكِنٌ مِنْ شَفِيعِي إلَى شَفَاعَتِكَ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rely upon my intermediary’s success before You</a:t>
            </a:r>
          </a:p>
        </p:txBody>
      </p:sp>
      <p:sp>
        <p:nvSpPr>
          <p:cNvPr id="65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wasakinun min shafi’i ila shafa’atik(a)</a:t>
            </a:r>
          </a:p>
        </p:txBody>
      </p:sp>
      <p:sp>
        <p:nvSpPr>
          <p:cNvPr id="65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بھروسہ اور تیرے حضور شفاعت کرنے والے اپنے شفیع پر اطمینان ہے</a:t>
            </a:r>
            <a:endParaRPr lang="en-US" sz="4000" b="1">
              <a:solidFill>
                <a:srgbClr val="000066"/>
              </a:solidFill>
              <a:latin typeface="Alvi Nastaleeq" pitchFamily="2" charset="-78"/>
              <a:cs typeface="Alvi Nastaleeq" pitchFamily="2" charset="-78"/>
            </a:endParaRPr>
          </a:p>
        </p:txBody>
      </p:sp>
      <p:sp>
        <p:nvSpPr>
          <p:cNvPr id="65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हुज़ूर शिफा'अत करने वाले अपने शफ़ी पर इत्मीनान है, </a:t>
            </a:r>
            <a:endParaRPr lang="en-US" sz="2400" b="1">
              <a:solidFill>
                <a:srgbClr val="000066"/>
              </a:solidFill>
            </a:endParaRPr>
          </a:p>
        </p:txBody>
      </p:sp>
      <p:sp>
        <p:nvSpPr>
          <p:cNvPr id="65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55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أَدْعُوكَ يَا سَيِّدِي بِلِسَانٍ قَدْ أَخْرَسَهُ ذَنْبُهُ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pray You, O my Chief, with a tongue muted by its sins</a:t>
            </a:r>
          </a:p>
        </p:txBody>
      </p:sp>
      <p:sp>
        <p:nvSpPr>
          <p:cNvPr id="66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ad-‘uka ya sayyidii bilisanin qad akhrasahu dhanbuh(u)</a:t>
            </a:r>
          </a:p>
        </p:txBody>
      </p:sp>
      <p:sp>
        <p:nvSpPr>
          <p:cNvPr id="66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میرے سردار! میں تجھے اس زبان سے پکارتا ہوں جو بوجہ گناہ کے لکنت کرتی ہے-</a:t>
            </a:r>
            <a:endParaRPr lang="en-US" sz="4000" b="1">
              <a:solidFill>
                <a:srgbClr val="000066"/>
              </a:solidFill>
              <a:latin typeface="Alvi Nastaleeq" pitchFamily="2" charset="-78"/>
              <a:cs typeface="Alvi Nastaleeq" pitchFamily="2" charset="-78"/>
            </a:endParaRPr>
          </a:p>
        </p:txBody>
      </p:sp>
      <p:sp>
        <p:nvSpPr>
          <p:cNvPr id="66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सरदार! मई तुझे इस ज़बान से पुकारता हूँ जो ब'वजह गुनाह के लुक्नत करती है,</a:t>
            </a:r>
            <a:endParaRPr lang="en-US" sz="2400" b="1">
              <a:solidFill>
                <a:srgbClr val="000066"/>
              </a:solidFill>
            </a:endParaRPr>
          </a:p>
        </p:txBody>
      </p:sp>
      <p:sp>
        <p:nvSpPr>
          <p:cNvPr id="66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65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رَبِّ أُنَاجِيكَ بِقَلْبٍ قَدْ </a:t>
            </a:r>
            <a:r>
              <a:rPr lang="ar-SA" sz="6600" kern="1200" dirty="0" err="1">
                <a:latin typeface="Arabic Typesetting" panose="03020402040406030203" pitchFamily="66" charset="-78"/>
                <a:ea typeface="+mn-ea"/>
                <a:cs typeface="Arabic Typesetting" panose="03020402040406030203" pitchFamily="66" charset="-78"/>
              </a:rPr>
              <a:t>أَوْبَقَهُ</a:t>
            </a:r>
            <a:r>
              <a:rPr lang="ar-SA" sz="6600" kern="1200" dirty="0">
                <a:latin typeface="Arabic Typesetting" panose="03020402040406030203" pitchFamily="66" charset="-78"/>
                <a:ea typeface="+mn-ea"/>
                <a:cs typeface="Arabic Typesetting" panose="03020402040406030203" pitchFamily="66" charset="-78"/>
              </a:rPr>
              <a:t> جُرْمُهُ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Lord! I confidentially speak to You with a heart degraded by its offenses</a:t>
            </a:r>
          </a:p>
        </p:txBody>
      </p:sp>
      <p:sp>
        <p:nvSpPr>
          <p:cNvPr id="67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rabbi unajika biqalbin qad awbaqahu jurmuh(u)</a:t>
            </a:r>
          </a:p>
        </p:txBody>
      </p:sp>
      <p:sp>
        <p:nvSpPr>
          <p:cNvPr id="67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پالنے والے میں اس دل سے راز گوئی کرتا ہوں جسے اس کے جرم نے تباہ کر دیا-</a:t>
            </a:r>
            <a:endParaRPr lang="en-US" sz="4000" b="1">
              <a:solidFill>
                <a:srgbClr val="000066"/>
              </a:solidFill>
              <a:latin typeface="Alvi Nastaleeq" pitchFamily="2" charset="-78"/>
              <a:cs typeface="Alvi Nastaleeq" pitchFamily="2" charset="-78"/>
            </a:endParaRPr>
          </a:p>
        </p:txBody>
      </p:sp>
      <p:sp>
        <p:nvSpPr>
          <p:cNvPr id="67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पालने वाले मै इस दिल से राज़ गोई करता हूँ जिसे इसके जुर्म ने तबाह कर दिया, </a:t>
            </a:r>
            <a:endParaRPr lang="en-US" sz="2400" b="1">
              <a:solidFill>
                <a:srgbClr val="000066"/>
              </a:solidFill>
            </a:endParaRPr>
          </a:p>
        </p:txBody>
      </p:sp>
      <p:sp>
        <p:nvSpPr>
          <p:cNvPr id="67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75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أَدْعُوكَ يَا رَبِّ رَاهِباً رَاغِباً رَاجِياً خَائِفاً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pray You, O Lord, with terror, desire, hope, and fear</a:t>
            </a:r>
          </a:p>
        </p:txBody>
      </p:sp>
      <p:sp>
        <p:nvSpPr>
          <p:cNvPr id="68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ad-‘uka ya rabbi rahiban raghiban rajiyan kha-ifa(n)</a:t>
            </a:r>
          </a:p>
        </p:txBody>
      </p:sp>
      <p:sp>
        <p:nvSpPr>
          <p:cNvPr id="68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پالنے والے! میں تجھے پکارتا ہوں لیکن سہما ہوا ڈرا ہوا چاہتا ہوا امید رکھتا ہوا-</a:t>
            </a:r>
            <a:endParaRPr lang="en-US" sz="4000" b="1">
              <a:solidFill>
                <a:srgbClr val="000066"/>
              </a:solidFill>
              <a:latin typeface="Alvi Nastaleeq" pitchFamily="2" charset="-78"/>
              <a:cs typeface="Alvi Nastaleeq" pitchFamily="2" charset="-78"/>
            </a:endParaRPr>
          </a:p>
        </p:txBody>
      </p:sp>
      <p:sp>
        <p:nvSpPr>
          <p:cNvPr id="68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पालने वाले ! मै तुझे पुकारता हूँ लेकिन सहमा हुआ, डरा हुआ, चाहता हुआ, उम्मीद रखता हुआ, </a:t>
            </a:r>
            <a:endParaRPr lang="en-US" sz="2400" b="1">
              <a:solidFill>
                <a:srgbClr val="000066"/>
              </a:solidFill>
            </a:endParaRPr>
          </a:p>
        </p:txBody>
      </p:sp>
      <p:sp>
        <p:nvSpPr>
          <p:cNvPr id="68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86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إذَا رَأَيْتُ مَوْلايَ ذُنُوبِي فَزِعْتُ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Whenever I think of my sins, O my Master, I panic</a:t>
            </a:r>
          </a:p>
        </p:txBody>
      </p:sp>
      <p:sp>
        <p:nvSpPr>
          <p:cNvPr id="69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idha ra-aytu mawlaya dhunubi fazi’t(u)</a:t>
            </a:r>
          </a:p>
        </p:txBody>
      </p:sp>
      <p:sp>
        <p:nvSpPr>
          <p:cNvPr id="69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میرے مولا!جب میں اپنے گناہوں کو دیکھتا ہوں تو گھبراتا ہوں -</a:t>
            </a:r>
            <a:endParaRPr lang="en-US" sz="4000" b="1">
              <a:solidFill>
                <a:srgbClr val="000066"/>
              </a:solidFill>
              <a:latin typeface="Alvi Nastaleeq" pitchFamily="2" charset="-78"/>
              <a:cs typeface="Alvi Nastaleeq" pitchFamily="2" charset="-78"/>
            </a:endParaRPr>
          </a:p>
        </p:txBody>
      </p:sp>
      <p:sp>
        <p:nvSpPr>
          <p:cNvPr id="69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मौला! जब मै अपने गुनाहों को देखता हूँ तो घबराता हूँ, </a:t>
            </a:r>
            <a:endParaRPr lang="en-US" sz="2400" b="1">
              <a:solidFill>
                <a:srgbClr val="000066"/>
              </a:solidFill>
            </a:endParaRPr>
          </a:p>
        </p:txBody>
      </p:sp>
      <p:sp>
        <p:nvSpPr>
          <p:cNvPr id="69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96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وَإذَا رَأَيْتُ كَرَمَكَ طَمِعْتُ</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But when I think of Your generosity, I feel desirous (for Your pardon)</a:t>
            </a:r>
          </a:p>
        </p:txBody>
      </p:sp>
      <p:sp>
        <p:nvSpPr>
          <p:cNvPr id="70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wa-idha ra-aytu karamaka tami’t(u)</a:t>
            </a:r>
          </a:p>
        </p:txBody>
      </p:sp>
      <p:sp>
        <p:nvSpPr>
          <p:cNvPr id="70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تیرے کرم پر نگاہ ڈالتا ہوں تو آرزو بڑھتی ہے</a:t>
            </a:r>
            <a:endParaRPr lang="en-US" sz="4000" b="1">
              <a:solidFill>
                <a:srgbClr val="000066"/>
              </a:solidFill>
              <a:latin typeface="Alvi Nastaleeq" pitchFamily="2" charset="-78"/>
              <a:cs typeface="Alvi Nastaleeq" pitchFamily="2" charset="-78"/>
            </a:endParaRPr>
          </a:p>
        </p:txBody>
      </p:sp>
      <p:sp>
        <p:nvSpPr>
          <p:cNvPr id="70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करम पर निगाह डालता हूँ तो आरज़ू बढती है, </a:t>
            </a:r>
            <a:endParaRPr lang="en-US" sz="2400" b="1">
              <a:solidFill>
                <a:srgbClr val="000066"/>
              </a:solidFill>
            </a:endParaRPr>
          </a:p>
        </p:txBody>
      </p:sp>
      <p:sp>
        <p:nvSpPr>
          <p:cNvPr id="70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06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فَإنْ عَفَوْتَ فَخَيْرُ رَاحِمٍ</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Therefore, if You forgive me, You are already the best of those who show mercy</a:t>
            </a:r>
          </a:p>
        </p:txBody>
      </p:sp>
      <p:sp>
        <p:nvSpPr>
          <p:cNvPr id="71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fa-in ‘afawta fakhayru rahim(in)</a:t>
            </a:r>
          </a:p>
        </p:txBody>
      </p:sp>
      <p:sp>
        <p:nvSpPr>
          <p:cNvPr id="71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پاس اگر تو مجھے معاف کرے تو، تو بہترین راہم کرنے والا ہے</a:t>
            </a:r>
            <a:endParaRPr lang="en-US" sz="4000" b="1">
              <a:solidFill>
                <a:srgbClr val="000066"/>
              </a:solidFill>
              <a:latin typeface="Alvi Nastaleeq" pitchFamily="2" charset="-78"/>
              <a:cs typeface="Alvi Nastaleeq" pitchFamily="2" charset="-78"/>
            </a:endParaRPr>
          </a:p>
        </p:txBody>
      </p:sp>
      <p:sp>
        <p:nvSpPr>
          <p:cNvPr id="71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अगर तू मुझे माफ़ करे, तू  बेहतरीन रहम करने वाला है </a:t>
            </a:r>
            <a:endParaRPr lang="en-US" sz="2400" b="1">
              <a:solidFill>
                <a:srgbClr val="000066"/>
              </a:solidFill>
            </a:endParaRPr>
          </a:p>
        </p:txBody>
      </p:sp>
      <p:sp>
        <p:nvSpPr>
          <p:cNvPr id="71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16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مِنْ أَيْنَ لِيَ الْخَيْرُ يَا رَبِّ وَلا يُوجَدُ إلاّ مِنْ عِنْدِكَ؟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How can I attain welfare, O Lord, while it is not found anywhere save with You</a:t>
            </a:r>
          </a:p>
        </p:txBody>
      </p:sp>
      <p:sp>
        <p:nvSpPr>
          <p:cNvPr id="8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min ayna liyal-khayru ya rabbi wala yujadu illa min ’indik(a)</a:t>
            </a:r>
          </a:p>
        </p:txBody>
      </p:sp>
      <p:sp>
        <p:nvSpPr>
          <p:cNvPr id="8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مجھے کہاں سے بھلائی حاصل ہو سکتی ہے میرے پالنے والے</a:t>
            </a:r>
            <a:endParaRPr lang="en-US" sz="4000" b="1">
              <a:solidFill>
                <a:srgbClr val="000066"/>
              </a:solidFill>
              <a:latin typeface="Alvi Nastaleeq" pitchFamily="2" charset="-78"/>
              <a:cs typeface="Alvi Nastaleeq" pitchFamily="2" charset="-78"/>
            </a:endParaRPr>
          </a:p>
        </p:txBody>
      </p:sp>
      <p:sp>
        <p:nvSpPr>
          <p:cNvPr id="8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मुझे कहाँ से भलाई हासिल हो सकरी है मेरे पालने वाले,  जबकि वो तेरे सिवा कहीं और मौजूद नहीं की जहां से निजात मिल सकेगी </a:t>
            </a:r>
            <a:endParaRPr lang="en-US" sz="2400" b="1">
              <a:solidFill>
                <a:srgbClr val="000066"/>
              </a:solidFill>
            </a:endParaRPr>
          </a:p>
        </p:txBody>
      </p:sp>
      <p:sp>
        <p:nvSpPr>
          <p:cNvPr id="8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2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وَإنْ عَذَّبْتَ فَغَيْرُ ظَالِمٍ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If punish me, You are then not wronging me</a:t>
            </a:r>
          </a:p>
        </p:txBody>
      </p:sp>
      <p:sp>
        <p:nvSpPr>
          <p:cNvPr id="72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wa-in ‘adhdhabta faghayru zalim(in)</a:t>
            </a:r>
          </a:p>
        </p:txBody>
      </p:sp>
      <p:sp>
        <p:nvSpPr>
          <p:cNvPr id="72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عذاب دے بھی تو ظلم کرنے والا نہیں -</a:t>
            </a:r>
            <a:endParaRPr lang="en-US" sz="4000" b="1">
              <a:solidFill>
                <a:srgbClr val="000066"/>
              </a:solidFill>
              <a:latin typeface="Alvi Nastaleeq" pitchFamily="2" charset="-78"/>
              <a:cs typeface="Alvi Nastaleeq" pitchFamily="2" charset="-78"/>
            </a:endParaRPr>
          </a:p>
        </p:txBody>
      </p:sp>
      <p:sp>
        <p:nvSpPr>
          <p:cNvPr id="72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अज़ाब दे तो भो ज़ुल्म करने वाला नहीं, </a:t>
            </a:r>
            <a:endParaRPr lang="en-US" sz="2400" b="1">
              <a:solidFill>
                <a:srgbClr val="000066"/>
              </a:solidFill>
            </a:endParaRPr>
          </a:p>
        </p:txBody>
      </p:sp>
      <p:sp>
        <p:nvSpPr>
          <p:cNvPr id="72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27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587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حُجَّتِي يَا اللّهُ فِي جُرْأَتِي عَلَى مَسْأَلَتِكَ مَعَ إتْيَانِي مَا تَكْرَهُ جُودُكَ وَكَرَمُكَ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057400"/>
            <a:ext cx="8686800" cy="1752600"/>
          </a:xfrm>
          <a:extLst/>
        </p:spPr>
        <p:txBody>
          <a:bodyPr/>
          <a:lstStyle/>
          <a:p>
            <a:pPr marL="342900" indent="-342900" eaLnBrk="1" hangingPunct="1">
              <a:defRPr/>
            </a:pPr>
            <a:r>
              <a:rPr lang="en-US" sz="2800" b="1" kern="1200" dirty="0">
                <a:ea typeface="MS Mincho" pitchFamily="49" charset="-128"/>
              </a:rPr>
              <a:t>Yet, it is Your munificence and Your generosity, O </a:t>
            </a:r>
            <a:r>
              <a:rPr lang="en-US" sz="2800" b="1" kern="1200" dirty="0" err="1" smtClean="0">
                <a:ea typeface="MS Mincho" pitchFamily="49" charset="-128"/>
              </a:rPr>
              <a:t>Allāh</a:t>
            </a:r>
            <a:r>
              <a:rPr lang="en-US" sz="2800" b="1" kern="1200" dirty="0" smtClean="0">
                <a:ea typeface="MS Mincho" pitchFamily="49" charset="-128"/>
              </a:rPr>
              <a:t>, </a:t>
            </a:r>
            <a:r>
              <a:rPr lang="en-US" sz="2800" b="1" kern="1200" dirty="0">
                <a:ea typeface="MS Mincho" pitchFamily="49" charset="-128"/>
              </a:rPr>
              <a:t>that gave me the courage to pray You despite that I have committed things that You dislike</a:t>
            </a:r>
          </a:p>
        </p:txBody>
      </p:sp>
      <p:sp>
        <p:nvSpPr>
          <p:cNvPr id="737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dirty="0">
                <a:solidFill>
                  <a:srgbClr val="000066"/>
                </a:solidFill>
                <a:ea typeface="MS Mincho" pitchFamily="49" charset="-128"/>
              </a:rPr>
              <a:t>hujjati ya allahu fi jur-ati ‘ala mas-alatika ma’a ityani ma takrahu juduka wakaramuk(a)</a:t>
            </a:r>
          </a:p>
        </p:txBody>
      </p:sp>
      <p:sp>
        <p:nvSpPr>
          <p:cNvPr id="7373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الله ! جو کام تجھے ناپسند ہیں وو انجام دینے کے باوجود تجھ سے سوال کرنے کی جرأت میں تیرے جود و کرم ہی میری حجت ہے -</a:t>
            </a:r>
            <a:endParaRPr lang="en-US" sz="4000" b="1">
              <a:solidFill>
                <a:srgbClr val="000066"/>
              </a:solidFill>
              <a:latin typeface="Alvi Nastaleeq" pitchFamily="2" charset="-78"/>
              <a:cs typeface="Alvi Nastaleeq" pitchFamily="2" charset="-78"/>
            </a:endParaRPr>
          </a:p>
        </p:txBody>
      </p:sp>
      <p:sp>
        <p:nvSpPr>
          <p:cNvPr id="73734" name="Rectangle 16"/>
          <p:cNvSpPr>
            <a:spLocks noChangeArrowheads="1"/>
          </p:cNvSpPr>
          <p:nvPr/>
        </p:nvSpPr>
        <p:spPr bwMode="auto">
          <a:xfrm>
            <a:off x="152400" y="51054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जो काम तुझे नापसंद हैं वो अंजाम देने का बा-वजूद तुझ से सवाल करने की जुर्रत में तारा जुदो करम ही मेरी हुज्जत है, </a:t>
            </a:r>
            <a:endParaRPr lang="en-US" sz="2400" b="1">
              <a:solidFill>
                <a:srgbClr val="000066"/>
              </a:solidFill>
            </a:endParaRPr>
          </a:p>
        </p:txBody>
      </p:sp>
      <p:sp>
        <p:nvSpPr>
          <p:cNvPr id="73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37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وَعُدَّتِي فِي شِدَّتِي مَعَ قِلَّةِ حَيَائِي رَأْفَتُكَ وَرَحْمَتُكَ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it is Your kindness and mercy that I use as my means during misfortunes inflicting me despite my shamelessness</a:t>
            </a:r>
          </a:p>
        </p:txBody>
      </p:sp>
      <p:sp>
        <p:nvSpPr>
          <p:cNvPr id="747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wa’uddati fi shiddati ma’a qillati haya-i ra-fatuka warahmatuk(a)</a:t>
            </a:r>
          </a:p>
        </p:txBody>
      </p:sp>
      <p:sp>
        <p:nvSpPr>
          <p:cNvPr id="74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اور حیاء کی کمی کے باوجود سختی کے وقت میں میرا سہارا تیری ہی مہربانی و نرم روی</a:t>
            </a:r>
            <a:endParaRPr lang="en-US" sz="4000" b="1">
              <a:solidFill>
                <a:srgbClr val="000066"/>
              </a:solidFill>
              <a:latin typeface="Alvi Nastaleeq" pitchFamily="2" charset="-78"/>
              <a:cs typeface="Alvi Nastaleeq" pitchFamily="2" charset="-78"/>
            </a:endParaRPr>
          </a:p>
        </p:txBody>
      </p:sp>
      <p:sp>
        <p:nvSpPr>
          <p:cNvPr id="74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हया की कमी के बा-वजूद सख्ती के वक़्त में मेरा सहारा तेरी ही मेहरबानी व नर्म रवी है,</a:t>
            </a:r>
            <a:endParaRPr lang="en-US" sz="2400" b="1">
              <a:solidFill>
                <a:srgbClr val="000066"/>
              </a:solidFill>
            </a:endParaRPr>
          </a:p>
        </p:txBody>
      </p:sp>
      <p:sp>
        <p:nvSpPr>
          <p:cNvPr id="74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47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وَقَدْ رَجَوْتُ أَنْ لا تَخِيبَ بَيْنَ ذَيْنِ وَذَيْنِ مُنْيَتِي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 thus hope that my expectation will not be disappointed amid these two matters</a:t>
            </a:r>
          </a:p>
        </p:txBody>
      </p:sp>
      <p:sp>
        <p:nvSpPr>
          <p:cNvPr id="75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waqad rajawtu an la takhiba bayna dhayni wadhayni munyati</a:t>
            </a:r>
          </a:p>
        </p:txBody>
      </p:sp>
      <p:sp>
        <p:nvSpPr>
          <p:cNvPr id="75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میں امید رکھتا ہوں کہ ایسی ویسی باتوں کے ہوتے ہوئے بھی تو مجھے مایوس نہ کریگا </a:t>
            </a:r>
            <a:endParaRPr lang="en-US" sz="4000" b="1">
              <a:solidFill>
                <a:srgbClr val="000066"/>
              </a:solidFill>
              <a:latin typeface="Alvi Nastaleeq" pitchFamily="2" charset="-78"/>
              <a:cs typeface="Alvi Nastaleeq" pitchFamily="2" charset="-78"/>
            </a:endParaRPr>
          </a:p>
        </p:txBody>
      </p:sp>
      <p:sp>
        <p:nvSpPr>
          <p:cNvPr id="75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 उम्मीद रखता हूँ की ऐसी वैसी बातों के होते हुए भी तू मुझे मायूस न करेगा, </a:t>
            </a:r>
            <a:endParaRPr lang="en-US" sz="2400" b="1">
              <a:solidFill>
                <a:srgbClr val="000066"/>
              </a:solidFill>
            </a:endParaRPr>
          </a:p>
        </p:txBody>
      </p:sp>
      <p:sp>
        <p:nvSpPr>
          <p:cNvPr id="75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57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فَحَقِّقْ رَجَائِي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make my hopes become real</a:t>
            </a:r>
          </a:p>
        </p:txBody>
      </p:sp>
      <p:sp>
        <p:nvSpPr>
          <p:cNvPr id="76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fahaqqiq raja-i</a:t>
            </a:r>
          </a:p>
        </p:txBody>
      </p:sp>
      <p:sp>
        <p:nvSpPr>
          <p:cNvPr id="76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پس میری امید بر لا-</a:t>
            </a:r>
            <a:endParaRPr lang="en-US" sz="4000" b="1">
              <a:solidFill>
                <a:srgbClr val="000066"/>
              </a:solidFill>
              <a:latin typeface="Alvi Nastaleeq" pitchFamily="2" charset="-78"/>
              <a:cs typeface="Alvi Nastaleeq" pitchFamily="2" charset="-78"/>
            </a:endParaRPr>
          </a:p>
        </p:txBody>
      </p:sp>
      <p:sp>
        <p:nvSpPr>
          <p:cNvPr id="76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मेरी उम्मीद बर ला </a:t>
            </a:r>
            <a:endParaRPr lang="en-US" sz="2400" b="1">
              <a:solidFill>
                <a:srgbClr val="000066"/>
              </a:solidFill>
            </a:endParaRPr>
          </a:p>
        </p:txBody>
      </p:sp>
      <p:sp>
        <p:nvSpPr>
          <p:cNvPr id="76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68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وَاسْمَعْ دُعَائِي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please do answer my prayers</a:t>
            </a:r>
          </a:p>
        </p:txBody>
      </p:sp>
      <p:sp>
        <p:nvSpPr>
          <p:cNvPr id="77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wasma’ du’a-i</a:t>
            </a:r>
          </a:p>
        </p:txBody>
      </p:sp>
      <p:sp>
        <p:nvSpPr>
          <p:cNvPr id="77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میری دعاء سن لے-</a:t>
            </a:r>
            <a:endParaRPr lang="en-US" sz="4000" b="1">
              <a:solidFill>
                <a:srgbClr val="000066"/>
              </a:solidFill>
              <a:latin typeface="Alvi Nastaleeq" pitchFamily="2" charset="-78"/>
              <a:cs typeface="Alvi Nastaleeq" pitchFamily="2" charset="-78"/>
            </a:endParaRPr>
          </a:p>
        </p:txBody>
      </p:sp>
      <p:sp>
        <p:nvSpPr>
          <p:cNvPr id="77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मेरी दुआ सुन ले, </a:t>
            </a:r>
            <a:endParaRPr lang="en-US" sz="2400" b="1">
              <a:solidFill>
                <a:srgbClr val="000066"/>
              </a:solidFill>
            </a:endParaRPr>
          </a:p>
        </p:txBody>
      </p:sp>
      <p:sp>
        <p:nvSpPr>
          <p:cNvPr id="77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783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يَا خَيْرَ مَنْ دَعَاهُ دَاعٍ</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the Greatest Besought One that has been ever besought</a:t>
            </a:r>
          </a:p>
        </p:txBody>
      </p:sp>
      <p:sp>
        <p:nvSpPr>
          <p:cNvPr id="78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ya khayra man da’ahu da’(in)</a:t>
            </a:r>
          </a:p>
        </p:txBody>
      </p:sp>
      <p:sp>
        <p:nvSpPr>
          <p:cNvPr id="78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پکارے جانے والوں میں سب سے بہتر</a:t>
            </a:r>
            <a:endParaRPr lang="en-US" sz="4000" b="1">
              <a:solidFill>
                <a:srgbClr val="000066"/>
              </a:solidFill>
              <a:latin typeface="Alvi Nastaleeq" pitchFamily="2" charset="-78"/>
              <a:cs typeface="Alvi Nastaleeq" pitchFamily="2" charset="-78"/>
            </a:endParaRPr>
          </a:p>
        </p:txBody>
      </p:sp>
      <p:sp>
        <p:nvSpPr>
          <p:cNvPr id="78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पुकारे जाने वालों में सबसे बेहतर! </a:t>
            </a:r>
            <a:endParaRPr lang="en-US" sz="2400" b="1">
              <a:solidFill>
                <a:srgbClr val="000066"/>
              </a:solidFill>
            </a:endParaRPr>
          </a:p>
        </p:txBody>
      </p:sp>
      <p:sp>
        <p:nvSpPr>
          <p:cNvPr id="78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885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وَأَفْضَلَ مَنْ رَجَاهُ رَاجٍ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Most Favorable Hoped One</a:t>
            </a:r>
          </a:p>
        </p:txBody>
      </p:sp>
      <p:sp>
        <p:nvSpPr>
          <p:cNvPr id="79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wa-afdala man rajahu raj(in)</a:t>
            </a:r>
          </a:p>
        </p:txBody>
      </p:sp>
      <p:sp>
        <p:nvSpPr>
          <p:cNvPr id="79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جن سے امید کی جا سکتی ہیں انمیں سب سے بلند تر-</a:t>
            </a:r>
            <a:endParaRPr lang="en-US" sz="4000" b="1">
              <a:solidFill>
                <a:srgbClr val="000066"/>
              </a:solidFill>
              <a:latin typeface="Alvi Nastaleeq" pitchFamily="2" charset="-78"/>
              <a:cs typeface="Alvi Nastaleeq" pitchFamily="2" charset="-78"/>
            </a:endParaRPr>
          </a:p>
        </p:txBody>
      </p:sp>
      <p:sp>
        <p:nvSpPr>
          <p:cNvPr id="79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जिन से उम्मीद की जाती है इनमे सबसे बुलंदतर, </a:t>
            </a:r>
            <a:endParaRPr lang="en-US" sz="2400" b="1">
              <a:solidFill>
                <a:srgbClr val="000066"/>
              </a:solidFill>
            </a:endParaRPr>
          </a:p>
        </p:txBody>
      </p:sp>
      <p:sp>
        <p:nvSpPr>
          <p:cNvPr id="79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988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عَظُمَ يَا سَيِّدِي أَمَلِي وَسَاءَ عَمَلِي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My expectation, O my Chief, has been great but my deed has been bad</a:t>
            </a:r>
          </a:p>
        </p:txBody>
      </p:sp>
      <p:sp>
        <p:nvSpPr>
          <p:cNvPr id="80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‘azuma ya sayyidi amali wasa-a ‘amali</a:t>
            </a:r>
          </a:p>
        </p:txBody>
      </p:sp>
      <p:sp>
        <p:nvSpPr>
          <p:cNvPr id="80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میرے آقا!میری آرزو بڑی اور میرا عمل براہے</a:t>
            </a:r>
            <a:endParaRPr lang="en-US" sz="4000" b="1">
              <a:solidFill>
                <a:srgbClr val="000066"/>
              </a:solidFill>
              <a:latin typeface="Alvi Nastaleeq" pitchFamily="2" charset="-78"/>
              <a:cs typeface="Alvi Nastaleeq" pitchFamily="2" charset="-78"/>
            </a:endParaRPr>
          </a:p>
        </p:txBody>
      </p:sp>
      <p:sp>
        <p:nvSpPr>
          <p:cNvPr id="80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आका मेरी आरज़ू बड़ी और मेरा अमल बुरा है, </a:t>
            </a:r>
            <a:endParaRPr lang="en-US" sz="2400" b="1">
              <a:solidFill>
                <a:srgbClr val="000066"/>
              </a:solidFill>
            </a:endParaRPr>
          </a:p>
        </p:txBody>
      </p:sp>
      <p:sp>
        <p:nvSpPr>
          <p:cNvPr id="80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090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فَأَعْطِنِي مِنْ عَفْوِكَ بِمِقْدَارِ أَمَلِي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So grant me Your pardon as much as my expectation</a:t>
            </a:r>
          </a:p>
        </p:txBody>
      </p:sp>
      <p:sp>
        <p:nvSpPr>
          <p:cNvPr id="81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fa-a’tini min ‘afwika bimiqdari amali</a:t>
            </a:r>
            <a:endParaRPr lang="fi-FI" sz="2400" b="1" i="1">
              <a:solidFill>
                <a:srgbClr val="000066"/>
              </a:solidFill>
              <a:ea typeface="MS Mincho" pitchFamily="49" charset="-128"/>
            </a:endParaRPr>
          </a:p>
        </p:txBody>
      </p:sp>
      <p:sp>
        <p:nvSpPr>
          <p:cNvPr id="81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براہے پس اپنے عفو سے کام لیکر میری آرزو پوری فرما-</a:t>
            </a:r>
            <a:endParaRPr lang="en-US" sz="4000" b="1">
              <a:solidFill>
                <a:srgbClr val="000066"/>
              </a:solidFill>
              <a:latin typeface="Alvi Nastaleeq" pitchFamily="2" charset="-78"/>
              <a:cs typeface="Alvi Nastaleeq" pitchFamily="2" charset="-78"/>
            </a:endParaRPr>
          </a:p>
        </p:txBody>
      </p:sp>
      <p:sp>
        <p:nvSpPr>
          <p:cNvPr id="81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बस अपने अफू से काम ले कर मेरी आरज़ू पूरी फरमा, </a:t>
            </a:r>
            <a:endParaRPr lang="en-US" sz="2400" b="1">
              <a:solidFill>
                <a:srgbClr val="000066"/>
              </a:solidFill>
            </a:endParaRPr>
          </a:p>
        </p:txBody>
      </p:sp>
      <p:sp>
        <p:nvSpPr>
          <p:cNvPr id="81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192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وَمِنْ أَيْنَ لِيَ النَّجَاةُ وَلا تُسْتَطَاعُ إلاّ بِكَ؟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how can I find redemption while it cannot be attained save through You,</a:t>
            </a:r>
          </a:p>
        </p:txBody>
      </p:sp>
      <p:sp>
        <p:nvSpPr>
          <p:cNvPr id="9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wamin ayna liyan-najatu wala tusta’ta’u illa bik(a)</a:t>
            </a:r>
          </a:p>
        </p:txBody>
      </p:sp>
      <p:sp>
        <p:nvSpPr>
          <p:cNvPr id="9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جبکہ وہ  تیرے سوا کہیں اور موجود نہیں کی جہاں سے نجات مل سکےگی</a:t>
            </a:r>
            <a:endParaRPr lang="en-US" sz="4000" b="1">
              <a:solidFill>
                <a:srgbClr val="000066"/>
              </a:solidFill>
              <a:latin typeface="Alvi Nastaleeq" pitchFamily="2" charset="-78"/>
              <a:cs typeface="Alvi Nastaleeq" pitchFamily="2" charset="-78"/>
            </a:endParaRPr>
          </a:p>
        </p:txBody>
      </p:sp>
      <p:sp>
        <p:nvSpPr>
          <p:cNvPr id="9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जबकि इस पर तेरे सिवा किसी को कुदरत नहीं, </a:t>
            </a:r>
            <a:endParaRPr lang="en-US" sz="2400" b="1">
              <a:solidFill>
                <a:srgbClr val="000066"/>
              </a:solidFill>
            </a:endParaRPr>
          </a:p>
        </p:txBody>
      </p:sp>
      <p:sp>
        <p:nvSpPr>
          <p:cNvPr id="9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2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وَلا تُؤَاخِذْنِي </a:t>
            </a:r>
            <a:r>
              <a:rPr lang="ar-SA" sz="6600" kern="1200" dirty="0" err="1">
                <a:latin typeface="Arabic Typesetting" panose="03020402040406030203" pitchFamily="66" charset="-78"/>
                <a:ea typeface="+mn-ea"/>
                <a:cs typeface="Arabic Typesetting" panose="03020402040406030203" pitchFamily="66" charset="-78"/>
              </a:rPr>
              <a:t>بِأَسْوَءِ</a:t>
            </a:r>
            <a:r>
              <a:rPr lang="ar-SA" sz="6600" kern="1200" dirty="0">
                <a:latin typeface="Arabic Typesetting" panose="03020402040406030203" pitchFamily="66" charset="-78"/>
                <a:ea typeface="+mn-ea"/>
                <a:cs typeface="Arabic Typesetting" panose="03020402040406030203" pitchFamily="66" charset="-78"/>
              </a:rPr>
              <a:t> عَمَلِي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do not punish me for the worst of my deed</a:t>
            </a:r>
          </a:p>
        </p:txBody>
      </p:sp>
      <p:sp>
        <p:nvSpPr>
          <p:cNvPr id="829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 tu-akhidhni bi-aswa-i ‘amali</a:t>
            </a:r>
          </a:p>
        </p:txBody>
      </p:sp>
      <p:sp>
        <p:nvSpPr>
          <p:cNvPr id="82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برے عمل پر میری گرفت نہ کر</a:t>
            </a:r>
            <a:endParaRPr lang="en-US" sz="4000" b="1">
              <a:solidFill>
                <a:srgbClr val="000066"/>
              </a:solidFill>
              <a:latin typeface="Alvi Nastaleeq" pitchFamily="2" charset="-78"/>
              <a:cs typeface="Alvi Nastaleeq" pitchFamily="2" charset="-78"/>
            </a:endParaRPr>
          </a:p>
        </p:txBody>
      </p:sp>
      <p:sp>
        <p:nvSpPr>
          <p:cNvPr id="82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बुरे अमल पर मेरी गिरफ्त ना कर </a:t>
            </a:r>
            <a:endParaRPr lang="en-US" sz="2400" b="1">
              <a:solidFill>
                <a:srgbClr val="000066"/>
              </a:solidFill>
            </a:endParaRPr>
          </a:p>
        </p:txBody>
      </p:sp>
      <p:sp>
        <p:nvSpPr>
          <p:cNvPr id="82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295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فَإنَّ كَرَمَكَ يَجِلُّ عَنْ مُجَازَاةِ الْمُذْنِبِينَ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Verily, Your generosity is too great to be compared to the penalty of the guilty</a:t>
            </a:r>
          </a:p>
        </p:txBody>
      </p:sp>
      <p:sp>
        <p:nvSpPr>
          <p:cNvPr id="839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fa-inna karamaka yajillu ‘an mujazatil-mudhnibin(a)</a:t>
            </a:r>
          </a:p>
        </p:txBody>
      </p:sp>
      <p:sp>
        <p:nvSpPr>
          <p:cNvPr id="83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کر کیونکہ تیرا کرم گنہگاروں کی سزاؤں  سے بہت بلند و بالا ہے</a:t>
            </a:r>
            <a:endParaRPr lang="en-US" sz="4000" b="1">
              <a:solidFill>
                <a:srgbClr val="000066"/>
              </a:solidFill>
              <a:latin typeface="Alvi Nastaleeq" pitchFamily="2" charset="-78"/>
              <a:cs typeface="Alvi Nastaleeq" pitchFamily="2" charset="-78"/>
            </a:endParaRPr>
          </a:p>
        </p:txBody>
      </p:sp>
      <p:sp>
        <p:nvSpPr>
          <p:cNvPr id="83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क्योंकि तेरा करम गुनाहगारों की सज़ाओं से बहुत बुलंद व बाला है </a:t>
            </a:r>
            <a:endParaRPr lang="en-US" sz="2400" b="1">
              <a:solidFill>
                <a:srgbClr val="000066"/>
              </a:solidFill>
            </a:endParaRPr>
          </a:p>
        </p:txBody>
      </p:sp>
      <p:sp>
        <p:nvSpPr>
          <p:cNvPr id="83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397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وَحِلْمَكَ يَكْبُرُ عَنْ مُكَافأَةِ الْمُقَصِّرِينَ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Your tolerance is too immense to be compared to the punishment of the negligent</a:t>
            </a:r>
          </a:p>
        </p:txBody>
      </p:sp>
      <p:sp>
        <p:nvSpPr>
          <p:cNvPr id="84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wahilmaka yakburu ‘an mukafa-atil-muqassirin(a)</a:t>
            </a:r>
          </a:p>
        </p:txBody>
      </p:sp>
      <p:sp>
        <p:nvSpPr>
          <p:cNvPr id="84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تیرا حلم کوتاہی کرنے والوں کی سزاؤں سے عظیم تر ہے</a:t>
            </a:r>
            <a:endParaRPr lang="en-US" sz="4000" b="1">
              <a:solidFill>
                <a:srgbClr val="000066"/>
              </a:solidFill>
              <a:latin typeface="Alvi Nastaleeq" pitchFamily="2" charset="-78"/>
              <a:cs typeface="Alvi Nastaleeq" pitchFamily="2" charset="-78"/>
            </a:endParaRPr>
          </a:p>
        </p:txBody>
      </p:sp>
      <p:sp>
        <p:nvSpPr>
          <p:cNvPr id="84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तेरा हलम कोताही करने वालों की सज़ाओं से अजीमतर है, </a:t>
            </a:r>
            <a:endParaRPr lang="en-US" sz="2400" b="1">
              <a:solidFill>
                <a:srgbClr val="000066"/>
              </a:solidFill>
            </a:endParaRPr>
          </a:p>
        </p:txBody>
      </p:sp>
      <p:sp>
        <p:nvSpPr>
          <p:cNvPr id="84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500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وَأَنَا يَا سَيِّدِي عَائِذٌ بِفَضْلِكَ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O my Chief, am seeking refuge with Your benevolence</a:t>
            </a:r>
          </a:p>
        </p:txBody>
      </p:sp>
      <p:sp>
        <p:nvSpPr>
          <p:cNvPr id="86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wa-ana ya sayyidi ‘a-idhun bifadlik(a)</a:t>
            </a:r>
            <a:endParaRPr lang="fi-FI" sz="2400" b="1" i="1">
              <a:solidFill>
                <a:srgbClr val="000066"/>
              </a:solidFill>
              <a:ea typeface="MS Mincho" pitchFamily="49" charset="-128"/>
            </a:endParaRPr>
          </a:p>
        </p:txBody>
      </p:sp>
      <p:sp>
        <p:nvSpPr>
          <p:cNvPr id="86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اور اے میرے سردار! میں تیرے خوف سے بھاگ کر</a:t>
            </a:r>
            <a:endParaRPr lang="en-US" sz="4000" b="1">
              <a:solidFill>
                <a:srgbClr val="000066"/>
              </a:solidFill>
              <a:latin typeface="Alvi Nastaleeq" pitchFamily="2" charset="-78"/>
              <a:cs typeface="Alvi Nastaleeq" pitchFamily="2" charset="-78"/>
            </a:endParaRPr>
          </a:p>
        </p:txBody>
      </p:sp>
      <p:sp>
        <p:nvSpPr>
          <p:cNvPr id="86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मेरे सरदार! मै तेरे खौफ से भाग कर</a:t>
            </a:r>
            <a:endParaRPr lang="en-US" sz="2400" b="1">
              <a:solidFill>
                <a:srgbClr val="000066"/>
              </a:solidFill>
            </a:endParaRPr>
          </a:p>
        </p:txBody>
      </p:sp>
      <p:sp>
        <p:nvSpPr>
          <p:cNvPr id="86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602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هَارِبٌ مِنْكَ إلَيْكَ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I am fleeing from You towards You</a:t>
            </a:r>
          </a:p>
        </p:txBody>
      </p:sp>
      <p:sp>
        <p:nvSpPr>
          <p:cNvPr id="870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haribun minka ilayk(a)</a:t>
            </a:r>
          </a:p>
        </p:txBody>
      </p:sp>
      <p:sp>
        <p:nvSpPr>
          <p:cNvPr id="87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تیرے فضل کی پناہ لیتا ہوں،</a:t>
            </a:r>
            <a:endParaRPr lang="en-US" sz="4000" b="1">
              <a:solidFill>
                <a:srgbClr val="000066"/>
              </a:solidFill>
              <a:latin typeface="Alvi Nastaleeq" pitchFamily="2" charset="-78"/>
              <a:cs typeface="Alvi Nastaleeq" pitchFamily="2" charset="-78"/>
            </a:endParaRPr>
          </a:p>
        </p:txBody>
      </p:sp>
      <p:sp>
        <p:nvSpPr>
          <p:cNvPr id="87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तेरे फज़ल की पनाह लेता हूँ </a:t>
            </a:r>
          </a:p>
        </p:txBody>
      </p:sp>
      <p:sp>
        <p:nvSpPr>
          <p:cNvPr id="87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70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مُتَنَجِّزٌ مَا وَعَدْتَ مِنَ الصَّفْحِ عَمَّنْ أَحْسَنَ بِكَ ظَنّاً</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Hoping for the amnesty that You have promised to confer upon him who keeps good idea about You</a:t>
            </a:r>
          </a:p>
        </p:txBody>
      </p:sp>
      <p:sp>
        <p:nvSpPr>
          <p:cNvPr id="880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mutanajjizun ma wa’adta minas-safhi ‘amman ahsana bika zanna(n)</a:t>
            </a:r>
          </a:p>
        </p:txBody>
      </p:sp>
      <p:sp>
        <p:nvSpPr>
          <p:cNvPr id="88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میں چاہتا ہوں کہ جسنے تجھ سے اچھا گمان رکھا ہے اس سے دار گزر کا وعدہ پورا فرما-</a:t>
            </a:r>
            <a:endParaRPr lang="en-US" sz="4000" b="1">
              <a:solidFill>
                <a:srgbClr val="000066"/>
              </a:solidFill>
              <a:latin typeface="Alvi Nastaleeq" pitchFamily="2" charset="-78"/>
              <a:cs typeface="Alvi Nastaleeq" pitchFamily="2" charset="-78"/>
            </a:endParaRPr>
          </a:p>
        </p:txBody>
      </p:sp>
      <p:sp>
        <p:nvSpPr>
          <p:cNvPr id="88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मै चाहता हूँ की जिस ने तुझ से अच्छा गुमान रखा है इस से दर गुज़र का वादा पूरा फरमा, </a:t>
            </a:r>
            <a:endParaRPr lang="en-US" sz="2400" b="1">
              <a:solidFill>
                <a:srgbClr val="000066"/>
              </a:solidFill>
            </a:endParaRPr>
          </a:p>
        </p:txBody>
      </p:sp>
      <p:sp>
        <p:nvSpPr>
          <p:cNvPr id="88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807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وَمَا أَنَا يَا رَبِّ؟ وَمَا خَطَرِي؟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What am I? O Lord! And what importance do I have?</a:t>
            </a:r>
          </a:p>
        </p:txBody>
      </p:sp>
      <p:sp>
        <p:nvSpPr>
          <p:cNvPr id="890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400" b="1" i="1">
                <a:solidFill>
                  <a:srgbClr val="000066"/>
                </a:solidFill>
                <a:ea typeface="MS Mincho" pitchFamily="49" charset="-128"/>
              </a:rPr>
              <a:t>wama ana ya rabbi wama khatari</a:t>
            </a:r>
            <a:endParaRPr lang="fi-FI" sz="2400" b="1" i="1">
              <a:solidFill>
                <a:srgbClr val="000066"/>
              </a:solidFill>
              <a:ea typeface="MS Mincho" pitchFamily="49" charset="-128"/>
            </a:endParaRPr>
          </a:p>
        </p:txBody>
      </p:sp>
      <p:sp>
        <p:nvSpPr>
          <p:cNvPr id="89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اے میرے پروردگار! میں کیا اور میری اوقات کیا،</a:t>
            </a:r>
            <a:endParaRPr lang="en-US" sz="4000" b="1">
              <a:solidFill>
                <a:srgbClr val="000066"/>
              </a:solidFill>
              <a:latin typeface="Alvi Nastaleeq" pitchFamily="2" charset="-78"/>
              <a:cs typeface="Alvi Nastaleeq" pitchFamily="2" charset="-78"/>
            </a:endParaRPr>
          </a:p>
        </p:txBody>
      </p:sp>
      <p:sp>
        <p:nvSpPr>
          <p:cNvPr id="89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परवरदिगार! मै क्या और मेरी औकात क्या, </a:t>
            </a:r>
            <a:endParaRPr lang="en-US" sz="2400" b="1">
              <a:solidFill>
                <a:srgbClr val="000066"/>
              </a:solidFill>
            </a:endParaRPr>
          </a:p>
        </p:txBody>
      </p:sp>
      <p:sp>
        <p:nvSpPr>
          <p:cNvPr id="89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909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هَبْنِي بِفَضْلِكَ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Do me a favor out of Your benevolence</a:t>
            </a:r>
          </a:p>
        </p:txBody>
      </p:sp>
      <p:sp>
        <p:nvSpPr>
          <p:cNvPr id="901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habni bifadlik(a)</a:t>
            </a:r>
          </a:p>
        </p:txBody>
      </p:sp>
      <p:sp>
        <p:nvSpPr>
          <p:cNvPr id="90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ہی اپنے فضل سے مجھے بخش دے</a:t>
            </a:r>
            <a:endParaRPr lang="en-US" sz="4000" b="1">
              <a:solidFill>
                <a:srgbClr val="000066"/>
              </a:solidFill>
              <a:latin typeface="Alvi Nastaleeq" pitchFamily="2" charset="-78"/>
              <a:cs typeface="Alvi Nastaleeq" pitchFamily="2" charset="-78"/>
            </a:endParaRPr>
          </a:p>
        </p:txBody>
      </p:sp>
      <p:sp>
        <p:nvSpPr>
          <p:cNvPr id="90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तुही अपने फज़ल से मुझे बख्श दे </a:t>
            </a:r>
            <a:endParaRPr lang="en-US" sz="2400" b="1">
              <a:solidFill>
                <a:srgbClr val="000066"/>
              </a:solidFill>
            </a:endParaRPr>
          </a:p>
        </p:txBody>
      </p:sp>
      <p:sp>
        <p:nvSpPr>
          <p:cNvPr id="90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012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وَتَصَدَّقْ عَلَيَّ بِعَفْوِكَ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be charitable to me by means of pardoning me</a:t>
            </a:r>
          </a:p>
        </p:txBody>
      </p:sp>
      <p:sp>
        <p:nvSpPr>
          <p:cNvPr id="911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watasaddaq ‘alayya bi’afwik(a)</a:t>
            </a:r>
          </a:p>
        </p:txBody>
      </p:sp>
      <p:sp>
        <p:nvSpPr>
          <p:cNvPr id="91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اپنے عفو سے مجھ پر  عنایت فرما-  </a:t>
            </a:r>
            <a:endParaRPr lang="en-US" sz="4000" b="1">
              <a:solidFill>
                <a:srgbClr val="000066"/>
              </a:solidFill>
              <a:latin typeface="Alvi Nastaleeq" pitchFamily="2" charset="-78"/>
              <a:cs typeface="Alvi Nastaleeq" pitchFamily="2" charset="-78"/>
            </a:endParaRPr>
          </a:p>
        </p:txBody>
      </p:sp>
      <p:sp>
        <p:nvSpPr>
          <p:cNvPr id="91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अफु से मुझ पर इनायत फरमा, </a:t>
            </a:r>
            <a:endParaRPr lang="en-US" sz="2400" b="1">
              <a:solidFill>
                <a:srgbClr val="000066"/>
              </a:solidFill>
            </a:endParaRPr>
          </a:p>
        </p:txBody>
      </p:sp>
      <p:sp>
        <p:nvSpPr>
          <p:cNvPr id="91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114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أَيْ رَبِّ جَلِّلْنِي بِسِتْرِكَ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 my Lord! Cover me with Your protective covering</a:t>
            </a:r>
          </a:p>
        </p:txBody>
      </p:sp>
      <p:sp>
        <p:nvSpPr>
          <p:cNvPr id="92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ay rabbi jallilni bisatrik(a)</a:t>
            </a:r>
          </a:p>
        </p:txBody>
      </p:sp>
      <p:sp>
        <p:nvSpPr>
          <p:cNvPr id="92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میرے رب! مجھے اپنی پردہ پوشی سے ڈھانپ اور اپنے خاص کرم سے میری سرزنش ٹال دے- </a:t>
            </a:r>
            <a:endParaRPr lang="en-US" sz="4000" b="1">
              <a:solidFill>
                <a:srgbClr val="000066"/>
              </a:solidFill>
              <a:latin typeface="Alvi Nastaleeq" pitchFamily="2" charset="-78"/>
              <a:cs typeface="Alvi Nastaleeq" pitchFamily="2" charset="-78"/>
            </a:endParaRPr>
          </a:p>
        </p:txBody>
      </p:sp>
      <p:sp>
        <p:nvSpPr>
          <p:cNvPr id="92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रब! मुझे अपनी परदापोशी से ढांप </a:t>
            </a:r>
            <a:endParaRPr lang="en-US" sz="2400" b="1">
              <a:solidFill>
                <a:srgbClr val="000066"/>
              </a:solidFill>
            </a:endParaRPr>
          </a:p>
        </p:txBody>
      </p:sp>
      <p:sp>
        <p:nvSpPr>
          <p:cNvPr id="92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216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لا الَّذِي أَحْسَنَ اسْتَغْنَى عَنْ عَوْنِكَ وَرَحْمَتِكَ</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Neither he who has done righteous deeds can dispense with Your aid and mercy</a:t>
            </a:r>
          </a:p>
        </p:txBody>
      </p:sp>
      <p:sp>
        <p:nvSpPr>
          <p:cNvPr id="10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lalladhi ahsanas-taghna ‘an ‘awnika warahmatik(a)</a:t>
            </a:r>
          </a:p>
        </p:txBody>
      </p:sp>
      <p:sp>
        <p:nvSpPr>
          <p:cNvPr id="10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جبکہ اس پر تیرے سوا کسی کو قدرت نہیں،</a:t>
            </a:r>
            <a:endParaRPr lang="en-US" sz="4000" b="1">
              <a:solidFill>
                <a:srgbClr val="000066"/>
              </a:solidFill>
              <a:latin typeface="Alvi Nastaleeq" pitchFamily="2" charset="-78"/>
              <a:cs typeface="Alvi Nastaleeq" pitchFamily="2" charset="-78"/>
            </a:endParaRPr>
          </a:p>
        </p:txBody>
      </p:sp>
      <p:sp>
        <p:nvSpPr>
          <p:cNvPr id="10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ना ही क्योंकि करने में तेरी मदद  और रहमत से बे-नियाज़ है </a:t>
            </a:r>
            <a:endParaRPr lang="en-US" sz="2400" b="1">
              <a:solidFill>
                <a:srgbClr val="000066"/>
              </a:solidFill>
            </a:endParaRPr>
          </a:p>
        </p:txBody>
      </p:sp>
      <p:sp>
        <p:nvSpPr>
          <p:cNvPr id="10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24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وَاعْفُ عَنْ تَوْبِيخِي بِكَرَمِ وَجْهِكَ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overlook reproaching me out of the generosity of Your Face</a:t>
            </a:r>
          </a:p>
        </p:txBody>
      </p:sp>
      <p:sp>
        <p:nvSpPr>
          <p:cNvPr id="93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wa’fu ‘an tawbikhi bikarami wajhik(a)</a:t>
            </a:r>
          </a:p>
        </p:txBody>
      </p:sp>
      <p:sp>
        <p:nvSpPr>
          <p:cNvPr id="93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اپنے خاص کرم سے میری سرزنش ٹال دے- </a:t>
            </a:r>
            <a:endParaRPr lang="en-US" sz="4000" b="1">
              <a:solidFill>
                <a:srgbClr val="000066"/>
              </a:solidFill>
              <a:latin typeface="Alvi Nastaleeq" pitchFamily="2" charset="-78"/>
              <a:cs typeface="Alvi Nastaleeq" pitchFamily="2" charset="-78"/>
            </a:endParaRPr>
          </a:p>
        </p:txBody>
      </p:sp>
      <p:sp>
        <p:nvSpPr>
          <p:cNvPr id="93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अपने ख़ास करम से मेरी सरज़निश टाल दे, </a:t>
            </a:r>
            <a:endParaRPr lang="en-US" sz="2400" b="1">
              <a:solidFill>
                <a:srgbClr val="000066"/>
              </a:solidFill>
            </a:endParaRPr>
          </a:p>
        </p:txBody>
      </p:sp>
      <p:sp>
        <p:nvSpPr>
          <p:cNvPr id="93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319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فَلَوِ اطَّلَعَ الْيَوْمَ عَلَى ذَنْبِي غَيْرُكَ مَا فَعَلْتُهُ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In fact, if anyone other than You have watched me while committing these sins, I may not commit them</a:t>
            </a:r>
          </a:p>
        </p:txBody>
      </p:sp>
      <p:sp>
        <p:nvSpPr>
          <p:cNvPr id="94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falawit-tala'al-yawma ‘ala dhanbi ghayruka ma fa’altuh(u)</a:t>
            </a:r>
          </a:p>
        </p:txBody>
      </p:sp>
      <p:sp>
        <p:nvSpPr>
          <p:cNvPr id="94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اگر آج تیرے سوا کوئی دوسرا میرے گناہ کو جان لیتا تو میں یہ کبھی  نہ کرتا</a:t>
            </a:r>
            <a:endParaRPr lang="en-US" sz="4000" b="1">
              <a:solidFill>
                <a:srgbClr val="000066"/>
              </a:solidFill>
              <a:latin typeface="Alvi Nastaleeq" pitchFamily="2" charset="-78"/>
              <a:cs typeface="Alvi Nastaleeq" pitchFamily="2" charset="-78"/>
            </a:endParaRPr>
          </a:p>
        </p:txBody>
      </p:sp>
      <p:sp>
        <p:nvSpPr>
          <p:cNvPr id="94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अगर आज तेरे सिवा कोई दूसरा मेरे गुनाह को जान लेता तो मै यह कभी ना करता </a:t>
            </a:r>
            <a:endParaRPr lang="en-US" sz="2400" b="1">
              <a:solidFill>
                <a:srgbClr val="000066"/>
              </a:solidFill>
            </a:endParaRPr>
          </a:p>
        </p:txBody>
      </p:sp>
      <p:sp>
        <p:nvSpPr>
          <p:cNvPr id="94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421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وَلَوْ خِفْتُ تَعْجِيلَ الْعُقُوبَةِ لاجْتَنَبْتُهُ</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had I anticipated immediateness of punishment, I might have avoided doing them</a:t>
            </a:r>
          </a:p>
        </p:txBody>
      </p:sp>
      <p:sp>
        <p:nvSpPr>
          <p:cNvPr id="95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walaw khiftu ta’jilal-‘uqubati lajtanabtuh(u)</a:t>
            </a:r>
          </a:p>
        </p:txBody>
      </p:sp>
      <p:sp>
        <p:nvSpPr>
          <p:cNvPr id="95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کرتا اور اگر مجھے جلد از جلد سزا ملنے کا خوف ہوتا تو ضرور گناہ سے دور رہتا- </a:t>
            </a:r>
            <a:endParaRPr lang="en-US" sz="4000" b="1">
              <a:solidFill>
                <a:srgbClr val="000066"/>
              </a:solidFill>
              <a:latin typeface="Alvi Nastaleeq" pitchFamily="2" charset="-78"/>
              <a:cs typeface="Alvi Nastaleeq" pitchFamily="2" charset="-78"/>
            </a:endParaRPr>
          </a:p>
        </p:txBody>
      </p:sp>
      <p:sp>
        <p:nvSpPr>
          <p:cNvPr id="95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अगर मुझे जल्द सज़ा मिलने का खौफ होता तो ज़रूर गुनाह से दूर रहता </a:t>
            </a:r>
            <a:endParaRPr lang="en-US" sz="2400" b="1">
              <a:solidFill>
                <a:srgbClr val="000066"/>
              </a:solidFill>
            </a:endParaRPr>
          </a:p>
        </p:txBody>
      </p:sp>
      <p:sp>
        <p:nvSpPr>
          <p:cNvPr id="95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524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لا لأنَّكَ أَهْوَنُ النَّاظِرِينَ إلَيَّ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Yet, this does not mean that You are the least important of those who watch over me</a:t>
            </a:r>
          </a:p>
        </p:txBody>
      </p:sp>
      <p:sp>
        <p:nvSpPr>
          <p:cNvPr id="96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la li-annaka ahwanun-nazirina ilayy(a)</a:t>
            </a:r>
          </a:p>
        </p:txBody>
      </p:sp>
      <p:sp>
        <p:nvSpPr>
          <p:cNvPr id="96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لیکن اسکی وجہ یہ نہیں کہ تو دیکھنے والوں میں کمتر</a:t>
            </a:r>
            <a:endParaRPr lang="en-US" sz="4000" b="1">
              <a:solidFill>
                <a:srgbClr val="000066"/>
              </a:solidFill>
              <a:latin typeface="Alvi Nastaleeq" pitchFamily="2" charset="-78"/>
              <a:cs typeface="Alvi Nastaleeq" pitchFamily="2" charset="-78"/>
            </a:endParaRPr>
          </a:p>
        </p:txBody>
      </p:sp>
      <p:sp>
        <p:nvSpPr>
          <p:cNvPr id="96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लेकिन इसकी वजह यह नहीं की तू देखने वालों में कमतर </a:t>
            </a:r>
            <a:endParaRPr lang="en-US" sz="2400" b="1">
              <a:solidFill>
                <a:srgbClr val="000066"/>
              </a:solidFill>
            </a:endParaRPr>
          </a:p>
        </p:txBody>
      </p:sp>
      <p:sp>
        <p:nvSpPr>
          <p:cNvPr id="96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626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وَأَخَفُّ الْمُطَّلِعِينَ عَلَيَّ</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Or You are the least weighty of those who observe me</a:t>
            </a:r>
          </a:p>
        </p:txBody>
      </p:sp>
      <p:sp>
        <p:nvSpPr>
          <p:cNvPr id="972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wa-akhaffal-mut-tali'ina ‘alayy(a)</a:t>
            </a:r>
          </a:p>
        </p:txBody>
      </p:sp>
      <p:sp>
        <p:nvSpPr>
          <p:cNvPr id="97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جاننے والوں میں کم رتبہ ہے-</a:t>
            </a:r>
            <a:endParaRPr lang="en-US" sz="4000" b="1">
              <a:solidFill>
                <a:srgbClr val="000066"/>
              </a:solidFill>
              <a:latin typeface="Alvi Nastaleeq" pitchFamily="2" charset="-78"/>
              <a:cs typeface="Alvi Nastaleeq" pitchFamily="2" charset="-78"/>
            </a:endParaRPr>
          </a:p>
        </p:txBody>
      </p:sp>
      <p:sp>
        <p:nvSpPr>
          <p:cNvPr id="97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जानने वालों में कम रूतबा है, </a:t>
            </a:r>
            <a:endParaRPr lang="en-US" sz="2400" b="1">
              <a:solidFill>
                <a:srgbClr val="000066"/>
              </a:solidFill>
            </a:endParaRPr>
          </a:p>
        </p:txBody>
      </p:sp>
      <p:sp>
        <p:nvSpPr>
          <p:cNvPr id="97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728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بَلْ لأنَّكَ يَا رَبِّ خَيْرُ السَّاتِرِينَ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Rather, this is because You, O my Lord, are the best of those who cover up (one’s defects)</a:t>
            </a:r>
          </a:p>
        </p:txBody>
      </p:sp>
      <p:sp>
        <p:nvSpPr>
          <p:cNvPr id="983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400" b="1" i="1">
                <a:solidFill>
                  <a:srgbClr val="000066"/>
                </a:solidFill>
                <a:ea typeface="MS Mincho" pitchFamily="49" charset="-128"/>
              </a:rPr>
              <a:t>bal li-annaka ya rabbi khayrus-satirin(a)</a:t>
            </a:r>
            <a:endParaRPr lang="fi-FI" sz="2400" b="1" i="1">
              <a:solidFill>
                <a:srgbClr val="000066"/>
              </a:solidFill>
              <a:ea typeface="MS Mincho" pitchFamily="49" charset="-128"/>
            </a:endParaRPr>
          </a:p>
        </p:txBody>
      </p:sp>
      <p:sp>
        <p:nvSpPr>
          <p:cNvPr id="98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بلکہ اسکی وجہ یہ ہے اے پروردگار کہ تو بہترین پردہ پوش</a:t>
            </a:r>
            <a:endParaRPr lang="en-US" sz="4000" b="1">
              <a:solidFill>
                <a:srgbClr val="000066"/>
              </a:solidFill>
              <a:latin typeface="Alvi Nastaleeq" pitchFamily="2" charset="-78"/>
              <a:cs typeface="Alvi Nastaleeq" pitchFamily="2" charset="-78"/>
            </a:endParaRPr>
          </a:p>
        </p:txBody>
      </p:sp>
      <p:sp>
        <p:nvSpPr>
          <p:cNvPr id="98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बल्कि इसकी वजह यह है ऐ परवरदिगार की तू बेहतरीन परदापोश, </a:t>
            </a:r>
            <a:endParaRPr lang="en-US" sz="2400" b="1">
              <a:solidFill>
                <a:srgbClr val="000066"/>
              </a:solidFill>
            </a:endParaRPr>
          </a:p>
        </p:txBody>
      </p:sp>
      <p:sp>
        <p:nvSpPr>
          <p:cNvPr id="98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831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وَأَحْكَمُ الْحَاكِمِينَ</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wisest of those who judge</a:t>
            </a:r>
          </a:p>
        </p:txBody>
      </p:sp>
      <p:sp>
        <p:nvSpPr>
          <p:cNvPr id="99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wa-ahkamul-hakimin(a)</a:t>
            </a:r>
          </a:p>
        </p:txBody>
      </p:sp>
      <p:sp>
        <p:nvSpPr>
          <p:cNvPr id="99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سب سے بڑا حاکم</a:t>
            </a:r>
            <a:endParaRPr lang="en-US" sz="4000" b="1">
              <a:solidFill>
                <a:srgbClr val="000066"/>
              </a:solidFill>
              <a:latin typeface="Alvi Nastaleeq" pitchFamily="2" charset="-78"/>
              <a:cs typeface="Alvi Nastaleeq" pitchFamily="2" charset="-78"/>
            </a:endParaRPr>
          </a:p>
        </p:txBody>
      </p:sp>
      <p:sp>
        <p:nvSpPr>
          <p:cNvPr id="99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सबसे बड़ा हाकिम, </a:t>
            </a:r>
            <a:endParaRPr lang="en-US" sz="2400" b="1">
              <a:solidFill>
                <a:srgbClr val="000066"/>
              </a:solidFill>
            </a:endParaRPr>
          </a:p>
        </p:txBody>
      </p:sp>
      <p:sp>
        <p:nvSpPr>
          <p:cNvPr id="99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933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وَأَكْرَمُ الأَكْرَمِينَ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And the most generous of those who act generously</a:t>
            </a:r>
          </a:p>
        </p:txBody>
      </p:sp>
      <p:sp>
        <p:nvSpPr>
          <p:cNvPr id="100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wa-akramul-akramin(a)</a:t>
            </a:r>
          </a:p>
        </p:txBody>
      </p:sp>
      <p:sp>
        <p:nvSpPr>
          <p:cNvPr id="100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سب سے زیادہ کرم کرنے والا</a:t>
            </a:r>
            <a:endParaRPr lang="en-US" sz="4000" b="1">
              <a:solidFill>
                <a:srgbClr val="000066"/>
              </a:solidFill>
              <a:latin typeface="Alvi Nastaleeq" pitchFamily="2" charset="-78"/>
              <a:cs typeface="Alvi Nastaleeq" pitchFamily="2" charset="-78"/>
            </a:endParaRPr>
          </a:p>
        </p:txBody>
      </p:sp>
      <p:sp>
        <p:nvSpPr>
          <p:cNvPr id="100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सबसे ज़्यादा करम करने वाला। </a:t>
            </a:r>
            <a:endParaRPr lang="en-US" sz="2400" b="1">
              <a:solidFill>
                <a:srgbClr val="000066"/>
              </a:solidFill>
            </a:endParaRPr>
          </a:p>
        </p:txBody>
      </p:sp>
      <p:sp>
        <p:nvSpPr>
          <p:cNvPr id="100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036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سَتَّارُ الْعُيُوبِ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The concealer of defects</a:t>
            </a:r>
          </a:p>
        </p:txBody>
      </p:sp>
      <p:sp>
        <p:nvSpPr>
          <p:cNvPr id="1013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sattarul-‘uyub(i)</a:t>
            </a:r>
          </a:p>
        </p:txBody>
      </p:sp>
      <p:sp>
        <p:nvSpPr>
          <p:cNvPr id="101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عیبوں کو ڈھانپنے والا</a:t>
            </a:r>
            <a:endParaRPr lang="en-US" sz="4000" b="1">
              <a:solidFill>
                <a:srgbClr val="000066"/>
              </a:solidFill>
              <a:latin typeface="Alvi Nastaleeq" pitchFamily="2" charset="-78"/>
              <a:cs typeface="Alvi Nastaleeq" pitchFamily="2" charset="-78"/>
            </a:endParaRPr>
          </a:p>
        </p:txBody>
      </p:sp>
      <p:sp>
        <p:nvSpPr>
          <p:cNvPr id="101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ऐबों को ढापने वाला </a:t>
            </a:r>
            <a:endParaRPr lang="en-US" sz="2400" b="1">
              <a:solidFill>
                <a:srgbClr val="000066"/>
              </a:solidFill>
            </a:endParaRPr>
          </a:p>
        </p:txBody>
      </p:sp>
      <p:sp>
        <p:nvSpPr>
          <p:cNvPr id="101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138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6675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5500"/>
              </a:lnSpc>
            </a:pPr>
            <a:r>
              <a:rPr lang="ar-SA" sz="6600" kern="1200" dirty="0">
                <a:latin typeface="Arabic Typesetting" panose="03020402040406030203" pitchFamily="66" charset="-78"/>
                <a:ea typeface="+mn-ea"/>
                <a:cs typeface="Arabic Typesetting" panose="03020402040406030203" pitchFamily="66" charset="-78"/>
              </a:rPr>
              <a:t>غَفَّارُ الذُّنُوبِ </a:t>
            </a:r>
            <a:endParaRPr lang="en-US" sz="6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2800" b="1" kern="1200" dirty="0">
                <a:ea typeface="MS Mincho" pitchFamily="49" charset="-128"/>
              </a:rPr>
              <a:t>the Forgiver of sins</a:t>
            </a:r>
          </a:p>
        </p:txBody>
      </p:sp>
      <p:sp>
        <p:nvSpPr>
          <p:cNvPr id="102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400" b="1" i="1">
                <a:solidFill>
                  <a:srgbClr val="000066"/>
                </a:solidFill>
                <a:ea typeface="MS Mincho" pitchFamily="49" charset="-128"/>
              </a:rPr>
              <a:t>ghaffarudh-dhunub(i)</a:t>
            </a:r>
          </a:p>
        </p:txBody>
      </p:sp>
      <p:sp>
        <p:nvSpPr>
          <p:cNvPr id="102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گناہوں کو معاف کرنے والا،</a:t>
            </a:r>
            <a:endParaRPr lang="en-US" sz="4000" b="1">
              <a:solidFill>
                <a:srgbClr val="000066"/>
              </a:solidFill>
              <a:latin typeface="Alvi Nastaleeq" pitchFamily="2" charset="-78"/>
              <a:cs typeface="Alvi Nastaleeq" pitchFamily="2" charset="-78"/>
            </a:endParaRPr>
          </a:p>
        </p:txBody>
      </p:sp>
      <p:sp>
        <p:nvSpPr>
          <p:cNvPr id="102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गुनाहों को माफ़ करने वाला </a:t>
            </a:r>
            <a:endParaRPr lang="en-US" sz="2400" b="1">
              <a:solidFill>
                <a:srgbClr val="000066"/>
              </a:solidFill>
            </a:endParaRPr>
          </a:p>
        </p:txBody>
      </p:sp>
      <p:sp>
        <p:nvSpPr>
          <p:cNvPr id="102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240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16222</TotalTime>
  <Words>34133</Words>
  <Application>Microsoft Office PowerPoint</Application>
  <PresentationFormat>On-screen Show (4:3)</PresentationFormat>
  <Paragraphs>4332</Paragraphs>
  <Slides>618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618</vt:i4>
      </vt:variant>
    </vt:vector>
  </HeadingPairs>
  <TitlesOfParts>
    <vt:vector size="625" baseType="lpstr">
      <vt:lpstr>MS Mincho</vt:lpstr>
      <vt:lpstr>Alvi Nastaleeq</vt:lpstr>
      <vt:lpstr>Arabic Typesetting</vt:lpstr>
      <vt:lpstr>Arial</vt:lpstr>
      <vt:lpstr>Calibri</vt:lpstr>
      <vt:lpstr>Trebuchet MS</vt:lpstr>
      <vt:lpstr>Default Design</vt:lpstr>
      <vt:lpstr>PowerPoint Presentation</vt:lpstr>
      <vt:lpstr>PowerPoint Presentation</vt:lpstr>
      <vt:lpstr>اَللَّهُمَّ صَلِّ عَلَى مُحَمَّدٍ وَ آلِ مُحَمَّد</vt:lpstr>
      <vt:lpstr>بِسْمِ ٱللَّـهِ ٱلرَّحْمَـٰنِ ٱلرَّحِيمِ</vt:lpstr>
      <vt:lpstr>إلهِي لا تُؤَدِّبْنِي بِعُقُوبَتِكَ</vt:lpstr>
      <vt:lpstr>وَلا تَمْكُرْ بِي فِي حِيلَتِكَ</vt:lpstr>
      <vt:lpstr>مِنْ أَيْنَ لِيَ الْخَيْرُ يَا رَبِّ وَلا يُوجَدُ إلاّ مِنْ عِنْدِكَ؟</vt:lpstr>
      <vt:lpstr>وَمِنْ أَيْنَ لِيَ النَّجَاةُ وَلا تُسْتَطَاعُ إلاّ بِكَ؟</vt:lpstr>
      <vt:lpstr>لا الَّذِي أَحْسَنَ اسْتَغْنَى عَنْ عَوْنِكَ وَرَحْمَتِكَ</vt:lpstr>
      <vt:lpstr>وَلا الَّذِي أَسَاءَ وَاجْتَرَأَ عَلَيْكَ وَلَمْ يُرْضِكَ خَرَجَ عَنْ قُدْرَتِكَ </vt:lpstr>
      <vt:lpstr>يَا رَبِّ …</vt:lpstr>
      <vt:lpstr>بِكَ عَرَفْتُكَ</vt:lpstr>
      <vt:lpstr>وَأَنْتَ دَلَلْتَنِي عَلَيْكَ وَدَعَوْتَنِي إلَيْكَ</vt:lpstr>
      <vt:lpstr>وَلَوْلا أَنْتَ لَمْ أَدْرِ مَا أَنْتَ</vt:lpstr>
      <vt:lpstr>الْحَمْدُ لِلّهِ الَّذِي أَدْعُوهُ فَيُجِيبُنِي</vt:lpstr>
      <vt:lpstr>وَإنْ كُنْتُ بَطِيئاً حِينَ يَدْعُونِي</vt:lpstr>
      <vt:lpstr>وَالْحَمْدُ لِلّهِ الَّذِي أَسْأَلُهُ فَيُعْطِينِي</vt:lpstr>
      <vt:lpstr>وَإنْ كُنْتُ بَخِيلاً حِينَ يَسْتَقْرِضُنِي</vt:lpstr>
      <vt:lpstr>وَالْحَمْدُ لِلّهِ الَّذِي أُنَادِيهِ كُلَّمَا شِئْتُ لِحَاجَتِي </vt:lpstr>
      <vt:lpstr>وَأَخْلُو بِهِ حَيْثُ شِئْتُ لِسِرِّي بِغَيْرِ شَفِيعٍ</vt:lpstr>
      <vt:lpstr>فَيَقْضِي لِي حَاجَتِي</vt:lpstr>
      <vt:lpstr>الْحَمْدُ لِلّهِ الَّذِي لا أَدْعُو غَيْرَهُ </vt:lpstr>
      <vt:lpstr>وَلَوْ دَعَوْتُ غَيْرَهُ لَمْ يَسْتَجِبْ لِي دُعَائِي</vt:lpstr>
      <vt:lpstr>وَالْحَمْدُ لِلّهِ الَّذِي لا أَرْجُو غَيْرَهُ </vt:lpstr>
      <vt:lpstr>وَلَوْ رَجَوْتُ غَيْرَهُ لأخْلَفَ رَجَائِي</vt:lpstr>
      <vt:lpstr>وَالْحَمْدُ لِلّهِ الَّذِي وَكَلَنِي إلَيْهِ فَأَكْرَمَنِي </vt:lpstr>
      <vt:lpstr>وَلَمْ يَكِلْنِي إلَى النَّاسِ فَيُهِينُونِي</vt:lpstr>
      <vt:lpstr>وَالْحَمْدُ لِلّهِ الَّذِي تَحَبَّبَ إلَيَّ وَهُوَ غَنِيٌّ عَنِّي</vt:lpstr>
      <vt:lpstr>وَالْحَمْدُ لِلّهِ الَّذِي يَحْلُمُ عَنِّي حَتَّى كَأَنِّي لا ذَنْبَ لِي</vt:lpstr>
      <vt:lpstr> فَرَبِّي أَحْمَدُ شَيْءٍ عِنْدِي وَأَحَقُّ بِحَمْدِي</vt:lpstr>
      <vt:lpstr>اللّهُمَّ إنِّي أَجِدُ سُبُلَ الْمَطَالِبِ إلَيْكَ مُشْرَعَةً</vt:lpstr>
      <vt:lpstr>وَمَنَاهِلَ الرَّجَاءِ لَدَيْكَ مُتْرَعَةً</vt:lpstr>
      <vt:lpstr>وَالإسْتِعَانَةَ بِفَضْلِكَ لِمَنْ أَمَّلَكَ مُبَاحَةً</vt:lpstr>
      <vt:lpstr>وَأَبْوَابَ الدُّعَاءِ إلَيْكَ لِلصَّارِخِينَ مَفْتُوحَةً</vt:lpstr>
      <vt:lpstr>وَأَعْلَمُ أَنَّكَ لِلرَّاجِين بِمَوْضِعِ إجَابَةٍ</vt:lpstr>
      <vt:lpstr>وَلِلْمَلْهُوفِينَ بِمَرْصَدِ إغَاثَةٍ</vt:lpstr>
      <vt:lpstr>وَأَنَّ فِي اللَّهْفِ إلَى جُودِكَ وَالرِّضَا بِقَضَائِكَ عِوَضاً مِنْ مَنْعِ الْبَاخِلِينَ</vt:lpstr>
      <vt:lpstr>وَمَنْدُوحَةً عَمَّا فِي أَيْدِي الْمُسْتَأْثِرِينَ</vt:lpstr>
      <vt:lpstr>وَأَنِّ الرَّاحِـلَ إلَيْكَ قَرِيبُ الْمَسَافَةِ</vt:lpstr>
      <vt:lpstr>وَأَنَّكَ لا تَحْتَجِبُ عَنْ خَلْقِكَ إلاّ أَنْ تَحْجُبَهُمُ الأَعْمَالُ دُونَكَ</vt:lpstr>
      <vt:lpstr>وَقَدْ قَصَدْتُ إلَيْكَ بِطَلِبَتِي</vt:lpstr>
      <vt:lpstr>وَتَوَجَّهْتُ إلَيْكَ بِحَاجَتِي</vt:lpstr>
      <vt:lpstr>وَجَعَلْتُ بِكَ اسْتِغَاثَتِي</vt:lpstr>
      <vt:lpstr>وَبِدُعَائِكَ تَوَسُّلِي مِنْ غَيْرِ اسْتِحْقَاقٍ لاسْتِمَاعِكَ مِنِّي وَلا اسْتِيجَابٍ لِعَفْوِكَ عَنِّي</vt:lpstr>
      <vt:lpstr>بَلْ لِثِقَتِي بِكَرَمِكَ</vt:lpstr>
      <vt:lpstr>وَسُكُونِي إلَى صِدْقِ وَعْدِكَ</vt:lpstr>
      <vt:lpstr>وَلَجَائِي إلَى الإيمَانِ بِتَوْحِيدِكَ وَيَقِينِي بِمَعْرِفَتِكَ مِنِّي أَنْ لا رَبَّ لِي غَيْرُكَ</vt:lpstr>
      <vt:lpstr>وَلا إلهَ إلاَّ أَنْتَ </vt:lpstr>
      <vt:lpstr>وَحْدَكَ لا شَرِيكَ لَكَ</vt:lpstr>
      <vt:lpstr>اللّهُمَّ أَنْتَ الْقَائِلُ وَقَوْلُكَ حَقٌّ</vt:lpstr>
      <vt:lpstr>وَوَعْدُكَ صِدْقٌ:</vt:lpstr>
      <vt:lpstr>”وَاسْأَلُوا اللَّهَ مِنْ فَضْلِهِ إِنَّ اللَّهَ كَانَ بِكُلِّ شَيْءٍ عَلِيماً.“ </vt:lpstr>
      <vt:lpstr>وَلَيْسَ مِنْ صِفَاتِكَ يَا سَيِّدِي أَنْ تَأْمُرَ بِالسُّؤَالِ وَتَمْنَعَ الْعَطِيَّةَ </vt:lpstr>
      <vt:lpstr>وَأَنْتَ الْمَنَّانُ بِالْعَطِيَّاتِ عَلَى أَهْلِ مَمْلَكَتِكَ</vt:lpstr>
      <vt:lpstr>وَالْعَائِدُ عَلَيْهِمْ بِتَحَنُّنِ رَأْفَتِكَ.</vt:lpstr>
      <vt:lpstr>إلهِي رَبَّيْتَنِي فِي نِعَمِكَ وَإحْسَانِكَ صَغِيراً</vt:lpstr>
      <vt:lpstr>وَنَوَّهْتَ بِاسْمِي كَبِيراً</vt:lpstr>
      <vt:lpstr> فَيَا مَنْ رَبَّانِي فِي الدُّنْيَا بِإحْسَانِهِ وَتَفَضُّلِهِ وَنِعَمِهِ</vt:lpstr>
      <vt:lpstr>وَأَشَارَ لِي فِي الآخِرَةِ إلَى عَفْوِهِ وَكَرَمِهِ </vt:lpstr>
      <vt:lpstr>مَعْرِفَتِي يَا مَوْلايَ دَلِيلِي عَلَيْكَ</vt:lpstr>
      <vt:lpstr>وَحُبِّي لَكَ شَفِيعِي إلَيْكَ</vt:lpstr>
      <vt:lpstr>وَأَنَا وَاثِقٌ مِنْ دَلِيلِي بِدَلالَتِكَ</vt:lpstr>
      <vt:lpstr>وَسَاكِنٌ مِنْ شَفِيعِي إلَى شَفَاعَتِكَ</vt:lpstr>
      <vt:lpstr>أَدْعُوكَ يَا سَيِّدِي بِلِسَانٍ قَدْ أَخْرَسَهُ ذَنْبُهُ</vt:lpstr>
      <vt:lpstr>رَبِّ أُنَاجِيكَ بِقَلْبٍ قَدْ أَوْبَقَهُ جُرْمُهُ</vt:lpstr>
      <vt:lpstr>أَدْعُوكَ يَا رَبِّ رَاهِباً رَاغِباً رَاجِياً خَائِفاً</vt:lpstr>
      <vt:lpstr>إذَا رَأَيْتُ مَوْلايَ ذُنُوبِي فَزِعْتُ</vt:lpstr>
      <vt:lpstr>وَإذَا رَأَيْتُ كَرَمَكَ طَمِعْتُ</vt:lpstr>
      <vt:lpstr>فَإنْ عَفَوْتَ فَخَيْرُ رَاحِمٍ</vt:lpstr>
      <vt:lpstr>وَإنْ عَذَّبْتَ فَغَيْرُ ظَالِمٍ </vt:lpstr>
      <vt:lpstr>حُجَّتِي يَا اللّهُ فِي جُرْأَتِي عَلَى مَسْأَلَتِكَ مَعَ إتْيَانِي مَا تَكْرَهُ جُودُكَ وَكَرَمُكَ</vt:lpstr>
      <vt:lpstr>وَعُدَّتِي فِي شِدَّتِي مَعَ قِلَّةِ حَيَائِي رَأْفَتُكَ وَرَحْمَتُكَ</vt:lpstr>
      <vt:lpstr>وَقَدْ رَجَوْتُ أَنْ لا تَخِيبَ بَيْنَ ذَيْنِ وَذَيْنِ مُنْيَتِي</vt:lpstr>
      <vt:lpstr>فَحَقِّقْ رَجَائِي</vt:lpstr>
      <vt:lpstr>وَاسْمَعْ دُعَائِي</vt:lpstr>
      <vt:lpstr>يَا خَيْرَ مَنْ دَعَاهُ دَاعٍ</vt:lpstr>
      <vt:lpstr>وَأَفْضَلَ مَنْ رَجَاهُ رَاجٍ </vt:lpstr>
      <vt:lpstr>عَظُمَ يَا سَيِّدِي أَمَلِي وَسَاءَ عَمَلِي</vt:lpstr>
      <vt:lpstr>فَأَعْطِنِي مِنْ عَفْوِكَ بِمِقْدَارِ أَمَلِي</vt:lpstr>
      <vt:lpstr>وَلا تُؤَاخِذْنِي بِأَسْوَءِ عَمَلِي</vt:lpstr>
      <vt:lpstr>فَإنَّ كَرَمَكَ يَجِلُّ عَنْ مُجَازَاةِ الْمُذْنِبِينَ</vt:lpstr>
      <vt:lpstr>وَحِلْمَكَ يَكْبُرُ عَنْ مُكَافأَةِ الْمُقَصِّرِينَ</vt:lpstr>
      <vt:lpstr>وَأَنَا يَا سَيِّدِي عَائِذٌ بِفَضْلِكَ </vt:lpstr>
      <vt:lpstr>هَارِبٌ مِنْكَ إلَيْكَ</vt:lpstr>
      <vt:lpstr>مُتَنَجِّزٌ مَا وَعَدْتَ مِنَ الصَّفْحِ عَمَّنْ أَحْسَنَ بِكَ ظَنّاً</vt:lpstr>
      <vt:lpstr>وَمَا أَنَا يَا رَبِّ؟ وَمَا خَطَرِي؟</vt:lpstr>
      <vt:lpstr>هَبْنِي بِفَضْلِكَ</vt:lpstr>
      <vt:lpstr>وَتَصَدَّقْ عَلَيَّ بِعَفْوِكَ</vt:lpstr>
      <vt:lpstr>أَيْ رَبِّ جَلِّلْنِي بِسِتْرِكَ</vt:lpstr>
      <vt:lpstr>وَاعْفُ عَنْ تَوْبِيخِي بِكَرَمِ وَجْهِكَ </vt:lpstr>
      <vt:lpstr>فَلَوِ اطَّلَعَ الْيَوْمَ عَلَى ذَنْبِي غَيْرُكَ مَا فَعَلْتُهُ</vt:lpstr>
      <vt:lpstr>وَلَوْ خِفْتُ تَعْجِيلَ الْعُقُوبَةِ لاجْتَنَبْتُهُ</vt:lpstr>
      <vt:lpstr>لا لأنَّكَ أَهْوَنُ النَّاظِرِينَ إلَيَّ</vt:lpstr>
      <vt:lpstr>وَأَخَفُّ الْمُطَّلِعِينَ عَلَيَّ</vt:lpstr>
      <vt:lpstr>بَلْ لأنَّكَ يَا رَبِّ خَيْرُ السَّاتِرِينَ</vt:lpstr>
      <vt:lpstr>وَأَحْكَمُ الْحَاكِمِينَ</vt:lpstr>
      <vt:lpstr>وَأَكْرَمُ الأَكْرَمِينَ </vt:lpstr>
      <vt:lpstr>سَتَّارُ الْعُيُوبِ </vt:lpstr>
      <vt:lpstr>غَفَّارُ الذُّنُوبِ </vt:lpstr>
      <vt:lpstr>عَلاَّمُ الْغُيُوبِ </vt:lpstr>
      <vt:lpstr>تَسْتُرُ الذَّنْبَ بِكَرَمِكَ</vt:lpstr>
      <vt:lpstr>وَتُؤَخِّرُ الْعُقُوبَةَ بِحِلْمِكَ</vt:lpstr>
      <vt:lpstr>فَلَكَ الْحَمْدُ عَلَى حِلْمِكَ بَعْدَ عِلْمِكَ</vt:lpstr>
      <vt:lpstr>وَعَلَى عَفْوِكَ بَعْدَ قُدْرَتِكَ</vt:lpstr>
      <vt:lpstr>وَيَحْمِلُنِي وَيُجَرِّئُنِي عَلَى مَعْصِيَتِكَ حِلْمُكَ عَنِّي</vt:lpstr>
      <vt:lpstr>وَيَدْعُونِي إلَى قِلَّةِ الْحَيَاءِ سِتْرُكَ عَلَيَّ</vt:lpstr>
      <vt:lpstr>وَيُسْرِعُنِي إلَى التَوَثُّبِ عَلَى مَحَارِمِكَ مَعْرِفَتِي بِسَعَةِ رَحْمَتِكَ وَعَظِيمِ عَفْوِكَ</vt:lpstr>
      <vt:lpstr>يَا حَلِيمُ يَا كَرِيمُ</vt:lpstr>
      <vt:lpstr>يَا حَيُّ يَا قَيُّومُ</vt:lpstr>
      <vt:lpstr>يَا غَافِرَ الذَّنْبِ</vt:lpstr>
      <vt:lpstr>يَا قَابِلَ التَّوْبِ</vt:lpstr>
      <vt:lpstr>يَا عَظِيمَ الْمَنِّ</vt:lpstr>
      <vt:lpstr>يَا قَدِيمَ الإحْسَانِ</vt:lpstr>
      <vt:lpstr>أَيْنَ سِتْرُكَ الْجَمِيلُ؟</vt:lpstr>
      <vt:lpstr>أَيْنَ عَفْوُكَ الْجَلِيلُ؟</vt:lpstr>
      <vt:lpstr>أَيْنَ فَرَجُكَ الْقَرِيبُ؟</vt:lpstr>
      <vt:lpstr>أَيْنَ غِيَاثُكَ السَّرِيعُ؟</vt:lpstr>
      <vt:lpstr>أَيْنَ رَحْمَتُكَ الْوَاسِعَةُ؟</vt:lpstr>
      <vt:lpstr>أَيْنَ عَطَايَاكَ الْفَاضِلَةُ؟</vt:lpstr>
      <vt:lpstr>أَيْنَ مَوَاهِبُكَ الْهَنِيئَةُ؟</vt:lpstr>
      <vt:lpstr>أَيْنَ صَنَائِعُكَ السَّنِيَّةُ؟</vt:lpstr>
      <vt:lpstr>أَيْنَ فَضْلُكَ الْعَظِيمُ؟</vt:lpstr>
      <vt:lpstr>أَيْنَ مَنُّكَ الْجَسِيمُ؟</vt:lpstr>
      <vt:lpstr>أَيْنَ إحْسَانُكَ الْقَدِيمُ؟</vt:lpstr>
      <vt:lpstr>أَيْنَ كَرَمُكَ يَا كَرِيمُ؟</vt:lpstr>
      <vt:lpstr>بِهِ وَبِمُحَمَّدٍ وَآلِ مُحَمَّدٍ فَاسْتَنْقِذْنِي</vt:lpstr>
      <vt:lpstr>وَبِرَحْمَتِكَ فَخَلِّصْنِي</vt:lpstr>
      <vt:lpstr>يَا مُحْسِنُ</vt:lpstr>
      <vt:lpstr>يَا مُجْمِلُ</vt:lpstr>
      <vt:lpstr>يَا مُنْعِمُ يَا مُفْضِلُ</vt:lpstr>
      <vt:lpstr>لَسْتُ أَتَّكِلُ فِي النَّجَاةِ مِنْ عِقَابِكَ عَلَى أَعْمَالِنَا بَلْ بِفَضْلِكَ عَلَيْنَا </vt:lpstr>
      <vt:lpstr>لأنَّكَ أَهْلُ التَّقْوَى وَأَهْلُ الْمَغْفِرَةِ </vt:lpstr>
      <vt:lpstr>تُبْدِئُ بِالإحْسَانِ نِعَماً</vt:lpstr>
      <vt:lpstr>وَتَعْفُو عَنِ الذَّنْبِ كَرَماً</vt:lpstr>
      <vt:lpstr> فَمَا نَدْرِي مَا نَشْكُرُ؟</vt:lpstr>
      <vt:lpstr>أَجَمِيلَ مَا تَنْشُرُ أَمْ قَبِيحَ مَا تَسْتُرُ؟</vt:lpstr>
      <vt:lpstr>أَمْ عَظِيمَ مَا أَبْلَيْتَ وَأَوْلَيْتَ أَمْ كَثِيرَ مَا مِنْهُ نَجَّيْتَ وَعَافَيْتَ؟</vt:lpstr>
      <vt:lpstr>يَا حَبِيبَ مَنْ تَحَبَّبَ إلَيْكَ</vt:lpstr>
      <vt:lpstr>وَيَا قُرَّةَ عَيْنِ مَنْ لاذَ بِكَ وَانْقَطَعَ إلَيْكَ</vt:lpstr>
      <vt:lpstr>أَنْتَ الْمُحْسِنُ وَنَحْنُ الْمُسِيئُونَ</vt:lpstr>
      <vt:lpstr>فَتَجَاوَزْ يَا رَبِّ عَنْ قَبِيحِ مَا عِنْدَنَا بِجَمِيلِ مَا عِنْدَكَ</vt:lpstr>
      <vt:lpstr>وَأَيُّ جَهْلٍ يَا رَبِّ لا يَسَعُهُ جُودُكَ؟</vt:lpstr>
      <vt:lpstr>أَوْ أَيُّ زَمَانٍ أَطْوَلُ مِنْ أَنَاتِكَ؟</vt:lpstr>
      <vt:lpstr>وَمَا قَدْرُ أَعْمَالِنَا فِي جَنْبِ نِعَمِكَ؟</vt:lpstr>
      <vt:lpstr>وَكَيْفَ نَسْتَكْثِرُ أَعْمَالاً نُقَابِلُ بِهَا كَرَمَكَ؟ </vt:lpstr>
      <vt:lpstr>بَلْ كَيْفَ يَضِيقُ عَلَى الْمُذْنِبِينَ مَا وَسِعَهُمْ مِنْ رَحْمَتِكَ؟</vt:lpstr>
      <vt:lpstr>يَا وَاسِعَ الْمَغْفِرَةِ</vt:lpstr>
      <vt:lpstr>يَا بَاسِطَ الْيَدَيْنِ بِالرَّحْمَةِ</vt:lpstr>
      <vt:lpstr>فَوَعِزَّتِكَ يَا سَيِّدِي لَوْ نَهَرْتَنِي مَا بَرِحْتُ مِنْ بَابِكَ وَلا كَفَفْتُ عَنْ تَمَلُّقِكَ </vt:lpstr>
      <vt:lpstr>لِمَا انْتَهَى إلَيَّ مِنَ الْمَعْرِفَةِ بِجُودِكَ وَكَرَمِكَ</vt:lpstr>
      <vt:lpstr>وَ أَنْتَ الْفَاعِلُ لِمَا تَشَاءُ </vt:lpstr>
      <vt:lpstr>تُعَذِّبُ مَنْ تَشَاءُ بِمَا تَشَاءُ كَيْفَ تَشَاءُ</vt:lpstr>
      <vt:lpstr>وَتَرْحَمُ مَنْ تَشَاءُ بِمَا تشَاءُ كَيْفَ تَشَاءُ</vt:lpstr>
      <vt:lpstr>لا تُسْأَلُ عَنْ فِعْلِكَ</vt:lpstr>
      <vt:lpstr>وَلا تُنَازَعُ فِي مُلْكِكَ</vt:lpstr>
      <vt:lpstr>وَلا تُشَارَكُ فِي أَمْرِكَ</vt:lpstr>
      <vt:lpstr>وَلا تُضَادُّ فِي حُكْمِكَ</vt:lpstr>
      <vt:lpstr>وَلا يَعْتَرِضُ عَلَيْكَ أَحَدٌ فِي تَدْبِيرِكَ</vt:lpstr>
      <vt:lpstr> لَكَ الْخَلْقُ وَالأَمْرُ</vt:lpstr>
      <vt:lpstr>تَبَارَكَ اللّهُ رَبُّ الْعَالَمِينَ</vt:lpstr>
      <vt:lpstr>يَا رَبِّ هذَا مَقَامُ مَنْ لاذَ بِكَ </vt:lpstr>
      <vt:lpstr>وَاسْتَجَارَ بِكَرَمِكَ </vt:lpstr>
      <vt:lpstr>وَأَلِفَ إحْسَانَكَ وَنِعَمَكَ</vt:lpstr>
      <vt:lpstr>وَأَنْتَ الْجَوَادُ الَّذِي لا يَضِيقُ عَفْوُكَ</vt:lpstr>
      <vt:lpstr>وَلا يَنْقُصُ فَضْلُكَ</vt:lpstr>
      <vt:lpstr>وَلا تَقِلُّ رَحْمَتُكَ</vt:lpstr>
      <vt:lpstr>وَقَدْ تَوَثَّقْنَا مِنْكَ بِالصَّفْحِ الْقَدِيمِ</vt:lpstr>
      <vt:lpstr>وَالْفَضْلِ الْعَظِيمِ وَالرَّحْمَةِ الْوَاسِعَةِ</vt:lpstr>
      <vt:lpstr>أَفَتُرَاكَ يَا رَبِّ تُخْلِفُ ظُنُونَنَا أَوْ تُخَيِّبُ آمَالَنَا؟</vt:lpstr>
      <vt:lpstr>كَلاَّ يَا كَرِيمُ فَلَيْسَ هذَا ظَنُّنَا بِكَ وَلا هذَا فِيكَ طَمَعُنَا </vt:lpstr>
      <vt:lpstr>يَا رَبِّ إنَّ لَنَا فِيكَ أَمَلاً طَوِيلاً كَثِيراً</vt:lpstr>
      <vt:lpstr>إنَّ لَنَا فِيكَ رَجَاءً عَظِيماً</vt:lpstr>
      <vt:lpstr>عَصَيْنَاكَ وَنَحْنُ نَرْجُو أَنْ تَسْتُرَ عَلَيْنَا</vt:lpstr>
      <vt:lpstr>وَدَعَوْنَاكَ وَنَحْنُ نَرْجُو أَنْ تَسْتَجِيبَ لَنَا</vt:lpstr>
      <vt:lpstr>فَحَقِّقْ رَجَاءَنَا مَوْلانَا</vt:lpstr>
      <vt:lpstr> فَقَدْ عَلِمْنَا مَا نَسْتَوْجِبُ بِأَعْمَالِنَا </vt:lpstr>
      <vt:lpstr>وَلكِنْ عِلْمُكَ فِينَا وَعِلْمُنَا بِأَنَّكَ لا تَصْرِفُنَا عَنْكَ حَثَّنَا عَلَى الرَّغْبَةِ إلَيْكَ</vt:lpstr>
      <vt:lpstr>وَإنْ كُنَّا غَيْرَ مُسْتَوْجِبِينَ لِرَحْمَتِكَ </vt:lpstr>
      <vt:lpstr>فَأَنْتَ أَهْلٌ أَنْ تَجُودَ عَلَيْنَا وَعَلَى الْمُذْنِبِينَ بِفَضْلِ سَعَتِكَ</vt:lpstr>
      <vt:lpstr> فَامْنُنْ عَلَيْنَا بِمَا أَنْتَ أَهْلُهُ</vt:lpstr>
      <vt:lpstr>وَجُدْ عَلَيْنَا فَإنَّا مُحْتَاجُونَ إلَى نَيْلِكَ</vt:lpstr>
      <vt:lpstr>يَا غَفَّارُ بِنُورِكَ اهْتَدَيْنَا</vt:lpstr>
      <vt:lpstr>وَبِفَضْلِكَ اسْتَغْنَيْنَا</vt:lpstr>
      <vt:lpstr>وَبِنِعْمَتِكَ أَصْبَحْنَا وَأَمْسَيْنَا </vt:lpstr>
      <vt:lpstr>ذُنُوبُنَا بَيْنَ يَدَيْكَ</vt:lpstr>
      <vt:lpstr>نَسْتَغْفِرُكَ اللّهُمَّ مِنْهَا وَنَتُوبُ إلَيْكَ</vt:lpstr>
      <vt:lpstr>تَتَحَبَّبُ إلَيْنَا بِالنِّعَمِ وَنُعَارِضُكَ بِالذُّنُوبِ</vt:lpstr>
      <vt:lpstr> خَيْرُكَ إلَيْنَا نَازِلٌ</vt:lpstr>
      <vt:lpstr>وَشَرُّنَا إلَيْكَ صَاعِدٌ</vt:lpstr>
      <vt:lpstr>وَلَمْ يَزَلْ وَلا يَزَالُ مَلَكٌ كَرِيمٌ يَأْتِيكَ عَنَّا بِعَمَلٍ قَبِيحٍ فَلا يَمْنَعُكَ ذلِكَ مِنْ أَنْ تَحُوطَنَا بِنِعَمِكَ</vt:lpstr>
      <vt:lpstr>وتَتَفَضَّلَ عَلَيْنَا بِآلائِكَ </vt:lpstr>
      <vt:lpstr>فَسُبْحَانَكَ مَا أَحْلَمَكَ وَأَعْظَمَكَ وَأَكْرَمَكَ مُبْدِئاً وَمُعِيداً!</vt:lpstr>
      <vt:lpstr>تَقَدَّسَتْ أَسْمَاؤُكَ</vt:lpstr>
      <vt:lpstr>وَجَلَّ ثَنَاؤُكَ</vt:lpstr>
      <vt:lpstr>وَكَرُمَ صَنَائِعُكَ وَفِعَالُكَ</vt:lpstr>
      <vt:lpstr>أَنْتَ إلهِي أَوْسَعُ فَضْلاً وَأَعْظَمُ حِلْماً مِنْ أَنْ تُقَايِسَنِي بِفِعْلِي وَخَطِيئَتِي</vt:lpstr>
      <vt:lpstr> فَالْعَفْوَ الْعَفْوَ الْعَفْوَ</vt:lpstr>
      <vt:lpstr>سَيِّدِي سَيِّدِي سَيِّدِي.</vt:lpstr>
      <vt:lpstr>اللّهُمَّ اشْغَلْنَا بِذِكْرِكَ</vt:lpstr>
      <vt:lpstr>وَأَعِذْنَا مِنْ سَخَطِكَ</vt:lpstr>
      <vt:lpstr>وَأَجِرْنَا مِنْ عَذَابِكَ</vt:lpstr>
      <vt:lpstr>وَارْزُقْنَا مِنْ مَوَاهِبِكَ</vt:lpstr>
      <vt:lpstr>وَأَنْعِمْ عَلَيْنَا مِنْ فَضْلِكَ</vt:lpstr>
      <vt:lpstr>وَارْزُقْنَا حَجَّ بَيْتِكَ </vt:lpstr>
      <vt:lpstr>وَزِيَارَةَ قَبْرِ نَبِيِّكَ</vt:lpstr>
      <vt:lpstr>صَلَوَاتُكَ وَرَحْمَتُكَ وَمَغْفِرَتُكَ وَرِضْوَانُكَ عَلَيْهِ وَعَلَى أَهْلِ بَيْتِهِ</vt:lpstr>
      <vt:lpstr>إنَّكَ قَرِيبٌ مُجِيبٌ</vt:lpstr>
      <vt:lpstr>وَارْزُقْنَا عَمَلاً بِطَاعَتِكَ</vt:lpstr>
      <vt:lpstr>وَتَوَفَّنَا عَلَى مِلَّتِكَ وَسُنَّةِ نَبِيِّكَ</vt:lpstr>
      <vt:lpstr>صَلَّى اللهُ عَلَيْهِ وَعَلَى آلِهِ</vt:lpstr>
      <vt:lpstr>اللّهُمَّ اغْفِرْ لِي وَلِوَالِدَيَّ وَارْحَمْهُمَا كَمَا رَبَّيَانِي صَغِيراً</vt:lpstr>
      <vt:lpstr>اجْزِهِمَا بِالإحْسَانِ إحْسَاناً وَبِالسَّيِّئَاتِ غُفْرَاناً.</vt:lpstr>
      <vt:lpstr>اللّهُمَّ اغْفِرْ لِلْمُؤْمِنِينَ وَالْمُؤْمِنَاتِ الأَحْيَاءِ مِنْهُمْ وَالأَمْوَاتِ </vt:lpstr>
      <vt:lpstr>وَتَابِعْ بَيْنَنَا وَبَيْنَهُمْ بِالْخَيْرَاتِ.</vt:lpstr>
      <vt:lpstr>اللّهُمَّ اغْفِرْ لِحَيِّنَا وَمَيِّتِنَا</vt:lpstr>
      <vt:lpstr>وَشَاهِدِنَا وَغَائِبِنَا</vt:lpstr>
      <vt:lpstr>ذَكَرِنَا وَأُنْثَانَا </vt:lpstr>
      <vt:lpstr>صَغِيرِنَا وَكَبِيرِنَا </vt:lpstr>
      <vt:lpstr>حُرِّنَا وَمَمْلُوكِنَا </vt:lpstr>
      <vt:lpstr>كَذَبَ الْعَادِلُونَ بِاللّهِ</vt:lpstr>
      <vt:lpstr>وَضَلّوَا ضَلالاً بَعِيداً</vt:lpstr>
      <vt:lpstr>وَخَسِرُوَا خُسْرَاناً مُبِيناً</vt:lpstr>
      <vt:lpstr>اللّهُمَّ صَلِّ عَلَى مُحَمَّدٍ وَآلِ مُحَمَّدٍ</vt:lpstr>
      <vt:lpstr>وَاخْتِمْ لِي بِخَيْرٍ</vt:lpstr>
      <vt:lpstr>وَاكْفِنِي مَا أَهَمَّنِي مِنْ أَمْرِ دُنْيَايَ وَآخِرَتِي</vt:lpstr>
      <vt:lpstr>وَلا تُسَلِّطْ عَلَيَّ مَنْ لا يَرْحَمُنِي</vt:lpstr>
      <vt:lpstr>وَاجْعَلْ عَلَيَّ مِنْكَ وَاقِيَةً بَاقِيَةً</vt:lpstr>
      <vt:lpstr>وَلا تَسْلُبْنِي صَالِحَ مَا أَنْعَمْتَ بِهِ عَلَيَّ</vt:lpstr>
      <vt:lpstr>وَارْزُقْنِي مِنْ فَضْلِكَ رِزْقاً وَاسِعاً حَلالاً طَيِّباً.</vt:lpstr>
      <vt:lpstr>اللّهُمَّ احْرُسْنِي بِحَرَاسَتِكَ</vt:lpstr>
      <vt:lpstr>وَاحْفَظْنِي بِحِفْظِكَ</vt:lpstr>
      <vt:lpstr>وَاكْلأْنِي بِكَلاءَتِكَ</vt:lpstr>
      <vt:lpstr>وَارْزُقْنِي حَجَّ بَيْتِكَ الْحَرَامِ فِي عَامِنَا هذَا وَفِي كُلِّ عَامٍ </vt:lpstr>
      <vt:lpstr>وَزِيَارَةَ قَبْرِ نَبِيِّكَ وَالأَئِمَّةِ عَلَيْهِمُ السَّلامُ</vt:lpstr>
      <vt:lpstr>وَلا تُخْلِنِي يَا رَبِّ مِنْ تِلْكَ الْمَشَاهِدِ الشَّرِيفَةِ وَالْمَوَاقِفِ الْكَرِيمَةِ</vt:lpstr>
      <vt:lpstr>اللّهُمَّ تُبْ عَلَيَّ حَتَّى لا أَعْصِيَكَ</vt:lpstr>
      <vt:lpstr>وَأَلْهِمْنِي الْخَيْرَ وَالْعَمَلَ بِهِ</vt:lpstr>
      <vt:lpstr>وَخَشْيَتَكَ بِاللَّيْلِ وَالنَّهَارِ مَا أَبْقَيْتَنِي</vt:lpstr>
      <vt:lpstr>يَا رَبَّ الْعَالَمِينَ.</vt:lpstr>
      <vt:lpstr>اللّهُمَّ إنِّي كُلَّمَا قُلْتُ قَدْ تَهَيَّأْتُ وَتَعَبَّأْتُ وَقُمْتُ لِلصَّلاةِ بَيْنَ يَدَيْكَ وَنَاجَيْتُكَ</vt:lpstr>
      <vt:lpstr> أَلْقَيْتَ عَلَيَّ نُعَاساً إذَا أَنَا صَلَّيْتُ</vt:lpstr>
      <vt:lpstr>وَسَلَبْتَنِي مُنَاجَاتَكَ إذَا أَنَا نَاجَيْتُ</vt:lpstr>
      <vt:lpstr>مَالِي كُلَّمَا قُلْتُ قَدْ صَلُحَتْ سَرِيرَتِي</vt:lpstr>
      <vt:lpstr>وَقَرُبَ مِنْ مَجَالِسِ التَّوَّابِينَ مَجْلِسِي </vt:lpstr>
      <vt:lpstr>عَرَضَتْ لِي بَلِيَّةٌ أَزَالَتْ قَدَمِي وَحَالَتْ بَيْنِي وَبَيْنَ خِدْمَتِكَ؟</vt:lpstr>
      <vt:lpstr>سَيِّدِي لَعَلَّكَ عَنْ بَابِكَ طَرَدْتَنِي</vt:lpstr>
      <vt:lpstr>وَعَنْ خِدْمَتِكَ نَحَّيْتَنِي</vt:lpstr>
      <vt:lpstr>أَوْ لَعَلَّكَ رَأَيْتَنِي مُسْتَخِفّاً بِحَقِّكَ فَأَقْصَيْتَنِي</vt:lpstr>
      <vt:lpstr>أَوْ لَعَلَّكَ رَأَيْتَنِي مُعْرِضاً عَنْكَ فَقَلَيْتَنِي</vt:lpstr>
      <vt:lpstr>أَوْ لَعَلَّكَ وَجَدْتَنِي فِي مَقَامِ الْكَاذِبِينَ فَرَفَضْتَنِي</vt:lpstr>
      <vt:lpstr>أَوْ لَعَلَّكَ رَأَيْتَنِي غَيْرَ شَاكِرٍ لِنَعْمَائِكَ فَحَرَمْتَنِي</vt:lpstr>
      <vt:lpstr>أَوْ لَعَلَّكَ فَقَدْتَنِي مِنْ مَجَالِسِ الْعُلَمَاءِ فَخَذَلْتَنِي</vt:lpstr>
      <vt:lpstr>أَوْ لَعَلَّكَ رَأَيْتَنِي فِي الْغَافِلِينَ فَمِنْ رَحْمَتِكَ آيَسْتَنِي</vt:lpstr>
      <vt:lpstr>أَوْ لَعَلَّكَ رَأَيْتَنِي آلِفَ مَجَالِسِ الْبَطَّالِينَ فَبَيْنِي وَبَيْنَهُمْ خَلَّيْتَنِي</vt:lpstr>
      <vt:lpstr>أَوْ لَعَلَّكَ لَمْ تُحِبَّ أَنْ تَسْمَعَ دُعَائِي فَبَاعَدْتَنِي</vt:lpstr>
      <vt:lpstr>أَوْ لَعَلَّكَ بِجُرْمِي وَجَرِيرَتِي كَافَيْتَنِي</vt:lpstr>
      <vt:lpstr>أَوْ لَعَلَّكَ بِقِلَّةِ حَيَائِي مِنْكَ جَازَيْتَنِي</vt:lpstr>
      <vt:lpstr>فَإنْ عَفَوْتَ يَا رَبِّ فَطَالَمَا عَفَوْتَ عَنِ الْمُذْنِبِينَ قَبْلِي </vt:lpstr>
      <vt:lpstr>لأنَّ كَرَمَكَ أَيْ رَبِّ يَجِلُّ عَنْ مُكَافَاةِ الْمُقَصِّرِينَ</vt:lpstr>
      <vt:lpstr>وَأَنَا عَائِذٌ بِفَضْلِكَ هَارِبٌ مِنْكَ إلَيْكَ</vt:lpstr>
      <vt:lpstr>مُتَنَجِّزٌ مَا وَعَدْتَ مِنَ الصَّفْحِ عَمَّنْ أَحْسَنَ بِكَ ظَنّاً.</vt:lpstr>
      <vt:lpstr>إلهِي أَنْتَ أَوْسَعُ فَضْلاً</vt:lpstr>
      <vt:lpstr>وَأَعْظَمُ حِلْماً مِنْ أَنْ تُقَايِسَنِي بِعَمَلِي</vt:lpstr>
      <vt:lpstr>أَوْ أَنْ تَسْتَزِلَّنِي بِخَطِيئَتِي</vt:lpstr>
      <vt:lpstr>وَمَا أَنَا يَا سَيِّدِي وَمَا خَطَرِي؟</vt:lpstr>
      <vt:lpstr>هَبْنِي بِفَضْلِكَ سَيِّدِي</vt:lpstr>
      <vt:lpstr>وَتَصَدَّقْ عَلَيَّ بِعَفْوِكَ</vt:lpstr>
      <vt:lpstr>وَجَلِّلْنِي بِسِتْرِكَ</vt:lpstr>
      <vt:lpstr>وَاعْفُ عَنْ تَوْبِيخِي بِكَرَمِ وَجْهِكَ</vt:lpstr>
      <vt:lpstr>سَيِّدِي أَنَا الصَّغِيرُ الَّذِي رَبَّيْتَهُ</vt:lpstr>
      <vt:lpstr>وَأَنَا الْجَاهِلُ الَّذِي عَلَّمْتَهُ</vt:lpstr>
      <vt:lpstr>وَأَنَا الضَّالُّ الَّذِي هَدَيْتَهُ</vt:lpstr>
      <vt:lpstr>وَأَنَا الْوَضِيعُ الَّذِي رَفَعْتَهُ</vt:lpstr>
      <vt:lpstr>وَأَنَا الْخَائِفُ الَّذِي آمَنْتَهُ</vt:lpstr>
      <vt:lpstr>وَالْجَائِعُ الَّذِي أَشْبَعْتَهُ</vt:lpstr>
      <vt:lpstr>وَالْعَطْشَانُ الَّذِي أَرْوَيْتَهُ</vt:lpstr>
      <vt:lpstr>وَالْعَارِي الَّذِي كَسَوْتَهُ</vt:lpstr>
      <vt:lpstr>وَالْفَقِيرُ الَّذِي أَغْنَيْتَهُ</vt:lpstr>
      <vt:lpstr>وَالضَّعِيفُ الَّذِي قَوَّيْتَهُ</vt:lpstr>
      <vt:lpstr>وَالذَّلِيلُ الَّذِي أَعْزَزْتَهُ</vt:lpstr>
      <vt:lpstr>وَالسَّقِيمُ الَّذِي شَفَيْتَهُ</vt:lpstr>
      <vt:lpstr>وَالسَّائِلُ الَّذِي أَعْطَيْتَهُ</vt:lpstr>
      <vt:lpstr>وَالْمُذْنِبُ الَّذِي سَتَرْتَهُ</vt:lpstr>
      <vt:lpstr>وَالْخَاطِئُ الَّذِي أَقَلْتَهُ</vt:lpstr>
      <vt:lpstr>وَأَنَا الْقَلِيلُ الَّذِي كَثَّرْتَهُ</vt:lpstr>
      <vt:lpstr>وَالْمُسْتَضْعَفُ الَّذِي نَصَرْتَهُ</vt:lpstr>
      <vt:lpstr>وَأَنَا الطَّرِيدُ الَّذِي آوَيْتَهُ</vt:lpstr>
      <vt:lpstr>أَنَا يَا رَبِّ الَّذِي لَمْ أَسْتَحْيِكَ فِي الْخَلاءِ</vt:lpstr>
      <vt:lpstr>وَلَمْ أُرَاقِبْكَ فِي الْمَلاءِ</vt:lpstr>
      <vt:lpstr>أَنَا صَاحِبُ الدَّوَاهِي الْعُظْمَى</vt:lpstr>
      <vt:lpstr>أَنَا الَّذِي عَلَى سَيِّدِهِ اجْتَرأَ</vt:lpstr>
      <vt:lpstr>أَنَا الَّذِي عَصَيْتُ جَبَّارَ السَّمَاءِ</vt:lpstr>
      <vt:lpstr>أَنَا الَّذِي أَعْطَيْتُ عَلَى مَعَاصِي الْجَلِيلِ الرِّشَى</vt:lpstr>
      <vt:lpstr>أَنَا الَّذِي حِينَ بُشِّرْتُ بِهَا خَرَجْتُ إلَيْهَا أَسْعَى</vt:lpstr>
      <vt:lpstr>أَنَا الَّذِي أَمْهَلْتَنِي فَمَا ارْعَوَيْتُ</vt:lpstr>
      <vt:lpstr>وَسَتَرْتَ عَلَيَّ فَمَا اسْتَحْيَيْتُ</vt:lpstr>
      <vt:lpstr>وَعَمِلْتُ بِالْمَعَاصِي فَتَعَدَّيْتُ</vt:lpstr>
      <vt:lpstr>وَأَسْقَطْتَنِي مِنْ عَيْنِكَ فَمَا بَالَيْتُ </vt:lpstr>
      <vt:lpstr>فَبِحِلْمِكَ أَمْهَلْتَنِي</vt:lpstr>
      <vt:lpstr>وَبِسِتْرِكَ سَتَرْتَنِي حَتَّى كَأَنَّكَ أَغْفَلْتَنِي</vt:lpstr>
      <vt:lpstr>وَمِنْ عُقُوبَاتِ الْمَعَاصِي جَنَّبْتَنِي حَتَّى كَأَنَّكَ اسْتَحْيَيْتَنِي.</vt:lpstr>
      <vt:lpstr>إلهِي لَمْ أَعْصِكَ حِينَ عَصَيْتُكَ وَأَنَا بِرُبُوبِيَّتِكَ جَاحِدٌ</vt:lpstr>
      <vt:lpstr>وَلا بِأَمْرِكَ مُسْتَخِفٌّ</vt:lpstr>
      <vt:lpstr>وَلا لِعُقُوبَتِكَ مُتَعَرِّضٌ</vt:lpstr>
      <vt:lpstr>وَلا لِوَعِيدِكَ مُتَهَاوِنٌ</vt:lpstr>
      <vt:lpstr>لَكِنْ خَطِيئَةٌ عَرَضَتْ وَسَوَّلَتْ لِي نَفْسِي</vt:lpstr>
      <vt:lpstr>وَغَلَبَنِي هَوَايَ</vt:lpstr>
      <vt:lpstr>وَأَعَانَنِي عَلَيْهَا شِقْوَتِي</vt:lpstr>
      <vt:lpstr>وَغَرَّنِي سِتْرُكَ الْمُرْخَى عَلَيَّ </vt:lpstr>
      <vt:lpstr>فَقَدْ عَصَيْتُكَ وَخَالَفْتُكَ بِجُهْدِي</vt:lpstr>
      <vt:lpstr>فَالآنَ مِنْ عَذَابِكَ مَنْ يَسْتَنْقِذُنِي؟</vt:lpstr>
      <vt:lpstr>وَمِنْ أَيْدِي الْخُصَمَاءِ غَداً مَنْ يُخَلِّصُنِي؟</vt:lpstr>
      <vt:lpstr>وَبِحَبْلِ مَنْ أَتَّصِلُ إنْ أَنْتَ قَطَعْتَ حَبْلَكَ عَنِّي؟</vt:lpstr>
      <vt:lpstr>فَوَاسَوْأَتَا عَلَى مَا أَحْصَى كِتَابُكَ مِنْ عَمَلِي الَّذِي</vt:lpstr>
      <vt:lpstr> لَوْلا مَا أَرْجُو مِنْ كَرَمِكَ وَسَعَةِ رَحْمَتِكَ وَنَهْيِكَ إيَّايَ</vt:lpstr>
      <vt:lpstr>عَنِ الْقُنُوطِ لَقَنَطْتُ عِنْدَمَا أَتَذَكَّرُهَا</vt:lpstr>
      <vt:lpstr>يَا خَيْرَ مَنْ دَعَاهُ دَاعٍ</vt:lpstr>
      <vt:lpstr>وَأَفْضَلَ مَنْ رَجَاهُ رَاجٍ.</vt:lpstr>
      <vt:lpstr>اللّهُمَّ بِذِمَّةِ الإسْلامِ أَتَوَسَّلُ إلَيْكَ</vt:lpstr>
      <vt:lpstr>وَبِحُرْمَةِ الْقُرْآنِ أَعْتَمِدُ عَلَيْكَ</vt:lpstr>
      <vt:lpstr>وَبِحُبِّي النَّبِيَّ الأُمِّيَّ الْقُرَشِيَّ الْهَاشِمِيَّ</vt:lpstr>
      <vt:lpstr>الْعَرَبِيَّ التُّهَامِيَّ الْمَكِّيَّ الْمَدَنِيَّ أَرْجُو الزُّلْفَةَ لَدَيْكَ</vt:lpstr>
      <vt:lpstr>فَلا تُوحِشْ اسْتِينَاسَ إيمَانِي</vt:lpstr>
      <vt:lpstr>وَلا تَجْعَلْ ثَوَابِي ثَوَابَ مَنْ عَبَدَ سِوَاكَ</vt:lpstr>
      <vt:lpstr>فَإنَّ قَوْماً آمَنُوَا بِأَلْسِنَتِهِمْ لِيَحْقِنُوَا بِهِ دِمَاءَهُمْ</vt:lpstr>
      <vt:lpstr>فَأَدْرَكُوَا مَا أَمَّلُوَا</vt:lpstr>
      <vt:lpstr>وَإنَّا آمَنَّا بِكَ بِأَلْسِنَتِنَا وَقُلُوبِنَا لِتَعْفُوَ عَنَّا</vt:lpstr>
      <vt:lpstr>فَأَدْرِكْنَا مَا أَمَّلْنَا</vt:lpstr>
      <vt:lpstr>وَثَبِّتْ رَجَاءَكَ فِي صُدُورِنَا</vt:lpstr>
      <vt:lpstr>وَلا تُزِغْ قُلُوبَنَا بَعْدَ إذْ هَدَيْتَنَا</vt:lpstr>
      <vt:lpstr>وَهَبْ لَنَا مِنْ لَدُنْكَ رَحْمَةً</vt:lpstr>
      <vt:lpstr>إنَّكَ أَنْتَ الْوَهَّابُ</vt:lpstr>
      <vt:lpstr>فَوَعِزَّتِكَ لَوِ انْتَهَرْتَنِي مَا بَرِحْتُ مِنْ بَابِكَ وَلا كَفَفْتُ عَنْ تَمَلُّقِكَ</vt:lpstr>
      <vt:lpstr>لِمَا أُلْهِمَ قَلْبِي مِنَ الْمَعْرِفَةِ بِكَرَمِكَ وَسَعَةِ رَحْمَتِكَ</vt:lpstr>
      <vt:lpstr>إلَى مَنْ يَذْهَبُ الْعَبْدُ إلاّ إلَى مَوْلاهُ</vt:lpstr>
      <vt:lpstr>وَإلَى مَنْ يَلْتَجِئُ الْمَخْلُوقُ إلاّ إلَى خَالِقِهِ.</vt:lpstr>
      <vt:lpstr>إلهِي لَوْ قَرَنْتَنِي بِالأَصْفَادِ</vt:lpstr>
      <vt:lpstr>وَمَنَعْتَنِي سَيْبَكَ مِنْ بَيْنِ الأَشْهَادِ</vt:lpstr>
      <vt:lpstr>وَدَلَلْتَ عَلَى فَضَائِحِي عُيُونَ الْعِبَادِ</vt:lpstr>
      <vt:lpstr>وَأَمَرْتَ بِي إلَى النَّارِ</vt:lpstr>
      <vt:lpstr>وَحُلْتَ بَيْنِي وَبَيْنَ الأَبْرَارِ</vt:lpstr>
      <vt:lpstr>مَا قَطَعْتُ رَجَائِي مِنْكَ</vt:lpstr>
      <vt:lpstr>وَمَا صَرَفْتُ تَأْمِيلِي لِلْعَفْوِ عَنْكَ</vt:lpstr>
      <vt:lpstr>وَلا خَرَجَ حُبُّكَ مِنْ قَلْبِي</vt:lpstr>
      <vt:lpstr>أَنَا لا أَنْسَى أَيَادِيَكَ عِنْدِي</vt:lpstr>
      <vt:lpstr>وَسِتْرَكَ عَلَيَّ فِي دَارِ الدُّنْيَا</vt:lpstr>
      <vt:lpstr>سَيِّدِي أَخْرِجْ حُبَّ الدُّنْيَا مِنْ قَلْبِي</vt:lpstr>
      <vt:lpstr>وَاجْمَعْ بَيْنِي وَبَيْنَ الْمُصْطَفَى وَآلِهِ</vt:lpstr>
      <vt:lpstr>خِيَرَتِكَ مِنْ خَلْقِكَ وَخَاتَمِ النَّبِيِّينَ مُحَمَّدٍ صَلَّى اللهُ عَلَيْهِ وَعَلَى آلِهِ</vt:lpstr>
      <vt:lpstr>وَانْقُلْنِي إلَى دَرَجَةِ التَّوْبَةِ إلَيْكَ</vt:lpstr>
      <vt:lpstr>وَأَعِنِّي بِالْبُكَاءِ عَلَى نَفْسِي فَقَدْ أَفْنَيْتُ عُمْرِي</vt:lpstr>
      <vt:lpstr>وَقَدْ نَزَلْتُ مَنْزِلَةَ الآيِسِينَ مِنْ خَيْرِي </vt:lpstr>
      <vt:lpstr>فَمَنْ يَكُونُ أَسْوَأَ حَالاً مِنِّي</vt:lpstr>
      <vt:lpstr>إنْ أَنَا نُقِلْتُ عَلَى مِثْلِ حَالِي إلَى قَبْرٍ لَمْ أُمَهِّدْهُ لِرَقْدَتِي</vt:lpstr>
      <vt:lpstr>وَلَمْ أَفْرُشْهُ بِالْعَمَلِ الصَّالِحِ لِضَجْعَتِي؟</vt:lpstr>
      <vt:lpstr>وَمَا لِي لا أَبْكِي وَلا أَدْرِي إلَى مَا يَكُونُ مَصِيرِي</vt:lpstr>
      <vt:lpstr>وَأَرَى نَفْسِي تُخَادِعُنِي</vt:lpstr>
      <vt:lpstr>وَأَيَّامِي تُخَاتِلُنِي</vt:lpstr>
      <vt:lpstr>وَقَدْ خَفَقَتْ عِنْدَ رَأْسِي أَجْنِحَةُ الْمَوْتِ؟</vt:lpstr>
      <vt:lpstr>فَمَا لِي لا أَبْكِي؟</vt:lpstr>
      <vt:lpstr>أَبْكِي لِخُرُوجِ نَفْسِي</vt:lpstr>
      <vt:lpstr>أَبْكِي لِظُلْمَةِ قَبْرِي</vt:lpstr>
      <vt:lpstr>أَبْكِي لِضِيقِ لَحْدِي</vt:lpstr>
      <vt:lpstr>أَبْكِي لِسُؤَالِ مُنْكَرٍ وَنَكِيرٍ إيَّايَ</vt:lpstr>
      <vt:lpstr>أَبْكِي لِخُرُوجِي مِنْ قَبْرِي عُرْيَاناً ذَلِيلاً حَامِلاً ثِقْلِي عَلَى ظَهْرِي</vt:lpstr>
      <vt:lpstr> أَنْظُرُ مَرَّةً عَنْ يَمِينِي وَأُخْرَى عَنْ شِمَالِي</vt:lpstr>
      <vt:lpstr>إذِ الْخَلائِقُ فِي شَأْنٍ غَيْرِ شَأْنِي</vt:lpstr>
      <vt:lpstr>”لِكُلِّ ٱمْرِئٍ مِنْهُمْ يَوْمَئِذٍ شَانٌ يُغْنِيهِ“</vt:lpstr>
      <vt:lpstr>”وُجُوهٌ يَوْمَئِذٍ مُسْفِرَةٌ ضَاحِكَةٌ مُسْتَبْشِرَةٌ</vt:lpstr>
      <vt:lpstr>وَوُجُوهٌ يَوْمَئِذٍ عَلَيْهَا غَبَرَةٌ تَرْهَقُهَا قَتَرَةٌ“ وَذِلَّةٌ</vt:lpstr>
      <vt:lpstr>سَيِّدِي عَلَيْكَ مُعَوَّلِي وَمُعْتَمَدِي</vt:lpstr>
      <vt:lpstr>وَرَجَائِي وَتَوَكُّلِي</vt:lpstr>
      <vt:lpstr>وَبِرَحْمَتِكَ تَعَلُّقِي </vt:lpstr>
      <vt:lpstr>تُصِيبُ بِرَحْمَتِكَ مَنْ تَشَاءُ</vt:lpstr>
      <vt:lpstr>وَتَهْدِي بِكَرَامَتِكَ مَنْ تُحِبُّ</vt:lpstr>
      <vt:lpstr>فَلَكَ الْحَمْدُ عَلَى مَا نَقّيْتَ مِنَ الشّرْكِ قَلْبِي</vt:lpstr>
      <vt:lpstr>وَلَكَ الْحَمْدُ عَلَى بَسْطِ لِسَانِي</vt:lpstr>
      <vt:lpstr>أَفَبِلِسَانِي هذَا الْكَالِّ أَشْكُرُكَ؟</vt:lpstr>
      <vt:lpstr>أَمْ بِغَايَةِ جُهْدِي فِي عَمَلِي أُرْضِيكَ؟</vt:lpstr>
      <vt:lpstr>وَمَا قَدْرُ لِسَانِي يَا رَبِّ فِي جَنْبِ شُكْرِكَ؟</vt:lpstr>
      <vt:lpstr>وَمَا قَدْرُ عَمَلِي فِي جَنْبِ نِعَمِكَ وَإحْسَانِكَ؟</vt:lpstr>
      <vt:lpstr>إلهِي إنَّ جُودَكَ بَسَطَ أَمَلِي</vt:lpstr>
      <vt:lpstr>وَشُكْرَكَ قَبِلَ عَمَلِي</vt:lpstr>
      <vt:lpstr>سَيِّدِي إلَيْكَ رَغْبَتِي</vt:lpstr>
      <vt:lpstr>وَإلَيْكَ رَهْبَتِي</vt:lpstr>
      <vt:lpstr>وَإلَيْكَ تَأْمِيلِي</vt:lpstr>
      <vt:lpstr>وَقَدْ سَاقَنِي إلَيْكَ أَمَلِي</vt:lpstr>
      <vt:lpstr>وَعَلَيْكَ يَا وَاحِدِي عَكَفَتْ هِمَّتِي</vt:lpstr>
      <vt:lpstr>وَفِيمَا عِنْدَكَ انْبَسَطَتْ رَغْبَتِي</vt:lpstr>
      <vt:lpstr>وَلَكَ خَالِصُ رَجَائِي وَخَوْفِي</vt:lpstr>
      <vt:lpstr>وَبِكَ أَنِسَتْ مَحَبَّتِي</vt:lpstr>
      <vt:lpstr>وَإلَيْكَ أَلْقَيْتُ بِيَدِي</vt:lpstr>
      <vt:lpstr>وَبِحَبْلِ طَاعَتِكَ مَدَدْتُ رَهْبَتِي</vt:lpstr>
      <vt:lpstr>يَا مَوْلايَ بِذِكْرِكَ عَاشَ قَلْبِي</vt:lpstr>
      <vt:lpstr>وَبِمُنَاجَاتِكَ بَرَّدْتُ أَلَمَ الْخَوْفِ عَنِّي </vt:lpstr>
      <vt:lpstr>فَيَا مَوْلايَ وَيَا مُؤَمَّلِي وَيَا مُنْتَهَى سُؤْلِي</vt:lpstr>
      <vt:lpstr>فَرِّقْ بَيْنِي وَبَيْنَ ذَنْبِيَ الْمَانِعِ لِي مِنْ لُزُومِ طَاعَتِكَ</vt:lpstr>
      <vt:lpstr>فَإنَّمَا أَسْأَلُكَ لِقَدِيمِ الرَّجَاءِ فِيكَ</vt:lpstr>
      <vt:lpstr>وَعَظِيمِ الطَّمَعِ مِنْكَ الَّذِي أَوْجَبْتَهُ عَلَى نَفْسِكَ مِنَ الرَّأْفَةِ وَالرَّحْمَةِ</vt:lpstr>
      <vt:lpstr>فَالأَمْرُ لَكَ وَحْدَكَ لا شَرِيكَ لَكَ</vt:lpstr>
      <vt:lpstr>وَالْخَلْقُ كُلُّهُمْ عِيَالُكَ وَفِي قَبْضَتِكَ</vt:lpstr>
      <vt:lpstr>وَكُلُّ شَيْءٍ خَاضِعٌ لَكَ</vt:lpstr>
      <vt:lpstr>تَبَارَكْتَ يَا رَبَّ الْعَالَمِينَ.</vt:lpstr>
      <vt:lpstr>إلهِي ارْحَمْنِي إذَا انْقَطَعَتْ حُجَّتِي</vt:lpstr>
      <vt:lpstr>وَكَلَّ عَنْ جَوَابِكَ لِسَانِي</vt:lpstr>
      <vt:lpstr>وَطَاشَ عِنْدَ سُؤَالِكَ إيَّايَ لُبِّي </vt:lpstr>
      <vt:lpstr>فَيَا عَظِيمَ رَجَائِي لا تُخَيِّبْنِي إذَا اشْتَدَّتْ فَاقَتِي</vt:lpstr>
      <vt:lpstr>وَلا تَرُدَّنِي لِجَهْلِي</vt:lpstr>
      <vt:lpstr>وَلا تَمْنَعْنِي لِقِلَّةِ صَبْرِي</vt:lpstr>
      <vt:lpstr>أَعْطِنِي لِفَقْرِي</vt:lpstr>
      <vt:lpstr>وَارْحَمْنِي لِضَعْفِي</vt:lpstr>
      <vt:lpstr>سَيِّدِي عَلَيْكَ مُعْتَمَدِي وَمُعَوَّلِي</vt:lpstr>
      <vt:lpstr>وَرَجَائِي وَتَوَكُّلِي</vt:lpstr>
      <vt:lpstr>وَبِرَحْمَتِكَ تَعَلُّقِي</vt:lpstr>
      <vt:lpstr>وَبِفِنَائِكَ أَحُطُّ رَحْلِي</vt:lpstr>
      <vt:lpstr>وَبِجُودِكَ أَقْصِدُ طَلِبَتِي</vt:lpstr>
      <vt:lpstr>وَبِكَرَمِكَ أَيْ رَبِّ أَسْتَفْتِحُ دُعَائِي</vt:lpstr>
      <vt:lpstr>وَلَدَيْكَ أَرْجُو فَاقَتِي</vt:lpstr>
      <vt:lpstr>وَبِغِنَاكَ أَجْبُرُ عَيْلَتِي</vt:lpstr>
      <vt:lpstr>وَتَحْتَ ظِلِّ عَفْوِكَ قِيَامِي</vt:lpstr>
      <vt:lpstr>وَإلَى جُودِكَ وَكَرَمِكَ أَرْفَعُ بَصَرِي</vt:lpstr>
      <vt:lpstr>وَإلَى مَعْرُوفِكَ أُدِيمُ نَظَرِي</vt:lpstr>
      <vt:lpstr>فَلا تُحْرِقْنِي بِالنَّارِ وَأَنْتَ مَوْضِعُ أَمَلِي</vt:lpstr>
      <vt:lpstr>وَلا تُسْكِنِّي الْهَاوِيَةَ فَإنَّكَ قُرَّةُ عَيْنِي</vt:lpstr>
      <vt:lpstr>يَا سَيِّدِي لا تُكَذِّبْ ظَنِّي بِإحْسَانِكَ وَمَعْرُوفِكَ فَإنَّكَ ثِقَتِي</vt:lpstr>
      <vt:lpstr>وَلا تَحْرِمْنِي ثَوَابَكَ فَإنَّكَ الْعَارِفُ بِفَقْرِي.</vt:lpstr>
      <vt:lpstr>إلهِي إنْ كَانَ قَدْ دَنَا أَجَلِي وَلَمْ يُقَرِّبْنِي مِنْكَ عَمَلِي</vt:lpstr>
      <vt:lpstr>فَقَدْ جَعَلْتُ الإعْتِرَافَ إلَيْكَ بِذَنْبِي وَسَائِلَ عِلَلِي.</vt:lpstr>
      <vt:lpstr>إلهِي إنْ عَفَوْتَ فَمَنْ أَوْلَى مِنْكَ بِالْعَفْوِ؟</vt:lpstr>
      <vt:lpstr>وَإنْ عَذَّبْتَ فَمَنْ أَعْدَلُ مِنْكَ فِي الْحُكْمِ؟</vt:lpstr>
      <vt:lpstr>ارْحَمْ فِي هذِهِ الدُّنْيَا غُرْبَتِي</vt:lpstr>
      <vt:lpstr>وَعِنْدَ الْمَوْتِ كُرْبَتِي</vt:lpstr>
      <vt:lpstr>وَفِي الْقَبْرِ وَحْدَتِي</vt:lpstr>
      <vt:lpstr>وَفِي اللَّحْدِ وَحْشَتِي</vt:lpstr>
      <vt:lpstr>وَإذَا نُشِرْتُ لِلْحِسَابِ بَيْنَ يَدَيْكَ ذُلَّ مَوْقِفِي</vt:lpstr>
      <vt:lpstr>وَاغْفِرْ لِي مَا خَفِيَ عَلَى الآدَمِيِّينَ مِنْ عَمَلِي</vt:lpstr>
      <vt:lpstr>وَأَدِمْ لِي مَا بِهِ سَتَرْتَنِي</vt:lpstr>
      <vt:lpstr>وَارْحَمْنِي صَرِيعاً عَلَى الْفِرَاشِ تُقَلِّبُنِي أَيْدِي أَحِبَّتِي</vt:lpstr>
      <vt:lpstr>وَتَفَضَّلْ عَلَيَّ مَمْدُوداً عَلَى الْمُغْتَسَلِ يُقَلِّبُنِي صَالِحُ جِيرَتِي</vt:lpstr>
      <vt:lpstr>وَتَحَنَّنْ عَلَيَّ مَحْمُولاً قَدْ تَنَاوَلَ الأَقْرِبَاءُ أَطْرَافَ جِنَازَتِي</vt:lpstr>
      <vt:lpstr>وَجُدْ عَلَيَّ مَنْقُولاً قَدْ نَزَلْتُ بِكَ وَحِيداً فِي حُفْرَتِي</vt:lpstr>
      <vt:lpstr>وَارْحَمْ فِي ذَلِكَ الْبَيْتِ الْجَدِيدِ غُرْبَتِي حَتَّى لا أَسْتَأْنِسَ بِغَيْرِكَ</vt:lpstr>
      <vt:lpstr>يَا سَيِّدِي إنْ وَكَلْتَنِي إلَى نَفْسِي هَلَكْتُ</vt:lpstr>
      <vt:lpstr>سَيِّدِي فَبِمَنْ أَسْتَغِيثُ إنْ لَمْ تُقِلْنِي عَثْرَتِي؟</vt:lpstr>
      <vt:lpstr>فَإلَى مَنْ أَفْزَعُ إنْ فَقَدْتُ عِنَايَتَكَ فِي ضَجْعَتِي؟</vt:lpstr>
      <vt:lpstr>وَإلَى مَنْ أَلْتَجِئُ إنْ لَمْ تُنَفِّسْ كُرْبَتِي؟</vt:lpstr>
      <vt:lpstr>سَيِّدِي مَنْ لِي؟</vt:lpstr>
      <vt:lpstr>وَمَنْ يَرْحَمُنِي إنْ لَمْ تَرْحَمْنِي؟</vt:lpstr>
      <vt:lpstr>وَفَضْلَ مَنْ أُؤَمِّلُ إنْ عَدِمْتُ فَضْلَكَ يَوْمَ فَاقَتِي؟</vt:lpstr>
      <vt:lpstr>وَإلَى مَنِ الْفِرَارُ مِنَ الذُّنُوبِ إذَا انْقَضَى أَجَلِي؟</vt:lpstr>
      <vt:lpstr>سَيِّدِي لا تُعَذِّبْنِي وَأَنَا أَرْجُوكَ.</vt:lpstr>
      <vt:lpstr>إلهِي حَقِّقْ رَجَائِي</vt:lpstr>
      <vt:lpstr>وَآمِنْ خَوْفِي</vt:lpstr>
      <vt:lpstr>فَإنَّ كَثْرَةَ ذُنُوبِي لا أَرْجُو فِيهَا إلاّ عَفْوَكَ</vt:lpstr>
      <vt:lpstr>سَيِّدِي أَنَا أَسْأَلُكَ مَا لا أَسْتَحِقُّ</vt:lpstr>
      <vt:lpstr>وَأَنْتَ أَهْلُ التَّقْوَى وَأَهْلُ الْمَغْفِرَةِ </vt:lpstr>
      <vt:lpstr>فَاغْفِرْ لِي وَأَلْبِسْنِي مِنْ نَظَرِكَ ثَوْباً يُغَطِّي عَلَيَّ التَّبِعَاتِ</vt:lpstr>
      <vt:lpstr>وَتَغْفِرُهَا لِي وَلا أُطَالَبُ بِهَا</vt:lpstr>
      <vt:lpstr>إنَّكَ ذُو مَنٍّ قَدِيمٍ</vt:lpstr>
      <vt:lpstr>وَصَفْحٍ عَظِيمٍ</vt:lpstr>
      <vt:lpstr>وَتَجَاوُزٍ كَرِيمٍ.</vt:lpstr>
      <vt:lpstr>إلهِي أَنْتَ الَّذِي تُفِيضُ سَيْبَكَ عَلَى مَنْ لا يَسْأَلُكَ وَعَلَى الْجَاحِدِينَ بِرُبُوْبِيَّتِكَ</vt:lpstr>
      <vt:lpstr>فَكَيْفَ سَيِّدِي بِمَنْ سَأَلَكَ وَأَيْقَنَ أَنَّ الْخَلْقَ لَكَ وَالأَمْرَ إلَيْكَ؟</vt:lpstr>
      <vt:lpstr>تَبَارَكْتَ وَتَعَالَيْتَ يَا رَبَّ الْعَالَمِينَ</vt:lpstr>
      <vt:lpstr>سَيِّدِي عَبْدُكَ بِبَابِكَ أَقَامَتْهُ الْخَصَاصَةُ بَيْنَ يَدَيْكَ</vt:lpstr>
      <vt:lpstr>يَقْرَعُ بَابَ إحْسَانِكَ بِدُعَائِهِ</vt:lpstr>
      <vt:lpstr> فَلا تُعْرِضْ بِوَجْهِكَ الْكَرِيمِ عَنِّي</vt:lpstr>
      <vt:lpstr>وَاقْبَلْ مِنِّي مَا أَقُولُ فَقَدْ دَعَوْتُ بِهذَا الدُّعَاءِ</vt:lpstr>
      <vt:lpstr> وَأَنَا أَرْجُو أَنْ لا تَرُدَّنِي مَعْرِفَةً مِنِّي بِرَأْفَتِكَ وَرَحْمَتِكَ.</vt:lpstr>
      <vt:lpstr>إلهِي أَنْتَ الَّذِي لا يُحْفِيكَ سَائِلٌ</vt:lpstr>
      <vt:lpstr>وَلا يَنْقُصُكَ نَائِلٌ</vt:lpstr>
      <vt:lpstr>أَنْتَ كَمَا تَقُولُ وَفَوْقَ مَا نَقُولُ</vt:lpstr>
      <vt:lpstr>اللّهُمَّ إنِّي أَسْأَلُكَ صَبْراً جَمِيلاً</vt:lpstr>
      <vt:lpstr>وَفَرَجاً قَرِيباً</vt:lpstr>
      <vt:lpstr>وَقَوْلاً صَادِقاً</vt:lpstr>
      <vt:lpstr>وَأَجْراً عَظِيماً</vt:lpstr>
      <vt:lpstr>أَسْأَلُكَ يَا رَبِّ مِنَ الْخَيْرِ كُلِّهِ مَا عَلِمْتُ مِنْهُ وَمَا لَمْ أَعْلَمْ</vt:lpstr>
      <vt:lpstr>أَسْأَلُكَ اللّهُمَّ مِنْ خَيْرِ مَا سَأَلَكَ مِنْهُ عِبَادُكَ الصَّالِحُونَ</vt:lpstr>
      <vt:lpstr>يَا خَيْرَ مَنْ سُئِلَ</vt:lpstr>
      <vt:lpstr>وَأَجْوَدَ مَنْ أَعْطَى</vt:lpstr>
      <vt:lpstr>أَعْطِنِي سُؤْلِي فِي نَفْسِي وَأَهْلِي</vt:lpstr>
      <vt:lpstr>وَوَالِدَيَّ وَوُلْدِي</vt:lpstr>
      <vt:lpstr>وَأَهْلِ حُزَانَتِي وَإخْوَانِي فِيكَ</vt:lpstr>
      <vt:lpstr>وَأَرْغِدْ عَيْشِي</vt:lpstr>
      <vt:lpstr>وَأَظْهِرْ مُرُوَّتِي</vt:lpstr>
      <vt:lpstr>وَأَصْلِحْ جَمِيعَ أَحْوَالِي</vt:lpstr>
      <vt:lpstr>وَاجْعَلْنِي مِمَّنْ أَطَلْتَ عُمْرَهُ</vt:lpstr>
      <vt:lpstr>وَحَسَّنْتَ عَمَلَهُ</vt:lpstr>
      <vt:lpstr>وَأَتْمَمْتَ عَلَيْهِ نِعْمَتَكَ وَرَضِيتَ عَنْهُ</vt:lpstr>
      <vt:lpstr>وَأَحْيَيْتَهُ حَيَاةً طَيِّبَةً فِي أَدْوَمِ السُّرُورِ</vt:lpstr>
      <vt:lpstr>وَأَسْبَغِ الْكَرَامَةِ وَأَتَمِّ الْعَيْشِ</vt:lpstr>
      <vt:lpstr>إنَّكَ تَفْعَلُ مَا تَشَاءُ</vt:lpstr>
      <vt:lpstr>وَلا يَفْعَلُ مَا يَشَاءُ غَيْرُكَ.</vt:lpstr>
      <vt:lpstr>اللّهُمَّ خُصَّنِي مِنْكَ بِخَاصَّةِ ذِكْرِكَ</vt:lpstr>
      <vt:lpstr>وَلا تَجْعَلْ شَيْئاً مِمَّا أَتَقَرَّبُ بِهِ فِي آنَاءِ اللَّيْلِ وَأَطْرَافِ النَّهَارِ</vt:lpstr>
      <vt:lpstr>رِيَاءً وَلا سُمْعَةً</vt:lpstr>
      <vt:lpstr>وَلا أَشَراً وَلا بَطَراً</vt:lpstr>
      <vt:lpstr>وَاجْعَلْنِي لَكَ مِنَ الْخَاشِعِينَ</vt:lpstr>
      <vt:lpstr>اللّهُمَّ أَعْطِنِي السَّعَةَ فِي الرِّزْقِ</vt:lpstr>
      <vt:lpstr>وَالأَمْنَ فِي الْوَطَنِ</vt:lpstr>
      <vt:lpstr>وَقُرَّةَ الْعَيْنِ فِي الأَهْلِ وَالْمَالِ وَالْوَلَدِ</vt:lpstr>
      <vt:lpstr>وَالْمُقَامَ فِي نِعَمِكَ عِنْدِي</vt:lpstr>
      <vt:lpstr>وَالصِّحَّةَ فِي الْجِسْمِ</vt:lpstr>
      <vt:lpstr>وَالْقُوَّةَ فِي الْبَدَنِ</vt:lpstr>
      <vt:lpstr>وَالسَّلامَةَ فِي الدِّينِ</vt:lpstr>
      <vt:lpstr>وَاسْتَعْمِلْنِي بِطَاعَتِكَ وَطَاعَةِ رَسُولِكَ مُحَمَّدٍ صَلَّى اللهُ عَلَيْهِ وَعَلَى آلِهِ</vt:lpstr>
      <vt:lpstr>أَبَداً مَا اسْتَعْمَرْتَنِي</vt:lpstr>
      <vt:lpstr>وَاجْعَلْنِي مِنْ أَوْفَرِ عِبَادِكَ عِنْدَكَ نَصِيباً </vt:lpstr>
      <vt:lpstr>فِي كُلِّ خَيْرٍ أَنْزَلْتَهُ وَتُنْزِلُهُ فِي شَهْرِ رَمَضَانَ فِي لَيْلَةِ الْقَدْرِ </vt:lpstr>
      <vt:lpstr>وَمَا أَنْتَ مُنْزِلُهُ فِي كُلِّ سَنَةٍ مِنْ رَحْمَةٍ تَنْشُرُهَا</vt:lpstr>
      <vt:lpstr>وَعَافِيَةٍ تُلْبِسُهَا</vt:lpstr>
      <vt:lpstr>وَبَلِيَّةٍ تَدْفَعُهَا</vt:lpstr>
      <vt:lpstr>وَحَسَنَاتٍ تَتَقَبَّلُهَا</vt:lpstr>
      <vt:lpstr>وَسَيِّئَاتٍ تَتَجَاوَزُ عَنْهَا</vt:lpstr>
      <vt:lpstr>وَارْزُقْنِي حَجَّ بَيْتِكَ الْحَرَامِ فِي عَامِنَا هذَا وَفِي كُلِّ عَامٍ</vt:lpstr>
      <vt:lpstr>وَارْزُقْنِي رِزْقاً وَاسِعاً مِنْ فَضْلِكَ الْوَاسِعِ</vt:lpstr>
      <vt:lpstr>وَاصْرِفْ عَنِّي يَا سَيِّدِي الأَسْوَاءَ </vt:lpstr>
      <vt:lpstr>وَاقْضِ عَنِّي الدَّيْنَ وَالظُّلامَاتِ حَتَّى لا أَتَأَذَّى بِشَيْءٍ مِنْهُ</vt:lpstr>
      <vt:lpstr>وَخُذْ عَنِّي بِأَسْمَاعِ وَأَبْصَارِ أَعْدَائِي وَحُسَّادِي وَالْبَاغِينَ عَلَيَّ</vt:lpstr>
      <vt:lpstr>وَانْصُرْنِي عَلَيْهِمْ</vt:lpstr>
      <vt:lpstr>وَأَقِرَّ عَيْنِي وَفَرِّحْ قَلْبِي</vt:lpstr>
      <vt:lpstr>وَاجْعَلْ لِي مِنْ هَمِّي وَكَرْبِي فَرَجاً وَمَخْرَجاً</vt:lpstr>
      <vt:lpstr>وَاجْعَلْ مَنْ أَرَادَنِي بِسُوءٍ مِنْ جَمِيعِ خَلْقِكَ تَحْتَ قَدَمَيَّ</vt:lpstr>
      <vt:lpstr>وَاكْفِنِي شَرَّ الشَّيْطَانِ</vt:lpstr>
      <vt:lpstr>وَشَرَّ السُّلْطَانِ</vt:lpstr>
      <vt:lpstr>وَسَيِّئَاتِ عَمَلِي</vt:lpstr>
      <vt:lpstr>وَطَهِّرْنِي مِنَ الذُّنُوبِ كُلِّهَا</vt:lpstr>
      <vt:lpstr>وَأَجِرْنِي مِنَ النَّارِ بِعَفْوِكَ</vt:lpstr>
      <vt:lpstr>وَأَدْخِلْنِي الْجَنَّةَ بِرَحْمَتِكَ</vt:lpstr>
      <vt:lpstr>وَزَوِّجْنِي مِنَ الْحُورِ الْعِينِ بِفَضْلِكَ</vt:lpstr>
      <vt:lpstr>وَأَلْحِقْنِي بِأَوْلِيَائِكَ الصَّالِحِينَ مُحَمَّدٍ وَآلِهِ الأَبْرَارِ الطَّيِّبِينَ الطَّاهِرِينَ الأَخْيَارِ </vt:lpstr>
      <vt:lpstr>صَلَوَاتُكَ عَلَيْهِمْ وَعَلَى أَجْسَادِهِمْ وَأَرْوَاحِهِمْ وَرَحْمَةُ اللّهِ وَبَرَكَاتُهُ</vt:lpstr>
      <vt:lpstr>إلهِي وَسَيِّدِي وَعِزَّتِكَ وَجَلالِكَ لَئِنْ طَالَبْتَنِي بِذُنُوبِي لأُطَالِبَنَّكَ بِعَفْوِكَ</vt:lpstr>
      <vt:lpstr>وَلَئِنْ طَالَبْتَنِي بِلُؤْمِي لأُطَالِبَنَّكَ بِكَرَمِكَ</vt:lpstr>
      <vt:lpstr>وَلَئِنْ أَدْخَلْتَنِي النَّارَ لأُخْبِرَنَّ أَهْلَ النَّارِ بِحُبِّي لَكَ</vt:lpstr>
      <vt:lpstr>إلهِي وَسَيِّدِي إنْ كُنْتَ لا تَغْفِرُ إلاّ لأوْلِيَائِكَ وَأَهْلِ طَاعَتِكَ فَإلَى مَنْ يَفْزَعُ الْمُذْنِبُونَ؟</vt:lpstr>
      <vt:lpstr>وَإنْ كُنْتَ لا تُكْرِمُ إلاّ أَهْلَ الْوَفَاءِ بِكَ فَبِمَنْ يَسْتَغِيثُ الْمُسِيئُونَ؟</vt:lpstr>
      <vt:lpstr>إلهِي إنْ أَدْخَلْتَنِي النَّارَ فَفِي ذلِكَ سُرُورُ عَدُوِّكَ</vt:lpstr>
      <vt:lpstr>وَإنْ أَدْخَلْتَنِي الْجَنَّةَ فَفِي ذلِكَ سُرُورُ نَبِيِّكَ</vt:lpstr>
      <vt:lpstr>وَأَنَا وَاللّهِ أَعْلَمُ أَنَّ سُرُورَ نَبِيِّكَ أَحَبُّ إلَيْكَ مِنْ سُرُورِ عَدُوِّكَ</vt:lpstr>
      <vt:lpstr>اللّهُمَّ إنِّي أَسْأَلُكَ أَنْ تَمْلأ قَلْبِي حُبّاً لَكَ</vt:lpstr>
      <vt:lpstr>وَخَشْيَةً مِنْكَ</vt:lpstr>
      <vt:lpstr>وَتَصْدِيقاً بِكِتَابِكَ</vt:lpstr>
      <vt:lpstr>وَإيمَاناً بِكَ</vt:lpstr>
      <vt:lpstr>وَفَرَقاً مِنْكَ</vt:lpstr>
      <vt:lpstr>وَشَوْقاً إلَيْكَ</vt:lpstr>
      <vt:lpstr>يَا ذَا الْجَلالِ وَالإكْرَامِ حَبِّبْ إلَيَّ لِقَاءَكَ</vt:lpstr>
      <vt:lpstr>وَأَحْبِبْ لِقَائِي</vt:lpstr>
      <vt:lpstr>وَاجْعَلْ لِي فِي لِقَائِكَ الرَّاحَةَ وَالْفَرَجَ وَالْكَرَامَةَ</vt:lpstr>
      <vt:lpstr>اللّهُمَّ أَلْحِقْنِي بِصَالِحِ مَنْ مَضَى</vt:lpstr>
      <vt:lpstr>وَاجْعَلْنِي مِنْ صَالِحِ مَنْ بَقِيَ وَخُذْ بِي سَبِيلَ الصَّالِحِينَ</vt:lpstr>
      <vt:lpstr>وَأَعِنِّي عَلَى نَفْسِي بِمَا تُعِينُ بِهِ الصَّالِحِينَ عَلَى أَنْفُسِهِمْ</vt:lpstr>
      <vt:lpstr>وَاخْتِمْ عَمَلِي بِأَحْسَنِهِ</vt:lpstr>
      <vt:lpstr>وَاجْعَلْ ثَوَابِي مِنْهُ الْجَنَّةَ بِرَحْمَتِكَ</vt:lpstr>
      <vt:lpstr>وَأَعِنِّي عَلَى صَالِحِ مَا أَعْطَيْتَنِي</vt:lpstr>
      <vt:lpstr>وَثَبِّتْنِي يَا رَبِّ وَلا تَرُدَّنِي فِي سُوءٍ اسْتَنْقَذْتَنِي مِنْهُ يَا رَبَّ الْعَالَمِينَ.</vt:lpstr>
      <vt:lpstr>اللّهُمَّ إنِّي أَسْأَلُكَ إيمَاناً لا أَجَلَ لَهُ دُونَ لِقَائِكَ</vt:lpstr>
      <vt:lpstr>أَحْيِنِي مَا أَحْيَيْتَنِي عَلَيْهِ</vt:lpstr>
      <vt:lpstr>وَتَوَفَّنِي إذَا تَوَفَّيْتَنِي عَلَيْهِ</vt:lpstr>
      <vt:lpstr>وَابْعَثْنِي إذَا بَعَثْتَنِي عَلَيْهِ</vt:lpstr>
      <vt:lpstr>وَأَبْرِئْ قَلْبِي مِنَ الرِّيَاءِ وَالشَّكِّ وَالسُّمْعَةِ فِي دِينِكَ</vt:lpstr>
      <vt:lpstr>حَتَّى يَكُونَ عَمَلِي خَالِصاً لَكَ.</vt:lpstr>
      <vt:lpstr>اللّهُمَّ أَعْطِنِي بَصِيرَةً فِي دِينِكَ</vt:lpstr>
      <vt:lpstr>وَفَهْماً فِي حُكْمِكَ</vt:lpstr>
      <vt:lpstr>وَفِقْهاً فِي عِلْمِكَ</vt:lpstr>
      <vt:lpstr>وَكِفْلَيْنِ مِنْ رَحْمَتِكَ</vt:lpstr>
      <vt:lpstr>وَوَرَعاً يَحْجُزُنِي عَنْ مَعَاصِيكَ</vt:lpstr>
      <vt:lpstr>وَبَيِّضْ وَجْهِي بِنُورِكَ</vt:lpstr>
      <vt:lpstr>وَاجْعَلْ رَغْبَتِي فِيمَا عِنْدَكَ</vt:lpstr>
      <vt:lpstr>وَتَوَفَّنِي فِي سَبِيلِكَ وَعَلَى مِلَّةِ رَسُولِكَ صَلَّى اللهُ عَلَيْهِ وَعَلَى آلِهِ</vt:lpstr>
      <vt:lpstr>اللّهُمَّ إنِّي أَعُوذُ بِكَ مِنَ الْكَسَلِ وَالْفَشَلِ </vt:lpstr>
      <vt:lpstr>وَالْهَمِّ وَالْجُبْنِ وَالْبُخْلِ </vt:lpstr>
      <vt:lpstr>وَالْغَفْلَةِ وَالْقَسْوَةِ وَالْمَسْكَنَةِ </vt:lpstr>
      <vt:lpstr>وَالْفَقْرِ وَالْفَاقَةِ </vt:lpstr>
      <vt:lpstr>وَكُلِّ بَلِيَّةٍ وَالْفَوَاحِشِ مَا ظَهَرَ مِنْهَا وَمَا بَطَنَ</vt:lpstr>
      <vt:lpstr>وَأَعُوذُ بِكَ مِنْ نَفْسٍ لا تَقْنَعُ</vt:lpstr>
      <vt:lpstr>وَبَطْنٍ لا يَشْبَعُ</vt:lpstr>
      <vt:lpstr>وَقَلْبٍ لا يَخْشَعُ</vt:lpstr>
      <vt:lpstr>وَدُعَاءٍ لا يُسْمَعُ</vt:lpstr>
      <vt:lpstr>وَعَمَلٍ لا يَنْفَعُ</vt:lpstr>
      <vt:lpstr>وَأَعُوذُ بِكَ يَا رَبِّ عَلَى نَفْسِي وَدِينِي وَمَالِي وَعَلَى جَمِيعِ مَا رَزَقْتَنِي مِنَ الشَّيْطَانِ الرَّجِيمِ</vt:lpstr>
      <vt:lpstr>إنَّكَ أَنْتَ السَّمِيعُ الْعَلِيمُ.</vt:lpstr>
      <vt:lpstr>اللّهُمَّ إنَّهُ لا يُجِيرُنِي مِنْكَ أَحَدٌ</vt:lpstr>
      <vt:lpstr>وَلا أَجِدُ مِنْ دُونِكَ مُلْتَحَداً</vt:lpstr>
      <vt:lpstr>فَلا تَجْعَلْ نَفْسِي فِي شَيْءٍ مِنْ عَذَابِكَ</vt:lpstr>
      <vt:lpstr>وَلا تَرُدَّنِي بِهَلَكَةٍ</vt:lpstr>
      <vt:lpstr>وَلا تَرُدَّنِي بِعَذَابٍ أَلِيمٍ.</vt:lpstr>
      <vt:lpstr>اللّهُمَّ تَقَبَّلْ مِنِّي</vt:lpstr>
      <vt:lpstr>وَأَعْلِ ذِكْرِي</vt:lpstr>
      <vt:lpstr>وَارْفَعْ دَرَجَتِي</vt:lpstr>
      <vt:lpstr>وَحُطَّ وِزْرِي</vt:lpstr>
      <vt:lpstr>وَلا تَذْكُرْنِي بِخَطِيئَتِي</vt:lpstr>
      <vt:lpstr>وَاجْعَلْ ثَوَابَ مَجْلِسِي</vt:lpstr>
      <vt:lpstr>وَثَوَابَ مَنْطِقِي</vt:lpstr>
      <vt:lpstr>وَثَوَابَ دُعَائِي رِضَاكَ وَالْجَنَّةَ</vt:lpstr>
      <vt:lpstr>وَأَعْطِنِي يَا رَبِّ جَمِيعَ مَا سَأَلْتُكَ وَزِدْنِي مِنْ فَضْلِكَ إنِّي إلَيْكَ رَاغِبٌ</vt:lpstr>
      <vt:lpstr>يَا رَبَّ الْعَالَمِينَ.</vt:lpstr>
      <vt:lpstr>اللّهُمَّ إنَّكَ أَنْزَلْتَ فِي كِتَابِكَ أَنْ نَعْفُوَ عَمَّنْ ظَلَمَنَا</vt:lpstr>
      <vt:lpstr>وَقَدْ ظَلَمْنَا أَنْفُسَنَا فَاعْفُ عَنَّا فَإنَّكَ أَوْلَى بِذلِكَ مِنَّا</vt:lpstr>
      <vt:lpstr>وَأَمَرْتَنَا أَنْ لا نَرُدَّ سَائِلاً عَنْ أَبْوَابِنَا </vt:lpstr>
      <vt:lpstr>وَقَدْ جِئْتُكَ سَائِلاً فَلا تَرُدَّنِي إلاّ بِقَضَاءِ حَاجَتِي</vt:lpstr>
      <vt:lpstr>وَأَمَرْتَنَا بِالإحْسَانِ إلَى مَا مَلَكَتْ أَيْمَانُنَا </vt:lpstr>
      <vt:lpstr>وَنَحْنُ أَرِقَّاؤُكَ فَأَعْتِقْ رِقَابَنَا مِنَ النَّارِ</vt:lpstr>
      <vt:lpstr>يَا مَفْزَعِي عِنْدَ كُرْبَتِي</vt:lpstr>
      <vt:lpstr>وَيَا غَوْثِي عِنْدَ شِدَّتِي</vt:lpstr>
      <vt:lpstr>إلَيْكَ فَزِعْتُ</vt:lpstr>
      <vt:lpstr>وَبِكَ اسْتَغَثْتُ وَلُذْتُ</vt:lpstr>
      <vt:lpstr>لا أَلُوذُ بِسِوَاكَ</vt:lpstr>
      <vt:lpstr>وَلا أَطْلُبُ الْفَرَجَ إلاّ مِنْكَ </vt:lpstr>
      <vt:lpstr>فَأَغِثْنِي وَفَرِّجْ عَنِّي يَا مَنْ يَقْبَلُ الْيَسِيرَ وَيَعْفُو عَنِ الْكَثِيرِ</vt:lpstr>
      <vt:lpstr>اقْبَلْ مِنِّي الْيَسِيرَ وَاعْفُ عَنِّي الْكَثِيرَ</vt:lpstr>
      <vt:lpstr>إنَّكَ أَنْتَ الرَّحِيمُ الْغَفُورُ.</vt:lpstr>
      <vt:lpstr>اللّهُمَّ إنِّي أَسْأَلُكَ إيمَاناً تُبَاشِرُ بِهِ قَلْبِي</vt:lpstr>
      <vt:lpstr>وَيَقِيناً صَادِقاً حَتَّى أَعْلَمَ أَنَّهُ لَنْ يُصِيبَنِي إلاّ مَا كَتَبْتَ لِي</vt:lpstr>
      <vt:lpstr>وَرَضِّنِي مِنَ الْعَيْشِ بِمَا قَسَمْتَ لِي</vt:lpstr>
      <vt:lpstr>يَا أَرْحَمَ الرَّاحِمِينَ</vt:lpstr>
      <vt:lpstr>اَللَّهُمَّ صَلِّ عَلَى مُحَمَّدٍ وَ 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320</cp:revision>
  <cp:lastPrinted>1601-01-01T00:00:00Z</cp:lastPrinted>
  <dcterms:created xsi:type="dcterms:W3CDTF">1601-01-01T00:00:00Z</dcterms:created>
  <dcterms:modified xsi:type="dcterms:W3CDTF">2020-04-27T08:57:20Z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