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2"/>
  </p:notesMasterIdLst>
  <p:sldIdLst>
    <p:sldId id="4635" r:id="rId3"/>
    <p:sldId id="6725" r:id="rId4"/>
    <p:sldId id="4636" r:id="rId5"/>
    <p:sldId id="4638" r:id="rId6"/>
    <p:sldId id="4639" r:id="rId7"/>
    <p:sldId id="4641" r:id="rId8"/>
    <p:sldId id="4642" r:id="rId9"/>
    <p:sldId id="4643" r:id="rId10"/>
    <p:sldId id="4644" r:id="rId11"/>
    <p:sldId id="4645" r:id="rId12"/>
    <p:sldId id="4646" r:id="rId13"/>
    <p:sldId id="4647" r:id="rId14"/>
    <p:sldId id="4648" r:id="rId15"/>
    <p:sldId id="4649" r:id="rId16"/>
    <p:sldId id="4650" r:id="rId17"/>
    <p:sldId id="4651" r:id="rId18"/>
    <p:sldId id="4652" r:id="rId19"/>
    <p:sldId id="4653" r:id="rId20"/>
    <p:sldId id="4654" r:id="rId21"/>
    <p:sldId id="4655" r:id="rId22"/>
    <p:sldId id="4656" r:id="rId23"/>
    <p:sldId id="4657" r:id="rId24"/>
    <p:sldId id="4658" r:id="rId25"/>
    <p:sldId id="4659" r:id="rId26"/>
    <p:sldId id="4660" r:id="rId27"/>
    <p:sldId id="4661" r:id="rId28"/>
    <p:sldId id="4662" r:id="rId29"/>
    <p:sldId id="4663" r:id="rId30"/>
    <p:sldId id="4664" r:id="rId31"/>
    <p:sldId id="4665" r:id="rId32"/>
    <p:sldId id="4666" r:id="rId33"/>
    <p:sldId id="4667" r:id="rId34"/>
    <p:sldId id="4668" r:id="rId35"/>
    <p:sldId id="4669" r:id="rId36"/>
    <p:sldId id="4670" r:id="rId37"/>
    <p:sldId id="4671" r:id="rId38"/>
    <p:sldId id="4672" r:id="rId39"/>
    <p:sldId id="4673" r:id="rId40"/>
    <p:sldId id="4674" r:id="rId41"/>
    <p:sldId id="4675" r:id="rId42"/>
    <p:sldId id="4676" r:id="rId43"/>
    <p:sldId id="4677" r:id="rId44"/>
    <p:sldId id="4678" r:id="rId45"/>
    <p:sldId id="4679" r:id="rId46"/>
    <p:sldId id="4680" r:id="rId47"/>
    <p:sldId id="4681" r:id="rId48"/>
    <p:sldId id="4682" r:id="rId49"/>
    <p:sldId id="4683" r:id="rId50"/>
    <p:sldId id="4684" r:id="rId51"/>
    <p:sldId id="4685" r:id="rId52"/>
    <p:sldId id="4686" r:id="rId53"/>
    <p:sldId id="4687" r:id="rId54"/>
    <p:sldId id="4688" r:id="rId55"/>
    <p:sldId id="4689" r:id="rId56"/>
    <p:sldId id="4690" r:id="rId57"/>
    <p:sldId id="4691" r:id="rId58"/>
    <p:sldId id="4692" r:id="rId59"/>
    <p:sldId id="4693" r:id="rId60"/>
    <p:sldId id="4694" r:id="rId61"/>
    <p:sldId id="4695" r:id="rId62"/>
    <p:sldId id="4696" r:id="rId63"/>
    <p:sldId id="4697" r:id="rId64"/>
    <p:sldId id="4698" r:id="rId65"/>
    <p:sldId id="4699" r:id="rId66"/>
    <p:sldId id="4700" r:id="rId67"/>
    <p:sldId id="4701" r:id="rId68"/>
    <p:sldId id="4702" r:id="rId69"/>
    <p:sldId id="4703" r:id="rId70"/>
    <p:sldId id="4704" r:id="rId71"/>
    <p:sldId id="4705" r:id="rId72"/>
    <p:sldId id="4706" r:id="rId73"/>
    <p:sldId id="4707" r:id="rId74"/>
    <p:sldId id="4708" r:id="rId75"/>
    <p:sldId id="4709" r:id="rId76"/>
    <p:sldId id="4710" r:id="rId77"/>
    <p:sldId id="4711" r:id="rId78"/>
    <p:sldId id="4712" r:id="rId79"/>
    <p:sldId id="4713" r:id="rId80"/>
    <p:sldId id="4714" r:id="rId81"/>
    <p:sldId id="4715" r:id="rId82"/>
    <p:sldId id="4716" r:id="rId83"/>
    <p:sldId id="4717" r:id="rId84"/>
    <p:sldId id="4718" r:id="rId85"/>
    <p:sldId id="4719" r:id="rId86"/>
    <p:sldId id="4720" r:id="rId87"/>
    <p:sldId id="4721" r:id="rId88"/>
    <p:sldId id="4722" r:id="rId89"/>
    <p:sldId id="4723" r:id="rId90"/>
    <p:sldId id="4724" r:id="rId91"/>
    <p:sldId id="4725" r:id="rId92"/>
    <p:sldId id="4726" r:id="rId93"/>
    <p:sldId id="4727" r:id="rId94"/>
    <p:sldId id="4728" r:id="rId95"/>
    <p:sldId id="4729" r:id="rId96"/>
    <p:sldId id="4730" r:id="rId97"/>
    <p:sldId id="4731" r:id="rId98"/>
    <p:sldId id="4732" r:id="rId99"/>
    <p:sldId id="4733" r:id="rId100"/>
    <p:sldId id="4734" r:id="rId101"/>
    <p:sldId id="4735" r:id="rId102"/>
    <p:sldId id="4736" r:id="rId103"/>
    <p:sldId id="4737" r:id="rId104"/>
    <p:sldId id="4738" r:id="rId105"/>
    <p:sldId id="4739" r:id="rId106"/>
    <p:sldId id="4740" r:id="rId107"/>
    <p:sldId id="4741" r:id="rId108"/>
    <p:sldId id="4742" r:id="rId109"/>
    <p:sldId id="4743" r:id="rId110"/>
    <p:sldId id="4744" r:id="rId111"/>
    <p:sldId id="4745" r:id="rId112"/>
    <p:sldId id="4746" r:id="rId113"/>
    <p:sldId id="4747" r:id="rId114"/>
    <p:sldId id="4748" r:id="rId115"/>
    <p:sldId id="4749" r:id="rId116"/>
    <p:sldId id="4750" r:id="rId117"/>
    <p:sldId id="4751" r:id="rId118"/>
    <p:sldId id="4752" r:id="rId119"/>
    <p:sldId id="4753" r:id="rId120"/>
    <p:sldId id="4754" r:id="rId121"/>
    <p:sldId id="4755" r:id="rId122"/>
    <p:sldId id="4756" r:id="rId123"/>
    <p:sldId id="4757" r:id="rId124"/>
    <p:sldId id="4758" r:id="rId125"/>
    <p:sldId id="4759" r:id="rId126"/>
    <p:sldId id="4760" r:id="rId127"/>
    <p:sldId id="4761" r:id="rId128"/>
    <p:sldId id="5356" r:id="rId129"/>
    <p:sldId id="5357" r:id="rId130"/>
    <p:sldId id="5358" r:id="rId131"/>
    <p:sldId id="5359" r:id="rId132"/>
    <p:sldId id="5360" r:id="rId133"/>
    <p:sldId id="5361" r:id="rId134"/>
    <p:sldId id="5362" r:id="rId135"/>
    <p:sldId id="5363" r:id="rId136"/>
    <p:sldId id="5364" r:id="rId137"/>
    <p:sldId id="5365" r:id="rId138"/>
    <p:sldId id="6724" r:id="rId139"/>
    <p:sldId id="6258" r:id="rId140"/>
    <p:sldId id="6259" r:id="rId141"/>
    <p:sldId id="6260" r:id="rId142"/>
    <p:sldId id="6261" r:id="rId143"/>
    <p:sldId id="6262" r:id="rId144"/>
    <p:sldId id="6263" r:id="rId145"/>
    <p:sldId id="6264" r:id="rId146"/>
    <p:sldId id="6265" r:id="rId147"/>
    <p:sldId id="6266" r:id="rId148"/>
    <p:sldId id="6267" r:id="rId149"/>
    <p:sldId id="6268" r:id="rId150"/>
    <p:sldId id="6269" r:id="rId151"/>
    <p:sldId id="6270" r:id="rId152"/>
    <p:sldId id="6271" r:id="rId153"/>
    <p:sldId id="6272" r:id="rId154"/>
    <p:sldId id="6273" r:id="rId155"/>
    <p:sldId id="6274" r:id="rId156"/>
    <p:sldId id="4640" r:id="rId157"/>
    <p:sldId id="6275" r:id="rId158"/>
    <p:sldId id="6276" r:id="rId159"/>
    <p:sldId id="6277" r:id="rId160"/>
    <p:sldId id="6278" r:id="rId161"/>
    <p:sldId id="6279" r:id="rId162"/>
    <p:sldId id="6280" r:id="rId163"/>
    <p:sldId id="6281" r:id="rId164"/>
    <p:sldId id="6282" r:id="rId165"/>
    <p:sldId id="6283" r:id="rId166"/>
    <p:sldId id="6284" r:id="rId167"/>
    <p:sldId id="6285" r:id="rId168"/>
    <p:sldId id="6286" r:id="rId169"/>
    <p:sldId id="6287" r:id="rId170"/>
    <p:sldId id="6288" r:id="rId171"/>
    <p:sldId id="6289" r:id="rId172"/>
    <p:sldId id="6290" r:id="rId173"/>
    <p:sldId id="6291" r:id="rId174"/>
    <p:sldId id="6292" r:id="rId175"/>
    <p:sldId id="6293" r:id="rId176"/>
    <p:sldId id="6294" r:id="rId177"/>
    <p:sldId id="6295" r:id="rId178"/>
    <p:sldId id="6296" r:id="rId179"/>
    <p:sldId id="6297" r:id="rId180"/>
    <p:sldId id="6298" r:id="rId181"/>
    <p:sldId id="6299" r:id="rId182"/>
    <p:sldId id="6300" r:id="rId183"/>
    <p:sldId id="6301" r:id="rId184"/>
    <p:sldId id="6302" r:id="rId185"/>
    <p:sldId id="6303" r:id="rId186"/>
    <p:sldId id="6304" r:id="rId187"/>
    <p:sldId id="6305" r:id="rId188"/>
    <p:sldId id="6306" r:id="rId189"/>
    <p:sldId id="6307" r:id="rId190"/>
    <p:sldId id="6308" r:id="rId191"/>
    <p:sldId id="6309" r:id="rId192"/>
    <p:sldId id="6310" r:id="rId193"/>
    <p:sldId id="6311" r:id="rId194"/>
    <p:sldId id="6312" r:id="rId195"/>
    <p:sldId id="6313" r:id="rId196"/>
    <p:sldId id="6314" r:id="rId197"/>
    <p:sldId id="6315" r:id="rId198"/>
    <p:sldId id="6316" r:id="rId199"/>
    <p:sldId id="6317" r:id="rId200"/>
    <p:sldId id="6318" r:id="rId201"/>
    <p:sldId id="6319" r:id="rId202"/>
    <p:sldId id="6320" r:id="rId203"/>
    <p:sldId id="6321" r:id="rId204"/>
    <p:sldId id="6322" r:id="rId205"/>
    <p:sldId id="6323" r:id="rId206"/>
    <p:sldId id="6324" r:id="rId207"/>
    <p:sldId id="6325" r:id="rId208"/>
    <p:sldId id="6326" r:id="rId209"/>
    <p:sldId id="6327" r:id="rId210"/>
    <p:sldId id="6328" r:id="rId211"/>
    <p:sldId id="6329" r:id="rId212"/>
    <p:sldId id="6330" r:id="rId213"/>
    <p:sldId id="6331" r:id="rId214"/>
    <p:sldId id="6332" r:id="rId215"/>
    <p:sldId id="6333" r:id="rId216"/>
    <p:sldId id="6334" r:id="rId217"/>
    <p:sldId id="6335" r:id="rId218"/>
    <p:sldId id="6336" r:id="rId219"/>
    <p:sldId id="6337" r:id="rId220"/>
    <p:sldId id="6338" r:id="rId221"/>
    <p:sldId id="6339" r:id="rId222"/>
    <p:sldId id="6340" r:id="rId223"/>
    <p:sldId id="6341" r:id="rId224"/>
    <p:sldId id="6342" r:id="rId225"/>
    <p:sldId id="6343" r:id="rId226"/>
    <p:sldId id="6344" r:id="rId227"/>
    <p:sldId id="6345" r:id="rId228"/>
    <p:sldId id="6346" r:id="rId229"/>
    <p:sldId id="6347" r:id="rId230"/>
    <p:sldId id="6348" r:id="rId231"/>
    <p:sldId id="6349" r:id="rId232"/>
    <p:sldId id="6350" r:id="rId233"/>
    <p:sldId id="6351" r:id="rId234"/>
    <p:sldId id="6352" r:id="rId235"/>
    <p:sldId id="6353" r:id="rId236"/>
    <p:sldId id="6354" r:id="rId237"/>
    <p:sldId id="6355" r:id="rId238"/>
    <p:sldId id="6356" r:id="rId239"/>
    <p:sldId id="6357" r:id="rId240"/>
    <p:sldId id="6358" r:id="rId241"/>
    <p:sldId id="6359" r:id="rId242"/>
    <p:sldId id="6360" r:id="rId243"/>
    <p:sldId id="6361" r:id="rId244"/>
    <p:sldId id="6362" r:id="rId245"/>
    <p:sldId id="6363" r:id="rId246"/>
    <p:sldId id="6364" r:id="rId247"/>
    <p:sldId id="6365" r:id="rId248"/>
    <p:sldId id="6366" r:id="rId249"/>
    <p:sldId id="6367" r:id="rId250"/>
    <p:sldId id="6368" r:id="rId251"/>
    <p:sldId id="6369" r:id="rId252"/>
    <p:sldId id="6370" r:id="rId253"/>
    <p:sldId id="6371" r:id="rId254"/>
    <p:sldId id="6372" r:id="rId255"/>
    <p:sldId id="6373" r:id="rId256"/>
    <p:sldId id="6374" r:id="rId257"/>
    <p:sldId id="6375" r:id="rId258"/>
    <p:sldId id="6376" r:id="rId259"/>
    <p:sldId id="6377" r:id="rId260"/>
    <p:sldId id="6378" r:id="rId261"/>
    <p:sldId id="6379" r:id="rId262"/>
    <p:sldId id="6380" r:id="rId263"/>
    <p:sldId id="6381" r:id="rId264"/>
    <p:sldId id="6382" r:id="rId265"/>
    <p:sldId id="6383" r:id="rId266"/>
    <p:sldId id="6384" r:id="rId267"/>
    <p:sldId id="6385" r:id="rId268"/>
    <p:sldId id="6386" r:id="rId269"/>
    <p:sldId id="6387" r:id="rId270"/>
    <p:sldId id="6388" r:id="rId271"/>
    <p:sldId id="6389" r:id="rId272"/>
    <p:sldId id="6390" r:id="rId273"/>
    <p:sldId id="6391" r:id="rId274"/>
    <p:sldId id="6392" r:id="rId275"/>
    <p:sldId id="6393" r:id="rId276"/>
    <p:sldId id="6394" r:id="rId277"/>
    <p:sldId id="6395" r:id="rId278"/>
    <p:sldId id="6396" r:id="rId279"/>
    <p:sldId id="6397" r:id="rId280"/>
    <p:sldId id="6398" r:id="rId281"/>
    <p:sldId id="6399" r:id="rId282"/>
    <p:sldId id="6400" r:id="rId283"/>
    <p:sldId id="6401" r:id="rId284"/>
    <p:sldId id="6402" r:id="rId285"/>
    <p:sldId id="6403" r:id="rId286"/>
    <p:sldId id="6404" r:id="rId287"/>
    <p:sldId id="6405" r:id="rId288"/>
    <p:sldId id="6406" r:id="rId289"/>
    <p:sldId id="6407" r:id="rId290"/>
    <p:sldId id="6408" r:id="rId291"/>
    <p:sldId id="6409" r:id="rId292"/>
    <p:sldId id="6410" r:id="rId293"/>
    <p:sldId id="6411" r:id="rId294"/>
    <p:sldId id="6412" r:id="rId295"/>
    <p:sldId id="6413" r:id="rId296"/>
    <p:sldId id="6414" r:id="rId297"/>
    <p:sldId id="6415" r:id="rId298"/>
    <p:sldId id="6416" r:id="rId299"/>
    <p:sldId id="6417" r:id="rId300"/>
    <p:sldId id="6418" r:id="rId301"/>
    <p:sldId id="6419" r:id="rId302"/>
    <p:sldId id="6420" r:id="rId303"/>
    <p:sldId id="6421" r:id="rId304"/>
    <p:sldId id="6422" r:id="rId305"/>
    <p:sldId id="6423" r:id="rId306"/>
    <p:sldId id="6424" r:id="rId307"/>
    <p:sldId id="6425" r:id="rId308"/>
    <p:sldId id="6426" r:id="rId309"/>
    <p:sldId id="6427" r:id="rId310"/>
    <p:sldId id="6428" r:id="rId311"/>
    <p:sldId id="6429" r:id="rId312"/>
    <p:sldId id="6430" r:id="rId313"/>
    <p:sldId id="6431" r:id="rId314"/>
    <p:sldId id="6432" r:id="rId315"/>
    <p:sldId id="6433" r:id="rId316"/>
    <p:sldId id="6434" r:id="rId317"/>
    <p:sldId id="6435" r:id="rId318"/>
    <p:sldId id="6436" r:id="rId319"/>
    <p:sldId id="6437" r:id="rId320"/>
    <p:sldId id="6438" r:id="rId321"/>
    <p:sldId id="6439" r:id="rId322"/>
    <p:sldId id="6440" r:id="rId323"/>
    <p:sldId id="6441" r:id="rId324"/>
    <p:sldId id="6442" r:id="rId325"/>
    <p:sldId id="6443" r:id="rId326"/>
    <p:sldId id="6444" r:id="rId327"/>
    <p:sldId id="6445" r:id="rId328"/>
    <p:sldId id="6446" r:id="rId329"/>
    <p:sldId id="6447" r:id="rId330"/>
    <p:sldId id="6448" r:id="rId331"/>
    <p:sldId id="6449" r:id="rId332"/>
    <p:sldId id="6450" r:id="rId333"/>
    <p:sldId id="6451" r:id="rId334"/>
    <p:sldId id="6452" r:id="rId335"/>
    <p:sldId id="6453" r:id="rId336"/>
    <p:sldId id="6454" r:id="rId337"/>
    <p:sldId id="6455" r:id="rId338"/>
    <p:sldId id="6456" r:id="rId339"/>
    <p:sldId id="6457" r:id="rId340"/>
    <p:sldId id="6458" r:id="rId341"/>
    <p:sldId id="6459" r:id="rId342"/>
    <p:sldId id="6460" r:id="rId343"/>
    <p:sldId id="6461" r:id="rId344"/>
    <p:sldId id="6462" r:id="rId345"/>
    <p:sldId id="6463" r:id="rId346"/>
    <p:sldId id="6464" r:id="rId347"/>
    <p:sldId id="6465" r:id="rId348"/>
    <p:sldId id="6466" r:id="rId349"/>
    <p:sldId id="6467" r:id="rId350"/>
    <p:sldId id="6468" r:id="rId351"/>
    <p:sldId id="6469" r:id="rId352"/>
    <p:sldId id="6470" r:id="rId353"/>
    <p:sldId id="6471" r:id="rId354"/>
    <p:sldId id="6472" r:id="rId355"/>
    <p:sldId id="6473" r:id="rId356"/>
    <p:sldId id="6474" r:id="rId357"/>
    <p:sldId id="6475" r:id="rId358"/>
    <p:sldId id="6476" r:id="rId359"/>
    <p:sldId id="6477" r:id="rId360"/>
    <p:sldId id="6478" r:id="rId361"/>
    <p:sldId id="6479" r:id="rId362"/>
    <p:sldId id="6480" r:id="rId363"/>
    <p:sldId id="6482" r:id="rId364"/>
    <p:sldId id="6483" r:id="rId365"/>
    <p:sldId id="6484" r:id="rId366"/>
    <p:sldId id="6485" r:id="rId367"/>
    <p:sldId id="6486" r:id="rId368"/>
    <p:sldId id="6487" r:id="rId369"/>
    <p:sldId id="6488" r:id="rId370"/>
    <p:sldId id="6489" r:id="rId371"/>
    <p:sldId id="6490" r:id="rId372"/>
    <p:sldId id="6491" r:id="rId373"/>
    <p:sldId id="6492" r:id="rId374"/>
    <p:sldId id="6493" r:id="rId375"/>
    <p:sldId id="6494" r:id="rId376"/>
    <p:sldId id="6495" r:id="rId377"/>
    <p:sldId id="6496" r:id="rId378"/>
    <p:sldId id="6497" r:id="rId379"/>
    <p:sldId id="6498" r:id="rId380"/>
    <p:sldId id="6499" r:id="rId381"/>
    <p:sldId id="6500" r:id="rId382"/>
    <p:sldId id="6501" r:id="rId383"/>
    <p:sldId id="6502" r:id="rId384"/>
    <p:sldId id="6503" r:id="rId385"/>
    <p:sldId id="6504" r:id="rId386"/>
    <p:sldId id="6505" r:id="rId387"/>
    <p:sldId id="6506" r:id="rId388"/>
    <p:sldId id="6507" r:id="rId389"/>
    <p:sldId id="6508" r:id="rId390"/>
    <p:sldId id="6509" r:id="rId391"/>
    <p:sldId id="6718" r:id="rId392"/>
    <p:sldId id="6510" r:id="rId393"/>
    <p:sldId id="6719" r:id="rId394"/>
    <p:sldId id="6512" r:id="rId395"/>
    <p:sldId id="6513" r:id="rId396"/>
    <p:sldId id="6514" r:id="rId397"/>
    <p:sldId id="6515" r:id="rId398"/>
    <p:sldId id="6516" r:id="rId399"/>
    <p:sldId id="6517" r:id="rId400"/>
    <p:sldId id="6518" r:id="rId401"/>
    <p:sldId id="6519" r:id="rId402"/>
    <p:sldId id="6520" r:id="rId403"/>
    <p:sldId id="6521" r:id="rId404"/>
    <p:sldId id="6522" r:id="rId405"/>
    <p:sldId id="6523" r:id="rId406"/>
    <p:sldId id="6524" r:id="rId407"/>
    <p:sldId id="6525" r:id="rId408"/>
    <p:sldId id="6526" r:id="rId409"/>
    <p:sldId id="6527" r:id="rId410"/>
    <p:sldId id="6528" r:id="rId411"/>
    <p:sldId id="6529" r:id="rId412"/>
    <p:sldId id="6530" r:id="rId413"/>
    <p:sldId id="6531" r:id="rId414"/>
    <p:sldId id="6532" r:id="rId415"/>
    <p:sldId id="6533" r:id="rId416"/>
    <p:sldId id="6534" r:id="rId417"/>
    <p:sldId id="6535" r:id="rId418"/>
    <p:sldId id="6536" r:id="rId419"/>
    <p:sldId id="6537" r:id="rId420"/>
    <p:sldId id="6538" r:id="rId421"/>
    <p:sldId id="6539" r:id="rId422"/>
    <p:sldId id="6540" r:id="rId423"/>
    <p:sldId id="6541" r:id="rId424"/>
    <p:sldId id="6542" r:id="rId425"/>
    <p:sldId id="6543" r:id="rId426"/>
    <p:sldId id="6544" r:id="rId427"/>
    <p:sldId id="6545" r:id="rId428"/>
    <p:sldId id="6546" r:id="rId429"/>
    <p:sldId id="6547" r:id="rId430"/>
    <p:sldId id="6548" r:id="rId431"/>
    <p:sldId id="6549" r:id="rId432"/>
    <p:sldId id="6550" r:id="rId433"/>
    <p:sldId id="6551" r:id="rId434"/>
    <p:sldId id="6552" r:id="rId435"/>
    <p:sldId id="6553" r:id="rId436"/>
    <p:sldId id="6554" r:id="rId437"/>
    <p:sldId id="6555" r:id="rId438"/>
    <p:sldId id="6556" r:id="rId439"/>
    <p:sldId id="6557" r:id="rId440"/>
    <p:sldId id="6558" r:id="rId441"/>
    <p:sldId id="6559" r:id="rId442"/>
    <p:sldId id="6560" r:id="rId443"/>
    <p:sldId id="6561" r:id="rId444"/>
    <p:sldId id="6562" r:id="rId445"/>
    <p:sldId id="6563" r:id="rId446"/>
    <p:sldId id="6564" r:id="rId447"/>
    <p:sldId id="6565" r:id="rId448"/>
    <p:sldId id="6566" r:id="rId449"/>
    <p:sldId id="6567" r:id="rId450"/>
    <p:sldId id="6568" r:id="rId451"/>
    <p:sldId id="6569" r:id="rId452"/>
    <p:sldId id="6570" r:id="rId453"/>
    <p:sldId id="6571" r:id="rId454"/>
    <p:sldId id="6572" r:id="rId455"/>
    <p:sldId id="6573" r:id="rId456"/>
    <p:sldId id="6574" r:id="rId457"/>
    <p:sldId id="6575" r:id="rId458"/>
    <p:sldId id="6723" r:id="rId459"/>
    <p:sldId id="6576" r:id="rId460"/>
    <p:sldId id="6577" r:id="rId461"/>
    <p:sldId id="6578" r:id="rId462"/>
    <p:sldId id="6579" r:id="rId463"/>
    <p:sldId id="6580" r:id="rId464"/>
    <p:sldId id="6581" r:id="rId465"/>
    <p:sldId id="6720" r:id="rId466"/>
    <p:sldId id="6582" r:id="rId467"/>
    <p:sldId id="6721" r:id="rId468"/>
    <p:sldId id="6583" r:id="rId469"/>
    <p:sldId id="6584" r:id="rId470"/>
    <p:sldId id="6585" r:id="rId471"/>
    <p:sldId id="6586" r:id="rId472"/>
    <p:sldId id="6587" r:id="rId473"/>
    <p:sldId id="6701" r:id="rId474"/>
    <p:sldId id="6588" r:id="rId475"/>
    <p:sldId id="6589" r:id="rId476"/>
    <p:sldId id="6590" r:id="rId477"/>
    <p:sldId id="6591" r:id="rId478"/>
    <p:sldId id="6592" r:id="rId479"/>
    <p:sldId id="6593" r:id="rId480"/>
    <p:sldId id="6594" r:id="rId481"/>
    <p:sldId id="6595" r:id="rId482"/>
    <p:sldId id="6596" r:id="rId483"/>
    <p:sldId id="6597" r:id="rId484"/>
    <p:sldId id="6598" r:id="rId485"/>
    <p:sldId id="6702" r:id="rId486"/>
    <p:sldId id="6703" r:id="rId487"/>
    <p:sldId id="6704" r:id="rId488"/>
    <p:sldId id="6705" r:id="rId489"/>
    <p:sldId id="6706" r:id="rId490"/>
    <p:sldId id="6722" r:id="rId491"/>
    <p:sldId id="6707" r:id="rId492"/>
    <p:sldId id="6708" r:id="rId493"/>
    <p:sldId id="6716" r:id="rId494"/>
    <p:sldId id="6710" r:id="rId495"/>
    <p:sldId id="6711" r:id="rId496"/>
    <p:sldId id="6712" r:id="rId497"/>
    <p:sldId id="6511" r:id="rId498"/>
    <p:sldId id="6481" r:id="rId499"/>
    <p:sldId id="3281" r:id="rId500"/>
    <p:sldId id="6717" r:id="rId501"/>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99"/>
    <a:srgbClr val="800000"/>
    <a:srgbClr val="000066"/>
    <a:srgbClr val="00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howGuides="1">
      <p:cViewPr varScale="1">
        <p:scale>
          <a:sx n="73" d="100"/>
          <a:sy n="73" d="100"/>
        </p:scale>
        <p:origin x="186" y="66"/>
      </p:cViewPr>
      <p:guideLst>
        <p:guide orient="horz" pos="2160"/>
        <p:guide pos="2928"/>
      </p:guideLst>
    </p:cSldViewPr>
  </p:slideViewPr>
  <p:notesTextViewPr>
    <p:cViewPr>
      <p:scale>
        <a:sx n="100" d="100"/>
        <a:sy n="100" d="100"/>
      </p:scale>
      <p:origin x="0" y="0"/>
    </p:cViewPr>
  </p:notesTextViewPr>
  <p:sorterViewPr>
    <p:cViewPr>
      <p:scale>
        <a:sx n="66" d="100"/>
        <a:sy n="66" d="100"/>
      </p:scale>
      <p:origin x="0" y="25974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324" Type="http://schemas.openxmlformats.org/officeDocument/2006/relationships/slide" Target="slides/slide322.xml"/><Relationship Id="rId366" Type="http://schemas.openxmlformats.org/officeDocument/2006/relationships/slide" Target="slides/slide364.xml"/><Relationship Id="rId170" Type="http://schemas.openxmlformats.org/officeDocument/2006/relationships/slide" Target="slides/slide168.xml"/><Relationship Id="rId226" Type="http://schemas.openxmlformats.org/officeDocument/2006/relationships/slide" Target="slides/slide224.xml"/><Relationship Id="rId433" Type="http://schemas.openxmlformats.org/officeDocument/2006/relationships/slide" Target="slides/slide431.xml"/><Relationship Id="rId268" Type="http://schemas.openxmlformats.org/officeDocument/2006/relationships/slide" Target="slides/slide266.xml"/><Relationship Id="rId475" Type="http://schemas.openxmlformats.org/officeDocument/2006/relationships/slide" Target="slides/slide473.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335" Type="http://schemas.openxmlformats.org/officeDocument/2006/relationships/slide" Target="slides/slide333.xml"/><Relationship Id="rId377" Type="http://schemas.openxmlformats.org/officeDocument/2006/relationships/slide" Target="slides/slide375.xml"/><Relationship Id="rId500" Type="http://schemas.openxmlformats.org/officeDocument/2006/relationships/slide" Target="slides/slide498.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402" Type="http://schemas.openxmlformats.org/officeDocument/2006/relationships/slide" Target="slides/slide400.xml"/><Relationship Id="rId279" Type="http://schemas.openxmlformats.org/officeDocument/2006/relationships/slide" Target="slides/slide277.xml"/><Relationship Id="rId444" Type="http://schemas.openxmlformats.org/officeDocument/2006/relationships/slide" Target="slides/slide442.xml"/><Relationship Id="rId486" Type="http://schemas.openxmlformats.org/officeDocument/2006/relationships/slide" Target="slides/slide484.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46" Type="http://schemas.openxmlformats.org/officeDocument/2006/relationships/slide" Target="slides/slide344.xml"/><Relationship Id="rId388" Type="http://schemas.openxmlformats.org/officeDocument/2006/relationships/slide" Target="slides/slide386.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413" Type="http://schemas.openxmlformats.org/officeDocument/2006/relationships/slide" Target="slides/slide411.xml"/><Relationship Id="rId248" Type="http://schemas.openxmlformats.org/officeDocument/2006/relationships/slide" Target="slides/slide246.xml"/><Relationship Id="rId455" Type="http://schemas.openxmlformats.org/officeDocument/2006/relationships/slide" Target="slides/slide453.xml"/><Relationship Id="rId497" Type="http://schemas.openxmlformats.org/officeDocument/2006/relationships/slide" Target="slides/slide495.xml"/><Relationship Id="rId12" Type="http://schemas.openxmlformats.org/officeDocument/2006/relationships/slide" Target="slides/slide10.xml"/><Relationship Id="rId108" Type="http://schemas.openxmlformats.org/officeDocument/2006/relationships/slide" Target="slides/slide106.xml"/><Relationship Id="rId315" Type="http://schemas.openxmlformats.org/officeDocument/2006/relationships/slide" Target="slides/slide313.xml"/><Relationship Id="rId357" Type="http://schemas.openxmlformats.org/officeDocument/2006/relationships/slide" Target="slides/slide355.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399" Type="http://schemas.openxmlformats.org/officeDocument/2006/relationships/slide" Target="slides/slide397.xml"/><Relationship Id="rId259" Type="http://schemas.openxmlformats.org/officeDocument/2006/relationships/slide" Target="slides/slide257.xml"/><Relationship Id="rId424" Type="http://schemas.openxmlformats.org/officeDocument/2006/relationships/slide" Target="slides/slide422.xml"/><Relationship Id="rId466" Type="http://schemas.openxmlformats.org/officeDocument/2006/relationships/slide" Target="slides/slide464.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326" Type="http://schemas.openxmlformats.org/officeDocument/2006/relationships/slide" Target="slides/slide324.xml"/><Relationship Id="rId65" Type="http://schemas.openxmlformats.org/officeDocument/2006/relationships/slide" Target="slides/slide63.xml"/><Relationship Id="rId130" Type="http://schemas.openxmlformats.org/officeDocument/2006/relationships/slide" Target="slides/slide128.xml"/><Relationship Id="rId368" Type="http://schemas.openxmlformats.org/officeDocument/2006/relationships/slide" Target="slides/slide366.xml"/><Relationship Id="rId172" Type="http://schemas.openxmlformats.org/officeDocument/2006/relationships/slide" Target="slides/slide170.xml"/><Relationship Id="rId228" Type="http://schemas.openxmlformats.org/officeDocument/2006/relationships/slide" Target="slides/slide226.xml"/><Relationship Id="rId435" Type="http://schemas.openxmlformats.org/officeDocument/2006/relationships/slide" Target="slides/slide433.xml"/><Relationship Id="rId477" Type="http://schemas.openxmlformats.org/officeDocument/2006/relationships/slide" Target="slides/slide475.xml"/><Relationship Id="rId281" Type="http://schemas.openxmlformats.org/officeDocument/2006/relationships/slide" Target="slides/slide279.xml"/><Relationship Id="rId337" Type="http://schemas.openxmlformats.org/officeDocument/2006/relationships/slide" Target="slides/slide335.xml"/><Relationship Id="rId502" Type="http://schemas.openxmlformats.org/officeDocument/2006/relationships/notesMaster" Target="notesMasters/notesMaster1.xml"/><Relationship Id="rId34" Type="http://schemas.openxmlformats.org/officeDocument/2006/relationships/slide" Target="slides/slide32.xml"/><Relationship Id="rId76" Type="http://schemas.openxmlformats.org/officeDocument/2006/relationships/slide" Target="slides/slide74.xml"/><Relationship Id="rId141" Type="http://schemas.openxmlformats.org/officeDocument/2006/relationships/slide" Target="slides/slide139.xml"/><Relationship Id="rId379" Type="http://schemas.openxmlformats.org/officeDocument/2006/relationships/slide" Target="slides/slide377.xml"/><Relationship Id="rId7" Type="http://schemas.openxmlformats.org/officeDocument/2006/relationships/slide" Target="slides/slide5.xml"/><Relationship Id="rId183" Type="http://schemas.openxmlformats.org/officeDocument/2006/relationships/slide" Target="slides/slide181.xml"/><Relationship Id="rId239" Type="http://schemas.openxmlformats.org/officeDocument/2006/relationships/slide" Target="slides/slide237.xml"/><Relationship Id="rId390" Type="http://schemas.openxmlformats.org/officeDocument/2006/relationships/slide" Target="slides/slide388.xml"/><Relationship Id="rId404" Type="http://schemas.openxmlformats.org/officeDocument/2006/relationships/slide" Target="slides/slide402.xml"/><Relationship Id="rId446" Type="http://schemas.openxmlformats.org/officeDocument/2006/relationships/slide" Target="slides/slide444.xml"/><Relationship Id="rId250" Type="http://schemas.openxmlformats.org/officeDocument/2006/relationships/slide" Target="slides/slide248.xml"/><Relationship Id="rId292" Type="http://schemas.openxmlformats.org/officeDocument/2006/relationships/slide" Target="slides/slide290.xml"/><Relationship Id="rId306" Type="http://schemas.openxmlformats.org/officeDocument/2006/relationships/slide" Target="slides/slide304.xml"/><Relationship Id="rId488" Type="http://schemas.openxmlformats.org/officeDocument/2006/relationships/slide" Target="slides/slide486.xml"/><Relationship Id="rId45" Type="http://schemas.openxmlformats.org/officeDocument/2006/relationships/slide" Target="slides/slide43.xml"/><Relationship Id="rId87" Type="http://schemas.openxmlformats.org/officeDocument/2006/relationships/slide" Target="slides/slide85.xml"/><Relationship Id="rId110" Type="http://schemas.openxmlformats.org/officeDocument/2006/relationships/slide" Target="slides/slide108.xml"/><Relationship Id="rId348" Type="http://schemas.openxmlformats.org/officeDocument/2006/relationships/slide" Target="slides/slide346.xml"/><Relationship Id="rId152" Type="http://schemas.openxmlformats.org/officeDocument/2006/relationships/slide" Target="slides/slide150.xml"/><Relationship Id="rId194" Type="http://schemas.openxmlformats.org/officeDocument/2006/relationships/slide" Target="slides/slide192.xml"/><Relationship Id="rId208" Type="http://schemas.openxmlformats.org/officeDocument/2006/relationships/slide" Target="slides/slide206.xml"/><Relationship Id="rId415" Type="http://schemas.openxmlformats.org/officeDocument/2006/relationships/slide" Target="slides/slide413.xml"/><Relationship Id="rId457" Type="http://schemas.openxmlformats.org/officeDocument/2006/relationships/slide" Target="slides/slide455.xml"/><Relationship Id="rId261" Type="http://schemas.openxmlformats.org/officeDocument/2006/relationships/slide" Target="slides/slide259.xml"/><Relationship Id="rId499" Type="http://schemas.openxmlformats.org/officeDocument/2006/relationships/slide" Target="slides/slide497.xml"/><Relationship Id="rId14" Type="http://schemas.openxmlformats.org/officeDocument/2006/relationships/slide" Target="slides/slide12.xml"/><Relationship Id="rId56" Type="http://schemas.openxmlformats.org/officeDocument/2006/relationships/slide" Target="slides/slide54.xml"/><Relationship Id="rId317" Type="http://schemas.openxmlformats.org/officeDocument/2006/relationships/slide" Target="slides/slide315.xml"/><Relationship Id="rId359" Type="http://schemas.openxmlformats.org/officeDocument/2006/relationships/slide" Target="slides/slide357.xml"/><Relationship Id="rId98" Type="http://schemas.openxmlformats.org/officeDocument/2006/relationships/slide" Target="slides/slide96.xml"/><Relationship Id="rId121" Type="http://schemas.openxmlformats.org/officeDocument/2006/relationships/slide" Target="slides/slide119.xml"/><Relationship Id="rId163" Type="http://schemas.openxmlformats.org/officeDocument/2006/relationships/slide" Target="slides/slide161.xml"/><Relationship Id="rId219" Type="http://schemas.openxmlformats.org/officeDocument/2006/relationships/slide" Target="slides/slide217.xml"/><Relationship Id="rId370" Type="http://schemas.openxmlformats.org/officeDocument/2006/relationships/slide" Target="slides/slide368.xml"/><Relationship Id="rId426" Type="http://schemas.openxmlformats.org/officeDocument/2006/relationships/slide" Target="slides/slide424.xml"/><Relationship Id="rId230" Type="http://schemas.openxmlformats.org/officeDocument/2006/relationships/slide" Target="slides/slide228.xml"/><Relationship Id="rId468" Type="http://schemas.openxmlformats.org/officeDocument/2006/relationships/slide" Target="slides/slide466.xml"/><Relationship Id="rId25" Type="http://schemas.openxmlformats.org/officeDocument/2006/relationships/slide" Target="slides/slide23.xml"/><Relationship Id="rId67" Type="http://schemas.openxmlformats.org/officeDocument/2006/relationships/slide" Target="slides/slide65.xml"/><Relationship Id="rId272" Type="http://schemas.openxmlformats.org/officeDocument/2006/relationships/slide" Target="slides/slide270.xml"/><Relationship Id="rId328" Type="http://schemas.openxmlformats.org/officeDocument/2006/relationships/slide" Target="slides/slide326.xml"/><Relationship Id="rId132" Type="http://schemas.openxmlformats.org/officeDocument/2006/relationships/slide" Target="slides/slide130.xml"/><Relationship Id="rId174" Type="http://schemas.openxmlformats.org/officeDocument/2006/relationships/slide" Target="slides/slide172.xml"/><Relationship Id="rId381" Type="http://schemas.openxmlformats.org/officeDocument/2006/relationships/slide" Target="slides/slide379.xml"/><Relationship Id="rId241" Type="http://schemas.openxmlformats.org/officeDocument/2006/relationships/slide" Target="slides/slide239.xml"/><Relationship Id="rId437" Type="http://schemas.openxmlformats.org/officeDocument/2006/relationships/slide" Target="slides/slide435.xml"/><Relationship Id="rId479" Type="http://schemas.openxmlformats.org/officeDocument/2006/relationships/slide" Target="slides/slide477.xml"/><Relationship Id="rId36" Type="http://schemas.openxmlformats.org/officeDocument/2006/relationships/slide" Target="slides/slide34.xml"/><Relationship Id="rId283" Type="http://schemas.openxmlformats.org/officeDocument/2006/relationships/slide" Target="slides/slide281.xml"/><Relationship Id="rId339" Type="http://schemas.openxmlformats.org/officeDocument/2006/relationships/slide" Target="slides/slide337.xml"/><Relationship Id="rId490" Type="http://schemas.openxmlformats.org/officeDocument/2006/relationships/slide" Target="slides/slide488.xml"/><Relationship Id="rId504" Type="http://schemas.openxmlformats.org/officeDocument/2006/relationships/viewProps" Target="viewProps.xml"/><Relationship Id="rId78" Type="http://schemas.openxmlformats.org/officeDocument/2006/relationships/slide" Target="slides/slide76.xml"/><Relationship Id="rId101" Type="http://schemas.openxmlformats.org/officeDocument/2006/relationships/slide" Target="slides/slide99.xml"/><Relationship Id="rId143" Type="http://schemas.openxmlformats.org/officeDocument/2006/relationships/slide" Target="slides/slide141.xml"/><Relationship Id="rId185" Type="http://schemas.openxmlformats.org/officeDocument/2006/relationships/slide" Target="slides/slide183.xml"/><Relationship Id="rId350" Type="http://schemas.openxmlformats.org/officeDocument/2006/relationships/slide" Target="slides/slide348.xml"/><Relationship Id="rId406" Type="http://schemas.openxmlformats.org/officeDocument/2006/relationships/slide" Target="slides/slide404.xml"/><Relationship Id="rId9" Type="http://schemas.openxmlformats.org/officeDocument/2006/relationships/slide" Target="slides/slide7.xml"/><Relationship Id="rId210" Type="http://schemas.openxmlformats.org/officeDocument/2006/relationships/slide" Target="slides/slide208.xml"/><Relationship Id="rId392" Type="http://schemas.openxmlformats.org/officeDocument/2006/relationships/slide" Target="slides/slide390.xml"/><Relationship Id="rId448" Type="http://schemas.openxmlformats.org/officeDocument/2006/relationships/slide" Target="slides/slide446.xml"/><Relationship Id="rId252" Type="http://schemas.openxmlformats.org/officeDocument/2006/relationships/slide" Target="slides/slide250.xml"/><Relationship Id="rId294" Type="http://schemas.openxmlformats.org/officeDocument/2006/relationships/slide" Target="slides/slide292.xml"/><Relationship Id="rId308" Type="http://schemas.openxmlformats.org/officeDocument/2006/relationships/slide" Target="slides/slide306.xml"/><Relationship Id="rId47" Type="http://schemas.openxmlformats.org/officeDocument/2006/relationships/slide" Target="slides/slide45.xml"/><Relationship Id="rId89" Type="http://schemas.openxmlformats.org/officeDocument/2006/relationships/slide" Target="slides/slide87.xml"/><Relationship Id="rId112" Type="http://schemas.openxmlformats.org/officeDocument/2006/relationships/slide" Target="slides/slide110.xml"/><Relationship Id="rId154" Type="http://schemas.openxmlformats.org/officeDocument/2006/relationships/slide" Target="slides/slide152.xml"/><Relationship Id="rId361" Type="http://schemas.openxmlformats.org/officeDocument/2006/relationships/slide" Target="slides/slide359.xml"/><Relationship Id="rId196" Type="http://schemas.openxmlformats.org/officeDocument/2006/relationships/slide" Target="slides/slide194.xml"/><Relationship Id="rId417" Type="http://schemas.openxmlformats.org/officeDocument/2006/relationships/slide" Target="slides/slide415.xml"/><Relationship Id="rId459" Type="http://schemas.openxmlformats.org/officeDocument/2006/relationships/slide" Target="slides/slide457.xml"/><Relationship Id="rId16" Type="http://schemas.openxmlformats.org/officeDocument/2006/relationships/slide" Target="slides/slide14.xml"/><Relationship Id="rId221" Type="http://schemas.openxmlformats.org/officeDocument/2006/relationships/slide" Target="slides/slide219.xml"/><Relationship Id="rId263" Type="http://schemas.openxmlformats.org/officeDocument/2006/relationships/slide" Target="slides/slide261.xml"/><Relationship Id="rId319" Type="http://schemas.openxmlformats.org/officeDocument/2006/relationships/slide" Target="slides/slide317.xml"/><Relationship Id="rId470" Type="http://schemas.openxmlformats.org/officeDocument/2006/relationships/slide" Target="slides/slide468.xml"/><Relationship Id="rId58" Type="http://schemas.openxmlformats.org/officeDocument/2006/relationships/slide" Target="slides/slide56.xml"/><Relationship Id="rId123" Type="http://schemas.openxmlformats.org/officeDocument/2006/relationships/slide" Target="slides/slide121.xml"/><Relationship Id="rId330" Type="http://schemas.openxmlformats.org/officeDocument/2006/relationships/slide" Target="slides/slide328.xml"/><Relationship Id="rId165" Type="http://schemas.openxmlformats.org/officeDocument/2006/relationships/slide" Target="slides/slide163.xml"/><Relationship Id="rId372" Type="http://schemas.openxmlformats.org/officeDocument/2006/relationships/slide" Target="slides/slide370.xml"/><Relationship Id="rId428" Type="http://schemas.openxmlformats.org/officeDocument/2006/relationships/slide" Target="slides/slide426.xml"/><Relationship Id="rId232" Type="http://schemas.openxmlformats.org/officeDocument/2006/relationships/slide" Target="slides/slide230.xml"/><Relationship Id="rId274" Type="http://schemas.openxmlformats.org/officeDocument/2006/relationships/slide" Target="slides/slide272.xml"/><Relationship Id="rId481" Type="http://schemas.openxmlformats.org/officeDocument/2006/relationships/slide" Target="slides/slide479.xml"/><Relationship Id="rId27" Type="http://schemas.openxmlformats.org/officeDocument/2006/relationships/slide" Target="slides/slide25.xml"/><Relationship Id="rId69" Type="http://schemas.openxmlformats.org/officeDocument/2006/relationships/slide" Target="slides/slide67.xml"/><Relationship Id="rId134" Type="http://schemas.openxmlformats.org/officeDocument/2006/relationships/slide" Target="slides/slide132.xml"/><Relationship Id="rId80" Type="http://schemas.openxmlformats.org/officeDocument/2006/relationships/slide" Target="slides/slide78.xml"/><Relationship Id="rId176" Type="http://schemas.openxmlformats.org/officeDocument/2006/relationships/slide" Target="slides/slide174.xml"/><Relationship Id="rId341" Type="http://schemas.openxmlformats.org/officeDocument/2006/relationships/slide" Target="slides/slide339.xml"/><Relationship Id="rId383" Type="http://schemas.openxmlformats.org/officeDocument/2006/relationships/slide" Target="slides/slide381.xml"/><Relationship Id="rId439" Type="http://schemas.openxmlformats.org/officeDocument/2006/relationships/slide" Target="slides/slide437.xml"/><Relationship Id="rId201" Type="http://schemas.openxmlformats.org/officeDocument/2006/relationships/slide" Target="slides/slide199.xml"/><Relationship Id="rId243" Type="http://schemas.openxmlformats.org/officeDocument/2006/relationships/slide" Target="slides/slide241.xml"/><Relationship Id="rId285" Type="http://schemas.openxmlformats.org/officeDocument/2006/relationships/slide" Target="slides/slide283.xml"/><Relationship Id="rId450" Type="http://schemas.openxmlformats.org/officeDocument/2006/relationships/slide" Target="slides/slide448.xml"/><Relationship Id="rId506" Type="http://schemas.openxmlformats.org/officeDocument/2006/relationships/tableStyles" Target="tableStyles.xml"/><Relationship Id="rId38" Type="http://schemas.openxmlformats.org/officeDocument/2006/relationships/slide" Target="slides/slide36.xml"/><Relationship Id="rId103" Type="http://schemas.openxmlformats.org/officeDocument/2006/relationships/slide" Target="slides/slide101.xml"/><Relationship Id="rId310" Type="http://schemas.openxmlformats.org/officeDocument/2006/relationships/slide" Target="slides/slide308.xml"/><Relationship Id="rId492" Type="http://schemas.openxmlformats.org/officeDocument/2006/relationships/slide" Target="slides/slide490.xml"/><Relationship Id="rId91" Type="http://schemas.openxmlformats.org/officeDocument/2006/relationships/slide" Target="slides/slide89.xml"/><Relationship Id="rId145" Type="http://schemas.openxmlformats.org/officeDocument/2006/relationships/slide" Target="slides/slide143.xml"/><Relationship Id="rId187" Type="http://schemas.openxmlformats.org/officeDocument/2006/relationships/slide" Target="slides/slide185.xml"/><Relationship Id="rId352" Type="http://schemas.openxmlformats.org/officeDocument/2006/relationships/slide" Target="slides/slide350.xml"/><Relationship Id="rId394" Type="http://schemas.openxmlformats.org/officeDocument/2006/relationships/slide" Target="slides/slide392.xml"/><Relationship Id="rId408" Type="http://schemas.openxmlformats.org/officeDocument/2006/relationships/slide" Target="slides/slide406.xml"/><Relationship Id="rId212" Type="http://schemas.openxmlformats.org/officeDocument/2006/relationships/slide" Target="slides/slide210.xml"/><Relationship Id="rId254" Type="http://schemas.openxmlformats.org/officeDocument/2006/relationships/slide" Target="slides/slide252.xml"/><Relationship Id="rId49" Type="http://schemas.openxmlformats.org/officeDocument/2006/relationships/slide" Target="slides/slide47.xml"/><Relationship Id="rId114" Type="http://schemas.openxmlformats.org/officeDocument/2006/relationships/slide" Target="slides/slide112.xml"/><Relationship Id="rId296" Type="http://schemas.openxmlformats.org/officeDocument/2006/relationships/slide" Target="slides/slide294.xml"/><Relationship Id="rId461" Type="http://schemas.openxmlformats.org/officeDocument/2006/relationships/slide" Target="slides/slide459.xml"/><Relationship Id="rId60" Type="http://schemas.openxmlformats.org/officeDocument/2006/relationships/slide" Target="slides/slide58.xml"/><Relationship Id="rId156" Type="http://schemas.openxmlformats.org/officeDocument/2006/relationships/slide" Target="slides/slide154.xml"/><Relationship Id="rId198" Type="http://schemas.openxmlformats.org/officeDocument/2006/relationships/slide" Target="slides/slide196.xml"/><Relationship Id="rId321" Type="http://schemas.openxmlformats.org/officeDocument/2006/relationships/slide" Target="slides/slide319.xml"/><Relationship Id="rId363" Type="http://schemas.openxmlformats.org/officeDocument/2006/relationships/slide" Target="slides/slide361.xml"/><Relationship Id="rId419" Type="http://schemas.openxmlformats.org/officeDocument/2006/relationships/slide" Target="slides/slide417.xml"/><Relationship Id="rId223" Type="http://schemas.openxmlformats.org/officeDocument/2006/relationships/slide" Target="slides/slide221.xml"/><Relationship Id="rId430" Type="http://schemas.openxmlformats.org/officeDocument/2006/relationships/slide" Target="slides/slide428.xml"/><Relationship Id="rId18" Type="http://schemas.openxmlformats.org/officeDocument/2006/relationships/slide" Target="slides/slide16.xml"/><Relationship Id="rId265" Type="http://schemas.openxmlformats.org/officeDocument/2006/relationships/slide" Target="slides/slide263.xml"/><Relationship Id="rId472" Type="http://schemas.openxmlformats.org/officeDocument/2006/relationships/slide" Target="slides/slide470.xml"/><Relationship Id="rId125" Type="http://schemas.openxmlformats.org/officeDocument/2006/relationships/slide" Target="slides/slide123.xml"/><Relationship Id="rId167" Type="http://schemas.openxmlformats.org/officeDocument/2006/relationships/slide" Target="slides/slide165.xml"/><Relationship Id="rId332" Type="http://schemas.openxmlformats.org/officeDocument/2006/relationships/slide" Target="slides/slide330.xml"/><Relationship Id="rId374" Type="http://schemas.openxmlformats.org/officeDocument/2006/relationships/slide" Target="slides/slide372.xml"/><Relationship Id="rId71" Type="http://schemas.openxmlformats.org/officeDocument/2006/relationships/slide" Target="slides/slide69.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76" Type="http://schemas.openxmlformats.org/officeDocument/2006/relationships/slide" Target="slides/slide274.xml"/><Relationship Id="rId441" Type="http://schemas.openxmlformats.org/officeDocument/2006/relationships/slide" Target="slides/slide439.xml"/><Relationship Id="rId483" Type="http://schemas.openxmlformats.org/officeDocument/2006/relationships/slide" Target="slides/slide481.xml"/><Relationship Id="rId40" Type="http://schemas.openxmlformats.org/officeDocument/2006/relationships/slide" Target="slides/slide38.xml"/><Relationship Id="rId136" Type="http://schemas.openxmlformats.org/officeDocument/2006/relationships/slide" Target="slides/slide134.xml"/><Relationship Id="rId178" Type="http://schemas.openxmlformats.org/officeDocument/2006/relationships/slide" Target="slides/slide176.xml"/><Relationship Id="rId301" Type="http://schemas.openxmlformats.org/officeDocument/2006/relationships/slide" Target="slides/slide299.xml"/><Relationship Id="rId343" Type="http://schemas.openxmlformats.org/officeDocument/2006/relationships/slide" Target="slides/slide341.xml"/><Relationship Id="rId82" Type="http://schemas.openxmlformats.org/officeDocument/2006/relationships/slide" Target="slides/slide80.xml"/><Relationship Id="rId203" Type="http://schemas.openxmlformats.org/officeDocument/2006/relationships/slide" Target="slides/slide201.xml"/><Relationship Id="rId385" Type="http://schemas.openxmlformats.org/officeDocument/2006/relationships/slide" Target="slides/slide383.xml"/><Relationship Id="rId245" Type="http://schemas.openxmlformats.org/officeDocument/2006/relationships/slide" Target="slides/slide243.xml"/><Relationship Id="rId287" Type="http://schemas.openxmlformats.org/officeDocument/2006/relationships/slide" Target="slides/slide285.xml"/><Relationship Id="rId410" Type="http://schemas.openxmlformats.org/officeDocument/2006/relationships/slide" Target="slides/slide408.xml"/><Relationship Id="rId452" Type="http://schemas.openxmlformats.org/officeDocument/2006/relationships/slide" Target="slides/slide450.xml"/><Relationship Id="rId494" Type="http://schemas.openxmlformats.org/officeDocument/2006/relationships/slide" Target="slides/slide492.xml"/><Relationship Id="rId105" Type="http://schemas.openxmlformats.org/officeDocument/2006/relationships/slide" Target="slides/slide103.xml"/><Relationship Id="rId147" Type="http://schemas.openxmlformats.org/officeDocument/2006/relationships/slide" Target="slides/slide145.xml"/><Relationship Id="rId312" Type="http://schemas.openxmlformats.org/officeDocument/2006/relationships/slide" Target="slides/slide310.xml"/><Relationship Id="rId354" Type="http://schemas.openxmlformats.org/officeDocument/2006/relationships/slide" Target="slides/slide352.xml"/><Relationship Id="rId51" Type="http://schemas.openxmlformats.org/officeDocument/2006/relationships/slide" Target="slides/slide49.xml"/><Relationship Id="rId93" Type="http://schemas.openxmlformats.org/officeDocument/2006/relationships/slide" Target="slides/slide91.xml"/><Relationship Id="rId189" Type="http://schemas.openxmlformats.org/officeDocument/2006/relationships/slide" Target="slides/slide187.xml"/><Relationship Id="rId396" Type="http://schemas.openxmlformats.org/officeDocument/2006/relationships/slide" Target="slides/slide394.xml"/><Relationship Id="rId214" Type="http://schemas.openxmlformats.org/officeDocument/2006/relationships/slide" Target="slides/slide212.xml"/><Relationship Id="rId256" Type="http://schemas.openxmlformats.org/officeDocument/2006/relationships/slide" Target="slides/slide254.xml"/><Relationship Id="rId298" Type="http://schemas.openxmlformats.org/officeDocument/2006/relationships/slide" Target="slides/slide296.xml"/><Relationship Id="rId421" Type="http://schemas.openxmlformats.org/officeDocument/2006/relationships/slide" Target="slides/slide419.xml"/><Relationship Id="rId463" Type="http://schemas.openxmlformats.org/officeDocument/2006/relationships/slide" Target="slides/slide461.xml"/><Relationship Id="rId116" Type="http://schemas.openxmlformats.org/officeDocument/2006/relationships/slide" Target="slides/slide114.xml"/><Relationship Id="rId158" Type="http://schemas.openxmlformats.org/officeDocument/2006/relationships/slide" Target="slides/slide156.xml"/><Relationship Id="rId323" Type="http://schemas.openxmlformats.org/officeDocument/2006/relationships/slide" Target="slides/slide321.xml"/><Relationship Id="rId20" Type="http://schemas.openxmlformats.org/officeDocument/2006/relationships/slide" Target="slides/slide18.xml"/><Relationship Id="rId62" Type="http://schemas.openxmlformats.org/officeDocument/2006/relationships/slide" Target="slides/slide60.xml"/><Relationship Id="rId365" Type="http://schemas.openxmlformats.org/officeDocument/2006/relationships/slide" Target="slides/slide363.xml"/><Relationship Id="rId225" Type="http://schemas.openxmlformats.org/officeDocument/2006/relationships/slide" Target="slides/slide223.xml"/><Relationship Id="rId267" Type="http://schemas.openxmlformats.org/officeDocument/2006/relationships/slide" Target="slides/slide265.xml"/><Relationship Id="rId432" Type="http://schemas.openxmlformats.org/officeDocument/2006/relationships/slide" Target="slides/slide430.xml"/><Relationship Id="rId474" Type="http://schemas.openxmlformats.org/officeDocument/2006/relationships/slide" Target="slides/slide472.xml"/><Relationship Id="rId127" Type="http://schemas.openxmlformats.org/officeDocument/2006/relationships/slide" Target="slides/slide125.xml"/><Relationship Id="rId31" Type="http://schemas.openxmlformats.org/officeDocument/2006/relationships/slide" Target="slides/slide29.xml"/><Relationship Id="rId73" Type="http://schemas.openxmlformats.org/officeDocument/2006/relationships/slide" Target="slides/slide71.xml"/><Relationship Id="rId169" Type="http://schemas.openxmlformats.org/officeDocument/2006/relationships/slide" Target="slides/slide167.xml"/><Relationship Id="rId334" Type="http://schemas.openxmlformats.org/officeDocument/2006/relationships/slide" Target="slides/slide332.xml"/><Relationship Id="rId376" Type="http://schemas.openxmlformats.org/officeDocument/2006/relationships/slide" Target="slides/slide374.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01" Type="http://schemas.openxmlformats.org/officeDocument/2006/relationships/slide" Target="slides/slide399.xml"/><Relationship Id="rId422" Type="http://schemas.openxmlformats.org/officeDocument/2006/relationships/slide" Target="slides/slide420.xml"/><Relationship Id="rId443" Type="http://schemas.openxmlformats.org/officeDocument/2006/relationships/slide" Target="slides/slide441.xml"/><Relationship Id="rId464" Type="http://schemas.openxmlformats.org/officeDocument/2006/relationships/slide" Target="slides/slide462.xml"/><Relationship Id="rId303" Type="http://schemas.openxmlformats.org/officeDocument/2006/relationships/slide" Target="slides/slide301.xml"/><Relationship Id="rId485" Type="http://schemas.openxmlformats.org/officeDocument/2006/relationships/slide" Target="slides/slide483.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345" Type="http://schemas.openxmlformats.org/officeDocument/2006/relationships/slide" Target="slides/slide343.xml"/><Relationship Id="rId387" Type="http://schemas.openxmlformats.org/officeDocument/2006/relationships/slide" Target="slides/slide385.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412" Type="http://schemas.openxmlformats.org/officeDocument/2006/relationships/slide" Target="slides/slide410.xml"/><Relationship Id="rId107" Type="http://schemas.openxmlformats.org/officeDocument/2006/relationships/slide" Target="slides/slide105.xml"/><Relationship Id="rId289" Type="http://schemas.openxmlformats.org/officeDocument/2006/relationships/slide" Target="slides/slide287.xml"/><Relationship Id="rId454" Type="http://schemas.openxmlformats.org/officeDocument/2006/relationships/slide" Target="slides/slide452.xml"/><Relationship Id="rId496" Type="http://schemas.openxmlformats.org/officeDocument/2006/relationships/slide" Target="slides/slide494.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314" Type="http://schemas.openxmlformats.org/officeDocument/2006/relationships/slide" Target="slides/slide312.xml"/><Relationship Id="rId356" Type="http://schemas.openxmlformats.org/officeDocument/2006/relationships/slide" Target="slides/slide354.xml"/><Relationship Id="rId398" Type="http://schemas.openxmlformats.org/officeDocument/2006/relationships/slide" Target="slides/slide396.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423" Type="http://schemas.openxmlformats.org/officeDocument/2006/relationships/slide" Target="slides/slide421.xml"/><Relationship Id="rId258" Type="http://schemas.openxmlformats.org/officeDocument/2006/relationships/slide" Target="slides/slide256.xml"/><Relationship Id="rId465" Type="http://schemas.openxmlformats.org/officeDocument/2006/relationships/slide" Target="slides/slide463.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325" Type="http://schemas.openxmlformats.org/officeDocument/2006/relationships/slide" Target="slides/slide323.xml"/><Relationship Id="rId367" Type="http://schemas.openxmlformats.org/officeDocument/2006/relationships/slide" Target="slides/slide365.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434" Type="http://schemas.openxmlformats.org/officeDocument/2006/relationships/slide" Target="slides/slide432.xml"/><Relationship Id="rId476" Type="http://schemas.openxmlformats.org/officeDocument/2006/relationships/slide" Target="slides/slide474.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336" Type="http://schemas.openxmlformats.org/officeDocument/2006/relationships/slide" Target="slides/slide334.xml"/><Relationship Id="rId501" Type="http://schemas.openxmlformats.org/officeDocument/2006/relationships/slide" Target="slides/slide499.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 Id="rId378" Type="http://schemas.openxmlformats.org/officeDocument/2006/relationships/slide" Target="slides/slide376.xml"/><Relationship Id="rId403" Type="http://schemas.openxmlformats.org/officeDocument/2006/relationships/slide" Target="slides/slide401.xml"/><Relationship Id="rId6" Type="http://schemas.openxmlformats.org/officeDocument/2006/relationships/slide" Target="slides/slide4.xml"/><Relationship Id="rId238" Type="http://schemas.openxmlformats.org/officeDocument/2006/relationships/slide" Target="slides/slide236.xml"/><Relationship Id="rId445" Type="http://schemas.openxmlformats.org/officeDocument/2006/relationships/slide" Target="slides/slide443.xml"/><Relationship Id="rId487" Type="http://schemas.openxmlformats.org/officeDocument/2006/relationships/slide" Target="slides/slide485.xml"/><Relationship Id="rId291" Type="http://schemas.openxmlformats.org/officeDocument/2006/relationships/slide" Target="slides/slide289.xml"/><Relationship Id="rId305" Type="http://schemas.openxmlformats.org/officeDocument/2006/relationships/slide" Target="slides/slide303.xml"/><Relationship Id="rId347" Type="http://schemas.openxmlformats.org/officeDocument/2006/relationships/slide" Target="slides/slide345.xml"/><Relationship Id="rId44" Type="http://schemas.openxmlformats.org/officeDocument/2006/relationships/slide" Target="slides/slide42.xml"/><Relationship Id="rId86" Type="http://schemas.openxmlformats.org/officeDocument/2006/relationships/slide" Target="slides/slide84.xml"/><Relationship Id="rId151" Type="http://schemas.openxmlformats.org/officeDocument/2006/relationships/slide" Target="slides/slide149.xml"/><Relationship Id="rId389" Type="http://schemas.openxmlformats.org/officeDocument/2006/relationships/slide" Target="slides/slide387.xml"/><Relationship Id="rId193" Type="http://schemas.openxmlformats.org/officeDocument/2006/relationships/slide" Target="slides/slide191.xml"/><Relationship Id="rId207" Type="http://schemas.openxmlformats.org/officeDocument/2006/relationships/slide" Target="slides/slide205.xml"/><Relationship Id="rId249" Type="http://schemas.openxmlformats.org/officeDocument/2006/relationships/slide" Target="slides/slide247.xml"/><Relationship Id="rId414" Type="http://schemas.openxmlformats.org/officeDocument/2006/relationships/slide" Target="slides/slide412.xml"/><Relationship Id="rId456" Type="http://schemas.openxmlformats.org/officeDocument/2006/relationships/slide" Target="slides/slide454.xml"/><Relationship Id="rId498" Type="http://schemas.openxmlformats.org/officeDocument/2006/relationships/slide" Target="slides/slide496.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316" Type="http://schemas.openxmlformats.org/officeDocument/2006/relationships/slide" Target="slides/slide314.xml"/><Relationship Id="rId55" Type="http://schemas.openxmlformats.org/officeDocument/2006/relationships/slide" Target="slides/slide53.xml"/><Relationship Id="rId97" Type="http://schemas.openxmlformats.org/officeDocument/2006/relationships/slide" Target="slides/slide95.xml"/><Relationship Id="rId120" Type="http://schemas.openxmlformats.org/officeDocument/2006/relationships/slide" Target="slides/slide118.xml"/><Relationship Id="rId358" Type="http://schemas.openxmlformats.org/officeDocument/2006/relationships/slide" Target="slides/slide356.xml"/><Relationship Id="rId162" Type="http://schemas.openxmlformats.org/officeDocument/2006/relationships/slide" Target="slides/slide160.xml"/><Relationship Id="rId218" Type="http://schemas.openxmlformats.org/officeDocument/2006/relationships/slide" Target="slides/slide216.xml"/><Relationship Id="rId425" Type="http://schemas.openxmlformats.org/officeDocument/2006/relationships/slide" Target="slides/slide423.xml"/><Relationship Id="rId467" Type="http://schemas.openxmlformats.org/officeDocument/2006/relationships/slide" Target="slides/slide465.xml"/><Relationship Id="rId271" Type="http://schemas.openxmlformats.org/officeDocument/2006/relationships/slide" Target="slides/slide269.xml"/><Relationship Id="rId24" Type="http://schemas.openxmlformats.org/officeDocument/2006/relationships/slide" Target="slides/slide22.xml"/><Relationship Id="rId66" Type="http://schemas.openxmlformats.org/officeDocument/2006/relationships/slide" Target="slides/slide64.xml"/><Relationship Id="rId131" Type="http://schemas.openxmlformats.org/officeDocument/2006/relationships/slide" Target="slides/slide129.xml"/><Relationship Id="rId327" Type="http://schemas.openxmlformats.org/officeDocument/2006/relationships/slide" Target="slides/slide325.xml"/><Relationship Id="rId369" Type="http://schemas.openxmlformats.org/officeDocument/2006/relationships/slide" Target="slides/slide367.xml"/><Relationship Id="rId173" Type="http://schemas.openxmlformats.org/officeDocument/2006/relationships/slide" Target="slides/slide171.xml"/><Relationship Id="rId229" Type="http://schemas.openxmlformats.org/officeDocument/2006/relationships/slide" Target="slides/slide227.xml"/><Relationship Id="rId380" Type="http://schemas.openxmlformats.org/officeDocument/2006/relationships/slide" Target="slides/slide378.xml"/><Relationship Id="rId436" Type="http://schemas.openxmlformats.org/officeDocument/2006/relationships/slide" Target="slides/slide434.xml"/><Relationship Id="rId240" Type="http://schemas.openxmlformats.org/officeDocument/2006/relationships/slide" Target="slides/slide238.xml"/><Relationship Id="rId478" Type="http://schemas.openxmlformats.org/officeDocument/2006/relationships/slide" Target="slides/slide476.xml"/><Relationship Id="rId35" Type="http://schemas.openxmlformats.org/officeDocument/2006/relationships/slide" Target="slides/slide33.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38" Type="http://schemas.openxmlformats.org/officeDocument/2006/relationships/slide" Target="slides/slide336.xml"/><Relationship Id="rId503" Type="http://schemas.openxmlformats.org/officeDocument/2006/relationships/presProps" Target="presProps.xml"/><Relationship Id="rId8" Type="http://schemas.openxmlformats.org/officeDocument/2006/relationships/slide" Target="slides/slide6.xml"/><Relationship Id="rId142" Type="http://schemas.openxmlformats.org/officeDocument/2006/relationships/slide" Target="slides/slide140.xml"/><Relationship Id="rId184" Type="http://schemas.openxmlformats.org/officeDocument/2006/relationships/slide" Target="slides/slide182.xml"/><Relationship Id="rId391" Type="http://schemas.openxmlformats.org/officeDocument/2006/relationships/slide" Target="slides/slide389.xml"/><Relationship Id="rId405" Type="http://schemas.openxmlformats.org/officeDocument/2006/relationships/slide" Target="slides/slide403.xml"/><Relationship Id="rId447" Type="http://schemas.openxmlformats.org/officeDocument/2006/relationships/slide" Target="slides/slide445.xml"/><Relationship Id="rId251" Type="http://schemas.openxmlformats.org/officeDocument/2006/relationships/slide" Target="slides/slide249.xml"/><Relationship Id="rId489" Type="http://schemas.openxmlformats.org/officeDocument/2006/relationships/slide" Target="slides/slide487.xml"/><Relationship Id="rId46" Type="http://schemas.openxmlformats.org/officeDocument/2006/relationships/slide" Target="slides/slide44.xml"/><Relationship Id="rId293" Type="http://schemas.openxmlformats.org/officeDocument/2006/relationships/slide" Target="slides/slide291.xml"/><Relationship Id="rId307" Type="http://schemas.openxmlformats.org/officeDocument/2006/relationships/slide" Target="slides/slide305.xml"/><Relationship Id="rId349" Type="http://schemas.openxmlformats.org/officeDocument/2006/relationships/slide" Target="slides/slide347.xml"/><Relationship Id="rId88" Type="http://schemas.openxmlformats.org/officeDocument/2006/relationships/slide" Target="slides/slide86.xml"/><Relationship Id="rId111" Type="http://schemas.openxmlformats.org/officeDocument/2006/relationships/slide" Target="slides/slide109.xml"/><Relationship Id="rId153" Type="http://schemas.openxmlformats.org/officeDocument/2006/relationships/slide" Target="slides/slide151.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slide" Target="slides/slide358.xml"/><Relationship Id="rId416" Type="http://schemas.openxmlformats.org/officeDocument/2006/relationships/slide" Target="slides/slide414.xml"/><Relationship Id="rId220" Type="http://schemas.openxmlformats.org/officeDocument/2006/relationships/slide" Target="slides/slide218.xml"/><Relationship Id="rId458" Type="http://schemas.openxmlformats.org/officeDocument/2006/relationships/slide" Target="slides/slide456.xml"/><Relationship Id="rId15" Type="http://schemas.openxmlformats.org/officeDocument/2006/relationships/slide" Target="slides/slide13.xml"/><Relationship Id="rId57" Type="http://schemas.openxmlformats.org/officeDocument/2006/relationships/slide" Target="slides/slide55.xml"/><Relationship Id="rId262" Type="http://schemas.openxmlformats.org/officeDocument/2006/relationships/slide" Target="slides/slide260.xml"/><Relationship Id="rId318" Type="http://schemas.openxmlformats.org/officeDocument/2006/relationships/slide" Target="slides/slide316.xml"/><Relationship Id="rId99" Type="http://schemas.openxmlformats.org/officeDocument/2006/relationships/slide" Target="slides/slide97.xml"/><Relationship Id="rId122" Type="http://schemas.openxmlformats.org/officeDocument/2006/relationships/slide" Target="slides/slide120.xml"/><Relationship Id="rId164" Type="http://schemas.openxmlformats.org/officeDocument/2006/relationships/slide" Target="slides/slide162.xml"/><Relationship Id="rId371" Type="http://schemas.openxmlformats.org/officeDocument/2006/relationships/slide" Target="slides/slide369.xml"/><Relationship Id="rId427" Type="http://schemas.openxmlformats.org/officeDocument/2006/relationships/slide" Target="slides/slide425.xml"/><Relationship Id="rId469" Type="http://schemas.openxmlformats.org/officeDocument/2006/relationships/slide" Target="slides/slide467.xml"/><Relationship Id="rId26" Type="http://schemas.openxmlformats.org/officeDocument/2006/relationships/slide" Target="slides/slide24.xml"/><Relationship Id="rId231" Type="http://schemas.openxmlformats.org/officeDocument/2006/relationships/slide" Target="slides/slide229.xml"/><Relationship Id="rId273" Type="http://schemas.openxmlformats.org/officeDocument/2006/relationships/slide" Target="slides/slide271.xml"/><Relationship Id="rId329" Type="http://schemas.openxmlformats.org/officeDocument/2006/relationships/slide" Target="slides/slide327.xml"/><Relationship Id="rId480" Type="http://schemas.openxmlformats.org/officeDocument/2006/relationships/slide" Target="slides/slide478.xml"/><Relationship Id="rId68" Type="http://schemas.openxmlformats.org/officeDocument/2006/relationships/slide" Target="slides/slide66.xml"/><Relationship Id="rId133" Type="http://schemas.openxmlformats.org/officeDocument/2006/relationships/slide" Target="slides/slide131.xml"/><Relationship Id="rId175" Type="http://schemas.openxmlformats.org/officeDocument/2006/relationships/slide" Target="slides/slide173.xml"/><Relationship Id="rId340" Type="http://schemas.openxmlformats.org/officeDocument/2006/relationships/slide" Target="slides/slide338.xml"/><Relationship Id="rId200" Type="http://schemas.openxmlformats.org/officeDocument/2006/relationships/slide" Target="slides/slide198.xml"/><Relationship Id="rId382" Type="http://schemas.openxmlformats.org/officeDocument/2006/relationships/slide" Target="slides/slide380.xml"/><Relationship Id="rId438" Type="http://schemas.openxmlformats.org/officeDocument/2006/relationships/slide" Target="slides/slide436.xml"/><Relationship Id="rId242" Type="http://schemas.openxmlformats.org/officeDocument/2006/relationships/slide" Target="slides/slide240.xml"/><Relationship Id="rId284" Type="http://schemas.openxmlformats.org/officeDocument/2006/relationships/slide" Target="slides/slide282.xml"/><Relationship Id="rId491" Type="http://schemas.openxmlformats.org/officeDocument/2006/relationships/slide" Target="slides/slide489.xml"/><Relationship Id="rId505" Type="http://schemas.openxmlformats.org/officeDocument/2006/relationships/theme" Target="theme/theme1.xml"/><Relationship Id="rId37" Type="http://schemas.openxmlformats.org/officeDocument/2006/relationships/slide" Target="slides/slide35.xml"/><Relationship Id="rId79" Type="http://schemas.openxmlformats.org/officeDocument/2006/relationships/slide" Target="slides/slide77.xml"/><Relationship Id="rId102" Type="http://schemas.openxmlformats.org/officeDocument/2006/relationships/slide" Target="slides/slide100.xml"/><Relationship Id="rId144" Type="http://schemas.openxmlformats.org/officeDocument/2006/relationships/slide" Target="slides/slide142.xml"/><Relationship Id="rId90" Type="http://schemas.openxmlformats.org/officeDocument/2006/relationships/slide" Target="slides/slide88.xml"/><Relationship Id="rId186" Type="http://schemas.openxmlformats.org/officeDocument/2006/relationships/slide" Target="slides/slide184.xml"/><Relationship Id="rId351" Type="http://schemas.openxmlformats.org/officeDocument/2006/relationships/slide" Target="slides/slide349.xml"/><Relationship Id="rId393" Type="http://schemas.openxmlformats.org/officeDocument/2006/relationships/slide" Target="slides/slide391.xml"/><Relationship Id="rId407" Type="http://schemas.openxmlformats.org/officeDocument/2006/relationships/slide" Target="slides/slide405.xml"/><Relationship Id="rId449" Type="http://schemas.openxmlformats.org/officeDocument/2006/relationships/slide" Target="slides/slide447.xml"/><Relationship Id="rId211" Type="http://schemas.openxmlformats.org/officeDocument/2006/relationships/slide" Target="slides/slide209.xml"/><Relationship Id="rId253" Type="http://schemas.openxmlformats.org/officeDocument/2006/relationships/slide" Target="slides/slide251.xml"/><Relationship Id="rId295" Type="http://schemas.openxmlformats.org/officeDocument/2006/relationships/slide" Target="slides/slide293.xml"/><Relationship Id="rId309" Type="http://schemas.openxmlformats.org/officeDocument/2006/relationships/slide" Target="slides/slide307.xml"/><Relationship Id="rId460" Type="http://schemas.openxmlformats.org/officeDocument/2006/relationships/slide" Target="slides/slide458.xml"/><Relationship Id="rId48" Type="http://schemas.openxmlformats.org/officeDocument/2006/relationships/slide" Target="slides/slide46.xml"/><Relationship Id="rId113" Type="http://schemas.openxmlformats.org/officeDocument/2006/relationships/slide" Target="slides/slide111.xml"/><Relationship Id="rId320" Type="http://schemas.openxmlformats.org/officeDocument/2006/relationships/slide" Target="slides/slide318.xml"/><Relationship Id="rId155" Type="http://schemas.openxmlformats.org/officeDocument/2006/relationships/slide" Target="slides/slide153.xml"/><Relationship Id="rId197" Type="http://schemas.openxmlformats.org/officeDocument/2006/relationships/slide" Target="slides/slide195.xml"/><Relationship Id="rId362" Type="http://schemas.openxmlformats.org/officeDocument/2006/relationships/slide" Target="slides/slide360.xml"/><Relationship Id="rId418" Type="http://schemas.openxmlformats.org/officeDocument/2006/relationships/slide" Target="slides/slide416.xml"/><Relationship Id="rId222" Type="http://schemas.openxmlformats.org/officeDocument/2006/relationships/slide" Target="slides/slide220.xml"/><Relationship Id="rId264" Type="http://schemas.openxmlformats.org/officeDocument/2006/relationships/slide" Target="slides/slide262.xml"/><Relationship Id="rId471" Type="http://schemas.openxmlformats.org/officeDocument/2006/relationships/slide" Target="slides/slide469.xml"/><Relationship Id="rId17" Type="http://schemas.openxmlformats.org/officeDocument/2006/relationships/slide" Target="slides/slide15.xml"/><Relationship Id="rId59" Type="http://schemas.openxmlformats.org/officeDocument/2006/relationships/slide" Target="slides/slide57.xml"/><Relationship Id="rId124" Type="http://schemas.openxmlformats.org/officeDocument/2006/relationships/slide" Target="slides/slide122.xml"/><Relationship Id="rId70" Type="http://schemas.openxmlformats.org/officeDocument/2006/relationships/slide" Target="slides/slide68.xml"/><Relationship Id="rId166" Type="http://schemas.openxmlformats.org/officeDocument/2006/relationships/slide" Target="slides/slide164.xml"/><Relationship Id="rId331" Type="http://schemas.openxmlformats.org/officeDocument/2006/relationships/slide" Target="slides/slide329.xml"/><Relationship Id="rId373" Type="http://schemas.openxmlformats.org/officeDocument/2006/relationships/slide" Target="slides/slide371.xml"/><Relationship Id="rId429" Type="http://schemas.openxmlformats.org/officeDocument/2006/relationships/slide" Target="slides/slide427.xml"/><Relationship Id="rId1" Type="http://schemas.openxmlformats.org/officeDocument/2006/relationships/slideMaster" Target="slideMasters/slideMaster1.xml"/><Relationship Id="rId233" Type="http://schemas.openxmlformats.org/officeDocument/2006/relationships/slide" Target="slides/slide231.xml"/><Relationship Id="rId440" Type="http://schemas.openxmlformats.org/officeDocument/2006/relationships/slide" Target="slides/slide438.xml"/><Relationship Id="rId28" Type="http://schemas.openxmlformats.org/officeDocument/2006/relationships/slide" Target="slides/slide26.xml"/><Relationship Id="rId275" Type="http://schemas.openxmlformats.org/officeDocument/2006/relationships/slide" Target="slides/slide273.xml"/><Relationship Id="rId300" Type="http://schemas.openxmlformats.org/officeDocument/2006/relationships/slide" Target="slides/slide298.xml"/><Relationship Id="rId482" Type="http://schemas.openxmlformats.org/officeDocument/2006/relationships/slide" Target="slides/slide480.xml"/><Relationship Id="rId81" Type="http://schemas.openxmlformats.org/officeDocument/2006/relationships/slide" Target="slides/slide79.xml"/><Relationship Id="rId135" Type="http://schemas.openxmlformats.org/officeDocument/2006/relationships/slide" Target="slides/slide133.xml"/><Relationship Id="rId177" Type="http://schemas.openxmlformats.org/officeDocument/2006/relationships/slide" Target="slides/slide175.xml"/><Relationship Id="rId342" Type="http://schemas.openxmlformats.org/officeDocument/2006/relationships/slide" Target="slides/slide340.xml"/><Relationship Id="rId384" Type="http://schemas.openxmlformats.org/officeDocument/2006/relationships/slide" Target="slides/slide382.xml"/><Relationship Id="rId202" Type="http://schemas.openxmlformats.org/officeDocument/2006/relationships/slide" Target="slides/slide200.xml"/><Relationship Id="rId244" Type="http://schemas.openxmlformats.org/officeDocument/2006/relationships/slide" Target="slides/slide242.xml"/><Relationship Id="rId39" Type="http://schemas.openxmlformats.org/officeDocument/2006/relationships/slide" Target="slides/slide37.xml"/><Relationship Id="rId286" Type="http://schemas.openxmlformats.org/officeDocument/2006/relationships/slide" Target="slides/slide284.xml"/><Relationship Id="rId451" Type="http://schemas.openxmlformats.org/officeDocument/2006/relationships/slide" Target="slides/slide449.xml"/><Relationship Id="rId493" Type="http://schemas.openxmlformats.org/officeDocument/2006/relationships/slide" Target="slides/slide491.xml"/><Relationship Id="rId50" Type="http://schemas.openxmlformats.org/officeDocument/2006/relationships/slide" Target="slides/slide48.xml"/><Relationship Id="rId104" Type="http://schemas.openxmlformats.org/officeDocument/2006/relationships/slide" Target="slides/slide102.xml"/><Relationship Id="rId146" Type="http://schemas.openxmlformats.org/officeDocument/2006/relationships/slide" Target="slides/slide144.xml"/><Relationship Id="rId188" Type="http://schemas.openxmlformats.org/officeDocument/2006/relationships/slide" Target="slides/slide186.xml"/><Relationship Id="rId311" Type="http://schemas.openxmlformats.org/officeDocument/2006/relationships/slide" Target="slides/slide309.xml"/><Relationship Id="rId353" Type="http://schemas.openxmlformats.org/officeDocument/2006/relationships/slide" Target="slides/slide351.xml"/><Relationship Id="rId395" Type="http://schemas.openxmlformats.org/officeDocument/2006/relationships/slide" Target="slides/slide393.xml"/><Relationship Id="rId409" Type="http://schemas.openxmlformats.org/officeDocument/2006/relationships/slide" Target="slides/slide407.xml"/><Relationship Id="rId92" Type="http://schemas.openxmlformats.org/officeDocument/2006/relationships/slide" Target="slides/slide90.xml"/><Relationship Id="rId213" Type="http://schemas.openxmlformats.org/officeDocument/2006/relationships/slide" Target="slides/slide211.xml"/><Relationship Id="rId420" Type="http://schemas.openxmlformats.org/officeDocument/2006/relationships/slide" Target="slides/slide418.xml"/><Relationship Id="rId255" Type="http://schemas.openxmlformats.org/officeDocument/2006/relationships/slide" Target="slides/slide253.xml"/><Relationship Id="rId297" Type="http://schemas.openxmlformats.org/officeDocument/2006/relationships/slide" Target="slides/slide295.xml"/><Relationship Id="rId462" Type="http://schemas.openxmlformats.org/officeDocument/2006/relationships/slide" Target="slides/slide460.xml"/><Relationship Id="rId115" Type="http://schemas.openxmlformats.org/officeDocument/2006/relationships/slide" Target="slides/slide113.xml"/><Relationship Id="rId157" Type="http://schemas.openxmlformats.org/officeDocument/2006/relationships/slide" Target="slides/slide155.xml"/><Relationship Id="rId322" Type="http://schemas.openxmlformats.org/officeDocument/2006/relationships/slide" Target="slides/slide320.xml"/><Relationship Id="rId364" Type="http://schemas.openxmlformats.org/officeDocument/2006/relationships/slide" Target="slides/slide362.xml"/><Relationship Id="rId61" Type="http://schemas.openxmlformats.org/officeDocument/2006/relationships/slide" Target="slides/slide59.xml"/><Relationship Id="rId199" Type="http://schemas.openxmlformats.org/officeDocument/2006/relationships/slide" Target="slides/slide197.xml"/><Relationship Id="rId19" Type="http://schemas.openxmlformats.org/officeDocument/2006/relationships/slide" Target="slides/slide17.xml"/><Relationship Id="rId224" Type="http://schemas.openxmlformats.org/officeDocument/2006/relationships/slide" Target="slides/slide222.xml"/><Relationship Id="rId266" Type="http://schemas.openxmlformats.org/officeDocument/2006/relationships/slide" Target="slides/slide264.xml"/><Relationship Id="rId431" Type="http://schemas.openxmlformats.org/officeDocument/2006/relationships/slide" Target="slides/slide429.xml"/><Relationship Id="rId473" Type="http://schemas.openxmlformats.org/officeDocument/2006/relationships/slide" Target="slides/slide471.xml"/><Relationship Id="rId30" Type="http://schemas.openxmlformats.org/officeDocument/2006/relationships/slide" Target="slides/slide28.xml"/><Relationship Id="rId126" Type="http://schemas.openxmlformats.org/officeDocument/2006/relationships/slide" Target="slides/slide124.xml"/><Relationship Id="rId168" Type="http://schemas.openxmlformats.org/officeDocument/2006/relationships/slide" Target="slides/slide166.xml"/><Relationship Id="rId333" Type="http://schemas.openxmlformats.org/officeDocument/2006/relationships/slide" Target="slides/slide331.xml"/><Relationship Id="rId72" Type="http://schemas.openxmlformats.org/officeDocument/2006/relationships/slide" Target="slides/slide70.xml"/><Relationship Id="rId375" Type="http://schemas.openxmlformats.org/officeDocument/2006/relationships/slide" Target="slides/slide373.xml"/><Relationship Id="rId3" Type="http://schemas.openxmlformats.org/officeDocument/2006/relationships/slide" Target="slides/slide1.xml"/><Relationship Id="rId235" Type="http://schemas.openxmlformats.org/officeDocument/2006/relationships/slide" Target="slides/slide233.xml"/><Relationship Id="rId277" Type="http://schemas.openxmlformats.org/officeDocument/2006/relationships/slide" Target="slides/slide275.xml"/><Relationship Id="rId400" Type="http://schemas.openxmlformats.org/officeDocument/2006/relationships/slide" Target="slides/slide398.xml"/><Relationship Id="rId442" Type="http://schemas.openxmlformats.org/officeDocument/2006/relationships/slide" Target="slides/slide440.xml"/><Relationship Id="rId484" Type="http://schemas.openxmlformats.org/officeDocument/2006/relationships/slide" Target="slides/slide482.xml"/><Relationship Id="rId137" Type="http://schemas.openxmlformats.org/officeDocument/2006/relationships/slide" Target="slides/slide135.xml"/><Relationship Id="rId302" Type="http://schemas.openxmlformats.org/officeDocument/2006/relationships/slide" Target="slides/slide300.xml"/><Relationship Id="rId344" Type="http://schemas.openxmlformats.org/officeDocument/2006/relationships/slide" Target="slides/slide342.xml"/><Relationship Id="rId41" Type="http://schemas.openxmlformats.org/officeDocument/2006/relationships/slide" Target="slides/slide39.xml"/><Relationship Id="rId83" Type="http://schemas.openxmlformats.org/officeDocument/2006/relationships/slide" Target="slides/slide81.xml"/><Relationship Id="rId179" Type="http://schemas.openxmlformats.org/officeDocument/2006/relationships/slide" Target="slides/slide177.xml"/><Relationship Id="rId386" Type="http://schemas.openxmlformats.org/officeDocument/2006/relationships/slide" Target="slides/slide384.xml"/><Relationship Id="rId190" Type="http://schemas.openxmlformats.org/officeDocument/2006/relationships/slide" Target="slides/slide188.xml"/><Relationship Id="rId204" Type="http://schemas.openxmlformats.org/officeDocument/2006/relationships/slide" Target="slides/slide202.xml"/><Relationship Id="rId246" Type="http://schemas.openxmlformats.org/officeDocument/2006/relationships/slide" Target="slides/slide244.xml"/><Relationship Id="rId288" Type="http://schemas.openxmlformats.org/officeDocument/2006/relationships/slide" Target="slides/slide286.xml"/><Relationship Id="rId411" Type="http://schemas.openxmlformats.org/officeDocument/2006/relationships/slide" Target="slides/slide409.xml"/><Relationship Id="rId453" Type="http://schemas.openxmlformats.org/officeDocument/2006/relationships/slide" Target="slides/slide451.xml"/><Relationship Id="rId106" Type="http://schemas.openxmlformats.org/officeDocument/2006/relationships/slide" Target="slides/slide104.xml"/><Relationship Id="rId313" Type="http://schemas.openxmlformats.org/officeDocument/2006/relationships/slide" Target="slides/slide311.xml"/><Relationship Id="rId495" Type="http://schemas.openxmlformats.org/officeDocument/2006/relationships/slide" Target="slides/slide493.xml"/><Relationship Id="rId10" Type="http://schemas.openxmlformats.org/officeDocument/2006/relationships/slide" Target="slides/slide8.xml"/><Relationship Id="rId52" Type="http://schemas.openxmlformats.org/officeDocument/2006/relationships/slide" Target="slides/slide50.xml"/><Relationship Id="rId94" Type="http://schemas.openxmlformats.org/officeDocument/2006/relationships/slide" Target="slides/slide92.xml"/><Relationship Id="rId148" Type="http://schemas.openxmlformats.org/officeDocument/2006/relationships/slide" Target="slides/slide146.xml"/><Relationship Id="rId355" Type="http://schemas.openxmlformats.org/officeDocument/2006/relationships/slide" Target="slides/slide353.xml"/><Relationship Id="rId397" Type="http://schemas.openxmlformats.org/officeDocument/2006/relationships/slide" Target="slides/slide3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625850" y="0"/>
            <a:ext cx="2773363" cy="434975"/>
          </a:xfrm>
          <a:prstGeom prst="rect">
            <a:avLst/>
          </a:prstGeom>
        </p:spPr>
        <p:txBody>
          <a:bodyPr vert="horz" lIns="91440" tIns="45720" rIns="91440" bIns="45720" rtlCol="0"/>
          <a:lstStyle>
            <a:lvl1pPr algn="r">
              <a:defRPr sz="1200" smtClean="0"/>
            </a:lvl1pPr>
          </a:lstStyle>
          <a:p>
            <a:pPr>
              <a:defRPr/>
            </a:pPr>
            <a:fld id="{FA86E134-BCDB-4589-A960-9B534FD0A157}" type="datetimeFigureOut">
              <a:rPr lang="en-US"/>
              <a:pPr>
                <a:defRPr/>
              </a:pPr>
              <a:t>8/27/2020</a:t>
            </a:fld>
            <a:endParaRPr lang="en-US"/>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39763" y="4125913"/>
            <a:ext cx="5121275" cy="391001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250238"/>
            <a:ext cx="2773363" cy="434975"/>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625850" y="8250238"/>
            <a:ext cx="2773363" cy="434975"/>
          </a:xfrm>
          <a:prstGeom prst="rect">
            <a:avLst/>
          </a:prstGeom>
        </p:spPr>
        <p:txBody>
          <a:bodyPr vert="horz" lIns="91440" tIns="45720" rIns="91440" bIns="45720" rtlCol="0" anchor="b"/>
          <a:lstStyle>
            <a:lvl1pPr algn="r">
              <a:defRPr sz="1200" smtClean="0"/>
            </a:lvl1pPr>
          </a:lstStyle>
          <a:p>
            <a:pPr>
              <a:defRPr/>
            </a:pPr>
            <a:fld id="{ED19550A-7C4E-4D26-A00F-70B725878932}" type="slidenum">
              <a:rPr lang="en-US"/>
              <a:pPr>
                <a:defRPr/>
              </a:pPr>
              <a:t>‹#›</a:t>
            </a:fld>
            <a:endParaRPr lang="en-US"/>
          </a:p>
        </p:txBody>
      </p:sp>
    </p:spTree>
    <p:extLst>
      <p:ext uri="{BB962C8B-B14F-4D97-AF65-F5344CB8AC3E}">
        <p14:creationId xmlns:p14="http://schemas.microsoft.com/office/powerpoint/2010/main" val="12559077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142327F-4625-4306-AF4B-D305C7EFF79B}" type="slidenum">
              <a:rPr lang="ar-SA"/>
              <a:pPr eaLnBrk="1" hangingPunct="1"/>
              <a:t>120</a:t>
            </a:fld>
            <a:endParaRPr lang="en-US"/>
          </a:p>
        </p:txBody>
      </p:sp>
      <p:sp>
        <p:nvSpPr>
          <p:cNvPr id="2119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684"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045F5E-955E-44F8-9E90-1BB16C400170}" type="slidenum">
              <a:rPr lang="ar-SA"/>
              <a:pPr eaLnBrk="1" hangingPunct="1"/>
              <a:t>499</a:t>
            </a:fld>
            <a:endParaRPr lang="en-US"/>
          </a:p>
        </p:txBody>
      </p:sp>
      <p:sp>
        <p:nvSpPr>
          <p:cNvPr id="2124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4804"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0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82D377D-255D-420D-AFE1-56200D8E3F09}" type="slidenum">
              <a:rPr lang="ar-SA"/>
              <a:pPr eaLnBrk="1" hangingPunct="1"/>
              <a:t>127</a:t>
            </a:fld>
            <a:endParaRPr lang="en-US"/>
          </a:p>
        </p:txBody>
      </p:sp>
      <p:sp>
        <p:nvSpPr>
          <p:cNvPr id="2120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0708"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2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6365C3A-9817-4996-AF4F-63ABACEED44D}" type="slidenum">
              <a:rPr lang="ar-SA"/>
              <a:pPr eaLnBrk="1" hangingPunct="1"/>
              <a:t>146</a:t>
            </a:fld>
            <a:endParaRPr lang="en-US"/>
          </a:p>
        </p:txBody>
      </p:sp>
      <p:sp>
        <p:nvSpPr>
          <p:cNvPr id="2122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2756"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3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BF18F88-A1CC-42F0-B4C3-FDE5F9A0CFAE}" type="slidenum">
              <a:rPr lang="ar-SA"/>
              <a:pPr eaLnBrk="1" hangingPunct="1"/>
              <a:t>355</a:t>
            </a:fld>
            <a:endParaRPr lang="en-US"/>
          </a:p>
        </p:txBody>
      </p:sp>
      <p:sp>
        <p:nvSpPr>
          <p:cNvPr id="2123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3780"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045F5E-955E-44F8-9E90-1BB16C400170}" type="slidenum">
              <a:rPr lang="ar-SA"/>
              <a:pPr eaLnBrk="1" hangingPunct="1"/>
              <a:t>358</a:t>
            </a:fld>
            <a:endParaRPr lang="en-US"/>
          </a:p>
        </p:txBody>
      </p:sp>
      <p:sp>
        <p:nvSpPr>
          <p:cNvPr id="2124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4804"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5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6147359-CF6E-4671-B502-0D8EFB18A5D4}" type="slidenum">
              <a:rPr lang="ar-SA"/>
              <a:pPr eaLnBrk="1" hangingPunct="1"/>
              <a:t>359</a:t>
            </a:fld>
            <a:endParaRPr lang="en-US"/>
          </a:p>
        </p:txBody>
      </p:sp>
      <p:sp>
        <p:nvSpPr>
          <p:cNvPr id="2125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5828"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8C1FD4A-ECCD-424D-91EA-7363C5B00FBC}" type="slidenum">
              <a:rPr lang="ar-SA"/>
              <a:pPr eaLnBrk="1" hangingPunct="1"/>
              <a:t>361</a:t>
            </a:fld>
            <a:endParaRPr lang="en-US"/>
          </a:p>
        </p:txBody>
      </p:sp>
      <p:sp>
        <p:nvSpPr>
          <p:cNvPr id="2126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6852"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045F5E-955E-44F8-9E90-1BB16C400170}" type="slidenum">
              <a:rPr lang="ar-SA"/>
              <a:pPr eaLnBrk="1" hangingPunct="1"/>
              <a:t>472</a:t>
            </a:fld>
            <a:endParaRPr lang="en-US"/>
          </a:p>
        </p:txBody>
      </p:sp>
      <p:sp>
        <p:nvSpPr>
          <p:cNvPr id="2124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4804"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B045F5E-955E-44F8-9E90-1BB16C400170}" type="slidenum">
              <a:rPr lang="ar-SA"/>
              <a:pPr eaLnBrk="1" hangingPunct="1"/>
              <a:t>492</a:t>
            </a:fld>
            <a:endParaRPr lang="en-US"/>
          </a:p>
        </p:txBody>
      </p:sp>
      <p:sp>
        <p:nvSpPr>
          <p:cNvPr id="2124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4804" name="Rectangle 3"/>
          <p:cNvSpPr>
            <a:spLocks noGrp="1" noChangeArrowheads="1"/>
          </p:cNvSpPr>
          <p:nvPr>
            <p:ph type="body" idx="1"/>
          </p:nvPr>
        </p:nvSpPr>
        <p:spPr bwMode="auto">
          <a:xfrm>
            <a:off x="854075" y="4125913"/>
            <a:ext cx="4692650" cy="391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90054D-2350-46D7-B300-42A217E69392}" type="slidenum">
              <a:rPr lang="ar-SA"/>
              <a:pPr>
                <a:defRPr/>
              </a:pPr>
              <a:t>‹#›</a:t>
            </a:fld>
            <a:endParaRPr lang="en-US"/>
          </a:p>
        </p:txBody>
      </p:sp>
    </p:spTree>
    <p:extLst>
      <p:ext uri="{BB962C8B-B14F-4D97-AF65-F5344CB8AC3E}">
        <p14:creationId xmlns:p14="http://schemas.microsoft.com/office/powerpoint/2010/main" val="4731405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C399D-0A44-470B-86C8-E8D58C32431A}" type="slidenum">
              <a:rPr lang="ar-SA"/>
              <a:pPr>
                <a:defRPr/>
              </a:pPr>
              <a:t>‹#›</a:t>
            </a:fld>
            <a:endParaRPr lang="en-US"/>
          </a:p>
        </p:txBody>
      </p:sp>
    </p:spTree>
    <p:extLst>
      <p:ext uri="{BB962C8B-B14F-4D97-AF65-F5344CB8AC3E}">
        <p14:creationId xmlns:p14="http://schemas.microsoft.com/office/powerpoint/2010/main" val="405504694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0BC4F8-65DF-49F2-ACDA-B7F95780B351}" type="slidenum">
              <a:rPr lang="ar-SA"/>
              <a:pPr>
                <a:defRPr/>
              </a:pPr>
              <a:t>‹#›</a:t>
            </a:fld>
            <a:endParaRPr lang="en-US"/>
          </a:p>
        </p:txBody>
      </p:sp>
    </p:spTree>
    <p:extLst>
      <p:ext uri="{BB962C8B-B14F-4D97-AF65-F5344CB8AC3E}">
        <p14:creationId xmlns:p14="http://schemas.microsoft.com/office/powerpoint/2010/main" val="396692108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205328-E774-462D-9D31-9D69EAEAD2DD}"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0BEFE-830F-4C25-A44F-380B68992831}" type="slidenum">
              <a:rPr lang="en-US" smtClean="0"/>
              <a:t>‹#›</a:t>
            </a:fld>
            <a:endParaRPr lang="en-US"/>
          </a:p>
        </p:txBody>
      </p:sp>
    </p:spTree>
    <p:extLst>
      <p:ext uri="{BB962C8B-B14F-4D97-AF65-F5344CB8AC3E}">
        <p14:creationId xmlns:p14="http://schemas.microsoft.com/office/powerpoint/2010/main" val="3448319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05328-E774-462D-9D31-9D69EAEAD2DD}"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0BEFE-830F-4C25-A44F-380B68992831}" type="slidenum">
              <a:rPr lang="en-US" smtClean="0"/>
              <a:t>‹#›</a:t>
            </a:fld>
            <a:endParaRPr lang="en-US"/>
          </a:p>
        </p:txBody>
      </p:sp>
    </p:spTree>
    <p:extLst>
      <p:ext uri="{BB962C8B-B14F-4D97-AF65-F5344CB8AC3E}">
        <p14:creationId xmlns:p14="http://schemas.microsoft.com/office/powerpoint/2010/main" val="1741781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205328-E774-462D-9D31-9D69EAEAD2DD}"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0BEFE-830F-4C25-A44F-380B68992831}" type="slidenum">
              <a:rPr lang="en-US" smtClean="0"/>
              <a:t>‹#›</a:t>
            </a:fld>
            <a:endParaRPr lang="en-US"/>
          </a:p>
        </p:txBody>
      </p:sp>
    </p:spTree>
    <p:extLst>
      <p:ext uri="{BB962C8B-B14F-4D97-AF65-F5344CB8AC3E}">
        <p14:creationId xmlns:p14="http://schemas.microsoft.com/office/powerpoint/2010/main" val="1074212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205328-E774-462D-9D31-9D69EAEAD2DD}"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0BEFE-830F-4C25-A44F-380B68992831}" type="slidenum">
              <a:rPr lang="en-US" smtClean="0"/>
              <a:t>‹#›</a:t>
            </a:fld>
            <a:endParaRPr lang="en-US"/>
          </a:p>
        </p:txBody>
      </p:sp>
    </p:spTree>
    <p:extLst>
      <p:ext uri="{BB962C8B-B14F-4D97-AF65-F5344CB8AC3E}">
        <p14:creationId xmlns:p14="http://schemas.microsoft.com/office/powerpoint/2010/main" val="504229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05328-E774-462D-9D31-9D69EAEAD2DD}" type="datetimeFigureOut">
              <a:rPr lang="en-US" smtClean="0"/>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0BEFE-830F-4C25-A44F-380B68992831}" type="slidenum">
              <a:rPr lang="en-US" smtClean="0"/>
              <a:t>‹#›</a:t>
            </a:fld>
            <a:endParaRPr lang="en-US"/>
          </a:p>
        </p:txBody>
      </p:sp>
    </p:spTree>
    <p:extLst>
      <p:ext uri="{BB962C8B-B14F-4D97-AF65-F5344CB8AC3E}">
        <p14:creationId xmlns:p14="http://schemas.microsoft.com/office/powerpoint/2010/main" val="1988643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205328-E774-462D-9D31-9D69EAEAD2DD}" type="datetimeFigureOut">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0BEFE-830F-4C25-A44F-380B68992831}" type="slidenum">
              <a:rPr lang="en-US" smtClean="0"/>
              <a:t>‹#›</a:t>
            </a:fld>
            <a:endParaRPr lang="en-US"/>
          </a:p>
        </p:txBody>
      </p:sp>
    </p:spTree>
    <p:extLst>
      <p:ext uri="{BB962C8B-B14F-4D97-AF65-F5344CB8AC3E}">
        <p14:creationId xmlns:p14="http://schemas.microsoft.com/office/powerpoint/2010/main" val="669059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05328-E774-462D-9D31-9D69EAEAD2DD}" type="datetimeFigureOut">
              <a:rPr lang="en-US" smtClean="0"/>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0BEFE-830F-4C25-A44F-380B68992831}" type="slidenum">
              <a:rPr lang="en-US" smtClean="0"/>
              <a:t>‹#›</a:t>
            </a:fld>
            <a:endParaRPr lang="en-US"/>
          </a:p>
        </p:txBody>
      </p:sp>
    </p:spTree>
    <p:extLst>
      <p:ext uri="{BB962C8B-B14F-4D97-AF65-F5344CB8AC3E}">
        <p14:creationId xmlns:p14="http://schemas.microsoft.com/office/powerpoint/2010/main" val="3920446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205328-E774-462D-9D31-9D69EAEAD2DD}"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0BEFE-830F-4C25-A44F-380B68992831}" type="slidenum">
              <a:rPr lang="en-US" smtClean="0"/>
              <a:t>‹#›</a:t>
            </a:fld>
            <a:endParaRPr lang="en-US"/>
          </a:p>
        </p:txBody>
      </p:sp>
    </p:spTree>
    <p:extLst>
      <p:ext uri="{BB962C8B-B14F-4D97-AF65-F5344CB8AC3E}">
        <p14:creationId xmlns:p14="http://schemas.microsoft.com/office/powerpoint/2010/main" val="286454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7B540F-9375-4542-A9CE-610FE4FCF749}" type="slidenum">
              <a:rPr lang="ar-SA"/>
              <a:pPr>
                <a:defRPr/>
              </a:pPr>
              <a:t>‹#›</a:t>
            </a:fld>
            <a:endParaRPr lang="en-US"/>
          </a:p>
        </p:txBody>
      </p:sp>
    </p:spTree>
    <p:extLst>
      <p:ext uri="{BB962C8B-B14F-4D97-AF65-F5344CB8AC3E}">
        <p14:creationId xmlns:p14="http://schemas.microsoft.com/office/powerpoint/2010/main" val="393648508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205328-E774-462D-9D31-9D69EAEAD2DD}"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0BEFE-830F-4C25-A44F-380B68992831}" type="slidenum">
              <a:rPr lang="en-US" smtClean="0"/>
              <a:t>‹#›</a:t>
            </a:fld>
            <a:endParaRPr lang="en-US"/>
          </a:p>
        </p:txBody>
      </p:sp>
    </p:spTree>
    <p:extLst>
      <p:ext uri="{BB962C8B-B14F-4D97-AF65-F5344CB8AC3E}">
        <p14:creationId xmlns:p14="http://schemas.microsoft.com/office/powerpoint/2010/main" val="3687400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05328-E774-462D-9D31-9D69EAEAD2DD}"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0BEFE-830F-4C25-A44F-380B68992831}" type="slidenum">
              <a:rPr lang="en-US" smtClean="0"/>
              <a:t>‹#›</a:t>
            </a:fld>
            <a:endParaRPr lang="en-US"/>
          </a:p>
        </p:txBody>
      </p:sp>
    </p:spTree>
    <p:extLst>
      <p:ext uri="{BB962C8B-B14F-4D97-AF65-F5344CB8AC3E}">
        <p14:creationId xmlns:p14="http://schemas.microsoft.com/office/powerpoint/2010/main" val="2849141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05328-E774-462D-9D31-9D69EAEAD2DD}"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0BEFE-830F-4C25-A44F-380B68992831}" type="slidenum">
              <a:rPr lang="en-US" smtClean="0"/>
              <a:t>‹#›</a:t>
            </a:fld>
            <a:endParaRPr lang="en-US"/>
          </a:p>
        </p:txBody>
      </p:sp>
    </p:spTree>
    <p:extLst>
      <p:ext uri="{BB962C8B-B14F-4D97-AF65-F5344CB8AC3E}">
        <p14:creationId xmlns:p14="http://schemas.microsoft.com/office/powerpoint/2010/main" val="154769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42031C-CAB9-4B85-84C7-2011EE7A1015}" type="slidenum">
              <a:rPr lang="ar-SA"/>
              <a:pPr>
                <a:defRPr/>
              </a:pPr>
              <a:t>‹#›</a:t>
            </a:fld>
            <a:endParaRPr lang="en-US"/>
          </a:p>
        </p:txBody>
      </p:sp>
    </p:spTree>
    <p:extLst>
      <p:ext uri="{BB962C8B-B14F-4D97-AF65-F5344CB8AC3E}">
        <p14:creationId xmlns:p14="http://schemas.microsoft.com/office/powerpoint/2010/main" val="344406886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0F077C-E0E7-4D88-ADBF-D66885AEC747}" type="slidenum">
              <a:rPr lang="ar-SA"/>
              <a:pPr>
                <a:defRPr/>
              </a:pPr>
              <a:t>‹#›</a:t>
            </a:fld>
            <a:endParaRPr lang="en-US"/>
          </a:p>
        </p:txBody>
      </p:sp>
    </p:spTree>
    <p:extLst>
      <p:ext uri="{BB962C8B-B14F-4D97-AF65-F5344CB8AC3E}">
        <p14:creationId xmlns:p14="http://schemas.microsoft.com/office/powerpoint/2010/main" val="185595001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3691DB-BA6D-46F4-9194-F5FC8BB5B9B5}" type="slidenum">
              <a:rPr lang="ar-SA"/>
              <a:pPr>
                <a:defRPr/>
              </a:pPr>
              <a:t>‹#›</a:t>
            </a:fld>
            <a:endParaRPr lang="en-US"/>
          </a:p>
        </p:txBody>
      </p:sp>
    </p:spTree>
    <p:extLst>
      <p:ext uri="{BB962C8B-B14F-4D97-AF65-F5344CB8AC3E}">
        <p14:creationId xmlns:p14="http://schemas.microsoft.com/office/powerpoint/2010/main" val="27386422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602E47-0056-4D37-B5D4-60BE3AC296CA}" type="slidenum">
              <a:rPr lang="ar-SA"/>
              <a:pPr>
                <a:defRPr/>
              </a:pPr>
              <a:t>‹#›</a:t>
            </a:fld>
            <a:endParaRPr lang="en-US"/>
          </a:p>
        </p:txBody>
      </p:sp>
    </p:spTree>
    <p:extLst>
      <p:ext uri="{BB962C8B-B14F-4D97-AF65-F5344CB8AC3E}">
        <p14:creationId xmlns:p14="http://schemas.microsoft.com/office/powerpoint/2010/main" val="268370383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8C2FD1-AB27-4598-B0F4-11B5BE4FD219}" type="slidenum">
              <a:rPr lang="ar-SA"/>
              <a:pPr>
                <a:defRPr/>
              </a:pPr>
              <a:t>‹#›</a:t>
            </a:fld>
            <a:endParaRPr lang="en-US"/>
          </a:p>
        </p:txBody>
      </p:sp>
    </p:spTree>
    <p:extLst>
      <p:ext uri="{BB962C8B-B14F-4D97-AF65-F5344CB8AC3E}">
        <p14:creationId xmlns:p14="http://schemas.microsoft.com/office/powerpoint/2010/main" val="263472904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2DD5E1-E424-4C8D-ABCD-ACAB621D5CD9}" type="slidenum">
              <a:rPr lang="ar-SA"/>
              <a:pPr>
                <a:defRPr/>
              </a:pPr>
              <a:t>‹#›</a:t>
            </a:fld>
            <a:endParaRPr lang="en-US"/>
          </a:p>
        </p:txBody>
      </p:sp>
    </p:spTree>
    <p:extLst>
      <p:ext uri="{BB962C8B-B14F-4D97-AF65-F5344CB8AC3E}">
        <p14:creationId xmlns:p14="http://schemas.microsoft.com/office/powerpoint/2010/main" val="5296100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3E6C47-6581-4B8A-8A7E-BF57441063A7}" type="slidenum">
              <a:rPr lang="ar-SA"/>
              <a:pPr>
                <a:defRPr/>
              </a:pPr>
              <a:t>‹#›</a:t>
            </a:fld>
            <a:endParaRPr lang="en-US"/>
          </a:p>
        </p:txBody>
      </p:sp>
    </p:spTree>
    <p:extLst>
      <p:ext uri="{BB962C8B-B14F-4D97-AF65-F5344CB8AC3E}">
        <p14:creationId xmlns:p14="http://schemas.microsoft.com/office/powerpoint/2010/main" val="397508372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66"/>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charset="0"/>
                <a:cs typeface="Arial" charset="0"/>
              </a:defRPr>
            </a:lvl1pPr>
          </a:lstStyle>
          <a:p>
            <a:pPr>
              <a:defRPr/>
            </a:pPr>
            <a:fld id="{DE4A5877-26FB-4625-ADFA-80FE054D9CB3}"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charset="0"/>
          <a:cs typeface="Arial" charset="0"/>
        </a:defRPr>
      </a:lvl2pPr>
      <a:lvl3pPr algn="ctr" rtl="0" eaLnBrk="0" fontAlgn="base" hangingPunct="0">
        <a:spcBef>
          <a:spcPct val="0"/>
        </a:spcBef>
        <a:spcAft>
          <a:spcPct val="0"/>
        </a:spcAft>
        <a:defRPr sz="4400">
          <a:solidFill>
            <a:srgbClr val="000066"/>
          </a:solidFill>
          <a:latin typeface="Arial" charset="0"/>
          <a:cs typeface="Arial" charset="0"/>
        </a:defRPr>
      </a:lvl3pPr>
      <a:lvl4pPr algn="ctr" rtl="0" eaLnBrk="0" fontAlgn="base" hangingPunct="0">
        <a:spcBef>
          <a:spcPct val="0"/>
        </a:spcBef>
        <a:spcAft>
          <a:spcPct val="0"/>
        </a:spcAft>
        <a:defRPr sz="4400">
          <a:solidFill>
            <a:srgbClr val="000066"/>
          </a:solidFill>
          <a:latin typeface="Arial" charset="0"/>
          <a:cs typeface="Arial" charset="0"/>
        </a:defRPr>
      </a:lvl4pPr>
      <a:lvl5pPr algn="ctr" rtl="0" eaLnBrk="0" fontAlgn="base" hangingPunct="0">
        <a:spcBef>
          <a:spcPct val="0"/>
        </a:spcBef>
        <a:spcAft>
          <a:spcPct val="0"/>
        </a:spcAft>
        <a:defRPr sz="4400">
          <a:solidFill>
            <a:srgbClr val="000066"/>
          </a:solidFill>
          <a:latin typeface="Arial" charset="0"/>
          <a:cs typeface="Arial" charset="0"/>
        </a:defRPr>
      </a:lvl5pPr>
      <a:lvl6pPr marL="457200" algn="ctr" rtl="0" fontAlgn="base">
        <a:spcBef>
          <a:spcPct val="0"/>
        </a:spcBef>
        <a:spcAft>
          <a:spcPct val="0"/>
        </a:spcAft>
        <a:defRPr sz="4400">
          <a:solidFill>
            <a:srgbClr val="000066"/>
          </a:solidFill>
          <a:latin typeface="Arial" charset="0"/>
          <a:cs typeface="Arial" charset="0"/>
        </a:defRPr>
      </a:lvl6pPr>
      <a:lvl7pPr marL="914400" algn="ctr" rtl="0" fontAlgn="base">
        <a:spcBef>
          <a:spcPct val="0"/>
        </a:spcBef>
        <a:spcAft>
          <a:spcPct val="0"/>
        </a:spcAft>
        <a:defRPr sz="4400">
          <a:solidFill>
            <a:srgbClr val="000066"/>
          </a:solidFill>
          <a:latin typeface="Arial" charset="0"/>
          <a:cs typeface="Arial" charset="0"/>
        </a:defRPr>
      </a:lvl7pPr>
      <a:lvl8pPr marL="1371600" algn="ctr" rtl="0" fontAlgn="base">
        <a:spcBef>
          <a:spcPct val="0"/>
        </a:spcBef>
        <a:spcAft>
          <a:spcPct val="0"/>
        </a:spcAft>
        <a:defRPr sz="4400">
          <a:solidFill>
            <a:srgbClr val="000066"/>
          </a:solidFill>
          <a:latin typeface="Arial" charset="0"/>
          <a:cs typeface="Arial" charset="0"/>
        </a:defRPr>
      </a:lvl8pPr>
      <a:lvl9pPr marL="1828800" algn="ctr" rtl="0" fontAlgn="base">
        <a:spcBef>
          <a:spcPct val="0"/>
        </a:spcBef>
        <a:spcAft>
          <a:spcPct val="0"/>
        </a:spcAft>
        <a:defRPr sz="4400">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05328-E774-462D-9D31-9D69EAEAD2DD}" type="datetimeFigureOut">
              <a:rPr lang="en-US" smtClean="0"/>
              <a:t>8/27/2020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0BEFE-830F-4C25-A44F-380B68992831}" type="slidenum">
              <a:rPr lang="en-US" smtClean="0"/>
              <a:t>‹#›</a:t>
            </a:fld>
            <a:endParaRPr lang="en-US"/>
          </a:p>
        </p:txBody>
      </p:sp>
    </p:spTree>
    <p:extLst>
      <p:ext uri="{BB962C8B-B14F-4D97-AF65-F5344CB8AC3E}">
        <p14:creationId xmlns:p14="http://schemas.microsoft.com/office/powerpoint/2010/main" val="1855313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duas.org/" TargetMode="External"/><Relationship Id="rId1" Type="http://schemas.openxmlformats.org/officeDocument/2006/relationships/slideLayout" Target="../slideLayouts/slideLayout1.xml"/></Relationships>
</file>

<file path=ppt/slides/_rels/slide4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428625" y="3429000"/>
            <a:ext cx="8334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600" b="1" i="1">
                <a:solidFill>
                  <a:srgbClr val="C00000"/>
                </a:solidFill>
                <a:latin typeface="Trebuchet MS" pitchFamily="34" charset="0"/>
                <a:ea typeface="MS Mincho" pitchFamily="49" charset="-128"/>
              </a:rPr>
              <a:t>Amáál of Ashurá</a:t>
            </a:r>
          </a:p>
        </p:txBody>
      </p:sp>
      <p:sp>
        <p:nvSpPr>
          <p:cNvPr id="2051" name="Rectangle 8"/>
          <p:cNvSpPr>
            <a:spLocks noChangeArrowheads="1"/>
          </p:cNvSpPr>
          <p:nvPr/>
        </p:nvSpPr>
        <p:spPr bwMode="auto">
          <a:xfrm>
            <a:off x="685800" y="5040313"/>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dirty="0">
                <a:solidFill>
                  <a:schemeClr val="bg1"/>
                </a:solidFill>
              </a:rPr>
              <a:t>(Arabic text with English Translation &amp; English </a:t>
            </a:r>
            <a:r>
              <a:rPr lang="en-US" i="1" dirty="0" smtClean="0">
                <a:solidFill>
                  <a:schemeClr val="bg1"/>
                </a:solidFill>
              </a:rPr>
              <a:t> Urdu &amp; Transliteration</a:t>
            </a:r>
            <a:r>
              <a:rPr lang="en-US" i="1" dirty="0">
                <a:solidFill>
                  <a:schemeClr val="bg1"/>
                </a:solidFill>
              </a:rPr>
              <a:t>)</a:t>
            </a:r>
          </a:p>
        </p:txBody>
      </p:sp>
      <p:sp>
        <p:nvSpPr>
          <p:cNvPr id="2052" name="Rectangle 5"/>
          <p:cNvSpPr>
            <a:spLocks noChangeArrowheads="1"/>
          </p:cNvSpPr>
          <p:nvPr/>
        </p:nvSpPr>
        <p:spPr bwMode="auto">
          <a:xfrm>
            <a:off x="0" y="5867400"/>
            <a:ext cx="9144000" cy="6309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dirty="0">
              <a:solidFill>
                <a:schemeClr val="bg1"/>
              </a:solidFill>
              <a:latin typeface="Trebuchet MS" pitchFamily="34" charset="0"/>
            </a:endParaRPr>
          </a:p>
          <a:p>
            <a:pPr algn="ctr"/>
            <a:r>
              <a:rPr lang="en-US" sz="1100" b="1" dirty="0">
                <a:solidFill>
                  <a:schemeClr val="bg1"/>
                </a:solidFill>
              </a:rPr>
              <a:t>For any errors / comments please write to: duas.org@gmail.com</a:t>
            </a:r>
            <a:endParaRPr lang="en-US" sz="1200" b="1" dirty="0">
              <a:solidFill>
                <a:schemeClr val="bg1"/>
              </a:solidFill>
              <a:latin typeface="Trebuchet MS" pitchFamily="34" charset="0"/>
            </a:endParaRPr>
          </a:p>
          <a:p>
            <a:pPr algn="ctr"/>
            <a:r>
              <a:rPr lang="en-US" sz="1200" b="1" dirty="0">
                <a:solidFill>
                  <a:schemeClr val="bg1"/>
                </a:solidFill>
                <a:latin typeface="Trebuchet MS" pitchFamily="34" charset="0"/>
              </a:rPr>
              <a:t>Kindly recite </a:t>
            </a:r>
            <a:r>
              <a:rPr lang="en-US" sz="1200" b="1" dirty="0" err="1">
                <a:solidFill>
                  <a:schemeClr val="bg1"/>
                </a:solidFill>
                <a:latin typeface="Trebuchet MS" pitchFamily="34" charset="0"/>
              </a:rPr>
              <a:t>Sura</a:t>
            </a:r>
            <a:r>
              <a:rPr lang="en-US" sz="1200" b="1" dirty="0">
                <a:solidFill>
                  <a:schemeClr val="bg1"/>
                </a:solidFill>
                <a:latin typeface="Trebuchet MS" pitchFamily="34" charset="0"/>
              </a:rPr>
              <a:t> E </a:t>
            </a:r>
            <a:r>
              <a:rPr lang="en-US" sz="1200" b="1" dirty="0" err="1">
                <a:solidFill>
                  <a:schemeClr val="bg1"/>
                </a:solidFill>
                <a:latin typeface="Trebuchet MS" pitchFamily="34" charset="0"/>
              </a:rPr>
              <a:t>Fatiha</a:t>
            </a:r>
            <a:r>
              <a:rPr lang="en-US" sz="1200" b="1" dirty="0">
                <a:solidFill>
                  <a:schemeClr val="bg1"/>
                </a:solidFill>
                <a:latin typeface="Trebuchet MS" pitchFamily="34" charset="0"/>
              </a:rPr>
              <a:t> for </a:t>
            </a:r>
            <a:r>
              <a:rPr lang="en-US" sz="1200" b="1" dirty="0" err="1">
                <a:solidFill>
                  <a:schemeClr val="bg1"/>
                </a:solidFill>
                <a:latin typeface="Trebuchet MS" pitchFamily="34" charset="0"/>
              </a:rPr>
              <a:t>Marhumeen</a:t>
            </a:r>
            <a:r>
              <a:rPr lang="en-US" sz="1200" b="1" dirty="0">
                <a:solidFill>
                  <a:schemeClr val="bg1"/>
                </a:solidFill>
                <a:latin typeface="Trebuchet MS" pitchFamily="34" charset="0"/>
              </a:rPr>
              <a:t> of all those who have worked towards making this small work possible</a:t>
            </a:r>
            <a:r>
              <a:rPr lang="en-US" sz="1200" b="1" dirty="0" smtClean="0">
                <a:solidFill>
                  <a:schemeClr val="bg1"/>
                </a:solidFill>
                <a:latin typeface="Trebuchet MS" pitchFamily="34" charset="0"/>
              </a:rPr>
              <a:t>.</a:t>
            </a:r>
            <a:endParaRPr lang="en-US" sz="1200" b="1" dirty="0">
              <a:solidFill>
                <a:schemeClr val="bg1"/>
              </a:solidFill>
              <a:latin typeface="Trebuchet MS" pitchFamily="34" charset="0"/>
            </a:endParaRPr>
          </a:p>
        </p:txBody>
      </p:sp>
      <p:sp>
        <p:nvSpPr>
          <p:cNvPr id="2053" name="Rectangle 8"/>
          <p:cNvSpPr>
            <a:spLocks noChangeArrowheads="1"/>
          </p:cNvSpPr>
          <p:nvPr/>
        </p:nvSpPr>
        <p:spPr bwMode="auto">
          <a:xfrm>
            <a:off x="685800" y="2057400"/>
            <a:ext cx="7848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SA" sz="8800" b="1" dirty="0">
                <a:solidFill>
                  <a:srgbClr val="C00000"/>
                </a:solidFill>
              </a:rPr>
              <a:t>أعْمالْ عَاشُورَاء</a:t>
            </a:r>
          </a:p>
        </p:txBody>
      </p:sp>
      <p:sp>
        <p:nvSpPr>
          <p:cNvPr id="205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600" b="1">
              <a:solidFill>
                <a:schemeClr val="bg1"/>
              </a:solidFill>
              <a:latin typeface="Trebuchet MS"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272025"/>
            <a:ext cx="3085106" cy="751913"/>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267"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
        <p:nvSpPr>
          <p:cNvPr id="11269" name="Rectangle 3"/>
          <p:cNvSpPr>
            <a:spLocks noChangeArrowheads="1"/>
          </p:cNvSpPr>
          <p:nvPr/>
        </p:nvSpPr>
        <p:spPr bwMode="auto">
          <a:xfrm>
            <a:off x="0" y="1371600"/>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a:t>al-Husayn’s tomb and to teach him another supplicatory prayer with which he would pray Almighty Allah on that day when he would be unable to visit the tomb and then he would point to the tomb and send greetings to Imam al-Husayn (A) from his own house. The Imam thus said, “Listen, `Alqamah! After you point to Imam al-Husayn (A) with greetings and offer the two-unit prayer, you may utter the Takbir statement (i.e. a</a:t>
            </a:r>
            <a:r>
              <a:rPr lang="en-US" sz="2200" b="1" i="1"/>
              <a:t>llahu-akbar</a:t>
            </a:r>
            <a:r>
              <a:rPr lang="en-US" sz="2200" b="1"/>
              <a:t>) and then say... (the forthcoming form of Ziyarah). If you do so, you will have said the prayer that is said by the angels who visit Imam al-Husayn (A). You will be also raised one hundred million ranks to join the rank of those who were martyred with him (i.e. Imam al-Husayn) and you will be included with their group. You will, moreover, be awarded the reward of the visiting of all Prophets and Messengers as well as the reward of all the visitors of Imam al-Husayn (A) since the day of his martyrdom. Peace of Allah be upon him and upon his household.</a:t>
            </a: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إِنَّ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this </a:t>
            </a:r>
            <a:r>
              <a:rPr lang="en-US" sz="3600" b="1" kern="1200" dirty="0" smtClean="0">
                <a:solidFill>
                  <a:schemeClr val="tx1"/>
                </a:solidFill>
                <a:ea typeface="MS Mincho" pitchFamily="49" charset="-128"/>
              </a:rPr>
              <a:t>day</a:t>
            </a:r>
          </a:p>
          <a:p>
            <a:pPr marL="342900" indent="-342900" eaLnBrk="1" hangingPunct="1">
              <a:defRPr/>
            </a:pPr>
            <a:r>
              <a:rPr lang="ur-PK" sz="3600" dirty="0">
                <a:solidFill>
                  <a:schemeClr val="tx1"/>
                </a:solidFill>
              </a:rPr>
              <a:t>خدا وندا یہ وہ دن ہے</a:t>
            </a:r>
            <a:endParaRPr lang="en-US" sz="3600" b="1" kern="1200" dirty="0">
              <a:solidFill>
                <a:schemeClr val="tx1"/>
              </a:solidFill>
              <a:ea typeface="MS Mincho" pitchFamily="49" charset="-128"/>
            </a:endParaRPr>
          </a:p>
        </p:txBody>
      </p:sp>
      <p:sp>
        <p:nvSpPr>
          <p:cNvPr id="1034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inna hadha yawmun</a:t>
            </a:r>
          </a:p>
        </p:txBody>
      </p:sp>
      <p:sp>
        <p:nvSpPr>
          <p:cNvPr id="103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343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تَبَرَّكَتْ بِهِ بَنُو امَيَّةَ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has been regarded as blessed day by the descendants of </a:t>
            </a:r>
            <a:r>
              <a:rPr lang="en-US" sz="3600" b="1" kern="1200" dirty="0" err="1" smtClean="0">
                <a:solidFill>
                  <a:schemeClr val="tx1"/>
                </a:solidFill>
                <a:ea typeface="MS Mincho" pitchFamily="49" charset="-128"/>
              </a:rPr>
              <a:t>Umayyah</a:t>
            </a:r>
            <a:endParaRPr lang="en-US" sz="3600" b="1" kern="1200" dirty="0" smtClean="0">
              <a:solidFill>
                <a:schemeClr val="tx1"/>
              </a:solidFill>
              <a:ea typeface="MS Mincho" pitchFamily="49" charset="-128"/>
            </a:endParaRPr>
          </a:p>
          <a:p>
            <a:pPr marL="342900" indent="-342900" eaLnBrk="1" hangingPunct="1">
              <a:defRPr/>
            </a:pPr>
            <a:r>
              <a:rPr lang="ur-PK" sz="3600" dirty="0">
                <a:solidFill>
                  <a:schemeClr val="tx1"/>
                </a:solidFill>
              </a:rPr>
              <a:t>جب کو بنی امیہ نے برکت کا دن قرار دیا ہے</a:t>
            </a:r>
            <a:endParaRPr lang="en-US" sz="3600" b="1" kern="1200" dirty="0">
              <a:solidFill>
                <a:schemeClr val="tx1"/>
              </a:solidFill>
              <a:ea typeface="MS Mincho" pitchFamily="49" charset="-128"/>
            </a:endParaRPr>
          </a:p>
        </p:txBody>
      </p:sp>
      <p:sp>
        <p:nvSpPr>
          <p:cNvPr id="1044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tabarrakat bihi banu umayyata</a:t>
            </a:r>
          </a:p>
        </p:txBody>
      </p:sp>
      <p:sp>
        <p:nvSpPr>
          <p:cNvPr id="104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445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آكِلَةِ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ٱلاكبَادِ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by the son of the liver-eater woman</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بیٹے نے زن جگر خوارہ کے</a:t>
            </a:r>
            <a:endParaRPr lang="en-US" sz="3600" b="1" kern="1200" dirty="0">
              <a:solidFill>
                <a:schemeClr val="tx1"/>
              </a:solidFill>
              <a:ea typeface="MS Mincho" pitchFamily="49" charset="-128"/>
            </a:endParaRPr>
          </a:p>
        </p:txBody>
      </p:sp>
      <p:sp>
        <p:nvSpPr>
          <p:cNvPr id="1054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wabnu akilati al-akbadi</a:t>
            </a:r>
          </a:p>
        </p:txBody>
      </p:sp>
      <p:sp>
        <p:nvSpPr>
          <p:cNvPr id="105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547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ٱللَّعِينُ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ٱللَّعِينِ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the </a:t>
            </a:r>
            <a:r>
              <a:rPr lang="en-US" sz="2800" b="1" kern="1200" dirty="0" smtClean="0">
                <a:solidFill>
                  <a:schemeClr val="tx1"/>
                </a:solidFill>
                <a:ea typeface="MS Mincho" pitchFamily="49" charset="-128"/>
              </a:rPr>
              <a:t>one who is been withhold of any blessings and </a:t>
            </a:r>
            <a:r>
              <a:rPr lang="en-US" sz="2800" b="1" kern="1200" dirty="0">
                <a:solidFill>
                  <a:schemeClr val="tx1"/>
                </a:solidFill>
                <a:ea typeface="MS Mincho" pitchFamily="49" charset="-128"/>
              </a:rPr>
              <a:t>son of the </a:t>
            </a:r>
            <a:r>
              <a:rPr lang="en-US" sz="2800" b="1" kern="1200" dirty="0" smtClean="0">
                <a:solidFill>
                  <a:schemeClr val="tx1"/>
                </a:solidFill>
                <a:ea typeface="MS Mincho" pitchFamily="49" charset="-128"/>
              </a:rPr>
              <a:t>whom has been withhold of any blessings</a:t>
            </a:r>
          </a:p>
          <a:p>
            <a:pPr marL="342900" indent="-342900" eaLnBrk="1" hangingPunct="1">
              <a:defRPr/>
            </a:pPr>
            <a:r>
              <a:rPr lang="ur-PK" sz="2800" dirty="0">
                <a:solidFill>
                  <a:schemeClr val="tx1"/>
                </a:solidFill>
              </a:rPr>
              <a:t> جو ملعون ہے اور بیٹا ہے ملعون کا، </a:t>
            </a:r>
            <a:endParaRPr lang="en-US" sz="2800" b="1" kern="1200" dirty="0">
              <a:solidFill>
                <a:schemeClr val="tx1"/>
              </a:solidFill>
              <a:ea typeface="MS Mincho" pitchFamily="49" charset="-128"/>
            </a:endParaRPr>
          </a:p>
        </p:txBody>
      </p:sp>
      <p:sp>
        <p:nvSpPr>
          <p:cNvPr id="1065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alla`inu ibnu alla`ini</a:t>
            </a:r>
          </a:p>
        </p:txBody>
      </p:sp>
      <p:sp>
        <p:nvSpPr>
          <p:cNvPr id="106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650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لِسَانِكَ وَلِسَانِ نَبِيِّكَ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by the tongue of You and by the tongue of Your Prophet</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تیرے قول سے اور تیرے نبی (ص) کے قول سے، </a:t>
            </a:r>
            <a:endParaRPr lang="en-US" sz="3600" b="1" kern="1200" dirty="0">
              <a:solidFill>
                <a:schemeClr val="tx1"/>
              </a:solidFill>
              <a:ea typeface="MS Mincho" pitchFamily="49" charset="-128"/>
            </a:endParaRPr>
          </a:p>
        </p:txBody>
      </p:sp>
      <p:sp>
        <p:nvSpPr>
          <p:cNvPr id="1075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`ala lisanika wa lisani nabiyyika</a:t>
            </a:r>
          </a:p>
        </p:txBody>
      </p:sp>
      <p:sp>
        <p:nvSpPr>
          <p:cNvPr id="107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752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صَلَّىٰ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وَآلِهِ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Allah’s peace be upon him</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صلوات خدا ہو ان کی آل پر </a:t>
            </a:r>
            <a:endParaRPr lang="en-US" sz="3600" b="1" kern="1200" dirty="0">
              <a:solidFill>
                <a:schemeClr val="tx1"/>
              </a:solidFill>
              <a:ea typeface="MS Mincho" pitchFamily="49" charset="-128"/>
            </a:endParaRPr>
          </a:p>
        </p:txBody>
      </p:sp>
      <p:sp>
        <p:nvSpPr>
          <p:cNvPr id="1085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salla allahu `alayhi wa alihi</a:t>
            </a:r>
          </a:p>
        </p:txBody>
      </p:sp>
      <p:sp>
        <p:nvSpPr>
          <p:cNvPr id="108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855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كُلِّ مَوْطِنٍ وَمَوْقِفٍ</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on every occasion and in every situation</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ہر محل وقوع اور جائے قیام میں </a:t>
            </a:r>
            <a:endParaRPr lang="en-US" sz="3600" b="1" kern="1200" dirty="0">
              <a:solidFill>
                <a:schemeClr val="tx1"/>
              </a:solidFill>
              <a:ea typeface="MS Mincho" pitchFamily="49" charset="-128"/>
            </a:endParaRPr>
          </a:p>
        </p:txBody>
      </p:sp>
      <p:sp>
        <p:nvSpPr>
          <p:cNvPr id="1095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fi kulli mawtinin wa mawqifin</a:t>
            </a:r>
          </a:p>
        </p:txBody>
      </p:sp>
      <p:sp>
        <p:nvSpPr>
          <p:cNvPr id="109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957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وَقَفَ فِيهِ نَبِيُّكَ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صَلَّىٰ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وَآلِهِ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which Your Prophet, Allah’s peace be upon him, attended</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جس میں قیام کیا تیرے نبی نے، صلوات خدا ہو ان پر اور انکی آل پر،</a:t>
            </a:r>
            <a:endParaRPr lang="en-US" sz="2800" b="1" kern="1200" dirty="0">
              <a:solidFill>
                <a:schemeClr val="tx1"/>
              </a:solidFill>
              <a:ea typeface="MS Mincho" pitchFamily="49" charset="-128"/>
            </a:endParaRPr>
          </a:p>
        </p:txBody>
      </p:sp>
      <p:sp>
        <p:nvSpPr>
          <p:cNvPr id="1105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waqafa fihi nabiyyuka salla allahu `alayhi wa alihi</a:t>
            </a:r>
          </a:p>
        </p:txBody>
      </p:sp>
      <p:sp>
        <p:nvSpPr>
          <p:cNvPr id="110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059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ابَا سُفْيَانَ وَمُعَاوِيَةَ وَيَزيدَ بْنَ مُعَاوِيَةَ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O Allah, withhold blessing </a:t>
            </a:r>
            <a:r>
              <a:rPr lang="en-US" sz="2800" b="1" kern="1200" dirty="0" smtClean="0">
                <a:solidFill>
                  <a:schemeClr val="tx1"/>
                </a:solidFill>
                <a:ea typeface="MS Mincho" pitchFamily="49" charset="-128"/>
              </a:rPr>
              <a:t>from Abu-</a:t>
            </a:r>
            <a:r>
              <a:rPr lang="en-US" sz="2800" b="1" kern="1200" dirty="0" err="1" smtClean="0">
                <a:solidFill>
                  <a:schemeClr val="tx1"/>
                </a:solidFill>
                <a:ea typeface="MS Mincho" pitchFamily="49" charset="-128"/>
              </a:rPr>
              <a:t>Sufyan</a:t>
            </a:r>
            <a:r>
              <a:rPr lang="en-US" sz="2800" b="1" kern="1200" dirty="0">
                <a:solidFill>
                  <a:schemeClr val="tx1"/>
                </a:solidFill>
                <a:ea typeface="MS Mincho" pitchFamily="49" charset="-128"/>
              </a:rPr>
              <a:t>, </a:t>
            </a:r>
            <a:r>
              <a:rPr lang="en-US" sz="2800" b="1" kern="1200" dirty="0" err="1" smtClean="0">
                <a:solidFill>
                  <a:schemeClr val="tx1"/>
                </a:solidFill>
                <a:ea typeface="MS Mincho" pitchFamily="49" charset="-128"/>
              </a:rPr>
              <a:t>Mu`awiyah</a:t>
            </a:r>
            <a:r>
              <a:rPr lang="en-US" sz="2800" b="1" kern="1200" dirty="0">
                <a:solidFill>
                  <a:schemeClr val="tx1"/>
                </a:solidFill>
                <a:ea typeface="MS Mincho" pitchFamily="49" charset="-128"/>
              </a:rPr>
              <a:t>, and </a:t>
            </a:r>
            <a:r>
              <a:rPr lang="en-US" sz="2800" b="1" kern="1200" dirty="0" err="1">
                <a:solidFill>
                  <a:schemeClr val="tx1"/>
                </a:solidFill>
                <a:ea typeface="MS Mincho" pitchFamily="49" charset="-128"/>
              </a:rPr>
              <a:t>Yazid</a:t>
            </a:r>
            <a:r>
              <a:rPr lang="en-US" sz="2800" b="1" kern="1200" dirty="0">
                <a:solidFill>
                  <a:schemeClr val="tx1"/>
                </a:solidFill>
                <a:ea typeface="MS Mincho" pitchFamily="49" charset="-128"/>
              </a:rPr>
              <a:t> son of </a:t>
            </a:r>
            <a:r>
              <a:rPr lang="en-US" sz="2800" b="1" kern="1200" dirty="0" err="1" smtClean="0">
                <a:solidFill>
                  <a:schemeClr val="tx1"/>
                </a:solidFill>
                <a:ea typeface="MS Mincho" pitchFamily="49" charset="-128"/>
              </a:rPr>
              <a:t>Mu`awiyah</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خدا وندا لعنت کر ابو سفیان پر اور معاویہ پر جو بیٹا ہے ابو سفیان کا اور یزید جو بیٹا ہے معاویہ کا </a:t>
            </a:r>
            <a:endParaRPr lang="en-US" sz="2800" b="1" kern="1200" dirty="0">
              <a:solidFill>
                <a:schemeClr val="tx1"/>
              </a:solidFill>
              <a:ea typeface="MS Mincho" pitchFamily="49" charset="-128"/>
            </a:endParaRPr>
          </a:p>
        </p:txBody>
      </p:sp>
      <p:sp>
        <p:nvSpPr>
          <p:cNvPr id="1116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il`an aba sufyana wa mu`awiyata wa yazida bna mu`awiyata</a:t>
            </a:r>
          </a:p>
        </p:txBody>
      </p:sp>
      <p:sp>
        <p:nvSpPr>
          <p:cNvPr id="111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162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عَلَيْهِمْ مِنْكَ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ٱللَّعْنَةُ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ٱلآبِدِينَ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May </a:t>
            </a:r>
            <a:r>
              <a:rPr lang="en-US" sz="3600" b="1" kern="1200" dirty="0" smtClean="0">
                <a:solidFill>
                  <a:schemeClr val="tx1"/>
                </a:solidFill>
                <a:ea typeface="MS Mincho" pitchFamily="49" charset="-128"/>
              </a:rPr>
              <a:t>You withhold blessings from them </a:t>
            </a:r>
            <a:r>
              <a:rPr lang="en-US" sz="3600" b="1" kern="1200" dirty="0">
                <a:solidFill>
                  <a:schemeClr val="tx1"/>
                </a:solidFill>
                <a:ea typeface="MS Mincho" pitchFamily="49" charset="-128"/>
              </a:rPr>
              <a:t>incessantly and everlastingly</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ان سب پر تیری طرف سے لعنت ہو ہمیشہ ہمیشہ </a:t>
            </a:r>
            <a:endParaRPr lang="en-US" sz="3600" b="1" kern="1200" dirty="0">
              <a:solidFill>
                <a:schemeClr val="tx1"/>
              </a:solidFill>
              <a:ea typeface="MS Mincho" pitchFamily="49" charset="-128"/>
            </a:endParaRPr>
          </a:p>
        </p:txBody>
      </p:sp>
      <p:sp>
        <p:nvSpPr>
          <p:cNvPr id="1126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`alayhim minka alla`natu abada al-abidina</a:t>
            </a:r>
          </a:p>
        </p:txBody>
      </p:sp>
      <p:sp>
        <p:nvSpPr>
          <p:cNvPr id="112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264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O' </a:t>
            </a:r>
            <a:r>
              <a:rPr lang="en-US" sz="2800" b="1" kern="1200" dirty="0" err="1">
                <a:solidFill>
                  <a:schemeClr val="tx1"/>
                </a:solidFill>
                <a:ea typeface="MS Mincho" pitchFamily="49" charset="-128"/>
              </a:rPr>
              <a:t>Alláh</a:t>
            </a:r>
            <a:r>
              <a:rPr lang="en-US" sz="2800" b="1" kern="1200" dirty="0">
                <a:solidFill>
                  <a:schemeClr val="tx1"/>
                </a:solidFill>
                <a:ea typeface="MS Mincho" pitchFamily="49" charset="-128"/>
              </a:rPr>
              <a:t> send Your blessings on </a:t>
            </a:r>
            <a:r>
              <a:rPr lang="en-US" sz="2800" b="1" kern="1200" dirty="0" smtClean="0">
                <a:solidFill>
                  <a:schemeClr val="tx1"/>
                </a:solidFill>
                <a:ea typeface="MS Mincho" pitchFamily="49" charset="-128"/>
              </a:rPr>
              <a:t>Muhammad</a:t>
            </a:r>
          </a:p>
          <a:p>
            <a:pPr marL="342900" indent="-342900" eaLnBrk="1" hangingPunct="1">
              <a:defRPr/>
            </a:pPr>
            <a:r>
              <a:rPr lang="en-US" sz="2800" b="1" kern="1200" dirty="0" smtClean="0">
                <a:solidFill>
                  <a:schemeClr val="tx1"/>
                </a:solidFill>
                <a:ea typeface="MS Mincho" pitchFamily="49" charset="-128"/>
              </a:rPr>
              <a:t>and </a:t>
            </a:r>
            <a:r>
              <a:rPr lang="en-US" sz="2800" b="1" kern="1200" dirty="0">
                <a:solidFill>
                  <a:schemeClr val="tx1"/>
                </a:solidFill>
                <a:ea typeface="MS Mincho" pitchFamily="49" charset="-128"/>
              </a:rPr>
              <a:t>the family of Muhammad</a:t>
            </a:r>
            <a:r>
              <a:rPr lang="en-US" sz="2800" b="1" kern="1200" dirty="0" smtClean="0">
                <a:solidFill>
                  <a:schemeClr val="tx1"/>
                </a:solidFill>
                <a:ea typeface="MS Mincho" pitchFamily="49" charset="-128"/>
              </a:rPr>
              <a:t>.</a:t>
            </a:r>
          </a:p>
          <a:p>
            <a:pPr marL="342900" indent="-342900" eaLnBrk="1" hangingPunct="1">
              <a:defRPr/>
            </a:pPr>
            <a:r>
              <a:rPr lang="ar-SA" altLang="en-US" sz="2800" b="1" dirty="0">
                <a:solidFill>
                  <a:schemeClr val="tx1"/>
                </a:solidFill>
                <a:latin typeface="Alvi Nastaleeq" pitchFamily="2" charset="0"/>
              </a:rPr>
              <a:t>اے الله! رحمت فرما محمد وآل)ع( محمد پر </a:t>
            </a:r>
          </a:p>
          <a:p>
            <a:pPr marL="342900" indent="-342900" eaLnBrk="1" hangingPunct="1">
              <a:defRPr/>
            </a:pPr>
            <a:endParaRPr lang="en-US" sz="2800" b="1" kern="1200" dirty="0">
              <a:solidFill>
                <a:schemeClr val="tx1"/>
              </a:solidFill>
              <a:ea typeface="MS Mincho" pitchFamily="49" charset="-128"/>
            </a:endParaRPr>
          </a:p>
        </p:txBody>
      </p:sp>
      <p:sp>
        <p:nvSpPr>
          <p:cNvPr id="122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salli `ala muhammadin wa ali muhammadin</a:t>
            </a:r>
          </a:p>
        </p:txBody>
      </p:sp>
      <p:sp>
        <p:nvSpPr>
          <p:cNvPr id="12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29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وَهٰذَا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 فَرِحَتْ بِهِ آلُ زِيَادٍ وَآلُ مَرْوَانَ</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This is the day on which the family of </a:t>
            </a:r>
            <a:r>
              <a:rPr lang="en-US" sz="2800" b="1" kern="1200" dirty="0" err="1">
                <a:solidFill>
                  <a:schemeClr val="tx1"/>
                </a:solidFill>
                <a:ea typeface="MS Mincho" pitchFamily="49" charset="-128"/>
              </a:rPr>
              <a:t>Ziyad</a:t>
            </a:r>
            <a:r>
              <a:rPr lang="en-US" sz="2800" b="1" kern="1200" dirty="0">
                <a:solidFill>
                  <a:schemeClr val="tx1"/>
                </a:solidFill>
                <a:ea typeface="MS Mincho" pitchFamily="49" charset="-128"/>
              </a:rPr>
              <a:t> and the family of Marwan </a:t>
            </a:r>
            <a:r>
              <a:rPr lang="en-US" sz="2800" b="1" kern="1200" dirty="0" smtClean="0">
                <a:solidFill>
                  <a:schemeClr val="tx1"/>
                </a:solidFill>
                <a:ea typeface="MS Mincho" pitchFamily="49" charset="-128"/>
              </a:rPr>
              <a:t>gloated</a:t>
            </a:r>
          </a:p>
          <a:p>
            <a:pPr marL="342900" indent="-342900" eaLnBrk="1" hangingPunct="1">
              <a:defRPr/>
            </a:pPr>
            <a:r>
              <a:rPr lang="ur-PK" sz="2800" dirty="0">
                <a:solidFill>
                  <a:schemeClr val="tx1"/>
                </a:solidFill>
              </a:rPr>
              <a:t>اور یہ وہ دن ہے کہ اس دن خوشی کی آل زیاد نے، اور آل مروان نے </a:t>
            </a:r>
            <a:endParaRPr lang="en-US" sz="2800" b="1" kern="1200" dirty="0">
              <a:solidFill>
                <a:schemeClr val="tx1"/>
              </a:solidFill>
              <a:ea typeface="MS Mincho" pitchFamily="49" charset="-128"/>
            </a:endParaRPr>
          </a:p>
        </p:txBody>
      </p:sp>
      <p:sp>
        <p:nvSpPr>
          <p:cNvPr id="1136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hadha yawmun farihat bihi alu ziyadin wa alu marwana</a:t>
            </a:r>
          </a:p>
        </p:txBody>
      </p:sp>
      <p:sp>
        <p:nvSpPr>
          <p:cNvPr id="113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367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بِقَتْلِهِمُ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صَلَوَاتُ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because they had killed al-</a:t>
            </a:r>
            <a:r>
              <a:rPr lang="en-US" sz="3600" b="1" kern="1200" dirty="0" err="1">
                <a:solidFill>
                  <a:schemeClr val="tx1"/>
                </a:solidFill>
                <a:ea typeface="MS Mincho" pitchFamily="49" charset="-128"/>
              </a:rPr>
              <a:t>Husayn</a:t>
            </a:r>
            <a:r>
              <a:rPr lang="en-US" sz="3600" b="1" kern="1200" dirty="0">
                <a:solidFill>
                  <a:schemeClr val="tx1"/>
                </a:solidFill>
                <a:ea typeface="MS Mincho" pitchFamily="49" charset="-128"/>
              </a:rPr>
              <a:t>, Allah’s blessings be upon him</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قتل کرنے سے امام حسین (ع) کو صلوات خدا ہو ان پر</a:t>
            </a:r>
            <a:endParaRPr lang="en-US" sz="3600" b="1" kern="1200" dirty="0">
              <a:solidFill>
                <a:schemeClr val="tx1"/>
              </a:solidFill>
              <a:ea typeface="MS Mincho" pitchFamily="49" charset="-128"/>
            </a:endParaRPr>
          </a:p>
        </p:txBody>
      </p:sp>
      <p:sp>
        <p:nvSpPr>
          <p:cNvPr id="1146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biqatlihim alhusayna salawatu allahi `alayhi</a:t>
            </a:r>
          </a:p>
        </p:txBody>
      </p:sp>
      <p:sp>
        <p:nvSpPr>
          <p:cNvPr id="114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469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فَضَاعِفْ عَلَيْهِمُ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So, O Allah, </a:t>
            </a:r>
            <a:r>
              <a:rPr lang="en-US" sz="3600" b="1" kern="1200" dirty="0" smtClean="0">
                <a:solidFill>
                  <a:schemeClr val="tx1"/>
                </a:solidFill>
                <a:ea typeface="MS Mincho" pitchFamily="49" charset="-128"/>
              </a:rPr>
              <a:t>please withhold your blessings from them</a:t>
            </a:r>
          </a:p>
          <a:p>
            <a:pPr marL="342900" indent="-342900" eaLnBrk="1" hangingPunct="1">
              <a:defRPr/>
            </a:pPr>
            <a:r>
              <a:rPr lang="ur-PK" sz="3600" dirty="0">
                <a:solidFill>
                  <a:schemeClr val="tx1"/>
                </a:solidFill>
              </a:rPr>
              <a:t>خدا وندا زیادہ کر ان سب ور لعنت کو </a:t>
            </a:r>
            <a:endParaRPr lang="en-US" sz="3600" b="1" kern="1200" dirty="0">
              <a:solidFill>
                <a:schemeClr val="tx1"/>
              </a:solidFill>
              <a:ea typeface="MS Mincho" pitchFamily="49" charset="-128"/>
            </a:endParaRPr>
          </a:p>
        </p:txBody>
      </p:sp>
      <p:sp>
        <p:nvSpPr>
          <p:cNvPr id="1157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fada`if `alayhim alla`na minka</a:t>
            </a:r>
          </a:p>
        </p:txBody>
      </p:sp>
      <p:sp>
        <p:nvSpPr>
          <p:cNvPr id="115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571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وَٱلْعَذَابَ</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ٱلالِيمَ</a:t>
            </a:r>
            <a:r>
              <a:rPr lang="ar-SA" sz="9200" kern="1200" dirty="0">
                <a:solidFill>
                  <a:schemeClr val="bg1"/>
                </a:solidFill>
                <a:latin typeface="Arabic Typesetting" panose="03020402040406030203" pitchFamily="66" charset="-78"/>
                <a:ea typeface="+mn-ea"/>
                <a:cs typeface="Arabic Typesetting" panose="03020402040406030203" pitchFamily="66" charset="-78"/>
              </a:rPr>
              <a:t>)</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double for them the painful chastisement</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عذاب کو، </a:t>
            </a:r>
            <a:endParaRPr lang="en-US" sz="3600" b="1" kern="1200" dirty="0">
              <a:solidFill>
                <a:schemeClr val="tx1"/>
              </a:solidFill>
              <a:ea typeface="MS Mincho" pitchFamily="49" charset="-128"/>
            </a:endParaRPr>
          </a:p>
        </p:txBody>
      </p:sp>
      <p:sp>
        <p:nvSpPr>
          <p:cNvPr id="1167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wal`adhaba (al-alima)</a:t>
            </a:r>
          </a:p>
        </p:txBody>
      </p:sp>
      <p:sp>
        <p:nvSpPr>
          <p:cNvPr id="116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674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إِنِّي اتَقَرَّبُ إِلَيْكَ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ٱلْيَوْمِ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I do seek nearness to You on this day</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خدا وندا میں تقرب چاہتا ہوں تیری بارگاہ میں آج کے دن</a:t>
            </a:r>
            <a:endParaRPr lang="en-US" sz="3600" b="1" kern="1200" dirty="0">
              <a:solidFill>
                <a:schemeClr val="tx1"/>
              </a:solidFill>
              <a:ea typeface="MS Mincho" pitchFamily="49" charset="-128"/>
            </a:endParaRPr>
          </a:p>
        </p:txBody>
      </p:sp>
      <p:sp>
        <p:nvSpPr>
          <p:cNvPr id="1177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inni ataqarrabu ilayka fi hadha alyawmi</a:t>
            </a:r>
          </a:p>
        </p:txBody>
      </p:sp>
      <p:sp>
        <p:nvSpPr>
          <p:cNvPr id="117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776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وَفِي مَوْقِفِي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on this occasion</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 اور اپنے اس جائے قیام میں</a:t>
            </a:r>
            <a:endParaRPr lang="en-US" sz="3600" b="1" kern="1200" dirty="0">
              <a:solidFill>
                <a:schemeClr val="tx1"/>
              </a:solidFill>
              <a:ea typeface="MS Mincho" pitchFamily="49" charset="-128"/>
            </a:endParaRPr>
          </a:p>
        </p:txBody>
      </p:sp>
      <p:sp>
        <p:nvSpPr>
          <p:cNvPr id="1187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fi mawqifi hadha</a:t>
            </a:r>
          </a:p>
        </p:txBody>
      </p:sp>
      <p:sp>
        <p:nvSpPr>
          <p:cNvPr id="118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879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وَايَّامِ حَيَاتِي</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on all the days of my lifetime</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 اور اپنے تمام ایام زندگی میں،</a:t>
            </a:r>
            <a:endParaRPr lang="en-US" sz="3600" b="1" kern="1200" dirty="0">
              <a:solidFill>
                <a:schemeClr val="tx1"/>
              </a:solidFill>
              <a:ea typeface="MS Mincho" pitchFamily="49" charset="-128"/>
            </a:endParaRPr>
          </a:p>
        </p:txBody>
      </p:sp>
      <p:sp>
        <p:nvSpPr>
          <p:cNvPr id="1198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ayyami hayati</a:t>
            </a:r>
          </a:p>
        </p:txBody>
      </p:sp>
      <p:sp>
        <p:nvSpPr>
          <p:cNvPr id="119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1981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وَٱللَّعْنَةِ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by repudiating these and invoking Your </a:t>
            </a:r>
            <a:r>
              <a:rPr lang="en-US" sz="2800" b="1" kern="1200" dirty="0" smtClean="0">
                <a:solidFill>
                  <a:schemeClr val="tx1"/>
                </a:solidFill>
                <a:ea typeface="MS Mincho" pitchFamily="49" charset="-128"/>
              </a:rPr>
              <a:t>punishment </a:t>
            </a:r>
            <a:r>
              <a:rPr lang="en-US" sz="2800" b="1" kern="1200" dirty="0">
                <a:solidFill>
                  <a:schemeClr val="tx1"/>
                </a:solidFill>
                <a:ea typeface="MS Mincho" pitchFamily="49" charset="-128"/>
              </a:rPr>
              <a:t>upon them</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یہ سبب بیزاری کرنے ان ملعونوں کے اور ان سب پر لعنت کرنے کی وجہ سے </a:t>
            </a:r>
            <a:endParaRPr lang="en-US" sz="2800" b="1" kern="1200" dirty="0">
              <a:solidFill>
                <a:schemeClr val="tx1"/>
              </a:solidFill>
              <a:ea typeface="MS Mincho" pitchFamily="49" charset="-128"/>
            </a:endParaRPr>
          </a:p>
        </p:txBody>
      </p:sp>
      <p:sp>
        <p:nvSpPr>
          <p:cNvPr id="1208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bilbara'ati minhum walla`nati `alayhim</a:t>
            </a:r>
          </a:p>
        </p:txBody>
      </p:sp>
      <p:sp>
        <p:nvSpPr>
          <p:cNvPr id="120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083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وَبِٱلْمُوَالاَةِ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لِنَبِيِّكَ وَآلِ نَبِيِّكَ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by declaring loyalty to Your Prophet and Your Prophet’s Household</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اور یہ سبب دوستی کے تیرے نبی کے اور تیرے نبی کی آل کے</a:t>
            </a:r>
            <a:endParaRPr lang="en-US" sz="2800" b="1" kern="1200" dirty="0">
              <a:solidFill>
                <a:schemeClr val="tx1"/>
              </a:solidFill>
              <a:ea typeface="MS Mincho" pitchFamily="49" charset="-128"/>
            </a:endParaRPr>
          </a:p>
        </p:txBody>
      </p:sp>
      <p:sp>
        <p:nvSpPr>
          <p:cNvPr id="1218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bilmuwalati linabiyyika wa ali nabiyyika</a:t>
            </a:r>
          </a:p>
        </p:txBody>
      </p:sp>
      <p:sp>
        <p:nvSpPr>
          <p:cNvPr id="121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186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عَلَيْهِ وَعَلَيْهِمُ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ٱلسَّلاَمُ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be upon him and them</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 ان سب حضرات پر سلام ہو</a:t>
            </a:r>
            <a:endParaRPr lang="en-US" sz="3600" b="1" kern="1200" dirty="0">
              <a:solidFill>
                <a:schemeClr val="tx1"/>
              </a:solidFill>
              <a:ea typeface="MS Mincho" pitchFamily="49" charset="-128"/>
            </a:endParaRPr>
          </a:p>
        </p:txBody>
      </p:sp>
      <p:sp>
        <p:nvSpPr>
          <p:cNvPr id="1228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`alayhi wa `alayhim alssalamu</a:t>
            </a:r>
          </a:p>
        </p:txBody>
      </p:sp>
      <p:sp>
        <p:nvSpPr>
          <p:cNvPr id="122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288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بِسْمِ اللَّهِ الرَّحْمَنِ الرَّحِيمِ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In the Name of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a:t>
            </a:r>
          </a:p>
          <a:p>
            <a:pPr marL="342900" indent="-342900" eaLnBrk="1" hangingPunct="1">
              <a:defRPr/>
            </a:pPr>
            <a:r>
              <a:rPr lang="en-US" sz="3600" b="1" kern="1200" dirty="0">
                <a:solidFill>
                  <a:schemeClr val="bg1"/>
                </a:solidFill>
                <a:ea typeface="MS Mincho" pitchFamily="49" charset="-128"/>
              </a:rPr>
              <a:t>the All-beneficent, the All-merciful</a:t>
            </a:r>
            <a:r>
              <a:rPr lang="en-US" sz="3600" b="1" kern="1200" dirty="0" smtClean="0">
                <a:solidFill>
                  <a:schemeClr val="bg1"/>
                </a:solidFill>
                <a:ea typeface="MS Mincho" pitchFamily="49" charset="-128"/>
              </a:rPr>
              <a:t>.</a:t>
            </a:r>
          </a:p>
          <a:p>
            <a:pPr marL="342900" indent="-342900" eaLnBrk="1" hangingPunct="1">
              <a:defRPr/>
            </a:pPr>
            <a:r>
              <a:rPr lang="ar-SA" altLang="en-US" sz="3600" b="1" dirty="0">
                <a:solidFill>
                  <a:schemeClr val="tx1"/>
                </a:solidFill>
                <a:latin typeface="Alvi Nastaleeq" pitchFamily="2" charset="0"/>
              </a:rPr>
              <a:t>عظیم اور دائمی رحمتوں والے خدا کے نام سے</a:t>
            </a:r>
          </a:p>
          <a:p>
            <a:pPr marL="342900" indent="-342900" eaLnBrk="1" hangingPunct="1">
              <a:defRPr/>
            </a:pPr>
            <a:r>
              <a:rPr lang="en-US" sz="3600" b="1" kern="1200" dirty="0" smtClean="0">
                <a:solidFill>
                  <a:schemeClr val="bg1"/>
                </a:solidFill>
                <a:ea typeface="MS Mincho" pitchFamily="49" charset="-128"/>
              </a:rPr>
              <a:t> </a:t>
            </a:r>
            <a:endParaRPr lang="en-US" sz="3600" b="1" kern="1200" dirty="0">
              <a:solidFill>
                <a:schemeClr val="bg1"/>
              </a:solidFill>
              <a:ea typeface="MS Mincho" pitchFamily="49" charset="-128"/>
            </a:endParaRPr>
          </a:p>
        </p:txBody>
      </p:sp>
      <p:sp>
        <p:nvSpPr>
          <p:cNvPr id="133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bismi </a:t>
            </a:r>
            <a:r>
              <a:rPr lang="fi-FI" sz="3200" b="1" i="1" dirty="0">
                <a:solidFill>
                  <a:schemeClr val="bg1"/>
                </a:solidFill>
                <a:ea typeface="MS Mincho" pitchFamily="49" charset="-128"/>
              </a:rPr>
              <a:t>allahi alrrahmini alrrahimi </a:t>
            </a:r>
          </a:p>
        </p:txBody>
      </p:sp>
      <p:sp>
        <p:nvSpPr>
          <p:cNvPr id="13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331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0" y="1387475"/>
            <a:ext cx="91440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6000" b="1">
                <a:solidFill>
                  <a:srgbClr val="CC0000"/>
                </a:solidFill>
                <a:latin typeface="Al-Arial"/>
                <a:ea typeface="MS Mincho" pitchFamily="49" charset="-128"/>
              </a:rPr>
              <a:t>100 times Du’a to withhold any blessings from the killers of Imam Husain (A.S) and his followers.</a:t>
            </a:r>
            <a:r>
              <a:rPr lang="en-US" sz="6000">
                <a:solidFill>
                  <a:schemeClr val="bg1"/>
                </a:solidFill>
                <a:latin typeface="Times New Roman" pitchFamily="18" charset="0"/>
              </a:rPr>
              <a:t> </a:t>
            </a:r>
          </a:p>
        </p:txBody>
      </p:sp>
      <p:sp>
        <p:nvSpPr>
          <p:cNvPr id="12390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390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8"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اوَّلَ ظَالِمٍ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withhold blessing </a:t>
            </a:r>
            <a:r>
              <a:rPr lang="en-US" sz="3600" b="1" kern="1200" dirty="0" smtClean="0">
                <a:solidFill>
                  <a:schemeClr val="tx1"/>
                </a:solidFill>
                <a:ea typeface="MS Mincho" pitchFamily="49" charset="-128"/>
              </a:rPr>
              <a:t>from the </a:t>
            </a:r>
            <a:r>
              <a:rPr lang="en-US" sz="3600" b="1" kern="1200" dirty="0">
                <a:solidFill>
                  <a:schemeClr val="tx1"/>
                </a:solidFill>
                <a:ea typeface="MS Mincho" pitchFamily="49" charset="-128"/>
              </a:rPr>
              <a:t>foremost </a:t>
            </a:r>
            <a:r>
              <a:rPr lang="en-US" sz="3600" b="1" kern="1200" dirty="0" smtClean="0">
                <a:solidFill>
                  <a:schemeClr val="tx1"/>
                </a:solidFill>
                <a:ea typeface="MS Mincho" pitchFamily="49" charset="-128"/>
              </a:rPr>
              <a:t>persecutor</a:t>
            </a:r>
          </a:p>
          <a:p>
            <a:pPr marL="342900" indent="-342900" eaLnBrk="1" hangingPunct="1">
              <a:defRPr/>
            </a:pPr>
            <a:r>
              <a:rPr lang="ur-PK" sz="3600" dirty="0">
                <a:solidFill>
                  <a:schemeClr val="tx1"/>
                </a:solidFill>
              </a:rPr>
              <a:t>خدا وندا لعنت کر تو پہلے ظلم کرنے والے پر </a:t>
            </a:r>
            <a:endParaRPr lang="en-US" sz="3600" b="1" kern="1200" dirty="0">
              <a:solidFill>
                <a:schemeClr val="tx1"/>
              </a:solidFill>
              <a:ea typeface="MS Mincho" pitchFamily="49" charset="-128"/>
            </a:endParaRPr>
          </a:p>
        </p:txBody>
      </p:sp>
      <p:sp>
        <p:nvSpPr>
          <p:cNvPr id="1249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il`an awwala zalimin</a:t>
            </a:r>
          </a:p>
        </p:txBody>
      </p:sp>
      <p:sp>
        <p:nvSpPr>
          <p:cNvPr id="124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493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
        <p:nvSpPr>
          <p:cNvPr id="124936"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b="1">
                <a:solidFill>
                  <a:srgbClr val="FFFF99"/>
                </a:solidFill>
                <a:latin typeface="Trebuchet MS" pitchFamily="34" charset="0"/>
              </a:rPr>
              <a:t>Tasbih Counter : 1</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ظَلَمَ حَقَّ مُحَمَّدٍ وَآلِ مُحَمَّدٍ</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who usurped the right of Muhammad and Muhammad’s </a:t>
            </a:r>
            <a:r>
              <a:rPr lang="en-US" b="1" kern="1200" dirty="0" smtClean="0">
                <a:solidFill>
                  <a:schemeClr val="tx1"/>
                </a:solidFill>
                <a:ea typeface="MS Mincho" pitchFamily="49" charset="-128"/>
              </a:rPr>
              <a:t>Household</a:t>
            </a:r>
          </a:p>
          <a:p>
            <a:pPr marL="342900" indent="-342900" eaLnBrk="1" hangingPunct="1">
              <a:defRPr/>
            </a:pPr>
            <a:r>
              <a:rPr lang="ur-PK" dirty="0">
                <a:solidFill>
                  <a:schemeClr val="tx1"/>
                </a:solidFill>
              </a:rPr>
              <a:t>جس نے چھینا حق محمّد مصطفیٰ (ص) کا اور ان کی آل کا </a:t>
            </a:r>
            <a:endParaRPr lang="en-US" b="1" kern="1200" dirty="0">
              <a:solidFill>
                <a:schemeClr val="tx1"/>
              </a:solidFill>
              <a:ea typeface="MS Mincho" pitchFamily="49" charset="-128"/>
            </a:endParaRPr>
          </a:p>
        </p:txBody>
      </p:sp>
      <p:sp>
        <p:nvSpPr>
          <p:cNvPr id="1259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zalama haqqa muhammadin wa ali muhammadin</a:t>
            </a:r>
          </a:p>
        </p:txBody>
      </p:sp>
      <p:sp>
        <p:nvSpPr>
          <p:cNvPr id="125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595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وَآخِرَ تَابِعٍ 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the last follower who acceded to his deed</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آخر تک کرنے والوں پر اس کے ظلم میں،</a:t>
            </a:r>
            <a:endParaRPr lang="en-US" sz="3600" b="1" kern="1200" dirty="0">
              <a:solidFill>
                <a:schemeClr val="tx1"/>
              </a:solidFill>
              <a:ea typeface="MS Mincho" pitchFamily="49" charset="-128"/>
            </a:endParaRPr>
          </a:p>
        </p:txBody>
      </p:sp>
      <p:sp>
        <p:nvSpPr>
          <p:cNvPr id="1269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akhira tabi`in lahu `ala dhalika</a:t>
            </a:r>
          </a:p>
        </p:txBody>
      </p:sp>
      <p:sp>
        <p:nvSpPr>
          <p:cNvPr id="126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698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ٱلْعِصَابَةَ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ٱلَّتِي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جَاهَدَتِ </a:t>
            </a:r>
            <a:r>
              <a:rPr lang="ar-SA" sz="9200" kern="1200" dirty="0" err="1" smtClean="0">
                <a:solidFill>
                  <a:schemeClr val="bg1"/>
                </a:solidFill>
                <a:latin typeface="Arabic Typesetting" panose="03020402040406030203" pitchFamily="66" charset="-78"/>
                <a:ea typeface="+mn-ea"/>
                <a:cs typeface="Arabic Typesetting" panose="03020402040406030203" pitchFamily="66" charset="-78"/>
              </a:rPr>
              <a:t>ٱلْحُسَيْنَ</a:t>
            </a:r>
            <a:r>
              <a:rPr lang="en-US" sz="7200" kern="1200" dirty="0" smtClean="0">
                <a:solidFill>
                  <a:schemeClr val="bg1"/>
                </a:solidFill>
                <a:latin typeface="Arabic Typesetting" panose="03020402040406030203" pitchFamily="66" charset="-78"/>
                <a:ea typeface="+mn-ea"/>
                <a:cs typeface="Arabic Typesetting" panose="03020402040406030203" pitchFamily="66" charset="-78"/>
              </a:rPr>
              <a:t>) </a:t>
            </a:r>
            <a:r>
              <a:rPr lang="ar-SA" sz="7200" kern="1200" dirty="0" smtClean="0">
                <a:solidFill>
                  <a:schemeClr val="bg1"/>
                </a:solidFill>
                <a:latin typeface="Arabic Typesetting" panose="03020402040406030203" pitchFamily="66" charset="-78"/>
                <a:ea typeface="+mn-ea"/>
                <a:cs typeface="Arabic Typesetting" panose="03020402040406030203" pitchFamily="66" charset="-78"/>
              </a:rPr>
              <a:t>عليه السلام</a:t>
            </a:r>
            <a:r>
              <a:rPr lang="en-US" sz="7200" kern="1200" dirty="0" smtClean="0">
                <a:solidFill>
                  <a:schemeClr val="bg1"/>
                </a:solidFill>
                <a:latin typeface="Arabic Typesetting" panose="03020402040406030203" pitchFamily="66" charset="-78"/>
                <a:ea typeface="+mn-ea"/>
                <a:cs typeface="Arabic Typesetting" panose="03020402040406030203" pitchFamily="66" charset="-78"/>
              </a:rPr>
              <a:t>(</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O Allah, withhold blessing </a:t>
            </a:r>
            <a:r>
              <a:rPr lang="en-US" sz="2800" b="1" kern="1200" dirty="0" smtClean="0">
                <a:solidFill>
                  <a:schemeClr val="tx1"/>
                </a:solidFill>
                <a:ea typeface="MS Mincho" pitchFamily="49" charset="-128"/>
              </a:rPr>
              <a:t>from the group that fought against al-</a:t>
            </a:r>
            <a:r>
              <a:rPr lang="en-US" sz="2800" b="1" kern="1200" dirty="0" err="1" smtClean="0">
                <a:solidFill>
                  <a:schemeClr val="tx1"/>
                </a:solidFill>
                <a:ea typeface="MS Mincho" pitchFamily="49" charset="-128"/>
              </a:rPr>
              <a:t>Husayn</a:t>
            </a:r>
            <a:r>
              <a:rPr lang="en-US" sz="2800" b="1" kern="1200" dirty="0" smtClean="0">
                <a:solidFill>
                  <a:schemeClr val="tx1"/>
                </a:solidFill>
                <a:ea typeface="MS Mincho" pitchFamily="49" charset="-128"/>
              </a:rPr>
              <a:t> (A.S)</a:t>
            </a:r>
          </a:p>
          <a:p>
            <a:pPr marL="342900" indent="-342900" eaLnBrk="1" hangingPunct="1">
              <a:defRPr/>
            </a:pPr>
            <a:r>
              <a:rPr lang="ur-PK" sz="2800" dirty="0">
                <a:solidFill>
                  <a:schemeClr val="tx1"/>
                </a:solidFill>
              </a:rPr>
              <a:t>خدا وندا لعنت کا تو ان لوگوں پر جنہوں نے جنگ کی حضرت امام حسین (ع) سے </a:t>
            </a:r>
            <a:endParaRPr lang="en-US" sz="2800" b="1" kern="1200" dirty="0">
              <a:solidFill>
                <a:schemeClr val="tx1"/>
              </a:solidFill>
              <a:ea typeface="MS Mincho" pitchFamily="49" charset="-128"/>
            </a:endParaRPr>
          </a:p>
        </p:txBody>
      </p:sp>
      <p:sp>
        <p:nvSpPr>
          <p:cNvPr id="1280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allahumma il`an al`isabata allati jahadat alhusayna (ʿalayhi al-salām)</a:t>
            </a:r>
            <a:endParaRPr lang="fi-FI" sz="3200" b="1" i="1">
              <a:solidFill>
                <a:schemeClr val="bg1"/>
              </a:solidFill>
              <a:ea typeface="MS Mincho" pitchFamily="49" charset="-128"/>
            </a:endParaRPr>
          </a:p>
        </p:txBody>
      </p:sp>
      <p:sp>
        <p:nvSpPr>
          <p:cNvPr id="128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800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وَشَايَعَتْ وَبَايَعَتْ وَتَابَعَتْ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قَتْلِهِ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400" b="1" kern="1200" dirty="0">
                <a:solidFill>
                  <a:schemeClr val="tx1"/>
                </a:solidFill>
                <a:ea typeface="MS Mincho" pitchFamily="49" charset="-128"/>
              </a:rPr>
              <a:t>and who supported each other against him, paid homage to his enemies, and participated in slaying him</a:t>
            </a:r>
            <a:r>
              <a:rPr lang="en-US" sz="2400" b="1" kern="1200" dirty="0" smtClean="0">
                <a:solidFill>
                  <a:schemeClr val="tx1"/>
                </a:solidFill>
                <a:ea typeface="MS Mincho" pitchFamily="49" charset="-128"/>
              </a:rPr>
              <a:t>.</a:t>
            </a:r>
          </a:p>
          <a:p>
            <a:pPr marL="342900" indent="-342900" eaLnBrk="1" hangingPunct="1">
              <a:defRPr/>
            </a:pPr>
            <a:r>
              <a:rPr lang="ur-PK" sz="2400" dirty="0">
                <a:solidFill>
                  <a:schemeClr val="tx1"/>
                </a:solidFill>
              </a:rPr>
              <a:t>اور پیروی کی جنگ کرنے والوں کی اور بیعت کی اور پیروی کی آنحضرت کے قتل پر، </a:t>
            </a:r>
            <a:endParaRPr lang="en-US" sz="2400" b="1" kern="1200" dirty="0">
              <a:solidFill>
                <a:schemeClr val="tx1"/>
              </a:solidFill>
              <a:ea typeface="MS Mincho" pitchFamily="49" charset="-128"/>
            </a:endParaRPr>
          </a:p>
        </p:txBody>
      </p:sp>
      <p:sp>
        <p:nvSpPr>
          <p:cNvPr id="1290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i="1">
                <a:solidFill>
                  <a:schemeClr val="bg1"/>
                </a:solidFill>
                <a:ea typeface="MS Mincho" pitchFamily="49" charset="-128"/>
              </a:rPr>
              <a:t>wa shaya`at wa baya`at wa taba`at `ala qatlihi</a:t>
            </a:r>
            <a:endParaRPr lang="fi-FI" sz="3200" b="1" i="1">
              <a:solidFill>
                <a:schemeClr val="bg1"/>
              </a:solidFill>
              <a:ea typeface="MS Mincho" pitchFamily="49" charset="-128"/>
            </a:endParaRPr>
          </a:p>
        </p:txBody>
      </p:sp>
      <p:sp>
        <p:nvSpPr>
          <p:cNvPr id="129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2903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جَمِيعاً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withhold blessing from </a:t>
            </a:r>
            <a:r>
              <a:rPr lang="en-US" sz="3600" b="1" kern="1200" dirty="0" smtClean="0">
                <a:solidFill>
                  <a:schemeClr val="tx1"/>
                </a:solidFill>
                <a:ea typeface="MS Mincho" pitchFamily="49" charset="-128"/>
              </a:rPr>
              <a:t>all </a:t>
            </a:r>
            <a:r>
              <a:rPr lang="en-US" sz="3600" b="1" kern="1200" dirty="0">
                <a:solidFill>
                  <a:schemeClr val="tx1"/>
                </a:solidFill>
                <a:ea typeface="MS Mincho" pitchFamily="49" charset="-128"/>
              </a:rPr>
              <a:t>of them</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خدا وندا سبھوں پر لعنت کر-</a:t>
            </a:r>
            <a:endParaRPr lang="en-US" sz="3600" b="1" kern="1200" dirty="0">
              <a:solidFill>
                <a:schemeClr val="tx1"/>
              </a:solidFill>
              <a:ea typeface="MS Mincho" pitchFamily="49" charset="-128"/>
            </a:endParaRPr>
          </a:p>
        </p:txBody>
      </p:sp>
      <p:sp>
        <p:nvSpPr>
          <p:cNvPr id="1300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il`anhum jami`an</a:t>
            </a:r>
          </a:p>
        </p:txBody>
      </p:sp>
      <p:sp>
        <p:nvSpPr>
          <p:cNvPr id="130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3005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ChangeArrowheads="1"/>
          </p:cNvSpPr>
          <p:nvPr/>
        </p:nvSpPr>
        <p:spPr bwMode="auto">
          <a:xfrm>
            <a:off x="0" y="2309813"/>
            <a:ext cx="9144000"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6000" b="1">
                <a:solidFill>
                  <a:srgbClr val="CC0000"/>
                </a:solidFill>
                <a:latin typeface="Al-Arial"/>
                <a:ea typeface="MS Mincho" pitchFamily="49" charset="-128"/>
              </a:rPr>
              <a:t>100 times Salutations on Imam Husain (A.S) and his followers.</a:t>
            </a:r>
            <a:r>
              <a:rPr lang="en-US" sz="6000">
                <a:solidFill>
                  <a:schemeClr val="bg1"/>
                </a:solidFill>
                <a:latin typeface="Times New Roman" pitchFamily="18" charset="0"/>
              </a:rPr>
              <a:t> </a:t>
            </a:r>
          </a:p>
        </p:txBody>
      </p:sp>
      <p:sp>
        <p:nvSpPr>
          <p:cNvPr id="73933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3933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8"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be upon you, O </a:t>
            </a:r>
            <a:r>
              <a:rPr lang="en-US" sz="3600" b="1" kern="1200" dirty="0" smtClean="0">
                <a:solidFill>
                  <a:schemeClr val="tx1"/>
                </a:solidFill>
                <a:ea typeface="MS Mincho" pitchFamily="49" charset="-128"/>
              </a:rPr>
              <a:t>Abu-`Abdullah</a:t>
            </a:r>
          </a:p>
          <a:p>
            <a:pPr marL="342900" indent="-342900" eaLnBrk="1" hangingPunct="1">
              <a:defRPr/>
            </a:pPr>
            <a:r>
              <a:rPr lang="ur-PK" sz="3600" dirty="0">
                <a:solidFill>
                  <a:schemeClr val="tx1"/>
                </a:solidFill>
              </a:rPr>
              <a:t>سلام ہو آپ پر اے ابو عبد الله الحسین (ع)</a:t>
            </a:r>
            <a:endParaRPr lang="en-US" sz="3600" b="1" kern="1200" dirty="0">
              <a:solidFill>
                <a:schemeClr val="tx1"/>
              </a:solidFill>
              <a:ea typeface="MS Mincho" pitchFamily="49" charset="-128"/>
            </a:endParaRPr>
          </a:p>
        </p:txBody>
      </p:sp>
      <p:sp>
        <p:nvSpPr>
          <p:cNvPr id="7403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alssalamu `alayka ya aba `abdillahi</a:t>
            </a:r>
            <a:endParaRPr lang="fi-FI" sz="3200" b="1" i="1">
              <a:solidFill>
                <a:schemeClr val="bg1"/>
              </a:solidFill>
              <a:ea typeface="MS Mincho" pitchFamily="49" charset="-128"/>
            </a:endParaRPr>
          </a:p>
        </p:txBody>
      </p:sp>
      <p:sp>
        <p:nvSpPr>
          <p:cNvPr id="740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035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
        <p:nvSpPr>
          <p:cNvPr id="740360" name="Text Box 6"/>
          <p:cNvSpPr txBox="1">
            <a:spLocks noChangeArrowheads="1"/>
          </p:cNvSpPr>
          <p:nvPr/>
        </p:nvSpPr>
        <p:spPr bwMode="auto">
          <a:xfrm>
            <a:off x="3348038" y="5654675"/>
            <a:ext cx="2447925" cy="366713"/>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b="1">
                <a:solidFill>
                  <a:srgbClr val="FFFF99"/>
                </a:solidFill>
                <a:latin typeface="Trebuchet MS" pitchFamily="34" charset="0"/>
              </a:rPr>
              <a:t>Tasbih Counter : 1</a:t>
            </a: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ٱلارْوَاحِ</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ٱلَّتِي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حَلَّتْ بِفِنَائِكَ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upon the souls that gathered in your courtyard</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 اور ان روحوں پر جو نازل ہوئیں آپ کے صحن خانہ میں  اور مقیم ہیں آپ کے روضۂ اقدس میں، </a:t>
            </a:r>
            <a:endParaRPr lang="en-US" sz="2800" b="1" kern="1200" dirty="0">
              <a:solidFill>
                <a:schemeClr val="tx1"/>
              </a:solidFill>
              <a:ea typeface="MS Mincho" pitchFamily="49" charset="-128"/>
            </a:endParaRPr>
          </a:p>
        </p:txBody>
      </p:sp>
      <p:sp>
        <p:nvSpPr>
          <p:cNvPr id="7413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`ala al-arwahi allati hallat bifina'ika</a:t>
            </a:r>
            <a:endParaRPr lang="fi-FI" sz="3200" b="1" i="1">
              <a:solidFill>
                <a:schemeClr val="bg1"/>
              </a:solidFill>
              <a:ea typeface="MS Mincho" pitchFamily="49" charset="-128"/>
            </a:endParaRPr>
          </a:p>
        </p:txBody>
      </p:sp>
      <p:sp>
        <p:nvSpPr>
          <p:cNvPr id="741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138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ابَا </a:t>
            </a:r>
            <a:r>
              <a:rPr lang="ar-SA" sz="9200" kern="1200" dirty="0">
                <a:solidFill>
                  <a:schemeClr val="bg1"/>
                </a:solidFill>
                <a:latin typeface="Arabic Typesetting" panose="03020402040406030203" pitchFamily="66" charset="-78"/>
                <a:ea typeface="+mn-ea"/>
                <a:cs typeface="Arabic Typesetting" panose="03020402040406030203" pitchFamily="66" charset="-78"/>
              </a:rPr>
              <a:t>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be upon you, O </a:t>
            </a:r>
            <a:r>
              <a:rPr lang="en-US" sz="3600" b="1" kern="1200" dirty="0" smtClean="0">
                <a:solidFill>
                  <a:schemeClr val="tx1"/>
                </a:solidFill>
                <a:ea typeface="MS Mincho" pitchFamily="49" charset="-128"/>
              </a:rPr>
              <a:t>Abu-`Abdullah.</a:t>
            </a:r>
          </a:p>
          <a:p>
            <a:pPr marL="342900" indent="-342900" eaLnBrk="1" hangingPunct="1">
              <a:defRPr/>
            </a:pPr>
            <a:r>
              <a:rPr lang="ur-PK" sz="3600" dirty="0">
                <a:solidFill>
                  <a:schemeClr val="tx1"/>
                </a:solidFill>
              </a:rPr>
              <a:t>سلام ہو آپ پر اے ابو عبد الله الحسین (ع)،</a:t>
            </a:r>
            <a:endParaRPr lang="en-US" sz="3600" b="1" kern="1200" dirty="0">
              <a:solidFill>
                <a:schemeClr val="tx1"/>
              </a:solidFill>
              <a:ea typeface="MS Mincho" pitchFamily="49" charset="-128"/>
            </a:endParaRPr>
          </a:p>
        </p:txBody>
      </p:sp>
      <p:sp>
        <p:nvSpPr>
          <p:cNvPr id="143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alssalamu `alayka ya aba `abdillahi</a:t>
            </a:r>
            <a:endParaRPr lang="fi-FI" sz="3200" b="1" i="1">
              <a:solidFill>
                <a:schemeClr val="bg1"/>
              </a:solidFill>
              <a:ea typeface="MS Mincho" pitchFamily="49" charset="-128"/>
            </a:endParaRPr>
          </a:p>
        </p:txBody>
      </p:sp>
      <p:sp>
        <p:nvSpPr>
          <p:cNvPr id="14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434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عَلَيْكَ مِنِّي سَلاَمُ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ابَداً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of Allah be upon you from me </a:t>
            </a:r>
            <a:r>
              <a:rPr lang="en-US" sz="3600" b="1" kern="1200" dirty="0" smtClean="0">
                <a:solidFill>
                  <a:schemeClr val="tx1"/>
                </a:solidFill>
                <a:ea typeface="MS Mincho" pitchFamily="49" charset="-128"/>
              </a:rPr>
              <a:t>forever</a:t>
            </a:r>
          </a:p>
          <a:p>
            <a:pPr marL="342900" indent="-342900" eaLnBrk="1" hangingPunct="1">
              <a:defRPr/>
            </a:pPr>
            <a:r>
              <a:rPr lang="ur-PK" sz="3600" dirty="0">
                <a:solidFill>
                  <a:schemeClr val="tx1"/>
                </a:solidFill>
              </a:rPr>
              <a:t>میری طرف سے سلام خدا ہو ہمیشہ</a:t>
            </a:r>
            <a:endParaRPr lang="en-US" sz="3600" b="1" kern="1200" dirty="0">
              <a:solidFill>
                <a:schemeClr val="tx1"/>
              </a:solidFill>
              <a:ea typeface="MS Mincho" pitchFamily="49" charset="-128"/>
            </a:endParaRPr>
          </a:p>
        </p:txBody>
      </p:sp>
      <p:sp>
        <p:nvSpPr>
          <p:cNvPr id="7424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`alayka minni salamu allahi abadan</a:t>
            </a:r>
          </a:p>
        </p:txBody>
      </p:sp>
      <p:sp>
        <p:nvSpPr>
          <p:cNvPr id="742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240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بَقيتُ وَبَقِيَ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ٱللَّيْلُ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وَٱلنَّهَارُ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as long as I am existent and as long as there are day and night</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جب تک کہ میں زندہ ہوں اور روز و شب باقی ہیں</a:t>
            </a:r>
            <a:endParaRPr lang="en-US" sz="3600" b="1" kern="1200" dirty="0">
              <a:solidFill>
                <a:schemeClr val="tx1"/>
              </a:solidFill>
              <a:ea typeface="MS Mincho" pitchFamily="49" charset="-128"/>
            </a:endParaRPr>
          </a:p>
        </p:txBody>
      </p:sp>
      <p:sp>
        <p:nvSpPr>
          <p:cNvPr id="7434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ma baqitu wa baqiya allaylu walnnaharu</a:t>
            </a:r>
          </a:p>
        </p:txBody>
      </p:sp>
      <p:sp>
        <p:nvSpPr>
          <p:cNvPr id="743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343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جَعَلَهُ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آخِرَ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ٱلْعَهْدِ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مِنِّي لِزِيَارَتِكُمْ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May Allah not cause this (visit) to be the last of my visit to you (all</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 اور قرار دے خدا میری اس زیارت کو آپ کی آخری زیارت، </a:t>
            </a:r>
            <a:endParaRPr lang="en-US" sz="2800" b="1" kern="1200" dirty="0">
              <a:solidFill>
                <a:schemeClr val="tx1"/>
              </a:solidFill>
              <a:ea typeface="MS Mincho" pitchFamily="49" charset="-128"/>
            </a:endParaRPr>
          </a:p>
        </p:txBody>
      </p:sp>
      <p:sp>
        <p:nvSpPr>
          <p:cNvPr id="7444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 ja`alahu allahu akhira al`ahdi minni liziyaratikum</a:t>
            </a:r>
          </a:p>
        </p:txBody>
      </p:sp>
      <p:sp>
        <p:nvSpPr>
          <p:cNvPr id="744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445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be upon al-</a:t>
            </a:r>
            <a:r>
              <a:rPr lang="en-US" sz="3600" b="1" kern="1200" dirty="0" err="1">
                <a:solidFill>
                  <a:schemeClr val="tx1"/>
                </a:solidFill>
                <a:ea typeface="MS Mincho" pitchFamily="49" charset="-128"/>
              </a:rPr>
              <a:t>Husayn</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سلام ہو میرے مولا امام حسین (ع) پر</a:t>
            </a:r>
            <a:endParaRPr lang="en-US" sz="3600" b="1" kern="1200" dirty="0">
              <a:solidFill>
                <a:schemeClr val="tx1"/>
              </a:solidFill>
              <a:ea typeface="MS Mincho" pitchFamily="49" charset="-128"/>
            </a:endParaRPr>
          </a:p>
        </p:txBody>
      </p:sp>
      <p:sp>
        <p:nvSpPr>
          <p:cNvPr id="7454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alssalamu `ala alhusayni</a:t>
            </a:r>
          </a:p>
        </p:txBody>
      </p:sp>
      <p:sp>
        <p:nvSpPr>
          <p:cNvPr id="745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547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 بْنِ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upon </a:t>
            </a:r>
            <a:r>
              <a:rPr lang="en-US" sz="3600" b="1" kern="1200" dirty="0" smtClean="0">
                <a:solidFill>
                  <a:schemeClr val="tx1"/>
                </a:solidFill>
                <a:ea typeface="MS Mincho" pitchFamily="49" charset="-128"/>
              </a:rPr>
              <a:t>`Ali </a:t>
            </a:r>
            <a:r>
              <a:rPr lang="en-US" sz="3600" b="1" kern="1200" dirty="0" err="1">
                <a:solidFill>
                  <a:schemeClr val="tx1"/>
                </a:solidFill>
                <a:ea typeface="MS Mincho" pitchFamily="49" charset="-128"/>
              </a:rPr>
              <a:t>ibn</a:t>
            </a:r>
            <a:r>
              <a:rPr lang="en-US" sz="3600" b="1" kern="1200" dirty="0">
                <a:solidFill>
                  <a:schemeClr val="tx1"/>
                </a:solidFill>
                <a:ea typeface="MS Mincho" pitchFamily="49" charset="-128"/>
              </a:rPr>
              <a:t> al-</a:t>
            </a:r>
            <a:r>
              <a:rPr lang="en-US" sz="3600" b="1" kern="1200" dirty="0" err="1">
                <a:solidFill>
                  <a:schemeClr val="tx1"/>
                </a:solidFill>
                <a:ea typeface="MS Mincho" pitchFamily="49" charset="-128"/>
              </a:rPr>
              <a:t>Husayn</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 اور شہزادہ علی اکبر (ع) پر،  پسر امام حسین (ع) پر</a:t>
            </a:r>
            <a:endParaRPr lang="en-US" sz="3600" b="1" kern="1200" dirty="0">
              <a:solidFill>
                <a:schemeClr val="tx1"/>
              </a:solidFill>
              <a:ea typeface="MS Mincho" pitchFamily="49" charset="-128"/>
            </a:endParaRPr>
          </a:p>
        </p:txBody>
      </p:sp>
      <p:sp>
        <p:nvSpPr>
          <p:cNvPr id="7465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`ala `aliyyi bni alhusayni</a:t>
            </a:r>
          </a:p>
        </p:txBody>
      </p:sp>
      <p:sp>
        <p:nvSpPr>
          <p:cNvPr id="746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650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اوْلاَدِ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upon the sons of al-</a:t>
            </a:r>
            <a:r>
              <a:rPr lang="en-US" sz="3600" b="1" kern="1200" dirty="0" err="1">
                <a:solidFill>
                  <a:schemeClr val="tx1"/>
                </a:solidFill>
                <a:ea typeface="MS Mincho" pitchFamily="49" charset="-128"/>
              </a:rPr>
              <a:t>Husayn</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 اور جملہ اولاد امام حسین (ع) پر </a:t>
            </a:r>
            <a:endParaRPr lang="en-US" sz="3600" b="1" kern="1200" dirty="0">
              <a:solidFill>
                <a:schemeClr val="tx1"/>
              </a:solidFill>
              <a:ea typeface="MS Mincho" pitchFamily="49" charset="-128"/>
            </a:endParaRPr>
          </a:p>
        </p:txBody>
      </p:sp>
      <p:sp>
        <p:nvSpPr>
          <p:cNvPr id="7475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`ala awladi alhusayni</a:t>
            </a:r>
          </a:p>
        </p:txBody>
      </p:sp>
      <p:sp>
        <p:nvSpPr>
          <p:cNvPr id="747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752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اصْحَابِ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upon the companions of al-</a:t>
            </a:r>
            <a:r>
              <a:rPr lang="en-US" sz="3600" b="1" kern="1200" dirty="0" err="1">
                <a:solidFill>
                  <a:schemeClr val="tx1"/>
                </a:solidFill>
                <a:ea typeface="MS Mincho" pitchFamily="49" charset="-128"/>
              </a:rPr>
              <a:t>Husayn</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اصحاب امام حسین (ع) پر -</a:t>
            </a:r>
            <a:endParaRPr lang="en-US" sz="3600" b="1" kern="1200" dirty="0">
              <a:solidFill>
                <a:schemeClr val="tx1"/>
              </a:solidFill>
              <a:ea typeface="MS Mincho" pitchFamily="49" charset="-128"/>
            </a:endParaRPr>
          </a:p>
        </p:txBody>
      </p:sp>
      <p:sp>
        <p:nvSpPr>
          <p:cNvPr id="7485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`ala ashabi alhusayni</a:t>
            </a:r>
          </a:p>
        </p:txBody>
      </p:sp>
      <p:sp>
        <p:nvSpPr>
          <p:cNvPr id="748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855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en-US" sz="9200" kern="1200" dirty="0" smtClean="0">
                <a:solidFill>
                  <a:schemeClr val="bg1"/>
                </a:solidFill>
                <a:latin typeface="Arabic Typesetting" panose="03020402040406030203" pitchFamily="66" charset="-78"/>
                <a:ea typeface="+mn-ea"/>
                <a:cs typeface="Arabic Typesetting" panose="03020402040406030203" pitchFamily="66" charset="-78"/>
              </a:rPr>
              <a:t>THEN RECITE</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endParaRPr lang="en-US" sz="3600" b="1" kern="1200" dirty="0">
              <a:solidFill>
                <a:schemeClr val="bg1"/>
              </a:solidFill>
              <a:ea typeface="MS Mincho" pitchFamily="49" charset="-128"/>
            </a:endParaRPr>
          </a:p>
        </p:txBody>
      </p:sp>
      <p:sp>
        <p:nvSpPr>
          <p:cNvPr id="7485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a:solidFill>
                <a:schemeClr val="bg1"/>
              </a:solidFill>
              <a:ea typeface="MS Mincho" pitchFamily="49" charset="-128"/>
            </a:endParaRPr>
          </a:p>
        </p:txBody>
      </p:sp>
      <p:sp>
        <p:nvSpPr>
          <p:cNvPr id="748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855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extLst>
      <p:ext uri="{BB962C8B-B14F-4D97-AF65-F5344CB8AC3E}">
        <p14:creationId xmlns:p14="http://schemas.microsoft.com/office/powerpoint/2010/main" val="1353574021"/>
      </p:ext>
    </p:extLst>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خُصَّ انْتَ اوَّلَ ظَالِمٍ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مِنِّي</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O Allah, withhold </a:t>
            </a:r>
            <a:r>
              <a:rPr lang="en-US" sz="2800" b="1" kern="1200" dirty="0" smtClean="0">
                <a:solidFill>
                  <a:schemeClr val="tx1"/>
                </a:solidFill>
                <a:ea typeface="MS Mincho" pitchFamily="49" charset="-128"/>
              </a:rPr>
              <a:t>(specially) blessing from the </a:t>
            </a:r>
            <a:r>
              <a:rPr lang="en-US" sz="2800" b="1" kern="1200" dirty="0">
                <a:solidFill>
                  <a:schemeClr val="tx1"/>
                </a:solidFill>
                <a:ea typeface="MS Mincho" pitchFamily="49" charset="-128"/>
              </a:rPr>
              <a:t>foremost </a:t>
            </a:r>
            <a:r>
              <a:rPr lang="en-US" sz="2800" b="1" kern="1200" dirty="0" smtClean="0">
                <a:solidFill>
                  <a:schemeClr val="tx1"/>
                </a:solidFill>
                <a:ea typeface="MS Mincho" pitchFamily="49" charset="-128"/>
              </a:rPr>
              <a:t>persecutor</a:t>
            </a:r>
          </a:p>
          <a:p>
            <a:pPr marL="342900" indent="-342900" eaLnBrk="1" hangingPunct="1">
              <a:defRPr/>
            </a:pPr>
            <a:r>
              <a:rPr lang="ur-PK" sz="2800" dirty="0">
                <a:solidFill>
                  <a:schemeClr val="tx1"/>
                </a:solidFill>
              </a:rPr>
              <a:t>خدا وندا مخصوص کر تو پہلے ظالم کو میری طرف سے لعنت کے ساتھ</a:t>
            </a:r>
            <a:endParaRPr lang="en-US" sz="2800" b="1" kern="1200" dirty="0">
              <a:solidFill>
                <a:schemeClr val="tx1"/>
              </a:solidFill>
              <a:ea typeface="MS Mincho" pitchFamily="49" charset="-128"/>
            </a:endParaRPr>
          </a:p>
        </p:txBody>
      </p:sp>
      <p:sp>
        <p:nvSpPr>
          <p:cNvPr id="16629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khussa anta awwala zalimin billa`ni minni</a:t>
            </a:r>
          </a:p>
        </p:txBody>
      </p:sp>
      <p:sp>
        <p:nvSpPr>
          <p:cNvPr id="1662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6298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وَٱبْدَا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بِهِ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اوَّلاَ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begin with him first</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 اور ابتداء کر پہلے اسی ظالم سے </a:t>
            </a:r>
            <a:endParaRPr lang="en-US" sz="3600" b="1" kern="1200" dirty="0">
              <a:solidFill>
                <a:schemeClr val="tx1"/>
              </a:solidFill>
              <a:ea typeface="MS Mincho" pitchFamily="49" charset="-128"/>
            </a:endParaRPr>
          </a:p>
        </p:txBody>
      </p:sp>
      <p:sp>
        <p:nvSpPr>
          <p:cNvPr id="16640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wabda' bihi awwalan</a:t>
            </a:r>
          </a:p>
        </p:txBody>
      </p:sp>
      <p:sp>
        <p:nvSpPr>
          <p:cNvPr id="1664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6400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بْنَ رَسُولِ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be upon you, O son of Allah’s Messenger</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سلام ہو آپ پر اے فرزند رسول خدا (ص)</a:t>
            </a:r>
            <a:endParaRPr lang="en-US" sz="3600" b="1" kern="1200" dirty="0">
              <a:solidFill>
                <a:schemeClr val="tx1"/>
              </a:solidFill>
              <a:ea typeface="MS Mincho" pitchFamily="49" charset="-128"/>
            </a:endParaRPr>
          </a:p>
        </p:txBody>
      </p:sp>
      <p:sp>
        <p:nvSpPr>
          <p:cNvPr id="153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alssalamu `alayka yabna rasuli allahi</a:t>
            </a:r>
          </a:p>
        </p:txBody>
      </p:sp>
      <p:sp>
        <p:nvSpPr>
          <p:cNvPr id="15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536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ثُمَّ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ٱلثَّانِيَ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وَٱلثَّالِثَ</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وَٱلرَّابِعَ</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then withhold blessing </a:t>
            </a:r>
            <a:r>
              <a:rPr lang="en-US" sz="3600" b="1" kern="1200" dirty="0" smtClean="0">
                <a:solidFill>
                  <a:schemeClr val="tx1"/>
                </a:solidFill>
                <a:ea typeface="MS Mincho" pitchFamily="49" charset="-128"/>
              </a:rPr>
              <a:t>from </a:t>
            </a:r>
            <a:r>
              <a:rPr lang="en-US" sz="3600" b="1" kern="1200" dirty="0">
                <a:solidFill>
                  <a:schemeClr val="tx1"/>
                </a:solidFill>
                <a:ea typeface="MS Mincho" pitchFamily="49" charset="-128"/>
              </a:rPr>
              <a:t>the second, the third, and the fourth</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پھر دوسرے پر پھر تیسرے پر پھر چوتھے پر،</a:t>
            </a:r>
            <a:endParaRPr lang="en-US" sz="3600" b="1" kern="1200" dirty="0">
              <a:solidFill>
                <a:schemeClr val="tx1"/>
              </a:solidFill>
              <a:ea typeface="MS Mincho" pitchFamily="49" charset="-128"/>
            </a:endParaRPr>
          </a:p>
        </p:txBody>
      </p:sp>
      <p:sp>
        <p:nvSpPr>
          <p:cNvPr id="16650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thumma il`an alththaniya walththalitha walrrabi`a</a:t>
            </a:r>
          </a:p>
        </p:txBody>
      </p:sp>
      <p:sp>
        <p:nvSpPr>
          <p:cNvPr id="1665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6503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يَزِيدَ خَامِساً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withhold blessing from </a:t>
            </a:r>
            <a:r>
              <a:rPr lang="en-US" sz="3600" b="1" kern="1200" dirty="0" err="1">
                <a:solidFill>
                  <a:schemeClr val="tx1"/>
                </a:solidFill>
                <a:ea typeface="MS Mincho" pitchFamily="49" charset="-128"/>
              </a:rPr>
              <a:t>Yazid</a:t>
            </a:r>
            <a:r>
              <a:rPr lang="en-US" sz="3600" b="1" kern="1200" dirty="0">
                <a:solidFill>
                  <a:schemeClr val="tx1"/>
                </a:solidFill>
                <a:ea typeface="MS Mincho" pitchFamily="49" charset="-128"/>
              </a:rPr>
              <a:t> fifthly</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خدا وندا لعنت کر تو یزید بن معاویہ ملعون پانچویں پر</a:t>
            </a:r>
            <a:endParaRPr lang="en-US" sz="3600" b="1" kern="1200" dirty="0">
              <a:solidFill>
                <a:schemeClr val="tx1"/>
              </a:solidFill>
              <a:ea typeface="MS Mincho" pitchFamily="49" charset="-128"/>
            </a:endParaRPr>
          </a:p>
        </p:txBody>
      </p:sp>
      <p:sp>
        <p:nvSpPr>
          <p:cNvPr id="16660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il`an yazida khamisan</a:t>
            </a:r>
          </a:p>
        </p:txBody>
      </p:sp>
      <p:sp>
        <p:nvSpPr>
          <p:cNvPr id="1666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6605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وَٱلْعَنْ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عُبَيْدَ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بْنَ زِيَادٍ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مَرْجَانَةَ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withhold blessing </a:t>
            </a:r>
            <a:r>
              <a:rPr lang="en-US" sz="2800" b="1" kern="1200" dirty="0" smtClean="0">
                <a:solidFill>
                  <a:schemeClr val="tx1"/>
                </a:solidFill>
                <a:ea typeface="MS Mincho" pitchFamily="49" charset="-128"/>
              </a:rPr>
              <a:t>from `</a:t>
            </a:r>
            <a:r>
              <a:rPr lang="en-US" sz="2800" b="1" kern="1200" dirty="0" err="1" smtClean="0">
                <a:solidFill>
                  <a:schemeClr val="tx1"/>
                </a:solidFill>
                <a:ea typeface="MS Mincho" pitchFamily="49" charset="-128"/>
              </a:rPr>
              <a:t>Ubaydullah</a:t>
            </a:r>
            <a:r>
              <a:rPr lang="en-US" sz="2800" b="1" kern="1200" dirty="0" smtClean="0">
                <a:solidFill>
                  <a:schemeClr val="tx1"/>
                </a:solidFill>
                <a:ea typeface="MS Mincho" pitchFamily="49" charset="-128"/>
              </a:rPr>
              <a:t> </a:t>
            </a:r>
            <a:r>
              <a:rPr lang="en-US" sz="2800" b="1" kern="1200" dirty="0" err="1">
                <a:solidFill>
                  <a:schemeClr val="tx1"/>
                </a:solidFill>
                <a:ea typeface="MS Mincho" pitchFamily="49" charset="-128"/>
              </a:rPr>
              <a:t>ibn</a:t>
            </a:r>
            <a:r>
              <a:rPr lang="en-US" sz="2800" b="1" kern="1200" dirty="0">
                <a:solidFill>
                  <a:schemeClr val="tx1"/>
                </a:solidFill>
                <a:ea typeface="MS Mincho" pitchFamily="49" charset="-128"/>
              </a:rPr>
              <a:t> </a:t>
            </a:r>
            <a:r>
              <a:rPr lang="en-US" sz="2800" b="1" kern="1200" dirty="0" err="1">
                <a:solidFill>
                  <a:schemeClr val="tx1"/>
                </a:solidFill>
                <a:ea typeface="MS Mincho" pitchFamily="49" charset="-128"/>
              </a:rPr>
              <a:t>Ziyad</a:t>
            </a:r>
            <a:r>
              <a:rPr lang="en-US" sz="2800" b="1" kern="1200" dirty="0">
                <a:solidFill>
                  <a:schemeClr val="tx1"/>
                </a:solidFill>
                <a:ea typeface="MS Mincho" pitchFamily="49" charset="-128"/>
              </a:rPr>
              <a:t>, the son of </a:t>
            </a:r>
            <a:r>
              <a:rPr lang="en-US" sz="2800" b="1" kern="1200" dirty="0" err="1">
                <a:solidFill>
                  <a:schemeClr val="tx1"/>
                </a:solidFill>
                <a:ea typeface="MS Mincho" pitchFamily="49" charset="-128"/>
              </a:rPr>
              <a:t>Marjanah</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 اور لعنت کر عبید الله بن زیاد پر جو بیٹا ہے ابن مرجانہ کا</a:t>
            </a:r>
            <a:endParaRPr lang="en-US" sz="2800" b="1" kern="1200" dirty="0">
              <a:solidFill>
                <a:schemeClr val="tx1"/>
              </a:solidFill>
              <a:ea typeface="MS Mincho" pitchFamily="49" charset="-128"/>
            </a:endParaRPr>
          </a:p>
        </p:txBody>
      </p:sp>
      <p:sp>
        <p:nvSpPr>
          <p:cNvPr id="16670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wal`an `ubaydallahi bna ziyadin wabna marjanata</a:t>
            </a:r>
          </a:p>
        </p:txBody>
      </p:sp>
      <p:sp>
        <p:nvSpPr>
          <p:cNvPr id="1667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6707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وَعُمَرَ بْنَ سَعْدٍ وَشِمْراً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`Umar </a:t>
            </a:r>
            <a:r>
              <a:rPr lang="en-US" sz="3600" b="1" kern="1200" dirty="0" err="1">
                <a:solidFill>
                  <a:schemeClr val="tx1"/>
                </a:solidFill>
                <a:ea typeface="MS Mincho" pitchFamily="49" charset="-128"/>
              </a:rPr>
              <a:t>ibn</a:t>
            </a:r>
            <a:r>
              <a:rPr lang="en-US" sz="3600" b="1" kern="1200" dirty="0">
                <a:solidFill>
                  <a:schemeClr val="tx1"/>
                </a:solidFill>
                <a:ea typeface="MS Mincho" pitchFamily="49" charset="-128"/>
              </a:rPr>
              <a:t> </a:t>
            </a:r>
            <a:r>
              <a:rPr lang="en-US" sz="3600" b="1" kern="1200" dirty="0" err="1">
                <a:solidFill>
                  <a:schemeClr val="tx1"/>
                </a:solidFill>
                <a:ea typeface="MS Mincho" pitchFamily="49" charset="-128"/>
              </a:rPr>
              <a:t>Sa`d</a:t>
            </a:r>
            <a:r>
              <a:rPr lang="en-US" sz="3600" b="1" kern="1200" dirty="0">
                <a:solidFill>
                  <a:schemeClr val="tx1"/>
                </a:solidFill>
                <a:ea typeface="MS Mincho" pitchFamily="49" charset="-128"/>
              </a:rPr>
              <a:t>, </a:t>
            </a:r>
            <a:r>
              <a:rPr lang="en-US" sz="3600" b="1" kern="1200" dirty="0" err="1">
                <a:solidFill>
                  <a:schemeClr val="tx1"/>
                </a:solidFill>
                <a:ea typeface="MS Mincho" pitchFamily="49" charset="-128"/>
              </a:rPr>
              <a:t>Shimr</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 اور عمر بن سعد پر اور شمر ملعون پر</a:t>
            </a:r>
            <a:endParaRPr lang="en-US" sz="3600" b="1" kern="1200" dirty="0">
              <a:solidFill>
                <a:schemeClr val="tx1"/>
              </a:solidFill>
              <a:ea typeface="MS Mincho" pitchFamily="49" charset="-128"/>
            </a:endParaRPr>
          </a:p>
        </p:txBody>
      </p:sp>
      <p:sp>
        <p:nvSpPr>
          <p:cNvPr id="16681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`umara bna sa`din wa shimran</a:t>
            </a:r>
          </a:p>
        </p:txBody>
      </p:sp>
      <p:sp>
        <p:nvSpPr>
          <p:cNvPr id="1668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6810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وَآلَ ابِي سُفْيَانَ وَآلَ زِيَادٍ وَآلَ مَرْوَانَ</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the family of Abu-</a:t>
            </a:r>
            <a:r>
              <a:rPr lang="en-US" sz="2800" b="1" kern="1200" dirty="0" err="1">
                <a:solidFill>
                  <a:schemeClr val="tx1"/>
                </a:solidFill>
                <a:ea typeface="MS Mincho" pitchFamily="49" charset="-128"/>
              </a:rPr>
              <a:t>Sufyan</a:t>
            </a:r>
            <a:r>
              <a:rPr lang="en-US" sz="2800" b="1" kern="1200" dirty="0">
                <a:solidFill>
                  <a:schemeClr val="tx1"/>
                </a:solidFill>
                <a:ea typeface="MS Mincho" pitchFamily="49" charset="-128"/>
              </a:rPr>
              <a:t>, the family of </a:t>
            </a:r>
            <a:r>
              <a:rPr lang="en-US" sz="2800" b="1" kern="1200" dirty="0" err="1">
                <a:solidFill>
                  <a:schemeClr val="tx1"/>
                </a:solidFill>
                <a:ea typeface="MS Mincho" pitchFamily="49" charset="-128"/>
              </a:rPr>
              <a:t>Ziyad</a:t>
            </a:r>
            <a:r>
              <a:rPr lang="en-US" sz="2800" b="1" kern="1200" dirty="0">
                <a:solidFill>
                  <a:schemeClr val="tx1"/>
                </a:solidFill>
                <a:ea typeface="MS Mincho" pitchFamily="49" charset="-128"/>
              </a:rPr>
              <a:t>, and the family of </a:t>
            </a:r>
            <a:r>
              <a:rPr lang="en-US" sz="2800" b="1" kern="1200" dirty="0" smtClean="0">
                <a:solidFill>
                  <a:schemeClr val="tx1"/>
                </a:solidFill>
                <a:ea typeface="MS Mincho" pitchFamily="49" charset="-128"/>
              </a:rPr>
              <a:t>Marwan</a:t>
            </a:r>
          </a:p>
          <a:p>
            <a:pPr marL="342900" indent="-342900" eaLnBrk="1" hangingPunct="1">
              <a:defRPr/>
            </a:pPr>
            <a:r>
              <a:rPr lang="ur-PK" sz="2800" dirty="0">
                <a:solidFill>
                  <a:schemeClr val="tx1"/>
                </a:solidFill>
              </a:rPr>
              <a:t> اور اولاد ابو سفیان پر اور آل زیاد پر اور آل مروان پر  اور تمام بنی امیہ پر </a:t>
            </a:r>
            <a:endParaRPr lang="en-US" sz="2800" b="1" kern="1200" dirty="0">
              <a:solidFill>
                <a:schemeClr val="tx1"/>
              </a:solidFill>
              <a:ea typeface="MS Mincho" pitchFamily="49" charset="-128"/>
            </a:endParaRPr>
          </a:p>
        </p:txBody>
      </p:sp>
      <p:sp>
        <p:nvSpPr>
          <p:cNvPr id="16691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ala abi sufyana wa ala ziyadin wa ala marwana</a:t>
            </a:r>
          </a:p>
        </p:txBody>
      </p:sp>
      <p:sp>
        <p:nvSpPr>
          <p:cNvPr id="1669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6912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ٱلْقِيَامَةِ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up to the Resurrection Day</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تا قیامت-</a:t>
            </a:r>
            <a:endParaRPr lang="en-US" sz="3600" b="1" kern="1200" dirty="0">
              <a:solidFill>
                <a:schemeClr val="tx1"/>
              </a:solidFill>
              <a:ea typeface="MS Mincho" pitchFamily="49" charset="-128"/>
            </a:endParaRPr>
          </a:p>
        </p:txBody>
      </p:sp>
      <p:sp>
        <p:nvSpPr>
          <p:cNvPr id="16701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ila yawmi alqiyamati</a:t>
            </a:r>
          </a:p>
        </p:txBody>
      </p:sp>
      <p:sp>
        <p:nvSpPr>
          <p:cNvPr id="1670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015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0" name="Rectangle 2"/>
          <p:cNvSpPr>
            <a:spLocks noChangeArrowheads="1"/>
          </p:cNvSpPr>
          <p:nvPr/>
        </p:nvSpPr>
        <p:spPr bwMode="auto">
          <a:xfrm>
            <a:off x="0" y="1849438"/>
            <a:ext cx="91440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6000" b="1">
                <a:solidFill>
                  <a:srgbClr val="CC0000"/>
                </a:solidFill>
                <a:latin typeface="Al-Arial"/>
                <a:ea typeface="MS Mincho" pitchFamily="49" charset="-128"/>
              </a:rPr>
              <a:t>Please go in Prostration (</a:t>
            </a:r>
            <a:r>
              <a:rPr lang="en-US" sz="6000" b="1" i="1">
                <a:solidFill>
                  <a:srgbClr val="CC0000"/>
                </a:solidFill>
                <a:latin typeface="Al-Arial"/>
                <a:ea typeface="MS Mincho" pitchFamily="49" charset="-128"/>
              </a:rPr>
              <a:t>Sajdah</a:t>
            </a:r>
            <a:r>
              <a:rPr lang="en-US" sz="6000" b="1">
                <a:solidFill>
                  <a:srgbClr val="CC0000"/>
                </a:solidFill>
                <a:latin typeface="Al-Arial"/>
                <a:ea typeface="MS Mincho" pitchFamily="49" charset="-128"/>
              </a:rPr>
              <a:t>) and recite the following: </a:t>
            </a:r>
          </a:p>
        </p:txBody>
      </p:sp>
      <p:sp>
        <p:nvSpPr>
          <p:cNvPr id="167117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117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ٱلْحَمْدُ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all praise be to You</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خدا وندا سب تعریفیں تیرے ہی لئے ہیں</a:t>
            </a:r>
            <a:endParaRPr lang="en-US" sz="3600" b="1" kern="1200" dirty="0">
              <a:solidFill>
                <a:schemeClr val="tx1"/>
              </a:solidFill>
              <a:ea typeface="MS Mincho" pitchFamily="49" charset="-128"/>
            </a:endParaRPr>
          </a:p>
        </p:txBody>
      </p:sp>
      <p:sp>
        <p:nvSpPr>
          <p:cNvPr id="16721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laka alhamdu</a:t>
            </a:r>
          </a:p>
        </p:txBody>
      </p:sp>
      <p:sp>
        <p:nvSpPr>
          <p:cNvPr id="1672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219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171825" y="1058863"/>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effectLst>
                  <a:outerShdw blurRad="38100" dist="38100" dir="2700000" algn="tl">
                    <a:srgbClr val="000000">
                      <a:alpha val="43137"/>
                    </a:srgbClr>
                  </a:outerShdw>
                </a:effectLst>
                <a:latin typeface="Trebuchet MS" pitchFamily="34" charset="0"/>
                <a:cs typeface="Arial" charset="0"/>
              </a:rPr>
              <a:t>Sajdah</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حَمْدَ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ٱلشَّاكِرِينَ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مُصَابِهِمْ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the praise of those who thank You for their misfortunes</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 اور ان شکر کرنے والوں کی جنہوں نے تیری حمد کی اپنی مصیبت پر</a:t>
            </a:r>
            <a:endParaRPr lang="en-US" sz="2800" b="1" kern="1200" dirty="0">
              <a:solidFill>
                <a:schemeClr val="tx1"/>
              </a:solidFill>
              <a:ea typeface="MS Mincho" pitchFamily="49" charset="-128"/>
            </a:endParaRPr>
          </a:p>
        </p:txBody>
      </p:sp>
      <p:sp>
        <p:nvSpPr>
          <p:cNvPr id="16732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hamda alshshakirina laka `ala musabihim</a:t>
            </a:r>
          </a:p>
        </p:txBody>
      </p:sp>
      <p:sp>
        <p:nvSpPr>
          <p:cNvPr id="1673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322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171825" y="1058863"/>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effectLst>
                  <a:outerShdw blurRad="38100" dist="38100" dir="2700000" algn="tl">
                    <a:srgbClr val="000000">
                      <a:alpha val="43137"/>
                    </a:srgbClr>
                  </a:outerShdw>
                </a:effectLst>
                <a:latin typeface="Trebuchet MS" pitchFamily="34" charset="0"/>
                <a:cs typeface="Arial" charset="0"/>
              </a:rPr>
              <a:t>Sajdah</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اَلْحَمْدُ لِلَّهِ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عَظِيمِ رَزِيَّتِي</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All praise be to Allah for my great misfortune</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 تمام تعریفیں خدا ہی کے لئے ہیں</a:t>
            </a:r>
            <a:endParaRPr lang="en-US" sz="3600" b="1" kern="1200" dirty="0">
              <a:solidFill>
                <a:schemeClr val="tx1"/>
              </a:solidFill>
              <a:ea typeface="MS Mincho" pitchFamily="49" charset="-128"/>
            </a:endParaRPr>
          </a:p>
        </p:txBody>
      </p:sp>
      <p:sp>
        <p:nvSpPr>
          <p:cNvPr id="16742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alhamdu lillahi `ala `azimi raziyyati</a:t>
            </a:r>
          </a:p>
        </p:txBody>
      </p:sp>
      <p:sp>
        <p:nvSpPr>
          <p:cNvPr id="1674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424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171825" y="1058863"/>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effectLst>
                  <a:outerShdw blurRad="38100" dist="38100" dir="2700000" algn="tl">
                    <a:srgbClr val="000000">
                      <a:alpha val="43137"/>
                    </a:srgbClr>
                  </a:outerShdw>
                </a:effectLst>
                <a:latin typeface="Trebuchet MS" pitchFamily="34" charset="0"/>
                <a:cs typeface="Arial" charset="0"/>
              </a:rPr>
              <a:t>Sajdah</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خِيَرَةِ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خَيرَتِهِ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Peace be upon you, O choicest of Allah and son of His choicest</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سلام ہو آپ پر اے الله کے سب سے بہترین چنے ہوئے اور بہترین چنے ہوئے کے فرزند</a:t>
            </a:r>
            <a:endParaRPr lang="en-US" sz="2800" b="1" kern="1200" dirty="0">
              <a:solidFill>
                <a:schemeClr val="tx1"/>
              </a:solidFill>
              <a:ea typeface="MS Mincho" pitchFamily="49" charset="-128"/>
            </a:endParaRPr>
          </a:p>
        </p:txBody>
      </p:sp>
      <p:sp>
        <p:nvSpPr>
          <p:cNvPr id="163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alssalamu `alayka ya khiyarata allahi wabna khiyaratihi</a:t>
            </a:r>
          </a:p>
        </p:txBody>
      </p:sp>
      <p:sp>
        <p:nvSpPr>
          <p:cNvPr id="16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39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ٱرْزُقْنِي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شَفَاعَةَ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ٱلْوُرُودِ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O Allah, (please) grant me the intercession of al-</a:t>
            </a:r>
            <a:r>
              <a:rPr lang="en-US" sz="2800" b="1" kern="1200" dirty="0" err="1">
                <a:solidFill>
                  <a:schemeClr val="tx1"/>
                </a:solidFill>
                <a:ea typeface="MS Mincho" pitchFamily="49" charset="-128"/>
              </a:rPr>
              <a:t>Husayn</a:t>
            </a:r>
            <a:r>
              <a:rPr lang="en-US" sz="2800" b="1" kern="1200" dirty="0">
                <a:solidFill>
                  <a:schemeClr val="tx1"/>
                </a:solidFill>
                <a:ea typeface="MS Mincho" pitchFamily="49" charset="-128"/>
              </a:rPr>
              <a:t> on the Day of Coming (to You</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 مجھ کو شفاعت حضرت امام حسین (ع) کی قیامت کے دن</a:t>
            </a:r>
            <a:endParaRPr lang="en-US" sz="2800" b="1" kern="1200" dirty="0">
              <a:solidFill>
                <a:schemeClr val="tx1"/>
              </a:solidFill>
              <a:ea typeface="MS Mincho" pitchFamily="49" charset="-128"/>
            </a:endParaRPr>
          </a:p>
        </p:txBody>
      </p:sp>
      <p:sp>
        <p:nvSpPr>
          <p:cNvPr id="16752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irzuqni shafa`ata alhusayni yawma alwurudi</a:t>
            </a:r>
          </a:p>
        </p:txBody>
      </p:sp>
      <p:sp>
        <p:nvSpPr>
          <p:cNvPr id="1675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527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171825" y="1058863"/>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effectLst>
                  <a:outerShdw blurRad="38100" dist="38100" dir="2700000" algn="tl">
                    <a:srgbClr val="000000">
                      <a:alpha val="43137"/>
                    </a:srgbClr>
                  </a:outerShdw>
                </a:effectLst>
                <a:latin typeface="Trebuchet MS" pitchFamily="34" charset="0"/>
                <a:cs typeface="Arial" charset="0"/>
              </a:rPr>
              <a:t>Sajdah</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وَثَبِّتْ لِي قَدَمَ صِدْقٍ عِنْدَكَ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make for me with You a firm step of </a:t>
            </a:r>
            <a:r>
              <a:rPr lang="en-US" sz="3600" b="1" kern="1200" dirty="0" smtClean="0">
                <a:solidFill>
                  <a:schemeClr val="tx1"/>
                </a:solidFill>
                <a:ea typeface="MS Mincho" pitchFamily="49" charset="-128"/>
              </a:rPr>
              <a:t>honesty</a:t>
            </a:r>
          </a:p>
          <a:p>
            <a:pPr marL="342900" indent="-342900" eaLnBrk="1" hangingPunct="1">
              <a:defRPr/>
            </a:pPr>
            <a:r>
              <a:rPr lang="ur-PK" sz="3600" dirty="0">
                <a:solidFill>
                  <a:schemeClr val="tx1"/>
                </a:solidFill>
              </a:rPr>
              <a:t> اور ثابت قدم رکھ سچائی پر </a:t>
            </a:r>
            <a:endParaRPr lang="en-US" sz="3600" b="1" kern="1200" dirty="0">
              <a:solidFill>
                <a:schemeClr val="tx1"/>
              </a:solidFill>
              <a:ea typeface="MS Mincho" pitchFamily="49" charset="-128"/>
            </a:endParaRPr>
          </a:p>
        </p:txBody>
      </p:sp>
      <p:sp>
        <p:nvSpPr>
          <p:cNvPr id="16762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thabbit li qadama sidqin `indaka</a:t>
            </a:r>
          </a:p>
        </p:txBody>
      </p:sp>
      <p:sp>
        <p:nvSpPr>
          <p:cNvPr id="1676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629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171825" y="1058863"/>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effectLst>
                  <a:outerShdw blurRad="38100" dist="38100" dir="2700000" algn="tl">
                    <a:srgbClr val="000000">
                      <a:alpha val="43137"/>
                    </a:srgbClr>
                  </a:outerShdw>
                </a:effectLst>
                <a:latin typeface="Trebuchet MS" pitchFamily="34" charset="0"/>
                <a:cs typeface="Arial" charset="0"/>
              </a:rPr>
              <a:t>Sajdah</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مَعَ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وَاصْحَابِ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with al-</a:t>
            </a:r>
            <a:r>
              <a:rPr lang="en-US" sz="2800" b="1" kern="1200" dirty="0" err="1">
                <a:solidFill>
                  <a:schemeClr val="tx1"/>
                </a:solidFill>
                <a:ea typeface="MS Mincho" pitchFamily="49" charset="-128"/>
              </a:rPr>
              <a:t>Husayn</a:t>
            </a:r>
            <a:r>
              <a:rPr lang="en-US" sz="2800" b="1" kern="1200" dirty="0">
                <a:solidFill>
                  <a:schemeClr val="tx1"/>
                </a:solidFill>
                <a:ea typeface="MS Mincho" pitchFamily="49" charset="-128"/>
              </a:rPr>
              <a:t> and the companions of </a:t>
            </a:r>
            <a:r>
              <a:rPr lang="en-US" sz="2800" b="1" kern="1200" dirty="0" smtClean="0">
                <a:solidFill>
                  <a:schemeClr val="tx1"/>
                </a:solidFill>
                <a:ea typeface="MS Mincho" pitchFamily="49" charset="-128"/>
              </a:rPr>
              <a:t>al-</a:t>
            </a:r>
            <a:r>
              <a:rPr lang="en-US" sz="2800" b="1" kern="1200" dirty="0" err="1" smtClean="0">
                <a:solidFill>
                  <a:schemeClr val="tx1"/>
                </a:solidFill>
                <a:ea typeface="MS Mincho" pitchFamily="49" charset="-128"/>
              </a:rPr>
              <a:t>Husayn</a:t>
            </a:r>
            <a:endParaRPr lang="en-US" sz="2800" b="1" kern="1200" dirty="0" smtClean="0">
              <a:solidFill>
                <a:schemeClr val="tx1"/>
              </a:solidFill>
              <a:ea typeface="MS Mincho" pitchFamily="49" charset="-128"/>
            </a:endParaRPr>
          </a:p>
          <a:p>
            <a:pPr marL="342900" indent="-342900" eaLnBrk="1" hangingPunct="1">
              <a:defRPr/>
            </a:pPr>
            <a:r>
              <a:rPr lang="ur-PK" sz="2800" dirty="0">
                <a:solidFill>
                  <a:schemeClr val="tx1"/>
                </a:solidFill>
              </a:rPr>
              <a:t>مجھ کو اپنے نزدیک ہمراہ امام حسین (ع) مجھ کو اپنے نزدیک ہمراہ امام حسین (ع)</a:t>
            </a:r>
            <a:endParaRPr lang="en-US" sz="2800" b="1" kern="1200" dirty="0">
              <a:solidFill>
                <a:schemeClr val="tx1"/>
              </a:solidFill>
              <a:ea typeface="MS Mincho" pitchFamily="49" charset="-128"/>
            </a:endParaRPr>
          </a:p>
        </p:txBody>
      </p:sp>
      <p:sp>
        <p:nvSpPr>
          <p:cNvPr id="16773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ma`a alhusayni wa ashabi alhusayni</a:t>
            </a:r>
          </a:p>
        </p:txBody>
      </p:sp>
      <p:sp>
        <p:nvSpPr>
          <p:cNvPr id="1677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731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171825" y="1058863"/>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effectLst>
                  <a:outerShdw blurRad="38100" dist="38100" dir="2700000" algn="tl">
                    <a:srgbClr val="000000">
                      <a:alpha val="43137"/>
                    </a:srgbClr>
                  </a:outerShdw>
                </a:effectLst>
                <a:latin typeface="Trebuchet MS" pitchFamily="34" charset="0"/>
                <a:cs typeface="Arial" charset="0"/>
              </a:rPr>
              <a:t>Sajdah</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بَذَلُوٱ</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مُهَجَهُمْ دُونَ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ٱلسَّلاَمُ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who sacrificed their souls in defense of al-</a:t>
            </a:r>
            <a:r>
              <a:rPr lang="en-US" sz="2800" b="1" kern="1200" dirty="0" err="1">
                <a:solidFill>
                  <a:schemeClr val="tx1"/>
                </a:solidFill>
                <a:ea typeface="MS Mincho" pitchFamily="49" charset="-128"/>
              </a:rPr>
              <a:t>Husayn</a:t>
            </a:r>
            <a:r>
              <a:rPr lang="en-US" sz="2800" b="1" kern="1200" dirty="0">
                <a:solidFill>
                  <a:schemeClr val="tx1"/>
                </a:solidFill>
                <a:ea typeface="MS Mincho" pitchFamily="49" charset="-128"/>
              </a:rPr>
              <a:t>, peace be upon him</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جنہوں نے اپنی جانیں دے دیں حضرت امام حسین (ع) کے سامنے ان کی نصرت میں</a:t>
            </a:r>
            <a:endParaRPr lang="en-US" sz="2800" b="1" kern="1200" dirty="0">
              <a:solidFill>
                <a:schemeClr val="tx1"/>
              </a:solidFill>
              <a:ea typeface="MS Mincho" pitchFamily="49" charset="-128"/>
            </a:endParaRPr>
          </a:p>
        </p:txBody>
      </p:sp>
      <p:sp>
        <p:nvSpPr>
          <p:cNvPr id="16783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3200" b="1" i="1">
                <a:solidFill>
                  <a:schemeClr val="bg1"/>
                </a:solidFill>
                <a:ea typeface="MS Mincho" pitchFamily="49" charset="-128"/>
              </a:rPr>
              <a:t>alladhina badhalu muhajahum duna alhusayni</a:t>
            </a:r>
            <a:endParaRPr lang="fi-FI" sz="3200" b="1" i="1">
              <a:solidFill>
                <a:schemeClr val="bg1"/>
              </a:solidFill>
              <a:ea typeface="MS Mincho" pitchFamily="49" charset="-128"/>
            </a:endParaRPr>
          </a:p>
        </p:txBody>
      </p:sp>
      <p:sp>
        <p:nvSpPr>
          <p:cNvPr id="1678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834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3171825" y="1058863"/>
            <a:ext cx="29749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in prostration/ </a:t>
            </a:r>
            <a:r>
              <a:rPr lang="en-GB" sz="1600" b="1" i="1" dirty="0" err="1">
                <a:effectLst>
                  <a:outerShdw blurRad="38100" dist="38100" dir="2700000" algn="tl">
                    <a:srgbClr val="000000">
                      <a:alpha val="43137"/>
                    </a:srgbClr>
                  </a:outerShdw>
                </a:effectLst>
                <a:latin typeface="Trebuchet MS" pitchFamily="34" charset="0"/>
                <a:cs typeface="Arial" charset="0"/>
              </a:rPr>
              <a:t>Sajdah</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16793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salli `ala muhammadin wa ali muhammadin</a:t>
            </a:r>
          </a:p>
        </p:txBody>
      </p:sp>
      <p:sp>
        <p:nvSpPr>
          <p:cNvPr id="1679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67936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0386" name="Rectangle 13"/>
          <p:cNvSpPr>
            <a:spLocks noGrp="1" noChangeArrowheads="1"/>
          </p:cNvSpPr>
          <p:nvPr>
            <p:ph type="ctrTitle"/>
          </p:nvPr>
        </p:nvSpPr>
        <p:spPr>
          <a:xfrm>
            <a:off x="381000" y="2895600"/>
            <a:ext cx="8458200" cy="1143000"/>
          </a:xfrm>
        </p:spPr>
        <p:txBody>
          <a:bodyPr/>
          <a:lstStyle/>
          <a:p>
            <a:pPr eaLnBrk="1" hangingPunct="1"/>
            <a:r>
              <a:rPr lang="en-US" sz="7200" b="1" smtClean="0">
                <a:solidFill>
                  <a:srgbClr val="C00000"/>
                </a:solidFill>
              </a:rPr>
              <a:t>Two rakáts Namaaz for Hadiya </a:t>
            </a:r>
            <a:br>
              <a:rPr lang="en-US" sz="7200" b="1" smtClean="0">
                <a:solidFill>
                  <a:srgbClr val="C00000"/>
                </a:solidFill>
              </a:rPr>
            </a:br>
            <a:r>
              <a:rPr lang="en-US" sz="7200" b="1" smtClean="0">
                <a:solidFill>
                  <a:srgbClr val="C00000"/>
                </a:solidFill>
              </a:rPr>
              <a:t>Ziyáráh of Ashurá</a:t>
            </a:r>
          </a:p>
        </p:txBody>
      </p:sp>
      <p:sp>
        <p:nvSpPr>
          <p:cNvPr id="168038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ar-SA" sz="1600" b="1">
              <a:solidFill>
                <a:schemeClr val="bg1"/>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1"/>
          <p:cNvSpPr>
            <a:spLocks noChangeArrowheads="1"/>
          </p:cNvSpPr>
          <p:nvPr/>
        </p:nvSpPr>
        <p:spPr bwMode="auto">
          <a:xfrm>
            <a:off x="428625" y="3124200"/>
            <a:ext cx="8334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600" b="1" i="1">
                <a:solidFill>
                  <a:srgbClr val="C00000"/>
                </a:solidFill>
                <a:latin typeface="Trebuchet MS" pitchFamily="34" charset="0"/>
                <a:ea typeface="MS Mincho" pitchFamily="49" charset="-128"/>
              </a:rPr>
              <a:t>Duá Alqamah</a:t>
            </a:r>
          </a:p>
        </p:txBody>
      </p:sp>
      <p:sp>
        <p:nvSpPr>
          <p:cNvPr id="1681411" name="Rectangle 8"/>
          <p:cNvSpPr>
            <a:spLocks noChangeArrowheads="1"/>
          </p:cNvSpPr>
          <p:nvPr/>
        </p:nvSpPr>
        <p:spPr bwMode="auto">
          <a:xfrm>
            <a:off x="685800" y="5421313"/>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i="1">
                <a:solidFill>
                  <a:schemeClr val="bg1"/>
                </a:solidFill>
              </a:rPr>
              <a:t>(Arabic text with English Translation &amp; English Transliteration)</a:t>
            </a:r>
          </a:p>
        </p:txBody>
      </p:sp>
      <p:sp>
        <p:nvSpPr>
          <p:cNvPr id="1681412" name="Rectangle 5"/>
          <p:cNvSpPr>
            <a:spLocks noChangeArrowheads="1"/>
          </p:cNvSpPr>
          <p:nvPr/>
        </p:nvSpPr>
        <p:spPr bwMode="auto">
          <a:xfrm>
            <a:off x="0" y="5867400"/>
            <a:ext cx="9144000" cy="1000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a:solidFill>
                <a:schemeClr val="bg1"/>
              </a:solidFill>
              <a:latin typeface="Trebuchet MS" pitchFamily="34" charset="0"/>
            </a:endParaRPr>
          </a:p>
          <a:p>
            <a:pPr algn="ctr"/>
            <a:r>
              <a:rPr lang="en-US" sz="1100" b="1">
                <a:solidFill>
                  <a:schemeClr val="bg1"/>
                </a:solidFill>
              </a:rPr>
              <a:t>For any errors / comments please write to: duas.org@gmail.com</a:t>
            </a:r>
            <a:endParaRPr lang="en-US" sz="1200" b="1">
              <a:solidFill>
                <a:schemeClr val="bg1"/>
              </a:solidFill>
              <a:latin typeface="Trebuchet MS" pitchFamily="34" charset="0"/>
            </a:endParaRPr>
          </a:p>
          <a:p>
            <a:pPr algn="ctr"/>
            <a:r>
              <a:rPr lang="en-US" sz="1200" b="1">
                <a:solidFill>
                  <a:schemeClr val="bg1"/>
                </a:solidFill>
                <a:latin typeface="Trebuchet MS" pitchFamily="34" charset="0"/>
              </a:rPr>
              <a:t>Kindly recite Sura E Fatiha for Marhumeen of all those who have worked towards making this small work possible.</a:t>
            </a:r>
          </a:p>
          <a:p>
            <a:pPr algn="ctr"/>
            <a:r>
              <a:rPr lang="en-US" sz="1200" b="1">
                <a:solidFill>
                  <a:schemeClr val="bg1"/>
                </a:solidFill>
                <a:latin typeface="Trebuchet MS" pitchFamily="34" charset="0"/>
              </a:rPr>
              <a:t>To display the font correctly, please use the Arabic font “Attari_Quran_Shipped” .</a:t>
            </a:r>
          </a:p>
          <a:p>
            <a:pPr algn="ctr"/>
            <a:r>
              <a:rPr lang="en-US" sz="1200" b="1">
                <a:solidFill>
                  <a:schemeClr val="bg1"/>
                </a:solidFill>
                <a:latin typeface="Trebuchet MS" pitchFamily="34" charset="0"/>
              </a:rPr>
              <a:t>Download font here : http://www.duas.org/fonts/ </a:t>
            </a:r>
          </a:p>
        </p:txBody>
      </p:sp>
      <p:sp>
        <p:nvSpPr>
          <p:cNvPr id="1681413" name="Rectangle 8"/>
          <p:cNvSpPr>
            <a:spLocks noChangeArrowheads="1"/>
          </p:cNvSpPr>
          <p:nvPr/>
        </p:nvSpPr>
        <p:spPr bwMode="auto">
          <a:xfrm>
            <a:off x="685800" y="1676400"/>
            <a:ext cx="7848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SA" sz="8800" b="1">
                <a:solidFill>
                  <a:srgbClr val="C00000"/>
                </a:solidFill>
              </a:rPr>
              <a:t>دعاء علقمة</a:t>
            </a:r>
          </a:p>
        </p:txBody>
      </p:sp>
      <p:sp>
        <p:nvSpPr>
          <p:cNvPr id="1681414" name="Rectangle 1"/>
          <p:cNvSpPr>
            <a:spLocks noChangeArrowheads="1"/>
          </p:cNvSpPr>
          <p:nvPr/>
        </p:nvSpPr>
        <p:spPr bwMode="auto">
          <a:xfrm>
            <a:off x="0" y="4419600"/>
            <a:ext cx="9296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a:solidFill>
                  <a:srgbClr val="C00000"/>
                </a:solidFill>
              </a:rPr>
              <a:t>Duá to be recited after  </a:t>
            </a:r>
            <a:r>
              <a:rPr lang="en-US" sz="2800" b="1" i="1">
                <a:solidFill>
                  <a:srgbClr val="C00000"/>
                </a:solidFill>
              </a:rPr>
              <a:t>"Ziyarah Ashura"</a:t>
            </a:r>
          </a:p>
          <a:p>
            <a:pPr algn="ctr"/>
            <a:r>
              <a:rPr lang="en-US" sz="2800" b="1">
                <a:solidFill>
                  <a:srgbClr val="C00000"/>
                </a:solidFill>
              </a:rPr>
              <a:t>or also known as  "</a:t>
            </a:r>
            <a:r>
              <a:rPr lang="en-US" sz="2800" b="1" i="1">
                <a:solidFill>
                  <a:srgbClr val="C00000"/>
                </a:solidFill>
              </a:rPr>
              <a:t>Duá Safwan</a:t>
            </a:r>
            <a:r>
              <a:rPr lang="en-US" sz="2800" b="1">
                <a:solidFill>
                  <a:srgbClr val="C00000"/>
                </a:solidFill>
              </a:rPr>
              <a: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9823" y="507207"/>
            <a:ext cx="3784353" cy="922337"/>
          </a:xfrm>
          <a:prstGeom prst="rect">
            <a:avLst/>
          </a:prstGeom>
        </p:spPr>
      </p:pic>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3"/>
          <p:cNvSpPr>
            <a:spLocks noChangeArrowheads="1"/>
          </p:cNvSpPr>
          <p:nvPr/>
        </p:nvSpPr>
        <p:spPr bwMode="auto">
          <a:xfrm>
            <a:off x="0" y="1295400"/>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a:t>Muhammad ibn Khalid al-Tayalisi has reported the following from Sayf ibn `Umayrah: Accompanied by Safwan ibn Mahran and a group of our companions, I convoyed Imam al-Sadiq (A) to al-Ghari (currently al-Najaf). After that, we traveled from al-Hirah towards al-Madinah. When we accomplished visiting the tomb of Imam `Ali Amir al-Mu'minin (A), Safwan turned his face towards the tomb of Imam al-Husayn (A) and said to us, “Would you like to visit al-Husayn (A) from this very place, which was the side of Imam `Ali’s head?” So, Imam al-Sadiq (A) and I pointed to him in affirmative. Safwan then uttered the ziyarah form, which was reported by `Alqamah ibn Muhammad al-Hadrami from Imam al-Baqir (A) to be said on the `Ashura' Day. He then offered a two-unit prayer at the side of Imam `Ali’s headside. Upon accomplishment of the prayer, Safwan bid farewell to Imam `Ali (A), turned his face towards the tomb of Imam al-Husayn (A), pointed to him with his hand, and bid farewell to him, saying the following supplication:</a:t>
            </a:r>
          </a:p>
        </p:txBody>
      </p:sp>
      <p:sp>
        <p:nvSpPr>
          <p:cNvPr id="168243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243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3459"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
        <p:nvSpPr>
          <p:cNvPr id="1683461" name="Rectangle 2"/>
          <p:cNvSpPr txBox="1">
            <a:spLocks noChangeArrowheads="1"/>
          </p:cNvSpPr>
          <p:nvPr/>
        </p:nvSpPr>
        <p:spPr bwMode="auto">
          <a:xfrm>
            <a:off x="228600" y="1520825"/>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800">
                <a:latin typeface="Trebuchet MS" pitchFamily="34" charset="0"/>
              </a:rPr>
              <a:t>	Imam Jaffer Sadiq (as) recited this dua after reciting Ziyarat e Ashura. This was reported by a companion of his called </a:t>
            </a:r>
          </a:p>
          <a:p>
            <a:pPr algn="ctr" eaLnBrk="1" hangingPunct="1">
              <a:spcBef>
                <a:spcPct val="20000"/>
              </a:spcBef>
            </a:pPr>
            <a:r>
              <a:rPr lang="en-US" sz="3800">
                <a:latin typeface="Trebuchet MS" pitchFamily="34" charset="0"/>
              </a:rPr>
              <a:t>Alqamah ibn Muhammad al-Hadrami. </a:t>
            </a:r>
          </a:p>
          <a:p>
            <a:pPr algn="ctr" eaLnBrk="1" hangingPunct="1">
              <a:spcBef>
                <a:spcPct val="20000"/>
              </a:spcBef>
            </a:pPr>
            <a:r>
              <a:rPr lang="en-US" sz="3800">
                <a:latin typeface="Trebuchet MS" pitchFamily="34" charset="0"/>
              </a:rPr>
              <a:t>The Dua is therefore known as </a:t>
            </a:r>
          </a:p>
          <a:p>
            <a:pPr algn="ctr" eaLnBrk="1" hangingPunct="1">
              <a:spcBef>
                <a:spcPct val="20000"/>
              </a:spcBef>
            </a:pPr>
            <a:r>
              <a:rPr lang="en-US" sz="3800">
                <a:solidFill>
                  <a:srgbClr val="CC0000"/>
                </a:solidFill>
                <a:latin typeface="Trebuchet MS" pitchFamily="34" charset="0"/>
              </a:rPr>
              <a:t>“Du</a:t>
            </a:r>
            <a:r>
              <a:rPr lang="en-GB" sz="3800">
                <a:solidFill>
                  <a:srgbClr val="CC0000"/>
                </a:solidFill>
                <a:latin typeface="Trebuchet MS" pitchFamily="34" charset="0"/>
              </a:rPr>
              <a:t>á</a:t>
            </a:r>
            <a:r>
              <a:rPr lang="en-US" sz="3800">
                <a:solidFill>
                  <a:srgbClr val="CC0000"/>
                </a:solidFill>
                <a:latin typeface="Trebuchet MS" pitchFamily="34" charset="0"/>
              </a:rPr>
              <a:t> </a:t>
            </a:r>
            <a:r>
              <a:rPr lang="en-GB" sz="3800">
                <a:solidFill>
                  <a:srgbClr val="CC0000"/>
                </a:solidFill>
                <a:latin typeface="Trebuchet MS" pitchFamily="34" charset="0"/>
              </a:rPr>
              <a:t>Alqamah”</a:t>
            </a:r>
            <a:endParaRPr lang="en-US" sz="3800">
              <a:solidFill>
                <a:srgbClr val="CC0000"/>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448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4483"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
        <p:nvSpPr>
          <p:cNvPr id="1684485" name="Rectangle 2"/>
          <p:cNvSpPr txBox="1">
            <a:spLocks noChangeArrowheads="1"/>
          </p:cNvSpPr>
          <p:nvPr/>
        </p:nvSpPr>
        <p:spPr bwMode="auto">
          <a:xfrm>
            <a:off x="228600" y="1520825"/>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n-US" sz="6600" b="1">
              <a:latin typeface="Trebuchet MS" pitchFamily="34" charset="0"/>
            </a:endParaRPr>
          </a:p>
          <a:p>
            <a:pPr algn="ctr" eaLnBrk="1" hangingPunct="1">
              <a:spcBef>
                <a:spcPct val="20000"/>
              </a:spcBef>
            </a:pPr>
            <a:r>
              <a:rPr lang="en-US" sz="6600" b="1">
                <a:latin typeface="Trebuchet MS" pitchFamily="34" charset="0"/>
              </a:rPr>
              <a:t>Please face towards Qiblah</a:t>
            </a:r>
            <a:endParaRPr lang="en-US" sz="6600" b="1">
              <a:solidFill>
                <a:srgbClr val="CC0000"/>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بْنَ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be upon you, O son of the Commander of the </a:t>
            </a:r>
            <a:r>
              <a:rPr lang="en-US" sz="3600" b="1" kern="1200" dirty="0" smtClean="0">
                <a:solidFill>
                  <a:schemeClr val="tx1"/>
                </a:solidFill>
                <a:ea typeface="MS Mincho" pitchFamily="49" charset="-128"/>
              </a:rPr>
              <a:t>Faithful</a:t>
            </a:r>
          </a:p>
          <a:p>
            <a:pPr marL="342900" indent="-342900" eaLnBrk="1" hangingPunct="1">
              <a:defRPr/>
            </a:pPr>
            <a:r>
              <a:rPr lang="ur-PK" sz="3600" dirty="0">
                <a:solidFill>
                  <a:schemeClr val="tx1"/>
                </a:solidFill>
              </a:rPr>
              <a:t>سلام ہو آپ پر اے فرزند امیر المومنین (ع)</a:t>
            </a:r>
            <a:endParaRPr lang="en-US" sz="3600" b="1" kern="1200" dirty="0">
              <a:solidFill>
                <a:schemeClr val="tx1"/>
              </a:solidFill>
              <a:ea typeface="MS Mincho" pitchFamily="49" charset="-128"/>
            </a:endParaRPr>
          </a:p>
        </p:txBody>
      </p:sp>
      <p:sp>
        <p:nvSpPr>
          <p:cNvPr id="174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alssalamu `alayka yabna amiri almu'minina</a:t>
            </a:r>
          </a:p>
        </p:txBody>
      </p:sp>
      <p:sp>
        <p:nvSpPr>
          <p:cNvPr id="17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741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16855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salli `ala muhammadin wa ali muhammadin</a:t>
            </a:r>
          </a:p>
        </p:txBody>
      </p:sp>
      <p:sp>
        <p:nvSpPr>
          <p:cNvPr id="1685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551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بِسْمِ اللَّهِ الرَّحْمَنِ الرَّحِيمِ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Name of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a:t>
            </a:r>
          </a:p>
          <a:p>
            <a:pPr marL="342900" indent="-342900" eaLnBrk="1" hangingPunct="1">
              <a:defRPr/>
            </a:pPr>
            <a:r>
              <a:rPr lang="en-US" sz="3600" b="1" kern="1200" dirty="0">
                <a:solidFill>
                  <a:schemeClr val="bg1"/>
                </a:solidFill>
                <a:ea typeface="MS Mincho" pitchFamily="49" charset="-128"/>
              </a:rPr>
              <a:t>the All-beneficent, the All-merciful. </a:t>
            </a:r>
          </a:p>
        </p:txBody>
      </p:sp>
      <p:sp>
        <p:nvSpPr>
          <p:cNvPr id="16865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bismi allahi alrrahmini alrrahimi </a:t>
            </a:r>
          </a:p>
        </p:txBody>
      </p:sp>
      <p:sp>
        <p:nvSpPr>
          <p:cNvPr id="1686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65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اللَّهُ يَا اللَّهُ يَا اللَّهُ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it-IT" sz="3600" b="1" kern="1200" dirty="0">
                <a:solidFill>
                  <a:schemeClr val="tx1"/>
                </a:solidFill>
                <a:ea typeface="MS Mincho" pitchFamily="49" charset="-128"/>
              </a:rPr>
              <a:t>O Allah! O Allah! O Allah</a:t>
            </a:r>
            <a:r>
              <a:rPr lang="it-IT"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اللہ! اے اللہ! اے اللہ!</a:t>
            </a:r>
            <a:endParaRPr lang="en-US" sz="3600" b="1" kern="1200" dirty="0">
              <a:solidFill>
                <a:schemeClr val="tx1"/>
              </a:solidFill>
              <a:ea typeface="MS Mincho" pitchFamily="49" charset="-128"/>
            </a:endParaRPr>
          </a:p>
        </p:txBody>
      </p:sp>
      <p:sp>
        <p:nvSpPr>
          <p:cNvPr id="16875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allahu ya allahu ya allahu</a:t>
            </a:r>
            <a:endParaRPr lang="fi-FI" sz="3200" b="1" i="1">
              <a:solidFill>
                <a:schemeClr val="bg1"/>
              </a:solidFill>
              <a:ea typeface="MS Mincho" pitchFamily="49" charset="-128"/>
            </a:endParaRPr>
          </a:p>
        </p:txBody>
      </p:sp>
      <p:sp>
        <p:nvSpPr>
          <p:cNvPr id="1687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75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مُجِيبَ دَعْوَةِ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ٱلْمُضْطَرِّينَ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 Who responds to the prayer of the distressed</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غم کرنے والوں کی دعا کا جواب دینے والا!</a:t>
            </a:r>
            <a:endParaRPr lang="en-US" sz="3600" b="1" kern="1200" dirty="0">
              <a:solidFill>
                <a:schemeClr val="tx1"/>
              </a:solidFill>
              <a:ea typeface="MS Mincho" pitchFamily="49" charset="-128"/>
            </a:endParaRPr>
          </a:p>
        </p:txBody>
      </p:sp>
      <p:sp>
        <p:nvSpPr>
          <p:cNvPr id="16885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mujiba da`wati almudtarrina</a:t>
            </a:r>
            <a:endParaRPr lang="fi-FI" sz="3200" b="1" i="1">
              <a:solidFill>
                <a:schemeClr val="bg1"/>
              </a:solidFill>
              <a:ea typeface="MS Mincho" pitchFamily="49" charset="-128"/>
            </a:endParaRPr>
          </a:p>
        </p:txBody>
      </p:sp>
      <p:sp>
        <p:nvSpPr>
          <p:cNvPr id="1688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85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كَاشِفَ كُرَبِ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ٱلْمَكْرُوبِينَ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 Who relieves the agonies of the agonized</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درد کرنے والوں کی اذیتوں سے نجات دینے والا!</a:t>
            </a:r>
            <a:endParaRPr lang="en-US" sz="3600" b="1" kern="1200" dirty="0">
              <a:solidFill>
                <a:schemeClr val="tx1"/>
              </a:solidFill>
              <a:ea typeface="MS Mincho" pitchFamily="49" charset="-128"/>
            </a:endParaRPr>
          </a:p>
        </p:txBody>
      </p:sp>
      <p:sp>
        <p:nvSpPr>
          <p:cNvPr id="16896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kashifa kurabi almakrubina</a:t>
            </a:r>
            <a:endParaRPr lang="fi-FI" sz="3200" b="1" i="1">
              <a:solidFill>
                <a:schemeClr val="bg1"/>
              </a:solidFill>
              <a:ea typeface="MS Mincho" pitchFamily="49" charset="-128"/>
            </a:endParaRPr>
          </a:p>
        </p:txBody>
      </p:sp>
      <p:sp>
        <p:nvSpPr>
          <p:cNvPr id="1689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896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غِيَاثَ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ٱلْمُسْتَغِيثِينَ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Aide of the callers for aid</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مدد کے لئے فون کرنے والوں کا مددگار!</a:t>
            </a:r>
            <a:endParaRPr lang="en-US" sz="3600" b="1" kern="1200" dirty="0">
              <a:solidFill>
                <a:schemeClr val="tx1"/>
              </a:solidFill>
              <a:ea typeface="MS Mincho" pitchFamily="49" charset="-128"/>
            </a:endParaRPr>
          </a:p>
        </p:txBody>
      </p:sp>
      <p:sp>
        <p:nvSpPr>
          <p:cNvPr id="16906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ghiyatha almustaghithina</a:t>
            </a:r>
            <a:endParaRPr lang="fi-FI" sz="3200" b="1" i="1">
              <a:solidFill>
                <a:schemeClr val="bg1"/>
              </a:solidFill>
              <a:ea typeface="MS Mincho" pitchFamily="49" charset="-128"/>
            </a:endParaRPr>
          </a:p>
        </p:txBody>
      </p:sp>
      <p:sp>
        <p:nvSpPr>
          <p:cNvPr id="1690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06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صَرِيخَ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ٱلْمُسْتَصْرِخِينَ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Helper of those who cry for help</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مدد کرنے والوں کے مددگار!</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6916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dirty="0">
                <a:solidFill>
                  <a:schemeClr val="bg1"/>
                </a:solidFill>
                <a:ea typeface="MS Mincho" pitchFamily="49" charset="-128"/>
              </a:rPr>
              <a:t>ya </a:t>
            </a:r>
            <a:r>
              <a:rPr lang="es-ES" sz="3200" b="1" i="1" dirty="0" err="1">
                <a:solidFill>
                  <a:schemeClr val="bg1"/>
                </a:solidFill>
                <a:ea typeface="MS Mincho" pitchFamily="49" charset="-128"/>
              </a:rPr>
              <a:t>sarikha</a:t>
            </a:r>
            <a:r>
              <a:rPr lang="es-ES" sz="3200" b="1" i="1" dirty="0">
                <a:solidFill>
                  <a:schemeClr val="bg1"/>
                </a:solidFill>
                <a:ea typeface="MS Mincho" pitchFamily="49" charset="-128"/>
              </a:rPr>
              <a:t> </a:t>
            </a:r>
            <a:r>
              <a:rPr lang="es-ES" sz="3200" b="1" i="1" dirty="0" err="1" smtClean="0">
                <a:solidFill>
                  <a:schemeClr val="bg1"/>
                </a:solidFill>
                <a:ea typeface="MS Mincho" pitchFamily="49" charset="-128"/>
              </a:rPr>
              <a:t>almustasrikhina</a:t>
            </a:r>
            <a:endParaRPr lang="fi-FI" sz="3200" b="1" i="1" dirty="0">
              <a:solidFill>
                <a:schemeClr val="bg1"/>
              </a:solidFill>
              <a:ea typeface="MS Mincho" pitchFamily="49" charset="-128"/>
            </a:endParaRPr>
          </a:p>
        </p:txBody>
      </p:sp>
      <p:sp>
        <p:nvSpPr>
          <p:cNvPr id="1691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16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هُوَ اقْرَبُ إِلَيَّ مِنْ حَبْلِ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ٱلْوَرِيدِ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 Who is nearer to me than my life-vein</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میری جان سے زیادہ جو میرے قریب ہے!</a:t>
            </a:r>
            <a:endParaRPr lang="en-US" sz="3600" b="1" kern="1200" dirty="0">
              <a:solidFill>
                <a:schemeClr val="tx1"/>
              </a:solidFill>
              <a:ea typeface="MS Mincho" pitchFamily="49" charset="-128"/>
            </a:endParaRPr>
          </a:p>
        </p:txBody>
      </p:sp>
      <p:sp>
        <p:nvSpPr>
          <p:cNvPr id="16926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man huwa aqrabu ilayya min habli alwaridi</a:t>
            </a:r>
            <a:endParaRPr lang="fi-FI" sz="3200" b="1" i="1">
              <a:solidFill>
                <a:schemeClr val="bg1"/>
              </a:solidFill>
              <a:ea typeface="MS Mincho" pitchFamily="49" charset="-128"/>
            </a:endParaRPr>
          </a:p>
        </p:txBody>
      </p:sp>
      <p:sp>
        <p:nvSpPr>
          <p:cNvPr id="1692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26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يَحُولُ بَيْنَ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ٱلْمَرْءِ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وَقَلْبِهِ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intervenes between man and his heart</a:t>
            </a:r>
            <a:r>
              <a:rPr lang="en-US" sz="3600" b="1" kern="1200" dirty="0" smtClean="0">
                <a:solidFill>
                  <a:schemeClr val="bg1"/>
                </a:solidFill>
                <a:ea typeface="MS Mincho" pitchFamily="49" charset="-128"/>
              </a:rPr>
              <a:t>!</a:t>
            </a:r>
          </a:p>
          <a:p>
            <a:pPr marL="342900" indent="-342900" eaLnBrk="1" hangingPunct="1">
              <a:defRPr/>
            </a:pPr>
            <a:r>
              <a:rPr lang="ur-PK" sz="3600" dirty="0" smtClean="0">
                <a:solidFill>
                  <a:srgbClr val="FFFFFF"/>
                </a:solidFill>
              </a:rPr>
              <a:t>اے وہ جو انسان اور اس کے دل کے درمیان مداخلت کرتا ہے!</a:t>
            </a:r>
            <a:endParaRPr lang="en-US" sz="3600" dirty="0" smtClean="0"/>
          </a:p>
          <a:p>
            <a:pPr marL="342900" indent="-342900" eaLnBrk="1" hangingPunct="1">
              <a:defRPr/>
            </a:pPr>
            <a:endParaRPr lang="en-US" sz="3600" b="1" kern="1200" dirty="0">
              <a:solidFill>
                <a:schemeClr val="bg1"/>
              </a:solidFill>
              <a:ea typeface="MS Mincho" pitchFamily="49" charset="-128"/>
            </a:endParaRPr>
          </a:p>
        </p:txBody>
      </p:sp>
      <p:sp>
        <p:nvSpPr>
          <p:cNvPr id="16937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a:solidFill>
                  <a:schemeClr val="bg1"/>
                </a:solidFill>
                <a:ea typeface="MS Mincho" pitchFamily="49" charset="-128"/>
              </a:rPr>
              <a:t>ya </a:t>
            </a:r>
            <a:r>
              <a:rPr lang="es-ES" sz="3200" b="1" i="1" dirty="0" err="1" smtClean="0">
                <a:solidFill>
                  <a:schemeClr val="bg1"/>
                </a:solidFill>
                <a:ea typeface="MS Mincho" pitchFamily="49" charset="-128"/>
              </a:rPr>
              <a:t>man</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yahulu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bayna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almar'i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a:t>
            </a:r>
            <a:r>
              <a:rPr lang="es-ES" sz="3200" b="1" i="1" dirty="0">
                <a:solidFill>
                  <a:schemeClr val="bg1"/>
                </a:solidFill>
                <a:ea typeface="MS Mincho" pitchFamily="49" charset="-128"/>
              </a:rPr>
              <a:t> </a:t>
            </a:r>
            <a:r>
              <a:rPr lang="es-ES" sz="3200" b="1" i="1" dirty="0" err="1" smtClean="0">
                <a:solidFill>
                  <a:schemeClr val="bg1"/>
                </a:solidFill>
                <a:ea typeface="MS Mincho" pitchFamily="49" charset="-128"/>
              </a:rPr>
              <a:t>qalbihi</a:t>
            </a:r>
            <a:endParaRPr lang="fi-FI" sz="3200" b="1" i="1" dirty="0">
              <a:solidFill>
                <a:schemeClr val="bg1"/>
              </a:solidFill>
              <a:ea typeface="MS Mincho" pitchFamily="49" charset="-128"/>
            </a:endParaRPr>
          </a:p>
        </p:txBody>
      </p:sp>
      <p:sp>
        <p:nvSpPr>
          <p:cNvPr id="1693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37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graphicFrame>
        <p:nvGraphicFramePr>
          <p:cNvPr id="4" name="Table 3"/>
          <p:cNvGraphicFramePr>
            <a:graphicFrameLocks noGrp="1"/>
          </p:cNvGraphicFramePr>
          <p:nvPr/>
        </p:nvGraphicFramePr>
        <p:xfrm>
          <a:off x="501649" y="3588861"/>
          <a:ext cx="8140703" cy="548640"/>
        </p:xfrm>
        <a:graphic>
          <a:graphicData uri="http://schemas.openxmlformats.org/drawingml/2006/table">
            <a:tbl>
              <a:tblPr rtl="1"/>
              <a:tblGrid>
                <a:gridCol w="8140703">
                  <a:extLst>
                    <a:ext uri="{9D8B030D-6E8A-4147-A177-3AD203B41FA5}">
                      <a16:colId xmlns:a16="http://schemas.microsoft.com/office/drawing/2014/main" val="20000"/>
                    </a:ext>
                  </a:extLst>
                </a:gridCol>
              </a:tblGrid>
              <a:tr h="0">
                <a:tc>
                  <a:txBody>
                    <a:bodyPr/>
                    <a:lstStyle/>
                    <a:p>
                      <a:pPr rtl="0"/>
                      <a:endParaRPr lang="ur-PK" dirty="0">
                        <a:effectLst/>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0">
                <a:tc>
                  <a:txBody>
                    <a:bodyPr/>
                    <a:lstStyle/>
                    <a:p>
                      <a:pPr rtl="1"/>
                      <a:endParaRPr lang="en-US" dirty="0">
                        <a:effectLst/>
                      </a:endParaRPr>
                    </a:p>
                  </a:txBody>
                  <a:tcPr marL="68580" marR="68580" marT="0"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2"/>
          <p:cNvSpPr>
            <a:spLocks noChangeArrowheads="1"/>
          </p:cNvSpPr>
          <p:nvPr/>
        </p:nvSpPr>
        <p:spPr bwMode="auto">
          <a:xfrm>
            <a:off x="501650" y="358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هُوَ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بِٱلْمَنْظَرِ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وَبِٱلافُقِ</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ٱلْمُبِينِ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 Who is in the Highest Position and in the Clear Horizon</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وہ جو اعلی مقام پر اور واضح افق میں ہے!</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6947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dirty="0" smtClean="0">
                <a:solidFill>
                  <a:schemeClr val="bg1"/>
                </a:solidFill>
                <a:ea typeface="MS Mincho" pitchFamily="49" charset="-128"/>
              </a:rPr>
              <a:t>wa </a:t>
            </a:r>
            <a:r>
              <a:rPr lang="it-IT" sz="3200" b="1" i="1" dirty="0">
                <a:solidFill>
                  <a:schemeClr val="bg1"/>
                </a:solidFill>
                <a:ea typeface="MS Mincho" pitchFamily="49" charset="-128"/>
              </a:rPr>
              <a:t>ya man huwa bilmanzari al-a`la wa bil'ufuqi almubini</a:t>
            </a:r>
            <a:endParaRPr lang="fi-FI" sz="3200" b="1" i="1" dirty="0">
              <a:solidFill>
                <a:schemeClr val="bg1"/>
              </a:solidFill>
              <a:ea typeface="MS Mincho" pitchFamily="49" charset="-128"/>
            </a:endParaRPr>
          </a:p>
        </p:txBody>
      </p:sp>
      <p:sp>
        <p:nvSpPr>
          <p:cNvPr id="1694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47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سَيِّدِ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ٱلْوَصِيِّينَ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son of the chief of the Prophets’ successors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اے فرزند سردار اوصیاء کے،</a:t>
            </a:r>
            <a:endParaRPr lang="en-US" sz="3600" b="1" kern="1200" dirty="0">
              <a:solidFill>
                <a:schemeClr val="tx1"/>
              </a:solidFill>
              <a:ea typeface="MS Mincho" pitchFamily="49" charset="-128"/>
            </a:endParaRPr>
          </a:p>
        </p:txBody>
      </p:sp>
      <p:sp>
        <p:nvSpPr>
          <p:cNvPr id="184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wabna sayyidi alwasiyyina</a:t>
            </a:r>
          </a:p>
        </p:txBody>
      </p:sp>
      <p:sp>
        <p:nvSpPr>
          <p:cNvPr id="18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843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هُوَ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ٱلرَّحْمٰنُ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ٱلرَّحِيمُ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ٱلْعَرْشِ</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ٱسْتَوَىٰ</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O He Who is all-beneficent and all-merciful and is established on the Throne</a:t>
            </a:r>
            <a:r>
              <a:rPr lang="en-US" sz="2800" b="1" kern="1200" dirty="0" smtClean="0">
                <a:solidFill>
                  <a:schemeClr val="bg1"/>
                </a:solidFill>
                <a:ea typeface="MS Mincho" pitchFamily="49" charset="-128"/>
              </a:rPr>
              <a:t>!</a:t>
            </a:r>
          </a:p>
          <a:p>
            <a:pPr marL="342900" indent="-342900" eaLnBrk="1" hangingPunct="1">
              <a:defRPr/>
            </a:pPr>
            <a:r>
              <a:rPr lang="ur-PK" sz="1800" kern="1200" dirty="0" smtClean="0">
                <a:solidFill>
                  <a:srgbClr val="FFFFFF"/>
                </a:solidFill>
              </a:rPr>
              <a:t>اے وہ جو بہت ہی فائدہ مند اور مہربان ہے اور عرش پر قائم ہے!</a:t>
            </a:r>
            <a:endParaRPr lang="en-US" sz="1800" dirty="0" smtClean="0"/>
          </a:p>
          <a:p>
            <a:pPr marL="342900" indent="-342900" eaLnBrk="1" hangingPunct="1">
              <a:defRPr/>
            </a:pPr>
            <a:endParaRPr lang="en-US" sz="1800" b="1" kern="1200" dirty="0" smtClean="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6957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man huwa alrrahmanu alrrahimu `ala al`arshi istawa</a:t>
            </a:r>
            <a:endParaRPr lang="fi-FI" sz="3200" b="1" i="1">
              <a:solidFill>
                <a:schemeClr val="bg1"/>
              </a:solidFill>
              <a:ea typeface="MS Mincho" pitchFamily="49" charset="-128"/>
            </a:endParaRPr>
          </a:p>
        </p:txBody>
      </p:sp>
      <p:sp>
        <p:nvSpPr>
          <p:cNvPr id="1695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57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84888706"/>
              </p:ext>
            </p:extLst>
          </p:nvPr>
        </p:nvGraphicFramePr>
        <p:xfrm>
          <a:off x="471170" y="3213259"/>
          <a:ext cx="8140702" cy="1912461"/>
        </p:xfrm>
        <a:graphic>
          <a:graphicData uri="http://schemas.openxmlformats.org/drawingml/2006/table">
            <a:tbl>
              <a:tblPr rtl="1"/>
              <a:tblGrid>
                <a:gridCol w="8140702">
                  <a:extLst>
                    <a:ext uri="{9D8B030D-6E8A-4147-A177-3AD203B41FA5}">
                      <a16:colId xmlns:a16="http://schemas.microsoft.com/office/drawing/2014/main" val="20000"/>
                    </a:ext>
                  </a:extLst>
                </a:gridCol>
              </a:tblGrid>
              <a:tr h="382492">
                <a:tc>
                  <a:txBody>
                    <a:bodyPr/>
                    <a:lstStyle/>
                    <a:p>
                      <a:pPr rtl="0"/>
                      <a:endParaRPr lang="ur-PK" sz="1600" dirty="0">
                        <a:effectLst/>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1529969">
                <a:tc>
                  <a:txBody>
                    <a:bodyPr/>
                    <a:lstStyle/>
                    <a:p>
                      <a:pPr rtl="1"/>
                      <a:endParaRPr lang="en-US" sz="1600" dirty="0" smtClean="0">
                        <a:effectLst/>
                      </a:endParaRPr>
                    </a:p>
                    <a:p>
                      <a:pPr rtl="1"/>
                      <a:endParaRPr lang="en-US" sz="1600" dirty="0" smtClean="0">
                        <a:effectLst/>
                      </a:endParaRPr>
                    </a:p>
                    <a:p>
                      <a:pPr rtl="1"/>
                      <a:endParaRPr lang="en-US" sz="1600" dirty="0" smtClean="0">
                        <a:effectLst/>
                      </a:endParaRPr>
                    </a:p>
                    <a:p>
                      <a:pPr rtl="1"/>
                      <a:endParaRPr lang="en-US" sz="1600" dirty="0">
                        <a:effectLst/>
                      </a:endParaRPr>
                    </a:p>
                  </a:txBody>
                  <a:tcPr marL="68580" marR="68580" marT="0"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ectangle 2"/>
          <p:cNvSpPr>
            <a:spLocks noChangeArrowheads="1"/>
          </p:cNvSpPr>
          <p:nvPr/>
        </p:nvSpPr>
        <p:spPr bwMode="auto">
          <a:xfrm>
            <a:off x="501650" y="358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يَعْلَمُ خَائِنَةَ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ٱلاعْيُنِ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وَمَا تُخْفِي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ٱلصُّدُورُ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knows the stealthy looks and that which the breasts conceal</a:t>
            </a:r>
            <a:r>
              <a:rPr lang="en-US" sz="3600" b="1" kern="1200" dirty="0" smtClean="0">
                <a:solidFill>
                  <a:schemeClr val="bg1"/>
                </a:solidFill>
                <a:ea typeface="MS Mincho" pitchFamily="49" charset="-128"/>
              </a:rPr>
              <a:t>!</a:t>
            </a:r>
          </a:p>
          <a:p>
            <a:pPr marL="342900" indent="-342900" eaLnBrk="1" hangingPunct="1">
              <a:defRPr/>
            </a:pPr>
            <a:r>
              <a:rPr lang="ur-PK" sz="3600" kern="1200" dirty="0">
                <a:solidFill>
                  <a:srgbClr val="FFFFFF"/>
                </a:solidFill>
              </a:rPr>
              <a:t>اے وہ جو چھپا چھپا جانتا ہے اور جو چھاتی چھپاتا ہے!</a:t>
            </a:r>
            <a:endParaRPr lang="en-US" sz="3600" dirty="0"/>
          </a:p>
          <a:p>
            <a:pPr marL="342900" indent="-342900" eaLnBrk="1" hangingPunct="1">
              <a:defRPr/>
            </a:pPr>
            <a:endParaRPr lang="en-US" sz="3600" b="1" kern="1200" dirty="0">
              <a:solidFill>
                <a:schemeClr val="bg1"/>
              </a:solidFill>
              <a:ea typeface="MS Mincho" pitchFamily="49" charset="-128"/>
            </a:endParaRPr>
          </a:p>
        </p:txBody>
      </p:sp>
      <p:sp>
        <p:nvSpPr>
          <p:cNvPr id="16967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man ya`lamu kha'inata al-a`yuni wa ma tukhfi alssuduru</a:t>
            </a:r>
            <a:endParaRPr lang="fi-FI" sz="3200" b="1" i="1">
              <a:solidFill>
                <a:schemeClr val="bg1"/>
              </a:solidFill>
              <a:ea typeface="MS Mincho" pitchFamily="49" charset="-128"/>
            </a:endParaRPr>
          </a:p>
        </p:txBody>
      </p:sp>
      <p:sp>
        <p:nvSpPr>
          <p:cNvPr id="1696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67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graphicFrame>
        <p:nvGraphicFramePr>
          <p:cNvPr id="2" name="Table 1"/>
          <p:cNvGraphicFramePr>
            <a:graphicFrameLocks noGrp="1"/>
          </p:cNvGraphicFramePr>
          <p:nvPr/>
        </p:nvGraphicFramePr>
        <p:xfrm>
          <a:off x="501649" y="3588861"/>
          <a:ext cx="8140703" cy="548640"/>
        </p:xfrm>
        <a:graphic>
          <a:graphicData uri="http://schemas.openxmlformats.org/drawingml/2006/table">
            <a:tbl>
              <a:tblPr rtl="1"/>
              <a:tblGrid>
                <a:gridCol w="8140703">
                  <a:extLst>
                    <a:ext uri="{9D8B030D-6E8A-4147-A177-3AD203B41FA5}">
                      <a16:colId xmlns:a16="http://schemas.microsoft.com/office/drawing/2014/main" val="20000"/>
                    </a:ext>
                  </a:extLst>
                </a:gridCol>
              </a:tblGrid>
              <a:tr h="0">
                <a:tc>
                  <a:txBody>
                    <a:bodyPr/>
                    <a:lstStyle/>
                    <a:p>
                      <a:pPr rtl="0"/>
                      <a:endParaRPr lang="ur-PK" dirty="0">
                        <a:effectLst/>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0">
                <a:tc>
                  <a:txBody>
                    <a:bodyPr/>
                    <a:lstStyle/>
                    <a:p>
                      <a:pPr rtl="1"/>
                      <a:endParaRPr lang="en-US" dirty="0">
                        <a:effectLst/>
                      </a:endParaRPr>
                    </a:p>
                  </a:txBody>
                  <a:tcPr marL="68580" marR="68580" marT="0" marB="0"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3" name="Rectangle 1"/>
          <p:cNvSpPr>
            <a:spLocks noChangeArrowheads="1"/>
          </p:cNvSpPr>
          <p:nvPr/>
        </p:nvSpPr>
        <p:spPr bwMode="auto">
          <a:xfrm>
            <a:off x="501650" y="358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يَخْفَىٰ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خَافِيَةٌ</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from Whom no secret can remain hidden</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اے وہ جس سے کوئی راز پوشیدہ نہیں رہ سکتا!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6977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man la yakhfa `alayhi khafiyatun</a:t>
            </a:r>
            <a:endParaRPr lang="fi-FI" sz="3200" b="1" i="1">
              <a:solidFill>
                <a:schemeClr val="bg1"/>
              </a:solidFill>
              <a:ea typeface="MS Mincho" pitchFamily="49" charset="-128"/>
            </a:endParaRPr>
          </a:p>
        </p:txBody>
      </p:sp>
      <p:sp>
        <p:nvSpPr>
          <p:cNvPr id="1697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77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 لاَ تَشْتَبِهُ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ٱلاصْوَاتُ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Whom is not confused by the many voices (that pray Him</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اے وہ جس کی بہت سی آوازوں سے الجھن نہیں ہے (اس کی دعا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6988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man la tashtabihu `alayhi al-aswatu</a:t>
            </a:r>
            <a:endParaRPr lang="fi-FI" sz="3200" b="1" i="1">
              <a:solidFill>
                <a:schemeClr val="bg1"/>
              </a:solidFill>
              <a:ea typeface="MS Mincho" pitchFamily="49" charset="-128"/>
            </a:endParaRPr>
          </a:p>
        </p:txBody>
      </p:sp>
      <p:sp>
        <p:nvSpPr>
          <p:cNvPr id="1698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88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لاَ تُغَلِّطُهُ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ٱلْحَاجَاتُ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Whom is not confounded by the many requests (that are raised to Him</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اے وہ جس کی متعدد درخواستوں (جو اس کے پاس اٹھائے گئے ہیں) سے مجبوری نہیں ہوتی!</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6998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wa </a:t>
            </a:r>
            <a:r>
              <a:rPr lang="fi-FI" sz="3200" b="1" i="1" dirty="0">
                <a:solidFill>
                  <a:schemeClr val="bg1"/>
                </a:solidFill>
                <a:ea typeface="MS Mincho" pitchFamily="49" charset="-128"/>
              </a:rPr>
              <a:t>ya man la tughallituhu alhajatu</a:t>
            </a:r>
          </a:p>
        </p:txBody>
      </p:sp>
      <p:sp>
        <p:nvSpPr>
          <p:cNvPr id="1699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6998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لاَ يُبْرِمُهُ إِلْحَاحُ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ٱلْمُلِحِّينَ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is not annoyed by the insistence of those who entreat Him persistently</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اے وہ جو ان لوگوں کے اصرار سے ناراض نہیں ہوتا جو اس سے مستقل دعا کرتے ہیں!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008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endParaRPr lang="es-ES" sz="3200" b="1" i="1" dirty="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a:solidFill>
                  <a:schemeClr val="bg1"/>
                </a:solidFill>
                <a:ea typeface="MS Mincho" pitchFamily="49" charset="-128"/>
              </a:rPr>
              <a:t>ya </a:t>
            </a:r>
            <a:r>
              <a:rPr lang="es-ES" sz="3200" b="1" i="1" dirty="0" err="1">
                <a:solidFill>
                  <a:schemeClr val="bg1"/>
                </a:solidFill>
                <a:ea typeface="MS Mincho" pitchFamily="49" charset="-128"/>
              </a:rPr>
              <a:t>man</a:t>
            </a:r>
            <a:r>
              <a:rPr lang="es-ES" sz="3200" b="1" i="1" dirty="0">
                <a:solidFill>
                  <a:schemeClr val="bg1"/>
                </a:solidFill>
                <a:ea typeface="MS Mincho" pitchFamily="49" charset="-128"/>
              </a:rPr>
              <a:t> la </a:t>
            </a:r>
            <a:r>
              <a:rPr lang="es-ES" sz="3200" b="1" i="1" dirty="0" err="1">
                <a:solidFill>
                  <a:schemeClr val="bg1"/>
                </a:solidFill>
                <a:ea typeface="MS Mincho" pitchFamily="49" charset="-128"/>
              </a:rPr>
              <a:t>yubrimuhu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ilhahu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almulihhina</a:t>
            </a:r>
            <a:endParaRPr lang="fi-FI" sz="3200" b="1" i="1" dirty="0">
              <a:solidFill>
                <a:schemeClr val="bg1"/>
              </a:solidFill>
              <a:ea typeface="MS Mincho" pitchFamily="49" charset="-128"/>
            </a:endParaRPr>
          </a:p>
        </p:txBody>
      </p:sp>
      <p:sp>
        <p:nvSpPr>
          <p:cNvPr id="1700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08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مُدْرِكَ كُلِّ فَوْتٍ</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 Who overtakes every attempt of escape</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وہ جو فرار کی ہر کوشش کو پیچھے چھوڑتا ہے!</a:t>
            </a:r>
            <a:endParaRPr lang="en-US" sz="3600" b="1" kern="1200" dirty="0">
              <a:solidFill>
                <a:schemeClr val="tx1"/>
              </a:solidFill>
              <a:ea typeface="MS Mincho" pitchFamily="49" charset="-128"/>
            </a:endParaRPr>
          </a:p>
        </p:txBody>
      </p:sp>
      <p:sp>
        <p:nvSpPr>
          <p:cNvPr id="17018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mudrika kulli fawtin</a:t>
            </a:r>
            <a:endParaRPr lang="fi-FI" sz="3200" b="1" i="1">
              <a:solidFill>
                <a:schemeClr val="bg1"/>
              </a:solidFill>
              <a:ea typeface="MS Mincho" pitchFamily="49" charset="-128"/>
            </a:endParaRPr>
          </a:p>
        </p:txBody>
      </p:sp>
      <p:sp>
        <p:nvSpPr>
          <p:cNvPr id="1701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18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جَامِعَ كُلِّ شَمْلٍ</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a:t>
            </a:r>
            <a:r>
              <a:rPr lang="en-US" sz="3600" b="1" kern="1200" dirty="0" err="1">
                <a:solidFill>
                  <a:schemeClr val="tx1"/>
                </a:solidFill>
                <a:ea typeface="MS Mincho" pitchFamily="49" charset="-128"/>
              </a:rPr>
              <a:t>Reunifier</a:t>
            </a:r>
            <a:r>
              <a:rPr lang="en-US" sz="3600" b="1" kern="1200" dirty="0">
                <a:solidFill>
                  <a:schemeClr val="tx1"/>
                </a:solidFill>
                <a:ea typeface="MS Mincho" pitchFamily="49" charset="-128"/>
              </a:rPr>
              <a:t> of every scattering thing</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ہر بکھرے ہوئے چیزوں کا دوبارہ ملنے والا!</a:t>
            </a:r>
            <a:endParaRPr lang="en-US" sz="3600" b="1" kern="1200" dirty="0">
              <a:solidFill>
                <a:schemeClr val="tx1"/>
              </a:solidFill>
              <a:ea typeface="MS Mincho" pitchFamily="49" charset="-128"/>
            </a:endParaRPr>
          </a:p>
        </p:txBody>
      </p:sp>
      <p:sp>
        <p:nvSpPr>
          <p:cNvPr id="17029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jami`a kulli shamlin</a:t>
            </a:r>
            <a:endParaRPr lang="fi-FI" sz="3200" b="1" i="1">
              <a:solidFill>
                <a:schemeClr val="bg1"/>
              </a:solidFill>
              <a:ea typeface="MS Mincho" pitchFamily="49" charset="-128"/>
            </a:endParaRPr>
          </a:p>
        </p:txBody>
      </p:sp>
      <p:sp>
        <p:nvSpPr>
          <p:cNvPr id="1702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29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بَارِئَ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ٱلنُّفُوسِ</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بَعْدَ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ٱلْمَوْتِ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Re-originator of the souls after death</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موت کے بعد روحوں کو دوبارہ پیدا کرنے والا!</a:t>
            </a:r>
            <a:endParaRPr lang="en-US" sz="3600" b="1" kern="1200" dirty="0">
              <a:solidFill>
                <a:schemeClr val="tx1"/>
              </a:solidFill>
              <a:ea typeface="MS Mincho" pitchFamily="49" charset="-128"/>
            </a:endParaRPr>
          </a:p>
        </p:txBody>
      </p:sp>
      <p:sp>
        <p:nvSpPr>
          <p:cNvPr id="17039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ya bari'a alnnufusi ba`da almawti</a:t>
            </a:r>
            <a:endParaRPr lang="fi-FI" sz="3200" b="1" i="1">
              <a:solidFill>
                <a:schemeClr val="bg1"/>
              </a:solidFill>
              <a:ea typeface="MS Mincho" pitchFamily="49" charset="-128"/>
            </a:endParaRPr>
          </a:p>
        </p:txBody>
      </p:sp>
      <p:sp>
        <p:nvSpPr>
          <p:cNvPr id="1703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39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 هُوَ كُلِّ يَوْمٍ فِي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شَانٍ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 Who is in a state every moment</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وہ جو ہر لمحہ حالت میں ہے!</a:t>
            </a:r>
            <a:endParaRPr lang="en-US" sz="3600" b="1" kern="1200" dirty="0">
              <a:solidFill>
                <a:schemeClr val="tx1"/>
              </a:solidFill>
              <a:ea typeface="MS Mincho" pitchFamily="49" charset="-128"/>
            </a:endParaRPr>
          </a:p>
        </p:txBody>
      </p:sp>
      <p:sp>
        <p:nvSpPr>
          <p:cNvPr id="17049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man huwa kulla yawmin fi sha'nin</a:t>
            </a:r>
            <a:endParaRPr lang="fi-FI" sz="3200" b="1" i="1">
              <a:solidFill>
                <a:schemeClr val="bg1"/>
              </a:solidFill>
              <a:ea typeface="MS Mincho" pitchFamily="49" charset="-128"/>
            </a:endParaRPr>
          </a:p>
        </p:txBody>
      </p:sp>
      <p:sp>
        <p:nvSpPr>
          <p:cNvPr id="1704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49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بْنَ فَاطِمَةَ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be upon you, O son of </a:t>
            </a:r>
            <a:r>
              <a:rPr lang="en-US" sz="3600" b="1" kern="1200" dirty="0" smtClean="0">
                <a:solidFill>
                  <a:schemeClr val="tx1"/>
                </a:solidFill>
                <a:ea typeface="MS Mincho" pitchFamily="49" charset="-128"/>
              </a:rPr>
              <a:t>Fatimah</a:t>
            </a:r>
          </a:p>
          <a:p>
            <a:pPr marL="342900" indent="-342900" eaLnBrk="1" hangingPunct="1">
              <a:defRPr/>
            </a:pPr>
            <a:r>
              <a:rPr lang="ur-PK" sz="3600" dirty="0">
                <a:solidFill>
                  <a:schemeClr val="tx1"/>
                </a:solidFill>
              </a:rPr>
              <a:t>  سلام ہو آپ پر اے فرزند  فاطمہ زہرا (ع)</a:t>
            </a:r>
            <a:endParaRPr lang="en-US" sz="3600" b="1" kern="1200" dirty="0">
              <a:solidFill>
                <a:schemeClr val="tx1"/>
              </a:solidFill>
              <a:ea typeface="MS Mincho" pitchFamily="49" charset="-128"/>
            </a:endParaRPr>
          </a:p>
        </p:txBody>
      </p:sp>
      <p:sp>
        <p:nvSpPr>
          <p:cNvPr id="194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alssalamu `alayka yabna fatimata</a:t>
            </a:r>
          </a:p>
        </p:txBody>
      </p:sp>
      <p:sp>
        <p:nvSpPr>
          <p:cNvPr id="19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946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قَاضِيَ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ٱلْحَاجَاتِ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Grantor of requests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درخواستوں کے عطا کنندہ!</a:t>
            </a:r>
            <a:endParaRPr lang="en-US" sz="3600" b="1" kern="1200" dirty="0">
              <a:solidFill>
                <a:schemeClr val="tx1"/>
              </a:solidFill>
              <a:ea typeface="MS Mincho" pitchFamily="49" charset="-128"/>
            </a:endParaRPr>
          </a:p>
        </p:txBody>
      </p:sp>
      <p:sp>
        <p:nvSpPr>
          <p:cNvPr id="17059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qadiya alhajati</a:t>
            </a:r>
            <a:endParaRPr lang="fi-FI" sz="3200" b="1" i="1">
              <a:solidFill>
                <a:schemeClr val="bg1"/>
              </a:solidFill>
              <a:ea typeface="MS Mincho" pitchFamily="49" charset="-128"/>
            </a:endParaRPr>
          </a:p>
        </p:txBody>
      </p:sp>
      <p:sp>
        <p:nvSpPr>
          <p:cNvPr id="1705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599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مُنَفِّسَ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ٱلْكُرُبَاتِ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Reliever of agonies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اذیتوں کو دور کرنے والا!</a:t>
            </a:r>
            <a:endParaRPr lang="en-US" sz="3600" b="1" kern="1200" dirty="0">
              <a:solidFill>
                <a:schemeClr val="tx1"/>
              </a:solidFill>
              <a:ea typeface="MS Mincho" pitchFamily="49" charset="-128"/>
            </a:endParaRPr>
          </a:p>
        </p:txBody>
      </p:sp>
      <p:sp>
        <p:nvSpPr>
          <p:cNvPr id="17070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munaffisa alkurubati</a:t>
            </a:r>
            <a:endParaRPr lang="fi-FI" sz="3200" b="1" i="1">
              <a:solidFill>
                <a:schemeClr val="bg1"/>
              </a:solidFill>
              <a:ea typeface="MS Mincho" pitchFamily="49" charset="-128"/>
            </a:endParaRPr>
          </a:p>
        </p:txBody>
      </p:sp>
      <p:sp>
        <p:nvSpPr>
          <p:cNvPr id="1707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701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مُعْطِيَ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ٱلسُّؤُلاَتِ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Conferrer of demands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مطالبات کے جواب دہ!</a:t>
            </a:r>
            <a:endParaRPr lang="en-US" sz="3600" b="1" kern="1200" dirty="0">
              <a:solidFill>
                <a:schemeClr val="tx1"/>
              </a:solidFill>
              <a:ea typeface="MS Mincho" pitchFamily="49" charset="-128"/>
            </a:endParaRPr>
          </a:p>
        </p:txBody>
      </p:sp>
      <p:sp>
        <p:nvSpPr>
          <p:cNvPr id="17080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mu`tiya alssu'ulati</a:t>
            </a:r>
            <a:endParaRPr lang="fi-FI" sz="3200" b="1" i="1">
              <a:solidFill>
                <a:schemeClr val="bg1"/>
              </a:solidFill>
              <a:ea typeface="MS Mincho" pitchFamily="49" charset="-128"/>
            </a:endParaRPr>
          </a:p>
        </p:txBody>
      </p:sp>
      <p:sp>
        <p:nvSpPr>
          <p:cNvPr id="1708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803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وَلِيَّ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ٱلرَّغَبَاتِ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a:t>
            </a:r>
            <a:r>
              <a:rPr lang="en-US" sz="3600" b="1" kern="1200" dirty="0" err="1">
                <a:solidFill>
                  <a:schemeClr val="tx1"/>
                </a:solidFill>
                <a:ea typeface="MS Mincho" pitchFamily="49" charset="-128"/>
              </a:rPr>
              <a:t>Bestower</a:t>
            </a:r>
            <a:r>
              <a:rPr lang="en-US" sz="3600" b="1" kern="1200" dirty="0">
                <a:solidFill>
                  <a:schemeClr val="tx1"/>
                </a:solidFill>
                <a:ea typeface="MS Mincho" pitchFamily="49" charset="-128"/>
              </a:rPr>
              <a:t> of desires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خواہشات کو عطا کرنے والا!</a:t>
            </a:r>
            <a:endParaRPr lang="en-US" sz="3600" b="1" kern="1200" dirty="0">
              <a:solidFill>
                <a:schemeClr val="tx1"/>
              </a:solidFill>
              <a:ea typeface="MS Mincho" pitchFamily="49" charset="-128"/>
            </a:endParaRPr>
          </a:p>
        </p:txBody>
      </p:sp>
      <p:sp>
        <p:nvSpPr>
          <p:cNvPr id="17090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waliyya alrraghabati</a:t>
            </a:r>
            <a:endParaRPr lang="fi-FI" sz="3200" b="1" i="1">
              <a:solidFill>
                <a:schemeClr val="bg1"/>
              </a:solidFill>
              <a:ea typeface="MS Mincho" pitchFamily="49" charset="-128"/>
            </a:endParaRPr>
          </a:p>
        </p:txBody>
      </p:sp>
      <p:sp>
        <p:nvSpPr>
          <p:cNvPr id="1709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0906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كَافِيَ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ٱلْمُهِمَّاتِ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Savior from sufferings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مصائب سے نجات دہندہ!</a:t>
            </a:r>
            <a:endParaRPr lang="en-US" sz="3600" b="1" kern="1200" dirty="0">
              <a:solidFill>
                <a:schemeClr val="tx1"/>
              </a:solidFill>
              <a:ea typeface="MS Mincho" pitchFamily="49" charset="-128"/>
            </a:endParaRPr>
          </a:p>
        </p:txBody>
      </p:sp>
      <p:sp>
        <p:nvSpPr>
          <p:cNvPr id="17100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kafiya almuhimmati</a:t>
            </a:r>
            <a:endParaRPr lang="fi-FI" sz="3200" b="1" i="1">
              <a:solidFill>
                <a:schemeClr val="bg1"/>
              </a:solidFill>
              <a:ea typeface="MS Mincho" pitchFamily="49" charset="-128"/>
            </a:endParaRPr>
          </a:p>
        </p:txBody>
      </p:sp>
      <p:sp>
        <p:nvSpPr>
          <p:cNvPr id="1710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008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 يَكْفِي مِنْ كُلِّ شَيْءٍ</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He Who can save from all </a:t>
            </a:r>
            <a:r>
              <a:rPr lang="en-US" sz="3600" b="1" kern="1200" dirty="0" smtClean="0">
                <a:solidFill>
                  <a:schemeClr val="tx1"/>
                </a:solidFill>
                <a:ea typeface="MS Mincho" pitchFamily="49" charset="-128"/>
              </a:rPr>
              <a:t>things</a:t>
            </a:r>
          </a:p>
          <a:p>
            <a:pPr marL="342900" indent="-342900" eaLnBrk="1" hangingPunct="1">
              <a:defRPr/>
            </a:pPr>
            <a:r>
              <a:rPr lang="ur-PK" sz="3600" dirty="0">
                <a:solidFill>
                  <a:schemeClr val="tx1"/>
                </a:solidFill>
              </a:rPr>
              <a:t>اے وہ جو ہر چیز سے بچا سکتا ہے</a:t>
            </a:r>
            <a:endParaRPr lang="en-US" sz="3600" b="1" kern="1200" dirty="0">
              <a:solidFill>
                <a:schemeClr val="tx1"/>
              </a:solidFill>
              <a:ea typeface="MS Mincho" pitchFamily="49" charset="-128"/>
            </a:endParaRPr>
          </a:p>
        </p:txBody>
      </p:sp>
      <p:sp>
        <p:nvSpPr>
          <p:cNvPr id="17111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man yakfi min kulli shay'in</a:t>
            </a:r>
            <a:endParaRPr lang="fi-FI" sz="3200" b="1" i="1">
              <a:solidFill>
                <a:schemeClr val="bg1"/>
              </a:solidFill>
              <a:ea typeface="MS Mincho" pitchFamily="49" charset="-128"/>
            </a:endParaRPr>
          </a:p>
        </p:txBody>
      </p:sp>
      <p:sp>
        <p:nvSpPr>
          <p:cNvPr id="1711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111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يَكْفِي مِنْهُ شَيْءٌ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ٱلسَّمَاوَاتِ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وَٱلارْضِ</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nothing in the heavens or in the earth can save from Him</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نہ ہی آسمانوں میں اور نہ ہی زمین میں کوئی چیز اس سے بچ سکتی ہے</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121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a:solidFill>
                  <a:schemeClr val="bg1"/>
                </a:solidFill>
                <a:ea typeface="MS Mincho" pitchFamily="49" charset="-128"/>
              </a:rPr>
              <a:t>la </a:t>
            </a:r>
            <a:r>
              <a:rPr lang="es-ES" sz="3200" b="1" i="1" dirty="0" err="1">
                <a:solidFill>
                  <a:schemeClr val="bg1"/>
                </a:solidFill>
                <a:ea typeface="MS Mincho" pitchFamily="49" charset="-128"/>
              </a:rPr>
              <a:t>yakfi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minhu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shay'un</a:t>
            </a:r>
            <a:r>
              <a:rPr lang="es-ES" sz="3200" b="1" i="1" dirty="0">
                <a:solidFill>
                  <a:schemeClr val="bg1"/>
                </a:solidFill>
                <a:ea typeface="MS Mincho" pitchFamily="49" charset="-128"/>
              </a:rPr>
              <a:t> fi </a:t>
            </a:r>
            <a:r>
              <a:rPr lang="es-ES" sz="3200" b="1" i="1" dirty="0" err="1">
                <a:solidFill>
                  <a:schemeClr val="bg1"/>
                </a:solidFill>
                <a:ea typeface="MS Mincho" pitchFamily="49" charset="-128"/>
              </a:rPr>
              <a:t>alssamawati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wal-ardi</a:t>
            </a:r>
            <a:endParaRPr lang="fi-FI" sz="3200" b="1" i="1" dirty="0">
              <a:solidFill>
                <a:schemeClr val="bg1"/>
              </a:solidFill>
              <a:ea typeface="MS Mincho" pitchFamily="49" charset="-128"/>
            </a:endParaRPr>
          </a:p>
        </p:txBody>
      </p:sp>
      <p:sp>
        <p:nvSpPr>
          <p:cNvPr id="1712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21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اسْالُكَ بِحَقِّ مُحَمَّدٍ خَاتَمِ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ٱلنَّبِيِّينَ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 beseech You in the name of Muhammad the seal of the Prophets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میں آپ سے انبیاء کرام کے مہر محمد کے نام پر التجا کرتا ہوں ،</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131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as'aluka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bihaqqi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muhammadin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khatami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alnnabiyyina</a:t>
            </a:r>
            <a:endParaRPr lang="fi-FI" sz="3200" b="1" i="1" dirty="0">
              <a:solidFill>
                <a:schemeClr val="bg1"/>
              </a:solidFill>
              <a:ea typeface="MS Mincho" pitchFamily="49" charset="-128"/>
            </a:endParaRPr>
          </a:p>
        </p:txBody>
      </p:sp>
      <p:sp>
        <p:nvSpPr>
          <p:cNvPr id="1713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31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وَعَلِيٍّ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`Ali the commander of the faithful</a:t>
            </a:r>
            <a:r>
              <a:rPr lang="en-US" sz="3600" b="1" kern="1200" dirty="0" smtClean="0">
                <a:solidFill>
                  <a:schemeClr val="bg1"/>
                </a:solidFill>
                <a:ea typeface="MS Mincho" pitchFamily="49" charset="-128"/>
              </a:rPr>
              <a:t>,</a:t>
            </a:r>
          </a:p>
          <a:p>
            <a:pPr marL="342900" indent="-342900" eaLnBrk="1" hangingPunct="1">
              <a:defRPr/>
            </a:pPr>
            <a:endParaRPr lang="en-US" sz="3600" b="1" kern="1200" dirty="0">
              <a:solidFill>
                <a:schemeClr val="bg1"/>
              </a:solidFill>
              <a:ea typeface="MS Mincho" pitchFamily="49" charset="-128"/>
            </a:endParaRPr>
          </a:p>
        </p:txBody>
      </p:sp>
      <p:sp>
        <p:nvSpPr>
          <p:cNvPr id="17141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`aliyyin amiri almu'minina</a:t>
            </a:r>
            <a:endParaRPr lang="fi-FI" sz="3200" b="1" i="1">
              <a:solidFill>
                <a:schemeClr val="bg1"/>
              </a:solidFill>
              <a:ea typeface="MS Mincho" pitchFamily="49" charset="-128"/>
            </a:endParaRPr>
          </a:p>
        </p:txBody>
      </p:sp>
      <p:sp>
        <p:nvSpPr>
          <p:cNvPr id="1714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41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وَبِحَقِّ فَاطِمَةَ بِنْتِ نَبِيِّكَ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Fatimah the daughter of Your Prophet</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آپ کے نبی کی بیٹی فیمہ ،</a:t>
            </a:r>
            <a:endParaRPr lang="en-US" sz="3600" b="1" kern="1200" dirty="0">
              <a:solidFill>
                <a:schemeClr val="tx1"/>
              </a:solidFill>
              <a:ea typeface="MS Mincho" pitchFamily="49" charset="-128"/>
            </a:endParaRPr>
          </a:p>
        </p:txBody>
      </p:sp>
      <p:sp>
        <p:nvSpPr>
          <p:cNvPr id="17152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bihaqqi fatimata binti nabiyyika</a:t>
            </a:r>
            <a:endParaRPr lang="fi-FI" sz="3200" b="1" i="1">
              <a:solidFill>
                <a:schemeClr val="bg1"/>
              </a:solidFill>
              <a:ea typeface="MS Mincho" pitchFamily="49" charset="-128"/>
            </a:endParaRPr>
          </a:p>
        </p:txBody>
      </p:sp>
      <p:sp>
        <p:nvSpPr>
          <p:cNvPr id="1715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52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سَيِّدَةِ نِسَاءِ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the doyenne of the women of the worlds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جو سردار ہیں تمام خواتین عالم کی</a:t>
            </a:r>
            <a:endParaRPr lang="en-US" sz="3600" b="1" kern="1200" dirty="0">
              <a:solidFill>
                <a:schemeClr val="tx1"/>
              </a:solidFill>
              <a:ea typeface="MS Mincho" pitchFamily="49" charset="-128"/>
            </a:endParaRPr>
          </a:p>
        </p:txBody>
      </p:sp>
      <p:sp>
        <p:nvSpPr>
          <p:cNvPr id="204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sayyidati nisa'i al`alamina</a:t>
            </a:r>
          </a:p>
        </p:txBody>
      </p:sp>
      <p:sp>
        <p:nvSpPr>
          <p:cNvPr id="20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048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وَبِحَقِّ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وَٱلْحُسَيْنِ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al-</a:t>
            </a:r>
            <a:r>
              <a:rPr lang="en-US" sz="3600" b="1" kern="1200" dirty="0" err="1">
                <a:solidFill>
                  <a:schemeClr val="tx1"/>
                </a:solidFill>
                <a:ea typeface="MS Mincho" pitchFamily="49" charset="-128"/>
              </a:rPr>
              <a:t>Hasan</a:t>
            </a:r>
            <a:r>
              <a:rPr lang="en-US" sz="3600" b="1" kern="1200" dirty="0">
                <a:solidFill>
                  <a:schemeClr val="tx1"/>
                </a:solidFill>
                <a:ea typeface="MS Mincho" pitchFamily="49" charset="-128"/>
              </a:rPr>
              <a:t>, and al-</a:t>
            </a:r>
            <a:r>
              <a:rPr lang="en-US" sz="3600" b="1" kern="1200" dirty="0" err="1">
                <a:solidFill>
                  <a:schemeClr val="tx1"/>
                </a:solidFill>
                <a:ea typeface="MS Mincho" pitchFamily="49" charset="-128"/>
              </a:rPr>
              <a:t>Husayn</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الف- آسن ، اور الا عثین ،</a:t>
            </a:r>
            <a:endParaRPr lang="en-US" sz="3600" b="1" kern="1200" dirty="0">
              <a:solidFill>
                <a:schemeClr val="tx1"/>
              </a:solidFill>
              <a:ea typeface="MS Mincho" pitchFamily="49" charset="-128"/>
            </a:endParaRPr>
          </a:p>
        </p:txBody>
      </p:sp>
      <p:sp>
        <p:nvSpPr>
          <p:cNvPr id="17162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bihaqqi alhasani walhusayni</a:t>
            </a:r>
            <a:endParaRPr lang="fi-FI" sz="3200" b="1" i="1">
              <a:solidFill>
                <a:schemeClr val="bg1"/>
              </a:solidFill>
              <a:ea typeface="MS Mincho" pitchFamily="49" charset="-128"/>
            </a:endParaRPr>
          </a:p>
        </p:txBody>
      </p:sp>
      <p:sp>
        <p:nvSpPr>
          <p:cNvPr id="1716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62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فَإِنِّي بِهِمْ اتَوَجَّهُ إِلَيْكَ فِي مَقَامِي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for I turn my face towards You in their names at this very situation of mine</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کیونکہ میں اپنی ہی صورت حال میں ان کے ناموں پر اپنا چہرہ آپ کی طرف کرتا ہوں۔</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172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fa'inni</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bihim</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atawajjahu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ilayka</a:t>
            </a:r>
            <a:r>
              <a:rPr lang="es-ES" sz="3200" b="1" i="1" dirty="0">
                <a:solidFill>
                  <a:schemeClr val="bg1"/>
                </a:solidFill>
                <a:ea typeface="MS Mincho" pitchFamily="49" charset="-128"/>
              </a:rPr>
              <a:t> fi </a:t>
            </a:r>
            <a:r>
              <a:rPr lang="es-ES" sz="3200" b="1" i="1" dirty="0" err="1">
                <a:solidFill>
                  <a:schemeClr val="bg1"/>
                </a:solidFill>
                <a:ea typeface="MS Mincho" pitchFamily="49" charset="-128"/>
              </a:rPr>
              <a:t>maqami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hadha</a:t>
            </a:r>
            <a:endParaRPr lang="fi-FI" sz="3200" b="1" i="1" dirty="0">
              <a:solidFill>
                <a:schemeClr val="bg1"/>
              </a:solidFill>
              <a:ea typeface="MS Mincho" pitchFamily="49" charset="-128"/>
            </a:endParaRPr>
          </a:p>
        </p:txBody>
      </p:sp>
      <p:sp>
        <p:nvSpPr>
          <p:cNvPr id="1717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72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وَبِهِمْ اتَوَسَّلُ</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make them my means to You,</a:t>
            </a:r>
          </a:p>
        </p:txBody>
      </p:sp>
      <p:sp>
        <p:nvSpPr>
          <p:cNvPr id="17182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bihim atawassalu</a:t>
            </a:r>
            <a:endParaRPr lang="fi-FI" sz="3200" b="1" i="1">
              <a:solidFill>
                <a:schemeClr val="bg1"/>
              </a:solidFill>
              <a:ea typeface="MS Mincho" pitchFamily="49" charset="-128"/>
            </a:endParaRPr>
          </a:p>
        </p:txBody>
      </p:sp>
      <p:sp>
        <p:nvSpPr>
          <p:cNvPr id="1718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82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وَبِهِمْ اتَشَفَّعُ إِلَيْكَ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 seek their intercession for me with You</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میں ان کو تمھارا وسیلہ بناتا ہوں ،</a:t>
            </a:r>
            <a:endParaRPr lang="en-US" sz="3600" b="1" kern="1200" dirty="0">
              <a:solidFill>
                <a:schemeClr val="tx1"/>
              </a:solidFill>
              <a:ea typeface="MS Mincho" pitchFamily="49" charset="-128"/>
            </a:endParaRPr>
          </a:p>
        </p:txBody>
      </p:sp>
      <p:sp>
        <p:nvSpPr>
          <p:cNvPr id="17193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bihim atashaffa`u ilayka</a:t>
            </a:r>
            <a:endParaRPr lang="fi-FI" sz="3200" b="1" i="1">
              <a:solidFill>
                <a:schemeClr val="bg1"/>
              </a:solidFill>
              <a:ea typeface="MS Mincho" pitchFamily="49" charset="-128"/>
            </a:endParaRPr>
          </a:p>
        </p:txBody>
      </p:sp>
      <p:sp>
        <p:nvSpPr>
          <p:cNvPr id="1719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193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وَبِحَقِّهِمْ اسْالُكَ وَاقْسِمُ وَاعْزِمُ عَلَيْكَ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tx1"/>
                </a:solidFill>
                <a:ea typeface="MS Mincho" pitchFamily="49" charset="-128"/>
              </a:rPr>
              <a:t>I beseech You in the name of Your duty towards them, I adjure You, and I beg You earnestly</a:t>
            </a:r>
            <a:r>
              <a:rPr lang="en-US" sz="2800" b="1" kern="1200" dirty="0" smtClean="0">
                <a:solidFill>
                  <a:schemeClr val="tx1"/>
                </a:solidFill>
                <a:ea typeface="MS Mincho" pitchFamily="49" charset="-128"/>
              </a:rPr>
              <a:t>,</a:t>
            </a:r>
          </a:p>
          <a:p>
            <a:pPr marL="342900" indent="-342900" eaLnBrk="1" hangingPunct="1">
              <a:defRPr/>
            </a:pPr>
            <a:r>
              <a:rPr lang="ur-PK" dirty="0">
                <a:solidFill>
                  <a:schemeClr val="tx1"/>
                </a:solidFill>
              </a:rPr>
              <a:t>، میں آپ کی قسم کھاتا ہوں ، اور آپ سے منتج کی درخواست کرتا ہوں ، </a:t>
            </a:r>
            <a:r>
              <a:rPr lang="ur-PK" dirty="0" smtClean="0">
                <a:solidFill>
                  <a:schemeClr val="tx1"/>
                </a:solidFill>
              </a:rPr>
              <a:t>میں </a:t>
            </a:r>
            <a:r>
              <a:rPr lang="ur-PK" dirty="0">
                <a:solidFill>
                  <a:schemeClr val="tx1"/>
                </a:solidFill>
              </a:rPr>
              <a:t>آپ کے ساتھ میری شفاعت چاہتا ہوں ،</a:t>
            </a:r>
            <a:endParaRPr lang="en-US" b="1" kern="1200" dirty="0">
              <a:solidFill>
                <a:schemeClr val="tx1"/>
              </a:solidFill>
              <a:ea typeface="MS Mincho" pitchFamily="49" charset="-128"/>
            </a:endParaRPr>
          </a:p>
        </p:txBody>
      </p:sp>
      <p:sp>
        <p:nvSpPr>
          <p:cNvPr id="17203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bihaqqihim</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as'aluka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uqsimu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a`zimu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alayka</a:t>
            </a:r>
            <a:endParaRPr lang="fi-FI" sz="3200" b="1" i="1" dirty="0">
              <a:solidFill>
                <a:schemeClr val="bg1"/>
              </a:solidFill>
              <a:ea typeface="MS Mincho" pitchFamily="49" charset="-128"/>
            </a:endParaRPr>
          </a:p>
        </p:txBody>
      </p:sp>
      <p:sp>
        <p:nvSpPr>
          <p:cNvPr id="1720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03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وَبِٱلشَّانِ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لَهُمْ عِنْدَكَ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in the name of the status that they enjoy with You</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اس حیثیت کے نام پر جو وہ آپ کے ساتھ لطف اندوز ہوتے ہیں ،</a:t>
            </a:r>
            <a:endParaRPr lang="en-US" sz="3600" b="1" kern="1200" dirty="0" smtClean="0">
              <a:solidFill>
                <a:schemeClr val="tx1"/>
              </a:solidFill>
              <a:ea typeface="MS Mincho" pitchFamily="49" charset="-128"/>
            </a:endParaRPr>
          </a:p>
        </p:txBody>
      </p:sp>
      <p:sp>
        <p:nvSpPr>
          <p:cNvPr id="17213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bilshsha'ni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alladhi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lahum</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indaka</a:t>
            </a:r>
            <a:endParaRPr lang="fi-FI" sz="3200" b="1" i="1" dirty="0">
              <a:solidFill>
                <a:schemeClr val="bg1"/>
              </a:solidFill>
              <a:ea typeface="MS Mincho" pitchFamily="49" charset="-128"/>
            </a:endParaRPr>
          </a:p>
        </p:txBody>
      </p:sp>
      <p:sp>
        <p:nvSpPr>
          <p:cNvPr id="1721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13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وَبِٱلْقَدْرِ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لَهُمْ عِنْدَكَ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value that they enjoy in Your sight</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وہ قدر جو وہ آپ کی نظر میں لطف اٹھاتے ہیں ،</a:t>
            </a:r>
            <a:endParaRPr lang="en-US" sz="3600" b="1" kern="1200" dirty="0" smtClean="0">
              <a:solidFill>
                <a:schemeClr val="tx1"/>
              </a:solidFill>
              <a:ea typeface="MS Mincho" pitchFamily="49" charset="-128"/>
            </a:endParaRPr>
          </a:p>
        </p:txBody>
      </p:sp>
      <p:sp>
        <p:nvSpPr>
          <p:cNvPr id="17223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3200" b="1" i="1">
                <a:solidFill>
                  <a:schemeClr val="bg1"/>
                </a:solidFill>
                <a:ea typeface="MS Mincho" pitchFamily="49" charset="-128"/>
              </a:rPr>
              <a:t>wa bilqadri alladhi lahum `indaka</a:t>
            </a:r>
            <a:endParaRPr lang="fi-FI" sz="3200" b="1" i="1">
              <a:solidFill>
                <a:schemeClr val="bg1"/>
              </a:solidFill>
              <a:ea typeface="MS Mincho" pitchFamily="49" charset="-128"/>
            </a:endParaRPr>
          </a:p>
        </p:txBody>
      </p:sp>
      <p:sp>
        <p:nvSpPr>
          <p:cNvPr id="1722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23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فَضَّلْتَهُمْ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in the name of the thing by which You have preferred them over all the other beings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اس چیز کے نام پر جس کے ذریعہ آپ نے انہیں دوسرے تمام مخلوقات پر ترجیح دی ہے ،</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233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endParaRPr lang="es-ES" sz="3200" b="1" i="1" dirty="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billadhi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faddaltahum</a:t>
            </a:r>
            <a:r>
              <a:rPr lang="es-ES" sz="3200" b="1" i="1" dirty="0">
                <a:solidFill>
                  <a:schemeClr val="bg1"/>
                </a:solidFill>
                <a:ea typeface="MS Mincho" pitchFamily="49" charset="-128"/>
              </a:rPr>
              <a:t> `ala </a:t>
            </a:r>
            <a:r>
              <a:rPr lang="es-ES" sz="3200" b="1" i="1" dirty="0" err="1">
                <a:solidFill>
                  <a:schemeClr val="bg1"/>
                </a:solidFill>
                <a:ea typeface="MS Mincho" pitchFamily="49" charset="-128"/>
              </a:rPr>
              <a:t>al`alamina</a:t>
            </a:r>
            <a:endParaRPr lang="fi-FI" sz="3200" b="1" i="1" dirty="0">
              <a:solidFill>
                <a:schemeClr val="bg1"/>
              </a:solidFill>
              <a:ea typeface="MS Mincho" pitchFamily="49" charset="-128"/>
            </a:endParaRPr>
          </a:p>
        </p:txBody>
      </p:sp>
      <p:sp>
        <p:nvSpPr>
          <p:cNvPr id="1723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33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وَبِٱسْمِكَ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جَعَلْتَهُ عِنْدَهُمْ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in the name of Your Name that You have placed with </a:t>
            </a:r>
            <a:r>
              <a:rPr lang="en-US" sz="3600" b="1" kern="1200" dirty="0" smtClean="0">
                <a:solidFill>
                  <a:schemeClr val="tx1"/>
                </a:solidFill>
                <a:ea typeface="MS Mincho" pitchFamily="49" charset="-128"/>
              </a:rPr>
              <a:t>them</a:t>
            </a:r>
          </a:p>
          <a:p>
            <a:pPr marL="342900" indent="-342900" eaLnBrk="1" hangingPunct="1">
              <a:defRPr/>
            </a:pPr>
            <a:r>
              <a:rPr lang="ur-PK" sz="3600" dirty="0">
                <a:solidFill>
                  <a:schemeClr val="tx1"/>
                </a:solidFill>
              </a:rPr>
              <a:t>اپنے نام کے نام پر جو آپ نے ان کے ساتھ رکھا ہے</a:t>
            </a:r>
            <a:endParaRPr lang="en-US" sz="3600" b="1" kern="1200" dirty="0">
              <a:solidFill>
                <a:schemeClr val="tx1"/>
              </a:solidFill>
              <a:ea typeface="MS Mincho" pitchFamily="49" charset="-128"/>
            </a:endParaRPr>
          </a:p>
        </p:txBody>
      </p:sp>
      <p:sp>
        <p:nvSpPr>
          <p:cNvPr id="17244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wa </a:t>
            </a:r>
            <a:r>
              <a:rPr lang="fi-FI" sz="3200" b="1" i="1" dirty="0">
                <a:solidFill>
                  <a:schemeClr val="bg1"/>
                </a:solidFill>
                <a:ea typeface="MS Mincho" pitchFamily="49" charset="-128"/>
              </a:rPr>
              <a:t>bismika alladhi ja`altahu `indahum</a:t>
            </a:r>
          </a:p>
        </p:txBody>
      </p:sp>
      <p:sp>
        <p:nvSpPr>
          <p:cNvPr id="1724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44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وَبِهِ خَصَصْتَهُمْ دُونَ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given them exclusively other than all the other beings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ان کو دیگر تمام مخلوقات کے علاوہ خصوصی طور پر دیا ،</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254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it-IT" sz="3200" b="1" i="1" dirty="0" smtClean="0">
              <a:solidFill>
                <a:schemeClr val="bg1"/>
              </a:solidFill>
              <a:ea typeface="MS Mincho" pitchFamily="49" charset="-128"/>
            </a:endParaRPr>
          </a:p>
          <a:p>
            <a:pPr algn="ctr" eaLnBrk="1" hangingPunct="1">
              <a:spcBef>
                <a:spcPct val="20000"/>
              </a:spcBef>
            </a:pPr>
            <a:r>
              <a:rPr lang="it-IT" sz="3200" b="1" i="1" dirty="0" smtClean="0">
                <a:solidFill>
                  <a:schemeClr val="bg1"/>
                </a:solidFill>
                <a:ea typeface="MS Mincho" pitchFamily="49" charset="-128"/>
              </a:rPr>
              <a:t>wa </a:t>
            </a:r>
            <a:r>
              <a:rPr lang="it-IT" sz="3200" b="1" i="1" dirty="0">
                <a:solidFill>
                  <a:schemeClr val="bg1"/>
                </a:solidFill>
                <a:ea typeface="MS Mincho" pitchFamily="49" charset="-128"/>
              </a:rPr>
              <a:t>bihi khasastahum duna al`alamina</a:t>
            </a:r>
            <a:endParaRPr lang="fi-FI" sz="3200" b="1" i="1" dirty="0">
              <a:solidFill>
                <a:schemeClr val="bg1"/>
              </a:solidFill>
              <a:ea typeface="MS Mincho" pitchFamily="49" charset="-128"/>
            </a:endParaRPr>
          </a:p>
        </p:txBody>
      </p:sp>
      <p:sp>
        <p:nvSpPr>
          <p:cNvPr id="1725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54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304800" y="2199072"/>
            <a:ext cx="8334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b="1" i="1" u="sng" dirty="0" smtClean="0">
                <a:solidFill>
                  <a:schemeClr val="bg1"/>
                </a:solidFill>
                <a:latin typeface="Trebuchet MS" pitchFamily="34" charset="0"/>
                <a:ea typeface="MS Mincho" pitchFamily="49" charset="-128"/>
              </a:rPr>
              <a:t>Contents</a:t>
            </a:r>
          </a:p>
          <a:p>
            <a:pPr algn="ctr"/>
            <a:r>
              <a:rPr lang="en-US" sz="3600" b="1" i="1" dirty="0" err="1" smtClean="0">
                <a:solidFill>
                  <a:srgbClr val="C00000"/>
                </a:solidFill>
                <a:latin typeface="Trebuchet MS" pitchFamily="34" charset="0"/>
                <a:ea typeface="MS Mincho" pitchFamily="49" charset="-128"/>
              </a:rPr>
              <a:t>Ziarat</a:t>
            </a:r>
            <a:r>
              <a:rPr lang="en-US" sz="3600" b="1" i="1" dirty="0" smtClean="0">
                <a:solidFill>
                  <a:srgbClr val="C00000"/>
                </a:solidFill>
                <a:latin typeface="Trebuchet MS" pitchFamily="34" charset="0"/>
                <a:ea typeface="MS Mincho" pitchFamily="49" charset="-128"/>
              </a:rPr>
              <a:t> Ashura</a:t>
            </a:r>
          </a:p>
          <a:p>
            <a:pPr algn="ctr"/>
            <a:r>
              <a:rPr lang="en-US" sz="3600" b="1" i="1" dirty="0" err="1" smtClean="0">
                <a:solidFill>
                  <a:srgbClr val="C00000"/>
                </a:solidFill>
                <a:latin typeface="Trebuchet MS" pitchFamily="34" charset="0"/>
                <a:ea typeface="MS Mincho" pitchFamily="49" charset="-128"/>
              </a:rPr>
              <a:t>Dua</a:t>
            </a:r>
            <a:r>
              <a:rPr lang="en-US" sz="3600" b="1" i="1" dirty="0" smtClean="0">
                <a:solidFill>
                  <a:srgbClr val="C00000"/>
                </a:solidFill>
                <a:latin typeface="Trebuchet MS" pitchFamily="34" charset="0"/>
                <a:ea typeface="MS Mincho" pitchFamily="49" charset="-128"/>
              </a:rPr>
              <a:t> </a:t>
            </a:r>
            <a:r>
              <a:rPr lang="en-US" sz="3600" b="1" i="1" dirty="0" err="1" smtClean="0">
                <a:solidFill>
                  <a:srgbClr val="C00000"/>
                </a:solidFill>
                <a:latin typeface="Trebuchet MS" pitchFamily="34" charset="0"/>
                <a:ea typeface="MS Mincho" pitchFamily="49" charset="-128"/>
              </a:rPr>
              <a:t>Alqama</a:t>
            </a:r>
            <a:r>
              <a:rPr lang="en-US" sz="3600" b="1" i="1" dirty="0" smtClean="0">
                <a:solidFill>
                  <a:srgbClr val="C00000"/>
                </a:solidFill>
                <a:latin typeface="Trebuchet MS" pitchFamily="34" charset="0"/>
                <a:ea typeface="MS Mincho" pitchFamily="49" charset="-128"/>
              </a:rPr>
              <a:t> </a:t>
            </a:r>
          </a:p>
          <a:p>
            <a:pPr algn="ctr"/>
            <a:r>
              <a:rPr lang="en-US" sz="3600" b="1" i="1" dirty="0" err="1" smtClean="0">
                <a:solidFill>
                  <a:srgbClr val="C00000"/>
                </a:solidFill>
                <a:latin typeface="Trebuchet MS" pitchFamily="34" charset="0"/>
                <a:ea typeface="MS Mincho" pitchFamily="49" charset="-128"/>
              </a:rPr>
              <a:t>Amáál</a:t>
            </a:r>
            <a:r>
              <a:rPr lang="en-US" sz="3600" b="1" i="1" dirty="0" smtClean="0">
                <a:solidFill>
                  <a:srgbClr val="C00000"/>
                </a:solidFill>
                <a:latin typeface="Trebuchet MS" pitchFamily="34" charset="0"/>
                <a:ea typeface="MS Mincho" pitchFamily="49" charset="-128"/>
              </a:rPr>
              <a:t> </a:t>
            </a:r>
            <a:r>
              <a:rPr lang="en-US" sz="3600" b="1" i="1" dirty="0">
                <a:solidFill>
                  <a:srgbClr val="C00000"/>
                </a:solidFill>
                <a:latin typeface="Trebuchet MS" pitchFamily="34" charset="0"/>
                <a:ea typeface="MS Mincho" pitchFamily="49" charset="-128"/>
              </a:rPr>
              <a:t>of </a:t>
            </a:r>
            <a:r>
              <a:rPr lang="en-US" sz="3600" b="1" i="1" dirty="0" err="1">
                <a:solidFill>
                  <a:srgbClr val="C00000"/>
                </a:solidFill>
                <a:latin typeface="Trebuchet MS" pitchFamily="34" charset="0"/>
                <a:ea typeface="MS Mincho" pitchFamily="49" charset="-128"/>
              </a:rPr>
              <a:t>Ashurá</a:t>
            </a:r>
            <a:endParaRPr lang="en-US" sz="3600" b="1" i="1" dirty="0">
              <a:solidFill>
                <a:srgbClr val="C00000"/>
              </a:solidFill>
              <a:latin typeface="Trebuchet MS" pitchFamily="34" charset="0"/>
              <a:ea typeface="MS Mincho" pitchFamily="49" charset="-128"/>
            </a:endParaRPr>
          </a:p>
        </p:txBody>
      </p:sp>
      <p:sp>
        <p:nvSpPr>
          <p:cNvPr id="2051" name="Rectangle 8"/>
          <p:cNvSpPr>
            <a:spLocks noChangeArrowheads="1"/>
          </p:cNvSpPr>
          <p:nvPr/>
        </p:nvSpPr>
        <p:spPr bwMode="auto">
          <a:xfrm>
            <a:off x="685800" y="5040313"/>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chemeClr val="bg1"/>
                </a:solidFill>
              </a:rPr>
              <a:t>(Arabic text with English Translation </a:t>
            </a:r>
            <a:r>
              <a:rPr lang="en-US" i="1" smtClean="0">
                <a:solidFill>
                  <a:schemeClr val="bg1"/>
                </a:solidFill>
              </a:rPr>
              <a:t>Urdu &amp; </a:t>
            </a:r>
            <a:r>
              <a:rPr lang="en-US" i="1">
                <a:solidFill>
                  <a:schemeClr val="bg1"/>
                </a:solidFill>
              </a:rPr>
              <a:t>English Transliteration)</a:t>
            </a:r>
          </a:p>
        </p:txBody>
      </p:sp>
      <p:sp>
        <p:nvSpPr>
          <p:cNvPr id="2052" name="Rectangle 5"/>
          <p:cNvSpPr>
            <a:spLocks noChangeArrowheads="1"/>
          </p:cNvSpPr>
          <p:nvPr/>
        </p:nvSpPr>
        <p:spPr bwMode="auto">
          <a:xfrm>
            <a:off x="0" y="5867400"/>
            <a:ext cx="9144000" cy="63094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dirty="0">
              <a:solidFill>
                <a:schemeClr val="bg1"/>
              </a:solidFill>
              <a:latin typeface="Trebuchet MS" pitchFamily="34" charset="0"/>
            </a:endParaRPr>
          </a:p>
          <a:p>
            <a:pPr algn="ctr"/>
            <a:r>
              <a:rPr lang="en-US" sz="1100" b="1" dirty="0">
                <a:solidFill>
                  <a:schemeClr val="bg1"/>
                </a:solidFill>
              </a:rPr>
              <a:t>For any errors / comments please write to: duas.org@gmail.com</a:t>
            </a:r>
            <a:endParaRPr lang="en-US" sz="1200" b="1" dirty="0">
              <a:solidFill>
                <a:schemeClr val="bg1"/>
              </a:solidFill>
              <a:latin typeface="Trebuchet MS" pitchFamily="34" charset="0"/>
            </a:endParaRPr>
          </a:p>
          <a:p>
            <a:pPr algn="ctr"/>
            <a:r>
              <a:rPr lang="en-US" sz="1200" b="1" dirty="0">
                <a:solidFill>
                  <a:schemeClr val="bg1"/>
                </a:solidFill>
                <a:latin typeface="Trebuchet MS" pitchFamily="34" charset="0"/>
              </a:rPr>
              <a:t>Kindly recite </a:t>
            </a:r>
            <a:r>
              <a:rPr lang="en-US" sz="1200" b="1" dirty="0" err="1">
                <a:solidFill>
                  <a:schemeClr val="bg1"/>
                </a:solidFill>
                <a:latin typeface="Trebuchet MS" pitchFamily="34" charset="0"/>
              </a:rPr>
              <a:t>Sura</a:t>
            </a:r>
            <a:r>
              <a:rPr lang="en-US" sz="1200" b="1" dirty="0">
                <a:solidFill>
                  <a:schemeClr val="bg1"/>
                </a:solidFill>
                <a:latin typeface="Trebuchet MS" pitchFamily="34" charset="0"/>
              </a:rPr>
              <a:t> E </a:t>
            </a:r>
            <a:r>
              <a:rPr lang="en-US" sz="1200" b="1" dirty="0" err="1">
                <a:solidFill>
                  <a:schemeClr val="bg1"/>
                </a:solidFill>
                <a:latin typeface="Trebuchet MS" pitchFamily="34" charset="0"/>
              </a:rPr>
              <a:t>Fatiha</a:t>
            </a:r>
            <a:r>
              <a:rPr lang="en-US" sz="1200" b="1" dirty="0">
                <a:solidFill>
                  <a:schemeClr val="bg1"/>
                </a:solidFill>
                <a:latin typeface="Trebuchet MS" pitchFamily="34" charset="0"/>
              </a:rPr>
              <a:t> for </a:t>
            </a:r>
            <a:r>
              <a:rPr lang="en-US" sz="1200" b="1" dirty="0" err="1">
                <a:solidFill>
                  <a:schemeClr val="bg1"/>
                </a:solidFill>
                <a:latin typeface="Trebuchet MS" pitchFamily="34" charset="0"/>
              </a:rPr>
              <a:t>Marhumeen</a:t>
            </a:r>
            <a:r>
              <a:rPr lang="en-US" sz="1200" b="1" dirty="0">
                <a:solidFill>
                  <a:schemeClr val="bg1"/>
                </a:solidFill>
                <a:latin typeface="Trebuchet MS" pitchFamily="34" charset="0"/>
              </a:rPr>
              <a:t> of all those who have worked towards making this small work possible</a:t>
            </a:r>
            <a:r>
              <a:rPr lang="en-US" sz="1200" b="1" dirty="0" smtClean="0">
                <a:solidFill>
                  <a:schemeClr val="bg1"/>
                </a:solidFill>
                <a:latin typeface="Trebuchet MS" pitchFamily="34" charset="0"/>
              </a:rPr>
              <a:t>.</a:t>
            </a:r>
            <a:endParaRPr lang="en-US" sz="1200" b="1" dirty="0">
              <a:solidFill>
                <a:schemeClr val="bg1"/>
              </a:solidFill>
              <a:latin typeface="Trebuchet MS" pitchFamily="34" charset="0"/>
            </a:endParaRPr>
          </a:p>
        </p:txBody>
      </p:sp>
      <p:sp>
        <p:nvSpPr>
          <p:cNvPr id="205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600" b="1">
              <a:solidFill>
                <a:schemeClr val="bg1"/>
              </a:solidFill>
              <a:latin typeface="Trebuchet MS" pitchFamily="34" charset="0"/>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12751"/>
            <a:ext cx="26225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58548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يَا ثَارَ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ثَارِهِ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وَٱلْوِتْرَ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ٱلْمَوْتُورَ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400" b="1" kern="1200" dirty="0">
                <a:solidFill>
                  <a:schemeClr val="tx1"/>
                </a:solidFill>
                <a:ea typeface="MS Mincho" pitchFamily="49" charset="-128"/>
              </a:rPr>
              <a:t>Peace be upon you, O vengeance of Allah, son of His vengeance, and the </a:t>
            </a:r>
            <a:r>
              <a:rPr lang="en-US" sz="2400" b="1" kern="1200" dirty="0" err="1">
                <a:solidFill>
                  <a:schemeClr val="tx1"/>
                </a:solidFill>
                <a:ea typeface="MS Mincho" pitchFamily="49" charset="-128"/>
              </a:rPr>
              <a:t>unavenged</a:t>
            </a:r>
            <a:r>
              <a:rPr lang="en-US" sz="2400" b="1" kern="1200" dirty="0">
                <a:solidFill>
                  <a:schemeClr val="tx1"/>
                </a:solidFill>
                <a:ea typeface="MS Mincho" pitchFamily="49" charset="-128"/>
              </a:rPr>
              <a:t> so far</a:t>
            </a:r>
            <a:r>
              <a:rPr lang="en-US" sz="2400" b="1" kern="1200" dirty="0" smtClean="0">
                <a:solidFill>
                  <a:schemeClr val="tx1"/>
                </a:solidFill>
                <a:ea typeface="MS Mincho" pitchFamily="49" charset="-128"/>
              </a:rPr>
              <a:t>.</a:t>
            </a:r>
          </a:p>
          <a:p>
            <a:pPr marL="342900" indent="-342900" eaLnBrk="1" hangingPunct="1">
              <a:defRPr/>
            </a:pPr>
            <a:r>
              <a:rPr lang="ur-PK" sz="2400" dirty="0">
                <a:solidFill>
                  <a:schemeClr val="tx1"/>
                </a:solidFill>
              </a:rPr>
              <a:t>سلام ہو آپ پر اے وہ بزرگوار جس کے خون کا طالب خدا ہے اور فرزند بھی اسکے جسکے خون کا طالب خدا ہے اور جو مظلوم اور مصیبت زدہ ہوا</a:t>
            </a:r>
            <a:endParaRPr lang="en-US" sz="2400" b="1" kern="1200" dirty="0">
              <a:solidFill>
                <a:schemeClr val="tx1"/>
              </a:solidFill>
              <a:ea typeface="MS Mincho" pitchFamily="49" charset="-128"/>
            </a:endParaRPr>
          </a:p>
        </p:txBody>
      </p:sp>
      <p:sp>
        <p:nvSpPr>
          <p:cNvPr id="215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alssalamu `alayka ya thara allahi wabna tharihi walwitra almawtura</a:t>
            </a:r>
          </a:p>
        </p:txBody>
      </p:sp>
      <p:sp>
        <p:nvSpPr>
          <p:cNvPr id="21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151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وَبِهِ ابَنْتَهُمْ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through which You have distinguished </a:t>
            </a:r>
            <a:r>
              <a:rPr lang="en-US" sz="3600" b="1" kern="1200" dirty="0" smtClean="0">
                <a:solidFill>
                  <a:schemeClr val="tx1"/>
                </a:solidFill>
                <a:ea typeface="MS Mincho" pitchFamily="49" charset="-128"/>
              </a:rPr>
              <a:t>them</a:t>
            </a:r>
          </a:p>
          <a:p>
            <a:pPr marL="342900" indent="-342900" eaLnBrk="1" hangingPunct="1">
              <a:defRPr/>
            </a:pPr>
            <a:r>
              <a:rPr lang="ur-PK" sz="3600" dirty="0">
                <a:solidFill>
                  <a:schemeClr val="tx1"/>
                </a:solidFill>
              </a:rPr>
              <a:t>اور جس کے ذریعہ آپ نے ان کو ممتاز کیا</a:t>
            </a:r>
            <a:endParaRPr lang="en-US" sz="3600" b="1" kern="1200" dirty="0">
              <a:solidFill>
                <a:schemeClr val="tx1"/>
              </a:solidFill>
              <a:ea typeface="MS Mincho" pitchFamily="49" charset="-128"/>
            </a:endParaRPr>
          </a:p>
        </p:txBody>
      </p:sp>
      <p:sp>
        <p:nvSpPr>
          <p:cNvPr id="17264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bihi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abantahum</a:t>
            </a:r>
            <a:endParaRPr lang="fi-FI" sz="3200" b="1" i="1" dirty="0">
              <a:solidFill>
                <a:schemeClr val="bg1"/>
              </a:solidFill>
              <a:ea typeface="MS Mincho" pitchFamily="49" charset="-128"/>
            </a:endParaRPr>
          </a:p>
        </p:txBody>
      </p:sp>
      <p:sp>
        <p:nvSpPr>
          <p:cNvPr id="1726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64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وَابَنْتَ فَضْلَهُمْ مِنْ فَضْلِ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demonstrated their distinctive precedence over all the other beings so </a:t>
            </a:r>
            <a:r>
              <a:rPr lang="en-US" sz="3600" b="1" kern="1200" dirty="0" smtClean="0">
                <a:solidFill>
                  <a:schemeClr val="tx1"/>
                </a:solidFill>
                <a:ea typeface="MS Mincho" pitchFamily="49" charset="-128"/>
              </a:rPr>
              <a:t>uniquely</a:t>
            </a:r>
          </a:p>
          <a:p>
            <a:pPr marL="342900" indent="-342900" eaLnBrk="1" hangingPunct="1">
              <a:defRPr/>
            </a:pPr>
            <a:r>
              <a:rPr lang="ur-PK" sz="3600" dirty="0">
                <a:solidFill>
                  <a:schemeClr val="tx1"/>
                </a:solidFill>
              </a:rPr>
              <a:t>اور دوسرے تمام مخلوقات پر اپنی انفرادیت کا مظاہرہ کیا تاکہ انفرادیت سے کام لیا جاسکے</a:t>
            </a:r>
            <a:endParaRPr lang="en-US" sz="3600" b="1" kern="1200" dirty="0">
              <a:solidFill>
                <a:schemeClr val="tx1"/>
              </a:solidFill>
              <a:ea typeface="MS Mincho" pitchFamily="49" charset="-128"/>
            </a:endParaRPr>
          </a:p>
        </p:txBody>
      </p:sp>
      <p:sp>
        <p:nvSpPr>
          <p:cNvPr id="17274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endParaRPr lang="es-ES" sz="3200" b="1" i="1" dirty="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a:solidFill>
                  <a:schemeClr val="bg1"/>
                </a:solidFill>
                <a:ea typeface="MS Mincho" pitchFamily="49" charset="-128"/>
              </a:rPr>
              <a:t>abanta </a:t>
            </a:r>
            <a:r>
              <a:rPr lang="es-ES" sz="3200" b="1" i="1" dirty="0" err="1">
                <a:solidFill>
                  <a:schemeClr val="bg1"/>
                </a:solidFill>
                <a:ea typeface="MS Mincho" pitchFamily="49" charset="-128"/>
              </a:rPr>
              <a:t>fadlahum</a:t>
            </a:r>
            <a:r>
              <a:rPr lang="es-ES" sz="3200" b="1" i="1" dirty="0">
                <a:solidFill>
                  <a:schemeClr val="bg1"/>
                </a:solidFill>
                <a:ea typeface="MS Mincho" pitchFamily="49" charset="-128"/>
              </a:rPr>
              <a:t> min </a:t>
            </a:r>
            <a:r>
              <a:rPr lang="es-ES" sz="3200" b="1" i="1" dirty="0" err="1">
                <a:solidFill>
                  <a:schemeClr val="bg1"/>
                </a:solidFill>
                <a:ea typeface="MS Mincho" pitchFamily="49" charset="-128"/>
              </a:rPr>
              <a:t>fadli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al`alamina</a:t>
            </a:r>
            <a:endParaRPr lang="fi-FI" sz="3200" b="1" i="1" dirty="0">
              <a:solidFill>
                <a:schemeClr val="bg1"/>
              </a:solidFill>
              <a:ea typeface="MS Mincho" pitchFamily="49" charset="-128"/>
            </a:endParaRPr>
          </a:p>
        </p:txBody>
      </p:sp>
      <p:sp>
        <p:nvSpPr>
          <p:cNvPr id="1727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74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حَتَّىٰ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فَاقَ فَضْلُهُمْ فَضْلَ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ٱلْعَالَمِينَ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جَمِيعاً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b="1" kern="1200" dirty="0">
                <a:solidFill>
                  <a:schemeClr val="tx1"/>
                </a:solidFill>
                <a:ea typeface="MS Mincho" pitchFamily="49" charset="-128"/>
              </a:rPr>
              <a:t>that their preference has exceeded all the distinctive features of all the other beings</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کہ ان کی ترجیح دوسرے تمام مخلوقات کی مخصوص خصوصیات سے تجاوز کر گئی ہے</a:t>
            </a:r>
            <a:endParaRPr lang="en-US" b="1" kern="1200" dirty="0" smtClean="0">
              <a:solidFill>
                <a:schemeClr val="tx1"/>
              </a:solidFill>
              <a:ea typeface="MS Mincho" pitchFamily="49" charset="-128"/>
            </a:endParaRPr>
          </a:p>
          <a:p>
            <a:pPr marL="342900" indent="-342900" eaLnBrk="1" hangingPunct="1">
              <a:defRPr/>
            </a:pPr>
            <a:endParaRPr lang="en-US" b="1" kern="1200" dirty="0">
              <a:solidFill>
                <a:schemeClr val="tx1"/>
              </a:solidFill>
              <a:ea typeface="MS Mincho" pitchFamily="49" charset="-128"/>
            </a:endParaRPr>
          </a:p>
        </p:txBody>
      </p:sp>
      <p:sp>
        <p:nvSpPr>
          <p:cNvPr id="17285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sv-SE" sz="3200" b="1" i="1" dirty="0" smtClean="0">
              <a:solidFill>
                <a:schemeClr val="bg1"/>
              </a:solidFill>
              <a:ea typeface="MS Mincho" pitchFamily="49" charset="-128"/>
            </a:endParaRPr>
          </a:p>
          <a:p>
            <a:pPr algn="ctr" eaLnBrk="1" hangingPunct="1">
              <a:spcBef>
                <a:spcPct val="20000"/>
              </a:spcBef>
            </a:pPr>
            <a:r>
              <a:rPr lang="sv-SE" sz="3200" b="1" i="1" dirty="0" smtClean="0">
                <a:solidFill>
                  <a:schemeClr val="bg1"/>
                </a:solidFill>
                <a:ea typeface="MS Mincho" pitchFamily="49" charset="-128"/>
              </a:rPr>
              <a:t>hatta </a:t>
            </a:r>
            <a:r>
              <a:rPr lang="sv-SE" sz="3200" b="1" i="1" dirty="0">
                <a:solidFill>
                  <a:schemeClr val="bg1"/>
                </a:solidFill>
                <a:ea typeface="MS Mincho" pitchFamily="49" charset="-128"/>
              </a:rPr>
              <a:t>faqa fadluhum fadla al`alamina jami`an</a:t>
            </a:r>
            <a:endParaRPr lang="fi-FI" sz="3200" b="1" i="1" dirty="0">
              <a:solidFill>
                <a:schemeClr val="bg1"/>
              </a:solidFill>
              <a:ea typeface="MS Mincho" pitchFamily="49" charset="-128"/>
            </a:endParaRPr>
          </a:p>
        </p:txBody>
      </p:sp>
      <p:sp>
        <p:nvSpPr>
          <p:cNvPr id="1728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85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اسْالُكَ انْ تُصَلِّيَ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400" b="1" kern="1200" dirty="0">
                <a:solidFill>
                  <a:schemeClr val="tx1"/>
                </a:solidFill>
                <a:ea typeface="MS Mincho" pitchFamily="49" charset="-128"/>
              </a:rPr>
              <a:t>I beseech You (in the name of all that) to send blessings upon Muhammad and the Household of Muhammad</a:t>
            </a:r>
            <a:r>
              <a:rPr lang="en-US" sz="2400" b="1" kern="1200" dirty="0" smtClean="0">
                <a:solidFill>
                  <a:schemeClr val="tx1"/>
                </a:solidFill>
                <a:ea typeface="MS Mincho" pitchFamily="49" charset="-128"/>
              </a:rPr>
              <a:t>,</a:t>
            </a:r>
          </a:p>
          <a:p>
            <a:pPr marL="342900" indent="-342900" eaLnBrk="1" hangingPunct="1">
              <a:defRPr/>
            </a:pPr>
            <a:r>
              <a:rPr lang="ur-PK" sz="2400" dirty="0">
                <a:solidFill>
                  <a:schemeClr val="tx1"/>
                </a:solidFill>
              </a:rPr>
              <a:t>میں آپ سے (ان سب کے نام پر) دعا کرتا ہوں کہ وہ محمد اور اہل خانہ پر درود بھیجے ،</a:t>
            </a:r>
            <a:endParaRPr lang="en-US" sz="2400" b="1" kern="1200" dirty="0">
              <a:solidFill>
                <a:schemeClr val="tx1"/>
              </a:solidFill>
              <a:ea typeface="MS Mincho" pitchFamily="49" charset="-128"/>
            </a:endParaRPr>
          </a:p>
        </p:txBody>
      </p:sp>
      <p:sp>
        <p:nvSpPr>
          <p:cNvPr id="17295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as'aluka an tusalliya `ala muhammadin wa ali muhammadin</a:t>
            </a:r>
          </a:p>
        </p:txBody>
      </p:sp>
      <p:sp>
        <p:nvSpPr>
          <p:cNvPr id="1729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295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 تَكْشِفَ عَنِّي غَمِّي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relieve me from my distress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مجھے اپنی پریشانی سے نجات دلانے کے لئے ،</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305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an takshifa `anni ghammi</a:t>
            </a:r>
            <a:endParaRPr lang="fi-FI" sz="3200" b="1" i="1">
              <a:solidFill>
                <a:schemeClr val="bg1"/>
              </a:solidFill>
              <a:ea typeface="MS Mincho" pitchFamily="49" charset="-128"/>
            </a:endParaRPr>
          </a:p>
        </p:txBody>
      </p:sp>
      <p:sp>
        <p:nvSpPr>
          <p:cNvPr id="1730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05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
        <p:nvSpPr>
          <p:cNvPr id="3" name="Rectangle 1"/>
          <p:cNvSpPr>
            <a:spLocks noChangeArrowheads="1"/>
          </p:cNvSpPr>
          <p:nvPr/>
        </p:nvSpPr>
        <p:spPr bwMode="auto">
          <a:xfrm>
            <a:off x="501650" y="3589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وَهَمِّي وَكَرْبِي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grief, and agony</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غم اور اذیت ،</a:t>
            </a:r>
            <a:endParaRPr lang="en-US" sz="3600" b="1" kern="1200" dirty="0">
              <a:solidFill>
                <a:schemeClr val="tx1"/>
              </a:solidFill>
              <a:ea typeface="MS Mincho" pitchFamily="49" charset="-128"/>
            </a:endParaRPr>
          </a:p>
        </p:txBody>
      </p:sp>
      <p:sp>
        <p:nvSpPr>
          <p:cNvPr id="17315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hammi wa karbi</a:t>
            </a:r>
            <a:endParaRPr lang="fi-FI" sz="3200" b="1" i="1">
              <a:solidFill>
                <a:schemeClr val="bg1"/>
              </a:solidFill>
              <a:ea typeface="MS Mincho" pitchFamily="49" charset="-128"/>
            </a:endParaRPr>
          </a:p>
        </p:txBody>
      </p:sp>
      <p:sp>
        <p:nvSpPr>
          <p:cNvPr id="1731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159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وَتَكْفِيَنِي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امُورِي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make up for me all my distressing affairs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میرے لئے اپنے تمام پریشان کن امور کو تیار کرنا ،</a:t>
            </a:r>
            <a:endParaRPr lang="en-US" sz="3600" b="1" kern="1200" dirty="0">
              <a:solidFill>
                <a:schemeClr val="tx1"/>
              </a:solidFill>
              <a:ea typeface="MS Mincho" pitchFamily="49" charset="-128"/>
            </a:endParaRPr>
          </a:p>
        </p:txBody>
      </p:sp>
      <p:sp>
        <p:nvSpPr>
          <p:cNvPr id="17326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takfiyani almuhimma min umuri</a:t>
            </a:r>
          </a:p>
        </p:txBody>
      </p:sp>
      <p:sp>
        <p:nvSpPr>
          <p:cNvPr id="1732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261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وَتَقْضِيَ عَنِّي دَيْنِي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help me settle my debts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اپنے قرضوں کو نپٹانے میں میری مدد کرنے کے لئے ،</a:t>
            </a:r>
            <a:endParaRPr lang="en-US" sz="3600" b="1" kern="1200" dirty="0">
              <a:solidFill>
                <a:schemeClr val="tx1"/>
              </a:solidFill>
              <a:ea typeface="MS Mincho" pitchFamily="49" charset="-128"/>
            </a:endParaRPr>
          </a:p>
        </p:txBody>
      </p:sp>
      <p:sp>
        <p:nvSpPr>
          <p:cNvPr id="17336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taqdiya `anni dayni</a:t>
            </a:r>
            <a:endParaRPr lang="fi-FI" sz="3200" b="1" i="1">
              <a:solidFill>
                <a:schemeClr val="bg1"/>
              </a:solidFill>
              <a:ea typeface="MS Mincho" pitchFamily="49" charset="-128"/>
            </a:endParaRPr>
          </a:p>
        </p:txBody>
      </p:sp>
      <p:sp>
        <p:nvSpPr>
          <p:cNvPr id="1733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363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وَتُجِيـرَنِي 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ٱلْفَقْرِ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safeguard me against poverty</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مجھے غربت سے بچانے کے لئے ،</a:t>
            </a:r>
            <a:endParaRPr lang="en-US" sz="3600" b="1" kern="1200" dirty="0">
              <a:solidFill>
                <a:schemeClr val="tx1"/>
              </a:solidFill>
              <a:ea typeface="MS Mincho" pitchFamily="49" charset="-128"/>
            </a:endParaRPr>
          </a:p>
        </p:txBody>
      </p:sp>
      <p:sp>
        <p:nvSpPr>
          <p:cNvPr id="17346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tujirani min alfaqri</a:t>
            </a:r>
            <a:endParaRPr lang="fi-FI" sz="3200" b="1" i="1">
              <a:solidFill>
                <a:schemeClr val="bg1"/>
              </a:solidFill>
              <a:ea typeface="MS Mincho" pitchFamily="49" charset="-128"/>
            </a:endParaRPr>
          </a:p>
        </p:txBody>
      </p:sp>
      <p:sp>
        <p:nvSpPr>
          <p:cNvPr id="1734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466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وَتُجِيـرَنِي 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ٱلْفَاقَةِ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safeguard me against scarcity</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مجھے قلت سے بچانے کے لئے ،</a:t>
            </a:r>
            <a:endParaRPr lang="en-US" sz="3600" b="1" kern="1200" dirty="0">
              <a:solidFill>
                <a:schemeClr val="tx1"/>
              </a:solidFill>
              <a:ea typeface="MS Mincho" pitchFamily="49" charset="-128"/>
            </a:endParaRPr>
          </a:p>
        </p:txBody>
      </p:sp>
      <p:sp>
        <p:nvSpPr>
          <p:cNvPr id="17356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tujirani min alfaqati</a:t>
            </a:r>
            <a:endParaRPr lang="fi-FI" sz="3200" b="1" i="1">
              <a:solidFill>
                <a:schemeClr val="bg1"/>
              </a:solidFill>
              <a:ea typeface="MS Mincho" pitchFamily="49" charset="-128"/>
            </a:endParaRPr>
          </a:p>
        </p:txBody>
      </p:sp>
      <p:sp>
        <p:nvSpPr>
          <p:cNvPr id="1735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568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اَلسَّلاَمُ عَلَيْكَ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ٱلارْوَاحِ</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ٱلَّتِي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حَلَّتْ بِفِنَائِكَ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Peace be upon you and upon the souls that resided in your courtyard</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سلام ہو آپ پر اور ان روحوں پر جو اتریں آپ کے مبارک صحن میں </a:t>
            </a:r>
            <a:endParaRPr lang="en-US" sz="2800" b="1" kern="1200" dirty="0">
              <a:solidFill>
                <a:schemeClr val="tx1"/>
              </a:solidFill>
              <a:ea typeface="MS Mincho" pitchFamily="49" charset="-128"/>
            </a:endParaRPr>
          </a:p>
        </p:txBody>
      </p:sp>
      <p:sp>
        <p:nvSpPr>
          <p:cNvPr id="225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alssalamu `alayka wa `ala al-arwahi allati hallat bifina'ika</a:t>
            </a:r>
          </a:p>
        </p:txBody>
      </p:sp>
      <p:sp>
        <p:nvSpPr>
          <p:cNvPr id="22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253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وَتُغْنِيَنِي 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ٱلْمَسْالَةِ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ٱلْمَخْلُوقِينَ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make me dispense with begging from the created beings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مجھے تخلیق شدہ مخلوق سے بھیک مانگنے پر مجبور کرنا ،</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367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tughniyani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almas'alati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ila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almakhluqina</a:t>
            </a:r>
            <a:endParaRPr lang="fi-FI" sz="3200" b="1" i="1" dirty="0">
              <a:solidFill>
                <a:schemeClr val="bg1"/>
              </a:solidFill>
              <a:ea typeface="MS Mincho" pitchFamily="49" charset="-128"/>
            </a:endParaRPr>
          </a:p>
        </p:txBody>
      </p:sp>
      <p:sp>
        <p:nvSpPr>
          <p:cNvPr id="1736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671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وَتَكْفِيَنِي هَمَّ مَنْ اخَافُ هَمَّهُ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spare me from the distress of what I anticipate to distress me</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مجھے اس تکلیف سے بچانے کے لئے جس مجھ سے مجھے تکلیف ہونے کی امید ہے ،</a:t>
            </a:r>
            <a:endParaRPr lang="en-US" sz="3600" b="1" kern="1200" dirty="0">
              <a:solidFill>
                <a:schemeClr val="tx1"/>
              </a:solidFill>
              <a:ea typeface="MS Mincho" pitchFamily="49" charset="-128"/>
            </a:endParaRPr>
          </a:p>
        </p:txBody>
      </p:sp>
      <p:sp>
        <p:nvSpPr>
          <p:cNvPr id="17377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takfiyani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hamma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man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akhafu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hammahu</a:t>
            </a:r>
            <a:endParaRPr lang="fi-FI" sz="3200" b="1" i="1" dirty="0">
              <a:solidFill>
                <a:schemeClr val="bg1"/>
              </a:solidFill>
              <a:ea typeface="MS Mincho" pitchFamily="49" charset="-128"/>
            </a:endParaRPr>
          </a:p>
        </p:txBody>
      </p:sp>
      <p:sp>
        <p:nvSpPr>
          <p:cNvPr id="1737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77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وَعُسْرَ مَنْ اخَافُ عُسْرَهُ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difficulty of what I anticipate to be difficult for me</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میری مشکل کی تکلیف میرے لئے مشکل ہوگی ،</a:t>
            </a:r>
            <a:endParaRPr lang="en-US" sz="3600" b="1" kern="1200" dirty="0">
              <a:solidFill>
                <a:schemeClr val="tx1"/>
              </a:solidFill>
              <a:ea typeface="MS Mincho" pitchFamily="49" charset="-128"/>
            </a:endParaRPr>
          </a:p>
        </p:txBody>
      </p:sp>
      <p:sp>
        <p:nvSpPr>
          <p:cNvPr id="17387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a:solidFill>
                  <a:schemeClr val="bg1"/>
                </a:solidFill>
                <a:ea typeface="MS Mincho" pitchFamily="49" charset="-128"/>
              </a:rPr>
              <a:t>`</a:t>
            </a:r>
            <a:r>
              <a:rPr lang="es-ES" sz="3200" b="1" i="1" dirty="0" err="1">
                <a:solidFill>
                  <a:schemeClr val="bg1"/>
                </a:solidFill>
                <a:ea typeface="MS Mincho" pitchFamily="49" charset="-128"/>
              </a:rPr>
              <a:t>usra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man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akhafu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usrahu</a:t>
            </a:r>
            <a:endParaRPr lang="fi-FI" sz="3200" b="1" i="1" dirty="0">
              <a:solidFill>
                <a:schemeClr val="bg1"/>
              </a:solidFill>
              <a:ea typeface="MS Mincho" pitchFamily="49" charset="-128"/>
            </a:endParaRPr>
          </a:p>
        </p:txBody>
      </p:sp>
      <p:sp>
        <p:nvSpPr>
          <p:cNvPr id="1738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87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وَحُزُونَةَ مَنْ اخَافُ حُزُونَتَهُ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toughness of what I anticipate to be hard for me (to deal with</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جس سختی کی مجھے توقع ہے وہ میرے لئے مشکل ہوگا (نمٹنے کے لئے) ،</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397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huzunata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man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akhafu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huzunatahu</a:t>
            </a:r>
            <a:endParaRPr lang="fi-FI" sz="3200" b="1" i="1" dirty="0">
              <a:solidFill>
                <a:schemeClr val="bg1"/>
              </a:solidFill>
              <a:ea typeface="MS Mincho" pitchFamily="49" charset="-128"/>
            </a:endParaRPr>
          </a:p>
        </p:txBody>
      </p:sp>
      <p:sp>
        <p:nvSpPr>
          <p:cNvPr id="1739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397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وَشَرَّ مَنْ اخَافُ شَرَّهُ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evil of what I anticipate to be evil</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جس چیز کا مجھے برا لگتا ہے اس کی برائی ،</a:t>
            </a:r>
            <a:endParaRPr lang="en-US" sz="3600" b="1" kern="1200" dirty="0">
              <a:solidFill>
                <a:schemeClr val="tx1"/>
              </a:solidFill>
              <a:ea typeface="MS Mincho" pitchFamily="49" charset="-128"/>
            </a:endParaRPr>
          </a:p>
        </p:txBody>
      </p:sp>
      <p:sp>
        <p:nvSpPr>
          <p:cNvPr id="17408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n-US" sz="3200" b="1" i="1">
                <a:solidFill>
                  <a:schemeClr val="bg1"/>
                </a:solidFill>
                <a:ea typeface="MS Mincho" pitchFamily="49" charset="-128"/>
              </a:rPr>
              <a:t>wa sharra man akhafu sharrahu</a:t>
            </a:r>
            <a:endParaRPr lang="fi-FI" sz="3200" b="1" i="1">
              <a:solidFill>
                <a:schemeClr val="bg1"/>
              </a:solidFill>
              <a:ea typeface="MS Mincho" pitchFamily="49" charset="-128"/>
            </a:endParaRPr>
          </a:p>
        </p:txBody>
      </p:sp>
      <p:sp>
        <p:nvSpPr>
          <p:cNvPr id="1740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08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وَمَكْرَ مَنْ اخَافُ مَكْرَهُ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conspiracy of whom I anticipate to plot conspiracy (against me</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جس کی سازش میں (میرے خلاف) سازش کی پیش گوئی کرتا ہوں ،</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418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sv-SE" sz="3200" b="1" i="1" dirty="0" smtClean="0">
              <a:solidFill>
                <a:schemeClr val="bg1"/>
              </a:solidFill>
              <a:ea typeface="MS Mincho" pitchFamily="49" charset="-128"/>
            </a:endParaRPr>
          </a:p>
          <a:p>
            <a:pPr algn="ctr" eaLnBrk="1" hangingPunct="1">
              <a:spcBef>
                <a:spcPct val="20000"/>
              </a:spcBef>
            </a:pPr>
            <a:r>
              <a:rPr lang="sv-SE" sz="3200" b="1" i="1" dirty="0" smtClean="0">
                <a:solidFill>
                  <a:schemeClr val="bg1"/>
                </a:solidFill>
                <a:ea typeface="MS Mincho" pitchFamily="49" charset="-128"/>
              </a:rPr>
              <a:t>wa </a:t>
            </a:r>
            <a:r>
              <a:rPr lang="sv-SE" sz="3200" b="1" i="1" dirty="0">
                <a:solidFill>
                  <a:schemeClr val="bg1"/>
                </a:solidFill>
                <a:ea typeface="MS Mincho" pitchFamily="49" charset="-128"/>
              </a:rPr>
              <a:t>makra man akhafu makrahu</a:t>
            </a:r>
            <a:endParaRPr lang="fi-FI" sz="3200" b="1" i="1" dirty="0">
              <a:solidFill>
                <a:schemeClr val="bg1"/>
              </a:solidFill>
              <a:ea typeface="MS Mincho" pitchFamily="49" charset="-128"/>
            </a:endParaRPr>
          </a:p>
        </p:txBody>
      </p:sp>
      <p:sp>
        <p:nvSpPr>
          <p:cNvPr id="1741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18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وَبَغْيَ مَنْ اخَافُ بَغْيَهُ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tyranny of whom I anticipate to treat me tyrannically</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جس ظلم کا مجھے توقع ہے کہ وہ میرے ساتھ ظالم سلوک کرے گا ،</a:t>
            </a:r>
            <a:endParaRPr lang="en-US" sz="3600" b="1" kern="1200" dirty="0">
              <a:solidFill>
                <a:schemeClr val="tx1"/>
              </a:solidFill>
              <a:ea typeface="MS Mincho" pitchFamily="49" charset="-128"/>
            </a:endParaRPr>
          </a:p>
        </p:txBody>
      </p:sp>
      <p:sp>
        <p:nvSpPr>
          <p:cNvPr id="17428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baghya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man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akhafu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baghyahu</a:t>
            </a:r>
            <a:endParaRPr lang="fi-FI" sz="3200" b="1" i="1" dirty="0">
              <a:solidFill>
                <a:schemeClr val="bg1"/>
              </a:solidFill>
              <a:ea typeface="MS Mincho" pitchFamily="49" charset="-128"/>
            </a:endParaRPr>
          </a:p>
        </p:txBody>
      </p:sp>
      <p:sp>
        <p:nvSpPr>
          <p:cNvPr id="1742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28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وَجَوْرَ مَنْ اخَافُ جَوْرَهُ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injustice of whom I anticipate to be unjust to </a:t>
            </a:r>
            <a:r>
              <a:rPr lang="en-US" sz="3600" b="1" kern="1200" dirty="0" smtClean="0">
                <a:solidFill>
                  <a:schemeClr val="tx1"/>
                </a:solidFill>
                <a:ea typeface="MS Mincho" pitchFamily="49" charset="-128"/>
              </a:rPr>
              <a:t>me</a:t>
            </a:r>
          </a:p>
          <a:p>
            <a:pPr marL="342900" indent="-342900" eaLnBrk="1" hangingPunct="1">
              <a:defRPr/>
            </a:pPr>
            <a:r>
              <a:rPr lang="ur-PK" sz="3600" dirty="0">
                <a:solidFill>
                  <a:schemeClr val="tx1"/>
                </a:solidFill>
              </a:rPr>
              <a:t>جس کے ساتھ میں توقع کرتا ہوں کہ وہ مجھ پر ظلم ہوگا</a:t>
            </a:r>
            <a:endParaRPr lang="en-US" sz="3600" b="1" kern="1200" dirty="0">
              <a:solidFill>
                <a:schemeClr val="tx1"/>
              </a:solidFill>
              <a:ea typeface="MS Mincho" pitchFamily="49" charset="-128"/>
            </a:endParaRPr>
          </a:p>
        </p:txBody>
      </p:sp>
      <p:sp>
        <p:nvSpPr>
          <p:cNvPr id="17438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jawra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man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akhafu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jawrahu</a:t>
            </a:r>
            <a:endParaRPr lang="fi-FI" sz="3200" b="1" i="1" dirty="0">
              <a:solidFill>
                <a:schemeClr val="bg1"/>
              </a:solidFill>
              <a:ea typeface="MS Mincho" pitchFamily="49" charset="-128"/>
            </a:endParaRPr>
          </a:p>
        </p:txBody>
      </p:sp>
      <p:sp>
        <p:nvSpPr>
          <p:cNvPr id="1743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38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وَسُلْطَانَ مَنْ اخَافُ سُلْطَانَهُ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domination of whom I anticipate to dominate me</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مجھ پر غلبہ حاصل کرنے کا مجھے امید ہے</a:t>
            </a:r>
            <a:endParaRPr lang="en-US" sz="3600" b="1" kern="1200" dirty="0">
              <a:solidFill>
                <a:schemeClr val="tx1"/>
              </a:solidFill>
              <a:ea typeface="MS Mincho" pitchFamily="49" charset="-128"/>
            </a:endParaRPr>
          </a:p>
        </p:txBody>
      </p:sp>
      <p:sp>
        <p:nvSpPr>
          <p:cNvPr id="17449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wa </a:t>
            </a:r>
            <a:r>
              <a:rPr lang="fi-FI" sz="3200" b="1" i="1" dirty="0">
                <a:solidFill>
                  <a:schemeClr val="bg1"/>
                </a:solidFill>
                <a:ea typeface="MS Mincho" pitchFamily="49" charset="-128"/>
              </a:rPr>
              <a:t>sultana man akhafu sultanahu</a:t>
            </a:r>
          </a:p>
        </p:txBody>
      </p:sp>
      <p:sp>
        <p:nvSpPr>
          <p:cNvPr id="1744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49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وَكَيْدَ مَنْ اخَافُ كَيْدَهُ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the trickery of whom I anticipate to trick me</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جس کی دھوکہ دہی میں مجھ سے دھوکہ دہی کی امید کرتا ہوں ،</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459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kayda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man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akhafu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kaydahu</a:t>
            </a:r>
            <a:endParaRPr lang="fi-FI" sz="3200" b="1" i="1" dirty="0">
              <a:solidFill>
                <a:schemeClr val="bg1"/>
              </a:solidFill>
              <a:ea typeface="MS Mincho" pitchFamily="49" charset="-128"/>
            </a:endParaRPr>
          </a:p>
        </p:txBody>
      </p:sp>
      <p:sp>
        <p:nvSpPr>
          <p:cNvPr id="1745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59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عَلَيْكُمْ مِنِّي جَمِيعاً سَلاَمُ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ابَداً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Peace of Allah be upon all of you from me </a:t>
            </a:r>
            <a:r>
              <a:rPr lang="en-US" b="1" kern="1200" dirty="0" smtClean="0">
                <a:solidFill>
                  <a:schemeClr val="tx1"/>
                </a:solidFill>
                <a:ea typeface="MS Mincho" pitchFamily="49" charset="-128"/>
              </a:rPr>
              <a:t>forever</a:t>
            </a:r>
          </a:p>
          <a:p>
            <a:pPr marL="342900" indent="-342900" eaLnBrk="1" hangingPunct="1">
              <a:defRPr/>
            </a:pPr>
            <a:r>
              <a:rPr lang="ur-PK" dirty="0">
                <a:solidFill>
                  <a:schemeClr val="tx1"/>
                </a:solidFill>
              </a:rPr>
              <a:t> آپ سب حضرات پر میری جانب سے سلام خدا ہو ہمیشہ </a:t>
            </a:r>
            <a:endParaRPr lang="en-US" b="1" kern="1200" dirty="0">
              <a:solidFill>
                <a:schemeClr val="tx1"/>
              </a:solidFill>
              <a:ea typeface="MS Mincho" pitchFamily="49" charset="-128"/>
            </a:endParaRPr>
          </a:p>
        </p:txBody>
      </p:sp>
      <p:sp>
        <p:nvSpPr>
          <p:cNvPr id="235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`alaykum minni jami`an salamu allahi abadan</a:t>
            </a:r>
          </a:p>
        </p:txBody>
      </p:sp>
      <p:sp>
        <p:nvSpPr>
          <p:cNvPr id="23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355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وَمَقْدُرَةَ مَنْ اخَافُ مَقْدُرَتَهُ عَلَيَّ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the authority of whom I anticipate to seize me</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جس کے اختیار سے مجھے امید ہے کہ وہ مجھے پکڑ لے گا ،</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469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maqdurata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man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akhafu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maqduratahu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alayya</a:t>
            </a:r>
            <a:endParaRPr lang="fi-FI" sz="3200" b="1" i="1" dirty="0">
              <a:solidFill>
                <a:schemeClr val="bg1"/>
              </a:solidFill>
              <a:ea typeface="MS Mincho" pitchFamily="49" charset="-128"/>
            </a:endParaRPr>
          </a:p>
        </p:txBody>
      </p:sp>
      <p:sp>
        <p:nvSpPr>
          <p:cNvPr id="1746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69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وَتَرُدَّ عَنِّي كَيْدَ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ٱلْكَيَدَةِ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b="1" kern="1200" dirty="0">
                <a:solidFill>
                  <a:schemeClr val="tx1"/>
                </a:solidFill>
                <a:ea typeface="MS Mincho" pitchFamily="49" charset="-128"/>
              </a:rPr>
              <a:t>and to ward off from me the trickeries of the </a:t>
            </a:r>
            <a:r>
              <a:rPr lang="en-US" b="1" kern="1200" dirty="0" smtClean="0">
                <a:solidFill>
                  <a:schemeClr val="tx1"/>
                </a:solidFill>
                <a:ea typeface="MS Mincho" pitchFamily="49" charset="-128"/>
              </a:rPr>
              <a:t>deceivers</a:t>
            </a:r>
          </a:p>
          <a:p>
            <a:pPr marL="342900" indent="-342900" eaLnBrk="1" hangingPunct="1">
              <a:defRPr/>
            </a:pPr>
            <a:r>
              <a:rPr lang="ur-PK" dirty="0">
                <a:solidFill>
                  <a:schemeClr val="tx1"/>
                </a:solidFill>
              </a:rPr>
              <a:t>اور مجھ سے دھوکہ دہی کرنے والوں کی دھوکہ دہیوں کو مجھ سے دور کرو</a:t>
            </a:r>
            <a:endParaRPr lang="en-US" b="1" kern="1200" dirty="0">
              <a:solidFill>
                <a:schemeClr val="tx1"/>
              </a:solidFill>
              <a:ea typeface="MS Mincho" pitchFamily="49" charset="-128"/>
            </a:endParaRPr>
          </a:p>
        </p:txBody>
      </p:sp>
      <p:sp>
        <p:nvSpPr>
          <p:cNvPr id="17479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tarudda `anni kayda alkayadati</a:t>
            </a:r>
            <a:endParaRPr lang="fi-FI" sz="3200" b="1" i="1">
              <a:solidFill>
                <a:schemeClr val="bg1"/>
              </a:solidFill>
              <a:ea typeface="MS Mincho" pitchFamily="49" charset="-128"/>
            </a:endParaRPr>
          </a:p>
        </p:txBody>
      </p:sp>
      <p:sp>
        <p:nvSpPr>
          <p:cNvPr id="1747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79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وَمَكْرَ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ٱلْمَكَرَةِ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the cunning of the devious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شیطانوں کی چالاک</a:t>
            </a:r>
            <a:endParaRPr lang="en-US" sz="3600" b="1" kern="1200" dirty="0">
              <a:solidFill>
                <a:schemeClr val="tx1"/>
              </a:solidFill>
              <a:ea typeface="MS Mincho" pitchFamily="49" charset="-128"/>
            </a:endParaRPr>
          </a:p>
        </p:txBody>
      </p:sp>
      <p:sp>
        <p:nvSpPr>
          <p:cNvPr id="17489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makra almakarati</a:t>
            </a:r>
            <a:endParaRPr lang="fi-FI" sz="3200" b="1" i="1">
              <a:solidFill>
                <a:schemeClr val="bg1"/>
              </a:solidFill>
              <a:ea typeface="MS Mincho" pitchFamily="49" charset="-128"/>
            </a:endParaRPr>
          </a:p>
        </p:txBody>
      </p:sp>
      <p:sp>
        <p:nvSpPr>
          <p:cNvPr id="1748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489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مَنْ ارَادَنِي فَارِدْهُ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b="1" kern="1200" dirty="0">
                <a:solidFill>
                  <a:schemeClr val="tx1"/>
                </a:solidFill>
                <a:ea typeface="MS Mincho" pitchFamily="49" charset="-128"/>
              </a:rPr>
              <a:t>O Allah, stand for me against him who intends evil for me</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اے اللہ میرے مقابلہ میں اس کے مقابلہ میں کھڑے ہو جاؤ</a:t>
            </a:r>
            <a:endParaRPr lang="en-US" b="1" kern="1200" dirty="0">
              <a:solidFill>
                <a:schemeClr val="tx1"/>
              </a:solidFill>
              <a:ea typeface="MS Mincho" pitchFamily="49" charset="-128"/>
            </a:endParaRPr>
          </a:p>
        </p:txBody>
      </p:sp>
      <p:sp>
        <p:nvSpPr>
          <p:cNvPr id="17500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allahumma man aradani fa'arid-hu</a:t>
            </a:r>
            <a:endParaRPr lang="fi-FI" sz="3200" b="1" i="1">
              <a:solidFill>
                <a:schemeClr val="bg1"/>
              </a:solidFill>
              <a:ea typeface="MS Mincho" pitchFamily="49" charset="-128"/>
            </a:endParaRPr>
          </a:p>
        </p:txBody>
      </p:sp>
      <p:sp>
        <p:nvSpPr>
          <p:cNvPr id="1750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00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وَمَنْ كَادَنِي فَكِدْهُ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intrigue against him who intends to conspire against me</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جو اس کے خلاف سازش کرنا چاہتا ہے اس کے خلاف سازش کرنا ،</a:t>
            </a:r>
            <a:endParaRPr lang="en-US" sz="3600" b="1" kern="1200" dirty="0">
              <a:solidFill>
                <a:schemeClr val="tx1"/>
              </a:solidFill>
              <a:ea typeface="MS Mincho" pitchFamily="49" charset="-128"/>
            </a:endParaRPr>
          </a:p>
        </p:txBody>
      </p:sp>
      <p:sp>
        <p:nvSpPr>
          <p:cNvPr id="17510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man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kadani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fakid-hu</a:t>
            </a:r>
            <a:endParaRPr lang="fi-FI" sz="3200" b="1" i="1" dirty="0">
              <a:solidFill>
                <a:schemeClr val="bg1"/>
              </a:solidFill>
              <a:ea typeface="MS Mincho" pitchFamily="49" charset="-128"/>
            </a:endParaRPr>
          </a:p>
        </p:txBody>
      </p:sp>
      <p:sp>
        <p:nvSpPr>
          <p:cNvPr id="1751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10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وَٱصْرِفْ</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عَنِّي كَيْدَهُ وَمَكْرَهُ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turn away from me his trickeries, cunning</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مجھ سے اس کی دھوکہ دہیوں کو مجھ سے دور کرو ،</a:t>
            </a:r>
            <a:endParaRPr lang="en-US" sz="3600" b="1" kern="1200" dirty="0">
              <a:solidFill>
                <a:schemeClr val="tx1"/>
              </a:solidFill>
              <a:ea typeface="MS Mincho" pitchFamily="49" charset="-128"/>
            </a:endParaRPr>
          </a:p>
        </p:txBody>
      </p:sp>
      <p:sp>
        <p:nvSpPr>
          <p:cNvPr id="17520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wasrif `anni kaydahu wa makrahu</a:t>
            </a:r>
            <a:endParaRPr lang="fi-FI" sz="3200" b="1" i="1">
              <a:solidFill>
                <a:schemeClr val="bg1"/>
              </a:solidFill>
              <a:ea typeface="MS Mincho" pitchFamily="49" charset="-128"/>
            </a:endParaRPr>
          </a:p>
        </p:txBody>
      </p:sp>
      <p:sp>
        <p:nvSpPr>
          <p:cNvPr id="1752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20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وَبَاسَهُ وَامَانِيَّهُ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influence, and evil desires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اثر و رسوخ ، اور بری خواہشات ،</a:t>
            </a:r>
            <a:endParaRPr lang="en-US" sz="3600" b="1" kern="1200" dirty="0">
              <a:solidFill>
                <a:schemeClr val="tx1"/>
              </a:solidFill>
              <a:ea typeface="MS Mincho" pitchFamily="49" charset="-128"/>
            </a:endParaRPr>
          </a:p>
        </p:txBody>
      </p:sp>
      <p:sp>
        <p:nvSpPr>
          <p:cNvPr id="17530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ba'sahu wa amaniyyahu</a:t>
            </a:r>
            <a:endParaRPr lang="fi-FI" sz="3200" b="1" i="1">
              <a:solidFill>
                <a:schemeClr val="bg1"/>
              </a:solidFill>
              <a:ea typeface="MS Mincho" pitchFamily="49" charset="-128"/>
            </a:endParaRPr>
          </a:p>
        </p:txBody>
      </p:sp>
      <p:sp>
        <p:nvSpPr>
          <p:cNvPr id="1753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30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وَٱمْنَعْهُ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عَنِّي كَيْفَ شِئْتَ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وَانَّىٰ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شِئْتَ</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prevent him against me in any way You choose and at any time You choose</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جو بھی انتخاب کریں اور جس وقت بھی آپ منتخب کریں اسے میرے خلاف روکیں</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541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wamna`hu</a:t>
            </a:r>
            <a:r>
              <a:rPr lang="es-ES" sz="3200" b="1" i="1" dirty="0" smtClean="0">
                <a:solidFill>
                  <a:schemeClr val="bg1"/>
                </a:solidFill>
                <a:ea typeface="MS Mincho" pitchFamily="49" charset="-128"/>
              </a:rPr>
              <a:t> </a:t>
            </a:r>
            <a:r>
              <a:rPr lang="es-ES" sz="3200" b="1" i="1" dirty="0">
                <a:solidFill>
                  <a:schemeClr val="bg1"/>
                </a:solidFill>
                <a:ea typeface="MS Mincho" pitchFamily="49" charset="-128"/>
              </a:rPr>
              <a:t>`</a:t>
            </a:r>
            <a:r>
              <a:rPr lang="es-ES" sz="3200" b="1" i="1" dirty="0" err="1">
                <a:solidFill>
                  <a:schemeClr val="bg1"/>
                </a:solidFill>
                <a:ea typeface="MS Mincho" pitchFamily="49" charset="-128"/>
              </a:rPr>
              <a:t>anni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kayfa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shi'ta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anna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shi'ta</a:t>
            </a:r>
            <a:endParaRPr lang="fi-FI" sz="3200" b="1" i="1" dirty="0">
              <a:solidFill>
                <a:schemeClr val="bg1"/>
              </a:solidFill>
              <a:ea typeface="MS Mincho" pitchFamily="49" charset="-128"/>
            </a:endParaRPr>
          </a:p>
        </p:txBody>
      </p:sp>
      <p:sp>
        <p:nvSpPr>
          <p:cNvPr id="1754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41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اشْغِلْهُ عَنِّي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Allah, (please) preoccupy him against </a:t>
            </a:r>
            <a:r>
              <a:rPr lang="en-US" sz="3600" b="1" kern="1200" dirty="0" smtClean="0">
                <a:solidFill>
                  <a:schemeClr val="tx1"/>
                </a:solidFill>
                <a:ea typeface="MS Mincho" pitchFamily="49" charset="-128"/>
              </a:rPr>
              <a:t>me</a:t>
            </a:r>
          </a:p>
          <a:p>
            <a:pPr marL="342900" indent="-342900" eaLnBrk="1" hangingPunct="1">
              <a:defRPr/>
            </a:pPr>
            <a:r>
              <a:rPr lang="ur-PK" sz="3600" dirty="0">
                <a:solidFill>
                  <a:schemeClr val="tx1"/>
                </a:solidFill>
              </a:rPr>
              <a:t>اے اللہ (اس پر) مجھ پر غالب آؤ</a:t>
            </a:r>
            <a:endParaRPr lang="en-US" sz="3600" b="1" kern="1200" dirty="0">
              <a:solidFill>
                <a:schemeClr val="tx1"/>
              </a:solidFill>
              <a:ea typeface="MS Mincho" pitchFamily="49" charset="-128"/>
            </a:endParaRPr>
          </a:p>
        </p:txBody>
      </p:sp>
      <p:sp>
        <p:nvSpPr>
          <p:cNvPr id="17551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allahumma ashghalhu `anni</a:t>
            </a:r>
            <a:endParaRPr lang="fi-FI" sz="3200" b="1" i="1">
              <a:solidFill>
                <a:schemeClr val="bg1"/>
              </a:solidFill>
              <a:ea typeface="MS Mincho" pitchFamily="49" charset="-128"/>
            </a:endParaRPr>
          </a:p>
        </p:txBody>
      </p:sp>
      <p:sp>
        <p:nvSpPr>
          <p:cNvPr id="1755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51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بِفَقْرٍ لاَ تَجْبُرُهُ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by means of poverty that You never cut down</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غربت کے ذریعہ جسے آپ نے کبھی نہیں کاٹا ،</a:t>
            </a:r>
            <a:endParaRPr lang="en-US" sz="3600" b="1" kern="1200" dirty="0">
              <a:solidFill>
                <a:schemeClr val="tx1"/>
              </a:solidFill>
              <a:ea typeface="MS Mincho" pitchFamily="49" charset="-128"/>
            </a:endParaRPr>
          </a:p>
        </p:txBody>
      </p:sp>
      <p:sp>
        <p:nvSpPr>
          <p:cNvPr id="17561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bifaqrin la tajburuhu</a:t>
            </a:r>
            <a:endParaRPr lang="fi-FI" sz="3200" b="1" i="1">
              <a:solidFill>
                <a:schemeClr val="bg1"/>
              </a:solidFill>
              <a:ea typeface="MS Mincho" pitchFamily="49" charset="-128"/>
            </a:endParaRPr>
          </a:p>
        </p:txBody>
      </p:sp>
      <p:sp>
        <p:nvSpPr>
          <p:cNvPr id="1756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61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بَقيتُ وَبَقِيَ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ٱللَّيْلُ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وَٱلنَّهَارُ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as long as I am existent and as long as there are day and night</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جب تک کہ میں زندہ رہوں اور رات دن باقی رہیں</a:t>
            </a:r>
            <a:endParaRPr lang="en-US" sz="3600" b="1" kern="1200" dirty="0">
              <a:solidFill>
                <a:schemeClr val="tx1"/>
              </a:solidFill>
              <a:ea typeface="MS Mincho" pitchFamily="49" charset="-128"/>
            </a:endParaRPr>
          </a:p>
        </p:txBody>
      </p:sp>
      <p:sp>
        <p:nvSpPr>
          <p:cNvPr id="245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ma baqitu wa baqiya allaylu walnnaharu</a:t>
            </a:r>
          </a:p>
        </p:txBody>
      </p:sp>
      <p:sp>
        <p:nvSpPr>
          <p:cNvPr id="24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458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وَبِبَلاءٍ لاَ تَسْتُرُهُ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ordeals that You never recover</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ایسی آزمائشیں جو آپ کبھی ٹھیک نہیں کرسکتے ہیں ،</a:t>
            </a:r>
            <a:endParaRPr lang="en-US" sz="3600" b="1" kern="1200" dirty="0">
              <a:solidFill>
                <a:schemeClr val="tx1"/>
              </a:solidFill>
              <a:ea typeface="MS Mincho" pitchFamily="49" charset="-128"/>
            </a:endParaRPr>
          </a:p>
        </p:txBody>
      </p:sp>
      <p:sp>
        <p:nvSpPr>
          <p:cNvPr id="17571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bibala'in la tasturuhu</a:t>
            </a:r>
            <a:endParaRPr lang="fi-FI" sz="3200" b="1" i="1">
              <a:solidFill>
                <a:schemeClr val="bg1"/>
              </a:solidFill>
              <a:ea typeface="MS Mincho" pitchFamily="49" charset="-128"/>
            </a:endParaRPr>
          </a:p>
        </p:txBody>
      </p:sp>
      <p:sp>
        <p:nvSpPr>
          <p:cNvPr id="1757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719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وَبِفَاقَةٍ لاَ تَسُدُّهَا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neediness that You never stop</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ضرورت ہے جو آپ کبھی نہیں رکتے ،</a:t>
            </a:r>
            <a:endParaRPr lang="en-US" sz="3600" b="1" kern="1200" dirty="0">
              <a:solidFill>
                <a:schemeClr val="tx1"/>
              </a:solidFill>
              <a:ea typeface="MS Mincho" pitchFamily="49" charset="-128"/>
            </a:endParaRPr>
          </a:p>
        </p:txBody>
      </p:sp>
      <p:sp>
        <p:nvSpPr>
          <p:cNvPr id="17582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bifaqatin la tasudduha</a:t>
            </a:r>
            <a:endParaRPr lang="fi-FI" sz="3200" b="1" i="1">
              <a:solidFill>
                <a:schemeClr val="bg1"/>
              </a:solidFill>
              <a:ea typeface="MS Mincho" pitchFamily="49" charset="-128"/>
            </a:endParaRPr>
          </a:p>
        </p:txBody>
      </p:sp>
      <p:sp>
        <p:nvSpPr>
          <p:cNvPr id="1758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821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وَبِسُقْمٍ لاَ تُعَافِيهِ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ailment that You never heal</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بیماری جو آپ کبھی بھی شفا نہیں دیتے</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592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bisuqmin la tu`afihi</a:t>
            </a:r>
            <a:endParaRPr lang="fi-FI" sz="3200" b="1" i="1">
              <a:solidFill>
                <a:schemeClr val="bg1"/>
              </a:solidFill>
              <a:ea typeface="MS Mincho" pitchFamily="49" charset="-128"/>
            </a:endParaRPr>
          </a:p>
        </p:txBody>
      </p:sp>
      <p:sp>
        <p:nvSpPr>
          <p:cNvPr id="1759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5923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وَذُلٍّ لاَ تُعِزُّهُ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humility that You never change into dignity</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عاجزی جو آپ کبھی وقار میں نہیں بدلتے ،</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602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dhullin</a:t>
            </a:r>
            <a:r>
              <a:rPr lang="es-ES" sz="3200" b="1" i="1" dirty="0">
                <a:solidFill>
                  <a:schemeClr val="bg1"/>
                </a:solidFill>
                <a:ea typeface="MS Mincho" pitchFamily="49" charset="-128"/>
              </a:rPr>
              <a:t> la </a:t>
            </a:r>
            <a:r>
              <a:rPr lang="es-ES" sz="3200" b="1" i="1" dirty="0" err="1">
                <a:solidFill>
                  <a:schemeClr val="bg1"/>
                </a:solidFill>
                <a:ea typeface="MS Mincho" pitchFamily="49" charset="-128"/>
              </a:rPr>
              <a:t>tu`izzuhu</a:t>
            </a:r>
            <a:endParaRPr lang="fi-FI" sz="3200" b="1" i="1" dirty="0">
              <a:solidFill>
                <a:schemeClr val="bg1"/>
              </a:solidFill>
              <a:ea typeface="MS Mincho" pitchFamily="49" charset="-128"/>
            </a:endParaRPr>
          </a:p>
        </p:txBody>
      </p:sp>
      <p:sp>
        <p:nvSpPr>
          <p:cNvPr id="1760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026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وَبِمَسْكَنَةٍ لاَ تَجْبُرُهَا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destitution that You never cut down</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بدحالی جو آپ نے کبھی نہیں کاٹا۔</a:t>
            </a:r>
            <a:endParaRPr lang="en-US" sz="3600" b="1" kern="1200" dirty="0">
              <a:solidFill>
                <a:schemeClr val="tx1"/>
              </a:solidFill>
              <a:ea typeface="MS Mincho" pitchFamily="49" charset="-128"/>
            </a:endParaRPr>
          </a:p>
        </p:txBody>
      </p:sp>
      <p:sp>
        <p:nvSpPr>
          <p:cNvPr id="17612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bimaskanatin</a:t>
            </a:r>
            <a:r>
              <a:rPr lang="es-ES" sz="3200" b="1" i="1" dirty="0">
                <a:solidFill>
                  <a:schemeClr val="bg1"/>
                </a:solidFill>
                <a:ea typeface="MS Mincho" pitchFamily="49" charset="-128"/>
              </a:rPr>
              <a:t> la </a:t>
            </a:r>
            <a:r>
              <a:rPr lang="es-ES" sz="3200" b="1" i="1" dirty="0" err="1">
                <a:solidFill>
                  <a:schemeClr val="bg1"/>
                </a:solidFill>
                <a:ea typeface="MS Mincho" pitchFamily="49" charset="-128"/>
              </a:rPr>
              <a:t>tajburuha</a:t>
            </a:r>
            <a:endParaRPr lang="fi-FI" sz="3200" b="1" i="1" dirty="0">
              <a:solidFill>
                <a:schemeClr val="bg1"/>
              </a:solidFill>
              <a:ea typeface="MS Mincho" pitchFamily="49" charset="-128"/>
            </a:endParaRPr>
          </a:p>
        </p:txBody>
      </p:sp>
      <p:sp>
        <p:nvSpPr>
          <p:cNvPr id="1761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128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ٱضْرِبْ</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بِٱلذُّلِّ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نَصْبَ عَيْنَيْهِ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O Allah, (please) strike him with humility in the center of his eyes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اے اللہ (براہ کرم) اسے اپنی آنکھوں کے بیچ میں عاجزی سے مار</a:t>
            </a:r>
            <a:endParaRPr lang="en-US" sz="3600" b="1" kern="1200" dirty="0">
              <a:solidFill>
                <a:schemeClr val="tx1"/>
              </a:solidFill>
              <a:ea typeface="MS Mincho" pitchFamily="49" charset="-128"/>
            </a:endParaRPr>
          </a:p>
        </p:txBody>
      </p:sp>
      <p:sp>
        <p:nvSpPr>
          <p:cNvPr id="17623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allahumma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idrib</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bildhdhulli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nasba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aynayhi</a:t>
            </a:r>
            <a:endParaRPr lang="fi-FI" sz="3200" b="1" i="1" dirty="0">
              <a:solidFill>
                <a:schemeClr val="bg1"/>
              </a:solidFill>
              <a:ea typeface="MS Mincho" pitchFamily="49" charset="-128"/>
            </a:endParaRPr>
          </a:p>
        </p:txBody>
      </p:sp>
      <p:sp>
        <p:nvSpPr>
          <p:cNvPr id="1762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231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وَادْخِلْ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ٱلْفَقْرَ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مَنْزِلِهِ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interleave poverty to his own house</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غربت کو اپنے ہی گھر میں داخل کرنا </a:t>
            </a:r>
            <a:endParaRPr lang="en-US" sz="3600" b="1" kern="1200" dirty="0">
              <a:solidFill>
                <a:schemeClr val="tx1"/>
              </a:solidFill>
              <a:ea typeface="MS Mincho" pitchFamily="49" charset="-128"/>
            </a:endParaRPr>
          </a:p>
        </p:txBody>
      </p:sp>
      <p:sp>
        <p:nvSpPr>
          <p:cNvPr id="17633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adkhil `alayhi alfaqra fi manzilihi</a:t>
            </a:r>
            <a:endParaRPr lang="fi-FI" sz="3200" b="1" i="1">
              <a:solidFill>
                <a:schemeClr val="bg1"/>
              </a:solidFill>
              <a:ea typeface="MS Mincho" pitchFamily="49" charset="-128"/>
            </a:endParaRPr>
          </a:p>
        </p:txBody>
      </p:sp>
      <p:sp>
        <p:nvSpPr>
          <p:cNvPr id="1763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33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وَٱلْعِلَّةَ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وَٱلسُّقْمَ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بَدَنِهِ</a:t>
            </a:r>
          </a:p>
        </p:txBody>
      </p:sp>
      <p:sp>
        <p:nvSpPr>
          <p:cNvPr id="12" name="Subtitle 4"/>
          <p:cNvSpPr>
            <a:spLocks noGrp="1"/>
          </p:cNvSpPr>
          <p:nvPr>
            <p:ph type="subTitle" idx="1"/>
          </p:nvPr>
        </p:nvSpPr>
        <p:spPr>
          <a:xfrm>
            <a:off x="246856" y="3276600"/>
            <a:ext cx="8686800" cy="1752600"/>
          </a:xfrm>
          <a:extLst/>
        </p:spPr>
        <p:txBody>
          <a:bodyPr/>
          <a:lstStyle/>
          <a:p>
            <a:pPr marL="342900" indent="-342900" eaLnBrk="1" hangingPunct="1">
              <a:defRPr/>
            </a:pPr>
            <a:r>
              <a:rPr lang="en-US" sz="3600" b="1" kern="1200" dirty="0">
                <a:solidFill>
                  <a:schemeClr val="tx1"/>
                </a:solidFill>
                <a:ea typeface="MS Mincho" pitchFamily="49" charset="-128"/>
              </a:rPr>
              <a:t>place ailment and disease in his </a:t>
            </a:r>
            <a:r>
              <a:rPr lang="en-US" sz="3600" b="1" kern="1200" dirty="0" smtClean="0">
                <a:solidFill>
                  <a:schemeClr val="tx1"/>
                </a:solidFill>
                <a:ea typeface="MS Mincho" pitchFamily="49" charset="-128"/>
              </a:rPr>
              <a:t>body</a:t>
            </a:r>
          </a:p>
          <a:p>
            <a:pPr marL="342900" indent="-342900" eaLnBrk="1" hangingPunct="1">
              <a:defRPr/>
            </a:pPr>
            <a:r>
              <a:rPr lang="ur-PK" sz="3600" dirty="0">
                <a:solidFill>
                  <a:schemeClr val="tx1"/>
                </a:solidFill>
              </a:rPr>
              <a:t>بیماری اور بیماری کو اس کے جسم میں رکھیں</a:t>
            </a:r>
            <a:endParaRPr lang="en-US" sz="3600" b="1" kern="1200" dirty="0">
              <a:solidFill>
                <a:schemeClr val="tx1"/>
              </a:solidFill>
              <a:ea typeface="MS Mincho" pitchFamily="49" charset="-128"/>
            </a:endParaRPr>
          </a:p>
        </p:txBody>
      </p:sp>
      <p:sp>
        <p:nvSpPr>
          <p:cNvPr id="17643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wal`illata walssuqma fi badanihi</a:t>
            </a:r>
            <a:endParaRPr lang="fi-FI" sz="3200" b="1" i="1">
              <a:solidFill>
                <a:schemeClr val="bg1"/>
              </a:solidFill>
              <a:ea typeface="MS Mincho" pitchFamily="49" charset="-128"/>
            </a:endParaRPr>
          </a:p>
        </p:txBody>
      </p:sp>
      <p:sp>
        <p:nvSpPr>
          <p:cNvPr id="1764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43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حَتَّىٰ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تَشْغَلَهُ عَنِّي بِشُغْلٍ شَاغِلٍ لاَ فَرَاغَ لَهُ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b="1" kern="1200" dirty="0">
                <a:solidFill>
                  <a:schemeClr val="tx1"/>
                </a:solidFill>
                <a:ea typeface="MS Mincho" pitchFamily="49" charset="-128"/>
              </a:rPr>
              <a:t>so that You will preoccupy him with an engrossing, relentless preoccupation</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تاکہ آپ اس کو ایک دل چسپ اور بے محل سے مشغول رکھیں۔</a:t>
            </a:r>
            <a:endParaRPr lang="en-US" b="1" kern="1200" dirty="0">
              <a:solidFill>
                <a:schemeClr val="tx1"/>
              </a:solidFill>
              <a:ea typeface="MS Mincho" pitchFamily="49" charset="-128"/>
            </a:endParaRPr>
          </a:p>
        </p:txBody>
      </p:sp>
      <p:sp>
        <p:nvSpPr>
          <p:cNvPr id="17653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hatta tashghalahu `anni bishughlin shaghilin la faragha lahu</a:t>
            </a:r>
            <a:endParaRPr lang="fi-FI" sz="3200" b="1" i="1">
              <a:solidFill>
                <a:schemeClr val="bg1"/>
              </a:solidFill>
              <a:ea typeface="MS Mincho" pitchFamily="49" charset="-128"/>
            </a:endParaRPr>
          </a:p>
        </p:txBody>
      </p:sp>
      <p:sp>
        <p:nvSpPr>
          <p:cNvPr id="1765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53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وَانْسِهِ ذِكْرِي كَمَا انْسَيْتَهُ ذِكْرَكَ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b="1" kern="1200" dirty="0">
                <a:solidFill>
                  <a:schemeClr val="tx1"/>
                </a:solidFill>
                <a:ea typeface="MS Mincho" pitchFamily="49" charset="-128"/>
              </a:rPr>
              <a:t>make him fail to remember me in the same was as he has failed to remember You</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اسے بھی اسی طرح سے مجھے یاد کرنے میں ناکام کردے جیسے وہ آپ کو یاد کرنے میں ناکام رہا ہے </a:t>
            </a:r>
            <a:endParaRPr lang="en-US" b="1" kern="1200" dirty="0">
              <a:solidFill>
                <a:schemeClr val="tx1"/>
              </a:solidFill>
              <a:ea typeface="MS Mincho" pitchFamily="49" charset="-128"/>
            </a:endParaRPr>
          </a:p>
        </p:txBody>
      </p:sp>
      <p:sp>
        <p:nvSpPr>
          <p:cNvPr id="17664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ansihi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dhikri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kama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ansaytahu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dhikraka</a:t>
            </a:r>
            <a:endParaRPr lang="fi-FI" sz="3200" b="1" i="1" dirty="0">
              <a:solidFill>
                <a:schemeClr val="bg1"/>
              </a:solidFill>
              <a:ea typeface="MS Mincho" pitchFamily="49" charset="-128"/>
            </a:endParaRPr>
          </a:p>
        </p:txBody>
      </p:sp>
      <p:sp>
        <p:nvSpPr>
          <p:cNvPr id="1766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64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t>
            </a:r>
            <a:r>
              <a:rPr lang="en-US" sz="3600" b="1" kern="1200" dirty="0" smtClean="0">
                <a:solidFill>
                  <a:schemeClr val="tx1"/>
                </a:solidFill>
                <a:ea typeface="MS Mincho" pitchFamily="49" charset="-128"/>
              </a:rPr>
              <a:t>Abu-`Abdullah,</a:t>
            </a:r>
          </a:p>
          <a:p>
            <a:pPr marL="342900" indent="-342900" eaLnBrk="1" hangingPunct="1">
              <a:defRPr/>
            </a:pPr>
            <a:r>
              <a:rPr lang="ur-PK" sz="3600" dirty="0">
                <a:solidFill>
                  <a:schemeClr val="tx1"/>
                </a:solidFill>
              </a:rPr>
              <a:t> اے ابو عبد الله الحسین </a:t>
            </a:r>
            <a:endParaRPr lang="en-US" sz="3600" b="1" kern="1200" dirty="0">
              <a:solidFill>
                <a:schemeClr val="tx1"/>
              </a:solidFill>
              <a:ea typeface="MS Mincho" pitchFamily="49" charset="-128"/>
            </a:endParaRPr>
          </a:p>
        </p:txBody>
      </p:sp>
      <p:sp>
        <p:nvSpPr>
          <p:cNvPr id="256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ya aba `abdillahi</a:t>
            </a:r>
          </a:p>
        </p:txBody>
      </p:sp>
      <p:sp>
        <p:nvSpPr>
          <p:cNvPr id="25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560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وَخُذْ عَنِّي بِسَمْعِهِ وَبَصَرِهِ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divert from me his hearing, sight</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اس کی سماعت ، بینائی مجھ سے دور کرو۔</a:t>
            </a:r>
            <a:endParaRPr lang="en-US" sz="3600" b="1" kern="1200" dirty="0">
              <a:solidFill>
                <a:schemeClr val="tx1"/>
              </a:solidFill>
              <a:ea typeface="MS Mincho" pitchFamily="49" charset="-128"/>
            </a:endParaRPr>
          </a:p>
        </p:txBody>
      </p:sp>
      <p:sp>
        <p:nvSpPr>
          <p:cNvPr id="17674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khudh `anni bisam`ihi wa basarihi</a:t>
            </a:r>
            <a:endParaRPr lang="fi-FI" sz="3200" b="1" i="1">
              <a:solidFill>
                <a:schemeClr val="bg1"/>
              </a:solidFill>
              <a:ea typeface="MS Mincho" pitchFamily="49" charset="-128"/>
            </a:endParaRPr>
          </a:p>
        </p:txBody>
      </p:sp>
      <p:sp>
        <p:nvSpPr>
          <p:cNvPr id="1767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74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وَلِسَانِهِ وَيَدِهِ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tongue, hand</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زبان ، ہاتھ ،</a:t>
            </a:r>
            <a:endParaRPr lang="en-US" sz="3600" b="1" kern="1200" dirty="0">
              <a:solidFill>
                <a:schemeClr val="tx1"/>
              </a:solidFill>
              <a:ea typeface="MS Mincho" pitchFamily="49" charset="-128"/>
            </a:endParaRPr>
          </a:p>
        </p:txBody>
      </p:sp>
      <p:sp>
        <p:nvSpPr>
          <p:cNvPr id="17684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lisanihi wa yadihi</a:t>
            </a:r>
            <a:endParaRPr lang="fi-FI" sz="3200" b="1" i="1">
              <a:solidFill>
                <a:schemeClr val="bg1"/>
              </a:solidFill>
              <a:ea typeface="MS Mincho" pitchFamily="49" charset="-128"/>
            </a:endParaRPr>
          </a:p>
        </p:txBody>
      </p:sp>
      <p:sp>
        <p:nvSpPr>
          <p:cNvPr id="1768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84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وَرِجْلِهِ وَقَلْبِهِ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leg, heart</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ٹانگ ، دل ،</a:t>
            </a:r>
            <a:endParaRPr lang="en-US" sz="3600" b="1" kern="1200" dirty="0">
              <a:solidFill>
                <a:schemeClr val="tx1"/>
              </a:solidFill>
              <a:ea typeface="MS Mincho" pitchFamily="49" charset="-128"/>
            </a:endParaRPr>
          </a:p>
        </p:txBody>
      </p:sp>
      <p:sp>
        <p:nvSpPr>
          <p:cNvPr id="17694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rijlihi wa qalbihi</a:t>
            </a:r>
            <a:endParaRPr lang="fi-FI" sz="3200" b="1" i="1">
              <a:solidFill>
                <a:schemeClr val="bg1"/>
              </a:solidFill>
              <a:ea typeface="MS Mincho" pitchFamily="49" charset="-128"/>
            </a:endParaRPr>
          </a:p>
        </p:txBody>
      </p:sp>
      <p:sp>
        <p:nvSpPr>
          <p:cNvPr id="1769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694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وَجَمِيعِ جَوَارِحِهِ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and all of his organs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اس کے تمام اعضاء ،</a:t>
            </a:r>
            <a:endParaRPr lang="en-US" sz="3600" b="1" kern="1200" dirty="0">
              <a:solidFill>
                <a:schemeClr val="tx1"/>
              </a:solidFill>
              <a:ea typeface="MS Mincho" pitchFamily="49" charset="-128"/>
            </a:endParaRPr>
          </a:p>
        </p:txBody>
      </p:sp>
      <p:sp>
        <p:nvSpPr>
          <p:cNvPr id="17705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jami`i jawarihihi</a:t>
            </a:r>
            <a:endParaRPr lang="fi-FI" sz="3200" b="1" i="1">
              <a:solidFill>
                <a:schemeClr val="bg1"/>
              </a:solidFill>
              <a:ea typeface="MS Mincho" pitchFamily="49" charset="-128"/>
            </a:endParaRPr>
          </a:p>
        </p:txBody>
      </p:sp>
      <p:sp>
        <p:nvSpPr>
          <p:cNvPr id="1770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05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وَادْخِلْ عَلَيْهِ فِي جَمِيعِ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ٱلسُّقْمَ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place in him sickness in all these (organs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ان سب (اعضاء) میں اس میں بیماری پیدا کرو ،</a:t>
            </a:r>
            <a:endParaRPr lang="en-US" sz="3600" b="1" kern="1200" dirty="0" smtClean="0">
              <a:solidFill>
                <a:schemeClr val="tx1"/>
              </a:solidFill>
              <a:ea typeface="MS Mincho" pitchFamily="49" charset="-128"/>
            </a:endParaRPr>
          </a:p>
          <a:p>
            <a:pPr marL="342900" indent="-342900" eaLnBrk="1" hangingPunct="1">
              <a:defRPr/>
            </a:pPr>
            <a:endParaRPr lang="en-US" sz="3600" b="1" kern="1200" dirty="0">
              <a:solidFill>
                <a:schemeClr val="tx1"/>
              </a:solidFill>
              <a:ea typeface="MS Mincho" pitchFamily="49" charset="-128"/>
            </a:endParaRPr>
          </a:p>
        </p:txBody>
      </p:sp>
      <p:sp>
        <p:nvSpPr>
          <p:cNvPr id="17715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adkhil</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alayhi</a:t>
            </a:r>
            <a:r>
              <a:rPr lang="es-ES" sz="3200" b="1" i="1" dirty="0">
                <a:solidFill>
                  <a:schemeClr val="bg1"/>
                </a:solidFill>
                <a:ea typeface="MS Mincho" pitchFamily="49" charset="-128"/>
              </a:rPr>
              <a:t> fi </a:t>
            </a:r>
            <a:r>
              <a:rPr lang="es-ES" sz="3200" b="1" i="1" dirty="0" err="1">
                <a:solidFill>
                  <a:schemeClr val="bg1"/>
                </a:solidFill>
                <a:ea typeface="MS Mincho" pitchFamily="49" charset="-128"/>
              </a:rPr>
              <a:t>jami`i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dhalika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alssuqma</a:t>
            </a:r>
            <a:endParaRPr lang="fi-FI" sz="3200" b="1" i="1" dirty="0">
              <a:solidFill>
                <a:schemeClr val="bg1"/>
              </a:solidFill>
              <a:ea typeface="MS Mincho" pitchFamily="49" charset="-128"/>
            </a:endParaRPr>
          </a:p>
        </p:txBody>
      </p:sp>
      <p:sp>
        <p:nvSpPr>
          <p:cNvPr id="1771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15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تَشْفِهِ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حَتَّىٰ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تَجْعَلَ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لَهُ شُغْلاً شَاغِلاً بِهِ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b="1" kern="1200" dirty="0">
                <a:solidFill>
                  <a:schemeClr val="tx1"/>
                </a:solidFill>
                <a:ea typeface="MS Mincho" pitchFamily="49" charset="-128"/>
              </a:rPr>
              <a:t>and do not heal him so that all these (sicknesses) will preoccupy him </a:t>
            </a:r>
            <a:r>
              <a:rPr lang="en-US" b="1" kern="1200" dirty="0" smtClean="0">
                <a:solidFill>
                  <a:schemeClr val="tx1"/>
                </a:solidFill>
                <a:ea typeface="MS Mincho" pitchFamily="49" charset="-128"/>
              </a:rPr>
              <a:t>relentlessly</a:t>
            </a:r>
          </a:p>
          <a:p>
            <a:pPr marL="342900" indent="-342900" eaLnBrk="1" hangingPunct="1">
              <a:defRPr/>
            </a:pPr>
            <a:r>
              <a:rPr lang="ur-PK" dirty="0">
                <a:solidFill>
                  <a:schemeClr val="tx1"/>
                </a:solidFill>
              </a:rPr>
              <a:t>اور اسے شفا نہ دو تاکہ یہ ساری (بیماریاں) اسے مستقل طور پر مشغول کردیں</a:t>
            </a:r>
            <a:endParaRPr lang="en-US" b="1" kern="1200" dirty="0">
              <a:solidFill>
                <a:schemeClr val="tx1"/>
              </a:solidFill>
              <a:ea typeface="MS Mincho" pitchFamily="49" charset="-128"/>
            </a:endParaRPr>
          </a:p>
        </p:txBody>
      </p:sp>
      <p:sp>
        <p:nvSpPr>
          <p:cNvPr id="17725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a:solidFill>
                  <a:schemeClr val="bg1"/>
                </a:solidFill>
                <a:ea typeface="MS Mincho" pitchFamily="49" charset="-128"/>
              </a:rPr>
              <a:t>la </a:t>
            </a:r>
            <a:r>
              <a:rPr lang="es-ES" sz="3200" b="1" i="1" dirty="0" err="1">
                <a:solidFill>
                  <a:schemeClr val="bg1"/>
                </a:solidFill>
                <a:ea typeface="MS Mincho" pitchFamily="49" charset="-128"/>
              </a:rPr>
              <a:t>tashfihi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hatta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taj`ala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dhalika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lahu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shughlan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shaghilan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bihi</a:t>
            </a:r>
            <a:endParaRPr lang="fi-FI" sz="3200" b="1" i="1" dirty="0">
              <a:solidFill>
                <a:schemeClr val="bg1"/>
              </a:solidFill>
              <a:ea typeface="MS Mincho" pitchFamily="49" charset="-128"/>
            </a:endParaRPr>
          </a:p>
        </p:txBody>
      </p:sp>
      <p:sp>
        <p:nvSpPr>
          <p:cNvPr id="1772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25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عَنِّي وَعَنْ ذِكْرِي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from me and from mentioning me</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مجھ سے اور میرا ذکر کرنے سے</a:t>
            </a:r>
            <a:endParaRPr lang="en-US" sz="3600" b="1" kern="1200" dirty="0">
              <a:solidFill>
                <a:schemeClr val="tx1"/>
              </a:solidFill>
              <a:ea typeface="MS Mincho" pitchFamily="49" charset="-128"/>
            </a:endParaRPr>
          </a:p>
        </p:txBody>
      </p:sp>
      <p:sp>
        <p:nvSpPr>
          <p:cNvPr id="17735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`anni wa `an dhikri</a:t>
            </a:r>
            <a:endParaRPr lang="fi-FI" sz="3200" b="1" i="1">
              <a:solidFill>
                <a:schemeClr val="bg1"/>
              </a:solidFill>
              <a:ea typeface="MS Mincho" pitchFamily="49" charset="-128"/>
            </a:endParaRPr>
          </a:p>
        </p:txBody>
      </p:sp>
      <p:sp>
        <p:nvSpPr>
          <p:cNvPr id="1773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35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وَٱكْفِنِي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كَافِي مَا لاَ يَكْفِي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b="1" kern="1200" dirty="0">
                <a:solidFill>
                  <a:schemeClr val="tx1"/>
                </a:solidFill>
                <a:ea typeface="MS Mincho" pitchFamily="49" charset="-128"/>
              </a:rPr>
              <a:t>And spare me, O Savior, from all that which cannot be spared by anyone other than You</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اور اے نجات دہندہ ، مجھے ان سب چیزوں سے بچا جس کو تیرے سوا کوئی دوسرا نہیں بخشا ،</a:t>
            </a:r>
            <a:endParaRPr lang="en-US" b="1" kern="1200" dirty="0" smtClean="0">
              <a:solidFill>
                <a:schemeClr val="tx1"/>
              </a:solidFill>
              <a:ea typeface="MS Mincho" pitchFamily="49" charset="-128"/>
            </a:endParaRPr>
          </a:p>
          <a:p>
            <a:pPr marL="342900" indent="-342900" eaLnBrk="1" hangingPunct="1">
              <a:defRPr/>
            </a:pPr>
            <a:endParaRPr lang="en-US" b="1" kern="1200" dirty="0">
              <a:solidFill>
                <a:schemeClr val="tx1"/>
              </a:solidFill>
              <a:ea typeface="MS Mincho" pitchFamily="49" charset="-128"/>
            </a:endParaRPr>
          </a:p>
        </p:txBody>
      </p:sp>
      <p:sp>
        <p:nvSpPr>
          <p:cNvPr id="17745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wakfini</a:t>
            </a:r>
            <a:r>
              <a:rPr lang="es-ES" sz="3200" b="1" i="1" dirty="0" smtClean="0">
                <a:solidFill>
                  <a:schemeClr val="bg1"/>
                </a:solidFill>
                <a:ea typeface="MS Mincho" pitchFamily="49" charset="-128"/>
              </a:rPr>
              <a:t> </a:t>
            </a:r>
            <a:r>
              <a:rPr lang="es-ES" sz="3200" b="1" i="1" dirty="0">
                <a:solidFill>
                  <a:schemeClr val="bg1"/>
                </a:solidFill>
                <a:ea typeface="MS Mincho" pitchFamily="49" charset="-128"/>
              </a:rPr>
              <a:t>ya </a:t>
            </a:r>
            <a:r>
              <a:rPr lang="es-ES" sz="3200" b="1" i="1" dirty="0" err="1">
                <a:solidFill>
                  <a:schemeClr val="bg1"/>
                </a:solidFill>
                <a:ea typeface="MS Mincho" pitchFamily="49" charset="-128"/>
              </a:rPr>
              <a:t>kafi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ma</a:t>
            </a:r>
            <a:r>
              <a:rPr lang="es-ES" sz="3200" b="1" i="1" dirty="0">
                <a:solidFill>
                  <a:schemeClr val="bg1"/>
                </a:solidFill>
                <a:ea typeface="MS Mincho" pitchFamily="49" charset="-128"/>
              </a:rPr>
              <a:t> la </a:t>
            </a:r>
            <a:r>
              <a:rPr lang="es-ES" sz="3200" b="1" i="1" dirty="0" err="1">
                <a:solidFill>
                  <a:schemeClr val="bg1"/>
                </a:solidFill>
                <a:ea typeface="MS Mincho" pitchFamily="49" charset="-128"/>
              </a:rPr>
              <a:t>yakfi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siwaka</a:t>
            </a:r>
            <a:endParaRPr lang="fi-FI" sz="3200" b="1" i="1" dirty="0">
              <a:solidFill>
                <a:schemeClr val="bg1"/>
              </a:solidFill>
              <a:ea typeface="MS Mincho" pitchFamily="49" charset="-128"/>
            </a:endParaRPr>
          </a:p>
        </p:txBody>
      </p:sp>
      <p:sp>
        <p:nvSpPr>
          <p:cNvPr id="1774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45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فَإِنَّكَ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ٱلْكَافِي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لاَ كَافِيَ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for You are verily the Savior; and there is no savior other than You</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بےشک تو ہی نجات دہندہ ہے۔ اور تیرے سوا کوئی بچانے والا نہیں ہے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756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fa'innaka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alkafi</a:t>
            </a:r>
            <a:r>
              <a:rPr lang="es-ES" sz="3200" b="1" i="1" dirty="0">
                <a:solidFill>
                  <a:schemeClr val="bg1"/>
                </a:solidFill>
                <a:ea typeface="MS Mincho" pitchFamily="49" charset="-128"/>
              </a:rPr>
              <a:t> la </a:t>
            </a:r>
            <a:r>
              <a:rPr lang="es-ES" sz="3200" b="1" i="1" dirty="0" err="1">
                <a:solidFill>
                  <a:schemeClr val="bg1"/>
                </a:solidFill>
                <a:ea typeface="MS Mincho" pitchFamily="49" charset="-128"/>
              </a:rPr>
              <a:t>kafiya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siwaka</a:t>
            </a:r>
            <a:endParaRPr lang="fi-FI" sz="3200" b="1" i="1" dirty="0">
              <a:solidFill>
                <a:schemeClr val="bg1"/>
              </a:solidFill>
              <a:ea typeface="MS Mincho" pitchFamily="49" charset="-128"/>
            </a:endParaRPr>
          </a:p>
        </p:txBody>
      </p:sp>
      <p:sp>
        <p:nvSpPr>
          <p:cNvPr id="1775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56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وَمُفَرِّجٌ لاَ مُفَرِّجَ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You are verily the Reliever, and there is no reliever other than You</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آپ واقعی نجات دہندہ ہیں ، اور آپ کے سوا کوئی حاجت مند نہیں ہے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766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mufarrijun</a:t>
            </a:r>
            <a:r>
              <a:rPr lang="es-ES" sz="3200" b="1" i="1" dirty="0">
                <a:solidFill>
                  <a:schemeClr val="bg1"/>
                </a:solidFill>
                <a:ea typeface="MS Mincho" pitchFamily="49" charset="-128"/>
              </a:rPr>
              <a:t> la </a:t>
            </a:r>
            <a:r>
              <a:rPr lang="es-ES" sz="3200" b="1" i="1" dirty="0" err="1">
                <a:solidFill>
                  <a:schemeClr val="bg1"/>
                </a:solidFill>
                <a:ea typeface="MS Mincho" pitchFamily="49" charset="-128"/>
              </a:rPr>
              <a:t>mufarrija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siwaka</a:t>
            </a:r>
            <a:endParaRPr lang="fi-FI" sz="3200" b="1" i="1" dirty="0">
              <a:solidFill>
                <a:schemeClr val="bg1"/>
              </a:solidFill>
              <a:ea typeface="MS Mincho" pitchFamily="49" charset="-128"/>
            </a:endParaRPr>
          </a:p>
        </p:txBody>
      </p:sp>
      <p:sp>
        <p:nvSpPr>
          <p:cNvPr id="1776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66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لَقَدْ عَظُمَتِ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ٱلرَّزِيَّةُ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unbearable is the </a:t>
            </a:r>
            <a:r>
              <a:rPr lang="en-US" sz="3600" b="1" kern="1200" dirty="0" smtClean="0">
                <a:solidFill>
                  <a:schemeClr val="tx1"/>
                </a:solidFill>
                <a:ea typeface="MS Mincho" pitchFamily="49" charset="-128"/>
              </a:rPr>
              <a:t>sorrow</a:t>
            </a:r>
          </a:p>
          <a:p>
            <a:pPr marL="342900" indent="-342900" eaLnBrk="1" hangingPunct="1">
              <a:defRPr/>
            </a:pPr>
            <a:r>
              <a:rPr lang="ur-PK" sz="3600" dirty="0">
                <a:solidFill>
                  <a:schemeClr val="tx1"/>
                </a:solidFill>
              </a:rPr>
              <a:t> بتحقیق کہ بہت عظیم ہوئی بلا آپ کی</a:t>
            </a:r>
            <a:endParaRPr lang="en-US" sz="3600" b="1" kern="1200" dirty="0">
              <a:solidFill>
                <a:schemeClr val="tx1"/>
              </a:solidFill>
              <a:ea typeface="MS Mincho" pitchFamily="49" charset="-128"/>
            </a:endParaRPr>
          </a:p>
        </p:txBody>
      </p:sp>
      <p:sp>
        <p:nvSpPr>
          <p:cNvPr id="266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laqad `azumat alrraziyyatu</a:t>
            </a:r>
          </a:p>
        </p:txBody>
      </p:sp>
      <p:sp>
        <p:nvSpPr>
          <p:cNvPr id="26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663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وَمُغِيثٌ لاَ مُغِيثَ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You are verily the </a:t>
            </a:r>
            <a:r>
              <a:rPr lang="en-US" sz="3600" b="1" kern="1200" dirty="0" err="1">
                <a:solidFill>
                  <a:schemeClr val="bg1"/>
                </a:solidFill>
                <a:ea typeface="MS Mincho" pitchFamily="49" charset="-128"/>
              </a:rPr>
              <a:t>Succorer</a:t>
            </a:r>
            <a:r>
              <a:rPr lang="en-US" sz="3600" b="1" kern="1200" dirty="0">
                <a:solidFill>
                  <a:schemeClr val="bg1"/>
                </a:solidFill>
                <a:ea typeface="MS Mincho" pitchFamily="49" charset="-128"/>
              </a:rPr>
              <a:t>, and there is no </a:t>
            </a:r>
            <a:r>
              <a:rPr lang="en-US" sz="3600" b="1" kern="1200" dirty="0" err="1">
                <a:solidFill>
                  <a:schemeClr val="bg1"/>
                </a:solidFill>
                <a:ea typeface="MS Mincho" pitchFamily="49" charset="-128"/>
              </a:rPr>
              <a:t>succorer</a:t>
            </a:r>
            <a:r>
              <a:rPr lang="en-US" sz="3600" b="1" kern="1200" dirty="0">
                <a:solidFill>
                  <a:schemeClr val="bg1"/>
                </a:solidFill>
                <a:ea typeface="MS Mincho" pitchFamily="49" charset="-128"/>
              </a:rPr>
              <a:t> other than You</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آپ واقعی سوکالر ہیں ، اور آپ کے سوا کوئی دوسرا کامیاب نہیں ہے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776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mughithun</a:t>
            </a:r>
            <a:r>
              <a:rPr lang="es-ES" sz="3200" b="1" i="1" dirty="0">
                <a:solidFill>
                  <a:schemeClr val="bg1"/>
                </a:solidFill>
                <a:ea typeface="MS Mincho" pitchFamily="49" charset="-128"/>
              </a:rPr>
              <a:t> la </a:t>
            </a:r>
            <a:r>
              <a:rPr lang="es-ES" sz="3200" b="1" i="1" dirty="0" err="1">
                <a:solidFill>
                  <a:schemeClr val="bg1"/>
                </a:solidFill>
                <a:ea typeface="MS Mincho" pitchFamily="49" charset="-128"/>
              </a:rPr>
              <a:t>mughitha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siwaka</a:t>
            </a:r>
            <a:endParaRPr lang="fi-FI" sz="3200" b="1" i="1" dirty="0">
              <a:solidFill>
                <a:schemeClr val="bg1"/>
              </a:solidFill>
              <a:ea typeface="MS Mincho" pitchFamily="49" charset="-128"/>
            </a:endParaRPr>
          </a:p>
        </p:txBody>
      </p:sp>
      <p:sp>
        <p:nvSpPr>
          <p:cNvPr id="1777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76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وَجَارٌ لاَ جَارَ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You are verily the </a:t>
            </a:r>
            <a:r>
              <a:rPr lang="en-US" sz="3600" b="1" kern="1200" dirty="0" err="1">
                <a:solidFill>
                  <a:schemeClr val="bg1"/>
                </a:solidFill>
                <a:ea typeface="MS Mincho" pitchFamily="49" charset="-128"/>
              </a:rPr>
              <a:t>Shelterer</a:t>
            </a:r>
            <a:r>
              <a:rPr lang="en-US" sz="3600" b="1" kern="1200" dirty="0">
                <a:solidFill>
                  <a:schemeClr val="bg1"/>
                </a:solidFill>
                <a:ea typeface="MS Mincho" pitchFamily="49" charset="-128"/>
              </a:rPr>
              <a:t>, and there is no </a:t>
            </a:r>
            <a:r>
              <a:rPr lang="en-US" sz="3600" b="1" kern="1200" dirty="0" err="1">
                <a:solidFill>
                  <a:schemeClr val="bg1"/>
                </a:solidFill>
                <a:ea typeface="MS Mincho" pitchFamily="49" charset="-128"/>
              </a:rPr>
              <a:t>shelterer</a:t>
            </a:r>
            <a:r>
              <a:rPr lang="en-US" sz="3600" b="1" kern="1200" dirty="0">
                <a:solidFill>
                  <a:schemeClr val="bg1"/>
                </a:solidFill>
                <a:ea typeface="MS Mincho" pitchFamily="49" charset="-128"/>
              </a:rPr>
              <a:t> other than You</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تم واقعی پناہ دینے والے ہو ، اور تمہارے سوا کوئی پناہ دینے والا نہیں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786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jarun</a:t>
            </a:r>
            <a:r>
              <a:rPr lang="es-ES" sz="3200" b="1" i="1" dirty="0">
                <a:solidFill>
                  <a:schemeClr val="bg1"/>
                </a:solidFill>
                <a:ea typeface="MS Mincho" pitchFamily="49" charset="-128"/>
              </a:rPr>
              <a:t> la jara </a:t>
            </a:r>
            <a:r>
              <a:rPr lang="es-ES" sz="3200" b="1" i="1" dirty="0" err="1">
                <a:solidFill>
                  <a:schemeClr val="bg1"/>
                </a:solidFill>
                <a:ea typeface="MS Mincho" pitchFamily="49" charset="-128"/>
              </a:rPr>
              <a:t>siwaka</a:t>
            </a:r>
            <a:endParaRPr lang="fi-FI" sz="3200" b="1" i="1" dirty="0">
              <a:solidFill>
                <a:schemeClr val="bg1"/>
              </a:solidFill>
              <a:ea typeface="MS Mincho" pitchFamily="49" charset="-128"/>
            </a:endParaRPr>
          </a:p>
        </p:txBody>
      </p:sp>
      <p:sp>
        <p:nvSpPr>
          <p:cNvPr id="1778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86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خَابَ مَنْ كَانَ جَارُهُ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Disappointed is he whose </a:t>
            </a:r>
            <a:r>
              <a:rPr lang="en-US" sz="3600" b="1" kern="1200" dirty="0" err="1">
                <a:solidFill>
                  <a:schemeClr val="bg1"/>
                </a:solidFill>
                <a:ea typeface="MS Mincho" pitchFamily="49" charset="-128"/>
              </a:rPr>
              <a:t>shelterer</a:t>
            </a:r>
            <a:r>
              <a:rPr lang="en-US" sz="3600" b="1" kern="1200" dirty="0">
                <a:solidFill>
                  <a:schemeClr val="bg1"/>
                </a:solidFill>
                <a:ea typeface="MS Mincho" pitchFamily="49" charset="-128"/>
              </a:rPr>
              <a:t> is other than You</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مایوس وہ ہے جس کا پناہ دینے والا آپ کے سوا اور ہے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797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sv-SE" sz="3200" b="1" i="1" dirty="0" smtClean="0">
              <a:solidFill>
                <a:schemeClr val="bg1"/>
              </a:solidFill>
              <a:ea typeface="MS Mincho" pitchFamily="49" charset="-128"/>
            </a:endParaRPr>
          </a:p>
          <a:p>
            <a:pPr algn="ctr" eaLnBrk="1" hangingPunct="1">
              <a:spcBef>
                <a:spcPct val="20000"/>
              </a:spcBef>
            </a:pPr>
            <a:r>
              <a:rPr lang="sv-SE" sz="3200" b="1" i="1" dirty="0" smtClean="0">
                <a:solidFill>
                  <a:schemeClr val="bg1"/>
                </a:solidFill>
                <a:ea typeface="MS Mincho" pitchFamily="49" charset="-128"/>
              </a:rPr>
              <a:t>khaba </a:t>
            </a:r>
            <a:r>
              <a:rPr lang="sv-SE" sz="3200" b="1" i="1" dirty="0">
                <a:solidFill>
                  <a:schemeClr val="bg1"/>
                </a:solidFill>
                <a:ea typeface="MS Mincho" pitchFamily="49" charset="-128"/>
              </a:rPr>
              <a:t>man kana jaruhu siwaka</a:t>
            </a:r>
            <a:endParaRPr lang="fi-FI" sz="3200" b="1" i="1" dirty="0">
              <a:solidFill>
                <a:schemeClr val="bg1"/>
              </a:solidFill>
              <a:ea typeface="MS Mincho" pitchFamily="49" charset="-128"/>
            </a:endParaRPr>
          </a:p>
        </p:txBody>
      </p:sp>
      <p:sp>
        <p:nvSpPr>
          <p:cNvPr id="1779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797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وَمُغِيثُهُ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whose recourse to anywhere other than You</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جس کا سہارا آپ کے علاوہ کہیں اور بھی ہو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07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mughithuhu siwaka</a:t>
            </a:r>
            <a:endParaRPr lang="fi-FI" sz="3200" b="1" i="1">
              <a:solidFill>
                <a:schemeClr val="bg1"/>
              </a:solidFill>
              <a:ea typeface="MS Mincho" pitchFamily="49" charset="-128"/>
            </a:endParaRPr>
          </a:p>
        </p:txBody>
      </p:sp>
      <p:sp>
        <p:nvSpPr>
          <p:cNvPr id="1780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07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وَمَفْزَعُهُ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whose resort is anywhere other than You</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جس کا سہارا آپ کے علاوہ کہیں بھی ہے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17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mafza`uhu ila siwaka</a:t>
            </a:r>
            <a:endParaRPr lang="fi-FI" sz="3200" b="1" i="1">
              <a:solidFill>
                <a:schemeClr val="bg1"/>
              </a:solidFill>
              <a:ea typeface="MS Mincho" pitchFamily="49" charset="-128"/>
            </a:endParaRPr>
          </a:p>
        </p:txBody>
      </p:sp>
      <p:sp>
        <p:nvSpPr>
          <p:cNvPr id="1781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17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وَمَهْرَبُهُ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سِوَاكَ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whose way out is anywhere other than You</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جس کا راستہ آپ کے سوا اور کہیں ہے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27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mahrabuhu ila siwaka</a:t>
            </a:r>
            <a:endParaRPr lang="fi-FI" sz="3200" b="1" i="1">
              <a:solidFill>
                <a:schemeClr val="bg1"/>
              </a:solidFill>
              <a:ea typeface="MS Mincho" pitchFamily="49" charset="-128"/>
            </a:endParaRPr>
          </a:p>
        </p:txBody>
      </p:sp>
      <p:sp>
        <p:nvSpPr>
          <p:cNvPr id="1782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279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وَمَلْجَاهُ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غَيْرِكَ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whose haven is anywhere other than You</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جن کی پناہ گاہ آپ کے علاوہ کہیں اور ہے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38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malja'uhu ila ghayrika</a:t>
            </a:r>
            <a:endParaRPr lang="fi-FI" sz="3200" b="1" i="1">
              <a:solidFill>
                <a:schemeClr val="bg1"/>
              </a:solidFill>
              <a:ea typeface="MS Mincho" pitchFamily="49" charset="-128"/>
            </a:endParaRPr>
          </a:p>
        </p:txBody>
      </p:sp>
      <p:sp>
        <p:nvSpPr>
          <p:cNvPr id="1783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381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وَمَنْجَاهُ مِنْ مَخْلُوقٍ غَيْرِكَ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whose savior from any created being is anyone other than You</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جس کا کسی بھی مخلوق سے نجات دینے والا آپ کے سوا کوئی دوسرا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48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manjahu</a:t>
            </a:r>
            <a:r>
              <a:rPr lang="es-ES" sz="3200" b="1" i="1" dirty="0">
                <a:solidFill>
                  <a:schemeClr val="bg1"/>
                </a:solidFill>
                <a:ea typeface="MS Mincho" pitchFamily="49" charset="-128"/>
              </a:rPr>
              <a:t> min </a:t>
            </a:r>
            <a:r>
              <a:rPr lang="es-ES" sz="3200" b="1" i="1" dirty="0" err="1">
                <a:solidFill>
                  <a:schemeClr val="bg1"/>
                </a:solidFill>
                <a:ea typeface="MS Mincho" pitchFamily="49" charset="-128"/>
              </a:rPr>
              <a:t>makhluqin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ghayrika</a:t>
            </a:r>
            <a:endParaRPr lang="fi-FI" sz="3200" b="1" i="1" dirty="0">
              <a:solidFill>
                <a:schemeClr val="bg1"/>
              </a:solidFill>
              <a:ea typeface="MS Mincho" pitchFamily="49" charset="-128"/>
            </a:endParaRPr>
          </a:p>
        </p:txBody>
      </p:sp>
      <p:sp>
        <p:nvSpPr>
          <p:cNvPr id="1784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483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فَانْتَ ثِقَتِي وَرَجَائِي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You are verily my trust, my hope</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تم واقعی میری امانت ہو ، میری امید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58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fa'anta thiqati wa raja'i</a:t>
            </a:r>
            <a:endParaRPr lang="fi-FI" sz="3200" b="1" i="1">
              <a:solidFill>
                <a:schemeClr val="bg1"/>
              </a:solidFill>
              <a:ea typeface="MS Mincho" pitchFamily="49" charset="-128"/>
            </a:endParaRPr>
          </a:p>
        </p:txBody>
      </p:sp>
      <p:sp>
        <p:nvSpPr>
          <p:cNvPr id="1785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586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وَمَفْزَعِي وَمَهْرَبِي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my resort, my way out</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میرا حربہ ، میرا راستہ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68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mafza`i wa mahrabi</a:t>
            </a:r>
            <a:endParaRPr lang="fi-FI" sz="3200" b="1" i="1">
              <a:solidFill>
                <a:schemeClr val="bg1"/>
              </a:solidFill>
              <a:ea typeface="MS Mincho" pitchFamily="49" charset="-128"/>
            </a:endParaRPr>
          </a:p>
        </p:txBody>
      </p:sp>
      <p:sp>
        <p:nvSpPr>
          <p:cNvPr id="1786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688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وَجَلَّتْ وَعَظُمَتِ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ٱلْمُصيبَةُ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excruciating and unbearable is the misfortune of </a:t>
            </a:r>
            <a:r>
              <a:rPr lang="en-US" sz="3600" b="1" kern="1200" dirty="0" smtClean="0">
                <a:solidFill>
                  <a:schemeClr val="tx1"/>
                </a:solidFill>
                <a:ea typeface="MS Mincho" pitchFamily="49" charset="-128"/>
              </a:rPr>
              <a:t>you</a:t>
            </a:r>
          </a:p>
          <a:p>
            <a:pPr marL="342900" indent="-342900" eaLnBrk="1" hangingPunct="1">
              <a:defRPr/>
            </a:pPr>
            <a:r>
              <a:rPr lang="ur-PK" sz="3600" dirty="0">
                <a:solidFill>
                  <a:schemeClr val="tx1"/>
                </a:solidFill>
              </a:rPr>
              <a:t> اور بہت سخت ہوئی مصیبت آپ کی</a:t>
            </a:r>
            <a:endParaRPr lang="en-US" sz="3600" b="1" kern="1200" dirty="0">
              <a:solidFill>
                <a:schemeClr val="tx1"/>
              </a:solidFill>
              <a:ea typeface="MS Mincho" pitchFamily="49" charset="-128"/>
            </a:endParaRPr>
          </a:p>
        </p:txBody>
      </p:sp>
      <p:sp>
        <p:nvSpPr>
          <p:cNvPr id="276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jallat wa `azumat almusibatu bika</a:t>
            </a:r>
          </a:p>
        </p:txBody>
      </p:sp>
      <p:sp>
        <p:nvSpPr>
          <p:cNvPr id="27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765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وَمَلْجَإِي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وَمَنْجَايَ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my haven, and my savior</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میری پناہ گاہ ، اور میرا نجات دہندہ</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79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malja'i wa manjaya</a:t>
            </a:r>
            <a:endParaRPr lang="fi-FI" sz="3200" b="1" i="1">
              <a:solidFill>
                <a:schemeClr val="bg1"/>
              </a:solidFill>
              <a:ea typeface="MS Mincho" pitchFamily="49" charset="-128"/>
            </a:endParaRPr>
          </a:p>
        </p:txBody>
      </p:sp>
      <p:sp>
        <p:nvSpPr>
          <p:cNvPr id="1787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791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فَبِكَ اسْتَفْتِحُ</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With You do I </a:t>
            </a:r>
            <a:r>
              <a:rPr lang="en-US" sz="3600" b="1" kern="1200" dirty="0" smtClean="0">
                <a:solidFill>
                  <a:schemeClr val="bg1"/>
                </a:solidFill>
                <a:ea typeface="MS Mincho" pitchFamily="49" charset="-128"/>
              </a:rPr>
              <a:t>commence</a:t>
            </a:r>
          </a:p>
          <a:p>
            <a:pPr marL="342900" indent="-342900" eaLnBrk="1" hangingPunct="1">
              <a:defRPr/>
            </a:pPr>
            <a:r>
              <a:rPr lang="ur-PK" sz="3600" b="1" kern="1200" dirty="0">
                <a:solidFill>
                  <a:schemeClr val="bg1"/>
                </a:solidFill>
                <a:ea typeface="MS Mincho" pitchFamily="49" charset="-128"/>
              </a:rPr>
              <a:t>آپ کے ساتھ ہی میں شروعات کرتا ہوں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89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fabika astaftihu</a:t>
            </a:r>
            <a:endParaRPr lang="fi-FI" sz="3200" b="1" i="1">
              <a:solidFill>
                <a:schemeClr val="bg1"/>
              </a:solidFill>
              <a:ea typeface="MS Mincho" pitchFamily="49" charset="-128"/>
            </a:endParaRPr>
          </a:p>
        </p:txBody>
      </p:sp>
      <p:sp>
        <p:nvSpPr>
          <p:cNvPr id="1788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89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وَبِكَ اسْتَنْجِحُ</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through You do I seek success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آپ کے وسیلے سے میں کامیابی چاہتا ہوں۔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899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bika astanjihu</a:t>
            </a:r>
            <a:endParaRPr lang="fi-FI" sz="3200" b="1" i="1">
              <a:solidFill>
                <a:schemeClr val="bg1"/>
              </a:solidFill>
              <a:ea typeface="MS Mincho" pitchFamily="49" charset="-128"/>
            </a:endParaRPr>
          </a:p>
        </p:txBody>
      </p:sp>
      <p:sp>
        <p:nvSpPr>
          <p:cNvPr id="1789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899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وَبِمُحَمَّدٍ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name of Muhammad and the Household of </a:t>
            </a:r>
            <a:r>
              <a:rPr lang="en-US" sz="3600" b="1" kern="1200" dirty="0" smtClean="0">
                <a:solidFill>
                  <a:schemeClr val="bg1"/>
                </a:solidFill>
                <a:ea typeface="MS Mincho" pitchFamily="49" charset="-128"/>
              </a:rPr>
              <a:t>Muhammad</a:t>
            </a:r>
          </a:p>
          <a:p>
            <a:pPr marL="342900" indent="-342900" eaLnBrk="1" hangingPunct="1">
              <a:defRPr/>
            </a:pPr>
            <a:r>
              <a:rPr lang="ur-PK" sz="3600" b="1" kern="1200" dirty="0">
                <a:solidFill>
                  <a:schemeClr val="bg1"/>
                </a:solidFill>
                <a:ea typeface="MS Mincho" pitchFamily="49" charset="-128"/>
              </a:rPr>
              <a:t>معظم اور اہل خانہ کے نام پر</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909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bimuhammadin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muhammadin</a:t>
            </a:r>
            <a:endParaRPr lang="fi-FI" sz="3200" b="1" i="1" dirty="0">
              <a:solidFill>
                <a:schemeClr val="bg1"/>
              </a:solidFill>
              <a:ea typeface="MS Mincho" pitchFamily="49" charset="-128"/>
            </a:endParaRPr>
          </a:p>
        </p:txBody>
      </p:sp>
      <p:sp>
        <p:nvSpPr>
          <p:cNvPr id="1790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09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اتَوَجَّهُ إِلَيْكَ وَاتَوَسَّلُ وَاتَشَفَّعُ</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b="1" kern="1200" dirty="0">
                <a:solidFill>
                  <a:schemeClr val="bg1"/>
                </a:solidFill>
                <a:ea typeface="MS Mincho" pitchFamily="49" charset="-128"/>
              </a:rPr>
              <a:t>do I turn my face towards You, seek means to You, and seek intercession to You</a:t>
            </a:r>
            <a:r>
              <a:rPr lang="en-US" b="1" kern="1200" dirty="0" smtClean="0">
                <a:solidFill>
                  <a:schemeClr val="bg1"/>
                </a:solidFill>
                <a:ea typeface="MS Mincho" pitchFamily="49" charset="-128"/>
              </a:rPr>
              <a:t>.</a:t>
            </a:r>
          </a:p>
          <a:p>
            <a:pPr marL="342900" indent="-342900" eaLnBrk="1" hangingPunct="1">
              <a:defRPr/>
            </a:pPr>
            <a:r>
              <a:rPr lang="ur-PK" b="1" kern="1200" dirty="0">
                <a:solidFill>
                  <a:schemeClr val="bg1"/>
                </a:solidFill>
                <a:ea typeface="MS Mincho" pitchFamily="49" charset="-128"/>
              </a:rPr>
              <a:t>کیا میں آپ کی طرف منہ کرتا ہوں ، آپ کے لئے وسیلہ ڈھونڈتا ہوں اور آپ سے شفاعت چاہتا ہوں۔</a:t>
            </a:r>
          </a:p>
          <a:p>
            <a:pPr marL="342900" indent="-342900" eaLnBrk="1" hangingPunct="1">
              <a:defRPr/>
            </a:pPr>
            <a:endParaRPr lang="ur-PK" b="1" kern="1200" dirty="0">
              <a:solidFill>
                <a:schemeClr val="bg1"/>
              </a:solidFill>
              <a:ea typeface="MS Mincho" pitchFamily="49" charset="-128"/>
            </a:endParaRPr>
          </a:p>
          <a:p>
            <a:pPr marL="342900" indent="-342900" eaLnBrk="1" hangingPunct="1">
              <a:defRPr/>
            </a:pPr>
            <a:endParaRPr lang="en-US" b="1" kern="1200" dirty="0">
              <a:solidFill>
                <a:schemeClr val="bg1"/>
              </a:solidFill>
              <a:ea typeface="MS Mincho" pitchFamily="49" charset="-128"/>
            </a:endParaRPr>
          </a:p>
        </p:txBody>
      </p:sp>
      <p:sp>
        <p:nvSpPr>
          <p:cNvPr id="17920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atawajjahu</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ilayka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atawassalu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atashaffa`u</a:t>
            </a:r>
            <a:endParaRPr lang="fi-FI" sz="3200" b="1" i="1" dirty="0">
              <a:solidFill>
                <a:schemeClr val="bg1"/>
              </a:solidFill>
              <a:ea typeface="MS Mincho" pitchFamily="49" charset="-128"/>
            </a:endParaRPr>
          </a:p>
        </p:txBody>
      </p:sp>
      <p:sp>
        <p:nvSpPr>
          <p:cNvPr id="1792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20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فَاسْالُكَ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اللَّهُ يَا اللَّهُ يَا اللَّهُ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it-IT" sz="3600" b="1" kern="1200" dirty="0">
                <a:solidFill>
                  <a:schemeClr val="bg1"/>
                </a:solidFill>
                <a:ea typeface="MS Mincho" pitchFamily="49" charset="-128"/>
              </a:rPr>
              <a:t>So, I beseech You, O Allah! O Allah! O Allah</a:t>
            </a:r>
            <a:r>
              <a:rPr lang="it-IT"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تو ، میں آپ سے التجا کرتا ہوں ، اے اللہ! اے اللہ! اے اللہ!</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930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fa'as'aluka</a:t>
            </a:r>
            <a:r>
              <a:rPr lang="es-ES" sz="3200" b="1" i="1" dirty="0" smtClean="0">
                <a:solidFill>
                  <a:schemeClr val="bg1"/>
                </a:solidFill>
                <a:ea typeface="MS Mincho" pitchFamily="49" charset="-128"/>
              </a:rPr>
              <a:t> </a:t>
            </a:r>
            <a:r>
              <a:rPr lang="es-ES" sz="3200" b="1" i="1" dirty="0">
                <a:solidFill>
                  <a:schemeClr val="bg1"/>
                </a:solidFill>
                <a:ea typeface="MS Mincho" pitchFamily="49" charset="-128"/>
              </a:rPr>
              <a:t>ya </a:t>
            </a:r>
            <a:r>
              <a:rPr lang="es-ES" sz="3200" b="1" i="1" dirty="0" err="1">
                <a:solidFill>
                  <a:schemeClr val="bg1"/>
                </a:solidFill>
                <a:ea typeface="MS Mincho" pitchFamily="49" charset="-128"/>
              </a:rPr>
              <a:t>allahu</a:t>
            </a:r>
            <a:r>
              <a:rPr lang="es-ES" sz="3200" b="1" i="1" dirty="0">
                <a:solidFill>
                  <a:schemeClr val="bg1"/>
                </a:solidFill>
                <a:ea typeface="MS Mincho" pitchFamily="49" charset="-128"/>
              </a:rPr>
              <a:t> ya </a:t>
            </a:r>
            <a:r>
              <a:rPr lang="es-ES" sz="3200" b="1" i="1" dirty="0" err="1">
                <a:solidFill>
                  <a:schemeClr val="bg1"/>
                </a:solidFill>
                <a:ea typeface="MS Mincho" pitchFamily="49" charset="-128"/>
              </a:rPr>
              <a:t>allahu</a:t>
            </a:r>
            <a:r>
              <a:rPr lang="es-ES" sz="3200" b="1" i="1" dirty="0">
                <a:solidFill>
                  <a:schemeClr val="bg1"/>
                </a:solidFill>
                <a:ea typeface="MS Mincho" pitchFamily="49" charset="-128"/>
              </a:rPr>
              <a:t> ya </a:t>
            </a:r>
            <a:r>
              <a:rPr lang="es-ES" sz="3200" b="1" i="1" dirty="0" err="1">
                <a:solidFill>
                  <a:schemeClr val="bg1"/>
                </a:solidFill>
                <a:ea typeface="MS Mincho" pitchFamily="49" charset="-128"/>
              </a:rPr>
              <a:t>allahu</a:t>
            </a:r>
            <a:endParaRPr lang="fi-FI" sz="3200" b="1" i="1" dirty="0">
              <a:solidFill>
                <a:schemeClr val="bg1"/>
              </a:solidFill>
              <a:ea typeface="MS Mincho" pitchFamily="49" charset="-128"/>
            </a:endParaRPr>
          </a:p>
        </p:txBody>
      </p:sp>
      <p:sp>
        <p:nvSpPr>
          <p:cNvPr id="1793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30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ٱلْحَمْدُ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ٱلشُّكْرُ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Yours is all praise and Yours is all thanks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آپ کی تمام تعریف ہے اور آپ کا تمام شکریہ۔</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940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dirty="0" err="1">
                <a:solidFill>
                  <a:schemeClr val="bg1"/>
                </a:solidFill>
                <a:ea typeface="MS Mincho" pitchFamily="49" charset="-128"/>
              </a:rPr>
              <a:t>falaka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alhamdu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laka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alshshukru</a:t>
            </a:r>
            <a:endParaRPr lang="fi-FI" sz="3200" b="1" i="1" dirty="0">
              <a:solidFill>
                <a:schemeClr val="bg1"/>
              </a:solidFill>
              <a:ea typeface="MS Mincho" pitchFamily="49" charset="-128"/>
            </a:endParaRPr>
          </a:p>
        </p:txBody>
      </p:sp>
      <p:sp>
        <p:nvSpPr>
          <p:cNvPr id="1794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40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وَإِلَيْكَ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ٱلْمُشْتَكَىٰ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وَانْتَ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ٱلْمُسْتَعَانُ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You is my complaint and You are the Besought for help</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آپ کے پاس میری شکایت ہے اور آپ مدد کے لئے گزار ہیں۔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950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ilayka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almushtaka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a:t>
            </a:r>
            <a:r>
              <a:rPr lang="es-ES" sz="3200" b="1" i="1" dirty="0">
                <a:solidFill>
                  <a:schemeClr val="bg1"/>
                </a:solidFill>
                <a:ea typeface="MS Mincho" pitchFamily="49" charset="-128"/>
              </a:rPr>
              <a:t> anta </a:t>
            </a:r>
            <a:r>
              <a:rPr lang="es-ES" sz="3200" b="1" i="1" dirty="0" err="1">
                <a:solidFill>
                  <a:schemeClr val="bg1"/>
                </a:solidFill>
                <a:ea typeface="MS Mincho" pitchFamily="49" charset="-128"/>
              </a:rPr>
              <a:t>almusta`anu</a:t>
            </a:r>
            <a:endParaRPr lang="fi-FI" sz="3200" b="1" i="1" dirty="0">
              <a:solidFill>
                <a:schemeClr val="bg1"/>
              </a:solidFill>
              <a:ea typeface="MS Mincho" pitchFamily="49" charset="-128"/>
            </a:endParaRPr>
          </a:p>
        </p:txBody>
      </p:sp>
      <p:sp>
        <p:nvSpPr>
          <p:cNvPr id="1795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50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فَاسْالُكَ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اللَّهُ يَا اللَّهُ يَا اللَّهُ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it-IT" sz="3600" b="1" kern="1200" dirty="0">
                <a:solidFill>
                  <a:schemeClr val="bg1"/>
                </a:solidFill>
                <a:ea typeface="MS Mincho" pitchFamily="49" charset="-128"/>
              </a:rPr>
              <a:t>So, I beseech You, O Allah! O Allah! O Allah</a:t>
            </a:r>
            <a:r>
              <a:rPr lang="it-IT"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تو ، میں آپ سے التجا کرتا ہوں ، اے اللہ! اے اللہ! اے اللہ!</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961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fa'as'aluka</a:t>
            </a:r>
            <a:r>
              <a:rPr lang="es-ES" sz="3200" b="1" i="1" dirty="0" smtClean="0">
                <a:solidFill>
                  <a:schemeClr val="bg1"/>
                </a:solidFill>
                <a:ea typeface="MS Mincho" pitchFamily="49" charset="-128"/>
              </a:rPr>
              <a:t> </a:t>
            </a:r>
            <a:r>
              <a:rPr lang="es-ES" sz="3200" b="1" i="1" dirty="0">
                <a:solidFill>
                  <a:schemeClr val="bg1"/>
                </a:solidFill>
                <a:ea typeface="MS Mincho" pitchFamily="49" charset="-128"/>
              </a:rPr>
              <a:t>ya </a:t>
            </a:r>
            <a:r>
              <a:rPr lang="es-ES" sz="3200" b="1" i="1" dirty="0" err="1">
                <a:solidFill>
                  <a:schemeClr val="bg1"/>
                </a:solidFill>
                <a:ea typeface="MS Mincho" pitchFamily="49" charset="-128"/>
              </a:rPr>
              <a:t>allahu</a:t>
            </a:r>
            <a:r>
              <a:rPr lang="es-ES" sz="3200" b="1" i="1" dirty="0">
                <a:solidFill>
                  <a:schemeClr val="bg1"/>
                </a:solidFill>
                <a:ea typeface="MS Mincho" pitchFamily="49" charset="-128"/>
              </a:rPr>
              <a:t> ya </a:t>
            </a:r>
            <a:r>
              <a:rPr lang="es-ES" sz="3200" b="1" i="1" dirty="0" err="1">
                <a:solidFill>
                  <a:schemeClr val="bg1"/>
                </a:solidFill>
                <a:ea typeface="MS Mincho" pitchFamily="49" charset="-128"/>
              </a:rPr>
              <a:t>allahu</a:t>
            </a:r>
            <a:r>
              <a:rPr lang="es-ES" sz="3200" b="1" i="1" dirty="0">
                <a:solidFill>
                  <a:schemeClr val="bg1"/>
                </a:solidFill>
                <a:ea typeface="MS Mincho" pitchFamily="49" charset="-128"/>
              </a:rPr>
              <a:t> ya </a:t>
            </a:r>
            <a:r>
              <a:rPr lang="es-ES" sz="3200" b="1" i="1" dirty="0" err="1">
                <a:solidFill>
                  <a:schemeClr val="bg1"/>
                </a:solidFill>
                <a:ea typeface="MS Mincho" pitchFamily="49" charset="-128"/>
              </a:rPr>
              <a:t>allahu</a:t>
            </a:r>
            <a:endParaRPr lang="fi-FI" sz="3200" b="1" i="1" dirty="0">
              <a:solidFill>
                <a:schemeClr val="bg1"/>
              </a:solidFill>
              <a:ea typeface="MS Mincho" pitchFamily="49" charset="-128"/>
            </a:endParaRPr>
          </a:p>
        </p:txBody>
      </p:sp>
      <p:sp>
        <p:nvSpPr>
          <p:cNvPr id="1796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61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بِحَقِّ مُحَمَّـدٍ وَآلِ مُحَمَّـدٍ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name of Muhammad and the Household of Muhammad</a:t>
            </a:r>
          </a:p>
        </p:txBody>
      </p:sp>
      <p:sp>
        <p:nvSpPr>
          <p:cNvPr id="17971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bihaqqi muhammadin wa ali muhammadin</a:t>
            </a:r>
            <a:endParaRPr lang="fi-FI" sz="3200" b="1" i="1">
              <a:solidFill>
                <a:schemeClr val="bg1"/>
              </a:solidFill>
              <a:ea typeface="MS Mincho" pitchFamily="49" charset="-128"/>
            </a:endParaRPr>
          </a:p>
        </p:txBody>
      </p:sp>
      <p:sp>
        <p:nvSpPr>
          <p:cNvPr id="1797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71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عَلَيْنَا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جَمِيعِ اهْلِ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ٱلإِسْلاَمِ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for us and for all the people of Islam</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ہم پر اور تمام اہل اسلام پر</a:t>
            </a:r>
            <a:endParaRPr lang="en-US" sz="3600" b="1" kern="1200" dirty="0">
              <a:solidFill>
                <a:schemeClr val="tx1"/>
              </a:solidFill>
              <a:ea typeface="MS Mincho" pitchFamily="49" charset="-128"/>
            </a:endParaRPr>
          </a:p>
        </p:txBody>
      </p:sp>
      <p:sp>
        <p:nvSpPr>
          <p:cNvPr id="286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pl-PL" sz="3200" b="1" i="1">
                <a:solidFill>
                  <a:schemeClr val="bg1"/>
                </a:solidFill>
                <a:ea typeface="MS Mincho" pitchFamily="49" charset="-128"/>
              </a:rPr>
              <a:t>`alayna wa `ala jami`i ahli al-islami</a:t>
            </a:r>
            <a:endParaRPr lang="fi-FI" sz="3200" b="1" i="1">
              <a:solidFill>
                <a:schemeClr val="bg1"/>
              </a:solidFill>
              <a:ea typeface="MS Mincho" pitchFamily="49" charset="-128"/>
            </a:endParaRPr>
          </a:p>
        </p:txBody>
      </p:sp>
      <p:sp>
        <p:nvSpPr>
          <p:cNvPr id="28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867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 تُصَلِّيَ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to send blessings upon Muhammad and the Household of </a:t>
            </a:r>
            <a:r>
              <a:rPr lang="en-US" sz="3600" b="1" kern="1200" dirty="0" smtClean="0">
                <a:solidFill>
                  <a:schemeClr val="tx1"/>
                </a:solidFill>
                <a:ea typeface="MS Mincho" pitchFamily="49" charset="-128"/>
              </a:rPr>
              <a:t>Muhammad</a:t>
            </a:r>
          </a:p>
          <a:p>
            <a:pPr marL="342900" indent="-342900" eaLnBrk="1" hangingPunct="1">
              <a:defRPr/>
            </a:pPr>
            <a:r>
              <a:rPr lang="ur-PK" sz="3600" dirty="0">
                <a:solidFill>
                  <a:schemeClr val="tx1"/>
                </a:solidFill>
              </a:rPr>
              <a:t>معظم اور اہل خانہ کے نام پرمعظم اور اہل خانہ پر درود بھیجنا</a:t>
            </a:r>
          </a:p>
          <a:p>
            <a:pPr marL="342900" indent="-342900" eaLnBrk="1" hangingPunct="1">
              <a:defRPr/>
            </a:pPr>
            <a:endParaRPr lang="ur-PK" sz="3600" dirty="0">
              <a:solidFill>
                <a:schemeClr val="tx1"/>
              </a:solidFill>
            </a:endParaRPr>
          </a:p>
          <a:p>
            <a:pPr marL="342900" indent="-342900" eaLnBrk="1" hangingPunct="1">
              <a:defRPr/>
            </a:pPr>
            <a:endParaRPr lang="en-US" sz="3600" b="1" kern="1200" dirty="0">
              <a:solidFill>
                <a:schemeClr val="tx1"/>
              </a:solidFill>
              <a:ea typeface="MS Mincho" pitchFamily="49" charset="-128"/>
            </a:endParaRPr>
          </a:p>
        </p:txBody>
      </p:sp>
      <p:sp>
        <p:nvSpPr>
          <p:cNvPr id="17981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an </a:t>
            </a:r>
            <a:r>
              <a:rPr lang="fi-FI" sz="3200" b="1" i="1" dirty="0">
                <a:solidFill>
                  <a:schemeClr val="bg1"/>
                </a:solidFill>
                <a:ea typeface="MS Mincho" pitchFamily="49" charset="-128"/>
              </a:rPr>
              <a:t>tusalliya `ala muhammadin wa ali muhammadin</a:t>
            </a:r>
          </a:p>
        </p:txBody>
      </p:sp>
      <p:sp>
        <p:nvSpPr>
          <p:cNvPr id="1798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81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 تَكْشِفَ عَنِّي غَمِّي وَهَمِّي وَكَرْبِي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to relieve my distress, grief, and </a:t>
            </a:r>
            <a:r>
              <a:rPr lang="en-US" sz="3600" b="1" kern="1200" dirty="0" smtClean="0">
                <a:solidFill>
                  <a:schemeClr val="bg1"/>
                </a:solidFill>
                <a:ea typeface="MS Mincho" pitchFamily="49" charset="-128"/>
              </a:rPr>
              <a:t>agony</a:t>
            </a:r>
          </a:p>
          <a:p>
            <a:pPr marL="342900" indent="-342900" eaLnBrk="1" hangingPunct="1">
              <a:defRPr/>
            </a:pPr>
            <a:r>
              <a:rPr lang="ur-PK" sz="3600" b="1" kern="1200" dirty="0">
                <a:solidFill>
                  <a:schemeClr val="bg1"/>
                </a:solidFill>
                <a:ea typeface="MS Mincho" pitchFamily="49" charset="-128"/>
              </a:rPr>
              <a:t>اور میری تکلیف ، غم اور اذیت کو دور کرنے کے ل.</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7991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an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takshifa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anni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ghammi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hammi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karbi</a:t>
            </a:r>
            <a:endParaRPr lang="fi-FI" sz="3200" b="1" i="1" dirty="0">
              <a:solidFill>
                <a:schemeClr val="bg1"/>
              </a:solidFill>
              <a:ea typeface="MS Mincho" pitchFamily="49" charset="-128"/>
            </a:endParaRPr>
          </a:p>
        </p:txBody>
      </p:sp>
      <p:sp>
        <p:nvSpPr>
          <p:cNvPr id="1799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7991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مَقَامِي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this situation of </a:t>
            </a:r>
            <a:r>
              <a:rPr lang="en-US" sz="3600" b="1" kern="1200" dirty="0" smtClean="0">
                <a:solidFill>
                  <a:schemeClr val="bg1"/>
                </a:solidFill>
                <a:ea typeface="MS Mincho" pitchFamily="49" charset="-128"/>
              </a:rPr>
              <a:t>mine</a:t>
            </a:r>
          </a:p>
          <a:p>
            <a:pPr marL="342900" indent="-342900" eaLnBrk="1" hangingPunct="1">
              <a:defRPr/>
            </a:pPr>
            <a:r>
              <a:rPr lang="ur-PK" sz="3600" b="1" kern="1200" dirty="0">
                <a:solidFill>
                  <a:schemeClr val="bg1"/>
                </a:solidFill>
                <a:ea typeface="MS Mincho" pitchFamily="49" charset="-128"/>
              </a:rPr>
              <a:t>میری اس صورتحال میں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01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fi maqami hadha</a:t>
            </a:r>
            <a:endParaRPr lang="fi-FI" sz="3200" b="1" i="1">
              <a:solidFill>
                <a:schemeClr val="bg1"/>
              </a:solidFill>
              <a:ea typeface="MS Mincho" pitchFamily="49" charset="-128"/>
            </a:endParaRPr>
          </a:p>
        </p:txBody>
      </p:sp>
      <p:sp>
        <p:nvSpPr>
          <p:cNvPr id="1800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01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كَمَا كَشَفْتَ عَنْ نَبِيِّكَ هَمَّهُ وَغَمَّهُ وَكَرْبَهُ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b="1" kern="1200" dirty="0">
                <a:solidFill>
                  <a:schemeClr val="bg1"/>
                </a:solidFill>
                <a:ea typeface="MS Mincho" pitchFamily="49" charset="-128"/>
              </a:rPr>
              <a:t>in the same way as You have relieved the distress, grief, and agony of Your </a:t>
            </a:r>
            <a:r>
              <a:rPr lang="en-US" b="1" kern="1200" dirty="0" smtClean="0">
                <a:solidFill>
                  <a:schemeClr val="bg1"/>
                </a:solidFill>
                <a:ea typeface="MS Mincho" pitchFamily="49" charset="-128"/>
              </a:rPr>
              <a:t>Prophet</a:t>
            </a:r>
          </a:p>
          <a:p>
            <a:pPr marL="342900" indent="-342900" eaLnBrk="1" hangingPunct="1">
              <a:defRPr/>
            </a:pPr>
            <a:r>
              <a:rPr lang="ur-PK" b="1" kern="1200" dirty="0">
                <a:solidFill>
                  <a:schemeClr val="bg1"/>
                </a:solidFill>
                <a:ea typeface="MS Mincho" pitchFamily="49" charset="-128"/>
              </a:rPr>
              <a:t>اسی طرح جس طرح آپ نے اپنے نبی </a:t>
            </a:r>
            <a:r>
              <a:rPr lang="en-US" b="1" kern="1200" dirty="0">
                <a:solidFill>
                  <a:schemeClr val="bg1"/>
                </a:solidFill>
                <a:ea typeface="MS Mincho" pitchFamily="49" charset="-128"/>
              </a:rPr>
              <a:t>of </a:t>
            </a:r>
            <a:r>
              <a:rPr lang="ur-PK" b="1" kern="1200" dirty="0">
                <a:solidFill>
                  <a:schemeClr val="bg1"/>
                </a:solidFill>
                <a:ea typeface="MS Mincho" pitchFamily="49" charset="-128"/>
              </a:rPr>
              <a:t>کی پریشانی ، غم اور تکلیف کو دور کیا ہے</a:t>
            </a:r>
          </a:p>
          <a:p>
            <a:pPr marL="342900" indent="-342900" eaLnBrk="1" hangingPunct="1">
              <a:defRPr/>
            </a:pPr>
            <a:endParaRPr lang="ur-PK" b="1" kern="1200" dirty="0">
              <a:solidFill>
                <a:schemeClr val="bg1"/>
              </a:solidFill>
              <a:ea typeface="MS Mincho" pitchFamily="49" charset="-128"/>
            </a:endParaRPr>
          </a:p>
          <a:p>
            <a:pPr marL="342900" indent="-342900" eaLnBrk="1" hangingPunct="1">
              <a:defRPr/>
            </a:pPr>
            <a:endParaRPr lang="en-US" b="1" kern="1200" dirty="0">
              <a:solidFill>
                <a:schemeClr val="bg1"/>
              </a:solidFill>
              <a:ea typeface="MS Mincho" pitchFamily="49" charset="-128"/>
            </a:endParaRPr>
          </a:p>
        </p:txBody>
      </p:sp>
      <p:sp>
        <p:nvSpPr>
          <p:cNvPr id="18012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kama</a:t>
            </a:r>
            <a:r>
              <a:rPr lang="es-ES" sz="3200" b="1" i="1" dirty="0" smtClean="0">
                <a:solidFill>
                  <a:schemeClr val="bg1"/>
                </a:solidFill>
                <a:ea typeface="MS Mincho" pitchFamily="49" charset="-128"/>
              </a:rPr>
              <a:t> </a:t>
            </a:r>
            <a:r>
              <a:rPr lang="es-ES" sz="3200" b="1" i="1" dirty="0" err="1">
                <a:solidFill>
                  <a:schemeClr val="bg1"/>
                </a:solidFill>
                <a:ea typeface="MS Mincho" pitchFamily="49" charset="-128"/>
              </a:rPr>
              <a:t>kashafta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nabiyyika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hammahu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ghammahu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karbahu</a:t>
            </a:r>
            <a:endParaRPr lang="fi-FI" sz="3200" b="1" i="1" dirty="0">
              <a:solidFill>
                <a:schemeClr val="bg1"/>
              </a:solidFill>
              <a:ea typeface="MS Mincho" pitchFamily="49" charset="-128"/>
            </a:endParaRPr>
          </a:p>
        </p:txBody>
      </p:sp>
      <p:sp>
        <p:nvSpPr>
          <p:cNvPr id="1801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12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وَكَفَيْتَهُ هَوْلَ عَدُوِّهِ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saved him from the horrors of his enemy</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اسے اپنے دشمن کی وحشت سے بچایا۔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22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kafaytahu hawla `aduwwihi</a:t>
            </a:r>
            <a:endParaRPr lang="fi-FI" sz="3200" b="1" i="1">
              <a:solidFill>
                <a:schemeClr val="bg1"/>
              </a:solidFill>
              <a:ea typeface="MS Mincho" pitchFamily="49" charset="-128"/>
            </a:endParaRPr>
          </a:p>
        </p:txBody>
      </p:sp>
      <p:sp>
        <p:nvSpPr>
          <p:cNvPr id="1802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22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فَٱكْشِفْ</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عَنِّي كَمَا كَشَفْتَ عَنْهُ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So, (please) relieve me in the same way as You did to him</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تو ، (براہ کرم) مجھے اسی طرح راحت دو جس طرح تم نے اس کے ساتھ کیا تھا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32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fakshif </a:t>
            </a:r>
            <a:r>
              <a:rPr lang="fi-FI" sz="3200" b="1" i="1" dirty="0">
                <a:solidFill>
                  <a:schemeClr val="bg1"/>
                </a:solidFill>
                <a:ea typeface="MS Mincho" pitchFamily="49" charset="-128"/>
              </a:rPr>
              <a:t>`anni kama kashafta `anhu</a:t>
            </a:r>
          </a:p>
        </p:txBody>
      </p:sp>
      <p:sp>
        <p:nvSpPr>
          <p:cNvPr id="1803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32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وَفَرِّجْ عَنِّي كَمَا فَرَّجْتَ عَنْهُ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dispel my worries in the same way as You did to him</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میری پریشانیوں کو اسی طرح دور کرو جس طرح تم نے اس کے ساتھ کیا تھا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42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it-IT" sz="3200" b="1" i="1" dirty="0" smtClean="0">
              <a:solidFill>
                <a:schemeClr val="bg1"/>
              </a:solidFill>
              <a:ea typeface="MS Mincho" pitchFamily="49" charset="-128"/>
            </a:endParaRPr>
          </a:p>
          <a:p>
            <a:pPr algn="ctr" eaLnBrk="1" hangingPunct="1">
              <a:spcBef>
                <a:spcPct val="20000"/>
              </a:spcBef>
            </a:pPr>
            <a:r>
              <a:rPr lang="it-IT" sz="3200" b="1" i="1" dirty="0" smtClean="0">
                <a:solidFill>
                  <a:schemeClr val="bg1"/>
                </a:solidFill>
                <a:ea typeface="MS Mincho" pitchFamily="49" charset="-128"/>
              </a:rPr>
              <a:t>wa </a:t>
            </a:r>
            <a:r>
              <a:rPr lang="it-IT" sz="3200" b="1" i="1" dirty="0">
                <a:solidFill>
                  <a:schemeClr val="bg1"/>
                </a:solidFill>
                <a:ea typeface="MS Mincho" pitchFamily="49" charset="-128"/>
              </a:rPr>
              <a:t>farrij `anni kama farrajta `anhu</a:t>
            </a:r>
            <a:endParaRPr lang="fi-FI" sz="3200" b="1" i="1" dirty="0">
              <a:solidFill>
                <a:schemeClr val="bg1"/>
              </a:solidFill>
              <a:ea typeface="MS Mincho" pitchFamily="49" charset="-128"/>
            </a:endParaRPr>
          </a:p>
        </p:txBody>
      </p:sp>
      <p:sp>
        <p:nvSpPr>
          <p:cNvPr id="1804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42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وَٱكْفِنِي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كَمَا كَفَيْتَهُ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save me in the same way as You did to him</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مجھے اسی طرح بچا جس طرح تم نے اس کے ساتھ کیا تھا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53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wakfini kama kafaytahu</a:t>
            </a:r>
            <a:endParaRPr lang="fi-FI" sz="3200" b="1" i="1">
              <a:solidFill>
                <a:schemeClr val="bg1"/>
              </a:solidFill>
              <a:ea typeface="MS Mincho" pitchFamily="49" charset="-128"/>
            </a:endParaRPr>
          </a:p>
        </p:txBody>
      </p:sp>
      <p:sp>
        <p:nvSpPr>
          <p:cNvPr id="1805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53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وَٱصْرِفْ</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عَنِّي هَوْلَ مَا اخَافُ هَوْلَهُ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drive away from me the horror of what I anticipate to horrify me</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مجھ سے اس کی وحشت مجھ سے دور کردیں جس کا مجھے توقع ہے کہ</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63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s-ES" sz="3200" b="1" i="1" dirty="0" smtClean="0">
              <a:solidFill>
                <a:schemeClr val="bg1"/>
              </a:solidFill>
              <a:ea typeface="MS Mincho" pitchFamily="49" charset="-128"/>
            </a:endParaRPr>
          </a:p>
          <a:p>
            <a:pPr algn="ctr" eaLnBrk="1" hangingPunct="1">
              <a:spcBef>
                <a:spcPct val="20000"/>
              </a:spcBef>
            </a:pPr>
            <a:r>
              <a:rPr lang="es-ES" sz="3200" b="1" i="1" dirty="0" err="1" smtClean="0">
                <a:solidFill>
                  <a:schemeClr val="bg1"/>
                </a:solidFill>
                <a:ea typeface="MS Mincho" pitchFamily="49" charset="-128"/>
              </a:rPr>
              <a:t>wasrif</a:t>
            </a:r>
            <a:r>
              <a:rPr lang="es-ES" sz="3200" b="1" i="1" dirty="0" smtClean="0">
                <a:solidFill>
                  <a:schemeClr val="bg1"/>
                </a:solidFill>
                <a:ea typeface="MS Mincho" pitchFamily="49" charset="-128"/>
              </a:rPr>
              <a:t> </a:t>
            </a:r>
            <a:r>
              <a:rPr lang="es-ES" sz="3200" b="1" i="1" dirty="0">
                <a:solidFill>
                  <a:schemeClr val="bg1"/>
                </a:solidFill>
                <a:ea typeface="MS Mincho" pitchFamily="49" charset="-128"/>
              </a:rPr>
              <a:t>`</a:t>
            </a:r>
            <a:r>
              <a:rPr lang="es-ES" sz="3200" b="1" i="1" dirty="0" err="1">
                <a:solidFill>
                  <a:schemeClr val="bg1"/>
                </a:solidFill>
                <a:ea typeface="MS Mincho" pitchFamily="49" charset="-128"/>
              </a:rPr>
              <a:t>anni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hawla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ma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akhafu</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hawlahu</a:t>
            </a:r>
            <a:endParaRPr lang="fi-FI" sz="3200" b="1" i="1" dirty="0">
              <a:solidFill>
                <a:schemeClr val="bg1"/>
              </a:solidFill>
              <a:ea typeface="MS Mincho" pitchFamily="49" charset="-128"/>
            </a:endParaRPr>
          </a:p>
        </p:txBody>
      </p:sp>
      <p:sp>
        <p:nvSpPr>
          <p:cNvPr id="1806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63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وَمَؤُونَةَ مَا اخَافُ مَؤُونَتَهُ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 encumbrance of what I anticipate to overburden me</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جس چیز کا مجھے توقع ہے اس میں مبتلا ہونا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73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ma'unata ma akhafu ma'unatahu</a:t>
            </a:r>
            <a:endParaRPr lang="fi-FI" sz="3200" b="1" i="1">
              <a:solidFill>
                <a:schemeClr val="bg1"/>
              </a:solidFill>
              <a:ea typeface="MS Mincho" pitchFamily="49" charset="-128"/>
            </a:endParaRPr>
          </a:p>
        </p:txBody>
      </p:sp>
      <p:sp>
        <p:nvSpPr>
          <p:cNvPr id="1807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73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وَجَلَّتْ وَعَظُمَتْ مُصيبَتُكَ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Excruciating and unbearable has been your </a:t>
            </a:r>
            <a:r>
              <a:rPr lang="en-US" sz="3600" b="1" kern="1200" dirty="0" smtClean="0">
                <a:solidFill>
                  <a:schemeClr val="tx1"/>
                </a:solidFill>
                <a:ea typeface="MS Mincho" pitchFamily="49" charset="-128"/>
              </a:rPr>
              <a:t>misfortune</a:t>
            </a:r>
          </a:p>
          <a:p>
            <a:pPr marL="342900" indent="-342900" eaLnBrk="1" hangingPunct="1">
              <a:defRPr/>
            </a:pPr>
            <a:r>
              <a:rPr lang="ur-PK" sz="3600" dirty="0">
                <a:solidFill>
                  <a:schemeClr val="tx1"/>
                </a:solidFill>
              </a:rPr>
              <a:t> اور بہت عظیم ہوئی مصیبت آپ کی</a:t>
            </a:r>
            <a:endParaRPr lang="en-US" sz="3600" b="1" kern="1200" dirty="0">
              <a:solidFill>
                <a:schemeClr val="tx1"/>
              </a:solidFill>
              <a:ea typeface="MS Mincho" pitchFamily="49" charset="-128"/>
            </a:endParaRPr>
          </a:p>
        </p:txBody>
      </p:sp>
      <p:sp>
        <p:nvSpPr>
          <p:cNvPr id="297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jallat wa `azumat musibatuka</a:t>
            </a:r>
          </a:p>
        </p:txBody>
      </p:sp>
      <p:sp>
        <p:nvSpPr>
          <p:cNvPr id="29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2970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وَهَمَّ مَا اخَافُ هَمَّهُ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the distress of what I anticipate to distress </a:t>
            </a:r>
            <a:r>
              <a:rPr lang="en-US" sz="3600" b="1" kern="1200" dirty="0" smtClean="0">
                <a:solidFill>
                  <a:schemeClr val="bg1"/>
                </a:solidFill>
                <a:ea typeface="MS Mincho" pitchFamily="49" charset="-128"/>
              </a:rPr>
              <a:t>me</a:t>
            </a:r>
          </a:p>
          <a:p>
            <a:pPr marL="342900" indent="-342900" eaLnBrk="1" hangingPunct="1">
              <a:defRPr/>
            </a:pPr>
            <a:r>
              <a:rPr lang="ur-PK" sz="3600" b="1" kern="1200" dirty="0">
                <a:solidFill>
                  <a:schemeClr val="bg1"/>
                </a:solidFill>
                <a:ea typeface="MS Mincho" pitchFamily="49" charset="-128"/>
              </a:rPr>
              <a:t>اور جس تکلیف سے مجھے تکلیف ہوتی ہے اس کی تکلیف</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83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3200" b="1" i="1">
                <a:solidFill>
                  <a:schemeClr val="bg1"/>
                </a:solidFill>
                <a:ea typeface="MS Mincho" pitchFamily="49" charset="-128"/>
              </a:rPr>
              <a:t>wa hamma ma akhafu hammahu</a:t>
            </a:r>
            <a:endParaRPr lang="fi-FI" sz="3200" b="1" i="1">
              <a:solidFill>
                <a:schemeClr val="bg1"/>
              </a:solidFill>
              <a:ea typeface="MS Mincho" pitchFamily="49" charset="-128"/>
            </a:endParaRPr>
          </a:p>
        </p:txBody>
      </p:sp>
      <p:sp>
        <p:nvSpPr>
          <p:cNvPr id="1808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839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بِلا مَؤُونَةٍ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نَفْسِي 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without making me suffer any encumbrance due to all that</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اس سب کی وجہ سے مجھے کسی قسم کی پریشانی کا سامنا کرنا پڑا۔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094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bila ma'unatin `ala nafsi min dhalika</a:t>
            </a:r>
            <a:endParaRPr lang="fi-FI" sz="3200" b="1" i="1">
              <a:solidFill>
                <a:schemeClr val="bg1"/>
              </a:solidFill>
              <a:ea typeface="MS Mincho" pitchFamily="49" charset="-128"/>
            </a:endParaRPr>
          </a:p>
        </p:txBody>
      </p:sp>
      <p:sp>
        <p:nvSpPr>
          <p:cNvPr id="1809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0941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وَٱصْرِفْنِي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بِقَضَاءِ حَوَائِجِي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make me leave having all my requests </a:t>
            </a:r>
            <a:r>
              <a:rPr lang="en-US" sz="3600" b="1" kern="1200" dirty="0" smtClean="0">
                <a:solidFill>
                  <a:schemeClr val="bg1"/>
                </a:solidFill>
                <a:ea typeface="MS Mincho" pitchFamily="49" charset="-128"/>
              </a:rPr>
              <a:t>granted</a:t>
            </a:r>
          </a:p>
          <a:p>
            <a:pPr marL="342900" indent="-342900" eaLnBrk="1" hangingPunct="1">
              <a:defRPr/>
            </a:pPr>
            <a:r>
              <a:rPr lang="ur-PK" sz="3600" b="1" kern="1200" dirty="0">
                <a:solidFill>
                  <a:schemeClr val="bg1"/>
                </a:solidFill>
                <a:ea typeface="MS Mincho" pitchFamily="49" charset="-128"/>
              </a:rPr>
              <a:t>اور میری تمام درخواستیں منظور ہونے کے بعد مجھے چھوڑ دیں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104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wasrifni biqada'i hawa'iji</a:t>
            </a:r>
            <a:endParaRPr lang="fi-FI" sz="3200" b="1" i="1">
              <a:solidFill>
                <a:schemeClr val="bg1"/>
              </a:solidFill>
              <a:ea typeface="MS Mincho" pitchFamily="49" charset="-128"/>
            </a:endParaRPr>
          </a:p>
        </p:txBody>
      </p:sp>
      <p:sp>
        <p:nvSpPr>
          <p:cNvPr id="1810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043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وَكِفَايَةِ مَا اهَمَّنِي هَمُّهُ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having all my distresses relieved</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میری تمام پریشانیوں کو دور کیا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114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kifayati ma ahammani hammahu</a:t>
            </a:r>
            <a:endParaRPr lang="fi-FI" sz="3200" b="1" i="1">
              <a:solidFill>
                <a:schemeClr val="bg1"/>
              </a:solidFill>
              <a:ea typeface="MS Mincho" pitchFamily="49" charset="-128"/>
            </a:endParaRPr>
          </a:p>
        </p:txBody>
      </p:sp>
      <p:sp>
        <p:nvSpPr>
          <p:cNvPr id="1811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146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مِنْ امْرِ آخِرَتِي وَدُنْيَايَ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including the affairs of this world and the Hereafter</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بشمول دنیا وآخرت کے امور۔</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124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min amri akhirati wa dunyaya</a:t>
            </a:r>
            <a:endParaRPr lang="fi-FI" sz="3200" b="1" i="1">
              <a:solidFill>
                <a:schemeClr val="bg1"/>
              </a:solidFill>
              <a:ea typeface="MS Mincho" pitchFamily="49" charset="-128"/>
            </a:endParaRPr>
          </a:p>
        </p:txBody>
      </p:sp>
      <p:sp>
        <p:nvSpPr>
          <p:cNvPr id="1812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248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3507"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
        <p:nvSpPr>
          <p:cNvPr id="1813509" name="Rectangle 2"/>
          <p:cNvSpPr txBox="1">
            <a:spLocks noChangeArrowheads="1"/>
          </p:cNvSpPr>
          <p:nvPr/>
        </p:nvSpPr>
        <p:spPr bwMode="auto">
          <a:xfrm>
            <a:off x="228600" y="1520825"/>
            <a:ext cx="8686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en-US" sz="6600" b="1">
              <a:latin typeface="Trebuchet MS" pitchFamily="34" charset="0"/>
            </a:endParaRPr>
          </a:p>
          <a:p>
            <a:pPr algn="ctr" eaLnBrk="1" hangingPunct="1">
              <a:spcBef>
                <a:spcPct val="20000"/>
              </a:spcBef>
            </a:pPr>
            <a:r>
              <a:rPr lang="en-US" sz="6600" b="1">
                <a:latin typeface="Trebuchet MS" pitchFamily="34" charset="0"/>
              </a:rPr>
              <a:t>Please face towards Iraq</a:t>
            </a:r>
            <a:endParaRPr lang="en-US" sz="6600" b="1">
              <a:solidFill>
                <a:srgbClr val="CC0000"/>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Commander of the Faithful!</a:t>
            </a:r>
          </a:p>
        </p:txBody>
      </p:sp>
      <p:sp>
        <p:nvSpPr>
          <p:cNvPr id="18145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amira almu'minina</a:t>
            </a:r>
            <a:endParaRPr lang="fi-FI" sz="3200" b="1" i="1">
              <a:solidFill>
                <a:schemeClr val="bg1"/>
              </a:solidFill>
              <a:ea typeface="MS Mincho" pitchFamily="49" charset="-128"/>
            </a:endParaRPr>
          </a:p>
        </p:txBody>
      </p:sp>
      <p:sp>
        <p:nvSpPr>
          <p:cNvPr id="1814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45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Abu-`Abdullah</a:t>
            </a:r>
            <a:r>
              <a:rPr lang="en-US" sz="3600" b="1" kern="1200" dirty="0" smtClean="0">
                <a:solidFill>
                  <a:schemeClr val="bg1"/>
                </a:solidFill>
                <a:ea typeface="MS Mincho" pitchFamily="49" charset="-128"/>
              </a:rPr>
              <a:t>!</a:t>
            </a:r>
          </a:p>
          <a:p>
            <a:pPr marL="342900" indent="-342900" eaLnBrk="1" hangingPunct="1">
              <a:defRPr/>
            </a:pPr>
            <a:r>
              <a:rPr lang="ur-PK" sz="3600" dirty="0">
                <a:solidFill>
                  <a:schemeClr val="tx1"/>
                </a:solidFill>
              </a:rPr>
              <a:t>اے </a:t>
            </a:r>
            <a:r>
              <a:rPr lang="ur-PK" sz="3600" dirty="0" smtClean="0">
                <a:solidFill>
                  <a:schemeClr val="tx1"/>
                </a:solidFill>
              </a:rPr>
              <a:t>`-</a:t>
            </a:r>
            <a:r>
              <a:rPr lang="ur-PK" sz="3600" dirty="0">
                <a:solidFill>
                  <a:schemeClr val="tx1"/>
                </a:solidFill>
              </a:rPr>
              <a:t>عبداللہ!</a:t>
            </a:r>
            <a:endParaRPr lang="en-US" sz="3600" b="1" kern="1200" dirty="0">
              <a:solidFill>
                <a:schemeClr val="tx1"/>
              </a:solidFill>
              <a:ea typeface="MS Mincho" pitchFamily="49" charset="-128"/>
            </a:endParaRPr>
          </a:p>
        </p:txBody>
      </p:sp>
      <p:sp>
        <p:nvSpPr>
          <p:cNvPr id="18155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aba `abdillahi</a:t>
            </a:r>
            <a:endParaRPr lang="fi-FI" sz="3200" b="1" i="1">
              <a:solidFill>
                <a:schemeClr val="bg1"/>
              </a:solidFill>
              <a:ea typeface="MS Mincho" pitchFamily="49" charset="-128"/>
            </a:endParaRPr>
          </a:p>
        </p:txBody>
      </p:sp>
      <p:sp>
        <p:nvSpPr>
          <p:cNvPr id="1815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55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عَلَيْكُمَا مِنِّي سَلامُ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ابَداً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Peace of Allah be upon you both from me </a:t>
            </a:r>
            <a:r>
              <a:rPr lang="en-US" sz="3600" b="1" kern="1200" dirty="0" smtClean="0">
                <a:solidFill>
                  <a:schemeClr val="bg1"/>
                </a:solidFill>
                <a:ea typeface="MS Mincho" pitchFamily="49" charset="-128"/>
              </a:rPr>
              <a:t>forever</a:t>
            </a:r>
          </a:p>
          <a:p>
            <a:pPr marL="342900" indent="-342900" eaLnBrk="1" hangingPunct="1">
              <a:defRPr/>
            </a:pPr>
            <a:r>
              <a:rPr lang="ur-PK" sz="3600" b="1" kern="1200" dirty="0">
                <a:solidFill>
                  <a:schemeClr val="bg1"/>
                </a:solidFill>
                <a:ea typeface="MS Mincho" pitchFamily="49" charset="-128"/>
              </a:rPr>
              <a:t>آپ دونوں کا مجھ سے ہمیشہ ہمیشہ کے لئے اللہ کا سلام ہو</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165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`alaykuma minni salamu allahi abadan</a:t>
            </a:r>
          </a:p>
        </p:txBody>
      </p:sp>
      <p:sp>
        <p:nvSpPr>
          <p:cNvPr id="1816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65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بَقِيتُ وَبَقِيَ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ٱللَّيْلُ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وَٱلنَّهَارُ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as long as I am existent and as long as there are day and night</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جب تک میں موجود ہوں اور جب تک کہ دن اور رات ہوں۔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176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ma baqitu wa baqiya allaylu walnnaharu</a:t>
            </a:r>
            <a:endParaRPr lang="fi-FI" sz="3200" b="1" i="1">
              <a:solidFill>
                <a:schemeClr val="bg1"/>
              </a:solidFill>
              <a:ea typeface="MS Mincho" pitchFamily="49" charset="-128"/>
            </a:endParaRPr>
          </a:p>
        </p:txBody>
      </p:sp>
      <p:sp>
        <p:nvSpPr>
          <p:cNvPr id="1817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76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ٱلسَّمَاوَاتِ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جَمِيعِ اهْلِ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ٱلسَّمَاوَاتِ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in the heavens for all the inhabitants of the heavens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 آسمانوں میں اور تمام اہل آسمان پر</a:t>
            </a:r>
            <a:endParaRPr lang="en-US" sz="3600" b="1" kern="1200" dirty="0">
              <a:solidFill>
                <a:schemeClr val="tx1"/>
              </a:solidFill>
              <a:ea typeface="MS Mincho" pitchFamily="49" charset="-128"/>
            </a:endParaRPr>
          </a:p>
        </p:txBody>
      </p:sp>
      <p:sp>
        <p:nvSpPr>
          <p:cNvPr id="307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fi alssamawati `ala jami`i ahli alssamawati</a:t>
            </a:r>
          </a:p>
        </p:txBody>
      </p:sp>
      <p:sp>
        <p:nvSpPr>
          <p:cNvPr id="30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072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جَعَلَهُ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آخِرَ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ٱلْعَهْدِ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زِيَارَتِكُمَا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May Allah not decide this time of my visit to you both to be the last</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اللہ نہ کرے کہ تم دونوں کے میرے اس دورے کا آخری وقت ہو۔</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186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la ja`alahu allahu akhira al`ahdi min ziyaratikuma</a:t>
            </a:r>
            <a:endParaRPr lang="fi-FI" sz="3200" b="1" i="1">
              <a:solidFill>
                <a:schemeClr val="bg1"/>
              </a:solidFill>
              <a:ea typeface="MS Mincho" pitchFamily="49" charset="-128"/>
            </a:endParaRPr>
          </a:p>
        </p:txBody>
      </p:sp>
      <p:sp>
        <p:nvSpPr>
          <p:cNvPr id="1818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86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فَرَّقَ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بَيْنِي وَبَيْنَكُمَا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May Allah never separate me from you both</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اللہ مجھے آپ دونوں سے کبھی جدا نہ کرے۔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196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la farraqa allahu bayni wa baynakuma</a:t>
            </a:r>
            <a:endParaRPr lang="fi-FI" sz="3200" b="1" i="1">
              <a:solidFill>
                <a:schemeClr val="bg1"/>
              </a:solidFill>
              <a:ea typeface="MS Mincho" pitchFamily="49" charset="-128"/>
            </a:endParaRPr>
          </a:p>
        </p:txBody>
      </p:sp>
      <p:sp>
        <p:nvSpPr>
          <p:cNvPr id="1819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196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احْيِنِي حَيَاةَ مُحَمَّدٍ وَذُرِّيَّتِهِ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O Allah, (please) make me live the same lifestyle that Muhammad and his offspring lived</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اے اللہ (براہ کرم) مجھے وہی طرز زندگی بسر کریں جس طرح </a:t>
            </a:r>
            <a:r>
              <a:rPr lang="ur-PK" sz="2800" b="1" kern="1200" dirty="0" smtClean="0">
                <a:solidFill>
                  <a:schemeClr val="bg1"/>
                </a:solidFill>
                <a:ea typeface="MS Mincho" pitchFamily="49" charset="-128"/>
              </a:rPr>
              <a:t>محمداور </a:t>
            </a:r>
            <a:r>
              <a:rPr lang="ur-PK" sz="2800" b="1" kern="1200" dirty="0">
                <a:solidFill>
                  <a:schemeClr val="bg1"/>
                </a:solidFill>
                <a:ea typeface="MS Mincho" pitchFamily="49" charset="-128"/>
              </a:rPr>
              <a:t>اس کی اولاد رہتی تھی ،</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206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dirty="0" err="1">
                <a:solidFill>
                  <a:schemeClr val="bg1"/>
                </a:solidFill>
                <a:ea typeface="MS Mincho" pitchFamily="49" charset="-128"/>
              </a:rPr>
              <a:t>allahumma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ahyini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hayata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muhammadin</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wa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dhurriyyatihi</a:t>
            </a:r>
            <a:endParaRPr lang="fi-FI" sz="3200" b="1" i="1" dirty="0">
              <a:solidFill>
                <a:schemeClr val="bg1"/>
              </a:solidFill>
              <a:ea typeface="MS Mincho" pitchFamily="49" charset="-128"/>
            </a:endParaRPr>
          </a:p>
        </p:txBody>
      </p:sp>
      <p:sp>
        <p:nvSpPr>
          <p:cNvPr id="1820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06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وَامِتْنِي مَمَاتَهُمْ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make me die on the same faith on which they died</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مجھے اسی ایمان پر مرجائیں جس پر وہ مر گئے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17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amitni mamatahum</a:t>
            </a:r>
            <a:endParaRPr lang="fi-FI" sz="3200" b="1" i="1">
              <a:solidFill>
                <a:schemeClr val="bg1"/>
              </a:solidFill>
              <a:ea typeface="MS Mincho" pitchFamily="49" charset="-128"/>
            </a:endParaRPr>
          </a:p>
        </p:txBody>
      </p:sp>
      <p:sp>
        <p:nvSpPr>
          <p:cNvPr id="1821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17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وَتَوَفَّنِي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مِلَّتِهِمْ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receive my soul while I am following their religion</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میری جان کو قبول کرو جب میں ان کے مذہب پر چل رہا ہوں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27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tawaffani `ala millatihim</a:t>
            </a:r>
            <a:endParaRPr lang="fi-FI" sz="3200" b="1" i="1">
              <a:solidFill>
                <a:schemeClr val="bg1"/>
              </a:solidFill>
              <a:ea typeface="MS Mincho" pitchFamily="49" charset="-128"/>
            </a:endParaRPr>
          </a:p>
        </p:txBody>
      </p:sp>
      <p:sp>
        <p:nvSpPr>
          <p:cNvPr id="1822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27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وَٱحْشُرْنِي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زُمْرَتِهِمْ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include me with their group</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مجھے ان کے گروپ میں شامل کریں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37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wahshurni fi zumratihim</a:t>
            </a:r>
            <a:endParaRPr lang="fi-FI" sz="3200" b="1" i="1">
              <a:solidFill>
                <a:schemeClr val="bg1"/>
              </a:solidFill>
              <a:ea typeface="MS Mincho" pitchFamily="49" charset="-128"/>
            </a:endParaRPr>
          </a:p>
        </p:txBody>
      </p:sp>
      <p:sp>
        <p:nvSpPr>
          <p:cNvPr id="1823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37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تُفَرِّقْ بَيْنِي وَبَيْنَهُمْ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never separate me from </a:t>
            </a:r>
            <a:r>
              <a:rPr lang="en-US" sz="3600" b="1" kern="1200" dirty="0" smtClean="0">
                <a:solidFill>
                  <a:schemeClr val="bg1"/>
                </a:solidFill>
                <a:ea typeface="MS Mincho" pitchFamily="49" charset="-128"/>
              </a:rPr>
              <a:t>them</a:t>
            </a:r>
          </a:p>
          <a:p>
            <a:pPr marL="342900" indent="-342900" eaLnBrk="1" hangingPunct="1">
              <a:defRPr/>
            </a:pPr>
            <a:r>
              <a:rPr lang="ur-PK" sz="3600" b="1" kern="1200" dirty="0">
                <a:solidFill>
                  <a:schemeClr val="bg1"/>
                </a:solidFill>
                <a:ea typeface="MS Mincho" pitchFamily="49" charset="-128"/>
              </a:rPr>
              <a:t>اور مجھے کبھی ان سے جدا نہ کرو</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47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la tufarriq bayni wa baynahum</a:t>
            </a:r>
            <a:endParaRPr lang="fi-FI" sz="3200" b="1" i="1">
              <a:solidFill>
                <a:schemeClr val="bg1"/>
              </a:solidFill>
              <a:ea typeface="MS Mincho" pitchFamily="49" charset="-128"/>
            </a:endParaRPr>
          </a:p>
        </p:txBody>
      </p:sp>
      <p:sp>
        <p:nvSpPr>
          <p:cNvPr id="1824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47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طَرْفَةَ عَيْنٍ ابَداً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not for even a winking of any </a:t>
            </a:r>
            <a:r>
              <a:rPr lang="en-US" sz="3600" b="1" kern="1200" dirty="0" smtClean="0">
                <a:solidFill>
                  <a:schemeClr val="bg1"/>
                </a:solidFill>
                <a:ea typeface="MS Mincho" pitchFamily="49" charset="-128"/>
              </a:rPr>
              <a:t>eye</a:t>
            </a:r>
          </a:p>
          <a:p>
            <a:pPr marL="342900" indent="-342900" eaLnBrk="1" hangingPunct="1">
              <a:defRPr/>
            </a:pPr>
            <a:r>
              <a:rPr lang="ur-PK" sz="3600" b="1" kern="1200" dirty="0">
                <a:solidFill>
                  <a:schemeClr val="bg1"/>
                </a:solidFill>
                <a:ea typeface="MS Mincho" pitchFamily="49" charset="-128"/>
              </a:rPr>
              <a:t>یہاں تک کہ کسی کی آنکھیں جھپکنے کے لئے بھی نہیں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57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tarfata `aynin abadan</a:t>
            </a:r>
            <a:endParaRPr lang="fi-FI" sz="3200" b="1" i="1">
              <a:solidFill>
                <a:schemeClr val="bg1"/>
              </a:solidFill>
              <a:ea typeface="MS Mincho" pitchFamily="49" charset="-128"/>
            </a:endParaRPr>
          </a:p>
        </p:txBody>
      </p:sp>
      <p:sp>
        <p:nvSpPr>
          <p:cNvPr id="1825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57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وَٱلآخِرَةِ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this world and in the Hereafter</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دنیا اور آخرت میں۔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68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fi alddunya wal-akhirati</a:t>
            </a:r>
            <a:endParaRPr lang="fi-FI" sz="3200" b="1" i="1">
              <a:solidFill>
                <a:schemeClr val="bg1"/>
              </a:solidFill>
              <a:ea typeface="MS Mincho" pitchFamily="49" charset="-128"/>
            </a:endParaRPr>
          </a:p>
        </p:txBody>
      </p:sp>
      <p:sp>
        <p:nvSpPr>
          <p:cNvPr id="1826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68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Commander of the Faithful</a:t>
            </a:r>
            <a:r>
              <a:rPr lang="en-US" sz="3600" b="1" kern="1200" dirty="0" smtClean="0">
                <a:solidFill>
                  <a:schemeClr val="bg1"/>
                </a:solidFill>
                <a:ea typeface="MS Mincho" pitchFamily="49" charset="-128"/>
              </a:rPr>
              <a:t>!</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78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amira almu'minina</a:t>
            </a:r>
            <a:endParaRPr lang="fi-FI" sz="3200" b="1" i="1">
              <a:solidFill>
                <a:schemeClr val="bg1"/>
              </a:solidFill>
              <a:ea typeface="MS Mincho" pitchFamily="49" charset="-128"/>
            </a:endParaRPr>
          </a:p>
        </p:txBody>
      </p:sp>
      <p:sp>
        <p:nvSpPr>
          <p:cNvPr id="1827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78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txBox="1">
            <a:spLocks noChangeArrowheads="1"/>
          </p:cNvSpPr>
          <p:nvPr/>
        </p:nvSpPr>
        <p:spPr bwMode="auto">
          <a:xfrm>
            <a:off x="457200" y="1557338"/>
            <a:ext cx="8229600" cy="484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20000"/>
              </a:spcBef>
            </a:pPr>
            <a:r>
              <a:rPr lang="en-US" sz="2800" b="1" dirty="0">
                <a:latin typeface="Trebuchet MS" pitchFamily="34" charset="0"/>
              </a:rPr>
              <a:t>Ashura day is an extremely sorrowful day due to the atrocities that were done on the Prophet’s household.  As part of commemoration, we should refrain from ALL enjoyment (TV, Sports, vain talk, etc.) and spend the whole day in remembering each and every incident of that day and doing the recommended </a:t>
            </a:r>
            <a:r>
              <a:rPr lang="en-US" sz="2800" b="1" dirty="0" err="1">
                <a:latin typeface="Trebuchet MS" pitchFamily="34" charset="0"/>
              </a:rPr>
              <a:t>A’maal</a:t>
            </a:r>
            <a:r>
              <a:rPr lang="en-US" sz="2800" b="1" dirty="0">
                <a:latin typeface="Trebuchet MS" pitchFamily="34" charset="0"/>
              </a:rPr>
              <a:t>. We express our condolences to the Holy Prophet (saws) &amp; his Ahlulbayt(as) particularly to the Imam of our time (</a:t>
            </a:r>
            <a:r>
              <a:rPr lang="en-US" sz="2800" b="1" dirty="0" err="1">
                <a:latin typeface="Trebuchet MS" pitchFamily="34" charset="0"/>
              </a:rPr>
              <a:t>ajtfs</a:t>
            </a:r>
            <a:r>
              <a:rPr lang="en-US" sz="2800" b="1" dirty="0">
                <a:latin typeface="Trebuchet MS" pitchFamily="34" charset="0"/>
              </a:rPr>
              <a:t>) as commanded by </a:t>
            </a:r>
            <a:r>
              <a:rPr lang="en-US" sz="2800" b="1" dirty="0" err="1">
                <a:latin typeface="Trebuchet MS" pitchFamily="34" charset="0"/>
              </a:rPr>
              <a:t>Ayat</a:t>
            </a:r>
            <a:r>
              <a:rPr lang="en-US" sz="2800" b="1" dirty="0">
                <a:latin typeface="Trebuchet MS" pitchFamily="34" charset="0"/>
              </a:rPr>
              <a:t> Mawaddah Quran 42 :23  </a:t>
            </a:r>
          </a:p>
          <a:p>
            <a:pPr algn="ctr">
              <a:spcBef>
                <a:spcPct val="20000"/>
              </a:spcBef>
            </a:pPr>
            <a:endParaRPr lang="en-US" sz="2800" b="1" dirty="0">
              <a:latin typeface="Trebuchet MS" pitchFamily="34" charset="0"/>
            </a:endParaRPr>
          </a:p>
        </p:txBody>
      </p:sp>
      <p:sp>
        <p:nvSpPr>
          <p:cNvPr id="307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600" b="1">
              <a:solidFill>
                <a:schemeClr val="bg1"/>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امَّةً </a:t>
            </a:r>
            <a:r>
              <a:rPr lang="ar-SA" sz="9200" kern="1200" dirty="0">
                <a:solidFill>
                  <a:schemeClr val="bg1"/>
                </a:solidFill>
                <a:latin typeface="Arabic Typesetting" panose="03020402040406030203" pitchFamily="66" charset="-78"/>
                <a:ea typeface="+mn-ea"/>
                <a:cs typeface="Arabic Typesetting" panose="03020402040406030203" pitchFamily="66" charset="-78"/>
              </a:rPr>
              <a:t>اسَّسَتْ اسَاسَ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ٱلظُّلْمِ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smtClean="0">
                <a:solidFill>
                  <a:schemeClr val="bg1"/>
                </a:solidFill>
                <a:latin typeface="Arabic Typesetting" panose="03020402040406030203" pitchFamily="66" charset="-78"/>
                <a:ea typeface="+mn-ea"/>
                <a:cs typeface="Arabic Typesetting" panose="03020402040406030203" pitchFamily="66" charset="-78"/>
              </a:rPr>
              <a:t>وَٱلْجَوْرِ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79375" y="3352800"/>
            <a:ext cx="9140825" cy="1752600"/>
          </a:xfrm>
        </p:spPr>
        <p:txBody>
          <a:bodyPr/>
          <a:lstStyle/>
          <a:p>
            <a:pPr marL="342900" indent="-342900" eaLnBrk="1" hangingPunct="1">
              <a:defRPr/>
            </a:pPr>
            <a:r>
              <a:rPr lang="en-US" sz="2400" b="1" kern="1200" dirty="0">
                <a:solidFill>
                  <a:schemeClr val="tx1"/>
                </a:solidFill>
                <a:ea typeface="MS Mincho" pitchFamily="49" charset="-128"/>
              </a:rPr>
              <a:t>So, may Allah </a:t>
            </a:r>
            <a:r>
              <a:rPr lang="en-US" sz="2400" b="1" kern="1200" dirty="0" smtClean="0">
                <a:solidFill>
                  <a:schemeClr val="tx1"/>
                </a:solidFill>
                <a:ea typeface="MS Mincho" pitchFamily="49" charset="-128"/>
              </a:rPr>
              <a:t>withhold blessing from </a:t>
            </a:r>
            <a:r>
              <a:rPr lang="en-US" sz="2400" b="1" kern="1200" dirty="0">
                <a:solidFill>
                  <a:schemeClr val="tx1"/>
                </a:solidFill>
                <a:ea typeface="MS Mincho" pitchFamily="49" charset="-128"/>
              </a:rPr>
              <a:t>the people who laid the basis of persecution and wronging against you</a:t>
            </a:r>
            <a:r>
              <a:rPr lang="en-US" sz="2400" b="1" kern="1200" dirty="0" smtClean="0">
                <a:solidFill>
                  <a:schemeClr val="tx1"/>
                </a:solidFill>
                <a:ea typeface="MS Mincho" pitchFamily="49" charset="-128"/>
              </a:rPr>
              <a:t>,</a:t>
            </a:r>
          </a:p>
          <a:p>
            <a:pPr marL="342900" indent="-342900" eaLnBrk="1" hangingPunct="1">
              <a:defRPr/>
            </a:pPr>
            <a:r>
              <a:rPr lang="ur-PK" sz="2400" dirty="0">
                <a:solidFill>
                  <a:schemeClr val="tx1"/>
                </a:solidFill>
              </a:rPr>
              <a:t>پس لعنت کرے خدا اس گروہ پر جس نے سنگ بنیاد قائم کی ظلم و جور </a:t>
            </a:r>
            <a:r>
              <a:rPr lang="ur-PK" sz="2400" dirty="0" smtClean="0">
                <a:solidFill>
                  <a:schemeClr val="tx1"/>
                </a:solidFill>
              </a:rPr>
              <a:t>کی</a:t>
            </a:r>
            <a:endParaRPr lang="en-US" sz="2400" b="1" kern="1200" dirty="0">
              <a:solidFill>
                <a:schemeClr val="tx1"/>
              </a:solidFill>
              <a:ea typeface="MS Mincho" pitchFamily="49" charset="-128"/>
            </a:endParaRPr>
          </a:p>
        </p:txBody>
      </p:sp>
      <p:sp>
        <p:nvSpPr>
          <p:cNvPr id="317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fala`ana allahu ummatan assasat asasa alzzulmi waljawri</a:t>
            </a:r>
          </a:p>
        </p:txBody>
      </p:sp>
      <p:sp>
        <p:nvSpPr>
          <p:cNvPr id="31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175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Abu-`Abdullah!</a:t>
            </a:r>
          </a:p>
        </p:txBody>
      </p:sp>
      <p:sp>
        <p:nvSpPr>
          <p:cNvPr id="18288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ya aba `abdillahi</a:t>
            </a:r>
            <a:endParaRPr lang="fi-FI" sz="3200" b="1" i="1">
              <a:solidFill>
                <a:schemeClr val="bg1"/>
              </a:solidFill>
              <a:ea typeface="MS Mincho" pitchFamily="49" charset="-128"/>
            </a:endParaRPr>
          </a:p>
        </p:txBody>
      </p:sp>
      <p:sp>
        <p:nvSpPr>
          <p:cNvPr id="1828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88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اتَيْتُكُمَا زَائِراً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have come to you both to visit you</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میں آپ دونوں کے پاس آپ سے ملنے آیا ہوں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298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ataytukuma za'iran</a:t>
            </a:r>
            <a:endParaRPr lang="fi-FI" sz="3200" b="1" i="1">
              <a:solidFill>
                <a:schemeClr val="bg1"/>
              </a:solidFill>
              <a:ea typeface="MS Mincho" pitchFamily="49" charset="-128"/>
            </a:endParaRPr>
          </a:p>
        </p:txBody>
      </p:sp>
      <p:sp>
        <p:nvSpPr>
          <p:cNvPr id="1829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298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وَمُتَوَسِّلاً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رَبِّي وَرَبِّكُمَا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making both of you to be my means to Allah your and my Lord</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تم دونوں کو اپنا اور میرے رب کو اپنا ذریعہ بناؤ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309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mutawassilan ila allahi rabbi wa rabbikuma</a:t>
            </a:r>
            <a:endParaRPr lang="fi-FI" sz="3200" b="1" i="1">
              <a:solidFill>
                <a:schemeClr val="bg1"/>
              </a:solidFill>
              <a:ea typeface="MS Mincho" pitchFamily="49" charset="-128"/>
            </a:endParaRPr>
          </a:p>
        </p:txBody>
      </p:sp>
      <p:sp>
        <p:nvSpPr>
          <p:cNvPr id="1830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09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وَمُتَوَجِّهاً إِلَيْهِ بِكُمَا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turning my face to Him in your names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اپنے ناموں سے میرا چہرہ اسی کی طرف پھیرنا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319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mutawajjihan ilayhi bikuma</a:t>
            </a:r>
            <a:endParaRPr lang="fi-FI" sz="3200" b="1" i="1">
              <a:solidFill>
                <a:schemeClr val="bg1"/>
              </a:solidFill>
              <a:ea typeface="MS Mincho" pitchFamily="49" charset="-128"/>
            </a:endParaRPr>
          </a:p>
        </p:txBody>
      </p:sp>
      <p:sp>
        <p:nvSpPr>
          <p:cNvPr id="1831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19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وَمُسْتَشْفِعاً بِكُمَا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تَعَالَىٰ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حَاجَتِي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and seeking your intercession for me with Allah All-exalted to grant me this request of mine</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اور اللہ کے حضور مجھ سے تیری شفاعت کا طلبگار</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329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mustashfi`an bikuma ila allahi ta`ala fi hajati hadhihi</a:t>
            </a:r>
            <a:endParaRPr lang="fi-FI" sz="3200" b="1" i="1">
              <a:solidFill>
                <a:schemeClr val="bg1"/>
              </a:solidFill>
              <a:ea typeface="MS Mincho" pitchFamily="49" charset="-128"/>
            </a:endParaRPr>
          </a:p>
        </p:txBody>
      </p:sp>
      <p:sp>
        <p:nvSpPr>
          <p:cNvPr id="1832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29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فَٱشْفَعَا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so, intercede for me</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تو ، میرے لئے سفارش کریں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339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fashfa`a li</a:t>
            </a:r>
            <a:endParaRPr lang="fi-FI" sz="3200" b="1" i="1">
              <a:solidFill>
                <a:schemeClr val="bg1"/>
              </a:solidFill>
              <a:ea typeface="MS Mincho" pitchFamily="49" charset="-128"/>
            </a:endParaRPr>
          </a:p>
        </p:txBody>
      </p:sp>
      <p:sp>
        <p:nvSpPr>
          <p:cNvPr id="1833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399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فَإِنَّ لَكُمَا عِنْدَ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ٱلْمَقَامَ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ٱلْمَحْمُودَ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since you both enjoy with Allah a praiseworthy position</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چونکہ آپ دونوں اللہ کے ساتھ ایک قابل قدر مقام سے لطف اندوز ہوتے ہیں ،</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350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fa'inna lakuma `inda allahi almaqama almahmuda</a:t>
            </a:r>
            <a:endParaRPr lang="fi-FI" sz="3200" b="1" i="1">
              <a:solidFill>
                <a:schemeClr val="bg1"/>
              </a:solidFill>
              <a:ea typeface="MS Mincho" pitchFamily="49" charset="-128"/>
            </a:endParaRPr>
          </a:p>
        </p:txBody>
      </p:sp>
      <p:sp>
        <p:nvSpPr>
          <p:cNvPr id="1835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501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وَٱلْجَاهَ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ٱلْوَجِيهَ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 admissible status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قابل قبول حیثیت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360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waljaha alwajiha</a:t>
            </a:r>
            <a:endParaRPr lang="fi-FI" sz="3200" b="1" i="1">
              <a:solidFill>
                <a:schemeClr val="bg1"/>
              </a:solidFill>
              <a:ea typeface="MS Mincho" pitchFamily="49" charset="-128"/>
            </a:endParaRPr>
          </a:p>
        </p:txBody>
      </p:sp>
      <p:sp>
        <p:nvSpPr>
          <p:cNvPr id="1836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603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وَٱلْمَنْزِلَ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ٱلرَّفِيعَ</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وَٱلْوَسِيلَةَ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 lofty standing, and a means (of nearness to Him</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اونچا کھڑا ہے ، اور ایک وسیلہ (اس کا قربت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370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walmanzila alrrafi`a walwasilata</a:t>
            </a:r>
            <a:endParaRPr lang="fi-FI" sz="3200" b="1" i="1">
              <a:solidFill>
                <a:schemeClr val="bg1"/>
              </a:solidFill>
              <a:ea typeface="MS Mincho" pitchFamily="49" charset="-128"/>
            </a:endParaRPr>
          </a:p>
        </p:txBody>
      </p:sp>
      <p:sp>
        <p:nvSpPr>
          <p:cNvPr id="1837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706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إِنِّي انْقَلِبُ عَنْكُمَا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will now leave you both</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اب میں آپ دونوں کو چھوڑوں گا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380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inni anqalibu `ankuma</a:t>
            </a:r>
            <a:endParaRPr lang="fi-FI" sz="3200" b="1" i="1">
              <a:solidFill>
                <a:schemeClr val="bg1"/>
              </a:solidFill>
              <a:ea typeface="MS Mincho" pitchFamily="49" charset="-128"/>
            </a:endParaRPr>
          </a:p>
        </p:txBody>
      </p:sp>
      <p:sp>
        <p:nvSpPr>
          <p:cNvPr id="1838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808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عَلَيْكُمْ اهْلَ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ٱلْبَيْتِ</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O Members of the Household</a:t>
            </a:r>
            <a:r>
              <a:rPr lang="en-US" sz="3600" b="1" kern="1200" dirty="0" smtClean="0">
                <a:solidFill>
                  <a:schemeClr val="bg1"/>
                </a:solidFill>
                <a:ea typeface="MS Mincho" pitchFamily="49" charset="-128"/>
              </a:rPr>
              <a:t>.</a:t>
            </a:r>
          </a:p>
          <a:p>
            <a:pPr marL="342900" indent="-342900" eaLnBrk="1" hangingPunct="1">
              <a:defRPr/>
            </a:pPr>
            <a:r>
              <a:rPr lang="ur-PK" sz="3600" dirty="0">
                <a:solidFill>
                  <a:schemeClr val="tx1"/>
                </a:solidFill>
              </a:rPr>
              <a:t>آپ اہلبیت پر</a:t>
            </a:r>
            <a:endParaRPr lang="en-US" sz="3600" b="1" kern="1200" dirty="0" smtClean="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327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`alaykum ahla albayti</a:t>
            </a:r>
          </a:p>
        </p:txBody>
      </p:sp>
      <p:sp>
        <p:nvSpPr>
          <p:cNvPr id="32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277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مُنْتَظِراً لِتَنَجُّزِ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ٱلْحَاجَةِ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expecting my request to be granted</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میری درخواست منظور ہونے کی توقع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391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muntaziran litanajjuzi alhajati</a:t>
            </a:r>
            <a:endParaRPr lang="fi-FI" sz="3200" b="1" i="1">
              <a:solidFill>
                <a:schemeClr val="bg1"/>
              </a:solidFill>
              <a:ea typeface="MS Mincho" pitchFamily="49" charset="-128"/>
            </a:endParaRPr>
          </a:p>
        </p:txBody>
      </p:sp>
      <p:sp>
        <p:nvSpPr>
          <p:cNvPr id="1839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3911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وَقَضَائِهَا وَنَجَاحِهَا 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settled, and made successful by </a:t>
            </a:r>
            <a:r>
              <a:rPr lang="en-US" sz="3600" b="1" kern="1200" dirty="0" smtClean="0">
                <a:solidFill>
                  <a:schemeClr val="bg1"/>
                </a:solidFill>
                <a:ea typeface="MS Mincho" pitchFamily="49" charset="-128"/>
              </a:rPr>
              <a:t>Allah</a:t>
            </a:r>
          </a:p>
          <a:p>
            <a:pPr marL="342900" indent="-342900" eaLnBrk="1" hangingPunct="1">
              <a:defRPr/>
            </a:pPr>
            <a:r>
              <a:rPr lang="ur-PK" sz="3600" b="1" kern="1200" dirty="0">
                <a:solidFill>
                  <a:schemeClr val="bg1"/>
                </a:solidFill>
                <a:ea typeface="MS Mincho" pitchFamily="49" charset="-128"/>
              </a:rPr>
              <a:t>آباد ، اور اللہ کی طرف سے کامیاب بنا دیا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01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qada'iha wa najahiha min allahi</a:t>
            </a:r>
            <a:endParaRPr lang="fi-FI" sz="3200" b="1" i="1">
              <a:solidFill>
                <a:schemeClr val="bg1"/>
              </a:solidFill>
              <a:ea typeface="MS Mincho" pitchFamily="49" charset="-128"/>
            </a:endParaRPr>
          </a:p>
        </p:txBody>
      </p:sp>
      <p:sp>
        <p:nvSpPr>
          <p:cNvPr id="1840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01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بِشَفَاعَتِكُمَا 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on account of your intercession for me with Allah in that</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اس میں اللہ کے ساتھ آپ کی شفاعت کی وجہ سے؛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11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bishafa`atikuma li ila allahi fi dhalika</a:t>
            </a:r>
            <a:endParaRPr lang="fi-FI" sz="3200" b="1" i="1">
              <a:solidFill>
                <a:schemeClr val="bg1"/>
              </a:solidFill>
              <a:ea typeface="MS Mincho" pitchFamily="49" charset="-128"/>
            </a:endParaRPr>
          </a:p>
        </p:txBody>
      </p:sp>
      <p:sp>
        <p:nvSpPr>
          <p:cNvPr id="1841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11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فَلا اخِيبُ</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so, do not let me </a:t>
            </a:r>
            <a:r>
              <a:rPr lang="en-US" sz="3600" b="1" kern="1200" dirty="0" smtClean="0">
                <a:solidFill>
                  <a:schemeClr val="bg1"/>
                </a:solidFill>
                <a:ea typeface="MS Mincho" pitchFamily="49" charset="-128"/>
              </a:rPr>
              <a:t>down</a:t>
            </a:r>
          </a:p>
          <a:p>
            <a:pPr marL="342900" indent="-342900" eaLnBrk="1" hangingPunct="1">
              <a:defRPr/>
            </a:pPr>
            <a:r>
              <a:rPr lang="ur-PK" sz="3600" b="1" kern="1200" dirty="0">
                <a:solidFill>
                  <a:schemeClr val="bg1"/>
                </a:solidFill>
                <a:ea typeface="MS Mincho" pitchFamily="49" charset="-128"/>
              </a:rPr>
              <a:t>تو ، مجھے مایوس نہ کریں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21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fala akhibu</a:t>
            </a:r>
            <a:endParaRPr lang="fi-FI" sz="3200" b="1" i="1">
              <a:solidFill>
                <a:schemeClr val="bg1"/>
              </a:solidFill>
              <a:ea typeface="MS Mincho" pitchFamily="49" charset="-128"/>
            </a:endParaRPr>
          </a:p>
        </p:txBody>
      </p:sp>
      <p:sp>
        <p:nvSpPr>
          <p:cNvPr id="1842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21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يَكونُ مُنْقَلَبِي مُنْقَلَباً خَائِباً خَاسِراً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do not make me leave with disappointment and loss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مجھے مایوسی اور نقصان سے رخصت نہ کریں۔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32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la yakunu munqalabi munqalaban kha'iban khasiran</a:t>
            </a:r>
            <a:endParaRPr lang="fi-FI" sz="3200" b="1" i="1">
              <a:solidFill>
                <a:schemeClr val="bg1"/>
              </a:solidFill>
              <a:ea typeface="MS Mincho" pitchFamily="49" charset="-128"/>
            </a:endParaRPr>
          </a:p>
        </p:txBody>
      </p:sp>
      <p:sp>
        <p:nvSpPr>
          <p:cNvPr id="1843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32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بَلْ يَكُونُ مُنْقَلَبِي مُنْقَلَباً رَاجِحاً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rather, make me leave with achievement</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بلکہ ، مجھے کامیابی کے ساتھ چھوڑ دو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42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bal yakunu munqalabi munqalaban rajihan</a:t>
            </a:r>
            <a:endParaRPr lang="fi-FI" sz="3200" b="1" i="1">
              <a:solidFill>
                <a:schemeClr val="bg1"/>
              </a:solidFill>
              <a:ea typeface="MS Mincho" pitchFamily="49" charset="-128"/>
            </a:endParaRPr>
          </a:p>
        </p:txBody>
      </p:sp>
      <p:sp>
        <p:nvSpPr>
          <p:cNvPr id="1844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42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مُفْلِحاً مُنْجِحاً مُسْتَجَاباً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prosperity, success, and response (of my prayers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خوشحالی ، کامیابی ، اور جواب (میری دعاؤں کا)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52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muflihan munjihan mustajaban</a:t>
            </a:r>
            <a:endParaRPr lang="fi-FI" sz="3200" b="1" i="1">
              <a:solidFill>
                <a:schemeClr val="bg1"/>
              </a:solidFill>
              <a:ea typeface="MS Mincho" pitchFamily="49" charset="-128"/>
            </a:endParaRPr>
          </a:p>
        </p:txBody>
      </p:sp>
      <p:sp>
        <p:nvSpPr>
          <p:cNvPr id="1845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52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بِقَضَاءِ جَمِيعِ حَوَائِجِي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by having all my requests granted</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میری تمام درخواستوں کو منظور کرکے۔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62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biqada'i jami`i hawa'iji</a:t>
            </a:r>
            <a:endParaRPr lang="fi-FI" sz="3200" b="1" i="1">
              <a:solidFill>
                <a:schemeClr val="bg1"/>
              </a:solidFill>
              <a:ea typeface="MS Mincho" pitchFamily="49" charset="-128"/>
            </a:endParaRPr>
          </a:p>
        </p:txBody>
      </p:sp>
      <p:sp>
        <p:nvSpPr>
          <p:cNvPr id="1846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62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وَتَشَفَّعَا لِي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b="1" kern="1200" dirty="0">
                <a:solidFill>
                  <a:schemeClr val="bg1"/>
                </a:solidFill>
                <a:ea typeface="MS Mincho" pitchFamily="49" charset="-128"/>
              </a:rPr>
              <a:t>And (please) intercede for me with Allah recurrently</a:t>
            </a:r>
            <a:r>
              <a:rPr lang="en-US" b="1" kern="1200" dirty="0" smtClean="0">
                <a:solidFill>
                  <a:schemeClr val="bg1"/>
                </a:solidFill>
                <a:ea typeface="MS Mincho" pitchFamily="49" charset="-128"/>
              </a:rPr>
              <a:t>.</a:t>
            </a:r>
          </a:p>
          <a:p>
            <a:pPr marL="342900" indent="-342900" eaLnBrk="1" hangingPunct="1">
              <a:defRPr/>
            </a:pPr>
            <a:r>
              <a:rPr lang="ur-PK" b="1" kern="1200" dirty="0">
                <a:solidFill>
                  <a:schemeClr val="bg1"/>
                </a:solidFill>
                <a:ea typeface="MS Mincho" pitchFamily="49" charset="-128"/>
              </a:rPr>
              <a:t>اور (براہ کرم) میرے لئے اللہ کے ساتھ بار بار سفارش کریں۔</a:t>
            </a:r>
          </a:p>
          <a:p>
            <a:pPr marL="342900" indent="-342900" eaLnBrk="1" hangingPunct="1">
              <a:defRPr/>
            </a:pPr>
            <a:endParaRPr lang="ur-PK" b="1" kern="1200" dirty="0">
              <a:solidFill>
                <a:schemeClr val="bg1"/>
              </a:solidFill>
              <a:ea typeface="MS Mincho" pitchFamily="49" charset="-128"/>
            </a:endParaRPr>
          </a:p>
          <a:p>
            <a:pPr marL="342900" indent="-342900" eaLnBrk="1" hangingPunct="1">
              <a:defRPr/>
            </a:pPr>
            <a:endParaRPr lang="en-US" b="1" kern="1200" dirty="0">
              <a:solidFill>
                <a:schemeClr val="bg1"/>
              </a:solidFill>
              <a:ea typeface="MS Mincho" pitchFamily="49" charset="-128"/>
            </a:endParaRPr>
          </a:p>
        </p:txBody>
      </p:sp>
      <p:sp>
        <p:nvSpPr>
          <p:cNvPr id="18473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tashaffa`a li ila allahi</a:t>
            </a:r>
            <a:endParaRPr lang="fi-FI" sz="3200" b="1" i="1">
              <a:solidFill>
                <a:schemeClr val="bg1"/>
              </a:solidFill>
              <a:ea typeface="MS Mincho" pitchFamily="49" charset="-128"/>
            </a:endParaRPr>
          </a:p>
        </p:txBody>
      </p:sp>
      <p:sp>
        <p:nvSpPr>
          <p:cNvPr id="1847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73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إِنْقَلَبْتُ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مَا شَاءَ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I now leave on ‘whatever is willed by Allah shall come to pass</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اب میں 'اللہ کی مرضی کے مطابق ہوجائے گا' کو چھوڑ دیتا ہوں</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smtClean="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483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inqalabtu `ala ma sha'a allahu</a:t>
            </a:r>
            <a:endParaRPr lang="fi-FI" sz="3200" b="1" i="1">
              <a:solidFill>
                <a:schemeClr val="bg1"/>
              </a:solidFill>
              <a:ea typeface="MS Mincho" pitchFamily="49" charset="-128"/>
            </a:endParaRPr>
          </a:p>
        </p:txBody>
      </p:sp>
      <p:sp>
        <p:nvSpPr>
          <p:cNvPr id="1848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83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امَّةً دَفَعَتْكُمْ عَنْ مَقَامِكُمْ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May Allah </a:t>
            </a:r>
            <a:r>
              <a:rPr lang="en-US" sz="2800" b="1" kern="1200" dirty="0" smtClean="0">
                <a:solidFill>
                  <a:schemeClr val="tx1"/>
                </a:solidFill>
                <a:ea typeface="MS Mincho" pitchFamily="49" charset="-128"/>
              </a:rPr>
              <a:t>withhold blessing from </a:t>
            </a:r>
            <a:r>
              <a:rPr lang="en-US" sz="2800" b="1" kern="1200" dirty="0">
                <a:solidFill>
                  <a:schemeClr val="tx1"/>
                </a:solidFill>
                <a:ea typeface="MS Mincho" pitchFamily="49" charset="-128"/>
              </a:rPr>
              <a:t>the people who drove you away from your </a:t>
            </a:r>
            <a:r>
              <a:rPr lang="en-US" sz="2800" b="1" kern="1200" dirty="0" smtClean="0">
                <a:solidFill>
                  <a:schemeClr val="tx1"/>
                </a:solidFill>
                <a:ea typeface="MS Mincho" pitchFamily="49" charset="-128"/>
              </a:rPr>
              <a:t>position</a:t>
            </a:r>
          </a:p>
          <a:p>
            <a:pPr marL="342900" indent="-342900" eaLnBrk="1" hangingPunct="1">
              <a:defRPr/>
            </a:pPr>
            <a:r>
              <a:rPr lang="ur-PK" sz="2800" dirty="0">
                <a:solidFill>
                  <a:schemeClr val="tx1"/>
                </a:solidFill>
              </a:rPr>
              <a:t> اور لعنت کرے خدا اس گروہ پر جس نے آپ حضرات کو آپ حضرات کے مقام سے ہٹایا </a:t>
            </a:r>
            <a:endParaRPr lang="en-US" sz="2800" b="1" kern="1200" dirty="0">
              <a:solidFill>
                <a:schemeClr val="tx1"/>
              </a:solidFill>
              <a:ea typeface="MS Mincho" pitchFamily="49" charset="-128"/>
            </a:endParaRPr>
          </a:p>
        </p:txBody>
      </p:sp>
      <p:sp>
        <p:nvSpPr>
          <p:cNvPr id="337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3200" b="1" i="1">
                <a:solidFill>
                  <a:schemeClr val="bg1"/>
                </a:solidFill>
                <a:ea typeface="MS Mincho" pitchFamily="49" charset="-128"/>
              </a:rPr>
              <a:t>wa la`ana allahu ummatan dafa`atkum `an maqamikum</a:t>
            </a:r>
            <a:endParaRPr lang="fi-FI" sz="3200" b="1" i="1">
              <a:solidFill>
                <a:schemeClr val="bg1"/>
              </a:solidFill>
              <a:ea typeface="MS Mincho" pitchFamily="49" charset="-128"/>
            </a:endParaRPr>
          </a:p>
        </p:txBody>
      </p:sp>
      <p:sp>
        <p:nvSpPr>
          <p:cNvPr id="33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379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حَوْلَ وَلا قُوَّةَ إِلاَّ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‘there is neither might nor power except with Allah</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'اللہ کے سوا کوئی طاقت اور طاقت نہیں'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493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la hawla wa la quwwata illa billahi</a:t>
            </a:r>
            <a:endParaRPr lang="fi-FI" sz="3200" b="1" i="1">
              <a:solidFill>
                <a:schemeClr val="bg1"/>
              </a:solidFill>
              <a:ea typeface="MS Mincho" pitchFamily="49" charset="-128"/>
            </a:endParaRPr>
          </a:p>
        </p:txBody>
      </p:sp>
      <p:sp>
        <p:nvSpPr>
          <p:cNvPr id="1849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493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مُفَوِّضاً امْرِي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relegating all my affairs to Allah</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اپنے تمام معاملات اللہ کے حضور بیان کرنا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03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mufawwidan amri ila allahi</a:t>
            </a:r>
            <a:endParaRPr lang="fi-FI" sz="3200" b="1" i="1">
              <a:solidFill>
                <a:schemeClr val="bg1"/>
              </a:solidFill>
              <a:ea typeface="MS Mincho" pitchFamily="49" charset="-128"/>
            </a:endParaRPr>
          </a:p>
        </p:txBody>
      </p:sp>
      <p:sp>
        <p:nvSpPr>
          <p:cNvPr id="1850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03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مُلْجِئاً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ظَهْرِي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referring all my power to Allah</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میری ساری طاقت اللہ کی طرف اشارہ کرتے ہوئے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13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mulji'an zahri ila allahi</a:t>
            </a:r>
            <a:endParaRPr lang="fi-FI" sz="3200" b="1" i="1">
              <a:solidFill>
                <a:schemeClr val="bg1"/>
              </a:solidFill>
              <a:ea typeface="MS Mincho" pitchFamily="49" charset="-128"/>
            </a:endParaRPr>
          </a:p>
        </p:txBody>
      </p:sp>
      <p:sp>
        <p:nvSpPr>
          <p:cNvPr id="1851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13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مُتَوَكِّلاً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depending upon Allah</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اللہ پر انحصار کرتے ہوئے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24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mutawakklan `ala allahi</a:t>
            </a:r>
            <a:endParaRPr lang="fi-FI" sz="3200" b="1" i="1">
              <a:solidFill>
                <a:schemeClr val="bg1"/>
              </a:solidFill>
              <a:ea typeface="MS Mincho" pitchFamily="49" charset="-128"/>
            </a:endParaRPr>
          </a:p>
        </p:txBody>
      </p:sp>
      <p:sp>
        <p:nvSpPr>
          <p:cNvPr id="1852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24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وَاقُولُ حَسْبِيَ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وَكَفَىٰ</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repeating, ‘Allah is only sufficient to me</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دہرایا کہ اللہ ہی میرے لئے کافی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34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aqulu hasbiya allahu wa kafa</a:t>
            </a:r>
            <a:endParaRPr lang="fi-FI" sz="3200" b="1" i="1">
              <a:solidFill>
                <a:schemeClr val="bg1"/>
              </a:solidFill>
              <a:ea typeface="MS Mincho" pitchFamily="49" charset="-128"/>
            </a:endParaRPr>
          </a:p>
        </p:txBody>
      </p:sp>
      <p:sp>
        <p:nvSpPr>
          <p:cNvPr id="1853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34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سَمِعَ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لِمَنْ دَعَا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‘May Allah respond to him who prays Him</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اللہ اس کی دعا قبول کرے جو اس کی دعا مانگے۔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44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sami`a allahu liman da`a</a:t>
            </a:r>
            <a:endParaRPr lang="fi-FI" sz="3200" b="1" i="1">
              <a:solidFill>
                <a:schemeClr val="bg1"/>
              </a:solidFill>
              <a:ea typeface="MS Mincho" pitchFamily="49" charset="-128"/>
            </a:endParaRPr>
          </a:p>
        </p:txBody>
      </p:sp>
      <p:sp>
        <p:nvSpPr>
          <p:cNvPr id="1854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44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لَيْسَ لِي وَرَاءَ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Other than </a:t>
            </a:r>
            <a:r>
              <a:rPr lang="en-US" sz="3600" b="1" kern="1200" dirty="0" smtClean="0">
                <a:solidFill>
                  <a:schemeClr val="bg1"/>
                </a:solidFill>
                <a:ea typeface="MS Mincho" pitchFamily="49" charset="-128"/>
              </a:rPr>
              <a:t>Allah</a:t>
            </a:r>
          </a:p>
          <a:p>
            <a:pPr marL="342900" indent="-342900" eaLnBrk="1" hangingPunct="1">
              <a:defRPr/>
            </a:pPr>
            <a:r>
              <a:rPr lang="ur-PK" sz="3600" b="1" kern="1200" dirty="0">
                <a:solidFill>
                  <a:schemeClr val="bg1"/>
                </a:solidFill>
                <a:ea typeface="MS Mincho" pitchFamily="49" charset="-128"/>
              </a:rPr>
              <a:t>اللہ کے سوا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54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laysa li wara'a allahi</a:t>
            </a:r>
            <a:endParaRPr lang="fi-FI" sz="3200" b="1" i="1">
              <a:solidFill>
                <a:schemeClr val="bg1"/>
              </a:solidFill>
              <a:ea typeface="MS Mincho" pitchFamily="49" charset="-128"/>
            </a:endParaRPr>
          </a:p>
        </p:txBody>
      </p:sp>
      <p:sp>
        <p:nvSpPr>
          <p:cNvPr id="1855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54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وَوَرَاءَكُمْ يَا سَادَتِي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مُنْتَهَىٰ</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and other than you all, O my masters, I have nothing to put my hope in</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اور اے میرے آقاؤں ، تم سب کے علاوہ ، مجھے اپنی امید رکھنے کے لئے کچھ نہیں ہے۔</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565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wara'akum ya sadati muntaha</a:t>
            </a:r>
            <a:endParaRPr lang="fi-FI" sz="3200" b="1" i="1">
              <a:solidFill>
                <a:schemeClr val="bg1"/>
              </a:solidFill>
              <a:ea typeface="MS Mincho" pitchFamily="49" charset="-128"/>
            </a:endParaRPr>
          </a:p>
        </p:txBody>
      </p:sp>
      <p:sp>
        <p:nvSpPr>
          <p:cNvPr id="1856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65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شَاءَ رَبِّي كَانَ</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b="1" kern="1200" dirty="0">
                <a:solidFill>
                  <a:schemeClr val="bg1"/>
                </a:solidFill>
                <a:ea typeface="MS Mincho" pitchFamily="49" charset="-128"/>
              </a:rPr>
              <a:t>Only that which my Lord wills shall come to pass</a:t>
            </a:r>
            <a:r>
              <a:rPr lang="en-US" b="1" kern="1200" dirty="0" smtClean="0">
                <a:solidFill>
                  <a:schemeClr val="bg1"/>
                </a:solidFill>
                <a:ea typeface="MS Mincho" pitchFamily="49" charset="-128"/>
              </a:rPr>
              <a:t>,</a:t>
            </a:r>
          </a:p>
          <a:p>
            <a:pPr marL="342900" indent="-342900" eaLnBrk="1" hangingPunct="1">
              <a:defRPr/>
            </a:pPr>
            <a:r>
              <a:rPr lang="ur-PK" b="1" kern="1200" dirty="0">
                <a:solidFill>
                  <a:schemeClr val="bg1"/>
                </a:solidFill>
                <a:ea typeface="MS Mincho" pitchFamily="49" charset="-128"/>
              </a:rPr>
              <a:t>صرف وہی جو میرے پروردگار کی مرضی کے مطابق ہوگا</a:t>
            </a:r>
          </a:p>
          <a:p>
            <a:pPr marL="342900" indent="-342900" eaLnBrk="1" hangingPunct="1">
              <a:defRPr/>
            </a:pPr>
            <a:endParaRPr lang="ur-PK" b="1" kern="1200" dirty="0">
              <a:solidFill>
                <a:schemeClr val="bg1"/>
              </a:solidFill>
              <a:ea typeface="MS Mincho" pitchFamily="49" charset="-128"/>
            </a:endParaRPr>
          </a:p>
          <a:p>
            <a:pPr marL="342900" indent="-342900" eaLnBrk="1" hangingPunct="1">
              <a:defRPr/>
            </a:pPr>
            <a:endParaRPr lang="en-US" b="1" kern="1200" dirty="0">
              <a:solidFill>
                <a:schemeClr val="bg1"/>
              </a:solidFill>
              <a:ea typeface="MS Mincho" pitchFamily="49" charset="-128"/>
            </a:endParaRPr>
          </a:p>
        </p:txBody>
      </p:sp>
      <p:sp>
        <p:nvSpPr>
          <p:cNvPr id="18575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dirty="0" err="1">
                <a:solidFill>
                  <a:schemeClr val="bg1"/>
                </a:solidFill>
                <a:ea typeface="MS Mincho" pitchFamily="49" charset="-128"/>
              </a:rPr>
              <a:t>ma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sha'a</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rabbi</a:t>
            </a:r>
            <a:r>
              <a:rPr lang="es-ES" sz="3200" b="1" i="1" dirty="0">
                <a:solidFill>
                  <a:schemeClr val="bg1"/>
                </a:solidFill>
                <a:ea typeface="MS Mincho" pitchFamily="49" charset="-128"/>
              </a:rPr>
              <a:t> </a:t>
            </a:r>
            <a:r>
              <a:rPr lang="es-ES" sz="3200" b="1" i="1" dirty="0" err="1">
                <a:solidFill>
                  <a:schemeClr val="bg1"/>
                </a:solidFill>
                <a:ea typeface="MS Mincho" pitchFamily="49" charset="-128"/>
              </a:rPr>
              <a:t>kana</a:t>
            </a:r>
            <a:endParaRPr lang="fi-FI" sz="3200" b="1" i="1" dirty="0">
              <a:solidFill>
                <a:schemeClr val="bg1"/>
              </a:solidFill>
              <a:ea typeface="MS Mincho" pitchFamily="49" charset="-128"/>
            </a:endParaRPr>
          </a:p>
        </p:txBody>
      </p:sp>
      <p:sp>
        <p:nvSpPr>
          <p:cNvPr id="1857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75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وَمَا لَمْ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يَشَا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لَمْ يَكُنْ</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whatever He does not will shall never be</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جو کچھ وہ نہیں چاہتا ہے وہ کبھی نہیں ہوگا۔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85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ma lam yasha' lam yakun</a:t>
            </a:r>
            <a:endParaRPr lang="fi-FI" sz="3200" b="1" i="1">
              <a:solidFill>
                <a:schemeClr val="bg1"/>
              </a:solidFill>
              <a:ea typeface="MS Mincho" pitchFamily="49" charset="-128"/>
            </a:endParaRPr>
          </a:p>
        </p:txBody>
      </p:sp>
      <p:sp>
        <p:nvSpPr>
          <p:cNvPr id="1858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85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وَازَالَتْكُمْ عَنْ مَرَاتِبِكُمُ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ٱلَّتِي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رَتَّبَكُمُ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فِيهَا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removed you away from your ranks that Allah has put you in</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اور دور کرنا چاہا آپ حضرات کو ان مراتب سے جن کو خدا نے آپ حضرات کے لئے ثابت کیا ہے</a:t>
            </a:r>
            <a:endParaRPr lang="en-US" sz="2800" b="1" kern="1200" dirty="0">
              <a:solidFill>
                <a:schemeClr val="tx1"/>
              </a:solidFill>
              <a:ea typeface="MS Mincho" pitchFamily="49" charset="-128"/>
            </a:endParaRPr>
          </a:p>
        </p:txBody>
      </p:sp>
      <p:sp>
        <p:nvSpPr>
          <p:cNvPr id="348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azalatkum `an maratibikum allati rattabakum allahu fiha</a:t>
            </a:r>
          </a:p>
        </p:txBody>
      </p:sp>
      <p:sp>
        <p:nvSpPr>
          <p:cNvPr id="34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482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حَوْلَ وَلاَ قُوَّةَ إِلاَّ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There is neither might nor power except with Allah</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اللہ کے سوا کوئی طاقت اور طاقت نہیں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595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la hawla wa la quwwata illa billahi</a:t>
            </a:r>
            <a:endParaRPr lang="fi-FI" sz="3200" b="1" i="1">
              <a:solidFill>
                <a:schemeClr val="bg1"/>
              </a:solidFill>
              <a:ea typeface="MS Mincho" pitchFamily="49" charset="-128"/>
            </a:endParaRPr>
          </a:p>
        </p:txBody>
      </p:sp>
      <p:sp>
        <p:nvSpPr>
          <p:cNvPr id="1859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5959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اسْتَوْدِعُكُمَا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entrust you both with Allah</a:t>
            </a:r>
            <a:r>
              <a:rPr lang="en-US" sz="3600" b="1" kern="1200" dirty="0" smtClean="0">
                <a:solidFill>
                  <a:schemeClr val="bg1"/>
                </a:solidFill>
                <a:ea typeface="MS Mincho" pitchFamily="49" charset="-128"/>
              </a:rPr>
              <a:t>.</a:t>
            </a:r>
          </a:p>
          <a:p>
            <a:pPr marL="342900" indent="-342900" eaLnBrk="1" hangingPunct="1">
              <a:defRPr/>
            </a:pPr>
            <a:r>
              <a:rPr lang="ur-PK" sz="3600" kern="1200" dirty="0">
                <a:solidFill>
                  <a:schemeClr val="bg1"/>
                </a:solidFill>
                <a:ea typeface="MS Mincho" pitchFamily="49" charset="-128"/>
              </a:rPr>
              <a:t>میں تم دونوں کو اللہ کے سپرد کرتا ہوں۔</a:t>
            </a:r>
          </a:p>
          <a:p>
            <a:pPr marL="342900" indent="-342900" eaLnBrk="1" hangingPunct="1">
              <a:defRPr/>
            </a:pPr>
            <a:endParaRPr lang="ur-PK" sz="3600" kern="1200" dirty="0">
              <a:solidFill>
                <a:schemeClr val="bg1"/>
              </a:solidFill>
              <a:ea typeface="MS Mincho" pitchFamily="49" charset="-128"/>
            </a:endParaRPr>
          </a:p>
          <a:p>
            <a:pPr marL="342900" indent="-342900" eaLnBrk="1" hangingPunct="1">
              <a:defRPr/>
            </a:pPr>
            <a:endParaRPr lang="en-US" sz="3600" kern="1200" dirty="0">
              <a:solidFill>
                <a:schemeClr val="bg1"/>
              </a:solidFill>
              <a:ea typeface="MS Mincho" pitchFamily="49" charset="-128"/>
            </a:endParaRPr>
          </a:p>
        </p:txBody>
      </p:sp>
      <p:sp>
        <p:nvSpPr>
          <p:cNvPr id="18606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astawdi`ukuma allaha</a:t>
            </a:r>
            <a:endParaRPr lang="fi-FI" sz="3200" b="1" i="1">
              <a:solidFill>
                <a:schemeClr val="bg1"/>
              </a:solidFill>
              <a:ea typeface="MS Mincho" pitchFamily="49" charset="-128"/>
            </a:endParaRPr>
          </a:p>
        </p:txBody>
      </p:sp>
      <p:sp>
        <p:nvSpPr>
          <p:cNvPr id="1860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061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جَعَلَهُ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آخِرَ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ٱلْعَهْدِ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مِنِّي إِلَيْكُمَا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May Allah never decide this time of my visit to you both to be the last</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اللہ کبھی بھی آپ دونوں سے ملنے کے اس وقت کا فیصلہ نہ کرے۔</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616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 ja`alahu allahu akhira al`ahdi minni ilaykuma</a:t>
            </a:r>
          </a:p>
        </p:txBody>
      </p:sp>
      <p:sp>
        <p:nvSpPr>
          <p:cNvPr id="1861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163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إِنْصَرَفْتُ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سَيِّدِي يَا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وَمَوْلاَي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May I now leave, O my master, O Commander of the </a:t>
            </a:r>
            <a:r>
              <a:rPr lang="en-US" sz="3600" b="1" kern="1200" dirty="0" smtClean="0">
                <a:solidFill>
                  <a:schemeClr val="bg1"/>
                </a:solidFill>
                <a:ea typeface="MS Mincho" pitchFamily="49" charset="-128"/>
              </a:rPr>
              <a:t>faithful</a:t>
            </a:r>
          </a:p>
          <a:p>
            <a:pPr marL="342900" indent="-342900" eaLnBrk="1" hangingPunct="1">
              <a:defRPr/>
            </a:pPr>
            <a:r>
              <a:rPr lang="ur-PK" sz="3600" b="1" kern="1200" dirty="0">
                <a:solidFill>
                  <a:schemeClr val="bg1"/>
                </a:solidFill>
                <a:ea typeface="MS Mincho" pitchFamily="49" charset="-128"/>
              </a:rPr>
              <a:t>اے میرے آقا </a:t>
            </a:r>
            <a:r>
              <a:rPr lang="ur-PK" sz="3600" b="1" kern="1200" dirty="0" smtClean="0">
                <a:solidFill>
                  <a:schemeClr val="bg1"/>
                </a:solidFill>
                <a:ea typeface="MS Mincho" pitchFamily="49" charset="-128"/>
              </a:rPr>
              <a:t>،، </a:t>
            </a:r>
            <a:r>
              <a:rPr lang="ur-PK" sz="3600" b="1" kern="1200" dirty="0">
                <a:solidFill>
                  <a:schemeClr val="bg1"/>
                </a:solidFill>
                <a:ea typeface="MS Mincho" pitchFamily="49" charset="-128"/>
              </a:rPr>
              <a:t>اب میں چھوڑ سکتا ہوں</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626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insaraftu ya sayyidi ya amira almu'minina wa mawlaya</a:t>
            </a:r>
            <a:endParaRPr lang="fi-FI" sz="3200" b="1" i="1">
              <a:solidFill>
                <a:schemeClr val="bg1"/>
              </a:solidFill>
              <a:ea typeface="MS Mincho" pitchFamily="49" charset="-128"/>
            </a:endParaRPr>
          </a:p>
        </p:txBody>
      </p:sp>
      <p:sp>
        <p:nvSpPr>
          <p:cNvPr id="1862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266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وَانْتَ 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سَيِّدِي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you O Abu-`Abdullah, O my master</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اے میرے آقا ، عبد اللہ ، اے میرے آقا۔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636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anta ya aba `abdillahi ya sayyidi</a:t>
            </a:r>
            <a:endParaRPr lang="fi-FI" sz="3200" b="1" i="1">
              <a:solidFill>
                <a:schemeClr val="bg1"/>
              </a:solidFill>
              <a:ea typeface="MS Mincho" pitchFamily="49" charset="-128"/>
            </a:endParaRPr>
          </a:p>
        </p:txBody>
      </p:sp>
      <p:sp>
        <p:nvSpPr>
          <p:cNvPr id="1863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368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وَسَلاَمِي عَلَيْكُمَا مُتَّصِلٌ</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My greetings to you both are as </a:t>
            </a:r>
            <a:r>
              <a:rPr lang="en-US" sz="3600" b="1" kern="1200" dirty="0" smtClean="0">
                <a:solidFill>
                  <a:schemeClr val="bg1"/>
                </a:solidFill>
                <a:ea typeface="MS Mincho" pitchFamily="49" charset="-128"/>
              </a:rPr>
              <a:t>continuous</a:t>
            </a:r>
          </a:p>
          <a:p>
            <a:pPr marL="342900" indent="-342900" eaLnBrk="1" hangingPunct="1">
              <a:defRPr/>
            </a:pPr>
            <a:r>
              <a:rPr lang="ur-PK" sz="3600" b="1" kern="1200" dirty="0">
                <a:solidFill>
                  <a:schemeClr val="bg1"/>
                </a:solidFill>
                <a:ea typeface="MS Mincho" pitchFamily="49" charset="-128"/>
              </a:rPr>
              <a:t>آپ دونوں کو میرا سلام اتنا ہی مستقل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647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salami `alaykuma muttasilun</a:t>
            </a:r>
            <a:endParaRPr lang="fi-FI" sz="3200" b="1" i="1">
              <a:solidFill>
                <a:schemeClr val="bg1"/>
              </a:solidFill>
              <a:ea typeface="MS Mincho" pitchFamily="49" charset="-128"/>
            </a:endParaRPr>
          </a:p>
        </p:txBody>
      </p:sp>
      <p:sp>
        <p:nvSpPr>
          <p:cNvPr id="1864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471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ٱتَّصَلَ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ٱللَّيْلُ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وَٱلنَّهَارُ</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as night and day</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جیسے رات اور دن۔</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657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ma ittasala allaylu walnnaharu</a:t>
            </a:r>
            <a:endParaRPr lang="fi-FI" sz="3200" b="1" i="1">
              <a:solidFill>
                <a:schemeClr val="bg1"/>
              </a:solidFill>
              <a:ea typeface="MS Mincho" pitchFamily="49" charset="-128"/>
            </a:endParaRPr>
          </a:p>
        </p:txBody>
      </p:sp>
      <p:sp>
        <p:nvSpPr>
          <p:cNvPr id="1865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573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إِلَيْكُمَا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May my greetings reach you both (all the time</a:t>
            </a:r>
            <a:r>
              <a:rPr lang="en-US" sz="3600" b="1" kern="1200" dirty="0" smtClean="0">
                <a:solidFill>
                  <a:schemeClr val="bg1"/>
                </a:solidFill>
                <a:ea typeface="MS Mincho" pitchFamily="49" charset="-128"/>
              </a:rPr>
              <a:t>)</a:t>
            </a:r>
          </a:p>
          <a:p>
            <a:pPr marL="342900" indent="-342900" eaLnBrk="1" hangingPunct="1">
              <a:defRPr/>
            </a:pPr>
            <a:r>
              <a:rPr lang="ur-PK" sz="3600" b="1" kern="1200" dirty="0" smtClean="0">
                <a:solidFill>
                  <a:schemeClr val="bg1"/>
                </a:solidFill>
                <a:ea typeface="MS Mincho" pitchFamily="49" charset="-128"/>
              </a:rPr>
              <a:t>میر</a:t>
            </a:r>
            <a:r>
              <a:rPr lang="ur-PK" sz="3600" b="1" kern="1200" dirty="0">
                <a:solidFill>
                  <a:schemeClr val="bg1"/>
                </a:solidFill>
                <a:ea typeface="MS Mincho" pitchFamily="49" charset="-128"/>
              </a:rPr>
              <a:t>آ</a:t>
            </a:r>
            <a:r>
              <a:rPr lang="ur-PK" sz="3600" b="1" kern="1200" dirty="0" smtClean="0">
                <a:solidFill>
                  <a:schemeClr val="bg1"/>
                </a:solidFill>
                <a:ea typeface="MS Mincho" pitchFamily="49" charset="-128"/>
              </a:rPr>
              <a:t> </a:t>
            </a:r>
            <a:r>
              <a:rPr lang="ur-PK" sz="3600" b="1" kern="1200" dirty="0">
                <a:solidFill>
                  <a:schemeClr val="bg1"/>
                </a:solidFill>
                <a:ea typeface="MS Mincho" pitchFamily="49" charset="-128"/>
              </a:rPr>
              <a:t>سلام آپ دونوں تک پہنچے (ہمہ وقت)</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667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wasilun dhalika ilaykuma</a:t>
            </a:r>
            <a:endParaRPr lang="fi-FI" sz="3200" b="1" i="1">
              <a:solidFill>
                <a:schemeClr val="bg1"/>
              </a:solidFill>
              <a:ea typeface="MS Mincho" pitchFamily="49" charset="-128"/>
            </a:endParaRPr>
          </a:p>
        </p:txBody>
      </p:sp>
      <p:sp>
        <p:nvSpPr>
          <p:cNvPr id="1866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675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غَيْرُ مَحْجُوبٍ عَنْكُمَا سَلاَمِي</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and my salutation never be screened from reaching you both</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اور آپ دونوں تک پہنچنے سے میرا سلام کبھی نہیں دکھایا جاسکتا ،</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677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ghayru mahjubin `ankuma salami</a:t>
            </a:r>
            <a:endParaRPr lang="fi-FI" sz="3200" b="1" i="1">
              <a:solidFill>
                <a:schemeClr val="bg1"/>
              </a:solidFill>
              <a:ea typeface="MS Mincho" pitchFamily="49" charset="-128"/>
            </a:endParaRPr>
          </a:p>
        </p:txBody>
      </p:sp>
      <p:sp>
        <p:nvSpPr>
          <p:cNvPr id="1867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778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 شَاءَ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Allah willing</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اللہ راضی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688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in sha'a allahu</a:t>
            </a:r>
            <a:endParaRPr lang="fi-FI" sz="3200" b="1" i="1">
              <a:solidFill>
                <a:schemeClr val="bg1"/>
              </a:solidFill>
              <a:ea typeface="MS Mincho" pitchFamily="49" charset="-128"/>
            </a:endParaRPr>
          </a:p>
        </p:txBody>
      </p:sp>
      <p:sp>
        <p:nvSpPr>
          <p:cNvPr id="1868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880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امَّةً قَتَلَتْكُمْ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May Allah </a:t>
            </a:r>
            <a:r>
              <a:rPr lang="en-US" sz="3600" b="1" kern="1200" dirty="0" smtClean="0">
                <a:solidFill>
                  <a:schemeClr val="tx1"/>
                </a:solidFill>
                <a:ea typeface="MS Mincho" pitchFamily="49" charset="-128"/>
              </a:rPr>
              <a:t>withhold blessing from </a:t>
            </a:r>
            <a:r>
              <a:rPr lang="en-US" sz="3600" b="1" kern="1200" dirty="0">
                <a:solidFill>
                  <a:schemeClr val="tx1"/>
                </a:solidFill>
                <a:ea typeface="MS Mincho" pitchFamily="49" charset="-128"/>
              </a:rPr>
              <a:t>the people who slew you</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لعنت کرے خدا اس گروہ پر جس نے آپ کو قتل کیا</a:t>
            </a:r>
            <a:endParaRPr lang="en-US" sz="3600" b="1" kern="1200" dirty="0">
              <a:solidFill>
                <a:schemeClr val="tx1"/>
              </a:solidFill>
              <a:ea typeface="MS Mincho" pitchFamily="49" charset="-128"/>
            </a:endParaRPr>
          </a:p>
        </p:txBody>
      </p:sp>
      <p:sp>
        <p:nvSpPr>
          <p:cNvPr id="358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ummatan qatalatkum</a:t>
            </a:r>
          </a:p>
        </p:txBody>
      </p:sp>
      <p:sp>
        <p:nvSpPr>
          <p:cNvPr id="35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584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وَاسْالُهُ بِحَقِّكُمَا انْ يَشَاءَ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وَيَفْعَلَ</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I also beseech Him in your names to determine and do that</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میں آپ کے ناموں سے بھی التجا کرتا ہوں کہ وہ اس کا تعین کریں اور کریں ،</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698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wa as'aluhu bihaqqikuma an yasha'a dhalika wa yaf`ala</a:t>
            </a:r>
            <a:endParaRPr lang="fi-FI" sz="3200" b="1" i="1">
              <a:solidFill>
                <a:schemeClr val="bg1"/>
              </a:solidFill>
              <a:ea typeface="MS Mincho" pitchFamily="49" charset="-128"/>
            </a:endParaRPr>
          </a:p>
        </p:txBody>
      </p:sp>
      <p:sp>
        <p:nvSpPr>
          <p:cNvPr id="1869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6983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فَإِنَّهُ حَمِيدٌ مَجِيدٌ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for He is verily the owner of praise and the owner of glory</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بے شک وہ حمد و ثنا کا مالک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708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fa'innahu hamidun majidun</a:t>
            </a:r>
            <a:endParaRPr lang="fi-FI" sz="3200" b="1" i="1">
              <a:solidFill>
                <a:schemeClr val="bg1"/>
              </a:solidFill>
              <a:ea typeface="MS Mincho" pitchFamily="49" charset="-128"/>
            </a:endParaRPr>
          </a:p>
        </p:txBody>
      </p:sp>
      <p:sp>
        <p:nvSpPr>
          <p:cNvPr id="1870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085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إِنْقَلَبْتُ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سَيِّدَيَّ عَنْكُمَا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am now leaving you both, O my masters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میں اب آپ دونوں کو چھوڑ رہا ہوں ، میرے آقاؤں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718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inqalabtu ya sayyidayya `ankuma</a:t>
            </a:r>
            <a:endParaRPr lang="fi-FI" sz="3200" b="1" i="1">
              <a:solidFill>
                <a:schemeClr val="bg1"/>
              </a:solidFill>
              <a:ea typeface="MS Mincho" pitchFamily="49" charset="-128"/>
            </a:endParaRPr>
          </a:p>
        </p:txBody>
      </p:sp>
      <p:sp>
        <p:nvSpPr>
          <p:cNvPr id="1871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187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تَائِباً حَامِداً لِلَّهِ</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repenting to and praising Allah</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توبہ کرنا اور اللہ کی حمد کرنا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729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ta'iban hamidan lillahi</a:t>
            </a:r>
            <a:endParaRPr lang="fi-FI" sz="3200" b="1" i="1">
              <a:solidFill>
                <a:schemeClr val="bg1"/>
              </a:solidFill>
              <a:ea typeface="MS Mincho" pitchFamily="49" charset="-128"/>
            </a:endParaRPr>
          </a:p>
        </p:txBody>
      </p:sp>
      <p:sp>
        <p:nvSpPr>
          <p:cNvPr id="1872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290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شَاكِراً رَاجِياً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لِلإِجَابَةِ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and thanking Him and hoping Him to respond to me</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اور اس کا شکریہ ادا کرنا اور اس سے امید کرنا کہ وہ مجھے جواب دے۔</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739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shakiran rajiyan lil-ijabati</a:t>
            </a:r>
            <a:endParaRPr lang="fi-FI" sz="3200" b="1" i="1">
              <a:solidFill>
                <a:schemeClr val="bg1"/>
              </a:solidFill>
              <a:ea typeface="MS Mincho" pitchFamily="49" charset="-128"/>
            </a:endParaRPr>
          </a:p>
        </p:txBody>
      </p:sp>
      <p:sp>
        <p:nvSpPr>
          <p:cNvPr id="1873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392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غَيْرَ آيِسٍ وَلاَ قَانِطٍ</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neither despair nor lose </a:t>
            </a:r>
            <a:r>
              <a:rPr lang="en-US" sz="3600" b="1" kern="1200" dirty="0" smtClean="0">
                <a:solidFill>
                  <a:schemeClr val="bg1"/>
                </a:solidFill>
                <a:ea typeface="MS Mincho" pitchFamily="49" charset="-128"/>
              </a:rPr>
              <a:t>hope,</a:t>
            </a:r>
          </a:p>
          <a:p>
            <a:pPr marL="342900" indent="-342900" eaLnBrk="1" hangingPunct="1">
              <a:defRPr/>
            </a:pPr>
            <a:r>
              <a:rPr lang="ur-PK" sz="3600" b="1" kern="1200" dirty="0">
                <a:solidFill>
                  <a:schemeClr val="bg1"/>
                </a:solidFill>
                <a:ea typeface="MS Mincho" pitchFamily="49" charset="-128"/>
              </a:rPr>
              <a:t>میں نا مایوس ہوں اور نہ ہی امید سے محروم ہوں ،</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749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ghayra ayisin wa la qanitin</a:t>
            </a:r>
            <a:endParaRPr lang="fi-FI" sz="3200" b="1" i="1">
              <a:solidFill>
                <a:schemeClr val="bg1"/>
              </a:solidFill>
              <a:ea typeface="MS Mincho" pitchFamily="49" charset="-128"/>
            </a:endParaRPr>
          </a:p>
        </p:txBody>
      </p:sp>
      <p:sp>
        <p:nvSpPr>
          <p:cNvPr id="1874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495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آئِباً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عَائِداً رَاجِعاً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زِيَارَتِكُمَا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b="1" kern="1200" dirty="0">
                <a:solidFill>
                  <a:schemeClr val="bg1"/>
                </a:solidFill>
                <a:ea typeface="MS Mincho" pitchFamily="49" charset="-128"/>
              </a:rPr>
              <a:t>and I intend to come back, return, revisit you both</a:t>
            </a:r>
            <a:r>
              <a:rPr lang="en-US" b="1" kern="1200" dirty="0" smtClean="0">
                <a:solidFill>
                  <a:schemeClr val="bg1"/>
                </a:solidFill>
                <a:ea typeface="MS Mincho" pitchFamily="49" charset="-128"/>
              </a:rPr>
              <a:t>,</a:t>
            </a:r>
          </a:p>
          <a:p>
            <a:pPr marL="342900" indent="-342900" eaLnBrk="1" hangingPunct="1">
              <a:defRPr/>
            </a:pPr>
            <a:r>
              <a:rPr lang="ur-PK" b="1" kern="1200" dirty="0">
                <a:solidFill>
                  <a:schemeClr val="bg1"/>
                </a:solidFill>
                <a:ea typeface="MS Mincho" pitchFamily="49" charset="-128"/>
              </a:rPr>
              <a:t>اور میں واپس آنا ، واپس آنا ، آپ دونوں کو دوبارہ دیکھنے کا ارادہ کرتا ہوں ،</a:t>
            </a:r>
          </a:p>
          <a:p>
            <a:pPr marL="342900" indent="-342900" eaLnBrk="1" hangingPunct="1">
              <a:defRPr/>
            </a:pPr>
            <a:endParaRPr lang="ur-PK" b="1" kern="1200" dirty="0">
              <a:solidFill>
                <a:schemeClr val="bg1"/>
              </a:solidFill>
              <a:ea typeface="MS Mincho" pitchFamily="49" charset="-128"/>
            </a:endParaRPr>
          </a:p>
          <a:p>
            <a:pPr marL="342900" indent="-342900" eaLnBrk="1" hangingPunct="1">
              <a:defRPr/>
            </a:pPr>
            <a:endParaRPr lang="en-US" b="1" kern="1200" dirty="0">
              <a:solidFill>
                <a:schemeClr val="bg1"/>
              </a:solidFill>
              <a:ea typeface="MS Mincho" pitchFamily="49" charset="-128"/>
            </a:endParaRPr>
          </a:p>
        </p:txBody>
      </p:sp>
      <p:sp>
        <p:nvSpPr>
          <p:cNvPr id="18759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a'iban `a'idan raji`an ila ziyaratikuma</a:t>
            </a:r>
            <a:endParaRPr lang="fi-FI" sz="3200" b="1" i="1">
              <a:solidFill>
                <a:schemeClr val="bg1"/>
              </a:solidFill>
              <a:ea typeface="MS Mincho" pitchFamily="49" charset="-128"/>
            </a:endParaRPr>
          </a:p>
        </p:txBody>
      </p:sp>
      <p:sp>
        <p:nvSpPr>
          <p:cNvPr id="1875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597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غَيْرَ رَاغِبٍ عَنْكُمَا وَلاَ عَنْ زِيَارَتِكُمَا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while I have never desired to leave you or to abandon visiting you</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جب کہ میں نے کبھی آپ کو چھوڑنے یا آپ سے ملنے چھوڑنے کی خواہش نہیں کی ہے۔</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769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de-DE" sz="3200" b="1" i="1">
                <a:solidFill>
                  <a:schemeClr val="bg1"/>
                </a:solidFill>
                <a:ea typeface="MS Mincho" pitchFamily="49" charset="-128"/>
              </a:rPr>
              <a:t>ghayra raghibin `ankuma wa la `an ziyaratikuma</a:t>
            </a:r>
            <a:endParaRPr lang="fi-FI" sz="3200" b="1" i="1">
              <a:solidFill>
                <a:schemeClr val="bg1"/>
              </a:solidFill>
              <a:ea typeface="MS Mincho" pitchFamily="49" charset="-128"/>
            </a:endParaRPr>
          </a:p>
        </p:txBody>
      </p:sp>
      <p:sp>
        <p:nvSpPr>
          <p:cNvPr id="1876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699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بَلْ رَاجِعٌ عَائِدٌ إِنْ شَاءَ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rather, I shall return and come back, if Allah wills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بلکہ اگر میں چاہوں تو میں واپس آؤں گا۔</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780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bal raji`un `a'idun in sha'a allahu</a:t>
            </a:r>
            <a:endParaRPr lang="fi-FI" sz="3200" b="1" i="1">
              <a:solidFill>
                <a:schemeClr val="bg1"/>
              </a:solidFill>
              <a:ea typeface="MS Mincho" pitchFamily="49" charset="-128"/>
            </a:endParaRPr>
          </a:p>
        </p:txBody>
      </p:sp>
      <p:sp>
        <p:nvSpPr>
          <p:cNvPr id="1878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802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وَلاَ حَوْلَ وَلاَ قُوَّةَ إِلاَّ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There is neither might nor power except with Allah</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اللہ کے سوا کوئی طاقت اور طاقت نہیں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790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la hawla wa la quwwata illa billahi</a:t>
            </a:r>
            <a:endParaRPr lang="fi-FI" sz="3200" b="1" i="1">
              <a:solidFill>
                <a:schemeClr val="bg1"/>
              </a:solidFill>
              <a:ea typeface="MS Mincho" pitchFamily="49" charset="-128"/>
            </a:endParaRPr>
          </a:p>
        </p:txBody>
      </p:sp>
      <p:sp>
        <p:nvSpPr>
          <p:cNvPr id="1879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7904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ٱلْمُمَهِّدِينَ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لَهُمْ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May Allah </a:t>
            </a:r>
            <a:r>
              <a:rPr lang="en-US" b="1" kern="1200" dirty="0" smtClean="0">
                <a:solidFill>
                  <a:schemeClr val="tx1"/>
                </a:solidFill>
                <a:ea typeface="MS Mincho" pitchFamily="49" charset="-128"/>
              </a:rPr>
              <a:t>withhold blessing from </a:t>
            </a:r>
            <a:r>
              <a:rPr lang="en-US" b="1" kern="1200" dirty="0">
                <a:solidFill>
                  <a:schemeClr val="tx1"/>
                </a:solidFill>
                <a:ea typeface="MS Mincho" pitchFamily="49" charset="-128"/>
              </a:rPr>
              <a:t>those who paved the way for them to do </a:t>
            </a:r>
            <a:r>
              <a:rPr lang="en-US" b="1" kern="1200" dirty="0" smtClean="0">
                <a:solidFill>
                  <a:schemeClr val="tx1"/>
                </a:solidFill>
                <a:ea typeface="MS Mincho" pitchFamily="49" charset="-128"/>
              </a:rPr>
              <a:t>so</a:t>
            </a:r>
          </a:p>
          <a:p>
            <a:pPr marL="342900" indent="-342900" eaLnBrk="1" hangingPunct="1">
              <a:defRPr/>
            </a:pPr>
            <a:r>
              <a:rPr lang="ur-PK" dirty="0">
                <a:solidFill>
                  <a:schemeClr val="tx1"/>
                </a:solidFill>
              </a:rPr>
              <a:t>  اور لعنت کرے خدا اس گروہ پر جنہوں نے اسباب مہییا کئے</a:t>
            </a:r>
            <a:endParaRPr lang="en-US" b="1" kern="1200" dirty="0">
              <a:solidFill>
                <a:schemeClr val="tx1"/>
              </a:solidFill>
              <a:ea typeface="MS Mincho" pitchFamily="49" charset="-128"/>
            </a:endParaRPr>
          </a:p>
        </p:txBody>
      </p:sp>
      <p:sp>
        <p:nvSpPr>
          <p:cNvPr id="368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almumahhidina lahum</a:t>
            </a:r>
          </a:p>
        </p:txBody>
      </p:sp>
      <p:sp>
        <p:nvSpPr>
          <p:cNvPr id="36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687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سَادَتِي رَغِبْتُ إِلَيْكُمَا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زِيَارَتِكُمَا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O my masters, I do desire for both of you and for visiting </a:t>
            </a:r>
            <a:r>
              <a:rPr lang="en-US" sz="2800" b="1" kern="1200" dirty="0" smtClean="0">
                <a:solidFill>
                  <a:schemeClr val="bg1"/>
                </a:solidFill>
                <a:ea typeface="MS Mincho" pitchFamily="49" charset="-128"/>
              </a:rPr>
              <a:t>you</a:t>
            </a:r>
          </a:p>
          <a:p>
            <a:pPr marL="342900" indent="-342900" eaLnBrk="1" hangingPunct="1">
              <a:defRPr/>
            </a:pPr>
            <a:r>
              <a:rPr lang="ur-PK" sz="2800" b="1" kern="1200" dirty="0">
                <a:solidFill>
                  <a:schemeClr val="bg1"/>
                </a:solidFill>
                <a:ea typeface="MS Mincho" pitchFamily="49" charset="-128"/>
              </a:rPr>
              <a:t>اے میرے آقا ، میں آپ دونوں کی خواہش کرتا ہوں اور آپ کی زیارت کرتا ہوں</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800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ya sadati raghibtu ilaykuma wa ila ziyaratikuma</a:t>
            </a:r>
            <a:endParaRPr lang="fi-FI" sz="3200" b="1" i="1">
              <a:solidFill>
                <a:schemeClr val="bg1"/>
              </a:solidFill>
              <a:ea typeface="MS Mincho" pitchFamily="49" charset="-128"/>
            </a:endParaRPr>
          </a:p>
        </p:txBody>
      </p:sp>
      <p:sp>
        <p:nvSpPr>
          <p:cNvPr id="1880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80070"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بَعْدَ انْ زَهِدَ فِيكُمَا وَفِي زِيَارَتِكُمَا اهْلُ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although the people of this world (may) abandon you both or abandon visiting you</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اگرچہ اس دنیا کے لوگ آپ دونوں کو ترک کردیں گے یا آپ کو ملنا چھوڑ دیں گے۔</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810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ba`da an zahida fikuma wa fi ziyaratikuma ahlu alddunya</a:t>
            </a:r>
            <a:endParaRPr lang="fi-FI" sz="3200" b="1" i="1">
              <a:solidFill>
                <a:schemeClr val="bg1"/>
              </a:solidFill>
              <a:ea typeface="MS Mincho" pitchFamily="49" charset="-128"/>
            </a:endParaRPr>
          </a:p>
        </p:txBody>
      </p:sp>
      <p:sp>
        <p:nvSpPr>
          <p:cNvPr id="1881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81094"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فَلاَ خَيَّبَنِيَ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مِمَّا رَجَوْتُ وَمَا امَّلْتُ فِي زِيَارَتِكُمَا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May Allah never make me fail to attain what I have hoped and desired in visiting you both</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اللہ کبھی بھی مجھے ان چیزوں کو حاصل کرنے میں ناکام نہ بنائے جو میں آپ دونوں سے ملنے کی امید کرتا تھا۔</a:t>
            </a:r>
          </a:p>
          <a:p>
            <a:pPr marL="342900" indent="-342900" eaLnBrk="1" hangingPunct="1">
              <a:defRPr/>
            </a:pPr>
            <a:endParaRPr lang="ur-PK" sz="2800" b="1" kern="1200" dirty="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18821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fala khayyabaniya allahu mimma rajawtu wa ma ammaltu fi ziyaratikuma</a:t>
            </a:r>
            <a:endParaRPr lang="fi-FI" sz="3200" b="1" i="1">
              <a:solidFill>
                <a:schemeClr val="bg1"/>
              </a:solidFill>
              <a:ea typeface="MS Mincho" pitchFamily="49" charset="-128"/>
            </a:endParaRPr>
          </a:p>
        </p:txBody>
      </p:sp>
      <p:sp>
        <p:nvSpPr>
          <p:cNvPr id="1882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82118"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إِنَّهُ قَرِيبٌ مُجِيبٌ</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Verily, He is All-nigh, All-responding</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بےشک وہ قریب تر ہے ، جواب دینے والا ہے۔</a:t>
            </a:r>
          </a:p>
          <a:p>
            <a:pPr marL="342900" indent="-342900" eaLnBrk="1" hangingPunct="1">
              <a:defRPr/>
            </a:pPr>
            <a:endParaRPr lang="ur-PK" sz="3600" b="1" kern="1200" dirty="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8831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es-ES" sz="3200" b="1" i="1">
                <a:solidFill>
                  <a:schemeClr val="bg1"/>
                </a:solidFill>
                <a:ea typeface="MS Mincho" pitchFamily="49" charset="-128"/>
              </a:rPr>
              <a:t>innahu qaribun mujibun</a:t>
            </a:r>
            <a:endParaRPr lang="fi-FI" sz="3200" b="1" i="1">
              <a:solidFill>
                <a:schemeClr val="bg1"/>
              </a:solidFill>
              <a:ea typeface="MS Mincho" pitchFamily="49" charset="-128"/>
            </a:endParaRPr>
          </a:p>
        </p:txBody>
      </p:sp>
      <p:sp>
        <p:nvSpPr>
          <p:cNvPr id="1883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83142"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18841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salli `ala muhammadin wa ali muhammadin</a:t>
            </a:r>
          </a:p>
        </p:txBody>
      </p:sp>
      <p:sp>
        <p:nvSpPr>
          <p:cNvPr id="1884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دعاء علقمة</a:t>
            </a:r>
          </a:p>
        </p:txBody>
      </p:sp>
      <p:sp>
        <p:nvSpPr>
          <p:cNvPr id="1884166" name="Rectangle 4"/>
          <p:cNvSpPr>
            <a:spLocks noChangeArrowheads="1"/>
          </p:cNvSpPr>
          <p:nvPr/>
        </p:nvSpPr>
        <p:spPr bwMode="auto">
          <a:xfrm>
            <a:off x="-36513" y="1058863"/>
            <a:ext cx="142557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Duá Alqamah</a:t>
            </a:r>
            <a:endParaRPr lang="en-US" sz="1600" b="1">
              <a:solidFill>
                <a:srgbClr val="FFFF99"/>
              </a:solidFill>
              <a:latin typeface="Trebuchet MS"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2410" y="139973"/>
            <a:ext cx="3315379" cy="808037"/>
          </a:xfrm>
          <a:prstGeom prst="rect">
            <a:avLst/>
          </a:prstGeom>
        </p:spPr>
      </p:pic>
    </p:spTree>
  </p:cSld>
  <p:clrMapOvr>
    <a:masterClrMapping/>
  </p:clrMapOvr>
  <p:transition>
    <p:fade/>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ChangeArrowheads="1"/>
          </p:cNvSpPr>
          <p:nvPr/>
        </p:nvSpPr>
        <p:spPr bwMode="auto">
          <a:xfrm>
            <a:off x="0" y="1849438"/>
            <a:ext cx="9144000"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6000" b="1">
                <a:solidFill>
                  <a:srgbClr val="CC0000"/>
                </a:solidFill>
                <a:latin typeface="Al-Arial"/>
                <a:ea typeface="MS Mincho" pitchFamily="49" charset="-128"/>
              </a:rPr>
              <a:t>Du’a to withhold any blessings from the killers of Imam Husayn (A.S) as follows:</a:t>
            </a:r>
            <a:endParaRPr lang="en-US" sz="6000">
              <a:solidFill>
                <a:schemeClr val="bg1"/>
              </a:solidFill>
              <a:latin typeface="Times New Roman" pitchFamily="18" charset="0"/>
            </a:endParaRPr>
          </a:p>
        </p:txBody>
      </p:sp>
      <p:sp>
        <p:nvSpPr>
          <p:cNvPr id="188518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88518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
        <p:nvSpPr>
          <p:cNvPr id="8"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اللـَّهُمَ  الْعَنْ قَتَلَةَ الْحُسَيْنِ وَ أولادِهِ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وَ </a:t>
            </a:r>
            <a:r>
              <a:rPr lang="ar-SA" sz="9200" kern="1200" dirty="0">
                <a:solidFill>
                  <a:schemeClr val="bg1"/>
                </a:solidFill>
                <a:latin typeface="Arabic Typesetting" panose="03020402040406030203" pitchFamily="66" charset="-78"/>
                <a:ea typeface="+mn-ea"/>
                <a:cs typeface="Arabic Typesetting" panose="03020402040406030203" pitchFamily="66" charset="-78"/>
              </a:rPr>
              <a:t>أصْحَابِهِ</a:t>
            </a:r>
          </a:p>
        </p:txBody>
      </p:sp>
      <p:sp>
        <p:nvSpPr>
          <p:cNvPr id="12" name="Subtitle 4"/>
          <p:cNvSpPr>
            <a:spLocks noGrp="1"/>
          </p:cNvSpPr>
          <p:nvPr>
            <p:ph type="subTitle" idx="1"/>
          </p:nvPr>
        </p:nvSpPr>
        <p:spPr>
          <a:xfrm>
            <a:off x="-152400" y="3505200"/>
            <a:ext cx="9525000" cy="1752600"/>
          </a:xfrm>
        </p:spPr>
        <p:txBody>
          <a:bodyPr/>
          <a:lstStyle/>
          <a:p>
            <a:pPr marL="342900" indent="-342900" eaLnBrk="1" hangingPunct="1">
              <a:defRPr/>
            </a:pPr>
            <a:r>
              <a:rPr lang="en-US" sz="2400" b="1" kern="1200" dirty="0">
                <a:solidFill>
                  <a:schemeClr val="bg1"/>
                </a:solidFill>
                <a:ea typeface="MS Mincho" pitchFamily="49" charset="-128"/>
              </a:rPr>
              <a:t>O </a:t>
            </a:r>
            <a:r>
              <a:rPr lang="en-US" sz="2400" b="1" kern="1200" dirty="0" err="1">
                <a:solidFill>
                  <a:schemeClr val="bg1"/>
                </a:solidFill>
                <a:ea typeface="MS Mincho" pitchFamily="49" charset="-128"/>
              </a:rPr>
              <a:t>Alláh</a:t>
            </a:r>
            <a:r>
              <a:rPr lang="en-US" sz="2400" b="1" kern="1200" dirty="0">
                <a:solidFill>
                  <a:schemeClr val="bg1"/>
                </a:solidFill>
                <a:ea typeface="MS Mincho" pitchFamily="49" charset="-128"/>
              </a:rPr>
              <a:t>, curse those who killed </a:t>
            </a:r>
            <a:r>
              <a:rPr lang="en-US" sz="2400" b="1" kern="1200" dirty="0" err="1" smtClean="0">
                <a:solidFill>
                  <a:schemeClr val="bg1"/>
                </a:solidFill>
                <a:ea typeface="MS Mincho" pitchFamily="49" charset="-128"/>
              </a:rPr>
              <a:t>Husayn</a:t>
            </a:r>
            <a:r>
              <a:rPr lang="en-US" sz="2400" b="1" kern="1200" dirty="0">
                <a:solidFill>
                  <a:schemeClr val="bg1"/>
                </a:solidFill>
                <a:ea typeface="MS Mincho" pitchFamily="49" charset="-128"/>
              </a:rPr>
              <a:t>, his children, and his companions</a:t>
            </a:r>
            <a:r>
              <a:rPr lang="en-US" sz="2400" b="1" kern="1200" dirty="0" smtClean="0">
                <a:solidFill>
                  <a:schemeClr val="bg1"/>
                </a:solidFill>
                <a:ea typeface="MS Mincho" pitchFamily="49" charset="-128"/>
              </a:rPr>
              <a:t>.</a:t>
            </a:r>
          </a:p>
          <a:p>
            <a:pPr marL="342900" indent="-342900" eaLnBrk="1" hangingPunct="1">
              <a:defRPr/>
            </a:pPr>
            <a:r>
              <a:rPr lang="ur-PK" sz="2400" b="1" kern="1200" dirty="0">
                <a:solidFill>
                  <a:schemeClr val="bg1"/>
                </a:solidFill>
                <a:ea typeface="MS Mincho" pitchFamily="49" charset="-128"/>
              </a:rPr>
              <a:t>اے اللہ ان پر لعنت بھیج جس نے حسینین ، اس کے بچوں اور اس کے ساتھیوں کو قتل کیا۔</a:t>
            </a:r>
          </a:p>
          <a:p>
            <a:pPr marL="342900" indent="-342900" eaLnBrk="1" hangingPunct="1">
              <a:defRPr/>
            </a:pPr>
            <a:endParaRPr lang="en-US" sz="2400" b="1" kern="1200" dirty="0" smtClean="0">
              <a:solidFill>
                <a:schemeClr val="bg1"/>
              </a:solidFill>
              <a:ea typeface="MS Mincho" pitchFamily="49" charset="-128"/>
            </a:endParaRPr>
          </a:p>
        </p:txBody>
      </p:sp>
      <p:sp>
        <p:nvSpPr>
          <p:cNvPr id="1886212" name="Subtitle 4"/>
          <p:cNvSpPr txBox="1">
            <a:spLocks/>
          </p:cNvSpPr>
          <p:nvPr/>
        </p:nvSpPr>
        <p:spPr bwMode="auto">
          <a:xfrm>
            <a:off x="304800" y="4800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Allahumal A'n Qatalatal Husayn Wa Awlaadihee Wa Ashaabihee'</a:t>
            </a:r>
          </a:p>
        </p:txBody>
      </p:sp>
      <p:sp>
        <p:nvSpPr>
          <p:cNvPr id="1886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88621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
        <p:nvSpPr>
          <p:cNvPr id="7" name="Rectangle 4"/>
          <p:cNvSpPr>
            <a:spLocks noChangeArrowheads="1"/>
          </p:cNvSpPr>
          <p:nvPr/>
        </p:nvSpPr>
        <p:spPr bwMode="auto">
          <a:xfrm>
            <a:off x="3756025" y="1058863"/>
            <a:ext cx="18065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100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
        <p:nvSpPr>
          <p:cNvPr id="1886216" name="Text Box 4"/>
          <p:cNvSpPr txBox="1">
            <a:spLocks noChangeArrowheads="1"/>
          </p:cNvSpPr>
          <p:nvPr/>
        </p:nvSpPr>
        <p:spPr bwMode="auto">
          <a:xfrm>
            <a:off x="3348038" y="6072188"/>
            <a:ext cx="2447925" cy="366712"/>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b="1">
                <a:solidFill>
                  <a:srgbClr val="FFFF99"/>
                </a:solidFill>
                <a:latin typeface="Trebuchet MS" pitchFamily="34" charset="0"/>
              </a:rPr>
              <a:t>Tasbih Counter : 1</a:t>
            </a:r>
          </a:p>
        </p:txBody>
      </p:sp>
    </p:spTree>
  </p:cSld>
  <p:clrMapOvr>
    <a:masterClrMapping/>
  </p:clrMapOvr>
  <p:transition>
    <p:fade/>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19886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salli `ala muhammadin wa ali muhammadin</a:t>
            </a:r>
          </a:p>
        </p:txBody>
      </p:sp>
      <p:sp>
        <p:nvSpPr>
          <p:cNvPr id="1988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8861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ChangeArrowheads="1"/>
          </p:cNvSpPr>
          <p:nvPr/>
        </p:nvSpPr>
        <p:spPr bwMode="auto">
          <a:xfrm>
            <a:off x="0" y="2309813"/>
            <a:ext cx="9144000"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6000" b="1">
                <a:solidFill>
                  <a:srgbClr val="CC0000"/>
                </a:solidFill>
                <a:latin typeface="Al-Arial"/>
                <a:ea typeface="MS Mincho" pitchFamily="49" charset="-128"/>
              </a:rPr>
              <a:t>Move forwards &amp; backwards seven times, saying... </a:t>
            </a:r>
          </a:p>
        </p:txBody>
      </p:sp>
      <p:sp>
        <p:nvSpPr>
          <p:cNvPr id="198963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8963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0658" name="Rectangle 1"/>
          <p:cNvSpPr>
            <a:spLocks noChangeArrowheads="1"/>
          </p:cNvSpPr>
          <p:nvPr/>
        </p:nvSpPr>
        <p:spPr bwMode="auto">
          <a:xfrm>
            <a:off x="0" y="5334000"/>
            <a:ext cx="9144000" cy="1752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fi-FI" sz="3200" b="1" i="1">
                <a:solidFill>
                  <a:schemeClr val="bg1"/>
                </a:solidFill>
                <a:ea typeface="MS Mincho" pitchFamily="49" charset="-128"/>
              </a:rPr>
              <a:t>Innaa Lillaahi Wa Innaa Ilayhi Raaji-O ‘Ona Riz”An Bi-Qaz”Aaa-Iheewa Tasleeman Li-Amrihee</a:t>
            </a:r>
          </a:p>
        </p:txBody>
      </p:sp>
      <p:sp>
        <p:nvSpPr>
          <p:cNvPr id="199065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066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
        <p:nvSpPr>
          <p:cNvPr id="5" name="Title 3"/>
          <p:cNvSpPr txBox="1">
            <a:spLocks/>
          </p:cNvSpPr>
          <p:nvPr/>
        </p:nvSpPr>
        <p:spPr bwMode="auto">
          <a:xfrm>
            <a:off x="228600" y="1676400"/>
            <a:ext cx="87630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charset="0"/>
                <a:cs typeface="Arial" charset="0"/>
              </a:defRPr>
            </a:lvl2pPr>
            <a:lvl3pPr algn="ctr" rtl="0" eaLnBrk="0" fontAlgn="base" hangingPunct="0">
              <a:spcBef>
                <a:spcPct val="0"/>
              </a:spcBef>
              <a:spcAft>
                <a:spcPct val="0"/>
              </a:spcAft>
              <a:defRPr sz="4400">
                <a:solidFill>
                  <a:srgbClr val="000066"/>
                </a:solidFill>
                <a:latin typeface="Arial" charset="0"/>
                <a:cs typeface="Arial" charset="0"/>
              </a:defRPr>
            </a:lvl3pPr>
            <a:lvl4pPr algn="ctr" rtl="0" eaLnBrk="0" fontAlgn="base" hangingPunct="0">
              <a:spcBef>
                <a:spcPct val="0"/>
              </a:spcBef>
              <a:spcAft>
                <a:spcPct val="0"/>
              </a:spcAft>
              <a:defRPr sz="4400">
                <a:solidFill>
                  <a:srgbClr val="000066"/>
                </a:solidFill>
                <a:latin typeface="Arial" charset="0"/>
                <a:cs typeface="Arial" charset="0"/>
              </a:defRPr>
            </a:lvl4pPr>
            <a:lvl5pPr algn="ctr" rtl="0" eaLnBrk="0" fontAlgn="base" hangingPunct="0">
              <a:spcBef>
                <a:spcPct val="0"/>
              </a:spcBef>
              <a:spcAft>
                <a:spcPct val="0"/>
              </a:spcAft>
              <a:defRPr sz="4400">
                <a:solidFill>
                  <a:srgbClr val="000066"/>
                </a:solidFill>
                <a:latin typeface="Arial" charset="0"/>
                <a:cs typeface="Arial" charset="0"/>
              </a:defRPr>
            </a:lvl5pPr>
            <a:lvl6pPr marL="457200" algn="ctr" rtl="0" fontAlgn="base">
              <a:spcBef>
                <a:spcPct val="0"/>
              </a:spcBef>
              <a:spcAft>
                <a:spcPct val="0"/>
              </a:spcAft>
              <a:defRPr sz="4400">
                <a:solidFill>
                  <a:srgbClr val="000066"/>
                </a:solidFill>
                <a:latin typeface="Arial" charset="0"/>
                <a:cs typeface="Arial" charset="0"/>
              </a:defRPr>
            </a:lvl6pPr>
            <a:lvl7pPr marL="914400" algn="ctr" rtl="0" fontAlgn="base">
              <a:spcBef>
                <a:spcPct val="0"/>
              </a:spcBef>
              <a:spcAft>
                <a:spcPct val="0"/>
              </a:spcAft>
              <a:defRPr sz="4400">
                <a:solidFill>
                  <a:srgbClr val="000066"/>
                </a:solidFill>
                <a:latin typeface="Arial" charset="0"/>
                <a:cs typeface="Arial" charset="0"/>
              </a:defRPr>
            </a:lvl7pPr>
            <a:lvl8pPr marL="1371600" algn="ctr" rtl="0" fontAlgn="base">
              <a:spcBef>
                <a:spcPct val="0"/>
              </a:spcBef>
              <a:spcAft>
                <a:spcPct val="0"/>
              </a:spcAft>
              <a:defRPr sz="4400">
                <a:solidFill>
                  <a:srgbClr val="000066"/>
                </a:solidFill>
                <a:latin typeface="Arial" charset="0"/>
                <a:cs typeface="Arial" charset="0"/>
              </a:defRPr>
            </a:lvl8pPr>
            <a:lvl9pPr marL="1828800" algn="ctr" rtl="0" fontAlgn="base">
              <a:spcBef>
                <a:spcPct val="0"/>
              </a:spcBef>
              <a:spcAft>
                <a:spcPct val="0"/>
              </a:spcAft>
              <a:defRPr sz="4400">
                <a:solidFill>
                  <a:srgbClr val="000066"/>
                </a:solidFill>
                <a:latin typeface="Arial" charset="0"/>
                <a:cs typeface="Arial" charset="0"/>
              </a:defRPr>
            </a:lvl9pPr>
          </a:lstStyle>
          <a:p>
            <a:pPr rtl="1" eaLnBrk="1" hangingPunct="1">
              <a:lnSpc>
                <a:spcPts val="8000"/>
              </a:lnSpc>
              <a:defRPr/>
            </a:pPr>
            <a:r>
              <a:rPr lang="ar-SA" sz="9200" dirty="0">
                <a:solidFill>
                  <a:schemeClr val="bg1"/>
                </a:solidFill>
                <a:latin typeface="Arabic Typesetting" panose="03020402040406030203" pitchFamily="66" charset="-78"/>
                <a:ea typeface="+mn-ea"/>
                <a:cs typeface="Arabic Typesetting" panose="03020402040406030203" pitchFamily="66" charset="-78"/>
              </a:rPr>
              <a:t>إِنـَّا لِلـَّهِ وَ إِنـَّا إلَيْهِ رَاجِعُونَ </a:t>
            </a:r>
            <a:endParaRPr lang="en-US" sz="9200" dirty="0" smtClean="0">
              <a:solidFill>
                <a:schemeClr val="bg1"/>
              </a:solidFill>
              <a:latin typeface="Arabic Typesetting" panose="03020402040406030203" pitchFamily="66" charset="-78"/>
              <a:ea typeface="+mn-ea"/>
              <a:cs typeface="Arabic Typesetting" panose="03020402040406030203" pitchFamily="66" charset="-78"/>
            </a:endParaRPr>
          </a:p>
          <a:p>
            <a:pPr rtl="1" eaLnBrk="1" hangingPunct="1">
              <a:lnSpc>
                <a:spcPts val="8000"/>
              </a:lnSpc>
              <a:defRPr/>
            </a:pPr>
            <a:r>
              <a:rPr lang="ar-SA" sz="9200" dirty="0" smtClean="0">
                <a:solidFill>
                  <a:schemeClr val="bg1"/>
                </a:solidFill>
                <a:latin typeface="Arabic Typesetting" panose="03020402040406030203" pitchFamily="66" charset="-78"/>
                <a:ea typeface="+mn-ea"/>
                <a:cs typeface="Arabic Typesetting" panose="03020402040406030203" pitchFamily="66" charset="-78"/>
              </a:rPr>
              <a:t>رِضَاً </a:t>
            </a:r>
            <a:r>
              <a:rPr lang="ar-SA" sz="9200" dirty="0">
                <a:solidFill>
                  <a:schemeClr val="bg1"/>
                </a:solidFill>
                <a:latin typeface="Arabic Typesetting" panose="03020402040406030203" pitchFamily="66" charset="-78"/>
                <a:ea typeface="+mn-ea"/>
                <a:cs typeface="Arabic Typesetting" panose="03020402040406030203" pitchFamily="66" charset="-78"/>
              </a:rPr>
              <a:t>بِقَضَائِهِ وَ تَسْلِيمَاً لِأمْرِهِ </a:t>
            </a:r>
          </a:p>
        </p:txBody>
      </p:sp>
      <p:sp>
        <p:nvSpPr>
          <p:cNvPr id="1990662" name="Subtitle 4"/>
          <p:cNvSpPr txBox="1">
            <a:spLocks/>
          </p:cNvSpPr>
          <p:nvPr/>
        </p:nvSpPr>
        <p:spPr bwMode="auto">
          <a:xfrm>
            <a:off x="228600" y="3169920"/>
            <a:ext cx="8686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400" b="1" dirty="0">
                <a:solidFill>
                  <a:schemeClr val="bg1"/>
                </a:solidFill>
                <a:ea typeface="MS Mincho" pitchFamily="49" charset="-128"/>
              </a:rPr>
              <a:t>Surely we come from </a:t>
            </a:r>
            <a:r>
              <a:rPr lang="en-US" sz="2400" b="1" dirty="0" err="1">
                <a:solidFill>
                  <a:schemeClr val="bg1"/>
                </a:solidFill>
                <a:ea typeface="MS Mincho" pitchFamily="49" charset="-128"/>
              </a:rPr>
              <a:t>Alláh</a:t>
            </a:r>
            <a:r>
              <a:rPr lang="en-US" sz="2400" b="1" dirty="0">
                <a:solidFill>
                  <a:schemeClr val="bg1"/>
                </a:solidFill>
                <a:ea typeface="MS Mincho" pitchFamily="49" charset="-128"/>
              </a:rPr>
              <a:t>, and to Him we shall return (HQ-2:156)</a:t>
            </a:r>
          </a:p>
          <a:p>
            <a:pPr algn="ctr" eaLnBrk="1" hangingPunct="1"/>
            <a:r>
              <a:rPr lang="en-US" sz="2400" b="1" dirty="0">
                <a:solidFill>
                  <a:schemeClr val="bg1"/>
                </a:solidFill>
                <a:ea typeface="MS Mincho" pitchFamily="49" charset="-128"/>
              </a:rPr>
              <a:t>We are happy with His will and carry out His command</a:t>
            </a:r>
            <a:r>
              <a:rPr lang="en-US" sz="2400" b="1" dirty="0" smtClean="0">
                <a:solidFill>
                  <a:schemeClr val="bg1"/>
                </a:solidFill>
                <a:ea typeface="MS Mincho" pitchFamily="49" charset="-128"/>
              </a:rPr>
              <a:t>.</a:t>
            </a:r>
          </a:p>
          <a:p>
            <a:pPr algn="ctr" eaLnBrk="1" hangingPunct="1"/>
            <a:r>
              <a:rPr lang="ur-PK" sz="2400" dirty="0"/>
              <a:t>بے شک ہم اللہ کی طرف سے آئے ہیں ، اور ہم اسی کی طرف لوٹ آئیں گے (HQ-2: 156) ہم اس کی مرضی سے خوش ہیں اور اس کے حکم پر عمل پیرا ہیں۔</a:t>
            </a:r>
            <a:endParaRPr lang="en-US" sz="2400" b="1" dirty="0">
              <a:solidFill>
                <a:schemeClr val="bg1"/>
              </a:solidFill>
              <a:ea typeface="MS Mincho" pitchFamily="49" charset="-128"/>
            </a:endParaRPr>
          </a:p>
        </p:txBody>
      </p:sp>
      <p:sp>
        <p:nvSpPr>
          <p:cNvPr id="9" name="Rectangle 4"/>
          <p:cNvSpPr>
            <a:spLocks noChangeArrowheads="1"/>
          </p:cNvSpPr>
          <p:nvPr/>
        </p:nvSpPr>
        <p:spPr bwMode="auto">
          <a:xfrm>
            <a:off x="3876675" y="1058863"/>
            <a:ext cx="1565275"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Recite 7 times</a:t>
            </a:r>
            <a:endParaRPr lang="en-US" sz="1600" b="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بِٱلتَّمْكِينِ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قِتَالِكُمْ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who made possible for them to fight against you</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  آپ کے قتل پر قادر ہونے کی</a:t>
            </a:r>
            <a:endParaRPr lang="en-US" sz="3600" b="1" kern="1200" dirty="0">
              <a:solidFill>
                <a:schemeClr val="tx1"/>
              </a:solidFill>
              <a:ea typeface="MS Mincho" pitchFamily="49" charset="-128"/>
            </a:endParaRPr>
          </a:p>
        </p:txBody>
      </p:sp>
      <p:sp>
        <p:nvSpPr>
          <p:cNvPr id="378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bilttamkini min qitalikum</a:t>
            </a:r>
          </a:p>
        </p:txBody>
      </p:sp>
      <p:sp>
        <p:nvSpPr>
          <p:cNvPr id="37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789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Muhammad</a:t>
            </a:r>
          </a:p>
          <a:p>
            <a:pPr marL="342900" indent="-342900" eaLnBrk="1" hangingPunct="1">
              <a:defRPr/>
            </a:pPr>
            <a:r>
              <a:rPr lang="en-US" sz="3600" b="1" kern="1200" dirty="0">
                <a:solidFill>
                  <a:schemeClr val="bg1"/>
                </a:solidFill>
                <a:ea typeface="MS Mincho" pitchFamily="49" charset="-128"/>
              </a:rPr>
              <a:t>and the family of Muhammad.</a:t>
            </a:r>
          </a:p>
        </p:txBody>
      </p:sp>
      <p:sp>
        <p:nvSpPr>
          <p:cNvPr id="19916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salli `ala muhammadin wa ali muhammadin</a:t>
            </a:r>
          </a:p>
        </p:txBody>
      </p:sp>
      <p:sp>
        <p:nvSpPr>
          <p:cNvPr id="1991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168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2706" name="Rectangle 2"/>
          <p:cNvSpPr>
            <a:spLocks noChangeArrowheads="1"/>
          </p:cNvSpPr>
          <p:nvPr/>
        </p:nvSpPr>
        <p:spPr bwMode="auto">
          <a:xfrm>
            <a:off x="0" y="2514600"/>
            <a:ext cx="9144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6000" b="1">
                <a:solidFill>
                  <a:srgbClr val="CC0000"/>
                </a:solidFill>
                <a:latin typeface="Al-Arial"/>
                <a:ea typeface="MS Mincho" pitchFamily="49" charset="-128"/>
              </a:rPr>
              <a:t>please be seated at your place and recite: </a:t>
            </a:r>
          </a:p>
        </p:txBody>
      </p:sp>
      <p:sp>
        <p:nvSpPr>
          <p:cNvPr id="199270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270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عَذِّبِ الْـفَجَرَةَ الَّذِيْنَ شَاقُّوْا رَسُوْلَـكَ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O Allah! Condemn and punish the licentious profligates who made the life of </a:t>
            </a:r>
            <a:r>
              <a:rPr lang="en-US" sz="2800" b="1" kern="1200" dirty="0" smtClean="0">
                <a:solidFill>
                  <a:schemeClr val="bg1"/>
                </a:solidFill>
                <a:ea typeface="MS Mincho" pitchFamily="49" charset="-128"/>
              </a:rPr>
              <a:t>Your Messenger </a:t>
            </a:r>
            <a:r>
              <a:rPr lang="en-US" sz="2800" b="1" kern="1200" dirty="0">
                <a:solidFill>
                  <a:schemeClr val="bg1"/>
                </a:solidFill>
                <a:ea typeface="MS Mincho" pitchFamily="49" charset="-128"/>
              </a:rPr>
              <a:t>miserable</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اے الله ان پر لعنت فرما جنہوں نے تیرے حبیب کی زندگی کو مشکل بنا دیا</a:t>
            </a:r>
            <a:endParaRPr lang="en-US" sz="2800" b="1" kern="1200" dirty="0">
              <a:solidFill>
                <a:schemeClr val="bg1"/>
              </a:solidFill>
              <a:ea typeface="MS Mincho" pitchFamily="49" charset="-128"/>
            </a:endParaRPr>
          </a:p>
        </p:txBody>
      </p:sp>
      <p:sp>
        <p:nvSpPr>
          <p:cNvPr id="19937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Allaahumma </a:t>
            </a:r>
            <a:r>
              <a:rPr lang="fi-FI" sz="3200" b="1" i="1" dirty="0">
                <a:solidFill>
                  <a:schemeClr val="bg1"/>
                </a:solidFill>
                <a:ea typeface="MS Mincho" pitchFamily="49" charset="-128"/>
              </a:rPr>
              <a:t>A’d’d’ibil Fajaratal Lad’eena Shaaqqoo Rasoolaka </a:t>
            </a:r>
          </a:p>
        </p:txBody>
      </p:sp>
      <p:sp>
        <p:nvSpPr>
          <p:cNvPr id="1993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373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حَارَبُوْا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اَوْلِيَآئَكَ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waged war against </a:t>
            </a:r>
            <a:r>
              <a:rPr lang="en-US" sz="3600" b="1" kern="1200" dirty="0" smtClean="0">
                <a:solidFill>
                  <a:schemeClr val="bg1"/>
                </a:solidFill>
                <a:ea typeface="MS Mincho" pitchFamily="49" charset="-128"/>
              </a:rPr>
              <a:t>Your close </a:t>
            </a:r>
            <a:r>
              <a:rPr lang="en-US" sz="3600" b="1" kern="1200" dirty="0">
                <a:solidFill>
                  <a:schemeClr val="bg1"/>
                </a:solidFill>
                <a:ea typeface="MS Mincho" pitchFamily="49" charset="-128"/>
              </a:rPr>
              <a:t>friends, </a:t>
            </a:r>
            <a:endParaRPr lang="en-US" sz="3600" b="1" kern="1200" dirty="0" smtClean="0">
              <a:solidFill>
                <a:schemeClr val="bg1"/>
              </a:solidFill>
              <a:ea typeface="MS Mincho" pitchFamily="49" charset="-128"/>
            </a:endParaRPr>
          </a:p>
          <a:p>
            <a:pPr marL="342900" indent="-342900" eaLnBrk="1" hangingPunct="1">
              <a:defRPr/>
            </a:pPr>
            <a:r>
              <a:rPr lang="ur-PK" sz="3600" b="1" kern="1200" dirty="0">
                <a:solidFill>
                  <a:schemeClr val="bg1"/>
                </a:solidFill>
                <a:ea typeface="MS Mincho" pitchFamily="49" charset="-128"/>
              </a:rPr>
              <a:t>اور آپ کے قریبی دوستوں کے خلاف جنگ لڑی ،</a:t>
            </a:r>
          </a:p>
          <a:p>
            <a:pPr marL="342900" indent="-342900" eaLnBrk="1" hangingPunct="1">
              <a:defRPr/>
            </a:pPr>
            <a:endParaRPr lang="en-US" sz="3600" b="1" kern="1200" dirty="0">
              <a:solidFill>
                <a:schemeClr val="bg1"/>
              </a:solidFill>
              <a:ea typeface="MS Mincho" pitchFamily="49" charset="-128"/>
            </a:endParaRPr>
          </a:p>
        </p:txBody>
      </p:sp>
      <p:sp>
        <p:nvSpPr>
          <p:cNvPr id="19947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H’aaraboo Awliyaaa-Ika </a:t>
            </a:r>
          </a:p>
        </p:txBody>
      </p:sp>
      <p:sp>
        <p:nvSpPr>
          <p:cNvPr id="1994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475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عَبَدُوْا غَيْرَكَ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worshipped others, (but) not </a:t>
            </a:r>
            <a:r>
              <a:rPr lang="en-US" sz="3600" b="1" kern="1200" dirty="0" smtClean="0">
                <a:solidFill>
                  <a:schemeClr val="bg1"/>
                </a:solidFill>
                <a:ea typeface="MS Mincho" pitchFamily="49" charset="-128"/>
              </a:rPr>
              <a:t>You,</a:t>
            </a:r>
          </a:p>
          <a:p>
            <a:pPr marL="342900" indent="-342900" eaLnBrk="1" hangingPunct="1">
              <a:defRPr/>
            </a:pPr>
            <a:r>
              <a:rPr lang="ur-PK" sz="3600" b="1" kern="1200" dirty="0">
                <a:solidFill>
                  <a:schemeClr val="bg1"/>
                </a:solidFill>
                <a:ea typeface="MS Mincho" pitchFamily="49" charset="-128"/>
              </a:rPr>
              <a:t>اور دوسروں کی عبادت کی ، آپ کی نہیں ،</a:t>
            </a:r>
          </a:p>
          <a:p>
            <a:pPr marL="342900" indent="-342900" eaLnBrk="1" hangingPunct="1">
              <a:defRPr/>
            </a:pPr>
            <a:endParaRPr lang="en-US" sz="3600" b="1" kern="1200" dirty="0">
              <a:solidFill>
                <a:schemeClr val="bg1"/>
              </a:solidFill>
              <a:ea typeface="MS Mincho" pitchFamily="49" charset="-128"/>
            </a:endParaRPr>
          </a:p>
        </p:txBody>
      </p:sp>
      <p:sp>
        <p:nvSpPr>
          <p:cNvPr id="19957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A’badoo Ghayraka </a:t>
            </a:r>
          </a:p>
        </p:txBody>
      </p:sp>
      <p:sp>
        <p:nvSpPr>
          <p:cNvPr id="1995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578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اسْتَحَلُّوْا مَـحَارَمَكَ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Deemed lawful (that which) </a:t>
            </a:r>
            <a:r>
              <a:rPr lang="en-US" sz="3600" b="1" kern="1200" dirty="0" smtClean="0">
                <a:solidFill>
                  <a:schemeClr val="bg1"/>
                </a:solidFill>
                <a:ea typeface="MS Mincho" pitchFamily="49" charset="-128"/>
              </a:rPr>
              <a:t>You had </a:t>
            </a:r>
            <a:r>
              <a:rPr lang="en-US" sz="3600" b="1" kern="1200" dirty="0">
                <a:solidFill>
                  <a:schemeClr val="bg1"/>
                </a:solidFill>
                <a:ea typeface="MS Mincho" pitchFamily="49" charset="-128"/>
              </a:rPr>
              <a:t>forbidden</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حلال سمجھا (جس سے) آپ نے منع کیا تھا ،</a:t>
            </a:r>
          </a:p>
          <a:p>
            <a:pPr marL="342900" indent="-342900" eaLnBrk="1" hangingPunct="1">
              <a:defRPr/>
            </a:pPr>
            <a:endParaRPr lang="en-US" sz="3600" b="1" kern="1200" dirty="0">
              <a:solidFill>
                <a:schemeClr val="bg1"/>
              </a:solidFill>
              <a:ea typeface="MS Mincho" pitchFamily="49" charset="-128"/>
            </a:endParaRPr>
          </a:p>
        </p:txBody>
      </p:sp>
      <p:sp>
        <p:nvSpPr>
          <p:cNvPr id="19968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Was-Tah’alloo Muh’aaramaka </a:t>
            </a:r>
          </a:p>
        </p:txBody>
      </p:sp>
      <p:sp>
        <p:nvSpPr>
          <p:cNvPr id="1996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680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الْعَنِ الْقَادَةَ وَ الْاَتْبَاعَ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Withhold your blessings upon </a:t>
            </a:r>
            <a:r>
              <a:rPr lang="en-US" sz="3600" b="1" kern="1200" dirty="0">
                <a:solidFill>
                  <a:schemeClr val="bg1"/>
                </a:solidFill>
                <a:ea typeface="MS Mincho" pitchFamily="49" charset="-128"/>
              </a:rPr>
              <a:t>their leaders, and followers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انکے قائدین پر اپنی رحمت روک دے</a:t>
            </a:r>
            <a:endParaRPr lang="en-US" sz="3600" b="1" kern="1200" dirty="0">
              <a:solidFill>
                <a:schemeClr val="bg1"/>
              </a:solidFill>
              <a:ea typeface="MS Mincho" pitchFamily="49" charset="-128"/>
            </a:endParaRPr>
          </a:p>
        </p:txBody>
      </p:sp>
      <p:sp>
        <p:nvSpPr>
          <p:cNvPr id="19978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Wal-A’nil Qaadata Wal Atbaa-A’ </a:t>
            </a:r>
          </a:p>
        </p:txBody>
      </p:sp>
      <p:sp>
        <p:nvSpPr>
          <p:cNvPr id="1997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783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مَنْ كَانَ مِنْهُمْ فَخَبَّ </a:t>
            </a:r>
          </a:p>
        </p:txBody>
      </p:sp>
      <p:sp>
        <p:nvSpPr>
          <p:cNvPr id="12" name="Subtitle 4"/>
          <p:cNvSpPr>
            <a:spLocks noGrp="1"/>
          </p:cNvSpPr>
          <p:nvPr>
            <p:ph type="subTitle" idx="1"/>
          </p:nvPr>
        </p:nvSpPr>
        <p:spPr>
          <a:xfrm>
            <a:off x="-152400" y="3292475"/>
            <a:ext cx="9372600" cy="1752600"/>
          </a:xfrm>
          <a:extLst/>
        </p:spPr>
        <p:txBody>
          <a:bodyPr/>
          <a:lstStyle/>
          <a:p>
            <a:pPr marL="342900" indent="-342900" eaLnBrk="1" hangingPunct="1">
              <a:defRPr/>
            </a:pPr>
            <a:r>
              <a:rPr lang="en-US" sz="3600" b="1" kern="1200" dirty="0">
                <a:solidFill>
                  <a:schemeClr val="bg1"/>
                </a:solidFill>
                <a:ea typeface="MS Mincho" pitchFamily="49" charset="-128"/>
              </a:rPr>
              <a:t>And on those who were from them, secretly or distinctly, </a:t>
            </a:r>
            <a:endParaRPr lang="en-US" sz="3600" b="1" kern="1200" dirty="0" smtClean="0">
              <a:solidFill>
                <a:schemeClr val="bg1"/>
              </a:solidFill>
              <a:ea typeface="MS Mincho" pitchFamily="49" charset="-128"/>
            </a:endParaRPr>
          </a:p>
          <a:p>
            <a:pPr marL="342900" indent="-342900" eaLnBrk="1" hangingPunct="1">
              <a:defRPr/>
            </a:pPr>
            <a:r>
              <a:rPr lang="ur-PK" sz="3600" b="1" kern="1200" dirty="0">
                <a:solidFill>
                  <a:schemeClr val="bg1"/>
                </a:solidFill>
                <a:ea typeface="MS Mincho" pitchFamily="49" charset="-128"/>
              </a:rPr>
              <a:t>اور ان پر جو ان سے تھے ، چھپ چھپ کر یا واضح طور پر ،</a:t>
            </a: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998852" name="Subtitle 4"/>
          <p:cNvSpPr txBox="1">
            <a:spLocks/>
          </p:cNvSpPr>
          <p:nvPr/>
        </p:nvSpPr>
        <p:spPr bwMode="auto">
          <a:xfrm>
            <a:off x="246856" y="566928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sv-SE" sz="3200" b="1" i="1" dirty="0" smtClean="0">
                <a:solidFill>
                  <a:schemeClr val="bg1"/>
                </a:solidFill>
                <a:ea typeface="MS Mincho" pitchFamily="49" charset="-128"/>
              </a:rPr>
              <a:t>Wa Man Kaana Minhum Fa-Khabba</a:t>
            </a:r>
            <a:endParaRPr lang="fi-FI" sz="3200" b="1" i="1" dirty="0">
              <a:solidFill>
                <a:schemeClr val="bg1"/>
              </a:solidFill>
              <a:ea typeface="MS Mincho" pitchFamily="49" charset="-128"/>
            </a:endParaRPr>
          </a:p>
        </p:txBody>
      </p:sp>
      <p:sp>
        <p:nvSpPr>
          <p:cNvPr id="1998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885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اَوْضَعَ مَعَهُمْ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اَوْرَضِىَ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بِفِعْلِهِمْ لَعْنًا كَثِيْرًا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or condoning their misdeeds, withhold all Your Mercy</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یا ان کی بدانتظامیوں پر تعزیت کرتے ہوئے ، اپنی ساری رحمت کو روکیں۔</a:t>
            </a: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999876" name="Subtitle 4"/>
          <p:cNvSpPr txBox="1">
            <a:spLocks/>
          </p:cNvSpPr>
          <p:nvPr/>
        </p:nvSpPr>
        <p:spPr bwMode="auto">
          <a:xfrm>
            <a:off x="304800" y="560324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a:solidFill>
                  <a:schemeClr val="bg1"/>
                </a:solidFill>
                <a:ea typeface="MS Mincho" pitchFamily="49" charset="-128"/>
              </a:rPr>
              <a:t>Awz”A-A’ma-A’hum Aw Raz”Iya Bi-Fia’-Lihim Laa’- Nan Katheeraa </a:t>
            </a:r>
          </a:p>
        </p:txBody>
      </p:sp>
      <p:sp>
        <p:nvSpPr>
          <p:cNvPr id="1999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9987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عَجِّلْ فَرَجَ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a:t>
            </a:r>
          </a:p>
        </p:txBody>
      </p:sp>
      <p:sp>
        <p:nvSpPr>
          <p:cNvPr id="12" name="Subtitle 4"/>
          <p:cNvSpPr>
            <a:spLocks noGrp="1"/>
          </p:cNvSpPr>
          <p:nvPr>
            <p:ph type="subTitle" idx="1"/>
          </p:nvPr>
        </p:nvSpPr>
        <p:spPr>
          <a:xfrm>
            <a:off x="-76200" y="3292475"/>
            <a:ext cx="9372600" cy="1752600"/>
          </a:xfrm>
          <a:extLst/>
        </p:spPr>
        <p:txBody>
          <a:bodyPr/>
          <a:lstStyle/>
          <a:p>
            <a:pPr marL="342900" indent="-342900" eaLnBrk="1" hangingPunct="1">
              <a:defRPr/>
            </a:pPr>
            <a:r>
              <a:rPr lang="en-US" sz="2800" b="1" kern="1200" dirty="0">
                <a:solidFill>
                  <a:schemeClr val="bg1"/>
                </a:solidFill>
                <a:ea typeface="MS Mincho" pitchFamily="49" charset="-128"/>
              </a:rPr>
              <a:t>O my Allah, bid to bring joy </a:t>
            </a:r>
            <a:r>
              <a:rPr lang="en-US" sz="2800" b="1" kern="1200" dirty="0" smtClean="0">
                <a:solidFill>
                  <a:schemeClr val="bg1"/>
                </a:solidFill>
                <a:ea typeface="MS Mincho" pitchFamily="49" charset="-128"/>
              </a:rPr>
              <a:t>and happiness </a:t>
            </a:r>
            <a:r>
              <a:rPr lang="en-US" sz="2800" b="1" kern="1200" dirty="0">
                <a:solidFill>
                  <a:schemeClr val="bg1"/>
                </a:solidFill>
                <a:ea typeface="MS Mincho" pitchFamily="49" charset="-128"/>
              </a:rPr>
              <a:t>quickly for “</a:t>
            </a:r>
            <a:r>
              <a:rPr lang="en-US" sz="2800" b="1" i="1" kern="1200" dirty="0" err="1" smtClean="0">
                <a:solidFill>
                  <a:schemeClr val="bg1"/>
                </a:solidFill>
                <a:ea typeface="MS Mincho" pitchFamily="49" charset="-128"/>
              </a:rPr>
              <a:t>AaliMuhammad</a:t>
            </a:r>
            <a:r>
              <a:rPr lang="en-US" sz="2800" b="1" kern="1200" dirty="0">
                <a:solidFill>
                  <a:schemeClr val="bg1"/>
                </a:solidFill>
                <a:ea typeface="MS Mincho" pitchFamily="49" charset="-128"/>
              </a:rPr>
              <a:t>”, (the children of Muhammad), </a:t>
            </a:r>
            <a:endParaRPr lang="en-US" sz="2800" b="1" kern="1200" dirty="0" smtClean="0">
              <a:solidFill>
                <a:schemeClr val="bg1"/>
              </a:solidFill>
              <a:ea typeface="MS Mincho" pitchFamily="49" charset="-128"/>
            </a:endParaRPr>
          </a:p>
          <a:p>
            <a:pPr marL="342900" indent="-342900" eaLnBrk="1" hangingPunct="1">
              <a:defRPr/>
            </a:pPr>
            <a:r>
              <a:rPr lang="ur-PK" sz="2800" b="1" kern="1200" dirty="0">
                <a:solidFill>
                  <a:schemeClr val="bg1"/>
                </a:solidFill>
                <a:ea typeface="MS Mincho" pitchFamily="49" charset="-128"/>
              </a:rPr>
              <a:t>اے میرے اللہ ، "عالی محمد" ، (محمد کے فرزندان) کے لئے جلدی سے خوشی اور مسرت لانے کی سعی کرو ،</a:t>
            </a:r>
          </a:p>
          <a:p>
            <a:pPr marL="342900" indent="-342900" eaLnBrk="1" hangingPunct="1">
              <a:defRPr/>
            </a:pPr>
            <a:endParaRPr lang="en-US" sz="2800" b="1" kern="1200" dirty="0" smtClean="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20009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Allaahumma Wa A’jjil Faraja Aali Muh’ammad </a:t>
            </a:r>
          </a:p>
        </p:txBody>
      </p:sp>
      <p:sp>
        <p:nvSpPr>
          <p:cNvPr id="2000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090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بَرِئْتُ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وَإِلَيْكُمْ مِنْهُمْ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I repudiate them in the presence of Allah and </a:t>
            </a:r>
            <a:r>
              <a:rPr lang="en-US" sz="3600" b="1" kern="1200" dirty="0" smtClean="0">
                <a:solidFill>
                  <a:schemeClr val="tx1"/>
                </a:solidFill>
                <a:ea typeface="MS Mincho" pitchFamily="49" charset="-128"/>
              </a:rPr>
              <a:t>You</a:t>
            </a:r>
          </a:p>
          <a:p>
            <a:pPr marL="342900" indent="-342900" eaLnBrk="1" hangingPunct="1">
              <a:defRPr/>
            </a:pPr>
            <a:r>
              <a:rPr lang="ur-PK" sz="3600" dirty="0">
                <a:solidFill>
                  <a:schemeClr val="tx1"/>
                </a:solidFill>
              </a:rPr>
              <a:t> بریت چاھتا ہوں میں  خدا کے ذریعے سے</a:t>
            </a:r>
            <a:endParaRPr lang="en-US" sz="3600" b="1" kern="1200" dirty="0">
              <a:solidFill>
                <a:schemeClr val="tx1"/>
              </a:solidFill>
              <a:ea typeface="MS Mincho" pitchFamily="49" charset="-128"/>
            </a:endParaRPr>
          </a:p>
        </p:txBody>
      </p:sp>
      <p:sp>
        <p:nvSpPr>
          <p:cNvPr id="389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bari'tu ila allahi wa ilaykum minhum</a:t>
            </a:r>
          </a:p>
        </p:txBody>
      </p:sp>
      <p:sp>
        <p:nvSpPr>
          <p:cNvPr id="38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891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وَاجْعَلْ صَلَوَاتِكَ عَلَيْهِ وَ عَلَيْهِمْ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bestow </a:t>
            </a:r>
            <a:r>
              <a:rPr lang="en-US" sz="3600" b="1" kern="1200" dirty="0" smtClean="0">
                <a:solidFill>
                  <a:schemeClr val="bg1"/>
                </a:solidFill>
                <a:ea typeface="MS Mincho" pitchFamily="49" charset="-128"/>
              </a:rPr>
              <a:t>Your blessings </a:t>
            </a:r>
            <a:r>
              <a:rPr lang="en-US" sz="3600" b="1" kern="1200" dirty="0">
                <a:solidFill>
                  <a:schemeClr val="bg1"/>
                </a:solidFill>
                <a:ea typeface="MS Mincho" pitchFamily="49" charset="-128"/>
              </a:rPr>
              <a:t>on him and on them, </a:t>
            </a:r>
            <a:endParaRPr lang="en-US" sz="3600" b="1" kern="1200" dirty="0" smtClean="0">
              <a:solidFill>
                <a:schemeClr val="bg1"/>
              </a:solidFill>
              <a:ea typeface="MS Mincho" pitchFamily="49" charset="-128"/>
            </a:endParaRPr>
          </a:p>
          <a:p>
            <a:pPr marL="342900" indent="-342900" eaLnBrk="1" hangingPunct="1">
              <a:defRPr/>
            </a:pPr>
            <a:r>
              <a:rPr lang="ur-PK" sz="3600" b="1" kern="1200" dirty="0">
                <a:solidFill>
                  <a:schemeClr val="bg1"/>
                </a:solidFill>
                <a:ea typeface="MS Mincho" pitchFamily="49" charset="-128"/>
              </a:rPr>
              <a:t>اپنی برکتوں کو اس پر اور ان کو عطا فرما ،</a:t>
            </a:r>
          </a:p>
          <a:p>
            <a:pPr marL="342900" indent="-342900" eaLnBrk="1" hangingPunct="1">
              <a:defRPr/>
            </a:pPr>
            <a:endParaRPr lang="en-US" sz="3600" b="1" kern="1200" dirty="0">
              <a:solidFill>
                <a:schemeClr val="bg1"/>
              </a:solidFill>
              <a:ea typeface="MS Mincho" pitchFamily="49" charset="-128"/>
            </a:endParaRPr>
          </a:p>
        </p:txBody>
      </p:sp>
      <p:sp>
        <p:nvSpPr>
          <p:cNvPr id="20019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Waj-A’l S’alawaatika A’layhi Wa A’layhim </a:t>
            </a:r>
          </a:p>
        </p:txBody>
      </p:sp>
      <p:sp>
        <p:nvSpPr>
          <p:cNvPr id="2001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192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وَاسْتَـنْقِذْهُمْ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اَيْدِى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الْـمُنَافِقِيْنَ الْـمُضِلِّيْنَ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smtClean="0">
                <a:solidFill>
                  <a:schemeClr val="bg1"/>
                </a:solidFill>
                <a:ea typeface="MS Mincho" pitchFamily="49" charset="-128"/>
              </a:rPr>
              <a:t>and save them from the dangerous clutches of the undercover two-timers (hypocrites), </a:t>
            </a:r>
          </a:p>
          <a:p>
            <a:pPr marL="342900" indent="-342900" eaLnBrk="1" hangingPunct="1">
              <a:defRPr/>
            </a:pPr>
            <a:r>
              <a:rPr lang="ur-PK" sz="2800" b="1" kern="1200" dirty="0">
                <a:solidFill>
                  <a:schemeClr val="bg1"/>
                </a:solidFill>
                <a:ea typeface="MS Mincho" pitchFamily="49" charset="-128"/>
              </a:rPr>
              <a:t>اور ان کو خفیہ دو وقت (منافقین) کے خطرناک چنگل سے بچائیں ،</a:t>
            </a:r>
          </a:p>
          <a:p>
            <a:pPr marL="342900" indent="-342900" eaLnBrk="1" hangingPunct="1">
              <a:defRPr/>
            </a:pPr>
            <a:endParaRPr lang="en-US" sz="2800" b="1" kern="1200" dirty="0" smtClean="0">
              <a:solidFill>
                <a:schemeClr val="bg1"/>
              </a:solidFill>
              <a:ea typeface="MS Mincho" pitchFamily="49" charset="-128"/>
            </a:endParaRPr>
          </a:p>
          <a:p>
            <a:pPr marL="342900" indent="-342900" eaLnBrk="1" hangingPunct="1">
              <a:defRPr/>
            </a:pPr>
            <a:endParaRPr lang="en-US" sz="2800" b="1" kern="1200" dirty="0">
              <a:solidFill>
                <a:schemeClr val="bg1"/>
              </a:solidFill>
              <a:ea typeface="MS Mincho" pitchFamily="49" charset="-128"/>
            </a:endParaRPr>
          </a:p>
        </p:txBody>
      </p:sp>
      <p:sp>
        <p:nvSpPr>
          <p:cNvPr id="20029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pt-BR" sz="3200" b="1" i="1">
                <a:solidFill>
                  <a:schemeClr val="bg1"/>
                </a:solidFill>
                <a:ea typeface="MS Mincho" pitchFamily="49" charset="-128"/>
              </a:rPr>
              <a:t>Was-Tanqid’hum Min Aydil Munaafiqeenal Muz”Illeena </a:t>
            </a:r>
            <a:endParaRPr lang="fi-FI" sz="3200" b="1" i="1">
              <a:solidFill>
                <a:schemeClr val="bg1"/>
              </a:solidFill>
              <a:ea typeface="MS Mincho" pitchFamily="49" charset="-128"/>
            </a:endParaRPr>
          </a:p>
        </p:txBody>
      </p:sp>
      <p:sp>
        <p:nvSpPr>
          <p:cNvPr id="2002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295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الْكَفَرَةِ الْـجَاحِدِيْنَ</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the obstinate disbelievers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کافر؛</a:t>
            </a:r>
          </a:p>
          <a:p>
            <a:pPr marL="342900" indent="-342900" eaLnBrk="1" hangingPunct="1">
              <a:defRPr/>
            </a:pPr>
            <a:endParaRPr lang="en-US" sz="3600" b="1" kern="1200" dirty="0">
              <a:solidFill>
                <a:schemeClr val="bg1"/>
              </a:solidFill>
              <a:ea typeface="MS Mincho" pitchFamily="49" charset="-128"/>
            </a:endParaRPr>
          </a:p>
        </p:txBody>
      </p:sp>
      <p:sp>
        <p:nvSpPr>
          <p:cNvPr id="20039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Wal Kafaratil Jaahi’ideena </a:t>
            </a:r>
          </a:p>
        </p:txBody>
      </p:sp>
      <p:sp>
        <p:nvSpPr>
          <p:cNvPr id="2003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397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وَافْتَحْ لَـهُمْ فَتْحًا يَّسِيْرًا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give them an easy victory</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ان کو آسانی سے فتح دو ،</a:t>
            </a:r>
          </a:p>
          <a:p>
            <a:pPr marL="342900" indent="-342900" eaLnBrk="1" hangingPunct="1">
              <a:defRPr/>
            </a:pPr>
            <a:r>
              <a:rPr lang="en-US" sz="3600" b="1" kern="1200" dirty="0" smtClean="0">
                <a:solidFill>
                  <a:schemeClr val="bg1"/>
                </a:solidFill>
                <a:ea typeface="MS Mincho" pitchFamily="49" charset="-128"/>
              </a:rPr>
              <a:t> </a:t>
            </a:r>
            <a:endParaRPr lang="en-US" sz="3600" b="1" kern="1200" dirty="0">
              <a:solidFill>
                <a:schemeClr val="bg1"/>
              </a:solidFill>
              <a:ea typeface="MS Mincho" pitchFamily="49" charset="-128"/>
            </a:endParaRPr>
          </a:p>
        </p:txBody>
      </p:sp>
      <p:sp>
        <p:nvSpPr>
          <p:cNvPr id="20049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Waftah’ Lahum Fath’an Yaseeraa </a:t>
            </a:r>
          </a:p>
        </p:txBody>
      </p:sp>
      <p:sp>
        <p:nvSpPr>
          <p:cNvPr id="2004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499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اَتِحْ لَـهُمْ رَوْحًا وَ فَرَجًا قَرِيْبًا </a:t>
            </a:r>
          </a:p>
        </p:txBody>
      </p:sp>
      <p:sp>
        <p:nvSpPr>
          <p:cNvPr id="12" name="Subtitle 4"/>
          <p:cNvSpPr>
            <a:spLocks noGrp="1"/>
          </p:cNvSpPr>
          <p:nvPr>
            <p:ph type="subTitle" idx="1"/>
          </p:nvPr>
        </p:nvSpPr>
        <p:spPr>
          <a:xfrm>
            <a:off x="228600" y="3048000"/>
            <a:ext cx="8686800" cy="1752600"/>
          </a:xfrm>
          <a:extLst/>
        </p:spPr>
        <p:txBody>
          <a:bodyPr/>
          <a:lstStyle/>
          <a:p>
            <a:pPr marL="342900" indent="-342900" eaLnBrk="1" hangingPunct="1">
              <a:defRPr/>
            </a:pPr>
            <a:r>
              <a:rPr lang="en-US" sz="2400" b="1" kern="1200" dirty="0">
                <a:solidFill>
                  <a:schemeClr val="tx1"/>
                </a:solidFill>
                <a:ea typeface="MS Mincho" pitchFamily="49" charset="-128"/>
              </a:rPr>
              <a:t>Create favorable conditions for them to make life full of love and cheerfulness, and free of care, as early as possible</a:t>
            </a:r>
            <a:r>
              <a:rPr lang="en-US" sz="2400" b="1" kern="1200" dirty="0" smtClean="0">
                <a:solidFill>
                  <a:schemeClr val="tx1"/>
                </a:solidFill>
                <a:ea typeface="MS Mincho" pitchFamily="49" charset="-128"/>
              </a:rPr>
              <a:t>,</a:t>
            </a:r>
          </a:p>
          <a:p>
            <a:r>
              <a:rPr lang="ur-PK" sz="2400" dirty="0">
                <a:solidFill>
                  <a:schemeClr val="tx1"/>
                </a:solidFill>
              </a:rPr>
              <a:t>جتنی جلدی ممکن ہو زندگی کو پیار اور خوش مزاج ، اور دیکھ بھال سے پاک بنانے کے لئے ان کے لئے سازگار حالات پیدا کریں۔</a:t>
            </a:r>
          </a:p>
          <a:p>
            <a:r>
              <a:rPr lang="ur-PK" sz="2400" dirty="0">
                <a:solidFill>
                  <a:schemeClr val="tx1"/>
                </a:solidFill>
              </a:rPr>
              <a:t/>
            </a:r>
            <a:br>
              <a:rPr lang="ur-PK" sz="2400" dirty="0">
                <a:solidFill>
                  <a:schemeClr val="tx1"/>
                </a:solidFill>
              </a:rPr>
            </a:br>
            <a:endParaRPr lang="en-US" sz="2400" b="1" kern="1200" dirty="0" smtClean="0">
              <a:solidFill>
                <a:schemeClr val="tx1"/>
              </a:solidFill>
              <a:ea typeface="MS Mincho" pitchFamily="49" charset="-128"/>
            </a:endParaRPr>
          </a:p>
          <a:p>
            <a:pPr marL="342900" indent="-342900" eaLnBrk="1" hangingPunct="1">
              <a:defRPr/>
            </a:pPr>
            <a:r>
              <a:rPr lang="en-US" sz="2400" b="1" kern="1200" dirty="0" smtClean="0">
                <a:solidFill>
                  <a:schemeClr val="tx1"/>
                </a:solidFill>
                <a:ea typeface="MS Mincho" pitchFamily="49" charset="-128"/>
              </a:rPr>
              <a:t> </a:t>
            </a:r>
            <a:endParaRPr lang="en-US" sz="2400" b="1" kern="1200" dirty="0">
              <a:solidFill>
                <a:schemeClr val="tx1"/>
              </a:solidFill>
              <a:ea typeface="MS Mincho" pitchFamily="49" charset="-128"/>
            </a:endParaRPr>
          </a:p>
        </p:txBody>
      </p:sp>
      <p:sp>
        <p:nvSpPr>
          <p:cNvPr id="20060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Atih’ Lahum Rawh’an Wa Farajan Qareebaa </a:t>
            </a:r>
          </a:p>
        </p:txBody>
      </p:sp>
      <p:sp>
        <p:nvSpPr>
          <p:cNvPr id="2006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602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وَاجْعَلْ لَهُمْ مِنْ لَّدُنْكَ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عَدُوِّكَ وَ عَدُوِّهِمْ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سُلْطٰنًا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نَّصِيْرًا.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400" b="1" kern="1200" dirty="0">
                <a:solidFill>
                  <a:schemeClr val="tx1"/>
                </a:solidFill>
                <a:ea typeface="MS Mincho" pitchFamily="49" charset="-128"/>
              </a:rPr>
              <a:t>And on Thy authority let them have full control over Thy enemies (which are also) their enemies, to help rescue and defend (mankind</a:t>
            </a:r>
            <a:r>
              <a:rPr lang="en-US" sz="2400" b="1" kern="1200" dirty="0" smtClean="0">
                <a:solidFill>
                  <a:schemeClr val="tx1"/>
                </a:solidFill>
                <a:ea typeface="MS Mincho" pitchFamily="49" charset="-128"/>
              </a:rPr>
              <a:t>).</a:t>
            </a:r>
          </a:p>
          <a:p>
            <a:r>
              <a:rPr lang="ur-PK" sz="2400" dirty="0" smtClean="0">
                <a:solidFill>
                  <a:schemeClr val="tx1"/>
                </a:solidFill>
              </a:rPr>
              <a:t>انہیں </a:t>
            </a:r>
            <a:r>
              <a:rPr lang="ur-PK" sz="2400" dirty="0">
                <a:solidFill>
                  <a:schemeClr val="tx1"/>
                </a:solidFill>
              </a:rPr>
              <a:t>اپنے دشمنوں (جو بھی) ان کے دشمنوں پر مکمل اختیار حاصل ہو ، تاکہ (انسانیت کو) بچانے اور دفاع میں مدد کریں۔</a:t>
            </a:r>
          </a:p>
          <a:p>
            <a:r>
              <a:rPr lang="ur-PK" sz="2400" dirty="0">
                <a:solidFill>
                  <a:schemeClr val="tx1"/>
                </a:solidFill>
              </a:rPr>
              <a:t/>
            </a:r>
            <a:br>
              <a:rPr lang="ur-PK" sz="2400" dirty="0">
                <a:solidFill>
                  <a:schemeClr val="tx1"/>
                </a:solidFill>
              </a:rPr>
            </a:br>
            <a:endParaRPr lang="en-US" sz="2400" b="1" kern="1200" dirty="0" smtClean="0">
              <a:solidFill>
                <a:schemeClr val="tx1"/>
              </a:solidFill>
              <a:ea typeface="MS Mincho" pitchFamily="49" charset="-128"/>
            </a:endParaRPr>
          </a:p>
          <a:p>
            <a:pPr marL="342900" indent="-342900" eaLnBrk="1" hangingPunct="1">
              <a:defRPr/>
            </a:pPr>
            <a:endParaRPr lang="en-US" sz="2400" b="1" kern="1200" dirty="0">
              <a:solidFill>
                <a:schemeClr val="tx1"/>
              </a:solidFill>
              <a:ea typeface="MS Mincho" pitchFamily="49" charset="-128"/>
            </a:endParaRPr>
          </a:p>
        </p:txBody>
      </p:sp>
      <p:sp>
        <p:nvSpPr>
          <p:cNvPr id="2007044"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7045"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
        <p:nvSpPr>
          <p:cNvPr id="2007046" name="Rectangle 1"/>
          <p:cNvSpPr>
            <a:spLocks noChangeArrowheads="1"/>
          </p:cNvSpPr>
          <p:nvPr/>
        </p:nvSpPr>
        <p:spPr bwMode="auto">
          <a:xfrm>
            <a:off x="0" y="5486400"/>
            <a:ext cx="9144000" cy="923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fi-FI" sz="3200" b="1" i="1">
                <a:solidFill>
                  <a:schemeClr val="bg1"/>
                </a:solidFill>
                <a:ea typeface="MS Mincho" pitchFamily="49" charset="-128"/>
              </a:rPr>
              <a:t>Waj-A’l Lahum Min Ladunka A’laa A’duwwika Wa A’duwwihim Sut’aanan Nas’eeraa</a:t>
            </a:r>
          </a:p>
        </p:txBody>
      </p:sp>
    </p:spTree>
  </p:cSld>
  <p:clrMapOvr>
    <a:masterClrMapping/>
  </p:clrMapOvr>
  <p:transition>
    <p:fade/>
  </p:transition>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اِنَّ كَثِيْرًا مِّنَ الْاُمَّةِ نَاصَبَتِ الْـمُسْتَحْفِظِيْنَ مِنَ الْاَئِمَّةِ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400" b="1" kern="1200" dirty="0" smtClean="0">
                <a:solidFill>
                  <a:schemeClr val="tx1"/>
                </a:solidFill>
                <a:ea typeface="MS Mincho" pitchFamily="49" charset="-128"/>
              </a:rPr>
              <a:t>O my Allah! Indeed a great many among the people declared war against the guardians who observed and fulfilled the duty,</a:t>
            </a:r>
          </a:p>
          <a:p>
            <a:r>
              <a:rPr lang="ur-PK" sz="2400" dirty="0">
                <a:solidFill>
                  <a:schemeClr val="tx1"/>
                </a:solidFill>
              </a:rPr>
              <a:t>اے میرے اللہ! واقعتا </a:t>
            </a:r>
            <a:r>
              <a:rPr lang="ur-PK" sz="2400" dirty="0" smtClean="0">
                <a:solidFill>
                  <a:schemeClr val="tx1"/>
                </a:solidFill>
              </a:rPr>
              <a:t>لوگوں </a:t>
            </a:r>
            <a:r>
              <a:rPr lang="ur-PK" sz="2400" dirty="0">
                <a:solidFill>
                  <a:schemeClr val="tx1"/>
                </a:solidFill>
              </a:rPr>
              <a:t>میں ایک بہت سے لوگوں نے ان سرپرستوں کے خلاف جنگ کا اعلان کیا جنہوں نے یہ فرض ادا کیا اور پورا کیا ،</a:t>
            </a:r>
          </a:p>
          <a:p>
            <a:r>
              <a:rPr lang="ur-PK" sz="2400" dirty="0">
                <a:solidFill>
                  <a:schemeClr val="tx1"/>
                </a:solidFill>
              </a:rPr>
              <a:t/>
            </a:r>
            <a:br>
              <a:rPr lang="ur-PK" sz="2400" dirty="0">
                <a:solidFill>
                  <a:schemeClr val="tx1"/>
                </a:solidFill>
              </a:rPr>
            </a:br>
            <a:endParaRPr lang="en-US" sz="2400" b="1" kern="1200" dirty="0" smtClean="0">
              <a:solidFill>
                <a:schemeClr val="tx1"/>
              </a:solidFill>
              <a:ea typeface="MS Mincho" pitchFamily="49" charset="-128"/>
            </a:endParaRPr>
          </a:p>
          <a:p>
            <a:pPr marL="342900" indent="-342900" eaLnBrk="1" hangingPunct="1">
              <a:defRPr/>
            </a:pPr>
            <a:endParaRPr lang="en-US" sz="2400" b="1" kern="1200" dirty="0">
              <a:solidFill>
                <a:schemeClr val="tx1"/>
              </a:solidFill>
              <a:ea typeface="MS Mincho" pitchFamily="49" charset="-128"/>
            </a:endParaRPr>
          </a:p>
        </p:txBody>
      </p:sp>
      <p:sp>
        <p:nvSpPr>
          <p:cNvPr id="2008068" name="Subtitle 4"/>
          <p:cNvSpPr txBox="1">
            <a:spLocks/>
          </p:cNvSpPr>
          <p:nvPr/>
        </p:nvSpPr>
        <p:spPr bwMode="auto">
          <a:xfrm>
            <a:off x="304800" y="5410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Inna Katheeram Minal Ummati Naas’abatil Mustah’fiz’eena Minal A-Immati </a:t>
            </a:r>
            <a:endParaRPr lang="fi-FI" sz="3200" b="1" i="1" dirty="0">
              <a:solidFill>
                <a:schemeClr val="bg1"/>
              </a:solidFill>
              <a:ea typeface="MS Mincho" pitchFamily="49" charset="-128"/>
            </a:endParaRPr>
          </a:p>
        </p:txBody>
      </p:sp>
      <p:sp>
        <p:nvSpPr>
          <p:cNvPr id="2008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807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كَفَرَتْ بِالْـكَلِمَةِ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renounced the faith and did not </a:t>
            </a:r>
            <a:r>
              <a:rPr lang="en-US" sz="3600" b="1" kern="1200" dirty="0" err="1" smtClean="0">
                <a:solidFill>
                  <a:schemeClr val="bg1"/>
                </a:solidFill>
                <a:ea typeface="MS Mincho" pitchFamily="49" charset="-128"/>
              </a:rPr>
              <a:t>infact</a:t>
            </a:r>
            <a:r>
              <a:rPr lang="en-US" sz="3600" b="1" kern="1200" dirty="0" smtClean="0">
                <a:solidFill>
                  <a:schemeClr val="bg1"/>
                </a:solidFill>
                <a:ea typeface="MS Mincho" pitchFamily="49" charset="-128"/>
              </a:rPr>
              <a:t> believe </a:t>
            </a:r>
            <a:r>
              <a:rPr lang="en-US" sz="3600" b="1" kern="1200" dirty="0">
                <a:solidFill>
                  <a:schemeClr val="bg1"/>
                </a:solidFill>
                <a:ea typeface="MS Mincho" pitchFamily="49" charset="-128"/>
              </a:rPr>
              <a:t>in the “</a:t>
            </a:r>
            <a:r>
              <a:rPr lang="en-US" sz="3600" b="1" i="1" kern="1200" dirty="0" err="1">
                <a:solidFill>
                  <a:schemeClr val="bg1"/>
                </a:solidFill>
                <a:ea typeface="MS Mincho" pitchFamily="49" charset="-128"/>
              </a:rPr>
              <a:t>Kalimah</a:t>
            </a:r>
            <a:r>
              <a:rPr lang="en-US" sz="3600" b="1" kern="1200" dirty="0">
                <a:solidFill>
                  <a:schemeClr val="bg1"/>
                </a:solidFill>
                <a:ea typeface="MS Mincho" pitchFamily="49" charset="-128"/>
              </a:rPr>
              <a:t>” {</a:t>
            </a:r>
            <a:r>
              <a:rPr lang="en-US" sz="3600" b="1" i="1" kern="1200" dirty="0">
                <a:solidFill>
                  <a:schemeClr val="bg1"/>
                </a:solidFill>
                <a:ea typeface="MS Mincho" pitchFamily="49" charset="-128"/>
              </a:rPr>
              <a:t>La </a:t>
            </a:r>
            <a:r>
              <a:rPr lang="en-US" sz="3600" b="1" i="1" kern="1200" dirty="0" err="1">
                <a:solidFill>
                  <a:schemeClr val="bg1"/>
                </a:solidFill>
                <a:ea typeface="MS Mincho" pitchFamily="49" charset="-128"/>
              </a:rPr>
              <a:t>ilaaha</a:t>
            </a:r>
            <a:r>
              <a:rPr lang="en-US" sz="3600" b="1" i="1" kern="1200" dirty="0">
                <a:solidFill>
                  <a:schemeClr val="bg1"/>
                </a:solidFill>
                <a:ea typeface="MS Mincho" pitchFamily="49" charset="-128"/>
              </a:rPr>
              <a:t> </a:t>
            </a:r>
            <a:r>
              <a:rPr lang="en-US" sz="3600" b="1" i="1" kern="1200" dirty="0" err="1" smtClean="0">
                <a:solidFill>
                  <a:schemeClr val="bg1"/>
                </a:solidFill>
                <a:ea typeface="MS Mincho" pitchFamily="49" charset="-128"/>
              </a:rPr>
              <a:t>illallah</a:t>
            </a:r>
            <a:r>
              <a:rPr lang="en-US" sz="3600" b="1" kern="1200" dirty="0" smtClean="0">
                <a:solidFill>
                  <a:schemeClr val="bg1"/>
                </a:solidFill>
                <a:ea typeface="MS Mincho" pitchFamily="49" charset="-128"/>
              </a:rPr>
              <a:t>} ;</a:t>
            </a:r>
          </a:p>
          <a:p>
            <a:pPr marL="342900" indent="-342900" eaLnBrk="1" hangingPunct="1">
              <a:defRPr/>
            </a:pPr>
            <a:r>
              <a:rPr lang="ur-PK" b="1" kern="1200" dirty="0">
                <a:solidFill>
                  <a:schemeClr val="bg1"/>
                </a:solidFill>
                <a:ea typeface="MS Mincho" pitchFamily="49" charset="-128"/>
              </a:rPr>
              <a:t>اور ایمان ترک کردیا اور "کلمہ" {لا الہٰہ الا </a:t>
            </a:r>
            <a:r>
              <a:rPr lang="ur-PK" b="1" kern="1200" dirty="0" smtClean="0">
                <a:solidFill>
                  <a:schemeClr val="bg1"/>
                </a:solidFill>
                <a:ea typeface="MS Mincho" pitchFamily="49" charset="-128"/>
              </a:rPr>
              <a:t>اللہ پر </a:t>
            </a:r>
            <a:r>
              <a:rPr lang="ur-PK" b="1" kern="1200" dirty="0">
                <a:solidFill>
                  <a:schemeClr val="bg1"/>
                </a:solidFill>
                <a:ea typeface="MS Mincho" pitchFamily="49" charset="-128"/>
              </a:rPr>
              <a:t>یقین نہیں کیا۔</a:t>
            </a: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2009092" name="Subtitle 4"/>
          <p:cNvSpPr txBox="1">
            <a:spLocks/>
          </p:cNvSpPr>
          <p:nvPr/>
        </p:nvSpPr>
        <p:spPr bwMode="auto">
          <a:xfrm>
            <a:off x="309880" y="5867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Afarat Bil Kalimati </a:t>
            </a:r>
            <a:endParaRPr lang="fi-FI" sz="3200" b="1" i="1" dirty="0">
              <a:solidFill>
                <a:schemeClr val="bg1"/>
              </a:solidFill>
              <a:ea typeface="MS Mincho" pitchFamily="49" charset="-128"/>
            </a:endParaRPr>
          </a:p>
        </p:txBody>
      </p:sp>
      <p:sp>
        <p:nvSpPr>
          <p:cNvPr id="2009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0909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عَكَفَتْ عَلَى الْقَادَةِ الظَّلَمَةِ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attached themselves to the trend setters of disorder and tyranny</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خود کو عدم استحکام اور ظلم کے رجحانات سے منسلک کیا۔</a:t>
            </a: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2010116" name="Subtitle 4"/>
          <p:cNvSpPr txBox="1">
            <a:spLocks/>
          </p:cNvSpPr>
          <p:nvPr/>
        </p:nvSpPr>
        <p:spPr bwMode="auto">
          <a:xfrm>
            <a:off x="309880" y="5638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A’kafat A’lal Qaadatiz’ Z’alamati </a:t>
            </a:r>
            <a:endParaRPr lang="fi-FI" sz="3200" b="1" i="1" dirty="0">
              <a:solidFill>
                <a:schemeClr val="bg1"/>
              </a:solidFill>
              <a:ea typeface="MS Mincho" pitchFamily="49" charset="-128"/>
            </a:endParaRPr>
          </a:p>
        </p:txBody>
      </p:sp>
      <p:sp>
        <p:nvSpPr>
          <p:cNvPr id="2010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011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هَجَرَتِ الْكِتَابَ وَ السُّنَّةَ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disowned and gave up the Book and the (Divine) rule of life; </a:t>
            </a:r>
            <a:endParaRPr lang="en-US" sz="3600" b="1" kern="1200" dirty="0" smtClean="0">
              <a:solidFill>
                <a:schemeClr val="bg1"/>
              </a:solidFill>
              <a:ea typeface="MS Mincho" pitchFamily="49" charset="-128"/>
            </a:endParaRPr>
          </a:p>
          <a:p>
            <a:pPr marL="342900" indent="-342900" eaLnBrk="1" hangingPunct="1">
              <a:defRPr/>
            </a:pPr>
            <a:r>
              <a:rPr lang="ur-PK" sz="3600" b="1" kern="1200" dirty="0">
                <a:solidFill>
                  <a:schemeClr val="bg1"/>
                </a:solidFill>
                <a:ea typeface="MS Mincho" pitchFamily="49" charset="-128"/>
              </a:rPr>
              <a:t>اور اس سے انکار کیا اور کتاب اور زندگی کے اصول کو ترک کیا۔</a:t>
            </a: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2011140" name="Subtitle 4"/>
          <p:cNvSpPr txBox="1">
            <a:spLocks/>
          </p:cNvSpPr>
          <p:nvPr/>
        </p:nvSpPr>
        <p:spPr bwMode="auto">
          <a:xfrm>
            <a:off x="304800" y="5486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Hajaratil Itaaba Was Sunnaata </a:t>
            </a:r>
            <a:endParaRPr lang="fi-FI" sz="3200" b="1" i="1" dirty="0">
              <a:solidFill>
                <a:schemeClr val="bg1"/>
              </a:solidFill>
              <a:ea typeface="MS Mincho" pitchFamily="49" charset="-128"/>
            </a:endParaRPr>
          </a:p>
        </p:txBody>
      </p:sp>
      <p:sp>
        <p:nvSpPr>
          <p:cNvPr id="2011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114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وَمِنْ اشْيَاعِهِمْ وَاتْبَاعِهِمْ وَاوْلِيَائِهِمْ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I repudiate their devotees, followers, and loyalists</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اور آپ کے ذریعے ان لوگوں سے اور ان کی پیروی کرنے والوں سے اور ان کی تابعداری کرنے والوں سے اور ان کے دوستوں سے! </a:t>
            </a:r>
            <a:endParaRPr lang="en-US" sz="2800" b="1" kern="1200" dirty="0">
              <a:solidFill>
                <a:schemeClr val="tx1"/>
              </a:solidFill>
              <a:ea typeface="MS Mincho" pitchFamily="49" charset="-128"/>
            </a:endParaRPr>
          </a:p>
        </p:txBody>
      </p:sp>
      <p:sp>
        <p:nvSpPr>
          <p:cNvPr id="399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min ashya`ihim wa atba`ihim wa awliya'ihim</a:t>
            </a:r>
          </a:p>
        </p:txBody>
      </p:sp>
      <p:sp>
        <p:nvSpPr>
          <p:cNvPr id="39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3994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عَدَلَتْ عَنِ الْـحَبْلَيْنِ الَّذَيْنِ اَمَرْتَ بِطَاعَتِهِمَا وَ التَّمَسُّكِ بِهِمَا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tx1"/>
                </a:solidFill>
                <a:ea typeface="MS Mincho" pitchFamily="49" charset="-128"/>
              </a:rPr>
              <a:t>And swerved from the two strings which according to </a:t>
            </a:r>
            <a:r>
              <a:rPr lang="en-US" sz="2800" b="1" kern="1200" dirty="0" smtClean="0">
                <a:solidFill>
                  <a:schemeClr val="tx1"/>
                </a:solidFill>
                <a:ea typeface="MS Mincho" pitchFamily="49" charset="-128"/>
              </a:rPr>
              <a:t>Your commandment</a:t>
            </a:r>
            <a:r>
              <a:rPr lang="en-US" sz="2800" b="1" kern="1200" dirty="0">
                <a:solidFill>
                  <a:schemeClr val="tx1"/>
                </a:solidFill>
                <a:ea typeface="MS Mincho" pitchFamily="49" charset="-128"/>
              </a:rPr>
              <a:t>, (they) should have held on fast to and stuck close by</a:t>
            </a:r>
            <a:r>
              <a:rPr lang="en-US" sz="2800" b="1" kern="1200" dirty="0" smtClean="0">
                <a:solidFill>
                  <a:schemeClr val="tx1"/>
                </a:solidFill>
                <a:ea typeface="MS Mincho" pitchFamily="49" charset="-128"/>
              </a:rPr>
              <a:t>;</a:t>
            </a:r>
          </a:p>
          <a:p>
            <a:r>
              <a:rPr lang="ur-PK" sz="2800" dirty="0">
                <a:solidFill>
                  <a:schemeClr val="tx1"/>
                </a:solidFill>
              </a:rPr>
              <a:t>اور ان دونوں تاروں سے پھٹ گیا جو آپ کے حکم کے مطابق (ان لوگوں کو) مضبوطی سے پکڑے رہتے تھے۔</a:t>
            </a:r>
          </a:p>
          <a:p>
            <a:r>
              <a:rPr lang="ur-PK" sz="2800" dirty="0">
                <a:solidFill>
                  <a:schemeClr val="tx1"/>
                </a:solidFill>
              </a:rPr>
              <a:t/>
            </a:r>
            <a:br>
              <a:rPr lang="ur-PK" sz="2800" dirty="0">
                <a:solidFill>
                  <a:schemeClr val="tx1"/>
                </a:solidFill>
              </a:rPr>
            </a:br>
            <a:endParaRPr lang="en-US" sz="2800" b="1" kern="1200" dirty="0" smtClean="0">
              <a:solidFill>
                <a:schemeClr val="tx1"/>
              </a:solidFill>
              <a:ea typeface="MS Mincho" pitchFamily="49" charset="-128"/>
            </a:endParaRPr>
          </a:p>
          <a:p>
            <a:pPr marL="342900" indent="-342900" eaLnBrk="1" hangingPunct="1">
              <a:defRPr/>
            </a:pPr>
            <a:endParaRPr lang="en-US" sz="2800" b="1" kern="1200" dirty="0">
              <a:solidFill>
                <a:schemeClr val="tx1"/>
              </a:solidFill>
              <a:ea typeface="MS Mincho" pitchFamily="49" charset="-128"/>
            </a:endParaRPr>
          </a:p>
        </p:txBody>
      </p:sp>
      <p:sp>
        <p:nvSpPr>
          <p:cNvPr id="2012164" name="Subtitle 4"/>
          <p:cNvSpPr txBox="1">
            <a:spLocks/>
          </p:cNvSpPr>
          <p:nvPr/>
        </p:nvSpPr>
        <p:spPr bwMode="auto">
          <a:xfrm>
            <a:off x="304800" y="5410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A’dalat A’nil H’ablaynil Lad’eena Amarta Bi-T’aa-A’tihimaa Wat Tamassuki Bihimaa </a:t>
            </a:r>
            <a:endParaRPr lang="fi-FI" sz="3200" b="1" i="1" dirty="0">
              <a:solidFill>
                <a:schemeClr val="bg1"/>
              </a:solidFill>
              <a:ea typeface="MS Mincho" pitchFamily="49" charset="-128"/>
            </a:endParaRPr>
          </a:p>
        </p:txBody>
      </p:sp>
      <p:sp>
        <p:nvSpPr>
          <p:cNvPr id="2012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216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فَاَمَاتَتِ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الْـحَقَّ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Undermined and twisted the truth</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مجروح اور حقیقت کو گھمایا۔</a:t>
            </a:r>
          </a:p>
          <a:p>
            <a:pPr marL="342900" indent="-342900" eaLnBrk="1" hangingPunct="1">
              <a:defRPr/>
            </a:pPr>
            <a:endParaRPr lang="en-US" sz="3600" b="1" kern="1200" dirty="0" smtClean="0">
              <a:solidFill>
                <a:schemeClr val="bg1"/>
              </a:solidFill>
              <a:ea typeface="MS Mincho" pitchFamily="49" charset="-128"/>
            </a:endParaRPr>
          </a:p>
        </p:txBody>
      </p:sp>
      <p:sp>
        <p:nvSpPr>
          <p:cNvPr id="20131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Fa-Amaatatil H’aqqa </a:t>
            </a:r>
            <a:endParaRPr lang="fi-FI" sz="3200" b="1" i="1" dirty="0">
              <a:solidFill>
                <a:schemeClr val="bg1"/>
              </a:solidFill>
              <a:ea typeface="MS Mincho" pitchFamily="49" charset="-128"/>
            </a:endParaRPr>
          </a:p>
        </p:txBody>
      </p:sp>
      <p:sp>
        <p:nvSpPr>
          <p:cNvPr id="2013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319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حَادَتْ عَنِ الْقَصْدِ </a:t>
            </a:r>
            <a:endParaRPr lang="ar-SA" sz="9200" kern="1200" dirty="0" smtClean="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went away from the real purpose (in the opposite direction</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اصل مقصد سے (مخالف سمت سے) چلا گیا ،</a:t>
            </a:r>
          </a:p>
          <a:p>
            <a:pPr marL="342900" indent="-342900" eaLnBrk="1" hangingPunct="1">
              <a:defRPr/>
            </a:pPr>
            <a:endParaRPr lang="en-US" sz="3600" b="1" kern="1200" dirty="0" smtClean="0">
              <a:solidFill>
                <a:schemeClr val="bg1"/>
              </a:solidFill>
              <a:ea typeface="MS Mincho" pitchFamily="49" charset="-128"/>
            </a:endParaRPr>
          </a:p>
        </p:txBody>
      </p:sp>
      <p:sp>
        <p:nvSpPr>
          <p:cNvPr id="20142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H’aad’at A’nil Qas’di </a:t>
            </a:r>
            <a:endParaRPr lang="fi-FI" sz="3200" b="1" i="1" dirty="0">
              <a:solidFill>
                <a:schemeClr val="bg1"/>
              </a:solidFill>
              <a:ea typeface="MS Mincho" pitchFamily="49" charset="-128"/>
            </a:endParaRPr>
          </a:p>
        </p:txBody>
      </p:sp>
      <p:sp>
        <p:nvSpPr>
          <p:cNvPr id="2014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421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وَمَالَأَتِ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الْاَحْزَابَ </a:t>
            </a:r>
            <a:endParaRPr lang="ar-SA" sz="9200" kern="1200" dirty="0" smtClean="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Encouraged partnership</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حوصلہ افزائی شراکت داری؛</a:t>
            </a:r>
          </a:p>
          <a:p>
            <a:pPr marL="342900" indent="-342900" eaLnBrk="1" hangingPunct="1">
              <a:defRPr/>
            </a:pPr>
            <a:endParaRPr lang="en-US" sz="3600" b="1" kern="1200" dirty="0" smtClean="0">
              <a:solidFill>
                <a:schemeClr val="bg1"/>
              </a:solidFill>
              <a:ea typeface="MS Mincho" pitchFamily="49" charset="-128"/>
            </a:endParaRPr>
          </a:p>
        </p:txBody>
      </p:sp>
      <p:sp>
        <p:nvSpPr>
          <p:cNvPr id="20152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Maa La-Atil Ah’zaabi </a:t>
            </a:r>
            <a:endParaRPr lang="fi-FI" sz="3200" b="1" i="1" dirty="0">
              <a:solidFill>
                <a:schemeClr val="bg1"/>
              </a:solidFill>
              <a:ea typeface="MS Mincho" pitchFamily="49" charset="-128"/>
            </a:endParaRPr>
          </a:p>
        </p:txBody>
      </p:sp>
      <p:sp>
        <p:nvSpPr>
          <p:cNvPr id="2015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523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حَرَّفَتِ الْـكِتَابَ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Altered and falsified the Book</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کتاب کو بدلا اور غلط قرار دیا۔</a:t>
            </a:r>
          </a:p>
          <a:p>
            <a:pPr marL="342900" indent="-342900" eaLnBrk="1" hangingPunct="1">
              <a:defRPr/>
            </a:pPr>
            <a:endParaRPr lang="en-US" sz="3600" b="1" kern="1200" dirty="0" smtClean="0">
              <a:solidFill>
                <a:schemeClr val="bg1"/>
              </a:solidFill>
              <a:ea typeface="MS Mincho" pitchFamily="49" charset="-128"/>
            </a:endParaRPr>
          </a:p>
        </p:txBody>
      </p:sp>
      <p:sp>
        <p:nvSpPr>
          <p:cNvPr id="20162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H’arrafatil Kitaaba </a:t>
            </a:r>
            <a:endParaRPr lang="fi-FI" sz="3200" b="1" i="1" dirty="0">
              <a:solidFill>
                <a:schemeClr val="bg1"/>
              </a:solidFill>
              <a:ea typeface="MS Mincho" pitchFamily="49" charset="-128"/>
            </a:endParaRPr>
          </a:p>
        </p:txBody>
      </p:sp>
      <p:sp>
        <p:nvSpPr>
          <p:cNvPr id="2016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626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كَفَرَتْ بِالـحَقِّ لَـمَّا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جَائَهَا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400" b="1" kern="1200" dirty="0">
                <a:solidFill>
                  <a:schemeClr val="bg1"/>
                </a:solidFill>
                <a:ea typeface="MS Mincho" pitchFamily="49" charset="-128"/>
              </a:rPr>
              <a:t>Refused to believe in the evident proof and rightful claim, whenever confronted face to face</a:t>
            </a:r>
            <a:r>
              <a:rPr lang="en-US" sz="2400" b="1" kern="1200" dirty="0" smtClean="0">
                <a:solidFill>
                  <a:schemeClr val="bg1"/>
                </a:solidFill>
                <a:ea typeface="MS Mincho" pitchFamily="49" charset="-128"/>
              </a:rPr>
              <a:t>,</a:t>
            </a:r>
          </a:p>
          <a:p>
            <a:pPr marL="342900" indent="-342900" eaLnBrk="1" hangingPunct="1">
              <a:defRPr/>
            </a:pPr>
            <a:r>
              <a:rPr lang="ur-PK" sz="2400" b="1" kern="1200" dirty="0">
                <a:solidFill>
                  <a:schemeClr val="bg1"/>
                </a:solidFill>
                <a:ea typeface="MS Mincho" pitchFamily="49" charset="-128"/>
              </a:rPr>
              <a:t>جب بھی آمنے سامنے آمنے سامنے ، اس کے واضح ثبوت اور حق دعوی پر یقین کرنے سے انکار کردیا۔</a:t>
            </a:r>
          </a:p>
          <a:p>
            <a:pPr marL="342900" indent="-342900" eaLnBrk="1" hangingPunct="1">
              <a:defRPr/>
            </a:pPr>
            <a:endParaRPr lang="en-US" sz="2400" b="1" kern="1200" dirty="0" smtClean="0">
              <a:solidFill>
                <a:schemeClr val="bg1"/>
              </a:solidFill>
              <a:ea typeface="MS Mincho" pitchFamily="49" charset="-128"/>
            </a:endParaRPr>
          </a:p>
          <a:p>
            <a:pPr marL="342900" indent="-342900" eaLnBrk="1" hangingPunct="1">
              <a:defRPr/>
            </a:pPr>
            <a:endParaRPr lang="en-US" sz="2400" b="1" kern="1200" dirty="0" smtClean="0">
              <a:solidFill>
                <a:schemeClr val="bg1"/>
              </a:solidFill>
              <a:ea typeface="MS Mincho" pitchFamily="49" charset="-128"/>
            </a:endParaRPr>
          </a:p>
        </p:txBody>
      </p:sp>
      <p:sp>
        <p:nvSpPr>
          <p:cNvPr id="20172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Kafarat Bil H’aqqi Lammaa Jaa-Ahaa </a:t>
            </a:r>
            <a:endParaRPr lang="fi-FI" sz="3200" b="1" i="1" dirty="0">
              <a:solidFill>
                <a:schemeClr val="bg1"/>
              </a:solidFill>
              <a:ea typeface="MS Mincho" pitchFamily="49" charset="-128"/>
            </a:endParaRPr>
          </a:p>
        </p:txBody>
      </p:sp>
      <p:sp>
        <p:nvSpPr>
          <p:cNvPr id="2017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728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تَـمَسَّكَتْ بِالْبَاطِلِ لَـمَّا اعْتَرَضَهَا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Chose falsehood, whenever came across it</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جھوٹ کا انتخاب کریں ، جب بھی اس کے سامنے آئے ،</a:t>
            </a:r>
          </a:p>
          <a:p>
            <a:pPr marL="342900" indent="-342900" eaLnBrk="1" hangingPunct="1">
              <a:defRPr/>
            </a:pPr>
            <a:endParaRPr lang="en-US" sz="3600" b="1" kern="1200" dirty="0" smtClean="0">
              <a:solidFill>
                <a:schemeClr val="bg1"/>
              </a:solidFill>
              <a:ea typeface="MS Mincho" pitchFamily="49" charset="-128"/>
            </a:endParaRPr>
          </a:p>
        </p:txBody>
      </p:sp>
      <p:sp>
        <p:nvSpPr>
          <p:cNvPr id="20183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Tamassakat Bil Baat’ili Lammaa Aa’-Taraz”Ahaa </a:t>
            </a:r>
            <a:endParaRPr lang="fi-FI" sz="3200" b="1" i="1" dirty="0">
              <a:solidFill>
                <a:schemeClr val="bg1"/>
              </a:solidFill>
              <a:ea typeface="MS Mincho" pitchFamily="49" charset="-128"/>
            </a:endParaRPr>
          </a:p>
        </p:txBody>
      </p:sp>
      <p:sp>
        <p:nvSpPr>
          <p:cNvPr id="2018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831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ضَيَّعَتْ حَقَّكَ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Lost their way, and corrupted Thy laws (Islam</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اپنا راستہ کھو دیا ، اور اپنے قوانین (اسلام) کو خراب کیا۔</a:t>
            </a:r>
          </a:p>
          <a:p>
            <a:pPr marL="342900" indent="-342900" eaLnBrk="1" hangingPunct="1">
              <a:defRPr/>
            </a:pPr>
            <a:endParaRPr lang="en-US" sz="3600" b="1" kern="1200" dirty="0" smtClean="0">
              <a:solidFill>
                <a:schemeClr val="bg1"/>
              </a:solidFill>
              <a:ea typeface="MS Mincho" pitchFamily="49" charset="-128"/>
            </a:endParaRPr>
          </a:p>
        </p:txBody>
      </p:sp>
      <p:sp>
        <p:nvSpPr>
          <p:cNvPr id="20193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Z”Ayya-A’t H’aqqaka </a:t>
            </a:r>
            <a:endParaRPr lang="fi-FI" sz="3200" b="1" i="1" dirty="0">
              <a:solidFill>
                <a:schemeClr val="bg1"/>
              </a:solidFill>
              <a:ea typeface="MS Mincho" pitchFamily="49" charset="-128"/>
            </a:endParaRPr>
          </a:p>
        </p:txBody>
      </p:sp>
      <p:sp>
        <p:nvSpPr>
          <p:cNvPr id="2019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1933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اَضَلَّتْ خَلْقَكَ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Led people astray</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لوگوں کو گمراہ کیا۔</a:t>
            </a:r>
          </a:p>
          <a:p>
            <a:pPr marL="342900" indent="-342900" eaLnBrk="1" hangingPunct="1">
              <a:defRPr/>
            </a:pPr>
            <a:endParaRPr lang="en-US" sz="3600" b="1" kern="1200" dirty="0" smtClean="0">
              <a:solidFill>
                <a:schemeClr val="bg1"/>
              </a:solidFill>
              <a:ea typeface="MS Mincho" pitchFamily="49" charset="-128"/>
            </a:endParaRPr>
          </a:p>
        </p:txBody>
      </p:sp>
      <p:sp>
        <p:nvSpPr>
          <p:cNvPr id="20203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Az”Allat Khalqaka </a:t>
            </a:r>
            <a:endParaRPr lang="fi-FI" sz="3200" b="1" i="1" dirty="0">
              <a:solidFill>
                <a:schemeClr val="bg1"/>
              </a:solidFill>
              <a:ea typeface="MS Mincho" pitchFamily="49" charset="-128"/>
            </a:endParaRPr>
          </a:p>
        </p:txBody>
      </p:sp>
      <p:sp>
        <p:nvSpPr>
          <p:cNvPr id="2020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035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قَتَلَتْ اَوْلاَدَ نَبِيِّكَ وَخِيَرَةَ عِبَادِكَ وَ حَـمَلَةَ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عِلْمِكَ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Killed the children of Your Prophet, Your best servants, the bearers of Your knowledge </a:t>
            </a:r>
            <a:endParaRPr lang="en-US" sz="2800" b="1" kern="1200" dirty="0" smtClean="0">
              <a:solidFill>
                <a:schemeClr val="bg1"/>
              </a:solidFill>
              <a:ea typeface="MS Mincho" pitchFamily="49" charset="-128"/>
            </a:endParaRPr>
          </a:p>
          <a:p>
            <a:pPr marL="342900" indent="-342900" eaLnBrk="1" hangingPunct="1">
              <a:defRPr/>
            </a:pPr>
            <a:r>
              <a:rPr lang="ur-PK" sz="2800" b="1" kern="1200" dirty="0">
                <a:solidFill>
                  <a:schemeClr val="bg1"/>
                </a:solidFill>
                <a:ea typeface="MS Mincho" pitchFamily="49" charset="-128"/>
              </a:rPr>
              <a:t>آپ کے نبی کے فرزند ، آپ کے بہترین بندوں ، آپ کے علم کے علمبرداروں کو قتل کیا</a:t>
            </a:r>
          </a:p>
          <a:p>
            <a:pPr marL="342900" indent="-342900" eaLnBrk="1" hangingPunct="1">
              <a:defRPr/>
            </a:pPr>
            <a:endParaRPr lang="en-US" sz="2800" b="1" kern="1200" dirty="0" smtClean="0">
              <a:solidFill>
                <a:schemeClr val="bg1"/>
              </a:solidFill>
              <a:ea typeface="MS Mincho" pitchFamily="49" charset="-128"/>
            </a:endParaRPr>
          </a:p>
          <a:p>
            <a:pPr marL="342900" indent="-342900" eaLnBrk="1" hangingPunct="1">
              <a:defRPr/>
            </a:pPr>
            <a:endParaRPr lang="en-US" sz="2800" b="1" kern="1200" dirty="0" smtClean="0">
              <a:solidFill>
                <a:schemeClr val="bg1"/>
              </a:solidFill>
              <a:ea typeface="MS Mincho" pitchFamily="49" charset="-128"/>
            </a:endParaRPr>
          </a:p>
        </p:txBody>
      </p:sp>
      <p:sp>
        <p:nvSpPr>
          <p:cNvPr id="20213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Qatalat Awlaada Nabiyyika Wa Khiyarata I’baadika Wa H’amalata I’lmika </a:t>
            </a:r>
            <a:endParaRPr lang="fi-FI" sz="3200" b="1" i="1" dirty="0">
              <a:solidFill>
                <a:schemeClr val="bg1"/>
              </a:solidFill>
              <a:ea typeface="MS Mincho" pitchFamily="49" charset="-128"/>
            </a:endParaRPr>
          </a:p>
        </p:txBody>
      </p:sp>
      <p:sp>
        <p:nvSpPr>
          <p:cNvPr id="2021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138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t>
            </a:r>
            <a:r>
              <a:rPr lang="en-US" sz="3600" b="1" kern="1200" dirty="0" smtClean="0">
                <a:solidFill>
                  <a:schemeClr val="tx1"/>
                </a:solidFill>
                <a:ea typeface="MS Mincho" pitchFamily="49" charset="-128"/>
              </a:rPr>
              <a:t>Abu-`Abdullah,</a:t>
            </a:r>
          </a:p>
          <a:p>
            <a:pPr marL="342900" indent="-342900" eaLnBrk="1" hangingPunct="1">
              <a:defRPr/>
            </a:pPr>
            <a:r>
              <a:rPr lang="ur-PK" sz="3600" dirty="0">
                <a:solidFill>
                  <a:schemeClr val="tx1"/>
                </a:solidFill>
              </a:rPr>
              <a:t>اے مولا میرے اے ابو عبد الله الحسین </a:t>
            </a:r>
            <a:endParaRPr lang="en-US" sz="3600" b="1" kern="1200" dirty="0">
              <a:solidFill>
                <a:schemeClr val="tx1"/>
              </a:solidFill>
              <a:ea typeface="MS Mincho" pitchFamily="49" charset="-128"/>
            </a:endParaRPr>
          </a:p>
        </p:txBody>
      </p:sp>
      <p:sp>
        <p:nvSpPr>
          <p:cNvPr id="409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ya aba `abdillahi</a:t>
            </a:r>
          </a:p>
        </p:txBody>
      </p:sp>
      <p:sp>
        <p:nvSpPr>
          <p:cNvPr id="40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096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 وَ وَرَثَةَ حِكْمَتِكَ وَ وَحْيِكَ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and </a:t>
            </a:r>
            <a:r>
              <a:rPr lang="en-US" sz="3600" b="1" kern="1200" dirty="0">
                <a:solidFill>
                  <a:schemeClr val="bg1"/>
                </a:solidFill>
                <a:ea typeface="MS Mincho" pitchFamily="49" charset="-128"/>
              </a:rPr>
              <a:t>the inheritors of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wisdom and revelation (the Book). </a:t>
            </a:r>
            <a:endParaRPr lang="en-US" sz="3600" b="1" kern="1200" dirty="0" smtClean="0">
              <a:solidFill>
                <a:schemeClr val="bg1"/>
              </a:solidFill>
              <a:ea typeface="MS Mincho" pitchFamily="49" charset="-128"/>
            </a:endParaRPr>
          </a:p>
          <a:p>
            <a:pPr marL="342900" indent="-342900" eaLnBrk="1" hangingPunct="1">
              <a:defRPr/>
            </a:pPr>
            <a:r>
              <a:rPr lang="ur-PK" sz="3600" b="1" kern="1200" dirty="0">
                <a:solidFill>
                  <a:schemeClr val="bg1"/>
                </a:solidFill>
                <a:ea typeface="MS Mincho" pitchFamily="49" charset="-128"/>
              </a:rPr>
              <a:t>اور تیری حکمت اور وحی (کتاب) کے وارث۔</a:t>
            </a:r>
          </a:p>
          <a:p>
            <a:pPr marL="342900" indent="-342900" eaLnBrk="1" hangingPunct="1">
              <a:defRPr/>
            </a:pPr>
            <a:endParaRPr lang="en-US" sz="3600" b="1" kern="1200" dirty="0" smtClean="0">
              <a:solidFill>
                <a:schemeClr val="bg1"/>
              </a:solidFill>
              <a:ea typeface="MS Mincho" pitchFamily="49" charset="-128"/>
            </a:endParaRPr>
          </a:p>
        </p:txBody>
      </p:sp>
      <p:sp>
        <p:nvSpPr>
          <p:cNvPr id="20213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Warathata H’ikmatika Wa Wah’eeka </a:t>
            </a:r>
            <a:endParaRPr lang="fi-FI" sz="3200" b="1" i="1" dirty="0">
              <a:solidFill>
                <a:schemeClr val="bg1"/>
              </a:solidFill>
              <a:ea typeface="MS Mincho" pitchFamily="49" charset="-128"/>
            </a:endParaRPr>
          </a:p>
        </p:txBody>
      </p:sp>
      <p:sp>
        <p:nvSpPr>
          <p:cNvPr id="2021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138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1092538737"/>
      </p:ext>
    </p:extLst>
  </p:cSld>
  <p:clrMapOvr>
    <a:masterClrMapping/>
  </p:clrMapOvr>
  <p:transition>
    <p:fade/>
  </p:transition>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فَزَلْزِلْ اَقْدَامَ </a:t>
            </a:r>
            <a:r>
              <a:rPr lang="ar-SA" sz="9200" kern="1200" dirty="0" err="1" smtClean="0">
                <a:solidFill>
                  <a:schemeClr val="bg1"/>
                </a:solidFill>
                <a:latin typeface="Arabic Typesetting" panose="03020402040406030203" pitchFamily="66" charset="-78"/>
                <a:ea typeface="+mn-ea"/>
                <a:cs typeface="Arabic Typesetting" panose="03020402040406030203" pitchFamily="66" charset="-78"/>
              </a:rPr>
              <a:t>اَعْدَآئِكَ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Upset and overturn the </a:t>
            </a:r>
            <a:r>
              <a:rPr lang="en-US" sz="3600" b="1" kern="1200" dirty="0" smtClean="0">
                <a:solidFill>
                  <a:schemeClr val="bg1"/>
                </a:solidFill>
                <a:ea typeface="MS Mincho" pitchFamily="49" charset="-128"/>
              </a:rPr>
              <a:t>plans </a:t>
            </a:r>
            <a:r>
              <a:rPr lang="en-US" sz="3600" b="1" kern="1200" dirty="0">
                <a:solidFill>
                  <a:schemeClr val="bg1"/>
                </a:solidFill>
                <a:ea typeface="MS Mincho" pitchFamily="49" charset="-128"/>
              </a:rPr>
              <a:t>of Thy enemies, (who are also</a:t>
            </a:r>
            <a:r>
              <a:rPr lang="en-US" sz="3600" b="1" kern="1200" dirty="0" smtClean="0">
                <a:solidFill>
                  <a:schemeClr val="bg1"/>
                </a:solidFill>
                <a:ea typeface="MS Mincho" pitchFamily="49" charset="-128"/>
              </a:rPr>
              <a:t>)</a:t>
            </a:r>
          </a:p>
          <a:p>
            <a:pPr marL="342900" indent="-342900" eaLnBrk="1" hangingPunct="1">
              <a:defRPr/>
            </a:pPr>
            <a:r>
              <a:rPr lang="en-US" sz="3600" b="1" kern="1200" dirty="0" smtClean="0">
                <a:solidFill>
                  <a:schemeClr val="bg1"/>
                </a:solidFill>
                <a:ea typeface="MS Mincho" pitchFamily="49" charset="-128"/>
              </a:rPr>
              <a:t> </a:t>
            </a:r>
            <a:r>
              <a:rPr lang="ur-PK" sz="3600" b="1" kern="1200" dirty="0">
                <a:solidFill>
                  <a:schemeClr val="bg1"/>
                </a:solidFill>
                <a:ea typeface="MS Mincho" pitchFamily="49" charset="-128"/>
              </a:rPr>
              <a:t>اے میرے اللہ! اپنے دشمنوں کے منصوبوں کو مشتعل اور ناکام کردیں ، (جو بھی ہیں)</a:t>
            </a:r>
          </a:p>
          <a:p>
            <a:pPr marL="342900" indent="-342900" eaLnBrk="1" hangingPunct="1">
              <a:defRPr/>
            </a:pPr>
            <a:endParaRPr lang="en-US" sz="3600" b="1" kern="1200" dirty="0" smtClean="0">
              <a:solidFill>
                <a:schemeClr val="bg1"/>
              </a:solidFill>
              <a:ea typeface="MS Mincho" pitchFamily="49" charset="-128"/>
            </a:endParaRPr>
          </a:p>
        </p:txBody>
      </p:sp>
      <p:sp>
        <p:nvSpPr>
          <p:cNvPr id="2022404" name="Subtitle 4"/>
          <p:cNvSpPr txBox="1">
            <a:spLocks/>
          </p:cNvSpPr>
          <p:nvPr/>
        </p:nvSpPr>
        <p:spPr bwMode="auto">
          <a:xfrm>
            <a:off x="330200" y="5867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Allaahuma Fa-Zalzil Aqdaama Aa’-Daaa-Ika </a:t>
            </a:r>
            <a:endParaRPr lang="fi-FI" sz="3200" b="1" i="1" dirty="0">
              <a:solidFill>
                <a:schemeClr val="bg1"/>
              </a:solidFill>
              <a:ea typeface="MS Mincho" pitchFamily="49" charset="-128"/>
            </a:endParaRPr>
          </a:p>
        </p:txBody>
      </p:sp>
      <p:sp>
        <p:nvSpPr>
          <p:cNvPr id="2022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240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اَعْدَآءِ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رَسُوْلِكَ وَ اَهْلِ بَيْتِ رَسُوْلِكَ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the </a:t>
            </a:r>
            <a:r>
              <a:rPr lang="en-US" sz="3600" b="1" kern="1200" dirty="0">
                <a:solidFill>
                  <a:schemeClr val="bg1"/>
                </a:solidFill>
                <a:ea typeface="MS Mincho" pitchFamily="49" charset="-128"/>
              </a:rPr>
              <a:t>enemies of Thy Messenger and the family of Thy Messenger</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تیرے رسول کے دشمن اور تیرے رسول کے گھرانے۔</a:t>
            </a:r>
          </a:p>
          <a:p>
            <a:pPr marL="342900" indent="-342900" eaLnBrk="1" hangingPunct="1">
              <a:defRPr/>
            </a:pPr>
            <a:endParaRPr lang="en-US" sz="3600" b="1" kern="1200" dirty="0" smtClean="0">
              <a:solidFill>
                <a:schemeClr val="bg1"/>
              </a:solidFill>
              <a:ea typeface="MS Mincho" pitchFamily="49" charset="-128"/>
            </a:endParaRPr>
          </a:p>
        </p:txBody>
      </p:sp>
      <p:sp>
        <p:nvSpPr>
          <p:cNvPr id="20224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Aa’-Daaa-I Rasoolika Wa Ahli Bayti Rasoolika </a:t>
            </a:r>
            <a:endParaRPr lang="fi-FI" sz="3200" b="1" i="1" dirty="0">
              <a:solidFill>
                <a:schemeClr val="bg1"/>
              </a:solidFill>
              <a:ea typeface="MS Mincho" pitchFamily="49" charset="-128"/>
            </a:endParaRPr>
          </a:p>
        </p:txBody>
      </p:sp>
      <p:sp>
        <p:nvSpPr>
          <p:cNvPr id="2022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240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2490020478"/>
      </p:ext>
    </p:extLst>
  </p:cSld>
  <p:clrMapOvr>
    <a:masterClrMapping/>
  </p:clrMapOvr>
  <p:transition>
    <p:fade/>
  </p:transition>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اَخْرِبْ دِيَارَهُمْ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Put a stop to the spread of their sphere of influence</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اے میرے اللہ! ان کے دائرہ کار کے اثر و رسوخ کو روکنے کے لئے۔</a:t>
            </a:r>
          </a:p>
          <a:p>
            <a:pPr marL="342900" indent="-342900" eaLnBrk="1" hangingPunct="1">
              <a:defRPr/>
            </a:pPr>
            <a:endParaRPr lang="en-US" sz="3600" b="1" kern="1200" dirty="0" smtClean="0">
              <a:solidFill>
                <a:schemeClr val="bg1"/>
              </a:solidFill>
              <a:ea typeface="MS Mincho" pitchFamily="49" charset="-128"/>
            </a:endParaRPr>
          </a:p>
        </p:txBody>
      </p:sp>
      <p:sp>
        <p:nvSpPr>
          <p:cNvPr id="2023428" name="Subtitle 4"/>
          <p:cNvSpPr txBox="1">
            <a:spLocks/>
          </p:cNvSpPr>
          <p:nvPr/>
        </p:nvSpPr>
        <p:spPr bwMode="auto">
          <a:xfrm>
            <a:off x="304800" y="5562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Wa Akhrib Diyaarahum </a:t>
            </a:r>
            <a:endParaRPr lang="fi-FI" sz="3200" b="1" i="1" dirty="0">
              <a:solidFill>
                <a:schemeClr val="bg1"/>
              </a:solidFill>
              <a:ea typeface="MS Mincho" pitchFamily="49" charset="-128"/>
            </a:endParaRPr>
          </a:p>
        </p:txBody>
      </p:sp>
      <p:sp>
        <p:nvSpPr>
          <p:cNvPr id="20234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343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وَافْلُلْ سِلاَحَهُمْ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Make their equipment and men unserviceable</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ان کے سامان اور مردوں کو ناقابل استعمال بنائیں ،</a:t>
            </a:r>
          </a:p>
          <a:p>
            <a:pPr marL="342900" indent="-342900" eaLnBrk="1" hangingPunct="1">
              <a:defRPr/>
            </a:pPr>
            <a:endParaRPr lang="en-US" sz="3600" b="1" kern="1200" dirty="0" smtClean="0">
              <a:solidFill>
                <a:schemeClr val="bg1"/>
              </a:solidFill>
              <a:ea typeface="MS Mincho" pitchFamily="49" charset="-128"/>
            </a:endParaRPr>
          </a:p>
        </p:txBody>
      </p:sp>
      <p:sp>
        <p:nvSpPr>
          <p:cNvPr id="20244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Waf-Lul Silaah’ahum </a:t>
            </a:r>
            <a:endParaRPr lang="fi-FI" sz="3200" b="1" i="1" dirty="0">
              <a:solidFill>
                <a:schemeClr val="bg1"/>
              </a:solidFill>
              <a:ea typeface="MS Mincho" pitchFamily="49" charset="-128"/>
            </a:endParaRPr>
          </a:p>
        </p:txBody>
      </p:sp>
      <p:sp>
        <p:nvSpPr>
          <p:cNvPr id="20244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445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خَالِفْ بَيْنَ كَلِمَتِهِمْ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Their expression confused and contradictory</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ان کا اظہار الجھا اور متضاد ،</a:t>
            </a:r>
          </a:p>
          <a:p>
            <a:pPr marL="342900" indent="-342900" eaLnBrk="1" hangingPunct="1">
              <a:defRPr/>
            </a:pPr>
            <a:endParaRPr lang="en-US" sz="3600" b="1" kern="1200" dirty="0" smtClean="0">
              <a:solidFill>
                <a:schemeClr val="bg1"/>
              </a:solidFill>
              <a:ea typeface="MS Mincho" pitchFamily="49" charset="-128"/>
            </a:endParaRPr>
          </a:p>
        </p:txBody>
      </p:sp>
      <p:sp>
        <p:nvSpPr>
          <p:cNvPr id="20254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Khaalif Bayna Kalimatihim </a:t>
            </a:r>
            <a:endParaRPr lang="fi-FI" sz="3200" b="1" i="1" dirty="0">
              <a:solidFill>
                <a:schemeClr val="bg1"/>
              </a:solidFill>
              <a:ea typeface="MS Mincho" pitchFamily="49" charset="-128"/>
            </a:endParaRPr>
          </a:p>
        </p:txBody>
      </p:sp>
      <p:sp>
        <p:nvSpPr>
          <p:cNvPr id="20254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547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وَفُتَّ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اَعْضَادِهِمْ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Break up their support</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ان کی حمایت کو توڑ دیں۔</a:t>
            </a:r>
          </a:p>
          <a:p>
            <a:pPr marL="342900" indent="-342900" eaLnBrk="1" hangingPunct="1">
              <a:defRPr/>
            </a:pPr>
            <a:endParaRPr lang="en-US" sz="3600" b="1" kern="1200" dirty="0" smtClean="0">
              <a:solidFill>
                <a:schemeClr val="bg1"/>
              </a:solidFill>
              <a:ea typeface="MS Mincho" pitchFamily="49" charset="-128"/>
            </a:endParaRPr>
          </a:p>
        </p:txBody>
      </p:sp>
      <p:sp>
        <p:nvSpPr>
          <p:cNvPr id="20265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Futta Fee Aa’-Z”Aadihim </a:t>
            </a:r>
            <a:endParaRPr lang="fi-FI" sz="3200" b="1" i="1" dirty="0">
              <a:solidFill>
                <a:schemeClr val="bg1"/>
              </a:solidFill>
              <a:ea typeface="MS Mincho" pitchFamily="49" charset="-128"/>
            </a:endParaRPr>
          </a:p>
        </p:txBody>
      </p:sp>
      <p:sp>
        <p:nvSpPr>
          <p:cNvPr id="20265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650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7526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اَوْ هِنْ كَيْدَهُمْ وَ اضْرِبْهُمْ بِسَيْفِكَ الْقَاطِعِ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Crack up their strategy; lay hold upon them, hit and cut off by Thy one sharp strike</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ان کی حکمت عملی کو ختم کرنا۔ ان کو پکڑو ، اپنی ایک تیز ہڑتال سے ٹکراؤ اور اسے کاٹ دو۔</a:t>
            </a:r>
          </a:p>
          <a:p>
            <a:pPr marL="342900" indent="-342900" eaLnBrk="1" hangingPunct="1">
              <a:defRPr/>
            </a:pPr>
            <a:endParaRPr lang="en-US" sz="2800" b="1" kern="1200" dirty="0" smtClean="0">
              <a:solidFill>
                <a:schemeClr val="bg1"/>
              </a:solidFill>
              <a:ea typeface="MS Mincho" pitchFamily="49" charset="-128"/>
            </a:endParaRPr>
          </a:p>
          <a:p>
            <a:pPr marL="342900" indent="-342900" eaLnBrk="1" hangingPunct="1">
              <a:defRPr/>
            </a:pPr>
            <a:endParaRPr lang="en-US" sz="2800" b="1" kern="1200" dirty="0" smtClean="0">
              <a:solidFill>
                <a:schemeClr val="bg1"/>
              </a:solidFill>
              <a:ea typeface="MS Mincho" pitchFamily="49" charset="-128"/>
            </a:endParaRPr>
          </a:p>
        </p:txBody>
      </p:sp>
      <p:sp>
        <p:nvSpPr>
          <p:cNvPr id="20275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Awhim Kaydahum Waz”-Ribhum Bi-Sayfikar Qaat’i-I’</a:t>
            </a:r>
            <a:endParaRPr lang="fi-FI" sz="3200" b="1" i="1" dirty="0">
              <a:solidFill>
                <a:schemeClr val="bg1"/>
              </a:solidFill>
              <a:ea typeface="MS Mincho" pitchFamily="49" charset="-128"/>
            </a:endParaRPr>
          </a:p>
        </p:txBody>
      </p:sp>
      <p:sp>
        <p:nvSpPr>
          <p:cNvPr id="20275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752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وَارْمِهِمْ بِـحَجَرِكَ الدَّامِغِ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Throw them down, frightened by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hard unnerving barrier</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آپ کی سخت رکاوٹ سے خوفزدہ ہو کر انہیں نیچے پھینک دو ،</a:t>
            </a:r>
          </a:p>
          <a:p>
            <a:pPr marL="342900" indent="-342900" eaLnBrk="1" hangingPunct="1">
              <a:defRPr/>
            </a:pPr>
            <a:endParaRPr lang="en-US" sz="3600" b="1" kern="1200" dirty="0" smtClean="0">
              <a:solidFill>
                <a:schemeClr val="bg1"/>
              </a:solidFill>
              <a:ea typeface="MS Mincho" pitchFamily="49" charset="-128"/>
            </a:endParaRPr>
          </a:p>
        </p:txBody>
      </p:sp>
      <p:sp>
        <p:nvSpPr>
          <p:cNvPr id="2028548" name="Subtitle 4"/>
          <p:cNvSpPr txBox="1">
            <a:spLocks/>
          </p:cNvSpPr>
          <p:nvPr/>
        </p:nvSpPr>
        <p:spPr bwMode="auto">
          <a:xfrm>
            <a:off x="304800" y="5638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War-Mihim Bi-H’ajarikad Daamighi </a:t>
            </a:r>
            <a:endParaRPr lang="fi-FI" sz="3200" b="1" i="1" dirty="0">
              <a:solidFill>
                <a:schemeClr val="bg1"/>
              </a:solidFill>
              <a:ea typeface="MS Mincho" pitchFamily="49" charset="-128"/>
            </a:endParaRPr>
          </a:p>
        </p:txBody>
      </p:sp>
      <p:sp>
        <p:nvSpPr>
          <p:cNvPr id="20285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855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طُمَّهُمْ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بِالْبَلَآءِ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طَمًّا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Bury them under the swallowing mud of disasters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انہیں آفات کے نگلنے والے کیچڑ کے نیچے دفن کرو۔</a:t>
            </a:r>
          </a:p>
          <a:p>
            <a:pPr marL="342900" indent="-342900" eaLnBrk="1" hangingPunct="1">
              <a:defRPr/>
            </a:pPr>
            <a:endParaRPr lang="en-US" sz="3600" b="1" kern="1200" dirty="0" smtClean="0">
              <a:solidFill>
                <a:schemeClr val="bg1"/>
              </a:solidFill>
              <a:ea typeface="MS Mincho" pitchFamily="49" charset="-128"/>
            </a:endParaRPr>
          </a:p>
        </p:txBody>
      </p:sp>
      <p:sp>
        <p:nvSpPr>
          <p:cNvPr id="20295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T’ummahum Bi-Balaa-I T’ammaa </a:t>
            </a:r>
            <a:endParaRPr lang="fi-FI" sz="3200" b="1" i="1" dirty="0">
              <a:solidFill>
                <a:schemeClr val="bg1"/>
              </a:solidFill>
              <a:ea typeface="MS Mincho" pitchFamily="49" charset="-128"/>
            </a:endParaRPr>
          </a:p>
        </p:txBody>
      </p:sp>
      <p:sp>
        <p:nvSpPr>
          <p:cNvPr id="20295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2957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n-US" sz="1600" b="1">
              <a:solidFill>
                <a:schemeClr val="bg1"/>
              </a:solidFill>
              <a:latin typeface="Trebuchet MS" pitchFamily="34" charset="0"/>
            </a:endParaRPr>
          </a:p>
        </p:txBody>
      </p:sp>
      <p:sp>
        <p:nvSpPr>
          <p:cNvPr id="5123" name="Rectangle 2"/>
          <p:cNvSpPr txBox="1">
            <a:spLocks noChangeArrowheads="1"/>
          </p:cNvSpPr>
          <p:nvPr/>
        </p:nvSpPr>
        <p:spPr bwMode="auto">
          <a:xfrm>
            <a:off x="457200" y="2362200"/>
            <a:ext cx="8229600" cy="158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rtl="1">
              <a:spcBef>
                <a:spcPct val="20000"/>
              </a:spcBef>
            </a:pPr>
            <a:r>
              <a:rPr lang="ar-SA" sz="4800" b="1">
                <a:latin typeface="Karbala" pitchFamily="2" charset="0"/>
                <a:cs typeface="Simplified Arabic" pitchFamily="18" charset="-78"/>
              </a:rPr>
              <a:t>اعْظَمَ ٱللَّهُ اجُورَنَا بِمُصَابِنَا بِٱلْحُسَيْنِ عَلَيْهِ ٱلسَّلاَمُ</a:t>
            </a:r>
            <a:r>
              <a:rPr lang="en-US" sz="4800" b="1">
                <a:latin typeface="Karbala" pitchFamily="2" charset="0"/>
                <a:cs typeface="Simplified Arabic" pitchFamily="18" charset="-78"/>
              </a:rPr>
              <a:t> </a:t>
            </a:r>
            <a:r>
              <a:rPr lang="ar-SA" sz="4800" b="1">
                <a:latin typeface="Karbala" pitchFamily="2" charset="0"/>
                <a:cs typeface="Simplified Arabic" pitchFamily="18" charset="-78"/>
              </a:rPr>
              <a:t>وَجَعَلَنَا وَإِيَّاكُمْ مِنَ ٱلطَّالِبِينَ بِثَارِهِ</a:t>
            </a:r>
            <a:r>
              <a:rPr lang="en-US" sz="4800" b="1">
                <a:latin typeface="Karbala" pitchFamily="2" charset="0"/>
                <a:cs typeface="Simplified Arabic" pitchFamily="18" charset="-78"/>
              </a:rPr>
              <a:t> </a:t>
            </a:r>
            <a:r>
              <a:rPr lang="ar-SA" sz="4800" b="1">
                <a:latin typeface="Karbala" pitchFamily="2" charset="0"/>
                <a:cs typeface="Simplified Arabic" pitchFamily="18" charset="-78"/>
              </a:rPr>
              <a:t>مَعَ وَلِيِّهِ ٱلإِمَامِ ٱلْمَهْدِيِّ مِنَ آلِ مُحَمَّدٍ عَلَيْهِمُ ٱلسَّلاَمُ</a:t>
            </a:r>
          </a:p>
          <a:p>
            <a:pPr algn="ctr" rtl="1">
              <a:spcBef>
                <a:spcPct val="20000"/>
              </a:spcBef>
            </a:pPr>
            <a:endParaRPr lang="ar-SA" sz="4800" b="1">
              <a:latin typeface="Karbala" pitchFamily="2" charset="0"/>
              <a:cs typeface="Simplified Arabic" pitchFamily="18" charset="-78"/>
            </a:endParaRPr>
          </a:p>
          <a:p>
            <a:pPr algn="ctr" rtl="1">
              <a:spcBef>
                <a:spcPct val="20000"/>
              </a:spcBef>
            </a:pPr>
            <a:endParaRPr lang="ar-SA" sz="4800" b="1">
              <a:latin typeface="Karbala" pitchFamily="2" charset="0"/>
              <a:cs typeface="Simplified Arabic" pitchFamily="18" charset="-78"/>
            </a:endParaRPr>
          </a:p>
        </p:txBody>
      </p:sp>
      <p:sp>
        <p:nvSpPr>
          <p:cNvPr id="5124" name="Text Box 4"/>
          <p:cNvSpPr txBox="1">
            <a:spLocks noChangeArrowheads="1"/>
          </p:cNvSpPr>
          <p:nvPr/>
        </p:nvSpPr>
        <p:spPr bwMode="auto">
          <a:xfrm>
            <a:off x="201613" y="1454150"/>
            <a:ext cx="89789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b="1">
                <a:latin typeface="Trebuchet MS" pitchFamily="34" charset="0"/>
              </a:rPr>
              <a:t>When greeting each other today, do not say </a:t>
            </a:r>
            <a:r>
              <a:rPr lang="en-US" sz="2400" b="1" i="1">
                <a:latin typeface="Trebuchet MS" pitchFamily="34" charset="0"/>
              </a:rPr>
              <a:t>Salaam Alaikum</a:t>
            </a:r>
            <a:r>
              <a:rPr lang="en-US" sz="2400" b="1">
                <a:latin typeface="Trebuchet MS" pitchFamily="34" charset="0"/>
              </a:rPr>
              <a:t>,</a:t>
            </a:r>
          </a:p>
          <a:p>
            <a:pPr algn="ctr"/>
            <a:r>
              <a:rPr lang="en-US" sz="2400" b="1">
                <a:latin typeface="Trebuchet MS" pitchFamily="34" charset="0"/>
              </a:rPr>
              <a:t>Instead, say the following:</a:t>
            </a:r>
          </a:p>
        </p:txBody>
      </p:sp>
      <p:sp>
        <p:nvSpPr>
          <p:cNvPr id="5125" name="Text Box 5"/>
          <p:cNvSpPr txBox="1">
            <a:spLocks noChangeArrowheads="1"/>
          </p:cNvSpPr>
          <p:nvPr/>
        </p:nvSpPr>
        <p:spPr bwMode="auto">
          <a:xfrm>
            <a:off x="0" y="4648200"/>
            <a:ext cx="9144000" cy="2678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800" b="1">
                <a:latin typeface="Trebuchet MS" pitchFamily="34" charset="0"/>
              </a:rPr>
              <a:t>May Alláh make our reward and your reward great, for our grief for Hussain, (peace be on him). May He place us and you from those who help his cause with His representative, the guided Imám from the family of Muhammad, peace be on them.</a:t>
            </a:r>
          </a:p>
          <a:p>
            <a:pPr algn="ctr"/>
            <a:endParaRPr lang="en-US" sz="2800" b="1">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إِنِّي سِلْمٌ لِمَنْ سَالَمَكُمْ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I am at peace with those who are at peace with </a:t>
            </a:r>
            <a:r>
              <a:rPr lang="en-US" sz="2800" b="1" kern="1200" dirty="0" smtClean="0">
                <a:solidFill>
                  <a:schemeClr val="tx1"/>
                </a:solidFill>
                <a:ea typeface="MS Mincho" pitchFamily="49" charset="-128"/>
              </a:rPr>
              <a:t>you</a:t>
            </a:r>
          </a:p>
          <a:p>
            <a:pPr marL="342900" indent="-342900" eaLnBrk="1" hangingPunct="1">
              <a:defRPr/>
            </a:pPr>
            <a:r>
              <a:rPr lang="ur-PK" sz="2800" dirty="0">
                <a:solidFill>
                  <a:schemeClr val="tx1"/>
                </a:solidFill>
              </a:rPr>
              <a:t> میں صلح کرنے والا ہوں ہر اس شخص سے جو آپ سے صلح کرے</a:t>
            </a:r>
            <a:endParaRPr lang="en-US" sz="2800" b="1" kern="1200" dirty="0">
              <a:solidFill>
                <a:schemeClr val="tx1"/>
              </a:solidFill>
              <a:ea typeface="MS Mincho" pitchFamily="49" charset="-128"/>
            </a:endParaRPr>
          </a:p>
        </p:txBody>
      </p:sp>
      <p:sp>
        <p:nvSpPr>
          <p:cNvPr id="419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inni silmun liman salamakum</a:t>
            </a:r>
          </a:p>
        </p:txBody>
      </p:sp>
      <p:sp>
        <p:nvSpPr>
          <p:cNvPr id="41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199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قُمَّهُمْ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بِالْعَذَابِ قَمًّا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smtClean="0">
                <a:solidFill>
                  <a:schemeClr val="tx1"/>
                </a:solidFill>
                <a:ea typeface="MS Mincho" pitchFamily="49" charset="-128"/>
              </a:rPr>
              <a:t>Let them be mean and contemptible under the burden of despicable penance;</a:t>
            </a:r>
          </a:p>
          <a:p>
            <a:r>
              <a:rPr lang="ur-PK" sz="2800" dirty="0">
                <a:solidFill>
                  <a:schemeClr val="tx1"/>
                </a:solidFill>
              </a:rPr>
              <a:t>انہیں حقیر اور طعن و تزیر کے بوجھ تلے ذلیل سمجھنے دو۔</a:t>
            </a:r>
          </a:p>
          <a:p>
            <a:r>
              <a:rPr lang="ur-PK" sz="2800" dirty="0">
                <a:solidFill>
                  <a:schemeClr val="tx1"/>
                </a:solidFill>
              </a:rPr>
              <a:t/>
            </a:r>
            <a:br>
              <a:rPr lang="ur-PK" sz="2800" dirty="0">
                <a:solidFill>
                  <a:schemeClr val="tx1"/>
                </a:solidFill>
              </a:rPr>
            </a:br>
            <a:endParaRPr lang="en-US" sz="2800" b="1" kern="1200" dirty="0" smtClean="0">
              <a:solidFill>
                <a:schemeClr val="tx1"/>
              </a:solidFill>
              <a:ea typeface="MS Mincho" pitchFamily="49" charset="-128"/>
            </a:endParaRPr>
          </a:p>
          <a:p>
            <a:pPr marL="342900" indent="-342900" eaLnBrk="1" hangingPunct="1">
              <a:defRPr/>
            </a:pPr>
            <a:endParaRPr lang="en-US" sz="2800" b="1" kern="1200" dirty="0" smtClean="0">
              <a:solidFill>
                <a:schemeClr val="tx1"/>
              </a:solidFill>
              <a:ea typeface="MS Mincho" pitchFamily="49" charset="-128"/>
            </a:endParaRPr>
          </a:p>
          <a:p>
            <a:pPr marL="342900" indent="-342900" eaLnBrk="1" hangingPunct="1">
              <a:defRPr/>
            </a:pPr>
            <a:endParaRPr lang="en-US" sz="2800" b="1" kern="1200" dirty="0" smtClean="0">
              <a:solidFill>
                <a:schemeClr val="tx1"/>
              </a:solidFill>
              <a:ea typeface="MS Mincho" pitchFamily="49" charset="-128"/>
            </a:endParaRPr>
          </a:p>
        </p:txBody>
      </p:sp>
      <p:sp>
        <p:nvSpPr>
          <p:cNvPr id="20305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Qummahum Bil-A’daabi Qammaa </a:t>
            </a:r>
            <a:endParaRPr lang="fi-FI" sz="3200" b="1" i="1" dirty="0">
              <a:solidFill>
                <a:schemeClr val="bg1"/>
              </a:solidFill>
              <a:ea typeface="MS Mincho" pitchFamily="49" charset="-128"/>
            </a:endParaRPr>
          </a:p>
        </p:txBody>
      </p:sp>
      <p:sp>
        <p:nvSpPr>
          <p:cNvPr id="20305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059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عَذِّبْهُمْ عَذَابًا نُكْرًا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Let them have the taste of a hard and sharp retribution</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انہیں سخت اور سخت عذاب کا مزہ چکھنے دو۔</a:t>
            </a: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smtClean="0">
              <a:solidFill>
                <a:schemeClr val="bg1"/>
              </a:solidFill>
              <a:ea typeface="MS Mincho" pitchFamily="49" charset="-128"/>
            </a:endParaRPr>
          </a:p>
        </p:txBody>
      </p:sp>
      <p:sp>
        <p:nvSpPr>
          <p:cNvPr id="20316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A’d’d’ibhum A’d’aaban Nukraa </a:t>
            </a:r>
            <a:endParaRPr lang="fi-FI" sz="3200" b="1" i="1" dirty="0">
              <a:solidFill>
                <a:schemeClr val="bg1"/>
              </a:solidFill>
              <a:ea typeface="MS Mincho" pitchFamily="49" charset="-128"/>
            </a:endParaRPr>
          </a:p>
        </p:txBody>
      </p:sp>
      <p:sp>
        <p:nvSpPr>
          <p:cNvPr id="20316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162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خُذْهُمْ بِالسِّنِيْنَ وَ الْـمُثَلاَتِ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الَّتِىْ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اَهْلَـكْتَ بِهَا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اَعْدَآئَكَ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tx1"/>
                </a:solidFill>
                <a:ea typeface="MS Mincho" pitchFamily="49" charset="-128"/>
              </a:rPr>
              <a:t>Fester them with definite and exemplary punishment, as </a:t>
            </a:r>
            <a:r>
              <a:rPr lang="en-US" sz="2800" b="1" kern="1200" dirty="0" smtClean="0">
                <a:solidFill>
                  <a:schemeClr val="tx1"/>
                </a:solidFill>
                <a:ea typeface="MS Mincho" pitchFamily="49" charset="-128"/>
              </a:rPr>
              <a:t>You wipe out Your </a:t>
            </a:r>
            <a:r>
              <a:rPr lang="en-US" sz="2800" b="1" kern="1200" dirty="0">
                <a:solidFill>
                  <a:schemeClr val="tx1"/>
                </a:solidFill>
                <a:ea typeface="MS Mincho" pitchFamily="49" charset="-128"/>
              </a:rPr>
              <a:t>enemies</a:t>
            </a:r>
            <a:r>
              <a:rPr lang="en-US" sz="2800" b="1" kern="1200" dirty="0" smtClean="0">
                <a:solidFill>
                  <a:schemeClr val="tx1"/>
                </a:solidFill>
                <a:ea typeface="MS Mincho" pitchFamily="49" charset="-128"/>
              </a:rPr>
              <a:t>;</a:t>
            </a:r>
          </a:p>
          <a:p>
            <a:r>
              <a:rPr lang="ur-PK" sz="2800" dirty="0">
                <a:solidFill>
                  <a:schemeClr val="tx1"/>
                </a:solidFill>
              </a:rPr>
              <a:t>جب آپ اپنے دشمنوں کو مٹا دیں گے تو ان کو قطعی اور مثالی سزا دیں۔</a:t>
            </a:r>
          </a:p>
          <a:p>
            <a:r>
              <a:rPr lang="ur-PK" sz="2800" dirty="0">
                <a:solidFill>
                  <a:schemeClr val="tx1"/>
                </a:solidFill>
              </a:rPr>
              <a:t/>
            </a:r>
            <a:br>
              <a:rPr lang="ur-PK" sz="2800" dirty="0">
                <a:solidFill>
                  <a:schemeClr val="tx1"/>
                </a:solidFill>
              </a:rPr>
            </a:br>
            <a:endParaRPr lang="en-US" sz="2800" b="1" kern="1200" dirty="0" smtClean="0">
              <a:solidFill>
                <a:schemeClr val="tx1"/>
              </a:solidFill>
              <a:ea typeface="MS Mincho" pitchFamily="49" charset="-128"/>
            </a:endParaRPr>
          </a:p>
          <a:p>
            <a:pPr marL="342900" indent="-342900" eaLnBrk="1" hangingPunct="1">
              <a:defRPr/>
            </a:pPr>
            <a:endParaRPr lang="en-US" sz="2800" b="1" kern="1200" dirty="0" smtClean="0">
              <a:solidFill>
                <a:schemeClr val="tx1"/>
              </a:solidFill>
              <a:ea typeface="MS Mincho" pitchFamily="49" charset="-128"/>
            </a:endParaRPr>
          </a:p>
        </p:txBody>
      </p:sp>
      <p:sp>
        <p:nvSpPr>
          <p:cNvPr id="20326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Khud’hum Bis Sineena Wal Muthalaatil Latee Ahlakta Bihaa Aa’-Daa-Aka </a:t>
            </a:r>
            <a:endParaRPr lang="fi-FI" sz="3200" b="1" i="1" dirty="0">
              <a:solidFill>
                <a:schemeClr val="bg1"/>
              </a:solidFill>
              <a:ea typeface="MS Mincho" pitchFamily="49" charset="-128"/>
            </a:endParaRPr>
          </a:p>
        </p:txBody>
      </p:sp>
      <p:sp>
        <p:nvSpPr>
          <p:cNvPr id="20326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264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اِنَّكَ ذُوْ نِقْمَةٍ مِّنَ الْـمُجْرِمِيْنَ</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For indeed, </a:t>
            </a:r>
            <a:r>
              <a:rPr lang="en-US" sz="3600" b="1" kern="1200" dirty="0" smtClean="0">
                <a:solidFill>
                  <a:schemeClr val="bg1"/>
                </a:solidFill>
                <a:ea typeface="MS Mincho" pitchFamily="49" charset="-128"/>
              </a:rPr>
              <a:t>You crack </a:t>
            </a:r>
            <a:r>
              <a:rPr lang="en-US" sz="3600" b="1" kern="1200" dirty="0">
                <a:solidFill>
                  <a:schemeClr val="bg1"/>
                </a:solidFill>
                <a:ea typeface="MS Mincho" pitchFamily="49" charset="-128"/>
              </a:rPr>
              <a:t>down upon the criminals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بے شک ، آپ مجرموں کو کچل دیتے ہیں۔</a:t>
            </a: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smtClean="0">
              <a:solidFill>
                <a:schemeClr val="bg1"/>
              </a:solidFill>
              <a:ea typeface="MS Mincho" pitchFamily="49" charset="-128"/>
            </a:endParaRPr>
          </a:p>
        </p:txBody>
      </p:sp>
      <p:sp>
        <p:nvSpPr>
          <p:cNvPr id="20336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Innaka D’oo Niqmatim Minal Mujrimeen </a:t>
            </a:r>
            <a:endParaRPr lang="fi-FI" sz="3200" b="1" i="1" dirty="0">
              <a:solidFill>
                <a:schemeClr val="bg1"/>
              </a:solidFill>
              <a:ea typeface="MS Mincho" pitchFamily="49" charset="-128"/>
            </a:endParaRPr>
          </a:p>
        </p:txBody>
      </p:sp>
      <p:sp>
        <p:nvSpPr>
          <p:cNvPr id="20336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367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اِنَّ سُنَّتَكَ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ضَآئِعَةٌ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The way of life approved by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has been lost</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اے میرے اللہ! آپ کے منظور کردہ زندگی کا راستہ کھو گیا ہے۔</a:t>
            </a: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smtClean="0">
              <a:solidFill>
                <a:schemeClr val="bg1"/>
              </a:solidFill>
              <a:ea typeface="MS Mincho" pitchFamily="49" charset="-128"/>
            </a:endParaRPr>
          </a:p>
        </p:txBody>
      </p:sp>
      <p:sp>
        <p:nvSpPr>
          <p:cNvPr id="2034692" name="Subtitle 4"/>
          <p:cNvSpPr txBox="1">
            <a:spLocks/>
          </p:cNvSpPr>
          <p:nvPr/>
        </p:nvSpPr>
        <p:spPr bwMode="auto">
          <a:xfrm>
            <a:off x="304800" y="5562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Allaahuma Innaa Sunnataka Z”Aa-I-A’tun </a:t>
            </a:r>
            <a:endParaRPr lang="fi-FI" sz="3200" b="1" i="1" dirty="0">
              <a:solidFill>
                <a:schemeClr val="bg1"/>
              </a:solidFill>
              <a:ea typeface="MS Mincho" pitchFamily="49" charset="-128"/>
            </a:endParaRPr>
          </a:p>
        </p:txBody>
      </p:sp>
      <p:sp>
        <p:nvSpPr>
          <p:cNvPr id="20346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469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اَحْكَامَكَ مُعَطَّلَةٌ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code of law has been suspended</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آپ کا ضابطہ اخلاق معطل کردیا گیا ہے۔</a:t>
            </a:r>
          </a:p>
          <a:p>
            <a:pPr marL="342900" indent="-342900" eaLnBrk="1" hangingPunct="1">
              <a:defRPr/>
            </a:pPr>
            <a:endParaRPr lang="en-US" sz="3600" b="1" kern="1200" dirty="0" smtClean="0">
              <a:solidFill>
                <a:schemeClr val="bg1"/>
              </a:solidFill>
              <a:ea typeface="MS Mincho" pitchFamily="49" charset="-128"/>
            </a:endParaRPr>
          </a:p>
        </p:txBody>
      </p:sp>
      <p:sp>
        <p:nvSpPr>
          <p:cNvPr id="20357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Ah’kaamaka Mu-A’t’t’alatun </a:t>
            </a:r>
            <a:endParaRPr lang="fi-FI" sz="3200" b="1" i="1" dirty="0">
              <a:solidFill>
                <a:schemeClr val="bg1"/>
              </a:solidFill>
              <a:ea typeface="MS Mincho" pitchFamily="49" charset="-128"/>
            </a:endParaRPr>
          </a:p>
        </p:txBody>
      </p:sp>
      <p:sp>
        <p:nvSpPr>
          <p:cNvPr id="20357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571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عِتْرَةَ نَبِيِّكَ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الْاَرْضِ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هَآئِمَةٌ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the descendants of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Prophet, in this world, have been tormented</a:t>
            </a:r>
            <a:r>
              <a:rPr lang="en-US" sz="3600" b="1" kern="1200" dirty="0" smtClean="0">
                <a:solidFill>
                  <a:schemeClr val="bg1"/>
                </a:solidFill>
                <a:ea typeface="MS Mincho" pitchFamily="49" charset="-128"/>
              </a:rPr>
              <a:t>.</a:t>
            </a:r>
          </a:p>
          <a:p>
            <a:pPr marL="342900" indent="-342900" eaLnBrk="1" hangingPunct="1">
              <a:defRPr/>
            </a:pPr>
            <a:r>
              <a:rPr lang="en-US" sz="3600" b="1" kern="1200" dirty="0" smtClean="0">
                <a:solidFill>
                  <a:schemeClr val="bg1"/>
                </a:solidFill>
                <a:ea typeface="MS Mincho" pitchFamily="49" charset="-128"/>
              </a:rPr>
              <a:t> </a:t>
            </a:r>
            <a:r>
              <a:rPr lang="ur-PK" sz="3600" b="1" kern="1200" dirty="0">
                <a:solidFill>
                  <a:schemeClr val="bg1"/>
                </a:solidFill>
                <a:ea typeface="MS Mincho" pitchFamily="49" charset="-128"/>
              </a:rPr>
              <a:t>اور آپ کے نبی کی اولاد کو ، اس دنیا میں ، اذیتیں دی گئیں۔</a:t>
            </a:r>
          </a:p>
          <a:p>
            <a:pPr marL="342900" indent="-342900" eaLnBrk="1" hangingPunct="1">
              <a:defRPr/>
            </a:pPr>
            <a:endParaRPr lang="en-US" sz="3600" b="1" kern="1200" dirty="0" smtClean="0">
              <a:solidFill>
                <a:schemeClr val="bg1"/>
              </a:solidFill>
              <a:ea typeface="MS Mincho" pitchFamily="49" charset="-128"/>
            </a:endParaRPr>
          </a:p>
        </p:txBody>
      </p:sp>
      <p:sp>
        <p:nvSpPr>
          <p:cNvPr id="2036740" name="Subtitle 4"/>
          <p:cNvSpPr txBox="1">
            <a:spLocks/>
          </p:cNvSpPr>
          <p:nvPr/>
        </p:nvSpPr>
        <p:spPr bwMode="auto">
          <a:xfrm>
            <a:off x="304800" y="564388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I’trata Nabiyyika Fil Arz”I Haa-Imatun </a:t>
            </a:r>
            <a:endParaRPr lang="fi-FI" sz="3200" b="1" i="1" dirty="0">
              <a:solidFill>
                <a:schemeClr val="bg1"/>
              </a:solidFill>
              <a:ea typeface="MS Mincho" pitchFamily="49" charset="-128"/>
            </a:endParaRPr>
          </a:p>
        </p:txBody>
      </p:sp>
      <p:sp>
        <p:nvSpPr>
          <p:cNvPr id="20367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674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فَاَعِنِ الْـحَقَّ وَ اَهْلَهٗ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Therefore, give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attention and assistance to the truth, and the upholders of the truth</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اے میرے اللہ! لہذا ، حق اور حق کے حامیوں کی </a:t>
            </a:r>
            <a:r>
              <a:rPr lang="ur-PK" sz="3600" b="1" kern="1200" dirty="0" smtClean="0">
                <a:solidFill>
                  <a:schemeClr val="bg1"/>
                </a:solidFill>
                <a:ea typeface="MS Mincho" pitchFamily="49" charset="-128"/>
              </a:rPr>
              <a:t>طرف اپنی </a:t>
            </a:r>
            <a:r>
              <a:rPr lang="ur-PK" sz="3600" b="1" kern="1200" dirty="0">
                <a:solidFill>
                  <a:schemeClr val="bg1"/>
                </a:solidFill>
                <a:ea typeface="MS Mincho" pitchFamily="49" charset="-128"/>
              </a:rPr>
              <a:t>توجہ اور مدد </a:t>
            </a:r>
            <a:r>
              <a:rPr lang="ur-PK" sz="3600" b="1" kern="1200" dirty="0" smtClean="0">
                <a:solidFill>
                  <a:schemeClr val="bg1"/>
                </a:solidFill>
                <a:ea typeface="MS Mincho" pitchFamily="49" charset="-128"/>
              </a:rPr>
              <a:t>کیج۔</a:t>
            </a:r>
            <a:endParaRPr lang="ur-PK" sz="3600" b="1" kern="1200" dirty="0">
              <a:solidFill>
                <a:schemeClr val="bg1"/>
              </a:solidFill>
              <a:ea typeface="MS Mincho" pitchFamily="49" charset="-128"/>
            </a:endParaRP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smtClean="0">
              <a:solidFill>
                <a:schemeClr val="bg1"/>
              </a:solidFill>
              <a:ea typeface="MS Mincho" pitchFamily="49" charset="-128"/>
            </a:endParaRPr>
          </a:p>
        </p:txBody>
      </p:sp>
      <p:sp>
        <p:nvSpPr>
          <p:cNvPr id="2037764" name="Subtitle 4"/>
          <p:cNvSpPr txBox="1">
            <a:spLocks/>
          </p:cNvSpPr>
          <p:nvPr/>
        </p:nvSpPr>
        <p:spPr bwMode="auto">
          <a:xfrm>
            <a:off x="304800" y="6019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Fa-A-I’nil H’aqqa Wa Ahlahoo</a:t>
            </a:r>
            <a:endParaRPr lang="fi-FI" sz="3200" b="1" i="1" dirty="0">
              <a:solidFill>
                <a:schemeClr val="bg1"/>
              </a:solidFill>
              <a:ea typeface="MS Mincho" pitchFamily="49" charset="-128"/>
            </a:endParaRPr>
          </a:p>
        </p:txBody>
      </p:sp>
      <p:sp>
        <p:nvSpPr>
          <p:cNvPr id="20377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776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اَقْمَعِ الْبَاطِلَ وَ اَهْلَهٗ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Restrain and prevent falsehood, and the camp-followers of falsehood</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جھوٹ کو روکیں اور اس سے بچیں ،</a:t>
            </a:r>
          </a:p>
          <a:p>
            <a:pPr marL="342900" indent="-342900" eaLnBrk="1" hangingPunct="1">
              <a:defRPr/>
            </a:pPr>
            <a:endParaRPr lang="en-US" sz="3600" b="1" kern="1200" dirty="0" smtClean="0">
              <a:solidFill>
                <a:schemeClr val="bg1"/>
              </a:solidFill>
              <a:ea typeface="MS Mincho" pitchFamily="49" charset="-128"/>
            </a:endParaRPr>
          </a:p>
        </p:txBody>
      </p:sp>
      <p:sp>
        <p:nvSpPr>
          <p:cNvPr id="20387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Aqmi-I’lbaat’ila Wa Ahlahoo </a:t>
            </a:r>
            <a:endParaRPr lang="fi-FI" sz="3200" b="1" i="1" dirty="0">
              <a:solidFill>
                <a:schemeClr val="bg1"/>
              </a:solidFill>
              <a:ea typeface="MS Mincho" pitchFamily="49" charset="-128"/>
            </a:endParaRPr>
          </a:p>
        </p:txBody>
      </p:sp>
      <p:sp>
        <p:nvSpPr>
          <p:cNvPr id="20387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879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مُنَّ عَلَيْنَا بِالنَّجَاةِ</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take us to safety as a favor</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ہمیں احسان کے طور پر حفاظت کی طرف لے جا؛۔</a:t>
            </a:r>
          </a:p>
          <a:p>
            <a:pPr marL="342900" indent="-342900" eaLnBrk="1" hangingPunct="1">
              <a:defRPr/>
            </a:pPr>
            <a:endParaRPr lang="en-US" sz="3600" b="1" kern="1200" dirty="0" smtClean="0">
              <a:solidFill>
                <a:schemeClr val="bg1"/>
              </a:solidFill>
              <a:ea typeface="MS Mincho" pitchFamily="49" charset="-128"/>
            </a:endParaRPr>
          </a:p>
        </p:txBody>
      </p:sp>
      <p:sp>
        <p:nvSpPr>
          <p:cNvPr id="20398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Munna A’laynaa Bin-Najaati </a:t>
            </a:r>
            <a:endParaRPr lang="fi-FI" sz="3200" b="1" i="1" dirty="0">
              <a:solidFill>
                <a:schemeClr val="bg1"/>
              </a:solidFill>
              <a:ea typeface="MS Mincho" pitchFamily="49" charset="-128"/>
            </a:endParaRPr>
          </a:p>
        </p:txBody>
      </p:sp>
      <p:sp>
        <p:nvSpPr>
          <p:cNvPr id="20398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3981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وَحَرْبٌ لِمَنْ حَارَبَكُمْ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يَوْمِ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ٱلْقِيَامَةِ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I am at war against those who have fought against you up to the Resurrection Day</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اور جنگ کرنے والا ہوں ہر اس شخص سے جو آپ سے جنگ کرے</a:t>
            </a:r>
            <a:endParaRPr lang="en-US" sz="2800" b="1" kern="1200" dirty="0">
              <a:solidFill>
                <a:schemeClr val="tx1"/>
              </a:solidFill>
              <a:ea typeface="MS Mincho" pitchFamily="49" charset="-128"/>
            </a:endParaRPr>
          </a:p>
        </p:txBody>
      </p:sp>
      <p:sp>
        <p:nvSpPr>
          <p:cNvPr id="430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harbun liman harabakum ila yawmi alqiyamati</a:t>
            </a:r>
          </a:p>
        </p:txBody>
      </p:sp>
      <p:sp>
        <p:nvSpPr>
          <p:cNvPr id="43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301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وَاهْدِنَا اِلَى الْاِيْـمَانِ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Guide us to the true faith</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ہمیں سچے عقیدے کی رہنمائی کریں۔</a:t>
            </a:r>
          </a:p>
          <a:p>
            <a:pPr marL="342900" indent="-342900" eaLnBrk="1" hangingPunct="1">
              <a:defRPr/>
            </a:pPr>
            <a:endParaRPr lang="en-US" sz="3600" b="1" kern="1200" dirty="0" smtClean="0">
              <a:solidFill>
                <a:schemeClr val="bg1"/>
              </a:solidFill>
              <a:ea typeface="MS Mincho" pitchFamily="49" charset="-128"/>
            </a:endParaRPr>
          </a:p>
        </p:txBody>
      </p:sp>
      <p:sp>
        <p:nvSpPr>
          <p:cNvPr id="20408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Wah-Dinaa Ilal Eemaani </a:t>
            </a:r>
            <a:endParaRPr lang="fi-FI" sz="3200" b="1" i="1" dirty="0">
              <a:solidFill>
                <a:schemeClr val="bg1"/>
              </a:solidFill>
              <a:ea typeface="MS Mincho" pitchFamily="49" charset="-128"/>
            </a:endParaRPr>
          </a:p>
        </p:txBody>
      </p:sp>
      <p:sp>
        <p:nvSpPr>
          <p:cNvPr id="20408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083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عَجِّلْ فَرَجَنَا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Make available for us, as soon as possible, happiness and bliss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خوشی اور خوشی ، ہمارے لئے جلد سے جلد دستیاب کریں۔</a:t>
            </a:r>
          </a:p>
          <a:p>
            <a:pPr marL="342900" indent="-342900" eaLnBrk="1" hangingPunct="1">
              <a:defRPr/>
            </a:pPr>
            <a:endParaRPr lang="en-US" sz="3600" b="1" kern="1200" dirty="0" smtClean="0">
              <a:solidFill>
                <a:schemeClr val="bg1"/>
              </a:solidFill>
              <a:ea typeface="MS Mincho" pitchFamily="49" charset="-128"/>
            </a:endParaRPr>
          </a:p>
        </p:txBody>
      </p:sp>
      <p:sp>
        <p:nvSpPr>
          <p:cNvPr id="2041860" name="Subtitle 4"/>
          <p:cNvSpPr txBox="1">
            <a:spLocks/>
          </p:cNvSpPr>
          <p:nvPr/>
        </p:nvSpPr>
        <p:spPr bwMode="auto">
          <a:xfrm>
            <a:off x="304800" y="569722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A’jjil Farajanaa </a:t>
            </a:r>
            <a:endParaRPr lang="fi-FI" sz="3200" b="1" i="1" dirty="0">
              <a:solidFill>
                <a:schemeClr val="bg1"/>
              </a:solidFill>
              <a:ea typeface="MS Mincho" pitchFamily="49" charset="-128"/>
            </a:endParaRPr>
          </a:p>
        </p:txBody>
      </p:sp>
      <p:sp>
        <p:nvSpPr>
          <p:cNvPr id="20418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186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وَانْظِمْهُ بِفَرَجِ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اَوْلِيَآئِكَ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Bring everything into good order through the inspiring presence of </a:t>
            </a:r>
            <a:r>
              <a:rPr lang="en-US" sz="2800" b="1" kern="1200" dirty="0" smtClean="0">
                <a:solidFill>
                  <a:schemeClr val="bg1"/>
                </a:solidFill>
                <a:ea typeface="MS Mincho" pitchFamily="49" charset="-128"/>
              </a:rPr>
              <a:t>Your </a:t>
            </a:r>
            <a:r>
              <a:rPr lang="en-US" sz="2800" b="1" kern="1200" dirty="0">
                <a:solidFill>
                  <a:schemeClr val="bg1"/>
                </a:solidFill>
                <a:ea typeface="MS Mincho" pitchFamily="49" charset="-128"/>
              </a:rPr>
              <a:t>representatives</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اپنے نمائندوں کی حوصلہ افزا موجودگی کے ذریعے ہر چیز کو اچھے انداز میں لائیں۔</a:t>
            </a:r>
          </a:p>
          <a:p>
            <a:pPr marL="342900" indent="-342900" eaLnBrk="1" hangingPunct="1">
              <a:defRPr/>
            </a:pPr>
            <a:endParaRPr lang="en-US" sz="2800" b="1" kern="1200" dirty="0" smtClean="0">
              <a:solidFill>
                <a:schemeClr val="bg1"/>
              </a:solidFill>
              <a:ea typeface="MS Mincho" pitchFamily="49" charset="-128"/>
            </a:endParaRPr>
          </a:p>
          <a:p>
            <a:pPr marL="342900" indent="-342900" eaLnBrk="1" hangingPunct="1">
              <a:defRPr/>
            </a:pPr>
            <a:endParaRPr lang="en-US" sz="2800" b="1" kern="1200" dirty="0" smtClean="0">
              <a:solidFill>
                <a:schemeClr val="bg1"/>
              </a:solidFill>
              <a:ea typeface="MS Mincho" pitchFamily="49" charset="-128"/>
            </a:endParaRPr>
          </a:p>
        </p:txBody>
      </p:sp>
      <p:sp>
        <p:nvSpPr>
          <p:cNvPr id="20428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Wan-Z”Imhu Bi-Faraji Awliyaaa-Ika </a:t>
            </a:r>
            <a:endParaRPr lang="fi-FI" sz="3200" b="1" i="1" dirty="0">
              <a:solidFill>
                <a:schemeClr val="bg1"/>
              </a:solidFill>
              <a:ea typeface="MS Mincho" pitchFamily="49" charset="-128"/>
            </a:endParaRPr>
          </a:p>
        </p:txBody>
      </p:sp>
      <p:sp>
        <p:nvSpPr>
          <p:cNvPr id="20428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288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وَاجْعَلْهُمْ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لَنَاوُدًّا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وَاجْعَلْنَا لَـهُمْ وَفْدًا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make them receive us with open arms. </a:t>
            </a:r>
            <a:endParaRPr lang="en-US" sz="3600" b="1" kern="1200" dirty="0" smtClean="0">
              <a:solidFill>
                <a:schemeClr val="bg1"/>
              </a:solidFill>
              <a:ea typeface="MS Mincho" pitchFamily="49" charset="-128"/>
            </a:endParaRPr>
          </a:p>
          <a:p>
            <a:pPr marL="342900" indent="-342900" eaLnBrk="1" hangingPunct="1">
              <a:defRPr/>
            </a:pPr>
            <a:r>
              <a:rPr lang="ur-PK" sz="3600" b="1" kern="1200" dirty="0">
                <a:solidFill>
                  <a:schemeClr val="bg1"/>
                </a:solidFill>
                <a:ea typeface="MS Mincho" pitchFamily="49" charset="-128"/>
              </a:rPr>
              <a:t>اور وو ہمارا استقبال کھلے بازوں سے کریں</a:t>
            </a:r>
            <a:endParaRPr lang="en-US" sz="3600" b="1" kern="1200" dirty="0" smtClean="0">
              <a:solidFill>
                <a:schemeClr val="bg1"/>
              </a:solidFill>
              <a:ea typeface="MS Mincho" pitchFamily="49" charset="-128"/>
            </a:endParaRPr>
          </a:p>
        </p:txBody>
      </p:sp>
      <p:sp>
        <p:nvSpPr>
          <p:cNvPr id="20439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Waj-A’lhum Lanaa Wuddaa Waj-A’lnaa Lahum Wafdaa </a:t>
            </a:r>
            <a:endParaRPr lang="fi-FI" sz="3200" b="1" i="1" dirty="0">
              <a:solidFill>
                <a:schemeClr val="bg1"/>
              </a:solidFill>
              <a:ea typeface="MS Mincho" pitchFamily="49" charset="-128"/>
            </a:endParaRPr>
          </a:p>
        </p:txBody>
      </p:sp>
      <p:sp>
        <p:nvSpPr>
          <p:cNvPr id="20439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391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7526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اَهْلِكْ مَنْ جَعَلَ يَوْمَ قَتْلِ ابْنِ نَبِيِّكَ وَ خِيَرَتِكَ عِيْدًا </a:t>
            </a:r>
          </a:p>
        </p:txBody>
      </p:sp>
      <p:sp>
        <p:nvSpPr>
          <p:cNvPr id="12" name="Subtitle 4"/>
          <p:cNvSpPr>
            <a:spLocks noGrp="1"/>
          </p:cNvSpPr>
          <p:nvPr>
            <p:ph type="subTitle" idx="1"/>
          </p:nvPr>
        </p:nvSpPr>
        <p:spPr>
          <a:xfrm>
            <a:off x="-76200" y="3352800"/>
            <a:ext cx="9296400" cy="1752600"/>
          </a:xfrm>
          <a:extLst/>
        </p:spPr>
        <p:txBody>
          <a:bodyPr/>
          <a:lstStyle/>
          <a:p>
            <a:pPr marL="342900" indent="-342900" eaLnBrk="1" hangingPunct="1">
              <a:defRPr/>
            </a:pPr>
            <a:r>
              <a:rPr lang="en-US" sz="2400" b="1" kern="1200" dirty="0">
                <a:solidFill>
                  <a:schemeClr val="tx1"/>
                </a:solidFill>
                <a:ea typeface="MS Mincho" pitchFamily="49" charset="-128"/>
              </a:rPr>
              <a:t>O my Allah! Bring to nothing those who celebrate the day the (grand) son of </a:t>
            </a:r>
            <a:r>
              <a:rPr lang="en-US" sz="2400" b="1" kern="1200" dirty="0" smtClean="0">
                <a:solidFill>
                  <a:schemeClr val="tx1"/>
                </a:solidFill>
                <a:ea typeface="MS Mincho" pitchFamily="49" charset="-128"/>
              </a:rPr>
              <a:t>Your </a:t>
            </a:r>
            <a:r>
              <a:rPr lang="en-US" sz="2400" b="1" kern="1200" dirty="0">
                <a:solidFill>
                  <a:schemeClr val="tx1"/>
                </a:solidFill>
                <a:ea typeface="MS Mincho" pitchFamily="49" charset="-128"/>
              </a:rPr>
              <a:t>choicest Prophet was martyred</a:t>
            </a:r>
            <a:r>
              <a:rPr lang="en-US" sz="2400" b="1" kern="1200" dirty="0" smtClean="0">
                <a:solidFill>
                  <a:schemeClr val="tx1"/>
                </a:solidFill>
                <a:ea typeface="MS Mincho" pitchFamily="49" charset="-128"/>
              </a:rPr>
              <a:t>;</a:t>
            </a:r>
          </a:p>
          <a:p>
            <a:r>
              <a:rPr lang="ur-PK" sz="2400" dirty="0">
                <a:solidFill>
                  <a:schemeClr val="tx1"/>
                </a:solidFill>
              </a:rPr>
              <a:t>اے میرے اللہ! ان لوگوں کو ہرگز ہلاک نہ کرو جو اس دن کو مناتے ہیں جو آپ کے سب سے اچھے نبی کے بیٹے (شہزادے) کو شہید کیا گیا تھا۔</a:t>
            </a:r>
          </a:p>
          <a:p>
            <a:r>
              <a:rPr lang="ur-PK" sz="2400" dirty="0">
                <a:solidFill>
                  <a:schemeClr val="tx1"/>
                </a:solidFill>
              </a:rPr>
              <a:t/>
            </a:r>
            <a:br>
              <a:rPr lang="ur-PK" sz="2400" dirty="0">
                <a:solidFill>
                  <a:schemeClr val="tx1"/>
                </a:solidFill>
              </a:rPr>
            </a:br>
            <a:endParaRPr lang="en-US" sz="2400" b="1" kern="1200" dirty="0" smtClean="0">
              <a:solidFill>
                <a:schemeClr val="tx1"/>
              </a:solidFill>
              <a:ea typeface="MS Mincho" pitchFamily="49" charset="-128"/>
            </a:endParaRPr>
          </a:p>
          <a:p>
            <a:pPr marL="342900" indent="-342900" eaLnBrk="1" hangingPunct="1">
              <a:defRPr/>
            </a:pPr>
            <a:endParaRPr lang="en-US" sz="2400" b="1" kern="1200" dirty="0" smtClean="0">
              <a:solidFill>
                <a:schemeClr val="tx1"/>
              </a:solidFill>
              <a:ea typeface="MS Mincho" pitchFamily="49" charset="-128"/>
            </a:endParaRPr>
          </a:p>
        </p:txBody>
      </p:sp>
      <p:sp>
        <p:nvSpPr>
          <p:cNvPr id="2044932" name="Subtitle 4"/>
          <p:cNvSpPr txBox="1">
            <a:spLocks/>
          </p:cNvSpPr>
          <p:nvPr/>
        </p:nvSpPr>
        <p:spPr bwMode="auto">
          <a:xfrm>
            <a:off x="304800" y="5102352"/>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Wa Ahlika Man Ja-A’la Yawma Qatlibni Nabiyyika Wa Khiyaratika Eeda </a:t>
            </a:r>
            <a:endParaRPr lang="fi-FI" sz="3200" b="1" i="1" dirty="0">
              <a:solidFill>
                <a:schemeClr val="bg1"/>
              </a:solidFill>
              <a:ea typeface="MS Mincho" pitchFamily="49" charset="-128"/>
            </a:endParaRPr>
          </a:p>
        </p:txBody>
      </p:sp>
      <p:sp>
        <p:nvSpPr>
          <p:cNvPr id="20449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493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وَاسْتَهَلَّ بِهٖ فَرَجًا وَ مَرَحًا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 And who laugh and enjoy in utter delight and indulge in cheerful merriment; </a:t>
            </a:r>
            <a:endParaRPr lang="en-US" sz="2800" b="1" kern="1200" dirty="0" smtClean="0">
              <a:solidFill>
                <a:schemeClr val="bg1"/>
              </a:solidFill>
              <a:ea typeface="MS Mincho" pitchFamily="49" charset="-128"/>
            </a:endParaRPr>
          </a:p>
          <a:p>
            <a:pPr marL="342900" indent="-342900" eaLnBrk="1" hangingPunct="1">
              <a:defRPr/>
            </a:pPr>
            <a:r>
              <a:rPr lang="ur-PK" sz="2800" b="1" kern="1200" dirty="0">
                <a:solidFill>
                  <a:schemeClr val="bg1"/>
                </a:solidFill>
                <a:ea typeface="MS Mincho" pitchFamily="49" charset="-128"/>
              </a:rPr>
              <a:t>اور جو ہنسانے اور خوشی خوشی خوشی </a:t>
            </a:r>
            <a:r>
              <a:rPr lang="ur-PK" sz="2800" b="1" kern="1200" dirty="0" smtClean="0">
                <a:solidFill>
                  <a:schemeClr val="bg1"/>
                </a:solidFill>
                <a:ea typeface="MS Mincho" pitchFamily="49" charset="-128"/>
              </a:rPr>
              <a:t>مناتے </a:t>
            </a:r>
            <a:r>
              <a:rPr lang="ur-PK" sz="2800" b="1" kern="1200" dirty="0">
                <a:solidFill>
                  <a:schemeClr val="bg1"/>
                </a:solidFill>
                <a:ea typeface="MS Mincho" pitchFamily="49" charset="-128"/>
              </a:rPr>
              <a:t>ہیں</a:t>
            </a:r>
          </a:p>
          <a:p>
            <a:pPr marL="342900" indent="-342900" eaLnBrk="1" hangingPunct="1">
              <a:defRPr/>
            </a:pPr>
            <a:endParaRPr lang="en-US" sz="2800" b="1" kern="1200" dirty="0" smtClean="0">
              <a:solidFill>
                <a:schemeClr val="bg1"/>
              </a:solidFill>
              <a:ea typeface="MS Mincho" pitchFamily="49" charset="-128"/>
            </a:endParaRPr>
          </a:p>
          <a:p>
            <a:pPr marL="342900" indent="-342900" eaLnBrk="1" hangingPunct="1">
              <a:defRPr/>
            </a:pPr>
            <a:endParaRPr lang="en-US" sz="2800" b="1" kern="1200" dirty="0" smtClean="0">
              <a:solidFill>
                <a:schemeClr val="bg1"/>
              </a:solidFill>
              <a:ea typeface="MS Mincho" pitchFamily="49" charset="-128"/>
            </a:endParaRPr>
          </a:p>
        </p:txBody>
      </p:sp>
      <p:sp>
        <p:nvSpPr>
          <p:cNvPr id="20459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Was-Tahalla Bihee Farajan Wa Marah’aa </a:t>
            </a:r>
            <a:endParaRPr lang="fi-FI" sz="3200" b="1" i="1" dirty="0">
              <a:solidFill>
                <a:schemeClr val="bg1"/>
              </a:solidFill>
              <a:ea typeface="MS Mincho" pitchFamily="49" charset="-128"/>
            </a:endParaRPr>
          </a:p>
        </p:txBody>
      </p:sp>
      <p:sp>
        <p:nvSpPr>
          <p:cNvPr id="20459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595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وَخُذْ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اٰخِرَهُمْ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كَمَا اَخَذْتَ اَوَّلَـهُمْ وَ ضَاعِفِ</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tx1"/>
                </a:solidFill>
                <a:ea typeface="MS Mincho" pitchFamily="49" charset="-128"/>
              </a:rPr>
              <a:t>Catch hold and punish each one of the remaining, just as </a:t>
            </a:r>
            <a:r>
              <a:rPr lang="en-US" sz="2800" b="1" kern="1200" dirty="0" smtClean="0">
                <a:solidFill>
                  <a:schemeClr val="tx1"/>
                </a:solidFill>
                <a:ea typeface="MS Mincho" pitchFamily="49" charset="-128"/>
              </a:rPr>
              <a:t>You </a:t>
            </a:r>
            <a:r>
              <a:rPr lang="en-US" sz="2800" b="1" kern="1200" dirty="0">
                <a:solidFill>
                  <a:schemeClr val="tx1"/>
                </a:solidFill>
                <a:ea typeface="MS Mincho" pitchFamily="49" charset="-128"/>
              </a:rPr>
              <a:t>punished the early (culprits); Make twice as much the penalty</a:t>
            </a:r>
            <a:r>
              <a:rPr lang="en-US" sz="2800" b="1" kern="1200" dirty="0" smtClean="0">
                <a:solidFill>
                  <a:schemeClr val="tx1"/>
                </a:solidFill>
                <a:ea typeface="MS Mincho" pitchFamily="49" charset="-128"/>
              </a:rPr>
              <a:t>,</a:t>
            </a:r>
          </a:p>
          <a:p>
            <a:r>
              <a:rPr lang="ur-PK" sz="2800" dirty="0">
                <a:solidFill>
                  <a:schemeClr val="tx1"/>
                </a:solidFill>
              </a:rPr>
              <a:t>باقی ہر ایک کو پکڑو اور سزا دو ، جس طرح آپ نے ابتدائی (مجرموں) کو سزا دی۔ دوگنا جرمانہ بنائیں ،</a:t>
            </a:r>
          </a:p>
          <a:p>
            <a:r>
              <a:rPr lang="ur-PK" sz="2800" dirty="0">
                <a:solidFill>
                  <a:schemeClr val="tx1"/>
                </a:solidFill>
              </a:rPr>
              <a:t/>
            </a:r>
            <a:br>
              <a:rPr lang="ur-PK" sz="2800" dirty="0">
                <a:solidFill>
                  <a:schemeClr val="tx1"/>
                </a:solidFill>
              </a:rPr>
            </a:br>
            <a:endParaRPr lang="en-US" sz="2800" b="1" kern="1200" dirty="0" smtClean="0">
              <a:solidFill>
                <a:schemeClr val="tx1"/>
              </a:solidFill>
              <a:ea typeface="MS Mincho" pitchFamily="49" charset="-128"/>
            </a:endParaRPr>
          </a:p>
        </p:txBody>
      </p:sp>
      <p:sp>
        <p:nvSpPr>
          <p:cNvPr id="2046980" name="Subtitle 4"/>
          <p:cNvSpPr txBox="1">
            <a:spLocks/>
          </p:cNvSpPr>
          <p:nvPr/>
        </p:nvSpPr>
        <p:spPr bwMode="auto">
          <a:xfrm>
            <a:off x="304800" y="5410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Khud’ Aakhirahum Kamaa Akhad’ta Awwalahum Wa Z”Aa-I’fi </a:t>
            </a:r>
            <a:endParaRPr lang="fi-FI" sz="3200" b="1" i="1" dirty="0">
              <a:solidFill>
                <a:schemeClr val="bg1"/>
              </a:solidFill>
              <a:ea typeface="MS Mincho" pitchFamily="49" charset="-128"/>
            </a:endParaRPr>
          </a:p>
        </p:txBody>
      </p:sp>
      <p:sp>
        <p:nvSpPr>
          <p:cNvPr id="20469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698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الْعَذَابَ وَ التَّنْكِيْلَ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O </a:t>
            </a:r>
            <a:r>
              <a:rPr lang="en-US" sz="3600" b="1" kern="1200" dirty="0">
                <a:solidFill>
                  <a:schemeClr val="bg1"/>
                </a:solidFill>
                <a:ea typeface="MS Mincho" pitchFamily="49" charset="-128"/>
              </a:rPr>
              <a:t>my Allah, and the punishment</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اے میرے اللہ اور عذاب ،</a:t>
            </a:r>
          </a:p>
          <a:p>
            <a:pPr marL="342900" indent="-342900" eaLnBrk="1" hangingPunct="1">
              <a:defRPr/>
            </a:pPr>
            <a:endParaRPr lang="en-US" sz="3600" b="1" kern="1200" dirty="0" smtClean="0">
              <a:solidFill>
                <a:schemeClr val="bg1"/>
              </a:solidFill>
              <a:ea typeface="MS Mincho" pitchFamily="49" charset="-128"/>
            </a:endParaRPr>
          </a:p>
        </p:txBody>
      </p:sp>
      <p:sp>
        <p:nvSpPr>
          <p:cNvPr id="20480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Allaahumal A’d’aaba Wat Tankeela </a:t>
            </a:r>
            <a:endParaRPr lang="fi-FI" sz="3200" b="1" i="1" dirty="0">
              <a:solidFill>
                <a:schemeClr val="bg1"/>
              </a:solidFill>
              <a:ea typeface="MS Mincho" pitchFamily="49" charset="-128"/>
            </a:endParaRPr>
          </a:p>
        </p:txBody>
      </p:sp>
      <p:sp>
        <p:nvSpPr>
          <p:cNvPr id="20480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800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ظَالِـمِىْ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اَهْلِ بَيْتِ نَبِيِّكَ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On the tyrants who took liberties with and abused the family of </a:t>
            </a:r>
            <a:r>
              <a:rPr lang="en-US" sz="2800" b="1" kern="1200" dirty="0" smtClean="0">
                <a:solidFill>
                  <a:schemeClr val="bg1"/>
                </a:solidFill>
                <a:ea typeface="MS Mincho" pitchFamily="49" charset="-128"/>
              </a:rPr>
              <a:t>Your </a:t>
            </a:r>
            <a:r>
              <a:rPr lang="en-US" sz="2800" b="1" kern="1200" dirty="0">
                <a:solidFill>
                  <a:schemeClr val="bg1"/>
                </a:solidFill>
                <a:ea typeface="MS Mincho" pitchFamily="49" charset="-128"/>
              </a:rPr>
              <a:t>Prophet</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ان ظالموں پر جنہوں نے آپ کے نبی </a:t>
            </a:r>
            <a:r>
              <a:rPr lang="ur-PK" sz="2800" b="1" kern="1200" dirty="0" smtClean="0">
                <a:solidFill>
                  <a:schemeClr val="bg1"/>
                </a:solidFill>
                <a:ea typeface="MS Mincho" pitchFamily="49" charset="-128"/>
              </a:rPr>
              <a:t>کے </a:t>
            </a:r>
            <a:r>
              <a:rPr lang="ur-PK" sz="2800" b="1" kern="1200" dirty="0">
                <a:solidFill>
                  <a:schemeClr val="bg1"/>
                </a:solidFill>
                <a:ea typeface="MS Mincho" pitchFamily="49" charset="-128"/>
              </a:rPr>
              <a:t>اہل خانہ کے ساتھ آزادی لی اور ان کے ساتھ بد سلوکی کی۔</a:t>
            </a:r>
          </a:p>
          <a:p>
            <a:pPr marL="342900" indent="-342900" eaLnBrk="1" hangingPunct="1">
              <a:defRPr/>
            </a:pPr>
            <a:endParaRPr lang="en-US" sz="2800" b="1" kern="1200" dirty="0" smtClean="0">
              <a:solidFill>
                <a:schemeClr val="bg1"/>
              </a:solidFill>
              <a:ea typeface="MS Mincho" pitchFamily="49" charset="-128"/>
            </a:endParaRPr>
          </a:p>
          <a:p>
            <a:pPr marL="342900" indent="-342900" eaLnBrk="1" hangingPunct="1">
              <a:defRPr/>
            </a:pPr>
            <a:endParaRPr lang="en-US" sz="2800" b="1" kern="1200" dirty="0" smtClean="0">
              <a:solidFill>
                <a:schemeClr val="bg1"/>
              </a:solidFill>
              <a:ea typeface="MS Mincho" pitchFamily="49" charset="-128"/>
            </a:endParaRPr>
          </a:p>
        </p:txBody>
      </p:sp>
      <p:sp>
        <p:nvSpPr>
          <p:cNvPr id="20490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A’laa Z’aalimee Ahli Bayti Nabiyyika </a:t>
            </a:r>
            <a:endParaRPr lang="fi-FI" sz="3200" b="1" i="1" dirty="0">
              <a:solidFill>
                <a:schemeClr val="bg1"/>
              </a:solidFill>
              <a:ea typeface="MS Mincho" pitchFamily="49" charset="-128"/>
            </a:endParaRPr>
          </a:p>
        </p:txBody>
      </p:sp>
      <p:sp>
        <p:nvSpPr>
          <p:cNvPr id="20490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4903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اَهْلَكْ اَشْيَاعَهُمْ وَ قَادَتَـهُمْ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Give the death blow to their followers and put an end to their leaders </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ان کے پیروکاروں کو موت دو اور ان کے رہنماؤں کا خاتمہ کرو ،</a:t>
            </a: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smtClean="0">
              <a:solidFill>
                <a:schemeClr val="bg1"/>
              </a:solidFill>
              <a:ea typeface="MS Mincho" pitchFamily="49" charset="-128"/>
            </a:endParaRPr>
          </a:p>
        </p:txBody>
      </p:sp>
      <p:sp>
        <p:nvSpPr>
          <p:cNvPr id="2050052" name="Subtitle 4"/>
          <p:cNvSpPr txBox="1">
            <a:spLocks/>
          </p:cNvSpPr>
          <p:nvPr/>
        </p:nvSpPr>
        <p:spPr bwMode="auto">
          <a:xfrm>
            <a:off x="304800" y="5638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Ahlika Ashyaa-A’hum Wa Qaadatahum </a:t>
            </a:r>
            <a:endParaRPr lang="fi-FI" sz="3200" b="1" i="1" dirty="0">
              <a:solidFill>
                <a:schemeClr val="bg1"/>
              </a:solidFill>
              <a:ea typeface="MS Mincho" pitchFamily="49" charset="-128"/>
            </a:endParaRPr>
          </a:p>
        </p:txBody>
      </p:sp>
      <p:sp>
        <p:nvSpPr>
          <p:cNvPr id="20500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005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آلَ زِيَادٍ وَآلَ مَرْوَانَ</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May Allah also </a:t>
            </a:r>
            <a:r>
              <a:rPr lang="en-US" b="1" kern="1200" dirty="0" smtClean="0">
                <a:solidFill>
                  <a:schemeClr val="tx1"/>
                </a:solidFill>
                <a:ea typeface="MS Mincho" pitchFamily="49" charset="-128"/>
              </a:rPr>
              <a:t>withhold blessing from </a:t>
            </a:r>
            <a:r>
              <a:rPr lang="en-US" b="1" kern="1200" dirty="0">
                <a:solidFill>
                  <a:schemeClr val="tx1"/>
                </a:solidFill>
                <a:ea typeface="MS Mincho" pitchFamily="49" charset="-128"/>
              </a:rPr>
              <a:t>the family of </a:t>
            </a:r>
            <a:r>
              <a:rPr lang="en-US" b="1" kern="1200" dirty="0" err="1">
                <a:solidFill>
                  <a:schemeClr val="tx1"/>
                </a:solidFill>
                <a:ea typeface="MS Mincho" pitchFamily="49" charset="-128"/>
              </a:rPr>
              <a:t>Ziyad</a:t>
            </a:r>
            <a:r>
              <a:rPr lang="en-US" b="1" kern="1200" dirty="0">
                <a:solidFill>
                  <a:schemeClr val="tx1"/>
                </a:solidFill>
                <a:ea typeface="MS Mincho" pitchFamily="49" charset="-128"/>
              </a:rPr>
              <a:t> and the family of Marwan</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اور لعنت کرے خدا آل زیاد اور آل مروان پر</a:t>
            </a:r>
            <a:endParaRPr lang="en-US" b="1" kern="1200" dirty="0">
              <a:solidFill>
                <a:schemeClr val="tx1"/>
              </a:solidFill>
              <a:ea typeface="MS Mincho" pitchFamily="49" charset="-128"/>
            </a:endParaRPr>
          </a:p>
        </p:txBody>
      </p:sp>
      <p:sp>
        <p:nvSpPr>
          <p:cNvPr id="440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ala ziyadin wa ala marwana</a:t>
            </a:r>
          </a:p>
        </p:txBody>
      </p:sp>
      <p:sp>
        <p:nvSpPr>
          <p:cNvPr id="44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403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اَبْرِحُـمَاتَـهُمْ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جَـمَاعَتَهُمْ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Wipe out their patrons and their groups altogether. </a:t>
            </a:r>
            <a:endParaRPr lang="en-US" sz="3600" b="1" kern="1200" dirty="0" smtClean="0">
              <a:solidFill>
                <a:schemeClr val="bg1"/>
              </a:solidFill>
              <a:ea typeface="MS Mincho" pitchFamily="49" charset="-128"/>
            </a:endParaRPr>
          </a:p>
          <a:p>
            <a:pPr marL="342900" indent="-342900" eaLnBrk="1" hangingPunct="1">
              <a:defRPr/>
            </a:pPr>
            <a:r>
              <a:rPr lang="ur-PK" sz="3600" b="1" kern="1200" dirty="0">
                <a:solidFill>
                  <a:schemeClr val="bg1"/>
                </a:solidFill>
                <a:ea typeface="MS Mincho" pitchFamily="49" charset="-128"/>
              </a:rPr>
              <a:t>ان کے سرپرستوں اور ان کے گروہوں کو مکمل طور پر مٹا دیں۔</a:t>
            </a:r>
          </a:p>
          <a:p>
            <a:pPr marL="342900" indent="-342900" eaLnBrk="1" hangingPunct="1">
              <a:defRPr/>
            </a:pPr>
            <a:endParaRPr lang="en-US" sz="3600" b="1" kern="1200" dirty="0" smtClean="0">
              <a:solidFill>
                <a:schemeClr val="bg1"/>
              </a:solidFill>
              <a:ea typeface="MS Mincho" pitchFamily="49" charset="-128"/>
            </a:endParaRPr>
          </a:p>
        </p:txBody>
      </p:sp>
      <p:sp>
        <p:nvSpPr>
          <p:cNvPr id="2051076" name="Subtitle 4"/>
          <p:cNvSpPr txBox="1">
            <a:spLocks/>
          </p:cNvSpPr>
          <p:nvPr/>
        </p:nvSpPr>
        <p:spPr bwMode="auto">
          <a:xfrm>
            <a:off x="304800" y="5664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Abri H’umaatahum Wa Jamaa-A’tahum </a:t>
            </a:r>
            <a:endParaRPr lang="fi-FI" sz="3200" b="1" i="1" dirty="0">
              <a:solidFill>
                <a:schemeClr val="bg1"/>
              </a:solidFill>
              <a:ea typeface="MS Mincho" pitchFamily="49" charset="-128"/>
            </a:endParaRPr>
          </a:p>
        </p:txBody>
      </p:sp>
      <p:sp>
        <p:nvSpPr>
          <p:cNvPr id="20510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107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وَضَاعِفْ صَلَوَاتِكَ وَ رَحْـمَتِكَ وَ بَرَكَاتِكَ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smtClean="0">
                <a:solidFill>
                  <a:schemeClr val="bg1"/>
                </a:solidFill>
                <a:ea typeface="MS Mincho" pitchFamily="49" charset="-128"/>
              </a:rPr>
              <a:t>O my Allah, multiply Your blessings generously, Your mercy and favors liberally,</a:t>
            </a:r>
          </a:p>
          <a:p>
            <a:pPr marL="342900" indent="-342900" eaLnBrk="1" hangingPunct="1">
              <a:defRPr/>
            </a:pPr>
            <a:r>
              <a:rPr lang="ur-PK" sz="2800" b="1" kern="1200" dirty="0">
                <a:solidFill>
                  <a:schemeClr val="bg1"/>
                </a:solidFill>
                <a:ea typeface="MS Mincho" pitchFamily="49" charset="-128"/>
              </a:rPr>
              <a:t>اے میرے اللہ ، اپنی نعمتوں کو فراخدلی سے بڑھاؤ ، تیری رحمت اور آزادانہ طور پر نوازے ،</a:t>
            </a:r>
          </a:p>
          <a:p>
            <a:pPr marL="342900" indent="-342900" eaLnBrk="1" hangingPunct="1">
              <a:defRPr/>
            </a:pPr>
            <a:endParaRPr lang="en-US" sz="2800" b="1" kern="1200" dirty="0" smtClean="0">
              <a:solidFill>
                <a:schemeClr val="bg1"/>
              </a:solidFill>
              <a:ea typeface="MS Mincho" pitchFamily="49" charset="-128"/>
            </a:endParaRPr>
          </a:p>
          <a:p>
            <a:pPr marL="342900" indent="-342900" eaLnBrk="1" hangingPunct="1">
              <a:defRPr/>
            </a:pPr>
            <a:endParaRPr lang="en-US" sz="2800" b="1" kern="1200" dirty="0" smtClean="0">
              <a:solidFill>
                <a:schemeClr val="bg1"/>
              </a:solidFill>
              <a:ea typeface="MS Mincho" pitchFamily="49" charset="-128"/>
            </a:endParaRPr>
          </a:p>
        </p:txBody>
      </p:sp>
      <p:sp>
        <p:nvSpPr>
          <p:cNvPr id="20521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Wa Z”Aa-I’f S’alawaatika Wa Rah’matika Wa Barakaatika </a:t>
            </a:r>
            <a:endParaRPr lang="fi-FI" sz="3200" b="1" i="1" dirty="0">
              <a:solidFill>
                <a:schemeClr val="bg1"/>
              </a:solidFill>
              <a:ea typeface="MS Mincho" pitchFamily="49" charset="-128"/>
            </a:endParaRPr>
          </a:p>
        </p:txBody>
      </p:sp>
      <p:sp>
        <p:nvSpPr>
          <p:cNvPr id="20521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210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عِتْرَةِ نَبِيِّكَ الْعِتْرَةِ الضَّائِعَةِ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الْـخَآئِفَةِ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الْمُسْتَذَلَّةِ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tx1"/>
                </a:solidFill>
                <a:ea typeface="MS Mincho" pitchFamily="49" charset="-128"/>
              </a:rPr>
              <a:t>Upon the children of </a:t>
            </a:r>
            <a:r>
              <a:rPr lang="en-US" sz="2800" b="1" kern="1200" dirty="0" smtClean="0">
                <a:solidFill>
                  <a:schemeClr val="tx1"/>
                </a:solidFill>
                <a:ea typeface="MS Mincho" pitchFamily="49" charset="-128"/>
              </a:rPr>
              <a:t>Your </a:t>
            </a:r>
            <a:r>
              <a:rPr lang="en-US" sz="2800" b="1" kern="1200" dirty="0">
                <a:solidFill>
                  <a:schemeClr val="tx1"/>
                </a:solidFill>
                <a:ea typeface="MS Mincho" pitchFamily="49" charset="-128"/>
              </a:rPr>
              <a:t>Prophet, whom </a:t>
            </a:r>
            <a:r>
              <a:rPr lang="en-US" sz="2800" b="1" kern="1200" dirty="0" smtClean="0">
                <a:solidFill>
                  <a:schemeClr val="tx1"/>
                </a:solidFill>
                <a:ea typeface="MS Mincho" pitchFamily="49" charset="-128"/>
              </a:rPr>
              <a:t>Your </a:t>
            </a:r>
            <a:r>
              <a:rPr lang="en-US" sz="2800" b="1" kern="1200" dirty="0">
                <a:solidFill>
                  <a:schemeClr val="tx1"/>
                </a:solidFill>
                <a:ea typeface="MS Mincho" pitchFamily="49" charset="-128"/>
              </a:rPr>
              <a:t>enemies tried to ignore, frighten and corner</a:t>
            </a:r>
            <a:r>
              <a:rPr lang="en-US" sz="2800" b="1" kern="1200" dirty="0" smtClean="0">
                <a:solidFill>
                  <a:schemeClr val="tx1"/>
                </a:solidFill>
                <a:ea typeface="MS Mincho" pitchFamily="49" charset="-128"/>
              </a:rPr>
              <a:t>,</a:t>
            </a:r>
          </a:p>
          <a:p>
            <a:r>
              <a:rPr lang="ur-PK" sz="2800" dirty="0">
                <a:solidFill>
                  <a:schemeClr val="tx1"/>
                </a:solidFill>
              </a:rPr>
              <a:t>آپ کے نبی کے فرزندوں پر ، جن کو آپ کے دشمنوں نے نظرانداز کرنے ، ڈرانے اور کونے میں ڈالنے کی کوشش کی ،</a:t>
            </a:r>
          </a:p>
          <a:p>
            <a:r>
              <a:rPr lang="ur-PK" sz="2800" dirty="0">
                <a:solidFill>
                  <a:schemeClr val="tx1"/>
                </a:solidFill>
              </a:rPr>
              <a:t/>
            </a:r>
            <a:br>
              <a:rPr lang="ur-PK" sz="2800" dirty="0">
                <a:solidFill>
                  <a:schemeClr val="tx1"/>
                </a:solidFill>
              </a:rPr>
            </a:br>
            <a:r>
              <a:rPr lang="en-US" sz="2800" b="1" kern="1200" dirty="0" smtClean="0">
                <a:solidFill>
                  <a:schemeClr val="tx1"/>
                </a:solidFill>
                <a:ea typeface="MS Mincho" pitchFamily="49" charset="-128"/>
              </a:rPr>
              <a:t> </a:t>
            </a:r>
          </a:p>
          <a:p>
            <a:pPr marL="342900" indent="-342900" eaLnBrk="1" hangingPunct="1">
              <a:defRPr/>
            </a:pPr>
            <a:endParaRPr lang="en-US" sz="2800" b="1" kern="1200" dirty="0" smtClean="0">
              <a:solidFill>
                <a:schemeClr val="tx1"/>
              </a:solidFill>
              <a:ea typeface="MS Mincho" pitchFamily="49" charset="-128"/>
            </a:endParaRPr>
          </a:p>
        </p:txBody>
      </p:sp>
      <p:sp>
        <p:nvSpPr>
          <p:cNvPr id="20531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A’laa I’trati Nabiyyikal I’tratiz” Z”Aa-I-A’til Khaaa-Ifatil Mustad’allati </a:t>
            </a:r>
            <a:endParaRPr lang="fi-FI" sz="3200" b="1" i="1" dirty="0">
              <a:solidFill>
                <a:schemeClr val="bg1"/>
              </a:solidFill>
              <a:ea typeface="MS Mincho" pitchFamily="49" charset="-128"/>
            </a:endParaRPr>
          </a:p>
        </p:txBody>
      </p:sp>
      <p:sp>
        <p:nvSpPr>
          <p:cNvPr id="20531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312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بَقِيَّةٍ مِّنَ الشَّجَرَةِ الطَّيِّبَةِ الزَّاكِيَةِ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الْمُبَارَكَةِ</a:t>
            </a:r>
            <a:r>
              <a:rPr lang="en-US" sz="9200" kern="1200" dirty="0" smtClean="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a:solidFill>
                  <a:schemeClr val="bg1"/>
                </a:solidFill>
                <a:latin typeface="Arabic Typesetting" panose="03020402040406030203" pitchFamily="66" charset="-78"/>
                <a:ea typeface="+mn-ea"/>
                <a:cs typeface="Arabic Typesetting" panose="03020402040406030203" pitchFamily="66" charset="-78"/>
              </a:rPr>
              <a:t>وَ اَعْلِ</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400" b="1" kern="1200" dirty="0">
                <a:solidFill>
                  <a:schemeClr val="tx1"/>
                </a:solidFill>
                <a:ea typeface="MS Mincho" pitchFamily="49" charset="-128"/>
              </a:rPr>
              <a:t>The children who are the blooming pride of the fragrant, strongly grown and fertile </a:t>
            </a:r>
            <a:r>
              <a:rPr lang="en-US" sz="2400" b="1" kern="1200" dirty="0" smtClean="0">
                <a:solidFill>
                  <a:schemeClr val="tx1"/>
                </a:solidFill>
                <a:ea typeface="MS Mincho" pitchFamily="49" charset="-128"/>
              </a:rPr>
              <a:t>tree. And </a:t>
            </a:r>
            <a:r>
              <a:rPr lang="en-US" sz="2400" b="1" kern="1200" dirty="0">
                <a:solidFill>
                  <a:schemeClr val="tx1"/>
                </a:solidFill>
                <a:ea typeface="MS Mincho" pitchFamily="49" charset="-128"/>
              </a:rPr>
              <a:t>let people subscribe to and uphold</a:t>
            </a:r>
            <a:r>
              <a:rPr lang="en-US" sz="2400" b="1" kern="1200" dirty="0" smtClean="0">
                <a:solidFill>
                  <a:schemeClr val="tx1"/>
                </a:solidFill>
                <a:ea typeface="MS Mincho" pitchFamily="49" charset="-128"/>
              </a:rPr>
              <a:t>,</a:t>
            </a:r>
          </a:p>
          <a:p>
            <a:r>
              <a:rPr lang="ur-PK" sz="2400" dirty="0">
                <a:solidFill>
                  <a:schemeClr val="tx1"/>
                </a:solidFill>
              </a:rPr>
              <a:t>وہ بچے جو خوشبودار ، مضبوطی سے نشوونما اور زرخیز درخت کے کھلتے فخر ہیں۔ اور لوگوں کو رکن بننے اور اس کی حمایت کرنے دیں ،</a:t>
            </a:r>
          </a:p>
          <a:p>
            <a:r>
              <a:rPr lang="ur-PK" sz="2400" dirty="0">
                <a:solidFill>
                  <a:schemeClr val="tx1"/>
                </a:solidFill>
              </a:rPr>
              <a:t/>
            </a:r>
            <a:br>
              <a:rPr lang="ur-PK" sz="2400" dirty="0">
                <a:solidFill>
                  <a:schemeClr val="tx1"/>
                </a:solidFill>
              </a:rPr>
            </a:br>
            <a:r>
              <a:rPr lang="en-US" sz="2400" b="1" kern="1200" dirty="0" smtClean="0">
                <a:solidFill>
                  <a:schemeClr val="tx1"/>
                </a:solidFill>
                <a:ea typeface="MS Mincho" pitchFamily="49" charset="-128"/>
              </a:rPr>
              <a:t> </a:t>
            </a:r>
          </a:p>
          <a:p>
            <a:pPr marL="342900" indent="-342900" eaLnBrk="1" hangingPunct="1">
              <a:defRPr/>
            </a:pPr>
            <a:endParaRPr lang="en-US" sz="2400" b="1" kern="1200" dirty="0" smtClean="0">
              <a:solidFill>
                <a:schemeClr val="tx1"/>
              </a:solidFill>
              <a:ea typeface="MS Mincho" pitchFamily="49" charset="-128"/>
            </a:endParaRPr>
          </a:p>
        </p:txBody>
      </p:sp>
      <p:sp>
        <p:nvSpPr>
          <p:cNvPr id="2054148" name="Subtitle 4"/>
          <p:cNvSpPr txBox="1">
            <a:spLocks/>
          </p:cNvSpPr>
          <p:nvPr/>
        </p:nvSpPr>
        <p:spPr bwMode="auto">
          <a:xfrm>
            <a:off x="304800" y="5410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Baqiyyatim Minash Shajaratit’t’ayyibatiz Zaakiyatil Mubaarakati Wa Aa’-Li </a:t>
            </a:r>
            <a:endParaRPr lang="fi-FI" sz="3200" b="1" i="1" dirty="0">
              <a:solidFill>
                <a:schemeClr val="bg1"/>
              </a:solidFill>
              <a:ea typeface="MS Mincho" pitchFamily="49" charset="-128"/>
            </a:endParaRPr>
          </a:p>
        </p:txBody>
      </p:sp>
      <p:sp>
        <p:nvSpPr>
          <p:cNvPr id="20541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415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كَلِمَتَهُمْ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O </a:t>
            </a:r>
            <a:r>
              <a:rPr lang="en-US" sz="3600" b="1" kern="1200" dirty="0">
                <a:solidFill>
                  <a:schemeClr val="bg1"/>
                </a:solidFill>
                <a:ea typeface="MS Mincho" pitchFamily="49" charset="-128"/>
              </a:rPr>
              <a:t>my Allah, their expressed refined (thoughts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اے میرے اللہ!</a:t>
            </a:r>
          </a:p>
          <a:p>
            <a:pPr marL="342900" indent="-342900" eaLnBrk="1" hangingPunct="1">
              <a:defRPr/>
            </a:pPr>
            <a:endParaRPr lang="en-US" sz="3600" b="1" kern="1200" dirty="0" smtClean="0">
              <a:solidFill>
                <a:schemeClr val="bg1"/>
              </a:solidFill>
              <a:ea typeface="MS Mincho" pitchFamily="49" charset="-128"/>
            </a:endParaRPr>
          </a:p>
        </p:txBody>
      </p:sp>
      <p:sp>
        <p:nvSpPr>
          <p:cNvPr id="20551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Kalimatahum </a:t>
            </a:r>
            <a:endParaRPr lang="fi-FI" sz="3200" b="1" i="1" dirty="0">
              <a:solidFill>
                <a:schemeClr val="bg1"/>
              </a:solidFill>
              <a:ea typeface="MS Mincho" pitchFamily="49" charset="-128"/>
            </a:endParaRPr>
          </a:p>
        </p:txBody>
      </p:sp>
      <p:sp>
        <p:nvSpPr>
          <p:cNvPr id="20551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517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اَفْلِجْ حُجَّتَهُمْ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tx1"/>
                </a:solidFill>
                <a:ea typeface="MS Mincho" pitchFamily="49" charset="-128"/>
              </a:rPr>
              <a:t>And get the better of the antagonists in debate and disputations through their arguments, </a:t>
            </a:r>
            <a:endParaRPr lang="en-US" sz="2800" b="1" kern="1200" dirty="0" smtClean="0">
              <a:solidFill>
                <a:schemeClr val="tx1"/>
              </a:solidFill>
              <a:ea typeface="MS Mincho" pitchFamily="49" charset="-128"/>
            </a:endParaRPr>
          </a:p>
          <a:p>
            <a:r>
              <a:rPr lang="ur-PK" sz="2800" dirty="0">
                <a:solidFill>
                  <a:schemeClr val="tx1"/>
                </a:solidFill>
              </a:rPr>
              <a:t>اور بحث و مباحثے میں مخالفین کو اپنے دلائل کے ذریعہ بہتر بنائیں ،</a:t>
            </a:r>
          </a:p>
          <a:p>
            <a:r>
              <a:rPr lang="ur-PK" sz="2800" dirty="0">
                <a:solidFill>
                  <a:schemeClr val="tx1"/>
                </a:solidFill>
              </a:rPr>
              <a:t/>
            </a:r>
            <a:br>
              <a:rPr lang="ur-PK" sz="2800" dirty="0">
                <a:solidFill>
                  <a:schemeClr val="tx1"/>
                </a:solidFill>
              </a:rPr>
            </a:br>
            <a:endParaRPr lang="en-US" sz="2800" b="1" kern="1200" dirty="0" smtClean="0">
              <a:solidFill>
                <a:schemeClr val="tx1"/>
              </a:solidFill>
              <a:ea typeface="MS Mincho" pitchFamily="49" charset="-128"/>
            </a:endParaRPr>
          </a:p>
          <a:p>
            <a:pPr marL="342900" indent="-342900" eaLnBrk="1" hangingPunct="1">
              <a:defRPr/>
            </a:pPr>
            <a:endParaRPr lang="en-US" sz="2800" b="1" kern="1200" dirty="0" smtClean="0">
              <a:solidFill>
                <a:schemeClr val="tx1"/>
              </a:solidFill>
              <a:ea typeface="MS Mincho" pitchFamily="49" charset="-128"/>
            </a:endParaRPr>
          </a:p>
        </p:txBody>
      </p:sp>
      <p:sp>
        <p:nvSpPr>
          <p:cNvPr id="20561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Aflij H’ujjatahum </a:t>
            </a:r>
            <a:endParaRPr lang="fi-FI" sz="3200" b="1" i="1" dirty="0">
              <a:solidFill>
                <a:schemeClr val="bg1"/>
              </a:solidFill>
              <a:ea typeface="MS Mincho" pitchFamily="49" charset="-128"/>
            </a:endParaRPr>
          </a:p>
        </p:txBody>
      </p:sp>
      <p:sp>
        <p:nvSpPr>
          <p:cNvPr id="20561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619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152400" y="1752600"/>
            <a:ext cx="9525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وَاكْشِفِ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الْبَلَآءَ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اللَّاوَآءَ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وَحَنَادِسَ الْاَبَاطِيْلِ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الْعَمٰى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عَنْهُمْ </a:t>
            </a:r>
          </a:p>
        </p:txBody>
      </p:sp>
      <p:sp>
        <p:nvSpPr>
          <p:cNvPr id="12" name="Subtitle 4"/>
          <p:cNvSpPr>
            <a:spLocks noGrp="1"/>
          </p:cNvSpPr>
          <p:nvPr>
            <p:ph type="subTitle" idx="1"/>
          </p:nvPr>
        </p:nvSpPr>
        <p:spPr>
          <a:xfrm>
            <a:off x="0" y="3352800"/>
            <a:ext cx="9296400" cy="1752600"/>
          </a:xfrm>
          <a:extLst/>
        </p:spPr>
        <p:txBody>
          <a:bodyPr/>
          <a:lstStyle/>
          <a:p>
            <a:pPr marL="342900" indent="-342900" eaLnBrk="1" hangingPunct="1">
              <a:defRPr/>
            </a:pPr>
            <a:r>
              <a:rPr lang="en-US" sz="2400" b="1" kern="1200" dirty="0">
                <a:solidFill>
                  <a:schemeClr val="tx1"/>
                </a:solidFill>
                <a:ea typeface="MS Mincho" pitchFamily="49" charset="-128"/>
              </a:rPr>
              <a:t>Put the dark clouds of trouble, distress, nothingness and ignorance to flight, through (on account of) them</a:t>
            </a:r>
            <a:r>
              <a:rPr lang="en-US" sz="2400" b="1" kern="1200" dirty="0" smtClean="0">
                <a:solidFill>
                  <a:schemeClr val="tx1"/>
                </a:solidFill>
                <a:ea typeface="MS Mincho" pitchFamily="49" charset="-128"/>
              </a:rPr>
              <a:t>,</a:t>
            </a:r>
          </a:p>
          <a:p>
            <a:r>
              <a:rPr lang="ur-PK" sz="2400" dirty="0">
                <a:solidFill>
                  <a:schemeClr val="tx1"/>
                </a:solidFill>
              </a:rPr>
              <a:t>پریشانی ، پریشانی ، بےچینی اور جہالت کے تاریک بادلوں کو ان کے ذریعہ ،</a:t>
            </a:r>
          </a:p>
          <a:p>
            <a:r>
              <a:rPr lang="ur-PK" sz="2400" dirty="0">
                <a:solidFill>
                  <a:schemeClr val="tx1"/>
                </a:solidFill>
              </a:rPr>
              <a:t/>
            </a:r>
            <a:br>
              <a:rPr lang="ur-PK" sz="2400" dirty="0">
                <a:solidFill>
                  <a:schemeClr val="tx1"/>
                </a:solidFill>
              </a:rPr>
            </a:br>
            <a:endParaRPr lang="en-US" sz="2400" b="1" kern="1200" dirty="0" smtClean="0">
              <a:solidFill>
                <a:schemeClr val="tx1"/>
              </a:solidFill>
              <a:ea typeface="MS Mincho" pitchFamily="49" charset="-128"/>
            </a:endParaRPr>
          </a:p>
        </p:txBody>
      </p:sp>
      <p:sp>
        <p:nvSpPr>
          <p:cNvPr id="2057220" name="Subtitle 4"/>
          <p:cNvSpPr txBox="1">
            <a:spLocks/>
          </p:cNvSpPr>
          <p:nvPr/>
        </p:nvSpPr>
        <p:spPr bwMode="auto">
          <a:xfrm>
            <a:off x="0" y="5105400"/>
            <a:ext cx="9220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Wak-Shifil Balaaa-A Wal Laawaa-A Wa H’anaadisal Abaat’eeli Wal –A’maa A’nhum </a:t>
            </a:r>
            <a:endParaRPr lang="fi-FI" sz="3200" b="1" i="1" dirty="0">
              <a:solidFill>
                <a:schemeClr val="bg1"/>
              </a:solidFill>
              <a:ea typeface="MS Mincho" pitchFamily="49" charset="-128"/>
            </a:endParaRPr>
          </a:p>
        </p:txBody>
      </p:sp>
      <p:sp>
        <p:nvSpPr>
          <p:cNvPr id="20572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722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ثَبِّتْ قُلُوْبَ شِيْعَتِهِمْ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Make firm and strong the hearts and minds of their followers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ان کے پیروکاروں کے دل و دماغ کو مضبوط اور مضبوط بنائیں ،</a:t>
            </a:r>
          </a:p>
          <a:p>
            <a:pPr marL="342900" indent="-342900" eaLnBrk="1" hangingPunct="1">
              <a:defRPr/>
            </a:pPr>
            <a:endParaRPr lang="en-US" sz="3600" b="1" kern="1200" dirty="0" smtClean="0">
              <a:solidFill>
                <a:schemeClr val="bg1"/>
              </a:solidFill>
              <a:ea typeface="MS Mincho" pitchFamily="49" charset="-128"/>
            </a:endParaRPr>
          </a:p>
        </p:txBody>
      </p:sp>
      <p:sp>
        <p:nvSpPr>
          <p:cNvPr id="2058244" name="Subtitle 4"/>
          <p:cNvSpPr txBox="1">
            <a:spLocks/>
          </p:cNvSpPr>
          <p:nvPr/>
        </p:nvSpPr>
        <p:spPr bwMode="auto">
          <a:xfrm>
            <a:off x="484822" y="5791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Thabbit Qulooba Shee-A’tihim </a:t>
            </a:r>
            <a:endParaRPr lang="fi-FI" sz="3200" b="1" i="1" dirty="0">
              <a:solidFill>
                <a:schemeClr val="bg1"/>
              </a:solidFill>
              <a:ea typeface="MS Mincho" pitchFamily="49" charset="-128"/>
            </a:endParaRPr>
          </a:p>
        </p:txBody>
      </p:sp>
      <p:sp>
        <p:nvSpPr>
          <p:cNvPr id="20582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824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حِزْبِكَ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طَاعَتِكَ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belong to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party, obedient to </a:t>
            </a:r>
            <a:r>
              <a:rPr lang="en-US" sz="3600" b="1" kern="1200" dirty="0" smtClean="0">
                <a:solidFill>
                  <a:schemeClr val="bg1"/>
                </a:solidFill>
                <a:ea typeface="MS Mincho" pitchFamily="49" charset="-128"/>
              </a:rPr>
              <a:t>You,</a:t>
            </a:r>
          </a:p>
          <a:p>
            <a:pPr marL="342900" indent="-342900" eaLnBrk="1" hangingPunct="1">
              <a:defRPr/>
            </a:pPr>
            <a:r>
              <a:rPr lang="ur-PK" sz="3600" b="1" kern="1200" dirty="0">
                <a:solidFill>
                  <a:schemeClr val="bg1"/>
                </a:solidFill>
                <a:ea typeface="MS Mincho" pitchFamily="49" charset="-128"/>
              </a:rPr>
              <a:t>اپنی جماعت سے تعلق رکھنے والا ، آپ کا فرمانبردار ،</a:t>
            </a:r>
          </a:p>
          <a:p>
            <a:pPr marL="342900" indent="-342900" eaLnBrk="1" hangingPunct="1">
              <a:defRPr/>
            </a:pPr>
            <a:endParaRPr lang="en-US" sz="3600" b="1" kern="1200" dirty="0" smtClean="0">
              <a:solidFill>
                <a:schemeClr val="bg1"/>
              </a:solidFill>
              <a:ea typeface="MS Mincho" pitchFamily="49" charset="-128"/>
            </a:endParaRPr>
          </a:p>
        </p:txBody>
      </p:sp>
      <p:sp>
        <p:nvSpPr>
          <p:cNvPr id="20592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H’izbika A’laa T’aa-A’tika </a:t>
            </a:r>
            <a:endParaRPr lang="fi-FI" sz="3200" b="1" i="1" dirty="0">
              <a:solidFill>
                <a:schemeClr val="bg1"/>
              </a:solidFill>
              <a:ea typeface="MS Mincho" pitchFamily="49" charset="-128"/>
            </a:endParaRPr>
          </a:p>
        </p:txBody>
      </p:sp>
      <p:sp>
        <p:nvSpPr>
          <p:cNvPr id="20592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5927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وِلاَيَتِهِمْ وَ نُصْرَتـِهِمْ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love them; to support them</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ان سے محبت کرنا؛ ان کی حمایت کرنے کے لئے؛</a:t>
            </a:r>
          </a:p>
          <a:p>
            <a:pPr marL="342900" indent="-342900" eaLnBrk="1" hangingPunct="1">
              <a:defRPr/>
            </a:pPr>
            <a:endParaRPr lang="en-US" sz="3600" b="1" kern="1200" dirty="0" smtClean="0">
              <a:solidFill>
                <a:schemeClr val="bg1"/>
              </a:solidFill>
              <a:ea typeface="MS Mincho" pitchFamily="49" charset="-128"/>
            </a:endParaRPr>
          </a:p>
        </p:txBody>
      </p:sp>
      <p:sp>
        <p:nvSpPr>
          <p:cNvPr id="20602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Wilaayahihum Wa Nus’ratihim </a:t>
            </a:r>
            <a:endParaRPr lang="fi-FI" sz="3200" b="1" i="1" dirty="0">
              <a:solidFill>
                <a:schemeClr val="bg1"/>
              </a:solidFill>
              <a:ea typeface="MS Mincho" pitchFamily="49" charset="-128"/>
            </a:endParaRPr>
          </a:p>
        </p:txBody>
      </p:sp>
      <p:sp>
        <p:nvSpPr>
          <p:cNvPr id="20602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029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بَنِي امَيَّةَ قَاطِبَةً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May Allah also </a:t>
            </a:r>
            <a:r>
              <a:rPr lang="en-US" b="1" kern="1200" dirty="0" smtClean="0">
                <a:solidFill>
                  <a:schemeClr val="tx1"/>
                </a:solidFill>
                <a:ea typeface="MS Mincho" pitchFamily="49" charset="-128"/>
              </a:rPr>
              <a:t>withhold blessing from </a:t>
            </a:r>
            <a:r>
              <a:rPr lang="en-US" b="1" kern="1200" dirty="0">
                <a:solidFill>
                  <a:schemeClr val="tx1"/>
                </a:solidFill>
                <a:ea typeface="MS Mincho" pitchFamily="49" charset="-128"/>
              </a:rPr>
              <a:t>the descendants of </a:t>
            </a:r>
            <a:r>
              <a:rPr lang="en-US" b="1" kern="1200" dirty="0" err="1">
                <a:solidFill>
                  <a:schemeClr val="tx1"/>
                </a:solidFill>
                <a:ea typeface="MS Mincho" pitchFamily="49" charset="-128"/>
              </a:rPr>
              <a:t>Umayyah</a:t>
            </a:r>
            <a:r>
              <a:rPr lang="en-US" b="1" kern="1200" dirty="0">
                <a:solidFill>
                  <a:schemeClr val="tx1"/>
                </a:solidFill>
                <a:ea typeface="MS Mincho" pitchFamily="49" charset="-128"/>
              </a:rPr>
              <a:t> altogether</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اور لعنت کرے خدا تمام بنی امیہ پر</a:t>
            </a:r>
            <a:endParaRPr lang="en-US" b="1" kern="1200" dirty="0">
              <a:solidFill>
                <a:schemeClr val="tx1"/>
              </a:solidFill>
              <a:ea typeface="MS Mincho" pitchFamily="49" charset="-128"/>
            </a:endParaRPr>
          </a:p>
        </p:txBody>
      </p:sp>
      <p:sp>
        <p:nvSpPr>
          <p:cNvPr id="450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bani umayyata qatibatan</a:t>
            </a:r>
          </a:p>
        </p:txBody>
      </p:sp>
      <p:sp>
        <p:nvSpPr>
          <p:cNvPr id="45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506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مُوَالاَتِـهِمْ وَ اَعِنْهُمْ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Stand by them; signify them</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ان کے ساتھ کھڑے ہو جاؤ؛ ان کی نشاندہی کرنا؛</a:t>
            </a:r>
          </a:p>
          <a:p>
            <a:pPr marL="342900" indent="-342900" eaLnBrk="1" hangingPunct="1">
              <a:defRPr/>
            </a:pPr>
            <a:endParaRPr lang="en-US" sz="3600" b="1" kern="1200" dirty="0" smtClean="0">
              <a:solidFill>
                <a:schemeClr val="bg1"/>
              </a:solidFill>
              <a:ea typeface="MS Mincho" pitchFamily="49" charset="-128"/>
            </a:endParaRPr>
          </a:p>
        </p:txBody>
      </p:sp>
      <p:sp>
        <p:nvSpPr>
          <p:cNvPr id="20613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Muwaalaatihim Wa A-I’nhum </a:t>
            </a:r>
            <a:endParaRPr lang="fi-FI" sz="3200" b="1" i="1" dirty="0">
              <a:solidFill>
                <a:schemeClr val="bg1"/>
              </a:solidFill>
              <a:ea typeface="MS Mincho" pitchFamily="49" charset="-128"/>
            </a:endParaRPr>
          </a:p>
        </p:txBody>
      </p:sp>
      <p:sp>
        <p:nvSpPr>
          <p:cNvPr id="20613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131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وَامْنَحْهُمُ الصَّبْرَ عَلَى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الْاَذٰى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Grant them patience whenever they put up with damage and injury in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cause</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جب بھی وہ آپ کے مقصد میں نقصان اور چوٹ کا سامنا کریں تو انہیں صبر عطا کریں۔</a:t>
            </a:r>
          </a:p>
          <a:p>
            <a:pPr marL="342900" indent="-342900" eaLnBrk="1" hangingPunct="1">
              <a:defRPr/>
            </a:pPr>
            <a:endParaRPr lang="en-US" sz="3600" b="1" kern="1200" dirty="0" smtClean="0">
              <a:solidFill>
                <a:schemeClr val="bg1"/>
              </a:solidFill>
              <a:ea typeface="MS Mincho" pitchFamily="49" charset="-128"/>
            </a:endParaRPr>
          </a:p>
        </p:txBody>
      </p:sp>
      <p:sp>
        <p:nvSpPr>
          <p:cNvPr id="2062340" name="Subtitle 4"/>
          <p:cNvSpPr txBox="1">
            <a:spLocks/>
          </p:cNvSpPr>
          <p:nvPr/>
        </p:nvSpPr>
        <p:spPr bwMode="auto">
          <a:xfrm>
            <a:off x="320040" y="60198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Wam-Nah’-Humus’s’abra A’lal Ad’aa Feeka </a:t>
            </a:r>
            <a:endParaRPr lang="fi-FI" sz="3200" b="1" i="1" dirty="0">
              <a:solidFill>
                <a:schemeClr val="bg1"/>
              </a:solidFill>
              <a:ea typeface="MS Mincho" pitchFamily="49" charset="-128"/>
            </a:endParaRPr>
          </a:p>
        </p:txBody>
      </p:sp>
      <p:sp>
        <p:nvSpPr>
          <p:cNvPr id="20623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234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وَاجْعَلْهُمْ اَيَّامًا مَّشْهُوْدَةً </a:t>
            </a:r>
          </a:p>
        </p:txBody>
      </p:sp>
      <p:sp>
        <p:nvSpPr>
          <p:cNvPr id="12" name="Subtitle 4"/>
          <p:cNvSpPr>
            <a:spLocks noGrp="1"/>
          </p:cNvSpPr>
          <p:nvPr>
            <p:ph type="subTitle" idx="1"/>
          </p:nvPr>
        </p:nvSpPr>
        <p:spPr>
          <a:xfrm>
            <a:off x="228600" y="2971800"/>
            <a:ext cx="8686800" cy="1752600"/>
          </a:xfrm>
          <a:extLst/>
        </p:spPr>
        <p:txBody>
          <a:bodyPr/>
          <a:lstStyle/>
          <a:p>
            <a:pPr marL="342900" indent="-342900" eaLnBrk="1" hangingPunct="1">
              <a:defRPr/>
            </a:pPr>
            <a:r>
              <a:rPr lang="en-US" sz="2400" b="1" kern="1200" dirty="0">
                <a:solidFill>
                  <a:schemeClr val="tx1"/>
                </a:solidFill>
                <a:ea typeface="MS Mincho" pitchFamily="49" charset="-128"/>
              </a:rPr>
              <a:t>And make for them days, in which people will see them and find them among themselves to pronounce the profession of true </a:t>
            </a:r>
            <a:r>
              <a:rPr lang="en-US" sz="2400" b="1" kern="1200" dirty="0" smtClean="0">
                <a:solidFill>
                  <a:schemeClr val="tx1"/>
                </a:solidFill>
                <a:ea typeface="MS Mincho" pitchFamily="49" charset="-128"/>
              </a:rPr>
              <a:t>faith</a:t>
            </a:r>
          </a:p>
          <a:p>
            <a:r>
              <a:rPr lang="ur-PK" sz="2400" dirty="0">
                <a:solidFill>
                  <a:schemeClr val="tx1"/>
                </a:solidFill>
              </a:rPr>
              <a:t>اور ان کے لئے کچھ دن بنائیں ، جس میں لوگ انہیں دیکھیں گے اور انھیں اپنے آپ میں تلاش کریں گے تاکہ وہ سچے ایمان کے پیشے کا اعلان کریں</a:t>
            </a:r>
          </a:p>
          <a:p>
            <a:r>
              <a:rPr lang="ur-PK" sz="2400" dirty="0">
                <a:solidFill>
                  <a:schemeClr val="tx1"/>
                </a:solidFill>
              </a:rPr>
              <a:t/>
            </a:r>
            <a:br>
              <a:rPr lang="ur-PK" sz="2400" dirty="0">
                <a:solidFill>
                  <a:schemeClr val="tx1"/>
                </a:solidFill>
              </a:rPr>
            </a:br>
            <a:endParaRPr lang="en-US" sz="2400" b="1" kern="1200" dirty="0" smtClean="0">
              <a:solidFill>
                <a:schemeClr val="tx1"/>
              </a:solidFill>
              <a:ea typeface="MS Mincho" pitchFamily="49" charset="-128"/>
            </a:endParaRPr>
          </a:p>
          <a:p>
            <a:pPr marL="342900" indent="-342900" eaLnBrk="1" hangingPunct="1">
              <a:defRPr/>
            </a:pPr>
            <a:endParaRPr lang="en-US" sz="2400" b="1" kern="1200" dirty="0" smtClean="0">
              <a:solidFill>
                <a:schemeClr val="tx1"/>
              </a:solidFill>
              <a:ea typeface="MS Mincho" pitchFamily="49" charset="-128"/>
            </a:endParaRPr>
          </a:p>
        </p:txBody>
      </p:sp>
      <p:sp>
        <p:nvSpPr>
          <p:cNvPr id="20633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Waj-A’lhum Ayyaamam Mash-Hoodatan </a:t>
            </a:r>
            <a:endParaRPr lang="fi-FI" sz="3200" b="1" i="1" dirty="0">
              <a:solidFill>
                <a:schemeClr val="bg1"/>
              </a:solidFill>
              <a:ea typeface="MS Mincho" pitchFamily="49" charset="-128"/>
            </a:endParaRPr>
          </a:p>
        </p:txBody>
      </p:sp>
      <p:sp>
        <p:nvSpPr>
          <p:cNvPr id="20633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336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اَوْقَاتًا مَّـحْمُوْدَةً مَّسْعُوْدَةً</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blissful and happy times</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اور خوشگوار اور خوشگوار وقت۔</a:t>
            </a:r>
          </a:p>
          <a:p>
            <a:pPr marL="342900" indent="-342900" eaLnBrk="1" hangingPunct="1">
              <a:defRPr/>
            </a:pPr>
            <a:endParaRPr lang="en-US" sz="3600" b="1" kern="1200" dirty="0" smtClean="0">
              <a:solidFill>
                <a:schemeClr val="bg1"/>
              </a:solidFill>
              <a:ea typeface="MS Mincho" pitchFamily="49" charset="-128"/>
            </a:endParaRPr>
          </a:p>
        </p:txBody>
      </p:sp>
      <p:sp>
        <p:nvSpPr>
          <p:cNvPr id="20643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Awqaatam Mah’moodatam Mas-O’odah </a:t>
            </a:r>
            <a:endParaRPr lang="fi-FI" sz="3200" b="1" i="1" dirty="0">
              <a:solidFill>
                <a:schemeClr val="bg1"/>
              </a:solidFill>
              <a:ea typeface="MS Mincho" pitchFamily="49" charset="-128"/>
            </a:endParaRPr>
          </a:p>
        </p:txBody>
      </p:sp>
      <p:sp>
        <p:nvSpPr>
          <p:cNvPr id="20643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439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تُوْشِكُ فِيْهَا فَرَجَهُمْ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400" b="1" kern="1200" dirty="0">
                <a:solidFill>
                  <a:schemeClr val="tx1"/>
                </a:solidFill>
                <a:ea typeface="MS Mincho" pitchFamily="49" charset="-128"/>
              </a:rPr>
              <a:t>Be quick in providing relief and joy, after a long period of suffering, on account of their presence</a:t>
            </a:r>
            <a:r>
              <a:rPr lang="en-US" sz="2400" b="1" kern="1200" dirty="0" smtClean="0">
                <a:solidFill>
                  <a:schemeClr val="tx1"/>
                </a:solidFill>
                <a:ea typeface="MS Mincho" pitchFamily="49" charset="-128"/>
              </a:rPr>
              <a:t>;</a:t>
            </a:r>
          </a:p>
          <a:p>
            <a:r>
              <a:rPr lang="ur-PK" sz="2400" dirty="0">
                <a:solidFill>
                  <a:schemeClr val="tx1"/>
                </a:solidFill>
              </a:rPr>
              <a:t>ان کی موجودگی کی وجہ سے طویل عرصے تکلیف کے بعد راحت اور مسرت فراہم کرنے میں جلدی کریں۔</a:t>
            </a:r>
          </a:p>
          <a:p>
            <a:r>
              <a:rPr lang="ur-PK" sz="2400" dirty="0">
                <a:solidFill>
                  <a:schemeClr val="tx1"/>
                </a:solidFill>
              </a:rPr>
              <a:t/>
            </a:r>
            <a:br>
              <a:rPr lang="ur-PK" sz="2400" dirty="0">
                <a:solidFill>
                  <a:schemeClr val="tx1"/>
                </a:solidFill>
              </a:rPr>
            </a:br>
            <a:endParaRPr lang="en-US" sz="2400" b="1" kern="1200" dirty="0" smtClean="0">
              <a:solidFill>
                <a:schemeClr val="tx1"/>
              </a:solidFill>
              <a:ea typeface="MS Mincho" pitchFamily="49" charset="-128"/>
            </a:endParaRPr>
          </a:p>
          <a:p>
            <a:pPr marL="342900" indent="-342900" eaLnBrk="1" hangingPunct="1">
              <a:defRPr/>
            </a:pPr>
            <a:endParaRPr lang="en-US" sz="2400" b="1" kern="1200" dirty="0" smtClean="0">
              <a:solidFill>
                <a:schemeClr val="tx1"/>
              </a:solidFill>
              <a:ea typeface="MS Mincho" pitchFamily="49" charset="-128"/>
            </a:endParaRPr>
          </a:p>
        </p:txBody>
      </p:sp>
      <p:sp>
        <p:nvSpPr>
          <p:cNvPr id="20654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Tooshiku Feehaa Farajahum</a:t>
            </a:r>
            <a:endParaRPr lang="fi-FI" sz="3200" b="1" i="1" dirty="0">
              <a:solidFill>
                <a:schemeClr val="bg1"/>
              </a:solidFill>
              <a:ea typeface="MS Mincho" pitchFamily="49" charset="-128"/>
            </a:endParaRPr>
          </a:p>
        </p:txBody>
      </p:sp>
      <p:sp>
        <p:nvSpPr>
          <p:cNvPr id="20654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541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تُوْجِبُ فِيْهَا تَـمْكِيْنَهُمْ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Bring on their worthy decent and refined sphere of influence</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ان کے قابل مہذب اور بہتر اثر و رسوخ کو فروغ دیں۔</a:t>
            </a:r>
          </a:p>
          <a:p>
            <a:pPr marL="342900" indent="-342900" eaLnBrk="1" hangingPunct="1">
              <a:defRPr/>
            </a:pPr>
            <a:endParaRPr lang="en-US" sz="3600" b="1" kern="1200" dirty="0" smtClean="0">
              <a:solidFill>
                <a:schemeClr val="bg1"/>
              </a:solidFill>
              <a:ea typeface="MS Mincho" pitchFamily="49" charset="-128"/>
            </a:endParaRPr>
          </a:p>
        </p:txBody>
      </p:sp>
      <p:sp>
        <p:nvSpPr>
          <p:cNvPr id="20664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Toojibu Feehaa Tamkeenahum </a:t>
            </a:r>
            <a:endParaRPr lang="fi-FI" sz="3200" b="1" i="1" dirty="0">
              <a:solidFill>
                <a:schemeClr val="bg1"/>
              </a:solidFill>
              <a:ea typeface="MS Mincho" pitchFamily="49" charset="-128"/>
            </a:endParaRPr>
          </a:p>
        </p:txBody>
      </p:sp>
      <p:sp>
        <p:nvSpPr>
          <p:cNvPr id="20664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643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نَصْرَهُمْ كَمَا ضَمِنْتَ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لِاَوْلِيٰآئِكَ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كِتَابِكَ الْـمُنْزَلِ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And support them as </a:t>
            </a:r>
            <a:r>
              <a:rPr lang="en-US" sz="2800" b="1" kern="1200" dirty="0" smtClean="0">
                <a:solidFill>
                  <a:schemeClr val="bg1"/>
                </a:solidFill>
                <a:ea typeface="MS Mincho" pitchFamily="49" charset="-128"/>
              </a:rPr>
              <a:t>You have </a:t>
            </a:r>
            <a:r>
              <a:rPr lang="en-US" sz="2800" b="1" kern="1200" dirty="0">
                <a:solidFill>
                  <a:schemeClr val="bg1"/>
                </a:solidFill>
                <a:ea typeface="MS Mincho" pitchFamily="49" charset="-128"/>
              </a:rPr>
              <a:t>given a guarantee in this connection in </a:t>
            </a:r>
            <a:r>
              <a:rPr lang="en-US" sz="2800" b="1" kern="1200" dirty="0" smtClean="0">
                <a:solidFill>
                  <a:schemeClr val="bg1"/>
                </a:solidFill>
                <a:ea typeface="MS Mincho" pitchFamily="49" charset="-128"/>
              </a:rPr>
              <a:t>Your </a:t>
            </a:r>
            <a:r>
              <a:rPr lang="en-US" sz="2800" b="1" kern="1200" dirty="0">
                <a:solidFill>
                  <a:schemeClr val="bg1"/>
                </a:solidFill>
                <a:ea typeface="MS Mincho" pitchFamily="49" charset="-128"/>
              </a:rPr>
              <a:t>revealed Book</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اور ان کی حمایت کرو جیسا کہ آپ نے اپنی انکشافی کتاب میں اس سلسلے میں ضمانت دی ہے۔</a:t>
            </a:r>
          </a:p>
          <a:p>
            <a:pPr marL="342900" indent="-342900" eaLnBrk="1" hangingPunct="1">
              <a:defRPr/>
            </a:pPr>
            <a:endParaRPr lang="en-US" sz="2800" b="1" kern="1200" dirty="0" smtClean="0">
              <a:solidFill>
                <a:schemeClr val="bg1"/>
              </a:solidFill>
              <a:ea typeface="MS Mincho" pitchFamily="49" charset="-128"/>
            </a:endParaRPr>
          </a:p>
          <a:p>
            <a:pPr marL="342900" indent="-342900" eaLnBrk="1" hangingPunct="1">
              <a:defRPr/>
            </a:pPr>
            <a:endParaRPr lang="en-US" sz="2800" b="1" kern="1200" dirty="0" smtClean="0">
              <a:solidFill>
                <a:schemeClr val="bg1"/>
              </a:solidFill>
              <a:ea typeface="MS Mincho" pitchFamily="49" charset="-128"/>
            </a:endParaRPr>
          </a:p>
        </p:txBody>
      </p:sp>
      <p:sp>
        <p:nvSpPr>
          <p:cNvPr id="20674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Nas’rahum Kamaa Z”Aminta Li-Awliyaaa-Ika Fee Kitaabikal Munzal </a:t>
            </a:r>
            <a:endParaRPr lang="fi-FI" sz="3200" b="1" i="1" dirty="0">
              <a:solidFill>
                <a:schemeClr val="bg1"/>
              </a:solidFill>
              <a:ea typeface="MS Mincho" pitchFamily="49" charset="-128"/>
            </a:endParaRPr>
          </a:p>
        </p:txBody>
      </p:sp>
      <p:sp>
        <p:nvSpPr>
          <p:cNvPr id="20674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746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فَاِنَّكَ قُلْتَ وَ قَوْلُكَ الْـحَقُّ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a:t>
            </a:r>
            <a:r>
              <a:rPr lang="en-US" sz="3600" b="1" kern="1200" dirty="0" smtClean="0">
                <a:solidFill>
                  <a:schemeClr val="bg1"/>
                </a:solidFill>
                <a:ea typeface="MS Mincho" pitchFamily="49" charset="-128"/>
              </a:rPr>
              <a:t>ou </a:t>
            </a:r>
            <a:r>
              <a:rPr lang="en-US" sz="3600" b="1" kern="1200" dirty="0">
                <a:solidFill>
                  <a:schemeClr val="bg1"/>
                </a:solidFill>
                <a:ea typeface="MS Mincho" pitchFamily="49" charset="-128"/>
              </a:rPr>
              <a:t>said, (and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words are always </a:t>
            </a:r>
            <a:r>
              <a:rPr lang="en-US" sz="3600" b="1" kern="1200" dirty="0" smtClean="0">
                <a:solidFill>
                  <a:schemeClr val="bg1"/>
                </a:solidFill>
                <a:ea typeface="MS Mincho" pitchFamily="49" charset="-128"/>
              </a:rPr>
              <a:t>true):</a:t>
            </a:r>
          </a:p>
          <a:p>
            <a:pPr marL="342900" indent="-342900" eaLnBrk="1" hangingPunct="1">
              <a:defRPr/>
            </a:pPr>
            <a:r>
              <a:rPr lang="ur-PK" sz="3600" b="1" kern="1200" dirty="0">
                <a:solidFill>
                  <a:schemeClr val="bg1"/>
                </a:solidFill>
                <a:ea typeface="MS Mincho" pitchFamily="49" charset="-128"/>
              </a:rPr>
              <a:t>آپ نے کہا ، (اور آپ کی باتیں ہمیشہ سچ ہیں):</a:t>
            </a:r>
          </a:p>
          <a:p>
            <a:pPr marL="342900" indent="-342900" eaLnBrk="1" hangingPunct="1">
              <a:defRPr/>
            </a:pPr>
            <a:endParaRPr lang="en-US" sz="3600" b="1" kern="1200" dirty="0" smtClean="0">
              <a:solidFill>
                <a:schemeClr val="bg1"/>
              </a:solidFill>
              <a:ea typeface="MS Mincho" pitchFamily="49" charset="-128"/>
            </a:endParaRPr>
          </a:p>
          <a:p>
            <a:pPr marL="342900" indent="-342900" eaLnBrk="1" hangingPunct="1">
              <a:defRPr/>
            </a:pPr>
            <a:endParaRPr lang="en-US" sz="3600" b="1" kern="1200" dirty="0" smtClean="0">
              <a:solidFill>
                <a:schemeClr val="bg1"/>
              </a:solidFill>
              <a:ea typeface="MS Mincho" pitchFamily="49" charset="-128"/>
            </a:endParaRPr>
          </a:p>
        </p:txBody>
      </p:sp>
      <p:sp>
        <p:nvSpPr>
          <p:cNvPr id="20684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Fa-Innaka Qulta Wa Qawlukal H’aqqu </a:t>
            </a:r>
            <a:endParaRPr lang="fi-FI" sz="3200" b="1" i="1" dirty="0">
              <a:solidFill>
                <a:schemeClr val="bg1"/>
              </a:solidFill>
              <a:ea typeface="MS Mincho" pitchFamily="49" charset="-128"/>
            </a:endParaRPr>
          </a:p>
        </p:txBody>
      </p:sp>
      <p:sp>
        <p:nvSpPr>
          <p:cNvPr id="20684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848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وَعَدَ اللهُ الَّذِيْنَ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اٰمَنُوْا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مِنْكُمْ وَ عَمِلُوا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الصّٰلِحٰتِ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Allah has promised to those of you who believe and do </a:t>
            </a:r>
            <a:r>
              <a:rPr lang="en-US" sz="2800" b="1" kern="1200" dirty="0" smtClean="0">
                <a:solidFill>
                  <a:schemeClr val="bg1"/>
                </a:solidFill>
                <a:ea typeface="MS Mincho" pitchFamily="49" charset="-128"/>
              </a:rPr>
              <a:t>good</a:t>
            </a:r>
          </a:p>
          <a:p>
            <a:pPr marL="342900" indent="-342900" eaLnBrk="1" hangingPunct="1">
              <a:defRPr/>
            </a:pPr>
            <a:r>
              <a:rPr lang="ur-PK" sz="2800" b="1" kern="1200" dirty="0">
                <a:solidFill>
                  <a:schemeClr val="bg1"/>
                </a:solidFill>
                <a:ea typeface="MS Mincho" pitchFamily="49" charset="-128"/>
              </a:rPr>
              <a:t>اللہ نے تم میں سے ان لوگوں سے وعدہ کیا ہے جو ایمان لائے اور نیک کرتے ہیں</a:t>
            </a:r>
          </a:p>
          <a:p>
            <a:pPr marL="342900" indent="-342900" eaLnBrk="1" hangingPunct="1">
              <a:defRPr/>
            </a:pPr>
            <a:endParaRPr lang="en-US" sz="2800" b="1" kern="1200" dirty="0" smtClean="0">
              <a:solidFill>
                <a:schemeClr val="bg1"/>
              </a:solidFill>
              <a:ea typeface="MS Mincho" pitchFamily="49" charset="-128"/>
            </a:endParaRPr>
          </a:p>
        </p:txBody>
      </p:sp>
      <p:sp>
        <p:nvSpPr>
          <p:cNvPr id="20695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Wa-A’dallaahul Lad’eena Aamanoo Min’kum Wa A’milus’s’aalih’aati </a:t>
            </a:r>
            <a:endParaRPr lang="fi-FI" sz="3200" b="1" i="1" dirty="0">
              <a:solidFill>
                <a:schemeClr val="bg1"/>
              </a:solidFill>
              <a:ea typeface="MS Mincho" pitchFamily="49" charset="-128"/>
            </a:endParaRPr>
          </a:p>
        </p:txBody>
      </p:sp>
      <p:sp>
        <p:nvSpPr>
          <p:cNvPr id="20695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6951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لَيَسْتَخْلِفَنَّهُمْ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الْاَرْضِ كَمَا اسْتَخْلَفَ الَّذِيْنَ مِنْ قَبْلِهِمْ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400" b="1" kern="1200" dirty="0">
                <a:solidFill>
                  <a:schemeClr val="tx1"/>
                </a:solidFill>
                <a:ea typeface="MS Mincho" pitchFamily="49" charset="-128"/>
              </a:rPr>
              <a:t>That He will most certainly make them rulers in the earth as He made rulers those before them</a:t>
            </a:r>
            <a:r>
              <a:rPr lang="en-US" sz="2400" b="1" kern="1200" dirty="0" smtClean="0">
                <a:solidFill>
                  <a:schemeClr val="tx1"/>
                </a:solidFill>
                <a:ea typeface="MS Mincho" pitchFamily="49" charset="-128"/>
              </a:rPr>
              <a:t>,</a:t>
            </a:r>
          </a:p>
          <a:p>
            <a:r>
              <a:rPr lang="ur-PK" sz="2400" dirty="0">
                <a:solidFill>
                  <a:schemeClr val="tx1"/>
                </a:solidFill>
              </a:rPr>
              <a:t>کہ وہ یقینا </a:t>
            </a:r>
            <a:r>
              <a:rPr lang="en-US" sz="2400" dirty="0" smtClean="0">
                <a:solidFill>
                  <a:schemeClr val="tx1"/>
                </a:solidFill>
              </a:rPr>
              <a:t> </a:t>
            </a:r>
            <a:r>
              <a:rPr lang="ur-PK" sz="2400" dirty="0">
                <a:solidFill>
                  <a:schemeClr val="tx1"/>
                </a:solidFill>
              </a:rPr>
              <a:t>انہیں زمین میں حکمران بنائے گا جیسا کہ اس نے ان سے پہلے کے لوگوں کو حکمران بنایا تھا ،</a:t>
            </a:r>
          </a:p>
          <a:p>
            <a:r>
              <a:rPr lang="ur-PK" sz="2400" dirty="0">
                <a:solidFill>
                  <a:schemeClr val="tx1"/>
                </a:solidFill>
              </a:rPr>
              <a:t/>
            </a:r>
            <a:br>
              <a:rPr lang="ur-PK" sz="2400" dirty="0">
                <a:solidFill>
                  <a:schemeClr val="tx1"/>
                </a:solidFill>
              </a:rPr>
            </a:br>
            <a:endParaRPr lang="en-US" sz="2400" b="1" kern="1200" dirty="0" smtClean="0">
              <a:solidFill>
                <a:schemeClr val="tx1"/>
              </a:solidFill>
              <a:ea typeface="MS Mincho" pitchFamily="49" charset="-128"/>
            </a:endParaRPr>
          </a:p>
          <a:p>
            <a:pPr marL="342900" indent="-342900" eaLnBrk="1" hangingPunct="1">
              <a:defRPr/>
            </a:pPr>
            <a:endParaRPr lang="en-US" sz="2400" b="1" kern="1200" dirty="0" smtClean="0">
              <a:solidFill>
                <a:schemeClr val="tx1"/>
              </a:solidFill>
              <a:ea typeface="MS Mincho" pitchFamily="49" charset="-128"/>
            </a:endParaRPr>
          </a:p>
        </p:txBody>
      </p:sp>
      <p:sp>
        <p:nvSpPr>
          <p:cNvPr id="20705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Layastakh-Lifannahum Fil Arz”I Kamastakh-Lafallad’eena Min’qablihim: </a:t>
            </a:r>
            <a:endParaRPr lang="fi-FI" sz="3200" b="1" i="1" dirty="0">
              <a:solidFill>
                <a:schemeClr val="bg1"/>
              </a:solidFill>
              <a:ea typeface="MS Mincho" pitchFamily="49" charset="-128"/>
            </a:endParaRPr>
          </a:p>
        </p:txBody>
      </p:sp>
      <p:sp>
        <p:nvSpPr>
          <p:cNvPr id="20705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053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ٱبْنَ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مَرْجَانَةَ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May Allah also </a:t>
            </a:r>
            <a:r>
              <a:rPr lang="en-US" sz="3600" b="1" kern="1200" dirty="0" smtClean="0">
                <a:solidFill>
                  <a:schemeClr val="tx1"/>
                </a:solidFill>
                <a:ea typeface="MS Mincho" pitchFamily="49" charset="-128"/>
              </a:rPr>
              <a:t>withhold blessing from </a:t>
            </a:r>
            <a:r>
              <a:rPr lang="en-US" sz="3600" b="1" kern="1200" dirty="0">
                <a:solidFill>
                  <a:schemeClr val="tx1"/>
                </a:solidFill>
                <a:ea typeface="MS Mincho" pitchFamily="49" charset="-128"/>
              </a:rPr>
              <a:t>the son of </a:t>
            </a:r>
            <a:r>
              <a:rPr lang="en-US" sz="3600" b="1" kern="1200" dirty="0" err="1">
                <a:solidFill>
                  <a:schemeClr val="tx1"/>
                </a:solidFill>
                <a:ea typeface="MS Mincho" pitchFamily="49" charset="-128"/>
              </a:rPr>
              <a:t>Marjanah</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لعنت کرے خدا پسر مرجانہ پر</a:t>
            </a:r>
            <a:endParaRPr lang="en-US" sz="3600" b="1" kern="1200" dirty="0">
              <a:solidFill>
                <a:schemeClr val="tx1"/>
              </a:solidFill>
              <a:ea typeface="MS Mincho" pitchFamily="49" charset="-128"/>
            </a:endParaRPr>
          </a:p>
        </p:txBody>
      </p:sp>
      <p:sp>
        <p:nvSpPr>
          <p:cNvPr id="460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ibna marjanata</a:t>
            </a:r>
          </a:p>
        </p:txBody>
      </p:sp>
      <p:sp>
        <p:nvSpPr>
          <p:cNvPr id="46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608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لَيُمَكِّنَنَّ لَـهُمْ دِيْنَهُمُ الَّذِى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ارْتَضٰى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لَـهُمْ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tx1"/>
                </a:solidFill>
                <a:ea typeface="MS Mincho" pitchFamily="49" charset="-128"/>
              </a:rPr>
              <a:t>And that He will most certainly establish for them their religion which He has chosen for them</a:t>
            </a:r>
            <a:r>
              <a:rPr lang="en-US" sz="2800" b="1" kern="1200" dirty="0" smtClean="0">
                <a:solidFill>
                  <a:schemeClr val="tx1"/>
                </a:solidFill>
                <a:ea typeface="MS Mincho" pitchFamily="49" charset="-128"/>
              </a:rPr>
              <a:t>,</a:t>
            </a:r>
          </a:p>
          <a:p>
            <a:r>
              <a:rPr lang="ur-PK" sz="2800" dirty="0">
                <a:solidFill>
                  <a:schemeClr val="tx1"/>
                </a:solidFill>
              </a:rPr>
              <a:t>اور یہ کہ وہ ان کے لئے ان کا دین قائم کرے گا جو اس نے ان کے لئے منتخب کیا ہے ،</a:t>
            </a:r>
          </a:p>
          <a:p>
            <a:r>
              <a:rPr lang="ur-PK" sz="2800" dirty="0">
                <a:solidFill>
                  <a:schemeClr val="tx1"/>
                </a:solidFill>
              </a:rPr>
              <a:t/>
            </a:r>
            <a:br>
              <a:rPr lang="ur-PK" sz="2800" dirty="0">
                <a:solidFill>
                  <a:schemeClr val="tx1"/>
                </a:solidFill>
              </a:rPr>
            </a:br>
            <a:endParaRPr lang="en-US" sz="2800" b="1" kern="1200" dirty="0" smtClean="0">
              <a:solidFill>
                <a:schemeClr val="tx1"/>
              </a:solidFill>
              <a:ea typeface="MS Mincho" pitchFamily="49" charset="-128"/>
            </a:endParaRPr>
          </a:p>
          <a:p>
            <a:pPr marL="342900" indent="-342900" eaLnBrk="1" hangingPunct="1">
              <a:defRPr/>
            </a:pPr>
            <a:endParaRPr lang="en-US" sz="2800" b="1" kern="1200" dirty="0" smtClean="0">
              <a:solidFill>
                <a:schemeClr val="tx1"/>
              </a:solidFill>
              <a:ea typeface="MS Mincho" pitchFamily="49" charset="-128"/>
            </a:endParaRPr>
          </a:p>
        </p:txBody>
      </p:sp>
      <p:sp>
        <p:nvSpPr>
          <p:cNvPr id="20715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La-Yumakkinanna Lahum Deenahumullad’ir Taz”Aa Lahum </a:t>
            </a:r>
            <a:endParaRPr lang="fi-FI" sz="3200" b="1" i="1" dirty="0">
              <a:solidFill>
                <a:schemeClr val="bg1"/>
              </a:solidFill>
              <a:ea typeface="MS Mincho" pitchFamily="49" charset="-128"/>
            </a:endParaRPr>
          </a:p>
        </p:txBody>
      </p:sp>
      <p:sp>
        <p:nvSpPr>
          <p:cNvPr id="20715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155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لَيُبَدِّلَـنَّهُمْ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مِّنْۢ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بَعْدِ خَوْفِهِمْ اَمْنًا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tx1"/>
                </a:solidFill>
                <a:ea typeface="MS Mincho" pitchFamily="49" charset="-128"/>
              </a:rPr>
              <a:t>And that He will most certainly, after their fear, give them security in exchange</a:t>
            </a:r>
            <a:r>
              <a:rPr lang="en-US" sz="2800" b="1" kern="1200" dirty="0" smtClean="0">
                <a:solidFill>
                  <a:schemeClr val="tx1"/>
                </a:solidFill>
                <a:ea typeface="MS Mincho" pitchFamily="49" charset="-128"/>
              </a:rPr>
              <a:t>;</a:t>
            </a:r>
          </a:p>
          <a:p>
            <a:r>
              <a:rPr lang="ur-PK" sz="2800" dirty="0">
                <a:solidFill>
                  <a:schemeClr val="tx1"/>
                </a:solidFill>
              </a:rPr>
              <a:t>اور یہ کہ وہ ان کے خوف کے بعد ان کو بدلے میں سلامتی عطا کرے گا۔</a:t>
            </a:r>
          </a:p>
          <a:p>
            <a:r>
              <a:rPr lang="ur-PK" sz="2800" dirty="0">
                <a:solidFill>
                  <a:schemeClr val="tx1"/>
                </a:solidFill>
              </a:rPr>
              <a:t/>
            </a:r>
            <a:br>
              <a:rPr lang="ur-PK" sz="2800" dirty="0">
                <a:solidFill>
                  <a:schemeClr val="tx1"/>
                </a:solidFill>
              </a:rPr>
            </a:br>
            <a:endParaRPr lang="en-US" sz="2800" b="1" kern="1200" dirty="0" smtClean="0">
              <a:solidFill>
                <a:schemeClr val="tx1"/>
              </a:solidFill>
              <a:ea typeface="MS Mincho" pitchFamily="49" charset="-128"/>
            </a:endParaRPr>
          </a:p>
          <a:p>
            <a:pPr marL="342900" indent="-342900" eaLnBrk="1" hangingPunct="1">
              <a:defRPr/>
            </a:pPr>
            <a:endParaRPr lang="en-US" sz="2800" b="1" kern="1200" dirty="0" smtClean="0">
              <a:solidFill>
                <a:schemeClr val="tx1"/>
              </a:solidFill>
              <a:ea typeface="MS Mincho" pitchFamily="49" charset="-128"/>
            </a:endParaRPr>
          </a:p>
        </p:txBody>
      </p:sp>
      <p:sp>
        <p:nvSpPr>
          <p:cNvPr id="20725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Layubaddi Lannahum Mim Baa’-Di Khawfihim Amnaa: </a:t>
            </a:r>
            <a:endParaRPr lang="fi-FI" sz="3200" b="1" i="1" dirty="0">
              <a:solidFill>
                <a:schemeClr val="bg1"/>
              </a:solidFill>
              <a:ea typeface="MS Mincho" pitchFamily="49" charset="-128"/>
            </a:endParaRPr>
          </a:p>
        </p:txBody>
      </p:sp>
      <p:sp>
        <p:nvSpPr>
          <p:cNvPr id="20725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258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يَّعْبُدُوْنَنِىْ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لاَ يُشْرِكُوْنَ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شَيْئًا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They shall serve Me, not associating aught with Me. (24:55</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وہ میری خدمت کریں گے ، مجھ سے کسی کو شریک نہیں کریں گے۔ (24:55)</a:t>
            </a:r>
          </a:p>
          <a:p>
            <a:pPr marL="342900" indent="-342900" eaLnBrk="1" hangingPunct="1">
              <a:defRPr/>
            </a:pPr>
            <a:endParaRPr lang="en-US" sz="2800" b="1" kern="1200" dirty="0" smtClean="0">
              <a:solidFill>
                <a:schemeClr val="bg1"/>
              </a:solidFill>
              <a:ea typeface="MS Mincho" pitchFamily="49" charset="-128"/>
            </a:endParaRPr>
          </a:p>
        </p:txBody>
      </p:sp>
      <p:sp>
        <p:nvSpPr>
          <p:cNvPr id="20736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Yaa’ Budoonanee Laa Yushrikoona Bee Shay-Aa </a:t>
            </a:r>
            <a:endParaRPr lang="fi-FI" sz="3200" b="1" i="1" dirty="0">
              <a:solidFill>
                <a:schemeClr val="bg1"/>
              </a:solidFill>
              <a:ea typeface="MS Mincho" pitchFamily="49" charset="-128"/>
            </a:endParaRPr>
          </a:p>
        </p:txBody>
      </p:sp>
      <p:sp>
        <p:nvSpPr>
          <p:cNvPr id="20736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360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فَاكْشِفْ غُمَّتَهُمْ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Dispense the dark clouds hanging over them</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اے میرے اللہ! ان پر لٹکے ہوئے سیاہ بادلوں کو دور کرو ،</a:t>
            </a:r>
          </a:p>
          <a:p>
            <a:pPr marL="342900" indent="-342900" eaLnBrk="1" hangingPunct="1">
              <a:defRPr/>
            </a:pPr>
            <a:endParaRPr lang="en-US" sz="3600" b="1" kern="1200" dirty="0" smtClean="0">
              <a:solidFill>
                <a:schemeClr val="bg1"/>
              </a:solidFill>
              <a:ea typeface="MS Mincho" pitchFamily="49" charset="-128"/>
            </a:endParaRPr>
          </a:p>
        </p:txBody>
      </p:sp>
      <p:sp>
        <p:nvSpPr>
          <p:cNvPr id="20746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Fak-Ship Ghummatahum </a:t>
            </a:r>
            <a:endParaRPr lang="fi-FI" sz="3200" b="1" i="1" dirty="0">
              <a:solidFill>
                <a:schemeClr val="bg1"/>
              </a:solidFill>
              <a:ea typeface="MS Mincho" pitchFamily="49" charset="-128"/>
            </a:endParaRPr>
          </a:p>
        </p:txBody>
      </p:sp>
      <p:sp>
        <p:nvSpPr>
          <p:cNvPr id="20746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463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 لاَّ يَـمْلِكُ كَشْفَ الضُّرِّ اِلاَّ هُوَ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No one has the power to keep safe from pain and distress save He</a:t>
            </a:r>
            <a:r>
              <a:rPr lang="en-US" sz="2800" b="1" kern="1200" dirty="0" smtClean="0">
                <a:solidFill>
                  <a:schemeClr val="bg1"/>
                </a:solidFill>
                <a:ea typeface="MS Mincho" pitchFamily="49" charset="-128"/>
              </a:rPr>
              <a:t>,</a:t>
            </a:r>
          </a:p>
          <a:p>
            <a:pPr marL="342900" indent="-342900" eaLnBrk="1" hangingPunct="1">
              <a:defRPr/>
            </a:pPr>
            <a:r>
              <a:rPr lang="ur-PK" sz="2800" b="1" kern="1200" dirty="0">
                <a:solidFill>
                  <a:schemeClr val="bg1"/>
                </a:solidFill>
                <a:ea typeface="MS Mincho" pitchFamily="49" charset="-128"/>
              </a:rPr>
              <a:t>کسی کو بھی اس کے سوا درد اور تکلیف سے محفوظ رکھنے کی طاقت نہیں ہے ،</a:t>
            </a:r>
          </a:p>
          <a:p>
            <a:pPr marL="342900" indent="-342900" eaLnBrk="1" hangingPunct="1">
              <a:defRPr/>
            </a:pPr>
            <a:endParaRPr lang="en-US" sz="2800" b="1" kern="1200" dirty="0" smtClean="0">
              <a:solidFill>
                <a:schemeClr val="bg1"/>
              </a:solidFill>
              <a:ea typeface="MS Mincho" pitchFamily="49" charset="-128"/>
            </a:endParaRPr>
          </a:p>
        </p:txBody>
      </p:sp>
      <p:sp>
        <p:nvSpPr>
          <p:cNvPr id="20756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Yaa Mal Laa Yamliku Kashfaz”Z”Urri Illaa Huw </a:t>
            </a:r>
            <a:endParaRPr lang="fi-FI" sz="3200" b="1" i="1" dirty="0">
              <a:solidFill>
                <a:schemeClr val="bg1"/>
              </a:solidFill>
              <a:ea typeface="MS Mincho" pitchFamily="49" charset="-128"/>
            </a:endParaRPr>
          </a:p>
        </p:txBody>
      </p:sp>
      <p:sp>
        <p:nvSpPr>
          <p:cNvPr id="20756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565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وَاحِدُ يَا اَحَدُ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Unique! O Single</a:t>
            </a:r>
            <a:r>
              <a:rPr lang="en-US" sz="3600" b="1" kern="1200" dirty="0" smtClean="0">
                <a:solidFill>
                  <a:schemeClr val="bg1"/>
                </a:solidFill>
                <a:ea typeface="MS Mincho" pitchFamily="49" charset="-128"/>
              </a:rPr>
              <a:t>!</a:t>
            </a:r>
          </a:p>
          <a:p>
            <a:pPr marL="342900" indent="-342900" eaLnBrk="1" hangingPunct="1">
              <a:defRPr/>
            </a:pPr>
            <a:r>
              <a:rPr lang="ur-PK" sz="3600" b="1" kern="1200" dirty="0">
                <a:solidFill>
                  <a:schemeClr val="bg1"/>
                </a:solidFill>
                <a:ea typeface="MS Mincho" pitchFamily="49" charset="-128"/>
              </a:rPr>
              <a:t>اے واحد و یکتا</a:t>
            </a:r>
            <a:endParaRPr lang="en-US" sz="3600" b="1" kern="1200" dirty="0" smtClean="0">
              <a:solidFill>
                <a:schemeClr val="bg1"/>
              </a:solidFill>
              <a:ea typeface="MS Mincho" pitchFamily="49" charset="-128"/>
            </a:endParaRPr>
          </a:p>
        </p:txBody>
      </p:sp>
      <p:sp>
        <p:nvSpPr>
          <p:cNvPr id="20766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Yaa Waah’idu Yaa Ah’adu </a:t>
            </a:r>
            <a:endParaRPr lang="fi-FI" sz="3200" b="1" i="1" dirty="0">
              <a:solidFill>
                <a:schemeClr val="bg1"/>
              </a:solidFill>
              <a:ea typeface="MS Mincho" pitchFamily="49" charset="-128"/>
            </a:endParaRPr>
          </a:p>
        </p:txBody>
      </p:sp>
      <p:sp>
        <p:nvSpPr>
          <p:cNvPr id="20766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667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حَىُّ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قَيُّوْمُ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Ever-living! O Self-subsisting! </a:t>
            </a:r>
            <a:endParaRPr lang="en-US" sz="3600" b="1" kern="1200" dirty="0" smtClean="0">
              <a:solidFill>
                <a:schemeClr val="bg1"/>
              </a:solidFill>
              <a:ea typeface="MS Mincho" pitchFamily="49" charset="-128"/>
            </a:endParaRPr>
          </a:p>
          <a:p>
            <a:pPr marL="342900" indent="-342900" eaLnBrk="1" hangingPunct="1">
              <a:defRPr/>
            </a:pPr>
            <a:r>
              <a:rPr lang="ur-PK" sz="3600" b="1" kern="1200" dirty="0">
                <a:solidFill>
                  <a:schemeClr val="bg1"/>
                </a:solidFill>
                <a:ea typeface="MS Mincho" pitchFamily="49" charset="-128"/>
              </a:rPr>
              <a:t>اے ہمیشہ رہنے والے!</a:t>
            </a:r>
          </a:p>
          <a:p>
            <a:pPr marL="342900" indent="-342900" eaLnBrk="1" hangingPunct="1">
              <a:defRPr/>
            </a:pPr>
            <a:endParaRPr lang="en-US" sz="3600" b="1" kern="1200" dirty="0" smtClean="0">
              <a:solidFill>
                <a:schemeClr val="bg1"/>
              </a:solidFill>
              <a:ea typeface="MS Mincho" pitchFamily="49" charset="-128"/>
            </a:endParaRPr>
          </a:p>
        </p:txBody>
      </p:sp>
      <p:sp>
        <p:nvSpPr>
          <p:cNvPr id="20777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Yaa H’ayyu Yaa Qayyoom </a:t>
            </a:r>
            <a:endParaRPr lang="fi-FI" sz="3200" b="1" i="1" dirty="0">
              <a:solidFill>
                <a:schemeClr val="bg1"/>
              </a:solidFill>
              <a:ea typeface="MS Mincho" pitchFamily="49" charset="-128"/>
            </a:endParaRPr>
          </a:p>
        </p:txBody>
      </p:sp>
      <p:sp>
        <p:nvSpPr>
          <p:cNvPr id="20777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770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وَاَنَا يَا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اِلٰـهِىْ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عَبْدُكَ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الْـخَآئِفُ</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tx1"/>
                </a:solidFill>
                <a:ea typeface="MS Mincho" pitchFamily="49" charset="-128"/>
              </a:rPr>
              <a:t>I, O my Allah, </a:t>
            </a:r>
            <a:r>
              <a:rPr lang="en-US" sz="2800" b="1" kern="1200" dirty="0" smtClean="0">
                <a:solidFill>
                  <a:schemeClr val="tx1"/>
                </a:solidFill>
                <a:ea typeface="MS Mincho" pitchFamily="49" charset="-128"/>
              </a:rPr>
              <a:t>Your servant </a:t>
            </a:r>
            <a:r>
              <a:rPr lang="en-US" sz="2800" b="1" kern="1200" dirty="0">
                <a:solidFill>
                  <a:schemeClr val="tx1"/>
                </a:solidFill>
                <a:ea typeface="MS Mincho" pitchFamily="49" charset="-128"/>
              </a:rPr>
              <a:t>cautious and (always) aware of </a:t>
            </a:r>
            <a:r>
              <a:rPr lang="en-US" sz="2800" b="1" kern="1200" dirty="0" smtClean="0">
                <a:solidFill>
                  <a:schemeClr val="tx1"/>
                </a:solidFill>
                <a:ea typeface="MS Mincho" pitchFamily="49" charset="-128"/>
              </a:rPr>
              <a:t>Your </a:t>
            </a:r>
            <a:r>
              <a:rPr lang="en-US" sz="2800" b="1" kern="1200" dirty="0">
                <a:solidFill>
                  <a:schemeClr val="tx1"/>
                </a:solidFill>
                <a:ea typeface="MS Mincho" pitchFamily="49" charset="-128"/>
              </a:rPr>
              <a:t>just requital, </a:t>
            </a:r>
            <a:endParaRPr lang="en-US" sz="2800" b="1" kern="1200" dirty="0" smtClean="0">
              <a:solidFill>
                <a:schemeClr val="tx1"/>
              </a:solidFill>
              <a:ea typeface="MS Mincho" pitchFamily="49" charset="-128"/>
            </a:endParaRPr>
          </a:p>
          <a:p>
            <a:r>
              <a:rPr lang="ur-PK" sz="2800" dirty="0">
                <a:solidFill>
                  <a:schemeClr val="tx1"/>
                </a:solidFill>
              </a:rPr>
              <a:t>میں ، اے میرے اللہ ، تیرا بندہ محتاط اور (ہمیشہ) تمہارے انصاف کے بارے میں جانتا ہوں ،</a:t>
            </a:r>
          </a:p>
          <a:p>
            <a:r>
              <a:rPr lang="ur-PK" sz="2800" dirty="0">
                <a:solidFill>
                  <a:schemeClr val="tx1"/>
                </a:solidFill>
              </a:rPr>
              <a:t/>
            </a:r>
            <a:br>
              <a:rPr lang="ur-PK" sz="2800" dirty="0">
                <a:solidFill>
                  <a:schemeClr val="tx1"/>
                </a:solidFill>
              </a:rPr>
            </a:br>
            <a:endParaRPr lang="en-US" sz="2800" b="1" kern="1200" dirty="0" smtClean="0">
              <a:solidFill>
                <a:schemeClr val="tx1"/>
              </a:solidFill>
              <a:ea typeface="MS Mincho" pitchFamily="49" charset="-128"/>
            </a:endParaRPr>
          </a:p>
        </p:txBody>
      </p:sp>
      <p:sp>
        <p:nvSpPr>
          <p:cNvPr id="20787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Anaa Yaa Ilaahee A’bdukal Khaaa-Ifu Minka </a:t>
            </a:r>
            <a:endParaRPr lang="fi-FI" sz="3200" b="1" i="1" dirty="0">
              <a:solidFill>
                <a:schemeClr val="bg1"/>
              </a:solidFill>
              <a:ea typeface="MS Mincho" pitchFamily="49" charset="-128"/>
            </a:endParaRPr>
          </a:p>
        </p:txBody>
      </p:sp>
      <p:sp>
        <p:nvSpPr>
          <p:cNvPr id="20787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872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وَالرَّاجِعُ اِلَيْكَ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السَّآئِلُ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لَكَ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Turn to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with a request</a:t>
            </a:r>
            <a:r>
              <a:rPr lang="en-US" sz="3600" b="1" kern="1200" dirty="0" smtClean="0">
                <a:solidFill>
                  <a:schemeClr val="bg1"/>
                </a:solidFill>
                <a:ea typeface="MS Mincho" pitchFamily="49" charset="-128"/>
              </a:rPr>
              <a:t>,</a:t>
            </a:r>
          </a:p>
          <a:p>
            <a:r>
              <a:rPr lang="ur-PK" sz="3600" dirty="0">
                <a:solidFill>
                  <a:schemeClr val="tx1"/>
                </a:solidFill>
              </a:rPr>
              <a:t>ایک درخواست کے ساتھ آپ کی طرف رجوع کریں ،</a:t>
            </a:r>
          </a:p>
          <a:p>
            <a:r>
              <a:rPr lang="ur-PK" sz="3600" dirty="0"/>
              <a:t/>
            </a:r>
            <a:br>
              <a:rPr lang="ur-PK" sz="3600" dirty="0"/>
            </a:br>
            <a:endParaRPr lang="en-US" sz="3600" b="1" kern="1200" dirty="0" smtClean="0">
              <a:solidFill>
                <a:schemeClr val="bg1"/>
              </a:solidFill>
              <a:ea typeface="MS Mincho" pitchFamily="49" charset="-128"/>
            </a:endParaRPr>
          </a:p>
        </p:txBody>
      </p:sp>
      <p:sp>
        <p:nvSpPr>
          <p:cNvPr id="20797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War –Raaji-U’ Ilaykas Saaa-Ilu Laka </a:t>
            </a:r>
            <a:endParaRPr lang="fi-FI" sz="3200" b="1" i="1" dirty="0">
              <a:solidFill>
                <a:schemeClr val="bg1"/>
              </a:solidFill>
              <a:ea typeface="MS Mincho" pitchFamily="49" charset="-128"/>
            </a:endParaRPr>
          </a:p>
        </p:txBody>
      </p:sp>
      <p:sp>
        <p:nvSpPr>
          <p:cNvPr id="20797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7975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الْـمُقْبِلُ عَلَيْكَ اللَّاجِئُ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فِنَآئِكَ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Standing before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in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courtyard, </a:t>
            </a:r>
            <a:endParaRPr lang="en-US" sz="3600" b="1" kern="1200" dirty="0" smtClean="0">
              <a:solidFill>
                <a:schemeClr val="bg1"/>
              </a:solidFill>
              <a:ea typeface="MS Mincho" pitchFamily="49" charset="-128"/>
            </a:endParaRPr>
          </a:p>
          <a:p>
            <a:r>
              <a:rPr lang="ur-PK" sz="3600" dirty="0">
                <a:solidFill>
                  <a:schemeClr val="tx1"/>
                </a:solidFill>
              </a:rPr>
              <a:t>تیرے صحن میں ، تیرے سامنے کھڑا ہونا ،</a:t>
            </a:r>
          </a:p>
          <a:p>
            <a:r>
              <a:rPr lang="ur-PK" sz="3600" dirty="0"/>
              <a:t/>
            </a:r>
            <a:br>
              <a:rPr lang="ur-PK" sz="3600" dirty="0"/>
            </a:br>
            <a:endParaRPr lang="en-US" sz="3600" b="1" kern="1200" dirty="0" smtClean="0">
              <a:solidFill>
                <a:schemeClr val="bg1"/>
              </a:solidFill>
              <a:ea typeface="MS Mincho" pitchFamily="49" charset="-128"/>
            </a:endParaRPr>
          </a:p>
        </p:txBody>
      </p:sp>
      <p:sp>
        <p:nvSpPr>
          <p:cNvPr id="20807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Muqbilu A’laykal Laaji-U Ilaa Finaaa-Ikal </a:t>
            </a:r>
            <a:endParaRPr lang="fi-FI" sz="3200" b="1" i="1" dirty="0">
              <a:solidFill>
                <a:schemeClr val="bg1"/>
              </a:solidFill>
              <a:ea typeface="MS Mincho" pitchFamily="49" charset="-128"/>
            </a:endParaRPr>
          </a:p>
        </p:txBody>
      </p:sp>
      <p:sp>
        <p:nvSpPr>
          <p:cNvPr id="20807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077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عُمَرَ بْنَ سَعْدٍ</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May Allah also </a:t>
            </a:r>
            <a:r>
              <a:rPr lang="en-US" sz="3600" b="1" kern="1200" dirty="0" smtClean="0">
                <a:solidFill>
                  <a:schemeClr val="tx1"/>
                </a:solidFill>
                <a:ea typeface="MS Mincho" pitchFamily="49" charset="-128"/>
              </a:rPr>
              <a:t>withhold blessing from </a:t>
            </a:r>
            <a:r>
              <a:rPr lang="en-US" sz="3600" b="1" kern="1200" dirty="0">
                <a:solidFill>
                  <a:schemeClr val="tx1"/>
                </a:solidFill>
                <a:ea typeface="MS Mincho" pitchFamily="49" charset="-128"/>
              </a:rPr>
              <a:t>`Umar the son of </a:t>
            </a:r>
            <a:r>
              <a:rPr lang="en-US" sz="3600" b="1" kern="1200" dirty="0" err="1">
                <a:solidFill>
                  <a:schemeClr val="tx1"/>
                </a:solidFill>
                <a:ea typeface="MS Mincho" pitchFamily="49" charset="-128"/>
              </a:rPr>
              <a:t>Sa`d</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لعنت کرے خدا عمر بن سعد پر</a:t>
            </a:r>
            <a:endParaRPr lang="en-US" sz="3600" b="1" kern="1200" dirty="0">
              <a:solidFill>
                <a:schemeClr val="tx1"/>
              </a:solidFill>
              <a:ea typeface="MS Mincho" pitchFamily="49" charset="-128"/>
            </a:endParaRPr>
          </a:p>
        </p:txBody>
      </p:sp>
      <p:sp>
        <p:nvSpPr>
          <p:cNvPr id="471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`umara bna sa`din</a:t>
            </a:r>
          </a:p>
        </p:txBody>
      </p:sp>
      <p:sp>
        <p:nvSpPr>
          <p:cNvPr id="47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711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الْعَالِمُ بِاَنَّهٗ لاَ مَلْجَأَ مِنْكَ اِلاَّ اِلَيْكَ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Fully aware of the fact that there is no way to run away from </a:t>
            </a:r>
            <a:r>
              <a:rPr lang="en-US" sz="2800" b="1" kern="1200" dirty="0" smtClean="0">
                <a:solidFill>
                  <a:schemeClr val="bg1"/>
                </a:solidFill>
                <a:ea typeface="MS Mincho" pitchFamily="49" charset="-128"/>
              </a:rPr>
              <a:t>You </a:t>
            </a:r>
            <a:r>
              <a:rPr lang="en-US" sz="2800" b="1" kern="1200" dirty="0">
                <a:solidFill>
                  <a:schemeClr val="bg1"/>
                </a:solidFill>
                <a:ea typeface="MS Mincho" pitchFamily="49" charset="-128"/>
              </a:rPr>
              <a:t>except unto </a:t>
            </a:r>
            <a:r>
              <a:rPr lang="en-US" sz="2800" b="1" kern="1200" dirty="0" smtClean="0">
                <a:solidFill>
                  <a:schemeClr val="bg1"/>
                </a:solidFill>
                <a:ea typeface="MS Mincho" pitchFamily="49" charset="-128"/>
              </a:rPr>
              <a:t>You.</a:t>
            </a:r>
          </a:p>
          <a:p>
            <a:r>
              <a:rPr lang="ur-PK" sz="2800" dirty="0">
                <a:solidFill>
                  <a:schemeClr val="tx1"/>
                </a:solidFill>
              </a:rPr>
              <a:t>اس حقیقت سے پوری طرح واقف ہوں کہ آپ کے سوا بھاگنے کا کوئی راستہ نہیں ہے۔</a:t>
            </a:r>
          </a:p>
          <a:p>
            <a:r>
              <a:rPr lang="ur-PK" sz="2800" dirty="0"/>
              <a:t/>
            </a:r>
            <a:br>
              <a:rPr lang="ur-PK" sz="2800" dirty="0"/>
            </a:br>
            <a:endParaRPr lang="en-US" sz="2800" b="1" kern="1200" dirty="0" smtClean="0">
              <a:solidFill>
                <a:schemeClr val="bg1"/>
              </a:solidFill>
              <a:ea typeface="MS Mincho" pitchFamily="49" charset="-128"/>
            </a:endParaRPr>
          </a:p>
        </p:txBody>
      </p:sp>
      <p:sp>
        <p:nvSpPr>
          <p:cNvPr id="20817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A’alimu Bi-Annahoo Laa Maljaa-A Minka Illaa Ilayka </a:t>
            </a:r>
            <a:endParaRPr lang="fi-FI" sz="3200" b="1" i="1" dirty="0">
              <a:solidFill>
                <a:schemeClr val="bg1"/>
              </a:solidFill>
              <a:ea typeface="MS Mincho" pitchFamily="49" charset="-128"/>
            </a:endParaRPr>
          </a:p>
        </p:txBody>
      </p:sp>
      <p:sp>
        <p:nvSpPr>
          <p:cNvPr id="20817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179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فَتَقَبَّلْ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دُعَآئِىْ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Therefore, O my Allah, accede to my request</a:t>
            </a:r>
            <a:r>
              <a:rPr lang="en-US" sz="3600" b="1" kern="1200" dirty="0" smtClean="0">
                <a:solidFill>
                  <a:schemeClr val="bg1"/>
                </a:solidFill>
                <a:ea typeface="MS Mincho" pitchFamily="49" charset="-128"/>
              </a:rPr>
              <a:t>,</a:t>
            </a:r>
          </a:p>
          <a:p>
            <a:r>
              <a:rPr lang="ur-PK" sz="3600" dirty="0">
                <a:solidFill>
                  <a:schemeClr val="tx1"/>
                </a:solidFill>
              </a:rPr>
              <a:t>لہذا ، اے میرے اللہ ، میری درخواست پر عمل کریں ،</a:t>
            </a:r>
          </a:p>
          <a:p>
            <a:r>
              <a:rPr lang="ur-PK" sz="3600" dirty="0"/>
              <a:t/>
            </a:r>
            <a:br>
              <a:rPr lang="ur-PK" sz="3600" dirty="0"/>
            </a:br>
            <a:endParaRPr lang="en-US" sz="3600" b="1" kern="1200" dirty="0" smtClean="0">
              <a:solidFill>
                <a:schemeClr val="bg1"/>
              </a:solidFill>
              <a:ea typeface="MS Mincho" pitchFamily="49" charset="-128"/>
            </a:endParaRPr>
          </a:p>
        </p:txBody>
      </p:sp>
      <p:sp>
        <p:nvSpPr>
          <p:cNvPr id="20828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Fa-Taqabbal Du-A’aa-Ee </a:t>
            </a:r>
            <a:endParaRPr lang="fi-FI" sz="3200" b="1" i="1" dirty="0">
              <a:solidFill>
                <a:schemeClr val="bg1"/>
              </a:solidFill>
              <a:ea typeface="MS Mincho" pitchFamily="49" charset="-128"/>
            </a:endParaRPr>
          </a:p>
        </p:txBody>
      </p:sp>
      <p:sp>
        <p:nvSpPr>
          <p:cNvPr id="20828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282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وَاسْـمَعْ يَا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اِلٰـهِىْ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عَلاَنِيَـتِـىْ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نَـجْوَاىَ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b="1" kern="1200" dirty="0">
                <a:solidFill>
                  <a:schemeClr val="bg1"/>
                </a:solidFill>
                <a:ea typeface="MS Mincho" pitchFamily="49" charset="-128"/>
              </a:rPr>
              <a:t>Take notice of my positive statement and heartfelt secret avowal, O my Allah</a:t>
            </a:r>
            <a:r>
              <a:rPr lang="en-US" b="1" kern="1200" dirty="0" smtClean="0">
                <a:solidFill>
                  <a:schemeClr val="bg1"/>
                </a:solidFill>
                <a:ea typeface="MS Mincho" pitchFamily="49" charset="-128"/>
              </a:rPr>
              <a:t>,</a:t>
            </a:r>
            <a:endParaRPr lang="en-US" b="1" kern="1200" dirty="0">
              <a:solidFill>
                <a:schemeClr val="bg1"/>
              </a:solidFill>
              <a:ea typeface="MS Mincho" pitchFamily="49" charset="-128"/>
            </a:endParaRPr>
          </a:p>
          <a:p>
            <a:r>
              <a:rPr lang="ur-PK" dirty="0">
                <a:solidFill>
                  <a:schemeClr val="tx1"/>
                </a:solidFill>
              </a:rPr>
              <a:t>میرے مثبت بیان اور دلی خفیہ اطلاع کا </a:t>
            </a:r>
            <a:r>
              <a:rPr lang="ur-PK" dirty="0" smtClean="0">
                <a:solidFill>
                  <a:schemeClr val="tx1"/>
                </a:solidFill>
              </a:rPr>
              <a:t>جائزہلیں </a:t>
            </a:r>
            <a:r>
              <a:rPr lang="ur-PK" dirty="0">
                <a:solidFill>
                  <a:schemeClr val="tx1"/>
                </a:solidFill>
              </a:rPr>
              <a:t>، اے میرے اللہ ،</a:t>
            </a:r>
          </a:p>
          <a:p>
            <a:r>
              <a:rPr lang="ur-PK" dirty="0"/>
              <a:t/>
            </a:r>
            <a:br>
              <a:rPr lang="ur-PK" dirty="0"/>
            </a:br>
            <a:endParaRPr lang="en-US" b="1" kern="1200" dirty="0" smtClean="0">
              <a:solidFill>
                <a:schemeClr val="bg1"/>
              </a:solidFill>
              <a:ea typeface="MS Mincho" pitchFamily="49" charset="-128"/>
            </a:endParaRPr>
          </a:p>
        </p:txBody>
      </p:sp>
      <p:sp>
        <p:nvSpPr>
          <p:cNvPr id="20838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Was-Maa’-Yaa Ilaahee A’laaniyatee Wa Najwaaya </a:t>
            </a:r>
            <a:endParaRPr lang="fi-FI" sz="3200" b="1" i="1" dirty="0">
              <a:solidFill>
                <a:schemeClr val="bg1"/>
              </a:solidFill>
              <a:ea typeface="MS Mincho" pitchFamily="49" charset="-128"/>
            </a:endParaRPr>
          </a:p>
        </p:txBody>
      </p:sp>
      <p:sp>
        <p:nvSpPr>
          <p:cNvPr id="20838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384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وَاجْعَلْنِىْ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مِـمَّنْ رَضِيْتَ عَمَلَهٗ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let me be among the one whose conduct satisfies </a:t>
            </a:r>
            <a:r>
              <a:rPr lang="en-US" sz="3600" b="1" kern="1200" dirty="0" smtClean="0">
                <a:solidFill>
                  <a:schemeClr val="bg1"/>
                </a:solidFill>
                <a:ea typeface="MS Mincho" pitchFamily="49" charset="-128"/>
              </a:rPr>
              <a:t>You,</a:t>
            </a:r>
            <a:endParaRPr lang="en-US" sz="3600" b="1" kern="1200" dirty="0">
              <a:solidFill>
                <a:schemeClr val="bg1"/>
              </a:solidFill>
              <a:ea typeface="MS Mincho" pitchFamily="49" charset="-128"/>
            </a:endParaRPr>
          </a:p>
          <a:p>
            <a:r>
              <a:rPr lang="ur-PK" dirty="0">
                <a:solidFill>
                  <a:schemeClr val="tx1"/>
                </a:solidFill>
              </a:rPr>
              <a:t>اور مجھے بھی اس میں شامل ہو جس کا طرز عمل آپ کو راضی کرتا ہے ،</a:t>
            </a:r>
          </a:p>
          <a:p>
            <a:r>
              <a:rPr lang="ur-PK" sz="3600" dirty="0"/>
              <a:t/>
            </a:r>
            <a:br>
              <a:rPr lang="ur-PK" sz="3600" dirty="0"/>
            </a:br>
            <a:endParaRPr lang="en-US" sz="3600" b="1" kern="1200" dirty="0" smtClean="0">
              <a:solidFill>
                <a:schemeClr val="bg1"/>
              </a:solidFill>
              <a:ea typeface="MS Mincho" pitchFamily="49" charset="-128"/>
            </a:endParaRPr>
          </a:p>
        </p:txBody>
      </p:sp>
      <p:sp>
        <p:nvSpPr>
          <p:cNvPr id="20848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Waj-A’lnee Mim Man Raz”Eeta A’malahoo </a:t>
            </a:r>
            <a:endParaRPr lang="fi-FI" sz="3200" b="1" i="1" dirty="0">
              <a:solidFill>
                <a:schemeClr val="bg1"/>
              </a:solidFill>
              <a:ea typeface="MS Mincho" pitchFamily="49" charset="-128"/>
            </a:endParaRPr>
          </a:p>
        </p:txBody>
      </p:sp>
      <p:sp>
        <p:nvSpPr>
          <p:cNvPr id="20848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487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وَقَبِلْتَ نُسُكَهٗ وَ نَـجَّيْتَهٗ بِرَحْـمَتِكَ </a:t>
            </a:r>
          </a:p>
        </p:txBody>
      </p:sp>
      <p:sp>
        <p:nvSpPr>
          <p:cNvPr id="12" name="Subtitle 4"/>
          <p:cNvSpPr>
            <a:spLocks noGrp="1"/>
          </p:cNvSpPr>
          <p:nvPr>
            <p:ph type="subTitle" idx="1"/>
          </p:nvPr>
        </p:nvSpPr>
        <p:spPr>
          <a:xfrm>
            <a:off x="-112713" y="3124200"/>
            <a:ext cx="9409113" cy="1752600"/>
          </a:xfrm>
          <a:extLst/>
        </p:spPr>
        <p:txBody>
          <a:bodyPr/>
          <a:lstStyle/>
          <a:p>
            <a:pPr marL="342900" indent="-342900" eaLnBrk="1" hangingPunct="1">
              <a:defRPr/>
            </a:pPr>
            <a:r>
              <a:rPr lang="en-US" sz="2800" b="1" kern="1200" dirty="0">
                <a:solidFill>
                  <a:schemeClr val="bg1"/>
                </a:solidFill>
                <a:ea typeface="MS Mincho" pitchFamily="49" charset="-128"/>
              </a:rPr>
              <a:t>(Whose) pious life devoted to </a:t>
            </a:r>
            <a:r>
              <a:rPr lang="en-US" sz="2800" b="1" kern="1200" dirty="0" smtClean="0">
                <a:solidFill>
                  <a:schemeClr val="bg1"/>
                </a:solidFill>
                <a:ea typeface="MS Mincho" pitchFamily="49" charset="-128"/>
              </a:rPr>
              <a:t>You </a:t>
            </a:r>
            <a:r>
              <a:rPr lang="en-US" sz="2800" b="1" kern="1200" dirty="0">
                <a:solidFill>
                  <a:schemeClr val="bg1"/>
                </a:solidFill>
                <a:ea typeface="MS Mincho" pitchFamily="49" charset="-128"/>
              </a:rPr>
              <a:t>receives </a:t>
            </a:r>
            <a:r>
              <a:rPr lang="en-US" sz="2800" b="1" kern="1200" dirty="0" smtClean="0">
                <a:solidFill>
                  <a:schemeClr val="bg1"/>
                </a:solidFill>
                <a:ea typeface="MS Mincho" pitchFamily="49" charset="-128"/>
              </a:rPr>
              <a:t>Your </a:t>
            </a:r>
            <a:r>
              <a:rPr lang="en-US" sz="2800" b="1" kern="1200" dirty="0">
                <a:solidFill>
                  <a:schemeClr val="bg1"/>
                </a:solidFill>
                <a:ea typeface="MS Mincho" pitchFamily="49" charset="-128"/>
              </a:rPr>
              <a:t>approval, (whom) </a:t>
            </a:r>
            <a:r>
              <a:rPr lang="en-US" sz="2800" b="1" kern="1200" dirty="0" smtClean="0">
                <a:solidFill>
                  <a:schemeClr val="bg1"/>
                </a:solidFill>
                <a:ea typeface="MS Mincho" pitchFamily="49" charset="-128"/>
              </a:rPr>
              <a:t>You </a:t>
            </a:r>
            <a:r>
              <a:rPr lang="en-US" sz="2800" b="1" kern="1200" dirty="0">
                <a:solidFill>
                  <a:schemeClr val="bg1"/>
                </a:solidFill>
                <a:ea typeface="MS Mincho" pitchFamily="49" charset="-128"/>
              </a:rPr>
              <a:t>brings to a place of safety through </a:t>
            </a:r>
            <a:r>
              <a:rPr lang="en-US" sz="2800" b="1" kern="1200" dirty="0" smtClean="0">
                <a:solidFill>
                  <a:schemeClr val="bg1"/>
                </a:solidFill>
                <a:ea typeface="MS Mincho" pitchFamily="49" charset="-128"/>
              </a:rPr>
              <a:t>Your </a:t>
            </a:r>
            <a:r>
              <a:rPr lang="en-US" sz="2800" b="1" kern="1200" dirty="0">
                <a:solidFill>
                  <a:schemeClr val="bg1"/>
                </a:solidFill>
                <a:ea typeface="MS Mincho" pitchFamily="49" charset="-128"/>
              </a:rPr>
              <a:t>mercy</a:t>
            </a:r>
            <a:r>
              <a:rPr lang="en-US" sz="2800" b="1" kern="1200" dirty="0" smtClean="0">
                <a:solidFill>
                  <a:schemeClr val="bg1"/>
                </a:solidFill>
                <a:ea typeface="MS Mincho" pitchFamily="49" charset="-128"/>
              </a:rPr>
              <a:t>,</a:t>
            </a:r>
          </a:p>
          <a:p>
            <a:r>
              <a:rPr lang="ur-PK" sz="2800" dirty="0">
                <a:solidFill>
                  <a:schemeClr val="tx1"/>
                </a:solidFill>
              </a:rPr>
              <a:t>(جس کی) متقی زندگی آپ کے ساتھ وقف کردی گئی ہے وہ آپ کی منظوری لیتا ہے ، (جسے) آپ اپنی رحمت کے ذریعہ ایک محفوظ مقام پر لاتے ہیں ،</a:t>
            </a:r>
          </a:p>
          <a:p>
            <a:r>
              <a:rPr lang="ur-PK" sz="2800" dirty="0"/>
              <a:t/>
            </a:r>
            <a:br>
              <a:rPr lang="ur-PK" sz="2800" dirty="0"/>
            </a:br>
            <a:endParaRPr lang="en-US" sz="2800" b="1" kern="1200" dirty="0" smtClean="0">
              <a:solidFill>
                <a:schemeClr val="bg1"/>
              </a:solidFill>
              <a:ea typeface="MS Mincho" pitchFamily="49" charset="-128"/>
            </a:endParaRPr>
          </a:p>
        </p:txBody>
      </p:sp>
      <p:sp>
        <p:nvSpPr>
          <p:cNvPr id="2085892" name="Subtitle 4"/>
          <p:cNvSpPr txBox="1">
            <a:spLocks/>
          </p:cNvSpPr>
          <p:nvPr/>
        </p:nvSpPr>
        <p:spPr bwMode="auto">
          <a:xfrm>
            <a:off x="304800" y="5334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Qabilta Nusukahoo Wa Najjaytahoo </a:t>
            </a:r>
            <a:endParaRPr lang="fi-FI" sz="3200" b="1" i="1" dirty="0">
              <a:solidFill>
                <a:schemeClr val="bg1"/>
              </a:solidFill>
              <a:ea typeface="MS Mincho" pitchFamily="49" charset="-128"/>
            </a:endParaRPr>
          </a:p>
        </p:txBody>
      </p:sp>
      <p:sp>
        <p:nvSpPr>
          <p:cNvPr id="20858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589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اِنَّكَ اَنْتَ الْعَزِيْزُ الْكَرِيْمُ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Verily, </a:t>
            </a:r>
            <a:r>
              <a:rPr lang="en-US" sz="3600" b="1" kern="1200" dirty="0" smtClean="0">
                <a:solidFill>
                  <a:schemeClr val="bg1"/>
                </a:solidFill>
                <a:ea typeface="MS Mincho" pitchFamily="49" charset="-128"/>
              </a:rPr>
              <a:t>Your are The </a:t>
            </a:r>
            <a:r>
              <a:rPr lang="en-US" sz="3600" b="1" kern="1200" dirty="0">
                <a:solidFill>
                  <a:schemeClr val="bg1"/>
                </a:solidFill>
                <a:ea typeface="MS Mincho" pitchFamily="49" charset="-128"/>
              </a:rPr>
              <a:t>Mighty The Honorable. </a:t>
            </a:r>
            <a:endParaRPr lang="en-US" sz="3600" b="1" kern="1200" dirty="0" smtClean="0">
              <a:solidFill>
                <a:schemeClr val="bg1"/>
              </a:solidFill>
              <a:ea typeface="MS Mincho" pitchFamily="49" charset="-128"/>
            </a:endParaRPr>
          </a:p>
          <a:p>
            <a:r>
              <a:rPr lang="ur-PK" sz="3600" dirty="0">
                <a:solidFill>
                  <a:schemeClr val="tx1"/>
                </a:solidFill>
              </a:rPr>
              <a:t>بےشک آپ ہی غالب </a:t>
            </a:r>
            <a:r>
              <a:rPr lang="ur-PK" sz="3600" dirty="0" smtClean="0">
                <a:solidFill>
                  <a:schemeClr val="tx1"/>
                </a:solidFill>
              </a:rPr>
              <a:t>ہیں</a:t>
            </a:r>
            <a:endParaRPr lang="ur-PK" sz="3600" dirty="0">
              <a:solidFill>
                <a:schemeClr val="tx1"/>
              </a:solidFill>
            </a:endParaRPr>
          </a:p>
          <a:p>
            <a:r>
              <a:rPr lang="ur-PK" sz="3600" dirty="0"/>
              <a:t/>
            </a:r>
            <a:br>
              <a:rPr lang="ur-PK" sz="3600" dirty="0"/>
            </a:br>
            <a:endParaRPr lang="en-US" sz="3600" b="1" kern="1200" dirty="0" smtClean="0">
              <a:solidFill>
                <a:schemeClr val="bg1"/>
              </a:solidFill>
              <a:ea typeface="MS Mincho" pitchFamily="49" charset="-128"/>
            </a:endParaRPr>
          </a:p>
        </p:txBody>
      </p:sp>
      <p:sp>
        <p:nvSpPr>
          <p:cNvPr id="20869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Bi-Rah’matika Innaka Antal A’zeezul Kareem</a:t>
            </a:r>
            <a:endParaRPr lang="fi-FI" sz="3200" b="1" i="1" dirty="0">
              <a:solidFill>
                <a:schemeClr val="bg1"/>
              </a:solidFill>
              <a:ea typeface="MS Mincho" pitchFamily="49" charset="-128"/>
            </a:endParaRPr>
          </a:p>
        </p:txBody>
      </p:sp>
      <p:sp>
        <p:nvSpPr>
          <p:cNvPr id="20869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691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صَلِّ اَوَّلاً وَ </a:t>
            </a:r>
            <a:r>
              <a:rPr lang="ar-SA" sz="9200" kern="1200" dirty="0" err="1" smtClean="0">
                <a:solidFill>
                  <a:schemeClr val="bg1"/>
                </a:solidFill>
                <a:latin typeface="Arabic Typesetting" panose="03020402040406030203" pitchFamily="66" charset="-78"/>
                <a:ea typeface="+mn-ea"/>
                <a:cs typeface="Arabic Typesetting" panose="03020402040406030203" pitchFamily="66" charset="-78"/>
              </a:rPr>
              <a:t>اٰخِرًا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my Allah, send blessings, in the beginning and at the end, </a:t>
            </a:r>
            <a:endParaRPr lang="en-US" sz="3600" b="1" kern="1200" dirty="0" smtClean="0">
              <a:solidFill>
                <a:schemeClr val="bg1"/>
              </a:solidFill>
              <a:ea typeface="MS Mincho" pitchFamily="49" charset="-128"/>
            </a:endParaRPr>
          </a:p>
          <a:p>
            <a:r>
              <a:rPr lang="ur-PK" sz="3600" dirty="0">
                <a:solidFill>
                  <a:schemeClr val="tx1"/>
                </a:solidFill>
              </a:rPr>
              <a:t>اے میرے اللہ ، ابتداء اور آخر میں برکتیں بھیجیں ،</a:t>
            </a:r>
          </a:p>
          <a:p>
            <a:r>
              <a:rPr lang="ur-PK" sz="3600" dirty="0"/>
              <a:t/>
            </a:r>
            <a:br>
              <a:rPr lang="ur-PK" sz="3600" dirty="0"/>
            </a:br>
            <a:endParaRPr lang="en-US" sz="3600" b="1" kern="1200" dirty="0" smtClean="0">
              <a:solidFill>
                <a:schemeClr val="bg1"/>
              </a:solidFill>
              <a:ea typeface="MS Mincho" pitchFamily="49" charset="-128"/>
            </a:endParaRPr>
          </a:p>
        </p:txBody>
      </p:sp>
      <p:sp>
        <p:nvSpPr>
          <p:cNvPr id="20879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Wa S’alli Awwalan Wa Aakhiran </a:t>
            </a:r>
            <a:endParaRPr lang="fi-FI" sz="3200" b="1" i="1" dirty="0">
              <a:solidFill>
                <a:schemeClr val="bg1"/>
              </a:solidFill>
              <a:ea typeface="MS Mincho" pitchFamily="49" charset="-128"/>
            </a:endParaRPr>
          </a:p>
        </p:txBody>
      </p:sp>
      <p:sp>
        <p:nvSpPr>
          <p:cNvPr id="2087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794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en-US" sz="9200" kern="1200" dirty="0" smtClean="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مُحَمَّدٍ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on Muhammad and the family of Muhammad</a:t>
            </a:r>
            <a:r>
              <a:rPr lang="en-US" sz="3600" b="1" kern="1200" dirty="0" smtClean="0">
                <a:solidFill>
                  <a:schemeClr val="bg1"/>
                </a:solidFill>
                <a:ea typeface="MS Mincho" pitchFamily="49" charset="-128"/>
              </a:rPr>
              <a:t>,</a:t>
            </a:r>
          </a:p>
          <a:p>
            <a:r>
              <a:rPr lang="ur-PK" sz="3600" dirty="0">
                <a:solidFill>
                  <a:schemeClr val="tx1"/>
                </a:solidFill>
              </a:rPr>
              <a:t>محمد اور اہل خانہ پر ،</a:t>
            </a:r>
          </a:p>
          <a:p>
            <a:r>
              <a:rPr lang="ur-PK" sz="3600" dirty="0"/>
              <a:t/>
            </a:r>
            <a:br>
              <a:rPr lang="ur-PK" sz="3600" dirty="0"/>
            </a:br>
            <a:endParaRPr lang="en-US" sz="3600" b="1" kern="1200" dirty="0">
              <a:solidFill>
                <a:schemeClr val="bg1"/>
              </a:solidFill>
              <a:ea typeface="MS Mincho" pitchFamily="49" charset="-128"/>
            </a:endParaRPr>
          </a:p>
        </p:txBody>
      </p:sp>
      <p:sp>
        <p:nvSpPr>
          <p:cNvPr id="20879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A’laa Muh’ammadin’w Wa Aali Muh’ammad </a:t>
            </a:r>
            <a:endParaRPr lang="fi-FI" sz="3200" b="1" i="1" dirty="0">
              <a:solidFill>
                <a:schemeClr val="bg1"/>
              </a:solidFill>
              <a:ea typeface="MS Mincho" pitchFamily="49" charset="-128"/>
            </a:endParaRPr>
          </a:p>
        </p:txBody>
      </p:sp>
      <p:sp>
        <p:nvSpPr>
          <p:cNvPr id="20879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794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474205068"/>
      </p:ext>
    </p:extLst>
  </p:cSld>
  <p:clrMapOvr>
    <a:masterClrMapping/>
  </p:clrMapOvr>
  <p:transition>
    <p:fade/>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بَارِكْ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b="1" kern="1200" dirty="0">
                <a:solidFill>
                  <a:schemeClr val="bg1"/>
                </a:solidFill>
                <a:ea typeface="MS Mincho" pitchFamily="49" charset="-128"/>
              </a:rPr>
              <a:t>Keep at peace at all times, Muhammad and the family of Muhammad,</a:t>
            </a:r>
            <a:endParaRPr lang="en-US" b="1" kern="1200" dirty="0" smtClean="0">
              <a:solidFill>
                <a:schemeClr val="bg1"/>
              </a:solidFill>
              <a:ea typeface="MS Mincho" pitchFamily="49" charset="-128"/>
            </a:endParaRPr>
          </a:p>
        </p:txBody>
      </p:sp>
      <p:sp>
        <p:nvSpPr>
          <p:cNvPr id="20889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Baarik A’laa Muh’ammadin’w Wa Aali Muh’ammad </a:t>
            </a:r>
            <a:endParaRPr lang="fi-FI" sz="3200" b="1" i="1" dirty="0">
              <a:solidFill>
                <a:schemeClr val="bg1"/>
              </a:solidFill>
              <a:ea typeface="MS Mincho" pitchFamily="49" charset="-128"/>
            </a:endParaRPr>
          </a:p>
        </p:txBody>
      </p:sp>
      <p:sp>
        <p:nvSpPr>
          <p:cNvPr id="20889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896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وَارْحَمْ مُحَمَّدًا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tx1"/>
                </a:solidFill>
                <a:ea typeface="MS Mincho" pitchFamily="49" charset="-128"/>
              </a:rPr>
              <a:t>Have mercy on Muhammad and the family of </a:t>
            </a:r>
            <a:r>
              <a:rPr lang="en-US" sz="3600" b="1" kern="1200" dirty="0" smtClean="0">
                <a:solidFill>
                  <a:schemeClr val="tx1"/>
                </a:solidFill>
                <a:ea typeface="MS Mincho" pitchFamily="49" charset="-128"/>
              </a:rPr>
              <a:t>Muhammad</a:t>
            </a:r>
          </a:p>
          <a:p>
            <a:r>
              <a:rPr lang="ur-PK" sz="3600" dirty="0" smtClean="0">
                <a:solidFill>
                  <a:schemeClr val="tx1"/>
                </a:solidFill>
              </a:rPr>
              <a:t>محمد صلی اللہ علیہ وسلم اور آل محمد پر رحم</a:t>
            </a:r>
          </a:p>
          <a:p>
            <a:r>
              <a:rPr lang="ur-PK" sz="3600" dirty="0">
                <a:solidFill>
                  <a:schemeClr val="tx1"/>
                </a:solidFill>
              </a:rPr>
              <a:t/>
            </a:r>
            <a:br>
              <a:rPr lang="ur-PK" sz="3600" dirty="0">
                <a:solidFill>
                  <a:schemeClr val="tx1"/>
                </a:solidFill>
              </a:rPr>
            </a:br>
            <a:r>
              <a:rPr lang="ur-PK" sz="3600" dirty="0" smtClean="0">
                <a:solidFill>
                  <a:schemeClr val="tx1"/>
                </a:solidFill>
              </a:rPr>
              <a:t>کریں</a:t>
            </a:r>
            <a:endParaRPr lang="ur-PK" sz="3600" dirty="0">
              <a:solidFill>
                <a:schemeClr val="tx1"/>
              </a:solidFill>
            </a:endParaRPr>
          </a:p>
          <a:p>
            <a:r>
              <a:rPr lang="ur-PK" sz="3600" dirty="0">
                <a:solidFill>
                  <a:schemeClr val="tx1"/>
                </a:solidFill>
              </a:rPr>
              <a:t/>
            </a:r>
            <a:br>
              <a:rPr lang="ur-PK" sz="3600" dirty="0">
                <a:solidFill>
                  <a:schemeClr val="tx1"/>
                </a:solidFill>
              </a:rPr>
            </a:br>
            <a:endParaRPr lang="en-US" sz="3600" b="1" kern="1200" dirty="0" smtClean="0">
              <a:solidFill>
                <a:schemeClr val="tx1"/>
              </a:solidFill>
              <a:ea typeface="MS Mincho" pitchFamily="49" charset="-128"/>
            </a:endParaRPr>
          </a:p>
        </p:txBody>
      </p:sp>
      <p:sp>
        <p:nvSpPr>
          <p:cNvPr id="20899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War-H’am Nuh’ammadin’w Wa Aali Muh’ammad </a:t>
            </a:r>
            <a:endParaRPr lang="fi-FI" sz="3200" b="1" i="1" dirty="0">
              <a:solidFill>
                <a:schemeClr val="bg1"/>
              </a:solidFill>
              <a:ea typeface="MS Mincho" pitchFamily="49" charset="-128"/>
            </a:endParaRPr>
          </a:p>
        </p:txBody>
      </p:sp>
      <p:sp>
        <p:nvSpPr>
          <p:cNvPr id="20899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8999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شِمْراً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May Allah also </a:t>
            </a:r>
            <a:r>
              <a:rPr lang="en-US" sz="3600" b="1" kern="1200" dirty="0" smtClean="0">
                <a:solidFill>
                  <a:schemeClr val="tx1"/>
                </a:solidFill>
                <a:ea typeface="MS Mincho" pitchFamily="49" charset="-128"/>
              </a:rPr>
              <a:t>withhold blessing from </a:t>
            </a:r>
            <a:r>
              <a:rPr lang="en-US" sz="3600" b="1" kern="1200" dirty="0" err="1">
                <a:solidFill>
                  <a:schemeClr val="tx1"/>
                </a:solidFill>
                <a:ea typeface="MS Mincho" pitchFamily="49" charset="-128"/>
              </a:rPr>
              <a:t>Shimr</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  اور لعنت کرے خدا شمر پر</a:t>
            </a:r>
            <a:endParaRPr lang="en-US" sz="3600" b="1" kern="1200" dirty="0">
              <a:solidFill>
                <a:schemeClr val="tx1"/>
              </a:solidFill>
              <a:ea typeface="MS Mincho" pitchFamily="49" charset="-128"/>
            </a:endParaRPr>
          </a:p>
        </p:txBody>
      </p:sp>
      <p:sp>
        <p:nvSpPr>
          <p:cNvPr id="481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shimran</a:t>
            </a:r>
          </a:p>
        </p:txBody>
      </p:sp>
      <p:sp>
        <p:nvSpPr>
          <p:cNvPr id="48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813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بِاَكْمَلِ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اَفْضَلِ مَا صَلَّيْتَ وَ بَارَكْتَ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400" b="1" kern="1200" dirty="0">
                <a:solidFill>
                  <a:schemeClr val="tx1"/>
                </a:solidFill>
                <a:ea typeface="MS Mincho" pitchFamily="49" charset="-128"/>
              </a:rPr>
              <a:t>More thoroughly and decisively than </a:t>
            </a:r>
            <a:r>
              <a:rPr lang="en-US" sz="2400" b="1" kern="1200" dirty="0" smtClean="0">
                <a:solidFill>
                  <a:schemeClr val="tx1"/>
                </a:solidFill>
                <a:ea typeface="MS Mincho" pitchFamily="49" charset="-128"/>
              </a:rPr>
              <a:t>You </a:t>
            </a:r>
            <a:r>
              <a:rPr lang="en-US" sz="2400" b="1" kern="1200" dirty="0">
                <a:solidFill>
                  <a:schemeClr val="tx1"/>
                </a:solidFill>
                <a:ea typeface="MS Mincho" pitchFamily="49" charset="-128"/>
              </a:rPr>
              <a:t>had blessed, kept at peace and </a:t>
            </a:r>
            <a:r>
              <a:rPr lang="en-US" sz="2400" b="1" kern="1200" dirty="0" smtClean="0">
                <a:solidFill>
                  <a:schemeClr val="tx1"/>
                </a:solidFill>
                <a:ea typeface="MS Mincho" pitchFamily="49" charset="-128"/>
              </a:rPr>
              <a:t>loved</a:t>
            </a:r>
          </a:p>
          <a:p>
            <a:r>
              <a:rPr lang="ur-PK" sz="2400" dirty="0">
                <a:solidFill>
                  <a:schemeClr val="tx1"/>
                </a:solidFill>
              </a:rPr>
              <a:t>آپ نے جو برکت دی تھی اس سے کہیں زیادہ اچھی طرح اور فیصلہ کن سے ، سکون پر قائم رہا اور پیار کیا</a:t>
            </a:r>
          </a:p>
          <a:p>
            <a:r>
              <a:rPr lang="ur-PK" sz="2400" dirty="0">
                <a:solidFill>
                  <a:schemeClr val="tx1"/>
                </a:solidFill>
              </a:rPr>
              <a:t/>
            </a:r>
            <a:br>
              <a:rPr lang="ur-PK" sz="2400" dirty="0">
                <a:solidFill>
                  <a:schemeClr val="tx1"/>
                </a:solidFill>
              </a:rPr>
            </a:br>
            <a:endParaRPr lang="en-US" sz="2400" b="1" kern="1200" dirty="0" smtClean="0">
              <a:solidFill>
                <a:schemeClr val="tx1"/>
              </a:solidFill>
              <a:ea typeface="MS Mincho" pitchFamily="49" charset="-128"/>
            </a:endParaRPr>
          </a:p>
        </p:txBody>
      </p:sp>
      <p:sp>
        <p:nvSpPr>
          <p:cNvPr id="20910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Bi-Akmali Wa Afz”Ali Maa S’allayta Wa Baarakta </a:t>
            </a:r>
            <a:endParaRPr lang="fi-FI" sz="3200" b="1" i="1" dirty="0">
              <a:solidFill>
                <a:schemeClr val="bg1"/>
              </a:solidFill>
              <a:ea typeface="MS Mincho" pitchFamily="49" charset="-128"/>
            </a:endParaRPr>
          </a:p>
        </p:txBody>
      </p:sp>
      <p:sp>
        <p:nvSpPr>
          <p:cNvPr id="20910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101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تَرَحَّـمْتَ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اَنْبِيَآئِكَ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رُسُلِكَ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مَلَآئِكَتِكَ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حَـمَلَةِ عَرْشِكَ </a:t>
            </a:r>
          </a:p>
        </p:txBody>
      </p:sp>
      <p:sp>
        <p:nvSpPr>
          <p:cNvPr id="12" name="Subtitle 4"/>
          <p:cNvSpPr>
            <a:spLocks noGrp="1"/>
          </p:cNvSpPr>
          <p:nvPr>
            <p:ph type="subTitle" idx="1"/>
          </p:nvPr>
        </p:nvSpPr>
        <p:spPr>
          <a:xfrm>
            <a:off x="228600" y="3505200"/>
            <a:ext cx="8686800" cy="1752600"/>
          </a:xfrm>
          <a:extLst/>
        </p:spPr>
        <p:txBody>
          <a:bodyPr/>
          <a:lstStyle/>
          <a:p>
            <a:pPr marL="342900" indent="-342900" eaLnBrk="1" hangingPunct="1">
              <a:defRPr/>
            </a:pPr>
            <a:r>
              <a:rPr lang="en-US" sz="2400" b="1" kern="1200" dirty="0" smtClean="0">
                <a:solidFill>
                  <a:schemeClr val="tx1"/>
                </a:solidFill>
                <a:ea typeface="MS Mincho" pitchFamily="49" charset="-128"/>
              </a:rPr>
              <a:t>Your </a:t>
            </a:r>
            <a:r>
              <a:rPr lang="en-US" sz="2400" b="1" kern="1200" dirty="0">
                <a:solidFill>
                  <a:schemeClr val="tx1"/>
                </a:solidFill>
                <a:ea typeface="MS Mincho" pitchFamily="49" charset="-128"/>
              </a:rPr>
              <a:t>Prophets, Messengers, Angels and bearers of </a:t>
            </a:r>
            <a:r>
              <a:rPr lang="en-US" sz="2400" b="1" kern="1200" dirty="0" smtClean="0">
                <a:solidFill>
                  <a:schemeClr val="tx1"/>
                </a:solidFill>
                <a:ea typeface="MS Mincho" pitchFamily="49" charset="-128"/>
              </a:rPr>
              <a:t>Your </a:t>
            </a:r>
            <a:r>
              <a:rPr lang="en-US" sz="2400" b="1" i="1" kern="1200" dirty="0" err="1">
                <a:solidFill>
                  <a:schemeClr val="tx1"/>
                </a:solidFill>
                <a:ea typeface="MS Mincho" pitchFamily="49" charset="-128"/>
              </a:rPr>
              <a:t>Arsh</a:t>
            </a:r>
            <a:r>
              <a:rPr lang="en-US" sz="2400" b="1" kern="1200" dirty="0" smtClean="0">
                <a:solidFill>
                  <a:schemeClr val="tx1"/>
                </a:solidFill>
                <a:ea typeface="MS Mincho" pitchFamily="49" charset="-128"/>
              </a:rPr>
              <a:t>.</a:t>
            </a:r>
          </a:p>
          <a:p>
            <a:r>
              <a:rPr lang="ur-PK" sz="2400" dirty="0">
                <a:solidFill>
                  <a:schemeClr val="tx1"/>
                </a:solidFill>
              </a:rPr>
              <a:t>آپ کے انبیاء ، پیغمبر ، فرشتے اور آپ کے عرش کے داعی۔</a:t>
            </a:r>
          </a:p>
          <a:p>
            <a:r>
              <a:rPr lang="ur-PK" sz="2400" dirty="0">
                <a:solidFill>
                  <a:schemeClr val="tx1"/>
                </a:solidFill>
              </a:rPr>
              <a:t/>
            </a:r>
            <a:br>
              <a:rPr lang="ur-PK" sz="2400" dirty="0">
                <a:solidFill>
                  <a:schemeClr val="tx1"/>
                </a:solidFill>
              </a:rPr>
            </a:br>
            <a:endParaRPr lang="en-US" sz="2400" b="1" kern="1200" dirty="0" smtClean="0">
              <a:solidFill>
                <a:schemeClr val="tx1"/>
              </a:solidFill>
              <a:ea typeface="MS Mincho" pitchFamily="49" charset="-128"/>
            </a:endParaRPr>
          </a:p>
        </p:txBody>
      </p:sp>
      <p:sp>
        <p:nvSpPr>
          <p:cNvPr id="2092036" name="Subtitle 4"/>
          <p:cNvSpPr txBox="1">
            <a:spLocks/>
          </p:cNvSpPr>
          <p:nvPr/>
        </p:nvSpPr>
        <p:spPr bwMode="auto">
          <a:xfrm>
            <a:off x="304800" y="48006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Tarah’h’amta A’laa Ambiyaaa-Ika Wa Rusulika Wa Malaa-Ikatika Wa H’amalati A’rshika </a:t>
            </a:r>
            <a:endParaRPr lang="fi-FI" sz="3200" b="1" i="1" dirty="0">
              <a:solidFill>
                <a:schemeClr val="bg1"/>
              </a:solidFill>
              <a:ea typeface="MS Mincho" pitchFamily="49" charset="-128"/>
            </a:endParaRPr>
          </a:p>
        </p:txBody>
      </p:sp>
      <p:sp>
        <p:nvSpPr>
          <p:cNvPr id="20920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203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بِلَآ</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اِلَّآ</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اَنْتَ</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the name and for the sake of </a:t>
            </a:r>
            <a:r>
              <a:rPr lang="en-US" sz="3600" b="1" i="1" kern="1200" dirty="0">
                <a:solidFill>
                  <a:schemeClr val="bg1"/>
                </a:solidFill>
                <a:ea typeface="MS Mincho" pitchFamily="49" charset="-128"/>
              </a:rPr>
              <a:t>“La </a:t>
            </a:r>
            <a:r>
              <a:rPr lang="en-US" sz="3600" b="1" i="1" kern="1200" dirty="0" err="1">
                <a:solidFill>
                  <a:schemeClr val="bg1"/>
                </a:solidFill>
                <a:ea typeface="MS Mincho" pitchFamily="49" charset="-128"/>
              </a:rPr>
              <a:t>ilaaha</a:t>
            </a:r>
            <a:r>
              <a:rPr lang="en-US" sz="3600" b="1" i="1" kern="1200" dirty="0">
                <a:solidFill>
                  <a:schemeClr val="bg1"/>
                </a:solidFill>
                <a:ea typeface="MS Mincho" pitchFamily="49" charset="-128"/>
              </a:rPr>
              <a:t> </a:t>
            </a:r>
            <a:r>
              <a:rPr lang="en-US" sz="3600" b="1" i="1" kern="1200" dirty="0" err="1">
                <a:solidFill>
                  <a:schemeClr val="bg1"/>
                </a:solidFill>
                <a:ea typeface="MS Mincho" pitchFamily="49" charset="-128"/>
              </a:rPr>
              <a:t>illaa</a:t>
            </a:r>
            <a:r>
              <a:rPr lang="en-US" sz="3600" b="1" i="1" kern="1200" dirty="0">
                <a:solidFill>
                  <a:schemeClr val="bg1"/>
                </a:solidFill>
                <a:ea typeface="MS Mincho" pitchFamily="49" charset="-128"/>
              </a:rPr>
              <a:t> anta</a:t>
            </a:r>
            <a:r>
              <a:rPr lang="en-US" sz="3600" b="1" i="1" kern="1200" dirty="0" smtClean="0">
                <a:solidFill>
                  <a:schemeClr val="bg1"/>
                </a:solidFill>
                <a:ea typeface="MS Mincho" pitchFamily="49" charset="-128"/>
              </a:rPr>
              <a:t>”</a:t>
            </a:r>
            <a:r>
              <a:rPr lang="en-US" sz="3600" b="1" kern="1200" dirty="0" smtClean="0">
                <a:solidFill>
                  <a:schemeClr val="bg1"/>
                </a:solidFill>
                <a:ea typeface="MS Mincho" pitchFamily="49" charset="-128"/>
              </a:rPr>
              <a:t>.</a:t>
            </a:r>
          </a:p>
          <a:p>
            <a:r>
              <a:rPr lang="ur-PK" sz="3600" dirty="0" smtClean="0">
                <a:solidFill>
                  <a:schemeClr val="tx1"/>
                </a:solidFill>
              </a:rPr>
              <a:t>"</a:t>
            </a:r>
            <a:r>
              <a:rPr lang="ur-PK" sz="3600" dirty="0">
                <a:solidFill>
                  <a:schemeClr val="tx1"/>
                </a:solidFill>
              </a:rPr>
              <a:t>لا الہٰہ اِلَ ا انت" کی خاطر۔</a:t>
            </a:r>
          </a:p>
          <a:p>
            <a:r>
              <a:rPr lang="ur-PK" sz="3600" dirty="0"/>
              <a:t/>
            </a:r>
            <a:br>
              <a:rPr lang="ur-PK" sz="3600" dirty="0"/>
            </a:br>
            <a:endParaRPr lang="en-US" sz="3600" b="1" kern="1200" dirty="0" smtClean="0">
              <a:solidFill>
                <a:schemeClr val="bg1"/>
              </a:solidFill>
              <a:ea typeface="MS Mincho" pitchFamily="49" charset="-128"/>
            </a:endParaRPr>
          </a:p>
        </p:txBody>
      </p:sp>
      <p:sp>
        <p:nvSpPr>
          <p:cNvPr id="20930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Bilaaa-I Ilaaha Illaa Anta </a:t>
            </a:r>
            <a:endParaRPr lang="fi-FI" sz="3200" b="1" i="1" dirty="0">
              <a:solidFill>
                <a:schemeClr val="bg1"/>
              </a:solidFill>
              <a:ea typeface="MS Mincho" pitchFamily="49" charset="-128"/>
            </a:endParaRPr>
          </a:p>
        </p:txBody>
      </p:sp>
      <p:sp>
        <p:nvSpPr>
          <p:cNvPr id="20930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306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اَللّٰهُمَّ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لاَ تُفَرِّقْ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بَيْنِىْ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بَيْنَ مُحَمَّدٍ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مُحَمَّدٍ</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400" b="1" kern="1200" dirty="0">
                <a:solidFill>
                  <a:schemeClr val="bg1"/>
                </a:solidFill>
                <a:ea typeface="MS Mincho" pitchFamily="49" charset="-128"/>
              </a:rPr>
              <a:t>O my Allah! Let there be no separation (ever) between me and Muhammad and the family of Muhammad, </a:t>
            </a:r>
            <a:endParaRPr lang="en-US" sz="2400" b="1" kern="1200" dirty="0" smtClean="0">
              <a:solidFill>
                <a:schemeClr val="bg1"/>
              </a:solidFill>
              <a:ea typeface="MS Mincho" pitchFamily="49" charset="-128"/>
            </a:endParaRPr>
          </a:p>
          <a:p>
            <a:r>
              <a:rPr lang="ur-PK" sz="2400" dirty="0">
                <a:solidFill>
                  <a:schemeClr val="tx1"/>
                </a:solidFill>
              </a:rPr>
              <a:t>اے میرے اللہ! میرے اور محمد اور محمد کے اہل خانہ کے مابین کوئی علیحدگی (ہمیشہ) نہ ہونے پائے ،</a:t>
            </a:r>
          </a:p>
          <a:p>
            <a:r>
              <a:rPr lang="ur-PK" sz="2400" dirty="0"/>
              <a:t/>
            </a:r>
            <a:br>
              <a:rPr lang="ur-PK" sz="2400" dirty="0"/>
            </a:br>
            <a:endParaRPr lang="en-US" sz="2400" b="1" kern="1200" dirty="0" smtClean="0">
              <a:solidFill>
                <a:schemeClr val="bg1"/>
              </a:solidFill>
              <a:ea typeface="MS Mincho" pitchFamily="49" charset="-128"/>
            </a:endParaRPr>
          </a:p>
        </p:txBody>
      </p:sp>
      <p:sp>
        <p:nvSpPr>
          <p:cNvPr id="20940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Allaahumma Laa Tufarriq Baynee Wa Bayna Muh’ammadin’w Wa Aali Muh’ammad </a:t>
            </a:r>
            <a:endParaRPr lang="fi-FI" sz="3200" b="1" i="1" dirty="0">
              <a:solidFill>
                <a:schemeClr val="bg1"/>
              </a:solidFill>
              <a:ea typeface="MS Mincho" pitchFamily="49" charset="-128"/>
            </a:endParaRPr>
          </a:p>
        </p:txBody>
      </p:sp>
      <p:sp>
        <p:nvSpPr>
          <p:cNvPr id="2094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408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صَلَوَاتُكَ عَلَيْهِ وَ عَلَيْهِمْ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Your blessing be on him and </a:t>
            </a:r>
            <a:r>
              <a:rPr lang="en-US" sz="3600" b="1" kern="1200" dirty="0" smtClean="0">
                <a:solidFill>
                  <a:schemeClr val="bg1"/>
                </a:solidFill>
                <a:ea typeface="MS Mincho" pitchFamily="49" charset="-128"/>
              </a:rPr>
              <a:t>them</a:t>
            </a:r>
          </a:p>
          <a:p>
            <a:r>
              <a:rPr lang="ur-PK" sz="3600" dirty="0">
                <a:solidFill>
                  <a:schemeClr val="tx1"/>
                </a:solidFill>
              </a:rPr>
              <a:t>تیری برکت اس پر اور ان پر</a:t>
            </a:r>
          </a:p>
          <a:p>
            <a:r>
              <a:rPr lang="ur-PK" sz="3600" dirty="0"/>
              <a:t/>
            </a:r>
            <a:br>
              <a:rPr lang="ur-PK" sz="3600" dirty="0"/>
            </a:br>
            <a:endParaRPr lang="en-US" sz="3600" b="1" kern="1200" dirty="0">
              <a:solidFill>
                <a:schemeClr val="bg1"/>
              </a:solidFill>
              <a:ea typeface="MS Mincho" pitchFamily="49" charset="-128"/>
            </a:endParaRPr>
          </a:p>
        </p:txBody>
      </p:sp>
      <p:sp>
        <p:nvSpPr>
          <p:cNvPr id="20940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S’alawaatuka A’layhi Wa A’layhim </a:t>
            </a:r>
            <a:endParaRPr lang="fi-FI" sz="3200" b="1" i="1" dirty="0">
              <a:solidFill>
                <a:schemeClr val="bg1"/>
              </a:solidFill>
              <a:ea typeface="MS Mincho" pitchFamily="49" charset="-128"/>
            </a:endParaRPr>
          </a:p>
        </p:txBody>
      </p:sp>
      <p:sp>
        <p:nvSpPr>
          <p:cNvPr id="20940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408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533871400"/>
      </p:ext>
    </p:extLst>
  </p:cSld>
  <p:clrMapOvr>
    <a:masterClrMapping/>
  </p:clrMapOvr>
  <p:transition>
    <p:fade/>
  </p:transition>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وَاجْعَلْنِىْ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مَوْلاَىَ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شِيْعَةِ مُحَمَّدٍ وَّعَلِىٍّ وَّ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فَاطِمَةَ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Let me be among the friends and followers of Muhammad, Ali, Fatimah, </a:t>
            </a:r>
            <a:endParaRPr lang="en-US" sz="2800" b="1" kern="1200" dirty="0" smtClean="0">
              <a:solidFill>
                <a:schemeClr val="bg1"/>
              </a:solidFill>
              <a:ea typeface="MS Mincho" pitchFamily="49" charset="-128"/>
            </a:endParaRPr>
          </a:p>
          <a:p>
            <a:r>
              <a:rPr lang="ur-PK" sz="2800" dirty="0">
                <a:solidFill>
                  <a:schemeClr val="tx1"/>
                </a:solidFill>
              </a:rPr>
              <a:t>مجھے محمد ، علی ، فاطمہ ، کے دوستوں اور پیروکاروں میں شامل ہونا ،</a:t>
            </a:r>
          </a:p>
          <a:p>
            <a:r>
              <a:rPr lang="ur-PK" sz="2800" dirty="0"/>
              <a:t/>
            </a:r>
            <a:br>
              <a:rPr lang="ur-PK" sz="2800" dirty="0"/>
            </a:br>
            <a:endParaRPr lang="en-US" sz="2800" b="1" kern="1200" dirty="0" smtClean="0">
              <a:solidFill>
                <a:schemeClr val="bg1"/>
              </a:solidFill>
              <a:ea typeface="MS Mincho" pitchFamily="49" charset="-128"/>
            </a:endParaRPr>
          </a:p>
        </p:txBody>
      </p:sp>
      <p:sp>
        <p:nvSpPr>
          <p:cNvPr id="20951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Waj-A’lnee Yaa Mawlaaya Min Shee-A’ti Muh’ammadin Wa A’liyyin Wa Faat’imata </a:t>
            </a:r>
            <a:endParaRPr lang="fi-FI" sz="3200" b="1" i="1" dirty="0">
              <a:solidFill>
                <a:schemeClr val="bg1"/>
              </a:solidFill>
              <a:ea typeface="MS Mincho" pitchFamily="49" charset="-128"/>
            </a:endParaRPr>
          </a:p>
        </p:txBody>
      </p:sp>
      <p:sp>
        <p:nvSpPr>
          <p:cNvPr id="2095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511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 وَ الْحَسَنِ وَ الْحُسَيْنِ</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err="1" smtClean="0">
                <a:solidFill>
                  <a:schemeClr val="bg1"/>
                </a:solidFill>
                <a:ea typeface="MS Mincho" pitchFamily="49" charset="-128"/>
              </a:rPr>
              <a:t>Hasan</a:t>
            </a:r>
            <a:r>
              <a:rPr lang="en-US" sz="3600" b="1" kern="1200" dirty="0" smtClean="0">
                <a:solidFill>
                  <a:schemeClr val="bg1"/>
                </a:solidFill>
                <a:ea typeface="MS Mincho" pitchFamily="49" charset="-128"/>
              </a:rPr>
              <a:t> and </a:t>
            </a:r>
            <a:r>
              <a:rPr lang="en-US" sz="3600" b="1" kern="1200" dirty="0" err="1" smtClean="0">
                <a:solidFill>
                  <a:schemeClr val="bg1"/>
                </a:solidFill>
                <a:ea typeface="MS Mincho" pitchFamily="49" charset="-128"/>
              </a:rPr>
              <a:t>Husayn</a:t>
            </a:r>
            <a:endParaRPr lang="en-US" sz="3600" b="1" kern="1200" dirty="0" smtClean="0">
              <a:solidFill>
                <a:schemeClr val="bg1"/>
              </a:solidFill>
              <a:ea typeface="MS Mincho" pitchFamily="49" charset="-128"/>
            </a:endParaRPr>
          </a:p>
          <a:p>
            <a:r>
              <a:rPr lang="ur-PK" sz="3600" dirty="0">
                <a:solidFill>
                  <a:schemeClr val="tx1"/>
                </a:solidFill>
              </a:rPr>
              <a:t>حسن اور حسین</a:t>
            </a:r>
          </a:p>
          <a:p>
            <a:r>
              <a:rPr lang="ur-PK" sz="3600" dirty="0"/>
              <a:t/>
            </a:r>
            <a:br>
              <a:rPr lang="ur-PK" sz="3600" dirty="0"/>
            </a:br>
            <a:endParaRPr lang="en-US" sz="3600" b="1" kern="1200" dirty="0" smtClean="0">
              <a:solidFill>
                <a:schemeClr val="bg1"/>
              </a:solidFill>
              <a:ea typeface="MS Mincho" pitchFamily="49" charset="-128"/>
            </a:endParaRPr>
          </a:p>
        </p:txBody>
      </p:sp>
      <p:sp>
        <p:nvSpPr>
          <p:cNvPr id="20951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Wal H’asani Wal H’usayn </a:t>
            </a:r>
            <a:endParaRPr lang="fi-FI" sz="3200" b="1" i="1" dirty="0">
              <a:solidFill>
                <a:schemeClr val="bg1"/>
              </a:solidFill>
              <a:ea typeface="MS Mincho" pitchFamily="49" charset="-128"/>
            </a:endParaRPr>
          </a:p>
        </p:txBody>
      </p:sp>
      <p:sp>
        <p:nvSpPr>
          <p:cNvPr id="20951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511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2566273054"/>
      </p:ext>
    </p:extLst>
  </p:cSld>
  <p:clrMapOvr>
    <a:masterClrMapping/>
  </p:clrMapOvr>
  <p:transition>
    <p:fade/>
  </p:transition>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ذُرِّيَّتِهِمِ الطَّاهِرَةِ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الْـمُنْتَجَبَةِ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their pure and select descendants. </a:t>
            </a:r>
            <a:endParaRPr lang="en-US" sz="3600" b="1" kern="1200" dirty="0" smtClean="0">
              <a:solidFill>
                <a:schemeClr val="bg1"/>
              </a:solidFill>
              <a:ea typeface="MS Mincho" pitchFamily="49" charset="-128"/>
            </a:endParaRPr>
          </a:p>
          <a:p>
            <a:r>
              <a:rPr lang="ur-PK" sz="3600" dirty="0">
                <a:solidFill>
                  <a:schemeClr val="tx1"/>
                </a:solidFill>
              </a:rPr>
              <a:t>اور ان کے خالص اور منتخب اولاد۔</a:t>
            </a:r>
          </a:p>
          <a:p>
            <a:r>
              <a:rPr lang="ur-PK" sz="3600" dirty="0"/>
              <a:t/>
            </a:r>
            <a:br>
              <a:rPr lang="ur-PK" sz="3600" dirty="0"/>
            </a:br>
            <a:endParaRPr lang="en-US" sz="3600" b="1" kern="1200" dirty="0" smtClean="0">
              <a:solidFill>
                <a:schemeClr val="bg1"/>
              </a:solidFill>
              <a:ea typeface="MS Mincho" pitchFamily="49" charset="-128"/>
            </a:endParaRPr>
          </a:p>
        </p:txBody>
      </p:sp>
      <p:sp>
        <p:nvSpPr>
          <p:cNvPr id="20961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D’uriiyaatihimit’ T’aahiratil Muntajabah </a:t>
            </a:r>
            <a:endParaRPr lang="fi-FI" sz="3200" b="1" i="1" dirty="0">
              <a:solidFill>
                <a:schemeClr val="bg1"/>
              </a:solidFill>
              <a:ea typeface="MS Mincho" pitchFamily="49" charset="-128"/>
            </a:endParaRPr>
          </a:p>
        </p:txBody>
      </p:sp>
      <p:sp>
        <p:nvSpPr>
          <p:cNvPr id="20961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613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667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وَهَبْ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التَّمَسُّكَ بِـحَبْلِهِمْ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Give me the insight to cling to their friendship</a:t>
            </a:r>
            <a:r>
              <a:rPr lang="en-US" sz="3600" b="1" kern="1200" dirty="0" smtClean="0">
                <a:solidFill>
                  <a:schemeClr val="bg1"/>
                </a:solidFill>
                <a:ea typeface="MS Mincho" pitchFamily="49" charset="-128"/>
              </a:rPr>
              <a:t>,</a:t>
            </a:r>
          </a:p>
          <a:p>
            <a:r>
              <a:rPr lang="ur-PK" sz="3600" dirty="0">
                <a:solidFill>
                  <a:schemeClr val="tx1"/>
                </a:solidFill>
              </a:rPr>
              <a:t>مجھے ان کی دوستی پر قائم رہنے کی بصیرت عطا کریں ،</a:t>
            </a:r>
          </a:p>
          <a:p>
            <a:r>
              <a:rPr lang="ur-PK" sz="3600" dirty="0"/>
              <a:t/>
            </a:r>
            <a:br>
              <a:rPr lang="ur-PK" sz="3600" dirty="0"/>
            </a:br>
            <a:endParaRPr lang="en-US" sz="3600" dirty="0" smtClean="0"/>
          </a:p>
          <a:p>
            <a:endParaRPr lang="en-US" sz="3600" b="1" kern="1200" dirty="0" smtClean="0">
              <a:solidFill>
                <a:schemeClr val="bg1"/>
              </a:solidFill>
              <a:ea typeface="MS Mincho" pitchFamily="49" charset="-128"/>
            </a:endParaRPr>
          </a:p>
        </p:txBody>
      </p:sp>
      <p:sp>
        <p:nvSpPr>
          <p:cNvPr id="20971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Wa Hab Liyat Tamassuka Bi-H’ablihim </a:t>
            </a:r>
            <a:endParaRPr lang="fi-FI" sz="3200" b="1" i="1" dirty="0">
              <a:solidFill>
                <a:schemeClr val="bg1"/>
              </a:solidFill>
              <a:ea typeface="MS Mincho" pitchFamily="49" charset="-128"/>
            </a:endParaRPr>
          </a:p>
        </p:txBody>
      </p:sp>
      <p:sp>
        <p:nvSpPr>
          <p:cNvPr id="2097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715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الرِّضَا بِسَبِيْلِهِمْ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be ready to always walk with them</a:t>
            </a:r>
            <a:r>
              <a:rPr lang="en-US" sz="3600" b="1" kern="1200" dirty="0" smtClean="0">
                <a:solidFill>
                  <a:schemeClr val="bg1"/>
                </a:solidFill>
                <a:ea typeface="MS Mincho" pitchFamily="49" charset="-128"/>
              </a:rPr>
              <a:t>,</a:t>
            </a:r>
          </a:p>
          <a:p>
            <a:r>
              <a:rPr lang="ur-PK" sz="3600" dirty="0">
                <a:solidFill>
                  <a:schemeClr val="tx1"/>
                </a:solidFill>
              </a:rPr>
              <a:t>اور ہمیشہ ان کے ساتھ چلنے کے لئے تیار رہو ،</a:t>
            </a:r>
          </a:p>
          <a:p>
            <a:r>
              <a:rPr lang="ur-PK" sz="3600" dirty="0"/>
              <a:t/>
            </a:r>
            <a:br>
              <a:rPr lang="ur-PK" sz="3600" dirty="0"/>
            </a:br>
            <a:endParaRPr lang="en-US" sz="3600" b="1" kern="1200" dirty="0" smtClean="0">
              <a:solidFill>
                <a:schemeClr val="bg1"/>
              </a:solidFill>
              <a:ea typeface="MS Mincho" pitchFamily="49" charset="-128"/>
            </a:endParaRPr>
          </a:p>
        </p:txBody>
      </p:sp>
      <p:sp>
        <p:nvSpPr>
          <p:cNvPr id="20981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War-Riz”Aa Bi-Sabeelihim </a:t>
            </a:r>
            <a:endParaRPr lang="fi-FI" sz="3200" b="1" i="1" dirty="0">
              <a:solidFill>
                <a:schemeClr val="bg1"/>
              </a:solidFill>
              <a:ea typeface="MS Mincho" pitchFamily="49" charset="-128"/>
            </a:endParaRPr>
          </a:p>
        </p:txBody>
      </p:sp>
      <p:sp>
        <p:nvSpPr>
          <p:cNvPr id="2098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818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وَلَعَنَ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امَّةً اسْرَجَتْ وَالْجَمَتْ</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May Allah also </a:t>
            </a:r>
            <a:r>
              <a:rPr lang="en-US" sz="2800" b="1" kern="1200" dirty="0" smtClean="0">
                <a:solidFill>
                  <a:schemeClr val="tx1"/>
                </a:solidFill>
                <a:ea typeface="MS Mincho" pitchFamily="49" charset="-128"/>
              </a:rPr>
              <a:t>withhold blessing from </a:t>
            </a:r>
            <a:r>
              <a:rPr lang="en-US" sz="2800" b="1" kern="1200" dirty="0">
                <a:solidFill>
                  <a:schemeClr val="tx1"/>
                </a:solidFill>
                <a:ea typeface="MS Mincho" pitchFamily="49" charset="-128"/>
              </a:rPr>
              <a:t>the people who saddled up, gave reins to their horses</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اور لعنت کرے خدا  اس گروہ پر جس نے زین اپنی سواریوں پر رکھا</a:t>
            </a:r>
            <a:endParaRPr lang="en-US" sz="2800" b="1" kern="1200" dirty="0">
              <a:solidFill>
                <a:schemeClr val="tx1"/>
              </a:solidFill>
              <a:ea typeface="MS Mincho" pitchFamily="49" charset="-128"/>
            </a:endParaRPr>
          </a:p>
        </p:txBody>
      </p:sp>
      <p:sp>
        <p:nvSpPr>
          <p:cNvPr id="491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la`ana allahu ummatan asrajat wa aljamat</a:t>
            </a:r>
          </a:p>
        </p:txBody>
      </p:sp>
      <p:sp>
        <p:nvSpPr>
          <p:cNvPr id="491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4915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الْاَخْذَ بِطَرِيْقَتِهِمْ</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make use of their lifestyle</a:t>
            </a:r>
            <a:r>
              <a:rPr lang="en-US" sz="3600" b="1" kern="1200" dirty="0" smtClean="0">
                <a:solidFill>
                  <a:schemeClr val="bg1"/>
                </a:solidFill>
                <a:ea typeface="MS Mincho" pitchFamily="49" charset="-128"/>
              </a:rPr>
              <a:t>,</a:t>
            </a:r>
          </a:p>
          <a:p>
            <a:r>
              <a:rPr lang="ur-PK" sz="3600" dirty="0">
                <a:solidFill>
                  <a:schemeClr val="tx1"/>
                </a:solidFill>
              </a:rPr>
              <a:t>اور ان کے طرز زندگی کو استعمال کریں ،</a:t>
            </a:r>
          </a:p>
          <a:p>
            <a:r>
              <a:rPr lang="ur-PK" sz="3600" dirty="0"/>
              <a:t/>
            </a:r>
            <a:br>
              <a:rPr lang="ur-PK" sz="3600" dirty="0"/>
            </a:br>
            <a:endParaRPr lang="en-US" sz="3600" b="1" kern="1200" dirty="0" smtClean="0">
              <a:solidFill>
                <a:schemeClr val="bg1"/>
              </a:solidFill>
              <a:ea typeface="MS Mincho" pitchFamily="49" charset="-128"/>
            </a:endParaRPr>
          </a:p>
        </p:txBody>
      </p:sp>
      <p:sp>
        <p:nvSpPr>
          <p:cNvPr id="20992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Wal-Akhd’a Bi-T’areeqatihim </a:t>
            </a:r>
            <a:endParaRPr lang="fi-FI" sz="3200" b="1" i="1" dirty="0">
              <a:solidFill>
                <a:schemeClr val="bg1"/>
              </a:solidFill>
              <a:ea typeface="MS Mincho" pitchFamily="49" charset="-128"/>
            </a:endParaRPr>
          </a:p>
        </p:txBody>
      </p:sp>
      <p:sp>
        <p:nvSpPr>
          <p:cNvPr id="2099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09920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اِنَّكَ جَوَادٌ كَرِيْمٌ.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Verily, </a:t>
            </a:r>
            <a:r>
              <a:rPr lang="en-US" sz="3600" b="1" kern="1200" dirty="0" smtClean="0">
                <a:solidFill>
                  <a:schemeClr val="bg1"/>
                </a:solidFill>
                <a:ea typeface="MS Mincho" pitchFamily="49" charset="-128"/>
              </a:rPr>
              <a:t>You are </a:t>
            </a:r>
            <a:r>
              <a:rPr lang="en-US" sz="3600" b="1" kern="1200" dirty="0">
                <a:solidFill>
                  <a:schemeClr val="bg1"/>
                </a:solidFill>
                <a:ea typeface="MS Mincho" pitchFamily="49" charset="-128"/>
              </a:rPr>
              <a:t>liberal, generous and honorable. </a:t>
            </a:r>
            <a:endParaRPr lang="en-US" sz="3600" b="1" kern="1200" dirty="0" smtClean="0">
              <a:solidFill>
                <a:schemeClr val="bg1"/>
              </a:solidFill>
              <a:ea typeface="MS Mincho" pitchFamily="49" charset="-128"/>
            </a:endParaRPr>
          </a:p>
          <a:p>
            <a:r>
              <a:rPr lang="ur-PK" sz="3600" dirty="0">
                <a:solidFill>
                  <a:schemeClr val="tx1"/>
                </a:solidFill>
              </a:rPr>
              <a:t>بے شک ، آپ آزاد ، سخی اور معزز ہیں۔</a:t>
            </a:r>
          </a:p>
          <a:p>
            <a:r>
              <a:rPr lang="ur-PK" sz="3600" dirty="0"/>
              <a:t/>
            </a:r>
            <a:br>
              <a:rPr lang="ur-PK" sz="3600" dirty="0"/>
            </a:br>
            <a:endParaRPr lang="en-US" sz="3600" b="1" kern="1200" dirty="0" smtClean="0">
              <a:solidFill>
                <a:schemeClr val="bg1"/>
              </a:solidFill>
              <a:ea typeface="MS Mincho" pitchFamily="49" charset="-128"/>
            </a:endParaRPr>
          </a:p>
        </p:txBody>
      </p:sp>
      <p:sp>
        <p:nvSpPr>
          <p:cNvPr id="21002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Innaka Jawwaadun Kareem</a:t>
            </a:r>
            <a:endParaRPr lang="fi-FI" sz="3200" b="1" i="1" dirty="0">
              <a:solidFill>
                <a:schemeClr val="bg1"/>
              </a:solidFill>
              <a:ea typeface="MS Mincho" pitchFamily="49" charset="-128"/>
            </a:endParaRPr>
          </a:p>
        </p:txBody>
      </p:sp>
      <p:sp>
        <p:nvSpPr>
          <p:cNvPr id="2100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023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ChangeArrowheads="1"/>
          </p:cNvSpPr>
          <p:nvPr/>
        </p:nvSpPr>
        <p:spPr bwMode="auto">
          <a:xfrm>
            <a:off x="0" y="1464192"/>
            <a:ext cx="91440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5800" b="1" dirty="0" smtClean="0">
                <a:solidFill>
                  <a:srgbClr val="CC0000"/>
                </a:solidFill>
                <a:latin typeface="Al-Arial"/>
                <a:ea typeface="MS Mincho" pitchFamily="49" charset="-128"/>
              </a:rPr>
              <a:t>Now go into prostration (</a:t>
            </a:r>
            <a:r>
              <a:rPr lang="en-US" sz="5800" b="1" i="1" dirty="0" err="1" smtClean="0">
                <a:solidFill>
                  <a:srgbClr val="CC0000"/>
                </a:solidFill>
                <a:latin typeface="Al-Arial"/>
                <a:ea typeface="MS Mincho" pitchFamily="49" charset="-128"/>
              </a:rPr>
              <a:t>sajdah</a:t>
            </a:r>
            <a:r>
              <a:rPr lang="en-US" sz="5800" b="1" dirty="0" smtClean="0">
                <a:solidFill>
                  <a:srgbClr val="CC0000"/>
                </a:solidFill>
                <a:latin typeface="Al-Arial"/>
                <a:ea typeface="MS Mincho" pitchFamily="49" charset="-128"/>
              </a:rPr>
              <a:t>), keep each side of your face (cheek) on the earth, one after the other and say:</a:t>
            </a:r>
            <a:endParaRPr lang="en-US" sz="5800" b="1" dirty="0">
              <a:solidFill>
                <a:srgbClr val="CC0000"/>
              </a:solidFill>
              <a:latin typeface="Al-Arial"/>
              <a:ea typeface="MS Mincho" pitchFamily="49" charset="-128"/>
            </a:endParaRPr>
          </a:p>
        </p:txBody>
      </p:sp>
      <p:sp>
        <p:nvSpPr>
          <p:cNvPr id="198963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8963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298822985"/>
      </p:ext>
    </p:extLst>
  </p:cSld>
  <p:clrMapOvr>
    <a:masterClrMapping/>
  </p:clrMapOvr>
  <p:transition>
    <p:fade/>
  </p:transition>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مَنْ يَحْكُمُ مَا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يَشَآءُ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He who decrees that which He </a:t>
            </a:r>
            <a:r>
              <a:rPr lang="en-US" sz="3600" b="1" kern="1200" dirty="0" smtClean="0">
                <a:solidFill>
                  <a:schemeClr val="bg1"/>
                </a:solidFill>
                <a:ea typeface="MS Mincho" pitchFamily="49" charset="-128"/>
              </a:rPr>
              <a:t>will</a:t>
            </a:r>
          </a:p>
          <a:p>
            <a:r>
              <a:rPr lang="ur-PK" sz="3600" dirty="0">
                <a:solidFill>
                  <a:schemeClr val="tx1"/>
                </a:solidFill>
              </a:rPr>
              <a:t>اے جو فیصلہ کرتا ہے جو چاہتا ہے ،</a:t>
            </a:r>
          </a:p>
          <a:p>
            <a:r>
              <a:rPr lang="ur-PK" sz="3600" dirty="0"/>
              <a:t/>
            </a:r>
            <a:br>
              <a:rPr lang="ur-PK" sz="3600" dirty="0"/>
            </a:br>
            <a:r>
              <a:rPr lang="en-US" sz="3600" b="1" kern="1200" dirty="0" smtClean="0">
                <a:solidFill>
                  <a:schemeClr val="bg1"/>
                </a:solidFill>
                <a:ea typeface="MS Mincho" pitchFamily="49" charset="-128"/>
              </a:rPr>
              <a:t>s</a:t>
            </a:r>
            <a:r>
              <a:rPr lang="en-US" sz="3600" b="1" kern="1200" dirty="0">
                <a:solidFill>
                  <a:schemeClr val="bg1"/>
                </a:solidFill>
                <a:ea typeface="MS Mincho" pitchFamily="49" charset="-128"/>
              </a:rPr>
              <a:t>,</a:t>
            </a:r>
            <a:endParaRPr lang="en-US" sz="3600" b="1" kern="1200" dirty="0" smtClean="0">
              <a:solidFill>
                <a:schemeClr val="bg1"/>
              </a:solidFill>
              <a:ea typeface="MS Mincho" pitchFamily="49" charset="-128"/>
            </a:endParaRPr>
          </a:p>
        </p:txBody>
      </p:sp>
      <p:sp>
        <p:nvSpPr>
          <p:cNvPr id="21012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Yaa Man Yah’kumu Maa Yashaaa-U </a:t>
            </a:r>
            <a:endParaRPr lang="fi-FI" sz="3200" b="1" i="1" dirty="0">
              <a:solidFill>
                <a:schemeClr val="bg1"/>
              </a:solidFill>
              <a:ea typeface="MS Mincho" pitchFamily="49" charset="-128"/>
            </a:endParaRPr>
          </a:p>
        </p:txBody>
      </p:sp>
      <p:sp>
        <p:nvSpPr>
          <p:cNvPr id="2101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125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يَفْعَلُ مَا يُرِيْدُ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does that which He wants</a:t>
            </a:r>
            <a:r>
              <a:rPr lang="en-US" sz="3600" b="1" kern="1200" dirty="0" smtClean="0">
                <a:solidFill>
                  <a:schemeClr val="bg1"/>
                </a:solidFill>
                <a:ea typeface="MS Mincho" pitchFamily="49" charset="-128"/>
              </a:rPr>
              <a:t>.</a:t>
            </a:r>
          </a:p>
          <a:p>
            <a:r>
              <a:rPr lang="ur-PK" sz="3600" dirty="0">
                <a:solidFill>
                  <a:schemeClr val="tx1"/>
                </a:solidFill>
              </a:rPr>
              <a:t>اور جو وہ چاہتا ہے کرتا ہے۔</a:t>
            </a:r>
          </a:p>
          <a:p>
            <a:r>
              <a:rPr lang="ur-PK" sz="3600" dirty="0"/>
              <a:t/>
            </a:r>
            <a:br>
              <a:rPr lang="ur-PK" sz="3600" dirty="0"/>
            </a:br>
            <a:endParaRPr lang="en-US" sz="3600" b="1" kern="1200" dirty="0" smtClean="0">
              <a:solidFill>
                <a:schemeClr val="bg1"/>
              </a:solidFill>
              <a:ea typeface="MS Mincho" pitchFamily="49" charset="-128"/>
            </a:endParaRPr>
          </a:p>
        </p:txBody>
      </p:sp>
      <p:sp>
        <p:nvSpPr>
          <p:cNvPr id="21022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Yaf-A’lu Maa Yureedu</a:t>
            </a:r>
            <a:endParaRPr lang="fi-FI" sz="3200" b="1" i="1" dirty="0">
              <a:solidFill>
                <a:schemeClr val="bg1"/>
              </a:solidFill>
              <a:ea typeface="MS Mincho" pitchFamily="49" charset="-128"/>
            </a:endParaRPr>
          </a:p>
        </p:txBody>
      </p:sp>
      <p:sp>
        <p:nvSpPr>
          <p:cNvPr id="2102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227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اَنْتَ حَكَمْتَ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It </a:t>
            </a:r>
            <a:r>
              <a:rPr lang="en-US" sz="3600" b="1" kern="1200" dirty="0" smtClean="0">
                <a:solidFill>
                  <a:schemeClr val="bg1"/>
                </a:solidFill>
                <a:ea typeface="MS Mincho" pitchFamily="49" charset="-128"/>
              </a:rPr>
              <a:t>is You </a:t>
            </a:r>
            <a:r>
              <a:rPr lang="en-US" sz="3600" b="1" kern="1200" dirty="0">
                <a:solidFill>
                  <a:schemeClr val="bg1"/>
                </a:solidFill>
                <a:ea typeface="MS Mincho" pitchFamily="49" charset="-128"/>
              </a:rPr>
              <a:t>who possesses and exercises absolute power</a:t>
            </a:r>
            <a:r>
              <a:rPr lang="en-US" sz="3600" b="1" kern="1200" dirty="0" smtClean="0">
                <a:solidFill>
                  <a:schemeClr val="bg1"/>
                </a:solidFill>
                <a:ea typeface="MS Mincho" pitchFamily="49" charset="-128"/>
              </a:rPr>
              <a:t>;</a:t>
            </a:r>
          </a:p>
          <a:p>
            <a:r>
              <a:rPr lang="ur-PK" sz="3600" dirty="0">
                <a:solidFill>
                  <a:schemeClr val="tx1"/>
                </a:solidFill>
              </a:rPr>
              <a:t>یہ آپ ہی ہیں جو مطلق طاقت کے مالک ہیں اور استعمال کرتے ہیں۔</a:t>
            </a:r>
          </a:p>
          <a:p>
            <a:r>
              <a:rPr lang="ur-PK" sz="3600" dirty="0"/>
              <a:t/>
            </a:r>
            <a:br>
              <a:rPr lang="ur-PK" sz="3600" dirty="0"/>
            </a:br>
            <a:endParaRPr lang="en-US" sz="3600" b="1" kern="1200" dirty="0" smtClean="0">
              <a:solidFill>
                <a:schemeClr val="bg1"/>
              </a:solidFill>
              <a:ea typeface="MS Mincho" pitchFamily="49" charset="-128"/>
            </a:endParaRPr>
          </a:p>
        </p:txBody>
      </p:sp>
      <p:sp>
        <p:nvSpPr>
          <p:cNvPr id="21033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Anta H’akamta </a:t>
            </a:r>
            <a:endParaRPr lang="fi-FI" sz="3200" b="1" i="1" dirty="0">
              <a:solidFill>
                <a:schemeClr val="bg1"/>
              </a:solidFill>
              <a:ea typeface="MS Mincho" pitchFamily="49" charset="-128"/>
            </a:endParaRPr>
          </a:p>
        </p:txBody>
      </p:sp>
      <p:sp>
        <p:nvSpPr>
          <p:cNvPr id="2103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330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فَلَكَ الْـحَمْدُ مَـحْمُوْدًا مَّشْكُوْرً</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400" b="1" kern="1200" dirty="0">
                <a:solidFill>
                  <a:schemeClr val="tx1"/>
                </a:solidFill>
                <a:ea typeface="MS Mincho" pitchFamily="49" charset="-128"/>
              </a:rPr>
              <a:t>Therefore (all) praise is for </a:t>
            </a:r>
            <a:r>
              <a:rPr lang="en-US" sz="2400" b="1" kern="1200" dirty="0" smtClean="0">
                <a:solidFill>
                  <a:schemeClr val="tx1"/>
                </a:solidFill>
                <a:ea typeface="MS Mincho" pitchFamily="49" charset="-128"/>
              </a:rPr>
              <a:t>You </a:t>
            </a:r>
            <a:r>
              <a:rPr lang="en-US" sz="2400" b="1" kern="1200" dirty="0">
                <a:solidFill>
                  <a:schemeClr val="tx1"/>
                </a:solidFill>
                <a:ea typeface="MS Mincho" pitchFamily="49" charset="-128"/>
              </a:rPr>
              <a:t>(only); </a:t>
            </a:r>
            <a:r>
              <a:rPr lang="en-US" sz="2400" b="1" kern="1200" dirty="0" smtClean="0">
                <a:solidFill>
                  <a:schemeClr val="tx1"/>
                </a:solidFill>
                <a:ea typeface="MS Mincho" pitchFamily="49" charset="-128"/>
              </a:rPr>
              <a:t>(You alone are) the praiseworthy</a:t>
            </a:r>
            <a:r>
              <a:rPr lang="en-US" sz="2400" b="1" kern="1200" dirty="0">
                <a:solidFill>
                  <a:schemeClr val="tx1"/>
                </a:solidFill>
                <a:ea typeface="MS Mincho" pitchFamily="49" charset="-128"/>
              </a:rPr>
              <a:t>, the thankworthy</a:t>
            </a:r>
            <a:r>
              <a:rPr lang="en-US" sz="2400" b="1" kern="1200" dirty="0" smtClean="0">
                <a:solidFill>
                  <a:schemeClr val="tx1"/>
                </a:solidFill>
                <a:ea typeface="MS Mincho" pitchFamily="49" charset="-128"/>
              </a:rPr>
              <a:t>.</a:t>
            </a:r>
          </a:p>
          <a:p>
            <a:r>
              <a:rPr lang="ur-PK" sz="2400" dirty="0">
                <a:solidFill>
                  <a:schemeClr val="tx1"/>
                </a:solidFill>
              </a:rPr>
              <a:t>لہذا (سب) تعریف تمہارے لئے (صرف) ہے۔ (صرف تم ہی ہو) قابل تعریف ، شکرگزار۔</a:t>
            </a:r>
          </a:p>
          <a:p>
            <a:r>
              <a:rPr lang="ur-PK" sz="2400" dirty="0">
                <a:solidFill>
                  <a:schemeClr val="tx1"/>
                </a:solidFill>
              </a:rPr>
              <a:t/>
            </a:r>
            <a:br>
              <a:rPr lang="ur-PK" sz="2400" dirty="0">
                <a:solidFill>
                  <a:schemeClr val="tx1"/>
                </a:solidFill>
              </a:rPr>
            </a:br>
            <a:endParaRPr lang="en-US" sz="2400" b="1" kern="1200" dirty="0" smtClean="0">
              <a:solidFill>
                <a:schemeClr val="tx1"/>
              </a:solidFill>
              <a:ea typeface="MS Mincho" pitchFamily="49" charset="-128"/>
            </a:endParaRPr>
          </a:p>
        </p:txBody>
      </p:sp>
      <p:sp>
        <p:nvSpPr>
          <p:cNvPr id="21043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Falakal H’amdu Mah’moodan Mashkooraa </a:t>
            </a:r>
            <a:endParaRPr lang="fi-FI" sz="3200" b="1" i="1" dirty="0">
              <a:solidFill>
                <a:schemeClr val="bg1"/>
              </a:solidFill>
              <a:ea typeface="MS Mincho" pitchFamily="49" charset="-128"/>
            </a:endParaRPr>
          </a:p>
        </p:txBody>
      </p:sp>
      <p:sp>
        <p:nvSpPr>
          <p:cNvPr id="2104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432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فَعَجِّلْ يَا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مَوْلاَىَ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فَرَجَهُمْ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فَرَجَنَابِهِمْ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400" b="1" kern="1200" dirty="0">
                <a:solidFill>
                  <a:schemeClr val="bg1"/>
                </a:solidFill>
                <a:ea typeface="MS Mincho" pitchFamily="49" charset="-128"/>
              </a:rPr>
              <a:t>O my Master, let them have a life full of love and peace, and let us share the harmony and bliss with them</a:t>
            </a:r>
            <a:r>
              <a:rPr lang="en-US" sz="2400" b="1" kern="1200" dirty="0" smtClean="0">
                <a:solidFill>
                  <a:schemeClr val="bg1"/>
                </a:solidFill>
                <a:ea typeface="MS Mincho" pitchFamily="49" charset="-128"/>
              </a:rPr>
              <a:t>,</a:t>
            </a:r>
          </a:p>
          <a:p>
            <a:r>
              <a:rPr lang="ur-PK" sz="2400" dirty="0">
                <a:solidFill>
                  <a:schemeClr val="tx1"/>
                </a:solidFill>
              </a:rPr>
              <a:t>اے میرے آقا ، انہیں محبت اور امن سے بھر پور زندگی گزاریں ، اور آئیے ہم ان کے ساتھ ہم آہنگی اور خوشی بانٹیں ،</a:t>
            </a:r>
          </a:p>
          <a:p>
            <a:r>
              <a:rPr lang="ur-PK" sz="2400" dirty="0"/>
              <a:t/>
            </a:r>
            <a:br>
              <a:rPr lang="ur-PK" sz="2400" dirty="0"/>
            </a:br>
            <a:endParaRPr lang="en-US" sz="2400" b="1" kern="1200" dirty="0" smtClean="0">
              <a:solidFill>
                <a:schemeClr val="bg1"/>
              </a:solidFill>
              <a:ea typeface="MS Mincho" pitchFamily="49" charset="-128"/>
            </a:endParaRPr>
          </a:p>
        </p:txBody>
      </p:sp>
      <p:sp>
        <p:nvSpPr>
          <p:cNvPr id="21053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Fa-A’jjil Yaa Mawlaaya Farajahum Wa Farajanaa Bihim </a:t>
            </a:r>
            <a:endParaRPr lang="fi-FI" sz="3200" b="1" i="1" dirty="0">
              <a:solidFill>
                <a:schemeClr val="bg1"/>
              </a:solidFill>
              <a:ea typeface="MS Mincho" pitchFamily="49" charset="-128"/>
            </a:endParaRPr>
          </a:p>
        </p:txBody>
      </p:sp>
      <p:sp>
        <p:nvSpPr>
          <p:cNvPr id="2105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535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فَاِنَّكَ ضَمِنْتَ اِعْزَازَهُمْ بَعْدَ الذِّلَّةِ </a:t>
            </a:r>
          </a:p>
        </p:txBody>
      </p:sp>
      <p:sp>
        <p:nvSpPr>
          <p:cNvPr id="12" name="Subtitle 4"/>
          <p:cNvSpPr>
            <a:spLocks noGrp="1"/>
          </p:cNvSpPr>
          <p:nvPr>
            <p:ph type="subTitle" idx="1"/>
          </p:nvPr>
        </p:nvSpPr>
        <p:spPr>
          <a:xfrm>
            <a:off x="228600" y="3124200"/>
            <a:ext cx="8686800" cy="1752600"/>
          </a:xfrm>
          <a:extLst/>
        </p:spPr>
        <p:txBody>
          <a:bodyPr/>
          <a:lstStyle/>
          <a:p>
            <a:pPr marL="342900" indent="-342900" eaLnBrk="1" hangingPunct="1">
              <a:defRPr/>
            </a:pPr>
            <a:r>
              <a:rPr lang="en-US" sz="2400" b="1" kern="1200" dirty="0">
                <a:solidFill>
                  <a:schemeClr val="bg1"/>
                </a:solidFill>
                <a:ea typeface="MS Mincho" pitchFamily="49" charset="-128"/>
              </a:rPr>
              <a:t>Because Y</a:t>
            </a:r>
            <a:r>
              <a:rPr lang="en-US" sz="2400" b="1" kern="1200" dirty="0" smtClean="0">
                <a:solidFill>
                  <a:schemeClr val="bg1"/>
                </a:solidFill>
                <a:ea typeface="MS Mincho" pitchFamily="49" charset="-128"/>
              </a:rPr>
              <a:t>ou have </a:t>
            </a:r>
            <a:r>
              <a:rPr lang="en-US" sz="2400" b="1" kern="1200" dirty="0">
                <a:solidFill>
                  <a:schemeClr val="bg1"/>
                </a:solidFill>
                <a:ea typeface="MS Mincho" pitchFamily="49" charset="-128"/>
              </a:rPr>
              <a:t>given a guarantee to put them on the highest pedestal of love, honor and wisdom, after the severest trial and tribulation</a:t>
            </a:r>
            <a:r>
              <a:rPr lang="en-US" sz="2400" b="1" kern="1200" dirty="0" smtClean="0">
                <a:solidFill>
                  <a:schemeClr val="bg1"/>
                </a:solidFill>
                <a:ea typeface="MS Mincho" pitchFamily="49" charset="-128"/>
              </a:rPr>
              <a:t>,</a:t>
            </a:r>
          </a:p>
          <a:p>
            <a:r>
              <a:rPr lang="ur-PK" sz="2400" dirty="0">
                <a:solidFill>
                  <a:schemeClr val="tx1"/>
                </a:solidFill>
              </a:rPr>
              <a:t>کیونکہ آپ نے ایک سخت آزمائش اور مصائب کے بعد ، انھیں محبت ، عزت اور دانائی کی اعلی ترین منزل پر رکھنے کی ضمانت دی ہے ،</a:t>
            </a:r>
          </a:p>
          <a:p>
            <a:r>
              <a:rPr lang="ur-PK" sz="2400" dirty="0"/>
              <a:t/>
            </a:r>
            <a:br>
              <a:rPr lang="ur-PK" sz="2400" dirty="0"/>
            </a:br>
            <a:endParaRPr lang="en-US" sz="2400" b="1" kern="1200" dirty="0" smtClean="0">
              <a:solidFill>
                <a:schemeClr val="bg1"/>
              </a:solidFill>
              <a:ea typeface="MS Mincho" pitchFamily="49" charset="-128"/>
            </a:endParaRPr>
          </a:p>
        </p:txBody>
      </p:sp>
      <p:sp>
        <p:nvSpPr>
          <p:cNvPr id="2106372" name="Subtitle 4"/>
          <p:cNvSpPr txBox="1">
            <a:spLocks/>
          </p:cNvSpPr>
          <p:nvPr/>
        </p:nvSpPr>
        <p:spPr bwMode="auto">
          <a:xfrm>
            <a:off x="304800" y="54102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Fa-Innaka Z”Aminta Ia’-Zaazahum Baa’-Da’d’illati </a:t>
            </a:r>
            <a:endParaRPr lang="fi-FI" sz="3200" b="1" i="1" dirty="0">
              <a:solidFill>
                <a:schemeClr val="bg1"/>
              </a:solidFill>
              <a:ea typeface="MS Mincho" pitchFamily="49" charset="-128"/>
            </a:endParaRPr>
          </a:p>
        </p:txBody>
      </p:sp>
      <p:sp>
        <p:nvSpPr>
          <p:cNvPr id="2106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637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تَكْثِيْرَهُمْ بَعْدَ الْقِلَّةِ </a:t>
            </a:r>
          </a:p>
        </p:txBody>
      </p:sp>
      <p:sp>
        <p:nvSpPr>
          <p:cNvPr id="12" name="Subtitle 4"/>
          <p:cNvSpPr>
            <a:spLocks noGrp="1"/>
          </p:cNvSpPr>
          <p:nvPr>
            <p:ph type="subTitle" idx="1"/>
          </p:nvPr>
        </p:nvSpPr>
        <p:spPr>
          <a:xfrm>
            <a:off x="0" y="3292475"/>
            <a:ext cx="9144000" cy="1752600"/>
          </a:xfrm>
          <a:extLst/>
        </p:spPr>
        <p:txBody>
          <a:bodyPr/>
          <a:lstStyle/>
          <a:p>
            <a:pPr marL="342900" indent="-342900" eaLnBrk="1" hangingPunct="1">
              <a:defRPr/>
            </a:pPr>
            <a:r>
              <a:rPr lang="en-US" sz="2400" b="1" kern="1200" dirty="0">
                <a:solidFill>
                  <a:schemeClr val="bg1"/>
                </a:solidFill>
                <a:ea typeface="MS Mincho" pitchFamily="49" charset="-128"/>
              </a:rPr>
              <a:t>To do too much for them, exceeding all bounds, after they had put up with this worldly minimum (in </a:t>
            </a:r>
            <a:r>
              <a:rPr lang="en-US" sz="2400" b="1" kern="1200" dirty="0" smtClean="0">
                <a:solidFill>
                  <a:schemeClr val="bg1"/>
                </a:solidFill>
                <a:ea typeface="MS Mincho" pitchFamily="49" charset="-128"/>
              </a:rPr>
              <a:t>Your </a:t>
            </a:r>
            <a:r>
              <a:rPr lang="en-US" sz="2400" b="1" kern="1200" dirty="0" err="1" smtClean="0">
                <a:solidFill>
                  <a:schemeClr val="bg1"/>
                </a:solidFill>
                <a:ea typeface="MS Mincho" pitchFamily="49" charset="-128"/>
              </a:rPr>
              <a:t>cau</a:t>
            </a:r>
            <a:endParaRPr lang="en-US" sz="2400" b="1" kern="1200" dirty="0" smtClean="0">
              <a:solidFill>
                <a:schemeClr val="bg1"/>
              </a:solidFill>
              <a:ea typeface="MS Mincho" pitchFamily="49" charset="-128"/>
            </a:endParaRPr>
          </a:p>
          <a:p>
            <a:r>
              <a:rPr lang="ur-PK" sz="2400" dirty="0">
                <a:solidFill>
                  <a:schemeClr val="tx1"/>
                </a:solidFill>
              </a:rPr>
              <a:t>ان کے لئے بہت کچھ کرنا ، ہر حد سے بڑھ کر ، اس کے بعد کہ وہ اس دنیاوی کم سے کم (آپ کے مقصد میں) برداشت کریں ،</a:t>
            </a:r>
          </a:p>
          <a:p>
            <a:r>
              <a:rPr lang="ur-PK" sz="2400" dirty="0"/>
              <a:t/>
            </a:r>
            <a:br>
              <a:rPr lang="ur-PK" sz="2400" dirty="0"/>
            </a:br>
            <a:r>
              <a:rPr lang="en-US" sz="2400" b="1" kern="1200" dirty="0" smtClean="0">
                <a:solidFill>
                  <a:schemeClr val="bg1"/>
                </a:solidFill>
                <a:ea typeface="MS Mincho" pitchFamily="49" charset="-128"/>
              </a:rPr>
              <a:t>se</a:t>
            </a:r>
            <a:r>
              <a:rPr lang="en-US" sz="2400" b="1" kern="1200" dirty="0">
                <a:solidFill>
                  <a:schemeClr val="bg1"/>
                </a:solidFill>
                <a:ea typeface="MS Mincho" pitchFamily="49" charset="-128"/>
              </a:rPr>
              <a:t>),</a:t>
            </a:r>
            <a:endParaRPr lang="en-US" sz="2400" b="1" kern="1200" dirty="0" smtClean="0">
              <a:solidFill>
                <a:schemeClr val="bg1"/>
              </a:solidFill>
              <a:ea typeface="MS Mincho" pitchFamily="49" charset="-128"/>
            </a:endParaRPr>
          </a:p>
        </p:txBody>
      </p:sp>
      <p:sp>
        <p:nvSpPr>
          <p:cNvPr id="21073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Taktheerahum Baa’-Dal Qillati </a:t>
            </a:r>
            <a:endParaRPr lang="fi-FI" sz="3200" b="1" i="1" dirty="0">
              <a:solidFill>
                <a:schemeClr val="bg1"/>
              </a:solidFill>
              <a:ea typeface="MS Mincho" pitchFamily="49" charset="-128"/>
            </a:endParaRPr>
          </a:p>
        </p:txBody>
      </p:sp>
      <p:sp>
        <p:nvSpPr>
          <p:cNvPr id="2107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739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وَتَنَقَّبَتْ لِقِتَالِكَ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masked their faces in preparation for fighting against you</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 اور نجام لگائی اور نقاب باندھی اور قصد کیا آپ کے قتل کرنے کا،</a:t>
            </a:r>
            <a:endParaRPr lang="en-US" sz="2800" b="1" kern="1200" dirty="0">
              <a:solidFill>
                <a:schemeClr val="tx1"/>
              </a:solidFill>
              <a:ea typeface="MS Mincho" pitchFamily="49" charset="-128"/>
            </a:endParaRPr>
          </a:p>
        </p:txBody>
      </p:sp>
      <p:sp>
        <p:nvSpPr>
          <p:cNvPr id="501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tanaqqabat liqitalika</a:t>
            </a:r>
          </a:p>
        </p:txBody>
      </p:sp>
      <p:sp>
        <p:nvSpPr>
          <p:cNvPr id="501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018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اِظْهَارَهُمْ بَعْدَ الْخُمُوْلِ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400" b="1" kern="1200" dirty="0">
                <a:solidFill>
                  <a:schemeClr val="tx1"/>
                </a:solidFill>
                <a:ea typeface="MS Mincho" pitchFamily="49" charset="-128"/>
              </a:rPr>
              <a:t>To make them distinct and evident after </a:t>
            </a:r>
            <a:r>
              <a:rPr lang="en-US" sz="2400" b="1" kern="1200" dirty="0" smtClean="0">
                <a:solidFill>
                  <a:schemeClr val="tx1"/>
                </a:solidFill>
                <a:ea typeface="MS Mincho" pitchFamily="49" charset="-128"/>
              </a:rPr>
              <a:t>(Your </a:t>
            </a:r>
            <a:r>
              <a:rPr lang="en-US" sz="2400" b="1" kern="1200" dirty="0">
                <a:solidFill>
                  <a:schemeClr val="tx1"/>
                </a:solidFill>
                <a:ea typeface="MS Mincho" pitchFamily="49" charset="-128"/>
              </a:rPr>
              <a:t>enemies) kept them in obscurity</a:t>
            </a:r>
            <a:r>
              <a:rPr lang="en-US" sz="2400" b="1" kern="1200" dirty="0" smtClean="0">
                <a:solidFill>
                  <a:schemeClr val="tx1"/>
                </a:solidFill>
                <a:ea typeface="MS Mincho" pitchFamily="49" charset="-128"/>
              </a:rPr>
              <a:t>.</a:t>
            </a:r>
          </a:p>
          <a:p>
            <a:r>
              <a:rPr lang="ur-PK" sz="2400" dirty="0">
                <a:solidFill>
                  <a:schemeClr val="tx1"/>
                </a:solidFill>
              </a:rPr>
              <a:t>ان کو واضح اور واضح کرنے کے بعد (آپ کے دشمنوں) نے ان کو مدھم رکھا۔</a:t>
            </a:r>
          </a:p>
          <a:p>
            <a:r>
              <a:rPr lang="ur-PK" sz="2400" dirty="0">
                <a:solidFill>
                  <a:schemeClr val="tx1"/>
                </a:solidFill>
              </a:rPr>
              <a:t/>
            </a:r>
            <a:br>
              <a:rPr lang="ur-PK" sz="2400" dirty="0">
                <a:solidFill>
                  <a:schemeClr val="tx1"/>
                </a:solidFill>
              </a:rPr>
            </a:br>
            <a:endParaRPr lang="en-US" sz="2400" b="1" kern="1200" dirty="0" smtClean="0">
              <a:solidFill>
                <a:schemeClr val="tx1"/>
              </a:solidFill>
              <a:ea typeface="MS Mincho" pitchFamily="49" charset="-128"/>
            </a:endParaRPr>
          </a:p>
        </p:txBody>
      </p:sp>
      <p:sp>
        <p:nvSpPr>
          <p:cNvPr id="21084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Iz’haarahum Baa’-Dal Khumool </a:t>
            </a:r>
            <a:endParaRPr lang="fi-FI" sz="3200" b="1" i="1" dirty="0">
              <a:solidFill>
                <a:schemeClr val="bg1"/>
              </a:solidFill>
              <a:ea typeface="MS Mincho" pitchFamily="49" charset="-128"/>
            </a:endParaRPr>
          </a:p>
        </p:txBody>
      </p:sp>
      <p:sp>
        <p:nvSpPr>
          <p:cNvPr id="2108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842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اَصْدَقَ الصَّادِقِيْنَ وَ يَا اَرْحَمَ الرَّاحِـمِيْن</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O the Most Truthful! O the Most Merciful! </a:t>
            </a:r>
          </a:p>
          <a:p>
            <a:pPr marL="342900" indent="-342900" eaLnBrk="1" hangingPunct="1">
              <a:defRPr/>
            </a:pPr>
            <a:r>
              <a:rPr lang="ur-PK" sz="3600" dirty="0">
                <a:solidFill>
                  <a:schemeClr val="tx1"/>
                </a:solidFill>
              </a:rPr>
              <a:t>اے رحمن!</a:t>
            </a:r>
            <a:endParaRPr lang="en-US" sz="3600" b="1" kern="1200" dirty="0" smtClean="0">
              <a:solidFill>
                <a:schemeClr val="tx1"/>
              </a:solidFill>
              <a:ea typeface="MS Mincho" pitchFamily="49" charset="-128"/>
            </a:endParaRPr>
          </a:p>
        </p:txBody>
      </p:sp>
      <p:sp>
        <p:nvSpPr>
          <p:cNvPr id="21094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Yaa As’daqas’ S’aadiqeen Wa Yaa Arh’amar Raah’imeen </a:t>
            </a:r>
            <a:endParaRPr lang="fi-FI" sz="3200" b="1" i="1" dirty="0">
              <a:solidFill>
                <a:schemeClr val="bg1"/>
              </a:solidFill>
              <a:ea typeface="MS Mincho" pitchFamily="49" charset="-128"/>
            </a:endParaRPr>
          </a:p>
        </p:txBody>
      </p:sp>
      <p:sp>
        <p:nvSpPr>
          <p:cNvPr id="2109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944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فَاَسْئَلُكَ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يَا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اِلٰـهِىْ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سَيِّدِىْ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 beseech </a:t>
            </a:r>
            <a:r>
              <a:rPr lang="en-US" sz="3600" b="1" kern="1200" dirty="0" smtClean="0">
                <a:solidFill>
                  <a:schemeClr val="bg1"/>
                </a:solidFill>
                <a:ea typeface="MS Mincho" pitchFamily="49" charset="-128"/>
              </a:rPr>
              <a:t>You, </a:t>
            </a:r>
            <a:r>
              <a:rPr lang="en-US" sz="3600" b="1" kern="1200" dirty="0">
                <a:solidFill>
                  <a:schemeClr val="bg1"/>
                </a:solidFill>
                <a:ea typeface="MS Mincho" pitchFamily="49" charset="-128"/>
              </a:rPr>
              <a:t>O my Lord, O my Master</a:t>
            </a:r>
            <a:r>
              <a:rPr lang="en-US" sz="3600" b="1" kern="1200" dirty="0" smtClean="0">
                <a:solidFill>
                  <a:schemeClr val="bg1"/>
                </a:solidFill>
                <a:ea typeface="MS Mincho" pitchFamily="49" charset="-128"/>
              </a:rPr>
              <a:t>,</a:t>
            </a:r>
          </a:p>
          <a:p>
            <a:r>
              <a:rPr lang="ur-PK" sz="3600" dirty="0">
                <a:solidFill>
                  <a:schemeClr val="tx1"/>
                </a:solidFill>
              </a:rPr>
              <a:t>میں آپ سے التجا کرتا ہوں ، اے میرے رب ، میرے مالک ،</a:t>
            </a:r>
          </a:p>
          <a:p>
            <a:r>
              <a:rPr lang="ur-PK" sz="3600" dirty="0"/>
              <a:t/>
            </a:r>
            <a:br>
              <a:rPr lang="ur-PK" sz="3600" dirty="0"/>
            </a:br>
            <a:endParaRPr lang="en-US" sz="3600" b="1" kern="1200" dirty="0" smtClean="0">
              <a:solidFill>
                <a:schemeClr val="bg1"/>
              </a:solidFill>
              <a:ea typeface="MS Mincho" pitchFamily="49" charset="-128"/>
            </a:endParaRPr>
          </a:p>
        </p:txBody>
      </p:sp>
      <p:sp>
        <p:nvSpPr>
          <p:cNvPr id="21104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Fa-As-Aluka Yaa Ilaahee Wa Sayyidee </a:t>
            </a:r>
            <a:endParaRPr lang="fi-FI" sz="3200" b="1" i="1" dirty="0">
              <a:solidFill>
                <a:schemeClr val="bg1"/>
              </a:solidFill>
              <a:ea typeface="MS Mincho" pitchFamily="49" charset="-128"/>
            </a:endParaRPr>
          </a:p>
        </p:txBody>
      </p:sp>
      <p:sp>
        <p:nvSpPr>
          <p:cNvPr id="2110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1047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مُتَضَرِّعًا اِلَيْكَ بِـجُوْدِكَ وَ كَرَمِكَ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Humble and weak before </a:t>
            </a:r>
            <a:r>
              <a:rPr lang="en-US" sz="2800" b="1" kern="1200" dirty="0" smtClean="0">
                <a:solidFill>
                  <a:schemeClr val="bg1"/>
                </a:solidFill>
                <a:ea typeface="MS Mincho" pitchFamily="49" charset="-128"/>
              </a:rPr>
              <a:t>You, </a:t>
            </a:r>
            <a:r>
              <a:rPr lang="en-US" sz="2800" b="1" kern="1200" dirty="0">
                <a:solidFill>
                  <a:schemeClr val="bg1"/>
                </a:solidFill>
                <a:ea typeface="MS Mincho" pitchFamily="49" charset="-128"/>
              </a:rPr>
              <a:t>to throw wide open doors of </a:t>
            </a:r>
            <a:r>
              <a:rPr lang="en-US" sz="2800" b="1" kern="1200" dirty="0" smtClean="0">
                <a:solidFill>
                  <a:schemeClr val="bg1"/>
                </a:solidFill>
                <a:ea typeface="MS Mincho" pitchFamily="49" charset="-128"/>
              </a:rPr>
              <a:t>Your </a:t>
            </a:r>
            <a:r>
              <a:rPr lang="en-US" sz="2800" b="1" kern="1200" dirty="0">
                <a:solidFill>
                  <a:schemeClr val="bg1"/>
                </a:solidFill>
                <a:ea typeface="MS Mincho" pitchFamily="49" charset="-128"/>
              </a:rPr>
              <a:t>generosity and kindness</a:t>
            </a:r>
            <a:r>
              <a:rPr lang="en-US" sz="2800" b="1" kern="1200" dirty="0" smtClean="0">
                <a:solidFill>
                  <a:schemeClr val="bg1"/>
                </a:solidFill>
                <a:ea typeface="MS Mincho" pitchFamily="49" charset="-128"/>
              </a:rPr>
              <a:t>,</a:t>
            </a:r>
          </a:p>
          <a:p>
            <a:r>
              <a:rPr lang="ur-PK" sz="2800" dirty="0">
                <a:solidFill>
                  <a:schemeClr val="tx1"/>
                </a:solidFill>
              </a:rPr>
              <a:t>آپ کے سامنے عاجز اور ضعیف ، اپنی فیاضی اور مہربانی کے کھلے دروازے پھینکنا ،</a:t>
            </a:r>
          </a:p>
          <a:p>
            <a:r>
              <a:rPr lang="ur-PK" sz="2800" dirty="0"/>
              <a:t/>
            </a:r>
            <a:br>
              <a:rPr lang="ur-PK" sz="2800" dirty="0"/>
            </a:br>
            <a:endParaRPr lang="en-US" sz="2800" b="1" kern="1200" dirty="0" smtClean="0">
              <a:solidFill>
                <a:schemeClr val="bg1"/>
              </a:solidFill>
              <a:ea typeface="MS Mincho" pitchFamily="49" charset="-128"/>
            </a:endParaRPr>
          </a:p>
        </p:txBody>
      </p:sp>
      <p:sp>
        <p:nvSpPr>
          <p:cNvPr id="21114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Mutaz”Arri-A’n Ilayka Bi-Joodika Wa Karamika </a:t>
            </a:r>
            <a:endParaRPr lang="fi-FI" sz="3200" b="1" i="1" dirty="0">
              <a:solidFill>
                <a:schemeClr val="bg1"/>
              </a:solidFill>
              <a:ea typeface="MS Mincho" pitchFamily="49" charset="-128"/>
            </a:endParaRPr>
          </a:p>
        </p:txBody>
      </p:sp>
      <p:sp>
        <p:nvSpPr>
          <p:cNvPr id="2111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1149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بَسْطَ اَمَلِىْ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To let my hope (of fulfillment of heart’s desires) come </a:t>
            </a:r>
            <a:r>
              <a:rPr lang="en-US" sz="3600" b="1" kern="1200" dirty="0" smtClean="0">
                <a:solidFill>
                  <a:schemeClr val="bg1"/>
                </a:solidFill>
                <a:ea typeface="MS Mincho" pitchFamily="49" charset="-128"/>
              </a:rPr>
              <a:t>true</a:t>
            </a:r>
          </a:p>
          <a:p>
            <a:r>
              <a:rPr lang="ur-PK" sz="3600" dirty="0">
                <a:solidFill>
                  <a:schemeClr val="tx1"/>
                </a:solidFill>
              </a:rPr>
              <a:t>میری امید (دل کی خواہشات کی تکمیل) کو پورا کرنے کے ل.</a:t>
            </a:r>
          </a:p>
          <a:p>
            <a:r>
              <a:rPr lang="ur-PK" sz="3600" dirty="0"/>
              <a:t/>
            </a:r>
            <a:br>
              <a:rPr lang="ur-PK" sz="3600" dirty="0"/>
            </a:br>
            <a:endParaRPr lang="en-US" sz="3600" b="1" kern="1200" dirty="0" smtClean="0">
              <a:solidFill>
                <a:schemeClr val="bg1"/>
              </a:solidFill>
              <a:ea typeface="MS Mincho" pitchFamily="49" charset="-128"/>
            </a:endParaRPr>
          </a:p>
        </p:txBody>
      </p:sp>
      <p:sp>
        <p:nvSpPr>
          <p:cNvPr id="21012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Bast’a Amalee</a:t>
            </a:r>
            <a:endParaRPr lang="fi-FI" sz="3200" b="1" i="1" dirty="0">
              <a:solidFill>
                <a:schemeClr val="bg1"/>
              </a:solidFill>
              <a:ea typeface="MS Mincho" pitchFamily="49" charset="-128"/>
            </a:endParaRPr>
          </a:p>
        </p:txBody>
      </p:sp>
      <p:sp>
        <p:nvSpPr>
          <p:cNvPr id="2101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125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2469677298"/>
      </p:ext>
    </p:extLst>
  </p:cSld>
  <p:clrMapOvr>
    <a:masterClrMapping/>
  </p:clrMapOvr>
  <p:transition>
    <p:fade/>
  </p:transition>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تَـجَاوُزَ عَنِّىْ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get and gather what I want in surplus</a:t>
            </a:r>
            <a:r>
              <a:rPr lang="en-US" sz="3600" b="1" kern="1200" dirty="0" smtClean="0">
                <a:solidFill>
                  <a:schemeClr val="bg1"/>
                </a:solidFill>
                <a:ea typeface="MS Mincho" pitchFamily="49" charset="-128"/>
              </a:rPr>
              <a:t>,</a:t>
            </a:r>
          </a:p>
          <a:p>
            <a:r>
              <a:rPr lang="ur-PK" sz="3600" dirty="0">
                <a:solidFill>
                  <a:schemeClr val="tx1"/>
                </a:solidFill>
              </a:rPr>
              <a:t>اور جو کچھ میں حاصل کرنا چاہتا ہوں اسے جمع کرو اور جمع کرو ،</a:t>
            </a:r>
          </a:p>
          <a:p>
            <a:r>
              <a:rPr lang="ur-PK" sz="3600" dirty="0"/>
              <a:t/>
            </a:r>
            <a:br>
              <a:rPr lang="ur-PK" sz="3600" dirty="0"/>
            </a:br>
            <a:endParaRPr lang="en-US" sz="3600" b="1" kern="1200" dirty="0" smtClean="0">
              <a:solidFill>
                <a:schemeClr val="bg1"/>
              </a:solidFill>
              <a:ea typeface="MS Mincho" pitchFamily="49" charset="-128"/>
            </a:endParaRPr>
          </a:p>
        </p:txBody>
      </p:sp>
      <p:sp>
        <p:nvSpPr>
          <p:cNvPr id="21022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Wat Tajaawuza A’nnee </a:t>
            </a:r>
            <a:endParaRPr lang="fi-FI" sz="3200" b="1" i="1" dirty="0">
              <a:solidFill>
                <a:schemeClr val="bg1"/>
              </a:solidFill>
              <a:ea typeface="MS Mincho" pitchFamily="49" charset="-128"/>
            </a:endParaRPr>
          </a:p>
        </p:txBody>
      </p:sp>
      <p:sp>
        <p:nvSpPr>
          <p:cNvPr id="2102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227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685169740"/>
      </p:ext>
    </p:extLst>
  </p:cSld>
  <p:clrMapOvr>
    <a:masterClrMapping/>
  </p:clrMapOvr>
  <p:transition>
    <p:fade/>
  </p:transition>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قَبُوْلَ قَلِيْلِ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عَمَلِىْ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 كَثِيْرِهٖ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make valid my deeds, whether insignificant-looking or weighty</a:t>
            </a:r>
            <a:r>
              <a:rPr lang="en-US" sz="3600" b="1" kern="1200" dirty="0" smtClean="0">
                <a:solidFill>
                  <a:schemeClr val="bg1"/>
                </a:solidFill>
                <a:ea typeface="MS Mincho" pitchFamily="49" charset="-128"/>
              </a:rPr>
              <a:t>,</a:t>
            </a:r>
          </a:p>
          <a:p>
            <a:r>
              <a:rPr lang="ur-PK" dirty="0">
                <a:solidFill>
                  <a:schemeClr val="tx1"/>
                </a:solidFill>
              </a:rPr>
              <a:t>اور میرے اعمال کو جائز بنادیں ، خواہ اہمیت کے حامل ہوں یا بھاری ،</a:t>
            </a:r>
          </a:p>
          <a:p>
            <a:r>
              <a:rPr lang="ur-PK" sz="3600" dirty="0"/>
              <a:t/>
            </a:r>
            <a:br>
              <a:rPr lang="ur-PK" sz="3600" dirty="0"/>
            </a:br>
            <a:endParaRPr lang="en-US" sz="3600" b="1" kern="1200" dirty="0" smtClean="0">
              <a:solidFill>
                <a:schemeClr val="bg1"/>
              </a:solidFill>
              <a:ea typeface="MS Mincho" pitchFamily="49" charset="-128"/>
            </a:endParaRPr>
          </a:p>
        </p:txBody>
      </p:sp>
      <p:sp>
        <p:nvSpPr>
          <p:cNvPr id="21033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Wa Qaboola Qaleeli A’malee Wa Katheerihee </a:t>
            </a:r>
            <a:endParaRPr lang="fi-FI" sz="3200" b="1" i="1" dirty="0">
              <a:solidFill>
                <a:schemeClr val="bg1"/>
              </a:solidFill>
              <a:ea typeface="MS Mincho" pitchFamily="49" charset="-128"/>
            </a:endParaRPr>
          </a:p>
        </p:txBody>
      </p:sp>
      <p:sp>
        <p:nvSpPr>
          <p:cNvPr id="2103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330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1540837089"/>
      </p:ext>
    </p:extLst>
  </p:cSld>
  <p:clrMapOvr>
    <a:masterClrMapping/>
  </p:clrMapOvr>
  <p:transition>
    <p:fade/>
  </p:transition>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الزِّيَادَةَ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اَيَّامِىْ 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تَبْلِيْغِىْ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الْـمَشْهَدَ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400" b="1" kern="1200" dirty="0">
                <a:solidFill>
                  <a:schemeClr val="tx1"/>
                </a:solidFill>
                <a:ea typeface="MS Mincho" pitchFamily="49" charset="-128"/>
              </a:rPr>
              <a:t>Prolong my days until I am satisfied with being an eye witness, and give testimony</a:t>
            </a:r>
            <a:r>
              <a:rPr lang="en-US" sz="2400" b="1" kern="1200" dirty="0" smtClean="0">
                <a:solidFill>
                  <a:schemeClr val="tx1"/>
                </a:solidFill>
                <a:ea typeface="MS Mincho" pitchFamily="49" charset="-128"/>
              </a:rPr>
              <a:t>,</a:t>
            </a:r>
          </a:p>
          <a:p>
            <a:r>
              <a:rPr lang="ur-PK" sz="2400" dirty="0">
                <a:solidFill>
                  <a:schemeClr val="tx1"/>
                </a:solidFill>
              </a:rPr>
              <a:t>میرے دنوں تک طویل کرو جب تک کہ میں عینی شاہد ہونے پر راضی نہ ہوں ، اور گواہی نہ دوں ،</a:t>
            </a:r>
          </a:p>
          <a:p>
            <a:r>
              <a:rPr lang="ur-PK" sz="2400" dirty="0">
                <a:solidFill>
                  <a:schemeClr val="tx1"/>
                </a:solidFill>
              </a:rPr>
              <a:t/>
            </a:r>
            <a:br>
              <a:rPr lang="ur-PK" sz="2400" dirty="0">
                <a:solidFill>
                  <a:schemeClr val="tx1"/>
                </a:solidFill>
              </a:rPr>
            </a:br>
            <a:endParaRPr lang="en-US" sz="2400" b="1" kern="1200" dirty="0" smtClean="0">
              <a:solidFill>
                <a:schemeClr val="tx1"/>
              </a:solidFill>
              <a:ea typeface="MS Mincho" pitchFamily="49" charset="-128"/>
            </a:endParaRPr>
          </a:p>
        </p:txBody>
      </p:sp>
      <p:sp>
        <p:nvSpPr>
          <p:cNvPr id="21043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Waz Ziyaadat Fee Ayyaamee Wa Tableeghee D’aalikal Mash-Had </a:t>
            </a:r>
            <a:endParaRPr lang="fi-FI" sz="3200" b="1" i="1" dirty="0">
              <a:solidFill>
                <a:schemeClr val="bg1"/>
              </a:solidFill>
              <a:ea typeface="MS Mincho" pitchFamily="49" charset="-128"/>
            </a:endParaRPr>
          </a:p>
        </p:txBody>
      </p:sp>
      <p:sp>
        <p:nvSpPr>
          <p:cNvPr id="2104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432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1874039827"/>
      </p:ext>
    </p:extLst>
  </p:cSld>
  <p:clrMapOvr>
    <a:masterClrMapping/>
  </p:clrMapOvr>
  <p:transition>
    <p:fade/>
  </p:transition>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اَنْ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تَـجْعَلَنِىْ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مِـمَّنْ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يُدْعٰى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فَيُجِيْبُ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اِلٰى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طَاعَتِهِمْ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And be among those who are called upon, so run to obey them, </a:t>
            </a:r>
            <a:endParaRPr lang="en-US" sz="3600" b="1" kern="1200" dirty="0" smtClean="0">
              <a:solidFill>
                <a:schemeClr val="bg1"/>
              </a:solidFill>
              <a:ea typeface="MS Mincho" pitchFamily="49" charset="-128"/>
            </a:endParaRPr>
          </a:p>
          <a:p>
            <a:r>
              <a:rPr lang="ur-PK" sz="2400" dirty="0">
                <a:solidFill>
                  <a:schemeClr val="tx1"/>
                </a:solidFill>
              </a:rPr>
              <a:t>اور ان لوگوں میں سے ہو جن کو پکارا جاتا ہے ، لہذا ان کی اطاعت کرنے کے لئے دوڑو ،</a:t>
            </a:r>
          </a:p>
          <a:p>
            <a:r>
              <a:rPr lang="ur-PK" sz="3600" dirty="0"/>
              <a:t/>
            </a:r>
            <a:br>
              <a:rPr lang="ur-PK" sz="3600" dirty="0"/>
            </a:br>
            <a:endParaRPr lang="en-US" sz="3600" b="1" kern="1200" dirty="0" smtClean="0">
              <a:solidFill>
                <a:schemeClr val="bg1"/>
              </a:solidFill>
              <a:ea typeface="MS Mincho" pitchFamily="49" charset="-128"/>
            </a:endParaRPr>
          </a:p>
        </p:txBody>
      </p:sp>
      <p:sp>
        <p:nvSpPr>
          <p:cNvPr id="21053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An Taj-A’lanee Mimman Yud-A’a Fa –Yujeebu Ilaa T’aa-A’tihim </a:t>
            </a:r>
            <a:endParaRPr lang="fi-FI" sz="3200" b="1" i="1" dirty="0">
              <a:solidFill>
                <a:schemeClr val="bg1"/>
              </a:solidFill>
              <a:ea typeface="MS Mincho" pitchFamily="49" charset="-128"/>
            </a:endParaRPr>
          </a:p>
        </p:txBody>
      </p:sp>
      <p:sp>
        <p:nvSpPr>
          <p:cNvPr id="2105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535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402648447"/>
      </p:ext>
    </p:extLst>
  </p:cSld>
  <p:clrMapOvr>
    <a:masterClrMapping/>
  </p:clrMapOvr>
  <p:transition>
    <p:fade/>
  </p:transition>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 وَ مُوَالاَتِـهِمْ وَ نَصْرِهِمْ </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smtClean="0">
                <a:solidFill>
                  <a:schemeClr val="bg1"/>
                </a:solidFill>
                <a:ea typeface="MS Mincho" pitchFamily="49" charset="-128"/>
              </a:rPr>
              <a:t>love </a:t>
            </a:r>
            <a:r>
              <a:rPr lang="en-US" sz="3600" b="1" kern="1200" dirty="0">
                <a:solidFill>
                  <a:schemeClr val="bg1"/>
                </a:solidFill>
                <a:ea typeface="MS Mincho" pitchFamily="49" charset="-128"/>
              </a:rPr>
              <a:t>them and support them (the family of the Holy Prophet</a:t>
            </a:r>
            <a:r>
              <a:rPr lang="en-US" sz="3600" b="1" kern="1200" dirty="0" smtClean="0">
                <a:solidFill>
                  <a:schemeClr val="bg1"/>
                </a:solidFill>
                <a:ea typeface="MS Mincho" pitchFamily="49" charset="-128"/>
              </a:rPr>
              <a:t>);</a:t>
            </a:r>
          </a:p>
          <a:p>
            <a:r>
              <a:rPr lang="ur-PK" sz="3600" dirty="0">
                <a:solidFill>
                  <a:schemeClr val="tx1"/>
                </a:solidFill>
              </a:rPr>
              <a:t>ان سے پیار کرو اور ان کی مدد کرو</a:t>
            </a:r>
          </a:p>
          <a:p>
            <a:r>
              <a:rPr lang="ur-PK" sz="3600" dirty="0"/>
              <a:t/>
            </a:r>
            <a:br>
              <a:rPr lang="ur-PK" sz="3600" dirty="0"/>
            </a:br>
            <a:endParaRPr lang="en-US" sz="3600" b="1" kern="1200" dirty="0" smtClean="0">
              <a:solidFill>
                <a:schemeClr val="bg1"/>
              </a:solidFill>
              <a:ea typeface="MS Mincho" pitchFamily="49" charset="-128"/>
            </a:endParaRPr>
          </a:p>
        </p:txBody>
      </p:sp>
      <p:sp>
        <p:nvSpPr>
          <p:cNvPr id="21053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Mawaalaatihim Wa Nas’rihim </a:t>
            </a:r>
            <a:endParaRPr lang="fi-FI" sz="3200" b="1" i="1" dirty="0">
              <a:solidFill>
                <a:schemeClr val="bg1"/>
              </a:solidFill>
              <a:ea typeface="MS Mincho" pitchFamily="49" charset="-128"/>
            </a:endParaRPr>
          </a:p>
        </p:txBody>
      </p:sp>
      <p:sp>
        <p:nvSpPr>
          <p:cNvPr id="2105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5350"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75979940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بِابِي انْتَ وَامِّي</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May my father and mother be ransoms for you</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میرے ماں باپ آپ پر فدا ہوں</a:t>
            </a:r>
            <a:endParaRPr lang="en-US" sz="3600" b="1" kern="1200" dirty="0">
              <a:solidFill>
                <a:schemeClr val="tx1"/>
              </a:solidFill>
              <a:ea typeface="MS Mincho" pitchFamily="49" charset="-128"/>
            </a:endParaRPr>
          </a:p>
        </p:txBody>
      </p:sp>
      <p:sp>
        <p:nvSpPr>
          <p:cNvPr id="512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bi'abi anta wa ummi</a:t>
            </a:r>
          </a:p>
        </p:txBody>
      </p:sp>
      <p:sp>
        <p:nvSpPr>
          <p:cNvPr id="512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120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تُرِيَنِىْ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r>
              <a:rPr lang="ar-SA" sz="9200" kern="1200" dirty="0">
                <a:solidFill>
                  <a:schemeClr val="bg1"/>
                </a:solidFill>
                <a:latin typeface="Arabic Typesetting" panose="03020402040406030203" pitchFamily="66" charset="-78"/>
                <a:ea typeface="+mn-ea"/>
                <a:cs typeface="Arabic Typesetting" panose="03020402040406030203" pitchFamily="66" charset="-78"/>
              </a:rPr>
              <a:t> قَرِيْبًا سَرِيْعًا</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Make me see that very soon, close at hand, </a:t>
            </a:r>
            <a:endParaRPr lang="en-US" sz="3600" b="1" kern="1200" dirty="0" smtClean="0">
              <a:solidFill>
                <a:schemeClr val="bg1"/>
              </a:solidFill>
              <a:ea typeface="MS Mincho" pitchFamily="49" charset="-128"/>
            </a:endParaRPr>
          </a:p>
          <a:p>
            <a:pPr marL="342900" indent="-342900" eaLnBrk="1" hangingPunct="1">
              <a:defRPr/>
            </a:pPr>
            <a:r>
              <a:rPr lang="ur-PK" sz="3600" b="1" kern="1200" dirty="0">
                <a:solidFill>
                  <a:schemeClr val="bg1"/>
                </a:solidFill>
                <a:ea typeface="MS Mincho" pitchFamily="49" charset="-128"/>
              </a:rPr>
              <a:t>مجھے وو بہت جلد دکھا</a:t>
            </a:r>
            <a:endParaRPr lang="en-US" sz="3600" b="1" kern="1200" dirty="0" smtClean="0">
              <a:solidFill>
                <a:schemeClr val="bg1"/>
              </a:solidFill>
              <a:ea typeface="MS Mincho" pitchFamily="49" charset="-128"/>
            </a:endParaRPr>
          </a:p>
        </p:txBody>
      </p:sp>
      <p:sp>
        <p:nvSpPr>
          <p:cNvPr id="21063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Wa Turiyanee D’aalika Qareeban Saree-A’n </a:t>
            </a:r>
            <a:endParaRPr lang="fi-FI" sz="3200" b="1" i="1" dirty="0">
              <a:solidFill>
                <a:schemeClr val="bg1"/>
              </a:solidFill>
              <a:ea typeface="MS Mincho" pitchFamily="49" charset="-128"/>
            </a:endParaRPr>
          </a:p>
        </p:txBody>
      </p:sp>
      <p:sp>
        <p:nvSpPr>
          <p:cNvPr id="2106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637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1313887779"/>
      </p:ext>
    </p:extLst>
  </p:cSld>
  <p:clrMapOvr>
    <a:masterClrMapping/>
  </p:clrMapOvr>
  <p:transition>
    <p:fade/>
  </p:transition>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عَافِيَةٍ اِنَّكَ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كُلِّ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شَىْءٍ</a:t>
            </a:r>
            <a:r>
              <a:rPr lang="ar-SA" sz="9200" kern="1200" dirty="0">
                <a:solidFill>
                  <a:schemeClr val="bg1"/>
                </a:solidFill>
                <a:latin typeface="Arabic Typesetting" panose="03020402040406030203" pitchFamily="66" charset="-78"/>
                <a:ea typeface="+mn-ea"/>
                <a:cs typeface="Arabic Typesetting" panose="03020402040406030203" pitchFamily="66" charset="-78"/>
              </a:rPr>
              <a:t> قَدِيْرٌ.</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400" b="1" kern="1200" dirty="0">
                <a:solidFill>
                  <a:schemeClr val="tx1"/>
                </a:solidFill>
                <a:ea typeface="MS Mincho" pitchFamily="49" charset="-128"/>
              </a:rPr>
              <a:t>In good health, sound mind and with a believing heart. Verily, You surely are able to do all things</a:t>
            </a:r>
            <a:r>
              <a:rPr lang="en-US" sz="2400" b="1" kern="1200" dirty="0" smtClean="0">
                <a:solidFill>
                  <a:schemeClr val="tx1"/>
                </a:solidFill>
                <a:ea typeface="MS Mincho" pitchFamily="49" charset="-128"/>
              </a:rPr>
              <a:t>.</a:t>
            </a:r>
          </a:p>
          <a:p>
            <a:r>
              <a:rPr lang="ur-PK" sz="2400" dirty="0">
                <a:solidFill>
                  <a:schemeClr val="tx1"/>
                </a:solidFill>
              </a:rPr>
              <a:t>اچھی صحت میں ، اچھ </a:t>
            </a:r>
            <a:r>
              <a:rPr lang="ur-PK" sz="2400" dirty="0" smtClean="0">
                <a:solidFill>
                  <a:schemeClr val="tx1"/>
                </a:solidFill>
              </a:rPr>
              <a:t>ا </a:t>
            </a:r>
            <a:r>
              <a:rPr lang="ur-PK" sz="2400" dirty="0">
                <a:solidFill>
                  <a:schemeClr val="tx1"/>
                </a:solidFill>
              </a:rPr>
              <a:t>ذہن اور یقین دل کے ساتھ۔ بے شک ، آپ یقینا </a:t>
            </a:r>
            <a:r>
              <a:rPr lang="ur-PK" sz="2400" dirty="0" smtClean="0">
                <a:solidFill>
                  <a:schemeClr val="tx1"/>
                </a:solidFill>
              </a:rPr>
              <a:t>ہر </a:t>
            </a:r>
            <a:r>
              <a:rPr lang="ur-PK" sz="2400" dirty="0">
                <a:solidFill>
                  <a:schemeClr val="tx1"/>
                </a:solidFill>
              </a:rPr>
              <a:t>چیز پر قادر ہیں۔</a:t>
            </a:r>
          </a:p>
          <a:p>
            <a:r>
              <a:rPr lang="ur-PK" sz="2400" dirty="0">
                <a:solidFill>
                  <a:schemeClr val="tx1"/>
                </a:solidFill>
              </a:rPr>
              <a:t/>
            </a:r>
            <a:br>
              <a:rPr lang="ur-PK" sz="2400" dirty="0">
                <a:solidFill>
                  <a:schemeClr val="tx1"/>
                </a:solidFill>
              </a:rPr>
            </a:br>
            <a:endParaRPr lang="en-US" sz="2400" b="1" kern="1200" dirty="0">
              <a:solidFill>
                <a:schemeClr val="tx1"/>
              </a:solidFill>
              <a:ea typeface="MS Mincho" pitchFamily="49" charset="-128"/>
            </a:endParaRPr>
          </a:p>
        </p:txBody>
      </p:sp>
      <p:sp>
        <p:nvSpPr>
          <p:cNvPr id="21073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Fee A’afiyatin Innaka A’laa Kulli Shay-In Qadeer</a:t>
            </a:r>
            <a:endParaRPr lang="fi-FI" sz="3200" b="1" i="1" dirty="0">
              <a:solidFill>
                <a:schemeClr val="bg1"/>
              </a:solidFill>
              <a:ea typeface="MS Mincho" pitchFamily="49" charset="-128"/>
            </a:endParaRPr>
          </a:p>
        </p:txBody>
      </p:sp>
      <p:sp>
        <p:nvSpPr>
          <p:cNvPr id="2107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739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2010474687"/>
      </p:ext>
    </p:extLst>
  </p:cSld>
  <p:clrMapOvr>
    <a:masterClrMapping/>
  </p:clrMapOvr>
  <p:transition>
    <p:fade/>
  </p:transition>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ChangeArrowheads="1"/>
          </p:cNvSpPr>
          <p:nvPr/>
        </p:nvSpPr>
        <p:spPr bwMode="auto">
          <a:xfrm>
            <a:off x="0" y="2310578"/>
            <a:ext cx="91440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6000" b="1" dirty="0" smtClean="0">
                <a:solidFill>
                  <a:srgbClr val="CC0000"/>
                </a:solidFill>
                <a:latin typeface="Al-Arial"/>
                <a:ea typeface="MS Mincho" pitchFamily="49" charset="-128"/>
              </a:rPr>
              <a:t>Raise your head, look towards the sky and say: </a:t>
            </a:r>
          </a:p>
        </p:txBody>
      </p:sp>
      <p:sp>
        <p:nvSpPr>
          <p:cNvPr id="198963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8963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1943013192"/>
      </p:ext>
    </p:extLst>
  </p:cSld>
  <p:clrMapOvr>
    <a:masterClrMapping/>
  </p:clrMapOvr>
  <p:transition>
    <p:fade/>
  </p:transition>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أعوذ بك</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In </a:t>
            </a:r>
            <a:r>
              <a:rPr lang="en-US" sz="3600" b="1" kern="1200" dirty="0" smtClean="0">
                <a:solidFill>
                  <a:schemeClr val="bg1"/>
                </a:solidFill>
                <a:ea typeface="MS Mincho" pitchFamily="49" charset="-128"/>
              </a:rPr>
              <a:t>You do </a:t>
            </a:r>
            <a:r>
              <a:rPr lang="en-US" sz="3600" b="1" kern="1200" dirty="0">
                <a:solidFill>
                  <a:schemeClr val="bg1"/>
                </a:solidFill>
                <a:ea typeface="MS Mincho" pitchFamily="49" charset="-128"/>
              </a:rPr>
              <a:t>I seek refuge</a:t>
            </a:r>
            <a:r>
              <a:rPr lang="en-US" sz="3600" b="1" kern="1200" dirty="0" smtClean="0">
                <a:solidFill>
                  <a:schemeClr val="bg1"/>
                </a:solidFill>
                <a:ea typeface="MS Mincho" pitchFamily="49" charset="-128"/>
              </a:rPr>
              <a:t>,</a:t>
            </a:r>
          </a:p>
          <a:p>
            <a:r>
              <a:rPr lang="ur-PK" sz="3600" dirty="0">
                <a:solidFill>
                  <a:schemeClr val="tx1"/>
                </a:solidFill>
              </a:rPr>
              <a:t>میں تیری پناہ مانگتا ہوں ،</a:t>
            </a:r>
          </a:p>
          <a:p>
            <a:r>
              <a:rPr lang="ur-PK" sz="3600" dirty="0"/>
              <a:t/>
            </a:r>
            <a:br>
              <a:rPr lang="ur-PK" sz="3600" dirty="0"/>
            </a:br>
            <a:endParaRPr lang="en-US" sz="3600" b="1" kern="1200" dirty="0" smtClean="0">
              <a:solidFill>
                <a:schemeClr val="bg1"/>
              </a:solidFill>
              <a:ea typeface="MS Mincho" pitchFamily="49" charset="-128"/>
            </a:endParaRPr>
          </a:p>
        </p:txBody>
      </p:sp>
      <p:sp>
        <p:nvSpPr>
          <p:cNvPr id="21022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dirty="0" smtClean="0">
                <a:solidFill>
                  <a:schemeClr val="bg1"/>
                </a:solidFill>
                <a:ea typeface="MS Mincho" pitchFamily="49" charset="-128"/>
              </a:rPr>
              <a:t>A-O’od’u Bika </a:t>
            </a:r>
            <a:endParaRPr lang="fi-FI" sz="3200" b="1" i="1" dirty="0">
              <a:solidFill>
                <a:schemeClr val="bg1"/>
              </a:solidFill>
              <a:ea typeface="MS Mincho" pitchFamily="49" charset="-128"/>
            </a:endParaRPr>
          </a:p>
        </p:txBody>
      </p:sp>
      <p:sp>
        <p:nvSpPr>
          <p:cNvPr id="2102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2278"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685169740"/>
      </p:ext>
    </p:extLst>
  </p:cSld>
  <p:clrMapOvr>
    <a:masterClrMapping/>
  </p:clrMapOvr>
  <p:transition>
    <p:fade/>
  </p:transition>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من </a:t>
            </a:r>
            <a:r>
              <a:rPr lang="ar-SA" sz="9200" kern="1200" dirty="0">
                <a:solidFill>
                  <a:schemeClr val="bg1"/>
                </a:solidFill>
                <a:latin typeface="Arabic Typesetting" panose="03020402040406030203" pitchFamily="66" charset="-78"/>
                <a:ea typeface="+mn-ea"/>
                <a:cs typeface="Arabic Typesetting" panose="03020402040406030203" pitchFamily="66" charset="-78"/>
              </a:rPr>
              <a:t>أن أكون من الذين لا يرجون أيامك</a:t>
            </a:r>
            <a:endParaRPr lang="ar-SA" sz="9200" kern="1200" dirty="0" smtClean="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That I should be among those who hope not for </a:t>
            </a:r>
            <a:r>
              <a:rPr lang="en-US" sz="3600" b="1" kern="1200" dirty="0" smtClean="0">
                <a:solidFill>
                  <a:schemeClr val="bg1"/>
                </a:solidFill>
                <a:ea typeface="MS Mincho" pitchFamily="49" charset="-128"/>
              </a:rPr>
              <a:t>Your </a:t>
            </a:r>
            <a:r>
              <a:rPr lang="en-US" sz="3600" b="1" kern="1200" dirty="0">
                <a:solidFill>
                  <a:schemeClr val="bg1"/>
                </a:solidFill>
                <a:ea typeface="MS Mincho" pitchFamily="49" charset="-128"/>
              </a:rPr>
              <a:t>‘days’, </a:t>
            </a:r>
            <a:endParaRPr lang="en-US" sz="3600" b="1" kern="1200" dirty="0" smtClean="0">
              <a:solidFill>
                <a:schemeClr val="bg1"/>
              </a:solidFill>
              <a:ea typeface="MS Mincho" pitchFamily="49" charset="-128"/>
            </a:endParaRPr>
          </a:p>
          <a:p>
            <a:r>
              <a:rPr lang="ur-PK" sz="3600" dirty="0">
                <a:solidFill>
                  <a:schemeClr val="tx1"/>
                </a:solidFill>
              </a:rPr>
              <a:t>کہ مجھے ان لوگوں میں شامل ہونا چاہئے جو آپ کے ’ایام‘ کی امید نہیں رکھتے ہیں ،</a:t>
            </a:r>
          </a:p>
          <a:p>
            <a:r>
              <a:rPr lang="ur-PK" sz="3600" dirty="0"/>
              <a:t/>
            </a:r>
            <a:br>
              <a:rPr lang="ur-PK" sz="3600" dirty="0"/>
            </a:br>
            <a:endParaRPr lang="en-US" sz="3600" b="1" kern="1200" dirty="0" smtClean="0">
              <a:solidFill>
                <a:schemeClr val="bg1"/>
              </a:solidFill>
              <a:ea typeface="MS Mincho" pitchFamily="49" charset="-128"/>
            </a:endParaRPr>
          </a:p>
        </p:txBody>
      </p:sp>
      <p:sp>
        <p:nvSpPr>
          <p:cNvPr id="2103300" name="Subtitle 4"/>
          <p:cNvSpPr txBox="1">
            <a:spLocks/>
          </p:cNvSpPr>
          <p:nvPr/>
        </p:nvSpPr>
        <p:spPr bwMode="auto">
          <a:xfrm>
            <a:off x="4572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smtClean="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An Akoona Minallad’eena Laa Yarjoona Ayyaamaka </a:t>
            </a:r>
            <a:endParaRPr lang="fi-FI" sz="3200" b="1" i="1" dirty="0">
              <a:solidFill>
                <a:schemeClr val="bg1"/>
              </a:solidFill>
              <a:ea typeface="MS Mincho" pitchFamily="49" charset="-128"/>
            </a:endParaRPr>
          </a:p>
        </p:txBody>
      </p:sp>
      <p:sp>
        <p:nvSpPr>
          <p:cNvPr id="2103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3302"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1540837089"/>
      </p:ext>
    </p:extLst>
  </p:cSld>
  <p:clrMapOvr>
    <a:masterClrMapping/>
  </p:clrMapOvr>
  <p:transition>
    <p:fade/>
  </p:transition>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err="1" smtClean="0">
                <a:solidFill>
                  <a:schemeClr val="bg1"/>
                </a:solidFill>
                <a:latin typeface="Arabic Typesetting" panose="03020402040406030203" pitchFamily="66" charset="-78"/>
                <a:ea typeface="+mn-ea"/>
                <a:cs typeface="Arabic Typesetting" panose="03020402040406030203" pitchFamily="66" charset="-78"/>
              </a:rPr>
              <a:t>فأعذني</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a:solidFill>
                  <a:schemeClr val="bg1"/>
                </a:solidFill>
                <a:latin typeface="Arabic Typesetting" panose="03020402040406030203" pitchFamily="66" charset="-78"/>
                <a:ea typeface="+mn-ea"/>
                <a:cs typeface="Arabic Typesetting" panose="03020402040406030203" pitchFamily="66" charset="-78"/>
              </a:rPr>
              <a:t>يا إلهي برحمتك من ذلك.</a:t>
            </a:r>
            <a:endParaRPr lang="ar-SA" sz="9200" kern="1200" dirty="0" smtClean="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2800" b="1" kern="1200" dirty="0">
                <a:solidFill>
                  <a:schemeClr val="bg1"/>
                </a:solidFill>
                <a:ea typeface="MS Mincho" pitchFamily="49" charset="-128"/>
              </a:rPr>
              <a:t>So make me present there, O my Master, through </a:t>
            </a:r>
            <a:r>
              <a:rPr lang="en-US" sz="2800" b="1" kern="1200" dirty="0" smtClean="0">
                <a:solidFill>
                  <a:schemeClr val="bg1"/>
                </a:solidFill>
                <a:ea typeface="MS Mincho" pitchFamily="49" charset="-128"/>
              </a:rPr>
              <a:t>Your </a:t>
            </a:r>
            <a:r>
              <a:rPr lang="en-US" sz="2800" b="1" kern="1200" dirty="0">
                <a:solidFill>
                  <a:schemeClr val="bg1"/>
                </a:solidFill>
                <a:ea typeface="MS Mincho" pitchFamily="49" charset="-128"/>
              </a:rPr>
              <a:t>mercy, in that time</a:t>
            </a:r>
            <a:r>
              <a:rPr lang="en-US" sz="2800" b="1" kern="1200" dirty="0" smtClean="0">
                <a:solidFill>
                  <a:schemeClr val="bg1"/>
                </a:solidFill>
                <a:ea typeface="MS Mincho" pitchFamily="49" charset="-128"/>
              </a:rPr>
              <a:t>.</a:t>
            </a:r>
          </a:p>
          <a:p>
            <a:r>
              <a:rPr lang="ur-PK" dirty="0">
                <a:solidFill>
                  <a:schemeClr val="tx1"/>
                </a:solidFill>
              </a:rPr>
              <a:t>تو اے میرے آقا ، اپنی رحمت کے ذریعہ اس وقت مجھے وہاں حاضر کردے۔</a:t>
            </a:r>
          </a:p>
          <a:p>
            <a:r>
              <a:rPr lang="ur-PK" sz="3600" dirty="0"/>
              <a:t/>
            </a:r>
            <a:br>
              <a:rPr lang="ur-PK" sz="3600" dirty="0"/>
            </a:br>
            <a:endParaRPr lang="en-US" sz="3600" b="1" kern="1200" dirty="0" smtClean="0">
              <a:solidFill>
                <a:schemeClr val="bg1"/>
              </a:solidFill>
              <a:ea typeface="MS Mincho" pitchFamily="49" charset="-128"/>
            </a:endParaRPr>
          </a:p>
        </p:txBody>
      </p:sp>
      <p:sp>
        <p:nvSpPr>
          <p:cNvPr id="21043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endParaRPr lang="fi-FI" sz="3200" b="1" i="1" dirty="0">
              <a:solidFill>
                <a:schemeClr val="bg1"/>
              </a:solidFill>
              <a:ea typeface="MS Mincho" pitchFamily="49" charset="-128"/>
            </a:endParaRPr>
          </a:p>
          <a:p>
            <a:pPr algn="ctr" eaLnBrk="1" hangingPunct="1">
              <a:spcBef>
                <a:spcPct val="20000"/>
              </a:spcBef>
            </a:pPr>
            <a:r>
              <a:rPr lang="fi-FI" sz="3200" b="1" i="1" dirty="0" smtClean="0">
                <a:solidFill>
                  <a:schemeClr val="bg1"/>
                </a:solidFill>
                <a:ea typeface="MS Mincho" pitchFamily="49" charset="-128"/>
              </a:rPr>
              <a:t>Fa-A-I’d’nee Yaa Ilaahee Bi-Rah’matika Min D’aalika</a:t>
            </a:r>
            <a:endParaRPr lang="fi-FI" sz="3200" b="1" i="1" dirty="0">
              <a:solidFill>
                <a:schemeClr val="bg1"/>
              </a:solidFill>
              <a:ea typeface="MS Mincho" pitchFamily="49" charset="-128"/>
            </a:endParaRPr>
          </a:p>
        </p:txBody>
      </p:sp>
      <p:sp>
        <p:nvSpPr>
          <p:cNvPr id="2104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0432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1874039827"/>
      </p:ext>
    </p:extLst>
  </p:cSld>
  <p:clrMapOvr>
    <a:masterClrMapping/>
  </p:clrMapOvr>
  <p:transition>
    <p:fade/>
  </p:transition>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5586" name="Picture 3" descr="hajaat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a:extLst/>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صَلِّ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a:extLst/>
        </p:spPr>
        <p:txBody>
          <a:bodyPr/>
          <a:lstStyle/>
          <a:p>
            <a:pPr marL="342900" indent="-342900" eaLnBrk="1" hangingPunct="1">
              <a:defRPr/>
            </a:pPr>
            <a:r>
              <a:rPr lang="en-US" sz="3600" b="1" kern="1200" dirty="0">
                <a:solidFill>
                  <a:schemeClr val="bg1"/>
                </a:solidFill>
                <a:ea typeface="MS Mincho" pitchFamily="49" charset="-128"/>
              </a:rPr>
              <a:t>O' </a:t>
            </a:r>
            <a:r>
              <a:rPr lang="en-US" sz="3600" b="1" kern="1200" dirty="0" err="1">
                <a:solidFill>
                  <a:schemeClr val="bg1"/>
                </a:solidFill>
                <a:ea typeface="MS Mincho" pitchFamily="49" charset="-128"/>
              </a:rPr>
              <a:t>Alláh</a:t>
            </a:r>
            <a:r>
              <a:rPr lang="en-US" sz="3600" b="1" kern="1200" dirty="0">
                <a:solidFill>
                  <a:schemeClr val="bg1"/>
                </a:solidFill>
                <a:ea typeface="MS Mincho" pitchFamily="49" charset="-128"/>
              </a:rPr>
              <a:t> send Your blessings on </a:t>
            </a:r>
            <a:r>
              <a:rPr lang="en-US" sz="3600" b="1" kern="1200" dirty="0" smtClean="0">
                <a:solidFill>
                  <a:schemeClr val="bg1"/>
                </a:solidFill>
                <a:ea typeface="MS Mincho" pitchFamily="49" charset="-128"/>
              </a:rPr>
              <a:t>Muhammad</a:t>
            </a:r>
          </a:p>
          <a:p>
            <a:pPr marL="342900" indent="-342900" eaLnBrk="1" hangingPunct="1">
              <a:defRPr/>
            </a:pPr>
            <a:r>
              <a:rPr lang="ar-SA" altLang="en-US" sz="3600" b="1" dirty="0">
                <a:solidFill>
                  <a:schemeClr val="tx1"/>
                </a:solidFill>
                <a:latin typeface="Alvi Nastaleeq" pitchFamily="2" charset="0"/>
              </a:rPr>
              <a:t>اے الله! رحمت فرما محمد وآل)ع( محمد پر </a:t>
            </a:r>
          </a:p>
          <a:p>
            <a:pPr marL="342900" indent="-342900" eaLnBrk="1" hangingPunct="1">
              <a:defRPr/>
            </a:pPr>
            <a:endParaRPr lang="en-US" sz="3600" b="1" kern="1200" dirty="0">
              <a:solidFill>
                <a:schemeClr val="bg1"/>
              </a:solidFill>
              <a:ea typeface="MS Mincho" pitchFamily="49" charset="-128"/>
            </a:endParaRPr>
          </a:p>
          <a:p>
            <a:pPr marL="342900" indent="-342900" eaLnBrk="1" hangingPunct="1">
              <a:defRPr/>
            </a:pPr>
            <a:r>
              <a:rPr lang="en-US" sz="3600" b="1" kern="1200" dirty="0">
                <a:solidFill>
                  <a:schemeClr val="bg1"/>
                </a:solidFill>
                <a:ea typeface="MS Mincho" pitchFamily="49" charset="-128"/>
              </a:rPr>
              <a:t>and the family of Muhammad.</a:t>
            </a:r>
          </a:p>
        </p:txBody>
      </p:sp>
      <p:sp>
        <p:nvSpPr>
          <p:cNvPr id="21166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salli `ala muhammadin wa ali muhammadin</a:t>
            </a:r>
          </a:p>
        </p:txBody>
      </p:sp>
      <p:sp>
        <p:nvSpPr>
          <p:cNvPr id="2116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2116614"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cSld>
  <p:clrMapOvr>
    <a:masterClrMapping/>
  </p:clrMapOvr>
  <p:transition>
    <p:fade/>
  </p:transition>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7634" name="Rectangle 5"/>
          <p:cNvSpPr>
            <a:spLocks noChangeArrowheads="1"/>
          </p:cNvSpPr>
          <p:nvPr/>
        </p:nvSpPr>
        <p:spPr bwMode="auto">
          <a:xfrm>
            <a:off x="136525" y="5410200"/>
            <a:ext cx="888841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a:solidFill>
                <a:schemeClr val="bg1"/>
              </a:solidFill>
              <a:latin typeface="Trebuchet MS" pitchFamily="34" charset="0"/>
            </a:endParaRPr>
          </a:p>
          <a:p>
            <a:pPr algn="ctr"/>
            <a:r>
              <a:rPr lang="en-US" sz="1100" b="1">
                <a:solidFill>
                  <a:schemeClr val="bg1"/>
                </a:solidFill>
              </a:rPr>
              <a:t>For any errors / comments please write to: duas.org@gmail.com</a:t>
            </a:r>
            <a:endParaRPr lang="en-US" sz="1200" b="1">
              <a:solidFill>
                <a:schemeClr val="bg1"/>
              </a:solidFill>
              <a:latin typeface="Trebuchet MS" pitchFamily="34" charset="0"/>
            </a:endParaRPr>
          </a:p>
          <a:p>
            <a:pPr algn="ctr"/>
            <a:r>
              <a:rPr lang="en-US" sz="1200" b="1">
                <a:solidFill>
                  <a:schemeClr val="bg1"/>
                </a:solidFill>
                <a:latin typeface="Trebuchet MS" pitchFamily="34" charset="0"/>
              </a:rPr>
              <a:t>Kindly recite Sura E Fatiha for Marhumeen of all those who have worked towards making this small work possible.</a:t>
            </a:r>
          </a:p>
        </p:txBody>
      </p:sp>
      <p:sp>
        <p:nvSpPr>
          <p:cNvPr id="2117635" name="Rectangle 13"/>
          <p:cNvSpPr>
            <a:spLocks noGrp="1" noChangeArrowheads="1"/>
          </p:cNvSpPr>
          <p:nvPr>
            <p:ph type="ctrTitle"/>
          </p:nvPr>
        </p:nvSpPr>
        <p:spPr>
          <a:xfrm>
            <a:off x="685800" y="3149600"/>
            <a:ext cx="7772400" cy="1143000"/>
          </a:xfrm>
        </p:spPr>
        <p:txBody>
          <a:bodyPr/>
          <a:lstStyle/>
          <a:p>
            <a:pPr eaLnBrk="1" hangingPunct="1"/>
            <a:r>
              <a:rPr lang="en-US" sz="6000" b="1" smtClean="0">
                <a:solidFill>
                  <a:srgbClr val="C00000"/>
                </a:solidFill>
              </a:rPr>
              <a:t>Please recite  </a:t>
            </a:r>
            <a:br>
              <a:rPr lang="en-US" sz="6000" b="1" smtClean="0">
                <a:solidFill>
                  <a:srgbClr val="C00000"/>
                </a:solidFill>
              </a:rPr>
            </a:br>
            <a:r>
              <a:rPr lang="en-US" sz="6000" b="1" smtClean="0">
                <a:solidFill>
                  <a:srgbClr val="C00000"/>
                </a:solidFill>
              </a:rPr>
              <a:t>Sūrat al-Fātiḥah</a:t>
            </a:r>
            <a:br>
              <a:rPr lang="en-US" sz="6000" b="1" smtClean="0">
                <a:solidFill>
                  <a:srgbClr val="C00000"/>
                </a:solidFill>
              </a:rPr>
            </a:br>
            <a:r>
              <a:rPr lang="en-US" sz="6000" b="1" smtClean="0">
                <a:solidFill>
                  <a:srgbClr val="C00000"/>
                </a:solidFill>
              </a:rPr>
              <a:t>for</a:t>
            </a:r>
            <a:br>
              <a:rPr lang="en-US" sz="6000" b="1" smtClean="0">
                <a:solidFill>
                  <a:srgbClr val="C00000"/>
                </a:solidFill>
              </a:rPr>
            </a:br>
            <a:r>
              <a:rPr lang="en-US" sz="6000" b="1" smtClean="0">
                <a:solidFill>
                  <a:srgbClr val="C00000"/>
                </a:solidFill>
              </a:rPr>
              <a:t>ALL MARHUMEEN</a:t>
            </a:r>
            <a:br>
              <a:rPr lang="en-US" sz="6000" b="1" smtClean="0">
                <a:solidFill>
                  <a:srgbClr val="C00000"/>
                </a:solidFill>
              </a:rPr>
            </a:br>
            <a:endParaRPr lang="en-GB" sz="6000" b="1" smtClean="0">
              <a:solidFill>
                <a:srgbClr val="C00000"/>
              </a:solidFill>
            </a:endParaRPr>
          </a:p>
        </p:txBody>
      </p:sp>
      <p:sp>
        <p:nvSpPr>
          <p:cNvPr id="211763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ar-SA" sz="1600" b="1">
              <a:solidFill>
                <a:schemeClr val="bg1"/>
              </a:solidFill>
              <a:latin typeface="Trebuchet MS" pitchFamily="34" charset="0"/>
            </a:endParaRPr>
          </a:p>
        </p:txBody>
      </p:sp>
      <p:pic>
        <p:nvPicPr>
          <p:cNvPr id="5" name="Picture 1">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5105400"/>
            <a:ext cx="1828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9634" name="Rectangle 2"/>
          <p:cNvSpPr>
            <a:spLocks noChangeArrowheads="1"/>
          </p:cNvSpPr>
          <p:nvPr/>
        </p:nvSpPr>
        <p:spPr bwMode="auto">
          <a:xfrm>
            <a:off x="0" y="2680394"/>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lvl="1" algn="ctr" eaLnBrk="0" hangingPunct="0">
              <a:tabLst>
                <a:tab pos="685800" algn="l"/>
              </a:tabLst>
            </a:pPr>
            <a:r>
              <a:rPr lang="en-US" sz="3600" b="1" dirty="0" smtClean="0">
                <a:solidFill>
                  <a:schemeClr val="bg1"/>
                </a:solidFill>
                <a:latin typeface="Al-Arial"/>
                <a:ea typeface="MS Mincho" pitchFamily="49" charset="-128"/>
              </a:rPr>
              <a:t>Spend the rest of the day in MOURNING</a:t>
            </a:r>
          </a:p>
          <a:p>
            <a:pPr lvl="1" algn="ctr" eaLnBrk="0" hangingPunct="0">
              <a:tabLst>
                <a:tab pos="685800" algn="l"/>
              </a:tabLst>
            </a:pPr>
            <a:r>
              <a:rPr lang="en-US" sz="3600" b="1" u="sng" dirty="0" smtClean="0">
                <a:solidFill>
                  <a:schemeClr val="bg1"/>
                </a:solidFill>
                <a:latin typeface="Al-Arial"/>
                <a:ea typeface="MS Mincho" pitchFamily="49" charset="-128"/>
              </a:rPr>
              <a:t>It is highly recommended to read </a:t>
            </a:r>
            <a:r>
              <a:rPr lang="en-US" sz="3600" b="1" u="sng" dirty="0" err="1" smtClean="0">
                <a:solidFill>
                  <a:schemeClr val="bg1"/>
                </a:solidFill>
                <a:latin typeface="Al-Arial"/>
                <a:ea typeface="MS Mincho" pitchFamily="49" charset="-128"/>
              </a:rPr>
              <a:t>Sura</a:t>
            </a:r>
            <a:r>
              <a:rPr lang="en-US" sz="3600" b="1" u="sng" dirty="0" smtClean="0">
                <a:solidFill>
                  <a:schemeClr val="bg1"/>
                </a:solidFill>
                <a:latin typeface="Al-Arial"/>
                <a:ea typeface="MS Mincho" pitchFamily="49" charset="-128"/>
              </a:rPr>
              <a:t> Al </a:t>
            </a:r>
            <a:r>
              <a:rPr lang="en-US" sz="3600" b="1" u="sng" dirty="0" err="1" smtClean="0">
                <a:solidFill>
                  <a:schemeClr val="bg1"/>
                </a:solidFill>
                <a:latin typeface="Al-Arial"/>
                <a:ea typeface="MS Mincho" pitchFamily="49" charset="-128"/>
              </a:rPr>
              <a:t>Ikhlaas</a:t>
            </a:r>
            <a:r>
              <a:rPr lang="en-US" sz="3600" b="1" u="sng" dirty="0" smtClean="0">
                <a:solidFill>
                  <a:schemeClr val="bg1"/>
                </a:solidFill>
                <a:latin typeface="Al-Arial"/>
                <a:ea typeface="MS Mincho" pitchFamily="49" charset="-128"/>
              </a:rPr>
              <a:t> repeatedly</a:t>
            </a:r>
            <a:r>
              <a:rPr lang="en-US" sz="3600" b="1" dirty="0" smtClean="0">
                <a:solidFill>
                  <a:schemeClr val="bg1"/>
                </a:solidFill>
                <a:latin typeface="Al-Arial"/>
                <a:ea typeface="MS Mincho" pitchFamily="49" charset="-128"/>
              </a:rPr>
              <a:t>.</a:t>
            </a:r>
          </a:p>
        </p:txBody>
      </p:sp>
      <p:sp>
        <p:nvSpPr>
          <p:cNvPr id="198963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أعْمالْ عَاشُورَاء</a:t>
            </a:r>
          </a:p>
        </p:txBody>
      </p:sp>
      <p:sp>
        <p:nvSpPr>
          <p:cNvPr id="1989636" name="Rectangle 4"/>
          <p:cNvSpPr>
            <a:spLocks noChangeArrowheads="1"/>
          </p:cNvSpPr>
          <p:nvPr/>
        </p:nvSpPr>
        <p:spPr bwMode="auto">
          <a:xfrm>
            <a:off x="-36513" y="1058863"/>
            <a:ext cx="1733551"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Amáál of Ashurá</a:t>
            </a:r>
          </a:p>
        </p:txBody>
      </p:sp>
    </p:spTree>
    <p:extLst>
      <p:ext uri="{BB962C8B-B14F-4D97-AF65-F5344CB8AC3E}">
        <p14:creationId xmlns:p14="http://schemas.microsoft.com/office/powerpoint/2010/main" val="30847010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4 ركعات صلاة</a:t>
            </a:r>
          </a:p>
        </p:txBody>
      </p:sp>
      <p:sp>
        <p:nvSpPr>
          <p:cNvPr id="6147"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4 Rakaat Námaaz</a:t>
            </a:r>
          </a:p>
        </p:txBody>
      </p:sp>
      <p:sp>
        <p:nvSpPr>
          <p:cNvPr id="6148" name="Rectangle 3"/>
          <p:cNvSpPr>
            <a:spLocks noChangeArrowheads="1"/>
          </p:cNvSpPr>
          <p:nvPr/>
        </p:nvSpPr>
        <p:spPr bwMode="auto">
          <a:xfrm>
            <a:off x="0" y="1371600"/>
            <a:ext cx="9180513" cy="4832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t>Four </a:t>
            </a:r>
            <a:r>
              <a:rPr lang="en-US" sz="2800" b="1" dirty="0" err="1"/>
              <a:t>Rakaat</a:t>
            </a:r>
            <a:r>
              <a:rPr lang="en-US" sz="2800" b="1" dirty="0"/>
              <a:t>, (divided into two </a:t>
            </a:r>
            <a:r>
              <a:rPr lang="en-US" sz="2800" b="1" dirty="0" err="1"/>
              <a:t>Namaaz</a:t>
            </a:r>
            <a:r>
              <a:rPr lang="en-US" sz="2800" b="1" dirty="0"/>
              <a:t>), in the following manner:</a:t>
            </a:r>
          </a:p>
          <a:p>
            <a:pPr algn="ctr"/>
            <a:r>
              <a:rPr lang="en-US" sz="2800" b="1" dirty="0"/>
              <a:t>a)	</a:t>
            </a:r>
            <a:r>
              <a:rPr lang="en-US" sz="2800" b="1" u="sng" dirty="0"/>
              <a:t>First </a:t>
            </a:r>
            <a:r>
              <a:rPr lang="en-US" sz="2800" b="1" u="sng" dirty="0" err="1"/>
              <a:t>Namaaz</a:t>
            </a:r>
            <a:r>
              <a:rPr lang="en-US" sz="2800" b="1" dirty="0"/>
              <a:t>: In the first </a:t>
            </a:r>
            <a:r>
              <a:rPr lang="en-US" sz="2800" b="1" dirty="0" err="1" smtClean="0"/>
              <a:t>rakaat</a:t>
            </a:r>
            <a:r>
              <a:rPr lang="en-US" sz="2800" b="1" dirty="0" smtClean="0"/>
              <a:t>, </a:t>
            </a:r>
            <a:r>
              <a:rPr lang="en-US" sz="2800" b="1" dirty="0"/>
              <a:t>after </a:t>
            </a:r>
            <a:r>
              <a:rPr lang="en-US" sz="2800" b="1" dirty="0" err="1"/>
              <a:t>Súra</a:t>
            </a:r>
            <a:r>
              <a:rPr lang="en-US" sz="2800" b="1" dirty="0"/>
              <a:t> </a:t>
            </a:r>
            <a:r>
              <a:rPr lang="en-US" sz="2800" b="1" dirty="0" smtClean="0"/>
              <a:t> al-</a:t>
            </a:r>
            <a:r>
              <a:rPr lang="en-US" sz="2800" b="1" dirty="0" err="1" smtClean="0"/>
              <a:t>Hamd</a:t>
            </a:r>
            <a:r>
              <a:rPr lang="en-US" sz="2800" b="1" dirty="0"/>
              <a:t>, recite </a:t>
            </a:r>
            <a:r>
              <a:rPr lang="en-US" sz="2800" b="1" dirty="0" err="1"/>
              <a:t>Súra</a:t>
            </a:r>
            <a:r>
              <a:rPr lang="en-US" sz="2800" b="1" dirty="0"/>
              <a:t> al-</a:t>
            </a:r>
            <a:r>
              <a:rPr lang="en-US" sz="2800" b="1" dirty="0" err="1"/>
              <a:t>Káfirún</a:t>
            </a:r>
            <a:r>
              <a:rPr lang="en-US" sz="2800" b="1" dirty="0"/>
              <a:t> (</a:t>
            </a:r>
            <a:r>
              <a:rPr lang="en-US" sz="2800" b="1" dirty="0" err="1"/>
              <a:t>Súra</a:t>
            </a:r>
            <a:r>
              <a:rPr lang="en-US" sz="2800" b="1" dirty="0"/>
              <a:t> # 109). </a:t>
            </a:r>
            <a:r>
              <a:rPr lang="en-US" sz="2800" b="1" dirty="0" smtClean="0"/>
              <a:t>In the </a:t>
            </a:r>
            <a:r>
              <a:rPr lang="en-US" sz="2800" b="1" dirty="0"/>
              <a:t>second </a:t>
            </a:r>
            <a:r>
              <a:rPr lang="en-US" sz="2800" b="1" dirty="0" err="1" smtClean="0"/>
              <a:t>rakaat</a:t>
            </a:r>
            <a:r>
              <a:rPr lang="en-US" sz="2800" b="1" dirty="0"/>
              <a:t>, after </a:t>
            </a:r>
            <a:r>
              <a:rPr lang="en-US" sz="2800" b="1" dirty="0" err="1"/>
              <a:t>Súra</a:t>
            </a:r>
            <a:r>
              <a:rPr lang="en-US" sz="2800" b="1" dirty="0"/>
              <a:t> al-</a:t>
            </a:r>
            <a:r>
              <a:rPr lang="en-US" sz="2800" b="1" dirty="0" err="1"/>
              <a:t>Hamd</a:t>
            </a:r>
            <a:r>
              <a:rPr lang="en-US" sz="2800" b="1" dirty="0"/>
              <a:t>, recite  </a:t>
            </a:r>
            <a:r>
              <a:rPr lang="en-US" sz="2800" b="1" dirty="0" err="1" smtClean="0"/>
              <a:t>Súra</a:t>
            </a:r>
            <a:r>
              <a:rPr lang="en-US" sz="2800" b="1" dirty="0" smtClean="0"/>
              <a:t> </a:t>
            </a:r>
            <a:r>
              <a:rPr lang="en-US" sz="2800" b="1" dirty="0"/>
              <a:t>al-</a:t>
            </a:r>
            <a:r>
              <a:rPr lang="en-US" sz="2800" b="1" dirty="0" err="1"/>
              <a:t>Ikhlás</a:t>
            </a:r>
            <a:r>
              <a:rPr lang="en-US" sz="2800" b="1" dirty="0"/>
              <a:t> (</a:t>
            </a:r>
            <a:r>
              <a:rPr lang="en-US" sz="2800" b="1" dirty="0" err="1"/>
              <a:t>Súra</a:t>
            </a:r>
            <a:r>
              <a:rPr lang="en-US" sz="2800" b="1" dirty="0"/>
              <a:t> # 112).</a:t>
            </a:r>
          </a:p>
          <a:p>
            <a:pPr algn="ctr"/>
            <a:r>
              <a:rPr lang="en-US" sz="2800" b="1" dirty="0"/>
              <a:t>	</a:t>
            </a:r>
          </a:p>
          <a:p>
            <a:pPr algn="ctr"/>
            <a:r>
              <a:rPr lang="en-US" sz="2800" b="1" dirty="0"/>
              <a:t>b)	</a:t>
            </a:r>
            <a:r>
              <a:rPr lang="en-US" sz="2800" b="1" u="sng" dirty="0"/>
              <a:t>Second </a:t>
            </a:r>
            <a:r>
              <a:rPr lang="en-US" sz="2800" b="1" u="sng" dirty="0" err="1"/>
              <a:t>Namaaz</a:t>
            </a:r>
            <a:r>
              <a:rPr lang="en-US" sz="2800" b="1" dirty="0"/>
              <a:t>: In the first </a:t>
            </a:r>
            <a:r>
              <a:rPr lang="en-US" sz="2800" b="1" dirty="0" err="1" smtClean="0"/>
              <a:t>rakaat</a:t>
            </a:r>
            <a:r>
              <a:rPr lang="en-US" sz="2800" b="1" dirty="0" smtClean="0"/>
              <a:t>, </a:t>
            </a:r>
            <a:r>
              <a:rPr lang="en-US" sz="2800" b="1" dirty="0"/>
              <a:t>after </a:t>
            </a:r>
            <a:r>
              <a:rPr lang="en-US" sz="2800" b="1" dirty="0" err="1"/>
              <a:t>Súra</a:t>
            </a:r>
            <a:r>
              <a:rPr lang="en-US" sz="2800" b="1" dirty="0"/>
              <a:t> 	al- </a:t>
            </a:r>
            <a:r>
              <a:rPr lang="en-US" sz="2800" b="1" dirty="0" err="1"/>
              <a:t>Hamd</a:t>
            </a:r>
            <a:r>
              <a:rPr lang="en-US" sz="2800" b="1" dirty="0"/>
              <a:t>, recite </a:t>
            </a:r>
            <a:r>
              <a:rPr lang="en-US" sz="2800" b="1" dirty="0" err="1"/>
              <a:t>Súra</a:t>
            </a:r>
            <a:r>
              <a:rPr lang="en-US" sz="2800" b="1" dirty="0"/>
              <a:t> al-</a:t>
            </a:r>
            <a:r>
              <a:rPr lang="en-US" sz="2800" b="1" dirty="0" err="1"/>
              <a:t>Ahzáb</a:t>
            </a:r>
            <a:r>
              <a:rPr lang="en-US" sz="2800" b="1" dirty="0"/>
              <a:t> (</a:t>
            </a:r>
            <a:r>
              <a:rPr lang="en-US" sz="2800" b="1" dirty="0" err="1"/>
              <a:t>Súra</a:t>
            </a:r>
            <a:r>
              <a:rPr lang="en-US" sz="2800" b="1" dirty="0"/>
              <a:t> # 33). 	In the second </a:t>
            </a:r>
            <a:r>
              <a:rPr lang="en-US" sz="2800" b="1" dirty="0" err="1" smtClean="0"/>
              <a:t>rakaat</a:t>
            </a:r>
            <a:r>
              <a:rPr lang="en-US" sz="2800" b="1" dirty="0" smtClean="0"/>
              <a:t>, </a:t>
            </a:r>
            <a:r>
              <a:rPr lang="en-US" sz="2800" b="1" dirty="0"/>
              <a:t>after </a:t>
            </a:r>
            <a:r>
              <a:rPr lang="en-US" sz="2800" b="1" dirty="0" err="1"/>
              <a:t>Súra</a:t>
            </a:r>
            <a:r>
              <a:rPr lang="en-US" sz="2800" b="1" dirty="0"/>
              <a:t> al-</a:t>
            </a:r>
            <a:r>
              <a:rPr lang="en-US" sz="2800" b="1" dirty="0" err="1"/>
              <a:t>Hamd</a:t>
            </a:r>
            <a:r>
              <a:rPr lang="en-US" sz="2800" b="1" dirty="0"/>
              <a:t>, recite 	</a:t>
            </a:r>
            <a:r>
              <a:rPr lang="en-US" sz="2800" b="1" dirty="0" err="1"/>
              <a:t>Súra</a:t>
            </a:r>
            <a:r>
              <a:rPr lang="en-US" sz="2800" b="1" dirty="0"/>
              <a:t> al-</a:t>
            </a:r>
            <a:r>
              <a:rPr lang="en-US" sz="2800" b="1" dirty="0" err="1"/>
              <a:t>Munáfiqún</a:t>
            </a:r>
            <a:r>
              <a:rPr lang="en-US" sz="2800" b="1" dirty="0"/>
              <a:t> (</a:t>
            </a:r>
            <a:r>
              <a:rPr lang="en-US" sz="2800" b="1" dirty="0" err="1"/>
              <a:t>Súra</a:t>
            </a:r>
            <a:r>
              <a:rPr lang="en-US" sz="2800" b="1" dirty="0"/>
              <a:t> # 63).</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لَقَدْ عَظُمَ مُصَابِي بِكَ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Extremely insufferable is my commiserations with you</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بہ تحقیق کہ شدید ہوئی مصیبت مجھ پر آپ کے قتل کی وجہ سے</a:t>
            </a:r>
            <a:endParaRPr lang="en-US" b="1" kern="1200" dirty="0">
              <a:solidFill>
                <a:schemeClr val="tx1"/>
              </a:solidFill>
              <a:ea typeface="MS Mincho" pitchFamily="49" charset="-128"/>
            </a:endParaRPr>
          </a:p>
        </p:txBody>
      </p:sp>
      <p:sp>
        <p:nvSpPr>
          <p:cNvPr id="522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laqad `azuma musabi bika</a:t>
            </a:r>
          </a:p>
        </p:txBody>
      </p:sp>
      <p:sp>
        <p:nvSpPr>
          <p:cNvPr id="522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223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فَاسْالُ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اكْرَمَ مَقَامَكَ وَاكْرَمَنِي بِكَ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so, I beseech Allah Who has honored your position and honored me because of </a:t>
            </a:r>
            <a:r>
              <a:rPr lang="en-US" sz="2800" b="1" kern="1200" dirty="0" smtClean="0">
                <a:solidFill>
                  <a:schemeClr val="tx1"/>
                </a:solidFill>
                <a:ea typeface="MS Mincho" pitchFamily="49" charset="-128"/>
              </a:rPr>
              <a:t>you</a:t>
            </a:r>
          </a:p>
          <a:p>
            <a:pPr marL="342900" indent="-342900" eaLnBrk="1" hangingPunct="1">
              <a:defRPr/>
            </a:pPr>
            <a:r>
              <a:rPr lang="ur-PK" sz="2800" dirty="0">
                <a:solidFill>
                  <a:schemeClr val="tx1"/>
                </a:solidFill>
              </a:rPr>
              <a:t>پاس میں سوال کرتا ہوں خدا سے جس نے بزرگ کیا آپ کے مقام کو اور عزت دی </a:t>
            </a:r>
            <a:endParaRPr lang="en-US" sz="2800" b="1" kern="1200" dirty="0">
              <a:solidFill>
                <a:schemeClr val="tx1"/>
              </a:solidFill>
              <a:ea typeface="MS Mincho" pitchFamily="49" charset="-128"/>
            </a:endParaRPr>
          </a:p>
        </p:txBody>
      </p:sp>
      <p:sp>
        <p:nvSpPr>
          <p:cNvPr id="532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fa'as'alu allaha alladhi akrama maqamaka wa akramani bika</a:t>
            </a:r>
          </a:p>
        </p:txBody>
      </p:sp>
      <p:sp>
        <p:nvSpPr>
          <p:cNvPr id="532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325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 يَرْزُقَنِي طَلَبَ </a:t>
            </a:r>
            <a:r>
              <a:rPr lang="ar-SA" sz="9200" kern="1200" dirty="0" err="1" smtClean="0">
                <a:solidFill>
                  <a:schemeClr val="bg1"/>
                </a:solidFill>
                <a:latin typeface="Arabic Typesetting" panose="03020402040406030203" pitchFamily="66" charset="-78"/>
                <a:ea typeface="+mn-ea"/>
                <a:cs typeface="Arabic Typesetting" panose="03020402040406030203" pitchFamily="66" charset="-78"/>
              </a:rPr>
              <a:t>ثَارِكَ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to endue me with the chance to avenge </a:t>
            </a:r>
            <a:r>
              <a:rPr lang="en-US" b="1" kern="1200" dirty="0" smtClean="0">
                <a:solidFill>
                  <a:schemeClr val="tx1"/>
                </a:solidFill>
                <a:ea typeface="MS Mincho" pitchFamily="49" charset="-128"/>
              </a:rPr>
              <a:t>you</a:t>
            </a:r>
          </a:p>
          <a:p>
            <a:pPr marL="342900" indent="-342900" eaLnBrk="1" hangingPunct="1">
              <a:defRPr/>
            </a:pPr>
            <a:r>
              <a:rPr lang="ur-PK" dirty="0">
                <a:solidFill>
                  <a:schemeClr val="tx1"/>
                </a:solidFill>
              </a:rPr>
              <a:t>مجھ کو آپ کے سبب سے کہ نصیب کرے مجھ کو طلب کرنا حق </a:t>
            </a:r>
            <a:endParaRPr lang="en-US" b="1" kern="1200" dirty="0">
              <a:solidFill>
                <a:schemeClr val="tx1"/>
              </a:solidFill>
              <a:ea typeface="MS Mincho" pitchFamily="49" charset="-128"/>
            </a:endParaRPr>
          </a:p>
        </p:txBody>
      </p:sp>
      <p:sp>
        <p:nvSpPr>
          <p:cNvPr id="542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an yarzuqani talaba tha'rika</a:t>
            </a:r>
          </a:p>
        </p:txBody>
      </p:sp>
      <p:sp>
        <p:nvSpPr>
          <p:cNvPr id="542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427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مَعَ إِمَامٍ مَنْصُورٍ مِنْ اهْلِ بَيْتِ مُحَمَّدٍ</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with a (Divinely) supported leader from the Household of Muhammad</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  آپکے خون کا اس امام کے ساتھ جو منصور ہے اور اہلبیت مصطفیٰ (ص) سے ہے</a:t>
            </a:r>
            <a:endParaRPr lang="en-US" b="1" kern="1200" dirty="0">
              <a:solidFill>
                <a:schemeClr val="tx1"/>
              </a:solidFill>
              <a:ea typeface="MS Mincho" pitchFamily="49" charset="-128"/>
            </a:endParaRPr>
          </a:p>
        </p:txBody>
      </p:sp>
      <p:sp>
        <p:nvSpPr>
          <p:cNvPr id="553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ma`a imamin mansurin min ahli bayti muhammadin</a:t>
            </a:r>
          </a:p>
        </p:txBody>
      </p:sp>
      <p:sp>
        <p:nvSpPr>
          <p:cNvPr id="553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530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صَلَّىٰ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وَآلِهِ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peace of Allah be upon him and his Household</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صلوات بھیجے خدا ان پر اور ان کی آل پر</a:t>
            </a:r>
            <a:endParaRPr lang="en-US" sz="3600" b="1" kern="1200" dirty="0">
              <a:solidFill>
                <a:schemeClr val="tx1"/>
              </a:solidFill>
              <a:ea typeface="MS Mincho" pitchFamily="49" charset="-128"/>
            </a:endParaRPr>
          </a:p>
        </p:txBody>
      </p:sp>
      <p:sp>
        <p:nvSpPr>
          <p:cNvPr id="563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salla allahu `alayhi wa alihi</a:t>
            </a:r>
          </a:p>
        </p:txBody>
      </p:sp>
      <p:sp>
        <p:nvSpPr>
          <p:cNvPr id="563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632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ٱجْعَلْنِي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عِنْدَكَ وَجِيهاً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(please) make me illustrious in Your </a:t>
            </a:r>
            <a:r>
              <a:rPr lang="en-US" sz="3600" b="1" kern="1200" dirty="0" smtClean="0">
                <a:solidFill>
                  <a:schemeClr val="tx1"/>
                </a:solidFill>
                <a:ea typeface="MS Mincho" pitchFamily="49" charset="-128"/>
              </a:rPr>
              <a:t>sight</a:t>
            </a:r>
          </a:p>
          <a:p>
            <a:pPr marL="342900" indent="-342900" eaLnBrk="1" hangingPunct="1">
              <a:defRPr/>
            </a:pPr>
            <a:r>
              <a:rPr lang="ur-PK" sz="3600" dirty="0">
                <a:solidFill>
                  <a:schemeClr val="tx1"/>
                </a:solidFill>
              </a:rPr>
              <a:t>خدا وندا قرار دے تو مجھے اپنے نزدیک سرخروئی </a:t>
            </a:r>
            <a:endParaRPr lang="en-US" sz="3600" b="1" kern="1200" dirty="0">
              <a:solidFill>
                <a:schemeClr val="tx1"/>
              </a:solidFill>
              <a:ea typeface="MS Mincho" pitchFamily="49" charset="-128"/>
            </a:endParaRPr>
          </a:p>
        </p:txBody>
      </p:sp>
      <p:sp>
        <p:nvSpPr>
          <p:cNvPr id="573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ij`alni `indaka wajihan</a:t>
            </a:r>
          </a:p>
        </p:txBody>
      </p:sp>
      <p:sp>
        <p:nvSpPr>
          <p:cNvPr id="573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735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بِٱلْحُسَيْنِ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ٱلسَّلاَمُ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وَٱلآخِرَةِ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in the name of al-</a:t>
            </a:r>
            <a:r>
              <a:rPr lang="en-US" sz="2800" b="1" kern="1200" dirty="0" err="1">
                <a:solidFill>
                  <a:schemeClr val="tx1"/>
                </a:solidFill>
                <a:ea typeface="MS Mincho" pitchFamily="49" charset="-128"/>
              </a:rPr>
              <a:t>Husayn</a:t>
            </a:r>
            <a:r>
              <a:rPr lang="en-US" sz="2800" b="1" kern="1200" dirty="0">
                <a:solidFill>
                  <a:schemeClr val="tx1"/>
                </a:solidFill>
                <a:ea typeface="MS Mincho" pitchFamily="49" charset="-128"/>
              </a:rPr>
              <a:t>, peace be upon him, in this world and in the Hereafter</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حضرت امام حسین علیھ السلام کے ساتھ دنیا و آخرت میں</a:t>
            </a:r>
            <a:endParaRPr lang="en-US" sz="2800" b="1" kern="1200" dirty="0">
              <a:solidFill>
                <a:schemeClr val="tx1"/>
              </a:solidFill>
              <a:ea typeface="MS Mincho" pitchFamily="49" charset="-128"/>
            </a:endParaRPr>
          </a:p>
        </p:txBody>
      </p:sp>
      <p:sp>
        <p:nvSpPr>
          <p:cNvPr id="583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bilhusayni `alayhi alssalamu fi alddunya wal-akhirati</a:t>
            </a:r>
          </a:p>
        </p:txBody>
      </p:sp>
      <p:sp>
        <p:nvSpPr>
          <p:cNvPr id="583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837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يَا ابَا عَبْدِ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t>
            </a:r>
            <a:r>
              <a:rPr lang="en-US" sz="3600" b="1" kern="1200" dirty="0" smtClean="0">
                <a:solidFill>
                  <a:schemeClr val="tx1"/>
                </a:solidFill>
                <a:ea typeface="MS Mincho" pitchFamily="49" charset="-128"/>
              </a:rPr>
              <a:t>Abu-`Abdullah,</a:t>
            </a:r>
          </a:p>
          <a:p>
            <a:pPr marL="342900" indent="-342900" eaLnBrk="1" hangingPunct="1">
              <a:defRPr/>
            </a:pPr>
            <a:r>
              <a:rPr lang="ur-PK" sz="3600" dirty="0">
                <a:solidFill>
                  <a:schemeClr val="tx1"/>
                </a:solidFill>
              </a:rPr>
              <a:t>اے ابو عبد الله الحسین (</a:t>
            </a:r>
            <a:endParaRPr lang="en-US" sz="3600" b="1" kern="1200" dirty="0">
              <a:solidFill>
                <a:schemeClr val="tx1"/>
              </a:solidFill>
              <a:ea typeface="MS Mincho" pitchFamily="49" charset="-128"/>
            </a:endParaRPr>
          </a:p>
        </p:txBody>
      </p:sp>
      <p:sp>
        <p:nvSpPr>
          <p:cNvPr id="593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ya aba `abdillahi</a:t>
            </a:r>
          </a:p>
        </p:txBody>
      </p:sp>
      <p:sp>
        <p:nvSpPr>
          <p:cNvPr id="593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5939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إِنِّي اتَقَرَّبُ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رَسُولِهِ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I do seek nearness to Allah, to His Messenger</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میں تقرب چاھتا ہوں بارگاہ خدا اور رسول خدا (ص)</a:t>
            </a:r>
            <a:endParaRPr lang="en-US" sz="3600" b="1" kern="1200" dirty="0">
              <a:solidFill>
                <a:schemeClr val="tx1"/>
              </a:solidFill>
              <a:ea typeface="MS Mincho" pitchFamily="49" charset="-128"/>
            </a:endParaRPr>
          </a:p>
        </p:txBody>
      </p:sp>
      <p:sp>
        <p:nvSpPr>
          <p:cNvPr id="604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inni ataqarrabu ila allahi wa ila rasulihi</a:t>
            </a:r>
          </a:p>
        </p:txBody>
      </p:sp>
      <p:sp>
        <p:nvSpPr>
          <p:cNvPr id="604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042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امِيرِ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ٱلْمُؤْمِنِينَ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فَاطِمَةَ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to the Commander of the Faithful, to Fatimah</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 اور حضرت امیر المومنین (ع) اور حضرت فاطمہ زہرا </a:t>
            </a:r>
            <a:endParaRPr lang="en-US" b="1" kern="1200" dirty="0">
              <a:solidFill>
                <a:schemeClr val="tx1"/>
              </a:solidFill>
              <a:ea typeface="MS Mincho" pitchFamily="49" charset="-128"/>
            </a:endParaRPr>
          </a:p>
        </p:txBody>
      </p:sp>
      <p:sp>
        <p:nvSpPr>
          <p:cNvPr id="614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ila amiri almu'minina wa ila fatimata</a:t>
            </a:r>
            <a:endParaRPr lang="fi-FI" sz="3200" b="1" i="1">
              <a:solidFill>
                <a:schemeClr val="bg1"/>
              </a:solidFill>
              <a:ea typeface="MS Mincho" pitchFamily="49" charset="-128"/>
            </a:endParaRPr>
          </a:p>
        </p:txBody>
      </p:sp>
      <p:sp>
        <p:nvSpPr>
          <p:cNvPr id="614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144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428625" y="3429000"/>
            <a:ext cx="83343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600" b="1" i="1">
                <a:solidFill>
                  <a:srgbClr val="C00000"/>
                </a:solidFill>
                <a:latin typeface="Trebuchet MS" pitchFamily="34" charset="0"/>
                <a:ea typeface="MS Mincho" pitchFamily="49" charset="-128"/>
              </a:rPr>
              <a:t>Ziyáráh of Ashurá</a:t>
            </a:r>
          </a:p>
        </p:txBody>
      </p:sp>
      <p:sp>
        <p:nvSpPr>
          <p:cNvPr id="7171" name="Rectangle 8"/>
          <p:cNvSpPr>
            <a:spLocks noChangeArrowheads="1"/>
          </p:cNvSpPr>
          <p:nvPr/>
        </p:nvSpPr>
        <p:spPr bwMode="auto">
          <a:xfrm>
            <a:off x="685800" y="5040313"/>
            <a:ext cx="784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dirty="0">
                <a:solidFill>
                  <a:schemeClr val="bg1"/>
                </a:solidFill>
              </a:rPr>
              <a:t>(Arabic text with English Translation &amp; English </a:t>
            </a:r>
            <a:r>
              <a:rPr lang="en-US" i="1" dirty="0" smtClean="0">
                <a:solidFill>
                  <a:schemeClr val="bg1"/>
                </a:solidFill>
              </a:rPr>
              <a:t>Urdu &amp; Transliteration</a:t>
            </a:r>
            <a:r>
              <a:rPr lang="en-US" i="1" dirty="0">
                <a:solidFill>
                  <a:schemeClr val="bg1"/>
                </a:solidFill>
              </a:rPr>
              <a:t>)</a:t>
            </a:r>
          </a:p>
        </p:txBody>
      </p:sp>
      <p:sp>
        <p:nvSpPr>
          <p:cNvPr id="7172" name="Rectangle 5"/>
          <p:cNvSpPr>
            <a:spLocks noChangeArrowheads="1"/>
          </p:cNvSpPr>
          <p:nvPr/>
        </p:nvSpPr>
        <p:spPr bwMode="auto">
          <a:xfrm>
            <a:off x="0" y="5867400"/>
            <a:ext cx="9144000" cy="10001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200" b="1">
              <a:solidFill>
                <a:schemeClr val="bg1"/>
              </a:solidFill>
              <a:latin typeface="Trebuchet MS" pitchFamily="34" charset="0"/>
            </a:endParaRPr>
          </a:p>
          <a:p>
            <a:pPr algn="ctr"/>
            <a:r>
              <a:rPr lang="en-US" sz="1100" b="1">
                <a:solidFill>
                  <a:schemeClr val="bg1"/>
                </a:solidFill>
              </a:rPr>
              <a:t>For any errors / comments please write to: duas.org@gmail.com</a:t>
            </a:r>
            <a:endParaRPr lang="en-US" sz="1200" b="1">
              <a:solidFill>
                <a:schemeClr val="bg1"/>
              </a:solidFill>
              <a:latin typeface="Trebuchet MS" pitchFamily="34" charset="0"/>
            </a:endParaRPr>
          </a:p>
          <a:p>
            <a:pPr algn="ctr"/>
            <a:r>
              <a:rPr lang="en-US" sz="1200" b="1">
                <a:solidFill>
                  <a:schemeClr val="bg1"/>
                </a:solidFill>
                <a:latin typeface="Trebuchet MS" pitchFamily="34" charset="0"/>
              </a:rPr>
              <a:t>Kindly recite Sura E Fatiha for Marhumeen of all those who have worked towards making this small work possible.</a:t>
            </a:r>
          </a:p>
          <a:p>
            <a:pPr algn="ctr"/>
            <a:r>
              <a:rPr lang="en-US" sz="1200" b="1">
                <a:solidFill>
                  <a:schemeClr val="bg1"/>
                </a:solidFill>
                <a:latin typeface="Trebuchet MS" pitchFamily="34" charset="0"/>
              </a:rPr>
              <a:t>To display the font correctly, please use the Arabic font “Attari_Quran_Shipped” .</a:t>
            </a:r>
          </a:p>
          <a:p>
            <a:pPr algn="ctr"/>
            <a:r>
              <a:rPr lang="en-US" sz="1200" b="1">
                <a:solidFill>
                  <a:schemeClr val="bg1"/>
                </a:solidFill>
                <a:latin typeface="Trebuchet MS" pitchFamily="34" charset="0"/>
              </a:rPr>
              <a:t>Download font here : http://www.duas.org/fonts/ </a:t>
            </a:r>
          </a:p>
        </p:txBody>
      </p:sp>
      <p:sp>
        <p:nvSpPr>
          <p:cNvPr id="7173" name="Rectangle 8"/>
          <p:cNvSpPr>
            <a:spLocks noChangeArrowheads="1"/>
          </p:cNvSpPr>
          <p:nvPr/>
        </p:nvSpPr>
        <p:spPr bwMode="auto">
          <a:xfrm>
            <a:off x="685800" y="1676400"/>
            <a:ext cx="7848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ar-SA" sz="8800" b="1">
                <a:solidFill>
                  <a:srgbClr val="C00000"/>
                </a:solidFill>
              </a:rPr>
              <a:t>زِيَارَةِ عَاشُورَاء</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3019" y="319949"/>
            <a:ext cx="3934162" cy="958849"/>
          </a:xfrm>
          <a:prstGeom prst="rect">
            <a:avLst/>
          </a:prstGeom>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ٱلْحَسَنِ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وَإِلَيْكَ بِمُوَالاَتِكَ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to al-</a:t>
            </a:r>
            <a:r>
              <a:rPr lang="en-US" sz="2800" b="1" kern="1200" dirty="0" err="1">
                <a:solidFill>
                  <a:schemeClr val="tx1"/>
                </a:solidFill>
                <a:ea typeface="MS Mincho" pitchFamily="49" charset="-128"/>
              </a:rPr>
              <a:t>Hasan</a:t>
            </a:r>
            <a:r>
              <a:rPr lang="en-US" sz="2800" b="1" kern="1200" dirty="0">
                <a:solidFill>
                  <a:schemeClr val="tx1"/>
                </a:solidFill>
                <a:ea typeface="MS Mincho" pitchFamily="49" charset="-128"/>
              </a:rPr>
              <a:t>, and to you by means of loyalty to </a:t>
            </a:r>
            <a:r>
              <a:rPr lang="en-US" sz="2800" b="1" kern="1200" dirty="0" smtClean="0">
                <a:solidFill>
                  <a:schemeClr val="tx1"/>
                </a:solidFill>
                <a:ea typeface="MS Mincho" pitchFamily="49" charset="-128"/>
              </a:rPr>
              <a:t>you</a:t>
            </a:r>
          </a:p>
          <a:p>
            <a:pPr marL="342900" indent="-342900" eaLnBrk="1" hangingPunct="1">
              <a:defRPr/>
            </a:pPr>
            <a:r>
              <a:rPr lang="ur-PK" sz="2800" dirty="0">
                <a:solidFill>
                  <a:schemeClr val="tx1"/>
                </a:solidFill>
              </a:rPr>
              <a:t> اور حضرت امام حسن (ع) اور آپ کی جناب میں آپ کی محبّت کے سبب سے</a:t>
            </a:r>
            <a:endParaRPr lang="en-US" sz="2800" b="1" kern="1200" dirty="0">
              <a:solidFill>
                <a:schemeClr val="tx1"/>
              </a:solidFill>
              <a:ea typeface="MS Mincho" pitchFamily="49" charset="-128"/>
            </a:endParaRPr>
          </a:p>
        </p:txBody>
      </p:sp>
      <p:sp>
        <p:nvSpPr>
          <p:cNvPr id="624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ila alhasani wa ilayka bimuwalatika</a:t>
            </a:r>
          </a:p>
        </p:txBody>
      </p:sp>
      <p:sp>
        <p:nvSpPr>
          <p:cNvPr id="624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247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(مِمَّنْ قَاتَلَكَ</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and by means of repudiation of those who fought against </a:t>
            </a:r>
            <a:r>
              <a:rPr lang="en-US" b="1" kern="1200" dirty="0" smtClean="0">
                <a:solidFill>
                  <a:schemeClr val="tx1"/>
                </a:solidFill>
                <a:ea typeface="MS Mincho" pitchFamily="49" charset="-128"/>
              </a:rPr>
              <a:t>you</a:t>
            </a:r>
          </a:p>
          <a:p>
            <a:pPr marL="342900" indent="-342900" eaLnBrk="1" hangingPunct="1">
              <a:defRPr/>
            </a:pPr>
            <a:r>
              <a:rPr lang="ur-PK" dirty="0">
                <a:solidFill>
                  <a:schemeClr val="tx1"/>
                </a:solidFill>
              </a:rPr>
              <a:t>اور بیزاری سے ان لوگوں کی جنہوں نے آپ کے ساتھ قتال کیا </a:t>
            </a:r>
            <a:endParaRPr lang="en-US" b="1" kern="1200" dirty="0">
              <a:solidFill>
                <a:schemeClr val="tx1"/>
              </a:solidFill>
              <a:ea typeface="MS Mincho" pitchFamily="49" charset="-128"/>
            </a:endParaRPr>
          </a:p>
        </p:txBody>
      </p:sp>
      <p:sp>
        <p:nvSpPr>
          <p:cNvPr id="634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bilbara'ati (mimman qatalaka</a:t>
            </a:r>
          </a:p>
        </p:txBody>
      </p:sp>
      <p:sp>
        <p:nvSpPr>
          <p:cNvPr id="634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349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وَنَصَبَ لَكَ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ٱلْحَرْبَ</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incurred your hostility</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قائم کیا آپ سے جنگ کو </a:t>
            </a:r>
            <a:endParaRPr lang="en-US" sz="3600" b="1" kern="1200" dirty="0">
              <a:solidFill>
                <a:schemeClr val="tx1"/>
              </a:solidFill>
              <a:ea typeface="MS Mincho" pitchFamily="49" charset="-128"/>
            </a:endParaRPr>
          </a:p>
        </p:txBody>
      </p:sp>
      <p:sp>
        <p:nvSpPr>
          <p:cNvPr id="645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nasaba laka alharba</a:t>
            </a:r>
          </a:p>
        </p:txBody>
      </p:sp>
      <p:sp>
        <p:nvSpPr>
          <p:cNvPr id="645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451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مِمَّنْ اسَّسَ اسَاسَ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ٱلظُّلْمِ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وَٱلْجَوْرِ</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repudiation of those who laid the basis of persecution and wronging against you all</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اور ان لوگوں کو بیزاری کی وجہ سے جنہوں نے قائم کیا بنیاد ظلم و ستم کو،</a:t>
            </a:r>
            <a:endParaRPr lang="en-US" sz="2800" b="1" kern="1200" dirty="0">
              <a:solidFill>
                <a:schemeClr val="tx1"/>
              </a:solidFill>
              <a:ea typeface="MS Mincho" pitchFamily="49" charset="-128"/>
            </a:endParaRPr>
          </a:p>
        </p:txBody>
      </p:sp>
      <p:sp>
        <p:nvSpPr>
          <p:cNvPr id="655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bilbara'ati mimman assasa asasa alzzulmi waljawri `alaykum</a:t>
            </a:r>
          </a:p>
        </p:txBody>
      </p:sp>
      <p:sp>
        <p:nvSpPr>
          <p:cNvPr id="655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554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وَابْرَا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رَسُولِهِ)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I also repudiate, in the presence of Allah and His Messenger</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آپ حضرات پر اور بیزاری کرتا ہوں درگاہ خدا میں اور بارگاہ رسالتمآب میں </a:t>
            </a:r>
            <a:endParaRPr lang="en-US" sz="2800" b="1" kern="1200" dirty="0">
              <a:solidFill>
                <a:schemeClr val="tx1"/>
              </a:solidFill>
              <a:ea typeface="MS Mincho" pitchFamily="49" charset="-128"/>
            </a:endParaRPr>
          </a:p>
        </p:txBody>
      </p:sp>
      <p:sp>
        <p:nvSpPr>
          <p:cNvPr id="665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abra'u ila allahi wa ila rasulihi)</a:t>
            </a:r>
          </a:p>
        </p:txBody>
      </p:sp>
      <p:sp>
        <p:nvSpPr>
          <p:cNvPr id="665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656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مِمَّنْ اسَّسَ اسَاسَ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ذٰلِكَ</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those who laid the basis of all that</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ان لوگوں سے جنہوں نے </a:t>
            </a:r>
            <a:endParaRPr lang="en-US" sz="3600" b="1" kern="1200" dirty="0">
              <a:solidFill>
                <a:schemeClr val="tx1"/>
              </a:solidFill>
              <a:ea typeface="MS Mincho" pitchFamily="49" charset="-128"/>
            </a:endParaRPr>
          </a:p>
        </p:txBody>
      </p:sp>
      <p:sp>
        <p:nvSpPr>
          <p:cNvPr id="675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mimman assasa asasa dhalika</a:t>
            </a:r>
          </a:p>
        </p:txBody>
      </p:sp>
      <p:sp>
        <p:nvSpPr>
          <p:cNvPr id="675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759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وَبَنَىٰ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عَلَيْهِ بُنْيَانَهُ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established their foundations on it</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اسکی بنیاد ڈالی</a:t>
            </a:r>
            <a:endParaRPr lang="en-US" sz="3600" b="1" kern="1200" dirty="0">
              <a:solidFill>
                <a:schemeClr val="tx1"/>
              </a:solidFill>
              <a:ea typeface="MS Mincho" pitchFamily="49" charset="-128"/>
            </a:endParaRPr>
          </a:p>
        </p:txBody>
      </p:sp>
      <p:sp>
        <p:nvSpPr>
          <p:cNvPr id="686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bana `alayhi bunyanahu</a:t>
            </a:r>
          </a:p>
        </p:txBody>
      </p:sp>
      <p:sp>
        <p:nvSpPr>
          <p:cNvPr id="686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861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وَجَرَىٰ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ظُلْمِهِ وَجَوْرِهِ عَلَيْكُمْ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وَعلىٰ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اشْيَاعِكُمْ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continued in wronging and persecuting you and your adherents</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 اور اس کو مستحکم کرتے رہے اور قائم رہے آپ حضرات پر ظلم و ستم کرنے پر</a:t>
            </a:r>
            <a:endParaRPr lang="en-US" sz="2800" b="1" kern="1200" dirty="0">
              <a:solidFill>
                <a:schemeClr val="tx1"/>
              </a:solidFill>
              <a:ea typeface="MS Mincho" pitchFamily="49" charset="-128"/>
            </a:endParaRPr>
          </a:p>
        </p:txBody>
      </p:sp>
      <p:sp>
        <p:nvSpPr>
          <p:cNvPr id="696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jara fi zulmihi wa jawrihi `alaykum wa `ala ashya`ikum</a:t>
            </a:r>
          </a:p>
        </p:txBody>
      </p:sp>
      <p:sp>
        <p:nvSpPr>
          <p:cNvPr id="696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6963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بَرِئْتُ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وَإِلَيْكُمْ مِنْهُمْ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In the presence of Allah and you all do I repudiate these</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 اور آپ حضرات کی پیروی کرنے والوں پر، بیزاری کرتا ہوں </a:t>
            </a:r>
            <a:endParaRPr lang="en-US" b="1" kern="1200" dirty="0">
              <a:solidFill>
                <a:schemeClr val="tx1"/>
              </a:solidFill>
              <a:ea typeface="MS Mincho" pitchFamily="49" charset="-128"/>
            </a:endParaRPr>
          </a:p>
        </p:txBody>
      </p:sp>
      <p:sp>
        <p:nvSpPr>
          <p:cNvPr id="706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bari'tu ila allahi wa ilaykum minhum</a:t>
            </a:r>
          </a:p>
        </p:txBody>
      </p:sp>
      <p:sp>
        <p:nvSpPr>
          <p:cNvPr id="706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066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وَاتَقَرَّبُ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إِلَىٰ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ثُمَّ إِلَيْكُمْ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I seek nearness to Allah and then to you </a:t>
            </a:r>
            <a:r>
              <a:rPr lang="en-US" sz="2800" b="1" kern="1200" dirty="0" smtClean="0">
                <a:solidFill>
                  <a:schemeClr val="tx1"/>
                </a:solidFill>
                <a:ea typeface="MS Mincho" pitchFamily="49" charset="-128"/>
              </a:rPr>
              <a:t>all</a:t>
            </a:r>
          </a:p>
          <a:p>
            <a:pPr marL="342900" indent="-342900" eaLnBrk="1" hangingPunct="1">
              <a:defRPr/>
            </a:pPr>
            <a:r>
              <a:rPr lang="ur-PK" sz="2800" dirty="0">
                <a:solidFill>
                  <a:schemeClr val="tx1"/>
                </a:solidFill>
              </a:rPr>
              <a:t>میں خدا کی طرف اور آپ کی طرف ان لوگوں سے اور تقرب چاھتا ہوں میں خدا کی طرف پھر آپ حضرت کی طرف،</a:t>
            </a:r>
            <a:endParaRPr lang="en-US" sz="2800" b="1" kern="1200" dirty="0">
              <a:solidFill>
                <a:schemeClr val="tx1"/>
              </a:solidFill>
              <a:ea typeface="MS Mincho" pitchFamily="49" charset="-128"/>
            </a:endParaRPr>
          </a:p>
        </p:txBody>
      </p:sp>
      <p:sp>
        <p:nvSpPr>
          <p:cNvPr id="716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ataqarrabu ila allahi thumma ilaykum</a:t>
            </a:r>
          </a:p>
        </p:txBody>
      </p:sp>
      <p:sp>
        <p:nvSpPr>
          <p:cNvPr id="716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168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1295400"/>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dirty="0"/>
              <a:t>The first form of </a:t>
            </a:r>
            <a:r>
              <a:rPr lang="en-US" sz="2200" b="1" dirty="0" err="1"/>
              <a:t>ziyarah</a:t>
            </a:r>
            <a:r>
              <a:rPr lang="en-US" sz="2200" b="1" dirty="0"/>
              <a:t> to be mentioned hereinafter is the famous </a:t>
            </a:r>
            <a:r>
              <a:rPr lang="en-US" sz="2200" b="1" dirty="0" err="1"/>
              <a:t>ziyarah</a:t>
            </a:r>
            <a:r>
              <a:rPr lang="en-US" sz="2200" b="1" dirty="0"/>
              <a:t> of `</a:t>
            </a:r>
            <a:r>
              <a:rPr lang="en-US" sz="2200" b="1" dirty="0" err="1"/>
              <a:t>Ashura</a:t>
            </a:r>
            <a:r>
              <a:rPr lang="en-US" sz="2200" b="1" dirty="0"/>
              <a:t>', which can be said at the tomb of Imam al-</a:t>
            </a:r>
            <a:r>
              <a:rPr lang="en-US" sz="2200" b="1" dirty="0" err="1"/>
              <a:t>Husayn</a:t>
            </a:r>
            <a:r>
              <a:rPr lang="en-US" sz="2200" b="1" dirty="0"/>
              <a:t> (A) </a:t>
            </a:r>
            <a:r>
              <a:rPr lang="en-US" sz="2200" b="1" u="sng" dirty="0"/>
              <a:t>and also from far distance</a:t>
            </a:r>
            <a:r>
              <a:rPr lang="en-US" sz="2200" b="1" dirty="0"/>
              <a:t>. The following is the elaborate report of this form of </a:t>
            </a:r>
            <a:r>
              <a:rPr lang="en-US" sz="2200" b="1" dirty="0" err="1"/>
              <a:t>ziyarah</a:t>
            </a:r>
            <a:r>
              <a:rPr lang="en-US" sz="2200" b="1" dirty="0"/>
              <a:t>, as has been narrated by </a:t>
            </a:r>
            <a:r>
              <a:rPr lang="en-US" sz="2200" b="1" dirty="0" err="1"/>
              <a:t>Shaykh</a:t>
            </a:r>
            <a:r>
              <a:rPr lang="en-US" sz="2200" b="1" dirty="0"/>
              <a:t> Abu-</a:t>
            </a:r>
            <a:r>
              <a:rPr lang="en-US" sz="2200" b="1" dirty="0" err="1"/>
              <a:t>Ja`far</a:t>
            </a:r>
            <a:r>
              <a:rPr lang="en-US" sz="2200" b="1" dirty="0"/>
              <a:t> al-</a:t>
            </a:r>
            <a:r>
              <a:rPr lang="en-US" sz="2200" b="1" dirty="0" err="1"/>
              <a:t>Tusi</a:t>
            </a:r>
            <a:r>
              <a:rPr lang="en-US" sz="2200" b="1" dirty="0"/>
              <a:t> in his book of al-</a:t>
            </a:r>
            <a:r>
              <a:rPr lang="en-US" sz="2200" b="1" dirty="0" err="1"/>
              <a:t>Misbah</a:t>
            </a:r>
            <a:r>
              <a:rPr lang="en-US" sz="2200" b="1" dirty="0"/>
              <a:t>: Muhammad </a:t>
            </a:r>
            <a:r>
              <a:rPr lang="en-US" sz="2200" b="1" dirty="0" err="1"/>
              <a:t>ibn</a:t>
            </a:r>
            <a:r>
              <a:rPr lang="en-US" sz="2200" b="1" dirty="0"/>
              <a:t> Ismail </a:t>
            </a:r>
            <a:r>
              <a:rPr lang="en-US" sz="2200" b="1" dirty="0" err="1"/>
              <a:t>ibn</a:t>
            </a:r>
            <a:r>
              <a:rPr lang="en-US" sz="2200" b="1" dirty="0"/>
              <a:t> </a:t>
            </a:r>
            <a:r>
              <a:rPr lang="en-US" sz="2200" b="1" dirty="0" err="1"/>
              <a:t>Buzaygh</a:t>
            </a:r>
            <a:r>
              <a:rPr lang="en-US" sz="2200" b="1" dirty="0"/>
              <a:t> has reported on the authority of </a:t>
            </a:r>
            <a:r>
              <a:rPr lang="en-US" sz="2200" b="1" dirty="0" err="1"/>
              <a:t>Salih</a:t>
            </a:r>
            <a:r>
              <a:rPr lang="en-US" sz="2200" b="1" dirty="0"/>
              <a:t> </a:t>
            </a:r>
            <a:r>
              <a:rPr lang="en-US" sz="2200" b="1" dirty="0" err="1"/>
              <a:t>ibn</a:t>
            </a:r>
            <a:r>
              <a:rPr lang="en-US" sz="2200" b="1" dirty="0"/>
              <a:t> `</a:t>
            </a:r>
            <a:r>
              <a:rPr lang="en-US" sz="2200" b="1" dirty="0" err="1"/>
              <a:t>Aqabah</a:t>
            </a:r>
            <a:r>
              <a:rPr lang="en-US" sz="2200" b="1" dirty="0"/>
              <a:t> on the authority of his father on the authority of Imam Muhammad al-</a:t>
            </a:r>
            <a:r>
              <a:rPr lang="en-US" sz="2200" b="1" dirty="0" err="1"/>
              <a:t>Baqir</a:t>
            </a:r>
            <a:r>
              <a:rPr lang="en-US" sz="2200" b="1" dirty="0"/>
              <a:t> (A) who said, “Whoever visits al-</a:t>
            </a:r>
            <a:r>
              <a:rPr lang="en-US" sz="2200" b="1" dirty="0" err="1"/>
              <a:t>Husayn</a:t>
            </a:r>
            <a:r>
              <a:rPr lang="en-US" sz="2200" b="1" dirty="0"/>
              <a:t> </a:t>
            </a:r>
            <a:r>
              <a:rPr lang="en-US" sz="2200" b="1" dirty="0" err="1"/>
              <a:t>ibn</a:t>
            </a:r>
            <a:r>
              <a:rPr lang="en-US" sz="2200" b="1" dirty="0"/>
              <a:t> `Ali (A) on the tenth day of Muharram and remains there weeping, will meet Almighty Allah on the day of meeting Him having the reward of two thousand times of going on Hajj, two thousand times of going on `</a:t>
            </a:r>
            <a:r>
              <a:rPr lang="en-US" sz="2200" b="1" dirty="0" err="1"/>
              <a:t>umrah</a:t>
            </a:r>
            <a:r>
              <a:rPr lang="en-US" sz="2200" b="1" dirty="0"/>
              <a:t>, as well as the reward of one who has participated with the Holy Messenger of Allah and with the Holy Imams in two thousand campaigns.” The reporter asked, “May Allah accept me as ransom for you! What should one who lives in remote regions and cannot come to the tomb on that day do?”</a:t>
            </a:r>
          </a:p>
        </p:txBody>
      </p:sp>
      <p:sp>
        <p:nvSpPr>
          <p:cNvPr id="819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19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بِمُوَالاَتِكُمْ وَمُوَالاَةِ وَلِيِّكُمْ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by means of declaring loyalty to you and to your </a:t>
            </a:r>
            <a:r>
              <a:rPr lang="en-US" sz="2800" b="1" kern="1200" dirty="0" smtClean="0">
                <a:solidFill>
                  <a:schemeClr val="tx1"/>
                </a:solidFill>
                <a:ea typeface="MS Mincho" pitchFamily="49" charset="-128"/>
              </a:rPr>
              <a:t>loyalists</a:t>
            </a:r>
          </a:p>
          <a:p>
            <a:pPr marL="342900" indent="-342900" eaLnBrk="1" hangingPunct="1">
              <a:defRPr/>
            </a:pPr>
            <a:r>
              <a:rPr lang="ur-PK" sz="2800" dirty="0">
                <a:solidFill>
                  <a:schemeClr val="tx1"/>
                </a:solidFill>
              </a:rPr>
              <a:t> آپ حضرات کی دوستی سے اور آپ کے دوستوں کی دوستی سے</a:t>
            </a:r>
            <a:endParaRPr lang="en-US" sz="2800" b="1" kern="1200" dirty="0">
              <a:solidFill>
                <a:schemeClr val="tx1"/>
              </a:solidFill>
              <a:ea typeface="MS Mincho" pitchFamily="49" charset="-128"/>
            </a:endParaRPr>
          </a:p>
        </p:txBody>
      </p:sp>
      <p:sp>
        <p:nvSpPr>
          <p:cNvPr id="727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bimuwalatikum wa muwalati waliyyikum</a:t>
            </a:r>
          </a:p>
        </p:txBody>
      </p:sp>
      <p:sp>
        <p:nvSpPr>
          <p:cNvPr id="727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271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اعْدَائِكُمْ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and declaring repudiation of your </a:t>
            </a:r>
            <a:r>
              <a:rPr lang="en-US" b="1" kern="1200" dirty="0" smtClean="0">
                <a:solidFill>
                  <a:schemeClr val="tx1"/>
                </a:solidFill>
                <a:ea typeface="MS Mincho" pitchFamily="49" charset="-128"/>
              </a:rPr>
              <a:t>enemies</a:t>
            </a:r>
          </a:p>
          <a:p>
            <a:pPr marL="342900" indent="-342900" eaLnBrk="1" hangingPunct="1">
              <a:defRPr/>
            </a:pPr>
            <a:r>
              <a:rPr lang="ur-PK" dirty="0">
                <a:solidFill>
                  <a:schemeClr val="tx1"/>
                </a:solidFill>
              </a:rPr>
              <a:t> اور بیزاری سے آپ حضرات کے دشمنوں سے اور ان لوگوں سے </a:t>
            </a:r>
            <a:endParaRPr lang="en-US" b="1" kern="1200" dirty="0">
              <a:solidFill>
                <a:schemeClr val="tx1"/>
              </a:solidFill>
              <a:ea typeface="MS Mincho" pitchFamily="49" charset="-128"/>
            </a:endParaRPr>
          </a:p>
        </p:txBody>
      </p:sp>
      <p:sp>
        <p:nvSpPr>
          <p:cNvPr id="737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bilbara'ati min a`da'ikum</a:t>
            </a:r>
          </a:p>
        </p:txBody>
      </p:sp>
      <p:sp>
        <p:nvSpPr>
          <p:cNvPr id="737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373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وَٱلنَّاصِبِينَ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لَكُمُ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ٱلْحَرْبَ</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those who incur animosity of </a:t>
            </a:r>
            <a:r>
              <a:rPr lang="en-US" sz="3600" b="1" kern="1200" dirty="0" smtClean="0">
                <a:solidFill>
                  <a:schemeClr val="tx1"/>
                </a:solidFill>
                <a:ea typeface="MS Mincho" pitchFamily="49" charset="-128"/>
              </a:rPr>
              <a:t>you</a:t>
            </a:r>
          </a:p>
          <a:p>
            <a:pPr marL="342900" indent="-342900" eaLnBrk="1" hangingPunct="1">
              <a:defRPr/>
            </a:pPr>
            <a:r>
              <a:rPr lang="ur-PK" sz="3600" dirty="0">
                <a:solidFill>
                  <a:schemeClr val="tx1"/>
                </a:solidFill>
              </a:rPr>
              <a:t>جنہوں نے آپ حضرات سے جنگ کی</a:t>
            </a:r>
            <a:endParaRPr lang="en-US" sz="3600" b="1" kern="1200" dirty="0">
              <a:solidFill>
                <a:schemeClr val="tx1"/>
              </a:solidFill>
              <a:ea typeface="MS Mincho" pitchFamily="49" charset="-128"/>
            </a:endParaRPr>
          </a:p>
        </p:txBody>
      </p:sp>
      <p:sp>
        <p:nvSpPr>
          <p:cNvPr id="747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walnnasibina lakum alharba</a:t>
            </a:r>
          </a:p>
        </p:txBody>
      </p:sp>
      <p:sp>
        <p:nvSpPr>
          <p:cNvPr id="747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475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اشْيَاعِهِمْ وَاتْبَاعِهِمْ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repudiation of their adherents and followers</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 اور بیزاری سے ان ا پیروی کرنے والوں سے اور ان کے اتباع کرنے والوں سے،</a:t>
            </a:r>
            <a:endParaRPr lang="en-US" sz="2800" b="1" kern="1200" dirty="0">
              <a:solidFill>
                <a:schemeClr val="tx1"/>
              </a:solidFill>
              <a:ea typeface="MS Mincho" pitchFamily="49" charset="-128"/>
            </a:endParaRPr>
          </a:p>
        </p:txBody>
      </p:sp>
      <p:sp>
        <p:nvSpPr>
          <p:cNvPr id="757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bilbara'ati min ashya`ihim wa atba`ihim</a:t>
            </a:r>
          </a:p>
        </p:txBody>
      </p:sp>
      <p:sp>
        <p:nvSpPr>
          <p:cNvPr id="757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578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إِنِّي سِلْمٌ لِمَنْ سَالَمَكُمْ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I am verily at peace with those who have been at peace with you</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میں صلح کرنے والا ہوں ہر اس شخص سے جو آپ سے صلح کرنے والا ہو</a:t>
            </a:r>
            <a:endParaRPr lang="en-US" b="1" kern="1200" dirty="0">
              <a:solidFill>
                <a:schemeClr val="tx1"/>
              </a:solidFill>
              <a:ea typeface="MS Mincho" pitchFamily="49" charset="-128"/>
            </a:endParaRPr>
          </a:p>
        </p:txBody>
      </p:sp>
      <p:sp>
        <p:nvSpPr>
          <p:cNvPr id="768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inni silmun liman salamakum</a:t>
            </a:r>
          </a:p>
        </p:txBody>
      </p:sp>
      <p:sp>
        <p:nvSpPr>
          <p:cNvPr id="768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680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وَحَرْبٌ لِمَنْ حَارَبَكُمْ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I am at war against those who fought against you</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  اور جنگ کرنے والا ہوں جو آپ حضرات سے جنگ کرے</a:t>
            </a:r>
            <a:endParaRPr lang="en-US" b="1" kern="1200" dirty="0">
              <a:solidFill>
                <a:schemeClr val="tx1"/>
              </a:solidFill>
              <a:ea typeface="MS Mincho" pitchFamily="49" charset="-128"/>
            </a:endParaRPr>
          </a:p>
        </p:txBody>
      </p:sp>
      <p:sp>
        <p:nvSpPr>
          <p:cNvPr id="7782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harbun liman harabakum</a:t>
            </a:r>
          </a:p>
        </p:txBody>
      </p:sp>
      <p:sp>
        <p:nvSpPr>
          <p:cNvPr id="7782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783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وَوَلِيٌّ لِمَنْ وَالاَكُمْ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loyalist to those who have been loyalist to you</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 اور دوست ہوں اس شخص کا جو آپ حضرات کو دوست رکھے</a:t>
            </a:r>
            <a:endParaRPr lang="en-US" sz="2800" b="1" kern="1200" dirty="0">
              <a:solidFill>
                <a:schemeClr val="tx1"/>
              </a:solidFill>
              <a:ea typeface="MS Mincho" pitchFamily="49" charset="-128"/>
            </a:endParaRPr>
          </a:p>
        </p:txBody>
      </p:sp>
      <p:sp>
        <p:nvSpPr>
          <p:cNvPr id="7885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waliyyun liman walakum</a:t>
            </a:r>
          </a:p>
        </p:txBody>
      </p:sp>
      <p:sp>
        <p:nvSpPr>
          <p:cNvPr id="7885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885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وَعَدُوٌّ لِمَنْ عَادَاكُمْ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enemy of those who have shown enmity towards you</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 اور دشمن ہوں ہر اس شخص کا جو آپ حضرات سے دشمنی رکھے، </a:t>
            </a:r>
            <a:endParaRPr lang="en-US" sz="2800" b="1" kern="1200" dirty="0">
              <a:solidFill>
                <a:schemeClr val="tx1"/>
              </a:solidFill>
              <a:ea typeface="MS Mincho" pitchFamily="49" charset="-128"/>
            </a:endParaRPr>
          </a:p>
        </p:txBody>
      </p:sp>
      <p:sp>
        <p:nvSpPr>
          <p:cNvPr id="7987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`aduwwun liman `adakum</a:t>
            </a:r>
          </a:p>
        </p:txBody>
      </p:sp>
      <p:sp>
        <p:nvSpPr>
          <p:cNvPr id="7987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7987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فَاسْالُ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اكْرَمَنِي بِمَعْرِفَتِكُمْ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So, I beseech Allah Who has endued me with the honor of recognizing </a:t>
            </a:r>
            <a:r>
              <a:rPr lang="en-US" sz="2800" b="1" kern="1200" dirty="0" smtClean="0">
                <a:solidFill>
                  <a:schemeClr val="tx1"/>
                </a:solidFill>
                <a:ea typeface="MS Mincho" pitchFamily="49" charset="-128"/>
              </a:rPr>
              <a:t>you</a:t>
            </a:r>
          </a:p>
          <a:p>
            <a:pPr marL="342900" indent="-342900" eaLnBrk="1" hangingPunct="1">
              <a:defRPr/>
            </a:pPr>
            <a:r>
              <a:rPr lang="ur-PK" sz="2800" dirty="0">
                <a:solidFill>
                  <a:schemeClr val="tx1"/>
                </a:solidFill>
              </a:rPr>
              <a:t>پاس میں سوال کرتا ہوں اس خدا سے جس نے مجھے بزرگی عطا فرمائی </a:t>
            </a:r>
            <a:endParaRPr lang="en-US" sz="2800" b="1" kern="1200" dirty="0">
              <a:solidFill>
                <a:schemeClr val="tx1"/>
              </a:solidFill>
              <a:ea typeface="MS Mincho" pitchFamily="49" charset="-128"/>
            </a:endParaRPr>
          </a:p>
        </p:txBody>
      </p:sp>
      <p:sp>
        <p:nvSpPr>
          <p:cNvPr id="8090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fa'as'alu allaha alladhi akramani bima`rifatikum</a:t>
            </a:r>
          </a:p>
        </p:txBody>
      </p:sp>
      <p:sp>
        <p:nvSpPr>
          <p:cNvPr id="8090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090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وَمَعْرِفَةِ اوْلِيَائِكُمْ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recognizing your </a:t>
            </a:r>
            <a:r>
              <a:rPr lang="en-US" sz="3600" b="1" kern="1200" dirty="0" smtClean="0">
                <a:solidFill>
                  <a:schemeClr val="tx1"/>
                </a:solidFill>
                <a:ea typeface="MS Mincho" pitchFamily="49" charset="-128"/>
              </a:rPr>
              <a:t>loyalists</a:t>
            </a:r>
          </a:p>
          <a:p>
            <a:pPr marL="342900" indent="-342900" eaLnBrk="1" hangingPunct="1">
              <a:defRPr/>
            </a:pPr>
            <a:r>
              <a:rPr lang="ur-PK" sz="3600" dirty="0">
                <a:solidFill>
                  <a:schemeClr val="tx1"/>
                </a:solidFill>
              </a:rPr>
              <a:t>آپ کی معرفت کی وجہ سے اور آپ کے دوستوں کی معرفت کی وجہ سے </a:t>
            </a:r>
            <a:endParaRPr lang="en-US" sz="3600" b="1" kern="1200" dirty="0">
              <a:solidFill>
                <a:schemeClr val="tx1"/>
              </a:solidFill>
              <a:ea typeface="MS Mincho" pitchFamily="49" charset="-128"/>
            </a:endParaRPr>
          </a:p>
        </p:txBody>
      </p:sp>
      <p:sp>
        <p:nvSpPr>
          <p:cNvPr id="8192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ma`rifati awliya'ikum</a:t>
            </a:r>
          </a:p>
        </p:txBody>
      </p:sp>
      <p:sp>
        <p:nvSpPr>
          <p:cNvPr id="8192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192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219"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
        <p:nvSpPr>
          <p:cNvPr id="9221" name="Rectangle 3"/>
          <p:cNvSpPr>
            <a:spLocks noChangeArrowheads="1"/>
          </p:cNvSpPr>
          <p:nvPr/>
        </p:nvSpPr>
        <p:spPr bwMode="auto">
          <a:xfrm>
            <a:off x="0" y="1371600"/>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a:t>The Imam (A) explained, “As for such people, they may come out to a wasteland or go up a high roof in their houses, wave towards Imam al-Husayn (A) with greeting, invoke earnestly curses on those who killed him, and then offer a two-unit prayer. They may do so before midday. They may then mourn and weep for al-Husayn (A) and order those who live with them in their houses to weep for him, unless they fear for themselves from certain individuals who live with them. They may hold mournful ceremonies in their houses and show grief for him. They may also console one another on this terrible occasion of Imam al-Husayn’s sufferings. If they do all that, I myself guarantee for them to grant the rewards that I have mentioned beforehand.”</a:t>
            </a:r>
          </a:p>
          <a:p>
            <a:pPr algn="ctr"/>
            <a:r>
              <a:rPr lang="en-US" sz="2200" b="1"/>
              <a:t>The reporter asked, “May Allah accept me as ransom for you! Do you really promise them and guarantee for them to have that reward?” The Imam (A) answered, “Yes, I do. I do promise them and guarantee for them having that reward.”</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وَرَزَقَنِيَ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ٱلْبَرَاءَةَ</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 اعْدَائِكُمْ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Who conferred upon me with repudiation of your enemies</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اور نصیب کیا بیزاری کرنا آپ کے دشمنوں سے</a:t>
            </a:r>
            <a:endParaRPr lang="en-US" sz="3600" b="1" kern="1200" dirty="0">
              <a:solidFill>
                <a:schemeClr val="tx1"/>
              </a:solidFill>
              <a:ea typeface="MS Mincho" pitchFamily="49" charset="-128"/>
            </a:endParaRPr>
          </a:p>
        </p:txBody>
      </p:sp>
      <p:sp>
        <p:nvSpPr>
          <p:cNvPr id="8294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razaqani albara'ata min a`da'ikum</a:t>
            </a:r>
            <a:endParaRPr lang="fi-FI" sz="3200" b="1" i="1">
              <a:solidFill>
                <a:schemeClr val="bg1"/>
              </a:solidFill>
              <a:ea typeface="MS Mincho" pitchFamily="49" charset="-128"/>
            </a:endParaRPr>
          </a:p>
        </p:txBody>
      </p:sp>
      <p:sp>
        <p:nvSpPr>
          <p:cNvPr id="8294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295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 يَجْعَلَنِي مَعَكُمْ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وَٱلآخِرَةِ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to include me with you in this world and in the </a:t>
            </a:r>
            <a:r>
              <a:rPr lang="en-US" sz="3600" b="1" kern="1200" dirty="0" smtClean="0">
                <a:solidFill>
                  <a:schemeClr val="tx1"/>
                </a:solidFill>
                <a:ea typeface="MS Mincho" pitchFamily="49" charset="-128"/>
              </a:rPr>
              <a:t>Hereafter</a:t>
            </a:r>
          </a:p>
          <a:p>
            <a:pPr marL="342900" indent="-342900" eaLnBrk="1" hangingPunct="1">
              <a:defRPr/>
            </a:pPr>
            <a:r>
              <a:rPr lang="ur-PK" sz="3600" dirty="0">
                <a:solidFill>
                  <a:schemeClr val="tx1"/>
                </a:solidFill>
              </a:rPr>
              <a:t> یہ کہ قرار دے مجھ کو آپ حضرات کے ساتھ </a:t>
            </a:r>
            <a:endParaRPr lang="en-US" sz="3600" b="1" kern="1200" dirty="0">
              <a:solidFill>
                <a:schemeClr val="tx1"/>
              </a:solidFill>
              <a:ea typeface="MS Mincho" pitchFamily="49" charset="-128"/>
            </a:endParaRPr>
          </a:p>
        </p:txBody>
      </p:sp>
      <p:sp>
        <p:nvSpPr>
          <p:cNvPr id="8397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an yaj`alani ma`akum fi alddunya wal-akhirati</a:t>
            </a:r>
          </a:p>
        </p:txBody>
      </p:sp>
      <p:sp>
        <p:nvSpPr>
          <p:cNvPr id="8397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397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 يُثَبِّتَ لِي عِنْدَكُمْ قَدَمَ صِدْقٍ</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to make firm step of honesty for me with </a:t>
            </a:r>
            <a:r>
              <a:rPr lang="en-US" sz="3600" b="1" kern="1200" dirty="0" smtClean="0">
                <a:solidFill>
                  <a:schemeClr val="tx1"/>
                </a:solidFill>
                <a:ea typeface="MS Mincho" pitchFamily="49" charset="-128"/>
              </a:rPr>
              <a:t>you</a:t>
            </a:r>
          </a:p>
          <a:p>
            <a:pPr marL="342900" indent="-342900" eaLnBrk="1" hangingPunct="1">
              <a:defRPr/>
            </a:pPr>
            <a:r>
              <a:rPr lang="ur-PK" sz="3600" dirty="0">
                <a:solidFill>
                  <a:schemeClr val="tx1"/>
                </a:solidFill>
              </a:rPr>
              <a:t>اور یہ کہ ثابت قدم رکھے</a:t>
            </a:r>
            <a:endParaRPr lang="en-US" sz="3600" b="1" kern="1200" dirty="0">
              <a:solidFill>
                <a:schemeClr val="tx1"/>
              </a:solidFill>
              <a:ea typeface="MS Mincho" pitchFamily="49" charset="-128"/>
            </a:endParaRPr>
          </a:p>
        </p:txBody>
      </p:sp>
      <p:sp>
        <p:nvSpPr>
          <p:cNvPr id="8499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an yuthabbita li `indakum qadama sidqin</a:t>
            </a:r>
          </a:p>
        </p:txBody>
      </p:sp>
      <p:sp>
        <p:nvSpPr>
          <p:cNvPr id="8499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499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ٱلدُّنْيَا</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وَٱلآخِرَةِ</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in this world and in the Hereafter</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دنیا و آخرت میں </a:t>
            </a:r>
            <a:endParaRPr lang="en-US" sz="3600" b="1" kern="1200" dirty="0">
              <a:solidFill>
                <a:schemeClr val="tx1"/>
              </a:solidFill>
              <a:ea typeface="MS Mincho" pitchFamily="49" charset="-128"/>
            </a:endParaRPr>
          </a:p>
        </p:txBody>
      </p:sp>
      <p:sp>
        <p:nvSpPr>
          <p:cNvPr id="8602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fi alddunya wal-akhirati</a:t>
            </a:r>
          </a:p>
        </p:txBody>
      </p:sp>
      <p:sp>
        <p:nvSpPr>
          <p:cNvPr id="8602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602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وَاسْالُهُ انْ يُبَلِّغَنِيَ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ٱلْمَقَامَ</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ٱلْمَحْمُودَ</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لَكُمْ عِنْدَ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I also beseech Him to make me attain the praiseworthy status that you enjoy with </a:t>
            </a:r>
            <a:r>
              <a:rPr lang="en-US" sz="2800" b="1" kern="1200" dirty="0" smtClean="0">
                <a:solidFill>
                  <a:schemeClr val="tx1"/>
                </a:solidFill>
                <a:ea typeface="MS Mincho" pitchFamily="49" charset="-128"/>
              </a:rPr>
              <a:t>Allah</a:t>
            </a:r>
          </a:p>
          <a:p>
            <a:pPr marL="342900" indent="-342900" eaLnBrk="1" hangingPunct="1">
              <a:defRPr/>
            </a:pPr>
            <a:r>
              <a:rPr lang="ur-PK" sz="2800" dirty="0">
                <a:solidFill>
                  <a:schemeClr val="tx1"/>
                </a:solidFill>
              </a:rPr>
              <a:t>مجھ کو آپکی محبّت میں سچائی کے ساتھ دنیا و آخرت میں اور سوال کرتا ہوں میں خدا سے کہ پہنچائے مجھ کو مقام محمود میں</a:t>
            </a:r>
            <a:endParaRPr lang="en-US" sz="2800" b="1" kern="1200" dirty="0">
              <a:solidFill>
                <a:schemeClr val="tx1"/>
              </a:solidFill>
              <a:ea typeface="MS Mincho" pitchFamily="49" charset="-128"/>
            </a:endParaRPr>
          </a:p>
        </p:txBody>
      </p:sp>
      <p:sp>
        <p:nvSpPr>
          <p:cNvPr id="8704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as'aluhu an yuballighani almaqama almahmuda lakum `inda allahi</a:t>
            </a:r>
          </a:p>
        </p:txBody>
      </p:sp>
      <p:sp>
        <p:nvSpPr>
          <p:cNvPr id="8704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704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وَانْ يَرْزُقَنِي طَلَبَ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ثَارِي</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to bestow upon me with the chance to take my own </a:t>
            </a:r>
            <a:r>
              <a:rPr lang="en-US" sz="2800" b="1" kern="1200" dirty="0" smtClean="0">
                <a:solidFill>
                  <a:schemeClr val="tx1"/>
                </a:solidFill>
                <a:ea typeface="MS Mincho" pitchFamily="49" charset="-128"/>
              </a:rPr>
              <a:t>vengeance</a:t>
            </a:r>
          </a:p>
          <a:p>
            <a:pPr marL="342900" indent="-342900" eaLnBrk="1" hangingPunct="1">
              <a:defRPr/>
            </a:pPr>
            <a:r>
              <a:rPr lang="ur-PK" sz="2800" dirty="0">
                <a:solidFill>
                  <a:schemeClr val="tx1"/>
                </a:solidFill>
              </a:rPr>
              <a:t>جو آپ حضرات کے لئے خدا کے نزدیک ہے اور یہ کہ خدا نصیب کرے مجھے کو طلب کرنا حق </a:t>
            </a:r>
            <a:endParaRPr lang="en-US" sz="2800" b="1" kern="1200" dirty="0">
              <a:solidFill>
                <a:schemeClr val="tx1"/>
              </a:solidFill>
              <a:ea typeface="MS Mincho" pitchFamily="49" charset="-128"/>
            </a:endParaRPr>
          </a:p>
        </p:txBody>
      </p:sp>
      <p:sp>
        <p:nvSpPr>
          <p:cNvPr id="8806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an yarzuqani talaba tha'ri</a:t>
            </a:r>
          </a:p>
        </p:txBody>
      </p:sp>
      <p:sp>
        <p:nvSpPr>
          <p:cNvPr id="8806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807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مَعَ إِمَامِ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هُدىًٰ</a:t>
            </a:r>
            <a:r>
              <a:rPr lang="ar-SA" sz="9200" kern="1200" dirty="0">
                <a:solidFill>
                  <a:schemeClr val="bg1"/>
                </a:solidFill>
                <a:latin typeface="Arabic Typesetting" panose="03020402040406030203" pitchFamily="66" charset="-78"/>
                <a:ea typeface="+mn-ea"/>
                <a:cs typeface="Arabic Typesetting" panose="03020402040406030203" pitchFamily="66" charset="-78"/>
              </a:rPr>
              <a:t> ظَاهِرٍ</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with a leader of true guidance who is (Divinely) </a:t>
            </a:r>
            <a:r>
              <a:rPr lang="en-US" b="1" kern="1200" dirty="0" smtClean="0">
                <a:solidFill>
                  <a:schemeClr val="tx1"/>
                </a:solidFill>
                <a:ea typeface="MS Mincho" pitchFamily="49" charset="-128"/>
              </a:rPr>
              <a:t>sustained</a:t>
            </a:r>
          </a:p>
          <a:p>
            <a:pPr marL="342900" indent="-342900" eaLnBrk="1" hangingPunct="1">
              <a:defRPr/>
            </a:pPr>
            <a:r>
              <a:rPr lang="ur-PK" dirty="0">
                <a:solidFill>
                  <a:schemeClr val="tx1"/>
                </a:solidFill>
              </a:rPr>
              <a:t> آپ کے خون کے ساتھ حضرت امام مہدی (ع) آخر الزماں کے</a:t>
            </a:r>
            <a:endParaRPr lang="en-US" b="1" kern="1200" dirty="0">
              <a:solidFill>
                <a:schemeClr val="tx1"/>
              </a:solidFill>
              <a:ea typeface="MS Mincho" pitchFamily="49" charset="-128"/>
            </a:endParaRPr>
          </a:p>
        </p:txBody>
      </p:sp>
      <p:sp>
        <p:nvSpPr>
          <p:cNvPr id="8909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ma`a imami hudan zahirin</a:t>
            </a:r>
          </a:p>
        </p:txBody>
      </p:sp>
      <p:sp>
        <p:nvSpPr>
          <p:cNvPr id="8909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8909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نَاطِقٍ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بِٱلْحَقِّ</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مِنْكُمْ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and expressing the truth from among you</a:t>
            </a:r>
            <a:r>
              <a:rPr lang="en-US" b="1" kern="1200" dirty="0" smtClean="0">
                <a:solidFill>
                  <a:schemeClr val="tx1"/>
                </a:solidFill>
                <a:ea typeface="MS Mincho" pitchFamily="49" charset="-128"/>
              </a:rPr>
              <a:t>.</a:t>
            </a:r>
          </a:p>
          <a:p>
            <a:pPr marL="342900" indent="-342900" eaLnBrk="1" hangingPunct="1">
              <a:defRPr/>
            </a:pPr>
            <a:r>
              <a:rPr lang="ur-PK" dirty="0">
                <a:solidFill>
                  <a:schemeClr val="tx1"/>
                </a:solidFill>
              </a:rPr>
              <a:t> جو ظاہر ہونے والے ہیں گویا ہونے والے ہیں  حق کے ساتھ جو آپ میں سے ہیں</a:t>
            </a:r>
            <a:endParaRPr lang="en-US" b="1" kern="1200" dirty="0">
              <a:solidFill>
                <a:schemeClr val="tx1"/>
              </a:solidFill>
              <a:ea typeface="MS Mincho" pitchFamily="49" charset="-128"/>
            </a:endParaRPr>
          </a:p>
        </p:txBody>
      </p:sp>
      <p:sp>
        <p:nvSpPr>
          <p:cNvPr id="9011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natiqin bilhaqqi minkum</a:t>
            </a:r>
          </a:p>
        </p:txBody>
      </p:sp>
      <p:sp>
        <p:nvSpPr>
          <p:cNvPr id="9011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011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وَاسْالُ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ٱللَّهَ</a:t>
            </a:r>
            <a:r>
              <a:rPr lang="ar-SA" sz="9200" kern="1200" dirty="0">
                <a:solidFill>
                  <a:schemeClr val="bg1"/>
                </a:solidFill>
                <a:latin typeface="Arabic Typesetting" panose="03020402040406030203" pitchFamily="66" charset="-78"/>
                <a:ea typeface="+mn-ea"/>
                <a:cs typeface="Arabic Typesetting" panose="03020402040406030203" pitchFamily="66" charset="-78"/>
              </a:rPr>
              <a:t> بِحَقِّكُمْ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I also beseech Allah in your </a:t>
            </a:r>
            <a:r>
              <a:rPr lang="en-US" sz="3600" b="1" kern="1200" dirty="0" smtClean="0">
                <a:solidFill>
                  <a:schemeClr val="tx1"/>
                </a:solidFill>
                <a:ea typeface="MS Mincho" pitchFamily="49" charset="-128"/>
              </a:rPr>
              <a:t>names</a:t>
            </a:r>
          </a:p>
          <a:p>
            <a:pPr marL="342900" indent="-342900" eaLnBrk="1" hangingPunct="1">
              <a:defRPr/>
            </a:pPr>
            <a:r>
              <a:rPr lang="ur-PK" sz="3600" dirty="0">
                <a:solidFill>
                  <a:schemeClr val="tx1"/>
                </a:solidFill>
              </a:rPr>
              <a:t> اور میں سوال کرتا ہوں میں خدا سے واسطہ دے کر</a:t>
            </a:r>
            <a:endParaRPr lang="en-US" sz="3600" b="1" kern="1200" dirty="0">
              <a:solidFill>
                <a:schemeClr val="tx1"/>
              </a:solidFill>
              <a:ea typeface="MS Mincho" pitchFamily="49" charset="-128"/>
            </a:endParaRPr>
          </a:p>
        </p:txBody>
      </p:sp>
      <p:sp>
        <p:nvSpPr>
          <p:cNvPr id="9114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as'alu allaha bihaqqikum</a:t>
            </a:r>
          </a:p>
        </p:txBody>
      </p:sp>
      <p:sp>
        <p:nvSpPr>
          <p:cNvPr id="9114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114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وَبِٱلشَّانِ</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ٱلَّذِي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لَكُمْ عِنْدَهُ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in the name of the standing that you enjoy with </a:t>
            </a:r>
            <a:r>
              <a:rPr lang="en-US" sz="2800" b="1" kern="1200" dirty="0" smtClean="0">
                <a:solidFill>
                  <a:schemeClr val="tx1"/>
                </a:solidFill>
                <a:ea typeface="MS Mincho" pitchFamily="49" charset="-128"/>
              </a:rPr>
              <a:t>Him</a:t>
            </a:r>
          </a:p>
          <a:p>
            <a:pPr marL="342900" indent="-342900" eaLnBrk="1" hangingPunct="1">
              <a:defRPr/>
            </a:pPr>
            <a:r>
              <a:rPr lang="ur-PK" sz="2800" dirty="0">
                <a:solidFill>
                  <a:schemeClr val="tx1"/>
                </a:solidFill>
              </a:rPr>
              <a:t>آپ حضرات کا اور آپ حضرات کی اس شان کا جو اس کے نزدیک ہے یہ کہ </a:t>
            </a:r>
            <a:endParaRPr lang="en-US" sz="2800" b="1" kern="1200" dirty="0">
              <a:solidFill>
                <a:schemeClr val="tx1"/>
              </a:solidFill>
              <a:ea typeface="MS Mincho" pitchFamily="49" charset="-128"/>
            </a:endParaRPr>
          </a:p>
        </p:txBody>
      </p:sp>
      <p:sp>
        <p:nvSpPr>
          <p:cNvPr id="9216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bilshsha'ni alladhi lakum `indahu</a:t>
            </a:r>
          </a:p>
        </p:txBody>
      </p:sp>
      <p:sp>
        <p:nvSpPr>
          <p:cNvPr id="9216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216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243"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
        <p:nvSpPr>
          <p:cNvPr id="7" name="Rectangle 4"/>
          <p:cNvSpPr>
            <a:spLocks noChangeArrowheads="1"/>
          </p:cNvSpPr>
          <p:nvPr/>
        </p:nvSpPr>
        <p:spPr bwMode="auto">
          <a:xfrm>
            <a:off x="4271963" y="1058863"/>
            <a:ext cx="7747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en-GB" sz="1600" b="1" dirty="0">
                <a:effectLst>
                  <a:outerShdw blurRad="38100" dist="38100" dir="2700000" algn="tl">
                    <a:srgbClr val="000000">
                      <a:alpha val="43137"/>
                    </a:srgbClr>
                  </a:outerShdw>
                </a:effectLst>
                <a:latin typeface="Trebuchet MS" pitchFamily="34" charset="0"/>
                <a:cs typeface="Arial" charset="0"/>
              </a:rPr>
              <a:t>Merits</a:t>
            </a:r>
            <a:endParaRPr lang="en-US" sz="1600" b="1" i="1" dirty="0">
              <a:effectLst>
                <a:outerShdw blurRad="38100" dist="38100" dir="2700000" algn="tl">
                  <a:srgbClr val="000000">
                    <a:alpha val="43137"/>
                  </a:srgbClr>
                </a:outerShdw>
              </a:effectLst>
              <a:latin typeface="Trebuchet MS" pitchFamily="34" charset="0"/>
              <a:cs typeface="Arial" charset="0"/>
            </a:endParaRPr>
          </a:p>
        </p:txBody>
      </p:sp>
      <p:sp>
        <p:nvSpPr>
          <p:cNvPr id="10245" name="Rectangle 3"/>
          <p:cNvSpPr>
            <a:spLocks noChangeArrowheads="1"/>
          </p:cNvSpPr>
          <p:nvPr/>
        </p:nvSpPr>
        <p:spPr bwMode="auto">
          <a:xfrm>
            <a:off x="0" y="1371600"/>
            <a:ext cx="9180513" cy="55086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200" b="1" dirty="0"/>
              <a:t>If possible, you may not leave your house on that day to settle any of your needs, because this day is doomed and no need of a faithful believer is settled on it; and even if it is settled, it will be unblessed. Moreover, whatever is saved on this day will be unblessed and so will be his family members. If they do all that, they will have the reward of one thousand times of Hajj and one thousand times of `</a:t>
            </a:r>
            <a:r>
              <a:rPr lang="en-US" sz="2200" b="1" dirty="0" err="1"/>
              <a:t>umrah</a:t>
            </a:r>
            <a:r>
              <a:rPr lang="en-US" sz="2200" b="1" dirty="0"/>
              <a:t> as well as one thousand participations in campaigns with the Holy Messenger of Allah. They will also gain the reward of all misfortunes that have inflicted every prophet, prophet’s successor, veracious, and martyr who have died or been killed since Almighty Allah has created this world up to the Resurrection Hour.”</a:t>
            </a:r>
          </a:p>
          <a:p>
            <a:pPr algn="ctr"/>
            <a:r>
              <a:rPr lang="en-US" sz="2200" b="1" dirty="0" err="1"/>
              <a:t>Salih</a:t>
            </a:r>
            <a:r>
              <a:rPr lang="en-US" sz="2200" b="1" dirty="0"/>
              <a:t> </a:t>
            </a:r>
            <a:r>
              <a:rPr lang="en-US" sz="2200" b="1" dirty="0" err="1"/>
              <a:t>ibn</a:t>
            </a:r>
            <a:r>
              <a:rPr lang="en-US" sz="2200" b="1" dirty="0"/>
              <a:t> `</a:t>
            </a:r>
            <a:r>
              <a:rPr lang="en-US" sz="2200" b="1" dirty="0" err="1"/>
              <a:t>Aqabah</a:t>
            </a:r>
            <a:r>
              <a:rPr lang="en-US" sz="2200" b="1" dirty="0"/>
              <a:t> and </a:t>
            </a:r>
            <a:r>
              <a:rPr lang="en-US" sz="2200" b="1" dirty="0" err="1"/>
              <a:t>Sayf</a:t>
            </a:r>
            <a:r>
              <a:rPr lang="en-US" sz="2200" b="1" dirty="0"/>
              <a:t> </a:t>
            </a:r>
            <a:r>
              <a:rPr lang="en-US" sz="2200" b="1" dirty="0" err="1"/>
              <a:t>ibn</a:t>
            </a:r>
            <a:r>
              <a:rPr lang="en-US" sz="2200" b="1" dirty="0"/>
              <a:t> `</a:t>
            </a:r>
            <a:r>
              <a:rPr lang="en-US" sz="2200" b="1" dirty="0" err="1"/>
              <a:t>Umayrah</a:t>
            </a:r>
            <a:r>
              <a:rPr lang="en-US" sz="2200" b="1" dirty="0"/>
              <a:t> have reported `</a:t>
            </a:r>
            <a:r>
              <a:rPr lang="en-US" sz="2200" b="1" dirty="0" err="1"/>
              <a:t>Alqamah</a:t>
            </a:r>
            <a:r>
              <a:rPr lang="en-US" sz="2200" b="1" dirty="0"/>
              <a:t> </a:t>
            </a:r>
            <a:r>
              <a:rPr lang="en-US" sz="2200" b="1" dirty="0" err="1"/>
              <a:t>ibn</a:t>
            </a:r>
            <a:r>
              <a:rPr lang="en-US" sz="2200" b="1" dirty="0"/>
              <a:t> Muhammad al-</a:t>
            </a:r>
            <a:r>
              <a:rPr lang="en-US" sz="2200" b="1" dirty="0" err="1"/>
              <a:t>Hadrami</a:t>
            </a:r>
            <a:r>
              <a:rPr lang="en-US" sz="2200" b="1" dirty="0"/>
              <a:t> as saying that he, once, asked Imam al-</a:t>
            </a:r>
            <a:r>
              <a:rPr lang="en-US" sz="2200" b="1" dirty="0" err="1"/>
              <a:t>Baqir</a:t>
            </a:r>
            <a:r>
              <a:rPr lang="en-US" sz="2200" b="1" dirty="0"/>
              <a:t> (A), to teach him a prayer with which he would pray Almighty Allah on that day (of `</a:t>
            </a:r>
            <a:r>
              <a:rPr lang="en-US" sz="2200" b="1" dirty="0" err="1"/>
              <a:t>Ashura</a:t>
            </a:r>
            <a:r>
              <a:rPr lang="en-US" sz="2200" b="1" dirty="0"/>
              <a:t>') when he would visit Imam</a:t>
            </a: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انْ يُعْطِيَنِي بِمُصَابِي بِكُمْ</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b="1" kern="1200" dirty="0">
                <a:solidFill>
                  <a:schemeClr val="tx1"/>
                </a:solidFill>
                <a:ea typeface="MS Mincho" pitchFamily="49" charset="-128"/>
              </a:rPr>
              <a:t>to recompense me for my commiserations for </a:t>
            </a:r>
            <a:r>
              <a:rPr lang="en-US" b="1" kern="1200" dirty="0" smtClean="0">
                <a:solidFill>
                  <a:schemeClr val="tx1"/>
                </a:solidFill>
                <a:ea typeface="MS Mincho" pitchFamily="49" charset="-128"/>
              </a:rPr>
              <a:t>you</a:t>
            </a:r>
          </a:p>
          <a:p>
            <a:pPr marL="342900" indent="-342900" eaLnBrk="1" hangingPunct="1">
              <a:defRPr/>
            </a:pPr>
            <a:r>
              <a:rPr lang="ur-PK" dirty="0">
                <a:solidFill>
                  <a:schemeClr val="tx1"/>
                </a:solidFill>
              </a:rPr>
              <a:t>اتا کرے اجر مجھ کو آپ کی  مصیبت میں بہتر اس اجر سے </a:t>
            </a:r>
            <a:endParaRPr lang="en-US" b="1" kern="1200" dirty="0">
              <a:solidFill>
                <a:schemeClr val="tx1"/>
              </a:solidFill>
              <a:ea typeface="MS Mincho" pitchFamily="49" charset="-128"/>
            </a:endParaRPr>
          </a:p>
        </p:txBody>
      </p:sp>
      <p:sp>
        <p:nvSpPr>
          <p:cNvPr id="9318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an yu`tiyani bimusabi bikum</a:t>
            </a:r>
          </a:p>
        </p:txBody>
      </p:sp>
      <p:sp>
        <p:nvSpPr>
          <p:cNvPr id="9318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319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افْضَلَ مَا يُعْطِي مُصَاباً بِمُصِيبَتِهِ</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400" b="1" kern="1200" dirty="0">
                <a:solidFill>
                  <a:schemeClr val="tx1"/>
                </a:solidFill>
                <a:ea typeface="MS Mincho" pitchFamily="49" charset="-128"/>
              </a:rPr>
              <a:t>with the most favorite thing that He ever gives as compensation for misfortunes that has </a:t>
            </a:r>
            <a:r>
              <a:rPr lang="en-US" sz="2400" b="1" kern="1200" dirty="0" smtClean="0">
                <a:solidFill>
                  <a:schemeClr val="tx1"/>
                </a:solidFill>
                <a:ea typeface="MS Mincho" pitchFamily="49" charset="-128"/>
              </a:rPr>
              <a:t>afflicted</a:t>
            </a:r>
          </a:p>
          <a:p>
            <a:pPr marL="342900" indent="-342900" eaLnBrk="1" hangingPunct="1">
              <a:defRPr/>
            </a:pPr>
            <a:r>
              <a:rPr lang="ur-PK" sz="2400" dirty="0">
                <a:solidFill>
                  <a:schemeClr val="tx1"/>
                </a:solidFill>
              </a:rPr>
              <a:t>جو دیگا کسی مصیبت زدہ کو اس کی مصیبت کا کس قدر عظیم ہے آپ کی </a:t>
            </a:r>
            <a:r>
              <a:rPr lang="en-US" sz="2400" b="1" kern="1200" dirty="0" smtClean="0">
                <a:solidFill>
                  <a:schemeClr val="tx1"/>
                </a:solidFill>
                <a:ea typeface="MS Mincho" pitchFamily="49" charset="-128"/>
              </a:rPr>
              <a:t>.</a:t>
            </a:r>
            <a:endParaRPr lang="en-US" sz="2400" b="1" kern="1200" dirty="0">
              <a:solidFill>
                <a:schemeClr val="tx1"/>
              </a:solidFill>
              <a:ea typeface="MS Mincho" pitchFamily="49" charset="-128"/>
            </a:endParaRPr>
          </a:p>
        </p:txBody>
      </p:sp>
      <p:sp>
        <p:nvSpPr>
          <p:cNvPr id="9421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afdala ma yu`ti musaban bimusibatihi</a:t>
            </a:r>
            <a:endParaRPr lang="fi-FI" sz="3200" b="1" i="1">
              <a:solidFill>
                <a:schemeClr val="bg1"/>
              </a:solidFill>
              <a:ea typeface="MS Mincho" pitchFamily="49" charset="-128"/>
            </a:endParaRPr>
          </a:p>
        </p:txBody>
      </p:sp>
      <p:sp>
        <p:nvSpPr>
          <p:cNvPr id="9421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421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مُصِيبَةً مَا اعْظَمَهَا</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(Your) misfortune has been so </a:t>
            </a:r>
            <a:r>
              <a:rPr lang="en-US" sz="3600" b="1" kern="1200" dirty="0" smtClean="0">
                <a:solidFill>
                  <a:schemeClr val="tx1"/>
                </a:solidFill>
                <a:ea typeface="MS Mincho" pitchFamily="49" charset="-128"/>
              </a:rPr>
              <a:t>astounding</a:t>
            </a:r>
          </a:p>
          <a:p>
            <a:pPr marL="342900" indent="-342900" eaLnBrk="1" hangingPunct="1">
              <a:defRPr/>
            </a:pPr>
            <a:r>
              <a:rPr lang="ur-PK" sz="3600" dirty="0">
                <a:solidFill>
                  <a:schemeClr val="tx1"/>
                </a:solidFill>
              </a:rPr>
              <a:t>اور بڑی ہے بلا</a:t>
            </a:r>
            <a:endParaRPr lang="en-US" sz="3600" b="1" kern="1200" dirty="0">
              <a:solidFill>
                <a:schemeClr val="tx1"/>
              </a:solidFill>
              <a:ea typeface="MS Mincho" pitchFamily="49" charset="-128"/>
            </a:endParaRPr>
          </a:p>
        </p:txBody>
      </p:sp>
      <p:sp>
        <p:nvSpPr>
          <p:cNvPr id="9523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musibatan ma a`zamaha</a:t>
            </a:r>
          </a:p>
        </p:txBody>
      </p:sp>
      <p:sp>
        <p:nvSpPr>
          <p:cNvPr id="9523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523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وَاعْظَمَ رَزِيَّتَهَا فِي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ٱلإِسْلاَمِ</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so catastrophic for </a:t>
            </a:r>
            <a:r>
              <a:rPr lang="en-US" sz="3600" b="1" kern="1200" dirty="0" smtClean="0">
                <a:solidFill>
                  <a:schemeClr val="tx1"/>
                </a:solidFill>
                <a:ea typeface="MS Mincho" pitchFamily="49" charset="-128"/>
              </a:rPr>
              <a:t>Islam</a:t>
            </a:r>
          </a:p>
          <a:p>
            <a:pPr marL="342900" indent="-342900" eaLnBrk="1" hangingPunct="1">
              <a:defRPr/>
            </a:pPr>
            <a:r>
              <a:rPr lang="ur-PK" sz="3600" dirty="0">
                <a:solidFill>
                  <a:schemeClr val="tx1"/>
                </a:solidFill>
              </a:rPr>
              <a:t> اس کی اسلام میں</a:t>
            </a:r>
            <a:endParaRPr lang="en-US" sz="3600" b="1" kern="1200" dirty="0">
              <a:solidFill>
                <a:schemeClr val="tx1"/>
              </a:solidFill>
              <a:ea typeface="MS Mincho" pitchFamily="49" charset="-128"/>
            </a:endParaRPr>
          </a:p>
        </p:txBody>
      </p:sp>
      <p:sp>
        <p:nvSpPr>
          <p:cNvPr id="9626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it-IT" sz="3200" b="1" i="1">
                <a:solidFill>
                  <a:schemeClr val="bg1"/>
                </a:solidFill>
                <a:ea typeface="MS Mincho" pitchFamily="49" charset="-128"/>
              </a:rPr>
              <a:t>wa a`zama raziyyataha fi al-islami</a:t>
            </a:r>
            <a:endParaRPr lang="fi-FI" sz="3200" b="1" i="1">
              <a:solidFill>
                <a:schemeClr val="bg1"/>
              </a:solidFill>
              <a:ea typeface="MS Mincho" pitchFamily="49" charset="-128"/>
            </a:endParaRPr>
          </a:p>
        </p:txBody>
      </p:sp>
      <p:sp>
        <p:nvSpPr>
          <p:cNvPr id="9626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626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وَفِي جَمِيعِ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ٱلسَّمَاوَاتِ</a:t>
            </a:r>
            <a:r>
              <a:rPr lang="ar-SA" sz="9200" kern="1200" dirty="0">
                <a:solidFill>
                  <a:schemeClr val="bg1"/>
                </a:solidFill>
                <a:latin typeface="Arabic Typesetting" panose="03020402040406030203" pitchFamily="66" charset="-78"/>
                <a:ea typeface="+mn-ea"/>
                <a:cs typeface="Arabic Typesetting" panose="03020402040406030203" pitchFamily="66" charset="-78"/>
              </a:rPr>
              <a:t>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وَٱلارْضِ</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and for all the heavens and the entire earth</a:t>
            </a:r>
            <a:r>
              <a:rPr lang="en-US" sz="3600" b="1" kern="1200" dirty="0" smtClean="0">
                <a:solidFill>
                  <a:schemeClr val="tx1"/>
                </a:solidFill>
                <a:ea typeface="MS Mincho" pitchFamily="49" charset="-128"/>
              </a:rPr>
              <a:t>.</a:t>
            </a:r>
          </a:p>
          <a:p>
            <a:pPr marL="342900" indent="-342900" eaLnBrk="1" hangingPunct="1">
              <a:defRPr/>
            </a:pPr>
            <a:r>
              <a:rPr lang="ur-PK" sz="3600" dirty="0">
                <a:solidFill>
                  <a:schemeClr val="tx1"/>
                </a:solidFill>
              </a:rPr>
              <a:t> اور تمام اہل آسمانوں اور اہل زمین پر،</a:t>
            </a:r>
            <a:endParaRPr lang="en-US" sz="3600" b="1" kern="1200" dirty="0">
              <a:solidFill>
                <a:schemeClr val="tx1"/>
              </a:solidFill>
              <a:ea typeface="MS Mincho" pitchFamily="49" charset="-128"/>
            </a:endParaRPr>
          </a:p>
        </p:txBody>
      </p:sp>
      <p:sp>
        <p:nvSpPr>
          <p:cNvPr id="9728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pl-PL" sz="3200" b="1" i="1">
                <a:solidFill>
                  <a:schemeClr val="bg1"/>
                </a:solidFill>
                <a:ea typeface="MS Mincho" pitchFamily="49" charset="-128"/>
              </a:rPr>
              <a:t>wa fi jami`i alssamawati wal-ardi</a:t>
            </a:r>
            <a:endParaRPr lang="fi-FI" sz="3200" b="1" i="1">
              <a:solidFill>
                <a:schemeClr val="bg1"/>
              </a:solidFill>
              <a:ea typeface="MS Mincho" pitchFamily="49" charset="-128"/>
            </a:endParaRPr>
          </a:p>
        </p:txBody>
      </p:sp>
      <p:sp>
        <p:nvSpPr>
          <p:cNvPr id="9728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728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ٱجْعَلْنِي</a:t>
            </a:r>
            <a:r>
              <a:rPr lang="ar-SA" sz="9200" kern="1200" dirty="0">
                <a:solidFill>
                  <a:schemeClr val="bg1"/>
                </a:solidFill>
                <a:latin typeface="Arabic Typesetting" panose="03020402040406030203" pitchFamily="66" charset="-78"/>
                <a:ea typeface="+mn-ea"/>
                <a:cs typeface="Arabic Typesetting" panose="03020402040406030203" pitchFamily="66" charset="-78"/>
              </a:rPr>
              <a:t> فِي مَقَامِي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هٰذَا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tx1"/>
                </a:solidFill>
                <a:ea typeface="MS Mincho" pitchFamily="49" charset="-128"/>
              </a:rPr>
              <a:t>O Allah, (please) make me in this situation of </a:t>
            </a:r>
            <a:r>
              <a:rPr lang="en-US" sz="3600" b="1" kern="1200" dirty="0" smtClean="0">
                <a:solidFill>
                  <a:schemeClr val="tx1"/>
                </a:solidFill>
                <a:ea typeface="MS Mincho" pitchFamily="49" charset="-128"/>
              </a:rPr>
              <a:t>mine</a:t>
            </a:r>
          </a:p>
          <a:p>
            <a:pPr marL="342900" indent="-342900" eaLnBrk="1" hangingPunct="1">
              <a:defRPr/>
            </a:pPr>
            <a:r>
              <a:rPr lang="ur-PK" sz="3600" dirty="0">
                <a:solidFill>
                  <a:schemeClr val="tx1"/>
                </a:solidFill>
              </a:rPr>
              <a:t> خدا وندا قرار دے مجھ کو اس مقام میں</a:t>
            </a:r>
            <a:endParaRPr lang="en-US" sz="3600" b="1" kern="1200" dirty="0">
              <a:solidFill>
                <a:schemeClr val="tx1"/>
              </a:solidFill>
              <a:ea typeface="MS Mincho" pitchFamily="49" charset="-128"/>
            </a:endParaRPr>
          </a:p>
        </p:txBody>
      </p:sp>
      <p:sp>
        <p:nvSpPr>
          <p:cNvPr id="98308"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ij`alni fi maqami hadha</a:t>
            </a:r>
          </a:p>
        </p:txBody>
      </p:sp>
      <p:sp>
        <p:nvSpPr>
          <p:cNvPr id="98309"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8310"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مِمَّنْ تَنَالُهُ مِنْكَ صَلَوَاتٌ وَرَحْمَةٌ وَمَغْفِرَةٌ</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one of those who receive blessings, mercy, and forgiveness from You</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 ان لوگوں سے جن کو حاصل ہوتی ہے تیری بارگاہ سے رحمت اور برکت مغفرت </a:t>
            </a:r>
            <a:endParaRPr lang="en-US" sz="2800" b="1" kern="1200" dirty="0">
              <a:solidFill>
                <a:schemeClr val="tx1"/>
              </a:solidFill>
              <a:ea typeface="MS Mincho" pitchFamily="49" charset="-128"/>
            </a:endParaRPr>
          </a:p>
        </p:txBody>
      </p:sp>
      <p:sp>
        <p:nvSpPr>
          <p:cNvPr id="99332"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mimman tanaluhu minka salawatun wa rahmatun wa maghfiratun</a:t>
            </a:r>
          </a:p>
        </p:txBody>
      </p:sp>
      <p:sp>
        <p:nvSpPr>
          <p:cNvPr id="99333"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99334"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اَللَّهُمَّ </a:t>
            </a:r>
            <a:r>
              <a:rPr lang="ar-SA" sz="9200" kern="1200" dirty="0" err="1">
                <a:solidFill>
                  <a:schemeClr val="bg1"/>
                </a:solidFill>
                <a:latin typeface="Arabic Typesetting" panose="03020402040406030203" pitchFamily="66" charset="-78"/>
                <a:ea typeface="+mn-ea"/>
                <a:cs typeface="Arabic Typesetting" panose="03020402040406030203" pitchFamily="66" charset="-78"/>
              </a:rPr>
              <a:t>ٱجْعَلْ</a:t>
            </a:r>
            <a:r>
              <a:rPr lang="ar-SA" sz="9200" kern="1200" dirty="0">
                <a:solidFill>
                  <a:schemeClr val="bg1"/>
                </a:solidFill>
                <a:latin typeface="Arabic Typesetting" panose="03020402040406030203" pitchFamily="66" charset="-78"/>
                <a:ea typeface="+mn-ea"/>
                <a:cs typeface="Arabic Typesetting" panose="03020402040406030203" pitchFamily="66" charset="-78"/>
              </a:rPr>
              <a:t> مَحْيَايَ </a:t>
            </a:r>
            <a:r>
              <a:rPr lang="ar-SA" sz="9200" kern="1200" dirty="0" smtClean="0">
                <a:solidFill>
                  <a:schemeClr val="bg1"/>
                </a:solidFill>
                <a:latin typeface="Arabic Typesetting" panose="03020402040406030203" pitchFamily="66" charset="-78"/>
                <a:ea typeface="+mn-ea"/>
                <a:cs typeface="Arabic Typesetting" panose="03020402040406030203" pitchFamily="66" charset="-78"/>
              </a:rPr>
              <a:t>مَحْيَا</a:t>
            </a:r>
            <a:endParaRPr lang="ar-SA" sz="9200" kern="1200" dirty="0">
              <a:solidFill>
                <a:schemeClr val="bg1"/>
              </a:solidFill>
              <a:latin typeface="Arabic Typesetting" panose="03020402040406030203" pitchFamily="66" charset="-78"/>
              <a:ea typeface="+mn-ea"/>
              <a:cs typeface="Arabic Typesetting" panose="03020402040406030203" pitchFamily="66" charset="-78"/>
            </a:endParaRP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O Allah, (please) make me live my lifetime in the same way </a:t>
            </a:r>
            <a:r>
              <a:rPr lang="en-US" sz="2800" b="1" kern="1200" dirty="0" smtClean="0">
                <a:solidFill>
                  <a:schemeClr val="tx1"/>
                </a:solidFill>
                <a:ea typeface="MS Mincho" pitchFamily="49" charset="-128"/>
              </a:rPr>
              <a:t>as</a:t>
            </a:r>
          </a:p>
          <a:p>
            <a:pPr marL="342900" indent="-342900" eaLnBrk="1" hangingPunct="1">
              <a:defRPr/>
            </a:pPr>
            <a:r>
              <a:rPr lang="ur-PK" sz="2800" dirty="0">
                <a:solidFill>
                  <a:schemeClr val="tx1"/>
                </a:solidFill>
              </a:rPr>
              <a:t>خدا وندا قرار دے میری زندگی محمّد (ص)  </a:t>
            </a:r>
            <a:endParaRPr lang="en-US" sz="2800" b="1" kern="1200" dirty="0">
              <a:solidFill>
                <a:schemeClr val="tx1"/>
              </a:solidFill>
              <a:ea typeface="MS Mincho" pitchFamily="49" charset="-128"/>
            </a:endParaRPr>
          </a:p>
        </p:txBody>
      </p:sp>
      <p:sp>
        <p:nvSpPr>
          <p:cNvPr id="100356"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allahumma ij`al mahyaya mahya</a:t>
            </a:r>
          </a:p>
        </p:txBody>
      </p:sp>
      <p:sp>
        <p:nvSpPr>
          <p:cNvPr id="100357"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0358"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 مُحَمَّدٍ وَآلِ مُحَمَّدٍ</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3600" b="1" kern="1200" dirty="0">
                <a:solidFill>
                  <a:schemeClr val="bg1"/>
                </a:solidFill>
                <a:ea typeface="MS Mincho" pitchFamily="49" charset="-128"/>
              </a:rPr>
              <a:t>Muhammad and Muhammad’s Household </a:t>
            </a:r>
            <a:r>
              <a:rPr lang="en-US" sz="3600" b="1" kern="1200" dirty="0" smtClean="0">
                <a:solidFill>
                  <a:schemeClr val="bg1"/>
                </a:solidFill>
                <a:ea typeface="MS Mincho" pitchFamily="49" charset="-128"/>
              </a:rPr>
              <a:t>lived</a:t>
            </a:r>
          </a:p>
          <a:p>
            <a:pPr marL="342900" indent="-342900" eaLnBrk="1" hangingPunct="1">
              <a:defRPr/>
            </a:pPr>
            <a:r>
              <a:rPr lang="ur-PK" sz="3600" dirty="0">
                <a:solidFill>
                  <a:schemeClr val="tx1"/>
                </a:solidFill>
              </a:rPr>
              <a:t>و آل محمّد (ع) کے ساتھ</a:t>
            </a:r>
            <a:endParaRPr lang="en-US" sz="3600" b="1" kern="1200" dirty="0" smtClean="0">
              <a:solidFill>
                <a:schemeClr val="bg1"/>
              </a:solidFill>
              <a:ea typeface="MS Mincho" pitchFamily="49" charset="-128"/>
            </a:endParaRPr>
          </a:p>
          <a:p>
            <a:pPr marL="342900" indent="-342900" eaLnBrk="1" hangingPunct="1">
              <a:defRPr/>
            </a:pPr>
            <a:endParaRPr lang="en-US" sz="3600" b="1" kern="1200" dirty="0">
              <a:solidFill>
                <a:schemeClr val="bg1"/>
              </a:solidFill>
              <a:ea typeface="MS Mincho" pitchFamily="49" charset="-128"/>
            </a:endParaRPr>
          </a:p>
        </p:txBody>
      </p:sp>
      <p:sp>
        <p:nvSpPr>
          <p:cNvPr id="101380"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muhammadin wa ali muhammadin</a:t>
            </a:r>
          </a:p>
        </p:txBody>
      </p:sp>
      <p:sp>
        <p:nvSpPr>
          <p:cNvPr id="101381"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1382"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ctrTitle"/>
          </p:nvPr>
        </p:nvSpPr>
        <p:spPr>
          <a:xfrm>
            <a:off x="228600" y="1828800"/>
            <a:ext cx="8763000" cy="1470025"/>
          </a:xfrm>
        </p:spPr>
        <p:txBody>
          <a:bodyPr/>
          <a:lstStyle/>
          <a:p>
            <a:pPr rtl="1" eaLnBrk="1" hangingPunct="1">
              <a:lnSpc>
                <a:spcPts val="8000"/>
              </a:lnSpc>
              <a:defRPr/>
            </a:pPr>
            <a:r>
              <a:rPr lang="ar-SA" sz="9200" kern="1200" dirty="0">
                <a:solidFill>
                  <a:schemeClr val="bg1"/>
                </a:solidFill>
                <a:latin typeface="Arabic Typesetting" panose="03020402040406030203" pitchFamily="66" charset="-78"/>
                <a:ea typeface="+mn-ea"/>
                <a:cs typeface="Arabic Typesetting" panose="03020402040406030203" pitchFamily="66" charset="-78"/>
              </a:rPr>
              <a:t>وَمَمَاتِي مَمَاتَ مُحَمَّدٍ وَآلِ مُحَمَّدٍ</a:t>
            </a:r>
          </a:p>
        </p:txBody>
      </p:sp>
      <p:sp>
        <p:nvSpPr>
          <p:cNvPr id="12" name="Subtitle 4"/>
          <p:cNvSpPr>
            <a:spLocks noGrp="1"/>
          </p:cNvSpPr>
          <p:nvPr>
            <p:ph type="subTitle" idx="1"/>
          </p:nvPr>
        </p:nvSpPr>
        <p:spPr>
          <a:xfrm>
            <a:off x="228600" y="3292475"/>
            <a:ext cx="8686800" cy="1752600"/>
          </a:xfrm>
        </p:spPr>
        <p:txBody>
          <a:bodyPr/>
          <a:lstStyle/>
          <a:p>
            <a:pPr marL="342900" indent="-342900" eaLnBrk="1" hangingPunct="1">
              <a:defRPr/>
            </a:pPr>
            <a:r>
              <a:rPr lang="en-US" sz="2800" b="1" kern="1200" dirty="0">
                <a:solidFill>
                  <a:schemeClr val="tx1"/>
                </a:solidFill>
                <a:ea typeface="MS Mincho" pitchFamily="49" charset="-128"/>
              </a:rPr>
              <a:t>and make me die on the same principles on which Muhammad and Muhammad’s Household died</a:t>
            </a:r>
            <a:r>
              <a:rPr lang="en-US" sz="2800" b="1" kern="1200" dirty="0" smtClean="0">
                <a:solidFill>
                  <a:schemeClr val="tx1"/>
                </a:solidFill>
                <a:ea typeface="MS Mincho" pitchFamily="49" charset="-128"/>
              </a:rPr>
              <a:t>.</a:t>
            </a:r>
          </a:p>
          <a:p>
            <a:pPr marL="342900" indent="-342900" eaLnBrk="1" hangingPunct="1">
              <a:defRPr/>
            </a:pPr>
            <a:r>
              <a:rPr lang="ur-PK" sz="2800" dirty="0">
                <a:solidFill>
                  <a:schemeClr val="tx1"/>
                </a:solidFill>
              </a:rPr>
              <a:t>اور میری موت کو موت  محمّد (ص) و آل محمّد (ع) کے ساتھ </a:t>
            </a:r>
            <a:endParaRPr lang="en-US" sz="2800" b="1" kern="1200" dirty="0">
              <a:solidFill>
                <a:schemeClr val="tx1"/>
              </a:solidFill>
              <a:ea typeface="MS Mincho" pitchFamily="49" charset="-128"/>
            </a:endParaRPr>
          </a:p>
        </p:txBody>
      </p:sp>
      <p:sp>
        <p:nvSpPr>
          <p:cNvPr id="102404" name="Subtitle 4"/>
          <p:cNvSpPr txBox="1">
            <a:spLocks/>
          </p:cNvSpPr>
          <p:nvPr/>
        </p:nvSpPr>
        <p:spPr bwMode="auto">
          <a:xfrm>
            <a:off x="304800" y="51054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20000"/>
              </a:spcBef>
            </a:pPr>
            <a:r>
              <a:rPr lang="fi-FI" sz="3200" b="1" i="1">
                <a:solidFill>
                  <a:schemeClr val="bg1"/>
                </a:solidFill>
                <a:ea typeface="MS Mincho" pitchFamily="49" charset="-128"/>
              </a:rPr>
              <a:t>wa mamati mamata muhammadin wa ali muhammadin</a:t>
            </a:r>
          </a:p>
        </p:txBody>
      </p:sp>
      <p:sp>
        <p:nvSpPr>
          <p:cNvPr id="102405" name="Text Box 3"/>
          <p:cNvSpPr txBox="1">
            <a:spLocks noChangeArrowheads="1"/>
          </p:cNvSpPr>
          <p:nvPr/>
        </p:nvSpPr>
        <p:spPr bwMode="auto">
          <a:xfrm>
            <a:off x="0" y="1036638"/>
            <a:ext cx="9180513" cy="336550"/>
          </a:xfrm>
          <a:prstGeom prst="rect">
            <a:avLst/>
          </a:prstGeom>
          <a:gradFill rotWithShape="1">
            <a:gsLst>
              <a:gs pos="0">
                <a:srgbClr val="651500"/>
              </a:gs>
              <a:gs pos="50000">
                <a:srgbClr val="DA2E00"/>
              </a:gs>
              <a:gs pos="100000">
                <a:srgbClr val="6515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ar-SA" sz="1600" b="1">
                <a:solidFill>
                  <a:schemeClr val="bg1"/>
                </a:solidFill>
                <a:latin typeface="Trebuchet MS" pitchFamily="34" charset="0"/>
              </a:rPr>
              <a:t>زِيَارَةِ عَاشُورَاء</a:t>
            </a:r>
          </a:p>
        </p:txBody>
      </p:sp>
      <p:sp>
        <p:nvSpPr>
          <p:cNvPr id="102406" name="Rectangle 4"/>
          <p:cNvSpPr>
            <a:spLocks noChangeArrowheads="1"/>
          </p:cNvSpPr>
          <p:nvPr/>
        </p:nvSpPr>
        <p:spPr bwMode="auto">
          <a:xfrm>
            <a:off x="-36513" y="1058863"/>
            <a:ext cx="1825626"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sz="1600" b="1">
                <a:solidFill>
                  <a:srgbClr val="FFFF99"/>
                </a:solidFill>
                <a:latin typeface="Trebuchet MS" pitchFamily="34" charset="0"/>
              </a:rPr>
              <a:t>Ziy</a:t>
            </a:r>
            <a:r>
              <a:rPr lang="en-GB" sz="1600" b="1">
                <a:solidFill>
                  <a:srgbClr val="FFFF99"/>
                </a:solidFill>
              </a:rPr>
              <a:t>á</a:t>
            </a:r>
            <a:r>
              <a:rPr lang="en-GB" sz="1600" b="1">
                <a:solidFill>
                  <a:srgbClr val="FFFF99"/>
                </a:solidFill>
                <a:latin typeface="Trebuchet MS" pitchFamily="34" charset="0"/>
              </a:rPr>
              <a:t>rah </a:t>
            </a:r>
            <a:r>
              <a:rPr lang="en-GB" sz="1600" b="1">
                <a:solidFill>
                  <a:srgbClr val="FFFF99"/>
                </a:solidFill>
              </a:rPr>
              <a:t>A'ashura</a:t>
            </a:r>
            <a:endParaRPr lang="en-US" sz="1600" b="1">
              <a:solidFill>
                <a:srgbClr val="FFFF99"/>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11755</TotalTime>
  <Words>20301</Words>
  <Application>Microsoft Office PowerPoint</Application>
  <PresentationFormat>On-screen Show (4:3)</PresentationFormat>
  <Paragraphs>3127</Paragraphs>
  <Slides>499</Slides>
  <Notes>10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499</vt:i4>
      </vt:variant>
    </vt:vector>
  </HeadingPairs>
  <TitlesOfParts>
    <vt:vector size="512" baseType="lpstr">
      <vt:lpstr>MS Mincho</vt:lpstr>
      <vt:lpstr>Al-Arial</vt:lpstr>
      <vt:lpstr>Alvi Nastaleeq</vt:lpstr>
      <vt:lpstr>Arabic Typesetting</vt:lpstr>
      <vt:lpstr>Arial</vt:lpstr>
      <vt:lpstr>Calibri</vt:lpstr>
      <vt:lpstr>Calibri Light</vt:lpstr>
      <vt:lpstr>Karbala</vt:lpstr>
      <vt:lpstr>Simplified Arabic</vt:lpstr>
      <vt:lpstr>Times New Roman</vt:lpstr>
      <vt:lpstr>Trebuchet MS</vt:lpstr>
      <vt:lpstr>Default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اَللَّهُمَّ صَلِّ عَلَىٰ مُحَمَّدٍ وَآلِ مُحَمَّدٍ</vt:lpstr>
      <vt:lpstr>بِسْمِ اللَّهِ الرَّحْمَنِ الرَّحِيمِ</vt:lpstr>
      <vt:lpstr>اَلسَّلاَمُ عَلَيْكَ يَا ابَا عَبْدِ ٱللَّهِ</vt:lpstr>
      <vt:lpstr>اَلسَّلاَمُ عَلَيْكَ يَا بْنَ رَسُولِ ٱللَّهِ</vt:lpstr>
      <vt:lpstr>السَّلاَمُ عَلَيكَ يَا خِيَرَةِ ٱللَّهِ وَٱبْنَ خَيرَتِهِ</vt:lpstr>
      <vt:lpstr>اَلسَّلاَمُ عَلَيْكَ يَا بْنَ امِيرِ ٱلْمُؤْمِنِينَ</vt:lpstr>
      <vt:lpstr>وَٱبْنَ سَيِّدِ ٱلْوَصِيِّينَ</vt:lpstr>
      <vt:lpstr>اَلسَّلاَمُ عَلَيْكَ يَا بْنَ فَاطِمَةَ</vt:lpstr>
      <vt:lpstr>سَيِّدَةِ نِسَاءِ ٱلْعَالَمِينَ</vt:lpstr>
      <vt:lpstr>اَلسَّلاَمُ عَلَيْكَ يَا ثَارَ ٱللَّهِ وَٱبْنَ ثَارِهِ وَٱلْوِتْرَ ٱلْمَوْتُورَ</vt:lpstr>
      <vt:lpstr>اَلسَّلاَمُ عَلَيْكَ وَعَلَىٰ ٱلارْوَاحِ ٱلَّتِي حَلَّتْ بِفِنَائِكَ</vt:lpstr>
      <vt:lpstr>عَلَيْكُمْ مِنِّي جَمِيعاً سَلاَمُ ٱللَّهِ ابَداً</vt:lpstr>
      <vt:lpstr>مَا بَقيتُ وَبَقِيَ ٱللَّيْلُ وَٱلنَّهَارُ</vt:lpstr>
      <vt:lpstr>يَا ابَا عَبْدِ ٱللَّهِ</vt:lpstr>
      <vt:lpstr>لَقَدْ عَظُمَتِ ٱلرَّزِيَّةُ</vt:lpstr>
      <vt:lpstr>وَجَلَّتْ وَعَظُمَتِ ٱلْمُصيبَةُ بِكَ</vt:lpstr>
      <vt:lpstr>عَلَيْنَا وَعَلَىٰ جَمِيعِ اهْلِ ٱلإِسْلاَمِ</vt:lpstr>
      <vt:lpstr>وَجَلَّتْ وَعَظُمَتْ مُصيبَتُكَ</vt:lpstr>
      <vt:lpstr>فِي ٱلسَّمَاوَاتِ عَلَىٰ جَمِيعِ اهْلِ ٱلسَّمَاوَاتِ</vt:lpstr>
      <vt:lpstr>فَلَعَنَ ٱللَّهُ امَّةً اسَّسَتْ اسَاسَ ٱلظُّلْمِ وَٱلْجَوْرِ</vt:lpstr>
      <vt:lpstr>عَلَيْكُمْ اهْلَ ٱلْبَيْتِ</vt:lpstr>
      <vt:lpstr>وَلَعَنَ ٱللَّهُ امَّةً دَفَعَتْكُمْ عَنْ مَقَامِكُمْ</vt:lpstr>
      <vt:lpstr>وَازَالَتْكُمْ عَنْ مَرَاتِبِكُمُ ٱلَّتِي رَتَّبَكُمُ ٱللَّهُ فِيهَا</vt:lpstr>
      <vt:lpstr>وَلَعَنَ ٱللَّهُ امَّةً قَتَلَتْكُمْ</vt:lpstr>
      <vt:lpstr>وَلَعَنَ ٱللَّهُ ٱلْمُمَهِّدِينَ لَهُمْ</vt:lpstr>
      <vt:lpstr>بِٱلتَّمْكِينِ مِنْ قِتَالِكُمْ</vt:lpstr>
      <vt:lpstr>بَرِئْتُ إِلَىٰ ٱللَّهِ وَإِلَيْكُمْ مِنْهُمْ</vt:lpstr>
      <vt:lpstr>وَمِنْ اشْيَاعِهِمْ وَاتْبَاعِهِمْ وَاوْلِيَائِهِمْ</vt:lpstr>
      <vt:lpstr>يَا ابَا عَبْدِ ٱللَّهِ</vt:lpstr>
      <vt:lpstr>إِنِّي سِلْمٌ لِمَنْ سَالَمَكُمْ</vt:lpstr>
      <vt:lpstr>وَحَرْبٌ لِمَنْ حَارَبَكُمْ إِلَىٰ يَوْمِ ٱلْقِيَامَةِ</vt:lpstr>
      <vt:lpstr>وَلَعَنَ ٱللَّهُ آلَ زِيَادٍ وَآلَ مَرْوَانَ</vt:lpstr>
      <vt:lpstr>وَلَعَنَ ٱللَّهُ بَنِي امَيَّةَ قَاطِبَةً</vt:lpstr>
      <vt:lpstr>وَلَعَنَ ٱللَّهُ ٱبْنَ مَرْجَانَةَ</vt:lpstr>
      <vt:lpstr>وَلَعَنَ ٱللَّهُ عُمَرَ بْنَ سَعْدٍ</vt:lpstr>
      <vt:lpstr>وَلَعَنَ ٱللَّهُ شِمْراً</vt:lpstr>
      <vt:lpstr>وَلَعَنَ ٱللَّهُ امَّةً اسْرَجَتْ وَالْجَمَتْ</vt:lpstr>
      <vt:lpstr>وَتَنَقَّبَتْ لِقِتَالِكَ</vt:lpstr>
      <vt:lpstr>بِابِي انْتَ وَامِّي</vt:lpstr>
      <vt:lpstr>لَقَدْ عَظُمَ مُصَابِي بِكَ</vt:lpstr>
      <vt:lpstr>فَاسْالُ ٱللَّهَ ٱلَّذِي اكْرَمَ مَقَامَكَ وَاكْرَمَنِي بِكَ</vt:lpstr>
      <vt:lpstr>انْ يَرْزُقَنِي طَلَبَ ثَارِكَ</vt:lpstr>
      <vt:lpstr>مَعَ إِمَامٍ مَنْصُورٍ مِنْ اهْلِ بَيْتِ مُحَمَّدٍ</vt:lpstr>
      <vt:lpstr>صَلَّىٰ ٱللَّهُ عَلَيْهِ وَآلِهِ</vt:lpstr>
      <vt:lpstr>اَللَّهُمَّ ٱجْعَلْنِي عِنْدَكَ وَجِيهاً</vt:lpstr>
      <vt:lpstr>بِٱلْحُسَيْنِ عَلَيْهِ ٱلسَّلاَمُ فِي ٱلدُّنْيَا وَٱلآخِرَةِ</vt:lpstr>
      <vt:lpstr>يَا ابَا عَبْدِ ٱللَّهِ</vt:lpstr>
      <vt:lpstr>إِنِّي اتَقَرَّبُ إِلَىٰ ٱللَّهِ وَإِلَىٰ رَسُولِهِ</vt:lpstr>
      <vt:lpstr>وَإِلَىٰ امِيرِ ٱلْمُؤْمِنِينَ وَإِلَىٰ فَاطِمَةَ</vt:lpstr>
      <vt:lpstr>وَإِلَىٰ ٱلْحَسَنِ وَإِلَيْكَ بِمُوَالاَتِكَ</vt:lpstr>
      <vt:lpstr>وَبِٱلْبَرَاءَةِ (مِمَّنْ قَاتَلَكَ</vt:lpstr>
      <vt:lpstr>وَنَصَبَ لَكَ ٱلْحَرْبَ</vt:lpstr>
      <vt:lpstr>وَبِٱلْبَرَاءَةِ مِمَّنْ اسَّسَ اسَاسَ ٱلظُّلْمِ وَٱلْجَوْرِ عَلَيْكُمْ</vt:lpstr>
      <vt:lpstr>وَابْرَا إِلَىٰ ٱللَّهِ وَإِلَىٰ رَسُولِهِ)</vt:lpstr>
      <vt:lpstr>مِمَّنْ اسَّسَ اسَاسَ ذٰلِكَ</vt:lpstr>
      <vt:lpstr>وَبَنَىٰ عَلَيْهِ بُنْيَانَهُ</vt:lpstr>
      <vt:lpstr>وَجَرَىٰ فِي ظُلْمِهِ وَجَوْرِهِ عَلَيْكُمْ وَعلىٰ اشْيَاعِكُمْ</vt:lpstr>
      <vt:lpstr>بَرِئْتُ إِلَىٰ ٱللَّهِ وَإِلَيْكُمْ مِنْهُمْ</vt:lpstr>
      <vt:lpstr>وَاتَقَرَّبُ إِلَىٰ ٱللَّهِ ثُمَّ إِلَيْكُمْ</vt:lpstr>
      <vt:lpstr>بِمُوَالاَتِكُمْ وَمُوَالاَةِ وَلِيِّكُمْ</vt:lpstr>
      <vt:lpstr>وَبِٱلْبَرَاءَةِ مِنْ اعْدَائِكُمْ</vt:lpstr>
      <vt:lpstr>وَٱلنَّاصِبِينَ لَكُمُ ٱلْحَرْبَ</vt:lpstr>
      <vt:lpstr>وَبِٱلْبَرَاءَةِ مِنْ اشْيَاعِهِمْ وَاتْبَاعِهِمْ</vt:lpstr>
      <vt:lpstr>إِنِّي سِلْمٌ لِمَنْ سَالَمَكُمْ</vt:lpstr>
      <vt:lpstr>وَحَرْبٌ لِمَنْ حَارَبَكُمْ</vt:lpstr>
      <vt:lpstr>وَوَلِيٌّ لِمَنْ وَالاَكُمْ</vt:lpstr>
      <vt:lpstr>وَعَدُوٌّ لِمَنْ عَادَاكُمْ</vt:lpstr>
      <vt:lpstr>فَاسْالُ ٱللَّهَ ٱلَّذِي اكْرَمَنِي بِمَعْرِفَتِكُمْ</vt:lpstr>
      <vt:lpstr>وَمَعْرِفَةِ اوْلِيَائِكُمْ</vt:lpstr>
      <vt:lpstr>وَرَزَقَنِيَ ٱلْبَرَاءَةَ مِنْ اعْدَائِكُمْ</vt:lpstr>
      <vt:lpstr>انْ يَجْعَلَنِي مَعَكُمْ فِي ٱلدُّنْيَا وَٱلآخِرَةِ</vt:lpstr>
      <vt:lpstr>وَانْ يُثَبِّتَ لِي عِنْدَكُمْ قَدَمَ صِدْقٍ</vt:lpstr>
      <vt:lpstr>فِي ٱلدُّنْيَا وَٱلآخِرَةِ</vt:lpstr>
      <vt:lpstr>وَاسْالُهُ انْ يُبَلِّغَنِيَ ٱلْمَقَامَ ٱلْمَحْمُودَ لَكُمْ عِنْدَ ٱللَّهِ</vt:lpstr>
      <vt:lpstr>وَانْ يَرْزُقَنِي طَلَبَ ثَارِي</vt:lpstr>
      <vt:lpstr>مَعَ إِمَامِ هُدىًٰ ظَاهِرٍ</vt:lpstr>
      <vt:lpstr>نَاطِقٍ بِٱلْحَقِّ مِنْكُمْ</vt:lpstr>
      <vt:lpstr>وَاسْالُ ٱللَّهَ بِحَقِّكُمْ</vt:lpstr>
      <vt:lpstr>وَبِٱلشَّانِ ٱلَّذِي لَكُمْ عِنْدَهُ</vt:lpstr>
      <vt:lpstr>انْ يُعْطِيَنِي بِمُصَابِي بِكُمْ</vt:lpstr>
      <vt:lpstr>افْضَلَ مَا يُعْطِي مُصَاباً بِمُصِيبَتِهِ</vt:lpstr>
      <vt:lpstr>مُصِيبَةً مَا اعْظَمَهَا</vt:lpstr>
      <vt:lpstr>وَاعْظَمَ رَزِيَّتَهَا فِي ٱلإِسْلاَمِ</vt:lpstr>
      <vt:lpstr>وَفِي جَمِيعِ ٱلسَّمَاوَاتِ وَٱلارْضِ</vt:lpstr>
      <vt:lpstr>اَللَّهُمَّ ٱجْعَلْنِي فِي مَقَامِي هٰذَا</vt:lpstr>
      <vt:lpstr>مِمَّنْ تَنَالُهُ مِنْكَ صَلَوَاتٌ وَرَحْمَةٌ وَمَغْفِرَةٌ</vt:lpstr>
      <vt:lpstr>اَللَّهُمَّ ٱجْعَلْ مَحْيَايَ مَحْيَا</vt:lpstr>
      <vt:lpstr> مُحَمَّدٍ وَآلِ مُحَمَّدٍ</vt:lpstr>
      <vt:lpstr>وَمَمَاتِي مَمَاتَ مُحَمَّدٍ وَآلِ مُحَمَّدٍ</vt:lpstr>
      <vt:lpstr>اَللَّهُمَّ إِنَّ هٰذَا يَوْمٌ</vt:lpstr>
      <vt:lpstr>تَبَرَّكَتْ بِهِ بَنُو امَيَّةَ</vt:lpstr>
      <vt:lpstr>وَٱبْنُ آكِلَةِ ٱلاكبَادِ</vt:lpstr>
      <vt:lpstr>ٱللَّعِينُ ٱبْنُ ٱللَّعِينِ</vt:lpstr>
      <vt:lpstr>عَلَىٰ لِسَانِكَ وَلِسَانِ نَبِيِّكَ</vt:lpstr>
      <vt:lpstr>صَلَّىٰ ٱللَّهُ عَلَيْهِ وَآلِهِ</vt:lpstr>
      <vt:lpstr>فِي كُلِّ مَوْطِنٍ وَمَوْقِفٍ</vt:lpstr>
      <vt:lpstr>وَقَفَ فِيهِ نَبِيُّكَ صَلَّىٰ ٱللَّهُ عَلَيْهِ وَآلِهِ</vt:lpstr>
      <vt:lpstr>اَللَّهُمَّ ٱلْعَنْ ابَا سُفْيَانَ وَمُعَاوِيَةَ وَيَزيدَ بْنَ مُعَاوِيَةَ</vt:lpstr>
      <vt:lpstr>عَلَيْهِمْ مِنْكَ ٱللَّعْنَةُ ابَدَ ٱلآبِدِينَ</vt:lpstr>
      <vt:lpstr>وَهٰذَا يَوْمٌ فَرِحَتْ بِهِ آلُ زِيَادٍ وَآلُ مَرْوَانَ</vt:lpstr>
      <vt:lpstr>بِقَتْلِهِمُ ٱلْحُسَيْنَ صَلَوَاتُ ٱللَّهِ عَلَيْهِ</vt:lpstr>
      <vt:lpstr>اَللَّهُمَّ فَضَاعِفْ عَلَيْهِمُ ٱللَّعْنَ مِنْكَ</vt:lpstr>
      <vt:lpstr>وَٱلْعَذَابَ (ٱلالِيمَ)</vt:lpstr>
      <vt:lpstr>اَللَّهُمَّ إِنِّي اتَقَرَّبُ إِلَيْكَ فِي هٰذَا ٱلْيَوْمِ</vt:lpstr>
      <vt:lpstr>وَفِي مَوْقِفِي هٰذَا</vt:lpstr>
      <vt:lpstr>وَايَّامِ حَيَاتِي</vt:lpstr>
      <vt:lpstr>بِٱلْبَرَاءَةِ مِنْهُمْ وَٱللَّعْنَةِ عَلَيْهِمْ</vt:lpstr>
      <vt:lpstr>وَبِٱلْمُوَالاَةِ لِنَبِيِّكَ وَآلِ نَبِيِّكَ</vt:lpstr>
      <vt:lpstr>عَلَيْهِ وَعَلَيْهِمُ ٱلسَّلاَمُ</vt:lpstr>
      <vt:lpstr>PowerPoint Presentation</vt:lpstr>
      <vt:lpstr>اَللَّهُمَّ ٱلْعَنْ اوَّلَ ظَالِمٍ</vt:lpstr>
      <vt:lpstr>ظَلَمَ حَقَّ مُحَمَّدٍ وَآلِ مُحَمَّدٍ</vt:lpstr>
      <vt:lpstr>وَآخِرَ تَابِعٍ لَهُ عَلَىٰ ذٰلِكَ</vt:lpstr>
      <vt:lpstr>اَللَّهُمَّ ٱلْعَنِ ٱلْعِصَابَةَ ٱلَّتِي جَاهَدَتِ ٱلْحُسَيْنَ) عليه السلام(</vt:lpstr>
      <vt:lpstr>وَشَايَعَتْ وَبَايَعَتْ وَتَابَعَتْ عَلَىٰ قَتْلِهِ</vt:lpstr>
      <vt:lpstr>اَللَّهُمَّ ٱلْعَنْهُمْ جَمِيعاً</vt:lpstr>
      <vt:lpstr>PowerPoint Presentation</vt:lpstr>
      <vt:lpstr>اَلسَّلاَمُ عَلَيْكَ يَا ابَا عَبْدِ ٱللَّهِ</vt:lpstr>
      <vt:lpstr>وَعَلَىٰ ٱلارْوَاحِ ٱلَّتِي حَلَّتْ بِفِنَائِكَ</vt:lpstr>
      <vt:lpstr>عَلَيْكَ مِنِّي سَلاَمُ ٱللَّهِ ابَداً</vt:lpstr>
      <vt:lpstr>مَا بَقيتُ وَبَقِيَ ٱللَّيْلُ وَٱلنَّهَارُ</vt:lpstr>
      <vt:lpstr>وَلاَ جَعَلَهُ ٱللَّهُ آخِرَ ٱلْعَهْدِ مِنِّي لِزِيَارَتِكُمْ</vt:lpstr>
      <vt:lpstr>اَلسَّلاَمُ عَلَىٰ ٱلْحُسَيْنِ</vt:lpstr>
      <vt:lpstr>وَعَلَىٰ عَلِيِّ بْنِ ٱلْحُسَيْنِ</vt:lpstr>
      <vt:lpstr>وَعَلَىٰ اوْلاَدِ ٱلْحُسَيْنِ</vt:lpstr>
      <vt:lpstr>وَعَلَىٰ اصْحَابِ ٱلْحُسَيْنِ</vt:lpstr>
      <vt:lpstr>THEN RECITE</vt:lpstr>
      <vt:lpstr>اَللَّهُمَّ خُصَّ انْتَ اوَّلَ ظَالِمٍ بِٱللَّعْنِ مِنِّي</vt:lpstr>
      <vt:lpstr>وَٱبْدَا بِهِ اوَّلاَ</vt:lpstr>
      <vt:lpstr>ثُمَّ ٱلْعَنِ ٱلثَّانِيَ وَٱلثَّالِثَ وَٱلرَّابِعَ</vt:lpstr>
      <vt:lpstr>اَللَّهُمَّ ٱلْعَنْ يَزِيدَ خَامِساً</vt:lpstr>
      <vt:lpstr>وَٱلْعَنْ عُبَيْدَ ٱللَّهِ بْنَ زِيَادٍ وَٱبْنَ مَرْجَانَةَ</vt:lpstr>
      <vt:lpstr>وَعُمَرَ بْنَ سَعْدٍ وَشِمْراً</vt:lpstr>
      <vt:lpstr>وَآلَ ابِي سُفْيَانَ وَآلَ زِيَادٍ وَآلَ مَرْوَانَ</vt:lpstr>
      <vt:lpstr>إِلَىٰ يَوْمِ ٱلْقِيَامَةِ</vt:lpstr>
      <vt:lpstr>PowerPoint Presentation</vt:lpstr>
      <vt:lpstr>اَللَّهُمَّ لَكَ ٱلْحَمْدُ</vt:lpstr>
      <vt:lpstr>حَمْدَ ٱلشَّاكِرِينَ لَكَ عَلَىٰ مُصَابِهِمْ</vt:lpstr>
      <vt:lpstr>اَلْحَمْدُ لِلَّهِ عَلَىٰ عَظِيمِ رَزِيَّتِي</vt:lpstr>
      <vt:lpstr>اَللَّهُمَّ ٱرْزُقْنِي شَفَاعَةَ ٱلْحُسَيْنِ يَوْمَ ٱلْوُرُودِ</vt:lpstr>
      <vt:lpstr>وَثَبِّتْ لِي قَدَمَ صِدْقٍ عِنْدَكَ</vt:lpstr>
      <vt:lpstr>مَعَ ٱلْحُسَيْنِ وَاصْحَابِ ٱلْحُسَيْنِ</vt:lpstr>
      <vt:lpstr>ٱلَّذينَ بَذَلُوٱ مُهَجَهُمْ دُونَ ٱلْحُسَيْنِ عَلَيْهِ ٱلسَّلاَمُ</vt:lpstr>
      <vt:lpstr>اَللَّهُمَّ صَلِّ عَلَىٰ مُحَمَّدٍ وَآلِ مُحَمَّدٍ</vt:lpstr>
      <vt:lpstr>Two rakáts Namaaz for Hadiya  Ziyáráh of Ashurá</vt:lpstr>
      <vt:lpstr>PowerPoint Presentation</vt:lpstr>
      <vt:lpstr>PowerPoint Presentation</vt:lpstr>
      <vt:lpstr>PowerPoint Presentation</vt:lpstr>
      <vt:lpstr>PowerPoint Presentation</vt:lpstr>
      <vt:lpstr>اَللَّهُمَّ صَلِّ عَلَىٰ مُحَمَّدٍ وَآلِ مُحَمَّدٍ</vt:lpstr>
      <vt:lpstr>بِسْمِ اللَّهِ الرَّحْمَنِ الرَّحِيمِ</vt:lpstr>
      <vt:lpstr>يَا اللَّهُ يَا اللَّهُ يَا اللَّهُ</vt:lpstr>
      <vt:lpstr>يَا مُجِيبَ دَعْوَةِ ٱلْمُضْطَرِّينَ</vt:lpstr>
      <vt:lpstr>يَا كَاشِفَ كُرَبِ ٱلْمَكْرُوبِينَ</vt:lpstr>
      <vt:lpstr>يَا غِيَاثَ ٱلْمُسْتَغِيثِينَ</vt:lpstr>
      <vt:lpstr>يَا صَرِيخَ ٱلْمُسْتَصْرِخِينَ</vt:lpstr>
      <vt:lpstr>وَيَا مَنْ هُوَ اقْرَبُ إِلَيَّ مِنْ حَبْلِ ٱلْوَرِيدِ</vt:lpstr>
      <vt:lpstr>وَيَا مَنْ يَحُولُ بَيْنَ ٱلْمَرْءِ وَقَلْبِهِ</vt:lpstr>
      <vt:lpstr>وَيَا مَنْ هُوَ بِٱلْمَنْظَرِ ٱلاعْلَىٰ وَبِٱلافُقِ ٱلْمُبِينِ</vt:lpstr>
      <vt:lpstr>وَيَا مَنْ هُوَ ٱلرَّحْمٰنُ ٱلرَّحِيمُ عَلَىٰ ٱلْعَرْشِ ٱسْتَوَىٰ</vt:lpstr>
      <vt:lpstr>وَيَا مَنْ يَعْلَمُ خَائِنَةَ ٱلاعْيُنِ وَمَا تُخْفِي ٱلصُّدُورُ</vt:lpstr>
      <vt:lpstr>وَيَا مَنْ لاَ يَخْفَىٰ عَلَيْهِ خَافِيَةٌ</vt:lpstr>
      <vt:lpstr>يَا مَنْ لاَ تَشْتَبِهُ عَلَيْهِ ٱلاصْوَاتُ</vt:lpstr>
      <vt:lpstr>وَيَا مَنْ لاَ تُغَلِّطُهُ ٱلْحَاجَاتُ</vt:lpstr>
      <vt:lpstr>وَيَا مَنْ لاَ يُبْرِمُهُ إِلْحَاحُ ٱلْمُلِحِّينَ</vt:lpstr>
      <vt:lpstr>يَا مُدْرِكَ كُلِّ فَوْتٍ</vt:lpstr>
      <vt:lpstr>وَيَا جَامِعَ كُلِّ شَمْلٍ</vt:lpstr>
      <vt:lpstr>وَيَا بَارِئَ ٱلنُّفُوسِ بَعْدَ ٱلْمَوْتِ</vt:lpstr>
      <vt:lpstr>يَا مَنْ هُوَ كُلِّ يَوْمٍ فِي شَانٍ</vt:lpstr>
      <vt:lpstr>يَا قَاضِيَ ٱلْحَاجَاتِ</vt:lpstr>
      <vt:lpstr>يَا مُنَفِّسَ ٱلْكُرُبَاتِ</vt:lpstr>
      <vt:lpstr>يَا مُعْطِيَ ٱلسُّؤُلاَتِ</vt:lpstr>
      <vt:lpstr>يَا وَلِيَّ ٱلرَّغَبَاتِ</vt:lpstr>
      <vt:lpstr>يَا كَافِيَ ٱلْمُهِمَّاتِ</vt:lpstr>
      <vt:lpstr>يَا مَنْ يَكْفِي مِنْ كُلِّ شَيْءٍ</vt:lpstr>
      <vt:lpstr>وَلاَ يَكْفِي مِنْهُ شَيْءٌ فِي ٱلسَّمَاوَاتِ وَٱلارْضِ</vt:lpstr>
      <vt:lpstr>اسْالُكَ بِحَقِّ مُحَمَّدٍ خَاتَمِ ٱلنَّبِيِّينَ</vt:lpstr>
      <vt:lpstr>وَعَلِيٍّ امِيرِ ٱلْمُؤْمِنِينَ</vt:lpstr>
      <vt:lpstr>وَبِحَقِّ فَاطِمَةَ بِنْتِ نَبِيِّكَ</vt:lpstr>
      <vt:lpstr>وَبِحَقِّ ٱلْحَسَنِ وَٱلْحُسَيْنِ</vt:lpstr>
      <vt:lpstr>فَإِنِّي بِهِمْ اتَوَجَّهُ إِلَيْكَ فِي مَقَامِي هٰذَا</vt:lpstr>
      <vt:lpstr>وَبِهِمْ اتَوَسَّلُ</vt:lpstr>
      <vt:lpstr>وَبِهِمْ اتَشَفَّعُ إِلَيْكَ</vt:lpstr>
      <vt:lpstr>وَبِحَقِّهِمْ اسْالُكَ وَاقْسِمُ وَاعْزِمُ عَلَيْكَ</vt:lpstr>
      <vt:lpstr>وَبِٱلشَّانِ ٱلَّذِي لَهُمْ عِنْدَكَ</vt:lpstr>
      <vt:lpstr>وَبِٱلْقَدْرِ ٱلَّذِي لَهُمْ عِنْدَكَ</vt:lpstr>
      <vt:lpstr>وَبِٱلَّذِي فَضَّلْتَهُمْ عَلَىٰ ٱلْعَالَمِينَ</vt:lpstr>
      <vt:lpstr>وَبِٱسْمِكَ ٱلَّذِي جَعَلْتَهُ عِنْدَهُمْ</vt:lpstr>
      <vt:lpstr>وَبِهِ خَصَصْتَهُمْ دُونَ ٱلْعَالَمِينَ</vt:lpstr>
      <vt:lpstr>وَبِهِ ابَنْتَهُمْ</vt:lpstr>
      <vt:lpstr>وَابَنْتَ فَضْلَهُمْ مِنْ فَضْلِ ٱلْعَالَمِينَ</vt:lpstr>
      <vt:lpstr>حَتَّىٰ فَاقَ فَضْلُهُمْ فَضْلَ ٱلْعَالَمِينَ جَمِيعاً</vt:lpstr>
      <vt:lpstr>اسْالُكَ انْ تُصَلِّيَ عَلَىٰ مُحَمَّدٍ وَآلِ مُحَمَّدٍ</vt:lpstr>
      <vt:lpstr>وَانْ تَكْشِفَ عَنِّي غَمِّي</vt:lpstr>
      <vt:lpstr>وَهَمِّي وَكَرْبِي</vt:lpstr>
      <vt:lpstr>وَتَكْفِيَنِي ٱلْمُهِمَّ مِنْ امُورِي</vt:lpstr>
      <vt:lpstr>وَتَقْضِيَ عَنِّي دَيْنِي</vt:lpstr>
      <vt:lpstr>وَتُجِيـرَنِي مِنَ ٱلْفَقْرِ</vt:lpstr>
      <vt:lpstr>وَتُجِيـرَنِي مِنَ ٱلْفَاقَةِ</vt:lpstr>
      <vt:lpstr>وَتُغْنِيَنِي عَنِ ٱلْمَسْالَةِ إِلَىٰ ٱلْمَخْلُوقِينَ</vt:lpstr>
      <vt:lpstr>وَتَكْفِيَنِي هَمَّ مَنْ اخَافُ هَمَّهُ</vt:lpstr>
      <vt:lpstr>وَعُسْرَ مَنْ اخَافُ عُسْرَهُ</vt:lpstr>
      <vt:lpstr>وَحُزُونَةَ مَنْ اخَافُ حُزُونَتَهُ</vt:lpstr>
      <vt:lpstr>وَشَرَّ مَنْ اخَافُ شَرَّهُ</vt:lpstr>
      <vt:lpstr>وَمَكْرَ مَنْ اخَافُ مَكْرَهُ</vt:lpstr>
      <vt:lpstr>وَبَغْيَ مَنْ اخَافُ بَغْيَهُ</vt:lpstr>
      <vt:lpstr>وَجَوْرَ مَنْ اخَافُ جَوْرَهُ</vt:lpstr>
      <vt:lpstr>وَسُلْطَانَ مَنْ اخَافُ سُلْطَانَهُ</vt:lpstr>
      <vt:lpstr>وَكَيْدَ مَنْ اخَافُ كَيْدَهُ</vt:lpstr>
      <vt:lpstr>وَمَقْدُرَةَ مَنْ اخَافُ مَقْدُرَتَهُ عَلَيَّ</vt:lpstr>
      <vt:lpstr>وَتَرُدَّ عَنِّي كَيْدَ ٱلْكَيَدَةِ</vt:lpstr>
      <vt:lpstr>وَمَكْرَ ٱلْمَكَرَةِ</vt:lpstr>
      <vt:lpstr>اَللَّهُمَّ مَنْ ارَادَنِي فَارِدْهُ</vt:lpstr>
      <vt:lpstr>وَمَنْ كَادَنِي فَكِدْهُ</vt:lpstr>
      <vt:lpstr>وَٱصْرِفْ عَنِّي كَيْدَهُ وَمَكْرَهُ</vt:lpstr>
      <vt:lpstr>وَبَاسَهُ وَامَانِيَّهُ</vt:lpstr>
      <vt:lpstr>وَٱمْنَعْهُ عَنِّي كَيْفَ شِئْتَ وَانَّىٰ شِئْتَ</vt:lpstr>
      <vt:lpstr>اَللَّهُمَّ اشْغِلْهُ عَنِّي</vt:lpstr>
      <vt:lpstr>بِفَقْرٍ لاَ تَجْبُرُهُ</vt:lpstr>
      <vt:lpstr>وَبِبَلاءٍ لاَ تَسْتُرُهُ</vt:lpstr>
      <vt:lpstr>وَبِفَاقَةٍ لاَ تَسُدُّهَا</vt:lpstr>
      <vt:lpstr>وَبِسُقْمٍ لاَ تُعَافِيهِ</vt:lpstr>
      <vt:lpstr>وَذُلٍّ لاَ تُعِزُّهُ</vt:lpstr>
      <vt:lpstr>وَبِمَسْكَنَةٍ لاَ تَجْبُرُهَا</vt:lpstr>
      <vt:lpstr>اَللَّهُمَّ ٱضْرِبْ بِٱلذُّلِّ نَصْبَ عَيْنَيْهِ</vt:lpstr>
      <vt:lpstr>وَادْخِلْ عَلَيْهِ ٱلْفَقْرَ فِي مَنْزِلِهِ</vt:lpstr>
      <vt:lpstr>وَٱلْعِلَّةَ وَٱلسُّقْمَ فِي بَدَنِهِ</vt:lpstr>
      <vt:lpstr>حَتَّىٰ تَشْغَلَهُ عَنِّي بِشُغْلٍ شَاغِلٍ لاَ فَرَاغَ لَهُ</vt:lpstr>
      <vt:lpstr>وَانْسِهِ ذِكْرِي كَمَا انْسَيْتَهُ ذِكْرَكَ</vt:lpstr>
      <vt:lpstr>وَخُذْ عَنِّي بِسَمْعِهِ وَبَصَرِهِ</vt:lpstr>
      <vt:lpstr>وَلِسَانِهِ وَيَدِهِ</vt:lpstr>
      <vt:lpstr>وَرِجْلِهِ وَقَلْبِهِ</vt:lpstr>
      <vt:lpstr>وَجَمِيعِ جَوَارِحِهِ</vt:lpstr>
      <vt:lpstr>وَادْخِلْ عَلَيْهِ فِي جَمِيعِ ذٰلِكَ ٱلسُّقْمَ</vt:lpstr>
      <vt:lpstr>وَلا تَشْفِهِ حَتَّىٰ تَجْعَلَ ذٰلِكَ لَهُ شُغْلاً شَاغِلاً بِهِ</vt:lpstr>
      <vt:lpstr>عَنِّي وَعَنْ ذِكْرِي</vt:lpstr>
      <vt:lpstr>وَٱكْفِنِي يَا كَافِي مَا لاَ يَكْفِي سِوَاكَ</vt:lpstr>
      <vt:lpstr>فَإِنَّكَ ٱلْكَافِي لاَ كَافِيَ سِوَاكَ</vt:lpstr>
      <vt:lpstr>وَمُفَرِّجٌ لاَ مُفَرِّجَ سِوَاكَ</vt:lpstr>
      <vt:lpstr>وَمُغِيثٌ لاَ مُغِيثَ سِوَاكَ</vt:lpstr>
      <vt:lpstr>وَجَارٌ لاَ جَارَ سِوَاكَ</vt:lpstr>
      <vt:lpstr>خَابَ مَنْ كَانَ جَارُهُ سِوَاكَ</vt:lpstr>
      <vt:lpstr>وَمُغِيثُهُ سِوَاكَ</vt:lpstr>
      <vt:lpstr>وَمَفْزَعُهُ إِلَىٰ سِوَاكَ</vt:lpstr>
      <vt:lpstr>وَمَهْرَبُهُ إِلَىٰ سِوَاكَ</vt:lpstr>
      <vt:lpstr>وَمَلْجَاهُ إِلَىٰ غَيْرِكَ</vt:lpstr>
      <vt:lpstr>وَمَنْجَاهُ مِنْ مَخْلُوقٍ غَيْرِكَ</vt:lpstr>
      <vt:lpstr>فَانْتَ ثِقَتِي وَرَجَائِي</vt:lpstr>
      <vt:lpstr>وَمَفْزَعِي وَمَهْرَبِي</vt:lpstr>
      <vt:lpstr>وَمَلْجَإِي وَمَنْجَايَ</vt:lpstr>
      <vt:lpstr>فَبِكَ اسْتَفْتِحُ</vt:lpstr>
      <vt:lpstr>وَبِكَ اسْتَنْجِحُ</vt:lpstr>
      <vt:lpstr>وَبِمُحَمَّدٍ وَآلِ مُحَمَّدٍ</vt:lpstr>
      <vt:lpstr>اتَوَجَّهُ إِلَيْكَ وَاتَوَسَّلُ وَاتَشَفَّعُ</vt:lpstr>
      <vt:lpstr>فَاسْالُكَ يَا اللَّهُ يَا اللَّهُ يَا اللَّهُ</vt:lpstr>
      <vt:lpstr>فَلَكَ ٱلْحَمْدُ وَلَكَ ٱلشُّكْرُ</vt:lpstr>
      <vt:lpstr>وَإِلَيْكَ ٱلْمُشْتَكَىٰ وَانْتَ ٱلْمُسْتَعَانُ</vt:lpstr>
      <vt:lpstr>فَاسْالُكَ يَا اللَّهُ يَا اللَّهُ يَا اللَّهُ</vt:lpstr>
      <vt:lpstr>بِحَقِّ مُحَمَّـدٍ وَآلِ مُحَمَّـدٍ</vt:lpstr>
      <vt:lpstr>انْ تُصَلِّيَ عَلَىٰ مُحَمَّدٍ وَآلِ مُحَمَّدٍ</vt:lpstr>
      <vt:lpstr>وَانْ تَكْشِفَ عَنِّي غَمِّي وَهَمِّي وَكَرْبِي</vt:lpstr>
      <vt:lpstr>فِي مَقَامِي هٰذَا</vt:lpstr>
      <vt:lpstr>كَمَا كَشَفْتَ عَنْ نَبِيِّكَ هَمَّهُ وَغَمَّهُ وَكَرْبَهُ</vt:lpstr>
      <vt:lpstr>وَكَفَيْتَهُ هَوْلَ عَدُوِّهِ</vt:lpstr>
      <vt:lpstr>فَٱكْشِفْ عَنِّي كَمَا كَشَفْتَ عَنْهُ</vt:lpstr>
      <vt:lpstr>وَفَرِّجْ عَنِّي كَمَا فَرَّجْتَ عَنْهُ</vt:lpstr>
      <vt:lpstr>وَٱكْفِنِي كَمَا كَفَيْتَهُ</vt:lpstr>
      <vt:lpstr>وَٱصْرِفْ عَنِّي هَوْلَ مَا اخَافُ هَوْلَهُ</vt:lpstr>
      <vt:lpstr>وَمَؤُونَةَ مَا اخَافُ مَؤُونَتَهُ</vt:lpstr>
      <vt:lpstr>وَهَمَّ مَا اخَافُ هَمَّهُ</vt:lpstr>
      <vt:lpstr>بِلا مَؤُونَةٍ عَلَىٰ نَفْسِي مِنْ ذٰلِكَ</vt:lpstr>
      <vt:lpstr>وَٱصْرِفْنِي بِقَضَاءِ حَوَائِجِي</vt:lpstr>
      <vt:lpstr>وَكِفَايَةِ مَا اهَمَّنِي هَمُّهُ</vt:lpstr>
      <vt:lpstr>مِنْ امْرِ آخِرَتِي وَدُنْيَايَ</vt:lpstr>
      <vt:lpstr>PowerPoint Presentation</vt:lpstr>
      <vt:lpstr>يَا امِيرَ ٱلْمُؤْمِنِينَ</vt:lpstr>
      <vt:lpstr>وَيَا ابَا عَبْدِ ٱللَّهِ</vt:lpstr>
      <vt:lpstr>عَلَيْكُمَا مِنِّي سَلامُ ٱللَّهِ ابَداً</vt:lpstr>
      <vt:lpstr>مَا بَقِيتُ وَبَقِيَ ٱللَّيْلُ وَٱلنَّهَارُ</vt:lpstr>
      <vt:lpstr>وَلاَ جَعَلَهُ ٱللَّهُ آخِرَ ٱلْعَهْدِ مِنْ زِيَارَتِكُمَا</vt:lpstr>
      <vt:lpstr>وَلاَ فَرَّقَ ٱللَّهُ بَيْنِي وَبَيْنَكُمَا</vt:lpstr>
      <vt:lpstr>اَللَّهُمَّ احْيِنِي حَيَاةَ مُحَمَّدٍ وَذُرِّيَّتِهِ</vt:lpstr>
      <vt:lpstr>وَامِتْنِي مَمَاتَهُمْ</vt:lpstr>
      <vt:lpstr>وَتَوَفَّنِي عَلَىٰ مِلَّتِهِمْ</vt:lpstr>
      <vt:lpstr>وَٱحْشُرْنِي فِي زُمْرَتِهِمْ</vt:lpstr>
      <vt:lpstr>وَلاَ تُفَرِّقْ بَيْنِي وَبَيْنَهُمْ</vt:lpstr>
      <vt:lpstr>طَرْفَةَ عَيْنٍ ابَداً</vt:lpstr>
      <vt:lpstr>فِي ٱلدُّنْيَا وَٱلآخِرَةِ</vt:lpstr>
      <vt:lpstr>يَا امِيرَ ٱلْمُؤْمِنِينَ</vt:lpstr>
      <vt:lpstr>وَيَا ابَا عَبْدِ ٱللَّهِ</vt:lpstr>
      <vt:lpstr>اتَيْتُكُمَا زَائِراً</vt:lpstr>
      <vt:lpstr>وَمُتَوَسِّلاً إِلَىٰ ٱللَّهِ رَبِّي وَرَبِّكُمَا</vt:lpstr>
      <vt:lpstr>وَمُتَوَجِّهاً إِلَيْهِ بِكُمَا</vt:lpstr>
      <vt:lpstr>وَمُسْتَشْفِعاً بِكُمَا إِلَىٰ ٱللَّهِ تَعَالَىٰ فِي حَاجَتِي هٰذِهِ</vt:lpstr>
      <vt:lpstr>فَٱشْفَعَا لِي</vt:lpstr>
      <vt:lpstr>فَإِنَّ لَكُمَا عِنْدَ ٱللَّهِ ٱلْمَقَامَ ٱلْمَحْمُودَ</vt:lpstr>
      <vt:lpstr>وَٱلْجَاهَ ٱلْوَجِيهَ</vt:lpstr>
      <vt:lpstr>وَٱلْمَنْزِلَ ٱلرَّفِيعَ وَٱلْوَسِيلَةَ</vt:lpstr>
      <vt:lpstr>إِنِّي انْقَلِبُ عَنْكُمَا</vt:lpstr>
      <vt:lpstr>مُنْتَظِراً لِتَنَجُّزِ ٱلْحَاجَةِ</vt:lpstr>
      <vt:lpstr>وَقَضَائِهَا وَنَجَاحِهَا مِنَ ٱللَّهِ</vt:lpstr>
      <vt:lpstr>بِشَفَاعَتِكُمَا لِي إِلَىٰ ٱللَّهِ فِي ذٰلِكَ</vt:lpstr>
      <vt:lpstr>فَلا اخِيبُ</vt:lpstr>
      <vt:lpstr>وَلاَ يَكونُ مُنْقَلَبِي مُنْقَلَباً خَائِباً خَاسِراً</vt:lpstr>
      <vt:lpstr>بَلْ يَكُونُ مُنْقَلَبِي مُنْقَلَباً رَاجِحاً</vt:lpstr>
      <vt:lpstr>مُفْلِحاً مُنْجِحاً مُسْتَجَاباً</vt:lpstr>
      <vt:lpstr>بِقَضَاءِ جَمِيعِ حَوَائِجِي</vt:lpstr>
      <vt:lpstr>وَتَشَفَّعَا لِي إِلَىٰ ٱللَّهِ</vt:lpstr>
      <vt:lpstr>إِنْقَلَبْتُ عَلَىٰ مَا شَاءَ ٱللَّهُ</vt:lpstr>
      <vt:lpstr>وَلا حَوْلَ وَلا قُوَّةَ إِلاَّ بِٱللَّهِ</vt:lpstr>
      <vt:lpstr>مُفَوِّضاً امْرِي إِلَىٰ ٱللَّهِ</vt:lpstr>
      <vt:lpstr>مُلْجِئاً ظَهْرِي إِلَىٰ ٱللَّهِ</vt:lpstr>
      <vt:lpstr>مُتَوَكِّلاً عَلَىٰ ٱللَّهِ</vt:lpstr>
      <vt:lpstr>وَاقُولُ حَسْبِيَ ٱللَّهُ وَكَفَىٰ</vt:lpstr>
      <vt:lpstr>سَمِعَ ٱللَّهُ لِمَنْ دَعَا</vt:lpstr>
      <vt:lpstr>لَيْسَ لِي وَرَاءَ ٱللَّهِ</vt:lpstr>
      <vt:lpstr>وَوَرَاءَكُمْ يَا سَادَتِي مُنْتَهَىٰ</vt:lpstr>
      <vt:lpstr>مَا شَاءَ رَبِّي كَانَ</vt:lpstr>
      <vt:lpstr>وَمَا لَمْ يَشَا لَمْ يَكُنْ</vt:lpstr>
      <vt:lpstr>وَلاَ حَوْلَ وَلاَ قُوَّةَ إِلاَّ بِٱللَّهِ</vt:lpstr>
      <vt:lpstr>اسْتَوْدِعُكُمَا ٱللَّهَ</vt:lpstr>
      <vt:lpstr>وَلا جَعَلَهُ ٱللَّهُ آخِرَ ٱلْعَهْدِ مِنِّي إِلَيْكُمَا</vt:lpstr>
      <vt:lpstr>إِنْصَرَفْتُ يَا سَيِّدِي يَا امِيرَ ٱلْمُؤْمِنِينَ وَمَوْلاَي</vt:lpstr>
      <vt:lpstr>وَانْتَ يَا ابَا عَبْدِ ٱللَّهِ يَا سَيِّدِي</vt:lpstr>
      <vt:lpstr>وَسَلاَمِي عَلَيْكُمَا مُتَّصِلٌ</vt:lpstr>
      <vt:lpstr>مَا ٱتَّصَلَ ٱللَّيْلُ وَٱلنَّهَارُ</vt:lpstr>
      <vt:lpstr>وَاصِلٌ ذٰلِكَ إِلَيْكُمَا</vt:lpstr>
      <vt:lpstr>غَيْرُ مَحْجُوبٍ عَنْكُمَا سَلاَمِي</vt:lpstr>
      <vt:lpstr>إِنْ شَاءَ ٱللَّهُ</vt:lpstr>
      <vt:lpstr>وَاسْالُهُ بِحَقِّكُمَا انْ يَشَاءَ ذٰلِكَ وَيَفْعَلَ</vt:lpstr>
      <vt:lpstr>فَإِنَّهُ حَمِيدٌ مَجِيدٌ</vt:lpstr>
      <vt:lpstr>إِنْقَلَبْتُ يَا سَيِّدَيَّ عَنْكُمَا</vt:lpstr>
      <vt:lpstr>تَائِباً حَامِداً لِلَّهِ</vt:lpstr>
      <vt:lpstr>شَاكِراً رَاجِياً لِلإِجَابَةِ</vt:lpstr>
      <vt:lpstr>غَيْرَ آيِسٍ وَلاَ قَانِطٍ</vt:lpstr>
      <vt:lpstr>آئِباً عَائِداً رَاجِعاً إِلَىٰ زِيَارَتِكُمَا</vt:lpstr>
      <vt:lpstr>غَيْرَ رَاغِبٍ عَنْكُمَا وَلاَ عَنْ زِيَارَتِكُمَا</vt:lpstr>
      <vt:lpstr>بَلْ رَاجِعٌ عَائِدٌ إِنْ شَاءَ ٱللَّهُ</vt:lpstr>
      <vt:lpstr>وَلاَ حَوْلَ وَلاَ قُوَّةَ إِلاَّ بِٱللَّهِ</vt:lpstr>
      <vt:lpstr>يَا سَادَتِي رَغِبْتُ إِلَيْكُمَا وَإِلَىٰ زِيَارَتِكُمَا</vt:lpstr>
      <vt:lpstr>بَعْدَ انْ زَهِدَ فِيكُمَا وَفِي زِيَارَتِكُمَا اهْلُ ٱلدُّنْيَا</vt:lpstr>
      <vt:lpstr>فَلاَ خَيَّبَنِيَ ٱللَّهُ مِمَّا رَجَوْتُ وَمَا امَّلْتُ فِي زِيَارَتِكُمَا</vt:lpstr>
      <vt:lpstr>إِنَّهُ قَرِيبٌ مُجِيبٌ</vt:lpstr>
      <vt:lpstr>اَللَّهُمَّ صَلِّ عَلَىٰ مُحَمَّدٍ وَآلِ مُحَمَّدٍ</vt:lpstr>
      <vt:lpstr>PowerPoint Presentation</vt:lpstr>
      <vt:lpstr>اللـَّهُمَ  الْعَنْ قَتَلَةَ الْحُسَيْنِ وَ أولادِهِ وَ أصْحَابِهِ</vt:lpstr>
      <vt:lpstr>اَللَّهُمَّ صَلِّ عَلَىٰ مُحَمَّدٍ وَآلِ مُحَمَّدٍ</vt:lpstr>
      <vt:lpstr>PowerPoint Presentation</vt:lpstr>
      <vt:lpstr>PowerPoint Presentation</vt:lpstr>
      <vt:lpstr>اَللَّهُمَّ صَلِّ عَلَىٰ مُحَمَّدٍ وَآلِ مُحَمَّدٍ</vt:lpstr>
      <vt:lpstr>PowerPoint Presentation</vt:lpstr>
      <vt:lpstr>اَللّٰهُمَّ عَذِّبِ الْـفَجَرَةَ الَّذِيْنَ شَاقُّوْا رَسُوْلَـكَ</vt:lpstr>
      <vt:lpstr>وَ حَارَبُوْا اَوْلِيَآئَكَ</vt:lpstr>
      <vt:lpstr>وَ عَبَدُوْا غَيْرَكَ </vt:lpstr>
      <vt:lpstr>وَ اسْتَحَلُّوْا مَـحَارَمَكَ</vt:lpstr>
      <vt:lpstr>وَ الْعَنِ الْقَادَةَ وَ الْاَتْبَاعَ </vt:lpstr>
      <vt:lpstr>وَ مَنْ كَانَ مِنْهُمْ فَخَبَّ </vt:lpstr>
      <vt:lpstr>وَ اَوْضَعَ مَعَهُمْ اَوْرَضِىَ بِفِعْلِهِمْ لَعْنًا كَثِيْرًا</vt:lpstr>
      <vt:lpstr>اَللّٰهُمَّ وَ عَجِّلْ فَرَجَ اٰلِ مُحَمَّدٍ</vt:lpstr>
      <vt:lpstr>وَاجْعَلْ صَلَوَاتِكَ عَلَيْهِ وَ عَلَيْهِمْ </vt:lpstr>
      <vt:lpstr>وَاسْتَـنْقِذْهُمْ مِنْ اَيْدِى الْـمُنَافِقِيْنَ الْـمُضِلِّيْنَ </vt:lpstr>
      <vt:lpstr>وَ الْكَفَرَةِ الْـجَاحِدِيْنَ</vt:lpstr>
      <vt:lpstr>وَافْتَحْ لَـهُمْ فَتْحًا يَّسِيْرًا </vt:lpstr>
      <vt:lpstr>وَ اَتِحْ لَـهُمْ رَوْحًا وَ فَرَجًا قَرِيْبًا </vt:lpstr>
      <vt:lpstr>وَاجْعَلْ لَهُمْ مِنْ لَّدُنْكَ عَلٰى عَدُوِّكَ وَ عَدُوِّهِمْ سُلْطٰنًا نَّصِيْرًا. </vt:lpstr>
      <vt:lpstr>اَللّٰهُمَّ اِنَّ كَثِيْرًا مِّنَ الْاُمَّةِ نَاصَبَتِ الْـمُسْتَحْفِظِيْنَ مِنَ الْاَئِمَّةِ </vt:lpstr>
      <vt:lpstr>وَ كَفَرَتْ بِالْـكَلِمَةِ </vt:lpstr>
      <vt:lpstr>وَ عَكَفَتْ عَلَى الْقَادَةِ الظَّلَمَةِ </vt:lpstr>
      <vt:lpstr>وَ هَجَرَتِ الْكِتَابَ وَ السُّنَّةَ </vt:lpstr>
      <vt:lpstr>وَ عَدَلَتْ عَنِ الْـحَبْلَيْنِ الَّذَيْنِ اَمَرْتَ بِطَاعَتِهِمَا وَ التَّمَسُّكِ بِهِمَا </vt:lpstr>
      <vt:lpstr>فَاَمَاتَتِ الْـحَقَّ </vt:lpstr>
      <vt:lpstr>وَ حَادَتْ عَنِ الْقَصْدِ </vt:lpstr>
      <vt:lpstr>وَمَالَأَتِ الْاَحْزَابَ </vt:lpstr>
      <vt:lpstr>وَ حَرَّفَتِ الْـكِتَابَ </vt:lpstr>
      <vt:lpstr>وَ كَفَرَتْ بِالـحَقِّ لَـمَّا جَائَهَا </vt:lpstr>
      <vt:lpstr>وَ تَـمَسَّكَتْ بِالْبَاطِلِ لَـمَّا اعْتَرَضَهَا </vt:lpstr>
      <vt:lpstr>وَ ضَيَّعَتْ حَقَّكَ </vt:lpstr>
      <vt:lpstr>وَ اَضَلَّتْ خَلْقَكَ </vt:lpstr>
      <vt:lpstr>وَ قَتَلَتْ اَوْلاَدَ نَبِيِّكَ وَخِيَرَةَ عِبَادِكَ وَ حَـمَلَةَ عِلْمِكَ</vt:lpstr>
      <vt:lpstr> وَ وَرَثَةَ حِكْمَتِكَ وَ وَحْيِكَ</vt:lpstr>
      <vt:lpstr>اَللّٰهُمَّ فَزَلْزِلْ اَقْدَامَ اَعْدَآئِكَ</vt:lpstr>
      <vt:lpstr>وَ اَعْدَآءِ رَسُوْلِكَ وَ اَهْلِ بَيْتِ رَسُوْلِكَ</vt:lpstr>
      <vt:lpstr>اَللّٰهُمَّ وَ اَخْرِبْ دِيَارَهُمْ</vt:lpstr>
      <vt:lpstr>وَافْلُلْ سِلاَحَهُمْ </vt:lpstr>
      <vt:lpstr>وَ خَالِفْ بَيْنَ كَلِمَتِهِمْ </vt:lpstr>
      <vt:lpstr>وَفُتَّ فِىْ اَعْضَادِهِمْ </vt:lpstr>
      <vt:lpstr>وَ اَوْ هِنْ كَيْدَهُمْ وَ اضْرِبْهُمْ بِسَيْفِكَ الْقَاطِعِ </vt:lpstr>
      <vt:lpstr>وَارْمِهِمْ بِـحَجَرِكَ الدَّامِغِ </vt:lpstr>
      <vt:lpstr>وَ طُمَّهُمْ بِالْبَلَآءِ طَمًّا </vt:lpstr>
      <vt:lpstr>وَ قُمَّهُمْ بِالْعَذَابِ قَمًّا </vt:lpstr>
      <vt:lpstr>وَ عَذِّبْهُمْ عَذَابًا نُكْرًا </vt:lpstr>
      <vt:lpstr>وَ خُذْهُمْ بِالسِّنِيْنَ وَ الْـمُثَلاَتِ الَّتِىْ اَهْلَـكْتَ بِهَا اَعْدَآئَكَ </vt:lpstr>
      <vt:lpstr>اِنَّكَ ذُوْ نِقْمَةٍ مِّنَ الْـمُجْرِمِيْنَ</vt:lpstr>
      <vt:lpstr>اَللّٰهُمَّ اِنَّ سُنَّتَكَ ضَآئِعَةٌ </vt:lpstr>
      <vt:lpstr>وَ اَحْكَامَكَ مُعَطَّلَةٌ </vt:lpstr>
      <vt:lpstr>وَ عِتْرَةَ نَبِيِّكَ فِى الْاَرْضِ هَآئِمَةٌ</vt:lpstr>
      <vt:lpstr>اَللّٰهُمَّ فَاَعِنِ الْـحَقَّ وَ اَهْلَهٗ </vt:lpstr>
      <vt:lpstr>وَ اَقْمَعِ الْبَاطِلَ وَ اَهْلَهٗ </vt:lpstr>
      <vt:lpstr>وَ مُنَّ عَلَيْنَا بِالنَّجَاةِ</vt:lpstr>
      <vt:lpstr>وَاهْدِنَا اِلَى الْاِيْـمَانِ </vt:lpstr>
      <vt:lpstr>وَ عَجِّلْ فَرَجَنَا </vt:lpstr>
      <vt:lpstr>وَانْظِمْهُ بِفَرَجِ اَوْلِيَآئِكَ </vt:lpstr>
      <vt:lpstr>وَاجْعَلْهُمْ لَنَاوُدًّا وَاجْعَلْنَا لَـهُمْ وَفْدًا</vt:lpstr>
      <vt:lpstr>اَللّٰهُمَّ وَ اَهْلِكْ مَنْ جَعَلَ يَوْمَ قَتْلِ ابْنِ نَبِيِّكَ وَ خِيَرَتِكَ عِيْدًا </vt:lpstr>
      <vt:lpstr>وَاسْتَهَلَّ بِهٖ فَرَجًا وَ مَرَحًا </vt:lpstr>
      <vt:lpstr>وَخُذْ اٰخِرَهُمْ كَمَا اَخَذْتَ اَوَّلَـهُمْ وَ ضَاعِفِ</vt:lpstr>
      <vt:lpstr>اللّٰهُمَّ الْعَذَابَ وَ التَّنْكِيْلَ </vt:lpstr>
      <vt:lpstr>عَلٰى ظَالِـمِىْ اَهْلِ بَيْتِ نَبِيِّكَ </vt:lpstr>
      <vt:lpstr>وَ اَهْلَكْ اَشْيَاعَهُمْ وَ قَادَتَـهُمْ </vt:lpstr>
      <vt:lpstr>وَ اَبْرِحُـمَاتَـهُمْ وَ جَـمَاعَتَهُمْ</vt:lpstr>
      <vt:lpstr>اَللّٰهُمَّ وَضَاعِفْ صَلَوَاتِكَ وَ رَحْـمَتِكَ وَ بَرَكَاتِكَ </vt:lpstr>
      <vt:lpstr>عَلٰى عِتْرَةِ نَبِيِّكَ الْعِتْرَةِ الضَّائِعَةِ الْـخَآئِفَةِ الْمُسْتَذَلَّةِ </vt:lpstr>
      <vt:lpstr>بَقِيَّةٍ مِّنَ الشَّجَرَةِ الطَّيِّبَةِ الزَّاكِيَةِ الْمُبَارَكَةِ وَ اَعْلِ</vt:lpstr>
      <vt:lpstr>اَللّٰهُمَّ كَلِمَتَهُمْ </vt:lpstr>
      <vt:lpstr>وَ اَفْلِجْ حُجَّتَهُمْ </vt:lpstr>
      <vt:lpstr>وَاكْشِفِ الْبَلَآءَ وَ اللَّاوَآءَ وَحَنَادِسَ الْاَبَاطِيْلِ وَ الْعَمٰى عَنْهُمْ </vt:lpstr>
      <vt:lpstr>وَ ثَبِّتْ قُلُوْبَ شِيْعَتِهِمْ </vt:lpstr>
      <vt:lpstr>وَ حِزْبِكَ عَلٰى طَاعَتِكَ </vt:lpstr>
      <vt:lpstr>وَ وِلاَيَتِهِمْ وَ نُصْرَتـِهِمْ </vt:lpstr>
      <vt:lpstr>وَ مُوَالاَتِـهِمْ وَ اَعِنْهُمْ </vt:lpstr>
      <vt:lpstr>وَامْنَحْهُمُ الصَّبْرَ عَلَى الْاَذٰى فِيْكَ </vt:lpstr>
      <vt:lpstr>وَاجْعَلْهُمْ اَيَّامًا مَّشْهُوْدَةً </vt:lpstr>
      <vt:lpstr>وَ اَوْقَاتًا مَّـحْمُوْدَةً مَّسْعُوْدَةً</vt:lpstr>
      <vt:lpstr>تُوْشِكُ فِيْهَا فَرَجَهُمْ </vt:lpstr>
      <vt:lpstr>وَ تُوْجِبُ فِيْهَا تَـمْكِيْنَهُمْ </vt:lpstr>
      <vt:lpstr>وَ نَصْرَهُمْ كَمَا ضَمِنْتَ لِاَوْلِيٰآئِكَ فِىْ كِتَابِكَ الْـمُنْزَلِ </vt:lpstr>
      <vt:lpstr>فَاِنَّكَ قُلْتَ وَ قَوْلُكَ الْـحَقُّ </vt:lpstr>
      <vt:lpstr>وَعَدَ اللهُ الَّذِيْنَ اٰمَنُوْا مِنْكُمْ وَ عَمِلُوا الصّٰلِحٰتِ </vt:lpstr>
      <vt:lpstr>لَيَسْتَخْلِفَنَّهُمْ فِى الْاَرْضِ كَمَا اسْتَخْلَفَ الَّذِيْنَ مِنْ قَبْلِهِمْ </vt:lpstr>
      <vt:lpstr>وَ لَيُمَكِّنَنَّ لَـهُمْ دِيْنَهُمُ الَّذِى ارْتَضٰى لَـهُمْ</vt:lpstr>
      <vt:lpstr>وَ لَيُبَدِّلَـنَّهُمْ مِّنْۢ بَعْدِ خَوْفِهِمْ اَمْنًا </vt:lpstr>
      <vt:lpstr>يَّعْبُدُوْنَنِىْ لاَ يُشْرِكُوْنَ بِىْ شَيْئًا</vt:lpstr>
      <vt:lpstr>اَللّٰهُمَّ فَاكْشِفْ غُمَّتَهُمْ </vt:lpstr>
      <vt:lpstr>يَا مَنْ لاَّ يَـمْلِكُ كَشْفَ الضُّرِّ اِلاَّ هُوَ </vt:lpstr>
      <vt:lpstr>يَا وَاحِدُ يَا اَحَدُ </vt:lpstr>
      <vt:lpstr>يَا حَىُّ يَا قَيُّوْمُ</vt:lpstr>
      <vt:lpstr>وَاَنَا يَا اِلٰـهِىْ عَبْدُكَ الْـخَآئِفُ مِنْكَ </vt:lpstr>
      <vt:lpstr>وَالرَّاجِعُ اِلَيْكَ السَّآئِلُ لَكَ </vt:lpstr>
      <vt:lpstr>الْـمُقْبِلُ عَلَيْكَ اللَّاجِئُ اِلٰى فِنَآئِكَ </vt:lpstr>
      <vt:lpstr>الْعَالِمُ بِاَنَّهٗ لاَ مَلْجَأَ مِنْكَ اِلاَّ اِلَيْكَ</vt:lpstr>
      <vt:lpstr>اَللّٰهُمَّ فَتَقَبَّلْ دُعَآئِىْ </vt:lpstr>
      <vt:lpstr>وَاسْـمَعْ يَا اِلٰـهِىْ عَلاَنِيَـتِـىْ وَ نَـجْوَاىَ </vt:lpstr>
      <vt:lpstr>وَاجْعَلْنِىْ مِـمَّنْ رَضِيْتَ عَمَلَهٗ </vt:lpstr>
      <vt:lpstr>وَقَبِلْتَ نُسُكَهٗ وَ نَـجَّيْتَهٗ بِرَحْـمَتِكَ </vt:lpstr>
      <vt:lpstr>اِنَّكَ اَنْتَ الْعَزِيْزُ الْكَرِيْمُ</vt:lpstr>
      <vt:lpstr>اَللّٰهُمَّ وَ صَلِّ اَوَّلاً وَ اٰخِرًا</vt:lpstr>
      <vt:lpstr> عَلٰى مُحَمَّدٍ وَّاٰلِ مُحَمَّدٍ</vt:lpstr>
      <vt:lpstr>وَ بَارِكْ عَلىٰ مُحَمَّدٍ وَّ اٰلِ مُحَمَّدٍ </vt:lpstr>
      <vt:lpstr>وَارْحَمْ مُحَمَّدًا وَّ اٰلَ مُحَمَّدٍ </vt:lpstr>
      <vt:lpstr>بِاَكْمَلِ وَ اَفْضَلِ مَا صَلَّيْتَ وَ بَارَكْتَ </vt:lpstr>
      <vt:lpstr>وَ تَرَحَّـمْتَ عَلٰى اَنْبِيَآئِكَ وَ رُسُلِكَ وَ مَلَآئِكَتِكَ وَ حَـمَلَةِ عَرْشِكَ </vt:lpstr>
      <vt:lpstr>بِلَآ اِلٰهَ اِلَّآ اَنْتَ</vt:lpstr>
      <vt:lpstr>اَللّٰهُمَّ لاَ تُفَرِّقْ بَيْنِىْ وَ بَيْنَ مُحَمَّدٍ وَّ اٰلِ مُحَمَّدٍ</vt:lpstr>
      <vt:lpstr>صَلَوَاتُكَ عَلَيْهِ وَ عَلَيْهِمْ </vt:lpstr>
      <vt:lpstr>وَاجْعَلْنِىْ يَا مَوْلاَىَ مِنْ شِيْعَةِ مُحَمَّدٍ وَّعَلِىٍّ وَّ فَاطِمَةَ</vt:lpstr>
      <vt:lpstr> وَ الْحَسَنِ وَ الْحُسَيْنِ</vt:lpstr>
      <vt:lpstr>وَ ذُرِّيَّتِهِمِ الطَّاهِرَةِ الْـمُنْتَجَبَةِ </vt:lpstr>
      <vt:lpstr>وَهَبْ لِىَ التَّمَسُّكَ بِـحَبْلِهِمْ </vt:lpstr>
      <vt:lpstr>وَ الرِّضَا بِسَبِيْلِهِمْ </vt:lpstr>
      <vt:lpstr>وَ الْاَخْذَ بِطَرِيْقَتِهِمْ</vt:lpstr>
      <vt:lpstr>اِنَّكَ جَوَادٌ كَرِيْمٌ. </vt:lpstr>
      <vt:lpstr>PowerPoint Presentation</vt:lpstr>
      <vt:lpstr>يَا مَنْ يَحْكُمُ مَا يَشَآءُ </vt:lpstr>
      <vt:lpstr>وَ يَفْعَلُ مَا يُرِيْدُ </vt:lpstr>
      <vt:lpstr>اَنْتَ حَكَمْتَ </vt:lpstr>
      <vt:lpstr>فَلَكَ الْـحَمْدُ مَـحْمُوْدًا مَّشْكُوْرً</vt:lpstr>
      <vt:lpstr>فَعَجِّلْ يَا مَوْلاَىَ فَرَجَهُمْ وَ فَرَجَنَابِهِمْ </vt:lpstr>
      <vt:lpstr>فَاِنَّكَ ضَمِنْتَ اِعْزَازَهُمْ بَعْدَ الذِّلَّةِ </vt:lpstr>
      <vt:lpstr>وَ تَكْثِيْرَهُمْ بَعْدَ الْقِلَّةِ </vt:lpstr>
      <vt:lpstr>وَ اِظْهَارَهُمْ بَعْدَ الْخُمُوْلِ </vt:lpstr>
      <vt:lpstr>يَا اَصْدَقَ الصَّادِقِيْنَ وَ يَا اَرْحَمَ الرَّاحِـمِيْن</vt:lpstr>
      <vt:lpstr>فَاَسْئَلُكَ يَا اِلٰـهِىْ وَ سَيِّدِىْ </vt:lpstr>
      <vt:lpstr>مُتَضَرِّعًا اِلَيْكَ بِـجُوْدِكَ وَ كَرَمِكَ</vt:lpstr>
      <vt:lpstr>بَسْطَ اَمَلِىْ </vt:lpstr>
      <vt:lpstr>وَ تَـجَاوُزَ عَنِّىْ </vt:lpstr>
      <vt:lpstr>وَ قَبُوْلَ قَلِيْلِ عَمَلِىْ وَ كَثِيْرِهٖ </vt:lpstr>
      <vt:lpstr>وَ الزِّيَادَةَ فِىْ اَيَّامِىْ وَ تَبْلِيْغِىْ ذٰلِكَ الْـمَشْهَدَ </vt:lpstr>
      <vt:lpstr>وَ اَنْ تَـجْعَلَنِىْ مِـمَّنْ يُدْعٰى فَيُجِيْبُ اِلٰى طَاعَتِهِمْ</vt:lpstr>
      <vt:lpstr> وَ مُوَالاَتِـهِمْ وَ نَصْرِهِمْ </vt:lpstr>
      <vt:lpstr>وَ تُرِيَنِىْ ذٰلِكَ قَرِيْبًا سَرِيْعًا</vt:lpstr>
      <vt:lpstr>فِىْ عَافِيَةٍ اِنَّكَ عَلٰى كُلِّ شَىْءٍ قَدِيْرٌ.</vt:lpstr>
      <vt:lpstr>PowerPoint Presentation</vt:lpstr>
      <vt:lpstr>أعوذ بك</vt:lpstr>
      <vt:lpstr>من أن أكون من الذين لا يرجون أيامك</vt:lpstr>
      <vt:lpstr>فأعذني يا إلهي برحمتك من ذلك.</vt:lpstr>
      <vt:lpstr>PowerPoint Presentation</vt:lpstr>
      <vt:lpstr>اَللَّهُمَّ صَلِّ عَلَىٰ مُحَمَّدٍ وَآلِ مُحَمَّدٍ</vt:lpstr>
      <vt:lpstr>Please recite   Sūrat al-Fātiḥah for ALL MARHUMEEN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user</cp:lastModifiedBy>
  <cp:revision>2127</cp:revision>
  <cp:lastPrinted>1601-01-01T00:00:00Z</cp:lastPrinted>
  <dcterms:created xsi:type="dcterms:W3CDTF">1601-01-01T00:00:00Z</dcterms:created>
  <dcterms:modified xsi:type="dcterms:W3CDTF">2020-08-27T09:17:42Z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