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2"/>
  </p:notesMasterIdLst>
  <p:sldIdLst>
    <p:sldId id="4635" r:id="rId2"/>
    <p:sldId id="6725" r:id="rId3"/>
    <p:sldId id="4636" r:id="rId4"/>
    <p:sldId id="4637" r:id="rId5"/>
    <p:sldId id="4638" r:id="rId6"/>
    <p:sldId id="4639" r:id="rId7"/>
    <p:sldId id="4641" r:id="rId8"/>
    <p:sldId id="4642" r:id="rId9"/>
    <p:sldId id="4643" r:id="rId10"/>
    <p:sldId id="4644" r:id="rId11"/>
    <p:sldId id="4645" r:id="rId12"/>
    <p:sldId id="4646" r:id="rId13"/>
    <p:sldId id="4647" r:id="rId14"/>
    <p:sldId id="4648" r:id="rId15"/>
    <p:sldId id="4649" r:id="rId16"/>
    <p:sldId id="4650" r:id="rId17"/>
    <p:sldId id="4651" r:id="rId18"/>
    <p:sldId id="4652" r:id="rId19"/>
    <p:sldId id="4653" r:id="rId20"/>
    <p:sldId id="4654" r:id="rId21"/>
    <p:sldId id="4655" r:id="rId22"/>
    <p:sldId id="4656" r:id="rId23"/>
    <p:sldId id="4657" r:id="rId24"/>
    <p:sldId id="4658" r:id="rId25"/>
    <p:sldId id="4659" r:id="rId26"/>
    <p:sldId id="4660" r:id="rId27"/>
    <p:sldId id="4661" r:id="rId28"/>
    <p:sldId id="4662" r:id="rId29"/>
    <p:sldId id="4663" r:id="rId30"/>
    <p:sldId id="4664" r:id="rId31"/>
    <p:sldId id="4665" r:id="rId32"/>
    <p:sldId id="4666" r:id="rId33"/>
    <p:sldId id="4667" r:id="rId34"/>
    <p:sldId id="4668" r:id="rId35"/>
    <p:sldId id="4669" r:id="rId36"/>
    <p:sldId id="4670" r:id="rId37"/>
    <p:sldId id="4671" r:id="rId38"/>
    <p:sldId id="4672" r:id="rId39"/>
    <p:sldId id="4673" r:id="rId40"/>
    <p:sldId id="4674" r:id="rId41"/>
    <p:sldId id="4675" r:id="rId42"/>
    <p:sldId id="4676" r:id="rId43"/>
    <p:sldId id="4677" r:id="rId44"/>
    <p:sldId id="4678" r:id="rId45"/>
    <p:sldId id="4679" r:id="rId46"/>
    <p:sldId id="4680" r:id="rId47"/>
    <p:sldId id="4681" r:id="rId48"/>
    <p:sldId id="4682" r:id="rId49"/>
    <p:sldId id="4683" r:id="rId50"/>
    <p:sldId id="4684" r:id="rId51"/>
    <p:sldId id="4685" r:id="rId52"/>
    <p:sldId id="4686" r:id="rId53"/>
    <p:sldId id="4687" r:id="rId54"/>
    <p:sldId id="4688" r:id="rId55"/>
    <p:sldId id="4689" r:id="rId56"/>
    <p:sldId id="4690" r:id="rId57"/>
    <p:sldId id="4691" r:id="rId58"/>
    <p:sldId id="4692" r:id="rId59"/>
    <p:sldId id="4693" r:id="rId60"/>
    <p:sldId id="4694" r:id="rId61"/>
    <p:sldId id="4695" r:id="rId62"/>
    <p:sldId id="4696" r:id="rId63"/>
    <p:sldId id="4697" r:id="rId64"/>
    <p:sldId id="4698" r:id="rId65"/>
    <p:sldId id="4699" r:id="rId66"/>
    <p:sldId id="4700" r:id="rId67"/>
    <p:sldId id="4701" r:id="rId68"/>
    <p:sldId id="4702" r:id="rId69"/>
    <p:sldId id="4703" r:id="rId70"/>
    <p:sldId id="4704" r:id="rId71"/>
    <p:sldId id="4705" r:id="rId72"/>
    <p:sldId id="4706" r:id="rId73"/>
    <p:sldId id="4707" r:id="rId74"/>
    <p:sldId id="4708" r:id="rId75"/>
    <p:sldId id="4709" r:id="rId76"/>
    <p:sldId id="4710" r:id="rId77"/>
    <p:sldId id="4711" r:id="rId78"/>
    <p:sldId id="4712" r:id="rId79"/>
    <p:sldId id="4713" r:id="rId80"/>
    <p:sldId id="4714" r:id="rId81"/>
    <p:sldId id="4715" r:id="rId82"/>
    <p:sldId id="4716" r:id="rId83"/>
    <p:sldId id="4717" r:id="rId84"/>
    <p:sldId id="4718" r:id="rId85"/>
    <p:sldId id="4719" r:id="rId86"/>
    <p:sldId id="4720" r:id="rId87"/>
    <p:sldId id="4721" r:id="rId88"/>
    <p:sldId id="4722" r:id="rId89"/>
    <p:sldId id="4723" r:id="rId90"/>
    <p:sldId id="4724" r:id="rId91"/>
    <p:sldId id="4725" r:id="rId92"/>
    <p:sldId id="4726" r:id="rId93"/>
    <p:sldId id="4727" r:id="rId94"/>
    <p:sldId id="4728" r:id="rId95"/>
    <p:sldId id="4729" r:id="rId96"/>
    <p:sldId id="4730" r:id="rId97"/>
    <p:sldId id="4731" r:id="rId98"/>
    <p:sldId id="4732" r:id="rId99"/>
    <p:sldId id="4733" r:id="rId100"/>
    <p:sldId id="4734" r:id="rId101"/>
    <p:sldId id="4735" r:id="rId102"/>
    <p:sldId id="4736" r:id="rId103"/>
    <p:sldId id="4737" r:id="rId104"/>
    <p:sldId id="4738" r:id="rId105"/>
    <p:sldId id="4739" r:id="rId106"/>
    <p:sldId id="4740" r:id="rId107"/>
    <p:sldId id="4741" r:id="rId108"/>
    <p:sldId id="4742" r:id="rId109"/>
    <p:sldId id="4743" r:id="rId110"/>
    <p:sldId id="4744" r:id="rId111"/>
    <p:sldId id="4745" r:id="rId112"/>
    <p:sldId id="4746" r:id="rId113"/>
    <p:sldId id="4747" r:id="rId114"/>
    <p:sldId id="4748" r:id="rId115"/>
    <p:sldId id="4749" r:id="rId116"/>
    <p:sldId id="4750" r:id="rId117"/>
    <p:sldId id="4751" r:id="rId118"/>
    <p:sldId id="4752" r:id="rId119"/>
    <p:sldId id="4753" r:id="rId120"/>
    <p:sldId id="4754" r:id="rId121"/>
    <p:sldId id="4755" r:id="rId122"/>
    <p:sldId id="4756" r:id="rId123"/>
    <p:sldId id="4757" r:id="rId124"/>
    <p:sldId id="4758" r:id="rId125"/>
    <p:sldId id="4759" r:id="rId126"/>
    <p:sldId id="4760" r:id="rId127"/>
    <p:sldId id="4761" r:id="rId128"/>
    <p:sldId id="5356" r:id="rId129"/>
    <p:sldId id="5357" r:id="rId130"/>
    <p:sldId id="5358" r:id="rId131"/>
    <p:sldId id="5359" r:id="rId132"/>
    <p:sldId id="5360" r:id="rId133"/>
    <p:sldId id="5361" r:id="rId134"/>
    <p:sldId id="5362" r:id="rId135"/>
    <p:sldId id="5363" r:id="rId136"/>
    <p:sldId id="5364" r:id="rId137"/>
    <p:sldId id="5365" r:id="rId138"/>
    <p:sldId id="6724" r:id="rId139"/>
    <p:sldId id="6258" r:id="rId140"/>
    <p:sldId id="6259" r:id="rId141"/>
    <p:sldId id="6260" r:id="rId142"/>
    <p:sldId id="6261" r:id="rId143"/>
    <p:sldId id="6262" r:id="rId144"/>
    <p:sldId id="6263" r:id="rId145"/>
    <p:sldId id="6264" r:id="rId146"/>
    <p:sldId id="6265" r:id="rId147"/>
    <p:sldId id="6266" r:id="rId148"/>
    <p:sldId id="6267" r:id="rId149"/>
    <p:sldId id="6268" r:id="rId150"/>
    <p:sldId id="6269" r:id="rId151"/>
    <p:sldId id="6270" r:id="rId152"/>
    <p:sldId id="6271" r:id="rId153"/>
    <p:sldId id="6272" r:id="rId154"/>
    <p:sldId id="6273" r:id="rId155"/>
    <p:sldId id="6274" r:id="rId156"/>
    <p:sldId id="4640" r:id="rId157"/>
    <p:sldId id="6275" r:id="rId158"/>
    <p:sldId id="6276" r:id="rId159"/>
    <p:sldId id="6277" r:id="rId160"/>
    <p:sldId id="6278" r:id="rId161"/>
    <p:sldId id="6279" r:id="rId162"/>
    <p:sldId id="6280" r:id="rId163"/>
    <p:sldId id="6281" r:id="rId164"/>
    <p:sldId id="6282" r:id="rId165"/>
    <p:sldId id="6283" r:id="rId166"/>
    <p:sldId id="6284" r:id="rId167"/>
    <p:sldId id="6285" r:id="rId168"/>
    <p:sldId id="6286" r:id="rId169"/>
    <p:sldId id="6287" r:id="rId170"/>
    <p:sldId id="6288" r:id="rId171"/>
    <p:sldId id="6289" r:id="rId172"/>
    <p:sldId id="6290" r:id="rId173"/>
    <p:sldId id="6291" r:id="rId174"/>
    <p:sldId id="6292" r:id="rId175"/>
    <p:sldId id="6293" r:id="rId176"/>
    <p:sldId id="6294" r:id="rId177"/>
    <p:sldId id="6295" r:id="rId178"/>
    <p:sldId id="6296" r:id="rId179"/>
    <p:sldId id="6297" r:id="rId180"/>
    <p:sldId id="6298" r:id="rId181"/>
    <p:sldId id="6299" r:id="rId182"/>
    <p:sldId id="6300" r:id="rId183"/>
    <p:sldId id="6301" r:id="rId184"/>
    <p:sldId id="6302" r:id="rId185"/>
    <p:sldId id="6303" r:id="rId186"/>
    <p:sldId id="6304" r:id="rId187"/>
    <p:sldId id="6305" r:id="rId188"/>
    <p:sldId id="6306" r:id="rId189"/>
    <p:sldId id="6307" r:id="rId190"/>
    <p:sldId id="6308" r:id="rId191"/>
    <p:sldId id="6309" r:id="rId192"/>
    <p:sldId id="6310" r:id="rId193"/>
    <p:sldId id="6311" r:id="rId194"/>
    <p:sldId id="6312" r:id="rId195"/>
    <p:sldId id="6313" r:id="rId196"/>
    <p:sldId id="6314" r:id="rId197"/>
    <p:sldId id="6315" r:id="rId198"/>
    <p:sldId id="6316" r:id="rId199"/>
    <p:sldId id="6317" r:id="rId200"/>
    <p:sldId id="6318" r:id="rId201"/>
    <p:sldId id="6319" r:id="rId202"/>
    <p:sldId id="6320" r:id="rId203"/>
    <p:sldId id="6321" r:id="rId204"/>
    <p:sldId id="6322" r:id="rId205"/>
    <p:sldId id="6323" r:id="rId206"/>
    <p:sldId id="6324" r:id="rId207"/>
    <p:sldId id="6325" r:id="rId208"/>
    <p:sldId id="6326" r:id="rId209"/>
    <p:sldId id="6327" r:id="rId210"/>
    <p:sldId id="6328" r:id="rId211"/>
    <p:sldId id="6329" r:id="rId212"/>
    <p:sldId id="6330" r:id="rId213"/>
    <p:sldId id="6331" r:id="rId214"/>
    <p:sldId id="6332" r:id="rId215"/>
    <p:sldId id="6333" r:id="rId216"/>
    <p:sldId id="6334" r:id="rId217"/>
    <p:sldId id="6335" r:id="rId218"/>
    <p:sldId id="6336" r:id="rId219"/>
    <p:sldId id="6337" r:id="rId220"/>
    <p:sldId id="6338" r:id="rId221"/>
    <p:sldId id="6339" r:id="rId222"/>
    <p:sldId id="6340" r:id="rId223"/>
    <p:sldId id="6341" r:id="rId224"/>
    <p:sldId id="6342" r:id="rId225"/>
    <p:sldId id="6343" r:id="rId226"/>
    <p:sldId id="6344" r:id="rId227"/>
    <p:sldId id="6345" r:id="rId228"/>
    <p:sldId id="6346" r:id="rId229"/>
    <p:sldId id="6347" r:id="rId230"/>
    <p:sldId id="6348" r:id="rId231"/>
    <p:sldId id="6349" r:id="rId232"/>
    <p:sldId id="6350" r:id="rId233"/>
    <p:sldId id="6351" r:id="rId234"/>
    <p:sldId id="6352" r:id="rId235"/>
    <p:sldId id="6353" r:id="rId236"/>
    <p:sldId id="6354" r:id="rId237"/>
    <p:sldId id="6355" r:id="rId238"/>
    <p:sldId id="6356" r:id="rId239"/>
    <p:sldId id="6357" r:id="rId240"/>
    <p:sldId id="6358" r:id="rId241"/>
    <p:sldId id="6359" r:id="rId242"/>
    <p:sldId id="6360" r:id="rId243"/>
    <p:sldId id="6361" r:id="rId244"/>
    <p:sldId id="6362" r:id="rId245"/>
    <p:sldId id="6363" r:id="rId246"/>
    <p:sldId id="6364" r:id="rId247"/>
    <p:sldId id="6365" r:id="rId248"/>
    <p:sldId id="6366" r:id="rId249"/>
    <p:sldId id="6367" r:id="rId250"/>
    <p:sldId id="6368" r:id="rId251"/>
    <p:sldId id="6369" r:id="rId252"/>
    <p:sldId id="6370" r:id="rId253"/>
    <p:sldId id="6371" r:id="rId254"/>
    <p:sldId id="6372" r:id="rId255"/>
    <p:sldId id="6373" r:id="rId256"/>
    <p:sldId id="6374" r:id="rId257"/>
    <p:sldId id="6375" r:id="rId258"/>
    <p:sldId id="6376" r:id="rId259"/>
    <p:sldId id="6377" r:id="rId260"/>
    <p:sldId id="6378" r:id="rId261"/>
    <p:sldId id="6379" r:id="rId262"/>
    <p:sldId id="6380" r:id="rId263"/>
    <p:sldId id="6381" r:id="rId264"/>
    <p:sldId id="6382" r:id="rId265"/>
    <p:sldId id="6383" r:id="rId266"/>
    <p:sldId id="6384" r:id="rId267"/>
    <p:sldId id="6385" r:id="rId268"/>
    <p:sldId id="6386" r:id="rId269"/>
    <p:sldId id="6387" r:id="rId270"/>
    <p:sldId id="6388" r:id="rId271"/>
    <p:sldId id="6389" r:id="rId272"/>
    <p:sldId id="6390" r:id="rId273"/>
    <p:sldId id="6391" r:id="rId274"/>
    <p:sldId id="6392" r:id="rId275"/>
    <p:sldId id="6393" r:id="rId276"/>
    <p:sldId id="6394" r:id="rId277"/>
    <p:sldId id="6395" r:id="rId278"/>
    <p:sldId id="6396" r:id="rId279"/>
    <p:sldId id="6397" r:id="rId280"/>
    <p:sldId id="6398" r:id="rId281"/>
    <p:sldId id="6399" r:id="rId282"/>
    <p:sldId id="6400" r:id="rId283"/>
    <p:sldId id="6401" r:id="rId284"/>
    <p:sldId id="6402" r:id="rId285"/>
    <p:sldId id="6403" r:id="rId286"/>
    <p:sldId id="6404" r:id="rId287"/>
    <p:sldId id="6405" r:id="rId288"/>
    <p:sldId id="6406" r:id="rId289"/>
    <p:sldId id="6407" r:id="rId290"/>
    <p:sldId id="6408" r:id="rId291"/>
    <p:sldId id="6409" r:id="rId292"/>
    <p:sldId id="6410" r:id="rId293"/>
    <p:sldId id="6411" r:id="rId294"/>
    <p:sldId id="6412" r:id="rId295"/>
    <p:sldId id="6413" r:id="rId296"/>
    <p:sldId id="6414" r:id="rId297"/>
    <p:sldId id="6415" r:id="rId298"/>
    <p:sldId id="6416" r:id="rId299"/>
    <p:sldId id="6417" r:id="rId300"/>
    <p:sldId id="6418" r:id="rId301"/>
    <p:sldId id="6419" r:id="rId302"/>
    <p:sldId id="6420" r:id="rId303"/>
    <p:sldId id="6421" r:id="rId304"/>
    <p:sldId id="6422" r:id="rId305"/>
    <p:sldId id="6423" r:id="rId306"/>
    <p:sldId id="6424" r:id="rId307"/>
    <p:sldId id="6425" r:id="rId308"/>
    <p:sldId id="6426" r:id="rId309"/>
    <p:sldId id="6427" r:id="rId310"/>
    <p:sldId id="6428" r:id="rId311"/>
    <p:sldId id="6429" r:id="rId312"/>
    <p:sldId id="6430" r:id="rId313"/>
    <p:sldId id="6431" r:id="rId314"/>
    <p:sldId id="6432" r:id="rId315"/>
    <p:sldId id="6433" r:id="rId316"/>
    <p:sldId id="6434" r:id="rId317"/>
    <p:sldId id="6435" r:id="rId318"/>
    <p:sldId id="6436" r:id="rId319"/>
    <p:sldId id="6437" r:id="rId320"/>
    <p:sldId id="6438" r:id="rId321"/>
    <p:sldId id="6439" r:id="rId322"/>
    <p:sldId id="6440" r:id="rId323"/>
    <p:sldId id="6441" r:id="rId324"/>
    <p:sldId id="6442" r:id="rId325"/>
    <p:sldId id="6443" r:id="rId326"/>
    <p:sldId id="6444" r:id="rId327"/>
    <p:sldId id="6445" r:id="rId328"/>
    <p:sldId id="6446" r:id="rId329"/>
    <p:sldId id="6447" r:id="rId330"/>
    <p:sldId id="6448" r:id="rId331"/>
    <p:sldId id="6449" r:id="rId332"/>
    <p:sldId id="6450" r:id="rId333"/>
    <p:sldId id="6451" r:id="rId334"/>
    <p:sldId id="6452" r:id="rId335"/>
    <p:sldId id="6453" r:id="rId336"/>
    <p:sldId id="6454" r:id="rId337"/>
    <p:sldId id="6455" r:id="rId338"/>
    <p:sldId id="6456" r:id="rId339"/>
    <p:sldId id="6457" r:id="rId340"/>
    <p:sldId id="6458" r:id="rId341"/>
    <p:sldId id="6459" r:id="rId342"/>
    <p:sldId id="6460" r:id="rId343"/>
    <p:sldId id="6461" r:id="rId344"/>
    <p:sldId id="6462" r:id="rId345"/>
    <p:sldId id="6463" r:id="rId346"/>
    <p:sldId id="6464" r:id="rId347"/>
    <p:sldId id="6465" r:id="rId348"/>
    <p:sldId id="6466" r:id="rId349"/>
    <p:sldId id="6467" r:id="rId350"/>
    <p:sldId id="6468" r:id="rId351"/>
    <p:sldId id="6469" r:id="rId352"/>
    <p:sldId id="6470" r:id="rId353"/>
    <p:sldId id="6471" r:id="rId354"/>
    <p:sldId id="6472" r:id="rId355"/>
    <p:sldId id="6473" r:id="rId356"/>
    <p:sldId id="6474" r:id="rId357"/>
    <p:sldId id="6475" r:id="rId358"/>
    <p:sldId id="6476" r:id="rId359"/>
    <p:sldId id="6477" r:id="rId360"/>
    <p:sldId id="6478" r:id="rId361"/>
    <p:sldId id="6479" r:id="rId362"/>
    <p:sldId id="6480" r:id="rId363"/>
    <p:sldId id="6482" r:id="rId364"/>
    <p:sldId id="6483" r:id="rId365"/>
    <p:sldId id="6484" r:id="rId366"/>
    <p:sldId id="6485" r:id="rId367"/>
    <p:sldId id="6486" r:id="rId368"/>
    <p:sldId id="6487" r:id="rId369"/>
    <p:sldId id="6488" r:id="rId370"/>
    <p:sldId id="6489" r:id="rId371"/>
    <p:sldId id="6490" r:id="rId372"/>
    <p:sldId id="6491" r:id="rId373"/>
    <p:sldId id="6492" r:id="rId374"/>
    <p:sldId id="6493" r:id="rId375"/>
    <p:sldId id="6494" r:id="rId376"/>
    <p:sldId id="6495" r:id="rId377"/>
    <p:sldId id="6496" r:id="rId378"/>
    <p:sldId id="6497" r:id="rId379"/>
    <p:sldId id="6498" r:id="rId380"/>
    <p:sldId id="6499" r:id="rId381"/>
    <p:sldId id="6500" r:id="rId382"/>
    <p:sldId id="6501" r:id="rId383"/>
    <p:sldId id="6502" r:id="rId384"/>
    <p:sldId id="6503" r:id="rId385"/>
    <p:sldId id="6504" r:id="rId386"/>
    <p:sldId id="6505" r:id="rId387"/>
    <p:sldId id="6506" r:id="rId388"/>
    <p:sldId id="6507" r:id="rId389"/>
    <p:sldId id="6508" r:id="rId390"/>
    <p:sldId id="6509" r:id="rId391"/>
    <p:sldId id="6718" r:id="rId392"/>
    <p:sldId id="6510" r:id="rId393"/>
    <p:sldId id="6719" r:id="rId394"/>
    <p:sldId id="6512" r:id="rId395"/>
    <p:sldId id="6513" r:id="rId396"/>
    <p:sldId id="6514" r:id="rId397"/>
    <p:sldId id="6515" r:id="rId398"/>
    <p:sldId id="6516" r:id="rId399"/>
    <p:sldId id="6517" r:id="rId400"/>
    <p:sldId id="6518" r:id="rId401"/>
    <p:sldId id="6519" r:id="rId402"/>
    <p:sldId id="6520" r:id="rId403"/>
    <p:sldId id="6521" r:id="rId404"/>
    <p:sldId id="6522" r:id="rId405"/>
    <p:sldId id="6523" r:id="rId406"/>
    <p:sldId id="6524" r:id="rId407"/>
    <p:sldId id="6525" r:id="rId408"/>
    <p:sldId id="6526" r:id="rId409"/>
    <p:sldId id="6527" r:id="rId410"/>
    <p:sldId id="6528" r:id="rId411"/>
    <p:sldId id="6529" r:id="rId412"/>
    <p:sldId id="6530" r:id="rId413"/>
    <p:sldId id="6531" r:id="rId414"/>
    <p:sldId id="6532" r:id="rId415"/>
    <p:sldId id="6533" r:id="rId416"/>
    <p:sldId id="6534" r:id="rId417"/>
    <p:sldId id="6535" r:id="rId418"/>
    <p:sldId id="6536" r:id="rId419"/>
    <p:sldId id="6537" r:id="rId420"/>
    <p:sldId id="6538" r:id="rId421"/>
    <p:sldId id="6539" r:id="rId422"/>
    <p:sldId id="6540" r:id="rId423"/>
    <p:sldId id="6541" r:id="rId424"/>
    <p:sldId id="6542" r:id="rId425"/>
    <p:sldId id="6543" r:id="rId426"/>
    <p:sldId id="6544" r:id="rId427"/>
    <p:sldId id="6545" r:id="rId428"/>
    <p:sldId id="6546" r:id="rId429"/>
    <p:sldId id="6547" r:id="rId430"/>
    <p:sldId id="6548" r:id="rId431"/>
    <p:sldId id="6549" r:id="rId432"/>
    <p:sldId id="6550" r:id="rId433"/>
    <p:sldId id="6551" r:id="rId434"/>
    <p:sldId id="6552" r:id="rId435"/>
    <p:sldId id="6553" r:id="rId436"/>
    <p:sldId id="6554" r:id="rId437"/>
    <p:sldId id="6555" r:id="rId438"/>
    <p:sldId id="6556" r:id="rId439"/>
    <p:sldId id="6557" r:id="rId440"/>
    <p:sldId id="6558" r:id="rId441"/>
    <p:sldId id="6559" r:id="rId442"/>
    <p:sldId id="6560" r:id="rId443"/>
    <p:sldId id="6561" r:id="rId444"/>
    <p:sldId id="6562" r:id="rId445"/>
    <p:sldId id="6563" r:id="rId446"/>
    <p:sldId id="6564" r:id="rId447"/>
    <p:sldId id="6565" r:id="rId448"/>
    <p:sldId id="6566" r:id="rId449"/>
    <p:sldId id="6567" r:id="rId450"/>
    <p:sldId id="6568" r:id="rId451"/>
    <p:sldId id="6569" r:id="rId452"/>
    <p:sldId id="6570" r:id="rId453"/>
    <p:sldId id="6571" r:id="rId454"/>
    <p:sldId id="6572" r:id="rId455"/>
    <p:sldId id="6573" r:id="rId456"/>
    <p:sldId id="6574" r:id="rId457"/>
    <p:sldId id="6575" r:id="rId458"/>
    <p:sldId id="6723" r:id="rId459"/>
    <p:sldId id="6576" r:id="rId460"/>
    <p:sldId id="6577" r:id="rId461"/>
    <p:sldId id="6578" r:id="rId462"/>
    <p:sldId id="6579" r:id="rId463"/>
    <p:sldId id="6580" r:id="rId464"/>
    <p:sldId id="6581" r:id="rId465"/>
    <p:sldId id="6720" r:id="rId466"/>
    <p:sldId id="6582" r:id="rId467"/>
    <p:sldId id="6721" r:id="rId468"/>
    <p:sldId id="6583" r:id="rId469"/>
    <p:sldId id="6584" r:id="rId470"/>
    <p:sldId id="6585" r:id="rId471"/>
    <p:sldId id="6586" r:id="rId472"/>
    <p:sldId id="6587" r:id="rId473"/>
    <p:sldId id="6701" r:id="rId474"/>
    <p:sldId id="6588" r:id="rId475"/>
    <p:sldId id="6589" r:id="rId476"/>
    <p:sldId id="6590" r:id="rId477"/>
    <p:sldId id="6591" r:id="rId478"/>
    <p:sldId id="6592" r:id="rId479"/>
    <p:sldId id="6593" r:id="rId480"/>
    <p:sldId id="6594" r:id="rId481"/>
    <p:sldId id="6595" r:id="rId482"/>
    <p:sldId id="6596" r:id="rId483"/>
    <p:sldId id="6597" r:id="rId484"/>
    <p:sldId id="6598" r:id="rId485"/>
    <p:sldId id="6702" r:id="rId486"/>
    <p:sldId id="6703" r:id="rId487"/>
    <p:sldId id="6704" r:id="rId488"/>
    <p:sldId id="6705" r:id="rId489"/>
    <p:sldId id="6706" r:id="rId490"/>
    <p:sldId id="6722" r:id="rId491"/>
    <p:sldId id="6707" r:id="rId492"/>
    <p:sldId id="6708" r:id="rId493"/>
    <p:sldId id="6716" r:id="rId494"/>
    <p:sldId id="6710" r:id="rId495"/>
    <p:sldId id="6711" r:id="rId496"/>
    <p:sldId id="6712" r:id="rId497"/>
    <p:sldId id="6511" r:id="rId498"/>
    <p:sldId id="6481" r:id="rId499"/>
    <p:sldId id="3281" r:id="rId500"/>
    <p:sldId id="6717" r:id="rId501"/>
  </p:sldIdLst>
  <p:sldSz cx="9144000" cy="6858000" type="screen4x3"/>
  <p:notesSz cx="6400800" cy="86868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9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99"/>
    <a:srgbClr val="800000"/>
    <a:srgbClr val="000066"/>
    <a:srgbClr val="0000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20" d="100"/>
          <a:sy n="120" d="100"/>
        </p:scale>
        <p:origin x="1344" y="96"/>
      </p:cViewPr>
      <p:guideLst>
        <p:guide orient="horz" pos="2160"/>
        <p:guide pos="2928"/>
      </p:guideLst>
    </p:cSldViewPr>
  </p:slideViewPr>
  <p:notesTextViewPr>
    <p:cViewPr>
      <p:scale>
        <a:sx n="100" d="100"/>
        <a:sy n="100" d="100"/>
      </p:scale>
      <p:origin x="0" y="0"/>
    </p:cViewPr>
  </p:notesTextViewPr>
  <p:sorterViewPr>
    <p:cViewPr>
      <p:scale>
        <a:sx n="66" d="100"/>
        <a:sy n="66" d="100"/>
      </p:scale>
      <p:origin x="0" y="25974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00" Type="http://schemas.openxmlformats.org/officeDocument/2006/relationships/slide" Target="slides/slide499.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86" Type="http://schemas.openxmlformats.org/officeDocument/2006/relationships/slide" Target="slides/slide485.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455" Type="http://schemas.openxmlformats.org/officeDocument/2006/relationships/slide" Target="slides/slide454.xml"/><Relationship Id="rId497" Type="http://schemas.openxmlformats.org/officeDocument/2006/relationships/slide" Target="slides/slide496.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477" Type="http://schemas.openxmlformats.org/officeDocument/2006/relationships/slide" Target="slides/slide476.xml"/><Relationship Id="rId281" Type="http://schemas.openxmlformats.org/officeDocument/2006/relationships/slide" Target="slides/slide280.xml"/><Relationship Id="rId337" Type="http://schemas.openxmlformats.org/officeDocument/2006/relationships/slide" Target="slides/slide336.xml"/><Relationship Id="rId502" Type="http://schemas.openxmlformats.org/officeDocument/2006/relationships/notesMaster" Target="notesMasters/notesMaster1.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88" Type="http://schemas.openxmlformats.org/officeDocument/2006/relationships/slide" Target="slides/slide487.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261" Type="http://schemas.openxmlformats.org/officeDocument/2006/relationships/slide" Target="slides/slide260.xml"/><Relationship Id="rId499" Type="http://schemas.openxmlformats.org/officeDocument/2006/relationships/slide" Target="slides/slide498.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468" Type="http://schemas.openxmlformats.org/officeDocument/2006/relationships/slide" Target="slides/slide467.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437" Type="http://schemas.openxmlformats.org/officeDocument/2006/relationships/slide" Target="slides/slide436.xml"/><Relationship Id="rId479" Type="http://schemas.openxmlformats.org/officeDocument/2006/relationships/slide" Target="slides/slide478.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490" Type="http://schemas.openxmlformats.org/officeDocument/2006/relationships/slide" Target="slides/slide489.xml"/><Relationship Id="rId504" Type="http://schemas.openxmlformats.org/officeDocument/2006/relationships/viewProps" Target="viewProps.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470" Type="http://schemas.openxmlformats.org/officeDocument/2006/relationships/slide" Target="slides/slide469.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232" Type="http://schemas.openxmlformats.org/officeDocument/2006/relationships/slide" Target="slides/slide231.xml"/><Relationship Id="rId274" Type="http://schemas.openxmlformats.org/officeDocument/2006/relationships/slide" Target="slides/slide273.xml"/><Relationship Id="rId481" Type="http://schemas.openxmlformats.org/officeDocument/2006/relationships/slide" Target="slides/slide480.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slide" Target="slides/slide449.xml"/><Relationship Id="rId506" Type="http://schemas.openxmlformats.org/officeDocument/2006/relationships/tableStyles" Target="tableStyles.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492" Type="http://schemas.openxmlformats.org/officeDocument/2006/relationships/slide" Target="slides/slide491.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212" Type="http://schemas.openxmlformats.org/officeDocument/2006/relationships/slide" Target="slides/slide211.xml"/><Relationship Id="rId254" Type="http://schemas.openxmlformats.org/officeDocument/2006/relationships/slide" Target="slides/slide253.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461" Type="http://schemas.openxmlformats.org/officeDocument/2006/relationships/slide" Target="slides/slide460.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223" Type="http://schemas.openxmlformats.org/officeDocument/2006/relationships/slide" Target="slides/slide222.xml"/><Relationship Id="rId430" Type="http://schemas.openxmlformats.org/officeDocument/2006/relationships/slide" Target="slides/slide429.xml"/><Relationship Id="rId18" Type="http://schemas.openxmlformats.org/officeDocument/2006/relationships/slide" Target="slides/slide17.xml"/><Relationship Id="rId265" Type="http://schemas.openxmlformats.org/officeDocument/2006/relationships/slide" Target="slides/slide264.xml"/><Relationship Id="rId472" Type="http://schemas.openxmlformats.org/officeDocument/2006/relationships/slide" Target="slides/slide471.xml"/><Relationship Id="rId125" Type="http://schemas.openxmlformats.org/officeDocument/2006/relationships/slide" Target="slides/slide124.xml"/><Relationship Id="rId167" Type="http://schemas.openxmlformats.org/officeDocument/2006/relationships/slide" Target="slides/slide166.xml"/><Relationship Id="rId332" Type="http://schemas.openxmlformats.org/officeDocument/2006/relationships/slide" Target="slides/slide331.xml"/><Relationship Id="rId374" Type="http://schemas.openxmlformats.org/officeDocument/2006/relationships/slide" Target="slides/slide373.xml"/><Relationship Id="rId71" Type="http://schemas.openxmlformats.org/officeDocument/2006/relationships/slide" Target="slides/slide70.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76" Type="http://schemas.openxmlformats.org/officeDocument/2006/relationships/slide" Target="slides/slide275.xml"/><Relationship Id="rId441" Type="http://schemas.openxmlformats.org/officeDocument/2006/relationships/slide" Target="slides/slide440.xml"/><Relationship Id="rId483" Type="http://schemas.openxmlformats.org/officeDocument/2006/relationships/slide" Target="slides/slide482.xml"/><Relationship Id="rId40" Type="http://schemas.openxmlformats.org/officeDocument/2006/relationships/slide" Target="slides/slide39.xml"/><Relationship Id="rId136" Type="http://schemas.openxmlformats.org/officeDocument/2006/relationships/slide" Target="slides/slide135.xml"/><Relationship Id="rId178" Type="http://schemas.openxmlformats.org/officeDocument/2006/relationships/slide" Target="slides/slide177.xml"/><Relationship Id="rId301" Type="http://schemas.openxmlformats.org/officeDocument/2006/relationships/slide" Target="slides/slide300.xml"/><Relationship Id="rId343" Type="http://schemas.openxmlformats.org/officeDocument/2006/relationships/slide" Target="slides/slide342.xml"/><Relationship Id="rId82" Type="http://schemas.openxmlformats.org/officeDocument/2006/relationships/slide" Target="slides/slide81.xml"/><Relationship Id="rId203" Type="http://schemas.openxmlformats.org/officeDocument/2006/relationships/slide" Target="slides/slide202.xml"/><Relationship Id="rId385" Type="http://schemas.openxmlformats.org/officeDocument/2006/relationships/slide" Target="slides/slide384.xml"/><Relationship Id="rId245" Type="http://schemas.openxmlformats.org/officeDocument/2006/relationships/slide" Target="slides/slide244.xml"/><Relationship Id="rId287" Type="http://schemas.openxmlformats.org/officeDocument/2006/relationships/slide" Target="slides/slide286.xml"/><Relationship Id="rId410" Type="http://schemas.openxmlformats.org/officeDocument/2006/relationships/slide" Target="slides/slide409.xml"/><Relationship Id="rId452" Type="http://schemas.openxmlformats.org/officeDocument/2006/relationships/slide" Target="slides/slide451.xml"/><Relationship Id="rId494" Type="http://schemas.openxmlformats.org/officeDocument/2006/relationships/slide" Target="slides/slide493.xml"/><Relationship Id="rId105" Type="http://schemas.openxmlformats.org/officeDocument/2006/relationships/slide" Target="slides/slide104.xml"/><Relationship Id="rId147" Type="http://schemas.openxmlformats.org/officeDocument/2006/relationships/slide" Target="slides/slide146.xml"/><Relationship Id="rId312" Type="http://schemas.openxmlformats.org/officeDocument/2006/relationships/slide" Target="slides/slide311.xml"/><Relationship Id="rId354" Type="http://schemas.openxmlformats.org/officeDocument/2006/relationships/slide" Target="slides/slide353.xml"/><Relationship Id="rId51" Type="http://schemas.openxmlformats.org/officeDocument/2006/relationships/slide" Target="slides/slide50.xml"/><Relationship Id="rId93" Type="http://schemas.openxmlformats.org/officeDocument/2006/relationships/slide" Target="slides/slide92.xml"/><Relationship Id="rId189" Type="http://schemas.openxmlformats.org/officeDocument/2006/relationships/slide" Target="slides/slide188.xml"/><Relationship Id="rId396" Type="http://schemas.openxmlformats.org/officeDocument/2006/relationships/slide" Target="slides/slide395.xml"/><Relationship Id="rId214" Type="http://schemas.openxmlformats.org/officeDocument/2006/relationships/slide" Target="slides/slide213.xml"/><Relationship Id="rId256" Type="http://schemas.openxmlformats.org/officeDocument/2006/relationships/slide" Target="slides/slide255.xml"/><Relationship Id="rId298" Type="http://schemas.openxmlformats.org/officeDocument/2006/relationships/slide" Target="slides/slide297.xml"/><Relationship Id="rId421" Type="http://schemas.openxmlformats.org/officeDocument/2006/relationships/slide" Target="slides/slide420.xml"/><Relationship Id="rId463" Type="http://schemas.openxmlformats.org/officeDocument/2006/relationships/slide" Target="slides/slide462.xml"/><Relationship Id="rId116" Type="http://schemas.openxmlformats.org/officeDocument/2006/relationships/slide" Target="slides/slide115.xml"/><Relationship Id="rId158" Type="http://schemas.openxmlformats.org/officeDocument/2006/relationships/slide" Target="slides/slide157.xml"/><Relationship Id="rId323" Type="http://schemas.openxmlformats.org/officeDocument/2006/relationships/slide" Target="slides/slide322.xml"/><Relationship Id="rId20" Type="http://schemas.openxmlformats.org/officeDocument/2006/relationships/slide" Target="slides/slide19.xml"/><Relationship Id="rId62" Type="http://schemas.openxmlformats.org/officeDocument/2006/relationships/slide" Target="slides/slide61.xml"/><Relationship Id="rId365" Type="http://schemas.openxmlformats.org/officeDocument/2006/relationships/slide" Target="slides/slide364.xml"/><Relationship Id="rId225" Type="http://schemas.openxmlformats.org/officeDocument/2006/relationships/slide" Target="slides/slide224.xml"/><Relationship Id="rId267" Type="http://schemas.openxmlformats.org/officeDocument/2006/relationships/slide" Target="slides/slide266.xml"/><Relationship Id="rId432" Type="http://schemas.openxmlformats.org/officeDocument/2006/relationships/slide" Target="slides/slide431.xml"/><Relationship Id="rId474" Type="http://schemas.openxmlformats.org/officeDocument/2006/relationships/slide" Target="slides/slide473.xml"/><Relationship Id="rId127" Type="http://schemas.openxmlformats.org/officeDocument/2006/relationships/slide" Target="slides/slide126.xml"/><Relationship Id="rId31" Type="http://schemas.openxmlformats.org/officeDocument/2006/relationships/slide" Target="slides/slide30.xml"/><Relationship Id="rId73" Type="http://schemas.openxmlformats.org/officeDocument/2006/relationships/slide" Target="slides/slide72.xml"/><Relationship Id="rId169" Type="http://schemas.openxmlformats.org/officeDocument/2006/relationships/slide" Target="slides/slide168.xml"/><Relationship Id="rId334" Type="http://schemas.openxmlformats.org/officeDocument/2006/relationships/slide" Target="slides/slide333.xml"/><Relationship Id="rId376" Type="http://schemas.openxmlformats.org/officeDocument/2006/relationships/slide" Target="slides/slide375.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464" Type="http://schemas.openxmlformats.org/officeDocument/2006/relationships/slide" Target="slides/slide463.xml"/><Relationship Id="rId303" Type="http://schemas.openxmlformats.org/officeDocument/2006/relationships/slide" Target="slides/slide302.xml"/><Relationship Id="rId485" Type="http://schemas.openxmlformats.org/officeDocument/2006/relationships/slide" Target="slides/slide48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478" Type="http://schemas.openxmlformats.org/officeDocument/2006/relationships/slide" Target="slides/slide477.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presProps" Target="presProps.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251" Type="http://schemas.openxmlformats.org/officeDocument/2006/relationships/slide" Target="slides/slide250.xml"/><Relationship Id="rId489" Type="http://schemas.openxmlformats.org/officeDocument/2006/relationships/slide" Target="slides/slide488.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458" Type="http://schemas.openxmlformats.org/officeDocument/2006/relationships/slide" Target="slides/slide457.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469" Type="http://schemas.openxmlformats.org/officeDocument/2006/relationships/slide" Target="slides/slide468.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slide" Target="slides/slide479.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242" Type="http://schemas.openxmlformats.org/officeDocument/2006/relationships/slide" Target="slides/slide241.xml"/><Relationship Id="rId284" Type="http://schemas.openxmlformats.org/officeDocument/2006/relationships/slide" Target="slides/slide283.xml"/><Relationship Id="rId491" Type="http://schemas.openxmlformats.org/officeDocument/2006/relationships/slide" Target="slides/slide490.xml"/><Relationship Id="rId505" Type="http://schemas.openxmlformats.org/officeDocument/2006/relationships/theme" Target="theme/theme1.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222" Type="http://schemas.openxmlformats.org/officeDocument/2006/relationships/slide" Target="slides/slide221.xml"/><Relationship Id="rId264" Type="http://schemas.openxmlformats.org/officeDocument/2006/relationships/slide" Target="slides/slide263.xml"/><Relationship Id="rId471" Type="http://schemas.openxmlformats.org/officeDocument/2006/relationships/slide" Target="slides/slide470.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482" Type="http://schemas.openxmlformats.org/officeDocument/2006/relationships/slide" Target="slides/slide481.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202" Type="http://schemas.openxmlformats.org/officeDocument/2006/relationships/slide" Target="slides/slide201.xml"/><Relationship Id="rId244" Type="http://schemas.openxmlformats.org/officeDocument/2006/relationships/slide" Target="slides/slide243.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493" Type="http://schemas.openxmlformats.org/officeDocument/2006/relationships/slide" Target="slides/slide492.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slide" Target="slides/slide461.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 Id="rId61" Type="http://schemas.openxmlformats.org/officeDocument/2006/relationships/slide" Target="slides/slide60.xml"/><Relationship Id="rId199" Type="http://schemas.openxmlformats.org/officeDocument/2006/relationships/slide" Target="slides/slide198.xml"/><Relationship Id="rId19" Type="http://schemas.openxmlformats.org/officeDocument/2006/relationships/slide" Target="slides/slide18.xml"/><Relationship Id="rId224" Type="http://schemas.openxmlformats.org/officeDocument/2006/relationships/slide" Target="slides/slide223.xml"/><Relationship Id="rId266" Type="http://schemas.openxmlformats.org/officeDocument/2006/relationships/slide" Target="slides/slide265.xml"/><Relationship Id="rId431" Type="http://schemas.openxmlformats.org/officeDocument/2006/relationships/slide" Target="slides/slide430.xml"/><Relationship Id="rId473" Type="http://schemas.openxmlformats.org/officeDocument/2006/relationships/slide" Target="slides/slide472.xml"/><Relationship Id="rId30" Type="http://schemas.openxmlformats.org/officeDocument/2006/relationships/slide" Target="slides/slide29.xml"/><Relationship Id="rId126" Type="http://schemas.openxmlformats.org/officeDocument/2006/relationships/slide" Target="slides/slide125.xml"/><Relationship Id="rId168" Type="http://schemas.openxmlformats.org/officeDocument/2006/relationships/slide" Target="slides/slide167.xml"/><Relationship Id="rId333" Type="http://schemas.openxmlformats.org/officeDocument/2006/relationships/slide" Target="slides/slide332.xml"/><Relationship Id="rId72" Type="http://schemas.openxmlformats.org/officeDocument/2006/relationships/slide" Target="slides/slide71.xml"/><Relationship Id="rId375" Type="http://schemas.openxmlformats.org/officeDocument/2006/relationships/slide" Target="slides/slide374.xml"/><Relationship Id="rId3" Type="http://schemas.openxmlformats.org/officeDocument/2006/relationships/slide" Target="slides/slide2.xml"/><Relationship Id="rId235" Type="http://schemas.openxmlformats.org/officeDocument/2006/relationships/slide" Target="slides/slide234.xml"/><Relationship Id="rId277" Type="http://schemas.openxmlformats.org/officeDocument/2006/relationships/slide" Target="slides/slide276.xml"/><Relationship Id="rId400" Type="http://schemas.openxmlformats.org/officeDocument/2006/relationships/slide" Target="slides/slide399.xml"/><Relationship Id="rId442" Type="http://schemas.openxmlformats.org/officeDocument/2006/relationships/slide" Target="slides/slide441.xml"/><Relationship Id="rId484" Type="http://schemas.openxmlformats.org/officeDocument/2006/relationships/slide" Target="slides/slide483.xml"/><Relationship Id="rId137" Type="http://schemas.openxmlformats.org/officeDocument/2006/relationships/slide" Target="slides/slide136.xml"/><Relationship Id="rId302" Type="http://schemas.openxmlformats.org/officeDocument/2006/relationships/slide" Target="slides/slide301.xml"/><Relationship Id="rId344" Type="http://schemas.openxmlformats.org/officeDocument/2006/relationships/slide" Target="slides/slide343.xml"/><Relationship Id="rId41" Type="http://schemas.openxmlformats.org/officeDocument/2006/relationships/slide" Target="slides/slide40.xml"/><Relationship Id="rId83" Type="http://schemas.openxmlformats.org/officeDocument/2006/relationships/slide" Target="slides/slide82.xml"/><Relationship Id="rId179" Type="http://schemas.openxmlformats.org/officeDocument/2006/relationships/slide" Target="slides/slide178.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46" Type="http://schemas.openxmlformats.org/officeDocument/2006/relationships/slide" Target="slides/slide245.xml"/><Relationship Id="rId288" Type="http://schemas.openxmlformats.org/officeDocument/2006/relationships/slide" Target="slides/slide287.xml"/><Relationship Id="rId411" Type="http://schemas.openxmlformats.org/officeDocument/2006/relationships/slide" Target="slides/slide410.xml"/><Relationship Id="rId453" Type="http://schemas.openxmlformats.org/officeDocument/2006/relationships/slide" Target="slides/slide452.xml"/><Relationship Id="rId106" Type="http://schemas.openxmlformats.org/officeDocument/2006/relationships/slide" Target="slides/slide105.xml"/><Relationship Id="rId313" Type="http://schemas.openxmlformats.org/officeDocument/2006/relationships/slide" Target="slides/slide312.xml"/><Relationship Id="rId495" Type="http://schemas.openxmlformats.org/officeDocument/2006/relationships/slide" Target="slides/slide494.xml"/><Relationship Id="rId10" Type="http://schemas.openxmlformats.org/officeDocument/2006/relationships/slide" Target="slides/slide9.xml"/><Relationship Id="rId52" Type="http://schemas.openxmlformats.org/officeDocument/2006/relationships/slide" Target="slides/slide51.xml"/><Relationship Id="rId94" Type="http://schemas.openxmlformats.org/officeDocument/2006/relationships/slide" Target="slides/slide93.xml"/><Relationship Id="rId148" Type="http://schemas.openxmlformats.org/officeDocument/2006/relationships/slide" Target="slides/slide147.xml"/><Relationship Id="rId355" Type="http://schemas.openxmlformats.org/officeDocument/2006/relationships/slide" Target="slides/slide354.xml"/><Relationship Id="rId397" Type="http://schemas.openxmlformats.org/officeDocument/2006/relationships/slide" Target="slides/slide39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363" cy="434975"/>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625850" y="0"/>
            <a:ext cx="2773363" cy="434975"/>
          </a:xfrm>
          <a:prstGeom prst="rect">
            <a:avLst/>
          </a:prstGeom>
        </p:spPr>
        <p:txBody>
          <a:bodyPr vert="horz" lIns="91440" tIns="45720" rIns="91440" bIns="45720" rtlCol="0"/>
          <a:lstStyle>
            <a:lvl1pPr algn="r">
              <a:defRPr sz="1200" smtClean="0"/>
            </a:lvl1pPr>
          </a:lstStyle>
          <a:p>
            <a:pPr>
              <a:defRPr/>
            </a:pPr>
            <a:fld id="{FA86E134-BCDB-4589-A960-9B534FD0A157}" type="datetimeFigureOut">
              <a:rPr lang="en-US"/>
              <a:pPr>
                <a:defRPr/>
              </a:pPr>
              <a:t>8/19/2020</a:t>
            </a:fld>
            <a:endParaRPr lang="en-US"/>
          </a:p>
        </p:txBody>
      </p:sp>
      <p:sp>
        <p:nvSpPr>
          <p:cNvPr id="4" name="Slide Image Placeholder 3"/>
          <p:cNvSpPr>
            <a:spLocks noGrp="1" noRot="1" noChangeAspect="1"/>
          </p:cNvSpPr>
          <p:nvPr>
            <p:ph type="sldImg" idx="2"/>
          </p:nvPr>
        </p:nvSpPr>
        <p:spPr>
          <a:xfrm>
            <a:off x="1028700" y="650875"/>
            <a:ext cx="4343400" cy="32575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39763" y="4125913"/>
            <a:ext cx="5121275" cy="3910012"/>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250238"/>
            <a:ext cx="2773363" cy="434975"/>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625850" y="8250238"/>
            <a:ext cx="2773363" cy="434975"/>
          </a:xfrm>
          <a:prstGeom prst="rect">
            <a:avLst/>
          </a:prstGeom>
        </p:spPr>
        <p:txBody>
          <a:bodyPr vert="horz" lIns="91440" tIns="45720" rIns="91440" bIns="45720" rtlCol="0" anchor="b"/>
          <a:lstStyle>
            <a:lvl1pPr algn="r">
              <a:defRPr sz="1200" smtClean="0"/>
            </a:lvl1pPr>
          </a:lstStyle>
          <a:p>
            <a:pPr>
              <a:defRPr/>
            </a:pPr>
            <a:fld id="{ED19550A-7C4E-4D26-A00F-70B725878932}" type="slidenum">
              <a:rPr lang="en-US"/>
              <a:pPr>
                <a:defRPr/>
              </a:pPr>
              <a:t>‹#›</a:t>
            </a:fld>
            <a:endParaRPr lang="en-US"/>
          </a:p>
        </p:txBody>
      </p:sp>
    </p:spTree>
    <p:extLst>
      <p:ext uri="{BB962C8B-B14F-4D97-AF65-F5344CB8AC3E}">
        <p14:creationId xmlns:p14="http://schemas.microsoft.com/office/powerpoint/2010/main" val="12559077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142327F-4625-4306-AF4B-D305C7EFF79B}" type="slidenum">
              <a:rPr lang="ar-SA"/>
              <a:pPr eaLnBrk="1" hangingPunct="1"/>
              <a:t>121</a:t>
            </a:fld>
            <a:endParaRPr lang="en-US"/>
          </a:p>
        </p:txBody>
      </p:sp>
      <p:sp>
        <p:nvSpPr>
          <p:cNvPr id="2119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684" name="Rectangle 3"/>
          <p:cNvSpPr>
            <a:spLocks noGrp="1" noChangeArrowheads="1"/>
          </p:cNvSpPr>
          <p:nvPr>
            <p:ph type="body" idx="1"/>
          </p:nvPr>
        </p:nvSpPr>
        <p:spPr bwMode="auto">
          <a:xfrm>
            <a:off x="854075" y="4125913"/>
            <a:ext cx="4692650" cy="391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4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B045F5E-955E-44F8-9E90-1BB16C400170}" type="slidenum">
              <a:rPr lang="ar-SA"/>
              <a:pPr eaLnBrk="1" hangingPunct="1"/>
              <a:t>500</a:t>
            </a:fld>
            <a:endParaRPr lang="en-US"/>
          </a:p>
        </p:txBody>
      </p:sp>
      <p:sp>
        <p:nvSpPr>
          <p:cNvPr id="2124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4804" name="Rectangle 3"/>
          <p:cNvSpPr>
            <a:spLocks noGrp="1" noChangeArrowheads="1"/>
          </p:cNvSpPr>
          <p:nvPr>
            <p:ph type="body" idx="1"/>
          </p:nvPr>
        </p:nvSpPr>
        <p:spPr bwMode="auto">
          <a:xfrm>
            <a:off x="854075" y="4125913"/>
            <a:ext cx="4692650" cy="391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0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82D377D-255D-420D-AFE1-56200D8E3F09}" type="slidenum">
              <a:rPr lang="ar-SA"/>
              <a:pPr eaLnBrk="1" hangingPunct="1"/>
              <a:t>128</a:t>
            </a:fld>
            <a:endParaRPr lang="en-US"/>
          </a:p>
        </p:txBody>
      </p:sp>
      <p:sp>
        <p:nvSpPr>
          <p:cNvPr id="2120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0708" name="Rectangle 3"/>
          <p:cNvSpPr>
            <a:spLocks noGrp="1" noChangeArrowheads="1"/>
          </p:cNvSpPr>
          <p:nvPr>
            <p:ph type="body" idx="1"/>
          </p:nvPr>
        </p:nvSpPr>
        <p:spPr bwMode="auto">
          <a:xfrm>
            <a:off x="854075" y="4125913"/>
            <a:ext cx="4692650" cy="391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2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6365C3A-9817-4996-AF4F-63ABACEED44D}" type="slidenum">
              <a:rPr lang="ar-SA"/>
              <a:pPr eaLnBrk="1" hangingPunct="1"/>
              <a:t>147</a:t>
            </a:fld>
            <a:endParaRPr lang="en-US"/>
          </a:p>
        </p:txBody>
      </p:sp>
      <p:sp>
        <p:nvSpPr>
          <p:cNvPr id="2122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2756" name="Rectangle 3"/>
          <p:cNvSpPr>
            <a:spLocks noGrp="1" noChangeArrowheads="1"/>
          </p:cNvSpPr>
          <p:nvPr>
            <p:ph type="body" idx="1"/>
          </p:nvPr>
        </p:nvSpPr>
        <p:spPr bwMode="auto">
          <a:xfrm>
            <a:off x="854075" y="4125913"/>
            <a:ext cx="4692650" cy="391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37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BF18F88-A1CC-42F0-B4C3-FDE5F9A0CFAE}" type="slidenum">
              <a:rPr lang="ar-SA"/>
              <a:pPr eaLnBrk="1" hangingPunct="1"/>
              <a:t>356</a:t>
            </a:fld>
            <a:endParaRPr lang="en-US"/>
          </a:p>
        </p:txBody>
      </p:sp>
      <p:sp>
        <p:nvSpPr>
          <p:cNvPr id="2123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3780" name="Rectangle 3"/>
          <p:cNvSpPr>
            <a:spLocks noGrp="1" noChangeArrowheads="1"/>
          </p:cNvSpPr>
          <p:nvPr>
            <p:ph type="body" idx="1"/>
          </p:nvPr>
        </p:nvSpPr>
        <p:spPr bwMode="auto">
          <a:xfrm>
            <a:off x="854075" y="4125913"/>
            <a:ext cx="4692650" cy="391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4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B045F5E-955E-44F8-9E90-1BB16C400170}" type="slidenum">
              <a:rPr lang="ar-SA"/>
              <a:pPr eaLnBrk="1" hangingPunct="1"/>
              <a:t>359</a:t>
            </a:fld>
            <a:endParaRPr lang="en-US"/>
          </a:p>
        </p:txBody>
      </p:sp>
      <p:sp>
        <p:nvSpPr>
          <p:cNvPr id="2124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4804" name="Rectangle 3"/>
          <p:cNvSpPr>
            <a:spLocks noGrp="1" noChangeArrowheads="1"/>
          </p:cNvSpPr>
          <p:nvPr>
            <p:ph type="body" idx="1"/>
          </p:nvPr>
        </p:nvSpPr>
        <p:spPr bwMode="auto">
          <a:xfrm>
            <a:off x="854075" y="4125913"/>
            <a:ext cx="4692650" cy="391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5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6147359-CF6E-4671-B502-0D8EFB18A5D4}" type="slidenum">
              <a:rPr lang="ar-SA"/>
              <a:pPr eaLnBrk="1" hangingPunct="1"/>
              <a:t>360</a:t>
            </a:fld>
            <a:endParaRPr lang="en-US"/>
          </a:p>
        </p:txBody>
      </p:sp>
      <p:sp>
        <p:nvSpPr>
          <p:cNvPr id="2125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5828" name="Rectangle 3"/>
          <p:cNvSpPr>
            <a:spLocks noGrp="1" noChangeArrowheads="1"/>
          </p:cNvSpPr>
          <p:nvPr>
            <p:ph type="body" idx="1"/>
          </p:nvPr>
        </p:nvSpPr>
        <p:spPr bwMode="auto">
          <a:xfrm>
            <a:off x="854075" y="4125913"/>
            <a:ext cx="4692650" cy="391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6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8C1FD4A-ECCD-424D-91EA-7363C5B00FBC}" type="slidenum">
              <a:rPr lang="ar-SA"/>
              <a:pPr eaLnBrk="1" hangingPunct="1"/>
              <a:t>362</a:t>
            </a:fld>
            <a:endParaRPr lang="en-US"/>
          </a:p>
        </p:txBody>
      </p:sp>
      <p:sp>
        <p:nvSpPr>
          <p:cNvPr id="2126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6852" name="Rectangle 3"/>
          <p:cNvSpPr>
            <a:spLocks noGrp="1" noChangeArrowheads="1"/>
          </p:cNvSpPr>
          <p:nvPr>
            <p:ph type="body" idx="1"/>
          </p:nvPr>
        </p:nvSpPr>
        <p:spPr bwMode="auto">
          <a:xfrm>
            <a:off x="854075" y="4125913"/>
            <a:ext cx="4692650" cy="391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4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B045F5E-955E-44F8-9E90-1BB16C400170}" type="slidenum">
              <a:rPr lang="ar-SA"/>
              <a:pPr eaLnBrk="1" hangingPunct="1"/>
              <a:t>473</a:t>
            </a:fld>
            <a:endParaRPr lang="en-US"/>
          </a:p>
        </p:txBody>
      </p:sp>
      <p:sp>
        <p:nvSpPr>
          <p:cNvPr id="2124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4804" name="Rectangle 3"/>
          <p:cNvSpPr>
            <a:spLocks noGrp="1" noChangeArrowheads="1"/>
          </p:cNvSpPr>
          <p:nvPr>
            <p:ph type="body" idx="1"/>
          </p:nvPr>
        </p:nvSpPr>
        <p:spPr bwMode="auto">
          <a:xfrm>
            <a:off x="854075" y="4125913"/>
            <a:ext cx="4692650" cy="391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4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B045F5E-955E-44F8-9E90-1BB16C400170}" type="slidenum">
              <a:rPr lang="ar-SA"/>
              <a:pPr eaLnBrk="1" hangingPunct="1"/>
              <a:t>493</a:t>
            </a:fld>
            <a:endParaRPr lang="en-US"/>
          </a:p>
        </p:txBody>
      </p:sp>
      <p:sp>
        <p:nvSpPr>
          <p:cNvPr id="2124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4804" name="Rectangle 3"/>
          <p:cNvSpPr>
            <a:spLocks noGrp="1" noChangeArrowheads="1"/>
          </p:cNvSpPr>
          <p:nvPr>
            <p:ph type="body" idx="1"/>
          </p:nvPr>
        </p:nvSpPr>
        <p:spPr bwMode="auto">
          <a:xfrm>
            <a:off x="854075" y="4125913"/>
            <a:ext cx="4692650" cy="391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90054D-2350-46D7-B300-42A217E69392}" type="slidenum">
              <a:rPr lang="ar-SA"/>
              <a:pPr>
                <a:defRPr/>
              </a:pPr>
              <a:t>‹#›</a:t>
            </a:fld>
            <a:endParaRPr lang="en-US"/>
          </a:p>
        </p:txBody>
      </p:sp>
    </p:spTree>
    <p:extLst>
      <p:ext uri="{BB962C8B-B14F-4D97-AF65-F5344CB8AC3E}">
        <p14:creationId xmlns:p14="http://schemas.microsoft.com/office/powerpoint/2010/main" val="47314054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5C399D-0A44-470B-86C8-E8D58C32431A}" type="slidenum">
              <a:rPr lang="ar-SA"/>
              <a:pPr>
                <a:defRPr/>
              </a:pPr>
              <a:t>‹#›</a:t>
            </a:fld>
            <a:endParaRPr lang="en-US"/>
          </a:p>
        </p:txBody>
      </p:sp>
    </p:spTree>
    <p:extLst>
      <p:ext uri="{BB962C8B-B14F-4D97-AF65-F5344CB8AC3E}">
        <p14:creationId xmlns:p14="http://schemas.microsoft.com/office/powerpoint/2010/main" val="405504694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0BC4F8-65DF-49F2-ACDA-B7F95780B351}" type="slidenum">
              <a:rPr lang="ar-SA"/>
              <a:pPr>
                <a:defRPr/>
              </a:pPr>
              <a:t>‹#›</a:t>
            </a:fld>
            <a:endParaRPr lang="en-US"/>
          </a:p>
        </p:txBody>
      </p:sp>
    </p:spTree>
    <p:extLst>
      <p:ext uri="{BB962C8B-B14F-4D97-AF65-F5344CB8AC3E}">
        <p14:creationId xmlns:p14="http://schemas.microsoft.com/office/powerpoint/2010/main" val="396692108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7B540F-9375-4542-A9CE-610FE4FCF749}" type="slidenum">
              <a:rPr lang="ar-SA"/>
              <a:pPr>
                <a:defRPr/>
              </a:pPr>
              <a:t>‹#›</a:t>
            </a:fld>
            <a:endParaRPr lang="en-US"/>
          </a:p>
        </p:txBody>
      </p:sp>
    </p:spTree>
    <p:extLst>
      <p:ext uri="{BB962C8B-B14F-4D97-AF65-F5344CB8AC3E}">
        <p14:creationId xmlns:p14="http://schemas.microsoft.com/office/powerpoint/2010/main" val="393648508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42031C-CAB9-4B85-84C7-2011EE7A1015}" type="slidenum">
              <a:rPr lang="ar-SA"/>
              <a:pPr>
                <a:defRPr/>
              </a:pPr>
              <a:t>‹#›</a:t>
            </a:fld>
            <a:endParaRPr lang="en-US"/>
          </a:p>
        </p:txBody>
      </p:sp>
    </p:spTree>
    <p:extLst>
      <p:ext uri="{BB962C8B-B14F-4D97-AF65-F5344CB8AC3E}">
        <p14:creationId xmlns:p14="http://schemas.microsoft.com/office/powerpoint/2010/main" val="344406886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0F077C-E0E7-4D88-ADBF-D66885AEC747}" type="slidenum">
              <a:rPr lang="ar-SA"/>
              <a:pPr>
                <a:defRPr/>
              </a:pPr>
              <a:t>‹#›</a:t>
            </a:fld>
            <a:endParaRPr lang="en-US"/>
          </a:p>
        </p:txBody>
      </p:sp>
    </p:spTree>
    <p:extLst>
      <p:ext uri="{BB962C8B-B14F-4D97-AF65-F5344CB8AC3E}">
        <p14:creationId xmlns:p14="http://schemas.microsoft.com/office/powerpoint/2010/main" val="185595001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A3691DB-BA6D-46F4-9194-F5FC8BB5B9B5}" type="slidenum">
              <a:rPr lang="ar-SA"/>
              <a:pPr>
                <a:defRPr/>
              </a:pPr>
              <a:t>‹#›</a:t>
            </a:fld>
            <a:endParaRPr lang="en-US"/>
          </a:p>
        </p:txBody>
      </p:sp>
    </p:spTree>
    <p:extLst>
      <p:ext uri="{BB962C8B-B14F-4D97-AF65-F5344CB8AC3E}">
        <p14:creationId xmlns:p14="http://schemas.microsoft.com/office/powerpoint/2010/main" val="273864221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4602E47-0056-4D37-B5D4-60BE3AC296CA}" type="slidenum">
              <a:rPr lang="ar-SA"/>
              <a:pPr>
                <a:defRPr/>
              </a:pPr>
              <a:t>‹#›</a:t>
            </a:fld>
            <a:endParaRPr lang="en-US"/>
          </a:p>
        </p:txBody>
      </p:sp>
    </p:spTree>
    <p:extLst>
      <p:ext uri="{BB962C8B-B14F-4D97-AF65-F5344CB8AC3E}">
        <p14:creationId xmlns:p14="http://schemas.microsoft.com/office/powerpoint/2010/main" val="268370383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08C2FD1-AB27-4598-B0F4-11B5BE4FD219}" type="slidenum">
              <a:rPr lang="ar-SA"/>
              <a:pPr>
                <a:defRPr/>
              </a:pPr>
              <a:t>‹#›</a:t>
            </a:fld>
            <a:endParaRPr lang="en-US"/>
          </a:p>
        </p:txBody>
      </p:sp>
    </p:spTree>
    <p:extLst>
      <p:ext uri="{BB962C8B-B14F-4D97-AF65-F5344CB8AC3E}">
        <p14:creationId xmlns:p14="http://schemas.microsoft.com/office/powerpoint/2010/main" val="263472904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2DD5E1-E424-4C8D-ABCD-ACAB621D5CD9}" type="slidenum">
              <a:rPr lang="ar-SA"/>
              <a:pPr>
                <a:defRPr/>
              </a:pPr>
              <a:t>‹#›</a:t>
            </a:fld>
            <a:endParaRPr lang="en-US"/>
          </a:p>
        </p:txBody>
      </p:sp>
    </p:spTree>
    <p:extLst>
      <p:ext uri="{BB962C8B-B14F-4D97-AF65-F5344CB8AC3E}">
        <p14:creationId xmlns:p14="http://schemas.microsoft.com/office/powerpoint/2010/main" val="52961000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3E6C47-6581-4B8A-8A7E-BF57441063A7}" type="slidenum">
              <a:rPr lang="ar-SA"/>
              <a:pPr>
                <a:defRPr/>
              </a:pPr>
              <a:t>‹#›</a:t>
            </a:fld>
            <a:endParaRPr lang="en-US"/>
          </a:p>
        </p:txBody>
      </p:sp>
    </p:spTree>
    <p:extLst>
      <p:ext uri="{BB962C8B-B14F-4D97-AF65-F5344CB8AC3E}">
        <p14:creationId xmlns:p14="http://schemas.microsoft.com/office/powerpoint/2010/main" val="397508372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66"/>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charset="0"/>
                <a:cs typeface="Arial" charset="0"/>
              </a:defRPr>
            </a:lvl1pPr>
          </a:lstStyle>
          <a:p>
            <a:pPr>
              <a:defRPr/>
            </a:pPr>
            <a:fld id="{DE4A5877-26FB-4625-ADFA-80FE054D9CB3}"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eaLnBrk="0" fontAlgn="base" hangingPunct="0">
        <a:spcBef>
          <a:spcPct val="0"/>
        </a:spcBef>
        <a:spcAft>
          <a:spcPct val="0"/>
        </a:spcAft>
        <a:defRPr sz="4400">
          <a:solidFill>
            <a:srgbClr val="000066"/>
          </a:solidFill>
          <a:latin typeface="+mj-lt"/>
          <a:ea typeface="+mj-ea"/>
          <a:cs typeface="+mj-cs"/>
        </a:defRPr>
      </a:lvl1pPr>
      <a:lvl2pPr algn="ctr" rtl="0" eaLnBrk="0" fontAlgn="base" hangingPunct="0">
        <a:spcBef>
          <a:spcPct val="0"/>
        </a:spcBef>
        <a:spcAft>
          <a:spcPct val="0"/>
        </a:spcAft>
        <a:defRPr sz="4400">
          <a:solidFill>
            <a:srgbClr val="000066"/>
          </a:solidFill>
          <a:latin typeface="Arial" charset="0"/>
          <a:cs typeface="Arial" charset="0"/>
        </a:defRPr>
      </a:lvl2pPr>
      <a:lvl3pPr algn="ctr" rtl="0" eaLnBrk="0" fontAlgn="base" hangingPunct="0">
        <a:spcBef>
          <a:spcPct val="0"/>
        </a:spcBef>
        <a:spcAft>
          <a:spcPct val="0"/>
        </a:spcAft>
        <a:defRPr sz="4400">
          <a:solidFill>
            <a:srgbClr val="000066"/>
          </a:solidFill>
          <a:latin typeface="Arial" charset="0"/>
          <a:cs typeface="Arial" charset="0"/>
        </a:defRPr>
      </a:lvl3pPr>
      <a:lvl4pPr algn="ctr" rtl="0" eaLnBrk="0" fontAlgn="base" hangingPunct="0">
        <a:spcBef>
          <a:spcPct val="0"/>
        </a:spcBef>
        <a:spcAft>
          <a:spcPct val="0"/>
        </a:spcAft>
        <a:defRPr sz="4400">
          <a:solidFill>
            <a:srgbClr val="000066"/>
          </a:solidFill>
          <a:latin typeface="Arial" charset="0"/>
          <a:cs typeface="Arial" charset="0"/>
        </a:defRPr>
      </a:lvl4pPr>
      <a:lvl5pPr algn="ctr" rtl="0" eaLnBrk="0" fontAlgn="base" hangingPunct="0">
        <a:spcBef>
          <a:spcPct val="0"/>
        </a:spcBef>
        <a:spcAft>
          <a:spcPct val="0"/>
        </a:spcAft>
        <a:defRPr sz="4400">
          <a:solidFill>
            <a:srgbClr val="000066"/>
          </a:solidFill>
          <a:latin typeface="Arial" charset="0"/>
          <a:cs typeface="Arial" charset="0"/>
        </a:defRPr>
      </a:lvl5pPr>
      <a:lvl6pPr marL="457200" algn="ctr" rtl="0" fontAlgn="base">
        <a:spcBef>
          <a:spcPct val="0"/>
        </a:spcBef>
        <a:spcAft>
          <a:spcPct val="0"/>
        </a:spcAft>
        <a:defRPr sz="4400">
          <a:solidFill>
            <a:srgbClr val="000066"/>
          </a:solidFill>
          <a:latin typeface="Arial" charset="0"/>
          <a:cs typeface="Arial" charset="0"/>
        </a:defRPr>
      </a:lvl6pPr>
      <a:lvl7pPr marL="914400" algn="ctr" rtl="0" fontAlgn="base">
        <a:spcBef>
          <a:spcPct val="0"/>
        </a:spcBef>
        <a:spcAft>
          <a:spcPct val="0"/>
        </a:spcAft>
        <a:defRPr sz="4400">
          <a:solidFill>
            <a:srgbClr val="000066"/>
          </a:solidFill>
          <a:latin typeface="Arial" charset="0"/>
          <a:cs typeface="Arial" charset="0"/>
        </a:defRPr>
      </a:lvl7pPr>
      <a:lvl8pPr marL="1371600" algn="ctr" rtl="0" fontAlgn="base">
        <a:spcBef>
          <a:spcPct val="0"/>
        </a:spcBef>
        <a:spcAft>
          <a:spcPct val="0"/>
        </a:spcAft>
        <a:defRPr sz="4400">
          <a:solidFill>
            <a:srgbClr val="000066"/>
          </a:solidFill>
          <a:latin typeface="Arial" charset="0"/>
          <a:cs typeface="Arial" charset="0"/>
        </a:defRPr>
      </a:lvl8pPr>
      <a:lvl9pPr marL="1828800" algn="ctr" rtl="0" fontAlgn="base">
        <a:spcBef>
          <a:spcPct val="0"/>
        </a:spcBef>
        <a:spcAft>
          <a:spcPct val="0"/>
        </a:spcAft>
        <a:defRPr sz="4400">
          <a:solidFill>
            <a:srgbClr val="000066"/>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66"/>
          </a:solidFill>
          <a:latin typeface="+mn-lt"/>
          <a:cs typeface="+mn-cs"/>
        </a:defRPr>
      </a:lvl2pPr>
      <a:lvl3pPr marL="1143000" indent="-228600" algn="l" rtl="0" eaLnBrk="0" fontAlgn="base" hangingPunct="0">
        <a:spcBef>
          <a:spcPct val="20000"/>
        </a:spcBef>
        <a:spcAft>
          <a:spcPct val="0"/>
        </a:spcAft>
        <a:buChar char="•"/>
        <a:defRPr sz="2400">
          <a:solidFill>
            <a:srgbClr val="000066"/>
          </a:solidFill>
          <a:latin typeface="+mn-lt"/>
          <a:cs typeface="+mn-cs"/>
        </a:defRPr>
      </a:lvl3pPr>
      <a:lvl4pPr marL="1600200" indent="-228600" algn="l" rtl="0" eaLnBrk="0" fontAlgn="base" hangingPunct="0">
        <a:spcBef>
          <a:spcPct val="20000"/>
        </a:spcBef>
        <a:spcAft>
          <a:spcPct val="0"/>
        </a:spcAft>
        <a:buChar char="–"/>
        <a:defRPr sz="2000">
          <a:solidFill>
            <a:srgbClr val="000066"/>
          </a:solidFill>
          <a:latin typeface="+mn-lt"/>
          <a:cs typeface="+mn-cs"/>
        </a:defRPr>
      </a:lvl4pPr>
      <a:lvl5pPr marL="2057400" indent="-228600" algn="l" rtl="0" eaLnBrk="0" fontAlgn="base" hangingPunct="0">
        <a:spcBef>
          <a:spcPct val="20000"/>
        </a:spcBef>
        <a:spcAft>
          <a:spcPct val="0"/>
        </a:spcAft>
        <a:buChar char="»"/>
        <a:defRPr sz="2000">
          <a:solidFill>
            <a:srgbClr val="000066"/>
          </a:solidFill>
          <a:latin typeface="+mn-lt"/>
          <a:cs typeface="+mn-cs"/>
        </a:defRPr>
      </a:lvl5pPr>
      <a:lvl6pPr marL="2514600" indent="-228600" algn="l" rtl="0" fontAlgn="base">
        <a:spcBef>
          <a:spcPct val="20000"/>
        </a:spcBef>
        <a:spcAft>
          <a:spcPct val="0"/>
        </a:spcAft>
        <a:buChar char="»"/>
        <a:defRPr sz="2000">
          <a:solidFill>
            <a:srgbClr val="000066"/>
          </a:solidFill>
          <a:latin typeface="+mn-lt"/>
          <a:cs typeface="+mn-cs"/>
        </a:defRPr>
      </a:lvl6pPr>
      <a:lvl7pPr marL="2971800" indent="-228600" algn="l" rtl="0" fontAlgn="base">
        <a:spcBef>
          <a:spcPct val="20000"/>
        </a:spcBef>
        <a:spcAft>
          <a:spcPct val="0"/>
        </a:spcAft>
        <a:buChar char="»"/>
        <a:defRPr sz="2000">
          <a:solidFill>
            <a:srgbClr val="000066"/>
          </a:solidFill>
          <a:latin typeface="+mn-lt"/>
          <a:cs typeface="+mn-cs"/>
        </a:defRPr>
      </a:lvl7pPr>
      <a:lvl8pPr marL="3429000" indent="-228600" algn="l" rtl="0" fontAlgn="base">
        <a:spcBef>
          <a:spcPct val="20000"/>
        </a:spcBef>
        <a:spcAft>
          <a:spcPct val="0"/>
        </a:spcAft>
        <a:buChar char="»"/>
        <a:defRPr sz="2000">
          <a:solidFill>
            <a:srgbClr val="000066"/>
          </a:solidFill>
          <a:latin typeface="+mn-lt"/>
          <a:cs typeface="+mn-cs"/>
        </a:defRPr>
      </a:lvl8pPr>
      <a:lvl9pPr marL="3886200" indent="-228600" algn="l" rtl="0"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duas.org/"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ChangeArrowheads="1"/>
          </p:cNvSpPr>
          <p:nvPr/>
        </p:nvSpPr>
        <p:spPr bwMode="auto">
          <a:xfrm>
            <a:off x="428625" y="3429000"/>
            <a:ext cx="83343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6600" b="1" i="1">
                <a:solidFill>
                  <a:srgbClr val="C00000"/>
                </a:solidFill>
                <a:latin typeface="Trebuchet MS" pitchFamily="34" charset="0"/>
                <a:ea typeface="MS Mincho" pitchFamily="49" charset="-128"/>
              </a:rPr>
              <a:t>Amáál of Ashurá</a:t>
            </a:r>
          </a:p>
        </p:txBody>
      </p:sp>
      <p:sp>
        <p:nvSpPr>
          <p:cNvPr id="2051" name="Rectangle 8"/>
          <p:cNvSpPr>
            <a:spLocks noChangeArrowheads="1"/>
          </p:cNvSpPr>
          <p:nvPr/>
        </p:nvSpPr>
        <p:spPr bwMode="auto">
          <a:xfrm>
            <a:off x="685800" y="5040313"/>
            <a:ext cx="7848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solidFill>
                  <a:schemeClr val="bg1"/>
                </a:solidFill>
              </a:rPr>
              <a:t>(Arabic text with English Translation &amp; English Transliteration)</a:t>
            </a:r>
          </a:p>
        </p:txBody>
      </p:sp>
      <p:sp>
        <p:nvSpPr>
          <p:cNvPr id="2052" name="Rectangle 5"/>
          <p:cNvSpPr>
            <a:spLocks noChangeArrowheads="1"/>
          </p:cNvSpPr>
          <p:nvPr/>
        </p:nvSpPr>
        <p:spPr bwMode="auto">
          <a:xfrm>
            <a:off x="0" y="5867400"/>
            <a:ext cx="9144000" cy="6309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sz="1200" b="1" dirty="0">
              <a:solidFill>
                <a:schemeClr val="bg1"/>
              </a:solidFill>
              <a:latin typeface="Trebuchet MS" pitchFamily="34" charset="0"/>
            </a:endParaRPr>
          </a:p>
          <a:p>
            <a:pPr algn="ctr"/>
            <a:r>
              <a:rPr lang="en-US" sz="1100" b="1" dirty="0">
                <a:solidFill>
                  <a:schemeClr val="bg1"/>
                </a:solidFill>
              </a:rPr>
              <a:t>For any errors / comments please write to: duas.org@gmail.com</a:t>
            </a:r>
            <a:endParaRPr lang="en-US" sz="1200" b="1" dirty="0">
              <a:solidFill>
                <a:schemeClr val="bg1"/>
              </a:solidFill>
              <a:latin typeface="Trebuchet MS" pitchFamily="34" charset="0"/>
            </a:endParaRPr>
          </a:p>
          <a:p>
            <a:pPr algn="ctr"/>
            <a:r>
              <a:rPr lang="en-US" sz="1200" b="1" dirty="0">
                <a:solidFill>
                  <a:schemeClr val="bg1"/>
                </a:solidFill>
                <a:latin typeface="Trebuchet MS" pitchFamily="34" charset="0"/>
              </a:rPr>
              <a:t>Kindly recite </a:t>
            </a:r>
            <a:r>
              <a:rPr lang="en-US" sz="1200" b="1" dirty="0" err="1">
                <a:solidFill>
                  <a:schemeClr val="bg1"/>
                </a:solidFill>
                <a:latin typeface="Trebuchet MS" pitchFamily="34" charset="0"/>
              </a:rPr>
              <a:t>Sura</a:t>
            </a:r>
            <a:r>
              <a:rPr lang="en-US" sz="1200" b="1" dirty="0">
                <a:solidFill>
                  <a:schemeClr val="bg1"/>
                </a:solidFill>
                <a:latin typeface="Trebuchet MS" pitchFamily="34" charset="0"/>
              </a:rPr>
              <a:t> E </a:t>
            </a:r>
            <a:r>
              <a:rPr lang="en-US" sz="1200" b="1" dirty="0" err="1">
                <a:solidFill>
                  <a:schemeClr val="bg1"/>
                </a:solidFill>
                <a:latin typeface="Trebuchet MS" pitchFamily="34" charset="0"/>
              </a:rPr>
              <a:t>Fatiha</a:t>
            </a:r>
            <a:r>
              <a:rPr lang="en-US" sz="1200" b="1" dirty="0">
                <a:solidFill>
                  <a:schemeClr val="bg1"/>
                </a:solidFill>
                <a:latin typeface="Trebuchet MS" pitchFamily="34" charset="0"/>
              </a:rPr>
              <a:t> for </a:t>
            </a:r>
            <a:r>
              <a:rPr lang="en-US" sz="1200" b="1" dirty="0" err="1">
                <a:solidFill>
                  <a:schemeClr val="bg1"/>
                </a:solidFill>
                <a:latin typeface="Trebuchet MS" pitchFamily="34" charset="0"/>
              </a:rPr>
              <a:t>Marhumeen</a:t>
            </a:r>
            <a:r>
              <a:rPr lang="en-US" sz="1200" b="1" dirty="0">
                <a:solidFill>
                  <a:schemeClr val="bg1"/>
                </a:solidFill>
                <a:latin typeface="Trebuchet MS" pitchFamily="34" charset="0"/>
              </a:rPr>
              <a:t> of all those who have worked towards making this small work possible</a:t>
            </a:r>
            <a:r>
              <a:rPr lang="en-US" sz="1200" b="1" dirty="0" smtClean="0">
                <a:solidFill>
                  <a:schemeClr val="bg1"/>
                </a:solidFill>
                <a:latin typeface="Trebuchet MS" pitchFamily="34" charset="0"/>
              </a:rPr>
              <a:t>.</a:t>
            </a:r>
            <a:endParaRPr lang="en-US" sz="1200" b="1" dirty="0">
              <a:solidFill>
                <a:schemeClr val="bg1"/>
              </a:solidFill>
              <a:latin typeface="Trebuchet MS" pitchFamily="34" charset="0"/>
            </a:endParaRPr>
          </a:p>
        </p:txBody>
      </p:sp>
      <p:sp>
        <p:nvSpPr>
          <p:cNvPr id="2053" name="Rectangle 8"/>
          <p:cNvSpPr>
            <a:spLocks noChangeArrowheads="1"/>
          </p:cNvSpPr>
          <p:nvPr/>
        </p:nvSpPr>
        <p:spPr bwMode="auto">
          <a:xfrm>
            <a:off x="685800" y="2057400"/>
            <a:ext cx="78486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ar-SA" sz="8800" b="1" dirty="0">
                <a:solidFill>
                  <a:srgbClr val="C00000"/>
                </a:solidFill>
              </a:rPr>
              <a:t>أعْمالْ عَاشُورَاء</a:t>
            </a:r>
          </a:p>
        </p:txBody>
      </p:sp>
      <p:sp>
        <p:nvSpPr>
          <p:cNvPr id="2054"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endParaRPr lang="en-US" sz="1600" b="1">
              <a:solidFill>
                <a:schemeClr val="bg1"/>
              </a:solidFill>
              <a:latin typeface="Trebuchet MS" pitchFamily="34" charset="0"/>
            </a:endParaRPr>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60725" y="1340768"/>
            <a:ext cx="2622550"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0243"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4271963" y="1058863"/>
            <a:ext cx="7747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Merits</a:t>
            </a:r>
            <a:endParaRPr lang="en-US" sz="1600" b="1" i="1" dirty="0">
              <a:effectLst>
                <a:outerShdw blurRad="38100" dist="38100" dir="2700000" algn="tl">
                  <a:srgbClr val="000000">
                    <a:alpha val="43137"/>
                  </a:srgbClr>
                </a:outerShdw>
              </a:effectLst>
              <a:latin typeface="Trebuchet MS" pitchFamily="34" charset="0"/>
              <a:cs typeface="Arial" charset="0"/>
            </a:endParaRPr>
          </a:p>
        </p:txBody>
      </p:sp>
      <p:sp>
        <p:nvSpPr>
          <p:cNvPr id="10245" name="Rectangle 3"/>
          <p:cNvSpPr>
            <a:spLocks noChangeArrowheads="1"/>
          </p:cNvSpPr>
          <p:nvPr/>
        </p:nvSpPr>
        <p:spPr bwMode="auto">
          <a:xfrm>
            <a:off x="0" y="1371600"/>
            <a:ext cx="9180513" cy="5508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200" b="1" dirty="0"/>
              <a:t>If possible, you may not leave your house on that day to settle any of your needs, because this day is doomed and no need of a faithful believer is settled on it; and even if it is settled, it will be unblessed. Moreover, whatever is saved on this day will be unblessed and so will be his family members. If they do all that, they will have the reward of one thousand times of Hajj and one thousand times of `</a:t>
            </a:r>
            <a:r>
              <a:rPr lang="en-US" sz="2200" b="1" dirty="0" err="1"/>
              <a:t>umrah</a:t>
            </a:r>
            <a:r>
              <a:rPr lang="en-US" sz="2200" b="1" dirty="0"/>
              <a:t> as well as one thousand participations in campaigns with the Holy Messenger of Allah. They will also gain the reward of all misfortunes that have inflicted every prophet, prophet’s successor, veracious, and martyr who have died or been killed since Almighty Allah has created this world up to the Resurrection Hour.”</a:t>
            </a:r>
          </a:p>
          <a:p>
            <a:pPr algn="ctr"/>
            <a:r>
              <a:rPr lang="en-US" sz="2200" b="1" dirty="0" err="1"/>
              <a:t>Salih</a:t>
            </a:r>
            <a:r>
              <a:rPr lang="en-US" sz="2200" b="1" dirty="0"/>
              <a:t> </a:t>
            </a:r>
            <a:r>
              <a:rPr lang="en-US" sz="2200" b="1" dirty="0" err="1"/>
              <a:t>ibn</a:t>
            </a:r>
            <a:r>
              <a:rPr lang="en-US" sz="2200" b="1" dirty="0"/>
              <a:t> `</a:t>
            </a:r>
            <a:r>
              <a:rPr lang="en-US" sz="2200" b="1" dirty="0" err="1"/>
              <a:t>Aqabah</a:t>
            </a:r>
            <a:r>
              <a:rPr lang="en-US" sz="2200" b="1" dirty="0"/>
              <a:t> and </a:t>
            </a:r>
            <a:r>
              <a:rPr lang="en-US" sz="2200" b="1" dirty="0" err="1"/>
              <a:t>Sayf</a:t>
            </a:r>
            <a:r>
              <a:rPr lang="en-US" sz="2200" b="1" dirty="0"/>
              <a:t> </a:t>
            </a:r>
            <a:r>
              <a:rPr lang="en-US" sz="2200" b="1" dirty="0" err="1"/>
              <a:t>ibn</a:t>
            </a:r>
            <a:r>
              <a:rPr lang="en-US" sz="2200" b="1" dirty="0"/>
              <a:t> `</a:t>
            </a:r>
            <a:r>
              <a:rPr lang="en-US" sz="2200" b="1" dirty="0" err="1"/>
              <a:t>Umayrah</a:t>
            </a:r>
            <a:r>
              <a:rPr lang="en-US" sz="2200" b="1" dirty="0"/>
              <a:t> have reported `</a:t>
            </a:r>
            <a:r>
              <a:rPr lang="en-US" sz="2200" b="1" dirty="0" err="1"/>
              <a:t>Alqamah</a:t>
            </a:r>
            <a:r>
              <a:rPr lang="en-US" sz="2200" b="1" dirty="0"/>
              <a:t> </a:t>
            </a:r>
            <a:r>
              <a:rPr lang="en-US" sz="2200" b="1" dirty="0" err="1"/>
              <a:t>ibn</a:t>
            </a:r>
            <a:r>
              <a:rPr lang="en-US" sz="2200" b="1" dirty="0"/>
              <a:t> Muhammad al-</a:t>
            </a:r>
            <a:r>
              <a:rPr lang="en-US" sz="2200" b="1" dirty="0" err="1"/>
              <a:t>Hadrami</a:t>
            </a:r>
            <a:r>
              <a:rPr lang="en-US" sz="2200" b="1" dirty="0"/>
              <a:t> as saying that he, once, asked Imam al-</a:t>
            </a:r>
            <a:r>
              <a:rPr lang="en-US" sz="2200" b="1" dirty="0" err="1"/>
              <a:t>Baqir</a:t>
            </a:r>
            <a:r>
              <a:rPr lang="en-US" sz="2200" b="1" dirty="0"/>
              <a:t> (A), to teach him a prayer with which he would pray Almighty Allah on that day (of `</a:t>
            </a:r>
            <a:r>
              <a:rPr lang="en-US" sz="2200" b="1" dirty="0" err="1"/>
              <a:t>Ashura</a:t>
            </a:r>
            <a:r>
              <a:rPr lang="en-US" sz="2200" b="1" dirty="0"/>
              <a:t>') when he would visit Imam</a:t>
            </a:r>
          </a:p>
        </p:txBody>
      </p:sp>
    </p:spTree>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وَمَمَاتِي مَمَاتَ مُحَمَّدٍ وَآلِ مُحَمَّدٍ</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and make me die on the same principles on which Muhammad and Muhammad’s Household died.</a:t>
            </a:r>
          </a:p>
        </p:txBody>
      </p:sp>
      <p:sp>
        <p:nvSpPr>
          <p:cNvPr id="10240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mamati mamata muhammadin wa ali muhammadin</a:t>
            </a:r>
          </a:p>
        </p:txBody>
      </p:sp>
      <p:sp>
        <p:nvSpPr>
          <p:cNvPr id="1024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0240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إِنَّ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هٰذَا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يَوْمٌ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O Allah, this day</a:t>
            </a:r>
          </a:p>
        </p:txBody>
      </p:sp>
      <p:sp>
        <p:nvSpPr>
          <p:cNvPr id="10342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allahumma inna hadha yawmun</a:t>
            </a:r>
          </a:p>
        </p:txBody>
      </p:sp>
      <p:sp>
        <p:nvSpPr>
          <p:cNvPr id="1034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0343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تَبَرَّكَتْ بِهِ بَنُو امَيَّةَ</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has been regarded as blessed day by the descendants of </a:t>
            </a:r>
            <a:r>
              <a:rPr lang="en-US" sz="3600" b="1" kern="1200" dirty="0" err="1">
                <a:solidFill>
                  <a:schemeClr val="bg1"/>
                </a:solidFill>
                <a:ea typeface="MS Mincho" pitchFamily="49" charset="-128"/>
              </a:rPr>
              <a:t>Umayyah</a:t>
            </a:r>
            <a:endParaRPr lang="en-US" sz="3600" b="1" kern="1200" dirty="0">
              <a:solidFill>
                <a:schemeClr val="bg1"/>
              </a:solidFill>
              <a:ea typeface="MS Mincho" pitchFamily="49" charset="-128"/>
            </a:endParaRPr>
          </a:p>
        </p:txBody>
      </p:sp>
      <p:sp>
        <p:nvSpPr>
          <p:cNvPr id="10445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tabarrakat bihi banu umayyata</a:t>
            </a:r>
          </a:p>
        </p:txBody>
      </p:sp>
      <p:sp>
        <p:nvSpPr>
          <p:cNvPr id="1044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04454"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وَٱبْنُ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آكِلَةِ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ٱلاكبَادِ</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and by the son of the liver-eater woman,</a:t>
            </a:r>
          </a:p>
        </p:txBody>
      </p:sp>
      <p:sp>
        <p:nvSpPr>
          <p:cNvPr id="10547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wabnu akilati al-akbadi</a:t>
            </a:r>
          </a:p>
        </p:txBody>
      </p:sp>
      <p:sp>
        <p:nvSpPr>
          <p:cNvPr id="1054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0547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ٱللَّعِينُ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ٱبْنُ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ٱللَّعِينِ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the </a:t>
            </a:r>
            <a:r>
              <a:rPr lang="en-US" sz="3600" b="1" kern="1200" dirty="0" smtClean="0">
                <a:solidFill>
                  <a:schemeClr val="bg1"/>
                </a:solidFill>
                <a:ea typeface="MS Mincho" pitchFamily="49" charset="-128"/>
              </a:rPr>
              <a:t>one who is been withhold of any blessings and </a:t>
            </a:r>
            <a:r>
              <a:rPr lang="en-US" sz="3600" b="1" kern="1200" dirty="0">
                <a:solidFill>
                  <a:schemeClr val="bg1"/>
                </a:solidFill>
                <a:ea typeface="MS Mincho" pitchFamily="49" charset="-128"/>
              </a:rPr>
              <a:t>son of the </a:t>
            </a:r>
            <a:r>
              <a:rPr lang="en-US" sz="3600" b="1" kern="1200" dirty="0" smtClean="0">
                <a:solidFill>
                  <a:schemeClr val="bg1"/>
                </a:solidFill>
                <a:ea typeface="MS Mincho" pitchFamily="49" charset="-128"/>
              </a:rPr>
              <a:t>whom has been withhold of any blessings</a:t>
            </a:r>
            <a:endParaRPr lang="en-US" sz="3600" b="1" kern="1200" dirty="0">
              <a:solidFill>
                <a:schemeClr val="bg1"/>
              </a:solidFill>
              <a:ea typeface="MS Mincho" pitchFamily="49" charset="-128"/>
            </a:endParaRPr>
          </a:p>
        </p:txBody>
      </p:sp>
      <p:sp>
        <p:nvSpPr>
          <p:cNvPr id="10650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alla`inu ibnu alla`ini</a:t>
            </a:r>
          </a:p>
        </p:txBody>
      </p:sp>
      <p:sp>
        <p:nvSpPr>
          <p:cNvPr id="1065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0650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لِسَانِكَ وَلِسَانِ نَبِيِّكَ</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by the tongue of You and by the tongue of Your Prophet,</a:t>
            </a:r>
          </a:p>
        </p:txBody>
      </p:sp>
      <p:sp>
        <p:nvSpPr>
          <p:cNvPr id="10752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`ala lisanika wa lisani nabiyyika</a:t>
            </a:r>
          </a:p>
        </p:txBody>
      </p:sp>
      <p:sp>
        <p:nvSpPr>
          <p:cNvPr id="1075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0752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صَلَّىٰ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عَلَيْهِ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وَآلِهِ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Allah’s peace be upon him,</a:t>
            </a:r>
          </a:p>
        </p:txBody>
      </p:sp>
      <p:sp>
        <p:nvSpPr>
          <p:cNvPr id="10854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salla allahu `alayhi wa alihi</a:t>
            </a:r>
          </a:p>
        </p:txBody>
      </p:sp>
      <p:sp>
        <p:nvSpPr>
          <p:cNvPr id="1085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0855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فِي كُلِّ مَوْطِنٍ وَمَوْقِفٍ</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on every occasion and in every situation,</a:t>
            </a:r>
          </a:p>
        </p:txBody>
      </p:sp>
      <p:sp>
        <p:nvSpPr>
          <p:cNvPr id="10957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fi kulli mawtinin wa mawqifin</a:t>
            </a:r>
          </a:p>
        </p:txBody>
      </p:sp>
      <p:sp>
        <p:nvSpPr>
          <p:cNvPr id="1095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09574"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وَقَفَ فِيهِ نَبِيُّكَ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صَلَّىٰ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عَلَيْهِ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وَآلِهِ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which Your Prophet, Allah’s peace be upon him, attended.</a:t>
            </a:r>
          </a:p>
        </p:txBody>
      </p:sp>
      <p:sp>
        <p:nvSpPr>
          <p:cNvPr id="11059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waqafa fihi nabiyyuka salla allahu `alayhi wa alihi</a:t>
            </a:r>
          </a:p>
        </p:txBody>
      </p:sp>
      <p:sp>
        <p:nvSpPr>
          <p:cNvPr id="1105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1059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ٱلْعَنْ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ابَا سُفْيَانَ وَمُعَاوِيَةَ وَيَزيدَ بْنَ مُعَاوِيَةَ</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O Allah, withhold blessing </a:t>
            </a:r>
            <a:r>
              <a:rPr lang="en-US" sz="3600" b="1" kern="1200" dirty="0" smtClean="0">
                <a:solidFill>
                  <a:schemeClr val="bg1"/>
                </a:solidFill>
                <a:ea typeface="MS Mincho" pitchFamily="49" charset="-128"/>
              </a:rPr>
              <a:t>from Abu-</a:t>
            </a:r>
            <a:r>
              <a:rPr lang="en-US" sz="3600" b="1" kern="1200" dirty="0" err="1" smtClean="0">
                <a:solidFill>
                  <a:schemeClr val="bg1"/>
                </a:solidFill>
                <a:ea typeface="MS Mincho" pitchFamily="49" charset="-128"/>
              </a:rPr>
              <a:t>Sufyan</a:t>
            </a:r>
            <a:r>
              <a:rPr lang="en-US" sz="3600" b="1" kern="1200" dirty="0">
                <a:solidFill>
                  <a:schemeClr val="bg1"/>
                </a:solidFill>
                <a:ea typeface="MS Mincho" pitchFamily="49" charset="-128"/>
              </a:rPr>
              <a:t>, </a:t>
            </a:r>
            <a:r>
              <a:rPr lang="en-US" sz="3600" b="1" kern="1200" dirty="0" err="1" smtClean="0">
                <a:solidFill>
                  <a:schemeClr val="bg1"/>
                </a:solidFill>
                <a:ea typeface="MS Mincho" pitchFamily="49" charset="-128"/>
              </a:rPr>
              <a:t>Mu`awiyah</a:t>
            </a:r>
            <a:r>
              <a:rPr lang="en-US" sz="3600" b="1" kern="1200" dirty="0">
                <a:solidFill>
                  <a:schemeClr val="bg1"/>
                </a:solidFill>
                <a:ea typeface="MS Mincho" pitchFamily="49" charset="-128"/>
              </a:rPr>
              <a:t>, and </a:t>
            </a:r>
            <a:r>
              <a:rPr lang="en-US" sz="3600" b="1" kern="1200" dirty="0" err="1">
                <a:solidFill>
                  <a:schemeClr val="bg1"/>
                </a:solidFill>
                <a:ea typeface="MS Mincho" pitchFamily="49" charset="-128"/>
              </a:rPr>
              <a:t>Yazid</a:t>
            </a:r>
            <a:r>
              <a:rPr lang="en-US" sz="3600" b="1" kern="1200" dirty="0">
                <a:solidFill>
                  <a:schemeClr val="bg1"/>
                </a:solidFill>
                <a:ea typeface="MS Mincho" pitchFamily="49" charset="-128"/>
              </a:rPr>
              <a:t> son of </a:t>
            </a:r>
            <a:r>
              <a:rPr lang="en-US" sz="3600" b="1" kern="1200" dirty="0" err="1" smtClean="0">
                <a:solidFill>
                  <a:schemeClr val="bg1"/>
                </a:solidFill>
                <a:ea typeface="MS Mincho" pitchFamily="49" charset="-128"/>
              </a:rPr>
              <a:t>Mu`awiyah</a:t>
            </a:r>
            <a:r>
              <a:rPr lang="en-US" sz="3600" b="1" kern="1200" dirty="0">
                <a:solidFill>
                  <a:schemeClr val="bg1"/>
                </a:solidFill>
                <a:ea typeface="MS Mincho" pitchFamily="49" charset="-128"/>
              </a:rPr>
              <a:t>.</a:t>
            </a:r>
          </a:p>
        </p:txBody>
      </p:sp>
      <p:sp>
        <p:nvSpPr>
          <p:cNvPr id="11162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allahumma il`an aba sufyana wa mu`awiyata wa yazida bna mu`awiyata</a:t>
            </a:r>
          </a:p>
        </p:txBody>
      </p:sp>
      <p:sp>
        <p:nvSpPr>
          <p:cNvPr id="1116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1162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1267"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4271963" y="1058863"/>
            <a:ext cx="7747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Merits</a:t>
            </a:r>
            <a:endParaRPr lang="en-US" sz="1600" b="1" i="1" dirty="0">
              <a:effectLst>
                <a:outerShdw blurRad="38100" dist="38100" dir="2700000" algn="tl">
                  <a:srgbClr val="000000">
                    <a:alpha val="43137"/>
                  </a:srgbClr>
                </a:outerShdw>
              </a:effectLst>
              <a:latin typeface="Trebuchet MS" pitchFamily="34" charset="0"/>
              <a:cs typeface="Arial" charset="0"/>
            </a:endParaRPr>
          </a:p>
        </p:txBody>
      </p:sp>
      <p:sp>
        <p:nvSpPr>
          <p:cNvPr id="11269" name="Rectangle 3"/>
          <p:cNvSpPr>
            <a:spLocks noChangeArrowheads="1"/>
          </p:cNvSpPr>
          <p:nvPr/>
        </p:nvSpPr>
        <p:spPr bwMode="auto">
          <a:xfrm>
            <a:off x="0" y="1371600"/>
            <a:ext cx="9180513" cy="5508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200" b="1"/>
              <a:t>al-Husayn’s tomb and to teach him another supplicatory prayer with which he would pray Almighty Allah on that day when he would be unable to visit the tomb and then he would point to the tomb and send greetings to Imam al-Husayn (A) from his own house. The Imam thus said, “Listen, `Alqamah! After you point to Imam al-Husayn (A) with greetings and offer the two-unit prayer, you may utter the Takbir statement (i.e. a</a:t>
            </a:r>
            <a:r>
              <a:rPr lang="en-US" sz="2200" b="1" i="1"/>
              <a:t>llahu-akbar</a:t>
            </a:r>
            <a:r>
              <a:rPr lang="en-US" sz="2200" b="1"/>
              <a:t>) and then say... (the forthcoming form of Ziyarah). If you do so, you will have said the prayer that is said by the angels who visit Imam al-Husayn (A). You will be also raised one hundred million ranks to join the rank of those who were martyred with him (i.e. Imam al-Husayn) and you will be included with their group. You will, moreover, be awarded the reward of the visiting of all Prophets and Messengers as well as the reward of all the visitors of Imam al-Husayn (A) since the day of his martyrdom. Peace of Allah be upon him and upon his household.</a:t>
            </a:r>
          </a:p>
        </p:txBody>
      </p:sp>
    </p:spTree>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عَلَيْهِمْ مِنْكَ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ٱللَّعْنَةُ</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ابَدَ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ٱلآبِدِينَ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May </a:t>
            </a:r>
            <a:r>
              <a:rPr lang="en-US" sz="3600" b="1" kern="1200" dirty="0" smtClean="0">
                <a:solidFill>
                  <a:schemeClr val="bg1"/>
                </a:solidFill>
                <a:ea typeface="MS Mincho" pitchFamily="49" charset="-128"/>
              </a:rPr>
              <a:t>You withhold blessings from them </a:t>
            </a:r>
            <a:r>
              <a:rPr lang="en-US" sz="3600" b="1" kern="1200" dirty="0">
                <a:solidFill>
                  <a:schemeClr val="bg1"/>
                </a:solidFill>
                <a:ea typeface="MS Mincho" pitchFamily="49" charset="-128"/>
              </a:rPr>
              <a:t>incessantly and everlastingly.</a:t>
            </a:r>
          </a:p>
        </p:txBody>
      </p:sp>
      <p:sp>
        <p:nvSpPr>
          <p:cNvPr id="11264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`alayhim minka alla`natu abada al-abidina</a:t>
            </a:r>
          </a:p>
        </p:txBody>
      </p:sp>
      <p:sp>
        <p:nvSpPr>
          <p:cNvPr id="1126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1264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وَهٰذَا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يَوْمٌ فَرِحَتْ بِهِ آلُ زِيَادٍ وَآلُ مَرْوَانَ</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This is the day on which the family of </a:t>
            </a:r>
            <a:r>
              <a:rPr lang="en-US" sz="3600" b="1" kern="1200" dirty="0" err="1">
                <a:solidFill>
                  <a:schemeClr val="bg1"/>
                </a:solidFill>
                <a:ea typeface="MS Mincho" pitchFamily="49" charset="-128"/>
              </a:rPr>
              <a:t>Ziyad</a:t>
            </a:r>
            <a:r>
              <a:rPr lang="en-US" sz="3600" b="1" kern="1200" dirty="0">
                <a:solidFill>
                  <a:schemeClr val="bg1"/>
                </a:solidFill>
                <a:ea typeface="MS Mincho" pitchFamily="49" charset="-128"/>
              </a:rPr>
              <a:t> and the family of Marwan gloated</a:t>
            </a:r>
          </a:p>
        </p:txBody>
      </p:sp>
      <p:sp>
        <p:nvSpPr>
          <p:cNvPr id="11366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hadha yawmun farihat bihi alu ziyadin wa alu marwana</a:t>
            </a:r>
          </a:p>
        </p:txBody>
      </p:sp>
      <p:sp>
        <p:nvSpPr>
          <p:cNvPr id="1136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1367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بِقَتْلِهِمُ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ٱلْحُسَيْنَ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صَلَوَاتُ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عَلَيْهِ</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because they had killed al-</a:t>
            </a:r>
            <a:r>
              <a:rPr lang="en-US" sz="3600" b="1" kern="1200" dirty="0" err="1">
                <a:solidFill>
                  <a:schemeClr val="bg1"/>
                </a:solidFill>
                <a:ea typeface="MS Mincho" pitchFamily="49" charset="-128"/>
              </a:rPr>
              <a:t>Husayn</a:t>
            </a:r>
            <a:r>
              <a:rPr lang="en-US" sz="3600" b="1" kern="1200" dirty="0">
                <a:solidFill>
                  <a:schemeClr val="bg1"/>
                </a:solidFill>
                <a:ea typeface="MS Mincho" pitchFamily="49" charset="-128"/>
              </a:rPr>
              <a:t>, Allah’s blessings be upon him.</a:t>
            </a:r>
          </a:p>
        </p:txBody>
      </p:sp>
      <p:sp>
        <p:nvSpPr>
          <p:cNvPr id="11469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biqatlihim alhusayna salawatu allahi `alayhi</a:t>
            </a:r>
          </a:p>
        </p:txBody>
      </p:sp>
      <p:sp>
        <p:nvSpPr>
          <p:cNvPr id="1146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14694"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فَضَاعِفْ عَلَيْهِمُ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ٱللَّعْنَ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مِنْكَ</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So, O Allah, </a:t>
            </a:r>
            <a:r>
              <a:rPr lang="en-US" sz="3600" b="1" kern="1200" dirty="0" smtClean="0">
                <a:solidFill>
                  <a:schemeClr val="bg1"/>
                </a:solidFill>
                <a:ea typeface="MS Mincho" pitchFamily="49" charset="-128"/>
              </a:rPr>
              <a:t>please withhold your blessings from them</a:t>
            </a:r>
            <a:endParaRPr lang="en-US" sz="3600" b="1" kern="1200" dirty="0">
              <a:solidFill>
                <a:schemeClr val="bg1"/>
              </a:solidFill>
              <a:ea typeface="MS Mincho" pitchFamily="49" charset="-128"/>
            </a:endParaRPr>
          </a:p>
        </p:txBody>
      </p:sp>
      <p:sp>
        <p:nvSpPr>
          <p:cNvPr id="11571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allahumma fada`if `alayhim alla`na minka</a:t>
            </a:r>
          </a:p>
        </p:txBody>
      </p:sp>
      <p:sp>
        <p:nvSpPr>
          <p:cNvPr id="1157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1571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وَٱلْعَذَابَ</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ٱلالِيمَ</a:t>
            </a:r>
            <a:r>
              <a:rPr lang="ar-SA" sz="9200" kern="1200" dirty="0">
                <a:solidFill>
                  <a:schemeClr val="bg1"/>
                </a:solidFill>
                <a:latin typeface="Arabic Typesetting" panose="03020402040406030203" pitchFamily="66" charset="-78"/>
                <a:ea typeface="+mn-ea"/>
                <a:cs typeface="Arabic Typesetting" panose="03020402040406030203" pitchFamily="66" charset="-78"/>
              </a:rPr>
              <a:t>)</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and double for them the painful chastisement.</a:t>
            </a:r>
          </a:p>
        </p:txBody>
      </p:sp>
      <p:sp>
        <p:nvSpPr>
          <p:cNvPr id="11674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wal`adhaba (al-alima)</a:t>
            </a:r>
          </a:p>
        </p:txBody>
      </p:sp>
      <p:sp>
        <p:nvSpPr>
          <p:cNvPr id="1167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1674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إِنِّي اتَقَرَّبُ إِلَيْكَ فِي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هٰذَا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ٱلْيَوْمِ</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O Allah, I do seek nearness to You on this day,</a:t>
            </a:r>
          </a:p>
        </p:txBody>
      </p:sp>
      <p:sp>
        <p:nvSpPr>
          <p:cNvPr id="11776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allahumma inni ataqarrabu ilayka fi hadha alyawmi</a:t>
            </a:r>
          </a:p>
        </p:txBody>
      </p:sp>
      <p:sp>
        <p:nvSpPr>
          <p:cNvPr id="1177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1776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وَفِي مَوْقِفِي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هٰذَا</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on this occasion,</a:t>
            </a:r>
          </a:p>
        </p:txBody>
      </p:sp>
      <p:sp>
        <p:nvSpPr>
          <p:cNvPr id="11878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fi mawqifi hadha</a:t>
            </a:r>
          </a:p>
        </p:txBody>
      </p:sp>
      <p:sp>
        <p:nvSpPr>
          <p:cNvPr id="1187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1879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وَايَّامِ حَيَاتِي</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and on all the days of my lifetime,</a:t>
            </a:r>
          </a:p>
        </p:txBody>
      </p:sp>
      <p:sp>
        <p:nvSpPr>
          <p:cNvPr id="11981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ayyami hayati</a:t>
            </a:r>
          </a:p>
        </p:txBody>
      </p:sp>
      <p:sp>
        <p:nvSpPr>
          <p:cNvPr id="1198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19814"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بِٱلْبَرَاءَةِ</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مِنْهُمْ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وَٱللَّعْنَةِ</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عَلَيْهِمْ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by repudiating these and invoking Your </a:t>
            </a:r>
            <a:r>
              <a:rPr lang="en-US" sz="3600" b="1" kern="1200" dirty="0" smtClean="0">
                <a:solidFill>
                  <a:schemeClr val="bg1"/>
                </a:solidFill>
                <a:ea typeface="MS Mincho" pitchFamily="49" charset="-128"/>
              </a:rPr>
              <a:t>punishment </a:t>
            </a:r>
            <a:r>
              <a:rPr lang="en-US" sz="3600" b="1" kern="1200" dirty="0">
                <a:solidFill>
                  <a:schemeClr val="bg1"/>
                </a:solidFill>
                <a:ea typeface="MS Mincho" pitchFamily="49" charset="-128"/>
              </a:rPr>
              <a:t>upon them,</a:t>
            </a:r>
          </a:p>
        </p:txBody>
      </p:sp>
      <p:sp>
        <p:nvSpPr>
          <p:cNvPr id="12083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bilbara'ati minhum walla`nati `alayhim</a:t>
            </a:r>
          </a:p>
        </p:txBody>
      </p:sp>
      <p:sp>
        <p:nvSpPr>
          <p:cNvPr id="1208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2083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وَبِٱلْمُوَالاَةِ</a:t>
            </a:r>
            <a:r>
              <a:rPr lang="ar-SA" sz="9200" kern="1200" dirty="0">
                <a:solidFill>
                  <a:schemeClr val="bg1"/>
                </a:solidFill>
                <a:latin typeface="Arabic Typesetting" panose="03020402040406030203" pitchFamily="66" charset="-78"/>
                <a:ea typeface="+mn-ea"/>
                <a:cs typeface="Arabic Typesetting" panose="03020402040406030203" pitchFamily="66" charset="-78"/>
              </a:rPr>
              <a:t> لِنَبِيِّكَ وَآلِ نَبِيِّكَ</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and by declaring loyalty to Your Prophet and Your Prophet’s Household,</a:t>
            </a:r>
          </a:p>
        </p:txBody>
      </p:sp>
      <p:sp>
        <p:nvSpPr>
          <p:cNvPr id="12186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bilmuwalati linabiyyika wa ali nabiyyika</a:t>
            </a:r>
          </a:p>
        </p:txBody>
      </p:sp>
      <p:sp>
        <p:nvSpPr>
          <p:cNvPr id="1218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2186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صَلِّ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مُحَمَّدٍ وَآلِ مُحَمَّدٍ</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O' </a:t>
            </a:r>
            <a:r>
              <a:rPr lang="en-US" sz="3600" b="1" kern="1200" dirty="0" err="1">
                <a:solidFill>
                  <a:schemeClr val="bg1"/>
                </a:solidFill>
                <a:ea typeface="MS Mincho" pitchFamily="49" charset="-128"/>
              </a:rPr>
              <a:t>Alláh</a:t>
            </a:r>
            <a:r>
              <a:rPr lang="en-US" sz="3600" b="1" kern="1200" dirty="0">
                <a:solidFill>
                  <a:schemeClr val="bg1"/>
                </a:solidFill>
                <a:ea typeface="MS Mincho" pitchFamily="49" charset="-128"/>
              </a:rPr>
              <a:t> send Your blessings on Muhammad</a:t>
            </a:r>
          </a:p>
          <a:p>
            <a:pPr marL="342900" indent="-342900" eaLnBrk="1" hangingPunct="1">
              <a:defRPr/>
            </a:pPr>
            <a:r>
              <a:rPr lang="en-US" sz="3600" b="1" kern="1200" dirty="0">
                <a:solidFill>
                  <a:schemeClr val="bg1"/>
                </a:solidFill>
                <a:ea typeface="MS Mincho" pitchFamily="49" charset="-128"/>
              </a:rPr>
              <a:t>and the family of Muhammad.</a:t>
            </a:r>
          </a:p>
        </p:txBody>
      </p:sp>
      <p:sp>
        <p:nvSpPr>
          <p:cNvPr id="1229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allahumma salli `ala muhammadin wa ali muhammadin</a:t>
            </a:r>
          </a:p>
        </p:txBody>
      </p:sp>
      <p:sp>
        <p:nvSpPr>
          <p:cNvPr id="122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2294"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عَلَيْهِ وَعَلَيْهِمُ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ٱلسَّلاَمُ</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peace be upon him and them.</a:t>
            </a:r>
          </a:p>
        </p:txBody>
      </p:sp>
      <p:sp>
        <p:nvSpPr>
          <p:cNvPr id="12288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`alayhi wa `alayhim alssalamu</a:t>
            </a:r>
          </a:p>
        </p:txBody>
      </p:sp>
      <p:sp>
        <p:nvSpPr>
          <p:cNvPr id="1228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2288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0" y="1387475"/>
            <a:ext cx="9144000"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lvl="1" algn="ctr" eaLnBrk="0" hangingPunct="0">
              <a:tabLst>
                <a:tab pos="685800" algn="l"/>
              </a:tabLst>
            </a:pPr>
            <a:r>
              <a:rPr lang="en-US" sz="6000" b="1">
                <a:solidFill>
                  <a:srgbClr val="CC0000"/>
                </a:solidFill>
                <a:latin typeface="Al-Arial"/>
                <a:ea typeface="MS Mincho" pitchFamily="49" charset="-128"/>
              </a:rPr>
              <a:t>100 times Du’a to withhold any blessings from the killers of Imam Husain (A.S) and his followers.</a:t>
            </a:r>
            <a:r>
              <a:rPr lang="en-US" sz="6000">
                <a:solidFill>
                  <a:schemeClr val="bg1"/>
                </a:solidFill>
                <a:latin typeface="Times New Roman" pitchFamily="18" charset="0"/>
              </a:rPr>
              <a:t> </a:t>
            </a:r>
          </a:p>
        </p:txBody>
      </p:sp>
      <p:sp>
        <p:nvSpPr>
          <p:cNvPr id="12390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2390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8" name="Rectangle 4"/>
          <p:cNvSpPr>
            <a:spLocks noChangeArrowheads="1"/>
          </p:cNvSpPr>
          <p:nvPr/>
        </p:nvSpPr>
        <p:spPr bwMode="auto">
          <a:xfrm>
            <a:off x="3756025" y="1058863"/>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Recite 100 times</a:t>
            </a:r>
            <a:endParaRPr lang="en-US" sz="1600" b="1" dirty="0">
              <a:effectLst>
                <a:outerShdw blurRad="38100" dist="38100" dir="2700000" algn="tl">
                  <a:srgbClr val="000000">
                    <a:alpha val="43137"/>
                  </a:srgbClr>
                </a:outerShdw>
              </a:effectLst>
              <a:latin typeface="Trebuchet MS"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ٱلْعَنْ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اوَّلَ ظَالِمٍ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O Allah, withhold blessing </a:t>
            </a:r>
            <a:r>
              <a:rPr lang="en-US" sz="3600" b="1" kern="1200" dirty="0" smtClean="0">
                <a:solidFill>
                  <a:schemeClr val="bg1"/>
                </a:solidFill>
                <a:ea typeface="MS Mincho" pitchFamily="49" charset="-128"/>
              </a:rPr>
              <a:t>from the </a:t>
            </a:r>
            <a:r>
              <a:rPr lang="en-US" sz="3600" b="1" kern="1200" dirty="0">
                <a:solidFill>
                  <a:schemeClr val="bg1"/>
                </a:solidFill>
                <a:ea typeface="MS Mincho" pitchFamily="49" charset="-128"/>
              </a:rPr>
              <a:t>foremost persecutor</a:t>
            </a:r>
          </a:p>
        </p:txBody>
      </p:sp>
      <p:sp>
        <p:nvSpPr>
          <p:cNvPr id="12493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allahumma il`an awwala zalimin</a:t>
            </a:r>
          </a:p>
        </p:txBody>
      </p:sp>
      <p:sp>
        <p:nvSpPr>
          <p:cNvPr id="1249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24934"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3756025" y="1058863"/>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Recite 100 times</a:t>
            </a:r>
            <a:endParaRPr lang="en-US" sz="1600" b="1" dirty="0">
              <a:effectLst>
                <a:outerShdw blurRad="38100" dist="38100" dir="2700000" algn="tl">
                  <a:srgbClr val="000000">
                    <a:alpha val="43137"/>
                  </a:srgbClr>
                </a:outerShdw>
              </a:effectLst>
              <a:latin typeface="Trebuchet MS" pitchFamily="34" charset="0"/>
              <a:cs typeface="Arial" charset="0"/>
            </a:endParaRPr>
          </a:p>
        </p:txBody>
      </p:sp>
      <p:sp>
        <p:nvSpPr>
          <p:cNvPr id="124936"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b="1">
                <a:solidFill>
                  <a:srgbClr val="FFFF99"/>
                </a:solidFill>
                <a:latin typeface="Trebuchet MS" pitchFamily="34" charset="0"/>
              </a:rPr>
              <a:t>Tasbih Counter : 1</a:t>
            </a:r>
          </a:p>
        </p:txBody>
      </p:sp>
    </p:spTree>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ظَلَمَ حَقَّ مُحَمَّدٍ وَآلِ مُحَمَّدٍ</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who usurped the right of Muhammad and Muhammad’s Household</a:t>
            </a:r>
          </a:p>
        </p:txBody>
      </p:sp>
      <p:sp>
        <p:nvSpPr>
          <p:cNvPr id="12595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zalama haqqa muhammadin wa ali muhammadin</a:t>
            </a:r>
          </a:p>
        </p:txBody>
      </p:sp>
      <p:sp>
        <p:nvSpPr>
          <p:cNvPr id="1259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2595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3756025" y="1058863"/>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Recite 100 times</a:t>
            </a:r>
            <a:endParaRPr lang="en-US" sz="1600" b="1" dirty="0">
              <a:effectLst>
                <a:outerShdw blurRad="38100" dist="38100" dir="2700000" algn="tl">
                  <a:srgbClr val="000000">
                    <a:alpha val="43137"/>
                  </a:srgbClr>
                </a:outerShdw>
              </a:effectLst>
              <a:latin typeface="Trebuchet MS"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وَآخِرَ تَابِعٍ لَهُ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ذٰلِكَ</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and the last follower who acceded to his deed.</a:t>
            </a:r>
          </a:p>
        </p:txBody>
      </p:sp>
      <p:sp>
        <p:nvSpPr>
          <p:cNvPr id="12698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akhira tabi`in lahu `ala dhalika</a:t>
            </a:r>
          </a:p>
        </p:txBody>
      </p:sp>
      <p:sp>
        <p:nvSpPr>
          <p:cNvPr id="1269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2698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3756025" y="1058863"/>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Recite 100 times</a:t>
            </a:r>
            <a:endParaRPr lang="en-US" sz="1600" b="1" dirty="0">
              <a:effectLst>
                <a:outerShdw blurRad="38100" dist="38100" dir="2700000" algn="tl">
                  <a:srgbClr val="000000">
                    <a:alpha val="43137"/>
                  </a:srgbClr>
                </a:outerShdw>
              </a:effectLst>
              <a:latin typeface="Trebuchet MS"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ٱلْعَنِ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ٱلْعِصَابَةَ</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ٱلَّتِي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جَاهَدَتِ </a:t>
            </a:r>
            <a:r>
              <a:rPr lang="ar-SA" sz="9200" kern="1200" dirty="0" err="1" smtClean="0">
                <a:solidFill>
                  <a:schemeClr val="bg1"/>
                </a:solidFill>
                <a:latin typeface="Arabic Typesetting" panose="03020402040406030203" pitchFamily="66" charset="-78"/>
                <a:ea typeface="+mn-ea"/>
                <a:cs typeface="Arabic Typesetting" panose="03020402040406030203" pitchFamily="66" charset="-78"/>
              </a:rPr>
              <a:t>ٱلْحُسَيْنَ</a:t>
            </a:r>
            <a:r>
              <a:rPr lang="en-US" sz="7200" kern="1200" dirty="0" smtClean="0">
                <a:solidFill>
                  <a:schemeClr val="bg1"/>
                </a:solidFill>
                <a:latin typeface="Arabic Typesetting" panose="03020402040406030203" pitchFamily="66" charset="-78"/>
                <a:ea typeface="+mn-ea"/>
                <a:cs typeface="Arabic Typesetting" panose="03020402040406030203" pitchFamily="66" charset="-78"/>
              </a:rPr>
              <a:t>) </a:t>
            </a:r>
            <a:r>
              <a:rPr lang="ar-SA" sz="7200" kern="1200" dirty="0" smtClean="0">
                <a:solidFill>
                  <a:schemeClr val="bg1"/>
                </a:solidFill>
                <a:latin typeface="Arabic Typesetting" panose="03020402040406030203" pitchFamily="66" charset="-78"/>
                <a:ea typeface="+mn-ea"/>
                <a:cs typeface="Arabic Typesetting" panose="03020402040406030203" pitchFamily="66" charset="-78"/>
              </a:rPr>
              <a:t>عليه السلام</a:t>
            </a:r>
            <a:r>
              <a:rPr lang="en-US" sz="7200" kern="1200" dirty="0" smtClean="0">
                <a:solidFill>
                  <a:schemeClr val="bg1"/>
                </a:solidFill>
                <a:latin typeface="Arabic Typesetting" panose="03020402040406030203" pitchFamily="66" charset="-78"/>
                <a:ea typeface="+mn-ea"/>
                <a:cs typeface="Arabic Typesetting" panose="03020402040406030203" pitchFamily="66" charset="-78"/>
              </a:rPr>
              <a:t>(</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O Allah, withhold blessing </a:t>
            </a:r>
            <a:r>
              <a:rPr lang="en-US" sz="3600" b="1" kern="1200" dirty="0" smtClean="0">
                <a:solidFill>
                  <a:schemeClr val="bg1"/>
                </a:solidFill>
                <a:ea typeface="MS Mincho" pitchFamily="49" charset="-128"/>
              </a:rPr>
              <a:t>from the group that fought against al-</a:t>
            </a:r>
            <a:r>
              <a:rPr lang="en-US" sz="3600" b="1" kern="1200" dirty="0" err="1" smtClean="0">
                <a:solidFill>
                  <a:schemeClr val="bg1"/>
                </a:solidFill>
                <a:ea typeface="MS Mincho" pitchFamily="49" charset="-128"/>
              </a:rPr>
              <a:t>Husayn</a:t>
            </a:r>
            <a:r>
              <a:rPr lang="en-US" sz="3600" b="1" kern="1200" dirty="0" smtClean="0">
                <a:solidFill>
                  <a:schemeClr val="bg1"/>
                </a:solidFill>
                <a:ea typeface="MS Mincho" pitchFamily="49" charset="-128"/>
              </a:rPr>
              <a:t> (A.S)</a:t>
            </a:r>
            <a:endParaRPr lang="en-US" sz="3600" b="1" kern="1200" dirty="0">
              <a:solidFill>
                <a:schemeClr val="bg1"/>
              </a:solidFill>
              <a:ea typeface="MS Mincho" pitchFamily="49" charset="-128"/>
            </a:endParaRPr>
          </a:p>
        </p:txBody>
      </p:sp>
      <p:sp>
        <p:nvSpPr>
          <p:cNvPr id="12800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it-IT" sz="3200" b="1" i="1">
                <a:solidFill>
                  <a:schemeClr val="bg1"/>
                </a:solidFill>
                <a:ea typeface="MS Mincho" pitchFamily="49" charset="-128"/>
              </a:rPr>
              <a:t>allahumma il`an al`isabata allati jahadat alhusayna (ʿalayhi al-salām)</a:t>
            </a:r>
            <a:endParaRPr lang="fi-FI" sz="3200" b="1" i="1">
              <a:solidFill>
                <a:schemeClr val="bg1"/>
              </a:solidFill>
              <a:ea typeface="MS Mincho" pitchFamily="49" charset="-128"/>
            </a:endParaRPr>
          </a:p>
        </p:txBody>
      </p:sp>
      <p:sp>
        <p:nvSpPr>
          <p:cNvPr id="1280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2800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3756025" y="1058863"/>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Recite 100 times</a:t>
            </a:r>
            <a:endParaRPr lang="en-US" sz="1600" b="1" dirty="0">
              <a:effectLst>
                <a:outerShdw blurRad="38100" dist="38100" dir="2700000" algn="tl">
                  <a:srgbClr val="000000">
                    <a:alpha val="43137"/>
                  </a:srgbClr>
                </a:outerShdw>
              </a:effectLst>
              <a:latin typeface="Trebuchet MS"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وَشَايَعَتْ وَبَايَعَتْ وَتَابَعَتْ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قَتْلِهِ</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and who supported each other against him, paid homage to his enemies, and participated in slaying him.</a:t>
            </a:r>
          </a:p>
        </p:txBody>
      </p:sp>
      <p:sp>
        <p:nvSpPr>
          <p:cNvPr id="12902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n-US" sz="3200" b="1" i="1">
                <a:solidFill>
                  <a:schemeClr val="bg1"/>
                </a:solidFill>
                <a:ea typeface="MS Mincho" pitchFamily="49" charset="-128"/>
              </a:rPr>
              <a:t>wa shaya`at wa baya`at wa taba`at `ala qatlihi</a:t>
            </a:r>
            <a:endParaRPr lang="fi-FI" sz="3200" b="1" i="1">
              <a:solidFill>
                <a:schemeClr val="bg1"/>
              </a:solidFill>
              <a:ea typeface="MS Mincho" pitchFamily="49" charset="-128"/>
            </a:endParaRPr>
          </a:p>
        </p:txBody>
      </p:sp>
      <p:sp>
        <p:nvSpPr>
          <p:cNvPr id="1290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2903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3756025" y="1058863"/>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Recite 100 times</a:t>
            </a:r>
            <a:endParaRPr lang="en-US" sz="1600" b="1" dirty="0">
              <a:effectLst>
                <a:outerShdw blurRad="38100" dist="38100" dir="2700000" algn="tl">
                  <a:srgbClr val="000000">
                    <a:alpha val="43137"/>
                  </a:srgbClr>
                </a:outerShdw>
              </a:effectLst>
              <a:latin typeface="Trebuchet MS"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ٱلْعَنْهُمْ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جَمِيعاً</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O Allah, withhold blessing from </a:t>
            </a:r>
            <a:r>
              <a:rPr lang="en-US" sz="3600" b="1" kern="1200" dirty="0" smtClean="0">
                <a:solidFill>
                  <a:schemeClr val="bg1"/>
                </a:solidFill>
                <a:ea typeface="MS Mincho" pitchFamily="49" charset="-128"/>
              </a:rPr>
              <a:t>all </a:t>
            </a:r>
            <a:r>
              <a:rPr lang="en-US" sz="3600" b="1" kern="1200" dirty="0">
                <a:solidFill>
                  <a:schemeClr val="bg1"/>
                </a:solidFill>
                <a:ea typeface="MS Mincho" pitchFamily="49" charset="-128"/>
              </a:rPr>
              <a:t>of them.</a:t>
            </a:r>
          </a:p>
        </p:txBody>
      </p:sp>
      <p:sp>
        <p:nvSpPr>
          <p:cNvPr id="13005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allahumma il`anhum jami`an</a:t>
            </a:r>
          </a:p>
        </p:txBody>
      </p:sp>
      <p:sp>
        <p:nvSpPr>
          <p:cNvPr id="1300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30054"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3756025" y="1058863"/>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Recite 100 times</a:t>
            </a:r>
            <a:endParaRPr lang="en-US" sz="1600" b="1" dirty="0">
              <a:effectLst>
                <a:outerShdw blurRad="38100" dist="38100" dir="2700000" algn="tl">
                  <a:srgbClr val="000000">
                    <a:alpha val="43137"/>
                  </a:srgbClr>
                </a:outerShdw>
              </a:effectLst>
              <a:latin typeface="Trebuchet MS"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p:cNvSpPr>
            <a:spLocks noChangeArrowheads="1"/>
          </p:cNvSpPr>
          <p:nvPr/>
        </p:nvSpPr>
        <p:spPr bwMode="auto">
          <a:xfrm>
            <a:off x="0" y="2309813"/>
            <a:ext cx="9144000" cy="286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lvl="1" algn="ctr" eaLnBrk="0" hangingPunct="0">
              <a:tabLst>
                <a:tab pos="685800" algn="l"/>
              </a:tabLst>
            </a:pPr>
            <a:r>
              <a:rPr lang="en-US" sz="6000" b="1">
                <a:solidFill>
                  <a:srgbClr val="CC0000"/>
                </a:solidFill>
                <a:latin typeface="Al-Arial"/>
                <a:ea typeface="MS Mincho" pitchFamily="49" charset="-128"/>
              </a:rPr>
              <a:t>100 times Salutations on Imam Husain (A.S) and his followers.</a:t>
            </a:r>
            <a:r>
              <a:rPr lang="en-US" sz="6000">
                <a:solidFill>
                  <a:schemeClr val="bg1"/>
                </a:solidFill>
                <a:latin typeface="Times New Roman" pitchFamily="18" charset="0"/>
              </a:rPr>
              <a:t> </a:t>
            </a:r>
          </a:p>
        </p:txBody>
      </p:sp>
      <p:sp>
        <p:nvSpPr>
          <p:cNvPr id="73933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73933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8" name="Rectangle 4"/>
          <p:cNvSpPr>
            <a:spLocks noChangeArrowheads="1"/>
          </p:cNvSpPr>
          <p:nvPr/>
        </p:nvSpPr>
        <p:spPr bwMode="auto">
          <a:xfrm>
            <a:off x="3756025" y="1058863"/>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Recite 100 times</a:t>
            </a:r>
            <a:endParaRPr lang="en-US" sz="1600" b="1" dirty="0">
              <a:effectLst>
                <a:outerShdw blurRad="38100" dist="38100" dir="2700000" algn="tl">
                  <a:srgbClr val="000000">
                    <a:alpha val="43137"/>
                  </a:srgbClr>
                </a:outerShdw>
              </a:effectLst>
              <a:latin typeface="Trebuchet MS"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اَلسَّلاَمُ عَلَيْكَ يَا ابَا عَبْدِ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Peace be upon you, </a:t>
            </a:r>
            <a:r>
              <a:rPr lang="en-US" sz="3600" b="1" kern="1200">
                <a:solidFill>
                  <a:schemeClr val="bg1"/>
                </a:solidFill>
                <a:ea typeface="MS Mincho" pitchFamily="49" charset="-128"/>
              </a:rPr>
              <a:t>O </a:t>
            </a:r>
            <a:r>
              <a:rPr lang="en-US" sz="3600" b="1" kern="1200" smtClean="0">
                <a:solidFill>
                  <a:schemeClr val="bg1"/>
                </a:solidFill>
                <a:ea typeface="MS Mincho" pitchFamily="49" charset="-128"/>
              </a:rPr>
              <a:t>Abu-`Abdullah</a:t>
            </a:r>
            <a:endParaRPr lang="en-US" sz="3600" b="1" kern="1200" dirty="0">
              <a:solidFill>
                <a:schemeClr val="bg1"/>
              </a:solidFill>
              <a:ea typeface="MS Mincho" pitchFamily="49" charset="-128"/>
            </a:endParaRPr>
          </a:p>
        </p:txBody>
      </p:sp>
      <p:sp>
        <p:nvSpPr>
          <p:cNvPr id="74035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alssalamu `alayka ya aba `abdillahi</a:t>
            </a:r>
            <a:endParaRPr lang="fi-FI" sz="3200" b="1" i="1">
              <a:solidFill>
                <a:schemeClr val="bg1"/>
              </a:solidFill>
              <a:ea typeface="MS Mincho" pitchFamily="49" charset="-128"/>
            </a:endParaRPr>
          </a:p>
        </p:txBody>
      </p:sp>
      <p:sp>
        <p:nvSpPr>
          <p:cNvPr id="7403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74035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3756025" y="1058863"/>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Recite 100 times</a:t>
            </a:r>
            <a:endParaRPr lang="en-US" sz="1600" b="1" dirty="0">
              <a:effectLst>
                <a:outerShdw blurRad="38100" dist="38100" dir="2700000" algn="tl">
                  <a:srgbClr val="000000">
                    <a:alpha val="43137"/>
                  </a:srgbClr>
                </a:outerShdw>
              </a:effectLst>
              <a:latin typeface="Trebuchet MS" pitchFamily="34" charset="0"/>
              <a:cs typeface="Arial" charset="0"/>
            </a:endParaRPr>
          </a:p>
        </p:txBody>
      </p:sp>
      <p:sp>
        <p:nvSpPr>
          <p:cNvPr id="740360"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b="1">
                <a:solidFill>
                  <a:srgbClr val="FFFF99"/>
                </a:solidFill>
                <a:latin typeface="Trebuchet MS" pitchFamily="34" charset="0"/>
              </a:rPr>
              <a:t>Tasbih Counter : 1</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smtClean="0">
                <a:solidFill>
                  <a:schemeClr val="bg1"/>
                </a:solidFill>
                <a:latin typeface="Arabic Typesetting" panose="03020402040406030203" pitchFamily="66" charset="-78"/>
                <a:ea typeface="+mn-ea"/>
                <a:cs typeface="Arabic Typesetting" panose="03020402040406030203" pitchFamily="66" charset="-78"/>
              </a:rPr>
              <a:t>بِسْمِ اللَّهِ الرَّحْمَنِ الرَّحِيمِ</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In the Name of </a:t>
            </a:r>
            <a:r>
              <a:rPr lang="en-US" sz="3600" b="1" kern="1200" dirty="0" err="1">
                <a:solidFill>
                  <a:schemeClr val="bg1"/>
                </a:solidFill>
                <a:ea typeface="MS Mincho" pitchFamily="49" charset="-128"/>
              </a:rPr>
              <a:t>Alláh</a:t>
            </a:r>
            <a:r>
              <a:rPr lang="en-US" sz="3600" b="1" kern="1200" dirty="0">
                <a:solidFill>
                  <a:schemeClr val="bg1"/>
                </a:solidFill>
                <a:ea typeface="MS Mincho" pitchFamily="49" charset="-128"/>
              </a:rPr>
              <a:t>, </a:t>
            </a:r>
          </a:p>
          <a:p>
            <a:pPr marL="342900" indent="-342900" eaLnBrk="1" hangingPunct="1">
              <a:defRPr/>
            </a:pPr>
            <a:r>
              <a:rPr lang="en-US" sz="3600" b="1" kern="1200" dirty="0">
                <a:solidFill>
                  <a:schemeClr val="bg1"/>
                </a:solidFill>
                <a:ea typeface="MS Mincho" pitchFamily="49" charset="-128"/>
              </a:rPr>
              <a:t>the All-beneficent, the All-merciful. </a:t>
            </a:r>
          </a:p>
        </p:txBody>
      </p:sp>
      <p:sp>
        <p:nvSpPr>
          <p:cNvPr id="1331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bismi allahi alrrahmini alrrahimi </a:t>
            </a:r>
          </a:p>
        </p:txBody>
      </p:sp>
      <p:sp>
        <p:nvSpPr>
          <p:cNvPr id="133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331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ٱلارْوَاحِ</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ٱلَّتِي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حَلَّتْ بِفِنَائِكَ</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and upon the souls that gathered in your courtyard.</a:t>
            </a:r>
          </a:p>
        </p:txBody>
      </p:sp>
      <p:sp>
        <p:nvSpPr>
          <p:cNvPr id="74138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it-IT" sz="3200" b="1" i="1">
                <a:solidFill>
                  <a:schemeClr val="bg1"/>
                </a:solidFill>
                <a:ea typeface="MS Mincho" pitchFamily="49" charset="-128"/>
              </a:rPr>
              <a:t>wa `ala al-arwahi allati hallat bifina'ika</a:t>
            </a:r>
            <a:endParaRPr lang="fi-FI" sz="3200" b="1" i="1">
              <a:solidFill>
                <a:schemeClr val="bg1"/>
              </a:solidFill>
              <a:ea typeface="MS Mincho" pitchFamily="49" charset="-128"/>
            </a:endParaRPr>
          </a:p>
        </p:txBody>
      </p:sp>
      <p:sp>
        <p:nvSpPr>
          <p:cNvPr id="7413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74138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3756025" y="1058863"/>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Recite 100 times</a:t>
            </a:r>
            <a:endParaRPr lang="en-US" sz="1600" b="1" dirty="0">
              <a:effectLst>
                <a:outerShdw blurRad="38100" dist="38100" dir="2700000" algn="tl">
                  <a:srgbClr val="000000">
                    <a:alpha val="43137"/>
                  </a:srgbClr>
                </a:outerShdw>
              </a:effectLst>
              <a:latin typeface="Trebuchet MS"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عَلَيْكَ مِنِّي سَلاَمُ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ابَداً</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Peace of Allah be upon you from me forever</a:t>
            </a:r>
          </a:p>
        </p:txBody>
      </p:sp>
      <p:sp>
        <p:nvSpPr>
          <p:cNvPr id="74240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`alayka minni salamu allahi abadan</a:t>
            </a:r>
          </a:p>
        </p:txBody>
      </p:sp>
      <p:sp>
        <p:nvSpPr>
          <p:cNvPr id="7424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74240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3756025" y="1058863"/>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Recite 100 times</a:t>
            </a:r>
            <a:endParaRPr lang="en-US" sz="1600" b="1" dirty="0">
              <a:effectLst>
                <a:outerShdw blurRad="38100" dist="38100" dir="2700000" algn="tl">
                  <a:srgbClr val="000000">
                    <a:alpha val="43137"/>
                  </a:srgbClr>
                </a:outerShdw>
              </a:effectLst>
              <a:latin typeface="Trebuchet MS"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مَا بَقيتُ وَبَقِيَ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ٱللَّيْلُ</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وَٱلنَّهَارُ</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as long as I am existent and as long as there are day and night.</a:t>
            </a:r>
          </a:p>
        </p:txBody>
      </p:sp>
      <p:sp>
        <p:nvSpPr>
          <p:cNvPr id="74342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ma baqitu wa baqiya allaylu walnnaharu</a:t>
            </a:r>
          </a:p>
        </p:txBody>
      </p:sp>
      <p:sp>
        <p:nvSpPr>
          <p:cNvPr id="7434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74343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3756025" y="1058863"/>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Recite 100 times</a:t>
            </a:r>
            <a:endParaRPr lang="en-US" sz="1600" b="1" dirty="0">
              <a:effectLst>
                <a:outerShdw blurRad="38100" dist="38100" dir="2700000" algn="tl">
                  <a:srgbClr val="000000">
                    <a:alpha val="43137"/>
                  </a:srgbClr>
                </a:outerShdw>
              </a:effectLst>
              <a:latin typeface="Trebuchet MS"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وَلاَ جَعَلَهُ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آخِرَ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ٱلْعَهْدِ</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مِنِّي لِزِيَارَتِكُمْ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May Allah not cause this (visit) to be the last of my visit to you (all).</a:t>
            </a:r>
          </a:p>
        </p:txBody>
      </p:sp>
      <p:sp>
        <p:nvSpPr>
          <p:cNvPr id="74445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la ja`alahu allahu akhira al`ahdi minni liziyaratikum</a:t>
            </a:r>
          </a:p>
        </p:txBody>
      </p:sp>
      <p:sp>
        <p:nvSpPr>
          <p:cNvPr id="7444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744454"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3756025" y="1058863"/>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Recite 100 times</a:t>
            </a:r>
            <a:endParaRPr lang="en-US" sz="1600" b="1" dirty="0">
              <a:effectLst>
                <a:outerShdw blurRad="38100" dist="38100" dir="2700000" algn="tl">
                  <a:srgbClr val="000000">
                    <a:alpha val="43137"/>
                  </a:srgbClr>
                </a:outerShdw>
              </a:effectLst>
              <a:latin typeface="Trebuchet MS"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اَلسَّلاَمُ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ٱلْحُسَيْنِ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Peace be upon al-</a:t>
            </a:r>
            <a:r>
              <a:rPr lang="en-US" sz="3600" b="1" kern="1200" dirty="0" err="1">
                <a:solidFill>
                  <a:schemeClr val="bg1"/>
                </a:solidFill>
                <a:ea typeface="MS Mincho" pitchFamily="49" charset="-128"/>
              </a:rPr>
              <a:t>Husayn</a:t>
            </a:r>
            <a:r>
              <a:rPr lang="en-US" sz="3600" b="1" kern="1200" dirty="0">
                <a:solidFill>
                  <a:schemeClr val="bg1"/>
                </a:solidFill>
                <a:ea typeface="MS Mincho" pitchFamily="49" charset="-128"/>
              </a:rPr>
              <a:t>,</a:t>
            </a:r>
          </a:p>
        </p:txBody>
      </p:sp>
      <p:sp>
        <p:nvSpPr>
          <p:cNvPr id="74547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alssalamu `ala alhusayni</a:t>
            </a:r>
          </a:p>
        </p:txBody>
      </p:sp>
      <p:sp>
        <p:nvSpPr>
          <p:cNvPr id="7454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74547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3756025" y="1058863"/>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Recite 100 times</a:t>
            </a:r>
            <a:endParaRPr lang="en-US" sz="1600" b="1" dirty="0">
              <a:effectLst>
                <a:outerShdw blurRad="38100" dist="38100" dir="2700000" algn="tl">
                  <a:srgbClr val="000000">
                    <a:alpha val="43137"/>
                  </a:srgbClr>
                </a:outerShdw>
              </a:effectLst>
              <a:latin typeface="Trebuchet MS"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عَلِيِّ بْنِ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ٱلْحُسَيْنِ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a:solidFill>
                  <a:schemeClr val="bg1"/>
                </a:solidFill>
                <a:ea typeface="MS Mincho" pitchFamily="49" charset="-128"/>
              </a:rPr>
              <a:t>upon </a:t>
            </a:r>
            <a:r>
              <a:rPr lang="en-US" sz="3600" b="1" kern="1200" smtClean="0">
                <a:solidFill>
                  <a:schemeClr val="bg1"/>
                </a:solidFill>
                <a:ea typeface="MS Mincho" pitchFamily="49" charset="-128"/>
              </a:rPr>
              <a:t>`Ali </a:t>
            </a:r>
            <a:r>
              <a:rPr lang="en-US" sz="3600" b="1" kern="1200" dirty="0" err="1">
                <a:solidFill>
                  <a:schemeClr val="bg1"/>
                </a:solidFill>
                <a:ea typeface="MS Mincho" pitchFamily="49" charset="-128"/>
              </a:rPr>
              <a:t>ibn</a:t>
            </a:r>
            <a:r>
              <a:rPr lang="en-US" sz="3600" b="1" kern="1200" dirty="0">
                <a:solidFill>
                  <a:schemeClr val="bg1"/>
                </a:solidFill>
                <a:ea typeface="MS Mincho" pitchFamily="49" charset="-128"/>
              </a:rPr>
              <a:t> al-</a:t>
            </a:r>
            <a:r>
              <a:rPr lang="en-US" sz="3600" b="1" kern="1200" dirty="0" err="1">
                <a:solidFill>
                  <a:schemeClr val="bg1"/>
                </a:solidFill>
                <a:ea typeface="MS Mincho" pitchFamily="49" charset="-128"/>
              </a:rPr>
              <a:t>Husayn</a:t>
            </a:r>
            <a:r>
              <a:rPr lang="en-US" sz="3600" b="1" kern="1200" dirty="0">
                <a:solidFill>
                  <a:schemeClr val="bg1"/>
                </a:solidFill>
                <a:ea typeface="MS Mincho" pitchFamily="49" charset="-128"/>
              </a:rPr>
              <a:t>,</a:t>
            </a:r>
          </a:p>
        </p:txBody>
      </p:sp>
      <p:sp>
        <p:nvSpPr>
          <p:cNvPr id="74650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`ala `aliyyi bni alhusayni</a:t>
            </a:r>
          </a:p>
        </p:txBody>
      </p:sp>
      <p:sp>
        <p:nvSpPr>
          <p:cNvPr id="7465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74650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3756025" y="1058863"/>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Recite 100 times</a:t>
            </a:r>
            <a:endParaRPr lang="en-US" sz="1600" b="1" dirty="0">
              <a:effectLst>
                <a:outerShdw blurRad="38100" dist="38100" dir="2700000" algn="tl">
                  <a:srgbClr val="000000">
                    <a:alpha val="43137"/>
                  </a:srgbClr>
                </a:outerShdw>
              </a:effectLst>
              <a:latin typeface="Trebuchet MS"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اوْلاَدِ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ٱلْحُسَيْنِ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upon the sons of al-</a:t>
            </a:r>
            <a:r>
              <a:rPr lang="en-US" sz="3600" b="1" kern="1200" dirty="0" err="1">
                <a:solidFill>
                  <a:schemeClr val="bg1"/>
                </a:solidFill>
                <a:ea typeface="MS Mincho" pitchFamily="49" charset="-128"/>
              </a:rPr>
              <a:t>Husayn</a:t>
            </a:r>
            <a:r>
              <a:rPr lang="en-US" sz="3600" b="1" kern="1200" dirty="0">
                <a:solidFill>
                  <a:schemeClr val="bg1"/>
                </a:solidFill>
                <a:ea typeface="MS Mincho" pitchFamily="49" charset="-128"/>
              </a:rPr>
              <a:t>,</a:t>
            </a:r>
          </a:p>
        </p:txBody>
      </p:sp>
      <p:sp>
        <p:nvSpPr>
          <p:cNvPr id="74752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`ala awladi alhusayni</a:t>
            </a:r>
          </a:p>
        </p:txBody>
      </p:sp>
      <p:sp>
        <p:nvSpPr>
          <p:cNvPr id="7475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74752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3756025" y="1058863"/>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Recite 100 times</a:t>
            </a:r>
            <a:endParaRPr lang="en-US" sz="1600" b="1" dirty="0">
              <a:effectLst>
                <a:outerShdw blurRad="38100" dist="38100" dir="2700000" algn="tl">
                  <a:srgbClr val="000000">
                    <a:alpha val="43137"/>
                  </a:srgbClr>
                </a:outerShdw>
              </a:effectLst>
              <a:latin typeface="Trebuchet MS"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اصْحَابِ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ٱلْحُسَيْنِ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and upon the companions of al-</a:t>
            </a:r>
            <a:r>
              <a:rPr lang="en-US" sz="3600" b="1" kern="1200" dirty="0" err="1">
                <a:solidFill>
                  <a:schemeClr val="bg1"/>
                </a:solidFill>
                <a:ea typeface="MS Mincho" pitchFamily="49" charset="-128"/>
              </a:rPr>
              <a:t>Husayn</a:t>
            </a:r>
            <a:r>
              <a:rPr lang="en-US" sz="3600" b="1" kern="1200" dirty="0">
                <a:solidFill>
                  <a:schemeClr val="bg1"/>
                </a:solidFill>
                <a:ea typeface="MS Mincho" pitchFamily="49" charset="-128"/>
              </a:rPr>
              <a:t>.</a:t>
            </a:r>
          </a:p>
        </p:txBody>
      </p:sp>
      <p:sp>
        <p:nvSpPr>
          <p:cNvPr id="74854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`ala ashabi alhusayni</a:t>
            </a:r>
          </a:p>
        </p:txBody>
      </p:sp>
      <p:sp>
        <p:nvSpPr>
          <p:cNvPr id="7485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74855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3756025" y="1058863"/>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Recite 100 times</a:t>
            </a:r>
            <a:endParaRPr lang="en-US" sz="1600" b="1" dirty="0">
              <a:effectLst>
                <a:outerShdw blurRad="38100" dist="38100" dir="2700000" algn="tl">
                  <a:srgbClr val="000000">
                    <a:alpha val="43137"/>
                  </a:srgbClr>
                </a:outerShdw>
              </a:effectLst>
              <a:latin typeface="Trebuchet MS"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en-US" sz="9200" kern="1200" dirty="0" smtClean="0">
                <a:solidFill>
                  <a:schemeClr val="bg1"/>
                </a:solidFill>
                <a:latin typeface="Arabic Typesetting" panose="03020402040406030203" pitchFamily="66" charset="-78"/>
                <a:ea typeface="+mn-ea"/>
                <a:cs typeface="Arabic Typesetting" panose="03020402040406030203" pitchFamily="66" charset="-78"/>
              </a:rPr>
              <a:t>THEN RECITE</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endParaRPr lang="en-US" sz="3600" b="1" kern="1200" dirty="0">
              <a:solidFill>
                <a:schemeClr val="bg1"/>
              </a:solidFill>
              <a:ea typeface="MS Mincho" pitchFamily="49" charset="-128"/>
            </a:endParaRPr>
          </a:p>
        </p:txBody>
      </p:sp>
      <p:sp>
        <p:nvSpPr>
          <p:cNvPr id="74854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fi-FI" sz="3200" b="1" i="1" dirty="0">
              <a:solidFill>
                <a:schemeClr val="bg1"/>
              </a:solidFill>
              <a:ea typeface="MS Mincho" pitchFamily="49" charset="-128"/>
            </a:endParaRPr>
          </a:p>
        </p:txBody>
      </p:sp>
      <p:sp>
        <p:nvSpPr>
          <p:cNvPr id="7485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74855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extLst>
      <p:ext uri="{BB962C8B-B14F-4D97-AF65-F5344CB8AC3E}">
        <p14:creationId xmlns:p14="http://schemas.microsoft.com/office/powerpoint/2010/main" val="1353574021"/>
      </p:ext>
    </p:extLst>
  </p:cSld>
  <p:clrMapOvr>
    <a:masterClrMapping/>
  </p:clrMapOvr>
  <p:transition>
    <p:fad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خُصَّ انْتَ اوَّلَ ظَالِمٍ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بِٱللَّعْنِ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مِنِّي</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O Allah, withhold </a:t>
            </a:r>
            <a:r>
              <a:rPr lang="en-US" sz="3600" b="1" kern="1200" dirty="0" smtClean="0">
                <a:solidFill>
                  <a:schemeClr val="bg1"/>
                </a:solidFill>
                <a:ea typeface="MS Mincho" pitchFamily="49" charset="-128"/>
              </a:rPr>
              <a:t>(specially) blessing from the </a:t>
            </a:r>
            <a:r>
              <a:rPr lang="en-US" sz="3600" b="1" kern="1200" dirty="0">
                <a:solidFill>
                  <a:schemeClr val="bg1"/>
                </a:solidFill>
                <a:ea typeface="MS Mincho" pitchFamily="49" charset="-128"/>
              </a:rPr>
              <a:t>foremost persecutor</a:t>
            </a:r>
          </a:p>
        </p:txBody>
      </p:sp>
      <p:sp>
        <p:nvSpPr>
          <p:cNvPr id="166298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allahumma khussa anta awwala zalimin billa`ni minni</a:t>
            </a:r>
          </a:p>
        </p:txBody>
      </p:sp>
      <p:sp>
        <p:nvSpPr>
          <p:cNvPr id="16629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66298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اَلسَّلاَمُ عَلَيْكَ يَا </a:t>
            </a:r>
            <a:r>
              <a:rPr lang="ar-SA" sz="9200" kern="1200" dirty="0" smtClean="0">
                <a:solidFill>
                  <a:schemeClr val="bg1"/>
                </a:solidFill>
                <a:latin typeface="Arabic Typesetting" panose="03020402040406030203" pitchFamily="66" charset="-78"/>
                <a:ea typeface="+mn-ea"/>
                <a:cs typeface="Arabic Typesetting" panose="03020402040406030203" pitchFamily="66" charset="-78"/>
              </a:rPr>
              <a:t>ابَا </a:t>
            </a:r>
            <a:r>
              <a:rPr lang="ar-SA" sz="9200" kern="1200" dirty="0">
                <a:solidFill>
                  <a:schemeClr val="bg1"/>
                </a:solidFill>
                <a:latin typeface="Arabic Typesetting" panose="03020402040406030203" pitchFamily="66" charset="-78"/>
                <a:ea typeface="+mn-ea"/>
                <a:cs typeface="Arabic Typesetting" panose="03020402040406030203" pitchFamily="66" charset="-78"/>
              </a:rPr>
              <a:t>عَبْدِ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Peace be upon you, </a:t>
            </a:r>
            <a:r>
              <a:rPr lang="en-US" sz="3600" b="1" kern="1200">
                <a:solidFill>
                  <a:schemeClr val="bg1"/>
                </a:solidFill>
                <a:ea typeface="MS Mincho" pitchFamily="49" charset="-128"/>
              </a:rPr>
              <a:t>O </a:t>
            </a:r>
            <a:r>
              <a:rPr lang="en-US" sz="3600" b="1" kern="1200" smtClean="0">
                <a:solidFill>
                  <a:schemeClr val="bg1"/>
                </a:solidFill>
                <a:ea typeface="MS Mincho" pitchFamily="49" charset="-128"/>
              </a:rPr>
              <a:t>Abu-`Abdullah</a:t>
            </a:r>
            <a:r>
              <a:rPr lang="en-US" sz="3600" b="1" kern="1200" dirty="0">
                <a:solidFill>
                  <a:schemeClr val="bg1"/>
                </a:solidFill>
                <a:ea typeface="MS Mincho" pitchFamily="49" charset="-128"/>
              </a:rPr>
              <a:t>.</a:t>
            </a:r>
          </a:p>
        </p:txBody>
      </p:sp>
      <p:sp>
        <p:nvSpPr>
          <p:cNvPr id="1434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alssalamu `alayka ya aba `abdillahi</a:t>
            </a:r>
            <a:endParaRPr lang="fi-FI" sz="3200" b="1" i="1">
              <a:solidFill>
                <a:schemeClr val="bg1"/>
              </a:solidFill>
              <a:ea typeface="MS Mincho" pitchFamily="49" charset="-128"/>
            </a:endParaRPr>
          </a:p>
        </p:txBody>
      </p:sp>
      <p:sp>
        <p:nvSpPr>
          <p:cNvPr id="143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434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وَٱبْدَا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بِهِ </a:t>
            </a:r>
            <a:r>
              <a:rPr lang="ar-SA" sz="9200" kern="1200" dirty="0" smtClean="0">
                <a:solidFill>
                  <a:schemeClr val="bg1"/>
                </a:solidFill>
                <a:latin typeface="Arabic Typesetting" panose="03020402040406030203" pitchFamily="66" charset="-78"/>
                <a:ea typeface="+mn-ea"/>
                <a:cs typeface="Arabic Typesetting" panose="03020402040406030203" pitchFamily="66" charset="-78"/>
              </a:rPr>
              <a:t>اوَّلاَ</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and begin with him first,</a:t>
            </a:r>
          </a:p>
        </p:txBody>
      </p:sp>
      <p:sp>
        <p:nvSpPr>
          <p:cNvPr id="166400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wabda' bihi awwalan</a:t>
            </a:r>
          </a:p>
        </p:txBody>
      </p:sp>
      <p:sp>
        <p:nvSpPr>
          <p:cNvPr id="16640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66400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ثُمَّ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ٱلْعَنِ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ٱلثَّانِيَ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وَٱلثَّالِثَ</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وَٱلرَّابِعَ</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and then withhold blessing </a:t>
            </a:r>
            <a:r>
              <a:rPr lang="en-US" sz="3600" b="1" kern="1200" dirty="0" smtClean="0">
                <a:solidFill>
                  <a:schemeClr val="bg1"/>
                </a:solidFill>
                <a:ea typeface="MS Mincho" pitchFamily="49" charset="-128"/>
              </a:rPr>
              <a:t>from </a:t>
            </a:r>
            <a:r>
              <a:rPr lang="en-US" sz="3600" b="1" kern="1200" dirty="0">
                <a:solidFill>
                  <a:schemeClr val="bg1"/>
                </a:solidFill>
                <a:ea typeface="MS Mincho" pitchFamily="49" charset="-128"/>
              </a:rPr>
              <a:t>the second, the third, and the fourth.</a:t>
            </a:r>
          </a:p>
        </p:txBody>
      </p:sp>
      <p:sp>
        <p:nvSpPr>
          <p:cNvPr id="166502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thumma il`an alththaniya walththalitha walrrabi`a</a:t>
            </a:r>
          </a:p>
        </p:txBody>
      </p:sp>
      <p:sp>
        <p:nvSpPr>
          <p:cNvPr id="16650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66503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ٱلْعَنْ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يَزِيدَ خَامِساً</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O Allah, withhold blessing from </a:t>
            </a:r>
            <a:r>
              <a:rPr lang="en-US" sz="3600" b="1" kern="1200" dirty="0" err="1">
                <a:solidFill>
                  <a:schemeClr val="bg1"/>
                </a:solidFill>
                <a:ea typeface="MS Mincho" pitchFamily="49" charset="-128"/>
              </a:rPr>
              <a:t>Yazid</a:t>
            </a:r>
            <a:r>
              <a:rPr lang="en-US" sz="3600" b="1" kern="1200" dirty="0">
                <a:solidFill>
                  <a:schemeClr val="bg1"/>
                </a:solidFill>
                <a:ea typeface="MS Mincho" pitchFamily="49" charset="-128"/>
              </a:rPr>
              <a:t> fifthly,</a:t>
            </a:r>
          </a:p>
        </p:txBody>
      </p:sp>
      <p:sp>
        <p:nvSpPr>
          <p:cNvPr id="166605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allahumma il`an yazida khamisan</a:t>
            </a:r>
          </a:p>
        </p:txBody>
      </p:sp>
      <p:sp>
        <p:nvSpPr>
          <p:cNvPr id="16660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666054"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وَٱلْعَنْ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عُبَيْدَ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بْنَ زِيَادٍ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وَٱبْنَ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مَرْجَانَةَ</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and withhold blessing </a:t>
            </a:r>
            <a:r>
              <a:rPr lang="en-US" sz="3600" b="1" kern="1200" dirty="0" smtClean="0">
                <a:solidFill>
                  <a:schemeClr val="bg1"/>
                </a:solidFill>
                <a:ea typeface="MS Mincho" pitchFamily="49" charset="-128"/>
              </a:rPr>
              <a:t>from `</a:t>
            </a:r>
            <a:r>
              <a:rPr lang="en-US" sz="3600" b="1" kern="1200" dirty="0" err="1" smtClean="0">
                <a:solidFill>
                  <a:schemeClr val="bg1"/>
                </a:solidFill>
                <a:ea typeface="MS Mincho" pitchFamily="49" charset="-128"/>
              </a:rPr>
              <a:t>Ubaydullah</a:t>
            </a:r>
            <a:r>
              <a:rPr lang="en-US" sz="3600" b="1" kern="1200" dirty="0" smtClean="0">
                <a:solidFill>
                  <a:schemeClr val="bg1"/>
                </a:solidFill>
                <a:ea typeface="MS Mincho" pitchFamily="49" charset="-128"/>
              </a:rPr>
              <a:t> </a:t>
            </a:r>
            <a:r>
              <a:rPr lang="en-US" sz="3600" b="1" kern="1200" dirty="0" err="1">
                <a:solidFill>
                  <a:schemeClr val="bg1"/>
                </a:solidFill>
                <a:ea typeface="MS Mincho" pitchFamily="49" charset="-128"/>
              </a:rPr>
              <a:t>ibn</a:t>
            </a:r>
            <a:r>
              <a:rPr lang="en-US" sz="3600" b="1" kern="1200" dirty="0">
                <a:solidFill>
                  <a:schemeClr val="bg1"/>
                </a:solidFill>
                <a:ea typeface="MS Mincho" pitchFamily="49" charset="-128"/>
              </a:rPr>
              <a:t> </a:t>
            </a:r>
            <a:r>
              <a:rPr lang="en-US" sz="3600" b="1" kern="1200" dirty="0" err="1">
                <a:solidFill>
                  <a:schemeClr val="bg1"/>
                </a:solidFill>
                <a:ea typeface="MS Mincho" pitchFamily="49" charset="-128"/>
              </a:rPr>
              <a:t>Ziyad</a:t>
            </a:r>
            <a:r>
              <a:rPr lang="en-US" sz="3600" b="1" kern="1200" dirty="0">
                <a:solidFill>
                  <a:schemeClr val="bg1"/>
                </a:solidFill>
                <a:ea typeface="MS Mincho" pitchFamily="49" charset="-128"/>
              </a:rPr>
              <a:t>, the son of </a:t>
            </a:r>
            <a:r>
              <a:rPr lang="en-US" sz="3600" b="1" kern="1200" dirty="0" err="1">
                <a:solidFill>
                  <a:schemeClr val="bg1"/>
                </a:solidFill>
                <a:ea typeface="MS Mincho" pitchFamily="49" charset="-128"/>
              </a:rPr>
              <a:t>Marjanah</a:t>
            </a:r>
            <a:r>
              <a:rPr lang="en-US" sz="3600" b="1" kern="1200" dirty="0">
                <a:solidFill>
                  <a:schemeClr val="bg1"/>
                </a:solidFill>
                <a:ea typeface="MS Mincho" pitchFamily="49" charset="-128"/>
              </a:rPr>
              <a:t>,</a:t>
            </a:r>
          </a:p>
        </p:txBody>
      </p:sp>
      <p:sp>
        <p:nvSpPr>
          <p:cNvPr id="166707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wal`an `ubaydallahi bna ziyadin wabna marjanata</a:t>
            </a:r>
          </a:p>
        </p:txBody>
      </p:sp>
      <p:sp>
        <p:nvSpPr>
          <p:cNvPr id="16670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66707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وَعُمَرَ بْنَ سَعْدٍ وَشِمْراً</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`Umar </a:t>
            </a:r>
            <a:r>
              <a:rPr lang="en-US" sz="3600" b="1" kern="1200" dirty="0" err="1">
                <a:solidFill>
                  <a:schemeClr val="bg1"/>
                </a:solidFill>
                <a:ea typeface="MS Mincho" pitchFamily="49" charset="-128"/>
              </a:rPr>
              <a:t>ibn</a:t>
            </a:r>
            <a:r>
              <a:rPr lang="en-US" sz="3600" b="1" kern="1200" dirty="0">
                <a:solidFill>
                  <a:schemeClr val="bg1"/>
                </a:solidFill>
                <a:ea typeface="MS Mincho" pitchFamily="49" charset="-128"/>
              </a:rPr>
              <a:t> </a:t>
            </a:r>
            <a:r>
              <a:rPr lang="en-US" sz="3600" b="1" kern="1200" dirty="0" err="1">
                <a:solidFill>
                  <a:schemeClr val="bg1"/>
                </a:solidFill>
                <a:ea typeface="MS Mincho" pitchFamily="49" charset="-128"/>
              </a:rPr>
              <a:t>Sa`d</a:t>
            </a:r>
            <a:r>
              <a:rPr lang="en-US" sz="3600" b="1" kern="1200" dirty="0">
                <a:solidFill>
                  <a:schemeClr val="bg1"/>
                </a:solidFill>
                <a:ea typeface="MS Mincho" pitchFamily="49" charset="-128"/>
              </a:rPr>
              <a:t>, </a:t>
            </a:r>
            <a:r>
              <a:rPr lang="en-US" sz="3600" b="1" kern="1200" dirty="0" err="1">
                <a:solidFill>
                  <a:schemeClr val="bg1"/>
                </a:solidFill>
                <a:ea typeface="MS Mincho" pitchFamily="49" charset="-128"/>
              </a:rPr>
              <a:t>Shimr</a:t>
            </a:r>
            <a:r>
              <a:rPr lang="en-US" sz="3600" b="1" kern="1200" dirty="0">
                <a:solidFill>
                  <a:schemeClr val="bg1"/>
                </a:solidFill>
                <a:ea typeface="MS Mincho" pitchFamily="49" charset="-128"/>
              </a:rPr>
              <a:t>,</a:t>
            </a:r>
          </a:p>
        </p:txBody>
      </p:sp>
      <p:sp>
        <p:nvSpPr>
          <p:cNvPr id="166810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`umara bna sa`din wa shimran</a:t>
            </a:r>
          </a:p>
        </p:txBody>
      </p:sp>
      <p:sp>
        <p:nvSpPr>
          <p:cNvPr id="16681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66810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وَآلَ ابِي سُفْيَانَ وَآلَ زِيَادٍ وَآلَ مَرْوَانَ</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the family of Abu-</a:t>
            </a:r>
            <a:r>
              <a:rPr lang="en-US" sz="3600" b="1" kern="1200" dirty="0" err="1">
                <a:solidFill>
                  <a:schemeClr val="bg1"/>
                </a:solidFill>
                <a:ea typeface="MS Mincho" pitchFamily="49" charset="-128"/>
              </a:rPr>
              <a:t>Sufyan</a:t>
            </a:r>
            <a:r>
              <a:rPr lang="en-US" sz="3600" b="1" kern="1200" dirty="0">
                <a:solidFill>
                  <a:schemeClr val="bg1"/>
                </a:solidFill>
                <a:ea typeface="MS Mincho" pitchFamily="49" charset="-128"/>
              </a:rPr>
              <a:t>, the family of </a:t>
            </a:r>
            <a:r>
              <a:rPr lang="en-US" sz="3600" b="1" kern="1200" dirty="0" err="1">
                <a:solidFill>
                  <a:schemeClr val="bg1"/>
                </a:solidFill>
                <a:ea typeface="MS Mincho" pitchFamily="49" charset="-128"/>
              </a:rPr>
              <a:t>Ziyad</a:t>
            </a:r>
            <a:r>
              <a:rPr lang="en-US" sz="3600" b="1" kern="1200" dirty="0">
                <a:solidFill>
                  <a:schemeClr val="bg1"/>
                </a:solidFill>
                <a:ea typeface="MS Mincho" pitchFamily="49" charset="-128"/>
              </a:rPr>
              <a:t>, and the family of Marwan</a:t>
            </a:r>
          </a:p>
        </p:txBody>
      </p:sp>
      <p:sp>
        <p:nvSpPr>
          <p:cNvPr id="166912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ala abi sufyana wa ala ziyadin wa ala marwana</a:t>
            </a:r>
          </a:p>
        </p:txBody>
      </p:sp>
      <p:sp>
        <p:nvSpPr>
          <p:cNvPr id="16691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66912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يَوْمِ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ٱلْقِيَامَةِ</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up to the Resurrection Day.</a:t>
            </a:r>
          </a:p>
        </p:txBody>
      </p:sp>
      <p:sp>
        <p:nvSpPr>
          <p:cNvPr id="167014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ila yawmi alqiyamati</a:t>
            </a:r>
          </a:p>
        </p:txBody>
      </p:sp>
      <p:sp>
        <p:nvSpPr>
          <p:cNvPr id="16701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67015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1170" name="Rectangle 2"/>
          <p:cNvSpPr>
            <a:spLocks noChangeArrowheads="1"/>
          </p:cNvSpPr>
          <p:nvPr/>
        </p:nvSpPr>
        <p:spPr bwMode="auto">
          <a:xfrm>
            <a:off x="0" y="1849438"/>
            <a:ext cx="9144000" cy="378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lvl="1" algn="ctr" eaLnBrk="0" hangingPunct="0">
              <a:tabLst>
                <a:tab pos="685800" algn="l"/>
              </a:tabLst>
            </a:pPr>
            <a:r>
              <a:rPr lang="en-US" sz="6000" b="1">
                <a:solidFill>
                  <a:srgbClr val="CC0000"/>
                </a:solidFill>
                <a:latin typeface="Al-Arial"/>
                <a:ea typeface="MS Mincho" pitchFamily="49" charset="-128"/>
              </a:rPr>
              <a:t>Please go in Prostration (</a:t>
            </a:r>
            <a:r>
              <a:rPr lang="en-US" sz="6000" b="1" i="1">
                <a:solidFill>
                  <a:srgbClr val="CC0000"/>
                </a:solidFill>
                <a:latin typeface="Al-Arial"/>
                <a:ea typeface="MS Mincho" pitchFamily="49" charset="-128"/>
              </a:rPr>
              <a:t>Sajdah</a:t>
            </a:r>
            <a:r>
              <a:rPr lang="en-US" sz="6000" b="1">
                <a:solidFill>
                  <a:srgbClr val="CC0000"/>
                </a:solidFill>
                <a:latin typeface="Al-Arial"/>
                <a:ea typeface="MS Mincho" pitchFamily="49" charset="-128"/>
              </a:rPr>
              <a:t>) and recite the following: </a:t>
            </a:r>
          </a:p>
        </p:txBody>
      </p:sp>
      <p:sp>
        <p:nvSpPr>
          <p:cNvPr id="167117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67117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لَكَ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ٱلْحَمْدُ</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O Allah, all praise be to You;</a:t>
            </a:r>
          </a:p>
        </p:txBody>
      </p:sp>
      <p:sp>
        <p:nvSpPr>
          <p:cNvPr id="167219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allahumma laka alhamdu</a:t>
            </a:r>
          </a:p>
        </p:txBody>
      </p:sp>
      <p:sp>
        <p:nvSpPr>
          <p:cNvPr id="16721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67219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3171825" y="1058863"/>
            <a:ext cx="29749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Recite in prostration/ </a:t>
            </a:r>
            <a:r>
              <a:rPr lang="en-GB" sz="1600" b="1" i="1" dirty="0" err="1">
                <a:effectLst>
                  <a:outerShdw blurRad="38100" dist="38100" dir="2700000" algn="tl">
                    <a:srgbClr val="000000">
                      <a:alpha val="43137"/>
                    </a:srgbClr>
                  </a:outerShdw>
                </a:effectLst>
                <a:latin typeface="Trebuchet MS" pitchFamily="34" charset="0"/>
                <a:cs typeface="Arial" charset="0"/>
              </a:rPr>
              <a:t>Sajdah</a:t>
            </a:r>
            <a:endParaRPr lang="en-US" sz="1600" b="1" i="1" dirty="0">
              <a:effectLst>
                <a:outerShdw blurRad="38100" dist="38100" dir="2700000" algn="tl">
                  <a:srgbClr val="000000">
                    <a:alpha val="43137"/>
                  </a:srgbClr>
                </a:outerShdw>
              </a:effectLst>
              <a:latin typeface="Trebuchet MS"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حَمْدَ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ٱلشَّاكِرِينَ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لَكَ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مُصَابِهِمْ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the praise of those who thank You for their misfortunes.</a:t>
            </a:r>
          </a:p>
        </p:txBody>
      </p:sp>
      <p:sp>
        <p:nvSpPr>
          <p:cNvPr id="167322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hamda alshshakirina laka `ala musabihim</a:t>
            </a:r>
          </a:p>
        </p:txBody>
      </p:sp>
      <p:sp>
        <p:nvSpPr>
          <p:cNvPr id="16732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67322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3171825" y="1058863"/>
            <a:ext cx="29749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Recite in prostration/ </a:t>
            </a:r>
            <a:r>
              <a:rPr lang="en-GB" sz="1600" b="1" i="1" dirty="0" err="1">
                <a:effectLst>
                  <a:outerShdw blurRad="38100" dist="38100" dir="2700000" algn="tl">
                    <a:srgbClr val="000000">
                      <a:alpha val="43137"/>
                    </a:srgbClr>
                  </a:outerShdw>
                </a:effectLst>
                <a:latin typeface="Trebuchet MS" pitchFamily="34" charset="0"/>
                <a:cs typeface="Arial" charset="0"/>
              </a:rPr>
              <a:t>Sajdah</a:t>
            </a:r>
            <a:endParaRPr lang="en-US" sz="1600" b="1" i="1" dirty="0">
              <a:effectLst>
                <a:outerShdw blurRad="38100" dist="38100" dir="2700000" algn="tl">
                  <a:srgbClr val="000000">
                    <a:alpha val="43137"/>
                  </a:srgbClr>
                </a:outerShdw>
              </a:effectLst>
              <a:latin typeface="Trebuchet MS"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اَلسَّلاَمُ عَلَيْكَ يَا بْنَ رَسُولِ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Peace be upon you, O son of Allah’s Messenger.</a:t>
            </a:r>
          </a:p>
        </p:txBody>
      </p:sp>
      <p:sp>
        <p:nvSpPr>
          <p:cNvPr id="1536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alssalamu `alayka yabna rasuli allahi</a:t>
            </a:r>
          </a:p>
        </p:txBody>
      </p:sp>
      <p:sp>
        <p:nvSpPr>
          <p:cNvPr id="153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536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اَلْحَمْدُ لِلَّهِ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عَظِيمِ رَزِيَّتِي</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All praise be to Allah for my great misfortune.</a:t>
            </a:r>
          </a:p>
        </p:txBody>
      </p:sp>
      <p:sp>
        <p:nvSpPr>
          <p:cNvPr id="167424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alhamdu lillahi `ala `azimi raziyyati</a:t>
            </a:r>
          </a:p>
        </p:txBody>
      </p:sp>
      <p:sp>
        <p:nvSpPr>
          <p:cNvPr id="16742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67424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3171825" y="1058863"/>
            <a:ext cx="29749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Recite in prostration/ </a:t>
            </a:r>
            <a:r>
              <a:rPr lang="en-GB" sz="1600" b="1" i="1" dirty="0" err="1">
                <a:effectLst>
                  <a:outerShdw blurRad="38100" dist="38100" dir="2700000" algn="tl">
                    <a:srgbClr val="000000">
                      <a:alpha val="43137"/>
                    </a:srgbClr>
                  </a:outerShdw>
                </a:effectLst>
                <a:latin typeface="Trebuchet MS" pitchFamily="34" charset="0"/>
                <a:cs typeface="Arial" charset="0"/>
              </a:rPr>
              <a:t>Sajdah</a:t>
            </a:r>
            <a:endParaRPr lang="en-US" sz="1600" b="1" i="1" dirty="0">
              <a:effectLst>
                <a:outerShdw blurRad="38100" dist="38100" dir="2700000" algn="tl">
                  <a:srgbClr val="000000">
                    <a:alpha val="43137"/>
                  </a:srgbClr>
                </a:outerShdw>
              </a:effectLst>
              <a:latin typeface="Trebuchet MS"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ٱرْزُقْنِي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شَفَاعَةَ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ٱلْحُسَيْنِ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يَوْمَ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ٱلْوُرُودِ</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O Allah, (please) grant me the intercession of al-</a:t>
            </a:r>
            <a:r>
              <a:rPr lang="en-US" sz="3600" b="1" kern="1200" dirty="0" err="1">
                <a:solidFill>
                  <a:schemeClr val="bg1"/>
                </a:solidFill>
                <a:ea typeface="MS Mincho" pitchFamily="49" charset="-128"/>
              </a:rPr>
              <a:t>Husayn</a:t>
            </a:r>
            <a:r>
              <a:rPr lang="en-US" sz="3600" b="1" kern="1200" dirty="0">
                <a:solidFill>
                  <a:schemeClr val="bg1"/>
                </a:solidFill>
                <a:ea typeface="MS Mincho" pitchFamily="49" charset="-128"/>
              </a:rPr>
              <a:t> on the Day of Coming (to You)</a:t>
            </a:r>
          </a:p>
        </p:txBody>
      </p:sp>
      <p:sp>
        <p:nvSpPr>
          <p:cNvPr id="167526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allahumma irzuqni shafa`ata alhusayni yawma alwurudi</a:t>
            </a:r>
          </a:p>
        </p:txBody>
      </p:sp>
      <p:sp>
        <p:nvSpPr>
          <p:cNvPr id="16752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67527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3171825" y="1058863"/>
            <a:ext cx="29749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Recite in prostration/ </a:t>
            </a:r>
            <a:r>
              <a:rPr lang="en-GB" sz="1600" b="1" i="1" dirty="0" err="1">
                <a:effectLst>
                  <a:outerShdw blurRad="38100" dist="38100" dir="2700000" algn="tl">
                    <a:srgbClr val="000000">
                      <a:alpha val="43137"/>
                    </a:srgbClr>
                  </a:outerShdw>
                </a:effectLst>
                <a:latin typeface="Trebuchet MS" pitchFamily="34" charset="0"/>
                <a:cs typeface="Arial" charset="0"/>
              </a:rPr>
              <a:t>Sajdah</a:t>
            </a:r>
            <a:endParaRPr lang="en-US" sz="1600" b="1" i="1" dirty="0">
              <a:effectLst>
                <a:outerShdw blurRad="38100" dist="38100" dir="2700000" algn="tl">
                  <a:srgbClr val="000000">
                    <a:alpha val="43137"/>
                  </a:srgbClr>
                </a:outerShdw>
              </a:effectLst>
              <a:latin typeface="Trebuchet MS"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وَثَبِّتْ لِي قَدَمَ صِدْقٍ عِنْدَكَ</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and make for me with You a firm step of honesty</a:t>
            </a:r>
          </a:p>
        </p:txBody>
      </p:sp>
      <p:sp>
        <p:nvSpPr>
          <p:cNvPr id="167629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thabbit li qadama sidqin `indaka</a:t>
            </a:r>
          </a:p>
        </p:txBody>
      </p:sp>
      <p:sp>
        <p:nvSpPr>
          <p:cNvPr id="16762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676294"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3171825" y="1058863"/>
            <a:ext cx="29749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Recite in prostration/ </a:t>
            </a:r>
            <a:r>
              <a:rPr lang="en-GB" sz="1600" b="1" i="1" dirty="0" err="1">
                <a:effectLst>
                  <a:outerShdw blurRad="38100" dist="38100" dir="2700000" algn="tl">
                    <a:srgbClr val="000000">
                      <a:alpha val="43137"/>
                    </a:srgbClr>
                  </a:outerShdw>
                </a:effectLst>
                <a:latin typeface="Trebuchet MS" pitchFamily="34" charset="0"/>
                <a:cs typeface="Arial" charset="0"/>
              </a:rPr>
              <a:t>Sajdah</a:t>
            </a:r>
            <a:endParaRPr lang="en-US" sz="1600" b="1" i="1" dirty="0">
              <a:effectLst>
                <a:outerShdw blurRad="38100" dist="38100" dir="2700000" algn="tl">
                  <a:srgbClr val="000000">
                    <a:alpha val="43137"/>
                  </a:srgbClr>
                </a:outerShdw>
              </a:effectLst>
              <a:latin typeface="Trebuchet MS"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مَعَ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ٱلْحُسَيْنِ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وَاصْحَابِ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ٱلْحُسَيْنِ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with al-</a:t>
            </a:r>
            <a:r>
              <a:rPr lang="en-US" sz="3600" b="1" kern="1200" dirty="0" err="1">
                <a:solidFill>
                  <a:schemeClr val="bg1"/>
                </a:solidFill>
                <a:ea typeface="MS Mincho" pitchFamily="49" charset="-128"/>
              </a:rPr>
              <a:t>Husayn</a:t>
            </a:r>
            <a:r>
              <a:rPr lang="en-US" sz="3600" b="1" kern="1200" dirty="0">
                <a:solidFill>
                  <a:schemeClr val="bg1"/>
                </a:solidFill>
                <a:ea typeface="MS Mincho" pitchFamily="49" charset="-128"/>
              </a:rPr>
              <a:t> and the companions of al-</a:t>
            </a:r>
            <a:r>
              <a:rPr lang="en-US" sz="3600" b="1" kern="1200" dirty="0" err="1">
                <a:solidFill>
                  <a:schemeClr val="bg1"/>
                </a:solidFill>
                <a:ea typeface="MS Mincho" pitchFamily="49" charset="-128"/>
              </a:rPr>
              <a:t>Husayn</a:t>
            </a:r>
            <a:endParaRPr lang="en-US" sz="3600" b="1" kern="1200" dirty="0">
              <a:solidFill>
                <a:schemeClr val="bg1"/>
              </a:solidFill>
              <a:ea typeface="MS Mincho" pitchFamily="49" charset="-128"/>
            </a:endParaRPr>
          </a:p>
        </p:txBody>
      </p:sp>
      <p:sp>
        <p:nvSpPr>
          <p:cNvPr id="167731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ma`a alhusayni wa ashabi alhusayni</a:t>
            </a:r>
          </a:p>
        </p:txBody>
      </p:sp>
      <p:sp>
        <p:nvSpPr>
          <p:cNvPr id="16773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67731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3171825" y="1058863"/>
            <a:ext cx="29749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Recite in prostration/ </a:t>
            </a:r>
            <a:r>
              <a:rPr lang="en-GB" sz="1600" b="1" i="1" dirty="0" err="1">
                <a:effectLst>
                  <a:outerShdw blurRad="38100" dist="38100" dir="2700000" algn="tl">
                    <a:srgbClr val="000000">
                      <a:alpha val="43137"/>
                    </a:srgbClr>
                  </a:outerShdw>
                </a:effectLst>
                <a:latin typeface="Trebuchet MS" pitchFamily="34" charset="0"/>
                <a:cs typeface="Arial" charset="0"/>
              </a:rPr>
              <a:t>Sajdah</a:t>
            </a:r>
            <a:endParaRPr lang="en-US" sz="1600" b="1" i="1" dirty="0">
              <a:effectLst>
                <a:outerShdw blurRad="38100" dist="38100" dir="2700000" algn="tl">
                  <a:srgbClr val="000000">
                    <a:alpha val="43137"/>
                  </a:srgbClr>
                </a:outerShdw>
              </a:effectLst>
              <a:latin typeface="Trebuchet MS"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ٱلَّذينَ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بَذَلُوٱ</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مُهَجَهُمْ دُونَ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ٱلْحُسَيْنِ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عَلَيْهِ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ٱلسَّلاَمُ</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who sacrificed their souls in defense of al-</a:t>
            </a:r>
            <a:r>
              <a:rPr lang="en-US" sz="3600" b="1" kern="1200" dirty="0" err="1">
                <a:solidFill>
                  <a:schemeClr val="bg1"/>
                </a:solidFill>
                <a:ea typeface="MS Mincho" pitchFamily="49" charset="-128"/>
              </a:rPr>
              <a:t>Husayn</a:t>
            </a:r>
            <a:r>
              <a:rPr lang="en-US" sz="3600" b="1" kern="1200" dirty="0">
                <a:solidFill>
                  <a:schemeClr val="bg1"/>
                </a:solidFill>
                <a:ea typeface="MS Mincho" pitchFamily="49" charset="-128"/>
              </a:rPr>
              <a:t>, peace be upon him.</a:t>
            </a:r>
          </a:p>
        </p:txBody>
      </p:sp>
      <p:sp>
        <p:nvSpPr>
          <p:cNvPr id="167834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sv-SE" sz="3200" b="1" i="1">
                <a:solidFill>
                  <a:schemeClr val="bg1"/>
                </a:solidFill>
                <a:ea typeface="MS Mincho" pitchFamily="49" charset="-128"/>
              </a:rPr>
              <a:t>alladhina badhalu muhajahum duna alhusayni</a:t>
            </a:r>
            <a:endParaRPr lang="fi-FI" sz="3200" b="1" i="1">
              <a:solidFill>
                <a:schemeClr val="bg1"/>
              </a:solidFill>
              <a:ea typeface="MS Mincho" pitchFamily="49" charset="-128"/>
            </a:endParaRPr>
          </a:p>
        </p:txBody>
      </p:sp>
      <p:sp>
        <p:nvSpPr>
          <p:cNvPr id="16783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67834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3171825" y="1058863"/>
            <a:ext cx="29749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Recite in prostration/ </a:t>
            </a:r>
            <a:r>
              <a:rPr lang="en-GB" sz="1600" b="1" i="1" dirty="0" err="1">
                <a:effectLst>
                  <a:outerShdw blurRad="38100" dist="38100" dir="2700000" algn="tl">
                    <a:srgbClr val="000000">
                      <a:alpha val="43137"/>
                    </a:srgbClr>
                  </a:outerShdw>
                </a:effectLst>
                <a:latin typeface="Trebuchet MS" pitchFamily="34" charset="0"/>
                <a:cs typeface="Arial" charset="0"/>
              </a:rPr>
              <a:t>Sajdah</a:t>
            </a:r>
            <a:endParaRPr lang="en-US" sz="1600" b="1" i="1" dirty="0">
              <a:effectLst>
                <a:outerShdw blurRad="38100" dist="38100" dir="2700000" algn="tl">
                  <a:srgbClr val="000000">
                    <a:alpha val="43137"/>
                  </a:srgbClr>
                </a:outerShdw>
              </a:effectLst>
              <a:latin typeface="Trebuchet MS"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صَلِّ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مُحَمَّدٍ وَآلِ مُحَمَّدٍ</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O' </a:t>
            </a:r>
            <a:r>
              <a:rPr lang="en-US" sz="3600" b="1" kern="1200" dirty="0" err="1">
                <a:solidFill>
                  <a:schemeClr val="bg1"/>
                </a:solidFill>
                <a:ea typeface="MS Mincho" pitchFamily="49" charset="-128"/>
              </a:rPr>
              <a:t>Alláh</a:t>
            </a:r>
            <a:r>
              <a:rPr lang="en-US" sz="3600" b="1" kern="1200" dirty="0">
                <a:solidFill>
                  <a:schemeClr val="bg1"/>
                </a:solidFill>
                <a:ea typeface="MS Mincho" pitchFamily="49" charset="-128"/>
              </a:rPr>
              <a:t> send Your blessings on Muhammad</a:t>
            </a:r>
          </a:p>
          <a:p>
            <a:pPr marL="342900" indent="-342900" eaLnBrk="1" hangingPunct="1">
              <a:defRPr/>
            </a:pPr>
            <a:r>
              <a:rPr lang="en-US" sz="3600" b="1" kern="1200" dirty="0">
                <a:solidFill>
                  <a:schemeClr val="bg1"/>
                </a:solidFill>
                <a:ea typeface="MS Mincho" pitchFamily="49" charset="-128"/>
              </a:rPr>
              <a:t>and the family of Muhammad.</a:t>
            </a:r>
          </a:p>
        </p:txBody>
      </p:sp>
      <p:sp>
        <p:nvSpPr>
          <p:cNvPr id="167936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allahumma salli `ala muhammadin wa ali muhammadin</a:t>
            </a:r>
          </a:p>
        </p:txBody>
      </p:sp>
      <p:sp>
        <p:nvSpPr>
          <p:cNvPr id="16793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67936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0386" name="Rectangle 13"/>
          <p:cNvSpPr>
            <a:spLocks noGrp="1" noChangeArrowheads="1"/>
          </p:cNvSpPr>
          <p:nvPr>
            <p:ph type="ctrTitle"/>
          </p:nvPr>
        </p:nvSpPr>
        <p:spPr>
          <a:xfrm>
            <a:off x="381000" y="2895600"/>
            <a:ext cx="8458200" cy="1143000"/>
          </a:xfrm>
        </p:spPr>
        <p:txBody>
          <a:bodyPr/>
          <a:lstStyle/>
          <a:p>
            <a:pPr eaLnBrk="1" hangingPunct="1"/>
            <a:r>
              <a:rPr lang="en-US" sz="7200" b="1" smtClean="0">
                <a:solidFill>
                  <a:srgbClr val="C00000"/>
                </a:solidFill>
              </a:rPr>
              <a:t>Two rakáts Namaaz for Hadiya </a:t>
            </a:r>
            <a:br>
              <a:rPr lang="en-US" sz="7200" b="1" smtClean="0">
                <a:solidFill>
                  <a:srgbClr val="C00000"/>
                </a:solidFill>
              </a:rPr>
            </a:br>
            <a:r>
              <a:rPr lang="en-US" sz="7200" b="1" smtClean="0">
                <a:solidFill>
                  <a:srgbClr val="C00000"/>
                </a:solidFill>
              </a:rPr>
              <a:t>Ziyáráh of Ashurá</a:t>
            </a:r>
          </a:p>
        </p:txBody>
      </p:sp>
      <p:sp>
        <p:nvSpPr>
          <p:cNvPr id="168038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endParaRPr lang="ar-SA" sz="1600" b="1">
              <a:solidFill>
                <a:schemeClr val="bg1"/>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1410" name="Rectangle 1"/>
          <p:cNvSpPr>
            <a:spLocks noChangeArrowheads="1"/>
          </p:cNvSpPr>
          <p:nvPr/>
        </p:nvSpPr>
        <p:spPr bwMode="auto">
          <a:xfrm>
            <a:off x="428625" y="3124200"/>
            <a:ext cx="83343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6600" b="1" i="1">
                <a:solidFill>
                  <a:srgbClr val="C00000"/>
                </a:solidFill>
                <a:latin typeface="Trebuchet MS" pitchFamily="34" charset="0"/>
                <a:ea typeface="MS Mincho" pitchFamily="49" charset="-128"/>
              </a:rPr>
              <a:t>Duá Alqamah</a:t>
            </a:r>
          </a:p>
        </p:txBody>
      </p:sp>
      <p:sp>
        <p:nvSpPr>
          <p:cNvPr id="1681411" name="Rectangle 8"/>
          <p:cNvSpPr>
            <a:spLocks noChangeArrowheads="1"/>
          </p:cNvSpPr>
          <p:nvPr/>
        </p:nvSpPr>
        <p:spPr bwMode="auto">
          <a:xfrm>
            <a:off x="685800" y="5421313"/>
            <a:ext cx="7848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i="1">
                <a:solidFill>
                  <a:schemeClr val="bg1"/>
                </a:solidFill>
              </a:rPr>
              <a:t>(Arabic text with English Translation &amp; English Transliteration)</a:t>
            </a:r>
          </a:p>
        </p:txBody>
      </p:sp>
      <p:sp>
        <p:nvSpPr>
          <p:cNvPr id="1681412" name="Rectangle 5"/>
          <p:cNvSpPr>
            <a:spLocks noChangeArrowheads="1"/>
          </p:cNvSpPr>
          <p:nvPr/>
        </p:nvSpPr>
        <p:spPr bwMode="auto">
          <a:xfrm>
            <a:off x="0" y="5867400"/>
            <a:ext cx="9144000" cy="10001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sz="1200" b="1">
              <a:solidFill>
                <a:schemeClr val="bg1"/>
              </a:solidFill>
              <a:latin typeface="Trebuchet MS" pitchFamily="34" charset="0"/>
            </a:endParaRPr>
          </a:p>
          <a:p>
            <a:pPr algn="ctr"/>
            <a:r>
              <a:rPr lang="en-US" sz="1100" b="1">
                <a:solidFill>
                  <a:schemeClr val="bg1"/>
                </a:solidFill>
              </a:rPr>
              <a:t>For any errors / comments please write to: duas.org@gmail.com</a:t>
            </a:r>
            <a:endParaRPr lang="en-US" sz="1200" b="1">
              <a:solidFill>
                <a:schemeClr val="bg1"/>
              </a:solidFill>
              <a:latin typeface="Trebuchet MS" pitchFamily="34" charset="0"/>
            </a:endParaRPr>
          </a:p>
          <a:p>
            <a:pPr algn="ctr"/>
            <a:r>
              <a:rPr lang="en-US" sz="1200" b="1">
                <a:solidFill>
                  <a:schemeClr val="bg1"/>
                </a:solidFill>
                <a:latin typeface="Trebuchet MS" pitchFamily="34" charset="0"/>
              </a:rPr>
              <a:t>Kindly recite Sura E Fatiha for Marhumeen of all those who have worked towards making this small work possible.</a:t>
            </a:r>
          </a:p>
          <a:p>
            <a:pPr algn="ctr"/>
            <a:r>
              <a:rPr lang="en-US" sz="1200" b="1">
                <a:solidFill>
                  <a:schemeClr val="bg1"/>
                </a:solidFill>
                <a:latin typeface="Trebuchet MS" pitchFamily="34" charset="0"/>
              </a:rPr>
              <a:t>To display the font correctly, please use the Arabic font “Attari_Quran_Shipped” .</a:t>
            </a:r>
          </a:p>
          <a:p>
            <a:pPr algn="ctr"/>
            <a:r>
              <a:rPr lang="en-US" sz="1200" b="1">
                <a:solidFill>
                  <a:schemeClr val="bg1"/>
                </a:solidFill>
                <a:latin typeface="Trebuchet MS" pitchFamily="34" charset="0"/>
              </a:rPr>
              <a:t>Download font here : http://www.duas.org/fonts/ </a:t>
            </a:r>
          </a:p>
        </p:txBody>
      </p:sp>
      <p:sp>
        <p:nvSpPr>
          <p:cNvPr id="1681413" name="Rectangle 8"/>
          <p:cNvSpPr>
            <a:spLocks noChangeArrowheads="1"/>
          </p:cNvSpPr>
          <p:nvPr/>
        </p:nvSpPr>
        <p:spPr bwMode="auto">
          <a:xfrm>
            <a:off x="685800" y="1676400"/>
            <a:ext cx="78486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ar-SA" sz="8800" b="1">
                <a:solidFill>
                  <a:srgbClr val="C00000"/>
                </a:solidFill>
              </a:rPr>
              <a:t>دعاء علقمة</a:t>
            </a:r>
          </a:p>
        </p:txBody>
      </p:sp>
      <p:sp>
        <p:nvSpPr>
          <p:cNvPr id="1681414" name="Rectangle 1"/>
          <p:cNvSpPr>
            <a:spLocks noChangeArrowheads="1"/>
          </p:cNvSpPr>
          <p:nvPr/>
        </p:nvSpPr>
        <p:spPr bwMode="auto">
          <a:xfrm>
            <a:off x="0" y="4419600"/>
            <a:ext cx="9296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1">
                <a:solidFill>
                  <a:srgbClr val="C00000"/>
                </a:solidFill>
              </a:rPr>
              <a:t>Duá to be recited after  </a:t>
            </a:r>
            <a:r>
              <a:rPr lang="en-US" sz="2800" b="1" i="1">
                <a:solidFill>
                  <a:srgbClr val="C00000"/>
                </a:solidFill>
              </a:rPr>
              <a:t>"Ziyarah Ashura"</a:t>
            </a:r>
          </a:p>
          <a:p>
            <a:pPr algn="ctr"/>
            <a:r>
              <a:rPr lang="en-US" sz="2800" b="1">
                <a:solidFill>
                  <a:srgbClr val="C00000"/>
                </a:solidFill>
              </a:rPr>
              <a:t>or also known as  "</a:t>
            </a:r>
            <a:r>
              <a:rPr lang="en-US" sz="2800" b="1" i="1">
                <a:solidFill>
                  <a:srgbClr val="C00000"/>
                </a:solidFill>
              </a:rPr>
              <a:t>Duá Safwan</a:t>
            </a:r>
            <a:r>
              <a:rPr lang="en-US" sz="2800" b="1">
                <a:solidFill>
                  <a:srgbClr val="C00000"/>
                </a:solidFill>
              </a:rPr>
              <a:t>"</a:t>
            </a:r>
          </a:p>
        </p:txBody>
      </p:sp>
    </p:spTree>
  </p:cSld>
  <p:clrMapOvr>
    <a:masterClrMapping/>
  </p:clrMapOvr>
  <p:transition>
    <p:fade/>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2434" name="Rectangle 3"/>
          <p:cNvSpPr>
            <a:spLocks noChangeArrowheads="1"/>
          </p:cNvSpPr>
          <p:nvPr/>
        </p:nvSpPr>
        <p:spPr bwMode="auto">
          <a:xfrm>
            <a:off x="0" y="1295400"/>
            <a:ext cx="9180513" cy="5508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200" b="1"/>
              <a:t>Muhammad ibn Khalid al-Tayalisi has reported the following from Sayf ibn `Umayrah: Accompanied by Safwan ibn Mahran and a group of our companions, I convoyed Imam al-Sadiq (A) to al-Ghari (currently al-Najaf). After that, we traveled from al-Hirah towards al-Madinah. When we accomplished visiting the tomb of Imam `Ali Amir al-Mu'minin (A), Safwan turned his face towards the tomb of Imam al-Husayn (A) and said to us, “Would you like to visit al-Husayn (A) from this very place, which was the side of Imam `Ali’s head?” So, Imam al-Sadiq (A) and I pointed to him in affirmative. Safwan then uttered the ziyarah form, which was reported by `Alqamah ibn Muhammad al-Hadrami from Imam al-Baqir (A) to be said on the `Ashura' Day. He then offered a two-unit prayer at the side of Imam `Ali’s headside. Upon accomplishment of the prayer, Safwan bid farewell to Imam `Ali (A), turned his face towards the tomb of Imam al-Husayn (A), pointed to him with his hand, and bid farewell to him, saying the following supplication:</a:t>
            </a:r>
          </a:p>
        </p:txBody>
      </p:sp>
      <p:sp>
        <p:nvSpPr>
          <p:cNvPr id="168243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68243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4271963" y="1058863"/>
            <a:ext cx="7747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Merits</a:t>
            </a:r>
            <a:endParaRPr lang="en-US" sz="1600" b="1" i="1" dirty="0">
              <a:effectLst>
                <a:outerShdw blurRad="38100" dist="38100" dir="2700000" algn="tl">
                  <a:srgbClr val="000000">
                    <a:alpha val="43137"/>
                  </a:srgbClr>
                </a:outerShdw>
              </a:effectLst>
              <a:latin typeface="Trebuchet MS"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3458"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683459"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4271963" y="1058863"/>
            <a:ext cx="7747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Merits</a:t>
            </a:r>
            <a:endParaRPr lang="en-US" sz="1600" b="1" i="1" dirty="0">
              <a:effectLst>
                <a:outerShdw blurRad="38100" dist="38100" dir="2700000" algn="tl">
                  <a:srgbClr val="000000">
                    <a:alpha val="43137"/>
                  </a:srgbClr>
                </a:outerShdw>
              </a:effectLst>
              <a:latin typeface="Trebuchet MS" pitchFamily="34" charset="0"/>
              <a:cs typeface="Arial" charset="0"/>
            </a:endParaRPr>
          </a:p>
        </p:txBody>
      </p:sp>
      <p:sp>
        <p:nvSpPr>
          <p:cNvPr id="1683461" name="Rectangle 2"/>
          <p:cNvSpPr txBox="1">
            <a:spLocks noChangeArrowheads="1"/>
          </p:cNvSpPr>
          <p:nvPr/>
        </p:nvSpPr>
        <p:spPr bwMode="auto">
          <a:xfrm>
            <a:off x="228600" y="1520825"/>
            <a:ext cx="8686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n-US" sz="3800">
                <a:latin typeface="Trebuchet MS" pitchFamily="34" charset="0"/>
              </a:rPr>
              <a:t>	Imam Jaffer Sadiq (as) recited this dua after reciting Ziyarat e Ashura. This was reported by a companion of his called </a:t>
            </a:r>
          </a:p>
          <a:p>
            <a:pPr algn="ctr" eaLnBrk="1" hangingPunct="1">
              <a:spcBef>
                <a:spcPct val="20000"/>
              </a:spcBef>
            </a:pPr>
            <a:r>
              <a:rPr lang="en-US" sz="3800">
                <a:latin typeface="Trebuchet MS" pitchFamily="34" charset="0"/>
              </a:rPr>
              <a:t>Alqamah ibn Muhammad al-Hadrami. </a:t>
            </a:r>
          </a:p>
          <a:p>
            <a:pPr algn="ctr" eaLnBrk="1" hangingPunct="1">
              <a:spcBef>
                <a:spcPct val="20000"/>
              </a:spcBef>
            </a:pPr>
            <a:r>
              <a:rPr lang="en-US" sz="3800">
                <a:latin typeface="Trebuchet MS" pitchFamily="34" charset="0"/>
              </a:rPr>
              <a:t>The Dua is therefore known as </a:t>
            </a:r>
          </a:p>
          <a:p>
            <a:pPr algn="ctr" eaLnBrk="1" hangingPunct="1">
              <a:spcBef>
                <a:spcPct val="20000"/>
              </a:spcBef>
            </a:pPr>
            <a:r>
              <a:rPr lang="en-US" sz="3800">
                <a:solidFill>
                  <a:srgbClr val="CC0000"/>
                </a:solidFill>
                <a:latin typeface="Trebuchet MS" pitchFamily="34" charset="0"/>
              </a:rPr>
              <a:t>“Du</a:t>
            </a:r>
            <a:r>
              <a:rPr lang="en-GB" sz="3800">
                <a:solidFill>
                  <a:srgbClr val="CC0000"/>
                </a:solidFill>
                <a:latin typeface="Trebuchet MS" pitchFamily="34" charset="0"/>
              </a:rPr>
              <a:t>á</a:t>
            </a:r>
            <a:r>
              <a:rPr lang="en-US" sz="3800">
                <a:solidFill>
                  <a:srgbClr val="CC0000"/>
                </a:solidFill>
                <a:latin typeface="Trebuchet MS" pitchFamily="34" charset="0"/>
              </a:rPr>
              <a:t> </a:t>
            </a:r>
            <a:r>
              <a:rPr lang="en-GB" sz="3800">
                <a:solidFill>
                  <a:srgbClr val="CC0000"/>
                </a:solidFill>
                <a:latin typeface="Trebuchet MS" pitchFamily="34" charset="0"/>
              </a:rPr>
              <a:t>Alqamah”</a:t>
            </a:r>
            <a:endParaRPr lang="en-US" sz="3800">
              <a:solidFill>
                <a:srgbClr val="CC0000"/>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السَّلاَمُ عَلَيكَ يَا خِيَرَةِ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وَٱبْنَ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خَيرَتِهِ</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Peace be upon you, O choicest of Allah and son of His choicest.</a:t>
            </a:r>
          </a:p>
        </p:txBody>
      </p:sp>
      <p:sp>
        <p:nvSpPr>
          <p:cNvPr id="1638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alssalamu `alayka ya khiyarata allahi wabna khiyaratihi</a:t>
            </a:r>
          </a:p>
        </p:txBody>
      </p:sp>
      <p:sp>
        <p:nvSpPr>
          <p:cNvPr id="163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639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4482"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684483"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4271963" y="1058863"/>
            <a:ext cx="7747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Merits</a:t>
            </a:r>
            <a:endParaRPr lang="en-US" sz="1600" b="1" i="1" dirty="0">
              <a:effectLst>
                <a:outerShdw blurRad="38100" dist="38100" dir="2700000" algn="tl">
                  <a:srgbClr val="000000">
                    <a:alpha val="43137"/>
                  </a:srgbClr>
                </a:outerShdw>
              </a:effectLst>
              <a:latin typeface="Trebuchet MS" pitchFamily="34" charset="0"/>
              <a:cs typeface="Arial" charset="0"/>
            </a:endParaRPr>
          </a:p>
        </p:txBody>
      </p:sp>
      <p:sp>
        <p:nvSpPr>
          <p:cNvPr id="1684485" name="Rectangle 2"/>
          <p:cNvSpPr txBox="1">
            <a:spLocks noChangeArrowheads="1"/>
          </p:cNvSpPr>
          <p:nvPr/>
        </p:nvSpPr>
        <p:spPr bwMode="auto">
          <a:xfrm>
            <a:off x="228600" y="1520825"/>
            <a:ext cx="8686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en-US" sz="6600" b="1">
              <a:latin typeface="Trebuchet MS" pitchFamily="34" charset="0"/>
            </a:endParaRPr>
          </a:p>
          <a:p>
            <a:pPr algn="ctr" eaLnBrk="1" hangingPunct="1">
              <a:spcBef>
                <a:spcPct val="20000"/>
              </a:spcBef>
            </a:pPr>
            <a:r>
              <a:rPr lang="en-US" sz="6600" b="1">
                <a:latin typeface="Trebuchet MS" pitchFamily="34" charset="0"/>
              </a:rPr>
              <a:t>Please face towards Qiblah</a:t>
            </a:r>
            <a:endParaRPr lang="en-US" sz="6600" b="1">
              <a:solidFill>
                <a:srgbClr val="CC0000"/>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صَلِّ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مُحَمَّدٍ وَآلِ مُحَمَّدٍ</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a:t>
            </a:r>
            <a:r>
              <a:rPr lang="en-US" sz="3600" b="1" kern="1200" dirty="0" err="1">
                <a:solidFill>
                  <a:schemeClr val="bg1"/>
                </a:solidFill>
                <a:ea typeface="MS Mincho" pitchFamily="49" charset="-128"/>
              </a:rPr>
              <a:t>Alláh</a:t>
            </a:r>
            <a:r>
              <a:rPr lang="en-US" sz="3600" b="1" kern="1200" dirty="0">
                <a:solidFill>
                  <a:schemeClr val="bg1"/>
                </a:solidFill>
                <a:ea typeface="MS Mincho" pitchFamily="49" charset="-128"/>
              </a:rPr>
              <a:t> send Your blessings on Muhammad</a:t>
            </a:r>
          </a:p>
          <a:p>
            <a:pPr marL="342900" indent="-342900" eaLnBrk="1" hangingPunct="1">
              <a:defRPr/>
            </a:pPr>
            <a:r>
              <a:rPr lang="en-US" sz="3600" b="1" kern="1200" dirty="0">
                <a:solidFill>
                  <a:schemeClr val="bg1"/>
                </a:solidFill>
                <a:ea typeface="MS Mincho" pitchFamily="49" charset="-128"/>
              </a:rPr>
              <a:t>and the family of Muhammad.</a:t>
            </a:r>
          </a:p>
        </p:txBody>
      </p:sp>
      <p:sp>
        <p:nvSpPr>
          <p:cNvPr id="168550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allahumma salli `ala muhammadin wa ali muhammadin</a:t>
            </a:r>
          </a:p>
        </p:txBody>
      </p:sp>
      <p:sp>
        <p:nvSpPr>
          <p:cNvPr id="16855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68551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smtClean="0">
                <a:solidFill>
                  <a:schemeClr val="bg1"/>
                </a:solidFill>
                <a:latin typeface="Arabic Typesetting" panose="03020402040406030203" pitchFamily="66" charset="-78"/>
                <a:ea typeface="+mn-ea"/>
                <a:cs typeface="Arabic Typesetting" panose="03020402040406030203" pitchFamily="66" charset="-78"/>
              </a:rPr>
              <a:t>بِسْمِ اللَّهِ الرَّحْمَنِ الرَّحِيمِ</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In the Name of </a:t>
            </a:r>
            <a:r>
              <a:rPr lang="en-US" sz="3600" b="1" kern="1200" dirty="0" err="1">
                <a:solidFill>
                  <a:schemeClr val="bg1"/>
                </a:solidFill>
                <a:ea typeface="MS Mincho" pitchFamily="49" charset="-128"/>
              </a:rPr>
              <a:t>Alláh</a:t>
            </a:r>
            <a:r>
              <a:rPr lang="en-US" sz="3600" b="1" kern="1200" dirty="0">
                <a:solidFill>
                  <a:schemeClr val="bg1"/>
                </a:solidFill>
                <a:ea typeface="MS Mincho" pitchFamily="49" charset="-128"/>
              </a:rPr>
              <a:t>, </a:t>
            </a:r>
          </a:p>
          <a:p>
            <a:pPr marL="342900" indent="-342900" eaLnBrk="1" hangingPunct="1">
              <a:defRPr/>
            </a:pPr>
            <a:r>
              <a:rPr lang="en-US" sz="3600" b="1" kern="1200" dirty="0">
                <a:solidFill>
                  <a:schemeClr val="bg1"/>
                </a:solidFill>
                <a:ea typeface="MS Mincho" pitchFamily="49" charset="-128"/>
              </a:rPr>
              <a:t>the All-beneficent, the All-merciful. </a:t>
            </a:r>
          </a:p>
        </p:txBody>
      </p:sp>
      <p:sp>
        <p:nvSpPr>
          <p:cNvPr id="168653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bismi allahi alrrahmini alrrahimi </a:t>
            </a:r>
          </a:p>
        </p:txBody>
      </p:sp>
      <p:sp>
        <p:nvSpPr>
          <p:cNvPr id="16865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68653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اللَّهُ يَا اللَّهُ يَا اللَّهُ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it-IT" sz="3600" b="1" kern="1200" dirty="0">
                <a:solidFill>
                  <a:schemeClr val="bg1"/>
                </a:solidFill>
                <a:ea typeface="MS Mincho" pitchFamily="49" charset="-128"/>
              </a:rPr>
              <a:t>O Allah! O Allah! O Allah!</a:t>
            </a:r>
            <a:endParaRPr lang="en-US" sz="3600" b="1" kern="1200" dirty="0">
              <a:solidFill>
                <a:schemeClr val="bg1"/>
              </a:solidFill>
              <a:ea typeface="MS Mincho" pitchFamily="49" charset="-128"/>
            </a:endParaRPr>
          </a:p>
        </p:txBody>
      </p:sp>
      <p:sp>
        <p:nvSpPr>
          <p:cNvPr id="168755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ya allahu ya allahu ya allahu</a:t>
            </a:r>
            <a:endParaRPr lang="fi-FI" sz="3200" b="1" i="1">
              <a:solidFill>
                <a:schemeClr val="bg1"/>
              </a:solidFill>
              <a:ea typeface="MS Mincho" pitchFamily="49" charset="-128"/>
            </a:endParaRPr>
          </a:p>
        </p:txBody>
      </p:sp>
      <p:sp>
        <p:nvSpPr>
          <p:cNvPr id="16875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68755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مُجِيبَ دَعْوَةِ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ٱلْمُضْطَرِّينَ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He Who responds to the prayer of the distressed!</a:t>
            </a:r>
          </a:p>
        </p:txBody>
      </p:sp>
      <p:sp>
        <p:nvSpPr>
          <p:cNvPr id="168858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ya mujiba da`wati almudtarrina</a:t>
            </a:r>
            <a:endParaRPr lang="fi-FI" sz="3200" b="1" i="1">
              <a:solidFill>
                <a:schemeClr val="bg1"/>
              </a:solidFill>
              <a:ea typeface="MS Mincho" pitchFamily="49" charset="-128"/>
            </a:endParaRPr>
          </a:p>
        </p:txBody>
      </p:sp>
      <p:sp>
        <p:nvSpPr>
          <p:cNvPr id="16885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68858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كَاشِفَ كُرَبِ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ٱلْمَكْرُوبِينَ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He Who relieves the agonies of the agonized!</a:t>
            </a:r>
          </a:p>
        </p:txBody>
      </p:sp>
      <p:sp>
        <p:nvSpPr>
          <p:cNvPr id="168960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ya kashifa kurabi almakrubina</a:t>
            </a:r>
            <a:endParaRPr lang="fi-FI" sz="3200" b="1" i="1">
              <a:solidFill>
                <a:schemeClr val="bg1"/>
              </a:solidFill>
              <a:ea typeface="MS Mincho" pitchFamily="49" charset="-128"/>
            </a:endParaRPr>
          </a:p>
        </p:txBody>
      </p:sp>
      <p:sp>
        <p:nvSpPr>
          <p:cNvPr id="16896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68960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غِيَاثَ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ٱلْمُسْتَغِيثِينَ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Aide of the callers for aid!</a:t>
            </a:r>
          </a:p>
        </p:txBody>
      </p:sp>
      <p:sp>
        <p:nvSpPr>
          <p:cNvPr id="169062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ya ghiyatha almustaghithina</a:t>
            </a:r>
            <a:endParaRPr lang="fi-FI" sz="3200" b="1" i="1">
              <a:solidFill>
                <a:schemeClr val="bg1"/>
              </a:solidFill>
              <a:ea typeface="MS Mincho" pitchFamily="49" charset="-128"/>
            </a:endParaRPr>
          </a:p>
        </p:txBody>
      </p:sp>
      <p:sp>
        <p:nvSpPr>
          <p:cNvPr id="16906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69063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صَرِيخَ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ٱلْمُسْتَصْرِخِينَ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Helper of those who cry for help!</a:t>
            </a:r>
          </a:p>
        </p:txBody>
      </p:sp>
      <p:sp>
        <p:nvSpPr>
          <p:cNvPr id="169165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ya sarikha almustasrikhina</a:t>
            </a:r>
            <a:endParaRPr lang="fi-FI" sz="3200" b="1" i="1">
              <a:solidFill>
                <a:schemeClr val="bg1"/>
              </a:solidFill>
              <a:ea typeface="MS Mincho" pitchFamily="49" charset="-128"/>
            </a:endParaRPr>
          </a:p>
        </p:txBody>
      </p:sp>
      <p:sp>
        <p:nvSpPr>
          <p:cNvPr id="16916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69165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وَيَا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 هُوَ اقْرَبُ إِلَيَّ مِنْ حَبْلِ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ٱلْوَرِيدِ</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He Who is nearer to me than my life-vein!</a:t>
            </a:r>
          </a:p>
        </p:txBody>
      </p:sp>
      <p:sp>
        <p:nvSpPr>
          <p:cNvPr id="169267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ya man huwa aqrabu ilayya min habli alwaridi</a:t>
            </a:r>
            <a:endParaRPr lang="fi-FI" sz="3200" b="1" i="1">
              <a:solidFill>
                <a:schemeClr val="bg1"/>
              </a:solidFill>
              <a:ea typeface="MS Mincho" pitchFamily="49" charset="-128"/>
            </a:endParaRPr>
          </a:p>
        </p:txBody>
      </p:sp>
      <p:sp>
        <p:nvSpPr>
          <p:cNvPr id="16926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69267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وَيَا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 يَحُولُ بَيْنَ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ٱلْمَرْءِ</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وَقَلْبِهِ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He Who intervenes between man and his heart!</a:t>
            </a:r>
          </a:p>
        </p:txBody>
      </p:sp>
      <p:sp>
        <p:nvSpPr>
          <p:cNvPr id="169370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ya man yahulu bayna almar'i wa qalbihi</a:t>
            </a:r>
            <a:endParaRPr lang="fi-FI" sz="3200" b="1" i="1">
              <a:solidFill>
                <a:schemeClr val="bg1"/>
              </a:solidFill>
              <a:ea typeface="MS Mincho" pitchFamily="49" charset="-128"/>
            </a:endParaRPr>
          </a:p>
        </p:txBody>
      </p:sp>
      <p:sp>
        <p:nvSpPr>
          <p:cNvPr id="16937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69370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اَلسَّلاَمُ عَلَيْكَ يَا بْنَ امِيرِ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ٱلْمُؤْمِنِينَ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Peace be upon you, O son of the Commander of the Faithful</a:t>
            </a:r>
          </a:p>
        </p:txBody>
      </p:sp>
      <p:sp>
        <p:nvSpPr>
          <p:cNvPr id="1741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alssalamu `alayka yabna amiri almu'minina</a:t>
            </a:r>
          </a:p>
        </p:txBody>
      </p:sp>
      <p:sp>
        <p:nvSpPr>
          <p:cNvPr id="174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7414"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وَيَا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 هُوَ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بِٱلْمَنْظَرِ</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ٱلاعْلَىٰ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وَبِٱلافُقِ</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ٱلْمُبِينِ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He Who is in the Highest Position and in the Clear Horizon!</a:t>
            </a:r>
          </a:p>
        </p:txBody>
      </p:sp>
      <p:sp>
        <p:nvSpPr>
          <p:cNvPr id="169472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it-IT" sz="3200" b="1" i="1">
                <a:solidFill>
                  <a:schemeClr val="bg1"/>
                </a:solidFill>
                <a:ea typeface="MS Mincho" pitchFamily="49" charset="-128"/>
              </a:rPr>
              <a:t>wa ya man huwa bilmanzari al-a`la wa bil'ufuqi almubini</a:t>
            </a:r>
            <a:endParaRPr lang="fi-FI" sz="3200" b="1" i="1">
              <a:solidFill>
                <a:schemeClr val="bg1"/>
              </a:solidFill>
              <a:ea typeface="MS Mincho" pitchFamily="49" charset="-128"/>
            </a:endParaRPr>
          </a:p>
        </p:txBody>
      </p:sp>
      <p:sp>
        <p:nvSpPr>
          <p:cNvPr id="16947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69472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وَيَا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 هُوَ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ٱلرَّحْمٰنُ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ٱلرَّحِيمُ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ٱلْعَرْشِ</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ٱسْتَوَىٰ</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He Who is all-beneficent and all-merciful and is established on the Throne!</a:t>
            </a:r>
          </a:p>
        </p:txBody>
      </p:sp>
      <p:sp>
        <p:nvSpPr>
          <p:cNvPr id="169574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ya man huwa alrrahmanu alrrahimu `ala al`arshi istawa</a:t>
            </a:r>
            <a:endParaRPr lang="fi-FI" sz="3200" b="1" i="1">
              <a:solidFill>
                <a:schemeClr val="bg1"/>
              </a:solidFill>
              <a:ea typeface="MS Mincho" pitchFamily="49" charset="-128"/>
            </a:endParaRPr>
          </a:p>
        </p:txBody>
      </p:sp>
      <p:sp>
        <p:nvSpPr>
          <p:cNvPr id="16957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69575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وَيَا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 يَعْلَمُ خَائِنَةَ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ٱلاعْيُنِ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وَمَا تُخْفِي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ٱلصُّدُورُ</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He Who knows the stealthy looks and that which the breasts conceal!</a:t>
            </a:r>
          </a:p>
        </p:txBody>
      </p:sp>
      <p:sp>
        <p:nvSpPr>
          <p:cNvPr id="169677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ya man ya`lamu kha'inata al-a`yuni wa ma tukhfi alssuduru</a:t>
            </a:r>
            <a:endParaRPr lang="fi-FI" sz="3200" b="1" i="1">
              <a:solidFill>
                <a:schemeClr val="bg1"/>
              </a:solidFill>
              <a:ea typeface="MS Mincho" pitchFamily="49" charset="-128"/>
            </a:endParaRPr>
          </a:p>
        </p:txBody>
      </p:sp>
      <p:sp>
        <p:nvSpPr>
          <p:cNvPr id="16967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69677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وَيَا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 لاَ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يَخْفَىٰ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عَلَيْهِ خَافِيَةٌ</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He from Whom no secret can remain hidden!</a:t>
            </a:r>
          </a:p>
        </p:txBody>
      </p:sp>
      <p:sp>
        <p:nvSpPr>
          <p:cNvPr id="169779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ya man la yakhfa `alayhi khafiyatun</a:t>
            </a:r>
            <a:endParaRPr lang="fi-FI" sz="3200" b="1" i="1">
              <a:solidFill>
                <a:schemeClr val="bg1"/>
              </a:solidFill>
              <a:ea typeface="MS Mincho" pitchFamily="49" charset="-128"/>
            </a:endParaRPr>
          </a:p>
        </p:txBody>
      </p:sp>
      <p:sp>
        <p:nvSpPr>
          <p:cNvPr id="16977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69779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مَنْ لاَ تَشْتَبِهُ عَلَيْهِ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ٱلاصْوَاتُ</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He Whom is not confused by the many voices (that pray Him)!</a:t>
            </a:r>
          </a:p>
        </p:txBody>
      </p:sp>
      <p:sp>
        <p:nvSpPr>
          <p:cNvPr id="169882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ya man la tashtabihu `alayhi al-aswatu</a:t>
            </a:r>
            <a:endParaRPr lang="fi-FI" sz="3200" b="1" i="1">
              <a:solidFill>
                <a:schemeClr val="bg1"/>
              </a:solidFill>
              <a:ea typeface="MS Mincho" pitchFamily="49" charset="-128"/>
            </a:endParaRPr>
          </a:p>
        </p:txBody>
      </p:sp>
      <p:sp>
        <p:nvSpPr>
          <p:cNvPr id="16988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69882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وَيَا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 لاَ تُغَلِّطُهُ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ٱلْحَاجَاتُ</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He Whom is not confounded by the many requests (that are raised to Him)!</a:t>
            </a:r>
          </a:p>
        </p:txBody>
      </p:sp>
      <p:sp>
        <p:nvSpPr>
          <p:cNvPr id="169984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ya man la tughallituhu alhajatu</a:t>
            </a:r>
          </a:p>
        </p:txBody>
      </p:sp>
      <p:sp>
        <p:nvSpPr>
          <p:cNvPr id="16998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69984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وَيَا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 لاَ يُبْرِمُهُ إِلْحَاحُ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ٱلْمُلِحِّينَ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He Who is not annoyed by the insistence of those who entreat Him persistently!</a:t>
            </a:r>
          </a:p>
        </p:txBody>
      </p:sp>
      <p:sp>
        <p:nvSpPr>
          <p:cNvPr id="170086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ya man la yubrimuhu ilhahu almulihhina</a:t>
            </a:r>
            <a:endParaRPr lang="fi-FI" sz="3200" b="1" i="1">
              <a:solidFill>
                <a:schemeClr val="bg1"/>
              </a:solidFill>
              <a:ea typeface="MS Mincho" pitchFamily="49" charset="-128"/>
            </a:endParaRPr>
          </a:p>
        </p:txBody>
      </p:sp>
      <p:sp>
        <p:nvSpPr>
          <p:cNvPr id="17008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0087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مُدْرِكَ كُلِّ فَوْتٍ</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He Who overtakes every attempt of escape!</a:t>
            </a:r>
          </a:p>
        </p:txBody>
      </p:sp>
      <p:sp>
        <p:nvSpPr>
          <p:cNvPr id="170189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ya mudrika kulli fawtin</a:t>
            </a:r>
            <a:endParaRPr lang="fi-FI" sz="3200" b="1" i="1">
              <a:solidFill>
                <a:schemeClr val="bg1"/>
              </a:solidFill>
              <a:ea typeface="MS Mincho" pitchFamily="49" charset="-128"/>
            </a:endParaRPr>
          </a:p>
        </p:txBody>
      </p:sp>
      <p:sp>
        <p:nvSpPr>
          <p:cNvPr id="17018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0189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وَيَا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جَامِعَ كُلِّ شَمْلٍ</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a:t>
            </a:r>
            <a:r>
              <a:rPr lang="en-US" sz="3600" b="1" kern="1200" dirty="0" err="1">
                <a:solidFill>
                  <a:schemeClr val="bg1"/>
                </a:solidFill>
                <a:ea typeface="MS Mincho" pitchFamily="49" charset="-128"/>
              </a:rPr>
              <a:t>Reunifier</a:t>
            </a:r>
            <a:r>
              <a:rPr lang="en-US" sz="3600" b="1" kern="1200" dirty="0">
                <a:solidFill>
                  <a:schemeClr val="bg1"/>
                </a:solidFill>
                <a:ea typeface="MS Mincho" pitchFamily="49" charset="-128"/>
              </a:rPr>
              <a:t> of every scattering thing!</a:t>
            </a:r>
          </a:p>
        </p:txBody>
      </p:sp>
      <p:sp>
        <p:nvSpPr>
          <p:cNvPr id="170291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ya jami`a kulli shamlin</a:t>
            </a:r>
            <a:endParaRPr lang="fi-FI" sz="3200" b="1" i="1">
              <a:solidFill>
                <a:schemeClr val="bg1"/>
              </a:solidFill>
              <a:ea typeface="MS Mincho" pitchFamily="49" charset="-128"/>
            </a:endParaRPr>
          </a:p>
        </p:txBody>
      </p:sp>
      <p:sp>
        <p:nvSpPr>
          <p:cNvPr id="17029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0291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وَيَا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بَارِئَ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ٱلنُّفُوسِ</a:t>
            </a:r>
            <a:r>
              <a:rPr lang="ar-SA" sz="9200" kern="1200" dirty="0">
                <a:solidFill>
                  <a:schemeClr val="bg1"/>
                </a:solidFill>
                <a:latin typeface="Arabic Typesetting" panose="03020402040406030203" pitchFamily="66" charset="-78"/>
                <a:ea typeface="+mn-ea"/>
                <a:cs typeface="Arabic Typesetting" panose="03020402040406030203" pitchFamily="66" charset="-78"/>
              </a:rPr>
              <a:t> بَعْدَ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ٱلْمَوْتِ</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Re-originator of the souls after death!</a:t>
            </a:r>
          </a:p>
        </p:txBody>
      </p:sp>
      <p:sp>
        <p:nvSpPr>
          <p:cNvPr id="170394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it-IT" sz="3200" b="1" i="1">
                <a:solidFill>
                  <a:schemeClr val="bg1"/>
                </a:solidFill>
                <a:ea typeface="MS Mincho" pitchFamily="49" charset="-128"/>
              </a:rPr>
              <a:t>wa ya bari'a alnnufusi ba`da almawti</a:t>
            </a:r>
            <a:endParaRPr lang="fi-FI" sz="3200" b="1" i="1">
              <a:solidFill>
                <a:schemeClr val="bg1"/>
              </a:solidFill>
              <a:ea typeface="MS Mincho" pitchFamily="49" charset="-128"/>
            </a:endParaRPr>
          </a:p>
        </p:txBody>
      </p:sp>
      <p:sp>
        <p:nvSpPr>
          <p:cNvPr id="17039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0394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وَٱبْنَ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سَيِّدِ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ٱلْوَصِيِّينَ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and son of the chief of the Prophets’ successors.</a:t>
            </a:r>
          </a:p>
        </p:txBody>
      </p:sp>
      <p:sp>
        <p:nvSpPr>
          <p:cNvPr id="1843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wabna sayyidi alwasiyyina</a:t>
            </a:r>
          </a:p>
        </p:txBody>
      </p:sp>
      <p:sp>
        <p:nvSpPr>
          <p:cNvPr id="184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843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مَنْ هُوَ كُلِّ يَوْمٍ فِي </a:t>
            </a:r>
            <a:r>
              <a:rPr lang="ar-SA" sz="9200" kern="1200" dirty="0" smtClean="0">
                <a:solidFill>
                  <a:schemeClr val="bg1"/>
                </a:solidFill>
                <a:latin typeface="Arabic Typesetting" panose="03020402040406030203" pitchFamily="66" charset="-78"/>
                <a:ea typeface="+mn-ea"/>
                <a:cs typeface="Arabic Typesetting" panose="03020402040406030203" pitchFamily="66" charset="-78"/>
              </a:rPr>
              <a:t>شَانٍ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He Who is in a state every moment!</a:t>
            </a:r>
          </a:p>
        </p:txBody>
      </p:sp>
      <p:sp>
        <p:nvSpPr>
          <p:cNvPr id="170496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ya man huwa kulla yawmin fi sha'nin</a:t>
            </a:r>
            <a:endParaRPr lang="fi-FI" sz="3200" b="1" i="1">
              <a:solidFill>
                <a:schemeClr val="bg1"/>
              </a:solidFill>
              <a:ea typeface="MS Mincho" pitchFamily="49" charset="-128"/>
            </a:endParaRPr>
          </a:p>
        </p:txBody>
      </p:sp>
      <p:sp>
        <p:nvSpPr>
          <p:cNvPr id="17049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0496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قَاضِيَ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ٱلْحَاجَاتِ</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Grantor of requests!</a:t>
            </a:r>
          </a:p>
        </p:txBody>
      </p:sp>
      <p:sp>
        <p:nvSpPr>
          <p:cNvPr id="170598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ya qadiya alhajati</a:t>
            </a:r>
            <a:endParaRPr lang="fi-FI" sz="3200" b="1" i="1">
              <a:solidFill>
                <a:schemeClr val="bg1"/>
              </a:solidFill>
              <a:ea typeface="MS Mincho" pitchFamily="49" charset="-128"/>
            </a:endParaRPr>
          </a:p>
        </p:txBody>
      </p:sp>
      <p:sp>
        <p:nvSpPr>
          <p:cNvPr id="17059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0599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مُنَفِّسَ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ٱلْكُرُبَاتِ</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Reliever of agonies!</a:t>
            </a:r>
          </a:p>
        </p:txBody>
      </p:sp>
      <p:sp>
        <p:nvSpPr>
          <p:cNvPr id="170701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ya munaffisa alkurubati</a:t>
            </a:r>
            <a:endParaRPr lang="fi-FI" sz="3200" b="1" i="1">
              <a:solidFill>
                <a:schemeClr val="bg1"/>
              </a:solidFill>
              <a:ea typeface="MS Mincho" pitchFamily="49" charset="-128"/>
            </a:endParaRPr>
          </a:p>
        </p:txBody>
      </p:sp>
      <p:sp>
        <p:nvSpPr>
          <p:cNvPr id="17070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0701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مُعْطِيَ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ٱلسُّؤُلاَتِ</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Conferrer of demands!</a:t>
            </a:r>
          </a:p>
        </p:txBody>
      </p:sp>
      <p:sp>
        <p:nvSpPr>
          <p:cNvPr id="170803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ya mu`tiya alssu'ulati</a:t>
            </a:r>
            <a:endParaRPr lang="fi-FI" sz="3200" b="1" i="1">
              <a:solidFill>
                <a:schemeClr val="bg1"/>
              </a:solidFill>
              <a:ea typeface="MS Mincho" pitchFamily="49" charset="-128"/>
            </a:endParaRPr>
          </a:p>
        </p:txBody>
      </p:sp>
      <p:sp>
        <p:nvSpPr>
          <p:cNvPr id="17080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0803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وَلِيَّ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ٱلرَّغَبَاتِ</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a:t>
            </a:r>
            <a:r>
              <a:rPr lang="en-US" sz="3600" b="1" kern="1200" dirty="0" err="1">
                <a:solidFill>
                  <a:schemeClr val="bg1"/>
                </a:solidFill>
                <a:ea typeface="MS Mincho" pitchFamily="49" charset="-128"/>
              </a:rPr>
              <a:t>Bestower</a:t>
            </a:r>
            <a:r>
              <a:rPr lang="en-US" sz="3600" b="1" kern="1200" dirty="0">
                <a:solidFill>
                  <a:schemeClr val="bg1"/>
                </a:solidFill>
                <a:ea typeface="MS Mincho" pitchFamily="49" charset="-128"/>
              </a:rPr>
              <a:t> of desires!</a:t>
            </a:r>
          </a:p>
        </p:txBody>
      </p:sp>
      <p:sp>
        <p:nvSpPr>
          <p:cNvPr id="170906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ya waliyya alrraghabati</a:t>
            </a:r>
            <a:endParaRPr lang="fi-FI" sz="3200" b="1" i="1">
              <a:solidFill>
                <a:schemeClr val="bg1"/>
              </a:solidFill>
              <a:ea typeface="MS Mincho" pitchFamily="49" charset="-128"/>
            </a:endParaRPr>
          </a:p>
        </p:txBody>
      </p:sp>
      <p:sp>
        <p:nvSpPr>
          <p:cNvPr id="17090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0906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كَافِيَ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ٱلْمُهِمَّاتِ</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Savior from sufferings!</a:t>
            </a:r>
          </a:p>
        </p:txBody>
      </p:sp>
      <p:sp>
        <p:nvSpPr>
          <p:cNvPr id="171008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ya kafiya almuhimmati</a:t>
            </a:r>
            <a:endParaRPr lang="fi-FI" sz="3200" b="1" i="1">
              <a:solidFill>
                <a:schemeClr val="bg1"/>
              </a:solidFill>
              <a:ea typeface="MS Mincho" pitchFamily="49" charset="-128"/>
            </a:endParaRPr>
          </a:p>
        </p:txBody>
      </p:sp>
      <p:sp>
        <p:nvSpPr>
          <p:cNvPr id="17100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1008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مَنْ يَكْفِي مِنْ كُلِّ شَيْءٍ</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He Who can save from all things</a:t>
            </a:r>
          </a:p>
        </p:txBody>
      </p:sp>
      <p:sp>
        <p:nvSpPr>
          <p:cNvPr id="171110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ya man yakfi min kulli shay'in</a:t>
            </a:r>
            <a:endParaRPr lang="fi-FI" sz="3200" b="1" i="1">
              <a:solidFill>
                <a:schemeClr val="bg1"/>
              </a:solidFill>
              <a:ea typeface="MS Mincho" pitchFamily="49" charset="-128"/>
            </a:endParaRPr>
          </a:p>
        </p:txBody>
      </p:sp>
      <p:sp>
        <p:nvSpPr>
          <p:cNvPr id="17111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1111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وَلاَ يَكْفِي مِنْهُ شَيْءٌ فِي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ٱلسَّمَاوَاتِ</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وَٱلارْضِ</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nothing in the heavens or in the earth can save from Him!</a:t>
            </a:r>
          </a:p>
        </p:txBody>
      </p:sp>
      <p:sp>
        <p:nvSpPr>
          <p:cNvPr id="171213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la yakfi minhu shay'un fi alssamawati wal-ardi</a:t>
            </a:r>
            <a:endParaRPr lang="fi-FI" sz="3200" b="1" i="1">
              <a:solidFill>
                <a:schemeClr val="bg1"/>
              </a:solidFill>
              <a:ea typeface="MS Mincho" pitchFamily="49" charset="-128"/>
            </a:endParaRPr>
          </a:p>
        </p:txBody>
      </p:sp>
      <p:sp>
        <p:nvSpPr>
          <p:cNvPr id="17121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1213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اسْالُكَ بِحَقِّ مُحَمَّدٍ خَاتَمِ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ٱلنَّبِيِّينَ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 beseech You in the name of Muhammad the seal of the Prophets,</a:t>
            </a:r>
          </a:p>
        </p:txBody>
      </p:sp>
      <p:sp>
        <p:nvSpPr>
          <p:cNvPr id="171315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as'aluka bihaqqi muhammadin khatami alnnabiyyina</a:t>
            </a:r>
            <a:endParaRPr lang="fi-FI" sz="3200" b="1" i="1">
              <a:solidFill>
                <a:schemeClr val="bg1"/>
              </a:solidFill>
              <a:ea typeface="MS Mincho" pitchFamily="49" charset="-128"/>
            </a:endParaRPr>
          </a:p>
        </p:txBody>
      </p:sp>
      <p:sp>
        <p:nvSpPr>
          <p:cNvPr id="17131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1315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وَعَلِيٍّ امِيرِ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ٱلْمُؤْمِنِينَ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`Ali the commander of the faithful,</a:t>
            </a:r>
          </a:p>
        </p:txBody>
      </p:sp>
      <p:sp>
        <p:nvSpPr>
          <p:cNvPr id="171418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`aliyyin amiri almu'minina</a:t>
            </a:r>
            <a:endParaRPr lang="fi-FI" sz="3200" b="1" i="1">
              <a:solidFill>
                <a:schemeClr val="bg1"/>
              </a:solidFill>
              <a:ea typeface="MS Mincho" pitchFamily="49" charset="-128"/>
            </a:endParaRPr>
          </a:p>
        </p:txBody>
      </p:sp>
      <p:sp>
        <p:nvSpPr>
          <p:cNvPr id="17141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1418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اَلسَّلاَمُ عَلَيْكَ يَا بْنَ فَاطِمَةَ</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Peace be upon you, O son of Fatimah</a:t>
            </a:r>
          </a:p>
        </p:txBody>
      </p:sp>
      <p:sp>
        <p:nvSpPr>
          <p:cNvPr id="1946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alssalamu `alayka yabna fatimata</a:t>
            </a:r>
          </a:p>
        </p:txBody>
      </p:sp>
      <p:sp>
        <p:nvSpPr>
          <p:cNvPr id="194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946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وَبِحَقِّ فَاطِمَةَ بِنْتِ نَبِيِّكَ</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Fatimah the daughter of Your Prophet,</a:t>
            </a:r>
          </a:p>
        </p:txBody>
      </p:sp>
      <p:sp>
        <p:nvSpPr>
          <p:cNvPr id="171520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it-IT" sz="3200" b="1" i="1">
                <a:solidFill>
                  <a:schemeClr val="bg1"/>
                </a:solidFill>
                <a:ea typeface="MS Mincho" pitchFamily="49" charset="-128"/>
              </a:rPr>
              <a:t>wa bihaqqi fatimata binti nabiyyika</a:t>
            </a:r>
            <a:endParaRPr lang="fi-FI" sz="3200" b="1" i="1">
              <a:solidFill>
                <a:schemeClr val="bg1"/>
              </a:solidFill>
              <a:ea typeface="MS Mincho" pitchFamily="49" charset="-128"/>
            </a:endParaRPr>
          </a:p>
        </p:txBody>
      </p:sp>
      <p:sp>
        <p:nvSpPr>
          <p:cNvPr id="17152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1520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وَبِحَقِّ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ٱلْحَسَنِ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وَٱلْحُسَيْنِ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al-</a:t>
            </a:r>
            <a:r>
              <a:rPr lang="en-US" sz="3600" b="1" kern="1200" dirty="0" err="1">
                <a:solidFill>
                  <a:schemeClr val="bg1"/>
                </a:solidFill>
                <a:ea typeface="MS Mincho" pitchFamily="49" charset="-128"/>
              </a:rPr>
              <a:t>Hasan</a:t>
            </a:r>
            <a:r>
              <a:rPr lang="en-US" sz="3600" b="1" kern="1200" dirty="0">
                <a:solidFill>
                  <a:schemeClr val="bg1"/>
                </a:solidFill>
                <a:ea typeface="MS Mincho" pitchFamily="49" charset="-128"/>
              </a:rPr>
              <a:t>, and al-</a:t>
            </a:r>
            <a:r>
              <a:rPr lang="en-US" sz="3600" b="1" kern="1200" dirty="0" err="1">
                <a:solidFill>
                  <a:schemeClr val="bg1"/>
                </a:solidFill>
                <a:ea typeface="MS Mincho" pitchFamily="49" charset="-128"/>
              </a:rPr>
              <a:t>Husayn</a:t>
            </a:r>
            <a:r>
              <a:rPr lang="en-US" sz="3600" b="1" kern="1200" dirty="0">
                <a:solidFill>
                  <a:schemeClr val="bg1"/>
                </a:solidFill>
                <a:ea typeface="MS Mincho" pitchFamily="49" charset="-128"/>
              </a:rPr>
              <a:t>,</a:t>
            </a:r>
          </a:p>
        </p:txBody>
      </p:sp>
      <p:sp>
        <p:nvSpPr>
          <p:cNvPr id="171622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bihaqqi alhasani walhusayni</a:t>
            </a:r>
            <a:endParaRPr lang="fi-FI" sz="3200" b="1" i="1">
              <a:solidFill>
                <a:schemeClr val="bg1"/>
              </a:solidFill>
              <a:ea typeface="MS Mincho" pitchFamily="49" charset="-128"/>
            </a:endParaRPr>
          </a:p>
        </p:txBody>
      </p:sp>
      <p:sp>
        <p:nvSpPr>
          <p:cNvPr id="17162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1623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فَإِنِّي بِهِمْ اتَوَجَّهُ إِلَيْكَ فِي مَقَامِي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هٰذَا</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for I turn my face towards You in their names at this very situation of mine,</a:t>
            </a:r>
          </a:p>
        </p:txBody>
      </p:sp>
      <p:sp>
        <p:nvSpPr>
          <p:cNvPr id="171725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fa'inni bihim atawajjahu ilayka fi maqami hadha</a:t>
            </a:r>
            <a:endParaRPr lang="fi-FI" sz="3200" b="1" i="1">
              <a:solidFill>
                <a:schemeClr val="bg1"/>
              </a:solidFill>
              <a:ea typeface="MS Mincho" pitchFamily="49" charset="-128"/>
            </a:endParaRPr>
          </a:p>
        </p:txBody>
      </p:sp>
      <p:sp>
        <p:nvSpPr>
          <p:cNvPr id="17172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1725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وَبِهِمْ اتَوَسَّلُ</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 make them my means to You,</a:t>
            </a:r>
          </a:p>
        </p:txBody>
      </p:sp>
      <p:sp>
        <p:nvSpPr>
          <p:cNvPr id="171827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bihim atawassalu</a:t>
            </a:r>
            <a:endParaRPr lang="fi-FI" sz="3200" b="1" i="1">
              <a:solidFill>
                <a:schemeClr val="bg1"/>
              </a:solidFill>
              <a:ea typeface="MS Mincho" pitchFamily="49" charset="-128"/>
            </a:endParaRPr>
          </a:p>
        </p:txBody>
      </p:sp>
      <p:sp>
        <p:nvSpPr>
          <p:cNvPr id="17182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1827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وَبِهِمْ اتَشَفَّعُ إِلَيْكَ</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 seek their intercession for me with You,</a:t>
            </a:r>
          </a:p>
        </p:txBody>
      </p:sp>
      <p:sp>
        <p:nvSpPr>
          <p:cNvPr id="171930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bihim atashaffa`u ilayka</a:t>
            </a:r>
            <a:endParaRPr lang="fi-FI" sz="3200" b="1" i="1">
              <a:solidFill>
                <a:schemeClr val="bg1"/>
              </a:solidFill>
              <a:ea typeface="MS Mincho" pitchFamily="49" charset="-128"/>
            </a:endParaRPr>
          </a:p>
        </p:txBody>
      </p:sp>
      <p:sp>
        <p:nvSpPr>
          <p:cNvPr id="17193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1930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وَبِحَقِّهِمْ اسْالُكَ وَاقْسِمُ وَاعْزِمُ عَلَيْكَ</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 beseech You in the name of Your duty towards them, I adjure You, and I beg You earnestly,</a:t>
            </a:r>
          </a:p>
        </p:txBody>
      </p:sp>
      <p:sp>
        <p:nvSpPr>
          <p:cNvPr id="172032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bihaqqihim as'aluka wa uqsimu wa a`zimu `alayka</a:t>
            </a:r>
            <a:endParaRPr lang="fi-FI" sz="3200" b="1" i="1">
              <a:solidFill>
                <a:schemeClr val="bg1"/>
              </a:solidFill>
              <a:ea typeface="MS Mincho" pitchFamily="49" charset="-128"/>
            </a:endParaRPr>
          </a:p>
        </p:txBody>
      </p:sp>
      <p:sp>
        <p:nvSpPr>
          <p:cNvPr id="17203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2032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وَبِٱلشَّانِ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ٱلَّذِي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لَهُمْ عِنْدَكَ</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in the name of the status that they enjoy with You,</a:t>
            </a:r>
          </a:p>
        </p:txBody>
      </p:sp>
      <p:sp>
        <p:nvSpPr>
          <p:cNvPr id="172134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bilshsha'ni alladhi lahum `indaka</a:t>
            </a:r>
            <a:endParaRPr lang="fi-FI" sz="3200" b="1" i="1">
              <a:solidFill>
                <a:schemeClr val="bg1"/>
              </a:solidFill>
              <a:ea typeface="MS Mincho" pitchFamily="49" charset="-128"/>
            </a:endParaRPr>
          </a:p>
        </p:txBody>
      </p:sp>
      <p:sp>
        <p:nvSpPr>
          <p:cNvPr id="17213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2135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وَبِٱلْقَدْرِ</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ٱلَّذِي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لَهُمْ عِنْدَكَ</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the value that they enjoy in Your sight,</a:t>
            </a:r>
          </a:p>
        </p:txBody>
      </p:sp>
      <p:sp>
        <p:nvSpPr>
          <p:cNvPr id="172237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sv-SE" sz="3200" b="1" i="1">
                <a:solidFill>
                  <a:schemeClr val="bg1"/>
                </a:solidFill>
                <a:ea typeface="MS Mincho" pitchFamily="49" charset="-128"/>
              </a:rPr>
              <a:t>wa bilqadri alladhi lahum `indaka</a:t>
            </a:r>
            <a:endParaRPr lang="fi-FI" sz="3200" b="1" i="1">
              <a:solidFill>
                <a:schemeClr val="bg1"/>
              </a:solidFill>
              <a:ea typeface="MS Mincho" pitchFamily="49" charset="-128"/>
            </a:endParaRPr>
          </a:p>
        </p:txBody>
      </p:sp>
      <p:sp>
        <p:nvSpPr>
          <p:cNvPr id="17223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2237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وَبِٱلَّذِي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فَضَّلْتَهُمْ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ٱلْعَالَمِينَ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in the name of the thing by which You have preferred them over all the other beings,</a:t>
            </a:r>
          </a:p>
        </p:txBody>
      </p:sp>
      <p:sp>
        <p:nvSpPr>
          <p:cNvPr id="172339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billadhi faddaltahum `ala al`alamina</a:t>
            </a:r>
            <a:endParaRPr lang="fi-FI" sz="3200" b="1" i="1">
              <a:solidFill>
                <a:schemeClr val="bg1"/>
              </a:solidFill>
              <a:ea typeface="MS Mincho" pitchFamily="49" charset="-128"/>
            </a:endParaRPr>
          </a:p>
        </p:txBody>
      </p:sp>
      <p:sp>
        <p:nvSpPr>
          <p:cNvPr id="17233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2339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وَبِٱسْمِكَ</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ٱلَّذِي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جَعَلْتَهُ عِنْدَهُمْ</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in the name of Your Name that You have placed with them</a:t>
            </a:r>
          </a:p>
        </p:txBody>
      </p:sp>
      <p:sp>
        <p:nvSpPr>
          <p:cNvPr id="172442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bismika alladhi ja`altahu `indahum</a:t>
            </a:r>
          </a:p>
        </p:txBody>
      </p:sp>
      <p:sp>
        <p:nvSpPr>
          <p:cNvPr id="17244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2442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ChangeArrowheads="1"/>
          </p:cNvSpPr>
          <p:nvPr/>
        </p:nvSpPr>
        <p:spPr bwMode="auto">
          <a:xfrm>
            <a:off x="304800" y="2199072"/>
            <a:ext cx="83343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600" b="1" i="1" u="sng" dirty="0" smtClean="0">
                <a:solidFill>
                  <a:srgbClr val="C00000"/>
                </a:solidFill>
                <a:latin typeface="Trebuchet MS" pitchFamily="34" charset="0"/>
                <a:ea typeface="MS Mincho" pitchFamily="49" charset="-128"/>
              </a:rPr>
              <a:t>Contents</a:t>
            </a:r>
          </a:p>
          <a:p>
            <a:pPr algn="ctr"/>
            <a:r>
              <a:rPr lang="en-US" sz="3600" b="1" i="1" dirty="0" err="1" smtClean="0">
                <a:solidFill>
                  <a:srgbClr val="C00000"/>
                </a:solidFill>
                <a:latin typeface="Trebuchet MS" pitchFamily="34" charset="0"/>
                <a:ea typeface="MS Mincho" pitchFamily="49" charset="-128"/>
              </a:rPr>
              <a:t>Ziarat</a:t>
            </a:r>
            <a:r>
              <a:rPr lang="en-US" sz="3600" b="1" i="1" dirty="0" smtClean="0">
                <a:solidFill>
                  <a:srgbClr val="C00000"/>
                </a:solidFill>
                <a:latin typeface="Trebuchet MS" pitchFamily="34" charset="0"/>
                <a:ea typeface="MS Mincho" pitchFamily="49" charset="-128"/>
              </a:rPr>
              <a:t> Ashura</a:t>
            </a:r>
          </a:p>
          <a:p>
            <a:pPr algn="ctr"/>
            <a:r>
              <a:rPr lang="en-US" sz="3600" b="1" i="1" dirty="0" err="1" smtClean="0">
                <a:solidFill>
                  <a:srgbClr val="C00000"/>
                </a:solidFill>
                <a:latin typeface="Trebuchet MS" pitchFamily="34" charset="0"/>
                <a:ea typeface="MS Mincho" pitchFamily="49" charset="-128"/>
              </a:rPr>
              <a:t>Dua</a:t>
            </a:r>
            <a:r>
              <a:rPr lang="en-US" sz="3600" b="1" i="1" dirty="0" smtClean="0">
                <a:solidFill>
                  <a:srgbClr val="C00000"/>
                </a:solidFill>
                <a:latin typeface="Trebuchet MS" pitchFamily="34" charset="0"/>
                <a:ea typeface="MS Mincho" pitchFamily="49" charset="-128"/>
              </a:rPr>
              <a:t> </a:t>
            </a:r>
            <a:r>
              <a:rPr lang="en-US" sz="3600" b="1" i="1" dirty="0" err="1" smtClean="0">
                <a:solidFill>
                  <a:srgbClr val="C00000"/>
                </a:solidFill>
                <a:latin typeface="Trebuchet MS" pitchFamily="34" charset="0"/>
                <a:ea typeface="MS Mincho" pitchFamily="49" charset="-128"/>
              </a:rPr>
              <a:t>Alqama</a:t>
            </a:r>
            <a:r>
              <a:rPr lang="en-US" sz="3600" b="1" i="1" dirty="0" smtClean="0">
                <a:solidFill>
                  <a:srgbClr val="C00000"/>
                </a:solidFill>
                <a:latin typeface="Trebuchet MS" pitchFamily="34" charset="0"/>
                <a:ea typeface="MS Mincho" pitchFamily="49" charset="-128"/>
              </a:rPr>
              <a:t> </a:t>
            </a:r>
          </a:p>
          <a:p>
            <a:pPr algn="ctr"/>
            <a:r>
              <a:rPr lang="en-US" sz="3600" b="1" i="1" dirty="0" err="1" smtClean="0">
                <a:solidFill>
                  <a:srgbClr val="C00000"/>
                </a:solidFill>
                <a:latin typeface="Trebuchet MS" pitchFamily="34" charset="0"/>
                <a:ea typeface="MS Mincho" pitchFamily="49" charset="-128"/>
              </a:rPr>
              <a:t>Amáál</a:t>
            </a:r>
            <a:r>
              <a:rPr lang="en-US" sz="3600" b="1" i="1" dirty="0" smtClean="0">
                <a:solidFill>
                  <a:srgbClr val="C00000"/>
                </a:solidFill>
                <a:latin typeface="Trebuchet MS" pitchFamily="34" charset="0"/>
                <a:ea typeface="MS Mincho" pitchFamily="49" charset="-128"/>
              </a:rPr>
              <a:t> </a:t>
            </a:r>
            <a:r>
              <a:rPr lang="en-US" sz="3600" b="1" i="1" dirty="0">
                <a:solidFill>
                  <a:srgbClr val="C00000"/>
                </a:solidFill>
                <a:latin typeface="Trebuchet MS" pitchFamily="34" charset="0"/>
                <a:ea typeface="MS Mincho" pitchFamily="49" charset="-128"/>
              </a:rPr>
              <a:t>of </a:t>
            </a:r>
            <a:r>
              <a:rPr lang="en-US" sz="3600" b="1" i="1" dirty="0" err="1">
                <a:solidFill>
                  <a:srgbClr val="C00000"/>
                </a:solidFill>
                <a:latin typeface="Trebuchet MS" pitchFamily="34" charset="0"/>
                <a:ea typeface="MS Mincho" pitchFamily="49" charset="-128"/>
              </a:rPr>
              <a:t>Ashurá</a:t>
            </a:r>
            <a:endParaRPr lang="en-US" sz="3600" b="1" i="1" dirty="0">
              <a:solidFill>
                <a:srgbClr val="C00000"/>
              </a:solidFill>
              <a:latin typeface="Trebuchet MS" pitchFamily="34" charset="0"/>
              <a:ea typeface="MS Mincho" pitchFamily="49" charset="-128"/>
            </a:endParaRPr>
          </a:p>
        </p:txBody>
      </p:sp>
      <p:sp>
        <p:nvSpPr>
          <p:cNvPr id="2051" name="Rectangle 8"/>
          <p:cNvSpPr>
            <a:spLocks noChangeArrowheads="1"/>
          </p:cNvSpPr>
          <p:nvPr/>
        </p:nvSpPr>
        <p:spPr bwMode="auto">
          <a:xfrm>
            <a:off x="685800" y="5040313"/>
            <a:ext cx="7848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solidFill>
                  <a:schemeClr val="bg1"/>
                </a:solidFill>
              </a:rPr>
              <a:t>(Arabic text with English Translation &amp; English Transliteration)</a:t>
            </a:r>
          </a:p>
        </p:txBody>
      </p:sp>
      <p:sp>
        <p:nvSpPr>
          <p:cNvPr id="2052" name="Rectangle 5"/>
          <p:cNvSpPr>
            <a:spLocks noChangeArrowheads="1"/>
          </p:cNvSpPr>
          <p:nvPr/>
        </p:nvSpPr>
        <p:spPr bwMode="auto">
          <a:xfrm>
            <a:off x="0" y="5867400"/>
            <a:ext cx="9144000" cy="6309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sz="1200" b="1" dirty="0">
              <a:solidFill>
                <a:schemeClr val="bg1"/>
              </a:solidFill>
              <a:latin typeface="Trebuchet MS" pitchFamily="34" charset="0"/>
            </a:endParaRPr>
          </a:p>
          <a:p>
            <a:pPr algn="ctr"/>
            <a:r>
              <a:rPr lang="en-US" sz="1100" b="1" dirty="0">
                <a:solidFill>
                  <a:schemeClr val="bg1"/>
                </a:solidFill>
              </a:rPr>
              <a:t>For any errors / comments please write to: duas.org@gmail.com</a:t>
            </a:r>
            <a:endParaRPr lang="en-US" sz="1200" b="1" dirty="0">
              <a:solidFill>
                <a:schemeClr val="bg1"/>
              </a:solidFill>
              <a:latin typeface="Trebuchet MS" pitchFamily="34" charset="0"/>
            </a:endParaRPr>
          </a:p>
          <a:p>
            <a:pPr algn="ctr"/>
            <a:r>
              <a:rPr lang="en-US" sz="1200" b="1" dirty="0">
                <a:solidFill>
                  <a:schemeClr val="bg1"/>
                </a:solidFill>
                <a:latin typeface="Trebuchet MS" pitchFamily="34" charset="0"/>
              </a:rPr>
              <a:t>Kindly recite </a:t>
            </a:r>
            <a:r>
              <a:rPr lang="en-US" sz="1200" b="1" dirty="0" err="1">
                <a:solidFill>
                  <a:schemeClr val="bg1"/>
                </a:solidFill>
                <a:latin typeface="Trebuchet MS" pitchFamily="34" charset="0"/>
              </a:rPr>
              <a:t>Sura</a:t>
            </a:r>
            <a:r>
              <a:rPr lang="en-US" sz="1200" b="1" dirty="0">
                <a:solidFill>
                  <a:schemeClr val="bg1"/>
                </a:solidFill>
                <a:latin typeface="Trebuchet MS" pitchFamily="34" charset="0"/>
              </a:rPr>
              <a:t> E </a:t>
            </a:r>
            <a:r>
              <a:rPr lang="en-US" sz="1200" b="1" dirty="0" err="1">
                <a:solidFill>
                  <a:schemeClr val="bg1"/>
                </a:solidFill>
                <a:latin typeface="Trebuchet MS" pitchFamily="34" charset="0"/>
              </a:rPr>
              <a:t>Fatiha</a:t>
            </a:r>
            <a:r>
              <a:rPr lang="en-US" sz="1200" b="1" dirty="0">
                <a:solidFill>
                  <a:schemeClr val="bg1"/>
                </a:solidFill>
                <a:latin typeface="Trebuchet MS" pitchFamily="34" charset="0"/>
              </a:rPr>
              <a:t> for </a:t>
            </a:r>
            <a:r>
              <a:rPr lang="en-US" sz="1200" b="1" dirty="0" err="1">
                <a:solidFill>
                  <a:schemeClr val="bg1"/>
                </a:solidFill>
                <a:latin typeface="Trebuchet MS" pitchFamily="34" charset="0"/>
              </a:rPr>
              <a:t>Marhumeen</a:t>
            </a:r>
            <a:r>
              <a:rPr lang="en-US" sz="1200" b="1" dirty="0">
                <a:solidFill>
                  <a:schemeClr val="bg1"/>
                </a:solidFill>
                <a:latin typeface="Trebuchet MS" pitchFamily="34" charset="0"/>
              </a:rPr>
              <a:t> of all those who have worked towards making this small work possible</a:t>
            </a:r>
            <a:r>
              <a:rPr lang="en-US" sz="1200" b="1" dirty="0" smtClean="0">
                <a:solidFill>
                  <a:schemeClr val="bg1"/>
                </a:solidFill>
                <a:latin typeface="Trebuchet MS" pitchFamily="34" charset="0"/>
              </a:rPr>
              <a:t>.</a:t>
            </a:r>
            <a:endParaRPr lang="en-US" sz="1200" b="1" dirty="0">
              <a:solidFill>
                <a:schemeClr val="bg1"/>
              </a:solidFill>
              <a:latin typeface="Trebuchet MS" pitchFamily="34" charset="0"/>
            </a:endParaRPr>
          </a:p>
        </p:txBody>
      </p:sp>
      <p:sp>
        <p:nvSpPr>
          <p:cNvPr id="2054"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endParaRPr lang="en-US" sz="1600" b="1">
              <a:solidFill>
                <a:schemeClr val="bg1"/>
              </a:solidFill>
              <a:latin typeface="Trebuchet MS" pitchFamily="34" charset="0"/>
            </a:endParaRPr>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60725" y="1340768"/>
            <a:ext cx="2622550"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458548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سَيِّدَةِ نِسَاءِ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ٱلْعَالَمِينَ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the doyenne of the women of the worlds.</a:t>
            </a:r>
          </a:p>
        </p:txBody>
      </p:sp>
      <p:sp>
        <p:nvSpPr>
          <p:cNvPr id="2048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sayyidati nisa'i al`alamina</a:t>
            </a:r>
          </a:p>
        </p:txBody>
      </p:sp>
      <p:sp>
        <p:nvSpPr>
          <p:cNvPr id="204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2048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وَبِهِ خَصَصْتَهُمْ دُونَ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ٱلْعَالَمِينَ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given them exclusively other than all the other beings,</a:t>
            </a:r>
          </a:p>
        </p:txBody>
      </p:sp>
      <p:sp>
        <p:nvSpPr>
          <p:cNvPr id="172544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it-IT" sz="3200" b="1" i="1">
                <a:solidFill>
                  <a:schemeClr val="bg1"/>
                </a:solidFill>
                <a:ea typeface="MS Mincho" pitchFamily="49" charset="-128"/>
              </a:rPr>
              <a:t>wa bihi khasastahum duna al`alamina</a:t>
            </a:r>
            <a:endParaRPr lang="fi-FI" sz="3200" b="1" i="1">
              <a:solidFill>
                <a:schemeClr val="bg1"/>
              </a:solidFill>
              <a:ea typeface="MS Mincho" pitchFamily="49" charset="-128"/>
            </a:endParaRPr>
          </a:p>
        </p:txBody>
      </p:sp>
      <p:sp>
        <p:nvSpPr>
          <p:cNvPr id="17254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2544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وَبِهِ ابَنْتَهُمْ</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through which You have distinguished them</a:t>
            </a:r>
          </a:p>
        </p:txBody>
      </p:sp>
      <p:sp>
        <p:nvSpPr>
          <p:cNvPr id="172646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bihi abantahum</a:t>
            </a:r>
            <a:endParaRPr lang="fi-FI" sz="3200" b="1" i="1">
              <a:solidFill>
                <a:schemeClr val="bg1"/>
              </a:solidFill>
              <a:ea typeface="MS Mincho" pitchFamily="49" charset="-128"/>
            </a:endParaRPr>
          </a:p>
        </p:txBody>
      </p:sp>
      <p:sp>
        <p:nvSpPr>
          <p:cNvPr id="17264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2647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وَابَنْتَ فَضْلَهُمْ مِنْ فَضْلِ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ٱلْعَالَمِينَ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demonstrated their distinctive precedence over all the other beings so uniquely</a:t>
            </a:r>
          </a:p>
        </p:txBody>
      </p:sp>
      <p:sp>
        <p:nvSpPr>
          <p:cNvPr id="172749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abanta fadlahum min fadli al`alamina</a:t>
            </a:r>
            <a:endParaRPr lang="fi-FI" sz="3200" b="1" i="1">
              <a:solidFill>
                <a:schemeClr val="bg1"/>
              </a:solidFill>
              <a:ea typeface="MS Mincho" pitchFamily="49" charset="-128"/>
            </a:endParaRPr>
          </a:p>
        </p:txBody>
      </p:sp>
      <p:sp>
        <p:nvSpPr>
          <p:cNvPr id="17274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2749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حَتَّىٰ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فَاقَ فَضْلُهُمْ فَضْلَ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ٱلْعَالَمِينَ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جَمِيعاً</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that their preference has exceeded all the distinctive features of all the other beings;</a:t>
            </a:r>
          </a:p>
        </p:txBody>
      </p:sp>
      <p:sp>
        <p:nvSpPr>
          <p:cNvPr id="172851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sv-SE" sz="3200" b="1" i="1">
                <a:solidFill>
                  <a:schemeClr val="bg1"/>
                </a:solidFill>
                <a:ea typeface="MS Mincho" pitchFamily="49" charset="-128"/>
              </a:rPr>
              <a:t>hatta faqa fadluhum fadla al`alamina jami`an</a:t>
            </a:r>
            <a:endParaRPr lang="fi-FI" sz="3200" b="1" i="1">
              <a:solidFill>
                <a:schemeClr val="bg1"/>
              </a:solidFill>
              <a:ea typeface="MS Mincho" pitchFamily="49" charset="-128"/>
            </a:endParaRPr>
          </a:p>
        </p:txBody>
      </p:sp>
      <p:sp>
        <p:nvSpPr>
          <p:cNvPr id="17285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2851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اسْالُكَ انْ تُصَلِّيَ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مُحَمَّدٍ وَآلِ مُحَمَّدٍ</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 beseech You (in the name of all that) to send blessings upon Muhammad and the Household of Muhammad,</a:t>
            </a:r>
          </a:p>
        </p:txBody>
      </p:sp>
      <p:sp>
        <p:nvSpPr>
          <p:cNvPr id="172954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as'aluka an tusalliya `ala muhammadin wa ali muhammadin</a:t>
            </a:r>
          </a:p>
        </p:txBody>
      </p:sp>
      <p:sp>
        <p:nvSpPr>
          <p:cNvPr id="17295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2954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وَانْ تَكْشِفَ عَنِّي غَمِّي</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to relieve me from my distress,</a:t>
            </a:r>
          </a:p>
        </p:txBody>
      </p:sp>
      <p:sp>
        <p:nvSpPr>
          <p:cNvPr id="173056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it-IT" sz="3200" b="1" i="1">
                <a:solidFill>
                  <a:schemeClr val="bg1"/>
                </a:solidFill>
                <a:ea typeface="MS Mincho" pitchFamily="49" charset="-128"/>
              </a:rPr>
              <a:t>wa an takshifa `anni ghammi</a:t>
            </a:r>
            <a:endParaRPr lang="fi-FI" sz="3200" b="1" i="1">
              <a:solidFill>
                <a:schemeClr val="bg1"/>
              </a:solidFill>
              <a:ea typeface="MS Mincho" pitchFamily="49" charset="-128"/>
            </a:endParaRPr>
          </a:p>
        </p:txBody>
      </p:sp>
      <p:sp>
        <p:nvSpPr>
          <p:cNvPr id="17305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3056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وَهَمِّي وَكَرْبِي</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grief, and agony,</a:t>
            </a:r>
          </a:p>
        </p:txBody>
      </p:sp>
      <p:sp>
        <p:nvSpPr>
          <p:cNvPr id="173158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hammi wa karbi</a:t>
            </a:r>
            <a:endParaRPr lang="fi-FI" sz="3200" b="1" i="1">
              <a:solidFill>
                <a:schemeClr val="bg1"/>
              </a:solidFill>
              <a:ea typeface="MS Mincho" pitchFamily="49" charset="-128"/>
            </a:endParaRPr>
          </a:p>
        </p:txBody>
      </p:sp>
      <p:sp>
        <p:nvSpPr>
          <p:cNvPr id="17315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3159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وَتَكْفِيَنِي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ٱلْمُهِمَّ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 امُورِي</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to make up for me all my distressing affairs,</a:t>
            </a:r>
          </a:p>
        </p:txBody>
      </p:sp>
      <p:sp>
        <p:nvSpPr>
          <p:cNvPr id="173261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takfiyani almuhimma min umuri</a:t>
            </a:r>
          </a:p>
        </p:txBody>
      </p:sp>
      <p:sp>
        <p:nvSpPr>
          <p:cNvPr id="17326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3261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وَتَقْضِيَ عَنِّي دَيْنِي</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to help me settle my debts,</a:t>
            </a:r>
          </a:p>
        </p:txBody>
      </p:sp>
      <p:sp>
        <p:nvSpPr>
          <p:cNvPr id="173363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taqdiya `anni dayni</a:t>
            </a:r>
            <a:endParaRPr lang="fi-FI" sz="3200" b="1" i="1">
              <a:solidFill>
                <a:schemeClr val="bg1"/>
              </a:solidFill>
              <a:ea typeface="MS Mincho" pitchFamily="49" charset="-128"/>
            </a:endParaRPr>
          </a:p>
        </p:txBody>
      </p:sp>
      <p:sp>
        <p:nvSpPr>
          <p:cNvPr id="17336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3363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وَتُجِيـرَنِي مِنَ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ٱلْفَقْرِ</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to safeguard me against poverty,</a:t>
            </a:r>
          </a:p>
        </p:txBody>
      </p:sp>
      <p:sp>
        <p:nvSpPr>
          <p:cNvPr id="173466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tujirani min alfaqri</a:t>
            </a:r>
            <a:endParaRPr lang="fi-FI" sz="3200" b="1" i="1">
              <a:solidFill>
                <a:schemeClr val="bg1"/>
              </a:solidFill>
              <a:ea typeface="MS Mincho" pitchFamily="49" charset="-128"/>
            </a:endParaRPr>
          </a:p>
        </p:txBody>
      </p:sp>
      <p:sp>
        <p:nvSpPr>
          <p:cNvPr id="17346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3466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اَلسَّلاَمُ عَلَيْكَ يَا ثَارَ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وَٱبْنَ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ثَارِهِ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وَٱلْوِتْرَ</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ٱلْمَوْتُورَ</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Peace be upon you, O vengeance of Allah, son of His vengeance, and the </a:t>
            </a:r>
            <a:r>
              <a:rPr lang="en-US" sz="3600" b="1" kern="1200" dirty="0" err="1">
                <a:solidFill>
                  <a:schemeClr val="bg1"/>
                </a:solidFill>
                <a:ea typeface="MS Mincho" pitchFamily="49" charset="-128"/>
              </a:rPr>
              <a:t>unavenged</a:t>
            </a:r>
            <a:r>
              <a:rPr lang="en-US" sz="3600" b="1" kern="1200" dirty="0">
                <a:solidFill>
                  <a:schemeClr val="bg1"/>
                </a:solidFill>
                <a:ea typeface="MS Mincho" pitchFamily="49" charset="-128"/>
              </a:rPr>
              <a:t> so far.</a:t>
            </a:r>
          </a:p>
        </p:txBody>
      </p:sp>
      <p:sp>
        <p:nvSpPr>
          <p:cNvPr id="2150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alssalamu `alayka ya thara allahi wabna tharihi walwitra almawtura</a:t>
            </a:r>
          </a:p>
        </p:txBody>
      </p:sp>
      <p:sp>
        <p:nvSpPr>
          <p:cNvPr id="215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2151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وَتُجِيـرَنِي مِنَ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ٱلْفَاقَةِ</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to safeguard me against scarcity,</a:t>
            </a:r>
          </a:p>
        </p:txBody>
      </p:sp>
      <p:sp>
        <p:nvSpPr>
          <p:cNvPr id="173568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tujirani min alfaqati</a:t>
            </a:r>
            <a:endParaRPr lang="fi-FI" sz="3200" b="1" i="1">
              <a:solidFill>
                <a:schemeClr val="bg1"/>
              </a:solidFill>
              <a:ea typeface="MS Mincho" pitchFamily="49" charset="-128"/>
            </a:endParaRPr>
          </a:p>
        </p:txBody>
      </p:sp>
      <p:sp>
        <p:nvSpPr>
          <p:cNvPr id="17356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3568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وَتُغْنِيَنِي عَنِ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ٱلْمَسْالَةِ</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ٱلْمَخْلُوقِينَ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to make me dispense with begging from the created beings,</a:t>
            </a:r>
          </a:p>
        </p:txBody>
      </p:sp>
      <p:sp>
        <p:nvSpPr>
          <p:cNvPr id="173670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tughniyani `an almas'alati ila almakhluqina</a:t>
            </a:r>
            <a:endParaRPr lang="fi-FI" sz="3200" b="1" i="1">
              <a:solidFill>
                <a:schemeClr val="bg1"/>
              </a:solidFill>
              <a:ea typeface="MS Mincho" pitchFamily="49" charset="-128"/>
            </a:endParaRPr>
          </a:p>
        </p:txBody>
      </p:sp>
      <p:sp>
        <p:nvSpPr>
          <p:cNvPr id="17367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3671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وَتَكْفِيَنِي هَمَّ مَنْ اخَافُ هَمَّهُ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to spare me from the distress of what I anticipate to distress me,</a:t>
            </a:r>
          </a:p>
        </p:txBody>
      </p:sp>
      <p:sp>
        <p:nvSpPr>
          <p:cNvPr id="173773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takfiyani hamma man akhafu hammahu</a:t>
            </a:r>
            <a:endParaRPr lang="fi-FI" sz="3200" b="1" i="1">
              <a:solidFill>
                <a:schemeClr val="bg1"/>
              </a:solidFill>
              <a:ea typeface="MS Mincho" pitchFamily="49" charset="-128"/>
            </a:endParaRPr>
          </a:p>
        </p:txBody>
      </p:sp>
      <p:sp>
        <p:nvSpPr>
          <p:cNvPr id="17377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3773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وَعُسْرَ مَنْ اخَافُ عُسْرَهُ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the difficulty of what I anticipate to be difficult for me,</a:t>
            </a:r>
          </a:p>
        </p:txBody>
      </p:sp>
      <p:sp>
        <p:nvSpPr>
          <p:cNvPr id="173875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`usra man akhafu `usrahu</a:t>
            </a:r>
            <a:endParaRPr lang="fi-FI" sz="3200" b="1" i="1">
              <a:solidFill>
                <a:schemeClr val="bg1"/>
              </a:solidFill>
              <a:ea typeface="MS Mincho" pitchFamily="49" charset="-128"/>
            </a:endParaRPr>
          </a:p>
        </p:txBody>
      </p:sp>
      <p:sp>
        <p:nvSpPr>
          <p:cNvPr id="17387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3875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وَحُزُونَةَ مَنْ اخَافُ حُزُونَتَهُ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the toughness of what I anticipate to be hard for me (to deal with),</a:t>
            </a:r>
          </a:p>
        </p:txBody>
      </p:sp>
      <p:sp>
        <p:nvSpPr>
          <p:cNvPr id="173978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huzunata man akhafu huzunatahu</a:t>
            </a:r>
            <a:endParaRPr lang="fi-FI" sz="3200" b="1" i="1">
              <a:solidFill>
                <a:schemeClr val="bg1"/>
              </a:solidFill>
              <a:ea typeface="MS Mincho" pitchFamily="49" charset="-128"/>
            </a:endParaRPr>
          </a:p>
        </p:txBody>
      </p:sp>
      <p:sp>
        <p:nvSpPr>
          <p:cNvPr id="17397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3978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وَشَرَّ مَنْ اخَافُ شَرَّهُ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the evil of what I anticipate to be evil,</a:t>
            </a:r>
          </a:p>
        </p:txBody>
      </p:sp>
      <p:sp>
        <p:nvSpPr>
          <p:cNvPr id="174080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n-US" sz="3200" b="1" i="1">
                <a:solidFill>
                  <a:schemeClr val="bg1"/>
                </a:solidFill>
                <a:ea typeface="MS Mincho" pitchFamily="49" charset="-128"/>
              </a:rPr>
              <a:t>wa sharra man akhafu sharrahu</a:t>
            </a:r>
            <a:endParaRPr lang="fi-FI" sz="3200" b="1" i="1">
              <a:solidFill>
                <a:schemeClr val="bg1"/>
              </a:solidFill>
              <a:ea typeface="MS Mincho" pitchFamily="49" charset="-128"/>
            </a:endParaRPr>
          </a:p>
        </p:txBody>
      </p:sp>
      <p:sp>
        <p:nvSpPr>
          <p:cNvPr id="17408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4080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وَمَكْرَ مَنْ اخَافُ مَكْرَهُ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the conspiracy of whom I anticipate to plot conspiracy (against me),</a:t>
            </a:r>
          </a:p>
        </p:txBody>
      </p:sp>
      <p:sp>
        <p:nvSpPr>
          <p:cNvPr id="174182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sv-SE" sz="3200" b="1" i="1">
                <a:solidFill>
                  <a:schemeClr val="bg1"/>
                </a:solidFill>
                <a:ea typeface="MS Mincho" pitchFamily="49" charset="-128"/>
              </a:rPr>
              <a:t>wa makra man akhafu makrahu</a:t>
            </a:r>
            <a:endParaRPr lang="fi-FI" sz="3200" b="1" i="1">
              <a:solidFill>
                <a:schemeClr val="bg1"/>
              </a:solidFill>
              <a:ea typeface="MS Mincho" pitchFamily="49" charset="-128"/>
            </a:endParaRPr>
          </a:p>
        </p:txBody>
      </p:sp>
      <p:sp>
        <p:nvSpPr>
          <p:cNvPr id="17418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4183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وَبَغْيَ مَنْ اخَافُ بَغْيَهُ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the tyranny of whom I anticipate to treat me tyrannically,</a:t>
            </a:r>
          </a:p>
        </p:txBody>
      </p:sp>
      <p:sp>
        <p:nvSpPr>
          <p:cNvPr id="174285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baghya man akhafu baghyahu</a:t>
            </a:r>
            <a:endParaRPr lang="fi-FI" sz="3200" b="1" i="1">
              <a:solidFill>
                <a:schemeClr val="bg1"/>
              </a:solidFill>
              <a:ea typeface="MS Mincho" pitchFamily="49" charset="-128"/>
            </a:endParaRPr>
          </a:p>
        </p:txBody>
      </p:sp>
      <p:sp>
        <p:nvSpPr>
          <p:cNvPr id="17428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4285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وَجَوْرَ مَنْ اخَافُ جَوْرَهُ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the injustice of whom I anticipate to be unjust to me</a:t>
            </a:r>
          </a:p>
        </p:txBody>
      </p:sp>
      <p:sp>
        <p:nvSpPr>
          <p:cNvPr id="174387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jawra man akhafu jawrahu</a:t>
            </a:r>
            <a:endParaRPr lang="fi-FI" sz="3200" b="1" i="1">
              <a:solidFill>
                <a:schemeClr val="bg1"/>
              </a:solidFill>
              <a:ea typeface="MS Mincho" pitchFamily="49" charset="-128"/>
            </a:endParaRPr>
          </a:p>
        </p:txBody>
      </p:sp>
      <p:sp>
        <p:nvSpPr>
          <p:cNvPr id="17438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4387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وَسُلْطَانَ مَنْ اخَافُ سُلْطَانَهُ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the domination of whom I anticipate to dominate me,</a:t>
            </a:r>
          </a:p>
        </p:txBody>
      </p:sp>
      <p:sp>
        <p:nvSpPr>
          <p:cNvPr id="174490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sultana man akhafu sultanahu</a:t>
            </a:r>
          </a:p>
        </p:txBody>
      </p:sp>
      <p:sp>
        <p:nvSpPr>
          <p:cNvPr id="17449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4490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اَلسَّلاَمُ عَلَيْكَ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ٱلارْوَاحِ</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ٱلَّتِي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حَلَّتْ بِفِنَائِكَ</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Peace be upon you and upon the souls that resided in your courtyard.</a:t>
            </a:r>
          </a:p>
        </p:txBody>
      </p:sp>
      <p:sp>
        <p:nvSpPr>
          <p:cNvPr id="2253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alssalamu `alayka wa `ala al-arwahi allati hallat bifina'ika</a:t>
            </a:r>
          </a:p>
        </p:txBody>
      </p:sp>
      <p:sp>
        <p:nvSpPr>
          <p:cNvPr id="225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22534"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وَكَيْدَ مَنْ اخَافُ كَيْدَهُ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the trickery of whom I anticipate to trick me,</a:t>
            </a:r>
          </a:p>
        </p:txBody>
      </p:sp>
      <p:sp>
        <p:nvSpPr>
          <p:cNvPr id="174592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kayda man akhafu kaydahu</a:t>
            </a:r>
            <a:endParaRPr lang="fi-FI" sz="3200" b="1" i="1">
              <a:solidFill>
                <a:schemeClr val="bg1"/>
              </a:solidFill>
              <a:ea typeface="MS Mincho" pitchFamily="49" charset="-128"/>
            </a:endParaRPr>
          </a:p>
        </p:txBody>
      </p:sp>
      <p:sp>
        <p:nvSpPr>
          <p:cNvPr id="17459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4592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وَمَقْدُرَةَ مَنْ اخَافُ مَقْدُرَتَهُ عَلَيَّ</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the authority of whom I anticipate to seize me,</a:t>
            </a:r>
          </a:p>
        </p:txBody>
      </p:sp>
      <p:sp>
        <p:nvSpPr>
          <p:cNvPr id="174694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maqdurata man akhafu maqduratahu `alayya</a:t>
            </a:r>
            <a:endParaRPr lang="fi-FI" sz="3200" b="1" i="1">
              <a:solidFill>
                <a:schemeClr val="bg1"/>
              </a:solidFill>
              <a:ea typeface="MS Mincho" pitchFamily="49" charset="-128"/>
            </a:endParaRPr>
          </a:p>
        </p:txBody>
      </p:sp>
      <p:sp>
        <p:nvSpPr>
          <p:cNvPr id="17469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4695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وَتَرُدَّ عَنِّي كَيْدَ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ٱلْكَيَدَةِ</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to ward off from me the trickeries of the deceivers</a:t>
            </a:r>
          </a:p>
        </p:txBody>
      </p:sp>
      <p:sp>
        <p:nvSpPr>
          <p:cNvPr id="174797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tarudda `anni kayda alkayadati</a:t>
            </a:r>
            <a:endParaRPr lang="fi-FI" sz="3200" b="1" i="1">
              <a:solidFill>
                <a:schemeClr val="bg1"/>
              </a:solidFill>
              <a:ea typeface="MS Mincho" pitchFamily="49" charset="-128"/>
            </a:endParaRPr>
          </a:p>
        </p:txBody>
      </p:sp>
      <p:sp>
        <p:nvSpPr>
          <p:cNvPr id="17479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4797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وَمَكْرَ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ٱلْمَكَرَةِ</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the cunning of the devious.</a:t>
            </a:r>
          </a:p>
        </p:txBody>
      </p:sp>
      <p:sp>
        <p:nvSpPr>
          <p:cNvPr id="174899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makra almakarati</a:t>
            </a:r>
            <a:endParaRPr lang="fi-FI" sz="3200" b="1" i="1">
              <a:solidFill>
                <a:schemeClr val="bg1"/>
              </a:solidFill>
              <a:ea typeface="MS Mincho" pitchFamily="49" charset="-128"/>
            </a:endParaRPr>
          </a:p>
        </p:txBody>
      </p:sp>
      <p:sp>
        <p:nvSpPr>
          <p:cNvPr id="17489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4899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مَنْ ارَادَنِي فَارِدْهُ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Allah, stand for me against him who intends evil for me,</a:t>
            </a:r>
          </a:p>
        </p:txBody>
      </p:sp>
      <p:sp>
        <p:nvSpPr>
          <p:cNvPr id="175002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allahumma man aradani fa'arid-hu</a:t>
            </a:r>
            <a:endParaRPr lang="fi-FI" sz="3200" b="1" i="1">
              <a:solidFill>
                <a:schemeClr val="bg1"/>
              </a:solidFill>
              <a:ea typeface="MS Mincho" pitchFamily="49" charset="-128"/>
            </a:endParaRPr>
          </a:p>
        </p:txBody>
      </p:sp>
      <p:sp>
        <p:nvSpPr>
          <p:cNvPr id="17500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5002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وَمَنْ كَادَنِي فَكِدْهُ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intrigue against him who intends to conspire against me,</a:t>
            </a:r>
          </a:p>
        </p:txBody>
      </p:sp>
      <p:sp>
        <p:nvSpPr>
          <p:cNvPr id="175104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man kadani fakid-hu</a:t>
            </a:r>
            <a:endParaRPr lang="fi-FI" sz="3200" b="1" i="1">
              <a:solidFill>
                <a:schemeClr val="bg1"/>
              </a:solidFill>
              <a:ea typeface="MS Mincho" pitchFamily="49" charset="-128"/>
            </a:endParaRPr>
          </a:p>
        </p:txBody>
      </p:sp>
      <p:sp>
        <p:nvSpPr>
          <p:cNvPr id="17510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5104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وَٱصْرِفْ</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عَنِّي كَيْدَهُ وَمَكْرَهُ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turn away from me his trickeries, cunning,</a:t>
            </a:r>
          </a:p>
        </p:txBody>
      </p:sp>
      <p:sp>
        <p:nvSpPr>
          <p:cNvPr id="175206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wasrif `anni kaydahu wa makrahu</a:t>
            </a:r>
            <a:endParaRPr lang="fi-FI" sz="3200" b="1" i="1">
              <a:solidFill>
                <a:schemeClr val="bg1"/>
              </a:solidFill>
              <a:ea typeface="MS Mincho" pitchFamily="49" charset="-128"/>
            </a:endParaRPr>
          </a:p>
        </p:txBody>
      </p:sp>
      <p:sp>
        <p:nvSpPr>
          <p:cNvPr id="17520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5207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وَبَاسَهُ وَامَانِيَّهُ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influence, and evil desires,</a:t>
            </a:r>
          </a:p>
        </p:txBody>
      </p:sp>
      <p:sp>
        <p:nvSpPr>
          <p:cNvPr id="175309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ba'sahu wa amaniyyahu</a:t>
            </a:r>
            <a:endParaRPr lang="fi-FI" sz="3200" b="1" i="1">
              <a:solidFill>
                <a:schemeClr val="bg1"/>
              </a:solidFill>
              <a:ea typeface="MS Mincho" pitchFamily="49" charset="-128"/>
            </a:endParaRPr>
          </a:p>
        </p:txBody>
      </p:sp>
      <p:sp>
        <p:nvSpPr>
          <p:cNvPr id="17530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5309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وَٱمْنَعْهُ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عَنِّي كَيْفَ شِئْتَ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وَانَّىٰ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شِئْتَ</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prevent him against me in any way You choose and at any time You choose.</a:t>
            </a:r>
          </a:p>
        </p:txBody>
      </p:sp>
      <p:sp>
        <p:nvSpPr>
          <p:cNvPr id="175411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wamna`hu `anni kayfa shi'ta wa anna shi'ta</a:t>
            </a:r>
            <a:endParaRPr lang="fi-FI" sz="3200" b="1" i="1">
              <a:solidFill>
                <a:schemeClr val="bg1"/>
              </a:solidFill>
              <a:ea typeface="MS Mincho" pitchFamily="49" charset="-128"/>
            </a:endParaRPr>
          </a:p>
        </p:txBody>
      </p:sp>
      <p:sp>
        <p:nvSpPr>
          <p:cNvPr id="17541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5411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اشْغِلْهُ عَنِّي</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Allah, (please) preoccupy him against me</a:t>
            </a:r>
          </a:p>
        </p:txBody>
      </p:sp>
      <p:sp>
        <p:nvSpPr>
          <p:cNvPr id="175514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allahumma ashghalhu `anni</a:t>
            </a:r>
            <a:endParaRPr lang="fi-FI" sz="3200" b="1" i="1">
              <a:solidFill>
                <a:schemeClr val="bg1"/>
              </a:solidFill>
              <a:ea typeface="MS Mincho" pitchFamily="49" charset="-128"/>
            </a:endParaRPr>
          </a:p>
        </p:txBody>
      </p:sp>
      <p:sp>
        <p:nvSpPr>
          <p:cNvPr id="17551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5514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عَلَيْكُمْ مِنِّي جَمِيعاً سَلاَمُ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ابَداً</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Peace of Allah be upon all of you from me forever</a:t>
            </a:r>
          </a:p>
        </p:txBody>
      </p:sp>
      <p:sp>
        <p:nvSpPr>
          <p:cNvPr id="2355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`alaykum minni jami`an salamu allahi abadan</a:t>
            </a:r>
          </a:p>
        </p:txBody>
      </p:sp>
      <p:sp>
        <p:nvSpPr>
          <p:cNvPr id="235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2355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بِفَقْرٍ لاَ تَجْبُرُهُ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by means of poverty that You never cut down,</a:t>
            </a:r>
          </a:p>
        </p:txBody>
      </p:sp>
      <p:sp>
        <p:nvSpPr>
          <p:cNvPr id="175616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bifaqrin la tajburuhu</a:t>
            </a:r>
            <a:endParaRPr lang="fi-FI" sz="3200" b="1" i="1">
              <a:solidFill>
                <a:schemeClr val="bg1"/>
              </a:solidFill>
              <a:ea typeface="MS Mincho" pitchFamily="49" charset="-128"/>
            </a:endParaRPr>
          </a:p>
        </p:txBody>
      </p:sp>
      <p:sp>
        <p:nvSpPr>
          <p:cNvPr id="17561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5616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وَبِبَلاءٍ لاَ تَسْتُرُهُ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ordeals that You never recover,</a:t>
            </a:r>
          </a:p>
        </p:txBody>
      </p:sp>
      <p:sp>
        <p:nvSpPr>
          <p:cNvPr id="175718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bibala'in la tasturuhu</a:t>
            </a:r>
            <a:endParaRPr lang="fi-FI" sz="3200" b="1" i="1">
              <a:solidFill>
                <a:schemeClr val="bg1"/>
              </a:solidFill>
              <a:ea typeface="MS Mincho" pitchFamily="49" charset="-128"/>
            </a:endParaRPr>
          </a:p>
        </p:txBody>
      </p:sp>
      <p:sp>
        <p:nvSpPr>
          <p:cNvPr id="17571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5719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وَبِفَاقَةٍ لاَ تَسُدُّهَا</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neediness that You never stop,</a:t>
            </a:r>
          </a:p>
        </p:txBody>
      </p:sp>
      <p:sp>
        <p:nvSpPr>
          <p:cNvPr id="175821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bifaqatin la tasudduha</a:t>
            </a:r>
            <a:endParaRPr lang="fi-FI" sz="3200" b="1" i="1">
              <a:solidFill>
                <a:schemeClr val="bg1"/>
              </a:solidFill>
              <a:ea typeface="MS Mincho" pitchFamily="49" charset="-128"/>
            </a:endParaRPr>
          </a:p>
        </p:txBody>
      </p:sp>
      <p:sp>
        <p:nvSpPr>
          <p:cNvPr id="17582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5821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وَبِسُقْمٍ لاَ تُعَافِيهِ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ailment that You never heal,</a:t>
            </a:r>
          </a:p>
        </p:txBody>
      </p:sp>
      <p:sp>
        <p:nvSpPr>
          <p:cNvPr id="175923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bisuqmin la tu`afihi</a:t>
            </a:r>
            <a:endParaRPr lang="fi-FI" sz="3200" b="1" i="1">
              <a:solidFill>
                <a:schemeClr val="bg1"/>
              </a:solidFill>
              <a:ea typeface="MS Mincho" pitchFamily="49" charset="-128"/>
            </a:endParaRPr>
          </a:p>
        </p:txBody>
      </p:sp>
      <p:sp>
        <p:nvSpPr>
          <p:cNvPr id="17592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5923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وَذُلٍّ لاَ تُعِزُّهُ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humility that You never change into dignity,</a:t>
            </a:r>
          </a:p>
        </p:txBody>
      </p:sp>
      <p:sp>
        <p:nvSpPr>
          <p:cNvPr id="176026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dhullin la tu`izzuhu</a:t>
            </a:r>
            <a:endParaRPr lang="fi-FI" sz="3200" b="1" i="1">
              <a:solidFill>
                <a:schemeClr val="bg1"/>
              </a:solidFill>
              <a:ea typeface="MS Mincho" pitchFamily="49" charset="-128"/>
            </a:endParaRPr>
          </a:p>
        </p:txBody>
      </p:sp>
      <p:sp>
        <p:nvSpPr>
          <p:cNvPr id="17602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6026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وَبِمَسْكَنَةٍ لاَ تَجْبُرُهَا</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destitution that You never cut down.</a:t>
            </a:r>
          </a:p>
        </p:txBody>
      </p:sp>
      <p:sp>
        <p:nvSpPr>
          <p:cNvPr id="176128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bimaskanatin la tajburuha</a:t>
            </a:r>
            <a:endParaRPr lang="fi-FI" sz="3200" b="1" i="1">
              <a:solidFill>
                <a:schemeClr val="bg1"/>
              </a:solidFill>
              <a:ea typeface="MS Mincho" pitchFamily="49" charset="-128"/>
            </a:endParaRPr>
          </a:p>
        </p:txBody>
      </p:sp>
      <p:sp>
        <p:nvSpPr>
          <p:cNvPr id="17612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6128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ٱضْرِبْ</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بِٱلذُّلِّ</a:t>
            </a:r>
            <a:r>
              <a:rPr lang="ar-SA" sz="9200" kern="1200" dirty="0">
                <a:solidFill>
                  <a:schemeClr val="bg1"/>
                </a:solidFill>
                <a:latin typeface="Arabic Typesetting" panose="03020402040406030203" pitchFamily="66" charset="-78"/>
                <a:ea typeface="+mn-ea"/>
                <a:cs typeface="Arabic Typesetting" panose="03020402040406030203" pitchFamily="66" charset="-78"/>
              </a:rPr>
              <a:t> نَصْبَ عَيْنَيْهِ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Allah, (please) strike him with humility in the center of his eyes,</a:t>
            </a:r>
          </a:p>
        </p:txBody>
      </p:sp>
      <p:sp>
        <p:nvSpPr>
          <p:cNvPr id="176230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allahumma idrib bildhdhulli nasba `aynayhi</a:t>
            </a:r>
            <a:endParaRPr lang="fi-FI" sz="3200" b="1" i="1">
              <a:solidFill>
                <a:schemeClr val="bg1"/>
              </a:solidFill>
              <a:ea typeface="MS Mincho" pitchFamily="49" charset="-128"/>
            </a:endParaRPr>
          </a:p>
        </p:txBody>
      </p:sp>
      <p:sp>
        <p:nvSpPr>
          <p:cNvPr id="17623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6231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وَادْخِلْ عَلَيْهِ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ٱلْفَقْرَ</a:t>
            </a:r>
            <a:r>
              <a:rPr lang="ar-SA" sz="9200" kern="1200" dirty="0">
                <a:solidFill>
                  <a:schemeClr val="bg1"/>
                </a:solidFill>
                <a:latin typeface="Arabic Typesetting" panose="03020402040406030203" pitchFamily="66" charset="-78"/>
                <a:ea typeface="+mn-ea"/>
                <a:cs typeface="Arabic Typesetting" panose="03020402040406030203" pitchFamily="66" charset="-78"/>
              </a:rPr>
              <a:t> فِي مَنْزِلِهِ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interleave poverty to his own house,</a:t>
            </a:r>
          </a:p>
        </p:txBody>
      </p:sp>
      <p:sp>
        <p:nvSpPr>
          <p:cNvPr id="176333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adkhil `alayhi alfaqra fi manzilihi</a:t>
            </a:r>
            <a:endParaRPr lang="fi-FI" sz="3200" b="1" i="1">
              <a:solidFill>
                <a:schemeClr val="bg1"/>
              </a:solidFill>
              <a:ea typeface="MS Mincho" pitchFamily="49" charset="-128"/>
            </a:endParaRPr>
          </a:p>
        </p:txBody>
      </p:sp>
      <p:sp>
        <p:nvSpPr>
          <p:cNvPr id="17633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6333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وَٱلْعِلَّةَ</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وَٱلسُّقْمَ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فِي بَدَنِهِ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place ailment and disease in his body</a:t>
            </a:r>
          </a:p>
        </p:txBody>
      </p:sp>
      <p:sp>
        <p:nvSpPr>
          <p:cNvPr id="176435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wal`illata walssuqma fi badanihi</a:t>
            </a:r>
            <a:endParaRPr lang="fi-FI" sz="3200" b="1" i="1">
              <a:solidFill>
                <a:schemeClr val="bg1"/>
              </a:solidFill>
              <a:ea typeface="MS Mincho" pitchFamily="49" charset="-128"/>
            </a:endParaRPr>
          </a:p>
        </p:txBody>
      </p:sp>
      <p:sp>
        <p:nvSpPr>
          <p:cNvPr id="17643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6435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حَتَّىٰ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تَشْغَلَهُ عَنِّي بِشُغْلٍ شَاغِلٍ لاَ فَرَاغَ لَهُ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so that You will preoccupy him with an engrossing, relentless preoccupation,</a:t>
            </a:r>
          </a:p>
        </p:txBody>
      </p:sp>
      <p:sp>
        <p:nvSpPr>
          <p:cNvPr id="176538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hatta tashghalahu `anni bishughlin shaghilin la faragha lahu</a:t>
            </a:r>
            <a:endParaRPr lang="fi-FI" sz="3200" b="1" i="1">
              <a:solidFill>
                <a:schemeClr val="bg1"/>
              </a:solidFill>
              <a:ea typeface="MS Mincho" pitchFamily="49" charset="-128"/>
            </a:endParaRPr>
          </a:p>
        </p:txBody>
      </p:sp>
      <p:sp>
        <p:nvSpPr>
          <p:cNvPr id="17653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6538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مَا بَقيتُ وَبَقِيَ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ٱللَّيْلُ</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وَٱلنَّهَارُ</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as long as I am existent and as long as there are day and night.</a:t>
            </a:r>
          </a:p>
        </p:txBody>
      </p:sp>
      <p:sp>
        <p:nvSpPr>
          <p:cNvPr id="2458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ma baqitu wa baqiya allaylu walnnaharu</a:t>
            </a:r>
          </a:p>
        </p:txBody>
      </p:sp>
      <p:sp>
        <p:nvSpPr>
          <p:cNvPr id="245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2458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وَانْسِهِ ذِكْرِي كَمَا انْسَيْتَهُ ذِكْرَكَ</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make him fail to remember me in the same was as he has failed to remember You,</a:t>
            </a:r>
          </a:p>
        </p:txBody>
      </p:sp>
      <p:sp>
        <p:nvSpPr>
          <p:cNvPr id="176640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ansihi dhikri kama ansaytahu dhikraka</a:t>
            </a:r>
            <a:endParaRPr lang="fi-FI" sz="3200" b="1" i="1">
              <a:solidFill>
                <a:schemeClr val="bg1"/>
              </a:solidFill>
              <a:ea typeface="MS Mincho" pitchFamily="49" charset="-128"/>
            </a:endParaRPr>
          </a:p>
        </p:txBody>
      </p:sp>
      <p:sp>
        <p:nvSpPr>
          <p:cNvPr id="17664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6640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وَخُذْ عَنِّي بِسَمْعِهِ وَبَصَرِهِ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divert from me his hearing, sight,</a:t>
            </a:r>
          </a:p>
        </p:txBody>
      </p:sp>
      <p:sp>
        <p:nvSpPr>
          <p:cNvPr id="176742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khudh `anni bisam`ihi wa basarihi</a:t>
            </a:r>
            <a:endParaRPr lang="fi-FI" sz="3200" b="1" i="1">
              <a:solidFill>
                <a:schemeClr val="bg1"/>
              </a:solidFill>
              <a:ea typeface="MS Mincho" pitchFamily="49" charset="-128"/>
            </a:endParaRPr>
          </a:p>
        </p:txBody>
      </p:sp>
      <p:sp>
        <p:nvSpPr>
          <p:cNvPr id="17674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6743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وَلِسَانِهِ وَيَدِهِ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tongue, hand,</a:t>
            </a:r>
          </a:p>
        </p:txBody>
      </p:sp>
      <p:sp>
        <p:nvSpPr>
          <p:cNvPr id="176845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lisanihi wa yadihi</a:t>
            </a:r>
            <a:endParaRPr lang="fi-FI" sz="3200" b="1" i="1">
              <a:solidFill>
                <a:schemeClr val="bg1"/>
              </a:solidFill>
              <a:ea typeface="MS Mincho" pitchFamily="49" charset="-128"/>
            </a:endParaRPr>
          </a:p>
        </p:txBody>
      </p:sp>
      <p:sp>
        <p:nvSpPr>
          <p:cNvPr id="17684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6845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وَرِجْلِهِ وَقَلْبِهِ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leg, heart,</a:t>
            </a:r>
          </a:p>
        </p:txBody>
      </p:sp>
      <p:sp>
        <p:nvSpPr>
          <p:cNvPr id="176947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rijlihi wa qalbihi</a:t>
            </a:r>
            <a:endParaRPr lang="fi-FI" sz="3200" b="1" i="1">
              <a:solidFill>
                <a:schemeClr val="bg1"/>
              </a:solidFill>
              <a:ea typeface="MS Mincho" pitchFamily="49" charset="-128"/>
            </a:endParaRPr>
          </a:p>
        </p:txBody>
      </p:sp>
      <p:sp>
        <p:nvSpPr>
          <p:cNvPr id="17694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6947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وَجَمِيعِ جَوَارِحِهِ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all of his organs,</a:t>
            </a:r>
          </a:p>
        </p:txBody>
      </p:sp>
      <p:sp>
        <p:nvSpPr>
          <p:cNvPr id="177050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jami`i jawarihihi</a:t>
            </a:r>
            <a:endParaRPr lang="fi-FI" sz="3200" b="1" i="1">
              <a:solidFill>
                <a:schemeClr val="bg1"/>
              </a:solidFill>
              <a:ea typeface="MS Mincho" pitchFamily="49" charset="-128"/>
            </a:endParaRPr>
          </a:p>
        </p:txBody>
      </p:sp>
      <p:sp>
        <p:nvSpPr>
          <p:cNvPr id="17705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7050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وَادْخِلْ عَلَيْهِ فِي جَمِيعِ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ذٰلِكَ</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ٱلسُّقْمَ</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place in him sickness in all these (organs),</a:t>
            </a:r>
          </a:p>
        </p:txBody>
      </p:sp>
      <p:sp>
        <p:nvSpPr>
          <p:cNvPr id="177152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adkhil `alayhi fi jami`i dhalika alssuqma</a:t>
            </a:r>
            <a:endParaRPr lang="fi-FI" sz="3200" b="1" i="1">
              <a:solidFill>
                <a:schemeClr val="bg1"/>
              </a:solidFill>
              <a:ea typeface="MS Mincho" pitchFamily="49" charset="-128"/>
            </a:endParaRPr>
          </a:p>
        </p:txBody>
      </p:sp>
      <p:sp>
        <p:nvSpPr>
          <p:cNvPr id="17715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7152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وَلا تَشْفِهِ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حَتَّىٰ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تَجْعَلَ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ذٰلِكَ</a:t>
            </a:r>
            <a:r>
              <a:rPr lang="ar-SA" sz="9200" kern="1200" dirty="0">
                <a:solidFill>
                  <a:schemeClr val="bg1"/>
                </a:solidFill>
                <a:latin typeface="Arabic Typesetting" panose="03020402040406030203" pitchFamily="66" charset="-78"/>
                <a:ea typeface="+mn-ea"/>
                <a:cs typeface="Arabic Typesetting" panose="03020402040406030203" pitchFamily="66" charset="-78"/>
              </a:rPr>
              <a:t> لَهُ شُغْلاً شَاغِلاً بِهِ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do not heal him so that all these (sicknesses) will preoccupy him relentlessly</a:t>
            </a:r>
          </a:p>
        </p:txBody>
      </p:sp>
      <p:sp>
        <p:nvSpPr>
          <p:cNvPr id="177254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la tashfihi hatta taj`ala dhalika lahu shughlan shaghilan bihi</a:t>
            </a:r>
            <a:endParaRPr lang="fi-FI" sz="3200" b="1" i="1">
              <a:solidFill>
                <a:schemeClr val="bg1"/>
              </a:solidFill>
              <a:ea typeface="MS Mincho" pitchFamily="49" charset="-128"/>
            </a:endParaRPr>
          </a:p>
        </p:txBody>
      </p:sp>
      <p:sp>
        <p:nvSpPr>
          <p:cNvPr id="17725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7255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عَنِّي وَعَنْ ذِكْرِي</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from me and from mentioning me.</a:t>
            </a:r>
          </a:p>
        </p:txBody>
      </p:sp>
      <p:sp>
        <p:nvSpPr>
          <p:cNvPr id="177357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`anni wa `an dhikri</a:t>
            </a:r>
            <a:endParaRPr lang="fi-FI" sz="3200" b="1" i="1">
              <a:solidFill>
                <a:schemeClr val="bg1"/>
              </a:solidFill>
              <a:ea typeface="MS Mincho" pitchFamily="49" charset="-128"/>
            </a:endParaRPr>
          </a:p>
        </p:txBody>
      </p:sp>
      <p:sp>
        <p:nvSpPr>
          <p:cNvPr id="17735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7357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وَٱكْفِنِي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يَا كَافِي مَا لاَ يَكْفِي سِوَاكَ</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spare me, O Savior, from all that which cannot be spared by anyone other than You,</a:t>
            </a:r>
          </a:p>
        </p:txBody>
      </p:sp>
      <p:sp>
        <p:nvSpPr>
          <p:cNvPr id="177459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wakfini ya kafi ma la yakfi siwaka</a:t>
            </a:r>
            <a:endParaRPr lang="fi-FI" sz="3200" b="1" i="1">
              <a:solidFill>
                <a:schemeClr val="bg1"/>
              </a:solidFill>
              <a:ea typeface="MS Mincho" pitchFamily="49" charset="-128"/>
            </a:endParaRPr>
          </a:p>
        </p:txBody>
      </p:sp>
      <p:sp>
        <p:nvSpPr>
          <p:cNvPr id="17745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7459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فَإِنَّكَ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ٱلْكَافِي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لاَ كَافِيَ سِوَاكَ</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for You are verily the Savior; and there is no savior other than You,</a:t>
            </a:r>
          </a:p>
        </p:txBody>
      </p:sp>
      <p:sp>
        <p:nvSpPr>
          <p:cNvPr id="177562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fa'innaka alkafi la kafiya siwaka</a:t>
            </a:r>
            <a:endParaRPr lang="fi-FI" sz="3200" b="1" i="1">
              <a:solidFill>
                <a:schemeClr val="bg1"/>
              </a:solidFill>
              <a:ea typeface="MS Mincho" pitchFamily="49" charset="-128"/>
            </a:endParaRPr>
          </a:p>
        </p:txBody>
      </p:sp>
      <p:sp>
        <p:nvSpPr>
          <p:cNvPr id="17756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7562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ابَا عَبْدِ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a:solidFill>
                  <a:schemeClr val="bg1"/>
                </a:solidFill>
                <a:ea typeface="MS Mincho" pitchFamily="49" charset="-128"/>
              </a:rPr>
              <a:t>O </a:t>
            </a:r>
            <a:r>
              <a:rPr lang="en-US" sz="3600" b="1" kern="1200" smtClean="0">
                <a:solidFill>
                  <a:schemeClr val="bg1"/>
                </a:solidFill>
                <a:ea typeface="MS Mincho" pitchFamily="49" charset="-128"/>
              </a:rPr>
              <a:t>Abu-`Abdullah</a:t>
            </a:r>
            <a:r>
              <a:rPr lang="en-US" sz="3600" b="1" kern="1200" dirty="0">
                <a:solidFill>
                  <a:schemeClr val="bg1"/>
                </a:solidFill>
                <a:ea typeface="MS Mincho" pitchFamily="49" charset="-128"/>
              </a:rPr>
              <a:t>,</a:t>
            </a:r>
          </a:p>
        </p:txBody>
      </p:sp>
      <p:sp>
        <p:nvSpPr>
          <p:cNvPr id="2560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ya aba `abdillahi</a:t>
            </a:r>
          </a:p>
        </p:txBody>
      </p:sp>
      <p:sp>
        <p:nvSpPr>
          <p:cNvPr id="256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2560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وَمُفَرِّجٌ لاَ مُفَرِّجَ سِوَاكَ</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You are verily the Reliever, and there is no reliever other than You,</a:t>
            </a:r>
          </a:p>
        </p:txBody>
      </p:sp>
      <p:sp>
        <p:nvSpPr>
          <p:cNvPr id="177664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mufarrijun la mufarrija siwaka</a:t>
            </a:r>
            <a:endParaRPr lang="fi-FI" sz="3200" b="1" i="1">
              <a:solidFill>
                <a:schemeClr val="bg1"/>
              </a:solidFill>
              <a:ea typeface="MS Mincho" pitchFamily="49" charset="-128"/>
            </a:endParaRPr>
          </a:p>
        </p:txBody>
      </p:sp>
      <p:sp>
        <p:nvSpPr>
          <p:cNvPr id="17766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7664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وَمُغِيثٌ لاَ مُغِيثَ سِوَاكَ</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You are verily the </a:t>
            </a:r>
            <a:r>
              <a:rPr lang="en-US" sz="3600" b="1" kern="1200" dirty="0" err="1">
                <a:solidFill>
                  <a:schemeClr val="bg1"/>
                </a:solidFill>
                <a:ea typeface="MS Mincho" pitchFamily="49" charset="-128"/>
              </a:rPr>
              <a:t>Succorer</a:t>
            </a:r>
            <a:r>
              <a:rPr lang="en-US" sz="3600" b="1" kern="1200" dirty="0">
                <a:solidFill>
                  <a:schemeClr val="bg1"/>
                </a:solidFill>
                <a:ea typeface="MS Mincho" pitchFamily="49" charset="-128"/>
              </a:rPr>
              <a:t>, and there is no </a:t>
            </a:r>
            <a:r>
              <a:rPr lang="en-US" sz="3600" b="1" kern="1200" dirty="0" err="1">
                <a:solidFill>
                  <a:schemeClr val="bg1"/>
                </a:solidFill>
                <a:ea typeface="MS Mincho" pitchFamily="49" charset="-128"/>
              </a:rPr>
              <a:t>succorer</a:t>
            </a:r>
            <a:r>
              <a:rPr lang="en-US" sz="3600" b="1" kern="1200" dirty="0">
                <a:solidFill>
                  <a:schemeClr val="bg1"/>
                </a:solidFill>
                <a:ea typeface="MS Mincho" pitchFamily="49" charset="-128"/>
              </a:rPr>
              <a:t> other than You,</a:t>
            </a:r>
          </a:p>
        </p:txBody>
      </p:sp>
      <p:sp>
        <p:nvSpPr>
          <p:cNvPr id="177766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mughithun la mughitha siwaka</a:t>
            </a:r>
            <a:endParaRPr lang="fi-FI" sz="3200" b="1" i="1">
              <a:solidFill>
                <a:schemeClr val="bg1"/>
              </a:solidFill>
              <a:ea typeface="MS Mincho" pitchFamily="49" charset="-128"/>
            </a:endParaRPr>
          </a:p>
        </p:txBody>
      </p:sp>
      <p:sp>
        <p:nvSpPr>
          <p:cNvPr id="17776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7767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وَجَارٌ لاَ جَارَ سِوَاكَ</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You are verily the </a:t>
            </a:r>
            <a:r>
              <a:rPr lang="en-US" sz="3600" b="1" kern="1200" dirty="0" err="1">
                <a:solidFill>
                  <a:schemeClr val="bg1"/>
                </a:solidFill>
                <a:ea typeface="MS Mincho" pitchFamily="49" charset="-128"/>
              </a:rPr>
              <a:t>Shelterer</a:t>
            </a:r>
            <a:r>
              <a:rPr lang="en-US" sz="3600" b="1" kern="1200" dirty="0">
                <a:solidFill>
                  <a:schemeClr val="bg1"/>
                </a:solidFill>
                <a:ea typeface="MS Mincho" pitchFamily="49" charset="-128"/>
              </a:rPr>
              <a:t>, and there is no </a:t>
            </a:r>
            <a:r>
              <a:rPr lang="en-US" sz="3600" b="1" kern="1200" dirty="0" err="1">
                <a:solidFill>
                  <a:schemeClr val="bg1"/>
                </a:solidFill>
                <a:ea typeface="MS Mincho" pitchFamily="49" charset="-128"/>
              </a:rPr>
              <a:t>shelterer</a:t>
            </a:r>
            <a:r>
              <a:rPr lang="en-US" sz="3600" b="1" kern="1200" dirty="0">
                <a:solidFill>
                  <a:schemeClr val="bg1"/>
                </a:solidFill>
                <a:ea typeface="MS Mincho" pitchFamily="49" charset="-128"/>
              </a:rPr>
              <a:t> other than You.</a:t>
            </a:r>
          </a:p>
        </p:txBody>
      </p:sp>
      <p:sp>
        <p:nvSpPr>
          <p:cNvPr id="177869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jarun la jara siwaka</a:t>
            </a:r>
            <a:endParaRPr lang="fi-FI" sz="3200" b="1" i="1">
              <a:solidFill>
                <a:schemeClr val="bg1"/>
              </a:solidFill>
              <a:ea typeface="MS Mincho" pitchFamily="49" charset="-128"/>
            </a:endParaRPr>
          </a:p>
        </p:txBody>
      </p:sp>
      <p:sp>
        <p:nvSpPr>
          <p:cNvPr id="17786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7869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خَابَ مَنْ كَانَ جَارُهُ سِوَاكَ</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Disappointed is he whose </a:t>
            </a:r>
            <a:r>
              <a:rPr lang="en-US" sz="3600" b="1" kern="1200" dirty="0" err="1">
                <a:solidFill>
                  <a:schemeClr val="bg1"/>
                </a:solidFill>
                <a:ea typeface="MS Mincho" pitchFamily="49" charset="-128"/>
              </a:rPr>
              <a:t>shelterer</a:t>
            </a:r>
            <a:r>
              <a:rPr lang="en-US" sz="3600" b="1" kern="1200" dirty="0">
                <a:solidFill>
                  <a:schemeClr val="bg1"/>
                </a:solidFill>
                <a:ea typeface="MS Mincho" pitchFamily="49" charset="-128"/>
              </a:rPr>
              <a:t> is other than You,</a:t>
            </a:r>
          </a:p>
        </p:txBody>
      </p:sp>
      <p:sp>
        <p:nvSpPr>
          <p:cNvPr id="177971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sv-SE" sz="3200" b="1" i="1">
                <a:solidFill>
                  <a:schemeClr val="bg1"/>
                </a:solidFill>
                <a:ea typeface="MS Mincho" pitchFamily="49" charset="-128"/>
              </a:rPr>
              <a:t>khaba man kana jaruhu siwaka</a:t>
            </a:r>
            <a:endParaRPr lang="fi-FI" sz="3200" b="1" i="1">
              <a:solidFill>
                <a:schemeClr val="bg1"/>
              </a:solidFill>
              <a:ea typeface="MS Mincho" pitchFamily="49" charset="-128"/>
            </a:endParaRPr>
          </a:p>
        </p:txBody>
      </p:sp>
      <p:sp>
        <p:nvSpPr>
          <p:cNvPr id="17797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7971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وَمُغِيثُهُ سِوَاكَ</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whose recourse to anywhere other than You,</a:t>
            </a:r>
          </a:p>
        </p:txBody>
      </p:sp>
      <p:sp>
        <p:nvSpPr>
          <p:cNvPr id="178074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mughithuhu siwaka</a:t>
            </a:r>
            <a:endParaRPr lang="fi-FI" sz="3200" b="1" i="1">
              <a:solidFill>
                <a:schemeClr val="bg1"/>
              </a:solidFill>
              <a:ea typeface="MS Mincho" pitchFamily="49" charset="-128"/>
            </a:endParaRPr>
          </a:p>
        </p:txBody>
      </p:sp>
      <p:sp>
        <p:nvSpPr>
          <p:cNvPr id="17807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8074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وَمَفْزَعُهُ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سِوَاكَ</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whose resort is anywhere other than You,</a:t>
            </a:r>
          </a:p>
        </p:txBody>
      </p:sp>
      <p:sp>
        <p:nvSpPr>
          <p:cNvPr id="178176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mafza`uhu ila siwaka</a:t>
            </a:r>
            <a:endParaRPr lang="fi-FI" sz="3200" b="1" i="1">
              <a:solidFill>
                <a:schemeClr val="bg1"/>
              </a:solidFill>
              <a:ea typeface="MS Mincho" pitchFamily="49" charset="-128"/>
            </a:endParaRPr>
          </a:p>
        </p:txBody>
      </p:sp>
      <p:sp>
        <p:nvSpPr>
          <p:cNvPr id="17817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8176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وَمَهْرَبُهُ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سِوَاكَ</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whose way out is anywhere other than You,</a:t>
            </a:r>
          </a:p>
        </p:txBody>
      </p:sp>
      <p:sp>
        <p:nvSpPr>
          <p:cNvPr id="178278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mahrabuhu ila siwaka</a:t>
            </a:r>
            <a:endParaRPr lang="fi-FI" sz="3200" b="1" i="1">
              <a:solidFill>
                <a:schemeClr val="bg1"/>
              </a:solidFill>
              <a:ea typeface="MS Mincho" pitchFamily="49" charset="-128"/>
            </a:endParaRPr>
          </a:p>
        </p:txBody>
      </p:sp>
      <p:sp>
        <p:nvSpPr>
          <p:cNvPr id="17827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8279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وَمَلْجَاهُ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غَيْرِكَ</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whose haven is anywhere other than You,</a:t>
            </a:r>
          </a:p>
        </p:txBody>
      </p:sp>
      <p:sp>
        <p:nvSpPr>
          <p:cNvPr id="178381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malja'uhu ila ghayrika</a:t>
            </a:r>
            <a:endParaRPr lang="fi-FI" sz="3200" b="1" i="1">
              <a:solidFill>
                <a:schemeClr val="bg1"/>
              </a:solidFill>
              <a:ea typeface="MS Mincho" pitchFamily="49" charset="-128"/>
            </a:endParaRPr>
          </a:p>
        </p:txBody>
      </p:sp>
      <p:sp>
        <p:nvSpPr>
          <p:cNvPr id="17838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8381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وَمَنْجَاهُ مِنْ مَخْلُوقٍ غَيْرِكَ</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whose savior from any created being is anyone other than You.</a:t>
            </a:r>
          </a:p>
        </p:txBody>
      </p:sp>
      <p:sp>
        <p:nvSpPr>
          <p:cNvPr id="178483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manjahu min makhluqin ghayrika</a:t>
            </a:r>
            <a:endParaRPr lang="fi-FI" sz="3200" b="1" i="1">
              <a:solidFill>
                <a:schemeClr val="bg1"/>
              </a:solidFill>
              <a:ea typeface="MS Mincho" pitchFamily="49" charset="-128"/>
            </a:endParaRPr>
          </a:p>
        </p:txBody>
      </p:sp>
      <p:sp>
        <p:nvSpPr>
          <p:cNvPr id="17848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8483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فَانْتَ ثِقَتِي وَرَجَائِي</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You are verily my trust, my hope,</a:t>
            </a:r>
          </a:p>
        </p:txBody>
      </p:sp>
      <p:sp>
        <p:nvSpPr>
          <p:cNvPr id="178586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fa'anta thiqati wa raja'i</a:t>
            </a:r>
            <a:endParaRPr lang="fi-FI" sz="3200" b="1" i="1">
              <a:solidFill>
                <a:schemeClr val="bg1"/>
              </a:solidFill>
              <a:ea typeface="MS Mincho" pitchFamily="49" charset="-128"/>
            </a:endParaRPr>
          </a:p>
        </p:txBody>
      </p:sp>
      <p:sp>
        <p:nvSpPr>
          <p:cNvPr id="17858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8586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لَقَدْ عَظُمَتِ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ٱلرَّزِيَّةُ</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unbearable is the sorrow</a:t>
            </a:r>
          </a:p>
        </p:txBody>
      </p:sp>
      <p:sp>
        <p:nvSpPr>
          <p:cNvPr id="2662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laqad `azumat alrraziyyatu</a:t>
            </a:r>
          </a:p>
        </p:txBody>
      </p:sp>
      <p:sp>
        <p:nvSpPr>
          <p:cNvPr id="266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2663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وَمَفْزَعِي وَمَهْرَبِي</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my resort, my way out,</a:t>
            </a:r>
          </a:p>
        </p:txBody>
      </p:sp>
      <p:sp>
        <p:nvSpPr>
          <p:cNvPr id="178688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mafza`i wa mahrabi</a:t>
            </a:r>
            <a:endParaRPr lang="fi-FI" sz="3200" b="1" i="1">
              <a:solidFill>
                <a:schemeClr val="bg1"/>
              </a:solidFill>
              <a:ea typeface="MS Mincho" pitchFamily="49" charset="-128"/>
            </a:endParaRPr>
          </a:p>
        </p:txBody>
      </p:sp>
      <p:sp>
        <p:nvSpPr>
          <p:cNvPr id="17868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8688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وَمَلْجَإِي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وَمَنْجَايَ</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my haven, and my savior.</a:t>
            </a:r>
          </a:p>
        </p:txBody>
      </p:sp>
      <p:sp>
        <p:nvSpPr>
          <p:cNvPr id="178790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malja'i wa manjaya</a:t>
            </a:r>
            <a:endParaRPr lang="fi-FI" sz="3200" b="1" i="1">
              <a:solidFill>
                <a:schemeClr val="bg1"/>
              </a:solidFill>
              <a:ea typeface="MS Mincho" pitchFamily="49" charset="-128"/>
            </a:endParaRPr>
          </a:p>
        </p:txBody>
      </p:sp>
      <p:sp>
        <p:nvSpPr>
          <p:cNvPr id="17879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8791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فَبِكَ اسْتَفْتِحُ</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With You do I commence</a:t>
            </a:r>
          </a:p>
        </p:txBody>
      </p:sp>
      <p:sp>
        <p:nvSpPr>
          <p:cNvPr id="178893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fabika astaftihu</a:t>
            </a:r>
            <a:endParaRPr lang="fi-FI" sz="3200" b="1" i="1">
              <a:solidFill>
                <a:schemeClr val="bg1"/>
              </a:solidFill>
              <a:ea typeface="MS Mincho" pitchFamily="49" charset="-128"/>
            </a:endParaRPr>
          </a:p>
        </p:txBody>
      </p:sp>
      <p:sp>
        <p:nvSpPr>
          <p:cNvPr id="17889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8893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وَبِكَ اسْتَنْجِحُ</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through You do I seek success.</a:t>
            </a:r>
          </a:p>
        </p:txBody>
      </p:sp>
      <p:sp>
        <p:nvSpPr>
          <p:cNvPr id="178995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bika astanjihu</a:t>
            </a:r>
            <a:endParaRPr lang="fi-FI" sz="3200" b="1" i="1">
              <a:solidFill>
                <a:schemeClr val="bg1"/>
              </a:solidFill>
              <a:ea typeface="MS Mincho" pitchFamily="49" charset="-128"/>
            </a:endParaRPr>
          </a:p>
        </p:txBody>
      </p:sp>
      <p:sp>
        <p:nvSpPr>
          <p:cNvPr id="17899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8995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وَبِمُحَمَّدٍ وَآلِ مُحَمَّدٍ</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In the name of Muhammad and the Household of Muhammad</a:t>
            </a:r>
          </a:p>
        </p:txBody>
      </p:sp>
      <p:sp>
        <p:nvSpPr>
          <p:cNvPr id="179098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bimuhammadin wa ali muhammadin</a:t>
            </a:r>
            <a:endParaRPr lang="fi-FI" sz="3200" b="1" i="1">
              <a:solidFill>
                <a:schemeClr val="bg1"/>
              </a:solidFill>
              <a:ea typeface="MS Mincho" pitchFamily="49" charset="-128"/>
            </a:endParaRPr>
          </a:p>
        </p:txBody>
      </p:sp>
      <p:sp>
        <p:nvSpPr>
          <p:cNvPr id="17909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9098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اتَوَجَّهُ إِلَيْكَ وَاتَوَسَّلُ وَاتَشَفَّعُ</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do I turn my face towards You, seek means to You, and seek intercession to You.</a:t>
            </a:r>
          </a:p>
        </p:txBody>
      </p:sp>
      <p:sp>
        <p:nvSpPr>
          <p:cNvPr id="179200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atawajjahu ilayka wa atawassalu wa atashaffa`u</a:t>
            </a:r>
            <a:endParaRPr lang="fi-FI" sz="3200" b="1" i="1">
              <a:solidFill>
                <a:schemeClr val="bg1"/>
              </a:solidFill>
              <a:ea typeface="MS Mincho" pitchFamily="49" charset="-128"/>
            </a:endParaRPr>
          </a:p>
        </p:txBody>
      </p:sp>
      <p:sp>
        <p:nvSpPr>
          <p:cNvPr id="17920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9200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فَاسْالُكَ</a:t>
            </a:r>
            <a:r>
              <a:rPr lang="ar-SA" sz="9200" kern="1200" dirty="0">
                <a:solidFill>
                  <a:schemeClr val="bg1"/>
                </a:solidFill>
                <a:latin typeface="Arabic Typesetting" panose="03020402040406030203" pitchFamily="66" charset="-78"/>
                <a:ea typeface="+mn-ea"/>
                <a:cs typeface="Arabic Typesetting" panose="03020402040406030203" pitchFamily="66" charset="-78"/>
              </a:rPr>
              <a:t> يَا اللَّهُ يَا اللَّهُ يَا اللَّهُ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it-IT" sz="3600" b="1" kern="1200" dirty="0">
                <a:solidFill>
                  <a:schemeClr val="bg1"/>
                </a:solidFill>
                <a:ea typeface="MS Mincho" pitchFamily="49" charset="-128"/>
              </a:rPr>
              <a:t>So, I beseech You, O Allah! O Allah! O Allah!</a:t>
            </a:r>
            <a:endParaRPr lang="en-US" sz="3600" b="1" kern="1200" dirty="0">
              <a:solidFill>
                <a:schemeClr val="bg1"/>
              </a:solidFill>
              <a:ea typeface="MS Mincho" pitchFamily="49" charset="-128"/>
            </a:endParaRPr>
          </a:p>
        </p:txBody>
      </p:sp>
      <p:sp>
        <p:nvSpPr>
          <p:cNvPr id="179302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fa'as'aluka ya allahu ya allahu ya allahu</a:t>
            </a:r>
            <a:endParaRPr lang="fi-FI" sz="3200" b="1" i="1">
              <a:solidFill>
                <a:schemeClr val="bg1"/>
              </a:solidFill>
              <a:ea typeface="MS Mincho" pitchFamily="49" charset="-128"/>
            </a:endParaRPr>
          </a:p>
        </p:txBody>
      </p:sp>
      <p:sp>
        <p:nvSpPr>
          <p:cNvPr id="17930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9303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فَلَكَ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ٱلْحَمْدُ</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وَلَكَ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ٱلشُّكْرُ</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Yours is all praise and Yours is all thanks.</a:t>
            </a:r>
          </a:p>
        </p:txBody>
      </p:sp>
      <p:sp>
        <p:nvSpPr>
          <p:cNvPr id="179405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falaka alhamdu wa laka alshshukru</a:t>
            </a:r>
            <a:endParaRPr lang="fi-FI" sz="3200" b="1" i="1">
              <a:solidFill>
                <a:schemeClr val="bg1"/>
              </a:solidFill>
              <a:ea typeface="MS Mincho" pitchFamily="49" charset="-128"/>
            </a:endParaRPr>
          </a:p>
        </p:txBody>
      </p:sp>
      <p:sp>
        <p:nvSpPr>
          <p:cNvPr id="17940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9405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وَإِلَيْكَ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ٱلْمُشْتَكَىٰ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وَانْتَ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ٱلْمُسْتَعَانُ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To You is my complaint and You are the Besought for help.</a:t>
            </a:r>
          </a:p>
        </p:txBody>
      </p:sp>
      <p:sp>
        <p:nvSpPr>
          <p:cNvPr id="179507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ilayka almushtaka wa anta almusta`anu</a:t>
            </a:r>
            <a:endParaRPr lang="fi-FI" sz="3200" b="1" i="1">
              <a:solidFill>
                <a:schemeClr val="bg1"/>
              </a:solidFill>
              <a:ea typeface="MS Mincho" pitchFamily="49" charset="-128"/>
            </a:endParaRPr>
          </a:p>
        </p:txBody>
      </p:sp>
      <p:sp>
        <p:nvSpPr>
          <p:cNvPr id="17950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9507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فَاسْالُكَ</a:t>
            </a:r>
            <a:r>
              <a:rPr lang="ar-SA" sz="9200" kern="1200" dirty="0">
                <a:solidFill>
                  <a:schemeClr val="bg1"/>
                </a:solidFill>
                <a:latin typeface="Arabic Typesetting" panose="03020402040406030203" pitchFamily="66" charset="-78"/>
                <a:ea typeface="+mn-ea"/>
                <a:cs typeface="Arabic Typesetting" panose="03020402040406030203" pitchFamily="66" charset="-78"/>
              </a:rPr>
              <a:t> يَا اللَّهُ يَا اللَّهُ يَا اللَّهُ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it-IT" sz="3600" b="1" kern="1200" dirty="0">
                <a:solidFill>
                  <a:schemeClr val="bg1"/>
                </a:solidFill>
                <a:ea typeface="MS Mincho" pitchFamily="49" charset="-128"/>
              </a:rPr>
              <a:t>So, I beseech You, O Allah! O Allah! O Allah!</a:t>
            </a:r>
            <a:endParaRPr lang="en-US" sz="3600" b="1" kern="1200" dirty="0">
              <a:solidFill>
                <a:schemeClr val="bg1"/>
              </a:solidFill>
              <a:ea typeface="MS Mincho" pitchFamily="49" charset="-128"/>
            </a:endParaRPr>
          </a:p>
        </p:txBody>
      </p:sp>
      <p:sp>
        <p:nvSpPr>
          <p:cNvPr id="179610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fa'as'aluka ya allahu ya allahu ya allahu</a:t>
            </a:r>
            <a:endParaRPr lang="fi-FI" sz="3200" b="1" i="1">
              <a:solidFill>
                <a:schemeClr val="bg1"/>
              </a:solidFill>
              <a:ea typeface="MS Mincho" pitchFamily="49" charset="-128"/>
            </a:endParaRPr>
          </a:p>
        </p:txBody>
      </p:sp>
      <p:sp>
        <p:nvSpPr>
          <p:cNvPr id="17961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9610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وَجَلَّتْ وَعَظُمَتِ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ٱلْمُصيبَةُ</a:t>
            </a:r>
            <a:r>
              <a:rPr lang="ar-SA" sz="9200" kern="1200" dirty="0">
                <a:solidFill>
                  <a:schemeClr val="bg1"/>
                </a:solidFill>
                <a:latin typeface="Arabic Typesetting" panose="03020402040406030203" pitchFamily="66" charset="-78"/>
                <a:ea typeface="+mn-ea"/>
                <a:cs typeface="Arabic Typesetting" panose="03020402040406030203" pitchFamily="66" charset="-78"/>
              </a:rPr>
              <a:t> بِكَ</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and excruciating and unbearable is the misfortune of you</a:t>
            </a:r>
          </a:p>
        </p:txBody>
      </p:sp>
      <p:sp>
        <p:nvSpPr>
          <p:cNvPr id="2765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jallat wa `azumat almusibatu bika</a:t>
            </a:r>
          </a:p>
        </p:txBody>
      </p:sp>
      <p:sp>
        <p:nvSpPr>
          <p:cNvPr id="276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27654"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بِحَقِّ مُحَمَّـدٍ وَآلِ مُحَمَّـدٍ</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In the name of Muhammad and the Household of Muhammad</a:t>
            </a:r>
          </a:p>
        </p:txBody>
      </p:sp>
      <p:sp>
        <p:nvSpPr>
          <p:cNvPr id="179712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bihaqqi muhammadin wa ali muhammadin</a:t>
            </a:r>
            <a:endParaRPr lang="fi-FI" sz="3200" b="1" i="1">
              <a:solidFill>
                <a:schemeClr val="bg1"/>
              </a:solidFill>
              <a:ea typeface="MS Mincho" pitchFamily="49" charset="-128"/>
            </a:endParaRPr>
          </a:p>
        </p:txBody>
      </p:sp>
      <p:sp>
        <p:nvSpPr>
          <p:cNvPr id="17971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9712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انْ تُصَلِّيَ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مُحَمَّدٍ وَآلِ مُحَمَّدٍ</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to send blessings upon Muhammad and the Household of Muhammad</a:t>
            </a:r>
          </a:p>
        </p:txBody>
      </p:sp>
      <p:sp>
        <p:nvSpPr>
          <p:cNvPr id="179814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an tusalliya `ala muhammadin wa ali muhammadin</a:t>
            </a:r>
          </a:p>
        </p:txBody>
      </p:sp>
      <p:sp>
        <p:nvSpPr>
          <p:cNvPr id="17981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9815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وَانْ تَكْشِفَ عَنِّي غَمِّي وَهَمِّي وَكَرْبِي</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to relieve my distress, grief, and agony</a:t>
            </a:r>
          </a:p>
        </p:txBody>
      </p:sp>
      <p:sp>
        <p:nvSpPr>
          <p:cNvPr id="179917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an takshifa `anni ghammi wa hammi wa karbi</a:t>
            </a:r>
            <a:endParaRPr lang="fi-FI" sz="3200" b="1" i="1">
              <a:solidFill>
                <a:schemeClr val="bg1"/>
              </a:solidFill>
              <a:ea typeface="MS Mincho" pitchFamily="49" charset="-128"/>
            </a:endParaRPr>
          </a:p>
        </p:txBody>
      </p:sp>
      <p:sp>
        <p:nvSpPr>
          <p:cNvPr id="17991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9917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فِي مَقَامِي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هٰذَا</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in this situation of mine</a:t>
            </a:r>
          </a:p>
        </p:txBody>
      </p:sp>
      <p:sp>
        <p:nvSpPr>
          <p:cNvPr id="180019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fi maqami hadha</a:t>
            </a:r>
            <a:endParaRPr lang="fi-FI" sz="3200" b="1" i="1">
              <a:solidFill>
                <a:schemeClr val="bg1"/>
              </a:solidFill>
              <a:ea typeface="MS Mincho" pitchFamily="49" charset="-128"/>
            </a:endParaRPr>
          </a:p>
        </p:txBody>
      </p:sp>
      <p:sp>
        <p:nvSpPr>
          <p:cNvPr id="18001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0019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كَمَا كَشَفْتَ عَنْ نَبِيِّكَ هَمَّهُ وَغَمَّهُ وَكَرْبَهُ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in the same way as You have relieved the distress, grief, and agony of Your Prophet</a:t>
            </a:r>
          </a:p>
        </p:txBody>
      </p:sp>
      <p:sp>
        <p:nvSpPr>
          <p:cNvPr id="180122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kama kashafta `an nabiyyika hammahu wa ghammahu wa karbahu</a:t>
            </a:r>
            <a:endParaRPr lang="fi-FI" sz="3200" b="1" i="1">
              <a:solidFill>
                <a:schemeClr val="bg1"/>
              </a:solidFill>
              <a:ea typeface="MS Mincho" pitchFamily="49" charset="-128"/>
            </a:endParaRPr>
          </a:p>
        </p:txBody>
      </p:sp>
      <p:sp>
        <p:nvSpPr>
          <p:cNvPr id="18012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0122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وَكَفَيْتَهُ هَوْلَ عَدُوِّهِ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saved him from the horrors of his enemy.</a:t>
            </a:r>
          </a:p>
        </p:txBody>
      </p:sp>
      <p:sp>
        <p:nvSpPr>
          <p:cNvPr id="180224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kafaytahu hawla `aduwwihi</a:t>
            </a:r>
            <a:endParaRPr lang="fi-FI" sz="3200" b="1" i="1">
              <a:solidFill>
                <a:schemeClr val="bg1"/>
              </a:solidFill>
              <a:ea typeface="MS Mincho" pitchFamily="49" charset="-128"/>
            </a:endParaRPr>
          </a:p>
        </p:txBody>
      </p:sp>
      <p:sp>
        <p:nvSpPr>
          <p:cNvPr id="18022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0224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فَٱكْشِفْ</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عَنِّي كَمَا كَشَفْتَ عَنْهُ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So, (please) relieve me in the same way as You did to him,</a:t>
            </a:r>
          </a:p>
        </p:txBody>
      </p:sp>
      <p:sp>
        <p:nvSpPr>
          <p:cNvPr id="180326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fakshif `anni kama kashafta `anhu</a:t>
            </a:r>
          </a:p>
        </p:txBody>
      </p:sp>
      <p:sp>
        <p:nvSpPr>
          <p:cNvPr id="18032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0327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وَفَرِّجْ عَنِّي كَمَا فَرَّجْتَ عَنْهُ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dispel my worries in the same way as You did to him,</a:t>
            </a:r>
          </a:p>
        </p:txBody>
      </p:sp>
      <p:sp>
        <p:nvSpPr>
          <p:cNvPr id="180429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it-IT" sz="3200" b="1" i="1">
                <a:solidFill>
                  <a:schemeClr val="bg1"/>
                </a:solidFill>
                <a:ea typeface="MS Mincho" pitchFamily="49" charset="-128"/>
              </a:rPr>
              <a:t>wa farrij `anni kama farrajta `anhu</a:t>
            </a:r>
            <a:endParaRPr lang="fi-FI" sz="3200" b="1" i="1">
              <a:solidFill>
                <a:schemeClr val="bg1"/>
              </a:solidFill>
              <a:ea typeface="MS Mincho" pitchFamily="49" charset="-128"/>
            </a:endParaRPr>
          </a:p>
        </p:txBody>
      </p:sp>
      <p:sp>
        <p:nvSpPr>
          <p:cNvPr id="18042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0429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وَٱكْفِنِي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كَمَا كَفَيْتَهُ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save me in the same way as You did to him,</a:t>
            </a:r>
          </a:p>
        </p:txBody>
      </p:sp>
      <p:sp>
        <p:nvSpPr>
          <p:cNvPr id="180531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wakfini kama kafaytahu</a:t>
            </a:r>
            <a:endParaRPr lang="fi-FI" sz="3200" b="1" i="1">
              <a:solidFill>
                <a:schemeClr val="bg1"/>
              </a:solidFill>
              <a:ea typeface="MS Mincho" pitchFamily="49" charset="-128"/>
            </a:endParaRPr>
          </a:p>
        </p:txBody>
      </p:sp>
      <p:sp>
        <p:nvSpPr>
          <p:cNvPr id="18053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0531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وَٱصْرِفْ</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عَنِّي هَوْلَ مَا اخَافُ هَوْلَهُ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drive away from me the horror of what I anticipate to horrify me,</a:t>
            </a:r>
          </a:p>
        </p:txBody>
      </p:sp>
      <p:sp>
        <p:nvSpPr>
          <p:cNvPr id="180634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wasrif `anni hawla ma akhafu hawlahu</a:t>
            </a:r>
            <a:endParaRPr lang="fi-FI" sz="3200" b="1" i="1">
              <a:solidFill>
                <a:schemeClr val="bg1"/>
              </a:solidFill>
              <a:ea typeface="MS Mincho" pitchFamily="49" charset="-128"/>
            </a:endParaRPr>
          </a:p>
        </p:txBody>
      </p:sp>
      <p:sp>
        <p:nvSpPr>
          <p:cNvPr id="18063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0634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عَلَيْنَا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جَمِيعِ اهْلِ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ٱلإِسْلاَمِ</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for us and for all the people of Islam.</a:t>
            </a:r>
          </a:p>
        </p:txBody>
      </p:sp>
      <p:sp>
        <p:nvSpPr>
          <p:cNvPr id="2867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pl-PL" sz="3200" b="1" i="1">
                <a:solidFill>
                  <a:schemeClr val="bg1"/>
                </a:solidFill>
                <a:ea typeface="MS Mincho" pitchFamily="49" charset="-128"/>
              </a:rPr>
              <a:t>`alayna wa `ala jami`i ahli al-islami</a:t>
            </a:r>
            <a:endParaRPr lang="fi-FI" sz="3200" b="1" i="1">
              <a:solidFill>
                <a:schemeClr val="bg1"/>
              </a:solidFill>
              <a:ea typeface="MS Mincho" pitchFamily="49" charset="-128"/>
            </a:endParaRPr>
          </a:p>
        </p:txBody>
      </p:sp>
      <p:sp>
        <p:nvSpPr>
          <p:cNvPr id="286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2867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وَمَؤُونَةَ مَا اخَافُ مَؤُونَتَهُ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the encumbrance of what I anticipate to overburden me,</a:t>
            </a:r>
          </a:p>
        </p:txBody>
      </p:sp>
      <p:sp>
        <p:nvSpPr>
          <p:cNvPr id="180736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it-IT" sz="3200" b="1" i="1">
                <a:solidFill>
                  <a:schemeClr val="bg1"/>
                </a:solidFill>
                <a:ea typeface="MS Mincho" pitchFamily="49" charset="-128"/>
              </a:rPr>
              <a:t>wa ma'unata ma akhafu ma'unatahu</a:t>
            </a:r>
            <a:endParaRPr lang="fi-FI" sz="3200" b="1" i="1">
              <a:solidFill>
                <a:schemeClr val="bg1"/>
              </a:solidFill>
              <a:ea typeface="MS Mincho" pitchFamily="49" charset="-128"/>
            </a:endParaRPr>
          </a:p>
        </p:txBody>
      </p:sp>
      <p:sp>
        <p:nvSpPr>
          <p:cNvPr id="18073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0736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وَهَمَّ مَا اخَافُ هَمَّهُ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the distress of what I anticipate to distress me</a:t>
            </a:r>
          </a:p>
        </p:txBody>
      </p:sp>
      <p:sp>
        <p:nvSpPr>
          <p:cNvPr id="180838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sv-SE" sz="3200" b="1" i="1">
                <a:solidFill>
                  <a:schemeClr val="bg1"/>
                </a:solidFill>
                <a:ea typeface="MS Mincho" pitchFamily="49" charset="-128"/>
              </a:rPr>
              <a:t>wa hamma ma akhafu hammahu</a:t>
            </a:r>
            <a:endParaRPr lang="fi-FI" sz="3200" b="1" i="1">
              <a:solidFill>
                <a:schemeClr val="bg1"/>
              </a:solidFill>
              <a:ea typeface="MS Mincho" pitchFamily="49" charset="-128"/>
            </a:endParaRPr>
          </a:p>
        </p:txBody>
      </p:sp>
      <p:sp>
        <p:nvSpPr>
          <p:cNvPr id="18083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0839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بِلا مَؤُونَةٍ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نَفْسِي مِنْ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ذٰلِكَ</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without making me suffer any encumbrance due to all that.</a:t>
            </a:r>
          </a:p>
        </p:txBody>
      </p:sp>
      <p:sp>
        <p:nvSpPr>
          <p:cNvPr id="180941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bila ma'unatin `ala nafsi min dhalika</a:t>
            </a:r>
            <a:endParaRPr lang="fi-FI" sz="3200" b="1" i="1">
              <a:solidFill>
                <a:schemeClr val="bg1"/>
              </a:solidFill>
              <a:ea typeface="MS Mincho" pitchFamily="49" charset="-128"/>
            </a:endParaRPr>
          </a:p>
        </p:txBody>
      </p:sp>
      <p:sp>
        <p:nvSpPr>
          <p:cNvPr id="18094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0941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وَٱصْرِفْنِي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بِقَضَاءِ حَوَائِجِي</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make me leave having all my requests granted</a:t>
            </a:r>
          </a:p>
        </p:txBody>
      </p:sp>
      <p:sp>
        <p:nvSpPr>
          <p:cNvPr id="181043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wasrifni biqada'i hawa'iji</a:t>
            </a:r>
            <a:endParaRPr lang="fi-FI" sz="3200" b="1" i="1">
              <a:solidFill>
                <a:schemeClr val="bg1"/>
              </a:solidFill>
              <a:ea typeface="MS Mincho" pitchFamily="49" charset="-128"/>
            </a:endParaRPr>
          </a:p>
        </p:txBody>
      </p:sp>
      <p:sp>
        <p:nvSpPr>
          <p:cNvPr id="18104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1043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وَكِفَايَةِ مَا اهَمَّنِي هَمُّهُ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having all my distresses relieved,</a:t>
            </a:r>
          </a:p>
        </p:txBody>
      </p:sp>
      <p:sp>
        <p:nvSpPr>
          <p:cNvPr id="181146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kifayati ma ahammani hammahu</a:t>
            </a:r>
            <a:endParaRPr lang="fi-FI" sz="3200" b="1" i="1">
              <a:solidFill>
                <a:schemeClr val="bg1"/>
              </a:solidFill>
              <a:ea typeface="MS Mincho" pitchFamily="49" charset="-128"/>
            </a:endParaRPr>
          </a:p>
        </p:txBody>
      </p:sp>
      <p:sp>
        <p:nvSpPr>
          <p:cNvPr id="18114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1146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مِنْ امْرِ آخِرَتِي وَدُنْيَايَ</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including the affairs of this world and the Hereafter.</a:t>
            </a:r>
          </a:p>
        </p:txBody>
      </p:sp>
      <p:sp>
        <p:nvSpPr>
          <p:cNvPr id="181248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min amri akhirati wa dunyaya</a:t>
            </a:r>
            <a:endParaRPr lang="fi-FI" sz="3200" b="1" i="1">
              <a:solidFill>
                <a:schemeClr val="bg1"/>
              </a:solidFill>
              <a:ea typeface="MS Mincho" pitchFamily="49" charset="-128"/>
            </a:endParaRPr>
          </a:p>
        </p:txBody>
      </p:sp>
      <p:sp>
        <p:nvSpPr>
          <p:cNvPr id="18124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1248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3506"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13507"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4271963" y="1058863"/>
            <a:ext cx="7747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Merits</a:t>
            </a:r>
            <a:endParaRPr lang="en-US" sz="1600" b="1" i="1" dirty="0">
              <a:effectLst>
                <a:outerShdw blurRad="38100" dist="38100" dir="2700000" algn="tl">
                  <a:srgbClr val="000000">
                    <a:alpha val="43137"/>
                  </a:srgbClr>
                </a:outerShdw>
              </a:effectLst>
              <a:latin typeface="Trebuchet MS" pitchFamily="34" charset="0"/>
              <a:cs typeface="Arial" charset="0"/>
            </a:endParaRPr>
          </a:p>
        </p:txBody>
      </p:sp>
      <p:sp>
        <p:nvSpPr>
          <p:cNvPr id="1813509" name="Rectangle 2"/>
          <p:cNvSpPr txBox="1">
            <a:spLocks noChangeArrowheads="1"/>
          </p:cNvSpPr>
          <p:nvPr/>
        </p:nvSpPr>
        <p:spPr bwMode="auto">
          <a:xfrm>
            <a:off x="228600" y="1520825"/>
            <a:ext cx="8686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en-US" sz="6600" b="1">
              <a:latin typeface="Trebuchet MS" pitchFamily="34" charset="0"/>
            </a:endParaRPr>
          </a:p>
          <a:p>
            <a:pPr algn="ctr" eaLnBrk="1" hangingPunct="1">
              <a:spcBef>
                <a:spcPct val="20000"/>
              </a:spcBef>
            </a:pPr>
            <a:r>
              <a:rPr lang="en-US" sz="6600" b="1">
                <a:latin typeface="Trebuchet MS" pitchFamily="34" charset="0"/>
              </a:rPr>
              <a:t>Please face towards Iraq</a:t>
            </a:r>
            <a:endParaRPr lang="en-US" sz="6600" b="1">
              <a:solidFill>
                <a:srgbClr val="CC0000"/>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امِيرَ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ٱلْمُؤْمِنِينَ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Commander of the Faithful!</a:t>
            </a:r>
          </a:p>
        </p:txBody>
      </p:sp>
      <p:sp>
        <p:nvSpPr>
          <p:cNvPr id="181453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ya amira almu'minina</a:t>
            </a:r>
            <a:endParaRPr lang="fi-FI" sz="3200" b="1" i="1">
              <a:solidFill>
                <a:schemeClr val="bg1"/>
              </a:solidFill>
              <a:ea typeface="MS Mincho" pitchFamily="49" charset="-128"/>
            </a:endParaRPr>
          </a:p>
        </p:txBody>
      </p:sp>
      <p:sp>
        <p:nvSpPr>
          <p:cNvPr id="18145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1453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وَيَا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ابَا عَبْدِ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Abu-`Abdullah!</a:t>
            </a:r>
          </a:p>
        </p:txBody>
      </p:sp>
      <p:sp>
        <p:nvSpPr>
          <p:cNvPr id="181555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ya aba `abdillahi</a:t>
            </a:r>
            <a:endParaRPr lang="fi-FI" sz="3200" b="1" i="1">
              <a:solidFill>
                <a:schemeClr val="bg1"/>
              </a:solidFill>
              <a:ea typeface="MS Mincho" pitchFamily="49" charset="-128"/>
            </a:endParaRPr>
          </a:p>
        </p:txBody>
      </p:sp>
      <p:sp>
        <p:nvSpPr>
          <p:cNvPr id="18155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1555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عَلَيْكُمَا مِنِّي سَلامُ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ابَداً</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Peace of Allah be upon you both from me forever</a:t>
            </a:r>
          </a:p>
        </p:txBody>
      </p:sp>
      <p:sp>
        <p:nvSpPr>
          <p:cNvPr id="181658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`alaykuma minni salamu allahi abadan</a:t>
            </a:r>
          </a:p>
        </p:txBody>
      </p:sp>
      <p:sp>
        <p:nvSpPr>
          <p:cNvPr id="18165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1658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وَجَلَّتْ وَعَظُمَتْ مُصيبَتُكَ</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Excruciating and unbearable has been your misfortune</a:t>
            </a:r>
          </a:p>
        </p:txBody>
      </p:sp>
      <p:sp>
        <p:nvSpPr>
          <p:cNvPr id="2970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jallat wa `azumat musibatuka</a:t>
            </a:r>
          </a:p>
        </p:txBody>
      </p:sp>
      <p:sp>
        <p:nvSpPr>
          <p:cNvPr id="297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2970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مَا بَقِيتُ وَبَقِيَ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ٱللَّيْلُ</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وَٱلنَّهَارُ</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as long as I am existent and as long as there are day and night.</a:t>
            </a:r>
          </a:p>
        </p:txBody>
      </p:sp>
      <p:sp>
        <p:nvSpPr>
          <p:cNvPr id="181760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ma baqitu wa baqiya allaylu walnnaharu</a:t>
            </a:r>
            <a:endParaRPr lang="fi-FI" sz="3200" b="1" i="1">
              <a:solidFill>
                <a:schemeClr val="bg1"/>
              </a:solidFill>
              <a:ea typeface="MS Mincho" pitchFamily="49" charset="-128"/>
            </a:endParaRPr>
          </a:p>
        </p:txBody>
      </p:sp>
      <p:sp>
        <p:nvSpPr>
          <p:cNvPr id="18176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1760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وَلاَ جَعَلَهُ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آخِرَ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ٱلْعَهْدِ</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 زِيَارَتِكُمَا</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May Allah not decide this time of my visit to you both to be the last.</a:t>
            </a:r>
          </a:p>
        </p:txBody>
      </p:sp>
      <p:sp>
        <p:nvSpPr>
          <p:cNvPr id="181862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la ja`alahu allahu akhira al`ahdi min ziyaratikuma</a:t>
            </a:r>
            <a:endParaRPr lang="fi-FI" sz="3200" b="1" i="1">
              <a:solidFill>
                <a:schemeClr val="bg1"/>
              </a:solidFill>
              <a:ea typeface="MS Mincho" pitchFamily="49" charset="-128"/>
            </a:endParaRPr>
          </a:p>
        </p:txBody>
      </p:sp>
      <p:sp>
        <p:nvSpPr>
          <p:cNvPr id="18186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1863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وَلاَ فَرَّقَ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بَيْنِي وَبَيْنَكُمَا</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May Allah never separate me from you both.</a:t>
            </a:r>
          </a:p>
        </p:txBody>
      </p:sp>
      <p:sp>
        <p:nvSpPr>
          <p:cNvPr id="181965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la farraqa allahu bayni wa baynakuma</a:t>
            </a:r>
            <a:endParaRPr lang="fi-FI" sz="3200" b="1" i="1">
              <a:solidFill>
                <a:schemeClr val="bg1"/>
              </a:solidFill>
              <a:ea typeface="MS Mincho" pitchFamily="49" charset="-128"/>
            </a:endParaRPr>
          </a:p>
        </p:txBody>
      </p:sp>
      <p:sp>
        <p:nvSpPr>
          <p:cNvPr id="18196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1965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احْيِنِي حَيَاةَ مُحَمَّدٍ وَذُرِّيَّتِهِ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Allah, (please) make me live the same lifestyle that Muhammad and his offspring lived,</a:t>
            </a:r>
          </a:p>
        </p:txBody>
      </p:sp>
      <p:sp>
        <p:nvSpPr>
          <p:cNvPr id="182067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allahumma ahyini hayata muhammadin wa dhurriyyatihi</a:t>
            </a:r>
            <a:endParaRPr lang="fi-FI" sz="3200" b="1" i="1">
              <a:solidFill>
                <a:schemeClr val="bg1"/>
              </a:solidFill>
              <a:ea typeface="MS Mincho" pitchFamily="49" charset="-128"/>
            </a:endParaRPr>
          </a:p>
        </p:txBody>
      </p:sp>
      <p:sp>
        <p:nvSpPr>
          <p:cNvPr id="18206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2067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وَامِتْنِي مَمَاتَهُمْ</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make me die on the same faith on which they died,</a:t>
            </a:r>
          </a:p>
        </p:txBody>
      </p:sp>
      <p:sp>
        <p:nvSpPr>
          <p:cNvPr id="182170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amitni mamatahum</a:t>
            </a:r>
            <a:endParaRPr lang="fi-FI" sz="3200" b="1" i="1">
              <a:solidFill>
                <a:schemeClr val="bg1"/>
              </a:solidFill>
              <a:ea typeface="MS Mincho" pitchFamily="49" charset="-128"/>
            </a:endParaRPr>
          </a:p>
        </p:txBody>
      </p:sp>
      <p:sp>
        <p:nvSpPr>
          <p:cNvPr id="18217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2170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وَتَوَفَّنِي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مِلَّتِهِمْ</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receive my soul while I am following their religion,</a:t>
            </a:r>
          </a:p>
        </p:txBody>
      </p:sp>
      <p:sp>
        <p:nvSpPr>
          <p:cNvPr id="182272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tawaffani `ala millatihim</a:t>
            </a:r>
            <a:endParaRPr lang="fi-FI" sz="3200" b="1" i="1">
              <a:solidFill>
                <a:schemeClr val="bg1"/>
              </a:solidFill>
              <a:ea typeface="MS Mincho" pitchFamily="49" charset="-128"/>
            </a:endParaRPr>
          </a:p>
        </p:txBody>
      </p:sp>
      <p:sp>
        <p:nvSpPr>
          <p:cNvPr id="18227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2272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وَٱحْشُرْنِي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فِي زُمْرَتِهِمْ</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include me with their group,</a:t>
            </a:r>
          </a:p>
        </p:txBody>
      </p:sp>
      <p:sp>
        <p:nvSpPr>
          <p:cNvPr id="182374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wahshurni fi zumratihim</a:t>
            </a:r>
            <a:endParaRPr lang="fi-FI" sz="3200" b="1" i="1">
              <a:solidFill>
                <a:schemeClr val="bg1"/>
              </a:solidFill>
              <a:ea typeface="MS Mincho" pitchFamily="49" charset="-128"/>
            </a:endParaRPr>
          </a:p>
        </p:txBody>
      </p:sp>
      <p:sp>
        <p:nvSpPr>
          <p:cNvPr id="18237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2375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وَلاَ تُفَرِّقْ بَيْنِي وَبَيْنَهُمْ</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never separate me from them</a:t>
            </a:r>
          </a:p>
        </p:txBody>
      </p:sp>
      <p:sp>
        <p:nvSpPr>
          <p:cNvPr id="182477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it-IT" sz="3200" b="1" i="1">
                <a:solidFill>
                  <a:schemeClr val="bg1"/>
                </a:solidFill>
                <a:ea typeface="MS Mincho" pitchFamily="49" charset="-128"/>
              </a:rPr>
              <a:t>wa la tufarriq bayni wa baynahum</a:t>
            </a:r>
            <a:endParaRPr lang="fi-FI" sz="3200" b="1" i="1">
              <a:solidFill>
                <a:schemeClr val="bg1"/>
              </a:solidFill>
              <a:ea typeface="MS Mincho" pitchFamily="49" charset="-128"/>
            </a:endParaRPr>
          </a:p>
        </p:txBody>
      </p:sp>
      <p:sp>
        <p:nvSpPr>
          <p:cNvPr id="18247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2477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طَرْفَةَ عَيْنٍ ابَداً</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not for even a winking of any eye</a:t>
            </a:r>
          </a:p>
        </p:txBody>
      </p:sp>
      <p:sp>
        <p:nvSpPr>
          <p:cNvPr id="182579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tarfata `aynin abadan</a:t>
            </a:r>
            <a:endParaRPr lang="fi-FI" sz="3200" b="1" i="1">
              <a:solidFill>
                <a:schemeClr val="bg1"/>
              </a:solidFill>
              <a:ea typeface="MS Mincho" pitchFamily="49" charset="-128"/>
            </a:endParaRPr>
          </a:p>
        </p:txBody>
      </p:sp>
      <p:sp>
        <p:nvSpPr>
          <p:cNvPr id="18257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2579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فِي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ٱلدُّنْيَا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وَٱلآخِرَةِ</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in this world and in the Hereafter.</a:t>
            </a:r>
          </a:p>
        </p:txBody>
      </p:sp>
      <p:sp>
        <p:nvSpPr>
          <p:cNvPr id="182682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fi alddunya wal-akhirati</a:t>
            </a:r>
            <a:endParaRPr lang="fi-FI" sz="3200" b="1" i="1">
              <a:solidFill>
                <a:schemeClr val="bg1"/>
              </a:solidFill>
              <a:ea typeface="MS Mincho" pitchFamily="49" charset="-128"/>
            </a:endParaRPr>
          </a:p>
        </p:txBody>
      </p:sp>
      <p:sp>
        <p:nvSpPr>
          <p:cNvPr id="18268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2682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txBox="1">
            <a:spLocks noChangeArrowheads="1"/>
          </p:cNvSpPr>
          <p:nvPr/>
        </p:nvSpPr>
        <p:spPr bwMode="auto">
          <a:xfrm>
            <a:off x="457200" y="1557338"/>
            <a:ext cx="8229600" cy="216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20000"/>
              </a:spcBef>
            </a:pPr>
            <a:r>
              <a:rPr lang="en-US" sz="3200" b="1">
                <a:latin typeface="Trebuchet MS" pitchFamily="34" charset="0"/>
              </a:rPr>
              <a:t>Ashura day is an extremely sorrowful day due to the atrocities that were done on the Prophet’s household.  As part of commemoration, we should refrain from ALL enjoyment (TV, Sports, vain talk, etc.) and spend the whole day in remembering each and every incident of that day and doing the recommended A’maal.</a:t>
            </a:r>
          </a:p>
        </p:txBody>
      </p:sp>
      <p:sp>
        <p:nvSpPr>
          <p:cNvPr id="307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endParaRPr lang="en-US" sz="1600" b="1">
              <a:solidFill>
                <a:schemeClr val="bg1"/>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فِي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ٱلسَّمَاوَاتِ</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جَمِيعِ اهْلِ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ٱلسَّمَاوَاتِ</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in the heavens for all the inhabitants of the heavens.</a:t>
            </a:r>
          </a:p>
        </p:txBody>
      </p:sp>
      <p:sp>
        <p:nvSpPr>
          <p:cNvPr id="3072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fi alssamawati `ala jami`i ahli alssamawati</a:t>
            </a:r>
          </a:p>
        </p:txBody>
      </p:sp>
      <p:sp>
        <p:nvSpPr>
          <p:cNvPr id="307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3072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امِيرَ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ٱلْمُؤْمِنِينَ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Commander of the Faithful!</a:t>
            </a:r>
          </a:p>
        </p:txBody>
      </p:sp>
      <p:sp>
        <p:nvSpPr>
          <p:cNvPr id="182784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ya amira almu'minina</a:t>
            </a:r>
            <a:endParaRPr lang="fi-FI" sz="3200" b="1" i="1">
              <a:solidFill>
                <a:schemeClr val="bg1"/>
              </a:solidFill>
              <a:ea typeface="MS Mincho" pitchFamily="49" charset="-128"/>
            </a:endParaRPr>
          </a:p>
        </p:txBody>
      </p:sp>
      <p:sp>
        <p:nvSpPr>
          <p:cNvPr id="18278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2784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وَيَا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ابَا عَبْدِ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Abu-`Abdullah!</a:t>
            </a:r>
          </a:p>
        </p:txBody>
      </p:sp>
      <p:sp>
        <p:nvSpPr>
          <p:cNvPr id="182886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ya aba `abdillahi</a:t>
            </a:r>
            <a:endParaRPr lang="fi-FI" sz="3200" b="1" i="1">
              <a:solidFill>
                <a:schemeClr val="bg1"/>
              </a:solidFill>
              <a:ea typeface="MS Mincho" pitchFamily="49" charset="-128"/>
            </a:endParaRPr>
          </a:p>
        </p:txBody>
      </p:sp>
      <p:sp>
        <p:nvSpPr>
          <p:cNvPr id="18288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2887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اتَيْتُكُمَا زَائِراً</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 have come to you both to visit you,</a:t>
            </a:r>
          </a:p>
        </p:txBody>
      </p:sp>
      <p:sp>
        <p:nvSpPr>
          <p:cNvPr id="182989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ataytukuma za'iran</a:t>
            </a:r>
            <a:endParaRPr lang="fi-FI" sz="3200" b="1" i="1">
              <a:solidFill>
                <a:schemeClr val="bg1"/>
              </a:solidFill>
              <a:ea typeface="MS Mincho" pitchFamily="49" charset="-128"/>
            </a:endParaRPr>
          </a:p>
        </p:txBody>
      </p:sp>
      <p:sp>
        <p:nvSpPr>
          <p:cNvPr id="18298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2989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وَمُتَوَسِّلاً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رَبِّي وَرَبِّكُمَا</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making both of you to be my means to Allah your and my Lord,</a:t>
            </a:r>
          </a:p>
        </p:txBody>
      </p:sp>
      <p:sp>
        <p:nvSpPr>
          <p:cNvPr id="183091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mutawassilan ila allahi rabbi wa rabbikuma</a:t>
            </a:r>
            <a:endParaRPr lang="fi-FI" sz="3200" b="1" i="1">
              <a:solidFill>
                <a:schemeClr val="bg1"/>
              </a:solidFill>
              <a:ea typeface="MS Mincho" pitchFamily="49" charset="-128"/>
            </a:endParaRPr>
          </a:p>
        </p:txBody>
      </p:sp>
      <p:sp>
        <p:nvSpPr>
          <p:cNvPr id="18309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3091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وَمُتَوَجِّهاً إِلَيْهِ بِكُمَا</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turning my face to Him in your names,</a:t>
            </a:r>
          </a:p>
        </p:txBody>
      </p:sp>
      <p:sp>
        <p:nvSpPr>
          <p:cNvPr id="183194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mutawajjihan ilayhi bikuma</a:t>
            </a:r>
            <a:endParaRPr lang="fi-FI" sz="3200" b="1" i="1">
              <a:solidFill>
                <a:schemeClr val="bg1"/>
              </a:solidFill>
              <a:ea typeface="MS Mincho" pitchFamily="49" charset="-128"/>
            </a:endParaRPr>
          </a:p>
        </p:txBody>
      </p:sp>
      <p:sp>
        <p:nvSpPr>
          <p:cNvPr id="18319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3194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وَمُسْتَشْفِعاً بِكُمَا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تَعَالَىٰ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فِي حَاجَتِي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هٰذِهِ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seeking your intercession for me with Allah All-exalted to grant me this request of mine;</a:t>
            </a:r>
          </a:p>
        </p:txBody>
      </p:sp>
      <p:sp>
        <p:nvSpPr>
          <p:cNvPr id="183296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mustashfi`an bikuma ila allahi ta`ala fi hajati hadhihi</a:t>
            </a:r>
            <a:endParaRPr lang="fi-FI" sz="3200" b="1" i="1">
              <a:solidFill>
                <a:schemeClr val="bg1"/>
              </a:solidFill>
              <a:ea typeface="MS Mincho" pitchFamily="49" charset="-128"/>
            </a:endParaRPr>
          </a:p>
        </p:txBody>
      </p:sp>
      <p:sp>
        <p:nvSpPr>
          <p:cNvPr id="18329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3296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فَٱشْفَعَا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لِي</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so, intercede for me,</a:t>
            </a:r>
          </a:p>
        </p:txBody>
      </p:sp>
      <p:sp>
        <p:nvSpPr>
          <p:cNvPr id="183398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fashfa`a li</a:t>
            </a:r>
            <a:endParaRPr lang="fi-FI" sz="3200" b="1" i="1">
              <a:solidFill>
                <a:schemeClr val="bg1"/>
              </a:solidFill>
              <a:ea typeface="MS Mincho" pitchFamily="49" charset="-128"/>
            </a:endParaRPr>
          </a:p>
        </p:txBody>
      </p:sp>
      <p:sp>
        <p:nvSpPr>
          <p:cNvPr id="18339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3399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فَإِنَّ لَكُمَا عِنْدَ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ٱلْمَقَامَ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ٱلْمَحْمُودَ</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since you both enjoy with Allah a praiseworthy position,</a:t>
            </a:r>
          </a:p>
        </p:txBody>
      </p:sp>
      <p:sp>
        <p:nvSpPr>
          <p:cNvPr id="183501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it-IT" sz="3200" b="1" i="1">
                <a:solidFill>
                  <a:schemeClr val="bg1"/>
                </a:solidFill>
                <a:ea typeface="MS Mincho" pitchFamily="49" charset="-128"/>
              </a:rPr>
              <a:t>fa'inna lakuma `inda allahi almaqama almahmuda</a:t>
            </a:r>
            <a:endParaRPr lang="fi-FI" sz="3200" b="1" i="1">
              <a:solidFill>
                <a:schemeClr val="bg1"/>
              </a:solidFill>
              <a:ea typeface="MS Mincho" pitchFamily="49" charset="-128"/>
            </a:endParaRPr>
          </a:p>
        </p:txBody>
      </p:sp>
      <p:sp>
        <p:nvSpPr>
          <p:cNvPr id="18350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3501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وَٱلْجَاهَ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ٱلْوَجِيهَ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 admissible status,</a:t>
            </a:r>
          </a:p>
        </p:txBody>
      </p:sp>
      <p:sp>
        <p:nvSpPr>
          <p:cNvPr id="183603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waljaha alwajiha</a:t>
            </a:r>
            <a:endParaRPr lang="fi-FI" sz="3200" b="1" i="1">
              <a:solidFill>
                <a:schemeClr val="bg1"/>
              </a:solidFill>
              <a:ea typeface="MS Mincho" pitchFamily="49" charset="-128"/>
            </a:endParaRPr>
          </a:p>
        </p:txBody>
      </p:sp>
      <p:sp>
        <p:nvSpPr>
          <p:cNvPr id="18360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3603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وَٱلْمَنْزِلَ</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ٱلرَّفِيعَ</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وَٱلْوَسِيلَةَ</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 lofty standing, and a means (of nearness to Him).</a:t>
            </a:r>
          </a:p>
        </p:txBody>
      </p:sp>
      <p:sp>
        <p:nvSpPr>
          <p:cNvPr id="183706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walmanzila alrrafi`a walwasilata</a:t>
            </a:r>
            <a:endParaRPr lang="fi-FI" sz="3200" b="1" i="1">
              <a:solidFill>
                <a:schemeClr val="bg1"/>
              </a:solidFill>
              <a:ea typeface="MS Mincho" pitchFamily="49" charset="-128"/>
            </a:endParaRPr>
          </a:p>
        </p:txBody>
      </p:sp>
      <p:sp>
        <p:nvSpPr>
          <p:cNvPr id="18370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3706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فَلَعَنَ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smtClean="0">
                <a:solidFill>
                  <a:schemeClr val="bg1"/>
                </a:solidFill>
                <a:latin typeface="Arabic Typesetting" panose="03020402040406030203" pitchFamily="66" charset="-78"/>
                <a:ea typeface="+mn-ea"/>
                <a:cs typeface="Arabic Typesetting" panose="03020402040406030203" pitchFamily="66" charset="-78"/>
              </a:rPr>
              <a:t>امَّةً </a:t>
            </a:r>
            <a:r>
              <a:rPr lang="ar-SA" sz="9200" kern="1200" dirty="0">
                <a:solidFill>
                  <a:schemeClr val="bg1"/>
                </a:solidFill>
                <a:latin typeface="Arabic Typesetting" panose="03020402040406030203" pitchFamily="66" charset="-78"/>
                <a:ea typeface="+mn-ea"/>
                <a:cs typeface="Arabic Typesetting" panose="03020402040406030203" pitchFamily="66" charset="-78"/>
              </a:rPr>
              <a:t>اسَّسَتْ اسَاسَ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ٱلظُّلْمِ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smtClean="0">
                <a:solidFill>
                  <a:schemeClr val="bg1"/>
                </a:solidFill>
                <a:latin typeface="Arabic Typesetting" panose="03020402040406030203" pitchFamily="66" charset="-78"/>
                <a:ea typeface="+mn-ea"/>
                <a:cs typeface="Arabic Typesetting" panose="03020402040406030203" pitchFamily="66" charset="-78"/>
              </a:rPr>
              <a:t>وَٱلْجَوْرِ</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79375" y="3352800"/>
            <a:ext cx="9140825" cy="1752600"/>
          </a:xfrm>
        </p:spPr>
        <p:txBody>
          <a:bodyPr/>
          <a:lstStyle/>
          <a:p>
            <a:pPr marL="342900" indent="-342900" eaLnBrk="1" hangingPunct="1">
              <a:defRPr/>
            </a:pPr>
            <a:r>
              <a:rPr lang="en-US" sz="3600" b="1" kern="1200" dirty="0">
                <a:solidFill>
                  <a:schemeClr val="bg1"/>
                </a:solidFill>
                <a:ea typeface="MS Mincho" pitchFamily="49" charset="-128"/>
              </a:rPr>
              <a:t>So, may Allah </a:t>
            </a:r>
            <a:r>
              <a:rPr lang="en-US" sz="3600" b="1" kern="1200" dirty="0" smtClean="0">
                <a:solidFill>
                  <a:schemeClr val="bg1"/>
                </a:solidFill>
                <a:ea typeface="MS Mincho" pitchFamily="49" charset="-128"/>
              </a:rPr>
              <a:t>withhold blessing from </a:t>
            </a:r>
            <a:r>
              <a:rPr lang="en-US" sz="3600" b="1" kern="1200" dirty="0">
                <a:solidFill>
                  <a:schemeClr val="bg1"/>
                </a:solidFill>
                <a:ea typeface="MS Mincho" pitchFamily="49" charset="-128"/>
              </a:rPr>
              <a:t>the people who laid the basis of persecution and wronging against you, </a:t>
            </a:r>
          </a:p>
        </p:txBody>
      </p:sp>
      <p:sp>
        <p:nvSpPr>
          <p:cNvPr id="3174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fala`ana allahu ummatan assasat asasa alzzulmi waljawri</a:t>
            </a:r>
          </a:p>
        </p:txBody>
      </p:sp>
      <p:sp>
        <p:nvSpPr>
          <p:cNvPr id="317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3175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إِنِّي انْقَلِبُ عَنْكُمَا</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 will now leave you both,</a:t>
            </a:r>
          </a:p>
        </p:txBody>
      </p:sp>
      <p:sp>
        <p:nvSpPr>
          <p:cNvPr id="183808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inni anqalibu `ankuma</a:t>
            </a:r>
            <a:endParaRPr lang="fi-FI" sz="3200" b="1" i="1">
              <a:solidFill>
                <a:schemeClr val="bg1"/>
              </a:solidFill>
              <a:ea typeface="MS Mincho" pitchFamily="49" charset="-128"/>
            </a:endParaRPr>
          </a:p>
        </p:txBody>
      </p:sp>
      <p:sp>
        <p:nvSpPr>
          <p:cNvPr id="18380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3808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مُنْتَظِراً لِتَنَجُّزِ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ٱلْحَاجَةِ</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expecting my request to be granted,</a:t>
            </a:r>
          </a:p>
        </p:txBody>
      </p:sp>
      <p:sp>
        <p:nvSpPr>
          <p:cNvPr id="183910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muntaziran litanajjuzi alhajati</a:t>
            </a:r>
            <a:endParaRPr lang="fi-FI" sz="3200" b="1" i="1">
              <a:solidFill>
                <a:schemeClr val="bg1"/>
              </a:solidFill>
              <a:ea typeface="MS Mincho" pitchFamily="49" charset="-128"/>
            </a:endParaRPr>
          </a:p>
        </p:txBody>
      </p:sp>
      <p:sp>
        <p:nvSpPr>
          <p:cNvPr id="18391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3911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وَقَضَائِهَا وَنَجَاحِهَا مِنَ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settled, and made successful by Allah</a:t>
            </a:r>
          </a:p>
        </p:txBody>
      </p:sp>
      <p:sp>
        <p:nvSpPr>
          <p:cNvPr id="184013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qada'iha wa najahiha min allahi</a:t>
            </a:r>
            <a:endParaRPr lang="fi-FI" sz="3200" b="1" i="1">
              <a:solidFill>
                <a:schemeClr val="bg1"/>
              </a:solidFill>
              <a:ea typeface="MS Mincho" pitchFamily="49" charset="-128"/>
            </a:endParaRPr>
          </a:p>
        </p:txBody>
      </p:sp>
      <p:sp>
        <p:nvSpPr>
          <p:cNvPr id="18401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4013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بِشَفَاعَتِكُمَا لِي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فِي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ذٰلِكَ</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on account of your intercession for me with Allah in that;</a:t>
            </a:r>
          </a:p>
        </p:txBody>
      </p:sp>
      <p:sp>
        <p:nvSpPr>
          <p:cNvPr id="184115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bishafa`atikuma li ila allahi fi dhalika</a:t>
            </a:r>
            <a:endParaRPr lang="fi-FI" sz="3200" b="1" i="1">
              <a:solidFill>
                <a:schemeClr val="bg1"/>
              </a:solidFill>
              <a:ea typeface="MS Mincho" pitchFamily="49" charset="-128"/>
            </a:endParaRPr>
          </a:p>
        </p:txBody>
      </p:sp>
      <p:sp>
        <p:nvSpPr>
          <p:cNvPr id="18411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4115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فَلا اخِيبُ</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so, do not let me down</a:t>
            </a:r>
          </a:p>
        </p:txBody>
      </p:sp>
      <p:sp>
        <p:nvSpPr>
          <p:cNvPr id="184218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fala akhibu</a:t>
            </a:r>
            <a:endParaRPr lang="fi-FI" sz="3200" b="1" i="1">
              <a:solidFill>
                <a:schemeClr val="bg1"/>
              </a:solidFill>
              <a:ea typeface="MS Mincho" pitchFamily="49" charset="-128"/>
            </a:endParaRPr>
          </a:p>
        </p:txBody>
      </p:sp>
      <p:sp>
        <p:nvSpPr>
          <p:cNvPr id="18421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4218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وَلاَ يَكونُ مُنْقَلَبِي مُنْقَلَباً خَائِباً خَاسِراً</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do not make me leave with disappointment and loss;</a:t>
            </a:r>
          </a:p>
        </p:txBody>
      </p:sp>
      <p:sp>
        <p:nvSpPr>
          <p:cNvPr id="184320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la yakunu munqalabi munqalaban kha'iban khasiran</a:t>
            </a:r>
            <a:endParaRPr lang="fi-FI" sz="3200" b="1" i="1">
              <a:solidFill>
                <a:schemeClr val="bg1"/>
              </a:solidFill>
              <a:ea typeface="MS Mincho" pitchFamily="49" charset="-128"/>
            </a:endParaRPr>
          </a:p>
        </p:txBody>
      </p:sp>
      <p:sp>
        <p:nvSpPr>
          <p:cNvPr id="18432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4320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بَلْ يَكُونُ مُنْقَلَبِي مُنْقَلَباً رَاجِحاً</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rather, make me leave with achievement,</a:t>
            </a:r>
          </a:p>
        </p:txBody>
      </p:sp>
      <p:sp>
        <p:nvSpPr>
          <p:cNvPr id="184422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bal yakunu munqalabi munqalaban rajihan</a:t>
            </a:r>
            <a:endParaRPr lang="fi-FI" sz="3200" b="1" i="1">
              <a:solidFill>
                <a:schemeClr val="bg1"/>
              </a:solidFill>
              <a:ea typeface="MS Mincho" pitchFamily="49" charset="-128"/>
            </a:endParaRPr>
          </a:p>
        </p:txBody>
      </p:sp>
      <p:sp>
        <p:nvSpPr>
          <p:cNvPr id="18442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4423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مُفْلِحاً مُنْجِحاً مُسْتَجَاباً</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prosperity, success, and response (of my prayers)</a:t>
            </a:r>
          </a:p>
        </p:txBody>
      </p:sp>
      <p:sp>
        <p:nvSpPr>
          <p:cNvPr id="184525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muflihan munjihan mustajaban</a:t>
            </a:r>
            <a:endParaRPr lang="fi-FI" sz="3200" b="1" i="1">
              <a:solidFill>
                <a:schemeClr val="bg1"/>
              </a:solidFill>
              <a:ea typeface="MS Mincho" pitchFamily="49" charset="-128"/>
            </a:endParaRPr>
          </a:p>
        </p:txBody>
      </p:sp>
      <p:sp>
        <p:nvSpPr>
          <p:cNvPr id="18452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4525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بِقَضَاءِ جَمِيعِ حَوَائِجِي</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by having all my requests granted.</a:t>
            </a:r>
          </a:p>
        </p:txBody>
      </p:sp>
      <p:sp>
        <p:nvSpPr>
          <p:cNvPr id="184627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biqada'i jami`i hawa'iji</a:t>
            </a:r>
            <a:endParaRPr lang="fi-FI" sz="3200" b="1" i="1">
              <a:solidFill>
                <a:schemeClr val="bg1"/>
              </a:solidFill>
              <a:ea typeface="MS Mincho" pitchFamily="49" charset="-128"/>
            </a:endParaRPr>
          </a:p>
        </p:txBody>
      </p:sp>
      <p:sp>
        <p:nvSpPr>
          <p:cNvPr id="18462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4627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وَتَشَفَّعَا لِي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(please) intercede for me with Allah recurrently.</a:t>
            </a:r>
          </a:p>
        </p:txBody>
      </p:sp>
      <p:sp>
        <p:nvSpPr>
          <p:cNvPr id="184730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it-IT" sz="3200" b="1" i="1">
                <a:solidFill>
                  <a:schemeClr val="bg1"/>
                </a:solidFill>
                <a:ea typeface="MS Mincho" pitchFamily="49" charset="-128"/>
              </a:rPr>
              <a:t>wa tashaffa`a li ila allahi</a:t>
            </a:r>
            <a:endParaRPr lang="fi-FI" sz="3200" b="1" i="1">
              <a:solidFill>
                <a:schemeClr val="bg1"/>
              </a:solidFill>
              <a:ea typeface="MS Mincho" pitchFamily="49" charset="-128"/>
            </a:endParaRPr>
          </a:p>
        </p:txBody>
      </p:sp>
      <p:sp>
        <p:nvSpPr>
          <p:cNvPr id="18473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4730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عَلَيْكُمْ اهْلَ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ٱلْبَيْتِ</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O Members of the Household.</a:t>
            </a:r>
          </a:p>
        </p:txBody>
      </p:sp>
      <p:sp>
        <p:nvSpPr>
          <p:cNvPr id="3277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`alaykum ahla albayti</a:t>
            </a:r>
          </a:p>
        </p:txBody>
      </p:sp>
      <p:sp>
        <p:nvSpPr>
          <p:cNvPr id="327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32774"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إِنْقَلَبْتُ</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مَا شَاءَ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 now leave on ‘whatever is willed by Allah shall come to pass’</a:t>
            </a:r>
          </a:p>
        </p:txBody>
      </p:sp>
      <p:sp>
        <p:nvSpPr>
          <p:cNvPr id="184832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it-IT" sz="3200" b="1" i="1">
                <a:solidFill>
                  <a:schemeClr val="bg1"/>
                </a:solidFill>
                <a:ea typeface="MS Mincho" pitchFamily="49" charset="-128"/>
              </a:rPr>
              <a:t>inqalabtu `ala ma sha'a allahu</a:t>
            </a:r>
            <a:endParaRPr lang="fi-FI" sz="3200" b="1" i="1">
              <a:solidFill>
                <a:schemeClr val="bg1"/>
              </a:solidFill>
              <a:ea typeface="MS Mincho" pitchFamily="49" charset="-128"/>
            </a:endParaRPr>
          </a:p>
        </p:txBody>
      </p:sp>
      <p:sp>
        <p:nvSpPr>
          <p:cNvPr id="18483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4832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وَلا حَوْلَ وَلا قُوَّةَ إِلاَّ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بِٱللَّهِ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‘there is neither might nor power except with Allah’,</a:t>
            </a:r>
          </a:p>
        </p:txBody>
      </p:sp>
      <p:sp>
        <p:nvSpPr>
          <p:cNvPr id="184934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it-IT" sz="3200" b="1" i="1">
                <a:solidFill>
                  <a:schemeClr val="bg1"/>
                </a:solidFill>
                <a:ea typeface="MS Mincho" pitchFamily="49" charset="-128"/>
              </a:rPr>
              <a:t>wa la hawla wa la quwwata illa billahi</a:t>
            </a:r>
            <a:endParaRPr lang="fi-FI" sz="3200" b="1" i="1">
              <a:solidFill>
                <a:schemeClr val="bg1"/>
              </a:solidFill>
              <a:ea typeface="MS Mincho" pitchFamily="49" charset="-128"/>
            </a:endParaRPr>
          </a:p>
        </p:txBody>
      </p:sp>
      <p:sp>
        <p:nvSpPr>
          <p:cNvPr id="18493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4935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مُفَوِّضاً امْرِي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relegating all my affairs to Allah,</a:t>
            </a:r>
          </a:p>
        </p:txBody>
      </p:sp>
      <p:sp>
        <p:nvSpPr>
          <p:cNvPr id="185037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mufawwidan amri ila allahi</a:t>
            </a:r>
            <a:endParaRPr lang="fi-FI" sz="3200" b="1" i="1">
              <a:solidFill>
                <a:schemeClr val="bg1"/>
              </a:solidFill>
              <a:ea typeface="MS Mincho" pitchFamily="49" charset="-128"/>
            </a:endParaRPr>
          </a:p>
        </p:txBody>
      </p:sp>
      <p:sp>
        <p:nvSpPr>
          <p:cNvPr id="18503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5037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مُلْجِئاً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ظَهْرِي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referring all my power to Allah,</a:t>
            </a:r>
          </a:p>
        </p:txBody>
      </p:sp>
      <p:sp>
        <p:nvSpPr>
          <p:cNvPr id="185139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mulji'an zahri ila allahi</a:t>
            </a:r>
            <a:endParaRPr lang="fi-FI" sz="3200" b="1" i="1">
              <a:solidFill>
                <a:schemeClr val="bg1"/>
              </a:solidFill>
              <a:ea typeface="MS Mincho" pitchFamily="49" charset="-128"/>
            </a:endParaRPr>
          </a:p>
        </p:txBody>
      </p:sp>
      <p:sp>
        <p:nvSpPr>
          <p:cNvPr id="18513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5139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مُتَوَكِّلاً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depending upon Allah,</a:t>
            </a:r>
          </a:p>
        </p:txBody>
      </p:sp>
      <p:sp>
        <p:nvSpPr>
          <p:cNvPr id="185242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mutawakklan `ala allahi</a:t>
            </a:r>
            <a:endParaRPr lang="fi-FI" sz="3200" b="1" i="1">
              <a:solidFill>
                <a:schemeClr val="bg1"/>
              </a:solidFill>
              <a:ea typeface="MS Mincho" pitchFamily="49" charset="-128"/>
            </a:endParaRPr>
          </a:p>
        </p:txBody>
      </p:sp>
      <p:sp>
        <p:nvSpPr>
          <p:cNvPr id="18524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5242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وَاقُولُ حَسْبِيَ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وَكَفَىٰ</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repeating, ‘Allah is only sufficient to me,’</a:t>
            </a:r>
          </a:p>
        </p:txBody>
      </p:sp>
      <p:sp>
        <p:nvSpPr>
          <p:cNvPr id="185344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aqulu hasbiya allahu wa kafa</a:t>
            </a:r>
            <a:endParaRPr lang="fi-FI" sz="3200" b="1" i="1">
              <a:solidFill>
                <a:schemeClr val="bg1"/>
              </a:solidFill>
              <a:ea typeface="MS Mincho" pitchFamily="49" charset="-128"/>
            </a:endParaRPr>
          </a:p>
        </p:txBody>
      </p:sp>
      <p:sp>
        <p:nvSpPr>
          <p:cNvPr id="18534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5344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سَمِعَ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لِمَنْ دَعَا</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‘May Allah respond to him who prays Him.’</a:t>
            </a:r>
          </a:p>
        </p:txBody>
      </p:sp>
      <p:sp>
        <p:nvSpPr>
          <p:cNvPr id="185446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sami`a allahu liman da`a</a:t>
            </a:r>
            <a:endParaRPr lang="fi-FI" sz="3200" b="1" i="1">
              <a:solidFill>
                <a:schemeClr val="bg1"/>
              </a:solidFill>
              <a:ea typeface="MS Mincho" pitchFamily="49" charset="-128"/>
            </a:endParaRPr>
          </a:p>
        </p:txBody>
      </p:sp>
      <p:sp>
        <p:nvSpPr>
          <p:cNvPr id="18544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5447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لَيْسَ لِي وَرَاءَ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Other than Allah</a:t>
            </a:r>
          </a:p>
        </p:txBody>
      </p:sp>
      <p:sp>
        <p:nvSpPr>
          <p:cNvPr id="185549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laysa li wara'a allahi</a:t>
            </a:r>
            <a:endParaRPr lang="fi-FI" sz="3200" b="1" i="1">
              <a:solidFill>
                <a:schemeClr val="bg1"/>
              </a:solidFill>
              <a:ea typeface="MS Mincho" pitchFamily="49" charset="-128"/>
            </a:endParaRPr>
          </a:p>
        </p:txBody>
      </p:sp>
      <p:sp>
        <p:nvSpPr>
          <p:cNvPr id="18554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5549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وَوَرَاءَكُمْ يَا سَادَتِي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مُنْتَهَىٰ</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other than you all, O my masters, I have nothing to put my hope in.</a:t>
            </a:r>
          </a:p>
        </p:txBody>
      </p:sp>
      <p:sp>
        <p:nvSpPr>
          <p:cNvPr id="185651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wara'akum ya sadati muntaha</a:t>
            </a:r>
            <a:endParaRPr lang="fi-FI" sz="3200" b="1" i="1">
              <a:solidFill>
                <a:schemeClr val="bg1"/>
              </a:solidFill>
              <a:ea typeface="MS Mincho" pitchFamily="49" charset="-128"/>
            </a:endParaRPr>
          </a:p>
        </p:txBody>
      </p:sp>
      <p:sp>
        <p:nvSpPr>
          <p:cNvPr id="18565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5651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مَا شَاءَ رَبِّي كَانَ</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Only that which my Lord wills shall come to pass,</a:t>
            </a:r>
          </a:p>
        </p:txBody>
      </p:sp>
      <p:sp>
        <p:nvSpPr>
          <p:cNvPr id="185754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ma sha'a rabbi kana</a:t>
            </a:r>
            <a:endParaRPr lang="fi-FI" sz="3200" b="1" i="1">
              <a:solidFill>
                <a:schemeClr val="bg1"/>
              </a:solidFill>
              <a:ea typeface="MS Mincho" pitchFamily="49" charset="-128"/>
            </a:endParaRPr>
          </a:p>
        </p:txBody>
      </p:sp>
      <p:sp>
        <p:nvSpPr>
          <p:cNvPr id="18575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5754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وَلَعَنَ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امَّةً دَفَعَتْكُمْ عَنْ مَقَامِكُمْ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May Allah </a:t>
            </a:r>
            <a:r>
              <a:rPr lang="en-US" sz="3600" b="1" kern="1200" dirty="0" smtClean="0">
                <a:solidFill>
                  <a:schemeClr val="bg1"/>
                </a:solidFill>
                <a:ea typeface="MS Mincho" pitchFamily="49" charset="-128"/>
              </a:rPr>
              <a:t>withhold blessing from </a:t>
            </a:r>
            <a:r>
              <a:rPr lang="en-US" sz="3600" b="1" kern="1200" dirty="0">
                <a:solidFill>
                  <a:schemeClr val="bg1"/>
                </a:solidFill>
                <a:ea typeface="MS Mincho" pitchFamily="49" charset="-128"/>
              </a:rPr>
              <a:t>the people who drove you away from your position</a:t>
            </a:r>
          </a:p>
        </p:txBody>
      </p:sp>
      <p:sp>
        <p:nvSpPr>
          <p:cNvPr id="3379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sv-SE" sz="3200" b="1" i="1">
                <a:solidFill>
                  <a:schemeClr val="bg1"/>
                </a:solidFill>
                <a:ea typeface="MS Mincho" pitchFamily="49" charset="-128"/>
              </a:rPr>
              <a:t>wa la`ana allahu ummatan dafa`atkum `an maqamikum</a:t>
            </a:r>
            <a:endParaRPr lang="fi-FI" sz="3200" b="1" i="1">
              <a:solidFill>
                <a:schemeClr val="bg1"/>
              </a:solidFill>
              <a:ea typeface="MS Mincho" pitchFamily="49" charset="-128"/>
            </a:endParaRPr>
          </a:p>
        </p:txBody>
      </p:sp>
      <p:sp>
        <p:nvSpPr>
          <p:cNvPr id="337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3379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وَمَا لَمْ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يَشَا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لَمْ يَكُنْ</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whatever He does not will shall never be.</a:t>
            </a:r>
          </a:p>
        </p:txBody>
      </p:sp>
      <p:sp>
        <p:nvSpPr>
          <p:cNvPr id="185856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ma lam yasha' lam yakun</a:t>
            </a:r>
            <a:endParaRPr lang="fi-FI" sz="3200" b="1" i="1">
              <a:solidFill>
                <a:schemeClr val="bg1"/>
              </a:solidFill>
              <a:ea typeface="MS Mincho" pitchFamily="49" charset="-128"/>
            </a:endParaRPr>
          </a:p>
        </p:txBody>
      </p:sp>
      <p:sp>
        <p:nvSpPr>
          <p:cNvPr id="18585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5856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وَلاَ حَوْلَ وَلاَ قُوَّةَ إِلاَّ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بِٱللَّهِ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There is neither might nor power except with Allah.</a:t>
            </a:r>
          </a:p>
        </p:txBody>
      </p:sp>
      <p:sp>
        <p:nvSpPr>
          <p:cNvPr id="185958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it-IT" sz="3200" b="1" i="1">
                <a:solidFill>
                  <a:schemeClr val="bg1"/>
                </a:solidFill>
                <a:ea typeface="MS Mincho" pitchFamily="49" charset="-128"/>
              </a:rPr>
              <a:t>wa la hawla wa la quwwata illa billahi</a:t>
            </a:r>
            <a:endParaRPr lang="fi-FI" sz="3200" b="1" i="1">
              <a:solidFill>
                <a:schemeClr val="bg1"/>
              </a:solidFill>
              <a:ea typeface="MS Mincho" pitchFamily="49" charset="-128"/>
            </a:endParaRPr>
          </a:p>
        </p:txBody>
      </p:sp>
      <p:sp>
        <p:nvSpPr>
          <p:cNvPr id="18595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5959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اسْتَوْدِعُكُمَا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 entrust you both with Allah.</a:t>
            </a:r>
          </a:p>
        </p:txBody>
      </p:sp>
      <p:sp>
        <p:nvSpPr>
          <p:cNvPr id="186061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astawdi`ukuma allaha</a:t>
            </a:r>
            <a:endParaRPr lang="fi-FI" sz="3200" b="1" i="1">
              <a:solidFill>
                <a:schemeClr val="bg1"/>
              </a:solidFill>
              <a:ea typeface="MS Mincho" pitchFamily="49" charset="-128"/>
            </a:endParaRPr>
          </a:p>
        </p:txBody>
      </p:sp>
      <p:sp>
        <p:nvSpPr>
          <p:cNvPr id="18606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6061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وَلا جَعَلَهُ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آخِرَ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ٱلْعَهْدِ</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مِنِّي إِلَيْكُمَا</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May Allah never decide this time of my visit to you both to be the last.</a:t>
            </a:r>
          </a:p>
        </p:txBody>
      </p:sp>
      <p:sp>
        <p:nvSpPr>
          <p:cNvPr id="186163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la ja`alahu allahu akhira al`ahdi minni ilaykuma</a:t>
            </a:r>
          </a:p>
        </p:txBody>
      </p:sp>
      <p:sp>
        <p:nvSpPr>
          <p:cNvPr id="18616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6163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إِنْصَرَفْتُ</a:t>
            </a:r>
            <a:r>
              <a:rPr lang="ar-SA" sz="9200" kern="1200" dirty="0">
                <a:solidFill>
                  <a:schemeClr val="bg1"/>
                </a:solidFill>
                <a:latin typeface="Arabic Typesetting" panose="03020402040406030203" pitchFamily="66" charset="-78"/>
                <a:ea typeface="+mn-ea"/>
                <a:cs typeface="Arabic Typesetting" panose="03020402040406030203" pitchFamily="66" charset="-78"/>
              </a:rPr>
              <a:t> يَا سَيِّدِي يَا امِيرَ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ٱلْمُؤْمِنِينَ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وَمَوْلاَي</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May I now leave, O my master, O Commander of the faithful</a:t>
            </a:r>
          </a:p>
        </p:txBody>
      </p:sp>
      <p:sp>
        <p:nvSpPr>
          <p:cNvPr id="186266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insaraftu ya sayyidi ya amira almu'minina wa mawlaya</a:t>
            </a:r>
            <a:endParaRPr lang="fi-FI" sz="3200" b="1" i="1">
              <a:solidFill>
                <a:schemeClr val="bg1"/>
              </a:solidFill>
              <a:ea typeface="MS Mincho" pitchFamily="49" charset="-128"/>
            </a:endParaRPr>
          </a:p>
        </p:txBody>
      </p:sp>
      <p:sp>
        <p:nvSpPr>
          <p:cNvPr id="18626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6266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وَانْتَ يَا ابَا عَبْدِ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يَا سَيِّدِي</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you O Abu-`Abdullah, O my master.</a:t>
            </a:r>
          </a:p>
        </p:txBody>
      </p:sp>
      <p:sp>
        <p:nvSpPr>
          <p:cNvPr id="186368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anta ya aba `abdillahi ya sayyidi</a:t>
            </a:r>
            <a:endParaRPr lang="fi-FI" sz="3200" b="1" i="1">
              <a:solidFill>
                <a:schemeClr val="bg1"/>
              </a:solidFill>
              <a:ea typeface="MS Mincho" pitchFamily="49" charset="-128"/>
            </a:endParaRPr>
          </a:p>
        </p:txBody>
      </p:sp>
      <p:sp>
        <p:nvSpPr>
          <p:cNvPr id="18636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6368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وَسَلاَمِي عَلَيْكُمَا مُتَّصِلٌ</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My greetings to you both are as continuous</a:t>
            </a:r>
          </a:p>
        </p:txBody>
      </p:sp>
      <p:sp>
        <p:nvSpPr>
          <p:cNvPr id="186470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salami `alaykuma muttasilun</a:t>
            </a:r>
            <a:endParaRPr lang="fi-FI" sz="3200" b="1" i="1">
              <a:solidFill>
                <a:schemeClr val="bg1"/>
              </a:solidFill>
              <a:ea typeface="MS Mincho" pitchFamily="49" charset="-128"/>
            </a:endParaRPr>
          </a:p>
        </p:txBody>
      </p:sp>
      <p:sp>
        <p:nvSpPr>
          <p:cNvPr id="18647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6471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مَا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ٱتَّصَلَ</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ٱللَّيْلُ</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وَٱلنَّهَارُ</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as night and day.</a:t>
            </a:r>
          </a:p>
        </p:txBody>
      </p:sp>
      <p:sp>
        <p:nvSpPr>
          <p:cNvPr id="186573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ma ittasala allaylu walnnaharu</a:t>
            </a:r>
            <a:endParaRPr lang="fi-FI" sz="3200" b="1" i="1">
              <a:solidFill>
                <a:schemeClr val="bg1"/>
              </a:solidFill>
              <a:ea typeface="MS Mincho" pitchFamily="49" charset="-128"/>
            </a:endParaRPr>
          </a:p>
        </p:txBody>
      </p:sp>
      <p:sp>
        <p:nvSpPr>
          <p:cNvPr id="18657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6573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وَاصِلٌ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ذٰلِكَ</a:t>
            </a:r>
            <a:r>
              <a:rPr lang="ar-SA" sz="9200" kern="1200" dirty="0">
                <a:solidFill>
                  <a:schemeClr val="bg1"/>
                </a:solidFill>
                <a:latin typeface="Arabic Typesetting" panose="03020402040406030203" pitchFamily="66" charset="-78"/>
                <a:ea typeface="+mn-ea"/>
                <a:cs typeface="Arabic Typesetting" panose="03020402040406030203" pitchFamily="66" charset="-78"/>
              </a:rPr>
              <a:t> إِلَيْكُمَا</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May my greetings reach you both (all the time)</a:t>
            </a:r>
          </a:p>
        </p:txBody>
      </p:sp>
      <p:sp>
        <p:nvSpPr>
          <p:cNvPr id="186675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wasilun dhalika ilaykuma</a:t>
            </a:r>
            <a:endParaRPr lang="fi-FI" sz="3200" b="1" i="1">
              <a:solidFill>
                <a:schemeClr val="bg1"/>
              </a:solidFill>
              <a:ea typeface="MS Mincho" pitchFamily="49" charset="-128"/>
            </a:endParaRPr>
          </a:p>
        </p:txBody>
      </p:sp>
      <p:sp>
        <p:nvSpPr>
          <p:cNvPr id="18667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6675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غَيْرُ مَحْجُوبٍ عَنْكُمَا سَلاَمِي</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my salutation never be screened from reaching you both,</a:t>
            </a:r>
          </a:p>
        </p:txBody>
      </p:sp>
      <p:sp>
        <p:nvSpPr>
          <p:cNvPr id="186778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ghayru mahjubin `ankuma salami</a:t>
            </a:r>
            <a:endParaRPr lang="fi-FI" sz="3200" b="1" i="1">
              <a:solidFill>
                <a:schemeClr val="bg1"/>
              </a:solidFill>
              <a:ea typeface="MS Mincho" pitchFamily="49" charset="-128"/>
            </a:endParaRPr>
          </a:p>
        </p:txBody>
      </p:sp>
      <p:sp>
        <p:nvSpPr>
          <p:cNvPr id="18677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6778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وَازَالَتْكُمْ عَنْ مَرَاتِبِكُمُ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ٱلَّتِي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رَتَّبَكُمُ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فِيهَا</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and removed you away from your ranks that Allah has put you in.</a:t>
            </a:r>
          </a:p>
        </p:txBody>
      </p:sp>
      <p:sp>
        <p:nvSpPr>
          <p:cNvPr id="3482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azalatkum `an maratibikum allati rattabakum allahu fiha</a:t>
            </a:r>
          </a:p>
        </p:txBody>
      </p:sp>
      <p:sp>
        <p:nvSpPr>
          <p:cNvPr id="348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3482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إِنْ شَاءَ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Allah willing.</a:t>
            </a:r>
          </a:p>
        </p:txBody>
      </p:sp>
      <p:sp>
        <p:nvSpPr>
          <p:cNvPr id="186880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in sha'a allahu</a:t>
            </a:r>
            <a:endParaRPr lang="fi-FI" sz="3200" b="1" i="1">
              <a:solidFill>
                <a:schemeClr val="bg1"/>
              </a:solidFill>
              <a:ea typeface="MS Mincho" pitchFamily="49" charset="-128"/>
            </a:endParaRPr>
          </a:p>
        </p:txBody>
      </p:sp>
      <p:sp>
        <p:nvSpPr>
          <p:cNvPr id="18688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6880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وَاسْالُهُ بِحَقِّكُمَا انْ يَشَاءَ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ذٰلِكَ</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وَيَفْعَلَ</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 also beseech Him in your names to determine and do that,</a:t>
            </a:r>
          </a:p>
        </p:txBody>
      </p:sp>
      <p:sp>
        <p:nvSpPr>
          <p:cNvPr id="186982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as'aluhu bihaqqikuma an yasha'a dhalika wa yaf`ala</a:t>
            </a:r>
            <a:endParaRPr lang="fi-FI" sz="3200" b="1" i="1">
              <a:solidFill>
                <a:schemeClr val="bg1"/>
              </a:solidFill>
              <a:ea typeface="MS Mincho" pitchFamily="49" charset="-128"/>
            </a:endParaRPr>
          </a:p>
        </p:txBody>
      </p:sp>
      <p:sp>
        <p:nvSpPr>
          <p:cNvPr id="18698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6983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فَإِنَّهُ حَمِيدٌ مَجِيدٌ</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for He is verily the owner of praise and the owner of glory.</a:t>
            </a:r>
          </a:p>
        </p:txBody>
      </p:sp>
      <p:sp>
        <p:nvSpPr>
          <p:cNvPr id="187085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fa'innahu hamidun majidun</a:t>
            </a:r>
            <a:endParaRPr lang="fi-FI" sz="3200" b="1" i="1">
              <a:solidFill>
                <a:schemeClr val="bg1"/>
              </a:solidFill>
              <a:ea typeface="MS Mincho" pitchFamily="49" charset="-128"/>
            </a:endParaRPr>
          </a:p>
        </p:txBody>
      </p:sp>
      <p:sp>
        <p:nvSpPr>
          <p:cNvPr id="18708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7085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إِنْقَلَبْتُ</a:t>
            </a:r>
            <a:r>
              <a:rPr lang="ar-SA" sz="9200" kern="1200" dirty="0">
                <a:solidFill>
                  <a:schemeClr val="bg1"/>
                </a:solidFill>
                <a:latin typeface="Arabic Typesetting" panose="03020402040406030203" pitchFamily="66" charset="-78"/>
                <a:ea typeface="+mn-ea"/>
                <a:cs typeface="Arabic Typesetting" panose="03020402040406030203" pitchFamily="66" charset="-78"/>
              </a:rPr>
              <a:t> يَا سَيِّدَيَّ عَنْكُمَا</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 am now leaving you both, O my masters,</a:t>
            </a:r>
          </a:p>
        </p:txBody>
      </p:sp>
      <p:sp>
        <p:nvSpPr>
          <p:cNvPr id="187187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inqalabtu ya sayyidayya `ankuma</a:t>
            </a:r>
            <a:endParaRPr lang="fi-FI" sz="3200" b="1" i="1">
              <a:solidFill>
                <a:schemeClr val="bg1"/>
              </a:solidFill>
              <a:ea typeface="MS Mincho" pitchFamily="49" charset="-128"/>
            </a:endParaRPr>
          </a:p>
        </p:txBody>
      </p:sp>
      <p:sp>
        <p:nvSpPr>
          <p:cNvPr id="18718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7187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تَائِباً حَامِداً لِلَّهِ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repenting to and praising Allah,</a:t>
            </a:r>
          </a:p>
        </p:txBody>
      </p:sp>
      <p:sp>
        <p:nvSpPr>
          <p:cNvPr id="187290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ta'iban hamidan lillahi</a:t>
            </a:r>
            <a:endParaRPr lang="fi-FI" sz="3200" b="1" i="1">
              <a:solidFill>
                <a:schemeClr val="bg1"/>
              </a:solidFill>
              <a:ea typeface="MS Mincho" pitchFamily="49" charset="-128"/>
            </a:endParaRPr>
          </a:p>
        </p:txBody>
      </p:sp>
      <p:sp>
        <p:nvSpPr>
          <p:cNvPr id="18729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7290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شَاكِراً رَاجِياً </a:t>
            </a:r>
            <a:r>
              <a:rPr lang="ar-SA" sz="9200" kern="1200" dirty="0" smtClean="0">
                <a:solidFill>
                  <a:schemeClr val="bg1"/>
                </a:solidFill>
                <a:latin typeface="Arabic Typesetting" panose="03020402040406030203" pitchFamily="66" charset="-78"/>
                <a:ea typeface="+mn-ea"/>
                <a:cs typeface="Arabic Typesetting" panose="03020402040406030203" pitchFamily="66" charset="-78"/>
              </a:rPr>
              <a:t>لِلإِجَابَةِ</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thanking Him and hoping Him to respond to me;</a:t>
            </a:r>
          </a:p>
        </p:txBody>
      </p:sp>
      <p:sp>
        <p:nvSpPr>
          <p:cNvPr id="187392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shakiran rajiyan lil-ijabati</a:t>
            </a:r>
            <a:endParaRPr lang="fi-FI" sz="3200" b="1" i="1">
              <a:solidFill>
                <a:schemeClr val="bg1"/>
              </a:solidFill>
              <a:ea typeface="MS Mincho" pitchFamily="49" charset="-128"/>
            </a:endParaRPr>
          </a:p>
        </p:txBody>
      </p:sp>
      <p:sp>
        <p:nvSpPr>
          <p:cNvPr id="18739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7392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غَيْرَ آيِسٍ وَلاَ قَانِطٍ</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 neither despair nor lose hope,</a:t>
            </a:r>
          </a:p>
        </p:txBody>
      </p:sp>
      <p:sp>
        <p:nvSpPr>
          <p:cNvPr id="187494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ghayra ayisin wa la qanitin</a:t>
            </a:r>
            <a:endParaRPr lang="fi-FI" sz="3200" b="1" i="1">
              <a:solidFill>
                <a:schemeClr val="bg1"/>
              </a:solidFill>
              <a:ea typeface="MS Mincho" pitchFamily="49" charset="-128"/>
            </a:endParaRPr>
          </a:p>
        </p:txBody>
      </p:sp>
      <p:sp>
        <p:nvSpPr>
          <p:cNvPr id="18749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7495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آئِباً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عَائِداً رَاجِعاً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زِيَارَتِكُمَا</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I intend to come back, return, revisit you both,</a:t>
            </a:r>
          </a:p>
        </p:txBody>
      </p:sp>
      <p:sp>
        <p:nvSpPr>
          <p:cNvPr id="187597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a'iban `a'idan raji`an ila ziyaratikuma</a:t>
            </a:r>
            <a:endParaRPr lang="fi-FI" sz="3200" b="1" i="1">
              <a:solidFill>
                <a:schemeClr val="bg1"/>
              </a:solidFill>
              <a:ea typeface="MS Mincho" pitchFamily="49" charset="-128"/>
            </a:endParaRPr>
          </a:p>
        </p:txBody>
      </p:sp>
      <p:sp>
        <p:nvSpPr>
          <p:cNvPr id="18759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7597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غَيْرَ رَاغِبٍ عَنْكُمَا وَلاَ عَنْ زِيَارَتِكُمَا</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while I have never desired to leave you or to abandon visiting you;</a:t>
            </a:r>
          </a:p>
        </p:txBody>
      </p:sp>
      <p:sp>
        <p:nvSpPr>
          <p:cNvPr id="187699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de-DE" sz="3200" b="1" i="1">
                <a:solidFill>
                  <a:schemeClr val="bg1"/>
                </a:solidFill>
                <a:ea typeface="MS Mincho" pitchFamily="49" charset="-128"/>
              </a:rPr>
              <a:t>ghayra raghibin `ankuma wa la `an ziyaratikuma</a:t>
            </a:r>
            <a:endParaRPr lang="fi-FI" sz="3200" b="1" i="1">
              <a:solidFill>
                <a:schemeClr val="bg1"/>
              </a:solidFill>
              <a:ea typeface="MS Mincho" pitchFamily="49" charset="-128"/>
            </a:endParaRPr>
          </a:p>
        </p:txBody>
      </p:sp>
      <p:sp>
        <p:nvSpPr>
          <p:cNvPr id="18769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7699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بَلْ رَاجِعٌ عَائِدٌ إِنْ شَاءَ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rather, I shall return and come back, if Allah wills.</a:t>
            </a:r>
          </a:p>
        </p:txBody>
      </p:sp>
      <p:sp>
        <p:nvSpPr>
          <p:cNvPr id="187802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it-IT" sz="3200" b="1" i="1">
                <a:solidFill>
                  <a:schemeClr val="bg1"/>
                </a:solidFill>
                <a:ea typeface="MS Mincho" pitchFamily="49" charset="-128"/>
              </a:rPr>
              <a:t>bal raji`un `a'idun in sha'a allahu</a:t>
            </a:r>
            <a:endParaRPr lang="fi-FI" sz="3200" b="1" i="1">
              <a:solidFill>
                <a:schemeClr val="bg1"/>
              </a:solidFill>
              <a:ea typeface="MS Mincho" pitchFamily="49" charset="-128"/>
            </a:endParaRPr>
          </a:p>
        </p:txBody>
      </p:sp>
      <p:sp>
        <p:nvSpPr>
          <p:cNvPr id="18780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7802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وَلَعَنَ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امَّةً قَتَلَتْكُمْ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May Allah </a:t>
            </a:r>
            <a:r>
              <a:rPr lang="en-US" sz="3600" b="1" kern="1200" dirty="0" smtClean="0">
                <a:solidFill>
                  <a:schemeClr val="bg1"/>
                </a:solidFill>
                <a:ea typeface="MS Mincho" pitchFamily="49" charset="-128"/>
              </a:rPr>
              <a:t>withhold blessing from </a:t>
            </a:r>
            <a:r>
              <a:rPr lang="en-US" sz="3600" b="1" kern="1200" dirty="0">
                <a:solidFill>
                  <a:schemeClr val="bg1"/>
                </a:solidFill>
                <a:ea typeface="MS Mincho" pitchFamily="49" charset="-128"/>
              </a:rPr>
              <a:t>the people who slew you.</a:t>
            </a:r>
          </a:p>
        </p:txBody>
      </p:sp>
      <p:sp>
        <p:nvSpPr>
          <p:cNvPr id="3584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la`ana allahu ummatan qatalatkum</a:t>
            </a:r>
          </a:p>
        </p:txBody>
      </p:sp>
      <p:sp>
        <p:nvSpPr>
          <p:cNvPr id="358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3584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وَلاَ حَوْلَ وَلاَ قُوَّةَ إِلاَّ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بِٱللَّهِ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There is neither might nor power except with Allah.</a:t>
            </a:r>
          </a:p>
        </p:txBody>
      </p:sp>
      <p:sp>
        <p:nvSpPr>
          <p:cNvPr id="187904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it-IT" sz="3200" b="1" i="1">
                <a:solidFill>
                  <a:schemeClr val="bg1"/>
                </a:solidFill>
                <a:ea typeface="MS Mincho" pitchFamily="49" charset="-128"/>
              </a:rPr>
              <a:t>wa la hawla wa la quwwata illa billahi</a:t>
            </a:r>
            <a:endParaRPr lang="fi-FI" sz="3200" b="1" i="1">
              <a:solidFill>
                <a:schemeClr val="bg1"/>
              </a:solidFill>
              <a:ea typeface="MS Mincho" pitchFamily="49" charset="-128"/>
            </a:endParaRPr>
          </a:p>
        </p:txBody>
      </p:sp>
      <p:sp>
        <p:nvSpPr>
          <p:cNvPr id="18790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7904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سَادَتِي رَغِبْتُ إِلَيْكُمَا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زِيَارَتِكُمَا</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my masters, I do desire for both of you and for visiting you</a:t>
            </a:r>
          </a:p>
        </p:txBody>
      </p:sp>
      <p:sp>
        <p:nvSpPr>
          <p:cNvPr id="188006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ya sadati raghibtu ilaykuma wa ila ziyaratikuma</a:t>
            </a:r>
            <a:endParaRPr lang="fi-FI" sz="3200" b="1" i="1">
              <a:solidFill>
                <a:schemeClr val="bg1"/>
              </a:solidFill>
              <a:ea typeface="MS Mincho" pitchFamily="49" charset="-128"/>
            </a:endParaRPr>
          </a:p>
        </p:txBody>
      </p:sp>
      <p:sp>
        <p:nvSpPr>
          <p:cNvPr id="18800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8007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بَعْدَ انْ زَهِدَ فِيكُمَا وَفِي زِيَارَتِكُمَا اهْلُ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ٱلدُّنْيَا</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although the people of this world (may) abandon you both or abandon visiting you.</a:t>
            </a:r>
          </a:p>
        </p:txBody>
      </p:sp>
      <p:sp>
        <p:nvSpPr>
          <p:cNvPr id="188109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ba`da an zahida fikuma wa fi ziyaratikuma ahlu alddunya</a:t>
            </a:r>
            <a:endParaRPr lang="fi-FI" sz="3200" b="1" i="1">
              <a:solidFill>
                <a:schemeClr val="bg1"/>
              </a:solidFill>
              <a:ea typeface="MS Mincho" pitchFamily="49" charset="-128"/>
            </a:endParaRPr>
          </a:p>
        </p:txBody>
      </p:sp>
      <p:sp>
        <p:nvSpPr>
          <p:cNvPr id="18810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8109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فَلاَ خَيَّبَنِيَ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مِمَّا رَجَوْتُ وَمَا امَّلْتُ فِي زِيَارَتِكُمَا</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May Allah never make me fail to attain what I have hoped and desired in visiting you both.</a:t>
            </a:r>
          </a:p>
        </p:txBody>
      </p:sp>
      <p:sp>
        <p:nvSpPr>
          <p:cNvPr id="188211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fala khayyabaniya allahu mimma rajawtu wa ma ammaltu fi ziyaratikuma</a:t>
            </a:r>
            <a:endParaRPr lang="fi-FI" sz="3200" b="1" i="1">
              <a:solidFill>
                <a:schemeClr val="bg1"/>
              </a:solidFill>
              <a:ea typeface="MS Mincho" pitchFamily="49" charset="-128"/>
            </a:endParaRPr>
          </a:p>
        </p:txBody>
      </p:sp>
      <p:sp>
        <p:nvSpPr>
          <p:cNvPr id="18821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8211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إِنَّهُ قَرِيبٌ مُجِيبٌ</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Verily, He is All-nigh, All-responding.</a:t>
            </a:r>
          </a:p>
        </p:txBody>
      </p:sp>
      <p:sp>
        <p:nvSpPr>
          <p:cNvPr id="188314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innahu qaribun mujibun</a:t>
            </a:r>
            <a:endParaRPr lang="fi-FI" sz="3200" b="1" i="1">
              <a:solidFill>
                <a:schemeClr val="bg1"/>
              </a:solidFill>
              <a:ea typeface="MS Mincho" pitchFamily="49" charset="-128"/>
            </a:endParaRPr>
          </a:p>
        </p:txBody>
      </p:sp>
      <p:sp>
        <p:nvSpPr>
          <p:cNvPr id="18831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8314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صَلِّ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مُحَمَّدٍ وَآلِ مُحَمَّدٍ</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a:t>
            </a:r>
            <a:r>
              <a:rPr lang="en-US" sz="3600" b="1" kern="1200" dirty="0" err="1">
                <a:solidFill>
                  <a:schemeClr val="bg1"/>
                </a:solidFill>
                <a:ea typeface="MS Mincho" pitchFamily="49" charset="-128"/>
              </a:rPr>
              <a:t>Alláh</a:t>
            </a:r>
            <a:r>
              <a:rPr lang="en-US" sz="3600" b="1" kern="1200" dirty="0">
                <a:solidFill>
                  <a:schemeClr val="bg1"/>
                </a:solidFill>
                <a:ea typeface="MS Mincho" pitchFamily="49" charset="-128"/>
              </a:rPr>
              <a:t> send Your blessings on Muhammad</a:t>
            </a:r>
          </a:p>
          <a:p>
            <a:pPr marL="342900" indent="-342900" eaLnBrk="1" hangingPunct="1">
              <a:defRPr/>
            </a:pPr>
            <a:r>
              <a:rPr lang="en-US" sz="3600" b="1" kern="1200" dirty="0">
                <a:solidFill>
                  <a:schemeClr val="bg1"/>
                </a:solidFill>
                <a:ea typeface="MS Mincho" pitchFamily="49" charset="-128"/>
              </a:rPr>
              <a:t>and the family of Muhammad.</a:t>
            </a:r>
          </a:p>
        </p:txBody>
      </p:sp>
      <p:sp>
        <p:nvSpPr>
          <p:cNvPr id="188416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allahumma salli `ala muhammadin wa ali muhammadin</a:t>
            </a:r>
          </a:p>
        </p:txBody>
      </p:sp>
      <p:sp>
        <p:nvSpPr>
          <p:cNvPr id="18841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8416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5186" name="Rectangle 2"/>
          <p:cNvSpPr>
            <a:spLocks noChangeArrowheads="1"/>
          </p:cNvSpPr>
          <p:nvPr/>
        </p:nvSpPr>
        <p:spPr bwMode="auto">
          <a:xfrm>
            <a:off x="0" y="1849438"/>
            <a:ext cx="9144000" cy="378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lvl="1" algn="ctr" eaLnBrk="0" hangingPunct="0">
              <a:tabLst>
                <a:tab pos="685800" algn="l"/>
              </a:tabLst>
            </a:pPr>
            <a:r>
              <a:rPr lang="en-US" sz="6000" b="1">
                <a:solidFill>
                  <a:srgbClr val="CC0000"/>
                </a:solidFill>
                <a:latin typeface="Al-Arial"/>
                <a:ea typeface="MS Mincho" pitchFamily="49" charset="-128"/>
              </a:rPr>
              <a:t>Du’a to withhold any blessings from the killers of Imam Husayn (A.S) as follows:</a:t>
            </a:r>
            <a:endParaRPr lang="en-US" sz="6000">
              <a:solidFill>
                <a:schemeClr val="bg1"/>
              </a:solidFill>
              <a:latin typeface="Times New Roman" pitchFamily="18" charset="0"/>
            </a:endParaRPr>
          </a:p>
        </p:txBody>
      </p:sp>
      <p:sp>
        <p:nvSpPr>
          <p:cNvPr id="188518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188518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
        <p:nvSpPr>
          <p:cNvPr id="8" name="Rectangle 4"/>
          <p:cNvSpPr>
            <a:spLocks noChangeArrowheads="1"/>
          </p:cNvSpPr>
          <p:nvPr/>
        </p:nvSpPr>
        <p:spPr bwMode="auto">
          <a:xfrm>
            <a:off x="3756025" y="1058863"/>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Recite 100 times</a:t>
            </a:r>
            <a:endParaRPr lang="en-US" sz="1600" b="1" dirty="0">
              <a:effectLst>
                <a:outerShdw blurRad="38100" dist="38100" dir="2700000" algn="tl">
                  <a:srgbClr val="000000">
                    <a:alpha val="43137"/>
                  </a:srgbClr>
                </a:outerShdw>
              </a:effectLst>
              <a:latin typeface="Trebuchet MS"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اللـَّهُمَ  الْعَنْ قَتَلَةَ الْحُسَيْنِ وَ أولادِهِ </a:t>
            </a:r>
            <a:r>
              <a:rPr lang="ar-SA" sz="9200" kern="1200" dirty="0" smtClean="0">
                <a:solidFill>
                  <a:schemeClr val="bg1"/>
                </a:solidFill>
                <a:latin typeface="Arabic Typesetting" panose="03020402040406030203" pitchFamily="66" charset="-78"/>
                <a:ea typeface="+mn-ea"/>
                <a:cs typeface="Arabic Typesetting" panose="03020402040406030203" pitchFamily="66" charset="-78"/>
              </a:rPr>
              <a:t>وَ </a:t>
            </a:r>
            <a:r>
              <a:rPr lang="ar-SA" sz="9200" kern="1200" dirty="0">
                <a:solidFill>
                  <a:schemeClr val="bg1"/>
                </a:solidFill>
                <a:latin typeface="Arabic Typesetting" panose="03020402040406030203" pitchFamily="66" charset="-78"/>
                <a:ea typeface="+mn-ea"/>
                <a:cs typeface="Arabic Typesetting" panose="03020402040406030203" pitchFamily="66" charset="-78"/>
              </a:rPr>
              <a:t>أصْحَابِهِ</a:t>
            </a:r>
          </a:p>
        </p:txBody>
      </p:sp>
      <p:sp>
        <p:nvSpPr>
          <p:cNvPr id="12" name="Subtitle 4"/>
          <p:cNvSpPr>
            <a:spLocks noGrp="1"/>
          </p:cNvSpPr>
          <p:nvPr>
            <p:ph type="subTitle" idx="1"/>
          </p:nvPr>
        </p:nvSpPr>
        <p:spPr>
          <a:xfrm>
            <a:off x="-152400" y="3505200"/>
            <a:ext cx="9525000" cy="1752600"/>
          </a:xfrm>
        </p:spPr>
        <p:txBody>
          <a:bodyPr/>
          <a:lstStyle/>
          <a:p>
            <a:pPr marL="342900" indent="-342900" eaLnBrk="1" hangingPunct="1">
              <a:defRPr/>
            </a:pPr>
            <a:r>
              <a:rPr lang="en-US" sz="3600" b="1" kern="1200" dirty="0">
                <a:solidFill>
                  <a:schemeClr val="bg1"/>
                </a:solidFill>
                <a:ea typeface="MS Mincho" pitchFamily="49" charset="-128"/>
              </a:rPr>
              <a:t>O </a:t>
            </a:r>
            <a:r>
              <a:rPr lang="en-US" sz="3600" b="1" kern="1200" dirty="0" err="1">
                <a:solidFill>
                  <a:schemeClr val="bg1"/>
                </a:solidFill>
                <a:ea typeface="MS Mincho" pitchFamily="49" charset="-128"/>
              </a:rPr>
              <a:t>Alláh</a:t>
            </a:r>
            <a:r>
              <a:rPr lang="en-US" sz="3600" b="1" kern="1200" dirty="0">
                <a:solidFill>
                  <a:schemeClr val="bg1"/>
                </a:solidFill>
                <a:ea typeface="MS Mincho" pitchFamily="49" charset="-128"/>
              </a:rPr>
              <a:t>, curse those who killed </a:t>
            </a:r>
            <a:r>
              <a:rPr lang="en-US" sz="3600" b="1" kern="1200" dirty="0" err="1" smtClean="0">
                <a:solidFill>
                  <a:schemeClr val="bg1"/>
                </a:solidFill>
                <a:ea typeface="MS Mincho" pitchFamily="49" charset="-128"/>
              </a:rPr>
              <a:t>Husayn</a:t>
            </a:r>
            <a:r>
              <a:rPr lang="en-US" sz="3600" b="1" kern="1200" dirty="0">
                <a:solidFill>
                  <a:schemeClr val="bg1"/>
                </a:solidFill>
                <a:ea typeface="MS Mincho" pitchFamily="49" charset="-128"/>
              </a:rPr>
              <a:t>, his children, and his companions.</a:t>
            </a:r>
          </a:p>
        </p:txBody>
      </p:sp>
      <p:sp>
        <p:nvSpPr>
          <p:cNvPr id="1886212" name="Subtitle 4"/>
          <p:cNvSpPr txBox="1">
            <a:spLocks/>
          </p:cNvSpPr>
          <p:nvPr/>
        </p:nvSpPr>
        <p:spPr bwMode="auto">
          <a:xfrm>
            <a:off x="304800" y="4800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Allahumal A'n Qatalatal Husayn Wa Awlaadihee Wa Ashaabihee'</a:t>
            </a:r>
          </a:p>
        </p:txBody>
      </p:sp>
      <p:sp>
        <p:nvSpPr>
          <p:cNvPr id="18862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188621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
        <p:nvSpPr>
          <p:cNvPr id="7" name="Rectangle 4"/>
          <p:cNvSpPr>
            <a:spLocks noChangeArrowheads="1"/>
          </p:cNvSpPr>
          <p:nvPr/>
        </p:nvSpPr>
        <p:spPr bwMode="auto">
          <a:xfrm>
            <a:off x="3756025" y="1058863"/>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Recite 100 times</a:t>
            </a:r>
            <a:endParaRPr lang="en-US" sz="1600" b="1" dirty="0">
              <a:effectLst>
                <a:outerShdw blurRad="38100" dist="38100" dir="2700000" algn="tl">
                  <a:srgbClr val="000000">
                    <a:alpha val="43137"/>
                  </a:srgbClr>
                </a:outerShdw>
              </a:effectLst>
              <a:latin typeface="Trebuchet MS" pitchFamily="34" charset="0"/>
              <a:cs typeface="Arial" charset="0"/>
            </a:endParaRPr>
          </a:p>
        </p:txBody>
      </p:sp>
      <p:sp>
        <p:nvSpPr>
          <p:cNvPr id="1886216" name="Text Box 4"/>
          <p:cNvSpPr txBox="1">
            <a:spLocks noChangeArrowheads="1"/>
          </p:cNvSpPr>
          <p:nvPr/>
        </p:nvSpPr>
        <p:spPr bwMode="auto">
          <a:xfrm>
            <a:off x="3348038" y="6072188"/>
            <a:ext cx="2447925" cy="366712"/>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b="1">
                <a:solidFill>
                  <a:srgbClr val="FFFF99"/>
                </a:solidFill>
                <a:latin typeface="Trebuchet MS" pitchFamily="34" charset="0"/>
              </a:rPr>
              <a:t>Tasbih Counter : 1</a:t>
            </a:r>
          </a:p>
        </p:txBody>
      </p:sp>
    </p:spTree>
  </p:cSld>
  <p:clrMapOvr>
    <a:masterClrMapping/>
  </p:clrMapOvr>
  <p:transition>
    <p:fade/>
  </p:transition>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صَلِّ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مُحَمَّدٍ وَآلِ مُحَمَّدٍ</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a:t>
            </a:r>
            <a:r>
              <a:rPr lang="en-US" sz="3600" b="1" kern="1200" dirty="0" err="1">
                <a:solidFill>
                  <a:schemeClr val="bg1"/>
                </a:solidFill>
                <a:ea typeface="MS Mincho" pitchFamily="49" charset="-128"/>
              </a:rPr>
              <a:t>Alláh</a:t>
            </a:r>
            <a:r>
              <a:rPr lang="en-US" sz="3600" b="1" kern="1200" dirty="0">
                <a:solidFill>
                  <a:schemeClr val="bg1"/>
                </a:solidFill>
                <a:ea typeface="MS Mincho" pitchFamily="49" charset="-128"/>
              </a:rPr>
              <a:t> send Your blessings on Muhammad</a:t>
            </a:r>
          </a:p>
          <a:p>
            <a:pPr marL="342900" indent="-342900" eaLnBrk="1" hangingPunct="1">
              <a:defRPr/>
            </a:pPr>
            <a:r>
              <a:rPr lang="en-US" sz="3600" b="1" kern="1200" dirty="0">
                <a:solidFill>
                  <a:schemeClr val="bg1"/>
                </a:solidFill>
                <a:ea typeface="MS Mincho" pitchFamily="49" charset="-128"/>
              </a:rPr>
              <a:t>and the family of Muhammad.</a:t>
            </a:r>
          </a:p>
        </p:txBody>
      </p:sp>
      <p:sp>
        <p:nvSpPr>
          <p:cNvPr id="198861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allahumma salli `ala muhammadin wa ali muhammadin</a:t>
            </a:r>
          </a:p>
        </p:txBody>
      </p:sp>
      <p:sp>
        <p:nvSpPr>
          <p:cNvPr id="19886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198861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9634" name="Rectangle 2"/>
          <p:cNvSpPr>
            <a:spLocks noChangeArrowheads="1"/>
          </p:cNvSpPr>
          <p:nvPr/>
        </p:nvSpPr>
        <p:spPr bwMode="auto">
          <a:xfrm>
            <a:off x="0" y="2309813"/>
            <a:ext cx="9144000" cy="286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lvl="1" algn="ctr" eaLnBrk="0" hangingPunct="0">
              <a:tabLst>
                <a:tab pos="685800" algn="l"/>
              </a:tabLst>
            </a:pPr>
            <a:r>
              <a:rPr lang="en-US" sz="6000" b="1">
                <a:solidFill>
                  <a:srgbClr val="CC0000"/>
                </a:solidFill>
                <a:latin typeface="Al-Arial"/>
                <a:ea typeface="MS Mincho" pitchFamily="49" charset="-128"/>
              </a:rPr>
              <a:t>Move forwards &amp; backwards seven times, saying... </a:t>
            </a:r>
          </a:p>
        </p:txBody>
      </p:sp>
      <p:sp>
        <p:nvSpPr>
          <p:cNvPr id="198963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198963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وَلَعَنَ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ٱلْمُمَهِّدِينَ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لَهُمْ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May Allah </a:t>
            </a:r>
            <a:r>
              <a:rPr lang="en-US" sz="3600" b="1" kern="1200" dirty="0" smtClean="0">
                <a:solidFill>
                  <a:schemeClr val="bg1"/>
                </a:solidFill>
                <a:ea typeface="MS Mincho" pitchFamily="49" charset="-128"/>
              </a:rPr>
              <a:t>withhold blessing from </a:t>
            </a:r>
            <a:r>
              <a:rPr lang="en-US" sz="3600" b="1" kern="1200" dirty="0">
                <a:solidFill>
                  <a:schemeClr val="bg1"/>
                </a:solidFill>
                <a:ea typeface="MS Mincho" pitchFamily="49" charset="-128"/>
              </a:rPr>
              <a:t>those who paved the way for them to do so</a:t>
            </a:r>
          </a:p>
        </p:txBody>
      </p:sp>
      <p:sp>
        <p:nvSpPr>
          <p:cNvPr id="3686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la`ana allahu almumahhidina lahum</a:t>
            </a:r>
          </a:p>
        </p:txBody>
      </p:sp>
      <p:sp>
        <p:nvSpPr>
          <p:cNvPr id="368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3687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0658" name="Rectangle 1"/>
          <p:cNvSpPr>
            <a:spLocks noChangeArrowheads="1"/>
          </p:cNvSpPr>
          <p:nvPr/>
        </p:nvSpPr>
        <p:spPr bwMode="auto">
          <a:xfrm>
            <a:off x="0" y="5334000"/>
            <a:ext cx="9144000" cy="17526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fi-FI" sz="3200" b="1" i="1">
                <a:solidFill>
                  <a:schemeClr val="bg1"/>
                </a:solidFill>
                <a:ea typeface="MS Mincho" pitchFamily="49" charset="-128"/>
              </a:rPr>
              <a:t>Innaa Lillaahi Wa Innaa Ilayhi Raaji-O ‘Ona Riz”An Bi-Qaz”Aaa-Iheewa Tasleeman Li-Amrihee</a:t>
            </a:r>
          </a:p>
        </p:txBody>
      </p:sp>
      <p:sp>
        <p:nvSpPr>
          <p:cNvPr id="199065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1990660"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
        <p:nvSpPr>
          <p:cNvPr id="5" name="Title 3"/>
          <p:cNvSpPr txBox="1">
            <a:spLocks/>
          </p:cNvSpPr>
          <p:nvPr/>
        </p:nvSpPr>
        <p:spPr bwMode="auto">
          <a:xfrm>
            <a:off x="228600" y="1676400"/>
            <a:ext cx="87630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rgbClr val="000066"/>
                </a:solidFill>
                <a:latin typeface="+mj-lt"/>
                <a:ea typeface="+mj-ea"/>
                <a:cs typeface="+mj-cs"/>
              </a:defRPr>
            </a:lvl1pPr>
            <a:lvl2pPr algn="ctr" rtl="0" eaLnBrk="0" fontAlgn="base" hangingPunct="0">
              <a:spcBef>
                <a:spcPct val="0"/>
              </a:spcBef>
              <a:spcAft>
                <a:spcPct val="0"/>
              </a:spcAft>
              <a:defRPr sz="4400">
                <a:solidFill>
                  <a:srgbClr val="000066"/>
                </a:solidFill>
                <a:latin typeface="Arial" charset="0"/>
                <a:cs typeface="Arial" charset="0"/>
              </a:defRPr>
            </a:lvl2pPr>
            <a:lvl3pPr algn="ctr" rtl="0" eaLnBrk="0" fontAlgn="base" hangingPunct="0">
              <a:spcBef>
                <a:spcPct val="0"/>
              </a:spcBef>
              <a:spcAft>
                <a:spcPct val="0"/>
              </a:spcAft>
              <a:defRPr sz="4400">
                <a:solidFill>
                  <a:srgbClr val="000066"/>
                </a:solidFill>
                <a:latin typeface="Arial" charset="0"/>
                <a:cs typeface="Arial" charset="0"/>
              </a:defRPr>
            </a:lvl3pPr>
            <a:lvl4pPr algn="ctr" rtl="0" eaLnBrk="0" fontAlgn="base" hangingPunct="0">
              <a:spcBef>
                <a:spcPct val="0"/>
              </a:spcBef>
              <a:spcAft>
                <a:spcPct val="0"/>
              </a:spcAft>
              <a:defRPr sz="4400">
                <a:solidFill>
                  <a:srgbClr val="000066"/>
                </a:solidFill>
                <a:latin typeface="Arial" charset="0"/>
                <a:cs typeface="Arial" charset="0"/>
              </a:defRPr>
            </a:lvl4pPr>
            <a:lvl5pPr algn="ctr" rtl="0" eaLnBrk="0" fontAlgn="base" hangingPunct="0">
              <a:spcBef>
                <a:spcPct val="0"/>
              </a:spcBef>
              <a:spcAft>
                <a:spcPct val="0"/>
              </a:spcAft>
              <a:defRPr sz="4400">
                <a:solidFill>
                  <a:srgbClr val="000066"/>
                </a:solidFill>
                <a:latin typeface="Arial" charset="0"/>
                <a:cs typeface="Arial" charset="0"/>
              </a:defRPr>
            </a:lvl5pPr>
            <a:lvl6pPr marL="457200" algn="ctr" rtl="0" fontAlgn="base">
              <a:spcBef>
                <a:spcPct val="0"/>
              </a:spcBef>
              <a:spcAft>
                <a:spcPct val="0"/>
              </a:spcAft>
              <a:defRPr sz="4400">
                <a:solidFill>
                  <a:srgbClr val="000066"/>
                </a:solidFill>
                <a:latin typeface="Arial" charset="0"/>
                <a:cs typeface="Arial" charset="0"/>
              </a:defRPr>
            </a:lvl6pPr>
            <a:lvl7pPr marL="914400" algn="ctr" rtl="0" fontAlgn="base">
              <a:spcBef>
                <a:spcPct val="0"/>
              </a:spcBef>
              <a:spcAft>
                <a:spcPct val="0"/>
              </a:spcAft>
              <a:defRPr sz="4400">
                <a:solidFill>
                  <a:srgbClr val="000066"/>
                </a:solidFill>
                <a:latin typeface="Arial" charset="0"/>
                <a:cs typeface="Arial" charset="0"/>
              </a:defRPr>
            </a:lvl7pPr>
            <a:lvl8pPr marL="1371600" algn="ctr" rtl="0" fontAlgn="base">
              <a:spcBef>
                <a:spcPct val="0"/>
              </a:spcBef>
              <a:spcAft>
                <a:spcPct val="0"/>
              </a:spcAft>
              <a:defRPr sz="4400">
                <a:solidFill>
                  <a:srgbClr val="000066"/>
                </a:solidFill>
                <a:latin typeface="Arial" charset="0"/>
                <a:cs typeface="Arial" charset="0"/>
              </a:defRPr>
            </a:lvl8pPr>
            <a:lvl9pPr marL="1828800" algn="ctr" rtl="0" fontAlgn="base">
              <a:spcBef>
                <a:spcPct val="0"/>
              </a:spcBef>
              <a:spcAft>
                <a:spcPct val="0"/>
              </a:spcAft>
              <a:defRPr sz="4400">
                <a:solidFill>
                  <a:srgbClr val="000066"/>
                </a:solidFill>
                <a:latin typeface="Arial" charset="0"/>
                <a:cs typeface="Arial" charset="0"/>
              </a:defRPr>
            </a:lvl9pPr>
          </a:lstStyle>
          <a:p>
            <a:pPr rtl="1" eaLnBrk="1" hangingPunct="1">
              <a:lnSpc>
                <a:spcPts val="8000"/>
              </a:lnSpc>
              <a:defRPr/>
            </a:pPr>
            <a:r>
              <a:rPr lang="ar-SA" sz="9200" dirty="0">
                <a:solidFill>
                  <a:schemeClr val="bg1"/>
                </a:solidFill>
                <a:latin typeface="Arabic Typesetting" panose="03020402040406030203" pitchFamily="66" charset="-78"/>
                <a:ea typeface="+mn-ea"/>
                <a:cs typeface="Arabic Typesetting" panose="03020402040406030203" pitchFamily="66" charset="-78"/>
              </a:rPr>
              <a:t>إِنـَّا لِلـَّهِ وَ إِنـَّا إلَيْهِ رَاجِعُونَ </a:t>
            </a:r>
            <a:endParaRPr lang="en-US" sz="9200" dirty="0" smtClean="0">
              <a:solidFill>
                <a:schemeClr val="bg1"/>
              </a:solidFill>
              <a:latin typeface="Arabic Typesetting" panose="03020402040406030203" pitchFamily="66" charset="-78"/>
              <a:ea typeface="+mn-ea"/>
              <a:cs typeface="Arabic Typesetting" panose="03020402040406030203" pitchFamily="66" charset="-78"/>
            </a:endParaRPr>
          </a:p>
          <a:p>
            <a:pPr rtl="1" eaLnBrk="1" hangingPunct="1">
              <a:lnSpc>
                <a:spcPts val="8000"/>
              </a:lnSpc>
              <a:defRPr/>
            </a:pPr>
            <a:r>
              <a:rPr lang="ar-SA" sz="9200" dirty="0" smtClean="0">
                <a:solidFill>
                  <a:schemeClr val="bg1"/>
                </a:solidFill>
                <a:latin typeface="Arabic Typesetting" panose="03020402040406030203" pitchFamily="66" charset="-78"/>
                <a:ea typeface="+mn-ea"/>
                <a:cs typeface="Arabic Typesetting" panose="03020402040406030203" pitchFamily="66" charset="-78"/>
              </a:rPr>
              <a:t>رِضَاً </a:t>
            </a:r>
            <a:r>
              <a:rPr lang="ar-SA" sz="9200" dirty="0">
                <a:solidFill>
                  <a:schemeClr val="bg1"/>
                </a:solidFill>
                <a:latin typeface="Arabic Typesetting" panose="03020402040406030203" pitchFamily="66" charset="-78"/>
                <a:ea typeface="+mn-ea"/>
                <a:cs typeface="Arabic Typesetting" panose="03020402040406030203" pitchFamily="66" charset="-78"/>
              </a:rPr>
              <a:t>بِقَضَائِهِ وَ تَسْلِيمَاً لِأمْرِهِ </a:t>
            </a:r>
          </a:p>
        </p:txBody>
      </p:sp>
      <p:sp>
        <p:nvSpPr>
          <p:cNvPr id="1990662" name="Subtitle 4"/>
          <p:cNvSpPr txBox="1">
            <a:spLocks/>
          </p:cNvSpPr>
          <p:nvPr/>
        </p:nvSpPr>
        <p:spPr bwMode="auto">
          <a:xfrm>
            <a:off x="228600" y="3200400"/>
            <a:ext cx="8686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600" b="1">
                <a:solidFill>
                  <a:schemeClr val="bg1"/>
                </a:solidFill>
                <a:ea typeface="MS Mincho" pitchFamily="49" charset="-128"/>
              </a:rPr>
              <a:t>Surely we come from Alláh, and to Him we shall return (HQ-2:156)</a:t>
            </a:r>
          </a:p>
          <a:p>
            <a:pPr algn="ctr" eaLnBrk="1" hangingPunct="1"/>
            <a:r>
              <a:rPr lang="en-US" sz="3600" b="1">
                <a:solidFill>
                  <a:schemeClr val="bg1"/>
                </a:solidFill>
                <a:ea typeface="MS Mincho" pitchFamily="49" charset="-128"/>
              </a:rPr>
              <a:t>We are happy with His will and carry out His command.</a:t>
            </a:r>
          </a:p>
        </p:txBody>
      </p:sp>
      <p:sp>
        <p:nvSpPr>
          <p:cNvPr id="9" name="Rectangle 4"/>
          <p:cNvSpPr>
            <a:spLocks noChangeArrowheads="1"/>
          </p:cNvSpPr>
          <p:nvPr/>
        </p:nvSpPr>
        <p:spPr bwMode="auto">
          <a:xfrm>
            <a:off x="3876675" y="1058863"/>
            <a:ext cx="15652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Recite 7 times</a:t>
            </a:r>
            <a:endParaRPr lang="en-US" sz="1600" b="1" dirty="0">
              <a:effectLst>
                <a:outerShdw blurRad="38100" dist="38100" dir="2700000" algn="tl">
                  <a:srgbClr val="000000">
                    <a:alpha val="43137"/>
                  </a:srgbClr>
                </a:outerShdw>
              </a:effectLst>
              <a:latin typeface="Trebuchet MS"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صَلِّ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مُحَمَّدٍ وَآلِ مُحَمَّدٍ</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a:t>
            </a:r>
            <a:r>
              <a:rPr lang="en-US" sz="3600" b="1" kern="1200" dirty="0" err="1">
                <a:solidFill>
                  <a:schemeClr val="bg1"/>
                </a:solidFill>
                <a:ea typeface="MS Mincho" pitchFamily="49" charset="-128"/>
              </a:rPr>
              <a:t>Alláh</a:t>
            </a:r>
            <a:r>
              <a:rPr lang="en-US" sz="3600" b="1" kern="1200" dirty="0">
                <a:solidFill>
                  <a:schemeClr val="bg1"/>
                </a:solidFill>
                <a:ea typeface="MS Mincho" pitchFamily="49" charset="-128"/>
              </a:rPr>
              <a:t> send Your blessings on Muhammad</a:t>
            </a:r>
          </a:p>
          <a:p>
            <a:pPr marL="342900" indent="-342900" eaLnBrk="1" hangingPunct="1">
              <a:defRPr/>
            </a:pPr>
            <a:r>
              <a:rPr lang="en-US" sz="3600" b="1" kern="1200" dirty="0">
                <a:solidFill>
                  <a:schemeClr val="bg1"/>
                </a:solidFill>
                <a:ea typeface="MS Mincho" pitchFamily="49" charset="-128"/>
              </a:rPr>
              <a:t>and the family of Muhammad.</a:t>
            </a:r>
          </a:p>
        </p:txBody>
      </p:sp>
      <p:sp>
        <p:nvSpPr>
          <p:cNvPr id="199168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allahumma salli `ala muhammadin wa ali muhammadin</a:t>
            </a:r>
          </a:p>
        </p:txBody>
      </p:sp>
      <p:sp>
        <p:nvSpPr>
          <p:cNvPr id="19916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199168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2706" name="Rectangle 2"/>
          <p:cNvSpPr>
            <a:spLocks noChangeArrowheads="1"/>
          </p:cNvSpPr>
          <p:nvPr/>
        </p:nvSpPr>
        <p:spPr bwMode="auto">
          <a:xfrm>
            <a:off x="0" y="2514600"/>
            <a:ext cx="914400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lvl="1" algn="ctr" eaLnBrk="0" hangingPunct="0">
              <a:tabLst>
                <a:tab pos="685800" algn="l"/>
              </a:tabLst>
            </a:pPr>
            <a:r>
              <a:rPr lang="en-US" sz="6000" b="1">
                <a:solidFill>
                  <a:srgbClr val="CC0000"/>
                </a:solidFill>
                <a:latin typeface="Al-Arial"/>
                <a:ea typeface="MS Mincho" pitchFamily="49" charset="-128"/>
              </a:rPr>
              <a:t>please be seated at your place and recite: </a:t>
            </a:r>
          </a:p>
        </p:txBody>
      </p:sp>
      <p:sp>
        <p:nvSpPr>
          <p:cNvPr id="199270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199270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اَللّٰهُمَّ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عَذِّبِ الْـفَجَرَةَ الَّذِيْنَ شَاقُّوْا رَسُوْلَـكَ</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Allah! Condemn and punish the licentious profligates who made the life of </a:t>
            </a:r>
            <a:r>
              <a:rPr lang="en-US" sz="3600" b="1" kern="1200" dirty="0" smtClean="0">
                <a:solidFill>
                  <a:schemeClr val="bg1"/>
                </a:solidFill>
                <a:ea typeface="MS Mincho" pitchFamily="49" charset="-128"/>
              </a:rPr>
              <a:t>Your Messenger </a:t>
            </a:r>
            <a:r>
              <a:rPr lang="en-US" sz="3600" b="1" kern="1200" dirty="0">
                <a:solidFill>
                  <a:schemeClr val="bg1"/>
                </a:solidFill>
                <a:ea typeface="MS Mincho" pitchFamily="49" charset="-128"/>
              </a:rPr>
              <a:t>miserable;</a:t>
            </a:r>
          </a:p>
        </p:txBody>
      </p:sp>
      <p:sp>
        <p:nvSpPr>
          <p:cNvPr id="199373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Allaahumma A’d’d’ibil Fajaratal Lad’eena Shaaqqoo Rasoolaka </a:t>
            </a:r>
          </a:p>
        </p:txBody>
      </p:sp>
      <p:sp>
        <p:nvSpPr>
          <p:cNvPr id="19937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199373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حَارَبُوْا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اَوْلِيَآئَكَ</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waged war against </a:t>
            </a:r>
            <a:r>
              <a:rPr lang="en-US" sz="3600" b="1" kern="1200" dirty="0" smtClean="0">
                <a:solidFill>
                  <a:schemeClr val="bg1"/>
                </a:solidFill>
                <a:ea typeface="MS Mincho" pitchFamily="49" charset="-128"/>
              </a:rPr>
              <a:t>Your close </a:t>
            </a:r>
            <a:r>
              <a:rPr lang="en-US" sz="3600" b="1" kern="1200" dirty="0">
                <a:solidFill>
                  <a:schemeClr val="bg1"/>
                </a:solidFill>
                <a:ea typeface="MS Mincho" pitchFamily="49" charset="-128"/>
              </a:rPr>
              <a:t>friends, </a:t>
            </a:r>
          </a:p>
        </p:txBody>
      </p:sp>
      <p:sp>
        <p:nvSpPr>
          <p:cNvPr id="199475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H’aaraboo Awliyaaa-Ika </a:t>
            </a:r>
          </a:p>
        </p:txBody>
      </p:sp>
      <p:sp>
        <p:nvSpPr>
          <p:cNvPr id="19947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199475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عَبَدُوْا غَيْرَكَ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worshipped others, (but) not </a:t>
            </a:r>
            <a:r>
              <a:rPr lang="en-US" sz="3600" b="1" kern="1200" dirty="0" smtClean="0">
                <a:solidFill>
                  <a:schemeClr val="bg1"/>
                </a:solidFill>
                <a:ea typeface="MS Mincho" pitchFamily="49" charset="-128"/>
              </a:rPr>
              <a:t>You,</a:t>
            </a:r>
            <a:endParaRPr lang="en-US" sz="3600" b="1" kern="1200" dirty="0">
              <a:solidFill>
                <a:schemeClr val="bg1"/>
              </a:solidFill>
              <a:ea typeface="MS Mincho" pitchFamily="49" charset="-128"/>
            </a:endParaRPr>
          </a:p>
        </p:txBody>
      </p:sp>
      <p:sp>
        <p:nvSpPr>
          <p:cNvPr id="199578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A’badoo Ghayraka </a:t>
            </a:r>
          </a:p>
        </p:txBody>
      </p:sp>
      <p:sp>
        <p:nvSpPr>
          <p:cNvPr id="19957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1995782"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اسْتَحَلُّوْا مَـحَارَمَكَ</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Deemed lawful (that which) </a:t>
            </a:r>
            <a:r>
              <a:rPr lang="en-US" sz="3600" b="1" kern="1200" dirty="0" smtClean="0">
                <a:solidFill>
                  <a:schemeClr val="bg1"/>
                </a:solidFill>
                <a:ea typeface="MS Mincho" pitchFamily="49" charset="-128"/>
              </a:rPr>
              <a:t>You had </a:t>
            </a:r>
            <a:r>
              <a:rPr lang="en-US" sz="3600" b="1" kern="1200" dirty="0">
                <a:solidFill>
                  <a:schemeClr val="bg1"/>
                </a:solidFill>
                <a:ea typeface="MS Mincho" pitchFamily="49" charset="-128"/>
              </a:rPr>
              <a:t>forbidden,</a:t>
            </a:r>
          </a:p>
        </p:txBody>
      </p:sp>
      <p:sp>
        <p:nvSpPr>
          <p:cNvPr id="199680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Was-Tah’alloo Muh’aaramaka </a:t>
            </a:r>
          </a:p>
        </p:txBody>
      </p:sp>
      <p:sp>
        <p:nvSpPr>
          <p:cNvPr id="19968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199680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الْعَنِ الْقَادَةَ وَ الْاَتْبَاعَ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smtClean="0">
                <a:solidFill>
                  <a:schemeClr val="bg1"/>
                </a:solidFill>
                <a:ea typeface="MS Mincho" pitchFamily="49" charset="-128"/>
              </a:rPr>
              <a:t>Withhold your blessings upon </a:t>
            </a:r>
            <a:r>
              <a:rPr lang="en-US" sz="3600" b="1" kern="1200" dirty="0">
                <a:solidFill>
                  <a:schemeClr val="bg1"/>
                </a:solidFill>
                <a:ea typeface="MS Mincho" pitchFamily="49" charset="-128"/>
              </a:rPr>
              <a:t>their leaders, and followers,</a:t>
            </a:r>
          </a:p>
        </p:txBody>
      </p:sp>
      <p:sp>
        <p:nvSpPr>
          <p:cNvPr id="199782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Wal-A’nil Qaadata Wal Atbaa-A’ </a:t>
            </a:r>
          </a:p>
        </p:txBody>
      </p:sp>
      <p:sp>
        <p:nvSpPr>
          <p:cNvPr id="19978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1997830"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مَنْ كَانَ مِنْهُمْ فَخَبَّ </a:t>
            </a:r>
          </a:p>
        </p:txBody>
      </p:sp>
      <p:sp>
        <p:nvSpPr>
          <p:cNvPr id="12" name="Subtitle 4"/>
          <p:cNvSpPr>
            <a:spLocks noGrp="1"/>
          </p:cNvSpPr>
          <p:nvPr>
            <p:ph type="subTitle" idx="1"/>
          </p:nvPr>
        </p:nvSpPr>
        <p:spPr>
          <a:xfrm>
            <a:off x="-152400" y="3292475"/>
            <a:ext cx="9372600" cy="1752600"/>
          </a:xfrm>
          <a:extLst/>
        </p:spPr>
        <p:txBody>
          <a:bodyPr/>
          <a:lstStyle/>
          <a:p>
            <a:pPr marL="342900" indent="-342900" eaLnBrk="1" hangingPunct="1">
              <a:defRPr/>
            </a:pPr>
            <a:r>
              <a:rPr lang="en-US" sz="3600" b="1" kern="1200" dirty="0">
                <a:solidFill>
                  <a:schemeClr val="bg1"/>
                </a:solidFill>
                <a:ea typeface="MS Mincho" pitchFamily="49" charset="-128"/>
              </a:rPr>
              <a:t>And on those who were from them, secretly or distinctly, </a:t>
            </a:r>
          </a:p>
        </p:txBody>
      </p:sp>
      <p:sp>
        <p:nvSpPr>
          <p:cNvPr id="199885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sv-SE" sz="3200" b="1" i="1">
                <a:solidFill>
                  <a:schemeClr val="bg1"/>
                </a:solidFill>
                <a:ea typeface="MS Mincho" pitchFamily="49" charset="-128"/>
              </a:rPr>
              <a:t>Wa Man Kaana Minhum Fa-Khabba</a:t>
            </a:r>
            <a:endParaRPr lang="fi-FI" sz="3200" b="1" i="1">
              <a:solidFill>
                <a:schemeClr val="bg1"/>
              </a:solidFill>
              <a:ea typeface="MS Mincho" pitchFamily="49" charset="-128"/>
            </a:endParaRPr>
          </a:p>
        </p:txBody>
      </p:sp>
      <p:sp>
        <p:nvSpPr>
          <p:cNvPr id="19988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199885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اَوْضَعَ مَعَهُمْ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اَوْرَضِىَ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بِفِعْلِهِمْ لَعْنًا كَثِيْرًا</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or condoning their misdeeds, withhold all Your Mercy.</a:t>
            </a:r>
          </a:p>
        </p:txBody>
      </p:sp>
      <p:sp>
        <p:nvSpPr>
          <p:cNvPr id="199987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a:solidFill>
                  <a:schemeClr val="bg1"/>
                </a:solidFill>
                <a:ea typeface="MS Mincho" pitchFamily="49" charset="-128"/>
              </a:rPr>
              <a:t>Awz”A-A’ma-A’hum Aw Raz”Iya Bi-Fia’-Lihim Laa’- Nan Katheeraa </a:t>
            </a:r>
          </a:p>
        </p:txBody>
      </p:sp>
      <p:sp>
        <p:nvSpPr>
          <p:cNvPr id="19998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199987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بِٱلتَّمْكِينِ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 قِتَالِكُمْ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and who made possible for them to fight against you.</a:t>
            </a:r>
          </a:p>
        </p:txBody>
      </p:sp>
      <p:sp>
        <p:nvSpPr>
          <p:cNvPr id="3789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bilttamkini min qitalikum</a:t>
            </a:r>
          </a:p>
        </p:txBody>
      </p:sp>
      <p:sp>
        <p:nvSpPr>
          <p:cNvPr id="378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37894"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اَللّٰهُمَّ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 عَجِّلْ فَرَجَ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مُحَمَّدٍ</a:t>
            </a:r>
          </a:p>
        </p:txBody>
      </p:sp>
      <p:sp>
        <p:nvSpPr>
          <p:cNvPr id="12" name="Subtitle 4"/>
          <p:cNvSpPr>
            <a:spLocks noGrp="1"/>
          </p:cNvSpPr>
          <p:nvPr>
            <p:ph type="subTitle" idx="1"/>
          </p:nvPr>
        </p:nvSpPr>
        <p:spPr>
          <a:xfrm>
            <a:off x="-76200" y="3292475"/>
            <a:ext cx="9372600" cy="1752600"/>
          </a:xfrm>
          <a:extLst/>
        </p:spPr>
        <p:txBody>
          <a:bodyPr/>
          <a:lstStyle/>
          <a:p>
            <a:pPr marL="342900" indent="-342900" eaLnBrk="1" hangingPunct="1">
              <a:defRPr/>
            </a:pPr>
            <a:r>
              <a:rPr lang="en-US" sz="3600" b="1" kern="1200" dirty="0">
                <a:solidFill>
                  <a:schemeClr val="bg1"/>
                </a:solidFill>
                <a:ea typeface="MS Mincho" pitchFamily="49" charset="-128"/>
              </a:rPr>
              <a:t>O my Allah, bid to bring joy </a:t>
            </a:r>
            <a:r>
              <a:rPr lang="en-US" sz="3600" b="1" kern="1200" dirty="0" smtClean="0">
                <a:solidFill>
                  <a:schemeClr val="bg1"/>
                </a:solidFill>
                <a:ea typeface="MS Mincho" pitchFamily="49" charset="-128"/>
              </a:rPr>
              <a:t>and happiness </a:t>
            </a:r>
            <a:r>
              <a:rPr lang="en-US" sz="3600" b="1" kern="1200" dirty="0">
                <a:solidFill>
                  <a:schemeClr val="bg1"/>
                </a:solidFill>
                <a:ea typeface="MS Mincho" pitchFamily="49" charset="-128"/>
              </a:rPr>
              <a:t>quickly for “</a:t>
            </a:r>
            <a:r>
              <a:rPr lang="en-US" sz="3600" b="1" i="1" kern="1200" dirty="0" err="1" smtClean="0">
                <a:solidFill>
                  <a:schemeClr val="bg1"/>
                </a:solidFill>
                <a:ea typeface="MS Mincho" pitchFamily="49" charset="-128"/>
              </a:rPr>
              <a:t>AaliMuhammad</a:t>
            </a:r>
            <a:r>
              <a:rPr lang="en-US" sz="3600" b="1" kern="1200" dirty="0">
                <a:solidFill>
                  <a:schemeClr val="bg1"/>
                </a:solidFill>
                <a:ea typeface="MS Mincho" pitchFamily="49" charset="-128"/>
              </a:rPr>
              <a:t>”, (the children of Muhammad), </a:t>
            </a:r>
          </a:p>
        </p:txBody>
      </p:sp>
      <p:sp>
        <p:nvSpPr>
          <p:cNvPr id="200090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Allaahumma Wa A’jjil Faraja Aali Muh’ammad </a:t>
            </a:r>
          </a:p>
        </p:txBody>
      </p:sp>
      <p:sp>
        <p:nvSpPr>
          <p:cNvPr id="20009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00902"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وَاجْعَلْ صَلَوَاتِكَ عَلَيْهِ وَ عَلَيْهِمْ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bestow </a:t>
            </a:r>
            <a:r>
              <a:rPr lang="en-US" sz="3600" b="1" kern="1200" dirty="0" smtClean="0">
                <a:solidFill>
                  <a:schemeClr val="bg1"/>
                </a:solidFill>
                <a:ea typeface="MS Mincho" pitchFamily="49" charset="-128"/>
              </a:rPr>
              <a:t>Your blessings </a:t>
            </a:r>
            <a:r>
              <a:rPr lang="en-US" sz="3600" b="1" kern="1200" dirty="0">
                <a:solidFill>
                  <a:schemeClr val="bg1"/>
                </a:solidFill>
                <a:ea typeface="MS Mincho" pitchFamily="49" charset="-128"/>
              </a:rPr>
              <a:t>on him and on them, </a:t>
            </a:r>
          </a:p>
        </p:txBody>
      </p:sp>
      <p:sp>
        <p:nvSpPr>
          <p:cNvPr id="200192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Waj-A’l S’alawaatika A’layhi Wa A’layhim </a:t>
            </a:r>
          </a:p>
        </p:txBody>
      </p:sp>
      <p:sp>
        <p:nvSpPr>
          <p:cNvPr id="20019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0192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وَاسْتَـنْقِذْهُمْ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اَيْدِى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الْـمُنَافِقِيْنَ الْـمُضِلِّيْنَ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smtClean="0">
                <a:solidFill>
                  <a:schemeClr val="bg1"/>
                </a:solidFill>
                <a:ea typeface="MS Mincho" pitchFamily="49" charset="-128"/>
              </a:rPr>
              <a:t>and </a:t>
            </a:r>
            <a:r>
              <a:rPr lang="en-US" sz="3600" b="1" kern="1200" dirty="0">
                <a:solidFill>
                  <a:schemeClr val="bg1"/>
                </a:solidFill>
                <a:ea typeface="MS Mincho" pitchFamily="49" charset="-128"/>
              </a:rPr>
              <a:t>save them from the dangerous clutches of the undercover two-timers (hypocrites), </a:t>
            </a:r>
          </a:p>
        </p:txBody>
      </p:sp>
      <p:sp>
        <p:nvSpPr>
          <p:cNvPr id="200294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pt-BR" sz="3200" b="1" i="1">
                <a:solidFill>
                  <a:schemeClr val="bg1"/>
                </a:solidFill>
                <a:ea typeface="MS Mincho" pitchFamily="49" charset="-128"/>
              </a:rPr>
              <a:t>Was-Tanqid’hum Min Aydil Munaafiqeenal Muz”Illeena </a:t>
            </a:r>
            <a:endParaRPr lang="fi-FI" sz="3200" b="1" i="1">
              <a:solidFill>
                <a:schemeClr val="bg1"/>
              </a:solidFill>
              <a:ea typeface="MS Mincho" pitchFamily="49" charset="-128"/>
            </a:endParaRPr>
          </a:p>
        </p:txBody>
      </p:sp>
      <p:sp>
        <p:nvSpPr>
          <p:cNvPr id="20029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02950"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الْكَفَرَةِ الْـجَاحِدِيْنَ</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the obstinate disbelievers;</a:t>
            </a:r>
          </a:p>
        </p:txBody>
      </p:sp>
      <p:sp>
        <p:nvSpPr>
          <p:cNvPr id="200397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Wal Kafaratil Jaahi’ideena </a:t>
            </a:r>
          </a:p>
        </p:txBody>
      </p:sp>
      <p:sp>
        <p:nvSpPr>
          <p:cNvPr id="20039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0397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وَافْتَحْ لَـهُمْ فَتْحًا يَّسِيْرًا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give them an easy victory, </a:t>
            </a:r>
          </a:p>
        </p:txBody>
      </p:sp>
      <p:sp>
        <p:nvSpPr>
          <p:cNvPr id="200499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Waftah’ Lahum Fath’an Yaseeraa </a:t>
            </a:r>
          </a:p>
        </p:txBody>
      </p:sp>
      <p:sp>
        <p:nvSpPr>
          <p:cNvPr id="20049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0499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اَتِحْ لَـهُمْ رَوْحًا وَ فَرَجًا قَرِيْبًا </a:t>
            </a:r>
          </a:p>
        </p:txBody>
      </p:sp>
      <p:sp>
        <p:nvSpPr>
          <p:cNvPr id="12" name="Subtitle 4"/>
          <p:cNvSpPr>
            <a:spLocks noGrp="1"/>
          </p:cNvSpPr>
          <p:nvPr>
            <p:ph type="subTitle" idx="1"/>
          </p:nvPr>
        </p:nvSpPr>
        <p:spPr>
          <a:xfrm>
            <a:off x="228600" y="3048000"/>
            <a:ext cx="8686800" cy="1752600"/>
          </a:xfrm>
          <a:extLst/>
        </p:spPr>
        <p:txBody>
          <a:bodyPr/>
          <a:lstStyle/>
          <a:p>
            <a:pPr marL="342900" indent="-342900" eaLnBrk="1" hangingPunct="1">
              <a:defRPr/>
            </a:pPr>
            <a:r>
              <a:rPr lang="en-US" sz="3600" b="1" kern="1200" dirty="0">
                <a:solidFill>
                  <a:schemeClr val="bg1"/>
                </a:solidFill>
                <a:ea typeface="MS Mincho" pitchFamily="49" charset="-128"/>
              </a:rPr>
              <a:t>Create favorable conditions for them to make life full of love and cheerfulness, and free of care, as early as possible, </a:t>
            </a:r>
          </a:p>
        </p:txBody>
      </p:sp>
      <p:sp>
        <p:nvSpPr>
          <p:cNvPr id="200602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Atih’ Lahum Rawh’an Wa Farajan Qareebaa </a:t>
            </a:r>
          </a:p>
        </p:txBody>
      </p:sp>
      <p:sp>
        <p:nvSpPr>
          <p:cNvPr id="20060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06022"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وَاجْعَلْ لَهُمْ مِنْ لَّدُنْكَ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عَدُوِّكَ وَ عَدُوِّهِمْ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سُلْطٰنًا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نَّصِيْرًا.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on Thy authority let them have full control over Thy enemies (which are also) their enemies, to help rescue and defend (mankind).</a:t>
            </a:r>
          </a:p>
        </p:txBody>
      </p:sp>
      <p:sp>
        <p:nvSpPr>
          <p:cNvPr id="2007044"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07045"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
        <p:nvSpPr>
          <p:cNvPr id="2007046" name="Rectangle 1"/>
          <p:cNvSpPr>
            <a:spLocks noChangeArrowheads="1"/>
          </p:cNvSpPr>
          <p:nvPr/>
        </p:nvSpPr>
        <p:spPr bwMode="auto">
          <a:xfrm>
            <a:off x="0" y="5486400"/>
            <a:ext cx="9144000" cy="9239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fi-FI" sz="3200" b="1" i="1">
                <a:solidFill>
                  <a:schemeClr val="bg1"/>
                </a:solidFill>
                <a:ea typeface="MS Mincho" pitchFamily="49" charset="-128"/>
              </a:rPr>
              <a:t>Waj-A’l Lahum Min Ladunka A’laa A’duwwika Wa A’duwwihim Sut’aanan Nas’eeraa</a:t>
            </a:r>
          </a:p>
        </p:txBody>
      </p:sp>
    </p:spTree>
  </p:cSld>
  <p:clrMapOvr>
    <a:masterClrMapping/>
  </p:clrMapOvr>
  <p:transition>
    <p:fade/>
  </p:transition>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اَللّٰهُمَّ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اِنَّ كَثِيْرًا مِّنَ الْاُمَّةِ نَاصَبَتِ الْـمُسْتَحْفِظِيْنَ مِنَ الْاَئِمَّةِ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my Allah! Indeed a great many among the people declared war against the guardians who observed and fulfilled the duty,</a:t>
            </a:r>
          </a:p>
        </p:txBody>
      </p:sp>
      <p:sp>
        <p:nvSpPr>
          <p:cNvPr id="2008068" name="Subtitle 4"/>
          <p:cNvSpPr txBox="1">
            <a:spLocks/>
          </p:cNvSpPr>
          <p:nvPr/>
        </p:nvSpPr>
        <p:spPr bwMode="auto">
          <a:xfrm>
            <a:off x="304800" y="5410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Allaahumma Inna Katheeram Minal Ummati Naas’abatil Mustah’fiz’eena Minal A-Immati </a:t>
            </a:r>
            <a:endParaRPr lang="fi-FI" sz="3200" b="1" i="1" dirty="0">
              <a:solidFill>
                <a:schemeClr val="bg1"/>
              </a:solidFill>
              <a:ea typeface="MS Mincho" pitchFamily="49" charset="-128"/>
            </a:endParaRPr>
          </a:p>
        </p:txBody>
      </p:sp>
      <p:sp>
        <p:nvSpPr>
          <p:cNvPr id="20080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08070"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كَفَرَتْ بِالْـكَلِمَةِ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renounced the faith and did not </a:t>
            </a:r>
            <a:r>
              <a:rPr lang="en-US" sz="3600" b="1" kern="1200" dirty="0" err="1" smtClean="0">
                <a:solidFill>
                  <a:schemeClr val="bg1"/>
                </a:solidFill>
                <a:ea typeface="MS Mincho" pitchFamily="49" charset="-128"/>
              </a:rPr>
              <a:t>infact</a:t>
            </a:r>
            <a:r>
              <a:rPr lang="en-US" sz="3600" b="1" kern="1200" dirty="0" smtClean="0">
                <a:solidFill>
                  <a:schemeClr val="bg1"/>
                </a:solidFill>
                <a:ea typeface="MS Mincho" pitchFamily="49" charset="-128"/>
              </a:rPr>
              <a:t> believe </a:t>
            </a:r>
            <a:r>
              <a:rPr lang="en-US" sz="3600" b="1" kern="1200" dirty="0">
                <a:solidFill>
                  <a:schemeClr val="bg1"/>
                </a:solidFill>
                <a:ea typeface="MS Mincho" pitchFamily="49" charset="-128"/>
              </a:rPr>
              <a:t>in the “</a:t>
            </a:r>
            <a:r>
              <a:rPr lang="en-US" sz="3600" b="1" i="1" kern="1200" dirty="0" err="1">
                <a:solidFill>
                  <a:schemeClr val="bg1"/>
                </a:solidFill>
                <a:ea typeface="MS Mincho" pitchFamily="49" charset="-128"/>
              </a:rPr>
              <a:t>Kalimah</a:t>
            </a:r>
            <a:r>
              <a:rPr lang="en-US" sz="3600" b="1" kern="1200" dirty="0">
                <a:solidFill>
                  <a:schemeClr val="bg1"/>
                </a:solidFill>
                <a:ea typeface="MS Mincho" pitchFamily="49" charset="-128"/>
              </a:rPr>
              <a:t>” {</a:t>
            </a:r>
            <a:r>
              <a:rPr lang="en-US" sz="3600" b="1" i="1" kern="1200" dirty="0">
                <a:solidFill>
                  <a:schemeClr val="bg1"/>
                </a:solidFill>
                <a:ea typeface="MS Mincho" pitchFamily="49" charset="-128"/>
              </a:rPr>
              <a:t>La </a:t>
            </a:r>
            <a:r>
              <a:rPr lang="en-US" sz="3600" b="1" i="1" kern="1200" dirty="0" err="1">
                <a:solidFill>
                  <a:schemeClr val="bg1"/>
                </a:solidFill>
                <a:ea typeface="MS Mincho" pitchFamily="49" charset="-128"/>
              </a:rPr>
              <a:t>ilaaha</a:t>
            </a:r>
            <a:r>
              <a:rPr lang="en-US" sz="3600" b="1" i="1" kern="1200" dirty="0">
                <a:solidFill>
                  <a:schemeClr val="bg1"/>
                </a:solidFill>
                <a:ea typeface="MS Mincho" pitchFamily="49" charset="-128"/>
              </a:rPr>
              <a:t> </a:t>
            </a:r>
            <a:r>
              <a:rPr lang="en-US" sz="3600" b="1" i="1" kern="1200" dirty="0" err="1" smtClean="0">
                <a:solidFill>
                  <a:schemeClr val="bg1"/>
                </a:solidFill>
                <a:ea typeface="MS Mincho" pitchFamily="49" charset="-128"/>
              </a:rPr>
              <a:t>illallah</a:t>
            </a:r>
            <a:r>
              <a:rPr lang="en-US" sz="3600" b="1" kern="1200" dirty="0" smtClean="0">
                <a:solidFill>
                  <a:schemeClr val="bg1"/>
                </a:solidFill>
                <a:ea typeface="MS Mincho" pitchFamily="49" charset="-128"/>
              </a:rPr>
              <a:t>} </a:t>
            </a:r>
            <a:r>
              <a:rPr lang="en-US" sz="3600" b="1" kern="1200" dirty="0">
                <a:solidFill>
                  <a:schemeClr val="bg1"/>
                </a:solidFill>
                <a:ea typeface="MS Mincho" pitchFamily="49" charset="-128"/>
              </a:rPr>
              <a:t>;</a:t>
            </a:r>
          </a:p>
        </p:txBody>
      </p:sp>
      <p:sp>
        <p:nvSpPr>
          <p:cNvPr id="200909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Afarat Bil Kalimati </a:t>
            </a:r>
            <a:endParaRPr lang="fi-FI" sz="3200" b="1" i="1" dirty="0">
              <a:solidFill>
                <a:schemeClr val="bg1"/>
              </a:solidFill>
              <a:ea typeface="MS Mincho" pitchFamily="49" charset="-128"/>
            </a:endParaRPr>
          </a:p>
        </p:txBody>
      </p:sp>
      <p:sp>
        <p:nvSpPr>
          <p:cNvPr id="20090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0909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عَكَفَتْ عَلَى الْقَادَةِ الظَّلَمَةِ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attached themselves to the trend setters of disorder and tyranny;</a:t>
            </a:r>
          </a:p>
        </p:txBody>
      </p:sp>
      <p:sp>
        <p:nvSpPr>
          <p:cNvPr id="201011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A’kafat A’lal Qaadatiz’ Z’alamati </a:t>
            </a:r>
            <a:endParaRPr lang="fi-FI" sz="3200" b="1" i="1" dirty="0">
              <a:solidFill>
                <a:schemeClr val="bg1"/>
              </a:solidFill>
              <a:ea typeface="MS Mincho" pitchFamily="49" charset="-128"/>
            </a:endParaRPr>
          </a:p>
        </p:txBody>
      </p:sp>
      <p:sp>
        <p:nvSpPr>
          <p:cNvPr id="20101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1011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بَرِئْتُ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وَإِلَيْكُمْ مِنْهُمْ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I repudiate them in the presence of Allah and You</a:t>
            </a:r>
          </a:p>
        </p:txBody>
      </p:sp>
      <p:sp>
        <p:nvSpPr>
          <p:cNvPr id="3891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bari'tu ila allahi wa ilaykum minhum</a:t>
            </a:r>
          </a:p>
        </p:txBody>
      </p:sp>
      <p:sp>
        <p:nvSpPr>
          <p:cNvPr id="389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3891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هَجَرَتِ الْكِتَابَ وَ السُّنَّةَ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disowned and gave up the Book and the (Divine) rule of life; </a:t>
            </a:r>
          </a:p>
        </p:txBody>
      </p:sp>
      <p:sp>
        <p:nvSpPr>
          <p:cNvPr id="201114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Hajaratil Itaaba Was Sunnaata </a:t>
            </a:r>
            <a:endParaRPr lang="fi-FI" sz="3200" b="1" i="1" dirty="0">
              <a:solidFill>
                <a:schemeClr val="bg1"/>
              </a:solidFill>
              <a:ea typeface="MS Mincho" pitchFamily="49" charset="-128"/>
            </a:endParaRPr>
          </a:p>
        </p:txBody>
      </p:sp>
      <p:sp>
        <p:nvSpPr>
          <p:cNvPr id="20111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11142"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عَدَلَتْ عَنِ الْـحَبْلَيْنِ الَّذَيْنِ اَمَرْتَ بِطَاعَتِهِمَا وَ التَّمَسُّكِ بِهِمَا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swerved from the two strings which according to </a:t>
            </a:r>
            <a:r>
              <a:rPr lang="en-US" sz="3600" b="1" kern="1200" dirty="0" smtClean="0">
                <a:solidFill>
                  <a:schemeClr val="bg1"/>
                </a:solidFill>
                <a:ea typeface="MS Mincho" pitchFamily="49" charset="-128"/>
              </a:rPr>
              <a:t>Your commandment</a:t>
            </a:r>
            <a:r>
              <a:rPr lang="en-US" sz="3600" b="1" kern="1200" dirty="0">
                <a:solidFill>
                  <a:schemeClr val="bg1"/>
                </a:solidFill>
                <a:ea typeface="MS Mincho" pitchFamily="49" charset="-128"/>
              </a:rPr>
              <a:t>, (they) should have held on fast to and stuck close by;</a:t>
            </a:r>
          </a:p>
        </p:txBody>
      </p:sp>
      <p:sp>
        <p:nvSpPr>
          <p:cNvPr id="2012164" name="Subtitle 4"/>
          <p:cNvSpPr txBox="1">
            <a:spLocks/>
          </p:cNvSpPr>
          <p:nvPr/>
        </p:nvSpPr>
        <p:spPr bwMode="auto">
          <a:xfrm>
            <a:off x="304800" y="5410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A’dalat A’nil H’ablaynil Lad’eena Amarta Bi-T’aa-A’tihimaa Wat Tamassuki Bihimaa </a:t>
            </a:r>
            <a:endParaRPr lang="fi-FI" sz="3200" b="1" i="1" dirty="0">
              <a:solidFill>
                <a:schemeClr val="bg1"/>
              </a:solidFill>
              <a:ea typeface="MS Mincho" pitchFamily="49" charset="-128"/>
            </a:endParaRPr>
          </a:p>
        </p:txBody>
      </p:sp>
      <p:sp>
        <p:nvSpPr>
          <p:cNvPr id="20121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1216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فَاَمَاتَتِ</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الْـحَقَّ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Undermined and twisted the truth;</a:t>
            </a:r>
            <a:endParaRPr lang="en-US" sz="3600" b="1" kern="1200" dirty="0" smtClean="0">
              <a:solidFill>
                <a:schemeClr val="bg1"/>
              </a:solidFill>
              <a:ea typeface="MS Mincho" pitchFamily="49" charset="-128"/>
            </a:endParaRPr>
          </a:p>
        </p:txBody>
      </p:sp>
      <p:sp>
        <p:nvSpPr>
          <p:cNvPr id="201318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Fa-Amaatatil H’aqqa </a:t>
            </a:r>
            <a:endParaRPr lang="fi-FI" sz="3200" b="1" i="1" dirty="0">
              <a:solidFill>
                <a:schemeClr val="bg1"/>
              </a:solidFill>
              <a:ea typeface="MS Mincho" pitchFamily="49" charset="-128"/>
            </a:endParaRPr>
          </a:p>
        </p:txBody>
      </p:sp>
      <p:sp>
        <p:nvSpPr>
          <p:cNvPr id="20131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13190"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حَادَتْ عَنِ الْقَصْدِ </a:t>
            </a:r>
            <a:endParaRPr lang="ar-SA" sz="9200" kern="1200" dirty="0" smtClean="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went away from the real purpose (in the opposite direction),</a:t>
            </a:r>
            <a:endParaRPr lang="en-US" sz="3600" b="1" kern="1200" dirty="0" smtClean="0">
              <a:solidFill>
                <a:schemeClr val="bg1"/>
              </a:solidFill>
              <a:ea typeface="MS Mincho" pitchFamily="49" charset="-128"/>
            </a:endParaRPr>
          </a:p>
        </p:txBody>
      </p:sp>
      <p:sp>
        <p:nvSpPr>
          <p:cNvPr id="201421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H’aad’at A’nil Qas’di </a:t>
            </a:r>
            <a:endParaRPr lang="fi-FI" sz="3200" b="1" i="1" dirty="0">
              <a:solidFill>
                <a:schemeClr val="bg1"/>
              </a:solidFill>
              <a:ea typeface="MS Mincho" pitchFamily="49" charset="-128"/>
            </a:endParaRPr>
          </a:p>
        </p:txBody>
      </p:sp>
      <p:sp>
        <p:nvSpPr>
          <p:cNvPr id="20142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1421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وَمَالَأَتِ</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الْاَحْزَابَ </a:t>
            </a:r>
            <a:endParaRPr lang="ar-SA" sz="9200" kern="1200" dirty="0" smtClean="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Encouraged partnership;</a:t>
            </a:r>
            <a:endParaRPr lang="en-US" sz="3600" b="1" kern="1200" dirty="0" smtClean="0">
              <a:solidFill>
                <a:schemeClr val="bg1"/>
              </a:solidFill>
              <a:ea typeface="MS Mincho" pitchFamily="49" charset="-128"/>
            </a:endParaRPr>
          </a:p>
        </p:txBody>
      </p:sp>
      <p:sp>
        <p:nvSpPr>
          <p:cNvPr id="201523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Maa La-Atil Ah’zaabi </a:t>
            </a:r>
            <a:endParaRPr lang="fi-FI" sz="3200" b="1" i="1" dirty="0">
              <a:solidFill>
                <a:schemeClr val="bg1"/>
              </a:solidFill>
              <a:ea typeface="MS Mincho" pitchFamily="49" charset="-128"/>
            </a:endParaRPr>
          </a:p>
        </p:txBody>
      </p:sp>
      <p:sp>
        <p:nvSpPr>
          <p:cNvPr id="20152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1523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حَرَّفَتِ الْـكِتَابَ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Altered and falsified the Book;</a:t>
            </a:r>
            <a:endParaRPr lang="en-US" sz="3600" b="1" kern="1200" dirty="0" smtClean="0">
              <a:solidFill>
                <a:schemeClr val="bg1"/>
              </a:solidFill>
              <a:ea typeface="MS Mincho" pitchFamily="49" charset="-128"/>
            </a:endParaRPr>
          </a:p>
        </p:txBody>
      </p:sp>
      <p:sp>
        <p:nvSpPr>
          <p:cNvPr id="201626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H’arrafatil Kitaaba </a:t>
            </a:r>
            <a:endParaRPr lang="fi-FI" sz="3200" b="1" i="1" dirty="0">
              <a:solidFill>
                <a:schemeClr val="bg1"/>
              </a:solidFill>
              <a:ea typeface="MS Mincho" pitchFamily="49" charset="-128"/>
            </a:endParaRPr>
          </a:p>
        </p:txBody>
      </p:sp>
      <p:sp>
        <p:nvSpPr>
          <p:cNvPr id="20162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16262"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كَفَرَتْ بِالـحَقِّ لَـمَّا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جَائَهَا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Refused to believe in the evident proof and rightful claim, whenever confronted face to face,</a:t>
            </a:r>
            <a:endParaRPr lang="en-US" sz="3600" b="1" kern="1200" dirty="0" smtClean="0">
              <a:solidFill>
                <a:schemeClr val="bg1"/>
              </a:solidFill>
              <a:ea typeface="MS Mincho" pitchFamily="49" charset="-128"/>
            </a:endParaRPr>
          </a:p>
        </p:txBody>
      </p:sp>
      <p:sp>
        <p:nvSpPr>
          <p:cNvPr id="201728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Kafarat Bil H’aqqi Lammaa Jaa-Ahaa </a:t>
            </a:r>
            <a:endParaRPr lang="fi-FI" sz="3200" b="1" i="1" dirty="0">
              <a:solidFill>
                <a:schemeClr val="bg1"/>
              </a:solidFill>
              <a:ea typeface="MS Mincho" pitchFamily="49" charset="-128"/>
            </a:endParaRPr>
          </a:p>
        </p:txBody>
      </p:sp>
      <p:sp>
        <p:nvSpPr>
          <p:cNvPr id="20172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1728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تَـمَسَّكَتْ بِالْبَاطِلِ لَـمَّا اعْتَرَضَهَا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Chose falsehood, whenever came across it,</a:t>
            </a:r>
            <a:endParaRPr lang="en-US" sz="3600" b="1" kern="1200" dirty="0" smtClean="0">
              <a:solidFill>
                <a:schemeClr val="bg1"/>
              </a:solidFill>
              <a:ea typeface="MS Mincho" pitchFamily="49" charset="-128"/>
            </a:endParaRPr>
          </a:p>
        </p:txBody>
      </p:sp>
      <p:sp>
        <p:nvSpPr>
          <p:cNvPr id="201830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Tamassakat Bil Baat’ili Lammaa Aa’-Taraz”Ahaa </a:t>
            </a:r>
            <a:endParaRPr lang="fi-FI" sz="3200" b="1" i="1" dirty="0">
              <a:solidFill>
                <a:schemeClr val="bg1"/>
              </a:solidFill>
              <a:ea typeface="MS Mincho" pitchFamily="49" charset="-128"/>
            </a:endParaRPr>
          </a:p>
        </p:txBody>
      </p:sp>
      <p:sp>
        <p:nvSpPr>
          <p:cNvPr id="20183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18310"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ضَيَّعَتْ حَقَّكَ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Lost their way, and corrupted Thy laws (Islam);</a:t>
            </a:r>
            <a:endParaRPr lang="en-US" sz="3600" b="1" kern="1200" dirty="0" smtClean="0">
              <a:solidFill>
                <a:schemeClr val="bg1"/>
              </a:solidFill>
              <a:ea typeface="MS Mincho" pitchFamily="49" charset="-128"/>
            </a:endParaRPr>
          </a:p>
        </p:txBody>
      </p:sp>
      <p:sp>
        <p:nvSpPr>
          <p:cNvPr id="201933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Z”Ayya-A’t H’aqqaka </a:t>
            </a:r>
            <a:endParaRPr lang="fi-FI" sz="3200" b="1" i="1" dirty="0">
              <a:solidFill>
                <a:schemeClr val="bg1"/>
              </a:solidFill>
              <a:ea typeface="MS Mincho" pitchFamily="49" charset="-128"/>
            </a:endParaRPr>
          </a:p>
        </p:txBody>
      </p:sp>
      <p:sp>
        <p:nvSpPr>
          <p:cNvPr id="20193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1933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اَضَلَّتْ خَلْقَكَ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Led people astray;</a:t>
            </a:r>
            <a:endParaRPr lang="en-US" sz="3600" b="1" kern="1200" dirty="0" smtClean="0">
              <a:solidFill>
                <a:schemeClr val="bg1"/>
              </a:solidFill>
              <a:ea typeface="MS Mincho" pitchFamily="49" charset="-128"/>
            </a:endParaRPr>
          </a:p>
        </p:txBody>
      </p:sp>
      <p:sp>
        <p:nvSpPr>
          <p:cNvPr id="202035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Az”Allat Khalqaka </a:t>
            </a:r>
            <a:endParaRPr lang="fi-FI" sz="3200" b="1" i="1" dirty="0">
              <a:solidFill>
                <a:schemeClr val="bg1"/>
              </a:solidFill>
              <a:ea typeface="MS Mincho" pitchFamily="49" charset="-128"/>
            </a:endParaRPr>
          </a:p>
        </p:txBody>
      </p:sp>
      <p:sp>
        <p:nvSpPr>
          <p:cNvPr id="20203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2035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وَمِنْ اشْيَاعِهِمْ وَاتْبَاعِهِمْ وَاوْلِيَائِهِمْ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and I repudiate their devotees, followers, and loyalists.</a:t>
            </a:r>
          </a:p>
        </p:txBody>
      </p:sp>
      <p:sp>
        <p:nvSpPr>
          <p:cNvPr id="3994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min ashya`ihim wa atba`ihim wa awliya'ihim</a:t>
            </a:r>
          </a:p>
        </p:txBody>
      </p:sp>
      <p:sp>
        <p:nvSpPr>
          <p:cNvPr id="399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3994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قَتَلَتْ اَوْلاَدَ نَبِيِّكَ وَخِيَرَةَ عِبَادِكَ وَ حَـمَلَةَ </a:t>
            </a:r>
            <a:r>
              <a:rPr lang="ar-SA" sz="9200" kern="1200" dirty="0" smtClean="0">
                <a:solidFill>
                  <a:schemeClr val="bg1"/>
                </a:solidFill>
                <a:latin typeface="Arabic Typesetting" panose="03020402040406030203" pitchFamily="66" charset="-78"/>
                <a:ea typeface="+mn-ea"/>
                <a:cs typeface="Arabic Typesetting" panose="03020402040406030203" pitchFamily="66" charset="-78"/>
              </a:rPr>
              <a:t>عِلْمِكَ</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Killed the children of Your Prophet, Your best servants, the bearers of Your knowledge </a:t>
            </a:r>
            <a:endParaRPr lang="en-US" sz="3600" b="1" kern="1200" dirty="0" smtClean="0">
              <a:solidFill>
                <a:schemeClr val="bg1"/>
              </a:solidFill>
              <a:ea typeface="MS Mincho" pitchFamily="49" charset="-128"/>
            </a:endParaRPr>
          </a:p>
        </p:txBody>
      </p:sp>
      <p:sp>
        <p:nvSpPr>
          <p:cNvPr id="202138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Qatalat Awlaada Nabiyyika Wa Khiyarata I’baadika Wa H’amalata I’lmika </a:t>
            </a:r>
            <a:endParaRPr lang="fi-FI" sz="3200" b="1" i="1" dirty="0">
              <a:solidFill>
                <a:schemeClr val="bg1"/>
              </a:solidFill>
              <a:ea typeface="MS Mincho" pitchFamily="49" charset="-128"/>
            </a:endParaRPr>
          </a:p>
        </p:txBody>
      </p:sp>
      <p:sp>
        <p:nvSpPr>
          <p:cNvPr id="20213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21382"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 وَ وَرَثَةَ حِكْمَتِكَ وَ وَحْيِكَ</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smtClean="0">
                <a:solidFill>
                  <a:schemeClr val="bg1"/>
                </a:solidFill>
                <a:ea typeface="MS Mincho" pitchFamily="49" charset="-128"/>
              </a:rPr>
              <a:t>and </a:t>
            </a:r>
            <a:r>
              <a:rPr lang="en-US" sz="3600" b="1" kern="1200" dirty="0">
                <a:solidFill>
                  <a:schemeClr val="bg1"/>
                </a:solidFill>
                <a:ea typeface="MS Mincho" pitchFamily="49" charset="-128"/>
              </a:rPr>
              <a:t>the inheritors of </a:t>
            </a:r>
            <a:r>
              <a:rPr lang="en-US" sz="3600" b="1" kern="1200" dirty="0" smtClean="0">
                <a:solidFill>
                  <a:schemeClr val="bg1"/>
                </a:solidFill>
                <a:ea typeface="MS Mincho" pitchFamily="49" charset="-128"/>
              </a:rPr>
              <a:t>Your </a:t>
            </a:r>
            <a:r>
              <a:rPr lang="en-US" sz="3600" b="1" kern="1200" dirty="0">
                <a:solidFill>
                  <a:schemeClr val="bg1"/>
                </a:solidFill>
                <a:ea typeface="MS Mincho" pitchFamily="49" charset="-128"/>
              </a:rPr>
              <a:t>wisdom and revelation (the Book). </a:t>
            </a:r>
            <a:endParaRPr lang="en-US" sz="3600" b="1" kern="1200" dirty="0" smtClean="0">
              <a:solidFill>
                <a:schemeClr val="bg1"/>
              </a:solidFill>
              <a:ea typeface="MS Mincho" pitchFamily="49" charset="-128"/>
            </a:endParaRPr>
          </a:p>
        </p:txBody>
      </p:sp>
      <p:sp>
        <p:nvSpPr>
          <p:cNvPr id="202138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Warathata H’ikmatika Wa Wah’eeka </a:t>
            </a:r>
            <a:endParaRPr lang="fi-FI" sz="3200" b="1" i="1" dirty="0">
              <a:solidFill>
                <a:schemeClr val="bg1"/>
              </a:solidFill>
              <a:ea typeface="MS Mincho" pitchFamily="49" charset="-128"/>
            </a:endParaRPr>
          </a:p>
        </p:txBody>
      </p:sp>
      <p:sp>
        <p:nvSpPr>
          <p:cNvPr id="20213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21382"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extLst>
      <p:ext uri="{BB962C8B-B14F-4D97-AF65-F5344CB8AC3E}">
        <p14:creationId xmlns:p14="http://schemas.microsoft.com/office/powerpoint/2010/main" val="1092538737"/>
      </p:ext>
    </p:extLst>
  </p:cSld>
  <p:clrMapOvr>
    <a:masterClrMapping/>
  </p:clrMapOvr>
  <p:transition>
    <p:fade/>
  </p:transition>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اَللّٰهُمَّ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فَزَلْزِلْ اَقْدَامَ </a:t>
            </a:r>
            <a:r>
              <a:rPr lang="ar-SA" sz="9200" kern="1200" dirty="0" err="1" smtClean="0">
                <a:solidFill>
                  <a:schemeClr val="bg1"/>
                </a:solidFill>
                <a:latin typeface="Arabic Typesetting" panose="03020402040406030203" pitchFamily="66" charset="-78"/>
                <a:ea typeface="+mn-ea"/>
                <a:cs typeface="Arabic Typesetting" panose="03020402040406030203" pitchFamily="66" charset="-78"/>
              </a:rPr>
              <a:t>اَعْدَآئِكَ</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my Allah! Upset and overturn the </a:t>
            </a:r>
            <a:r>
              <a:rPr lang="en-US" sz="3600" b="1" kern="1200" dirty="0" smtClean="0">
                <a:solidFill>
                  <a:schemeClr val="bg1"/>
                </a:solidFill>
                <a:ea typeface="MS Mincho" pitchFamily="49" charset="-128"/>
              </a:rPr>
              <a:t>plans </a:t>
            </a:r>
            <a:r>
              <a:rPr lang="en-US" sz="3600" b="1" kern="1200" dirty="0">
                <a:solidFill>
                  <a:schemeClr val="bg1"/>
                </a:solidFill>
                <a:ea typeface="MS Mincho" pitchFamily="49" charset="-128"/>
              </a:rPr>
              <a:t>of Thy enemies, (who are also) </a:t>
            </a:r>
            <a:endParaRPr lang="en-US" sz="3600" b="1" kern="1200" dirty="0" smtClean="0">
              <a:solidFill>
                <a:schemeClr val="bg1"/>
              </a:solidFill>
              <a:ea typeface="MS Mincho" pitchFamily="49" charset="-128"/>
            </a:endParaRPr>
          </a:p>
        </p:txBody>
      </p:sp>
      <p:sp>
        <p:nvSpPr>
          <p:cNvPr id="202240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Allaahuma Fa-Zalzil Aqdaama Aa’-Daaa-Ika </a:t>
            </a:r>
            <a:endParaRPr lang="fi-FI" sz="3200" b="1" i="1" dirty="0">
              <a:solidFill>
                <a:schemeClr val="bg1"/>
              </a:solidFill>
              <a:ea typeface="MS Mincho" pitchFamily="49" charset="-128"/>
            </a:endParaRPr>
          </a:p>
        </p:txBody>
      </p:sp>
      <p:sp>
        <p:nvSpPr>
          <p:cNvPr id="20224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2240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اَعْدَآءِ</a:t>
            </a:r>
            <a:r>
              <a:rPr lang="ar-SA" sz="9200" kern="1200" dirty="0">
                <a:solidFill>
                  <a:schemeClr val="bg1"/>
                </a:solidFill>
                <a:latin typeface="Arabic Typesetting" panose="03020402040406030203" pitchFamily="66" charset="-78"/>
                <a:ea typeface="+mn-ea"/>
                <a:cs typeface="Arabic Typesetting" panose="03020402040406030203" pitchFamily="66" charset="-78"/>
              </a:rPr>
              <a:t> رَسُوْلِكَ وَ اَهْلِ بَيْتِ رَسُوْلِكَ</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smtClean="0">
                <a:solidFill>
                  <a:schemeClr val="bg1"/>
                </a:solidFill>
                <a:ea typeface="MS Mincho" pitchFamily="49" charset="-128"/>
              </a:rPr>
              <a:t>the </a:t>
            </a:r>
            <a:r>
              <a:rPr lang="en-US" sz="3600" b="1" kern="1200" dirty="0">
                <a:solidFill>
                  <a:schemeClr val="bg1"/>
                </a:solidFill>
                <a:ea typeface="MS Mincho" pitchFamily="49" charset="-128"/>
              </a:rPr>
              <a:t>enemies of Thy Messenger and the family of Thy Messenger.</a:t>
            </a:r>
            <a:endParaRPr lang="en-US" sz="3600" b="1" kern="1200" dirty="0" smtClean="0">
              <a:solidFill>
                <a:schemeClr val="bg1"/>
              </a:solidFill>
              <a:ea typeface="MS Mincho" pitchFamily="49" charset="-128"/>
            </a:endParaRPr>
          </a:p>
        </p:txBody>
      </p:sp>
      <p:sp>
        <p:nvSpPr>
          <p:cNvPr id="202240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Aa’-Daaa-I Rasoolika Wa Ahli Bayti Rasoolika </a:t>
            </a:r>
            <a:endParaRPr lang="fi-FI" sz="3200" b="1" i="1" dirty="0">
              <a:solidFill>
                <a:schemeClr val="bg1"/>
              </a:solidFill>
              <a:ea typeface="MS Mincho" pitchFamily="49" charset="-128"/>
            </a:endParaRPr>
          </a:p>
        </p:txBody>
      </p:sp>
      <p:sp>
        <p:nvSpPr>
          <p:cNvPr id="20224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2240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extLst>
      <p:ext uri="{BB962C8B-B14F-4D97-AF65-F5344CB8AC3E}">
        <p14:creationId xmlns:p14="http://schemas.microsoft.com/office/powerpoint/2010/main" val="2490020478"/>
      </p:ext>
    </p:extLst>
  </p:cSld>
  <p:clrMapOvr>
    <a:masterClrMapping/>
  </p:clrMapOvr>
  <p:transition>
    <p:fade/>
  </p:transition>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اَللّٰهُمَّ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 اَخْرِبْ دِيَارَهُمْ</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my Allah! Put a stop to the spread of their sphere of influence;</a:t>
            </a:r>
            <a:endParaRPr lang="en-US" sz="3600" b="1" kern="1200" dirty="0" smtClean="0">
              <a:solidFill>
                <a:schemeClr val="bg1"/>
              </a:solidFill>
              <a:ea typeface="MS Mincho" pitchFamily="49" charset="-128"/>
            </a:endParaRPr>
          </a:p>
        </p:txBody>
      </p:sp>
      <p:sp>
        <p:nvSpPr>
          <p:cNvPr id="202342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Allaahumma Wa Akhrib Diyaarahum </a:t>
            </a:r>
            <a:endParaRPr lang="fi-FI" sz="3200" b="1" i="1" dirty="0">
              <a:solidFill>
                <a:schemeClr val="bg1"/>
              </a:solidFill>
              <a:ea typeface="MS Mincho" pitchFamily="49" charset="-128"/>
            </a:endParaRPr>
          </a:p>
        </p:txBody>
      </p:sp>
      <p:sp>
        <p:nvSpPr>
          <p:cNvPr id="20234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23430"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وَافْلُلْ سِلاَحَهُمْ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Make their equipment and men unserviceable,</a:t>
            </a:r>
            <a:endParaRPr lang="en-US" sz="3600" b="1" kern="1200" dirty="0" smtClean="0">
              <a:solidFill>
                <a:schemeClr val="bg1"/>
              </a:solidFill>
              <a:ea typeface="MS Mincho" pitchFamily="49" charset="-128"/>
            </a:endParaRPr>
          </a:p>
        </p:txBody>
      </p:sp>
      <p:sp>
        <p:nvSpPr>
          <p:cNvPr id="202445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Waf-Lul Silaah’ahum </a:t>
            </a:r>
            <a:endParaRPr lang="fi-FI" sz="3200" b="1" i="1" dirty="0">
              <a:solidFill>
                <a:schemeClr val="bg1"/>
              </a:solidFill>
              <a:ea typeface="MS Mincho" pitchFamily="49" charset="-128"/>
            </a:endParaRPr>
          </a:p>
        </p:txBody>
      </p:sp>
      <p:sp>
        <p:nvSpPr>
          <p:cNvPr id="20244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2445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خَالِفْ بَيْنَ كَلِمَتِهِمْ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Their expression confused and contradictory,</a:t>
            </a:r>
            <a:endParaRPr lang="en-US" sz="3600" b="1" kern="1200" dirty="0" smtClean="0">
              <a:solidFill>
                <a:schemeClr val="bg1"/>
              </a:solidFill>
              <a:ea typeface="MS Mincho" pitchFamily="49" charset="-128"/>
            </a:endParaRPr>
          </a:p>
        </p:txBody>
      </p:sp>
      <p:sp>
        <p:nvSpPr>
          <p:cNvPr id="202547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Khaalif Bayna Kalimatihim </a:t>
            </a:r>
            <a:endParaRPr lang="fi-FI" sz="3200" b="1" i="1" dirty="0">
              <a:solidFill>
                <a:schemeClr val="bg1"/>
              </a:solidFill>
              <a:ea typeface="MS Mincho" pitchFamily="49" charset="-128"/>
            </a:endParaRPr>
          </a:p>
        </p:txBody>
      </p:sp>
      <p:sp>
        <p:nvSpPr>
          <p:cNvPr id="20254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2547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وَفُتَّ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فِىْ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اَعْضَادِهِمْ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Break up their support;</a:t>
            </a:r>
            <a:endParaRPr lang="en-US" sz="3600" b="1" kern="1200" dirty="0" smtClean="0">
              <a:solidFill>
                <a:schemeClr val="bg1"/>
              </a:solidFill>
              <a:ea typeface="MS Mincho" pitchFamily="49" charset="-128"/>
            </a:endParaRPr>
          </a:p>
        </p:txBody>
      </p:sp>
      <p:sp>
        <p:nvSpPr>
          <p:cNvPr id="202650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Futta Fee Aa’-Z”Aadihim </a:t>
            </a:r>
            <a:endParaRPr lang="fi-FI" sz="3200" b="1" i="1" dirty="0">
              <a:solidFill>
                <a:schemeClr val="bg1"/>
              </a:solidFill>
              <a:ea typeface="MS Mincho" pitchFamily="49" charset="-128"/>
            </a:endParaRPr>
          </a:p>
        </p:txBody>
      </p:sp>
      <p:sp>
        <p:nvSpPr>
          <p:cNvPr id="20265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26502"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7526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اَوْ هِنْ كَيْدَهُمْ وَ اضْرِبْهُمْ بِسَيْفِكَ الْقَاطِعِ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Crack up their strategy; lay hold upon them, hit and cut off by Thy one sharp strike;</a:t>
            </a:r>
            <a:endParaRPr lang="en-US" sz="3600" b="1" kern="1200" dirty="0" smtClean="0">
              <a:solidFill>
                <a:schemeClr val="bg1"/>
              </a:solidFill>
              <a:ea typeface="MS Mincho" pitchFamily="49" charset="-128"/>
            </a:endParaRPr>
          </a:p>
        </p:txBody>
      </p:sp>
      <p:sp>
        <p:nvSpPr>
          <p:cNvPr id="202752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Awhim Kaydahum Waz”-Ribhum Bi-Sayfikar Qaat’i-I’</a:t>
            </a:r>
            <a:endParaRPr lang="fi-FI" sz="3200" b="1" i="1" dirty="0">
              <a:solidFill>
                <a:schemeClr val="bg1"/>
              </a:solidFill>
              <a:ea typeface="MS Mincho" pitchFamily="49" charset="-128"/>
            </a:endParaRPr>
          </a:p>
        </p:txBody>
      </p:sp>
      <p:sp>
        <p:nvSpPr>
          <p:cNvPr id="20275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2752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وَارْمِهِمْ بِـحَجَرِكَ الدَّامِغِ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Throw them down, frightened by </a:t>
            </a:r>
            <a:r>
              <a:rPr lang="en-US" sz="3600" b="1" kern="1200" dirty="0" smtClean="0">
                <a:solidFill>
                  <a:schemeClr val="bg1"/>
                </a:solidFill>
                <a:ea typeface="MS Mincho" pitchFamily="49" charset="-128"/>
              </a:rPr>
              <a:t>Your </a:t>
            </a:r>
            <a:r>
              <a:rPr lang="en-US" sz="3600" b="1" kern="1200" dirty="0">
                <a:solidFill>
                  <a:schemeClr val="bg1"/>
                </a:solidFill>
                <a:ea typeface="MS Mincho" pitchFamily="49" charset="-128"/>
              </a:rPr>
              <a:t>hard unnerving barrier,</a:t>
            </a:r>
            <a:endParaRPr lang="en-US" sz="3600" b="1" kern="1200" dirty="0" smtClean="0">
              <a:solidFill>
                <a:schemeClr val="bg1"/>
              </a:solidFill>
              <a:ea typeface="MS Mincho" pitchFamily="49" charset="-128"/>
            </a:endParaRPr>
          </a:p>
        </p:txBody>
      </p:sp>
      <p:sp>
        <p:nvSpPr>
          <p:cNvPr id="202854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War-Mihim Bi-H’ajarikad Daamighi </a:t>
            </a:r>
            <a:endParaRPr lang="fi-FI" sz="3200" b="1" i="1" dirty="0">
              <a:solidFill>
                <a:schemeClr val="bg1"/>
              </a:solidFill>
              <a:ea typeface="MS Mincho" pitchFamily="49" charset="-128"/>
            </a:endParaRPr>
          </a:p>
        </p:txBody>
      </p:sp>
      <p:sp>
        <p:nvSpPr>
          <p:cNvPr id="20285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28550"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txBox="1">
            <a:spLocks noChangeArrowheads="1"/>
          </p:cNvSpPr>
          <p:nvPr/>
        </p:nvSpPr>
        <p:spPr bwMode="auto">
          <a:xfrm>
            <a:off x="415089" y="1447800"/>
            <a:ext cx="8229600" cy="216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20000"/>
              </a:spcBef>
            </a:pPr>
            <a:r>
              <a:rPr lang="en-US" sz="3200" b="1" dirty="0">
                <a:latin typeface="Trebuchet MS" pitchFamily="34" charset="0"/>
              </a:rPr>
              <a:t>The events that took place on Ashura was the fight between RIGHT (HAQ) and FALSEHOOD (BATIL</a:t>
            </a:r>
            <a:r>
              <a:rPr lang="en-US" sz="3200" b="1" dirty="0" smtClean="0">
                <a:latin typeface="Trebuchet MS" pitchFamily="34" charset="0"/>
              </a:rPr>
              <a:t>)..</a:t>
            </a:r>
          </a:p>
          <a:p>
            <a:pPr algn="ctr">
              <a:spcBef>
                <a:spcPct val="20000"/>
              </a:spcBef>
            </a:pPr>
            <a:r>
              <a:rPr lang="en-US" sz="3200" b="1" dirty="0" smtClean="0">
                <a:latin typeface="Trebuchet MS" pitchFamily="34" charset="0"/>
              </a:rPr>
              <a:t>We express our condolences to the Holy Prophet (saws) &amp; his Ahlulbayt(as) </a:t>
            </a:r>
            <a:r>
              <a:rPr lang="en-US" sz="3200" b="1" dirty="0" err="1" smtClean="0">
                <a:latin typeface="Trebuchet MS" pitchFamily="34" charset="0"/>
              </a:rPr>
              <a:t>particuallry</a:t>
            </a:r>
            <a:r>
              <a:rPr lang="en-US" sz="3200" b="1" dirty="0" smtClean="0">
                <a:latin typeface="Trebuchet MS" pitchFamily="34" charset="0"/>
              </a:rPr>
              <a:t> to the Imam of our time (</a:t>
            </a:r>
            <a:r>
              <a:rPr lang="en-US" sz="3200" b="1" dirty="0" err="1" smtClean="0">
                <a:latin typeface="Trebuchet MS" pitchFamily="34" charset="0"/>
              </a:rPr>
              <a:t>ajtfs</a:t>
            </a:r>
            <a:r>
              <a:rPr lang="en-US" sz="3200" b="1" dirty="0" smtClean="0">
                <a:latin typeface="Trebuchet MS" pitchFamily="34" charset="0"/>
              </a:rPr>
              <a:t>) as commanded by </a:t>
            </a:r>
            <a:r>
              <a:rPr lang="en-US" sz="3200" b="1" dirty="0" err="1" smtClean="0">
                <a:latin typeface="Trebuchet MS" pitchFamily="34" charset="0"/>
              </a:rPr>
              <a:t>Ayat</a:t>
            </a:r>
            <a:r>
              <a:rPr lang="en-US" sz="3200" b="1" dirty="0" smtClean="0">
                <a:latin typeface="Trebuchet MS" pitchFamily="34" charset="0"/>
              </a:rPr>
              <a:t> Mawaddah Quran 42 :23 </a:t>
            </a:r>
            <a:r>
              <a:rPr lang="en-US" sz="3200" b="1" dirty="0" smtClean="0">
                <a:latin typeface="Trebuchet MS" pitchFamily="34" charset="0"/>
              </a:rPr>
              <a:t> </a:t>
            </a:r>
            <a:endParaRPr lang="en-US" sz="3200" b="1" dirty="0">
              <a:latin typeface="Trebuchet MS" pitchFamily="34" charset="0"/>
            </a:endParaRPr>
          </a:p>
        </p:txBody>
      </p:sp>
      <p:sp>
        <p:nvSpPr>
          <p:cNvPr id="4099" name="Text Box 3"/>
          <p:cNvSpPr txBox="1">
            <a:spLocks noChangeArrowheads="1"/>
          </p:cNvSpPr>
          <p:nvPr/>
        </p:nvSpPr>
        <p:spPr bwMode="auto">
          <a:xfrm>
            <a:off x="-60367" y="958850"/>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endParaRPr lang="en-US" sz="1600" b="1">
              <a:solidFill>
                <a:schemeClr val="bg1"/>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ابَا عَبْدِ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a:solidFill>
                  <a:schemeClr val="bg1"/>
                </a:solidFill>
                <a:ea typeface="MS Mincho" pitchFamily="49" charset="-128"/>
              </a:rPr>
              <a:t>O </a:t>
            </a:r>
            <a:r>
              <a:rPr lang="en-US" sz="3600" b="1" kern="1200" smtClean="0">
                <a:solidFill>
                  <a:schemeClr val="bg1"/>
                </a:solidFill>
                <a:ea typeface="MS Mincho" pitchFamily="49" charset="-128"/>
              </a:rPr>
              <a:t>Abu-`Abdullah</a:t>
            </a:r>
            <a:r>
              <a:rPr lang="en-US" sz="3600" b="1" kern="1200" dirty="0">
                <a:solidFill>
                  <a:schemeClr val="bg1"/>
                </a:solidFill>
                <a:ea typeface="MS Mincho" pitchFamily="49" charset="-128"/>
              </a:rPr>
              <a:t>,</a:t>
            </a:r>
          </a:p>
        </p:txBody>
      </p:sp>
      <p:sp>
        <p:nvSpPr>
          <p:cNvPr id="4096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ya aba `abdillahi</a:t>
            </a:r>
          </a:p>
        </p:txBody>
      </p:sp>
      <p:sp>
        <p:nvSpPr>
          <p:cNvPr id="409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4096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طُمَّهُمْ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بِالْبَلَآءِ</a:t>
            </a:r>
            <a:r>
              <a:rPr lang="ar-SA" sz="9200" kern="1200" dirty="0">
                <a:solidFill>
                  <a:schemeClr val="bg1"/>
                </a:solidFill>
                <a:latin typeface="Arabic Typesetting" panose="03020402040406030203" pitchFamily="66" charset="-78"/>
                <a:ea typeface="+mn-ea"/>
                <a:cs typeface="Arabic Typesetting" panose="03020402040406030203" pitchFamily="66" charset="-78"/>
              </a:rPr>
              <a:t> طَمًّا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Bury them under the swallowing mud of disasters;</a:t>
            </a:r>
            <a:endParaRPr lang="en-US" sz="3600" b="1" kern="1200" dirty="0" smtClean="0">
              <a:solidFill>
                <a:schemeClr val="bg1"/>
              </a:solidFill>
              <a:ea typeface="MS Mincho" pitchFamily="49" charset="-128"/>
            </a:endParaRPr>
          </a:p>
        </p:txBody>
      </p:sp>
      <p:sp>
        <p:nvSpPr>
          <p:cNvPr id="202957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T’ummahum Bi-Balaa-I T’ammaa </a:t>
            </a:r>
            <a:endParaRPr lang="fi-FI" sz="3200" b="1" i="1" dirty="0">
              <a:solidFill>
                <a:schemeClr val="bg1"/>
              </a:solidFill>
              <a:ea typeface="MS Mincho" pitchFamily="49" charset="-128"/>
            </a:endParaRPr>
          </a:p>
        </p:txBody>
      </p:sp>
      <p:sp>
        <p:nvSpPr>
          <p:cNvPr id="20295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2957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قُمَّهُمْ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بِالْعَذَابِ قَمًّا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Let them be mean and contemptible under the burden of despicable penance</a:t>
            </a:r>
            <a:r>
              <a:rPr lang="en-US" sz="3600" b="1" kern="1200" dirty="0" smtClean="0">
                <a:solidFill>
                  <a:schemeClr val="bg1"/>
                </a:solidFill>
                <a:ea typeface="MS Mincho" pitchFamily="49" charset="-128"/>
              </a:rPr>
              <a:t>;</a:t>
            </a:r>
          </a:p>
        </p:txBody>
      </p:sp>
      <p:sp>
        <p:nvSpPr>
          <p:cNvPr id="203059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Qummahum Bil-A’daabi Qammaa </a:t>
            </a:r>
            <a:endParaRPr lang="fi-FI" sz="3200" b="1" i="1" dirty="0">
              <a:solidFill>
                <a:schemeClr val="bg1"/>
              </a:solidFill>
              <a:ea typeface="MS Mincho" pitchFamily="49" charset="-128"/>
            </a:endParaRPr>
          </a:p>
        </p:txBody>
      </p:sp>
      <p:sp>
        <p:nvSpPr>
          <p:cNvPr id="20305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3059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عَذِّبْهُمْ عَذَابًا نُكْرًا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Let them have the taste of a hard and sharp retribution;</a:t>
            </a:r>
            <a:endParaRPr lang="en-US" sz="3600" b="1" kern="1200" dirty="0" smtClean="0">
              <a:solidFill>
                <a:schemeClr val="bg1"/>
              </a:solidFill>
              <a:ea typeface="MS Mincho" pitchFamily="49" charset="-128"/>
            </a:endParaRPr>
          </a:p>
        </p:txBody>
      </p:sp>
      <p:sp>
        <p:nvSpPr>
          <p:cNvPr id="203162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A’d’d’ibhum A’d’aaban Nukraa </a:t>
            </a:r>
            <a:endParaRPr lang="fi-FI" sz="3200" b="1" i="1" dirty="0">
              <a:solidFill>
                <a:schemeClr val="bg1"/>
              </a:solidFill>
              <a:ea typeface="MS Mincho" pitchFamily="49" charset="-128"/>
            </a:endParaRPr>
          </a:p>
        </p:txBody>
      </p:sp>
      <p:sp>
        <p:nvSpPr>
          <p:cNvPr id="20316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31622"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خُذْهُمْ بِالسِّنِيْنَ وَ الْـمُثَلاَتِ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الَّتِىْ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اَهْلَـكْتَ بِهَا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اَعْدَآئَكَ</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Fester them with definite and exemplary punishment, as </a:t>
            </a:r>
            <a:r>
              <a:rPr lang="en-US" sz="3600" b="1" kern="1200" dirty="0" smtClean="0">
                <a:solidFill>
                  <a:schemeClr val="bg1"/>
                </a:solidFill>
                <a:ea typeface="MS Mincho" pitchFamily="49" charset="-128"/>
              </a:rPr>
              <a:t>You wipe out Your </a:t>
            </a:r>
            <a:r>
              <a:rPr lang="en-US" sz="3600" b="1" kern="1200" dirty="0">
                <a:solidFill>
                  <a:schemeClr val="bg1"/>
                </a:solidFill>
                <a:ea typeface="MS Mincho" pitchFamily="49" charset="-128"/>
              </a:rPr>
              <a:t>enemies;</a:t>
            </a:r>
            <a:endParaRPr lang="en-US" sz="3600" b="1" kern="1200" dirty="0" smtClean="0">
              <a:solidFill>
                <a:schemeClr val="bg1"/>
              </a:solidFill>
              <a:ea typeface="MS Mincho" pitchFamily="49" charset="-128"/>
            </a:endParaRPr>
          </a:p>
        </p:txBody>
      </p:sp>
      <p:sp>
        <p:nvSpPr>
          <p:cNvPr id="203264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Khud’hum Bis Sineena Wal Muthalaatil Latee Ahlakta Bihaa Aa’-Daa-Aka </a:t>
            </a:r>
            <a:endParaRPr lang="fi-FI" sz="3200" b="1" i="1" dirty="0">
              <a:solidFill>
                <a:schemeClr val="bg1"/>
              </a:solidFill>
              <a:ea typeface="MS Mincho" pitchFamily="49" charset="-128"/>
            </a:endParaRPr>
          </a:p>
        </p:txBody>
      </p:sp>
      <p:sp>
        <p:nvSpPr>
          <p:cNvPr id="20326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3264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اِنَّكَ ذُوْ نِقْمَةٍ مِّنَ الْـمُجْرِمِيْنَ</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For indeed, </a:t>
            </a:r>
            <a:r>
              <a:rPr lang="en-US" sz="3600" b="1" kern="1200" dirty="0" smtClean="0">
                <a:solidFill>
                  <a:schemeClr val="bg1"/>
                </a:solidFill>
                <a:ea typeface="MS Mincho" pitchFamily="49" charset="-128"/>
              </a:rPr>
              <a:t>You crack </a:t>
            </a:r>
            <a:r>
              <a:rPr lang="en-US" sz="3600" b="1" kern="1200" dirty="0">
                <a:solidFill>
                  <a:schemeClr val="bg1"/>
                </a:solidFill>
                <a:ea typeface="MS Mincho" pitchFamily="49" charset="-128"/>
              </a:rPr>
              <a:t>down upon the criminals.</a:t>
            </a:r>
            <a:endParaRPr lang="en-US" sz="3600" b="1" kern="1200" dirty="0" smtClean="0">
              <a:solidFill>
                <a:schemeClr val="bg1"/>
              </a:solidFill>
              <a:ea typeface="MS Mincho" pitchFamily="49" charset="-128"/>
            </a:endParaRPr>
          </a:p>
        </p:txBody>
      </p:sp>
      <p:sp>
        <p:nvSpPr>
          <p:cNvPr id="203366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Innaka D’oo Niqmatim Minal Mujrimeen </a:t>
            </a:r>
            <a:endParaRPr lang="fi-FI" sz="3200" b="1" i="1" dirty="0">
              <a:solidFill>
                <a:schemeClr val="bg1"/>
              </a:solidFill>
              <a:ea typeface="MS Mincho" pitchFamily="49" charset="-128"/>
            </a:endParaRPr>
          </a:p>
        </p:txBody>
      </p:sp>
      <p:sp>
        <p:nvSpPr>
          <p:cNvPr id="20336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33670"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اَللّٰهُمَّ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اِنَّ سُنَّتَكَ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ضَآئِعَةٌ</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my Allah! The way of life approved by </a:t>
            </a:r>
            <a:r>
              <a:rPr lang="en-US" sz="3600" b="1" kern="1200" dirty="0" smtClean="0">
                <a:solidFill>
                  <a:schemeClr val="bg1"/>
                </a:solidFill>
                <a:ea typeface="MS Mincho" pitchFamily="49" charset="-128"/>
              </a:rPr>
              <a:t>You </a:t>
            </a:r>
            <a:r>
              <a:rPr lang="en-US" sz="3600" b="1" kern="1200" dirty="0">
                <a:solidFill>
                  <a:schemeClr val="bg1"/>
                </a:solidFill>
                <a:ea typeface="MS Mincho" pitchFamily="49" charset="-128"/>
              </a:rPr>
              <a:t>has been lost;</a:t>
            </a:r>
            <a:endParaRPr lang="en-US" sz="3600" b="1" kern="1200" dirty="0" smtClean="0">
              <a:solidFill>
                <a:schemeClr val="bg1"/>
              </a:solidFill>
              <a:ea typeface="MS Mincho" pitchFamily="49" charset="-128"/>
            </a:endParaRPr>
          </a:p>
        </p:txBody>
      </p:sp>
      <p:sp>
        <p:nvSpPr>
          <p:cNvPr id="203469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Allaahuma Innaa Sunnataka Z”Aa-I-A’tun </a:t>
            </a:r>
            <a:endParaRPr lang="fi-FI" sz="3200" b="1" i="1" dirty="0">
              <a:solidFill>
                <a:schemeClr val="bg1"/>
              </a:solidFill>
              <a:ea typeface="MS Mincho" pitchFamily="49" charset="-128"/>
            </a:endParaRPr>
          </a:p>
        </p:txBody>
      </p:sp>
      <p:sp>
        <p:nvSpPr>
          <p:cNvPr id="20346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3469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اَحْكَامَكَ مُعَطَّلَةٌ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smtClean="0">
                <a:solidFill>
                  <a:schemeClr val="bg1"/>
                </a:solidFill>
                <a:ea typeface="MS Mincho" pitchFamily="49" charset="-128"/>
              </a:rPr>
              <a:t>Your </a:t>
            </a:r>
            <a:r>
              <a:rPr lang="en-US" sz="3600" b="1" kern="1200" dirty="0">
                <a:solidFill>
                  <a:schemeClr val="bg1"/>
                </a:solidFill>
                <a:ea typeface="MS Mincho" pitchFamily="49" charset="-128"/>
              </a:rPr>
              <a:t>code of law has been suspended;</a:t>
            </a:r>
            <a:endParaRPr lang="en-US" sz="3600" b="1" kern="1200" dirty="0" smtClean="0">
              <a:solidFill>
                <a:schemeClr val="bg1"/>
              </a:solidFill>
              <a:ea typeface="MS Mincho" pitchFamily="49" charset="-128"/>
            </a:endParaRPr>
          </a:p>
        </p:txBody>
      </p:sp>
      <p:sp>
        <p:nvSpPr>
          <p:cNvPr id="203571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Ah’kaamaka Mu-A’t’t’alatun </a:t>
            </a:r>
            <a:endParaRPr lang="fi-FI" sz="3200" b="1" i="1" dirty="0">
              <a:solidFill>
                <a:schemeClr val="bg1"/>
              </a:solidFill>
              <a:ea typeface="MS Mincho" pitchFamily="49" charset="-128"/>
            </a:endParaRPr>
          </a:p>
        </p:txBody>
      </p:sp>
      <p:sp>
        <p:nvSpPr>
          <p:cNvPr id="20357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3571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عِتْرَةَ نَبِيِّكَ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فِى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الْاَرْضِ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هَآئِمَةٌ</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the descendants of </a:t>
            </a:r>
            <a:r>
              <a:rPr lang="en-US" sz="3600" b="1" kern="1200" dirty="0" smtClean="0">
                <a:solidFill>
                  <a:schemeClr val="bg1"/>
                </a:solidFill>
                <a:ea typeface="MS Mincho" pitchFamily="49" charset="-128"/>
              </a:rPr>
              <a:t>Your </a:t>
            </a:r>
            <a:r>
              <a:rPr lang="en-US" sz="3600" b="1" kern="1200" dirty="0">
                <a:solidFill>
                  <a:schemeClr val="bg1"/>
                </a:solidFill>
                <a:ea typeface="MS Mincho" pitchFamily="49" charset="-128"/>
              </a:rPr>
              <a:t>Prophet, in this world, have been tormented. </a:t>
            </a:r>
            <a:endParaRPr lang="en-US" sz="3600" b="1" kern="1200" dirty="0" smtClean="0">
              <a:solidFill>
                <a:schemeClr val="bg1"/>
              </a:solidFill>
              <a:ea typeface="MS Mincho" pitchFamily="49" charset="-128"/>
            </a:endParaRPr>
          </a:p>
        </p:txBody>
      </p:sp>
      <p:sp>
        <p:nvSpPr>
          <p:cNvPr id="203674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I’trata Nabiyyika Fil Arz”I Haa-Imatun </a:t>
            </a:r>
            <a:endParaRPr lang="fi-FI" sz="3200" b="1" i="1" dirty="0">
              <a:solidFill>
                <a:schemeClr val="bg1"/>
              </a:solidFill>
              <a:ea typeface="MS Mincho" pitchFamily="49" charset="-128"/>
            </a:endParaRPr>
          </a:p>
        </p:txBody>
      </p:sp>
      <p:sp>
        <p:nvSpPr>
          <p:cNvPr id="20367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36742"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اَللّٰهُمَّ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فَاَعِنِ الْـحَقَّ وَ اَهْلَهٗ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my Allah! Therefore, give </a:t>
            </a:r>
            <a:r>
              <a:rPr lang="en-US" sz="3600" b="1" kern="1200" dirty="0" smtClean="0">
                <a:solidFill>
                  <a:schemeClr val="bg1"/>
                </a:solidFill>
                <a:ea typeface="MS Mincho" pitchFamily="49" charset="-128"/>
              </a:rPr>
              <a:t>Your </a:t>
            </a:r>
            <a:r>
              <a:rPr lang="en-US" sz="3600" b="1" kern="1200" dirty="0">
                <a:solidFill>
                  <a:schemeClr val="bg1"/>
                </a:solidFill>
                <a:ea typeface="MS Mincho" pitchFamily="49" charset="-128"/>
              </a:rPr>
              <a:t>attention and assistance to the truth, and the upholders of the truth;</a:t>
            </a:r>
            <a:endParaRPr lang="en-US" sz="3600" b="1" kern="1200" dirty="0" smtClean="0">
              <a:solidFill>
                <a:schemeClr val="bg1"/>
              </a:solidFill>
              <a:ea typeface="MS Mincho" pitchFamily="49" charset="-128"/>
            </a:endParaRPr>
          </a:p>
        </p:txBody>
      </p:sp>
      <p:sp>
        <p:nvSpPr>
          <p:cNvPr id="203776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Allaahumma Fa-A-I’nil H’aqqa Wa Ahlahoo</a:t>
            </a:r>
            <a:endParaRPr lang="fi-FI" sz="3200" b="1" i="1" dirty="0">
              <a:solidFill>
                <a:schemeClr val="bg1"/>
              </a:solidFill>
              <a:ea typeface="MS Mincho" pitchFamily="49" charset="-128"/>
            </a:endParaRPr>
          </a:p>
        </p:txBody>
      </p:sp>
      <p:sp>
        <p:nvSpPr>
          <p:cNvPr id="20377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3776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اَقْمَعِ الْبَاطِلَ وَ اَهْلَهٗ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Restrain and prevent falsehood, and the camp-followers of falsehood,</a:t>
            </a:r>
            <a:endParaRPr lang="en-US" sz="3600" b="1" kern="1200" dirty="0" smtClean="0">
              <a:solidFill>
                <a:schemeClr val="bg1"/>
              </a:solidFill>
              <a:ea typeface="MS Mincho" pitchFamily="49" charset="-128"/>
            </a:endParaRPr>
          </a:p>
        </p:txBody>
      </p:sp>
      <p:sp>
        <p:nvSpPr>
          <p:cNvPr id="203878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Aqmi-I’lbaat’ila Wa Ahlahoo </a:t>
            </a:r>
            <a:endParaRPr lang="fi-FI" sz="3200" b="1" i="1" dirty="0">
              <a:solidFill>
                <a:schemeClr val="bg1"/>
              </a:solidFill>
              <a:ea typeface="MS Mincho" pitchFamily="49" charset="-128"/>
            </a:endParaRPr>
          </a:p>
        </p:txBody>
      </p:sp>
      <p:sp>
        <p:nvSpPr>
          <p:cNvPr id="20387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38790"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إِنِّي سِلْمٌ لِمَنْ سَالَمَكُمْ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I am at peace with those who are at peace with you</a:t>
            </a:r>
          </a:p>
        </p:txBody>
      </p:sp>
      <p:sp>
        <p:nvSpPr>
          <p:cNvPr id="4198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inni silmun liman salamakum</a:t>
            </a:r>
          </a:p>
        </p:txBody>
      </p:sp>
      <p:sp>
        <p:nvSpPr>
          <p:cNvPr id="419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4199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مُنَّ عَلَيْنَا بِالنَّجَاةِ</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take us to safety as a favor;</a:t>
            </a:r>
            <a:endParaRPr lang="en-US" sz="3600" b="1" kern="1200" dirty="0" smtClean="0">
              <a:solidFill>
                <a:schemeClr val="bg1"/>
              </a:solidFill>
              <a:ea typeface="MS Mincho" pitchFamily="49" charset="-128"/>
            </a:endParaRPr>
          </a:p>
        </p:txBody>
      </p:sp>
      <p:sp>
        <p:nvSpPr>
          <p:cNvPr id="203981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Munna A’laynaa Bin-Najaati </a:t>
            </a:r>
            <a:endParaRPr lang="fi-FI" sz="3200" b="1" i="1" dirty="0">
              <a:solidFill>
                <a:schemeClr val="bg1"/>
              </a:solidFill>
              <a:ea typeface="MS Mincho" pitchFamily="49" charset="-128"/>
            </a:endParaRPr>
          </a:p>
        </p:txBody>
      </p:sp>
      <p:sp>
        <p:nvSpPr>
          <p:cNvPr id="20398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3981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وَاهْدِنَا اِلَى الْاِيْـمَانِ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Guide us to the true faith;</a:t>
            </a:r>
            <a:endParaRPr lang="en-US" sz="3600" b="1" kern="1200" dirty="0" smtClean="0">
              <a:solidFill>
                <a:schemeClr val="bg1"/>
              </a:solidFill>
              <a:ea typeface="MS Mincho" pitchFamily="49" charset="-128"/>
            </a:endParaRPr>
          </a:p>
        </p:txBody>
      </p:sp>
      <p:sp>
        <p:nvSpPr>
          <p:cNvPr id="204083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Wah-Dinaa Ilal Eemaani </a:t>
            </a:r>
            <a:endParaRPr lang="fi-FI" sz="3200" b="1" i="1" dirty="0">
              <a:solidFill>
                <a:schemeClr val="bg1"/>
              </a:solidFill>
              <a:ea typeface="MS Mincho" pitchFamily="49" charset="-128"/>
            </a:endParaRPr>
          </a:p>
        </p:txBody>
      </p:sp>
      <p:sp>
        <p:nvSpPr>
          <p:cNvPr id="20408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4083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عَجِّلْ فَرَجَنَا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Make available for us, as soon as possible, happiness and bliss,</a:t>
            </a:r>
            <a:endParaRPr lang="en-US" sz="3600" b="1" kern="1200" dirty="0" smtClean="0">
              <a:solidFill>
                <a:schemeClr val="bg1"/>
              </a:solidFill>
              <a:ea typeface="MS Mincho" pitchFamily="49" charset="-128"/>
            </a:endParaRPr>
          </a:p>
        </p:txBody>
      </p:sp>
      <p:sp>
        <p:nvSpPr>
          <p:cNvPr id="204186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A’jjil Farajanaa </a:t>
            </a:r>
            <a:endParaRPr lang="fi-FI" sz="3200" b="1" i="1" dirty="0">
              <a:solidFill>
                <a:schemeClr val="bg1"/>
              </a:solidFill>
              <a:ea typeface="MS Mincho" pitchFamily="49" charset="-128"/>
            </a:endParaRPr>
          </a:p>
        </p:txBody>
      </p:sp>
      <p:sp>
        <p:nvSpPr>
          <p:cNvPr id="20418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41862"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وَانْظِمْهُ بِفَرَجِ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اَوْلِيَآئِكَ</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Bring everything into good order through the inspiring presence of </a:t>
            </a:r>
            <a:r>
              <a:rPr lang="en-US" sz="3600" b="1" kern="1200" dirty="0" smtClean="0">
                <a:solidFill>
                  <a:schemeClr val="bg1"/>
                </a:solidFill>
                <a:ea typeface="MS Mincho" pitchFamily="49" charset="-128"/>
              </a:rPr>
              <a:t>Your </a:t>
            </a:r>
            <a:r>
              <a:rPr lang="en-US" sz="3600" b="1" kern="1200" dirty="0">
                <a:solidFill>
                  <a:schemeClr val="bg1"/>
                </a:solidFill>
                <a:ea typeface="MS Mincho" pitchFamily="49" charset="-128"/>
              </a:rPr>
              <a:t>representatives;</a:t>
            </a:r>
            <a:endParaRPr lang="en-US" sz="3600" b="1" kern="1200" dirty="0" smtClean="0">
              <a:solidFill>
                <a:schemeClr val="bg1"/>
              </a:solidFill>
              <a:ea typeface="MS Mincho" pitchFamily="49" charset="-128"/>
            </a:endParaRPr>
          </a:p>
        </p:txBody>
      </p:sp>
      <p:sp>
        <p:nvSpPr>
          <p:cNvPr id="204288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Wan-Z”Imhu Bi-Faraji Awliyaaa-Ika </a:t>
            </a:r>
            <a:endParaRPr lang="fi-FI" sz="3200" b="1" i="1" dirty="0">
              <a:solidFill>
                <a:schemeClr val="bg1"/>
              </a:solidFill>
              <a:ea typeface="MS Mincho" pitchFamily="49" charset="-128"/>
            </a:endParaRPr>
          </a:p>
        </p:txBody>
      </p:sp>
      <p:sp>
        <p:nvSpPr>
          <p:cNvPr id="20428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4288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وَاجْعَلْهُمْ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لَنَاوُدًّا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وَاجْعَلْنَا لَـهُمْ وَفْدًا</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make them receive us with open arms. </a:t>
            </a:r>
            <a:endParaRPr lang="en-US" sz="3600" b="1" kern="1200" dirty="0" smtClean="0">
              <a:solidFill>
                <a:schemeClr val="bg1"/>
              </a:solidFill>
              <a:ea typeface="MS Mincho" pitchFamily="49" charset="-128"/>
            </a:endParaRPr>
          </a:p>
        </p:txBody>
      </p:sp>
      <p:sp>
        <p:nvSpPr>
          <p:cNvPr id="204390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Waj-A’lhum Lanaa Wuddaa Waj-A’lnaa Lahum Wafdaa </a:t>
            </a:r>
            <a:endParaRPr lang="fi-FI" sz="3200" b="1" i="1" dirty="0">
              <a:solidFill>
                <a:schemeClr val="bg1"/>
              </a:solidFill>
              <a:ea typeface="MS Mincho" pitchFamily="49" charset="-128"/>
            </a:endParaRPr>
          </a:p>
        </p:txBody>
      </p:sp>
      <p:sp>
        <p:nvSpPr>
          <p:cNvPr id="20439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43910"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7526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اَللّٰهُمَّ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 اَهْلِكْ مَنْ جَعَلَ يَوْمَ قَتْلِ ابْنِ نَبِيِّكَ وَ خِيَرَتِكَ عِيْدًا </a:t>
            </a:r>
          </a:p>
        </p:txBody>
      </p:sp>
      <p:sp>
        <p:nvSpPr>
          <p:cNvPr id="12" name="Subtitle 4"/>
          <p:cNvSpPr>
            <a:spLocks noGrp="1"/>
          </p:cNvSpPr>
          <p:nvPr>
            <p:ph type="subTitle" idx="1"/>
          </p:nvPr>
        </p:nvSpPr>
        <p:spPr>
          <a:xfrm>
            <a:off x="-76200" y="3352800"/>
            <a:ext cx="9296400" cy="1752600"/>
          </a:xfrm>
          <a:extLst/>
        </p:spPr>
        <p:txBody>
          <a:bodyPr/>
          <a:lstStyle/>
          <a:p>
            <a:pPr marL="342900" indent="-342900" eaLnBrk="1" hangingPunct="1">
              <a:defRPr/>
            </a:pPr>
            <a:r>
              <a:rPr lang="en-US" sz="3600" b="1" kern="1200" dirty="0">
                <a:solidFill>
                  <a:schemeClr val="bg1"/>
                </a:solidFill>
                <a:ea typeface="MS Mincho" pitchFamily="49" charset="-128"/>
              </a:rPr>
              <a:t>O my Allah! Bring to nothing those who celebrate the day the (grand) son of </a:t>
            </a:r>
            <a:r>
              <a:rPr lang="en-US" sz="3600" b="1" kern="1200" dirty="0" smtClean="0">
                <a:solidFill>
                  <a:schemeClr val="bg1"/>
                </a:solidFill>
                <a:ea typeface="MS Mincho" pitchFamily="49" charset="-128"/>
              </a:rPr>
              <a:t>Your </a:t>
            </a:r>
            <a:r>
              <a:rPr lang="en-US" sz="3600" b="1" kern="1200" dirty="0">
                <a:solidFill>
                  <a:schemeClr val="bg1"/>
                </a:solidFill>
                <a:ea typeface="MS Mincho" pitchFamily="49" charset="-128"/>
              </a:rPr>
              <a:t>choicest Prophet was martyred;</a:t>
            </a:r>
            <a:endParaRPr lang="en-US" sz="3600" b="1" kern="1200" dirty="0" smtClean="0">
              <a:solidFill>
                <a:schemeClr val="bg1"/>
              </a:solidFill>
              <a:ea typeface="MS Mincho" pitchFamily="49" charset="-128"/>
            </a:endParaRPr>
          </a:p>
        </p:txBody>
      </p:sp>
      <p:sp>
        <p:nvSpPr>
          <p:cNvPr id="2044932" name="Subtitle 4"/>
          <p:cNvSpPr txBox="1">
            <a:spLocks/>
          </p:cNvSpPr>
          <p:nvPr/>
        </p:nvSpPr>
        <p:spPr bwMode="auto">
          <a:xfrm>
            <a:off x="304800" y="5102352"/>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Allaahumma Wa Ahlika Man Ja-A’la Yawma Qatlibni Nabiyyika Wa Khiyaratika Eeda </a:t>
            </a:r>
            <a:endParaRPr lang="fi-FI" sz="3200" b="1" i="1" dirty="0">
              <a:solidFill>
                <a:schemeClr val="bg1"/>
              </a:solidFill>
              <a:ea typeface="MS Mincho" pitchFamily="49" charset="-128"/>
            </a:endParaRPr>
          </a:p>
        </p:txBody>
      </p:sp>
      <p:sp>
        <p:nvSpPr>
          <p:cNvPr id="20449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4493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وَاسْتَهَلَّ بِهٖ فَرَجًا وَ مَرَحًا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 And who laugh and enjoy in utter delight and indulge in cheerful merriment; </a:t>
            </a:r>
            <a:endParaRPr lang="en-US" sz="3600" b="1" kern="1200" dirty="0" smtClean="0">
              <a:solidFill>
                <a:schemeClr val="bg1"/>
              </a:solidFill>
              <a:ea typeface="MS Mincho" pitchFamily="49" charset="-128"/>
            </a:endParaRPr>
          </a:p>
        </p:txBody>
      </p:sp>
      <p:sp>
        <p:nvSpPr>
          <p:cNvPr id="204595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Was-Tahalla Bihee Farajan Wa Marah’aa </a:t>
            </a:r>
            <a:endParaRPr lang="fi-FI" sz="3200" b="1" i="1" dirty="0">
              <a:solidFill>
                <a:schemeClr val="bg1"/>
              </a:solidFill>
              <a:ea typeface="MS Mincho" pitchFamily="49" charset="-128"/>
            </a:endParaRPr>
          </a:p>
        </p:txBody>
      </p:sp>
      <p:sp>
        <p:nvSpPr>
          <p:cNvPr id="20459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4595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وَخُذْ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اٰخِرَهُمْ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كَمَا اَخَذْتَ اَوَّلَـهُمْ وَ ضَاعِفِ</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Catch hold and punish each one of the remaining, just as </a:t>
            </a:r>
            <a:r>
              <a:rPr lang="en-US" sz="3600" b="1" kern="1200" dirty="0" smtClean="0">
                <a:solidFill>
                  <a:schemeClr val="bg1"/>
                </a:solidFill>
                <a:ea typeface="MS Mincho" pitchFamily="49" charset="-128"/>
              </a:rPr>
              <a:t>You </a:t>
            </a:r>
            <a:r>
              <a:rPr lang="en-US" sz="3600" b="1" kern="1200" dirty="0">
                <a:solidFill>
                  <a:schemeClr val="bg1"/>
                </a:solidFill>
                <a:ea typeface="MS Mincho" pitchFamily="49" charset="-128"/>
              </a:rPr>
              <a:t>punished the early (culprits); Make twice as much the penalty</a:t>
            </a:r>
            <a:r>
              <a:rPr lang="en-US" sz="3600" b="1" kern="1200" dirty="0" smtClean="0">
                <a:solidFill>
                  <a:schemeClr val="bg1"/>
                </a:solidFill>
                <a:ea typeface="MS Mincho" pitchFamily="49" charset="-128"/>
              </a:rPr>
              <a:t>,</a:t>
            </a:r>
          </a:p>
        </p:txBody>
      </p:sp>
      <p:sp>
        <p:nvSpPr>
          <p:cNvPr id="2046980" name="Subtitle 4"/>
          <p:cNvSpPr txBox="1">
            <a:spLocks/>
          </p:cNvSpPr>
          <p:nvPr/>
        </p:nvSpPr>
        <p:spPr bwMode="auto">
          <a:xfrm>
            <a:off x="304800" y="5410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Khud’ Aakhirahum Kamaa Akhad’ta Awwalahum Wa Z”Aa-I’fi </a:t>
            </a:r>
            <a:endParaRPr lang="fi-FI" sz="3200" b="1" i="1" dirty="0">
              <a:solidFill>
                <a:schemeClr val="bg1"/>
              </a:solidFill>
              <a:ea typeface="MS Mincho" pitchFamily="49" charset="-128"/>
            </a:endParaRPr>
          </a:p>
        </p:txBody>
      </p:sp>
      <p:sp>
        <p:nvSpPr>
          <p:cNvPr id="20469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46982"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اللّٰهُمَّ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الْعَذَابَ وَ التَّنْكِيْلَ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smtClean="0">
                <a:solidFill>
                  <a:schemeClr val="bg1"/>
                </a:solidFill>
                <a:ea typeface="MS Mincho" pitchFamily="49" charset="-128"/>
              </a:rPr>
              <a:t>O </a:t>
            </a:r>
            <a:r>
              <a:rPr lang="en-US" sz="3600" b="1" kern="1200" dirty="0">
                <a:solidFill>
                  <a:schemeClr val="bg1"/>
                </a:solidFill>
                <a:ea typeface="MS Mincho" pitchFamily="49" charset="-128"/>
              </a:rPr>
              <a:t>my Allah, and the punishment,</a:t>
            </a:r>
            <a:endParaRPr lang="en-US" sz="3600" b="1" kern="1200" dirty="0" smtClean="0">
              <a:solidFill>
                <a:schemeClr val="bg1"/>
              </a:solidFill>
              <a:ea typeface="MS Mincho" pitchFamily="49" charset="-128"/>
            </a:endParaRPr>
          </a:p>
        </p:txBody>
      </p:sp>
      <p:sp>
        <p:nvSpPr>
          <p:cNvPr id="204800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Allaahumal A’d’aaba Wat Tankeela </a:t>
            </a:r>
            <a:endParaRPr lang="fi-FI" sz="3200" b="1" i="1" dirty="0">
              <a:solidFill>
                <a:schemeClr val="bg1"/>
              </a:solidFill>
              <a:ea typeface="MS Mincho" pitchFamily="49" charset="-128"/>
            </a:endParaRPr>
          </a:p>
        </p:txBody>
      </p:sp>
      <p:sp>
        <p:nvSpPr>
          <p:cNvPr id="20480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4800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ظَالِـمِىْ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اَهْلِ بَيْتِ نَبِيِّكَ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On the tyrants who took liberties with and abused the family of </a:t>
            </a:r>
            <a:r>
              <a:rPr lang="en-US" sz="3600" b="1" kern="1200" dirty="0" smtClean="0">
                <a:solidFill>
                  <a:schemeClr val="bg1"/>
                </a:solidFill>
                <a:ea typeface="MS Mincho" pitchFamily="49" charset="-128"/>
              </a:rPr>
              <a:t>Your </a:t>
            </a:r>
            <a:r>
              <a:rPr lang="en-US" sz="3600" b="1" kern="1200" dirty="0">
                <a:solidFill>
                  <a:schemeClr val="bg1"/>
                </a:solidFill>
                <a:ea typeface="MS Mincho" pitchFamily="49" charset="-128"/>
              </a:rPr>
              <a:t>Prophet;</a:t>
            </a:r>
            <a:endParaRPr lang="en-US" sz="3600" b="1" kern="1200" dirty="0" smtClean="0">
              <a:solidFill>
                <a:schemeClr val="bg1"/>
              </a:solidFill>
              <a:ea typeface="MS Mincho" pitchFamily="49" charset="-128"/>
            </a:endParaRPr>
          </a:p>
        </p:txBody>
      </p:sp>
      <p:sp>
        <p:nvSpPr>
          <p:cNvPr id="204902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A’laa Z’aalimee Ahli Bayti Nabiyyika </a:t>
            </a:r>
            <a:endParaRPr lang="fi-FI" sz="3200" b="1" i="1" dirty="0">
              <a:solidFill>
                <a:schemeClr val="bg1"/>
              </a:solidFill>
              <a:ea typeface="MS Mincho" pitchFamily="49" charset="-128"/>
            </a:endParaRPr>
          </a:p>
        </p:txBody>
      </p:sp>
      <p:sp>
        <p:nvSpPr>
          <p:cNvPr id="20490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49030"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وَحَرْبٌ لِمَنْ حَارَبَكُمْ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يَوْمِ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ٱلْقِيَامَةِ</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and I am at war against those who have fought against you up to the Resurrection Day.</a:t>
            </a:r>
          </a:p>
        </p:txBody>
      </p:sp>
      <p:sp>
        <p:nvSpPr>
          <p:cNvPr id="4301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harbun liman harabakum ila yawmi alqiyamati</a:t>
            </a:r>
          </a:p>
        </p:txBody>
      </p:sp>
      <p:sp>
        <p:nvSpPr>
          <p:cNvPr id="430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43014"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اَهْلَكْ اَشْيَاعَهُمْ وَ قَادَتَـهُمْ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Give the death blow to their followers and put an end to their leaders ,</a:t>
            </a:r>
            <a:endParaRPr lang="en-US" sz="3600" b="1" kern="1200" dirty="0" smtClean="0">
              <a:solidFill>
                <a:schemeClr val="bg1"/>
              </a:solidFill>
              <a:ea typeface="MS Mincho" pitchFamily="49" charset="-128"/>
            </a:endParaRPr>
          </a:p>
        </p:txBody>
      </p:sp>
      <p:sp>
        <p:nvSpPr>
          <p:cNvPr id="205005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Ahlika Ashyaa-A’hum Wa Qaadatahum </a:t>
            </a:r>
            <a:endParaRPr lang="fi-FI" sz="3200" b="1" i="1" dirty="0">
              <a:solidFill>
                <a:schemeClr val="bg1"/>
              </a:solidFill>
              <a:ea typeface="MS Mincho" pitchFamily="49" charset="-128"/>
            </a:endParaRPr>
          </a:p>
        </p:txBody>
      </p:sp>
      <p:sp>
        <p:nvSpPr>
          <p:cNvPr id="20500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5005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اَبْرِحُـمَاتَـهُمْ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 جَـمَاعَتَهُمْ</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Wipe out their patrons and their groups altogether. </a:t>
            </a:r>
            <a:endParaRPr lang="en-US" sz="3600" b="1" kern="1200" dirty="0" smtClean="0">
              <a:solidFill>
                <a:schemeClr val="bg1"/>
              </a:solidFill>
              <a:ea typeface="MS Mincho" pitchFamily="49" charset="-128"/>
            </a:endParaRPr>
          </a:p>
        </p:txBody>
      </p:sp>
      <p:sp>
        <p:nvSpPr>
          <p:cNvPr id="205107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Abri H’umaatahum Wa Jamaa-A’tahum </a:t>
            </a:r>
            <a:endParaRPr lang="fi-FI" sz="3200" b="1" i="1" dirty="0">
              <a:solidFill>
                <a:schemeClr val="bg1"/>
              </a:solidFill>
              <a:ea typeface="MS Mincho" pitchFamily="49" charset="-128"/>
            </a:endParaRPr>
          </a:p>
        </p:txBody>
      </p:sp>
      <p:sp>
        <p:nvSpPr>
          <p:cNvPr id="20510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5107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اَللّٰهُمَّ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وَضَاعِفْ صَلَوَاتِكَ وَ رَحْـمَتِكَ وَ بَرَكَاتِكَ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my Allah, multiply </a:t>
            </a:r>
            <a:r>
              <a:rPr lang="en-US" sz="3600" b="1" kern="1200" dirty="0" smtClean="0">
                <a:solidFill>
                  <a:schemeClr val="bg1"/>
                </a:solidFill>
                <a:ea typeface="MS Mincho" pitchFamily="49" charset="-128"/>
              </a:rPr>
              <a:t>Your </a:t>
            </a:r>
            <a:r>
              <a:rPr lang="en-US" sz="3600" b="1" kern="1200" dirty="0">
                <a:solidFill>
                  <a:schemeClr val="bg1"/>
                </a:solidFill>
                <a:ea typeface="MS Mincho" pitchFamily="49" charset="-128"/>
              </a:rPr>
              <a:t>blessings generously, </a:t>
            </a:r>
            <a:r>
              <a:rPr lang="en-US" sz="3600" b="1" kern="1200" dirty="0" smtClean="0">
                <a:solidFill>
                  <a:schemeClr val="bg1"/>
                </a:solidFill>
                <a:ea typeface="MS Mincho" pitchFamily="49" charset="-128"/>
              </a:rPr>
              <a:t>Your </a:t>
            </a:r>
            <a:r>
              <a:rPr lang="en-US" sz="3600" b="1" kern="1200" dirty="0">
                <a:solidFill>
                  <a:schemeClr val="bg1"/>
                </a:solidFill>
                <a:ea typeface="MS Mincho" pitchFamily="49" charset="-128"/>
              </a:rPr>
              <a:t>mercy and favors </a:t>
            </a:r>
            <a:r>
              <a:rPr lang="en-US" sz="3600" b="1" kern="1200" dirty="0" smtClean="0">
                <a:solidFill>
                  <a:schemeClr val="bg1"/>
                </a:solidFill>
                <a:ea typeface="MS Mincho" pitchFamily="49" charset="-128"/>
              </a:rPr>
              <a:t>liberally</a:t>
            </a:r>
            <a:r>
              <a:rPr lang="en-US" sz="3600" b="1" kern="1200" dirty="0">
                <a:solidFill>
                  <a:schemeClr val="bg1"/>
                </a:solidFill>
                <a:ea typeface="MS Mincho" pitchFamily="49" charset="-128"/>
              </a:rPr>
              <a:t>,</a:t>
            </a:r>
            <a:endParaRPr lang="en-US" sz="3600" b="1" kern="1200" dirty="0" smtClean="0">
              <a:solidFill>
                <a:schemeClr val="bg1"/>
              </a:solidFill>
              <a:ea typeface="MS Mincho" pitchFamily="49" charset="-128"/>
            </a:endParaRPr>
          </a:p>
        </p:txBody>
      </p:sp>
      <p:sp>
        <p:nvSpPr>
          <p:cNvPr id="205210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Allaahumma Wa Z”Aa-I’f S’alawaatika Wa Rah’matika Wa Barakaatika </a:t>
            </a:r>
            <a:endParaRPr lang="fi-FI" sz="3200" b="1" i="1" dirty="0">
              <a:solidFill>
                <a:schemeClr val="bg1"/>
              </a:solidFill>
              <a:ea typeface="MS Mincho" pitchFamily="49" charset="-128"/>
            </a:endParaRPr>
          </a:p>
        </p:txBody>
      </p:sp>
      <p:sp>
        <p:nvSpPr>
          <p:cNvPr id="20521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52102"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عِتْرَةِ نَبِيِّكَ الْعِتْرَةِ الضَّائِعَةِ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الْـخَآئِفَةِ</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الْمُسْتَذَلَّةِ</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Upon the children of </a:t>
            </a:r>
            <a:r>
              <a:rPr lang="en-US" sz="3600" b="1" kern="1200" dirty="0" smtClean="0">
                <a:solidFill>
                  <a:schemeClr val="bg1"/>
                </a:solidFill>
                <a:ea typeface="MS Mincho" pitchFamily="49" charset="-128"/>
              </a:rPr>
              <a:t>Your </a:t>
            </a:r>
            <a:r>
              <a:rPr lang="en-US" sz="3600" b="1" kern="1200" dirty="0">
                <a:solidFill>
                  <a:schemeClr val="bg1"/>
                </a:solidFill>
                <a:ea typeface="MS Mincho" pitchFamily="49" charset="-128"/>
              </a:rPr>
              <a:t>Prophet, whom </a:t>
            </a:r>
            <a:r>
              <a:rPr lang="en-US" sz="3600" b="1" kern="1200" dirty="0" smtClean="0">
                <a:solidFill>
                  <a:schemeClr val="bg1"/>
                </a:solidFill>
                <a:ea typeface="MS Mincho" pitchFamily="49" charset="-128"/>
              </a:rPr>
              <a:t>Your </a:t>
            </a:r>
            <a:r>
              <a:rPr lang="en-US" sz="3600" b="1" kern="1200" dirty="0">
                <a:solidFill>
                  <a:schemeClr val="bg1"/>
                </a:solidFill>
                <a:ea typeface="MS Mincho" pitchFamily="49" charset="-128"/>
              </a:rPr>
              <a:t>enemies tried to ignore, frighten and corner, </a:t>
            </a:r>
            <a:endParaRPr lang="en-US" sz="3600" b="1" kern="1200" dirty="0" smtClean="0">
              <a:solidFill>
                <a:schemeClr val="bg1"/>
              </a:solidFill>
              <a:ea typeface="MS Mincho" pitchFamily="49" charset="-128"/>
            </a:endParaRPr>
          </a:p>
        </p:txBody>
      </p:sp>
      <p:sp>
        <p:nvSpPr>
          <p:cNvPr id="205312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A’laa I’trati Nabiyyikal I’tratiz” Z”Aa-I-A’til Khaaa-Ifatil Mustad’allati </a:t>
            </a:r>
            <a:endParaRPr lang="fi-FI" sz="3200" b="1" i="1" dirty="0">
              <a:solidFill>
                <a:schemeClr val="bg1"/>
              </a:solidFill>
              <a:ea typeface="MS Mincho" pitchFamily="49" charset="-128"/>
            </a:endParaRPr>
          </a:p>
        </p:txBody>
      </p:sp>
      <p:sp>
        <p:nvSpPr>
          <p:cNvPr id="20531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5312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بَقِيَّةٍ مِّنَ الشَّجَرَةِ الطَّيِّبَةِ الزَّاكِيَةِ </a:t>
            </a:r>
            <a:r>
              <a:rPr lang="ar-SA" sz="9200" kern="1200" dirty="0" smtClean="0">
                <a:solidFill>
                  <a:schemeClr val="bg1"/>
                </a:solidFill>
                <a:latin typeface="Arabic Typesetting" panose="03020402040406030203" pitchFamily="66" charset="-78"/>
                <a:ea typeface="+mn-ea"/>
                <a:cs typeface="Arabic Typesetting" panose="03020402040406030203" pitchFamily="66" charset="-78"/>
              </a:rPr>
              <a:t>الْمُبَارَكَةِ</a:t>
            </a:r>
            <a:r>
              <a:rPr lang="en-US" sz="9200" kern="1200" dirty="0" smtClean="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a:solidFill>
                  <a:schemeClr val="bg1"/>
                </a:solidFill>
                <a:latin typeface="Arabic Typesetting" panose="03020402040406030203" pitchFamily="66" charset="-78"/>
                <a:ea typeface="+mn-ea"/>
                <a:cs typeface="Arabic Typesetting" panose="03020402040406030203" pitchFamily="66" charset="-78"/>
              </a:rPr>
              <a:t>وَ اَعْلِ</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The children who are the blooming pride of the fragrant, strongly grown and fertile </a:t>
            </a:r>
            <a:r>
              <a:rPr lang="en-US" sz="3600" b="1" kern="1200" dirty="0" smtClean="0">
                <a:solidFill>
                  <a:schemeClr val="bg1"/>
                </a:solidFill>
                <a:ea typeface="MS Mincho" pitchFamily="49" charset="-128"/>
              </a:rPr>
              <a:t>tree. And </a:t>
            </a:r>
            <a:r>
              <a:rPr lang="en-US" sz="3600" b="1" kern="1200" dirty="0">
                <a:solidFill>
                  <a:schemeClr val="bg1"/>
                </a:solidFill>
                <a:ea typeface="MS Mincho" pitchFamily="49" charset="-128"/>
              </a:rPr>
              <a:t>let people subscribe to and uphold, </a:t>
            </a:r>
            <a:endParaRPr lang="en-US" sz="3600" b="1" kern="1200" dirty="0" smtClean="0">
              <a:solidFill>
                <a:schemeClr val="bg1"/>
              </a:solidFill>
              <a:ea typeface="MS Mincho" pitchFamily="49" charset="-128"/>
            </a:endParaRPr>
          </a:p>
        </p:txBody>
      </p:sp>
      <p:sp>
        <p:nvSpPr>
          <p:cNvPr id="2054148" name="Subtitle 4"/>
          <p:cNvSpPr txBox="1">
            <a:spLocks/>
          </p:cNvSpPr>
          <p:nvPr/>
        </p:nvSpPr>
        <p:spPr bwMode="auto">
          <a:xfrm>
            <a:off x="304800" y="5410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Baqiyyatim Minash Shajaratit’t’ayyibatiz Zaakiyatil Mubaarakati Wa Aa’-Li </a:t>
            </a:r>
            <a:endParaRPr lang="fi-FI" sz="3200" b="1" i="1" dirty="0">
              <a:solidFill>
                <a:schemeClr val="bg1"/>
              </a:solidFill>
              <a:ea typeface="MS Mincho" pitchFamily="49" charset="-128"/>
            </a:endParaRPr>
          </a:p>
        </p:txBody>
      </p:sp>
      <p:sp>
        <p:nvSpPr>
          <p:cNvPr id="20541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54150"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اَللّٰهُمَّ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كَلِمَتَهُمْ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smtClean="0">
                <a:solidFill>
                  <a:schemeClr val="bg1"/>
                </a:solidFill>
                <a:ea typeface="MS Mincho" pitchFamily="49" charset="-128"/>
              </a:rPr>
              <a:t>O </a:t>
            </a:r>
            <a:r>
              <a:rPr lang="en-US" sz="3600" b="1" kern="1200" dirty="0">
                <a:solidFill>
                  <a:schemeClr val="bg1"/>
                </a:solidFill>
                <a:ea typeface="MS Mincho" pitchFamily="49" charset="-128"/>
              </a:rPr>
              <a:t>my Allah, their expressed refined (thoughts),</a:t>
            </a:r>
            <a:endParaRPr lang="en-US" sz="3600" b="1" kern="1200" dirty="0" smtClean="0">
              <a:solidFill>
                <a:schemeClr val="bg1"/>
              </a:solidFill>
              <a:ea typeface="MS Mincho" pitchFamily="49" charset="-128"/>
            </a:endParaRPr>
          </a:p>
        </p:txBody>
      </p:sp>
      <p:sp>
        <p:nvSpPr>
          <p:cNvPr id="205517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Allaahumma Kalimatahum </a:t>
            </a:r>
            <a:endParaRPr lang="fi-FI" sz="3200" b="1" i="1" dirty="0">
              <a:solidFill>
                <a:schemeClr val="bg1"/>
              </a:solidFill>
              <a:ea typeface="MS Mincho" pitchFamily="49" charset="-128"/>
            </a:endParaRPr>
          </a:p>
        </p:txBody>
      </p:sp>
      <p:sp>
        <p:nvSpPr>
          <p:cNvPr id="20551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5517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اَفْلِجْ حُجَّتَهُمْ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get the better of the antagonists in debate and disputations through their arguments, </a:t>
            </a:r>
            <a:endParaRPr lang="en-US" sz="3600" b="1" kern="1200" dirty="0" smtClean="0">
              <a:solidFill>
                <a:schemeClr val="bg1"/>
              </a:solidFill>
              <a:ea typeface="MS Mincho" pitchFamily="49" charset="-128"/>
            </a:endParaRPr>
          </a:p>
        </p:txBody>
      </p:sp>
      <p:sp>
        <p:nvSpPr>
          <p:cNvPr id="205619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Aflij H’ujjatahum </a:t>
            </a:r>
            <a:endParaRPr lang="fi-FI" sz="3200" b="1" i="1" dirty="0">
              <a:solidFill>
                <a:schemeClr val="bg1"/>
              </a:solidFill>
              <a:ea typeface="MS Mincho" pitchFamily="49" charset="-128"/>
            </a:endParaRPr>
          </a:p>
        </p:txBody>
      </p:sp>
      <p:sp>
        <p:nvSpPr>
          <p:cNvPr id="20561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5619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52400" y="1752600"/>
            <a:ext cx="9525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وَاكْشِفِ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الْبَلَآءَ</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اللَّاوَآءَ</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وَحَنَادِسَ الْاَبَاطِيْلِ وَ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الْعَمٰى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عَنْهُمْ </a:t>
            </a:r>
          </a:p>
        </p:txBody>
      </p:sp>
      <p:sp>
        <p:nvSpPr>
          <p:cNvPr id="12" name="Subtitle 4"/>
          <p:cNvSpPr>
            <a:spLocks noGrp="1"/>
          </p:cNvSpPr>
          <p:nvPr>
            <p:ph type="subTitle" idx="1"/>
          </p:nvPr>
        </p:nvSpPr>
        <p:spPr>
          <a:xfrm>
            <a:off x="0" y="3352800"/>
            <a:ext cx="9296400" cy="1752600"/>
          </a:xfrm>
          <a:extLst/>
        </p:spPr>
        <p:txBody>
          <a:bodyPr/>
          <a:lstStyle/>
          <a:p>
            <a:pPr marL="342900" indent="-342900" eaLnBrk="1" hangingPunct="1">
              <a:defRPr/>
            </a:pPr>
            <a:r>
              <a:rPr lang="en-US" sz="3600" b="1" kern="1200" dirty="0">
                <a:solidFill>
                  <a:schemeClr val="bg1"/>
                </a:solidFill>
                <a:ea typeface="MS Mincho" pitchFamily="49" charset="-128"/>
              </a:rPr>
              <a:t>Put the dark clouds of trouble, distress, nothingness and ignorance to flight, through (on account of) them,</a:t>
            </a:r>
            <a:endParaRPr lang="en-US" sz="3600" b="1" kern="1200" dirty="0" smtClean="0">
              <a:solidFill>
                <a:schemeClr val="bg1"/>
              </a:solidFill>
              <a:ea typeface="MS Mincho" pitchFamily="49" charset="-128"/>
            </a:endParaRPr>
          </a:p>
        </p:txBody>
      </p:sp>
      <p:sp>
        <p:nvSpPr>
          <p:cNvPr id="2057220" name="Subtitle 4"/>
          <p:cNvSpPr txBox="1">
            <a:spLocks/>
          </p:cNvSpPr>
          <p:nvPr/>
        </p:nvSpPr>
        <p:spPr bwMode="auto">
          <a:xfrm>
            <a:off x="0" y="5105400"/>
            <a:ext cx="9220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Wak-Shifil Balaaa-A Wal Laawaa-A Wa H’anaadisal Abaat’eeli Wal –A’maa A’nhum </a:t>
            </a:r>
            <a:endParaRPr lang="fi-FI" sz="3200" b="1" i="1" dirty="0">
              <a:solidFill>
                <a:schemeClr val="bg1"/>
              </a:solidFill>
              <a:ea typeface="MS Mincho" pitchFamily="49" charset="-128"/>
            </a:endParaRPr>
          </a:p>
        </p:txBody>
      </p:sp>
      <p:sp>
        <p:nvSpPr>
          <p:cNvPr id="20572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57222"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ثَبِّتْ قُلُوْبَ شِيْعَتِهِمْ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Make firm and strong the hearts and minds of their followers,</a:t>
            </a:r>
            <a:endParaRPr lang="en-US" sz="3600" b="1" kern="1200" dirty="0" smtClean="0">
              <a:solidFill>
                <a:schemeClr val="bg1"/>
              </a:solidFill>
              <a:ea typeface="MS Mincho" pitchFamily="49" charset="-128"/>
            </a:endParaRPr>
          </a:p>
        </p:txBody>
      </p:sp>
      <p:sp>
        <p:nvSpPr>
          <p:cNvPr id="205824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Thabbit Qulooba Shee-A’tihim </a:t>
            </a:r>
            <a:endParaRPr lang="fi-FI" sz="3200" b="1" i="1" dirty="0">
              <a:solidFill>
                <a:schemeClr val="bg1"/>
              </a:solidFill>
              <a:ea typeface="MS Mincho" pitchFamily="49" charset="-128"/>
            </a:endParaRPr>
          </a:p>
        </p:txBody>
      </p:sp>
      <p:sp>
        <p:nvSpPr>
          <p:cNvPr id="20582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5824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حِزْبِكَ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طَاعَتِكَ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To belong to </a:t>
            </a:r>
            <a:r>
              <a:rPr lang="en-US" sz="3600" b="1" kern="1200" dirty="0" smtClean="0">
                <a:solidFill>
                  <a:schemeClr val="bg1"/>
                </a:solidFill>
                <a:ea typeface="MS Mincho" pitchFamily="49" charset="-128"/>
              </a:rPr>
              <a:t>Your </a:t>
            </a:r>
            <a:r>
              <a:rPr lang="en-US" sz="3600" b="1" kern="1200" dirty="0">
                <a:solidFill>
                  <a:schemeClr val="bg1"/>
                </a:solidFill>
                <a:ea typeface="MS Mincho" pitchFamily="49" charset="-128"/>
              </a:rPr>
              <a:t>party, obedient to </a:t>
            </a:r>
            <a:r>
              <a:rPr lang="en-US" sz="3600" b="1" kern="1200" dirty="0" smtClean="0">
                <a:solidFill>
                  <a:schemeClr val="bg1"/>
                </a:solidFill>
                <a:ea typeface="MS Mincho" pitchFamily="49" charset="-128"/>
              </a:rPr>
              <a:t>You,</a:t>
            </a:r>
          </a:p>
        </p:txBody>
      </p:sp>
      <p:sp>
        <p:nvSpPr>
          <p:cNvPr id="205926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H’izbika A’laa T’aa-A’tika </a:t>
            </a:r>
            <a:endParaRPr lang="fi-FI" sz="3200" b="1" i="1" dirty="0">
              <a:solidFill>
                <a:schemeClr val="bg1"/>
              </a:solidFill>
              <a:ea typeface="MS Mincho" pitchFamily="49" charset="-128"/>
            </a:endParaRPr>
          </a:p>
        </p:txBody>
      </p:sp>
      <p:sp>
        <p:nvSpPr>
          <p:cNvPr id="20592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59270"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وَلَعَنَ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آلَ زِيَادٍ وَآلَ مَرْوَانَ</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May Allah also </a:t>
            </a:r>
            <a:r>
              <a:rPr lang="en-US" sz="3600" b="1" kern="1200" dirty="0" smtClean="0">
                <a:solidFill>
                  <a:schemeClr val="bg1"/>
                </a:solidFill>
                <a:ea typeface="MS Mincho" pitchFamily="49" charset="-128"/>
              </a:rPr>
              <a:t>withhold blessing from </a:t>
            </a:r>
            <a:r>
              <a:rPr lang="en-US" sz="3600" b="1" kern="1200" dirty="0">
                <a:solidFill>
                  <a:schemeClr val="bg1"/>
                </a:solidFill>
                <a:ea typeface="MS Mincho" pitchFamily="49" charset="-128"/>
              </a:rPr>
              <a:t>the family of </a:t>
            </a:r>
            <a:r>
              <a:rPr lang="en-US" sz="3600" b="1" kern="1200" dirty="0" err="1">
                <a:solidFill>
                  <a:schemeClr val="bg1"/>
                </a:solidFill>
                <a:ea typeface="MS Mincho" pitchFamily="49" charset="-128"/>
              </a:rPr>
              <a:t>Ziyad</a:t>
            </a:r>
            <a:r>
              <a:rPr lang="en-US" sz="3600" b="1" kern="1200" dirty="0">
                <a:solidFill>
                  <a:schemeClr val="bg1"/>
                </a:solidFill>
                <a:ea typeface="MS Mincho" pitchFamily="49" charset="-128"/>
              </a:rPr>
              <a:t> and the family of Marwan.</a:t>
            </a:r>
          </a:p>
        </p:txBody>
      </p:sp>
      <p:sp>
        <p:nvSpPr>
          <p:cNvPr id="4403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la`ana allahu ala ziyadin wa ala marwana</a:t>
            </a:r>
          </a:p>
        </p:txBody>
      </p:sp>
      <p:sp>
        <p:nvSpPr>
          <p:cNvPr id="440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4403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وِلاَيَتِهِمْ وَ نُصْرَتـِهِمْ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To love them; to support them;</a:t>
            </a:r>
            <a:endParaRPr lang="en-US" sz="3600" b="1" kern="1200" dirty="0" smtClean="0">
              <a:solidFill>
                <a:schemeClr val="bg1"/>
              </a:solidFill>
              <a:ea typeface="MS Mincho" pitchFamily="49" charset="-128"/>
            </a:endParaRPr>
          </a:p>
        </p:txBody>
      </p:sp>
      <p:sp>
        <p:nvSpPr>
          <p:cNvPr id="206029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Wilaayahihum Wa Nus’ratihim </a:t>
            </a:r>
            <a:endParaRPr lang="fi-FI" sz="3200" b="1" i="1" dirty="0">
              <a:solidFill>
                <a:schemeClr val="bg1"/>
              </a:solidFill>
              <a:ea typeface="MS Mincho" pitchFamily="49" charset="-128"/>
            </a:endParaRPr>
          </a:p>
        </p:txBody>
      </p:sp>
      <p:sp>
        <p:nvSpPr>
          <p:cNvPr id="20602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6029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مُوَالاَتِـهِمْ وَ اَعِنْهُمْ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Stand by them; signify them;</a:t>
            </a:r>
            <a:endParaRPr lang="en-US" sz="3600" b="1" kern="1200" dirty="0" smtClean="0">
              <a:solidFill>
                <a:schemeClr val="bg1"/>
              </a:solidFill>
              <a:ea typeface="MS Mincho" pitchFamily="49" charset="-128"/>
            </a:endParaRPr>
          </a:p>
        </p:txBody>
      </p:sp>
      <p:sp>
        <p:nvSpPr>
          <p:cNvPr id="206131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Muwaalaatihim Wa A-I’nhum </a:t>
            </a:r>
            <a:endParaRPr lang="fi-FI" sz="3200" b="1" i="1" dirty="0">
              <a:solidFill>
                <a:schemeClr val="bg1"/>
              </a:solidFill>
              <a:ea typeface="MS Mincho" pitchFamily="49" charset="-128"/>
            </a:endParaRPr>
          </a:p>
        </p:txBody>
      </p:sp>
      <p:sp>
        <p:nvSpPr>
          <p:cNvPr id="20613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6131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وَامْنَحْهُمُ الصَّبْرَ عَلَى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الْاَذٰى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فِيْكَ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Grant them patience whenever they put up with damage and injury in </a:t>
            </a:r>
            <a:r>
              <a:rPr lang="en-US" sz="3600" b="1" kern="1200" dirty="0" smtClean="0">
                <a:solidFill>
                  <a:schemeClr val="bg1"/>
                </a:solidFill>
                <a:ea typeface="MS Mincho" pitchFamily="49" charset="-128"/>
              </a:rPr>
              <a:t>Your </a:t>
            </a:r>
            <a:r>
              <a:rPr lang="en-US" sz="3600" b="1" kern="1200" dirty="0">
                <a:solidFill>
                  <a:schemeClr val="bg1"/>
                </a:solidFill>
                <a:ea typeface="MS Mincho" pitchFamily="49" charset="-128"/>
              </a:rPr>
              <a:t>cause;</a:t>
            </a:r>
            <a:endParaRPr lang="en-US" sz="3600" b="1" kern="1200" dirty="0" smtClean="0">
              <a:solidFill>
                <a:schemeClr val="bg1"/>
              </a:solidFill>
              <a:ea typeface="MS Mincho" pitchFamily="49" charset="-128"/>
            </a:endParaRPr>
          </a:p>
        </p:txBody>
      </p:sp>
      <p:sp>
        <p:nvSpPr>
          <p:cNvPr id="206234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Wam-Nah’-Humus’s’abra A’lal Ad’aa Feeka </a:t>
            </a:r>
            <a:endParaRPr lang="fi-FI" sz="3200" b="1" i="1" dirty="0">
              <a:solidFill>
                <a:schemeClr val="bg1"/>
              </a:solidFill>
              <a:ea typeface="MS Mincho" pitchFamily="49" charset="-128"/>
            </a:endParaRPr>
          </a:p>
        </p:txBody>
      </p:sp>
      <p:sp>
        <p:nvSpPr>
          <p:cNvPr id="20623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62342"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وَاجْعَلْهُمْ اَيَّامًا مَّشْهُوْدَةً </a:t>
            </a:r>
          </a:p>
        </p:txBody>
      </p:sp>
      <p:sp>
        <p:nvSpPr>
          <p:cNvPr id="12" name="Subtitle 4"/>
          <p:cNvSpPr>
            <a:spLocks noGrp="1"/>
          </p:cNvSpPr>
          <p:nvPr>
            <p:ph type="subTitle" idx="1"/>
          </p:nvPr>
        </p:nvSpPr>
        <p:spPr>
          <a:xfrm>
            <a:off x="228600" y="2971800"/>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make for them days, in which people will see them and find them among themselves to pronounce the profession of true faith</a:t>
            </a:r>
            <a:endParaRPr lang="en-US" sz="3600" b="1" kern="1200" dirty="0" smtClean="0">
              <a:solidFill>
                <a:schemeClr val="bg1"/>
              </a:solidFill>
              <a:ea typeface="MS Mincho" pitchFamily="49" charset="-128"/>
            </a:endParaRPr>
          </a:p>
        </p:txBody>
      </p:sp>
      <p:sp>
        <p:nvSpPr>
          <p:cNvPr id="206336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Waj-A’lhum Ayyaamam Mash-Hoodatan </a:t>
            </a:r>
            <a:endParaRPr lang="fi-FI" sz="3200" b="1" i="1" dirty="0">
              <a:solidFill>
                <a:schemeClr val="bg1"/>
              </a:solidFill>
              <a:ea typeface="MS Mincho" pitchFamily="49" charset="-128"/>
            </a:endParaRPr>
          </a:p>
        </p:txBody>
      </p:sp>
      <p:sp>
        <p:nvSpPr>
          <p:cNvPr id="20633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6336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اَوْقَاتًا مَّـحْمُوْدَةً مَّسْعُوْدَةً</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blissful and happy times;</a:t>
            </a:r>
            <a:endParaRPr lang="en-US" sz="3600" b="1" kern="1200" dirty="0" smtClean="0">
              <a:solidFill>
                <a:schemeClr val="bg1"/>
              </a:solidFill>
              <a:ea typeface="MS Mincho" pitchFamily="49" charset="-128"/>
            </a:endParaRPr>
          </a:p>
        </p:txBody>
      </p:sp>
      <p:sp>
        <p:nvSpPr>
          <p:cNvPr id="206438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Awqaatam Mah’moodatam Mas-O’odah </a:t>
            </a:r>
            <a:endParaRPr lang="fi-FI" sz="3200" b="1" i="1" dirty="0">
              <a:solidFill>
                <a:schemeClr val="bg1"/>
              </a:solidFill>
              <a:ea typeface="MS Mincho" pitchFamily="49" charset="-128"/>
            </a:endParaRPr>
          </a:p>
        </p:txBody>
      </p:sp>
      <p:sp>
        <p:nvSpPr>
          <p:cNvPr id="20643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64390"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تُوْشِكُ فِيْهَا فَرَجَهُمْ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Be quick in providing relief and joy, after a long period of suffering, on account of their presence;</a:t>
            </a:r>
            <a:endParaRPr lang="en-US" sz="3600" b="1" kern="1200" dirty="0" smtClean="0">
              <a:solidFill>
                <a:schemeClr val="bg1"/>
              </a:solidFill>
              <a:ea typeface="MS Mincho" pitchFamily="49" charset="-128"/>
            </a:endParaRPr>
          </a:p>
        </p:txBody>
      </p:sp>
      <p:sp>
        <p:nvSpPr>
          <p:cNvPr id="206541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Tooshiku Feehaa Farajahum</a:t>
            </a:r>
            <a:endParaRPr lang="fi-FI" sz="3200" b="1" i="1" dirty="0">
              <a:solidFill>
                <a:schemeClr val="bg1"/>
              </a:solidFill>
              <a:ea typeface="MS Mincho" pitchFamily="49" charset="-128"/>
            </a:endParaRPr>
          </a:p>
        </p:txBody>
      </p:sp>
      <p:sp>
        <p:nvSpPr>
          <p:cNvPr id="20654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6541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تُوْجِبُ فِيْهَا تَـمْكِيْنَهُمْ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Bring on their worthy decent and refined sphere of influence;</a:t>
            </a:r>
            <a:endParaRPr lang="en-US" sz="3600" b="1" kern="1200" dirty="0" smtClean="0">
              <a:solidFill>
                <a:schemeClr val="bg1"/>
              </a:solidFill>
              <a:ea typeface="MS Mincho" pitchFamily="49" charset="-128"/>
            </a:endParaRPr>
          </a:p>
        </p:txBody>
      </p:sp>
      <p:sp>
        <p:nvSpPr>
          <p:cNvPr id="206643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Toojibu Feehaa Tamkeenahum </a:t>
            </a:r>
            <a:endParaRPr lang="fi-FI" sz="3200" b="1" i="1" dirty="0">
              <a:solidFill>
                <a:schemeClr val="bg1"/>
              </a:solidFill>
              <a:ea typeface="MS Mincho" pitchFamily="49" charset="-128"/>
            </a:endParaRPr>
          </a:p>
        </p:txBody>
      </p:sp>
      <p:sp>
        <p:nvSpPr>
          <p:cNvPr id="20664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6643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نَصْرَهُمْ كَمَا ضَمِنْتَ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لِاَوْلِيٰآئِكَ</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فِىْ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كِتَابِكَ الْـمُنْزَلِ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support them as </a:t>
            </a:r>
            <a:r>
              <a:rPr lang="en-US" sz="3600" b="1" kern="1200" dirty="0" smtClean="0">
                <a:solidFill>
                  <a:schemeClr val="bg1"/>
                </a:solidFill>
                <a:ea typeface="MS Mincho" pitchFamily="49" charset="-128"/>
              </a:rPr>
              <a:t>You have </a:t>
            </a:r>
            <a:r>
              <a:rPr lang="en-US" sz="3600" b="1" kern="1200" dirty="0">
                <a:solidFill>
                  <a:schemeClr val="bg1"/>
                </a:solidFill>
                <a:ea typeface="MS Mincho" pitchFamily="49" charset="-128"/>
              </a:rPr>
              <a:t>given a guarantee in this connection in </a:t>
            </a:r>
            <a:r>
              <a:rPr lang="en-US" sz="3600" b="1" kern="1200" dirty="0" smtClean="0">
                <a:solidFill>
                  <a:schemeClr val="bg1"/>
                </a:solidFill>
                <a:ea typeface="MS Mincho" pitchFamily="49" charset="-128"/>
              </a:rPr>
              <a:t>Your </a:t>
            </a:r>
            <a:r>
              <a:rPr lang="en-US" sz="3600" b="1" kern="1200" dirty="0">
                <a:solidFill>
                  <a:schemeClr val="bg1"/>
                </a:solidFill>
                <a:ea typeface="MS Mincho" pitchFamily="49" charset="-128"/>
              </a:rPr>
              <a:t>revealed Book;</a:t>
            </a:r>
            <a:endParaRPr lang="en-US" sz="3600" b="1" kern="1200" dirty="0" smtClean="0">
              <a:solidFill>
                <a:schemeClr val="bg1"/>
              </a:solidFill>
              <a:ea typeface="MS Mincho" pitchFamily="49" charset="-128"/>
            </a:endParaRPr>
          </a:p>
        </p:txBody>
      </p:sp>
      <p:sp>
        <p:nvSpPr>
          <p:cNvPr id="206746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Nas’rahum Kamaa Z”Aminta Li-Awliyaaa-Ika Fee Kitaabikal Munzal </a:t>
            </a:r>
            <a:endParaRPr lang="fi-FI" sz="3200" b="1" i="1" dirty="0">
              <a:solidFill>
                <a:schemeClr val="bg1"/>
              </a:solidFill>
              <a:ea typeface="MS Mincho" pitchFamily="49" charset="-128"/>
            </a:endParaRPr>
          </a:p>
        </p:txBody>
      </p:sp>
      <p:sp>
        <p:nvSpPr>
          <p:cNvPr id="20674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67462"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فَاِنَّكَ قُلْتَ وَ قَوْلُكَ الْـحَقُّ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Y</a:t>
            </a:r>
            <a:r>
              <a:rPr lang="en-US" sz="3600" b="1" kern="1200" dirty="0" smtClean="0">
                <a:solidFill>
                  <a:schemeClr val="bg1"/>
                </a:solidFill>
                <a:ea typeface="MS Mincho" pitchFamily="49" charset="-128"/>
              </a:rPr>
              <a:t>ou </a:t>
            </a:r>
            <a:r>
              <a:rPr lang="en-US" sz="3600" b="1" kern="1200" dirty="0">
                <a:solidFill>
                  <a:schemeClr val="bg1"/>
                </a:solidFill>
                <a:ea typeface="MS Mincho" pitchFamily="49" charset="-128"/>
              </a:rPr>
              <a:t>said, (and </a:t>
            </a:r>
            <a:r>
              <a:rPr lang="en-US" sz="3600" b="1" kern="1200" dirty="0" smtClean="0">
                <a:solidFill>
                  <a:schemeClr val="bg1"/>
                </a:solidFill>
                <a:ea typeface="MS Mincho" pitchFamily="49" charset="-128"/>
              </a:rPr>
              <a:t>Your </a:t>
            </a:r>
            <a:r>
              <a:rPr lang="en-US" sz="3600" b="1" kern="1200" dirty="0">
                <a:solidFill>
                  <a:schemeClr val="bg1"/>
                </a:solidFill>
                <a:ea typeface="MS Mincho" pitchFamily="49" charset="-128"/>
              </a:rPr>
              <a:t>words are always </a:t>
            </a:r>
            <a:r>
              <a:rPr lang="en-US" sz="3600" b="1" kern="1200" dirty="0" smtClean="0">
                <a:solidFill>
                  <a:schemeClr val="bg1"/>
                </a:solidFill>
                <a:ea typeface="MS Mincho" pitchFamily="49" charset="-128"/>
              </a:rPr>
              <a:t>true</a:t>
            </a:r>
            <a:r>
              <a:rPr lang="en-US" sz="3600" b="1" kern="1200" dirty="0">
                <a:solidFill>
                  <a:schemeClr val="bg1"/>
                </a:solidFill>
                <a:ea typeface="MS Mincho" pitchFamily="49" charset="-128"/>
              </a:rPr>
              <a:t>):</a:t>
            </a:r>
            <a:endParaRPr lang="en-US" sz="3600" b="1" kern="1200" dirty="0" smtClean="0">
              <a:solidFill>
                <a:schemeClr val="bg1"/>
              </a:solidFill>
              <a:ea typeface="MS Mincho" pitchFamily="49" charset="-128"/>
            </a:endParaRPr>
          </a:p>
        </p:txBody>
      </p:sp>
      <p:sp>
        <p:nvSpPr>
          <p:cNvPr id="206848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Fa-Innaka Qulta Wa Qawlukal H’aqqu </a:t>
            </a:r>
            <a:endParaRPr lang="fi-FI" sz="3200" b="1" i="1" dirty="0">
              <a:solidFill>
                <a:schemeClr val="bg1"/>
              </a:solidFill>
              <a:ea typeface="MS Mincho" pitchFamily="49" charset="-128"/>
            </a:endParaRPr>
          </a:p>
        </p:txBody>
      </p:sp>
      <p:sp>
        <p:nvSpPr>
          <p:cNvPr id="20684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6848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وَعَدَ اللهُ الَّذِيْنَ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اٰمَنُوْا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مِنْكُمْ وَ عَمِلُوا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الصّٰلِحٰتِ</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Allah has promised to those of you who believe and do good</a:t>
            </a:r>
            <a:endParaRPr lang="en-US" sz="3600" b="1" kern="1200" dirty="0" smtClean="0">
              <a:solidFill>
                <a:schemeClr val="bg1"/>
              </a:solidFill>
              <a:ea typeface="MS Mincho" pitchFamily="49" charset="-128"/>
            </a:endParaRPr>
          </a:p>
        </p:txBody>
      </p:sp>
      <p:sp>
        <p:nvSpPr>
          <p:cNvPr id="206950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Wa-A’dallaahul Lad’eena Aamanoo Min’kum Wa A’milus’s’aalih’aati </a:t>
            </a:r>
            <a:endParaRPr lang="fi-FI" sz="3200" b="1" i="1" dirty="0">
              <a:solidFill>
                <a:schemeClr val="bg1"/>
              </a:solidFill>
              <a:ea typeface="MS Mincho" pitchFamily="49" charset="-128"/>
            </a:endParaRPr>
          </a:p>
        </p:txBody>
      </p:sp>
      <p:sp>
        <p:nvSpPr>
          <p:cNvPr id="20695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69510"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وَلَعَنَ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بَنِي امَيَّةَ قَاطِبَةً</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May Allah also </a:t>
            </a:r>
            <a:r>
              <a:rPr lang="en-US" sz="3600" b="1" kern="1200" dirty="0" smtClean="0">
                <a:solidFill>
                  <a:schemeClr val="bg1"/>
                </a:solidFill>
                <a:ea typeface="MS Mincho" pitchFamily="49" charset="-128"/>
              </a:rPr>
              <a:t>withhold blessing from </a:t>
            </a:r>
            <a:r>
              <a:rPr lang="en-US" sz="3600" b="1" kern="1200" dirty="0">
                <a:solidFill>
                  <a:schemeClr val="bg1"/>
                </a:solidFill>
                <a:ea typeface="MS Mincho" pitchFamily="49" charset="-128"/>
              </a:rPr>
              <a:t>the descendants of </a:t>
            </a:r>
            <a:r>
              <a:rPr lang="en-US" sz="3600" b="1" kern="1200" dirty="0" err="1">
                <a:solidFill>
                  <a:schemeClr val="bg1"/>
                </a:solidFill>
                <a:ea typeface="MS Mincho" pitchFamily="49" charset="-128"/>
              </a:rPr>
              <a:t>Umayyah</a:t>
            </a:r>
            <a:r>
              <a:rPr lang="en-US" sz="3600" b="1" kern="1200" dirty="0">
                <a:solidFill>
                  <a:schemeClr val="bg1"/>
                </a:solidFill>
                <a:ea typeface="MS Mincho" pitchFamily="49" charset="-128"/>
              </a:rPr>
              <a:t> altogether.</a:t>
            </a:r>
          </a:p>
        </p:txBody>
      </p:sp>
      <p:sp>
        <p:nvSpPr>
          <p:cNvPr id="4506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la`ana allahu bani umayyata qatibatan</a:t>
            </a:r>
          </a:p>
        </p:txBody>
      </p:sp>
      <p:sp>
        <p:nvSpPr>
          <p:cNvPr id="450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4506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لَيَسْتَخْلِفَنَّهُمْ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فِى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الْاَرْضِ كَمَا اسْتَخْلَفَ الَّذِيْنَ مِنْ قَبْلِهِمْ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That He will most certainly make them rulers in the earth as He made rulers those before them,</a:t>
            </a:r>
            <a:endParaRPr lang="en-US" sz="3600" b="1" kern="1200" dirty="0" smtClean="0">
              <a:solidFill>
                <a:schemeClr val="bg1"/>
              </a:solidFill>
              <a:ea typeface="MS Mincho" pitchFamily="49" charset="-128"/>
            </a:endParaRPr>
          </a:p>
        </p:txBody>
      </p:sp>
      <p:sp>
        <p:nvSpPr>
          <p:cNvPr id="207053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Layastakh-Lifannahum Fil Arz”I Kamastakh-Lafallad’eena Min’qablihim: </a:t>
            </a:r>
            <a:endParaRPr lang="fi-FI" sz="3200" b="1" i="1" dirty="0">
              <a:solidFill>
                <a:schemeClr val="bg1"/>
              </a:solidFill>
              <a:ea typeface="MS Mincho" pitchFamily="49" charset="-128"/>
            </a:endParaRPr>
          </a:p>
        </p:txBody>
      </p:sp>
      <p:sp>
        <p:nvSpPr>
          <p:cNvPr id="20705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7053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لَيُمَكِّنَنَّ لَـهُمْ دِيْنَهُمُ الَّذِى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ارْتَضٰى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لَـهُمْ</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that He will most certainly establish for them their religion which He has chosen for them,</a:t>
            </a:r>
            <a:endParaRPr lang="en-US" sz="3600" b="1" kern="1200" dirty="0" smtClean="0">
              <a:solidFill>
                <a:schemeClr val="bg1"/>
              </a:solidFill>
              <a:ea typeface="MS Mincho" pitchFamily="49" charset="-128"/>
            </a:endParaRPr>
          </a:p>
        </p:txBody>
      </p:sp>
      <p:sp>
        <p:nvSpPr>
          <p:cNvPr id="207155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La-Yumakkinanna Lahum Deenahumullad’ir Taz”Aa Lahum </a:t>
            </a:r>
            <a:endParaRPr lang="fi-FI" sz="3200" b="1" i="1" dirty="0">
              <a:solidFill>
                <a:schemeClr val="bg1"/>
              </a:solidFill>
              <a:ea typeface="MS Mincho" pitchFamily="49" charset="-128"/>
            </a:endParaRPr>
          </a:p>
        </p:txBody>
      </p:sp>
      <p:sp>
        <p:nvSpPr>
          <p:cNvPr id="20715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7155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لَيُبَدِّلَـنَّهُمْ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مِّنْۢ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بَعْدِ خَوْفِهِمْ اَمْنًا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that He will most certainly, after their fear, give them security in exchange;</a:t>
            </a:r>
            <a:endParaRPr lang="en-US" sz="3600" b="1" kern="1200" dirty="0" smtClean="0">
              <a:solidFill>
                <a:schemeClr val="bg1"/>
              </a:solidFill>
              <a:ea typeface="MS Mincho" pitchFamily="49" charset="-128"/>
            </a:endParaRPr>
          </a:p>
        </p:txBody>
      </p:sp>
      <p:sp>
        <p:nvSpPr>
          <p:cNvPr id="207258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Layubaddi Lannahum Mim Baa’-Di Khawfihim Amnaa: </a:t>
            </a:r>
            <a:endParaRPr lang="fi-FI" sz="3200" b="1" i="1" dirty="0">
              <a:solidFill>
                <a:schemeClr val="bg1"/>
              </a:solidFill>
              <a:ea typeface="MS Mincho" pitchFamily="49" charset="-128"/>
            </a:endParaRPr>
          </a:p>
        </p:txBody>
      </p:sp>
      <p:sp>
        <p:nvSpPr>
          <p:cNvPr id="20725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72582"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يَّعْبُدُوْنَنِىْ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لاَ يُشْرِكُوْنَ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بِىْ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شَيْئًا</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They shall serve Me, not associating aught with Me. (24:55)</a:t>
            </a:r>
            <a:endParaRPr lang="en-US" sz="3600" b="1" kern="1200" dirty="0" smtClean="0">
              <a:solidFill>
                <a:schemeClr val="bg1"/>
              </a:solidFill>
              <a:ea typeface="MS Mincho" pitchFamily="49" charset="-128"/>
            </a:endParaRPr>
          </a:p>
        </p:txBody>
      </p:sp>
      <p:sp>
        <p:nvSpPr>
          <p:cNvPr id="207360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Yaa’ Budoonanee Laa Yushrikoona Bee Shay-Aa </a:t>
            </a:r>
            <a:endParaRPr lang="fi-FI" sz="3200" b="1" i="1" dirty="0">
              <a:solidFill>
                <a:schemeClr val="bg1"/>
              </a:solidFill>
              <a:ea typeface="MS Mincho" pitchFamily="49" charset="-128"/>
            </a:endParaRPr>
          </a:p>
        </p:txBody>
      </p:sp>
      <p:sp>
        <p:nvSpPr>
          <p:cNvPr id="20736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7360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اَللّٰهُمَّ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فَاكْشِفْ غُمَّتَهُمْ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my Allah! Dispense the dark clouds hanging over them,</a:t>
            </a:r>
            <a:endParaRPr lang="en-US" sz="3600" b="1" kern="1200" dirty="0" smtClean="0">
              <a:solidFill>
                <a:schemeClr val="bg1"/>
              </a:solidFill>
              <a:ea typeface="MS Mincho" pitchFamily="49" charset="-128"/>
            </a:endParaRPr>
          </a:p>
        </p:txBody>
      </p:sp>
      <p:sp>
        <p:nvSpPr>
          <p:cNvPr id="207462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Allaahumma Fak-Ship Ghummatahum </a:t>
            </a:r>
            <a:endParaRPr lang="fi-FI" sz="3200" b="1" i="1" dirty="0">
              <a:solidFill>
                <a:schemeClr val="bg1"/>
              </a:solidFill>
              <a:ea typeface="MS Mincho" pitchFamily="49" charset="-128"/>
            </a:endParaRPr>
          </a:p>
        </p:txBody>
      </p:sp>
      <p:sp>
        <p:nvSpPr>
          <p:cNvPr id="20746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74630"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مَنْ لاَّ يَـمْلِكُ كَشْفَ الضُّرِّ اِلاَّ هُوَ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No one has the power to keep safe from pain and distress save He,</a:t>
            </a:r>
            <a:endParaRPr lang="en-US" sz="3600" b="1" kern="1200" dirty="0" smtClean="0">
              <a:solidFill>
                <a:schemeClr val="bg1"/>
              </a:solidFill>
              <a:ea typeface="MS Mincho" pitchFamily="49" charset="-128"/>
            </a:endParaRPr>
          </a:p>
        </p:txBody>
      </p:sp>
      <p:sp>
        <p:nvSpPr>
          <p:cNvPr id="207565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Yaa Mal Laa Yamliku Kashfaz”Z”Urri Illaa Huw </a:t>
            </a:r>
            <a:endParaRPr lang="fi-FI" sz="3200" b="1" i="1" dirty="0">
              <a:solidFill>
                <a:schemeClr val="bg1"/>
              </a:solidFill>
              <a:ea typeface="MS Mincho" pitchFamily="49" charset="-128"/>
            </a:endParaRPr>
          </a:p>
        </p:txBody>
      </p:sp>
      <p:sp>
        <p:nvSpPr>
          <p:cNvPr id="20756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7565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وَاحِدُ يَا اَحَدُ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Unique! O Single!</a:t>
            </a:r>
            <a:endParaRPr lang="en-US" sz="3600" b="1" kern="1200" dirty="0" smtClean="0">
              <a:solidFill>
                <a:schemeClr val="bg1"/>
              </a:solidFill>
              <a:ea typeface="MS Mincho" pitchFamily="49" charset="-128"/>
            </a:endParaRPr>
          </a:p>
        </p:txBody>
      </p:sp>
      <p:sp>
        <p:nvSpPr>
          <p:cNvPr id="207667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Yaa Waah’idu Yaa Ah’adu </a:t>
            </a:r>
            <a:endParaRPr lang="fi-FI" sz="3200" b="1" i="1" dirty="0">
              <a:solidFill>
                <a:schemeClr val="bg1"/>
              </a:solidFill>
              <a:ea typeface="MS Mincho" pitchFamily="49" charset="-128"/>
            </a:endParaRPr>
          </a:p>
        </p:txBody>
      </p:sp>
      <p:sp>
        <p:nvSpPr>
          <p:cNvPr id="20766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7667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حَىُّ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يَا قَيُّوْمُ</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Ever-living! O Self-subsisting! </a:t>
            </a:r>
            <a:endParaRPr lang="en-US" sz="3600" b="1" kern="1200" dirty="0" smtClean="0">
              <a:solidFill>
                <a:schemeClr val="bg1"/>
              </a:solidFill>
              <a:ea typeface="MS Mincho" pitchFamily="49" charset="-128"/>
            </a:endParaRPr>
          </a:p>
        </p:txBody>
      </p:sp>
      <p:sp>
        <p:nvSpPr>
          <p:cNvPr id="207770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Yaa H’ayyu Yaa Qayyoom </a:t>
            </a:r>
            <a:endParaRPr lang="fi-FI" sz="3200" b="1" i="1" dirty="0">
              <a:solidFill>
                <a:schemeClr val="bg1"/>
              </a:solidFill>
              <a:ea typeface="MS Mincho" pitchFamily="49" charset="-128"/>
            </a:endParaRPr>
          </a:p>
        </p:txBody>
      </p:sp>
      <p:sp>
        <p:nvSpPr>
          <p:cNvPr id="20777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77702"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وَاَنَا يَا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اِلٰـهِىْ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عَبْدُكَ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الْـخَآئِفُ</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مِنْكَ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 O my Allah, </a:t>
            </a:r>
            <a:r>
              <a:rPr lang="en-US" sz="3600" b="1" kern="1200" dirty="0" smtClean="0">
                <a:solidFill>
                  <a:schemeClr val="bg1"/>
                </a:solidFill>
                <a:ea typeface="MS Mincho" pitchFamily="49" charset="-128"/>
              </a:rPr>
              <a:t>Your servant </a:t>
            </a:r>
            <a:r>
              <a:rPr lang="en-US" sz="3600" b="1" kern="1200" dirty="0">
                <a:solidFill>
                  <a:schemeClr val="bg1"/>
                </a:solidFill>
                <a:ea typeface="MS Mincho" pitchFamily="49" charset="-128"/>
              </a:rPr>
              <a:t>cautious and (always) aware of </a:t>
            </a:r>
            <a:r>
              <a:rPr lang="en-US" sz="3600" b="1" kern="1200" dirty="0" smtClean="0">
                <a:solidFill>
                  <a:schemeClr val="bg1"/>
                </a:solidFill>
                <a:ea typeface="MS Mincho" pitchFamily="49" charset="-128"/>
              </a:rPr>
              <a:t>Your </a:t>
            </a:r>
            <a:r>
              <a:rPr lang="en-US" sz="3600" b="1" kern="1200" dirty="0">
                <a:solidFill>
                  <a:schemeClr val="bg1"/>
                </a:solidFill>
                <a:ea typeface="MS Mincho" pitchFamily="49" charset="-128"/>
              </a:rPr>
              <a:t>just requital, </a:t>
            </a:r>
            <a:endParaRPr lang="en-US" sz="3600" b="1" kern="1200" dirty="0" smtClean="0">
              <a:solidFill>
                <a:schemeClr val="bg1"/>
              </a:solidFill>
              <a:ea typeface="MS Mincho" pitchFamily="49" charset="-128"/>
            </a:endParaRPr>
          </a:p>
        </p:txBody>
      </p:sp>
      <p:sp>
        <p:nvSpPr>
          <p:cNvPr id="207872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Anaa Yaa Ilaahee A’bdukal Khaaa-Ifu Minka </a:t>
            </a:r>
            <a:endParaRPr lang="fi-FI" sz="3200" b="1" i="1" dirty="0">
              <a:solidFill>
                <a:schemeClr val="bg1"/>
              </a:solidFill>
              <a:ea typeface="MS Mincho" pitchFamily="49" charset="-128"/>
            </a:endParaRPr>
          </a:p>
        </p:txBody>
      </p:sp>
      <p:sp>
        <p:nvSpPr>
          <p:cNvPr id="20787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7872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وَالرَّاجِعُ اِلَيْكَ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السَّآئِلُ</a:t>
            </a:r>
            <a:r>
              <a:rPr lang="ar-SA" sz="9200" kern="1200" dirty="0">
                <a:solidFill>
                  <a:schemeClr val="bg1"/>
                </a:solidFill>
                <a:latin typeface="Arabic Typesetting" panose="03020402040406030203" pitchFamily="66" charset="-78"/>
                <a:ea typeface="+mn-ea"/>
                <a:cs typeface="Arabic Typesetting" panose="03020402040406030203" pitchFamily="66" charset="-78"/>
              </a:rPr>
              <a:t> لَكَ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Turn to </a:t>
            </a:r>
            <a:r>
              <a:rPr lang="en-US" sz="3600" b="1" kern="1200" dirty="0" smtClean="0">
                <a:solidFill>
                  <a:schemeClr val="bg1"/>
                </a:solidFill>
                <a:ea typeface="MS Mincho" pitchFamily="49" charset="-128"/>
              </a:rPr>
              <a:t>You </a:t>
            </a:r>
            <a:r>
              <a:rPr lang="en-US" sz="3600" b="1" kern="1200" dirty="0">
                <a:solidFill>
                  <a:schemeClr val="bg1"/>
                </a:solidFill>
                <a:ea typeface="MS Mincho" pitchFamily="49" charset="-128"/>
              </a:rPr>
              <a:t>with a request,</a:t>
            </a:r>
            <a:endParaRPr lang="en-US" sz="3600" b="1" kern="1200" dirty="0" smtClean="0">
              <a:solidFill>
                <a:schemeClr val="bg1"/>
              </a:solidFill>
              <a:ea typeface="MS Mincho" pitchFamily="49" charset="-128"/>
            </a:endParaRPr>
          </a:p>
        </p:txBody>
      </p:sp>
      <p:sp>
        <p:nvSpPr>
          <p:cNvPr id="207974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War –Raaji-U’ Ilaykas Saaa-Ilu Laka </a:t>
            </a:r>
            <a:endParaRPr lang="fi-FI" sz="3200" b="1" i="1" dirty="0">
              <a:solidFill>
                <a:schemeClr val="bg1"/>
              </a:solidFill>
              <a:ea typeface="MS Mincho" pitchFamily="49" charset="-128"/>
            </a:endParaRPr>
          </a:p>
        </p:txBody>
      </p:sp>
      <p:sp>
        <p:nvSpPr>
          <p:cNvPr id="20797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79750"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وَلَعَنَ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ٱبْنَ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مَرْجَانَةَ</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May Allah also </a:t>
            </a:r>
            <a:r>
              <a:rPr lang="en-US" sz="3600" b="1" kern="1200" dirty="0" smtClean="0">
                <a:solidFill>
                  <a:schemeClr val="bg1"/>
                </a:solidFill>
                <a:ea typeface="MS Mincho" pitchFamily="49" charset="-128"/>
              </a:rPr>
              <a:t>withhold blessing from </a:t>
            </a:r>
            <a:r>
              <a:rPr lang="en-US" sz="3600" b="1" kern="1200" dirty="0">
                <a:solidFill>
                  <a:schemeClr val="bg1"/>
                </a:solidFill>
                <a:ea typeface="MS Mincho" pitchFamily="49" charset="-128"/>
              </a:rPr>
              <a:t>the son of </a:t>
            </a:r>
            <a:r>
              <a:rPr lang="en-US" sz="3600" b="1" kern="1200" dirty="0" err="1">
                <a:solidFill>
                  <a:schemeClr val="bg1"/>
                </a:solidFill>
                <a:ea typeface="MS Mincho" pitchFamily="49" charset="-128"/>
              </a:rPr>
              <a:t>Marjanah</a:t>
            </a:r>
            <a:r>
              <a:rPr lang="en-US" sz="3600" b="1" kern="1200" dirty="0">
                <a:solidFill>
                  <a:schemeClr val="bg1"/>
                </a:solidFill>
                <a:ea typeface="MS Mincho" pitchFamily="49" charset="-128"/>
              </a:rPr>
              <a:t>.</a:t>
            </a:r>
          </a:p>
        </p:txBody>
      </p:sp>
      <p:sp>
        <p:nvSpPr>
          <p:cNvPr id="4608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la`ana allahu ibna marjanata</a:t>
            </a:r>
          </a:p>
        </p:txBody>
      </p:sp>
      <p:sp>
        <p:nvSpPr>
          <p:cNvPr id="460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4608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الْـمُقْبِلُ عَلَيْكَ اللَّاجِئُ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فِنَآئِكَ</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Standing before </a:t>
            </a:r>
            <a:r>
              <a:rPr lang="en-US" sz="3600" b="1" kern="1200" dirty="0" smtClean="0">
                <a:solidFill>
                  <a:schemeClr val="bg1"/>
                </a:solidFill>
                <a:ea typeface="MS Mincho" pitchFamily="49" charset="-128"/>
              </a:rPr>
              <a:t>You, </a:t>
            </a:r>
            <a:r>
              <a:rPr lang="en-US" sz="3600" b="1" kern="1200" dirty="0">
                <a:solidFill>
                  <a:schemeClr val="bg1"/>
                </a:solidFill>
                <a:ea typeface="MS Mincho" pitchFamily="49" charset="-128"/>
              </a:rPr>
              <a:t>in </a:t>
            </a:r>
            <a:r>
              <a:rPr lang="en-US" sz="3600" b="1" kern="1200" dirty="0" smtClean="0">
                <a:solidFill>
                  <a:schemeClr val="bg1"/>
                </a:solidFill>
                <a:ea typeface="MS Mincho" pitchFamily="49" charset="-128"/>
              </a:rPr>
              <a:t>Your </a:t>
            </a:r>
            <a:r>
              <a:rPr lang="en-US" sz="3600" b="1" kern="1200" dirty="0">
                <a:solidFill>
                  <a:schemeClr val="bg1"/>
                </a:solidFill>
                <a:ea typeface="MS Mincho" pitchFamily="49" charset="-128"/>
              </a:rPr>
              <a:t>courtyard, </a:t>
            </a:r>
            <a:endParaRPr lang="en-US" sz="3600" b="1" kern="1200" dirty="0" smtClean="0">
              <a:solidFill>
                <a:schemeClr val="bg1"/>
              </a:solidFill>
              <a:ea typeface="MS Mincho" pitchFamily="49" charset="-128"/>
            </a:endParaRPr>
          </a:p>
        </p:txBody>
      </p:sp>
      <p:sp>
        <p:nvSpPr>
          <p:cNvPr id="208077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Muqbilu A’laykal Laaji-U Ilaa Finaaa-Ikal </a:t>
            </a:r>
            <a:endParaRPr lang="fi-FI" sz="3200" b="1" i="1" dirty="0">
              <a:solidFill>
                <a:schemeClr val="bg1"/>
              </a:solidFill>
              <a:ea typeface="MS Mincho" pitchFamily="49" charset="-128"/>
            </a:endParaRPr>
          </a:p>
        </p:txBody>
      </p:sp>
      <p:sp>
        <p:nvSpPr>
          <p:cNvPr id="20807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8077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الْعَالِمُ بِاَنَّهٗ لاَ مَلْجَأَ مِنْكَ اِلاَّ اِلَيْكَ</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Fully aware of the fact that there is no way to run away from </a:t>
            </a:r>
            <a:r>
              <a:rPr lang="en-US" sz="3600" b="1" kern="1200" dirty="0" smtClean="0">
                <a:solidFill>
                  <a:schemeClr val="bg1"/>
                </a:solidFill>
                <a:ea typeface="MS Mincho" pitchFamily="49" charset="-128"/>
              </a:rPr>
              <a:t>You </a:t>
            </a:r>
            <a:r>
              <a:rPr lang="en-US" sz="3600" b="1" kern="1200" dirty="0">
                <a:solidFill>
                  <a:schemeClr val="bg1"/>
                </a:solidFill>
                <a:ea typeface="MS Mincho" pitchFamily="49" charset="-128"/>
              </a:rPr>
              <a:t>except unto </a:t>
            </a:r>
            <a:r>
              <a:rPr lang="en-US" sz="3600" b="1" kern="1200" dirty="0" smtClean="0">
                <a:solidFill>
                  <a:schemeClr val="bg1"/>
                </a:solidFill>
                <a:ea typeface="MS Mincho" pitchFamily="49" charset="-128"/>
              </a:rPr>
              <a:t>You.</a:t>
            </a:r>
          </a:p>
        </p:txBody>
      </p:sp>
      <p:sp>
        <p:nvSpPr>
          <p:cNvPr id="208179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A’alimu Bi-Annahoo Laa Maljaa-A Minka Illaa Ilayka </a:t>
            </a:r>
            <a:endParaRPr lang="fi-FI" sz="3200" b="1" i="1" dirty="0">
              <a:solidFill>
                <a:schemeClr val="bg1"/>
              </a:solidFill>
              <a:ea typeface="MS Mincho" pitchFamily="49" charset="-128"/>
            </a:endParaRPr>
          </a:p>
        </p:txBody>
      </p:sp>
      <p:sp>
        <p:nvSpPr>
          <p:cNvPr id="20817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8179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اَللّٰهُمَّ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فَتَقَبَّلْ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دُعَآئِىْ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Therefore, O my Allah, accede to my request,</a:t>
            </a:r>
            <a:endParaRPr lang="en-US" sz="3600" b="1" kern="1200" dirty="0" smtClean="0">
              <a:solidFill>
                <a:schemeClr val="bg1"/>
              </a:solidFill>
              <a:ea typeface="MS Mincho" pitchFamily="49" charset="-128"/>
            </a:endParaRPr>
          </a:p>
        </p:txBody>
      </p:sp>
      <p:sp>
        <p:nvSpPr>
          <p:cNvPr id="208282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Allaahumma Fa-Taqabbal Du-A’aa-Ee </a:t>
            </a:r>
            <a:endParaRPr lang="fi-FI" sz="3200" b="1" i="1" dirty="0">
              <a:solidFill>
                <a:schemeClr val="bg1"/>
              </a:solidFill>
              <a:ea typeface="MS Mincho" pitchFamily="49" charset="-128"/>
            </a:endParaRPr>
          </a:p>
        </p:txBody>
      </p:sp>
      <p:sp>
        <p:nvSpPr>
          <p:cNvPr id="20828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82822"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وَاسْـمَعْ يَا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اِلٰـهِىْ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عَلاَنِيَـتِـىْ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نَـجْوَاىَ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Take notice of my positive statement and heartfelt secret avowal, O my Allah,</a:t>
            </a:r>
            <a:endParaRPr lang="en-US" sz="3600" b="1" kern="1200" dirty="0" smtClean="0">
              <a:solidFill>
                <a:schemeClr val="bg1"/>
              </a:solidFill>
              <a:ea typeface="MS Mincho" pitchFamily="49" charset="-128"/>
            </a:endParaRPr>
          </a:p>
        </p:txBody>
      </p:sp>
      <p:sp>
        <p:nvSpPr>
          <p:cNvPr id="208384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Was-Maa’-Yaa Ilaahee A’laaniyatee Wa Najwaaya </a:t>
            </a:r>
            <a:endParaRPr lang="fi-FI" sz="3200" b="1" i="1" dirty="0">
              <a:solidFill>
                <a:schemeClr val="bg1"/>
              </a:solidFill>
              <a:ea typeface="MS Mincho" pitchFamily="49" charset="-128"/>
            </a:endParaRPr>
          </a:p>
        </p:txBody>
      </p:sp>
      <p:sp>
        <p:nvSpPr>
          <p:cNvPr id="20838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8384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وَاجْعَلْنِىْ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مِـمَّنْ رَضِيْتَ عَمَلَهٗ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let me be among the one whose conduct satisfies </a:t>
            </a:r>
            <a:r>
              <a:rPr lang="en-US" sz="3600" b="1" kern="1200" dirty="0" smtClean="0">
                <a:solidFill>
                  <a:schemeClr val="bg1"/>
                </a:solidFill>
                <a:ea typeface="MS Mincho" pitchFamily="49" charset="-128"/>
              </a:rPr>
              <a:t>You,</a:t>
            </a:r>
          </a:p>
        </p:txBody>
      </p:sp>
      <p:sp>
        <p:nvSpPr>
          <p:cNvPr id="208486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Waj-A’lnee Mim Man Raz”Eeta A’malahoo </a:t>
            </a:r>
            <a:endParaRPr lang="fi-FI" sz="3200" b="1" i="1" dirty="0">
              <a:solidFill>
                <a:schemeClr val="bg1"/>
              </a:solidFill>
              <a:ea typeface="MS Mincho" pitchFamily="49" charset="-128"/>
            </a:endParaRPr>
          </a:p>
        </p:txBody>
      </p:sp>
      <p:sp>
        <p:nvSpPr>
          <p:cNvPr id="20848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84870"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وَقَبِلْتَ نُسُكَهٗ وَ نَـجَّيْتَهٗ بِرَحْـمَتِكَ </a:t>
            </a:r>
          </a:p>
        </p:txBody>
      </p:sp>
      <p:sp>
        <p:nvSpPr>
          <p:cNvPr id="12" name="Subtitle 4"/>
          <p:cNvSpPr>
            <a:spLocks noGrp="1"/>
          </p:cNvSpPr>
          <p:nvPr>
            <p:ph type="subTitle" idx="1"/>
          </p:nvPr>
        </p:nvSpPr>
        <p:spPr>
          <a:xfrm>
            <a:off x="-112713" y="3124200"/>
            <a:ext cx="9409113" cy="1752600"/>
          </a:xfrm>
          <a:extLst/>
        </p:spPr>
        <p:txBody>
          <a:bodyPr/>
          <a:lstStyle/>
          <a:p>
            <a:pPr marL="342900" indent="-342900" eaLnBrk="1" hangingPunct="1">
              <a:defRPr/>
            </a:pPr>
            <a:r>
              <a:rPr lang="en-US" sz="3600" b="1" kern="1200" dirty="0">
                <a:solidFill>
                  <a:schemeClr val="bg1"/>
                </a:solidFill>
                <a:ea typeface="MS Mincho" pitchFamily="49" charset="-128"/>
              </a:rPr>
              <a:t>(Whose) pious life devoted to </a:t>
            </a:r>
            <a:r>
              <a:rPr lang="en-US" sz="3600" b="1" kern="1200" dirty="0" smtClean="0">
                <a:solidFill>
                  <a:schemeClr val="bg1"/>
                </a:solidFill>
                <a:ea typeface="MS Mincho" pitchFamily="49" charset="-128"/>
              </a:rPr>
              <a:t>You </a:t>
            </a:r>
            <a:r>
              <a:rPr lang="en-US" sz="3600" b="1" kern="1200" dirty="0">
                <a:solidFill>
                  <a:schemeClr val="bg1"/>
                </a:solidFill>
                <a:ea typeface="MS Mincho" pitchFamily="49" charset="-128"/>
              </a:rPr>
              <a:t>receives </a:t>
            </a:r>
            <a:r>
              <a:rPr lang="en-US" sz="3600" b="1" kern="1200" dirty="0" smtClean="0">
                <a:solidFill>
                  <a:schemeClr val="bg1"/>
                </a:solidFill>
                <a:ea typeface="MS Mincho" pitchFamily="49" charset="-128"/>
              </a:rPr>
              <a:t>Your </a:t>
            </a:r>
            <a:r>
              <a:rPr lang="en-US" sz="3600" b="1" kern="1200" dirty="0">
                <a:solidFill>
                  <a:schemeClr val="bg1"/>
                </a:solidFill>
                <a:ea typeface="MS Mincho" pitchFamily="49" charset="-128"/>
              </a:rPr>
              <a:t>approval, (whom) </a:t>
            </a:r>
            <a:r>
              <a:rPr lang="en-US" sz="3600" b="1" kern="1200" dirty="0" smtClean="0">
                <a:solidFill>
                  <a:schemeClr val="bg1"/>
                </a:solidFill>
                <a:ea typeface="MS Mincho" pitchFamily="49" charset="-128"/>
              </a:rPr>
              <a:t>You </a:t>
            </a:r>
            <a:r>
              <a:rPr lang="en-US" sz="3600" b="1" kern="1200" dirty="0">
                <a:solidFill>
                  <a:schemeClr val="bg1"/>
                </a:solidFill>
                <a:ea typeface="MS Mincho" pitchFamily="49" charset="-128"/>
              </a:rPr>
              <a:t>brings to a place of safety through </a:t>
            </a:r>
            <a:r>
              <a:rPr lang="en-US" sz="3600" b="1" kern="1200" dirty="0" smtClean="0">
                <a:solidFill>
                  <a:schemeClr val="bg1"/>
                </a:solidFill>
                <a:ea typeface="MS Mincho" pitchFamily="49" charset="-128"/>
              </a:rPr>
              <a:t>Your </a:t>
            </a:r>
            <a:r>
              <a:rPr lang="en-US" sz="3600" b="1" kern="1200" dirty="0">
                <a:solidFill>
                  <a:schemeClr val="bg1"/>
                </a:solidFill>
                <a:ea typeface="MS Mincho" pitchFamily="49" charset="-128"/>
              </a:rPr>
              <a:t>mercy,</a:t>
            </a:r>
            <a:endParaRPr lang="en-US" sz="3600" b="1" kern="1200" dirty="0" smtClean="0">
              <a:solidFill>
                <a:schemeClr val="bg1"/>
              </a:solidFill>
              <a:ea typeface="MS Mincho" pitchFamily="49" charset="-128"/>
            </a:endParaRPr>
          </a:p>
        </p:txBody>
      </p:sp>
      <p:sp>
        <p:nvSpPr>
          <p:cNvPr id="2085892" name="Subtitle 4"/>
          <p:cNvSpPr txBox="1">
            <a:spLocks/>
          </p:cNvSpPr>
          <p:nvPr/>
        </p:nvSpPr>
        <p:spPr bwMode="auto">
          <a:xfrm>
            <a:off x="304800" y="5334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Qabilta Nusukahoo Wa Najjaytahoo </a:t>
            </a:r>
            <a:endParaRPr lang="fi-FI" sz="3200" b="1" i="1" dirty="0">
              <a:solidFill>
                <a:schemeClr val="bg1"/>
              </a:solidFill>
              <a:ea typeface="MS Mincho" pitchFamily="49" charset="-128"/>
            </a:endParaRPr>
          </a:p>
        </p:txBody>
      </p:sp>
      <p:sp>
        <p:nvSpPr>
          <p:cNvPr id="20858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8589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اِنَّكَ اَنْتَ الْعَزِيْزُ الْكَرِيْمُ</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Verily, </a:t>
            </a:r>
            <a:r>
              <a:rPr lang="en-US" sz="3600" b="1" kern="1200" dirty="0" smtClean="0">
                <a:solidFill>
                  <a:schemeClr val="bg1"/>
                </a:solidFill>
                <a:ea typeface="MS Mincho" pitchFamily="49" charset="-128"/>
              </a:rPr>
              <a:t>Your are The </a:t>
            </a:r>
            <a:r>
              <a:rPr lang="en-US" sz="3600" b="1" kern="1200" dirty="0">
                <a:solidFill>
                  <a:schemeClr val="bg1"/>
                </a:solidFill>
                <a:ea typeface="MS Mincho" pitchFamily="49" charset="-128"/>
              </a:rPr>
              <a:t>Mighty The Honorable. </a:t>
            </a:r>
            <a:endParaRPr lang="en-US" sz="3600" b="1" kern="1200" dirty="0" smtClean="0">
              <a:solidFill>
                <a:schemeClr val="bg1"/>
              </a:solidFill>
              <a:ea typeface="MS Mincho" pitchFamily="49" charset="-128"/>
            </a:endParaRPr>
          </a:p>
        </p:txBody>
      </p:sp>
      <p:sp>
        <p:nvSpPr>
          <p:cNvPr id="208691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Bi-Rah’matika Innaka Antal A’zeezul Kareem</a:t>
            </a:r>
            <a:endParaRPr lang="fi-FI" sz="3200" b="1" i="1" dirty="0">
              <a:solidFill>
                <a:schemeClr val="bg1"/>
              </a:solidFill>
              <a:ea typeface="MS Mincho" pitchFamily="49" charset="-128"/>
            </a:endParaRPr>
          </a:p>
        </p:txBody>
      </p:sp>
      <p:sp>
        <p:nvSpPr>
          <p:cNvPr id="20869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8691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اَللّٰهُمَّ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 صَلِّ اَوَّلاً وَ </a:t>
            </a:r>
            <a:r>
              <a:rPr lang="ar-SA" sz="9200" kern="1200" dirty="0" err="1" smtClean="0">
                <a:solidFill>
                  <a:schemeClr val="bg1"/>
                </a:solidFill>
                <a:latin typeface="Arabic Typesetting" panose="03020402040406030203" pitchFamily="66" charset="-78"/>
                <a:ea typeface="+mn-ea"/>
                <a:cs typeface="Arabic Typesetting" panose="03020402040406030203" pitchFamily="66" charset="-78"/>
              </a:rPr>
              <a:t>اٰخِرًا</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my Allah, send blessings, in the beginning and at the end, </a:t>
            </a:r>
            <a:endParaRPr lang="en-US" sz="3600" b="1" kern="1200" dirty="0" smtClean="0">
              <a:solidFill>
                <a:schemeClr val="bg1"/>
              </a:solidFill>
              <a:ea typeface="MS Mincho" pitchFamily="49" charset="-128"/>
            </a:endParaRPr>
          </a:p>
        </p:txBody>
      </p:sp>
      <p:sp>
        <p:nvSpPr>
          <p:cNvPr id="208794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Allaahumma Wa S’alli Awwalan Wa Aakhiran </a:t>
            </a:r>
            <a:endParaRPr lang="fi-FI" sz="3200" b="1" i="1" dirty="0">
              <a:solidFill>
                <a:schemeClr val="bg1"/>
              </a:solidFill>
              <a:ea typeface="MS Mincho" pitchFamily="49" charset="-128"/>
            </a:endParaRPr>
          </a:p>
        </p:txBody>
      </p:sp>
      <p:sp>
        <p:nvSpPr>
          <p:cNvPr id="20879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87942"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en-US" sz="9200" kern="1200" dirty="0" smtClean="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smtClean="0">
                <a:solidFill>
                  <a:schemeClr val="bg1"/>
                </a:solidFill>
                <a:latin typeface="Arabic Typesetting" panose="03020402040406030203" pitchFamily="66" charset="-78"/>
                <a:ea typeface="+mn-ea"/>
                <a:cs typeface="Arabic Typesetting" panose="03020402040406030203" pitchFamily="66" charset="-78"/>
              </a:rPr>
              <a:t>مُحَمَّدٍ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وَّاٰلِ</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مُحَمَّدٍ</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on Muhammad and the family of Muhammad,</a:t>
            </a:r>
          </a:p>
        </p:txBody>
      </p:sp>
      <p:sp>
        <p:nvSpPr>
          <p:cNvPr id="208794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A’laa Muh’ammadin’w Wa Aali Muh’ammad </a:t>
            </a:r>
            <a:endParaRPr lang="fi-FI" sz="3200" b="1" i="1" dirty="0">
              <a:solidFill>
                <a:schemeClr val="bg1"/>
              </a:solidFill>
              <a:ea typeface="MS Mincho" pitchFamily="49" charset="-128"/>
            </a:endParaRPr>
          </a:p>
        </p:txBody>
      </p:sp>
      <p:sp>
        <p:nvSpPr>
          <p:cNvPr id="20879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87942"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extLst>
      <p:ext uri="{BB962C8B-B14F-4D97-AF65-F5344CB8AC3E}">
        <p14:creationId xmlns:p14="http://schemas.microsoft.com/office/powerpoint/2010/main" val="3474205068"/>
      </p:ext>
    </p:extLst>
  </p:cSld>
  <p:clrMapOvr>
    <a:masterClrMapping/>
  </p:clrMapOvr>
  <p:transition>
    <p:fade/>
  </p:transition>
  <p:timing>
    <p:tnLst>
      <p:par>
        <p:cTn id="1" dur="indefinite" restart="never" nodeType="tmRoot"/>
      </p:par>
    </p:tnLst>
  </p:timing>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بَارِكْ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مُحَمَّدٍ وَّ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مُحَمَّدٍ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Keep at peace at all times, Muhammad and the family of Muhammad,</a:t>
            </a:r>
            <a:endParaRPr lang="en-US" sz="3600" b="1" kern="1200" dirty="0" smtClean="0">
              <a:solidFill>
                <a:schemeClr val="bg1"/>
              </a:solidFill>
              <a:ea typeface="MS Mincho" pitchFamily="49" charset="-128"/>
            </a:endParaRPr>
          </a:p>
        </p:txBody>
      </p:sp>
      <p:sp>
        <p:nvSpPr>
          <p:cNvPr id="208896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Baarik A’laa Muh’ammadin’w Wa Aali Muh’ammad </a:t>
            </a:r>
            <a:endParaRPr lang="fi-FI" sz="3200" b="1" i="1" dirty="0">
              <a:solidFill>
                <a:schemeClr val="bg1"/>
              </a:solidFill>
              <a:ea typeface="MS Mincho" pitchFamily="49" charset="-128"/>
            </a:endParaRPr>
          </a:p>
        </p:txBody>
      </p:sp>
      <p:sp>
        <p:nvSpPr>
          <p:cNvPr id="20889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8896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وَلَعَنَ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عُمَرَ بْنَ سَعْدٍ</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May Allah also </a:t>
            </a:r>
            <a:r>
              <a:rPr lang="en-US" sz="3600" b="1" kern="1200" dirty="0" smtClean="0">
                <a:solidFill>
                  <a:schemeClr val="bg1"/>
                </a:solidFill>
                <a:ea typeface="MS Mincho" pitchFamily="49" charset="-128"/>
              </a:rPr>
              <a:t>withhold blessing from </a:t>
            </a:r>
            <a:r>
              <a:rPr lang="en-US" sz="3600" b="1" kern="1200" dirty="0">
                <a:solidFill>
                  <a:schemeClr val="bg1"/>
                </a:solidFill>
                <a:ea typeface="MS Mincho" pitchFamily="49" charset="-128"/>
              </a:rPr>
              <a:t>`Umar the son of </a:t>
            </a:r>
            <a:r>
              <a:rPr lang="en-US" sz="3600" b="1" kern="1200" dirty="0" err="1">
                <a:solidFill>
                  <a:schemeClr val="bg1"/>
                </a:solidFill>
                <a:ea typeface="MS Mincho" pitchFamily="49" charset="-128"/>
              </a:rPr>
              <a:t>Sa`d</a:t>
            </a:r>
            <a:r>
              <a:rPr lang="en-US" sz="3600" b="1" kern="1200" dirty="0">
                <a:solidFill>
                  <a:schemeClr val="bg1"/>
                </a:solidFill>
                <a:ea typeface="MS Mincho" pitchFamily="49" charset="-128"/>
              </a:rPr>
              <a:t>.</a:t>
            </a:r>
          </a:p>
        </p:txBody>
      </p:sp>
      <p:sp>
        <p:nvSpPr>
          <p:cNvPr id="4710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la`ana allahu `umara bna sa`din</a:t>
            </a:r>
          </a:p>
        </p:txBody>
      </p:sp>
      <p:sp>
        <p:nvSpPr>
          <p:cNvPr id="471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4711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وَارْحَمْ مُحَمَّدًا وَّ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مُحَمَّدٍ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Have mercy on Muhammad and the family of Muhammad</a:t>
            </a:r>
            <a:endParaRPr lang="en-US" sz="3600" b="1" kern="1200" dirty="0" smtClean="0">
              <a:solidFill>
                <a:schemeClr val="bg1"/>
              </a:solidFill>
              <a:ea typeface="MS Mincho" pitchFamily="49" charset="-128"/>
            </a:endParaRPr>
          </a:p>
        </p:txBody>
      </p:sp>
      <p:sp>
        <p:nvSpPr>
          <p:cNvPr id="208998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War-H’am Nuh’ammadin’w Wa Aali Muh’ammad </a:t>
            </a:r>
            <a:endParaRPr lang="fi-FI" sz="3200" b="1" i="1" dirty="0">
              <a:solidFill>
                <a:schemeClr val="bg1"/>
              </a:solidFill>
              <a:ea typeface="MS Mincho" pitchFamily="49" charset="-128"/>
            </a:endParaRPr>
          </a:p>
        </p:txBody>
      </p:sp>
      <p:sp>
        <p:nvSpPr>
          <p:cNvPr id="20899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89990"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بِاَكْمَلِ</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 اَفْضَلِ مَا صَلَّيْتَ وَ بَارَكْتَ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More thoroughly and decisively than </a:t>
            </a:r>
            <a:r>
              <a:rPr lang="en-US" sz="3600" b="1" kern="1200" dirty="0" smtClean="0">
                <a:solidFill>
                  <a:schemeClr val="bg1"/>
                </a:solidFill>
                <a:ea typeface="MS Mincho" pitchFamily="49" charset="-128"/>
              </a:rPr>
              <a:t>You </a:t>
            </a:r>
            <a:r>
              <a:rPr lang="en-US" sz="3600" b="1" kern="1200" dirty="0">
                <a:solidFill>
                  <a:schemeClr val="bg1"/>
                </a:solidFill>
                <a:ea typeface="MS Mincho" pitchFamily="49" charset="-128"/>
              </a:rPr>
              <a:t>had blessed, kept at peace and loved</a:t>
            </a:r>
            <a:endParaRPr lang="en-US" sz="3600" b="1" kern="1200" dirty="0" smtClean="0">
              <a:solidFill>
                <a:schemeClr val="bg1"/>
              </a:solidFill>
              <a:ea typeface="MS Mincho" pitchFamily="49" charset="-128"/>
            </a:endParaRPr>
          </a:p>
        </p:txBody>
      </p:sp>
      <p:sp>
        <p:nvSpPr>
          <p:cNvPr id="209101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Bi-Akmali Wa Afz”Ali Maa S’allayta Wa Baarakta </a:t>
            </a:r>
            <a:endParaRPr lang="fi-FI" sz="3200" b="1" i="1" dirty="0">
              <a:solidFill>
                <a:schemeClr val="bg1"/>
              </a:solidFill>
              <a:ea typeface="MS Mincho" pitchFamily="49" charset="-128"/>
            </a:endParaRPr>
          </a:p>
        </p:txBody>
      </p:sp>
      <p:sp>
        <p:nvSpPr>
          <p:cNvPr id="20910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9101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تَرَحَّـمْتَ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اَنْبِيَآئِكَ</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 رُسُلِكَ وَ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مَلَآئِكَتِكَ</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 حَـمَلَةِ عَرْشِكَ </a:t>
            </a:r>
          </a:p>
        </p:txBody>
      </p:sp>
      <p:sp>
        <p:nvSpPr>
          <p:cNvPr id="12" name="Subtitle 4"/>
          <p:cNvSpPr>
            <a:spLocks noGrp="1"/>
          </p:cNvSpPr>
          <p:nvPr>
            <p:ph type="subTitle" idx="1"/>
          </p:nvPr>
        </p:nvSpPr>
        <p:spPr>
          <a:xfrm>
            <a:off x="228600" y="3505200"/>
            <a:ext cx="8686800" cy="1752600"/>
          </a:xfrm>
          <a:extLst/>
        </p:spPr>
        <p:txBody>
          <a:bodyPr/>
          <a:lstStyle/>
          <a:p>
            <a:pPr marL="342900" indent="-342900" eaLnBrk="1" hangingPunct="1">
              <a:defRPr/>
            </a:pPr>
            <a:r>
              <a:rPr lang="en-US" sz="3600" b="1" kern="1200" dirty="0" smtClean="0">
                <a:solidFill>
                  <a:schemeClr val="bg1"/>
                </a:solidFill>
                <a:ea typeface="MS Mincho" pitchFamily="49" charset="-128"/>
              </a:rPr>
              <a:t>Your </a:t>
            </a:r>
            <a:r>
              <a:rPr lang="en-US" sz="3600" b="1" kern="1200" dirty="0">
                <a:solidFill>
                  <a:schemeClr val="bg1"/>
                </a:solidFill>
                <a:ea typeface="MS Mincho" pitchFamily="49" charset="-128"/>
              </a:rPr>
              <a:t>Prophets, Messengers, Angels and bearers of </a:t>
            </a:r>
            <a:r>
              <a:rPr lang="en-US" sz="3600" b="1" kern="1200" dirty="0" smtClean="0">
                <a:solidFill>
                  <a:schemeClr val="bg1"/>
                </a:solidFill>
                <a:ea typeface="MS Mincho" pitchFamily="49" charset="-128"/>
              </a:rPr>
              <a:t>Your </a:t>
            </a:r>
            <a:r>
              <a:rPr lang="en-US" sz="3600" b="1" i="1" kern="1200" dirty="0" err="1">
                <a:solidFill>
                  <a:schemeClr val="bg1"/>
                </a:solidFill>
                <a:ea typeface="MS Mincho" pitchFamily="49" charset="-128"/>
              </a:rPr>
              <a:t>Arsh</a:t>
            </a:r>
            <a:r>
              <a:rPr lang="en-US" sz="3600" b="1" kern="1200" dirty="0">
                <a:solidFill>
                  <a:schemeClr val="bg1"/>
                </a:solidFill>
                <a:ea typeface="MS Mincho" pitchFamily="49" charset="-128"/>
              </a:rPr>
              <a:t>.</a:t>
            </a:r>
            <a:endParaRPr lang="en-US" sz="3600" b="1" kern="1200" dirty="0" smtClean="0">
              <a:solidFill>
                <a:schemeClr val="bg1"/>
              </a:solidFill>
              <a:ea typeface="MS Mincho" pitchFamily="49" charset="-128"/>
            </a:endParaRPr>
          </a:p>
        </p:txBody>
      </p:sp>
      <p:sp>
        <p:nvSpPr>
          <p:cNvPr id="2092036" name="Subtitle 4"/>
          <p:cNvSpPr txBox="1">
            <a:spLocks/>
          </p:cNvSpPr>
          <p:nvPr/>
        </p:nvSpPr>
        <p:spPr bwMode="auto">
          <a:xfrm>
            <a:off x="304800" y="4800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Tarah’h’amta A’laa Ambiyaaa-Ika Wa Rusulika Wa Malaa-Ikatika Wa H’amalati A’rshika </a:t>
            </a:r>
            <a:endParaRPr lang="fi-FI" sz="3200" b="1" i="1" dirty="0">
              <a:solidFill>
                <a:schemeClr val="bg1"/>
              </a:solidFill>
              <a:ea typeface="MS Mincho" pitchFamily="49" charset="-128"/>
            </a:endParaRPr>
          </a:p>
        </p:txBody>
      </p:sp>
      <p:sp>
        <p:nvSpPr>
          <p:cNvPr id="20920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9203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بِلَآ</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اِلَّآ</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اَنْتَ</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In the name and for the sake of </a:t>
            </a:r>
            <a:r>
              <a:rPr lang="en-US" sz="3600" b="1" i="1" kern="1200" dirty="0">
                <a:solidFill>
                  <a:schemeClr val="bg1"/>
                </a:solidFill>
                <a:ea typeface="MS Mincho" pitchFamily="49" charset="-128"/>
              </a:rPr>
              <a:t>“La </a:t>
            </a:r>
            <a:r>
              <a:rPr lang="en-US" sz="3600" b="1" i="1" kern="1200" dirty="0" err="1">
                <a:solidFill>
                  <a:schemeClr val="bg1"/>
                </a:solidFill>
                <a:ea typeface="MS Mincho" pitchFamily="49" charset="-128"/>
              </a:rPr>
              <a:t>ilaaha</a:t>
            </a:r>
            <a:r>
              <a:rPr lang="en-US" sz="3600" b="1" i="1" kern="1200" dirty="0">
                <a:solidFill>
                  <a:schemeClr val="bg1"/>
                </a:solidFill>
                <a:ea typeface="MS Mincho" pitchFamily="49" charset="-128"/>
              </a:rPr>
              <a:t> </a:t>
            </a:r>
            <a:r>
              <a:rPr lang="en-US" sz="3600" b="1" i="1" kern="1200" dirty="0" err="1">
                <a:solidFill>
                  <a:schemeClr val="bg1"/>
                </a:solidFill>
                <a:ea typeface="MS Mincho" pitchFamily="49" charset="-128"/>
              </a:rPr>
              <a:t>illaa</a:t>
            </a:r>
            <a:r>
              <a:rPr lang="en-US" sz="3600" b="1" i="1" kern="1200" dirty="0">
                <a:solidFill>
                  <a:schemeClr val="bg1"/>
                </a:solidFill>
                <a:ea typeface="MS Mincho" pitchFamily="49" charset="-128"/>
              </a:rPr>
              <a:t> anta”</a:t>
            </a:r>
            <a:r>
              <a:rPr lang="en-US" sz="3600" b="1" kern="1200" dirty="0">
                <a:solidFill>
                  <a:schemeClr val="bg1"/>
                </a:solidFill>
                <a:ea typeface="MS Mincho" pitchFamily="49" charset="-128"/>
              </a:rPr>
              <a:t>.</a:t>
            </a:r>
            <a:endParaRPr lang="en-US" sz="3600" b="1" kern="1200" dirty="0" smtClean="0">
              <a:solidFill>
                <a:schemeClr val="bg1"/>
              </a:solidFill>
              <a:ea typeface="MS Mincho" pitchFamily="49" charset="-128"/>
            </a:endParaRPr>
          </a:p>
        </p:txBody>
      </p:sp>
      <p:sp>
        <p:nvSpPr>
          <p:cNvPr id="209306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Bilaaa-I Ilaaha Illaa Anta </a:t>
            </a:r>
            <a:endParaRPr lang="fi-FI" sz="3200" b="1" i="1" dirty="0">
              <a:solidFill>
                <a:schemeClr val="bg1"/>
              </a:solidFill>
              <a:ea typeface="MS Mincho" pitchFamily="49" charset="-128"/>
            </a:endParaRPr>
          </a:p>
        </p:txBody>
      </p:sp>
      <p:sp>
        <p:nvSpPr>
          <p:cNvPr id="20930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93062"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اَللّٰهُمَّ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لاَ تُفَرِّقْ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بَيْنِىْ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 بَيْنَ مُحَمَّدٍ وَّ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smtClean="0">
                <a:solidFill>
                  <a:schemeClr val="bg1"/>
                </a:solidFill>
                <a:latin typeface="Arabic Typesetting" panose="03020402040406030203" pitchFamily="66" charset="-78"/>
                <a:ea typeface="+mn-ea"/>
                <a:cs typeface="Arabic Typesetting" panose="03020402040406030203" pitchFamily="66" charset="-78"/>
              </a:rPr>
              <a:t>مُحَمَّدٍ</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my Allah! Let there be no separation (ever) between me and Muhammad and the family of Muhammad, </a:t>
            </a:r>
            <a:endParaRPr lang="en-US" sz="3600" b="1" kern="1200" dirty="0" smtClean="0">
              <a:solidFill>
                <a:schemeClr val="bg1"/>
              </a:solidFill>
              <a:ea typeface="MS Mincho" pitchFamily="49" charset="-128"/>
            </a:endParaRPr>
          </a:p>
        </p:txBody>
      </p:sp>
      <p:sp>
        <p:nvSpPr>
          <p:cNvPr id="209408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Allaahumma Laa Tufarriq Baynee Wa Bayna Muh’ammadin’w Wa Aali Muh’ammad </a:t>
            </a:r>
            <a:endParaRPr lang="fi-FI" sz="3200" b="1" i="1" dirty="0">
              <a:solidFill>
                <a:schemeClr val="bg1"/>
              </a:solidFill>
              <a:ea typeface="MS Mincho" pitchFamily="49" charset="-128"/>
            </a:endParaRPr>
          </a:p>
        </p:txBody>
      </p:sp>
      <p:sp>
        <p:nvSpPr>
          <p:cNvPr id="20940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9408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صَلَوَاتُكَ عَلَيْهِ وَ عَلَيْهِمْ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Your blessing be on him and them</a:t>
            </a:r>
          </a:p>
        </p:txBody>
      </p:sp>
      <p:sp>
        <p:nvSpPr>
          <p:cNvPr id="209408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S’alawaatuka A’layhi Wa A’layhim </a:t>
            </a:r>
            <a:endParaRPr lang="fi-FI" sz="3200" b="1" i="1" dirty="0">
              <a:solidFill>
                <a:schemeClr val="bg1"/>
              </a:solidFill>
              <a:ea typeface="MS Mincho" pitchFamily="49" charset="-128"/>
            </a:endParaRPr>
          </a:p>
        </p:txBody>
      </p:sp>
      <p:sp>
        <p:nvSpPr>
          <p:cNvPr id="20940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9408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extLst>
      <p:ext uri="{BB962C8B-B14F-4D97-AF65-F5344CB8AC3E}">
        <p14:creationId xmlns:p14="http://schemas.microsoft.com/office/powerpoint/2010/main" val="3533871400"/>
      </p:ext>
    </p:extLst>
  </p:cSld>
  <p:clrMapOvr>
    <a:masterClrMapping/>
  </p:clrMapOvr>
  <p:transition>
    <p:fade/>
  </p:transition>
  <p:timing>
    <p:tnLst>
      <p:par>
        <p:cTn id="1" dur="indefinite" restart="never" nodeType="tmRoot"/>
      </p:par>
    </p:tnLst>
  </p:timing>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وَاجْعَلْنِىْ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يَا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مَوْلاَىَ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 شِيْعَةِ مُحَمَّدٍ وَّعَلِىٍّ وَّ </a:t>
            </a:r>
            <a:r>
              <a:rPr lang="ar-SA" sz="9200" kern="1200" dirty="0" smtClean="0">
                <a:solidFill>
                  <a:schemeClr val="bg1"/>
                </a:solidFill>
                <a:latin typeface="Arabic Typesetting" panose="03020402040406030203" pitchFamily="66" charset="-78"/>
                <a:ea typeface="+mn-ea"/>
                <a:cs typeface="Arabic Typesetting" panose="03020402040406030203" pitchFamily="66" charset="-78"/>
              </a:rPr>
              <a:t>فَاطِمَةَ</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Let me be among the friends and followers of Muhammad, Ali, Fatimah, </a:t>
            </a:r>
            <a:endParaRPr lang="en-US" sz="3600" b="1" kern="1200" dirty="0" smtClean="0">
              <a:solidFill>
                <a:schemeClr val="bg1"/>
              </a:solidFill>
              <a:ea typeface="MS Mincho" pitchFamily="49" charset="-128"/>
            </a:endParaRPr>
          </a:p>
        </p:txBody>
      </p:sp>
      <p:sp>
        <p:nvSpPr>
          <p:cNvPr id="209510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Waj-A’lnee Yaa Mawlaaya Min Shee-A’ti Muh’ammadin Wa A’liyyin Wa Faat’imata </a:t>
            </a:r>
            <a:endParaRPr lang="fi-FI" sz="3200" b="1" i="1" dirty="0">
              <a:solidFill>
                <a:schemeClr val="bg1"/>
              </a:solidFill>
              <a:ea typeface="MS Mincho" pitchFamily="49" charset="-128"/>
            </a:endParaRPr>
          </a:p>
        </p:txBody>
      </p:sp>
      <p:sp>
        <p:nvSpPr>
          <p:cNvPr id="20951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95110"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 وَ الْحَسَنِ وَ الْحُسَيْنِ</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err="1" smtClean="0">
                <a:solidFill>
                  <a:schemeClr val="bg1"/>
                </a:solidFill>
                <a:ea typeface="MS Mincho" pitchFamily="49" charset="-128"/>
              </a:rPr>
              <a:t>Hasan</a:t>
            </a:r>
            <a:r>
              <a:rPr lang="en-US" sz="3600" b="1" kern="1200" dirty="0" smtClean="0">
                <a:solidFill>
                  <a:schemeClr val="bg1"/>
                </a:solidFill>
                <a:ea typeface="MS Mincho" pitchFamily="49" charset="-128"/>
              </a:rPr>
              <a:t> and </a:t>
            </a:r>
            <a:r>
              <a:rPr lang="en-US" sz="3600" b="1" kern="1200" dirty="0" err="1" smtClean="0">
                <a:solidFill>
                  <a:schemeClr val="bg1"/>
                </a:solidFill>
                <a:ea typeface="MS Mincho" pitchFamily="49" charset="-128"/>
              </a:rPr>
              <a:t>Husayn</a:t>
            </a:r>
            <a:endParaRPr lang="en-US" sz="3600" b="1" kern="1200" dirty="0" smtClean="0">
              <a:solidFill>
                <a:schemeClr val="bg1"/>
              </a:solidFill>
              <a:ea typeface="MS Mincho" pitchFamily="49" charset="-128"/>
            </a:endParaRPr>
          </a:p>
        </p:txBody>
      </p:sp>
      <p:sp>
        <p:nvSpPr>
          <p:cNvPr id="209510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Wal H’asani Wal H’usayn </a:t>
            </a:r>
            <a:endParaRPr lang="fi-FI" sz="3200" b="1" i="1" dirty="0">
              <a:solidFill>
                <a:schemeClr val="bg1"/>
              </a:solidFill>
              <a:ea typeface="MS Mincho" pitchFamily="49" charset="-128"/>
            </a:endParaRPr>
          </a:p>
        </p:txBody>
      </p:sp>
      <p:sp>
        <p:nvSpPr>
          <p:cNvPr id="20951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95110"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extLst>
      <p:ext uri="{BB962C8B-B14F-4D97-AF65-F5344CB8AC3E}">
        <p14:creationId xmlns:p14="http://schemas.microsoft.com/office/powerpoint/2010/main" val="2566273054"/>
      </p:ext>
    </p:extLst>
  </p:cSld>
  <p:clrMapOvr>
    <a:masterClrMapping/>
  </p:clrMapOvr>
  <p:transition>
    <p:fade/>
  </p:transition>
  <p:timing>
    <p:tnLst>
      <p:par>
        <p:cTn id="1" dur="indefinite" restart="never" nodeType="tmRoot"/>
      </p:par>
    </p:tnLst>
  </p:timing>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ذُرِّيَّتِهِمِ الطَّاهِرَةِ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الْـمُنْتَجَبَةِ</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their pure and select descendants. </a:t>
            </a:r>
            <a:endParaRPr lang="en-US" sz="3600" b="1" kern="1200" dirty="0" smtClean="0">
              <a:solidFill>
                <a:schemeClr val="bg1"/>
              </a:solidFill>
              <a:ea typeface="MS Mincho" pitchFamily="49" charset="-128"/>
            </a:endParaRPr>
          </a:p>
        </p:txBody>
      </p:sp>
      <p:sp>
        <p:nvSpPr>
          <p:cNvPr id="209613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D’uriiyaatihimit’ T’aahiratil Muntajabah </a:t>
            </a:r>
            <a:endParaRPr lang="fi-FI" sz="3200" b="1" i="1" dirty="0">
              <a:solidFill>
                <a:schemeClr val="bg1"/>
              </a:solidFill>
              <a:ea typeface="MS Mincho" pitchFamily="49" charset="-128"/>
            </a:endParaRPr>
          </a:p>
        </p:txBody>
      </p:sp>
      <p:sp>
        <p:nvSpPr>
          <p:cNvPr id="20961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9613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وَهَبْ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التَّمَسُّكَ بِـحَبْلِهِمْ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Give me the insight to cling to their friendship,</a:t>
            </a:r>
            <a:endParaRPr lang="en-US" sz="3600" b="1" kern="1200" dirty="0" smtClean="0">
              <a:solidFill>
                <a:schemeClr val="bg1"/>
              </a:solidFill>
              <a:ea typeface="MS Mincho" pitchFamily="49" charset="-128"/>
            </a:endParaRPr>
          </a:p>
        </p:txBody>
      </p:sp>
      <p:sp>
        <p:nvSpPr>
          <p:cNvPr id="209715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Hab Liyat Tamassuka Bi-H’ablihim </a:t>
            </a:r>
            <a:endParaRPr lang="fi-FI" sz="3200" b="1" i="1" dirty="0">
              <a:solidFill>
                <a:schemeClr val="bg1"/>
              </a:solidFill>
              <a:ea typeface="MS Mincho" pitchFamily="49" charset="-128"/>
            </a:endParaRPr>
          </a:p>
        </p:txBody>
      </p:sp>
      <p:sp>
        <p:nvSpPr>
          <p:cNvPr id="20971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9715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وَلَعَنَ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شِمْراً</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May Allah also </a:t>
            </a:r>
            <a:r>
              <a:rPr lang="en-US" sz="3600" b="1" kern="1200" dirty="0" smtClean="0">
                <a:solidFill>
                  <a:schemeClr val="bg1"/>
                </a:solidFill>
                <a:ea typeface="MS Mincho" pitchFamily="49" charset="-128"/>
              </a:rPr>
              <a:t>withhold blessing from </a:t>
            </a:r>
            <a:r>
              <a:rPr lang="en-US" sz="3600" b="1" kern="1200" dirty="0" err="1">
                <a:solidFill>
                  <a:schemeClr val="bg1"/>
                </a:solidFill>
                <a:ea typeface="MS Mincho" pitchFamily="49" charset="-128"/>
              </a:rPr>
              <a:t>Shimr</a:t>
            </a:r>
            <a:r>
              <a:rPr lang="en-US" sz="3600" b="1" kern="1200" dirty="0">
                <a:solidFill>
                  <a:schemeClr val="bg1"/>
                </a:solidFill>
                <a:ea typeface="MS Mincho" pitchFamily="49" charset="-128"/>
              </a:rPr>
              <a:t>.</a:t>
            </a:r>
          </a:p>
        </p:txBody>
      </p:sp>
      <p:sp>
        <p:nvSpPr>
          <p:cNvPr id="4813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la`ana allahu shimran</a:t>
            </a:r>
          </a:p>
        </p:txBody>
      </p:sp>
      <p:sp>
        <p:nvSpPr>
          <p:cNvPr id="481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48134"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الرِّضَا بِسَبِيْلِهِمْ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be ready to always walk with them,</a:t>
            </a:r>
            <a:endParaRPr lang="en-US" sz="3600" b="1" kern="1200" dirty="0" smtClean="0">
              <a:solidFill>
                <a:schemeClr val="bg1"/>
              </a:solidFill>
              <a:ea typeface="MS Mincho" pitchFamily="49" charset="-128"/>
            </a:endParaRPr>
          </a:p>
        </p:txBody>
      </p:sp>
      <p:sp>
        <p:nvSpPr>
          <p:cNvPr id="209818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War-Riz”Aa Bi-Sabeelihim </a:t>
            </a:r>
            <a:endParaRPr lang="fi-FI" sz="3200" b="1" i="1" dirty="0">
              <a:solidFill>
                <a:schemeClr val="bg1"/>
              </a:solidFill>
              <a:ea typeface="MS Mincho" pitchFamily="49" charset="-128"/>
            </a:endParaRPr>
          </a:p>
        </p:txBody>
      </p:sp>
      <p:sp>
        <p:nvSpPr>
          <p:cNvPr id="20981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98182"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الْاَخْذَ بِطَرِيْقَتِهِمْ</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make use of their lifestyle,</a:t>
            </a:r>
            <a:endParaRPr lang="en-US" sz="3600" b="1" kern="1200" dirty="0" smtClean="0">
              <a:solidFill>
                <a:schemeClr val="bg1"/>
              </a:solidFill>
              <a:ea typeface="MS Mincho" pitchFamily="49" charset="-128"/>
            </a:endParaRPr>
          </a:p>
        </p:txBody>
      </p:sp>
      <p:sp>
        <p:nvSpPr>
          <p:cNvPr id="209920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Wal-Akhd’a Bi-T’areeqatihim </a:t>
            </a:r>
            <a:endParaRPr lang="fi-FI" sz="3200" b="1" i="1" dirty="0">
              <a:solidFill>
                <a:schemeClr val="bg1"/>
              </a:solidFill>
              <a:ea typeface="MS Mincho" pitchFamily="49" charset="-128"/>
            </a:endParaRPr>
          </a:p>
        </p:txBody>
      </p:sp>
      <p:sp>
        <p:nvSpPr>
          <p:cNvPr id="20992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9920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اِنَّكَ جَوَادٌ كَرِيْمٌ.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Verily, </a:t>
            </a:r>
            <a:r>
              <a:rPr lang="en-US" sz="3600" b="1" kern="1200" dirty="0" smtClean="0">
                <a:solidFill>
                  <a:schemeClr val="bg1"/>
                </a:solidFill>
                <a:ea typeface="MS Mincho" pitchFamily="49" charset="-128"/>
              </a:rPr>
              <a:t>You are </a:t>
            </a:r>
            <a:r>
              <a:rPr lang="en-US" sz="3600" b="1" kern="1200" dirty="0">
                <a:solidFill>
                  <a:schemeClr val="bg1"/>
                </a:solidFill>
                <a:ea typeface="MS Mincho" pitchFamily="49" charset="-128"/>
              </a:rPr>
              <a:t>liberal, generous and honorable. </a:t>
            </a:r>
            <a:endParaRPr lang="en-US" sz="3600" b="1" kern="1200" dirty="0" smtClean="0">
              <a:solidFill>
                <a:schemeClr val="bg1"/>
              </a:solidFill>
              <a:ea typeface="MS Mincho" pitchFamily="49" charset="-128"/>
            </a:endParaRPr>
          </a:p>
        </p:txBody>
      </p:sp>
      <p:sp>
        <p:nvSpPr>
          <p:cNvPr id="210022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Innaka Jawwaadun Kareem</a:t>
            </a:r>
            <a:endParaRPr lang="fi-FI" sz="3200" b="1" i="1" dirty="0">
              <a:solidFill>
                <a:schemeClr val="bg1"/>
              </a:solidFill>
              <a:ea typeface="MS Mincho" pitchFamily="49" charset="-128"/>
            </a:endParaRPr>
          </a:p>
        </p:txBody>
      </p:sp>
      <p:sp>
        <p:nvSpPr>
          <p:cNvPr id="21002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100230"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9634" name="Rectangle 2"/>
          <p:cNvSpPr>
            <a:spLocks noChangeArrowheads="1"/>
          </p:cNvSpPr>
          <p:nvPr/>
        </p:nvSpPr>
        <p:spPr bwMode="auto">
          <a:xfrm>
            <a:off x="0" y="1464192"/>
            <a:ext cx="9144000" cy="455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lvl="1" algn="ctr" eaLnBrk="0" hangingPunct="0">
              <a:tabLst>
                <a:tab pos="685800" algn="l"/>
              </a:tabLst>
            </a:pPr>
            <a:r>
              <a:rPr lang="en-US" sz="5800" b="1" dirty="0" smtClean="0">
                <a:solidFill>
                  <a:srgbClr val="CC0000"/>
                </a:solidFill>
                <a:latin typeface="Al-Arial"/>
                <a:ea typeface="MS Mincho" pitchFamily="49" charset="-128"/>
              </a:rPr>
              <a:t>Now go into prostration (</a:t>
            </a:r>
            <a:r>
              <a:rPr lang="en-US" sz="5800" b="1" i="1" dirty="0" err="1" smtClean="0">
                <a:solidFill>
                  <a:srgbClr val="CC0000"/>
                </a:solidFill>
                <a:latin typeface="Al-Arial"/>
                <a:ea typeface="MS Mincho" pitchFamily="49" charset="-128"/>
              </a:rPr>
              <a:t>sajdah</a:t>
            </a:r>
            <a:r>
              <a:rPr lang="en-US" sz="5800" b="1" dirty="0" smtClean="0">
                <a:solidFill>
                  <a:srgbClr val="CC0000"/>
                </a:solidFill>
                <a:latin typeface="Al-Arial"/>
                <a:ea typeface="MS Mincho" pitchFamily="49" charset="-128"/>
              </a:rPr>
              <a:t>), keep each side of your face (cheek) on the earth, one after the other and say:</a:t>
            </a:r>
            <a:endParaRPr lang="en-US" sz="5800" b="1" dirty="0">
              <a:solidFill>
                <a:srgbClr val="CC0000"/>
              </a:solidFill>
              <a:latin typeface="Al-Arial"/>
              <a:ea typeface="MS Mincho" pitchFamily="49" charset="-128"/>
            </a:endParaRPr>
          </a:p>
        </p:txBody>
      </p:sp>
      <p:sp>
        <p:nvSpPr>
          <p:cNvPr id="198963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198963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extLst>
      <p:ext uri="{BB962C8B-B14F-4D97-AF65-F5344CB8AC3E}">
        <p14:creationId xmlns:p14="http://schemas.microsoft.com/office/powerpoint/2010/main" val="3298822985"/>
      </p:ext>
    </p:extLst>
  </p:cSld>
  <p:clrMapOvr>
    <a:masterClrMapping/>
  </p:clrMapOvr>
  <p:transition>
    <p:fade/>
  </p:transition>
  <p:timing>
    <p:tnLst>
      <p:par>
        <p:cTn id="1" dur="indefinite" restart="never" nodeType="tmRoot"/>
      </p:par>
    </p:tnLst>
  </p:timing>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مَنْ يَحْكُمُ مَا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يَشَآءُ</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He who decrees that which He wills,</a:t>
            </a:r>
            <a:endParaRPr lang="en-US" sz="3600" b="1" kern="1200" dirty="0" smtClean="0">
              <a:solidFill>
                <a:schemeClr val="bg1"/>
              </a:solidFill>
              <a:ea typeface="MS Mincho" pitchFamily="49" charset="-128"/>
            </a:endParaRPr>
          </a:p>
        </p:txBody>
      </p:sp>
      <p:sp>
        <p:nvSpPr>
          <p:cNvPr id="210125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Yaa Man Yah’kumu Maa Yashaaa-U </a:t>
            </a:r>
            <a:endParaRPr lang="fi-FI" sz="3200" b="1" i="1" dirty="0">
              <a:solidFill>
                <a:schemeClr val="bg1"/>
              </a:solidFill>
              <a:ea typeface="MS Mincho" pitchFamily="49" charset="-128"/>
            </a:endParaRPr>
          </a:p>
        </p:txBody>
      </p:sp>
      <p:sp>
        <p:nvSpPr>
          <p:cNvPr id="21012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10125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يَفْعَلُ مَا يُرِيْدُ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does that which He wants.</a:t>
            </a:r>
            <a:endParaRPr lang="en-US" sz="3600" b="1" kern="1200" dirty="0" smtClean="0">
              <a:solidFill>
                <a:schemeClr val="bg1"/>
              </a:solidFill>
              <a:ea typeface="MS Mincho" pitchFamily="49" charset="-128"/>
            </a:endParaRPr>
          </a:p>
        </p:txBody>
      </p:sp>
      <p:sp>
        <p:nvSpPr>
          <p:cNvPr id="210227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Yaf-A’lu Maa Yureedu</a:t>
            </a:r>
            <a:endParaRPr lang="fi-FI" sz="3200" b="1" i="1" dirty="0">
              <a:solidFill>
                <a:schemeClr val="bg1"/>
              </a:solidFill>
              <a:ea typeface="MS Mincho" pitchFamily="49" charset="-128"/>
            </a:endParaRPr>
          </a:p>
        </p:txBody>
      </p:sp>
      <p:sp>
        <p:nvSpPr>
          <p:cNvPr id="21022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10227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اَنْتَ حَكَمْتَ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It </a:t>
            </a:r>
            <a:r>
              <a:rPr lang="en-US" sz="3600" b="1" kern="1200" dirty="0" smtClean="0">
                <a:solidFill>
                  <a:schemeClr val="bg1"/>
                </a:solidFill>
                <a:ea typeface="MS Mincho" pitchFamily="49" charset="-128"/>
              </a:rPr>
              <a:t>is You </a:t>
            </a:r>
            <a:r>
              <a:rPr lang="en-US" sz="3600" b="1" kern="1200" dirty="0">
                <a:solidFill>
                  <a:schemeClr val="bg1"/>
                </a:solidFill>
                <a:ea typeface="MS Mincho" pitchFamily="49" charset="-128"/>
              </a:rPr>
              <a:t>who possesses and exercises absolute power;</a:t>
            </a:r>
            <a:endParaRPr lang="en-US" sz="3600" b="1" kern="1200" dirty="0" smtClean="0">
              <a:solidFill>
                <a:schemeClr val="bg1"/>
              </a:solidFill>
              <a:ea typeface="MS Mincho" pitchFamily="49" charset="-128"/>
            </a:endParaRPr>
          </a:p>
        </p:txBody>
      </p:sp>
      <p:sp>
        <p:nvSpPr>
          <p:cNvPr id="210330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Anta H’akamta </a:t>
            </a:r>
            <a:endParaRPr lang="fi-FI" sz="3200" b="1" i="1" dirty="0">
              <a:solidFill>
                <a:schemeClr val="bg1"/>
              </a:solidFill>
              <a:ea typeface="MS Mincho" pitchFamily="49" charset="-128"/>
            </a:endParaRPr>
          </a:p>
        </p:txBody>
      </p:sp>
      <p:sp>
        <p:nvSpPr>
          <p:cNvPr id="21033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103302"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فَلَكَ الْـحَمْدُ مَـحْمُوْدًا مَّشْكُوْرً</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Therefore (all) praise is for </a:t>
            </a:r>
            <a:r>
              <a:rPr lang="en-US" sz="3600" b="1" kern="1200" dirty="0" smtClean="0">
                <a:solidFill>
                  <a:schemeClr val="bg1"/>
                </a:solidFill>
                <a:ea typeface="MS Mincho" pitchFamily="49" charset="-128"/>
              </a:rPr>
              <a:t>You </a:t>
            </a:r>
            <a:r>
              <a:rPr lang="en-US" sz="3600" b="1" kern="1200" dirty="0">
                <a:solidFill>
                  <a:schemeClr val="bg1"/>
                </a:solidFill>
                <a:ea typeface="MS Mincho" pitchFamily="49" charset="-128"/>
              </a:rPr>
              <a:t>(only); </a:t>
            </a:r>
            <a:r>
              <a:rPr lang="en-US" sz="3600" b="1" kern="1200" dirty="0" smtClean="0">
                <a:solidFill>
                  <a:schemeClr val="bg1"/>
                </a:solidFill>
                <a:ea typeface="MS Mincho" pitchFamily="49" charset="-128"/>
              </a:rPr>
              <a:t>(You alone are) the praiseworthy</a:t>
            </a:r>
            <a:r>
              <a:rPr lang="en-US" sz="3600" b="1" kern="1200" dirty="0">
                <a:solidFill>
                  <a:schemeClr val="bg1"/>
                </a:solidFill>
                <a:ea typeface="MS Mincho" pitchFamily="49" charset="-128"/>
              </a:rPr>
              <a:t>, the thankworthy.</a:t>
            </a:r>
            <a:endParaRPr lang="en-US" sz="3600" b="1" kern="1200" dirty="0" smtClean="0">
              <a:solidFill>
                <a:schemeClr val="bg1"/>
              </a:solidFill>
              <a:ea typeface="MS Mincho" pitchFamily="49" charset="-128"/>
            </a:endParaRPr>
          </a:p>
        </p:txBody>
      </p:sp>
      <p:sp>
        <p:nvSpPr>
          <p:cNvPr id="210432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Falakal H’amdu Mah’moodan Mashkooraa </a:t>
            </a:r>
            <a:endParaRPr lang="fi-FI" sz="3200" b="1" i="1" dirty="0">
              <a:solidFill>
                <a:schemeClr val="bg1"/>
              </a:solidFill>
              <a:ea typeface="MS Mincho" pitchFamily="49" charset="-128"/>
            </a:endParaRPr>
          </a:p>
        </p:txBody>
      </p:sp>
      <p:sp>
        <p:nvSpPr>
          <p:cNvPr id="21043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10432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فَعَجِّلْ يَا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مَوْلاَىَ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فَرَجَهُمْ وَ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فَرَجَنَابِهِمْ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my Master, let them have a life full of love and peace, and let us share the harmony and bliss with them,</a:t>
            </a:r>
            <a:endParaRPr lang="en-US" sz="3600" b="1" kern="1200" dirty="0" smtClean="0">
              <a:solidFill>
                <a:schemeClr val="bg1"/>
              </a:solidFill>
              <a:ea typeface="MS Mincho" pitchFamily="49" charset="-128"/>
            </a:endParaRPr>
          </a:p>
        </p:txBody>
      </p:sp>
      <p:sp>
        <p:nvSpPr>
          <p:cNvPr id="210534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Fa-A’jjil Yaa Mawlaaya Farajahum Wa Farajanaa Bihim </a:t>
            </a:r>
            <a:endParaRPr lang="fi-FI" sz="3200" b="1" i="1" dirty="0">
              <a:solidFill>
                <a:schemeClr val="bg1"/>
              </a:solidFill>
              <a:ea typeface="MS Mincho" pitchFamily="49" charset="-128"/>
            </a:endParaRPr>
          </a:p>
        </p:txBody>
      </p:sp>
      <p:sp>
        <p:nvSpPr>
          <p:cNvPr id="21053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105350"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فَاِنَّكَ ضَمِنْتَ اِعْزَازَهُمْ بَعْدَ الذِّلَّةِ </a:t>
            </a:r>
          </a:p>
        </p:txBody>
      </p:sp>
      <p:sp>
        <p:nvSpPr>
          <p:cNvPr id="12" name="Subtitle 4"/>
          <p:cNvSpPr>
            <a:spLocks noGrp="1"/>
          </p:cNvSpPr>
          <p:nvPr>
            <p:ph type="subTitle" idx="1"/>
          </p:nvPr>
        </p:nvSpPr>
        <p:spPr>
          <a:xfrm>
            <a:off x="228600" y="3124200"/>
            <a:ext cx="8686800" cy="1752600"/>
          </a:xfrm>
          <a:extLst/>
        </p:spPr>
        <p:txBody>
          <a:bodyPr/>
          <a:lstStyle/>
          <a:p>
            <a:pPr marL="342900" indent="-342900" eaLnBrk="1" hangingPunct="1">
              <a:defRPr/>
            </a:pPr>
            <a:r>
              <a:rPr lang="en-US" sz="3600" b="1" kern="1200" dirty="0">
                <a:solidFill>
                  <a:schemeClr val="bg1"/>
                </a:solidFill>
                <a:ea typeface="MS Mincho" pitchFamily="49" charset="-128"/>
              </a:rPr>
              <a:t>Because Y</a:t>
            </a:r>
            <a:r>
              <a:rPr lang="en-US" sz="3600" b="1" kern="1200" dirty="0" smtClean="0">
                <a:solidFill>
                  <a:schemeClr val="bg1"/>
                </a:solidFill>
                <a:ea typeface="MS Mincho" pitchFamily="49" charset="-128"/>
              </a:rPr>
              <a:t>ou have </a:t>
            </a:r>
            <a:r>
              <a:rPr lang="en-US" sz="3600" b="1" kern="1200" dirty="0">
                <a:solidFill>
                  <a:schemeClr val="bg1"/>
                </a:solidFill>
                <a:ea typeface="MS Mincho" pitchFamily="49" charset="-128"/>
              </a:rPr>
              <a:t>given a guarantee to put them on the highest pedestal of love, honor and wisdom, after the severest trial and tribulation,</a:t>
            </a:r>
            <a:endParaRPr lang="en-US" sz="3600" b="1" kern="1200" dirty="0" smtClean="0">
              <a:solidFill>
                <a:schemeClr val="bg1"/>
              </a:solidFill>
              <a:ea typeface="MS Mincho" pitchFamily="49" charset="-128"/>
            </a:endParaRPr>
          </a:p>
        </p:txBody>
      </p:sp>
      <p:sp>
        <p:nvSpPr>
          <p:cNvPr id="2106372" name="Subtitle 4"/>
          <p:cNvSpPr txBox="1">
            <a:spLocks/>
          </p:cNvSpPr>
          <p:nvPr/>
        </p:nvSpPr>
        <p:spPr bwMode="auto">
          <a:xfrm>
            <a:off x="304800" y="5410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Fa-Innaka Z”Aminta Ia’-Zaazahum Baa’-Da’d’illati </a:t>
            </a:r>
            <a:endParaRPr lang="fi-FI" sz="3200" b="1" i="1" dirty="0">
              <a:solidFill>
                <a:schemeClr val="bg1"/>
              </a:solidFill>
              <a:ea typeface="MS Mincho" pitchFamily="49" charset="-128"/>
            </a:endParaRPr>
          </a:p>
        </p:txBody>
      </p:sp>
      <p:sp>
        <p:nvSpPr>
          <p:cNvPr id="21063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10637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وَلَعَنَ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امَّةً اسْرَجَتْ وَالْجَمَتْ</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May Allah also </a:t>
            </a:r>
            <a:r>
              <a:rPr lang="en-US" sz="3600" b="1" kern="1200" dirty="0" smtClean="0">
                <a:solidFill>
                  <a:schemeClr val="bg1"/>
                </a:solidFill>
                <a:ea typeface="MS Mincho" pitchFamily="49" charset="-128"/>
              </a:rPr>
              <a:t>withhold blessing from </a:t>
            </a:r>
            <a:r>
              <a:rPr lang="en-US" sz="3600" b="1" kern="1200" dirty="0">
                <a:solidFill>
                  <a:schemeClr val="bg1"/>
                </a:solidFill>
                <a:ea typeface="MS Mincho" pitchFamily="49" charset="-128"/>
              </a:rPr>
              <a:t>the people who saddled up, gave reins to their horses,</a:t>
            </a:r>
          </a:p>
        </p:txBody>
      </p:sp>
      <p:sp>
        <p:nvSpPr>
          <p:cNvPr id="4915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la`ana allahu ummatan asrajat wa aljamat</a:t>
            </a:r>
          </a:p>
        </p:txBody>
      </p:sp>
      <p:sp>
        <p:nvSpPr>
          <p:cNvPr id="491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4915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تَكْثِيْرَهُمْ بَعْدَ الْقِلَّةِ </a:t>
            </a:r>
          </a:p>
        </p:txBody>
      </p:sp>
      <p:sp>
        <p:nvSpPr>
          <p:cNvPr id="12" name="Subtitle 4"/>
          <p:cNvSpPr>
            <a:spLocks noGrp="1"/>
          </p:cNvSpPr>
          <p:nvPr>
            <p:ph type="subTitle" idx="1"/>
          </p:nvPr>
        </p:nvSpPr>
        <p:spPr>
          <a:xfrm>
            <a:off x="0" y="3292475"/>
            <a:ext cx="9144000" cy="1752600"/>
          </a:xfrm>
          <a:extLst/>
        </p:spPr>
        <p:txBody>
          <a:bodyPr/>
          <a:lstStyle/>
          <a:p>
            <a:pPr marL="342900" indent="-342900" eaLnBrk="1" hangingPunct="1">
              <a:defRPr/>
            </a:pPr>
            <a:r>
              <a:rPr lang="en-US" sz="3600" b="1" kern="1200" dirty="0">
                <a:solidFill>
                  <a:schemeClr val="bg1"/>
                </a:solidFill>
                <a:ea typeface="MS Mincho" pitchFamily="49" charset="-128"/>
              </a:rPr>
              <a:t>To do too much for them, exceeding all bounds, after they had put up with this worldly minimum (in </a:t>
            </a:r>
            <a:r>
              <a:rPr lang="en-US" sz="3600" b="1" kern="1200" dirty="0" smtClean="0">
                <a:solidFill>
                  <a:schemeClr val="bg1"/>
                </a:solidFill>
                <a:ea typeface="MS Mincho" pitchFamily="49" charset="-128"/>
              </a:rPr>
              <a:t>Your </a:t>
            </a:r>
            <a:r>
              <a:rPr lang="en-US" sz="3600" b="1" kern="1200" dirty="0">
                <a:solidFill>
                  <a:schemeClr val="bg1"/>
                </a:solidFill>
                <a:ea typeface="MS Mincho" pitchFamily="49" charset="-128"/>
              </a:rPr>
              <a:t>cause),</a:t>
            </a:r>
            <a:endParaRPr lang="en-US" sz="3600" b="1" kern="1200" dirty="0" smtClean="0">
              <a:solidFill>
                <a:schemeClr val="bg1"/>
              </a:solidFill>
              <a:ea typeface="MS Mincho" pitchFamily="49" charset="-128"/>
            </a:endParaRPr>
          </a:p>
        </p:txBody>
      </p:sp>
      <p:sp>
        <p:nvSpPr>
          <p:cNvPr id="210739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Taktheerahum Baa’-Dal Qillati </a:t>
            </a:r>
            <a:endParaRPr lang="fi-FI" sz="3200" b="1" i="1" dirty="0">
              <a:solidFill>
                <a:schemeClr val="bg1"/>
              </a:solidFill>
              <a:ea typeface="MS Mincho" pitchFamily="49" charset="-128"/>
            </a:endParaRPr>
          </a:p>
        </p:txBody>
      </p:sp>
      <p:sp>
        <p:nvSpPr>
          <p:cNvPr id="21073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10739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اِظْهَارَهُمْ بَعْدَ الْخُمُوْلِ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To make them distinct and evident after </a:t>
            </a:r>
            <a:r>
              <a:rPr lang="en-US" sz="3600" b="1" kern="1200" dirty="0" smtClean="0">
                <a:solidFill>
                  <a:schemeClr val="bg1"/>
                </a:solidFill>
                <a:ea typeface="MS Mincho" pitchFamily="49" charset="-128"/>
              </a:rPr>
              <a:t>(Your </a:t>
            </a:r>
            <a:r>
              <a:rPr lang="en-US" sz="3600" b="1" kern="1200" dirty="0">
                <a:solidFill>
                  <a:schemeClr val="bg1"/>
                </a:solidFill>
                <a:ea typeface="MS Mincho" pitchFamily="49" charset="-128"/>
              </a:rPr>
              <a:t>enemies) kept them in obscurity.</a:t>
            </a:r>
            <a:endParaRPr lang="en-US" sz="3600" b="1" kern="1200" dirty="0" smtClean="0">
              <a:solidFill>
                <a:schemeClr val="bg1"/>
              </a:solidFill>
              <a:ea typeface="MS Mincho" pitchFamily="49" charset="-128"/>
            </a:endParaRPr>
          </a:p>
        </p:txBody>
      </p:sp>
      <p:sp>
        <p:nvSpPr>
          <p:cNvPr id="210842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Iz’haarahum Baa’-Dal Khumool </a:t>
            </a:r>
            <a:endParaRPr lang="fi-FI" sz="3200" b="1" i="1" dirty="0">
              <a:solidFill>
                <a:schemeClr val="bg1"/>
              </a:solidFill>
              <a:ea typeface="MS Mincho" pitchFamily="49" charset="-128"/>
            </a:endParaRPr>
          </a:p>
        </p:txBody>
      </p:sp>
      <p:sp>
        <p:nvSpPr>
          <p:cNvPr id="21084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108422"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اَصْدَقَ الصَّادِقِيْنَ وَ يَا اَرْحَمَ الرَّاحِـمِيْن</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the Most Truthful! O the Most Merciful! </a:t>
            </a:r>
            <a:endParaRPr lang="en-US" sz="3600" b="1" kern="1200" dirty="0" smtClean="0">
              <a:solidFill>
                <a:schemeClr val="bg1"/>
              </a:solidFill>
              <a:ea typeface="MS Mincho" pitchFamily="49" charset="-128"/>
            </a:endParaRPr>
          </a:p>
        </p:txBody>
      </p:sp>
      <p:sp>
        <p:nvSpPr>
          <p:cNvPr id="210944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Yaa As’daqas’ S’aadiqeen Wa Yaa Arh’amar Raah’imeen </a:t>
            </a:r>
            <a:endParaRPr lang="fi-FI" sz="3200" b="1" i="1" dirty="0">
              <a:solidFill>
                <a:schemeClr val="bg1"/>
              </a:solidFill>
              <a:ea typeface="MS Mincho" pitchFamily="49" charset="-128"/>
            </a:endParaRPr>
          </a:p>
        </p:txBody>
      </p:sp>
      <p:sp>
        <p:nvSpPr>
          <p:cNvPr id="21094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10944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فَاَسْئَلُكَ</a:t>
            </a:r>
            <a:r>
              <a:rPr lang="ar-SA" sz="9200" kern="1200" dirty="0">
                <a:solidFill>
                  <a:schemeClr val="bg1"/>
                </a:solidFill>
                <a:latin typeface="Arabic Typesetting" panose="03020402040406030203" pitchFamily="66" charset="-78"/>
                <a:ea typeface="+mn-ea"/>
                <a:cs typeface="Arabic Typesetting" panose="03020402040406030203" pitchFamily="66" charset="-78"/>
              </a:rPr>
              <a:t> يَا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اِلٰـهِىْ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 سَيِّدِىْ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 beseech </a:t>
            </a:r>
            <a:r>
              <a:rPr lang="en-US" sz="3600" b="1" kern="1200" dirty="0" smtClean="0">
                <a:solidFill>
                  <a:schemeClr val="bg1"/>
                </a:solidFill>
                <a:ea typeface="MS Mincho" pitchFamily="49" charset="-128"/>
              </a:rPr>
              <a:t>You, </a:t>
            </a:r>
            <a:r>
              <a:rPr lang="en-US" sz="3600" b="1" kern="1200" dirty="0">
                <a:solidFill>
                  <a:schemeClr val="bg1"/>
                </a:solidFill>
                <a:ea typeface="MS Mincho" pitchFamily="49" charset="-128"/>
              </a:rPr>
              <a:t>O my Lord, O my Master,</a:t>
            </a:r>
            <a:endParaRPr lang="en-US" sz="3600" b="1" kern="1200" dirty="0" smtClean="0">
              <a:solidFill>
                <a:schemeClr val="bg1"/>
              </a:solidFill>
              <a:ea typeface="MS Mincho" pitchFamily="49" charset="-128"/>
            </a:endParaRPr>
          </a:p>
        </p:txBody>
      </p:sp>
      <p:sp>
        <p:nvSpPr>
          <p:cNvPr id="211046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Fa-As-Aluka Yaa Ilaahee Wa Sayyidee </a:t>
            </a:r>
            <a:endParaRPr lang="fi-FI" sz="3200" b="1" i="1" dirty="0">
              <a:solidFill>
                <a:schemeClr val="bg1"/>
              </a:solidFill>
              <a:ea typeface="MS Mincho" pitchFamily="49" charset="-128"/>
            </a:endParaRPr>
          </a:p>
        </p:txBody>
      </p:sp>
      <p:sp>
        <p:nvSpPr>
          <p:cNvPr id="21104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110470"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مُتَضَرِّعًا اِلَيْكَ بِـجُوْدِكَ وَ كَرَمِكَ</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Humble and weak before </a:t>
            </a:r>
            <a:r>
              <a:rPr lang="en-US" sz="3600" b="1" kern="1200" dirty="0" smtClean="0">
                <a:solidFill>
                  <a:schemeClr val="bg1"/>
                </a:solidFill>
                <a:ea typeface="MS Mincho" pitchFamily="49" charset="-128"/>
              </a:rPr>
              <a:t>You, </a:t>
            </a:r>
            <a:r>
              <a:rPr lang="en-US" sz="3600" b="1" kern="1200" dirty="0">
                <a:solidFill>
                  <a:schemeClr val="bg1"/>
                </a:solidFill>
                <a:ea typeface="MS Mincho" pitchFamily="49" charset="-128"/>
              </a:rPr>
              <a:t>to throw wide open doors of </a:t>
            </a:r>
            <a:r>
              <a:rPr lang="en-US" sz="3600" b="1" kern="1200" dirty="0" smtClean="0">
                <a:solidFill>
                  <a:schemeClr val="bg1"/>
                </a:solidFill>
                <a:ea typeface="MS Mincho" pitchFamily="49" charset="-128"/>
              </a:rPr>
              <a:t>Your </a:t>
            </a:r>
            <a:r>
              <a:rPr lang="en-US" sz="3600" b="1" kern="1200" dirty="0">
                <a:solidFill>
                  <a:schemeClr val="bg1"/>
                </a:solidFill>
                <a:ea typeface="MS Mincho" pitchFamily="49" charset="-128"/>
              </a:rPr>
              <a:t>generosity and kindness,</a:t>
            </a:r>
            <a:endParaRPr lang="en-US" sz="3600" b="1" kern="1200" dirty="0" smtClean="0">
              <a:solidFill>
                <a:schemeClr val="bg1"/>
              </a:solidFill>
              <a:ea typeface="MS Mincho" pitchFamily="49" charset="-128"/>
            </a:endParaRPr>
          </a:p>
        </p:txBody>
      </p:sp>
      <p:sp>
        <p:nvSpPr>
          <p:cNvPr id="211149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Mutaz”Arri-A’n Ilayka Bi-Joodika Wa Karamika </a:t>
            </a:r>
            <a:endParaRPr lang="fi-FI" sz="3200" b="1" i="1" dirty="0">
              <a:solidFill>
                <a:schemeClr val="bg1"/>
              </a:solidFill>
              <a:ea typeface="MS Mincho" pitchFamily="49" charset="-128"/>
            </a:endParaRPr>
          </a:p>
        </p:txBody>
      </p:sp>
      <p:sp>
        <p:nvSpPr>
          <p:cNvPr id="21114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11149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بَسْطَ اَمَلِىْ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To let my hope (of fulfillment of heart’s desires) come true</a:t>
            </a:r>
            <a:endParaRPr lang="en-US" sz="3600" b="1" kern="1200" dirty="0" smtClean="0">
              <a:solidFill>
                <a:schemeClr val="bg1"/>
              </a:solidFill>
              <a:ea typeface="MS Mincho" pitchFamily="49" charset="-128"/>
            </a:endParaRPr>
          </a:p>
        </p:txBody>
      </p:sp>
      <p:sp>
        <p:nvSpPr>
          <p:cNvPr id="210125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Bast’a Amalee</a:t>
            </a:r>
            <a:endParaRPr lang="fi-FI" sz="3200" b="1" i="1" dirty="0">
              <a:solidFill>
                <a:schemeClr val="bg1"/>
              </a:solidFill>
              <a:ea typeface="MS Mincho" pitchFamily="49" charset="-128"/>
            </a:endParaRPr>
          </a:p>
        </p:txBody>
      </p:sp>
      <p:sp>
        <p:nvSpPr>
          <p:cNvPr id="21012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10125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extLst>
      <p:ext uri="{BB962C8B-B14F-4D97-AF65-F5344CB8AC3E}">
        <p14:creationId xmlns:p14="http://schemas.microsoft.com/office/powerpoint/2010/main" val="2469677298"/>
      </p:ext>
    </p:extLst>
  </p:cSld>
  <p:clrMapOvr>
    <a:masterClrMapping/>
  </p:clrMapOvr>
  <p:transition>
    <p:fade/>
  </p:transition>
  <p:timing>
    <p:tnLst>
      <p:par>
        <p:cTn id="1" dur="indefinite" restart="never" nodeType="tmRoot"/>
      </p:par>
    </p:tnLst>
  </p:timing>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تَـجَاوُزَ عَنِّىْ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get and gather what I want in surplus,</a:t>
            </a:r>
            <a:endParaRPr lang="en-US" sz="3600" b="1" kern="1200" dirty="0" smtClean="0">
              <a:solidFill>
                <a:schemeClr val="bg1"/>
              </a:solidFill>
              <a:ea typeface="MS Mincho" pitchFamily="49" charset="-128"/>
            </a:endParaRPr>
          </a:p>
        </p:txBody>
      </p:sp>
      <p:sp>
        <p:nvSpPr>
          <p:cNvPr id="210227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Wat Tajaawuza A’nnee </a:t>
            </a:r>
            <a:endParaRPr lang="fi-FI" sz="3200" b="1" i="1" dirty="0">
              <a:solidFill>
                <a:schemeClr val="bg1"/>
              </a:solidFill>
              <a:ea typeface="MS Mincho" pitchFamily="49" charset="-128"/>
            </a:endParaRPr>
          </a:p>
        </p:txBody>
      </p:sp>
      <p:sp>
        <p:nvSpPr>
          <p:cNvPr id="21022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10227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extLst>
      <p:ext uri="{BB962C8B-B14F-4D97-AF65-F5344CB8AC3E}">
        <p14:creationId xmlns:p14="http://schemas.microsoft.com/office/powerpoint/2010/main" val="3685169740"/>
      </p:ext>
    </p:extLst>
  </p:cSld>
  <p:clrMapOvr>
    <a:masterClrMapping/>
  </p:clrMapOvr>
  <p:transition>
    <p:fade/>
  </p:transition>
  <p:timing>
    <p:tnLst>
      <p:par>
        <p:cTn id="1" dur="indefinite" restart="never" nodeType="tmRoot"/>
      </p:par>
    </p:tnLst>
  </p:timing>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قَبُوْلَ قَلِيْلِ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عَمَلِىْ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 كَثِيْرِهٖ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make valid my deeds, whether insignificant-looking or weighty,</a:t>
            </a:r>
            <a:endParaRPr lang="en-US" sz="3600" b="1" kern="1200" dirty="0" smtClean="0">
              <a:solidFill>
                <a:schemeClr val="bg1"/>
              </a:solidFill>
              <a:ea typeface="MS Mincho" pitchFamily="49" charset="-128"/>
            </a:endParaRPr>
          </a:p>
        </p:txBody>
      </p:sp>
      <p:sp>
        <p:nvSpPr>
          <p:cNvPr id="210330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Qaboola Qaleeli A’malee Wa Katheerihee </a:t>
            </a:r>
            <a:endParaRPr lang="fi-FI" sz="3200" b="1" i="1" dirty="0">
              <a:solidFill>
                <a:schemeClr val="bg1"/>
              </a:solidFill>
              <a:ea typeface="MS Mincho" pitchFamily="49" charset="-128"/>
            </a:endParaRPr>
          </a:p>
        </p:txBody>
      </p:sp>
      <p:sp>
        <p:nvSpPr>
          <p:cNvPr id="21033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103302"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extLst>
      <p:ext uri="{BB962C8B-B14F-4D97-AF65-F5344CB8AC3E}">
        <p14:creationId xmlns:p14="http://schemas.microsoft.com/office/powerpoint/2010/main" val="1540837089"/>
      </p:ext>
    </p:extLst>
  </p:cSld>
  <p:clrMapOvr>
    <a:masterClrMapping/>
  </p:clrMapOvr>
  <p:transition>
    <p:fade/>
  </p:transition>
  <p:timing>
    <p:tnLst>
      <p:par>
        <p:cTn id="1" dur="indefinite" restart="never" nodeType="tmRoot"/>
      </p:par>
    </p:tnLst>
  </p:timing>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الزِّيَادَةَ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فِىْ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اَيَّامِىْ وَ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تَبْلِيْغِىْ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ذٰلِكَ</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الْـمَشْهَدَ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Prolong my days until I am satisfied with being an eye witness, and give testimony,</a:t>
            </a:r>
            <a:endParaRPr lang="en-US" sz="3600" b="1" kern="1200" dirty="0" smtClean="0">
              <a:solidFill>
                <a:schemeClr val="bg1"/>
              </a:solidFill>
              <a:ea typeface="MS Mincho" pitchFamily="49" charset="-128"/>
            </a:endParaRPr>
          </a:p>
        </p:txBody>
      </p:sp>
      <p:sp>
        <p:nvSpPr>
          <p:cNvPr id="210432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Waz Ziyaadat Fee Ayyaamee Wa Tableeghee D’aalikal Mash-Had </a:t>
            </a:r>
            <a:endParaRPr lang="fi-FI" sz="3200" b="1" i="1" dirty="0">
              <a:solidFill>
                <a:schemeClr val="bg1"/>
              </a:solidFill>
              <a:ea typeface="MS Mincho" pitchFamily="49" charset="-128"/>
            </a:endParaRPr>
          </a:p>
        </p:txBody>
      </p:sp>
      <p:sp>
        <p:nvSpPr>
          <p:cNvPr id="21043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10432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extLst>
      <p:ext uri="{BB962C8B-B14F-4D97-AF65-F5344CB8AC3E}">
        <p14:creationId xmlns:p14="http://schemas.microsoft.com/office/powerpoint/2010/main" val="1874039827"/>
      </p:ext>
    </p:extLst>
  </p:cSld>
  <p:clrMapOvr>
    <a:masterClrMapping/>
  </p:clrMapOvr>
  <p:transition>
    <p:fade/>
  </p:transition>
  <p:timing>
    <p:tnLst>
      <p:par>
        <p:cTn id="1" dur="indefinite" restart="never" nodeType="tmRoot"/>
      </p:par>
    </p:tnLst>
  </p:timing>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اَنْ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تَـجْعَلَنِىْ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مِـمَّنْ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يُدْعٰى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فَيُجِيْبُ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smtClean="0">
                <a:solidFill>
                  <a:schemeClr val="bg1"/>
                </a:solidFill>
                <a:latin typeface="Arabic Typesetting" panose="03020402040406030203" pitchFamily="66" charset="-78"/>
                <a:ea typeface="+mn-ea"/>
                <a:cs typeface="Arabic Typesetting" panose="03020402040406030203" pitchFamily="66" charset="-78"/>
              </a:rPr>
              <a:t>طَاعَتِهِمْ</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be among those who are called upon, so run to obey them, </a:t>
            </a:r>
            <a:endParaRPr lang="en-US" sz="3600" b="1" kern="1200" dirty="0" smtClean="0">
              <a:solidFill>
                <a:schemeClr val="bg1"/>
              </a:solidFill>
              <a:ea typeface="MS Mincho" pitchFamily="49" charset="-128"/>
            </a:endParaRPr>
          </a:p>
        </p:txBody>
      </p:sp>
      <p:sp>
        <p:nvSpPr>
          <p:cNvPr id="210534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An Taj-A’lanee Mimman Yud-A’a Fa –Yujeebu Ilaa T’aa-A’tihim </a:t>
            </a:r>
            <a:endParaRPr lang="fi-FI" sz="3200" b="1" i="1" dirty="0">
              <a:solidFill>
                <a:schemeClr val="bg1"/>
              </a:solidFill>
              <a:ea typeface="MS Mincho" pitchFamily="49" charset="-128"/>
            </a:endParaRPr>
          </a:p>
        </p:txBody>
      </p:sp>
      <p:sp>
        <p:nvSpPr>
          <p:cNvPr id="21053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105350"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extLst>
      <p:ext uri="{BB962C8B-B14F-4D97-AF65-F5344CB8AC3E}">
        <p14:creationId xmlns:p14="http://schemas.microsoft.com/office/powerpoint/2010/main" val="3402648447"/>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وَتَنَقَّبَتْ لِقِتَالِكَ</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and masked their faces in preparation for fighting against you.</a:t>
            </a:r>
          </a:p>
        </p:txBody>
      </p:sp>
      <p:sp>
        <p:nvSpPr>
          <p:cNvPr id="5018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tanaqqabat liqitalika</a:t>
            </a:r>
          </a:p>
        </p:txBody>
      </p:sp>
      <p:sp>
        <p:nvSpPr>
          <p:cNvPr id="501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5018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 وَ مُوَالاَتِـهِمْ وَ نَصْرِهِمْ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smtClean="0">
                <a:solidFill>
                  <a:schemeClr val="bg1"/>
                </a:solidFill>
                <a:ea typeface="MS Mincho" pitchFamily="49" charset="-128"/>
              </a:rPr>
              <a:t>love </a:t>
            </a:r>
            <a:r>
              <a:rPr lang="en-US" sz="3600" b="1" kern="1200" dirty="0">
                <a:solidFill>
                  <a:schemeClr val="bg1"/>
                </a:solidFill>
                <a:ea typeface="MS Mincho" pitchFamily="49" charset="-128"/>
              </a:rPr>
              <a:t>them and support them (the family of the Holy Prophet);</a:t>
            </a:r>
            <a:endParaRPr lang="en-US" sz="3600" b="1" kern="1200" dirty="0" smtClean="0">
              <a:solidFill>
                <a:schemeClr val="bg1"/>
              </a:solidFill>
              <a:ea typeface="MS Mincho" pitchFamily="49" charset="-128"/>
            </a:endParaRPr>
          </a:p>
        </p:txBody>
      </p:sp>
      <p:sp>
        <p:nvSpPr>
          <p:cNvPr id="210534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Mawaalaatihim Wa Nas’rihim </a:t>
            </a:r>
            <a:endParaRPr lang="fi-FI" sz="3200" b="1" i="1" dirty="0">
              <a:solidFill>
                <a:schemeClr val="bg1"/>
              </a:solidFill>
              <a:ea typeface="MS Mincho" pitchFamily="49" charset="-128"/>
            </a:endParaRPr>
          </a:p>
        </p:txBody>
      </p:sp>
      <p:sp>
        <p:nvSpPr>
          <p:cNvPr id="21053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105350"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extLst>
      <p:ext uri="{BB962C8B-B14F-4D97-AF65-F5344CB8AC3E}">
        <p14:creationId xmlns:p14="http://schemas.microsoft.com/office/powerpoint/2010/main" val="3759799407"/>
      </p:ext>
    </p:extLst>
  </p:cSld>
  <p:clrMapOvr>
    <a:masterClrMapping/>
  </p:clrMapOvr>
  <p:transition>
    <p:fade/>
  </p:transition>
  <p:timing>
    <p:tnLst>
      <p:par>
        <p:cTn id="1" dur="indefinite" restart="never" nodeType="tmRoot"/>
      </p:par>
    </p:tnLst>
  </p:timing>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تُرِيَنِىْ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ذٰلِكَ</a:t>
            </a:r>
            <a:r>
              <a:rPr lang="ar-SA" sz="9200" kern="1200" dirty="0">
                <a:solidFill>
                  <a:schemeClr val="bg1"/>
                </a:solidFill>
                <a:latin typeface="Arabic Typesetting" panose="03020402040406030203" pitchFamily="66" charset="-78"/>
                <a:ea typeface="+mn-ea"/>
                <a:cs typeface="Arabic Typesetting" panose="03020402040406030203" pitchFamily="66" charset="-78"/>
              </a:rPr>
              <a:t> قَرِيْبًا سَرِيْعًا</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Make me see that very soon, close at hand, </a:t>
            </a:r>
            <a:endParaRPr lang="en-US" sz="3600" b="1" kern="1200" dirty="0" smtClean="0">
              <a:solidFill>
                <a:schemeClr val="bg1"/>
              </a:solidFill>
              <a:ea typeface="MS Mincho" pitchFamily="49" charset="-128"/>
            </a:endParaRPr>
          </a:p>
        </p:txBody>
      </p:sp>
      <p:sp>
        <p:nvSpPr>
          <p:cNvPr id="210637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Turiyanee D’aalika Qareeban Saree-A’n </a:t>
            </a:r>
            <a:endParaRPr lang="fi-FI" sz="3200" b="1" i="1" dirty="0">
              <a:solidFill>
                <a:schemeClr val="bg1"/>
              </a:solidFill>
              <a:ea typeface="MS Mincho" pitchFamily="49" charset="-128"/>
            </a:endParaRPr>
          </a:p>
        </p:txBody>
      </p:sp>
      <p:sp>
        <p:nvSpPr>
          <p:cNvPr id="21063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10637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extLst>
      <p:ext uri="{BB962C8B-B14F-4D97-AF65-F5344CB8AC3E}">
        <p14:creationId xmlns:p14="http://schemas.microsoft.com/office/powerpoint/2010/main" val="1313887779"/>
      </p:ext>
    </p:extLst>
  </p:cSld>
  <p:clrMapOvr>
    <a:masterClrMapping/>
  </p:clrMapOvr>
  <p:transition>
    <p:fade/>
  </p:transition>
  <p:timing>
    <p:tnLst>
      <p:par>
        <p:cTn id="1" dur="indefinite" restart="never" nodeType="tmRoot"/>
      </p:par>
    </p:tnLst>
  </p:timing>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فِىْ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عَافِيَةٍ اِنَّكَ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كُلِّ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شَىْءٍ</a:t>
            </a:r>
            <a:r>
              <a:rPr lang="ar-SA" sz="9200" kern="1200" dirty="0">
                <a:solidFill>
                  <a:schemeClr val="bg1"/>
                </a:solidFill>
                <a:latin typeface="Arabic Typesetting" panose="03020402040406030203" pitchFamily="66" charset="-78"/>
                <a:ea typeface="+mn-ea"/>
                <a:cs typeface="Arabic Typesetting" panose="03020402040406030203" pitchFamily="66" charset="-78"/>
              </a:rPr>
              <a:t> قَدِيْرٌ.</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In good health, sound mind and with a believing heart. Verily, You surely are able to do all things</a:t>
            </a:r>
            <a:r>
              <a:rPr lang="en-US" sz="3600" b="1" kern="1200" dirty="0" smtClean="0">
                <a:solidFill>
                  <a:schemeClr val="bg1"/>
                </a:solidFill>
                <a:ea typeface="MS Mincho" pitchFamily="49" charset="-128"/>
              </a:rPr>
              <a:t>.</a:t>
            </a:r>
            <a:endParaRPr lang="en-US" sz="3600" b="1" kern="1200" dirty="0">
              <a:solidFill>
                <a:schemeClr val="bg1"/>
              </a:solidFill>
              <a:ea typeface="MS Mincho" pitchFamily="49" charset="-128"/>
            </a:endParaRPr>
          </a:p>
        </p:txBody>
      </p:sp>
      <p:sp>
        <p:nvSpPr>
          <p:cNvPr id="210739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Fee A’afiyatin Innaka A’laa Kulli Shay-In Qadeer</a:t>
            </a:r>
            <a:endParaRPr lang="fi-FI" sz="3200" b="1" i="1" dirty="0">
              <a:solidFill>
                <a:schemeClr val="bg1"/>
              </a:solidFill>
              <a:ea typeface="MS Mincho" pitchFamily="49" charset="-128"/>
            </a:endParaRPr>
          </a:p>
        </p:txBody>
      </p:sp>
      <p:sp>
        <p:nvSpPr>
          <p:cNvPr id="21073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10739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extLst>
      <p:ext uri="{BB962C8B-B14F-4D97-AF65-F5344CB8AC3E}">
        <p14:creationId xmlns:p14="http://schemas.microsoft.com/office/powerpoint/2010/main" val="2010474687"/>
      </p:ext>
    </p:extLst>
  </p:cSld>
  <p:clrMapOvr>
    <a:masterClrMapping/>
  </p:clrMapOvr>
  <p:transition>
    <p:fade/>
  </p:transition>
  <p:timing>
    <p:tnLst>
      <p:par>
        <p:cTn id="1" dur="indefinite" restart="never" nodeType="tmRoot"/>
      </p:par>
    </p:tnLst>
  </p:timing>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9634" name="Rectangle 2"/>
          <p:cNvSpPr>
            <a:spLocks noChangeArrowheads="1"/>
          </p:cNvSpPr>
          <p:nvPr/>
        </p:nvSpPr>
        <p:spPr bwMode="auto">
          <a:xfrm>
            <a:off x="0" y="2310578"/>
            <a:ext cx="91440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lvl="1" algn="ctr" eaLnBrk="0" hangingPunct="0">
              <a:tabLst>
                <a:tab pos="685800" algn="l"/>
              </a:tabLst>
            </a:pPr>
            <a:r>
              <a:rPr lang="en-US" sz="6000" b="1" dirty="0" smtClean="0">
                <a:solidFill>
                  <a:srgbClr val="CC0000"/>
                </a:solidFill>
                <a:latin typeface="Al-Arial"/>
                <a:ea typeface="MS Mincho" pitchFamily="49" charset="-128"/>
              </a:rPr>
              <a:t>Raise your head, look towards the sky and say: </a:t>
            </a:r>
          </a:p>
        </p:txBody>
      </p:sp>
      <p:sp>
        <p:nvSpPr>
          <p:cNvPr id="198963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198963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extLst>
      <p:ext uri="{BB962C8B-B14F-4D97-AF65-F5344CB8AC3E}">
        <p14:creationId xmlns:p14="http://schemas.microsoft.com/office/powerpoint/2010/main" val="1943013192"/>
      </p:ext>
    </p:extLst>
  </p:cSld>
  <p:clrMapOvr>
    <a:masterClrMapping/>
  </p:clrMapOvr>
  <p:transition>
    <p:fade/>
  </p:transition>
  <p:timing>
    <p:tnLst>
      <p:par>
        <p:cTn id="1" dur="indefinite" restart="never" nodeType="tmRoot"/>
      </p:par>
    </p:tnLst>
  </p:timing>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أعوذ بك</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In </a:t>
            </a:r>
            <a:r>
              <a:rPr lang="en-US" sz="3600" b="1" kern="1200" dirty="0" smtClean="0">
                <a:solidFill>
                  <a:schemeClr val="bg1"/>
                </a:solidFill>
                <a:ea typeface="MS Mincho" pitchFamily="49" charset="-128"/>
              </a:rPr>
              <a:t>You do </a:t>
            </a:r>
            <a:r>
              <a:rPr lang="en-US" sz="3600" b="1" kern="1200" dirty="0">
                <a:solidFill>
                  <a:schemeClr val="bg1"/>
                </a:solidFill>
                <a:ea typeface="MS Mincho" pitchFamily="49" charset="-128"/>
              </a:rPr>
              <a:t>I seek refuge,</a:t>
            </a:r>
            <a:endParaRPr lang="en-US" sz="3600" b="1" kern="1200" dirty="0" smtClean="0">
              <a:solidFill>
                <a:schemeClr val="bg1"/>
              </a:solidFill>
              <a:ea typeface="MS Mincho" pitchFamily="49" charset="-128"/>
            </a:endParaRPr>
          </a:p>
        </p:txBody>
      </p:sp>
      <p:sp>
        <p:nvSpPr>
          <p:cNvPr id="210227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A-O’od’u Bika </a:t>
            </a:r>
            <a:endParaRPr lang="fi-FI" sz="3200" b="1" i="1" dirty="0">
              <a:solidFill>
                <a:schemeClr val="bg1"/>
              </a:solidFill>
              <a:ea typeface="MS Mincho" pitchFamily="49" charset="-128"/>
            </a:endParaRPr>
          </a:p>
        </p:txBody>
      </p:sp>
      <p:sp>
        <p:nvSpPr>
          <p:cNvPr id="21022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10227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extLst>
      <p:ext uri="{BB962C8B-B14F-4D97-AF65-F5344CB8AC3E}">
        <p14:creationId xmlns:p14="http://schemas.microsoft.com/office/powerpoint/2010/main" val="3685169740"/>
      </p:ext>
    </p:extLst>
  </p:cSld>
  <p:clrMapOvr>
    <a:masterClrMapping/>
  </p:clrMapOvr>
  <p:transition>
    <p:fade/>
  </p:transition>
  <p:timing>
    <p:tnLst>
      <p:par>
        <p:cTn id="1" dur="indefinite" restart="never" nodeType="tmRoot"/>
      </p:par>
    </p:tnLst>
  </p:timing>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smtClean="0">
                <a:solidFill>
                  <a:schemeClr val="bg1"/>
                </a:solidFill>
                <a:latin typeface="Arabic Typesetting" panose="03020402040406030203" pitchFamily="66" charset="-78"/>
                <a:ea typeface="+mn-ea"/>
                <a:cs typeface="Arabic Typesetting" panose="03020402040406030203" pitchFamily="66" charset="-78"/>
              </a:rPr>
              <a:t>من </a:t>
            </a:r>
            <a:r>
              <a:rPr lang="ar-SA" sz="9200" kern="1200" dirty="0">
                <a:solidFill>
                  <a:schemeClr val="bg1"/>
                </a:solidFill>
                <a:latin typeface="Arabic Typesetting" panose="03020402040406030203" pitchFamily="66" charset="-78"/>
                <a:ea typeface="+mn-ea"/>
                <a:cs typeface="Arabic Typesetting" panose="03020402040406030203" pitchFamily="66" charset="-78"/>
              </a:rPr>
              <a:t>أن أكون من الذين لا يرجون أيامك</a:t>
            </a:r>
            <a:endParaRPr lang="ar-SA" sz="9200" kern="1200" dirty="0" smtClean="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That I should be among those who hope not for </a:t>
            </a:r>
            <a:r>
              <a:rPr lang="en-US" sz="3600" b="1" kern="1200" dirty="0" smtClean="0">
                <a:solidFill>
                  <a:schemeClr val="bg1"/>
                </a:solidFill>
                <a:ea typeface="MS Mincho" pitchFamily="49" charset="-128"/>
              </a:rPr>
              <a:t>Your </a:t>
            </a:r>
            <a:r>
              <a:rPr lang="en-US" sz="3600" b="1" kern="1200" dirty="0">
                <a:solidFill>
                  <a:schemeClr val="bg1"/>
                </a:solidFill>
                <a:ea typeface="MS Mincho" pitchFamily="49" charset="-128"/>
              </a:rPr>
              <a:t>‘days’, </a:t>
            </a:r>
            <a:endParaRPr lang="en-US" sz="3600" b="1" kern="1200" dirty="0" smtClean="0">
              <a:solidFill>
                <a:schemeClr val="bg1"/>
              </a:solidFill>
              <a:ea typeface="MS Mincho" pitchFamily="49" charset="-128"/>
            </a:endParaRPr>
          </a:p>
        </p:txBody>
      </p:sp>
      <p:sp>
        <p:nvSpPr>
          <p:cNvPr id="210330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An Akoona Minallad’eena Laa Yarjoona Ayyaamaka </a:t>
            </a:r>
            <a:endParaRPr lang="fi-FI" sz="3200" b="1" i="1" dirty="0">
              <a:solidFill>
                <a:schemeClr val="bg1"/>
              </a:solidFill>
              <a:ea typeface="MS Mincho" pitchFamily="49" charset="-128"/>
            </a:endParaRPr>
          </a:p>
        </p:txBody>
      </p:sp>
      <p:sp>
        <p:nvSpPr>
          <p:cNvPr id="21033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103302"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extLst>
      <p:ext uri="{BB962C8B-B14F-4D97-AF65-F5344CB8AC3E}">
        <p14:creationId xmlns:p14="http://schemas.microsoft.com/office/powerpoint/2010/main" val="1540837089"/>
      </p:ext>
    </p:extLst>
  </p:cSld>
  <p:clrMapOvr>
    <a:masterClrMapping/>
  </p:clrMapOvr>
  <p:transition>
    <p:fade/>
  </p:transition>
  <p:timing>
    <p:tnLst>
      <p:par>
        <p:cTn id="1" dur="indefinite" restart="never" nodeType="tmRoot"/>
      </p:par>
    </p:tnLst>
  </p:timing>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smtClean="0">
                <a:solidFill>
                  <a:schemeClr val="bg1"/>
                </a:solidFill>
                <a:latin typeface="Arabic Typesetting" panose="03020402040406030203" pitchFamily="66" charset="-78"/>
                <a:ea typeface="+mn-ea"/>
                <a:cs typeface="Arabic Typesetting" panose="03020402040406030203" pitchFamily="66" charset="-78"/>
              </a:rPr>
              <a:t>فأعذني</a:t>
            </a:r>
            <a:r>
              <a:rPr lang="ar-SA" sz="9200" kern="1200" dirty="0" smtClean="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a:solidFill>
                  <a:schemeClr val="bg1"/>
                </a:solidFill>
                <a:latin typeface="Arabic Typesetting" panose="03020402040406030203" pitchFamily="66" charset="-78"/>
                <a:ea typeface="+mn-ea"/>
                <a:cs typeface="Arabic Typesetting" panose="03020402040406030203" pitchFamily="66" charset="-78"/>
              </a:rPr>
              <a:t>يا إلهي برحمتك من ذلك.</a:t>
            </a:r>
            <a:endParaRPr lang="ar-SA" sz="9200" kern="1200" dirty="0" smtClean="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So make me present there, O my Master, through </a:t>
            </a:r>
            <a:r>
              <a:rPr lang="en-US" sz="3600" b="1" kern="1200" dirty="0" smtClean="0">
                <a:solidFill>
                  <a:schemeClr val="bg1"/>
                </a:solidFill>
                <a:ea typeface="MS Mincho" pitchFamily="49" charset="-128"/>
              </a:rPr>
              <a:t>Your </a:t>
            </a:r>
            <a:r>
              <a:rPr lang="en-US" sz="3600" b="1" kern="1200" dirty="0">
                <a:solidFill>
                  <a:schemeClr val="bg1"/>
                </a:solidFill>
                <a:ea typeface="MS Mincho" pitchFamily="49" charset="-128"/>
              </a:rPr>
              <a:t>mercy, in that time.</a:t>
            </a:r>
            <a:endParaRPr lang="en-US" sz="3600" b="1" kern="1200" dirty="0" smtClean="0">
              <a:solidFill>
                <a:schemeClr val="bg1"/>
              </a:solidFill>
              <a:ea typeface="MS Mincho" pitchFamily="49" charset="-128"/>
            </a:endParaRPr>
          </a:p>
        </p:txBody>
      </p:sp>
      <p:sp>
        <p:nvSpPr>
          <p:cNvPr id="210432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Fa-A-I’d’nee Yaa Ilaahee Bi-Rah’matika Min D’aalika</a:t>
            </a:r>
            <a:endParaRPr lang="fi-FI" sz="3200" b="1" i="1" dirty="0">
              <a:solidFill>
                <a:schemeClr val="bg1"/>
              </a:solidFill>
              <a:ea typeface="MS Mincho" pitchFamily="49" charset="-128"/>
            </a:endParaRPr>
          </a:p>
        </p:txBody>
      </p:sp>
      <p:sp>
        <p:nvSpPr>
          <p:cNvPr id="21043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10432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extLst>
      <p:ext uri="{BB962C8B-B14F-4D97-AF65-F5344CB8AC3E}">
        <p14:creationId xmlns:p14="http://schemas.microsoft.com/office/powerpoint/2010/main" val="1874039827"/>
      </p:ext>
    </p:extLst>
  </p:cSld>
  <p:clrMapOvr>
    <a:masterClrMapping/>
  </p:clrMapOvr>
  <p:transition>
    <p:fade/>
  </p:transition>
  <p:timing>
    <p:tnLst>
      <p:par>
        <p:cTn id="1" dur="indefinite" restart="never" nodeType="tmRoot"/>
      </p:par>
    </p:tnLst>
  </p:timing>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5586" name="Picture 3" descr="hajaat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صَلِّ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مُحَمَّدٍ وَآلِ مُحَمَّدٍ</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a:t>
            </a:r>
            <a:r>
              <a:rPr lang="en-US" sz="3600" b="1" kern="1200" dirty="0" err="1">
                <a:solidFill>
                  <a:schemeClr val="bg1"/>
                </a:solidFill>
                <a:ea typeface="MS Mincho" pitchFamily="49" charset="-128"/>
              </a:rPr>
              <a:t>Alláh</a:t>
            </a:r>
            <a:r>
              <a:rPr lang="en-US" sz="3600" b="1" kern="1200" dirty="0">
                <a:solidFill>
                  <a:schemeClr val="bg1"/>
                </a:solidFill>
                <a:ea typeface="MS Mincho" pitchFamily="49" charset="-128"/>
              </a:rPr>
              <a:t> send Your blessings on Muhammad</a:t>
            </a:r>
          </a:p>
          <a:p>
            <a:pPr marL="342900" indent="-342900" eaLnBrk="1" hangingPunct="1">
              <a:defRPr/>
            </a:pPr>
            <a:r>
              <a:rPr lang="en-US" sz="3600" b="1" kern="1200" dirty="0">
                <a:solidFill>
                  <a:schemeClr val="bg1"/>
                </a:solidFill>
                <a:ea typeface="MS Mincho" pitchFamily="49" charset="-128"/>
              </a:rPr>
              <a:t>and the family of Muhammad.</a:t>
            </a:r>
          </a:p>
        </p:txBody>
      </p:sp>
      <p:sp>
        <p:nvSpPr>
          <p:cNvPr id="211661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allahumma salli `ala muhammadin wa ali muhammadin</a:t>
            </a:r>
          </a:p>
        </p:txBody>
      </p:sp>
      <p:sp>
        <p:nvSpPr>
          <p:cNvPr id="21166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11661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7634" name="Rectangle 5"/>
          <p:cNvSpPr>
            <a:spLocks noChangeArrowheads="1"/>
          </p:cNvSpPr>
          <p:nvPr/>
        </p:nvSpPr>
        <p:spPr bwMode="auto">
          <a:xfrm>
            <a:off x="136525" y="5410200"/>
            <a:ext cx="888841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sz="1200" b="1">
              <a:solidFill>
                <a:schemeClr val="bg1"/>
              </a:solidFill>
              <a:latin typeface="Trebuchet MS" pitchFamily="34" charset="0"/>
            </a:endParaRPr>
          </a:p>
          <a:p>
            <a:pPr algn="ctr"/>
            <a:r>
              <a:rPr lang="en-US" sz="1100" b="1">
                <a:solidFill>
                  <a:schemeClr val="bg1"/>
                </a:solidFill>
              </a:rPr>
              <a:t>For any errors / comments please write to: duas.org@gmail.com</a:t>
            </a:r>
            <a:endParaRPr lang="en-US" sz="1200" b="1">
              <a:solidFill>
                <a:schemeClr val="bg1"/>
              </a:solidFill>
              <a:latin typeface="Trebuchet MS" pitchFamily="34" charset="0"/>
            </a:endParaRPr>
          </a:p>
          <a:p>
            <a:pPr algn="ctr"/>
            <a:r>
              <a:rPr lang="en-US" sz="1200" b="1">
                <a:solidFill>
                  <a:schemeClr val="bg1"/>
                </a:solidFill>
                <a:latin typeface="Trebuchet MS" pitchFamily="34" charset="0"/>
              </a:rPr>
              <a:t>Kindly recite Sura E Fatiha for Marhumeen of all those who have worked towards making this small work possible.</a:t>
            </a:r>
          </a:p>
        </p:txBody>
      </p:sp>
      <p:sp>
        <p:nvSpPr>
          <p:cNvPr id="2117635" name="Rectangle 13"/>
          <p:cNvSpPr>
            <a:spLocks noGrp="1" noChangeArrowheads="1"/>
          </p:cNvSpPr>
          <p:nvPr>
            <p:ph type="ctrTitle"/>
          </p:nvPr>
        </p:nvSpPr>
        <p:spPr>
          <a:xfrm>
            <a:off x="685800" y="3149600"/>
            <a:ext cx="7772400" cy="1143000"/>
          </a:xfrm>
        </p:spPr>
        <p:txBody>
          <a:bodyPr/>
          <a:lstStyle/>
          <a:p>
            <a:pPr eaLnBrk="1" hangingPunct="1"/>
            <a:r>
              <a:rPr lang="en-US" sz="6000" b="1" smtClean="0">
                <a:solidFill>
                  <a:srgbClr val="C00000"/>
                </a:solidFill>
              </a:rPr>
              <a:t>Please recite  </a:t>
            </a:r>
            <a:br>
              <a:rPr lang="en-US" sz="6000" b="1" smtClean="0">
                <a:solidFill>
                  <a:srgbClr val="C00000"/>
                </a:solidFill>
              </a:rPr>
            </a:br>
            <a:r>
              <a:rPr lang="en-US" sz="6000" b="1" smtClean="0">
                <a:solidFill>
                  <a:srgbClr val="C00000"/>
                </a:solidFill>
              </a:rPr>
              <a:t>Sūrat al-Fātiḥah</a:t>
            </a:r>
            <a:br>
              <a:rPr lang="en-US" sz="6000" b="1" smtClean="0">
                <a:solidFill>
                  <a:srgbClr val="C00000"/>
                </a:solidFill>
              </a:rPr>
            </a:br>
            <a:r>
              <a:rPr lang="en-US" sz="6000" b="1" smtClean="0">
                <a:solidFill>
                  <a:srgbClr val="C00000"/>
                </a:solidFill>
              </a:rPr>
              <a:t>for</a:t>
            </a:r>
            <a:br>
              <a:rPr lang="en-US" sz="6000" b="1" smtClean="0">
                <a:solidFill>
                  <a:srgbClr val="C00000"/>
                </a:solidFill>
              </a:rPr>
            </a:br>
            <a:r>
              <a:rPr lang="en-US" sz="6000" b="1" smtClean="0">
                <a:solidFill>
                  <a:srgbClr val="C00000"/>
                </a:solidFill>
              </a:rPr>
              <a:t>ALL MARHUMEEN</a:t>
            </a:r>
            <a:br>
              <a:rPr lang="en-US" sz="6000" b="1" smtClean="0">
                <a:solidFill>
                  <a:srgbClr val="C00000"/>
                </a:solidFill>
              </a:rPr>
            </a:br>
            <a:endParaRPr lang="en-GB" sz="6000" b="1" smtClean="0">
              <a:solidFill>
                <a:srgbClr val="C00000"/>
              </a:solidFill>
            </a:endParaRPr>
          </a:p>
        </p:txBody>
      </p:sp>
      <p:sp>
        <p:nvSpPr>
          <p:cNvPr id="2117636"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endParaRPr lang="ar-SA" sz="1600" b="1">
              <a:solidFill>
                <a:schemeClr val="bg1"/>
              </a:solidFill>
              <a:latin typeface="Trebuchet MS" pitchFamily="34" charset="0"/>
            </a:endParaRPr>
          </a:p>
        </p:txBody>
      </p:sp>
      <p:pic>
        <p:nvPicPr>
          <p:cNvPr id="5" name="Picture 1">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5105400"/>
            <a:ext cx="18288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endParaRPr lang="en-US" sz="1600" b="1">
              <a:solidFill>
                <a:schemeClr val="bg1"/>
              </a:solidFill>
              <a:latin typeface="Trebuchet MS" pitchFamily="34" charset="0"/>
            </a:endParaRPr>
          </a:p>
        </p:txBody>
      </p:sp>
      <p:sp>
        <p:nvSpPr>
          <p:cNvPr id="5123" name="Rectangle 2"/>
          <p:cNvSpPr txBox="1">
            <a:spLocks noChangeArrowheads="1"/>
          </p:cNvSpPr>
          <p:nvPr/>
        </p:nvSpPr>
        <p:spPr bwMode="auto">
          <a:xfrm>
            <a:off x="457200" y="2362200"/>
            <a:ext cx="8229600" cy="158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a:spcBef>
                <a:spcPct val="20000"/>
              </a:spcBef>
            </a:pPr>
            <a:r>
              <a:rPr lang="ar-SA" sz="4800" b="1">
                <a:latin typeface="Karbala" pitchFamily="2" charset="0"/>
                <a:cs typeface="Simplified Arabic" pitchFamily="18" charset="-78"/>
              </a:rPr>
              <a:t>اعْظَمَ ٱللَّهُ اجُورَنَا بِمُصَابِنَا بِٱلْحُسَيْنِ عَلَيْهِ ٱلسَّلاَمُ</a:t>
            </a:r>
            <a:r>
              <a:rPr lang="en-US" sz="4800" b="1">
                <a:latin typeface="Karbala" pitchFamily="2" charset="0"/>
                <a:cs typeface="Simplified Arabic" pitchFamily="18" charset="-78"/>
              </a:rPr>
              <a:t> </a:t>
            </a:r>
            <a:r>
              <a:rPr lang="ar-SA" sz="4800" b="1">
                <a:latin typeface="Karbala" pitchFamily="2" charset="0"/>
                <a:cs typeface="Simplified Arabic" pitchFamily="18" charset="-78"/>
              </a:rPr>
              <a:t>وَجَعَلَنَا وَإِيَّاكُمْ مِنَ ٱلطَّالِبِينَ بِثَارِهِ</a:t>
            </a:r>
            <a:r>
              <a:rPr lang="en-US" sz="4800" b="1">
                <a:latin typeface="Karbala" pitchFamily="2" charset="0"/>
                <a:cs typeface="Simplified Arabic" pitchFamily="18" charset="-78"/>
              </a:rPr>
              <a:t> </a:t>
            </a:r>
            <a:r>
              <a:rPr lang="ar-SA" sz="4800" b="1">
                <a:latin typeface="Karbala" pitchFamily="2" charset="0"/>
                <a:cs typeface="Simplified Arabic" pitchFamily="18" charset="-78"/>
              </a:rPr>
              <a:t>مَعَ وَلِيِّهِ ٱلإِمَامِ ٱلْمَهْدِيِّ مِنَ آلِ مُحَمَّدٍ عَلَيْهِمُ ٱلسَّلاَمُ</a:t>
            </a:r>
          </a:p>
          <a:p>
            <a:pPr algn="ctr" rtl="1">
              <a:spcBef>
                <a:spcPct val="20000"/>
              </a:spcBef>
            </a:pPr>
            <a:endParaRPr lang="ar-SA" sz="4800" b="1">
              <a:latin typeface="Karbala" pitchFamily="2" charset="0"/>
              <a:cs typeface="Simplified Arabic" pitchFamily="18" charset="-78"/>
            </a:endParaRPr>
          </a:p>
          <a:p>
            <a:pPr algn="ctr" rtl="1">
              <a:spcBef>
                <a:spcPct val="20000"/>
              </a:spcBef>
            </a:pPr>
            <a:endParaRPr lang="ar-SA" sz="4800" b="1">
              <a:latin typeface="Karbala" pitchFamily="2" charset="0"/>
              <a:cs typeface="Simplified Arabic" pitchFamily="18" charset="-78"/>
            </a:endParaRPr>
          </a:p>
        </p:txBody>
      </p:sp>
      <p:sp>
        <p:nvSpPr>
          <p:cNvPr id="5124" name="Text Box 4"/>
          <p:cNvSpPr txBox="1">
            <a:spLocks noChangeArrowheads="1"/>
          </p:cNvSpPr>
          <p:nvPr/>
        </p:nvSpPr>
        <p:spPr bwMode="auto">
          <a:xfrm>
            <a:off x="201613" y="1454150"/>
            <a:ext cx="89789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2400" b="1">
                <a:latin typeface="Trebuchet MS" pitchFamily="34" charset="0"/>
              </a:rPr>
              <a:t>When greeting each other today, do not say </a:t>
            </a:r>
            <a:r>
              <a:rPr lang="en-US" sz="2400" b="1" i="1">
                <a:latin typeface="Trebuchet MS" pitchFamily="34" charset="0"/>
              </a:rPr>
              <a:t>Salaam Alaikum</a:t>
            </a:r>
            <a:r>
              <a:rPr lang="en-US" sz="2400" b="1">
                <a:latin typeface="Trebuchet MS" pitchFamily="34" charset="0"/>
              </a:rPr>
              <a:t>,</a:t>
            </a:r>
          </a:p>
          <a:p>
            <a:pPr algn="ctr"/>
            <a:r>
              <a:rPr lang="en-US" sz="2400" b="1">
                <a:latin typeface="Trebuchet MS" pitchFamily="34" charset="0"/>
              </a:rPr>
              <a:t>Instead, say the following:</a:t>
            </a:r>
          </a:p>
        </p:txBody>
      </p:sp>
      <p:sp>
        <p:nvSpPr>
          <p:cNvPr id="5125" name="Text Box 5"/>
          <p:cNvSpPr txBox="1">
            <a:spLocks noChangeArrowheads="1"/>
          </p:cNvSpPr>
          <p:nvPr/>
        </p:nvSpPr>
        <p:spPr bwMode="auto">
          <a:xfrm>
            <a:off x="0" y="4648200"/>
            <a:ext cx="9144000" cy="2678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2800" b="1">
                <a:latin typeface="Trebuchet MS" pitchFamily="34" charset="0"/>
              </a:rPr>
              <a:t>May Alláh make our reward and your reward great, for our grief for Hussain, (peace be on him). May He place us and you from those who help his cause with His representative, the guided Imám from the family of Muhammad, peace be on them.</a:t>
            </a:r>
          </a:p>
          <a:p>
            <a:pPr algn="ctr"/>
            <a:endParaRPr lang="en-US" sz="28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بِابِي انْتَ وَامِّي</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May my father and mother be ransoms for you.</a:t>
            </a:r>
          </a:p>
        </p:txBody>
      </p:sp>
      <p:sp>
        <p:nvSpPr>
          <p:cNvPr id="5120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bi'abi anta wa ummi</a:t>
            </a:r>
          </a:p>
        </p:txBody>
      </p:sp>
      <p:sp>
        <p:nvSpPr>
          <p:cNvPr id="512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5120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9634" name="Rectangle 2"/>
          <p:cNvSpPr>
            <a:spLocks noChangeArrowheads="1"/>
          </p:cNvSpPr>
          <p:nvPr/>
        </p:nvSpPr>
        <p:spPr bwMode="auto">
          <a:xfrm>
            <a:off x="0" y="2680394"/>
            <a:ext cx="9144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lvl="1" algn="ctr" eaLnBrk="0" hangingPunct="0">
              <a:tabLst>
                <a:tab pos="685800" algn="l"/>
              </a:tabLst>
            </a:pPr>
            <a:r>
              <a:rPr lang="en-US" sz="3600" b="1" dirty="0" smtClean="0">
                <a:solidFill>
                  <a:schemeClr val="bg1"/>
                </a:solidFill>
                <a:latin typeface="Al-Arial"/>
                <a:ea typeface="MS Mincho" pitchFamily="49" charset="-128"/>
              </a:rPr>
              <a:t>Spend the rest of the day in </a:t>
            </a:r>
            <a:r>
              <a:rPr lang="en-US" sz="3600" b="1" dirty="0" smtClean="0">
                <a:solidFill>
                  <a:schemeClr val="bg1"/>
                </a:solidFill>
                <a:latin typeface="Al-Arial"/>
                <a:ea typeface="MS Mincho" pitchFamily="49" charset="-128"/>
              </a:rPr>
              <a:t>MOURNING</a:t>
            </a:r>
          </a:p>
          <a:p>
            <a:pPr lvl="1" algn="ctr" eaLnBrk="0" hangingPunct="0">
              <a:tabLst>
                <a:tab pos="685800" algn="l"/>
              </a:tabLst>
            </a:pPr>
            <a:r>
              <a:rPr lang="en-US" sz="3600" b="1" u="sng" dirty="0" smtClean="0">
                <a:solidFill>
                  <a:schemeClr val="bg1"/>
                </a:solidFill>
                <a:latin typeface="Al-Arial"/>
                <a:ea typeface="MS Mincho" pitchFamily="49" charset="-128"/>
              </a:rPr>
              <a:t>It </a:t>
            </a:r>
            <a:r>
              <a:rPr lang="en-US" sz="3600" b="1" u="sng" dirty="0" smtClean="0">
                <a:solidFill>
                  <a:schemeClr val="bg1"/>
                </a:solidFill>
                <a:latin typeface="Al-Arial"/>
                <a:ea typeface="MS Mincho" pitchFamily="49" charset="-128"/>
              </a:rPr>
              <a:t>is highly recommended to read </a:t>
            </a:r>
            <a:r>
              <a:rPr lang="en-US" sz="3600" b="1" u="sng" dirty="0" err="1" smtClean="0">
                <a:solidFill>
                  <a:schemeClr val="bg1"/>
                </a:solidFill>
                <a:latin typeface="Al-Arial"/>
                <a:ea typeface="MS Mincho" pitchFamily="49" charset="-128"/>
              </a:rPr>
              <a:t>Sura</a:t>
            </a:r>
            <a:r>
              <a:rPr lang="en-US" sz="3600" b="1" u="sng" dirty="0" smtClean="0">
                <a:solidFill>
                  <a:schemeClr val="bg1"/>
                </a:solidFill>
                <a:latin typeface="Al-Arial"/>
                <a:ea typeface="MS Mincho" pitchFamily="49" charset="-128"/>
              </a:rPr>
              <a:t> Al </a:t>
            </a:r>
            <a:r>
              <a:rPr lang="en-US" sz="3600" b="1" u="sng" dirty="0" err="1" smtClean="0">
                <a:solidFill>
                  <a:schemeClr val="bg1"/>
                </a:solidFill>
                <a:latin typeface="Al-Arial"/>
                <a:ea typeface="MS Mincho" pitchFamily="49" charset="-128"/>
              </a:rPr>
              <a:t>Ikhlaas</a:t>
            </a:r>
            <a:r>
              <a:rPr lang="en-US" sz="3600" b="1" u="sng" dirty="0" smtClean="0">
                <a:solidFill>
                  <a:schemeClr val="bg1"/>
                </a:solidFill>
                <a:latin typeface="Al-Arial"/>
                <a:ea typeface="MS Mincho" pitchFamily="49" charset="-128"/>
              </a:rPr>
              <a:t> repeatedly</a:t>
            </a:r>
            <a:r>
              <a:rPr lang="en-US" sz="3600" b="1" dirty="0" smtClean="0">
                <a:solidFill>
                  <a:schemeClr val="bg1"/>
                </a:solidFill>
                <a:latin typeface="Al-Arial"/>
                <a:ea typeface="MS Mincho" pitchFamily="49" charset="-128"/>
              </a:rPr>
              <a:t>.</a:t>
            </a:r>
          </a:p>
        </p:txBody>
      </p:sp>
      <p:sp>
        <p:nvSpPr>
          <p:cNvPr id="198963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198963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extLst>
      <p:ext uri="{BB962C8B-B14F-4D97-AF65-F5344CB8AC3E}">
        <p14:creationId xmlns:p14="http://schemas.microsoft.com/office/powerpoint/2010/main" val="3084701012"/>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لَقَدْ عَظُمَ مُصَابِي بِكَ</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Extremely insufferable is my commiserations with you;</a:t>
            </a:r>
          </a:p>
        </p:txBody>
      </p:sp>
      <p:sp>
        <p:nvSpPr>
          <p:cNvPr id="5222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laqad `azuma musabi bika</a:t>
            </a:r>
          </a:p>
        </p:txBody>
      </p:sp>
      <p:sp>
        <p:nvSpPr>
          <p:cNvPr id="522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5223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فَاسْالُ</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ٱلَّذِي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اكْرَمَ مَقَامَكَ وَاكْرَمَنِي بِكَ</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so, I beseech Allah Who has honored your position and honored me because of you</a:t>
            </a:r>
          </a:p>
        </p:txBody>
      </p:sp>
      <p:sp>
        <p:nvSpPr>
          <p:cNvPr id="5325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fa'as'alu allaha alladhi akrama maqamaka wa akramani bika</a:t>
            </a:r>
          </a:p>
        </p:txBody>
      </p:sp>
      <p:sp>
        <p:nvSpPr>
          <p:cNvPr id="532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53254"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انْ يَرْزُقَنِي طَلَبَ </a:t>
            </a:r>
            <a:r>
              <a:rPr lang="ar-SA" sz="9200" kern="1200" dirty="0" err="1" smtClean="0">
                <a:solidFill>
                  <a:schemeClr val="bg1"/>
                </a:solidFill>
                <a:latin typeface="Arabic Typesetting" panose="03020402040406030203" pitchFamily="66" charset="-78"/>
                <a:ea typeface="+mn-ea"/>
                <a:cs typeface="Arabic Typesetting" panose="03020402040406030203" pitchFamily="66" charset="-78"/>
              </a:rPr>
              <a:t>ثَارِكَ</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to endue me with the chance to avenge you</a:t>
            </a:r>
          </a:p>
        </p:txBody>
      </p:sp>
      <p:sp>
        <p:nvSpPr>
          <p:cNvPr id="5427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an yarzuqani talaba tha'rika</a:t>
            </a:r>
          </a:p>
        </p:txBody>
      </p:sp>
      <p:sp>
        <p:nvSpPr>
          <p:cNvPr id="542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5427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مَعَ إِمَامٍ مَنْصُورٍ مِنْ اهْلِ بَيْتِ مُحَمَّدٍ</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with a (Divinely) supported leader from the Household of Muhammad,</a:t>
            </a:r>
          </a:p>
        </p:txBody>
      </p:sp>
      <p:sp>
        <p:nvSpPr>
          <p:cNvPr id="5530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ma`a imamin mansurin min ahli bayti muhammadin</a:t>
            </a:r>
          </a:p>
        </p:txBody>
      </p:sp>
      <p:sp>
        <p:nvSpPr>
          <p:cNvPr id="553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5530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صَلَّىٰ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عَلَيْهِ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وَآلِهِ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peace of Allah be upon him and his Household.</a:t>
            </a:r>
          </a:p>
        </p:txBody>
      </p:sp>
      <p:sp>
        <p:nvSpPr>
          <p:cNvPr id="5632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salla allahu `alayhi wa alihi</a:t>
            </a:r>
          </a:p>
        </p:txBody>
      </p:sp>
      <p:sp>
        <p:nvSpPr>
          <p:cNvPr id="563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5632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ٱجْعَلْنِي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عِنْدَكَ وَجِيهاً</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O Allah, (please) make me illustrious in Your sight</a:t>
            </a:r>
          </a:p>
        </p:txBody>
      </p:sp>
      <p:sp>
        <p:nvSpPr>
          <p:cNvPr id="5734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allahumma ij`alni `indaka wajihan</a:t>
            </a:r>
          </a:p>
        </p:txBody>
      </p:sp>
      <p:sp>
        <p:nvSpPr>
          <p:cNvPr id="573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5735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بِٱلْحُسَيْنِ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عَلَيْهِ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ٱلسَّلاَمُ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فِي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ٱلدُّنْيَا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وَٱلآخِرَةِ</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in the name of al-</a:t>
            </a:r>
            <a:r>
              <a:rPr lang="en-US" sz="3600" b="1" kern="1200" dirty="0" err="1">
                <a:solidFill>
                  <a:schemeClr val="bg1"/>
                </a:solidFill>
                <a:ea typeface="MS Mincho" pitchFamily="49" charset="-128"/>
              </a:rPr>
              <a:t>Husayn</a:t>
            </a:r>
            <a:r>
              <a:rPr lang="en-US" sz="3600" b="1" kern="1200" dirty="0">
                <a:solidFill>
                  <a:schemeClr val="bg1"/>
                </a:solidFill>
                <a:ea typeface="MS Mincho" pitchFamily="49" charset="-128"/>
              </a:rPr>
              <a:t>, peace be upon him, in this world and in the Hereafter.</a:t>
            </a:r>
          </a:p>
        </p:txBody>
      </p:sp>
      <p:sp>
        <p:nvSpPr>
          <p:cNvPr id="5837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bilhusayni `alayhi alssalamu fi alddunya wal-akhirati</a:t>
            </a:r>
          </a:p>
        </p:txBody>
      </p:sp>
      <p:sp>
        <p:nvSpPr>
          <p:cNvPr id="583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58374"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ابَا عَبْدِ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a:solidFill>
                  <a:schemeClr val="bg1"/>
                </a:solidFill>
                <a:ea typeface="MS Mincho" pitchFamily="49" charset="-128"/>
              </a:rPr>
              <a:t>O </a:t>
            </a:r>
            <a:r>
              <a:rPr lang="en-US" sz="3600" b="1" kern="1200" smtClean="0">
                <a:solidFill>
                  <a:schemeClr val="bg1"/>
                </a:solidFill>
                <a:ea typeface="MS Mincho" pitchFamily="49" charset="-128"/>
              </a:rPr>
              <a:t>Abu-`Abdullah</a:t>
            </a:r>
            <a:r>
              <a:rPr lang="en-US" sz="3600" b="1" kern="1200" dirty="0">
                <a:solidFill>
                  <a:schemeClr val="bg1"/>
                </a:solidFill>
                <a:ea typeface="MS Mincho" pitchFamily="49" charset="-128"/>
              </a:rPr>
              <a:t>,</a:t>
            </a:r>
          </a:p>
        </p:txBody>
      </p:sp>
      <p:sp>
        <p:nvSpPr>
          <p:cNvPr id="5939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ya aba `abdillahi</a:t>
            </a:r>
          </a:p>
        </p:txBody>
      </p:sp>
      <p:sp>
        <p:nvSpPr>
          <p:cNvPr id="593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5939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إِنِّي اتَقَرَّبُ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رَسُولِهِ</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I do seek nearness to Allah, to His Messenger,</a:t>
            </a:r>
          </a:p>
        </p:txBody>
      </p:sp>
      <p:sp>
        <p:nvSpPr>
          <p:cNvPr id="6042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inni ataqarrabu ila allahi wa ila rasulihi</a:t>
            </a:r>
          </a:p>
        </p:txBody>
      </p:sp>
      <p:sp>
        <p:nvSpPr>
          <p:cNvPr id="604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6042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4 ركعات صلاة</a:t>
            </a:r>
          </a:p>
        </p:txBody>
      </p:sp>
      <p:sp>
        <p:nvSpPr>
          <p:cNvPr id="6147"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4 Rakaat Námaaz</a:t>
            </a:r>
          </a:p>
        </p:txBody>
      </p:sp>
      <p:sp>
        <p:nvSpPr>
          <p:cNvPr id="6148" name="Rectangle 3"/>
          <p:cNvSpPr>
            <a:spLocks noChangeArrowheads="1"/>
          </p:cNvSpPr>
          <p:nvPr/>
        </p:nvSpPr>
        <p:spPr bwMode="auto">
          <a:xfrm>
            <a:off x="0" y="1371600"/>
            <a:ext cx="9180513" cy="4832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1" dirty="0"/>
              <a:t>Four </a:t>
            </a:r>
            <a:r>
              <a:rPr lang="en-US" sz="2800" b="1" dirty="0" err="1"/>
              <a:t>Rakaat</a:t>
            </a:r>
            <a:r>
              <a:rPr lang="en-US" sz="2800" b="1" dirty="0"/>
              <a:t>, (divided into two </a:t>
            </a:r>
            <a:r>
              <a:rPr lang="en-US" sz="2800" b="1" dirty="0" err="1"/>
              <a:t>Namaaz</a:t>
            </a:r>
            <a:r>
              <a:rPr lang="en-US" sz="2800" b="1" dirty="0"/>
              <a:t>), in the following manner:</a:t>
            </a:r>
          </a:p>
          <a:p>
            <a:pPr algn="ctr"/>
            <a:r>
              <a:rPr lang="en-US" sz="2800" b="1" dirty="0"/>
              <a:t>a)	</a:t>
            </a:r>
            <a:r>
              <a:rPr lang="en-US" sz="2800" b="1" u="sng" dirty="0"/>
              <a:t>First </a:t>
            </a:r>
            <a:r>
              <a:rPr lang="en-US" sz="2800" b="1" u="sng" dirty="0" err="1"/>
              <a:t>Namaaz</a:t>
            </a:r>
            <a:r>
              <a:rPr lang="en-US" sz="2800" b="1" dirty="0"/>
              <a:t>: In the first </a:t>
            </a:r>
            <a:r>
              <a:rPr lang="en-US" sz="2800" b="1" dirty="0" err="1" smtClean="0"/>
              <a:t>rakaat</a:t>
            </a:r>
            <a:r>
              <a:rPr lang="en-US" sz="2800" b="1" dirty="0" smtClean="0"/>
              <a:t>, </a:t>
            </a:r>
            <a:r>
              <a:rPr lang="en-US" sz="2800" b="1" dirty="0"/>
              <a:t>after </a:t>
            </a:r>
            <a:r>
              <a:rPr lang="en-US" sz="2800" b="1" dirty="0" err="1"/>
              <a:t>Súra</a:t>
            </a:r>
            <a:r>
              <a:rPr lang="en-US" sz="2800" b="1" dirty="0"/>
              <a:t> </a:t>
            </a:r>
            <a:r>
              <a:rPr lang="en-US" sz="2800" b="1" dirty="0" smtClean="0"/>
              <a:t> al-</a:t>
            </a:r>
            <a:r>
              <a:rPr lang="en-US" sz="2800" b="1" dirty="0" err="1" smtClean="0"/>
              <a:t>Hamd</a:t>
            </a:r>
            <a:r>
              <a:rPr lang="en-US" sz="2800" b="1" dirty="0"/>
              <a:t>, recite </a:t>
            </a:r>
            <a:r>
              <a:rPr lang="en-US" sz="2800" b="1" dirty="0" err="1"/>
              <a:t>Súra</a:t>
            </a:r>
            <a:r>
              <a:rPr lang="en-US" sz="2800" b="1" dirty="0"/>
              <a:t> al-</a:t>
            </a:r>
            <a:r>
              <a:rPr lang="en-US" sz="2800" b="1" dirty="0" err="1"/>
              <a:t>Káfirún</a:t>
            </a:r>
            <a:r>
              <a:rPr lang="en-US" sz="2800" b="1" dirty="0"/>
              <a:t> (</a:t>
            </a:r>
            <a:r>
              <a:rPr lang="en-US" sz="2800" b="1" dirty="0" err="1"/>
              <a:t>Súra</a:t>
            </a:r>
            <a:r>
              <a:rPr lang="en-US" sz="2800" b="1" dirty="0"/>
              <a:t> # 109). </a:t>
            </a:r>
            <a:r>
              <a:rPr lang="en-US" sz="2800" b="1" dirty="0" smtClean="0"/>
              <a:t>In the </a:t>
            </a:r>
            <a:r>
              <a:rPr lang="en-US" sz="2800" b="1" dirty="0"/>
              <a:t>second </a:t>
            </a:r>
            <a:r>
              <a:rPr lang="en-US" sz="2800" b="1" dirty="0" err="1" smtClean="0"/>
              <a:t>rakaat</a:t>
            </a:r>
            <a:r>
              <a:rPr lang="en-US" sz="2800" b="1" dirty="0"/>
              <a:t>, after </a:t>
            </a:r>
            <a:r>
              <a:rPr lang="en-US" sz="2800" b="1" dirty="0" err="1"/>
              <a:t>Súra</a:t>
            </a:r>
            <a:r>
              <a:rPr lang="en-US" sz="2800" b="1" dirty="0"/>
              <a:t> al-</a:t>
            </a:r>
            <a:r>
              <a:rPr lang="en-US" sz="2800" b="1" dirty="0" err="1"/>
              <a:t>Hamd</a:t>
            </a:r>
            <a:r>
              <a:rPr lang="en-US" sz="2800" b="1" dirty="0"/>
              <a:t>, recite  </a:t>
            </a:r>
            <a:r>
              <a:rPr lang="en-US" sz="2800" b="1" dirty="0" err="1" smtClean="0"/>
              <a:t>Súra</a:t>
            </a:r>
            <a:r>
              <a:rPr lang="en-US" sz="2800" b="1" dirty="0" smtClean="0"/>
              <a:t> </a:t>
            </a:r>
            <a:r>
              <a:rPr lang="en-US" sz="2800" b="1" dirty="0"/>
              <a:t>al-</a:t>
            </a:r>
            <a:r>
              <a:rPr lang="en-US" sz="2800" b="1" dirty="0" err="1"/>
              <a:t>Ikhlás</a:t>
            </a:r>
            <a:r>
              <a:rPr lang="en-US" sz="2800" b="1" dirty="0"/>
              <a:t> (</a:t>
            </a:r>
            <a:r>
              <a:rPr lang="en-US" sz="2800" b="1" dirty="0" err="1"/>
              <a:t>Súra</a:t>
            </a:r>
            <a:r>
              <a:rPr lang="en-US" sz="2800" b="1" dirty="0"/>
              <a:t> # 112).</a:t>
            </a:r>
          </a:p>
          <a:p>
            <a:pPr algn="ctr"/>
            <a:r>
              <a:rPr lang="en-US" sz="2800" b="1" dirty="0"/>
              <a:t>	</a:t>
            </a:r>
          </a:p>
          <a:p>
            <a:pPr algn="ctr"/>
            <a:r>
              <a:rPr lang="en-US" sz="2800" b="1" dirty="0"/>
              <a:t>b)	</a:t>
            </a:r>
            <a:r>
              <a:rPr lang="en-US" sz="2800" b="1" u="sng" dirty="0"/>
              <a:t>Second </a:t>
            </a:r>
            <a:r>
              <a:rPr lang="en-US" sz="2800" b="1" u="sng" dirty="0" err="1"/>
              <a:t>Namaaz</a:t>
            </a:r>
            <a:r>
              <a:rPr lang="en-US" sz="2800" b="1" dirty="0"/>
              <a:t>: In the first </a:t>
            </a:r>
            <a:r>
              <a:rPr lang="en-US" sz="2800" b="1" dirty="0" err="1" smtClean="0"/>
              <a:t>rakaat</a:t>
            </a:r>
            <a:r>
              <a:rPr lang="en-US" sz="2800" b="1" dirty="0" smtClean="0"/>
              <a:t>, </a:t>
            </a:r>
            <a:r>
              <a:rPr lang="en-US" sz="2800" b="1" dirty="0"/>
              <a:t>after </a:t>
            </a:r>
            <a:r>
              <a:rPr lang="en-US" sz="2800" b="1" dirty="0" err="1"/>
              <a:t>Súra</a:t>
            </a:r>
            <a:r>
              <a:rPr lang="en-US" sz="2800" b="1" dirty="0"/>
              <a:t> 	al- </a:t>
            </a:r>
            <a:r>
              <a:rPr lang="en-US" sz="2800" b="1" dirty="0" err="1"/>
              <a:t>Hamd</a:t>
            </a:r>
            <a:r>
              <a:rPr lang="en-US" sz="2800" b="1" dirty="0"/>
              <a:t>, recite </a:t>
            </a:r>
            <a:r>
              <a:rPr lang="en-US" sz="2800" b="1" dirty="0" err="1"/>
              <a:t>Súra</a:t>
            </a:r>
            <a:r>
              <a:rPr lang="en-US" sz="2800" b="1" dirty="0"/>
              <a:t> al-</a:t>
            </a:r>
            <a:r>
              <a:rPr lang="en-US" sz="2800" b="1" dirty="0" err="1"/>
              <a:t>Ahzáb</a:t>
            </a:r>
            <a:r>
              <a:rPr lang="en-US" sz="2800" b="1" dirty="0"/>
              <a:t> (</a:t>
            </a:r>
            <a:r>
              <a:rPr lang="en-US" sz="2800" b="1" dirty="0" err="1"/>
              <a:t>Súra</a:t>
            </a:r>
            <a:r>
              <a:rPr lang="en-US" sz="2800" b="1" dirty="0"/>
              <a:t> # 33). 	In the second </a:t>
            </a:r>
            <a:r>
              <a:rPr lang="en-US" sz="2800" b="1" dirty="0" err="1" smtClean="0"/>
              <a:t>rakaat</a:t>
            </a:r>
            <a:r>
              <a:rPr lang="en-US" sz="2800" b="1" dirty="0" smtClean="0"/>
              <a:t>, </a:t>
            </a:r>
            <a:r>
              <a:rPr lang="en-US" sz="2800" b="1" dirty="0"/>
              <a:t>after </a:t>
            </a:r>
            <a:r>
              <a:rPr lang="en-US" sz="2800" b="1" dirty="0" err="1"/>
              <a:t>Súra</a:t>
            </a:r>
            <a:r>
              <a:rPr lang="en-US" sz="2800" b="1" dirty="0"/>
              <a:t> al-</a:t>
            </a:r>
            <a:r>
              <a:rPr lang="en-US" sz="2800" b="1" dirty="0" err="1"/>
              <a:t>Hamd</a:t>
            </a:r>
            <a:r>
              <a:rPr lang="en-US" sz="2800" b="1" dirty="0"/>
              <a:t>, recite 	</a:t>
            </a:r>
            <a:r>
              <a:rPr lang="en-US" sz="2800" b="1" dirty="0" err="1"/>
              <a:t>Súra</a:t>
            </a:r>
            <a:r>
              <a:rPr lang="en-US" sz="2800" b="1" dirty="0"/>
              <a:t> al-</a:t>
            </a:r>
            <a:r>
              <a:rPr lang="en-US" sz="2800" b="1" dirty="0" err="1"/>
              <a:t>Munáfiqún</a:t>
            </a:r>
            <a:r>
              <a:rPr lang="en-US" sz="2800" b="1" dirty="0"/>
              <a:t> (</a:t>
            </a:r>
            <a:r>
              <a:rPr lang="en-US" sz="2800" b="1" dirty="0" err="1"/>
              <a:t>Súra</a:t>
            </a:r>
            <a:r>
              <a:rPr lang="en-US" sz="2800" b="1" dirty="0"/>
              <a:t> # 63).</a:t>
            </a: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امِيرِ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ٱلْمُؤْمِنِينَ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فَاطِمَةَ</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to the Commander of the Faithful, to Fatimah,</a:t>
            </a:r>
          </a:p>
        </p:txBody>
      </p:sp>
      <p:sp>
        <p:nvSpPr>
          <p:cNvPr id="6144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it-IT" sz="3200" b="1" i="1">
                <a:solidFill>
                  <a:schemeClr val="bg1"/>
                </a:solidFill>
                <a:ea typeface="MS Mincho" pitchFamily="49" charset="-128"/>
              </a:rPr>
              <a:t>wa ila amiri almu'minina wa ila fatimata</a:t>
            </a:r>
            <a:endParaRPr lang="fi-FI" sz="3200" b="1" i="1">
              <a:solidFill>
                <a:schemeClr val="bg1"/>
              </a:solidFill>
              <a:ea typeface="MS Mincho" pitchFamily="49" charset="-128"/>
            </a:endParaRPr>
          </a:p>
        </p:txBody>
      </p:sp>
      <p:sp>
        <p:nvSpPr>
          <p:cNvPr id="614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6144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ٱلْحَسَنِ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وَإِلَيْكَ بِمُوَالاَتِكَ</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to al-</a:t>
            </a:r>
            <a:r>
              <a:rPr lang="en-US" sz="3600" b="1" kern="1200" dirty="0" err="1">
                <a:solidFill>
                  <a:schemeClr val="bg1"/>
                </a:solidFill>
                <a:ea typeface="MS Mincho" pitchFamily="49" charset="-128"/>
              </a:rPr>
              <a:t>Hasan</a:t>
            </a:r>
            <a:r>
              <a:rPr lang="en-US" sz="3600" b="1" kern="1200" dirty="0">
                <a:solidFill>
                  <a:schemeClr val="bg1"/>
                </a:solidFill>
                <a:ea typeface="MS Mincho" pitchFamily="49" charset="-128"/>
              </a:rPr>
              <a:t>, and to you by means of loyalty to you</a:t>
            </a:r>
          </a:p>
        </p:txBody>
      </p:sp>
      <p:sp>
        <p:nvSpPr>
          <p:cNvPr id="6246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ila alhasani wa ilayka bimuwalatika</a:t>
            </a:r>
          </a:p>
        </p:txBody>
      </p:sp>
      <p:sp>
        <p:nvSpPr>
          <p:cNvPr id="624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6247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وَبِٱلْبَرَاءَةِ</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(مِمَّنْ قَاتَلَكَ</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and by means of repudiation of those who fought against you</a:t>
            </a:r>
          </a:p>
        </p:txBody>
      </p:sp>
      <p:sp>
        <p:nvSpPr>
          <p:cNvPr id="6349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bilbara'ati (mimman qatalaka</a:t>
            </a:r>
          </a:p>
        </p:txBody>
      </p:sp>
      <p:sp>
        <p:nvSpPr>
          <p:cNvPr id="634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63494"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وَنَصَبَ لَكَ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ٱلْحَرْبَ</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and incurred your hostility,</a:t>
            </a:r>
          </a:p>
        </p:txBody>
      </p:sp>
      <p:sp>
        <p:nvSpPr>
          <p:cNvPr id="6451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nasaba laka alharba</a:t>
            </a:r>
          </a:p>
        </p:txBody>
      </p:sp>
      <p:sp>
        <p:nvSpPr>
          <p:cNvPr id="645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6451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وَبِٱلْبَرَاءَةِ</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مِمَّنْ اسَّسَ اسَاسَ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ٱلظُّلْمِ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وَٱلْجَوْرِ</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عَلَيْكُمْ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and repudiation of those who laid the basis of persecution and wronging against you all.</a:t>
            </a:r>
          </a:p>
        </p:txBody>
      </p:sp>
      <p:sp>
        <p:nvSpPr>
          <p:cNvPr id="6554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bilbara'ati mimman assasa asasa alzzulmi waljawri `alaykum</a:t>
            </a:r>
          </a:p>
        </p:txBody>
      </p:sp>
      <p:sp>
        <p:nvSpPr>
          <p:cNvPr id="655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6554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وَابْرَا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رَسُولِهِ)</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I also repudiate, in the presence of Allah and His Messenger,</a:t>
            </a:r>
          </a:p>
        </p:txBody>
      </p:sp>
      <p:sp>
        <p:nvSpPr>
          <p:cNvPr id="6656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abra'u ila allahi wa ila rasulihi)</a:t>
            </a:r>
          </a:p>
        </p:txBody>
      </p:sp>
      <p:sp>
        <p:nvSpPr>
          <p:cNvPr id="665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6656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مِمَّنْ اسَّسَ اسَاسَ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ذٰلِكَ</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those who laid the basis of all that,</a:t>
            </a:r>
          </a:p>
        </p:txBody>
      </p:sp>
      <p:sp>
        <p:nvSpPr>
          <p:cNvPr id="6758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mimman assasa asasa dhalika</a:t>
            </a:r>
          </a:p>
        </p:txBody>
      </p:sp>
      <p:sp>
        <p:nvSpPr>
          <p:cNvPr id="675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6759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وَبَنَىٰ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عَلَيْهِ بُنْيَانَهُ</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established their foundations on it,</a:t>
            </a:r>
          </a:p>
        </p:txBody>
      </p:sp>
      <p:sp>
        <p:nvSpPr>
          <p:cNvPr id="6861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bana `alayhi bunyanahu</a:t>
            </a:r>
          </a:p>
        </p:txBody>
      </p:sp>
      <p:sp>
        <p:nvSpPr>
          <p:cNvPr id="686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68614"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وَجَرَىٰ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فِي ظُلْمِهِ وَجَوْرِهِ عَلَيْكُمْ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اشْيَاعِكُمْ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and continued in wronging and persecuting you and your adherents.</a:t>
            </a:r>
          </a:p>
        </p:txBody>
      </p:sp>
      <p:sp>
        <p:nvSpPr>
          <p:cNvPr id="6963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jara fi zulmihi wa jawrihi `alaykum wa `ala ashya`ikum</a:t>
            </a:r>
          </a:p>
        </p:txBody>
      </p:sp>
      <p:sp>
        <p:nvSpPr>
          <p:cNvPr id="696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6963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بَرِئْتُ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وَإِلَيْكُمْ مِنْهُمْ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In the presence of Allah and you all do I repudiate these.</a:t>
            </a:r>
          </a:p>
        </p:txBody>
      </p:sp>
      <p:sp>
        <p:nvSpPr>
          <p:cNvPr id="7066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bari'tu ila allahi wa ilaykum minhum</a:t>
            </a:r>
          </a:p>
        </p:txBody>
      </p:sp>
      <p:sp>
        <p:nvSpPr>
          <p:cNvPr id="706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7066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428625" y="3429000"/>
            <a:ext cx="83343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6600" b="1" i="1">
                <a:solidFill>
                  <a:srgbClr val="C00000"/>
                </a:solidFill>
                <a:latin typeface="Trebuchet MS" pitchFamily="34" charset="0"/>
                <a:ea typeface="MS Mincho" pitchFamily="49" charset="-128"/>
              </a:rPr>
              <a:t>Ziyáráh of Ashurá</a:t>
            </a:r>
          </a:p>
        </p:txBody>
      </p:sp>
      <p:sp>
        <p:nvSpPr>
          <p:cNvPr id="7171" name="Rectangle 8"/>
          <p:cNvSpPr>
            <a:spLocks noChangeArrowheads="1"/>
          </p:cNvSpPr>
          <p:nvPr/>
        </p:nvSpPr>
        <p:spPr bwMode="auto">
          <a:xfrm>
            <a:off x="685800" y="5040313"/>
            <a:ext cx="7848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solidFill>
                  <a:schemeClr val="bg1"/>
                </a:solidFill>
              </a:rPr>
              <a:t>(Arabic text with English Translation &amp; English Transliteration)</a:t>
            </a:r>
          </a:p>
        </p:txBody>
      </p:sp>
      <p:sp>
        <p:nvSpPr>
          <p:cNvPr id="7172" name="Rectangle 5"/>
          <p:cNvSpPr>
            <a:spLocks noChangeArrowheads="1"/>
          </p:cNvSpPr>
          <p:nvPr/>
        </p:nvSpPr>
        <p:spPr bwMode="auto">
          <a:xfrm>
            <a:off x="0" y="5867400"/>
            <a:ext cx="9144000" cy="10001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sz="1200" b="1">
              <a:solidFill>
                <a:schemeClr val="bg1"/>
              </a:solidFill>
              <a:latin typeface="Trebuchet MS" pitchFamily="34" charset="0"/>
            </a:endParaRPr>
          </a:p>
          <a:p>
            <a:pPr algn="ctr"/>
            <a:r>
              <a:rPr lang="en-US" sz="1100" b="1">
                <a:solidFill>
                  <a:schemeClr val="bg1"/>
                </a:solidFill>
              </a:rPr>
              <a:t>For any errors / comments please write to: duas.org@gmail.com</a:t>
            </a:r>
            <a:endParaRPr lang="en-US" sz="1200" b="1">
              <a:solidFill>
                <a:schemeClr val="bg1"/>
              </a:solidFill>
              <a:latin typeface="Trebuchet MS" pitchFamily="34" charset="0"/>
            </a:endParaRPr>
          </a:p>
          <a:p>
            <a:pPr algn="ctr"/>
            <a:r>
              <a:rPr lang="en-US" sz="1200" b="1">
                <a:solidFill>
                  <a:schemeClr val="bg1"/>
                </a:solidFill>
                <a:latin typeface="Trebuchet MS" pitchFamily="34" charset="0"/>
              </a:rPr>
              <a:t>Kindly recite Sura E Fatiha for Marhumeen of all those who have worked towards making this small work possible.</a:t>
            </a:r>
          </a:p>
          <a:p>
            <a:pPr algn="ctr"/>
            <a:r>
              <a:rPr lang="en-US" sz="1200" b="1">
                <a:solidFill>
                  <a:schemeClr val="bg1"/>
                </a:solidFill>
                <a:latin typeface="Trebuchet MS" pitchFamily="34" charset="0"/>
              </a:rPr>
              <a:t>To display the font correctly, please use the Arabic font “Attari_Quran_Shipped” .</a:t>
            </a:r>
          </a:p>
          <a:p>
            <a:pPr algn="ctr"/>
            <a:r>
              <a:rPr lang="en-US" sz="1200" b="1">
                <a:solidFill>
                  <a:schemeClr val="bg1"/>
                </a:solidFill>
                <a:latin typeface="Trebuchet MS" pitchFamily="34" charset="0"/>
              </a:rPr>
              <a:t>Download font here : http://www.duas.org/fonts/ </a:t>
            </a:r>
          </a:p>
        </p:txBody>
      </p:sp>
      <p:sp>
        <p:nvSpPr>
          <p:cNvPr id="7173" name="Rectangle 8"/>
          <p:cNvSpPr>
            <a:spLocks noChangeArrowheads="1"/>
          </p:cNvSpPr>
          <p:nvPr/>
        </p:nvSpPr>
        <p:spPr bwMode="auto">
          <a:xfrm>
            <a:off x="685800" y="1676400"/>
            <a:ext cx="78486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ar-SA" sz="8800" b="1">
                <a:solidFill>
                  <a:srgbClr val="C00000"/>
                </a:solidFill>
              </a:rPr>
              <a:t>زِيَارَةِ عَاشُورَاء</a:t>
            </a:r>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وَاتَقَرَّبُ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ثُمَّ إِلَيْكُمْ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And I seek nearness to Allah and then to you all</a:t>
            </a:r>
          </a:p>
        </p:txBody>
      </p:sp>
      <p:sp>
        <p:nvSpPr>
          <p:cNvPr id="7168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ataqarrabu ila allahi thumma ilaykum</a:t>
            </a:r>
          </a:p>
        </p:txBody>
      </p:sp>
      <p:sp>
        <p:nvSpPr>
          <p:cNvPr id="716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7168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بِمُوَالاَتِكُمْ وَمُوَالاَةِ وَلِيِّكُمْ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by means of declaring loyalty to you and to your loyalists</a:t>
            </a:r>
          </a:p>
        </p:txBody>
      </p:sp>
      <p:sp>
        <p:nvSpPr>
          <p:cNvPr id="7270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bimuwalatikum wa muwalati waliyyikum</a:t>
            </a:r>
          </a:p>
        </p:txBody>
      </p:sp>
      <p:sp>
        <p:nvSpPr>
          <p:cNvPr id="727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7271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وَبِٱلْبَرَاءَةِ</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 اعْدَائِكُمْ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and declaring repudiation of your enemies</a:t>
            </a:r>
          </a:p>
        </p:txBody>
      </p:sp>
      <p:sp>
        <p:nvSpPr>
          <p:cNvPr id="7373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bilbara'ati min a`da'ikum</a:t>
            </a:r>
          </a:p>
        </p:txBody>
      </p:sp>
      <p:sp>
        <p:nvSpPr>
          <p:cNvPr id="737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73734"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وَٱلنَّاصِبِينَ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لَكُمُ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ٱلْحَرْبَ</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and those who incur animosity of you</a:t>
            </a:r>
          </a:p>
        </p:txBody>
      </p:sp>
      <p:sp>
        <p:nvSpPr>
          <p:cNvPr id="7475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walnnasibina lakum alharba</a:t>
            </a:r>
          </a:p>
        </p:txBody>
      </p:sp>
      <p:sp>
        <p:nvSpPr>
          <p:cNvPr id="747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7475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وَبِٱلْبَرَاءَةِ</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 اشْيَاعِهِمْ وَاتْبَاعِهِمْ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and repudiation of their adherents and followers.</a:t>
            </a:r>
          </a:p>
        </p:txBody>
      </p:sp>
      <p:sp>
        <p:nvSpPr>
          <p:cNvPr id="7578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bilbara'ati min ashya`ihim wa atba`ihim</a:t>
            </a:r>
          </a:p>
        </p:txBody>
      </p:sp>
      <p:sp>
        <p:nvSpPr>
          <p:cNvPr id="757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7578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إِنِّي سِلْمٌ لِمَنْ سَالَمَكُمْ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I am verily at peace with those who have been at peace with you,</a:t>
            </a:r>
          </a:p>
        </p:txBody>
      </p:sp>
      <p:sp>
        <p:nvSpPr>
          <p:cNvPr id="7680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inni silmun liman salamakum</a:t>
            </a:r>
          </a:p>
        </p:txBody>
      </p:sp>
      <p:sp>
        <p:nvSpPr>
          <p:cNvPr id="768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7680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وَحَرْبٌ لِمَنْ حَارَبَكُمْ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I am at war against those who fought against you,</a:t>
            </a:r>
          </a:p>
        </p:txBody>
      </p:sp>
      <p:sp>
        <p:nvSpPr>
          <p:cNvPr id="7782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harbun liman harabakum</a:t>
            </a:r>
          </a:p>
        </p:txBody>
      </p:sp>
      <p:sp>
        <p:nvSpPr>
          <p:cNvPr id="778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7783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وَوَلِيٌّ لِمَنْ وَالاَكُمْ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loyalist to those who have been loyalist to you,</a:t>
            </a:r>
          </a:p>
        </p:txBody>
      </p:sp>
      <p:sp>
        <p:nvSpPr>
          <p:cNvPr id="7885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waliyyun liman walakum</a:t>
            </a:r>
          </a:p>
        </p:txBody>
      </p:sp>
      <p:sp>
        <p:nvSpPr>
          <p:cNvPr id="788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78854"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وَعَدُوٌّ لِمَنْ عَادَاكُمْ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and enemy of those who have shown enmity towards you.</a:t>
            </a:r>
          </a:p>
        </p:txBody>
      </p:sp>
      <p:sp>
        <p:nvSpPr>
          <p:cNvPr id="7987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`aduwwun liman `adakum</a:t>
            </a:r>
          </a:p>
        </p:txBody>
      </p:sp>
      <p:sp>
        <p:nvSpPr>
          <p:cNvPr id="798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7987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فَاسْالُ</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ٱلَّذِي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اكْرَمَنِي بِمَعْرِفَتِكُمْ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So, I beseech Allah Who has endued me with the honor of recognizing you</a:t>
            </a:r>
          </a:p>
        </p:txBody>
      </p:sp>
      <p:sp>
        <p:nvSpPr>
          <p:cNvPr id="8090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fa'as'alu allaha alladhi akramani bima`rifatikum</a:t>
            </a:r>
          </a:p>
        </p:txBody>
      </p:sp>
      <p:sp>
        <p:nvSpPr>
          <p:cNvPr id="809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8090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0" y="1295400"/>
            <a:ext cx="9180513" cy="5508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200" b="1" dirty="0"/>
              <a:t>The first form of </a:t>
            </a:r>
            <a:r>
              <a:rPr lang="en-US" sz="2200" b="1" dirty="0" err="1"/>
              <a:t>ziyarah</a:t>
            </a:r>
            <a:r>
              <a:rPr lang="en-US" sz="2200" b="1" dirty="0"/>
              <a:t> to be mentioned hereinafter is the famous </a:t>
            </a:r>
            <a:r>
              <a:rPr lang="en-US" sz="2200" b="1" dirty="0" err="1"/>
              <a:t>ziyarah</a:t>
            </a:r>
            <a:r>
              <a:rPr lang="en-US" sz="2200" b="1" dirty="0"/>
              <a:t> of `</a:t>
            </a:r>
            <a:r>
              <a:rPr lang="en-US" sz="2200" b="1" dirty="0" err="1"/>
              <a:t>Ashura</a:t>
            </a:r>
            <a:r>
              <a:rPr lang="en-US" sz="2200" b="1" dirty="0"/>
              <a:t>', which can be said at the tomb of Imam al-</a:t>
            </a:r>
            <a:r>
              <a:rPr lang="en-US" sz="2200" b="1" dirty="0" err="1"/>
              <a:t>Husayn</a:t>
            </a:r>
            <a:r>
              <a:rPr lang="en-US" sz="2200" b="1" dirty="0"/>
              <a:t> (A) </a:t>
            </a:r>
            <a:r>
              <a:rPr lang="en-US" sz="2200" b="1" u="sng" dirty="0"/>
              <a:t>and also from far distance</a:t>
            </a:r>
            <a:r>
              <a:rPr lang="en-US" sz="2200" b="1" dirty="0"/>
              <a:t>. The following is the elaborate report of this form of </a:t>
            </a:r>
            <a:r>
              <a:rPr lang="en-US" sz="2200" b="1" dirty="0" err="1"/>
              <a:t>ziyarah</a:t>
            </a:r>
            <a:r>
              <a:rPr lang="en-US" sz="2200" b="1" dirty="0"/>
              <a:t>, as has been narrated by </a:t>
            </a:r>
            <a:r>
              <a:rPr lang="en-US" sz="2200" b="1" dirty="0" err="1"/>
              <a:t>Shaykh</a:t>
            </a:r>
            <a:r>
              <a:rPr lang="en-US" sz="2200" b="1" dirty="0"/>
              <a:t> Abu-</a:t>
            </a:r>
            <a:r>
              <a:rPr lang="en-US" sz="2200" b="1" dirty="0" err="1"/>
              <a:t>Ja`far</a:t>
            </a:r>
            <a:r>
              <a:rPr lang="en-US" sz="2200" b="1" dirty="0"/>
              <a:t> al-</a:t>
            </a:r>
            <a:r>
              <a:rPr lang="en-US" sz="2200" b="1" dirty="0" err="1"/>
              <a:t>Tusi</a:t>
            </a:r>
            <a:r>
              <a:rPr lang="en-US" sz="2200" b="1" dirty="0"/>
              <a:t> in his book of al-</a:t>
            </a:r>
            <a:r>
              <a:rPr lang="en-US" sz="2200" b="1" dirty="0" err="1"/>
              <a:t>Misbah</a:t>
            </a:r>
            <a:r>
              <a:rPr lang="en-US" sz="2200" b="1" dirty="0"/>
              <a:t>: Muhammad </a:t>
            </a:r>
            <a:r>
              <a:rPr lang="en-US" sz="2200" b="1" dirty="0" err="1"/>
              <a:t>ibn</a:t>
            </a:r>
            <a:r>
              <a:rPr lang="en-US" sz="2200" b="1" dirty="0"/>
              <a:t> Ismail </a:t>
            </a:r>
            <a:r>
              <a:rPr lang="en-US" sz="2200" b="1" dirty="0" err="1"/>
              <a:t>ibn</a:t>
            </a:r>
            <a:r>
              <a:rPr lang="en-US" sz="2200" b="1" dirty="0"/>
              <a:t> </a:t>
            </a:r>
            <a:r>
              <a:rPr lang="en-US" sz="2200" b="1" dirty="0" err="1"/>
              <a:t>Buzaygh</a:t>
            </a:r>
            <a:r>
              <a:rPr lang="en-US" sz="2200" b="1" dirty="0"/>
              <a:t> has reported on the authority of </a:t>
            </a:r>
            <a:r>
              <a:rPr lang="en-US" sz="2200" b="1" dirty="0" err="1"/>
              <a:t>Salih</a:t>
            </a:r>
            <a:r>
              <a:rPr lang="en-US" sz="2200" b="1" dirty="0"/>
              <a:t> </a:t>
            </a:r>
            <a:r>
              <a:rPr lang="en-US" sz="2200" b="1" dirty="0" err="1"/>
              <a:t>ibn</a:t>
            </a:r>
            <a:r>
              <a:rPr lang="en-US" sz="2200" b="1" dirty="0"/>
              <a:t> `</a:t>
            </a:r>
            <a:r>
              <a:rPr lang="en-US" sz="2200" b="1" dirty="0" err="1"/>
              <a:t>Aqabah</a:t>
            </a:r>
            <a:r>
              <a:rPr lang="en-US" sz="2200" b="1" dirty="0"/>
              <a:t> on the authority of his father on the authority of Imam Muhammad al-</a:t>
            </a:r>
            <a:r>
              <a:rPr lang="en-US" sz="2200" b="1" dirty="0" err="1"/>
              <a:t>Baqir</a:t>
            </a:r>
            <a:r>
              <a:rPr lang="en-US" sz="2200" b="1" dirty="0"/>
              <a:t> (A) who said, “Whoever visits al-</a:t>
            </a:r>
            <a:r>
              <a:rPr lang="en-US" sz="2200" b="1" dirty="0" err="1"/>
              <a:t>Husayn</a:t>
            </a:r>
            <a:r>
              <a:rPr lang="en-US" sz="2200" b="1" dirty="0"/>
              <a:t> </a:t>
            </a:r>
            <a:r>
              <a:rPr lang="en-US" sz="2200" b="1" dirty="0" err="1"/>
              <a:t>ibn</a:t>
            </a:r>
            <a:r>
              <a:rPr lang="en-US" sz="2200" b="1" dirty="0"/>
              <a:t> `Ali (A) on the tenth day of Muharram and remains there weeping, will meet Almighty Allah on the day of meeting Him having the reward of two thousand times of going on Hajj, two thousand times of going on `</a:t>
            </a:r>
            <a:r>
              <a:rPr lang="en-US" sz="2200" b="1" dirty="0" err="1"/>
              <a:t>umrah</a:t>
            </a:r>
            <a:r>
              <a:rPr lang="en-US" sz="2200" b="1" dirty="0"/>
              <a:t>, as well as the reward of one who has participated with the Holy Messenger of Allah and with the Holy Imams in two thousand campaigns.” The reporter asked, “May Allah accept me as ransom for you! What should one who lives in remote regions and cannot come to the tomb on that day do?”</a:t>
            </a:r>
          </a:p>
        </p:txBody>
      </p:sp>
      <p:sp>
        <p:nvSpPr>
          <p:cNvPr id="819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819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4271963" y="1058863"/>
            <a:ext cx="7747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Merits</a:t>
            </a:r>
            <a:endParaRPr lang="en-US" sz="1600" b="1" i="1" dirty="0">
              <a:effectLst>
                <a:outerShdw blurRad="38100" dist="38100" dir="2700000" algn="tl">
                  <a:srgbClr val="000000">
                    <a:alpha val="43137"/>
                  </a:srgbClr>
                </a:outerShdw>
              </a:effectLst>
              <a:latin typeface="Trebuchet MS"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وَمَعْرِفَةِ اوْلِيَائِكُمْ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and recognizing your loyalists</a:t>
            </a:r>
          </a:p>
        </p:txBody>
      </p:sp>
      <p:sp>
        <p:nvSpPr>
          <p:cNvPr id="8192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ma`rifati awliya'ikum</a:t>
            </a:r>
          </a:p>
        </p:txBody>
      </p:sp>
      <p:sp>
        <p:nvSpPr>
          <p:cNvPr id="819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8192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وَرَزَقَنِيَ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ٱلْبَرَاءَةَ</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 اعْدَائِكُمْ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and Who conferred upon me with repudiation of your enemies,</a:t>
            </a:r>
          </a:p>
        </p:txBody>
      </p:sp>
      <p:sp>
        <p:nvSpPr>
          <p:cNvPr id="8294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it-IT" sz="3200" b="1" i="1">
                <a:solidFill>
                  <a:schemeClr val="bg1"/>
                </a:solidFill>
                <a:ea typeface="MS Mincho" pitchFamily="49" charset="-128"/>
              </a:rPr>
              <a:t>wa razaqani albara'ata min a`da'ikum</a:t>
            </a:r>
            <a:endParaRPr lang="fi-FI" sz="3200" b="1" i="1">
              <a:solidFill>
                <a:schemeClr val="bg1"/>
              </a:solidFill>
              <a:ea typeface="MS Mincho" pitchFamily="49" charset="-128"/>
            </a:endParaRPr>
          </a:p>
        </p:txBody>
      </p:sp>
      <p:sp>
        <p:nvSpPr>
          <p:cNvPr id="829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8295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انْ يَجْعَلَنِي مَعَكُمْ فِي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ٱلدُّنْيَا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وَٱلآخِرَةِ</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to include me with you in this world and in the Hereafter</a:t>
            </a:r>
          </a:p>
        </p:txBody>
      </p:sp>
      <p:sp>
        <p:nvSpPr>
          <p:cNvPr id="8397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an yaj`alani ma`akum fi alddunya wal-akhirati</a:t>
            </a:r>
          </a:p>
        </p:txBody>
      </p:sp>
      <p:sp>
        <p:nvSpPr>
          <p:cNvPr id="839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83974"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وَانْ يُثَبِّتَ لِي عِنْدَكُمْ قَدَمَ صِدْقٍ</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and to make firm step of honesty for me with you</a:t>
            </a:r>
          </a:p>
        </p:txBody>
      </p:sp>
      <p:sp>
        <p:nvSpPr>
          <p:cNvPr id="8499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an yuthabbita li `indakum qadama sidqin</a:t>
            </a:r>
          </a:p>
        </p:txBody>
      </p:sp>
      <p:sp>
        <p:nvSpPr>
          <p:cNvPr id="849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8499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فِي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ٱلدُّنْيَا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وَٱلآخِرَةِ</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in this world and in the Hereafter.</a:t>
            </a:r>
          </a:p>
        </p:txBody>
      </p:sp>
      <p:sp>
        <p:nvSpPr>
          <p:cNvPr id="8602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fi alddunya wal-akhirati</a:t>
            </a:r>
          </a:p>
        </p:txBody>
      </p:sp>
      <p:sp>
        <p:nvSpPr>
          <p:cNvPr id="860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8602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وَاسْالُهُ انْ يُبَلِّغَنِيَ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ٱلْمَقَامَ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ٱلْمَحْمُودَ</a:t>
            </a:r>
            <a:r>
              <a:rPr lang="ar-SA" sz="9200" kern="1200" dirty="0">
                <a:solidFill>
                  <a:schemeClr val="bg1"/>
                </a:solidFill>
                <a:latin typeface="Arabic Typesetting" panose="03020402040406030203" pitchFamily="66" charset="-78"/>
                <a:ea typeface="+mn-ea"/>
                <a:cs typeface="Arabic Typesetting" panose="03020402040406030203" pitchFamily="66" charset="-78"/>
              </a:rPr>
              <a:t> لَكُمْ عِنْدَ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I also beseech Him to make me attain the praiseworthy status that you enjoy with Allah</a:t>
            </a:r>
          </a:p>
        </p:txBody>
      </p:sp>
      <p:sp>
        <p:nvSpPr>
          <p:cNvPr id="8704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as'aluhu an yuballighani almaqama almahmuda lakum `inda allahi</a:t>
            </a:r>
          </a:p>
        </p:txBody>
      </p:sp>
      <p:sp>
        <p:nvSpPr>
          <p:cNvPr id="870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8704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وَانْ يَرْزُقَنِي طَلَبَ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ثَارِي</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and to bestow upon me with the chance to take my own vengeance</a:t>
            </a:r>
          </a:p>
        </p:txBody>
      </p:sp>
      <p:sp>
        <p:nvSpPr>
          <p:cNvPr id="8806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an yarzuqani talaba tha'ri</a:t>
            </a:r>
          </a:p>
        </p:txBody>
      </p:sp>
      <p:sp>
        <p:nvSpPr>
          <p:cNvPr id="880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8807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مَعَ إِمَامِ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هُدىًٰ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ظَاهِرٍ</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with a leader of true guidance who is (Divinely) sustained</a:t>
            </a:r>
          </a:p>
        </p:txBody>
      </p:sp>
      <p:sp>
        <p:nvSpPr>
          <p:cNvPr id="8909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ma`a imami hudan zahirin</a:t>
            </a:r>
          </a:p>
        </p:txBody>
      </p:sp>
      <p:sp>
        <p:nvSpPr>
          <p:cNvPr id="890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89094"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نَاطِقٍ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بِٱلْحَقِّ</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مِنْكُمْ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and expressing the truth from among you.</a:t>
            </a:r>
          </a:p>
        </p:txBody>
      </p:sp>
      <p:sp>
        <p:nvSpPr>
          <p:cNvPr id="9011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natiqin bilhaqqi minkum</a:t>
            </a:r>
          </a:p>
        </p:txBody>
      </p:sp>
      <p:sp>
        <p:nvSpPr>
          <p:cNvPr id="901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9011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وَاسْالُ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بِحَقِّكُمْ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I also beseech Allah in your names</a:t>
            </a:r>
          </a:p>
        </p:txBody>
      </p:sp>
      <p:sp>
        <p:nvSpPr>
          <p:cNvPr id="9114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as'alu allaha bihaqqikum</a:t>
            </a:r>
          </a:p>
        </p:txBody>
      </p:sp>
      <p:sp>
        <p:nvSpPr>
          <p:cNvPr id="911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9114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9219"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4271963" y="1058863"/>
            <a:ext cx="7747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Merits</a:t>
            </a:r>
            <a:endParaRPr lang="en-US" sz="1600" b="1" i="1" dirty="0">
              <a:effectLst>
                <a:outerShdw blurRad="38100" dist="38100" dir="2700000" algn="tl">
                  <a:srgbClr val="000000">
                    <a:alpha val="43137"/>
                  </a:srgbClr>
                </a:outerShdw>
              </a:effectLst>
              <a:latin typeface="Trebuchet MS" pitchFamily="34" charset="0"/>
              <a:cs typeface="Arial" charset="0"/>
            </a:endParaRPr>
          </a:p>
        </p:txBody>
      </p:sp>
      <p:sp>
        <p:nvSpPr>
          <p:cNvPr id="9221" name="Rectangle 3"/>
          <p:cNvSpPr>
            <a:spLocks noChangeArrowheads="1"/>
          </p:cNvSpPr>
          <p:nvPr/>
        </p:nvSpPr>
        <p:spPr bwMode="auto">
          <a:xfrm>
            <a:off x="0" y="1371600"/>
            <a:ext cx="9180513" cy="5508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200" b="1"/>
              <a:t>The Imam (A) explained, “As for such people, they may come out to a wasteland or go up a high roof in their houses, wave towards Imam al-Husayn (A) with greeting, invoke earnestly curses on those who killed him, and then offer a two-unit prayer. They may do so before midday. They may then mourn and weep for al-Husayn (A) and order those who live with them in their houses to weep for him, unless they fear for themselves from certain individuals who live with them. They may hold mournful ceremonies in their houses and show grief for him. They may also console one another on this terrible occasion of Imam al-Husayn’s sufferings. If they do all that, I myself guarantee for them to grant the rewards that I have mentioned beforehand.”</a:t>
            </a:r>
          </a:p>
          <a:p>
            <a:pPr algn="ctr"/>
            <a:r>
              <a:rPr lang="en-US" sz="2200" b="1"/>
              <a:t>The reporter asked, “May Allah accept me as ransom for you! Do you really promise them and guarantee for them to have that reward?” The Imam (A) answered, “Yes, I do. I do promise them and guarantee for them having that reward.”</a:t>
            </a:r>
          </a:p>
        </p:txBody>
      </p:sp>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وَبِٱلشَّانِ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ٱلَّذِي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لَكُمْ عِنْدَهُ</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and in the name of the standing that you enjoy with Him</a:t>
            </a:r>
          </a:p>
        </p:txBody>
      </p:sp>
      <p:sp>
        <p:nvSpPr>
          <p:cNvPr id="9216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bilshsha'ni alladhi lakum `indahu</a:t>
            </a:r>
          </a:p>
        </p:txBody>
      </p:sp>
      <p:sp>
        <p:nvSpPr>
          <p:cNvPr id="921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9216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انْ يُعْطِيَنِي بِمُصَابِي بِكُمْ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to recompense me for my commiserations for you</a:t>
            </a:r>
          </a:p>
        </p:txBody>
      </p:sp>
      <p:sp>
        <p:nvSpPr>
          <p:cNvPr id="9318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an yu`tiyani bimusabi bikum</a:t>
            </a:r>
          </a:p>
        </p:txBody>
      </p:sp>
      <p:sp>
        <p:nvSpPr>
          <p:cNvPr id="931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9319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افْضَلَ مَا يُعْطِي مُصَاباً بِمُصِيبَتِهِ</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with the most favorite thing that He ever gives as compensation for misfortunes that has afflicted anyone.</a:t>
            </a:r>
          </a:p>
        </p:txBody>
      </p:sp>
      <p:sp>
        <p:nvSpPr>
          <p:cNvPr id="9421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it-IT" sz="3200" b="1" i="1">
                <a:solidFill>
                  <a:schemeClr val="bg1"/>
                </a:solidFill>
                <a:ea typeface="MS Mincho" pitchFamily="49" charset="-128"/>
              </a:rPr>
              <a:t>afdala ma yu`ti musaban bimusibatihi</a:t>
            </a:r>
            <a:endParaRPr lang="fi-FI" sz="3200" b="1" i="1">
              <a:solidFill>
                <a:schemeClr val="bg1"/>
              </a:solidFill>
              <a:ea typeface="MS Mincho" pitchFamily="49" charset="-128"/>
            </a:endParaRPr>
          </a:p>
        </p:txBody>
      </p:sp>
      <p:sp>
        <p:nvSpPr>
          <p:cNvPr id="942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94214"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مُصِيبَةً مَا اعْظَمَهَا</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(Your) misfortune has been so astounding</a:t>
            </a:r>
          </a:p>
        </p:txBody>
      </p:sp>
      <p:sp>
        <p:nvSpPr>
          <p:cNvPr id="9523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musibatan ma a`zamaha</a:t>
            </a:r>
          </a:p>
        </p:txBody>
      </p:sp>
      <p:sp>
        <p:nvSpPr>
          <p:cNvPr id="952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9523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وَاعْظَمَ رَزِيَّتَهَا فِي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ٱلإِسْلاَمِ</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and so catastrophic for Islam</a:t>
            </a:r>
          </a:p>
        </p:txBody>
      </p:sp>
      <p:sp>
        <p:nvSpPr>
          <p:cNvPr id="9626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it-IT" sz="3200" b="1" i="1">
                <a:solidFill>
                  <a:schemeClr val="bg1"/>
                </a:solidFill>
                <a:ea typeface="MS Mincho" pitchFamily="49" charset="-128"/>
              </a:rPr>
              <a:t>wa a`zama raziyyataha fi al-islami</a:t>
            </a:r>
            <a:endParaRPr lang="fi-FI" sz="3200" b="1" i="1">
              <a:solidFill>
                <a:schemeClr val="bg1"/>
              </a:solidFill>
              <a:ea typeface="MS Mincho" pitchFamily="49" charset="-128"/>
            </a:endParaRPr>
          </a:p>
        </p:txBody>
      </p:sp>
      <p:sp>
        <p:nvSpPr>
          <p:cNvPr id="962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9626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وَفِي جَمِيعِ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ٱلسَّمَاوَاتِ</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وَٱلارْضِ</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and for all the heavens and the entire earth.</a:t>
            </a:r>
          </a:p>
        </p:txBody>
      </p:sp>
      <p:sp>
        <p:nvSpPr>
          <p:cNvPr id="9728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pl-PL" sz="3200" b="1" i="1">
                <a:solidFill>
                  <a:schemeClr val="bg1"/>
                </a:solidFill>
                <a:ea typeface="MS Mincho" pitchFamily="49" charset="-128"/>
              </a:rPr>
              <a:t>wa fi jami`i alssamawati wal-ardi</a:t>
            </a:r>
            <a:endParaRPr lang="fi-FI" sz="3200" b="1" i="1">
              <a:solidFill>
                <a:schemeClr val="bg1"/>
              </a:solidFill>
              <a:ea typeface="MS Mincho" pitchFamily="49" charset="-128"/>
            </a:endParaRPr>
          </a:p>
        </p:txBody>
      </p:sp>
      <p:sp>
        <p:nvSpPr>
          <p:cNvPr id="972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9728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ٱجْعَلْنِي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فِي مَقَامِي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هٰذَا</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O Allah, (please) make me in this situation of mine</a:t>
            </a:r>
          </a:p>
        </p:txBody>
      </p:sp>
      <p:sp>
        <p:nvSpPr>
          <p:cNvPr id="9830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allahumma ij`alni fi maqami hadha</a:t>
            </a:r>
          </a:p>
        </p:txBody>
      </p:sp>
      <p:sp>
        <p:nvSpPr>
          <p:cNvPr id="983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9831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مِمَّنْ تَنَالُهُ مِنْكَ صَلَوَاتٌ وَرَحْمَةٌ وَمَغْفِرَةٌ</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one of those who receive blessings, mercy, and forgiveness from You.</a:t>
            </a:r>
          </a:p>
        </p:txBody>
      </p:sp>
      <p:sp>
        <p:nvSpPr>
          <p:cNvPr id="9933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mimman tanaluhu minka salawatun wa rahmatun wa maghfiratun</a:t>
            </a:r>
          </a:p>
        </p:txBody>
      </p:sp>
      <p:sp>
        <p:nvSpPr>
          <p:cNvPr id="993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99334"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ٱجْعَلْ</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مَحْيَايَ </a:t>
            </a:r>
            <a:r>
              <a:rPr lang="ar-SA" sz="9200" kern="1200" dirty="0" smtClean="0">
                <a:solidFill>
                  <a:schemeClr val="bg1"/>
                </a:solidFill>
                <a:latin typeface="Arabic Typesetting" panose="03020402040406030203" pitchFamily="66" charset="-78"/>
                <a:ea typeface="+mn-ea"/>
                <a:cs typeface="Arabic Typesetting" panose="03020402040406030203" pitchFamily="66" charset="-78"/>
              </a:rPr>
              <a:t>مَحْيَا</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O Allah, (please) make me live my lifetime in the same way </a:t>
            </a:r>
            <a:r>
              <a:rPr lang="en-US" sz="3600" b="1" kern="1200" dirty="0" smtClean="0">
                <a:solidFill>
                  <a:schemeClr val="bg1"/>
                </a:solidFill>
                <a:ea typeface="MS Mincho" pitchFamily="49" charset="-128"/>
              </a:rPr>
              <a:t>as</a:t>
            </a:r>
            <a:endParaRPr lang="en-US" sz="3600" b="1" kern="1200" dirty="0">
              <a:solidFill>
                <a:schemeClr val="bg1"/>
              </a:solidFill>
              <a:ea typeface="MS Mincho" pitchFamily="49" charset="-128"/>
            </a:endParaRPr>
          </a:p>
        </p:txBody>
      </p:sp>
      <p:sp>
        <p:nvSpPr>
          <p:cNvPr id="10035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allahumma ij`al mahyaya mahya</a:t>
            </a:r>
          </a:p>
        </p:txBody>
      </p:sp>
      <p:sp>
        <p:nvSpPr>
          <p:cNvPr id="1003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0035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 مُحَمَّدٍ وَآلِ مُحَمَّدٍ</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Muhammad and Muhammad’s Household lived</a:t>
            </a:r>
          </a:p>
        </p:txBody>
      </p:sp>
      <p:sp>
        <p:nvSpPr>
          <p:cNvPr id="10138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muhammadin wa ali muhammadin</a:t>
            </a:r>
          </a:p>
        </p:txBody>
      </p:sp>
      <p:sp>
        <p:nvSpPr>
          <p:cNvPr id="1013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0138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11387</TotalTime>
  <Words>14307</Words>
  <Application>Microsoft Office PowerPoint</Application>
  <PresentationFormat>On-screen Show (4:3)</PresentationFormat>
  <Paragraphs>2526</Paragraphs>
  <Slides>500</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500</vt:i4>
      </vt:variant>
    </vt:vector>
  </HeadingPairs>
  <TitlesOfParts>
    <vt:vector size="510" baseType="lpstr">
      <vt:lpstr>MS Mincho</vt:lpstr>
      <vt:lpstr>Al-Arial</vt:lpstr>
      <vt:lpstr>Arabic Typesetting</vt:lpstr>
      <vt:lpstr>Arial</vt:lpstr>
      <vt:lpstr>Calibri</vt:lpstr>
      <vt:lpstr>Karbala</vt:lpstr>
      <vt:lpstr>Simplified Arabic</vt:lpstr>
      <vt:lpstr>Times New Roman</vt:lpstr>
      <vt:lpstr>Trebuchet MS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اَللَّهُمَّ صَلِّ عَلَىٰ مُحَمَّدٍ وَآلِ مُحَمَّدٍ</vt:lpstr>
      <vt:lpstr>بِسْمِ اللَّهِ الرَّحْمَنِ الرَّحِيمِ</vt:lpstr>
      <vt:lpstr>اَلسَّلاَمُ عَلَيْكَ يَا ابَا عَبْدِ ٱللَّهِ</vt:lpstr>
      <vt:lpstr>اَلسَّلاَمُ عَلَيْكَ يَا بْنَ رَسُولِ ٱللَّهِ</vt:lpstr>
      <vt:lpstr>السَّلاَمُ عَلَيكَ يَا خِيَرَةِ ٱللَّهِ وَٱبْنَ خَيرَتِهِ</vt:lpstr>
      <vt:lpstr>اَلسَّلاَمُ عَلَيْكَ يَا بْنَ امِيرِ ٱلْمُؤْمِنِينَ</vt:lpstr>
      <vt:lpstr>وَٱبْنَ سَيِّدِ ٱلْوَصِيِّينَ</vt:lpstr>
      <vt:lpstr>اَلسَّلاَمُ عَلَيْكَ يَا بْنَ فَاطِمَةَ</vt:lpstr>
      <vt:lpstr>سَيِّدَةِ نِسَاءِ ٱلْعَالَمِينَ</vt:lpstr>
      <vt:lpstr>اَلسَّلاَمُ عَلَيْكَ يَا ثَارَ ٱللَّهِ وَٱبْنَ ثَارِهِ وَٱلْوِتْرَ ٱلْمَوْتُورَ</vt:lpstr>
      <vt:lpstr>اَلسَّلاَمُ عَلَيْكَ وَعَلَىٰ ٱلارْوَاحِ ٱلَّتِي حَلَّتْ بِفِنَائِكَ</vt:lpstr>
      <vt:lpstr>عَلَيْكُمْ مِنِّي جَمِيعاً سَلاَمُ ٱللَّهِ ابَداً</vt:lpstr>
      <vt:lpstr>مَا بَقيتُ وَبَقِيَ ٱللَّيْلُ وَٱلنَّهَارُ</vt:lpstr>
      <vt:lpstr>يَا ابَا عَبْدِ ٱللَّهِ</vt:lpstr>
      <vt:lpstr>لَقَدْ عَظُمَتِ ٱلرَّزِيَّةُ</vt:lpstr>
      <vt:lpstr>وَجَلَّتْ وَعَظُمَتِ ٱلْمُصيبَةُ بِكَ</vt:lpstr>
      <vt:lpstr>عَلَيْنَا وَعَلَىٰ جَمِيعِ اهْلِ ٱلإِسْلاَمِ</vt:lpstr>
      <vt:lpstr>وَجَلَّتْ وَعَظُمَتْ مُصيبَتُكَ</vt:lpstr>
      <vt:lpstr>فِي ٱلسَّمَاوَاتِ عَلَىٰ جَمِيعِ اهْلِ ٱلسَّمَاوَاتِ</vt:lpstr>
      <vt:lpstr>فَلَعَنَ ٱللَّهُ امَّةً اسَّسَتْ اسَاسَ ٱلظُّلْمِ وَٱلْجَوْرِ</vt:lpstr>
      <vt:lpstr>عَلَيْكُمْ اهْلَ ٱلْبَيْتِ</vt:lpstr>
      <vt:lpstr>وَلَعَنَ ٱللَّهُ امَّةً دَفَعَتْكُمْ عَنْ مَقَامِكُمْ</vt:lpstr>
      <vt:lpstr>وَازَالَتْكُمْ عَنْ مَرَاتِبِكُمُ ٱلَّتِي رَتَّبَكُمُ ٱللَّهُ فِيهَا</vt:lpstr>
      <vt:lpstr>وَلَعَنَ ٱللَّهُ امَّةً قَتَلَتْكُمْ</vt:lpstr>
      <vt:lpstr>وَلَعَنَ ٱللَّهُ ٱلْمُمَهِّدِينَ لَهُمْ</vt:lpstr>
      <vt:lpstr>بِٱلتَّمْكِينِ مِنْ قِتَالِكُمْ</vt:lpstr>
      <vt:lpstr>بَرِئْتُ إِلَىٰ ٱللَّهِ وَإِلَيْكُمْ مِنْهُمْ</vt:lpstr>
      <vt:lpstr>وَمِنْ اشْيَاعِهِمْ وَاتْبَاعِهِمْ وَاوْلِيَائِهِمْ</vt:lpstr>
      <vt:lpstr>يَا ابَا عَبْدِ ٱللَّهِ</vt:lpstr>
      <vt:lpstr>إِنِّي سِلْمٌ لِمَنْ سَالَمَكُمْ</vt:lpstr>
      <vt:lpstr>وَحَرْبٌ لِمَنْ حَارَبَكُمْ إِلَىٰ يَوْمِ ٱلْقِيَامَةِ</vt:lpstr>
      <vt:lpstr>وَلَعَنَ ٱللَّهُ آلَ زِيَادٍ وَآلَ مَرْوَانَ</vt:lpstr>
      <vt:lpstr>وَلَعَنَ ٱللَّهُ بَنِي امَيَّةَ قَاطِبَةً</vt:lpstr>
      <vt:lpstr>وَلَعَنَ ٱللَّهُ ٱبْنَ مَرْجَانَةَ</vt:lpstr>
      <vt:lpstr>وَلَعَنَ ٱللَّهُ عُمَرَ بْنَ سَعْدٍ</vt:lpstr>
      <vt:lpstr>وَلَعَنَ ٱللَّهُ شِمْراً</vt:lpstr>
      <vt:lpstr>وَلَعَنَ ٱللَّهُ امَّةً اسْرَجَتْ وَالْجَمَتْ</vt:lpstr>
      <vt:lpstr>وَتَنَقَّبَتْ لِقِتَالِكَ</vt:lpstr>
      <vt:lpstr>بِابِي انْتَ وَامِّي</vt:lpstr>
      <vt:lpstr>لَقَدْ عَظُمَ مُصَابِي بِكَ</vt:lpstr>
      <vt:lpstr>فَاسْالُ ٱللَّهَ ٱلَّذِي اكْرَمَ مَقَامَكَ وَاكْرَمَنِي بِكَ</vt:lpstr>
      <vt:lpstr>انْ يَرْزُقَنِي طَلَبَ ثَارِكَ</vt:lpstr>
      <vt:lpstr>مَعَ إِمَامٍ مَنْصُورٍ مِنْ اهْلِ بَيْتِ مُحَمَّدٍ</vt:lpstr>
      <vt:lpstr>صَلَّىٰ ٱللَّهُ عَلَيْهِ وَآلِهِ</vt:lpstr>
      <vt:lpstr>اَللَّهُمَّ ٱجْعَلْنِي عِنْدَكَ وَجِيهاً</vt:lpstr>
      <vt:lpstr>بِٱلْحُسَيْنِ عَلَيْهِ ٱلسَّلاَمُ فِي ٱلدُّنْيَا وَٱلآخِرَةِ</vt:lpstr>
      <vt:lpstr>يَا ابَا عَبْدِ ٱللَّهِ</vt:lpstr>
      <vt:lpstr>إِنِّي اتَقَرَّبُ إِلَىٰ ٱللَّهِ وَإِلَىٰ رَسُولِهِ</vt:lpstr>
      <vt:lpstr>وَإِلَىٰ امِيرِ ٱلْمُؤْمِنِينَ وَإِلَىٰ فَاطِمَةَ</vt:lpstr>
      <vt:lpstr>وَإِلَىٰ ٱلْحَسَنِ وَإِلَيْكَ بِمُوَالاَتِكَ</vt:lpstr>
      <vt:lpstr>وَبِٱلْبَرَاءَةِ (مِمَّنْ قَاتَلَكَ</vt:lpstr>
      <vt:lpstr>وَنَصَبَ لَكَ ٱلْحَرْبَ</vt:lpstr>
      <vt:lpstr>وَبِٱلْبَرَاءَةِ مِمَّنْ اسَّسَ اسَاسَ ٱلظُّلْمِ وَٱلْجَوْرِ عَلَيْكُمْ</vt:lpstr>
      <vt:lpstr>وَابْرَا إِلَىٰ ٱللَّهِ وَإِلَىٰ رَسُولِهِ)</vt:lpstr>
      <vt:lpstr>مِمَّنْ اسَّسَ اسَاسَ ذٰلِكَ</vt:lpstr>
      <vt:lpstr>وَبَنَىٰ عَلَيْهِ بُنْيَانَهُ</vt:lpstr>
      <vt:lpstr>وَجَرَىٰ فِي ظُلْمِهِ وَجَوْرِهِ عَلَيْكُمْ وَعلىٰ اشْيَاعِكُمْ</vt:lpstr>
      <vt:lpstr>بَرِئْتُ إِلَىٰ ٱللَّهِ وَإِلَيْكُمْ مِنْهُمْ</vt:lpstr>
      <vt:lpstr>وَاتَقَرَّبُ إِلَىٰ ٱللَّهِ ثُمَّ إِلَيْكُمْ</vt:lpstr>
      <vt:lpstr>بِمُوَالاَتِكُمْ وَمُوَالاَةِ وَلِيِّكُمْ</vt:lpstr>
      <vt:lpstr>وَبِٱلْبَرَاءَةِ مِنْ اعْدَائِكُمْ</vt:lpstr>
      <vt:lpstr>وَٱلنَّاصِبِينَ لَكُمُ ٱلْحَرْبَ</vt:lpstr>
      <vt:lpstr>وَبِٱلْبَرَاءَةِ مِنْ اشْيَاعِهِمْ وَاتْبَاعِهِمْ</vt:lpstr>
      <vt:lpstr>إِنِّي سِلْمٌ لِمَنْ سَالَمَكُمْ</vt:lpstr>
      <vt:lpstr>وَحَرْبٌ لِمَنْ حَارَبَكُمْ</vt:lpstr>
      <vt:lpstr>وَوَلِيٌّ لِمَنْ وَالاَكُمْ</vt:lpstr>
      <vt:lpstr>وَعَدُوٌّ لِمَنْ عَادَاكُمْ</vt:lpstr>
      <vt:lpstr>فَاسْالُ ٱللَّهَ ٱلَّذِي اكْرَمَنِي بِمَعْرِفَتِكُمْ</vt:lpstr>
      <vt:lpstr>وَمَعْرِفَةِ اوْلِيَائِكُمْ</vt:lpstr>
      <vt:lpstr>وَرَزَقَنِيَ ٱلْبَرَاءَةَ مِنْ اعْدَائِكُمْ</vt:lpstr>
      <vt:lpstr>انْ يَجْعَلَنِي مَعَكُمْ فِي ٱلدُّنْيَا وَٱلآخِرَةِ</vt:lpstr>
      <vt:lpstr>وَانْ يُثَبِّتَ لِي عِنْدَكُمْ قَدَمَ صِدْقٍ</vt:lpstr>
      <vt:lpstr>فِي ٱلدُّنْيَا وَٱلآخِرَةِ</vt:lpstr>
      <vt:lpstr>وَاسْالُهُ انْ يُبَلِّغَنِيَ ٱلْمَقَامَ ٱلْمَحْمُودَ لَكُمْ عِنْدَ ٱللَّهِ</vt:lpstr>
      <vt:lpstr>وَانْ يَرْزُقَنِي طَلَبَ ثَارِي</vt:lpstr>
      <vt:lpstr>مَعَ إِمَامِ هُدىًٰ ظَاهِرٍ</vt:lpstr>
      <vt:lpstr>نَاطِقٍ بِٱلْحَقِّ مِنْكُمْ</vt:lpstr>
      <vt:lpstr>وَاسْالُ ٱللَّهَ بِحَقِّكُمْ</vt:lpstr>
      <vt:lpstr>وَبِٱلشَّانِ ٱلَّذِي لَكُمْ عِنْدَهُ</vt:lpstr>
      <vt:lpstr>انْ يُعْطِيَنِي بِمُصَابِي بِكُمْ</vt:lpstr>
      <vt:lpstr>افْضَلَ مَا يُعْطِي مُصَاباً بِمُصِيبَتِهِ</vt:lpstr>
      <vt:lpstr>مُصِيبَةً مَا اعْظَمَهَا</vt:lpstr>
      <vt:lpstr>وَاعْظَمَ رَزِيَّتَهَا فِي ٱلإِسْلاَمِ</vt:lpstr>
      <vt:lpstr>وَفِي جَمِيعِ ٱلسَّمَاوَاتِ وَٱلارْضِ</vt:lpstr>
      <vt:lpstr>اَللَّهُمَّ ٱجْعَلْنِي فِي مَقَامِي هٰذَا</vt:lpstr>
      <vt:lpstr>مِمَّنْ تَنَالُهُ مِنْكَ صَلَوَاتٌ وَرَحْمَةٌ وَمَغْفِرَةٌ</vt:lpstr>
      <vt:lpstr>اَللَّهُمَّ ٱجْعَلْ مَحْيَايَ مَحْيَا</vt:lpstr>
      <vt:lpstr> مُحَمَّدٍ وَآلِ مُحَمَّدٍ</vt:lpstr>
      <vt:lpstr>وَمَمَاتِي مَمَاتَ مُحَمَّدٍ وَآلِ مُحَمَّدٍ</vt:lpstr>
      <vt:lpstr>اَللَّهُمَّ إِنَّ هٰذَا يَوْمٌ</vt:lpstr>
      <vt:lpstr>تَبَرَّكَتْ بِهِ بَنُو امَيَّةَ</vt:lpstr>
      <vt:lpstr>وَٱبْنُ آكِلَةِ ٱلاكبَادِ</vt:lpstr>
      <vt:lpstr>ٱللَّعِينُ ٱبْنُ ٱللَّعِينِ</vt:lpstr>
      <vt:lpstr>عَلَىٰ لِسَانِكَ وَلِسَانِ نَبِيِّكَ</vt:lpstr>
      <vt:lpstr>صَلَّىٰ ٱللَّهُ عَلَيْهِ وَآلِهِ</vt:lpstr>
      <vt:lpstr>فِي كُلِّ مَوْطِنٍ وَمَوْقِفٍ</vt:lpstr>
      <vt:lpstr>وَقَفَ فِيهِ نَبِيُّكَ صَلَّىٰ ٱللَّهُ عَلَيْهِ وَآلِهِ</vt:lpstr>
      <vt:lpstr>اَللَّهُمَّ ٱلْعَنْ ابَا سُفْيَانَ وَمُعَاوِيَةَ وَيَزيدَ بْنَ مُعَاوِيَةَ</vt:lpstr>
      <vt:lpstr>عَلَيْهِمْ مِنْكَ ٱللَّعْنَةُ ابَدَ ٱلآبِدِينَ</vt:lpstr>
      <vt:lpstr>وَهٰذَا يَوْمٌ فَرِحَتْ بِهِ آلُ زِيَادٍ وَآلُ مَرْوَانَ</vt:lpstr>
      <vt:lpstr>بِقَتْلِهِمُ ٱلْحُسَيْنَ صَلَوَاتُ ٱللَّهِ عَلَيْهِ</vt:lpstr>
      <vt:lpstr>اَللَّهُمَّ فَضَاعِفْ عَلَيْهِمُ ٱللَّعْنَ مِنْكَ</vt:lpstr>
      <vt:lpstr>وَٱلْعَذَابَ (ٱلالِيمَ)</vt:lpstr>
      <vt:lpstr>اَللَّهُمَّ إِنِّي اتَقَرَّبُ إِلَيْكَ فِي هٰذَا ٱلْيَوْمِ</vt:lpstr>
      <vt:lpstr>وَفِي مَوْقِفِي هٰذَا</vt:lpstr>
      <vt:lpstr>وَايَّامِ حَيَاتِي</vt:lpstr>
      <vt:lpstr>بِٱلْبَرَاءَةِ مِنْهُمْ وَٱللَّعْنَةِ عَلَيْهِمْ</vt:lpstr>
      <vt:lpstr>وَبِٱلْمُوَالاَةِ لِنَبِيِّكَ وَآلِ نَبِيِّكَ</vt:lpstr>
      <vt:lpstr>عَلَيْهِ وَعَلَيْهِمُ ٱلسَّلاَمُ</vt:lpstr>
      <vt:lpstr>PowerPoint Presentation</vt:lpstr>
      <vt:lpstr>اَللَّهُمَّ ٱلْعَنْ اوَّلَ ظَالِمٍ</vt:lpstr>
      <vt:lpstr>ظَلَمَ حَقَّ مُحَمَّدٍ وَآلِ مُحَمَّدٍ</vt:lpstr>
      <vt:lpstr>وَآخِرَ تَابِعٍ لَهُ عَلَىٰ ذٰلِكَ</vt:lpstr>
      <vt:lpstr>اَللَّهُمَّ ٱلْعَنِ ٱلْعِصَابَةَ ٱلَّتِي جَاهَدَتِ ٱلْحُسَيْنَ) عليه السلام(</vt:lpstr>
      <vt:lpstr>وَشَايَعَتْ وَبَايَعَتْ وَتَابَعَتْ عَلَىٰ قَتْلِهِ</vt:lpstr>
      <vt:lpstr>اَللَّهُمَّ ٱلْعَنْهُمْ جَمِيعاً</vt:lpstr>
      <vt:lpstr>PowerPoint Presentation</vt:lpstr>
      <vt:lpstr>اَلسَّلاَمُ عَلَيْكَ يَا ابَا عَبْدِ ٱللَّهِ</vt:lpstr>
      <vt:lpstr>وَعَلَىٰ ٱلارْوَاحِ ٱلَّتِي حَلَّتْ بِفِنَائِكَ</vt:lpstr>
      <vt:lpstr>عَلَيْكَ مِنِّي سَلاَمُ ٱللَّهِ ابَداً</vt:lpstr>
      <vt:lpstr>مَا بَقيتُ وَبَقِيَ ٱللَّيْلُ وَٱلنَّهَارُ</vt:lpstr>
      <vt:lpstr>وَلاَ جَعَلَهُ ٱللَّهُ آخِرَ ٱلْعَهْدِ مِنِّي لِزِيَارَتِكُمْ</vt:lpstr>
      <vt:lpstr>اَلسَّلاَمُ عَلَىٰ ٱلْحُسَيْنِ</vt:lpstr>
      <vt:lpstr>وَعَلَىٰ عَلِيِّ بْنِ ٱلْحُسَيْنِ</vt:lpstr>
      <vt:lpstr>وَعَلَىٰ اوْلاَدِ ٱلْحُسَيْنِ</vt:lpstr>
      <vt:lpstr>وَعَلَىٰ اصْحَابِ ٱلْحُسَيْنِ</vt:lpstr>
      <vt:lpstr>THEN RECITE</vt:lpstr>
      <vt:lpstr>اَللَّهُمَّ خُصَّ انْتَ اوَّلَ ظَالِمٍ بِٱللَّعْنِ مِنِّي</vt:lpstr>
      <vt:lpstr>وَٱبْدَا بِهِ اوَّلاَ</vt:lpstr>
      <vt:lpstr>ثُمَّ ٱلْعَنِ ٱلثَّانِيَ وَٱلثَّالِثَ وَٱلرَّابِعَ</vt:lpstr>
      <vt:lpstr>اَللَّهُمَّ ٱلْعَنْ يَزِيدَ خَامِساً</vt:lpstr>
      <vt:lpstr>وَٱلْعَنْ عُبَيْدَ ٱللَّهِ بْنَ زِيَادٍ وَٱبْنَ مَرْجَانَةَ</vt:lpstr>
      <vt:lpstr>وَعُمَرَ بْنَ سَعْدٍ وَشِمْراً</vt:lpstr>
      <vt:lpstr>وَآلَ ابِي سُفْيَانَ وَآلَ زِيَادٍ وَآلَ مَرْوَانَ</vt:lpstr>
      <vt:lpstr>إِلَىٰ يَوْمِ ٱلْقِيَامَةِ</vt:lpstr>
      <vt:lpstr>PowerPoint Presentation</vt:lpstr>
      <vt:lpstr>اَللَّهُمَّ لَكَ ٱلْحَمْدُ</vt:lpstr>
      <vt:lpstr>حَمْدَ ٱلشَّاكِرِينَ لَكَ عَلَىٰ مُصَابِهِمْ</vt:lpstr>
      <vt:lpstr>اَلْحَمْدُ لِلَّهِ عَلَىٰ عَظِيمِ رَزِيَّتِي</vt:lpstr>
      <vt:lpstr>اَللَّهُمَّ ٱرْزُقْنِي شَفَاعَةَ ٱلْحُسَيْنِ يَوْمَ ٱلْوُرُودِ</vt:lpstr>
      <vt:lpstr>وَثَبِّتْ لِي قَدَمَ صِدْقٍ عِنْدَكَ</vt:lpstr>
      <vt:lpstr>مَعَ ٱلْحُسَيْنِ وَاصْحَابِ ٱلْحُسَيْنِ</vt:lpstr>
      <vt:lpstr>ٱلَّذينَ بَذَلُوٱ مُهَجَهُمْ دُونَ ٱلْحُسَيْنِ عَلَيْهِ ٱلسَّلاَمُ</vt:lpstr>
      <vt:lpstr>اَللَّهُمَّ صَلِّ عَلَىٰ مُحَمَّدٍ وَآلِ مُحَمَّدٍ</vt:lpstr>
      <vt:lpstr>Two rakáts Namaaz for Hadiya  Ziyáráh of Ashurá</vt:lpstr>
      <vt:lpstr>PowerPoint Presentation</vt:lpstr>
      <vt:lpstr>PowerPoint Presentation</vt:lpstr>
      <vt:lpstr>PowerPoint Presentation</vt:lpstr>
      <vt:lpstr>PowerPoint Presentation</vt:lpstr>
      <vt:lpstr>اَللَّهُمَّ صَلِّ عَلَىٰ مُحَمَّدٍ وَآلِ مُحَمَّدٍ</vt:lpstr>
      <vt:lpstr>بِسْمِ اللَّهِ الرَّحْمَنِ الرَّحِيمِ</vt:lpstr>
      <vt:lpstr>يَا اللَّهُ يَا اللَّهُ يَا اللَّهُ</vt:lpstr>
      <vt:lpstr>يَا مُجِيبَ دَعْوَةِ ٱلْمُضْطَرِّينَ</vt:lpstr>
      <vt:lpstr>يَا كَاشِفَ كُرَبِ ٱلْمَكْرُوبِينَ</vt:lpstr>
      <vt:lpstr>يَا غِيَاثَ ٱلْمُسْتَغِيثِينَ</vt:lpstr>
      <vt:lpstr>يَا صَرِيخَ ٱلْمُسْتَصْرِخِينَ</vt:lpstr>
      <vt:lpstr>وَيَا مَنْ هُوَ اقْرَبُ إِلَيَّ مِنْ حَبْلِ ٱلْوَرِيدِ</vt:lpstr>
      <vt:lpstr>وَيَا مَنْ يَحُولُ بَيْنَ ٱلْمَرْءِ وَقَلْبِهِ</vt:lpstr>
      <vt:lpstr>وَيَا مَنْ هُوَ بِٱلْمَنْظَرِ ٱلاعْلَىٰ وَبِٱلافُقِ ٱلْمُبِينِ</vt:lpstr>
      <vt:lpstr>وَيَا مَنْ هُوَ ٱلرَّحْمٰنُ ٱلرَّحِيمُ عَلَىٰ ٱلْعَرْشِ ٱسْتَوَىٰ</vt:lpstr>
      <vt:lpstr>وَيَا مَنْ يَعْلَمُ خَائِنَةَ ٱلاعْيُنِ وَمَا تُخْفِي ٱلصُّدُورُ</vt:lpstr>
      <vt:lpstr>وَيَا مَنْ لاَ يَخْفَىٰ عَلَيْهِ خَافِيَةٌ</vt:lpstr>
      <vt:lpstr>يَا مَنْ لاَ تَشْتَبِهُ عَلَيْهِ ٱلاصْوَاتُ</vt:lpstr>
      <vt:lpstr>وَيَا مَنْ لاَ تُغَلِّطُهُ ٱلْحَاجَاتُ</vt:lpstr>
      <vt:lpstr>وَيَا مَنْ لاَ يُبْرِمُهُ إِلْحَاحُ ٱلْمُلِحِّينَ</vt:lpstr>
      <vt:lpstr>يَا مُدْرِكَ كُلِّ فَوْتٍ</vt:lpstr>
      <vt:lpstr>وَيَا جَامِعَ كُلِّ شَمْلٍ</vt:lpstr>
      <vt:lpstr>وَيَا بَارِئَ ٱلنُّفُوسِ بَعْدَ ٱلْمَوْتِ</vt:lpstr>
      <vt:lpstr>يَا مَنْ هُوَ كُلِّ يَوْمٍ فِي شَانٍ</vt:lpstr>
      <vt:lpstr>يَا قَاضِيَ ٱلْحَاجَاتِ</vt:lpstr>
      <vt:lpstr>يَا مُنَفِّسَ ٱلْكُرُبَاتِ</vt:lpstr>
      <vt:lpstr>يَا مُعْطِيَ ٱلسُّؤُلاَتِ</vt:lpstr>
      <vt:lpstr>يَا وَلِيَّ ٱلرَّغَبَاتِ</vt:lpstr>
      <vt:lpstr>يَا كَافِيَ ٱلْمُهِمَّاتِ</vt:lpstr>
      <vt:lpstr>يَا مَنْ يَكْفِي مِنْ كُلِّ شَيْءٍ</vt:lpstr>
      <vt:lpstr>وَلاَ يَكْفِي مِنْهُ شَيْءٌ فِي ٱلسَّمَاوَاتِ وَٱلارْضِ</vt:lpstr>
      <vt:lpstr>اسْالُكَ بِحَقِّ مُحَمَّدٍ خَاتَمِ ٱلنَّبِيِّينَ</vt:lpstr>
      <vt:lpstr>وَعَلِيٍّ امِيرِ ٱلْمُؤْمِنِينَ</vt:lpstr>
      <vt:lpstr>وَبِحَقِّ فَاطِمَةَ بِنْتِ نَبِيِّكَ</vt:lpstr>
      <vt:lpstr>وَبِحَقِّ ٱلْحَسَنِ وَٱلْحُسَيْنِ</vt:lpstr>
      <vt:lpstr>فَإِنِّي بِهِمْ اتَوَجَّهُ إِلَيْكَ فِي مَقَامِي هٰذَا</vt:lpstr>
      <vt:lpstr>وَبِهِمْ اتَوَسَّلُ</vt:lpstr>
      <vt:lpstr>وَبِهِمْ اتَشَفَّعُ إِلَيْكَ</vt:lpstr>
      <vt:lpstr>وَبِحَقِّهِمْ اسْالُكَ وَاقْسِمُ وَاعْزِمُ عَلَيْكَ</vt:lpstr>
      <vt:lpstr>وَبِٱلشَّانِ ٱلَّذِي لَهُمْ عِنْدَكَ</vt:lpstr>
      <vt:lpstr>وَبِٱلْقَدْرِ ٱلَّذِي لَهُمْ عِنْدَكَ</vt:lpstr>
      <vt:lpstr>وَبِٱلَّذِي فَضَّلْتَهُمْ عَلَىٰ ٱلْعَالَمِينَ</vt:lpstr>
      <vt:lpstr>وَبِٱسْمِكَ ٱلَّذِي جَعَلْتَهُ عِنْدَهُمْ</vt:lpstr>
      <vt:lpstr>وَبِهِ خَصَصْتَهُمْ دُونَ ٱلْعَالَمِينَ</vt:lpstr>
      <vt:lpstr>وَبِهِ ابَنْتَهُمْ</vt:lpstr>
      <vt:lpstr>وَابَنْتَ فَضْلَهُمْ مِنْ فَضْلِ ٱلْعَالَمِينَ</vt:lpstr>
      <vt:lpstr>حَتَّىٰ فَاقَ فَضْلُهُمْ فَضْلَ ٱلْعَالَمِينَ جَمِيعاً</vt:lpstr>
      <vt:lpstr>اسْالُكَ انْ تُصَلِّيَ عَلَىٰ مُحَمَّدٍ وَآلِ مُحَمَّدٍ</vt:lpstr>
      <vt:lpstr>وَانْ تَكْشِفَ عَنِّي غَمِّي</vt:lpstr>
      <vt:lpstr>وَهَمِّي وَكَرْبِي</vt:lpstr>
      <vt:lpstr>وَتَكْفِيَنِي ٱلْمُهِمَّ مِنْ امُورِي</vt:lpstr>
      <vt:lpstr>وَتَقْضِيَ عَنِّي دَيْنِي</vt:lpstr>
      <vt:lpstr>وَتُجِيـرَنِي مِنَ ٱلْفَقْرِ</vt:lpstr>
      <vt:lpstr>وَتُجِيـرَنِي مِنَ ٱلْفَاقَةِ</vt:lpstr>
      <vt:lpstr>وَتُغْنِيَنِي عَنِ ٱلْمَسْالَةِ إِلَىٰ ٱلْمَخْلُوقِينَ</vt:lpstr>
      <vt:lpstr>وَتَكْفِيَنِي هَمَّ مَنْ اخَافُ هَمَّهُ</vt:lpstr>
      <vt:lpstr>وَعُسْرَ مَنْ اخَافُ عُسْرَهُ</vt:lpstr>
      <vt:lpstr>وَحُزُونَةَ مَنْ اخَافُ حُزُونَتَهُ</vt:lpstr>
      <vt:lpstr>وَشَرَّ مَنْ اخَافُ شَرَّهُ</vt:lpstr>
      <vt:lpstr>وَمَكْرَ مَنْ اخَافُ مَكْرَهُ</vt:lpstr>
      <vt:lpstr>وَبَغْيَ مَنْ اخَافُ بَغْيَهُ</vt:lpstr>
      <vt:lpstr>وَجَوْرَ مَنْ اخَافُ جَوْرَهُ</vt:lpstr>
      <vt:lpstr>وَسُلْطَانَ مَنْ اخَافُ سُلْطَانَهُ</vt:lpstr>
      <vt:lpstr>وَكَيْدَ مَنْ اخَافُ كَيْدَهُ</vt:lpstr>
      <vt:lpstr>وَمَقْدُرَةَ مَنْ اخَافُ مَقْدُرَتَهُ عَلَيَّ</vt:lpstr>
      <vt:lpstr>وَتَرُدَّ عَنِّي كَيْدَ ٱلْكَيَدَةِ</vt:lpstr>
      <vt:lpstr>وَمَكْرَ ٱلْمَكَرَةِ</vt:lpstr>
      <vt:lpstr>اَللَّهُمَّ مَنْ ارَادَنِي فَارِدْهُ</vt:lpstr>
      <vt:lpstr>وَمَنْ كَادَنِي فَكِدْهُ</vt:lpstr>
      <vt:lpstr>وَٱصْرِفْ عَنِّي كَيْدَهُ وَمَكْرَهُ</vt:lpstr>
      <vt:lpstr>وَبَاسَهُ وَامَانِيَّهُ</vt:lpstr>
      <vt:lpstr>وَٱمْنَعْهُ عَنِّي كَيْفَ شِئْتَ وَانَّىٰ شِئْتَ</vt:lpstr>
      <vt:lpstr>اَللَّهُمَّ اشْغِلْهُ عَنِّي</vt:lpstr>
      <vt:lpstr>بِفَقْرٍ لاَ تَجْبُرُهُ</vt:lpstr>
      <vt:lpstr>وَبِبَلاءٍ لاَ تَسْتُرُهُ</vt:lpstr>
      <vt:lpstr>وَبِفَاقَةٍ لاَ تَسُدُّهَا</vt:lpstr>
      <vt:lpstr>وَبِسُقْمٍ لاَ تُعَافِيهِ</vt:lpstr>
      <vt:lpstr>وَذُلٍّ لاَ تُعِزُّهُ</vt:lpstr>
      <vt:lpstr>وَبِمَسْكَنَةٍ لاَ تَجْبُرُهَا</vt:lpstr>
      <vt:lpstr>اَللَّهُمَّ ٱضْرِبْ بِٱلذُّلِّ نَصْبَ عَيْنَيْهِ</vt:lpstr>
      <vt:lpstr>وَادْخِلْ عَلَيْهِ ٱلْفَقْرَ فِي مَنْزِلِهِ</vt:lpstr>
      <vt:lpstr>وَٱلْعِلَّةَ وَٱلسُّقْمَ فِي بَدَنِهِ</vt:lpstr>
      <vt:lpstr>حَتَّىٰ تَشْغَلَهُ عَنِّي بِشُغْلٍ شَاغِلٍ لاَ فَرَاغَ لَهُ</vt:lpstr>
      <vt:lpstr>وَانْسِهِ ذِكْرِي كَمَا انْسَيْتَهُ ذِكْرَكَ</vt:lpstr>
      <vt:lpstr>وَخُذْ عَنِّي بِسَمْعِهِ وَبَصَرِهِ</vt:lpstr>
      <vt:lpstr>وَلِسَانِهِ وَيَدِهِ</vt:lpstr>
      <vt:lpstr>وَرِجْلِهِ وَقَلْبِهِ</vt:lpstr>
      <vt:lpstr>وَجَمِيعِ جَوَارِحِهِ</vt:lpstr>
      <vt:lpstr>وَادْخِلْ عَلَيْهِ فِي جَمِيعِ ذٰلِكَ ٱلسُّقْمَ</vt:lpstr>
      <vt:lpstr>وَلا تَشْفِهِ حَتَّىٰ تَجْعَلَ ذٰلِكَ لَهُ شُغْلاً شَاغِلاً بِهِ</vt:lpstr>
      <vt:lpstr>عَنِّي وَعَنْ ذِكْرِي</vt:lpstr>
      <vt:lpstr>وَٱكْفِنِي يَا كَافِي مَا لاَ يَكْفِي سِوَاكَ</vt:lpstr>
      <vt:lpstr>فَإِنَّكَ ٱلْكَافِي لاَ كَافِيَ سِوَاكَ</vt:lpstr>
      <vt:lpstr>وَمُفَرِّجٌ لاَ مُفَرِّجَ سِوَاكَ</vt:lpstr>
      <vt:lpstr>وَمُغِيثٌ لاَ مُغِيثَ سِوَاكَ</vt:lpstr>
      <vt:lpstr>وَجَارٌ لاَ جَارَ سِوَاكَ</vt:lpstr>
      <vt:lpstr>خَابَ مَنْ كَانَ جَارُهُ سِوَاكَ</vt:lpstr>
      <vt:lpstr>وَمُغِيثُهُ سِوَاكَ</vt:lpstr>
      <vt:lpstr>وَمَفْزَعُهُ إِلَىٰ سِوَاكَ</vt:lpstr>
      <vt:lpstr>وَمَهْرَبُهُ إِلَىٰ سِوَاكَ</vt:lpstr>
      <vt:lpstr>وَمَلْجَاهُ إِلَىٰ غَيْرِكَ</vt:lpstr>
      <vt:lpstr>وَمَنْجَاهُ مِنْ مَخْلُوقٍ غَيْرِكَ</vt:lpstr>
      <vt:lpstr>فَانْتَ ثِقَتِي وَرَجَائِي</vt:lpstr>
      <vt:lpstr>وَمَفْزَعِي وَمَهْرَبِي</vt:lpstr>
      <vt:lpstr>وَمَلْجَإِي وَمَنْجَايَ</vt:lpstr>
      <vt:lpstr>فَبِكَ اسْتَفْتِحُ</vt:lpstr>
      <vt:lpstr>وَبِكَ اسْتَنْجِحُ</vt:lpstr>
      <vt:lpstr>وَبِمُحَمَّدٍ وَآلِ مُحَمَّدٍ</vt:lpstr>
      <vt:lpstr>اتَوَجَّهُ إِلَيْكَ وَاتَوَسَّلُ وَاتَشَفَّعُ</vt:lpstr>
      <vt:lpstr>فَاسْالُكَ يَا اللَّهُ يَا اللَّهُ يَا اللَّهُ</vt:lpstr>
      <vt:lpstr>فَلَكَ ٱلْحَمْدُ وَلَكَ ٱلشُّكْرُ</vt:lpstr>
      <vt:lpstr>وَإِلَيْكَ ٱلْمُشْتَكَىٰ وَانْتَ ٱلْمُسْتَعَانُ</vt:lpstr>
      <vt:lpstr>فَاسْالُكَ يَا اللَّهُ يَا اللَّهُ يَا اللَّهُ</vt:lpstr>
      <vt:lpstr>بِحَقِّ مُحَمَّـدٍ وَآلِ مُحَمَّـدٍ</vt:lpstr>
      <vt:lpstr>انْ تُصَلِّيَ عَلَىٰ مُحَمَّدٍ وَآلِ مُحَمَّدٍ</vt:lpstr>
      <vt:lpstr>وَانْ تَكْشِفَ عَنِّي غَمِّي وَهَمِّي وَكَرْبِي</vt:lpstr>
      <vt:lpstr>فِي مَقَامِي هٰذَا</vt:lpstr>
      <vt:lpstr>كَمَا كَشَفْتَ عَنْ نَبِيِّكَ هَمَّهُ وَغَمَّهُ وَكَرْبَهُ</vt:lpstr>
      <vt:lpstr>وَكَفَيْتَهُ هَوْلَ عَدُوِّهِ</vt:lpstr>
      <vt:lpstr>فَٱكْشِفْ عَنِّي كَمَا كَشَفْتَ عَنْهُ</vt:lpstr>
      <vt:lpstr>وَفَرِّجْ عَنِّي كَمَا فَرَّجْتَ عَنْهُ</vt:lpstr>
      <vt:lpstr>وَٱكْفِنِي كَمَا كَفَيْتَهُ</vt:lpstr>
      <vt:lpstr>وَٱصْرِفْ عَنِّي هَوْلَ مَا اخَافُ هَوْلَهُ</vt:lpstr>
      <vt:lpstr>وَمَؤُونَةَ مَا اخَافُ مَؤُونَتَهُ</vt:lpstr>
      <vt:lpstr>وَهَمَّ مَا اخَافُ هَمَّهُ</vt:lpstr>
      <vt:lpstr>بِلا مَؤُونَةٍ عَلَىٰ نَفْسِي مِنْ ذٰلِكَ</vt:lpstr>
      <vt:lpstr>وَٱصْرِفْنِي بِقَضَاءِ حَوَائِجِي</vt:lpstr>
      <vt:lpstr>وَكِفَايَةِ مَا اهَمَّنِي هَمُّهُ</vt:lpstr>
      <vt:lpstr>مِنْ امْرِ آخِرَتِي وَدُنْيَايَ</vt:lpstr>
      <vt:lpstr>PowerPoint Presentation</vt:lpstr>
      <vt:lpstr>يَا امِيرَ ٱلْمُؤْمِنِينَ</vt:lpstr>
      <vt:lpstr>وَيَا ابَا عَبْدِ ٱللَّهِ</vt:lpstr>
      <vt:lpstr>عَلَيْكُمَا مِنِّي سَلامُ ٱللَّهِ ابَداً</vt:lpstr>
      <vt:lpstr>مَا بَقِيتُ وَبَقِيَ ٱللَّيْلُ وَٱلنَّهَارُ</vt:lpstr>
      <vt:lpstr>وَلاَ جَعَلَهُ ٱللَّهُ آخِرَ ٱلْعَهْدِ مِنْ زِيَارَتِكُمَا</vt:lpstr>
      <vt:lpstr>وَلاَ فَرَّقَ ٱللَّهُ بَيْنِي وَبَيْنَكُمَا</vt:lpstr>
      <vt:lpstr>اَللَّهُمَّ احْيِنِي حَيَاةَ مُحَمَّدٍ وَذُرِّيَّتِهِ</vt:lpstr>
      <vt:lpstr>وَامِتْنِي مَمَاتَهُمْ</vt:lpstr>
      <vt:lpstr>وَتَوَفَّنِي عَلَىٰ مِلَّتِهِمْ</vt:lpstr>
      <vt:lpstr>وَٱحْشُرْنِي فِي زُمْرَتِهِمْ</vt:lpstr>
      <vt:lpstr>وَلاَ تُفَرِّقْ بَيْنِي وَبَيْنَهُمْ</vt:lpstr>
      <vt:lpstr>طَرْفَةَ عَيْنٍ ابَداً</vt:lpstr>
      <vt:lpstr>فِي ٱلدُّنْيَا وَٱلآخِرَةِ</vt:lpstr>
      <vt:lpstr>يَا امِيرَ ٱلْمُؤْمِنِينَ</vt:lpstr>
      <vt:lpstr>وَيَا ابَا عَبْدِ ٱللَّهِ</vt:lpstr>
      <vt:lpstr>اتَيْتُكُمَا زَائِراً</vt:lpstr>
      <vt:lpstr>وَمُتَوَسِّلاً إِلَىٰ ٱللَّهِ رَبِّي وَرَبِّكُمَا</vt:lpstr>
      <vt:lpstr>وَمُتَوَجِّهاً إِلَيْهِ بِكُمَا</vt:lpstr>
      <vt:lpstr>وَمُسْتَشْفِعاً بِكُمَا إِلَىٰ ٱللَّهِ تَعَالَىٰ فِي حَاجَتِي هٰذِهِ</vt:lpstr>
      <vt:lpstr>فَٱشْفَعَا لِي</vt:lpstr>
      <vt:lpstr>فَإِنَّ لَكُمَا عِنْدَ ٱللَّهِ ٱلْمَقَامَ ٱلْمَحْمُودَ</vt:lpstr>
      <vt:lpstr>وَٱلْجَاهَ ٱلْوَجِيهَ</vt:lpstr>
      <vt:lpstr>وَٱلْمَنْزِلَ ٱلرَّفِيعَ وَٱلْوَسِيلَةَ</vt:lpstr>
      <vt:lpstr>إِنِّي انْقَلِبُ عَنْكُمَا</vt:lpstr>
      <vt:lpstr>مُنْتَظِراً لِتَنَجُّزِ ٱلْحَاجَةِ</vt:lpstr>
      <vt:lpstr>وَقَضَائِهَا وَنَجَاحِهَا مِنَ ٱللَّهِ</vt:lpstr>
      <vt:lpstr>بِشَفَاعَتِكُمَا لِي إِلَىٰ ٱللَّهِ فِي ذٰلِكَ</vt:lpstr>
      <vt:lpstr>فَلا اخِيبُ</vt:lpstr>
      <vt:lpstr>وَلاَ يَكونُ مُنْقَلَبِي مُنْقَلَباً خَائِباً خَاسِراً</vt:lpstr>
      <vt:lpstr>بَلْ يَكُونُ مُنْقَلَبِي مُنْقَلَباً رَاجِحاً</vt:lpstr>
      <vt:lpstr>مُفْلِحاً مُنْجِحاً مُسْتَجَاباً</vt:lpstr>
      <vt:lpstr>بِقَضَاءِ جَمِيعِ حَوَائِجِي</vt:lpstr>
      <vt:lpstr>وَتَشَفَّعَا لِي إِلَىٰ ٱللَّهِ</vt:lpstr>
      <vt:lpstr>إِنْقَلَبْتُ عَلَىٰ مَا شَاءَ ٱللَّهُ</vt:lpstr>
      <vt:lpstr>وَلا حَوْلَ وَلا قُوَّةَ إِلاَّ بِٱللَّهِ</vt:lpstr>
      <vt:lpstr>مُفَوِّضاً امْرِي إِلَىٰ ٱللَّهِ</vt:lpstr>
      <vt:lpstr>مُلْجِئاً ظَهْرِي إِلَىٰ ٱللَّهِ</vt:lpstr>
      <vt:lpstr>مُتَوَكِّلاً عَلَىٰ ٱللَّهِ</vt:lpstr>
      <vt:lpstr>وَاقُولُ حَسْبِيَ ٱللَّهُ وَكَفَىٰ</vt:lpstr>
      <vt:lpstr>سَمِعَ ٱللَّهُ لِمَنْ دَعَا</vt:lpstr>
      <vt:lpstr>لَيْسَ لِي وَرَاءَ ٱللَّهِ</vt:lpstr>
      <vt:lpstr>وَوَرَاءَكُمْ يَا سَادَتِي مُنْتَهَىٰ</vt:lpstr>
      <vt:lpstr>مَا شَاءَ رَبِّي كَانَ</vt:lpstr>
      <vt:lpstr>وَمَا لَمْ يَشَا لَمْ يَكُنْ</vt:lpstr>
      <vt:lpstr>وَلاَ حَوْلَ وَلاَ قُوَّةَ إِلاَّ بِٱللَّهِ</vt:lpstr>
      <vt:lpstr>اسْتَوْدِعُكُمَا ٱللَّهَ</vt:lpstr>
      <vt:lpstr>وَلا جَعَلَهُ ٱللَّهُ آخِرَ ٱلْعَهْدِ مِنِّي إِلَيْكُمَا</vt:lpstr>
      <vt:lpstr>إِنْصَرَفْتُ يَا سَيِّدِي يَا امِيرَ ٱلْمُؤْمِنِينَ وَمَوْلاَي</vt:lpstr>
      <vt:lpstr>وَانْتَ يَا ابَا عَبْدِ ٱللَّهِ يَا سَيِّدِي</vt:lpstr>
      <vt:lpstr>وَسَلاَمِي عَلَيْكُمَا مُتَّصِلٌ</vt:lpstr>
      <vt:lpstr>مَا ٱتَّصَلَ ٱللَّيْلُ وَٱلنَّهَارُ</vt:lpstr>
      <vt:lpstr>وَاصِلٌ ذٰلِكَ إِلَيْكُمَا</vt:lpstr>
      <vt:lpstr>غَيْرُ مَحْجُوبٍ عَنْكُمَا سَلاَمِي</vt:lpstr>
      <vt:lpstr>إِنْ شَاءَ ٱللَّهُ</vt:lpstr>
      <vt:lpstr>وَاسْالُهُ بِحَقِّكُمَا انْ يَشَاءَ ذٰلِكَ وَيَفْعَلَ</vt:lpstr>
      <vt:lpstr>فَإِنَّهُ حَمِيدٌ مَجِيدٌ</vt:lpstr>
      <vt:lpstr>إِنْقَلَبْتُ يَا سَيِّدَيَّ عَنْكُمَا</vt:lpstr>
      <vt:lpstr>تَائِباً حَامِداً لِلَّهِ</vt:lpstr>
      <vt:lpstr>شَاكِراً رَاجِياً لِلإِجَابَةِ</vt:lpstr>
      <vt:lpstr>غَيْرَ آيِسٍ وَلاَ قَانِطٍ</vt:lpstr>
      <vt:lpstr>آئِباً عَائِداً رَاجِعاً إِلَىٰ زِيَارَتِكُمَا</vt:lpstr>
      <vt:lpstr>غَيْرَ رَاغِبٍ عَنْكُمَا وَلاَ عَنْ زِيَارَتِكُمَا</vt:lpstr>
      <vt:lpstr>بَلْ رَاجِعٌ عَائِدٌ إِنْ شَاءَ ٱللَّهُ</vt:lpstr>
      <vt:lpstr>وَلاَ حَوْلَ وَلاَ قُوَّةَ إِلاَّ بِٱللَّهِ</vt:lpstr>
      <vt:lpstr>يَا سَادَتِي رَغِبْتُ إِلَيْكُمَا وَإِلَىٰ زِيَارَتِكُمَا</vt:lpstr>
      <vt:lpstr>بَعْدَ انْ زَهِدَ فِيكُمَا وَفِي زِيَارَتِكُمَا اهْلُ ٱلدُّنْيَا</vt:lpstr>
      <vt:lpstr>فَلاَ خَيَّبَنِيَ ٱللَّهُ مِمَّا رَجَوْتُ وَمَا امَّلْتُ فِي زِيَارَتِكُمَا</vt:lpstr>
      <vt:lpstr>إِنَّهُ قَرِيبٌ مُجِيبٌ</vt:lpstr>
      <vt:lpstr>اَللَّهُمَّ صَلِّ عَلَىٰ مُحَمَّدٍ وَآلِ مُحَمَّدٍ</vt:lpstr>
      <vt:lpstr>PowerPoint Presentation</vt:lpstr>
      <vt:lpstr>اللـَّهُمَ  الْعَنْ قَتَلَةَ الْحُسَيْنِ وَ أولادِهِ وَ أصْحَابِهِ</vt:lpstr>
      <vt:lpstr>اَللَّهُمَّ صَلِّ عَلَىٰ مُحَمَّدٍ وَآلِ مُحَمَّدٍ</vt:lpstr>
      <vt:lpstr>PowerPoint Presentation</vt:lpstr>
      <vt:lpstr>PowerPoint Presentation</vt:lpstr>
      <vt:lpstr>اَللَّهُمَّ صَلِّ عَلَىٰ مُحَمَّدٍ وَآلِ مُحَمَّدٍ</vt:lpstr>
      <vt:lpstr>PowerPoint Presentation</vt:lpstr>
      <vt:lpstr>اَللّٰهُمَّ عَذِّبِ الْـفَجَرَةَ الَّذِيْنَ شَاقُّوْا رَسُوْلَـكَ</vt:lpstr>
      <vt:lpstr>وَ حَارَبُوْا اَوْلِيَآئَكَ</vt:lpstr>
      <vt:lpstr>وَ عَبَدُوْا غَيْرَكَ </vt:lpstr>
      <vt:lpstr>وَ اسْتَحَلُّوْا مَـحَارَمَكَ</vt:lpstr>
      <vt:lpstr>وَ الْعَنِ الْقَادَةَ وَ الْاَتْبَاعَ </vt:lpstr>
      <vt:lpstr>وَ مَنْ كَانَ مِنْهُمْ فَخَبَّ </vt:lpstr>
      <vt:lpstr>وَ اَوْضَعَ مَعَهُمْ اَوْرَضِىَ بِفِعْلِهِمْ لَعْنًا كَثِيْرًا</vt:lpstr>
      <vt:lpstr>اَللّٰهُمَّ وَ عَجِّلْ فَرَجَ اٰلِ مُحَمَّدٍ</vt:lpstr>
      <vt:lpstr>وَاجْعَلْ صَلَوَاتِكَ عَلَيْهِ وَ عَلَيْهِمْ </vt:lpstr>
      <vt:lpstr>وَاسْتَـنْقِذْهُمْ مِنْ اَيْدِى الْـمُنَافِقِيْنَ الْـمُضِلِّيْنَ </vt:lpstr>
      <vt:lpstr>وَ الْكَفَرَةِ الْـجَاحِدِيْنَ</vt:lpstr>
      <vt:lpstr>وَافْتَحْ لَـهُمْ فَتْحًا يَّسِيْرًا </vt:lpstr>
      <vt:lpstr>وَ اَتِحْ لَـهُمْ رَوْحًا وَ فَرَجًا قَرِيْبًا </vt:lpstr>
      <vt:lpstr>وَاجْعَلْ لَهُمْ مِنْ لَّدُنْكَ عَلٰى عَدُوِّكَ وَ عَدُوِّهِمْ سُلْطٰنًا نَّصِيْرًا. </vt:lpstr>
      <vt:lpstr>اَللّٰهُمَّ اِنَّ كَثِيْرًا مِّنَ الْاُمَّةِ نَاصَبَتِ الْـمُسْتَحْفِظِيْنَ مِنَ الْاَئِمَّةِ </vt:lpstr>
      <vt:lpstr>وَ كَفَرَتْ بِالْـكَلِمَةِ </vt:lpstr>
      <vt:lpstr>وَ عَكَفَتْ عَلَى الْقَادَةِ الظَّلَمَةِ </vt:lpstr>
      <vt:lpstr>وَ هَجَرَتِ الْكِتَابَ وَ السُّنَّةَ </vt:lpstr>
      <vt:lpstr>وَ عَدَلَتْ عَنِ الْـحَبْلَيْنِ الَّذَيْنِ اَمَرْتَ بِطَاعَتِهِمَا وَ التَّمَسُّكِ بِهِمَا </vt:lpstr>
      <vt:lpstr>فَاَمَاتَتِ الْـحَقَّ </vt:lpstr>
      <vt:lpstr>وَ حَادَتْ عَنِ الْقَصْدِ </vt:lpstr>
      <vt:lpstr>وَمَالَأَتِ الْاَحْزَابَ </vt:lpstr>
      <vt:lpstr>وَ حَرَّفَتِ الْـكِتَابَ </vt:lpstr>
      <vt:lpstr>وَ كَفَرَتْ بِالـحَقِّ لَـمَّا جَائَهَا </vt:lpstr>
      <vt:lpstr>وَ تَـمَسَّكَتْ بِالْبَاطِلِ لَـمَّا اعْتَرَضَهَا </vt:lpstr>
      <vt:lpstr>وَ ضَيَّعَتْ حَقَّكَ </vt:lpstr>
      <vt:lpstr>وَ اَضَلَّتْ خَلْقَكَ </vt:lpstr>
      <vt:lpstr>وَ قَتَلَتْ اَوْلاَدَ نَبِيِّكَ وَخِيَرَةَ عِبَادِكَ وَ حَـمَلَةَ عِلْمِكَ</vt:lpstr>
      <vt:lpstr> وَ وَرَثَةَ حِكْمَتِكَ وَ وَحْيِكَ</vt:lpstr>
      <vt:lpstr>اَللّٰهُمَّ فَزَلْزِلْ اَقْدَامَ اَعْدَآئِكَ</vt:lpstr>
      <vt:lpstr>وَ اَعْدَآءِ رَسُوْلِكَ وَ اَهْلِ بَيْتِ رَسُوْلِكَ</vt:lpstr>
      <vt:lpstr>اَللّٰهُمَّ وَ اَخْرِبْ دِيَارَهُمْ</vt:lpstr>
      <vt:lpstr>وَافْلُلْ سِلاَحَهُمْ </vt:lpstr>
      <vt:lpstr>وَ خَالِفْ بَيْنَ كَلِمَتِهِمْ </vt:lpstr>
      <vt:lpstr>وَفُتَّ فِىْ اَعْضَادِهِمْ </vt:lpstr>
      <vt:lpstr>وَ اَوْ هِنْ كَيْدَهُمْ وَ اضْرِبْهُمْ بِسَيْفِكَ الْقَاطِعِ </vt:lpstr>
      <vt:lpstr>وَارْمِهِمْ بِـحَجَرِكَ الدَّامِغِ </vt:lpstr>
      <vt:lpstr>وَ طُمَّهُمْ بِالْبَلَآءِ طَمًّا </vt:lpstr>
      <vt:lpstr>وَ قُمَّهُمْ بِالْعَذَابِ قَمًّا </vt:lpstr>
      <vt:lpstr>وَ عَذِّبْهُمْ عَذَابًا نُكْرًا </vt:lpstr>
      <vt:lpstr>وَ خُذْهُمْ بِالسِّنِيْنَ وَ الْـمُثَلاَتِ الَّتِىْ اَهْلَـكْتَ بِهَا اَعْدَآئَكَ </vt:lpstr>
      <vt:lpstr>اِنَّكَ ذُوْ نِقْمَةٍ مِّنَ الْـمُجْرِمِيْنَ</vt:lpstr>
      <vt:lpstr>اَللّٰهُمَّ اِنَّ سُنَّتَكَ ضَآئِعَةٌ </vt:lpstr>
      <vt:lpstr>وَ اَحْكَامَكَ مُعَطَّلَةٌ </vt:lpstr>
      <vt:lpstr>وَ عِتْرَةَ نَبِيِّكَ فِى الْاَرْضِ هَآئِمَةٌ</vt:lpstr>
      <vt:lpstr>اَللّٰهُمَّ فَاَعِنِ الْـحَقَّ وَ اَهْلَهٗ </vt:lpstr>
      <vt:lpstr>وَ اَقْمَعِ الْبَاطِلَ وَ اَهْلَهٗ </vt:lpstr>
      <vt:lpstr>وَ مُنَّ عَلَيْنَا بِالنَّجَاةِ</vt:lpstr>
      <vt:lpstr>وَاهْدِنَا اِلَى الْاِيْـمَانِ </vt:lpstr>
      <vt:lpstr>وَ عَجِّلْ فَرَجَنَا </vt:lpstr>
      <vt:lpstr>وَانْظِمْهُ بِفَرَجِ اَوْلِيَآئِكَ </vt:lpstr>
      <vt:lpstr>وَاجْعَلْهُمْ لَنَاوُدًّا وَاجْعَلْنَا لَـهُمْ وَفْدًا</vt:lpstr>
      <vt:lpstr>اَللّٰهُمَّ وَ اَهْلِكْ مَنْ جَعَلَ يَوْمَ قَتْلِ ابْنِ نَبِيِّكَ وَ خِيَرَتِكَ عِيْدًا </vt:lpstr>
      <vt:lpstr>وَاسْتَهَلَّ بِهٖ فَرَجًا وَ مَرَحًا </vt:lpstr>
      <vt:lpstr>وَخُذْ اٰخِرَهُمْ كَمَا اَخَذْتَ اَوَّلَـهُمْ وَ ضَاعِفِ</vt:lpstr>
      <vt:lpstr>اللّٰهُمَّ الْعَذَابَ وَ التَّنْكِيْلَ </vt:lpstr>
      <vt:lpstr>عَلٰى ظَالِـمِىْ اَهْلِ بَيْتِ نَبِيِّكَ </vt:lpstr>
      <vt:lpstr>وَ اَهْلَكْ اَشْيَاعَهُمْ وَ قَادَتَـهُمْ </vt:lpstr>
      <vt:lpstr>وَ اَبْرِحُـمَاتَـهُمْ وَ جَـمَاعَتَهُمْ</vt:lpstr>
      <vt:lpstr>اَللّٰهُمَّ وَضَاعِفْ صَلَوَاتِكَ وَ رَحْـمَتِكَ وَ بَرَكَاتِكَ </vt:lpstr>
      <vt:lpstr>عَلٰى عِتْرَةِ نَبِيِّكَ الْعِتْرَةِ الضَّائِعَةِ الْـخَآئِفَةِ الْمُسْتَذَلَّةِ </vt:lpstr>
      <vt:lpstr>بَقِيَّةٍ مِّنَ الشَّجَرَةِ الطَّيِّبَةِ الزَّاكِيَةِ الْمُبَارَكَةِ وَ اَعْلِ</vt:lpstr>
      <vt:lpstr>اَللّٰهُمَّ كَلِمَتَهُمْ </vt:lpstr>
      <vt:lpstr>وَ اَفْلِجْ حُجَّتَهُمْ </vt:lpstr>
      <vt:lpstr>وَاكْشِفِ الْبَلَآءَ وَ اللَّاوَآءَ وَحَنَادِسَ الْاَبَاطِيْلِ وَ الْعَمٰى عَنْهُمْ </vt:lpstr>
      <vt:lpstr>وَ ثَبِّتْ قُلُوْبَ شِيْعَتِهِمْ </vt:lpstr>
      <vt:lpstr>وَ حِزْبِكَ عَلٰى طَاعَتِكَ </vt:lpstr>
      <vt:lpstr>وَ وِلاَيَتِهِمْ وَ نُصْرَتـِهِمْ </vt:lpstr>
      <vt:lpstr>وَ مُوَالاَتِـهِمْ وَ اَعِنْهُمْ </vt:lpstr>
      <vt:lpstr>وَامْنَحْهُمُ الصَّبْرَ عَلَى الْاَذٰى فِيْكَ </vt:lpstr>
      <vt:lpstr>وَاجْعَلْهُمْ اَيَّامًا مَّشْهُوْدَةً </vt:lpstr>
      <vt:lpstr>وَ اَوْقَاتًا مَّـحْمُوْدَةً مَّسْعُوْدَةً</vt:lpstr>
      <vt:lpstr>تُوْشِكُ فِيْهَا فَرَجَهُمْ </vt:lpstr>
      <vt:lpstr>وَ تُوْجِبُ فِيْهَا تَـمْكِيْنَهُمْ </vt:lpstr>
      <vt:lpstr>وَ نَصْرَهُمْ كَمَا ضَمِنْتَ لِاَوْلِيٰآئِكَ فِىْ كِتَابِكَ الْـمُنْزَلِ </vt:lpstr>
      <vt:lpstr>فَاِنَّكَ قُلْتَ وَ قَوْلُكَ الْـحَقُّ </vt:lpstr>
      <vt:lpstr>وَعَدَ اللهُ الَّذِيْنَ اٰمَنُوْا مِنْكُمْ وَ عَمِلُوا الصّٰلِحٰتِ </vt:lpstr>
      <vt:lpstr>لَيَسْتَخْلِفَنَّهُمْ فِى الْاَرْضِ كَمَا اسْتَخْلَفَ الَّذِيْنَ مِنْ قَبْلِهِمْ </vt:lpstr>
      <vt:lpstr>وَ لَيُمَكِّنَنَّ لَـهُمْ دِيْنَهُمُ الَّذِى ارْتَضٰى لَـهُمْ</vt:lpstr>
      <vt:lpstr>وَ لَيُبَدِّلَـنَّهُمْ مِّنْۢ بَعْدِ خَوْفِهِمْ اَمْنًا </vt:lpstr>
      <vt:lpstr>يَّعْبُدُوْنَنِىْ لاَ يُشْرِكُوْنَ بِىْ شَيْئًا</vt:lpstr>
      <vt:lpstr>اَللّٰهُمَّ فَاكْشِفْ غُمَّتَهُمْ </vt:lpstr>
      <vt:lpstr>يَا مَنْ لاَّ يَـمْلِكُ كَشْفَ الضُّرِّ اِلاَّ هُوَ </vt:lpstr>
      <vt:lpstr>يَا وَاحِدُ يَا اَحَدُ </vt:lpstr>
      <vt:lpstr>يَا حَىُّ يَا قَيُّوْمُ</vt:lpstr>
      <vt:lpstr>وَاَنَا يَا اِلٰـهِىْ عَبْدُكَ الْـخَآئِفُ مِنْكَ </vt:lpstr>
      <vt:lpstr>وَالرَّاجِعُ اِلَيْكَ السَّآئِلُ لَكَ </vt:lpstr>
      <vt:lpstr>الْـمُقْبِلُ عَلَيْكَ اللَّاجِئُ اِلٰى فِنَآئِكَ </vt:lpstr>
      <vt:lpstr>الْعَالِمُ بِاَنَّهٗ لاَ مَلْجَأَ مِنْكَ اِلاَّ اِلَيْكَ</vt:lpstr>
      <vt:lpstr>اَللّٰهُمَّ فَتَقَبَّلْ دُعَآئِىْ </vt:lpstr>
      <vt:lpstr>وَاسْـمَعْ يَا اِلٰـهِىْ عَلاَنِيَـتِـىْ وَ نَـجْوَاىَ </vt:lpstr>
      <vt:lpstr>وَاجْعَلْنِىْ مِـمَّنْ رَضِيْتَ عَمَلَهٗ </vt:lpstr>
      <vt:lpstr>وَقَبِلْتَ نُسُكَهٗ وَ نَـجَّيْتَهٗ بِرَحْـمَتِكَ </vt:lpstr>
      <vt:lpstr>اِنَّكَ اَنْتَ الْعَزِيْزُ الْكَرِيْمُ</vt:lpstr>
      <vt:lpstr>اَللّٰهُمَّ وَ صَلِّ اَوَّلاً وَ اٰخِرًا</vt:lpstr>
      <vt:lpstr> عَلٰى مُحَمَّدٍ وَّاٰلِ مُحَمَّدٍ</vt:lpstr>
      <vt:lpstr>وَ بَارِكْ عَلىٰ مُحَمَّدٍ وَّ اٰلِ مُحَمَّدٍ </vt:lpstr>
      <vt:lpstr>وَارْحَمْ مُحَمَّدًا وَّ اٰلَ مُحَمَّدٍ </vt:lpstr>
      <vt:lpstr>بِاَكْمَلِ وَ اَفْضَلِ مَا صَلَّيْتَ وَ بَارَكْتَ </vt:lpstr>
      <vt:lpstr>وَ تَرَحَّـمْتَ عَلٰى اَنْبِيَآئِكَ وَ رُسُلِكَ وَ مَلَآئِكَتِكَ وَ حَـمَلَةِ عَرْشِكَ </vt:lpstr>
      <vt:lpstr>بِلَآ اِلٰهَ اِلَّآ اَنْتَ</vt:lpstr>
      <vt:lpstr>اَللّٰهُمَّ لاَ تُفَرِّقْ بَيْنِىْ وَ بَيْنَ مُحَمَّدٍ وَّ اٰلِ مُحَمَّدٍ</vt:lpstr>
      <vt:lpstr>صَلَوَاتُكَ عَلَيْهِ وَ عَلَيْهِمْ </vt:lpstr>
      <vt:lpstr>وَاجْعَلْنِىْ يَا مَوْلاَىَ مِنْ شِيْعَةِ مُحَمَّدٍ وَّعَلِىٍّ وَّ فَاطِمَةَ</vt:lpstr>
      <vt:lpstr> وَ الْحَسَنِ وَ الْحُسَيْنِ</vt:lpstr>
      <vt:lpstr>وَ ذُرِّيَّتِهِمِ الطَّاهِرَةِ الْـمُنْتَجَبَةِ </vt:lpstr>
      <vt:lpstr>وَهَبْ لِىَ التَّمَسُّكَ بِـحَبْلِهِمْ </vt:lpstr>
      <vt:lpstr>وَ الرِّضَا بِسَبِيْلِهِمْ </vt:lpstr>
      <vt:lpstr>وَ الْاَخْذَ بِطَرِيْقَتِهِمْ</vt:lpstr>
      <vt:lpstr>اِنَّكَ جَوَادٌ كَرِيْمٌ. </vt:lpstr>
      <vt:lpstr>PowerPoint Presentation</vt:lpstr>
      <vt:lpstr>يَا مَنْ يَحْكُمُ مَا يَشَآءُ </vt:lpstr>
      <vt:lpstr>وَ يَفْعَلُ مَا يُرِيْدُ </vt:lpstr>
      <vt:lpstr>اَنْتَ حَكَمْتَ </vt:lpstr>
      <vt:lpstr>فَلَكَ الْـحَمْدُ مَـحْمُوْدًا مَّشْكُوْرً</vt:lpstr>
      <vt:lpstr>فَعَجِّلْ يَا مَوْلاَىَ فَرَجَهُمْ وَ فَرَجَنَابِهِمْ </vt:lpstr>
      <vt:lpstr>فَاِنَّكَ ضَمِنْتَ اِعْزَازَهُمْ بَعْدَ الذِّلَّةِ </vt:lpstr>
      <vt:lpstr>وَ تَكْثِيْرَهُمْ بَعْدَ الْقِلَّةِ </vt:lpstr>
      <vt:lpstr>وَ اِظْهَارَهُمْ بَعْدَ الْخُمُوْلِ </vt:lpstr>
      <vt:lpstr>يَا اَصْدَقَ الصَّادِقِيْنَ وَ يَا اَرْحَمَ الرَّاحِـمِيْن</vt:lpstr>
      <vt:lpstr>فَاَسْئَلُكَ يَا اِلٰـهِىْ وَ سَيِّدِىْ </vt:lpstr>
      <vt:lpstr>مُتَضَرِّعًا اِلَيْكَ بِـجُوْدِكَ وَ كَرَمِكَ</vt:lpstr>
      <vt:lpstr>بَسْطَ اَمَلِىْ </vt:lpstr>
      <vt:lpstr>وَ تَـجَاوُزَ عَنِّىْ </vt:lpstr>
      <vt:lpstr>وَ قَبُوْلَ قَلِيْلِ عَمَلِىْ وَ كَثِيْرِهٖ </vt:lpstr>
      <vt:lpstr>وَ الزِّيَادَةَ فِىْ اَيَّامِىْ وَ تَبْلِيْغِىْ ذٰلِكَ الْـمَشْهَدَ </vt:lpstr>
      <vt:lpstr>وَ اَنْ تَـجْعَلَنِىْ مِـمَّنْ يُدْعٰى فَيُجِيْبُ اِلٰى طَاعَتِهِمْ</vt:lpstr>
      <vt:lpstr> وَ مُوَالاَتِـهِمْ وَ نَصْرِهِمْ </vt:lpstr>
      <vt:lpstr>وَ تُرِيَنِىْ ذٰلِكَ قَرِيْبًا سَرِيْعًا</vt:lpstr>
      <vt:lpstr>فِىْ عَافِيَةٍ اِنَّكَ عَلٰى كُلِّ شَىْءٍ قَدِيْرٌ.</vt:lpstr>
      <vt:lpstr>PowerPoint Presentation</vt:lpstr>
      <vt:lpstr>أعوذ بك</vt:lpstr>
      <vt:lpstr>من أن أكون من الذين لا يرجون أيامك</vt:lpstr>
      <vt:lpstr>فأعذني يا إلهي برحمتك من ذلك.</vt:lpstr>
      <vt:lpstr>PowerPoint Presentation</vt:lpstr>
      <vt:lpstr>اَللَّهُمَّ صَلِّ عَلَىٰ مُحَمَّدٍ وَآلِ مُحَمَّدٍ</vt:lpstr>
      <vt:lpstr>Please recite   Sūrat al-Fātiḥah for ALL MARHUMEEN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Rehan Ali Lotlikar</dc:creator>
  <cp:lastModifiedBy>user</cp:lastModifiedBy>
  <cp:revision>2075</cp:revision>
  <cp:lastPrinted>1601-01-01T00:00:00Z</cp:lastPrinted>
  <dcterms:created xsi:type="dcterms:W3CDTF">1601-01-01T00:00:00Z</dcterms:created>
  <dcterms:modified xsi:type="dcterms:W3CDTF">2020-08-19T10:28:28Z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