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283" r:id="rId2"/>
    <p:sldId id="3661" r:id="rId3"/>
    <p:sldId id="3662" r:id="rId4"/>
    <p:sldId id="3895" r:id="rId5"/>
    <p:sldId id="3896" r:id="rId6"/>
    <p:sldId id="3897" r:id="rId7"/>
    <p:sldId id="3898" r:id="rId8"/>
    <p:sldId id="3899" r:id="rId9"/>
    <p:sldId id="3900" r:id="rId10"/>
    <p:sldId id="3901" r:id="rId11"/>
    <p:sldId id="3902" r:id="rId12"/>
    <p:sldId id="3903" r:id="rId13"/>
    <p:sldId id="3893" r:id="rId14"/>
    <p:sldId id="341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000099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04" autoAdjust="0"/>
  </p:normalViewPr>
  <p:slideViewPr>
    <p:cSldViewPr showGuides="1">
      <p:cViewPr>
        <p:scale>
          <a:sx n="80" d="100"/>
          <a:sy n="80" d="100"/>
        </p:scale>
        <p:origin x="1522" y="139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00C00C0-E5EC-48CC-8BFB-312DF0AC0653}" type="datetimeFigureOut">
              <a:rPr lang="en-US"/>
              <a:pPr>
                <a:defRPr/>
              </a:pPr>
              <a:t>27/04/2020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FCC2E74-DC0C-4A0B-B0CB-D163B2DA4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56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A153C-7469-4DC7-951B-3E9BAF0F143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9501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EB4C5-2C25-4D06-8841-116AF62E3EB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3017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2A8ED-8242-4519-9F03-7319454AE12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1349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9A9F4-463C-46F0-BA99-8D42EC26F0F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3470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9B3E9-D35C-4100-80E1-CEB04920E61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2463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4B1C7-D007-47EB-9F1A-D077EBEC2D5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4390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D1887-058B-4D14-836C-49932F0BB05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4299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FD326-2592-46D7-9F26-FBF48C3157D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0979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3FCC1-F4FB-4DCF-8A2F-48723BE947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124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C5512-EDAF-412F-99C1-0B8BB1281AA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1427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43C71-C949-49F9-BC06-A3583EF41B2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4976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09574EB-163A-47EF-ABA7-33CDE8472DF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1295400" y="5421312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 dirty="0">
                <a:solidFill>
                  <a:srgbClr val="FFFF00"/>
                </a:solidFill>
              </a:rPr>
              <a:t>(Arabic text </a:t>
            </a:r>
            <a:r>
              <a:rPr lang="en-US" i="1" dirty="0" smtClean="0">
                <a:solidFill>
                  <a:srgbClr val="FFFF00"/>
                </a:solidFill>
              </a:rPr>
              <a:t>with </a:t>
            </a:r>
            <a:r>
              <a:rPr lang="en-US" i="1" dirty="0">
                <a:solidFill>
                  <a:srgbClr val="FFFF00"/>
                </a:solidFill>
              </a:rPr>
              <a:t>English Translation and Transliteration)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Kindly recite Sura E Fatiha for Marhumeen of all those who have worked towards making this small work possible.</a:t>
            </a: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To display the font correctly, please use the Arabic font “Attari_Quran_Shipped” .</a:t>
            </a: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Download font here : http://www.duas.org/fonts/ 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28600" y="1047750"/>
            <a:ext cx="8686800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  <a:latin typeface="Trebuchet MS" pitchFamily="34" charset="0"/>
              </a:rPr>
              <a:t>Ramadan </a:t>
            </a:r>
            <a:r>
              <a:rPr lang="en-US" sz="4800" b="1" dirty="0" smtClean="0">
                <a:solidFill>
                  <a:srgbClr val="FFFF00"/>
                </a:solidFill>
                <a:latin typeface="Trebuchet MS" pitchFamily="34" charset="0"/>
              </a:rPr>
              <a:t>daily </a:t>
            </a:r>
            <a:r>
              <a:rPr lang="en-US" sz="4800" b="1" dirty="0" err="1" smtClean="0">
                <a:solidFill>
                  <a:srgbClr val="FFFF00"/>
                </a:solidFill>
                <a:latin typeface="Trebuchet MS" pitchFamily="34" charset="0"/>
              </a:rPr>
              <a:t>Dua’a</a:t>
            </a:r>
            <a:endParaRPr lang="en-US" sz="48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fi-FI" sz="3800" b="1" i="1" dirty="0" smtClean="0">
                <a:solidFill>
                  <a:srgbClr val="FFFF00"/>
                </a:solidFill>
                <a:latin typeface="Trebuchet MS" pitchFamily="34" charset="0"/>
              </a:rPr>
              <a:t>Ya Zallazi Kana Qabla Kulli Shay</a:t>
            </a:r>
            <a:endParaRPr lang="en-GB" sz="3800" b="1" i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581696" y="2743200"/>
            <a:ext cx="810510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SA" sz="6600" b="1" dirty="0" smtClean="0">
                <a:solidFill>
                  <a:srgbClr val="FFFF00"/>
                </a:solidFill>
                <a:latin typeface="Simplified Arabic" pitchFamily="18" charset="-78"/>
                <a:ea typeface="Arial Unicode MS" pitchFamily="34" charset="-128"/>
                <a:cs typeface="Simplified Arabic" pitchFamily="18" charset="-78"/>
              </a:rPr>
              <a:t>يَا ذَا الّذِي كَانَ قَبْلَ كُلّ شَيْءٍ</a:t>
            </a:r>
            <a:endParaRPr lang="en-US" sz="6600" b="1" dirty="0">
              <a:solidFill>
                <a:srgbClr val="FFFF00"/>
              </a:solidFill>
              <a:latin typeface="Simplified Arabic" pitchFamily="18" charset="-78"/>
              <a:ea typeface="Arial Unicode MS" pitchFamily="34" charset="-128"/>
              <a:cs typeface="Simplified Arabic" pitchFamily="18" charset="-78"/>
            </a:endParaRPr>
          </a:p>
        </p:txBody>
      </p:sp>
      <p:sp>
        <p:nvSpPr>
          <p:cNvPr id="2055" name="Rectangle 1"/>
          <p:cNvSpPr>
            <a:spLocks noChangeArrowheads="1"/>
          </p:cNvSpPr>
          <p:nvPr/>
        </p:nvSpPr>
        <p:spPr bwMode="auto">
          <a:xfrm>
            <a:off x="615950" y="3778984"/>
            <a:ext cx="799465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In his book of </a:t>
            </a:r>
            <a:r>
              <a:rPr lang="en-US" sz="2000" b="1" i="1" dirty="0" smtClean="0">
                <a:solidFill>
                  <a:srgbClr val="FFFF00"/>
                </a:solidFill>
              </a:rPr>
              <a:t>al-</a:t>
            </a:r>
            <a:r>
              <a:rPr lang="en-US" sz="2000" b="1" i="1" dirty="0" err="1" smtClean="0">
                <a:solidFill>
                  <a:srgbClr val="FFFF00"/>
                </a:solidFill>
              </a:rPr>
              <a:t>Muqniah</a:t>
            </a:r>
            <a:r>
              <a:rPr lang="en-US" sz="2000" b="1" dirty="0" smtClean="0">
                <a:solidFill>
                  <a:srgbClr val="FFFF00"/>
                </a:solidFill>
              </a:rPr>
              <a:t>, </a:t>
            </a:r>
            <a:r>
              <a:rPr lang="en-US" sz="2000" b="1" dirty="0" err="1" smtClean="0">
                <a:solidFill>
                  <a:srgbClr val="FFFF00"/>
                </a:solidFill>
              </a:rPr>
              <a:t>Shaykh</a:t>
            </a:r>
            <a:r>
              <a:rPr lang="en-US" sz="2000" b="1" dirty="0" smtClean="0">
                <a:solidFill>
                  <a:srgbClr val="FFFF00"/>
                </a:solidFill>
              </a:rPr>
              <a:t> al-</a:t>
            </a:r>
            <a:r>
              <a:rPr lang="en-US" sz="2000" b="1" dirty="0" err="1" smtClean="0">
                <a:solidFill>
                  <a:srgbClr val="FFFF00"/>
                </a:solidFill>
              </a:rPr>
              <a:t>Mufid</a:t>
            </a:r>
            <a:r>
              <a:rPr lang="en-US" sz="2000" b="1" dirty="0" smtClean="0">
                <a:solidFill>
                  <a:srgbClr val="FFFF00"/>
                </a:solidFill>
              </a:rPr>
              <a:t> (</a:t>
            </a:r>
            <a:r>
              <a:rPr lang="en-US" sz="2000" b="1" dirty="0" err="1" smtClean="0">
                <a:solidFill>
                  <a:srgbClr val="FFFF00"/>
                </a:solidFill>
              </a:rPr>
              <a:t>r.a</a:t>
            </a:r>
            <a:r>
              <a:rPr lang="en-US" sz="2000" b="1" dirty="0" smtClean="0">
                <a:solidFill>
                  <a:srgbClr val="FFFF00"/>
                </a:solidFill>
              </a:rPr>
              <a:t>) has narrated on the authority of Ali </a:t>
            </a:r>
            <a:r>
              <a:rPr lang="en-US" sz="2000" b="1" dirty="0" err="1" smtClean="0">
                <a:solidFill>
                  <a:srgbClr val="FFFF00"/>
                </a:solidFill>
              </a:rPr>
              <a:t>ibn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Mahziyar</a:t>
            </a:r>
            <a:r>
              <a:rPr lang="en-US" sz="2000" b="1" dirty="0" smtClean="0">
                <a:solidFill>
                  <a:srgbClr val="FFFF00"/>
                </a:solidFill>
              </a:rPr>
              <a:t> that Imam Muhammad </a:t>
            </a:r>
            <a:r>
              <a:rPr lang="en-US" sz="2000" b="1" dirty="0" err="1" smtClean="0">
                <a:solidFill>
                  <a:srgbClr val="FFFF00"/>
                </a:solidFill>
              </a:rPr>
              <a:t>Taqi</a:t>
            </a:r>
            <a:r>
              <a:rPr lang="en-US" sz="2000" b="1" dirty="0" smtClean="0">
                <a:solidFill>
                  <a:srgbClr val="FFFF00"/>
                </a:solidFill>
              </a:rPr>
              <a:t> (as) said that it is recommended to recite the following supplication as many times as possible throughout the days and nights of the month of Ramadan</a:t>
            </a:r>
            <a:endParaRPr lang="en-US" sz="2000" b="1" dirty="0">
              <a:solidFill>
                <a:srgbClr val="FFFF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925" y="2286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26243"/>
            <a:ext cx="9144000" cy="931757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 فَوْقَهُنّ وَلا تَحْتَهُنّ وَلا بَيْنَهُنّ إلهٌ يُعْبَدُ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غَيْرُهُ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Nor above them, nor beneath them, nor there is between them any god that is worshipped save Him.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 la fawqahunna wa latahtahunna wa labaynahunna ilhun yu`badu ghayruhu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daily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3014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لَكَ الحَمْدُ حَمْداً لا يَقْوَى عَلَى إحْصَائِهِ إلاَّ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أَنْتَ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To You be the praise that none can count save You,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laka alhamdu hamdan la yaqu `ala ihsa’ihi illa anta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daily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3014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فَصَلّ عَلَى مُحَمّدٍ وَآلِ مُحَمّدٍ صَلاةً لا يَقْوَى عَلَى إحْصَائِهَا إلاَّ أَنْتَ.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-76200" y="2895600"/>
            <a:ext cx="9448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So, please bless Muhammad and the Household of Muhammad with the blessings that none can count save You.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fasalli `ala muhammadin wa ali muhammadin salatan layaqu `ala ihsa’iha illa anta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daily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3014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</a:t>
            </a:r>
            <a:r>
              <a:rPr lang="en-US" sz="3600" b="1" kern="1200" dirty="0" smtClean="0">
                <a:ea typeface="MS Mincho" pitchFamily="49" charset="-128"/>
              </a:rPr>
              <a:t>Muhammad and </a:t>
            </a:r>
            <a:r>
              <a:rPr lang="en-US" sz="3600" b="1" kern="1200" dirty="0">
                <a:ea typeface="MS Mincho" pitchFamily="49" charset="-128"/>
              </a:rPr>
              <a:t>the family of Muhammad.</a:t>
            </a:r>
            <a:endParaRPr lang="en-US" sz="3600" b="1" kern="1200" dirty="0" smtClean="0">
              <a:ea typeface="MS Mincho" pitchFamily="49" charset="-128"/>
            </a:endParaRPr>
          </a:p>
        </p:txBody>
      </p:sp>
      <p:sp>
        <p:nvSpPr>
          <p:cNvPr id="22532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225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daily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/>
            <a:r>
              <a:rPr lang="ar-SA" b="1" dirty="0" smtClean="0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  <a:endParaRPr lang="ar-SA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23555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556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42672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b="1" dirty="0" smtClean="0">
                <a:solidFill>
                  <a:srgbClr val="FFFF99"/>
                </a:solidFill>
                <a:latin typeface="Trebuchet MS" pitchFamily="34" charset="0"/>
              </a:rPr>
              <a:t>Ramadan daily </a:t>
            </a:r>
            <a:r>
              <a:rPr lang="en-GB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23557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for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sz="6000" b="1" smtClean="0">
                <a:solidFill>
                  <a:srgbClr val="FFFF00"/>
                </a:solidFill>
              </a:rPr>
            </a:br>
            <a:endParaRPr lang="en-GB" sz="6000" b="1" smtClean="0">
              <a:solidFill>
                <a:srgbClr val="FFFF00"/>
              </a:solidFill>
            </a:endParaRP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Sura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Fatiha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56140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</a:t>
            </a:r>
            <a:r>
              <a:rPr lang="en-US" sz="3600" b="1" kern="1200" dirty="0" smtClean="0">
                <a:ea typeface="MS Mincho" pitchFamily="49" charset="-128"/>
              </a:rPr>
              <a:t>Muhammad and </a:t>
            </a:r>
            <a:r>
              <a:rPr lang="en-US" sz="3600" b="1" kern="1200" dirty="0">
                <a:ea typeface="MS Mincho" pitchFamily="49" charset="-128"/>
              </a:rPr>
              <a:t>the family of Muhammad.</a:t>
            </a:r>
            <a:endParaRPr lang="en-US" sz="3600" b="1" kern="1200" dirty="0" smtClean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daily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the Name of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the </a:t>
            </a:r>
            <a:r>
              <a:rPr lang="en-US" sz="3600" b="1" kern="1200" dirty="0">
                <a:ea typeface="MS Mincho" pitchFamily="49" charset="-128"/>
              </a:rPr>
              <a:t>All-merciful, the All-compassionate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bis-mil-lahir-rah-mnir-rahim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daily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ذَا الّذِي كَانَ قَبْلَ كُلّ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شَيْءٍ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He Who has been always there before all things,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 smtClean="0">
                <a:solidFill>
                  <a:srgbClr val="000066"/>
                </a:solidFill>
                <a:ea typeface="MS Mincho" pitchFamily="49" charset="-128"/>
              </a:rPr>
              <a:t>ya dhalladhy kana qabla kulli shay‘in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daily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ثُمّ خَلَقَ كُلّ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شَيْءٍ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He then created all things,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thumma khalaqa kulla shay‘in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daily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3014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ثُمّ يَبْقَى وَيَفْنَى كُلّ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شَيْءٍ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He then stays while all things vanish.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thumm yabqa wa yafna kullu shay‘in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daily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3014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ذَا الّذِي لَيْسَ كَمِثْلِهِ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شَيْءٌ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He Whose like in not found at all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ya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dhalladhy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laysa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kamithlihi</a:t>
            </a:r>
            <a:r>
              <a:rPr lang="es-ES" sz="3200" b="1" i="1" dirty="0" smtClean="0">
                <a:solidFill>
                  <a:srgbClr val="000066"/>
                </a:solidFill>
                <a:ea typeface="MS Mincho" pitchFamily="49" charset="-128"/>
              </a:rPr>
              <a:t> </a:t>
            </a:r>
            <a:r>
              <a:rPr lang="es-ES" sz="3200" b="1" i="1" dirty="0" err="1" smtClean="0">
                <a:solidFill>
                  <a:srgbClr val="000066"/>
                </a:solidFill>
                <a:ea typeface="MS Mincho" pitchFamily="49" charset="-128"/>
              </a:rPr>
              <a:t>shay‘un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daily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3014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وَيَا ذَا الّذِي لَيْسَ فِي السّمَاوَاتِ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العُلَى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He; neither in the highest heavens,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 ya dhalladhy laysa fi alssamawati al`ula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daily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3014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 فِي الأَرَضِينَ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السّفْلَى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Nor in the lowest layers of the earth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 la fi alaradina alssufla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 dirty="0" smtClean="0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  <a:endParaRPr lang="ar-SA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 dirty="0" smtClean="0">
                <a:solidFill>
                  <a:srgbClr val="FFFF99"/>
                </a:solidFill>
                <a:latin typeface="Trebuchet MS" pitchFamily="34" charset="0"/>
              </a:rPr>
              <a:t>Ramadan daily </a:t>
            </a:r>
            <a:r>
              <a:rPr lang="en-GB" sz="1600" b="1" dirty="0" err="1" smtClean="0">
                <a:solidFill>
                  <a:srgbClr val="FFFF99"/>
                </a:solidFill>
                <a:latin typeface="Trebuchet MS" pitchFamily="34" charset="0"/>
              </a:rPr>
              <a:t>Dua’a</a:t>
            </a:r>
            <a:endParaRPr lang="en-GB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3014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15346</TotalTime>
  <Words>599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Unicode MS</vt:lpstr>
      <vt:lpstr>MS Mincho</vt:lpstr>
      <vt:lpstr>Arabic Typesetting</vt:lpstr>
      <vt:lpstr>Arial</vt:lpstr>
      <vt:lpstr>Calibri</vt:lpstr>
      <vt:lpstr>Simplified Arabic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يَا ذَا الّذِي كَانَ قَبْلَ كُلّ شَيْءٍ</vt:lpstr>
      <vt:lpstr>ثُمّ خَلَقَ كُلّ شَيْءٍ</vt:lpstr>
      <vt:lpstr>ثُمّ يَبْقَى وَيَفْنَى كُلّ شَيْءٍ</vt:lpstr>
      <vt:lpstr>يَا ذَا الّذِي لَيْسَ كَمِثْلِهِ شَيْءٌ</vt:lpstr>
      <vt:lpstr>وَيَا ذَا الّذِي لَيْسَ فِي السّمَاوَاتِ العُلَى</vt:lpstr>
      <vt:lpstr>وَلا فِي الأَرَضِينَ السّفْلَى</vt:lpstr>
      <vt:lpstr>وَلا فَوْقَهُنّ وَلا تَحْتَهُنّ وَلا بَيْنَهُنّ إلهٌ يُعْبَدُ غَيْرُهُ</vt:lpstr>
      <vt:lpstr>لَكَ الحَمْدُ حَمْداً لا يَقْوَى عَلَى إحْصَائِهِ إلاَّ أَنْتَ</vt:lpstr>
      <vt:lpstr>فَصَلّ عَلَى مُحَمّدٍ وَآلِ مُحَمّدٍ صَلاةً لا يَقْوَى عَلَى إحْصَائِهَا إلاَّ أَنْتَ.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Rehan Ali Lotlikar</cp:lastModifiedBy>
  <cp:revision>334</cp:revision>
  <cp:lastPrinted>1601-01-01T00:00:00Z</cp:lastPrinted>
  <dcterms:created xsi:type="dcterms:W3CDTF">1601-01-01T00:00:00Z</dcterms:created>
  <dcterms:modified xsi:type="dcterms:W3CDTF">2020-04-26T21:00:14Z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