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3930" r:id="rId2"/>
    <p:sldId id="3868" r:id="rId3"/>
    <p:sldId id="3869" r:id="rId4"/>
    <p:sldId id="3897" r:id="rId5"/>
    <p:sldId id="3931" r:id="rId6"/>
    <p:sldId id="3932" r:id="rId7"/>
    <p:sldId id="3933" r:id="rId8"/>
    <p:sldId id="3934" r:id="rId9"/>
    <p:sldId id="3935" r:id="rId10"/>
    <p:sldId id="3936" r:id="rId11"/>
    <p:sldId id="3962" r:id="rId12"/>
    <p:sldId id="3963" r:id="rId13"/>
    <p:sldId id="3937" r:id="rId14"/>
    <p:sldId id="3938" r:id="rId15"/>
    <p:sldId id="3939" r:id="rId16"/>
    <p:sldId id="3940" r:id="rId17"/>
    <p:sldId id="3941" r:id="rId18"/>
    <p:sldId id="3942" r:id="rId19"/>
    <p:sldId id="3943" r:id="rId20"/>
    <p:sldId id="3944" r:id="rId21"/>
    <p:sldId id="3945" r:id="rId22"/>
    <p:sldId id="3946" r:id="rId23"/>
    <p:sldId id="3947" r:id="rId24"/>
    <p:sldId id="3948" r:id="rId25"/>
    <p:sldId id="3949" r:id="rId26"/>
    <p:sldId id="3950" r:id="rId27"/>
    <p:sldId id="3951" r:id="rId28"/>
    <p:sldId id="3952" r:id="rId29"/>
    <p:sldId id="3953" r:id="rId30"/>
    <p:sldId id="3964" r:id="rId31"/>
    <p:sldId id="3870" r:id="rId32"/>
    <p:sldId id="3415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66"/>
    <a:srgbClr val="800000"/>
    <a:srgbClr val="0000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howGuides="1">
      <p:cViewPr>
        <p:scale>
          <a:sx n="95" d="100"/>
          <a:sy n="95" d="100"/>
        </p:scale>
        <p:origin x="-1248" y="-42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0345398-F80A-44F4-A9DF-1BF99BD5A775}" type="datetimeFigureOut">
              <a:rPr lang="en-US"/>
              <a:pPr>
                <a:defRPr/>
              </a:pPr>
              <a:t>4/28/2020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59B2F88-CAC4-4B73-8725-6236CFAF2D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809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358B9-2BB9-42C7-AA20-4DA510E72472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2304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C4E09-FC17-421A-BE39-A23077A1A921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78672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C0EBAF-CA3C-4520-938A-34E45D0E37C6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1483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1F3CB-15F0-4492-8040-DC37D1B390F6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64938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228C3-A5FD-4BB8-A9FC-608862B9C1E2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3928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E04C3-F99D-4132-9123-B5108E2CB412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70247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E1DEF-CB38-4727-B7DD-5365DBB64B78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67701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38EF3-14CD-4203-AA8C-A482B5410145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902111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91BCC-4592-4C58-9F6D-46AAC6422E74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942264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4FE75-CB1B-4F95-A4F0-3D22EF15ACB3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734530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CEB23-DEBE-4F87-AE7C-1EA1D27920F8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57446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fld id="{B6374B40-B2B4-4780-852E-0569ABAAABD1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136525" y="6042025"/>
            <a:ext cx="8888413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</a:t>
            </a:r>
            <a:r>
              <a:rPr lang="en-US" sz="1100" b="1" dirty="0" smtClean="0">
                <a:solidFill>
                  <a:srgbClr val="000066"/>
                </a:solidFill>
              </a:rPr>
              <a:t>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6925" y="533400"/>
            <a:ext cx="26225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اللّهُ يَا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سَمِيعُ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Allah; O the All-hearing</a:t>
            </a:r>
            <a:r>
              <a:rPr lang="en-US" b="1" kern="1200" dirty="0" smtClean="0">
                <a:ea typeface="MS Mincho" pitchFamily="49" charset="-128"/>
              </a:rPr>
              <a:t>,</a:t>
            </a:r>
          </a:p>
          <a:p>
            <a:pPr marL="342900" indent="-342900" eaLnBrk="1" hangingPunct="1">
              <a:defRPr/>
            </a:pPr>
            <a:r>
              <a:rPr lang="ur-PK" dirty="0"/>
              <a:t> اے الله، اے سننے والے،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126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ya allahu ya sami`u</a:t>
            </a:r>
          </a:p>
        </p:txBody>
      </p:sp>
      <p:sp>
        <p:nvSpPr>
          <p:cNvPr id="1126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1127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يَاَاللّهُ يَا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قَرِيبُ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Allah; O the </a:t>
            </a:r>
            <a:r>
              <a:rPr lang="en-US" b="1" kern="1200" dirty="0" smtClean="0">
                <a:ea typeface="MS Mincho" pitchFamily="49" charset="-128"/>
              </a:rPr>
              <a:t>Near,</a:t>
            </a:r>
          </a:p>
          <a:p>
            <a:pPr marL="342900" indent="-342900" eaLnBrk="1" hangingPunct="1">
              <a:defRPr/>
            </a:pPr>
            <a:r>
              <a:rPr lang="ur-PK" dirty="0"/>
              <a:t> اے الله، اے نزدیک تر،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229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yallahu ya qaribu</a:t>
            </a:r>
          </a:p>
        </p:txBody>
      </p:sp>
      <p:sp>
        <p:nvSpPr>
          <p:cNvPr id="1229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1229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اللّهُ يَا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مُجِيبُ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Allah; O the Responding</a:t>
            </a:r>
            <a:r>
              <a:rPr lang="en-US" b="1" kern="1200" dirty="0" smtClean="0">
                <a:ea typeface="MS Mincho" pitchFamily="49" charset="-128"/>
              </a:rPr>
              <a:t>,</a:t>
            </a:r>
          </a:p>
          <a:p>
            <a:pPr marL="342900" indent="-342900" eaLnBrk="1" hangingPunct="1">
              <a:defRPr/>
            </a:pPr>
            <a:r>
              <a:rPr lang="ur-PK" dirty="0"/>
              <a:t>اے الله، اے قبول کرنے والے،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331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ya allahu ya mujibu</a:t>
            </a:r>
          </a:p>
        </p:txBody>
      </p:sp>
      <p:sp>
        <p:nvSpPr>
          <p:cNvPr id="1331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1331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اللّهُ يَا اللّهُ يَا اللّهُ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it-IT" b="1" kern="1200" dirty="0">
                <a:ea typeface="MS Mincho" pitchFamily="49" charset="-128"/>
              </a:rPr>
              <a:t>O Allah; O Allah; O Allah; </a:t>
            </a:r>
            <a:endParaRPr lang="it-IT" b="1" kern="1200" dirty="0" smtClean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ur-PK" dirty="0"/>
              <a:t> اے الله، اے الله، اے الله</a:t>
            </a:r>
            <a:endParaRPr lang="it-IT" b="1" kern="1200" dirty="0">
              <a:ea typeface="MS Mincho" pitchFamily="49" charset="-128"/>
            </a:endParaRPr>
          </a:p>
        </p:txBody>
      </p:sp>
      <p:sp>
        <p:nvSpPr>
          <p:cNvPr id="1434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800" b="1" i="1">
                <a:solidFill>
                  <a:srgbClr val="000066"/>
                </a:solidFill>
                <a:ea typeface="MS Mincho" pitchFamily="49" charset="-128"/>
              </a:rPr>
              <a:t>ya allahu ya allahu ya allahu</a:t>
            </a:r>
          </a:p>
        </p:txBody>
      </p:sp>
      <p:sp>
        <p:nvSpPr>
          <p:cNvPr id="1434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1434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لَكَ الأَسْمَاءُ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الحُسْنَى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To You are the Most Excellent Names</a:t>
            </a:r>
            <a:r>
              <a:rPr lang="en-US" b="1" kern="1200" dirty="0" smtClean="0">
                <a:ea typeface="MS Mincho" pitchFamily="49" charset="-128"/>
              </a:rPr>
              <a:t>,</a:t>
            </a:r>
          </a:p>
          <a:p>
            <a:pPr marL="342900" indent="-342900" eaLnBrk="1" hangingPunct="1">
              <a:defRPr/>
            </a:pPr>
            <a:r>
              <a:rPr lang="ur-PK" dirty="0"/>
              <a:t>تیرے لیے اچھے اچھے نام،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536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laka alasma‘u alhusna</a:t>
            </a:r>
          </a:p>
        </p:txBody>
      </p:sp>
      <p:sp>
        <p:nvSpPr>
          <p:cNvPr id="1536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1536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وَالأَمْثَالُ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العُلْيَا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the most elevated examples</a:t>
            </a:r>
            <a:r>
              <a:rPr lang="en-US" b="1" kern="1200" dirty="0" smtClean="0">
                <a:ea typeface="MS Mincho" pitchFamily="49" charset="-128"/>
              </a:rPr>
              <a:t>,</a:t>
            </a:r>
          </a:p>
          <a:p>
            <a:pPr marL="342900" indent="-342900" eaLnBrk="1" hangingPunct="1">
              <a:defRPr/>
            </a:pPr>
            <a:r>
              <a:rPr lang="ur-PK" dirty="0"/>
              <a:t> بلند ترین نمونے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638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wal-amthalu al`ulia</a:t>
            </a:r>
          </a:p>
        </p:txBody>
      </p:sp>
      <p:sp>
        <p:nvSpPr>
          <p:cNvPr id="1638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1639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وَالكِبْرِيَاءُ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وَالآلاءُ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greatness and bounties</a:t>
            </a:r>
            <a:r>
              <a:rPr lang="en-US" b="1" kern="1200" dirty="0" smtClean="0">
                <a:ea typeface="MS Mincho" pitchFamily="49" charset="-128"/>
              </a:rPr>
              <a:t>.</a:t>
            </a:r>
          </a:p>
          <a:p>
            <a:pPr marL="342900" indent="-342900" eaLnBrk="1" hangingPunct="1">
              <a:defRPr/>
            </a:pPr>
            <a:r>
              <a:rPr lang="ur-PK" dirty="0"/>
              <a:t>اور بڑائیاں اور مہربانیاں ہیں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741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wal-kibrya‘u wal-ala‘u</a:t>
            </a:r>
          </a:p>
        </p:txBody>
      </p:sp>
      <p:sp>
        <p:nvSpPr>
          <p:cNvPr id="1741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1741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أَسْأَلُكَ أَنْ تُصَلّيَ عَلَى مُحَمّدٍ وَآلِ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I beseech You to bless Muhammad and the Household of Muhammad</a:t>
            </a:r>
            <a:r>
              <a:rPr lang="en-US" b="1" kern="1200" dirty="0" smtClean="0">
                <a:ea typeface="MS Mincho" pitchFamily="49" charset="-128"/>
              </a:rPr>
              <a:t>,</a:t>
            </a:r>
          </a:p>
          <a:p>
            <a:pPr marL="342900" indent="-342900" eaLnBrk="1" hangingPunct="1">
              <a:defRPr/>
            </a:pPr>
            <a:r>
              <a:rPr lang="ur-PK" dirty="0"/>
              <a:t>سوال کرتا ہوں تجھ سے کہ محمد وآل محمد پر رحمت نازل فرما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843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as’aluka an tusalliya `ala muhammadin wa ali muhammadin</a:t>
            </a:r>
          </a:p>
        </p:txBody>
      </p:sp>
      <p:sp>
        <p:nvSpPr>
          <p:cNvPr id="1843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1843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وَأَنْ تَجْعَلَ اسْمِي فِي هذِهِ اللّيْلَةِ فِي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السّعَدَاءِ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include my name with the list of the happiest ones</a:t>
            </a:r>
            <a:r>
              <a:rPr lang="en-US" b="1" kern="1200" dirty="0" smtClean="0">
                <a:ea typeface="MS Mincho" pitchFamily="49" charset="-128"/>
              </a:rPr>
              <a:t>,</a:t>
            </a:r>
          </a:p>
          <a:p>
            <a:pPr marL="342900" indent="-342900" eaLnBrk="1" hangingPunct="1">
              <a:defRPr/>
            </a:pPr>
            <a:r>
              <a:rPr lang="ur-PK" dirty="0"/>
              <a:t>اور یہ کہ آج کی رات میں میرا نام نیکوکاروں کے زمرے میں شمار کر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946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an taj`ala asmy fi hadhihi allaylati fi alssu`ada‘i</a:t>
            </a:r>
          </a:p>
        </p:txBody>
      </p:sp>
      <p:sp>
        <p:nvSpPr>
          <p:cNvPr id="1946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1946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وَرُوحِي مَعَ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الشّهَدَاءِ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add my soul to the martyrs</a:t>
            </a:r>
            <a:r>
              <a:rPr lang="en-US" b="1" kern="1200" dirty="0" smtClean="0">
                <a:ea typeface="MS Mincho" pitchFamily="49" charset="-128"/>
              </a:rPr>
              <a:t>,</a:t>
            </a:r>
          </a:p>
          <a:p>
            <a:pPr marL="342900" indent="-342900" eaLnBrk="1" hangingPunct="1">
              <a:defRPr/>
            </a:pPr>
            <a:r>
              <a:rPr lang="ur-PK" dirty="0"/>
              <a:t> میری روح کو شہیدوں کیساتھ قرار دے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2048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ruhy ma`a alshshuhada‘i</a:t>
            </a:r>
          </a:p>
        </p:txBody>
      </p:sp>
      <p:sp>
        <p:nvSpPr>
          <p:cNvPr id="2048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2048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75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O' Allāh send Your blessings on Muhammad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the family of Muhammad</a:t>
            </a:r>
            <a:r>
              <a:rPr lang="en-US" b="1" kern="1200" dirty="0" smtClean="0">
                <a:ea typeface="MS Mincho" pitchFamily="49" charset="-128"/>
              </a:rPr>
              <a:t>.</a:t>
            </a:r>
          </a:p>
          <a:p>
            <a:pPr marL="342900" indent="-342900" eaLnBrk="1" hangingPunct="1">
              <a:defRPr/>
            </a:pPr>
            <a:r>
              <a:rPr lang="ar-SA" altLang="en-US" b="1" dirty="0">
                <a:latin typeface="Alvi Nastaleeq" pitchFamily="2" charset="0"/>
              </a:rPr>
              <a:t>اے الله! رحمت فرما محمد وآل)ع( محمد پر 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307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30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وَإِحْسَانِي فِي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عِلّيّينَ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record my good deeds in the most exalted </a:t>
            </a:r>
            <a:r>
              <a:rPr lang="en-US" b="1" kern="1200" dirty="0" smtClean="0">
                <a:ea typeface="MS Mincho" pitchFamily="49" charset="-128"/>
              </a:rPr>
              <a:t>rank</a:t>
            </a:r>
          </a:p>
          <a:p>
            <a:pPr marL="342900" indent="-342900" eaLnBrk="1" hangingPunct="1">
              <a:defRPr/>
            </a:pPr>
            <a:r>
              <a:rPr lang="ur-PK" dirty="0"/>
              <a:t>میری اطاعت کو مقام علیین میں پہنچا 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2150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ihsany fi `illiyyina</a:t>
            </a:r>
          </a:p>
        </p:txBody>
      </p:sp>
      <p:sp>
        <p:nvSpPr>
          <p:cNvPr id="2150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215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وَإِسَاءَتِي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مَغْفُورَةً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decide my offense to be forgiven</a:t>
            </a:r>
            <a:r>
              <a:rPr lang="en-US" b="1" kern="1200" dirty="0" smtClean="0">
                <a:ea typeface="MS Mincho" pitchFamily="49" charset="-128"/>
              </a:rPr>
              <a:t>,</a:t>
            </a:r>
          </a:p>
          <a:p>
            <a:pPr rtl="1"/>
            <a:r>
              <a:rPr lang="ur-PK" dirty="0"/>
              <a:t>اور میری</a:t>
            </a:r>
          </a:p>
          <a:p>
            <a:pPr rtl="1"/>
            <a:r>
              <a:rPr lang="ur-PK" dirty="0"/>
              <a:t> برائی کو معاف شدہ قرار دے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2253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isa‘aty maghfuratan</a:t>
            </a:r>
          </a:p>
        </p:txBody>
      </p:sp>
      <p:sp>
        <p:nvSpPr>
          <p:cNvPr id="2253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2253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وَأَنْ تَهَبَ لِي يَقِيناً تُبَاشِرُ بِهِ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قَلْبِي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grant me certitude that fills in my </a:t>
            </a:r>
            <a:r>
              <a:rPr lang="en-US" b="1" kern="1200" dirty="0" smtClean="0">
                <a:ea typeface="MS Mincho" pitchFamily="49" charset="-128"/>
              </a:rPr>
              <a:t>heart</a:t>
            </a:r>
          </a:p>
          <a:p>
            <a:pPr marL="342900" indent="-342900" eaLnBrk="1" hangingPunct="1">
              <a:defRPr/>
            </a:pPr>
            <a:r>
              <a:rPr lang="ur-PK" dirty="0"/>
              <a:t>اور یہ کہ مجھے وہ یقین دے جو میرے دل میں بسار ہے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2355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an tahaba li yaqinan tubashiru bihi qalbi</a:t>
            </a:r>
          </a:p>
        </p:txBody>
      </p:sp>
      <p:sp>
        <p:nvSpPr>
          <p:cNvPr id="2355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2355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وَإِيمَاناً يُذْهِبُ الشّكّ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عَنّي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a faith which drives doubt away from </a:t>
            </a:r>
            <a:r>
              <a:rPr lang="en-US" b="1" kern="1200" dirty="0" smtClean="0">
                <a:ea typeface="MS Mincho" pitchFamily="49" charset="-128"/>
              </a:rPr>
              <a:t>me</a:t>
            </a:r>
          </a:p>
          <a:p>
            <a:pPr marL="342900" indent="-342900" eaLnBrk="1" hangingPunct="1">
              <a:defRPr/>
            </a:pPr>
            <a:r>
              <a:rPr lang="ur-PK" dirty="0"/>
              <a:t>اور وہ ایمان دے جو شک کو مجھ سے دور کردے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2458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‘imanan yudhhibu alshshkk `anni</a:t>
            </a:r>
          </a:p>
        </p:txBody>
      </p:sp>
      <p:sp>
        <p:nvSpPr>
          <p:cNvPr id="2458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2458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وَتُرْضِيَنِي بِمَا قَسَمْتَ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لِي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make me feel satisfied with that which You decide for </a:t>
            </a:r>
            <a:r>
              <a:rPr lang="en-US" b="1" kern="1200" dirty="0" smtClean="0">
                <a:ea typeface="MS Mincho" pitchFamily="49" charset="-128"/>
              </a:rPr>
              <a:t>me</a:t>
            </a:r>
          </a:p>
          <a:p>
            <a:pPr rtl="1"/>
            <a:r>
              <a:rPr lang="ur-PK" dirty="0"/>
              <a:t> اور مجھے اس پر راضی</a:t>
            </a:r>
          </a:p>
          <a:p>
            <a:pPr rtl="1"/>
            <a:r>
              <a:rPr lang="ur-PK" dirty="0"/>
              <a:t>بنا جو حصہ تو نے مجھے دیا ہے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2560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turdiyany bima qasamta li</a:t>
            </a:r>
          </a:p>
        </p:txBody>
      </p:sp>
      <p:sp>
        <p:nvSpPr>
          <p:cNvPr id="2560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2560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وَآتِنَا فِي الدّنْيَا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حَسَنَةً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(please) grant us reward in this </a:t>
            </a:r>
            <a:r>
              <a:rPr lang="en-US" b="1" kern="1200" dirty="0" smtClean="0">
                <a:ea typeface="MS Mincho" pitchFamily="49" charset="-128"/>
              </a:rPr>
              <a:t>world</a:t>
            </a:r>
          </a:p>
          <a:p>
            <a:pPr marL="342900" indent="-342900" eaLnBrk="1" hangingPunct="1">
              <a:defRPr/>
            </a:pPr>
            <a:r>
              <a:rPr lang="ur-PK" dirty="0"/>
              <a:t>اور ہمیں دنیا میں بہترین زندگی دے 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2662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sv-SE" sz="2800" b="1" i="1">
                <a:solidFill>
                  <a:srgbClr val="000066"/>
                </a:solidFill>
                <a:ea typeface="MS Mincho" pitchFamily="49" charset="-128"/>
              </a:rPr>
              <a:t>wa atina fi alddunya hasanatan</a:t>
            </a:r>
          </a:p>
        </p:txBody>
      </p:sp>
      <p:sp>
        <p:nvSpPr>
          <p:cNvPr id="2662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2663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وَفِي الآخِرَةِ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حَسَنَةً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reward in the Hereafter</a:t>
            </a:r>
            <a:r>
              <a:rPr lang="en-US" b="1" kern="1200" dirty="0" smtClean="0">
                <a:ea typeface="MS Mincho" pitchFamily="49" charset="-128"/>
              </a:rPr>
              <a:t>,</a:t>
            </a:r>
          </a:p>
          <a:p>
            <a:pPr marL="342900" indent="-342900" eaLnBrk="1" hangingPunct="1">
              <a:defRPr/>
            </a:pPr>
            <a:r>
              <a:rPr lang="ur-PK" dirty="0"/>
              <a:t>آخرت میں خوش ترین اجر عطا کر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2765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fi alakhirati hasanatan</a:t>
            </a:r>
          </a:p>
        </p:txBody>
      </p:sp>
      <p:sp>
        <p:nvSpPr>
          <p:cNvPr id="2765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2765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وَقِنَا عَذَابَ النَّارِ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الحَرِيقِ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save us from the torment of the burning Fire</a:t>
            </a:r>
            <a:r>
              <a:rPr lang="en-US" b="1" kern="1200" dirty="0" smtClean="0">
                <a:ea typeface="MS Mincho" pitchFamily="49" charset="-128"/>
              </a:rPr>
              <a:t>,</a:t>
            </a:r>
          </a:p>
          <a:p>
            <a:pPr marL="342900" indent="-342900" eaLnBrk="1" hangingPunct="1">
              <a:defRPr/>
            </a:pPr>
            <a:r>
              <a:rPr lang="ur-PK" dirty="0"/>
              <a:t> اور ہمیں جلانے والی آگ کے عذاب سے بچا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2867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qina `adhaba alnnari alhariqi</a:t>
            </a:r>
          </a:p>
        </p:txBody>
      </p:sp>
      <p:sp>
        <p:nvSpPr>
          <p:cNvPr id="286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286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وَارْزُقْنِي فِيهَا ذِكْرَكَ وَشُكْرَكَ وَالرّغْبَةَ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إِلَيْكَ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 smtClean="0">
                <a:ea typeface="MS Mincho" pitchFamily="49" charset="-128"/>
              </a:rPr>
              <a:t>And (also) confer upon us at this night Your mentioning, thanking You, and desiring for You, </a:t>
            </a:r>
          </a:p>
          <a:p>
            <a:pPr rtl="1"/>
            <a:r>
              <a:rPr lang="ur-PK" sz="2800" dirty="0"/>
              <a:t> اور اس</a:t>
            </a:r>
          </a:p>
          <a:p>
            <a:pPr rtl="1"/>
            <a:r>
              <a:rPr lang="ur-PK" sz="2800" dirty="0"/>
              <a:t> ماہ میں مجھے ہمت دے کہ تجھے یادکروں، تیرا شکر بجا لاؤں، تیری طرف توجہ رکھوں،</a:t>
            </a:r>
          </a:p>
          <a:p>
            <a:pPr marL="342900" indent="-342900" eaLnBrk="1" hangingPunct="1">
              <a:defRPr/>
            </a:pPr>
            <a:endParaRPr lang="en-US" sz="2800" b="1" kern="1200" dirty="0" smtClean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2970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warzuqny fiha dhikraka wa shukraka wal-rraghbata ilayka</a:t>
            </a:r>
          </a:p>
        </p:txBody>
      </p:sp>
      <p:sp>
        <p:nvSpPr>
          <p:cNvPr id="297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297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وَالإِنَابَةَ وَالتّوْفِيقَ لِمَا وَفّقْتَ لَهُ مُحَمّداً وَآلَ 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 smtClean="0">
                <a:ea typeface="MS Mincho" pitchFamily="49" charset="-128"/>
              </a:rPr>
              <a:t>And turning to You, and success to that to which You led Muhammad and the Household of Muhammad,</a:t>
            </a:r>
          </a:p>
          <a:p>
            <a:pPr rtl="1"/>
            <a:r>
              <a:rPr lang="ur-PK" sz="2800" dirty="0"/>
              <a:t> تیری طرف پلٹوں اور توبہ کروں اور مجھے اس عمل کی توفیق دے جس</a:t>
            </a:r>
          </a:p>
          <a:p>
            <a:pPr rtl="1"/>
            <a:r>
              <a:rPr lang="ur-PK" sz="2800" dirty="0"/>
              <a:t> کی توفیق تو نے محمد وآل محمد کودی</a:t>
            </a:r>
          </a:p>
          <a:p>
            <a:pPr marL="342900" indent="-342900" eaLnBrk="1" hangingPunct="1">
              <a:defRPr/>
            </a:pPr>
            <a:endParaRPr lang="en-US" sz="2800" b="1" kern="1200" dirty="0" smtClean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en-US" sz="2800" b="1" kern="1200" dirty="0" smtClean="0">
                <a:ea typeface="MS Mincho" pitchFamily="49" charset="-128"/>
              </a:rPr>
              <a:t> 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24" name="Subtitle 4"/>
          <p:cNvSpPr txBox="1">
            <a:spLocks/>
          </p:cNvSpPr>
          <p:nvPr/>
        </p:nvSpPr>
        <p:spPr bwMode="auto">
          <a:xfrm>
            <a:off x="431242" y="5791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 dirty="0">
                <a:solidFill>
                  <a:srgbClr val="000066"/>
                </a:solidFill>
                <a:ea typeface="MS Mincho" pitchFamily="49" charset="-128"/>
              </a:rPr>
              <a:t>wal-inabata wal-ttawfiqa lima waffaqta lahu muhammadan wa ala muhammadin</a:t>
            </a:r>
          </a:p>
        </p:txBody>
      </p:sp>
      <p:sp>
        <p:nvSpPr>
          <p:cNvPr id="307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307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الرَّحْمَٰنِ الرَّحِيمِ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In the Name of Allāh, 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the All-beneficent, the All-merciful</a:t>
            </a:r>
            <a:r>
              <a:rPr lang="en-US" b="1" kern="1200" dirty="0" smtClean="0">
                <a:ea typeface="MS Mincho" pitchFamily="49" charset="-128"/>
              </a:rPr>
              <a:t>.</a:t>
            </a:r>
          </a:p>
          <a:p>
            <a:pPr marL="342900" indent="-342900" eaLnBrk="1" hangingPunct="1">
              <a:defRPr/>
            </a:pPr>
            <a:r>
              <a:rPr lang="ar-SA" altLang="en-US" b="1">
                <a:latin typeface="Alvi Nastaleeq" pitchFamily="2" charset="0"/>
              </a:rPr>
              <a:t>عظیم اور دائمی رحمتوں والے خدا کے نام سے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bi-smi llahi r-rahmani r-rahimi</a:t>
            </a:r>
          </a:p>
        </p:txBody>
      </p:sp>
      <p:sp>
        <p:nvSpPr>
          <p:cNvPr id="41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41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عَلَيْهِ وَعَلَيْهِمُ السّلامُ.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 smtClean="0">
                <a:ea typeface="MS Mincho" pitchFamily="49" charset="-128"/>
              </a:rPr>
              <a:t>peace </a:t>
            </a:r>
            <a:r>
              <a:rPr lang="en-US" b="1" kern="1200" dirty="0">
                <a:ea typeface="MS Mincho" pitchFamily="49" charset="-128"/>
              </a:rPr>
              <a:t>be upon him and them</a:t>
            </a:r>
            <a:r>
              <a:rPr lang="en-US" b="1" kern="1200" dirty="0" smtClean="0">
                <a:ea typeface="MS Mincho" pitchFamily="49" charset="-128"/>
              </a:rPr>
              <a:t>.</a:t>
            </a:r>
          </a:p>
          <a:p>
            <a:pPr marL="342900" indent="-342900" eaLnBrk="1" hangingPunct="1">
              <a:defRPr/>
            </a:pPr>
            <a:r>
              <a:rPr lang="ur-PK" dirty="0"/>
              <a:t> رحمت ہو آنحضرت اور ان کی ساری آل(ع) پر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3174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`alayhi wa `alayhimu alssalamu</a:t>
            </a:r>
          </a:p>
        </p:txBody>
      </p:sp>
      <p:sp>
        <p:nvSpPr>
          <p:cNvPr id="317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317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O' Allāh send Your blessings on Muhammad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the family of Muhammad</a:t>
            </a:r>
            <a:r>
              <a:rPr lang="en-US" b="1" kern="1200" dirty="0" smtClean="0">
                <a:ea typeface="MS Mincho" pitchFamily="49" charset="-128"/>
              </a:rPr>
              <a:t>.</a:t>
            </a:r>
          </a:p>
          <a:p>
            <a:pPr marL="342900" indent="-342900" eaLnBrk="1" hangingPunct="1">
              <a:defRPr/>
            </a:pPr>
            <a:r>
              <a:rPr lang="ar-SA" altLang="en-US" b="1" dirty="0">
                <a:latin typeface="Alvi Nastaleeq" pitchFamily="2" charset="0"/>
              </a:rPr>
              <a:t>اے الله! </a:t>
            </a:r>
            <a:r>
              <a:rPr lang="ar-SA" altLang="en-US" b="1">
                <a:latin typeface="Alvi Nastaleeq" pitchFamily="2" charset="0"/>
              </a:rPr>
              <a:t>رحمت فرما محمد وآل)ع( محمد پر 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3277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327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3277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8534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/>
            <a:r>
              <a:rPr lang="ar-SA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33795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796" name="Text Box 10"/>
          <p:cNvSpPr txBox="1">
            <a:spLocks noChangeArrowheads="1"/>
          </p:cNvSpPr>
          <p:nvPr/>
        </p:nvSpPr>
        <p:spPr bwMode="auto">
          <a:xfrm>
            <a:off x="304800" y="227013"/>
            <a:ext cx="5257800" cy="369887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  <p:sp>
        <p:nvSpPr>
          <p:cNvPr id="33797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b="1" smtClean="0">
                <a:solidFill>
                  <a:srgbClr val="FFFF00"/>
                </a:solidFill>
              </a:rPr>
              <a:t>Please recite  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Sūrat al-Fātiḥah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for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ALL MARHUMEEN</a:t>
            </a:r>
            <a:br>
              <a:rPr lang="en-US" sz="6000" b="1" smtClean="0">
                <a:solidFill>
                  <a:srgbClr val="FFFF00"/>
                </a:solidFill>
              </a:rPr>
            </a:br>
            <a:endParaRPr lang="en-GB" sz="6000" b="1" smtClean="0">
              <a:solidFill>
                <a:srgbClr val="FFFF00"/>
              </a:solidFill>
            </a:endParaRPr>
          </a:p>
        </p:txBody>
      </p:sp>
      <p:sp>
        <p:nvSpPr>
          <p:cNvPr id="33798" name="Rectangle 5"/>
          <p:cNvSpPr>
            <a:spLocks noChangeArrowheads="1"/>
          </p:cNvSpPr>
          <p:nvPr/>
        </p:nvSpPr>
        <p:spPr bwMode="auto">
          <a:xfrm>
            <a:off x="136525" y="6172200"/>
            <a:ext cx="8888413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Kindly recite Sura E Fatiha for Marhumeen of all those who have worked towards making this small work possible.</a:t>
            </a: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370428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جَاعِلَ اللّيْلِ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لِبَاساً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He Who makes night a covering</a:t>
            </a:r>
            <a:r>
              <a:rPr lang="en-US" b="1" kern="1200" dirty="0" smtClean="0">
                <a:ea typeface="MS Mincho" pitchFamily="49" charset="-128"/>
              </a:rPr>
              <a:t>,</a:t>
            </a:r>
          </a:p>
          <a:p>
            <a:pPr marL="342900" indent="-342900" eaLnBrk="1" hangingPunct="1">
              <a:defRPr/>
            </a:pPr>
            <a:r>
              <a:rPr lang="ar-SA" dirty="0"/>
              <a:t> اے رات کو بنانے والے پردہ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ya ja`ila allayli libasan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وَالنّهَارِ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مَعَاشاً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makes daylight for seeking livelihood</a:t>
            </a:r>
            <a:r>
              <a:rPr lang="en-US" b="1" kern="1200" dirty="0" smtClean="0">
                <a:ea typeface="MS Mincho" pitchFamily="49" charset="-128"/>
              </a:rPr>
              <a:t>,</a:t>
            </a:r>
          </a:p>
          <a:p>
            <a:pPr marL="342900" indent="-342900" eaLnBrk="1" hangingPunct="1">
              <a:defRPr/>
            </a:pPr>
            <a:r>
              <a:rPr lang="ur-PK" dirty="0"/>
              <a:t>اور دن کو وقت کاروبار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wal-nnahari ma`ashan</a:t>
            </a: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وَالأَرْضِ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مِهَاداً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makes the earth an </a:t>
            </a:r>
            <a:r>
              <a:rPr lang="en-US" b="1" kern="1200" dirty="0" smtClean="0">
                <a:ea typeface="MS Mincho" pitchFamily="49" charset="-128"/>
              </a:rPr>
              <a:t>expanse</a:t>
            </a:r>
          </a:p>
          <a:p>
            <a:pPr marL="342900" indent="-342900" eaLnBrk="1" hangingPunct="1">
              <a:defRPr/>
            </a:pPr>
            <a:r>
              <a:rPr lang="ur-PK" dirty="0"/>
              <a:t> زمین کو جائے آرام 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wal-ardi mihadan</a:t>
            </a: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وَالجِبَالِ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أَوْتَاداً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the mountains bulwarks</a:t>
            </a:r>
            <a:r>
              <a:rPr lang="en-US" b="1" kern="1200" dirty="0" smtClean="0">
                <a:ea typeface="MS Mincho" pitchFamily="49" charset="-128"/>
              </a:rPr>
              <a:t>;</a:t>
            </a:r>
          </a:p>
          <a:p>
            <a:pPr marL="342900" indent="-342900" eaLnBrk="1" hangingPunct="1">
              <a:defRPr/>
            </a:pPr>
            <a:r>
              <a:rPr lang="ur-PK" dirty="0"/>
              <a:t> اور پہاڑوں کو میخیں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819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wal-jibali awtadan</a:t>
            </a:r>
          </a:p>
        </p:txBody>
      </p:sp>
      <p:sp>
        <p:nvSpPr>
          <p:cNvPr id="819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819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اللّهُ يَا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قَاهِرُ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Allah; O the Dominant</a:t>
            </a:r>
            <a:r>
              <a:rPr lang="en-US" b="1" kern="1200" dirty="0" smtClean="0">
                <a:ea typeface="MS Mincho" pitchFamily="49" charset="-128"/>
              </a:rPr>
              <a:t>,</a:t>
            </a:r>
          </a:p>
          <a:p>
            <a:pPr marL="342900" indent="-342900" eaLnBrk="1" hangingPunct="1">
              <a:defRPr/>
            </a:pPr>
            <a:r>
              <a:rPr lang="ur-PK" dirty="0"/>
              <a:t>اے الله ،اے غالب،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922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ya allahu ya qahiru</a:t>
            </a:r>
          </a:p>
        </p:txBody>
      </p:sp>
      <p:sp>
        <p:nvSpPr>
          <p:cNvPr id="92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922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اللّهُ يَا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جَبَّارُ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Allah; O the Omnipotent</a:t>
            </a:r>
            <a:r>
              <a:rPr lang="en-US" b="1" kern="1200" dirty="0" smtClean="0">
                <a:ea typeface="MS Mincho" pitchFamily="49" charset="-128"/>
              </a:rPr>
              <a:t>,</a:t>
            </a:r>
          </a:p>
          <a:p>
            <a:pPr marL="342900" indent="-342900" eaLnBrk="1" hangingPunct="1">
              <a:defRPr/>
            </a:pPr>
            <a:r>
              <a:rPr lang="ur-PK" dirty="0"/>
              <a:t>اے الله، اے دبدبہ والے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024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ya allahu ya jabbaru</a:t>
            </a:r>
          </a:p>
        </p:txBody>
      </p:sp>
      <p:sp>
        <p:nvSpPr>
          <p:cNvPr id="1024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1024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algn="ctr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algn="ctr" eaLnBrk="1" hangingPunct="1">
          <a:spcBef>
            <a:spcPct val="20000"/>
          </a:spcBef>
          <a:defRPr sz="2800" b="1" i="1" dirty="0">
            <a:solidFill>
              <a:srgbClr val="000066"/>
            </a:solidFill>
            <a:ea typeface="MS Mincho" pitchFamily="49" charset="-128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12224</TotalTime>
  <Words>1058</Words>
  <Application>Microsoft Office PowerPoint</Application>
  <PresentationFormat>On-screen Show (4:3)</PresentationFormat>
  <Paragraphs>197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Default Design</vt:lpstr>
      <vt:lpstr>PowerPoint Presentation</vt:lpstr>
      <vt:lpstr>اَللَّهُمَّ صَلِّ عَلَى مُحَمَّدٍ وَ آلِ ممُحَمّدٍ</vt:lpstr>
      <vt:lpstr>بِسْمِ اللَّهِ الرَّحْمَٰنِ الرَّحِيمِ</vt:lpstr>
      <vt:lpstr>يَا جَاعِلَ اللّيْلِ لِبَاساً</vt:lpstr>
      <vt:lpstr>وَالنّهَارِ مَعَاشاً</vt:lpstr>
      <vt:lpstr>وَالأَرْضِ مِهَاداً</vt:lpstr>
      <vt:lpstr>وَالجِبَالِ أَوْتَاداً</vt:lpstr>
      <vt:lpstr>يَا اللّهُ يَا قَاهِرُ</vt:lpstr>
      <vt:lpstr>يَا اللّهُ يَا جَبَّارُ</vt:lpstr>
      <vt:lpstr>يَا اللّهُ يَا سَمِيعُ</vt:lpstr>
      <vt:lpstr>يَاَاللّهُ يَا قَرِيبُ</vt:lpstr>
      <vt:lpstr>يَا اللّهُ يَا مُجِيبُ</vt:lpstr>
      <vt:lpstr>يَا اللّهُ يَا اللّهُ يَا اللّهُ </vt:lpstr>
      <vt:lpstr>لَكَ الأَسْمَاءُ الحُسْنَى</vt:lpstr>
      <vt:lpstr>وَالأَمْثَالُ العُلْيَا</vt:lpstr>
      <vt:lpstr>وَالكِبْرِيَاءُ وَالآلاءُ</vt:lpstr>
      <vt:lpstr>أَسْأَلُكَ أَنْ تُصَلّيَ عَلَى مُحَمّدٍ وَآلِ مُحَمّدٍ</vt:lpstr>
      <vt:lpstr>وَأَنْ تَجْعَلَ اسْمِي فِي هذِهِ اللّيْلَةِ فِي السّعَدَاءِ</vt:lpstr>
      <vt:lpstr>وَرُوحِي مَعَ الشّهَدَاءِ</vt:lpstr>
      <vt:lpstr>وَإِحْسَانِي فِي عِلّيّينَ</vt:lpstr>
      <vt:lpstr>وَإِسَاءَتِي مَغْفُورَةً</vt:lpstr>
      <vt:lpstr>وَأَنْ تَهَبَ لِي يَقِيناً تُبَاشِرُ بِهِ قَلْبِي</vt:lpstr>
      <vt:lpstr>وَإِيمَاناً يُذْهِبُ الشّكّ عَنّي</vt:lpstr>
      <vt:lpstr>وَتُرْضِيَنِي بِمَا قَسَمْتَ لِي</vt:lpstr>
      <vt:lpstr>وَآتِنَا فِي الدّنْيَا حَسَنَةً</vt:lpstr>
      <vt:lpstr>وَفِي الآخِرَةِ حَسَنَةً</vt:lpstr>
      <vt:lpstr>وَقِنَا عَذَابَ النَّارِ الحَرِيقِ</vt:lpstr>
      <vt:lpstr>وَارْزُقْنِي فِيهَا ذِكْرَكَ وَشُكْرَكَ وَالرّغْبَةَ إِلَيْكَ</vt:lpstr>
      <vt:lpstr>وَالإِنَابَةَ وَالتّوْفِيقَ لِمَا وَفّقْتَ لَهُ مُحَمّداً وَآلَ مُحَمّدٍ</vt:lpstr>
      <vt:lpstr> عَلَيْهِ وَعَلَيْهِمُ السّلامُ.</vt:lpstr>
      <vt:lpstr>اَللَّهُمَّ صَلِّ عَلَى مُحَمَّدٍ وَ آلِ ممُحَمّدٍ</vt:lpstr>
      <vt:lpstr>Please recite   Sūrat al-Fātiḥah for ALL MARHUMEEN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hp</cp:lastModifiedBy>
  <cp:revision>212</cp:revision>
  <cp:lastPrinted>1601-01-01T00:00:00Z</cp:lastPrinted>
  <dcterms:created xsi:type="dcterms:W3CDTF">1601-01-01T00:00:00Z</dcterms:created>
  <dcterms:modified xsi:type="dcterms:W3CDTF">2020-04-28T11:41:41Z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